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2.xml" ContentType="application/vnd.ms-office.chartstyle+xml"/>
  <Override PartName="/ppt/charts/colors2.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9.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507" r:id="rId2"/>
    <p:sldId id="541" r:id="rId3"/>
    <p:sldId id="542" r:id="rId4"/>
    <p:sldId id="508" r:id="rId5"/>
    <p:sldId id="518" r:id="rId6"/>
    <p:sldId id="520" r:id="rId7"/>
    <p:sldId id="528" r:id="rId8"/>
    <p:sldId id="522" r:id="rId9"/>
    <p:sldId id="530" r:id="rId10"/>
    <p:sldId id="525" r:id="rId11"/>
    <p:sldId id="535" r:id="rId12"/>
    <p:sldId id="538" r:id="rId13"/>
    <p:sldId id="540" r:id="rId14"/>
    <p:sldId id="537" r:id="rId15"/>
    <p:sldId id="516" r:id="rId16"/>
  </p:sldIdLst>
  <p:sldSz cx="6858000" cy="9902825"/>
  <p:notesSz cx="6797675" cy="9928225"/>
  <p:defaultTextStyle>
    <a:defPPr>
      <a:defRPr lang="en-US"/>
    </a:defPPr>
    <a:lvl1pPr marL="0" algn="l" defTabSz="914046" rtl="0" eaLnBrk="1" latinLnBrk="0" hangingPunct="1">
      <a:defRPr sz="1800" kern="1200">
        <a:solidFill>
          <a:schemeClr val="tx1"/>
        </a:solidFill>
        <a:latin typeface="+mn-lt"/>
        <a:ea typeface="+mn-ea"/>
        <a:cs typeface="+mn-cs"/>
      </a:defRPr>
    </a:lvl1pPr>
    <a:lvl2pPr marL="457024" algn="l" defTabSz="914046" rtl="0" eaLnBrk="1" latinLnBrk="0" hangingPunct="1">
      <a:defRPr sz="1800" kern="1200">
        <a:solidFill>
          <a:schemeClr val="tx1"/>
        </a:solidFill>
        <a:latin typeface="+mn-lt"/>
        <a:ea typeface="+mn-ea"/>
        <a:cs typeface="+mn-cs"/>
      </a:defRPr>
    </a:lvl2pPr>
    <a:lvl3pPr marL="914046" algn="l" defTabSz="914046" rtl="0" eaLnBrk="1" latinLnBrk="0" hangingPunct="1">
      <a:defRPr sz="1800" kern="1200">
        <a:solidFill>
          <a:schemeClr val="tx1"/>
        </a:solidFill>
        <a:latin typeface="+mn-lt"/>
        <a:ea typeface="+mn-ea"/>
        <a:cs typeface="+mn-cs"/>
      </a:defRPr>
    </a:lvl3pPr>
    <a:lvl4pPr marL="1371070" algn="l" defTabSz="914046" rtl="0" eaLnBrk="1" latinLnBrk="0" hangingPunct="1">
      <a:defRPr sz="1800" kern="1200">
        <a:solidFill>
          <a:schemeClr val="tx1"/>
        </a:solidFill>
        <a:latin typeface="+mn-lt"/>
        <a:ea typeface="+mn-ea"/>
        <a:cs typeface="+mn-cs"/>
      </a:defRPr>
    </a:lvl4pPr>
    <a:lvl5pPr marL="1828094" algn="l" defTabSz="914046" rtl="0" eaLnBrk="1" latinLnBrk="0" hangingPunct="1">
      <a:defRPr sz="1800" kern="1200">
        <a:solidFill>
          <a:schemeClr val="tx1"/>
        </a:solidFill>
        <a:latin typeface="+mn-lt"/>
        <a:ea typeface="+mn-ea"/>
        <a:cs typeface="+mn-cs"/>
      </a:defRPr>
    </a:lvl5pPr>
    <a:lvl6pPr marL="2285116" algn="l" defTabSz="914046" rtl="0" eaLnBrk="1" latinLnBrk="0" hangingPunct="1">
      <a:defRPr sz="1800" kern="1200">
        <a:solidFill>
          <a:schemeClr val="tx1"/>
        </a:solidFill>
        <a:latin typeface="+mn-lt"/>
        <a:ea typeface="+mn-ea"/>
        <a:cs typeface="+mn-cs"/>
      </a:defRPr>
    </a:lvl6pPr>
    <a:lvl7pPr marL="2742140" algn="l" defTabSz="914046" rtl="0" eaLnBrk="1" latinLnBrk="0" hangingPunct="1">
      <a:defRPr sz="1800" kern="1200">
        <a:solidFill>
          <a:schemeClr val="tx1"/>
        </a:solidFill>
        <a:latin typeface="+mn-lt"/>
        <a:ea typeface="+mn-ea"/>
        <a:cs typeface="+mn-cs"/>
      </a:defRPr>
    </a:lvl7pPr>
    <a:lvl8pPr marL="3199163" algn="l" defTabSz="914046" rtl="0" eaLnBrk="1" latinLnBrk="0" hangingPunct="1">
      <a:defRPr sz="1800" kern="1200">
        <a:solidFill>
          <a:schemeClr val="tx1"/>
        </a:solidFill>
        <a:latin typeface="+mn-lt"/>
        <a:ea typeface="+mn-ea"/>
        <a:cs typeface="+mn-cs"/>
      </a:defRPr>
    </a:lvl8pPr>
    <a:lvl9pPr marL="3656187" algn="l" defTabSz="9140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guide id="3" orient="horz" pos="3439">
          <p15:clr>
            <a:srgbClr val="A4A3A4"/>
          </p15:clr>
        </p15:guide>
        <p15:guide id="4" pos="2454">
          <p15:clr>
            <a:srgbClr val="A4A3A4"/>
          </p15:clr>
        </p15:guide>
        <p15:guide id="5" orient="horz" pos="2830">
          <p15:clr>
            <a:srgbClr val="A4A3A4"/>
          </p15:clr>
        </p15:guide>
        <p15:guide id="6" orient="horz" pos="3119">
          <p15:clr>
            <a:srgbClr val="A4A3A4"/>
          </p15:clr>
        </p15:guide>
        <p15:guide id="7" pos="190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nab.nath" initials="a" lastIdx="1" clrIdx="0"/>
  <p:cmAuthor id="1" name="Economics" initials="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7455" autoAdjust="0"/>
  </p:normalViewPr>
  <p:slideViewPr>
    <p:cSldViewPr>
      <p:cViewPr varScale="1">
        <p:scale>
          <a:sx n="48" d="100"/>
          <a:sy n="48" d="100"/>
        </p:scale>
        <p:origin x="2144" y="36"/>
      </p:cViewPr>
      <p:guideLst>
        <p:guide orient="horz" pos="3120"/>
        <p:guide pos="2160"/>
        <p:guide orient="horz" pos="3439"/>
        <p:guide pos="2454"/>
        <p:guide orient="horz" pos="2830"/>
        <p:guide orient="horz" pos="3119"/>
        <p:guide pos="1901"/>
      </p:guideLst>
    </p:cSldViewPr>
  </p:slideViewPr>
  <p:outlineViewPr>
    <p:cViewPr>
      <p:scale>
        <a:sx n="33" d="100"/>
        <a:sy n="33" d="100"/>
      </p:scale>
      <p:origin x="0" y="4656"/>
    </p:cViewPr>
  </p:outlineViewPr>
  <p:notesTextViewPr>
    <p:cViewPr>
      <p:scale>
        <a:sx n="100" d="100"/>
        <a:sy n="100" d="100"/>
      </p:scale>
      <p:origin x="0" y="0"/>
    </p:cViewPr>
  </p:notesTextViewPr>
  <p:sorterViewPr>
    <p:cViewPr>
      <p:scale>
        <a:sx n="100" d="100"/>
        <a:sy n="100" d="100"/>
      </p:scale>
      <p:origin x="0" y="11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nx3100\economic%20affairs%20and%20research\EA%20deliverables\SURVEYS\Bankers%20survey\June%202016\June16%20Bankers%20Survey-Tabulation-Updat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xx3100\Economic%20Affairs%20and%20Research\EA%20deliverables\SURVEYS\Bankers%20survey\June%202017\June%2017%20Bankers%20Survey-Tabula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xx3100\Economic%20Affairs%20and%20Research\EA%20deliverables\SURVEYS\Bankers%20survey\June%202018\June%2018%20Tabulation%20-%20Copy.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User%20Profile\vamika.goel\Desktop\Bankers%20Survey%20-%20Jan%2019%20Tabulation%20(edited%20copy)%20June%202019%20corrected%20documen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User%20Profile\vamika.goel\Desktop\Bankers%20Survey%20-%20June%202019%20corrected%20document%20(final).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D:\User%20Profile\vamika.goel\Desktop\Bankers%20Survey-%20Jan%202020\Bankers%20Survey%20tenth%20round.xlsx" TargetMode="External"/><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xx3100\Economic%20Affairs%20and%20Research\INDIVIDUAL%20FOLDERS\VAMIKA%20-%20DB\FICCI%20ECONOMIC%20AFFAIRS%20DATABASE\SURVEY\BANKERS%20SURVEY\Jan%202020\Bankers%20Survey%20Tenth%20Round-%20Final.xlsx" TargetMode="Externa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nmoluppal:Downloads:Banker%20Survey%202017%20Revised.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User%20Profile\vamika.goel\Desktop\Bankers%20Survey%20-%20June%202019%20corrected%20document%20(fina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xx3100\Economic%20Affairs%20and%20Research\INDIVIDUAL%20FOLDERS\VAMIKA%20-%20DB\FICCI%20ECONOMIC%20AFFAIRS%20DATABASE\SURVEY\BANKERS%20SURVEY\Jan%202020\Bankers%20Survey%20Tenth%20Round-%20Final.xlsx" TargetMode="External"/><Relationship Id="rId2" Type="http://schemas.microsoft.com/office/2011/relationships/chartColorStyle" Target="colors2.xml"/><Relationship Id="rId1" Type="http://schemas.microsoft.com/office/2011/relationships/chartStyle" Target="style2.xml"/></Relationships>
</file>

<file path=ppt/charts/_rels/chart25.xml.rels><?xml version="1.0" encoding="UTF-8" standalone="yes"?>
<Relationships xmlns="http://schemas.openxmlformats.org/package/2006/relationships"><Relationship Id="rId1" Type="http://schemas.openxmlformats.org/officeDocument/2006/relationships/oleObject" Target="file:///\\nx3100\economic%20affairs%20and%20research\EA%20deliverables\SURVEYS\Bankers%20survey\June%202016\June16%20Bankers%20Survey-Tabulation-Updated.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Pragati%20Profile\pragati.srivastava\Desktop\Jan%2016%20Bankers%20Survey-H2-2015-Tabulation.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User%20Profile\pragati.srivastava\Desktop\Bankers%20Survey%20-%20Jan%2019%20Tabulation.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User%20Profile\vamika.goel\AppData\Local\Microsoft\Windows\Temporary%20Internet%20Files\Content.Outlook\GYSNPB55\Bankers%20Survey%20-%20June%202019%20corrected%20document%20(final).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User%20Profile\vamika.goel\AppData\Local\Microsoft\Windows\Temporary%20Internet%20Files\Content.Outlook\GYSNPB55\Bankers%20Survey%20-%20June%202019%20corrected%20document%20(fin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xx3100\Economic%20Affairs%20and%20Research\EA%20deliverables\SURVEYS\Bankers%20survey\June%202017\June%2017%20Bankers%20Survey-Tabulation.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Pragati\Banking\Bankers%20Survey\July%20Survey\Bankers%20Survey-H12015-Tabulation.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xx3100\Economic%20Affairs%20and%20Research\EA%20deliverables\SURVEYS\Bankers%20survey\June%202018\June%2018%20Tabulation%20-%20Copy.xlsx"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5.xml.rels><?xml version="1.0" encoding="UTF-8" standalone="yes"?>
<Relationships xmlns="http://schemas.openxmlformats.org/package/2006/relationships"><Relationship Id="rId1" Type="http://schemas.openxmlformats.org/officeDocument/2006/relationships/oleObject" Target="file:///D:\User%20Profile\vamika.goel\Desktop\Bankers%20Survey%20-%20Jan%2019%20Tabulation%20(edited%20copy)%20June%202019%20corrected%20document.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User%20Profile\vamika.goel\Desktop\Bankers%20Survey%20-%20June%202019%20corrected%20document%20(final).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E:\User%20Profile\pragati.srivastava\Desktop\Bankers%20Survey%20-%20June%202019%20corrected%20document%20(final).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D:\Pragati%20Profile\pragati.srivastava\Desktop\Jan%2016%20Bankers%20Survey-H2-2015-Tabulation.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xx3100\Economic%20Affairs%20and%20Research\EA%20deliverables\SURVEYS\Bankers%20survey\January%202018\January%2018%20Bankers%20Survey-Tabulation.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xx3100\Economic%20Affairs%20and%20Research\EA%20deliverables\SURVEYS\Bankers%20survey\June%202018\June%2018%20Tabulation.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vamika\Downloads\Bankers%20Survey%20tenth%20round%20(1).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D:\User%20Profile\vamika.goel\Desktop\Bankers%20Survey-%20Jan%202020\Bankers%20Survey%20tenth%20round.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xx3100\Economic%20Affairs%20and%20Research\EA%20deliverables\SURVEYS\Bankers%20survey\June%202017\June%2017%20Bankers%20Survey-Tabul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20Profile\vamika.goel\Desktop\Bankers%20Survey-%20Jan%202020\Bankers%20Survey%20tenth%20roun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x3100\economic%20affairs%20and%20research\EA%20deliverables\SURVEYS\Bankers%20survey\June%202016\June16%20Bankers%20Survey-Tabulation-Upda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7772144012301505"/>
          <c:y val="2.2105752405949319E-2"/>
          <c:w val="0.70338339639624681"/>
          <c:h val="0.92250017362166081"/>
        </c:manualLayout>
      </c:layout>
      <c:pieChart>
        <c:varyColors val="1"/>
        <c:dLbls>
          <c:showLegendKey val="0"/>
          <c:showVal val="1"/>
          <c:showCatName val="0"/>
          <c:showSerName val="0"/>
          <c:showPercent val="0"/>
          <c:showBubbleSize val="0"/>
          <c:showLeaderLines val="0"/>
        </c:dLbls>
        <c:firstSliceAng val="294"/>
      </c:pieChart>
    </c:plotArea>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84"/>
      </c:pieChart>
    </c:plotArea>
    <c:legend>
      <c:legendPos val="r"/>
      <c:overlay val="0"/>
    </c:legend>
    <c:plotVisOnly val="1"/>
    <c:dispBlanksAs val="zero"/>
    <c:showDLblsOverMax val="0"/>
  </c:chart>
  <c:txPr>
    <a:bodyPr/>
    <a:lstStyle/>
    <a:p>
      <a:pPr>
        <a:defRPr sz="1000">
          <a:latin typeface="+mn-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84"/>
      </c:pieChart>
    </c:plotArea>
    <c:legend>
      <c:legendPos val="r"/>
      <c:overlay val="0"/>
      <c:txPr>
        <a:bodyPr/>
        <a:lstStyle/>
        <a:p>
          <a:pPr rtl="0">
            <a:defRPr/>
          </a:pPr>
          <a:endParaRPr lang="en-US"/>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84"/>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84"/>
      </c:pieChart>
    </c:plotArea>
    <c:legend>
      <c:legendPos val="r"/>
      <c:layout>
        <c:manualLayout>
          <c:xMode val="edge"/>
          <c:yMode val="edge"/>
          <c:x val="0.62210739037244844"/>
          <c:y val="8.9410123331015057E-2"/>
          <c:w val="0.35345378062590982"/>
          <c:h val="0.80782682245874549"/>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22703412073491E-2"/>
          <c:y val="0.1115277777777778"/>
          <c:w val="0.59886562762267714"/>
          <c:h val="0.716836176727909"/>
        </c:manualLayout>
      </c:layout>
      <c:barChart>
        <c:barDir val="col"/>
        <c:grouping val="clustered"/>
        <c:varyColors val="0"/>
        <c:ser>
          <c:idx val="0"/>
          <c:order val="0"/>
          <c:tx>
            <c:strRef>
              <c:f>Charts!$I$171</c:f>
              <c:strCache>
                <c:ptCount val="1"/>
                <c:pt idx="0">
                  <c:v>Increase</c:v>
                </c:pt>
              </c:strCache>
            </c:strRef>
          </c:tx>
          <c:spPr>
            <a:solidFill>
              <a:schemeClr val="accent1"/>
            </a:solidFill>
            <a:ln>
              <a:noFill/>
            </a:ln>
            <a:effectLst/>
          </c:spPr>
          <c:invertIfNegative val="0"/>
          <c:cat>
            <c:strRef>
              <c:f>Charts!$J$170:$L$170</c:f>
              <c:strCache>
                <c:ptCount val="3"/>
                <c:pt idx="0">
                  <c:v>Public</c:v>
                </c:pt>
                <c:pt idx="1">
                  <c:v>Private</c:v>
                </c:pt>
                <c:pt idx="2">
                  <c:v>Foreign</c:v>
                </c:pt>
              </c:strCache>
            </c:strRef>
          </c:cat>
          <c:val>
            <c:numRef>
              <c:f>Charts!$J$171:$L$171</c:f>
              <c:numCache>
                <c:formatCode>0%</c:formatCode>
                <c:ptCount val="3"/>
                <c:pt idx="0">
                  <c:v>0</c:v>
                </c:pt>
                <c:pt idx="1">
                  <c:v>0</c:v>
                </c:pt>
                <c:pt idx="2">
                  <c:v>0</c:v>
                </c:pt>
              </c:numCache>
            </c:numRef>
          </c:val>
          <c:extLst>
            <c:ext xmlns:c16="http://schemas.microsoft.com/office/drawing/2014/chart" uri="{C3380CC4-5D6E-409C-BE32-E72D297353CC}">
              <c16:uniqueId val="{00000000-608E-41FF-85C6-C9F7450E56B7}"/>
            </c:ext>
          </c:extLst>
        </c:ser>
        <c:ser>
          <c:idx val="1"/>
          <c:order val="1"/>
          <c:tx>
            <c:strRef>
              <c:f>Charts!$I$172</c:f>
              <c:strCache>
                <c:ptCount val="1"/>
                <c:pt idx="0">
                  <c:v>Decrease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Charts!$J$170:$L$170</c:f>
              <c:strCache>
                <c:ptCount val="3"/>
                <c:pt idx="0">
                  <c:v>Public</c:v>
                </c:pt>
                <c:pt idx="1">
                  <c:v>Private</c:v>
                </c:pt>
                <c:pt idx="2">
                  <c:v>Foreign</c:v>
                </c:pt>
              </c:strCache>
            </c:strRef>
          </c:cat>
          <c:val>
            <c:numRef>
              <c:f>Charts!$J$172:$L$172</c:f>
              <c:numCache>
                <c:formatCode>0%</c:formatCode>
                <c:ptCount val="3"/>
                <c:pt idx="0">
                  <c:v>1</c:v>
                </c:pt>
                <c:pt idx="1">
                  <c:v>1</c:v>
                </c:pt>
                <c:pt idx="2">
                  <c:v>0.75</c:v>
                </c:pt>
              </c:numCache>
            </c:numRef>
          </c:val>
          <c:extLst>
            <c:ext xmlns:c16="http://schemas.microsoft.com/office/drawing/2014/chart" uri="{C3380CC4-5D6E-409C-BE32-E72D297353CC}">
              <c16:uniqueId val="{00000001-608E-41FF-85C6-C9F7450E56B7}"/>
            </c:ext>
          </c:extLst>
        </c:ser>
        <c:ser>
          <c:idx val="2"/>
          <c:order val="2"/>
          <c:tx>
            <c:strRef>
              <c:f>Charts!$I$173</c:f>
              <c:strCache>
                <c:ptCount val="1"/>
                <c:pt idx="0">
                  <c:v>No Change</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608E-41FF-85C6-C9F7450E56B7}"/>
                </c:ext>
              </c:extLst>
            </c:dLbl>
            <c:dLbl>
              <c:idx val="1"/>
              <c:delete val="1"/>
              <c:extLst>
                <c:ext xmlns:c15="http://schemas.microsoft.com/office/drawing/2012/chart" uri="{CE6537A1-D6FC-4f65-9D91-7224C49458BB}"/>
                <c:ext xmlns:c16="http://schemas.microsoft.com/office/drawing/2014/chart" uri="{C3380CC4-5D6E-409C-BE32-E72D297353CC}">
                  <c16:uniqueId val="{00000003-608E-41FF-85C6-C9F7450E56B7}"/>
                </c:ext>
              </c:extLst>
            </c:dLbl>
            <c:dLbl>
              <c:idx val="2"/>
              <c:layout>
                <c:manualLayout>
                  <c:x val="1.1913442741054766E-2"/>
                  <c:y val="-6.94716435349797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8E-41FF-85C6-C9F7450E56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Charts!$J$170:$L$170</c:f>
              <c:strCache>
                <c:ptCount val="3"/>
                <c:pt idx="0">
                  <c:v>Public</c:v>
                </c:pt>
                <c:pt idx="1">
                  <c:v>Private</c:v>
                </c:pt>
                <c:pt idx="2">
                  <c:v>Foreign</c:v>
                </c:pt>
              </c:strCache>
            </c:strRef>
          </c:cat>
          <c:val>
            <c:numRef>
              <c:f>Charts!$J$173:$L$173</c:f>
              <c:numCache>
                <c:formatCode>0%</c:formatCode>
                <c:ptCount val="3"/>
                <c:pt idx="0">
                  <c:v>0</c:v>
                </c:pt>
                <c:pt idx="1">
                  <c:v>0</c:v>
                </c:pt>
                <c:pt idx="2">
                  <c:v>0.25</c:v>
                </c:pt>
              </c:numCache>
            </c:numRef>
          </c:val>
          <c:extLst>
            <c:ext xmlns:c16="http://schemas.microsoft.com/office/drawing/2014/chart" uri="{C3380CC4-5D6E-409C-BE32-E72D297353CC}">
              <c16:uniqueId val="{00000004-608E-41FF-85C6-C9F7450E56B7}"/>
            </c:ext>
          </c:extLst>
        </c:ser>
        <c:dLbls>
          <c:showLegendKey val="0"/>
          <c:showVal val="0"/>
          <c:showCatName val="0"/>
          <c:showSerName val="0"/>
          <c:showPercent val="0"/>
          <c:showBubbleSize val="0"/>
        </c:dLbls>
        <c:gapWidth val="201"/>
        <c:overlap val="3"/>
        <c:axId val="95442816"/>
        <c:axId val="95444352"/>
      </c:barChart>
      <c:catAx>
        <c:axId val="9544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5444352"/>
        <c:crosses val="autoZero"/>
        <c:auto val="1"/>
        <c:lblAlgn val="ctr"/>
        <c:lblOffset val="100"/>
        <c:noMultiLvlLbl val="0"/>
      </c:catAx>
      <c:valAx>
        <c:axId val="95444352"/>
        <c:scaling>
          <c:orientation val="minMax"/>
        </c:scaling>
        <c:delete val="0"/>
        <c:axPos val="l"/>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5442816"/>
        <c:crosses val="autoZero"/>
        <c:crossBetween val="between"/>
      </c:valAx>
      <c:spPr>
        <a:noFill/>
        <a:ln>
          <a:noFill/>
        </a:ln>
        <a:effectLst/>
      </c:spPr>
    </c:plotArea>
    <c:legend>
      <c:legendPos val="b"/>
      <c:layout>
        <c:manualLayout>
          <c:xMode val="edge"/>
          <c:yMode val="edge"/>
          <c:x val="0.74408236472770439"/>
          <c:y val="0.30613371245261012"/>
          <c:w val="0.20428396144172045"/>
          <c:h val="0.3697922134733158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84"/>
      </c:pieChart>
    </c:plotArea>
    <c:legend>
      <c:legendPos val="r"/>
      <c:layout>
        <c:manualLayout>
          <c:xMode val="edge"/>
          <c:yMode val="edge"/>
          <c:x val="0.63196039050703157"/>
          <c:y val="0.12853842437056701"/>
          <c:w val="0.33172002664781575"/>
          <c:h val="0.73059878617021745"/>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Charts!$C$172</c:f>
              <c:strCache>
                <c:ptCount val="1"/>
                <c:pt idx="0">
                  <c:v>For TD below one year</c:v>
                </c:pt>
              </c:strCache>
            </c:strRef>
          </c:tx>
          <c:dPt>
            <c:idx val="2"/>
            <c:bubble3D val="0"/>
            <c:extLst>
              <c:ext xmlns:c16="http://schemas.microsoft.com/office/drawing/2014/chart" uri="{C3380CC4-5D6E-409C-BE32-E72D297353CC}">
                <c16:uniqueId val="{00000000-036F-4E47-A466-6F421E83E673}"/>
              </c:ext>
            </c:extLst>
          </c:dPt>
          <c:dPt>
            <c:idx val="3"/>
            <c:bubble3D val="0"/>
            <c:extLst>
              <c:ext xmlns:c16="http://schemas.microsoft.com/office/drawing/2014/chart" uri="{C3380CC4-5D6E-409C-BE32-E72D297353CC}">
                <c16:uniqueId val="{00000001-036F-4E47-A466-6F421E83E673}"/>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Charts!$B$174:$B$177</c:f>
              <c:strCache>
                <c:ptCount val="4"/>
                <c:pt idx="0">
                  <c:v>Increased upto 50 bps</c:v>
                </c:pt>
                <c:pt idx="1">
                  <c:v>No change</c:v>
                </c:pt>
                <c:pt idx="2">
                  <c:v>Decreased upto 50 bps</c:v>
                </c:pt>
                <c:pt idx="3">
                  <c:v>Decreased more than 50 bps</c:v>
                </c:pt>
              </c:strCache>
            </c:strRef>
          </c:cat>
          <c:val>
            <c:numRef>
              <c:f>Charts!$C$174:$C$177</c:f>
              <c:numCache>
                <c:formatCode>0</c:formatCode>
                <c:ptCount val="4"/>
                <c:pt idx="0">
                  <c:v>5.5555555555555554</c:v>
                </c:pt>
                <c:pt idx="1">
                  <c:v>27.777777777777779</c:v>
                </c:pt>
                <c:pt idx="2">
                  <c:v>38.888888888888893</c:v>
                </c:pt>
                <c:pt idx="3">
                  <c:v>27.777777777777779</c:v>
                </c:pt>
              </c:numCache>
            </c:numRef>
          </c:val>
          <c:extLst>
            <c:ext xmlns:c16="http://schemas.microsoft.com/office/drawing/2014/chart" uri="{C3380CC4-5D6E-409C-BE32-E72D297353CC}">
              <c16:uniqueId val="{00000003-036F-4E47-A466-6F421E83E673}"/>
            </c:ext>
          </c:extLst>
        </c:ser>
        <c:dLbls>
          <c:showLegendKey val="0"/>
          <c:showVal val="0"/>
          <c:showCatName val="0"/>
          <c:showSerName val="0"/>
          <c:showPercent val="0"/>
          <c:showBubbleSize val="0"/>
          <c:showLeaderLines val="1"/>
        </c:dLbls>
        <c:firstSliceAng val="84"/>
      </c:pieChart>
    </c:plotArea>
    <c:legend>
      <c:legendPos val="r"/>
      <c:layout>
        <c:manualLayout>
          <c:xMode val="edge"/>
          <c:yMode val="edge"/>
          <c:x val="0.6453333192542392"/>
          <c:y val="0.21002312353437"/>
          <c:w val="0.31834701755289058"/>
          <c:h val="0.58643364892637817"/>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Pt>
            <c:idx val="2"/>
            <c:bubble3D val="0"/>
            <c:extLst>
              <c:ext xmlns:c16="http://schemas.microsoft.com/office/drawing/2014/chart" uri="{C3380CC4-5D6E-409C-BE32-E72D297353CC}">
                <c16:uniqueId val="{00000000-EBC8-4EE8-9FDF-4CA415B5BB6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Charts!$B$175:$B$177</c:f>
              <c:strCache>
                <c:ptCount val="3"/>
                <c:pt idx="0">
                  <c:v>No change</c:v>
                </c:pt>
                <c:pt idx="1">
                  <c:v>Decreased upto 50 bps</c:v>
                </c:pt>
                <c:pt idx="2">
                  <c:v>Decreased more than 50 bps</c:v>
                </c:pt>
              </c:strCache>
            </c:strRef>
          </c:cat>
          <c:val>
            <c:numRef>
              <c:f>Charts!$D$175:$D$177</c:f>
              <c:numCache>
                <c:formatCode>0</c:formatCode>
                <c:ptCount val="3"/>
                <c:pt idx="0">
                  <c:v>5.5555555555555554</c:v>
                </c:pt>
                <c:pt idx="1">
                  <c:v>66.666666666666657</c:v>
                </c:pt>
                <c:pt idx="2">
                  <c:v>27.777777777777779</c:v>
                </c:pt>
              </c:numCache>
            </c:numRef>
          </c:val>
          <c:extLst>
            <c:ext xmlns:c16="http://schemas.microsoft.com/office/drawing/2014/chart" uri="{C3380CC4-5D6E-409C-BE32-E72D297353CC}">
              <c16:uniqueId val="{00000003-EBC8-4EE8-9FDF-4CA415B5BB69}"/>
            </c:ext>
          </c:extLst>
        </c:ser>
        <c:dLbls>
          <c:showLegendKey val="0"/>
          <c:showVal val="0"/>
          <c:showCatName val="0"/>
          <c:showSerName val="0"/>
          <c:showPercent val="0"/>
          <c:showBubbleSize val="0"/>
          <c:showLeaderLines val="0"/>
        </c:dLbls>
        <c:firstSliceAng val="84"/>
      </c:pieChart>
    </c:plotArea>
    <c:legend>
      <c:legendPos val="r"/>
      <c:layout>
        <c:manualLayout>
          <c:xMode val="edge"/>
          <c:yMode val="edge"/>
          <c:x val="0.63825599665799071"/>
          <c:y val="0.12314441963108196"/>
          <c:w val="0.33526094329045419"/>
          <c:h val="0.78348719571881575"/>
        </c:manualLayout>
      </c:layout>
      <c:overlay val="0"/>
      <c:txPr>
        <a:bodyPr/>
        <a:lstStyle/>
        <a:p>
          <a:pPr rtl="0">
            <a:defRPr sz="9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Charts!$J$162:$J$167</c:f>
              <c:strCache>
                <c:ptCount val="6"/>
                <c:pt idx="0">
                  <c:v>No change</c:v>
                </c:pt>
                <c:pt idx="1">
                  <c:v>Decreased 0-20 bps</c:v>
                </c:pt>
                <c:pt idx="2">
                  <c:v>Decreased 20-30 bps</c:v>
                </c:pt>
                <c:pt idx="3">
                  <c:v>Decreased 30-40 bps</c:v>
                </c:pt>
                <c:pt idx="4">
                  <c:v>Decreased 40-50 bps</c:v>
                </c:pt>
                <c:pt idx="5">
                  <c:v>Decreased more than 50 bps</c:v>
                </c:pt>
              </c:strCache>
            </c:strRef>
          </c:cat>
          <c:val>
            <c:numRef>
              <c:f>Charts!$K$162:$K$167</c:f>
              <c:numCache>
                <c:formatCode>0.0</c:formatCode>
                <c:ptCount val="6"/>
                <c:pt idx="0">
                  <c:v>5.5555555555555554</c:v>
                </c:pt>
                <c:pt idx="1">
                  <c:v>22.222222222222221</c:v>
                </c:pt>
                <c:pt idx="2">
                  <c:v>16.666666666666664</c:v>
                </c:pt>
                <c:pt idx="3">
                  <c:v>16.666666666666664</c:v>
                </c:pt>
                <c:pt idx="4">
                  <c:v>27.777777777777779</c:v>
                </c:pt>
                <c:pt idx="5">
                  <c:v>11.111111111111111</c:v>
                </c:pt>
              </c:numCache>
            </c:numRef>
          </c:val>
          <c:extLst>
            <c:ext xmlns:c16="http://schemas.microsoft.com/office/drawing/2014/chart" uri="{C3380CC4-5D6E-409C-BE32-E72D297353CC}">
              <c16:uniqueId val="{00000000-9B20-4DC2-8E29-838ACEF564D5}"/>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1907990356329101"/>
          <c:y val="5.3252405949256343E-2"/>
          <c:w val="0.36425362388580107"/>
          <c:h val="0.88966182192741705"/>
        </c:manualLayout>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60"/>
      </c:pieChart>
    </c:plotArea>
    <c:legend>
      <c:legendPos val="r"/>
      <c:layout>
        <c:manualLayout>
          <c:xMode val="edge"/>
          <c:yMode val="edge"/>
          <c:x val="0.64600433324952111"/>
          <c:y val="0.10060374942274077"/>
          <c:w val="0.32778566409164295"/>
          <c:h val="0.798791934519678"/>
        </c:manualLayout>
      </c:layout>
      <c:overlay val="0"/>
      <c:txPr>
        <a:bodyPr/>
        <a:lstStyle/>
        <a:p>
          <a:pPr>
            <a:defRPr sz="900"/>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overlay val="0"/>
    </c:legend>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60"/>
      </c:pieChart>
    </c:plotArea>
    <c:legend>
      <c:legendPos val="r"/>
      <c:overlay val="0"/>
      <c:txPr>
        <a:bodyPr/>
        <a:lstStyle/>
        <a:p>
          <a:pPr>
            <a:defRPr sz="900"/>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60"/>
      </c:pieChart>
    </c:plotArea>
    <c:legend>
      <c:legendPos val="r"/>
      <c:overlay val="0"/>
      <c:txPr>
        <a:bodyPr/>
        <a:lstStyle/>
        <a:p>
          <a:pPr>
            <a:defRPr sz="900"/>
          </a:pPr>
          <a:endParaRPr lang="en-US"/>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736581472214004E-2"/>
          <c:y val="0.11481096496260285"/>
          <c:w val="0.69327392703688784"/>
          <c:h val="0.73982673381772956"/>
        </c:manualLayout>
      </c:layout>
      <c:barChart>
        <c:barDir val="col"/>
        <c:grouping val="clustered"/>
        <c:varyColors val="0"/>
        <c:ser>
          <c:idx val="0"/>
          <c:order val="0"/>
          <c:tx>
            <c:strRef>
              <c:f>Charts!$J$196</c:f>
              <c:strCache>
                <c:ptCount val="1"/>
                <c:pt idx="0">
                  <c:v>Increase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Charts!$K$195:$M$195</c:f>
              <c:strCache>
                <c:ptCount val="3"/>
                <c:pt idx="0">
                  <c:v>Public</c:v>
                </c:pt>
                <c:pt idx="1">
                  <c:v>Private</c:v>
                </c:pt>
                <c:pt idx="2">
                  <c:v>Foreign</c:v>
                </c:pt>
              </c:strCache>
            </c:strRef>
          </c:cat>
          <c:val>
            <c:numRef>
              <c:f>Charts!$K$196:$M$196</c:f>
              <c:numCache>
                <c:formatCode>0%</c:formatCode>
                <c:ptCount val="3"/>
                <c:pt idx="0">
                  <c:v>0.6</c:v>
                </c:pt>
                <c:pt idx="1">
                  <c:v>0.75</c:v>
                </c:pt>
                <c:pt idx="2">
                  <c:v>0.5</c:v>
                </c:pt>
              </c:numCache>
            </c:numRef>
          </c:val>
          <c:extLst>
            <c:ext xmlns:c16="http://schemas.microsoft.com/office/drawing/2014/chart" uri="{C3380CC4-5D6E-409C-BE32-E72D297353CC}">
              <c16:uniqueId val="{00000000-2688-4714-97F6-63F263E50274}"/>
            </c:ext>
          </c:extLst>
        </c:ser>
        <c:ser>
          <c:idx val="1"/>
          <c:order val="1"/>
          <c:tx>
            <c:strRef>
              <c:f>Charts!$J$197</c:f>
              <c:strCache>
                <c:ptCount val="1"/>
                <c:pt idx="0">
                  <c:v>Decrease</c:v>
                </c:pt>
              </c:strCache>
            </c:strRef>
          </c:tx>
          <c:invertIfNegative val="0"/>
          <c:dLbls>
            <c:dLbl>
              <c:idx val="2"/>
              <c:layout>
                <c:manualLayout>
                  <c:x val="3.7804207280832267E-2"/>
                  <c:y val="-3.3225997184420206E-17"/>
                </c:manualLayout>
              </c:layout>
              <c:showLegendKey val="0"/>
              <c:showVal val="1"/>
              <c:showCatName val="0"/>
              <c:showSerName val="0"/>
              <c:showPercent val="0"/>
              <c:showBubbleSize val="0"/>
              <c:extLst>
                <c:ext xmlns:c15="http://schemas.microsoft.com/office/drawing/2012/chart" uri="{CE6537A1-D6FC-4f65-9D91-7224C49458BB}">
                  <c15:layout>
                    <c:manualLayout>
                      <c:w val="9.7828887507842799E-2"/>
                      <c:h val="0.11022729413295843"/>
                    </c:manualLayout>
                  </c15:layout>
                </c:ext>
                <c:ext xmlns:c16="http://schemas.microsoft.com/office/drawing/2014/chart" uri="{C3380CC4-5D6E-409C-BE32-E72D297353CC}">
                  <c16:uniqueId val="{00000006-2688-4714-97F6-63F263E502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Charts!$K$195:$M$195</c:f>
              <c:strCache>
                <c:ptCount val="3"/>
                <c:pt idx="0">
                  <c:v>Public</c:v>
                </c:pt>
                <c:pt idx="1">
                  <c:v>Private</c:v>
                </c:pt>
                <c:pt idx="2">
                  <c:v>Foreign</c:v>
                </c:pt>
              </c:strCache>
            </c:strRef>
          </c:cat>
          <c:val>
            <c:numRef>
              <c:f>Charts!$K$197:$M$197</c:f>
              <c:numCache>
                <c:formatCode>0%</c:formatCode>
                <c:ptCount val="3"/>
                <c:pt idx="0">
                  <c:v>0.1</c:v>
                </c:pt>
                <c:pt idx="1">
                  <c:v>0.25</c:v>
                </c:pt>
                <c:pt idx="2">
                  <c:v>0.5</c:v>
                </c:pt>
              </c:numCache>
            </c:numRef>
          </c:val>
          <c:extLst>
            <c:ext xmlns:c16="http://schemas.microsoft.com/office/drawing/2014/chart" uri="{C3380CC4-5D6E-409C-BE32-E72D297353CC}">
              <c16:uniqueId val="{00000001-2688-4714-97F6-63F263E50274}"/>
            </c:ext>
          </c:extLst>
        </c:ser>
        <c:ser>
          <c:idx val="2"/>
          <c:order val="2"/>
          <c:tx>
            <c:strRef>
              <c:f>Charts!$J$198</c:f>
              <c:strCache>
                <c:ptCount val="1"/>
                <c:pt idx="0">
                  <c:v>No Change</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2688-4714-97F6-63F263E50274}"/>
                </c:ext>
              </c:extLst>
            </c:dLbl>
            <c:dLbl>
              <c:idx val="2"/>
              <c:delete val="1"/>
              <c:extLst>
                <c:ext xmlns:c15="http://schemas.microsoft.com/office/drawing/2012/chart" uri="{CE6537A1-D6FC-4f65-9D91-7224C49458BB}"/>
                <c:ext xmlns:c16="http://schemas.microsoft.com/office/drawing/2014/chart" uri="{C3380CC4-5D6E-409C-BE32-E72D297353CC}">
                  <c16:uniqueId val="{00000003-2688-4714-97F6-63F263E5027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Charts!$K$195:$M$195</c:f>
              <c:strCache>
                <c:ptCount val="3"/>
                <c:pt idx="0">
                  <c:v>Public</c:v>
                </c:pt>
                <c:pt idx="1">
                  <c:v>Private</c:v>
                </c:pt>
                <c:pt idx="2">
                  <c:v>Foreign</c:v>
                </c:pt>
              </c:strCache>
            </c:strRef>
          </c:cat>
          <c:val>
            <c:numRef>
              <c:f>Charts!$K$198:$M$198</c:f>
              <c:numCache>
                <c:formatCode>0%</c:formatCode>
                <c:ptCount val="3"/>
                <c:pt idx="0">
                  <c:v>0.3</c:v>
                </c:pt>
                <c:pt idx="1">
                  <c:v>0</c:v>
                </c:pt>
                <c:pt idx="2">
                  <c:v>0</c:v>
                </c:pt>
              </c:numCache>
            </c:numRef>
          </c:val>
          <c:extLst>
            <c:ext xmlns:c16="http://schemas.microsoft.com/office/drawing/2014/chart" uri="{C3380CC4-5D6E-409C-BE32-E72D297353CC}">
              <c16:uniqueId val="{00000004-2688-4714-97F6-63F263E50274}"/>
            </c:ext>
          </c:extLst>
        </c:ser>
        <c:dLbls>
          <c:showLegendKey val="0"/>
          <c:showVal val="0"/>
          <c:showCatName val="0"/>
          <c:showSerName val="0"/>
          <c:showPercent val="0"/>
          <c:showBubbleSize val="0"/>
        </c:dLbls>
        <c:gapWidth val="150"/>
        <c:axId val="104153088"/>
        <c:axId val="104154624"/>
      </c:barChart>
      <c:catAx>
        <c:axId val="104153088"/>
        <c:scaling>
          <c:orientation val="minMax"/>
        </c:scaling>
        <c:delete val="0"/>
        <c:axPos val="b"/>
        <c:numFmt formatCode="General" sourceLinked="0"/>
        <c:majorTickMark val="out"/>
        <c:minorTickMark val="none"/>
        <c:tickLblPos val="nextTo"/>
        <c:crossAx val="104154624"/>
        <c:crosses val="autoZero"/>
        <c:auto val="1"/>
        <c:lblAlgn val="ctr"/>
        <c:lblOffset val="100"/>
        <c:noMultiLvlLbl val="0"/>
      </c:catAx>
      <c:valAx>
        <c:axId val="104154624"/>
        <c:scaling>
          <c:orientation val="minMax"/>
        </c:scaling>
        <c:delete val="0"/>
        <c:axPos val="l"/>
        <c:numFmt formatCode="0%" sourceLinked="1"/>
        <c:majorTickMark val="out"/>
        <c:minorTickMark val="none"/>
        <c:tickLblPos val="nextTo"/>
        <c:crossAx val="104153088"/>
        <c:crosses val="autoZero"/>
        <c:crossBetween val="between"/>
      </c:valAx>
    </c:plotArea>
    <c:legend>
      <c:legendPos val="r"/>
      <c:layout>
        <c:manualLayout>
          <c:xMode val="edge"/>
          <c:yMode val="edge"/>
          <c:x val="0.78011386431134422"/>
          <c:y val="0.2598684492180075"/>
          <c:w val="0.2099188582137165"/>
          <c:h val="0.52375945489137032"/>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Charts!$C$192</c:f>
              <c:strCache>
                <c:ptCount val="1"/>
                <c:pt idx="0">
                  <c:v>% respondents</c:v>
                </c:pt>
              </c:strCache>
            </c:strRef>
          </c:tx>
          <c:dPt>
            <c:idx val="1"/>
            <c:bubble3D val="0"/>
            <c:extLst>
              <c:ext xmlns:c16="http://schemas.microsoft.com/office/drawing/2014/chart" uri="{C3380CC4-5D6E-409C-BE32-E72D297353CC}">
                <c16:uniqueId val="{00000000-6A66-4E23-9081-19932D1570CE}"/>
              </c:ext>
            </c:extLst>
          </c:dPt>
          <c:dPt>
            <c:idx val="2"/>
            <c:bubble3D val="0"/>
            <c:extLst>
              <c:ext xmlns:c16="http://schemas.microsoft.com/office/drawing/2014/chart" uri="{C3380CC4-5D6E-409C-BE32-E72D297353CC}">
                <c16:uniqueId val="{00000001-6A66-4E23-9081-19932D1570CE}"/>
              </c:ext>
            </c:extLst>
          </c:dPt>
          <c:dPt>
            <c:idx val="3"/>
            <c:bubble3D val="0"/>
            <c:extLst>
              <c:ext xmlns:c16="http://schemas.microsoft.com/office/drawing/2014/chart" uri="{C3380CC4-5D6E-409C-BE32-E72D297353CC}">
                <c16:uniqueId val="{00000002-6A66-4E23-9081-19932D1570CE}"/>
              </c:ext>
            </c:extLst>
          </c:dPt>
          <c:dLbls>
            <c:spPr>
              <a:noFill/>
              <a:ln>
                <a:noFill/>
              </a:ln>
              <a:effectLst/>
            </c:spPr>
            <c:txPr>
              <a:bodyPr/>
              <a:lstStyle/>
              <a:p>
                <a:pPr>
                  <a:defRPr b="1"/>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Charts!$B$193:$B$196</c:f>
              <c:strCache>
                <c:ptCount val="4"/>
                <c:pt idx="0">
                  <c:v>Increased substantially</c:v>
                </c:pt>
                <c:pt idx="1">
                  <c:v>Increased moderately</c:v>
                </c:pt>
                <c:pt idx="2">
                  <c:v>No change</c:v>
                </c:pt>
                <c:pt idx="3">
                  <c:v>Decreased moderately</c:v>
                </c:pt>
              </c:strCache>
            </c:strRef>
          </c:cat>
          <c:val>
            <c:numRef>
              <c:f>Charts!$C$193:$C$196</c:f>
              <c:numCache>
                <c:formatCode>0</c:formatCode>
                <c:ptCount val="4"/>
                <c:pt idx="0">
                  <c:v>5.5555555555555554</c:v>
                </c:pt>
                <c:pt idx="1">
                  <c:v>55.555555555555557</c:v>
                </c:pt>
                <c:pt idx="2">
                  <c:v>16.666666666666664</c:v>
                </c:pt>
                <c:pt idx="3">
                  <c:v>22.222222222222221</c:v>
                </c:pt>
              </c:numCache>
            </c:numRef>
          </c:val>
          <c:extLst>
            <c:ext xmlns:c16="http://schemas.microsoft.com/office/drawing/2014/chart" uri="{C3380CC4-5D6E-409C-BE32-E72D297353CC}">
              <c16:uniqueId val="{00000004-6A66-4E23-9081-19932D1570CE}"/>
            </c:ext>
          </c:extLst>
        </c:ser>
        <c:dLbls>
          <c:showLegendKey val="0"/>
          <c:showVal val="0"/>
          <c:showCatName val="0"/>
          <c:showSerName val="0"/>
          <c:showPercent val="0"/>
          <c:showBubbleSize val="0"/>
          <c:showLeaderLines val="0"/>
        </c:dLbls>
        <c:firstSliceAng val="60"/>
      </c:pieChart>
    </c:plotArea>
    <c:legend>
      <c:legendPos val="r"/>
      <c:overlay val="0"/>
      <c:txPr>
        <a:bodyPr/>
        <a:lstStyle/>
        <a:p>
          <a:pPr>
            <a:defRPr sz="900"/>
          </a:pPr>
          <a:endParaRPr lang="en-US"/>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73809523809524E-2"/>
          <c:y val="5.1784182393493229E-2"/>
          <c:w val="0.93154761904761907"/>
          <c:h val="0.70431645297005985"/>
        </c:manualLayout>
      </c:layout>
      <c:ofPieChart>
        <c:ofPieType val="pie"/>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5F9C-4E9D-BA91-67A7A2898EFC}"/>
              </c:ext>
            </c:extLst>
          </c:dPt>
          <c:dPt>
            <c:idx val="1"/>
            <c:bubble3D val="0"/>
            <c:spPr>
              <a:solidFill>
                <a:schemeClr val="accent2"/>
              </a:solidFill>
              <a:ln w="19050">
                <a:noFill/>
              </a:ln>
              <a:effectLst/>
            </c:spPr>
            <c:extLst>
              <c:ext xmlns:c16="http://schemas.microsoft.com/office/drawing/2014/chart" uri="{C3380CC4-5D6E-409C-BE32-E72D297353CC}">
                <c16:uniqueId val="{00000003-5F9C-4E9D-BA91-67A7A2898EFC}"/>
              </c:ext>
            </c:extLst>
          </c:dPt>
          <c:dPt>
            <c:idx val="2"/>
            <c:bubble3D val="0"/>
            <c:spPr>
              <a:solidFill>
                <a:schemeClr val="accent3"/>
              </a:solidFill>
              <a:ln w="19050">
                <a:noFill/>
              </a:ln>
              <a:effectLst/>
            </c:spPr>
            <c:extLst>
              <c:ext xmlns:c16="http://schemas.microsoft.com/office/drawing/2014/chart" uri="{C3380CC4-5D6E-409C-BE32-E72D297353CC}">
                <c16:uniqueId val="{00000005-5F9C-4E9D-BA91-67A7A2898EFC}"/>
              </c:ext>
            </c:extLst>
          </c:dPt>
          <c:dPt>
            <c:idx val="3"/>
            <c:bubble3D val="0"/>
            <c:spPr>
              <a:solidFill>
                <a:schemeClr val="accent4"/>
              </a:solidFill>
              <a:ln w="19050">
                <a:noFill/>
              </a:ln>
              <a:effectLst/>
            </c:spPr>
            <c:extLst>
              <c:ext xmlns:c16="http://schemas.microsoft.com/office/drawing/2014/chart" uri="{C3380CC4-5D6E-409C-BE32-E72D297353CC}">
                <c16:uniqueId val="{00000007-5F9C-4E9D-BA91-67A7A2898EFC}"/>
              </c:ext>
            </c:extLst>
          </c:dPt>
          <c:dLbls>
            <c:dLbl>
              <c:idx val="0"/>
              <c:layout>
                <c:manualLayout>
                  <c:x val="0.1033586426696663"/>
                  <c:y val="-6.847391019052268E-2"/>
                </c:manualLayout>
              </c:layout>
              <c:tx>
                <c:rich>
                  <a:bodyPr/>
                  <a:lstStyle/>
                  <a:p>
                    <a:r>
                      <a:rPr lang="en-US" dirty="0"/>
                      <a:t>63%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9C-4E9D-BA91-67A7A2898EFC}"/>
                </c:ext>
              </c:extLst>
            </c:dLbl>
            <c:dLbl>
              <c:idx val="1"/>
              <c:layout>
                <c:manualLayout>
                  <c:x val="0.10232189726284215"/>
                  <c:y val="4.9472066980759025E-2"/>
                </c:manualLayout>
              </c:layout>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9C-4E9D-BA91-67A7A2898EFC}"/>
                </c:ext>
              </c:extLst>
            </c:dLbl>
            <c:dLbl>
              <c:idx val="2"/>
              <c:layout>
                <c:manualLayout>
                  <c:x val="-7.2283464566929245E-2"/>
                  <c:y val="-8.8775147856539366E-2"/>
                </c:manualLayout>
              </c:layout>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9C-4E9D-BA91-67A7A2898EFC}"/>
                </c:ext>
              </c:extLst>
            </c:dLbl>
            <c:dLbl>
              <c:idx val="3"/>
              <c:layout>
                <c:manualLayout>
                  <c:x val="-9.1496297337832766E-2"/>
                  <c:y val="2.9754980591915532E-3"/>
                </c:manualLayout>
              </c:layout>
              <c:tx>
                <c:rich>
                  <a:bodyPr/>
                  <a:lstStyle/>
                  <a:p>
                    <a:r>
                      <a:rPr lang="en-US" dirty="0"/>
                      <a:t>37%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9C-4E9D-BA91-67A7A2898E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Charts!$B$306:$B$308</c:f>
              <c:strCache>
                <c:ptCount val="3"/>
                <c:pt idx="0">
                  <c:v>Loans and Advances</c:v>
                </c:pt>
                <c:pt idx="1">
                  <c:v>SLR</c:v>
                </c:pt>
                <c:pt idx="2">
                  <c:v>Non-SLR</c:v>
                </c:pt>
              </c:strCache>
            </c:strRef>
          </c:cat>
          <c:val>
            <c:numRef>
              <c:f>Charts!$C$306:$C$308</c:f>
              <c:numCache>
                <c:formatCode>0.0%</c:formatCode>
                <c:ptCount val="3"/>
                <c:pt idx="0">
                  <c:v>0.63056249999999991</c:v>
                </c:pt>
                <c:pt idx="1">
                  <c:v>0.28909374999999998</c:v>
                </c:pt>
                <c:pt idx="2">
                  <c:v>8.0343750000000019E-2</c:v>
                </c:pt>
              </c:numCache>
            </c:numRef>
          </c:val>
          <c:extLst>
            <c:ext xmlns:c16="http://schemas.microsoft.com/office/drawing/2014/chart" uri="{C3380CC4-5D6E-409C-BE32-E72D297353CC}">
              <c16:uniqueId val="{00000008-5F9C-4E9D-BA91-67A7A2898EFC}"/>
            </c:ext>
          </c:extLst>
        </c:ser>
        <c:dLbls>
          <c:showLegendKey val="0"/>
          <c:showVal val="0"/>
          <c:showCatName val="0"/>
          <c:showSerName val="0"/>
          <c:showPercent val="0"/>
          <c:showBubbleSize val="0"/>
          <c:showLeaderLines val="1"/>
        </c:dLbls>
        <c:gapWidth val="95"/>
        <c:splitType val="pos"/>
        <c:splitPos val="2"/>
        <c:secondPieSize val="72"/>
        <c:serLines>
          <c:spPr>
            <a:ln w="9525" cap="flat" cmpd="sng" algn="ctr">
              <a:solidFill>
                <a:schemeClr val="tx1"/>
              </a:solidFill>
              <a:round/>
            </a:ln>
            <a:effectLst/>
          </c:spPr>
        </c:serLines>
      </c:ofPieChart>
      <c:spPr>
        <a:noFill/>
        <a:ln>
          <a:noFill/>
        </a:ln>
        <a:effectLst/>
      </c:spPr>
    </c:plotArea>
    <c:legend>
      <c:legendPos val="b"/>
      <c:layout>
        <c:manualLayout>
          <c:xMode val="edge"/>
          <c:yMode val="edge"/>
          <c:x val="0.24929415073115854"/>
          <c:y val="0.81093726792756438"/>
          <c:w val="0.52641163604549446"/>
          <c:h val="0.1105329542140565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38981105414432"/>
          <c:y val="5.8557332667234584E-2"/>
          <c:w val="0.54991564384914204"/>
          <c:h val="0.87251862767662103"/>
        </c:manualLayout>
      </c:layout>
      <c:barChart>
        <c:barDir val="bar"/>
        <c:grouping val="clustered"/>
        <c:varyColors val="0"/>
        <c:dLbls>
          <c:showLegendKey val="0"/>
          <c:showVal val="1"/>
          <c:showCatName val="0"/>
          <c:showSerName val="0"/>
          <c:showPercent val="0"/>
          <c:showBubbleSize val="0"/>
        </c:dLbls>
        <c:gapWidth val="150"/>
        <c:axId val="104497536"/>
        <c:axId val="104526592"/>
      </c:barChart>
      <c:catAx>
        <c:axId val="104497536"/>
        <c:scaling>
          <c:orientation val="minMax"/>
        </c:scaling>
        <c:delete val="1"/>
        <c:axPos val="l"/>
        <c:numFmt formatCode="General" sourceLinked="0"/>
        <c:majorTickMark val="out"/>
        <c:minorTickMark val="none"/>
        <c:tickLblPos val="none"/>
        <c:crossAx val="104526592"/>
        <c:crosses val="autoZero"/>
        <c:auto val="1"/>
        <c:lblAlgn val="ctr"/>
        <c:lblOffset val="100"/>
        <c:noMultiLvlLbl val="0"/>
      </c:catAx>
      <c:valAx>
        <c:axId val="104526592"/>
        <c:scaling>
          <c:orientation val="minMax"/>
        </c:scaling>
        <c:delete val="1"/>
        <c:axPos val="b"/>
        <c:title>
          <c:tx>
            <c:rich>
              <a:bodyPr/>
              <a:lstStyle/>
              <a:p>
                <a:pPr>
                  <a:defRPr/>
                </a:pPr>
                <a:r>
                  <a:rPr lang="en-US" dirty="0"/>
                  <a:t>% respondents</a:t>
                </a:r>
              </a:p>
            </c:rich>
          </c:tx>
          <c:layout>
            <c:manualLayout>
              <c:xMode val="edge"/>
              <c:yMode val="edge"/>
              <c:x val="0.67914845640402366"/>
              <c:y val="0.90218301862713102"/>
            </c:manualLayout>
          </c:layout>
          <c:overlay val="0"/>
        </c:title>
        <c:numFmt formatCode="0.0" sourceLinked="1"/>
        <c:majorTickMark val="out"/>
        <c:minorTickMark val="none"/>
        <c:tickLblPos val="none"/>
        <c:crossAx val="104497536"/>
        <c:crosses val="autoZero"/>
        <c:crossBetween val="between"/>
      </c:valAx>
      <c:spPr>
        <a:noFill/>
        <a:ln w="25400">
          <a:noFill/>
        </a:ln>
      </c:spPr>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3490933567562211"/>
          <c:y val="6.3213871731894106E-2"/>
          <c:w val="0.51572665856163002"/>
          <c:h val="0.90939883807289523"/>
        </c:manualLayout>
      </c:layout>
      <c:pieChart>
        <c:varyColors val="1"/>
        <c:dLbls>
          <c:showLegendKey val="0"/>
          <c:showVal val="1"/>
          <c:showCatName val="0"/>
          <c:showSerName val="0"/>
          <c:showPercent val="0"/>
          <c:showBubbleSize val="0"/>
          <c:showLeaderLines val="0"/>
        </c:dLbls>
        <c:firstSliceAng val="140"/>
      </c:pieChart>
    </c:plotArea>
    <c:plotVisOnly val="1"/>
    <c:dispBlanksAs val="zero"/>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5582002249718799"/>
          <c:y val="3.6934430625215606E-2"/>
          <c:w val="0.53915360579927496"/>
          <c:h val="0.94090491099965501"/>
        </c:manualLayout>
      </c:layout>
      <c:pieChart>
        <c:varyColors val="1"/>
        <c:dLbls>
          <c:showLegendKey val="0"/>
          <c:showVal val="1"/>
          <c:showCatName val="0"/>
          <c:showSerName val="0"/>
          <c:showPercent val="0"/>
          <c:showBubbleSize val="0"/>
          <c:showLeaderLines val="0"/>
        </c:dLbls>
        <c:firstSliceAng val="140"/>
      </c:pieChart>
    </c:plotArea>
    <c:plotVisOnly val="1"/>
    <c:dispBlanksAs val="zero"/>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5582002249718799"/>
          <c:y val="3.6934430625215599E-2"/>
          <c:w val="0.53915360579927496"/>
          <c:h val="0.94090491099965501"/>
        </c:manualLayout>
      </c:layout>
      <c:pieChart>
        <c:varyColors val="1"/>
        <c:dLbls>
          <c:showLegendKey val="0"/>
          <c:showVal val="1"/>
          <c:showCatName val="0"/>
          <c:showSerName val="0"/>
          <c:showPercent val="0"/>
          <c:showBubbleSize val="0"/>
          <c:showLeaderLines val="0"/>
        </c:dLbls>
        <c:firstSliceAng val="140"/>
      </c:pieChart>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5582002249718799"/>
          <c:y val="3.6934430625215599E-2"/>
          <c:w val="0.53915360579927496"/>
          <c:h val="0.94090491099965501"/>
        </c:manualLayout>
      </c:layout>
      <c:pieChart>
        <c:varyColors val="1"/>
        <c:dLbls>
          <c:showLegendKey val="0"/>
          <c:showVal val="1"/>
          <c:showCatName val="0"/>
          <c:showSerName val="0"/>
          <c:showPercent val="0"/>
          <c:showBubbleSize val="0"/>
          <c:showLeaderLines val="0"/>
        </c:dLbls>
        <c:firstSliceAng val="14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294"/>
      </c:pieChart>
      <c:spPr>
        <a:noFill/>
        <a:ln w="25400">
          <a:noFill/>
        </a:ln>
      </c:spPr>
    </c:plotArea>
    <c:legend>
      <c:legendPos val="r"/>
      <c:overlay val="0"/>
      <c:txPr>
        <a:bodyPr/>
        <a:lstStyle/>
        <a:p>
          <a:pPr>
            <a:defRPr sz="1100">
              <a:latin typeface="+mn-lt"/>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5582002249718799"/>
          <c:y val="3.6934430625215599E-2"/>
          <c:w val="0.53915360579927496"/>
          <c:h val="0.94090491099965501"/>
        </c:manualLayout>
      </c:layout>
      <c:pieChart>
        <c:varyColors val="1"/>
        <c:ser>
          <c:idx val="0"/>
          <c:order val="0"/>
          <c:dLbls>
            <c:dLbl>
              <c:idx val="0"/>
              <c:layout>
                <c:manualLayout>
                  <c:x val="0.18281819784246489"/>
                  <c:y val="-0.12550711369326298"/>
                </c:manualLayout>
              </c:layou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9D3-4D60-BB75-213BBCDE8CBC}"/>
                </c:ext>
              </c:extLst>
            </c:dLbl>
            <c:dLbl>
              <c:idx val="1"/>
              <c:layout>
                <c:manualLayout>
                  <c:x val="-0.17548770066532399"/>
                  <c:y val="9.0273403324584403E-2"/>
                </c:manualLayout>
              </c:layou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9D3-4D60-BB75-213BBCDE8CBC}"/>
                </c:ext>
              </c:extLst>
            </c:dLbl>
            <c:dLbl>
              <c:idx val="2"/>
              <c:layout>
                <c:manualLayout>
                  <c:x val="0.21798449612403101"/>
                  <c:y val="-0.208333333333333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9D3-4D60-BB75-213BBCDE8CBC}"/>
                </c:ext>
              </c:extLst>
            </c:dLbl>
            <c:dLbl>
              <c:idx val="3"/>
              <c:delete val="1"/>
              <c:extLst>
                <c:ext xmlns:c15="http://schemas.microsoft.com/office/drawing/2012/chart" uri="{CE6537A1-D6FC-4f65-9D91-7224C49458BB}"/>
                <c:ext xmlns:c16="http://schemas.microsoft.com/office/drawing/2014/chart" uri="{C3380CC4-5D6E-409C-BE32-E72D297353CC}">
                  <c16:uniqueId val="{00000003-49D3-4D60-BB75-213BBCDE8CBC}"/>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Charts!$B$287:$B$288</c:f>
              <c:strCache>
                <c:ptCount val="2"/>
                <c:pt idx="0">
                  <c:v>Corporate</c:v>
                </c:pt>
                <c:pt idx="1">
                  <c:v>Retail</c:v>
                </c:pt>
              </c:strCache>
            </c:strRef>
          </c:cat>
          <c:val>
            <c:numRef>
              <c:f>Charts!$C$287:$C$288</c:f>
              <c:numCache>
                <c:formatCode>0%</c:formatCode>
                <c:ptCount val="2"/>
                <c:pt idx="0">
                  <c:v>0.58129444444444445</c:v>
                </c:pt>
                <c:pt idx="1">
                  <c:v>0.41869444444444442</c:v>
                </c:pt>
              </c:numCache>
            </c:numRef>
          </c:val>
          <c:extLst>
            <c:ext xmlns:c16="http://schemas.microsoft.com/office/drawing/2014/chart" uri="{C3380CC4-5D6E-409C-BE32-E72D297353CC}">
              <c16:uniqueId val="{00000004-49D3-4D60-BB75-213BBCDE8CBC}"/>
            </c:ext>
          </c:extLst>
        </c:ser>
        <c:dLbls>
          <c:showLegendKey val="0"/>
          <c:showVal val="1"/>
          <c:showCatName val="0"/>
          <c:showSerName val="0"/>
          <c:showPercent val="0"/>
          <c:showBubbleSize val="0"/>
          <c:showLeaderLines val="1"/>
        </c:dLbls>
        <c:firstSliceAng val="14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84619206571823"/>
          <c:y val="0.12271801833596399"/>
          <c:w val="0.45185912510996146"/>
          <c:h val="0.74419720796228017"/>
        </c:manualLayout>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Charts!$B$61:$B$69</c:f>
              <c:strCache>
                <c:ptCount val="9"/>
                <c:pt idx="0">
                  <c:v>Food processing</c:v>
                </c:pt>
                <c:pt idx="1">
                  <c:v>Beverages &amp; tobacco</c:v>
                </c:pt>
                <c:pt idx="2">
                  <c:v>Wood &amp; products</c:v>
                </c:pt>
                <c:pt idx="3">
                  <c:v>Chemicals (excl pharma)</c:v>
                </c:pt>
                <c:pt idx="4">
                  <c:v>Real estate</c:v>
                </c:pt>
                <c:pt idx="5">
                  <c:v>Cement</c:v>
                </c:pt>
                <c:pt idx="6">
                  <c:v>Metals, Iron &amp; Steel</c:v>
                </c:pt>
                <c:pt idx="7">
                  <c:v>Auto and auto components</c:v>
                </c:pt>
                <c:pt idx="8">
                  <c:v>Infrastructure (power, road, telecom, etc)</c:v>
                </c:pt>
              </c:strCache>
            </c:strRef>
          </c:cat>
          <c:val>
            <c:numRef>
              <c:f>Charts!$C$61:$C$69</c:f>
              <c:numCache>
                <c:formatCode>0</c:formatCode>
                <c:ptCount val="9"/>
                <c:pt idx="0">
                  <c:v>17.647058823529413</c:v>
                </c:pt>
                <c:pt idx="1">
                  <c:v>23.52941176470588</c:v>
                </c:pt>
                <c:pt idx="2">
                  <c:v>23.52941176470588</c:v>
                </c:pt>
                <c:pt idx="3">
                  <c:v>23.52941176470588</c:v>
                </c:pt>
                <c:pt idx="4">
                  <c:v>23.52941176470588</c:v>
                </c:pt>
                <c:pt idx="5">
                  <c:v>29.411764705882355</c:v>
                </c:pt>
                <c:pt idx="6">
                  <c:v>29.411764705882355</c:v>
                </c:pt>
                <c:pt idx="7">
                  <c:v>29.411764705882355</c:v>
                </c:pt>
                <c:pt idx="8">
                  <c:v>52.941176470588239</c:v>
                </c:pt>
              </c:numCache>
            </c:numRef>
          </c:val>
          <c:extLst>
            <c:ext xmlns:c16="http://schemas.microsoft.com/office/drawing/2014/chart" uri="{C3380CC4-5D6E-409C-BE32-E72D297353CC}">
              <c16:uniqueId val="{00000002-C97B-46E6-B765-CA1FEBECB31A}"/>
            </c:ext>
          </c:extLst>
        </c:ser>
        <c:dLbls>
          <c:dLblPos val="outEnd"/>
          <c:showLegendKey val="0"/>
          <c:showVal val="1"/>
          <c:showCatName val="0"/>
          <c:showSerName val="0"/>
          <c:showPercent val="0"/>
          <c:showBubbleSize val="0"/>
        </c:dLbls>
        <c:gapWidth val="150"/>
        <c:axId val="104651776"/>
        <c:axId val="104658816"/>
      </c:barChart>
      <c:catAx>
        <c:axId val="104651776"/>
        <c:scaling>
          <c:orientation val="minMax"/>
        </c:scaling>
        <c:delete val="0"/>
        <c:axPos val="l"/>
        <c:numFmt formatCode="General" sourceLinked="0"/>
        <c:majorTickMark val="out"/>
        <c:minorTickMark val="none"/>
        <c:tickLblPos val="nextTo"/>
        <c:txPr>
          <a:bodyPr/>
          <a:lstStyle/>
          <a:p>
            <a:pPr>
              <a:defRPr sz="900"/>
            </a:pPr>
            <a:endParaRPr lang="en-US"/>
          </a:p>
        </c:txPr>
        <c:crossAx val="104658816"/>
        <c:crosses val="autoZero"/>
        <c:auto val="1"/>
        <c:lblAlgn val="ctr"/>
        <c:lblOffset val="100"/>
        <c:noMultiLvlLbl val="0"/>
      </c:catAx>
      <c:valAx>
        <c:axId val="104658816"/>
        <c:scaling>
          <c:orientation val="minMax"/>
        </c:scaling>
        <c:delete val="1"/>
        <c:axPos val="b"/>
        <c:numFmt formatCode="0" sourceLinked="1"/>
        <c:majorTickMark val="out"/>
        <c:minorTickMark val="none"/>
        <c:tickLblPos val="nextTo"/>
        <c:crossAx val="104651776"/>
        <c:crosses val="autoZero"/>
        <c:crossBetween val="between"/>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2094554485565906"/>
          <c:y val="8.8030928448565707E-2"/>
          <c:w val="0.76423988119906128"/>
          <c:h val="0.89929427847837928"/>
        </c:manualLayout>
      </c:layout>
      <c:pieChart>
        <c:varyColors val="1"/>
        <c:dLbls>
          <c:showLegendKey val="0"/>
          <c:showVal val="1"/>
          <c:showCatName val="0"/>
          <c:showSerName val="0"/>
          <c:showPercent val="0"/>
          <c:showBubbleSize val="0"/>
          <c:showLeaderLines val="0"/>
        </c:dLbls>
        <c:firstSliceAng val="0"/>
      </c:pieChart>
    </c:plotArea>
    <c:plotVisOnly val="1"/>
    <c:dispBlanksAs val="zero"/>
    <c:showDLblsOverMax val="0"/>
  </c:chart>
  <c:txPr>
    <a:bodyPr/>
    <a:lstStyle/>
    <a:p>
      <a:pPr>
        <a:defRPr sz="11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746031746031747E-2"/>
          <c:y val="0.11239438148713279"/>
          <c:w val="0.5508542682164731"/>
          <c:h val="0.70882923524456876"/>
        </c:manualLayout>
      </c:layout>
      <c:pieChart>
        <c:varyColors val="1"/>
        <c:dLbls>
          <c:showLegendKey val="0"/>
          <c:showVal val="0"/>
          <c:showCatName val="0"/>
          <c:showSerName val="0"/>
          <c:showPercent val="0"/>
          <c:showBubbleSize val="0"/>
          <c:showLeaderLines val="0"/>
        </c:dLbls>
        <c:firstSliceAng val="48"/>
      </c:pieChart>
    </c:plotArea>
    <c:legend>
      <c:legendPos val="r"/>
      <c:overlay val="0"/>
    </c:legend>
    <c:plotVisOnly val="1"/>
    <c:dispBlanksAs val="zero"/>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62"/>
      </c:pieChart>
    </c:plotArea>
    <c:legend>
      <c:legendPos val="r"/>
      <c:overlay val="0"/>
    </c:legend>
    <c:plotVisOnly val="1"/>
    <c:dispBlanksAs val="zero"/>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62"/>
      </c:pieChart>
    </c:plotArea>
    <c:legend>
      <c:legendPos val="r"/>
      <c:overlay val="0"/>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62"/>
      </c:pieChart>
    </c:plotArea>
    <c:legend>
      <c:legendPos val="r"/>
      <c:overlay val="0"/>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Charts!$K$87</c:f>
              <c:strCache>
                <c:ptCount val="1"/>
                <c:pt idx="0">
                  <c:v>Increased </c:v>
                </c:pt>
              </c:strCache>
            </c:strRef>
          </c:tx>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2710-4D3B-8B5E-EE34E483206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Charts!$L$86:$N$86</c:f>
              <c:strCache>
                <c:ptCount val="3"/>
                <c:pt idx="0">
                  <c:v>Public</c:v>
                </c:pt>
                <c:pt idx="1">
                  <c:v>Private</c:v>
                </c:pt>
                <c:pt idx="2">
                  <c:v>Foreign</c:v>
                </c:pt>
              </c:strCache>
            </c:strRef>
          </c:cat>
          <c:val>
            <c:numRef>
              <c:f>Charts!$L$87:$N$87</c:f>
              <c:numCache>
                <c:formatCode>0%</c:formatCode>
                <c:ptCount val="3"/>
                <c:pt idx="0">
                  <c:v>0.3</c:v>
                </c:pt>
                <c:pt idx="1">
                  <c:v>0.5</c:v>
                </c:pt>
                <c:pt idx="2">
                  <c:v>0</c:v>
                </c:pt>
              </c:numCache>
            </c:numRef>
          </c:val>
          <c:extLst>
            <c:ext xmlns:c16="http://schemas.microsoft.com/office/drawing/2014/chart" uri="{C3380CC4-5D6E-409C-BE32-E72D297353CC}">
              <c16:uniqueId val="{00000001-2710-4D3B-8B5E-EE34E4832061}"/>
            </c:ext>
          </c:extLst>
        </c:ser>
        <c:ser>
          <c:idx val="1"/>
          <c:order val="1"/>
          <c:tx>
            <c:strRef>
              <c:f>Charts!$K$88</c:f>
              <c:strCache>
                <c:ptCount val="1"/>
                <c:pt idx="0">
                  <c:v>Decreased</c:v>
                </c:pt>
              </c:strCache>
            </c:strRef>
          </c:tx>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2710-4D3B-8B5E-EE34E483206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Charts!$L$86:$N$86</c:f>
              <c:strCache>
                <c:ptCount val="3"/>
                <c:pt idx="0">
                  <c:v>Public</c:v>
                </c:pt>
                <c:pt idx="1">
                  <c:v>Private</c:v>
                </c:pt>
                <c:pt idx="2">
                  <c:v>Foreign</c:v>
                </c:pt>
              </c:strCache>
            </c:strRef>
          </c:cat>
          <c:val>
            <c:numRef>
              <c:f>Charts!$L$88:$N$88</c:f>
              <c:numCache>
                <c:formatCode>0%</c:formatCode>
                <c:ptCount val="3"/>
                <c:pt idx="0">
                  <c:v>0.6</c:v>
                </c:pt>
                <c:pt idx="1">
                  <c:v>0.25</c:v>
                </c:pt>
                <c:pt idx="2">
                  <c:v>0</c:v>
                </c:pt>
              </c:numCache>
            </c:numRef>
          </c:val>
          <c:extLst>
            <c:ext xmlns:c16="http://schemas.microsoft.com/office/drawing/2014/chart" uri="{C3380CC4-5D6E-409C-BE32-E72D297353CC}">
              <c16:uniqueId val="{00000003-2710-4D3B-8B5E-EE34E4832061}"/>
            </c:ext>
          </c:extLst>
        </c:ser>
        <c:ser>
          <c:idx val="2"/>
          <c:order val="2"/>
          <c:tx>
            <c:strRef>
              <c:f>Charts!$K$89</c:f>
              <c:strCache>
                <c:ptCount val="1"/>
                <c:pt idx="0">
                  <c:v>No Change</c:v>
                </c:pt>
              </c:strCache>
            </c:strRef>
          </c:tx>
          <c:invertIfNegative val="0"/>
          <c:dLbls>
            <c:dLbl>
              <c:idx val="1"/>
              <c:layout>
                <c:manualLayout>
                  <c:x val="5.2631578947368418E-2"/>
                  <c:y val="-6.0096296033407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10-4D3B-8B5E-EE34E483206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Charts!$L$86:$N$86</c:f>
              <c:strCache>
                <c:ptCount val="3"/>
                <c:pt idx="0">
                  <c:v>Public</c:v>
                </c:pt>
                <c:pt idx="1">
                  <c:v>Private</c:v>
                </c:pt>
                <c:pt idx="2">
                  <c:v>Foreign</c:v>
                </c:pt>
              </c:strCache>
            </c:strRef>
          </c:cat>
          <c:val>
            <c:numRef>
              <c:f>Charts!$L$89:$N$89</c:f>
              <c:numCache>
                <c:formatCode>0%</c:formatCode>
                <c:ptCount val="3"/>
                <c:pt idx="0">
                  <c:v>0.1</c:v>
                </c:pt>
                <c:pt idx="1">
                  <c:v>0.25</c:v>
                </c:pt>
                <c:pt idx="2">
                  <c:v>1</c:v>
                </c:pt>
              </c:numCache>
            </c:numRef>
          </c:val>
          <c:extLst>
            <c:ext xmlns:c16="http://schemas.microsoft.com/office/drawing/2014/chart" uri="{C3380CC4-5D6E-409C-BE32-E72D297353CC}">
              <c16:uniqueId val="{00000004-2710-4D3B-8B5E-EE34E4832061}"/>
            </c:ext>
          </c:extLst>
        </c:ser>
        <c:dLbls>
          <c:showLegendKey val="0"/>
          <c:showVal val="0"/>
          <c:showCatName val="0"/>
          <c:showSerName val="0"/>
          <c:showPercent val="0"/>
          <c:showBubbleSize val="0"/>
        </c:dLbls>
        <c:gapWidth val="150"/>
        <c:axId val="105081088"/>
        <c:axId val="105103360"/>
      </c:barChart>
      <c:catAx>
        <c:axId val="105081088"/>
        <c:scaling>
          <c:orientation val="minMax"/>
        </c:scaling>
        <c:delete val="0"/>
        <c:axPos val="b"/>
        <c:numFmt formatCode="General" sourceLinked="0"/>
        <c:majorTickMark val="out"/>
        <c:minorTickMark val="none"/>
        <c:tickLblPos val="nextTo"/>
        <c:crossAx val="105103360"/>
        <c:crosses val="autoZero"/>
        <c:auto val="1"/>
        <c:lblAlgn val="ctr"/>
        <c:lblOffset val="100"/>
        <c:noMultiLvlLbl val="0"/>
      </c:catAx>
      <c:valAx>
        <c:axId val="105103360"/>
        <c:scaling>
          <c:orientation val="minMax"/>
        </c:scaling>
        <c:delete val="0"/>
        <c:axPos val="l"/>
        <c:numFmt formatCode="0%" sourceLinked="1"/>
        <c:majorTickMark val="out"/>
        <c:minorTickMark val="none"/>
        <c:tickLblPos val="nextTo"/>
        <c:crossAx val="105081088"/>
        <c:crosses val="autoZero"/>
        <c:crossBetween val="between"/>
      </c:valAx>
    </c:plotArea>
    <c:legend>
      <c:legendPos val="r"/>
      <c:overlay val="0"/>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62"/>
      </c:pieChart>
    </c:plotArea>
    <c:legend>
      <c:legendPos val="r"/>
      <c:overlay val="0"/>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Charts!$C$85</c:f>
              <c:strCache>
                <c:ptCount val="1"/>
                <c:pt idx="0">
                  <c:v>% of respondents</c:v>
                </c:pt>
              </c:strCache>
            </c:strRef>
          </c:tx>
          <c:dLbls>
            <c:spPr>
              <a:noFill/>
              <a:ln>
                <a:noFill/>
              </a:ln>
              <a:effectLst/>
            </c:sp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Charts!$B$86:$B$88</c:f>
              <c:strCache>
                <c:ptCount val="3"/>
                <c:pt idx="0">
                  <c:v>Increased</c:v>
                </c:pt>
                <c:pt idx="1">
                  <c:v>Decreased</c:v>
                </c:pt>
                <c:pt idx="2">
                  <c:v>No change</c:v>
                </c:pt>
              </c:strCache>
            </c:strRef>
          </c:cat>
          <c:val>
            <c:numRef>
              <c:f>Charts!$C$86:$C$88</c:f>
              <c:numCache>
                <c:formatCode>0.0</c:formatCode>
                <c:ptCount val="3"/>
                <c:pt idx="0">
                  <c:v>27.777777777777779</c:v>
                </c:pt>
                <c:pt idx="1">
                  <c:v>38.888888888888893</c:v>
                </c:pt>
                <c:pt idx="2">
                  <c:v>33.333333333333329</c:v>
                </c:pt>
              </c:numCache>
            </c:numRef>
          </c:val>
          <c:extLst>
            <c:ext xmlns:c16="http://schemas.microsoft.com/office/drawing/2014/chart" uri="{C3380CC4-5D6E-409C-BE32-E72D297353CC}">
              <c16:uniqueId val="{00000000-1B13-46C5-BD0D-55796FCDC6EB}"/>
            </c:ext>
          </c:extLst>
        </c:ser>
        <c:dLbls>
          <c:showLegendKey val="0"/>
          <c:showVal val="0"/>
          <c:showCatName val="0"/>
          <c:showSerName val="0"/>
          <c:showPercent val="0"/>
          <c:showBubbleSize val="0"/>
          <c:showLeaderLines val="0"/>
        </c:dLbls>
        <c:firstSliceAng val="48"/>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90065798802998"/>
          <c:y val="0.108898872489344"/>
          <c:w val="0.50928776187545655"/>
          <c:h val="0.75537041682042638"/>
        </c:manualLayout>
      </c:layout>
      <c:barChart>
        <c:barDir val="bar"/>
        <c:grouping val="clustered"/>
        <c:varyColors val="0"/>
        <c:dLbls>
          <c:showLegendKey val="0"/>
          <c:showVal val="0"/>
          <c:showCatName val="0"/>
          <c:showSerName val="0"/>
          <c:showPercent val="0"/>
          <c:showBubbleSize val="0"/>
        </c:dLbls>
        <c:gapWidth val="150"/>
        <c:axId val="95881472"/>
        <c:axId val="95899648"/>
      </c:barChart>
      <c:catAx>
        <c:axId val="95881472"/>
        <c:scaling>
          <c:orientation val="minMax"/>
        </c:scaling>
        <c:delete val="0"/>
        <c:axPos val="l"/>
        <c:majorTickMark val="out"/>
        <c:minorTickMark val="none"/>
        <c:tickLblPos val="nextTo"/>
        <c:txPr>
          <a:bodyPr/>
          <a:lstStyle/>
          <a:p>
            <a:pPr>
              <a:defRPr b="1"/>
            </a:pPr>
            <a:endParaRPr lang="en-US"/>
          </a:p>
        </c:txPr>
        <c:crossAx val="95899648"/>
        <c:crosses val="autoZero"/>
        <c:auto val="1"/>
        <c:lblAlgn val="ctr"/>
        <c:lblOffset val="100"/>
        <c:noMultiLvlLbl val="0"/>
      </c:catAx>
      <c:valAx>
        <c:axId val="95899648"/>
        <c:scaling>
          <c:orientation val="minMax"/>
          <c:max val="100"/>
        </c:scaling>
        <c:delete val="1"/>
        <c:axPos val="b"/>
        <c:title>
          <c:tx>
            <c:rich>
              <a:bodyPr/>
              <a:lstStyle/>
              <a:p>
                <a:pPr>
                  <a:defRPr/>
                </a:pPr>
                <a:r>
                  <a:rPr lang="en-US" dirty="0"/>
                  <a:t>% respondents</a:t>
                </a:r>
              </a:p>
            </c:rich>
          </c:tx>
          <c:layout>
            <c:manualLayout>
              <c:xMode val="edge"/>
              <c:yMode val="edge"/>
              <c:x val="0.72237889335012329"/>
              <c:y val="0.81493363940758523"/>
            </c:manualLayout>
          </c:layout>
          <c:overlay val="0"/>
        </c:title>
        <c:numFmt formatCode="0.0" sourceLinked="1"/>
        <c:majorTickMark val="out"/>
        <c:minorTickMark val="none"/>
        <c:tickLblPos val="none"/>
        <c:crossAx val="95881472"/>
        <c:crosses val="autoZero"/>
        <c:crossBetween val="between"/>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Charts!$C$74</c:f>
              <c:strCache>
                <c:ptCount val="1"/>
                <c:pt idx="0">
                  <c:v>% respondents</c:v>
                </c:pt>
              </c:strCache>
            </c:strRef>
          </c:tx>
          <c:dLbls>
            <c:spPr>
              <a:noFill/>
              <a:ln>
                <a:noFill/>
              </a:ln>
              <a:effectLst/>
            </c:sp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Charts!$B$75:$B$77</c:f>
              <c:strCache>
                <c:ptCount val="3"/>
                <c:pt idx="0">
                  <c:v>Increased</c:v>
                </c:pt>
                <c:pt idx="1">
                  <c:v>Decreased</c:v>
                </c:pt>
                <c:pt idx="2">
                  <c:v>No change</c:v>
                </c:pt>
              </c:strCache>
            </c:strRef>
          </c:cat>
          <c:val>
            <c:numRef>
              <c:f>Charts!$C$75:$C$77</c:f>
              <c:numCache>
                <c:formatCode>0.0</c:formatCode>
                <c:ptCount val="3"/>
                <c:pt idx="0">
                  <c:v>38.888888888888893</c:v>
                </c:pt>
                <c:pt idx="1">
                  <c:v>33.333333333333329</c:v>
                </c:pt>
                <c:pt idx="2">
                  <c:v>27.777777777777779</c:v>
                </c:pt>
              </c:numCache>
            </c:numRef>
          </c:val>
          <c:extLst>
            <c:ext xmlns:c16="http://schemas.microsoft.com/office/drawing/2014/chart" uri="{C3380CC4-5D6E-409C-BE32-E72D297353CC}">
              <c16:uniqueId val="{00000000-F09A-4E9B-9D4A-AA69D2B0D7C7}"/>
            </c:ext>
          </c:extLst>
        </c:ser>
        <c:dLbls>
          <c:showLegendKey val="0"/>
          <c:showVal val="0"/>
          <c:showCatName val="0"/>
          <c:showSerName val="0"/>
          <c:showPercent val="0"/>
          <c:showBubbleSize val="0"/>
          <c:showLeaderLines val="1"/>
        </c:dLbls>
        <c:firstSliceAng val="62"/>
      </c:pieChart>
    </c:plotArea>
    <c:legend>
      <c:legendPos val="r"/>
      <c:overlay val="0"/>
    </c:legend>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94028098593279"/>
          <c:y val="6.9802629817091136E-2"/>
          <c:w val="0.53614391312210241"/>
          <c:h val="0.86348149768716875"/>
        </c:manualLayout>
      </c:layout>
      <c:barChart>
        <c:barDir val="bar"/>
        <c:grouping val="clustered"/>
        <c:varyColors val="0"/>
        <c:dLbls>
          <c:dLblPos val="outEnd"/>
          <c:showLegendKey val="0"/>
          <c:showVal val="1"/>
          <c:showCatName val="0"/>
          <c:showSerName val="0"/>
          <c:showPercent val="0"/>
          <c:showBubbleSize val="0"/>
        </c:dLbls>
        <c:gapWidth val="150"/>
        <c:axId val="106261888"/>
        <c:axId val="106288256"/>
      </c:barChart>
      <c:catAx>
        <c:axId val="106261888"/>
        <c:scaling>
          <c:orientation val="minMax"/>
        </c:scaling>
        <c:delete val="0"/>
        <c:axPos val="l"/>
        <c:numFmt formatCode="General" sourceLinked="0"/>
        <c:majorTickMark val="out"/>
        <c:minorTickMark val="none"/>
        <c:tickLblPos val="nextTo"/>
        <c:txPr>
          <a:bodyPr/>
          <a:lstStyle/>
          <a:p>
            <a:pPr>
              <a:defRPr sz="900"/>
            </a:pPr>
            <a:endParaRPr lang="en-US"/>
          </a:p>
        </c:txPr>
        <c:crossAx val="106288256"/>
        <c:crosses val="autoZero"/>
        <c:auto val="1"/>
        <c:lblAlgn val="ctr"/>
        <c:lblOffset val="100"/>
        <c:noMultiLvlLbl val="0"/>
      </c:catAx>
      <c:valAx>
        <c:axId val="106288256"/>
        <c:scaling>
          <c:orientation val="minMax"/>
        </c:scaling>
        <c:delete val="1"/>
        <c:axPos val="b"/>
        <c:numFmt formatCode="0.0" sourceLinked="1"/>
        <c:majorTickMark val="out"/>
        <c:minorTickMark val="none"/>
        <c:tickLblPos val="nextTo"/>
        <c:crossAx val="106261888"/>
        <c:crosses val="autoZero"/>
        <c:crossBetween val="between"/>
      </c:valAx>
    </c:plotArea>
    <c:plotVisOnly val="1"/>
    <c:dispBlanksAs val="gap"/>
    <c:showDLblsOverMax val="0"/>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95570133942938"/>
          <c:y val="0.113289770034205"/>
          <c:w val="0.42941421776973088"/>
          <c:h val="0.83788659431266399"/>
        </c:manualLayout>
      </c:layout>
      <c:barChart>
        <c:barDir val="bar"/>
        <c:grouping val="clustered"/>
        <c:varyColors val="0"/>
        <c:ser>
          <c:idx val="0"/>
          <c:order val="0"/>
          <c:invertIfNegative val="0"/>
          <c:dLbls>
            <c:dLbl>
              <c:idx val="15"/>
              <c:tx>
                <c:rich>
                  <a:bodyPr/>
                  <a:lstStyle/>
                  <a:p>
                    <a:r>
                      <a:rPr lang="en-US"/>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92-436F-9D49-7456413E2F35}"/>
                </c:ext>
              </c:extLst>
            </c:dLbl>
            <c:dLbl>
              <c:idx val="16"/>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92-436F-9D49-7456413E2F35}"/>
                </c:ext>
              </c:extLst>
            </c:dLbl>
            <c:dLbl>
              <c:idx val="17"/>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92-436F-9D49-7456413E2F35}"/>
                </c:ext>
              </c:extLst>
            </c:dLbl>
            <c:dLbl>
              <c:idx val="18"/>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92-436F-9D49-7456413E2F35}"/>
                </c:ext>
              </c:extLst>
            </c:dLbl>
            <c:dLbl>
              <c:idx val="19"/>
              <c:tx>
                <c:rich>
                  <a:bodyPr/>
                  <a:lstStyle/>
                  <a:p>
                    <a:r>
                      <a:rPr lang="en-US"/>
                      <a:t>42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92-436F-9D49-7456413E2F35}"/>
                </c:ext>
              </c:extLst>
            </c:dLbl>
            <c:dLbl>
              <c:idx val="22"/>
              <c:tx>
                <c:rich>
                  <a:bodyPr/>
                  <a:lstStyle/>
                  <a:p>
                    <a:r>
                      <a:rPr lang="en-US"/>
                      <a:t>92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92-436F-9D49-7456413E2F3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Charts!$B$109:$B$118</c:f>
              <c:strCache>
                <c:ptCount val="10"/>
                <c:pt idx="0">
                  <c:v>Electronics</c:v>
                </c:pt>
                <c:pt idx="1">
                  <c:v>Petroleum, coal &amp; fuel products</c:v>
                </c:pt>
                <c:pt idx="2">
                  <c:v>Gems &amp; jewellery</c:v>
                </c:pt>
                <c:pt idx="3">
                  <c:v>Chemicals (excl pharma)</c:v>
                </c:pt>
                <c:pt idx="4">
                  <c:v>Auto and auto components</c:v>
                </c:pt>
                <c:pt idx="5">
                  <c:v>Food processing</c:v>
                </c:pt>
                <c:pt idx="6">
                  <c:v>Textiles</c:v>
                </c:pt>
                <c:pt idx="7">
                  <c:v>Engineering goods</c:v>
                </c:pt>
                <c:pt idx="8">
                  <c:v>Metals, Iron &amp; Steel</c:v>
                </c:pt>
                <c:pt idx="9">
                  <c:v>Infrastructure (power, road, telecom, etc)</c:v>
                </c:pt>
              </c:strCache>
            </c:strRef>
          </c:cat>
          <c:val>
            <c:numRef>
              <c:f>Charts!$G$109:$G$118</c:f>
              <c:numCache>
                <c:formatCode>0.0</c:formatCode>
                <c:ptCount val="10"/>
                <c:pt idx="0">
                  <c:v>6.666666666666667</c:v>
                </c:pt>
                <c:pt idx="1">
                  <c:v>6.666666666666667</c:v>
                </c:pt>
                <c:pt idx="2">
                  <c:v>6.666666666666667</c:v>
                </c:pt>
                <c:pt idx="3">
                  <c:v>20</c:v>
                </c:pt>
                <c:pt idx="4">
                  <c:v>20</c:v>
                </c:pt>
                <c:pt idx="5">
                  <c:v>20</c:v>
                </c:pt>
                <c:pt idx="6">
                  <c:v>33.333333333333336</c:v>
                </c:pt>
                <c:pt idx="7">
                  <c:v>40</c:v>
                </c:pt>
                <c:pt idx="8">
                  <c:v>60</c:v>
                </c:pt>
                <c:pt idx="9">
                  <c:v>93.333333333333329</c:v>
                </c:pt>
              </c:numCache>
            </c:numRef>
          </c:val>
          <c:extLst>
            <c:ext xmlns:c16="http://schemas.microsoft.com/office/drawing/2014/chart" uri="{C3380CC4-5D6E-409C-BE32-E72D297353CC}">
              <c16:uniqueId val="{0000000A-B192-436F-9D49-7456413E2F35}"/>
            </c:ext>
          </c:extLst>
        </c:ser>
        <c:dLbls>
          <c:dLblPos val="outEnd"/>
          <c:showLegendKey val="0"/>
          <c:showVal val="1"/>
          <c:showCatName val="0"/>
          <c:showSerName val="0"/>
          <c:showPercent val="0"/>
          <c:showBubbleSize val="0"/>
        </c:dLbls>
        <c:gapWidth val="150"/>
        <c:axId val="104028416"/>
        <c:axId val="104035456"/>
      </c:barChart>
      <c:catAx>
        <c:axId val="104028416"/>
        <c:scaling>
          <c:orientation val="minMax"/>
        </c:scaling>
        <c:delete val="0"/>
        <c:axPos val="l"/>
        <c:numFmt formatCode="General" sourceLinked="0"/>
        <c:majorTickMark val="out"/>
        <c:minorTickMark val="none"/>
        <c:tickLblPos val="nextTo"/>
        <c:txPr>
          <a:bodyPr/>
          <a:lstStyle/>
          <a:p>
            <a:pPr>
              <a:defRPr sz="900"/>
            </a:pPr>
            <a:endParaRPr lang="en-US"/>
          </a:p>
        </c:txPr>
        <c:crossAx val="104035456"/>
        <c:crosses val="autoZero"/>
        <c:auto val="1"/>
        <c:lblAlgn val="ctr"/>
        <c:lblOffset val="100"/>
        <c:noMultiLvlLbl val="0"/>
      </c:catAx>
      <c:valAx>
        <c:axId val="104035456"/>
        <c:scaling>
          <c:orientation val="minMax"/>
        </c:scaling>
        <c:delete val="1"/>
        <c:axPos val="b"/>
        <c:numFmt formatCode="0.0" sourceLinked="1"/>
        <c:majorTickMark val="out"/>
        <c:minorTickMark val="none"/>
        <c:tickLblPos val="nextTo"/>
        <c:crossAx val="104028416"/>
        <c:crosses val="autoZero"/>
        <c:crossBetween val="between"/>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6431549383819"/>
          <c:y val="2.7293535982420816E-2"/>
          <c:w val="0.55986430767957929"/>
          <c:h val="0.95265122382958045"/>
        </c:manualLayout>
      </c:layout>
      <c:barChart>
        <c:barDir val="bar"/>
        <c:grouping val="clustered"/>
        <c:varyColors val="0"/>
        <c:dLbls>
          <c:showLegendKey val="0"/>
          <c:showVal val="1"/>
          <c:showCatName val="0"/>
          <c:showSerName val="0"/>
          <c:showPercent val="0"/>
          <c:showBubbleSize val="0"/>
        </c:dLbls>
        <c:gapWidth val="150"/>
        <c:axId val="104069760"/>
        <c:axId val="104206720"/>
      </c:barChart>
      <c:catAx>
        <c:axId val="104069760"/>
        <c:scaling>
          <c:orientation val="minMax"/>
        </c:scaling>
        <c:delete val="1"/>
        <c:axPos val="l"/>
        <c:majorTickMark val="out"/>
        <c:minorTickMark val="none"/>
        <c:tickLblPos val="none"/>
        <c:crossAx val="104206720"/>
        <c:crosses val="autoZero"/>
        <c:auto val="1"/>
        <c:lblAlgn val="ctr"/>
        <c:lblOffset val="100"/>
        <c:noMultiLvlLbl val="0"/>
      </c:catAx>
      <c:valAx>
        <c:axId val="104206720"/>
        <c:scaling>
          <c:orientation val="minMax"/>
        </c:scaling>
        <c:delete val="1"/>
        <c:axPos val="b"/>
        <c:title>
          <c:tx>
            <c:rich>
              <a:bodyPr/>
              <a:lstStyle/>
              <a:p>
                <a:pPr>
                  <a:defRPr/>
                </a:pPr>
                <a:r>
                  <a:rPr lang="en-US" dirty="0"/>
                  <a:t>(% respondents)</a:t>
                </a:r>
              </a:p>
            </c:rich>
          </c:tx>
          <c:layout>
            <c:manualLayout>
              <c:xMode val="edge"/>
              <c:yMode val="edge"/>
              <c:x val="0.8113338265602712"/>
              <c:y val="0.92672778369775399"/>
            </c:manualLayout>
          </c:layout>
          <c:overlay val="0"/>
        </c:title>
        <c:numFmt formatCode="0.0" sourceLinked="1"/>
        <c:majorTickMark val="out"/>
        <c:minorTickMark val="none"/>
        <c:tickLblPos val="none"/>
        <c:crossAx val="104069760"/>
        <c:crosses val="autoZero"/>
        <c:crossBetween val="between"/>
      </c:valAx>
      <c:spPr>
        <a:noFill/>
        <a:ln w="25400">
          <a:noFill/>
        </a:ln>
      </c:spPr>
    </c:plotArea>
    <c:plotVisOnly val="1"/>
    <c:dispBlanksAs val="gap"/>
    <c:showDLblsOverMax val="0"/>
  </c:chart>
  <c:txPr>
    <a:bodyPr/>
    <a:lstStyle/>
    <a:p>
      <a:pPr>
        <a:defRPr sz="9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84"/>
      </c:pieChart>
    </c:plotArea>
    <c:legend>
      <c:legendPos val="r"/>
      <c:overlay val="0"/>
    </c:legend>
    <c:plotVisOnly val="1"/>
    <c:dispBlanksAs val="zero"/>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84"/>
      </c:pieChart>
    </c:plotArea>
    <c:legend>
      <c:legendPos val="r"/>
      <c:overlay val="0"/>
    </c:legend>
    <c:plotVisOnly val="1"/>
    <c:dispBlanksAs val="zero"/>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78569854340727"/>
          <c:y val="5.4334964714014083E-2"/>
          <c:w val="0.52975716631288883"/>
          <c:h val="0.87349482417652302"/>
        </c:manualLayout>
      </c:layout>
      <c:barChart>
        <c:barDir val="bar"/>
        <c:grouping val="clustered"/>
        <c:varyColors val="0"/>
        <c:ser>
          <c:idx val="0"/>
          <c:order val="0"/>
          <c:spPr>
            <a:solidFill>
              <a:schemeClr val="accent1"/>
            </a:solidFill>
          </c:spPr>
          <c:invertIfNegative val="0"/>
          <c:dPt>
            <c:idx val="14"/>
            <c:invertIfNegative val="0"/>
            <c:bubble3D val="0"/>
            <c:extLst>
              <c:ext xmlns:c16="http://schemas.microsoft.com/office/drawing/2014/chart" uri="{C3380CC4-5D6E-409C-BE32-E72D297353CC}">
                <c16:uniqueId val="{00000000-65C3-40E9-8661-FA55E7685F77}"/>
              </c:ext>
            </c:extLst>
          </c:dPt>
          <c:dPt>
            <c:idx val="15"/>
            <c:invertIfNegative val="0"/>
            <c:bubble3D val="0"/>
            <c:extLst>
              <c:ext xmlns:c16="http://schemas.microsoft.com/office/drawing/2014/chart" uri="{C3380CC4-5D6E-409C-BE32-E72D297353CC}">
                <c16:uniqueId val="{00000001-65C3-40E9-8661-FA55E7685F77}"/>
              </c:ext>
            </c:extLst>
          </c:dPt>
          <c:dPt>
            <c:idx val="16"/>
            <c:invertIfNegative val="0"/>
            <c:bubble3D val="0"/>
            <c:extLst>
              <c:ext xmlns:c16="http://schemas.microsoft.com/office/drawing/2014/chart" uri="{C3380CC4-5D6E-409C-BE32-E72D297353CC}">
                <c16:uniqueId val="{00000002-65C3-40E9-8661-FA55E7685F77}"/>
              </c:ext>
            </c:extLst>
          </c:dPt>
          <c:dPt>
            <c:idx val="19"/>
            <c:invertIfNegative val="0"/>
            <c:bubble3D val="0"/>
            <c:extLst>
              <c:ext xmlns:c16="http://schemas.microsoft.com/office/drawing/2014/chart" uri="{C3380CC4-5D6E-409C-BE32-E72D297353CC}">
                <c16:uniqueId val="{00000003-65C3-40E9-8661-FA55E7685F77}"/>
              </c:ext>
            </c:extLst>
          </c:dPt>
          <c:dPt>
            <c:idx val="20"/>
            <c:invertIfNegative val="0"/>
            <c:bubble3D val="0"/>
            <c:extLst>
              <c:ext xmlns:c16="http://schemas.microsoft.com/office/drawing/2014/chart" uri="{C3380CC4-5D6E-409C-BE32-E72D297353CC}">
                <c16:uniqueId val="{00000004-65C3-40E9-8661-FA55E7685F7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Charts!$B$238:$B$258</c:f>
              <c:strCache>
                <c:ptCount val="21"/>
                <c:pt idx="0">
                  <c:v>Wood &amp; products</c:v>
                </c:pt>
                <c:pt idx="1">
                  <c:v>Hotels &amp; restaraunts</c:v>
                </c:pt>
                <c:pt idx="2">
                  <c:v>Retail trade /IT/e-commerce</c:v>
                </c:pt>
                <c:pt idx="3">
                  <c:v>Mining &amp; quarrying</c:v>
                </c:pt>
                <c:pt idx="4">
                  <c:v>Textiles</c:v>
                </c:pt>
                <c:pt idx="5">
                  <c:v>MSME</c:v>
                </c:pt>
                <c:pt idx="6">
                  <c:v>FMCG</c:v>
                </c:pt>
                <c:pt idx="7">
                  <c:v>Telecom</c:v>
                </c:pt>
                <c:pt idx="8">
                  <c:v>Education &amp; Health</c:v>
                </c:pt>
                <c:pt idx="9">
                  <c:v>Chemicals (excl pharma)</c:v>
                </c:pt>
                <c:pt idx="10">
                  <c:v>Petroleum, coal &amp; fuel products</c:v>
                </c:pt>
                <c:pt idx="11">
                  <c:v>Real estate</c:v>
                </c:pt>
                <c:pt idx="12">
                  <c:v>Food processing</c:v>
                </c:pt>
                <c:pt idx="13">
                  <c:v>Others</c:v>
                </c:pt>
                <c:pt idx="14">
                  <c:v>Pharmaceuticals</c:v>
                </c:pt>
                <c:pt idx="15">
                  <c:v>Renewable energy</c:v>
                </c:pt>
                <c:pt idx="16">
                  <c:v>Auto and auto components</c:v>
                </c:pt>
                <c:pt idx="17">
                  <c:v>Construction</c:v>
                </c:pt>
                <c:pt idx="18">
                  <c:v>Metals, Iron &amp; Steel</c:v>
                </c:pt>
                <c:pt idx="19">
                  <c:v>Cement</c:v>
                </c:pt>
                <c:pt idx="20">
                  <c:v>Infrastructure (power, road, telecom, etc)</c:v>
                </c:pt>
              </c:strCache>
            </c:strRef>
          </c:cat>
          <c:val>
            <c:numRef>
              <c:f>Charts!$C$238:$C$258</c:f>
              <c:numCache>
                <c:formatCode>0</c:formatCode>
                <c:ptCount val="21"/>
                <c:pt idx="0">
                  <c:v>5.5555555555555554</c:v>
                </c:pt>
                <c:pt idx="1">
                  <c:v>5.5555555555555554</c:v>
                </c:pt>
                <c:pt idx="2">
                  <c:v>5.5555555555555554</c:v>
                </c:pt>
                <c:pt idx="3">
                  <c:v>5.5555555555555554</c:v>
                </c:pt>
                <c:pt idx="4">
                  <c:v>5.5555555555555554</c:v>
                </c:pt>
                <c:pt idx="5">
                  <c:v>11.111111111111111</c:v>
                </c:pt>
                <c:pt idx="6">
                  <c:v>11.111111111111111</c:v>
                </c:pt>
                <c:pt idx="7">
                  <c:v>11.111111111111111</c:v>
                </c:pt>
                <c:pt idx="8">
                  <c:v>11.111111111111111</c:v>
                </c:pt>
                <c:pt idx="9">
                  <c:v>11.111111111111111</c:v>
                </c:pt>
                <c:pt idx="10">
                  <c:v>16.666666666666664</c:v>
                </c:pt>
                <c:pt idx="11">
                  <c:v>16.666666666666664</c:v>
                </c:pt>
                <c:pt idx="12">
                  <c:v>16.666666666666664</c:v>
                </c:pt>
                <c:pt idx="13">
                  <c:v>16.666666666666664</c:v>
                </c:pt>
                <c:pt idx="14">
                  <c:v>22.222222222222221</c:v>
                </c:pt>
                <c:pt idx="15">
                  <c:v>22.222222222222221</c:v>
                </c:pt>
                <c:pt idx="16">
                  <c:v>22.222222222222221</c:v>
                </c:pt>
                <c:pt idx="17">
                  <c:v>22.222222222222221</c:v>
                </c:pt>
                <c:pt idx="18">
                  <c:v>22.222222222222221</c:v>
                </c:pt>
                <c:pt idx="19">
                  <c:v>22.222222222222221</c:v>
                </c:pt>
                <c:pt idx="20">
                  <c:v>61.111111111111114</c:v>
                </c:pt>
              </c:numCache>
            </c:numRef>
          </c:val>
          <c:extLst>
            <c:ext xmlns:c16="http://schemas.microsoft.com/office/drawing/2014/chart" uri="{C3380CC4-5D6E-409C-BE32-E72D297353CC}">
              <c16:uniqueId val="{00000006-65C3-40E9-8661-FA55E7685F77}"/>
            </c:ext>
          </c:extLst>
        </c:ser>
        <c:dLbls>
          <c:dLblPos val="outEnd"/>
          <c:showLegendKey val="0"/>
          <c:showVal val="1"/>
          <c:showCatName val="0"/>
          <c:showSerName val="0"/>
          <c:showPercent val="0"/>
          <c:showBubbleSize val="0"/>
        </c:dLbls>
        <c:gapWidth val="150"/>
        <c:axId val="104116608"/>
        <c:axId val="104126720"/>
      </c:barChart>
      <c:catAx>
        <c:axId val="104116608"/>
        <c:scaling>
          <c:orientation val="minMax"/>
        </c:scaling>
        <c:delete val="0"/>
        <c:axPos val="l"/>
        <c:numFmt formatCode="General" sourceLinked="0"/>
        <c:majorTickMark val="out"/>
        <c:minorTickMark val="none"/>
        <c:tickLblPos val="nextTo"/>
        <c:txPr>
          <a:bodyPr/>
          <a:lstStyle/>
          <a:p>
            <a:pPr>
              <a:defRPr sz="800"/>
            </a:pPr>
            <a:endParaRPr lang="en-US"/>
          </a:p>
        </c:txPr>
        <c:crossAx val="104126720"/>
        <c:crosses val="autoZero"/>
        <c:auto val="1"/>
        <c:lblAlgn val="ctr"/>
        <c:lblOffset val="100"/>
        <c:noMultiLvlLbl val="0"/>
      </c:catAx>
      <c:valAx>
        <c:axId val="104126720"/>
        <c:scaling>
          <c:orientation val="minMax"/>
        </c:scaling>
        <c:delete val="1"/>
        <c:axPos val="b"/>
        <c:numFmt formatCode="0" sourceLinked="1"/>
        <c:majorTickMark val="out"/>
        <c:minorTickMark val="none"/>
        <c:tickLblPos val="nextTo"/>
        <c:crossAx val="104116608"/>
        <c:crosses val="autoZero"/>
        <c:crossBetween val="between"/>
      </c:valAx>
    </c:plotArea>
    <c:plotVisOnly val="1"/>
    <c:dispBlanksAs val="gap"/>
    <c:showDLblsOverMax val="0"/>
  </c:chart>
  <c:txPr>
    <a:bodyPr/>
    <a:lstStyle/>
    <a:p>
      <a:pPr>
        <a:defRPr sz="9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Charts!$C$206</c:f>
              <c:strCache>
                <c:ptCount val="1"/>
                <c:pt idx="0">
                  <c:v>Large enterprises</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Charts!$B$207:$B$209</c:f>
              <c:strCache>
                <c:ptCount val="3"/>
                <c:pt idx="0">
                  <c:v>Expected to tighten</c:v>
                </c:pt>
                <c:pt idx="1">
                  <c:v>Expected to remain same</c:v>
                </c:pt>
                <c:pt idx="2">
                  <c:v>Expected to ease</c:v>
                </c:pt>
              </c:strCache>
            </c:strRef>
          </c:cat>
          <c:val>
            <c:numRef>
              <c:f>Charts!$C$207:$C$209</c:f>
              <c:numCache>
                <c:formatCode>0.0</c:formatCode>
                <c:ptCount val="3"/>
                <c:pt idx="0">
                  <c:v>5.8823529411764701</c:v>
                </c:pt>
                <c:pt idx="1">
                  <c:v>82.35294117647058</c:v>
                </c:pt>
                <c:pt idx="2">
                  <c:v>11.76470588235294</c:v>
                </c:pt>
              </c:numCache>
            </c:numRef>
          </c:val>
          <c:extLst>
            <c:ext xmlns:c16="http://schemas.microsoft.com/office/drawing/2014/chart" uri="{C3380CC4-5D6E-409C-BE32-E72D297353CC}">
              <c16:uniqueId val="{00000000-BA44-4B66-AAE6-914792B5BD98}"/>
            </c:ext>
          </c:extLst>
        </c:ser>
        <c:dLbls>
          <c:showLegendKey val="0"/>
          <c:showVal val="0"/>
          <c:showCatName val="0"/>
          <c:showSerName val="0"/>
          <c:showPercent val="0"/>
          <c:showBubbleSize val="0"/>
          <c:showLeaderLines val="0"/>
        </c:dLbls>
        <c:firstSliceAng val="84"/>
      </c:pieChart>
    </c:plotArea>
    <c:legend>
      <c:legendPos val="r"/>
      <c:layout>
        <c:manualLayout>
          <c:xMode val="edge"/>
          <c:yMode val="edge"/>
          <c:x val="0.62777208081547942"/>
          <c:y val="0.18577263779527559"/>
          <c:w val="0.33346822926203989"/>
          <c:h val="0.62845472440944883"/>
        </c:manualLayout>
      </c:layout>
      <c:overlay val="0"/>
    </c:legend>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Charts!$D$206</c:f>
              <c:strCache>
                <c:ptCount val="1"/>
                <c:pt idx="0">
                  <c:v>SMEs</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Charts!$B$207:$B$209</c:f>
              <c:strCache>
                <c:ptCount val="3"/>
                <c:pt idx="0">
                  <c:v>Expected to tighten</c:v>
                </c:pt>
                <c:pt idx="1">
                  <c:v>Expected to remain same</c:v>
                </c:pt>
                <c:pt idx="2">
                  <c:v>Expected to ease</c:v>
                </c:pt>
              </c:strCache>
            </c:strRef>
          </c:cat>
          <c:val>
            <c:numRef>
              <c:f>Charts!$D$207:$D$209</c:f>
              <c:numCache>
                <c:formatCode>0.0</c:formatCode>
                <c:ptCount val="3"/>
                <c:pt idx="0">
                  <c:v>33.333333333333329</c:v>
                </c:pt>
                <c:pt idx="1">
                  <c:v>11.111111111111111</c:v>
                </c:pt>
                <c:pt idx="2">
                  <c:v>55.555555555555557</c:v>
                </c:pt>
              </c:numCache>
            </c:numRef>
          </c:val>
          <c:extLst>
            <c:ext xmlns:c16="http://schemas.microsoft.com/office/drawing/2014/chart" uri="{C3380CC4-5D6E-409C-BE32-E72D297353CC}">
              <c16:uniqueId val="{00000000-7573-4D68-949B-8D31AD344EA2}"/>
            </c:ext>
          </c:extLst>
        </c:ser>
        <c:dLbls>
          <c:showLegendKey val="0"/>
          <c:showVal val="0"/>
          <c:showCatName val="0"/>
          <c:showSerName val="0"/>
          <c:showPercent val="0"/>
          <c:showBubbleSize val="0"/>
          <c:showLeaderLines val="0"/>
        </c:dLbls>
        <c:firstSliceAng val="84"/>
      </c:pieChart>
    </c:plotArea>
    <c:legend>
      <c:legendPos val="r"/>
      <c:overlay val="0"/>
    </c:legend>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Respondents Profile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2EF-4B8B-9AE6-D89110C15DD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2EF-4B8B-9AE6-D89110C15DD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2EF-4B8B-9AE6-D89110C15DD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2EF-4B8B-9AE6-D89110C15DD3}"/>
              </c:ext>
            </c:extLst>
          </c:dPt>
          <c:dLbls>
            <c:dLbl>
              <c:idx val="3"/>
              <c:delete val="1"/>
              <c:extLst>
                <c:ext xmlns:c15="http://schemas.microsoft.com/office/drawing/2012/chart" uri="{CE6537A1-D6FC-4f65-9D91-7224C49458BB}"/>
                <c:ext xmlns:c16="http://schemas.microsoft.com/office/drawing/2014/chart" uri="{C3380CC4-5D6E-409C-BE32-E72D297353CC}">
                  <c16:uniqueId val="{00000007-92EF-4B8B-9AE6-D89110C15DD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'IBS Stats 2019'!$F$2:$I$2</c:f>
              <c:strCache>
                <c:ptCount val="3"/>
                <c:pt idx="0">
                  <c:v>Private</c:v>
                </c:pt>
                <c:pt idx="1">
                  <c:v>Public</c:v>
                </c:pt>
                <c:pt idx="2">
                  <c:v>Foreign</c:v>
                </c:pt>
              </c:strCache>
            </c:strRef>
          </c:cat>
          <c:val>
            <c:numRef>
              <c:f>'IBS Stats 2019'!$F$3:$I$3</c:f>
              <c:numCache>
                <c:formatCode>General</c:formatCode>
                <c:ptCount val="4"/>
                <c:pt idx="0">
                  <c:v>4</c:v>
                </c:pt>
                <c:pt idx="1">
                  <c:v>10</c:v>
                </c:pt>
                <c:pt idx="2">
                  <c:v>4</c:v>
                </c:pt>
              </c:numCache>
            </c:numRef>
          </c:val>
          <c:extLst>
            <c:ext xmlns:c16="http://schemas.microsoft.com/office/drawing/2014/chart" uri="{C3380CC4-5D6E-409C-BE32-E72D297353CC}">
              <c16:uniqueId val="{00000008-92EF-4B8B-9AE6-D89110C15DD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7422690139070423"/>
          <c:y val="9.8675100530624532E-2"/>
          <c:w val="0.50928776187545655"/>
          <c:h val="0.78316739070837682"/>
        </c:manualLayout>
      </c:layout>
      <c:barChart>
        <c:barDir val="bar"/>
        <c:grouping val="clustered"/>
        <c:varyColors val="0"/>
        <c:dLbls>
          <c:showLegendKey val="0"/>
          <c:showVal val="0"/>
          <c:showCatName val="0"/>
          <c:showSerName val="0"/>
          <c:showPercent val="0"/>
          <c:showBubbleSize val="0"/>
        </c:dLbls>
        <c:gapWidth val="150"/>
        <c:axId val="95903104"/>
        <c:axId val="95924608"/>
      </c:barChart>
      <c:catAx>
        <c:axId val="95903104"/>
        <c:scaling>
          <c:orientation val="minMax"/>
        </c:scaling>
        <c:delete val="0"/>
        <c:axPos val="l"/>
        <c:numFmt formatCode="General" sourceLinked="0"/>
        <c:majorTickMark val="out"/>
        <c:minorTickMark val="none"/>
        <c:tickLblPos val="nextTo"/>
        <c:txPr>
          <a:bodyPr/>
          <a:lstStyle/>
          <a:p>
            <a:pPr>
              <a:defRPr>
                <a:latin typeface="+mn-lt"/>
              </a:defRPr>
            </a:pPr>
            <a:endParaRPr lang="en-US"/>
          </a:p>
        </c:txPr>
        <c:crossAx val="95924608"/>
        <c:crosses val="autoZero"/>
        <c:auto val="1"/>
        <c:lblAlgn val="ctr"/>
        <c:lblOffset val="100"/>
        <c:noMultiLvlLbl val="0"/>
      </c:catAx>
      <c:valAx>
        <c:axId val="95924608"/>
        <c:scaling>
          <c:orientation val="minMax"/>
          <c:max val="100"/>
        </c:scaling>
        <c:delete val="1"/>
        <c:axPos val="b"/>
        <c:numFmt formatCode="0.0" sourceLinked="1"/>
        <c:majorTickMark val="out"/>
        <c:minorTickMark val="none"/>
        <c:tickLblPos val="none"/>
        <c:crossAx val="95903104"/>
        <c:crosses val="autoZero"/>
        <c:crossBetween val="between"/>
      </c:valAx>
    </c:plotArea>
    <c:plotVisOnly val="1"/>
    <c:dispBlanksAs val="gap"/>
    <c:showDLblsOverMax val="0"/>
  </c:chart>
  <c:txPr>
    <a:bodyPr/>
    <a:lstStyle/>
    <a:p>
      <a:pPr>
        <a:defRPr sz="1000">
          <a:latin typeface="Eras Medium ITC" panose="020B06020305040208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36079655086237"/>
          <c:y val="6.9355899422583439E-2"/>
          <c:w val="0.8114225033445478"/>
          <c:h val="0.52744265799517065"/>
        </c:manualLayout>
      </c:layout>
      <c:barChart>
        <c:barDir val="col"/>
        <c:grouping val="percentStacked"/>
        <c:varyColors val="0"/>
        <c:ser>
          <c:idx val="0"/>
          <c:order val="0"/>
          <c:tx>
            <c:strRef>
              <c:f>Charts!$J$9</c:f>
              <c:strCache>
                <c:ptCount val="1"/>
                <c:pt idx="0">
                  <c:v>Tightened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Charts!$K$8:$O$8</c:f>
              <c:strCache>
                <c:ptCount val="5"/>
                <c:pt idx="0">
                  <c:v>Round VI H2 2017</c:v>
                </c:pt>
                <c:pt idx="1">
                  <c:v>Round VII H1 2018</c:v>
                </c:pt>
                <c:pt idx="2">
                  <c:v>Round VIII H2 2018</c:v>
                </c:pt>
                <c:pt idx="3">
                  <c:v>Round IX H1 2019</c:v>
                </c:pt>
                <c:pt idx="4">
                  <c:v>Round X H2 2019 (Current)</c:v>
                </c:pt>
              </c:strCache>
            </c:strRef>
          </c:cat>
          <c:val>
            <c:numRef>
              <c:f>Charts!$K$9:$O$9</c:f>
              <c:numCache>
                <c:formatCode>General</c:formatCode>
                <c:ptCount val="5"/>
                <c:pt idx="0">
                  <c:v>28</c:v>
                </c:pt>
                <c:pt idx="1">
                  <c:v>67</c:v>
                </c:pt>
                <c:pt idx="2">
                  <c:v>64</c:v>
                </c:pt>
                <c:pt idx="3">
                  <c:v>48</c:v>
                </c:pt>
                <c:pt idx="4" formatCode="0">
                  <c:v>41.17647058823529</c:v>
                </c:pt>
              </c:numCache>
            </c:numRef>
          </c:val>
          <c:extLst>
            <c:ext xmlns:c16="http://schemas.microsoft.com/office/drawing/2014/chart" uri="{C3380CC4-5D6E-409C-BE32-E72D297353CC}">
              <c16:uniqueId val="{00000000-0010-4F5F-9F8A-FF390AAB7F57}"/>
            </c:ext>
          </c:extLst>
        </c:ser>
        <c:ser>
          <c:idx val="1"/>
          <c:order val="1"/>
          <c:tx>
            <c:strRef>
              <c:f>Charts!$J$10</c:f>
              <c:strCache>
                <c:ptCount val="1"/>
                <c:pt idx="0">
                  <c:v>Remain Same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Charts!$K$8:$O$8</c:f>
              <c:strCache>
                <c:ptCount val="5"/>
                <c:pt idx="0">
                  <c:v>Round VI H2 2017</c:v>
                </c:pt>
                <c:pt idx="1">
                  <c:v>Round VII H1 2018</c:v>
                </c:pt>
                <c:pt idx="2">
                  <c:v>Round VIII H2 2018</c:v>
                </c:pt>
                <c:pt idx="3">
                  <c:v>Round IX H1 2019</c:v>
                </c:pt>
                <c:pt idx="4">
                  <c:v>Round X H2 2019 (Current)</c:v>
                </c:pt>
              </c:strCache>
            </c:strRef>
          </c:cat>
          <c:val>
            <c:numRef>
              <c:f>Charts!$K$10:$O$10</c:f>
              <c:numCache>
                <c:formatCode>General</c:formatCode>
                <c:ptCount val="5"/>
                <c:pt idx="0">
                  <c:v>67</c:v>
                </c:pt>
                <c:pt idx="1">
                  <c:v>23</c:v>
                </c:pt>
                <c:pt idx="2">
                  <c:v>36</c:v>
                </c:pt>
                <c:pt idx="3">
                  <c:v>48</c:v>
                </c:pt>
                <c:pt idx="4" formatCode="0">
                  <c:v>58.82352941176471</c:v>
                </c:pt>
              </c:numCache>
            </c:numRef>
          </c:val>
          <c:extLst>
            <c:ext xmlns:c16="http://schemas.microsoft.com/office/drawing/2014/chart" uri="{C3380CC4-5D6E-409C-BE32-E72D297353CC}">
              <c16:uniqueId val="{00000001-0010-4F5F-9F8A-FF390AAB7F57}"/>
            </c:ext>
          </c:extLst>
        </c:ser>
        <c:ser>
          <c:idx val="2"/>
          <c:order val="2"/>
          <c:tx>
            <c:strRef>
              <c:f>Charts!$J$11</c:f>
              <c:strCache>
                <c:ptCount val="1"/>
                <c:pt idx="0">
                  <c:v>Eased</c:v>
                </c:pt>
              </c:strCache>
            </c:strRef>
          </c:tx>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0010-4F5F-9F8A-FF390AAB7F57}"/>
                </c:ext>
              </c:extLst>
            </c:dLbl>
            <c:dLbl>
              <c:idx val="4"/>
              <c:delete val="1"/>
              <c:extLst>
                <c:ext xmlns:c15="http://schemas.microsoft.com/office/drawing/2012/chart" uri="{CE6537A1-D6FC-4f65-9D91-7224C49458BB}"/>
                <c:ext xmlns:c16="http://schemas.microsoft.com/office/drawing/2014/chart" uri="{C3380CC4-5D6E-409C-BE32-E72D297353CC}">
                  <c16:uniqueId val="{00000004-0010-4F5F-9F8A-FF390AAB7F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Charts!$K$8:$O$8</c:f>
              <c:strCache>
                <c:ptCount val="5"/>
                <c:pt idx="0">
                  <c:v>Round VI H2 2017</c:v>
                </c:pt>
                <c:pt idx="1">
                  <c:v>Round VII H1 2018</c:v>
                </c:pt>
                <c:pt idx="2">
                  <c:v>Round VIII H2 2018</c:v>
                </c:pt>
                <c:pt idx="3">
                  <c:v>Round IX H1 2019</c:v>
                </c:pt>
                <c:pt idx="4">
                  <c:v>Round X H2 2019 (Current)</c:v>
                </c:pt>
              </c:strCache>
            </c:strRef>
          </c:cat>
          <c:val>
            <c:numRef>
              <c:f>Charts!$K$11:$O$11</c:f>
              <c:numCache>
                <c:formatCode>General</c:formatCode>
                <c:ptCount val="5"/>
                <c:pt idx="0">
                  <c:v>5</c:v>
                </c:pt>
                <c:pt idx="1">
                  <c:v>10</c:v>
                </c:pt>
                <c:pt idx="2">
                  <c:v>0</c:v>
                </c:pt>
                <c:pt idx="3">
                  <c:v>5</c:v>
                </c:pt>
                <c:pt idx="4" formatCode="0">
                  <c:v>0</c:v>
                </c:pt>
              </c:numCache>
            </c:numRef>
          </c:val>
          <c:extLst>
            <c:ext xmlns:c16="http://schemas.microsoft.com/office/drawing/2014/chart" uri="{C3380CC4-5D6E-409C-BE32-E72D297353CC}">
              <c16:uniqueId val="{00000003-0010-4F5F-9F8A-FF390AAB7F57}"/>
            </c:ext>
          </c:extLst>
        </c:ser>
        <c:dLbls>
          <c:showLegendKey val="0"/>
          <c:showVal val="0"/>
          <c:showCatName val="0"/>
          <c:showSerName val="0"/>
          <c:showPercent val="0"/>
          <c:showBubbleSize val="0"/>
        </c:dLbls>
        <c:gapWidth val="150"/>
        <c:overlap val="100"/>
        <c:axId val="102404480"/>
        <c:axId val="102406016"/>
      </c:barChart>
      <c:catAx>
        <c:axId val="102404480"/>
        <c:scaling>
          <c:orientation val="minMax"/>
        </c:scaling>
        <c:delete val="0"/>
        <c:axPos val="b"/>
        <c:numFmt formatCode="General" sourceLinked="0"/>
        <c:majorTickMark val="out"/>
        <c:minorTickMark val="none"/>
        <c:tickLblPos val="nextTo"/>
        <c:txPr>
          <a:bodyPr/>
          <a:lstStyle/>
          <a:p>
            <a:pPr algn="ctr">
              <a:defRPr lang="en-US" sz="1000" b="0" i="0" u="none" strike="noStrike" kern="1200" baseline="0">
                <a:solidFill>
                  <a:schemeClr val="tx1"/>
                </a:solidFill>
                <a:latin typeface="+mn-lt"/>
                <a:ea typeface="+mn-ea"/>
                <a:cs typeface="+mn-cs"/>
              </a:defRPr>
            </a:pPr>
            <a:endParaRPr lang="en-US"/>
          </a:p>
        </c:txPr>
        <c:crossAx val="102406016"/>
        <c:crosses val="autoZero"/>
        <c:auto val="1"/>
        <c:lblAlgn val="ctr"/>
        <c:lblOffset val="100"/>
        <c:noMultiLvlLbl val="0"/>
      </c:catAx>
      <c:valAx>
        <c:axId val="102406016"/>
        <c:scaling>
          <c:orientation val="minMax"/>
        </c:scaling>
        <c:delete val="0"/>
        <c:axPos val="l"/>
        <c:numFmt formatCode="0%" sourceLinked="1"/>
        <c:majorTickMark val="out"/>
        <c:minorTickMark val="none"/>
        <c:tickLblPos val="nextTo"/>
        <c:crossAx val="102404480"/>
        <c:crosses val="autoZero"/>
        <c:crossBetween val="between"/>
      </c:valAx>
    </c:plotArea>
    <c:legend>
      <c:legendPos val="b"/>
      <c:layout>
        <c:manualLayout>
          <c:xMode val="edge"/>
          <c:yMode val="edge"/>
          <c:x val="0.15907143809058433"/>
          <c:y val="0.86205110522714723"/>
          <c:w val="0.70488411258955186"/>
          <c:h val="0.1129614499801035"/>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80551940563788"/>
          <c:y val="9.2039821428830271E-2"/>
          <c:w val="0.7948464967405694"/>
          <c:h val="0.52143158452196359"/>
        </c:manualLayout>
      </c:layout>
      <c:barChart>
        <c:barDir val="col"/>
        <c:grouping val="percentStacked"/>
        <c:varyColors val="0"/>
        <c:ser>
          <c:idx val="0"/>
          <c:order val="0"/>
          <c:tx>
            <c:strRef>
              <c:f>Charts!$R$9</c:f>
              <c:strCache>
                <c:ptCount val="1"/>
                <c:pt idx="0">
                  <c:v>Tightened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Charts!$S$8:$W$8</c:f>
              <c:strCache>
                <c:ptCount val="5"/>
                <c:pt idx="0">
                  <c:v>Round VI H2 2017</c:v>
                </c:pt>
                <c:pt idx="1">
                  <c:v>Round VII H1 2018</c:v>
                </c:pt>
                <c:pt idx="2">
                  <c:v>Round VIII H2 2018</c:v>
                </c:pt>
                <c:pt idx="3">
                  <c:v>Round IX H1 2019</c:v>
                </c:pt>
                <c:pt idx="4">
                  <c:v>Round X H2 2019 (Current)</c:v>
                </c:pt>
              </c:strCache>
            </c:strRef>
          </c:cat>
          <c:val>
            <c:numRef>
              <c:f>Charts!$S$9:$W$9</c:f>
              <c:numCache>
                <c:formatCode>General</c:formatCode>
                <c:ptCount val="5"/>
                <c:pt idx="0">
                  <c:v>16</c:v>
                </c:pt>
                <c:pt idx="1">
                  <c:v>35</c:v>
                </c:pt>
                <c:pt idx="2">
                  <c:v>18</c:v>
                </c:pt>
                <c:pt idx="3">
                  <c:v>4</c:v>
                </c:pt>
                <c:pt idx="4" formatCode="0">
                  <c:v>11.111111111111111</c:v>
                </c:pt>
              </c:numCache>
            </c:numRef>
          </c:val>
          <c:extLst>
            <c:ext xmlns:c16="http://schemas.microsoft.com/office/drawing/2014/chart" uri="{C3380CC4-5D6E-409C-BE32-E72D297353CC}">
              <c16:uniqueId val="{00000000-44C5-4749-B4CE-C7D7B40CFA05}"/>
            </c:ext>
          </c:extLst>
        </c:ser>
        <c:ser>
          <c:idx val="1"/>
          <c:order val="1"/>
          <c:tx>
            <c:strRef>
              <c:f>Charts!$R$10</c:f>
              <c:strCache>
                <c:ptCount val="1"/>
                <c:pt idx="0">
                  <c:v>Remain Same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Charts!$S$8:$W$8</c:f>
              <c:strCache>
                <c:ptCount val="5"/>
                <c:pt idx="0">
                  <c:v>Round VI H2 2017</c:v>
                </c:pt>
                <c:pt idx="1">
                  <c:v>Round VII H1 2018</c:v>
                </c:pt>
                <c:pt idx="2">
                  <c:v>Round VIII H2 2018</c:v>
                </c:pt>
                <c:pt idx="3">
                  <c:v>Round IX H1 2019</c:v>
                </c:pt>
                <c:pt idx="4">
                  <c:v>Round X H2 2019 (Current)</c:v>
                </c:pt>
              </c:strCache>
            </c:strRef>
          </c:cat>
          <c:val>
            <c:numRef>
              <c:f>Charts!$S$10:$W$10</c:f>
              <c:numCache>
                <c:formatCode>General</c:formatCode>
                <c:ptCount val="5"/>
                <c:pt idx="0">
                  <c:v>68</c:v>
                </c:pt>
                <c:pt idx="1">
                  <c:v>60</c:v>
                </c:pt>
                <c:pt idx="2">
                  <c:v>68</c:v>
                </c:pt>
                <c:pt idx="3">
                  <c:v>78</c:v>
                </c:pt>
                <c:pt idx="4" formatCode="0">
                  <c:v>44.444444444444443</c:v>
                </c:pt>
              </c:numCache>
            </c:numRef>
          </c:val>
          <c:extLst>
            <c:ext xmlns:c16="http://schemas.microsoft.com/office/drawing/2014/chart" uri="{C3380CC4-5D6E-409C-BE32-E72D297353CC}">
              <c16:uniqueId val="{00000001-44C5-4749-B4CE-C7D7B40CFA05}"/>
            </c:ext>
          </c:extLst>
        </c:ser>
        <c:ser>
          <c:idx val="2"/>
          <c:order val="2"/>
          <c:tx>
            <c:strRef>
              <c:f>Charts!$R$11</c:f>
              <c:strCache>
                <c:ptCount val="1"/>
                <c:pt idx="0">
                  <c:v>Eased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Charts!$S$8:$W$8</c:f>
              <c:strCache>
                <c:ptCount val="5"/>
                <c:pt idx="0">
                  <c:v>Round VI H2 2017</c:v>
                </c:pt>
                <c:pt idx="1">
                  <c:v>Round VII H1 2018</c:v>
                </c:pt>
                <c:pt idx="2">
                  <c:v>Round VIII H2 2018</c:v>
                </c:pt>
                <c:pt idx="3">
                  <c:v>Round IX H1 2019</c:v>
                </c:pt>
                <c:pt idx="4">
                  <c:v>Round X H2 2019 (Current)</c:v>
                </c:pt>
              </c:strCache>
            </c:strRef>
          </c:cat>
          <c:val>
            <c:numRef>
              <c:f>Charts!$S$11:$W$11</c:f>
              <c:numCache>
                <c:formatCode>General</c:formatCode>
                <c:ptCount val="5"/>
                <c:pt idx="0">
                  <c:v>16</c:v>
                </c:pt>
                <c:pt idx="1">
                  <c:v>5</c:v>
                </c:pt>
                <c:pt idx="2">
                  <c:v>14</c:v>
                </c:pt>
                <c:pt idx="3">
                  <c:v>17</c:v>
                </c:pt>
                <c:pt idx="4" formatCode="0">
                  <c:v>44.444444444444443</c:v>
                </c:pt>
              </c:numCache>
            </c:numRef>
          </c:val>
          <c:extLst>
            <c:ext xmlns:c16="http://schemas.microsoft.com/office/drawing/2014/chart" uri="{C3380CC4-5D6E-409C-BE32-E72D297353CC}">
              <c16:uniqueId val="{00000002-44C5-4749-B4CE-C7D7B40CFA05}"/>
            </c:ext>
          </c:extLst>
        </c:ser>
        <c:dLbls>
          <c:showLegendKey val="0"/>
          <c:showVal val="0"/>
          <c:showCatName val="0"/>
          <c:showSerName val="0"/>
          <c:showPercent val="0"/>
          <c:showBubbleSize val="0"/>
        </c:dLbls>
        <c:gapWidth val="150"/>
        <c:overlap val="100"/>
        <c:axId val="102434304"/>
        <c:axId val="102435840"/>
      </c:barChart>
      <c:catAx>
        <c:axId val="102434304"/>
        <c:scaling>
          <c:orientation val="minMax"/>
        </c:scaling>
        <c:delete val="0"/>
        <c:axPos val="b"/>
        <c:numFmt formatCode="General" sourceLinked="0"/>
        <c:majorTickMark val="out"/>
        <c:minorTickMark val="none"/>
        <c:tickLblPos val="nextTo"/>
        <c:crossAx val="102435840"/>
        <c:crosses val="autoZero"/>
        <c:auto val="1"/>
        <c:lblAlgn val="ctr"/>
        <c:lblOffset val="100"/>
        <c:noMultiLvlLbl val="0"/>
      </c:catAx>
      <c:valAx>
        <c:axId val="102435840"/>
        <c:scaling>
          <c:orientation val="minMax"/>
        </c:scaling>
        <c:delete val="0"/>
        <c:axPos val="l"/>
        <c:numFmt formatCode="0%" sourceLinked="1"/>
        <c:majorTickMark val="out"/>
        <c:minorTickMark val="none"/>
        <c:tickLblPos val="nextTo"/>
        <c:crossAx val="102434304"/>
        <c:crosses val="autoZero"/>
        <c:crossBetween val="between"/>
      </c:valAx>
    </c:plotArea>
    <c:legend>
      <c:legendPos val="r"/>
      <c:layout>
        <c:manualLayout>
          <c:xMode val="edge"/>
          <c:yMode val="edge"/>
          <c:x val="0.14949391180016369"/>
          <c:y val="0.8880016274155742"/>
          <c:w val="0.81286308995134593"/>
          <c:h val="8.8913521320448663E-2"/>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25052537209517"/>
          <c:y val="0.14343931962325901"/>
          <c:w val="0.42393792623128385"/>
          <c:h val="0.78316739070837704"/>
        </c:manualLayout>
      </c:layout>
      <c:barChart>
        <c:barDir val="bar"/>
        <c:grouping val="clustered"/>
        <c:varyColors val="0"/>
        <c:ser>
          <c:idx val="0"/>
          <c:order val="0"/>
          <c:spPr>
            <a:solidFill>
              <a:schemeClr val="accent2"/>
            </a:solidFill>
          </c:spPr>
          <c:invertIfNegative val="0"/>
          <c:dLbls>
            <c:dLbl>
              <c:idx val="5"/>
              <c:layout>
                <c:manualLayout>
                  <c:x val="5.0659208139523099E-3"/>
                  <c:y val="-9.6818973828741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CA-41AF-A71C-B72E4F124298}"/>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Charts!$B$24:$B$27</c:f>
              <c:strCache>
                <c:ptCount val="4"/>
                <c:pt idx="0">
                  <c:v>Increase in cost of funds</c:v>
                </c:pt>
                <c:pt idx="1">
                  <c:v>Higher sector-specific risk</c:v>
                </c:pt>
                <c:pt idx="2">
                  <c:v>Expectations of weak economic growth</c:v>
                </c:pt>
                <c:pt idx="3">
                  <c:v>Rise in NPAs/ Risk of NPAs</c:v>
                </c:pt>
              </c:strCache>
            </c:strRef>
          </c:cat>
          <c:val>
            <c:numRef>
              <c:f>Charts!$C$24:$C$27</c:f>
              <c:numCache>
                <c:formatCode>0</c:formatCode>
                <c:ptCount val="4"/>
                <c:pt idx="0" formatCode="0.0">
                  <c:v>11.111111111111111</c:v>
                </c:pt>
                <c:pt idx="1">
                  <c:v>44.444444444444443</c:v>
                </c:pt>
                <c:pt idx="2">
                  <c:v>66.666666666666657</c:v>
                </c:pt>
                <c:pt idx="3">
                  <c:v>88.888888888888886</c:v>
                </c:pt>
              </c:numCache>
            </c:numRef>
          </c:val>
          <c:extLst>
            <c:ext xmlns:c16="http://schemas.microsoft.com/office/drawing/2014/chart" uri="{C3380CC4-5D6E-409C-BE32-E72D297353CC}">
              <c16:uniqueId val="{00000002-88CA-41AF-A71C-B72E4F124298}"/>
            </c:ext>
          </c:extLst>
        </c:ser>
        <c:dLbls>
          <c:showLegendKey val="0"/>
          <c:showVal val="0"/>
          <c:showCatName val="0"/>
          <c:showSerName val="0"/>
          <c:showPercent val="0"/>
          <c:showBubbleSize val="0"/>
        </c:dLbls>
        <c:gapWidth val="150"/>
        <c:axId val="102477824"/>
        <c:axId val="102479360"/>
      </c:barChart>
      <c:catAx>
        <c:axId val="102477824"/>
        <c:scaling>
          <c:orientation val="minMax"/>
        </c:scaling>
        <c:delete val="0"/>
        <c:axPos val="l"/>
        <c:numFmt formatCode="General" sourceLinked="0"/>
        <c:majorTickMark val="out"/>
        <c:minorTickMark val="none"/>
        <c:tickLblPos val="nextTo"/>
        <c:crossAx val="102479360"/>
        <c:crosses val="autoZero"/>
        <c:auto val="1"/>
        <c:lblAlgn val="ctr"/>
        <c:lblOffset val="100"/>
        <c:noMultiLvlLbl val="0"/>
      </c:catAx>
      <c:valAx>
        <c:axId val="102479360"/>
        <c:scaling>
          <c:orientation val="minMax"/>
          <c:max val="100"/>
        </c:scaling>
        <c:delete val="1"/>
        <c:axPos val="b"/>
        <c:numFmt formatCode="0.0" sourceLinked="1"/>
        <c:majorTickMark val="out"/>
        <c:minorTickMark val="none"/>
        <c:tickLblPos val="nextTo"/>
        <c:crossAx val="10247782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93291563020181"/>
          <c:y val="3.0200678596633706E-2"/>
          <c:w val="0.53915360579927496"/>
          <c:h val="0.94090491099965501"/>
        </c:manualLayout>
      </c:layout>
      <c:pieChart>
        <c:varyColors val="1"/>
        <c:dLbls>
          <c:showLegendKey val="0"/>
          <c:showVal val="1"/>
          <c:showCatName val="0"/>
          <c:showSerName val="0"/>
          <c:showPercent val="0"/>
          <c:showBubbleSize val="0"/>
          <c:showLeaderLines val="0"/>
        </c:dLbls>
        <c:firstSliceAng val="84"/>
      </c:pieChart>
      <c:spPr>
        <a:noFill/>
        <a:ln w="25400">
          <a:noFill/>
        </a:ln>
      </c:spPr>
    </c:plotArea>
    <c:plotVisOnly val="1"/>
    <c:dispBlanksAs val="zero"/>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EB4F8-1C45-4C9E-9FCD-2BAD44DA5E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D4311F-7228-467D-A0C9-7C3C0473249A}">
      <dgm:prSet phldrT="[Text]" custT="1"/>
      <dgm:spPr/>
      <dgm:t>
        <a:bodyPr/>
        <a:lstStyle/>
        <a:p>
          <a:r>
            <a:rPr lang="en-US" sz="1200" i="1" dirty="0">
              <a:solidFill>
                <a:schemeClr val="tx1"/>
              </a:solidFill>
            </a:rPr>
            <a:t>Majority</a:t>
          </a:r>
          <a:r>
            <a:rPr lang="en-US" sz="1200" i="1" baseline="0" dirty="0">
              <a:solidFill>
                <a:schemeClr val="tx1"/>
              </a:solidFill>
            </a:rPr>
            <a:t> of respondent banks believed that addressing the taxation issues should be the top priority of the government. This should involve implementing GST 2.0 with further simplification of GST , reduction of GST slab rates, a robust GST monitoring infrastructure to ensure enhanced GST collections.  This should be accompanied by implementation of a direct tax code with reduction in the income tax slabs to spur the slowing demand.</a:t>
          </a:r>
          <a:endParaRPr lang="en-US" sz="1200" i="1" dirty="0">
            <a:solidFill>
              <a:schemeClr val="tx1"/>
            </a:solidFill>
          </a:endParaRPr>
        </a:p>
      </dgm:t>
    </dgm:pt>
    <dgm:pt modelId="{8BAF5C52-5B70-4224-AA96-BF31EEFAF540}" type="parTrans" cxnId="{DE630769-C652-4B79-9E0C-D3883196CFF6}">
      <dgm:prSet/>
      <dgm:spPr/>
      <dgm:t>
        <a:bodyPr/>
        <a:lstStyle/>
        <a:p>
          <a:endParaRPr lang="en-US" sz="1200">
            <a:solidFill>
              <a:srgbClr val="FF0000"/>
            </a:solidFill>
          </a:endParaRPr>
        </a:p>
      </dgm:t>
    </dgm:pt>
    <dgm:pt modelId="{5F362E4E-C034-4DD4-9398-2DC5AB73500B}" type="sibTrans" cxnId="{DE630769-C652-4B79-9E0C-D3883196CFF6}">
      <dgm:prSet/>
      <dgm:spPr/>
      <dgm:t>
        <a:bodyPr/>
        <a:lstStyle/>
        <a:p>
          <a:endParaRPr lang="en-US" sz="1200">
            <a:solidFill>
              <a:srgbClr val="FF0000"/>
            </a:solidFill>
          </a:endParaRPr>
        </a:p>
      </dgm:t>
    </dgm:pt>
    <dgm:pt modelId="{7FD30D43-FB20-4D66-9583-06296F9EA713}">
      <dgm:prSet phldrT="[Text]" custT="1"/>
      <dgm:spPr>
        <a:solidFill>
          <a:schemeClr val="accent4">
            <a:lumMod val="40000"/>
            <a:lumOff val="60000"/>
          </a:schemeClr>
        </a:solidFill>
        <a:ln>
          <a:noFill/>
        </a:ln>
      </dgm:spPr>
      <dgm:t>
        <a:bodyPr anchor="ctr"/>
        <a:lstStyle/>
        <a:p>
          <a:pPr algn="ctr"/>
          <a:r>
            <a:rPr lang="en-US" sz="1600" b="1" i="1" u="none" dirty="0">
              <a:solidFill>
                <a:schemeClr val="tx1"/>
              </a:solidFill>
            </a:rPr>
            <a:t>Views on key steps to help the economy come out of the bleak situation</a:t>
          </a:r>
        </a:p>
      </dgm:t>
    </dgm:pt>
    <dgm:pt modelId="{39386AC3-94FC-4B21-AA6D-F891B20297FC}" type="sibTrans" cxnId="{D6E8134A-0EDB-4747-A7A4-14FF68869A4F}">
      <dgm:prSet/>
      <dgm:spPr/>
      <dgm:t>
        <a:bodyPr/>
        <a:lstStyle/>
        <a:p>
          <a:endParaRPr lang="en-US" sz="1200">
            <a:solidFill>
              <a:srgbClr val="FF0000"/>
            </a:solidFill>
          </a:endParaRPr>
        </a:p>
      </dgm:t>
    </dgm:pt>
    <dgm:pt modelId="{4D924163-1D12-4114-BFEC-F56B381F98C8}" type="parTrans" cxnId="{D6E8134A-0EDB-4747-A7A4-14FF68869A4F}">
      <dgm:prSet/>
      <dgm:spPr/>
      <dgm:t>
        <a:bodyPr/>
        <a:lstStyle/>
        <a:p>
          <a:endParaRPr lang="en-US" sz="1200">
            <a:solidFill>
              <a:srgbClr val="FF0000"/>
            </a:solidFill>
          </a:endParaRPr>
        </a:p>
      </dgm:t>
    </dgm:pt>
    <dgm:pt modelId="{6B0926FD-570A-4514-84E7-A1AAFCCAD618}">
      <dgm:prSet phldrT="[Text]" custT="1"/>
      <dgm:spPr/>
      <dgm:t>
        <a:bodyPr/>
        <a:lstStyle/>
        <a:p>
          <a:r>
            <a:rPr lang="en-US" sz="1200" i="1" dirty="0">
              <a:solidFill>
                <a:sysClr val="windowText" lastClr="000000"/>
              </a:solidFill>
            </a:rPr>
            <a:t>To address rural distress by laying greater emphasis on rural infrastructure. To spur rural demand by expeditious disbursal of  PM-</a:t>
          </a:r>
          <a:r>
            <a:rPr lang="en-US" sz="1200" i="1" dirty="0" err="1">
              <a:solidFill>
                <a:sysClr val="windowText" lastClr="000000"/>
              </a:solidFill>
            </a:rPr>
            <a:t>Kisan</a:t>
          </a:r>
          <a:r>
            <a:rPr lang="en-US" sz="1200" i="1" dirty="0">
              <a:solidFill>
                <a:sysClr val="windowText" lastClr="000000"/>
              </a:solidFill>
            </a:rPr>
            <a:t> and M</a:t>
          </a:r>
          <a:r>
            <a:rPr lang="en-US" sz="1200" i="1" dirty="0">
              <a:solidFill>
                <a:schemeClr val="tx1"/>
              </a:solidFill>
            </a:rPr>
            <a:t>G</a:t>
          </a:r>
          <a:r>
            <a:rPr lang="en-US" sz="1200" i="1" dirty="0">
              <a:solidFill>
                <a:sysClr val="windowText" lastClr="000000"/>
              </a:solidFill>
            </a:rPr>
            <a:t>NREGA. funds.</a:t>
          </a:r>
          <a:r>
            <a:rPr lang="en-US" sz="1200" i="1" dirty="0">
              <a:solidFill>
                <a:schemeClr val="tx1"/>
              </a:solidFill>
            </a:rPr>
            <a:t> </a:t>
          </a:r>
        </a:p>
      </dgm:t>
    </dgm:pt>
    <dgm:pt modelId="{D7704D3A-F0F7-4CE1-AFAE-D05E61EF98A8}" type="sibTrans" cxnId="{A9DECA2A-ABD2-47FA-822C-6EDD455BB01E}">
      <dgm:prSet/>
      <dgm:spPr/>
      <dgm:t>
        <a:bodyPr/>
        <a:lstStyle/>
        <a:p>
          <a:endParaRPr lang="en-US" sz="1200">
            <a:solidFill>
              <a:srgbClr val="FF0000"/>
            </a:solidFill>
          </a:endParaRPr>
        </a:p>
      </dgm:t>
    </dgm:pt>
    <dgm:pt modelId="{BDB3444D-BDBD-4D1E-806C-476FBCD77B58}" type="parTrans" cxnId="{A9DECA2A-ABD2-47FA-822C-6EDD455BB01E}">
      <dgm:prSet/>
      <dgm:spPr/>
      <dgm:t>
        <a:bodyPr/>
        <a:lstStyle/>
        <a:p>
          <a:endParaRPr lang="en-US" sz="1200">
            <a:solidFill>
              <a:srgbClr val="FF0000"/>
            </a:solidFill>
          </a:endParaRPr>
        </a:p>
      </dgm:t>
    </dgm:pt>
    <dgm:pt modelId="{00C0DFDC-E105-40A3-91BE-EE7AAA95467D}">
      <dgm:prSet custT="1"/>
      <dgm:spPr/>
      <dgm:t>
        <a:bodyPr/>
        <a:lstStyle/>
        <a:p>
          <a:r>
            <a:rPr lang="en-US" sz="1200" i="1" dirty="0">
              <a:solidFill>
                <a:schemeClr val="tx1"/>
              </a:solidFill>
            </a:rPr>
            <a:t>Sector-specific measures need to be undertaken especially in telecom, real estate, power, textiles.</a:t>
          </a:r>
          <a:endParaRPr lang="en-US" sz="1200" i="1" dirty="0">
            <a:solidFill>
              <a:srgbClr val="FF0000"/>
            </a:solidFill>
          </a:endParaRPr>
        </a:p>
      </dgm:t>
    </dgm:pt>
    <dgm:pt modelId="{00116F90-436B-4B59-BDF8-00F6F35F41DD}" type="sibTrans" cxnId="{706B9146-2738-491B-85D5-BAA7C906EE92}">
      <dgm:prSet/>
      <dgm:spPr/>
      <dgm:t>
        <a:bodyPr/>
        <a:lstStyle/>
        <a:p>
          <a:endParaRPr lang="en-US">
            <a:solidFill>
              <a:srgbClr val="FF0000"/>
            </a:solidFill>
          </a:endParaRPr>
        </a:p>
      </dgm:t>
    </dgm:pt>
    <dgm:pt modelId="{BB105233-F38E-427D-8DE2-A2D952B0394B}" type="parTrans" cxnId="{706B9146-2738-491B-85D5-BAA7C906EE92}">
      <dgm:prSet/>
      <dgm:spPr/>
      <dgm:t>
        <a:bodyPr/>
        <a:lstStyle/>
        <a:p>
          <a:endParaRPr lang="en-US">
            <a:solidFill>
              <a:srgbClr val="FF0000"/>
            </a:solidFill>
          </a:endParaRPr>
        </a:p>
      </dgm:t>
    </dgm:pt>
    <dgm:pt modelId="{DD150E13-590B-4A73-9040-3D5A19EF1B04}">
      <dgm:prSet phldrT="[Text]" custT="1"/>
      <dgm:spPr>
        <a:solidFill>
          <a:schemeClr val="bg1"/>
        </a:solidFill>
      </dgm:spPr>
      <dgm:t>
        <a:bodyPr/>
        <a:lstStyle/>
        <a:p>
          <a:r>
            <a:rPr lang="en-US" sz="1200" i="1" dirty="0">
              <a:solidFill>
                <a:schemeClr val="tx1"/>
              </a:solidFill>
            </a:rPr>
            <a:t>Some banks suggested that government should try to contain the fiscal deficit by ensuring enhanced revenue collection by curbing input tax credit frauds and fast track government disinvestment drive. The govt needs to do a balancing act in respect to expenditures like subsidies.</a:t>
          </a:r>
        </a:p>
      </dgm:t>
    </dgm:pt>
    <dgm:pt modelId="{C745E45A-66B9-4880-AC4F-A70C0C64ACEA}" type="sibTrans" cxnId="{34DB6EB3-A8D6-4789-AB24-20E9F0F3ED14}">
      <dgm:prSet/>
      <dgm:spPr/>
      <dgm:t>
        <a:bodyPr/>
        <a:lstStyle/>
        <a:p>
          <a:endParaRPr lang="en-US" sz="1200">
            <a:solidFill>
              <a:srgbClr val="FF0000"/>
            </a:solidFill>
          </a:endParaRPr>
        </a:p>
      </dgm:t>
    </dgm:pt>
    <dgm:pt modelId="{1318EF64-E1D8-4E1A-9AB1-DC96491907E8}" type="parTrans" cxnId="{34DB6EB3-A8D6-4789-AB24-20E9F0F3ED14}">
      <dgm:prSet/>
      <dgm:spPr/>
      <dgm:t>
        <a:bodyPr/>
        <a:lstStyle/>
        <a:p>
          <a:endParaRPr lang="en-US" sz="1200">
            <a:solidFill>
              <a:srgbClr val="FF0000"/>
            </a:solidFill>
          </a:endParaRPr>
        </a:p>
      </dgm:t>
    </dgm:pt>
    <dgm:pt modelId="{DF722414-F3A3-43F4-9FA2-A97289F3FB27}">
      <dgm:prSet custT="1"/>
      <dgm:spPr/>
      <dgm:t>
        <a:bodyPr/>
        <a:lstStyle/>
        <a:p>
          <a:r>
            <a:rPr lang="en-US" sz="1200" i="1" dirty="0">
              <a:solidFill>
                <a:schemeClr val="tx1"/>
              </a:solidFill>
            </a:rPr>
            <a:t>A few banks also suggested that structural land and labour reforms should be undertaken. The land reforms should include implementing Unique Identity Numbers (UIDs) for land. </a:t>
          </a:r>
          <a:endParaRPr lang="en-US" sz="1200" dirty="0"/>
        </a:p>
      </dgm:t>
    </dgm:pt>
    <dgm:pt modelId="{719BCEB7-9FFF-4BFC-84F8-1EB8CE12E69F}" type="parTrans" cxnId="{E1790906-97EB-4D6E-B68E-00E3015492A6}">
      <dgm:prSet/>
      <dgm:spPr/>
      <dgm:t>
        <a:bodyPr/>
        <a:lstStyle/>
        <a:p>
          <a:endParaRPr lang="en-US"/>
        </a:p>
      </dgm:t>
    </dgm:pt>
    <dgm:pt modelId="{477A4350-458D-431F-B9A7-48D8B6155CAC}" type="sibTrans" cxnId="{E1790906-97EB-4D6E-B68E-00E3015492A6}">
      <dgm:prSet/>
      <dgm:spPr/>
      <dgm:t>
        <a:bodyPr/>
        <a:lstStyle/>
        <a:p>
          <a:endParaRPr lang="en-US"/>
        </a:p>
      </dgm:t>
    </dgm:pt>
    <dgm:pt modelId="{460DC8B0-EFC2-41CD-A327-D1571C926979}">
      <dgm:prSet custT="1"/>
      <dgm:spPr/>
      <dgm:t>
        <a:bodyPr/>
        <a:lstStyle/>
        <a:p>
          <a:r>
            <a:rPr lang="en-US" sz="1200" i="1" dirty="0">
              <a:solidFill>
                <a:schemeClr val="tx1"/>
              </a:solidFill>
            </a:rPr>
            <a:t>Government should take measures to increase job creation along with laying a special emphasis on upskilling programs for displaced workers.</a:t>
          </a:r>
        </a:p>
      </dgm:t>
    </dgm:pt>
    <dgm:pt modelId="{62AD1780-DEE2-475A-B46D-62F7BBBA29AE}" type="parTrans" cxnId="{94F9A9F2-D2C1-4432-943F-3D1B9F591A69}">
      <dgm:prSet/>
      <dgm:spPr/>
      <dgm:t>
        <a:bodyPr/>
        <a:lstStyle/>
        <a:p>
          <a:endParaRPr lang="en-IN"/>
        </a:p>
      </dgm:t>
    </dgm:pt>
    <dgm:pt modelId="{CB0E50F0-699F-4EF5-A20D-34E43161B496}" type="sibTrans" cxnId="{94F9A9F2-D2C1-4432-943F-3D1B9F591A69}">
      <dgm:prSet/>
      <dgm:spPr/>
      <dgm:t>
        <a:bodyPr/>
        <a:lstStyle/>
        <a:p>
          <a:endParaRPr lang="en-IN"/>
        </a:p>
      </dgm:t>
    </dgm:pt>
    <dgm:pt modelId="{891C01CE-FEB1-4ABB-B80E-7F1FB4E7F88A}" type="pres">
      <dgm:prSet presAssocID="{69CEB4F8-1C45-4C9E-9FCD-2BAD44DA5E02}" presName="vert0" presStyleCnt="0">
        <dgm:presLayoutVars>
          <dgm:dir/>
          <dgm:animOne val="branch"/>
          <dgm:animLvl val="lvl"/>
        </dgm:presLayoutVars>
      </dgm:prSet>
      <dgm:spPr/>
      <dgm:t>
        <a:bodyPr/>
        <a:lstStyle/>
        <a:p>
          <a:endParaRPr lang="en-IN"/>
        </a:p>
      </dgm:t>
    </dgm:pt>
    <dgm:pt modelId="{59AAE00C-17C4-468F-A040-5E44800BDCED}" type="pres">
      <dgm:prSet presAssocID="{7FD30D43-FB20-4D66-9583-06296F9EA713}" presName="thickLine" presStyleLbl="alignNode1" presStyleIdx="0" presStyleCnt="1"/>
      <dgm:spPr/>
    </dgm:pt>
    <dgm:pt modelId="{C6F331E2-AB31-4FFC-8683-68E8B73385F2}" type="pres">
      <dgm:prSet presAssocID="{7FD30D43-FB20-4D66-9583-06296F9EA713}" presName="horz1" presStyleCnt="0"/>
      <dgm:spPr/>
    </dgm:pt>
    <dgm:pt modelId="{886A6B65-5EED-4B7F-A920-9DB89976B0D1}" type="pres">
      <dgm:prSet presAssocID="{7FD30D43-FB20-4D66-9583-06296F9EA713}" presName="tx1" presStyleLbl="revTx" presStyleIdx="0" presStyleCnt="7" custLinFactNeighborX="801" custLinFactNeighborY="693"/>
      <dgm:spPr/>
      <dgm:t>
        <a:bodyPr/>
        <a:lstStyle/>
        <a:p>
          <a:endParaRPr lang="en-IN"/>
        </a:p>
      </dgm:t>
    </dgm:pt>
    <dgm:pt modelId="{4EA4708F-4775-4564-B0A2-AC85B12ECE0F}" type="pres">
      <dgm:prSet presAssocID="{7FD30D43-FB20-4D66-9583-06296F9EA713}" presName="vert1" presStyleCnt="0"/>
      <dgm:spPr/>
    </dgm:pt>
    <dgm:pt modelId="{8AA63741-A7B5-4BA0-8EFF-8333A9978359}" type="pres">
      <dgm:prSet presAssocID="{74D4311F-7228-467D-A0C9-7C3C0473249A}" presName="vertSpace2a" presStyleCnt="0"/>
      <dgm:spPr/>
    </dgm:pt>
    <dgm:pt modelId="{8796CFB6-E7E3-4572-88DD-EA3597E4AF31}" type="pres">
      <dgm:prSet presAssocID="{74D4311F-7228-467D-A0C9-7C3C0473249A}" presName="horz2" presStyleCnt="0"/>
      <dgm:spPr/>
    </dgm:pt>
    <dgm:pt modelId="{E9542A47-404C-4752-AFE8-51D7DF989A84}" type="pres">
      <dgm:prSet presAssocID="{74D4311F-7228-467D-A0C9-7C3C0473249A}" presName="horzSpace2" presStyleCnt="0"/>
      <dgm:spPr/>
    </dgm:pt>
    <dgm:pt modelId="{D08348A3-ED1D-4EE3-A6C0-7273CF4C87F0}" type="pres">
      <dgm:prSet presAssocID="{74D4311F-7228-467D-A0C9-7C3C0473249A}" presName="tx2" presStyleLbl="revTx" presStyleIdx="1" presStyleCnt="7" custScaleY="48027"/>
      <dgm:spPr/>
      <dgm:t>
        <a:bodyPr/>
        <a:lstStyle/>
        <a:p>
          <a:endParaRPr lang="en-IN"/>
        </a:p>
      </dgm:t>
    </dgm:pt>
    <dgm:pt modelId="{383C11E5-DC4D-4D2F-BBB2-227DE4FD6277}" type="pres">
      <dgm:prSet presAssocID="{74D4311F-7228-467D-A0C9-7C3C0473249A}" presName="vert2" presStyleCnt="0"/>
      <dgm:spPr/>
    </dgm:pt>
    <dgm:pt modelId="{2099298D-7E44-47A0-8364-5FEF786E7382}" type="pres">
      <dgm:prSet presAssocID="{74D4311F-7228-467D-A0C9-7C3C0473249A}" presName="thinLine2b" presStyleLbl="callout" presStyleIdx="0" presStyleCnt="6"/>
      <dgm:spPr/>
    </dgm:pt>
    <dgm:pt modelId="{C890A9E7-EFBA-462F-BC9B-BF42568BCA7D}" type="pres">
      <dgm:prSet presAssocID="{74D4311F-7228-467D-A0C9-7C3C0473249A}" presName="vertSpace2b" presStyleCnt="0"/>
      <dgm:spPr/>
    </dgm:pt>
    <dgm:pt modelId="{0EAB2E93-4691-4F80-B0DA-EBF0DD04321E}" type="pres">
      <dgm:prSet presAssocID="{6B0926FD-570A-4514-84E7-A1AAFCCAD618}" presName="horz2" presStyleCnt="0"/>
      <dgm:spPr/>
    </dgm:pt>
    <dgm:pt modelId="{65AA4777-2C7E-4138-84F0-A488B2E024C7}" type="pres">
      <dgm:prSet presAssocID="{6B0926FD-570A-4514-84E7-A1AAFCCAD618}" presName="horzSpace2" presStyleCnt="0"/>
      <dgm:spPr/>
    </dgm:pt>
    <dgm:pt modelId="{40EA22FD-F42C-480F-B848-91836EB5C164}" type="pres">
      <dgm:prSet presAssocID="{6B0926FD-570A-4514-84E7-A1AAFCCAD618}" presName="tx2" presStyleLbl="revTx" presStyleIdx="2" presStyleCnt="7" custScaleY="44855" custLinFactNeighborX="-636" custLinFactNeighborY="2490"/>
      <dgm:spPr/>
      <dgm:t>
        <a:bodyPr/>
        <a:lstStyle/>
        <a:p>
          <a:endParaRPr lang="en-IN"/>
        </a:p>
      </dgm:t>
    </dgm:pt>
    <dgm:pt modelId="{17DE00A9-DD42-47BD-99AF-A8635F63BD2B}" type="pres">
      <dgm:prSet presAssocID="{6B0926FD-570A-4514-84E7-A1AAFCCAD618}" presName="vert2" presStyleCnt="0"/>
      <dgm:spPr/>
    </dgm:pt>
    <dgm:pt modelId="{657F22D8-F7A8-49F4-A65E-F287F92C9189}" type="pres">
      <dgm:prSet presAssocID="{6B0926FD-570A-4514-84E7-A1AAFCCAD618}" presName="thinLine2b" presStyleLbl="callout" presStyleIdx="1" presStyleCnt="6" custLinFactY="-100000" custLinFactNeighborY="-187290"/>
      <dgm:spPr/>
    </dgm:pt>
    <dgm:pt modelId="{04897373-FE78-478C-810F-032E3E837578}" type="pres">
      <dgm:prSet presAssocID="{6B0926FD-570A-4514-84E7-A1AAFCCAD618}" presName="vertSpace2b" presStyleCnt="0"/>
      <dgm:spPr/>
    </dgm:pt>
    <dgm:pt modelId="{5972F0B0-33C7-4939-A8C4-7A9CB283DC40}" type="pres">
      <dgm:prSet presAssocID="{DD150E13-590B-4A73-9040-3D5A19EF1B04}" presName="horz2" presStyleCnt="0"/>
      <dgm:spPr/>
    </dgm:pt>
    <dgm:pt modelId="{2F2ECCB9-E656-4877-BB01-26F5A0CA2F5C}" type="pres">
      <dgm:prSet presAssocID="{DD150E13-590B-4A73-9040-3D5A19EF1B04}" presName="horzSpace2" presStyleCnt="0"/>
      <dgm:spPr/>
    </dgm:pt>
    <dgm:pt modelId="{119554A8-F11A-4307-8393-27642FA32649}" type="pres">
      <dgm:prSet presAssocID="{DD150E13-590B-4A73-9040-3D5A19EF1B04}" presName="tx2" presStyleLbl="revTx" presStyleIdx="3" presStyleCnt="7" custScaleY="37018" custLinFactNeighborX="-653" custLinFactNeighborY="-8755"/>
      <dgm:spPr/>
      <dgm:t>
        <a:bodyPr/>
        <a:lstStyle/>
        <a:p>
          <a:endParaRPr lang="en-IN"/>
        </a:p>
      </dgm:t>
    </dgm:pt>
    <dgm:pt modelId="{7143B9C4-96D1-4262-B371-7FA5803B4621}" type="pres">
      <dgm:prSet presAssocID="{DD150E13-590B-4A73-9040-3D5A19EF1B04}" presName="vert2" presStyleCnt="0"/>
      <dgm:spPr/>
    </dgm:pt>
    <dgm:pt modelId="{523FA871-A1CE-45E9-AD4A-3B761E8BF114}" type="pres">
      <dgm:prSet presAssocID="{DD150E13-590B-4A73-9040-3D5A19EF1B04}" presName="thinLine2b" presStyleLbl="callout" presStyleIdx="2" presStyleCnt="6" custLinFactNeighborY="-93570"/>
      <dgm:spPr/>
    </dgm:pt>
    <dgm:pt modelId="{41DE2A86-EFEB-423D-996C-7C43E6599BDF}" type="pres">
      <dgm:prSet presAssocID="{DD150E13-590B-4A73-9040-3D5A19EF1B04}" presName="vertSpace2b" presStyleCnt="0"/>
      <dgm:spPr/>
    </dgm:pt>
    <dgm:pt modelId="{361A2D05-52AB-46A6-9235-922E850B8241}" type="pres">
      <dgm:prSet presAssocID="{DF722414-F3A3-43F4-9FA2-A97289F3FB27}" presName="horz2" presStyleCnt="0"/>
      <dgm:spPr/>
    </dgm:pt>
    <dgm:pt modelId="{DBBFE4D2-E6B8-43AE-920F-E44AE398524E}" type="pres">
      <dgm:prSet presAssocID="{DF722414-F3A3-43F4-9FA2-A97289F3FB27}" presName="horzSpace2" presStyleCnt="0"/>
      <dgm:spPr/>
    </dgm:pt>
    <dgm:pt modelId="{681EC40C-4186-4BC6-92BC-7F744F42663F}" type="pres">
      <dgm:prSet presAssocID="{DF722414-F3A3-43F4-9FA2-A97289F3FB27}" presName="tx2" presStyleLbl="revTx" presStyleIdx="4" presStyleCnt="7" custScaleY="30440" custLinFactNeighborY="-3743"/>
      <dgm:spPr/>
      <dgm:t>
        <a:bodyPr/>
        <a:lstStyle/>
        <a:p>
          <a:endParaRPr lang="en-IN"/>
        </a:p>
      </dgm:t>
    </dgm:pt>
    <dgm:pt modelId="{FD7D4F4A-0CDE-4993-8DBF-01DF283A1E58}" type="pres">
      <dgm:prSet presAssocID="{DF722414-F3A3-43F4-9FA2-A97289F3FB27}" presName="vert2" presStyleCnt="0"/>
      <dgm:spPr/>
    </dgm:pt>
    <dgm:pt modelId="{F4D4358D-9109-48EA-BBA8-5E6C953A76CB}" type="pres">
      <dgm:prSet presAssocID="{DF722414-F3A3-43F4-9FA2-A97289F3FB27}" presName="thinLine2b" presStyleLbl="callout" presStyleIdx="3" presStyleCnt="6" custLinFactNeighborY="-64608"/>
      <dgm:spPr/>
    </dgm:pt>
    <dgm:pt modelId="{ED75AC50-2E1F-4014-9C79-41FAAA78D897}" type="pres">
      <dgm:prSet presAssocID="{DF722414-F3A3-43F4-9FA2-A97289F3FB27}" presName="vertSpace2b" presStyleCnt="0"/>
      <dgm:spPr/>
    </dgm:pt>
    <dgm:pt modelId="{0B0E30DF-8E15-45D7-AE1A-5BD62660A590}" type="pres">
      <dgm:prSet presAssocID="{00C0DFDC-E105-40A3-91BE-EE7AAA95467D}" presName="horz2" presStyleCnt="0"/>
      <dgm:spPr/>
    </dgm:pt>
    <dgm:pt modelId="{43B84894-974D-484A-9579-8C5E92B80611}" type="pres">
      <dgm:prSet presAssocID="{00C0DFDC-E105-40A3-91BE-EE7AAA95467D}" presName="horzSpace2" presStyleCnt="0"/>
      <dgm:spPr/>
    </dgm:pt>
    <dgm:pt modelId="{3D454CD5-52E1-4B20-978A-84864002D520}" type="pres">
      <dgm:prSet presAssocID="{00C0DFDC-E105-40A3-91BE-EE7AAA95467D}" presName="tx2" presStyleLbl="revTx" presStyleIdx="5" presStyleCnt="7" custScaleY="18070" custLinFactNeighborY="-1928"/>
      <dgm:spPr/>
      <dgm:t>
        <a:bodyPr/>
        <a:lstStyle/>
        <a:p>
          <a:endParaRPr lang="en-IN"/>
        </a:p>
      </dgm:t>
    </dgm:pt>
    <dgm:pt modelId="{C337C7D1-D945-47C2-AA81-E948227D00F4}" type="pres">
      <dgm:prSet presAssocID="{00C0DFDC-E105-40A3-91BE-EE7AAA95467D}" presName="vert2" presStyleCnt="0"/>
      <dgm:spPr/>
    </dgm:pt>
    <dgm:pt modelId="{BA32C43A-B855-448F-A4CD-22BFF342E255}" type="pres">
      <dgm:prSet presAssocID="{00C0DFDC-E105-40A3-91BE-EE7AAA95467D}" presName="thinLine2b" presStyleLbl="callout" presStyleIdx="4" presStyleCnt="6" custLinFactNeighborX="0" custLinFactNeighborY="76036"/>
      <dgm:spPr/>
    </dgm:pt>
    <dgm:pt modelId="{F8B9C6A7-F040-45FB-AB38-D30999B55049}" type="pres">
      <dgm:prSet presAssocID="{00C0DFDC-E105-40A3-91BE-EE7AAA95467D}" presName="vertSpace2b" presStyleCnt="0"/>
      <dgm:spPr/>
    </dgm:pt>
    <dgm:pt modelId="{905317D7-A4E7-4DB6-A9AC-A25974F986D8}" type="pres">
      <dgm:prSet presAssocID="{460DC8B0-EFC2-41CD-A327-D1571C926979}" presName="horz2" presStyleCnt="0"/>
      <dgm:spPr/>
    </dgm:pt>
    <dgm:pt modelId="{33ED9B99-61DD-48E7-A58E-C9FBFC1F6ACD}" type="pres">
      <dgm:prSet presAssocID="{460DC8B0-EFC2-41CD-A327-D1571C926979}" presName="horzSpace2" presStyleCnt="0"/>
      <dgm:spPr/>
    </dgm:pt>
    <dgm:pt modelId="{28446D8C-7C41-4544-B174-468D1E31DBDA}" type="pres">
      <dgm:prSet presAssocID="{460DC8B0-EFC2-41CD-A327-D1571C926979}" presName="tx2" presStyleLbl="revTx" presStyleIdx="6" presStyleCnt="7" custScaleY="30566"/>
      <dgm:spPr/>
      <dgm:t>
        <a:bodyPr/>
        <a:lstStyle/>
        <a:p>
          <a:endParaRPr lang="en-IN"/>
        </a:p>
      </dgm:t>
    </dgm:pt>
    <dgm:pt modelId="{15532C02-0B27-4501-B1D2-9C654CF79578}" type="pres">
      <dgm:prSet presAssocID="{460DC8B0-EFC2-41CD-A327-D1571C926979}" presName="vert2" presStyleCnt="0"/>
      <dgm:spPr/>
    </dgm:pt>
    <dgm:pt modelId="{69B02DFF-D075-4978-B15F-F25BE9BD259B}" type="pres">
      <dgm:prSet presAssocID="{460DC8B0-EFC2-41CD-A327-D1571C926979}" presName="thinLine2b" presStyleLbl="callout" presStyleIdx="5" presStyleCnt="6"/>
      <dgm:spPr/>
    </dgm:pt>
    <dgm:pt modelId="{8F5DB0D9-646E-473B-9D86-1AA52C425D29}" type="pres">
      <dgm:prSet presAssocID="{460DC8B0-EFC2-41CD-A327-D1571C926979}" presName="vertSpace2b" presStyleCnt="0"/>
      <dgm:spPr/>
    </dgm:pt>
  </dgm:ptLst>
  <dgm:cxnLst>
    <dgm:cxn modelId="{D6E8134A-0EDB-4747-A7A4-14FF68869A4F}" srcId="{69CEB4F8-1C45-4C9E-9FCD-2BAD44DA5E02}" destId="{7FD30D43-FB20-4D66-9583-06296F9EA713}" srcOrd="0" destOrd="0" parTransId="{4D924163-1D12-4114-BFEC-F56B381F98C8}" sibTransId="{39386AC3-94FC-4B21-AA6D-F891B20297FC}"/>
    <dgm:cxn modelId="{94F9A9F2-D2C1-4432-943F-3D1B9F591A69}" srcId="{7FD30D43-FB20-4D66-9583-06296F9EA713}" destId="{460DC8B0-EFC2-41CD-A327-D1571C926979}" srcOrd="5" destOrd="0" parTransId="{62AD1780-DEE2-475A-B46D-62F7BBBA29AE}" sibTransId="{CB0E50F0-699F-4EF5-A20D-34E43161B496}"/>
    <dgm:cxn modelId="{CDB7481C-D6E4-4745-BC42-0CF7BB115325}" type="presOf" srcId="{74D4311F-7228-467D-A0C9-7C3C0473249A}" destId="{D08348A3-ED1D-4EE3-A6C0-7273CF4C87F0}" srcOrd="0" destOrd="0" presId="urn:microsoft.com/office/officeart/2008/layout/LinedList"/>
    <dgm:cxn modelId="{DE630769-C652-4B79-9E0C-D3883196CFF6}" srcId="{7FD30D43-FB20-4D66-9583-06296F9EA713}" destId="{74D4311F-7228-467D-A0C9-7C3C0473249A}" srcOrd="0" destOrd="0" parTransId="{8BAF5C52-5B70-4224-AA96-BF31EEFAF540}" sibTransId="{5F362E4E-C034-4DD4-9398-2DC5AB73500B}"/>
    <dgm:cxn modelId="{69546156-6FBF-4FAE-9614-963622245D5D}" type="presOf" srcId="{00C0DFDC-E105-40A3-91BE-EE7AAA95467D}" destId="{3D454CD5-52E1-4B20-978A-84864002D520}" srcOrd="0" destOrd="0" presId="urn:microsoft.com/office/officeart/2008/layout/LinedList"/>
    <dgm:cxn modelId="{96FEB448-8093-4A3C-8672-DDD9E211AD51}" type="presOf" srcId="{DD150E13-590B-4A73-9040-3D5A19EF1B04}" destId="{119554A8-F11A-4307-8393-27642FA32649}" srcOrd="0" destOrd="0" presId="urn:microsoft.com/office/officeart/2008/layout/LinedList"/>
    <dgm:cxn modelId="{6CC1C9E4-01B9-41CA-8B35-2F1A330FE09E}" type="presOf" srcId="{6B0926FD-570A-4514-84E7-A1AAFCCAD618}" destId="{40EA22FD-F42C-480F-B848-91836EB5C164}" srcOrd="0" destOrd="0" presId="urn:microsoft.com/office/officeart/2008/layout/LinedList"/>
    <dgm:cxn modelId="{A9DECA2A-ABD2-47FA-822C-6EDD455BB01E}" srcId="{7FD30D43-FB20-4D66-9583-06296F9EA713}" destId="{6B0926FD-570A-4514-84E7-A1AAFCCAD618}" srcOrd="1" destOrd="0" parTransId="{BDB3444D-BDBD-4D1E-806C-476FBCD77B58}" sibTransId="{D7704D3A-F0F7-4CE1-AFAE-D05E61EF98A8}"/>
    <dgm:cxn modelId="{E1790906-97EB-4D6E-B68E-00E3015492A6}" srcId="{7FD30D43-FB20-4D66-9583-06296F9EA713}" destId="{DF722414-F3A3-43F4-9FA2-A97289F3FB27}" srcOrd="3" destOrd="0" parTransId="{719BCEB7-9FFF-4BFC-84F8-1EB8CE12E69F}" sibTransId="{477A4350-458D-431F-B9A7-48D8B6155CAC}"/>
    <dgm:cxn modelId="{BE4ABF25-16DE-4980-A7CB-D7619FBE3FDA}" type="presOf" srcId="{69CEB4F8-1C45-4C9E-9FCD-2BAD44DA5E02}" destId="{891C01CE-FEB1-4ABB-B80E-7F1FB4E7F88A}" srcOrd="0" destOrd="0" presId="urn:microsoft.com/office/officeart/2008/layout/LinedList"/>
    <dgm:cxn modelId="{99063EC3-7DA3-4226-BEC2-034ECA2C7C96}" type="presOf" srcId="{7FD30D43-FB20-4D66-9583-06296F9EA713}" destId="{886A6B65-5EED-4B7F-A920-9DB89976B0D1}" srcOrd="0" destOrd="0" presId="urn:microsoft.com/office/officeart/2008/layout/LinedList"/>
    <dgm:cxn modelId="{F7AF2BEF-2814-4C9F-A58E-4AF4942136FE}" type="presOf" srcId="{460DC8B0-EFC2-41CD-A327-D1571C926979}" destId="{28446D8C-7C41-4544-B174-468D1E31DBDA}" srcOrd="0" destOrd="0" presId="urn:microsoft.com/office/officeart/2008/layout/LinedList"/>
    <dgm:cxn modelId="{B2DE7974-DA94-42E0-938A-259C1F391185}" type="presOf" srcId="{DF722414-F3A3-43F4-9FA2-A97289F3FB27}" destId="{681EC40C-4186-4BC6-92BC-7F744F42663F}" srcOrd="0" destOrd="0" presId="urn:microsoft.com/office/officeart/2008/layout/LinedList"/>
    <dgm:cxn modelId="{706B9146-2738-491B-85D5-BAA7C906EE92}" srcId="{7FD30D43-FB20-4D66-9583-06296F9EA713}" destId="{00C0DFDC-E105-40A3-91BE-EE7AAA95467D}" srcOrd="4" destOrd="0" parTransId="{BB105233-F38E-427D-8DE2-A2D952B0394B}" sibTransId="{00116F90-436B-4B59-BDF8-00F6F35F41DD}"/>
    <dgm:cxn modelId="{34DB6EB3-A8D6-4789-AB24-20E9F0F3ED14}" srcId="{7FD30D43-FB20-4D66-9583-06296F9EA713}" destId="{DD150E13-590B-4A73-9040-3D5A19EF1B04}" srcOrd="2" destOrd="0" parTransId="{1318EF64-E1D8-4E1A-9AB1-DC96491907E8}" sibTransId="{C745E45A-66B9-4880-AC4F-A70C0C64ACEA}"/>
    <dgm:cxn modelId="{D7B78C62-175D-4399-A102-220D9E020398}" type="presParOf" srcId="{891C01CE-FEB1-4ABB-B80E-7F1FB4E7F88A}" destId="{59AAE00C-17C4-468F-A040-5E44800BDCED}" srcOrd="0" destOrd="0" presId="urn:microsoft.com/office/officeart/2008/layout/LinedList"/>
    <dgm:cxn modelId="{4D1F7FA0-2A06-42B4-990E-88286129CD2B}" type="presParOf" srcId="{891C01CE-FEB1-4ABB-B80E-7F1FB4E7F88A}" destId="{C6F331E2-AB31-4FFC-8683-68E8B73385F2}" srcOrd="1" destOrd="0" presId="urn:microsoft.com/office/officeart/2008/layout/LinedList"/>
    <dgm:cxn modelId="{98BAA047-388F-4E9A-B115-A8CEC5F9A4CD}" type="presParOf" srcId="{C6F331E2-AB31-4FFC-8683-68E8B73385F2}" destId="{886A6B65-5EED-4B7F-A920-9DB89976B0D1}" srcOrd="0" destOrd="0" presId="urn:microsoft.com/office/officeart/2008/layout/LinedList"/>
    <dgm:cxn modelId="{A03F13F4-BA2A-4716-8084-E4F04CFC8E44}" type="presParOf" srcId="{C6F331E2-AB31-4FFC-8683-68E8B73385F2}" destId="{4EA4708F-4775-4564-B0A2-AC85B12ECE0F}" srcOrd="1" destOrd="0" presId="urn:microsoft.com/office/officeart/2008/layout/LinedList"/>
    <dgm:cxn modelId="{B7E63BA9-6B1E-4E6B-B67F-988F75916353}" type="presParOf" srcId="{4EA4708F-4775-4564-B0A2-AC85B12ECE0F}" destId="{8AA63741-A7B5-4BA0-8EFF-8333A9978359}" srcOrd="0" destOrd="0" presId="urn:microsoft.com/office/officeart/2008/layout/LinedList"/>
    <dgm:cxn modelId="{CB9DC39C-0636-4413-A18E-DA20764C1A1D}" type="presParOf" srcId="{4EA4708F-4775-4564-B0A2-AC85B12ECE0F}" destId="{8796CFB6-E7E3-4572-88DD-EA3597E4AF31}" srcOrd="1" destOrd="0" presId="urn:microsoft.com/office/officeart/2008/layout/LinedList"/>
    <dgm:cxn modelId="{9B3FDAA7-E6FF-4345-94F1-D177D70BD146}" type="presParOf" srcId="{8796CFB6-E7E3-4572-88DD-EA3597E4AF31}" destId="{E9542A47-404C-4752-AFE8-51D7DF989A84}" srcOrd="0" destOrd="0" presId="urn:microsoft.com/office/officeart/2008/layout/LinedList"/>
    <dgm:cxn modelId="{41F942C3-45A4-4BAC-9789-2A7786F03CBD}" type="presParOf" srcId="{8796CFB6-E7E3-4572-88DD-EA3597E4AF31}" destId="{D08348A3-ED1D-4EE3-A6C0-7273CF4C87F0}" srcOrd="1" destOrd="0" presId="urn:microsoft.com/office/officeart/2008/layout/LinedList"/>
    <dgm:cxn modelId="{4CAA9DF3-E8EC-4F80-B477-628732A25254}" type="presParOf" srcId="{8796CFB6-E7E3-4572-88DD-EA3597E4AF31}" destId="{383C11E5-DC4D-4D2F-BBB2-227DE4FD6277}" srcOrd="2" destOrd="0" presId="urn:microsoft.com/office/officeart/2008/layout/LinedList"/>
    <dgm:cxn modelId="{CD96DC70-B941-4EA7-8189-9C49164F21D8}" type="presParOf" srcId="{4EA4708F-4775-4564-B0A2-AC85B12ECE0F}" destId="{2099298D-7E44-47A0-8364-5FEF786E7382}" srcOrd="2" destOrd="0" presId="urn:microsoft.com/office/officeart/2008/layout/LinedList"/>
    <dgm:cxn modelId="{3A1B3BFA-D726-4EB2-B413-8F8B48267796}" type="presParOf" srcId="{4EA4708F-4775-4564-B0A2-AC85B12ECE0F}" destId="{C890A9E7-EFBA-462F-BC9B-BF42568BCA7D}" srcOrd="3" destOrd="0" presId="urn:microsoft.com/office/officeart/2008/layout/LinedList"/>
    <dgm:cxn modelId="{27C9681A-3A97-4411-9AC7-B73EC2EFF10B}" type="presParOf" srcId="{4EA4708F-4775-4564-B0A2-AC85B12ECE0F}" destId="{0EAB2E93-4691-4F80-B0DA-EBF0DD04321E}" srcOrd="4" destOrd="0" presId="urn:microsoft.com/office/officeart/2008/layout/LinedList"/>
    <dgm:cxn modelId="{77A410D2-16FB-4545-85C9-374BA6966357}" type="presParOf" srcId="{0EAB2E93-4691-4F80-B0DA-EBF0DD04321E}" destId="{65AA4777-2C7E-4138-84F0-A488B2E024C7}" srcOrd="0" destOrd="0" presId="urn:microsoft.com/office/officeart/2008/layout/LinedList"/>
    <dgm:cxn modelId="{42CD2D7F-0361-4C76-A02C-2CDBAA81B5FD}" type="presParOf" srcId="{0EAB2E93-4691-4F80-B0DA-EBF0DD04321E}" destId="{40EA22FD-F42C-480F-B848-91836EB5C164}" srcOrd="1" destOrd="0" presId="urn:microsoft.com/office/officeart/2008/layout/LinedList"/>
    <dgm:cxn modelId="{FF03201A-A85D-4778-A589-ADEDDA3BA51E}" type="presParOf" srcId="{0EAB2E93-4691-4F80-B0DA-EBF0DD04321E}" destId="{17DE00A9-DD42-47BD-99AF-A8635F63BD2B}" srcOrd="2" destOrd="0" presId="urn:microsoft.com/office/officeart/2008/layout/LinedList"/>
    <dgm:cxn modelId="{8473EBD5-3D00-4A16-80FF-DC9434B5E06C}" type="presParOf" srcId="{4EA4708F-4775-4564-B0A2-AC85B12ECE0F}" destId="{657F22D8-F7A8-49F4-A65E-F287F92C9189}" srcOrd="5" destOrd="0" presId="urn:microsoft.com/office/officeart/2008/layout/LinedList"/>
    <dgm:cxn modelId="{BDEEED0E-F2DB-4C81-A8B5-AAA65A07CB33}" type="presParOf" srcId="{4EA4708F-4775-4564-B0A2-AC85B12ECE0F}" destId="{04897373-FE78-478C-810F-032E3E837578}" srcOrd="6" destOrd="0" presId="urn:microsoft.com/office/officeart/2008/layout/LinedList"/>
    <dgm:cxn modelId="{71E12533-A045-487D-BB26-611492C613DA}" type="presParOf" srcId="{4EA4708F-4775-4564-B0A2-AC85B12ECE0F}" destId="{5972F0B0-33C7-4939-A8C4-7A9CB283DC40}" srcOrd="7" destOrd="0" presId="urn:microsoft.com/office/officeart/2008/layout/LinedList"/>
    <dgm:cxn modelId="{9E7700FA-930A-4220-83AE-D9928A401A0B}" type="presParOf" srcId="{5972F0B0-33C7-4939-A8C4-7A9CB283DC40}" destId="{2F2ECCB9-E656-4877-BB01-26F5A0CA2F5C}" srcOrd="0" destOrd="0" presId="urn:microsoft.com/office/officeart/2008/layout/LinedList"/>
    <dgm:cxn modelId="{F39A62B2-AB92-44CD-9A44-5B4F1E4A0680}" type="presParOf" srcId="{5972F0B0-33C7-4939-A8C4-7A9CB283DC40}" destId="{119554A8-F11A-4307-8393-27642FA32649}" srcOrd="1" destOrd="0" presId="urn:microsoft.com/office/officeart/2008/layout/LinedList"/>
    <dgm:cxn modelId="{0855F009-B1B0-41F6-916B-44DA55BB55A4}" type="presParOf" srcId="{5972F0B0-33C7-4939-A8C4-7A9CB283DC40}" destId="{7143B9C4-96D1-4262-B371-7FA5803B4621}" srcOrd="2" destOrd="0" presId="urn:microsoft.com/office/officeart/2008/layout/LinedList"/>
    <dgm:cxn modelId="{F380D5E9-B098-402C-934C-66EDA764C406}" type="presParOf" srcId="{4EA4708F-4775-4564-B0A2-AC85B12ECE0F}" destId="{523FA871-A1CE-45E9-AD4A-3B761E8BF114}" srcOrd="8" destOrd="0" presId="urn:microsoft.com/office/officeart/2008/layout/LinedList"/>
    <dgm:cxn modelId="{123733F8-7BA8-4126-B64C-60EB7110370F}" type="presParOf" srcId="{4EA4708F-4775-4564-B0A2-AC85B12ECE0F}" destId="{41DE2A86-EFEB-423D-996C-7C43E6599BDF}" srcOrd="9" destOrd="0" presId="urn:microsoft.com/office/officeart/2008/layout/LinedList"/>
    <dgm:cxn modelId="{9A875E32-8101-4780-A86D-FE5603C1B388}" type="presParOf" srcId="{4EA4708F-4775-4564-B0A2-AC85B12ECE0F}" destId="{361A2D05-52AB-46A6-9235-922E850B8241}" srcOrd="10" destOrd="0" presId="urn:microsoft.com/office/officeart/2008/layout/LinedList"/>
    <dgm:cxn modelId="{2DA23833-1E6C-44D2-BA9D-22F291C2DAA3}" type="presParOf" srcId="{361A2D05-52AB-46A6-9235-922E850B8241}" destId="{DBBFE4D2-E6B8-43AE-920F-E44AE398524E}" srcOrd="0" destOrd="0" presId="urn:microsoft.com/office/officeart/2008/layout/LinedList"/>
    <dgm:cxn modelId="{C7203F97-CE75-4B74-BFAF-110609C7ED2F}" type="presParOf" srcId="{361A2D05-52AB-46A6-9235-922E850B8241}" destId="{681EC40C-4186-4BC6-92BC-7F744F42663F}" srcOrd="1" destOrd="0" presId="urn:microsoft.com/office/officeart/2008/layout/LinedList"/>
    <dgm:cxn modelId="{51C9DE5A-B4D6-4530-99F4-C71ABC9E9510}" type="presParOf" srcId="{361A2D05-52AB-46A6-9235-922E850B8241}" destId="{FD7D4F4A-0CDE-4993-8DBF-01DF283A1E58}" srcOrd="2" destOrd="0" presId="urn:microsoft.com/office/officeart/2008/layout/LinedList"/>
    <dgm:cxn modelId="{7B7A066E-DC6F-4D1C-9704-0DFF3E9D9546}" type="presParOf" srcId="{4EA4708F-4775-4564-B0A2-AC85B12ECE0F}" destId="{F4D4358D-9109-48EA-BBA8-5E6C953A76CB}" srcOrd="11" destOrd="0" presId="urn:microsoft.com/office/officeart/2008/layout/LinedList"/>
    <dgm:cxn modelId="{84393D77-E0DD-43E7-B015-3064F39DF9A8}" type="presParOf" srcId="{4EA4708F-4775-4564-B0A2-AC85B12ECE0F}" destId="{ED75AC50-2E1F-4014-9C79-41FAAA78D897}" srcOrd="12" destOrd="0" presId="urn:microsoft.com/office/officeart/2008/layout/LinedList"/>
    <dgm:cxn modelId="{5FB1A5B2-034B-4694-B5F4-E5394BECC187}" type="presParOf" srcId="{4EA4708F-4775-4564-B0A2-AC85B12ECE0F}" destId="{0B0E30DF-8E15-45D7-AE1A-5BD62660A590}" srcOrd="13" destOrd="0" presId="urn:microsoft.com/office/officeart/2008/layout/LinedList"/>
    <dgm:cxn modelId="{60C11683-DB0A-4A91-B80D-04C02AE79635}" type="presParOf" srcId="{0B0E30DF-8E15-45D7-AE1A-5BD62660A590}" destId="{43B84894-974D-484A-9579-8C5E92B80611}" srcOrd="0" destOrd="0" presId="urn:microsoft.com/office/officeart/2008/layout/LinedList"/>
    <dgm:cxn modelId="{0089DA3B-C84B-412D-9BDC-11FA6F206141}" type="presParOf" srcId="{0B0E30DF-8E15-45D7-AE1A-5BD62660A590}" destId="{3D454CD5-52E1-4B20-978A-84864002D520}" srcOrd="1" destOrd="0" presId="urn:microsoft.com/office/officeart/2008/layout/LinedList"/>
    <dgm:cxn modelId="{3F0BF88C-74F8-4537-BE71-14949C578A03}" type="presParOf" srcId="{0B0E30DF-8E15-45D7-AE1A-5BD62660A590}" destId="{C337C7D1-D945-47C2-AA81-E948227D00F4}" srcOrd="2" destOrd="0" presId="urn:microsoft.com/office/officeart/2008/layout/LinedList"/>
    <dgm:cxn modelId="{D55ACAAA-3AD3-423B-953A-EC833DA6C5F5}" type="presParOf" srcId="{4EA4708F-4775-4564-B0A2-AC85B12ECE0F}" destId="{BA32C43A-B855-448F-A4CD-22BFF342E255}" srcOrd="14" destOrd="0" presId="urn:microsoft.com/office/officeart/2008/layout/LinedList"/>
    <dgm:cxn modelId="{430AE7A1-C498-4EF6-9764-47ED705E6949}" type="presParOf" srcId="{4EA4708F-4775-4564-B0A2-AC85B12ECE0F}" destId="{F8B9C6A7-F040-45FB-AB38-D30999B55049}" srcOrd="15" destOrd="0" presId="urn:microsoft.com/office/officeart/2008/layout/LinedList"/>
    <dgm:cxn modelId="{56DC04EF-452E-42BE-B59B-FE0E19720C21}" type="presParOf" srcId="{4EA4708F-4775-4564-B0A2-AC85B12ECE0F}" destId="{905317D7-A4E7-4DB6-A9AC-A25974F986D8}" srcOrd="16" destOrd="0" presId="urn:microsoft.com/office/officeart/2008/layout/LinedList"/>
    <dgm:cxn modelId="{35898D8F-2C86-4796-84B1-627DB4AC6D8F}" type="presParOf" srcId="{905317D7-A4E7-4DB6-A9AC-A25974F986D8}" destId="{33ED9B99-61DD-48E7-A58E-C9FBFC1F6ACD}" srcOrd="0" destOrd="0" presId="urn:microsoft.com/office/officeart/2008/layout/LinedList"/>
    <dgm:cxn modelId="{BFEF57F1-F53C-4034-B154-94DEF863DDC3}" type="presParOf" srcId="{905317D7-A4E7-4DB6-A9AC-A25974F986D8}" destId="{28446D8C-7C41-4544-B174-468D1E31DBDA}" srcOrd="1" destOrd="0" presId="urn:microsoft.com/office/officeart/2008/layout/LinedList"/>
    <dgm:cxn modelId="{15591658-DE41-4E2B-A966-8C7005302C75}" type="presParOf" srcId="{905317D7-A4E7-4DB6-A9AC-A25974F986D8}" destId="{15532C02-0B27-4501-B1D2-9C654CF79578}" srcOrd="2" destOrd="0" presId="urn:microsoft.com/office/officeart/2008/layout/LinedList"/>
    <dgm:cxn modelId="{BCF4CA0C-F11B-4BDA-8418-0F0BB8C4B555}" type="presParOf" srcId="{4EA4708F-4775-4564-B0A2-AC85B12ECE0F}" destId="{69B02DFF-D075-4978-B15F-F25BE9BD259B}" srcOrd="17" destOrd="0" presId="urn:microsoft.com/office/officeart/2008/layout/LinedList"/>
    <dgm:cxn modelId="{5054AB6C-96F5-4751-98D0-009DE9CF89FD}" type="presParOf" srcId="{4EA4708F-4775-4564-B0A2-AC85B12ECE0F}" destId="{8F5DB0D9-646E-473B-9D86-1AA52C425D29}" srcOrd="18"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EB4F8-1C45-4C9E-9FCD-2BAD44DA5E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D4311F-7228-467D-A0C9-7C3C0473249A}">
      <dgm:prSet phldrT="[Text]" custT="1"/>
      <dgm:spPr/>
      <dgm:t>
        <a:bodyPr/>
        <a:lstStyle/>
        <a:p>
          <a:r>
            <a:rPr lang="en-US" sz="1100" i="1" baseline="0" dirty="0">
              <a:solidFill>
                <a:schemeClr val="tx1"/>
              </a:solidFill>
            </a:rPr>
            <a:t>Lack of financial literacy/planning and proper maintenance of financial records coupled with lack of transparency makes underwriting process difficult for banks </a:t>
          </a:r>
          <a:endParaRPr lang="en-US" sz="1100" i="1" dirty="0">
            <a:solidFill>
              <a:schemeClr val="tx1"/>
            </a:solidFill>
          </a:endParaRPr>
        </a:p>
      </dgm:t>
    </dgm:pt>
    <dgm:pt modelId="{8BAF5C52-5B70-4224-AA96-BF31EEFAF540}" type="parTrans" cxnId="{DE630769-C652-4B79-9E0C-D3883196CFF6}">
      <dgm:prSet/>
      <dgm:spPr/>
      <dgm:t>
        <a:bodyPr/>
        <a:lstStyle/>
        <a:p>
          <a:endParaRPr lang="en-US" sz="1200">
            <a:solidFill>
              <a:srgbClr val="FF0000"/>
            </a:solidFill>
          </a:endParaRPr>
        </a:p>
      </dgm:t>
    </dgm:pt>
    <dgm:pt modelId="{5F362E4E-C034-4DD4-9398-2DC5AB73500B}" type="sibTrans" cxnId="{DE630769-C652-4B79-9E0C-D3883196CFF6}">
      <dgm:prSet/>
      <dgm:spPr/>
      <dgm:t>
        <a:bodyPr/>
        <a:lstStyle/>
        <a:p>
          <a:endParaRPr lang="en-US" sz="1200">
            <a:solidFill>
              <a:srgbClr val="FF0000"/>
            </a:solidFill>
          </a:endParaRPr>
        </a:p>
      </dgm:t>
    </dgm:pt>
    <dgm:pt modelId="{6B0926FD-570A-4514-84E7-A1AAFCCAD618}">
      <dgm:prSet phldrT="[Text]" custT="1"/>
      <dgm:spPr/>
      <dgm:t>
        <a:bodyPr/>
        <a:lstStyle/>
        <a:p>
          <a:r>
            <a:rPr lang="en-US" sz="1100" i="1" baseline="0" dirty="0">
              <a:solidFill>
                <a:schemeClr val="tx1"/>
              </a:solidFill>
            </a:rPr>
            <a:t>Low capital and low asset base, h</a:t>
          </a:r>
          <a:r>
            <a:rPr lang="en-US" sz="1100" i="1" dirty="0">
              <a:solidFill>
                <a:schemeClr val="tx1"/>
              </a:solidFill>
            </a:rPr>
            <a:t>igh cost of processing of loans of MSMEs relative to their loan size and long time taken in loan processing</a:t>
          </a:r>
        </a:p>
      </dgm:t>
    </dgm:pt>
    <dgm:pt modelId="{BDB3444D-BDBD-4D1E-806C-476FBCD77B58}" type="parTrans" cxnId="{A9DECA2A-ABD2-47FA-822C-6EDD455BB01E}">
      <dgm:prSet/>
      <dgm:spPr/>
      <dgm:t>
        <a:bodyPr/>
        <a:lstStyle/>
        <a:p>
          <a:endParaRPr lang="en-US" sz="1200">
            <a:solidFill>
              <a:srgbClr val="FF0000"/>
            </a:solidFill>
          </a:endParaRPr>
        </a:p>
      </dgm:t>
    </dgm:pt>
    <dgm:pt modelId="{D7704D3A-F0F7-4CE1-AFAE-D05E61EF98A8}" type="sibTrans" cxnId="{A9DECA2A-ABD2-47FA-822C-6EDD455BB01E}">
      <dgm:prSet/>
      <dgm:spPr/>
      <dgm:t>
        <a:bodyPr/>
        <a:lstStyle/>
        <a:p>
          <a:endParaRPr lang="en-US" sz="1200">
            <a:solidFill>
              <a:srgbClr val="FF0000"/>
            </a:solidFill>
          </a:endParaRPr>
        </a:p>
      </dgm:t>
    </dgm:pt>
    <dgm:pt modelId="{DD150E13-590B-4A73-9040-3D5A19EF1B04}">
      <dgm:prSet phldrT="[Text]" custT="1"/>
      <dgm:spPr>
        <a:solidFill>
          <a:schemeClr val="bg1"/>
        </a:solidFill>
      </dgm:spPr>
      <dgm:t>
        <a:bodyPr/>
        <a:lstStyle/>
        <a:p>
          <a:r>
            <a:rPr lang="en-US" sz="1100" i="1" dirty="0">
              <a:solidFill>
                <a:schemeClr val="tx1"/>
              </a:solidFill>
            </a:rPr>
            <a:t>Lack of accessibility of timely and adequate finance, cash flow mismatch, delay in payment by large corporates creating liquidity crunch often results in diversion of working capital funds to fixed assets by MSMEs, leading to deterioration of financial parameters</a:t>
          </a:r>
        </a:p>
      </dgm:t>
    </dgm:pt>
    <dgm:pt modelId="{1318EF64-E1D8-4E1A-9AB1-DC96491907E8}" type="parTrans" cxnId="{34DB6EB3-A8D6-4789-AB24-20E9F0F3ED14}">
      <dgm:prSet/>
      <dgm:spPr/>
      <dgm:t>
        <a:bodyPr/>
        <a:lstStyle/>
        <a:p>
          <a:endParaRPr lang="en-US" sz="1200">
            <a:solidFill>
              <a:srgbClr val="FF0000"/>
            </a:solidFill>
          </a:endParaRPr>
        </a:p>
      </dgm:t>
    </dgm:pt>
    <dgm:pt modelId="{C745E45A-66B9-4880-AC4F-A70C0C64ACEA}" type="sibTrans" cxnId="{34DB6EB3-A8D6-4789-AB24-20E9F0F3ED14}">
      <dgm:prSet/>
      <dgm:spPr/>
      <dgm:t>
        <a:bodyPr/>
        <a:lstStyle/>
        <a:p>
          <a:endParaRPr lang="en-US" sz="1200">
            <a:solidFill>
              <a:srgbClr val="FF0000"/>
            </a:solidFill>
          </a:endParaRPr>
        </a:p>
      </dgm:t>
    </dgm:pt>
    <dgm:pt modelId="{7FD30D43-FB20-4D66-9583-06296F9EA713}">
      <dgm:prSet phldrT="[Text]" custT="1"/>
      <dgm:spPr>
        <a:solidFill>
          <a:schemeClr val="accent4">
            <a:lumMod val="40000"/>
            <a:lumOff val="60000"/>
          </a:schemeClr>
        </a:solidFill>
        <a:ln>
          <a:noFill/>
        </a:ln>
      </dgm:spPr>
      <dgm:t>
        <a:bodyPr anchor="ctr"/>
        <a:lstStyle/>
        <a:p>
          <a:pPr algn="ctr"/>
          <a:r>
            <a:rPr lang="en-US" sz="1600" b="1" i="1" u="none" dirty="0">
              <a:solidFill>
                <a:schemeClr val="tx1"/>
              </a:solidFill>
            </a:rPr>
            <a:t>Views on MSME lending challenges in India </a:t>
          </a:r>
        </a:p>
      </dgm:t>
    </dgm:pt>
    <dgm:pt modelId="{39386AC3-94FC-4B21-AA6D-F891B20297FC}" type="sibTrans" cxnId="{D6E8134A-0EDB-4747-A7A4-14FF68869A4F}">
      <dgm:prSet/>
      <dgm:spPr/>
      <dgm:t>
        <a:bodyPr/>
        <a:lstStyle/>
        <a:p>
          <a:endParaRPr lang="en-US" sz="1200">
            <a:solidFill>
              <a:srgbClr val="FF0000"/>
            </a:solidFill>
          </a:endParaRPr>
        </a:p>
      </dgm:t>
    </dgm:pt>
    <dgm:pt modelId="{4D924163-1D12-4114-BFEC-F56B381F98C8}" type="parTrans" cxnId="{D6E8134A-0EDB-4747-A7A4-14FF68869A4F}">
      <dgm:prSet/>
      <dgm:spPr/>
      <dgm:t>
        <a:bodyPr/>
        <a:lstStyle/>
        <a:p>
          <a:endParaRPr lang="en-US" sz="1200">
            <a:solidFill>
              <a:srgbClr val="FF0000"/>
            </a:solidFill>
          </a:endParaRPr>
        </a:p>
      </dgm:t>
    </dgm:pt>
    <dgm:pt modelId="{B6FB3B64-929E-4995-9003-23D3D960D780}">
      <dgm:prSet phldrT="[Text]" custT="1"/>
      <dgm:spPr/>
      <dgm:t>
        <a:bodyPr/>
        <a:lstStyle/>
        <a:p>
          <a:r>
            <a:rPr lang="en-US" sz="1100" i="1" dirty="0">
              <a:solidFill>
                <a:schemeClr val="tx1"/>
              </a:solidFill>
            </a:rPr>
            <a:t>Lack of technical understanding and limited affordability of digital payments platforms, restricts the use of digital payment options. This makes </a:t>
          </a:r>
          <a:r>
            <a:rPr lang="en-IN" sz="1100" i="1" dirty="0">
              <a:solidFill>
                <a:schemeClr val="tx1"/>
              </a:solidFill>
            </a:rPr>
            <a:t>servicing of such customers difficult and costly for banks. </a:t>
          </a:r>
          <a:endParaRPr lang="en-US" sz="1100" i="1" dirty="0">
            <a:solidFill>
              <a:schemeClr val="tx1"/>
            </a:solidFill>
          </a:endParaRPr>
        </a:p>
      </dgm:t>
    </dgm:pt>
    <dgm:pt modelId="{0DB24DBC-E188-45E4-89AA-45C1A5D3BCE7}" type="parTrans" cxnId="{825039E0-ACFD-4D7D-8DC0-D92A489DAAEE}">
      <dgm:prSet/>
      <dgm:spPr/>
      <dgm:t>
        <a:bodyPr/>
        <a:lstStyle/>
        <a:p>
          <a:endParaRPr lang="en-IN"/>
        </a:p>
      </dgm:t>
    </dgm:pt>
    <dgm:pt modelId="{41651A15-AA00-4280-8F24-492BEE7532C1}" type="sibTrans" cxnId="{825039E0-ACFD-4D7D-8DC0-D92A489DAAEE}">
      <dgm:prSet/>
      <dgm:spPr/>
      <dgm:t>
        <a:bodyPr/>
        <a:lstStyle/>
        <a:p>
          <a:endParaRPr lang="en-IN"/>
        </a:p>
      </dgm:t>
    </dgm:pt>
    <dgm:pt modelId="{00C0DFDC-E105-40A3-91BE-EE7AAA95467D}">
      <dgm:prSet custT="1"/>
      <dgm:spPr/>
      <dgm:t>
        <a:bodyPr/>
        <a:lstStyle/>
        <a:p>
          <a:endParaRPr lang="en-US" sz="1100" i="1" dirty="0">
            <a:solidFill>
              <a:schemeClr val="tx1"/>
            </a:solidFill>
          </a:endParaRPr>
        </a:p>
      </dgm:t>
    </dgm:pt>
    <dgm:pt modelId="{00116F90-436B-4B59-BDF8-00F6F35F41DD}" type="sibTrans" cxnId="{706B9146-2738-491B-85D5-BAA7C906EE92}">
      <dgm:prSet/>
      <dgm:spPr/>
      <dgm:t>
        <a:bodyPr/>
        <a:lstStyle/>
        <a:p>
          <a:endParaRPr lang="en-US">
            <a:solidFill>
              <a:srgbClr val="FF0000"/>
            </a:solidFill>
          </a:endParaRPr>
        </a:p>
      </dgm:t>
    </dgm:pt>
    <dgm:pt modelId="{BB105233-F38E-427D-8DE2-A2D952B0394B}" type="parTrans" cxnId="{706B9146-2738-491B-85D5-BAA7C906EE92}">
      <dgm:prSet/>
      <dgm:spPr/>
      <dgm:t>
        <a:bodyPr/>
        <a:lstStyle/>
        <a:p>
          <a:endParaRPr lang="en-US">
            <a:solidFill>
              <a:srgbClr val="FF0000"/>
            </a:solidFill>
          </a:endParaRPr>
        </a:p>
      </dgm:t>
    </dgm:pt>
    <dgm:pt modelId="{891C01CE-FEB1-4ABB-B80E-7F1FB4E7F88A}" type="pres">
      <dgm:prSet presAssocID="{69CEB4F8-1C45-4C9E-9FCD-2BAD44DA5E02}" presName="vert0" presStyleCnt="0">
        <dgm:presLayoutVars>
          <dgm:dir/>
          <dgm:animOne val="branch"/>
          <dgm:animLvl val="lvl"/>
        </dgm:presLayoutVars>
      </dgm:prSet>
      <dgm:spPr/>
      <dgm:t>
        <a:bodyPr/>
        <a:lstStyle/>
        <a:p>
          <a:endParaRPr lang="en-IN"/>
        </a:p>
      </dgm:t>
    </dgm:pt>
    <dgm:pt modelId="{59AAE00C-17C4-468F-A040-5E44800BDCED}" type="pres">
      <dgm:prSet presAssocID="{7FD30D43-FB20-4D66-9583-06296F9EA713}" presName="thickLine" presStyleLbl="alignNode1" presStyleIdx="0" presStyleCnt="1"/>
      <dgm:spPr/>
    </dgm:pt>
    <dgm:pt modelId="{C6F331E2-AB31-4FFC-8683-68E8B73385F2}" type="pres">
      <dgm:prSet presAssocID="{7FD30D43-FB20-4D66-9583-06296F9EA713}" presName="horz1" presStyleCnt="0"/>
      <dgm:spPr/>
    </dgm:pt>
    <dgm:pt modelId="{886A6B65-5EED-4B7F-A920-9DB89976B0D1}" type="pres">
      <dgm:prSet presAssocID="{7FD30D43-FB20-4D66-9583-06296F9EA713}" presName="tx1" presStyleLbl="revTx" presStyleIdx="0" presStyleCnt="6" custLinFactNeighborX="-557" custLinFactNeighborY="-2367"/>
      <dgm:spPr/>
      <dgm:t>
        <a:bodyPr/>
        <a:lstStyle/>
        <a:p>
          <a:endParaRPr lang="en-IN"/>
        </a:p>
      </dgm:t>
    </dgm:pt>
    <dgm:pt modelId="{4EA4708F-4775-4564-B0A2-AC85B12ECE0F}" type="pres">
      <dgm:prSet presAssocID="{7FD30D43-FB20-4D66-9583-06296F9EA713}" presName="vert1" presStyleCnt="0"/>
      <dgm:spPr/>
    </dgm:pt>
    <dgm:pt modelId="{8AA63741-A7B5-4BA0-8EFF-8333A9978359}" type="pres">
      <dgm:prSet presAssocID="{74D4311F-7228-467D-A0C9-7C3C0473249A}" presName="vertSpace2a" presStyleCnt="0"/>
      <dgm:spPr/>
    </dgm:pt>
    <dgm:pt modelId="{8796CFB6-E7E3-4572-88DD-EA3597E4AF31}" type="pres">
      <dgm:prSet presAssocID="{74D4311F-7228-467D-A0C9-7C3C0473249A}" presName="horz2" presStyleCnt="0"/>
      <dgm:spPr/>
    </dgm:pt>
    <dgm:pt modelId="{E9542A47-404C-4752-AFE8-51D7DF989A84}" type="pres">
      <dgm:prSet presAssocID="{74D4311F-7228-467D-A0C9-7C3C0473249A}" presName="horzSpace2" presStyleCnt="0"/>
      <dgm:spPr/>
    </dgm:pt>
    <dgm:pt modelId="{D08348A3-ED1D-4EE3-A6C0-7273CF4C87F0}" type="pres">
      <dgm:prSet presAssocID="{74D4311F-7228-467D-A0C9-7C3C0473249A}" presName="tx2" presStyleLbl="revTx" presStyleIdx="1" presStyleCnt="6" custScaleX="107203" custScaleY="28783"/>
      <dgm:spPr/>
      <dgm:t>
        <a:bodyPr/>
        <a:lstStyle/>
        <a:p>
          <a:endParaRPr lang="en-IN"/>
        </a:p>
      </dgm:t>
    </dgm:pt>
    <dgm:pt modelId="{383C11E5-DC4D-4D2F-BBB2-227DE4FD6277}" type="pres">
      <dgm:prSet presAssocID="{74D4311F-7228-467D-A0C9-7C3C0473249A}" presName="vert2" presStyleCnt="0"/>
      <dgm:spPr/>
    </dgm:pt>
    <dgm:pt modelId="{2099298D-7E44-47A0-8364-5FEF786E7382}" type="pres">
      <dgm:prSet presAssocID="{74D4311F-7228-467D-A0C9-7C3C0473249A}" presName="thinLine2b" presStyleLbl="callout" presStyleIdx="0" presStyleCnt="5" custLinFactNeighborY="32619"/>
      <dgm:spPr/>
    </dgm:pt>
    <dgm:pt modelId="{C890A9E7-EFBA-462F-BC9B-BF42568BCA7D}" type="pres">
      <dgm:prSet presAssocID="{74D4311F-7228-467D-A0C9-7C3C0473249A}" presName="vertSpace2b" presStyleCnt="0"/>
      <dgm:spPr/>
    </dgm:pt>
    <dgm:pt modelId="{0EAB2E93-4691-4F80-B0DA-EBF0DD04321E}" type="pres">
      <dgm:prSet presAssocID="{6B0926FD-570A-4514-84E7-A1AAFCCAD618}" presName="horz2" presStyleCnt="0"/>
      <dgm:spPr/>
    </dgm:pt>
    <dgm:pt modelId="{65AA4777-2C7E-4138-84F0-A488B2E024C7}" type="pres">
      <dgm:prSet presAssocID="{6B0926FD-570A-4514-84E7-A1AAFCCAD618}" presName="horzSpace2" presStyleCnt="0"/>
      <dgm:spPr/>
    </dgm:pt>
    <dgm:pt modelId="{40EA22FD-F42C-480F-B848-91836EB5C164}" type="pres">
      <dgm:prSet presAssocID="{6B0926FD-570A-4514-84E7-A1AAFCCAD618}" presName="tx2" presStyleLbl="revTx" presStyleIdx="2" presStyleCnt="6" custScaleX="102615" custScaleY="43211" custLinFactNeighborX="-749" custLinFactNeighborY="55132"/>
      <dgm:spPr/>
      <dgm:t>
        <a:bodyPr/>
        <a:lstStyle/>
        <a:p>
          <a:endParaRPr lang="en-IN"/>
        </a:p>
      </dgm:t>
    </dgm:pt>
    <dgm:pt modelId="{17DE00A9-DD42-47BD-99AF-A8635F63BD2B}" type="pres">
      <dgm:prSet presAssocID="{6B0926FD-570A-4514-84E7-A1AAFCCAD618}" presName="vert2" presStyleCnt="0"/>
      <dgm:spPr/>
    </dgm:pt>
    <dgm:pt modelId="{657F22D8-F7A8-49F4-A65E-F287F92C9189}" type="pres">
      <dgm:prSet presAssocID="{6B0926FD-570A-4514-84E7-A1AAFCCAD618}" presName="thinLine2b" presStyleLbl="callout" presStyleIdx="1" presStyleCnt="5" custLinFactY="543830" custLinFactNeighborX="-315" custLinFactNeighborY="600000"/>
      <dgm:spPr/>
    </dgm:pt>
    <dgm:pt modelId="{04897373-FE78-478C-810F-032E3E837578}" type="pres">
      <dgm:prSet presAssocID="{6B0926FD-570A-4514-84E7-A1AAFCCAD618}" presName="vertSpace2b" presStyleCnt="0"/>
      <dgm:spPr/>
    </dgm:pt>
    <dgm:pt modelId="{3F705337-40C3-4DF1-999C-CA721CE39EDF}" type="pres">
      <dgm:prSet presAssocID="{B6FB3B64-929E-4995-9003-23D3D960D780}" presName="horz2" presStyleCnt="0"/>
      <dgm:spPr/>
    </dgm:pt>
    <dgm:pt modelId="{8574FF60-6980-4764-92C8-4D3BF0E2E41E}" type="pres">
      <dgm:prSet presAssocID="{B6FB3B64-929E-4995-9003-23D3D960D780}" presName="horzSpace2" presStyleCnt="0"/>
      <dgm:spPr/>
    </dgm:pt>
    <dgm:pt modelId="{3E6F2C76-0910-44AD-B5BD-BFFE5F30FA6B}" type="pres">
      <dgm:prSet presAssocID="{B6FB3B64-929E-4995-9003-23D3D960D780}" presName="tx2" presStyleLbl="revTx" presStyleIdx="3" presStyleCnt="6" custScaleX="102917" custScaleY="39498" custLinFactNeighborX="-361" custLinFactNeighborY="40269"/>
      <dgm:spPr/>
      <dgm:t>
        <a:bodyPr/>
        <a:lstStyle/>
        <a:p>
          <a:endParaRPr lang="en-IN"/>
        </a:p>
      </dgm:t>
    </dgm:pt>
    <dgm:pt modelId="{F474FF46-2913-4C17-A8C9-399CB38949FD}" type="pres">
      <dgm:prSet presAssocID="{B6FB3B64-929E-4995-9003-23D3D960D780}" presName="vert2" presStyleCnt="0"/>
      <dgm:spPr/>
    </dgm:pt>
    <dgm:pt modelId="{F1C70300-477F-4784-9DBB-D1A73E190BC1}" type="pres">
      <dgm:prSet presAssocID="{B6FB3B64-929E-4995-9003-23D3D960D780}" presName="thinLine2b" presStyleLbl="callout" presStyleIdx="2" presStyleCnt="5" custLinFactY="500000" custLinFactNeighborY="502856"/>
      <dgm:spPr/>
    </dgm:pt>
    <dgm:pt modelId="{66EA9DEB-C419-42D2-B60A-8461485BFB91}" type="pres">
      <dgm:prSet presAssocID="{B6FB3B64-929E-4995-9003-23D3D960D780}" presName="vertSpace2b" presStyleCnt="0"/>
      <dgm:spPr/>
    </dgm:pt>
    <dgm:pt modelId="{5972F0B0-33C7-4939-A8C4-7A9CB283DC40}" type="pres">
      <dgm:prSet presAssocID="{DD150E13-590B-4A73-9040-3D5A19EF1B04}" presName="horz2" presStyleCnt="0"/>
      <dgm:spPr/>
    </dgm:pt>
    <dgm:pt modelId="{2F2ECCB9-E656-4877-BB01-26F5A0CA2F5C}" type="pres">
      <dgm:prSet presAssocID="{DD150E13-590B-4A73-9040-3D5A19EF1B04}" presName="horzSpace2" presStyleCnt="0"/>
      <dgm:spPr/>
    </dgm:pt>
    <dgm:pt modelId="{119554A8-F11A-4307-8393-27642FA32649}" type="pres">
      <dgm:prSet presAssocID="{DD150E13-590B-4A73-9040-3D5A19EF1B04}" presName="tx2" presStyleLbl="revTx" presStyleIdx="4" presStyleCnt="6" custScaleX="101914" custScaleY="54032" custLinFactNeighborX="-148" custLinFactNeighborY="-92400"/>
      <dgm:spPr/>
      <dgm:t>
        <a:bodyPr/>
        <a:lstStyle/>
        <a:p>
          <a:endParaRPr lang="en-IN"/>
        </a:p>
      </dgm:t>
    </dgm:pt>
    <dgm:pt modelId="{7143B9C4-96D1-4262-B371-7FA5803B4621}" type="pres">
      <dgm:prSet presAssocID="{DD150E13-590B-4A73-9040-3D5A19EF1B04}" presName="vert2" presStyleCnt="0"/>
      <dgm:spPr/>
    </dgm:pt>
    <dgm:pt modelId="{523FA871-A1CE-45E9-AD4A-3B761E8BF114}" type="pres">
      <dgm:prSet presAssocID="{DD150E13-590B-4A73-9040-3D5A19EF1B04}" presName="thinLine2b" presStyleLbl="callout" presStyleIdx="3" presStyleCnt="5" custLinFactY="-1200000" custLinFactNeighborX="-111" custLinFactNeighborY="-1224345"/>
      <dgm:spPr/>
    </dgm:pt>
    <dgm:pt modelId="{41DE2A86-EFEB-423D-996C-7C43E6599BDF}" type="pres">
      <dgm:prSet presAssocID="{DD150E13-590B-4A73-9040-3D5A19EF1B04}" presName="vertSpace2b" presStyleCnt="0"/>
      <dgm:spPr/>
    </dgm:pt>
    <dgm:pt modelId="{0B0E30DF-8E15-45D7-AE1A-5BD62660A590}" type="pres">
      <dgm:prSet presAssocID="{00C0DFDC-E105-40A3-91BE-EE7AAA95467D}" presName="horz2" presStyleCnt="0"/>
      <dgm:spPr/>
    </dgm:pt>
    <dgm:pt modelId="{43B84894-974D-484A-9579-8C5E92B80611}" type="pres">
      <dgm:prSet presAssocID="{00C0DFDC-E105-40A3-91BE-EE7AAA95467D}" presName="horzSpace2" presStyleCnt="0"/>
      <dgm:spPr/>
    </dgm:pt>
    <dgm:pt modelId="{3D454CD5-52E1-4B20-978A-84864002D520}" type="pres">
      <dgm:prSet presAssocID="{00C0DFDC-E105-40A3-91BE-EE7AAA95467D}" presName="tx2" presStyleLbl="revTx" presStyleIdx="5" presStyleCnt="6" custScaleX="102863" custScaleY="34889" custLinFactNeighborX="-41942" custLinFactNeighborY="52533"/>
      <dgm:spPr/>
      <dgm:t>
        <a:bodyPr/>
        <a:lstStyle/>
        <a:p>
          <a:endParaRPr lang="en-IN"/>
        </a:p>
      </dgm:t>
    </dgm:pt>
    <dgm:pt modelId="{C337C7D1-D945-47C2-AA81-E948227D00F4}" type="pres">
      <dgm:prSet presAssocID="{00C0DFDC-E105-40A3-91BE-EE7AAA95467D}" presName="vert2" presStyleCnt="0"/>
      <dgm:spPr/>
    </dgm:pt>
    <dgm:pt modelId="{BA32C43A-B855-448F-A4CD-22BFF342E255}" type="pres">
      <dgm:prSet presAssocID="{00C0DFDC-E105-40A3-91BE-EE7AAA95467D}" presName="thinLine2b" presStyleLbl="callout" presStyleIdx="4" presStyleCnt="5" custLinFactNeighborX="0" custLinFactNeighborY="76036"/>
      <dgm:spPr/>
    </dgm:pt>
    <dgm:pt modelId="{F8B9C6A7-F040-45FB-AB38-D30999B55049}" type="pres">
      <dgm:prSet presAssocID="{00C0DFDC-E105-40A3-91BE-EE7AAA95467D}" presName="vertSpace2b" presStyleCnt="0"/>
      <dgm:spPr/>
    </dgm:pt>
  </dgm:ptLst>
  <dgm:cxnLst>
    <dgm:cxn modelId="{5C0777D7-DCA1-48B6-B008-A0DB86886117}" type="presOf" srcId="{B6FB3B64-929E-4995-9003-23D3D960D780}" destId="{3E6F2C76-0910-44AD-B5BD-BFFE5F30FA6B}" srcOrd="0" destOrd="0" presId="urn:microsoft.com/office/officeart/2008/layout/LinedList"/>
    <dgm:cxn modelId="{6CC1C9E4-01B9-41CA-8B35-2F1A330FE09E}" type="presOf" srcId="{6B0926FD-570A-4514-84E7-A1AAFCCAD618}" destId="{40EA22FD-F42C-480F-B848-91836EB5C164}" srcOrd="0" destOrd="0" presId="urn:microsoft.com/office/officeart/2008/layout/LinedList"/>
    <dgm:cxn modelId="{DE630769-C652-4B79-9E0C-D3883196CFF6}" srcId="{7FD30D43-FB20-4D66-9583-06296F9EA713}" destId="{74D4311F-7228-467D-A0C9-7C3C0473249A}" srcOrd="0" destOrd="0" parTransId="{8BAF5C52-5B70-4224-AA96-BF31EEFAF540}" sibTransId="{5F362E4E-C034-4DD4-9398-2DC5AB73500B}"/>
    <dgm:cxn modelId="{825039E0-ACFD-4D7D-8DC0-D92A489DAAEE}" srcId="{7FD30D43-FB20-4D66-9583-06296F9EA713}" destId="{B6FB3B64-929E-4995-9003-23D3D960D780}" srcOrd="2" destOrd="0" parTransId="{0DB24DBC-E188-45E4-89AA-45C1A5D3BCE7}" sibTransId="{41651A15-AA00-4280-8F24-492BEE7532C1}"/>
    <dgm:cxn modelId="{34DB6EB3-A8D6-4789-AB24-20E9F0F3ED14}" srcId="{7FD30D43-FB20-4D66-9583-06296F9EA713}" destId="{DD150E13-590B-4A73-9040-3D5A19EF1B04}" srcOrd="3" destOrd="0" parTransId="{1318EF64-E1D8-4E1A-9AB1-DC96491907E8}" sibTransId="{C745E45A-66B9-4880-AC4F-A70C0C64ACEA}"/>
    <dgm:cxn modelId="{96FEB448-8093-4A3C-8672-DDD9E211AD51}" type="presOf" srcId="{DD150E13-590B-4A73-9040-3D5A19EF1B04}" destId="{119554A8-F11A-4307-8393-27642FA32649}" srcOrd="0" destOrd="0" presId="urn:microsoft.com/office/officeart/2008/layout/LinedList"/>
    <dgm:cxn modelId="{CDB7481C-D6E4-4745-BC42-0CF7BB115325}" type="presOf" srcId="{74D4311F-7228-467D-A0C9-7C3C0473249A}" destId="{D08348A3-ED1D-4EE3-A6C0-7273CF4C87F0}" srcOrd="0" destOrd="0" presId="urn:microsoft.com/office/officeart/2008/layout/LinedList"/>
    <dgm:cxn modelId="{A9DECA2A-ABD2-47FA-822C-6EDD455BB01E}" srcId="{7FD30D43-FB20-4D66-9583-06296F9EA713}" destId="{6B0926FD-570A-4514-84E7-A1AAFCCAD618}" srcOrd="1" destOrd="0" parTransId="{BDB3444D-BDBD-4D1E-806C-476FBCD77B58}" sibTransId="{D7704D3A-F0F7-4CE1-AFAE-D05E61EF98A8}"/>
    <dgm:cxn modelId="{69546156-6FBF-4FAE-9614-963622245D5D}" type="presOf" srcId="{00C0DFDC-E105-40A3-91BE-EE7AAA95467D}" destId="{3D454CD5-52E1-4B20-978A-84864002D520}" srcOrd="0" destOrd="0" presId="urn:microsoft.com/office/officeart/2008/layout/LinedList"/>
    <dgm:cxn modelId="{99063EC3-7DA3-4226-BEC2-034ECA2C7C96}" type="presOf" srcId="{7FD30D43-FB20-4D66-9583-06296F9EA713}" destId="{886A6B65-5EED-4B7F-A920-9DB89976B0D1}" srcOrd="0" destOrd="0" presId="urn:microsoft.com/office/officeart/2008/layout/LinedList"/>
    <dgm:cxn modelId="{D6E8134A-0EDB-4747-A7A4-14FF68869A4F}" srcId="{69CEB4F8-1C45-4C9E-9FCD-2BAD44DA5E02}" destId="{7FD30D43-FB20-4D66-9583-06296F9EA713}" srcOrd="0" destOrd="0" parTransId="{4D924163-1D12-4114-BFEC-F56B381F98C8}" sibTransId="{39386AC3-94FC-4B21-AA6D-F891B20297FC}"/>
    <dgm:cxn modelId="{706B9146-2738-491B-85D5-BAA7C906EE92}" srcId="{7FD30D43-FB20-4D66-9583-06296F9EA713}" destId="{00C0DFDC-E105-40A3-91BE-EE7AAA95467D}" srcOrd="4" destOrd="0" parTransId="{BB105233-F38E-427D-8DE2-A2D952B0394B}" sibTransId="{00116F90-436B-4B59-BDF8-00F6F35F41DD}"/>
    <dgm:cxn modelId="{BE4ABF25-16DE-4980-A7CB-D7619FBE3FDA}" type="presOf" srcId="{69CEB4F8-1C45-4C9E-9FCD-2BAD44DA5E02}" destId="{891C01CE-FEB1-4ABB-B80E-7F1FB4E7F88A}" srcOrd="0" destOrd="0" presId="urn:microsoft.com/office/officeart/2008/layout/LinedList"/>
    <dgm:cxn modelId="{D7B78C62-175D-4399-A102-220D9E020398}" type="presParOf" srcId="{891C01CE-FEB1-4ABB-B80E-7F1FB4E7F88A}" destId="{59AAE00C-17C4-468F-A040-5E44800BDCED}" srcOrd="0" destOrd="0" presId="urn:microsoft.com/office/officeart/2008/layout/LinedList"/>
    <dgm:cxn modelId="{4D1F7FA0-2A06-42B4-990E-88286129CD2B}" type="presParOf" srcId="{891C01CE-FEB1-4ABB-B80E-7F1FB4E7F88A}" destId="{C6F331E2-AB31-4FFC-8683-68E8B73385F2}" srcOrd="1" destOrd="0" presId="urn:microsoft.com/office/officeart/2008/layout/LinedList"/>
    <dgm:cxn modelId="{98BAA047-388F-4E9A-B115-A8CEC5F9A4CD}" type="presParOf" srcId="{C6F331E2-AB31-4FFC-8683-68E8B73385F2}" destId="{886A6B65-5EED-4B7F-A920-9DB89976B0D1}" srcOrd="0" destOrd="0" presId="urn:microsoft.com/office/officeart/2008/layout/LinedList"/>
    <dgm:cxn modelId="{A03F13F4-BA2A-4716-8084-E4F04CFC8E44}" type="presParOf" srcId="{C6F331E2-AB31-4FFC-8683-68E8B73385F2}" destId="{4EA4708F-4775-4564-B0A2-AC85B12ECE0F}" srcOrd="1" destOrd="0" presId="urn:microsoft.com/office/officeart/2008/layout/LinedList"/>
    <dgm:cxn modelId="{B7E63BA9-6B1E-4E6B-B67F-988F75916353}" type="presParOf" srcId="{4EA4708F-4775-4564-B0A2-AC85B12ECE0F}" destId="{8AA63741-A7B5-4BA0-8EFF-8333A9978359}" srcOrd="0" destOrd="0" presId="urn:microsoft.com/office/officeart/2008/layout/LinedList"/>
    <dgm:cxn modelId="{CB9DC39C-0636-4413-A18E-DA20764C1A1D}" type="presParOf" srcId="{4EA4708F-4775-4564-B0A2-AC85B12ECE0F}" destId="{8796CFB6-E7E3-4572-88DD-EA3597E4AF31}" srcOrd="1" destOrd="0" presId="urn:microsoft.com/office/officeart/2008/layout/LinedList"/>
    <dgm:cxn modelId="{9B3FDAA7-E6FF-4345-94F1-D177D70BD146}" type="presParOf" srcId="{8796CFB6-E7E3-4572-88DD-EA3597E4AF31}" destId="{E9542A47-404C-4752-AFE8-51D7DF989A84}" srcOrd="0" destOrd="0" presId="urn:microsoft.com/office/officeart/2008/layout/LinedList"/>
    <dgm:cxn modelId="{41F942C3-45A4-4BAC-9789-2A7786F03CBD}" type="presParOf" srcId="{8796CFB6-E7E3-4572-88DD-EA3597E4AF31}" destId="{D08348A3-ED1D-4EE3-A6C0-7273CF4C87F0}" srcOrd="1" destOrd="0" presId="urn:microsoft.com/office/officeart/2008/layout/LinedList"/>
    <dgm:cxn modelId="{4CAA9DF3-E8EC-4F80-B477-628732A25254}" type="presParOf" srcId="{8796CFB6-E7E3-4572-88DD-EA3597E4AF31}" destId="{383C11E5-DC4D-4D2F-BBB2-227DE4FD6277}" srcOrd="2" destOrd="0" presId="urn:microsoft.com/office/officeart/2008/layout/LinedList"/>
    <dgm:cxn modelId="{CD96DC70-B941-4EA7-8189-9C49164F21D8}" type="presParOf" srcId="{4EA4708F-4775-4564-B0A2-AC85B12ECE0F}" destId="{2099298D-7E44-47A0-8364-5FEF786E7382}" srcOrd="2" destOrd="0" presId="urn:microsoft.com/office/officeart/2008/layout/LinedList"/>
    <dgm:cxn modelId="{3A1B3BFA-D726-4EB2-B413-8F8B48267796}" type="presParOf" srcId="{4EA4708F-4775-4564-B0A2-AC85B12ECE0F}" destId="{C890A9E7-EFBA-462F-BC9B-BF42568BCA7D}" srcOrd="3" destOrd="0" presId="urn:microsoft.com/office/officeart/2008/layout/LinedList"/>
    <dgm:cxn modelId="{27C9681A-3A97-4411-9AC7-B73EC2EFF10B}" type="presParOf" srcId="{4EA4708F-4775-4564-B0A2-AC85B12ECE0F}" destId="{0EAB2E93-4691-4F80-B0DA-EBF0DD04321E}" srcOrd="4" destOrd="0" presId="urn:microsoft.com/office/officeart/2008/layout/LinedList"/>
    <dgm:cxn modelId="{77A410D2-16FB-4545-85C9-374BA6966357}" type="presParOf" srcId="{0EAB2E93-4691-4F80-B0DA-EBF0DD04321E}" destId="{65AA4777-2C7E-4138-84F0-A488B2E024C7}" srcOrd="0" destOrd="0" presId="urn:microsoft.com/office/officeart/2008/layout/LinedList"/>
    <dgm:cxn modelId="{42CD2D7F-0361-4C76-A02C-2CDBAA81B5FD}" type="presParOf" srcId="{0EAB2E93-4691-4F80-B0DA-EBF0DD04321E}" destId="{40EA22FD-F42C-480F-B848-91836EB5C164}" srcOrd="1" destOrd="0" presId="urn:microsoft.com/office/officeart/2008/layout/LinedList"/>
    <dgm:cxn modelId="{FF03201A-A85D-4778-A589-ADEDDA3BA51E}" type="presParOf" srcId="{0EAB2E93-4691-4F80-B0DA-EBF0DD04321E}" destId="{17DE00A9-DD42-47BD-99AF-A8635F63BD2B}" srcOrd="2" destOrd="0" presId="urn:microsoft.com/office/officeart/2008/layout/LinedList"/>
    <dgm:cxn modelId="{8473EBD5-3D00-4A16-80FF-DC9434B5E06C}" type="presParOf" srcId="{4EA4708F-4775-4564-B0A2-AC85B12ECE0F}" destId="{657F22D8-F7A8-49F4-A65E-F287F92C9189}" srcOrd="5" destOrd="0" presId="urn:microsoft.com/office/officeart/2008/layout/LinedList"/>
    <dgm:cxn modelId="{BDEEED0E-F2DB-4C81-A8B5-AAA65A07CB33}" type="presParOf" srcId="{4EA4708F-4775-4564-B0A2-AC85B12ECE0F}" destId="{04897373-FE78-478C-810F-032E3E837578}" srcOrd="6" destOrd="0" presId="urn:microsoft.com/office/officeart/2008/layout/LinedList"/>
    <dgm:cxn modelId="{8F82CA1F-2304-4883-864B-CE1CE3F224C7}" type="presParOf" srcId="{4EA4708F-4775-4564-B0A2-AC85B12ECE0F}" destId="{3F705337-40C3-4DF1-999C-CA721CE39EDF}" srcOrd="7" destOrd="0" presId="urn:microsoft.com/office/officeart/2008/layout/LinedList"/>
    <dgm:cxn modelId="{57C46A8A-01D7-49B5-9BF3-453B0170C69A}" type="presParOf" srcId="{3F705337-40C3-4DF1-999C-CA721CE39EDF}" destId="{8574FF60-6980-4764-92C8-4D3BF0E2E41E}" srcOrd="0" destOrd="0" presId="urn:microsoft.com/office/officeart/2008/layout/LinedList"/>
    <dgm:cxn modelId="{80AAEE2C-3B4F-4637-AC70-F32759230C00}" type="presParOf" srcId="{3F705337-40C3-4DF1-999C-CA721CE39EDF}" destId="{3E6F2C76-0910-44AD-B5BD-BFFE5F30FA6B}" srcOrd="1" destOrd="0" presId="urn:microsoft.com/office/officeart/2008/layout/LinedList"/>
    <dgm:cxn modelId="{B6005219-3D31-416D-8730-D83CF7FB1F4D}" type="presParOf" srcId="{3F705337-40C3-4DF1-999C-CA721CE39EDF}" destId="{F474FF46-2913-4C17-A8C9-399CB38949FD}" srcOrd="2" destOrd="0" presId="urn:microsoft.com/office/officeart/2008/layout/LinedList"/>
    <dgm:cxn modelId="{51369814-82B5-4049-9810-F7498BACB7D0}" type="presParOf" srcId="{4EA4708F-4775-4564-B0A2-AC85B12ECE0F}" destId="{F1C70300-477F-4784-9DBB-D1A73E190BC1}" srcOrd="8" destOrd="0" presId="urn:microsoft.com/office/officeart/2008/layout/LinedList"/>
    <dgm:cxn modelId="{4D956772-75F1-40B1-9342-C0F3666B7B09}" type="presParOf" srcId="{4EA4708F-4775-4564-B0A2-AC85B12ECE0F}" destId="{66EA9DEB-C419-42D2-B60A-8461485BFB91}" srcOrd="9" destOrd="0" presId="urn:microsoft.com/office/officeart/2008/layout/LinedList"/>
    <dgm:cxn modelId="{71E12533-A045-487D-BB26-611492C613DA}" type="presParOf" srcId="{4EA4708F-4775-4564-B0A2-AC85B12ECE0F}" destId="{5972F0B0-33C7-4939-A8C4-7A9CB283DC40}" srcOrd="10" destOrd="0" presId="urn:microsoft.com/office/officeart/2008/layout/LinedList"/>
    <dgm:cxn modelId="{9E7700FA-930A-4220-83AE-D9928A401A0B}" type="presParOf" srcId="{5972F0B0-33C7-4939-A8C4-7A9CB283DC40}" destId="{2F2ECCB9-E656-4877-BB01-26F5A0CA2F5C}" srcOrd="0" destOrd="0" presId="urn:microsoft.com/office/officeart/2008/layout/LinedList"/>
    <dgm:cxn modelId="{F39A62B2-AB92-44CD-9A44-5B4F1E4A0680}" type="presParOf" srcId="{5972F0B0-33C7-4939-A8C4-7A9CB283DC40}" destId="{119554A8-F11A-4307-8393-27642FA32649}" srcOrd="1" destOrd="0" presId="urn:microsoft.com/office/officeart/2008/layout/LinedList"/>
    <dgm:cxn modelId="{0855F009-B1B0-41F6-916B-44DA55BB55A4}" type="presParOf" srcId="{5972F0B0-33C7-4939-A8C4-7A9CB283DC40}" destId="{7143B9C4-96D1-4262-B371-7FA5803B4621}" srcOrd="2" destOrd="0" presId="urn:microsoft.com/office/officeart/2008/layout/LinedList"/>
    <dgm:cxn modelId="{F380D5E9-B098-402C-934C-66EDA764C406}" type="presParOf" srcId="{4EA4708F-4775-4564-B0A2-AC85B12ECE0F}" destId="{523FA871-A1CE-45E9-AD4A-3B761E8BF114}" srcOrd="11" destOrd="0" presId="urn:microsoft.com/office/officeart/2008/layout/LinedList"/>
    <dgm:cxn modelId="{123733F8-7BA8-4126-B64C-60EB7110370F}" type="presParOf" srcId="{4EA4708F-4775-4564-B0A2-AC85B12ECE0F}" destId="{41DE2A86-EFEB-423D-996C-7C43E6599BDF}" srcOrd="12" destOrd="0" presId="urn:microsoft.com/office/officeart/2008/layout/LinedList"/>
    <dgm:cxn modelId="{5FB1A5B2-034B-4694-B5F4-E5394BECC187}" type="presParOf" srcId="{4EA4708F-4775-4564-B0A2-AC85B12ECE0F}" destId="{0B0E30DF-8E15-45D7-AE1A-5BD62660A590}" srcOrd="13" destOrd="0" presId="urn:microsoft.com/office/officeart/2008/layout/LinedList"/>
    <dgm:cxn modelId="{60C11683-DB0A-4A91-B80D-04C02AE79635}" type="presParOf" srcId="{0B0E30DF-8E15-45D7-AE1A-5BD62660A590}" destId="{43B84894-974D-484A-9579-8C5E92B80611}" srcOrd="0" destOrd="0" presId="urn:microsoft.com/office/officeart/2008/layout/LinedList"/>
    <dgm:cxn modelId="{0089DA3B-C84B-412D-9BDC-11FA6F206141}" type="presParOf" srcId="{0B0E30DF-8E15-45D7-AE1A-5BD62660A590}" destId="{3D454CD5-52E1-4B20-978A-84864002D520}" srcOrd="1" destOrd="0" presId="urn:microsoft.com/office/officeart/2008/layout/LinedList"/>
    <dgm:cxn modelId="{3F0BF88C-74F8-4537-BE71-14949C578A03}" type="presParOf" srcId="{0B0E30DF-8E15-45D7-AE1A-5BD62660A590}" destId="{C337C7D1-D945-47C2-AA81-E948227D00F4}" srcOrd="2" destOrd="0" presId="urn:microsoft.com/office/officeart/2008/layout/LinedList"/>
    <dgm:cxn modelId="{D55ACAAA-3AD3-423B-953A-EC833DA6C5F5}" type="presParOf" srcId="{4EA4708F-4775-4564-B0A2-AC85B12ECE0F}" destId="{BA32C43A-B855-448F-A4CD-22BFF342E255}" srcOrd="14" destOrd="0" presId="urn:microsoft.com/office/officeart/2008/layout/LinedList"/>
    <dgm:cxn modelId="{430AE7A1-C498-4EF6-9764-47ED705E6949}" type="presParOf" srcId="{4EA4708F-4775-4564-B0A2-AC85B12ECE0F}" destId="{F8B9C6A7-F040-45FB-AB38-D30999B55049}"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3B9C3C-CB0B-4AD0-A03F-9840C4A161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063B7F5-6AEF-445B-9CC1-42CF3ED1D9F7}">
      <dgm:prSet phldrT="[Text]" custT="1"/>
      <dgm:spPr>
        <a:solidFill>
          <a:schemeClr val="accent2">
            <a:lumMod val="40000"/>
            <a:lumOff val="60000"/>
          </a:schemeClr>
        </a:solidFill>
      </dgm:spPr>
      <dgm:t>
        <a:bodyPr anchor="ctr"/>
        <a:lstStyle/>
        <a:p>
          <a:pPr algn="ctr"/>
          <a:r>
            <a:rPr lang="en-US" sz="1600" b="1" i="1" dirty="0">
              <a:solidFill>
                <a:schemeClr val="tx1"/>
              </a:solidFill>
            </a:rPr>
            <a:t>Suggestion on measures to increase MSME lending </a:t>
          </a:r>
        </a:p>
      </dgm:t>
    </dgm:pt>
    <dgm:pt modelId="{C68C0864-79AF-487B-B65C-217BCFFF136C}" type="parTrans" cxnId="{402ED03E-206A-4B27-B24B-60292950A963}">
      <dgm:prSet/>
      <dgm:spPr/>
      <dgm:t>
        <a:bodyPr/>
        <a:lstStyle/>
        <a:p>
          <a:endParaRPr lang="en-US">
            <a:solidFill>
              <a:srgbClr val="FF0000"/>
            </a:solidFill>
          </a:endParaRPr>
        </a:p>
      </dgm:t>
    </dgm:pt>
    <dgm:pt modelId="{D2678532-22F5-4535-93F3-C229A4AA1DBD}" type="sibTrans" cxnId="{402ED03E-206A-4B27-B24B-60292950A963}">
      <dgm:prSet/>
      <dgm:spPr/>
      <dgm:t>
        <a:bodyPr/>
        <a:lstStyle/>
        <a:p>
          <a:endParaRPr lang="en-US">
            <a:solidFill>
              <a:srgbClr val="FF0000"/>
            </a:solidFill>
          </a:endParaRPr>
        </a:p>
      </dgm:t>
    </dgm:pt>
    <dgm:pt modelId="{CBA0C13B-D2C6-40E4-B7E5-441E79CC0F44}">
      <dgm:prSet phldrT="[Text]" custT="1"/>
      <dgm:spPr/>
      <dgm:t>
        <a:bodyPr/>
        <a:lstStyle/>
        <a:p>
          <a:endParaRPr lang="en-US" sz="1100" i="1" dirty="0">
            <a:solidFill>
              <a:schemeClr val="tx1"/>
            </a:solidFill>
          </a:endParaRPr>
        </a:p>
      </dgm:t>
    </dgm:pt>
    <dgm:pt modelId="{DFE8B898-E950-4443-9FD3-D589CA4B8031}" type="parTrans" cxnId="{D890FD98-DCE2-49C7-8040-1BF8FB2F62A0}">
      <dgm:prSet/>
      <dgm:spPr/>
      <dgm:t>
        <a:bodyPr/>
        <a:lstStyle/>
        <a:p>
          <a:endParaRPr lang="en-US">
            <a:solidFill>
              <a:srgbClr val="FF0000"/>
            </a:solidFill>
          </a:endParaRPr>
        </a:p>
      </dgm:t>
    </dgm:pt>
    <dgm:pt modelId="{A2A0F3D1-D89A-48EA-B930-FE9BAB5B2AF8}" type="sibTrans" cxnId="{D890FD98-DCE2-49C7-8040-1BF8FB2F62A0}">
      <dgm:prSet/>
      <dgm:spPr/>
      <dgm:t>
        <a:bodyPr/>
        <a:lstStyle/>
        <a:p>
          <a:endParaRPr lang="en-US">
            <a:solidFill>
              <a:srgbClr val="FF0000"/>
            </a:solidFill>
          </a:endParaRPr>
        </a:p>
      </dgm:t>
    </dgm:pt>
    <dgm:pt modelId="{053BA8AA-A03E-4FDF-A0E7-C2E8AE3E48ED}">
      <dgm:prSet phldrT="[Text]" custT="1"/>
      <dgm:spPr/>
      <dgm:t>
        <a:bodyPr/>
        <a:lstStyle/>
        <a:p>
          <a:pPr algn="just"/>
          <a:r>
            <a:rPr lang="en-US" sz="1100" i="1" dirty="0">
              <a:solidFill>
                <a:schemeClr val="tx1"/>
              </a:solidFill>
            </a:rPr>
            <a:t>Innovative ways of managing risks can be adopted by developing creative ways of credit assessment like using psychometric testing, cash flow estimates or Qualitative Credit Assessment (QCA). </a:t>
          </a:r>
        </a:p>
      </dgm:t>
    </dgm:pt>
    <dgm:pt modelId="{E1CD1E0A-7230-41F6-AE9B-03C9B0081696}" type="parTrans" cxnId="{AB9DF1D8-2F6E-4E1B-8C8E-75E0ED76BA2D}">
      <dgm:prSet/>
      <dgm:spPr/>
      <dgm:t>
        <a:bodyPr/>
        <a:lstStyle/>
        <a:p>
          <a:endParaRPr lang="en-US">
            <a:solidFill>
              <a:srgbClr val="FF0000"/>
            </a:solidFill>
          </a:endParaRPr>
        </a:p>
      </dgm:t>
    </dgm:pt>
    <dgm:pt modelId="{3F352D0E-4919-443B-9CA4-3C019BD1DEA0}" type="sibTrans" cxnId="{AB9DF1D8-2F6E-4E1B-8C8E-75E0ED76BA2D}">
      <dgm:prSet/>
      <dgm:spPr/>
      <dgm:t>
        <a:bodyPr/>
        <a:lstStyle/>
        <a:p>
          <a:endParaRPr lang="en-US">
            <a:solidFill>
              <a:srgbClr val="FF0000"/>
            </a:solidFill>
          </a:endParaRPr>
        </a:p>
      </dgm:t>
    </dgm:pt>
    <dgm:pt modelId="{40C8CDE4-5115-4D36-A344-1F51ABCE46DE}">
      <dgm:prSet phldrT="[Text]" custT="1"/>
      <dgm:spPr/>
      <dgm:t>
        <a:bodyPr/>
        <a:lstStyle/>
        <a:p>
          <a:pPr algn="just"/>
          <a:r>
            <a:rPr lang="en-IN" sz="1100" i="1" baseline="0" dirty="0">
              <a:solidFill>
                <a:schemeClr val="tx1"/>
              </a:solidFill>
            </a:rPr>
            <a:t>Focus should be on Cash flow-based lending instead of Balance sheet-based lending wherein loan requirement is based on actual revenue generation and capacity to repay. </a:t>
          </a:r>
          <a:r>
            <a:rPr lang="en-US" sz="1100" i="1" baseline="0" dirty="0">
              <a:solidFill>
                <a:schemeClr val="tx1"/>
              </a:solidFill>
            </a:rPr>
            <a:t>Risk Weighted Asset (RWA) requirement can be relaxed. </a:t>
          </a:r>
        </a:p>
      </dgm:t>
    </dgm:pt>
    <dgm:pt modelId="{CB28E6D2-141B-4441-ADC1-7DE32A0890B0}" type="parTrans" cxnId="{B91CFD2A-2EB8-4EEF-9AA2-37DD0EE3E1C8}">
      <dgm:prSet/>
      <dgm:spPr/>
      <dgm:t>
        <a:bodyPr/>
        <a:lstStyle/>
        <a:p>
          <a:endParaRPr lang="en-US">
            <a:solidFill>
              <a:srgbClr val="FF0000"/>
            </a:solidFill>
          </a:endParaRPr>
        </a:p>
      </dgm:t>
    </dgm:pt>
    <dgm:pt modelId="{3AA4C71F-B6B3-4DCF-897C-ED040E580418}" type="sibTrans" cxnId="{B91CFD2A-2EB8-4EEF-9AA2-37DD0EE3E1C8}">
      <dgm:prSet/>
      <dgm:spPr/>
      <dgm:t>
        <a:bodyPr/>
        <a:lstStyle/>
        <a:p>
          <a:endParaRPr lang="en-US">
            <a:solidFill>
              <a:srgbClr val="FF0000"/>
            </a:solidFill>
          </a:endParaRPr>
        </a:p>
      </dgm:t>
    </dgm:pt>
    <dgm:pt modelId="{B1C3835B-84BF-4449-989E-717D407C2471}">
      <dgm:prSet phldrT="[Text]" custT="1"/>
      <dgm:spPr/>
      <dgm:t>
        <a:bodyPr/>
        <a:lstStyle/>
        <a:p>
          <a:r>
            <a:rPr lang="en-IN" sz="1100" i="1" dirty="0">
              <a:solidFill>
                <a:schemeClr val="tx1"/>
              </a:solidFill>
            </a:rPr>
            <a:t>Capacity building of the MSME borrowers through various training programs is required. Banks can extend help by providing value-added services, mentorship, guidance and support system. Bank’s credit counsellors can assist borrowers in preparing their project reports and also help banks make better informed credit decisions. </a:t>
          </a:r>
          <a:endParaRPr lang="en-US" sz="1100" i="1" dirty="0">
            <a:solidFill>
              <a:schemeClr val="tx1"/>
            </a:solidFill>
          </a:endParaRPr>
        </a:p>
      </dgm:t>
    </dgm:pt>
    <dgm:pt modelId="{166CB5CC-886C-4F12-BAB8-58B32B26D124}" type="parTrans" cxnId="{58164D83-7A9B-4F5C-B5D8-D248613F872F}">
      <dgm:prSet/>
      <dgm:spPr/>
      <dgm:t>
        <a:bodyPr/>
        <a:lstStyle/>
        <a:p>
          <a:endParaRPr lang="en-US"/>
        </a:p>
      </dgm:t>
    </dgm:pt>
    <dgm:pt modelId="{CB6C5EFD-A0BD-4E28-A6CB-E8B1C164EADB}" type="sibTrans" cxnId="{58164D83-7A9B-4F5C-B5D8-D248613F872F}">
      <dgm:prSet/>
      <dgm:spPr/>
      <dgm:t>
        <a:bodyPr/>
        <a:lstStyle/>
        <a:p>
          <a:endParaRPr lang="en-US"/>
        </a:p>
      </dgm:t>
    </dgm:pt>
    <dgm:pt modelId="{F2A10B64-DC68-46EC-8822-ACE5E0377A3D}">
      <dgm:prSet phldrT="[Text]" custT="1"/>
      <dgm:spPr/>
      <dgm:t>
        <a:bodyPr/>
        <a:lstStyle/>
        <a:p>
          <a:pPr algn="just"/>
          <a:r>
            <a:rPr lang="en-US" sz="1100" i="1" baseline="0" dirty="0">
              <a:solidFill>
                <a:schemeClr val="tx1"/>
              </a:solidFill>
            </a:rPr>
            <a:t>To keep NPA under check, measures like reclassification of IRAC norms for MSMEs, </a:t>
          </a:r>
          <a:r>
            <a:rPr lang="en-IN" sz="1100" i="1" dirty="0"/>
            <a:t>proper due diligence, regular follow up, strict monitoring of the end-use of funds lent to MSME by conducting periodical visits to the units financed under MSME can be adopted.</a:t>
          </a:r>
          <a:endParaRPr lang="en-US" sz="1100" i="1" baseline="0" dirty="0">
            <a:solidFill>
              <a:schemeClr val="tx1"/>
            </a:solidFill>
          </a:endParaRPr>
        </a:p>
      </dgm:t>
    </dgm:pt>
    <dgm:pt modelId="{AF1A109B-DB68-4D74-B61F-B43D6E35CAC3}" type="parTrans" cxnId="{43445B10-0242-4C97-BA56-EAB61BBD5BC8}">
      <dgm:prSet/>
      <dgm:spPr/>
      <dgm:t>
        <a:bodyPr/>
        <a:lstStyle/>
        <a:p>
          <a:endParaRPr lang="en-IN"/>
        </a:p>
      </dgm:t>
    </dgm:pt>
    <dgm:pt modelId="{CB2F5423-95CF-4DB3-9FA3-4C114B132297}" type="sibTrans" cxnId="{43445B10-0242-4C97-BA56-EAB61BBD5BC8}">
      <dgm:prSet/>
      <dgm:spPr/>
      <dgm:t>
        <a:bodyPr/>
        <a:lstStyle/>
        <a:p>
          <a:endParaRPr lang="en-IN"/>
        </a:p>
      </dgm:t>
    </dgm:pt>
    <dgm:pt modelId="{5261DC3C-234D-4BA8-86D7-324F1DD56ECC}" type="pres">
      <dgm:prSet presAssocID="{913B9C3C-CB0B-4AD0-A03F-9840C4A161B7}" presName="vert0" presStyleCnt="0">
        <dgm:presLayoutVars>
          <dgm:dir/>
          <dgm:animOne val="branch"/>
          <dgm:animLvl val="lvl"/>
        </dgm:presLayoutVars>
      </dgm:prSet>
      <dgm:spPr/>
      <dgm:t>
        <a:bodyPr/>
        <a:lstStyle/>
        <a:p>
          <a:endParaRPr lang="en-IN"/>
        </a:p>
      </dgm:t>
    </dgm:pt>
    <dgm:pt modelId="{D3A96450-55AB-42B9-B251-4D5150000D23}" type="pres">
      <dgm:prSet presAssocID="{C063B7F5-6AEF-445B-9CC1-42CF3ED1D9F7}" presName="thickLine" presStyleLbl="alignNode1" presStyleIdx="0" presStyleCnt="1"/>
      <dgm:spPr/>
    </dgm:pt>
    <dgm:pt modelId="{0F45F6C0-B012-4282-8E41-FD9D79766633}" type="pres">
      <dgm:prSet presAssocID="{C063B7F5-6AEF-445B-9CC1-42CF3ED1D9F7}" presName="horz1" presStyleCnt="0"/>
      <dgm:spPr/>
    </dgm:pt>
    <dgm:pt modelId="{00D64333-AC22-469A-9521-C1441AC81BE1}" type="pres">
      <dgm:prSet presAssocID="{C063B7F5-6AEF-445B-9CC1-42CF3ED1D9F7}" presName="tx1" presStyleLbl="revTx" presStyleIdx="0" presStyleCnt="6" custScaleX="101279" custScaleY="100294" custLinFactNeighborY="-715"/>
      <dgm:spPr/>
      <dgm:t>
        <a:bodyPr/>
        <a:lstStyle/>
        <a:p>
          <a:endParaRPr lang="en-IN"/>
        </a:p>
      </dgm:t>
    </dgm:pt>
    <dgm:pt modelId="{EF37167C-ECB0-4635-9488-442A022A1C4C}" type="pres">
      <dgm:prSet presAssocID="{C063B7F5-6AEF-445B-9CC1-42CF3ED1D9F7}" presName="vert1" presStyleCnt="0"/>
      <dgm:spPr/>
    </dgm:pt>
    <dgm:pt modelId="{24C2BF40-303A-4CD1-A963-3BE0CAA08054}" type="pres">
      <dgm:prSet presAssocID="{B1C3835B-84BF-4449-989E-717D407C2471}" presName="vertSpace2a" presStyleCnt="0"/>
      <dgm:spPr/>
    </dgm:pt>
    <dgm:pt modelId="{BDF897F7-CD80-412C-BE15-F6DF4940F3C6}" type="pres">
      <dgm:prSet presAssocID="{B1C3835B-84BF-4449-989E-717D407C2471}" presName="horz2" presStyleCnt="0"/>
      <dgm:spPr/>
    </dgm:pt>
    <dgm:pt modelId="{6A35106D-9CBB-443E-8FA7-3B13DC5A9950}" type="pres">
      <dgm:prSet presAssocID="{B1C3835B-84BF-4449-989E-717D407C2471}" presName="horzSpace2" presStyleCnt="0"/>
      <dgm:spPr/>
    </dgm:pt>
    <dgm:pt modelId="{175F4C03-FCA7-4D60-A4AE-C799EE2CFF2E}" type="pres">
      <dgm:prSet presAssocID="{B1C3835B-84BF-4449-989E-717D407C2471}" presName="tx2" presStyleLbl="revTx" presStyleIdx="1" presStyleCnt="6" custScaleY="85922" custLinFactNeighborX="48" custLinFactNeighborY="783"/>
      <dgm:spPr/>
      <dgm:t>
        <a:bodyPr/>
        <a:lstStyle/>
        <a:p>
          <a:endParaRPr lang="en-IN"/>
        </a:p>
      </dgm:t>
    </dgm:pt>
    <dgm:pt modelId="{93F76411-D832-45A2-ADD6-4A38BD23A4E0}" type="pres">
      <dgm:prSet presAssocID="{B1C3835B-84BF-4449-989E-717D407C2471}" presName="vert2" presStyleCnt="0"/>
      <dgm:spPr/>
    </dgm:pt>
    <dgm:pt modelId="{843C05E4-E6B2-4D0A-8593-7E8424624107}" type="pres">
      <dgm:prSet presAssocID="{B1C3835B-84BF-4449-989E-717D407C2471}" presName="thinLine2b" presStyleLbl="callout" presStyleIdx="0" presStyleCnt="5" custLinFactY="86072" custLinFactNeighborX="28" custLinFactNeighborY="100000"/>
      <dgm:spPr/>
    </dgm:pt>
    <dgm:pt modelId="{12CA9BA2-8384-47A2-9D55-D3E105AE83DB}" type="pres">
      <dgm:prSet presAssocID="{B1C3835B-84BF-4449-989E-717D407C2471}" presName="vertSpace2b" presStyleCnt="0"/>
      <dgm:spPr/>
    </dgm:pt>
    <dgm:pt modelId="{F2F363F4-81C3-46B6-82B6-64DBD6283480}" type="pres">
      <dgm:prSet presAssocID="{CBA0C13B-D2C6-40E4-B7E5-441E79CC0F44}" presName="horz2" presStyleCnt="0"/>
      <dgm:spPr/>
    </dgm:pt>
    <dgm:pt modelId="{C856C729-2A9E-4901-84DA-18F9BBFE4061}" type="pres">
      <dgm:prSet presAssocID="{CBA0C13B-D2C6-40E4-B7E5-441E79CC0F44}" presName="horzSpace2" presStyleCnt="0"/>
      <dgm:spPr/>
    </dgm:pt>
    <dgm:pt modelId="{CB872BA5-995D-4906-B30A-3B9C4FAC11EB}" type="pres">
      <dgm:prSet presAssocID="{CBA0C13B-D2C6-40E4-B7E5-441E79CC0F44}" presName="tx2" presStyleLbl="revTx" presStyleIdx="2" presStyleCnt="6" custScaleY="77771" custLinFactNeighborX="-616" custLinFactNeighborY="44302"/>
      <dgm:spPr/>
      <dgm:t>
        <a:bodyPr/>
        <a:lstStyle/>
        <a:p>
          <a:endParaRPr lang="en-IN"/>
        </a:p>
      </dgm:t>
    </dgm:pt>
    <dgm:pt modelId="{E456364A-3D90-4DCA-B454-F36A197526F7}" type="pres">
      <dgm:prSet presAssocID="{CBA0C13B-D2C6-40E4-B7E5-441E79CC0F44}" presName="vert2" presStyleCnt="0"/>
      <dgm:spPr/>
    </dgm:pt>
    <dgm:pt modelId="{777496E7-168F-43C6-B703-F0D5DD62DD42}" type="pres">
      <dgm:prSet presAssocID="{CBA0C13B-D2C6-40E4-B7E5-441E79CC0F44}" presName="thinLine2b" presStyleLbl="callout" presStyleIdx="1" presStyleCnt="5" custLinFactY="4088" custLinFactNeighborX="28" custLinFactNeighborY="100000"/>
      <dgm:spPr/>
    </dgm:pt>
    <dgm:pt modelId="{6BDCD40F-B208-4AA4-83C1-0406B396A80E}" type="pres">
      <dgm:prSet presAssocID="{CBA0C13B-D2C6-40E4-B7E5-441E79CC0F44}" presName="vertSpace2b" presStyleCnt="0"/>
      <dgm:spPr/>
    </dgm:pt>
    <dgm:pt modelId="{61DF4C97-F75A-46DF-9605-2C43CA59B949}" type="pres">
      <dgm:prSet presAssocID="{053BA8AA-A03E-4FDF-A0E7-C2E8AE3E48ED}" presName="horz2" presStyleCnt="0"/>
      <dgm:spPr/>
    </dgm:pt>
    <dgm:pt modelId="{6968F894-5BA4-421F-8F29-3DFF6B649C29}" type="pres">
      <dgm:prSet presAssocID="{053BA8AA-A03E-4FDF-A0E7-C2E8AE3E48ED}" presName="horzSpace2" presStyleCnt="0"/>
      <dgm:spPr/>
    </dgm:pt>
    <dgm:pt modelId="{DF22D88E-200F-4B56-9D8D-E28B4DEC3DC3}" type="pres">
      <dgm:prSet presAssocID="{053BA8AA-A03E-4FDF-A0E7-C2E8AE3E48ED}" presName="tx2" presStyleLbl="revTx" presStyleIdx="3" presStyleCnt="6" custScaleY="65935" custLinFactNeighborX="-1093" custLinFactNeighborY="160"/>
      <dgm:spPr/>
      <dgm:t>
        <a:bodyPr/>
        <a:lstStyle/>
        <a:p>
          <a:endParaRPr lang="en-IN"/>
        </a:p>
      </dgm:t>
    </dgm:pt>
    <dgm:pt modelId="{5FDAF25E-378F-4584-BD9A-32569D5AB2EA}" type="pres">
      <dgm:prSet presAssocID="{053BA8AA-A03E-4FDF-A0E7-C2E8AE3E48ED}" presName="vert2" presStyleCnt="0"/>
      <dgm:spPr/>
    </dgm:pt>
    <dgm:pt modelId="{AC1B7BA7-112C-4F3D-9CE0-17B2FE82B87F}" type="pres">
      <dgm:prSet presAssocID="{053BA8AA-A03E-4FDF-A0E7-C2E8AE3E48ED}" presName="thinLine2b" presStyleLbl="callout" presStyleIdx="2" presStyleCnt="5" custLinFactNeighborY="10561"/>
      <dgm:spPr/>
    </dgm:pt>
    <dgm:pt modelId="{FAF43F6F-E3B9-48E5-AABC-241799DEAA9E}" type="pres">
      <dgm:prSet presAssocID="{053BA8AA-A03E-4FDF-A0E7-C2E8AE3E48ED}" presName="vertSpace2b" presStyleCnt="0"/>
      <dgm:spPr/>
    </dgm:pt>
    <dgm:pt modelId="{94DB20D3-DA1D-4235-A81F-BF4E0EF0C578}" type="pres">
      <dgm:prSet presAssocID="{40C8CDE4-5115-4D36-A344-1F51ABCE46DE}" presName="horz2" presStyleCnt="0"/>
      <dgm:spPr/>
    </dgm:pt>
    <dgm:pt modelId="{70886180-42DD-46A0-8C3E-3FAB227E46D6}" type="pres">
      <dgm:prSet presAssocID="{40C8CDE4-5115-4D36-A344-1F51ABCE46DE}" presName="horzSpace2" presStyleCnt="0"/>
      <dgm:spPr/>
    </dgm:pt>
    <dgm:pt modelId="{048BD7D6-0C3E-47A8-8D00-DC6BED29E96D}" type="pres">
      <dgm:prSet presAssocID="{40C8CDE4-5115-4D36-A344-1F51ABCE46DE}" presName="tx2" presStyleLbl="revTx" presStyleIdx="4" presStyleCnt="6" custScaleY="70607" custLinFactNeighborX="-666" custLinFactNeighborY="-21048"/>
      <dgm:spPr>
        <a:prstGeom prst="flowChartPunchedCard">
          <a:avLst/>
        </a:prstGeom>
      </dgm:spPr>
      <dgm:t>
        <a:bodyPr/>
        <a:lstStyle/>
        <a:p>
          <a:endParaRPr lang="en-IN"/>
        </a:p>
      </dgm:t>
    </dgm:pt>
    <dgm:pt modelId="{29EF5EA0-ECB9-4C61-9B37-9A0CFA1E194D}" type="pres">
      <dgm:prSet presAssocID="{40C8CDE4-5115-4D36-A344-1F51ABCE46DE}" presName="vert2" presStyleCnt="0"/>
      <dgm:spPr/>
    </dgm:pt>
    <dgm:pt modelId="{C2156DBD-B694-4DD4-B7A6-AF8BACE137FB}" type="pres">
      <dgm:prSet presAssocID="{40C8CDE4-5115-4D36-A344-1F51ABCE46DE}" presName="thinLine2b" presStyleLbl="callout" presStyleIdx="3" presStyleCnt="5" custLinFactY="-180403" custLinFactNeighborY="-200000"/>
      <dgm:spPr/>
    </dgm:pt>
    <dgm:pt modelId="{6FE41A57-BDF9-440C-9EEC-7F98AF706153}" type="pres">
      <dgm:prSet presAssocID="{40C8CDE4-5115-4D36-A344-1F51ABCE46DE}" presName="vertSpace2b" presStyleCnt="0"/>
      <dgm:spPr/>
    </dgm:pt>
    <dgm:pt modelId="{77A5BC0A-739D-410A-9C9D-3335745EE28C}" type="pres">
      <dgm:prSet presAssocID="{F2A10B64-DC68-46EC-8822-ACE5E0377A3D}" presName="horz2" presStyleCnt="0"/>
      <dgm:spPr/>
    </dgm:pt>
    <dgm:pt modelId="{3ECF70D2-61FC-45D5-9F57-77C53AFD093F}" type="pres">
      <dgm:prSet presAssocID="{F2A10B64-DC68-46EC-8822-ACE5E0377A3D}" presName="horzSpace2" presStyleCnt="0"/>
      <dgm:spPr/>
    </dgm:pt>
    <dgm:pt modelId="{2259DE59-18AC-4DEB-BDD0-90415544AEC9}" type="pres">
      <dgm:prSet presAssocID="{F2A10B64-DC68-46EC-8822-ACE5E0377A3D}" presName="tx2" presStyleLbl="revTx" presStyleIdx="5" presStyleCnt="6" custScaleY="45594" custLinFactNeighborX="48" custLinFactNeighborY="-22064"/>
      <dgm:spPr/>
      <dgm:t>
        <a:bodyPr/>
        <a:lstStyle/>
        <a:p>
          <a:endParaRPr lang="en-IN"/>
        </a:p>
      </dgm:t>
    </dgm:pt>
    <dgm:pt modelId="{512612B3-99FA-4216-B95F-09336C89F88A}" type="pres">
      <dgm:prSet presAssocID="{F2A10B64-DC68-46EC-8822-ACE5E0377A3D}" presName="vert2" presStyleCnt="0"/>
      <dgm:spPr/>
    </dgm:pt>
    <dgm:pt modelId="{151D629F-26E3-4975-9FD7-AC534639C068}" type="pres">
      <dgm:prSet presAssocID="{F2A10B64-DC68-46EC-8822-ACE5E0377A3D}" presName="thinLine2b" presStyleLbl="callout" presStyleIdx="4" presStyleCnt="5" custLinFactNeighborY="71974"/>
      <dgm:spPr/>
    </dgm:pt>
    <dgm:pt modelId="{C4C16537-91BC-4744-AD98-1A29E07C7ECD}" type="pres">
      <dgm:prSet presAssocID="{F2A10B64-DC68-46EC-8822-ACE5E0377A3D}" presName="vertSpace2b" presStyleCnt="0"/>
      <dgm:spPr/>
    </dgm:pt>
  </dgm:ptLst>
  <dgm:cxnLst>
    <dgm:cxn modelId="{402ED03E-206A-4B27-B24B-60292950A963}" srcId="{913B9C3C-CB0B-4AD0-A03F-9840C4A161B7}" destId="{C063B7F5-6AEF-445B-9CC1-42CF3ED1D9F7}" srcOrd="0" destOrd="0" parTransId="{C68C0864-79AF-487B-B65C-217BCFFF136C}" sibTransId="{D2678532-22F5-4535-93F3-C229A4AA1DBD}"/>
    <dgm:cxn modelId="{1ED39ED2-935C-4E61-8B58-B9527A240770}" type="presOf" srcId="{913B9C3C-CB0B-4AD0-A03F-9840C4A161B7}" destId="{5261DC3C-234D-4BA8-86D7-324F1DD56ECC}" srcOrd="0" destOrd="0" presId="urn:microsoft.com/office/officeart/2008/layout/LinedList"/>
    <dgm:cxn modelId="{B91CFD2A-2EB8-4EEF-9AA2-37DD0EE3E1C8}" srcId="{C063B7F5-6AEF-445B-9CC1-42CF3ED1D9F7}" destId="{40C8CDE4-5115-4D36-A344-1F51ABCE46DE}" srcOrd="3" destOrd="0" parTransId="{CB28E6D2-141B-4441-ADC1-7DE32A0890B0}" sibTransId="{3AA4C71F-B6B3-4DCF-897C-ED040E580418}"/>
    <dgm:cxn modelId="{DB601B84-4CEC-43C4-A163-7AABFF870A5E}" type="presOf" srcId="{40C8CDE4-5115-4D36-A344-1F51ABCE46DE}" destId="{048BD7D6-0C3E-47A8-8D00-DC6BED29E96D}" srcOrd="0" destOrd="0" presId="urn:microsoft.com/office/officeart/2008/layout/LinedList"/>
    <dgm:cxn modelId="{58164D83-7A9B-4F5C-B5D8-D248613F872F}" srcId="{C063B7F5-6AEF-445B-9CC1-42CF3ED1D9F7}" destId="{B1C3835B-84BF-4449-989E-717D407C2471}" srcOrd="0" destOrd="0" parTransId="{166CB5CC-886C-4F12-BAB8-58B32B26D124}" sibTransId="{CB6C5EFD-A0BD-4E28-A6CB-E8B1C164EADB}"/>
    <dgm:cxn modelId="{AB9DF1D8-2F6E-4E1B-8C8E-75E0ED76BA2D}" srcId="{C063B7F5-6AEF-445B-9CC1-42CF3ED1D9F7}" destId="{053BA8AA-A03E-4FDF-A0E7-C2E8AE3E48ED}" srcOrd="2" destOrd="0" parTransId="{E1CD1E0A-7230-41F6-AE9B-03C9B0081696}" sibTransId="{3F352D0E-4919-443B-9CA4-3C019BD1DEA0}"/>
    <dgm:cxn modelId="{D3CE8AC0-CEC9-46C0-8EB0-8A1BA55A286C}" type="presOf" srcId="{B1C3835B-84BF-4449-989E-717D407C2471}" destId="{175F4C03-FCA7-4D60-A4AE-C799EE2CFF2E}" srcOrd="0" destOrd="0" presId="urn:microsoft.com/office/officeart/2008/layout/LinedList"/>
    <dgm:cxn modelId="{DFA2F54C-EED4-4651-B09C-CA5DA06F5227}" type="presOf" srcId="{F2A10B64-DC68-46EC-8822-ACE5E0377A3D}" destId="{2259DE59-18AC-4DEB-BDD0-90415544AEC9}" srcOrd="0" destOrd="0" presId="urn:microsoft.com/office/officeart/2008/layout/LinedList"/>
    <dgm:cxn modelId="{08F0BAE6-F60F-4F01-ADA9-6E69A4A9739E}" type="presOf" srcId="{C063B7F5-6AEF-445B-9CC1-42CF3ED1D9F7}" destId="{00D64333-AC22-469A-9521-C1441AC81BE1}" srcOrd="0" destOrd="0" presId="urn:microsoft.com/office/officeart/2008/layout/LinedList"/>
    <dgm:cxn modelId="{2B9D1931-9BA6-47AB-BEE6-536990CE4321}" type="presOf" srcId="{053BA8AA-A03E-4FDF-A0E7-C2E8AE3E48ED}" destId="{DF22D88E-200F-4B56-9D8D-E28B4DEC3DC3}" srcOrd="0" destOrd="0" presId="urn:microsoft.com/office/officeart/2008/layout/LinedList"/>
    <dgm:cxn modelId="{BE020071-FC3D-4CE3-9AE3-0E9154FF45C7}" type="presOf" srcId="{CBA0C13B-D2C6-40E4-B7E5-441E79CC0F44}" destId="{CB872BA5-995D-4906-B30A-3B9C4FAC11EB}" srcOrd="0" destOrd="0" presId="urn:microsoft.com/office/officeart/2008/layout/LinedList"/>
    <dgm:cxn modelId="{D890FD98-DCE2-49C7-8040-1BF8FB2F62A0}" srcId="{C063B7F5-6AEF-445B-9CC1-42CF3ED1D9F7}" destId="{CBA0C13B-D2C6-40E4-B7E5-441E79CC0F44}" srcOrd="1" destOrd="0" parTransId="{DFE8B898-E950-4443-9FD3-D589CA4B8031}" sibTransId="{A2A0F3D1-D89A-48EA-B930-FE9BAB5B2AF8}"/>
    <dgm:cxn modelId="{43445B10-0242-4C97-BA56-EAB61BBD5BC8}" srcId="{C063B7F5-6AEF-445B-9CC1-42CF3ED1D9F7}" destId="{F2A10B64-DC68-46EC-8822-ACE5E0377A3D}" srcOrd="4" destOrd="0" parTransId="{AF1A109B-DB68-4D74-B61F-B43D6E35CAC3}" sibTransId="{CB2F5423-95CF-4DB3-9FA3-4C114B132297}"/>
    <dgm:cxn modelId="{FBD95DEC-B440-4EB2-9A83-0E90090AEF6C}" type="presParOf" srcId="{5261DC3C-234D-4BA8-86D7-324F1DD56ECC}" destId="{D3A96450-55AB-42B9-B251-4D5150000D23}" srcOrd="0" destOrd="0" presId="urn:microsoft.com/office/officeart/2008/layout/LinedList"/>
    <dgm:cxn modelId="{C889986F-0D3E-46EF-9F37-9368BBF91360}" type="presParOf" srcId="{5261DC3C-234D-4BA8-86D7-324F1DD56ECC}" destId="{0F45F6C0-B012-4282-8E41-FD9D79766633}" srcOrd="1" destOrd="0" presId="urn:microsoft.com/office/officeart/2008/layout/LinedList"/>
    <dgm:cxn modelId="{8A7CD2B8-074A-44CC-82D7-13FB56DF48F7}" type="presParOf" srcId="{0F45F6C0-B012-4282-8E41-FD9D79766633}" destId="{00D64333-AC22-469A-9521-C1441AC81BE1}" srcOrd="0" destOrd="0" presId="urn:microsoft.com/office/officeart/2008/layout/LinedList"/>
    <dgm:cxn modelId="{CE601CCA-7859-41DE-945B-8F141F8DE88C}" type="presParOf" srcId="{0F45F6C0-B012-4282-8E41-FD9D79766633}" destId="{EF37167C-ECB0-4635-9488-442A022A1C4C}" srcOrd="1" destOrd="0" presId="urn:microsoft.com/office/officeart/2008/layout/LinedList"/>
    <dgm:cxn modelId="{1D6CE390-EDCE-4CDC-AD9E-D9ADD08B0998}" type="presParOf" srcId="{EF37167C-ECB0-4635-9488-442A022A1C4C}" destId="{24C2BF40-303A-4CD1-A963-3BE0CAA08054}" srcOrd="0" destOrd="0" presId="urn:microsoft.com/office/officeart/2008/layout/LinedList"/>
    <dgm:cxn modelId="{7FB6122E-2C55-4654-A988-57A790927EEE}" type="presParOf" srcId="{EF37167C-ECB0-4635-9488-442A022A1C4C}" destId="{BDF897F7-CD80-412C-BE15-F6DF4940F3C6}" srcOrd="1" destOrd="0" presId="urn:microsoft.com/office/officeart/2008/layout/LinedList"/>
    <dgm:cxn modelId="{D20F30D4-C608-4886-80B4-3EFEEF6E656E}" type="presParOf" srcId="{BDF897F7-CD80-412C-BE15-F6DF4940F3C6}" destId="{6A35106D-9CBB-443E-8FA7-3B13DC5A9950}" srcOrd="0" destOrd="0" presId="urn:microsoft.com/office/officeart/2008/layout/LinedList"/>
    <dgm:cxn modelId="{2C9F5431-D284-42A8-909A-F45A510DF544}" type="presParOf" srcId="{BDF897F7-CD80-412C-BE15-F6DF4940F3C6}" destId="{175F4C03-FCA7-4D60-A4AE-C799EE2CFF2E}" srcOrd="1" destOrd="0" presId="urn:microsoft.com/office/officeart/2008/layout/LinedList"/>
    <dgm:cxn modelId="{DEAB99FB-FD1A-42D0-A1DA-E81527264266}" type="presParOf" srcId="{BDF897F7-CD80-412C-BE15-F6DF4940F3C6}" destId="{93F76411-D832-45A2-ADD6-4A38BD23A4E0}" srcOrd="2" destOrd="0" presId="urn:microsoft.com/office/officeart/2008/layout/LinedList"/>
    <dgm:cxn modelId="{4A3896B8-BAC1-4062-A6E7-FBD056A2B7FF}" type="presParOf" srcId="{EF37167C-ECB0-4635-9488-442A022A1C4C}" destId="{843C05E4-E6B2-4D0A-8593-7E8424624107}" srcOrd="2" destOrd="0" presId="urn:microsoft.com/office/officeart/2008/layout/LinedList"/>
    <dgm:cxn modelId="{46D624D6-3AEF-4021-A5E1-9A2FF0E15DC5}" type="presParOf" srcId="{EF37167C-ECB0-4635-9488-442A022A1C4C}" destId="{12CA9BA2-8384-47A2-9D55-D3E105AE83DB}" srcOrd="3" destOrd="0" presId="urn:microsoft.com/office/officeart/2008/layout/LinedList"/>
    <dgm:cxn modelId="{9E25CAF8-D27F-45C7-AFA4-BDFB81C329BD}" type="presParOf" srcId="{EF37167C-ECB0-4635-9488-442A022A1C4C}" destId="{F2F363F4-81C3-46B6-82B6-64DBD6283480}" srcOrd="4" destOrd="0" presId="urn:microsoft.com/office/officeart/2008/layout/LinedList"/>
    <dgm:cxn modelId="{6885AC3B-0E75-4D8B-8086-B2730A49BF75}" type="presParOf" srcId="{F2F363F4-81C3-46B6-82B6-64DBD6283480}" destId="{C856C729-2A9E-4901-84DA-18F9BBFE4061}" srcOrd="0" destOrd="0" presId="urn:microsoft.com/office/officeart/2008/layout/LinedList"/>
    <dgm:cxn modelId="{38929BDE-31F1-47FA-B9B5-CC40E4445B3E}" type="presParOf" srcId="{F2F363F4-81C3-46B6-82B6-64DBD6283480}" destId="{CB872BA5-995D-4906-B30A-3B9C4FAC11EB}" srcOrd="1" destOrd="0" presId="urn:microsoft.com/office/officeart/2008/layout/LinedList"/>
    <dgm:cxn modelId="{DA6A0110-A408-43C0-9935-62488A1C4CAC}" type="presParOf" srcId="{F2F363F4-81C3-46B6-82B6-64DBD6283480}" destId="{E456364A-3D90-4DCA-B454-F36A197526F7}" srcOrd="2" destOrd="0" presId="urn:microsoft.com/office/officeart/2008/layout/LinedList"/>
    <dgm:cxn modelId="{339B3474-7897-4489-BE1F-CDC2186315F8}" type="presParOf" srcId="{EF37167C-ECB0-4635-9488-442A022A1C4C}" destId="{777496E7-168F-43C6-B703-F0D5DD62DD42}" srcOrd="5" destOrd="0" presId="urn:microsoft.com/office/officeart/2008/layout/LinedList"/>
    <dgm:cxn modelId="{3B2EF1FA-5531-4340-BAE1-241C0ED8BA48}" type="presParOf" srcId="{EF37167C-ECB0-4635-9488-442A022A1C4C}" destId="{6BDCD40F-B208-4AA4-83C1-0406B396A80E}" srcOrd="6" destOrd="0" presId="urn:microsoft.com/office/officeart/2008/layout/LinedList"/>
    <dgm:cxn modelId="{B7F1D70C-7EE4-4AA6-83D6-FF7E9F97432D}" type="presParOf" srcId="{EF37167C-ECB0-4635-9488-442A022A1C4C}" destId="{61DF4C97-F75A-46DF-9605-2C43CA59B949}" srcOrd="7" destOrd="0" presId="urn:microsoft.com/office/officeart/2008/layout/LinedList"/>
    <dgm:cxn modelId="{F604C268-17DC-42BB-AE65-8E1E72143CF6}" type="presParOf" srcId="{61DF4C97-F75A-46DF-9605-2C43CA59B949}" destId="{6968F894-5BA4-421F-8F29-3DFF6B649C29}" srcOrd="0" destOrd="0" presId="urn:microsoft.com/office/officeart/2008/layout/LinedList"/>
    <dgm:cxn modelId="{7D8B9219-03D5-4741-BF92-7B3370C88ACC}" type="presParOf" srcId="{61DF4C97-F75A-46DF-9605-2C43CA59B949}" destId="{DF22D88E-200F-4B56-9D8D-E28B4DEC3DC3}" srcOrd="1" destOrd="0" presId="urn:microsoft.com/office/officeart/2008/layout/LinedList"/>
    <dgm:cxn modelId="{6BC4772F-7BE9-409A-B5EC-A4EF821E2D69}" type="presParOf" srcId="{61DF4C97-F75A-46DF-9605-2C43CA59B949}" destId="{5FDAF25E-378F-4584-BD9A-32569D5AB2EA}" srcOrd="2" destOrd="0" presId="urn:microsoft.com/office/officeart/2008/layout/LinedList"/>
    <dgm:cxn modelId="{0655B3A8-9892-4D00-9102-A55F311AE628}" type="presParOf" srcId="{EF37167C-ECB0-4635-9488-442A022A1C4C}" destId="{AC1B7BA7-112C-4F3D-9CE0-17B2FE82B87F}" srcOrd="8" destOrd="0" presId="urn:microsoft.com/office/officeart/2008/layout/LinedList"/>
    <dgm:cxn modelId="{AC5163ED-6CBD-4ED9-80DA-AC32F04762C0}" type="presParOf" srcId="{EF37167C-ECB0-4635-9488-442A022A1C4C}" destId="{FAF43F6F-E3B9-48E5-AABC-241799DEAA9E}" srcOrd="9" destOrd="0" presId="urn:microsoft.com/office/officeart/2008/layout/LinedList"/>
    <dgm:cxn modelId="{5D695BAC-B202-4A9B-8DEF-23BB10DB4EEB}" type="presParOf" srcId="{EF37167C-ECB0-4635-9488-442A022A1C4C}" destId="{94DB20D3-DA1D-4235-A81F-BF4E0EF0C578}" srcOrd="10" destOrd="0" presId="urn:microsoft.com/office/officeart/2008/layout/LinedList"/>
    <dgm:cxn modelId="{09091DB5-5CEA-4500-B7A7-69A2C0E3E8A2}" type="presParOf" srcId="{94DB20D3-DA1D-4235-A81F-BF4E0EF0C578}" destId="{70886180-42DD-46A0-8C3E-3FAB227E46D6}" srcOrd="0" destOrd="0" presId="urn:microsoft.com/office/officeart/2008/layout/LinedList"/>
    <dgm:cxn modelId="{81FFAA2B-33DB-4231-BD17-16D460060DA8}" type="presParOf" srcId="{94DB20D3-DA1D-4235-A81F-BF4E0EF0C578}" destId="{048BD7D6-0C3E-47A8-8D00-DC6BED29E96D}" srcOrd="1" destOrd="0" presId="urn:microsoft.com/office/officeart/2008/layout/LinedList"/>
    <dgm:cxn modelId="{A6F4D6F3-BD25-4F6A-9F06-83FAE7D077E3}" type="presParOf" srcId="{94DB20D3-DA1D-4235-A81F-BF4E0EF0C578}" destId="{29EF5EA0-ECB9-4C61-9B37-9A0CFA1E194D}" srcOrd="2" destOrd="0" presId="urn:microsoft.com/office/officeart/2008/layout/LinedList"/>
    <dgm:cxn modelId="{631EA17A-3BD8-49F2-A345-720FFC1238D9}" type="presParOf" srcId="{EF37167C-ECB0-4635-9488-442A022A1C4C}" destId="{C2156DBD-B694-4DD4-B7A6-AF8BACE137FB}" srcOrd="11" destOrd="0" presId="urn:microsoft.com/office/officeart/2008/layout/LinedList"/>
    <dgm:cxn modelId="{87C3D3F1-355E-4E09-9E9C-F0ECF2A702F9}" type="presParOf" srcId="{EF37167C-ECB0-4635-9488-442A022A1C4C}" destId="{6FE41A57-BDF9-440C-9EEC-7F98AF706153}" srcOrd="12" destOrd="0" presId="urn:microsoft.com/office/officeart/2008/layout/LinedList"/>
    <dgm:cxn modelId="{D4BBDC3D-307B-433E-A062-F59D7F0CD46C}" type="presParOf" srcId="{EF37167C-ECB0-4635-9488-442A022A1C4C}" destId="{77A5BC0A-739D-410A-9C9D-3335745EE28C}" srcOrd="13" destOrd="0" presId="urn:microsoft.com/office/officeart/2008/layout/LinedList"/>
    <dgm:cxn modelId="{4603DFAE-524D-4B83-85AF-26BA55180733}" type="presParOf" srcId="{77A5BC0A-739D-410A-9C9D-3335745EE28C}" destId="{3ECF70D2-61FC-45D5-9F57-77C53AFD093F}" srcOrd="0" destOrd="0" presId="urn:microsoft.com/office/officeart/2008/layout/LinedList"/>
    <dgm:cxn modelId="{07D71C8A-105F-4948-ACCE-5DA96C1BDED1}" type="presParOf" srcId="{77A5BC0A-739D-410A-9C9D-3335745EE28C}" destId="{2259DE59-18AC-4DEB-BDD0-90415544AEC9}" srcOrd="1" destOrd="0" presId="urn:microsoft.com/office/officeart/2008/layout/LinedList"/>
    <dgm:cxn modelId="{8C013045-BE70-4DC6-A383-CD69F7E2B151}" type="presParOf" srcId="{77A5BC0A-739D-410A-9C9D-3335745EE28C}" destId="{512612B3-99FA-4216-B95F-09336C89F88A}" srcOrd="2" destOrd="0" presId="urn:microsoft.com/office/officeart/2008/layout/LinedList"/>
    <dgm:cxn modelId="{757E9D8A-F4DC-43D4-B4E1-4C935525DB99}" type="presParOf" srcId="{EF37167C-ECB0-4635-9488-442A022A1C4C}" destId="{151D629F-26E3-4975-9FD7-AC534639C068}" srcOrd="14" destOrd="0" presId="urn:microsoft.com/office/officeart/2008/layout/LinedList"/>
    <dgm:cxn modelId="{256140C8-DA2D-406C-A5A6-B8B6BEB78E2D}" type="presParOf" srcId="{EF37167C-ECB0-4635-9488-442A022A1C4C}" destId="{C4C16537-91BC-4744-AD98-1A29E07C7ECD}" srcOrd="15"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EB4F8-1C45-4C9E-9FCD-2BAD44DA5E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D4311F-7228-467D-A0C9-7C3C0473249A}">
      <dgm:prSet phldrT="[Text]" custT="1"/>
      <dgm:spPr/>
      <dgm:t>
        <a:bodyPr/>
        <a:lstStyle/>
        <a:p>
          <a:r>
            <a:rPr lang="en-US" sz="1200" i="1" dirty="0">
              <a:solidFill>
                <a:schemeClr val="tx1"/>
              </a:solidFill>
            </a:rPr>
            <a:t>Majority of banks reported positive response of borrowers towards shift to EBLR as they find EBLR linked rate of interest more attractive. EBLR also offers increased customer  understanding  than MCLR and setting EBLR has made tracking of loan pricing easier for borrowers.</a:t>
          </a:r>
        </a:p>
      </dgm:t>
    </dgm:pt>
    <dgm:pt modelId="{8BAF5C52-5B70-4224-AA96-BF31EEFAF540}" type="parTrans" cxnId="{DE630769-C652-4B79-9E0C-D3883196CFF6}">
      <dgm:prSet/>
      <dgm:spPr/>
      <dgm:t>
        <a:bodyPr/>
        <a:lstStyle/>
        <a:p>
          <a:endParaRPr lang="en-US" sz="1200">
            <a:solidFill>
              <a:srgbClr val="FF0000"/>
            </a:solidFill>
          </a:endParaRPr>
        </a:p>
      </dgm:t>
    </dgm:pt>
    <dgm:pt modelId="{5F362E4E-C034-4DD4-9398-2DC5AB73500B}" type="sibTrans" cxnId="{DE630769-C652-4B79-9E0C-D3883196CFF6}">
      <dgm:prSet/>
      <dgm:spPr/>
      <dgm:t>
        <a:bodyPr/>
        <a:lstStyle/>
        <a:p>
          <a:endParaRPr lang="en-US" sz="1200">
            <a:solidFill>
              <a:srgbClr val="FF0000"/>
            </a:solidFill>
          </a:endParaRPr>
        </a:p>
      </dgm:t>
    </dgm:pt>
    <dgm:pt modelId="{B36E52C2-F801-46FB-8722-0CBCAC81775A}">
      <dgm:prSet phldrT="[Text]" custT="1"/>
      <dgm:spPr>
        <a:solidFill>
          <a:schemeClr val="bg1"/>
        </a:solidFill>
      </dgm:spPr>
      <dgm:t>
        <a:bodyPr/>
        <a:lstStyle/>
        <a:p>
          <a:endParaRPr lang="en-US" sz="1200" i="1" dirty="0">
            <a:solidFill>
              <a:schemeClr val="tx1"/>
            </a:solidFill>
          </a:endParaRPr>
        </a:p>
      </dgm:t>
    </dgm:pt>
    <dgm:pt modelId="{A9461FAE-C534-4194-A587-7F1A7606F90D}" type="parTrans" cxnId="{9974442A-774B-4741-8F8E-160579B7A86B}">
      <dgm:prSet/>
      <dgm:spPr/>
      <dgm:t>
        <a:bodyPr/>
        <a:lstStyle/>
        <a:p>
          <a:endParaRPr lang="en-US" sz="1200">
            <a:solidFill>
              <a:srgbClr val="FF0000"/>
            </a:solidFill>
          </a:endParaRPr>
        </a:p>
      </dgm:t>
    </dgm:pt>
    <dgm:pt modelId="{BE442973-5771-4E37-A753-B29F3C9C9FBD}" type="sibTrans" cxnId="{9974442A-774B-4741-8F8E-160579B7A86B}">
      <dgm:prSet/>
      <dgm:spPr/>
      <dgm:t>
        <a:bodyPr/>
        <a:lstStyle/>
        <a:p>
          <a:endParaRPr lang="en-US" sz="1200">
            <a:solidFill>
              <a:srgbClr val="FF0000"/>
            </a:solidFill>
          </a:endParaRPr>
        </a:p>
      </dgm:t>
    </dgm:pt>
    <dgm:pt modelId="{7FD30D43-FB20-4D66-9583-06296F9EA713}">
      <dgm:prSet phldrT="[Text]" custT="1"/>
      <dgm:spPr>
        <a:solidFill>
          <a:schemeClr val="accent4">
            <a:lumMod val="40000"/>
            <a:lumOff val="60000"/>
          </a:schemeClr>
        </a:solidFill>
        <a:ln>
          <a:noFill/>
        </a:ln>
      </dgm:spPr>
      <dgm:t>
        <a:bodyPr anchor="ctr"/>
        <a:lstStyle/>
        <a:p>
          <a:pPr algn="ctr"/>
          <a:r>
            <a:rPr lang="en-US" sz="1600" b="1" i="1" u="none" dirty="0">
              <a:solidFill>
                <a:schemeClr val="tx1"/>
              </a:solidFill>
            </a:rPr>
            <a:t>Response</a:t>
          </a:r>
          <a:r>
            <a:rPr lang="en-US" sz="1600" b="1" i="1" u="none" baseline="0" dirty="0">
              <a:solidFill>
                <a:schemeClr val="tx1"/>
              </a:solidFill>
            </a:rPr>
            <a:t> of customers to migrate to EBLR from MCLR</a:t>
          </a:r>
          <a:endParaRPr lang="en-US" sz="1600" b="1" i="1" u="none" dirty="0">
            <a:solidFill>
              <a:schemeClr val="tx1"/>
            </a:solidFill>
          </a:endParaRPr>
        </a:p>
      </dgm:t>
    </dgm:pt>
    <dgm:pt modelId="{39386AC3-94FC-4B21-AA6D-F891B20297FC}" type="sibTrans" cxnId="{D6E8134A-0EDB-4747-A7A4-14FF68869A4F}">
      <dgm:prSet/>
      <dgm:spPr/>
      <dgm:t>
        <a:bodyPr/>
        <a:lstStyle/>
        <a:p>
          <a:endParaRPr lang="en-US" sz="1200">
            <a:solidFill>
              <a:srgbClr val="FF0000"/>
            </a:solidFill>
          </a:endParaRPr>
        </a:p>
      </dgm:t>
    </dgm:pt>
    <dgm:pt modelId="{4D924163-1D12-4114-BFEC-F56B381F98C8}" type="parTrans" cxnId="{D6E8134A-0EDB-4747-A7A4-14FF68869A4F}">
      <dgm:prSet/>
      <dgm:spPr/>
      <dgm:t>
        <a:bodyPr/>
        <a:lstStyle/>
        <a:p>
          <a:endParaRPr lang="en-US" sz="1200">
            <a:solidFill>
              <a:srgbClr val="FF0000"/>
            </a:solidFill>
          </a:endParaRPr>
        </a:p>
      </dgm:t>
    </dgm:pt>
    <dgm:pt modelId="{D51DBF86-EDE6-461E-BA9C-5BE40415AB05}">
      <dgm:prSet phldrT="[Text]" custT="1"/>
      <dgm:spPr>
        <a:solidFill>
          <a:schemeClr val="bg1"/>
        </a:solidFill>
      </dgm:spPr>
      <dgm:t>
        <a:bodyPr/>
        <a:lstStyle/>
        <a:p>
          <a:r>
            <a:rPr lang="en-US" sz="1200" i="1" dirty="0"/>
            <a:t>Some banks also </a:t>
          </a:r>
          <a:r>
            <a:rPr lang="en-US" sz="1200" i="1" dirty="0">
              <a:solidFill>
                <a:schemeClr val="tx1"/>
              </a:solidFill>
            </a:rPr>
            <a:t>feel that customer response in regard to migration to EBLR can be assessed only when there will be a change in repo rate which has remained constant since October 2019.</a:t>
          </a:r>
        </a:p>
        <a:p>
          <a:r>
            <a:rPr lang="en-US" sz="1200" i="1" dirty="0">
              <a:solidFill>
                <a:schemeClr val="tx1"/>
              </a:solidFill>
            </a:rPr>
            <a:t>For the last one year, repo rate was coming down. But when the cycle changes, and repo moves upwards, then only the real picture of customer acceptance  can be gauged.</a:t>
          </a:r>
        </a:p>
        <a:p>
          <a:endParaRPr lang="en-US" sz="1200" i="1" dirty="0"/>
        </a:p>
      </dgm:t>
    </dgm:pt>
    <dgm:pt modelId="{C5AD8201-F7E1-4671-8049-0305D5FD51B1}" type="sibTrans" cxnId="{78D8F890-546E-47DD-9475-7F2B4E8D8EC8}">
      <dgm:prSet/>
      <dgm:spPr/>
      <dgm:t>
        <a:bodyPr/>
        <a:lstStyle/>
        <a:p>
          <a:endParaRPr lang="en-IN" sz="1200"/>
        </a:p>
      </dgm:t>
    </dgm:pt>
    <dgm:pt modelId="{AC242876-1383-4102-BA62-6D8DA330C591}" type="parTrans" cxnId="{78D8F890-546E-47DD-9475-7F2B4E8D8EC8}">
      <dgm:prSet/>
      <dgm:spPr/>
      <dgm:t>
        <a:bodyPr/>
        <a:lstStyle/>
        <a:p>
          <a:endParaRPr lang="en-IN" sz="1200"/>
        </a:p>
      </dgm:t>
    </dgm:pt>
    <dgm:pt modelId="{891C01CE-FEB1-4ABB-B80E-7F1FB4E7F88A}" type="pres">
      <dgm:prSet presAssocID="{69CEB4F8-1C45-4C9E-9FCD-2BAD44DA5E02}" presName="vert0" presStyleCnt="0">
        <dgm:presLayoutVars>
          <dgm:dir/>
          <dgm:animOne val="branch"/>
          <dgm:animLvl val="lvl"/>
        </dgm:presLayoutVars>
      </dgm:prSet>
      <dgm:spPr/>
      <dgm:t>
        <a:bodyPr/>
        <a:lstStyle/>
        <a:p>
          <a:endParaRPr lang="en-IN"/>
        </a:p>
      </dgm:t>
    </dgm:pt>
    <dgm:pt modelId="{59AAE00C-17C4-468F-A040-5E44800BDCED}" type="pres">
      <dgm:prSet presAssocID="{7FD30D43-FB20-4D66-9583-06296F9EA713}" presName="thickLine" presStyleLbl="alignNode1" presStyleIdx="0" presStyleCnt="1"/>
      <dgm:spPr/>
    </dgm:pt>
    <dgm:pt modelId="{C6F331E2-AB31-4FFC-8683-68E8B73385F2}" type="pres">
      <dgm:prSet presAssocID="{7FD30D43-FB20-4D66-9583-06296F9EA713}" presName="horz1" presStyleCnt="0"/>
      <dgm:spPr/>
    </dgm:pt>
    <dgm:pt modelId="{886A6B65-5EED-4B7F-A920-9DB89976B0D1}" type="pres">
      <dgm:prSet presAssocID="{7FD30D43-FB20-4D66-9583-06296F9EA713}" presName="tx1" presStyleLbl="revTx" presStyleIdx="0" presStyleCnt="4" custScaleX="101543" custScaleY="90763" custLinFactNeighborY="-1867"/>
      <dgm:spPr/>
      <dgm:t>
        <a:bodyPr/>
        <a:lstStyle/>
        <a:p>
          <a:endParaRPr lang="en-IN"/>
        </a:p>
      </dgm:t>
    </dgm:pt>
    <dgm:pt modelId="{4EA4708F-4775-4564-B0A2-AC85B12ECE0F}" type="pres">
      <dgm:prSet presAssocID="{7FD30D43-FB20-4D66-9583-06296F9EA713}" presName="vert1" presStyleCnt="0"/>
      <dgm:spPr/>
    </dgm:pt>
    <dgm:pt modelId="{8AA63741-A7B5-4BA0-8EFF-8333A9978359}" type="pres">
      <dgm:prSet presAssocID="{74D4311F-7228-467D-A0C9-7C3C0473249A}" presName="vertSpace2a" presStyleCnt="0"/>
      <dgm:spPr/>
    </dgm:pt>
    <dgm:pt modelId="{8796CFB6-E7E3-4572-88DD-EA3597E4AF31}" type="pres">
      <dgm:prSet presAssocID="{74D4311F-7228-467D-A0C9-7C3C0473249A}" presName="horz2" presStyleCnt="0"/>
      <dgm:spPr/>
    </dgm:pt>
    <dgm:pt modelId="{E9542A47-404C-4752-AFE8-51D7DF989A84}" type="pres">
      <dgm:prSet presAssocID="{74D4311F-7228-467D-A0C9-7C3C0473249A}" presName="horzSpace2" presStyleCnt="0"/>
      <dgm:spPr/>
    </dgm:pt>
    <dgm:pt modelId="{D08348A3-ED1D-4EE3-A6C0-7273CF4C87F0}" type="pres">
      <dgm:prSet presAssocID="{74D4311F-7228-467D-A0C9-7C3C0473249A}" presName="tx2" presStyleLbl="revTx" presStyleIdx="1" presStyleCnt="4" custScaleX="99158" custScaleY="33298" custLinFactNeighborX="-646" custLinFactNeighborY="-3651"/>
      <dgm:spPr/>
      <dgm:t>
        <a:bodyPr/>
        <a:lstStyle/>
        <a:p>
          <a:endParaRPr lang="en-IN"/>
        </a:p>
      </dgm:t>
    </dgm:pt>
    <dgm:pt modelId="{383C11E5-DC4D-4D2F-BBB2-227DE4FD6277}" type="pres">
      <dgm:prSet presAssocID="{74D4311F-7228-467D-A0C9-7C3C0473249A}" presName="vert2" presStyleCnt="0"/>
      <dgm:spPr/>
    </dgm:pt>
    <dgm:pt modelId="{2099298D-7E44-47A0-8364-5FEF786E7382}" type="pres">
      <dgm:prSet presAssocID="{74D4311F-7228-467D-A0C9-7C3C0473249A}" presName="thinLine2b" presStyleLbl="callout" presStyleIdx="0" presStyleCnt="3" custLinFactY="-100000" custLinFactNeighborX="-109" custLinFactNeighborY="-139356"/>
      <dgm:spPr/>
    </dgm:pt>
    <dgm:pt modelId="{C890A9E7-EFBA-462F-BC9B-BF42568BCA7D}" type="pres">
      <dgm:prSet presAssocID="{74D4311F-7228-467D-A0C9-7C3C0473249A}" presName="vertSpace2b" presStyleCnt="0"/>
      <dgm:spPr/>
    </dgm:pt>
    <dgm:pt modelId="{64313CD0-7BF0-4ADC-80BF-89048FD3F40E}" type="pres">
      <dgm:prSet presAssocID="{B36E52C2-F801-46FB-8722-0CBCAC81775A}" presName="horz2" presStyleCnt="0"/>
      <dgm:spPr/>
    </dgm:pt>
    <dgm:pt modelId="{A12D4466-BDAB-4FF6-AF30-361413D3B200}" type="pres">
      <dgm:prSet presAssocID="{B36E52C2-F801-46FB-8722-0CBCAC81775A}" presName="horzSpace2" presStyleCnt="0"/>
      <dgm:spPr/>
    </dgm:pt>
    <dgm:pt modelId="{94E7707A-A5F1-49CC-A8D6-C619FDD77150}" type="pres">
      <dgm:prSet presAssocID="{B36E52C2-F801-46FB-8722-0CBCAC81775A}" presName="tx2" presStyleLbl="revTx" presStyleIdx="2" presStyleCnt="4" custScaleY="19318" custLinFactNeighborX="-597" custLinFactNeighborY="-10867"/>
      <dgm:spPr/>
      <dgm:t>
        <a:bodyPr/>
        <a:lstStyle/>
        <a:p>
          <a:endParaRPr lang="en-IN"/>
        </a:p>
      </dgm:t>
    </dgm:pt>
    <dgm:pt modelId="{3D284A46-F157-45B9-BA4E-D72F0E8F80AF}" type="pres">
      <dgm:prSet presAssocID="{B36E52C2-F801-46FB-8722-0CBCAC81775A}" presName="vert2" presStyleCnt="0"/>
      <dgm:spPr/>
    </dgm:pt>
    <dgm:pt modelId="{46BC29B8-6F53-4307-BFFD-5693D2875771}" type="pres">
      <dgm:prSet presAssocID="{B36E52C2-F801-46FB-8722-0CBCAC81775A}" presName="thinLine2b" presStyleLbl="callout" presStyleIdx="1" presStyleCnt="3" custLinFactY="-100000" custLinFactNeighborY="-125227"/>
      <dgm:spPr/>
    </dgm:pt>
    <dgm:pt modelId="{10F40159-F757-4A29-90C9-E47B18F102E5}" type="pres">
      <dgm:prSet presAssocID="{B36E52C2-F801-46FB-8722-0CBCAC81775A}" presName="vertSpace2b" presStyleCnt="0"/>
      <dgm:spPr/>
    </dgm:pt>
    <dgm:pt modelId="{14252ED4-B2D4-48F1-94E9-0B07536FA1BE}" type="pres">
      <dgm:prSet presAssocID="{D51DBF86-EDE6-461E-BA9C-5BE40415AB05}" presName="horz2" presStyleCnt="0"/>
      <dgm:spPr/>
    </dgm:pt>
    <dgm:pt modelId="{F6EED14D-A250-4ED5-9781-8F4293549497}" type="pres">
      <dgm:prSet presAssocID="{D51DBF86-EDE6-461E-BA9C-5BE40415AB05}" presName="horzSpace2" presStyleCnt="0"/>
      <dgm:spPr/>
    </dgm:pt>
    <dgm:pt modelId="{D0E0E744-A717-4AA9-8CA5-D1ABFDE8E33C}" type="pres">
      <dgm:prSet presAssocID="{D51DBF86-EDE6-461E-BA9C-5BE40415AB05}" presName="tx2" presStyleLbl="revTx" presStyleIdx="3" presStyleCnt="4" custScaleX="100685" custScaleY="39420" custLinFactNeighborX="22" custLinFactNeighborY="-10123"/>
      <dgm:spPr/>
      <dgm:t>
        <a:bodyPr/>
        <a:lstStyle/>
        <a:p>
          <a:endParaRPr lang="en-IN"/>
        </a:p>
      </dgm:t>
    </dgm:pt>
    <dgm:pt modelId="{425A9339-20A5-4135-B0D1-BF1EFB83ADC5}" type="pres">
      <dgm:prSet presAssocID="{D51DBF86-EDE6-461E-BA9C-5BE40415AB05}" presName="vert2" presStyleCnt="0"/>
      <dgm:spPr/>
    </dgm:pt>
    <dgm:pt modelId="{37D715B6-F7E3-4F85-80A0-A21C58923AEE}" type="pres">
      <dgm:prSet presAssocID="{D51DBF86-EDE6-461E-BA9C-5BE40415AB05}" presName="thinLine2b" presStyleLbl="callout" presStyleIdx="2" presStyleCnt="3" custLinFactY="-100000" custLinFactNeighborY="-100778"/>
      <dgm:spPr/>
    </dgm:pt>
    <dgm:pt modelId="{EE6E0B92-0438-4AD7-A6A7-EC5EEA3F35A1}" type="pres">
      <dgm:prSet presAssocID="{D51DBF86-EDE6-461E-BA9C-5BE40415AB05}" presName="vertSpace2b" presStyleCnt="0"/>
      <dgm:spPr/>
    </dgm:pt>
  </dgm:ptLst>
  <dgm:cxnLst>
    <dgm:cxn modelId="{9974442A-774B-4741-8F8E-160579B7A86B}" srcId="{7FD30D43-FB20-4D66-9583-06296F9EA713}" destId="{B36E52C2-F801-46FB-8722-0CBCAC81775A}" srcOrd="1" destOrd="0" parTransId="{A9461FAE-C534-4194-A587-7F1A7606F90D}" sibTransId="{BE442973-5771-4E37-A753-B29F3C9C9FBD}"/>
    <dgm:cxn modelId="{78D8F890-546E-47DD-9475-7F2B4E8D8EC8}" srcId="{7FD30D43-FB20-4D66-9583-06296F9EA713}" destId="{D51DBF86-EDE6-461E-BA9C-5BE40415AB05}" srcOrd="2" destOrd="0" parTransId="{AC242876-1383-4102-BA62-6D8DA330C591}" sibTransId="{C5AD8201-F7E1-4671-8049-0305D5FD51B1}"/>
    <dgm:cxn modelId="{D6E8134A-0EDB-4747-A7A4-14FF68869A4F}" srcId="{69CEB4F8-1C45-4C9E-9FCD-2BAD44DA5E02}" destId="{7FD30D43-FB20-4D66-9583-06296F9EA713}" srcOrd="0" destOrd="0" parTransId="{4D924163-1D12-4114-BFEC-F56B381F98C8}" sibTransId="{39386AC3-94FC-4B21-AA6D-F891B20297FC}"/>
    <dgm:cxn modelId="{CDB7481C-D6E4-4745-BC42-0CF7BB115325}" type="presOf" srcId="{74D4311F-7228-467D-A0C9-7C3C0473249A}" destId="{D08348A3-ED1D-4EE3-A6C0-7273CF4C87F0}" srcOrd="0" destOrd="0" presId="urn:microsoft.com/office/officeart/2008/layout/LinedList"/>
    <dgm:cxn modelId="{F38AB736-F894-4484-8F49-D9B52865DAB9}" type="presOf" srcId="{D51DBF86-EDE6-461E-BA9C-5BE40415AB05}" destId="{D0E0E744-A717-4AA9-8CA5-D1ABFDE8E33C}" srcOrd="0" destOrd="0" presId="urn:microsoft.com/office/officeart/2008/layout/LinedList"/>
    <dgm:cxn modelId="{DE630769-C652-4B79-9E0C-D3883196CFF6}" srcId="{7FD30D43-FB20-4D66-9583-06296F9EA713}" destId="{74D4311F-7228-467D-A0C9-7C3C0473249A}" srcOrd="0" destOrd="0" parTransId="{8BAF5C52-5B70-4224-AA96-BF31EEFAF540}" sibTransId="{5F362E4E-C034-4DD4-9398-2DC5AB73500B}"/>
    <dgm:cxn modelId="{7AD34467-0CC8-42EB-9B22-B8204B48A7DF}" type="presOf" srcId="{B36E52C2-F801-46FB-8722-0CBCAC81775A}" destId="{94E7707A-A5F1-49CC-A8D6-C619FDD77150}" srcOrd="0" destOrd="0" presId="urn:microsoft.com/office/officeart/2008/layout/LinedList"/>
    <dgm:cxn modelId="{99063EC3-7DA3-4226-BEC2-034ECA2C7C96}" type="presOf" srcId="{7FD30D43-FB20-4D66-9583-06296F9EA713}" destId="{886A6B65-5EED-4B7F-A920-9DB89976B0D1}" srcOrd="0" destOrd="0" presId="urn:microsoft.com/office/officeart/2008/layout/LinedList"/>
    <dgm:cxn modelId="{BE4ABF25-16DE-4980-A7CB-D7619FBE3FDA}" type="presOf" srcId="{69CEB4F8-1C45-4C9E-9FCD-2BAD44DA5E02}" destId="{891C01CE-FEB1-4ABB-B80E-7F1FB4E7F88A}" srcOrd="0" destOrd="0" presId="urn:microsoft.com/office/officeart/2008/layout/LinedList"/>
    <dgm:cxn modelId="{D7B78C62-175D-4399-A102-220D9E020398}" type="presParOf" srcId="{891C01CE-FEB1-4ABB-B80E-7F1FB4E7F88A}" destId="{59AAE00C-17C4-468F-A040-5E44800BDCED}" srcOrd="0" destOrd="0" presId="urn:microsoft.com/office/officeart/2008/layout/LinedList"/>
    <dgm:cxn modelId="{4D1F7FA0-2A06-42B4-990E-88286129CD2B}" type="presParOf" srcId="{891C01CE-FEB1-4ABB-B80E-7F1FB4E7F88A}" destId="{C6F331E2-AB31-4FFC-8683-68E8B73385F2}" srcOrd="1" destOrd="0" presId="urn:microsoft.com/office/officeart/2008/layout/LinedList"/>
    <dgm:cxn modelId="{98BAA047-388F-4E9A-B115-A8CEC5F9A4CD}" type="presParOf" srcId="{C6F331E2-AB31-4FFC-8683-68E8B73385F2}" destId="{886A6B65-5EED-4B7F-A920-9DB89976B0D1}" srcOrd="0" destOrd="0" presId="urn:microsoft.com/office/officeart/2008/layout/LinedList"/>
    <dgm:cxn modelId="{A03F13F4-BA2A-4716-8084-E4F04CFC8E44}" type="presParOf" srcId="{C6F331E2-AB31-4FFC-8683-68E8B73385F2}" destId="{4EA4708F-4775-4564-B0A2-AC85B12ECE0F}" srcOrd="1" destOrd="0" presId="urn:microsoft.com/office/officeart/2008/layout/LinedList"/>
    <dgm:cxn modelId="{B7E63BA9-6B1E-4E6B-B67F-988F75916353}" type="presParOf" srcId="{4EA4708F-4775-4564-B0A2-AC85B12ECE0F}" destId="{8AA63741-A7B5-4BA0-8EFF-8333A9978359}" srcOrd="0" destOrd="0" presId="urn:microsoft.com/office/officeart/2008/layout/LinedList"/>
    <dgm:cxn modelId="{CB9DC39C-0636-4413-A18E-DA20764C1A1D}" type="presParOf" srcId="{4EA4708F-4775-4564-B0A2-AC85B12ECE0F}" destId="{8796CFB6-E7E3-4572-88DD-EA3597E4AF31}" srcOrd="1" destOrd="0" presId="urn:microsoft.com/office/officeart/2008/layout/LinedList"/>
    <dgm:cxn modelId="{9B3FDAA7-E6FF-4345-94F1-D177D70BD146}" type="presParOf" srcId="{8796CFB6-E7E3-4572-88DD-EA3597E4AF31}" destId="{E9542A47-404C-4752-AFE8-51D7DF989A84}" srcOrd="0" destOrd="0" presId="urn:microsoft.com/office/officeart/2008/layout/LinedList"/>
    <dgm:cxn modelId="{41F942C3-45A4-4BAC-9789-2A7786F03CBD}" type="presParOf" srcId="{8796CFB6-E7E3-4572-88DD-EA3597E4AF31}" destId="{D08348A3-ED1D-4EE3-A6C0-7273CF4C87F0}" srcOrd="1" destOrd="0" presId="urn:microsoft.com/office/officeart/2008/layout/LinedList"/>
    <dgm:cxn modelId="{4CAA9DF3-E8EC-4F80-B477-628732A25254}" type="presParOf" srcId="{8796CFB6-E7E3-4572-88DD-EA3597E4AF31}" destId="{383C11E5-DC4D-4D2F-BBB2-227DE4FD6277}" srcOrd="2" destOrd="0" presId="urn:microsoft.com/office/officeart/2008/layout/LinedList"/>
    <dgm:cxn modelId="{CD96DC70-B941-4EA7-8189-9C49164F21D8}" type="presParOf" srcId="{4EA4708F-4775-4564-B0A2-AC85B12ECE0F}" destId="{2099298D-7E44-47A0-8364-5FEF786E7382}" srcOrd="2" destOrd="0" presId="urn:microsoft.com/office/officeart/2008/layout/LinedList"/>
    <dgm:cxn modelId="{3A1B3BFA-D726-4EB2-B413-8F8B48267796}" type="presParOf" srcId="{4EA4708F-4775-4564-B0A2-AC85B12ECE0F}" destId="{C890A9E7-EFBA-462F-BC9B-BF42568BCA7D}" srcOrd="3" destOrd="0" presId="urn:microsoft.com/office/officeart/2008/layout/LinedList"/>
    <dgm:cxn modelId="{7F658E47-48AF-4864-BFA7-01CBD79AFC8B}" type="presParOf" srcId="{4EA4708F-4775-4564-B0A2-AC85B12ECE0F}" destId="{64313CD0-7BF0-4ADC-80BF-89048FD3F40E}" srcOrd="4" destOrd="0" presId="urn:microsoft.com/office/officeart/2008/layout/LinedList"/>
    <dgm:cxn modelId="{932A4B05-FFEC-432E-8791-15A4C40EDCE9}" type="presParOf" srcId="{64313CD0-7BF0-4ADC-80BF-89048FD3F40E}" destId="{A12D4466-BDAB-4FF6-AF30-361413D3B200}" srcOrd="0" destOrd="0" presId="urn:microsoft.com/office/officeart/2008/layout/LinedList"/>
    <dgm:cxn modelId="{D2498122-59A2-4C4B-AF01-958B114269AA}" type="presParOf" srcId="{64313CD0-7BF0-4ADC-80BF-89048FD3F40E}" destId="{94E7707A-A5F1-49CC-A8D6-C619FDD77150}" srcOrd="1" destOrd="0" presId="urn:microsoft.com/office/officeart/2008/layout/LinedList"/>
    <dgm:cxn modelId="{524A8E14-DC86-4A73-9D51-8364A5E303A9}" type="presParOf" srcId="{64313CD0-7BF0-4ADC-80BF-89048FD3F40E}" destId="{3D284A46-F157-45B9-BA4E-D72F0E8F80AF}" srcOrd="2" destOrd="0" presId="urn:microsoft.com/office/officeart/2008/layout/LinedList"/>
    <dgm:cxn modelId="{8FE88BEC-3823-4624-B2EF-02592FFF5F43}" type="presParOf" srcId="{4EA4708F-4775-4564-B0A2-AC85B12ECE0F}" destId="{46BC29B8-6F53-4307-BFFD-5693D2875771}" srcOrd="5" destOrd="0" presId="urn:microsoft.com/office/officeart/2008/layout/LinedList"/>
    <dgm:cxn modelId="{79A87DF5-0E6E-459C-AA91-A5DD69BDF3B6}" type="presParOf" srcId="{4EA4708F-4775-4564-B0A2-AC85B12ECE0F}" destId="{10F40159-F757-4A29-90C9-E47B18F102E5}" srcOrd="6" destOrd="0" presId="urn:microsoft.com/office/officeart/2008/layout/LinedList"/>
    <dgm:cxn modelId="{08C0CA89-2FA4-4D79-A60A-FA14FA98D9C2}" type="presParOf" srcId="{4EA4708F-4775-4564-B0A2-AC85B12ECE0F}" destId="{14252ED4-B2D4-48F1-94E9-0B07536FA1BE}" srcOrd="7" destOrd="0" presId="urn:microsoft.com/office/officeart/2008/layout/LinedList"/>
    <dgm:cxn modelId="{5353BA0B-6A0A-479F-B01F-7F7899F5DC28}" type="presParOf" srcId="{14252ED4-B2D4-48F1-94E9-0B07536FA1BE}" destId="{F6EED14D-A250-4ED5-9781-8F4293549497}" srcOrd="0" destOrd="0" presId="urn:microsoft.com/office/officeart/2008/layout/LinedList"/>
    <dgm:cxn modelId="{9C30D723-50E7-4BE4-B599-9B1E073C17BB}" type="presParOf" srcId="{14252ED4-B2D4-48F1-94E9-0B07536FA1BE}" destId="{D0E0E744-A717-4AA9-8CA5-D1ABFDE8E33C}" srcOrd="1" destOrd="0" presId="urn:microsoft.com/office/officeart/2008/layout/LinedList"/>
    <dgm:cxn modelId="{244613B4-26E5-4C78-8FEC-0D1E254B6CAC}" type="presParOf" srcId="{14252ED4-B2D4-48F1-94E9-0B07536FA1BE}" destId="{425A9339-20A5-4135-B0D1-BF1EFB83ADC5}" srcOrd="2" destOrd="0" presId="urn:microsoft.com/office/officeart/2008/layout/LinedList"/>
    <dgm:cxn modelId="{EC5AF625-726C-4453-8D0C-448487890ACE}" type="presParOf" srcId="{4EA4708F-4775-4564-B0A2-AC85B12ECE0F}" destId="{37D715B6-F7E3-4F85-80A0-A21C58923AEE}" srcOrd="8" destOrd="0" presId="urn:microsoft.com/office/officeart/2008/layout/LinedList"/>
    <dgm:cxn modelId="{BF12694D-84CC-4E62-95A0-0446752D8F49}" type="presParOf" srcId="{4EA4708F-4775-4564-B0A2-AC85B12ECE0F}" destId="{EE6E0B92-0438-4AD7-A6A7-EC5EEA3F35A1}"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3B9C3C-CB0B-4AD0-A03F-9840C4A161B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063B7F5-6AEF-445B-9CC1-42CF3ED1D9F7}">
      <dgm:prSet phldrT="[Text]" custT="1"/>
      <dgm:spPr>
        <a:solidFill>
          <a:schemeClr val="accent2">
            <a:lumMod val="40000"/>
            <a:lumOff val="60000"/>
          </a:schemeClr>
        </a:solidFill>
      </dgm:spPr>
      <dgm:t>
        <a:bodyPr anchor="ctr"/>
        <a:lstStyle/>
        <a:p>
          <a:pPr algn="ctr"/>
          <a:r>
            <a:rPr lang="en-US" sz="1600" b="1" i="1" dirty="0">
              <a:solidFill>
                <a:schemeClr val="tx1"/>
              </a:solidFill>
            </a:rPr>
            <a:t>Measures</a:t>
          </a:r>
          <a:r>
            <a:rPr lang="en-US" sz="1600" b="1" i="1" baseline="0" dirty="0">
              <a:solidFill>
                <a:schemeClr val="tx1"/>
              </a:solidFill>
            </a:rPr>
            <a:t> adopted to encourage shift from MCLR to EBLR</a:t>
          </a:r>
          <a:endParaRPr lang="en-US" sz="1600" b="1" i="1" dirty="0">
            <a:solidFill>
              <a:schemeClr val="tx1"/>
            </a:solidFill>
          </a:endParaRPr>
        </a:p>
      </dgm:t>
    </dgm:pt>
    <dgm:pt modelId="{C68C0864-79AF-487B-B65C-217BCFFF136C}" type="parTrans" cxnId="{402ED03E-206A-4B27-B24B-60292950A963}">
      <dgm:prSet/>
      <dgm:spPr/>
      <dgm:t>
        <a:bodyPr/>
        <a:lstStyle/>
        <a:p>
          <a:endParaRPr lang="en-US">
            <a:solidFill>
              <a:srgbClr val="FF0000"/>
            </a:solidFill>
          </a:endParaRPr>
        </a:p>
      </dgm:t>
    </dgm:pt>
    <dgm:pt modelId="{D2678532-22F5-4535-93F3-C229A4AA1DBD}" type="sibTrans" cxnId="{402ED03E-206A-4B27-B24B-60292950A963}">
      <dgm:prSet/>
      <dgm:spPr/>
      <dgm:t>
        <a:bodyPr/>
        <a:lstStyle/>
        <a:p>
          <a:endParaRPr lang="en-US">
            <a:solidFill>
              <a:srgbClr val="FF0000"/>
            </a:solidFill>
          </a:endParaRPr>
        </a:p>
      </dgm:t>
    </dgm:pt>
    <dgm:pt modelId="{B1C3835B-84BF-4449-989E-717D407C2471}">
      <dgm:prSet phldrT="[Text]" custT="1"/>
      <dgm:spPr/>
      <dgm:t>
        <a:bodyPr/>
        <a:lstStyle/>
        <a:p>
          <a:endParaRPr lang="en-US" sz="1200" i="1" kern="1200" dirty="0">
            <a:solidFill>
              <a:schemeClr val="tx1"/>
            </a:solidFill>
          </a:endParaRPr>
        </a:p>
      </dgm:t>
    </dgm:pt>
    <dgm:pt modelId="{166CB5CC-886C-4F12-BAB8-58B32B26D124}" type="parTrans" cxnId="{58164D83-7A9B-4F5C-B5D8-D248613F872F}">
      <dgm:prSet/>
      <dgm:spPr/>
      <dgm:t>
        <a:bodyPr/>
        <a:lstStyle/>
        <a:p>
          <a:endParaRPr lang="en-US"/>
        </a:p>
      </dgm:t>
    </dgm:pt>
    <dgm:pt modelId="{CB6C5EFD-A0BD-4E28-A6CB-E8B1C164EADB}" type="sibTrans" cxnId="{58164D83-7A9B-4F5C-B5D8-D248613F872F}">
      <dgm:prSet/>
      <dgm:spPr/>
      <dgm:t>
        <a:bodyPr/>
        <a:lstStyle/>
        <a:p>
          <a:endParaRPr lang="en-US"/>
        </a:p>
      </dgm:t>
    </dgm:pt>
    <dgm:pt modelId="{CBA0C13B-D2C6-40E4-B7E5-441E79CC0F44}">
      <dgm:prSet phldrT="[Text]" custT="1"/>
      <dgm:spPr/>
      <dgm:t>
        <a:bodyPr/>
        <a:lstStyle/>
        <a:p>
          <a:r>
            <a:rPr lang="en-US" sz="1200" i="1" dirty="0">
              <a:solidFill>
                <a:schemeClr val="tx1"/>
              </a:solidFill>
            </a:rPr>
            <a:t>Banks have updated their public website </a:t>
          </a:r>
          <a:r>
            <a:rPr lang="en-US" sz="1200" i="1" dirty="0"/>
            <a:t>informing the customers about the adoption of Repo Rate Linked </a:t>
          </a:r>
          <a:r>
            <a:rPr lang="en-US" sz="1200" i="1" dirty="0">
              <a:solidFill>
                <a:schemeClr val="tx1"/>
              </a:solidFill>
            </a:rPr>
            <a:t>External Benchmark and have provided the option to customers to convert to Repo Linked Lending Rate ( RLLR) from other internal benchmarks on the bank portals.</a:t>
          </a:r>
        </a:p>
      </dgm:t>
    </dgm:pt>
    <dgm:pt modelId="{A2A0F3D1-D89A-48EA-B930-FE9BAB5B2AF8}" type="sibTrans" cxnId="{D890FD98-DCE2-49C7-8040-1BF8FB2F62A0}">
      <dgm:prSet/>
      <dgm:spPr/>
      <dgm:t>
        <a:bodyPr/>
        <a:lstStyle/>
        <a:p>
          <a:endParaRPr lang="en-US">
            <a:solidFill>
              <a:srgbClr val="FF0000"/>
            </a:solidFill>
          </a:endParaRPr>
        </a:p>
      </dgm:t>
    </dgm:pt>
    <dgm:pt modelId="{DFE8B898-E950-4443-9FD3-D589CA4B8031}" type="parTrans" cxnId="{D890FD98-DCE2-49C7-8040-1BF8FB2F62A0}">
      <dgm:prSet/>
      <dgm:spPr/>
      <dgm:t>
        <a:bodyPr/>
        <a:lstStyle/>
        <a:p>
          <a:endParaRPr lang="en-US">
            <a:solidFill>
              <a:srgbClr val="FF0000"/>
            </a:solidFill>
          </a:endParaRPr>
        </a:p>
      </dgm:t>
    </dgm:pt>
    <dgm:pt modelId="{053BA8AA-A03E-4FDF-A0E7-C2E8AE3E48ED}">
      <dgm:prSet phldrT="[Text]" custT="1"/>
      <dgm:spPr/>
      <dgm:t>
        <a:bodyPr/>
        <a:lstStyle/>
        <a:p>
          <a:endParaRPr lang="en-US" sz="1200" i="1" dirty="0">
            <a:solidFill>
              <a:schemeClr val="tx1"/>
            </a:solidFill>
          </a:endParaRPr>
        </a:p>
      </dgm:t>
    </dgm:pt>
    <dgm:pt modelId="{3F352D0E-4919-443B-9CA4-3C019BD1DEA0}" type="sibTrans" cxnId="{AB9DF1D8-2F6E-4E1B-8C8E-75E0ED76BA2D}">
      <dgm:prSet/>
      <dgm:spPr/>
      <dgm:t>
        <a:bodyPr/>
        <a:lstStyle/>
        <a:p>
          <a:endParaRPr lang="en-US">
            <a:solidFill>
              <a:srgbClr val="FF0000"/>
            </a:solidFill>
          </a:endParaRPr>
        </a:p>
      </dgm:t>
    </dgm:pt>
    <dgm:pt modelId="{E1CD1E0A-7230-41F6-AE9B-03C9B0081696}" type="parTrans" cxnId="{AB9DF1D8-2F6E-4E1B-8C8E-75E0ED76BA2D}">
      <dgm:prSet/>
      <dgm:spPr/>
      <dgm:t>
        <a:bodyPr/>
        <a:lstStyle/>
        <a:p>
          <a:endParaRPr lang="en-US">
            <a:solidFill>
              <a:srgbClr val="FF0000"/>
            </a:solidFill>
          </a:endParaRPr>
        </a:p>
      </dgm:t>
    </dgm:pt>
    <dgm:pt modelId="{40C8CDE4-5115-4D36-A344-1F51ABCE46DE}">
      <dgm:prSet phldrT="[Text]" custT="1"/>
      <dgm:spPr/>
      <dgm:t>
        <a:bodyPr/>
        <a:lstStyle/>
        <a:p>
          <a:endParaRPr lang="en-US" sz="1200" dirty="0"/>
        </a:p>
      </dgm:t>
    </dgm:pt>
    <dgm:pt modelId="{3AA4C71F-B6B3-4DCF-897C-ED040E580418}" type="sibTrans" cxnId="{B91CFD2A-2EB8-4EEF-9AA2-37DD0EE3E1C8}">
      <dgm:prSet/>
      <dgm:spPr/>
      <dgm:t>
        <a:bodyPr/>
        <a:lstStyle/>
        <a:p>
          <a:endParaRPr lang="en-US">
            <a:solidFill>
              <a:srgbClr val="FF0000"/>
            </a:solidFill>
          </a:endParaRPr>
        </a:p>
      </dgm:t>
    </dgm:pt>
    <dgm:pt modelId="{CB28E6D2-141B-4441-ADC1-7DE32A0890B0}" type="parTrans" cxnId="{B91CFD2A-2EB8-4EEF-9AA2-37DD0EE3E1C8}">
      <dgm:prSet/>
      <dgm:spPr/>
      <dgm:t>
        <a:bodyPr/>
        <a:lstStyle/>
        <a:p>
          <a:endParaRPr lang="en-US">
            <a:solidFill>
              <a:srgbClr val="FF0000"/>
            </a:solidFill>
          </a:endParaRPr>
        </a:p>
      </dgm:t>
    </dgm:pt>
    <dgm:pt modelId="{5261DC3C-234D-4BA8-86D7-324F1DD56ECC}" type="pres">
      <dgm:prSet presAssocID="{913B9C3C-CB0B-4AD0-A03F-9840C4A161B7}" presName="vert0" presStyleCnt="0">
        <dgm:presLayoutVars>
          <dgm:dir/>
          <dgm:animOne val="branch"/>
          <dgm:animLvl val="lvl"/>
        </dgm:presLayoutVars>
      </dgm:prSet>
      <dgm:spPr/>
      <dgm:t>
        <a:bodyPr/>
        <a:lstStyle/>
        <a:p>
          <a:endParaRPr lang="en-IN"/>
        </a:p>
      </dgm:t>
    </dgm:pt>
    <dgm:pt modelId="{D3A96450-55AB-42B9-B251-4D5150000D23}" type="pres">
      <dgm:prSet presAssocID="{C063B7F5-6AEF-445B-9CC1-42CF3ED1D9F7}" presName="thickLine" presStyleLbl="alignNode1" presStyleIdx="0" presStyleCnt="1"/>
      <dgm:spPr/>
    </dgm:pt>
    <dgm:pt modelId="{0F45F6C0-B012-4282-8E41-FD9D79766633}" type="pres">
      <dgm:prSet presAssocID="{C063B7F5-6AEF-445B-9CC1-42CF3ED1D9F7}" presName="horz1" presStyleCnt="0"/>
      <dgm:spPr/>
    </dgm:pt>
    <dgm:pt modelId="{00D64333-AC22-469A-9521-C1441AC81BE1}" type="pres">
      <dgm:prSet presAssocID="{C063B7F5-6AEF-445B-9CC1-42CF3ED1D9F7}" presName="tx1" presStyleLbl="revTx" presStyleIdx="0" presStyleCnt="5" custScaleX="102340" custScaleY="100098"/>
      <dgm:spPr/>
      <dgm:t>
        <a:bodyPr/>
        <a:lstStyle/>
        <a:p>
          <a:endParaRPr lang="en-IN"/>
        </a:p>
      </dgm:t>
    </dgm:pt>
    <dgm:pt modelId="{EF37167C-ECB0-4635-9488-442A022A1C4C}" type="pres">
      <dgm:prSet presAssocID="{C063B7F5-6AEF-445B-9CC1-42CF3ED1D9F7}" presName="vert1" presStyleCnt="0"/>
      <dgm:spPr/>
    </dgm:pt>
    <dgm:pt modelId="{24C2BF40-303A-4CD1-A963-3BE0CAA08054}" type="pres">
      <dgm:prSet presAssocID="{B1C3835B-84BF-4449-989E-717D407C2471}" presName="vertSpace2a" presStyleCnt="0"/>
      <dgm:spPr/>
    </dgm:pt>
    <dgm:pt modelId="{BDF897F7-CD80-412C-BE15-F6DF4940F3C6}" type="pres">
      <dgm:prSet presAssocID="{B1C3835B-84BF-4449-989E-717D407C2471}" presName="horz2" presStyleCnt="0"/>
      <dgm:spPr/>
    </dgm:pt>
    <dgm:pt modelId="{6A35106D-9CBB-443E-8FA7-3B13DC5A9950}" type="pres">
      <dgm:prSet presAssocID="{B1C3835B-84BF-4449-989E-717D407C2471}" presName="horzSpace2" presStyleCnt="0"/>
      <dgm:spPr/>
    </dgm:pt>
    <dgm:pt modelId="{175F4C03-FCA7-4D60-A4AE-C799EE2CFF2E}" type="pres">
      <dgm:prSet presAssocID="{B1C3835B-84BF-4449-989E-717D407C2471}" presName="tx2" presStyleLbl="revTx" presStyleIdx="1" presStyleCnt="5" custScaleY="97915" custLinFactNeighborX="-1456" custLinFactNeighborY="10372"/>
      <dgm:spPr/>
      <dgm:t>
        <a:bodyPr/>
        <a:lstStyle/>
        <a:p>
          <a:endParaRPr lang="en-IN"/>
        </a:p>
      </dgm:t>
    </dgm:pt>
    <dgm:pt modelId="{93F76411-D832-45A2-ADD6-4A38BD23A4E0}" type="pres">
      <dgm:prSet presAssocID="{B1C3835B-84BF-4449-989E-717D407C2471}" presName="vert2" presStyleCnt="0"/>
      <dgm:spPr/>
    </dgm:pt>
    <dgm:pt modelId="{843C05E4-E6B2-4D0A-8593-7E8424624107}" type="pres">
      <dgm:prSet presAssocID="{B1C3835B-84BF-4449-989E-717D407C2471}" presName="thinLine2b" presStyleLbl="callout" presStyleIdx="0" presStyleCnt="4" custLinFactNeighborY="36090"/>
      <dgm:spPr/>
    </dgm:pt>
    <dgm:pt modelId="{12CA9BA2-8384-47A2-9D55-D3E105AE83DB}" type="pres">
      <dgm:prSet presAssocID="{B1C3835B-84BF-4449-989E-717D407C2471}" presName="vertSpace2b" presStyleCnt="0"/>
      <dgm:spPr/>
    </dgm:pt>
    <dgm:pt modelId="{F2F363F4-81C3-46B6-82B6-64DBD6283480}" type="pres">
      <dgm:prSet presAssocID="{CBA0C13B-D2C6-40E4-B7E5-441E79CC0F44}" presName="horz2" presStyleCnt="0"/>
      <dgm:spPr/>
    </dgm:pt>
    <dgm:pt modelId="{C856C729-2A9E-4901-84DA-18F9BBFE4061}" type="pres">
      <dgm:prSet presAssocID="{CBA0C13B-D2C6-40E4-B7E5-441E79CC0F44}" presName="horzSpace2" presStyleCnt="0"/>
      <dgm:spPr/>
    </dgm:pt>
    <dgm:pt modelId="{CB872BA5-995D-4906-B30A-3B9C4FAC11EB}" type="pres">
      <dgm:prSet presAssocID="{CBA0C13B-D2C6-40E4-B7E5-441E79CC0F44}" presName="tx2" presStyleLbl="revTx" presStyleIdx="2" presStyleCnt="5" custScaleX="100016" custScaleY="43294" custLinFactNeighborX="-793" custLinFactNeighborY="3797"/>
      <dgm:spPr/>
      <dgm:t>
        <a:bodyPr/>
        <a:lstStyle/>
        <a:p>
          <a:endParaRPr lang="en-IN"/>
        </a:p>
      </dgm:t>
    </dgm:pt>
    <dgm:pt modelId="{E456364A-3D90-4DCA-B454-F36A197526F7}" type="pres">
      <dgm:prSet presAssocID="{CBA0C13B-D2C6-40E4-B7E5-441E79CC0F44}" presName="vert2" presStyleCnt="0"/>
      <dgm:spPr/>
    </dgm:pt>
    <dgm:pt modelId="{777496E7-168F-43C6-B703-F0D5DD62DD42}" type="pres">
      <dgm:prSet presAssocID="{CBA0C13B-D2C6-40E4-B7E5-441E79CC0F44}" presName="thinLine2b" presStyleLbl="callout" presStyleIdx="1" presStyleCnt="4" custFlipVert="1" custSzY="45720" custScaleX="99155" custLinFactY="300000" custLinFactNeighborY="326379"/>
      <dgm:spPr/>
    </dgm:pt>
    <dgm:pt modelId="{6BDCD40F-B208-4AA4-83C1-0406B396A80E}" type="pres">
      <dgm:prSet presAssocID="{CBA0C13B-D2C6-40E4-B7E5-441E79CC0F44}" presName="vertSpace2b" presStyleCnt="0"/>
      <dgm:spPr/>
    </dgm:pt>
    <dgm:pt modelId="{61DF4C97-F75A-46DF-9605-2C43CA59B949}" type="pres">
      <dgm:prSet presAssocID="{053BA8AA-A03E-4FDF-A0E7-C2E8AE3E48ED}" presName="horz2" presStyleCnt="0"/>
      <dgm:spPr/>
    </dgm:pt>
    <dgm:pt modelId="{6968F894-5BA4-421F-8F29-3DFF6B649C29}" type="pres">
      <dgm:prSet presAssocID="{053BA8AA-A03E-4FDF-A0E7-C2E8AE3E48ED}" presName="horzSpace2" presStyleCnt="0"/>
      <dgm:spPr/>
    </dgm:pt>
    <dgm:pt modelId="{DF22D88E-200F-4B56-9D8D-E28B4DEC3DC3}" type="pres">
      <dgm:prSet presAssocID="{053BA8AA-A03E-4FDF-A0E7-C2E8AE3E48ED}" presName="tx2" presStyleLbl="revTx" presStyleIdx="3" presStyleCnt="5" custScaleX="100602" custScaleY="72890" custLinFactNeighborX="-496" custLinFactNeighborY="16018"/>
      <dgm:spPr/>
      <dgm:t>
        <a:bodyPr/>
        <a:lstStyle/>
        <a:p>
          <a:endParaRPr lang="en-IN"/>
        </a:p>
      </dgm:t>
    </dgm:pt>
    <dgm:pt modelId="{5FDAF25E-378F-4584-BD9A-32569D5AB2EA}" type="pres">
      <dgm:prSet presAssocID="{053BA8AA-A03E-4FDF-A0E7-C2E8AE3E48ED}" presName="vert2" presStyleCnt="0"/>
      <dgm:spPr/>
    </dgm:pt>
    <dgm:pt modelId="{AC1B7BA7-112C-4F3D-9CE0-17B2FE82B87F}" type="pres">
      <dgm:prSet presAssocID="{053BA8AA-A03E-4FDF-A0E7-C2E8AE3E48ED}" presName="thinLine2b" presStyleLbl="callout" presStyleIdx="2" presStyleCnt="4" custLinFactY="100000" custLinFactNeighborY="118993"/>
      <dgm:spPr/>
    </dgm:pt>
    <dgm:pt modelId="{FAF43F6F-E3B9-48E5-AABC-241799DEAA9E}" type="pres">
      <dgm:prSet presAssocID="{053BA8AA-A03E-4FDF-A0E7-C2E8AE3E48ED}" presName="vertSpace2b" presStyleCnt="0"/>
      <dgm:spPr/>
    </dgm:pt>
    <dgm:pt modelId="{94DB20D3-DA1D-4235-A81F-BF4E0EF0C578}" type="pres">
      <dgm:prSet presAssocID="{40C8CDE4-5115-4D36-A344-1F51ABCE46DE}" presName="horz2" presStyleCnt="0"/>
      <dgm:spPr/>
    </dgm:pt>
    <dgm:pt modelId="{70886180-42DD-46A0-8C3E-3FAB227E46D6}" type="pres">
      <dgm:prSet presAssocID="{40C8CDE4-5115-4D36-A344-1F51ABCE46DE}" presName="horzSpace2" presStyleCnt="0"/>
      <dgm:spPr/>
    </dgm:pt>
    <dgm:pt modelId="{048BD7D6-0C3E-47A8-8D00-DC6BED29E96D}" type="pres">
      <dgm:prSet presAssocID="{40C8CDE4-5115-4D36-A344-1F51ABCE46DE}" presName="tx2" presStyleLbl="revTx" presStyleIdx="4" presStyleCnt="5" custScaleX="101268" custScaleY="97113" custLinFactNeighborX="-496" custLinFactNeighborY="-56661"/>
      <dgm:spPr/>
      <dgm:t>
        <a:bodyPr/>
        <a:lstStyle/>
        <a:p>
          <a:endParaRPr lang="en-IN"/>
        </a:p>
      </dgm:t>
    </dgm:pt>
    <dgm:pt modelId="{29EF5EA0-ECB9-4C61-9B37-9A0CFA1E194D}" type="pres">
      <dgm:prSet presAssocID="{40C8CDE4-5115-4D36-A344-1F51ABCE46DE}" presName="vert2" presStyleCnt="0"/>
      <dgm:spPr/>
    </dgm:pt>
    <dgm:pt modelId="{C2156DBD-B694-4DD4-B7A6-AF8BACE137FB}" type="pres">
      <dgm:prSet presAssocID="{40C8CDE4-5115-4D36-A344-1F51ABCE46DE}" presName="thinLine2b" presStyleLbl="callout" presStyleIdx="3" presStyleCnt="4" custLinFactY="-590488" custLinFactNeighborY="-600000"/>
      <dgm:spPr/>
    </dgm:pt>
    <dgm:pt modelId="{6FE41A57-BDF9-440C-9EEC-7F98AF706153}" type="pres">
      <dgm:prSet presAssocID="{40C8CDE4-5115-4D36-A344-1F51ABCE46DE}" presName="vertSpace2b" presStyleCnt="0"/>
      <dgm:spPr/>
    </dgm:pt>
  </dgm:ptLst>
  <dgm:cxnLst>
    <dgm:cxn modelId="{DB601B84-4CEC-43C4-A163-7AABFF870A5E}" type="presOf" srcId="{40C8CDE4-5115-4D36-A344-1F51ABCE46DE}" destId="{048BD7D6-0C3E-47A8-8D00-DC6BED29E96D}" srcOrd="0" destOrd="0" presId="urn:microsoft.com/office/officeart/2008/layout/LinedList"/>
    <dgm:cxn modelId="{402ED03E-206A-4B27-B24B-60292950A963}" srcId="{913B9C3C-CB0B-4AD0-A03F-9840C4A161B7}" destId="{C063B7F5-6AEF-445B-9CC1-42CF3ED1D9F7}" srcOrd="0" destOrd="0" parTransId="{C68C0864-79AF-487B-B65C-217BCFFF136C}" sibTransId="{D2678532-22F5-4535-93F3-C229A4AA1DBD}"/>
    <dgm:cxn modelId="{58164D83-7A9B-4F5C-B5D8-D248613F872F}" srcId="{C063B7F5-6AEF-445B-9CC1-42CF3ED1D9F7}" destId="{B1C3835B-84BF-4449-989E-717D407C2471}" srcOrd="0" destOrd="0" parTransId="{166CB5CC-886C-4F12-BAB8-58B32B26D124}" sibTransId="{CB6C5EFD-A0BD-4E28-A6CB-E8B1C164EADB}"/>
    <dgm:cxn modelId="{B91CFD2A-2EB8-4EEF-9AA2-37DD0EE3E1C8}" srcId="{C063B7F5-6AEF-445B-9CC1-42CF3ED1D9F7}" destId="{40C8CDE4-5115-4D36-A344-1F51ABCE46DE}" srcOrd="3" destOrd="0" parTransId="{CB28E6D2-141B-4441-ADC1-7DE32A0890B0}" sibTransId="{3AA4C71F-B6B3-4DCF-897C-ED040E580418}"/>
    <dgm:cxn modelId="{BE020071-FC3D-4CE3-9AE3-0E9154FF45C7}" type="presOf" srcId="{CBA0C13B-D2C6-40E4-B7E5-441E79CC0F44}" destId="{CB872BA5-995D-4906-B30A-3B9C4FAC11EB}" srcOrd="0" destOrd="0" presId="urn:microsoft.com/office/officeart/2008/layout/LinedList"/>
    <dgm:cxn modelId="{08F0BAE6-F60F-4F01-ADA9-6E69A4A9739E}" type="presOf" srcId="{C063B7F5-6AEF-445B-9CC1-42CF3ED1D9F7}" destId="{00D64333-AC22-469A-9521-C1441AC81BE1}" srcOrd="0" destOrd="0" presId="urn:microsoft.com/office/officeart/2008/layout/LinedList"/>
    <dgm:cxn modelId="{2B9D1931-9BA6-47AB-BEE6-536990CE4321}" type="presOf" srcId="{053BA8AA-A03E-4FDF-A0E7-C2E8AE3E48ED}" destId="{DF22D88E-200F-4B56-9D8D-E28B4DEC3DC3}" srcOrd="0" destOrd="0" presId="urn:microsoft.com/office/officeart/2008/layout/LinedList"/>
    <dgm:cxn modelId="{1ED39ED2-935C-4E61-8B58-B9527A240770}" type="presOf" srcId="{913B9C3C-CB0B-4AD0-A03F-9840C4A161B7}" destId="{5261DC3C-234D-4BA8-86D7-324F1DD56ECC}" srcOrd="0" destOrd="0" presId="urn:microsoft.com/office/officeart/2008/layout/LinedList"/>
    <dgm:cxn modelId="{AB9DF1D8-2F6E-4E1B-8C8E-75E0ED76BA2D}" srcId="{C063B7F5-6AEF-445B-9CC1-42CF3ED1D9F7}" destId="{053BA8AA-A03E-4FDF-A0E7-C2E8AE3E48ED}" srcOrd="2" destOrd="0" parTransId="{E1CD1E0A-7230-41F6-AE9B-03C9B0081696}" sibTransId="{3F352D0E-4919-443B-9CA4-3C019BD1DEA0}"/>
    <dgm:cxn modelId="{D3CE8AC0-CEC9-46C0-8EB0-8A1BA55A286C}" type="presOf" srcId="{B1C3835B-84BF-4449-989E-717D407C2471}" destId="{175F4C03-FCA7-4D60-A4AE-C799EE2CFF2E}" srcOrd="0" destOrd="0" presId="urn:microsoft.com/office/officeart/2008/layout/LinedList"/>
    <dgm:cxn modelId="{D890FD98-DCE2-49C7-8040-1BF8FB2F62A0}" srcId="{C063B7F5-6AEF-445B-9CC1-42CF3ED1D9F7}" destId="{CBA0C13B-D2C6-40E4-B7E5-441E79CC0F44}" srcOrd="1" destOrd="0" parTransId="{DFE8B898-E950-4443-9FD3-D589CA4B8031}" sibTransId="{A2A0F3D1-D89A-48EA-B930-FE9BAB5B2AF8}"/>
    <dgm:cxn modelId="{FBD95DEC-B440-4EB2-9A83-0E90090AEF6C}" type="presParOf" srcId="{5261DC3C-234D-4BA8-86D7-324F1DD56ECC}" destId="{D3A96450-55AB-42B9-B251-4D5150000D23}" srcOrd="0" destOrd="0" presId="urn:microsoft.com/office/officeart/2008/layout/LinedList"/>
    <dgm:cxn modelId="{C889986F-0D3E-46EF-9F37-9368BBF91360}" type="presParOf" srcId="{5261DC3C-234D-4BA8-86D7-324F1DD56ECC}" destId="{0F45F6C0-B012-4282-8E41-FD9D79766633}" srcOrd="1" destOrd="0" presId="urn:microsoft.com/office/officeart/2008/layout/LinedList"/>
    <dgm:cxn modelId="{8A7CD2B8-074A-44CC-82D7-13FB56DF48F7}" type="presParOf" srcId="{0F45F6C0-B012-4282-8E41-FD9D79766633}" destId="{00D64333-AC22-469A-9521-C1441AC81BE1}" srcOrd="0" destOrd="0" presId="urn:microsoft.com/office/officeart/2008/layout/LinedList"/>
    <dgm:cxn modelId="{CE601CCA-7859-41DE-945B-8F141F8DE88C}" type="presParOf" srcId="{0F45F6C0-B012-4282-8E41-FD9D79766633}" destId="{EF37167C-ECB0-4635-9488-442A022A1C4C}" srcOrd="1" destOrd="0" presId="urn:microsoft.com/office/officeart/2008/layout/LinedList"/>
    <dgm:cxn modelId="{1D6CE390-EDCE-4CDC-AD9E-D9ADD08B0998}" type="presParOf" srcId="{EF37167C-ECB0-4635-9488-442A022A1C4C}" destId="{24C2BF40-303A-4CD1-A963-3BE0CAA08054}" srcOrd="0" destOrd="0" presId="urn:microsoft.com/office/officeart/2008/layout/LinedList"/>
    <dgm:cxn modelId="{7FB6122E-2C55-4654-A988-57A790927EEE}" type="presParOf" srcId="{EF37167C-ECB0-4635-9488-442A022A1C4C}" destId="{BDF897F7-CD80-412C-BE15-F6DF4940F3C6}" srcOrd="1" destOrd="0" presId="urn:microsoft.com/office/officeart/2008/layout/LinedList"/>
    <dgm:cxn modelId="{D20F30D4-C608-4886-80B4-3EFEEF6E656E}" type="presParOf" srcId="{BDF897F7-CD80-412C-BE15-F6DF4940F3C6}" destId="{6A35106D-9CBB-443E-8FA7-3B13DC5A9950}" srcOrd="0" destOrd="0" presId="urn:microsoft.com/office/officeart/2008/layout/LinedList"/>
    <dgm:cxn modelId="{2C9F5431-D284-42A8-909A-F45A510DF544}" type="presParOf" srcId="{BDF897F7-CD80-412C-BE15-F6DF4940F3C6}" destId="{175F4C03-FCA7-4D60-A4AE-C799EE2CFF2E}" srcOrd="1" destOrd="0" presId="urn:microsoft.com/office/officeart/2008/layout/LinedList"/>
    <dgm:cxn modelId="{DEAB99FB-FD1A-42D0-A1DA-E81527264266}" type="presParOf" srcId="{BDF897F7-CD80-412C-BE15-F6DF4940F3C6}" destId="{93F76411-D832-45A2-ADD6-4A38BD23A4E0}" srcOrd="2" destOrd="0" presId="urn:microsoft.com/office/officeart/2008/layout/LinedList"/>
    <dgm:cxn modelId="{4A3896B8-BAC1-4062-A6E7-FBD056A2B7FF}" type="presParOf" srcId="{EF37167C-ECB0-4635-9488-442A022A1C4C}" destId="{843C05E4-E6B2-4D0A-8593-7E8424624107}" srcOrd="2" destOrd="0" presId="urn:microsoft.com/office/officeart/2008/layout/LinedList"/>
    <dgm:cxn modelId="{46D624D6-3AEF-4021-A5E1-9A2FF0E15DC5}" type="presParOf" srcId="{EF37167C-ECB0-4635-9488-442A022A1C4C}" destId="{12CA9BA2-8384-47A2-9D55-D3E105AE83DB}" srcOrd="3" destOrd="0" presId="urn:microsoft.com/office/officeart/2008/layout/LinedList"/>
    <dgm:cxn modelId="{9E25CAF8-D27F-45C7-AFA4-BDFB81C329BD}" type="presParOf" srcId="{EF37167C-ECB0-4635-9488-442A022A1C4C}" destId="{F2F363F4-81C3-46B6-82B6-64DBD6283480}" srcOrd="4" destOrd="0" presId="urn:microsoft.com/office/officeart/2008/layout/LinedList"/>
    <dgm:cxn modelId="{6885AC3B-0E75-4D8B-8086-B2730A49BF75}" type="presParOf" srcId="{F2F363F4-81C3-46B6-82B6-64DBD6283480}" destId="{C856C729-2A9E-4901-84DA-18F9BBFE4061}" srcOrd="0" destOrd="0" presId="urn:microsoft.com/office/officeart/2008/layout/LinedList"/>
    <dgm:cxn modelId="{38929BDE-31F1-47FA-B9B5-CC40E4445B3E}" type="presParOf" srcId="{F2F363F4-81C3-46B6-82B6-64DBD6283480}" destId="{CB872BA5-995D-4906-B30A-3B9C4FAC11EB}" srcOrd="1" destOrd="0" presId="urn:microsoft.com/office/officeart/2008/layout/LinedList"/>
    <dgm:cxn modelId="{DA6A0110-A408-43C0-9935-62488A1C4CAC}" type="presParOf" srcId="{F2F363F4-81C3-46B6-82B6-64DBD6283480}" destId="{E456364A-3D90-4DCA-B454-F36A197526F7}" srcOrd="2" destOrd="0" presId="urn:microsoft.com/office/officeart/2008/layout/LinedList"/>
    <dgm:cxn modelId="{339B3474-7897-4489-BE1F-CDC2186315F8}" type="presParOf" srcId="{EF37167C-ECB0-4635-9488-442A022A1C4C}" destId="{777496E7-168F-43C6-B703-F0D5DD62DD42}" srcOrd="5" destOrd="0" presId="urn:microsoft.com/office/officeart/2008/layout/LinedList"/>
    <dgm:cxn modelId="{3B2EF1FA-5531-4340-BAE1-241C0ED8BA48}" type="presParOf" srcId="{EF37167C-ECB0-4635-9488-442A022A1C4C}" destId="{6BDCD40F-B208-4AA4-83C1-0406B396A80E}" srcOrd="6" destOrd="0" presId="urn:microsoft.com/office/officeart/2008/layout/LinedList"/>
    <dgm:cxn modelId="{B7F1D70C-7EE4-4AA6-83D6-FF7E9F97432D}" type="presParOf" srcId="{EF37167C-ECB0-4635-9488-442A022A1C4C}" destId="{61DF4C97-F75A-46DF-9605-2C43CA59B949}" srcOrd="7" destOrd="0" presId="urn:microsoft.com/office/officeart/2008/layout/LinedList"/>
    <dgm:cxn modelId="{F604C268-17DC-42BB-AE65-8E1E72143CF6}" type="presParOf" srcId="{61DF4C97-F75A-46DF-9605-2C43CA59B949}" destId="{6968F894-5BA4-421F-8F29-3DFF6B649C29}" srcOrd="0" destOrd="0" presId="urn:microsoft.com/office/officeart/2008/layout/LinedList"/>
    <dgm:cxn modelId="{7D8B9219-03D5-4741-BF92-7B3370C88ACC}" type="presParOf" srcId="{61DF4C97-F75A-46DF-9605-2C43CA59B949}" destId="{DF22D88E-200F-4B56-9D8D-E28B4DEC3DC3}" srcOrd="1" destOrd="0" presId="urn:microsoft.com/office/officeart/2008/layout/LinedList"/>
    <dgm:cxn modelId="{6BC4772F-7BE9-409A-B5EC-A4EF821E2D69}" type="presParOf" srcId="{61DF4C97-F75A-46DF-9605-2C43CA59B949}" destId="{5FDAF25E-378F-4584-BD9A-32569D5AB2EA}" srcOrd="2" destOrd="0" presId="urn:microsoft.com/office/officeart/2008/layout/LinedList"/>
    <dgm:cxn modelId="{0655B3A8-9892-4D00-9102-A55F311AE628}" type="presParOf" srcId="{EF37167C-ECB0-4635-9488-442A022A1C4C}" destId="{AC1B7BA7-112C-4F3D-9CE0-17B2FE82B87F}" srcOrd="8" destOrd="0" presId="urn:microsoft.com/office/officeart/2008/layout/LinedList"/>
    <dgm:cxn modelId="{AC5163ED-6CBD-4ED9-80DA-AC32F04762C0}" type="presParOf" srcId="{EF37167C-ECB0-4635-9488-442A022A1C4C}" destId="{FAF43F6F-E3B9-48E5-AABC-241799DEAA9E}" srcOrd="9" destOrd="0" presId="urn:microsoft.com/office/officeart/2008/layout/LinedList"/>
    <dgm:cxn modelId="{5D695BAC-B202-4A9B-8DEF-23BB10DB4EEB}" type="presParOf" srcId="{EF37167C-ECB0-4635-9488-442A022A1C4C}" destId="{94DB20D3-DA1D-4235-A81F-BF4E0EF0C578}" srcOrd="10" destOrd="0" presId="urn:microsoft.com/office/officeart/2008/layout/LinedList"/>
    <dgm:cxn modelId="{09091DB5-5CEA-4500-B7A7-69A2C0E3E8A2}" type="presParOf" srcId="{94DB20D3-DA1D-4235-A81F-BF4E0EF0C578}" destId="{70886180-42DD-46A0-8C3E-3FAB227E46D6}" srcOrd="0" destOrd="0" presId="urn:microsoft.com/office/officeart/2008/layout/LinedList"/>
    <dgm:cxn modelId="{81FFAA2B-33DB-4231-BD17-16D460060DA8}" type="presParOf" srcId="{94DB20D3-DA1D-4235-A81F-BF4E0EF0C578}" destId="{048BD7D6-0C3E-47A8-8D00-DC6BED29E96D}" srcOrd="1" destOrd="0" presId="urn:microsoft.com/office/officeart/2008/layout/LinedList"/>
    <dgm:cxn modelId="{A6F4D6F3-BD25-4F6A-9F06-83FAE7D077E3}" type="presParOf" srcId="{94DB20D3-DA1D-4235-A81F-BF4E0EF0C578}" destId="{29EF5EA0-ECB9-4C61-9B37-9A0CFA1E194D}" srcOrd="2" destOrd="0" presId="urn:microsoft.com/office/officeart/2008/layout/LinedList"/>
    <dgm:cxn modelId="{631EA17A-3BD8-49F2-A345-720FFC1238D9}" type="presParOf" srcId="{EF37167C-ECB0-4635-9488-442A022A1C4C}" destId="{C2156DBD-B694-4DD4-B7A6-AF8BACE137FB}" srcOrd="11" destOrd="0" presId="urn:microsoft.com/office/officeart/2008/layout/LinedList"/>
    <dgm:cxn modelId="{87C3D3F1-355E-4E09-9E9C-F0ECF2A702F9}" type="presParOf" srcId="{EF37167C-ECB0-4635-9488-442A022A1C4C}" destId="{6FE41A57-BDF9-440C-9EEC-7F98AF706153}" srcOrd="12"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DC4B4A-2B58-409D-B39A-D641D86800E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4241092-1EAD-4C4C-899F-AF9AC576A99A}">
      <dgm:prSet custT="1"/>
      <dgm:spPr/>
      <dgm:t>
        <a:bodyPr/>
        <a:lstStyle/>
        <a:p>
          <a:pPr algn="l"/>
          <a:r>
            <a:rPr lang="en-US" sz="1200" i="1" dirty="0"/>
            <a:t>Majority of the respondent banks reported that co-lending model is in early stages of implementation  and hence has not yet led to any significant improvement in the credit flows to the priority sector</a:t>
          </a:r>
        </a:p>
      </dgm:t>
    </dgm:pt>
    <dgm:pt modelId="{F31EC289-0F62-45EA-9065-5AEDCEC7EE1A}" type="parTrans" cxnId="{E2BA81EE-B0AF-491C-9A3D-334B30DD1522}">
      <dgm:prSet/>
      <dgm:spPr/>
      <dgm:t>
        <a:bodyPr/>
        <a:lstStyle/>
        <a:p>
          <a:pPr algn="l"/>
          <a:endParaRPr lang="en-US" sz="1300"/>
        </a:p>
      </dgm:t>
    </dgm:pt>
    <dgm:pt modelId="{58FE6E00-9E01-4B3B-9366-5252118F6B69}" type="sibTrans" cxnId="{E2BA81EE-B0AF-491C-9A3D-334B30DD1522}">
      <dgm:prSet/>
      <dgm:spPr/>
      <dgm:t>
        <a:bodyPr/>
        <a:lstStyle/>
        <a:p>
          <a:pPr algn="l"/>
          <a:endParaRPr lang="en-US" sz="1300"/>
        </a:p>
      </dgm:t>
    </dgm:pt>
    <dgm:pt modelId="{A487AF07-9C01-47EB-916B-288320300818}">
      <dgm:prSet custT="1"/>
      <dgm:spPr/>
      <dgm:t>
        <a:bodyPr/>
        <a:lstStyle/>
        <a:p>
          <a:pPr algn="just"/>
          <a:endParaRPr lang="en-US" sz="1200" i="1" dirty="0"/>
        </a:p>
      </dgm:t>
    </dgm:pt>
    <dgm:pt modelId="{63E2DAA6-E473-4A18-81CD-22D7B907D300}" type="parTrans" cxnId="{B63FA216-1DA8-4869-8CB3-7E65EE8C1424}">
      <dgm:prSet/>
      <dgm:spPr/>
      <dgm:t>
        <a:bodyPr/>
        <a:lstStyle/>
        <a:p>
          <a:pPr algn="l"/>
          <a:endParaRPr lang="en-US" sz="1300"/>
        </a:p>
      </dgm:t>
    </dgm:pt>
    <dgm:pt modelId="{707A2ED1-6D94-4C42-845F-8F552A493B6B}" type="sibTrans" cxnId="{B63FA216-1DA8-4869-8CB3-7E65EE8C1424}">
      <dgm:prSet/>
      <dgm:spPr/>
      <dgm:t>
        <a:bodyPr/>
        <a:lstStyle/>
        <a:p>
          <a:pPr algn="l"/>
          <a:endParaRPr lang="en-US" sz="1300"/>
        </a:p>
      </dgm:t>
    </dgm:pt>
    <dgm:pt modelId="{F36884D8-04C5-48DC-92AB-EDAE048C3C5C}">
      <dgm:prSet custT="1"/>
      <dgm:spPr/>
      <dgm:t>
        <a:bodyPr/>
        <a:lstStyle/>
        <a:p>
          <a:pPr algn="just"/>
          <a:r>
            <a:rPr lang="en-US" sz="1200" i="1" dirty="0"/>
            <a:t>Some respondent banks are of the opinion that co-lending model provides attractive opportunity for banks to originate priority sector portfolios consistent with their risk appetite while benefitting from the NBFCs sourcing and collection expertise. </a:t>
          </a:r>
          <a:r>
            <a:rPr lang="en-US" sz="1200" i="1" dirty="0">
              <a:solidFill>
                <a:schemeClr val="bg1"/>
              </a:solidFill>
            </a:rPr>
            <a:t>The respondents expect the new model to boost credit flow to priority sector in future. </a:t>
          </a:r>
          <a:endParaRPr lang="en-US" sz="1200" i="1" dirty="0"/>
        </a:p>
      </dgm:t>
    </dgm:pt>
    <dgm:pt modelId="{D08840D4-B0A4-478E-8C55-DAD1865CC8F0}" type="parTrans" cxnId="{70F2DBC6-8C3C-47A5-BD93-8CA28855CC71}">
      <dgm:prSet/>
      <dgm:spPr/>
      <dgm:t>
        <a:bodyPr/>
        <a:lstStyle/>
        <a:p>
          <a:pPr algn="l"/>
          <a:endParaRPr lang="en-US" sz="1300"/>
        </a:p>
      </dgm:t>
    </dgm:pt>
    <dgm:pt modelId="{BC2C7473-C8A4-4C61-8D50-67BE88DBFB24}" type="sibTrans" cxnId="{70F2DBC6-8C3C-47A5-BD93-8CA28855CC71}">
      <dgm:prSet/>
      <dgm:spPr/>
      <dgm:t>
        <a:bodyPr/>
        <a:lstStyle/>
        <a:p>
          <a:pPr algn="l"/>
          <a:endParaRPr lang="en-US" sz="1300"/>
        </a:p>
      </dgm:t>
    </dgm:pt>
    <dgm:pt modelId="{E6783AB7-9B0B-4D7B-AACF-609DEBC1CA20}">
      <dgm:prSet custT="1"/>
      <dgm:spPr/>
      <dgm:t>
        <a:bodyPr/>
        <a:lstStyle/>
        <a:p>
          <a:pPr algn="just"/>
          <a:r>
            <a:rPr lang="en-US" sz="1200" i="1" dirty="0"/>
            <a:t>However there are certain challenges</a:t>
          </a:r>
          <a:r>
            <a:rPr lang="en-US" sz="1200" i="1" baseline="0" dirty="0"/>
            <a:t> with the co-lending model due to which it is not taking off at desired level. For instance banks follow concept of guarantor in MSME loans whereas NBFCs prefer concept of co-borrower, difference in CGTMSE coverage norms of banks and NBFCs, different criteria of loan assessment followed by banks and NBFCs and difference in method of interest calculation of banks and NBFCs, and </a:t>
          </a:r>
          <a:r>
            <a:rPr lang="en-IN" sz="1200" i="1" dirty="0"/>
            <a:t>integration of systems of both the bank and NBFCs </a:t>
          </a:r>
          <a:endParaRPr lang="en-US" sz="1200" i="1" dirty="0"/>
        </a:p>
      </dgm:t>
    </dgm:pt>
    <dgm:pt modelId="{EE89C87E-652F-44C9-A7B6-FCA71106C739}" type="parTrans" cxnId="{B20286C1-74DF-4B30-BB09-1F86733B529C}">
      <dgm:prSet/>
      <dgm:spPr/>
      <dgm:t>
        <a:bodyPr/>
        <a:lstStyle/>
        <a:p>
          <a:pPr algn="l"/>
          <a:endParaRPr lang="en-US" sz="1300"/>
        </a:p>
      </dgm:t>
    </dgm:pt>
    <dgm:pt modelId="{05945722-A96C-42C3-94D8-C26DD8E90440}" type="sibTrans" cxnId="{B20286C1-74DF-4B30-BB09-1F86733B529C}">
      <dgm:prSet/>
      <dgm:spPr/>
      <dgm:t>
        <a:bodyPr/>
        <a:lstStyle/>
        <a:p>
          <a:pPr algn="l"/>
          <a:endParaRPr lang="en-US" sz="1300"/>
        </a:p>
      </dgm:t>
    </dgm:pt>
    <dgm:pt modelId="{3435325C-B9DE-4ED9-BD07-263AFEC00C64}" type="pres">
      <dgm:prSet presAssocID="{97DC4B4A-2B58-409D-B39A-D641D86800ED}" presName="linearFlow" presStyleCnt="0">
        <dgm:presLayoutVars>
          <dgm:dir/>
          <dgm:resizeHandles val="exact"/>
        </dgm:presLayoutVars>
      </dgm:prSet>
      <dgm:spPr/>
      <dgm:t>
        <a:bodyPr/>
        <a:lstStyle/>
        <a:p>
          <a:endParaRPr lang="en-IN"/>
        </a:p>
      </dgm:t>
    </dgm:pt>
    <dgm:pt modelId="{EB789FF5-D908-4347-920F-766A094AAFE1}" type="pres">
      <dgm:prSet presAssocID="{94241092-1EAD-4C4C-899F-AF9AC576A99A}" presName="composite" presStyleCnt="0"/>
      <dgm:spPr/>
    </dgm:pt>
    <dgm:pt modelId="{CDA351C2-CBCD-4E15-BF3D-8CFF05EF1C83}" type="pres">
      <dgm:prSet presAssocID="{94241092-1EAD-4C4C-899F-AF9AC576A99A}" presName="imgShp" presStyleLbl="fgImgPlace1" presStyleIdx="0" presStyleCnt="4"/>
      <dgm:spPr>
        <a:noFill/>
        <a:ln>
          <a:noFill/>
        </a:ln>
      </dgm:spPr>
    </dgm:pt>
    <dgm:pt modelId="{75515F51-289B-4417-B986-67E7E99F2F85}" type="pres">
      <dgm:prSet presAssocID="{94241092-1EAD-4C4C-899F-AF9AC576A99A}" presName="txShp" presStyleLbl="node1" presStyleIdx="0" presStyleCnt="4" custScaleX="147762" custScaleY="196083">
        <dgm:presLayoutVars>
          <dgm:bulletEnabled val="1"/>
        </dgm:presLayoutVars>
      </dgm:prSet>
      <dgm:spPr/>
      <dgm:t>
        <a:bodyPr/>
        <a:lstStyle/>
        <a:p>
          <a:endParaRPr lang="en-IN"/>
        </a:p>
      </dgm:t>
    </dgm:pt>
    <dgm:pt modelId="{E683BC59-8FAE-4DB5-90CF-4EDB1F66A0B5}" type="pres">
      <dgm:prSet presAssocID="{58FE6E00-9E01-4B3B-9366-5252118F6B69}" presName="spacing" presStyleCnt="0"/>
      <dgm:spPr/>
    </dgm:pt>
    <dgm:pt modelId="{F3413738-358B-4557-BC67-22BD7D0270D1}" type="pres">
      <dgm:prSet presAssocID="{A487AF07-9C01-47EB-916B-288320300818}" presName="composite" presStyleCnt="0"/>
      <dgm:spPr/>
    </dgm:pt>
    <dgm:pt modelId="{A2429A1C-24C5-4755-9401-DB8EE00CA008}" type="pres">
      <dgm:prSet presAssocID="{A487AF07-9C01-47EB-916B-288320300818}" presName="imgShp" presStyleLbl="fgImgPlace1" presStyleIdx="1" presStyleCnt="4"/>
      <dgm:spPr>
        <a:noFill/>
        <a:ln>
          <a:noFill/>
        </a:ln>
      </dgm:spPr>
    </dgm:pt>
    <dgm:pt modelId="{90DABE36-F353-4549-B546-88EE211D38CE}" type="pres">
      <dgm:prSet presAssocID="{A487AF07-9C01-47EB-916B-288320300818}" presName="txShp" presStyleLbl="node1" presStyleIdx="1" presStyleCnt="4" custScaleX="147762" custScaleY="187161">
        <dgm:presLayoutVars>
          <dgm:bulletEnabled val="1"/>
        </dgm:presLayoutVars>
      </dgm:prSet>
      <dgm:spPr/>
      <dgm:t>
        <a:bodyPr/>
        <a:lstStyle/>
        <a:p>
          <a:endParaRPr lang="en-IN"/>
        </a:p>
      </dgm:t>
    </dgm:pt>
    <dgm:pt modelId="{CCAC24AD-C9B0-4881-9ECA-D946BAA4806D}" type="pres">
      <dgm:prSet presAssocID="{707A2ED1-6D94-4C42-845F-8F552A493B6B}" presName="spacing" presStyleCnt="0"/>
      <dgm:spPr/>
    </dgm:pt>
    <dgm:pt modelId="{CD20C939-1DF4-48E7-8EEC-FE1036218E1C}" type="pres">
      <dgm:prSet presAssocID="{F36884D8-04C5-48DC-92AB-EDAE048C3C5C}" presName="composite" presStyleCnt="0"/>
      <dgm:spPr/>
    </dgm:pt>
    <dgm:pt modelId="{37606936-9A48-4309-B7D7-435DABC2C6CE}" type="pres">
      <dgm:prSet presAssocID="{F36884D8-04C5-48DC-92AB-EDAE048C3C5C}" presName="imgShp" presStyleLbl="fgImgPlace1" presStyleIdx="2" presStyleCnt="4"/>
      <dgm:spPr>
        <a:noFill/>
        <a:ln>
          <a:noFill/>
        </a:ln>
      </dgm:spPr>
    </dgm:pt>
    <dgm:pt modelId="{4B8CDBFA-1F2F-4776-8CEC-4D61B0D3326D}" type="pres">
      <dgm:prSet presAssocID="{F36884D8-04C5-48DC-92AB-EDAE048C3C5C}" presName="txShp" presStyleLbl="node1" presStyleIdx="2" presStyleCnt="4" custScaleX="147762" custScaleY="215908">
        <dgm:presLayoutVars>
          <dgm:bulletEnabled val="1"/>
        </dgm:presLayoutVars>
      </dgm:prSet>
      <dgm:spPr/>
      <dgm:t>
        <a:bodyPr/>
        <a:lstStyle/>
        <a:p>
          <a:endParaRPr lang="en-IN"/>
        </a:p>
      </dgm:t>
    </dgm:pt>
    <dgm:pt modelId="{47194C4D-19E5-4380-ABAE-2DBCB00E2E47}" type="pres">
      <dgm:prSet presAssocID="{BC2C7473-C8A4-4C61-8D50-67BE88DBFB24}" presName="spacing" presStyleCnt="0"/>
      <dgm:spPr/>
    </dgm:pt>
    <dgm:pt modelId="{F8BB6299-35DD-40C7-93C9-E69314770BC4}" type="pres">
      <dgm:prSet presAssocID="{E6783AB7-9B0B-4D7B-AACF-609DEBC1CA20}" presName="composite" presStyleCnt="0"/>
      <dgm:spPr/>
    </dgm:pt>
    <dgm:pt modelId="{C21E217E-5EC6-42B1-8917-8B0B7DBB2BED}" type="pres">
      <dgm:prSet presAssocID="{E6783AB7-9B0B-4D7B-AACF-609DEBC1CA20}" presName="imgShp" presStyleLbl="fgImgPlace1" presStyleIdx="3" presStyleCnt="4"/>
      <dgm:spPr>
        <a:noFill/>
        <a:ln>
          <a:noFill/>
        </a:ln>
      </dgm:spPr>
    </dgm:pt>
    <dgm:pt modelId="{AB34E711-3D9B-4DC9-95B0-7DF736A88A38}" type="pres">
      <dgm:prSet presAssocID="{E6783AB7-9B0B-4D7B-AACF-609DEBC1CA20}" presName="txShp" presStyleLbl="node1" presStyleIdx="3" presStyleCnt="4" custScaleX="147762" custScaleY="295346" custLinFactNeighborX="645">
        <dgm:presLayoutVars>
          <dgm:bulletEnabled val="1"/>
        </dgm:presLayoutVars>
      </dgm:prSet>
      <dgm:spPr/>
      <dgm:t>
        <a:bodyPr/>
        <a:lstStyle/>
        <a:p>
          <a:endParaRPr lang="en-IN"/>
        </a:p>
      </dgm:t>
    </dgm:pt>
  </dgm:ptLst>
  <dgm:cxnLst>
    <dgm:cxn modelId="{E2BA81EE-B0AF-491C-9A3D-334B30DD1522}" srcId="{97DC4B4A-2B58-409D-B39A-D641D86800ED}" destId="{94241092-1EAD-4C4C-899F-AF9AC576A99A}" srcOrd="0" destOrd="0" parTransId="{F31EC289-0F62-45EA-9065-5AEDCEC7EE1A}" sibTransId="{58FE6E00-9E01-4B3B-9366-5252118F6B69}"/>
    <dgm:cxn modelId="{5B310B67-58D3-463E-882A-049D3C97B618}" type="presOf" srcId="{94241092-1EAD-4C4C-899F-AF9AC576A99A}" destId="{75515F51-289B-4417-B986-67E7E99F2F85}" srcOrd="0" destOrd="0" presId="urn:microsoft.com/office/officeart/2005/8/layout/vList3"/>
    <dgm:cxn modelId="{6FEC8BDE-C1F9-4AFE-B1EC-7AB046D62AD9}" type="presOf" srcId="{E6783AB7-9B0B-4D7B-AACF-609DEBC1CA20}" destId="{AB34E711-3D9B-4DC9-95B0-7DF736A88A38}" srcOrd="0" destOrd="0" presId="urn:microsoft.com/office/officeart/2005/8/layout/vList3"/>
    <dgm:cxn modelId="{B20286C1-74DF-4B30-BB09-1F86733B529C}" srcId="{97DC4B4A-2B58-409D-B39A-D641D86800ED}" destId="{E6783AB7-9B0B-4D7B-AACF-609DEBC1CA20}" srcOrd="3" destOrd="0" parTransId="{EE89C87E-652F-44C9-A7B6-FCA71106C739}" sibTransId="{05945722-A96C-42C3-94D8-C26DD8E90440}"/>
    <dgm:cxn modelId="{59E5A03A-5800-433E-AAC7-D05DD4027F7F}" type="presOf" srcId="{F36884D8-04C5-48DC-92AB-EDAE048C3C5C}" destId="{4B8CDBFA-1F2F-4776-8CEC-4D61B0D3326D}" srcOrd="0" destOrd="0" presId="urn:microsoft.com/office/officeart/2005/8/layout/vList3"/>
    <dgm:cxn modelId="{1DE24B6B-1B04-429F-8A21-0BC1486442E7}" type="presOf" srcId="{A487AF07-9C01-47EB-916B-288320300818}" destId="{90DABE36-F353-4549-B546-88EE211D38CE}" srcOrd="0" destOrd="0" presId="urn:microsoft.com/office/officeart/2005/8/layout/vList3"/>
    <dgm:cxn modelId="{B63FA216-1DA8-4869-8CB3-7E65EE8C1424}" srcId="{97DC4B4A-2B58-409D-B39A-D641D86800ED}" destId="{A487AF07-9C01-47EB-916B-288320300818}" srcOrd="1" destOrd="0" parTransId="{63E2DAA6-E473-4A18-81CD-22D7B907D300}" sibTransId="{707A2ED1-6D94-4C42-845F-8F552A493B6B}"/>
    <dgm:cxn modelId="{70F2DBC6-8C3C-47A5-BD93-8CA28855CC71}" srcId="{97DC4B4A-2B58-409D-B39A-D641D86800ED}" destId="{F36884D8-04C5-48DC-92AB-EDAE048C3C5C}" srcOrd="2" destOrd="0" parTransId="{D08840D4-B0A4-478E-8C55-DAD1865CC8F0}" sibTransId="{BC2C7473-C8A4-4C61-8D50-67BE88DBFB24}"/>
    <dgm:cxn modelId="{0C9B3394-1086-4A7E-8C7A-3D5E4530F828}" type="presOf" srcId="{97DC4B4A-2B58-409D-B39A-D641D86800ED}" destId="{3435325C-B9DE-4ED9-BD07-263AFEC00C64}" srcOrd="0" destOrd="0" presId="urn:microsoft.com/office/officeart/2005/8/layout/vList3"/>
    <dgm:cxn modelId="{1183B718-E9AF-4239-A58E-5E6DEDCF7E52}" type="presParOf" srcId="{3435325C-B9DE-4ED9-BD07-263AFEC00C64}" destId="{EB789FF5-D908-4347-920F-766A094AAFE1}" srcOrd="0" destOrd="0" presId="urn:microsoft.com/office/officeart/2005/8/layout/vList3"/>
    <dgm:cxn modelId="{0EC41B6A-3611-4A4B-99E0-FA3BD90D4766}" type="presParOf" srcId="{EB789FF5-D908-4347-920F-766A094AAFE1}" destId="{CDA351C2-CBCD-4E15-BF3D-8CFF05EF1C83}" srcOrd="0" destOrd="0" presId="urn:microsoft.com/office/officeart/2005/8/layout/vList3"/>
    <dgm:cxn modelId="{70856D31-93F6-41F7-82B4-9E8B85973AA7}" type="presParOf" srcId="{EB789FF5-D908-4347-920F-766A094AAFE1}" destId="{75515F51-289B-4417-B986-67E7E99F2F85}" srcOrd="1" destOrd="0" presId="urn:microsoft.com/office/officeart/2005/8/layout/vList3"/>
    <dgm:cxn modelId="{0892EE6D-6644-4FE1-9371-5B9F0802A258}" type="presParOf" srcId="{3435325C-B9DE-4ED9-BD07-263AFEC00C64}" destId="{E683BC59-8FAE-4DB5-90CF-4EDB1F66A0B5}" srcOrd="1" destOrd="0" presId="urn:microsoft.com/office/officeart/2005/8/layout/vList3"/>
    <dgm:cxn modelId="{8D96687C-546A-4DA9-B709-BA1F7C922EBA}" type="presParOf" srcId="{3435325C-B9DE-4ED9-BD07-263AFEC00C64}" destId="{F3413738-358B-4557-BC67-22BD7D0270D1}" srcOrd="2" destOrd="0" presId="urn:microsoft.com/office/officeart/2005/8/layout/vList3"/>
    <dgm:cxn modelId="{927D81B9-7E57-4615-8218-C7B81FAB3E60}" type="presParOf" srcId="{F3413738-358B-4557-BC67-22BD7D0270D1}" destId="{A2429A1C-24C5-4755-9401-DB8EE00CA008}" srcOrd="0" destOrd="0" presId="urn:microsoft.com/office/officeart/2005/8/layout/vList3"/>
    <dgm:cxn modelId="{8813C515-6517-4C49-AE90-AC03A756F316}" type="presParOf" srcId="{F3413738-358B-4557-BC67-22BD7D0270D1}" destId="{90DABE36-F353-4549-B546-88EE211D38CE}" srcOrd="1" destOrd="0" presId="urn:microsoft.com/office/officeart/2005/8/layout/vList3"/>
    <dgm:cxn modelId="{4B56BA8D-37D3-40CC-B3C3-4C4496927A39}" type="presParOf" srcId="{3435325C-B9DE-4ED9-BD07-263AFEC00C64}" destId="{CCAC24AD-C9B0-4881-9ECA-D946BAA4806D}" srcOrd="3" destOrd="0" presId="urn:microsoft.com/office/officeart/2005/8/layout/vList3"/>
    <dgm:cxn modelId="{653C56B1-3B8F-4F75-A777-B228955D20FB}" type="presParOf" srcId="{3435325C-B9DE-4ED9-BD07-263AFEC00C64}" destId="{CD20C939-1DF4-48E7-8EEC-FE1036218E1C}" srcOrd="4" destOrd="0" presId="urn:microsoft.com/office/officeart/2005/8/layout/vList3"/>
    <dgm:cxn modelId="{E6D473CB-D105-459B-B818-8E16E24EF595}" type="presParOf" srcId="{CD20C939-1DF4-48E7-8EEC-FE1036218E1C}" destId="{37606936-9A48-4309-B7D7-435DABC2C6CE}" srcOrd="0" destOrd="0" presId="urn:microsoft.com/office/officeart/2005/8/layout/vList3"/>
    <dgm:cxn modelId="{F90BC7F6-3B57-4A15-966C-C3BBFB0CC8FF}" type="presParOf" srcId="{CD20C939-1DF4-48E7-8EEC-FE1036218E1C}" destId="{4B8CDBFA-1F2F-4776-8CEC-4D61B0D3326D}" srcOrd="1" destOrd="0" presId="urn:microsoft.com/office/officeart/2005/8/layout/vList3"/>
    <dgm:cxn modelId="{5A822CD8-4A0F-4B52-BA34-F20469CBDACD}" type="presParOf" srcId="{3435325C-B9DE-4ED9-BD07-263AFEC00C64}" destId="{47194C4D-19E5-4380-ABAE-2DBCB00E2E47}" srcOrd="5" destOrd="0" presId="urn:microsoft.com/office/officeart/2005/8/layout/vList3"/>
    <dgm:cxn modelId="{80CED923-81A2-454A-BAF9-3B19362F8BBF}" type="presParOf" srcId="{3435325C-B9DE-4ED9-BD07-263AFEC00C64}" destId="{F8BB6299-35DD-40C7-93C9-E69314770BC4}" srcOrd="6" destOrd="0" presId="urn:microsoft.com/office/officeart/2005/8/layout/vList3"/>
    <dgm:cxn modelId="{B6F543C6-E337-457E-9928-E51F84396A54}" type="presParOf" srcId="{F8BB6299-35DD-40C7-93C9-E69314770BC4}" destId="{C21E217E-5EC6-42B1-8917-8B0B7DBB2BED}" srcOrd="0" destOrd="0" presId="urn:microsoft.com/office/officeart/2005/8/layout/vList3"/>
    <dgm:cxn modelId="{ACDF7F4B-B9AA-42B9-9300-647DB1E5478F}" type="presParOf" srcId="{F8BB6299-35DD-40C7-93C9-E69314770BC4}" destId="{AB34E711-3D9B-4DC9-95B0-7DF736A88A3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E00C-17C4-468F-A040-5E44800BDCED}">
      <dsp:nvSpPr>
        <dsp:cNvPr id="0" name=""/>
        <dsp:cNvSpPr/>
      </dsp:nvSpPr>
      <dsp:spPr>
        <a:xfrm>
          <a:off x="0" y="0"/>
          <a:ext cx="61721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A6B65-5EED-4B7F-A920-9DB89976B0D1}">
      <dsp:nvSpPr>
        <dsp:cNvPr id="0" name=""/>
        <dsp:cNvSpPr/>
      </dsp:nvSpPr>
      <dsp:spPr>
        <a:xfrm>
          <a:off x="39551" y="0"/>
          <a:ext cx="1234439" cy="6267071"/>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u="none" kern="1200" dirty="0">
              <a:solidFill>
                <a:schemeClr val="tx1"/>
              </a:solidFill>
            </a:rPr>
            <a:t>Views on key steps to help the economy come out of the bleak situation</a:t>
          </a:r>
        </a:p>
      </dsp:txBody>
      <dsp:txXfrm>
        <a:off x="39551" y="0"/>
        <a:ext cx="1234439" cy="6267071"/>
      </dsp:txXfrm>
    </dsp:sp>
    <dsp:sp modelId="{D08348A3-ED1D-4EE3-A6C0-7273CF4C87F0}">
      <dsp:nvSpPr>
        <dsp:cNvPr id="0" name=""/>
        <dsp:cNvSpPr/>
      </dsp:nvSpPr>
      <dsp:spPr>
        <a:xfrm>
          <a:off x="1327023" y="128370"/>
          <a:ext cx="4845176" cy="1233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chemeClr val="tx1"/>
              </a:solidFill>
            </a:rPr>
            <a:t>Majority</a:t>
          </a:r>
          <a:r>
            <a:rPr lang="en-US" sz="1200" i="1" kern="1200" baseline="0" dirty="0">
              <a:solidFill>
                <a:schemeClr val="tx1"/>
              </a:solidFill>
            </a:rPr>
            <a:t> of respondent banks believed that addressing the taxation issues should be the top priority of the government. This should involve implementing GST 2.0 with further simplification of GST , reduction of GST slab rates, a robust GST monitoring infrastructure to ensure enhanced GST collections.  This should be accompanied by implementation of a direct tax code with reduction in the income tax slabs to spur the slowing demand.</a:t>
          </a:r>
          <a:endParaRPr lang="en-US" sz="1200" i="1" kern="1200" dirty="0">
            <a:solidFill>
              <a:schemeClr val="tx1"/>
            </a:solidFill>
          </a:endParaRPr>
        </a:p>
      </dsp:txBody>
      <dsp:txXfrm>
        <a:off x="1327023" y="128370"/>
        <a:ext cx="4845176" cy="1233054"/>
      </dsp:txXfrm>
    </dsp:sp>
    <dsp:sp modelId="{2099298D-7E44-47A0-8364-5FEF786E7382}">
      <dsp:nvSpPr>
        <dsp:cNvPr id="0" name=""/>
        <dsp:cNvSpPr/>
      </dsp:nvSpPr>
      <dsp:spPr>
        <a:xfrm>
          <a:off x="1234440" y="1361425"/>
          <a:ext cx="4937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A22FD-F42C-480F-B848-91836EB5C164}">
      <dsp:nvSpPr>
        <dsp:cNvPr id="0" name=""/>
        <dsp:cNvSpPr/>
      </dsp:nvSpPr>
      <dsp:spPr>
        <a:xfrm>
          <a:off x="1296207" y="1553724"/>
          <a:ext cx="4845176" cy="115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ysClr val="windowText" lastClr="000000"/>
              </a:solidFill>
            </a:rPr>
            <a:t>To address rural distress by laying greater emphasis on rural infrastructure. To spur rural demand by expeditious disbursal of  PM-</a:t>
          </a:r>
          <a:r>
            <a:rPr lang="en-US" sz="1200" i="1" kern="1200" dirty="0" err="1">
              <a:solidFill>
                <a:sysClr val="windowText" lastClr="000000"/>
              </a:solidFill>
            </a:rPr>
            <a:t>Kisan</a:t>
          </a:r>
          <a:r>
            <a:rPr lang="en-US" sz="1200" i="1" kern="1200" dirty="0">
              <a:solidFill>
                <a:sysClr val="windowText" lastClr="000000"/>
              </a:solidFill>
            </a:rPr>
            <a:t> and M</a:t>
          </a:r>
          <a:r>
            <a:rPr lang="en-US" sz="1200" i="1" kern="1200" dirty="0">
              <a:solidFill>
                <a:schemeClr val="tx1"/>
              </a:solidFill>
            </a:rPr>
            <a:t>G</a:t>
          </a:r>
          <a:r>
            <a:rPr lang="en-US" sz="1200" i="1" kern="1200" dirty="0">
              <a:solidFill>
                <a:sysClr val="windowText" lastClr="000000"/>
              </a:solidFill>
            </a:rPr>
            <a:t>NREGA. funds.</a:t>
          </a:r>
          <a:r>
            <a:rPr lang="en-US" sz="1200" i="1" kern="1200" dirty="0">
              <a:solidFill>
                <a:schemeClr val="tx1"/>
              </a:solidFill>
            </a:rPr>
            <a:t> </a:t>
          </a:r>
        </a:p>
      </dsp:txBody>
      <dsp:txXfrm>
        <a:off x="1296207" y="1553724"/>
        <a:ext cx="4845176" cy="1151615"/>
      </dsp:txXfrm>
    </dsp:sp>
    <dsp:sp modelId="{657F22D8-F7A8-49F4-A65E-F287F92C9189}">
      <dsp:nvSpPr>
        <dsp:cNvPr id="0" name=""/>
        <dsp:cNvSpPr/>
      </dsp:nvSpPr>
      <dsp:spPr>
        <a:xfrm>
          <a:off x="1234440" y="2364985"/>
          <a:ext cx="4937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554A8-F11A-4307-8393-27642FA32649}">
      <dsp:nvSpPr>
        <dsp:cNvPr id="0" name=""/>
        <dsp:cNvSpPr/>
      </dsp:nvSpPr>
      <dsp:spPr>
        <a:xfrm>
          <a:off x="1295383" y="2545005"/>
          <a:ext cx="4845176" cy="95040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chemeClr val="tx1"/>
              </a:solidFill>
            </a:rPr>
            <a:t>Some banks suggested that government should try to contain the fiscal deficit by ensuring enhanced revenue collection by curbing input tax credit frauds and fast track government disinvestment drive. The govt needs to do a balancing act in respect to expenditures like subsidies.</a:t>
          </a:r>
        </a:p>
      </dsp:txBody>
      <dsp:txXfrm>
        <a:off x="1295383" y="2545005"/>
        <a:ext cx="4845176" cy="950407"/>
      </dsp:txXfrm>
    </dsp:sp>
    <dsp:sp modelId="{523FA871-A1CE-45E9-AD4A-3B761E8BF114}">
      <dsp:nvSpPr>
        <dsp:cNvPr id="0" name=""/>
        <dsp:cNvSpPr/>
      </dsp:nvSpPr>
      <dsp:spPr>
        <a:xfrm>
          <a:off x="1234440" y="3600072"/>
          <a:ext cx="4937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EC40C-4186-4BC6-92BC-7F744F42663F}">
      <dsp:nvSpPr>
        <dsp:cNvPr id="0" name=""/>
        <dsp:cNvSpPr/>
      </dsp:nvSpPr>
      <dsp:spPr>
        <a:xfrm>
          <a:off x="1327023" y="3752462"/>
          <a:ext cx="4845176" cy="781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chemeClr val="tx1"/>
              </a:solidFill>
            </a:rPr>
            <a:t>A few banks also suggested that structural land and labour reforms should be undertaken. The land reforms should include implementing Unique Identity Numbers (UIDs) for land. </a:t>
          </a:r>
          <a:endParaRPr lang="en-US" sz="1200" kern="1200" dirty="0"/>
        </a:p>
      </dsp:txBody>
      <dsp:txXfrm>
        <a:off x="1327023" y="3752462"/>
        <a:ext cx="4845176" cy="781522"/>
      </dsp:txXfrm>
    </dsp:sp>
    <dsp:sp modelId="{F4D4358D-9109-48EA-BBA8-5E6C953A76CB}">
      <dsp:nvSpPr>
        <dsp:cNvPr id="0" name=""/>
        <dsp:cNvSpPr/>
      </dsp:nvSpPr>
      <dsp:spPr>
        <a:xfrm>
          <a:off x="1234440" y="4547144"/>
          <a:ext cx="4937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54CD5-52E1-4B20-978A-84864002D520}">
      <dsp:nvSpPr>
        <dsp:cNvPr id="0" name=""/>
        <dsp:cNvSpPr/>
      </dsp:nvSpPr>
      <dsp:spPr>
        <a:xfrm>
          <a:off x="1327023" y="4708953"/>
          <a:ext cx="4845176" cy="463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chemeClr val="tx1"/>
              </a:solidFill>
            </a:rPr>
            <a:t>Sector-specific measures need to be undertaken especially in telecom, real estate, power, textiles.</a:t>
          </a:r>
          <a:endParaRPr lang="en-US" sz="1200" i="1" kern="1200" dirty="0">
            <a:solidFill>
              <a:srgbClr val="FF0000"/>
            </a:solidFill>
          </a:endParaRPr>
        </a:p>
      </dsp:txBody>
      <dsp:txXfrm>
        <a:off x="1327023" y="4708953"/>
        <a:ext cx="4845176" cy="463932"/>
      </dsp:txXfrm>
    </dsp:sp>
    <dsp:sp modelId="{BA32C43A-B855-448F-A4CD-22BFF342E255}">
      <dsp:nvSpPr>
        <dsp:cNvPr id="0" name=""/>
        <dsp:cNvSpPr/>
      </dsp:nvSpPr>
      <dsp:spPr>
        <a:xfrm>
          <a:off x="1234440" y="5319994"/>
          <a:ext cx="4937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46D8C-7C41-4544-B174-468D1E31DBDA}">
      <dsp:nvSpPr>
        <dsp:cNvPr id="0" name=""/>
        <dsp:cNvSpPr/>
      </dsp:nvSpPr>
      <dsp:spPr>
        <a:xfrm>
          <a:off x="1327023" y="5350757"/>
          <a:ext cx="4845176" cy="784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chemeClr val="tx1"/>
              </a:solidFill>
            </a:rPr>
            <a:t>Government should take measures to increase job creation along with laying a special emphasis on upskilling programs for displaced workers.</a:t>
          </a:r>
        </a:p>
      </dsp:txBody>
      <dsp:txXfrm>
        <a:off x="1327023" y="5350757"/>
        <a:ext cx="4845176" cy="784757"/>
      </dsp:txXfrm>
    </dsp:sp>
    <dsp:sp modelId="{69B02DFF-D075-4978-B15F-F25BE9BD259B}">
      <dsp:nvSpPr>
        <dsp:cNvPr id="0" name=""/>
        <dsp:cNvSpPr/>
      </dsp:nvSpPr>
      <dsp:spPr>
        <a:xfrm>
          <a:off x="1234440" y="6135514"/>
          <a:ext cx="4937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E00C-17C4-468F-A040-5E44800BDCED}">
      <dsp:nvSpPr>
        <dsp:cNvPr id="0" name=""/>
        <dsp:cNvSpPr/>
      </dsp:nvSpPr>
      <dsp:spPr>
        <a:xfrm>
          <a:off x="0" y="0"/>
          <a:ext cx="61674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A6B65-5EED-4B7F-A920-9DB89976B0D1}">
      <dsp:nvSpPr>
        <dsp:cNvPr id="0" name=""/>
        <dsp:cNvSpPr/>
      </dsp:nvSpPr>
      <dsp:spPr>
        <a:xfrm>
          <a:off x="0" y="0"/>
          <a:ext cx="1167235" cy="3195130"/>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u="none" kern="1200" dirty="0">
              <a:solidFill>
                <a:schemeClr val="tx1"/>
              </a:solidFill>
            </a:rPr>
            <a:t>Views on MSME lending challenges in India </a:t>
          </a:r>
        </a:p>
      </dsp:txBody>
      <dsp:txXfrm>
        <a:off x="0" y="0"/>
        <a:ext cx="1167235" cy="3195130"/>
      </dsp:txXfrm>
    </dsp:sp>
    <dsp:sp modelId="{D08348A3-ED1D-4EE3-A6C0-7273CF4C87F0}">
      <dsp:nvSpPr>
        <dsp:cNvPr id="0" name=""/>
        <dsp:cNvSpPr/>
      </dsp:nvSpPr>
      <dsp:spPr>
        <a:xfrm>
          <a:off x="1254778" y="69269"/>
          <a:ext cx="4911397" cy="398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i="1" kern="1200" baseline="0" dirty="0">
              <a:solidFill>
                <a:schemeClr val="tx1"/>
              </a:solidFill>
            </a:rPr>
            <a:t>Lack of financial literacy/planning and proper maintenance of financial records coupled with lack of transparency makes underwriting process difficult for banks </a:t>
          </a:r>
          <a:endParaRPr lang="en-US" sz="1100" i="1" kern="1200" dirty="0">
            <a:solidFill>
              <a:schemeClr val="tx1"/>
            </a:solidFill>
          </a:endParaRPr>
        </a:p>
      </dsp:txBody>
      <dsp:txXfrm>
        <a:off x="1254778" y="69269"/>
        <a:ext cx="4911397" cy="398756"/>
      </dsp:txXfrm>
    </dsp:sp>
    <dsp:sp modelId="{2099298D-7E44-47A0-8364-5FEF786E7382}">
      <dsp:nvSpPr>
        <dsp:cNvPr id="0" name=""/>
        <dsp:cNvSpPr/>
      </dsp:nvSpPr>
      <dsp:spPr>
        <a:xfrm>
          <a:off x="1167235" y="490620"/>
          <a:ext cx="4668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A22FD-F42C-480F-B848-91836EB5C164}">
      <dsp:nvSpPr>
        <dsp:cNvPr id="0" name=""/>
        <dsp:cNvSpPr/>
      </dsp:nvSpPr>
      <dsp:spPr>
        <a:xfrm>
          <a:off x="1220463" y="1301087"/>
          <a:ext cx="4701202" cy="59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i="1" kern="1200" baseline="0" dirty="0">
              <a:solidFill>
                <a:schemeClr val="tx1"/>
              </a:solidFill>
            </a:rPr>
            <a:t>Low capital and low asset base, h</a:t>
          </a:r>
          <a:r>
            <a:rPr lang="en-US" sz="1100" i="1" kern="1200" dirty="0">
              <a:solidFill>
                <a:schemeClr val="tx1"/>
              </a:solidFill>
            </a:rPr>
            <a:t>igh cost of processing of loans of MSMEs relative to their loan size and long time taken in loan processing</a:t>
          </a:r>
        </a:p>
      </dsp:txBody>
      <dsp:txXfrm>
        <a:off x="1220463" y="1301087"/>
        <a:ext cx="4701202" cy="598640"/>
      </dsp:txXfrm>
    </dsp:sp>
    <dsp:sp modelId="{657F22D8-F7A8-49F4-A65E-F287F92C9189}">
      <dsp:nvSpPr>
        <dsp:cNvPr id="0" name=""/>
        <dsp:cNvSpPr/>
      </dsp:nvSpPr>
      <dsp:spPr>
        <a:xfrm>
          <a:off x="1152528" y="1747331"/>
          <a:ext cx="4668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6F2C76-0910-44AD-B5BD-BFFE5F30FA6B}">
      <dsp:nvSpPr>
        <dsp:cNvPr id="0" name=""/>
        <dsp:cNvSpPr/>
      </dsp:nvSpPr>
      <dsp:spPr>
        <a:xfrm>
          <a:off x="1238239" y="1763087"/>
          <a:ext cx="4715038" cy="54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i="1" kern="1200" dirty="0">
              <a:solidFill>
                <a:schemeClr val="tx1"/>
              </a:solidFill>
            </a:rPr>
            <a:t>Lack of technical understanding and limited affordability of digital payments platforms, restricts the use of digital payment options. This makes </a:t>
          </a:r>
          <a:r>
            <a:rPr lang="en-IN" sz="1100" i="1" kern="1200" dirty="0">
              <a:solidFill>
                <a:schemeClr val="tx1"/>
              </a:solidFill>
            </a:rPr>
            <a:t>servicing of such customers difficult and costly for banks. </a:t>
          </a:r>
          <a:endParaRPr lang="en-US" sz="1100" i="1" kern="1200" dirty="0">
            <a:solidFill>
              <a:schemeClr val="tx1"/>
            </a:solidFill>
          </a:endParaRPr>
        </a:p>
      </dsp:txBody>
      <dsp:txXfrm>
        <a:off x="1238239" y="1763087"/>
        <a:ext cx="4715038" cy="547200"/>
      </dsp:txXfrm>
    </dsp:sp>
    <dsp:sp modelId="{F1C70300-477F-4784-9DBB-D1A73E190BC1}">
      <dsp:nvSpPr>
        <dsp:cNvPr id="0" name=""/>
        <dsp:cNvSpPr/>
      </dsp:nvSpPr>
      <dsp:spPr>
        <a:xfrm>
          <a:off x="1167235" y="2280731"/>
          <a:ext cx="4668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554A8-F11A-4307-8393-27642FA32649}">
      <dsp:nvSpPr>
        <dsp:cNvPr id="0" name=""/>
        <dsp:cNvSpPr/>
      </dsp:nvSpPr>
      <dsp:spPr>
        <a:xfrm>
          <a:off x="1247997" y="541576"/>
          <a:ext cx="4669087" cy="748553"/>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i="1" kern="1200" dirty="0">
              <a:solidFill>
                <a:schemeClr val="tx1"/>
              </a:solidFill>
            </a:rPr>
            <a:t>Lack of accessibility of timely and adequate finance, cash flow mismatch, delay in payment by large corporates creating liquidity crunch often results in diversion of working capital funds to fixed assets by MSMEs, leading to deterioration of financial parameters</a:t>
          </a:r>
        </a:p>
      </dsp:txBody>
      <dsp:txXfrm>
        <a:off x="1247997" y="541576"/>
        <a:ext cx="4669087" cy="748553"/>
      </dsp:txXfrm>
    </dsp:sp>
    <dsp:sp modelId="{523FA871-A1CE-45E9-AD4A-3B761E8BF114}">
      <dsp:nvSpPr>
        <dsp:cNvPr id="0" name=""/>
        <dsp:cNvSpPr/>
      </dsp:nvSpPr>
      <dsp:spPr>
        <a:xfrm>
          <a:off x="1162052" y="1290131"/>
          <a:ext cx="4668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54CD5-52E1-4B20-978A-84864002D520}">
      <dsp:nvSpPr>
        <dsp:cNvPr id="0" name=""/>
        <dsp:cNvSpPr/>
      </dsp:nvSpPr>
      <dsp:spPr>
        <a:xfrm>
          <a:off x="0" y="2711782"/>
          <a:ext cx="4712564" cy="48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i="1" kern="1200" dirty="0">
            <a:solidFill>
              <a:schemeClr val="tx1"/>
            </a:solidFill>
          </a:endParaRPr>
        </a:p>
      </dsp:txBody>
      <dsp:txXfrm>
        <a:off x="0" y="2711782"/>
        <a:ext cx="4712564" cy="483348"/>
      </dsp:txXfrm>
    </dsp:sp>
    <dsp:sp modelId="{BA32C43A-B855-448F-A4CD-22BFF342E255}">
      <dsp:nvSpPr>
        <dsp:cNvPr id="0" name=""/>
        <dsp:cNvSpPr/>
      </dsp:nvSpPr>
      <dsp:spPr>
        <a:xfrm>
          <a:off x="1167235" y="3175516"/>
          <a:ext cx="4668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6450-55AB-42B9-B251-4D5150000D23}">
      <dsp:nvSpPr>
        <dsp:cNvPr id="0" name=""/>
        <dsp:cNvSpPr/>
      </dsp:nvSpPr>
      <dsp:spPr>
        <a:xfrm>
          <a:off x="0" y="1698"/>
          <a:ext cx="617614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64333-AC22-469A-9521-C1441AC81BE1}">
      <dsp:nvSpPr>
        <dsp:cNvPr id="0" name=""/>
        <dsp:cNvSpPr/>
      </dsp:nvSpPr>
      <dsp:spPr>
        <a:xfrm>
          <a:off x="0" y="0"/>
          <a:ext cx="1247362" cy="3471501"/>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kern="1200" dirty="0">
              <a:solidFill>
                <a:schemeClr val="tx1"/>
              </a:solidFill>
            </a:rPr>
            <a:t>Suggestion on measures to increase MSME lending </a:t>
          </a:r>
        </a:p>
      </dsp:txBody>
      <dsp:txXfrm>
        <a:off x="0" y="0"/>
        <a:ext cx="1247362" cy="3471501"/>
      </dsp:txXfrm>
    </dsp:sp>
    <dsp:sp modelId="{175F4C03-FCA7-4D60-A4AE-C799EE2CFF2E}">
      <dsp:nvSpPr>
        <dsp:cNvPr id="0" name=""/>
        <dsp:cNvSpPr/>
      </dsp:nvSpPr>
      <dsp:spPr>
        <a:xfrm>
          <a:off x="1342053" y="54868"/>
          <a:ext cx="4834070" cy="789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IN" sz="1100" i="1" kern="1200" dirty="0">
              <a:solidFill>
                <a:schemeClr val="tx1"/>
              </a:solidFill>
            </a:rPr>
            <a:t>Capacity building of the MSME borrowers through various training programs is required. Banks can extend help by providing value-added services, mentorship, guidance and support system. Bank’s credit counsellors can assist borrowers in preparing their project reports and also help banks make better informed credit decisions. </a:t>
          </a:r>
          <a:endParaRPr lang="en-US" sz="1100" i="1" kern="1200" dirty="0">
            <a:solidFill>
              <a:schemeClr val="tx1"/>
            </a:solidFill>
          </a:endParaRPr>
        </a:p>
      </dsp:txBody>
      <dsp:txXfrm>
        <a:off x="1342053" y="54868"/>
        <a:ext cx="4834070" cy="789979"/>
      </dsp:txXfrm>
    </dsp:sp>
    <dsp:sp modelId="{843C05E4-E6B2-4D0A-8593-7E8424624107}">
      <dsp:nvSpPr>
        <dsp:cNvPr id="0" name=""/>
        <dsp:cNvSpPr/>
      </dsp:nvSpPr>
      <dsp:spPr>
        <a:xfrm>
          <a:off x="1248742" y="914605"/>
          <a:ext cx="49264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72BA5-995D-4906-B30A-3B9C4FAC11EB}">
      <dsp:nvSpPr>
        <dsp:cNvPr id="0" name=""/>
        <dsp:cNvSpPr/>
      </dsp:nvSpPr>
      <dsp:spPr>
        <a:xfrm>
          <a:off x="1309955" y="1290938"/>
          <a:ext cx="4834070" cy="715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n-US" sz="1100" i="1" kern="1200" dirty="0">
            <a:solidFill>
              <a:schemeClr val="tx1"/>
            </a:solidFill>
          </a:endParaRPr>
        </a:p>
      </dsp:txBody>
      <dsp:txXfrm>
        <a:off x="1309955" y="1290938"/>
        <a:ext cx="4834070" cy="715037"/>
      </dsp:txXfrm>
    </dsp:sp>
    <dsp:sp modelId="{777496E7-168F-43C6-B703-F0D5DD62DD42}">
      <dsp:nvSpPr>
        <dsp:cNvPr id="0" name=""/>
        <dsp:cNvSpPr/>
      </dsp:nvSpPr>
      <dsp:spPr>
        <a:xfrm>
          <a:off x="1248742" y="1646099"/>
          <a:ext cx="49264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2D88E-200F-4B56-9D8D-E28B4DEC3DC3}">
      <dsp:nvSpPr>
        <dsp:cNvPr id="0" name=""/>
        <dsp:cNvSpPr/>
      </dsp:nvSpPr>
      <dsp:spPr>
        <a:xfrm>
          <a:off x="1286897" y="1646099"/>
          <a:ext cx="4834070" cy="60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US" sz="1100" i="1" kern="1200" dirty="0">
              <a:solidFill>
                <a:schemeClr val="tx1"/>
              </a:solidFill>
            </a:rPr>
            <a:t>Innovative ways of managing risks can be adopted by developing creative ways of credit assessment like using psychometric testing, cash flow estimates or Qualitative Credit Assessment (QCA). </a:t>
          </a:r>
        </a:p>
      </dsp:txBody>
      <dsp:txXfrm>
        <a:off x="1286897" y="1646099"/>
        <a:ext cx="4834070" cy="606215"/>
      </dsp:txXfrm>
    </dsp:sp>
    <dsp:sp modelId="{AC1B7BA7-112C-4F3D-9CE0-17B2FE82B87F}">
      <dsp:nvSpPr>
        <dsp:cNvPr id="0" name=""/>
        <dsp:cNvSpPr/>
      </dsp:nvSpPr>
      <dsp:spPr>
        <a:xfrm>
          <a:off x="1247362" y="2255699"/>
          <a:ext cx="49264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BD7D6-0C3E-47A8-8D00-DC6BED29E96D}">
      <dsp:nvSpPr>
        <dsp:cNvPr id="0" name=""/>
        <dsp:cNvSpPr/>
      </dsp:nvSpPr>
      <dsp:spPr>
        <a:xfrm>
          <a:off x="1307538" y="2103296"/>
          <a:ext cx="4834070" cy="649170"/>
        </a:xfrm>
        <a:prstGeom prst="flowChartPunchedCard">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IN" sz="1100" i="1" kern="1200" baseline="0" dirty="0">
              <a:solidFill>
                <a:schemeClr val="tx1"/>
              </a:solidFill>
            </a:rPr>
            <a:t>Focus should be on Cash flow-based lending instead of Balance sheet-based lending wherein loan requirement is based on actual revenue generation and capacity to repay. </a:t>
          </a:r>
          <a:r>
            <a:rPr lang="en-US" sz="1100" i="1" kern="1200" baseline="0" dirty="0">
              <a:solidFill>
                <a:schemeClr val="tx1"/>
              </a:solidFill>
            </a:rPr>
            <a:t>Risk Weighted Asset (RWA) requirement can be relaxed. </a:t>
          </a:r>
        </a:p>
      </dsp:txBody>
      <dsp:txXfrm>
        <a:off x="1307538" y="2233130"/>
        <a:ext cx="4834070" cy="519336"/>
      </dsp:txXfrm>
    </dsp:sp>
    <dsp:sp modelId="{C2156DBD-B694-4DD4-B7A6-AF8BACE137FB}">
      <dsp:nvSpPr>
        <dsp:cNvPr id="0" name=""/>
        <dsp:cNvSpPr/>
      </dsp:nvSpPr>
      <dsp:spPr>
        <a:xfrm>
          <a:off x="1247362" y="2789099"/>
          <a:ext cx="49264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59DE59-18AC-4DEB-BDD0-90415544AEC9}">
      <dsp:nvSpPr>
        <dsp:cNvPr id="0" name=""/>
        <dsp:cNvSpPr/>
      </dsp:nvSpPr>
      <dsp:spPr>
        <a:xfrm>
          <a:off x="1342053" y="2789096"/>
          <a:ext cx="4834070" cy="41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US" sz="1100" i="1" kern="1200" baseline="0" dirty="0">
              <a:solidFill>
                <a:schemeClr val="tx1"/>
              </a:solidFill>
            </a:rPr>
            <a:t>To keep NPA under check, measures like reclassification of IRAC norms for MSMEs, </a:t>
          </a:r>
          <a:r>
            <a:rPr lang="en-IN" sz="1100" i="1" kern="1200" dirty="0"/>
            <a:t>proper due diligence, regular follow up, strict monitoring of the end-use of funds lent to MSME by conducting periodical visits to the units financed under MSME can be adopted.</a:t>
          </a:r>
          <a:endParaRPr lang="en-US" sz="1100" i="1" kern="1200" baseline="0" dirty="0">
            <a:solidFill>
              <a:schemeClr val="tx1"/>
            </a:solidFill>
          </a:endParaRPr>
        </a:p>
      </dsp:txBody>
      <dsp:txXfrm>
        <a:off x="1342053" y="2789096"/>
        <a:ext cx="4834070" cy="419197"/>
      </dsp:txXfrm>
    </dsp:sp>
    <dsp:sp modelId="{151D629F-26E3-4975-9FD7-AC534639C068}">
      <dsp:nvSpPr>
        <dsp:cNvPr id="0" name=""/>
        <dsp:cNvSpPr/>
      </dsp:nvSpPr>
      <dsp:spPr>
        <a:xfrm>
          <a:off x="1247362" y="3444241"/>
          <a:ext cx="49264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E00C-17C4-468F-A040-5E44800BDCED}">
      <dsp:nvSpPr>
        <dsp:cNvPr id="0" name=""/>
        <dsp:cNvSpPr/>
      </dsp:nvSpPr>
      <dsp:spPr>
        <a:xfrm>
          <a:off x="0" y="3062"/>
          <a:ext cx="64291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6A6B65-5EED-4B7F-A920-9DB89976B0D1}">
      <dsp:nvSpPr>
        <dsp:cNvPr id="0" name=""/>
        <dsp:cNvSpPr/>
      </dsp:nvSpPr>
      <dsp:spPr>
        <a:xfrm>
          <a:off x="0" y="0"/>
          <a:ext cx="1294184" cy="2694660"/>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u="none" kern="1200" dirty="0">
              <a:solidFill>
                <a:schemeClr val="tx1"/>
              </a:solidFill>
            </a:rPr>
            <a:t>Response</a:t>
          </a:r>
          <a:r>
            <a:rPr lang="en-US" sz="1600" b="1" i="1" u="none" kern="1200" baseline="0" dirty="0">
              <a:solidFill>
                <a:schemeClr val="tx1"/>
              </a:solidFill>
            </a:rPr>
            <a:t> of customers to migrate to EBLR from MCLR</a:t>
          </a:r>
          <a:endParaRPr lang="en-US" sz="1600" b="1" i="1" u="none" kern="1200" dirty="0">
            <a:solidFill>
              <a:schemeClr val="tx1"/>
            </a:solidFill>
          </a:endParaRPr>
        </a:p>
      </dsp:txBody>
      <dsp:txXfrm>
        <a:off x="0" y="0"/>
        <a:ext cx="1294184" cy="2694660"/>
      </dsp:txXfrm>
    </dsp:sp>
    <dsp:sp modelId="{D08348A3-ED1D-4EE3-A6C0-7273CF4C87F0}">
      <dsp:nvSpPr>
        <dsp:cNvPr id="0" name=""/>
        <dsp:cNvSpPr/>
      </dsp:nvSpPr>
      <dsp:spPr>
        <a:xfrm>
          <a:off x="1357457" y="38771"/>
          <a:ext cx="4960366" cy="881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chemeClr val="tx1"/>
              </a:solidFill>
            </a:rPr>
            <a:t>Majority of banks reported positive response of borrowers towards shift to EBLR as they find EBLR linked rate of interest more attractive. EBLR also offers increased customer  understanding  than MCLR and setting EBLR has made tracking of loan pricing easier for borrowers.</a:t>
          </a:r>
        </a:p>
      </dsp:txBody>
      <dsp:txXfrm>
        <a:off x="1357457" y="38771"/>
        <a:ext cx="4960366" cy="881422"/>
      </dsp:txXfrm>
    </dsp:sp>
    <dsp:sp modelId="{2099298D-7E44-47A0-8364-5FEF786E7382}">
      <dsp:nvSpPr>
        <dsp:cNvPr id="0" name=""/>
        <dsp:cNvSpPr/>
      </dsp:nvSpPr>
      <dsp:spPr>
        <a:xfrm>
          <a:off x="1288627" y="796395"/>
          <a:ext cx="50980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E7707A-A5F1-49CC-A8D6-C619FDD77150}">
      <dsp:nvSpPr>
        <dsp:cNvPr id="0" name=""/>
        <dsp:cNvSpPr/>
      </dsp:nvSpPr>
      <dsp:spPr>
        <a:xfrm>
          <a:off x="1359908" y="861534"/>
          <a:ext cx="5002487" cy="511361"/>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i="1" kern="1200" dirty="0">
            <a:solidFill>
              <a:schemeClr val="tx1"/>
            </a:solidFill>
          </a:endParaRPr>
        </a:p>
      </dsp:txBody>
      <dsp:txXfrm>
        <a:off x="1359908" y="861534"/>
        <a:ext cx="5002487" cy="511361"/>
      </dsp:txXfrm>
    </dsp:sp>
    <dsp:sp modelId="{46BC29B8-6F53-4307-BFFD-5693D2875771}">
      <dsp:nvSpPr>
        <dsp:cNvPr id="0" name=""/>
        <dsp:cNvSpPr/>
      </dsp:nvSpPr>
      <dsp:spPr>
        <a:xfrm>
          <a:off x="1294184" y="1458811"/>
          <a:ext cx="50980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E0E744-A717-4AA9-8CA5-D1ABFDE8E33C}">
      <dsp:nvSpPr>
        <dsp:cNvPr id="0" name=""/>
        <dsp:cNvSpPr/>
      </dsp:nvSpPr>
      <dsp:spPr>
        <a:xfrm>
          <a:off x="1390874" y="1524944"/>
          <a:ext cx="5036754" cy="104347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t>Some banks also </a:t>
          </a:r>
          <a:r>
            <a:rPr lang="en-US" sz="1200" i="1" kern="1200" dirty="0">
              <a:solidFill>
                <a:schemeClr val="tx1"/>
              </a:solidFill>
            </a:rPr>
            <a:t>feel that customer response in regard to migration to EBLR can be assessed only when there will be a change in repo rate which has remained constant since October 2019.</a:t>
          </a:r>
        </a:p>
        <a:p>
          <a:pPr lvl="0" algn="l" defTabSz="533400">
            <a:lnSpc>
              <a:spcPct val="90000"/>
            </a:lnSpc>
            <a:spcBef>
              <a:spcPct val="0"/>
            </a:spcBef>
            <a:spcAft>
              <a:spcPct val="35000"/>
            </a:spcAft>
          </a:pPr>
          <a:r>
            <a:rPr lang="en-US" sz="1200" i="1" kern="1200" dirty="0">
              <a:solidFill>
                <a:schemeClr val="tx1"/>
              </a:solidFill>
            </a:rPr>
            <a:t>For the last one year, repo rate was coming down. But when the cycle changes, and repo moves upwards, then only the real picture of customer acceptance  can be gauged.</a:t>
          </a:r>
        </a:p>
        <a:p>
          <a:pPr lvl="0" algn="l" defTabSz="533400">
            <a:lnSpc>
              <a:spcPct val="90000"/>
            </a:lnSpc>
            <a:spcBef>
              <a:spcPct val="0"/>
            </a:spcBef>
            <a:spcAft>
              <a:spcPct val="35000"/>
            </a:spcAft>
          </a:pPr>
          <a:endParaRPr lang="en-US" sz="1200" i="1" kern="1200" dirty="0"/>
        </a:p>
      </dsp:txBody>
      <dsp:txXfrm>
        <a:off x="1390874" y="1524944"/>
        <a:ext cx="5036754" cy="1043476"/>
      </dsp:txXfrm>
    </dsp:sp>
    <dsp:sp modelId="{37D715B6-F7E3-4F85-80A0-A21C58923AEE}">
      <dsp:nvSpPr>
        <dsp:cNvPr id="0" name=""/>
        <dsp:cNvSpPr/>
      </dsp:nvSpPr>
      <dsp:spPr>
        <a:xfrm>
          <a:off x="1294184" y="2667000"/>
          <a:ext cx="50980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96450-55AB-42B9-B251-4D5150000D23}">
      <dsp:nvSpPr>
        <dsp:cNvPr id="0" name=""/>
        <dsp:cNvSpPr/>
      </dsp:nvSpPr>
      <dsp:spPr>
        <a:xfrm>
          <a:off x="0" y="1777"/>
          <a:ext cx="63768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64333-AC22-469A-9521-C1441AC81BE1}">
      <dsp:nvSpPr>
        <dsp:cNvPr id="0" name=""/>
        <dsp:cNvSpPr/>
      </dsp:nvSpPr>
      <dsp:spPr>
        <a:xfrm>
          <a:off x="0" y="1777"/>
          <a:ext cx="1286096" cy="3642120"/>
        </a:xfrm>
        <a:prstGeom prst="rect">
          <a:avLst/>
        </a:prstGeom>
        <a:solidFill>
          <a:schemeClr val="accent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kern="1200" dirty="0">
              <a:solidFill>
                <a:schemeClr val="tx1"/>
              </a:solidFill>
            </a:rPr>
            <a:t>Measures</a:t>
          </a:r>
          <a:r>
            <a:rPr lang="en-US" sz="1600" b="1" i="1" kern="1200" baseline="0" dirty="0">
              <a:solidFill>
                <a:schemeClr val="tx1"/>
              </a:solidFill>
            </a:rPr>
            <a:t> adopted to encourage shift from MCLR to EBLR</a:t>
          </a:r>
          <a:endParaRPr lang="en-US" sz="1600" b="1" i="1" kern="1200" dirty="0">
            <a:solidFill>
              <a:schemeClr val="tx1"/>
            </a:solidFill>
          </a:endParaRPr>
        </a:p>
      </dsp:txBody>
      <dsp:txXfrm>
        <a:off x="0" y="1777"/>
        <a:ext cx="1286096" cy="3642120"/>
      </dsp:txXfrm>
    </dsp:sp>
    <dsp:sp modelId="{175F4C03-FCA7-4D60-A4AE-C799EE2CFF2E}">
      <dsp:nvSpPr>
        <dsp:cNvPr id="0" name=""/>
        <dsp:cNvSpPr/>
      </dsp:nvSpPr>
      <dsp:spPr>
        <a:xfrm>
          <a:off x="1308530" y="165753"/>
          <a:ext cx="4932508" cy="1044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i="1" kern="1200" dirty="0">
            <a:solidFill>
              <a:schemeClr val="tx1"/>
            </a:solidFill>
          </a:endParaRPr>
        </a:p>
      </dsp:txBody>
      <dsp:txXfrm>
        <a:off x="1308530" y="165753"/>
        <a:ext cx="4932508" cy="1044475"/>
      </dsp:txXfrm>
    </dsp:sp>
    <dsp:sp modelId="{843C05E4-E6B2-4D0A-8593-7E8424624107}">
      <dsp:nvSpPr>
        <dsp:cNvPr id="0" name=""/>
        <dsp:cNvSpPr/>
      </dsp:nvSpPr>
      <dsp:spPr>
        <a:xfrm>
          <a:off x="1286096" y="1118837"/>
          <a:ext cx="5026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72BA5-995D-4906-B30A-3B9C4FAC11EB}">
      <dsp:nvSpPr>
        <dsp:cNvPr id="0" name=""/>
        <dsp:cNvSpPr/>
      </dsp:nvSpPr>
      <dsp:spPr>
        <a:xfrm>
          <a:off x="1341233" y="1193427"/>
          <a:ext cx="4933297" cy="461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i="1" kern="1200" dirty="0">
              <a:solidFill>
                <a:schemeClr val="tx1"/>
              </a:solidFill>
            </a:rPr>
            <a:t>Banks have updated their public website </a:t>
          </a:r>
          <a:r>
            <a:rPr lang="en-US" sz="1200" i="1" kern="1200" dirty="0"/>
            <a:t>informing the customers about the adoption of Repo Rate Linked </a:t>
          </a:r>
          <a:r>
            <a:rPr lang="en-US" sz="1200" i="1" kern="1200" dirty="0">
              <a:solidFill>
                <a:schemeClr val="tx1"/>
              </a:solidFill>
            </a:rPr>
            <a:t>External Benchmark and have provided the option to customers to convert to Repo Linked Lending Rate ( RLLR) from other internal benchmarks on the bank portals.</a:t>
          </a:r>
        </a:p>
      </dsp:txBody>
      <dsp:txXfrm>
        <a:off x="1341233" y="1193427"/>
        <a:ext cx="4933297" cy="461824"/>
      </dsp:txXfrm>
    </dsp:sp>
    <dsp:sp modelId="{777496E7-168F-43C6-B703-F0D5DD62DD42}">
      <dsp:nvSpPr>
        <dsp:cNvPr id="0" name=""/>
        <dsp:cNvSpPr/>
      </dsp:nvSpPr>
      <dsp:spPr>
        <a:xfrm flipV="1">
          <a:off x="1286096" y="1896825"/>
          <a:ext cx="4984283" cy="4572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2D88E-200F-4B56-9D8D-E28B4DEC3DC3}">
      <dsp:nvSpPr>
        <dsp:cNvPr id="0" name=""/>
        <dsp:cNvSpPr/>
      </dsp:nvSpPr>
      <dsp:spPr>
        <a:xfrm>
          <a:off x="1355883" y="1884671"/>
          <a:ext cx="4962201" cy="77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i="1" kern="1200" dirty="0">
            <a:solidFill>
              <a:schemeClr val="tx1"/>
            </a:solidFill>
          </a:endParaRPr>
        </a:p>
      </dsp:txBody>
      <dsp:txXfrm>
        <a:off x="1355883" y="1884671"/>
        <a:ext cx="4962201" cy="777529"/>
      </dsp:txXfrm>
    </dsp:sp>
    <dsp:sp modelId="{AC1B7BA7-112C-4F3D-9CE0-17B2FE82B87F}">
      <dsp:nvSpPr>
        <dsp:cNvPr id="0" name=""/>
        <dsp:cNvSpPr/>
      </dsp:nvSpPr>
      <dsp:spPr>
        <a:xfrm>
          <a:off x="1286096" y="2590800"/>
          <a:ext cx="5026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BD7D6-0C3E-47A8-8D00-DC6BED29E96D}">
      <dsp:nvSpPr>
        <dsp:cNvPr id="0" name=""/>
        <dsp:cNvSpPr/>
      </dsp:nvSpPr>
      <dsp:spPr>
        <a:xfrm>
          <a:off x="1355883" y="1940258"/>
          <a:ext cx="4995052" cy="103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n-US" sz="1200" kern="1200" dirty="0"/>
        </a:p>
      </dsp:txBody>
      <dsp:txXfrm>
        <a:off x="1355883" y="1940258"/>
        <a:ext cx="4995052" cy="1035920"/>
      </dsp:txXfrm>
    </dsp:sp>
    <dsp:sp modelId="{C2156DBD-B694-4DD4-B7A6-AF8BACE137FB}">
      <dsp:nvSpPr>
        <dsp:cNvPr id="0" name=""/>
        <dsp:cNvSpPr/>
      </dsp:nvSpPr>
      <dsp:spPr>
        <a:xfrm>
          <a:off x="1286096" y="3048000"/>
          <a:ext cx="50267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15F51-289B-4417-B986-67E7E99F2F85}">
      <dsp:nvSpPr>
        <dsp:cNvPr id="0" name=""/>
        <dsp:cNvSpPr/>
      </dsp:nvSpPr>
      <dsp:spPr>
        <a:xfrm rot="10800000">
          <a:off x="54638" y="608"/>
          <a:ext cx="6177224" cy="8650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33" tIns="45720" rIns="85344" bIns="45720" numCol="1" spcCol="1270" anchor="ctr" anchorCtr="0">
          <a:noAutofit/>
        </a:bodyPr>
        <a:lstStyle/>
        <a:p>
          <a:pPr lvl="0" algn="l" defTabSz="533400">
            <a:lnSpc>
              <a:spcPct val="90000"/>
            </a:lnSpc>
            <a:spcBef>
              <a:spcPct val="0"/>
            </a:spcBef>
            <a:spcAft>
              <a:spcPct val="35000"/>
            </a:spcAft>
          </a:pPr>
          <a:r>
            <a:rPr lang="en-US" sz="1200" i="1" kern="1200" dirty="0"/>
            <a:t>Majority of the respondent banks reported that co-lending model is in early stages of implementation  and hence has not yet led to any significant improvement in the credit flows to the priority sector</a:t>
          </a:r>
        </a:p>
      </dsp:txBody>
      <dsp:txXfrm rot="10800000">
        <a:off x="270890" y="608"/>
        <a:ext cx="5960972" cy="865009"/>
      </dsp:txXfrm>
    </dsp:sp>
    <dsp:sp modelId="{CDA351C2-CBCD-4E15-BF3D-8CFF05EF1C83}">
      <dsp:nvSpPr>
        <dsp:cNvPr id="0" name=""/>
        <dsp:cNvSpPr/>
      </dsp:nvSpPr>
      <dsp:spPr>
        <a:xfrm>
          <a:off x="832416" y="212541"/>
          <a:ext cx="441144" cy="44114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90DABE36-F353-4549-B546-88EE211D38CE}">
      <dsp:nvSpPr>
        <dsp:cNvPr id="0" name=""/>
        <dsp:cNvSpPr/>
      </dsp:nvSpPr>
      <dsp:spPr>
        <a:xfrm rot="10800000">
          <a:off x="54638" y="997303"/>
          <a:ext cx="6177224" cy="8256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33" tIns="45720" rIns="85344" bIns="45720" numCol="1" spcCol="1270" anchor="ctr" anchorCtr="0">
          <a:noAutofit/>
        </a:bodyPr>
        <a:lstStyle/>
        <a:p>
          <a:pPr lvl="0" algn="just" defTabSz="533400">
            <a:lnSpc>
              <a:spcPct val="90000"/>
            </a:lnSpc>
            <a:spcBef>
              <a:spcPct val="0"/>
            </a:spcBef>
            <a:spcAft>
              <a:spcPct val="35000"/>
            </a:spcAft>
          </a:pPr>
          <a:endParaRPr lang="en-US" sz="1200" i="1" kern="1200" dirty="0"/>
        </a:p>
      </dsp:txBody>
      <dsp:txXfrm rot="10800000">
        <a:off x="261050" y="997303"/>
        <a:ext cx="5970812" cy="825650"/>
      </dsp:txXfrm>
    </dsp:sp>
    <dsp:sp modelId="{A2429A1C-24C5-4755-9401-DB8EE00CA008}">
      <dsp:nvSpPr>
        <dsp:cNvPr id="0" name=""/>
        <dsp:cNvSpPr/>
      </dsp:nvSpPr>
      <dsp:spPr>
        <a:xfrm>
          <a:off x="832416" y="1189556"/>
          <a:ext cx="441144" cy="44114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B8CDBFA-1F2F-4776-8CEC-4D61B0D3326D}">
      <dsp:nvSpPr>
        <dsp:cNvPr id="0" name=""/>
        <dsp:cNvSpPr/>
      </dsp:nvSpPr>
      <dsp:spPr>
        <a:xfrm rot="10800000">
          <a:off x="54638" y="1954639"/>
          <a:ext cx="6177224" cy="95246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33" tIns="45720" rIns="85344" bIns="45720" numCol="1" spcCol="1270" anchor="ctr" anchorCtr="0">
          <a:noAutofit/>
        </a:bodyPr>
        <a:lstStyle/>
        <a:p>
          <a:pPr lvl="0" algn="just" defTabSz="533400">
            <a:lnSpc>
              <a:spcPct val="90000"/>
            </a:lnSpc>
            <a:spcBef>
              <a:spcPct val="0"/>
            </a:spcBef>
            <a:spcAft>
              <a:spcPct val="35000"/>
            </a:spcAft>
          </a:pPr>
          <a:r>
            <a:rPr lang="en-US" sz="1200" i="1" kern="1200" dirty="0"/>
            <a:t>Some respondent banks are of the opinion that co-lending model provides attractive opportunity for banks to originate priority sector portfolios consistent with their risk appetite while benefitting from the NBFCs sourcing and collection expertise. </a:t>
          </a:r>
          <a:r>
            <a:rPr lang="en-US" sz="1200" i="1" kern="1200" dirty="0">
              <a:solidFill>
                <a:schemeClr val="bg1"/>
              </a:solidFill>
            </a:rPr>
            <a:t>The respondents expect the new model to boost credit flow to priority sector in future. </a:t>
          </a:r>
          <a:endParaRPr lang="en-US" sz="1200" i="1" kern="1200" dirty="0"/>
        </a:p>
      </dsp:txBody>
      <dsp:txXfrm rot="10800000">
        <a:off x="292754" y="1954639"/>
        <a:ext cx="5939108" cy="952466"/>
      </dsp:txXfrm>
    </dsp:sp>
    <dsp:sp modelId="{37606936-9A48-4309-B7D7-435DABC2C6CE}">
      <dsp:nvSpPr>
        <dsp:cNvPr id="0" name=""/>
        <dsp:cNvSpPr/>
      </dsp:nvSpPr>
      <dsp:spPr>
        <a:xfrm>
          <a:off x="832416" y="2210300"/>
          <a:ext cx="441144" cy="44114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AB34E711-3D9B-4DC9-95B0-7DF736A88A38}">
      <dsp:nvSpPr>
        <dsp:cNvPr id="0" name=""/>
        <dsp:cNvSpPr/>
      </dsp:nvSpPr>
      <dsp:spPr>
        <a:xfrm rot="10800000">
          <a:off x="81602" y="3038791"/>
          <a:ext cx="6177224" cy="13029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33" tIns="45720" rIns="85344" bIns="45720" numCol="1" spcCol="1270" anchor="ctr" anchorCtr="0">
          <a:noAutofit/>
        </a:bodyPr>
        <a:lstStyle/>
        <a:p>
          <a:pPr lvl="0" algn="just" defTabSz="533400">
            <a:lnSpc>
              <a:spcPct val="90000"/>
            </a:lnSpc>
            <a:spcBef>
              <a:spcPct val="0"/>
            </a:spcBef>
            <a:spcAft>
              <a:spcPct val="35000"/>
            </a:spcAft>
          </a:pPr>
          <a:r>
            <a:rPr lang="en-US" sz="1200" i="1" kern="1200" dirty="0"/>
            <a:t>However there are certain challenges</a:t>
          </a:r>
          <a:r>
            <a:rPr lang="en-US" sz="1200" i="1" kern="1200" baseline="0" dirty="0"/>
            <a:t> with the co-lending model due to which it is not taking off at desired level. For instance banks follow concept of guarantor in MSME loans whereas NBFCs prefer concept of co-borrower, difference in CGTMSE coverage norms of banks and NBFCs, different criteria of loan assessment followed by banks and NBFCs and difference in method of interest calculation of banks and NBFCs, and </a:t>
          </a:r>
          <a:r>
            <a:rPr lang="en-IN" sz="1200" i="1" kern="1200" dirty="0"/>
            <a:t>integration of systems of both the bank and NBFCs </a:t>
          </a:r>
          <a:endParaRPr lang="en-US" sz="1200" i="1" kern="1200" dirty="0"/>
        </a:p>
      </dsp:txBody>
      <dsp:txXfrm rot="10800000">
        <a:off x="407328" y="3038791"/>
        <a:ext cx="5851498" cy="1302903"/>
      </dsp:txXfrm>
    </dsp:sp>
    <dsp:sp modelId="{C21E217E-5EC6-42B1-8917-8B0B7DBB2BED}">
      <dsp:nvSpPr>
        <dsp:cNvPr id="0" name=""/>
        <dsp:cNvSpPr/>
      </dsp:nvSpPr>
      <dsp:spPr>
        <a:xfrm>
          <a:off x="832416" y="3469670"/>
          <a:ext cx="441144" cy="44114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5311" tIns="47657" rIns="95311" bIns="47657" rtlCol="0"/>
          <a:lstStyle>
            <a:lvl1pPr algn="l">
              <a:defRPr sz="1200"/>
            </a:lvl1pPr>
          </a:lstStyle>
          <a:p>
            <a:endParaRPr lang="en-US" dirty="0"/>
          </a:p>
        </p:txBody>
      </p:sp>
      <p:sp>
        <p:nvSpPr>
          <p:cNvPr id="3" name="Date Placeholder 2"/>
          <p:cNvSpPr>
            <a:spLocks noGrp="1"/>
          </p:cNvSpPr>
          <p:nvPr>
            <p:ph type="dt" sz="quarter" idx="1"/>
          </p:nvPr>
        </p:nvSpPr>
        <p:spPr>
          <a:xfrm>
            <a:off x="3850445" y="0"/>
            <a:ext cx="2945659" cy="496411"/>
          </a:xfrm>
          <a:prstGeom prst="rect">
            <a:avLst/>
          </a:prstGeom>
        </p:spPr>
        <p:txBody>
          <a:bodyPr vert="horz" lIns="95311" tIns="47657" rIns="95311" bIns="47657" rtlCol="0"/>
          <a:lstStyle>
            <a:lvl1pPr algn="r">
              <a:defRPr sz="1200"/>
            </a:lvl1pPr>
          </a:lstStyle>
          <a:p>
            <a:fld id="{AB9D35A2-3887-47A8-A7FF-021BAD40ADED}" type="datetimeFigureOut">
              <a:rPr lang="en-US" smtClean="0"/>
              <a:pPr/>
              <a:t>3/7/2020</a:t>
            </a:fld>
            <a:endParaRPr lang="en-US" dirty="0"/>
          </a:p>
        </p:txBody>
      </p:sp>
      <p:sp>
        <p:nvSpPr>
          <p:cNvPr id="4" name="Footer Placeholder 3"/>
          <p:cNvSpPr>
            <a:spLocks noGrp="1"/>
          </p:cNvSpPr>
          <p:nvPr>
            <p:ph type="ftr" sz="quarter" idx="2"/>
          </p:nvPr>
        </p:nvSpPr>
        <p:spPr>
          <a:xfrm>
            <a:off x="2" y="9430093"/>
            <a:ext cx="2945659" cy="496411"/>
          </a:xfrm>
          <a:prstGeom prst="rect">
            <a:avLst/>
          </a:prstGeom>
        </p:spPr>
        <p:txBody>
          <a:bodyPr vert="horz" lIns="95311" tIns="47657" rIns="95311" bIns="476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30093"/>
            <a:ext cx="2945659" cy="496411"/>
          </a:xfrm>
          <a:prstGeom prst="rect">
            <a:avLst/>
          </a:prstGeom>
        </p:spPr>
        <p:txBody>
          <a:bodyPr vert="horz" lIns="95311" tIns="47657" rIns="95311" bIns="47657" rtlCol="0" anchor="b"/>
          <a:lstStyle>
            <a:lvl1pPr algn="r">
              <a:defRPr sz="1200"/>
            </a:lvl1pPr>
          </a:lstStyle>
          <a:p>
            <a:fld id="{CF196F7F-8BE2-42E7-9B72-62BD04FBADC4}" type="slidenum">
              <a:rPr lang="en-US" smtClean="0"/>
              <a:pPr/>
              <a:t>‹#›</a:t>
            </a:fld>
            <a:endParaRPr lang="en-US" dirty="0"/>
          </a:p>
        </p:txBody>
      </p:sp>
    </p:spTree>
    <p:extLst>
      <p:ext uri="{BB962C8B-B14F-4D97-AF65-F5344CB8AC3E}">
        <p14:creationId xmlns:p14="http://schemas.microsoft.com/office/powerpoint/2010/main" val="1256522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1"/>
          </a:xfrm>
          <a:prstGeom prst="rect">
            <a:avLst/>
          </a:prstGeom>
        </p:spPr>
        <p:txBody>
          <a:bodyPr vert="horz" lIns="95311" tIns="47657" rIns="95311" bIns="47657" rtlCol="0"/>
          <a:lstStyle>
            <a:lvl1pPr algn="l">
              <a:defRPr sz="1200"/>
            </a:lvl1pPr>
          </a:lstStyle>
          <a:p>
            <a:endParaRPr lang="en-IN" dirty="0"/>
          </a:p>
        </p:txBody>
      </p:sp>
      <p:sp>
        <p:nvSpPr>
          <p:cNvPr id="3" name="Date Placeholder 2"/>
          <p:cNvSpPr>
            <a:spLocks noGrp="1"/>
          </p:cNvSpPr>
          <p:nvPr>
            <p:ph type="dt" idx="1"/>
          </p:nvPr>
        </p:nvSpPr>
        <p:spPr>
          <a:xfrm>
            <a:off x="3850445" y="0"/>
            <a:ext cx="2945659" cy="496411"/>
          </a:xfrm>
          <a:prstGeom prst="rect">
            <a:avLst/>
          </a:prstGeom>
        </p:spPr>
        <p:txBody>
          <a:bodyPr vert="horz" lIns="95311" tIns="47657" rIns="95311" bIns="47657" rtlCol="0"/>
          <a:lstStyle>
            <a:lvl1pPr algn="r">
              <a:defRPr sz="1200"/>
            </a:lvl1pPr>
          </a:lstStyle>
          <a:p>
            <a:fld id="{CAA0F924-4846-4A68-A64F-70DF41780332}" type="datetimeFigureOut">
              <a:rPr lang="en-IN" smtClean="0"/>
              <a:pPr/>
              <a:t>07-03-2020</a:t>
            </a:fld>
            <a:endParaRPr lang="en-IN" dirty="0"/>
          </a:p>
        </p:txBody>
      </p:sp>
      <p:sp>
        <p:nvSpPr>
          <p:cNvPr id="4" name="Slide Image Placeholder 3"/>
          <p:cNvSpPr>
            <a:spLocks noGrp="1" noRot="1" noChangeAspect="1"/>
          </p:cNvSpPr>
          <p:nvPr>
            <p:ph type="sldImg" idx="2"/>
          </p:nvPr>
        </p:nvSpPr>
        <p:spPr>
          <a:xfrm>
            <a:off x="2109788" y="742950"/>
            <a:ext cx="2578100" cy="3724275"/>
          </a:xfrm>
          <a:prstGeom prst="rect">
            <a:avLst/>
          </a:prstGeom>
          <a:noFill/>
          <a:ln w="12700">
            <a:solidFill>
              <a:prstClr val="black"/>
            </a:solidFill>
          </a:ln>
        </p:spPr>
        <p:txBody>
          <a:bodyPr vert="horz" lIns="95311" tIns="47657" rIns="95311" bIns="47657" rtlCol="0" anchor="ctr"/>
          <a:lstStyle/>
          <a:p>
            <a:endParaRPr lang="en-IN" dirty="0"/>
          </a:p>
        </p:txBody>
      </p:sp>
      <p:sp>
        <p:nvSpPr>
          <p:cNvPr id="5" name="Notes Placeholder 4"/>
          <p:cNvSpPr>
            <a:spLocks noGrp="1"/>
          </p:cNvSpPr>
          <p:nvPr>
            <p:ph type="body" sz="quarter" idx="3"/>
          </p:nvPr>
        </p:nvSpPr>
        <p:spPr>
          <a:xfrm>
            <a:off x="679768" y="4715910"/>
            <a:ext cx="5438140" cy="4467701"/>
          </a:xfrm>
          <a:prstGeom prst="rect">
            <a:avLst/>
          </a:prstGeom>
        </p:spPr>
        <p:txBody>
          <a:bodyPr vert="horz" lIns="95311" tIns="47657" rIns="95311" bIns="47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2" y="9430093"/>
            <a:ext cx="2945659" cy="496411"/>
          </a:xfrm>
          <a:prstGeom prst="rect">
            <a:avLst/>
          </a:prstGeom>
        </p:spPr>
        <p:txBody>
          <a:bodyPr vert="horz" lIns="95311" tIns="47657" rIns="95311" bIns="47657"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50445" y="9430093"/>
            <a:ext cx="2945659" cy="496411"/>
          </a:xfrm>
          <a:prstGeom prst="rect">
            <a:avLst/>
          </a:prstGeom>
        </p:spPr>
        <p:txBody>
          <a:bodyPr vert="horz" lIns="95311" tIns="47657" rIns="95311" bIns="47657" rtlCol="0" anchor="b"/>
          <a:lstStyle>
            <a:lvl1pPr algn="r">
              <a:defRPr sz="1200"/>
            </a:lvl1pPr>
          </a:lstStyle>
          <a:p>
            <a:fld id="{2E86E886-2B22-4C33-A09B-E532C7D6247D}" type="slidenum">
              <a:rPr lang="en-IN" smtClean="0"/>
              <a:pPr/>
              <a:t>‹#›</a:t>
            </a:fld>
            <a:endParaRPr lang="en-IN" dirty="0"/>
          </a:p>
        </p:txBody>
      </p:sp>
    </p:spTree>
    <p:extLst>
      <p:ext uri="{BB962C8B-B14F-4D97-AF65-F5344CB8AC3E}">
        <p14:creationId xmlns:p14="http://schemas.microsoft.com/office/powerpoint/2010/main" val="3365082270"/>
      </p:ext>
    </p:extLst>
  </p:cSld>
  <p:clrMap bg1="lt1" tx1="dk1" bg2="lt2" tx2="dk2" accent1="accent1" accent2="accent2" accent3="accent3" accent4="accent4" accent5="accent5" accent6="accent6" hlink="hlink" folHlink="folHlink"/>
  <p:hf hdr="0" ftr="0" dt="0"/>
  <p:notesStyle>
    <a:lvl1pPr marL="0" algn="l" defTabSz="914046" rtl="0" eaLnBrk="1" latinLnBrk="0" hangingPunct="1">
      <a:defRPr sz="1200" kern="1200">
        <a:solidFill>
          <a:schemeClr val="tx1"/>
        </a:solidFill>
        <a:latin typeface="+mn-lt"/>
        <a:ea typeface="+mn-ea"/>
        <a:cs typeface="+mn-cs"/>
      </a:defRPr>
    </a:lvl1pPr>
    <a:lvl2pPr marL="457024" algn="l" defTabSz="914046" rtl="0" eaLnBrk="1" latinLnBrk="0" hangingPunct="1">
      <a:defRPr sz="1200" kern="1200">
        <a:solidFill>
          <a:schemeClr val="tx1"/>
        </a:solidFill>
        <a:latin typeface="+mn-lt"/>
        <a:ea typeface="+mn-ea"/>
        <a:cs typeface="+mn-cs"/>
      </a:defRPr>
    </a:lvl2pPr>
    <a:lvl3pPr marL="914046" algn="l" defTabSz="914046" rtl="0" eaLnBrk="1" latinLnBrk="0" hangingPunct="1">
      <a:defRPr sz="1200" kern="1200">
        <a:solidFill>
          <a:schemeClr val="tx1"/>
        </a:solidFill>
        <a:latin typeface="+mn-lt"/>
        <a:ea typeface="+mn-ea"/>
        <a:cs typeface="+mn-cs"/>
      </a:defRPr>
    </a:lvl3pPr>
    <a:lvl4pPr marL="1371070" algn="l" defTabSz="914046" rtl="0" eaLnBrk="1" latinLnBrk="0" hangingPunct="1">
      <a:defRPr sz="1200" kern="1200">
        <a:solidFill>
          <a:schemeClr val="tx1"/>
        </a:solidFill>
        <a:latin typeface="+mn-lt"/>
        <a:ea typeface="+mn-ea"/>
        <a:cs typeface="+mn-cs"/>
      </a:defRPr>
    </a:lvl4pPr>
    <a:lvl5pPr marL="1828094" algn="l" defTabSz="914046" rtl="0" eaLnBrk="1" latinLnBrk="0" hangingPunct="1">
      <a:defRPr sz="1200" kern="1200">
        <a:solidFill>
          <a:schemeClr val="tx1"/>
        </a:solidFill>
        <a:latin typeface="+mn-lt"/>
        <a:ea typeface="+mn-ea"/>
        <a:cs typeface="+mn-cs"/>
      </a:defRPr>
    </a:lvl5pPr>
    <a:lvl6pPr marL="2285116" algn="l" defTabSz="914046" rtl="0" eaLnBrk="1" latinLnBrk="0" hangingPunct="1">
      <a:defRPr sz="1200" kern="1200">
        <a:solidFill>
          <a:schemeClr val="tx1"/>
        </a:solidFill>
        <a:latin typeface="+mn-lt"/>
        <a:ea typeface="+mn-ea"/>
        <a:cs typeface="+mn-cs"/>
      </a:defRPr>
    </a:lvl6pPr>
    <a:lvl7pPr marL="2742140" algn="l" defTabSz="914046" rtl="0" eaLnBrk="1" latinLnBrk="0" hangingPunct="1">
      <a:defRPr sz="1200" kern="1200">
        <a:solidFill>
          <a:schemeClr val="tx1"/>
        </a:solidFill>
        <a:latin typeface="+mn-lt"/>
        <a:ea typeface="+mn-ea"/>
        <a:cs typeface="+mn-cs"/>
      </a:defRPr>
    </a:lvl7pPr>
    <a:lvl8pPr marL="3199163" algn="l" defTabSz="914046" rtl="0" eaLnBrk="1" latinLnBrk="0" hangingPunct="1">
      <a:defRPr sz="1200" kern="1200">
        <a:solidFill>
          <a:schemeClr val="tx1"/>
        </a:solidFill>
        <a:latin typeface="+mn-lt"/>
        <a:ea typeface="+mn-ea"/>
        <a:cs typeface="+mn-cs"/>
      </a:defRPr>
    </a:lvl8pPr>
    <a:lvl9pPr marL="3656187" algn="l" defTabSz="9140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742950"/>
            <a:ext cx="2578100" cy="3724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86E886-2B22-4C33-A09B-E532C7D6247D}" type="slidenum">
              <a:rPr lang="en-IN" smtClean="0"/>
              <a:pPr/>
              <a:t>1</a:t>
            </a:fld>
            <a:endParaRPr lang="en-IN" dirty="0"/>
          </a:p>
        </p:txBody>
      </p:sp>
    </p:spTree>
    <p:extLst>
      <p:ext uri="{BB962C8B-B14F-4D97-AF65-F5344CB8AC3E}">
        <p14:creationId xmlns:p14="http://schemas.microsoft.com/office/powerpoint/2010/main" val="81323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076297"/>
            <a:ext cx="5829300" cy="2122689"/>
          </a:xfrm>
        </p:spPr>
        <p:txBody>
          <a:bodyPr/>
          <a:lstStyle/>
          <a:p>
            <a:r>
              <a:rPr lang="en-US"/>
              <a:t>Click to edit Master title style</a:t>
            </a:r>
          </a:p>
        </p:txBody>
      </p:sp>
      <p:sp>
        <p:nvSpPr>
          <p:cNvPr id="3" name="Subtitle 2"/>
          <p:cNvSpPr>
            <a:spLocks noGrp="1"/>
          </p:cNvSpPr>
          <p:nvPr>
            <p:ph type="subTitle" idx="1"/>
          </p:nvPr>
        </p:nvSpPr>
        <p:spPr>
          <a:xfrm>
            <a:off x="1028701" y="5611602"/>
            <a:ext cx="4800600" cy="2530721"/>
          </a:xfrm>
        </p:spPr>
        <p:txBody>
          <a:bodyPr/>
          <a:lstStyle>
            <a:lvl1pPr marL="0" indent="0" algn="ctr">
              <a:buNone/>
              <a:defRPr>
                <a:solidFill>
                  <a:schemeClr val="tx1">
                    <a:tint val="75000"/>
                  </a:schemeClr>
                </a:solidFill>
              </a:defRPr>
            </a:lvl1pPr>
            <a:lvl2pPr marL="457024" indent="0" algn="ctr">
              <a:buNone/>
              <a:defRPr>
                <a:solidFill>
                  <a:schemeClr val="tx1">
                    <a:tint val="75000"/>
                  </a:schemeClr>
                </a:solidFill>
              </a:defRPr>
            </a:lvl2pPr>
            <a:lvl3pPr marL="914046" indent="0" algn="ctr">
              <a:buNone/>
              <a:defRPr>
                <a:solidFill>
                  <a:schemeClr val="tx1">
                    <a:tint val="75000"/>
                  </a:schemeClr>
                </a:solidFill>
              </a:defRPr>
            </a:lvl3pPr>
            <a:lvl4pPr marL="1371070" indent="0" algn="ctr">
              <a:buNone/>
              <a:defRPr>
                <a:solidFill>
                  <a:schemeClr val="tx1">
                    <a:tint val="75000"/>
                  </a:schemeClr>
                </a:solidFill>
              </a:defRPr>
            </a:lvl4pPr>
            <a:lvl5pPr marL="1828094" indent="0" algn="ctr">
              <a:buNone/>
              <a:defRPr>
                <a:solidFill>
                  <a:schemeClr val="tx1">
                    <a:tint val="75000"/>
                  </a:schemeClr>
                </a:solidFill>
              </a:defRPr>
            </a:lvl5pPr>
            <a:lvl6pPr marL="2285116" indent="0" algn="ctr">
              <a:buNone/>
              <a:defRPr>
                <a:solidFill>
                  <a:schemeClr val="tx1">
                    <a:tint val="75000"/>
                  </a:schemeClr>
                </a:solidFill>
              </a:defRPr>
            </a:lvl6pPr>
            <a:lvl7pPr marL="2742140" indent="0" algn="ctr">
              <a:buNone/>
              <a:defRPr>
                <a:solidFill>
                  <a:schemeClr val="tx1">
                    <a:tint val="75000"/>
                  </a:schemeClr>
                </a:solidFill>
              </a:defRPr>
            </a:lvl7pPr>
            <a:lvl8pPr marL="3199163" indent="0" algn="ctr">
              <a:buNone/>
              <a:defRPr>
                <a:solidFill>
                  <a:schemeClr val="tx1">
                    <a:tint val="75000"/>
                  </a:schemeClr>
                </a:solidFill>
              </a:defRPr>
            </a:lvl8pPr>
            <a:lvl9pPr marL="36561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0795B3-C603-41E7-B1BC-AA9D7465616C}" type="datetime1">
              <a:rPr lang="en-US" smtClean="0"/>
              <a:pPr/>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9337505"/>
            <a:ext cx="1600200" cy="527233"/>
          </a:xfrm>
        </p:spPr>
        <p:txBody>
          <a:bodyPr/>
          <a:lstStyle>
            <a:lvl1pPr algn="l">
              <a:defRPr/>
            </a:lvl1pPr>
          </a:lstStyle>
          <a:p>
            <a:fld id="{902E9510-907A-4C66-949C-BD435FAF44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363BB-BC6A-4F4C-9A81-D85D17F4E24B}" type="datetime1">
              <a:rPr lang="en-US" smtClean="0"/>
              <a:pPr/>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529"/>
            <a:ext cx="1157288" cy="11264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8" y="529529"/>
            <a:ext cx="3357563" cy="11264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7CD7B2-ED20-4D3F-8C63-FC44C42D9807}" type="datetime1">
              <a:rPr lang="en-US" smtClean="0"/>
              <a:pPr/>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660D0-A984-4E44-B258-083DC9427DAB}" type="datetime1">
              <a:rPr lang="en-US" smtClean="0"/>
              <a:pPr/>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6" y="6363483"/>
            <a:ext cx="5829300" cy="196681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6" y="4197242"/>
            <a:ext cx="5829300" cy="2166241"/>
          </a:xfrm>
        </p:spPr>
        <p:txBody>
          <a:bodyPr anchor="b"/>
          <a:lstStyle>
            <a:lvl1pPr marL="0" indent="0">
              <a:buNone/>
              <a:defRPr sz="2000">
                <a:solidFill>
                  <a:schemeClr val="tx1">
                    <a:tint val="75000"/>
                  </a:schemeClr>
                </a:solidFill>
              </a:defRPr>
            </a:lvl1pPr>
            <a:lvl2pPr marL="457024" indent="0">
              <a:buNone/>
              <a:defRPr sz="1800">
                <a:solidFill>
                  <a:schemeClr val="tx1">
                    <a:tint val="75000"/>
                  </a:schemeClr>
                </a:solidFill>
              </a:defRPr>
            </a:lvl2pPr>
            <a:lvl3pPr marL="914046" indent="0">
              <a:buNone/>
              <a:defRPr sz="1600">
                <a:solidFill>
                  <a:schemeClr val="tx1">
                    <a:tint val="75000"/>
                  </a:schemeClr>
                </a:solidFill>
              </a:defRPr>
            </a:lvl3pPr>
            <a:lvl4pPr marL="1371070" indent="0">
              <a:buNone/>
              <a:defRPr sz="1400">
                <a:solidFill>
                  <a:schemeClr val="tx1">
                    <a:tint val="75000"/>
                  </a:schemeClr>
                </a:solidFill>
              </a:defRPr>
            </a:lvl4pPr>
            <a:lvl5pPr marL="1828094" indent="0">
              <a:buNone/>
              <a:defRPr sz="1400">
                <a:solidFill>
                  <a:schemeClr val="tx1">
                    <a:tint val="75000"/>
                  </a:schemeClr>
                </a:solidFill>
              </a:defRPr>
            </a:lvl5pPr>
            <a:lvl6pPr marL="2285116" indent="0">
              <a:buNone/>
              <a:defRPr sz="1400">
                <a:solidFill>
                  <a:schemeClr val="tx1">
                    <a:tint val="75000"/>
                  </a:schemeClr>
                </a:solidFill>
              </a:defRPr>
            </a:lvl6pPr>
            <a:lvl7pPr marL="2742140" indent="0">
              <a:buNone/>
              <a:defRPr sz="1400">
                <a:solidFill>
                  <a:schemeClr val="tx1">
                    <a:tint val="75000"/>
                  </a:schemeClr>
                </a:solidFill>
              </a:defRPr>
            </a:lvl7pPr>
            <a:lvl8pPr marL="3199163" indent="0">
              <a:buNone/>
              <a:defRPr sz="1400">
                <a:solidFill>
                  <a:schemeClr val="tx1">
                    <a:tint val="75000"/>
                  </a:schemeClr>
                </a:solidFill>
              </a:defRPr>
            </a:lvl8pPr>
            <a:lvl9pPr marL="365618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CF5310-9E50-4C03-A769-506AB2B9D3BB}" type="datetime1">
              <a:rPr lang="en-US" smtClean="0"/>
              <a:pPr/>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8" y="3080881"/>
            <a:ext cx="2257425" cy="87131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2" y="3080881"/>
            <a:ext cx="2257425" cy="87131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545E42-9F41-4ADF-AD1D-87B4AF21612F}" type="datetime1">
              <a:rPr lang="en-US" smtClean="0"/>
              <a:pPr/>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6573"/>
            <a:ext cx="6172200" cy="16504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216675"/>
            <a:ext cx="3030141" cy="923804"/>
          </a:xfrm>
        </p:spPr>
        <p:txBody>
          <a:bodyPr anchor="b"/>
          <a:lstStyle>
            <a:lvl1pPr marL="0" indent="0">
              <a:buNone/>
              <a:defRPr sz="2400" b="1"/>
            </a:lvl1pPr>
            <a:lvl2pPr marL="457024" indent="0">
              <a:buNone/>
              <a:defRPr sz="2000" b="1"/>
            </a:lvl2pPr>
            <a:lvl3pPr marL="914046" indent="0">
              <a:buNone/>
              <a:defRPr sz="1800" b="1"/>
            </a:lvl3pPr>
            <a:lvl4pPr marL="1371070" indent="0">
              <a:buNone/>
              <a:defRPr sz="1600" b="1"/>
            </a:lvl4pPr>
            <a:lvl5pPr marL="1828094" indent="0">
              <a:buNone/>
              <a:defRPr sz="1600" b="1"/>
            </a:lvl5pPr>
            <a:lvl6pPr marL="2285116" indent="0">
              <a:buNone/>
              <a:defRPr sz="1600" b="1"/>
            </a:lvl6pPr>
            <a:lvl7pPr marL="2742140" indent="0">
              <a:buNone/>
              <a:defRPr sz="1600" b="1"/>
            </a:lvl7pPr>
            <a:lvl8pPr marL="3199163" indent="0">
              <a:buNone/>
              <a:defRPr sz="1600" b="1"/>
            </a:lvl8pPr>
            <a:lvl9pPr marL="3656187"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3140480"/>
            <a:ext cx="3030141" cy="57055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2216675"/>
            <a:ext cx="3031331" cy="923804"/>
          </a:xfrm>
        </p:spPr>
        <p:txBody>
          <a:bodyPr anchor="b"/>
          <a:lstStyle>
            <a:lvl1pPr marL="0" indent="0">
              <a:buNone/>
              <a:defRPr sz="2400" b="1"/>
            </a:lvl1pPr>
            <a:lvl2pPr marL="457024" indent="0">
              <a:buNone/>
              <a:defRPr sz="2000" b="1"/>
            </a:lvl2pPr>
            <a:lvl3pPr marL="914046" indent="0">
              <a:buNone/>
              <a:defRPr sz="1800" b="1"/>
            </a:lvl3pPr>
            <a:lvl4pPr marL="1371070" indent="0">
              <a:buNone/>
              <a:defRPr sz="1600" b="1"/>
            </a:lvl4pPr>
            <a:lvl5pPr marL="1828094" indent="0">
              <a:buNone/>
              <a:defRPr sz="1600" b="1"/>
            </a:lvl5pPr>
            <a:lvl6pPr marL="2285116" indent="0">
              <a:buNone/>
              <a:defRPr sz="1600" b="1"/>
            </a:lvl6pPr>
            <a:lvl7pPr marL="2742140" indent="0">
              <a:buNone/>
              <a:defRPr sz="1600" b="1"/>
            </a:lvl7pPr>
            <a:lvl8pPr marL="3199163" indent="0">
              <a:buNone/>
              <a:defRPr sz="1600" b="1"/>
            </a:lvl8pPr>
            <a:lvl9pPr marL="365618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3140480"/>
            <a:ext cx="3031331" cy="57055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EC84A5-25F5-4A28-9B5A-FE44B029E76E}" type="datetime1">
              <a:rPr lang="en-US" smtClean="0"/>
              <a:pPr/>
              <a:t>3/7/2020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667EFA-372D-4D74-BDA5-A59165711EFC}" type="datetime1">
              <a:rPr lang="en-US" smtClean="0"/>
              <a:pPr/>
              <a:t>3/7/2020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2BDAB-AFCC-4980-9778-28657028C2C9}" type="datetime1">
              <a:rPr lang="en-US" smtClean="0"/>
              <a:pPr/>
              <a:t>3/7/2020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94281"/>
            <a:ext cx="2256235" cy="167797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94280"/>
            <a:ext cx="3833813" cy="845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2" y="2072259"/>
            <a:ext cx="2256235" cy="6773808"/>
          </a:xfrm>
        </p:spPr>
        <p:txBody>
          <a:bodyPr/>
          <a:lstStyle>
            <a:lvl1pPr marL="0" indent="0">
              <a:buNone/>
              <a:defRPr sz="1400"/>
            </a:lvl1pPr>
            <a:lvl2pPr marL="457024" indent="0">
              <a:buNone/>
              <a:defRPr sz="1200"/>
            </a:lvl2pPr>
            <a:lvl3pPr marL="914046" indent="0">
              <a:buNone/>
              <a:defRPr sz="1000"/>
            </a:lvl3pPr>
            <a:lvl4pPr marL="1371070" indent="0">
              <a:buNone/>
              <a:defRPr sz="900"/>
            </a:lvl4pPr>
            <a:lvl5pPr marL="1828094" indent="0">
              <a:buNone/>
              <a:defRPr sz="900"/>
            </a:lvl5pPr>
            <a:lvl6pPr marL="2285116" indent="0">
              <a:buNone/>
              <a:defRPr sz="900"/>
            </a:lvl6pPr>
            <a:lvl7pPr marL="2742140" indent="0">
              <a:buNone/>
              <a:defRPr sz="900"/>
            </a:lvl7pPr>
            <a:lvl8pPr marL="3199163" indent="0">
              <a:buNone/>
              <a:defRPr sz="900"/>
            </a:lvl8pPr>
            <a:lvl9pPr marL="36561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1DB6C-7A76-4087-BA9E-77239D8FC91D}" type="datetime1">
              <a:rPr lang="en-US" smtClean="0"/>
              <a:pPr/>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1980"/>
            <a:ext cx="4114800" cy="81836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84837"/>
            <a:ext cx="4114800" cy="5941695"/>
          </a:xfrm>
        </p:spPr>
        <p:txBody>
          <a:bodyPr/>
          <a:lstStyle>
            <a:lvl1pPr marL="0" indent="0">
              <a:buNone/>
              <a:defRPr sz="3200"/>
            </a:lvl1pPr>
            <a:lvl2pPr marL="457024" indent="0">
              <a:buNone/>
              <a:defRPr sz="2800"/>
            </a:lvl2pPr>
            <a:lvl3pPr marL="914046" indent="0">
              <a:buNone/>
              <a:defRPr sz="2400"/>
            </a:lvl3pPr>
            <a:lvl4pPr marL="1371070" indent="0">
              <a:buNone/>
              <a:defRPr sz="2000"/>
            </a:lvl4pPr>
            <a:lvl5pPr marL="1828094" indent="0">
              <a:buNone/>
              <a:defRPr sz="2000"/>
            </a:lvl5pPr>
            <a:lvl6pPr marL="2285116" indent="0">
              <a:buNone/>
              <a:defRPr sz="2000"/>
            </a:lvl6pPr>
            <a:lvl7pPr marL="2742140" indent="0">
              <a:buNone/>
              <a:defRPr sz="2000"/>
            </a:lvl7pPr>
            <a:lvl8pPr marL="3199163" indent="0">
              <a:buNone/>
              <a:defRPr sz="2000"/>
            </a:lvl8pPr>
            <a:lvl9pPr marL="3656187" indent="0">
              <a:buNone/>
              <a:defRPr sz="2000"/>
            </a:lvl9pPr>
          </a:lstStyle>
          <a:p>
            <a:endParaRPr lang="en-US" dirty="0"/>
          </a:p>
        </p:txBody>
      </p:sp>
      <p:sp>
        <p:nvSpPr>
          <p:cNvPr id="4" name="Text Placeholder 3"/>
          <p:cNvSpPr>
            <a:spLocks noGrp="1"/>
          </p:cNvSpPr>
          <p:nvPr>
            <p:ph type="body" sz="half" idx="2"/>
          </p:nvPr>
        </p:nvSpPr>
        <p:spPr>
          <a:xfrm>
            <a:off x="1344216" y="7750339"/>
            <a:ext cx="4114800" cy="1162205"/>
          </a:xfrm>
        </p:spPr>
        <p:txBody>
          <a:bodyPr/>
          <a:lstStyle>
            <a:lvl1pPr marL="0" indent="0">
              <a:buNone/>
              <a:defRPr sz="1400"/>
            </a:lvl1pPr>
            <a:lvl2pPr marL="457024" indent="0">
              <a:buNone/>
              <a:defRPr sz="1200"/>
            </a:lvl2pPr>
            <a:lvl3pPr marL="914046" indent="0">
              <a:buNone/>
              <a:defRPr sz="1000"/>
            </a:lvl3pPr>
            <a:lvl4pPr marL="1371070" indent="0">
              <a:buNone/>
              <a:defRPr sz="900"/>
            </a:lvl4pPr>
            <a:lvl5pPr marL="1828094" indent="0">
              <a:buNone/>
              <a:defRPr sz="900"/>
            </a:lvl5pPr>
            <a:lvl6pPr marL="2285116" indent="0">
              <a:buNone/>
              <a:defRPr sz="900"/>
            </a:lvl6pPr>
            <a:lvl7pPr marL="2742140" indent="0">
              <a:buNone/>
              <a:defRPr sz="900"/>
            </a:lvl7pPr>
            <a:lvl8pPr marL="3199163" indent="0">
              <a:buNone/>
              <a:defRPr sz="900"/>
            </a:lvl8pPr>
            <a:lvl9pPr marL="365618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E1694A-9EE8-49D4-AE54-D031EE590CFF}" type="datetime1">
              <a:rPr lang="en-US" smtClean="0"/>
              <a:pPr/>
              <a:t>3/7/2020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E9510-907A-4C66-949C-BD435FAF44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396573"/>
            <a:ext cx="6172200" cy="1650471"/>
          </a:xfrm>
          <a:prstGeom prst="rect">
            <a:avLst/>
          </a:prstGeom>
        </p:spPr>
        <p:txBody>
          <a:bodyPr vert="horz" lIns="91405" tIns="45702" rIns="91405" bIns="45702" rtlCol="0" anchor="ctr">
            <a:normAutofit/>
          </a:bodyPr>
          <a:lstStyle/>
          <a:p>
            <a:r>
              <a:rPr lang="en-US"/>
              <a:t>Click to edit Master title style</a:t>
            </a:r>
          </a:p>
        </p:txBody>
      </p:sp>
      <p:sp>
        <p:nvSpPr>
          <p:cNvPr id="3" name="Text Placeholder 2"/>
          <p:cNvSpPr>
            <a:spLocks noGrp="1"/>
          </p:cNvSpPr>
          <p:nvPr>
            <p:ph type="body" idx="1"/>
          </p:nvPr>
        </p:nvSpPr>
        <p:spPr>
          <a:xfrm>
            <a:off x="342901" y="2310662"/>
            <a:ext cx="6172200" cy="6535406"/>
          </a:xfrm>
          <a:prstGeom prst="rect">
            <a:avLst/>
          </a:prstGeom>
        </p:spPr>
        <p:txBody>
          <a:bodyPr vert="horz" lIns="91405" tIns="45702" rIns="91405" bIns="457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78454"/>
            <a:ext cx="1600200" cy="527233"/>
          </a:xfrm>
          <a:prstGeom prst="rect">
            <a:avLst/>
          </a:prstGeom>
        </p:spPr>
        <p:txBody>
          <a:bodyPr vert="horz" lIns="91405" tIns="45702" rIns="91405" bIns="45702" rtlCol="0" anchor="ctr"/>
          <a:lstStyle>
            <a:lvl1pPr algn="l">
              <a:defRPr sz="1200">
                <a:solidFill>
                  <a:schemeClr val="tx1">
                    <a:tint val="75000"/>
                  </a:schemeClr>
                </a:solidFill>
              </a:defRPr>
            </a:lvl1pPr>
          </a:lstStyle>
          <a:p>
            <a:fld id="{BDF872D8-652A-4164-BF54-4C38CFF9B0FE}" type="datetime1">
              <a:rPr lang="en-US" smtClean="0"/>
              <a:pPr/>
              <a:t>3/7/2020</a:t>
            </a:fld>
            <a:endParaRPr lang="en-US" dirty="0"/>
          </a:p>
        </p:txBody>
      </p:sp>
      <p:sp>
        <p:nvSpPr>
          <p:cNvPr id="5" name="Footer Placeholder 4"/>
          <p:cNvSpPr>
            <a:spLocks noGrp="1"/>
          </p:cNvSpPr>
          <p:nvPr>
            <p:ph type="ftr" sz="quarter" idx="3"/>
          </p:nvPr>
        </p:nvSpPr>
        <p:spPr>
          <a:xfrm>
            <a:off x="2343151" y="9178454"/>
            <a:ext cx="2171700" cy="527233"/>
          </a:xfrm>
          <a:prstGeom prst="rect">
            <a:avLst/>
          </a:prstGeom>
        </p:spPr>
        <p:txBody>
          <a:bodyPr vert="horz" lIns="91405" tIns="45702" rIns="91405" bIns="45702"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1" y="9178454"/>
            <a:ext cx="1600200" cy="527233"/>
          </a:xfrm>
          <a:prstGeom prst="rect">
            <a:avLst/>
          </a:prstGeom>
        </p:spPr>
        <p:txBody>
          <a:bodyPr vert="horz" lIns="91405" tIns="45702" rIns="91405" bIns="45702" rtlCol="0" anchor="ctr"/>
          <a:lstStyle>
            <a:lvl1pPr algn="r">
              <a:defRPr sz="1200">
                <a:solidFill>
                  <a:schemeClr val="tx1">
                    <a:tint val="75000"/>
                  </a:schemeClr>
                </a:solidFill>
              </a:defRPr>
            </a:lvl1pPr>
          </a:lstStyle>
          <a:p>
            <a:fld id="{902E9510-907A-4C66-949C-BD435FAF44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046" rtl="0" eaLnBrk="1" latinLnBrk="0" hangingPunct="1">
        <a:spcBef>
          <a:spcPct val="0"/>
        </a:spcBef>
        <a:buNone/>
        <a:defRPr sz="4400" kern="1200">
          <a:solidFill>
            <a:schemeClr val="tx1"/>
          </a:solidFill>
          <a:latin typeface="+mj-lt"/>
          <a:ea typeface="+mj-ea"/>
          <a:cs typeface="+mj-cs"/>
        </a:defRPr>
      </a:lvl1pPr>
    </p:titleStyle>
    <p:bodyStyle>
      <a:lvl1pPr marL="342767" indent="-342767" algn="l" defTabSz="91404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62" indent="-285639" algn="l" defTabSz="91404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59" indent="-228513" algn="l" defTabSz="91404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82"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05"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29"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53"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75"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99" indent="-228513" algn="l" defTabSz="914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6" rtl="0" eaLnBrk="1" latinLnBrk="0" hangingPunct="1">
        <a:defRPr sz="1800" kern="1200">
          <a:solidFill>
            <a:schemeClr val="tx1"/>
          </a:solidFill>
          <a:latin typeface="+mn-lt"/>
          <a:ea typeface="+mn-ea"/>
          <a:cs typeface="+mn-cs"/>
        </a:defRPr>
      </a:lvl1pPr>
      <a:lvl2pPr marL="457024" algn="l" defTabSz="914046" rtl="0" eaLnBrk="1" latinLnBrk="0" hangingPunct="1">
        <a:defRPr sz="1800" kern="1200">
          <a:solidFill>
            <a:schemeClr val="tx1"/>
          </a:solidFill>
          <a:latin typeface="+mn-lt"/>
          <a:ea typeface="+mn-ea"/>
          <a:cs typeface="+mn-cs"/>
        </a:defRPr>
      </a:lvl2pPr>
      <a:lvl3pPr marL="914046" algn="l" defTabSz="914046" rtl="0" eaLnBrk="1" latinLnBrk="0" hangingPunct="1">
        <a:defRPr sz="1800" kern="1200">
          <a:solidFill>
            <a:schemeClr val="tx1"/>
          </a:solidFill>
          <a:latin typeface="+mn-lt"/>
          <a:ea typeface="+mn-ea"/>
          <a:cs typeface="+mn-cs"/>
        </a:defRPr>
      </a:lvl3pPr>
      <a:lvl4pPr marL="1371070" algn="l" defTabSz="914046" rtl="0" eaLnBrk="1" latinLnBrk="0" hangingPunct="1">
        <a:defRPr sz="1800" kern="1200">
          <a:solidFill>
            <a:schemeClr val="tx1"/>
          </a:solidFill>
          <a:latin typeface="+mn-lt"/>
          <a:ea typeface="+mn-ea"/>
          <a:cs typeface="+mn-cs"/>
        </a:defRPr>
      </a:lvl4pPr>
      <a:lvl5pPr marL="1828094" algn="l" defTabSz="914046" rtl="0" eaLnBrk="1" latinLnBrk="0" hangingPunct="1">
        <a:defRPr sz="1800" kern="1200">
          <a:solidFill>
            <a:schemeClr val="tx1"/>
          </a:solidFill>
          <a:latin typeface="+mn-lt"/>
          <a:ea typeface="+mn-ea"/>
          <a:cs typeface="+mn-cs"/>
        </a:defRPr>
      </a:lvl5pPr>
      <a:lvl6pPr marL="2285116" algn="l" defTabSz="914046" rtl="0" eaLnBrk="1" latinLnBrk="0" hangingPunct="1">
        <a:defRPr sz="1800" kern="1200">
          <a:solidFill>
            <a:schemeClr val="tx1"/>
          </a:solidFill>
          <a:latin typeface="+mn-lt"/>
          <a:ea typeface="+mn-ea"/>
          <a:cs typeface="+mn-cs"/>
        </a:defRPr>
      </a:lvl6pPr>
      <a:lvl7pPr marL="2742140" algn="l" defTabSz="914046" rtl="0" eaLnBrk="1" latinLnBrk="0" hangingPunct="1">
        <a:defRPr sz="1800" kern="1200">
          <a:solidFill>
            <a:schemeClr val="tx1"/>
          </a:solidFill>
          <a:latin typeface="+mn-lt"/>
          <a:ea typeface="+mn-ea"/>
          <a:cs typeface="+mn-cs"/>
        </a:defRPr>
      </a:lvl7pPr>
      <a:lvl8pPr marL="3199163" algn="l" defTabSz="914046" rtl="0" eaLnBrk="1" latinLnBrk="0" hangingPunct="1">
        <a:defRPr sz="1800" kern="1200">
          <a:solidFill>
            <a:schemeClr val="tx1"/>
          </a:solidFill>
          <a:latin typeface="+mn-lt"/>
          <a:ea typeface="+mn-ea"/>
          <a:cs typeface="+mn-cs"/>
        </a:defRPr>
      </a:lvl8pPr>
      <a:lvl9pPr marL="3656187" algn="l" defTabSz="9140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image" Target="../media/image2.jpeg"/><Relationship Id="rId7" Type="http://schemas.openxmlformats.org/officeDocument/2006/relationships/chart" Target="../charts/chart4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 Id="rId9" Type="http://schemas.openxmlformats.org/officeDocument/2006/relationships/chart" Target="../charts/chart48.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4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jpeg"/><Relationship Id="rId7"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5.xml.rels><?xml version="1.0" encoding="UTF-8" standalone="yes"?>
<Relationships xmlns="http://schemas.openxmlformats.org/package/2006/relationships"><Relationship Id="rId8" Type="http://schemas.openxmlformats.org/officeDocument/2006/relationships/chart" Target="../charts/chart13.xml"/><Relationship Id="rId13" Type="http://schemas.openxmlformats.org/officeDocument/2006/relationships/chart" Target="../charts/chart18.xml"/><Relationship Id="rId3" Type="http://schemas.openxmlformats.org/officeDocument/2006/relationships/image" Target="../media/image2.jpeg"/><Relationship Id="rId7" Type="http://schemas.openxmlformats.org/officeDocument/2006/relationships/chart" Target="../charts/chart12.xml"/><Relationship Id="rId12" Type="http://schemas.openxmlformats.org/officeDocument/2006/relationships/chart" Target="../charts/chart1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11.xml"/><Relationship Id="rId11" Type="http://schemas.openxmlformats.org/officeDocument/2006/relationships/chart" Target="../charts/chart16.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chart" Target="../charts/chart9.xml"/><Relationship Id="rId9" Type="http://schemas.openxmlformats.org/officeDocument/2006/relationships/chart" Target="../charts/chart14.xml"/></Relationships>
</file>

<file path=ppt/slides/_rels/slide6.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eg"/><Relationship Id="rId7" Type="http://schemas.openxmlformats.org/officeDocument/2006/relationships/chart" Target="../charts/chart2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 Id="rId9" Type="http://schemas.openxmlformats.org/officeDocument/2006/relationships/chart" Target="../charts/chart24.xml"/></Relationships>
</file>

<file path=ppt/slides/_rels/slide7.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image" Target="../media/image2.jpeg"/><Relationship Id="rId7" Type="http://schemas.openxmlformats.org/officeDocument/2006/relationships/chart" Target="../charts/chart2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10" Type="http://schemas.openxmlformats.org/officeDocument/2006/relationships/chart" Target="../charts/chart31.xml"/><Relationship Id="rId4" Type="http://schemas.openxmlformats.org/officeDocument/2006/relationships/chart" Target="../charts/chart25.xml"/><Relationship Id="rId9" Type="http://schemas.openxmlformats.org/officeDocument/2006/relationships/chart" Target="../charts/chart30.xml"/></Relationships>
</file>

<file path=ppt/slides/_rels/slide8.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image" Target="../media/image2.jpeg"/><Relationship Id="rId7" Type="http://schemas.openxmlformats.org/officeDocument/2006/relationships/chart" Target="../charts/chart35.xml"/><Relationship Id="rId12" Type="http://schemas.openxmlformats.org/officeDocument/2006/relationships/chart" Target="../charts/chart4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34.xml"/><Relationship Id="rId11" Type="http://schemas.openxmlformats.org/officeDocument/2006/relationships/chart" Target="../charts/chart39.xml"/><Relationship Id="rId5" Type="http://schemas.openxmlformats.org/officeDocument/2006/relationships/chart" Target="../charts/chart33.xml"/><Relationship Id="rId10" Type="http://schemas.openxmlformats.org/officeDocument/2006/relationships/chart" Target="../charts/chart38.xml"/><Relationship Id="rId4" Type="http://schemas.openxmlformats.org/officeDocument/2006/relationships/chart" Target="../charts/chart32.xml"/><Relationship Id="rId9" Type="http://schemas.openxmlformats.org/officeDocument/2006/relationships/chart" Target="../charts/chart3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42.xml"/><Relationship Id="rId4" Type="http://schemas.openxmlformats.org/officeDocument/2006/relationships/chart" Target="../charts/char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0600" y="1370012"/>
            <a:ext cx="1981200" cy="584739"/>
          </a:xfrm>
          <a:prstGeom prst="rect">
            <a:avLst/>
          </a:prstGeom>
          <a:noFill/>
        </p:spPr>
        <p:txBody>
          <a:bodyPr wrap="square" lIns="91405" tIns="45702" rIns="91405" bIns="45702" rtlCol="0">
            <a:spAutoFit/>
          </a:bodyPr>
          <a:lstStyle/>
          <a:p>
            <a:pPr algn="r"/>
            <a:r>
              <a:rPr lang="en-IN" sz="1600" b="1" dirty="0">
                <a:solidFill>
                  <a:schemeClr val="bg1"/>
                </a:solidFill>
              </a:rPr>
              <a:t>Issue 1</a:t>
            </a:r>
          </a:p>
          <a:p>
            <a:pPr algn="r"/>
            <a:r>
              <a:rPr lang="en-IN" sz="1600" b="1" dirty="0">
                <a:solidFill>
                  <a:schemeClr val="bg1"/>
                </a:solidFill>
              </a:rPr>
              <a:t>January – June 2015 </a:t>
            </a:r>
          </a:p>
        </p:txBody>
      </p:sp>
      <p:sp>
        <p:nvSpPr>
          <p:cNvPr id="2" name="Rectangle 2"/>
          <p:cNvSpPr>
            <a:spLocks noChangeArrowheads="1"/>
          </p:cNvSpPr>
          <p:nvPr/>
        </p:nvSpPr>
        <p:spPr bwMode="auto">
          <a:xfrm>
            <a:off x="0" y="43879"/>
            <a:ext cx="184660" cy="3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5" tIns="45702" rIns="91405" bIns="45702" numCol="1" anchor="ctr" anchorCtr="0" compatLnSpc="1">
            <a:prstTxWarp prst="textNoShape">
              <a:avLst/>
            </a:prstTxWarp>
            <a:spAutoFit/>
          </a:bodyPr>
          <a:lstStyle/>
          <a:p>
            <a:endParaRPr lang="en-IN" dirty="0"/>
          </a:p>
        </p:txBody>
      </p:sp>
      <p:pic>
        <p:nvPicPr>
          <p:cNvPr id="15" name="Picture 0" descr="new_ficc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5290"/>
            <a:ext cx="838200" cy="7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D:\Anil Gupta- 2011\Anil-FICCI\FICCI Logo, letterhead and sign\IBA Logo\Iba logo copy.jpg"/>
          <p:cNvPicPr/>
          <p:nvPr/>
        </p:nvPicPr>
        <p:blipFill>
          <a:blip r:embed="rId4" cstate="print"/>
          <a:srcRect/>
          <a:stretch>
            <a:fillRect/>
          </a:stretch>
        </p:blipFill>
        <p:spPr bwMode="auto">
          <a:xfrm>
            <a:off x="5004435" y="148835"/>
            <a:ext cx="1777365" cy="687777"/>
          </a:xfrm>
          <a:prstGeom prst="rect">
            <a:avLst/>
          </a:prstGeom>
          <a:noFill/>
          <a:ln w="9525">
            <a:noFill/>
            <a:miter lim="800000"/>
            <a:headEnd/>
            <a:tailEnd/>
          </a:ln>
        </p:spPr>
      </p:pic>
      <p:sp>
        <p:nvSpPr>
          <p:cNvPr id="7" name="Rectangle 2"/>
          <p:cNvSpPr>
            <a:spLocks noChangeArrowheads="1"/>
          </p:cNvSpPr>
          <p:nvPr/>
        </p:nvSpPr>
        <p:spPr bwMode="auto">
          <a:xfrm>
            <a:off x="434975" y="46640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Rectangle 13"/>
          <p:cNvSpPr>
            <a:spLocks noChangeArrowheads="1"/>
          </p:cNvSpPr>
          <p:nvPr/>
        </p:nvSpPr>
        <p:spPr bwMode="auto">
          <a:xfrm>
            <a:off x="2177" y="992367"/>
            <a:ext cx="6855823" cy="8910458"/>
          </a:xfrm>
          <a:prstGeom prst="rect">
            <a:avLst/>
          </a:prstGeom>
          <a:pattFill prst="pct50">
            <a:fgClr>
              <a:schemeClr val="accent2">
                <a:lumMod val="75000"/>
              </a:schemeClr>
            </a:fgClr>
            <a:bgClr>
              <a:schemeClr val="accent2">
                <a:lumMod val="60000"/>
                <a:lumOff val="40000"/>
              </a:schemeClr>
            </a:bgClr>
          </a:pattFill>
          <a:ln>
            <a:noFill/>
          </a:ln>
        </p:spPr>
        <p:txBody>
          <a:bodyPr rot="0" vert="horz" wrap="square" lIns="91440" tIns="45720" rIns="91440" bIns="45720" anchor="t" anchorCtr="0" upright="1">
            <a:noAutofit/>
          </a:bodyPr>
          <a:lstStyle/>
          <a:p>
            <a:endParaRPr lang="en-US" dirty="0"/>
          </a:p>
        </p:txBody>
      </p:sp>
      <p:sp>
        <p:nvSpPr>
          <p:cNvPr id="8" name="Rectangle 3"/>
          <p:cNvSpPr>
            <a:spLocks noChangeArrowheads="1"/>
          </p:cNvSpPr>
          <p:nvPr/>
        </p:nvSpPr>
        <p:spPr bwMode="auto">
          <a:xfrm>
            <a:off x="434975" y="512127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r>
            <a:br>
              <a:rPr kumimoji="0" lang="en-US" alt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br>
            <a:endParaRPr kumimoji="0" lang="en-US" altLang="en-US" sz="6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endParaRPr>
          </a:p>
        </p:txBody>
      </p:sp>
      <p:sp>
        <p:nvSpPr>
          <p:cNvPr id="9" name="Rectangle 8"/>
          <p:cNvSpPr/>
          <p:nvPr/>
        </p:nvSpPr>
        <p:spPr>
          <a:xfrm>
            <a:off x="565661" y="3550630"/>
            <a:ext cx="6216139"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Garamond" panose="02020404030301010803" pitchFamily="18" charset="0"/>
              </a:rPr>
              <a:t>FICCI-IBA </a:t>
            </a:r>
          </a:p>
          <a:p>
            <a:pPr algn="ctr"/>
            <a:r>
              <a:rPr lang="en-US" sz="4800" b="1" dirty="0">
                <a:latin typeface="Garamond" panose="02020404030301010803" pitchFamily="18" charset="0"/>
              </a:rPr>
              <a:t>Survey of Bankers</a:t>
            </a:r>
          </a:p>
        </p:txBody>
      </p:sp>
      <p:sp>
        <p:nvSpPr>
          <p:cNvPr id="21" name="TextBox 20"/>
          <p:cNvSpPr txBox="1"/>
          <p:nvPr/>
        </p:nvSpPr>
        <p:spPr>
          <a:xfrm>
            <a:off x="2971800" y="5111052"/>
            <a:ext cx="3581400" cy="830960"/>
          </a:xfrm>
          <a:prstGeom prst="rect">
            <a:avLst/>
          </a:prstGeom>
          <a:noFill/>
        </p:spPr>
        <p:txBody>
          <a:bodyPr wrap="square" lIns="91405" tIns="45702" rIns="91405" bIns="45702" rtlCol="0">
            <a:spAutoFit/>
          </a:bodyPr>
          <a:lstStyle/>
          <a:p>
            <a:pPr algn="r"/>
            <a:r>
              <a:rPr lang="en-IN" sz="2400" b="1" dirty="0">
                <a:solidFill>
                  <a:schemeClr val="bg1"/>
                </a:solidFill>
              </a:rPr>
              <a:t>Issue 10</a:t>
            </a:r>
          </a:p>
          <a:p>
            <a:pPr algn="r"/>
            <a:r>
              <a:rPr lang="en-IN" sz="2400" b="1" dirty="0">
                <a:solidFill>
                  <a:schemeClr val="bg1"/>
                </a:solidFill>
              </a:rPr>
              <a:t>July – December 2019 </a:t>
            </a:r>
          </a:p>
        </p:txBody>
      </p:sp>
      <p:cxnSp>
        <p:nvCxnSpPr>
          <p:cNvPr id="23" name="Straight Connector 22"/>
          <p:cNvCxnSpPr/>
          <p:nvPr/>
        </p:nvCxnSpPr>
        <p:spPr>
          <a:xfrm>
            <a:off x="565661" y="5052315"/>
            <a:ext cx="57911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9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7605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Expectations and Outlook  on Credit</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24" name="Rectangle 23"/>
          <p:cNvSpPr/>
          <p:nvPr/>
        </p:nvSpPr>
        <p:spPr>
          <a:xfrm>
            <a:off x="152400" y="1377252"/>
            <a:ext cx="6477000" cy="1154126"/>
          </a:xfrm>
          <a:prstGeom prst="rect">
            <a:avLst/>
          </a:prstGeom>
        </p:spPr>
        <p:txBody>
          <a:bodyPr wrap="square" lIns="91405" tIns="45702" rIns="91405" bIns="45702">
            <a:spAutoFit/>
          </a:bodyPr>
          <a:lstStyle/>
          <a:p>
            <a:pPr algn="just"/>
            <a:r>
              <a:rPr lang="en-US" sz="1150" dirty="0"/>
              <a:t>The expected pattern of credit standards has largely remained same for large enterprises while it has changed for SMEs. For the period Jan -June 20, 82% respondents expect credit standards for large enterprises to remain same while only 11% respondents expect credit standards for SMEs to remain the same. 6% respondents expect further tightening of credit standards for large enterprises and 33% respondents expect tightening of credit standards for SME units. However, 56% of respondents expect credit standards for SMEs to ease in the next six months. </a:t>
            </a:r>
          </a:p>
        </p:txBody>
      </p:sp>
      <p:sp>
        <p:nvSpPr>
          <p:cNvPr id="28" name="Rectangle 27"/>
          <p:cNvSpPr/>
          <p:nvPr/>
        </p:nvSpPr>
        <p:spPr>
          <a:xfrm>
            <a:off x="200025" y="5002586"/>
            <a:ext cx="6477000" cy="646294"/>
          </a:xfrm>
          <a:prstGeom prst="rect">
            <a:avLst/>
          </a:prstGeom>
        </p:spPr>
        <p:txBody>
          <a:bodyPr wrap="square" lIns="91405" tIns="45702" rIns="91405" bIns="45702">
            <a:spAutoFit/>
          </a:bodyPr>
          <a:lstStyle/>
          <a:p>
            <a:pPr algn="just"/>
            <a:r>
              <a:rPr lang="en-US" sz="1150" dirty="0"/>
              <a:t>61% respondents stated Infrastructure as an important sector for credit growth. Other key sectors indicated to see rise in credit are Cement, Metals, Iron &amp; Steel, Construction, Auto and auto components, Renewable energy, Pharmaceuticals etc. </a:t>
            </a:r>
          </a:p>
        </p:txBody>
      </p:sp>
      <p:grpSp>
        <p:nvGrpSpPr>
          <p:cNvPr id="11" name="Group 10"/>
          <p:cNvGrpSpPr/>
          <p:nvPr/>
        </p:nvGrpSpPr>
        <p:grpSpPr>
          <a:xfrm>
            <a:off x="189548" y="2665413"/>
            <a:ext cx="6400800" cy="2245009"/>
            <a:chOff x="350854" y="2699218"/>
            <a:chExt cx="6400800" cy="2245009"/>
          </a:xfrm>
        </p:grpSpPr>
        <p:grpSp>
          <p:nvGrpSpPr>
            <p:cNvPr id="10" name="Group 9"/>
            <p:cNvGrpSpPr/>
            <p:nvPr/>
          </p:nvGrpSpPr>
          <p:grpSpPr>
            <a:xfrm>
              <a:off x="350854" y="2699218"/>
              <a:ext cx="6400800" cy="2245009"/>
              <a:chOff x="213360" y="2665413"/>
              <a:chExt cx="6400800" cy="2245009"/>
            </a:xfrm>
          </p:grpSpPr>
          <p:sp>
            <p:nvSpPr>
              <p:cNvPr id="14" name="Rectangle 13"/>
              <p:cNvSpPr/>
              <p:nvPr/>
            </p:nvSpPr>
            <p:spPr>
              <a:xfrm>
                <a:off x="3529149" y="2917615"/>
                <a:ext cx="3085011" cy="1992807"/>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13360" y="2892797"/>
                <a:ext cx="3200400" cy="201762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13360" y="2671840"/>
                <a:ext cx="3200400" cy="293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Credit standards for large enterprises</a:t>
                </a:r>
              </a:p>
            </p:txBody>
          </p:sp>
          <p:sp>
            <p:nvSpPr>
              <p:cNvPr id="26" name="Rectangle 25"/>
              <p:cNvSpPr/>
              <p:nvPr/>
            </p:nvSpPr>
            <p:spPr>
              <a:xfrm>
                <a:off x="3529149" y="2665413"/>
                <a:ext cx="3085011" cy="2996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Credit standards for SMEs</a:t>
                </a:r>
              </a:p>
            </p:txBody>
          </p:sp>
        </p:grpSp>
        <p:sp>
          <p:nvSpPr>
            <p:cNvPr id="35" name="Rectangle 34"/>
            <p:cNvSpPr/>
            <p:nvPr/>
          </p:nvSpPr>
          <p:spPr>
            <a:xfrm>
              <a:off x="2238899" y="4611744"/>
              <a:ext cx="1151276" cy="261610"/>
            </a:xfrm>
            <a:prstGeom prst="rect">
              <a:avLst/>
            </a:prstGeom>
          </p:spPr>
          <p:txBody>
            <a:bodyPr wrap="none">
              <a:spAutoFit/>
            </a:bodyPr>
            <a:lstStyle/>
            <a:p>
              <a:pPr algn="ctr"/>
              <a:r>
                <a:rPr lang="en-US" sz="1100" dirty="0"/>
                <a:t>(% respondents) </a:t>
              </a:r>
            </a:p>
          </p:txBody>
        </p:sp>
        <p:sp>
          <p:nvSpPr>
            <p:cNvPr id="36" name="Rectangle 35"/>
            <p:cNvSpPr/>
            <p:nvPr/>
          </p:nvSpPr>
          <p:spPr>
            <a:xfrm>
              <a:off x="5438989" y="4611743"/>
              <a:ext cx="1173719" cy="276999"/>
            </a:xfrm>
            <a:prstGeom prst="rect">
              <a:avLst/>
            </a:prstGeom>
          </p:spPr>
          <p:txBody>
            <a:bodyPr wrap="none">
              <a:spAutoFit/>
            </a:bodyPr>
            <a:lstStyle/>
            <a:p>
              <a:pPr algn="ctr"/>
              <a:r>
                <a:rPr lang="en-US" sz="1200" dirty="0"/>
                <a:t>(% </a:t>
              </a:r>
              <a:r>
                <a:rPr lang="en-US" sz="1100" dirty="0"/>
                <a:t>respondents</a:t>
              </a:r>
              <a:r>
                <a:rPr lang="en-US" sz="1200" dirty="0"/>
                <a:t>) </a:t>
              </a:r>
            </a:p>
          </p:txBody>
        </p:sp>
      </p:grpSp>
      <p:grpSp>
        <p:nvGrpSpPr>
          <p:cNvPr id="4" name="Group 3"/>
          <p:cNvGrpSpPr/>
          <p:nvPr/>
        </p:nvGrpSpPr>
        <p:grpSpPr>
          <a:xfrm>
            <a:off x="992631" y="5741044"/>
            <a:ext cx="4950969" cy="3934768"/>
            <a:chOff x="969467" y="5713412"/>
            <a:chExt cx="4950969" cy="3657600"/>
          </a:xfrm>
        </p:grpSpPr>
        <p:sp>
          <p:nvSpPr>
            <p:cNvPr id="25" name="Rectangle 24"/>
            <p:cNvSpPr/>
            <p:nvPr/>
          </p:nvSpPr>
          <p:spPr>
            <a:xfrm>
              <a:off x="969467" y="5810011"/>
              <a:ext cx="4950969" cy="3561001"/>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9467" y="5713412"/>
              <a:ext cx="4950969" cy="25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Sectors  expected to see rise in long term credit</a:t>
              </a:r>
            </a:p>
          </p:txBody>
        </p:sp>
      </p:grpSp>
      <p:graphicFrame>
        <p:nvGraphicFramePr>
          <p:cNvPr id="32" name="Chart 31"/>
          <p:cNvGraphicFramePr>
            <a:graphicFrameLocks/>
          </p:cNvGraphicFramePr>
          <p:nvPr>
            <p:extLst>
              <p:ext uri="{D42A27DB-BD31-4B8C-83A1-F6EECF244321}">
                <p14:modId xmlns:p14="http://schemas.microsoft.com/office/powerpoint/2010/main" val="2567853702"/>
              </p:ext>
            </p:extLst>
          </p:nvPr>
        </p:nvGraphicFramePr>
        <p:xfrm>
          <a:off x="989825" y="6014292"/>
          <a:ext cx="5029200" cy="316416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724400" y="9371012"/>
            <a:ext cx="1239083" cy="246221"/>
          </a:xfrm>
          <a:prstGeom prst="rect">
            <a:avLst/>
          </a:prstGeom>
          <a:noFill/>
        </p:spPr>
        <p:txBody>
          <a:bodyPr wrap="square" rtlCol="0">
            <a:spAutoFit/>
          </a:bodyPr>
          <a:lstStyle/>
          <a:p>
            <a:r>
              <a:rPr lang="en-US" sz="1000" dirty="0"/>
              <a:t>(% respondents)</a:t>
            </a:r>
          </a:p>
        </p:txBody>
      </p:sp>
      <p:sp>
        <p:nvSpPr>
          <p:cNvPr id="37" name="Slide Number Placeholder 3"/>
          <p:cNvSpPr>
            <a:spLocks noGrp="1"/>
          </p:cNvSpPr>
          <p:nvPr>
            <p:ph type="sldNum" sz="quarter" idx="12"/>
          </p:nvPr>
        </p:nvSpPr>
        <p:spPr>
          <a:xfrm>
            <a:off x="4914901" y="9178454"/>
            <a:ext cx="1600200" cy="527233"/>
          </a:xfrm>
        </p:spPr>
        <p:txBody>
          <a:bodyPr/>
          <a:lstStyle/>
          <a:p>
            <a:pPr algn="r"/>
            <a:fld id="{902E9510-907A-4C66-949C-BD435FAF4426}" type="slidenum">
              <a:rPr lang="en-US" smtClean="0"/>
              <a:pPr algn="r"/>
              <a:t>10</a:t>
            </a:fld>
            <a:endParaRPr lang="en-US" dirty="0"/>
          </a:p>
        </p:txBody>
      </p:sp>
      <p:graphicFrame>
        <p:nvGraphicFramePr>
          <p:cNvPr id="33" name="Chart 32"/>
          <p:cNvGraphicFramePr>
            <a:graphicFrameLocks/>
          </p:cNvGraphicFramePr>
          <p:nvPr>
            <p:extLst>
              <p:ext uri="{D42A27DB-BD31-4B8C-83A1-F6EECF244321}">
                <p14:modId xmlns:p14="http://schemas.microsoft.com/office/powerpoint/2010/main" val="3271311368"/>
              </p:ext>
            </p:extLst>
          </p:nvPr>
        </p:nvGraphicFramePr>
        <p:xfrm>
          <a:off x="180023" y="2958605"/>
          <a:ext cx="3209925" cy="19928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00000000-0008-0000-0100-000012000000}"/>
              </a:ext>
            </a:extLst>
          </p:cNvPr>
          <p:cNvGraphicFramePr>
            <a:graphicFrameLocks/>
          </p:cNvGraphicFramePr>
          <p:nvPr>
            <p:extLst>
              <p:ext uri="{D42A27DB-BD31-4B8C-83A1-F6EECF244321}">
                <p14:modId xmlns:p14="http://schemas.microsoft.com/office/powerpoint/2010/main" val="643058557"/>
              </p:ext>
            </p:extLst>
          </p:nvPr>
        </p:nvGraphicFramePr>
        <p:xfrm>
          <a:off x="3509284" y="2965033"/>
          <a:ext cx="3081064" cy="19863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39">
            <a:extLst>
              <a:ext uri="{FF2B5EF4-FFF2-40B4-BE49-F238E27FC236}">
                <a16:creationId xmlns:a16="http://schemas.microsoft.com/office/drawing/2014/main" id="{00000000-0008-0000-0100-000013000000}"/>
              </a:ext>
            </a:extLst>
          </p:cNvPr>
          <p:cNvGraphicFramePr>
            <a:graphicFrameLocks/>
          </p:cNvGraphicFramePr>
          <p:nvPr>
            <p:extLst>
              <p:ext uri="{D42A27DB-BD31-4B8C-83A1-F6EECF244321}">
                <p14:modId xmlns:p14="http://schemas.microsoft.com/office/powerpoint/2010/main" val="1984812107"/>
              </p:ext>
            </p:extLst>
          </p:nvPr>
        </p:nvGraphicFramePr>
        <p:xfrm>
          <a:off x="1295400" y="6106456"/>
          <a:ext cx="4495801" cy="339228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a:extLst>
              <a:ext uri="{FF2B5EF4-FFF2-40B4-BE49-F238E27FC236}">
                <a16:creationId xmlns:a16="http://schemas.microsoft.com/office/drawing/2014/main" id="{00000000-0008-0000-0100-000011000000}"/>
              </a:ext>
            </a:extLst>
          </p:cNvPr>
          <p:cNvGraphicFramePr>
            <a:graphicFrameLocks/>
          </p:cNvGraphicFramePr>
          <p:nvPr>
            <p:extLst>
              <p:ext uri="{D42A27DB-BD31-4B8C-83A1-F6EECF244321}">
                <p14:modId xmlns:p14="http://schemas.microsoft.com/office/powerpoint/2010/main" val="740940582"/>
              </p:ext>
            </p:extLst>
          </p:nvPr>
        </p:nvGraphicFramePr>
        <p:xfrm>
          <a:off x="150020" y="2973830"/>
          <a:ext cx="3216372" cy="186928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Chart 29">
            <a:extLst>
              <a:ext uri="{FF2B5EF4-FFF2-40B4-BE49-F238E27FC236}">
                <a16:creationId xmlns:a16="http://schemas.microsoft.com/office/drawing/2014/main" id="{00000000-0008-0000-0100-000012000000}"/>
              </a:ext>
            </a:extLst>
          </p:cNvPr>
          <p:cNvGraphicFramePr>
            <a:graphicFrameLocks/>
          </p:cNvGraphicFramePr>
          <p:nvPr>
            <p:extLst>
              <p:ext uri="{D42A27DB-BD31-4B8C-83A1-F6EECF244321}">
                <p14:modId xmlns:p14="http://schemas.microsoft.com/office/powerpoint/2010/main" val="3214984766"/>
              </p:ext>
            </p:extLst>
          </p:nvPr>
        </p:nvGraphicFramePr>
        <p:xfrm>
          <a:off x="3543436" y="2970212"/>
          <a:ext cx="3009764" cy="1874044"/>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4792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2E9510-907A-4C66-949C-BD435FAF4426}" type="slidenum">
              <a:rPr lang="en-US" smtClean="0"/>
              <a:pPr/>
              <a:t>11</a:t>
            </a:fld>
            <a:endParaRPr lang="en-US" dirty="0"/>
          </a:p>
        </p:txBody>
      </p:sp>
      <p:pic>
        <p:nvPicPr>
          <p:cNvPr id="5"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33249"/>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Anil Gupta- 2011\Anil-FICCI\FICCI Logo, letterhead and sign\IBA Logo\Iba logo copy.jpg"/>
          <p:cNvPicPr/>
          <p:nvPr/>
        </p:nvPicPr>
        <p:blipFill>
          <a:blip r:embed="rId3" cstate="print"/>
          <a:srcRect/>
          <a:stretch>
            <a:fillRect/>
          </a:stretch>
        </p:blipFill>
        <p:spPr bwMode="auto">
          <a:xfrm>
            <a:off x="5004436" y="129858"/>
            <a:ext cx="1777365" cy="478156"/>
          </a:xfrm>
          <a:prstGeom prst="rect">
            <a:avLst/>
          </a:prstGeom>
          <a:noFill/>
          <a:ln w="9525">
            <a:noFill/>
            <a:miter lim="800000"/>
            <a:headEnd/>
            <a:tailEnd/>
          </a:ln>
        </p:spPr>
      </p:pic>
      <p:sp>
        <p:nvSpPr>
          <p:cNvPr id="7" name="Title 6"/>
          <p:cNvSpPr>
            <a:spLocks noGrp="1"/>
          </p:cNvSpPr>
          <p:nvPr>
            <p:ph type="title"/>
          </p:nvPr>
        </p:nvSpPr>
        <p:spPr>
          <a:xfrm>
            <a:off x="0" y="760412"/>
            <a:ext cx="6858000" cy="603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normAutofit fontScale="90000"/>
          </a:bodyPr>
          <a:lstStyle/>
          <a:p>
            <a:pPr marL="225425" algn="l"/>
            <a:r>
              <a:rPr lang="en-US" sz="1800" b="1" i="1" dirty="0">
                <a:solidFill>
                  <a:schemeClr val="bg1"/>
                </a:solidFill>
              </a:rPr>
              <a:t>Views on the steps to be taken by the Government for economic revival</a:t>
            </a:r>
            <a:endParaRPr lang="en-IN" sz="1800" b="1" i="1" dirty="0">
              <a:solidFill>
                <a:schemeClr val="bg1"/>
              </a:solidFill>
            </a:endParaRPr>
          </a:p>
        </p:txBody>
      </p:sp>
      <p:sp>
        <p:nvSpPr>
          <p:cNvPr id="21" name="Rectangle 20"/>
          <p:cNvSpPr/>
          <p:nvPr/>
        </p:nvSpPr>
        <p:spPr>
          <a:xfrm>
            <a:off x="304801" y="1522413"/>
            <a:ext cx="6400800" cy="501383"/>
          </a:xfrm>
          <a:prstGeom prst="rect">
            <a:avLst/>
          </a:prstGeom>
          <a:solidFill>
            <a:schemeClr val="accent2">
              <a:lumMod val="20000"/>
              <a:lumOff val="80000"/>
            </a:schemeClr>
          </a:solidFill>
        </p:spPr>
        <p:txBody>
          <a:bodyPr wrap="square" lIns="91405" tIns="45702" rIns="91405" bIns="45702">
            <a:spAutoFit/>
          </a:bodyPr>
          <a:lstStyle/>
          <a:p>
            <a:pPr algn="just">
              <a:lnSpc>
                <a:spcPct val="114000"/>
              </a:lnSpc>
              <a:spcBef>
                <a:spcPts val="600"/>
              </a:spcBef>
              <a:spcAft>
                <a:spcPts val="600"/>
              </a:spcAft>
            </a:pPr>
            <a:r>
              <a:rPr lang="en-US" altLang="en-US" sz="12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Bankers were asked about their views on the steps that government should take to help economy come out of the bleak situation</a:t>
            </a:r>
            <a:endParaRPr lang="en-US" altLang="en-US" sz="800" i="1" dirty="0"/>
          </a:p>
        </p:txBody>
      </p:sp>
      <p:graphicFrame>
        <p:nvGraphicFramePr>
          <p:cNvPr id="9" name="Diagram 8">
            <a:extLst>
              <a:ext uri="{FF2B5EF4-FFF2-40B4-BE49-F238E27FC236}">
                <a16:creationId xmlns:a16="http://schemas.microsoft.com/office/drawing/2014/main" id="{B9F026F6-70D4-46A0-B2D2-2B6C810B64A3}"/>
              </a:ext>
            </a:extLst>
          </p:cNvPr>
          <p:cNvGraphicFramePr/>
          <p:nvPr>
            <p:extLst>
              <p:ext uri="{D42A27DB-BD31-4B8C-83A1-F6EECF244321}">
                <p14:modId xmlns:p14="http://schemas.microsoft.com/office/powerpoint/2010/main" val="125008419"/>
              </p:ext>
            </p:extLst>
          </p:nvPr>
        </p:nvGraphicFramePr>
        <p:xfrm>
          <a:off x="304800" y="2113340"/>
          <a:ext cx="6172200" cy="6267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714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2E9510-907A-4C66-949C-BD435FAF4426}" type="slidenum">
              <a:rPr lang="en-US" smtClean="0"/>
              <a:pPr/>
              <a:t>12</a:t>
            </a:fld>
            <a:endParaRPr lang="en-US" dirty="0"/>
          </a:p>
        </p:txBody>
      </p:sp>
      <p:pic>
        <p:nvPicPr>
          <p:cNvPr id="5"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33249"/>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Anil Gupta- 2011\Anil-FICCI\FICCI Logo, letterhead and sign\IBA Logo\Iba logo copy.jpg"/>
          <p:cNvPicPr/>
          <p:nvPr/>
        </p:nvPicPr>
        <p:blipFill>
          <a:blip r:embed="rId3" cstate="print"/>
          <a:srcRect/>
          <a:stretch>
            <a:fillRect/>
          </a:stretch>
        </p:blipFill>
        <p:spPr bwMode="auto">
          <a:xfrm>
            <a:off x="5004436" y="129858"/>
            <a:ext cx="1777365" cy="478156"/>
          </a:xfrm>
          <a:prstGeom prst="rect">
            <a:avLst/>
          </a:prstGeom>
          <a:noFill/>
          <a:ln w="9525">
            <a:noFill/>
            <a:miter lim="800000"/>
            <a:headEnd/>
            <a:tailEnd/>
          </a:ln>
        </p:spPr>
      </p:pic>
      <p:sp>
        <p:nvSpPr>
          <p:cNvPr id="21" name="Rectangle 20"/>
          <p:cNvSpPr/>
          <p:nvPr/>
        </p:nvSpPr>
        <p:spPr>
          <a:xfrm>
            <a:off x="243800" y="1711417"/>
            <a:ext cx="6370397" cy="501383"/>
          </a:xfrm>
          <a:prstGeom prst="rect">
            <a:avLst/>
          </a:prstGeom>
          <a:solidFill>
            <a:schemeClr val="accent2">
              <a:lumMod val="20000"/>
              <a:lumOff val="80000"/>
            </a:schemeClr>
          </a:solidFill>
        </p:spPr>
        <p:txBody>
          <a:bodyPr wrap="square" lIns="91405" tIns="45702" rIns="91405" bIns="45702">
            <a:spAutoFit/>
          </a:bodyPr>
          <a:lstStyle/>
          <a:p>
            <a:pPr algn="just">
              <a:lnSpc>
                <a:spcPct val="114000"/>
              </a:lnSpc>
              <a:spcBef>
                <a:spcPts val="600"/>
              </a:spcBef>
              <a:spcAft>
                <a:spcPts val="600"/>
              </a:spcAft>
            </a:pPr>
            <a:r>
              <a:rPr lang="en-US" sz="1200" b="1" i="1" dirty="0">
                <a:latin typeface="Calibri" panose="020F0502020204030204" pitchFamily="34" charset="0"/>
                <a:ea typeface="Calibri" panose="020F0502020204030204" pitchFamily="34" charset="0"/>
                <a:cs typeface="Times New Roman" panose="02020603050405020304" pitchFamily="18" charset="0"/>
              </a:rPr>
              <a:t>Bankers were asked about their views on MSME lending challenges in India and the measures that banks can take to increase lending to the MSME sector while keeping NPAs under check</a:t>
            </a:r>
          </a:p>
        </p:txBody>
      </p:sp>
      <p:sp>
        <p:nvSpPr>
          <p:cNvPr id="9" name="Title 6"/>
          <p:cNvSpPr txBox="1">
            <a:spLocks/>
          </p:cNvSpPr>
          <p:nvPr/>
        </p:nvSpPr>
        <p:spPr>
          <a:xfrm>
            <a:off x="0" y="842974"/>
            <a:ext cx="6858000" cy="603238"/>
          </a:xfrm>
          <a:prstGeom prst="rect">
            <a:avLst/>
          </a:prstGeom>
          <a:solidFill>
            <a:schemeClr val="accent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05" tIns="45702" rIns="91405" bIns="45702" rtlCol="0" anchor="ctr">
            <a:normAutofit/>
          </a:bodyPr>
          <a:lstStyle/>
          <a:p>
            <a:pPr marL="225425" lvl="0">
              <a:spcBef>
                <a:spcPct val="0"/>
              </a:spcBef>
              <a:defRPr/>
            </a:pPr>
            <a:r>
              <a:rPr lang="en-US" b="1" i="1" dirty="0">
                <a:ea typeface="Calibri" panose="020F0502020204030204" pitchFamily="34" charset="0"/>
                <a:cs typeface="Times New Roman" panose="02020603050405020304" pitchFamily="18" charset="0"/>
              </a:rPr>
              <a:t>Views on MSME Lending </a:t>
            </a:r>
            <a:endParaRPr kumimoji="0" lang="en-IN" sz="1800" b="1" i="1"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15" name="Diagram 14">
            <a:extLst>
              <a:ext uri="{FF2B5EF4-FFF2-40B4-BE49-F238E27FC236}">
                <a16:creationId xmlns:a16="http://schemas.microsoft.com/office/drawing/2014/main" id="{C4149075-A83F-4A10-A319-DB04A6AC94A6}"/>
              </a:ext>
            </a:extLst>
          </p:cNvPr>
          <p:cNvGraphicFramePr/>
          <p:nvPr>
            <p:extLst>
              <p:ext uri="{D42A27DB-BD31-4B8C-83A1-F6EECF244321}">
                <p14:modId xmlns:p14="http://schemas.microsoft.com/office/powerpoint/2010/main" val="1380687017"/>
              </p:ext>
            </p:extLst>
          </p:nvPr>
        </p:nvGraphicFramePr>
        <p:xfrm>
          <a:off x="285751" y="2360612"/>
          <a:ext cx="6167436" cy="3195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a:extLst>
              <a:ext uri="{FF2B5EF4-FFF2-40B4-BE49-F238E27FC236}">
                <a16:creationId xmlns:a16="http://schemas.microsoft.com/office/drawing/2014/main" id="{C88A6A9D-E574-45DD-A009-076FE76CA326}"/>
              </a:ext>
            </a:extLst>
          </p:cNvPr>
          <p:cNvGraphicFramePr/>
          <p:nvPr>
            <p:extLst>
              <p:ext uri="{D42A27DB-BD31-4B8C-83A1-F6EECF244321}">
                <p14:modId xmlns:p14="http://schemas.microsoft.com/office/powerpoint/2010/main" val="3728400459"/>
              </p:ext>
            </p:extLst>
          </p:nvPr>
        </p:nvGraphicFramePr>
        <p:xfrm>
          <a:off x="277041" y="5743713"/>
          <a:ext cx="6176146" cy="34748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TextBox 1">
            <a:extLst>
              <a:ext uri="{FF2B5EF4-FFF2-40B4-BE49-F238E27FC236}">
                <a16:creationId xmlns:a16="http://schemas.microsoft.com/office/drawing/2014/main" id="{AC8BAD8F-BC7E-4148-8F1E-801D811E365D}"/>
              </a:ext>
            </a:extLst>
          </p:cNvPr>
          <p:cNvSpPr txBox="1"/>
          <p:nvPr/>
        </p:nvSpPr>
        <p:spPr>
          <a:xfrm>
            <a:off x="1447800" y="4722812"/>
            <a:ext cx="4876800" cy="769441"/>
          </a:xfrm>
          <a:prstGeom prst="rect">
            <a:avLst/>
          </a:prstGeom>
          <a:noFill/>
        </p:spPr>
        <p:txBody>
          <a:bodyPr wrap="square" rtlCol="0">
            <a:spAutoFit/>
          </a:bodyPr>
          <a:lstStyle/>
          <a:p>
            <a:r>
              <a:rPr lang="en-IN" sz="1100" i="1" dirty="0">
                <a:solidFill>
                  <a:prstClr val="black"/>
                </a:solidFill>
                <a:latin typeface="Calibri"/>
              </a:rPr>
              <a:t>MSMEs face entrepreneurial risk arising due to inadequate market research, adoption of outdated technology,  and lack of marketing skills, making them more vulnerable to market shocks and leading to rising delinquencies/ NPAs, and therefore making MSME lending riskier for banks</a:t>
            </a:r>
          </a:p>
        </p:txBody>
      </p:sp>
      <p:sp>
        <p:nvSpPr>
          <p:cNvPr id="3" name="TextBox 2">
            <a:extLst>
              <a:ext uri="{FF2B5EF4-FFF2-40B4-BE49-F238E27FC236}">
                <a16:creationId xmlns:a16="http://schemas.microsoft.com/office/drawing/2014/main" id="{F17D43E3-7593-41FF-ACF2-E40E70E9D699}"/>
              </a:ext>
            </a:extLst>
          </p:cNvPr>
          <p:cNvSpPr txBox="1"/>
          <p:nvPr/>
        </p:nvSpPr>
        <p:spPr>
          <a:xfrm>
            <a:off x="1539240" y="6627812"/>
            <a:ext cx="4883467" cy="769441"/>
          </a:xfrm>
          <a:prstGeom prst="rect">
            <a:avLst/>
          </a:prstGeom>
          <a:noFill/>
        </p:spPr>
        <p:txBody>
          <a:bodyPr wrap="square" rtlCol="0">
            <a:spAutoFit/>
          </a:bodyPr>
          <a:lstStyle/>
          <a:p>
            <a:r>
              <a:rPr lang="en-IN" sz="1100" i="1" dirty="0"/>
              <a:t>Digitalization with the introduction of online loan application, automated loan approval process and creation of an online platform can help banks accelerate the SME lending process. Online platforms like </a:t>
            </a:r>
            <a:r>
              <a:rPr lang="en-IN" sz="1100" b="1" i="1" dirty="0"/>
              <a:t>psbloansin59minutes.com </a:t>
            </a:r>
            <a:r>
              <a:rPr lang="en-IN" sz="1100" i="1" dirty="0"/>
              <a:t>should be extended to new entrants as well. </a:t>
            </a:r>
          </a:p>
        </p:txBody>
      </p:sp>
    </p:spTree>
    <p:extLst>
      <p:ext uri="{BB962C8B-B14F-4D97-AF65-F5344CB8AC3E}">
        <p14:creationId xmlns:p14="http://schemas.microsoft.com/office/powerpoint/2010/main" val="2603422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2E9510-907A-4C66-949C-BD435FAF4426}" type="slidenum">
              <a:rPr lang="en-US" smtClean="0"/>
              <a:pPr/>
              <a:t>13</a:t>
            </a:fld>
            <a:endParaRPr lang="en-US" dirty="0"/>
          </a:p>
        </p:txBody>
      </p:sp>
      <p:pic>
        <p:nvPicPr>
          <p:cNvPr id="5"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33249"/>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Anil Gupta- 2011\Anil-FICCI\FICCI Logo, letterhead and sign\IBA Logo\Iba logo copy.jpg"/>
          <p:cNvPicPr/>
          <p:nvPr/>
        </p:nvPicPr>
        <p:blipFill>
          <a:blip r:embed="rId3" cstate="print"/>
          <a:srcRect/>
          <a:stretch>
            <a:fillRect/>
          </a:stretch>
        </p:blipFill>
        <p:spPr bwMode="auto">
          <a:xfrm>
            <a:off x="5004436" y="129858"/>
            <a:ext cx="1777365" cy="478156"/>
          </a:xfrm>
          <a:prstGeom prst="rect">
            <a:avLst/>
          </a:prstGeom>
          <a:noFill/>
          <a:ln w="9525">
            <a:noFill/>
            <a:miter lim="800000"/>
            <a:headEnd/>
            <a:tailEnd/>
          </a:ln>
        </p:spPr>
      </p:pic>
      <p:sp>
        <p:nvSpPr>
          <p:cNvPr id="7" name="Title 6"/>
          <p:cNvSpPr>
            <a:spLocks noGrp="1"/>
          </p:cNvSpPr>
          <p:nvPr>
            <p:ph type="title"/>
          </p:nvPr>
        </p:nvSpPr>
        <p:spPr>
          <a:xfrm>
            <a:off x="0" y="760412"/>
            <a:ext cx="6858000" cy="603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normAutofit/>
          </a:bodyPr>
          <a:lstStyle/>
          <a:p>
            <a:pPr marL="225425" algn="l"/>
            <a:r>
              <a:rPr lang="en-IN" sz="1800" b="1" i="1" dirty="0">
                <a:solidFill>
                  <a:schemeClr val="bg1"/>
                </a:solidFill>
              </a:rPr>
              <a:t>Views on migration to EBLR from MCLR</a:t>
            </a:r>
          </a:p>
        </p:txBody>
      </p:sp>
      <p:sp>
        <p:nvSpPr>
          <p:cNvPr id="21" name="Rectangle 20"/>
          <p:cNvSpPr/>
          <p:nvPr/>
        </p:nvSpPr>
        <p:spPr>
          <a:xfrm>
            <a:off x="202480" y="1598612"/>
            <a:ext cx="6429102" cy="501383"/>
          </a:xfrm>
          <a:prstGeom prst="rect">
            <a:avLst/>
          </a:prstGeom>
          <a:solidFill>
            <a:schemeClr val="accent2">
              <a:lumMod val="20000"/>
              <a:lumOff val="80000"/>
            </a:schemeClr>
          </a:solidFill>
        </p:spPr>
        <p:txBody>
          <a:bodyPr wrap="square" lIns="91405" tIns="45702" rIns="91405" bIns="45702">
            <a:spAutoFit/>
          </a:bodyPr>
          <a:lstStyle/>
          <a:p>
            <a:pPr algn="just">
              <a:lnSpc>
                <a:spcPct val="114000"/>
              </a:lnSpc>
              <a:spcBef>
                <a:spcPts val="600"/>
              </a:spcBef>
              <a:spcAft>
                <a:spcPts val="600"/>
              </a:spcAft>
            </a:pPr>
            <a:r>
              <a:rPr lang="en-US" sz="1200" b="1" i="1" dirty="0"/>
              <a:t>Bankers were asked about the response of customers to migrate to EBLR from MCLR and the measures banks adopted to encourage the shift from MCLR to EBLR</a:t>
            </a:r>
          </a:p>
        </p:txBody>
      </p:sp>
      <p:graphicFrame>
        <p:nvGraphicFramePr>
          <p:cNvPr id="3" name="Diagram 2"/>
          <p:cNvGraphicFramePr/>
          <p:nvPr>
            <p:extLst>
              <p:ext uri="{D42A27DB-BD31-4B8C-83A1-F6EECF244321}">
                <p14:modId xmlns:p14="http://schemas.microsoft.com/office/powerpoint/2010/main" val="935925871"/>
              </p:ext>
            </p:extLst>
          </p:nvPr>
        </p:nvGraphicFramePr>
        <p:xfrm>
          <a:off x="202480" y="2436812"/>
          <a:ext cx="6429101"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ext uri="{D42A27DB-BD31-4B8C-83A1-F6EECF244321}">
                <p14:modId xmlns:p14="http://schemas.microsoft.com/office/powerpoint/2010/main" val="3534604401"/>
              </p:ext>
            </p:extLst>
          </p:nvPr>
        </p:nvGraphicFramePr>
        <p:xfrm>
          <a:off x="202480" y="5408612"/>
          <a:ext cx="6376861" cy="3645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extBox 7"/>
          <p:cNvSpPr txBox="1"/>
          <p:nvPr/>
        </p:nvSpPr>
        <p:spPr>
          <a:xfrm>
            <a:off x="1490361" y="3295371"/>
            <a:ext cx="5118468" cy="646331"/>
          </a:xfrm>
          <a:prstGeom prst="rect">
            <a:avLst/>
          </a:prstGeom>
          <a:noFill/>
        </p:spPr>
        <p:txBody>
          <a:bodyPr wrap="square" rtlCol="0">
            <a:spAutoFit/>
          </a:bodyPr>
          <a:lstStyle/>
          <a:p>
            <a:r>
              <a:rPr lang="en-IN" sz="1200" i="1" dirty="0"/>
              <a:t>Some banks also reported that customers are adopting cautious approach and observing the movement of repo rate closely for making decisions regarding switchover.</a:t>
            </a:r>
          </a:p>
        </p:txBody>
      </p:sp>
      <p:sp>
        <p:nvSpPr>
          <p:cNvPr id="9" name="TextBox 8"/>
          <p:cNvSpPr txBox="1"/>
          <p:nvPr/>
        </p:nvSpPr>
        <p:spPr>
          <a:xfrm>
            <a:off x="1524000" y="5460493"/>
            <a:ext cx="4979141" cy="1015663"/>
          </a:xfrm>
          <a:prstGeom prst="rect">
            <a:avLst/>
          </a:prstGeom>
          <a:noFill/>
        </p:spPr>
        <p:txBody>
          <a:bodyPr wrap="square" rtlCol="0">
            <a:spAutoFit/>
          </a:bodyPr>
          <a:lstStyle/>
          <a:p>
            <a:pPr lvl="0"/>
            <a:r>
              <a:rPr lang="en-US" sz="1200" i="1" dirty="0"/>
              <a:t>Wide scale publicity has been made by banks to create awareness about the EBLR by sending letters, emails, text messages, making </a:t>
            </a:r>
            <a:r>
              <a:rPr lang="en-US" sz="1200" i="1" dirty="0">
                <a:solidFill>
                  <a:prstClr val="black"/>
                </a:solidFill>
              </a:rPr>
              <a:t>phone calls and educating the walk-in customers. </a:t>
            </a:r>
            <a:r>
              <a:rPr lang="en-US" sz="1200" i="1" dirty="0"/>
              <a:t>Banks have also issued guidelines for the switchover and given necessary directions advising all bank branches to inform their borrowers regarding switching from MCLR to EBLR.</a:t>
            </a:r>
          </a:p>
        </p:txBody>
      </p:sp>
      <p:sp>
        <p:nvSpPr>
          <p:cNvPr id="13" name="TextBox 12"/>
          <p:cNvSpPr txBox="1"/>
          <p:nvPr/>
        </p:nvSpPr>
        <p:spPr>
          <a:xfrm>
            <a:off x="1525832" y="7332563"/>
            <a:ext cx="5027368" cy="651130"/>
          </a:xfrm>
          <a:prstGeom prst="rect">
            <a:avLst/>
          </a:prstGeom>
          <a:noFill/>
        </p:spPr>
        <p:txBody>
          <a:bodyPr wrap="square" rtlCol="0">
            <a:spAutoFit/>
          </a:bodyPr>
          <a:lstStyle/>
          <a:p>
            <a:r>
              <a:rPr lang="en-US" sz="1200" i="1" dirty="0"/>
              <a:t>The customer interface channels (Branches, Relationship Managers, and Phone Banking) have also been trained and apprised of the details of RLLR and the process to convert to RLLR from other benchmarks. </a:t>
            </a:r>
            <a:endParaRPr lang="en-IN" sz="1200" i="1" dirty="0"/>
          </a:p>
        </p:txBody>
      </p:sp>
      <p:sp>
        <p:nvSpPr>
          <p:cNvPr id="14" name="TextBox 13"/>
          <p:cNvSpPr txBox="1"/>
          <p:nvPr/>
        </p:nvSpPr>
        <p:spPr>
          <a:xfrm>
            <a:off x="1499886" y="8456612"/>
            <a:ext cx="4979141" cy="461665"/>
          </a:xfrm>
          <a:prstGeom prst="rect">
            <a:avLst/>
          </a:prstGeom>
          <a:noFill/>
        </p:spPr>
        <p:txBody>
          <a:bodyPr wrap="square" rtlCol="0">
            <a:spAutoFit/>
          </a:bodyPr>
          <a:lstStyle/>
          <a:p>
            <a:pPr lvl="0"/>
            <a:r>
              <a:rPr lang="en-US" sz="1200" i="1" dirty="0"/>
              <a:t>Banks have introduced easier switching process for conversion of loans from MCLR to EBLR. </a:t>
            </a:r>
            <a:endParaRPr lang="en-US" sz="1200" dirty="0"/>
          </a:p>
        </p:txBody>
      </p:sp>
      <p:sp>
        <p:nvSpPr>
          <p:cNvPr id="15" name="TextBox 14"/>
          <p:cNvSpPr txBox="1"/>
          <p:nvPr/>
        </p:nvSpPr>
        <p:spPr>
          <a:xfrm>
            <a:off x="1524000" y="7994947"/>
            <a:ext cx="4902940" cy="461665"/>
          </a:xfrm>
          <a:prstGeom prst="rect">
            <a:avLst/>
          </a:prstGeom>
          <a:noFill/>
        </p:spPr>
        <p:txBody>
          <a:bodyPr wrap="square" rtlCol="0">
            <a:spAutoFit/>
          </a:bodyPr>
          <a:lstStyle/>
          <a:p>
            <a:r>
              <a:rPr lang="en-US" sz="1200" i="1" dirty="0"/>
              <a:t>Majority of banks either charged nominal conversion fees or no conversion fees for wider adoption of EBLR.</a:t>
            </a:r>
            <a:endParaRPr lang="en-IN" sz="1200" dirty="0"/>
          </a:p>
        </p:txBody>
      </p:sp>
      <p:cxnSp>
        <p:nvCxnSpPr>
          <p:cNvPr id="17" name="Straight Connector 16"/>
          <p:cNvCxnSpPr/>
          <p:nvPr/>
        </p:nvCxnSpPr>
        <p:spPr>
          <a:xfrm>
            <a:off x="1475773" y="9066212"/>
            <a:ext cx="5027368"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847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2E9510-907A-4C66-949C-BD435FAF4426}" type="slidenum">
              <a:rPr lang="en-US" smtClean="0"/>
              <a:pPr/>
              <a:t>14</a:t>
            </a:fld>
            <a:endParaRPr lang="en-US" dirty="0"/>
          </a:p>
        </p:txBody>
      </p:sp>
      <p:pic>
        <p:nvPicPr>
          <p:cNvPr id="5"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33249"/>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Anil Gupta- 2011\Anil-FICCI\FICCI Logo, letterhead and sign\IBA Logo\Iba logo copy.jpg"/>
          <p:cNvPicPr/>
          <p:nvPr/>
        </p:nvPicPr>
        <p:blipFill>
          <a:blip r:embed="rId3" cstate="print"/>
          <a:srcRect/>
          <a:stretch>
            <a:fillRect/>
          </a:stretch>
        </p:blipFill>
        <p:spPr bwMode="auto">
          <a:xfrm>
            <a:off x="5004436" y="129858"/>
            <a:ext cx="1777365" cy="478156"/>
          </a:xfrm>
          <a:prstGeom prst="rect">
            <a:avLst/>
          </a:prstGeom>
          <a:noFill/>
          <a:ln w="9525">
            <a:noFill/>
            <a:miter lim="800000"/>
            <a:headEnd/>
            <a:tailEnd/>
          </a:ln>
        </p:spPr>
      </p:pic>
      <p:sp>
        <p:nvSpPr>
          <p:cNvPr id="21" name="Rectangle 20"/>
          <p:cNvSpPr/>
          <p:nvPr/>
        </p:nvSpPr>
        <p:spPr>
          <a:xfrm>
            <a:off x="202480" y="1648722"/>
            <a:ext cx="6455222" cy="501383"/>
          </a:xfrm>
          <a:prstGeom prst="rect">
            <a:avLst/>
          </a:prstGeom>
          <a:solidFill>
            <a:schemeClr val="accent2">
              <a:lumMod val="20000"/>
              <a:lumOff val="80000"/>
            </a:schemeClr>
          </a:solidFill>
        </p:spPr>
        <p:txBody>
          <a:bodyPr wrap="square" lIns="91405" tIns="45702" rIns="91405" bIns="45702">
            <a:spAutoFit/>
          </a:bodyPr>
          <a:lstStyle/>
          <a:p>
            <a:pPr algn="just">
              <a:lnSpc>
                <a:spcPct val="114000"/>
              </a:lnSpc>
              <a:spcBef>
                <a:spcPts val="600"/>
              </a:spcBef>
              <a:spcAft>
                <a:spcPts val="600"/>
              </a:spcAft>
            </a:pPr>
            <a:r>
              <a:rPr lang="en-US" sz="1200" b="1" i="1" dirty="0"/>
              <a:t>Bankers were asked about their views and experience on the co-lending model of lending between banks and NBFCs permitted by RBI, the impact of this on flow of credit to the priority sector  </a:t>
            </a:r>
          </a:p>
        </p:txBody>
      </p:sp>
      <p:sp>
        <p:nvSpPr>
          <p:cNvPr id="9" name="Title 6"/>
          <p:cNvSpPr txBox="1">
            <a:spLocks/>
          </p:cNvSpPr>
          <p:nvPr/>
        </p:nvSpPr>
        <p:spPr>
          <a:xfrm>
            <a:off x="0" y="842974"/>
            <a:ext cx="6858000" cy="603238"/>
          </a:xfrm>
          <a:prstGeom prst="rect">
            <a:avLst/>
          </a:prstGeom>
          <a:solidFill>
            <a:schemeClr val="accent2"/>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05" tIns="45702" rIns="91405" bIns="45702" rtlCol="0" anchor="ctr">
            <a:normAutofit/>
          </a:bodyPr>
          <a:lstStyle/>
          <a:p>
            <a:pPr marL="225425" marR="0" lvl="0" indent="0" algn="l" defTabSz="914046" rtl="0" eaLnBrk="1" fontAlgn="auto" latinLnBrk="0" hangingPunct="1">
              <a:lnSpc>
                <a:spcPct val="100000"/>
              </a:lnSpc>
              <a:spcBef>
                <a:spcPct val="0"/>
              </a:spcBef>
              <a:spcAft>
                <a:spcPts val="0"/>
              </a:spcAft>
              <a:buClrTx/>
              <a:buSzTx/>
              <a:buFontTx/>
              <a:buNone/>
              <a:tabLst/>
              <a:defRPr/>
            </a:pPr>
            <a:r>
              <a:rPr kumimoji="0" lang="en-IN" sz="1800" b="1" i="1" u="none" strike="noStrike" kern="1200" cap="none" spc="0" normalizeH="0" baseline="0" noProof="0" dirty="0">
                <a:ln>
                  <a:noFill/>
                </a:ln>
                <a:solidFill>
                  <a:schemeClr val="bg1"/>
                </a:solidFill>
                <a:effectLst/>
                <a:uLnTx/>
                <a:uFillTx/>
                <a:latin typeface="+mn-lt"/>
                <a:ea typeface="+mn-ea"/>
                <a:cs typeface="+mn-cs"/>
              </a:rPr>
              <a:t>Views </a:t>
            </a:r>
            <a:r>
              <a:rPr kumimoji="0" lang="en-IN" sz="1800" b="1" i="1" u="none" strike="noStrike" kern="1200" cap="none" spc="0" normalizeH="0" noProof="0" dirty="0">
                <a:ln>
                  <a:noFill/>
                </a:ln>
                <a:solidFill>
                  <a:schemeClr val="bg1"/>
                </a:solidFill>
                <a:effectLst/>
                <a:uLnTx/>
                <a:uFillTx/>
                <a:latin typeface="+mn-lt"/>
                <a:ea typeface="+mn-ea"/>
                <a:cs typeface="+mn-cs"/>
              </a:rPr>
              <a:t>on co-lending model between Banks and NBFCs</a:t>
            </a:r>
            <a:endParaRPr kumimoji="0" lang="en-IN" sz="1800" b="1" i="1"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7" name="Content Placeholder 6">
            <a:extLst>
              <a:ext uri="{FF2B5EF4-FFF2-40B4-BE49-F238E27FC236}">
                <a16:creationId xmlns:a16="http://schemas.microsoft.com/office/drawing/2014/main" id="{50FECDB6-EB09-46E1-B3A4-8554A3560D29}"/>
              </a:ext>
            </a:extLst>
          </p:cNvPr>
          <p:cNvGraphicFramePr>
            <a:graphicFrameLocks noGrp="1"/>
          </p:cNvGraphicFramePr>
          <p:nvPr>
            <p:ph idx="1"/>
            <p:extLst>
              <p:ext uri="{D42A27DB-BD31-4B8C-83A1-F6EECF244321}">
                <p14:modId xmlns:p14="http://schemas.microsoft.com/office/powerpoint/2010/main" val="1156325666"/>
              </p:ext>
            </p:extLst>
          </p:nvPr>
        </p:nvGraphicFramePr>
        <p:xfrm>
          <a:off x="371201" y="2361708"/>
          <a:ext cx="6286501" cy="4342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800099" y="3503612"/>
            <a:ext cx="5753101" cy="646331"/>
          </a:xfrm>
          <a:prstGeom prst="rect">
            <a:avLst/>
          </a:prstGeom>
          <a:noFill/>
        </p:spPr>
        <p:txBody>
          <a:bodyPr wrap="square" rtlCol="0">
            <a:spAutoFit/>
          </a:bodyPr>
          <a:lstStyle/>
          <a:p>
            <a:pPr lvl="0"/>
            <a:r>
              <a:rPr lang="en-US" sz="1200" i="1" dirty="0">
                <a:solidFill>
                  <a:schemeClr val="bg1"/>
                </a:solidFill>
              </a:rPr>
              <a:t>Many banks have signed </a:t>
            </a:r>
            <a:r>
              <a:rPr lang="en-US" sz="1200" i="1" dirty="0" err="1">
                <a:solidFill>
                  <a:schemeClr val="bg1"/>
                </a:solidFill>
              </a:rPr>
              <a:t>MoUs</a:t>
            </a:r>
            <a:r>
              <a:rPr lang="en-US" sz="1200" i="1" dirty="0">
                <a:solidFill>
                  <a:schemeClr val="bg1"/>
                </a:solidFill>
              </a:rPr>
              <a:t> with NBFCs to undertake co-lending and are in the process of building automated credit model for onboarding customers, disbursement of loans and monitoring. </a:t>
            </a:r>
            <a:endParaRPr lang="en-US" sz="1200" dirty="0">
              <a:solidFill>
                <a:schemeClr val="bg1"/>
              </a:solidFill>
            </a:endParaRPr>
          </a:p>
        </p:txBody>
      </p:sp>
    </p:spTree>
    <p:extLst>
      <p:ext uri="{BB962C8B-B14F-4D97-AF65-F5344CB8AC3E}">
        <p14:creationId xmlns:p14="http://schemas.microsoft.com/office/powerpoint/2010/main" val="41104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6200" y="1411645"/>
            <a:ext cx="6629400" cy="646294"/>
          </a:xfrm>
          <a:prstGeom prst="rect">
            <a:avLst/>
          </a:prstGeom>
        </p:spPr>
        <p:txBody>
          <a:bodyPr wrap="square" lIns="91405" tIns="45702" rIns="91405" bIns="45702">
            <a:spAutoFit/>
          </a:bodyPr>
          <a:lstStyle/>
          <a:p>
            <a:pPr algn="just"/>
            <a:r>
              <a:rPr lang="en-US" sz="1150" i="1" dirty="0"/>
              <a:t>Eighteen Banks responded to the survey, representing a mix of public sector, private sector and foreign banks. Together, these banks constitute about 50% of the total banking asset size. Expectations are for the period January to June 2020. </a:t>
            </a:r>
          </a:p>
        </p:txBody>
      </p:sp>
      <p:sp>
        <p:nvSpPr>
          <p:cNvPr id="17" name="Rectangle 16"/>
          <p:cNvSpPr/>
          <p:nvPr/>
        </p:nvSpPr>
        <p:spPr>
          <a:xfrm>
            <a:off x="0" y="684212"/>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25425"/>
            <a:r>
              <a:rPr lang="en-IN" b="1" i="1" dirty="0">
                <a:solidFill>
                  <a:schemeClr val="bg1"/>
                </a:solidFill>
              </a:rPr>
              <a:t>Respondents Profile</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4" name="Rectangle 3"/>
          <p:cNvSpPr/>
          <p:nvPr/>
        </p:nvSpPr>
        <p:spPr>
          <a:xfrm>
            <a:off x="1371600" y="2436812"/>
            <a:ext cx="4038600" cy="2225650"/>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371600" y="2420962"/>
            <a:ext cx="40386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Profile of respondent banks (%)</a:t>
            </a:r>
          </a:p>
        </p:txBody>
      </p:sp>
      <p:sp>
        <p:nvSpPr>
          <p:cNvPr id="14" name="Slide Number Placeholder 3"/>
          <p:cNvSpPr>
            <a:spLocks noGrp="1"/>
          </p:cNvSpPr>
          <p:nvPr>
            <p:ph type="sldNum" sz="quarter" idx="12"/>
          </p:nvPr>
        </p:nvSpPr>
        <p:spPr>
          <a:xfrm>
            <a:off x="4914901" y="9178454"/>
            <a:ext cx="1600200" cy="527233"/>
          </a:xfrm>
        </p:spPr>
        <p:txBody>
          <a:bodyPr/>
          <a:lstStyle/>
          <a:p>
            <a:pPr algn="r"/>
            <a:fld id="{902E9510-907A-4C66-949C-BD435FAF4426}" type="slidenum">
              <a:rPr lang="en-US" smtClean="0"/>
              <a:pPr algn="r"/>
              <a:t>15</a:t>
            </a:fld>
            <a:endParaRPr lang="en-US" dirty="0"/>
          </a:p>
        </p:txBody>
      </p:sp>
      <p:graphicFrame>
        <p:nvGraphicFramePr>
          <p:cNvPr id="11" name="Chart 10">
            <a:extLst>
              <a:ext uri="{FF2B5EF4-FFF2-40B4-BE49-F238E27FC236}">
                <a16:creationId xmlns:a16="http://schemas.microsoft.com/office/drawing/2014/main" id="{6B7FB887-4DE3-4CF0-BD75-203585015344}"/>
              </a:ext>
            </a:extLst>
          </p:cNvPr>
          <p:cNvGraphicFramePr>
            <a:graphicFrameLocks/>
          </p:cNvGraphicFramePr>
          <p:nvPr>
            <p:extLst>
              <p:ext uri="{D42A27DB-BD31-4B8C-83A1-F6EECF244321}">
                <p14:modId xmlns:p14="http://schemas.microsoft.com/office/powerpoint/2010/main" val="1354569636"/>
              </p:ext>
            </p:extLst>
          </p:nvPr>
        </p:nvGraphicFramePr>
        <p:xfrm>
          <a:off x="1371601" y="2796630"/>
          <a:ext cx="4038599" cy="1844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117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2900" y="1370012"/>
            <a:ext cx="6172200" cy="8056015"/>
          </a:xfrm>
          <a:prstGeom prst="rect">
            <a:avLst/>
          </a:prstGeom>
        </p:spPr>
        <p:txBody>
          <a:bodyPr wrap="square" lIns="91405" tIns="45702" rIns="91405" bIns="45702">
            <a:spAutoFit/>
          </a:bodyPr>
          <a:lstStyle/>
          <a:p>
            <a:pPr algn="just"/>
            <a:r>
              <a:rPr lang="en-IN" sz="1150" b="1" dirty="0"/>
              <a:t>The tenth round of the FICCI-IBA survey was carried out for the period July to December 2019. A total of 18 banks including public sector, private sector and foreign banks participated in the survey. These banks together represent about 50% of the banking industry, as classified by asset size.</a:t>
            </a:r>
          </a:p>
          <a:p>
            <a:pPr algn="just"/>
            <a:endParaRPr lang="en-IN" sz="1150" dirty="0"/>
          </a:p>
          <a:p>
            <a:pPr algn="just"/>
            <a:r>
              <a:rPr lang="en-IN" sz="1150" dirty="0"/>
              <a:t>Keeping in view the ongoing economic slowdown, Bankers were asked about their views on the steps that the government should take to help economy come out of the current </a:t>
            </a:r>
            <a:r>
              <a:rPr lang="en-IN" sz="1150" dirty="0" smtClean="0"/>
              <a:t>situation. Banks </a:t>
            </a:r>
            <a:r>
              <a:rPr lang="en-IN" sz="1150" dirty="0"/>
              <a:t>are of the view</a:t>
            </a:r>
            <a:r>
              <a:rPr lang="en-IN" sz="1150" dirty="0">
                <a:solidFill>
                  <a:srgbClr val="FF0000"/>
                </a:solidFill>
              </a:rPr>
              <a:t> </a:t>
            </a:r>
            <a:r>
              <a:rPr lang="en-IN" sz="1150" dirty="0"/>
              <a:t>that rural distress should be addressed through laying emphasis on rural infrastructure development and stimulating demand by increasing the pace of fund transfers under PM-</a:t>
            </a:r>
            <a:r>
              <a:rPr lang="en-IN" sz="1150" dirty="0" err="1"/>
              <a:t>Kisan</a:t>
            </a:r>
            <a:r>
              <a:rPr lang="en-IN" sz="1150" dirty="0"/>
              <a:t> and Mahatma Gandhi National Rural Employment Guarantee Act  (MGNREGA) scheme. Some of the respondent banks also suggested that the government should undertake structural land and labour reforms, while taking measures to increase job creation in the country. </a:t>
            </a:r>
          </a:p>
          <a:p>
            <a:pPr algn="just"/>
            <a:endParaRPr lang="en-IN" sz="1150" dirty="0"/>
          </a:p>
          <a:p>
            <a:pPr algn="just"/>
            <a:r>
              <a:rPr lang="en-IN" sz="1150" dirty="0"/>
              <a:t>A large number of participating bankers have mentioned that addressing the taxation issues by launching GST 2.0 regime and bringing a direct tax code should be the top priority of the government at this moment. </a:t>
            </a:r>
          </a:p>
          <a:p>
            <a:pPr algn="just"/>
            <a:endParaRPr lang="en-IN" sz="1150" dirty="0"/>
          </a:p>
          <a:p>
            <a:pPr algn="just"/>
            <a:r>
              <a:rPr lang="en-IN" sz="1150" dirty="0"/>
              <a:t>The participating bankers also shared their views on MSME lending challenges in India and the measures that banks can take to increase lending to this important segment of the society which contributes nearly 45% of the manufacturing output and provides employment to over 100 million people. Some of the challenges that the responding banks shared about MSME lending include improper maintenance of financial statements, high cost of processing MSME loans relative to their loan size, lengthy loan processing exercise, lack of technical understanding and limited affordability of digital payment platforms that restricts the use of digital payment options by MSMEs, and entrepreneurial risks faced by MSMEs. </a:t>
            </a:r>
          </a:p>
          <a:p>
            <a:pPr algn="just"/>
            <a:endParaRPr lang="en-IN" sz="1150" dirty="0"/>
          </a:p>
          <a:p>
            <a:pPr algn="just"/>
            <a:r>
              <a:rPr lang="en-IN" sz="1150" dirty="0"/>
              <a:t>The responding banks have suggested several ways to increase the flow of funds to MSMEs such as capacity building of MSMEs through various training programs, development of an online platform to help banks accelerate the SME lending process, development of creative ways of credit assessment like using psychometric testing, cash flow estimates or Qualitative Credit Assessment (QCA) and keeping NPA of this sector under check through measures like reclassification of IRAC norms for MSMEs, proper due diligence, regular follow up, strict monitoring of the end-use of funds, etc.</a:t>
            </a:r>
          </a:p>
          <a:p>
            <a:pPr algn="just"/>
            <a:endParaRPr lang="en-IN" sz="1150" dirty="0"/>
          </a:p>
          <a:p>
            <a:pPr algn="just"/>
            <a:r>
              <a:rPr lang="en-IN" sz="1150" dirty="0"/>
              <a:t>In the current round of the Bankers’ survey, less proportion of responding banks have reported a decline in the level of NPAs. As compared to the first half of 2019 in which nearly 52% of the respondents had reported a decline in the NPA levels, the proportion of respondent banks citing a reduction in NPAs in the current round of survey has reduced to 39%. The proportion of respondent banks reporting a rise in the NPA levels on the other hand has shown slight increase to 28% as against 26% in the preceding survey. </a:t>
            </a:r>
          </a:p>
          <a:p>
            <a:pPr algn="just"/>
            <a:endParaRPr lang="en-IN" sz="1150" dirty="0"/>
          </a:p>
          <a:p>
            <a:pPr algn="just"/>
            <a:r>
              <a:rPr lang="en-IN" sz="1150" dirty="0"/>
              <a:t>Amongst the key sectors with high level of NPAs such as </a:t>
            </a:r>
            <a:r>
              <a:rPr lang="en-US" sz="1150" dirty="0"/>
              <a:t>Infrastructure, Metals and Iron &amp; Steel, Engineering Goods and Textiles</a:t>
            </a:r>
            <a:r>
              <a:rPr lang="en-IN" sz="1150" dirty="0"/>
              <a:t>, higher proportion of respondent bankers have indicated high levels of NPAs in these sectors. For instance, while about 73% and 55% of the respondents mentioned Infrastructure and Metals,  Iron &amp; Steel as sectors with high level of NPAs respectively in the last</a:t>
            </a:r>
            <a:endParaRPr lang="en-US" sz="1150" dirty="0"/>
          </a:p>
        </p:txBody>
      </p:sp>
      <p:sp>
        <p:nvSpPr>
          <p:cNvPr id="17" name="Rectangle 16"/>
          <p:cNvSpPr/>
          <p:nvPr/>
        </p:nvSpPr>
        <p:spPr>
          <a:xfrm>
            <a:off x="0" y="7605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Survey Findings – Summary</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8" name="Slide Number Placeholder 3"/>
          <p:cNvSpPr>
            <a:spLocks noGrp="1"/>
          </p:cNvSpPr>
          <p:nvPr>
            <p:ph type="sldNum" sz="quarter" idx="12"/>
          </p:nvPr>
        </p:nvSpPr>
        <p:spPr>
          <a:xfrm>
            <a:off x="4914900" y="9294812"/>
            <a:ext cx="1600200" cy="457200"/>
          </a:xfrm>
        </p:spPr>
        <p:txBody>
          <a:bodyPr/>
          <a:lstStyle/>
          <a:p>
            <a:pPr algn="r"/>
            <a:fld id="{902E9510-907A-4C66-949C-BD435FAF4426}" type="slidenum">
              <a:rPr lang="en-US" smtClean="0"/>
              <a:pPr algn="r"/>
              <a:t>2</a:t>
            </a:fld>
            <a:endParaRPr lang="en-US" dirty="0"/>
          </a:p>
        </p:txBody>
      </p:sp>
    </p:spTree>
    <p:extLst>
      <p:ext uri="{BB962C8B-B14F-4D97-AF65-F5344CB8AC3E}">
        <p14:creationId xmlns:p14="http://schemas.microsoft.com/office/powerpoint/2010/main" val="93539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2899" y="1370012"/>
            <a:ext cx="6134101" cy="8925484"/>
          </a:xfrm>
          <a:prstGeom prst="rect">
            <a:avLst/>
          </a:prstGeom>
        </p:spPr>
        <p:txBody>
          <a:bodyPr wrap="square" lIns="91405" tIns="45702" rIns="91405" bIns="45702">
            <a:spAutoFit/>
          </a:bodyPr>
          <a:lstStyle/>
          <a:p>
            <a:pPr algn="just"/>
            <a:r>
              <a:rPr lang="en-IN" sz="1150" dirty="0"/>
              <a:t>survey round, the proportion of respondents saying so have increased to 93% and 60% in the current round of survey. Amongst the respondents stating infrastructure as high NPA sector, about 36% of these respondents have reported an increase in NPA in this sector during July- December, 2019 period. Likewise, 17% of the respondents citing Engineering goods as high NPA sector have mentioned an increase in NPA levels in this sector. </a:t>
            </a:r>
          </a:p>
          <a:p>
            <a:pPr algn="just"/>
            <a:endParaRPr lang="en-IN" sz="1150" dirty="0"/>
          </a:p>
          <a:p>
            <a:pPr algn="just"/>
            <a:r>
              <a:rPr lang="en-IN" sz="1150" dirty="0"/>
              <a:t>Moreover, in the current round of survey, 39% of the respondent bankers have cited an increase in the requests for restructuring of advances as against 29% in the previous round. While 33% have stated a fall in the number of such requests and 28% have reported no change in the number of such requests as compared to 19% and 52% respectively in the previous round.</a:t>
            </a:r>
          </a:p>
          <a:p>
            <a:pPr algn="just"/>
            <a:endParaRPr lang="en-IN" sz="1150" dirty="0"/>
          </a:p>
          <a:p>
            <a:pPr algn="just"/>
            <a:r>
              <a:rPr lang="en-IN" sz="1150" dirty="0"/>
              <a:t>In 2019, RBI has reduced the repo rate by 135 bps through five consecutive rate cuts from 6.5% to 5.15%. The findings of the latest round of survey shows that about 94% of the responding banks have decreased the MCLR during this period. About 11% of the respondents reduced the MCLR by more than 50 bps, 28% of the respondents reported having reduced the MCLR by 40-50 bps. 17% of the respondents reduced MCLR by 30-40 bps, another 17% reduced it by 20-30 bps and 22% reduced it by 0-20 bps. It is pertinent to note that  External Benchmark  Lending Rate  ( EBLR)  has become effective from 1</a:t>
            </a:r>
            <a:r>
              <a:rPr lang="en-IN" sz="1150" baseline="30000" dirty="0"/>
              <a:t>st</a:t>
            </a:r>
            <a:r>
              <a:rPr lang="en-IN" sz="1150" dirty="0"/>
              <a:t> October, 2019 for certain categories like retail loans and loans to micro and small industries. </a:t>
            </a:r>
          </a:p>
          <a:p>
            <a:pPr algn="just"/>
            <a:endParaRPr lang="en-IN" sz="1150" dirty="0"/>
          </a:p>
          <a:p>
            <a:pPr algn="just"/>
            <a:r>
              <a:rPr lang="en-IN" sz="1150" dirty="0"/>
              <a:t>In case of term deposits above one year, 67% of the responding banks have decreased interest rates by upto 50 bps while 28% have decreased the rates by more than 50 bps. For term deposits below one year, majority respondents (67%) have reduced the interest rates, while 28% have kept the interest rate unchanged.</a:t>
            </a:r>
          </a:p>
          <a:p>
            <a:pPr algn="just"/>
            <a:endParaRPr lang="en-IN" sz="1150" dirty="0"/>
          </a:p>
          <a:p>
            <a:pPr algn="just"/>
            <a:r>
              <a:rPr lang="en-IN" sz="1150" dirty="0"/>
              <a:t>With a view to allow faster transmission of rate cuts to consumers, the RBI has made it mandatory for banks to link all retail and SME loans to an external benchmark effective from October 1, 2019.</a:t>
            </a:r>
            <a:r>
              <a:rPr lang="en-IN" sz="1100" dirty="0"/>
              <a:t> Most of the banks have adopted repo rate as the EBLR. During October-December 2019, the WALRs of domestic (public and private sector) banks on fresh rupee loans declined by 18 bps for housing loans, 87 bps for vehicle loans and 23 bps for loans to micro, small and medium enterprises (MSMEs). Overall the transmission through EBLR is encouraging.</a:t>
            </a:r>
            <a:r>
              <a:rPr lang="en-IN" sz="1150" dirty="0"/>
              <a:t> In the current round of survey, Bankers were asked to share their views about the response of customers regarding migrating to EBLR from MCLR and the measures that the banks have taken to enable this shift. Majority of banks reported positive response of borrowers towards shift to EBLR as they find EBLR linked rate of interest more attractive. Banks have taken wide scale publicity measures to create awareness about the EBLR. Banks are also offering easier switching process for conversion of loans from MCLR to EBLR.</a:t>
            </a:r>
          </a:p>
          <a:p>
            <a:pPr algn="just"/>
            <a:endParaRPr lang="en-IN" sz="1150" dirty="0"/>
          </a:p>
          <a:p>
            <a:pPr algn="just"/>
            <a:r>
              <a:rPr lang="en-IN" sz="1150" dirty="0"/>
              <a:t>In terms of the composition of loans and advances, the share of corporate loans of banks has increased to 58% as against 55% in the last round. Consecutively, the share of retail loans has reduced to 42% as against 45% in the preceding round. </a:t>
            </a:r>
          </a:p>
          <a:p>
            <a:pPr algn="just"/>
            <a:endParaRPr lang="en-IN" sz="1150" dirty="0"/>
          </a:p>
          <a:p>
            <a:pPr algn="just"/>
            <a:r>
              <a:rPr lang="en-IN" sz="1150" dirty="0"/>
              <a:t>Bankers were also asked about their views and experience on the co-lending model of lending between banks and NBFCs permitted by RBI. Majority of the respondent banks reported that the model is in early stages of implementation and hence has not yet led to any significant improvement in the credit flows to the priority sector. Some responding banks also reported that there are certain challenges with the model which has restricted its take off at the desired level. For instance banks follow concept of guarantor in MSME loans whereas NBFCs prefer concept of co-borrower, difference in CGTMSE coverage norms of banks and NBFCs, different criteria of loan assessment followed by banks and NBFCs and difference in method of interest calculation of banks and NBFCs, and integration of systems of both the bank and NBFCs.</a:t>
            </a:r>
            <a:endParaRPr lang="en-IN" sz="1200" dirty="0"/>
          </a:p>
        </p:txBody>
      </p:sp>
      <p:sp>
        <p:nvSpPr>
          <p:cNvPr id="17" name="Rectangle 16"/>
          <p:cNvSpPr/>
          <p:nvPr/>
        </p:nvSpPr>
        <p:spPr>
          <a:xfrm>
            <a:off x="0" y="7605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Survey Findings – Summary</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8" name="Slide Number Placeholder 3"/>
          <p:cNvSpPr>
            <a:spLocks noGrp="1"/>
          </p:cNvSpPr>
          <p:nvPr>
            <p:ph type="sldNum" sz="quarter" idx="12"/>
          </p:nvPr>
        </p:nvSpPr>
        <p:spPr>
          <a:xfrm>
            <a:off x="4914901" y="9300979"/>
            <a:ext cx="1600200" cy="527233"/>
          </a:xfrm>
        </p:spPr>
        <p:txBody>
          <a:bodyPr/>
          <a:lstStyle/>
          <a:p>
            <a:pPr algn="r"/>
            <a:fld id="{902E9510-907A-4C66-949C-BD435FAF4426}" type="slidenum">
              <a:rPr lang="en-US" smtClean="0"/>
              <a:pPr algn="r"/>
              <a:t>3</a:t>
            </a:fld>
            <a:endParaRPr lang="en-US" dirty="0"/>
          </a:p>
        </p:txBody>
      </p:sp>
    </p:spTree>
    <p:extLst>
      <p:ext uri="{BB962C8B-B14F-4D97-AF65-F5344CB8AC3E}">
        <p14:creationId xmlns:p14="http://schemas.microsoft.com/office/powerpoint/2010/main" val="25664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8600" y="1370012"/>
            <a:ext cx="6400800" cy="1862012"/>
          </a:xfrm>
          <a:prstGeom prst="rect">
            <a:avLst/>
          </a:prstGeom>
        </p:spPr>
        <p:txBody>
          <a:bodyPr wrap="square" lIns="91405" tIns="45702" rIns="91405" bIns="45702">
            <a:spAutoFit/>
          </a:bodyPr>
          <a:lstStyle/>
          <a:p>
            <a:pPr algn="just"/>
            <a:r>
              <a:rPr lang="en-US" sz="1150" dirty="0"/>
              <a:t>In the current round of survey, 41% of respondent banks reported tightening of credit standards for large enterprises as against 48% in the last round and 64% in the survey round previous to that indicating continuous improvement in funding. 59% of the respondents reported the credit standards having remained same as against 48% of the banks reporting the same in the last round.  None of the respondent banks have eased the standards for large enterprises in the current round.</a:t>
            </a:r>
          </a:p>
          <a:p>
            <a:pPr algn="just"/>
            <a:endParaRPr lang="en-US" sz="1150" dirty="0"/>
          </a:p>
          <a:p>
            <a:pPr algn="just"/>
            <a:r>
              <a:rPr lang="en-US" sz="1150" dirty="0"/>
              <a:t>For SMEs, as against 17% of the respondent banks reporting easing of credit standards in the last round, 44% of the respondents have reported the same in the current survey round, and the same proportion of respondents (44%) have also reported no change in credit standards. Both Government and RBI have taken measures to encourage banks to lend more to MSMEs.</a:t>
            </a:r>
          </a:p>
        </p:txBody>
      </p:sp>
      <p:sp>
        <p:nvSpPr>
          <p:cNvPr id="17" name="Rectangle 16"/>
          <p:cNvSpPr/>
          <p:nvPr/>
        </p:nvSpPr>
        <p:spPr>
          <a:xfrm>
            <a:off x="0" y="7605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Change in Credit Standards</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24" name="Rectangle 23"/>
          <p:cNvSpPr/>
          <p:nvPr/>
        </p:nvSpPr>
        <p:spPr>
          <a:xfrm>
            <a:off x="228600" y="5879258"/>
            <a:ext cx="6477000" cy="977154"/>
          </a:xfrm>
          <a:prstGeom prst="rect">
            <a:avLst/>
          </a:prstGeom>
        </p:spPr>
        <p:txBody>
          <a:bodyPr wrap="square" lIns="91405" tIns="45702" rIns="91405" bIns="45702">
            <a:spAutoFit/>
          </a:bodyPr>
          <a:lstStyle/>
          <a:p>
            <a:pPr algn="just"/>
            <a:r>
              <a:rPr lang="en-US" sz="1150" dirty="0"/>
              <a:t>Out of the respondents reporting a tightening in credit standards for large enterprises, 89% have cited a rise in NPAs, 67% cited expectations of weak economic growth, 44% cited higher sector-specific risk and 11% cited increase in cost of funds as factors for doing so. All the above cited reasons have showed an increase in the number of responses. None of the respondents cited increased competition as a reason behind the tightening of credit standards as against 8% having reported it in the previous round.</a:t>
            </a:r>
          </a:p>
        </p:txBody>
      </p:sp>
      <p:graphicFrame>
        <p:nvGraphicFramePr>
          <p:cNvPr id="34" name="Chart 33"/>
          <p:cNvGraphicFramePr>
            <a:graphicFrameLocks/>
          </p:cNvGraphicFramePr>
          <p:nvPr>
            <p:extLst>
              <p:ext uri="{D42A27DB-BD31-4B8C-83A1-F6EECF244321}">
                <p14:modId xmlns:p14="http://schemas.microsoft.com/office/powerpoint/2010/main" val="668128307"/>
              </p:ext>
            </p:extLst>
          </p:nvPr>
        </p:nvGraphicFramePr>
        <p:xfrm>
          <a:off x="287894" y="3839564"/>
          <a:ext cx="3150870" cy="18907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hart 39"/>
          <p:cNvGraphicFramePr>
            <a:graphicFrameLocks/>
          </p:cNvGraphicFramePr>
          <p:nvPr>
            <p:extLst>
              <p:ext uri="{D42A27DB-BD31-4B8C-83A1-F6EECF244321}">
                <p14:modId xmlns:p14="http://schemas.microsoft.com/office/powerpoint/2010/main" val="2218478973"/>
              </p:ext>
            </p:extLst>
          </p:nvPr>
        </p:nvGraphicFramePr>
        <p:xfrm>
          <a:off x="3545296" y="3839564"/>
          <a:ext cx="3072893" cy="2026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37"/>
          <p:cNvGraphicFramePr>
            <a:graphicFrameLocks/>
          </p:cNvGraphicFramePr>
          <p:nvPr>
            <p:extLst>
              <p:ext uri="{D42A27DB-BD31-4B8C-83A1-F6EECF244321}">
                <p14:modId xmlns:p14="http://schemas.microsoft.com/office/powerpoint/2010/main" val="4121929421"/>
              </p:ext>
            </p:extLst>
          </p:nvPr>
        </p:nvGraphicFramePr>
        <p:xfrm>
          <a:off x="239810" y="3491719"/>
          <a:ext cx="3150870" cy="2221732"/>
        </p:xfrm>
        <a:graphic>
          <a:graphicData uri="http://schemas.openxmlformats.org/drawingml/2006/chart">
            <c:chart xmlns:c="http://schemas.openxmlformats.org/drawingml/2006/chart" xmlns:r="http://schemas.openxmlformats.org/officeDocument/2006/relationships" r:id="rId6"/>
          </a:graphicData>
        </a:graphic>
      </p:graphicFrame>
      <p:sp>
        <p:nvSpPr>
          <p:cNvPr id="35" name="Slide Number Placeholder 3"/>
          <p:cNvSpPr>
            <a:spLocks noGrp="1"/>
          </p:cNvSpPr>
          <p:nvPr>
            <p:ph type="sldNum" sz="quarter" idx="12"/>
          </p:nvPr>
        </p:nvSpPr>
        <p:spPr>
          <a:xfrm>
            <a:off x="4914901" y="9300979"/>
            <a:ext cx="1600200" cy="527233"/>
          </a:xfrm>
        </p:spPr>
        <p:txBody>
          <a:bodyPr/>
          <a:lstStyle/>
          <a:p>
            <a:pPr algn="r"/>
            <a:fld id="{902E9510-907A-4C66-949C-BD435FAF4426}" type="slidenum">
              <a:rPr lang="en-US" smtClean="0"/>
              <a:pPr algn="r"/>
              <a:t>4</a:t>
            </a:fld>
            <a:endParaRPr lang="en-US" dirty="0"/>
          </a:p>
        </p:txBody>
      </p:sp>
      <p:grpSp>
        <p:nvGrpSpPr>
          <p:cNvPr id="45" name="Group 44"/>
          <p:cNvGrpSpPr/>
          <p:nvPr/>
        </p:nvGrpSpPr>
        <p:grpSpPr>
          <a:xfrm>
            <a:off x="119885" y="3290201"/>
            <a:ext cx="3272105" cy="2530028"/>
            <a:chOff x="228600" y="2711033"/>
            <a:chExt cx="6374892" cy="2530028"/>
          </a:xfrm>
        </p:grpSpPr>
        <p:sp>
          <p:nvSpPr>
            <p:cNvPr id="49" name="Rectangle 48"/>
            <p:cNvSpPr/>
            <p:nvPr/>
          </p:nvSpPr>
          <p:spPr>
            <a:xfrm>
              <a:off x="228600" y="3019329"/>
              <a:ext cx="6374892" cy="2221732"/>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228600" y="2711033"/>
              <a:ext cx="6374892" cy="365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Credit standards for large enterprises </a:t>
              </a:r>
              <a:br>
                <a:rPr lang="en-US" sz="1200" dirty="0"/>
              </a:br>
              <a:r>
                <a:rPr lang="en-US" sz="1200" dirty="0"/>
                <a:t>(% respondents) </a:t>
              </a:r>
            </a:p>
          </p:txBody>
        </p:sp>
      </p:grpSp>
      <p:grpSp>
        <p:nvGrpSpPr>
          <p:cNvPr id="28" name="Group 27"/>
          <p:cNvGrpSpPr/>
          <p:nvPr/>
        </p:nvGrpSpPr>
        <p:grpSpPr>
          <a:xfrm>
            <a:off x="3455862" y="3290202"/>
            <a:ext cx="3309116" cy="2530027"/>
            <a:chOff x="228600" y="2711034"/>
            <a:chExt cx="6374892" cy="2530027"/>
          </a:xfrm>
        </p:grpSpPr>
        <p:sp>
          <p:nvSpPr>
            <p:cNvPr id="29" name="Rectangle 28"/>
            <p:cNvSpPr/>
            <p:nvPr/>
          </p:nvSpPr>
          <p:spPr>
            <a:xfrm>
              <a:off x="228600" y="3019329"/>
              <a:ext cx="6374892" cy="2221732"/>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28600" y="2711034"/>
              <a:ext cx="6374892" cy="3655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Credit standards for SMEs (% respondents) </a:t>
              </a:r>
            </a:p>
          </p:txBody>
        </p:sp>
      </p:grpSp>
      <p:grpSp>
        <p:nvGrpSpPr>
          <p:cNvPr id="32" name="Group 31"/>
          <p:cNvGrpSpPr/>
          <p:nvPr/>
        </p:nvGrpSpPr>
        <p:grpSpPr>
          <a:xfrm>
            <a:off x="914401" y="6888678"/>
            <a:ext cx="4978716" cy="2429962"/>
            <a:chOff x="90526" y="6934198"/>
            <a:chExt cx="3367280" cy="2589214"/>
          </a:xfrm>
        </p:grpSpPr>
        <p:sp>
          <p:nvSpPr>
            <p:cNvPr id="33" name="Rectangle 32"/>
            <p:cNvSpPr/>
            <p:nvPr/>
          </p:nvSpPr>
          <p:spPr>
            <a:xfrm>
              <a:off x="105006" y="7287569"/>
              <a:ext cx="3286984" cy="2159643"/>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90526" y="6934198"/>
              <a:ext cx="3367280" cy="2589214"/>
              <a:chOff x="90526" y="6525568"/>
              <a:chExt cx="3367280" cy="2589214"/>
            </a:xfrm>
          </p:grpSpPr>
          <p:sp>
            <p:nvSpPr>
              <p:cNvPr id="41" name="Rectangle 40"/>
              <p:cNvSpPr/>
              <p:nvPr/>
            </p:nvSpPr>
            <p:spPr>
              <a:xfrm>
                <a:off x="105006" y="6525568"/>
                <a:ext cx="3285674" cy="407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Factors behind tightening of credit standards</a:t>
                </a:r>
              </a:p>
            </p:txBody>
          </p:sp>
          <p:graphicFrame>
            <p:nvGraphicFramePr>
              <p:cNvPr id="43" name="Chart 42"/>
              <p:cNvGraphicFramePr>
                <a:graphicFrameLocks/>
              </p:cNvGraphicFramePr>
              <p:nvPr>
                <p:extLst>
                  <p:ext uri="{D42A27DB-BD31-4B8C-83A1-F6EECF244321}">
                    <p14:modId xmlns:p14="http://schemas.microsoft.com/office/powerpoint/2010/main" val="1507964188"/>
                  </p:ext>
                </p:extLst>
              </p:nvPr>
            </p:nvGraphicFramePr>
            <p:xfrm>
              <a:off x="90526" y="6830369"/>
              <a:ext cx="3367280" cy="2284413"/>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46" name="TextBox 45"/>
          <p:cNvSpPr txBox="1"/>
          <p:nvPr/>
        </p:nvSpPr>
        <p:spPr>
          <a:xfrm>
            <a:off x="1311146" y="8823085"/>
            <a:ext cx="4019206" cy="246221"/>
          </a:xfrm>
          <a:prstGeom prst="rect">
            <a:avLst/>
          </a:prstGeom>
          <a:noFill/>
        </p:spPr>
        <p:txBody>
          <a:bodyPr wrap="square" rtlCol="0">
            <a:spAutoFit/>
          </a:bodyPr>
          <a:lstStyle/>
          <a:p>
            <a:r>
              <a:rPr lang="en-US" sz="1000" dirty="0"/>
              <a:t>(% respondents tightening credit standards)</a:t>
            </a:r>
          </a:p>
        </p:txBody>
      </p:sp>
      <p:graphicFrame>
        <p:nvGraphicFramePr>
          <p:cNvPr id="59" name="Chart 58"/>
          <p:cNvGraphicFramePr>
            <a:graphicFrameLocks/>
          </p:cNvGraphicFramePr>
          <p:nvPr>
            <p:extLst>
              <p:ext uri="{D42A27DB-BD31-4B8C-83A1-F6EECF244321}">
                <p14:modId xmlns:p14="http://schemas.microsoft.com/office/powerpoint/2010/main" val="1173342799"/>
              </p:ext>
            </p:extLst>
          </p:nvPr>
        </p:nvGraphicFramePr>
        <p:xfrm>
          <a:off x="1247082" y="7106500"/>
          <a:ext cx="4560644" cy="19404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6" name="Chart 35">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355092477"/>
              </p:ext>
            </p:extLst>
          </p:nvPr>
        </p:nvGraphicFramePr>
        <p:xfrm>
          <a:off x="111131" y="3754383"/>
          <a:ext cx="3309117" cy="203302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2" name="Chart 41">
            <a:extLst>
              <a:ext uri="{FF2B5EF4-FFF2-40B4-BE49-F238E27FC236}">
                <a16:creationId xmlns:a16="http://schemas.microsoft.com/office/drawing/2014/main" id="{00000000-0008-0000-0100-00001B000000}"/>
              </a:ext>
            </a:extLst>
          </p:cNvPr>
          <p:cNvGraphicFramePr>
            <a:graphicFrameLocks/>
          </p:cNvGraphicFramePr>
          <p:nvPr>
            <p:extLst>
              <p:ext uri="{D42A27DB-BD31-4B8C-83A1-F6EECF244321}">
                <p14:modId xmlns:p14="http://schemas.microsoft.com/office/powerpoint/2010/main" val="2508941538"/>
              </p:ext>
            </p:extLst>
          </p:nvPr>
        </p:nvGraphicFramePr>
        <p:xfrm>
          <a:off x="3498918" y="3696918"/>
          <a:ext cx="3130482" cy="206953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1" name="Chart 30">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900100698"/>
              </p:ext>
            </p:extLst>
          </p:nvPr>
        </p:nvGraphicFramePr>
        <p:xfrm>
          <a:off x="1132849" y="7356925"/>
          <a:ext cx="4463979" cy="141230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2286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95102" y="1424732"/>
            <a:ext cx="6429102" cy="1685040"/>
          </a:xfrm>
          <a:prstGeom prst="rect">
            <a:avLst/>
          </a:prstGeom>
        </p:spPr>
        <p:txBody>
          <a:bodyPr wrap="square" lIns="91405" tIns="45702" rIns="91405" bIns="45702">
            <a:spAutoFit/>
          </a:bodyPr>
          <a:lstStyle/>
          <a:p>
            <a:pPr algn="just"/>
            <a:r>
              <a:rPr lang="en-IN" sz="1150" dirty="0"/>
              <a:t>In 2019, RBI has cut the repo rate five times, lowering it by overall 135 bps. As per our latest round of survey, about 94% of the responding banks have reported a decrease in the MCLR during this period. About 22%, 17%, 17%, 28%, 11% of the respondent banks decreased the MCLR by 0-20 bps, 20-30 bps, 30-40 bps, 40-50 bps and more than 50 bps respectively.</a:t>
            </a:r>
          </a:p>
          <a:p>
            <a:pPr algn="just"/>
            <a:endParaRPr lang="en-IN" sz="1150" dirty="0"/>
          </a:p>
          <a:p>
            <a:pPr algn="just"/>
            <a:r>
              <a:rPr lang="en-IN" sz="1150" dirty="0"/>
              <a:t>None of the respondent banks reported any increase in the MCLR. All the respondent public and private banks have reduced their MCLR whereas 75% of the foreign banks have reduced their MCLR while 25% have reported no change. With the introduction of External Benchmark Lending Rate ( EBLR), banks have started offering loans linked to repo rate, thus offering rates lower than MCLR.</a:t>
            </a:r>
            <a:endParaRPr lang="en-US" sz="1150" dirty="0"/>
          </a:p>
        </p:txBody>
      </p:sp>
      <p:sp>
        <p:nvSpPr>
          <p:cNvPr id="17" name="Rectangle 16"/>
          <p:cNvSpPr/>
          <p:nvPr/>
        </p:nvSpPr>
        <p:spPr>
          <a:xfrm>
            <a:off x="0" y="7605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Movement in Marginal Cost of Lending Rates (MCLR)</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24" name="Rectangle 23"/>
          <p:cNvSpPr/>
          <p:nvPr/>
        </p:nvSpPr>
        <p:spPr>
          <a:xfrm>
            <a:off x="181372" y="5561012"/>
            <a:ext cx="6477000" cy="1331097"/>
          </a:xfrm>
          <a:prstGeom prst="rect">
            <a:avLst/>
          </a:prstGeom>
        </p:spPr>
        <p:txBody>
          <a:bodyPr wrap="square" lIns="91405" tIns="45702" rIns="91405" bIns="45702">
            <a:spAutoFit/>
          </a:bodyPr>
          <a:lstStyle/>
          <a:p>
            <a:pPr algn="just"/>
            <a:r>
              <a:rPr lang="en-US" sz="1150" dirty="0"/>
              <a:t>For term deposits below one year, 28% respondents did not change their term deposit rates, while 39% decreased it by upto 50 bps, while 28% decreased it by more than 50 bps. 6% of the respondents reported having increased the term deposit rate upto 50 bps. In case of term deposits above one year, none of the respondents reported any increase in term deposit rate. 67% of the responding banks decreased the rates by upto 50 bps, and 28% decreased it by more than 50 bps. Further, 6% of respondents maintained the status quo and did not change the rates of their term deposits above one year. </a:t>
            </a:r>
            <a:endParaRPr lang="en-US" sz="1150" i="1" dirty="0"/>
          </a:p>
        </p:txBody>
      </p:sp>
      <p:grpSp>
        <p:nvGrpSpPr>
          <p:cNvPr id="8" name="Group 7"/>
          <p:cNvGrpSpPr/>
          <p:nvPr/>
        </p:nvGrpSpPr>
        <p:grpSpPr>
          <a:xfrm>
            <a:off x="214449" y="7036790"/>
            <a:ext cx="6567351" cy="2639021"/>
            <a:chOff x="289560" y="4113214"/>
            <a:chExt cx="6400800" cy="2713204"/>
          </a:xfrm>
        </p:grpSpPr>
        <p:grpSp>
          <p:nvGrpSpPr>
            <p:cNvPr id="7" name="Group 6"/>
            <p:cNvGrpSpPr/>
            <p:nvPr/>
          </p:nvGrpSpPr>
          <p:grpSpPr>
            <a:xfrm>
              <a:off x="289560" y="4113214"/>
              <a:ext cx="6400800" cy="2713204"/>
              <a:chOff x="289560" y="4875214"/>
              <a:chExt cx="6400800" cy="2713204"/>
            </a:xfrm>
          </p:grpSpPr>
          <p:sp>
            <p:nvSpPr>
              <p:cNvPr id="30" name="Rectangle 29"/>
              <p:cNvSpPr/>
              <p:nvPr/>
            </p:nvSpPr>
            <p:spPr>
              <a:xfrm>
                <a:off x="3605349" y="5180012"/>
                <a:ext cx="3085011" cy="2408406"/>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289560" y="5150018"/>
                <a:ext cx="3200400" cy="24384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289560" y="4882980"/>
                <a:ext cx="3200400" cy="366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Change in Term Deposit Rate - Below One year</a:t>
                </a:r>
              </a:p>
            </p:txBody>
          </p:sp>
          <p:sp>
            <p:nvSpPr>
              <p:cNvPr id="36" name="Rectangle 35"/>
              <p:cNvSpPr/>
              <p:nvPr/>
            </p:nvSpPr>
            <p:spPr>
              <a:xfrm>
                <a:off x="3605349" y="4875214"/>
                <a:ext cx="3085011" cy="374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Change in Term Deposit Rate - One Year &amp; above</a:t>
                </a:r>
              </a:p>
            </p:txBody>
          </p:sp>
          <p:sp>
            <p:nvSpPr>
              <p:cNvPr id="37" name="Rectangle 36"/>
              <p:cNvSpPr/>
              <p:nvPr/>
            </p:nvSpPr>
            <p:spPr>
              <a:xfrm>
                <a:off x="4107027" y="7260808"/>
                <a:ext cx="1237582" cy="293443"/>
              </a:xfrm>
              <a:prstGeom prst="rect">
                <a:avLst/>
              </a:prstGeom>
            </p:spPr>
            <p:txBody>
              <a:bodyPr wrap="none">
                <a:spAutoFit/>
              </a:bodyPr>
              <a:lstStyle/>
              <a:p>
                <a:pPr algn="ctr"/>
                <a:r>
                  <a:rPr lang="en-US" sz="1200" dirty="0"/>
                  <a:t>(% respondents) </a:t>
                </a:r>
              </a:p>
            </p:txBody>
          </p:sp>
        </p:grpSp>
        <p:sp>
          <p:nvSpPr>
            <p:cNvPr id="35" name="Rectangle 34"/>
            <p:cNvSpPr/>
            <p:nvPr/>
          </p:nvSpPr>
          <p:spPr>
            <a:xfrm>
              <a:off x="663498" y="6498807"/>
              <a:ext cx="1237582" cy="293443"/>
            </a:xfrm>
            <a:prstGeom prst="rect">
              <a:avLst/>
            </a:prstGeom>
          </p:spPr>
          <p:txBody>
            <a:bodyPr wrap="none">
              <a:spAutoFit/>
            </a:bodyPr>
            <a:lstStyle/>
            <a:p>
              <a:pPr algn="ctr"/>
              <a:r>
                <a:rPr lang="en-US" sz="1200" dirty="0"/>
                <a:t>(% respondents) </a:t>
              </a:r>
            </a:p>
          </p:txBody>
        </p:sp>
      </p:grpSp>
      <p:graphicFrame>
        <p:nvGraphicFramePr>
          <p:cNvPr id="27" name="Chart 26"/>
          <p:cNvGraphicFramePr>
            <a:graphicFrameLocks/>
          </p:cNvGraphicFramePr>
          <p:nvPr>
            <p:extLst>
              <p:ext uri="{D42A27DB-BD31-4B8C-83A1-F6EECF244321}">
                <p14:modId xmlns:p14="http://schemas.microsoft.com/office/powerpoint/2010/main" val="3529349847"/>
              </p:ext>
            </p:extLst>
          </p:nvPr>
        </p:nvGraphicFramePr>
        <p:xfrm>
          <a:off x="807367" y="3732211"/>
          <a:ext cx="5225011" cy="1098713"/>
        </p:xfrm>
        <a:graphic>
          <a:graphicData uri="http://schemas.openxmlformats.org/drawingml/2006/chart">
            <c:chart xmlns:c="http://schemas.openxmlformats.org/drawingml/2006/chart" xmlns:r="http://schemas.openxmlformats.org/officeDocument/2006/relationships" r:id="rId4"/>
          </a:graphicData>
        </a:graphic>
      </p:graphicFrame>
      <p:grpSp>
        <p:nvGrpSpPr>
          <p:cNvPr id="33" name="Group 32"/>
          <p:cNvGrpSpPr/>
          <p:nvPr/>
        </p:nvGrpSpPr>
        <p:grpSpPr>
          <a:xfrm>
            <a:off x="152400" y="3122612"/>
            <a:ext cx="6644394" cy="2279912"/>
            <a:chOff x="289560" y="4113213"/>
            <a:chExt cx="6409503" cy="2715518"/>
          </a:xfrm>
        </p:grpSpPr>
        <p:grpSp>
          <p:nvGrpSpPr>
            <p:cNvPr id="38" name="Group 37"/>
            <p:cNvGrpSpPr/>
            <p:nvPr/>
          </p:nvGrpSpPr>
          <p:grpSpPr>
            <a:xfrm>
              <a:off x="289560" y="4113213"/>
              <a:ext cx="6409503" cy="2713205"/>
              <a:chOff x="289560" y="4875213"/>
              <a:chExt cx="6409503" cy="2713205"/>
            </a:xfrm>
          </p:grpSpPr>
          <p:sp>
            <p:nvSpPr>
              <p:cNvPr id="40" name="Rectangle 39"/>
              <p:cNvSpPr/>
              <p:nvPr/>
            </p:nvSpPr>
            <p:spPr>
              <a:xfrm>
                <a:off x="3605349" y="5180012"/>
                <a:ext cx="3085011" cy="2408406"/>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89560" y="5150018"/>
                <a:ext cx="3200400" cy="24384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289560" y="4882980"/>
                <a:ext cx="3200400" cy="366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Overall Change in MCLR </a:t>
                </a:r>
              </a:p>
            </p:txBody>
          </p:sp>
          <p:sp>
            <p:nvSpPr>
              <p:cNvPr id="43" name="Rectangle 42"/>
              <p:cNvSpPr/>
              <p:nvPr/>
            </p:nvSpPr>
            <p:spPr>
              <a:xfrm>
                <a:off x="3605349" y="4875213"/>
                <a:ext cx="3085011" cy="374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Bank Wise Change in MCLR </a:t>
                </a:r>
              </a:p>
            </p:txBody>
          </p:sp>
          <p:sp>
            <p:nvSpPr>
              <p:cNvPr id="44" name="Rectangle 43"/>
              <p:cNvSpPr/>
              <p:nvPr/>
            </p:nvSpPr>
            <p:spPr>
              <a:xfrm>
                <a:off x="5729019" y="7291061"/>
                <a:ext cx="970044" cy="274935"/>
              </a:xfrm>
              <a:prstGeom prst="rect">
                <a:avLst/>
              </a:prstGeom>
            </p:spPr>
            <p:txBody>
              <a:bodyPr wrap="square">
                <a:spAutoFit/>
              </a:bodyPr>
              <a:lstStyle/>
              <a:p>
                <a:pPr algn="ctr"/>
                <a:r>
                  <a:rPr lang="en-US" sz="900" dirty="0"/>
                  <a:t>(% respondents) </a:t>
                </a:r>
              </a:p>
            </p:txBody>
          </p:sp>
        </p:grpSp>
        <p:sp>
          <p:nvSpPr>
            <p:cNvPr id="39" name="Rectangle 38"/>
            <p:cNvSpPr/>
            <p:nvPr/>
          </p:nvSpPr>
          <p:spPr>
            <a:xfrm>
              <a:off x="907038" y="6498808"/>
              <a:ext cx="1031715" cy="329923"/>
            </a:xfrm>
            <a:prstGeom prst="rect">
              <a:avLst/>
            </a:prstGeom>
          </p:spPr>
          <p:txBody>
            <a:bodyPr wrap="none">
              <a:spAutoFit/>
            </a:bodyPr>
            <a:lstStyle/>
            <a:p>
              <a:pPr algn="ctr"/>
              <a:r>
                <a:rPr lang="en-US" sz="1000" dirty="0"/>
                <a:t>(% respondents)</a:t>
              </a:r>
              <a:r>
                <a:rPr lang="en-US" sz="1200" dirty="0"/>
                <a:t> </a:t>
              </a:r>
            </a:p>
          </p:txBody>
        </p:sp>
      </p:grpSp>
      <p:graphicFrame>
        <p:nvGraphicFramePr>
          <p:cNvPr id="51" name="Chart 50"/>
          <p:cNvGraphicFramePr>
            <a:graphicFrameLocks/>
          </p:cNvGraphicFramePr>
          <p:nvPr>
            <p:extLst>
              <p:ext uri="{D42A27DB-BD31-4B8C-83A1-F6EECF244321}">
                <p14:modId xmlns:p14="http://schemas.microsoft.com/office/powerpoint/2010/main" val="4113224368"/>
              </p:ext>
            </p:extLst>
          </p:nvPr>
        </p:nvGraphicFramePr>
        <p:xfrm>
          <a:off x="3550920" y="7224652"/>
          <a:ext cx="3085011" cy="2207730"/>
        </p:xfrm>
        <a:graphic>
          <a:graphicData uri="http://schemas.openxmlformats.org/drawingml/2006/chart">
            <c:chart xmlns:c="http://schemas.openxmlformats.org/drawingml/2006/chart" xmlns:r="http://schemas.openxmlformats.org/officeDocument/2006/relationships" r:id="rId5"/>
          </a:graphicData>
        </a:graphic>
      </p:graphicFrame>
      <p:sp>
        <p:nvSpPr>
          <p:cNvPr id="45" name="Slide Number Placeholder 3"/>
          <p:cNvSpPr>
            <a:spLocks noGrp="1"/>
          </p:cNvSpPr>
          <p:nvPr>
            <p:ph type="sldNum" sz="quarter" idx="12"/>
          </p:nvPr>
        </p:nvSpPr>
        <p:spPr>
          <a:xfrm>
            <a:off x="4948289" y="9273553"/>
            <a:ext cx="1600200" cy="527233"/>
          </a:xfrm>
        </p:spPr>
        <p:txBody>
          <a:bodyPr/>
          <a:lstStyle/>
          <a:p>
            <a:pPr algn="r"/>
            <a:fld id="{902E9510-907A-4C66-949C-BD435FAF4426}" type="slidenum">
              <a:rPr lang="en-US" smtClean="0"/>
              <a:pPr algn="r"/>
              <a:t>5</a:t>
            </a:fld>
            <a:endParaRPr lang="en-US" dirty="0"/>
          </a:p>
        </p:txBody>
      </p:sp>
      <p:graphicFrame>
        <p:nvGraphicFramePr>
          <p:cNvPr id="53" name="Chart 52">
            <a:extLst>
              <a:ext uri="{FF2B5EF4-FFF2-40B4-BE49-F238E27FC236}">
                <a16:creationId xmlns:a16="http://schemas.microsoft.com/office/drawing/2014/main" id="{00000000-0008-0000-0100-00000F000000}"/>
              </a:ext>
            </a:extLst>
          </p:cNvPr>
          <p:cNvGraphicFramePr>
            <a:graphicFrameLocks/>
          </p:cNvGraphicFramePr>
          <p:nvPr>
            <p:extLst>
              <p:ext uri="{D42A27DB-BD31-4B8C-83A1-F6EECF244321}">
                <p14:modId xmlns:p14="http://schemas.microsoft.com/office/powerpoint/2010/main" val="1805486281"/>
              </p:ext>
            </p:extLst>
          </p:nvPr>
        </p:nvGraphicFramePr>
        <p:xfrm>
          <a:off x="3560936" y="7199700"/>
          <a:ext cx="3181690" cy="19425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9" name="Chart 48">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1383047921"/>
              </p:ext>
            </p:extLst>
          </p:nvPr>
        </p:nvGraphicFramePr>
        <p:xfrm>
          <a:off x="228599" y="7405398"/>
          <a:ext cx="3215431" cy="190227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0" name="Chart 49">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3175598576"/>
              </p:ext>
            </p:extLst>
          </p:nvPr>
        </p:nvGraphicFramePr>
        <p:xfrm>
          <a:off x="345489" y="7440833"/>
          <a:ext cx="3117989" cy="190227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8" name="Chart 57">
            <a:extLst>
              <a:ext uri="{FF2B5EF4-FFF2-40B4-BE49-F238E27FC236}">
                <a16:creationId xmlns:a16="http://schemas.microsoft.com/office/drawing/2014/main" id="{50F1EF3B-A338-41C0-9CD7-B3BF189CA952}"/>
              </a:ext>
            </a:extLst>
          </p:cNvPr>
          <p:cNvGraphicFramePr>
            <a:graphicFrameLocks/>
          </p:cNvGraphicFramePr>
          <p:nvPr>
            <p:extLst>
              <p:ext uri="{D42A27DB-BD31-4B8C-83A1-F6EECF244321}">
                <p14:modId xmlns:p14="http://schemas.microsoft.com/office/powerpoint/2010/main" val="2208911795"/>
              </p:ext>
            </p:extLst>
          </p:nvPr>
        </p:nvGraphicFramePr>
        <p:xfrm>
          <a:off x="3649143" y="3664736"/>
          <a:ext cx="3198068" cy="182808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2" name="Chart 61">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4205443819"/>
              </p:ext>
            </p:extLst>
          </p:nvPr>
        </p:nvGraphicFramePr>
        <p:xfrm>
          <a:off x="479976" y="7400961"/>
          <a:ext cx="2940708" cy="202614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7" name="Chart 46">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593602340"/>
              </p:ext>
            </p:extLst>
          </p:nvPr>
        </p:nvGraphicFramePr>
        <p:xfrm>
          <a:off x="309511" y="7448378"/>
          <a:ext cx="3153967" cy="190129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8" name="Chart 47">
            <a:extLst>
              <a:ext uri="{FF2B5EF4-FFF2-40B4-BE49-F238E27FC236}">
                <a16:creationId xmlns:a16="http://schemas.microsoft.com/office/drawing/2014/main" id="{00000000-0008-0000-0100-00000F000000}"/>
              </a:ext>
            </a:extLst>
          </p:cNvPr>
          <p:cNvGraphicFramePr>
            <a:graphicFrameLocks/>
          </p:cNvGraphicFramePr>
          <p:nvPr>
            <p:extLst>
              <p:ext uri="{D42A27DB-BD31-4B8C-83A1-F6EECF244321}">
                <p14:modId xmlns:p14="http://schemas.microsoft.com/office/powerpoint/2010/main" val="2146341982"/>
              </p:ext>
            </p:extLst>
          </p:nvPr>
        </p:nvGraphicFramePr>
        <p:xfrm>
          <a:off x="3712475" y="7517033"/>
          <a:ext cx="2993125" cy="185397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2" name="Chart 51">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3940996392"/>
              </p:ext>
            </p:extLst>
          </p:nvPr>
        </p:nvGraphicFramePr>
        <p:xfrm>
          <a:off x="181372" y="3485394"/>
          <a:ext cx="3262658" cy="1860151"/>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12274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7605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Changes in Current Account and Savings Account Deposits</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24" name="Rectangle 23"/>
          <p:cNvSpPr/>
          <p:nvPr/>
        </p:nvSpPr>
        <p:spPr>
          <a:xfrm>
            <a:off x="152400" y="1476788"/>
            <a:ext cx="6477000" cy="1685040"/>
          </a:xfrm>
          <a:prstGeom prst="rect">
            <a:avLst/>
          </a:prstGeom>
        </p:spPr>
        <p:txBody>
          <a:bodyPr wrap="square" lIns="91405" tIns="45702" rIns="91405" bIns="45702">
            <a:spAutoFit/>
          </a:bodyPr>
          <a:lstStyle/>
          <a:p>
            <a:pPr algn="just"/>
            <a:r>
              <a:rPr lang="en-US" sz="1150" dirty="0"/>
              <a:t>Of all the respondents, 61% reported an increase in share of CASA deposits during the period July-Dec 2019 with 56% reporting a moderate increase and 5% reporting substantial increase. However, this is lower than the previous round of survey, wherein 70% of the respondent banks had reported a rise in share of CASA deposits. Since the  growth in the aggregate deposit with the banks has shown deceleration, this has affected the overall deposit </a:t>
            </a:r>
            <a:r>
              <a:rPr lang="en-US" sz="1150" dirty="0" err="1"/>
              <a:t>mobilisation</a:t>
            </a:r>
            <a:r>
              <a:rPr lang="en-US" sz="1150" dirty="0"/>
              <a:t>.</a:t>
            </a:r>
          </a:p>
          <a:p>
            <a:pPr algn="just"/>
            <a:endParaRPr lang="en-US" sz="1150" dirty="0">
              <a:solidFill>
                <a:srgbClr val="FF0000"/>
              </a:solidFill>
            </a:endParaRPr>
          </a:p>
          <a:p>
            <a:pPr algn="just"/>
            <a:r>
              <a:rPr lang="en-US" sz="1150" dirty="0"/>
              <a:t>When compared across bank types, 60% public sector bank respondents experienced a rise in share of CASA deposits while 75% of private sector bank respondents and 50% foreign bank respondents reporting the same. </a:t>
            </a:r>
          </a:p>
        </p:txBody>
      </p:sp>
      <p:sp>
        <p:nvSpPr>
          <p:cNvPr id="14" name="Rectangle 13"/>
          <p:cNvSpPr/>
          <p:nvPr/>
        </p:nvSpPr>
        <p:spPr>
          <a:xfrm>
            <a:off x="0" y="61824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Composition of Funds Portfolio</a:t>
            </a:r>
          </a:p>
        </p:txBody>
      </p:sp>
      <p:grpSp>
        <p:nvGrpSpPr>
          <p:cNvPr id="5" name="Group 4"/>
          <p:cNvGrpSpPr/>
          <p:nvPr/>
        </p:nvGrpSpPr>
        <p:grpSpPr>
          <a:xfrm>
            <a:off x="304800" y="3493056"/>
            <a:ext cx="6248400" cy="2448956"/>
            <a:chOff x="304800" y="3046412"/>
            <a:chExt cx="6248400" cy="2448956"/>
          </a:xfrm>
        </p:grpSpPr>
        <p:sp>
          <p:nvSpPr>
            <p:cNvPr id="23" name="Rectangle 22"/>
            <p:cNvSpPr/>
            <p:nvPr/>
          </p:nvSpPr>
          <p:spPr>
            <a:xfrm>
              <a:off x="3392246" y="3427412"/>
              <a:ext cx="3160954" cy="2067956"/>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04800" y="3046412"/>
              <a:ext cx="6248400" cy="2424499"/>
              <a:chOff x="1143000" y="1974467"/>
              <a:chExt cx="8388503" cy="2291145"/>
            </a:xfrm>
          </p:grpSpPr>
          <p:grpSp>
            <p:nvGrpSpPr>
              <p:cNvPr id="3" name="Group 2"/>
              <p:cNvGrpSpPr/>
              <p:nvPr/>
            </p:nvGrpSpPr>
            <p:grpSpPr>
              <a:xfrm>
                <a:off x="1143000" y="1974467"/>
                <a:ext cx="8388503" cy="2291145"/>
                <a:chOff x="1524000" y="3682054"/>
                <a:chExt cx="9636509" cy="2945758"/>
              </a:xfrm>
            </p:grpSpPr>
            <p:sp>
              <p:nvSpPr>
                <p:cNvPr id="16" name="Rectangle 15"/>
                <p:cNvSpPr/>
                <p:nvPr/>
              </p:nvSpPr>
              <p:spPr>
                <a:xfrm>
                  <a:off x="1524000" y="4115254"/>
                  <a:ext cx="4648201" cy="2512558"/>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285570" y="3682054"/>
                  <a:ext cx="4874939" cy="51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Bank-wise change in share of CASA deposits (%)</a:t>
                  </a:r>
                </a:p>
              </p:txBody>
            </p:sp>
          </p:grpSp>
          <p:sp>
            <p:nvSpPr>
              <p:cNvPr id="22" name="Rectangle 21"/>
              <p:cNvSpPr/>
              <p:nvPr/>
            </p:nvSpPr>
            <p:spPr>
              <a:xfrm>
                <a:off x="3215455" y="3996067"/>
                <a:ext cx="1973766" cy="261763"/>
              </a:xfrm>
              <a:prstGeom prst="rect">
                <a:avLst/>
              </a:prstGeom>
            </p:spPr>
            <p:txBody>
              <a:bodyPr wrap="square">
                <a:spAutoFit/>
              </a:bodyPr>
              <a:lstStyle/>
              <a:p>
                <a:pPr algn="ctr"/>
                <a:r>
                  <a:rPr lang="en-US" sz="1200" dirty="0"/>
                  <a:t>(% respondents) </a:t>
                </a:r>
              </a:p>
            </p:txBody>
          </p:sp>
        </p:grpSp>
      </p:grpSp>
      <p:sp>
        <p:nvSpPr>
          <p:cNvPr id="31" name="Rectangle 30"/>
          <p:cNvSpPr/>
          <p:nvPr/>
        </p:nvSpPr>
        <p:spPr>
          <a:xfrm>
            <a:off x="990600" y="8051653"/>
            <a:ext cx="5257800" cy="1395559"/>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990600" y="7775672"/>
            <a:ext cx="5257800" cy="267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Banks Portfolio : Loans and Investments</a:t>
            </a:r>
          </a:p>
        </p:txBody>
      </p:sp>
      <p:sp>
        <p:nvSpPr>
          <p:cNvPr id="25" name="Rectangle 24"/>
          <p:cNvSpPr/>
          <p:nvPr/>
        </p:nvSpPr>
        <p:spPr>
          <a:xfrm>
            <a:off x="341555" y="3486378"/>
            <a:ext cx="3013935" cy="4412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Change in share of CASA deposits to total deposits</a:t>
            </a:r>
          </a:p>
        </p:txBody>
      </p:sp>
      <p:sp>
        <p:nvSpPr>
          <p:cNvPr id="34" name="Rectangle 33"/>
          <p:cNvSpPr/>
          <p:nvPr/>
        </p:nvSpPr>
        <p:spPr>
          <a:xfrm>
            <a:off x="4029285" y="5662186"/>
            <a:ext cx="2546776" cy="261610"/>
          </a:xfrm>
          <a:prstGeom prst="rect">
            <a:avLst/>
          </a:prstGeom>
        </p:spPr>
        <p:txBody>
          <a:bodyPr wrap="square">
            <a:spAutoFit/>
          </a:bodyPr>
          <a:lstStyle/>
          <a:p>
            <a:pPr algn="r"/>
            <a:r>
              <a:rPr lang="en-US" sz="1100" dirty="0"/>
              <a:t>(% respondents by type of banks) </a:t>
            </a:r>
          </a:p>
        </p:txBody>
      </p:sp>
      <p:sp>
        <p:nvSpPr>
          <p:cNvPr id="33" name="Slide Number Placeholder 3"/>
          <p:cNvSpPr>
            <a:spLocks noGrp="1"/>
          </p:cNvSpPr>
          <p:nvPr>
            <p:ph type="sldNum" sz="quarter" idx="12"/>
          </p:nvPr>
        </p:nvSpPr>
        <p:spPr>
          <a:xfrm>
            <a:off x="4914901" y="9178454"/>
            <a:ext cx="1600200" cy="527233"/>
          </a:xfrm>
        </p:spPr>
        <p:txBody>
          <a:bodyPr/>
          <a:lstStyle/>
          <a:p>
            <a:pPr algn="r"/>
            <a:fld id="{902E9510-907A-4C66-949C-BD435FAF4426}" type="slidenum">
              <a:rPr lang="en-US" smtClean="0"/>
              <a:pPr algn="r"/>
              <a:t>6</a:t>
            </a:fld>
            <a:endParaRPr lang="en-US" dirty="0"/>
          </a:p>
        </p:txBody>
      </p:sp>
      <p:sp>
        <p:nvSpPr>
          <p:cNvPr id="28" name="Rectangle 27"/>
          <p:cNvSpPr/>
          <p:nvPr/>
        </p:nvSpPr>
        <p:spPr>
          <a:xfrm>
            <a:off x="161121" y="6704012"/>
            <a:ext cx="6468279" cy="1015626"/>
          </a:xfrm>
          <a:prstGeom prst="rect">
            <a:avLst/>
          </a:prstGeom>
        </p:spPr>
        <p:txBody>
          <a:bodyPr wrap="square" lIns="91405" tIns="45702" rIns="91405" bIns="45702">
            <a:spAutoFit/>
          </a:bodyPr>
          <a:lstStyle/>
          <a:p>
            <a:pPr algn="just"/>
            <a:r>
              <a:rPr lang="en-US" sz="1150" dirty="0"/>
              <a:t>The composition of the respondent banks’ portfolio in this round of the survey has largely remained same as compared to that of the last round. Loans and advances comprised of about 63% of investments of the respondent banks as compared to 65% in the previous round, while the remaining about 37% constituted of SLR and non-SLR investment. The ratio of investment between SLR and non-SLR stood at 78:22 as compared to 82:18 in the previous round.</a:t>
            </a:r>
          </a:p>
        </p:txBody>
      </p:sp>
      <p:graphicFrame>
        <p:nvGraphicFramePr>
          <p:cNvPr id="27" name="Chart 26">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1254717115"/>
              </p:ext>
            </p:extLst>
          </p:nvPr>
        </p:nvGraphicFramePr>
        <p:xfrm>
          <a:off x="359403" y="3948607"/>
          <a:ext cx="2907287" cy="17648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1635262442"/>
              </p:ext>
            </p:extLst>
          </p:nvPr>
        </p:nvGraphicFramePr>
        <p:xfrm>
          <a:off x="430055" y="3731841"/>
          <a:ext cx="2836636" cy="18233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2544899847"/>
              </p:ext>
            </p:extLst>
          </p:nvPr>
        </p:nvGraphicFramePr>
        <p:xfrm>
          <a:off x="376965" y="4020851"/>
          <a:ext cx="2836636" cy="18074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6">
            <a:extLst>
              <a:ext uri="{FF2B5EF4-FFF2-40B4-BE49-F238E27FC236}">
                <a16:creationId xmlns:a16="http://schemas.microsoft.com/office/drawing/2014/main" id="{00000000-0008-0000-0100-000015000000}"/>
              </a:ext>
            </a:extLst>
          </p:cNvPr>
          <p:cNvGraphicFramePr>
            <a:graphicFrameLocks/>
          </p:cNvGraphicFramePr>
          <p:nvPr>
            <p:extLst>
              <p:ext uri="{D42A27DB-BD31-4B8C-83A1-F6EECF244321}">
                <p14:modId xmlns:p14="http://schemas.microsoft.com/office/powerpoint/2010/main" val="3930230029"/>
              </p:ext>
            </p:extLst>
          </p:nvPr>
        </p:nvGraphicFramePr>
        <p:xfrm>
          <a:off x="3491627" y="3957168"/>
          <a:ext cx="3023473" cy="17518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Chart 34">
            <a:extLst>
              <a:ext uri="{FF2B5EF4-FFF2-40B4-BE49-F238E27FC236}">
                <a16:creationId xmlns:a16="http://schemas.microsoft.com/office/drawing/2014/main" id="{00000000-0008-0000-0100-000010000000}"/>
              </a:ext>
            </a:extLst>
          </p:cNvPr>
          <p:cNvGraphicFramePr>
            <a:graphicFrameLocks/>
          </p:cNvGraphicFramePr>
          <p:nvPr>
            <p:extLst>
              <p:ext uri="{D42A27DB-BD31-4B8C-83A1-F6EECF244321}">
                <p14:modId xmlns:p14="http://schemas.microsoft.com/office/powerpoint/2010/main" val="3441793801"/>
              </p:ext>
            </p:extLst>
          </p:nvPr>
        </p:nvGraphicFramePr>
        <p:xfrm>
          <a:off x="312743" y="3942207"/>
          <a:ext cx="3041403" cy="17513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 25">
            <a:extLst>
              <a:ext uri="{FF2B5EF4-FFF2-40B4-BE49-F238E27FC236}">
                <a16:creationId xmlns:a16="http://schemas.microsoft.com/office/drawing/2014/main" id="{B7B90DF1-018D-4FE2-ABA1-EDF0C5C70A03}"/>
              </a:ext>
            </a:extLst>
          </p:cNvPr>
          <p:cNvGraphicFramePr>
            <a:graphicFrameLocks/>
          </p:cNvGraphicFramePr>
          <p:nvPr>
            <p:extLst>
              <p:ext uri="{D42A27DB-BD31-4B8C-83A1-F6EECF244321}">
                <p14:modId xmlns:p14="http://schemas.microsoft.com/office/powerpoint/2010/main" val="1906139306"/>
              </p:ext>
            </p:extLst>
          </p:nvPr>
        </p:nvGraphicFramePr>
        <p:xfrm>
          <a:off x="1602269" y="8058873"/>
          <a:ext cx="4267200" cy="138833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9081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15" name="Rectangle 14"/>
          <p:cNvSpPr/>
          <p:nvPr/>
        </p:nvSpPr>
        <p:spPr>
          <a:xfrm>
            <a:off x="190497" y="4494212"/>
            <a:ext cx="6477000" cy="800183"/>
          </a:xfrm>
          <a:prstGeom prst="rect">
            <a:avLst/>
          </a:prstGeom>
        </p:spPr>
        <p:txBody>
          <a:bodyPr wrap="square" lIns="91405" tIns="45702" rIns="91405" bIns="45702">
            <a:spAutoFit/>
          </a:bodyPr>
          <a:lstStyle/>
          <a:p>
            <a:pPr algn="just"/>
            <a:r>
              <a:rPr lang="en-US" sz="1150" dirty="0"/>
              <a:t>Infrastructure, Auto and auto components, Metals, Iron and steel, Cement, Real Estate, Chemicals, Wood &amp; products, Beverages &amp; Tobacco and Food Processing are witnessing a rise in long term credit according to the survey respondents. Focused stimulus given by the Government could have helped to increase the credit flow to these sectors.</a:t>
            </a:r>
          </a:p>
        </p:txBody>
      </p:sp>
      <p:sp>
        <p:nvSpPr>
          <p:cNvPr id="25" name="Rectangle 24"/>
          <p:cNvSpPr/>
          <p:nvPr/>
        </p:nvSpPr>
        <p:spPr>
          <a:xfrm>
            <a:off x="0" y="767652"/>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Composition of loans and advances</a:t>
            </a:r>
          </a:p>
        </p:txBody>
      </p:sp>
      <p:sp>
        <p:nvSpPr>
          <p:cNvPr id="28" name="Rectangle 27"/>
          <p:cNvSpPr/>
          <p:nvPr/>
        </p:nvSpPr>
        <p:spPr>
          <a:xfrm>
            <a:off x="171449" y="1446212"/>
            <a:ext cx="6477000" cy="461628"/>
          </a:xfrm>
          <a:prstGeom prst="rect">
            <a:avLst/>
          </a:prstGeom>
        </p:spPr>
        <p:txBody>
          <a:bodyPr wrap="square" lIns="91405" tIns="45702" rIns="91405" bIns="45702">
            <a:spAutoFit/>
          </a:bodyPr>
          <a:lstStyle/>
          <a:p>
            <a:pPr algn="just"/>
            <a:r>
              <a:rPr lang="en-US" sz="1150" dirty="0"/>
              <a:t>In the current round of the survey, the ratio of corporate loans and retail loans in the total loans and advances has slightly changed to 58:42 as against 55:45 in the immediately preceding survey period.</a:t>
            </a:r>
          </a:p>
        </p:txBody>
      </p:sp>
      <p:grpSp>
        <p:nvGrpSpPr>
          <p:cNvPr id="8" name="Group 7"/>
          <p:cNvGrpSpPr/>
          <p:nvPr/>
        </p:nvGrpSpPr>
        <p:grpSpPr>
          <a:xfrm>
            <a:off x="971548" y="5460808"/>
            <a:ext cx="4914901" cy="3453004"/>
            <a:chOff x="800099" y="5942012"/>
            <a:chExt cx="4914901" cy="3576204"/>
          </a:xfrm>
        </p:grpSpPr>
        <p:grpSp>
          <p:nvGrpSpPr>
            <p:cNvPr id="4" name="Group 3"/>
            <p:cNvGrpSpPr/>
            <p:nvPr/>
          </p:nvGrpSpPr>
          <p:grpSpPr>
            <a:xfrm>
              <a:off x="800099" y="5942012"/>
              <a:ext cx="4914901" cy="3576204"/>
              <a:chOff x="914400" y="5873049"/>
              <a:chExt cx="4876584" cy="3650363"/>
            </a:xfrm>
          </p:grpSpPr>
          <p:sp>
            <p:nvSpPr>
              <p:cNvPr id="23" name="Rectangle 22"/>
              <p:cNvSpPr/>
              <p:nvPr/>
            </p:nvSpPr>
            <p:spPr>
              <a:xfrm>
                <a:off x="914400" y="6042904"/>
                <a:ext cx="4876584" cy="3480508"/>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14400" y="5873049"/>
                <a:ext cx="4876584" cy="334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Sectors witnessing increase in long term loans</a:t>
                </a:r>
              </a:p>
            </p:txBody>
          </p:sp>
        </p:grpSp>
        <p:graphicFrame>
          <p:nvGraphicFramePr>
            <p:cNvPr id="24" name="Chart 23"/>
            <p:cNvGraphicFramePr>
              <a:graphicFrameLocks/>
            </p:cNvGraphicFramePr>
            <p:nvPr>
              <p:extLst>
                <p:ext uri="{D42A27DB-BD31-4B8C-83A1-F6EECF244321}">
                  <p14:modId xmlns:p14="http://schemas.microsoft.com/office/powerpoint/2010/main" val="4139511461"/>
                </p:ext>
              </p:extLst>
            </p:nvPr>
          </p:nvGraphicFramePr>
          <p:xfrm>
            <a:off x="807367" y="6269474"/>
            <a:ext cx="4810815" cy="3248742"/>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TextBox 4"/>
          <p:cNvSpPr txBox="1"/>
          <p:nvPr/>
        </p:nvSpPr>
        <p:spPr>
          <a:xfrm>
            <a:off x="3928110" y="8837612"/>
            <a:ext cx="1828800" cy="261610"/>
          </a:xfrm>
          <a:prstGeom prst="rect">
            <a:avLst/>
          </a:prstGeom>
          <a:noFill/>
        </p:spPr>
        <p:txBody>
          <a:bodyPr wrap="square" rtlCol="0">
            <a:spAutoFit/>
          </a:bodyPr>
          <a:lstStyle/>
          <a:p>
            <a:pPr algn="r"/>
            <a:r>
              <a:rPr lang="en-US" sz="1100" dirty="0"/>
              <a:t>(% respondents)</a:t>
            </a:r>
          </a:p>
        </p:txBody>
      </p:sp>
      <p:grpSp>
        <p:nvGrpSpPr>
          <p:cNvPr id="6" name="Group 5"/>
          <p:cNvGrpSpPr/>
          <p:nvPr/>
        </p:nvGrpSpPr>
        <p:grpSpPr>
          <a:xfrm>
            <a:off x="952499" y="2208212"/>
            <a:ext cx="4755233" cy="2179218"/>
            <a:chOff x="1135380" y="2208212"/>
            <a:chExt cx="4122420" cy="2362199"/>
          </a:xfrm>
        </p:grpSpPr>
        <p:grpSp>
          <p:nvGrpSpPr>
            <p:cNvPr id="3" name="Group 2"/>
            <p:cNvGrpSpPr/>
            <p:nvPr/>
          </p:nvGrpSpPr>
          <p:grpSpPr>
            <a:xfrm>
              <a:off x="1135380" y="2208212"/>
              <a:ext cx="4122420" cy="2362199"/>
              <a:chOff x="1524000" y="3847013"/>
              <a:chExt cx="4648200" cy="2780799"/>
            </a:xfrm>
          </p:grpSpPr>
          <p:sp>
            <p:nvSpPr>
              <p:cNvPr id="16" name="Rectangle 15"/>
              <p:cNvSpPr/>
              <p:nvPr/>
            </p:nvSpPr>
            <p:spPr>
              <a:xfrm>
                <a:off x="1524000" y="4189412"/>
                <a:ext cx="4648200" cy="2438400"/>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524000" y="3847013"/>
                <a:ext cx="4648200" cy="441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Composition of loans and advances </a:t>
                </a:r>
              </a:p>
            </p:txBody>
          </p:sp>
        </p:grpSp>
        <p:sp>
          <p:nvSpPr>
            <p:cNvPr id="22" name="Rectangle 21"/>
            <p:cNvSpPr/>
            <p:nvPr/>
          </p:nvSpPr>
          <p:spPr>
            <a:xfrm>
              <a:off x="4237535" y="4223204"/>
              <a:ext cx="921636" cy="299865"/>
            </a:xfrm>
            <a:prstGeom prst="rect">
              <a:avLst/>
            </a:prstGeom>
          </p:spPr>
          <p:txBody>
            <a:bodyPr wrap="none">
              <a:spAutoFit/>
            </a:bodyPr>
            <a:lstStyle/>
            <a:p>
              <a:pPr algn="ctr"/>
              <a:r>
                <a:rPr lang="en-US" sz="1000" dirty="0"/>
                <a:t>(% respondents) </a:t>
              </a:r>
            </a:p>
          </p:txBody>
        </p:sp>
        <p:graphicFrame>
          <p:nvGraphicFramePr>
            <p:cNvPr id="29" name="Chart 28"/>
            <p:cNvGraphicFramePr>
              <a:graphicFrameLocks/>
            </p:cNvGraphicFramePr>
            <p:nvPr>
              <p:extLst>
                <p:ext uri="{D42A27DB-BD31-4B8C-83A1-F6EECF244321}">
                  <p14:modId xmlns:p14="http://schemas.microsoft.com/office/powerpoint/2010/main" val="3644277072"/>
                </p:ext>
              </p:extLst>
            </p:nvPr>
          </p:nvGraphicFramePr>
          <p:xfrm>
            <a:off x="1418271" y="2499070"/>
            <a:ext cx="3556636" cy="2016994"/>
          </p:xfrm>
          <a:graphic>
            <a:graphicData uri="http://schemas.openxmlformats.org/drawingml/2006/chart">
              <c:chart xmlns:c="http://schemas.openxmlformats.org/drawingml/2006/chart" xmlns:r="http://schemas.openxmlformats.org/officeDocument/2006/relationships" r:id="rId5"/>
            </a:graphicData>
          </a:graphic>
        </p:graphicFrame>
      </p:grpSp>
      <p:sp>
        <p:nvSpPr>
          <p:cNvPr id="30" name="Slide Number Placeholder 3"/>
          <p:cNvSpPr>
            <a:spLocks noGrp="1"/>
          </p:cNvSpPr>
          <p:nvPr>
            <p:ph type="sldNum" sz="quarter" idx="12"/>
          </p:nvPr>
        </p:nvSpPr>
        <p:spPr>
          <a:xfrm>
            <a:off x="4914901" y="9178454"/>
            <a:ext cx="1600200" cy="527233"/>
          </a:xfrm>
        </p:spPr>
        <p:txBody>
          <a:bodyPr/>
          <a:lstStyle/>
          <a:p>
            <a:pPr algn="r"/>
            <a:fld id="{902E9510-907A-4C66-949C-BD435FAF4426}" type="slidenum">
              <a:rPr lang="en-US" smtClean="0"/>
              <a:pPr algn="r"/>
              <a:t>7</a:t>
            </a:fld>
            <a:endParaRPr lang="en-US" dirty="0"/>
          </a:p>
        </p:txBody>
      </p:sp>
      <p:graphicFrame>
        <p:nvGraphicFramePr>
          <p:cNvPr id="32" name="Chart 31">
            <a:extLst>
              <a:ext uri="{FF2B5EF4-FFF2-40B4-BE49-F238E27FC236}">
                <a16:creationId xmlns:a16="http://schemas.microsoft.com/office/drawing/2014/main" id="{00000000-0008-0000-0100-000018000000}"/>
              </a:ext>
            </a:extLst>
          </p:cNvPr>
          <p:cNvGraphicFramePr>
            <a:graphicFrameLocks/>
          </p:cNvGraphicFramePr>
          <p:nvPr>
            <p:extLst>
              <p:ext uri="{D42A27DB-BD31-4B8C-83A1-F6EECF244321}">
                <p14:modId xmlns:p14="http://schemas.microsoft.com/office/powerpoint/2010/main" val="347287248"/>
              </p:ext>
            </p:extLst>
          </p:nvPr>
        </p:nvGraphicFramePr>
        <p:xfrm>
          <a:off x="1752600" y="2621066"/>
          <a:ext cx="2882301" cy="1640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a:extLst>
              <a:ext uri="{FF2B5EF4-FFF2-40B4-BE49-F238E27FC236}">
                <a16:creationId xmlns:a16="http://schemas.microsoft.com/office/drawing/2014/main" id="{00000000-0008-0000-0100-000018000000}"/>
              </a:ext>
            </a:extLst>
          </p:cNvPr>
          <p:cNvGraphicFramePr>
            <a:graphicFrameLocks/>
          </p:cNvGraphicFramePr>
          <p:nvPr>
            <p:extLst>
              <p:ext uri="{D42A27DB-BD31-4B8C-83A1-F6EECF244321}">
                <p14:modId xmlns:p14="http://schemas.microsoft.com/office/powerpoint/2010/main" val="1238411890"/>
              </p:ext>
            </p:extLst>
          </p:nvPr>
        </p:nvGraphicFramePr>
        <p:xfrm>
          <a:off x="1681597" y="2669712"/>
          <a:ext cx="3233304" cy="15251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19BDC85F-5014-4592-8BED-F7FF56191486}"/>
              </a:ext>
            </a:extLst>
          </p:cNvPr>
          <p:cNvGraphicFramePr>
            <a:graphicFrameLocks/>
          </p:cNvGraphicFramePr>
          <p:nvPr>
            <p:extLst>
              <p:ext uri="{D42A27DB-BD31-4B8C-83A1-F6EECF244321}">
                <p14:modId xmlns:p14="http://schemas.microsoft.com/office/powerpoint/2010/main" val="3180606127"/>
              </p:ext>
            </p:extLst>
          </p:nvPr>
        </p:nvGraphicFramePr>
        <p:xfrm>
          <a:off x="1833997" y="2822112"/>
          <a:ext cx="3233304" cy="152511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5" name="Chart 34">
            <a:extLst>
              <a:ext uri="{FF2B5EF4-FFF2-40B4-BE49-F238E27FC236}">
                <a16:creationId xmlns:a16="http://schemas.microsoft.com/office/drawing/2014/main" id="{00000000-0008-0000-0100-000018000000}"/>
              </a:ext>
            </a:extLst>
          </p:cNvPr>
          <p:cNvGraphicFramePr>
            <a:graphicFrameLocks/>
          </p:cNvGraphicFramePr>
          <p:nvPr>
            <p:extLst>
              <p:ext uri="{D42A27DB-BD31-4B8C-83A1-F6EECF244321}">
                <p14:modId xmlns:p14="http://schemas.microsoft.com/office/powerpoint/2010/main" val="206875180"/>
              </p:ext>
            </p:extLst>
          </p:nvPr>
        </p:nvGraphicFramePr>
        <p:xfrm>
          <a:off x="1476588" y="2633238"/>
          <a:ext cx="3699816" cy="162807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Chart 36">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1617107030"/>
              </p:ext>
            </p:extLst>
          </p:nvPr>
        </p:nvGraphicFramePr>
        <p:xfrm>
          <a:off x="1278815" y="5986621"/>
          <a:ext cx="4315148" cy="277116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16833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760583"/>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State of NPAs and Stressed Assets</a:t>
            </a:r>
          </a:p>
        </p:txBody>
      </p:sp>
      <p:pic>
        <p:nvPicPr>
          <p:cNvPr id="19"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3248"/>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Anil Gupta- 2011\Anil-FICCI\FICCI Logo, letterhead and sign\IBA Logo\Iba logo copy.jpg"/>
          <p:cNvPicPr/>
          <p:nvPr/>
        </p:nvPicPr>
        <p:blipFill>
          <a:blip r:embed="rId3" cstate="print"/>
          <a:srcRect/>
          <a:stretch>
            <a:fillRect/>
          </a:stretch>
        </p:blipFill>
        <p:spPr bwMode="auto">
          <a:xfrm>
            <a:off x="5004435" y="129857"/>
            <a:ext cx="1777365" cy="478155"/>
          </a:xfrm>
          <a:prstGeom prst="rect">
            <a:avLst/>
          </a:prstGeom>
          <a:noFill/>
          <a:ln w="9525">
            <a:noFill/>
            <a:miter lim="800000"/>
            <a:headEnd/>
            <a:tailEnd/>
          </a:ln>
        </p:spPr>
      </p:pic>
      <p:sp>
        <p:nvSpPr>
          <p:cNvPr id="24" name="Rectangle 23"/>
          <p:cNvSpPr/>
          <p:nvPr/>
        </p:nvSpPr>
        <p:spPr>
          <a:xfrm>
            <a:off x="192741" y="1413296"/>
            <a:ext cx="6477000" cy="1685040"/>
          </a:xfrm>
          <a:prstGeom prst="rect">
            <a:avLst/>
          </a:prstGeom>
        </p:spPr>
        <p:txBody>
          <a:bodyPr wrap="square" lIns="91405" tIns="45702" rIns="91405" bIns="45702">
            <a:spAutoFit/>
          </a:bodyPr>
          <a:lstStyle/>
          <a:p>
            <a:pPr algn="just"/>
            <a:r>
              <a:rPr lang="en-US" sz="1150" dirty="0"/>
              <a:t>As compared to the first half of 2019 in which nearly 52% of the respondents had reported a decline in the NPA levels, the proportion of respondent banks citing a reduction in NPAs in the current round of survey has reduced to 39%. The proportion of respondent banks reporting a rise in the NPA levels has slightly increased to 28% as against 26% in the preceding survey. </a:t>
            </a:r>
          </a:p>
          <a:p>
            <a:pPr algn="just"/>
            <a:endParaRPr lang="en-US" sz="1150" dirty="0"/>
          </a:p>
          <a:p>
            <a:pPr algn="just"/>
            <a:r>
              <a:rPr lang="en-US" sz="1150" dirty="0"/>
              <a:t>About 60% of participating Public sector banks have cited a reduction in NPA levels and about 30% have cited an increase. In case of  participating Private sector banks, 25% have cited a decrease and 50% have stated an increase in NPA levels over the last six months. The level of NPAs has remained same for the foreign banks.</a:t>
            </a:r>
          </a:p>
        </p:txBody>
      </p:sp>
      <p:graphicFrame>
        <p:nvGraphicFramePr>
          <p:cNvPr id="20" name="Chart 19"/>
          <p:cNvGraphicFramePr>
            <a:graphicFrameLocks/>
          </p:cNvGraphicFramePr>
          <p:nvPr>
            <p:extLst>
              <p:ext uri="{D42A27DB-BD31-4B8C-83A1-F6EECF244321}">
                <p14:modId xmlns:p14="http://schemas.microsoft.com/office/powerpoint/2010/main" val="1622973321"/>
              </p:ext>
            </p:extLst>
          </p:nvPr>
        </p:nvGraphicFramePr>
        <p:xfrm>
          <a:off x="3556635" y="3278711"/>
          <a:ext cx="2895600" cy="2460744"/>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302926" y="3352252"/>
            <a:ext cx="6362333" cy="2665960"/>
            <a:chOff x="213360" y="2942854"/>
            <a:chExt cx="6402674" cy="2561560"/>
          </a:xfrm>
        </p:grpSpPr>
        <p:grpSp>
          <p:nvGrpSpPr>
            <p:cNvPr id="3" name="Group 2"/>
            <p:cNvGrpSpPr/>
            <p:nvPr/>
          </p:nvGrpSpPr>
          <p:grpSpPr>
            <a:xfrm>
              <a:off x="213360" y="2942854"/>
              <a:ext cx="6400800" cy="2549726"/>
              <a:chOff x="228600" y="2676492"/>
              <a:chExt cx="6400800" cy="2549726"/>
            </a:xfrm>
          </p:grpSpPr>
          <p:sp>
            <p:nvSpPr>
              <p:cNvPr id="14" name="Rectangle 13"/>
              <p:cNvSpPr/>
              <p:nvPr/>
            </p:nvSpPr>
            <p:spPr>
              <a:xfrm>
                <a:off x="3544389" y="3031963"/>
                <a:ext cx="3085011" cy="219425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28600" y="2787818"/>
                <a:ext cx="3200400" cy="2438400"/>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28600" y="2676492"/>
                <a:ext cx="3200400" cy="355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Change in the level of NPAs </a:t>
                </a:r>
              </a:p>
            </p:txBody>
          </p:sp>
          <p:sp>
            <p:nvSpPr>
              <p:cNvPr id="26" name="Rectangle 25"/>
              <p:cNvSpPr/>
              <p:nvPr/>
            </p:nvSpPr>
            <p:spPr>
              <a:xfrm>
                <a:off x="3544389" y="2676492"/>
                <a:ext cx="3085011" cy="355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Bank Wise Increase/Decrease in NPAs</a:t>
                </a:r>
              </a:p>
            </p:txBody>
          </p:sp>
        </p:grpSp>
        <p:sp>
          <p:nvSpPr>
            <p:cNvPr id="31" name="Rectangle 30"/>
            <p:cNvSpPr/>
            <p:nvPr/>
          </p:nvSpPr>
          <p:spPr>
            <a:xfrm>
              <a:off x="2248690" y="5249365"/>
              <a:ext cx="1069853" cy="236579"/>
            </a:xfrm>
            <a:prstGeom prst="rect">
              <a:avLst/>
            </a:prstGeom>
          </p:spPr>
          <p:txBody>
            <a:bodyPr wrap="none">
              <a:spAutoFit/>
            </a:bodyPr>
            <a:lstStyle/>
            <a:p>
              <a:pPr algn="ctr"/>
              <a:r>
                <a:rPr lang="en-US" sz="1000" dirty="0"/>
                <a:t>(% respondents) </a:t>
              </a:r>
            </a:p>
          </p:txBody>
        </p:sp>
        <p:sp>
          <p:nvSpPr>
            <p:cNvPr id="32" name="Rectangle 31"/>
            <p:cNvSpPr/>
            <p:nvPr/>
          </p:nvSpPr>
          <p:spPr>
            <a:xfrm>
              <a:off x="5541702" y="5280399"/>
              <a:ext cx="1074332" cy="224015"/>
            </a:xfrm>
            <a:prstGeom prst="rect">
              <a:avLst/>
            </a:prstGeom>
          </p:spPr>
          <p:txBody>
            <a:bodyPr wrap="none">
              <a:spAutoFit/>
            </a:bodyPr>
            <a:lstStyle/>
            <a:p>
              <a:pPr algn="ctr"/>
              <a:r>
                <a:rPr lang="en-US" sz="1050" dirty="0"/>
                <a:t>(% </a:t>
              </a:r>
              <a:r>
                <a:rPr lang="en-US" sz="1000" dirty="0"/>
                <a:t>respondents</a:t>
              </a:r>
              <a:r>
                <a:rPr lang="en-US" sz="1050" dirty="0"/>
                <a:t>) </a:t>
              </a:r>
            </a:p>
          </p:txBody>
        </p:sp>
      </p:grpSp>
      <p:sp>
        <p:nvSpPr>
          <p:cNvPr id="6" name="TextBox 5"/>
          <p:cNvSpPr txBox="1"/>
          <p:nvPr/>
        </p:nvSpPr>
        <p:spPr>
          <a:xfrm>
            <a:off x="238154" y="6246812"/>
            <a:ext cx="6400800" cy="646331"/>
          </a:xfrm>
          <a:prstGeom prst="rect">
            <a:avLst/>
          </a:prstGeom>
          <a:noFill/>
        </p:spPr>
        <p:txBody>
          <a:bodyPr wrap="square" rtlCol="0">
            <a:spAutoFit/>
          </a:bodyPr>
          <a:lstStyle/>
          <a:p>
            <a:pPr algn="just"/>
            <a:r>
              <a:rPr lang="en-US" sz="1150" dirty="0"/>
              <a:t>In the current round of survey, 39% of the respondent banks have cited an increase in the requests for restructuring of advances. While 33% have stated a fall in number of such requests and 28% have reported no change in the number of such requests. </a:t>
            </a:r>
          </a:p>
        </p:txBody>
      </p:sp>
      <p:grpSp>
        <p:nvGrpSpPr>
          <p:cNvPr id="43" name="Group 42"/>
          <p:cNvGrpSpPr/>
          <p:nvPr/>
        </p:nvGrpSpPr>
        <p:grpSpPr>
          <a:xfrm>
            <a:off x="286987" y="7161212"/>
            <a:ext cx="6400800" cy="2131911"/>
            <a:chOff x="213360" y="2942854"/>
            <a:chExt cx="5943600" cy="2549727"/>
          </a:xfrm>
        </p:grpSpPr>
        <p:grpSp>
          <p:nvGrpSpPr>
            <p:cNvPr id="44" name="Group 43"/>
            <p:cNvGrpSpPr/>
            <p:nvPr/>
          </p:nvGrpSpPr>
          <p:grpSpPr>
            <a:xfrm>
              <a:off x="213360" y="2942854"/>
              <a:ext cx="5943600" cy="2549727"/>
              <a:chOff x="228600" y="2676492"/>
              <a:chExt cx="5943600" cy="2549727"/>
            </a:xfrm>
          </p:grpSpPr>
          <p:sp>
            <p:nvSpPr>
              <p:cNvPr id="48" name="Rectangle 47"/>
              <p:cNvSpPr/>
              <p:nvPr/>
            </p:nvSpPr>
            <p:spPr>
              <a:xfrm>
                <a:off x="228600" y="2995429"/>
                <a:ext cx="5943600" cy="2230790"/>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28600" y="2676492"/>
                <a:ext cx="5943600" cy="355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Requests for Restructuring of Advances</a:t>
                </a:r>
              </a:p>
            </p:txBody>
          </p:sp>
        </p:grpSp>
        <p:sp>
          <p:nvSpPr>
            <p:cNvPr id="45" name="Rectangle 44"/>
            <p:cNvSpPr/>
            <p:nvPr/>
          </p:nvSpPr>
          <p:spPr>
            <a:xfrm>
              <a:off x="2712426" y="5131613"/>
              <a:ext cx="204223" cy="312881"/>
            </a:xfrm>
            <a:prstGeom prst="rect">
              <a:avLst/>
            </a:prstGeom>
          </p:spPr>
          <p:txBody>
            <a:bodyPr wrap="none">
              <a:spAutoFit/>
            </a:bodyPr>
            <a:lstStyle/>
            <a:p>
              <a:pPr algn="ctr"/>
              <a:r>
                <a:rPr lang="en-US" sz="1100" dirty="0"/>
                <a:t> </a:t>
              </a:r>
            </a:p>
          </p:txBody>
        </p:sp>
        <p:sp>
          <p:nvSpPr>
            <p:cNvPr id="46" name="Rectangle 45"/>
            <p:cNvSpPr/>
            <p:nvPr/>
          </p:nvSpPr>
          <p:spPr>
            <a:xfrm>
              <a:off x="5940080" y="5131612"/>
              <a:ext cx="171535" cy="331286"/>
            </a:xfrm>
            <a:prstGeom prst="rect">
              <a:avLst/>
            </a:prstGeom>
          </p:spPr>
          <p:txBody>
            <a:bodyPr wrap="none">
              <a:spAutoFit/>
            </a:bodyPr>
            <a:lstStyle/>
            <a:p>
              <a:pPr algn="ctr"/>
              <a:endParaRPr lang="en-US" sz="1200" dirty="0"/>
            </a:p>
          </p:txBody>
        </p:sp>
      </p:grpSp>
      <p:sp>
        <p:nvSpPr>
          <p:cNvPr id="8" name="TextBox 7"/>
          <p:cNvSpPr txBox="1"/>
          <p:nvPr/>
        </p:nvSpPr>
        <p:spPr>
          <a:xfrm>
            <a:off x="4448389" y="8987880"/>
            <a:ext cx="1981200" cy="261610"/>
          </a:xfrm>
          <a:prstGeom prst="rect">
            <a:avLst/>
          </a:prstGeom>
          <a:noFill/>
        </p:spPr>
        <p:txBody>
          <a:bodyPr wrap="square" rtlCol="0">
            <a:spAutoFit/>
          </a:bodyPr>
          <a:lstStyle/>
          <a:p>
            <a:r>
              <a:rPr lang="en-US" sz="1050" dirty="0"/>
              <a:t>(% respondents)</a:t>
            </a:r>
          </a:p>
        </p:txBody>
      </p:sp>
      <p:sp>
        <p:nvSpPr>
          <p:cNvPr id="33" name="Slide Number Placeholder 3"/>
          <p:cNvSpPr>
            <a:spLocks noGrp="1"/>
          </p:cNvSpPr>
          <p:nvPr>
            <p:ph type="sldNum" sz="quarter" idx="12"/>
          </p:nvPr>
        </p:nvSpPr>
        <p:spPr>
          <a:xfrm>
            <a:off x="4914901" y="9294812"/>
            <a:ext cx="1600200" cy="527233"/>
          </a:xfrm>
        </p:spPr>
        <p:txBody>
          <a:bodyPr/>
          <a:lstStyle/>
          <a:p>
            <a:pPr algn="r"/>
            <a:fld id="{902E9510-907A-4C66-949C-BD435FAF4426}" type="slidenum">
              <a:rPr lang="en-US" smtClean="0"/>
              <a:pPr algn="r"/>
              <a:t>8</a:t>
            </a:fld>
            <a:endParaRPr lang="en-US" dirty="0"/>
          </a:p>
        </p:txBody>
      </p:sp>
      <p:graphicFrame>
        <p:nvGraphicFramePr>
          <p:cNvPr id="29" name="Chart 28">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2461759523"/>
              </p:ext>
            </p:extLst>
          </p:nvPr>
        </p:nvGraphicFramePr>
        <p:xfrm>
          <a:off x="370056" y="3558279"/>
          <a:ext cx="3180235" cy="22836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1353209649"/>
              </p:ext>
            </p:extLst>
          </p:nvPr>
        </p:nvGraphicFramePr>
        <p:xfrm>
          <a:off x="1494064" y="7427886"/>
          <a:ext cx="3869871" cy="18723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992044181"/>
              </p:ext>
            </p:extLst>
          </p:nvPr>
        </p:nvGraphicFramePr>
        <p:xfrm>
          <a:off x="1621699" y="7425987"/>
          <a:ext cx="3869871" cy="18723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Chart 38">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1447939223"/>
              </p:ext>
            </p:extLst>
          </p:nvPr>
        </p:nvGraphicFramePr>
        <p:xfrm>
          <a:off x="1739470" y="7458433"/>
          <a:ext cx="3879735" cy="179105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7" name="Chart 36">
            <a:extLst>
              <a:ext uri="{FF2B5EF4-FFF2-40B4-BE49-F238E27FC236}">
                <a16:creationId xmlns:a16="http://schemas.microsoft.com/office/drawing/2014/main" id="{00000000-0008-0000-0100-000014000000}"/>
              </a:ext>
            </a:extLst>
          </p:cNvPr>
          <p:cNvGraphicFramePr>
            <a:graphicFrameLocks/>
          </p:cNvGraphicFramePr>
          <p:nvPr>
            <p:extLst>
              <p:ext uri="{D42A27DB-BD31-4B8C-83A1-F6EECF244321}">
                <p14:modId xmlns:p14="http://schemas.microsoft.com/office/powerpoint/2010/main" val="1045409321"/>
              </p:ext>
            </p:extLst>
          </p:nvPr>
        </p:nvGraphicFramePr>
        <p:xfrm>
          <a:off x="3671296" y="3762603"/>
          <a:ext cx="2895600" cy="21132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0" name="Chart 39">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400008400"/>
              </p:ext>
            </p:extLst>
          </p:nvPr>
        </p:nvGraphicFramePr>
        <p:xfrm>
          <a:off x="1749979" y="7477466"/>
          <a:ext cx="4117421" cy="17009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Chart 34">
            <a:extLst>
              <a:ext uri="{FF2B5EF4-FFF2-40B4-BE49-F238E27FC236}">
                <a16:creationId xmlns:a16="http://schemas.microsoft.com/office/drawing/2014/main" id="{00000000-0008-0000-0100-00000B000000}"/>
              </a:ext>
            </a:extLst>
          </p:cNvPr>
          <p:cNvGraphicFramePr>
            <a:graphicFrameLocks/>
          </p:cNvGraphicFramePr>
          <p:nvPr>
            <p:extLst>
              <p:ext uri="{D42A27DB-BD31-4B8C-83A1-F6EECF244321}">
                <p14:modId xmlns:p14="http://schemas.microsoft.com/office/powerpoint/2010/main" val="3862559485"/>
              </p:ext>
            </p:extLst>
          </p:nvPr>
        </p:nvGraphicFramePr>
        <p:xfrm>
          <a:off x="405765" y="3838074"/>
          <a:ext cx="3036209" cy="187106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8" name="Chart 37">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3000467736"/>
              </p:ext>
            </p:extLst>
          </p:nvPr>
        </p:nvGraphicFramePr>
        <p:xfrm>
          <a:off x="983502" y="7461250"/>
          <a:ext cx="5007769" cy="1717208"/>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07071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89" y="1425430"/>
            <a:ext cx="6362699" cy="7716810"/>
          </a:xfrm>
        </p:spPr>
        <p:txBody>
          <a:bodyPr>
            <a:normAutofit/>
          </a:bodyPr>
          <a:lstStyle/>
          <a:p>
            <a:pPr marL="0" indent="0" algn="just">
              <a:buNone/>
            </a:pPr>
            <a:r>
              <a:rPr lang="en-US" sz="1150" dirty="0"/>
              <a:t>According to survey respondents, major sectors with high levels of NPAs include Infrastructure, Metals and Iron &amp; Steel, Engineering Goods and Textiles. Other sectors with high NPAs include Food processing , Auto &amp; Auto components and Chemicals. </a:t>
            </a:r>
            <a:endParaRPr lang="en-US" sz="1150" dirty="0">
              <a:solidFill>
                <a:srgbClr val="FF0000"/>
              </a:solidFill>
            </a:endParaRPr>
          </a:p>
          <a:p>
            <a:pPr marL="0" indent="0" algn="just">
              <a:buNone/>
            </a:pPr>
            <a:endParaRPr lang="en-US" sz="1200" dirty="0">
              <a:solidFill>
                <a:srgbClr val="FF0000"/>
              </a:solidFill>
            </a:endParaRPr>
          </a:p>
          <a:p>
            <a:pPr algn="just"/>
            <a:endParaRPr lang="en-US" sz="1200" i="1"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pPr marL="0" indent="0" algn="just">
              <a:buNone/>
            </a:pPr>
            <a:endParaRPr lang="en-US" sz="1200" dirty="0">
              <a:solidFill>
                <a:srgbClr val="FF0000"/>
              </a:solidFill>
            </a:endParaRPr>
          </a:p>
          <a:p>
            <a:pPr marL="0" indent="0" algn="just">
              <a:buNone/>
            </a:pPr>
            <a:endParaRPr lang="en-US" sz="1200" b="1" u="sng" dirty="0"/>
          </a:p>
          <a:p>
            <a:pPr marL="0" indent="0" algn="just">
              <a:buNone/>
            </a:pPr>
            <a:r>
              <a:rPr lang="en-US" sz="1150" b="1" u="sng" dirty="0"/>
              <a:t>Trend in NPAs in key sectors</a:t>
            </a:r>
          </a:p>
          <a:p>
            <a:pPr algn="just"/>
            <a:endParaRPr lang="en-US" sz="1200" dirty="0"/>
          </a:p>
          <a:p>
            <a:pPr algn="just"/>
            <a:r>
              <a:rPr lang="en-US" sz="1150" dirty="0"/>
              <a:t>While about 93% of the respondents have cited infrastructure as the key sector with NPAs, about 36% of these respondents have reported an increase in NPAs from the sector during the last six months and 57% of them have reported a reduction in NPAs of the sector </a:t>
            </a:r>
            <a:r>
              <a:rPr lang="en-IN" sz="1150" dirty="0"/>
              <a:t>over the six-month period between July and December 2019</a:t>
            </a:r>
            <a:r>
              <a:rPr lang="en-US" sz="1150" dirty="0"/>
              <a:t>. </a:t>
            </a:r>
          </a:p>
          <a:p>
            <a:pPr marL="0" indent="0" algn="just">
              <a:buNone/>
            </a:pPr>
            <a:endParaRPr lang="en-US" sz="1150" dirty="0">
              <a:solidFill>
                <a:srgbClr val="FF0000"/>
              </a:solidFill>
            </a:endParaRPr>
          </a:p>
          <a:p>
            <a:pPr algn="just"/>
            <a:r>
              <a:rPr lang="en-US" sz="1150" dirty="0"/>
              <a:t>All the respondents citing Metals, Iron and Steel sector with high NPAs, have indicated a reduction in NPA levels </a:t>
            </a:r>
            <a:r>
              <a:rPr lang="en-IN" sz="1150" dirty="0"/>
              <a:t>over the six-month period between July and December 2019</a:t>
            </a:r>
            <a:r>
              <a:rPr lang="en-US" sz="1150" dirty="0"/>
              <a:t>.</a:t>
            </a:r>
          </a:p>
          <a:p>
            <a:pPr algn="just"/>
            <a:endParaRPr lang="en-US" sz="1150" dirty="0">
              <a:solidFill>
                <a:srgbClr val="FF0000"/>
              </a:solidFill>
            </a:endParaRPr>
          </a:p>
          <a:p>
            <a:pPr algn="just"/>
            <a:r>
              <a:rPr lang="en-US" sz="1150" dirty="0"/>
              <a:t>About 40% of the respondents have indicated engineering goods as a key sector with high level of NPAs, with 67% of them reporting a reduction in the NPA level in the sector from July to December 2019. </a:t>
            </a:r>
          </a:p>
          <a:p>
            <a:pPr algn="just"/>
            <a:endParaRPr lang="en-US" sz="1150" dirty="0"/>
          </a:p>
          <a:p>
            <a:pPr algn="just"/>
            <a:r>
              <a:rPr lang="en-US" sz="1150" dirty="0"/>
              <a:t>About 33% of respondents cited textiles to be a sector having high level of NPA. About 80% of these respondents have reported an increase in NPA levels in the textiles sector over the period under review.</a:t>
            </a:r>
          </a:p>
        </p:txBody>
      </p:sp>
      <p:sp>
        <p:nvSpPr>
          <p:cNvPr id="4" name="Slide Number Placeholder 3"/>
          <p:cNvSpPr>
            <a:spLocks noGrp="1"/>
          </p:cNvSpPr>
          <p:nvPr>
            <p:ph type="sldNum" sz="quarter" idx="12"/>
          </p:nvPr>
        </p:nvSpPr>
        <p:spPr/>
        <p:txBody>
          <a:bodyPr/>
          <a:lstStyle/>
          <a:p>
            <a:fld id="{902E9510-907A-4C66-949C-BD435FAF4426}" type="slidenum">
              <a:rPr lang="en-US" smtClean="0"/>
              <a:pPr/>
              <a:t>9</a:t>
            </a:fld>
            <a:endParaRPr lang="en-US" dirty="0"/>
          </a:p>
        </p:txBody>
      </p:sp>
      <p:grpSp>
        <p:nvGrpSpPr>
          <p:cNvPr id="8" name="Group 7"/>
          <p:cNvGrpSpPr/>
          <p:nvPr/>
        </p:nvGrpSpPr>
        <p:grpSpPr>
          <a:xfrm>
            <a:off x="228600" y="2284412"/>
            <a:ext cx="6448423" cy="3074070"/>
            <a:chOff x="3262540" y="5942015"/>
            <a:chExt cx="3488163" cy="1729093"/>
          </a:xfrm>
        </p:grpSpPr>
        <p:sp>
          <p:nvSpPr>
            <p:cNvPr id="9" name="Rectangle 8"/>
            <p:cNvSpPr/>
            <p:nvPr/>
          </p:nvSpPr>
          <p:spPr>
            <a:xfrm>
              <a:off x="3262540" y="6200867"/>
              <a:ext cx="3488163" cy="1470241"/>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262540" y="5942015"/>
              <a:ext cx="3488163" cy="2588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Key sectors with high levels of NPAs</a:t>
              </a:r>
            </a:p>
          </p:txBody>
        </p:sp>
      </p:grpSp>
      <p:pic>
        <p:nvPicPr>
          <p:cNvPr id="16" name="Picture 0" descr="new_ficc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4612"/>
            <a:ext cx="578767" cy="53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D:\Anil Gupta- 2011\Anil-FICCI\FICCI Logo, letterhead and sign\IBA Logo\Iba logo copy.jpg"/>
          <p:cNvPicPr/>
          <p:nvPr/>
        </p:nvPicPr>
        <p:blipFill>
          <a:blip r:embed="rId3" cstate="print"/>
          <a:srcRect/>
          <a:stretch>
            <a:fillRect/>
          </a:stretch>
        </p:blipFill>
        <p:spPr bwMode="auto">
          <a:xfrm>
            <a:off x="4953000" y="150812"/>
            <a:ext cx="1777365" cy="478155"/>
          </a:xfrm>
          <a:prstGeom prst="rect">
            <a:avLst/>
          </a:prstGeom>
          <a:noFill/>
          <a:ln w="9525">
            <a:noFill/>
            <a:miter lim="800000"/>
            <a:headEnd/>
            <a:tailEnd/>
          </a:ln>
        </p:spPr>
      </p:pic>
      <p:sp>
        <p:nvSpPr>
          <p:cNvPr id="19" name="Rectangle 18"/>
          <p:cNvSpPr/>
          <p:nvPr/>
        </p:nvSpPr>
        <p:spPr>
          <a:xfrm>
            <a:off x="0" y="760585"/>
            <a:ext cx="6858000" cy="533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2" rIns="91405" bIns="45702" rtlCol="0" anchor="ctr"/>
          <a:lstStyle/>
          <a:p>
            <a:pPr marL="234950"/>
            <a:r>
              <a:rPr lang="en-IN" b="1" i="1" dirty="0">
                <a:solidFill>
                  <a:schemeClr val="bg1"/>
                </a:solidFill>
              </a:rPr>
              <a:t>Key Sectors with High Level of NPAs</a:t>
            </a:r>
          </a:p>
        </p:txBody>
      </p:sp>
      <p:sp>
        <p:nvSpPr>
          <p:cNvPr id="5" name="TextBox 4"/>
          <p:cNvSpPr txBox="1"/>
          <p:nvPr/>
        </p:nvSpPr>
        <p:spPr>
          <a:xfrm>
            <a:off x="5217441" y="4940299"/>
            <a:ext cx="1371600" cy="246221"/>
          </a:xfrm>
          <a:prstGeom prst="rect">
            <a:avLst/>
          </a:prstGeom>
          <a:noFill/>
        </p:spPr>
        <p:txBody>
          <a:bodyPr wrap="square" rtlCol="0">
            <a:spAutoFit/>
          </a:bodyPr>
          <a:lstStyle/>
          <a:p>
            <a:r>
              <a:rPr lang="en-US" sz="1000" dirty="0"/>
              <a:t>(% respondents)</a:t>
            </a:r>
          </a:p>
        </p:txBody>
      </p:sp>
      <p:graphicFrame>
        <p:nvGraphicFramePr>
          <p:cNvPr id="12" name="Chart 11">
            <a:extLst>
              <a:ext uri="{FF2B5EF4-FFF2-40B4-BE49-F238E27FC236}">
                <a16:creationId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398535365"/>
              </p:ext>
            </p:extLst>
          </p:nvPr>
        </p:nvGraphicFramePr>
        <p:xfrm>
          <a:off x="1534903" y="2596621"/>
          <a:ext cx="4408698" cy="24309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4051726453"/>
              </p:ext>
            </p:extLst>
          </p:nvPr>
        </p:nvGraphicFramePr>
        <p:xfrm>
          <a:off x="914399" y="2596621"/>
          <a:ext cx="5149754" cy="24374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2765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27603</TotalTime>
  <Words>4340</Words>
  <Application>Microsoft Office PowerPoint</Application>
  <PresentationFormat>Custom</PresentationFormat>
  <Paragraphs>199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Views on the steps to be taken by the Government for economic revival</vt:lpstr>
      <vt:lpstr>PowerPoint Presentation</vt:lpstr>
      <vt:lpstr>Views on migration to EBLR from MCLR</vt:lpstr>
      <vt:lpstr>PowerPoint Presentation</vt:lpstr>
      <vt:lpstr>PowerPoint Presentation</vt:lpstr>
    </vt:vector>
  </TitlesOfParts>
  <Company>Ficci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pragati.srivastava</dc:creator>
  <cp:lastModifiedBy>Monika Dhole</cp:lastModifiedBy>
  <cp:revision>5098</cp:revision>
  <cp:lastPrinted>2020-03-05T11:54:11Z</cp:lastPrinted>
  <dcterms:created xsi:type="dcterms:W3CDTF">2013-07-18T08:56:17Z</dcterms:created>
  <dcterms:modified xsi:type="dcterms:W3CDTF">2020-03-07T10:04:18Z</dcterms:modified>
</cp:coreProperties>
</file>