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theme/themeOverride1.xml" ContentType="application/vnd.openxmlformats-officedocument.themeOverr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charts/chart5.xml" ContentType="application/vnd.openxmlformats-officedocument.drawingml.chart+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diagrams/quickStyle1.xml" ContentType="application/vnd.openxmlformats-officedocument.drawingml.diagramStyl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gif" ContentType="image/gif"/>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notesSlides/notesSlide4.xml" ContentType="application/vnd.openxmlformats-officedocument.presentationml.notesSlide+xml"/>
  <Override PartName="/ppt/charts/chart2.xml" ContentType="application/vnd.openxmlformats-officedocument.drawingml.chart+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58" r:id="rId2"/>
    <p:sldId id="259" r:id="rId3"/>
    <p:sldId id="260" r:id="rId4"/>
    <p:sldId id="261" r:id="rId5"/>
    <p:sldId id="262" r:id="rId6"/>
    <p:sldId id="263" r:id="rId7"/>
    <p:sldId id="264" r:id="rId8"/>
    <p:sldId id="265" r:id="rId9"/>
    <p:sldId id="267" r:id="rId10"/>
    <p:sldId id="269" r:id="rId11"/>
    <p:sldId id="270" r:id="rId12"/>
    <p:sldId id="322" r:id="rId13"/>
    <p:sldId id="326" r:id="rId14"/>
    <p:sldId id="330" r:id="rId15"/>
    <p:sldId id="334" r:id="rId16"/>
    <p:sldId id="336" r:id="rId17"/>
    <p:sldId id="340" r:id="rId18"/>
    <p:sldId id="273" r:id="rId19"/>
    <p:sldId id="275" r:id="rId20"/>
    <p:sldId id="280" r:id="rId21"/>
    <p:sldId id="281" r:id="rId22"/>
    <p:sldId id="283" r:id="rId23"/>
    <p:sldId id="284" r:id="rId24"/>
    <p:sldId id="285" r:id="rId25"/>
    <p:sldId id="286" r:id="rId26"/>
    <p:sldId id="348" r:id="rId27"/>
    <p:sldId id="350" r:id="rId28"/>
    <p:sldId id="287" r:id="rId29"/>
    <p:sldId id="351" r:id="rId30"/>
    <p:sldId id="288" r:id="rId31"/>
    <p:sldId id="289" r:id="rId32"/>
    <p:sldId id="290" r:id="rId33"/>
    <p:sldId id="358" r:id="rId34"/>
    <p:sldId id="291" r:id="rId35"/>
    <p:sldId id="294" r:id="rId36"/>
    <p:sldId id="295" r:id="rId37"/>
    <p:sldId id="296" r:id="rId38"/>
    <p:sldId id="297" r:id="rId39"/>
    <p:sldId id="298" r:id="rId40"/>
    <p:sldId id="299" r:id="rId41"/>
    <p:sldId id="300" r:id="rId42"/>
    <p:sldId id="301" r:id="rId43"/>
    <p:sldId id="302" r:id="rId44"/>
    <p:sldId id="303" r:id="rId45"/>
    <p:sldId id="304" r:id="rId46"/>
    <p:sldId id="314" r:id="rId47"/>
    <p:sldId id="310"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912" autoAdjust="0"/>
    <p:restoredTop sz="81528" autoAdjust="0"/>
  </p:normalViewPr>
  <p:slideViewPr>
    <p:cSldViewPr showGuides="1">
      <p:cViewPr>
        <p:scale>
          <a:sx n="45" d="100"/>
          <a:sy n="45" d="100"/>
        </p:scale>
        <p:origin x="-1116" y="-27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388"/>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Office_Excel_Worksheet5.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30"/>
  <c:chart>
    <c:autoTitleDeleted val="1"/>
    <c:plotArea>
      <c:layout/>
      <c:lineChart>
        <c:grouping val="standard"/>
        <c:ser>
          <c:idx val="0"/>
          <c:order val="0"/>
          <c:tx>
            <c:strRef>
              <c:f>Sheet1!$B$1</c:f>
              <c:strCache>
                <c:ptCount val="1"/>
                <c:pt idx="0">
                  <c:v>Series 1</c:v>
                </c:pt>
              </c:strCache>
            </c:strRef>
          </c:tx>
          <c:marker>
            <c:symbol val="none"/>
          </c:marker>
          <c:cat>
            <c:numRef>
              <c:f>Sheet1!$A$2:$A$9</c:f>
              <c:numCache>
                <c:formatCode>General</c:formatCode>
                <c:ptCount val="8"/>
              </c:numCache>
            </c:numRef>
          </c:cat>
          <c:val>
            <c:numRef>
              <c:f>Sheet1!$B$2:$B$9</c:f>
              <c:numCache>
                <c:formatCode>General</c:formatCode>
                <c:ptCount val="8"/>
                <c:pt idx="0">
                  <c:v>3</c:v>
                </c:pt>
                <c:pt idx="1">
                  <c:v>10</c:v>
                </c:pt>
                <c:pt idx="2">
                  <c:v>1</c:v>
                </c:pt>
                <c:pt idx="3">
                  <c:v>4</c:v>
                </c:pt>
                <c:pt idx="4">
                  <c:v>3</c:v>
                </c:pt>
                <c:pt idx="5">
                  <c:v>7</c:v>
                </c:pt>
                <c:pt idx="6">
                  <c:v>1</c:v>
                </c:pt>
                <c:pt idx="7">
                  <c:v>12</c:v>
                </c:pt>
              </c:numCache>
            </c:numRef>
          </c:val>
        </c:ser>
        <c:marker val="1"/>
        <c:axId val="65369216"/>
        <c:axId val="65370752"/>
      </c:lineChart>
      <c:catAx>
        <c:axId val="65369216"/>
        <c:scaling>
          <c:orientation val="minMax"/>
        </c:scaling>
        <c:axPos val="b"/>
        <c:numFmt formatCode="General" sourceLinked="1"/>
        <c:tickLblPos val="nextTo"/>
        <c:crossAx val="65370752"/>
        <c:crosses val="autoZero"/>
        <c:auto val="1"/>
        <c:lblAlgn val="ctr"/>
        <c:lblOffset val="100"/>
      </c:catAx>
      <c:valAx>
        <c:axId val="65370752"/>
        <c:scaling>
          <c:orientation val="minMax"/>
        </c:scaling>
        <c:delete val="1"/>
        <c:axPos val="l"/>
        <c:majorGridlines/>
        <c:numFmt formatCode="General" sourceLinked="1"/>
        <c:tickLblPos val="nextTo"/>
        <c:crossAx val="65369216"/>
        <c:crosses val="autoZero"/>
        <c:crossBetween val="between"/>
      </c:valAx>
    </c:plotArea>
    <c:plotVisOnly val="1"/>
    <c:dispBlanksAs val="gap"/>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barChart>
        <c:barDir val="col"/>
        <c:grouping val="stacked"/>
        <c:ser>
          <c:idx val="0"/>
          <c:order val="0"/>
          <c:tx>
            <c:strRef>
              <c:f>Sheet1!$B$1</c:f>
              <c:strCache>
                <c:ptCount val="1"/>
                <c:pt idx="0">
                  <c:v>Column1</c:v>
                </c:pt>
              </c:strCache>
            </c:strRef>
          </c:tx>
          <c:dLbls>
            <c:txPr>
              <a:bodyPr/>
              <a:lstStyle/>
              <a:p>
                <a:pPr>
                  <a:defRPr>
                    <a:solidFill>
                      <a:schemeClr val="tx1"/>
                    </a:solidFill>
                  </a:defRPr>
                </a:pPr>
                <a:endParaRPr lang="en-US"/>
              </a:p>
            </c:txPr>
            <c:showVal val="1"/>
          </c:dLbls>
          <c:cat>
            <c:numRef>
              <c:f>Sheet1!$A$2:$A$3</c:f>
              <c:numCache>
                <c:formatCode>General</c:formatCode>
                <c:ptCount val="2"/>
                <c:pt idx="0">
                  <c:v>2007</c:v>
                </c:pt>
                <c:pt idx="1">
                  <c:v>2008</c:v>
                </c:pt>
              </c:numCache>
            </c:numRef>
          </c:cat>
          <c:val>
            <c:numRef>
              <c:f>Sheet1!$B$2:$B$3</c:f>
              <c:numCache>
                <c:formatCode>General</c:formatCode>
                <c:ptCount val="2"/>
                <c:pt idx="0">
                  <c:v>568.79999999999995</c:v>
                </c:pt>
                <c:pt idx="1">
                  <c:v>1917.7</c:v>
                </c:pt>
              </c:numCache>
            </c:numRef>
          </c:val>
        </c:ser>
        <c:gapWidth val="217"/>
        <c:overlap val="100"/>
        <c:axId val="64901888"/>
        <c:axId val="64903424"/>
      </c:barChart>
      <c:catAx>
        <c:axId val="64901888"/>
        <c:scaling>
          <c:orientation val="minMax"/>
        </c:scaling>
        <c:axPos val="b"/>
        <c:numFmt formatCode="General" sourceLinked="1"/>
        <c:tickLblPos val="nextTo"/>
        <c:crossAx val="64903424"/>
        <c:crosses val="autoZero"/>
        <c:auto val="1"/>
        <c:lblAlgn val="ctr"/>
        <c:lblOffset val="100"/>
      </c:catAx>
      <c:valAx>
        <c:axId val="64903424"/>
        <c:scaling>
          <c:orientation val="minMax"/>
        </c:scaling>
        <c:axPos val="l"/>
        <c:majorGridlines/>
        <c:numFmt formatCode="General" sourceLinked="1"/>
        <c:tickLblPos val="nextTo"/>
        <c:crossAx val="64901888"/>
        <c:crosses val="autoZero"/>
        <c:crossBetween val="between"/>
      </c:valAx>
    </c:plotArea>
    <c:plotVisOnly val="1"/>
    <c:dispBlanksAs val="gap"/>
  </c:chart>
  <c:txPr>
    <a:bodyPr/>
    <a:lstStyle/>
    <a:p>
      <a:pPr>
        <a:defRPr sz="18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bar"/>
        <c:grouping val="clustered"/>
        <c:ser>
          <c:idx val="0"/>
          <c:order val="0"/>
          <c:tx>
            <c:strRef>
              <c:f>Sheet1!$B$1</c:f>
              <c:strCache>
                <c:ptCount val="1"/>
                <c:pt idx="0">
                  <c:v>2008</c:v>
                </c:pt>
              </c:strCache>
            </c:strRef>
          </c:tx>
          <c:dLbls>
            <c:showVal val="1"/>
          </c:dLbls>
          <c:cat>
            <c:strRef>
              <c:f>Sheet1!$A$2:$A$6</c:f>
              <c:strCache>
                <c:ptCount val="5"/>
                <c:pt idx="0">
                  <c:v>Sports Sponsorship</c:v>
                </c:pt>
                <c:pt idx="1">
                  <c:v>Athlete Management</c:v>
                </c:pt>
                <c:pt idx="2">
                  <c:v>Team Sponsorship</c:v>
                </c:pt>
                <c:pt idx="3">
                  <c:v>Ideas &amp; Innovations</c:v>
                </c:pt>
                <c:pt idx="4">
                  <c:v>Mass media spends</c:v>
                </c:pt>
              </c:strCache>
            </c:strRef>
          </c:cat>
          <c:val>
            <c:numRef>
              <c:f>Sheet1!$B$2:$B$6</c:f>
              <c:numCache>
                <c:formatCode>General</c:formatCode>
                <c:ptCount val="5"/>
                <c:pt idx="0">
                  <c:v>20</c:v>
                </c:pt>
                <c:pt idx="1">
                  <c:v>7</c:v>
                </c:pt>
                <c:pt idx="2">
                  <c:v>22.5</c:v>
                </c:pt>
                <c:pt idx="3">
                  <c:v>0.7000000000000004</c:v>
                </c:pt>
                <c:pt idx="4">
                  <c:v>49.8</c:v>
                </c:pt>
              </c:numCache>
            </c:numRef>
          </c:val>
        </c:ser>
        <c:ser>
          <c:idx val="1"/>
          <c:order val="1"/>
          <c:tx>
            <c:strRef>
              <c:f>Sheet1!$C$1</c:f>
              <c:strCache>
                <c:ptCount val="1"/>
                <c:pt idx="0">
                  <c:v>2007</c:v>
                </c:pt>
              </c:strCache>
            </c:strRef>
          </c:tx>
          <c:dLbls>
            <c:showVal val="1"/>
          </c:dLbls>
          <c:cat>
            <c:strRef>
              <c:f>Sheet1!$A$2:$A$6</c:f>
              <c:strCache>
                <c:ptCount val="5"/>
                <c:pt idx="0">
                  <c:v>Sports Sponsorship</c:v>
                </c:pt>
                <c:pt idx="1">
                  <c:v>Athlete Management</c:v>
                </c:pt>
                <c:pt idx="2">
                  <c:v>Team Sponsorship</c:v>
                </c:pt>
                <c:pt idx="3">
                  <c:v>Ideas &amp; Innovations</c:v>
                </c:pt>
                <c:pt idx="4">
                  <c:v>Mass media spends</c:v>
                </c:pt>
              </c:strCache>
            </c:strRef>
          </c:cat>
          <c:val>
            <c:numRef>
              <c:f>Sheet1!$C$2:$C$6</c:f>
              <c:numCache>
                <c:formatCode>General</c:formatCode>
                <c:ptCount val="5"/>
                <c:pt idx="0">
                  <c:v>27.5</c:v>
                </c:pt>
                <c:pt idx="1">
                  <c:v>5</c:v>
                </c:pt>
                <c:pt idx="2">
                  <c:v>7</c:v>
                </c:pt>
                <c:pt idx="3">
                  <c:v>7.5</c:v>
                </c:pt>
                <c:pt idx="4">
                  <c:v>53</c:v>
                </c:pt>
              </c:numCache>
            </c:numRef>
          </c:val>
        </c:ser>
        <c:axId val="65482112"/>
        <c:axId val="65492096"/>
      </c:barChart>
      <c:catAx>
        <c:axId val="65482112"/>
        <c:scaling>
          <c:orientation val="minMax"/>
        </c:scaling>
        <c:axPos val="l"/>
        <c:numFmt formatCode="General" sourceLinked="1"/>
        <c:tickLblPos val="nextTo"/>
        <c:crossAx val="65492096"/>
        <c:crosses val="autoZero"/>
        <c:auto val="1"/>
        <c:lblAlgn val="ctr"/>
        <c:lblOffset val="100"/>
      </c:catAx>
      <c:valAx>
        <c:axId val="65492096"/>
        <c:scaling>
          <c:orientation val="minMax"/>
        </c:scaling>
        <c:axPos val="b"/>
        <c:majorGridlines/>
        <c:numFmt formatCode="General" sourceLinked="1"/>
        <c:tickLblPos val="nextTo"/>
        <c:crossAx val="65482112"/>
        <c:crosses val="autoZero"/>
        <c:crossBetween val="between"/>
      </c:valAx>
    </c:plotArea>
    <c:legend>
      <c:legendPos val="r"/>
      <c:layout/>
    </c:legend>
    <c:plotVisOnly val="1"/>
    <c:dispBlanksAs val="gap"/>
  </c:chart>
  <c:txPr>
    <a:bodyPr/>
    <a:lstStyle/>
    <a:p>
      <a:pPr>
        <a:defRPr sz="1800"/>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barChart>
        <c:barDir val="col"/>
        <c:grouping val="clustered"/>
        <c:ser>
          <c:idx val="0"/>
          <c:order val="0"/>
          <c:tx>
            <c:strRef>
              <c:f>Sheet1!$B$1</c:f>
              <c:strCache>
                <c:ptCount val="1"/>
                <c:pt idx="0">
                  <c:v>Column1</c:v>
                </c:pt>
              </c:strCache>
            </c:strRef>
          </c:tx>
          <c:dLbls>
            <c:showVal val="1"/>
          </c:dLbls>
          <c:cat>
            <c:strRef>
              <c:f>Sheet1!$A$2:$A$10</c:f>
              <c:strCache>
                <c:ptCount val="9"/>
                <c:pt idx="0">
                  <c:v>Cricket</c:v>
                </c:pt>
                <c:pt idx="1">
                  <c:v>Golf</c:v>
                </c:pt>
                <c:pt idx="2">
                  <c:v>Marathon</c:v>
                </c:pt>
                <c:pt idx="3">
                  <c:v>Other Sports</c:v>
                </c:pt>
                <c:pt idx="4">
                  <c:v>Football</c:v>
                </c:pt>
                <c:pt idx="5">
                  <c:v>Tennis</c:v>
                </c:pt>
                <c:pt idx="6">
                  <c:v>Motor Sports</c:v>
                </c:pt>
                <c:pt idx="7">
                  <c:v>Athletics</c:v>
                </c:pt>
                <c:pt idx="8">
                  <c:v>Hockey</c:v>
                </c:pt>
              </c:strCache>
            </c:strRef>
          </c:cat>
          <c:val>
            <c:numRef>
              <c:f>Sheet1!$B$2:$B$10</c:f>
              <c:numCache>
                <c:formatCode>General</c:formatCode>
                <c:ptCount val="9"/>
                <c:pt idx="0">
                  <c:v>77</c:v>
                </c:pt>
                <c:pt idx="1">
                  <c:v>7.3</c:v>
                </c:pt>
                <c:pt idx="2">
                  <c:v>7</c:v>
                </c:pt>
                <c:pt idx="3">
                  <c:v>4</c:v>
                </c:pt>
                <c:pt idx="4">
                  <c:v>2.2000000000000002</c:v>
                </c:pt>
                <c:pt idx="5">
                  <c:v>1.5</c:v>
                </c:pt>
                <c:pt idx="6">
                  <c:v>0.30000000000000032</c:v>
                </c:pt>
                <c:pt idx="7">
                  <c:v>0.30000000000000032</c:v>
                </c:pt>
                <c:pt idx="8">
                  <c:v>0</c:v>
                </c:pt>
              </c:numCache>
            </c:numRef>
          </c:val>
        </c:ser>
        <c:axId val="65631360"/>
        <c:axId val="65632896"/>
      </c:barChart>
      <c:catAx>
        <c:axId val="65631360"/>
        <c:scaling>
          <c:orientation val="minMax"/>
        </c:scaling>
        <c:axPos val="b"/>
        <c:numFmt formatCode="General" sourceLinked="1"/>
        <c:tickLblPos val="nextTo"/>
        <c:txPr>
          <a:bodyPr/>
          <a:lstStyle/>
          <a:p>
            <a:pPr>
              <a:defRPr sz="1400"/>
            </a:pPr>
            <a:endParaRPr lang="en-US"/>
          </a:p>
        </c:txPr>
        <c:crossAx val="65632896"/>
        <c:crosses val="autoZero"/>
        <c:auto val="1"/>
        <c:lblAlgn val="ctr"/>
        <c:lblOffset val="100"/>
      </c:catAx>
      <c:valAx>
        <c:axId val="65632896"/>
        <c:scaling>
          <c:orientation val="minMax"/>
        </c:scaling>
        <c:axPos val="l"/>
        <c:majorGridlines/>
        <c:numFmt formatCode="General" sourceLinked="1"/>
        <c:tickLblPos val="nextTo"/>
        <c:crossAx val="65631360"/>
        <c:crosses val="autoZero"/>
        <c:crossBetween val="between"/>
      </c:valAx>
    </c:plotArea>
    <c:plotVisOnly val="1"/>
    <c:dispBlanksAs val="gap"/>
  </c:chart>
  <c:txPr>
    <a:bodyPr/>
    <a:lstStyle/>
    <a:p>
      <a:pPr>
        <a:defRPr sz="1800"/>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title>
      <c:layout/>
    </c:title>
    <c:plotArea>
      <c:layout/>
      <c:barChart>
        <c:barDir val="col"/>
        <c:grouping val="clustered"/>
        <c:ser>
          <c:idx val="0"/>
          <c:order val="0"/>
          <c:tx>
            <c:strRef>
              <c:f>Sheet1!$B$1</c:f>
              <c:strCache>
                <c:ptCount val="1"/>
                <c:pt idx="0">
                  <c:v>% spends</c:v>
                </c:pt>
              </c:strCache>
            </c:strRef>
          </c:tx>
          <c:dLbls>
            <c:showVal val="1"/>
          </c:dLbls>
          <c:cat>
            <c:strRef>
              <c:f>Sheet1!$A$2:$A$6</c:f>
              <c:strCache>
                <c:ptCount val="5"/>
                <c:pt idx="0">
                  <c:v>IPL</c:v>
                </c:pt>
                <c:pt idx="1">
                  <c:v>Indian Cricket Team</c:v>
                </c:pt>
                <c:pt idx="2">
                  <c:v>Indian Football</c:v>
                </c:pt>
                <c:pt idx="3">
                  <c:v>Football Club</c:v>
                </c:pt>
                <c:pt idx="4">
                  <c:v>Ranji</c:v>
                </c:pt>
              </c:strCache>
            </c:strRef>
          </c:cat>
          <c:val>
            <c:numRef>
              <c:f>Sheet1!$B$2:$B$6</c:f>
              <c:numCache>
                <c:formatCode>General</c:formatCode>
                <c:ptCount val="5"/>
                <c:pt idx="0">
                  <c:v>79</c:v>
                </c:pt>
                <c:pt idx="1">
                  <c:v>19</c:v>
                </c:pt>
                <c:pt idx="2">
                  <c:v>1.3</c:v>
                </c:pt>
                <c:pt idx="3">
                  <c:v>1</c:v>
                </c:pt>
                <c:pt idx="4">
                  <c:v>0.30000000000000032</c:v>
                </c:pt>
              </c:numCache>
            </c:numRef>
          </c:val>
        </c:ser>
        <c:axId val="65563264"/>
        <c:axId val="65569152"/>
      </c:barChart>
      <c:catAx>
        <c:axId val="65563264"/>
        <c:scaling>
          <c:orientation val="minMax"/>
        </c:scaling>
        <c:axPos val="b"/>
        <c:numFmt formatCode="General" sourceLinked="1"/>
        <c:tickLblPos val="nextTo"/>
        <c:crossAx val="65569152"/>
        <c:crosses val="autoZero"/>
        <c:auto val="1"/>
        <c:lblAlgn val="ctr"/>
        <c:lblOffset val="100"/>
      </c:catAx>
      <c:valAx>
        <c:axId val="65569152"/>
        <c:scaling>
          <c:orientation val="minMax"/>
        </c:scaling>
        <c:axPos val="l"/>
        <c:majorGridlines/>
        <c:numFmt formatCode="General" sourceLinked="1"/>
        <c:tickLblPos val="nextTo"/>
        <c:crossAx val="65563264"/>
        <c:crosses val="autoZero"/>
        <c:crossBetween val="between"/>
      </c:valAx>
    </c:plotArea>
    <c:plotVisOnly val="1"/>
    <c:dispBlanksAs val="gap"/>
  </c:chart>
  <c:txPr>
    <a:bodyPr/>
    <a:lstStyle/>
    <a:p>
      <a:pPr>
        <a:defRPr sz="1800"/>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78EB6D-78B8-4CB3-AF72-72990C1AFF9D}" type="doc">
      <dgm:prSet loTypeId="urn:microsoft.com/office/officeart/2005/8/layout/cycle1" loCatId="cycle" qsTypeId="urn:microsoft.com/office/officeart/2005/8/quickstyle/3d5" qsCatId="3D" csTypeId="urn:microsoft.com/office/officeart/2005/8/colors/accent1_2" csCatId="accent1" phldr="1"/>
      <dgm:spPr/>
      <dgm:t>
        <a:bodyPr/>
        <a:lstStyle/>
        <a:p>
          <a:endParaRPr lang="en-US"/>
        </a:p>
      </dgm:t>
    </dgm:pt>
    <dgm:pt modelId="{87897ACA-0E8C-4FB8-B92D-D40B6CE50F4F}">
      <dgm:prSet phldrT="[Text]" custT="1"/>
      <dgm:spPr/>
      <dgm:t>
        <a:bodyPr/>
        <a:lstStyle/>
        <a:p>
          <a:r>
            <a:rPr lang="en-US" sz="2400" b="0" dirty="0" smtClean="0"/>
            <a:t>More Icons</a:t>
          </a:r>
          <a:endParaRPr lang="en-US" sz="2400" b="0" dirty="0"/>
        </a:p>
      </dgm:t>
    </dgm:pt>
    <dgm:pt modelId="{986FEC01-5940-44F9-9D82-2A9DFC9AB46C}" type="parTrans" cxnId="{7756BD1E-1AA5-4621-AB1E-B80B13861D54}">
      <dgm:prSet/>
      <dgm:spPr/>
      <dgm:t>
        <a:bodyPr/>
        <a:lstStyle/>
        <a:p>
          <a:endParaRPr lang="en-US" sz="3200" b="0"/>
        </a:p>
      </dgm:t>
    </dgm:pt>
    <dgm:pt modelId="{E6669314-85CF-4935-811B-EDC9B93C1024}" type="sibTrans" cxnId="{7756BD1E-1AA5-4621-AB1E-B80B13861D54}">
      <dgm:prSet/>
      <dgm:spPr/>
      <dgm:t>
        <a:bodyPr/>
        <a:lstStyle/>
        <a:p>
          <a:endParaRPr lang="en-US" sz="3200" b="0"/>
        </a:p>
      </dgm:t>
    </dgm:pt>
    <dgm:pt modelId="{1FDCD483-CEBB-4EB7-A879-F9269E1D2EC9}">
      <dgm:prSet phldrT="[Text]" custT="1"/>
      <dgm:spPr/>
      <dgm:t>
        <a:bodyPr/>
        <a:lstStyle/>
        <a:p>
          <a:r>
            <a:rPr lang="en-US" sz="2000" b="0" dirty="0" smtClean="0"/>
            <a:t>Higher  participation</a:t>
          </a:r>
          <a:endParaRPr lang="en-US" sz="2000" b="0" dirty="0"/>
        </a:p>
      </dgm:t>
    </dgm:pt>
    <dgm:pt modelId="{F5FE333E-2E11-49B7-837A-6902959F9CD2}" type="parTrans" cxnId="{96EE1056-DDEE-4A2D-9C4D-A10BD8DDAFA3}">
      <dgm:prSet/>
      <dgm:spPr/>
      <dgm:t>
        <a:bodyPr/>
        <a:lstStyle/>
        <a:p>
          <a:endParaRPr lang="en-US" sz="3200" b="0"/>
        </a:p>
      </dgm:t>
    </dgm:pt>
    <dgm:pt modelId="{8E2A7AD9-1D22-4D73-B121-8F932DBDD32D}" type="sibTrans" cxnId="{96EE1056-DDEE-4A2D-9C4D-A10BD8DDAFA3}">
      <dgm:prSet/>
      <dgm:spPr/>
      <dgm:t>
        <a:bodyPr/>
        <a:lstStyle/>
        <a:p>
          <a:endParaRPr lang="en-US" sz="3200" b="0"/>
        </a:p>
      </dgm:t>
    </dgm:pt>
    <dgm:pt modelId="{96D25A5A-A7B5-4648-9C09-47F728D88ACF}">
      <dgm:prSet phldrT="[Text]" custT="1"/>
      <dgm:spPr/>
      <dgm:t>
        <a:bodyPr/>
        <a:lstStyle/>
        <a:p>
          <a:r>
            <a:rPr lang="en-US" sz="2400" b="0" dirty="0" smtClean="0"/>
            <a:t>Bigger sponsors</a:t>
          </a:r>
          <a:endParaRPr lang="en-US" sz="2400" b="0" dirty="0"/>
        </a:p>
      </dgm:t>
    </dgm:pt>
    <dgm:pt modelId="{A4A2DB83-F2C2-4788-8522-72F07F91BE91}" type="parTrans" cxnId="{6A1BE7EA-CB49-4850-8009-DEAF7B11146F}">
      <dgm:prSet/>
      <dgm:spPr/>
      <dgm:t>
        <a:bodyPr/>
        <a:lstStyle/>
        <a:p>
          <a:endParaRPr lang="en-US" sz="3200" b="0"/>
        </a:p>
      </dgm:t>
    </dgm:pt>
    <dgm:pt modelId="{710A3A19-5082-420B-9226-7745D911C87D}" type="sibTrans" cxnId="{6A1BE7EA-CB49-4850-8009-DEAF7B11146F}">
      <dgm:prSet/>
      <dgm:spPr/>
      <dgm:t>
        <a:bodyPr/>
        <a:lstStyle/>
        <a:p>
          <a:endParaRPr lang="en-US" sz="3200" b="0" dirty="0"/>
        </a:p>
      </dgm:t>
    </dgm:pt>
    <dgm:pt modelId="{968C3573-3ED0-4EA4-A9DE-3041088B4999}">
      <dgm:prSet phldrT="[Text]" custT="1"/>
      <dgm:spPr/>
      <dgm:t>
        <a:bodyPr/>
        <a:lstStyle/>
        <a:p>
          <a:r>
            <a:rPr lang="en-US" sz="2000" b="0" dirty="0" smtClean="0"/>
            <a:t>Better Infrastructure</a:t>
          </a:r>
          <a:endParaRPr lang="en-US" sz="2000" b="0" dirty="0"/>
        </a:p>
      </dgm:t>
    </dgm:pt>
    <dgm:pt modelId="{3D772DBF-9AD0-47F7-8A17-D21D803C2F55}" type="parTrans" cxnId="{31C5A223-E462-4187-B0B6-89ABDCB091BE}">
      <dgm:prSet/>
      <dgm:spPr/>
      <dgm:t>
        <a:bodyPr/>
        <a:lstStyle/>
        <a:p>
          <a:endParaRPr lang="en-US" sz="3200" b="0"/>
        </a:p>
      </dgm:t>
    </dgm:pt>
    <dgm:pt modelId="{3B5F2BA0-8D94-4D37-9AF0-82020D8AA1DF}" type="sibTrans" cxnId="{31C5A223-E462-4187-B0B6-89ABDCB091BE}">
      <dgm:prSet/>
      <dgm:spPr/>
      <dgm:t>
        <a:bodyPr/>
        <a:lstStyle/>
        <a:p>
          <a:endParaRPr lang="en-US" sz="3200" b="0" dirty="0"/>
        </a:p>
      </dgm:t>
    </dgm:pt>
    <dgm:pt modelId="{94756BE0-7834-426F-895B-3772E5424A56}">
      <dgm:prSet phldrT="[Text]" custT="1"/>
      <dgm:spPr/>
      <dgm:t>
        <a:bodyPr/>
        <a:lstStyle/>
        <a:p>
          <a:r>
            <a:rPr lang="en-US" sz="2400" b="0" dirty="0" smtClean="0"/>
            <a:t>Greater talent </a:t>
          </a:r>
          <a:endParaRPr lang="en-US" sz="2400" b="0" dirty="0"/>
        </a:p>
      </dgm:t>
    </dgm:pt>
    <dgm:pt modelId="{38CF0164-7717-4AC5-B88C-D7B3E183AEA8}" type="parTrans" cxnId="{FB5B73C8-A973-4B4A-99AA-9EB45075E109}">
      <dgm:prSet/>
      <dgm:spPr/>
      <dgm:t>
        <a:bodyPr/>
        <a:lstStyle/>
        <a:p>
          <a:endParaRPr lang="en-US" sz="3200" b="0"/>
        </a:p>
      </dgm:t>
    </dgm:pt>
    <dgm:pt modelId="{9C7046F9-6664-42E8-ACAC-CE4180E70BFF}" type="sibTrans" cxnId="{FB5B73C8-A973-4B4A-99AA-9EB45075E109}">
      <dgm:prSet/>
      <dgm:spPr/>
      <dgm:t>
        <a:bodyPr/>
        <a:lstStyle/>
        <a:p>
          <a:endParaRPr lang="en-US" sz="3200" b="0" dirty="0"/>
        </a:p>
      </dgm:t>
    </dgm:pt>
    <dgm:pt modelId="{26BD3259-0156-4A50-B2A4-F0E9AE111B40}" type="pres">
      <dgm:prSet presAssocID="{1C78EB6D-78B8-4CB3-AF72-72990C1AFF9D}" presName="cycle" presStyleCnt="0">
        <dgm:presLayoutVars>
          <dgm:dir/>
          <dgm:resizeHandles val="exact"/>
        </dgm:presLayoutVars>
      </dgm:prSet>
      <dgm:spPr/>
      <dgm:t>
        <a:bodyPr/>
        <a:lstStyle/>
        <a:p>
          <a:endParaRPr lang="en-US"/>
        </a:p>
      </dgm:t>
    </dgm:pt>
    <dgm:pt modelId="{B9FEEC7E-4E28-4F76-9BB0-7CC8F73A0D43}" type="pres">
      <dgm:prSet presAssocID="{87897ACA-0E8C-4FB8-B92D-D40B6CE50F4F}" presName="dummy" presStyleCnt="0"/>
      <dgm:spPr/>
    </dgm:pt>
    <dgm:pt modelId="{8EC263AB-3706-4FCC-BDD8-45B3971D9A69}" type="pres">
      <dgm:prSet presAssocID="{87897ACA-0E8C-4FB8-B92D-D40B6CE50F4F}" presName="node" presStyleLbl="revTx" presStyleIdx="0" presStyleCnt="5">
        <dgm:presLayoutVars>
          <dgm:bulletEnabled val="1"/>
        </dgm:presLayoutVars>
      </dgm:prSet>
      <dgm:spPr/>
      <dgm:t>
        <a:bodyPr/>
        <a:lstStyle/>
        <a:p>
          <a:endParaRPr lang="en-US"/>
        </a:p>
      </dgm:t>
    </dgm:pt>
    <dgm:pt modelId="{890D5304-6FF0-4D5B-838F-EC0304B9E0DA}" type="pres">
      <dgm:prSet presAssocID="{E6669314-85CF-4935-811B-EDC9B93C1024}" presName="sibTrans" presStyleLbl="node1" presStyleIdx="0" presStyleCnt="5"/>
      <dgm:spPr/>
      <dgm:t>
        <a:bodyPr/>
        <a:lstStyle/>
        <a:p>
          <a:endParaRPr lang="en-US"/>
        </a:p>
      </dgm:t>
    </dgm:pt>
    <dgm:pt modelId="{9E20192F-0728-46D0-B853-0233027D1220}" type="pres">
      <dgm:prSet presAssocID="{1FDCD483-CEBB-4EB7-A879-F9269E1D2EC9}" presName="dummy" presStyleCnt="0"/>
      <dgm:spPr/>
    </dgm:pt>
    <dgm:pt modelId="{80BBDFD7-FC48-48E1-AB48-0DD53DDC3DCD}" type="pres">
      <dgm:prSet presAssocID="{1FDCD483-CEBB-4EB7-A879-F9269E1D2EC9}" presName="node" presStyleLbl="revTx" presStyleIdx="1" presStyleCnt="5">
        <dgm:presLayoutVars>
          <dgm:bulletEnabled val="1"/>
        </dgm:presLayoutVars>
      </dgm:prSet>
      <dgm:spPr/>
      <dgm:t>
        <a:bodyPr/>
        <a:lstStyle/>
        <a:p>
          <a:endParaRPr lang="en-US"/>
        </a:p>
      </dgm:t>
    </dgm:pt>
    <dgm:pt modelId="{E9703A12-1F60-4602-B909-AA48B0D1BC48}" type="pres">
      <dgm:prSet presAssocID="{8E2A7AD9-1D22-4D73-B121-8F932DBDD32D}" presName="sibTrans" presStyleLbl="node1" presStyleIdx="1" presStyleCnt="5"/>
      <dgm:spPr/>
      <dgm:t>
        <a:bodyPr/>
        <a:lstStyle/>
        <a:p>
          <a:endParaRPr lang="en-US"/>
        </a:p>
      </dgm:t>
    </dgm:pt>
    <dgm:pt modelId="{BF93055C-0A52-4A34-BD4D-0885CAC6146E}" type="pres">
      <dgm:prSet presAssocID="{96D25A5A-A7B5-4648-9C09-47F728D88ACF}" presName="dummy" presStyleCnt="0"/>
      <dgm:spPr/>
    </dgm:pt>
    <dgm:pt modelId="{D307BE56-BE6C-4715-8CF9-E7B04123644E}" type="pres">
      <dgm:prSet presAssocID="{96D25A5A-A7B5-4648-9C09-47F728D88ACF}" presName="node" presStyleLbl="revTx" presStyleIdx="2" presStyleCnt="5">
        <dgm:presLayoutVars>
          <dgm:bulletEnabled val="1"/>
        </dgm:presLayoutVars>
      </dgm:prSet>
      <dgm:spPr/>
      <dgm:t>
        <a:bodyPr/>
        <a:lstStyle/>
        <a:p>
          <a:endParaRPr lang="en-US"/>
        </a:p>
      </dgm:t>
    </dgm:pt>
    <dgm:pt modelId="{2155903E-23A2-423E-BC0F-2DDCD0514E2C}" type="pres">
      <dgm:prSet presAssocID="{710A3A19-5082-420B-9226-7745D911C87D}" presName="sibTrans" presStyleLbl="node1" presStyleIdx="2" presStyleCnt="5"/>
      <dgm:spPr/>
      <dgm:t>
        <a:bodyPr/>
        <a:lstStyle/>
        <a:p>
          <a:endParaRPr lang="en-US"/>
        </a:p>
      </dgm:t>
    </dgm:pt>
    <dgm:pt modelId="{E9907636-B671-4C0F-976D-632CB6F9A70B}" type="pres">
      <dgm:prSet presAssocID="{968C3573-3ED0-4EA4-A9DE-3041088B4999}" presName="dummy" presStyleCnt="0"/>
      <dgm:spPr/>
    </dgm:pt>
    <dgm:pt modelId="{2B09CF7D-1D70-4854-9328-870EBBE39635}" type="pres">
      <dgm:prSet presAssocID="{968C3573-3ED0-4EA4-A9DE-3041088B4999}" presName="node" presStyleLbl="revTx" presStyleIdx="3" presStyleCnt="5">
        <dgm:presLayoutVars>
          <dgm:bulletEnabled val="1"/>
        </dgm:presLayoutVars>
      </dgm:prSet>
      <dgm:spPr/>
      <dgm:t>
        <a:bodyPr/>
        <a:lstStyle/>
        <a:p>
          <a:endParaRPr lang="en-US"/>
        </a:p>
      </dgm:t>
    </dgm:pt>
    <dgm:pt modelId="{25C6566E-92A5-434C-9C0C-3DB47E0E3BA9}" type="pres">
      <dgm:prSet presAssocID="{3B5F2BA0-8D94-4D37-9AF0-82020D8AA1DF}" presName="sibTrans" presStyleLbl="node1" presStyleIdx="3" presStyleCnt="5"/>
      <dgm:spPr/>
      <dgm:t>
        <a:bodyPr/>
        <a:lstStyle/>
        <a:p>
          <a:endParaRPr lang="en-US"/>
        </a:p>
      </dgm:t>
    </dgm:pt>
    <dgm:pt modelId="{E162EE09-A752-4C5B-A235-F1E7D7A0D3F8}" type="pres">
      <dgm:prSet presAssocID="{94756BE0-7834-426F-895B-3772E5424A56}" presName="dummy" presStyleCnt="0"/>
      <dgm:spPr/>
    </dgm:pt>
    <dgm:pt modelId="{4F953A9E-AD7C-4AD8-960A-0D7A515DD447}" type="pres">
      <dgm:prSet presAssocID="{94756BE0-7834-426F-895B-3772E5424A56}" presName="node" presStyleLbl="revTx" presStyleIdx="4" presStyleCnt="5">
        <dgm:presLayoutVars>
          <dgm:bulletEnabled val="1"/>
        </dgm:presLayoutVars>
      </dgm:prSet>
      <dgm:spPr/>
      <dgm:t>
        <a:bodyPr/>
        <a:lstStyle/>
        <a:p>
          <a:endParaRPr lang="en-US"/>
        </a:p>
      </dgm:t>
    </dgm:pt>
    <dgm:pt modelId="{20A7A28D-5D29-403F-BFB9-E589792DD9FA}" type="pres">
      <dgm:prSet presAssocID="{9C7046F9-6664-42E8-ACAC-CE4180E70BFF}" presName="sibTrans" presStyleLbl="node1" presStyleIdx="4" presStyleCnt="5"/>
      <dgm:spPr/>
      <dgm:t>
        <a:bodyPr/>
        <a:lstStyle/>
        <a:p>
          <a:endParaRPr lang="en-US"/>
        </a:p>
      </dgm:t>
    </dgm:pt>
  </dgm:ptLst>
  <dgm:cxnLst>
    <dgm:cxn modelId="{2770CD19-75F5-435B-A886-4031B64CD9AD}" type="presOf" srcId="{E6669314-85CF-4935-811B-EDC9B93C1024}" destId="{890D5304-6FF0-4D5B-838F-EC0304B9E0DA}" srcOrd="0" destOrd="0" presId="urn:microsoft.com/office/officeart/2005/8/layout/cycle1"/>
    <dgm:cxn modelId="{96EE1056-DDEE-4A2D-9C4D-A10BD8DDAFA3}" srcId="{1C78EB6D-78B8-4CB3-AF72-72990C1AFF9D}" destId="{1FDCD483-CEBB-4EB7-A879-F9269E1D2EC9}" srcOrd="1" destOrd="0" parTransId="{F5FE333E-2E11-49B7-837A-6902959F9CD2}" sibTransId="{8E2A7AD9-1D22-4D73-B121-8F932DBDD32D}"/>
    <dgm:cxn modelId="{7756BD1E-1AA5-4621-AB1E-B80B13861D54}" srcId="{1C78EB6D-78B8-4CB3-AF72-72990C1AFF9D}" destId="{87897ACA-0E8C-4FB8-B92D-D40B6CE50F4F}" srcOrd="0" destOrd="0" parTransId="{986FEC01-5940-44F9-9D82-2A9DFC9AB46C}" sibTransId="{E6669314-85CF-4935-811B-EDC9B93C1024}"/>
    <dgm:cxn modelId="{B8CAE403-00FA-4E0D-89AF-B05469E95172}" type="presOf" srcId="{3B5F2BA0-8D94-4D37-9AF0-82020D8AA1DF}" destId="{25C6566E-92A5-434C-9C0C-3DB47E0E3BA9}" srcOrd="0" destOrd="0" presId="urn:microsoft.com/office/officeart/2005/8/layout/cycle1"/>
    <dgm:cxn modelId="{6A1BE7EA-CB49-4850-8009-DEAF7B11146F}" srcId="{1C78EB6D-78B8-4CB3-AF72-72990C1AFF9D}" destId="{96D25A5A-A7B5-4648-9C09-47F728D88ACF}" srcOrd="2" destOrd="0" parTransId="{A4A2DB83-F2C2-4788-8522-72F07F91BE91}" sibTransId="{710A3A19-5082-420B-9226-7745D911C87D}"/>
    <dgm:cxn modelId="{3B3E2154-E78D-44BC-B805-4D3F491BCD38}" type="presOf" srcId="{710A3A19-5082-420B-9226-7745D911C87D}" destId="{2155903E-23A2-423E-BC0F-2DDCD0514E2C}" srcOrd="0" destOrd="0" presId="urn:microsoft.com/office/officeart/2005/8/layout/cycle1"/>
    <dgm:cxn modelId="{34A01F0D-A83F-44B7-8E96-E332B5EDFDC6}" type="presOf" srcId="{968C3573-3ED0-4EA4-A9DE-3041088B4999}" destId="{2B09CF7D-1D70-4854-9328-870EBBE39635}" srcOrd="0" destOrd="0" presId="urn:microsoft.com/office/officeart/2005/8/layout/cycle1"/>
    <dgm:cxn modelId="{7D1AA6F1-B3D9-4BEE-8E21-5FD4CFBBDFB3}" type="presOf" srcId="{87897ACA-0E8C-4FB8-B92D-D40B6CE50F4F}" destId="{8EC263AB-3706-4FCC-BDD8-45B3971D9A69}" srcOrd="0" destOrd="0" presId="urn:microsoft.com/office/officeart/2005/8/layout/cycle1"/>
    <dgm:cxn modelId="{73C831F5-4686-4062-B151-2619296297DB}" type="presOf" srcId="{1C78EB6D-78B8-4CB3-AF72-72990C1AFF9D}" destId="{26BD3259-0156-4A50-B2A4-F0E9AE111B40}" srcOrd="0" destOrd="0" presId="urn:microsoft.com/office/officeart/2005/8/layout/cycle1"/>
    <dgm:cxn modelId="{891C0707-DC7F-470E-9BBE-781EDDEE76F3}" type="presOf" srcId="{9C7046F9-6664-42E8-ACAC-CE4180E70BFF}" destId="{20A7A28D-5D29-403F-BFB9-E589792DD9FA}" srcOrd="0" destOrd="0" presId="urn:microsoft.com/office/officeart/2005/8/layout/cycle1"/>
    <dgm:cxn modelId="{B2F624B5-D1D2-4BA9-84C4-FDEBAFA870E1}" type="presOf" srcId="{8E2A7AD9-1D22-4D73-B121-8F932DBDD32D}" destId="{E9703A12-1F60-4602-B909-AA48B0D1BC48}" srcOrd="0" destOrd="0" presId="urn:microsoft.com/office/officeart/2005/8/layout/cycle1"/>
    <dgm:cxn modelId="{BF86E234-C6FA-42FF-B99C-A381A1FECCAB}" type="presOf" srcId="{96D25A5A-A7B5-4648-9C09-47F728D88ACF}" destId="{D307BE56-BE6C-4715-8CF9-E7B04123644E}" srcOrd="0" destOrd="0" presId="urn:microsoft.com/office/officeart/2005/8/layout/cycle1"/>
    <dgm:cxn modelId="{33956762-9F0F-45E7-A3AA-8B80ED477A3B}" type="presOf" srcId="{94756BE0-7834-426F-895B-3772E5424A56}" destId="{4F953A9E-AD7C-4AD8-960A-0D7A515DD447}" srcOrd="0" destOrd="0" presId="urn:microsoft.com/office/officeart/2005/8/layout/cycle1"/>
    <dgm:cxn modelId="{FB5B73C8-A973-4B4A-99AA-9EB45075E109}" srcId="{1C78EB6D-78B8-4CB3-AF72-72990C1AFF9D}" destId="{94756BE0-7834-426F-895B-3772E5424A56}" srcOrd="4" destOrd="0" parTransId="{38CF0164-7717-4AC5-B88C-D7B3E183AEA8}" sibTransId="{9C7046F9-6664-42E8-ACAC-CE4180E70BFF}"/>
    <dgm:cxn modelId="{6150D715-BF43-4AA5-81D1-147B649C4976}" type="presOf" srcId="{1FDCD483-CEBB-4EB7-A879-F9269E1D2EC9}" destId="{80BBDFD7-FC48-48E1-AB48-0DD53DDC3DCD}" srcOrd="0" destOrd="0" presId="urn:microsoft.com/office/officeart/2005/8/layout/cycle1"/>
    <dgm:cxn modelId="{31C5A223-E462-4187-B0B6-89ABDCB091BE}" srcId="{1C78EB6D-78B8-4CB3-AF72-72990C1AFF9D}" destId="{968C3573-3ED0-4EA4-A9DE-3041088B4999}" srcOrd="3" destOrd="0" parTransId="{3D772DBF-9AD0-47F7-8A17-D21D803C2F55}" sibTransId="{3B5F2BA0-8D94-4D37-9AF0-82020D8AA1DF}"/>
    <dgm:cxn modelId="{03BE57F5-56DF-48D2-AA02-2A00750F06C5}" type="presParOf" srcId="{26BD3259-0156-4A50-B2A4-F0E9AE111B40}" destId="{B9FEEC7E-4E28-4F76-9BB0-7CC8F73A0D43}" srcOrd="0" destOrd="0" presId="urn:microsoft.com/office/officeart/2005/8/layout/cycle1"/>
    <dgm:cxn modelId="{3B554271-FCDF-48FA-84EC-2BA1BFF71BFF}" type="presParOf" srcId="{26BD3259-0156-4A50-B2A4-F0E9AE111B40}" destId="{8EC263AB-3706-4FCC-BDD8-45B3971D9A69}" srcOrd="1" destOrd="0" presId="urn:microsoft.com/office/officeart/2005/8/layout/cycle1"/>
    <dgm:cxn modelId="{822BD0E8-7764-47A9-9A13-64EDF11AA115}" type="presParOf" srcId="{26BD3259-0156-4A50-B2A4-F0E9AE111B40}" destId="{890D5304-6FF0-4D5B-838F-EC0304B9E0DA}" srcOrd="2" destOrd="0" presId="urn:microsoft.com/office/officeart/2005/8/layout/cycle1"/>
    <dgm:cxn modelId="{DDBB0D1E-100E-42DD-A43B-8216FE099BE5}" type="presParOf" srcId="{26BD3259-0156-4A50-B2A4-F0E9AE111B40}" destId="{9E20192F-0728-46D0-B853-0233027D1220}" srcOrd="3" destOrd="0" presId="urn:microsoft.com/office/officeart/2005/8/layout/cycle1"/>
    <dgm:cxn modelId="{D96FFB53-FC98-4DC3-98AC-8F753BA330F0}" type="presParOf" srcId="{26BD3259-0156-4A50-B2A4-F0E9AE111B40}" destId="{80BBDFD7-FC48-48E1-AB48-0DD53DDC3DCD}" srcOrd="4" destOrd="0" presId="urn:microsoft.com/office/officeart/2005/8/layout/cycle1"/>
    <dgm:cxn modelId="{059B96CE-1D72-4C65-AB9B-04ED4B52C8AC}" type="presParOf" srcId="{26BD3259-0156-4A50-B2A4-F0E9AE111B40}" destId="{E9703A12-1F60-4602-B909-AA48B0D1BC48}" srcOrd="5" destOrd="0" presId="urn:microsoft.com/office/officeart/2005/8/layout/cycle1"/>
    <dgm:cxn modelId="{9B99CDCC-9BA5-46B1-A23E-C5E7E7DF703C}" type="presParOf" srcId="{26BD3259-0156-4A50-B2A4-F0E9AE111B40}" destId="{BF93055C-0A52-4A34-BD4D-0885CAC6146E}" srcOrd="6" destOrd="0" presId="urn:microsoft.com/office/officeart/2005/8/layout/cycle1"/>
    <dgm:cxn modelId="{14E4F60C-4568-4422-99B3-17EEFA35DE1C}" type="presParOf" srcId="{26BD3259-0156-4A50-B2A4-F0E9AE111B40}" destId="{D307BE56-BE6C-4715-8CF9-E7B04123644E}" srcOrd="7" destOrd="0" presId="urn:microsoft.com/office/officeart/2005/8/layout/cycle1"/>
    <dgm:cxn modelId="{5E372178-8D40-408C-BC11-3C10C73DFE72}" type="presParOf" srcId="{26BD3259-0156-4A50-B2A4-F0E9AE111B40}" destId="{2155903E-23A2-423E-BC0F-2DDCD0514E2C}" srcOrd="8" destOrd="0" presId="urn:microsoft.com/office/officeart/2005/8/layout/cycle1"/>
    <dgm:cxn modelId="{DBFD08DB-C2A4-456D-B24F-CC5FDC4D098B}" type="presParOf" srcId="{26BD3259-0156-4A50-B2A4-F0E9AE111B40}" destId="{E9907636-B671-4C0F-976D-632CB6F9A70B}" srcOrd="9" destOrd="0" presId="urn:microsoft.com/office/officeart/2005/8/layout/cycle1"/>
    <dgm:cxn modelId="{BAFB8A8B-E546-4A7A-921A-48FCEEE9AD93}" type="presParOf" srcId="{26BD3259-0156-4A50-B2A4-F0E9AE111B40}" destId="{2B09CF7D-1D70-4854-9328-870EBBE39635}" srcOrd="10" destOrd="0" presId="urn:microsoft.com/office/officeart/2005/8/layout/cycle1"/>
    <dgm:cxn modelId="{8E1E575C-9B71-4DF1-B192-534A67801B9A}" type="presParOf" srcId="{26BD3259-0156-4A50-B2A4-F0E9AE111B40}" destId="{25C6566E-92A5-434C-9C0C-3DB47E0E3BA9}" srcOrd="11" destOrd="0" presId="urn:microsoft.com/office/officeart/2005/8/layout/cycle1"/>
    <dgm:cxn modelId="{BC70CA6E-AF15-43AF-B899-3F6BEA500398}" type="presParOf" srcId="{26BD3259-0156-4A50-B2A4-F0E9AE111B40}" destId="{E162EE09-A752-4C5B-A235-F1E7D7A0D3F8}" srcOrd="12" destOrd="0" presId="urn:microsoft.com/office/officeart/2005/8/layout/cycle1"/>
    <dgm:cxn modelId="{0E172F82-DD2F-4C8F-AFC6-492ABF9FBC8B}" type="presParOf" srcId="{26BD3259-0156-4A50-B2A4-F0E9AE111B40}" destId="{4F953A9E-AD7C-4AD8-960A-0D7A515DD447}" srcOrd="13" destOrd="0" presId="urn:microsoft.com/office/officeart/2005/8/layout/cycle1"/>
    <dgm:cxn modelId="{AD41F377-B2C1-49BA-8BB4-30D6D90E4A82}" type="presParOf" srcId="{26BD3259-0156-4A50-B2A4-F0E9AE111B40}" destId="{20A7A28D-5D29-403F-BFB9-E589792DD9FA}" srcOrd="14" destOrd="0" presId="urn:microsoft.com/office/officeart/2005/8/layout/cycle1"/>
  </dgm:cxnLst>
  <dgm:bg/>
  <dgm:whole/>
</dgm:dataModel>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3D98042-88EA-49D2-A6BF-B13084C429F7}" type="datetimeFigureOut">
              <a:rPr lang="en-US" smtClean="0"/>
              <a:pPr/>
              <a:t>12/15/2009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C112062-5094-4A84-AE20-2433C47744C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3" Type="http://schemas.openxmlformats.org/officeDocument/2006/relationships/hyperlink" Target="http://en.wikipedia.org/wiki/European_Film_Awards" TargetMode="External"/><Relationship Id="rId18" Type="http://schemas.openxmlformats.org/officeDocument/2006/relationships/hyperlink" Target="http://en.wikipedia.org/wiki/Filmfare_Best_Director_Award" TargetMode="External"/><Relationship Id="rId26" Type="http://schemas.openxmlformats.org/officeDocument/2006/relationships/hyperlink" Target="http://en.wikipedia.org/wiki/Alka_Yagnik" TargetMode="External"/><Relationship Id="rId39" Type="http://schemas.openxmlformats.org/officeDocument/2006/relationships/hyperlink" Target="http://en.wikipedia.org/wiki/Asha_Bhosle" TargetMode="External"/><Relationship Id="rId21" Type="http://schemas.openxmlformats.org/officeDocument/2006/relationships/hyperlink" Target="http://en.wikipedia.org/wiki/Filmfare_Best_Lyricist_Award" TargetMode="External"/><Relationship Id="rId34" Type="http://schemas.openxmlformats.org/officeDocument/2006/relationships/hyperlink" Target="http://en.wikipedia.org/wiki/IIFA_Best_Director_Award" TargetMode="External"/><Relationship Id="rId42" Type="http://schemas.openxmlformats.org/officeDocument/2006/relationships/hyperlink" Target="http://en.wikipedia.org/wiki/Locarno_International_Film_Festival" TargetMode="External"/><Relationship Id="rId47" Type="http://schemas.openxmlformats.org/officeDocument/2006/relationships/hyperlink" Target="http://en.wikipedia.org/wiki/National_Film_Award_for_Best_Audiography" TargetMode="External"/><Relationship Id="rId50" Type="http://schemas.openxmlformats.org/officeDocument/2006/relationships/hyperlink" Target="http://en.wikipedia.org/wiki/National_Film_Award_for_Best_Costume_Design" TargetMode="External"/><Relationship Id="rId55" Type="http://schemas.openxmlformats.org/officeDocument/2006/relationships/hyperlink" Target="http://en.wikipedia.org/wiki/Portland_International_Film_Festival" TargetMode="External"/><Relationship Id="rId63" Type="http://schemas.openxmlformats.org/officeDocument/2006/relationships/hyperlink" Target="http://en.wikipedia.org/wiki/Star_Screen_Award_Best_Villain" TargetMode="External"/><Relationship Id="rId68" Type="http://schemas.openxmlformats.org/officeDocument/2006/relationships/hyperlink" Target="http://en.wikipedia.org/wiki/Zee_Cine_Award_Best_Female_Debut" TargetMode="External"/><Relationship Id="rId76" Type="http://schemas.openxmlformats.org/officeDocument/2006/relationships/hyperlink" Target="http://en.wikipedia.org/wiki/Zee_Cine_Award_for_Best_Story" TargetMode="External"/><Relationship Id="rId7" Type="http://schemas.openxmlformats.org/officeDocument/2006/relationships/hyperlink" Target="http://en.wikipedia.org/w/index.php?title=List_of_Lagaan_awards&amp;action=edit&amp;section=2" TargetMode="External"/><Relationship Id="rId71" Type="http://schemas.openxmlformats.org/officeDocument/2006/relationships/hyperlink" Target="http://en.wikipedia.org/wiki/Zee_Cine_Award_Best_Film" TargetMode="External"/><Relationship Id="rId2" Type="http://schemas.openxmlformats.org/officeDocument/2006/relationships/slide" Target="../slides/slide2.xml"/><Relationship Id="rId16" Type="http://schemas.openxmlformats.org/officeDocument/2006/relationships/hyperlink" Target="http://en.wikipedia.org/wiki/Filmfare_Best_Actor_Award" TargetMode="External"/><Relationship Id="rId29" Type="http://schemas.openxmlformats.org/officeDocument/2006/relationships/hyperlink" Target="http://en.wikipedia.org/wiki/IIFA_Best_Actress_Award" TargetMode="External"/><Relationship Id="rId11" Type="http://schemas.openxmlformats.org/officeDocument/2006/relationships/hyperlink" Target="http://en.wikipedia.org/wiki/Ashutosh_Gowarikar" TargetMode="External"/><Relationship Id="rId24" Type="http://schemas.openxmlformats.org/officeDocument/2006/relationships/hyperlink" Target="http://en.wikipedia.org/wiki/Udit_Narayan" TargetMode="External"/><Relationship Id="rId32" Type="http://schemas.openxmlformats.org/officeDocument/2006/relationships/hyperlink" Target="http://en.wikipedia.org/wiki/IIFA_Best_Comedian_Award" TargetMode="External"/><Relationship Id="rId37" Type="http://schemas.openxmlformats.org/officeDocument/2006/relationships/hyperlink" Target="http://en.wikipedia.org/wiki/IIFA_Best_Male_Playback_Award" TargetMode="External"/><Relationship Id="rId40" Type="http://schemas.openxmlformats.org/officeDocument/2006/relationships/hyperlink" Target="http://en.wikipedia.org/wiki/IIFA_Best_Music_Director_Award" TargetMode="External"/><Relationship Id="rId45" Type="http://schemas.openxmlformats.org/officeDocument/2006/relationships/hyperlink" Target="http://en.wikipedia.org/wiki/National_Film_Award_for_Best_Music_Direction" TargetMode="External"/><Relationship Id="rId53" Type="http://schemas.openxmlformats.org/officeDocument/2006/relationships/hyperlink" Target="http://en.wikipedia.org/wiki/Nitin_Chandrakant_Desai" TargetMode="External"/><Relationship Id="rId58" Type="http://schemas.openxmlformats.org/officeDocument/2006/relationships/hyperlink" Target="http://en.wikipedia.org/wiki/Star_Screen_Award_Best_Director" TargetMode="External"/><Relationship Id="rId66" Type="http://schemas.openxmlformats.org/officeDocument/2006/relationships/hyperlink" Target="http://en.wikipedia.org/wiki/Zee_Cine_Awards" TargetMode="External"/><Relationship Id="rId74" Type="http://schemas.openxmlformats.org/officeDocument/2006/relationships/hyperlink" Target="http://en.wikipedia.org/wiki/Zee_Cine_Award_for_Best_Playback_Singer_-_Male" TargetMode="External"/><Relationship Id="rId5" Type="http://schemas.openxmlformats.org/officeDocument/2006/relationships/hyperlink" Target="http://en.wikipedia.org/wiki/A._R._Rahman" TargetMode="External"/><Relationship Id="rId15" Type="http://schemas.openxmlformats.org/officeDocument/2006/relationships/hyperlink" Target="http://en.wikipedia.org/wiki/Filmfare_Best_Movie_Award" TargetMode="External"/><Relationship Id="rId23" Type="http://schemas.openxmlformats.org/officeDocument/2006/relationships/hyperlink" Target="http://en.wikipedia.org/wiki/Filmfare_Best_Male_Playback_Award" TargetMode="External"/><Relationship Id="rId28" Type="http://schemas.openxmlformats.org/officeDocument/2006/relationships/hyperlink" Target="http://en.wikipedia.org/wiki/IIFA_Best_Actor_Award" TargetMode="External"/><Relationship Id="rId36" Type="http://schemas.openxmlformats.org/officeDocument/2006/relationships/hyperlink" Target="http://en.wikipedia.org/wiki/IIFA_Best_Movie_Award" TargetMode="External"/><Relationship Id="rId49" Type="http://schemas.openxmlformats.org/officeDocument/2006/relationships/hyperlink" Target="http://en.wikipedia.org/wiki/National_Film_Award_for_Best_Lyrics" TargetMode="External"/><Relationship Id="rId57" Type="http://schemas.openxmlformats.org/officeDocument/2006/relationships/hyperlink" Target="http://en.wikipedia.org/wiki/Star_Screen_Award_Most_Promising_Newcomer_-_Female" TargetMode="External"/><Relationship Id="rId61" Type="http://schemas.openxmlformats.org/officeDocument/2006/relationships/hyperlink" Target="http://en.wikipedia.org/wiki/Star_Screen_Award_Best_Female_Playback" TargetMode="External"/><Relationship Id="rId10" Type="http://schemas.openxmlformats.org/officeDocument/2006/relationships/hyperlink" Target="http://en.wikipedia.org/wiki/Bergen_International_Film_Festival" TargetMode="External"/><Relationship Id="rId19" Type="http://schemas.openxmlformats.org/officeDocument/2006/relationships/hyperlink" Target="http://en.wikipedia.org/wiki/Filmfare_Best_Story_Award" TargetMode="External"/><Relationship Id="rId31" Type="http://schemas.openxmlformats.org/officeDocument/2006/relationships/hyperlink" Target="http://en.wikipedia.org/wiki/IIFA_Best_Supporting_Actor_Award" TargetMode="External"/><Relationship Id="rId44" Type="http://schemas.openxmlformats.org/officeDocument/2006/relationships/hyperlink" Target="http://en.wikipedia.org/wiki/National_Film_Award_for_Best_Popular_Film_Providing_Wholesome_Entertainment" TargetMode="External"/><Relationship Id="rId52" Type="http://schemas.openxmlformats.org/officeDocument/2006/relationships/hyperlink" Target="http://en.wikipedia.org/wiki/National_Film_Award_for_Best_Art_Direction" TargetMode="External"/><Relationship Id="rId60" Type="http://schemas.openxmlformats.org/officeDocument/2006/relationships/hyperlink" Target="http://en.wikipedia.org/wiki/Star_Screen_Award_Best_Male_Playback" TargetMode="External"/><Relationship Id="rId65" Type="http://schemas.openxmlformats.org/officeDocument/2006/relationships/hyperlink" Target="http://en.wikipedia.org/wiki/Star_Screen_Award_Best_Background_Music" TargetMode="External"/><Relationship Id="rId73" Type="http://schemas.openxmlformats.org/officeDocument/2006/relationships/hyperlink" Target="http://en.wikipedia.org/wiki/Zee_Cine_Award_Best_Music_Director" TargetMode="External"/><Relationship Id="rId4" Type="http://schemas.openxmlformats.org/officeDocument/2006/relationships/hyperlink" Target="http://www.bollywoodhungama.com/features/2009/06/13/5236/index.html" TargetMode="External"/><Relationship Id="rId9" Type="http://schemas.openxmlformats.org/officeDocument/2006/relationships/hyperlink" Target="http://en.wikipedia.org/wiki/Academy_Award_for_Best_Foreign_Language_Film" TargetMode="External"/><Relationship Id="rId14" Type="http://schemas.openxmlformats.org/officeDocument/2006/relationships/hyperlink" Target="http://en.wikipedia.org/wiki/Filmfare_Awards" TargetMode="External"/><Relationship Id="rId22" Type="http://schemas.openxmlformats.org/officeDocument/2006/relationships/hyperlink" Target="http://en.wikipedia.org/wiki/Javed_Akhtar" TargetMode="External"/><Relationship Id="rId27" Type="http://schemas.openxmlformats.org/officeDocument/2006/relationships/hyperlink" Target="http://en.wikipedia.org/wiki/IIFA_Awards" TargetMode="External"/><Relationship Id="rId30" Type="http://schemas.openxmlformats.org/officeDocument/2006/relationships/hyperlink" Target="http://en.wikipedia.org/wiki/Gracy_Singh" TargetMode="External"/><Relationship Id="rId35" Type="http://schemas.openxmlformats.org/officeDocument/2006/relationships/hyperlink" Target="http://en.wikipedia.org/wiki/Ashutosh_Gowariker" TargetMode="External"/><Relationship Id="rId43" Type="http://schemas.openxmlformats.org/officeDocument/2006/relationships/hyperlink" Target="http://en.wikipedia.org/wiki/National_Film_Awards" TargetMode="External"/><Relationship Id="rId48" Type="http://schemas.openxmlformats.org/officeDocument/2006/relationships/hyperlink" Target="http://en.wikipedia.org/wiki/H._Sridhar" TargetMode="External"/><Relationship Id="rId56" Type="http://schemas.openxmlformats.org/officeDocument/2006/relationships/hyperlink" Target="http://en.wikipedia.org/wiki/Star_Screen_Awards" TargetMode="External"/><Relationship Id="rId64" Type="http://schemas.openxmlformats.org/officeDocument/2006/relationships/hyperlink" Target="http://en.wikipedia.org/wiki/Star_Screen_Award_Best_Music_Director" TargetMode="External"/><Relationship Id="rId69" Type="http://schemas.openxmlformats.org/officeDocument/2006/relationships/hyperlink" Target="http://en.wikipedia.org/wiki/Zee_Cine_Award_Best_Actor_in_a_Supporting_Role-_Female" TargetMode="External"/><Relationship Id="rId8" Type="http://schemas.openxmlformats.org/officeDocument/2006/relationships/hyperlink" Target="http://en.wikipedia.org/wiki/Academy_Award" TargetMode="External"/><Relationship Id="rId51" Type="http://schemas.openxmlformats.org/officeDocument/2006/relationships/hyperlink" Target="http://en.wikipedia.org/wiki/Bhanu_Athaiya" TargetMode="External"/><Relationship Id="rId72" Type="http://schemas.openxmlformats.org/officeDocument/2006/relationships/hyperlink" Target="http://en.wikipedia.org/wiki/Zee_Cine_Award_for_Best_Lyricist" TargetMode="External"/><Relationship Id="rId3" Type="http://schemas.openxmlformats.org/officeDocument/2006/relationships/hyperlink" Target="http://en.wikipedia.org/wiki/International_Indian_Film_Academy_Awards" TargetMode="External"/><Relationship Id="rId12" Type="http://schemas.openxmlformats.org/officeDocument/2006/relationships/hyperlink" Target="http://en.wikipedia.org/wiki/List_of_Lagaan_awards" TargetMode="External"/><Relationship Id="rId17" Type="http://schemas.openxmlformats.org/officeDocument/2006/relationships/hyperlink" Target="http://en.wikipedia.org/wiki/Aamir_Khan" TargetMode="External"/><Relationship Id="rId25" Type="http://schemas.openxmlformats.org/officeDocument/2006/relationships/hyperlink" Target="http://en.wikipedia.org/wiki/Filmfare_Best_Female_Playback_Award" TargetMode="External"/><Relationship Id="rId33" Type="http://schemas.openxmlformats.org/officeDocument/2006/relationships/hyperlink" Target="http://en.wikipedia.org/wiki/IIFA_Best_Villain_Award" TargetMode="External"/><Relationship Id="rId38" Type="http://schemas.openxmlformats.org/officeDocument/2006/relationships/hyperlink" Target="http://en.wikipedia.org/wiki/IIFA_Best_Female_Playback_Award" TargetMode="External"/><Relationship Id="rId46" Type="http://schemas.openxmlformats.org/officeDocument/2006/relationships/hyperlink" Target="http://en.wikipedia.org/wiki/National_Film_Award_for_Best_Male_Playback_Singer" TargetMode="External"/><Relationship Id="rId59" Type="http://schemas.openxmlformats.org/officeDocument/2006/relationships/hyperlink" Target="http://en.wikipedia.org/wiki/Star_Screen_Award_Best_Film" TargetMode="External"/><Relationship Id="rId67" Type="http://schemas.openxmlformats.org/officeDocument/2006/relationships/hyperlink" Target="http://en.wikipedia.org/wiki/Zee_Cine_Award_Best_Actor-_Male" TargetMode="External"/><Relationship Id="rId20" Type="http://schemas.openxmlformats.org/officeDocument/2006/relationships/hyperlink" Target="http://en.wikipedia.org/wiki/Filmfare_Best_Music_Director_Award" TargetMode="External"/><Relationship Id="rId41" Type="http://schemas.openxmlformats.org/officeDocument/2006/relationships/hyperlink" Target="http://en.wikipedia.org/wiki/Leeds_International_Film_Festival" TargetMode="External"/><Relationship Id="rId54" Type="http://schemas.openxmlformats.org/officeDocument/2006/relationships/hyperlink" Target="http://en.wikipedia.org/wiki/NatFilm_Festival" TargetMode="External"/><Relationship Id="rId62" Type="http://schemas.openxmlformats.org/officeDocument/2006/relationships/hyperlink" Target="http://en.wikipedia.org/wiki/Star_Screen_Award_Best_Actor" TargetMode="External"/><Relationship Id="rId70" Type="http://schemas.openxmlformats.org/officeDocument/2006/relationships/hyperlink" Target="http://en.wikipedia.org/wiki/Zee_Cine_Award_Best_Director" TargetMode="External"/><Relationship Id="rId75" Type="http://schemas.openxmlformats.org/officeDocument/2006/relationships/hyperlink" Target="http://en.wikipedia.org/wiki/Zee_Cine_Award_for_Best_Playback_Singer_-_Female" TargetMode="External"/><Relationship Id="rId1" Type="http://schemas.openxmlformats.org/officeDocument/2006/relationships/notesMaster" Target="../notesMasters/notesMaster1.xml"/><Relationship Id="rId6" Type="http://schemas.openxmlformats.org/officeDocument/2006/relationships/hyperlink" Target="http://www.thaindian.com/newsportal/entertainment/golden-decade-honours-to-be-given-at-iifa-2009_100196278.html"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8" Type="http://schemas.openxmlformats.org/officeDocument/2006/relationships/hyperlink" Target="http://en.wikipedia.org/wiki/Sardara_Singh" TargetMode="External"/><Relationship Id="rId13" Type="http://schemas.openxmlformats.org/officeDocument/2006/relationships/hyperlink" Target="http://en.wikipedia.org/w/index.php?title=Shivendra_Singh&amp;action=edit&amp;redlink=1" TargetMode="External"/><Relationship Id="rId3" Type="http://schemas.openxmlformats.org/officeDocument/2006/relationships/hyperlink" Target="http://en.wikipedia.org/wiki/Prabodh_Tirkey" TargetMode="External"/><Relationship Id="rId7" Type="http://schemas.openxmlformats.org/officeDocument/2006/relationships/hyperlink" Target="http://en.wikipedia.org/w/index.php?title=Gurbaz_Singh&amp;action=edit&amp;redlink=1" TargetMode="External"/><Relationship Id="rId12" Type="http://schemas.openxmlformats.org/officeDocument/2006/relationships/hyperlink" Target="http://en.wikipedia.org/w/index.php?title=Prabjodh_Singh&amp;action=edit&amp;redlink=1" TargetMode="External"/><Relationship Id="rId2" Type="http://schemas.openxmlformats.org/officeDocument/2006/relationships/slide" Target="../slides/slide36.xml"/><Relationship Id="rId16" Type="http://schemas.openxmlformats.org/officeDocument/2006/relationships/hyperlink" Target="http://en.wikipedia.org/wiki/Arjun_Halappa" TargetMode="External"/><Relationship Id="rId1" Type="http://schemas.openxmlformats.org/officeDocument/2006/relationships/notesMaster" Target="../notesMasters/notesMaster1.xml"/><Relationship Id="rId6" Type="http://schemas.openxmlformats.org/officeDocument/2006/relationships/hyperlink" Target="http://en.wikipedia.org/w/index.php?title=V._R._Raghunath&amp;action=edit&amp;redlink=1" TargetMode="External"/><Relationship Id="rId11" Type="http://schemas.openxmlformats.org/officeDocument/2006/relationships/hyperlink" Target="http://en.wikipedia.org/wiki/Tushar_Khandekar" TargetMode="External"/><Relationship Id="rId5" Type="http://schemas.openxmlformats.org/officeDocument/2006/relationships/hyperlink" Target="http://en.wikipedia.org/w/index.php?title=Adrian_D%E2%80%99Souza&amp;action=edit&amp;redlink=1" TargetMode="External"/><Relationship Id="rId15" Type="http://schemas.openxmlformats.org/officeDocument/2006/relationships/hyperlink" Target="http://en.wikipedia.org/w/index.php?title=S._V._Sunil&amp;action=edit&amp;redlink=1" TargetMode="External"/><Relationship Id="rId10" Type="http://schemas.openxmlformats.org/officeDocument/2006/relationships/hyperlink" Target="http://en.wikipedia.org/w/index.php?title=Rajpal_Singh&amp;action=edit&amp;redlink=1" TargetMode="External"/><Relationship Id="rId4" Type="http://schemas.openxmlformats.org/officeDocument/2006/relationships/hyperlink" Target="http://en.wikipedia.org/wiki/Baljit_Singh" TargetMode="External"/><Relationship Id="rId9" Type="http://schemas.openxmlformats.org/officeDocument/2006/relationships/hyperlink" Target="http://en.wikipedia.org/wiki/Ignace_Tirkey" TargetMode="External"/><Relationship Id="rId14" Type="http://schemas.openxmlformats.org/officeDocument/2006/relationships/hyperlink" Target="http://en.wikipedia.org/wiki/Dilip_Tirkey" TargetMode="Externa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Good Afternoon ladies and gentlemen…….</a:t>
            </a:r>
          </a:p>
        </p:txBody>
      </p:sp>
      <p:sp>
        <p:nvSpPr>
          <p:cNvPr id="593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23D5406-1CAB-49AE-BF04-8F2BA48CC29B}" type="slidenum">
              <a:rPr lang="en-US" smtClean="0"/>
              <a:pPr/>
              <a:t>1</a:t>
            </a:fld>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And</a:t>
            </a:r>
            <a:r>
              <a:rPr lang="en-US" baseline="0" dirty="0" smtClean="0"/>
              <a:t> they love its mass appeal, as i</a:t>
            </a:r>
            <a:r>
              <a:rPr lang="en-US" dirty="0" smtClean="0"/>
              <a:t>t is said nothing unites the country more than a cricket match against Pakistan….</a:t>
            </a:r>
          </a:p>
          <a:p>
            <a:r>
              <a:rPr lang="en-US" dirty="0" smtClean="0"/>
              <a:t>So they get both quality as well as quantum</a:t>
            </a:r>
            <a:r>
              <a:rPr lang="en-US" baseline="0" dirty="0" smtClean="0"/>
              <a:t> of delivery.</a:t>
            </a:r>
            <a:endParaRPr lang="en-US" dirty="0" smtClean="0"/>
          </a:p>
        </p:txBody>
      </p:sp>
      <p:sp>
        <p:nvSpPr>
          <p:cNvPr id="706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9347149-B7AD-4B47-8113-D966911D8D51}" type="slidenum">
              <a:rPr lang="en-US" smtClean="0"/>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There is value</a:t>
            </a:r>
            <a:r>
              <a:rPr lang="en-US" baseline="0" dirty="0" smtClean="0"/>
              <a:t> in sports marketing. But it is different from other forms of marketing…</a:t>
            </a:r>
            <a:endParaRPr lang="en-US" dirty="0" smtClean="0"/>
          </a:p>
        </p:txBody>
      </p:sp>
      <p:sp>
        <p:nvSpPr>
          <p:cNvPr id="716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A939692-C059-48D5-9879-CD23B4BCCF87}" type="slidenum">
              <a:rPr lang="en-US" smtClean="0"/>
              <a:pPr/>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First, it is all about the way your orientation</a:t>
            </a:r>
            <a:r>
              <a:rPr lang="en-US" baseline="0" dirty="0" smtClean="0"/>
              <a:t> is.</a:t>
            </a:r>
          </a:p>
          <a:p>
            <a:r>
              <a:rPr lang="en-US" baseline="0" dirty="0" smtClean="0"/>
              <a:t>On first look, there is a frog. But on second look, this may be a horse….</a:t>
            </a:r>
          </a:p>
          <a:p>
            <a:endParaRPr lang="en-US" baseline="0" dirty="0" smtClean="0"/>
          </a:p>
          <a:p>
            <a:r>
              <a:rPr lang="en-US" baseline="0" dirty="0" smtClean="0"/>
              <a:t>Sports marketing is a bit like that,</a:t>
            </a:r>
          </a:p>
          <a:p>
            <a:r>
              <a:rPr lang="en-US" baseline="0" dirty="0" smtClean="0"/>
              <a:t>All depends on how you look at it.</a:t>
            </a:r>
            <a:endParaRPr lang="en-US" dirty="0" smtClean="0"/>
          </a:p>
        </p:txBody>
      </p:sp>
      <p:sp>
        <p:nvSpPr>
          <p:cNvPr id="737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DF098EB-8726-49A2-BA54-4B60197D365D}" type="slidenum">
              <a:rPr lang="en-US" smtClean="0"/>
              <a:pPr/>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737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DF098EB-8726-49A2-BA54-4B60197D365D}" type="slidenum">
              <a:rPr lang="en-US" smtClean="0"/>
              <a:pPr/>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i="1" dirty="0" smtClean="0"/>
              <a:t>What do</a:t>
            </a:r>
            <a:r>
              <a:rPr lang="en-US" b="1" i="1" baseline="0" dirty="0" smtClean="0"/>
              <a:t> you make out of this… is it a horse or a frog ?</a:t>
            </a:r>
            <a:endParaRPr lang="en-US" b="1" i="1" dirty="0" smtClean="0"/>
          </a:p>
          <a:p>
            <a:endParaRPr lang="en-US" b="1" i="1" dirty="0" smtClean="0"/>
          </a:p>
          <a:p>
            <a:endParaRPr lang="en-US" b="1" i="1" dirty="0" smtClean="0"/>
          </a:p>
          <a:p>
            <a:r>
              <a:rPr lang="en-US" b="1" i="1" dirty="0" smtClean="0"/>
              <a:t>What a consumer could make out of this could be a frog or a horse </a:t>
            </a:r>
            <a:r>
              <a:rPr lang="en-US" b="1" i="1" dirty="0" smtClean="0">
                <a:sym typeface="Wingdings" pitchFamily="2" charset="2"/>
              </a:rPr>
              <a:t></a:t>
            </a:r>
            <a:r>
              <a:rPr lang="en-US" b="1" i="1" dirty="0" smtClean="0"/>
              <a:t>The sport product is invariably subjective -- </a:t>
            </a:r>
            <a:r>
              <a:rPr lang="en-US" dirty="0" smtClean="0"/>
              <a:t>what each consumer experiences is subjective-- it is subject to different interpretations and also to different degrees. This couples with the fact that when leaving a sporting event, the consumer leaves with a memory compounds the problem for sport marketers in trying to ensure customer satisfaction.</a:t>
            </a:r>
          </a:p>
          <a:p>
            <a:endParaRPr lang="en-US" dirty="0" smtClean="0"/>
          </a:p>
        </p:txBody>
      </p:sp>
      <p:sp>
        <p:nvSpPr>
          <p:cNvPr id="737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DF098EB-8726-49A2-BA54-4B60197D365D}" type="slidenum">
              <a:rPr lang="en-US" smtClean="0"/>
              <a:pPr/>
              <a:t>14</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737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DF098EB-8726-49A2-BA54-4B60197D365D}" type="slidenum">
              <a:rPr lang="en-US" smtClean="0"/>
              <a:pPr/>
              <a:t>15</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737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DF098EB-8726-49A2-BA54-4B60197D365D}" type="slidenum">
              <a:rPr lang="en-US" smtClean="0"/>
              <a:pPr/>
              <a:t>16</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737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DF098EB-8726-49A2-BA54-4B60197D365D}" type="slidenum">
              <a:rPr lang="en-US" smtClean="0"/>
              <a:pPr/>
              <a:t>17</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0" i="0" dirty="0" smtClean="0"/>
              <a:t>Also you are dealing with an intangible products</a:t>
            </a:r>
          </a:p>
          <a:p>
            <a:r>
              <a:rPr lang="en-US" b="0" i="0" dirty="0" smtClean="0"/>
              <a:t>- Eventually an experience</a:t>
            </a:r>
            <a:r>
              <a:rPr lang="en-US" b="0" i="0" baseline="0" dirty="0" smtClean="0"/>
              <a:t> - .. Vicarious one…just like a reality show….</a:t>
            </a:r>
            <a:endParaRPr lang="en-US" b="0" i="0" dirty="0" smtClean="0"/>
          </a:p>
        </p:txBody>
      </p:sp>
      <p:sp>
        <p:nvSpPr>
          <p:cNvPr id="747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AFB2784-AAD6-40A7-9F94-BA6425FC7F9F}" type="slidenum">
              <a:rPr lang="en-US" smtClean="0"/>
              <a:pPr/>
              <a:t>18</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And be prepared for ups &amp; downs.</a:t>
            </a:r>
          </a:p>
          <a:p>
            <a:r>
              <a:rPr lang="en-US" dirty="0" smtClean="0"/>
              <a:t>ODI –World cup 2003 might have been great but World</a:t>
            </a:r>
            <a:r>
              <a:rPr lang="en-US" baseline="0" dirty="0" smtClean="0"/>
              <a:t> cup 2007 was a disaster</a:t>
            </a:r>
          </a:p>
          <a:p>
            <a:r>
              <a:rPr lang="en-US" baseline="0" dirty="0" smtClean="0"/>
              <a:t>T-20 2007 was great (India won) but 2009 was a disaster…</a:t>
            </a:r>
            <a:endParaRPr lang="en-US" dirty="0" smtClean="0"/>
          </a:p>
        </p:txBody>
      </p:sp>
      <p:sp>
        <p:nvSpPr>
          <p:cNvPr id="768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809BD4C-7B2C-43D2-A5AF-9818A68ED0ED}" type="slidenum">
              <a:rPr lang="en-US" smtClean="0"/>
              <a:pPr/>
              <a:t>19</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pPr eaLnBrk="1" fontAlgn="t" hangingPunct="1">
              <a:spcBef>
                <a:spcPct val="0"/>
              </a:spcBef>
            </a:pPr>
            <a:r>
              <a:rPr lang="en-US" dirty="0" smtClean="0"/>
              <a:t>As here we have all sports buffs… and people from the sports Industry… I would start by asking a simple question….</a:t>
            </a:r>
          </a:p>
          <a:p>
            <a:pPr eaLnBrk="1" fontAlgn="t" hangingPunct="1">
              <a:spcBef>
                <a:spcPct val="0"/>
              </a:spcBef>
            </a:pPr>
            <a:endParaRPr lang="en-US" dirty="0" smtClean="0"/>
          </a:p>
          <a:p>
            <a:pPr eaLnBrk="1" fontAlgn="t" hangingPunct="1">
              <a:spcBef>
                <a:spcPct val="0"/>
              </a:spcBef>
            </a:pPr>
            <a:r>
              <a:rPr lang="en-US" dirty="0" smtClean="0"/>
              <a:t>In his very first match, on the last day of the test… this Indian not only crossed a century but hit a six on the last ball to snatch victory from English team ?</a:t>
            </a:r>
          </a:p>
          <a:p>
            <a:pPr eaLnBrk="1" fontAlgn="t" hangingPunct="1">
              <a:spcBef>
                <a:spcPct val="0"/>
              </a:spcBef>
            </a:pPr>
            <a:endParaRPr lang="en-US" dirty="0" smtClean="0"/>
          </a:p>
          <a:p>
            <a:pPr eaLnBrk="1" fontAlgn="t" hangingPunct="1">
              <a:spcBef>
                <a:spcPct val="0"/>
              </a:spcBef>
            </a:pPr>
            <a:r>
              <a:rPr lang="en-US" dirty="0" smtClean="0"/>
              <a:t>He also captained the Indian side in this record match…..</a:t>
            </a:r>
          </a:p>
          <a:p>
            <a:pPr eaLnBrk="1" fontAlgn="t" hangingPunct="1">
              <a:spcBef>
                <a:spcPct val="0"/>
              </a:spcBef>
            </a:pPr>
            <a:endParaRPr lang="en-US" dirty="0" smtClean="0"/>
          </a:p>
          <a:p>
            <a:pPr eaLnBrk="1" fontAlgn="t" hangingPunct="1">
              <a:spcBef>
                <a:spcPct val="0"/>
              </a:spcBef>
            </a:pPr>
            <a:endParaRPr lang="en-US" dirty="0" smtClean="0"/>
          </a:p>
          <a:p>
            <a:pPr eaLnBrk="1" fontAlgn="t" hangingPunct="1">
              <a:spcBef>
                <a:spcPct val="0"/>
              </a:spcBef>
            </a:pPr>
            <a:r>
              <a:rPr lang="en-US" dirty="0" smtClean="0"/>
              <a:t>Yes… it is </a:t>
            </a:r>
            <a:r>
              <a:rPr lang="en-US" dirty="0" err="1" smtClean="0"/>
              <a:t>Bhuvan</a:t>
            </a:r>
            <a:r>
              <a:rPr lang="en-US" dirty="0" smtClean="0"/>
              <a:t>…… </a:t>
            </a:r>
            <a:r>
              <a:rPr lang="en-US" dirty="0" err="1" smtClean="0"/>
              <a:t>Bhuvan</a:t>
            </a:r>
            <a:r>
              <a:rPr lang="en-US" dirty="0" smtClean="0"/>
              <a:t> from </a:t>
            </a:r>
            <a:r>
              <a:rPr lang="en-US" dirty="0" err="1" smtClean="0"/>
              <a:t>Lagaan</a:t>
            </a:r>
            <a:r>
              <a:rPr lang="en-US" dirty="0" smtClean="0"/>
              <a:t>…..  The nation</a:t>
            </a:r>
            <a:r>
              <a:rPr lang="en-US" baseline="0" dirty="0" smtClean="0"/>
              <a:t> was on a high &amp; the man &amp; the ream went on to win several National and international awards…</a:t>
            </a:r>
            <a:endParaRPr lang="en-US" dirty="0" smtClean="0"/>
          </a:p>
          <a:p>
            <a:pPr eaLnBrk="1" fontAlgn="t" hangingPunct="1">
              <a:spcBef>
                <a:spcPct val="0"/>
              </a:spcBef>
            </a:pPr>
            <a:endParaRPr lang="en-US" dirty="0" smtClean="0"/>
          </a:p>
          <a:p>
            <a:pPr eaLnBrk="1" fontAlgn="t" hangingPunct="1">
              <a:spcBef>
                <a:spcPct val="0"/>
              </a:spcBef>
            </a:pPr>
            <a:endParaRPr lang="en-US" dirty="0" smtClean="0"/>
          </a:p>
          <a:p>
            <a:pPr eaLnBrk="1" fontAlgn="t" hangingPunct="1">
              <a:spcBef>
                <a:spcPct val="0"/>
              </a:spcBef>
            </a:pPr>
            <a:endParaRPr lang="en-US" dirty="0" smtClean="0"/>
          </a:p>
          <a:p>
            <a:r>
              <a:rPr lang="en-US" b="1" dirty="0" smtClean="0"/>
              <a:t>2009</a:t>
            </a:r>
          </a:p>
          <a:p>
            <a:r>
              <a:rPr lang="en-US" b="1" dirty="0" smtClean="0">
                <a:hlinkClick r:id="rId3" tooltip="International Indian Film Academy Awards"/>
              </a:rPr>
              <a:t>International Indian Film Academy Awards</a:t>
            </a:r>
            <a:r>
              <a:rPr lang="en-US" b="1" dirty="0" smtClean="0"/>
              <a:t> (IIFA)</a:t>
            </a:r>
            <a:endParaRPr lang="en-US" dirty="0" smtClean="0"/>
          </a:p>
          <a:p>
            <a:r>
              <a:rPr lang="en-US" b="1" dirty="0" smtClean="0"/>
              <a:t>Won</a:t>
            </a:r>
            <a:r>
              <a:rPr lang="en-US" dirty="0" smtClean="0"/>
              <a:t>: Movie of the decade </a:t>
            </a:r>
            <a:r>
              <a:rPr lang="en-US" dirty="0" smtClean="0">
                <a:hlinkClick r:id="rId4"/>
              </a:rPr>
              <a:t>[1]</a:t>
            </a:r>
            <a:endParaRPr lang="en-US" dirty="0" smtClean="0"/>
          </a:p>
          <a:p>
            <a:r>
              <a:rPr lang="en-US" b="1" dirty="0" smtClean="0"/>
              <a:t>Won</a:t>
            </a:r>
            <a:r>
              <a:rPr lang="en-US" dirty="0" smtClean="0"/>
              <a:t>: Music of the decade - </a:t>
            </a:r>
            <a:r>
              <a:rPr lang="en-US" dirty="0" smtClean="0">
                <a:hlinkClick r:id="rId5" tooltip="A. R. Rahman"/>
              </a:rPr>
              <a:t>A. R. </a:t>
            </a:r>
            <a:r>
              <a:rPr lang="en-US" dirty="0" err="1" smtClean="0">
                <a:hlinkClick r:id="rId5" tooltip="A. R. Rahman"/>
              </a:rPr>
              <a:t>Rahman</a:t>
            </a:r>
            <a:r>
              <a:rPr lang="en-US" dirty="0" smtClean="0"/>
              <a:t> </a:t>
            </a:r>
            <a:r>
              <a:rPr lang="en-US" dirty="0" smtClean="0">
                <a:hlinkClick r:id="rId4"/>
              </a:rPr>
              <a:t>[2]</a:t>
            </a:r>
            <a:endParaRPr lang="en-US" dirty="0" smtClean="0"/>
          </a:p>
          <a:p>
            <a:r>
              <a:rPr lang="en-US" dirty="0" smtClean="0">
                <a:hlinkClick r:id="rId6"/>
              </a:rPr>
              <a:t>http://www.thaindian.com/newsportal/entertainment/golden-decade-honours-to-be-given-at-iifa-2009_100196278.html</a:t>
            </a:r>
            <a:r>
              <a:rPr lang="en-US" dirty="0" smtClean="0"/>
              <a:t> Golden Decade </a:t>
            </a:r>
            <a:r>
              <a:rPr lang="en-US" dirty="0" err="1" smtClean="0"/>
              <a:t>Honours</a:t>
            </a:r>
            <a:r>
              <a:rPr lang="en-US" dirty="0" smtClean="0"/>
              <a:t> to be given at IIFA 2009]&lt;/ref&gt;</a:t>
            </a:r>
          </a:p>
          <a:p>
            <a:r>
              <a:rPr lang="en-US" b="1" dirty="0" smtClean="0"/>
              <a:t>[</a:t>
            </a:r>
            <a:r>
              <a:rPr lang="en-US" b="1" dirty="0" smtClean="0">
                <a:hlinkClick r:id="rId7" tooltip="Edit section: 2002"/>
              </a:rPr>
              <a:t>edit</a:t>
            </a:r>
            <a:r>
              <a:rPr lang="en-US" b="1" dirty="0" smtClean="0"/>
              <a:t>] 2002</a:t>
            </a:r>
          </a:p>
          <a:p>
            <a:r>
              <a:rPr lang="en-US" b="1" dirty="0" smtClean="0">
                <a:hlinkClick r:id="rId8" tooltip="Academy Award"/>
              </a:rPr>
              <a:t>Academy Awards</a:t>
            </a:r>
            <a:endParaRPr lang="en-US" dirty="0" smtClean="0"/>
          </a:p>
          <a:p>
            <a:r>
              <a:rPr lang="en-US" dirty="0" err="1" smtClean="0"/>
              <a:t>Nominated:</a:t>
            </a:r>
            <a:r>
              <a:rPr lang="en-US" dirty="0" err="1" smtClean="0">
                <a:hlinkClick r:id="rId9" tooltip="Academy Award for Best Foreign Language Film"/>
              </a:rPr>
              <a:t>Academy</a:t>
            </a:r>
            <a:r>
              <a:rPr lang="en-US" dirty="0" smtClean="0">
                <a:hlinkClick r:id="rId9" tooltip="Academy Award for Best Foreign Language Film"/>
              </a:rPr>
              <a:t> Award for Best Foreign Language Film</a:t>
            </a:r>
            <a:endParaRPr lang="en-US" dirty="0" smtClean="0"/>
          </a:p>
          <a:p>
            <a:r>
              <a:rPr lang="en-US" b="1" dirty="0" smtClean="0">
                <a:hlinkClick r:id="rId10" tooltip="Bergen International Film Festival"/>
              </a:rPr>
              <a:t>Bergen International Film Festival</a:t>
            </a:r>
            <a:endParaRPr lang="en-US" dirty="0" smtClean="0"/>
          </a:p>
          <a:p>
            <a:r>
              <a:rPr lang="en-US" b="1" dirty="0" smtClean="0"/>
              <a:t>Won</a:t>
            </a:r>
            <a:r>
              <a:rPr lang="en-US" dirty="0" smtClean="0"/>
              <a:t>: Jury Award - </a:t>
            </a:r>
            <a:r>
              <a:rPr lang="en-US" dirty="0" err="1" smtClean="0">
                <a:hlinkClick r:id="rId11" tooltip="Ashutosh Gowarikar"/>
              </a:rPr>
              <a:t>Ashutosh</a:t>
            </a:r>
            <a:r>
              <a:rPr lang="en-US" dirty="0" smtClean="0">
                <a:hlinkClick r:id="rId11" tooltip="Ashutosh Gowarikar"/>
              </a:rPr>
              <a:t> </a:t>
            </a:r>
            <a:r>
              <a:rPr lang="en-US" dirty="0" err="1" smtClean="0">
                <a:hlinkClick r:id="rId11" tooltip="Ashutosh Gowarikar"/>
              </a:rPr>
              <a:t>Gowarikar</a:t>
            </a:r>
            <a:r>
              <a:rPr lang="en-US" baseline="30000" dirty="0" smtClean="0">
                <a:hlinkClick r:id="rId12"/>
              </a:rPr>
              <a:t>[1]</a:t>
            </a:r>
            <a:endParaRPr lang="en-US" dirty="0" smtClean="0"/>
          </a:p>
          <a:p>
            <a:r>
              <a:rPr lang="en-US" b="1" dirty="0" smtClean="0">
                <a:hlinkClick r:id="rId13" tooltip="European Film Awards"/>
              </a:rPr>
              <a:t>European Film Awards</a:t>
            </a:r>
            <a:endParaRPr lang="en-US" dirty="0" smtClean="0"/>
          </a:p>
          <a:p>
            <a:r>
              <a:rPr lang="en-US" dirty="0" smtClean="0"/>
              <a:t>Nominated: Screen International Award for Best Non-European Film - </a:t>
            </a:r>
            <a:r>
              <a:rPr lang="en-US" dirty="0" err="1" smtClean="0">
                <a:hlinkClick r:id="rId11" tooltip="Ashutosh Gowarikar"/>
              </a:rPr>
              <a:t>Ashutosh</a:t>
            </a:r>
            <a:r>
              <a:rPr lang="en-US" dirty="0" smtClean="0">
                <a:hlinkClick r:id="rId11" tooltip="Ashutosh Gowarikar"/>
              </a:rPr>
              <a:t> </a:t>
            </a:r>
            <a:r>
              <a:rPr lang="en-US" dirty="0" err="1" smtClean="0">
                <a:hlinkClick r:id="rId11" tooltip="Ashutosh Gowarikar"/>
              </a:rPr>
              <a:t>Gowarikar</a:t>
            </a:r>
            <a:r>
              <a:rPr lang="en-US" baseline="30000" dirty="0" smtClean="0">
                <a:hlinkClick r:id="rId12"/>
              </a:rPr>
              <a:t>[2]</a:t>
            </a:r>
            <a:endParaRPr lang="en-US" dirty="0" smtClean="0"/>
          </a:p>
          <a:p>
            <a:r>
              <a:rPr lang="en-US" b="1" dirty="0" err="1" smtClean="0">
                <a:hlinkClick r:id="rId14" tooltip="Filmfare Awards"/>
              </a:rPr>
              <a:t>Filmfare</a:t>
            </a:r>
            <a:r>
              <a:rPr lang="en-US" b="1" dirty="0" smtClean="0">
                <a:hlinkClick r:id="rId14" tooltip="Filmfare Awards"/>
              </a:rPr>
              <a:t> Awards</a:t>
            </a:r>
            <a:endParaRPr lang="en-US" dirty="0" smtClean="0"/>
          </a:p>
          <a:p>
            <a:r>
              <a:rPr lang="en-US" b="1" dirty="0" smtClean="0"/>
              <a:t>Won</a:t>
            </a:r>
            <a:r>
              <a:rPr lang="en-US" dirty="0" smtClean="0"/>
              <a:t>: </a:t>
            </a:r>
            <a:r>
              <a:rPr lang="en-US" dirty="0" err="1" smtClean="0">
                <a:hlinkClick r:id="rId15" tooltip="Filmfare Best Movie Award"/>
              </a:rPr>
              <a:t>Filmfare</a:t>
            </a:r>
            <a:r>
              <a:rPr lang="en-US" dirty="0" smtClean="0">
                <a:hlinkClick r:id="rId15" tooltip="Filmfare Best Movie Award"/>
              </a:rPr>
              <a:t> Best Movie Award</a:t>
            </a:r>
            <a:endParaRPr lang="en-US" dirty="0" smtClean="0"/>
          </a:p>
          <a:p>
            <a:r>
              <a:rPr lang="en-US" b="1" dirty="0" smtClean="0"/>
              <a:t>Won</a:t>
            </a:r>
            <a:r>
              <a:rPr lang="en-US" dirty="0" smtClean="0"/>
              <a:t>: </a:t>
            </a:r>
            <a:r>
              <a:rPr lang="en-US" dirty="0" err="1" smtClean="0">
                <a:hlinkClick r:id="rId16" tooltip="Filmfare Best Actor Award"/>
              </a:rPr>
              <a:t>Filmfare</a:t>
            </a:r>
            <a:r>
              <a:rPr lang="en-US" dirty="0" smtClean="0">
                <a:hlinkClick r:id="rId16" tooltip="Filmfare Best Actor Award"/>
              </a:rPr>
              <a:t> Best Actor Award</a:t>
            </a:r>
            <a:r>
              <a:rPr lang="en-US" dirty="0" smtClean="0"/>
              <a:t> - </a:t>
            </a:r>
            <a:r>
              <a:rPr lang="en-US" dirty="0" err="1" smtClean="0">
                <a:hlinkClick r:id="rId17" tooltip="Aamir Khan"/>
              </a:rPr>
              <a:t>Aamir</a:t>
            </a:r>
            <a:r>
              <a:rPr lang="en-US" dirty="0" smtClean="0">
                <a:hlinkClick r:id="rId17" tooltip="Aamir Khan"/>
              </a:rPr>
              <a:t> Khan</a:t>
            </a:r>
            <a:endParaRPr lang="en-US" dirty="0" smtClean="0"/>
          </a:p>
          <a:p>
            <a:r>
              <a:rPr lang="en-US" b="1" dirty="0" smtClean="0"/>
              <a:t>Won</a:t>
            </a:r>
            <a:r>
              <a:rPr lang="en-US" dirty="0" smtClean="0"/>
              <a:t>: </a:t>
            </a:r>
            <a:r>
              <a:rPr lang="en-US" dirty="0" err="1" smtClean="0">
                <a:hlinkClick r:id="rId18" tooltip="Filmfare Best Director Award"/>
              </a:rPr>
              <a:t>Filmfare</a:t>
            </a:r>
            <a:r>
              <a:rPr lang="en-US" dirty="0" smtClean="0">
                <a:hlinkClick r:id="rId18" tooltip="Filmfare Best Director Award"/>
              </a:rPr>
              <a:t> Best Director Award</a:t>
            </a:r>
            <a:r>
              <a:rPr lang="en-US" dirty="0" smtClean="0"/>
              <a:t> - </a:t>
            </a:r>
            <a:r>
              <a:rPr lang="en-US" dirty="0" err="1" smtClean="0">
                <a:hlinkClick r:id="rId11" tooltip="Ashutosh Gowarikar"/>
              </a:rPr>
              <a:t>Ashutosh</a:t>
            </a:r>
            <a:r>
              <a:rPr lang="en-US" dirty="0" smtClean="0">
                <a:hlinkClick r:id="rId11" tooltip="Ashutosh Gowarikar"/>
              </a:rPr>
              <a:t> </a:t>
            </a:r>
            <a:r>
              <a:rPr lang="en-US" dirty="0" err="1" smtClean="0">
                <a:hlinkClick r:id="rId11" tooltip="Ashutosh Gowarikar"/>
              </a:rPr>
              <a:t>Gowarikar</a:t>
            </a:r>
            <a:endParaRPr lang="en-US" dirty="0" smtClean="0"/>
          </a:p>
          <a:p>
            <a:r>
              <a:rPr lang="en-US" b="1" dirty="0" smtClean="0"/>
              <a:t>Won</a:t>
            </a:r>
            <a:r>
              <a:rPr lang="en-US" dirty="0" smtClean="0"/>
              <a:t>: </a:t>
            </a:r>
            <a:r>
              <a:rPr lang="en-US" dirty="0" err="1" smtClean="0">
                <a:hlinkClick r:id="rId19" tooltip="Filmfare Best Story Award"/>
              </a:rPr>
              <a:t>Filmfare</a:t>
            </a:r>
            <a:r>
              <a:rPr lang="en-US" dirty="0" smtClean="0">
                <a:hlinkClick r:id="rId19" tooltip="Filmfare Best Story Award"/>
              </a:rPr>
              <a:t> Best Story Award</a:t>
            </a:r>
            <a:r>
              <a:rPr lang="en-US" dirty="0" smtClean="0"/>
              <a:t> - </a:t>
            </a:r>
            <a:r>
              <a:rPr lang="en-US" dirty="0" err="1" smtClean="0"/>
              <a:t>Ashutosh</a:t>
            </a:r>
            <a:r>
              <a:rPr lang="en-US" dirty="0" smtClean="0"/>
              <a:t> </a:t>
            </a:r>
            <a:r>
              <a:rPr lang="en-US" dirty="0" err="1" smtClean="0"/>
              <a:t>Gowariker</a:t>
            </a:r>
            <a:endParaRPr lang="en-US" dirty="0" smtClean="0"/>
          </a:p>
          <a:p>
            <a:r>
              <a:rPr lang="en-US" b="1" dirty="0" smtClean="0"/>
              <a:t>Won</a:t>
            </a:r>
            <a:r>
              <a:rPr lang="en-US" dirty="0" smtClean="0"/>
              <a:t>: </a:t>
            </a:r>
            <a:r>
              <a:rPr lang="en-US" dirty="0" err="1" smtClean="0">
                <a:hlinkClick r:id="rId20" tooltip="Filmfare Best Music Director Award"/>
              </a:rPr>
              <a:t>Filmfare</a:t>
            </a:r>
            <a:r>
              <a:rPr lang="en-US" dirty="0" smtClean="0">
                <a:hlinkClick r:id="rId20" tooltip="Filmfare Best Music Director Award"/>
              </a:rPr>
              <a:t> Best Music Director Award</a:t>
            </a:r>
            <a:r>
              <a:rPr lang="en-US" dirty="0" smtClean="0"/>
              <a:t> - </a:t>
            </a:r>
            <a:r>
              <a:rPr lang="en-US" dirty="0" smtClean="0">
                <a:hlinkClick r:id="rId5" tooltip="A. R. Rahman"/>
              </a:rPr>
              <a:t>A. R. </a:t>
            </a:r>
            <a:r>
              <a:rPr lang="en-US" dirty="0" err="1" smtClean="0">
                <a:hlinkClick r:id="rId5" tooltip="A. R. Rahman"/>
              </a:rPr>
              <a:t>Rahman</a:t>
            </a:r>
            <a:endParaRPr lang="en-US" dirty="0" smtClean="0"/>
          </a:p>
          <a:p>
            <a:r>
              <a:rPr lang="en-US" b="1" dirty="0" smtClean="0"/>
              <a:t>Won</a:t>
            </a:r>
            <a:r>
              <a:rPr lang="en-US" dirty="0" smtClean="0"/>
              <a:t>: </a:t>
            </a:r>
            <a:r>
              <a:rPr lang="en-US" dirty="0" err="1" smtClean="0">
                <a:hlinkClick r:id="rId21" tooltip="Filmfare Best Lyricist Award"/>
              </a:rPr>
              <a:t>Filmfare</a:t>
            </a:r>
            <a:r>
              <a:rPr lang="en-US" dirty="0" smtClean="0">
                <a:hlinkClick r:id="rId21" tooltip="Filmfare Best Lyricist Award"/>
              </a:rPr>
              <a:t> Best Lyricist Award</a:t>
            </a:r>
            <a:r>
              <a:rPr lang="en-US" dirty="0" smtClean="0"/>
              <a:t> - </a:t>
            </a:r>
            <a:r>
              <a:rPr lang="en-US" dirty="0" err="1" smtClean="0">
                <a:hlinkClick r:id="rId22" tooltip="Javed Akhtar"/>
              </a:rPr>
              <a:t>Javed</a:t>
            </a:r>
            <a:r>
              <a:rPr lang="en-US" dirty="0" smtClean="0">
                <a:hlinkClick r:id="rId22" tooltip="Javed Akhtar"/>
              </a:rPr>
              <a:t> </a:t>
            </a:r>
            <a:r>
              <a:rPr lang="en-US" dirty="0" err="1" smtClean="0">
                <a:hlinkClick r:id="rId22" tooltip="Javed Akhtar"/>
              </a:rPr>
              <a:t>Akhtar</a:t>
            </a:r>
            <a:endParaRPr lang="en-US" dirty="0" smtClean="0"/>
          </a:p>
          <a:p>
            <a:r>
              <a:rPr lang="en-US" b="1" dirty="0" smtClean="0"/>
              <a:t>Won</a:t>
            </a:r>
            <a:r>
              <a:rPr lang="en-US" dirty="0" smtClean="0"/>
              <a:t>: </a:t>
            </a:r>
            <a:r>
              <a:rPr lang="en-US" dirty="0" err="1" smtClean="0">
                <a:hlinkClick r:id="rId23" tooltip="Filmfare Best Male Playback Award"/>
              </a:rPr>
              <a:t>Filmfare</a:t>
            </a:r>
            <a:r>
              <a:rPr lang="en-US" dirty="0" smtClean="0">
                <a:hlinkClick r:id="rId23" tooltip="Filmfare Best Male Playback Award"/>
              </a:rPr>
              <a:t> Best Male Playback Award</a:t>
            </a:r>
            <a:r>
              <a:rPr lang="en-US" dirty="0" smtClean="0"/>
              <a:t> - </a:t>
            </a:r>
            <a:r>
              <a:rPr lang="en-US" dirty="0" err="1" smtClean="0">
                <a:hlinkClick r:id="rId24" tooltip="Udit Narayan"/>
              </a:rPr>
              <a:t>Udit</a:t>
            </a:r>
            <a:r>
              <a:rPr lang="en-US" dirty="0" smtClean="0">
                <a:hlinkClick r:id="rId24" tooltip="Udit Narayan"/>
              </a:rPr>
              <a:t> </a:t>
            </a:r>
            <a:r>
              <a:rPr lang="en-US" dirty="0" err="1" smtClean="0">
                <a:hlinkClick r:id="rId24" tooltip="Udit Narayan"/>
              </a:rPr>
              <a:t>Narayan</a:t>
            </a:r>
            <a:r>
              <a:rPr lang="en-US" dirty="0" smtClean="0"/>
              <a:t> for the song "</a:t>
            </a:r>
            <a:r>
              <a:rPr lang="en-US" dirty="0" err="1" smtClean="0"/>
              <a:t>Mitwa</a:t>
            </a:r>
            <a:r>
              <a:rPr lang="en-US" dirty="0" smtClean="0"/>
              <a:t>"</a:t>
            </a:r>
          </a:p>
          <a:p>
            <a:r>
              <a:rPr lang="en-US" b="1" dirty="0" smtClean="0"/>
              <a:t>Won</a:t>
            </a:r>
            <a:r>
              <a:rPr lang="en-US" dirty="0" smtClean="0"/>
              <a:t>: </a:t>
            </a:r>
            <a:r>
              <a:rPr lang="en-US" dirty="0" err="1" smtClean="0">
                <a:hlinkClick r:id="rId25" tooltip="Filmfare Best Female Playback Award"/>
              </a:rPr>
              <a:t>Filmfare</a:t>
            </a:r>
            <a:r>
              <a:rPr lang="en-US" dirty="0" smtClean="0">
                <a:hlinkClick r:id="rId25" tooltip="Filmfare Best Female Playback Award"/>
              </a:rPr>
              <a:t> Best Female Playback Award</a:t>
            </a:r>
            <a:r>
              <a:rPr lang="en-US" dirty="0" smtClean="0"/>
              <a:t> - </a:t>
            </a:r>
            <a:r>
              <a:rPr lang="en-US" dirty="0" err="1" smtClean="0">
                <a:hlinkClick r:id="rId26" tooltip="Alka Yagnik"/>
              </a:rPr>
              <a:t>Alka</a:t>
            </a:r>
            <a:r>
              <a:rPr lang="en-US" dirty="0" smtClean="0">
                <a:hlinkClick r:id="rId26" tooltip="Alka Yagnik"/>
              </a:rPr>
              <a:t> </a:t>
            </a:r>
            <a:r>
              <a:rPr lang="en-US" dirty="0" err="1" smtClean="0">
                <a:hlinkClick r:id="rId26" tooltip="Alka Yagnik"/>
              </a:rPr>
              <a:t>Yagnik</a:t>
            </a:r>
            <a:r>
              <a:rPr lang="en-US" dirty="0" smtClean="0"/>
              <a:t> For the song "O Re </a:t>
            </a:r>
            <a:r>
              <a:rPr lang="en-US" dirty="0" err="1" smtClean="0"/>
              <a:t>Chhori</a:t>
            </a:r>
            <a:r>
              <a:rPr lang="en-US" dirty="0" smtClean="0"/>
              <a:t>"</a:t>
            </a:r>
          </a:p>
          <a:p>
            <a:r>
              <a:rPr lang="en-US" b="1" dirty="0" smtClean="0"/>
              <a:t>Won</a:t>
            </a:r>
            <a:r>
              <a:rPr lang="en-US" dirty="0" smtClean="0"/>
              <a:t>: </a:t>
            </a:r>
            <a:r>
              <a:rPr lang="en-US" dirty="0" err="1" smtClean="0">
                <a:hlinkClick r:id="rId21" tooltip="Filmfare Best Lyricist Award"/>
              </a:rPr>
              <a:t>Filmfare</a:t>
            </a:r>
            <a:r>
              <a:rPr lang="en-US" dirty="0" smtClean="0">
                <a:hlinkClick r:id="rId21" tooltip="Filmfare Best Lyricist Award"/>
              </a:rPr>
              <a:t> Best Lyricist Award</a:t>
            </a:r>
            <a:r>
              <a:rPr lang="en-US" dirty="0" smtClean="0"/>
              <a:t> - </a:t>
            </a:r>
            <a:r>
              <a:rPr lang="en-US" dirty="0" err="1" smtClean="0"/>
              <a:t>Javed</a:t>
            </a:r>
            <a:r>
              <a:rPr lang="en-US" dirty="0" smtClean="0"/>
              <a:t> </a:t>
            </a:r>
            <a:r>
              <a:rPr lang="en-US" dirty="0" err="1" smtClean="0"/>
              <a:t>Akhtar</a:t>
            </a:r>
            <a:r>
              <a:rPr lang="en-US" dirty="0" smtClean="0"/>
              <a:t> for "</a:t>
            </a:r>
            <a:r>
              <a:rPr lang="en-US" dirty="0" err="1" smtClean="0"/>
              <a:t>Radha</a:t>
            </a:r>
            <a:r>
              <a:rPr lang="en-US" dirty="0" smtClean="0"/>
              <a:t> </a:t>
            </a:r>
            <a:r>
              <a:rPr lang="en-US" dirty="0" err="1" smtClean="0"/>
              <a:t>Kaise</a:t>
            </a:r>
            <a:r>
              <a:rPr lang="en-US" dirty="0" smtClean="0"/>
              <a:t> Na </a:t>
            </a:r>
            <a:r>
              <a:rPr lang="en-US" dirty="0" err="1" smtClean="0"/>
              <a:t>Jale</a:t>
            </a:r>
            <a:r>
              <a:rPr lang="en-US" dirty="0" smtClean="0"/>
              <a:t>"</a:t>
            </a:r>
            <a:r>
              <a:rPr lang="en-US" baseline="30000" dirty="0" smtClean="0">
                <a:hlinkClick r:id="rId12"/>
              </a:rPr>
              <a:t>[3]</a:t>
            </a:r>
            <a:endParaRPr lang="en-US" dirty="0" smtClean="0"/>
          </a:p>
          <a:p>
            <a:r>
              <a:rPr lang="en-US" b="1" dirty="0" smtClean="0">
                <a:hlinkClick r:id="rId27" tooltip="IIFA Awards"/>
              </a:rPr>
              <a:t>IIFA Awards</a:t>
            </a:r>
            <a:endParaRPr lang="en-US" dirty="0" smtClean="0"/>
          </a:p>
          <a:p>
            <a:r>
              <a:rPr lang="en-US" b="1" dirty="0" smtClean="0"/>
              <a:t>Won</a:t>
            </a:r>
            <a:r>
              <a:rPr lang="en-US" dirty="0" smtClean="0"/>
              <a:t>: </a:t>
            </a:r>
            <a:r>
              <a:rPr lang="en-US" dirty="0" smtClean="0">
                <a:hlinkClick r:id="rId28" tooltip="IIFA Best Actor Award"/>
              </a:rPr>
              <a:t>IIFA Best Actor Award</a:t>
            </a:r>
            <a:r>
              <a:rPr lang="en-US" dirty="0" smtClean="0"/>
              <a:t> - </a:t>
            </a:r>
            <a:r>
              <a:rPr lang="en-US" dirty="0" err="1" smtClean="0">
                <a:hlinkClick r:id="rId17" tooltip="Aamir Khan"/>
              </a:rPr>
              <a:t>Aamir</a:t>
            </a:r>
            <a:r>
              <a:rPr lang="en-US" dirty="0" smtClean="0">
                <a:hlinkClick r:id="rId17" tooltip="Aamir Khan"/>
              </a:rPr>
              <a:t> Khan</a:t>
            </a:r>
            <a:endParaRPr lang="en-US" dirty="0" smtClean="0"/>
          </a:p>
          <a:p>
            <a:r>
              <a:rPr lang="en-US" b="1" dirty="0" smtClean="0"/>
              <a:t>Won</a:t>
            </a:r>
            <a:r>
              <a:rPr lang="en-US" dirty="0" smtClean="0"/>
              <a:t>: </a:t>
            </a:r>
            <a:r>
              <a:rPr lang="en-US" dirty="0" smtClean="0">
                <a:hlinkClick r:id="rId29" tooltip="IIFA Best Actress Award"/>
              </a:rPr>
              <a:t>IIFA Best Actress Award</a:t>
            </a:r>
            <a:r>
              <a:rPr lang="en-US" dirty="0" smtClean="0"/>
              <a:t> - </a:t>
            </a:r>
            <a:r>
              <a:rPr lang="en-US" dirty="0" err="1" smtClean="0">
                <a:hlinkClick r:id="rId30" tooltip="Gracy Singh"/>
              </a:rPr>
              <a:t>Gracy</a:t>
            </a:r>
            <a:r>
              <a:rPr lang="en-US" dirty="0" smtClean="0">
                <a:hlinkClick r:id="rId30" tooltip="Gracy Singh"/>
              </a:rPr>
              <a:t> Singh</a:t>
            </a:r>
            <a:endParaRPr lang="en-US" dirty="0" smtClean="0"/>
          </a:p>
          <a:p>
            <a:r>
              <a:rPr lang="en-US" b="1" dirty="0" smtClean="0"/>
              <a:t>Won</a:t>
            </a:r>
            <a:r>
              <a:rPr lang="en-US" dirty="0" smtClean="0"/>
              <a:t>: </a:t>
            </a:r>
            <a:r>
              <a:rPr lang="en-US" dirty="0" smtClean="0">
                <a:hlinkClick r:id="rId31" tooltip="IIFA Best Supporting Actor Award"/>
              </a:rPr>
              <a:t>IIFA Best Supporting Actor Award</a:t>
            </a:r>
            <a:r>
              <a:rPr lang="en-US" dirty="0" smtClean="0"/>
              <a:t> - </a:t>
            </a:r>
            <a:r>
              <a:rPr lang="en-US" dirty="0" err="1" smtClean="0"/>
              <a:t>Kulbhushan</a:t>
            </a:r>
            <a:r>
              <a:rPr lang="en-US" dirty="0" smtClean="0"/>
              <a:t> </a:t>
            </a:r>
            <a:r>
              <a:rPr lang="en-US" dirty="0" err="1" smtClean="0"/>
              <a:t>Kharbanda</a:t>
            </a:r>
            <a:endParaRPr lang="en-US" dirty="0" smtClean="0"/>
          </a:p>
          <a:p>
            <a:r>
              <a:rPr lang="en-US" b="1" dirty="0" smtClean="0"/>
              <a:t>Won</a:t>
            </a:r>
            <a:r>
              <a:rPr lang="en-US" dirty="0" smtClean="0"/>
              <a:t>: </a:t>
            </a:r>
            <a:r>
              <a:rPr lang="en-US" dirty="0" smtClean="0">
                <a:hlinkClick r:id="rId32" tooltip="IIFA Best Comedian Award"/>
              </a:rPr>
              <a:t>IIFA Best Comedian Award</a:t>
            </a:r>
            <a:r>
              <a:rPr lang="en-US" dirty="0" smtClean="0"/>
              <a:t> - Rajesh </a:t>
            </a:r>
            <a:r>
              <a:rPr lang="en-US" dirty="0" err="1" smtClean="0"/>
              <a:t>Vivek</a:t>
            </a:r>
            <a:endParaRPr lang="en-US" dirty="0" smtClean="0"/>
          </a:p>
          <a:p>
            <a:r>
              <a:rPr lang="en-US" b="1" dirty="0" smtClean="0"/>
              <a:t>Won</a:t>
            </a:r>
            <a:r>
              <a:rPr lang="en-US" dirty="0" smtClean="0"/>
              <a:t>: </a:t>
            </a:r>
            <a:r>
              <a:rPr lang="en-US" dirty="0" smtClean="0">
                <a:hlinkClick r:id="rId33" tooltip="IIFA Best Villain Award"/>
              </a:rPr>
              <a:t>IIFA Best Villain Award</a:t>
            </a:r>
            <a:r>
              <a:rPr lang="en-US" dirty="0" smtClean="0"/>
              <a:t> - Paul </a:t>
            </a:r>
            <a:r>
              <a:rPr lang="en-US" dirty="0" err="1" smtClean="0"/>
              <a:t>Blackthorne</a:t>
            </a:r>
            <a:endParaRPr lang="en-US" dirty="0" smtClean="0"/>
          </a:p>
          <a:p>
            <a:r>
              <a:rPr lang="en-US" b="1" dirty="0" smtClean="0"/>
              <a:t>Won</a:t>
            </a:r>
            <a:r>
              <a:rPr lang="en-US" dirty="0" smtClean="0"/>
              <a:t>: </a:t>
            </a:r>
            <a:r>
              <a:rPr lang="en-US" dirty="0" smtClean="0">
                <a:hlinkClick r:id="rId34" tooltip="IIFA Best Director Award"/>
              </a:rPr>
              <a:t>IIFA Best Director Award</a:t>
            </a:r>
            <a:r>
              <a:rPr lang="en-US" dirty="0" smtClean="0"/>
              <a:t> - </a:t>
            </a:r>
            <a:r>
              <a:rPr lang="en-US" dirty="0" err="1" smtClean="0">
                <a:hlinkClick r:id="rId35" tooltip="Ashutosh Gowariker"/>
              </a:rPr>
              <a:t>Ashutosh</a:t>
            </a:r>
            <a:r>
              <a:rPr lang="en-US" dirty="0" smtClean="0">
                <a:hlinkClick r:id="rId35" tooltip="Ashutosh Gowariker"/>
              </a:rPr>
              <a:t> </a:t>
            </a:r>
            <a:r>
              <a:rPr lang="en-US" dirty="0" err="1" smtClean="0">
                <a:hlinkClick r:id="rId35" tooltip="Ashutosh Gowariker"/>
              </a:rPr>
              <a:t>Gowariker</a:t>
            </a:r>
            <a:endParaRPr lang="en-US" dirty="0" smtClean="0"/>
          </a:p>
          <a:p>
            <a:r>
              <a:rPr lang="en-US" b="1" dirty="0" smtClean="0"/>
              <a:t>Won</a:t>
            </a:r>
            <a:r>
              <a:rPr lang="en-US" dirty="0" smtClean="0"/>
              <a:t>: </a:t>
            </a:r>
            <a:r>
              <a:rPr lang="en-US" dirty="0" smtClean="0">
                <a:hlinkClick r:id="rId36" tooltip="IIFA Best Movie Award"/>
              </a:rPr>
              <a:t>IIFA Best Movie Award</a:t>
            </a:r>
            <a:r>
              <a:rPr lang="en-US" dirty="0" smtClean="0"/>
              <a:t> - </a:t>
            </a:r>
            <a:r>
              <a:rPr lang="en-US" dirty="0" err="1" smtClean="0"/>
              <a:t>Ashutosh</a:t>
            </a:r>
            <a:r>
              <a:rPr lang="en-US" dirty="0" smtClean="0"/>
              <a:t> </a:t>
            </a:r>
            <a:r>
              <a:rPr lang="en-US" dirty="0" err="1" smtClean="0"/>
              <a:t>Gowariker</a:t>
            </a:r>
            <a:endParaRPr lang="en-US" dirty="0" smtClean="0"/>
          </a:p>
          <a:p>
            <a:r>
              <a:rPr lang="en-US" b="1" dirty="0" smtClean="0"/>
              <a:t>Won</a:t>
            </a:r>
            <a:r>
              <a:rPr lang="en-US" dirty="0" smtClean="0"/>
              <a:t>: </a:t>
            </a:r>
            <a:r>
              <a:rPr lang="en-US" dirty="0" smtClean="0">
                <a:hlinkClick r:id="rId37" tooltip="IIFA Best Male Playback Award"/>
              </a:rPr>
              <a:t>IIFA Best Male Playback Award</a:t>
            </a:r>
            <a:r>
              <a:rPr lang="en-US" dirty="0" smtClean="0"/>
              <a:t> - </a:t>
            </a:r>
            <a:r>
              <a:rPr lang="en-US" dirty="0" err="1" smtClean="0">
                <a:hlinkClick r:id="rId24" tooltip="Udit Narayan"/>
              </a:rPr>
              <a:t>Udit</a:t>
            </a:r>
            <a:r>
              <a:rPr lang="en-US" dirty="0" smtClean="0">
                <a:hlinkClick r:id="rId24" tooltip="Udit Narayan"/>
              </a:rPr>
              <a:t> </a:t>
            </a:r>
            <a:r>
              <a:rPr lang="en-US" dirty="0" err="1" smtClean="0">
                <a:hlinkClick r:id="rId24" tooltip="Udit Narayan"/>
              </a:rPr>
              <a:t>Narayan</a:t>
            </a:r>
            <a:r>
              <a:rPr lang="en-US" dirty="0" smtClean="0"/>
              <a:t> for "</a:t>
            </a:r>
            <a:r>
              <a:rPr lang="en-US" dirty="0" err="1" smtClean="0"/>
              <a:t>Mitwa</a:t>
            </a:r>
            <a:r>
              <a:rPr lang="en-US" dirty="0" smtClean="0"/>
              <a:t>"</a:t>
            </a:r>
          </a:p>
          <a:p>
            <a:r>
              <a:rPr lang="en-US" b="1" dirty="0" smtClean="0"/>
              <a:t>Won</a:t>
            </a:r>
            <a:r>
              <a:rPr lang="en-US" dirty="0" smtClean="0"/>
              <a:t>: </a:t>
            </a:r>
            <a:r>
              <a:rPr lang="en-US" dirty="0" smtClean="0">
                <a:hlinkClick r:id="rId38" tooltip="IIFA Best Female Playback Award"/>
              </a:rPr>
              <a:t>IIFA Best Female Playback Award</a:t>
            </a:r>
            <a:r>
              <a:rPr lang="en-US" dirty="0" smtClean="0"/>
              <a:t> - </a:t>
            </a:r>
            <a:r>
              <a:rPr lang="en-US" dirty="0" err="1" smtClean="0">
                <a:hlinkClick r:id="rId39" tooltip="Asha Bhosle"/>
              </a:rPr>
              <a:t>Asha</a:t>
            </a:r>
            <a:r>
              <a:rPr lang="en-US" dirty="0" smtClean="0">
                <a:hlinkClick r:id="rId39" tooltip="Asha Bhosle"/>
              </a:rPr>
              <a:t> </a:t>
            </a:r>
            <a:r>
              <a:rPr lang="en-US" dirty="0" err="1" smtClean="0">
                <a:hlinkClick r:id="rId39" tooltip="Asha Bhosle"/>
              </a:rPr>
              <a:t>Bhosle</a:t>
            </a:r>
            <a:r>
              <a:rPr lang="en-US" dirty="0" smtClean="0"/>
              <a:t> For the song "</a:t>
            </a:r>
            <a:r>
              <a:rPr lang="en-US" dirty="0" err="1" smtClean="0"/>
              <a:t>Radha</a:t>
            </a:r>
            <a:r>
              <a:rPr lang="en-US" dirty="0" smtClean="0"/>
              <a:t> </a:t>
            </a:r>
            <a:r>
              <a:rPr lang="en-US" dirty="0" err="1" smtClean="0"/>
              <a:t>Kaise</a:t>
            </a:r>
            <a:r>
              <a:rPr lang="en-US" dirty="0" smtClean="0"/>
              <a:t> Na </a:t>
            </a:r>
            <a:r>
              <a:rPr lang="en-US" dirty="0" err="1" smtClean="0"/>
              <a:t>Jale</a:t>
            </a:r>
            <a:r>
              <a:rPr lang="en-US" dirty="0" smtClean="0"/>
              <a:t>".</a:t>
            </a:r>
          </a:p>
          <a:p>
            <a:r>
              <a:rPr lang="en-US" b="1" dirty="0" smtClean="0"/>
              <a:t>Won</a:t>
            </a:r>
            <a:r>
              <a:rPr lang="en-US" dirty="0" smtClean="0"/>
              <a:t>: </a:t>
            </a:r>
            <a:r>
              <a:rPr lang="en-US" dirty="0" smtClean="0">
                <a:hlinkClick r:id="rId40" tooltip="IIFA Best Music Director Award"/>
              </a:rPr>
              <a:t>IIFA Best Music Director Award</a:t>
            </a:r>
            <a:r>
              <a:rPr lang="en-US" dirty="0" smtClean="0"/>
              <a:t> - </a:t>
            </a:r>
            <a:r>
              <a:rPr lang="en-US" dirty="0" smtClean="0">
                <a:hlinkClick r:id="rId5" tooltip="A. R. Rahman"/>
              </a:rPr>
              <a:t>A. R. </a:t>
            </a:r>
            <a:r>
              <a:rPr lang="en-US" dirty="0" err="1" smtClean="0">
                <a:hlinkClick r:id="rId5" tooltip="A. R. Rahman"/>
              </a:rPr>
              <a:t>Rahman</a:t>
            </a:r>
            <a:r>
              <a:rPr lang="en-US" dirty="0" smtClean="0"/>
              <a:t> </a:t>
            </a:r>
            <a:r>
              <a:rPr lang="en-US" baseline="30000" dirty="0" smtClean="0">
                <a:hlinkClick r:id="rId12"/>
              </a:rPr>
              <a:t>[4]</a:t>
            </a:r>
            <a:endParaRPr lang="en-US" dirty="0" smtClean="0"/>
          </a:p>
          <a:p>
            <a:r>
              <a:rPr lang="en-US" b="1" dirty="0" smtClean="0">
                <a:hlinkClick r:id="rId41" tooltip="Leeds International Film Festival"/>
              </a:rPr>
              <a:t>Leeds International Film Festival</a:t>
            </a:r>
            <a:endParaRPr lang="en-US" dirty="0" smtClean="0"/>
          </a:p>
          <a:p>
            <a:r>
              <a:rPr lang="en-US" b="1" dirty="0" smtClean="0"/>
              <a:t>Won</a:t>
            </a:r>
            <a:r>
              <a:rPr lang="en-US" dirty="0" smtClean="0"/>
              <a:t>: Audience Award - </a:t>
            </a:r>
            <a:r>
              <a:rPr lang="en-US" dirty="0" err="1" smtClean="0"/>
              <a:t>Ashutosh</a:t>
            </a:r>
            <a:r>
              <a:rPr lang="en-US" dirty="0" smtClean="0"/>
              <a:t> </a:t>
            </a:r>
            <a:r>
              <a:rPr lang="en-US" dirty="0" err="1" smtClean="0"/>
              <a:t>Gowariker</a:t>
            </a:r>
            <a:r>
              <a:rPr lang="en-US" baseline="30000" dirty="0" smtClean="0">
                <a:hlinkClick r:id="rId12"/>
              </a:rPr>
              <a:t>[5]</a:t>
            </a:r>
            <a:endParaRPr lang="en-US" dirty="0" smtClean="0"/>
          </a:p>
          <a:p>
            <a:r>
              <a:rPr lang="en-US" b="1" dirty="0" smtClean="0">
                <a:hlinkClick r:id="rId42" tooltip="Locarno International Film Festival"/>
              </a:rPr>
              <a:t>Locarno International Film Festival</a:t>
            </a:r>
            <a:endParaRPr lang="en-US" dirty="0" smtClean="0"/>
          </a:p>
          <a:p>
            <a:r>
              <a:rPr lang="en-US" b="1" dirty="0" smtClean="0"/>
              <a:t>Won</a:t>
            </a:r>
            <a:r>
              <a:rPr lang="en-US" dirty="0" smtClean="0"/>
              <a:t>: Audience Award</a:t>
            </a:r>
          </a:p>
          <a:p>
            <a:r>
              <a:rPr lang="en-US" b="1" dirty="0" smtClean="0">
                <a:hlinkClick r:id="rId43" tooltip="National Film Awards"/>
              </a:rPr>
              <a:t>National Film Awards</a:t>
            </a:r>
            <a:endParaRPr lang="en-US" dirty="0" smtClean="0"/>
          </a:p>
          <a:p>
            <a:r>
              <a:rPr lang="en-US" b="1" dirty="0" smtClean="0"/>
              <a:t>Won</a:t>
            </a:r>
            <a:r>
              <a:rPr lang="en-US" dirty="0" smtClean="0"/>
              <a:t>: </a:t>
            </a:r>
            <a:r>
              <a:rPr lang="en-US" dirty="0" smtClean="0">
                <a:hlinkClick r:id="rId44" tooltip="National Film Award for Best Popular Film Providing Wholesome Entertainment"/>
              </a:rPr>
              <a:t>National Film Award for Best Popular Film Providing Wholesome Entertainment</a:t>
            </a:r>
            <a:r>
              <a:rPr lang="en-US" dirty="0" smtClean="0"/>
              <a:t>, India</a:t>
            </a:r>
          </a:p>
          <a:p>
            <a:r>
              <a:rPr lang="en-US" b="1" dirty="0" smtClean="0"/>
              <a:t>Won</a:t>
            </a:r>
            <a:r>
              <a:rPr lang="en-US" dirty="0" smtClean="0"/>
              <a:t>: </a:t>
            </a:r>
            <a:r>
              <a:rPr lang="en-US" dirty="0" smtClean="0">
                <a:hlinkClick r:id="rId45" tooltip="National Film Award for Best Music Direction"/>
              </a:rPr>
              <a:t>National Film Award for Best Music Direction</a:t>
            </a:r>
            <a:r>
              <a:rPr lang="en-US" dirty="0" smtClean="0"/>
              <a:t>, India - </a:t>
            </a:r>
            <a:r>
              <a:rPr lang="en-US" dirty="0" smtClean="0">
                <a:hlinkClick r:id="rId5" tooltip="A. R. Rahman"/>
              </a:rPr>
              <a:t>A. R. </a:t>
            </a:r>
            <a:r>
              <a:rPr lang="en-US" dirty="0" err="1" smtClean="0">
                <a:hlinkClick r:id="rId5" tooltip="A. R. Rahman"/>
              </a:rPr>
              <a:t>Rahman</a:t>
            </a:r>
            <a:endParaRPr lang="en-US" dirty="0" smtClean="0"/>
          </a:p>
          <a:p>
            <a:r>
              <a:rPr lang="en-US" b="1" dirty="0" smtClean="0"/>
              <a:t>Won</a:t>
            </a:r>
            <a:r>
              <a:rPr lang="en-US" dirty="0" smtClean="0"/>
              <a:t>: </a:t>
            </a:r>
            <a:r>
              <a:rPr lang="en-US" dirty="0" smtClean="0">
                <a:hlinkClick r:id="rId46" tooltip="National Film Award for Best Male Playback Singer"/>
              </a:rPr>
              <a:t>National Film Award for Best Male Playback Singer</a:t>
            </a:r>
            <a:r>
              <a:rPr lang="en-US" dirty="0" smtClean="0"/>
              <a:t>, India - </a:t>
            </a:r>
            <a:r>
              <a:rPr lang="en-US" dirty="0" err="1" smtClean="0">
                <a:hlinkClick r:id="rId24" tooltip="Udit Narayan"/>
              </a:rPr>
              <a:t>Udit</a:t>
            </a:r>
            <a:r>
              <a:rPr lang="en-US" dirty="0" smtClean="0">
                <a:hlinkClick r:id="rId24" tooltip="Udit Narayan"/>
              </a:rPr>
              <a:t> </a:t>
            </a:r>
            <a:r>
              <a:rPr lang="en-US" dirty="0" err="1" smtClean="0">
                <a:hlinkClick r:id="rId24" tooltip="Udit Narayan"/>
              </a:rPr>
              <a:t>Narayan</a:t>
            </a:r>
            <a:r>
              <a:rPr lang="en-US" dirty="0" smtClean="0"/>
              <a:t> For the song "</a:t>
            </a:r>
            <a:r>
              <a:rPr lang="en-US" dirty="0" err="1" smtClean="0"/>
              <a:t>Mitwa</a:t>
            </a:r>
            <a:r>
              <a:rPr lang="en-US" dirty="0" smtClean="0"/>
              <a:t> Re"</a:t>
            </a:r>
          </a:p>
          <a:p>
            <a:r>
              <a:rPr lang="en-US" b="1" dirty="0" smtClean="0"/>
              <a:t>Won</a:t>
            </a:r>
            <a:r>
              <a:rPr lang="en-US" dirty="0" smtClean="0"/>
              <a:t>: </a:t>
            </a:r>
            <a:r>
              <a:rPr lang="en-US" dirty="0" smtClean="0">
                <a:hlinkClick r:id="rId47" tooltip="National Film Award for Best Audiography"/>
              </a:rPr>
              <a:t>National Film Award for Best </a:t>
            </a:r>
            <a:r>
              <a:rPr lang="en-US" dirty="0" err="1" smtClean="0">
                <a:hlinkClick r:id="rId47" tooltip="National Film Award for Best Audiography"/>
              </a:rPr>
              <a:t>Audiography</a:t>
            </a:r>
            <a:r>
              <a:rPr lang="en-US" dirty="0" smtClean="0"/>
              <a:t>, India - </a:t>
            </a:r>
            <a:r>
              <a:rPr lang="en-US" dirty="0" smtClean="0">
                <a:hlinkClick r:id="rId48" tooltip="H. Sridhar"/>
              </a:rPr>
              <a:t>H. Sridhar</a:t>
            </a:r>
            <a:r>
              <a:rPr lang="en-US" dirty="0" smtClean="0"/>
              <a:t>, </a:t>
            </a:r>
            <a:r>
              <a:rPr lang="en-US" dirty="0" err="1" smtClean="0"/>
              <a:t>Nakul</a:t>
            </a:r>
            <a:r>
              <a:rPr lang="en-US" dirty="0" smtClean="0"/>
              <a:t> </a:t>
            </a:r>
            <a:r>
              <a:rPr lang="en-US" dirty="0" err="1" smtClean="0"/>
              <a:t>Kamte</a:t>
            </a:r>
            <a:endParaRPr lang="en-US" dirty="0" smtClean="0"/>
          </a:p>
          <a:p>
            <a:r>
              <a:rPr lang="en-US" b="1" dirty="0" smtClean="0"/>
              <a:t>Won</a:t>
            </a:r>
            <a:r>
              <a:rPr lang="en-US" dirty="0" smtClean="0"/>
              <a:t>: </a:t>
            </a:r>
            <a:r>
              <a:rPr lang="en-US" dirty="0" smtClean="0">
                <a:hlinkClick r:id="rId49" tooltip="National Film Award for Best Lyrics"/>
              </a:rPr>
              <a:t>National Film Award for Best Lyrics</a:t>
            </a:r>
            <a:r>
              <a:rPr lang="en-US" dirty="0" smtClean="0"/>
              <a:t>, India - </a:t>
            </a:r>
            <a:r>
              <a:rPr lang="en-US" dirty="0" err="1" smtClean="0">
                <a:hlinkClick r:id="rId22" tooltip="Javed Akhtar"/>
              </a:rPr>
              <a:t>Javed</a:t>
            </a:r>
            <a:r>
              <a:rPr lang="en-US" dirty="0" smtClean="0">
                <a:hlinkClick r:id="rId22" tooltip="Javed Akhtar"/>
              </a:rPr>
              <a:t> </a:t>
            </a:r>
            <a:r>
              <a:rPr lang="en-US" dirty="0" err="1" smtClean="0">
                <a:hlinkClick r:id="rId22" tooltip="Javed Akhtar"/>
              </a:rPr>
              <a:t>Akhtar</a:t>
            </a:r>
            <a:endParaRPr lang="en-US" dirty="0" smtClean="0"/>
          </a:p>
          <a:p>
            <a:r>
              <a:rPr lang="en-US" b="1" dirty="0" smtClean="0"/>
              <a:t>Won</a:t>
            </a:r>
            <a:r>
              <a:rPr lang="en-US" dirty="0" smtClean="0"/>
              <a:t>: </a:t>
            </a:r>
            <a:r>
              <a:rPr lang="en-US" dirty="0" smtClean="0">
                <a:hlinkClick r:id="rId50" tooltip="National Film Award for Best Costume Design"/>
              </a:rPr>
              <a:t>National Film Award for Best Costume Design</a:t>
            </a:r>
            <a:r>
              <a:rPr lang="en-US" dirty="0" smtClean="0"/>
              <a:t>, India - </a:t>
            </a:r>
            <a:r>
              <a:rPr lang="en-US" dirty="0" err="1" smtClean="0">
                <a:hlinkClick r:id="rId51" tooltip="Bhanu Athaiya"/>
              </a:rPr>
              <a:t>Bhanu</a:t>
            </a:r>
            <a:r>
              <a:rPr lang="en-US" dirty="0" smtClean="0">
                <a:hlinkClick r:id="rId51" tooltip="Bhanu Athaiya"/>
              </a:rPr>
              <a:t> </a:t>
            </a:r>
            <a:r>
              <a:rPr lang="en-US" dirty="0" err="1" smtClean="0">
                <a:hlinkClick r:id="rId51" tooltip="Bhanu Athaiya"/>
              </a:rPr>
              <a:t>Athaiya</a:t>
            </a:r>
            <a:endParaRPr lang="en-US" dirty="0" smtClean="0"/>
          </a:p>
          <a:p>
            <a:r>
              <a:rPr lang="en-US" b="1" dirty="0" smtClean="0"/>
              <a:t>Won</a:t>
            </a:r>
            <a:r>
              <a:rPr lang="en-US" dirty="0" smtClean="0"/>
              <a:t>: </a:t>
            </a:r>
            <a:r>
              <a:rPr lang="en-US" dirty="0" smtClean="0">
                <a:hlinkClick r:id="rId52" tooltip="National Film Award for Best Art Direction"/>
              </a:rPr>
              <a:t>National Film Award for Best Art Direction</a:t>
            </a:r>
            <a:r>
              <a:rPr lang="en-US" dirty="0" smtClean="0"/>
              <a:t>, India - </a:t>
            </a:r>
            <a:r>
              <a:rPr lang="en-US" dirty="0" err="1" smtClean="0">
                <a:hlinkClick r:id="rId53" tooltip="Nitin Chandrakant Desai"/>
              </a:rPr>
              <a:t>Nitin</a:t>
            </a:r>
            <a:r>
              <a:rPr lang="en-US" dirty="0" smtClean="0">
                <a:hlinkClick r:id="rId53" tooltip="Nitin Chandrakant Desai"/>
              </a:rPr>
              <a:t> </a:t>
            </a:r>
            <a:r>
              <a:rPr lang="en-US" dirty="0" err="1" smtClean="0">
                <a:hlinkClick r:id="rId53" tooltip="Nitin Chandrakant Desai"/>
              </a:rPr>
              <a:t>Chandrakant</a:t>
            </a:r>
            <a:r>
              <a:rPr lang="en-US" dirty="0" smtClean="0">
                <a:hlinkClick r:id="rId53" tooltip="Nitin Chandrakant Desai"/>
              </a:rPr>
              <a:t> Desai</a:t>
            </a:r>
            <a:r>
              <a:rPr lang="en-US" dirty="0" smtClean="0"/>
              <a:t> </a:t>
            </a:r>
            <a:r>
              <a:rPr lang="en-US" baseline="30000" dirty="0" smtClean="0">
                <a:hlinkClick r:id="rId12"/>
              </a:rPr>
              <a:t>[6]</a:t>
            </a:r>
            <a:endParaRPr lang="en-US" dirty="0" smtClean="0"/>
          </a:p>
          <a:p>
            <a:r>
              <a:rPr lang="en-US" b="1" dirty="0" err="1" smtClean="0">
                <a:hlinkClick r:id="rId54" tooltip="NatFilm Festival"/>
              </a:rPr>
              <a:t>NatFilm</a:t>
            </a:r>
            <a:r>
              <a:rPr lang="en-US" b="1" dirty="0" smtClean="0">
                <a:hlinkClick r:id="rId54" tooltip="NatFilm Festival"/>
              </a:rPr>
              <a:t> Festival</a:t>
            </a:r>
            <a:endParaRPr lang="en-US" dirty="0" smtClean="0"/>
          </a:p>
          <a:p>
            <a:r>
              <a:rPr lang="en-US" b="1" dirty="0" smtClean="0"/>
              <a:t>Won</a:t>
            </a:r>
            <a:r>
              <a:rPr lang="en-US" dirty="0" smtClean="0"/>
              <a:t>: Audience Award</a:t>
            </a:r>
          </a:p>
          <a:p>
            <a:r>
              <a:rPr lang="en-US" b="1" dirty="0" smtClean="0">
                <a:hlinkClick r:id="rId55" tooltip="Portland International Film Festival"/>
              </a:rPr>
              <a:t>Portland International Film Festival</a:t>
            </a:r>
            <a:endParaRPr lang="en-US" dirty="0" smtClean="0"/>
          </a:p>
          <a:p>
            <a:r>
              <a:rPr lang="en-US" b="1" dirty="0" smtClean="0"/>
              <a:t>Won</a:t>
            </a:r>
            <a:r>
              <a:rPr lang="en-US" dirty="0" smtClean="0"/>
              <a:t>: Audience Award for Best Film - </a:t>
            </a:r>
            <a:r>
              <a:rPr lang="en-US" dirty="0" err="1" smtClean="0"/>
              <a:t>Ashutosh</a:t>
            </a:r>
            <a:r>
              <a:rPr lang="en-US" dirty="0" smtClean="0"/>
              <a:t> </a:t>
            </a:r>
            <a:r>
              <a:rPr lang="en-US" dirty="0" err="1" smtClean="0"/>
              <a:t>Gowarikar</a:t>
            </a:r>
            <a:r>
              <a:rPr lang="en-US" dirty="0" smtClean="0"/>
              <a:t>,</a:t>
            </a:r>
            <a:r>
              <a:rPr lang="en-US" baseline="30000" dirty="0" smtClean="0">
                <a:hlinkClick r:id="rId12"/>
              </a:rPr>
              <a:t>[7]</a:t>
            </a:r>
            <a:endParaRPr lang="en-US" dirty="0" smtClean="0"/>
          </a:p>
          <a:p>
            <a:r>
              <a:rPr lang="en-US" b="1" dirty="0" smtClean="0">
                <a:hlinkClick r:id="rId56" tooltip="Star Screen Awards"/>
              </a:rPr>
              <a:t>Star Screen Awards</a:t>
            </a:r>
            <a:endParaRPr lang="en-US" dirty="0" smtClean="0"/>
          </a:p>
          <a:p>
            <a:r>
              <a:rPr lang="en-US" b="1" dirty="0" smtClean="0"/>
              <a:t>Won</a:t>
            </a:r>
            <a:r>
              <a:rPr lang="en-US" dirty="0" smtClean="0"/>
              <a:t>: </a:t>
            </a:r>
            <a:r>
              <a:rPr lang="en-US" dirty="0" smtClean="0">
                <a:hlinkClick r:id="rId57" tooltip="Star Screen Award Most Promising Newcomer - Female"/>
              </a:rPr>
              <a:t>Star Screen Award Most Promising Newcomer - Female</a:t>
            </a:r>
            <a:r>
              <a:rPr lang="en-US" dirty="0" smtClean="0"/>
              <a:t> - </a:t>
            </a:r>
            <a:r>
              <a:rPr lang="en-US" dirty="0" err="1" smtClean="0"/>
              <a:t>Gracy</a:t>
            </a:r>
            <a:r>
              <a:rPr lang="en-US" dirty="0" smtClean="0"/>
              <a:t> Singh</a:t>
            </a:r>
          </a:p>
          <a:p>
            <a:r>
              <a:rPr lang="en-US" b="1" dirty="0" smtClean="0"/>
              <a:t>Won</a:t>
            </a:r>
            <a:r>
              <a:rPr lang="en-US" dirty="0" smtClean="0"/>
              <a:t>: </a:t>
            </a:r>
            <a:r>
              <a:rPr lang="en-US" dirty="0" smtClean="0">
                <a:hlinkClick r:id="rId58" tooltip="Star Screen Award Best Director"/>
              </a:rPr>
              <a:t>Star Screen Award Best Director</a:t>
            </a:r>
            <a:r>
              <a:rPr lang="en-US" dirty="0" smtClean="0"/>
              <a:t> - </a:t>
            </a:r>
            <a:r>
              <a:rPr lang="en-US" dirty="0" err="1" smtClean="0"/>
              <a:t>Ashutosh</a:t>
            </a:r>
            <a:r>
              <a:rPr lang="en-US" dirty="0" smtClean="0"/>
              <a:t> </a:t>
            </a:r>
            <a:r>
              <a:rPr lang="en-US" dirty="0" err="1" smtClean="0"/>
              <a:t>Gowariker</a:t>
            </a:r>
            <a:endParaRPr lang="en-US" dirty="0" smtClean="0"/>
          </a:p>
          <a:p>
            <a:r>
              <a:rPr lang="en-US" b="1" dirty="0" smtClean="0"/>
              <a:t>Won</a:t>
            </a:r>
            <a:r>
              <a:rPr lang="en-US" dirty="0" smtClean="0"/>
              <a:t>: </a:t>
            </a:r>
            <a:r>
              <a:rPr lang="en-US" dirty="0" smtClean="0">
                <a:hlinkClick r:id="rId59" tooltip="Star Screen Award Best Film"/>
              </a:rPr>
              <a:t>Star Screen Award Best Film</a:t>
            </a:r>
            <a:r>
              <a:rPr lang="en-US" dirty="0" smtClean="0"/>
              <a:t> - </a:t>
            </a:r>
            <a:r>
              <a:rPr lang="en-US" dirty="0" err="1" smtClean="0"/>
              <a:t>Ashutosh</a:t>
            </a:r>
            <a:r>
              <a:rPr lang="en-US" dirty="0" smtClean="0"/>
              <a:t> </a:t>
            </a:r>
            <a:r>
              <a:rPr lang="en-US" dirty="0" err="1" smtClean="0"/>
              <a:t>Gowariker</a:t>
            </a:r>
            <a:endParaRPr lang="en-US" dirty="0" smtClean="0"/>
          </a:p>
          <a:p>
            <a:r>
              <a:rPr lang="en-US" b="1" dirty="0" smtClean="0"/>
              <a:t>Won</a:t>
            </a:r>
            <a:r>
              <a:rPr lang="en-US" dirty="0" smtClean="0"/>
              <a:t>: </a:t>
            </a:r>
            <a:r>
              <a:rPr lang="en-US" dirty="0" smtClean="0">
                <a:hlinkClick r:id="rId60" tooltip="Star Screen Award Best Male Playback"/>
              </a:rPr>
              <a:t>Star Screen Award Best Male Playback</a:t>
            </a:r>
            <a:r>
              <a:rPr lang="en-US" dirty="0" smtClean="0"/>
              <a:t> - </a:t>
            </a:r>
            <a:r>
              <a:rPr lang="en-US" dirty="0" err="1" smtClean="0"/>
              <a:t>Udit</a:t>
            </a:r>
            <a:r>
              <a:rPr lang="en-US" dirty="0" smtClean="0"/>
              <a:t> </a:t>
            </a:r>
            <a:r>
              <a:rPr lang="en-US" dirty="0" err="1" smtClean="0"/>
              <a:t>Narayan</a:t>
            </a:r>
            <a:r>
              <a:rPr lang="en-US" dirty="0" smtClean="0"/>
              <a:t> for "</a:t>
            </a:r>
            <a:r>
              <a:rPr lang="en-US" dirty="0" err="1" smtClean="0"/>
              <a:t>Mitwa</a:t>
            </a:r>
            <a:r>
              <a:rPr lang="en-US" dirty="0" smtClean="0"/>
              <a:t>"</a:t>
            </a:r>
          </a:p>
          <a:p>
            <a:r>
              <a:rPr lang="en-US" b="1" dirty="0" smtClean="0"/>
              <a:t>Won</a:t>
            </a:r>
            <a:r>
              <a:rPr lang="en-US" dirty="0" smtClean="0"/>
              <a:t>: </a:t>
            </a:r>
            <a:r>
              <a:rPr lang="en-US" dirty="0" smtClean="0">
                <a:hlinkClick r:id="rId61" tooltip="Star Screen Award Best Female Playback"/>
              </a:rPr>
              <a:t>Star Screen Award Best Female Playback</a:t>
            </a:r>
            <a:r>
              <a:rPr lang="en-US" dirty="0" smtClean="0"/>
              <a:t> - </a:t>
            </a:r>
            <a:r>
              <a:rPr lang="en-US" dirty="0" err="1" smtClean="0"/>
              <a:t>Asha</a:t>
            </a:r>
            <a:r>
              <a:rPr lang="en-US" dirty="0" smtClean="0"/>
              <a:t> </a:t>
            </a:r>
            <a:r>
              <a:rPr lang="en-US" dirty="0" err="1" smtClean="0"/>
              <a:t>Bhosle</a:t>
            </a:r>
            <a:r>
              <a:rPr lang="en-US" dirty="0" smtClean="0"/>
              <a:t> For the song "</a:t>
            </a:r>
            <a:r>
              <a:rPr lang="en-US" dirty="0" err="1" smtClean="0"/>
              <a:t>Radha</a:t>
            </a:r>
            <a:r>
              <a:rPr lang="en-US" dirty="0" smtClean="0"/>
              <a:t> </a:t>
            </a:r>
            <a:r>
              <a:rPr lang="en-US" dirty="0" err="1" smtClean="0"/>
              <a:t>Kaise</a:t>
            </a:r>
            <a:r>
              <a:rPr lang="en-US" dirty="0" smtClean="0"/>
              <a:t> Na </a:t>
            </a:r>
            <a:r>
              <a:rPr lang="en-US" dirty="0" err="1" smtClean="0"/>
              <a:t>Jale</a:t>
            </a:r>
            <a:r>
              <a:rPr lang="en-US" dirty="0" smtClean="0"/>
              <a:t>"</a:t>
            </a:r>
          </a:p>
          <a:p>
            <a:r>
              <a:rPr lang="en-US" b="1" dirty="0" smtClean="0"/>
              <a:t>Won</a:t>
            </a:r>
            <a:r>
              <a:rPr lang="en-US" dirty="0" smtClean="0"/>
              <a:t>: </a:t>
            </a:r>
            <a:r>
              <a:rPr lang="en-US" dirty="0" smtClean="0">
                <a:hlinkClick r:id="rId62" tooltip="Star Screen Award Best Actor"/>
              </a:rPr>
              <a:t>Star Screen Award Best Actor</a:t>
            </a:r>
            <a:r>
              <a:rPr lang="en-US" dirty="0" smtClean="0"/>
              <a:t> - </a:t>
            </a:r>
            <a:r>
              <a:rPr lang="en-US" dirty="0" err="1" smtClean="0">
                <a:hlinkClick r:id="rId17" tooltip="Aamir Khan"/>
              </a:rPr>
              <a:t>Aamir</a:t>
            </a:r>
            <a:r>
              <a:rPr lang="en-US" dirty="0" smtClean="0">
                <a:hlinkClick r:id="rId17" tooltip="Aamir Khan"/>
              </a:rPr>
              <a:t> Khan</a:t>
            </a:r>
            <a:endParaRPr lang="en-US" dirty="0" smtClean="0"/>
          </a:p>
          <a:p>
            <a:r>
              <a:rPr lang="en-US" b="1" dirty="0" smtClean="0"/>
              <a:t>Won</a:t>
            </a:r>
            <a:r>
              <a:rPr lang="en-US" dirty="0" smtClean="0"/>
              <a:t>: </a:t>
            </a:r>
            <a:r>
              <a:rPr lang="en-US" dirty="0" smtClean="0">
                <a:hlinkClick r:id="rId63" tooltip="Star Screen Award Best Villain"/>
              </a:rPr>
              <a:t>Star Screen Award Best Villain</a:t>
            </a:r>
            <a:r>
              <a:rPr lang="en-US" dirty="0" smtClean="0"/>
              <a:t> - Paul </a:t>
            </a:r>
            <a:r>
              <a:rPr lang="en-US" dirty="0" err="1" smtClean="0"/>
              <a:t>Blackthorne</a:t>
            </a:r>
            <a:endParaRPr lang="en-US" dirty="0" smtClean="0"/>
          </a:p>
          <a:p>
            <a:r>
              <a:rPr lang="en-US" b="1" dirty="0" smtClean="0"/>
              <a:t>Won</a:t>
            </a:r>
            <a:r>
              <a:rPr lang="en-US" dirty="0" smtClean="0"/>
              <a:t>: </a:t>
            </a:r>
            <a:r>
              <a:rPr lang="en-US" dirty="0" smtClean="0">
                <a:hlinkClick r:id="rId64" tooltip="Star Screen Award Best Music Director"/>
              </a:rPr>
              <a:t>Star Screen Award Best Music Director</a:t>
            </a:r>
            <a:r>
              <a:rPr lang="en-US" dirty="0" smtClean="0"/>
              <a:t> - A.R. </a:t>
            </a:r>
            <a:r>
              <a:rPr lang="en-US" dirty="0" err="1" smtClean="0"/>
              <a:t>Rahman</a:t>
            </a:r>
            <a:endParaRPr lang="en-US" dirty="0" smtClean="0"/>
          </a:p>
          <a:p>
            <a:r>
              <a:rPr lang="en-US" b="1" dirty="0" smtClean="0"/>
              <a:t>Won</a:t>
            </a:r>
            <a:r>
              <a:rPr lang="en-US" dirty="0" smtClean="0"/>
              <a:t>: </a:t>
            </a:r>
            <a:r>
              <a:rPr lang="en-US" dirty="0" smtClean="0">
                <a:hlinkClick r:id="rId65" tooltip="Star Screen Award Best Background Music"/>
              </a:rPr>
              <a:t>Star Screen Award Best Background Music</a:t>
            </a:r>
            <a:r>
              <a:rPr lang="en-US" dirty="0" smtClean="0"/>
              <a:t> - A.R. </a:t>
            </a:r>
            <a:r>
              <a:rPr lang="en-US" dirty="0" err="1" smtClean="0"/>
              <a:t>Rahman</a:t>
            </a:r>
            <a:endParaRPr lang="en-US" dirty="0" smtClean="0"/>
          </a:p>
          <a:p>
            <a:r>
              <a:rPr lang="en-US" b="1" dirty="0" smtClean="0">
                <a:hlinkClick r:id="rId66" tooltip="Zee Cine Awards"/>
              </a:rPr>
              <a:t>Zee Cine Awards</a:t>
            </a:r>
            <a:endParaRPr lang="en-US" dirty="0" smtClean="0"/>
          </a:p>
          <a:p>
            <a:r>
              <a:rPr lang="en-US" b="1" dirty="0" smtClean="0"/>
              <a:t>Won</a:t>
            </a:r>
            <a:r>
              <a:rPr lang="en-US" dirty="0" smtClean="0"/>
              <a:t>: </a:t>
            </a:r>
            <a:r>
              <a:rPr lang="en-US" dirty="0" smtClean="0">
                <a:hlinkClick r:id="rId67" tooltip="Zee Cine Award Best Actor- Male"/>
              </a:rPr>
              <a:t>Zee Cine Award Best Actor- Male</a:t>
            </a:r>
            <a:r>
              <a:rPr lang="en-US" dirty="0" smtClean="0"/>
              <a:t> - </a:t>
            </a:r>
            <a:r>
              <a:rPr lang="en-US" dirty="0" err="1" smtClean="0"/>
              <a:t>Aamir</a:t>
            </a:r>
            <a:r>
              <a:rPr lang="en-US" dirty="0" smtClean="0"/>
              <a:t> Khan</a:t>
            </a:r>
          </a:p>
          <a:p>
            <a:r>
              <a:rPr lang="en-US" b="1" dirty="0" smtClean="0"/>
              <a:t>Won</a:t>
            </a:r>
            <a:r>
              <a:rPr lang="en-US" dirty="0" smtClean="0"/>
              <a:t>: </a:t>
            </a:r>
            <a:r>
              <a:rPr lang="en-US" dirty="0" smtClean="0">
                <a:hlinkClick r:id="rId68" tooltip="Zee Cine Award Best Female Debut"/>
              </a:rPr>
              <a:t>Zee Cine Award Best Female Debut</a:t>
            </a:r>
            <a:r>
              <a:rPr lang="en-US" dirty="0" smtClean="0"/>
              <a:t> - </a:t>
            </a:r>
            <a:r>
              <a:rPr lang="en-US" dirty="0" err="1" smtClean="0"/>
              <a:t>Gracy</a:t>
            </a:r>
            <a:r>
              <a:rPr lang="en-US" dirty="0" smtClean="0"/>
              <a:t> Singh</a:t>
            </a:r>
          </a:p>
          <a:p>
            <a:r>
              <a:rPr lang="en-US" b="1" dirty="0" smtClean="0"/>
              <a:t>Won</a:t>
            </a:r>
            <a:r>
              <a:rPr lang="en-US" dirty="0" smtClean="0"/>
              <a:t>: </a:t>
            </a:r>
            <a:r>
              <a:rPr lang="en-US" dirty="0" smtClean="0">
                <a:hlinkClick r:id="rId69" tooltip="Zee Cine Award Best Actor in a Supporting Role- Female"/>
              </a:rPr>
              <a:t>Zee Cine Award Best Actor in a Supporting Role- Female</a:t>
            </a:r>
            <a:r>
              <a:rPr lang="en-US" dirty="0" smtClean="0"/>
              <a:t> - Rachel Shelley</a:t>
            </a:r>
          </a:p>
          <a:p>
            <a:r>
              <a:rPr lang="en-US" b="1" dirty="0" smtClean="0"/>
              <a:t>Won</a:t>
            </a:r>
            <a:r>
              <a:rPr lang="en-US" dirty="0" smtClean="0"/>
              <a:t>: </a:t>
            </a:r>
            <a:r>
              <a:rPr lang="en-US" dirty="0" smtClean="0">
                <a:hlinkClick r:id="rId70" tooltip="Zee Cine Award Best Director"/>
              </a:rPr>
              <a:t>Zee Cine Award Best Director</a:t>
            </a:r>
            <a:r>
              <a:rPr lang="en-US" dirty="0" smtClean="0"/>
              <a:t> - </a:t>
            </a:r>
            <a:r>
              <a:rPr lang="en-US" dirty="0" err="1" smtClean="0"/>
              <a:t>Ashutosh</a:t>
            </a:r>
            <a:r>
              <a:rPr lang="en-US" dirty="0" smtClean="0"/>
              <a:t> </a:t>
            </a:r>
            <a:r>
              <a:rPr lang="en-US" dirty="0" err="1" smtClean="0"/>
              <a:t>Gowariker</a:t>
            </a:r>
            <a:endParaRPr lang="en-US" dirty="0" smtClean="0"/>
          </a:p>
          <a:p>
            <a:r>
              <a:rPr lang="en-US" b="1" dirty="0" smtClean="0"/>
              <a:t>Won</a:t>
            </a:r>
            <a:r>
              <a:rPr lang="en-US" dirty="0" smtClean="0"/>
              <a:t>: </a:t>
            </a:r>
            <a:r>
              <a:rPr lang="en-US" dirty="0" smtClean="0">
                <a:hlinkClick r:id="rId71" tooltip="Zee Cine Award Best Film"/>
              </a:rPr>
              <a:t>Zee Cine Award Best Film</a:t>
            </a:r>
            <a:r>
              <a:rPr lang="en-US" dirty="0" smtClean="0"/>
              <a:t> - </a:t>
            </a:r>
            <a:r>
              <a:rPr lang="en-US" dirty="0" err="1" smtClean="0"/>
              <a:t>Ashutosh</a:t>
            </a:r>
            <a:r>
              <a:rPr lang="en-US" dirty="0" smtClean="0"/>
              <a:t> </a:t>
            </a:r>
            <a:r>
              <a:rPr lang="en-US" dirty="0" err="1" smtClean="0"/>
              <a:t>Gowariker</a:t>
            </a:r>
            <a:endParaRPr lang="en-US" dirty="0" smtClean="0"/>
          </a:p>
          <a:p>
            <a:r>
              <a:rPr lang="en-US" b="1" dirty="0" smtClean="0"/>
              <a:t>Won</a:t>
            </a:r>
            <a:r>
              <a:rPr lang="en-US" dirty="0" smtClean="0"/>
              <a:t>: </a:t>
            </a:r>
            <a:r>
              <a:rPr lang="en-US" dirty="0" smtClean="0">
                <a:hlinkClick r:id="rId72" tooltip="Zee Cine Award for Best Lyricist"/>
              </a:rPr>
              <a:t>Zee Cine Award for Best Lyricist</a:t>
            </a:r>
            <a:r>
              <a:rPr lang="en-US" dirty="0" smtClean="0"/>
              <a:t> - </a:t>
            </a:r>
            <a:r>
              <a:rPr lang="en-US" dirty="0" err="1" smtClean="0"/>
              <a:t>Javed</a:t>
            </a:r>
            <a:r>
              <a:rPr lang="en-US" dirty="0" smtClean="0"/>
              <a:t> </a:t>
            </a:r>
            <a:r>
              <a:rPr lang="en-US" dirty="0" err="1" smtClean="0"/>
              <a:t>Akhtar</a:t>
            </a:r>
            <a:r>
              <a:rPr lang="en-US" dirty="0" smtClean="0"/>
              <a:t> For the song "</a:t>
            </a:r>
            <a:r>
              <a:rPr lang="en-US" dirty="0" err="1" smtClean="0"/>
              <a:t>Radha</a:t>
            </a:r>
            <a:r>
              <a:rPr lang="en-US" dirty="0" smtClean="0"/>
              <a:t> </a:t>
            </a:r>
            <a:r>
              <a:rPr lang="en-US" dirty="0" err="1" smtClean="0"/>
              <a:t>Kaise</a:t>
            </a:r>
            <a:r>
              <a:rPr lang="en-US" dirty="0" smtClean="0"/>
              <a:t> Na </a:t>
            </a:r>
            <a:r>
              <a:rPr lang="en-US" dirty="0" err="1" smtClean="0"/>
              <a:t>Jale</a:t>
            </a:r>
            <a:r>
              <a:rPr lang="en-US" dirty="0" smtClean="0"/>
              <a:t>".</a:t>
            </a:r>
          </a:p>
          <a:p>
            <a:r>
              <a:rPr lang="en-US" b="1" dirty="0" smtClean="0"/>
              <a:t>Won</a:t>
            </a:r>
            <a:r>
              <a:rPr lang="en-US" dirty="0" smtClean="0"/>
              <a:t>: </a:t>
            </a:r>
            <a:r>
              <a:rPr lang="en-US" dirty="0" smtClean="0">
                <a:hlinkClick r:id="rId73" tooltip="Zee Cine Award Best Music Director"/>
              </a:rPr>
              <a:t>Zee Cine Award Best Music Director</a:t>
            </a:r>
            <a:r>
              <a:rPr lang="en-US" dirty="0" smtClean="0"/>
              <a:t> - A.R. </a:t>
            </a:r>
            <a:r>
              <a:rPr lang="en-US" dirty="0" err="1" smtClean="0"/>
              <a:t>Rahman</a:t>
            </a:r>
            <a:endParaRPr lang="en-US" dirty="0" smtClean="0"/>
          </a:p>
          <a:p>
            <a:r>
              <a:rPr lang="en-US" b="1" dirty="0" smtClean="0"/>
              <a:t>Won</a:t>
            </a:r>
            <a:r>
              <a:rPr lang="en-US" dirty="0" smtClean="0"/>
              <a:t>: </a:t>
            </a:r>
            <a:r>
              <a:rPr lang="en-US" dirty="0" smtClean="0">
                <a:hlinkClick r:id="rId74" tooltip="Zee Cine Award for Best Playback Singer - Male"/>
              </a:rPr>
              <a:t>Zee Cine Award for Best Playback Singer - Male</a:t>
            </a:r>
            <a:r>
              <a:rPr lang="en-US" dirty="0" smtClean="0"/>
              <a:t> - </a:t>
            </a:r>
            <a:r>
              <a:rPr lang="en-US" dirty="0" err="1" smtClean="0"/>
              <a:t>Udit</a:t>
            </a:r>
            <a:r>
              <a:rPr lang="en-US" dirty="0" smtClean="0"/>
              <a:t> </a:t>
            </a:r>
            <a:r>
              <a:rPr lang="en-US" dirty="0" err="1" smtClean="0"/>
              <a:t>Narayan</a:t>
            </a:r>
            <a:r>
              <a:rPr lang="en-US" dirty="0" smtClean="0"/>
              <a:t> for "</a:t>
            </a:r>
            <a:r>
              <a:rPr lang="en-US" dirty="0" err="1" smtClean="0"/>
              <a:t>Mitwa</a:t>
            </a:r>
            <a:r>
              <a:rPr lang="en-US" dirty="0" smtClean="0"/>
              <a:t>"</a:t>
            </a:r>
          </a:p>
          <a:p>
            <a:r>
              <a:rPr lang="en-US" b="1" dirty="0" smtClean="0"/>
              <a:t>Won</a:t>
            </a:r>
            <a:r>
              <a:rPr lang="en-US" dirty="0" smtClean="0"/>
              <a:t>: </a:t>
            </a:r>
            <a:r>
              <a:rPr lang="en-US" dirty="0" smtClean="0">
                <a:hlinkClick r:id="rId75" tooltip="Zee Cine Award for Best Playback Singer - Female"/>
              </a:rPr>
              <a:t>Zee Cine Award for Best Playback Singer - Female</a:t>
            </a:r>
            <a:r>
              <a:rPr lang="en-US" dirty="0" smtClean="0"/>
              <a:t> - </a:t>
            </a:r>
            <a:r>
              <a:rPr lang="en-US" dirty="0" err="1" smtClean="0">
                <a:hlinkClick r:id="rId39" tooltip="Asha Bhosle"/>
              </a:rPr>
              <a:t>Asha</a:t>
            </a:r>
            <a:r>
              <a:rPr lang="en-US" dirty="0" smtClean="0">
                <a:hlinkClick r:id="rId39" tooltip="Asha Bhosle"/>
              </a:rPr>
              <a:t> </a:t>
            </a:r>
            <a:r>
              <a:rPr lang="en-US" dirty="0" err="1" smtClean="0">
                <a:hlinkClick r:id="rId39" tooltip="Asha Bhosle"/>
              </a:rPr>
              <a:t>Bhosle</a:t>
            </a:r>
            <a:r>
              <a:rPr lang="en-US" dirty="0" smtClean="0"/>
              <a:t> For the song "</a:t>
            </a:r>
            <a:r>
              <a:rPr lang="en-US" dirty="0" err="1" smtClean="0"/>
              <a:t>Radha</a:t>
            </a:r>
            <a:r>
              <a:rPr lang="en-US" dirty="0" smtClean="0"/>
              <a:t> </a:t>
            </a:r>
            <a:r>
              <a:rPr lang="en-US" dirty="0" err="1" smtClean="0"/>
              <a:t>Kaise</a:t>
            </a:r>
            <a:r>
              <a:rPr lang="en-US" dirty="0" smtClean="0"/>
              <a:t> Na </a:t>
            </a:r>
            <a:r>
              <a:rPr lang="en-US" dirty="0" err="1" smtClean="0"/>
              <a:t>Jale</a:t>
            </a:r>
            <a:r>
              <a:rPr lang="en-US" dirty="0" smtClean="0"/>
              <a:t>".</a:t>
            </a:r>
          </a:p>
          <a:p>
            <a:r>
              <a:rPr lang="en-US" b="1" dirty="0" smtClean="0"/>
              <a:t>Won</a:t>
            </a:r>
            <a:r>
              <a:rPr lang="en-US" dirty="0" smtClean="0"/>
              <a:t>: </a:t>
            </a:r>
            <a:r>
              <a:rPr lang="en-US" dirty="0" smtClean="0">
                <a:hlinkClick r:id="rId76" tooltip="Zee Cine Award for Best Story"/>
              </a:rPr>
              <a:t>Zee Cine Award for Best Story</a:t>
            </a:r>
            <a:r>
              <a:rPr lang="en-US" dirty="0" smtClean="0"/>
              <a:t> - </a:t>
            </a:r>
            <a:r>
              <a:rPr lang="en-US" dirty="0" err="1" smtClean="0"/>
              <a:t>Ashutosh</a:t>
            </a:r>
            <a:r>
              <a:rPr lang="en-US" dirty="0" smtClean="0"/>
              <a:t> </a:t>
            </a:r>
            <a:r>
              <a:rPr lang="en-US" dirty="0" err="1" smtClean="0"/>
              <a:t>Gowarikar</a:t>
            </a:r>
            <a:endParaRPr lang="en-US" dirty="0" smtClean="0"/>
          </a:p>
          <a:p>
            <a:pPr eaLnBrk="1" fontAlgn="t" hangingPunct="1">
              <a:spcBef>
                <a:spcPct val="0"/>
              </a:spcBef>
            </a:pPr>
            <a:endParaRPr lang="en-US" dirty="0" smtClean="0"/>
          </a:p>
          <a:p>
            <a:pPr eaLnBrk="1" fontAlgn="t" hangingPunct="1">
              <a:spcBef>
                <a:spcPct val="0"/>
              </a:spcBef>
            </a:pPr>
            <a:endParaRPr lang="en-US" dirty="0" smtClean="0"/>
          </a:p>
          <a:p>
            <a:pPr eaLnBrk="1" fontAlgn="t" hangingPunct="1">
              <a:spcBef>
                <a:spcPct val="0"/>
              </a:spcBef>
            </a:pPr>
            <a:endParaRPr lang="en-US" dirty="0" smtClean="0"/>
          </a:p>
          <a:p>
            <a:pPr eaLnBrk="1" fontAlgn="t" hangingPunct="1">
              <a:spcBef>
                <a:spcPct val="0"/>
              </a:spcBef>
            </a:pPr>
            <a:endParaRPr lang="en-US" dirty="0" smtClean="0"/>
          </a:p>
        </p:txBody>
      </p:sp>
      <p:sp>
        <p:nvSpPr>
          <p:cNvPr id="604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C70CA55-F782-4049-89A6-7372EB4C2895}" type="slidenum">
              <a:rPr lang="en-US" smtClean="0"/>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i="1" dirty="0" smtClean="0"/>
              <a:t>The sport product (in an event form) </a:t>
            </a:r>
            <a:r>
              <a:rPr lang="en-US" dirty="0" smtClean="0"/>
              <a:t>is simultaneously produced and consumed</a:t>
            </a:r>
            <a:r>
              <a:rPr lang="en-US" baseline="0" dirty="0" smtClean="0"/>
              <a:t> --- There </a:t>
            </a:r>
            <a:r>
              <a:rPr lang="en-US" dirty="0" smtClean="0"/>
              <a:t>is no inventory </a:t>
            </a:r>
          </a:p>
          <a:p>
            <a:endParaRPr lang="en-US" dirty="0" smtClean="0"/>
          </a:p>
        </p:txBody>
      </p:sp>
      <p:sp>
        <p:nvSpPr>
          <p:cNvPr id="819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28E51F2-F40F-4DBB-B800-629DE7D1E6BF}" type="slidenum">
              <a:rPr lang="en-US" smtClean="0"/>
              <a:pPr/>
              <a:t>20</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Sport</a:t>
            </a:r>
            <a:r>
              <a:rPr lang="en-US" baseline="0" dirty="0" smtClean="0"/>
              <a:t> is generally consumed less as an individual – more as a group, whether at home or in the stadium..</a:t>
            </a:r>
            <a:endParaRPr lang="en-US" dirty="0" smtClean="0"/>
          </a:p>
        </p:txBody>
      </p:sp>
      <p:sp>
        <p:nvSpPr>
          <p:cNvPr id="829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4649543-AD1D-4CA0-9E01-78D93D9C5B7B}" type="slidenum">
              <a:rPr lang="en-US" smtClean="0"/>
              <a:pPr/>
              <a:t>21</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p:spPr>
      </p:sp>
      <p:sp>
        <p:nvSpPr>
          <p:cNvPr id="8499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There has been an increase of nearly 240 %</a:t>
            </a:r>
            <a:r>
              <a:rPr lang="en-US" baseline="0" dirty="0" smtClean="0"/>
              <a:t> in the total spends on sports marketing and it has been growing northwards, fuelled by India’s sports favoring demographics and growing affluence…….</a:t>
            </a:r>
            <a:endParaRPr lang="en-US" dirty="0" smtClean="0"/>
          </a:p>
        </p:txBody>
      </p:sp>
      <p:sp>
        <p:nvSpPr>
          <p:cNvPr id="849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7D6AB6F-4B76-4E1C-BC26-6A9062828EF1}" type="slidenum">
              <a:rPr lang="en-US" smtClean="0"/>
              <a:pPr/>
              <a:t>22</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And</a:t>
            </a:r>
            <a:r>
              <a:rPr lang="en-US" baseline="0" dirty="0" smtClean="0"/>
              <a:t> it is not only media.</a:t>
            </a:r>
          </a:p>
          <a:p>
            <a:r>
              <a:rPr lang="en-US" baseline="0" dirty="0" smtClean="0"/>
              <a:t>There is lots more from ground to athletes to teams</a:t>
            </a:r>
          </a:p>
          <a:p>
            <a:endParaRPr lang="en-US" baseline="0" dirty="0" smtClean="0"/>
          </a:p>
          <a:p>
            <a:r>
              <a:rPr lang="en-US" baseline="0" dirty="0" smtClean="0"/>
              <a:t>Sports sponsorship – On-ground including cricket</a:t>
            </a:r>
          </a:p>
          <a:p>
            <a:r>
              <a:rPr lang="en-US" baseline="0" dirty="0" smtClean="0"/>
              <a:t>Athlete management – Player cost of IPL + Companies brand ambassadors</a:t>
            </a:r>
          </a:p>
          <a:p>
            <a:r>
              <a:rPr lang="en-US" baseline="0" dirty="0" smtClean="0"/>
              <a:t>Team sponsorship – teams / uniforms / clubs</a:t>
            </a:r>
          </a:p>
          <a:p>
            <a:r>
              <a:rPr lang="en-US" baseline="0" dirty="0" smtClean="0"/>
              <a:t>Ideas &amp; Innovation – Activations (Nokia – Consumer program, Xerox – golf)</a:t>
            </a:r>
          </a:p>
          <a:p>
            <a:r>
              <a:rPr lang="en-US" baseline="0" dirty="0" smtClean="0"/>
              <a:t>Mass media spends – FCT + rest</a:t>
            </a:r>
          </a:p>
          <a:p>
            <a:endParaRPr lang="en-US" baseline="0" dirty="0" smtClean="0"/>
          </a:p>
          <a:p>
            <a:endParaRPr lang="en-US" baseline="0" dirty="0" smtClean="0"/>
          </a:p>
          <a:p>
            <a:endParaRPr lang="en-US" baseline="0" dirty="0" smtClean="0"/>
          </a:p>
          <a:p>
            <a:endParaRPr lang="en-US" dirty="0" smtClean="0"/>
          </a:p>
        </p:txBody>
      </p:sp>
      <p:sp>
        <p:nvSpPr>
          <p:cNvPr id="860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CABA6A5-4B9D-4DE9-9C96-C7083E7C572C}" type="slidenum">
              <a:rPr lang="en-US" smtClean="0"/>
              <a:pPr/>
              <a:t>23</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But the skew has always been towards cricket…If we look at sports sponsorships….Cricket distantly is delivering maximum value and is also reaping the maximum value….</a:t>
            </a:r>
          </a:p>
        </p:txBody>
      </p:sp>
      <p:sp>
        <p:nvSpPr>
          <p:cNvPr id="870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0C04120-BC15-4747-9C2F-7A15A06E0374}" type="slidenum">
              <a:rPr lang="en-US" smtClean="0"/>
              <a:pPr/>
              <a:t>24</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p:spPr>
      </p:sp>
      <p:sp>
        <p:nvSpPr>
          <p:cNvPr id="8806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In terms of team sponsorship as well..It is the cricket story…</a:t>
            </a:r>
          </a:p>
        </p:txBody>
      </p:sp>
      <p:sp>
        <p:nvSpPr>
          <p:cNvPr id="880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5811306-9AEF-4723-B13A-3C10D3F7F270}" type="slidenum">
              <a:rPr lang="en-US" smtClean="0"/>
              <a:pPr/>
              <a:t>25</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FIFA was</a:t>
            </a:r>
            <a:r>
              <a:rPr lang="en-US" baseline="0" dirty="0" smtClean="0"/>
              <a:t> 1.01…</a:t>
            </a:r>
            <a:endParaRPr lang="en-US" dirty="0"/>
          </a:p>
        </p:txBody>
      </p:sp>
      <p:sp>
        <p:nvSpPr>
          <p:cNvPr id="4" name="Slide Number Placeholder 3"/>
          <p:cNvSpPr>
            <a:spLocks noGrp="1"/>
          </p:cNvSpPr>
          <p:nvPr>
            <p:ph type="sldNum" sz="quarter" idx="10"/>
          </p:nvPr>
        </p:nvSpPr>
        <p:spPr/>
        <p:txBody>
          <a:bodyPr/>
          <a:lstStyle/>
          <a:p>
            <a:fld id="{5C112062-5094-4A84-AE20-2433C47744C6}"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No wonder Hero Honda’s association  started with cricket</a:t>
            </a:r>
          </a:p>
          <a:p>
            <a:endParaRPr lang="en-US" dirty="0" smtClean="0"/>
          </a:p>
          <a:p>
            <a:r>
              <a:rPr lang="en-US" dirty="0" smtClean="0"/>
              <a:t>Hero Cup started in 1993…</a:t>
            </a:r>
            <a:endParaRPr lang="en-US" dirty="0"/>
          </a:p>
        </p:txBody>
      </p:sp>
      <p:sp>
        <p:nvSpPr>
          <p:cNvPr id="4" name="Slide Number Placeholder 3"/>
          <p:cNvSpPr>
            <a:spLocks noGrp="1"/>
          </p:cNvSpPr>
          <p:nvPr>
            <p:ph type="sldNum" sz="quarter" idx="10"/>
          </p:nvPr>
        </p:nvSpPr>
        <p:spPr/>
        <p:txBody>
          <a:bodyPr/>
          <a:lstStyle/>
          <a:p>
            <a:fld id="{5C112062-5094-4A84-AE20-2433C47744C6}"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p:spPr>
      </p:sp>
      <p:sp>
        <p:nvSpPr>
          <p:cNvPr id="8909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But over the years, we have added others – </a:t>
            </a:r>
          </a:p>
          <a:p>
            <a:r>
              <a:rPr lang="en-US" dirty="0" smtClean="0"/>
              <a:t>Cricketers</a:t>
            </a:r>
            <a:r>
              <a:rPr lang="en-US" baseline="0" dirty="0" smtClean="0"/>
              <a:t> as brand ambassadors, </a:t>
            </a:r>
            <a:r>
              <a:rPr lang="en-US" baseline="0" dirty="0" err="1" smtClean="0"/>
              <a:t>Rathore</a:t>
            </a:r>
            <a:r>
              <a:rPr lang="en-US" baseline="0" dirty="0" smtClean="0"/>
              <a:t> as a brand ambassador, sponsors of the highest prize money Golf event &amp; we have also dabbled with HISA – Hero India Sports Academy.</a:t>
            </a:r>
            <a:endParaRPr lang="en-US" dirty="0" smtClean="0"/>
          </a:p>
        </p:txBody>
      </p:sp>
      <p:sp>
        <p:nvSpPr>
          <p:cNvPr id="890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E484A35-AC43-4F03-A8F6-A1DF2A5CF43B}" type="slidenum">
              <a:rPr lang="en-US" smtClean="0"/>
              <a:pPr/>
              <a:t>28</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Currently we are GP of ICC , associate partner of IPL and</a:t>
            </a:r>
            <a:r>
              <a:rPr lang="en-US" baseline="0" dirty="0" smtClean="0"/>
              <a:t> principal sponsor of Delhi Dare Devil…</a:t>
            </a:r>
          </a:p>
          <a:p>
            <a:endParaRPr lang="en-US" baseline="0" dirty="0" smtClean="0"/>
          </a:p>
          <a:p>
            <a:r>
              <a:rPr lang="en-US" baseline="0" dirty="0" smtClean="0"/>
              <a:t>On air we have been present on air during FIFA, Euro Cup &amp; Olympics….</a:t>
            </a:r>
            <a:endParaRPr lang="en-US" dirty="0"/>
          </a:p>
        </p:txBody>
      </p:sp>
      <p:sp>
        <p:nvSpPr>
          <p:cNvPr id="4" name="Slide Number Placeholder 3"/>
          <p:cNvSpPr>
            <a:spLocks noGrp="1"/>
          </p:cNvSpPr>
          <p:nvPr>
            <p:ph type="sldNum" sz="quarter" idx="10"/>
          </p:nvPr>
        </p:nvSpPr>
        <p:spPr/>
        <p:txBody>
          <a:bodyPr/>
          <a:lstStyle/>
          <a:p>
            <a:fld id="{5C112062-5094-4A84-AE20-2433C47744C6}"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So sports can get us on a high like nothing else..</a:t>
            </a:r>
          </a:p>
          <a:p>
            <a:r>
              <a:rPr lang="en-US" dirty="0" smtClean="0"/>
              <a:t>Not only in movies, but also in real.</a:t>
            </a:r>
          </a:p>
          <a:p>
            <a:r>
              <a:rPr lang="en-US" dirty="0" smtClean="0"/>
              <a:t>Not only in cricket, but also other sports.</a:t>
            </a:r>
          </a:p>
        </p:txBody>
      </p:sp>
      <p:sp>
        <p:nvSpPr>
          <p:cNvPr id="614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2033BBF-C435-43C6-8881-57BB6D6F2F42}" type="slidenum">
              <a:rPr lang="en-US" smtClean="0"/>
              <a:pPr/>
              <a:t>3</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 only at national level but even in the deepest parts of countries… in villages we have been promoting different sports…. Body Building in Karnataka, Football in </a:t>
            </a:r>
            <a:r>
              <a:rPr lang="en-US" dirty="0" err="1" smtClean="0"/>
              <a:t>Pune</a:t>
            </a:r>
            <a:r>
              <a:rPr lang="en-US" dirty="0" smtClean="0"/>
              <a:t>…</a:t>
            </a:r>
            <a:endParaRPr lang="en-US" dirty="0"/>
          </a:p>
        </p:txBody>
      </p:sp>
      <p:sp>
        <p:nvSpPr>
          <p:cNvPr id="4" name="Slide Number Placeholder 3"/>
          <p:cNvSpPr>
            <a:spLocks noGrp="1"/>
          </p:cNvSpPr>
          <p:nvPr>
            <p:ph type="sldNum" sz="quarter" idx="10"/>
          </p:nvPr>
        </p:nvSpPr>
        <p:spPr/>
        <p:txBody>
          <a:bodyPr/>
          <a:lstStyle/>
          <a:p>
            <a:pPr>
              <a:defRPr/>
            </a:pPr>
            <a:fld id="{31216EC9-319D-4238-AC80-A968FEF966BF}" type="slidenum">
              <a:rPr lang="en-US" smtClean="0"/>
              <a:pPr>
                <a:defRPr/>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have contests for dealers, test ride activities for customers</a:t>
            </a:r>
            <a:r>
              <a:rPr lang="en-US" baseline="0" dirty="0" smtClean="0"/>
              <a:t> and special matches for </a:t>
            </a:r>
            <a:r>
              <a:rPr lang="en-US" baseline="0" dirty="0" err="1" smtClean="0"/>
              <a:t>Goodlife</a:t>
            </a:r>
            <a:r>
              <a:rPr lang="en-US" baseline="0" dirty="0" smtClean="0"/>
              <a:t> members (our loyalty club members…)</a:t>
            </a:r>
            <a:endParaRPr lang="en-US" dirty="0"/>
          </a:p>
        </p:txBody>
      </p:sp>
      <p:sp>
        <p:nvSpPr>
          <p:cNvPr id="4" name="Slide Number Placeholder 3"/>
          <p:cNvSpPr>
            <a:spLocks noGrp="1"/>
          </p:cNvSpPr>
          <p:nvPr>
            <p:ph type="sldNum" sz="quarter" idx="10"/>
          </p:nvPr>
        </p:nvSpPr>
        <p:spPr/>
        <p:txBody>
          <a:bodyPr/>
          <a:lstStyle/>
          <a:p>
            <a:pPr>
              <a:defRPr/>
            </a:pPr>
            <a:fld id="{31216EC9-319D-4238-AC80-A968FEF966BF}" type="slidenum">
              <a:rPr lang="en-US" smtClean="0"/>
              <a:pPr>
                <a:defRPr/>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Biking</a:t>
            </a:r>
            <a:r>
              <a:rPr lang="en-US" baseline="0" dirty="0" smtClean="0"/>
              <a:t> is our core..and to match our core…we have been doing bike rallies and expeditions. We have been associated with defense forces in a big way….</a:t>
            </a:r>
          </a:p>
          <a:p>
            <a:endParaRPr lang="en-US" baseline="0" dirty="0" smtClean="0"/>
          </a:p>
          <a:p>
            <a:r>
              <a:rPr lang="en-US" baseline="0" dirty="0" smtClean="0"/>
              <a:t>So we are big on sports…..</a:t>
            </a:r>
          </a:p>
          <a:p>
            <a:endParaRPr lang="en-US" baseline="0" dirty="0" smtClean="0"/>
          </a:p>
          <a:p>
            <a:r>
              <a:rPr lang="en-US" baseline="0" dirty="0" smtClean="0"/>
              <a:t>Tang Lang La is in </a:t>
            </a:r>
            <a:r>
              <a:rPr lang="en-US" baseline="0" dirty="0" err="1" smtClean="0"/>
              <a:t>Ladakh</a:t>
            </a:r>
            <a:endParaRPr lang="en-US" baseline="0" dirty="0" smtClean="0"/>
          </a:p>
          <a:p>
            <a:endParaRPr lang="en-US" baseline="0" dirty="0" smtClean="0"/>
          </a:p>
          <a:p>
            <a:r>
              <a:rPr lang="en-US" baseline="0" dirty="0" smtClean="0"/>
              <a:t>Why are we not in bike racing sports ?</a:t>
            </a:r>
          </a:p>
          <a:p>
            <a:endParaRPr lang="en-US" baseline="0" dirty="0" smtClean="0"/>
          </a:p>
          <a:p>
            <a:r>
              <a:rPr lang="en-US" baseline="0" dirty="0" smtClean="0"/>
              <a:t>Hero Honda has been very close to customer requirements. Today in India such kind of sports are very niche in nature and may make sense for high end cars…In our effort to be closest to the customer – we build on what is closest to the customer</a:t>
            </a:r>
          </a:p>
          <a:p>
            <a:r>
              <a:rPr lang="en-US" baseline="0" dirty="0" smtClean="0"/>
              <a:t>1)Sports and in sports particularly cricket, now we are </a:t>
            </a:r>
            <a:r>
              <a:rPr lang="en-US" baseline="0" dirty="0" err="1" smtClean="0"/>
              <a:t>ofcourse</a:t>
            </a:r>
            <a:r>
              <a:rPr lang="en-US" baseline="0" dirty="0" smtClean="0"/>
              <a:t> getting in sports where see a lot of future potential</a:t>
            </a:r>
          </a:p>
          <a:p>
            <a:r>
              <a:rPr lang="en-US" baseline="0" dirty="0" smtClean="0"/>
              <a:t>2)Entertainment – we are part of major reality shows Hero Honda Sa Re </a:t>
            </a:r>
            <a:r>
              <a:rPr lang="en-US" baseline="0" dirty="0" err="1" smtClean="0"/>
              <a:t>Ga</a:t>
            </a:r>
            <a:r>
              <a:rPr lang="en-US" baseline="0" dirty="0" smtClean="0"/>
              <a:t> Ma Pa &amp; Roadies. </a:t>
            </a:r>
          </a:p>
          <a:p>
            <a:endParaRPr lang="en-US" baseline="0" dirty="0" smtClean="0"/>
          </a:p>
          <a:p>
            <a:r>
              <a:rPr lang="en-US" baseline="0" dirty="0" smtClean="0"/>
              <a:t>We would get there as soon as we spot growing interests in our customers for motor racing or any other sport.</a:t>
            </a:r>
            <a:endParaRPr lang="en-US" dirty="0"/>
          </a:p>
        </p:txBody>
      </p:sp>
      <p:sp>
        <p:nvSpPr>
          <p:cNvPr id="4" name="Slide Number Placeholder 3"/>
          <p:cNvSpPr>
            <a:spLocks noGrp="1"/>
          </p:cNvSpPr>
          <p:nvPr>
            <p:ph type="sldNum" sz="quarter" idx="10"/>
          </p:nvPr>
        </p:nvSpPr>
        <p:spPr/>
        <p:txBody>
          <a:bodyPr/>
          <a:lstStyle/>
          <a:p>
            <a:pPr>
              <a:defRPr/>
            </a:pPr>
            <a:fld id="{31216EC9-319D-4238-AC80-A968FEF966BF}" type="slidenum">
              <a:rPr lang="en-US" smtClean="0"/>
              <a:pPr>
                <a:defRPr/>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p:spPr>
      </p:sp>
      <p:sp>
        <p:nvSpPr>
          <p:cNvPr id="9011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But for us sponsoring sports is more than the ROIs on our spends… It is about Inspiring people… You build brands by inspiring people….</a:t>
            </a:r>
          </a:p>
        </p:txBody>
      </p:sp>
      <p:sp>
        <p:nvSpPr>
          <p:cNvPr id="901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85CEE59-3A38-4329-A081-1FA7F06FE9F0}" type="slidenum">
              <a:rPr lang="en-US" smtClean="0"/>
              <a:pPr/>
              <a:t>34</a:t>
            </a:fld>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err="1" smtClean="0"/>
              <a:t>Chak</a:t>
            </a:r>
            <a:r>
              <a:rPr lang="en-US" dirty="0" smtClean="0"/>
              <a:t> de had…..</a:t>
            </a:r>
            <a:r>
              <a:rPr lang="en-US" dirty="0" err="1" smtClean="0"/>
              <a:t>popularised</a:t>
            </a:r>
            <a:r>
              <a:rPr lang="en-US" dirty="0" smtClean="0"/>
              <a:t> hockey…during that period sale of hockey sticks went up….We know more about </a:t>
            </a:r>
            <a:r>
              <a:rPr lang="en-US" dirty="0" err="1" smtClean="0"/>
              <a:t>Komal</a:t>
            </a:r>
            <a:r>
              <a:rPr lang="en-US" baseline="0" dirty="0" smtClean="0"/>
              <a:t> Singh </a:t>
            </a:r>
            <a:r>
              <a:rPr lang="en-US" dirty="0" err="1" smtClean="0"/>
              <a:t>Chautala</a:t>
            </a:r>
            <a:r>
              <a:rPr lang="en-US" dirty="0" smtClean="0"/>
              <a:t>, </a:t>
            </a:r>
            <a:r>
              <a:rPr lang="en-US" dirty="0" err="1" smtClean="0"/>
              <a:t>Bindya</a:t>
            </a:r>
            <a:r>
              <a:rPr lang="en-US" dirty="0" smtClean="0"/>
              <a:t> </a:t>
            </a:r>
            <a:r>
              <a:rPr lang="en-US" dirty="0" err="1" smtClean="0"/>
              <a:t>Nayak</a:t>
            </a:r>
            <a:r>
              <a:rPr lang="en-US" dirty="0" smtClean="0"/>
              <a:t> ,</a:t>
            </a:r>
            <a:r>
              <a:rPr lang="en-US" dirty="0" err="1" smtClean="0"/>
              <a:t>Preeti</a:t>
            </a:r>
            <a:r>
              <a:rPr lang="en-US" dirty="0" smtClean="0"/>
              <a:t> </a:t>
            </a:r>
            <a:r>
              <a:rPr lang="en-US" dirty="0" err="1" smtClean="0"/>
              <a:t>Sabarwal</a:t>
            </a:r>
            <a:r>
              <a:rPr lang="en-US" dirty="0" smtClean="0"/>
              <a:t>, Sui </a:t>
            </a:r>
            <a:r>
              <a:rPr lang="en-US" dirty="0" err="1" smtClean="0"/>
              <a:t>Mui</a:t>
            </a:r>
            <a:r>
              <a:rPr lang="en-US" dirty="0" smtClean="0"/>
              <a:t>….&amp; </a:t>
            </a:r>
            <a:r>
              <a:rPr lang="en-US" dirty="0" err="1" smtClean="0"/>
              <a:t>Gunjan</a:t>
            </a:r>
            <a:r>
              <a:rPr lang="en-US" dirty="0" smtClean="0"/>
              <a:t> </a:t>
            </a:r>
            <a:r>
              <a:rPr lang="en-US" dirty="0" err="1" smtClean="0"/>
              <a:t>Lakhani</a:t>
            </a:r>
            <a:r>
              <a:rPr lang="en-US" dirty="0" smtClean="0"/>
              <a:t>…..</a:t>
            </a:r>
          </a:p>
        </p:txBody>
      </p:sp>
      <p:sp>
        <p:nvSpPr>
          <p:cNvPr id="931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1D72A6C-6339-4003-84E4-A6D6FD01637F}" type="slidenum">
              <a:rPr lang="en-US" smtClean="0"/>
              <a:pPr/>
              <a:t>35</a:t>
            </a:fld>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p:spPr>
      </p:sp>
      <p:sp>
        <p:nvSpPr>
          <p:cNvPr id="9421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Than our hockey team players –is there a lesson from </a:t>
            </a:r>
            <a:r>
              <a:rPr lang="en-US" dirty="0" err="1" smtClean="0"/>
              <a:t>Chak</a:t>
            </a:r>
            <a:r>
              <a:rPr lang="en-US" dirty="0" smtClean="0"/>
              <a:t> De….</a:t>
            </a:r>
          </a:p>
          <a:p>
            <a:endParaRPr lang="en-US" dirty="0" smtClean="0"/>
          </a:p>
          <a:p>
            <a:endParaRPr lang="en-US" dirty="0" smtClean="0"/>
          </a:p>
          <a:p>
            <a:r>
              <a:rPr lang="en-US" dirty="0" smtClean="0"/>
              <a:t>The following players form the current squad of the Indian hockey team.</a:t>
            </a:r>
          </a:p>
          <a:p>
            <a:endParaRPr lang="en-US" dirty="0" smtClean="0">
              <a:hlinkClick r:id="rId3" tooltip="Prabodh Tirkey"/>
            </a:endParaRPr>
          </a:p>
          <a:p>
            <a:r>
              <a:rPr lang="en-US" dirty="0" smtClean="0">
                <a:hlinkClick r:id="rId3" tooltip="Prabodh Tirkey"/>
              </a:rPr>
              <a:t>Indian Hockey Team</a:t>
            </a:r>
          </a:p>
          <a:p>
            <a:r>
              <a:rPr lang="en-US" dirty="0" err="1" smtClean="0">
                <a:hlinkClick r:id="rId3" tooltip="Prabodh Tirkey"/>
              </a:rPr>
              <a:t>Prabodh</a:t>
            </a:r>
            <a:r>
              <a:rPr lang="en-US" dirty="0" smtClean="0">
                <a:hlinkClick r:id="rId3" tooltip="Prabodh Tirkey"/>
              </a:rPr>
              <a:t> </a:t>
            </a:r>
            <a:r>
              <a:rPr lang="en-US" dirty="0" err="1" smtClean="0">
                <a:hlinkClick r:id="rId3" tooltip="Prabodh Tirkey"/>
              </a:rPr>
              <a:t>Tirkey</a:t>
            </a:r>
            <a:endParaRPr lang="en-US" dirty="0" smtClean="0"/>
          </a:p>
          <a:p>
            <a:r>
              <a:rPr lang="en-US" dirty="0" err="1" smtClean="0">
                <a:hlinkClick r:id="rId4" tooltip="Baljit Singh"/>
              </a:rPr>
              <a:t>Baljit</a:t>
            </a:r>
            <a:r>
              <a:rPr lang="en-US" dirty="0" smtClean="0">
                <a:hlinkClick r:id="rId4" tooltip="Baljit Singh"/>
              </a:rPr>
              <a:t> Singh</a:t>
            </a:r>
            <a:endParaRPr lang="en-US" dirty="0" smtClean="0"/>
          </a:p>
          <a:p>
            <a:r>
              <a:rPr lang="en-US" dirty="0" smtClean="0">
                <a:hlinkClick r:id="rId5" tooltip="Adrian D’Souza (page does not exist)"/>
              </a:rPr>
              <a:t>Adrian </a:t>
            </a:r>
            <a:r>
              <a:rPr lang="en-US" dirty="0" err="1" smtClean="0">
                <a:hlinkClick r:id="rId5" tooltip="Adrian D’Souza (page does not exist)"/>
              </a:rPr>
              <a:t>D’Souza</a:t>
            </a:r>
            <a:endParaRPr lang="en-US" dirty="0" smtClean="0"/>
          </a:p>
          <a:p>
            <a:r>
              <a:rPr lang="en-US" dirty="0" smtClean="0">
                <a:hlinkClick r:id="rId6" tooltip="V. R. Raghunath (page does not exist)"/>
              </a:rPr>
              <a:t>V. R. </a:t>
            </a:r>
            <a:r>
              <a:rPr lang="en-US" dirty="0" err="1" smtClean="0">
                <a:hlinkClick r:id="rId6" tooltip="V. R. Raghunath (page does not exist)"/>
              </a:rPr>
              <a:t>Raghunath</a:t>
            </a:r>
            <a:r>
              <a:rPr lang="en-US" dirty="0" smtClean="0"/>
              <a:t>*</a:t>
            </a:r>
          </a:p>
          <a:p>
            <a:r>
              <a:rPr lang="en-US" dirty="0" err="1" smtClean="0">
                <a:hlinkClick r:id="rId7" tooltip="Gurbaz Singh (page does not exist)"/>
              </a:rPr>
              <a:t>Gurbaz</a:t>
            </a:r>
            <a:r>
              <a:rPr lang="en-US" dirty="0" smtClean="0">
                <a:hlinkClick r:id="rId7" tooltip="Gurbaz Singh (page does not exist)"/>
              </a:rPr>
              <a:t> Singh</a:t>
            </a:r>
            <a:endParaRPr lang="en-US" dirty="0" smtClean="0"/>
          </a:p>
          <a:p>
            <a:r>
              <a:rPr lang="en-US" dirty="0" err="1" smtClean="0">
                <a:hlinkClick r:id="rId8" tooltip="Sardara Singh"/>
              </a:rPr>
              <a:t>Sardara</a:t>
            </a:r>
            <a:r>
              <a:rPr lang="en-US" dirty="0" smtClean="0">
                <a:hlinkClick r:id="rId8" tooltip="Sardara Singh"/>
              </a:rPr>
              <a:t> Singh</a:t>
            </a:r>
            <a:endParaRPr lang="en-US" dirty="0" smtClean="0"/>
          </a:p>
          <a:p>
            <a:r>
              <a:rPr lang="en-US" dirty="0" err="1" smtClean="0">
                <a:hlinkClick r:id="rId9" tooltip="Ignace Tirkey"/>
              </a:rPr>
              <a:t>Ignace</a:t>
            </a:r>
            <a:r>
              <a:rPr lang="en-US" dirty="0" smtClean="0">
                <a:hlinkClick r:id="rId9" tooltip="Ignace Tirkey"/>
              </a:rPr>
              <a:t> </a:t>
            </a:r>
            <a:r>
              <a:rPr lang="en-US" dirty="0" err="1" smtClean="0">
                <a:hlinkClick r:id="rId9" tooltip="Ignace Tirkey"/>
              </a:rPr>
              <a:t>Tirkey</a:t>
            </a:r>
            <a:endParaRPr lang="en-US" dirty="0" smtClean="0"/>
          </a:p>
          <a:p>
            <a:r>
              <a:rPr lang="en-US" dirty="0" err="1" smtClean="0">
                <a:hlinkClick r:id="rId10" tooltip="Rajpal Singh (page does not exist)"/>
              </a:rPr>
              <a:t>Rajpal</a:t>
            </a:r>
            <a:r>
              <a:rPr lang="en-US" dirty="0" smtClean="0">
                <a:hlinkClick r:id="rId10" tooltip="Rajpal Singh (page does not exist)"/>
              </a:rPr>
              <a:t> Singh</a:t>
            </a:r>
            <a:endParaRPr lang="en-US" dirty="0" smtClean="0"/>
          </a:p>
          <a:p>
            <a:r>
              <a:rPr lang="en-US" dirty="0" err="1" smtClean="0">
                <a:hlinkClick r:id="rId11" tooltip="Tushar Khandekar"/>
              </a:rPr>
              <a:t>Tushar</a:t>
            </a:r>
            <a:r>
              <a:rPr lang="en-US" dirty="0" smtClean="0">
                <a:hlinkClick r:id="rId11" tooltip="Tushar Khandekar"/>
              </a:rPr>
              <a:t> </a:t>
            </a:r>
            <a:r>
              <a:rPr lang="en-US" dirty="0" err="1" smtClean="0">
                <a:hlinkClick r:id="rId11" tooltip="Tushar Khandekar"/>
              </a:rPr>
              <a:t>Khandekar</a:t>
            </a:r>
            <a:endParaRPr lang="en-US" dirty="0" smtClean="0"/>
          </a:p>
          <a:p>
            <a:r>
              <a:rPr lang="en-US" dirty="0" err="1" smtClean="0">
                <a:hlinkClick r:id="rId12" tooltip="Prabjodh Singh (page does not exist)"/>
              </a:rPr>
              <a:t>Prabjodh</a:t>
            </a:r>
            <a:r>
              <a:rPr lang="en-US" dirty="0" smtClean="0">
                <a:hlinkClick r:id="rId12" tooltip="Prabjodh Singh (page does not exist)"/>
              </a:rPr>
              <a:t> Singh</a:t>
            </a:r>
            <a:endParaRPr lang="en-US" dirty="0" smtClean="0"/>
          </a:p>
          <a:p>
            <a:r>
              <a:rPr lang="en-US" dirty="0" err="1" smtClean="0">
                <a:hlinkClick r:id="rId13" tooltip="Shivendra Singh (page does not exist)"/>
              </a:rPr>
              <a:t>Shivendra</a:t>
            </a:r>
            <a:r>
              <a:rPr lang="en-US" dirty="0" smtClean="0">
                <a:hlinkClick r:id="rId13" tooltip="Shivendra Singh (page does not exist)"/>
              </a:rPr>
              <a:t> Singh</a:t>
            </a:r>
            <a:endParaRPr lang="en-US" dirty="0" smtClean="0"/>
          </a:p>
          <a:p>
            <a:r>
              <a:rPr lang="en-US" dirty="0" err="1" smtClean="0">
                <a:hlinkClick r:id="rId14" tooltip="Dilip Tirkey"/>
              </a:rPr>
              <a:t>Dilip</a:t>
            </a:r>
            <a:r>
              <a:rPr lang="en-US" dirty="0" smtClean="0">
                <a:hlinkClick r:id="rId14" tooltip="Dilip Tirkey"/>
              </a:rPr>
              <a:t> </a:t>
            </a:r>
            <a:r>
              <a:rPr lang="en-US" dirty="0" err="1" smtClean="0">
                <a:hlinkClick r:id="rId14" tooltip="Dilip Tirkey"/>
              </a:rPr>
              <a:t>Tirkey</a:t>
            </a:r>
            <a:endParaRPr lang="en-US" dirty="0" smtClean="0"/>
          </a:p>
          <a:p>
            <a:r>
              <a:rPr lang="en-US" dirty="0" smtClean="0">
                <a:hlinkClick r:id="rId15" tooltip="S. V. Sunil (page does not exist)"/>
              </a:rPr>
              <a:t>S. V. Sunil</a:t>
            </a:r>
            <a:endParaRPr lang="en-US" dirty="0" smtClean="0"/>
          </a:p>
          <a:p>
            <a:r>
              <a:rPr lang="en-US" dirty="0" err="1" smtClean="0">
                <a:hlinkClick r:id="rId16" tooltip="Arjun Halappa"/>
              </a:rPr>
              <a:t>Arjun</a:t>
            </a:r>
            <a:r>
              <a:rPr lang="en-US" dirty="0" smtClean="0">
                <a:hlinkClick r:id="rId16" tooltip="Arjun Halappa"/>
              </a:rPr>
              <a:t> </a:t>
            </a:r>
            <a:r>
              <a:rPr lang="en-US" dirty="0" err="1" smtClean="0">
                <a:hlinkClick r:id="rId16" tooltip="Arjun Halappa"/>
              </a:rPr>
              <a:t>Halappa</a:t>
            </a:r>
            <a:endParaRPr lang="en-US" dirty="0" smtClean="0"/>
          </a:p>
          <a:p>
            <a:endParaRPr lang="en-US" dirty="0" smtClean="0"/>
          </a:p>
        </p:txBody>
      </p:sp>
      <p:sp>
        <p:nvSpPr>
          <p:cNvPr id="942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10B3B9A-1BC3-432B-871D-77DBFE454631}" type="slidenum">
              <a:rPr lang="en-US" smtClean="0"/>
              <a:pPr/>
              <a:t>36</a:t>
            </a:fld>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p:spPr>
      </p:sp>
      <p:sp>
        <p:nvSpPr>
          <p:cNvPr id="952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Is it OK for our national sport to languish in current state….</a:t>
            </a:r>
          </a:p>
        </p:txBody>
      </p:sp>
      <p:sp>
        <p:nvSpPr>
          <p:cNvPr id="952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4DC16F5-6A14-4C56-BD41-34DC48F2B1E1}" type="slidenum">
              <a:rPr lang="en-US" smtClean="0"/>
              <a:pPr/>
              <a:t>37</a:t>
            </a:fld>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p:spPr>
      </p:sp>
      <p:sp>
        <p:nvSpPr>
          <p:cNvPr id="9625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Thus…….we thought of inspiring people by sponsoring hockey….hockey our national pride…..</a:t>
            </a:r>
          </a:p>
        </p:txBody>
      </p:sp>
      <p:sp>
        <p:nvSpPr>
          <p:cNvPr id="962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35C5156-ABB1-4865-9270-6325F7321B4F}" type="slidenum">
              <a:rPr lang="en-US" smtClean="0"/>
              <a:pPr/>
              <a:t>38</a:t>
            </a:fld>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a:t>
            </a:r>
            <a:r>
              <a:rPr lang="en-US" baseline="0" dirty="0" smtClean="0"/>
              <a:t> with the same spirit we have associated ourselves with Commonwealth games….We want to inspire a generation of youth that leaves a sports legacy for the country….</a:t>
            </a:r>
            <a:endParaRPr lang="en-US" dirty="0"/>
          </a:p>
        </p:txBody>
      </p:sp>
      <p:sp>
        <p:nvSpPr>
          <p:cNvPr id="4" name="Slide Number Placeholder 3"/>
          <p:cNvSpPr>
            <a:spLocks noGrp="1"/>
          </p:cNvSpPr>
          <p:nvPr>
            <p:ph type="sldNum" sz="quarter" idx="10"/>
          </p:nvPr>
        </p:nvSpPr>
        <p:spPr/>
        <p:txBody>
          <a:bodyPr/>
          <a:lstStyle/>
          <a:p>
            <a:fld id="{5C112062-5094-4A84-AE20-2433C47744C6}" type="slidenum">
              <a:rPr lang="en-US" smtClean="0"/>
              <a:pPr/>
              <a:t>39</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But we always ask ourselves if this is  enough….?</a:t>
            </a:r>
          </a:p>
          <a:p>
            <a:endParaRPr lang="en-US" dirty="0" smtClean="0"/>
          </a:p>
        </p:txBody>
      </p:sp>
      <p:sp>
        <p:nvSpPr>
          <p:cNvPr id="4" name="Slide Number Placeholder 3"/>
          <p:cNvSpPr>
            <a:spLocks noGrp="1"/>
          </p:cNvSpPr>
          <p:nvPr>
            <p:ph type="sldNum" sz="quarter" idx="10"/>
          </p:nvPr>
        </p:nvSpPr>
        <p:spPr/>
        <p:txBody>
          <a:bodyPr/>
          <a:lstStyle/>
          <a:p>
            <a:fld id="{5C112062-5094-4A84-AE20-2433C47744C6}" type="slidenum">
              <a:rPr lang="en-US" smtClean="0"/>
              <a:pPr/>
              <a:t>40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This may be a test of body or mind or equipment</a:t>
            </a:r>
          </a:p>
        </p:txBody>
      </p:sp>
      <p:sp>
        <p:nvSpPr>
          <p:cNvPr id="624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DD536D7-4A19-4F8C-8354-F24AE1C6E5A1}" type="slidenum">
              <a:rPr lang="en-US" smtClean="0"/>
              <a:pPr/>
              <a:t>4</a:t>
            </a:fld>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 we come across some stark realities.</a:t>
            </a:r>
            <a:endParaRPr lang="en-US" dirty="0"/>
          </a:p>
        </p:txBody>
      </p:sp>
      <p:sp>
        <p:nvSpPr>
          <p:cNvPr id="4" name="Slide Number Placeholder 3"/>
          <p:cNvSpPr>
            <a:spLocks noGrp="1"/>
          </p:cNvSpPr>
          <p:nvPr>
            <p:ph type="sldNum" sz="quarter" idx="10"/>
          </p:nvPr>
        </p:nvSpPr>
        <p:spPr/>
        <p:txBody>
          <a:bodyPr/>
          <a:lstStyle/>
          <a:p>
            <a:fld id="{5C112062-5094-4A84-AE20-2433C47744C6}" type="slidenum">
              <a:rPr lang="en-US" smtClean="0"/>
              <a:pPr/>
              <a:t>41</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India the second</a:t>
            </a:r>
            <a:r>
              <a:rPr lang="en-US" baseline="0" dirty="0" smtClean="0"/>
              <a:t> most populous country ranks 50 below 1/10 size countries like Turkey.. </a:t>
            </a:r>
            <a:endParaRPr lang="en-US" dirty="0"/>
          </a:p>
        </p:txBody>
      </p:sp>
      <p:sp>
        <p:nvSpPr>
          <p:cNvPr id="4" name="Slide Number Placeholder 3"/>
          <p:cNvSpPr>
            <a:spLocks noGrp="1"/>
          </p:cNvSpPr>
          <p:nvPr>
            <p:ph type="sldNum" sz="quarter" idx="10"/>
          </p:nvPr>
        </p:nvSpPr>
        <p:spPr/>
        <p:txBody>
          <a:bodyPr/>
          <a:lstStyle/>
          <a:p>
            <a:fld id="{5C112062-5094-4A84-AE20-2433C47744C6}" type="slidenum">
              <a:rPr lang="en-US" smtClean="0"/>
              <a:pPr/>
              <a:t>42</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p:spPr>
      </p:sp>
      <p:sp>
        <p:nvSpPr>
          <p:cNvPr id="9728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Why</a:t>
            </a:r>
            <a:r>
              <a:rPr lang="en-US" baseline="0" dirty="0" smtClean="0"/>
              <a:t> does an Average Indian count so little…</a:t>
            </a:r>
          </a:p>
          <a:p>
            <a:endParaRPr lang="en-US" baseline="0" dirty="0" smtClean="0"/>
          </a:p>
          <a:p>
            <a:r>
              <a:rPr lang="en-US" baseline="0" dirty="0" smtClean="0"/>
              <a:t>Is it because of Genetic reasons…. India has a diverse gene pool so that can not be the case…</a:t>
            </a:r>
          </a:p>
          <a:p>
            <a:endParaRPr lang="en-US" baseline="0" dirty="0" smtClean="0"/>
          </a:p>
          <a:p>
            <a:r>
              <a:rPr lang="en-US" baseline="0" dirty="0" smtClean="0"/>
              <a:t>India’s large population automatically does not equal to effectively participating population…. On a continuum of 0 to 1 for effectively participating population…India would tend towards zero….</a:t>
            </a:r>
          </a:p>
          <a:p>
            <a:endParaRPr lang="en-US" baseline="0" dirty="0" smtClean="0"/>
          </a:p>
          <a:p>
            <a:r>
              <a:rPr lang="en-US" baseline="0" dirty="0" smtClean="0"/>
              <a:t>It is because of access… of sports… or disinterest of people….</a:t>
            </a:r>
          </a:p>
          <a:p>
            <a:endParaRPr lang="en-US" baseline="0" dirty="0" smtClean="0"/>
          </a:p>
          <a:p>
            <a:r>
              <a:rPr lang="en-US" baseline="0" dirty="0" smtClean="0"/>
              <a:t>Also as has been said by Nobel laureate </a:t>
            </a:r>
            <a:r>
              <a:rPr lang="en-US" baseline="0" dirty="0" err="1" smtClean="0"/>
              <a:t>Amartya</a:t>
            </a:r>
            <a:r>
              <a:rPr lang="en-US" baseline="0" dirty="0" smtClean="0"/>
              <a:t> </a:t>
            </a:r>
            <a:r>
              <a:rPr lang="en-US" baseline="0" dirty="0" err="1" smtClean="0"/>
              <a:t>Sen</a:t>
            </a:r>
            <a:r>
              <a:rPr lang="en-US" baseline="0" dirty="0" smtClean="0"/>
              <a:t>…”The ability to participate depends on a variety of enabling social conditions” . This would include education, access to health care and nutrition…</a:t>
            </a:r>
          </a:p>
          <a:p>
            <a:r>
              <a:rPr lang="en-US" baseline="0" dirty="0" smtClean="0"/>
              <a:t>But if that were to be the only case, we would have never won the cricket world cup in 1983</a:t>
            </a:r>
            <a:endParaRPr lang="en-US" dirty="0" smtClean="0"/>
          </a:p>
        </p:txBody>
      </p:sp>
      <p:sp>
        <p:nvSpPr>
          <p:cNvPr id="972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B16FF86-6C59-4892-9D6F-F9CEEFA93A5F}" type="slidenum">
              <a:rPr lang="en-US" smtClean="0"/>
              <a:pPr/>
              <a:t>43</a:t>
            </a:fld>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Also we must very seriously look at institutional</a:t>
            </a:r>
            <a:r>
              <a:rPr lang="en-US" baseline="0" dirty="0" smtClean="0"/>
              <a:t> and administrative reforms for increasing efficiencies in talent tapping, nurturing and supporting them in addition to developing infrastructure and interest for sports amongst the youth….</a:t>
            </a:r>
            <a:endParaRPr lang="en-US" dirty="0"/>
          </a:p>
        </p:txBody>
      </p:sp>
      <p:sp>
        <p:nvSpPr>
          <p:cNvPr id="4" name="Slide Number Placeholder 3"/>
          <p:cNvSpPr>
            <a:spLocks noGrp="1"/>
          </p:cNvSpPr>
          <p:nvPr>
            <p:ph type="sldNum" sz="quarter" idx="10"/>
          </p:nvPr>
        </p:nvSpPr>
        <p:spPr/>
        <p:txBody>
          <a:bodyPr/>
          <a:lstStyle/>
          <a:p>
            <a:fld id="{5C112062-5094-4A84-AE20-2433C47744C6}" type="slidenum">
              <a:rPr lang="en-US" smtClean="0"/>
              <a:pPr/>
              <a:t>44</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p:spPr>
      </p:sp>
      <p:sp>
        <p:nvSpPr>
          <p:cNvPr id="9830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But still……Sports in India heralds huge opportunity…..an opportunity….that is still untapped but is on its way to become big…..We need to create </a:t>
            </a:r>
            <a:r>
              <a:rPr lang="en-US" dirty="0" err="1" smtClean="0"/>
              <a:t>Heros</a:t>
            </a:r>
            <a:r>
              <a:rPr lang="en-US" baseline="0" dirty="0" smtClean="0"/>
              <a:t> in all sports and they will inspire more &amp; more people to do better…..</a:t>
            </a:r>
            <a:endParaRPr lang="en-US" dirty="0" smtClean="0"/>
          </a:p>
        </p:txBody>
      </p:sp>
      <p:sp>
        <p:nvSpPr>
          <p:cNvPr id="983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92BB17A-3303-45D8-AFD0-713FE5CCF4BA}" type="slidenum">
              <a:rPr lang="en-US" smtClean="0"/>
              <a:pPr/>
              <a:t>45</a:t>
            </a:fld>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 can we do that</a:t>
            </a:r>
          </a:p>
          <a:p>
            <a:r>
              <a:rPr lang="en-US" dirty="0" smtClean="0"/>
              <a:t>Solution</a:t>
            </a:r>
            <a:r>
              <a:rPr lang="en-US" baseline="0" dirty="0" smtClean="0"/>
              <a:t> lies in making the sports cycle self perpetuating….. It is a loop that feeds into itself….. As we create more winners… more youth are inspired… they participate more…watch more… associate more…. This attracts more corporate… more money and thus better infrastructure can be created… more people find it glamorous and see it as a viable career option…..</a:t>
            </a:r>
          </a:p>
          <a:p>
            <a:endParaRPr lang="en-US" baseline="0" dirty="0" smtClean="0"/>
          </a:p>
          <a:p>
            <a:r>
              <a:rPr lang="en-US" baseline="0" dirty="0" smtClean="0"/>
              <a:t>This cycle is on for cricket…. We are trying to fuel this cycle for Hockey and also other games by common wealth….</a:t>
            </a:r>
            <a:endParaRPr lang="en-US" dirty="0"/>
          </a:p>
        </p:txBody>
      </p:sp>
      <p:sp>
        <p:nvSpPr>
          <p:cNvPr id="4" name="Slide Number Placeholder 3"/>
          <p:cNvSpPr>
            <a:spLocks noGrp="1"/>
          </p:cNvSpPr>
          <p:nvPr>
            <p:ph type="sldNum" sz="quarter" idx="10"/>
          </p:nvPr>
        </p:nvSpPr>
        <p:spPr/>
        <p:txBody>
          <a:bodyPr/>
          <a:lstStyle/>
          <a:p>
            <a:fld id="{5C112062-5094-4A84-AE20-2433C47744C6}" type="slidenum">
              <a:rPr lang="en-US" smtClean="0"/>
              <a:pPr/>
              <a:t>46</a:t>
            </a:fld>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p:spPr>
      </p:sp>
      <p:sp>
        <p:nvSpPr>
          <p:cNvPr id="1044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Lets</a:t>
            </a:r>
            <a:r>
              <a:rPr lang="en-US" baseline="0" dirty="0" smtClean="0"/>
              <a:t> give sports a chance…. This is an expedition that we did along with </a:t>
            </a:r>
            <a:r>
              <a:rPr lang="en-US" baseline="0" dirty="0" err="1" smtClean="0"/>
              <a:t>Airforce</a:t>
            </a:r>
            <a:r>
              <a:rPr lang="en-US" baseline="0" dirty="0" smtClean="0"/>
              <a:t> and army..</a:t>
            </a:r>
            <a:endParaRPr lang="en-US" dirty="0" smtClean="0"/>
          </a:p>
        </p:txBody>
      </p:sp>
      <p:sp>
        <p:nvSpPr>
          <p:cNvPr id="1044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EDEB10F-F29E-4B06-AB0B-987B729D4F9B}" type="slidenum">
              <a:rPr lang="en-US" smtClean="0"/>
              <a:pPr/>
              <a:t>47</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It may be </a:t>
            </a:r>
            <a:r>
              <a:rPr lang="en-US" dirty="0" err="1" smtClean="0"/>
              <a:t>organised</a:t>
            </a:r>
            <a:r>
              <a:rPr lang="en-US" dirty="0" smtClean="0"/>
              <a:t> &amp; formal</a:t>
            </a:r>
          </a:p>
        </p:txBody>
      </p:sp>
      <p:sp>
        <p:nvSpPr>
          <p:cNvPr id="634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F774379-B2C7-4F7D-A0FD-AD32C21A7352}" type="slidenum">
              <a:rPr lang="en-US" smtClean="0"/>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Or it can be very informal as well…. </a:t>
            </a:r>
          </a:p>
          <a:p>
            <a:r>
              <a:rPr lang="en-US" dirty="0" smtClean="0"/>
              <a:t>To play all you need  is spirited people…..</a:t>
            </a:r>
          </a:p>
        </p:txBody>
      </p:sp>
      <p:sp>
        <p:nvSpPr>
          <p:cNvPr id="645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4930BE6-03CD-4F3C-85B7-9D8FB16981A5}" type="slidenum">
              <a:rPr lang="en-US" smtClean="0"/>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And</a:t>
            </a:r>
            <a:r>
              <a:rPr lang="en-US" baseline="0" dirty="0" smtClean="0"/>
              <a:t> marketers love it…..</a:t>
            </a:r>
          </a:p>
          <a:p>
            <a:endParaRPr lang="en-US" baseline="0" dirty="0" smtClean="0"/>
          </a:p>
          <a:p>
            <a:r>
              <a:rPr lang="en-US" baseline="0" dirty="0" smtClean="0"/>
              <a:t>They leverage sports, of course to showcase themselves…</a:t>
            </a:r>
            <a:endParaRPr lang="en-US" dirty="0" smtClean="0"/>
          </a:p>
        </p:txBody>
      </p:sp>
      <p:sp>
        <p:nvSpPr>
          <p:cNvPr id="655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F2956D2-FA06-4259-85EA-9E735D7C4251}" type="slidenum">
              <a:rPr lang="en-US" smtClean="0"/>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And</a:t>
            </a:r>
            <a:r>
              <a:rPr lang="en-US" baseline="0" dirty="0" smtClean="0"/>
              <a:t> a few go further  and launch brands positioned around sports….</a:t>
            </a:r>
            <a:endParaRPr lang="en-US" dirty="0" smtClean="0"/>
          </a:p>
        </p:txBody>
      </p:sp>
      <p:sp>
        <p:nvSpPr>
          <p:cNvPr id="665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05E5F01-55B4-498D-A554-D78297AD1BDD}" type="slidenum">
              <a:rPr lang="en-US" smtClean="0"/>
              <a:pPr/>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Because they love the passion it arouses &amp; hope that it</a:t>
            </a:r>
            <a:r>
              <a:rPr lang="en-US" baseline="0" dirty="0" smtClean="0"/>
              <a:t> will rub off on their brands</a:t>
            </a:r>
            <a:endParaRPr lang="en-US" dirty="0" smtClean="0"/>
          </a:p>
        </p:txBody>
      </p:sp>
      <p:sp>
        <p:nvSpPr>
          <p:cNvPr id="686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8289AFB-0714-4AF0-9F1F-FB4EE5149C86}" type="slidenum">
              <a:rPr lang="en-US" smtClean="0"/>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a:srcRect/>
          <a:stretch>
            <a:fillRect/>
          </a:stretch>
        </p:blipFill>
        <p:spPr bwMode="auto">
          <a:xfrm>
            <a:off x="-1" y="0"/>
            <a:ext cx="9141357" cy="6858000"/>
          </a:xfrm>
          <a:prstGeom prst="rect">
            <a:avLst/>
          </a:prstGeom>
          <a:noFill/>
          <a:ln w="9525">
            <a:noFill/>
            <a:miter lim="800000"/>
            <a:headEnd/>
            <a:tailEnd/>
          </a:ln>
          <a:effectLst/>
        </p:spPr>
      </p:pic>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D41EA8B-E9EA-4939-ADFC-F4C1221FB426}" type="datetimeFigureOut">
              <a:rPr lang="en-US" smtClean="0"/>
              <a:pPr/>
              <a:t>12/15/2009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8EACC2-2932-4C0B-9B83-4DD2BA493DC9}" type="slidenum">
              <a:rPr lang="en-US" smtClean="0"/>
              <a:pPr/>
              <a:t>‹#›</a:t>
            </a:fld>
            <a:endParaRPr lang="en-US"/>
          </a:p>
        </p:txBody>
      </p:sp>
      <p:pic>
        <p:nvPicPr>
          <p:cNvPr id="9" name="Picture 8" descr="HH Logo.jpg"/>
          <p:cNvPicPr>
            <a:picLocks noChangeAspect="1"/>
          </p:cNvPicPr>
          <p:nvPr userDrawn="1"/>
        </p:nvPicPr>
        <p:blipFill>
          <a:blip r:embed="rId3" cstate="print">
            <a:clrChange>
              <a:clrFrom>
                <a:srgbClr val="FFFFFF"/>
              </a:clrFrom>
              <a:clrTo>
                <a:srgbClr val="FFFFFF">
                  <a:alpha val="0"/>
                </a:srgbClr>
              </a:clrTo>
            </a:clrChange>
          </a:blip>
          <a:stretch>
            <a:fillRect/>
          </a:stretch>
        </p:blipFill>
        <p:spPr>
          <a:xfrm>
            <a:off x="3362848" y="6324103"/>
            <a:ext cx="2418304" cy="533897"/>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41EA8B-E9EA-4939-ADFC-F4C1221FB426}" type="datetimeFigureOut">
              <a:rPr lang="en-US" smtClean="0"/>
              <a:pPr/>
              <a:t>12/15/2009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8EACC2-2932-4C0B-9B83-4DD2BA493DC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41EA8B-E9EA-4939-ADFC-F4C1221FB426}" type="datetimeFigureOut">
              <a:rPr lang="en-US" smtClean="0"/>
              <a:pPr/>
              <a:t>12/15/2009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8EACC2-2932-4C0B-9B83-4DD2BA493DC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D41EA8B-E9EA-4939-ADFC-F4C1221FB426}" type="datetimeFigureOut">
              <a:rPr lang="en-US" smtClean="0"/>
              <a:pPr/>
              <a:t>12/15/2009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8EACC2-2932-4C0B-9B83-4DD2BA493DC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D41EA8B-E9EA-4939-ADFC-F4C1221FB426}" type="datetimeFigureOut">
              <a:rPr lang="en-US" smtClean="0"/>
              <a:pPr/>
              <a:t>12/15/2009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8EACC2-2932-4C0B-9B83-4DD2BA493DC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D41EA8B-E9EA-4939-ADFC-F4C1221FB426}" type="datetimeFigureOut">
              <a:rPr lang="en-US" smtClean="0"/>
              <a:pPr/>
              <a:t>12/15/2009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8EACC2-2932-4C0B-9B83-4DD2BA493DC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D41EA8B-E9EA-4939-ADFC-F4C1221FB426}" type="datetimeFigureOut">
              <a:rPr lang="en-US" smtClean="0"/>
              <a:pPr/>
              <a:t>12/15/2009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8EACC2-2932-4C0B-9B83-4DD2BA493DC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D41EA8B-E9EA-4939-ADFC-F4C1221FB426}" type="datetimeFigureOut">
              <a:rPr lang="en-US" smtClean="0"/>
              <a:pPr/>
              <a:t>12/15/2009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8EACC2-2932-4C0B-9B83-4DD2BA493DC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41EA8B-E9EA-4939-ADFC-F4C1221FB426}" type="datetimeFigureOut">
              <a:rPr lang="en-US" smtClean="0"/>
              <a:pPr/>
              <a:t>12/15/2009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8EACC2-2932-4C0B-9B83-4DD2BA493DC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41EA8B-E9EA-4939-ADFC-F4C1221FB426}" type="datetimeFigureOut">
              <a:rPr lang="en-US" smtClean="0"/>
              <a:pPr/>
              <a:t>12/15/2009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8EACC2-2932-4C0B-9B83-4DD2BA493DC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41EA8B-E9EA-4939-ADFC-F4C1221FB426}" type="datetimeFigureOut">
              <a:rPr lang="en-US" smtClean="0"/>
              <a:pPr/>
              <a:t>12/15/2009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8EACC2-2932-4C0B-9B83-4DD2BA493DC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13"/>
          <a:srcRect/>
          <a:stretch>
            <a:fillRect/>
          </a:stretch>
        </p:blipFill>
        <p:spPr bwMode="auto">
          <a:xfrm>
            <a:off x="-1" y="0"/>
            <a:ext cx="9141357" cy="6858000"/>
          </a:xfrm>
          <a:prstGeom prst="rect">
            <a:avLst/>
          </a:prstGeom>
          <a:noFill/>
          <a:ln w="9525">
            <a:noFill/>
            <a:miter lim="800000"/>
            <a:headEnd/>
            <a:tailEnd/>
          </a:ln>
          <a:effectLst/>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41EA8B-E9EA-4939-ADFC-F4C1221FB426}" type="datetimeFigureOut">
              <a:rPr lang="en-US" smtClean="0"/>
              <a:pPr/>
              <a:t>12/15/2009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8EACC2-2932-4C0B-9B83-4DD2BA493DC9}" type="slidenum">
              <a:rPr lang="en-US" smtClean="0"/>
              <a:pPr/>
              <a:t>‹#›</a:t>
            </a:fld>
            <a:endParaRPr lang="en-US"/>
          </a:p>
        </p:txBody>
      </p:sp>
      <p:pic>
        <p:nvPicPr>
          <p:cNvPr id="9" name="Picture 8" descr="HH Logo.jpg"/>
          <p:cNvPicPr>
            <a:picLocks noChangeAspect="1"/>
          </p:cNvPicPr>
          <p:nvPr userDrawn="1"/>
        </p:nvPicPr>
        <p:blipFill>
          <a:blip r:embed="rId14" cstate="print">
            <a:clrChange>
              <a:clrFrom>
                <a:srgbClr val="FFFFFF"/>
              </a:clrFrom>
              <a:clrTo>
                <a:srgbClr val="FFFFFF">
                  <a:alpha val="0"/>
                </a:srgbClr>
              </a:clrTo>
            </a:clrChange>
          </a:blip>
          <a:stretch>
            <a:fillRect/>
          </a:stretch>
        </p:blipFill>
        <p:spPr>
          <a:xfrm>
            <a:off x="3362848" y="6324103"/>
            <a:ext cx="2418304" cy="53389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spcBef>
          <a:spcPct val="0"/>
        </a:spcBef>
        <a:buNone/>
        <a:defRPr sz="36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24.jpeg"/></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image" Target="../media/image26.jpeg"/></Relationships>
</file>

<file path=ppt/slides/_rels/slide29.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9.gif"/><Relationship Id="rId7" Type="http://schemas.openxmlformats.org/officeDocument/2006/relationships/image" Target="../media/image32.jpe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8.png"/><Relationship Id="rId4" Type="http://schemas.openxmlformats.org/officeDocument/2006/relationships/image" Target="../media/image30.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5.jpeg"/></Relationships>
</file>

<file path=ppt/slides/_rels/slide3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3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3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3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0.jpeg"/><Relationship Id="rId7" Type="http://schemas.openxmlformats.org/officeDocument/2006/relationships/image" Target="../media/image54.jpe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jpeg"/></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a:effectLst>
            <a:outerShdw dist="17961" dir="2700000" algn="ctr" rotWithShape="0">
              <a:schemeClr val="bg2"/>
            </a:outerShdw>
          </a:effectLst>
        </p:spPr>
        <p:txBody>
          <a:bodyPr>
            <a:normAutofit/>
          </a:bodyPr>
          <a:lstStyle/>
          <a:p>
            <a:pPr algn="ctr" eaLnBrk="1" hangingPunct="1">
              <a:defRPr/>
            </a:pPr>
            <a:r>
              <a:rPr lang="en-US" sz="4400" dirty="0" smtClean="0"/>
              <a:t>Value of Sports Marketing</a:t>
            </a:r>
          </a:p>
        </p:txBody>
      </p:sp>
      <p:sp>
        <p:nvSpPr>
          <p:cNvPr id="5123" name="Subtitle 2"/>
          <p:cNvSpPr>
            <a:spLocks noGrp="1"/>
          </p:cNvSpPr>
          <p:nvPr>
            <p:ph type="subTitle" idx="1"/>
          </p:nvPr>
        </p:nvSpPr>
        <p:spPr>
          <a:xfrm>
            <a:off x="914400" y="4038600"/>
            <a:ext cx="7162800" cy="1752600"/>
          </a:xfrm>
          <a:effectLst>
            <a:outerShdw dist="17961" dir="2700000" algn="ctr" rotWithShape="0">
              <a:schemeClr val="bg2"/>
            </a:outerShdw>
          </a:effectLst>
        </p:spPr>
        <p:txBody>
          <a:bodyPr/>
          <a:lstStyle/>
          <a:p>
            <a:pPr eaLnBrk="1" hangingPunct="1">
              <a:defRPr/>
            </a:pPr>
            <a:r>
              <a:rPr lang="en-US" sz="2800" dirty="0" smtClean="0">
                <a:solidFill>
                  <a:schemeClr val="tx1"/>
                </a:solidFill>
              </a:rPr>
              <a:t>Anil Dua</a:t>
            </a:r>
          </a:p>
          <a:p>
            <a:pPr eaLnBrk="1" hangingPunct="1">
              <a:defRPr/>
            </a:pPr>
            <a:r>
              <a:rPr lang="en-US" sz="2800" dirty="0" smtClean="0">
                <a:solidFill>
                  <a:schemeClr val="tx1"/>
                </a:solidFill>
              </a:rPr>
              <a:t>Sr. Vice President –Marketing &amp; Sales</a:t>
            </a:r>
          </a:p>
          <a:p>
            <a:pPr eaLnBrk="1" hangingPunct="1">
              <a:defRPr/>
            </a:pPr>
            <a:r>
              <a:rPr lang="en-US" sz="2800" dirty="0" smtClean="0">
                <a:solidFill>
                  <a:schemeClr val="tx1"/>
                </a:solidFill>
              </a:rPr>
              <a:t>Hero Honda</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Mass appeal</a:t>
            </a:r>
            <a:endParaRPr lang="en-US" dirty="0"/>
          </a:p>
        </p:txBody>
      </p:sp>
      <p:sp>
        <p:nvSpPr>
          <p:cNvPr id="3" name="Content Placeholder 2"/>
          <p:cNvSpPr>
            <a:spLocks noGrp="1"/>
          </p:cNvSpPr>
          <p:nvPr>
            <p:ph idx="1"/>
          </p:nvPr>
        </p:nvSpPr>
        <p:spPr/>
        <p:txBody>
          <a:bodyPr/>
          <a:lstStyle/>
          <a:p>
            <a:pPr eaLnBrk="1" hangingPunct="1">
              <a:buFontTx/>
              <a:buNone/>
              <a:defRPr/>
            </a:pPr>
            <a:r>
              <a:rPr lang="en-US" dirty="0" smtClean="0"/>
              <a:t> </a:t>
            </a:r>
            <a:endParaRPr lang="en-US" dirty="0"/>
          </a:p>
        </p:txBody>
      </p:sp>
      <p:grpSp>
        <p:nvGrpSpPr>
          <p:cNvPr id="4" name="Group 10"/>
          <p:cNvGrpSpPr>
            <a:grpSpLocks/>
          </p:cNvGrpSpPr>
          <p:nvPr/>
        </p:nvGrpSpPr>
        <p:grpSpPr bwMode="auto">
          <a:xfrm>
            <a:off x="0" y="2057400"/>
            <a:ext cx="9144000" cy="2743200"/>
            <a:chOff x="0" y="2057400"/>
            <a:chExt cx="9143999" cy="2743200"/>
          </a:xfrm>
        </p:grpSpPr>
        <p:pic>
          <p:nvPicPr>
            <p:cNvPr id="25605" name="Picture 4"/>
            <p:cNvPicPr>
              <a:picLocks noChangeAspect="1" noChangeArrowheads="1"/>
            </p:cNvPicPr>
            <p:nvPr/>
          </p:nvPicPr>
          <p:blipFill>
            <a:blip r:embed="rId3"/>
            <a:srcRect/>
            <a:stretch>
              <a:fillRect/>
            </a:stretch>
          </p:blipFill>
          <p:spPr bwMode="auto">
            <a:xfrm>
              <a:off x="0" y="2057400"/>
              <a:ext cx="4508500" cy="2705100"/>
            </a:xfrm>
            <a:prstGeom prst="rect">
              <a:avLst/>
            </a:prstGeom>
            <a:noFill/>
            <a:ln w="9525">
              <a:noFill/>
              <a:miter lim="800000"/>
              <a:headEnd/>
              <a:tailEnd/>
            </a:ln>
          </p:spPr>
        </p:pic>
        <p:pic>
          <p:nvPicPr>
            <p:cNvPr id="25606" name="Picture 6"/>
            <p:cNvPicPr>
              <a:picLocks noChangeAspect="1" noChangeArrowheads="1"/>
            </p:cNvPicPr>
            <p:nvPr/>
          </p:nvPicPr>
          <p:blipFill>
            <a:blip r:embed="rId4"/>
            <a:srcRect/>
            <a:stretch>
              <a:fillRect/>
            </a:stretch>
          </p:blipFill>
          <p:spPr bwMode="auto">
            <a:xfrm>
              <a:off x="4511196" y="2057400"/>
              <a:ext cx="4632803" cy="274320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dirty="0"/>
          </a:p>
        </p:txBody>
      </p:sp>
      <p:sp>
        <p:nvSpPr>
          <p:cNvPr id="4" name="Title 1"/>
          <p:cNvSpPr>
            <a:spLocks noGrp="1"/>
          </p:cNvSpPr>
          <p:nvPr>
            <p:ph idx="1"/>
          </p:nvPr>
        </p:nvSpPr>
        <p:spPr/>
        <p:txBody>
          <a:bodyPr/>
          <a:lstStyle/>
          <a:p>
            <a:pPr>
              <a:buFontTx/>
              <a:buNone/>
              <a:defRPr/>
            </a:pPr>
            <a:r>
              <a:rPr lang="en-US" sz="4000" dirty="0" smtClean="0"/>
              <a:t>So, there is immense value…</a:t>
            </a:r>
          </a:p>
          <a:p>
            <a:pPr>
              <a:buFontTx/>
              <a:buNone/>
              <a:defRPr/>
            </a:pPr>
            <a:endParaRPr lang="en-US" sz="4000" dirty="0" smtClean="0"/>
          </a:p>
        </p:txBody>
      </p:sp>
      <p:sp>
        <p:nvSpPr>
          <p:cNvPr id="6" name="TextBox 5"/>
          <p:cNvSpPr txBox="1"/>
          <p:nvPr/>
        </p:nvSpPr>
        <p:spPr>
          <a:xfrm>
            <a:off x="457200" y="3711575"/>
            <a:ext cx="8610600" cy="708025"/>
          </a:xfrm>
          <a:prstGeom prst="rect">
            <a:avLst/>
          </a:prstGeom>
          <a:noFill/>
        </p:spPr>
        <p:txBody>
          <a:bodyPr>
            <a:spAutoFit/>
          </a:bodyPr>
          <a:lstStyle/>
          <a:p>
            <a:pPr>
              <a:defRPr/>
            </a:pPr>
            <a:r>
              <a:rPr lang="en-US" sz="4000" dirty="0" smtClean="0">
                <a:latin typeface="+mn-lt"/>
              </a:rPr>
              <a:t>But..the yardsticks are different…</a:t>
            </a:r>
            <a:endParaRPr lang="en-US" sz="400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defRPr/>
            </a:pPr>
            <a:r>
              <a:rPr lang="en-US" sz="3600" dirty="0" smtClean="0"/>
              <a:t>Subjective or Objective ?</a:t>
            </a:r>
            <a:endParaRPr lang="en-US" sz="3600" dirty="0"/>
          </a:p>
        </p:txBody>
      </p:sp>
      <p:pic>
        <p:nvPicPr>
          <p:cNvPr id="28676" name="Picture 5" descr="C:\Documents and Settings\aashish\Desktop\sports marketing\frog_horse_up.gif"/>
          <p:cNvPicPr>
            <a:picLocks noChangeAspect="1" noChangeArrowheads="1"/>
          </p:cNvPicPr>
          <p:nvPr/>
        </p:nvPicPr>
        <p:blipFill>
          <a:blip r:embed="rId3"/>
          <a:srcRect/>
          <a:stretch>
            <a:fillRect/>
          </a:stretch>
        </p:blipFill>
        <p:spPr bwMode="auto">
          <a:xfrm rot="5400000">
            <a:off x="3162300" y="1600200"/>
            <a:ext cx="2819400" cy="3657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defRPr/>
            </a:pPr>
            <a:r>
              <a:rPr lang="en-US" sz="3600" dirty="0" smtClean="0"/>
              <a:t>Subjective or Objective ?</a:t>
            </a:r>
            <a:endParaRPr lang="en-US" sz="3600" dirty="0"/>
          </a:p>
        </p:txBody>
      </p:sp>
      <p:pic>
        <p:nvPicPr>
          <p:cNvPr id="28676" name="Picture 5" descr="C:\Documents and Settings\aashish\Desktop\sports marketing\frog_horse_up.gif"/>
          <p:cNvPicPr>
            <a:picLocks noChangeAspect="1" noChangeArrowheads="1"/>
          </p:cNvPicPr>
          <p:nvPr/>
        </p:nvPicPr>
        <p:blipFill>
          <a:blip r:embed="rId3"/>
          <a:srcRect/>
          <a:stretch>
            <a:fillRect/>
          </a:stretch>
        </p:blipFill>
        <p:spPr bwMode="auto">
          <a:xfrm rot="4200000">
            <a:off x="3162300" y="1600200"/>
            <a:ext cx="2819400" cy="3657600"/>
          </a:xfrm>
          <a:prstGeom prst="rect">
            <a:avLst/>
          </a:prstGeom>
          <a:noFill/>
          <a:ln w="9525">
            <a:noFill/>
            <a:miter lim="800000"/>
            <a:headEnd/>
            <a:tailEnd/>
          </a:ln>
        </p:spPr>
      </p:pic>
    </p:spTree>
  </p:cSld>
  <p:clrMapOvr>
    <a:masterClrMapping/>
  </p:clrMapOvr>
  <p:transition advClick="0" advTm="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defRPr/>
            </a:pPr>
            <a:r>
              <a:rPr lang="en-US" sz="3600" dirty="0" smtClean="0"/>
              <a:t>Subjective or Objective ?</a:t>
            </a:r>
            <a:endParaRPr lang="en-US" sz="3600" dirty="0"/>
          </a:p>
        </p:txBody>
      </p:sp>
      <p:pic>
        <p:nvPicPr>
          <p:cNvPr id="28676" name="Picture 5" descr="C:\Documents and Settings\aashish\Desktop\sports marketing\frog_horse_up.gif"/>
          <p:cNvPicPr>
            <a:picLocks noChangeAspect="1" noChangeArrowheads="1"/>
          </p:cNvPicPr>
          <p:nvPr/>
        </p:nvPicPr>
        <p:blipFill>
          <a:blip r:embed="rId3"/>
          <a:srcRect/>
          <a:stretch>
            <a:fillRect/>
          </a:stretch>
        </p:blipFill>
        <p:spPr bwMode="auto">
          <a:xfrm rot="3000000">
            <a:off x="3162300" y="1600200"/>
            <a:ext cx="2819400" cy="3657600"/>
          </a:xfrm>
          <a:prstGeom prst="rect">
            <a:avLst/>
          </a:prstGeom>
          <a:noFill/>
          <a:ln w="9525">
            <a:noFill/>
            <a:miter lim="800000"/>
            <a:headEnd/>
            <a:tailEnd/>
          </a:ln>
        </p:spPr>
      </p:pic>
    </p:spTree>
  </p:cSld>
  <p:clrMapOvr>
    <a:masterClrMapping/>
  </p:clrMapOvr>
  <p:transition advClick="0" advTm="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defRPr/>
            </a:pPr>
            <a:r>
              <a:rPr lang="en-US" sz="3600" dirty="0" smtClean="0"/>
              <a:t>Subjective or Objective ?</a:t>
            </a:r>
            <a:endParaRPr lang="en-US" sz="3600" dirty="0"/>
          </a:p>
        </p:txBody>
      </p:sp>
      <p:pic>
        <p:nvPicPr>
          <p:cNvPr id="28676" name="Picture 5" descr="C:\Documents and Settings\aashish\Desktop\sports marketing\frog_horse_up.gif"/>
          <p:cNvPicPr>
            <a:picLocks noChangeAspect="1" noChangeArrowheads="1"/>
          </p:cNvPicPr>
          <p:nvPr/>
        </p:nvPicPr>
        <p:blipFill>
          <a:blip r:embed="rId3"/>
          <a:srcRect/>
          <a:stretch>
            <a:fillRect/>
          </a:stretch>
        </p:blipFill>
        <p:spPr bwMode="auto">
          <a:xfrm rot="1800000">
            <a:off x="3162300" y="1600200"/>
            <a:ext cx="2819400" cy="3657600"/>
          </a:xfrm>
          <a:prstGeom prst="rect">
            <a:avLst/>
          </a:prstGeom>
          <a:noFill/>
          <a:ln w="9525">
            <a:noFill/>
            <a:miter lim="800000"/>
            <a:headEnd/>
            <a:tailEnd/>
          </a:ln>
        </p:spPr>
      </p:pic>
    </p:spTree>
  </p:cSld>
  <p:clrMapOvr>
    <a:masterClrMapping/>
  </p:clrMapOvr>
  <p:transition advClick="0" advTm="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defRPr/>
            </a:pPr>
            <a:r>
              <a:rPr lang="en-US" sz="3600" dirty="0" smtClean="0"/>
              <a:t>Subjective or Objective ?</a:t>
            </a:r>
            <a:endParaRPr lang="en-US" sz="3600" dirty="0"/>
          </a:p>
        </p:txBody>
      </p:sp>
      <p:pic>
        <p:nvPicPr>
          <p:cNvPr id="28676" name="Picture 5" descr="C:\Documents and Settings\aashish\Desktop\sports marketing\frog_horse_up.gif"/>
          <p:cNvPicPr>
            <a:picLocks noChangeAspect="1" noChangeArrowheads="1"/>
          </p:cNvPicPr>
          <p:nvPr/>
        </p:nvPicPr>
        <p:blipFill>
          <a:blip r:embed="rId3"/>
          <a:srcRect/>
          <a:stretch>
            <a:fillRect/>
          </a:stretch>
        </p:blipFill>
        <p:spPr bwMode="auto">
          <a:xfrm rot="1200000">
            <a:off x="3162300" y="1600200"/>
            <a:ext cx="2819400" cy="3657600"/>
          </a:xfrm>
          <a:prstGeom prst="rect">
            <a:avLst/>
          </a:prstGeom>
          <a:noFill/>
          <a:ln w="9525">
            <a:noFill/>
            <a:miter lim="800000"/>
            <a:headEnd/>
            <a:tailEnd/>
          </a:ln>
        </p:spPr>
      </p:pic>
    </p:spTree>
  </p:cSld>
  <p:clrMapOvr>
    <a:masterClrMapping/>
  </p:clrMapOvr>
  <p:transition advClick="0" advTm="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defRPr/>
            </a:pPr>
            <a:r>
              <a:rPr lang="en-US" sz="3600" dirty="0" smtClean="0"/>
              <a:t>Subjective or Objective ?</a:t>
            </a:r>
            <a:endParaRPr lang="en-US" sz="3600" dirty="0"/>
          </a:p>
        </p:txBody>
      </p:sp>
      <p:pic>
        <p:nvPicPr>
          <p:cNvPr id="28676" name="Picture 5" descr="C:\Documents and Settings\aashish\Desktop\sports marketing\frog_horse_up.gif"/>
          <p:cNvPicPr>
            <a:picLocks noChangeAspect="1" noChangeArrowheads="1"/>
          </p:cNvPicPr>
          <p:nvPr/>
        </p:nvPicPr>
        <p:blipFill>
          <a:blip r:embed="rId3"/>
          <a:srcRect/>
          <a:stretch>
            <a:fillRect/>
          </a:stretch>
        </p:blipFill>
        <p:spPr bwMode="auto">
          <a:xfrm>
            <a:off x="3162300" y="1600200"/>
            <a:ext cx="2819400" cy="3657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defRPr/>
            </a:pPr>
            <a:r>
              <a:rPr lang="en-US" sz="3600" dirty="0" smtClean="0"/>
              <a:t>Tangible or intangible ?</a:t>
            </a:r>
            <a:endParaRPr lang="en-US" sz="3600" dirty="0"/>
          </a:p>
        </p:txBody>
      </p:sp>
      <p:sp>
        <p:nvSpPr>
          <p:cNvPr id="4" name="Content Placeholder 3"/>
          <p:cNvSpPr>
            <a:spLocks noGrp="1"/>
          </p:cNvSpPr>
          <p:nvPr>
            <p:ph idx="1"/>
          </p:nvPr>
        </p:nvSpPr>
        <p:spPr/>
        <p:txBody>
          <a:bodyPr/>
          <a:lstStyle/>
          <a:p>
            <a:pPr>
              <a:defRPr/>
            </a:pPr>
            <a:endParaRPr lang="en-US" dirty="0"/>
          </a:p>
        </p:txBody>
      </p:sp>
      <p:pic>
        <p:nvPicPr>
          <p:cNvPr id="29700" name="Picture 2" descr="C:\Documents and Settings\aashish\Desktop\sports marketing\intangible_275_275.jpg"/>
          <p:cNvPicPr>
            <a:picLocks noChangeAspect="1" noChangeArrowheads="1"/>
          </p:cNvPicPr>
          <p:nvPr/>
        </p:nvPicPr>
        <p:blipFill>
          <a:blip r:embed="rId3"/>
          <a:srcRect/>
          <a:stretch>
            <a:fillRect/>
          </a:stretch>
        </p:blipFill>
        <p:spPr bwMode="auto">
          <a:xfrm>
            <a:off x="4711700" y="2667000"/>
            <a:ext cx="3057525" cy="2290763"/>
          </a:xfrm>
          <a:prstGeom prst="rect">
            <a:avLst/>
          </a:prstGeom>
          <a:noFill/>
          <a:ln w="9525">
            <a:noFill/>
            <a:miter lim="800000"/>
            <a:headEnd/>
            <a:tailEnd/>
          </a:ln>
        </p:spPr>
      </p:pic>
      <p:pic>
        <p:nvPicPr>
          <p:cNvPr id="29701" name="Picture 3" descr="C:\Documents and Settings\aashish\Desktop\sports marketing\intangibles1.jpg"/>
          <p:cNvPicPr>
            <a:picLocks noChangeAspect="1" noChangeArrowheads="1"/>
          </p:cNvPicPr>
          <p:nvPr/>
        </p:nvPicPr>
        <p:blipFill>
          <a:blip r:embed="rId4"/>
          <a:srcRect/>
          <a:stretch>
            <a:fillRect/>
          </a:stretch>
        </p:blipFill>
        <p:spPr bwMode="auto">
          <a:xfrm>
            <a:off x="990600" y="2667000"/>
            <a:ext cx="2857500" cy="2324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defRPr/>
            </a:pPr>
            <a:r>
              <a:rPr lang="en-US" dirty="0" smtClean="0"/>
              <a:t>Predictable or unpredictable</a:t>
            </a:r>
            <a:r>
              <a:rPr lang="en-US" sz="3600" dirty="0" smtClean="0"/>
              <a:t> ?</a:t>
            </a:r>
            <a:endParaRPr lang="en-US" sz="3600" dirty="0"/>
          </a:p>
        </p:txBody>
      </p:sp>
      <p:graphicFrame>
        <p:nvGraphicFramePr>
          <p:cNvPr id="4" name="Content Placeholder 5"/>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endParaRPr lang="en-US" dirty="0"/>
          </a:p>
        </p:txBody>
      </p:sp>
      <p:pic>
        <p:nvPicPr>
          <p:cNvPr id="6" name="Content Placeholder 3" descr="lagaan_010626.jpg"/>
          <p:cNvPicPr>
            <a:picLocks noGrp="1" noChangeAspect="1"/>
          </p:cNvPicPr>
          <p:nvPr>
            <p:ph idx="1"/>
          </p:nvPr>
        </p:nvPicPr>
        <p:blipFill>
          <a:blip r:embed="rId3"/>
          <a:stretch>
            <a:fillRect/>
          </a:stretch>
        </p:blipFill>
        <p:spPr>
          <a:xfrm>
            <a:off x="-125002" y="1676400"/>
            <a:ext cx="9345202" cy="44958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defRPr/>
            </a:pPr>
            <a:r>
              <a:rPr lang="en-US" sz="3600" dirty="0" smtClean="0"/>
              <a:t>Control on quality ?</a:t>
            </a:r>
            <a:endParaRPr lang="en-US" sz="3600" dirty="0"/>
          </a:p>
        </p:txBody>
      </p:sp>
      <p:sp>
        <p:nvSpPr>
          <p:cNvPr id="4" name="Content Placeholder 3"/>
          <p:cNvSpPr>
            <a:spLocks noGrp="1"/>
          </p:cNvSpPr>
          <p:nvPr>
            <p:ph idx="1"/>
          </p:nvPr>
        </p:nvSpPr>
        <p:spPr/>
        <p:txBody>
          <a:bodyPr/>
          <a:lstStyle/>
          <a:p>
            <a:pPr>
              <a:defRPr/>
            </a:pPr>
            <a:endParaRPr lang="en-US"/>
          </a:p>
        </p:txBody>
      </p:sp>
      <p:pic>
        <p:nvPicPr>
          <p:cNvPr id="71682" name="Picture 2"/>
          <p:cNvPicPr>
            <a:picLocks noChangeAspect="1" noChangeArrowheads="1"/>
          </p:cNvPicPr>
          <p:nvPr/>
        </p:nvPicPr>
        <p:blipFill>
          <a:blip r:embed="rId3"/>
          <a:srcRect l="35139" t="14583" r="42020" b="23958"/>
          <a:stretch>
            <a:fillRect/>
          </a:stretch>
        </p:blipFill>
        <p:spPr bwMode="auto">
          <a:xfrm>
            <a:off x="3106947" y="1524000"/>
            <a:ext cx="2971800" cy="4495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 y="152400"/>
            <a:ext cx="8686800" cy="1143000"/>
          </a:xfrm>
        </p:spPr>
        <p:txBody>
          <a:bodyPr>
            <a:normAutofit fontScale="90000"/>
          </a:bodyPr>
          <a:lstStyle/>
          <a:p>
            <a:pPr>
              <a:defRPr/>
            </a:pPr>
            <a:r>
              <a:rPr lang="en-US" sz="3600" dirty="0" smtClean="0"/>
              <a:t>Group consumption or individual consumption ? </a:t>
            </a:r>
            <a:endParaRPr lang="en-US" sz="3600" dirty="0"/>
          </a:p>
        </p:txBody>
      </p:sp>
      <p:sp>
        <p:nvSpPr>
          <p:cNvPr id="4" name="Content Placeholder 3"/>
          <p:cNvSpPr>
            <a:spLocks noGrp="1"/>
          </p:cNvSpPr>
          <p:nvPr>
            <p:ph idx="1"/>
          </p:nvPr>
        </p:nvSpPr>
        <p:spPr/>
        <p:txBody>
          <a:bodyPr/>
          <a:lstStyle/>
          <a:p>
            <a:pPr>
              <a:defRPr/>
            </a:pPr>
            <a:endParaRPr lang="en-US"/>
          </a:p>
        </p:txBody>
      </p:sp>
      <p:pic>
        <p:nvPicPr>
          <p:cNvPr id="33796" name="Picture 4" descr="C:\Documents and Settings\aashish\Desktop\sports marketing\people.jpg"/>
          <p:cNvPicPr>
            <a:picLocks noChangeAspect="1" noChangeArrowheads="1"/>
          </p:cNvPicPr>
          <p:nvPr/>
        </p:nvPicPr>
        <p:blipFill>
          <a:blip r:embed="rId3"/>
          <a:srcRect/>
          <a:stretch>
            <a:fillRect/>
          </a:stretch>
        </p:blipFill>
        <p:spPr bwMode="auto">
          <a:xfrm>
            <a:off x="457200" y="1943100"/>
            <a:ext cx="3343275" cy="3009900"/>
          </a:xfrm>
          <a:prstGeom prst="rect">
            <a:avLst/>
          </a:prstGeom>
          <a:noFill/>
          <a:ln w="9525">
            <a:noFill/>
            <a:miter lim="800000"/>
            <a:headEnd/>
            <a:tailEnd/>
          </a:ln>
        </p:spPr>
      </p:pic>
      <p:pic>
        <p:nvPicPr>
          <p:cNvPr id="6" name="Picture 4" descr="C:\Documents and Settings\aashish\Desktop\sports marketing\emotions.gif"/>
          <p:cNvPicPr>
            <a:picLocks noChangeAspect="1" noChangeArrowheads="1"/>
          </p:cNvPicPr>
          <p:nvPr/>
        </p:nvPicPr>
        <p:blipFill>
          <a:blip r:embed="rId4"/>
          <a:srcRect/>
          <a:stretch>
            <a:fillRect/>
          </a:stretch>
        </p:blipFill>
        <p:spPr bwMode="auto">
          <a:xfrm>
            <a:off x="5029200" y="1981200"/>
            <a:ext cx="3276600" cy="2895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How much is the value ?</a:t>
            </a:r>
            <a:endParaRPr lang="en-US" dirty="0"/>
          </a:p>
        </p:txBody>
      </p:sp>
      <p:graphicFrame>
        <p:nvGraphicFramePr>
          <p:cNvPr id="7" name="Content Placeholder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1"/>
          <p:cNvSpPr txBox="1">
            <a:spLocks/>
          </p:cNvSpPr>
          <p:nvPr/>
        </p:nvSpPr>
        <p:spPr bwMode="auto">
          <a:xfrm>
            <a:off x="609600" y="5562600"/>
            <a:ext cx="8229600" cy="1143000"/>
          </a:xfrm>
          <a:prstGeom prst="rect">
            <a:avLst/>
          </a:prstGeom>
          <a:noFill/>
          <a:ln w="9525">
            <a:noFill/>
            <a:miter lim="800000"/>
            <a:headEnd/>
            <a:tailEnd/>
          </a:ln>
          <a:effectLst>
            <a:outerShdw dist="17961" dir="2700000" algn="ctr" rotWithShape="0">
              <a:schemeClr val="bg2"/>
            </a:outerShdw>
          </a:effectLst>
        </p:spPr>
        <p:txBody>
          <a:bodyPr anchor="ctr"/>
          <a:lstStyle/>
          <a:p>
            <a:pPr>
              <a:defRPr/>
            </a:pPr>
            <a:r>
              <a:rPr lang="en-US" sz="1600" kern="0" dirty="0">
                <a:latin typeface="+mj-lt"/>
                <a:ea typeface="+mj-ea"/>
                <a:cs typeface="+mj-cs"/>
              </a:rPr>
              <a:t>INR spends in Crores  on Sports marketing</a:t>
            </a:r>
          </a:p>
        </p:txBody>
      </p:sp>
      <p:pic>
        <p:nvPicPr>
          <p:cNvPr id="5125" name="Picture 8" descr="HH Logo.jpg"/>
          <p:cNvPicPr>
            <a:picLocks noChangeAspect="1"/>
          </p:cNvPicPr>
          <p:nvPr/>
        </p:nvPicPr>
        <p:blipFill>
          <a:blip r:embed="rId4">
            <a:clrChange>
              <a:clrFrom>
                <a:srgbClr val="FFFFFF"/>
              </a:clrFrom>
              <a:clrTo>
                <a:srgbClr val="FFFFFF">
                  <a:alpha val="0"/>
                </a:srgbClr>
              </a:clrTo>
            </a:clrChange>
          </a:blip>
          <a:srcRect/>
          <a:stretch>
            <a:fillRect/>
          </a:stretch>
        </p:blipFill>
        <p:spPr bwMode="auto">
          <a:xfrm>
            <a:off x="6726238" y="152400"/>
            <a:ext cx="2417762" cy="533400"/>
          </a:xfrm>
          <a:prstGeom prst="rect">
            <a:avLst/>
          </a:prstGeom>
          <a:noFill/>
          <a:ln w="9525">
            <a:noFill/>
            <a:miter lim="800000"/>
            <a:headEnd/>
            <a:tailEnd/>
          </a:ln>
        </p:spPr>
      </p:pic>
      <p:sp>
        <p:nvSpPr>
          <p:cNvPr id="8" name="TextBox 7"/>
          <p:cNvSpPr txBox="1"/>
          <p:nvPr/>
        </p:nvSpPr>
        <p:spPr>
          <a:xfrm>
            <a:off x="5562600" y="6519446"/>
            <a:ext cx="3657600" cy="338554"/>
          </a:xfrm>
          <a:prstGeom prst="rect">
            <a:avLst/>
          </a:prstGeom>
          <a:noFill/>
        </p:spPr>
        <p:txBody>
          <a:bodyPr wrap="square" rtlCol="0">
            <a:spAutoFit/>
          </a:bodyPr>
          <a:lstStyle/>
          <a:p>
            <a:pPr algn="r"/>
            <a:r>
              <a:rPr lang="en-US" sz="1600" i="1" dirty="0" smtClean="0"/>
              <a:t>Source  : </a:t>
            </a:r>
            <a:r>
              <a:rPr lang="en-US" sz="1600" i="1" dirty="0" err="1" smtClean="0"/>
              <a:t>AdEx</a:t>
            </a:r>
            <a:r>
              <a:rPr lang="en-US" sz="1600" i="1" dirty="0" smtClean="0"/>
              <a:t>, Group M  estimates</a:t>
            </a:r>
            <a:endParaRPr lang="en-US" sz="1600" i="1"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Where is the value ?</a:t>
            </a:r>
            <a:endParaRPr lang="en-US" dirty="0"/>
          </a:p>
        </p:txBody>
      </p:sp>
      <p:graphicFrame>
        <p:nvGraphicFramePr>
          <p:cNvPr id="5" name="Content Placeholder 5"/>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1"/>
          <p:cNvSpPr txBox="1">
            <a:spLocks/>
          </p:cNvSpPr>
          <p:nvPr/>
        </p:nvSpPr>
        <p:spPr bwMode="auto">
          <a:xfrm>
            <a:off x="609600" y="5486400"/>
            <a:ext cx="8229600" cy="1143000"/>
          </a:xfrm>
          <a:prstGeom prst="rect">
            <a:avLst/>
          </a:prstGeom>
          <a:noFill/>
          <a:ln w="9525">
            <a:noFill/>
            <a:miter lim="800000"/>
            <a:headEnd/>
            <a:tailEnd/>
          </a:ln>
          <a:effectLst>
            <a:outerShdw dist="17961" dir="2700000" algn="ctr" rotWithShape="0">
              <a:schemeClr val="bg2"/>
            </a:outerShdw>
          </a:effectLst>
        </p:spPr>
        <p:txBody>
          <a:bodyPr anchor="ctr"/>
          <a:lstStyle/>
          <a:p>
            <a:pPr>
              <a:defRPr/>
            </a:pPr>
            <a:r>
              <a:rPr lang="en-US" sz="1600" kern="0" dirty="0">
                <a:latin typeface="+mj-lt"/>
                <a:ea typeface="+mj-ea"/>
                <a:cs typeface="+mj-cs"/>
              </a:rPr>
              <a:t>% of spends on various components of  sports marketing </a:t>
            </a:r>
          </a:p>
        </p:txBody>
      </p:sp>
      <p:sp>
        <p:nvSpPr>
          <p:cNvPr id="6" name="TextBox 5"/>
          <p:cNvSpPr txBox="1"/>
          <p:nvPr/>
        </p:nvSpPr>
        <p:spPr>
          <a:xfrm>
            <a:off x="5486400" y="6519446"/>
            <a:ext cx="3657600" cy="338554"/>
          </a:xfrm>
          <a:prstGeom prst="rect">
            <a:avLst/>
          </a:prstGeom>
          <a:noFill/>
        </p:spPr>
        <p:txBody>
          <a:bodyPr wrap="square" rtlCol="0">
            <a:spAutoFit/>
          </a:bodyPr>
          <a:lstStyle/>
          <a:p>
            <a:pPr algn="r"/>
            <a:r>
              <a:rPr lang="en-US" sz="1600" i="1" dirty="0" smtClean="0"/>
              <a:t>Source  : </a:t>
            </a:r>
            <a:r>
              <a:rPr lang="en-US" sz="1600" i="1" dirty="0" err="1" smtClean="0"/>
              <a:t>AdEx</a:t>
            </a:r>
            <a:r>
              <a:rPr lang="en-US" sz="1600" i="1" dirty="0" smtClean="0"/>
              <a:t>, Group M  estimates</a:t>
            </a:r>
            <a:endParaRPr lang="en-US" sz="1600" i="1"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Cricket dominates overall spends…</a:t>
            </a:r>
            <a:endParaRPr lang="en-US" dirty="0"/>
          </a:p>
        </p:txBody>
      </p:sp>
      <p:graphicFrame>
        <p:nvGraphicFramePr>
          <p:cNvPr id="6" name="Content Placeholder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
          <p:cNvSpPr txBox="1">
            <a:spLocks/>
          </p:cNvSpPr>
          <p:nvPr/>
        </p:nvSpPr>
        <p:spPr bwMode="auto">
          <a:xfrm>
            <a:off x="609600" y="5791200"/>
            <a:ext cx="8229600" cy="1143000"/>
          </a:xfrm>
          <a:prstGeom prst="rect">
            <a:avLst/>
          </a:prstGeom>
          <a:noFill/>
          <a:ln w="9525">
            <a:noFill/>
            <a:miter lim="800000"/>
            <a:headEnd/>
            <a:tailEnd/>
          </a:ln>
          <a:effectLst>
            <a:outerShdw dist="17961" dir="2700000" algn="ctr" rotWithShape="0">
              <a:schemeClr val="bg2"/>
            </a:outerShdw>
          </a:effectLst>
        </p:spPr>
        <p:txBody>
          <a:bodyPr anchor="ctr"/>
          <a:lstStyle/>
          <a:p>
            <a:pPr>
              <a:defRPr/>
            </a:pPr>
            <a:r>
              <a:rPr lang="en-US" sz="1600" kern="0" dirty="0">
                <a:latin typeface="+mj-lt"/>
                <a:ea typeface="+mj-ea"/>
                <a:cs typeface="+mj-cs"/>
              </a:rPr>
              <a:t>Sports sponsorships in 2008</a:t>
            </a:r>
          </a:p>
        </p:txBody>
      </p:sp>
      <p:sp>
        <p:nvSpPr>
          <p:cNvPr id="7" name="TextBox 6"/>
          <p:cNvSpPr txBox="1"/>
          <p:nvPr/>
        </p:nvSpPr>
        <p:spPr>
          <a:xfrm>
            <a:off x="5546271" y="6520542"/>
            <a:ext cx="3657600" cy="338554"/>
          </a:xfrm>
          <a:prstGeom prst="rect">
            <a:avLst/>
          </a:prstGeom>
          <a:noFill/>
        </p:spPr>
        <p:txBody>
          <a:bodyPr wrap="square" rtlCol="0">
            <a:spAutoFit/>
          </a:bodyPr>
          <a:lstStyle/>
          <a:p>
            <a:pPr algn="r"/>
            <a:r>
              <a:rPr lang="en-US" sz="1600" i="1" dirty="0" smtClean="0"/>
              <a:t>Source  : </a:t>
            </a:r>
            <a:r>
              <a:rPr lang="en-US" sz="1600" i="1" dirty="0" err="1" smtClean="0"/>
              <a:t>AdEx</a:t>
            </a:r>
            <a:r>
              <a:rPr lang="en-US" sz="1600" i="1" dirty="0" smtClean="0"/>
              <a:t>, Group M  estimates</a:t>
            </a:r>
            <a:endParaRPr lang="en-US" sz="1600" i="1"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and also in team sponsorship….</a:t>
            </a:r>
            <a:endParaRPr lang="en-US" dirty="0"/>
          </a:p>
        </p:txBody>
      </p:sp>
      <p:graphicFrame>
        <p:nvGraphicFramePr>
          <p:cNvPr id="6" name="Content Placeholder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
          <p:cNvSpPr txBox="1">
            <a:spLocks/>
          </p:cNvSpPr>
          <p:nvPr/>
        </p:nvSpPr>
        <p:spPr bwMode="auto">
          <a:xfrm>
            <a:off x="609600" y="5791200"/>
            <a:ext cx="8229600" cy="1143000"/>
          </a:xfrm>
          <a:prstGeom prst="rect">
            <a:avLst/>
          </a:prstGeom>
          <a:noFill/>
          <a:ln w="9525">
            <a:noFill/>
            <a:miter lim="800000"/>
            <a:headEnd/>
            <a:tailEnd/>
          </a:ln>
          <a:effectLst>
            <a:outerShdw dist="17961" dir="2700000" algn="ctr" rotWithShape="0">
              <a:schemeClr val="bg2"/>
            </a:outerShdw>
          </a:effectLst>
        </p:spPr>
        <p:txBody>
          <a:bodyPr anchor="ctr"/>
          <a:lstStyle/>
          <a:p>
            <a:pPr>
              <a:defRPr/>
            </a:pPr>
            <a:r>
              <a:rPr lang="en-US" sz="1600" kern="0" dirty="0">
                <a:latin typeface="+mj-lt"/>
                <a:ea typeface="+mj-ea"/>
                <a:cs typeface="+mj-cs"/>
              </a:rPr>
              <a:t>Team sponsorships in 2008</a:t>
            </a:r>
          </a:p>
        </p:txBody>
      </p:sp>
      <p:sp>
        <p:nvSpPr>
          <p:cNvPr id="7" name="TextBox 6"/>
          <p:cNvSpPr txBox="1"/>
          <p:nvPr/>
        </p:nvSpPr>
        <p:spPr>
          <a:xfrm>
            <a:off x="5486400" y="6519446"/>
            <a:ext cx="3657600" cy="338554"/>
          </a:xfrm>
          <a:prstGeom prst="rect">
            <a:avLst/>
          </a:prstGeom>
          <a:noFill/>
        </p:spPr>
        <p:txBody>
          <a:bodyPr wrap="square" rtlCol="0">
            <a:spAutoFit/>
          </a:bodyPr>
          <a:lstStyle/>
          <a:p>
            <a:pPr algn="r"/>
            <a:r>
              <a:rPr lang="en-US" sz="1600" i="1" dirty="0" smtClean="0"/>
              <a:t>Source  : </a:t>
            </a:r>
            <a:r>
              <a:rPr lang="en-US" sz="1600" i="1" dirty="0" err="1" smtClean="0"/>
              <a:t>AdEx</a:t>
            </a:r>
            <a:r>
              <a:rPr lang="en-US" sz="1600" i="1" dirty="0" smtClean="0"/>
              <a:t>, Group M  estimates</a:t>
            </a:r>
            <a:endParaRPr lang="en-US" sz="1600" i="1"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nvPr>
        </p:nvGraphicFramePr>
        <p:xfrm>
          <a:off x="76200" y="1211447"/>
          <a:ext cx="8991600" cy="3621687"/>
        </p:xfrm>
        <a:graphic>
          <a:graphicData uri="http://schemas.openxmlformats.org/drawingml/2006/table">
            <a:tbl>
              <a:tblPr/>
              <a:tblGrid>
                <a:gridCol w="1393478"/>
                <a:gridCol w="3813728"/>
                <a:gridCol w="1892197"/>
                <a:gridCol w="1892197"/>
              </a:tblGrid>
              <a:tr h="294248">
                <a:tc gridSpan="4">
                  <a:txBody>
                    <a:bodyPr/>
                    <a:lstStyle/>
                    <a:p>
                      <a:pPr algn="ctr" fontAlgn="b"/>
                      <a:r>
                        <a:rPr lang="en-US" sz="2000" b="1" i="0" u="none" strike="noStrike" dirty="0">
                          <a:latin typeface="Arial"/>
                        </a:rPr>
                        <a:t>Sports Genre</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3"/>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294248">
                <a:tc>
                  <a:txBody>
                    <a:bodyPr/>
                    <a:lstStyle/>
                    <a:p>
                      <a:pPr algn="ctr" fontAlgn="b"/>
                      <a:r>
                        <a:rPr lang="en-US" sz="2000" b="1" i="0" u="none" strike="noStrike">
                          <a:latin typeface="Arial"/>
                        </a:rPr>
                        <a:t>Sport</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3"/>
                    </a:solidFill>
                  </a:tcPr>
                </a:tc>
                <a:tc>
                  <a:txBody>
                    <a:bodyPr/>
                    <a:lstStyle/>
                    <a:p>
                      <a:pPr algn="ctr" fontAlgn="b"/>
                      <a:r>
                        <a:rPr lang="en-US" sz="1800" b="1" i="0" u="none" strike="noStrike" dirty="0">
                          <a:latin typeface="Arial"/>
                        </a:rPr>
                        <a:t>Event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3"/>
                    </a:solidFill>
                  </a:tcPr>
                </a:tc>
                <a:tc>
                  <a:txBody>
                    <a:bodyPr/>
                    <a:lstStyle/>
                    <a:p>
                      <a:pPr algn="ctr" fontAlgn="b"/>
                      <a:r>
                        <a:rPr lang="en-US" sz="1800" b="1" i="0" u="none" strike="noStrike" dirty="0">
                          <a:latin typeface="Arial"/>
                        </a:rPr>
                        <a:t>Channel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3"/>
                    </a:solidFill>
                  </a:tcPr>
                </a:tc>
                <a:tc>
                  <a:txBody>
                    <a:bodyPr/>
                    <a:lstStyle/>
                    <a:p>
                      <a:pPr algn="ctr" fontAlgn="b"/>
                      <a:r>
                        <a:rPr lang="en-US" sz="1800" b="1" i="0" u="none" strike="noStrike" dirty="0">
                          <a:latin typeface="Arial"/>
                        </a:rPr>
                        <a:t>Avg. TVRs</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3"/>
                    </a:solidFill>
                  </a:tcPr>
                </a:tc>
              </a:tr>
              <a:tr h="294248">
                <a:tc>
                  <a:txBody>
                    <a:bodyPr/>
                    <a:lstStyle/>
                    <a:p>
                      <a:pPr algn="l" fontAlgn="b"/>
                      <a:r>
                        <a:rPr lang="en-US" sz="1800" b="0" i="0" u="none" strike="noStrike">
                          <a:latin typeface="Arial"/>
                        </a:rPr>
                        <a:t>Cricket</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latin typeface="Arial"/>
                        </a:rPr>
                        <a:t>IPL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latin typeface="Arial"/>
                        </a:rPr>
                        <a:t>SET Max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latin typeface="Arial"/>
                        </a:rPr>
                        <a:t>4.50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4248">
                <a:tc>
                  <a:txBody>
                    <a:bodyPr/>
                    <a:lstStyle/>
                    <a:p>
                      <a:pPr algn="l" fontAlgn="b"/>
                      <a:r>
                        <a:rPr lang="en-US" sz="1800" b="0" i="0" u="none" strike="noStrike" dirty="0" smtClean="0">
                          <a:solidFill>
                            <a:schemeClr val="tx1"/>
                          </a:solidFill>
                          <a:latin typeface="Arial"/>
                        </a:rPr>
                        <a:t>* </a:t>
                      </a:r>
                      <a:r>
                        <a:rPr lang="en-US" sz="1800" b="0" i="0" u="none" strike="noStrike" dirty="0">
                          <a:solidFill>
                            <a:schemeClr val="tx1"/>
                          </a:solidFill>
                          <a:latin typeface="Arial"/>
                        </a:rPr>
                        <a:t>Soccer</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latin typeface="Arial"/>
                        </a:rPr>
                        <a:t>EURO Cup</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latin typeface="Arial"/>
                        </a:rPr>
                        <a:t>ESPN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latin typeface="Arial"/>
                        </a:rPr>
                        <a:t>0.56</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4248">
                <a:tc>
                  <a:txBody>
                    <a:bodyPr/>
                    <a:lstStyle/>
                    <a:p>
                      <a:pPr algn="l" fontAlgn="b"/>
                      <a:r>
                        <a:rPr lang="en-US" sz="1800" b="0" i="0" u="none" strike="noStrike">
                          <a:latin typeface="Arial"/>
                        </a:rPr>
                        <a:t>Tennis</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latin typeface="Arial"/>
                        </a:rPr>
                        <a:t>US OPEN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latin typeface="Arial"/>
                        </a:rPr>
                        <a:t>Ten Sports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latin typeface="Arial"/>
                        </a:rPr>
                        <a:t>0.10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4248">
                <a:tc>
                  <a:txBody>
                    <a:bodyPr/>
                    <a:lstStyle/>
                    <a:p>
                      <a:pPr algn="l" fontAlgn="b"/>
                      <a:r>
                        <a:rPr lang="en-US" sz="1800" b="0" i="0" u="none" strike="noStrike" dirty="0">
                          <a:latin typeface="Arial"/>
                        </a:rPr>
                        <a:t>Racing</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latin typeface="Arial"/>
                        </a:rPr>
                        <a:t>F1 Grand Prix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latin typeface="Arial"/>
                        </a:rPr>
                        <a:t>STAR Sports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latin typeface="Arial"/>
                        </a:rPr>
                        <a:t>0.07</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4248">
                <a:tc>
                  <a:txBody>
                    <a:bodyPr/>
                    <a:lstStyle/>
                    <a:p>
                      <a:pPr algn="l" fontAlgn="b"/>
                      <a:r>
                        <a:rPr lang="en-US" sz="1800" b="0" i="0" u="none" strike="noStrike" dirty="0">
                          <a:latin typeface="Arial"/>
                        </a:rPr>
                        <a:t>Golf</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a:latin typeface="Arial"/>
                        </a:rPr>
                        <a:t>European Tour - </a:t>
                      </a:r>
                      <a:r>
                        <a:rPr lang="en-US" sz="1800" b="0" i="0" u="none" strike="noStrike" dirty="0" err="1">
                          <a:latin typeface="Arial"/>
                        </a:rPr>
                        <a:t>Sas</a:t>
                      </a:r>
                      <a:r>
                        <a:rPr lang="en-US" sz="1800" b="0" i="0" u="none" strike="noStrike" dirty="0">
                          <a:latin typeface="Arial"/>
                        </a:rPr>
                        <a:t> Masters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a:latin typeface="Arial"/>
                        </a:rPr>
                        <a:t>Ten Sports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latin typeface="Arial"/>
                        </a:rPr>
                        <a:t>0.04</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4248">
                <a:tc>
                  <a:txBody>
                    <a:bodyPr/>
                    <a:lstStyle/>
                    <a:p>
                      <a:pPr algn="l" fontAlgn="b"/>
                      <a:r>
                        <a:rPr lang="en-US" sz="1800" b="0" i="0" u="none" strike="noStrike" dirty="0">
                          <a:latin typeface="Arial"/>
                        </a:rPr>
                        <a:t>Hockey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a:latin typeface="Arial"/>
                        </a:rPr>
                        <a:t>Sultan </a:t>
                      </a:r>
                      <a:r>
                        <a:rPr lang="en-US" sz="1800" b="0" i="0" u="none" strike="noStrike" dirty="0" err="1">
                          <a:latin typeface="Arial"/>
                        </a:rPr>
                        <a:t>Azlan</a:t>
                      </a:r>
                      <a:r>
                        <a:rPr lang="en-US" sz="1800" b="0" i="0" u="none" strike="noStrike" dirty="0">
                          <a:latin typeface="Arial"/>
                        </a:rPr>
                        <a:t> Shah Cup</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a:latin typeface="Arial"/>
                        </a:rPr>
                        <a:t>Zee Sports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latin typeface="Arial"/>
                        </a:rPr>
                        <a:t>0.02</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4248">
                <a:tc>
                  <a:txBody>
                    <a:bodyPr/>
                    <a:lstStyle/>
                    <a:p>
                      <a:pPr algn="l" fontAlgn="b"/>
                      <a:r>
                        <a:rPr lang="en-US" sz="1800" b="0" i="0" u="none" strike="noStrike" dirty="0">
                          <a:latin typeface="Arial"/>
                        </a:rPr>
                        <a:t>Basketball</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latin typeface="Arial"/>
                        </a:rPr>
                        <a:t>NBA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latin typeface="Arial"/>
                        </a:rPr>
                        <a:t>ESPN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latin typeface="Arial"/>
                        </a:rPr>
                        <a:t>0.02</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4248">
                <a:tc>
                  <a:txBody>
                    <a:bodyPr/>
                    <a:lstStyle/>
                    <a:p>
                      <a:pPr algn="l" fontAlgn="b"/>
                      <a:r>
                        <a:rPr lang="en-US" sz="1800" b="0" i="0" u="none" strike="noStrike" dirty="0">
                          <a:latin typeface="Arial"/>
                        </a:rPr>
                        <a:t>Badminton</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latin typeface="Arial"/>
                        </a:rPr>
                        <a:t>Indonesian Open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latin typeface="Arial"/>
                        </a:rPr>
                        <a:t>ESPN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latin typeface="Arial"/>
                        </a:rPr>
                        <a:t>0.02</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4248">
                <a:tc>
                  <a:txBody>
                    <a:bodyPr/>
                    <a:lstStyle/>
                    <a:p>
                      <a:pPr algn="l" fontAlgn="b"/>
                      <a:r>
                        <a:rPr lang="en-US" sz="1800" b="0" i="0" u="none" strike="noStrike" dirty="0">
                          <a:latin typeface="Arial"/>
                        </a:rPr>
                        <a:t>Boxing</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err="1" smtClean="0">
                          <a:latin typeface="Arial"/>
                        </a:rPr>
                        <a:t>Sr</a:t>
                      </a:r>
                      <a:r>
                        <a:rPr lang="en-US" sz="1800" b="0" i="0" u="none" strike="noStrike" baseline="0" dirty="0" smtClean="0">
                          <a:latin typeface="Arial"/>
                        </a:rPr>
                        <a:t> </a:t>
                      </a:r>
                      <a:r>
                        <a:rPr lang="en-US" sz="1800" b="0" i="0" u="none" strike="noStrike" dirty="0" smtClean="0">
                          <a:latin typeface="Arial"/>
                        </a:rPr>
                        <a:t>National </a:t>
                      </a:r>
                      <a:r>
                        <a:rPr lang="en-US" sz="1800" b="0" i="0" u="none" strike="noStrike" dirty="0">
                          <a:latin typeface="Arial"/>
                        </a:rPr>
                        <a:t>Boxing Championship</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latin typeface="Arial"/>
                        </a:rPr>
                        <a:t>DD Sports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latin typeface="Arial"/>
                        </a:rPr>
                        <a:t>0.01</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4248">
                <a:tc gridSpan="4">
                  <a:txBody>
                    <a:bodyPr/>
                    <a:lstStyle/>
                    <a:p>
                      <a:pPr algn="l" fontAlgn="b"/>
                      <a:r>
                        <a:rPr lang="en-US" sz="1100" b="1" i="0" u="none" strike="noStrike" dirty="0" smtClean="0">
                          <a:solidFill>
                            <a:schemeClr val="tx1"/>
                          </a:solidFill>
                          <a:latin typeface="Arial"/>
                        </a:rPr>
                        <a:t/>
                      </a:r>
                      <a:br>
                        <a:rPr lang="en-US" sz="1100" b="1" i="0" u="none" strike="noStrike" dirty="0" smtClean="0">
                          <a:solidFill>
                            <a:schemeClr val="tx1"/>
                          </a:solidFill>
                          <a:latin typeface="Arial"/>
                        </a:rPr>
                      </a:br>
                      <a:r>
                        <a:rPr lang="en-US" sz="1100" b="1" i="0" u="none" strike="noStrike" dirty="0" smtClean="0">
                          <a:solidFill>
                            <a:schemeClr val="tx1"/>
                          </a:solidFill>
                          <a:latin typeface="Arial"/>
                        </a:rPr>
                        <a:t>*FIFA</a:t>
                      </a:r>
                      <a:r>
                        <a:rPr lang="en-US" sz="1100" b="1" i="0" u="none" strike="noStrike" baseline="0" dirty="0" smtClean="0">
                          <a:solidFill>
                            <a:schemeClr val="tx1"/>
                          </a:solidFill>
                          <a:latin typeface="Arial"/>
                        </a:rPr>
                        <a:t> in 2007 had a rating 0f 1.01</a:t>
                      </a:r>
                      <a:endParaRPr lang="en-US" sz="1100" b="1" i="0" u="none" strike="noStrike" dirty="0">
                        <a:solidFill>
                          <a:schemeClr val="tx1"/>
                        </a:solidFill>
                        <a:latin typeface="Arial"/>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graphicFrame>
        <p:nvGraphicFramePr>
          <p:cNvPr id="8" name="Table 7"/>
          <p:cNvGraphicFramePr>
            <a:graphicFrameLocks noGrp="1"/>
          </p:cNvGraphicFramePr>
          <p:nvPr/>
        </p:nvGraphicFramePr>
        <p:xfrm>
          <a:off x="76200" y="5018490"/>
          <a:ext cx="8991602" cy="1839510"/>
        </p:xfrm>
        <a:graphic>
          <a:graphicData uri="http://schemas.openxmlformats.org/drawingml/2006/table">
            <a:tbl>
              <a:tblPr/>
              <a:tblGrid>
                <a:gridCol w="1153288"/>
                <a:gridCol w="3156367"/>
                <a:gridCol w="1570091"/>
                <a:gridCol w="1570091"/>
                <a:gridCol w="1541765"/>
              </a:tblGrid>
              <a:tr h="294310">
                <a:tc gridSpan="5">
                  <a:txBody>
                    <a:bodyPr/>
                    <a:lstStyle/>
                    <a:p>
                      <a:pPr algn="ctr" fontAlgn="b"/>
                      <a:r>
                        <a:rPr lang="en-US" sz="1800" b="1" i="0" u="none" strike="noStrike" dirty="0">
                          <a:latin typeface="Arial"/>
                        </a:rPr>
                        <a:t>GEC</a:t>
                      </a:r>
                      <a:r>
                        <a:rPr lang="en-US" sz="2800" b="1" i="0" u="none" strike="noStrike" dirty="0">
                          <a:latin typeface="Arial"/>
                        </a:rPr>
                        <a:t> </a:t>
                      </a:r>
                    </a:p>
                  </a:txBody>
                  <a:tcPr marL="8238" marR="8238" marT="823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90252">
                <a:tc>
                  <a:txBody>
                    <a:bodyPr/>
                    <a:lstStyle/>
                    <a:p>
                      <a:pPr algn="ctr" fontAlgn="b"/>
                      <a:r>
                        <a:rPr lang="en-US" sz="1800" b="1" i="0" u="none" strike="noStrike">
                          <a:latin typeface="Arial"/>
                        </a:rPr>
                        <a:t>Genre</a:t>
                      </a:r>
                    </a:p>
                  </a:txBody>
                  <a:tcPr marL="8238" marR="8238" marT="823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3"/>
                    </a:solidFill>
                  </a:tcPr>
                </a:tc>
                <a:tc>
                  <a:txBody>
                    <a:bodyPr/>
                    <a:lstStyle/>
                    <a:p>
                      <a:pPr algn="ctr" fontAlgn="b"/>
                      <a:r>
                        <a:rPr lang="en-US" sz="1800" b="1" i="0" u="none" strike="noStrike" dirty="0">
                          <a:latin typeface="Arial"/>
                        </a:rPr>
                        <a:t>Event</a:t>
                      </a:r>
                    </a:p>
                  </a:txBody>
                  <a:tcPr marL="8238" marR="8238" marT="82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3"/>
                    </a:solidFill>
                  </a:tcPr>
                </a:tc>
                <a:tc>
                  <a:txBody>
                    <a:bodyPr/>
                    <a:lstStyle/>
                    <a:p>
                      <a:pPr algn="ctr" fontAlgn="b"/>
                      <a:r>
                        <a:rPr lang="en-US" sz="1800" b="1" i="0" u="none" strike="noStrike">
                          <a:latin typeface="Arial"/>
                        </a:rPr>
                        <a:t>Channel</a:t>
                      </a:r>
                    </a:p>
                  </a:txBody>
                  <a:tcPr marL="8238" marR="8238" marT="82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3"/>
                    </a:solidFill>
                  </a:tcPr>
                </a:tc>
                <a:tc>
                  <a:txBody>
                    <a:bodyPr/>
                    <a:lstStyle/>
                    <a:p>
                      <a:pPr algn="ctr" fontAlgn="b"/>
                      <a:r>
                        <a:rPr lang="en-US" sz="1800" b="1" i="0" u="none" strike="noStrike">
                          <a:latin typeface="Arial"/>
                        </a:rPr>
                        <a:t>Avg. TVRs - Male TG</a:t>
                      </a:r>
                    </a:p>
                  </a:txBody>
                  <a:tcPr marL="8238" marR="8238" marT="82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3"/>
                    </a:solidFill>
                  </a:tcPr>
                </a:tc>
                <a:tc>
                  <a:txBody>
                    <a:bodyPr/>
                    <a:lstStyle/>
                    <a:p>
                      <a:pPr algn="ctr" fontAlgn="b"/>
                      <a:r>
                        <a:rPr lang="en-US" sz="1800" b="1" i="0" u="none" strike="noStrike">
                          <a:latin typeface="Arial"/>
                        </a:rPr>
                        <a:t>Avg. TVRs - Female TG</a:t>
                      </a:r>
                    </a:p>
                  </a:txBody>
                  <a:tcPr marL="8238" marR="8238" marT="823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3"/>
                    </a:solidFill>
                  </a:tcPr>
                </a:tc>
              </a:tr>
              <a:tr h="198368">
                <a:tc>
                  <a:txBody>
                    <a:bodyPr/>
                    <a:lstStyle/>
                    <a:p>
                      <a:pPr algn="l" fontAlgn="b"/>
                      <a:r>
                        <a:rPr lang="en-US" sz="1800" b="0" i="0" u="none" strike="noStrike" dirty="0">
                          <a:latin typeface="Arial"/>
                        </a:rPr>
                        <a:t>GEC</a:t>
                      </a:r>
                    </a:p>
                  </a:txBody>
                  <a:tcPr marL="8238" marR="8238" marT="823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fontAlgn="b"/>
                      <a:r>
                        <a:rPr lang="fi-FI" sz="1800" b="0" i="0" u="none" strike="noStrike" dirty="0">
                          <a:latin typeface="Arial"/>
                        </a:rPr>
                        <a:t>Kyunki Saas Bhi </a:t>
                      </a:r>
                      <a:r>
                        <a:rPr lang="fi-FI" sz="1800" b="0" i="0" u="none" strike="noStrike" dirty="0" smtClean="0">
                          <a:latin typeface="Arial"/>
                        </a:rPr>
                        <a:t>Kabhi</a:t>
                      </a:r>
                      <a:endParaRPr lang="fi-FI" sz="1800" b="0" i="0" u="none" strike="noStrike" dirty="0">
                        <a:latin typeface="Arial"/>
                      </a:endParaRPr>
                    </a:p>
                  </a:txBody>
                  <a:tcPr marL="8238" marR="8238" marT="82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800" b="0" i="0" u="none" strike="noStrike">
                          <a:latin typeface="Arial"/>
                        </a:rPr>
                        <a:t>STAR Plus</a:t>
                      </a:r>
                    </a:p>
                  </a:txBody>
                  <a:tcPr marL="8238" marR="8238" marT="82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800" b="0" i="0" u="none" strike="noStrike">
                          <a:latin typeface="Arial"/>
                        </a:rPr>
                        <a:t>2.9</a:t>
                      </a:r>
                    </a:p>
                  </a:txBody>
                  <a:tcPr marL="8238" marR="8238" marT="82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800" b="0" i="0" u="none" strike="noStrike">
                          <a:latin typeface="Arial"/>
                        </a:rPr>
                        <a:t>3.9</a:t>
                      </a:r>
                    </a:p>
                  </a:txBody>
                  <a:tcPr marL="8238" marR="8238" marT="823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r>
              <a:tr h="198368">
                <a:tc>
                  <a:txBody>
                    <a:bodyPr/>
                    <a:lstStyle/>
                    <a:p>
                      <a:pPr algn="l" fontAlgn="b"/>
                      <a:r>
                        <a:rPr lang="en-US" sz="1800" b="0" i="0" u="none" strike="noStrike" dirty="0">
                          <a:latin typeface="Arial"/>
                        </a:rPr>
                        <a:t>GEC</a:t>
                      </a:r>
                    </a:p>
                  </a:txBody>
                  <a:tcPr marL="8238" marR="8238" marT="823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fontAlgn="b"/>
                      <a:r>
                        <a:rPr lang="en-US" sz="1800" b="0" i="0" u="none" strike="noStrike">
                          <a:latin typeface="Arial"/>
                        </a:rPr>
                        <a:t>HH SRGMP Challenge</a:t>
                      </a:r>
                    </a:p>
                  </a:txBody>
                  <a:tcPr marL="8238" marR="8238" marT="82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800" b="0" i="0" u="none" strike="noStrike">
                          <a:latin typeface="Arial"/>
                        </a:rPr>
                        <a:t>Zee TV</a:t>
                      </a:r>
                    </a:p>
                  </a:txBody>
                  <a:tcPr marL="8238" marR="8238" marT="82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800" b="0" i="0" u="none" strike="noStrike">
                          <a:latin typeface="Arial"/>
                        </a:rPr>
                        <a:t>2.8</a:t>
                      </a:r>
                    </a:p>
                  </a:txBody>
                  <a:tcPr marL="8238" marR="8238" marT="82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800" b="0" i="0" u="none" strike="noStrike">
                          <a:latin typeface="Arial"/>
                        </a:rPr>
                        <a:t>3.7</a:t>
                      </a:r>
                    </a:p>
                  </a:txBody>
                  <a:tcPr marL="8238" marR="8238" marT="823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r>
              <a:tr h="198368">
                <a:tc>
                  <a:txBody>
                    <a:bodyPr/>
                    <a:lstStyle/>
                    <a:p>
                      <a:pPr algn="l" fontAlgn="b"/>
                      <a:r>
                        <a:rPr lang="en-US" sz="1800" b="0" i="0" u="none" strike="noStrike" dirty="0">
                          <a:latin typeface="Arial"/>
                        </a:rPr>
                        <a:t>GEC</a:t>
                      </a:r>
                    </a:p>
                  </a:txBody>
                  <a:tcPr marL="8238" marR="8238" marT="823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fontAlgn="b"/>
                      <a:r>
                        <a:rPr lang="en-US" sz="1800" b="0" i="0" u="none" strike="noStrike" dirty="0" err="1">
                          <a:latin typeface="Arial"/>
                        </a:rPr>
                        <a:t>Dulhan</a:t>
                      </a:r>
                      <a:r>
                        <a:rPr lang="en-US" sz="1800" b="0" i="0" u="none" strike="noStrike" dirty="0">
                          <a:latin typeface="Arial"/>
                        </a:rPr>
                        <a:t> / </a:t>
                      </a:r>
                      <a:r>
                        <a:rPr lang="en-US" sz="1800" b="0" i="0" u="none" strike="noStrike" dirty="0" err="1">
                          <a:latin typeface="Arial"/>
                        </a:rPr>
                        <a:t>Saat</a:t>
                      </a:r>
                      <a:r>
                        <a:rPr lang="en-US" sz="1800" b="0" i="0" u="none" strike="noStrike" dirty="0">
                          <a:latin typeface="Arial"/>
                        </a:rPr>
                        <a:t> </a:t>
                      </a:r>
                      <a:r>
                        <a:rPr lang="en-US" sz="1800" b="0" i="0" u="none" strike="noStrike" dirty="0" err="1">
                          <a:latin typeface="Arial"/>
                        </a:rPr>
                        <a:t>Phere</a:t>
                      </a:r>
                      <a:endParaRPr lang="en-US" sz="1800" b="0" i="0" u="none" strike="noStrike" dirty="0">
                        <a:latin typeface="Arial"/>
                      </a:endParaRPr>
                    </a:p>
                  </a:txBody>
                  <a:tcPr marL="8238" marR="8238" marT="82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800" b="0" i="0" u="none" strike="noStrike" dirty="0">
                          <a:latin typeface="Arial"/>
                        </a:rPr>
                        <a:t>Zee TV</a:t>
                      </a:r>
                    </a:p>
                  </a:txBody>
                  <a:tcPr marL="8238" marR="8238" marT="82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800" b="0" i="0" u="none" strike="noStrike" dirty="0">
                          <a:latin typeface="Arial"/>
                        </a:rPr>
                        <a:t>2</a:t>
                      </a:r>
                    </a:p>
                  </a:txBody>
                  <a:tcPr marL="8238" marR="8238" marT="82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800" b="0" i="0" u="none" strike="noStrike" dirty="0">
                          <a:latin typeface="Arial"/>
                        </a:rPr>
                        <a:t>3.4</a:t>
                      </a:r>
                    </a:p>
                  </a:txBody>
                  <a:tcPr marL="8238" marR="8238" marT="823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bl>
          </a:graphicData>
        </a:graphic>
      </p:graphicFrame>
      <p:sp>
        <p:nvSpPr>
          <p:cNvPr id="4" name="Title 1"/>
          <p:cNvSpPr>
            <a:spLocks noGrp="1"/>
          </p:cNvSpPr>
          <p:nvPr>
            <p:ph type="title"/>
          </p:nvPr>
        </p:nvSpPr>
        <p:spPr>
          <a:xfrm>
            <a:off x="457200" y="274638"/>
            <a:ext cx="8229600" cy="1143000"/>
          </a:xfrm>
        </p:spPr>
        <p:txBody>
          <a:bodyPr/>
          <a:lstStyle/>
          <a:p>
            <a:r>
              <a:rPr lang="en-US" dirty="0" smtClean="0"/>
              <a:t>and in deliveries…</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Hero Honda’s association with sports</a:t>
            </a:r>
            <a:endParaRPr lang="en-US" dirty="0"/>
          </a:p>
        </p:txBody>
      </p:sp>
      <p:sp>
        <p:nvSpPr>
          <p:cNvPr id="3" name="Content Placeholder 2"/>
          <p:cNvSpPr>
            <a:spLocks noGrp="1"/>
          </p:cNvSpPr>
          <p:nvPr>
            <p:ph idx="1"/>
          </p:nvPr>
        </p:nvSpPr>
        <p:spPr/>
        <p:txBody>
          <a:bodyPr/>
          <a:lstStyle/>
          <a:p>
            <a:pPr>
              <a:buNone/>
            </a:pPr>
            <a:r>
              <a:rPr lang="en-US" dirty="0" smtClean="0"/>
              <a:t> </a:t>
            </a:r>
            <a:endParaRPr lang="en-US" dirty="0"/>
          </a:p>
        </p:txBody>
      </p:sp>
      <p:pic>
        <p:nvPicPr>
          <p:cNvPr id="5" name="Picture 2" descr="C:\Documents and Settings\aashish\Desktop\sports marketing\hero cup.jpg"/>
          <p:cNvPicPr>
            <a:picLocks noChangeAspect="1" noChangeArrowheads="1"/>
          </p:cNvPicPr>
          <p:nvPr/>
        </p:nvPicPr>
        <p:blipFill>
          <a:blip r:embed="rId4" cstate="print">
            <a:lum contrast="10000"/>
          </a:blip>
          <a:srcRect/>
          <a:stretch>
            <a:fillRect/>
          </a:stretch>
        </p:blipFill>
        <p:spPr bwMode="auto">
          <a:xfrm>
            <a:off x="1343025" y="1371600"/>
            <a:ext cx="6400800" cy="4572000"/>
          </a:xfrm>
          <a:prstGeom prst="rect">
            <a:avLst/>
          </a:prstGeom>
          <a:noFill/>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Hero Honda’s association with sports</a:t>
            </a:r>
            <a:endParaRPr lang="en-US" dirty="0"/>
          </a:p>
        </p:txBody>
      </p:sp>
      <p:pic>
        <p:nvPicPr>
          <p:cNvPr id="20483" name="Picture 2"/>
          <p:cNvPicPr>
            <a:picLocks noGrp="1" noChangeAspect="1" noChangeArrowheads="1"/>
          </p:cNvPicPr>
          <p:nvPr>
            <p:ph idx="1"/>
          </p:nvPr>
        </p:nvPicPr>
        <p:blipFill>
          <a:blip r:embed="rId3"/>
          <a:srcRect/>
          <a:stretch>
            <a:fillRect/>
          </a:stretch>
        </p:blipFill>
        <p:spPr>
          <a:xfrm>
            <a:off x="0" y="4114800"/>
            <a:ext cx="2463800" cy="2743200"/>
          </a:xfrm>
        </p:spPr>
      </p:pic>
      <p:pic>
        <p:nvPicPr>
          <p:cNvPr id="35844" name="Picture 4" descr="C:\Old Laptop Backup\e drive\vi\jpegs\jpegs\Murel.jpg"/>
          <p:cNvPicPr>
            <a:picLocks noChangeAspect="1" noChangeArrowheads="1"/>
          </p:cNvPicPr>
          <p:nvPr/>
        </p:nvPicPr>
        <p:blipFill>
          <a:blip r:embed="rId4"/>
          <a:srcRect t="10930" b="7208"/>
          <a:stretch>
            <a:fillRect/>
          </a:stretch>
        </p:blipFill>
        <p:spPr bwMode="auto">
          <a:xfrm>
            <a:off x="685800" y="1528763"/>
            <a:ext cx="7772400" cy="1900237"/>
          </a:xfrm>
          <a:prstGeom prst="rect">
            <a:avLst/>
          </a:prstGeom>
          <a:noFill/>
          <a:ln w="9525">
            <a:noFill/>
            <a:miter lim="800000"/>
            <a:headEnd/>
            <a:tailEnd/>
          </a:ln>
        </p:spPr>
      </p:pic>
      <p:pic>
        <p:nvPicPr>
          <p:cNvPr id="35845" name="Picture 5"/>
          <p:cNvPicPr>
            <a:picLocks noChangeAspect="1" noChangeArrowheads="1"/>
          </p:cNvPicPr>
          <p:nvPr/>
        </p:nvPicPr>
        <p:blipFill>
          <a:blip r:embed="rId5"/>
          <a:srcRect/>
          <a:stretch>
            <a:fillRect/>
          </a:stretch>
        </p:blipFill>
        <p:spPr bwMode="auto">
          <a:xfrm>
            <a:off x="3276600" y="5486400"/>
            <a:ext cx="2551113" cy="1371600"/>
          </a:xfrm>
          <a:prstGeom prst="rect">
            <a:avLst/>
          </a:prstGeom>
          <a:noFill/>
          <a:ln w="9525">
            <a:noFill/>
            <a:miter lim="800000"/>
            <a:headEnd/>
            <a:tailEnd/>
          </a:ln>
        </p:spPr>
      </p:pic>
      <p:pic>
        <p:nvPicPr>
          <p:cNvPr id="35846" name="Picture 6"/>
          <p:cNvPicPr>
            <a:picLocks noChangeAspect="1" noChangeArrowheads="1"/>
          </p:cNvPicPr>
          <p:nvPr/>
        </p:nvPicPr>
        <p:blipFill>
          <a:blip r:embed="rId6"/>
          <a:srcRect/>
          <a:stretch>
            <a:fillRect/>
          </a:stretch>
        </p:blipFill>
        <p:spPr bwMode="auto">
          <a:xfrm>
            <a:off x="6062663" y="4648200"/>
            <a:ext cx="3081337" cy="2209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aashish\Desktop\sports marketing\fifa-logo_0.gif"/>
          <p:cNvPicPr>
            <a:picLocks noChangeAspect="1" noChangeArrowheads="1"/>
          </p:cNvPicPr>
          <p:nvPr/>
        </p:nvPicPr>
        <p:blipFill>
          <a:blip r:embed="rId3"/>
          <a:srcRect/>
          <a:stretch>
            <a:fillRect/>
          </a:stretch>
        </p:blipFill>
        <p:spPr bwMode="auto">
          <a:xfrm>
            <a:off x="533399" y="3733800"/>
            <a:ext cx="2702169" cy="2195513"/>
          </a:xfrm>
          <a:prstGeom prst="rect">
            <a:avLst/>
          </a:prstGeom>
          <a:noFill/>
        </p:spPr>
      </p:pic>
      <p:pic>
        <p:nvPicPr>
          <p:cNvPr id="74754" name="Picture 2" descr="C:\Documents and Settings\aashish\Desktop\sports marketing\euro2008_logo(1).jpg"/>
          <p:cNvPicPr>
            <a:picLocks noChangeAspect="1" noChangeArrowheads="1"/>
          </p:cNvPicPr>
          <p:nvPr/>
        </p:nvPicPr>
        <p:blipFill>
          <a:blip r:embed="rId4" cstate="print"/>
          <a:srcRect/>
          <a:stretch>
            <a:fillRect/>
          </a:stretch>
        </p:blipFill>
        <p:spPr bwMode="auto">
          <a:xfrm>
            <a:off x="3429000" y="3733800"/>
            <a:ext cx="2300038" cy="2362200"/>
          </a:xfrm>
          <a:prstGeom prst="rect">
            <a:avLst/>
          </a:prstGeom>
          <a:noFill/>
        </p:spPr>
      </p:pic>
      <p:pic>
        <p:nvPicPr>
          <p:cNvPr id="6" name="Picture 4" descr="C:\Documents and Settings\aashish\Desktop\sports marketing\Olympic-rings.png"/>
          <p:cNvPicPr>
            <a:picLocks noChangeAspect="1" noChangeArrowheads="1"/>
          </p:cNvPicPr>
          <p:nvPr/>
        </p:nvPicPr>
        <p:blipFill>
          <a:blip r:embed="rId5"/>
          <a:srcRect/>
          <a:stretch>
            <a:fillRect/>
          </a:stretch>
        </p:blipFill>
        <p:spPr bwMode="auto">
          <a:xfrm>
            <a:off x="6096000" y="4038600"/>
            <a:ext cx="2438400" cy="1625600"/>
          </a:xfrm>
          <a:prstGeom prst="rect">
            <a:avLst/>
          </a:prstGeom>
          <a:noFill/>
          <a:ln w="9525">
            <a:noFill/>
            <a:miter lim="800000"/>
            <a:headEnd/>
            <a:tailEnd/>
          </a:ln>
        </p:spPr>
      </p:pic>
      <p:pic>
        <p:nvPicPr>
          <p:cNvPr id="74755" name="Picture 3" descr="C:\Documents and Settings\aashish\Desktop\sports marketing\Delhi-Daredevils.jpg"/>
          <p:cNvPicPr>
            <a:picLocks noChangeAspect="1" noChangeArrowheads="1"/>
          </p:cNvPicPr>
          <p:nvPr/>
        </p:nvPicPr>
        <p:blipFill>
          <a:blip r:embed="rId6" cstate="print"/>
          <a:srcRect/>
          <a:stretch>
            <a:fillRect/>
          </a:stretch>
        </p:blipFill>
        <p:spPr bwMode="auto">
          <a:xfrm>
            <a:off x="6056227" y="685800"/>
            <a:ext cx="2478173" cy="1752600"/>
          </a:xfrm>
          <a:prstGeom prst="rect">
            <a:avLst/>
          </a:prstGeom>
          <a:noFill/>
        </p:spPr>
      </p:pic>
      <p:pic>
        <p:nvPicPr>
          <p:cNvPr id="74756" name="Picture 4" descr="C:\Documents and Settings\aashish\Desktop\sports marketing\ipl-logo6.jpg"/>
          <p:cNvPicPr>
            <a:picLocks noChangeAspect="1" noChangeArrowheads="1"/>
          </p:cNvPicPr>
          <p:nvPr/>
        </p:nvPicPr>
        <p:blipFill>
          <a:blip r:embed="rId7"/>
          <a:srcRect/>
          <a:stretch>
            <a:fillRect/>
          </a:stretch>
        </p:blipFill>
        <p:spPr bwMode="auto">
          <a:xfrm>
            <a:off x="3437883" y="609600"/>
            <a:ext cx="2353317" cy="1894993"/>
          </a:xfrm>
          <a:prstGeom prst="rect">
            <a:avLst/>
          </a:prstGeom>
          <a:noFill/>
        </p:spPr>
      </p:pic>
      <p:pic>
        <p:nvPicPr>
          <p:cNvPr id="74757" name="Picture 5" descr="C:\Documents and Settings\aashish\Desktop\sports marketing\ICC-logo-lrg.jpg"/>
          <p:cNvPicPr>
            <a:picLocks noChangeAspect="1" noChangeArrowheads="1"/>
          </p:cNvPicPr>
          <p:nvPr/>
        </p:nvPicPr>
        <p:blipFill>
          <a:blip r:embed="rId8"/>
          <a:srcRect/>
          <a:stretch>
            <a:fillRect/>
          </a:stretch>
        </p:blipFill>
        <p:spPr bwMode="auto">
          <a:xfrm>
            <a:off x="879899" y="762000"/>
            <a:ext cx="1787101" cy="1828800"/>
          </a:xfrm>
          <a:prstGeom prst="rect">
            <a:avLst/>
          </a:prstGeom>
          <a:noFill/>
        </p:spPr>
      </p:pic>
      <p:sp>
        <p:nvSpPr>
          <p:cNvPr id="9" name="TextBox 8"/>
          <p:cNvSpPr txBox="1"/>
          <p:nvPr/>
        </p:nvSpPr>
        <p:spPr>
          <a:xfrm>
            <a:off x="381000" y="152400"/>
            <a:ext cx="2133600" cy="400110"/>
          </a:xfrm>
          <a:prstGeom prst="rect">
            <a:avLst/>
          </a:prstGeom>
          <a:noFill/>
        </p:spPr>
        <p:txBody>
          <a:bodyPr wrap="square" rtlCol="0">
            <a:spAutoFit/>
          </a:bodyPr>
          <a:lstStyle/>
          <a:p>
            <a:r>
              <a:rPr lang="en-US" sz="2000" b="1" dirty="0" smtClean="0"/>
              <a:t>On ground </a:t>
            </a:r>
            <a:endParaRPr lang="en-US" sz="2000" b="1" dirty="0"/>
          </a:p>
        </p:txBody>
      </p:sp>
      <p:sp>
        <p:nvSpPr>
          <p:cNvPr id="10" name="TextBox 9"/>
          <p:cNvSpPr txBox="1"/>
          <p:nvPr/>
        </p:nvSpPr>
        <p:spPr>
          <a:xfrm>
            <a:off x="381000" y="3105090"/>
            <a:ext cx="2133600" cy="400110"/>
          </a:xfrm>
          <a:prstGeom prst="rect">
            <a:avLst/>
          </a:prstGeom>
          <a:noFill/>
        </p:spPr>
        <p:txBody>
          <a:bodyPr wrap="square" rtlCol="0">
            <a:spAutoFit/>
          </a:bodyPr>
          <a:lstStyle/>
          <a:p>
            <a:r>
              <a:rPr lang="en-US" sz="2000" b="1" dirty="0" smtClean="0"/>
              <a:t>On air </a:t>
            </a:r>
            <a:endParaRPr lang="en-US" sz="2000"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Competitive</a:t>
            </a:r>
            <a:endParaRPr lang="en-US" dirty="0"/>
          </a:p>
        </p:txBody>
      </p:sp>
      <p:pic>
        <p:nvPicPr>
          <p:cNvPr id="7171" name="Picture 4"/>
          <p:cNvPicPr>
            <a:picLocks noGrp="1" noChangeAspect="1" noChangeArrowheads="1"/>
          </p:cNvPicPr>
          <p:nvPr>
            <p:ph idx="1"/>
          </p:nvPr>
        </p:nvPicPr>
        <p:blipFill>
          <a:blip r:embed="rId3"/>
          <a:srcRect/>
          <a:stretch>
            <a:fillRect/>
          </a:stretch>
        </p:blipFill>
        <p:spPr>
          <a:xfrm>
            <a:off x="2592388" y="1600200"/>
            <a:ext cx="3959225" cy="4525963"/>
          </a:xfr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The real value is in taking it down the line</a:t>
            </a:r>
            <a:endParaRPr lang="en-US" dirty="0"/>
          </a:p>
        </p:txBody>
      </p:sp>
      <p:sp>
        <p:nvSpPr>
          <p:cNvPr id="3" name="Content Placeholder 2"/>
          <p:cNvSpPr>
            <a:spLocks noGrp="1"/>
          </p:cNvSpPr>
          <p:nvPr>
            <p:ph idx="1"/>
          </p:nvPr>
        </p:nvSpPr>
        <p:spPr/>
        <p:txBody>
          <a:bodyPr/>
          <a:lstStyle/>
          <a:p>
            <a:pPr>
              <a:defRPr/>
            </a:pPr>
            <a:endParaRPr lang="en-US" dirty="0"/>
          </a:p>
        </p:txBody>
      </p:sp>
      <p:pic>
        <p:nvPicPr>
          <p:cNvPr id="36868" name="Picture 4"/>
          <p:cNvPicPr>
            <a:picLocks noChangeAspect="1" noChangeArrowheads="1"/>
          </p:cNvPicPr>
          <p:nvPr/>
        </p:nvPicPr>
        <p:blipFill>
          <a:blip r:embed="rId3" cstate="print"/>
          <a:srcRect/>
          <a:stretch>
            <a:fillRect/>
          </a:stretch>
        </p:blipFill>
        <p:spPr bwMode="auto">
          <a:xfrm>
            <a:off x="50800" y="1905000"/>
            <a:ext cx="4368800" cy="3276600"/>
          </a:xfrm>
          <a:prstGeom prst="rect">
            <a:avLst/>
          </a:prstGeom>
          <a:noFill/>
          <a:ln w="9525">
            <a:noFill/>
            <a:miter lim="800000"/>
            <a:headEnd/>
            <a:tailEnd/>
          </a:ln>
          <a:effectLst/>
        </p:spPr>
      </p:pic>
      <p:pic>
        <p:nvPicPr>
          <p:cNvPr id="6" name="Picture 2"/>
          <p:cNvPicPr>
            <a:picLocks noChangeAspect="1" noChangeArrowheads="1"/>
          </p:cNvPicPr>
          <p:nvPr/>
        </p:nvPicPr>
        <p:blipFill>
          <a:blip r:embed="rId4"/>
          <a:srcRect/>
          <a:stretch>
            <a:fillRect/>
          </a:stretch>
        </p:blipFill>
        <p:spPr bwMode="auto">
          <a:xfrm>
            <a:off x="5508171" y="1905000"/>
            <a:ext cx="2514600" cy="1604815"/>
          </a:xfrm>
          <a:prstGeom prst="rect">
            <a:avLst/>
          </a:prstGeom>
          <a:noFill/>
          <a:ln w="9525">
            <a:noFill/>
            <a:miter lim="800000"/>
            <a:headEnd/>
            <a:tailEnd/>
          </a:ln>
        </p:spPr>
      </p:pic>
      <p:pic>
        <p:nvPicPr>
          <p:cNvPr id="7" name="Picture 2"/>
          <p:cNvPicPr>
            <a:picLocks noChangeAspect="1" noChangeArrowheads="1"/>
          </p:cNvPicPr>
          <p:nvPr/>
        </p:nvPicPr>
        <p:blipFill>
          <a:blip r:embed="rId5"/>
          <a:srcRect/>
          <a:stretch>
            <a:fillRect/>
          </a:stretch>
        </p:blipFill>
        <p:spPr bwMode="auto">
          <a:xfrm>
            <a:off x="5486400" y="3581400"/>
            <a:ext cx="2612571" cy="182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p:txBody>
          <a:bodyPr/>
          <a:lstStyle/>
          <a:p>
            <a:pPr>
              <a:defRPr/>
            </a:pPr>
            <a:r>
              <a:rPr lang="en-US" dirty="0" smtClean="0"/>
              <a:t>and in leveraging national events</a:t>
            </a:r>
            <a:endParaRPr lang="en-US" dirty="0"/>
          </a:p>
        </p:txBody>
      </p:sp>
      <p:pic>
        <p:nvPicPr>
          <p:cNvPr id="67587" name="Picture 3"/>
          <p:cNvPicPr>
            <a:picLocks noChangeAspect="1" noChangeArrowheads="1"/>
          </p:cNvPicPr>
          <p:nvPr/>
        </p:nvPicPr>
        <p:blipFill>
          <a:blip r:embed="rId3"/>
          <a:srcRect/>
          <a:stretch>
            <a:fillRect/>
          </a:stretch>
        </p:blipFill>
        <p:spPr bwMode="auto">
          <a:xfrm>
            <a:off x="228600" y="2057400"/>
            <a:ext cx="4122520" cy="2743200"/>
          </a:xfrm>
          <a:prstGeom prst="rect">
            <a:avLst/>
          </a:prstGeom>
          <a:noFill/>
          <a:ln w="9525">
            <a:noFill/>
            <a:miter lim="800000"/>
            <a:headEnd/>
            <a:tailEnd/>
          </a:ln>
        </p:spPr>
      </p:pic>
      <p:pic>
        <p:nvPicPr>
          <p:cNvPr id="67588" name="Picture 4"/>
          <p:cNvPicPr>
            <a:picLocks noChangeAspect="1" noChangeArrowheads="1"/>
          </p:cNvPicPr>
          <p:nvPr/>
        </p:nvPicPr>
        <p:blipFill>
          <a:blip r:embed="rId4"/>
          <a:srcRect/>
          <a:stretch>
            <a:fillRect/>
          </a:stretch>
        </p:blipFill>
        <p:spPr bwMode="auto">
          <a:xfrm>
            <a:off x="4800600" y="2057400"/>
            <a:ext cx="4131140" cy="274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5" descr="C:\Documents and Settings\aashish\Desktop\sports marketing\su2.jpg"/>
          <p:cNvPicPr>
            <a:picLocks noChangeAspect="1" noChangeArrowheads="1"/>
          </p:cNvPicPr>
          <p:nvPr/>
        </p:nvPicPr>
        <p:blipFill>
          <a:blip r:embed="rId3"/>
          <a:srcRect/>
          <a:stretch>
            <a:fillRect/>
          </a:stretch>
        </p:blipFill>
        <p:spPr bwMode="auto">
          <a:xfrm>
            <a:off x="4572000" y="1796716"/>
            <a:ext cx="4495800" cy="3461084"/>
          </a:xfrm>
          <a:prstGeom prst="rect">
            <a:avLst/>
          </a:prstGeom>
          <a:noFill/>
          <a:ln w="9525">
            <a:noFill/>
            <a:miter lim="800000"/>
            <a:headEnd/>
            <a:tailEnd/>
          </a:ln>
        </p:spPr>
      </p:pic>
      <p:sp>
        <p:nvSpPr>
          <p:cNvPr id="11" name="Title 1"/>
          <p:cNvSpPr>
            <a:spLocks noGrp="1"/>
          </p:cNvSpPr>
          <p:nvPr>
            <p:ph type="title"/>
          </p:nvPr>
        </p:nvSpPr>
        <p:spPr/>
        <p:txBody>
          <a:bodyPr>
            <a:normAutofit fontScale="90000"/>
          </a:bodyPr>
          <a:lstStyle/>
          <a:p>
            <a:pPr>
              <a:defRPr/>
            </a:pPr>
            <a:r>
              <a:rPr lang="en-US" dirty="0" smtClean="0"/>
              <a:t>and also in getting into our core product area</a:t>
            </a:r>
            <a:endParaRPr lang="en-US" dirty="0"/>
          </a:p>
        </p:txBody>
      </p:sp>
      <p:pic>
        <p:nvPicPr>
          <p:cNvPr id="12" name="Picture 6" descr="C:\Documents and Settings\aashish\Desktop\sports marketing\su3.jpg"/>
          <p:cNvPicPr>
            <a:picLocks noChangeAspect="1" noChangeArrowheads="1"/>
          </p:cNvPicPr>
          <p:nvPr/>
        </p:nvPicPr>
        <p:blipFill>
          <a:blip r:embed="rId4"/>
          <a:srcRect/>
          <a:stretch>
            <a:fillRect/>
          </a:stretch>
        </p:blipFill>
        <p:spPr bwMode="auto">
          <a:xfrm>
            <a:off x="76200" y="1833600"/>
            <a:ext cx="4343400" cy="334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p:txBody>
          <a:bodyPr/>
          <a:lstStyle/>
          <a:p>
            <a:r>
              <a:rPr lang="en-US" dirty="0" smtClean="0"/>
              <a:t>Share of Voice higher than Share of spend</a:t>
            </a:r>
            <a:endParaRPr lang="en-US" dirty="0"/>
          </a:p>
        </p:txBody>
      </p:sp>
      <p:sp>
        <p:nvSpPr>
          <p:cNvPr id="14" name="Content Placeholder 13"/>
          <p:cNvSpPr>
            <a:spLocks noGrp="1"/>
          </p:cNvSpPr>
          <p:nvPr>
            <p:ph idx="1"/>
          </p:nvPr>
        </p:nvSpPr>
        <p:spPr>
          <a:xfrm>
            <a:off x="457200" y="1600200"/>
            <a:ext cx="8229600" cy="4876800"/>
          </a:xfrm>
        </p:spPr>
        <p:txBody>
          <a:bodyPr>
            <a:normAutofit fontScale="92500" lnSpcReduction="10000"/>
          </a:bodyPr>
          <a:lstStyle/>
          <a:p>
            <a:pPr>
              <a:buNone/>
            </a:pPr>
            <a:r>
              <a:rPr lang="en-US" dirty="0" smtClean="0"/>
              <a:t>TG – Male  , 18 -40 yrs</a:t>
            </a:r>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r>
              <a:rPr lang="en-US" dirty="0" smtClean="0"/>
              <a:t>                                      </a:t>
            </a:r>
            <a:r>
              <a:rPr lang="en-US" sz="3500" b="1" dirty="0" smtClean="0"/>
              <a:t>Great ROI</a:t>
            </a:r>
            <a:endParaRPr lang="en-US" b="1" dirty="0"/>
          </a:p>
        </p:txBody>
      </p:sp>
      <p:pic>
        <p:nvPicPr>
          <p:cNvPr id="1026" name="Picture 2" descr="C:\Documents and Settings\aashish\Desktop\sports marketing\Picture 073.jpg"/>
          <p:cNvPicPr>
            <a:picLocks noChangeAspect="1" noChangeArrowheads="1"/>
          </p:cNvPicPr>
          <p:nvPr/>
        </p:nvPicPr>
        <p:blipFill>
          <a:blip r:embed="rId2"/>
          <a:srcRect/>
          <a:stretch>
            <a:fillRect/>
          </a:stretch>
        </p:blipFill>
        <p:spPr bwMode="auto">
          <a:xfrm>
            <a:off x="2286000" y="2133600"/>
            <a:ext cx="4572000" cy="3429000"/>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ctrTitle"/>
          </p:nvPr>
        </p:nvSpPr>
        <p:spPr>
          <a:effectLst>
            <a:outerShdw dist="17961" dir="2700000" algn="ctr" rotWithShape="0">
              <a:schemeClr val="bg2"/>
            </a:outerShdw>
          </a:effectLst>
        </p:spPr>
        <p:txBody>
          <a:bodyPr/>
          <a:lstStyle/>
          <a:p>
            <a:pPr eaLnBrk="1" hangingPunct="1">
              <a:defRPr/>
            </a:pPr>
            <a:r>
              <a:rPr lang="en-US" dirty="0" smtClean="0"/>
              <a:t>Sponsoring sports – Inspiring people</a:t>
            </a:r>
          </a:p>
        </p:txBody>
      </p:sp>
      <p:sp>
        <p:nvSpPr>
          <p:cNvPr id="24579" name="Subtitle 2"/>
          <p:cNvSpPr>
            <a:spLocks noGrp="1"/>
          </p:cNvSpPr>
          <p:nvPr>
            <p:ph type="subTitle" idx="1"/>
          </p:nvPr>
        </p:nvSpPr>
        <p:spPr>
          <a:effectLst>
            <a:outerShdw dist="17961" dir="2700000" algn="ctr" rotWithShape="0">
              <a:schemeClr val="bg2"/>
            </a:outerShdw>
          </a:effectLst>
        </p:spPr>
        <p:txBody>
          <a:bodyPr/>
          <a:lstStyle/>
          <a:p>
            <a:pPr eaLnBrk="1" hangingPunct="1">
              <a:defRPr/>
            </a:pPr>
            <a:endParaRPr lang="en-US"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pic>
        <p:nvPicPr>
          <p:cNvPr id="23555" name="Picture 2"/>
          <p:cNvPicPr>
            <a:picLocks noGrp="1" noChangeAspect="1" noChangeArrowheads="1"/>
          </p:cNvPicPr>
          <p:nvPr>
            <p:ph idx="1"/>
          </p:nvPr>
        </p:nvPicPr>
        <p:blipFill>
          <a:blip r:embed="rId3"/>
          <a:srcRect/>
          <a:stretch>
            <a:fillRect/>
          </a:stretch>
        </p:blipFill>
        <p:spPr>
          <a:xfrm>
            <a:off x="1554163" y="1600200"/>
            <a:ext cx="6035675" cy="4525963"/>
          </a:xfr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9" name="Picture 2"/>
          <p:cNvPicPr>
            <a:picLocks noGrp="1" noChangeAspect="1" noChangeArrowheads="1"/>
          </p:cNvPicPr>
          <p:nvPr>
            <p:ph idx="1"/>
          </p:nvPr>
        </p:nvPicPr>
        <p:blipFill>
          <a:blip r:embed="rId3"/>
          <a:srcRect/>
          <a:stretch>
            <a:fillRect/>
          </a:stretch>
        </p:blipFill>
        <p:spPr>
          <a:xfrm>
            <a:off x="2190750" y="2163763"/>
            <a:ext cx="4762500" cy="3400425"/>
          </a:xfr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endParaRPr lang="en-US"/>
          </a:p>
        </p:txBody>
      </p:sp>
      <p:pic>
        <p:nvPicPr>
          <p:cNvPr id="26627" name="Picture 4"/>
          <p:cNvPicPr>
            <a:picLocks noGrp="1" noChangeAspect="1" noChangeArrowheads="1"/>
          </p:cNvPicPr>
          <p:nvPr>
            <p:ph idx="1"/>
          </p:nvPr>
        </p:nvPicPr>
        <p:blipFill>
          <a:blip r:embed="rId3"/>
          <a:srcRect/>
          <a:stretch>
            <a:fillRect/>
          </a:stretch>
        </p:blipFill>
        <p:spPr>
          <a:xfrm>
            <a:off x="1714500" y="2119313"/>
            <a:ext cx="5715000" cy="3486150"/>
          </a:xfr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3" name="Content Placeholder 2"/>
          <p:cNvSpPr>
            <a:spLocks noGrp="1"/>
          </p:cNvSpPr>
          <p:nvPr>
            <p:ph idx="1"/>
          </p:nvPr>
        </p:nvSpPr>
        <p:spPr/>
        <p:txBody>
          <a:bodyPr/>
          <a:lstStyle/>
          <a:p>
            <a:pPr>
              <a:defRPr/>
            </a:pPr>
            <a:endParaRPr lang="en-US"/>
          </a:p>
        </p:txBody>
      </p:sp>
      <p:pic>
        <p:nvPicPr>
          <p:cNvPr id="45061" name="Picture 3" descr="C:\Documents and Settings\aashish\Desktop\sports marketing\Hockey - Times of India (Jul28'09).jpg"/>
          <p:cNvPicPr>
            <a:picLocks noChangeAspect="1" noChangeArrowheads="1"/>
          </p:cNvPicPr>
          <p:nvPr/>
        </p:nvPicPr>
        <p:blipFill>
          <a:blip r:embed="rId3"/>
          <a:srcRect/>
          <a:stretch>
            <a:fillRect/>
          </a:stretch>
        </p:blipFill>
        <p:spPr bwMode="auto">
          <a:xfrm>
            <a:off x="76200" y="2133600"/>
            <a:ext cx="4953000" cy="3105150"/>
          </a:xfrm>
          <a:prstGeom prst="rect">
            <a:avLst/>
          </a:prstGeom>
          <a:noFill/>
          <a:ln w="9525">
            <a:noFill/>
            <a:miter lim="800000"/>
            <a:headEnd/>
            <a:tailEnd/>
          </a:ln>
        </p:spPr>
      </p:pic>
      <p:pic>
        <p:nvPicPr>
          <p:cNvPr id="20482" name="Picture 2"/>
          <p:cNvPicPr>
            <a:picLocks noChangeAspect="1" noChangeArrowheads="1"/>
          </p:cNvPicPr>
          <p:nvPr/>
        </p:nvPicPr>
        <p:blipFill>
          <a:blip r:embed="rId4" cstate="print"/>
          <a:srcRect/>
          <a:stretch>
            <a:fillRect/>
          </a:stretch>
        </p:blipFill>
        <p:spPr bwMode="auto">
          <a:xfrm>
            <a:off x="5181600" y="2133600"/>
            <a:ext cx="3733800" cy="300742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defRPr/>
            </a:pPr>
            <a:endParaRPr lang="en-US"/>
          </a:p>
        </p:txBody>
      </p:sp>
      <p:pic>
        <p:nvPicPr>
          <p:cNvPr id="46083" name="Picture 5"/>
          <p:cNvPicPr>
            <a:picLocks noGrp="1" noChangeAspect="1" noChangeArrowheads="1"/>
          </p:cNvPicPr>
          <p:nvPr>
            <p:ph idx="1"/>
          </p:nvPr>
        </p:nvPicPr>
        <p:blipFill>
          <a:blip r:embed="rId3"/>
          <a:srcRect l="12518" t="34375" r="38287" b="7292"/>
          <a:stretch>
            <a:fillRect/>
          </a:stretch>
        </p:blipFill>
        <p:spPr>
          <a:xfrm>
            <a:off x="533400" y="1447800"/>
            <a:ext cx="8001000" cy="5334000"/>
          </a:xfr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Physical /mental /equipment</a:t>
            </a:r>
            <a:endParaRPr lang="en-US" dirty="0"/>
          </a:p>
        </p:txBody>
      </p:sp>
      <p:sp>
        <p:nvSpPr>
          <p:cNvPr id="3" name="Content Placeholder 2"/>
          <p:cNvSpPr>
            <a:spLocks noGrp="1"/>
          </p:cNvSpPr>
          <p:nvPr>
            <p:ph idx="1"/>
          </p:nvPr>
        </p:nvSpPr>
        <p:spPr/>
        <p:txBody>
          <a:bodyPr/>
          <a:lstStyle/>
          <a:p>
            <a:pPr eaLnBrk="1" hangingPunct="1">
              <a:defRPr/>
            </a:pPr>
            <a:endParaRPr lang="en-US" dirty="0"/>
          </a:p>
        </p:txBody>
      </p:sp>
      <p:pic>
        <p:nvPicPr>
          <p:cNvPr id="17412" name="Picture 4"/>
          <p:cNvPicPr>
            <a:picLocks noChangeAspect="1" noChangeArrowheads="1"/>
          </p:cNvPicPr>
          <p:nvPr/>
        </p:nvPicPr>
        <p:blipFill>
          <a:blip r:embed="rId3"/>
          <a:srcRect/>
          <a:stretch>
            <a:fillRect/>
          </a:stretch>
        </p:blipFill>
        <p:spPr bwMode="auto">
          <a:xfrm>
            <a:off x="2590800" y="2514600"/>
            <a:ext cx="2560638" cy="2362200"/>
          </a:xfrm>
          <a:prstGeom prst="rect">
            <a:avLst/>
          </a:prstGeom>
          <a:noFill/>
          <a:ln w="9525">
            <a:noFill/>
            <a:miter lim="800000"/>
            <a:headEnd/>
            <a:tailEnd/>
          </a:ln>
        </p:spPr>
      </p:pic>
      <p:pic>
        <p:nvPicPr>
          <p:cNvPr id="17413" name="Picture 5" descr="C:\Documents and Settings\aashish\Desktop\sports marketing\Sport Admin 1 RZ.jpg"/>
          <p:cNvPicPr>
            <a:picLocks noChangeAspect="1" noChangeArrowheads="1"/>
          </p:cNvPicPr>
          <p:nvPr/>
        </p:nvPicPr>
        <p:blipFill>
          <a:blip r:embed="rId4"/>
          <a:srcRect/>
          <a:stretch>
            <a:fillRect/>
          </a:stretch>
        </p:blipFill>
        <p:spPr bwMode="auto">
          <a:xfrm>
            <a:off x="177800" y="2465388"/>
            <a:ext cx="2108200" cy="2362200"/>
          </a:xfrm>
          <a:prstGeom prst="rect">
            <a:avLst/>
          </a:prstGeom>
          <a:noFill/>
          <a:ln w="9525">
            <a:noFill/>
            <a:miter lim="800000"/>
            <a:headEnd/>
            <a:tailEnd/>
          </a:ln>
        </p:spPr>
      </p:pic>
      <p:pic>
        <p:nvPicPr>
          <p:cNvPr id="17414" name="Picture 6" descr="C:\Documents and Settings\aashish\Desktop\sports marketing\ws_Formula_1_02_1280x800.jpg"/>
          <p:cNvPicPr>
            <a:picLocks noChangeAspect="1" noChangeArrowheads="1"/>
          </p:cNvPicPr>
          <p:nvPr/>
        </p:nvPicPr>
        <p:blipFill>
          <a:blip r:embed="rId5"/>
          <a:srcRect/>
          <a:stretch>
            <a:fillRect/>
          </a:stretch>
        </p:blipFill>
        <p:spPr bwMode="auto">
          <a:xfrm>
            <a:off x="5257800" y="2495550"/>
            <a:ext cx="3810000" cy="2381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Is it enough?</a:t>
            </a:r>
            <a:endParaRPr lang="en-US" dirty="0"/>
          </a:p>
        </p:txBody>
      </p:sp>
      <p:sp>
        <p:nvSpPr>
          <p:cNvPr id="3" name="Content Placeholder 2"/>
          <p:cNvSpPr>
            <a:spLocks noGrp="1"/>
          </p:cNvSpPr>
          <p:nvPr>
            <p:ph idx="1"/>
          </p:nvPr>
        </p:nvSpPr>
        <p:spPr/>
        <p:txBody>
          <a:bodyPr/>
          <a:lstStyle/>
          <a:p>
            <a:pPr>
              <a:defRPr/>
            </a:pPr>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3" name="Content Placeholder 2"/>
          <p:cNvSpPr>
            <a:spLocks noGrp="1"/>
          </p:cNvSpPr>
          <p:nvPr>
            <p:ph idx="1"/>
          </p:nvPr>
        </p:nvSpPr>
        <p:spPr/>
        <p:txBody>
          <a:bodyPr/>
          <a:lstStyle/>
          <a:p>
            <a:pPr>
              <a:defRPr/>
            </a:pPr>
            <a:endParaRPr lang="en-US"/>
          </a:p>
        </p:txBody>
      </p:sp>
      <p:pic>
        <p:nvPicPr>
          <p:cNvPr id="48132" name="Picture 4"/>
          <p:cNvPicPr>
            <a:picLocks noChangeAspect="1" noChangeArrowheads="1"/>
          </p:cNvPicPr>
          <p:nvPr/>
        </p:nvPicPr>
        <p:blipFill>
          <a:blip r:embed="rId3"/>
          <a:srcRect l="21669" t="20833" r="43777" b="14583"/>
          <a:stretch>
            <a:fillRect/>
          </a:stretch>
        </p:blipFill>
        <p:spPr bwMode="auto">
          <a:xfrm>
            <a:off x="0" y="-76200"/>
            <a:ext cx="6599238" cy="6934200"/>
          </a:xfrm>
          <a:prstGeom prst="rect">
            <a:avLst/>
          </a:prstGeom>
          <a:noFill/>
          <a:ln w="9525">
            <a:noFill/>
            <a:miter lim="800000"/>
            <a:headEnd/>
            <a:tailEnd/>
          </a:ln>
        </p:spPr>
      </p:pic>
      <p:sp>
        <p:nvSpPr>
          <p:cNvPr id="48133" name="TextBox 7"/>
          <p:cNvSpPr txBox="1">
            <a:spLocks noChangeArrowheads="1"/>
          </p:cNvSpPr>
          <p:nvPr/>
        </p:nvSpPr>
        <p:spPr bwMode="auto">
          <a:xfrm>
            <a:off x="6629400" y="3429000"/>
            <a:ext cx="2514600" cy="646113"/>
          </a:xfrm>
          <a:prstGeom prst="rect">
            <a:avLst/>
          </a:prstGeom>
          <a:noFill/>
          <a:ln w="9525">
            <a:noFill/>
            <a:miter lim="800000"/>
            <a:headEnd/>
            <a:tailEnd/>
          </a:ln>
        </p:spPr>
        <p:txBody>
          <a:bodyPr>
            <a:spAutoFit/>
          </a:bodyPr>
          <a:lstStyle/>
          <a:p>
            <a:r>
              <a:rPr lang="en-US"/>
              <a:t>Olympics 2008 medals tally</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3" name="Content Placeholder 2"/>
          <p:cNvSpPr>
            <a:spLocks noGrp="1"/>
          </p:cNvSpPr>
          <p:nvPr>
            <p:ph idx="1"/>
          </p:nvPr>
        </p:nvSpPr>
        <p:spPr/>
        <p:txBody>
          <a:bodyPr/>
          <a:lstStyle/>
          <a:p>
            <a:pPr>
              <a:defRPr/>
            </a:pPr>
            <a:endParaRPr lang="en-US"/>
          </a:p>
        </p:txBody>
      </p:sp>
      <p:pic>
        <p:nvPicPr>
          <p:cNvPr id="49156" name="Picture 3"/>
          <p:cNvPicPr>
            <a:picLocks noChangeAspect="1" noChangeArrowheads="1"/>
          </p:cNvPicPr>
          <p:nvPr/>
        </p:nvPicPr>
        <p:blipFill>
          <a:blip r:embed="rId3"/>
          <a:srcRect l="21669" t="20833" r="43777" b="14583"/>
          <a:stretch>
            <a:fillRect/>
          </a:stretch>
        </p:blipFill>
        <p:spPr bwMode="auto">
          <a:xfrm>
            <a:off x="0" y="-104775"/>
            <a:ext cx="6629400" cy="6965950"/>
          </a:xfrm>
          <a:prstGeom prst="rect">
            <a:avLst/>
          </a:prstGeom>
          <a:noFill/>
          <a:ln w="9525">
            <a:noFill/>
            <a:miter lim="800000"/>
            <a:headEnd/>
            <a:tailEnd/>
          </a:ln>
        </p:spPr>
      </p:pic>
      <p:sp>
        <p:nvSpPr>
          <p:cNvPr id="49157" name="TextBox 6"/>
          <p:cNvSpPr txBox="1">
            <a:spLocks noChangeArrowheads="1"/>
          </p:cNvSpPr>
          <p:nvPr/>
        </p:nvSpPr>
        <p:spPr bwMode="auto">
          <a:xfrm>
            <a:off x="6629400" y="3429000"/>
            <a:ext cx="2514600" cy="646113"/>
          </a:xfrm>
          <a:prstGeom prst="rect">
            <a:avLst/>
          </a:prstGeom>
          <a:noFill/>
          <a:ln w="9525">
            <a:noFill/>
            <a:miter lim="800000"/>
            <a:headEnd/>
            <a:tailEnd/>
          </a:ln>
        </p:spPr>
        <p:txBody>
          <a:bodyPr>
            <a:spAutoFit/>
          </a:bodyPr>
          <a:lstStyle/>
          <a:p>
            <a:r>
              <a:rPr lang="en-US"/>
              <a:t>Olympics 2008 medals tally</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1143000"/>
          </a:xfrm>
        </p:spPr>
        <p:txBody>
          <a:bodyPr>
            <a:normAutofit/>
          </a:bodyPr>
          <a:lstStyle/>
          <a:p>
            <a:pPr>
              <a:defRPr/>
            </a:pPr>
            <a:r>
              <a:rPr lang="en-US" sz="4000" dirty="0" smtClean="0"/>
              <a:t>What ails Indian sports ?</a:t>
            </a:r>
            <a:endParaRPr lang="en-US" sz="4000" dirty="0"/>
          </a:p>
        </p:txBody>
      </p:sp>
      <p:sp>
        <p:nvSpPr>
          <p:cNvPr id="3" name="Content Placeholder 2"/>
          <p:cNvSpPr>
            <a:spLocks noGrp="1"/>
          </p:cNvSpPr>
          <p:nvPr>
            <p:ph idx="1"/>
          </p:nvPr>
        </p:nvSpPr>
        <p:spPr>
          <a:xfrm>
            <a:off x="152400" y="1722438"/>
            <a:ext cx="8915400" cy="4525962"/>
          </a:xfrm>
        </p:spPr>
        <p:txBody>
          <a:bodyPr/>
          <a:lstStyle/>
          <a:p>
            <a:pPr>
              <a:lnSpc>
                <a:spcPct val="150000"/>
              </a:lnSpc>
              <a:defRPr/>
            </a:pPr>
            <a:r>
              <a:rPr lang="en-US" dirty="0" smtClean="0"/>
              <a:t>Not enough playing population ?</a:t>
            </a:r>
          </a:p>
          <a:p>
            <a:pPr>
              <a:lnSpc>
                <a:spcPct val="150000"/>
              </a:lnSpc>
              <a:defRPr/>
            </a:pPr>
            <a:r>
              <a:rPr lang="en-US" dirty="0" smtClean="0"/>
              <a:t>Not enough interest ?</a:t>
            </a:r>
          </a:p>
          <a:p>
            <a:pPr>
              <a:lnSpc>
                <a:spcPct val="150000"/>
              </a:lnSpc>
              <a:defRPr/>
            </a:pPr>
            <a:r>
              <a:rPr lang="en-US" dirty="0" smtClean="0"/>
              <a:t> Not enough access  ?</a:t>
            </a:r>
          </a:p>
          <a:p>
            <a:pPr>
              <a:lnSpc>
                <a:spcPct val="150000"/>
              </a:lnSpc>
              <a:defRPr/>
            </a:pPr>
            <a:r>
              <a:rPr lang="en-US" dirty="0" smtClean="0"/>
              <a:t>“The ability to participate depends on a variety of enabling social conditions” </a:t>
            </a:r>
            <a:r>
              <a:rPr lang="en-US" dirty="0" err="1" smtClean="0"/>
              <a:t>Amartya</a:t>
            </a:r>
            <a:r>
              <a:rPr lang="en-US" dirty="0" smtClean="0"/>
              <a:t> </a:t>
            </a:r>
            <a:r>
              <a:rPr lang="en-US" dirty="0" err="1" smtClean="0"/>
              <a:t>Sen</a:t>
            </a:r>
            <a:endParaRPr lang="en-US" dirty="0"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ails Indian sports ?</a:t>
            </a:r>
            <a:endParaRPr lang="en-US" dirty="0"/>
          </a:p>
        </p:txBody>
      </p:sp>
      <p:sp>
        <p:nvSpPr>
          <p:cNvPr id="3" name="Content Placeholder 2"/>
          <p:cNvSpPr>
            <a:spLocks noGrp="1"/>
          </p:cNvSpPr>
          <p:nvPr>
            <p:ph idx="1"/>
          </p:nvPr>
        </p:nvSpPr>
        <p:spPr/>
        <p:txBody>
          <a:bodyPr/>
          <a:lstStyle/>
          <a:p>
            <a:r>
              <a:rPr lang="en-US" dirty="0" smtClean="0"/>
              <a:t>Infrastructure</a:t>
            </a:r>
          </a:p>
          <a:p>
            <a:r>
              <a:rPr lang="en-US" dirty="0" smtClean="0"/>
              <a:t>Institutional  &amp;  administrative reforms</a:t>
            </a:r>
          </a:p>
          <a:p>
            <a:pPr lvl="1">
              <a:lnSpc>
                <a:spcPct val="150000"/>
              </a:lnSpc>
            </a:pPr>
            <a:r>
              <a:rPr lang="en-US" dirty="0" smtClean="0"/>
              <a:t>Talent tapping</a:t>
            </a:r>
          </a:p>
          <a:p>
            <a:pPr lvl="1">
              <a:lnSpc>
                <a:spcPct val="150000"/>
              </a:lnSpc>
            </a:pPr>
            <a:r>
              <a:rPr lang="en-US" dirty="0" smtClean="0"/>
              <a:t>Talent nurturing</a:t>
            </a:r>
          </a:p>
          <a:p>
            <a:pPr lvl="1">
              <a:lnSpc>
                <a:spcPct val="150000"/>
              </a:lnSpc>
            </a:pPr>
            <a:r>
              <a:rPr lang="en-US" dirty="0" smtClean="0"/>
              <a:t>Social security</a:t>
            </a:r>
          </a:p>
          <a:p>
            <a:r>
              <a:rPr lang="en-US" dirty="0" smtClean="0"/>
              <a:t>Awareness &amp; Interest</a:t>
            </a:r>
          </a:p>
          <a:p>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sz="4000" dirty="0" smtClean="0"/>
              <a:t>Opportunity – India Land of Sports…..but few Heroes…</a:t>
            </a:r>
            <a:endParaRPr lang="en-US" sz="4000" dirty="0"/>
          </a:p>
        </p:txBody>
      </p:sp>
      <p:pic>
        <p:nvPicPr>
          <p:cNvPr id="27651" name="Picture 2"/>
          <p:cNvPicPr>
            <a:picLocks noGrp="1" noChangeAspect="1" noChangeArrowheads="1"/>
          </p:cNvPicPr>
          <p:nvPr>
            <p:ph idx="1"/>
          </p:nvPr>
        </p:nvPicPr>
        <p:blipFill>
          <a:blip r:embed="rId3"/>
          <a:srcRect/>
          <a:stretch>
            <a:fillRect/>
          </a:stretch>
        </p:blipFill>
        <p:spPr>
          <a:xfrm>
            <a:off x="6781800" y="1600200"/>
            <a:ext cx="1779588" cy="1828800"/>
          </a:xfrm>
        </p:spPr>
      </p:pic>
      <p:pic>
        <p:nvPicPr>
          <p:cNvPr id="51204" name="Picture 3"/>
          <p:cNvPicPr>
            <a:picLocks noChangeAspect="1" noChangeArrowheads="1"/>
          </p:cNvPicPr>
          <p:nvPr/>
        </p:nvPicPr>
        <p:blipFill>
          <a:blip r:embed="rId4"/>
          <a:srcRect/>
          <a:stretch>
            <a:fillRect/>
          </a:stretch>
        </p:blipFill>
        <p:spPr bwMode="auto">
          <a:xfrm>
            <a:off x="304800" y="1698625"/>
            <a:ext cx="2590800" cy="1730375"/>
          </a:xfrm>
          <a:prstGeom prst="rect">
            <a:avLst/>
          </a:prstGeom>
          <a:noFill/>
          <a:ln w="9525">
            <a:noFill/>
            <a:miter lim="800000"/>
            <a:headEnd/>
            <a:tailEnd/>
          </a:ln>
        </p:spPr>
      </p:pic>
      <p:pic>
        <p:nvPicPr>
          <p:cNvPr id="51205" name="Picture 5"/>
          <p:cNvPicPr>
            <a:picLocks noChangeAspect="1" noChangeArrowheads="1"/>
          </p:cNvPicPr>
          <p:nvPr/>
        </p:nvPicPr>
        <p:blipFill>
          <a:blip r:embed="rId5"/>
          <a:srcRect/>
          <a:stretch>
            <a:fillRect/>
          </a:stretch>
        </p:blipFill>
        <p:spPr bwMode="auto">
          <a:xfrm>
            <a:off x="5181600" y="3886200"/>
            <a:ext cx="3048000" cy="2267351"/>
          </a:xfrm>
          <a:prstGeom prst="rect">
            <a:avLst/>
          </a:prstGeom>
          <a:noFill/>
          <a:ln w="9525">
            <a:noFill/>
            <a:miter lim="800000"/>
            <a:headEnd/>
            <a:tailEnd/>
          </a:ln>
        </p:spPr>
      </p:pic>
      <p:pic>
        <p:nvPicPr>
          <p:cNvPr id="51206" name="Picture 6" descr="C:\Documents and Settings\aashish\Desktop\sports marketing\somdev1.jpg"/>
          <p:cNvPicPr>
            <a:picLocks noChangeAspect="1" noChangeArrowheads="1"/>
          </p:cNvPicPr>
          <p:nvPr/>
        </p:nvPicPr>
        <p:blipFill>
          <a:blip r:embed="rId6"/>
          <a:srcRect/>
          <a:stretch>
            <a:fillRect/>
          </a:stretch>
        </p:blipFill>
        <p:spPr bwMode="auto">
          <a:xfrm>
            <a:off x="1219200" y="3657600"/>
            <a:ext cx="1524000" cy="2794000"/>
          </a:xfrm>
          <a:prstGeom prst="rect">
            <a:avLst/>
          </a:prstGeom>
          <a:noFill/>
          <a:ln w="9525">
            <a:noFill/>
            <a:miter lim="800000"/>
            <a:headEnd/>
            <a:tailEnd/>
          </a:ln>
        </p:spPr>
      </p:pic>
      <p:pic>
        <p:nvPicPr>
          <p:cNvPr id="51207" name="Picture 7" descr="C:\Documents and Settings\aashish\Desktop\sports marketing\vijendersingh_afp.jpg"/>
          <p:cNvPicPr>
            <a:picLocks noChangeAspect="1" noChangeArrowheads="1"/>
          </p:cNvPicPr>
          <p:nvPr/>
        </p:nvPicPr>
        <p:blipFill>
          <a:blip r:embed="rId7"/>
          <a:srcRect/>
          <a:stretch>
            <a:fillRect/>
          </a:stretch>
        </p:blipFill>
        <p:spPr bwMode="auto">
          <a:xfrm>
            <a:off x="3657600" y="1752600"/>
            <a:ext cx="2525713" cy="167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dirty="0" smtClean="0"/>
              <a:t>Making the cycle self perpetuating</a:t>
            </a:r>
            <a:endParaRPr lang="en-US" dirty="0"/>
          </a:p>
        </p:txBody>
      </p:sp>
      <p:graphicFrame>
        <p:nvGraphicFramePr>
          <p:cNvPr id="4" name="Content Placeholder 3"/>
          <p:cNvGraphicFramePr>
            <a:graphicFrameLocks noGrp="1"/>
          </p:cNvGraphicFramePr>
          <p:nvPr>
            <p:ph idx="1"/>
          </p:nvPr>
        </p:nvGraphicFramePr>
        <p:xfrm>
          <a:off x="-3048000" y="609600"/>
          <a:ext cx="14325600" cy="6172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8EC263AB-3706-4FCC-BDD8-45B3971D9A69}"/>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890D5304-6FF0-4D5B-838F-EC0304B9E0DA}"/>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graphicEl>
                                              <a:dgm id="{80BBDFD7-FC48-48E1-AB48-0DD53DDC3DCD}"/>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graphicEl>
                                              <a:dgm id="{E9703A12-1F60-4602-B909-AA48B0D1BC48}"/>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graphicEl>
                                              <a:dgm id="{D307BE56-BE6C-4715-8CF9-E7B04123644E}"/>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2155903E-23A2-423E-BC0F-2DDCD0514E2C}"/>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graphicEl>
                                              <a:dgm id="{2B09CF7D-1D70-4854-9328-870EBBE39635}"/>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graphicEl>
                                              <a:dgm id="{25C6566E-92A5-434C-9C0C-3DB47E0E3BA9}"/>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graphicEl>
                                              <a:dgm id="{4F953A9E-AD7C-4AD8-960A-0D7A515DD447}"/>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graphicEl>
                                              <a:dgm id="{20A7A28D-5D29-403F-BFB9-E589792DD9FA}"/>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5" descr="C:\Documents and Settings\aashish\Desktop\sports marketing\su4.jpg"/>
          <p:cNvPicPr>
            <a:picLocks noChangeAspect="1" noChangeArrowheads="1"/>
          </p:cNvPicPr>
          <p:nvPr/>
        </p:nvPicPr>
        <p:blipFill>
          <a:blip r:embed="rId3"/>
          <a:srcRect/>
          <a:stretch>
            <a:fillRect/>
          </a:stretch>
        </p:blipFill>
        <p:spPr bwMode="auto">
          <a:xfrm>
            <a:off x="0" y="1371600"/>
            <a:ext cx="9144000" cy="5486400"/>
          </a:xfrm>
          <a:prstGeom prst="rect">
            <a:avLst/>
          </a:prstGeom>
          <a:noFill/>
          <a:ln w="9525">
            <a:noFill/>
            <a:miter lim="800000"/>
            <a:headEnd/>
            <a:tailEnd/>
          </a:ln>
        </p:spPr>
      </p:pic>
      <p:sp>
        <p:nvSpPr>
          <p:cNvPr id="2" name="Title 1"/>
          <p:cNvSpPr>
            <a:spLocks noGrp="1"/>
          </p:cNvSpPr>
          <p:nvPr>
            <p:ph type="title"/>
          </p:nvPr>
        </p:nvSpPr>
        <p:spPr/>
        <p:txBody>
          <a:bodyPr/>
          <a:lstStyle/>
          <a:p>
            <a:pPr eaLnBrk="1" hangingPunct="1">
              <a:defRPr/>
            </a:pPr>
            <a:r>
              <a:rPr lang="en-US" dirty="0" smtClean="0"/>
              <a:t>Lets give sports a chance…</a:t>
            </a:r>
            <a:endParaRPr lang="en-US" dirty="0"/>
          </a:p>
        </p:txBody>
      </p:sp>
      <p:sp>
        <p:nvSpPr>
          <p:cNvPr id="5" name="Title 1"/>
          <p:cNvSpPr txBox="1">
            <a:spLocks/>
          </p:cNvSpPr>
          <p:nvPr/>
        </p:nvSpPr>
        <p:spPr bwMode="auto">
          <a:xfrm>
            <a:off x="457200" y="5791200"/>
            <a:ext cx="8229600" cy="1143000"/>
          </a:xfrm>
          <a:prstGeom prst="rect">
            <a:avLst/>
          </a:prstGeom>
          <a:noFill/>
          <a:ln w="9525">
            <a:noFill/>
            <a:miter lim="800000"/>
            <a:headEnd/>
            <a:tailEnd/>
          </a:ln>
          <a:effectLst>
            <a:outerShdw dist="17961" dir="2700000" algn="ctr" rotWithShape="0">
              <a:schemeClr val="bg2"/>
            </a:outerShdw>
          </a:effectLst>
        </p:spPr>
        <p:txBody>
          <a:bodyPr anchor="ctr"/>
          <a:lstStyle/>
          <a:p>
            <a:pPr algn="r">
              <a:defRPr/>
            </a:pPr>
            <a:r>
              <a:rPr lang="en-US" sz="4400" kern="0" dirty="0">
                <a:latin typeface="+mj-lt"/>
                <a:ea typeface="+mj-ea"/>
                <a:cs typeface="+mj-cs"/>
              </a:rPr>
              <a:t>Thanks….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Formal </a:t>
            </a:r>
            <a:endParaRPr lang="en-US" dirty="0"/>
          </a:p>
        </p:txBody>
      </p:sp>
      <p:sp>
        <p:nvSpPr>
          <p:cNvPr id="3" name="Content Placeholder 2"/>
          <p:cNvSpPr>
            <a:spLocks noGrp="1"/>
          </p:cNvSpPr>
          <p:nvPr>
            <p:ph idx="1"/>
          </p:nvPr>
        </p:nvSpPr>
        <p:spPr/>
        <p:txBody>
          <a:bodyPr/>
          <a:lstStyle/>
          <a:p>
            <a:pPr eaLnBrk="1" hangingPunct="1">
              <a:defRPr/>
            </a:pPr>
            <a:endParaRPr lang="en-US" dirty="0"/>
          </a:p>
        </p:txBody>
      </p:sp>
      <p:pic>
        <p:nvPicPr>
          <p:cNvPr id="18436" name="Picture 4" descr="C:\Documents and Settings\aashish\Desktop\sports marketing\Olympic-rings.png"/>
          <p:cNvPicPr>
            <a:picLocks noChangeAspect="1" noChangeArrowheads="1"/>
          </p:cNvPicPr>
          <p:nvPr/>
        </p:nvPicPr>
        <p:blipFill>
          <a:blip r:embed="rId3"/>
          <a:srcRect/>
          <a:stretch>
            <a:fillRect/>
          </a:stretch>
        </p:blipFill>
        <p:spPr bwMode="auto">
          <a:xfrm>
            <a:off x="484188" y="1843088"/>
            <a:ext cx="2286000" cy="1524000"/>
          </a:xfrm>
          <a:prstGeom prst="rect">
            <a:avLst/>
          </a:prstGeom>
          <a:noFill/>
          <a:ln w="9525">
            <a:noFill/>
            <a:miter lim="800000"/>
            <a:headEnd/>
            <a:tailEnd/>
          </a:ln>
        </p:spPr>
      </p:pic>
      <p:pic>
        <p:nvPicPr>
          <p:cNvPr id="18437" name="Picture 5" descr="C:\Documents and Settings\aashish\Desktop\sports marketing\wimbledon-tennis-tournament-2009-logo.jpg"/>
          <p:cNvPicPr>
            <a:picLocks noChangeAspect="1" noChangeArrowheads="1"/>
          </p:cNvPicPr>
          <p:nvPr/>
        </p:nvPicPr>
        <p:blipFill>
          <a:blip r:embed="rId4"/>
          <a:srcRect/>
          <a:stretch>
            <a:fillRect/>
          </a:stretch>
        </p:blipFill>
        <p:spPr bwMode="auto">
          <a:xfrm>
            <a:off x="6553200" y="1828800"/>
            <a:ext cx="2057400" cy="1587500"/>
          </a:xfrm>
          <a:prstGeom prst="rect">
            <a:avLst/>
          </a:prstGeom>
          <a:noFill/>
          <a:ln w="9525">
            <a:noFill/>
            <a:miter lim="800000"/>
            <a:headEnd/>
            <a:tailEnd/>
          </a:ln>
        </p:spPr>
      </p:pic>
      <p:pic>
        <p:nvPicPr>
          <p:cNvPr id="18438" name="Picture 6" descr="C:\Documents and Settings\aashish\Desktop\sports marketing\ipl-teams.jpg"/>
          <p:cNvPicPr>
            <a:picLocks noChangeAspect="1" noChangeArrowheads="1"/>
          </p:cNvPicPr>
          <p:nvPr/>
        </p:nvPicPr>
        <p:blipFill>
          <a:blip r:embed="rId5"/>
          <a:srcRect/>
          <a:stretch>
            <a:fillRect/>
          </a:stretch>
        </p:blipFill>
        <p:spPr bwMode="auto">
          <a:xfrm>
            <a:off x="2068513" y="3657600"/>
            <a:ext cx="5005387" cy="24082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Informal</a:t>
            </a:r>
            <a:endParaRPr lang="en-US" dirty="0"/>
          </a:p>
        </p:txBody>
      </p:sp>
      <p:pic>
        <p:nvPicPr>
          <p:cNvPr id="11267" name="Picture 4"/>
          <p:cNvPicPr>
            <a:picLocks noGrp="1" noChangeAspect="1" noChangeArrowheads="1"/>
          </p:cNvPicPr>
          <p:nvPr>
            <p:ph idx="1"/>
          </p:nvPr>
        </p:nvPicPr>
        <p:blipFill>
          <a:blip r:embed="rId3"/>
          <a:srcRect/>
          <a:stretch>
            <a:fillRect/>
          </a:stretch>
        </p:blipFill>
        <p:spPr>
          <a:xfrm>
            <a:off x="2159000" y="1792288"/>
            <a:ext cx="4826000" cy="4140200"/>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dirty="0"/>
          </a:p>
        </p:txBody>
      </p:sp>
      <p:sp>
        <p:nvSpPr>
          <p:cNvPr id="4" name="Content Placeholder 3"/>
          <p:cNvSpPr>
            <a:spLocks noGrp="1"/>
          </p:cNvSpPr>
          <p:nvPr>
            <p:ph idx="1"/>
          </p:nvPr>
        </p:nvSpPr>
        <p:spPr/>
        <p:txBody>
          <a:bodyPr/>
          <a:lstStyle/>
          <a:p>
            <a:pPr>
              <a:buNone/>
            </a:pPr>
            <a:r>
              <a:rPr lang="en-US" dirty="0" smtClean="0"/>
              <a:t> </a:t>
            </a:r>
            <a:endParaRPr lang="en-US" dirty="0"/>
          </a:p>
        </p:txBody>
      </p:sp>
      <p:pic>
        <p:nvPicPr>
          <p:cNvPr id="2050" name="Picture 2" descr="C:\Documents and Settings\aashish\Desktop\sports marketing\NKG_1128.jpg"/>
          <p:cNvPicPr>
            <a:picLocks noChangeAspect="1" noChangeArrowheads="1"/>
          </p:cNvPicPr>
          <p:nvPr/>
        </p:nvPicPr>
        <p:blipFill>
          <a:blip r:embed="rId3"/>
          <a:srcRect/>
          <a:stretch>
            <a:fillRect/>
          </a:stretch>
        </p:blipFill>
        <p:spPr bwMode="auto">
          <a:xfrm>
            <a:off x="1329068" y="1676400"/>
            <a:ext cx="6519532" cy="434975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Products</a:t>
            </a:r>
            <a:endParaRPr lang="en-US" dirty="0"/>
          </a:p>
        </p:txBody>
      </p:sp>
      <p:pic>
        <p:nvPicPr>
          <p:cNvPr id="21507" name="Picture 7" descr="C:\Documents and Settings\aashish\Desktop\sports marketing\gatorade1.jpg"/>
          <p:cNvPicPr>
            <a:picLocks noChangeAspect="1" noChangeArrowheads="1"/>
          </p:cNvPicPr>
          <p:nvPr/>
        </p:nvPicPr>
        <p:blipFill>
          <a:blip r:embed="rId3"/>
          <a:srcRect/>
          <a:stretch>
            <a:fillRect/>
          </a:stretch>
        </p:blipFill>
        <p:spPr bwMode="auto">
          <a:xfrm>
            <a:off x="609600" y="1676400"/>
            <a:ext cx="3451225" cy="3581400"/>
          </a:xfrm>
          <a:prstGeom prst="rect">
            <a:avLst/>
          </a:prstGeom>
          <a:noFill/>
          <a:ln w="9525">
            <a:noFill/>
            <a:miter lim="800000"/>
            <a:headEnd/>
            <a:tailEnd/>
          </a:ln>
        </p:spPr>
      </p:pic>
      <p:pic>
        <p:nvPicPr>
          <p:cNvPr id="34817" name="Picture 1" descr="C:\Documents and Settings\aashish\Desktop\sports marketing\wilson-k-factor-six-one-tour-tennis-racquet-roger-federer.jpg"/>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5029200" y="1600200"/>
            <a:ext cx="3659188" cy="3652054"/>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Passion</a:t>
            </a:r>
            <a:endParaRPr lang="en-US" dirty="0"/>
          </a:p>
        </p:txBody>
      </p:sp>
      <p:sp>
        <p:nvSpPr>
          <p:cNvPr id="3" name="Content Placeholder 2"/>
          <p:cNvSpPr>
            <a:spLocks noGrp="1"/>
          </p:cNvSpPr>
          <p:nvPr>
            <p:ph idx="1"/>
          </p:nvPr>
        </p:nvSpPr>
        <p:spPr/>
        <p:txBody>
          <a:bodyPr/>
          <a:lstStyle/>
          <a:p>
            <a:pPr eaLnBrk="1" hangingPunct="1">
              <a:buFontTx/>
              <a:buNone/>
              <a:defRPr/>
            </a:pPr>
            <a:r>
              <a:rPr lang="en-US" dirty="0" smtClean="0"/>
              <a:t> </a:t>
            </a:r>
            <a:endParaRPr lang="en-US" dirty="0"/>
          </a:p>
        </p:txBody>
      </p:sp>
      <p:pic>
        <p:nvPicPr>
          <p:cNvPr id="23556" name="Picture 4"/>
          <p:cNvPicPr>
            <a:picLocks noChangeAspect="1" noChangeArrowheads="1"/>
          </p:cNvPicPr>
          <p:nvPr/>
        </p:nvPicPr>
        <p:blipFill>
          <a:blip r:embed="rId3"/>
          <a:srcRect/>
          <a:stretch>
            <a:fillRect/>
          </a:stretch>
        </p:blipFill>
        <p:spPr bwMode="auto">
          <a:xfrm>
            <a:off x="2652713" y="1600200"/>
            <a:ext cx="3836987" cy="365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980</TotalTime>
  <Words>2725</Words>
  <Application>Microsoft Office PowerPoint</Application>
  <PresentationFormat>On-screen Show (4:3)</PresentationFormat>
  <Paragraphs>389</Paragraphs>
  <Slides>47</Slides>
  <Notes>46</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Office Theme</vt:lpstr>
      <vt:lpstr>Value of Sports Marketing</vt:lpstr>
      <vt:lpstr>Slide 2</vt:lpstr>
      <vt:lpstr>Competitive</vt:lpstr>
      <vt:lpstr>Physical /mental /equipment</vt:lpstr>
      <vt:lpstr>Formal </vt:lpstr>
      <vt:lpstr>Informal</vt:lpstr>
      <vt:lpstr>Slide 7</vt:lpstr>
      <vt:lpstr>Products</vt:lpstr>
      <vt:lpstr>Passion</vt:lpstr>
      <vt:lpstr>Mass appeal</vt:lpstr>
      <vt:lpstr>Slide 11</vt:lpstr>
      <vt:lpstr>Subjective or Objective ?</vt:lpstr>
      <vt:lpstr>Subjective or Objective ?</vt:lpstr>
      <vt:lpstr>Subjective or Objective ?</vt:lpstr>
      <vt:lpstr>Subjective or Objective ?</vt:lpstr>
      <vt:lpstr>Subjective or Objective ?</vt:lpstr>
      <vt:lpstr>Subjective or Objective ?</vt:lpstr>
      <vt:lpstr>Tangible or intangible ?</vt:lpstr>
      <vt:lpstr>Predictable or unpredictable ?</vt:lpstr>
      <vt:lpstr>Control on quality ?</vt:lpstr>
      <vt:lpstr>Group consumption or individual consumption ? </vt:lpstr>
      <vt:lpstr>How much is the value ?</vt:lpstr>
      <vt:lpstr>Where is the value ?</vt:lpstr>
      <vt:lpstr>Cricket dominates overall spends…</vt:lpstr>
      <vt:lpstr>and also in team sponsorship….</vt:lpstr>
      <vt:lpstr>and in deliveries…</vt:lpstr>
      <vt:lpstr>Hero Honda’s association with sports</vt:lpstr>
      <vt:lpstr>Hero Honda’s association with sports</vt:lpstr>
      <vt:lpstr>Slide 29</vt:lpstr>
      <vt:lpstr>The real value is in taking it down the line</vt:lpstr>
      <vt:lpstr>and in leveraging national events</vt:lpstr>
      <vt:lpstr>and also in getting into our core product area</vt:lpstr>
      <vt:lpstr>Share of Voice higher than Share of spend</vt:lpstr>
      <vt:lpstr>Sponsoring sports – Inspiring people</vt:lpstr>
      <vt:lpstr>Slide 35</vt:lpstr>
      <vt:lpstr>Slide 36</vt:lpstr>
      <vt:lpstr>Slide 37</vt:lpstr>
      <vt:lpstr>Slide 38</vt:lpstr>
      <vt:lpstr>Slide 39</vt:lpstr>
      <vt:lpstr>Is it enough?</vt:lpstr>
      <vt:lpstr>Slide 41</vt:lpstr>
      <vt:lpstr>Slide 42</vt:lpstr>
      <vt:lpstr>What ails Indian sports ?</vt:lpstr>
      <vt:lpstr>What ails Indian sports ?</vt:lpstr>
      <vt:lpstr>Opportunity – India Land of Sports…..but few Heroes…</vt:lpstr>
      <vt:lpstr>Making the cycle self perpetuating</vt:lpstr>
      <vt:lpstr>Lets give sports a chance…</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dc:creator>
  <cp:lastModifiedBy>COMPAQ</cp:lastModifiedBy>
  <cp:revision>38</cp:revision>
  <dcterms:created xsi:type="dcterms:W3CDTF">2009-12-08T06:41:27Z</dcterms:created>
  <dcterms:modified xsi:type="dcterms:W3CDTF">2009-12-15T08:51:49Z</dcterms:modified>
</cp:coreProperties>
</file>