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322" r:id="rId2"/>
    <p:sldId id="432" r:id="rId3"/>
    <p:sldId id="433" r:id="rId4"/>
    <p:sldId id="398" r:id="rId5"/>
    <p:sldId id="400" r:id="rId6"/>
    <p:sldId id="401" r:id="rId7"/>
    <p:sldId id="402" r:id="rId8"/>
    <p:sldId id="403" r:id="rId9"/>
    <p:sldId id="404" r:id="rId10"/>
    <p:sldId id="405" r:id="rId11"/>
    <p:sldId id="406" r:id="rId12"/>
    <p:sldId id="407" r:id="rId13"/>
    <p:sldId id="408" r:id="rId14"/>
    <p:sldId id="412" r:id="rId15"/>
    <p:sldId id="422" r:id="rId16"/>
    <p:sldId id="428" r:id="rId17"/>
    <p:sldId id="429" r:id="rId18"/>
    <p:sldId id="431" r:id="rId19"/>
    <p:sldId id="430" r:id="rId20"/>
    <p:sldId id="426" r:id="rId21"/>
    <p:sldId id="427" r:id="rId22"/>
    <p:sldId id="413" r:id="rId23"/>
    <p:sldId id="419" r:id="rId24"/>
    <p:sldId id="420" r:id="rId25"/>
    <p:sldId id="416" r:id="rId26"/>
    <p:sldId id="417" r:id="rId27"/>
    <p:sldId id="411" r:id="rId28"/>
    <p:sldId id="347" r:id="rId29"/>
  </p:sldIdLst>
  <p:sldSz cx="9144000" cy="6858000" type="screen4x3"/>
  <p:notesSz cx="7010400" cy="9296400"/>
  <p:defaultTextStyle>
    <a:defPPr>
      <a:defRPr lang="en-US"/>
    </a:defPPr>
    <a:lvl1pPr algn="ctr" rtl="0" eaLnBrk="0" fontAlgn="base" hangingPunct="0">
      <a:spcBef>
        <a:spcPct val="0"/>
      </a:spcBef>
      <a:spcAft>
        <a:spcPct val="0"/>
      </a:spcAft>
      <a:defRPr sz="12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12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12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12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Times" pitchFamily="18" charset="0"/>
        <a:ea typeface="+mn-ea"/>
        <a:cs typeface="+mn-cs"/>
      </a:defRPr>
    </a:lvl6pPr>
    <a:lvl7pPr marL="2743200" algn="l" defTabSz="914400" rtl="0" eaLnBrk="1" latinLnBrk="0" hangingPunct="1">
      <a:defRPr sz="1200" kern="1200">
        <a:solidFill>
          <a:schemeClr val="tx1"/>
        </a:solidFill>
        <a:latin typeface="Times" pitchFamily="18" charset="0"/>
        <a:ea typeface="+mn-ea"/>
        <a:cs typeface="+mn-cs"/>
      </a:defRPr>
    </a:lvl7pPr>
    <a:lvl8pPr marL="3200400" algn="l" defTabSz="914400" rtl="0" eaLnBrk="1" latinLnBrk="0" hangingPunct="1">
      <a:defRPr sz="1200" kern="1200">
        <a:solidFill>
          <a:schemeClr val="tx1"/>
        </a:solidFill>
        <a:latin typeface="Times" pitchFamily="18" charset="0"/>
        <a:ea typeface="+mn-ea"/>
        <a:cs typeface="+mn-cs"/>
      </a:defRPr>
    </a:lvl8pPr>
    <a:lvl9pPr marL="3657600" algn="l" defTabSz="914400" rtl="0" eaLnBrk="1" latinLnBrk="0" hangingPunct="1">
      <a:defRPr sz="12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CCFF"/>
    <a:srgbClr val="F7FA8E"/>
    <a:srgbClr val="CCFFCC"/>
    <a:srgbClr val="33CC33"/>
    <a:srgbClr val="66FF66"/>
    <a:srgbClr val="99FFCC"/>
    <a:srgbClr val="66CCFF"/>
    <a:srgbClr val="33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153" autoAdjust="0"/>
    <p:restoredTop sz="94664" autoAdjust="0"/>
  </p:normalViewPr>
  <p:slideViewPr>
    <p:cSldViewPr>
      <p:cViewPr>
        <p:scale>
          <a:sx n="75" d="100"/>
          <a:sy n="75" d="100"/>
        </p:scale>
        <p:origin x="-1536" y="-30"/>
      </p:cViewPr>
      <p:guideLst>
        <p:guide orient="horz" pos="2832"/>
        <p:guide orient="horz" pos="768"/>
        <p:guide orient="horz" pos="912"/>
        <p:guide orient="horz" pos="3888"/>
        <p:guide pos="5424"/>
        <p:guide pos="2064"/>
        <p:guide pos="2304"/>
        <p:guide pos="3744"/>
        <p:guide pos="624"/>
        <p:guide pos="1344"/>
        <p:guide pos="19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AD57A-A750-4BC9-8012-5B11B301D542}" type="doc">
      <dgm:prSet loTypeId="urn:microsoft.com/office/officeart/2005/8/layout/vList3" loCatId="list" qsTypeId="urn:microsoft.com/office/officeart/2005/8/quickstyle/simple1" qsCatId="simple" csTypeId="urn:microsoft.com/office/officeart/2005/8/colors/accent6_5" csCatId="accent6" phldr="1"/>
      <dgm:spPr/>
      <dgm:t>
        <a:bodyPr/>
        <a:lstStyle/>
        <a:p>
          <a:endParaRPr lang="en-US"/>
        </a:p>
      </dgm:t>
    </dgm:pt>
    <dgm:pt modelId="{139F380F-1CBC-4E66-8CF4-BC3E4BA3F78C}">
      <dgm:prSet custT="1"/>
      <dgm:spPr>
        <a:solidFill>
          <a:schemeClr val="accent1">
            <a:lumMod val="60000"/>
            <a:lumOff val="40000"/>
            <a:alpha val="61000"/>
          </a:schemeClr>
        </a:solidFill>
      </dgm:spPr>
      <dgm:t>
        <a:bodyPr/>
        <a:lstStyle/>
        <a:p>
          <a:pPr rtl="0">
            <a:lnSpc>
              <a:spcPct val="90000"/>
            </a:lnSpc>
          </a:pPr>
          <a:r>
            <a:rPr lang="en-US" sz="1600" b="1" dirty="0" smtClean="0">
              <a:solidFill>
                <a:schemeClr val="tx1"/>
              </a:solidFill>
            </a:rPr>
            <a:t>eJ-Buy is the </a:t>
          </a:r>
          <a:endParaRPr lang="en-US" sz="1600" b="1" dirty="0">
            <a:solidFill>
              <a:schemeClr val="tx1"/>
            </a:solidFill>
          </a:endParaRPr>
        </a:p>
      </dgm:t>
    </dgm:pt>
    <dgm:pt modelId="{2684A6FF-4B4E-4407-825F-441AD2077CD2}" type="parTrans" cxnId="{3C071607-718A-4BDE-9B18-1A8506FE8944}">
      <dgm:prSet/>
      <dgm:spPr/>
      <dgm:t>
        <a:bodyPr/>
        <a:lstStyle/>
        <a:p>
          <a:endParaRPr lang="en-US"/>
        </a:p>
      </dgm:t>
    </dgm:pt>
    <dgm:pt modelId="{777B90E5-A35E-4010-848E-7CE6430E091D}" type="sibTrans" cxnId="{3C071607-718A-4BDE-9B18-1A8506FE8944}">
      <dgm:prSet/>
      <dgm:spPr/>
      <dgm:t>
        <a:bodyPr/>
        <a:lstStyle/>
        <a:p>
          <a:endParaRPr lang="en-US"/>
        </a:p>
      </dgm:t>
    </dgm:pt>
    <dgm:pt modelId="{17F7376B-67D8-4552-B164-98092F4C6905}">
      <dgm:prSet custT="1"/>
      <dgm:spPr>
        <a:solidFill>
          <a:schemeClr val="accent1">
            <a:lumMod val="60000"/>
            <a:lumOff val="40000"/>
            <a:alpha val="61000"/>
          </a:schemeClr>
        </a:solidFill>
      </dgm:spPr>
      <dgm:t>
        <a:bodyPr/>
        <a:lstStyle/>
        <a:p>
          <a:pPr rtl="0">
            <a:lnSpc>
              <a:spcPct val="150000"/>
            </a:lnSpc>
          </a:pPr>
          <a:r>
            <a:rPr lang="en-US" sz="1600" b="1" dirty="0" smtClean="0">
              <a:solidFill>
                <a:schemeClr val="tx1"/>
              </a:solidFill>
            </a:rPr>
            <a:t>e-Procurement program of Jubilant Life Sciences</a:t>
          </a:r>
          <a:endParaRPr lang="en-US" sz="1600" b="1" dirty="0">
            <a:solidFill>
              <a:schemeClr val="tx1"/>
            </a:solidFill>
          </a:endParaRPr>
        </a:p>
      </dgm:t>
    </dgm:pt>
    <dgm:pt modelId="{D5B7FF7A-8F08-413F-BB51-7234E9863BF9}" type="parTrans" cxnId="{5863ED4E-4BC5-4BB1-94DA-21A35D59AA85}">
      <dgm:prSet/>
      <dgm:spPr/>
      <dgm:t>
        <a:bodyPr/>
        <a:lstStyle/>
        <a:p>
          <a:endParaRPr lang="en-US"/>
        </a:p>
      </dgm:t>
    </dgm:pt>
    <dgm:pt modelId="{DABCACBF-4105-4F04-ADD0-C4B6EF53B4FA}" type="sibTrans" cxnId="{5863ED4E-4BC5-4BB1-94DA-21A35D59AA85}">
      <dgm:prSet/>
      <dgm:spPr/>
      <dgm:t>
        <a:bodyPr/>
        <a:lstStyle/>
        <a:p>
          <a:endParaRPr lang="en-US"/>
        </a:p>
      </dgm:t>
    </dgm:pt>
    <dgm:pt modelId="{424FD7FD-F767-410A-B70B-224386CB5FA4}">
      <dgm:prSet custT="1"/>
      <dgm:spPr>
        <a:solidFill>
          <a:schemeClr val="accent1">
            <a:lumMod val="60000"/>
            <a:lumOff val="40000"/>
            <a:alpha val="61000"/>
          </a:schemeClr>
        </a:solidFill>
      </dgm:spPr>
      <dgm:t>
        <a:bodyPr/>
        <a:lstStyle/>
        <a:p>
          <a:pPr rtl="0">
            <a:lnSpc>
              <a:spcPct val="150000"/>
            </a:lnSpc>
          </a:pPr>
          <a:r>
            <a:rPr lang="en-US" sz="1600" b="1" dirty="0" smtClean="0">
              <a:solidFill>
                <a:schemeClr val="tx1"/>
              </a:solidFill>
            </a:rPr>
            <a:t>Powered by Vendx* Technology to Automate Procurement</a:t>
          </a:r>
          <a:endParaRPr lang="en-US" sz="1600" b="1" dirty="0">
            <a:solidFill>
              <a:schemeClr val="tx1"/>
            </a:solidFill>
          </a:endParaRPr>
        </a:p>
      </dgm:t>
    </dgm:pt>
    <dgm:pt modelId="{F21F8B8B-83D9-4C50-8B66-9BF929FEEC18}" type="parTrans" cxnId="{A3970BE4-4F93-4369-BA9B-D24190441B0A}">
      <dgm:prSet/>
      <dgm:spPr/>
      <dgm:t>
        <a:bodyPr/>
        <a:lstStyle/>
        <a:p>
          <a:endParaRPr lang="en-US"/>
        </a:p>
      </dgm:t>
    </dgm:pt>
    <dgm:pt modelId="{722781B6-90DE-4B22-9DD9-7679C7E48705}" type="sibTrans" cxnId="{A3970BE4-4F93-4369-BA9B-D24190441B0A}">
      <dgm:prSet/>
      <dgm:spPr/>
      <dgm:t>
        <a:bodyPr/>
        <a:lstStyle/>
        <a:p>
          <a:endParaRPr lang="en-US"/>
        </a:p>
      </dgm:t>
    </dgm:pt>
    <dgm:pt modelId="{E73AB453-064A-4D90-A284-A0C99A8F4262}">
      <dgm:prSet custT="1"/>
      <dgm:spPr>
        <a:solidFill>
          <a:schemeClr val="accent1">
            <a:lumMod val="60000"/>
            <a:lumOff val="40000"/>
            <a:alpha val="61000"/>
          </a:schemeClr>
        </a:solidFill>
      </dgm:spPr>
      <dgm:t>
        <a:bodyPr/>
        <a:lstStyle/>
        <a:p>
          <a:pPr rtl="0">
            <a:lnSpc>
              <a:spcPct val="150000"/>
            </a:lnSpc>
          </a:pPr>
          <a:r>
            <a:rPr lang="en-US" sz="1600" b="1" dirty="0" smtClean="0">
              <a:solidFill>
                <a:schemeClr val="tx1"/>
              </a:solidFill>
            </a:rPr>
            <a:t>Tool to Enable Superior Connection with Partners </a:t>
          </a:r>
          <a:endParaRPr lang="en-US" sz="1600" b="1" dirty="0">
            <a:solidFill>
              <a:schemeClr val="tx1"/>
            </a:solidFill>
          </a:endParaRPr>
        </a:p>
      </dgm:t>
    </dgm:pt>
    <dgm:pt modelId="{5E04F481-42F5-4C21-A8EE-5D0C347FCF55}" type="parTrans" cxnId="{292FB4A2-FF3C-46CC-AE46-28FA4C64449C}">
      <dgm:prSet/>
      <dgm:spPr/>
      <dgm:t>
        <a:bodyPr/>
        <a:lstStyle/>
        <a:p>
          <a:endParaRPr lang="en-US"/>
        </a:p>
      </dgm:t>
    </dgm:pt>
    <dgm:pt modelId="{A2671093-CC6C-4599-A199-ADF23F098F21}" type="sibTrans" cxnId="{292FB4A2-FF3C-46CC-AE46-28FA4C64449C}">
      <dgm:prSet/>
      <dgm:spPr/>
      <dgm:t>
        <a:bodyPr/>
        <a:lstStyle/>
        <a:p>
          <a:endParaRPr lang="en-US"/>
        </a:p>
      </dgm:t>
    </dgm:pt>
    <dgm:pt modelId="{B0DDE47A-45B5-408D-86A8-4B8E2EFEB7B3}">
      <dgm:prSet custT="1"/>
      <dgm:spPr>
        <a:solidFill>
          <a:schemeClr val="accent1">
            <a:lumMod val="60000"/>
            <a:lumOff val="40000"/>
            <a:alpha val="61000"/>
          </a:schemeClr>
        </a:solidFill>
      </dgm:spPr>
      <dgm:t>
        <a:bodyPr/>
        <a:lstStyle/>
        <a:p>
          <a:pPr rtl="0">
            <a:lnSpc>
              <a:spcPct val="150000"/>
            </a:lnSpc>
          </a:pPr>
          <a:r>
            <a:rPr lang="en-US" sz="1600" b="1" dirty="0" smtClean="0">
              <a:solidFill>
                <a:schemeClr val="tx1"/>
              </a:solidFill>
            </a:rPr>
            <a:t>Instant &amp; electronic RFQ notification to Partners</a:t>
          </a:r>
          <a:endParaRPr lang="en-US" sz="1600" b="1" dirty="0">
            <a:solidFill>
              <a:schemeClr val="tx1"/>
            </a:solidFill>
          </a:endParaRPr>
        </a:p>
      </dgm:t>
    </dgm:pt>
    <dgm:pt modelId="{F9C0A8ED-472D-4478-8D26-448E4090B79F}" type="parTrans" cxnId="{17CB1FE1-4C5A-42EB-8F2A-38FC2424D620}">
      <dgm:prSet/>
      <dgm:spPr/>
      <dgm:t>
        <a:bodyPr/>
        <a:lstStyle/>
        <a:p>
          <a:endParaRPr lang="en-US"/>
        </a:p>
      </dgm:t>
    </dgm:pt>
    <dgm:pt modelId="{F120CD9F-2FFE-4847-9022-AA4A9514D8A4}" type="sibTrans" cxnId="{17CB1FE1-4C5A-42EB-8F2A-38FC2424D620}">
      <dgm:prSet/>
      <dgm:spPr/>
      <dgm:t>
        <a:bodyPr/>
        <a:lstStyle/>
        <a:p>
          <a:endParaRPr lang="en-US"/>
        </a:p>
      </dgm:t>
    </dgm:pt>
    <dgm:pt modelId="{3FCDF4E6-5364-4CF4-9E78-E6E714BF4DE5}">
      <dgm:prSet custT="1"/>
      <dgm:spPr>
        <a:solidFill>
          <a:schemeClr val="accent1">
            <a:lumMod val="60000"/>
            <a:lumOff val="40000"/>
            <a:alpha val="61000"/>
          </a:schemeClr>
        </a:solidFill>
      </dgm:spPr>
      <dgm:t>
        <a:bodyPr/>
        <a:lstStyle/>
        <a:p>
          <a:pPr rtl="0">
            <a:lnSpc>
              <a:spcPct val="150000"/>
            </a:lnSpc>
          </a:pPr>
          <a:r>
            <a:rPr lang="en-US" sz="1600" b="1" dirty="0" smtClean="0">
              <a:solidFill>
                <a:schemeClr val="tx1"/>
              </a:solidFill>
            </a:rPr>
            <a:t>Easy To Use, Standard Templates for RFQ Response /Quotes</a:t>
          </a:r>
          <a:endParaRPr lang="en-US" sz="1600" b="1" dirty="0">
            <a:solidFill>
              <a:schemeClr val="tx1"/>
            </a:solidFill>
          </a:endParaRPr>
        </a:p>
      </dgm:t>
    </dgm:pt>
    <dgm:pt modelId="{E4D333A1-AC9B-44DD-813A-9D091F62CFC9}" type="parTrans" cxnId="{39DD7CE2-1761-4FEE-8384-F6EA7DD8E5FB}">
      <dgm:prSet/>
      <dgm:spPr/>
      <dgm:t>
        <a:bodyPr/>
        <a:lstStyle/>
        <a:p>
          <a:endParaRPr lang="en-US"/>
        </a:p>
      </dgm:t>
    </dgm:pt>
    <dgm:pt modelId="{C331BF24-ABDE-4260-8B48-8E38548BD5B7}" type="sibTrans" cxnId="{39DD7CE2-1761-4FEE-8384-F6EA7DD8E5FB}">
      <dgm:prSet/>
      <dgm:spPr/>
      <dgm:t>
        <a:bodyPr/>
        <a:lstStyle/>
        <a:p>
          <a:endParaRPr lang="en-US"/>
        </a:p>
      </dgm:t>
    </dgm:pt>
    <dgm:pt modelId="{32AB37FF-56F0-43E2-98DF-0F1F39B84A9F}">
      <dgm:prSet custT="1"/>
      <dgm:spPr>
        <a:solidFill>
          <a:schemeClr val="accent1">
            <a:lumMod val="60000"/>
            <a:lumOff val="40000"/>
            <a:alpha val="61000"/>
          </a:schemeClr>
        </a:solidFill>
      </dgm:spPr>
      <dgm:t>
        <a:bodyPr/>
        <a:lstStyle/>
        <a:p>
          <a:pPr rtl="0">
            <a:lnSpc>
              <a:spcPct val="150000"/>
            </a:lnSpc>
          </a:pPr>
          <a:r>
            <a:rPr lang="en-US" sz="1600" b="1" dirty="0" smtClean="0">
              <a:solidFill>
                <a:schemeClr val="tx1"/>
              </a:solidFill>
            </a:rPr>
            <a:t>Makes feasible Online retrieval and review of quotes</a:t>
          </a:r>
          <a:endParaRPr lang="en-US" sz="1600" b="1" dirty="0">
            <a:solidFill>
              <a:schemeClr val="tx1"/>
            </a:solidFill>
          </a:endParaRPr>
        </a:p>
      </dgm:t>
    </dgm:pt>
    <dgm:pt modelId="{289D6C2B-1624-44B9-A79D-E934D9E52816}" type="parTrans" cxnId="{156D48CF-5CD2-4285-84C3-681AE5771BBB}">
      <dgm:prSet/>
      <dgm:spPr/>
      <dgm:t>
        <a:bodyPr/>
        <a:lstStyle/>
        <a:p>
          <a:endParaRPr lang="en-US"/>
        </a:p>
      </dgm:t>
    </dgm:pt>
    <dgm:pt modelId="{AC230CB6-BBEC-4578-A41B-4E012A636F9C}" type="sibTrans" cxnId="{156D48CF-5CD2-4285-84C3-681AE5771BBB}">
      <dgm:prSet/>
      <dgm:spPr/>
      <dgm:t>
        <a:bodyPr/>
        <a:lstStyle/>
        <a:p>
          <a:endParaRPr lang="en-US"/>
        </a:p>
      </dgm:t>
    </dgm:pt>
    <dgm:pt modelId="{5B0FDD27-079D-4732-BAC2-5DBFB91EDBE7}">
      <dgm:prSet custT="1"/>
      <dgm:spPr>
        <a:solidFill>
          <a:schemeClr val="accent1">
            <a:lumMod val="60000"/>
            <a:lumOff val="40000"/>
            <a:alpha val="61000"/>
          </a:schemeClr>
        </a:solidFill>
      </dgm:spPr>
      <dgm:t>
        <a:bodyPr/>
        <a:lstStyle/>
        <a:p>
          <a:pPr rtl="0">
            <a:lnSpc>
              <a:spcPct val="150000"/>
            </a:lnSpc>
          </a:pPr>
          <a:r>
            <a:rPr lang="en-US" sz="1600" b="1" dirty="0" smtClean="0">
              <a:solidFill>
                <a:schemeClr val="tx1"/>
              </a:solidFill>
            </a:rPr>
            <a:t>User-friendly platform for receiving and comparing quotes</a:t>
          </a:r>
          <a:endParaRPr lang="en-US" sz="1600" b="1" dirty="0">
            <a:solidFill>
              <a:schemeClr val="tx1"/>
            </a:solidFill>
          </a:endParaRPr>
        </a:p>
      </dgm:t>
    </dgm:pt>
    <dgm:pt modelId="{34902AAE-8D06-44AB-881C-A9CFCC929EBE}" type="parTrans" cxnId="{9FB3BA12-4E4A-4853-BD7C-B98E03293EDD}">
      <dgm:prSet/>
      <dgm:spPr/>
      <dgm:t>
        <a:bodyPr/>
        <a:lstStyle/>
        <a:p>
          <a:endParaRPr lang="en-US"/>
        </a:p>
      </dgm:t>
    </dgm:pt>
    <dgm:pt modelId="{2BCEA51A-CECC-4257-854F-7B686E89ECE4}" type="sibTrans" cxnId="{9FB3BA12-4E4A-4853-BD7C-B98E03293EDD}">
      <dgm:prSet/>
      <dgm:spPr/>
      <dgm:t>
        <a:bodyPr/>
        <a:lstStyle/>
        <a:p>
          <a:endParaRPr lang="en-US"/>
        </a:p>
      </dgm:t>
    </dgm:pt>
    <dgm:pt modelId="{8FE0EBE0-7721-43E1-BA11-08F0C4F4BFBE}">
      <dgm:prSet custT="1"/>
      <dgm:spPr>
        <a:solidFill>
          <a:schemeClr val="accent1">
            <a:lumMod val="60000"/>
            <a:lumOff val="40000"/>
            <a:alpha val="61000"/>
          </a:schemeClr>
        </a:solidFill>
      </dgm:spPr>
      <dgm:t>
        <a:bodyPr/>
        <a:lstStyle/>
        <a:p>
          <a:pPr rtl="0">
            <a:lnSpc>
              <a:spcPct val="150000"/>
            </a:lnSpc>
          </a:pPr>
          <a:r>
            <a:rPr lang="en-US" sz="1600" b="1" dirty="0" smtClean="0">
              <a:solidFill>
                <a:schemeClr val="tx1"/>
              </a:solidFill>
            </a:rPr>
            <a:t>Enabler for Online competition through Reverse Auctions</a:t>
          </a:r>
          <a:endParaRPr lang="en-US" sz="1600" b="1" dirty="0">
            <a:solidFill>
              <a:schemeClr val="tx1"/>
            </a:solidFill>
          </a:endParaRPr>
        </a:p>
      </dgm:t>
    </dgm:pt>
    <dgm:pt modelId="{065CE134-EA13-4B95-BCFE-E56EDEBDF3DD}" type="parTrans" cxnId="{CE53C7E3-58B9-4F46-B690-BBCDBB47FBE6}">
      <dgm:prSet/>
      <dgm:spPr/>
      <dgm:t>
        <a:bodyPr/>
        <a:lstStyle/>
        <a:p>
          <a:endParaRPr lang="en-US"/>
        </a:p>
      </dgm:t>
    </dgm:pt>
    <dgm:pt modelId="{8015D4B0-D85A-4363-8D8C-FC3ECB7A707E}" type="sibTrans" cxnId="{CE53C7E3-58B9-4F46-B690-BBCDBB47FBE6}">
      <dgm:prSet/>
      <dgm:spPr/>
      <dgm:t>
        <a:bodyPr/>
        <a:lstStyle/>
        <a:p>
          <a:endParaRPr lang="en-US"/>
        </a:p>
      </dgm:t>
    </dgm:pt>
    <dgm:pt modelId="{83437591-1E53-4ADE-9D14-5E991068FEBB}">
      <dgm:prSet custT="1"/>
      <dgm:spPr>
        <a:solidFill>
          <a:schemeClr val="accent1">
            <a:lumMod val="60000"/>
            <a:lumOff val="40000"/>
            <a:alpha val="61000"/>
          </a:schemeClr>
        </a:solidFill>
      </dgm:spPr>
      <dgm:t>
        <a:bodyPr/>
        <a:lstStyle/>
        <a:p>
          <a:pPr rtl="0">
            <a:lnSpc>
              <a:spcPct val="90000"/>
            </a:lnSpc>
          </a:pPr>
          <a:endParaRPr lang="en-US" sz="1600" b="1" dirty="0">
            <a:solidFill>
              <a:schemeClr val="tx1"/>
            </a:solidFill>
          </a:endParaRPr>
        </a:p>
      </dgm:t>
    </dgm:pt>
    <dgm:pt modelId="{8F39816F-6EF9-4A4C-96BE-AE6160B08C88}" type="parTrans" cxnId="{CB398237-182F-465C-938E-0F7C6D6669BE}">
      <dgm:prSet/>
      <dgm:spPr/>
      <dgm:t>
        <a:bodyPr/>
        <a:lstStyle/>
        <a:p>
          <a:endParaRPr lang="en-US"/>
        </a:p>
      </dgm:t>
    </dgm:pt>
    <dgm:pt modelId="{0435ECB6-CD39-4504-942D-51589CADBF07}" type="sibTrans" cxnId="{CB398237-182F-465C-938E-0F7C6D6669BE}">
      <dgm:prSet/>
      <dgm:spPr/>
      <dgm:t>
        <a:bodyPr/>
        <a:lstStyle/>
        <a:p>
          <a:endParaRPr lang="en-US"/>
        </a:p>
      </dgm:t>
    </dgm:pt>
    <dgm:pt modelId="{A90F0F8A-BC09-49FE-A239-BE1CFED13377}" type="pres">
      <dgm:prSet presAssocID="{284AD57A-A750-4BC9-8012-5B11B301D542}" presName="linearFlow" presStyleCnt="0">
        <dgm:presLayoutVars>
          <dgm:dir/>
          <dgm:resizeHandles val="exact"/>
        </dgm:presLayoutVars>
      </dgm:prSet>
      <dgm:spPr/>
      <dgm:t>
        <a:bodyPr/>
        <a:lstStyle/>
        <a:p>
          <a:endParaRPr lang="en-US"/>
        </a:p>
      </dgm:t>
    </dgm:pt>
    <dgm:pt modelId="{F5857C0B-EF50-4B1B-960F-92B8C80CF5EC}" type="pres">
      <dgm:prSet presAssocID="{139F380F-1CBC-4E66-8CF4-BC3E4BA3F78C}" presName="composite" presStyleCnt="0"/>
      <dgm:spPr/>
    </dgm:pt>
    <dgm:pt modelId="{9242AD9F-5DFC-4A61-A29B-E04F2DFFE033}" type="pres">
      <dgm:prSet presAssocID="{139F380F-1CBC-4E66-8CF4-BC3E4BA3F78C}" presName="imgShp" presStyleLbl="fgImgPlace1" presStyleIdx="0" presStyleCnt="1" custScaleX="58397" custScaleY="36267" custLinFactNeighborX="-23518" custLinFactNeighborY="792"/>
      <dgm:spPr>
        <a:prstGeom prst="roundRect">
          <a:avLst/>
        </a:prstGeom>
        <a:blipFill rotWithShape="0">
          <a:blip xmlns:r="http://schemas.openxmlformats.org/officeDocument/2006/relationships" r:embed="rId1"/>
          <a:stretch>
            <a:fillRect/>
          </a:stretch>
        </a:blipFill>
        <a:ln>
          <a:noFill/>
        </a:ln>
      </dgm:spPr>
    </dgm:pt>
    <dgm:pt modelId="{11F63AB5-3090-4842-B1B2-CCD56F5B1E89}" type="pres">
      <dgm:prSet presAssocID="{139F380F-1CBC-4E66-8CF4-BC3E4BA3F78C}" presName="txShp" presStyleLbl="node1" presStyleIdx="0" presStyleCnt="1" custScaleX="150376" custScaleY="117171" custLinFactNeighborX="-300" custLinFactNeighborY="1395">
        <dgm:presLayoutVars>
          <dgm:bulletEnabled val="1"/>
        </dgm:presLayoutVars>
      </dgm:prSet>
      <dgm:spPr/>
      <dgm:t>
        <a:bodyPr/>
        <a:lstStyle/>
        <a:p>
          <a:endParaRPr lang="en-US"/>
        </a:p>
      </dgm:t>
    </dgm:pt>
  </dgm:ptLst>
  <dgm:cxnLst>
    <dgm:cxn modelId="{810F3B00-A873-488D-97A1-77AB85A34396}" type="presOf" srcId="{5B0FDD27-079D-4732-BAC2-5DBFB91EDBE7}" destId="{11F63AB5-3090-4842-B1B2-CCD56F5B1E89}" srcOrd="0" destOrd="7" presId="urn:microsoft.com/office/officeart/2005/8/layout/vList3"/>
    <dgm:cxn modelId="{292FB4A2-FF3C-46CC-AE46-28FA4C64449C}" srcId="{139F380F-1CBC-4E66-8CF4-BC3E4BA3F78C}" destId="{E73AB453-064A-4D90-A284-A0C99A8F4262}" srcOrd="2" destOrd="0" parTransId="{5E04F481-42F5-4C21-A8EE-5D0C347FCF55}" sibTransId="{A2671093-CC6C-4599-A199-ADF23F098F21}"/>
    <dgm:cxn modelId="{0D68A0BE-DB6A-46B5-9DFB-D6B28A58F93C}" type="presOf" srcId="{424FD7FD-F767-410A-B70B-224386CB5FA4}" destId="{11F63AB5-3090-4842-B1B2-CCD56F5B1E89}" srcOrd="0" destOrd="2" presId="urn:microsoft.com/office/officeart/2005/8/layout/vList3"/>
    <dgm:cxn modelId="{CD51FE53-8E14-4F75-8DA4-351098AEA036}" type="presOf" srcId="{32AB37FF-56F0-43E2-98DF-0F1F39B84A9F}" destId="{11F63AB5-3090-4842-B1B2-CCD56F5B1E89}" srcOrd="0" destOrd="6" presId="urn:microsoft.com/office/officeart/2005/8/layout/vList3"/>
    <dgm:cxn modelId="{CE53C7E3-58B9-4F46-B690-BBCDBB47FBE6}" srcId="{139F380F-1CBC-4E66-8CF4-BC3E4BA3F78C}" destId="{8FE0EBE0-7721-43E1-BA11-08F0C4F4BFBE}" srcOrd="7" destOrd="0" parTransId="{065CE134-EA13-4B95-BCFE-E56EDEBDF3DD}" sibTransId="{8015D4B0-D85A-4363-8D8C-FC3ECB7A707E}"/>
    <dgm:cxn modelId="{DA761A99-5C9C-4323-A8DB-15F9849A23C9}" type="presOf" srcId="{8FE0EBE0-7721-43E1-BA11-08F0C4F4BFBE}" destId="{11F63AB5-3090-4842-B1B2-CCD56F5B1E89}" srcOrd="0" destOrd="8" presId="urn:microsoft.com/office/officeart/2005/8/layout/vList3"/>
    <dgm:cxn modelId="{17CB1FE1-4C5A-42EB-8F2A-38FC2424D620}" srcId="{139F380F-1CBC-4E66-8CF4-BC3E4BA3F78C}" destId="{B0DDE47A-45B5-408D-86A8-4B8E2EFEB7B3}" srcOrd="3" destOrd="0" parTransId="{F9C0A8ED-472D-4478-8D26-448E4090B79F}" sibTransId="{F120CD9F-2FFE-4847-9022-AA4A9514D8A4}"/>
    <dgm:cxn modelId="{9192DDFF-CF12-44E7-9EE5-FB66D6E9D6D3}" type="presOf" srcId="{3FCDF4E6-5364-4CF4-9E78-E6E714BF4DE5}" destId="{11F63AB5-3090-4842-B1B2-CCD56F5B1E89}" srcOrd="0" destOrd="5" presId="urn:microsoft.com/office/officeart/2005/8/layout/vList3"/>
    <dgm:cxn modelId="{3C071607-718A-4BDE-9B18-1A8506FE8944}" srcId="{284AD57A-A750-4BC9-8012-5B11B301D542}" destId="{139F380F-1CBC-4E66-8CF4-BC3E4BA3F78C}" srcOrd="0" destOrd="0" parTransId="{2684A6FF-4B4E-4407-825F-441AD2077CD2}" sibTransId="{777B90E5-A35E-4010-848E-7CE6430E091D}"/>
    <dgm:cxn modelId="{5863ED4E-4BC5-4BB1-94DA-21A35D59AA85}" srcId="{139F380F-1CBC-4E66-8CF4-BC3E4BA3F78C}" destId="{17F7376B-67D8-4552-B164-98092F4C6905}" srcOrd="0" destOrd="0" parTransId="{D5B7FF7A-8F08-413F-BB51-7234E9863BF9}" sibTransId="{DABCACBF-4105-4F04-ADD0-C4B6EF53B4FA}"/>
    <dgm:cxn modelId="{39DD7CE2-1761-4FEE-8384-F6EA7DD8E5FB}" srcId="{139F380F-1CBC-4E66-8CF4-BC3E4BA3F78C}" destId="{3FCDF4E6-5364-4CF4-9E78-E6E714BF4DE5}" srcOrd="4" destOrd="0" parTransId="{E4D333A1-AC9B-44DD-813A-9D091F62CFC9}" sibTransId="{C331BF24-ABDE-4260-8B48-8E38548BD5B7}"/>
    <dgm:cxn modelId="{A19D6B73-4B54-496B-A5CC-6D523DCDED20}" type="presOf" srcId="{17F7376B-67D8-4552-B164-98092F4C6905}" destId="{11F63AB5-3090-4842-B1B2-CCD56F5B1E89}" srcOrd="0" destOrd="1" presId="urn:microsoft.com/office/officeart/2005/8/layout/vList3"/>
    <dgm:cxn modelId="{F29C6648-96BD-4D5A-9BB8-B879698A0104}" type="presOf" srcId="{139F380F-1CBC-4E66-8CF4-BC3E4BA3F78C}" destId="{11F63AB5-3090-4842-B1B2-CCD56F5B1E89}" srcOrd="0" destOrd="0" presId="urn:microsoft.com/office/officeart/2005/8/layout/vList3"/>
    <dgm:cxn modelId="{7FFE21CC-A7BE-4884-863A-E3E3751BE116}" type="presOf" srcId="{284AD57A-A750-4BC9-8012-5B11B301D542}" destId="{A90F0F8A-BC09-49FE-A239-BE1CFED13377}" srcOrd="0" destOrd="0" presId="urn:microsoft.com/office/officeart/2005/8/layout/vList3"/>
    <dgm:cxn modelId="{156D48CF-5CD2-4285-84C3-681AE5771BBB}" srcId="{139F380F-1CBC-4E66-8CF4-BC3E4BA3F78C}" destId="{32AB37FF-56F0-43E2-98DF-0F1F39B84A9F}" srcOrd="5" destOrd="0" parTransId="{289D6C2B-1624-44B9-A79D-E934D9E52816}" sibTransId="{AC230CB6-BBEC-4578-A41B-4E012A636F9C}"/>
    <dgm:cxn modelId="{9FB3BA12-4E4A-4853-BD7C-B98E03293EDD}" srcId="{139F380F-1CBC-4E66-8CF4-BC3E4BA3F78C}" destId="{5B0FDD27-079D-4732-BAC2-5DBFB91EDBE7}" srcOrd="6" destOrd="0" parTransId="{34902AAE-8D06-44AB-881C-A9CFCC929EBE}" sibTransId="{2BCEA51A-CECC-4257-854F-7B686E89ECE4}"/>
    <dgm:cxn modelId="{17520FC8-8209-4215-BFD6-CEF233D430A8}" type="presOf" srcId="{83437591-1E53-4ADE-9D14-5E991068FEBB}" destId="{11F63AB5-3090-4842-B1B2-CCD56F5B1E89}" srcOrd="0" destOrd="9" presId="urn:microsoft.com/office/officeart/2005/8/layout/vList3"/>
    <dgm:cxn modelId="{A3970BE4-4F93-4369-BA9B-D24190441B0A}" srcId="{139F380F-1CBC-4E66-8CF4-BC3E4BA3F78C}" destId="{424FD7FD-F767-410A-B70B-224386CB5FA4}" srcOrd="1" destOrd="0" parTransId="{F21F8B8B-83D9-4C50-8B66-9BF929FEEC18}" sibTransId="{722781B6-90DE-4B22-9DD9-7679C7E48705}"/>
    <dgm:cxn modelId="{7BE47BBB-FDAA-4985-AD8C-43A0CD5A229E}" type="presOf" srcId="{B0DDE47A-45B5-408D-86A8-4B8E2EFEB7B3}" destId="{11F63AB5-3090-4842-B1B2-CCD56F5B1E89}" srcOrd="0" destOrd="4" presId="urn:microsoft.com/office/officeart/2005/8/layout/vList3"/>
    <dgm:cxn modelId="{FC611F16-61DA-4071-B4DF-5E87378FE68F}" type="presOf" srcId="{E73AB453-064A-4D90-A284-A0C99A8F4262}" destId="{11F63AB5-3090-4842-B1B2-CCD56F5B1E89}" srcOrd="0" destOrd="3" presId="urn:microsoft.com/office/officeart/2005/8/layout/vList3"/>
    <dgm:cxn modelId="{CB398237-182F-465C-938E-0F7C6D6669BE}" srcId="{139F380F-1CBC-4E66-8CF4-BC3E4BA3F78C}" destId="{83437591-1E53-4ADE-9D14-5E991068FEBB}" srcOrd="8" destOrd="0" parTransId="{8F39816F-6EF9-4A4C-96BE-AE6160B08C88}" sibTransId="{0435ECB6-CD39-4504-942D-51589CADBF07}"/>
    <dgm:cxn modelId="{AB6FCD15-80EC-47CA-A019-1B4D721141E1}" type="presParOf" srcId="{A90F0F8A-BC09-49FE-A239-BE1CFED13377}" destId="{F5857C0B-EF50-4B1B-960F-92B8C80CF5EC}" srcOrd="0" destOrd="0" presId="urn:microsoft.com/office/officeart/2005/8/layout/vList3"/>
    <dgm:cxn modelId="{50016842-A8DE-4D2E-9B69-D21F554DA33E}" type="presParOf" srcId="{F5857C0B-EF50-4B1B-960F-92B8C80CF5EC}" destId="{9242AD9F-5DFC-4A61-A29B-E04F2DFFE033}" srcOrd="0" destOrd="0" presId="urn:microsoft.com/office/officeart/2005/8/layout/vList3"/>
    <dgm:cxn modelId="{F752455E-FA8F-4CAE-8225-76BD88EAFE0F}" type="presParOf" srcId="{F5857C0B-EF50-4B1B-960F-92B8C80CF5EC}" destId="{11F63AB5-3090-4842-B1B2-CCD56F5B1E89}"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816438-64E6-4868-864C-FF31649061F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D38FC33-A3A2-4C4B-87D4-2A9F6A8236C3}">
      <dgm:prSet phldrT="[Text]"/>
      <dgm:spPr>
        <a:solidFill>
          <a:srgbClr val="00B050"/>
        </a:solidFill>
      </dgm:spPr>
      <dgm:t>
        <a:bodyPr/>
        <a:lstStyle/>
        <a:p>
          <a:r>
            <a:rPr lang="en-US" dirty="0" smtClean="0"/>
            <a:t>Supply Chain Management</a:t>
          </a:r>
          <a:endParaRPr lang="en-US" dirty="0"/>
        </a:p>
      </dgm:t>
    </dgm:pt>
    <dgm:pt modelId="{6A362D38-75D9-4C26-94C4-4BEE1F33409E}" type="parTrans" cxnId="{EBCD7FA4-5A08-401B-A56C-055DFF70FD59}">
      <dgm:prSet/>
      <dgm:spPr/>
      <dgm:t>
        <a:bodyPr/>
        <a:lstStyle/>
        <a:p>
          <a:endParaRPr lang="en-US"/>
        </a:p>
      </dgm:t>
    </dgm:pt>
    <dgm:pt modelId="{88A2ED7B-3BEA-46B2-869D-0AD1003FA839}" type="sibTrans" cxnId="{EBCD7FA4-5A08-401B-A56C-055DFF70FD59}">
      <dgm:prSet/>
      <dgm:spPr/>
      <dgm:t>
        <a:bodyPr/>
        <a:lstStyle/>
        <a:p>
          <a:endParaRPr lang="en-US"/>
        </a:p>
      </dgm:t>
    </dgm:pt>
    <dgm:pt modelId="{BDD7164B-EA50-4407-B9E8-066CBA7DD757}">
      <dgm:prSet phldrT="[Text]"/>
      <dgm:spPr>
        <a:solidFill>
          <a:schemeClr val="accent2"/>
        </a:solidFill>
      </dgm:spPr>
      <dgm:t>
        <a:bodyPr/>
        <a:lstStyle/>
        <a:p>
          <a:r>
            <a:rPr lang="en-US" dirty="0" smtClean="0"/>
            <a:t>Supplier Performance Management</a:t>
          </a:r>
          <a:endParaRPr lang="en-US" dirty="0"/>
        </a:p>
      </dgm:t>
    </dgm:pt>
    <dgm:pt modelId="{DAC9B246-3CDD-405B-8D8B-D7751D71C7A9}" type="parTrans" cxnId="{D983550E-453E-418B-91EE-0BF9C15C9A6E}">
      <dgm:prSet/>
      <dgm:spPr/>
      <dgm:t>
        <a:bodyPr/>
        <a:lstStyle/>
        <a:p>
          <a:endParaRPr lang="en-US"/>
        </a:p>
      </dgm:t>
    </dgm:pt>
    <dgm:pt modelId="{E9054A76-F8F2-451A-92D2-D3C1CA4FF21C}" type="sibTrans" cxnId="{D983550E-453E-418B-91EE-0BF9C15C9A6E}">
      <dgm:prSet/>
      <dgm:spPr/>
      <dgm:t>
        <a:bodyPr/>
        <a:lstStyle/>
        <a:p>
          <a:endParaRPr lang="en-US"/>
        </a:p>
      </dgm:t>
    </dgm:pt>
    <dgm:pt modelId="{49EEF3E1-993F-497E-B997-2425BC2EE85C}">
      <dgm:prSet phldrT="[Text]"/>
      <dgm:spPr>
        <a:solidFill>
          <a:srgbClr val="00B0F0"/>
        </a:solidFill>
      </dgm:spPr>
      <dgm:t>
        <a:bodyPr/>
        <a:lstStyle/>
        <a:p>
          <a:r>
            <a:rPr lang="en-US" dirty="0" smtClean="0"/>
            <a:t>Supply Chain Risk Management</a:t>
          </a:r>
          <a:endParaRPr lang="en-US" dirty="0"/>
        </a:p>
      </dgm:t>
    </dgm:pt>
    <dgm:pt modelId="{F4D48D43-AC77-4E1C-812E-0FBD7B93E7A1}" type="parTrans" cxnId="{A039331D-767B-4943-AEB0-B5ECC18614A6}">
      <dgm:prSet/>
      <dgm:spPr/>
      <dgm:t>
        <a:bodyPr/>
        <a:lstStyle/>
        <a:p>
          <a:endParaRPr lang="en-US"/>
        </a:p>
      </dgm:t>
    </dgm:pt>
    <dgm:pt modelId="{C1DF3723-0FE3-4B55-8672-672D8B5C1FF6}" type="sibTrans" cxnId="{A039331D-767B-4943-AEB0-B5ECC18614A6}">
      <dgm:prSet/>
      <dgm:spPr/>
      <dgm:t>
        <a:bodyPr/>
        <a:lstStyle/>
        <a:p>
          <a:endParaRPr lang="en-US"/>
        </a:p>
      </dgm:t>
    </dgm:pt>
    <dgm:pt modelId="{F852E557-75E9-4C4E-99B5-A28E92C783BD}">
      <dgm:prSet phldrT="[Text]"/>
      <dgm:spPr>
        <a:solidFill>
          <a:schemeClr val="accent6">
            <a:lumMod val="60000"/>
            <a:lumOff val="40000"/>
          </a:schemeClr>
        </a:solidFill>
      </dgm:spPr>
      <dgm:t>
        <a:bodyPr/>
        <a:lstStyle/>
        <a:p>
          <a:r>
            <a:rPr lang="en-US" dirty="0" smtClean="0"/>
            <a:t>Supplier Quality Management  </a:t>
          </a:r>
          <a:endParaRPr lang="en-US" dirty="0"/>
        </a:p>
      </dgm:t>
    </dgm:pt>
    <dgm:pt modelId="{94C22FE3-4527-46DB-B582-4611219FB27C}" type="parTrans" cxnId="{2C3BCE20-25E3-499B-9B11-6D62055939ED}">
      <dgm:prSet/>
      <dgm:spPr/>
      <dgm:t>
        <a:bodyPr/>
        <a:lstStyle/>
        <a:p>
          <a:endParaRPr lang="en-US"/>
        </a:p>
      </dgm:t>
    </dgm:pt>
    <dgm:pt modelId="{E09DB66E-EE6D-405C-BC34-7F108F25F139}" type="sibTrans" cxnId="{2C3BCE20-25E3-499B-9B11-6D62055939ED}">
      <dgm:prSet/>
      <dgm:spPr/>
      <dgm:t>
        <a:bodyPr/>
        <a:lstStyle/>
        <a:p>
          <a:endParaRPr lang="en-US"/>
        </a:p>
      </dgm:t>
    </dgm:pt>
    <dgm:pt modelId="{E8590531-CB98-4F2D-9236-43DB9DB02203}" type="pres">
      <dgm:prSet presAssocID="{48816438-64E6-4868-864C-FF31649061F2}" presName="Name0" presStyleCnt="0">
        <dgm:presLayoutVars>
          <dgm:chMax val="1"/>
          <dgm:dir/>
          <dgm:animLvl val="ctr"/>
          <dgm:resizeHandles val="exact"/>
        </dgm:presLayoutVars>
      </dgm:prSet>
      <dgm:spPr/>
      <dgm:t>
        <a:bodyPr/>
        <a:lstStyle/>
        <a:p>
          <a:endParaRPr lang="en-US"/>
        </a:p>
      </dgm:t>
    </dgm:pt>
    <dgm:pt modelId="{CA59B1FC-F0F8-4FAA-97FE-5B91DEBC9F2D}" type="pres">
      <dgm:prSet presAssocID="{1D38FC33-A3A2-4C4B-87D4-2A9F6A8236C3}" presName="centerShape" presStyleLbl="node0" presStyleIdx="0" presStyleCnt="1"/>
      <dgm:spPr/>
      <dgm:t>
        <a:bodyPr/>
        <a:lstStyle/>
        <a:p>
          <a:endParaRPr lang="en-US"/>
        </a:p>
      </dgm:t>
    </dgm:pt>
    <dgm:pt modelId="{5A9B9F46-75F4-4C22-B9E5-D8F8569ABF32}" type="pres">
      <dgm:prSet presAssocID="{BDD7164B-EA50-4407-B9E8-066CBA7DD757}" presName="node" presStyleLbl="node1" presStyleIdx="0" presStyleCnt="3">
        <dgm:presLayoutVars>
          <dgm:bulletEnabled val="1"/>
        </dgm:presLayoutVars>
      </dgm:prSet>
      <dgm:spPr/>
      <dgm:t>
        <a:bodyPr/>
        <a:lstStyle/>
        <a:p>
          <a:endParaRPr lang="en-US"/>
        </a:p>
      </dgm:t>
    </dgm:pt>
    <dgm:pt modelId="{B4FB668F-8CF2-42C3-AB2F-CD1EA8F36B32}" type="pres">
      <dgm:prSet presAssocID="{BDD7164B-EA50-4407-B9E8-066CBA7DD757}" presName="dummy" presStyleCnt="0"/>
      <dgm:spPr/>
    </dgm:pt>
    <dgm:pt modelId="{15935204-D440-43C3-AC37-7D12DF4215EA}" type="pres">
      <dgm:prSet presAssocID="{E9054A76-F8F2-451A-92D2-D3C1CA4FF21C}" presName="sibTrans" presStyleLbl="sibTrans2D1" presStyleIdx="0" presStyleCnt="3"/>
      <dgm:spPr/>
      <dgm:t>
        <a:bodyPr/>
        <a:lstStyle/>
        <a:p>
          <a:endParaRPr lang="en-US"/>
        </a:p>
      </dgm:t>
    </dgm:pt>
    <dgm:pt modelId="{AF544508-0AD5-4C6A-8960-678F2BD543F9}" type="pres">
      <dgm:prSet presAssocID="{49EEF3E1-993F-497E-B997-2425BC2EE85C}" presName="node" presStyleLbl="node1" presStyleIdx="1" presStyleCnt="3">
        <dgm:presLayoutVars>
          <dgm:bulletEnabled val="1"/>
        </dgm:presLayoutVars>
      </dgm:prSet>
      <dgm:spPr/>
      <dgm:t>
        <a:bodyPr/>
        <a:lstStyle/>
        <a:p>
          <a:endParaRPr lang="en-US"/>
        </a:p>
      </dgm:t>
    </dgm:pt>
    <dgm:pt modelId="{4178E11B-41A7-4772-903E-E821A03A99FF}" type="pres">
      <dgm:prSet presAssocID="{49EEF3E1-993F-497E-B997-2425BC2EE85C}" presName="dummy" presStyleCnt="0"/>
      <dgm:spPr/>
    </dgm:pt>
    <dgm:pt modelId="{BAA3C1D7-D4EC-42CA-B954-6F80195159A9}" type="pres">
      <dgm:prSet presAssocID="{C1DF3723-0FE3-4B55-8672-672D8B5C1FF6}" presName="sibTrans" presStyleLbl="sibTrans2D1" presStyleIdx="1" presStyleCnt="3"/>
      <dgm:spPr/>
      <dgm:t>
        <a:bodyPr/>
        <a:lstStyle/>
        <a:p>
          <a:endParaRPr lang="en-US"/>
        </a:p>
      </dgm:t>
    </dgm:pt>
    <dgm:pt modelId="{0F7F3E01-5567-4E56-93CC-AACD67BDDBBF}" type="pres">
      <dgm:prSet presAssocID="{F852E557-75E9-4C4E-99B5-A28E92C783BD}" presName="node" presStyleLbl="node1" presStyleIdx="2" presStyleCnt="3">
        <dgm:presLayoutVars>
          <dgm:bulletEnabled val="1"/>
        </dgm:presLayoutVars>
      </dgm:prSet>
      <dgm:spPr/>
      <dgm:t>
        <a:bodyPr/>
        <a:lstStyle/>
        <a:p>
          <a:endParaRPr lang="en-US"/>
        </a:p>
      </dgm:t>
    </dgm:pt>
    <dgm:pt modelId="{62831324-9161-48A8-B5FE-C0AF0DEE55AB}" type="pres">
      <dgm:prSet presAssocID="{F852E557-75E9-4C4E-99B5-A28E92C783BD}" presName="dummy" presStyleCnt="0"/>
      <dgm:spPr/>
    </dgm:pt>
    <dgm:pt modelId="{F9EEF265-E26D-44CE-B318-02C495C6D0E7}" type="pres">
      <dgm:prSet presAssocID="{E09DB66E-EE6D-405C-BC34-7F108F25F139}" presName="sibTrans" presStyleLbl="sibTrans2D1" presStyleIdx="2" presStyleCnt="3"/>
      <dgm:spPr/>
      <dgm:t>
        <a:bodyPr/>
        <a:lstStyle/>
        <a:p>
          <a:endParaRPr lang="en-US"/>
        </a:p>
      </dgm:t>
    </dgm:pt>
  </dgm:ptLst>
  <dgm:cxnLst>
    <dgm:cxn modelId="{3A2A45F1-C8FF-4777-A474-DF9F07199006}" type="presOf" srcId="{BDD7164B-EA50-4407-B9E8-066CBA7DD757}" destId="{5A9B9F46-75F4-4C22-B9E5-D8F8569ABF32}" srcOrd="0" destOrd="0" presId="urn:microsoft.com/office/officeart/2005/8/layout/radial6"/>
    <dgm:cxn modelId="{2C3BCE20-25E3-499B-9B11-6D62055939ED}" srcId="{1D38FC33-A3A2-4C4B-87D4-2A9F6A8236C3}" destId="{F852E557-75E9-4C4E-99B5-A28E92C783BD}" srcOrd="2" destOrd="0" parTransId="{94C22FE3-4527-46DB-B582-4611219FB27C}" sibTransId="{E09DB66E-EE6D-405C-BC34-7F108F25F139}"/>
    <dgm:cxn modelId="{138CE432-69FB-46C6-B52F-BD5143B06DD9}" type="presOf" srcId="{E9054A76-F8F2-451A-92D2-D3C1CA4FF21C}" destId="{15935204-D440-43C3-AC37-7D12DF4215EA}" srcOrd="0" destOrd="0" presId="urn:microsoft.com/office/officeart/2005/8/layout/radial6"/>
    <dgm:cxn modelId="{A039331D-767B-4943-AEB0-B5ECC18614A6}" srcId="{1D38FC33-A3A2-4C4B-87D4-2A9F6A8236C3}" destId="{49EEF3E1-993F-497E-B997-2425BC2EE85C}" srcOrd="1" destOrd="0" parTransId="{F4D48D43-AC77-4E1C-812E-0FBD7B93E7A1}" sibTransId="{C1DF3723-0FE3-4B55-8672-672D8B5C1FF6}"/>
    <dgm:cxn modelId="{002C864E-BB8E-4A5D-B9C2-7BE398FC5798}" type="presOf" srcId="{49EEF3E1-993F-497E-B997-2425BC2EE85C}" destId="{AF544508-0AD5-4C6A-8960-678F2BD543F9}" srcOrd="0" destOrd="0" presId="urn:microsoft.com/office/officeart/2005/8/layout/radial6"/>
    <dgm:cxn modelId="{732BF04C-47BA-437D-8A92-E04468EB3008}" type="presOf" srcId="{1D38FC33-A3A2-4C4B-87D4-2A9F6A8236C3}" destId="{CA59B1FC-F0F8-4FAA-97FE-5B91DEBC9F2D}" srcOrd="0" destOrd="0" presId="urn:microsoft.com/office/officeart/2005/8/layout/radial6"/>
    <dgm:cxn modelId="{273FD44F-4C26-4B87-888B-DBEB3732504E}" type="presOf" srcId="{C1DF3723-0FE3-4B55-8672-672D8B5C1FF6}" destId="{BAA3C1D7-D4EC-42CA-B954-6F80195159A9}" srcOrd="0" destOrd="0" presId="urn:microsoft.com/office/officeart/2005/8/layout/radial6"/>
    <dgm:cxn modelId="{D983550E-453E-418B-91EE-0BF9C15C9A6E}" srcId="{1D38FC33-A3A2-4C4B-87D4-2A9F6A8236C3}" destId="{BDD7164B-EA50-4407-B9E8-066CBA7DD757}" srcOrd="0" destOrd="0" parTransId="{DAC9B246-3CDD-405B-8D8B-D7751D71C7A9}" sibTransId="{E9054A76-F8F2-451A-92D2-D3C1CA4FF21C}"/>
    <dgm:cxn modelId="{F3C16F0A-01C1-4EB8-9244-965FA33A1F40}" type="presOf" srcId="{F852E557-75E9-4C4E-99B5-A28E92C783BD}" destId="{0F7F3E01-5567-4E56-93CC-AACD67BDDBBF}" srcOrd="0" destOrd="0" presId="urn:microsoft.com/office/officeart/2005/8/layout/radial6"/>
    <dgm:cxn modelId="{122244EF-5CCB-477F-8248-BE6EE9496C5F}" type="presOf" srcId="{48816438-64E6-4868-864C-FF31649061F2}" destId="{E8590531-CB98-4F2D-9236-43DB9DB02203}" srcOrd="0" destOrd="0" presId="urn:microsoft.com/office/officeart/2005/8/layout/radial6"/>
    <dgm:cxn modelId="{EBCD7FA4-5A08-401B-A56C-055DFF70FD59}" srcId="{48816438-64E6-4868-864C-FF31649061F2}" destId="{1D38FC33-A3A2-4C4B-87D4-2A9F6A8236C3}" srcOrd="0" destOrd="0" parTransId="{6A362D38-75D9-4C26-94C4-4BEE1F33409E}" sibTransId="{88A2ED7B-3BEA-46B2-869D-0AD1003FA839}"/>
    <dgm:cxn modelId="{0FF9A6EC-3D38-482D-A1AE-8B81824484E7}" type="presOf" srcId="{E09DB66E-EE6D-405C-BC34-7F108F25F139}" destId="{F9EEF265-E26D-44CE-B318-02C495C6D0E7}" srcOrd="0" destOrd="0" presId="urn:microsoft.com/office/officeart/2005/8/layout/radial6"/>
    <dgm:cxn modelId="{5E6432C2-DC64-4A52-B6AC-582193EB65C4}" type="presParOf" srcId="{E8590531-CB98-4F2D-9236-43DB9DB02203}" destId="{CA59B1FC-F0F8-4FAA-97FE-5B91DEBC9F2D}" srcOrd="0" destOrd="0" presId="urn:microsoft.com/office/officeart/2005/8/layout/radial6"/>
    <dgm:cxn modelId="{0893B1B2-443B-4AB8-B8D7-B8558AAB72A4}" type="presParOf" srcId="{E8590531-CB98-4F2D-9236-43DB9DB02203}" destId="{5A9B9F46-75F4-4C22-B9E5-D8F8569ABF32}" srcOrd="1" destOrd="0" presId="urn:microsoft.com/office/officeart/2005/8/layout/radial6"/>
    <dgm:cxn modelId="{C806E448-9896-494E-92CA-75E3F11C0A38}" type="presParOf" srcId="{E8590531-CB98-4F2D-9236-43DB9DB02203}" destId="{B4FB668F-8CF2-42C3-AB2F-CD1EA8F36B32}" srcOrd="2" destOrd="0" presId="urn:microsoft.com/office/officeart/2005/8/layout/radial6"/>
    <dgm:cxn modelId="{D0D86C4E-9737-4C42-AA29-45ADE49E6256}" type="presParOf" srcId="{E8590531-CB98-4F2D-9236-43DB9DB02203}" destId="{15935204-D440-43C3-AC37-7D12DF4215EA}" srcOrd="3" destOrd="0" presId="urn:microsoft.com/office/officeart/2005/8/layout/radial6"/>
    <dgm:cxn modelId="{2C13973B-9A0C-4721-8396-C8B742B2C7C0}" type="presParOf" srcId="{E8590531-CB98-4F2D-9236-43DB9DB02203}" destId="{AF544508-0AD5-4C6A-8960-678F2BD543F9}" srcOrd="4" destOrd="0" presId="urn:microsoft.com/office/officeart/2005/8/layout/radial6"/>
    <dgm:cxn modelId="{FDE7515E-E488-4B6C-AB30-6BB94EFF5E64}" type="presParOf" srcId="{E8590531-CB98-4F2D-9236-43DB9DB02203}" destId="{4178E11B-41A7-4772-903E-E821A03A99FF}" srcOrd="5" destOrd="0" presId="urn:microsoft.com/office/officeart/2005/8/layout/radial6"/>
    <dgm:cxn modelId="{DBA54B4E-AA49-4832-9F69-A5E699E9661F}" type="presParOf" srcId="{E8590531-CB98-4F2D-9236-43DB9DB02203}" destId="{BAA3C1D7-D4EC-42CA-B954-6F80195159A9}" srcOrd="6" destOrd="0" presId="urn:microsoft.com/office/officeart/2005/8/layout/radial6"/>
    <dgm:cxn modelId="{CB5757BC-4886-454F-80E8-35328EE75EBE}" type="presParOf" srcId="{E8590531-CB98-4F2D-9236-43DB9DB02203}" destId="{0F7F3E01-5567-4E56-93CC-AACD67BDDBBF}" srcOrd="7" destOrd="0" presId="urn:microsoft.com/office/officeart/2005/8/layout/radial6"/>
    <dgm:cxn modelId="{25801E6F-714B-4C2F-A25A-F2CFE19E90CA}" type="presParOf" srcId="{E8590531-CB98-4F2D-9236-43DB9DB02203}" destId="{62831324-9161-48A8-B5FE-C0AF0DEE55AB}" srcOrd="8" destOrd="0" presId="urn:microsoft.com/office/officeart/2005/8/layout/radial6"/>
    <dgm:cxn modelId="{E5B83F7E-407D-42DA-A8D1-661A47E62E64}" type="presParOf" srcId="{E8590531-CB98-4F2D-9236-43DB9DB02203}" destId="{F9EEF265-E26D-44CE-B318-02C495C6D0E7}"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361BAF-36CA-403F-8F6A-6CE65F52CCB0}" type="doc">
      <dgm:prSet loTypeId="urn:microsoft.com/office/officeart/2005/8/layout/cycle2" loCatId="cycle" qsTypeId="urn:microsoft.com/office/officeart/2005/8/quickstyle/simple1" qsCatId="simple" csTypeId="urn:microsoft.com/office/officeart/2005/8/colors/accent2_5" csCatId="accent2" phldr="1"/>
      <dgm:spPr/>
      <dgm:t>
        <a:bodyPr/>
        <a:lstStyle/>
        <a:p>
          <a:endParaRPr lang="en-US"/>
        </a:p>
      </dgm:t>
    </dgm:pt>
    <dgm:pt modelId="{9AE77DA1-F1F0-4520-B45D-368EF6674BBA}">
      <dgm:prSet phldrT="[Text]"/>
      <dgm:spPr/>
      <dgm:t>
        <a:bodyPr/>
        <a:lstStyle/>
        <a:p>
          <a:r>
            <a:rPr lang="en-US" dirty="0" smtClean="0"/>
            <a:t>Supplier Management </a:t>
          </a:r>
          <a:endParaRPr lang="en-US" dirty="0"/>
        </a:p>
      </dgm:t>
    </dgm:pt>
    <dgm:pt modelId="{D80D78DC-029E-419C-BFB9-7E62821E6BC6}" type="parTrans" cxnId="{A606A88C-181C-495B-A195-27FE5604FB06}">
      <dgm:prSet/>
      <dgm:spPr/>
      <dgm:t>
        <a:bodyPr/>
        <a:lstStyle/>
        <a:p>
          <a:endParaRPr lang="en-US"/>
        </a:p>
      </dgm:t>
    </dgm:pt>
    <dgm:pt modelId="{7C5E2A0F-7BBC-4076-96EE-2080743CF489}" type="sibTrans" cxnId="{A606A88C-181C-495B-A195-27FE5604FB06}">
      <dgm:prSet/>
      <dgm:spPr/>
      <dgm:t>
        <a:bodyPr/>
        <a:lstStyle/>
        <a:p>
          <a:endParaRPr lang="en-US"/>
        </a:p>
      </dgm:t>
    </dgm:pt>
    <dgm:pt modelId="{2FFE0248-E8E9-4459-A176-A04A4E1B4809}">
      <dgm:prSet phldrT="[Text]"/>
      <dgm:spPr/>
      <dgm:t>
        <a:bodyPr/>
        <a:lstStyle/>
        <a:p>
          <a:r>
            <a:rPr lang="en-US" dirty="0" smtClean="0"/>
            <a:t>Supplier Audit </a:t>
          </a:r>
          <a:endParaRPr lang="en-US" dirty="0"/>
        </a:p>
      </dgm:t>
    </dgm:pt>
    <dgm:pt modelId="{2E3C9AFC-C978-43F5-9E4F-38EA62CF5198}" type="parTrans" cxnId="{092D0A62-28CA-4E66-B9A2-41C23848D7DF}">
      <dgm:prSet/>
      <dgm:spPr/>
      <dgm:t>
        <a:bodyPr/>
        <a:lstStyle/>
        <a:p>
          <a:endParaRPr lang="en-US"/>
        </a:p>
      </dgm:t>
    </dgm:pt>
    <dgm:pt modelId="{6F0D5CB1-BB99-47F2-B226-E79614FD2801}" type="sibTrans" cxnId="{092D0A62-28CA-4E66-B9A2-41C23848D7DF}">
      <dgm:prSet/>
      <dgm:spPr/>
      <dgm:t>
        <a:bodyPr/>
        <a:lstStyle/>
        <a:p>
          <a:endParaRPr lang="en-US"/>
        </a:p>
      </dgm:t>
    </dgm:pt>
    <dgm:pt modelId="{419674C3-A26C-42D0-A5DE-7CF9B36C970F}">
      <dgm:prSet phldrT="[Text]"/>
      <dgm:spPr/>
      <dgm:t>
        <a:bodyPr/>
        <a:lstStyle/>
        <a:p>
          <a:r>
            <a:rPr lang="en-US" dirty="0" smtClean="0"/>
            <a:t>Supplier Performance Score cards</a:t>
          </a:r>
          <a:endParaRPr lang="en-US" dirty="0"/>
        </a:p>
      </dgm:t>
    </dgm:pt>
    <dgm:pt modelId="{0AA43E8C-2A26-4DAC-A776-67AC4514FF5A}" type="parTrans" cxnId="{B2A80822-C999-48EF-A23C-D17187770E14}">
      <dgm:prSet/>
      <dgm:spPr/>
      <dgm:t>
        <a:bodyPr/>
        <a:lstStyle/>
        <a:p>
          <a:endParaRPr lang="en-US"/>
        </a:p>
      </dgm:t>
    </dgm:pt>
    <dgm:pt modelId="{B6E04FEB-CD0D-4550-A0CD-A1730E65B869}" type="sibTrans" cxnId="{B2A80822-C999-48EF-A23C-D17187770E14}">
      <dgm:prSet/>
      <dgm:spPr/>
      <dgm:t>
        <a:bodyPr/>
        <a:lstStyle/>
        <a:p>
          <a:endParaRPr lang="en-US"/>
        </a:p>
      </dgm:t>
    </dgm:pt>
    <dgm:pt modelId="{2D95D098-4051-4DA5-82E7-5848CE860E2F}">
      <dgm:prSet phldrT="[Text]"/>
      <dgm:spPr/>
      <dgm:t>
        <a:bodyPr/>
        <a:lstStyle/>
        <a:p>
          <a:r>
            <a:rPr lang="en-US" dirty="0" smtClean="0"/>
            <a:t>Supply Chain Risk Management</a:t>
          </a:r>
          <a:endParaRPr lang="en-US" dirty="0"/>
        </a:p>
      </dgm:t>
    </dgm:pt>
    <dgm:pt modelId="{29C3F2C8-B518-48A9-B7F0-9C4C47F3D924}" type="parTrans" cxnId="{BD2BABE5-4C2A-4662-AEF5-42347BF9DF05}">
      <dgm:prSet/>
      <dgm:spPr/>
      <dgm:t>
        <a:bodyPr/>
        <a:lstStyle/>
        <a:p>
          <a:endParaRPr lang="en-US"/>
        </a:p>
      </dgm:t>
    </dgm:pt>
    <dgm:pt modelId="{6AF73501-297D-4268-B331-4E87412DF91A}" type="sibTrans" cxnId="{BD2BABE5-4C2A-4662-AEF5-42347BF9DF05}">
      <dgm:prSet/>
      <dgm:spPr/>
      <dgm:t>
        <a:bodyPr/>
        <a:lstStyle/>
        <a:p>
          <a:endParaRPr lang="en-US"/>
        </a:p>
      </dgm:t>
    </dgm:pt>
    <dgm:pt modelId="{62BF93D9-A00D-4117-B4CF-F4415570F95C}">
      <dgm:prSet/>
      <dgm:spPr/>
      <dgm:t>
        <a:bodyPr/>
        <a:lstStyle/>
        <a:p>
          <a:r>
            <a:rPr lang="en-US" dirty="0" smtClean="0"/>
            <a:t>Supplier </a:t>
          </a:r>
        </a:p>
        <a:p>
          <a:r>
            <a:rPr lang="en-US" dirty="0" smtClean="0"/>
            <a:t>Corrective Action </a:t>
          </a:r>
          <a:endParaRPr lang="en-US" dirty="0"/>
        </a:p>
      </dgm:t>
    </dgm:pt>
    <dgm:pt modelId="{1FFF3553-4994-48AC-8CA0-86FB59BC1BAB}" type="parTrans" cxnId="{0C453649-39BD-4AD6-82C2-3B37E7FB59FF}">
      <dgm:prSet/>
      <dgm:spPr/>
      <dgm:t>
        <a:bodyPr/>
        <a:lstStyle/>
        <a:p>
          <a:endParaRPr lang="en-US"/>
        </a:p>
      </dgm:t>
    </dgm:pt>
    <dgm:pt modelId="{0FD534B5-2DF4-4C92-BE5F-D5C8AF562049}" type="sibTrans" cxnId="{0C453649-39BD-4AD6-82C2-3B37E7FB59FF}">
      <dgm:prSet/>
      <dgm:spPr/>
      <dgm:t>
        <a:bodyPr/>
        <a:lstStyle/>
        <a:p>
          <a:endParaRPr lang="en-US"/>
        </a:p>
      </dgm:t>
    </dgm:pt>
    <dgm:pt modelId="{974A11B9-01FA-4AAE-93A9-F77073370E6C}" type="pres">
      <dgm:prSet presAssocID="{18361BAF-36CA-403F-8F6A-6CE65F52CCB0}" presName="cycle" presStyleCnt="0">
        <dgm:presLayoutVars>
          <dgm:dir/>
          <dgm:resizeHandles val="exact"/>
        </dgm:presLayoutVars>
      </dgm:prSet>
      <dgm:spPr/>
      <dgm:t>
        <a:bodyPr/>
        <a:lstStyle/>
        <a:p>
          <a:endParaRPr lang="en-US"/>
        </a:p>
      </dgm:t>
    </dgm:pt>
    <dgm:pt modelId="{5EEB739D-DBC8-40B0-8DEE-E68C28AF226B}" type="pres">
      <dgm:prSet presAssocID="{9AE77DA1-F1F0-4520-B45D-368EF6674BBA}" presName="node" presStyleLbl="node1" presStyleIdx="0" presStyleCnt="5">
        <dgm:presLayoutVars>
          <dgm:bulletEnabled val="1"/>
        </dgm:presLayoutVars>
      </dgm:prSet>
      <dgm:spPr/>
      <dgm:t>
        <a:bodyPr/>
        <a:lstStyle/>
        <a:p>
          <a:endParaRPr lang="en-US"/>
        </a:p>
      </dgm:t>
    </dgm:pt>
    <dgm:pt modelId="{3C6D3D29-8413-4730-8924-9E6708DCE87A}" type="pres">
      <dgm:prSet presAssocID="{7C5E2A0F-7BBC-4076-96EE-2080743CF489}" presName="sibTrans" presStyleLbl="sibTrans2D1" presStyleIdx="0" presStyleCnt="5"/>
      <dgm:spPr/>
      <dgm:t>
        <a:bodyPr/>
        <a:lstStyle/>
        <a:p>
          <a:endParaRPr lang="en-US"/>
        </a:p>
      </dgm:t>
    </dgm:pt>
    <dgm:pt modelId="{FA93C6AC-A54F-43B4-9084-725D8BA65570}" type="pres">
      <dgm:prSet presAssocID="{7C5E2A0F-7BBC-4076-96EE-2080743CF489}" presName="connectorText" presStyleLbl="sibTrans2D1" presStyleIdx="0" presStyleCnt="5"/>
      <dgm:spPr/>
      <dgm:t>
        <a:bodyPr/>
        <a:lstStyle/>
        <a:p>
          <a:endParaRPr lang="en-US"/>
        </a:p>
      </dgm:t>
    </dgm:pt>
    <dgm:pt modelId="{01E303B7-7821-4CE0-8B03-F1695CC77586}" type="pres">
      <dgm:prSet presAssocID="{2FFE0248-E8E9-4459-A176-A04A4E1B4809}" presName="node" presStyleLbl="node1" presStyleIdx="1" presStyleCnt="5">
        <dgm:presLayoutVars>
          <dgm:bulletEnabled val="1"/>
        </dgm:presLayoutVars>
      </dgm:prSet>
      <dgm:spPr/>
      <dgm:t>
        <a:bodyPr/>
        <a:lstStyle/>
        <a:p>
          <a:endParaRPr lang="en-US"/>
        </a:p>
      </dgm:t>
    </dgm:pt>
    <dgm:pt modelId="{4FB92F7D-40CF-414B-8230-CF05209A1ACF}" type="pres">
      <dgm:prSet presAssocID="{6F0D5CB1-BB99-47F2-B226-E79614FD2801}" presName="sibTrans" presStyleLbl="sibTrans2D1" presStyleIdx="1" presStyleCnt="5"/>
      <dgm:spPr/>
      <dgm:t>
        <a:bodyPr/>
        <a:lstStyle/>
        <a:p>
          <a:endParaRPr lang="en-US"/>
        </a:p>
      </dgm:t>
    </dgm:pt>
    <dgm:pt modelId="{2C2CB4DD-718E-4889-AB08-E5575C9A5E67}" type="pres">
      <dgm:prSet presAssocID="{6F0D5CB1-BB99-47F2-B226-E79614FD2801}" presName="connectorText" presStyleLbl="sibTrans2D1" presStyleIdx="1" presStyleCnt="5"/>
      <dgm:spPr/>
      <dgm:t>
        <a:bodyPr/>
        <a:lstStyle/>
        <a:p>
          <a:endParaRPr lang="en-US"/>
        </a:p>
      </dgm:t>
    </dgm:pt>
    <dgm:pt modelId="{DAE958C1-B409-4A93-9E79-6B0669F4FA66}" type="pres">
      <dgm:prSet presAssocID="{62BF93D9-A00D-4117-B4CF-F4415570F95C}" presName="node" presStyleLbl="node1" presStyleIdx="2" presStyleCnt="5">
        <dgm:presLayoutVars>
          <dgm:bulletEnabled val="1"/>
        </dgm:presLayoutVars>
      </dgm:prSet>
      <dgm:spPr/>
      <dgm:t>
        <a:bodyPr/>
        <a:lstStyle/>
        <a:p>
          <a:endParaRPr lang="en-US"/>
        </a:p>
      </dgm:t>
    </dgm:pt>
    <dgm:pt modelId="{D7DC48F0-C448-422B-8396-8510BA4F0BA9}" type="pres">
      <dgm:prSet presAssocID="{0FD534B5-2DF4-4C92-BE5F-D5C8AF562049}" presName="sibTrans" presStyleLbl="sibTrans2D1" presStyleIdx="2" presStyleCnt="5"/>
      <dgm:spPr/>
      <dgm:t>
        <a:bodyPr/>
        <a:lstStyle/>
        <a:p>
          <a:endParaRPr lang="en-US"/>
        </a:p>
      </dgm:t>
    </dgm:pt>
    <dgm:pt modelId="{FDDB8325-683B-4E52-BE0E-4C9F25EE3CF1}" type="pres">
      <dgm:prSet presAssocID="{0FD534B5-2DF4-4C92-BE5F-D5C8AF562049}" presName="connectorText" presStyleLbl="sibTrans2D1" presStyleIdx="2" presStyleCnt="5"/>
      <dgm:spPr/>
      <dgm:t>
        <a:bodyPr/>
        <a:lstStyle/>
        <a:p>
          <a:endParaRPr lang="en-US"/>
        </a:p>
      </dgm:t>
    </dgm:pt>
    <dgm:pt modelId="{E228F17A-372F-421F-94F5-9EB3D8C075E0}" type="pres">
      <dgm:prSet presAssocID="{419674C3-A26C-42D0-A5DE-7CF9B36C970F}" presName="node" presStyleLbl="node1" presStyleIdx="3" presStyleCnt="5">
        <dgm:presLayoutVars>
          <dgm:bulletEnabled val="1"/>
        </dgm:presLayoutVars>
      </dgm:prSet>
      <dgm:spPr/>
      <dgm:t>
        <a:bodyPr/>
        <a:lstStyle/>
        <a:p>
          <a:endParaRPr lang="en-US"/>
        </a:p>
      </dgm:t>
    </dgm:pt>
    <dgm:pt modelId="{1BD9968C-34DF-45E0-B538-5A70B3E6B19C}" type="pres">
      <dgm:prSet presAssocID="{B6E04FEB-CD0D-4550-A0CD-A1730E65B869}" presName="sibTrans" presStyleLbl="sibTrans2D1" presStyleIdx="3" presStyleCnt="5"/>
      <dgm:spPr/>
      <dgm:t>
        <a:bodyPr/>
        <a:lstStyle/>
        <a:p>
          <a:endParaRPr lang="en-US"/>
        </a:p>
      </dgm:t>
    </dgm:pt>
    <dgm:pt modelId="{79C0A98D-50BC-4FE0-8E58-E5456368ACCD}" type="pres">
      <dgm:prSet presAssocID="{B6E04FEB-CD0D-4550-A0CD-A1730E65B869}" presName="connectorText" presStyleLbl="sibTrans2D1" presStyleIdx="3" presStyleCnt="5"/>
      <dgm:spPr/>
      <dgm:t>
        <a:bodyPr/>
        <a:lstStyle/>
        <a:p>
          <a:endParaRPr lang="en-US"/>
        </a:p>
      </dgm:t>
    </dgm:pt>
    <dgm:pt modelId="{81C266D2-8EAC-4DF3-9478-0ECAD004DE5F}" type="pres">
      <dgm:prSet presAssocID="{2D95D098-4051-4DA5-82E7-5848CE860E2F}" presName="node" presStyleLbl="node1" presStyleIdx="4" presStyleCnt="5">
        <dgm:presLayoutVars>
          <dgm:bulletEnabled val="1"/>
        </dgm:presLayoutVars>
      </dgm:prSet>
      <dgm:spPr/>
      <dgm:t>
        <a:bodyPr/>
        <a:lstStyle/>
        <a:p>
          <a:endParaRPr lang="en-US"/>
        </a:p>
      </dgm:t>
    </dgm:pt>
    <dgm:pt modelId="{7606C2A7-D90A-400B-8222-06D8156FF3AD}" type="pres">
      <dgm:prSet presAssocID="{6AF73501-297D-4268-B331-4E87412DF91A}" presName="sibTrans" presStyleLbl="sibTrans2D1" presStyleIdx="4" presStyleCnt="5"/>
      <dgm:spPr/>
      <dgm:t>
        <a:bodyPr/>
        <a:lstStyle/>
        <a:p>
          <a:endParaRPr lang="en-US"/>
        </a:p>
      </dgm:t>
    </dgm:pt>
    <dgm:pt modelId="{CCC9A9C8-8E10-478D-9606-57E90F65FF56}" type="pres">
      <dgm:prSet presAssocID="{6AF73501-297D-4268-B331-4E87412DF91A}" presName="connectorText" presStyleLbl="sibTrans2D1" presStyleIdx="4" presStyleCnt="5"/>
      <dgm:spPr/>
      <dgm:t>
        <a:bodyPr/>
        <a:lstStyle/>
        <a:p>
          <a:endParaRPr lang="en-US"/>
        </a:p>
      </dgm:t>
    </dgm:pt>
  </dgm:ptLst>
  <dgm:cxnLst>
    <dgm:cxn modelId="{B2A80822-C999-48EF-A23C-D17187770E14}" srcId="{18361BAF-36CA-403F-8F6A-6CE65F52CCB0}" destId="{419674C3-A26C-42D0-A5DE-7CF9B36C970F}" srcOrd="3" destOrd="0" parTransId="{0AA43E8C-2A26-4DAC-A776-67AC4514FF5A}" sibTransId="{B6E04FEB-CD0D-4550-A0CD-A1730E65B869}"/>
    <dgm:cxn modelId="{BD3C813B-3856-4223-8C39-E3C4FE4A7002}" type="presOf" srcId="{2D95D098-4051-4DA5-82E7-5848CE860E2F}" destId="{81C266D2-8EAC-4DF3-9478-0ECAD004DE5F}" srcOrd="0" destOrd="0" presId="urn:microsoft.com/office/officeart/2005/8/layout/cycle2"/>
    <dgm:cxn modelId="{080EF314-5BB7-4184-914D-D4D23AFEF4D4}" type="presOf" srcId="{7C5E2A0F-7BBC-4076-96EE-2080743CF489}" destId="{3C6D3D29-8413-4730-8924-9E6708DCE87A}" srcOrd="0" destOrd="0" presId="urn:microsoft.com/office/officeart/2005/8/layout/cycle2"/>
    <dgm:cxn modelId="{BE602AB9-9D52-4C4F-8D28-EF1A488C97F4}" type="presOf" srcId="{6F0D5CB1-BB99-47F2-B226-E79614FD2801}" destId="{2C2CB4DD-718E-4889-AB08-E5575C9A5E67}" srcOrd="1" destOrd="0" presId="urn:microsoft.com/office/officeart/2005/8/layout/cycle2"/>
    <dgm:cxn modelId="{092D0A62-28CA-4E66-B9A2-41C23848D7DF}" srcId="{18361BAF-36CA-403F-8F6A-6CE65F52CCB0}" destId="{2FFE0248-E8E9-4459-A176-A04A4E1B4809}" srcOrd="1" destOrd="0" parTransId="{2E3C9AFC-C978-43F5-9E4F-38EA62CF5198}" sibTransId="{6F0D5CB1-BB99-47F2-B226-E79614FD2801}"/>
    <dgm:cxn modelId="{248A2FF7-DF86-4524-BAE3-CAFF0E24C4C6}" type="presOf" srcId="{419674C3-A26C-42D0-A5DE-7CF9B36C970F}" destId="{E228F17A-372F-421F-94F5-9EB3D8C075E0}" srcOrd="0" destOrd="0" presId="urn:microsoft.com/office/officeart/2005/8/layout/cycle2"/>
    <dgm:cxn modelId="{B93E5672-6C81-4A75-948A-EE43873B62C0}" type="presOf" srcId="{62BF93D9-A00D-4117-B4CF-F4415570F95C}" destId="{DAE958C1-B409-4A93-9E79-6B0669F4FA66}" srcOrd="0" destOrd="0" presId="urn:microsoft.com/office/officeart/2005/8/layout/cycle2"/>
    <dgm:cxn modelId="{7374E591-48C2-4CB7-A1C0-EE47806BE5A2}" type="presOf" srcId="{6AF73501-297D-4268-B331-4E87412DF91A}" destId="{CCC9A9C8-8E10-478D-9606-57E90F65FF56}" srcOrd="1" destOrd="0" presId="urn:microsoft.com/office/officeart/2005/8/layout/cycle2"/>
    <dgm:cxn modelId="{C58319ED-125D-46B1-9B7C-E03D5F943836}" type="presOf" srcId="{6AF73501-297D-4268-B331-4E87412DF91A}" destId="{7606C2A7-D90A-400B-8222-06D8156FF3AD}" srcOrd="0" destOrd="0" presId="urn:microsoft.com/office/officeart/2005/8/layout/cycle2"/>
    <dgm:cxn modelId="{1DEB89DE-A907-4994-B85B-98BAAC737667}" type="presOf" srcId="{7C5E2A0F-7BBC-4076-96EE-2080743CF489}" destId="{FA93C6AC-A54F-43B4-9084-725D8BA65570}" srcOrd="1" destOrd="0" presId="urn:microsoft.com/office/officeart/2005/8/layout/cycle2"/>
    <dgm:cxn modelId="{49ABFB96-DDDF-4A78-8FF9-0168C5FBE751}" type="presOf" srcId="{9AE77DA1-F1F0-4520-B45D-368EF6674BBA}" destId="{5EEB739D-DBC8-40B0-8DEE-E68C28AF226B}" srcOrd="0" destOrd="0" presId="urn:microsoft.com/office/officeart/2005/8/layout/cycle2"/>
    <dgm:cxn modelId="{8B17355C-7B44-4412-B27C-4A1943469F0F}" type="presOf" srcId="{18361BAF-36CA-403F-8F6A-6CE65F52CCB0}" destId="{974A11B9-01FA-4AAE-93A9-F77073370E6C}" srcOrd="0" destOrd="0" presId="urn:microsoft.com/office/officeart/2005/8/layout/cycle2"/>
    <dgm:cxn modelId="{8F5C0F46-1845-4D50-83F2-19DA6F36499C}" type="presOf" srcId="{6F0D5CB1-BB99-47F2-B226-E79614FD2801}" destId="{4FB92F7D-40CF-414B-8230-CF05209A1ACF}" srcOrd="0" destOrd="0" presId="urn:microsoft.com/office/officeart/2005/8/layout/cycle2"/>
    <dgm:cxn modelId="{EB9AC584-B0CF-4B40-A525-027ABF3690C0}" type="presOf" srcId="{0FD534B5-2DF4-4C92-BE5F-D5C8AF562049}" destId="{FDDB8325-683B-4E52-BE0E-4C9F25EE3CF1}" srcOrd="1" destOrd="0" presId="urn:microsoft.com/office/officeart/2005/8/layout/cycle2"/>
    <dgm:cxn modelId="{A606A88C-181C-495B-A195-27FE5604FB06}" srcId="{18361BAF-36CA-403F-8F6A-6CE65F52CCB0}" destId="{9AE77DA1-F1F0-4520-B45D-368EF6674BBA}" srcOrd="0" destOrd="0" parTransId="{D80D78DC-029E-419C-BFB9-7E62821E6BC6}" sibTransId="{7C5E2A0F-7BBC-4076-96EE-2080743CF489}"/>
    <dgm:cxn modelId="{6FA845CA-F1F9-49C4-A5B9-A4F0BF491899}" type="presOf" srcId="{B6E04FEB-CD0D-4550-A0CD-A1730E65B869}" destId="{1BD9968C-34DF-45E0-B538-5A70B3E6B19C}" srcOrd="0" destOrd="0" presId="urn:microsoft.com/office/officeart/2005/8/layout/cycle2"/>
    <dgm:cxn modelId="{8D1B2363-D389-4D14-B613-14A3EB33660A}" type="presOf" srcId="{B6E04FEB-CD0D-4550-A0CD-A1730E65B869}" destId="{79C0A98D-50BC-4FE0-8E58-E5456368ACCD}" srcOrd="1" destOrd="0" presId="urn:microsoft.com/office/officeart/2005/8/layout/cycle2"/>
    <dgm:cxn modelId="{6D7D4994-AAB4-4E7D-A37C-8A8EB2AB9DB3}" type="presOf" srcId="{0FD534B5-2DF4-4C92-BE5F-D5C8AF562049}" destId="{D7DC48F0-C448-422B-8396-8510BA4F0BA9}" srcOrd="0" destOrd="0" presId="urn:microsoft.com/office/officeart/2005/8/layout/cycle2"/>
    <dgm:cxn modelId="{0C453649-39BD-4AD6-82C2-3B37E7FB59FF}" srcId="{18361BAF-36CA-403F-8F6A-6CE65F52CCB0}" destId="{62BF93D9-A00D-4117-B4CF-F4415570F95C}" srcOrd="2" destOrd="0" parTransId="{1FFF3553-4994-48AC-8CA0-86FB59BC1BAB}" sibTransId="{0FD534B5-2DF4-4C92-BE5F-D5C8AF562049}"/>
    <dgm:cxn modelId="{BD2BABE5-4C2A-4662-AEF5-42347BF9DF05}" srcId="{18361BAF-36CA-403F-8F6A-6CE65F52CCB0}" destId="{2D95D098-4051-4DA5-82E7-5848CE860E2F}" srcOrd="4" destOrd="0" parTransId="{29C3F2C8-B518-48A9-B7F0-9C4C47F3D924}" sibTransId="{6AF73501-297D-4268-B331-4E87412DF91A}"/>
    <dgm:cxn modelId="{ED8A0545-DDC4-44DB-89BE-9464B992E674}" type="presOf" srcId="{2FFE0248-E8E9-4459-A176-A04A4E1B4809}" destId="{01E303B7-7821-4CE0-8B03-F1695CC77586}" srcOrd="0" destOrd="0" presId="urn:microsoft.com/office/officeart/2005/8/layout/cycle2"/>
    <dgm:cxn modelId="{81142F83-E12B-42C1-A413-E77016E665E3}" type="presParOf" srcId="{974A11B9-01FA-4AAE-93A9-F77073370E6C}" destId="{5EEB739D-DBC8-40B0-8DEE-E68C28AF226B}" srcOrd="0" destOrd="0" presId="urn:microsoft.com/office/officeart/2005/8/layout/cycle2"/>
    <dgm:cxn modelId="{1DD6BDA4-28C1-49C5-B04C-1BF2067DB1AE}" type="presParOf" srcId="{974A11B9-01FA-4AAE-93A9-F77073370E6C}" destId="{3C6D3D29-8413-4730-8924-9E6708DCE87A}" srcOrd="1" destOrd="0" presId="urn:microsoft.com/office/officeart/2005/8/layout/cycle2"/>
    <dgm:cxn modelId="{E6BCFC03-D27E-40C1-9821-B91BF55EE420}" type="presParOf" srcId="{3C6D3D29-8413-4730-8924-9E6708DCE87A}" destId="{FA93C6AC-A54F-43B4-9084-725D8BA65570}" srcOrd="0" destOrd="0" presId="urn:microsoft.com/office/officeart/2005/8/layout/cycle2"/>
    <dgm:cxn modelId="{2C484E61-A972-45F5-BF7B-9971425DD7FA}" type="presParOf" srcId="{974A11B9-01FA-4AAE-93A9-F77073370E6C}" destId="{01E303B7-7821-4CE0-8B03-F1695CC77586}" srcOrd="2" destOrd="0" presId="urn:microsoft.com/office/officeart/2005/8/layout/cycle2"/>
    <dgm:cxn modelId="{91DDDAA4-536B-412E-830C-F42E9EE119C1}" type="presParOf" srcId="{974A11B9-01FA-4AAE-93A9-F77073370E6C}" destId="{4FB92F7D-40CF-414B-8230-CF05209A1ACF}" srcOrd="3" destOrd="0" presId="urn:microsoft.com/office/officeart/2005/8/layout/cycle2"/>
    <dgm:cxn modelId="{7C041F9D-2C06-431B-A4FE-19D8B2A4EDC7}" type="presParOf" srcId="{4FB92F7D-40CF-414B-8230-CF05209A1ACF}" destId="{2C2CB4DD-718E-4889-AB08-E5575C9A5E67}" srcOrd="0" destOrd="0" presId="urn:microsoft.com/office/officeart/2005/8/layout/cycle2"/>
    <dgm:cxn modelId="{46D21860-404C-4FDD-925D-EF19CE69C314}" type="presParOf" srcId="{974A11B9-01FA-4AAE-93A9-F77073370E6C}" destId="{DAE958C1-B409-4A93-9E79-6B0669F4FA66}" srcOrd="4" destOrd="0" presId="urn:microsoft.com/office/officeart/2005/8/layout/cycle2"/>
    <dgm:cxn modelId="{C0573FA2-C9BB-4763-B3D1-D46A6394CF4D}" type="presParOf" srcId="{974A11B9-01FA-4AAE-93A9-F77073370E6C}" destId="{D7DC48F0-C448-422B-8396-8510BA4F0BA9}" srcOrd="5" destOrd="0" presId="urn:microsoft.com/office/officeart/2005/8/layout/cycle2"/>
    <dgm:cxn modelId="{3A0F15D3-EC1D-41EE-B6F4-84CAE2383825}" type="presParOf" srcId="{D7DC48F0-C448-422B-8396-8510BA4F0BA9}" destId="{FDDB8325-683B-4E52-BE0E-4C9F25EE3CF1}" srcOrd="0" destOrd="0" presId="urn:microsoft.com/office/officeart/2005/8/layout/cycle2"/>
    <dgm:cxn modelId="{6FA2C93C-96E1-4539-9029-375BAFB0BBB5}" type="presParOf" srcId="{974A11B9-01FA-4AAE-93A9-F77073370E6C}" destId="{E228F17A-372F-421F-94F5-9EB3D8C075E0}" srcOrd="6" destOrd="0" presId="urn:microsoft.com/office/officeart/2005/8/layout/cycle2"/>
    <dgm:cxn modelId="{AFF1E300-9601-4FBA-9643-1AD5FCE89A60}" type="presParOf" srcId="{974A11B9-01FA-4AAE-93A9-F77073370E6C}" destId="{1BD9968C-34DF-45E0-B538-5A70B3E6B19C}" srcOrd="7" destOrd="0" presId="urn:microsoft.com/office/officeart/2005/8/layout/cycle2"/>
    <dgm:cxn modelId="{2FA7505E-0BB3-4931-9764-ADDB37B44C4E}" type="presParOf" srcId="{1BD9968C-34DF-45E0-B538-5A70B3E6B19C}" destId="{79C0A98D-50BC-4FE0-8E58-E5456368ACCD}" srcOrd="0" destOrd="0" presId="urn:microsoft.com/office/officeart/2005/8/layout/cycle2"/>
    <dgm:cxn modelId="{1EEC6C49-B6D0-49DF-BFE5-12207D126FA5}" type="presParOf" srcId="{974A11B9-01FA-4AAE-93A9-F77073370E6C}" destId="{81C266D2-8EAC-4DF3-9478-0ECAD004DE5F}" srcOrd="8" destOrd="0" presId="urn:microsoft.com/office/officeart/2005/8/layout/cycle2"/>
    <dgm:cxn modelId="{EEC79B8A-B5F7-4A3A-B9F0-011DD66C5183}" type="presParOf" srcId="{974A11B9-01FA-4AAE-93A9-F77073370E6C}" destId="{7606C2A7-D90A-400B-8222-06D8156FF3AD}" srcOrd="9" destOrd="0" presId="urn:microsoft.com/office/officeart/2005/8/layout/cycle2"/>
    <dgm:cxn modelId="{A5E83CBE-5B23-48C7-95C4-73EB74F5399B}" type="presParOf" srcId="{7606C2A7-D90A-400B-8222-06D8156FF3AD}" destId="{CCC9A9C8-8E10-478D-9606-57E90F65FF56}"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233AC-7EF5-41A7-AC6E-0A19978975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D08118-51D5-4B42-B3DC-08A01DAB0119}">
      <dgm:prSet phldrT="[Text]"/>
      <dgm:spPr/>
      <dgm:t>
        <a:bodyPr/>
        <a:lstStyle/>
        <a:p>
          <a:r>
            <a:rPr lang="en-US" dirty="0" smtClean="0"/>
            <a:t>Supplier Quality</a:t>
          </a:r>
          <a:endParaRPr lang="en-US" dirty="0"/>
        </a:p>
      </dgm:t>
    </dgm:pt>
    <dgm:pt modelId="{475E24B6-7BBC-469C-BC00-D17B958F87D9}" type="parTrans" cxnId="{87390696-A236-47A6-B307-EE25747E0013}">
      <dgm:prSet/>
      <dgm:spPr/>
      <dgm:t>
        <a:bodyPr/>
        <a:lstStyle/>
        <a:p>
          <a:endParaRPr lang="en-US"/>
        </a:p>
      </dgm:t>
    </dgm:pt>
    <dgm:pt modelId="{83D8119B-C67B-4F48-AA2A-696F58AE78B6}" type="sibTrans" cxnId="{87390696-A236-47A6-B307-EE25747E0013}">
      <dgm:prSet/>
      <dgm:spPr/>
      <dgm:t>
        <a:bodyPr/>
        <a:lstStyle/>
        <a:p>
          <a:endParaRPr lang="en-US"/>
        </a:p>
      </dgm:t>
    </dgm:pt>
    <dgm:pt modelId="{3336A352-00F8-4F78-B0CB-1C08FA64A8E5}">
      <dgm:prSet phldrT="[Text]"/>
      <dgm:spPr/>
      <dgm:t>
        <a:bodyPr/>
        <a:lstStyle/>
        <a:p>
          <a:r>
            <a:rPr lang="en-US" dirty="0" smtClean="0"/>
            <a:t>Supplier Audit</a:t>
          </a:r>
          <a:endParaRPr lang="en-US" dirty="0"/>
        </a:p>
      </dgm:t>
    </dgm:pt>
    <dgm:pt modelId="{9E76BAEF-EAC1-4AB4-9208-D2F03CE1F16C}" type="parTrans" cxnId="{ECDD00E9-B19B-4159-8316-2D6CCE450AA1}">
      <dgm:prSet/>
      <dgm:spPr/>
      <dgm:t>
        <a:bodyPr/>
        <a:lstStyle/>
        <a:p>
          <a:endParaRPr lang="en-US"/>
        </a:p>
      </dgm:t>
    </dgm:pt>
    <dgm:pt modelId="{DEFB8036-A8BC-4DBC-9CD1-822FD4E24634}" type="sibTrans" cxnId="{ECDD00E9-B19B-4159-8316-2D6CCE450AA1}">
      <dgm:prSet/>
      <dgm:spPr/>
      <dgm:t>
        <a:bodyPr/>
        <a:lstStyle/>
        <a:p>
          <a:endParaRPr lang="en-US"/>
        </a:p>
      </dgm:t>
    </dgm:pt>
    <dgm:pt modelId="{C6CD3805-03B2-4E65-B831-A3DB3A4BD555}">
      <dgm:prSet phldrT="[Text]"/>
      <dgm:spPr/>
      <dgm:t>
        <a:bodyPr/>
        <a:lstStyle/>
        <a:p>
          <a:r>
            <a:rPr lang="en-US" dirty="0" smtClean="0"/>
            <a:t>Containment &amp; Failure Analysis</a:t>
          </a:r>
          <a:endParaRPr lang="en-US" dirty="0"/>
        </a:p>
      </dgm:t>
    </dgm:pt>
    <dgm:pt modelId="{630F0CC4-EFC9-44FE-B98F-91F3011F3252}" type="parTrans" cxnId="{804EB299-38C1-42D0-B30A-95E246F5DAAC}">
      <dgm:prSet/>
      <dgm:spPr/>
      <dgm:t>
        <a:bodyPr/>
        <a:lstStyle/>
        <a:p>
          <a:endParaRPr lang="en-US"/>
        </a:p>
      </dgm:t>
    </dgm:pt>
    <dgm:pt modelId="{338F571D-B8FC-4D58-A438-718A385489F2}" type="sibTrans" cxnId="{804EB299-38C1-42D0-B30A-95E246F5DAAC}">
      <dgm:prSet/>
      <dgm:spPr/>
      <dgm:t>
        <a:bodyPr/>
        <a:lstStyle/>
        <a:p>
          <a:endParaRPr lang="en-US"/>
        </a:p>
      </dgm:t>
    </dgm:pt>
    <dgm:pt modelId="{326A51CA-9BE0-4828-A9E3-A3037A21CC6E}">
      <dgm:prSet phldrT="[Text]"/>
      <dgm:spPr/>
      <dgm:t>
        <a:bodyPr/>
        <a:lstStyle/>
        <a:p>
          <a:r>
            <a:rPr lang="en-US" dirty="0" smtClean="0"/>
            <a:t>Internal Quality </a:t>
          </a:r>
          <a:endParaRPr lang="en-US" dirty="0"/>
        </a:p>
      </dgm:t>
    </dgm:pt>
    <dgm:pt modelId="{521297AB-6C35-41BF-9DFF-67295E36B320}" type="parTrans" cxnId="{43D85564-7094-4055-A433-31463B96BA55}">
      <dgm:prSet/>
      <dgm:spPr/>
      <dgm:t>
        <a:bodyPr/>
        <a:lstStyle/>
        <a:p>
          <a:endParaRPr lang="en-US"/>
        </a:p>
      </dgm:t>
    </dgm:pt>
    <dgm:pt modelId="{B931A2C2-1C5A-49D2-BEE8-50E7F46AC521}" type="sibTrans" cxnId="{43D85564-7094-4055-A433-31463B96BA55}">
      <dgm:prSet/>
      <dgm:spPr/>
      <dgm:t>
        <a:bodyPr/>
        <a:lstStyle/>
        <a:p>
          <a:endParaRPr lang="en-US"/>
        </a:p>
      </dgm:t>
    </dgm:pt>
    <dgm:pt modelId="{6F3973B5-3679-49DD-9076-041C298677BB}">
      <dgm:prSet phldrT="[Text]"/>
      <dgm:spPr/>
      <dgm:t>
        <a:bodyPr/>
        <a:lstStyle/>
        <a:p>
          <a:r>
            <a:rPr lang="en-US" dirty="0" smtClean="0"/>
            <a:t>Internal Audit</a:t>
          </a:r>
          <a:endParaRPr lang="en-US" dirty="0"/>
        </a:p>
      </dgm:t>
    </dgm:pt>
    <dgm:pt modelId="{0E281A3C-576E-4277-8EB8-D75AE371F217}" type="parTrans" cxnId="{8A43AF8A-2D7D-4F55-9E5D-54F9493ED06D}">
      <dgm:prSet/>
      <dgm:spPr/>
      <dgm:t>
        <a:bodyPr/>
        <a:lstStyle/>
        <a:p>
          <a:endParaRPr lang="en-US"/>
        </a:p>
      </dgm:t>
    </dgm:pt>
    <dgm:pt modelId="{2EA24218-DD88-4AD2-8D99-77014E2EFE46}" type="sibTrans" cxnId="{8A43AF8A-2D7D-4F55-9E5D-54F9493ED06D}">
      <dgm:prSet/>
      <dgm:spPr/>
      <dgm:t>
        <a:bodyPr/>
        <a:lstStyle/>
        <a:p>
          <a:endParaRPr lang="en-US"/>
        </a:p>
      </dgm:t>
    </dgm:pt>
    <dgm:pt modelId="{A811185F-22F6-4761-AA38-B4C962635602}">
      <dgm:prSet phldrT="[Text]"/>
      <dgm:spPr/>
      <dgm:t>
        <a:bodyPr/>
        <a:lstStyle/>
        <a:p>
          <a:r>
            <a:rPr lang="en-US" dirty="0" smtClean="0"/>
            <a:t>CAPA</a:t>
          </a:r>
          <a:endParaRPr lang="en-US" dirty="0"/>
        </a:p>
      </dgm:t>
    </dgm:pt>
    <dgm:pt modelId="{DEF736A0-1D0A-4F38-85B0-7115242A50D1}" type="parTrans" cxnId="{3C70417A-55CE-4E87-ADC9-FDBCCFEDCB7A}">
      <dgm:prSet/>
      <dgm:spPr/>
      <dgm:t>
        <a:bodyPr/>
        <a:lstStyle/>
        <a:p>
          <a:endParaRPr lang="en-US"/>
        </a:p>
      </dgm:t>
    </dgm:pt>
    <dgm:pt modelId="{11574F06-4929-4960-BAF9-6AD09F77669C}" type="sibTrans" cxnId="{3C70417A-55CE-4E87-ADC9-FDBCCFEDCB7A}">
      <dgm:prSet/>
      <dgm:spPr/>
      <dgm:t>
        <a:bodyPr/>
        <a:lstStyle/>
        <a:p>
          <a:endParaRPr lang="en-US"/>
        </a:p>
      </dgm:t>
    </dgm:pt>
    <dgm:pt modelId="{002797DB-4E62-4CB0-8CD9-3C1F63E75C1E}">
      <dgm:prSet phldrT="[Text]"/>
      <dgm:spPr/>
      <dgm:t>
        <a:bodyPr/>
        <a:lstStyle/>
        <a:p>
          <a:r>
            <a:rPr lang="en-US" dirty="0" smtClean="0"/>
            <a:t>Customer Quality</a:t>
          </a:r>
          <a:endParaRPr lang="en-US" dirty="0"/>
        </a:p>
      </dgm:t>
    </dgm:pt>
    <dgm:pt modelId="{E76E4F66-BE43-4E17-AB20-13228E987699}" type="parTrans" cxnId="{5EBE771D-2AB2-4544-BCA4-FD913757D626}">
      <dgm:prSet/>
      <dgm:spPr/>
      <dgm:t>
        <a:bodyPr/>
        <a:lstStyle/>
        <a:p>
          <a:endParaRPr lang="en-US"/>
        </a:p>
      </dgm:t>
    </dgm:pt>
    <dgm:pt modelId="{9F67B140-EAB5-45C7-88C0-6F8882FB77AC}" type="sibTrans" cxnId="{5EBE771D-2AB2-4544-BCA4-FD913757D626}">
      <dgm:prSet/>
      <dgm:spPr/>
      <dgm:t>
        <a:bodyPr/>
        <a:lstStyle/>
        <a:p>
          <a:endParaRPr lang="en-US"/>
        </a:p>
      </dgm:t>
    </dgm:pt>
    <dgm:pt modelId="{B920A2F4-7CF4-4BBA-A744-CFA52C5EA2DE}">
      <dgm:prSet phldrT="[Text]"/>
      <dgm:spPr/>
      <dgm:t>
        <a:bodyPr/>
        <a:lstStyle/>
        <a:p>
          <a:r>
            <a:rPr lang="en-US" dirty="0" smtClean="0"/>
            <a:t>Customer Complaint Management</a:t>
          </a:r>
          <a:endParaRPr lang="en-US" dirty="0"/>
        </a:p>
      </dgm:t>
    </dgm:pt>
    <dgm:pt modelId="{939DC42A-E278-4B04-A7B0-50FBA04E92B4}" type="parTrans" cxnId="{293EDB40-42AC-48C1-9C3A-CD2BD5211CBB}">
      <dgm:prSet/>
      <dgm:spPr/>
      <dgm:t>
        <a:bodyPr/>
        <a:lstStyle/>
        <a:p>
          <a:endParaRPr lang="en-US"/>
        </a:p>
      </dgm:t>
    </dgm:pt>
    <dgm:pt modelId="{1E8C62FC-E13D-4251-BD9B-5E003CB6855D}" type="sibTrans" cxnId="{293EDB40-42AC-48C1-9C3A-CD2BD5211CBB}">
      <dgm:prSet/>
      <dgm:spPr/>
      <dgm:t>
        <a:bodyPr/>
        <a:lstStyle/>
        <a:p>
          <a:endParaRPr lang="en-US"/>
        </a:p>
      </dgm:t>
    </dgm:pt>
    <dgm:pt modelId="{BE2B5CD2-8DFB-4246-85BF-3F9C0436E29A}">
      <dgm:prSet phldrT="[Text]"/>
      <dgm:spPr/>
      <dgm:t>
        <a:bodyPr/>
        <a:lstStyle/>
        <a:p>
          <a:r>
            <a:rPr lang="en-US" dirty="0" smtClean="0"/>
            <a:t>Supplier Corrective Actions</a:t>
          </a:r>
          <a:endParaRPr lang="en-US" dirty="0"/>
        </a:p>
      </dgm:t>
    </dgm:pt>
    <dgm:pt modelId="{B8E1924B-A69F-4F58-891A-3AD9A881530A}" type="parTrans" cxnId="{92AE80AE-FD97-4FAE-841C-E172B336B8CD}">
      <dgm:prSet/>
      <dgm:spPr/>
      <dgm:t>
        <a:bodyPr/>
        <a:lstStyle/>
        <a:p>
          <a:endParaRPr lang="en-US"/>
        </a:p>
      </dgm:t>
    </dgm:pt>
    <dgm:pt modelId="{2E914986-02D6-4398-AA5A-3DBDB1F0C0F7}" type="sibTrans" cxnId="{92AE80AE-FD97-4FAE-841C-E172B336B8CD}">
      <dgm:prSet/>
      <dgm:spPr/>
      <dgm:t>
        <a:bodyPr/>
        <a:lstStyle/>
        <a:p>
          <a:endParaRPr lang="en-US"/>
        </a:p>
      </dgm:t>
    </dgm:pt>
    <dgm:pt modelId="{5A05A1AA-9DEB-4459-A32B-5B1211DF5E93}">
      <dgm:prSet phldrT="[Text]"/>
      <dgm:spPr/>
      <dgm:t>
        <a:bodyPr/>
        <a:lstStyle/>
        <a:p>
          <a:r>
            <a:rPr lang="en-US" dirty="0" smtClean="0"/>
            <a:t>Charge Back / Cost Recovery </a:t>
          </a:r>
          <a:endParaRPr lang="en-US" dirty="0"/>
        </a:p>
      </dgm:t>
    </dgm:pt>
    <dgm:pt modelId="{D0B39872-9DE1-4187-B1DF-1E775974DD41}" type="parTrans" cxnId="{6234B5F5-F98C-4CCE-A647-69494880AD65}">
      <dgm:prSet/>
      <dgm:spPr/>
      <dgm:t>
        <a:bodyPr/>
        <a:lstStyle/>
        <a:p>
          <a:endParaRPr lang="en-US"/>
        </a:p>
      </dgm:t>
    </dgm:pt>
    <dgm:pt modelId="{E2A207F2-A612-40EC-B9CF-A6CF336FF93F}" type="sibTrans" cxnId="{6234B5F5-F98C-4CCE-A647-69494880AD65}">
      <dgm:prSet/>
      <dgm:spPr/>
      <dgm:t>
        <a:bodyPr/>
        <a:lstStyle/>
        <a:p>
          <a:endParaRPr lang="en-US"/>
        </a:p>
      </dgm:t>
    </dgm:pt>
    <dgm:pt modelId="{FF8389FF-08E4-44C9-A1AD-56D5C517FA63}">
      <dgm:prSet phldrT="[Text]"/>
      <dgm:spPr/>
      <dgm:t>
        <a:bodyPr/>
        <a:lstStyle/>
        <a:p>
          <a:r>
            <a:rPr lang="en-US" dirty="0" smtClean="0"/>
            <a:t>Supplier Scorecard</a:t>
          </a:r>
          <a:endParaRPr lang="en-US" dirty="0"/>
        </a:p>
      </dgm:t>
    </dgm:pt>
    <dgm:pt modelId="{F0DF44F6-2D7B-4BEA-8784-DBB5771BF2C5}" type="parTrans" cxnId="{67F06B86-AB98-4BA7-9606-ECFCA4B66396}">
      <dgm:prSet/>
      <dgm:spPr/>
      <dgm:t>
        <a:bodyPr/>
        <a:lstStyle/>
        <a:p>
          <a:endParaRPr lang="en-US"/>
        </a:p>
      </dgm:t>
    </dgm:pt>
    <dgm:pt modelId="{7629AB8C-5868-4226-824F-2AA769CE12A4}" type="sibTrans" cxnId="{67F06B86-AB98-4BA7-9606-ECFCA4B66396}">
      <dgm:prSet/>
      <dgm:spPr/>
      <dgm:t>
        <a:bodyPr/>
        <a:lstStyle/>
        <a:p>
          <a:endParaRPr lang="en-US"/>
        </a:p>
      </dgm:t>
    </dgm:pt>
    <dgm:pt modelId="{7B5B734B-9BEB-4DFA-AB7F-36E672EEB37A}">
      <dgm:prSet phldrT="[Text]"/>
      <dgm:spPr/>
      <dgm:t>
        <a:bodyPr/>
        <a:lstStyle/>
        <a:p>
          <a:r>
            <a:rPr lang="en-US" dirty="0" smtClean="0"/>
            <a:t>Containment &amp; Failure Analysis</a:t>
          </a:r>
          <a:endParaRPr lang="en-US" dirty="0"/>
        </a:p>
      </dgm:t>
    </dgm:pt>
    <dgm:pt modelId="{9C940FF7-90F3-425A-8087-3306878F7710}" type="parTrans" cxnId="{9521455B-E7A5-4B70-96C5-6F8E927BFDCA}">
      <dgm:prSet/>
      <dgm:spPr/>
      <dgm:t>
        <a:bodyPr/>
        <a:lstStyle/>
        <a:p>
          <a:endParaRPr lang="en-US"/>
        </a:p>
      </dgm:t>
    </dgm:pt>
    <dgm:pt modelId="{99AFC9B4-F0AB-4299-894E-9BE7DAC4A098}" type="sibTrans" cxnId="{9521455B-E7A5-4B70-96C5-6F8E927BFDCA}">
      <dgm:prSet/>
      <dgm:spPr/>
      <dgm:t>
        <a:bodyPr/>
        <a:lstStyle/>
        <a:p>
          <a:endParaRPr lang="en-US"/>
        </a:p>
      </dgm:t>
    </dgm:pt>
    <dgm:pt modelId="{DABBF879-62C6-4C3E-AAD1-1B958C94D1B2}">
      <dgm:prSet phldrT="[Text]"/>
      <dgm:spPr/>
      <dgm:t>
        <a:bodyPr/>
        <a:lstStyle/>
        <a:p>
          <a:r>
            <a:rPr lang="en-US" dirty="0" smtClean="0"/>
            <a:t>Change Control</a:t>
          </a:r>
          <a:endParaRPr lang="en-US" dirty="0"/>
        </a:p>
      </dgm:t>
    </dgm:pt>
    <dgm:pt modelId="{23298277-71D7-48BC-B665-EFA388423CA0}" type="parTrans" cxnId="{F723E17F-8DB6-42E3-8F3C-AECB17B3BB29}">
      <dgm:prSet/>
      <dgm:spPr/>
      <dgm:t>
        <a:bodyPr/>
        <a:lstStyle/>
        <a:p>
          <a:endParaRPr lang="en-US"/>
        </a:p>
      </dgm:t>
    </dgm:pt>
    <dgm:pt modelId="{7F8C4FDD-5659-4D7A-88E5-8CFA009E6EF3}" type="sibTrans" cxnId="{F723E17F-8DB6-42E3-8F3C-AECB17B3BB29}">
      <dgm:prSet/>
      <dgm:spPr/>
      <dgm:t>
        <a:bodyPr/>
        <a:lstStyle/>
        <a:p>
          <a:endParaRPr lang="en-US"/>
        </a:p>
      </dgm:t>
    </dgm:pt>
    <dgm:pt modelId="{A526FCAC-67F6-4B67-9AA6-D14DFA2F637E}">
      <dgm:prSet phldrT="[Text]"/>
      <dgm:spPr/>
      <dgm:t>
        <a:bodyPr/>
        <a:lstStyle/>
        <a:p>
          <a:r>
            <a:rPr lang="en-US" dirty="0" smtClean="0"/>
            <a:t>Document Control</a:t>
          </a:r>
          <a:endParaRPr lang="en-US" dirty="0"/>
        </a:p>
      </dgm:t>
    </dgm:pt>
    <dgm:pt modelId="{D9F78287-383E-422E-A0DF-00B94C8BE087}" type="parTrans" cxnId="{81E57599-DE03-456B-B9D4-F95D442DDEC8}">
      <dgm:prSet/>
      <dgm:spPr/>
      <dgm:t>
        <a:bodyPr/>
        <a:lstStyle/>
        <a:p>
          <a:endParaRPr lang="en-US"/>
        </a:p>
      </dgm:t>
    </dgm:pt>
    <dgm:pt modelId="{55CC7A54-7DA2-4872-A78A-0B50590954A9}" type="sibTrans" cxnId="{81E57599-DE03-456B-B9D4-F95D442DDEC8}">
      <dgm:prSet/>
      <dgm:spPr/>
      <dgm:t>
        <a:bodyPr/>
        <a:lstStyle/>
        <a:p>
          <a:endParaRPr lang="en-US"/>
        </a:p>
      </dgm:t>
    </dgm:pt>
    <dgm:pt modelId="{811E03C6-5292-42D6-8E33-CD3D67D59F93}">
      <dgm:prSet phldrT="[Text]"/>
      <dgm:spPr/>
      <dgm:t>
        <a:bodyPr/>
        <a:lstStyle/>
        <a:p>
          <a:r>
            <a:rPr lang="en-US" dirty="0" smtClean="0"/>
            <a:t>Quality Scorecard</a:t>
          </a:r>
          <a:endParaRPr lang="en-US" dirty="0"/>
        </a:p>
      </dgm:t>
    </dgm:pt>
    <dgm:pt modelId="{736E8B98-53D4-4356-A403-8FC87CBDA39E}" type="parTrans" cxnId="{DD3BF7C6-602B-422B-9DDF-DAF5144B5B58}">
      <dgm:prSet/>
      <dgm:spPr/>
      <dgm:t>
        <a:bodyPr/>
        <a:lstStyle/>
        <a:p>
          <a:endParaRPr lang="en-US"/>
        </a:p>
      </dgm:t>
    </dgm:pt>
    <dgm:pt modelId="{A23EB0C2-24DB-4DF7-89E3-94252450FAC6}" type="sibTrans" cxnId="{DD3BF7C6-602B-422B-9DDF-DAF5144B5B58}">
      <dgm:prSet/>
      <dgm:spPr/>
      <dgm:t>
        <a:bodyPr/>
        <a:lstStyle/>
        <a:p>
          <a:endParaRPr lang="en-US"/>
        </a:p>
      </dgm:t>
    </dgm:pt>
    <dgm:pt modelId="{FFC35913-D8B2-403A-871A-34EA861B4AF5}">
      <dgm:prSet phldrT="[Text]"/>
      <dgm:spPr/>
      <dgm:t>
        <a:bodyPr/>
        <a:lstStyle/>
        <a:p>
          <a:r>
            <a:rPr lang="en-US" dirty="0" smtClean="0"/>
            <a:t>CAPA</a:t>
          </a:r>
          <a:endParaRPr lang="en-US" dirty="0"/>
        </a:p>
      </dgm:t>
    </dgm:pt>
    <dgm:pt modelId="{113CE559-F7C6-4CC2-8A51-BDF44FA6DAA5}" type="parTrans" cxnId="{2E21F069-588D-49AB-8B86-5234EF6B519F}">
      <dgm:prSet/>
      <dgm:spPr/>
      <dgm:t>
        <a:bodyPr/>
        <a:lstStyle/>
        <a:p>
          <a:endParaRPr lang="en-US"/>
        </a:p>
      </dgm:t>
    </dgm:pt>
    <dgm:pt modelId="{E5E41E75-444D-4ED9-94F8-17D183DD47CD}" type="sibTrans" cxnId="{2E21F069-588D-49AB-8B86-5234EF6B519F}">
      <dgm:prSet/>
      <dgm:spPr/>
      <dgm:t>
        <a:bodyPr/>
        <a:lstStyle/>
        <a:p>
          <a:endParaRPr lang="en-US"/>
        </a:p>
      </dgm:t>
    </dgm:pt>
    <dgm:pt modelId="{7CFD1F2D-708C-4390-91F7-2D9B9611187B}">
      <dgm:prSet phldrT="[Text]"/>
      <dgm:spPr/>
      <dgm:t>
        <a:bodyPr/>
        <a:lstStyle/>
        <a:p>
          <a:r>
            <a:rPr lang="en-US" dirty="0" smtClean="0"/>
            <a:t>Change Control</a:t>
          </a:r>
          <a:endParaRPr lang="en-US" dirty="0"/>
        </a:p>
      </dgm:t>
    </dgm:pt>
    <dgm:pt modelId="{D5B73EE1-472B-4A43-9326-48908613F49C}" type="parTrans" cxnId="{D8BD3D2C-1D91-4421-9C73-033913F2CA1A}">
      <dgm:prSet/>
      <dgm:spPr/>
      <dgm:t>
        <a:bodyPr/>
        <a:lstStyle/>
        <a:p>
          <a:endParaRPr lang="en-US"/>
        </a:p>
      </dgm:t>
    </dgm:pt>
    <dgm:pt modelId="{1C842C95-8C5C-4714-8ACD-FB4F185967F0}" type="sibTrans" cxnId="{D8BD3D2C-1D91-4421-9C73-033913F2CA1A}">
      <dgm:prSet/>
      <dgm:spPr/>
      <dgm:t>
        <a:bodyPr/>
        <a:lstStyle/>
        <a:p>
          <a:endParaRPr lang="en-US"/>
        </a:p>
      </dgm:t>
    </dgm:pt>
    <dgm:pt modelId="{48E3A5F4-CCE9-4C7C-8E51-AC7C159CBEBA}">
      <dgm:prSet phldrT="[Text]"/>
      <dgm:spPr/>
      <dgm:t>
        <a:bodyPr/>
        <a:lstStyle/>
        <a:p>
          <a:r>
            <a:rPr lang="en-US" dirty="0" smtClean="0"/>
            <a:t>Quality Scorecard</a:t>
          </a:r>
          <a:endParaRPr lang="en-US" dirty="0"/>
        </a:p>
      </dgm:t>
    </dgm:pt>
    <dgm:pt modelId="{05627344-0735-4FB7-A453-78394ABB4D7B}" type="parTrans" cxnId="{C1115B4F-605F-4AAC-86D5-98A347D0A6E6}">
      <dgm:prSet/>
      <dgm:spPr/>
      <dgm:t>
        <a:bodyPr/>
        <a:lstStyle/>
        <a:p>
          <a:endParaRPr lang="en-US"/>
        </a:p>
      </dgm:t>
    </dgm:pt>
    <dgm:pt modelId="{42A46D84-E474-46E2-B76A-C43C8AEECF75}" type="sibTrans" cxnId="{C1115B4F-605F-4AAC-86D5-98A347D0A6E6}">
      <dgm:prSet/>
      <dgm:spPr/>
      <dgm:t>
        <a:bodyPr/>
        <a:lstStyle/>
        <a:p>
          <a:endParaRPr lang="en-US"/>
        </a:p>
      </dgm:t>
    </dgm:pt>
    <dgm:pt modelId="{7FC7BAE1-71E5-46AE-9860-C828B28EDAC2}">
      <dgm:prSet phldrT="[Text]"/>
      <dgm:spPr/>
      <dgm:t>
        <a:bodyPr/>
        <a:lstStyle/>
        <a:p>
          <a:r>
            <a:rPr lang="en-US" dirty="0" smtClean="0"/>
            <a:t>Document Control</a:t>
          </a:r>
          <a:endParaRPr lang="en-US" dirty="0"/>
        </a:p>
      </dgm:t>
    </dgm:pt>
    <dgm:pt modelId="{3A6B15E3-FCD1-4EEB-ABA0-028EBE76C4F5}" type="parTrans" cxnId="{6D389A70-8CCE-44AD-8E97-690E6A4886FA}">
      <dgm:prSet/>
      <dgm:spPr/>
      <dgm:t>
        <a:bodyPr/>
        <a:lstStyle/>
        <a:p>
          <a:endParaRPr lang="en-US"/>
        </a:p>
      </dgm:t>
    </dgm:pt>
    <dgm:pt modelId="{4C0F397A-5943-46EA-B9F3-CC66C82515E8}" type="sibTrans" cxnId="{6D389A70-8CCE-44AD-8E97-690E6A4886FA}">
      <dgm:prSet/>
      <dgm:spPr/>
      <dgm:t>
        <a:bodyPr/>
        <a:lstStyle/>
        <a:p>
          <a:endParaRPr lang="en-US"/>
        </a:p>
      </dgm:t>
    </dgm:pt>
    <dgm:pt modelId="{DC9C91F0-7264-4704-BD6B-E3AD0F9E9B93}">
      <dgm:prSet phldrT="[Text]"/>
      <dgm:spPr/>
      <dgm:t>
        <a:bodyPr/>
        <a:lstStyle/>
        <a:p>
          <a:endParaRPr lang="en-US" dirty="0"/>
        </a:p>
      </dgm:t>
    </dgm:pt>
    <dgm:pt modelId="{75594E41-5E88-4289-8DEA-4B346E895153}" type="parTrans" cxnId="{F4F4416A-E0D2-46C7-A9A4-7BEFD8374449}">
      <dgm:prSet/>
      <dgm:spPr/>
      <dgm:t>
        <a:bodyPr/>
        <a:lstStyle/>
        <a:p>
          <a:endParaRPr lang="en-US"/>
        </a:p>
      </dgm:t>
    </dgm:pt>
    <dgm:pt modelId="{CE6772A9-B000-4FA2-B686-0F3DFFD2004D}" type="sibTrans" cxnId="{F4F4416A-E0D2-46C7-A9A4-7BEFD8374449}">
      <dgm:prSet/>
      <dgm:spPr/>
      <dgm:t>
        <a:bodyPr/>
        <a:lstStyle/>
        <a:p>
          <a:endParaRPr lang="en-US"/>
        </a:p>
      </dgm:t>
    </dgm:pt>
    <dgm:pt modelId="{1C6EDEDA-FA9F-4848-B09F-EF18A1995A6E}">
      <dgm:prSet phldrT="[Text]"/>
      <dgm:spPr/>
      <dgm:t>
        <a:bodyPr/>
        <a:lstStyle/>
        <a:p>
          <a:r>
            <a:rPr lang="en-US" dirty="0" smtClean="0"/>
            <a:t>Containment &amp; Failure Analysis</a:t>
          </a:r>
          <a:endParaRPr lang="en-US" dirty="0"/>
        </a:p>
      </dgm:t>
    </dgm:pt>
    <dgm:pt modelId="{562601A7-FBC8-4D52-98A9-8658800A51B7}" type="parTrans" cxnId="{81A9C298-B099-449D-8AA7-002F20A35CC0}">
      <dgm:prSet/>
      <dgm:spPr/>
      <dgm:t>
        <a:bodyPr/>
        <a:lstStyle/>
        <a:p>
          <a:endParaRPr lang="en-US"/>
        </a:p>
      </dgm:t>
    </dgm:pt>
    <dgm:pt modelId="{8401F622-F455-4DC5-921C-B931D313B69B}" type="sibTrans" cxnId="{81A9C298-B099-449D-8AA7-002F20A35CC0}">
      <dgm:prSet/>
      <dgm:spPr/>
      <dgm:t>
        <a:bodyPr/>
        <a:lstStyle/>
        <a:p>
          <a:endParaRPr lang="en-US"/>
        </a:p>
      </dgm:t>
    </dgm:pt>
    <dgm:pt modelId="{8C69EF96-D5BD-4D09-A716-90B2E03A2383}" type="pres">
      <dgm:prSet presAssocID="{A7E233AC-7EF5-41A7-AC6E-0A1997897575}" presName="Name0" presStyleCnt="0">
        <dgm:presLayoutVars>
          <dgm:dir/>
          <dgm:animLvl val="lvl"/>
          <dgm:resizeHandles val="exact"/>
        </dgm:presLayoutVars>
      </dgm:prSet>
      <dgm:spPr/>
      <dgm:t>
        <a:bodyPr/>
        <a:lstStyle/>
        <a:p>
          <a:endParaRPr lang="en-US"/>
        </a:p>
      </dgm:t>
    </dgm:pt>
    <dgm:pt modelId="{86BBF2F6-0DA6-4EAE-AE91-9C13BBC37C07}" type="pres">
      <dgm:prSet presAssocID="{CED08118-51D5-4B42-B3DC-08A01DAB0119}" presName="composite" presStyleCnt="0"/>
      <dgm:spPr/>
    </dgm:pt>
    <dgm:pt modelId="{C68B79D8-FD5A-4B63-9D6C-24E1AC0F7389}" type="pres">
      <dgm:prSet presAssocID="{CED08118-51D5-4B42-B3DC-08A01DAB0119}" presName="parTx" presStyleLbl="alignNode1" presStyleIdx="0" presStyleCnt="3">
        <dgm:presLayoutVars>
          <dgm:chMax val="0"/>
          <dgm:chPref val="0"/>
          <dgm:bulletEnabled val="1"/>
        </dgm:presLayoutVars>
      </dgm:prSet>
      <dgm:spPr/>
      <dgm:t>
        <a:bodyPr/>
        <a:lstStyle/>
        <a:p>
          <a:endParaRPr lang="en-US"/>
        </a:p>
      </dgm:t>
    </dgm:pt>
    <dgm:pt modelId="{250772B8-3395-4A7B-92A0-F389FF7EF97C}" type="pres">
      <dgm:prSet presAssocID="{CED08118-51D5-4B42-B3DC-08A01DAB0119}" presName="desTx" presStyleLbl="alignAccFollowNode1" presStyleIdx="0" presStyleCnt="3">
        <dgm:presLayoutVars>
          <dgm:bulletEnabled val="1"/>
        </dgm:presLayoutVars>
      </dgm:prSet>
      <dgm:spPr/>
      <dgm:t>
        <a:bodyPr/>
        <a:lstStyle/>
        <a:p>
          <a:endParaRPr lang="en-US"/>
        </a:p>
      </dgm:t>
    </dgm:pt>
    <dgm:pt modelId="{3E0C88E3-FD60-409B-9E86-7DD3A77DD80A}" type="pres">
      <dgm:prSet presAssocID="{83D8119B-C67B-4F48-AA2A-696F58AE78B6}" presName="space" presStyleCnt="0"/>
      <dgm:spPr/>
    </dgm:pt>
    <dgm:pt modelId="{AF1ADEF5-07D1-4352-8877-FC0F153970BA}" type="pres">
      <dgm:prSet presAssocID="{326A51CA-9BE0-4828-A9E3-A3037A21CC6E}" presName="composite" presStyleCnt="0"/>
      <dgm:spPr/>
    </dgm:pt>
    <dgm:pt modelId="{EBD68C0E-F42A-4A73-8858-7B2CB678BB7D}" type="pres">
      <dgm:prSet presAssocID="{326A51CA-9BE0-4828-A9E3-A3037A21CC6E}" presName="parTx" presStyleLbl="alignNode1" presStyleIdx="1" presStyleCnt="3">
        <dgm:presLayoutVars>
          <dgm:chMax val="0"/>
          <dgm:chPref val="0"/>
          <dgm:bulletEnabled val="1"/>
        </dgm:presLayoutVars>
      </dgm:prSet>
      <dgm:spPr/>
      <dgm:t>
        <a:bodyPr/>
        <a:lstStyle/>
        <a:p>
          <a:endParaRPr lang="en-US"/>
        </a:p>
      </dgm:t>
    </dgm:pt>
    <dgm:pt modelId="{FC368560-8131-4F90-B9F6-3B3DEC0BFCA5}" type="pres">
      <dgm:prSet presAssocID="{326A51CA-9BE0-4828-A9E3-A3037A21CC6E}" presName="desTx" presStyleLbl="alignAccFollowNode1" presStyleIdx="1" presStyleCnt="3">
        <dgm:presLayoutVars>
          <dgm:bulletEnabled val="1"/>
        </dgm:presLayoutVars>
      </dgm:prSet>
      <dgm:spPr/>
      <dgm:t>
        <a:bodyPr/>
        <a:lstStyle/>
        <a:p>
          <a:endParaRPr lang="en-US"/>
        </a:p>
      </dgm:t>
    </dgm:pt>
    <dgm:pt modelId="{4571DC8A-7085-4C91-879F-A96507E89BF3}" type="pres">
      <dgm:prSet presAssocID="{B931A2C2-1C5A-49D2-BEE8-50E7F46AC521}" presName="space" presStyleCnt="0"/>
      <dgm:spPr/>
    </dgm:pt>
    <dgm:pt modelId="{C5D41A35-7B8D-4009-9EA3-6B76730D68A3}" type="pres">
      <dgm:prSet presAssocID="{002797DB-4E62-4CB0-8CD9-3C1F63E75C1E}" presName="composite" presStyleCnt="0"/>
      <dgm:spPr/>
    </dgm:pt>
    <dgm:pt modelId="{F9395F03-393F-4584-9F68-1AF9CD1E2B78}" type="pres">
      <dgm:prSet presAssocID="{002797DB-4E62-4CB0-8CD9-3C1F63E75C1E}" presName="parTx" presStyleLbl="alignNode1" presStyleIdx="2" presStyleCnt="3">
        <dgm:presLayoutVars>
          <dgm:chMax val="0"/>
          <dgm:chPref val="0"/>
          <dgm:bulletEnabled val="1"/>
        </dgm:presLayoutVars>
      </dgm:prSet>
      <dgm:spPr/>
      <dgm:t>
        <a:bodyPr/>
        <a:lstStyle/>
        <a:p>
          <a:endParaRPr lang="en-US"/>
        </a:p>
      </dgm:t>
    </dgm:pt>
    <dgm:pt modelId="{8F6B77D1-6351-4DCE-A886-C70F71475C3A}" type="pres">
      <dgm:prSet presAssocID="{002797DB-4E62-4CB0-8CD9-3C1F63E75C1E}" presName="desTx" presStyleLbl="alignAccFollowNode1" presStyleIdx="2" presStyleCnt="3">
        <dgm:presLayoutVars>
          <dgm:bulletEnabled val="1"/>
        </dgm:presLayoutVars>
      </dgm:prSet>
      <dgm:spPr/>
      <dgm:t>
        <a:bodyPr/>
        <a:lstStyle/>
        <a:p>
          <a:endParaRPr lang="en-US"/>
        </a:p>
      </dgm:t>
    </dgm:pt>
  </dgm:ptLst>
  <dgm:cxnLst>
    <dgm:cxn modelId="{3C70417A-55CE-4E87-ADC9-FDBCCFEDCB7A}" srcId="{326A51CA-9BE0-4828-A9E3-A3037A21CC6E}" destId="{A811185F-22F6-4761-AA38-B4C962635602}" srcOrd="2" destOrd="0" parTransId="{DEF736A0-1D0A-4F38-85B0-7115242A50D1}" sibTransId="{11574F06-4929-4960-BAF9-6AD09F77669C}"/>
    <dgm:cxn modelId="{9521455B-E7A5-4B70-96C5-6F8E927BFDCA}" srcId="{326A51CA-9BE0-4828-A9E3-A3037A21CC6E}" destId="{7B5B734B-9BEB-4DFA-AB7F-36E672EEB37A}" srcOrd="1" destOrd="0" parTransId="{9C940FF7-90F3-425A-8087-3306878F7710}" sibTransId="{99AFC9B4-F0AB-4299-894E-9BE7DAC4A098}"/>
    <dgm:cxn modelId="{82D32024-059C-4132-91D4-075C78AC1551}" type="presOf" srcId="{1C6EDEDA-FA9F-4848-B09F-EF18A1995A6E}" destId="{8F6B77D1-6351-4DCE-A886-C70F71475C3A}" srcOrd="0" destOrd="1" presId="urn:microsoft.com/office/officeart/2005/8/layout/hList1"/>
    <dgm:cxn modelId="{87390696-A236-47A6-B307-EE25747E0013}" srcId="{A7E233AC-7EF5-41A7-AC6E-0A1997897575}" destId="{CED08118-51D5-4B42-B3DC-08A01DAB0119}" srcOrd="0" destOrd="0" parTransId="{475E24B6-7BBC-469C-BC00-D17B958F87D9}" sibTransId="{83D8119B-C67B-4F48-AA2A-696F58AE78B6}"/>
    <dgm:cxn modelId="{9F3FA092-8339-4AE7-88B3-F66232B6BE40}" type="presOf" srcId="{326A51CA-9BE0-4828-A9E3-A3037A21CC6E}" destId="{EBD68C0E-F42A-4A73-8858-7B2CB678BB7D}" srcOrd="0" destOrd="0" presId="urn:microsoft.com/office/officeart/2005/8/layout/hList1"/>
    <dgm:cxn modelId="{2E21F069-588D-49AB-8B86-5234EF6B519F}" srcId="{002797DB-4E62-4CB0-8CD9-3C1F63E75C1E}" destId="{FFC35913-D8B2-403A-871A-34EA861B4AF5}" srcOrd="2" destOrd="0" parTransId="{113CE559-F7C6-4CC2-8A51-BDF44FA6DAA5}" sibTransId="{E5E41E75-444D-4ED9-94F8-17D183DD47CD}"/>
    <dgm:cxn modelId="{6234B5F5-F98C-4CCE-A647-69494880AD65}" srcId="{CED08118-51D5-4B42-B3DC-08A01DAB0119}" destId="{5A05A1AA-9DEB-4459-A32B-5B1211DF5E93}" srcOrd="3" destOrd="0" parTransId="{D0B39872-9DE1-4187-B1DF-1E775974DD41}" sibTransId="{E2A207F2-A612-40EC-B9CF-A6CF336FF93F}"/>
    <dgm:cxn modelId="{AE33D277-9896-4E45-A9A4-4FA105D984BB}" type="presOf" srcId="{48E3A5F4-CCE9-4C7C-8E51-AC7C159CBEBA}" destId="{8F6B77D1-6351-4DCE-A886-C70F71475C3A}" srcOrd="0" destOrd="4" presId="urn:microsoft.com/office/officeart/2005/8/layout/hList1"/>
    <dgm:cxn modelId="{DD3BF7C6-602B-422B-9DDF-DAF5144B5B58}" srcId="{326A51CA-9BE0-4828-A9E3-A3037A21CC6E}" destId="{811E03C6-5292-42D6-8E33-CD3D67D59F93}" srcOrd="5" destOrd="0" parTransId="{736E8B98-53D4-4356-A403-8FC87CBDA39E}" sibTransId="{A23EB0C2-24DB-4DF7-89E3-94252450FAC6}"/>
    <dgm:cxn modelId="{F723E17F-8DB6-42E3-8F3C-AECB17B3BB29}" srcId="{326A51CA-9BE0-4828-A9E3-A3037A21CC6E}" destId="{DABBF879-62C6-4C3E-AAD1-1B958C94D1B2}" srcOrd="3" destOrd="0" parTransId="{23298277-71D7-48BC-B665-EFA388423CA0}" sibTransId="{7F8C4FDD-5659-4D7A-88E5-8CFA009E6EF3}"/>
    <dgm:cxn modelId="{F24995C1-9CCF-4954-9742-B3BC1FE77A10}" type="presOf" srcId="{811E03C6-5292-42D6-8E33-CD3D67D59F93}" destId="{FC368560-8131-4F90-B9F6-3B3DEC0BFCA5}" srcOrd="0" destOrd="5" presId="urn:microsoft.com/office/officeart/2005/8/layout/hList1"/>
    <dgm:cxn modelId="{ECDD00E9-B19B-4159-8316-2D6CCE450AA1}" srcId="{CED08118-51D5-4B42-B3DC-08A01DAB0119}" destId="{3336A352-00F8-4F78-B0CB-1C08FA64A8E5}" srcOrd="0" destOrd="0" parTransId="{9E76BAEF-EAC1-4AB4-9208-D2F03CE1F16C}" sibTransId="{DEFB8036-A8BC-4DBC-9CD1-822FD4E24634}"/>
    <dgm:cxn modelId="{C6DD6127-E744-4AF6-BB65-4E45C6257E32}" type="presOf" srcId="{C6CD3805-03B2-4E65-B831-A3DB3A4BD555}" destId="{250772B8-3395-4A7B-92A0-F389FF7EF97C}" srcOrd="0" destOrd="1" presId="urn:microsoft.com/office/officeart/2005/8/layout/hList1"/>
    <dgm:cxn modelId="{81E57599-DE03-456B-B9D4-F95D442DDEC8}" srcId="{326A51CA-9BE0-4828-A9E3-A3037A21CC6E}" destId="{A526FCAC-67F6-4B67-9AA6-D14DFA2F637E}" srcOrd="4" destOrd="0" parTransId="{D9F78287-383E-422E-A0DF-00B94C8BE087}" sibTransId="{55CC7A54-7DA2-4872-A78A-0B50590954A9}"/>
    <dgm:cxn modelId="{1B7D18A1-8E00-47D3-84CB-4D083B0AE242}" type="presOf" srcId="{5A05A1AA-9DEB-4459-A32B-5B1211DF5E93}" destId="{250772B8-3395-4A7B-92A0-F389FF7EF97C}" srcOrd="0" destOrd="3" presId="urn:microsoft.com/office/officeart/2005/8/layout/hList1"/>
    <dgm:cxn modelId="{88E6073A-E2FC-4CB4-A0E7-FBEA3EB063E7}" type="presOf" srcId="{A526FCAC-67F6-4B67-9AA6-D14DFA2F637E}" destId="{FC368560-8131-4F90-B9F6-3B3DEC0BFCA5}" srcOrd="0" destOrd="4" presId="urn:microsoft.com/office/officeart/2005/8/layout/hList1"/>
    <dgm:cxn modelId="{08EF4B33-F794-444E-A150-05A8632FE3E8}" type="presOf" srcId="{7CFD1F2D-708C-4390-91F7-2D9B9611187B}" destId="{8F6B77D1-6351-4DCE-A886-C70F71475C3A}" srcOrd="0" destOrd="3" presId="urn:microsoft.com/office/officeart/2005/8/layout/hList1"/>
    <dgm:cxn modelId="{6D389A70-8CCE-44AD-8E97-690E6A4886FA}" srcId="{002797DB-4E62-4CB0-8CD9-3C1F63E75C1E}" destId="{7FC7BAE1-71E5-46AE-9860-C828B28EDAC2}" srcOrd="5" destOrd="0" parTransId="{3A6B15E3-FCD1-4EEB-ABA0-028EBE76C4F5}" sibTransId="{4C0F397A-5943-46EA-B9F3-CC66C82515E8}"/>
    <dgm:cxn modelId="{CB254C18-F772-46FB-AEEA-89D33897610C}" type="presOf" srcId="{7FC7BAE1-71E5-46AE-9860-C828B28EDAC2}" destId="{8F6B77D1-6351-4DCE-A886-C70F71475C3A}" srcOrd="0" destOrd="5" presId="urn:microsoft.com/office/officeart/2005/8/layout/hList1"/>
    <dgm:cxn modelId="{8BC522AA-CE4C-4C0D-BD85-1C0237661761}" type="presOf" srcId="{7B5B734B-9BEB-4DFA-AB7F-36E672EEB37A}" destId="{FC368560-8131-4F90-B9F6-3B3DEC0BFCA5}" srcOrd="0" destOrd="1" presId="urn:microsoft.com/office/officeart/2005/8/layout/hList1"/>
    <dgm:cxn modelId="{337931FD-77C0-4E0C-A17C-F17B81E111B0}" type="presOf" srcId="{CED08118-51D5-4B42-B3DC-08A01DAB0119}" destId="{C68B79D8-FD5A-4B63-9D6C-24E1AC0F7389}" srcOrd="0" destOrd="0" presId="urn:microsoft.com/office/officeart/2005/8/layout/hList1"/>
    <dgm:cxn modelId="{92AE80AE-FD97-4FAE-841C-E172B336B8CD}" srcId="{CED08118-51D5-4B42-B3DC-08A01DAB0119}" destId="{BE2B5CD2-8DFB-4246-85BF-3F9C0436E29A}" srcOrd="2" destOrd="0" parTransId="{B8E1924B-A69F-4F58-891A-3AD9A881530A}" sibTransId="{2E914986-02D6-4398-AA5A-3DBDB1F0C0F7}"/>
    <dgm:cxn modelId="{81A9C298-B099-449D-8AA7-002F20A35CC0}" srcId="{002797DB-4E62-4CB0-8CD9-3C1F63E75C1E}" destId="{1C6EDEDA-FA9F-4848-B09F-EF18A1995A6E}" srcOrd="1" destOrd="0" parTransId="{562601A7-FBC8-4D52-98A9-8658800A51B7}" sibTransId="{8401F622-F455-4DC5-921C-B931D313B69B}"/>
    <dgm:cxn modelId="{F6B51F7C-D245-4488-8DB4-DC44DEF51913}" type="presOf" srcId="{FF8389FF-08E4-44C9-A1AD-56D5C517FA63}" destId="{250772B8-3395-4A7B-92A0-F389FF7EF97C}" srcOrd="0" destOrd="4" presId="urn:microsoft.com/office/officeart/2005/8/layout/hList1"/>
    <dgm:cxn modelId="{43D85564-7094-4055-A433-31463B96BA55}" srcId="{A7E233AC-7EF5-41A7-AC6E-0A1997897575}" destId="{326A51CA-9BE0-4828-A9E3-A3037A21CC6E}" srcOrd="1" destOrd="0" parTransId="{521297AB-6C35-41BF-9DFF-67295E36B320}" sibTransId="{B931A2C2-1C5A-49D2-BEE8-50E7F46AC521}"/>
    <dgm:cxn modelId="{804EB299-38C1-42D0-B30A-95E246F5DAAC}" srcId="{CED08118-51D5-4B42-B3DC-08A01DAB0119}" destId="{C6CD3805-03B2-4E65-B831-A3DB3A4BD555}" srcOrd="1" destOrd="0" parTransId="{630F0CC4-EFC9-44FE-B98F-91F3011F3252}" sibTransId="{338F571D-B8FC-4D58-A438-718A385489F2}"/>
    <dgm:cxn modelId="{CDD9ADC0-49D1-4A9A-BB0E-2362DE1265AB}" type="presOf" srcId="{DABBF879-62C6-4C3E-AAD1-1B958C94D1B2}" destId="{FC368560-8131-4F90-B9F6-3B3DEC0BFCA5}" srcOrd="0" destOrd="3" presId="urn:microsoft.com/office/officeart/2005/8/layout/hList1"/>
    <dgm:cxn modelId="{5EBE771D-2AB2-4544-BCA4-FD913757D626}" srcId="{A7E233AC-7EF5-41A7-AC6E-0A1997897575}" destId="{002797DB-4E62-4CB0-8CD9-3C1F63E75C1E}" srcOrd="2" destOrd="0" parTransId="{E76E4F66-BE43-4E17-AB20-13228E987699}" sibTransId="{9F67B140-EAB5-45C7-88C0-6F8882FB77AC}"/>
    <dgm:cxn modelId="{8A43AF8A-2D7D-4F55-9E5D-54F9493ED06D}" srcId="{326A51CA-9BE0-4828-A9E3-A3037A21CC6E}" destId="{6F3973B5-3679-49DD-9076-041C298677BB}" srcOrd="0" destOrd="0" parTransId="{0E281A3C-576E-4277-8EB8-D75AE371F217}" sibTransId="{2EA24218-DD88-4AD2-8D99-77014E2EFE46}"/>
    <dgm:cxn modelId="{67F06B86-AB98-4BA7-9606-ECFCA4B66396}" srcId="{CED08118-51D5-4B42-B3DC-08A01DAB0119}" destId="{FF8389FF-08E4-44C9-A1AD-56D5C517FA63}" srcOrd="4" destOrd="0" parTransId="{F0DF44F6-2D7B-4BEA-8784-DBB5771BF2C5}" sibTransId="{7629AB8C-5868-4226-824F-2AA769CE12A4}"/>
    <dgm:cxn modelId="{12E5FB58-E238-48A5-A565-DBBCBF416EF6}" type="presOf" srcId="{A811185F-22F6-4761-AA38-B4C962635602}" destId="{FC368560-8131-4F90-B9F6-3B3DEC0BFCA5}" srcOrd="0" destOrd="2" presId="urn:microsoft.com/office/officeart/2005/8/layout/hList1"/>
    <dgm:cxn modelId="{F4F4416A-E0D2-46C7-A9A4-7BEFD8374449}" srcId="{002797DB-4E62-4CB0-8CD9-3C1F63E75C1E}" destId="{DC9C91F0-7264-4704-BD6B-E3AD0F9E9B93}" srcOrd="6" destOrd="0" parTransId="{75594E41-5E88-4289-8DEA-4B346E895153}" sibTransId="{CE6772A9-B000-4FA2-B686-0F3DFFD2004D}"/>
    <dgm:cxn modelId="{8283C26B-F79C-4F11-AC86-7DF2EBBC3F3A}" type="presOf" srcId="{BE2B5CD2-8DFB-4246-85BF-3F9C0436E29A}" destId="{250772B8-3395-4A7B-92A0-F389FF7EF97C}" srcOrd="0" destOrd="2" presId="urn:microsoft.com/office/officeart/2005/8/layout/hList1"/>
    <dgm:cxn modelId="{70B06DBE-54EF-46B6-B551-80CE10D07E9B}" type="presOf" srcId="{3336A352-00F8-4F78-B0CB-1C08FA64A8E5}" destId="{250772B8-3395-4A7B-92A0-F389FF7EF97C}" srcOrd="0" destOrd="0" presId="urn:microsoft.com/office/officeart/2005/8/layout/hList1"/>
    <dgm:cxn modelId="{FA4872DE-4F95-49FE-9411-62864D0D7DAD}" type="presOf" srcId="{B920A2F4-7CF4-4BBA-A744-CFA52C5EA2DE}" destId="{8F6B77D1-6351-4DCE-A886-C70F71475C3A}" srcOrd="0" destOrd="0" presId="urn:microsoft.com/office/officeart/2005/8/layout/hList1"/>
    <dgm:cxn modelId="{F988D4FA-354E-4D88-8EEC-8DC43A821703}" type="presOf" srcId="{A7E233AC-7EF5-41A7-AC6E-0A1997897575}" destId="{8C69EF96-D5BD-4D09-A716-90B2E03A2383}" srcOrd="0" destOrd="0" presId="urn:microsoft.com/office/officeart/2005/8/layout/hList1"/>
    <dgm:cxn modelId="{D20306E7-D971-498A-81C2-E3A4B3903AE9}" type="presOf" srcId="{DC9C91F0-7264-4704-BD6B-E3AD0F9E9B93}" destId="{8F6B77D1-6351-4DCE-A886-C70F71475C3A}" srcOrd="0" destOrd="6" presId="urn:microsoft.com/office/officeart/2005/8/layout/hList1"/>
    <dgm:cxn modelId="{D8BD3D2C-1D91-4421-9C73-033913F2CA1A}" srcId="{002797DB-4E62-4CB0-8CD9-3C1F63E75C1E}" destId="{7CFD1F2D-708C-4390-91F7-2D9B9611187B}" srcOrd="3" destOrd="0" parTransId="{D5B73EE1-472B-4A43-9326-48908613F49C}" sibTransId="{1C842C95-8C5C-4714-8ACD-FB4F185967F0}"/>
    <dgm:cxn modelId="{66CC4189-FCE2-4132-9C98-C6E086F27C85}" type="presOf" srcId="{6F3973B5-3679-49DD-9076-041C298677BB}" destId="{FC368560-8131-4F90-B9F6-3B3DEC0BFCA5}" srcOrd="0" destOrd="0" presId="urn:microsoft.com/office/officeart/2005/8/layout/hList1"/>
    <dgm:cxn modelId="{0F5FBCBE-A412-4CBB-8C8B-077A1010D98D}" type="presOf" srcId="{002797DB-4E62-4CB0-8CD9-3C1F63E75C1E}" destId="{F9395F03-393F-4584-9F68-1AF9CD1E2B78}" srcOrd="0" destOrd="0" presId="urn:microsoft.com/office/officeart/2005/8/layout/hList1"/>
    <dgm:cxn modelId="{C1115B4F-605F-4AAC-86D5-98A347D0A6E6}" srcId="{002797DB-4E62-4CB0-8CD9-3C1F63E75C1E}" destId="{48E3A5F4-CCE9-4C7C-8E51-AC7C159CBEBA}" srcOrd="4" destOrd="0" parTransId="{05627344-0735-4FB7-A453-78394ABB4D7B}" sibTransId="{42A46D84-E474-46E2-B76A-C43C8AEECF75}"/>
    <dgm:cxn modelId="{B406756E-67D6-4E6F-A6CE-8745F1DBFF08}" type="presOf" srcId="{FFC35913-D8B2-403A-871A-34EA861B4AF5}" destId="{8F6B77D1-6351-4DCE-A886-C70F71475C3A}" srcOrd="0" destOrd="2" presId="urn:microsoft.com/office/officeart/2005/8/layout/hList1"/>
    <dgm:cxn modelId="{293EDB40-42AC-48C1-9C3A-CD2BD5211CBB}" srcId="{002797DB-4E62-4CB0-8CD9-3C1F63E75C1E}" destId="{B920A2F4-7CF4-4BBA-A744-CFA52C5EA2DE}" srcOrd="0" destOrd="0" parTransId="{939DC42A-E278-4B04-A7B0-50FBA04E92B4}" sibTransId="{1E8C62FC-E13D-4251-BD9B-5E003CB6855D}"/>
    <dgm:cxn modelId="{FE9B8265-D049-4A47-A8B2-220FFC090F38}" type="presParOf" srcId="{8C69EF96-D5BD-4D09-A716-90B2E03A2383}" destId="{86BBF2F6-0DA6-4EAE-AE91-9C13BBC37C07}" srcOrd="0" destOrd="0" presId="urn:microsoft.com/office/officeart/2005/8/layout/hList1"/>
    <dgm:cxn modelId="{BCE42B7D-0D6F-4E9C-800C-0FDAF298A898}" type="presParOf" srcId="{86BBF2F6-0DA6-4EAE-AE91-9C13BBC37C07}" destId="{C68B79D8-FD5A-4B63-9D6C-24E1AC0F7389}" srcOrd="0" destOrd="0" presId="urn:microsoft.com/office/officeart/2005/8/layout/hList1"/>
    <dgm:cxn modelId="{7B7AB9AE-3911-4E89-B0D3-C354CD049FD9}" type="presParOf" srcId="{86BBF2F6-0DA6-4EAE-AE91-9C13BBC37C07}" destId="{250772B8-3395-4A7B-92A0-F389FF7EF97C}" srcOrd="1" destOrd="0" presId="urn:microsoft.com/office/officeart/2005/8/layout/hList1"/>
    <dgm:cxn modelId="{4CF8E0A6-25FA-4758-8B49-5B1B2B3B31E7}" type="presParOf" srcId="{8C69EF96-D5BD-4D09-A716-90B2E03A2383}" destId="{3E0C88E3-FD60-409B-9E86-7DD3A77DD80A}" srcOrd="1" destOrd="0" presId="urn:microsoft.com/office/officeart/2005/8/layout/hList1"/>
    <dgm:cxn modelId="{EAAA8DAD-C772-4F82-A3D9-737A4670A2BE}" type="presParOf" srcId="{8C69EF96-D5BD-4D09-A716-90B2E03A2383}" destId="{AF1ADEF5-07D1-4352-8877-FC0F153970BA}" srcOrd="2" destOrd="0" presId="urn:microsoft.com/office/officeart/2005/8/layout/hList1"/>
    <dgm:cxn modelId="{8F5EFF2F-F0B3-4576-8B72-1F1FF4EFC4B8}" type="presParOf" srcId="{AF1ADEF5-07D1-4352-8877-FC0F153970BA}" destId="{EBD68C0E-F42A-4A73-8858-7B2CB678BB7D}" srcOrd="0" destOrd="0" presId="urn:microsoft.com/office/officeart/2005/8/layout/hList1"/>
    <dgm:cxn modelId="{E48DC7F3-F353-4052-9652-99726F1DFADA}" type="presParOf" srcId="{AF1ADEF5-07D1-4352-8877-FC0F153970BA}" destId="{FC368560-8131-4F90-B9F6-3B3DEC0BFCA5}" srcOrd="1" destOrd="0" presId="urn:microsoft.com/office/officeart/2005/8/layout/hList1"/>
    <dgm:cxn modelId="{EFBA2249-6AAD-4354-8904-70099DFCB62B}" type="presParOf" srcId="{8C69EF96-D5BD-4D09-A716-90B2E03A2383}" destId="{4571DC8A-7085-4C91-879F-A96507E89BF3}" srcOrd="3" destOrd="0" presId="urn:microsoft.com/office/officeart/2005/8/layout/hList1"/>
    <dgm:cxn modelId="{82B7F01A-3C74-401F-966E-B7261CA51D78}" type="presParOf" srcId="{8C69EF96-D5BD-4D09-A716-90B2E03A2383}" destId="{C5D41A35-7B8D-4009-9EA3-6B76730D68A3}" srcOrd="4" destOrd="0" presId="urn:microsoft.com/office/officeart/2005/8/layout/hList1"/>
    <dgm:cxn modelId="{BDD931A8-C578-448E-BE3A-9BA6AB696600}" type="presParOf" srcId="{C5D41A35-7B8D-4009-9EA3-6B76730D68A3}" destId="{F9395F03-393F-4584-9F68-1AF9CD1E2B78}" srcOrd="0" destOrd="0" presId="urn:microsoft.com/office/officeart/2005/8/layout/hList1"/>
    <dgm:cxn modelId="{7E0B7C87-CC5E-416F-80D9-7F53F8862DAC}" type="presParOf" srcId="{C5D41A35-7B8D-4009-9EA3-6B76730D68A3}" destId="{8F6B77D1-6351-4DCE-A886-C70F71475C3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9ED33C-3404-43B4-B9FE-41605C90F78C}" type="doc">
      <dgm:prSet loTypeId="urn:microsoft.com/office/officeart/2005/8/layout/process1" loCatId="process" qsTypeId="urn:microsoft.com/office/officeart/2005/8/quickstyle/simple4" qsCatId="simple" csTypeId="urn:microsoft.com/office/officeart/2005/8/colors/accent1_2" csCatId="accent1" phldr="1"/>
      <dgm:spPr/>
    </dgm:pt>
    <dgm:pt modelId="{7E01C19A-4925-4970-9575-17EB9BDF3D72}">
      <dgm:prSet phldrT="[Text]"/>
      <dgm:spPr/>
      <dgm:t>
        <a:bodyPr/>
        <a:lstStyle/>
        <a:p>
          <a:r>
            <a:rPr lang="en-US" dirty="0" smtClean="0"/>
            <a:t>Procurement </a:t>
          </a:r>
          <a:endParaRPr lang="en-US" dirty="0"/>
        </a:p>
      </dgm:t>
    </dgm:pt>
    <dgm:pt modelId="{3E946CBD-9560-4848-ACC1-ADD387B2699F}" type="parTrans" cxnId="{FC72FA9D-8081-43BF-993B-E60103324D60}">
      <dgm:prSet/>
      <dgm:spPr/>
      <dgm:t>
        <a:bodyPr/>
        <a:lstStyle/>
        <a:p>
          <a:endParaRPr lang="en-US"/>
        </a:p>
      </dgm:t>
    </dgm:pt>
    <dgm:pt modelId="{BB594BAD-3FE3-4F3A-AF0F-C4C211B45E5C}" type="sibTrans" cxnId="{FC72FA9D-8081-43BF-993B-E60103324D60}">
      <dgm:prSet/>
      <dgm:spPr/>
      <dgm:t>
        <a:bodyPr/>
        <a:lstStyle/>
        <a:p>
          <a:endParaRPr lang="en-US"/>
        </a:p>
      </dgm:t>
    </dgm:pt>
    <dgm:pt modelId="{CCE83F30-3DBB-4E1E-92A2-A72B67F9AEF1}">
      <dgm:prSet phldrT="[Text]"/>
      <dgm:spPr/>
      <dgm:t>
        <a:bodyPr/>
        <a:lstStyle/>
        <a:p>
          <a:r>
            <a:rPr lang="en-US" dirty="0" smtClean="0"/>
            <a:t>Distribution </a:t>
          </a:r>
          <a:endParaRPr lang="en-US" dirty="0"/>
        </a:p>
      </dgm:t>
    </dgm:pt>
    <dgm:pt modelId="{90D1F11A-D208-4BE7-96FD-9ECEABE86A00}" type="parTrans" cxnId="{79FF6709-37CD-4FC0-A2B3-00F7CF0CBAFB}">
      <dgm:prSet/>
      <dgm:spPr/>
      <dgm:t>
        <a:bodyPr/>
        <a:lstStyle/>
        <a:p>
          <a:endParaRPr lang="en-US"/>
        </a:p>
      </dgm:t>
    </dgm:pt>
    <dgm:pt modelId="{4F30DE92-ED06-4B5B-A0AD-4D9164079BEC}" type="sibTrans" cxnId="{79FF6709-37CD-4FC0-A2B3-00F7CF0CBAFB}">
      <dgm:prSet/>
      <dgm:spPr/>
      <dgm:t>
        <a:bodyPr/>
        <a:lstStyle/>
        <a:p>
          <a:endParaRPr lang="en-US"/>
        </a:p>
      </dgm:t>
    </dgm:pt>
    <dgm:pt modelId="{82BB1FAA-5A51-4DA4-9D7C-814DFA736343}">
      <dgm:prSet phldrT="[Text]"/>
      <dgm:spPr/>
      <dgm:t>
        <a:bodyPr/>
        <a:lstStyle/>
        <a:p>
          <a:r>
            <a:rPr lang="en-US" dirty="0" smtClean="0"/>
            <a:t>Manufacturing </a:t>
          </a:r>
          <a:endParaRPr lang="en-US" dirty="0"/>
        </a:p>
      </dgm:t>
    </dgm:pt>
    <dgm:pt modelId="{9ADBAD46-57FB-4C64-97CC-D61386E507A4}" type="sibTrans" cxnId="{999622F4-4B78-4925-955B-AC60A8063A2F}">
      <dgm:prSet/>
      <dgm:spPr/>
      <dgm:t>
        <a:bodyPr/>
        <a:lstStyle/>
        <a:p>
          <a:endParaRPr lang="en-US"/>
        </a:p>
      </dgm:t>
    </dgm:pt>
    <dgm:pt modelId="{CC0ECBAA-7085-49D5-89C6-677C00C1103B}" type="parTrans" cxnId="{999622F4-4B78-4925-955B-AC60A8063A2F}">
      <dgm:prSet/>
      <dgm:spPr/>
      <dgm:t>
        <a:bodyPr/>
        <a:lstStyle/>
        <a:p>
          <a:endParaRPr lang="en-US"/>
        </a:p>
      </dgm:t>
    </dgm:pt>
    <dgm:pt modelId="{05739D2B-87C5-45E7-84C0-E65212392EFD}" type="pres">
      <dgm:prSet presAssocID="{129ED33C-3404-43B4-B9FE-41605C90F78C}" presName="Name0" presStyleCnt="0">
        <dgm:presLayoutVars>
          <dgm:dir/>
          <dgm:resizeHandles val="exact"/>
        </dgm:presLayoutVars>
      </dgm:prSet>
      <dgm:spPr/>
    </dgm:pt>
    <dgm:pt modelId="{F487AB35-1F8B-4488-B5D4-B0C847DFABDC}" type="pres">
      <dgm:prSet presAssocID="{7E01C19A-4925-4970-9575-17EB9BDF3D72}" presName="node" presStyleLbl="node1" presStyleIdx="0" presStyleCnt="3">
        <dgm:presLayoutVars>
          <dgm:bulletEnabled val="1"/>
        </dgm:presLayoutVars>
      </dgm:prSet>
      <dgm:spPr/>
      <dgm:t>
        <a:bodyPr/>
        <a:lstStyle/>
        <a:p>
          <a:endParaRPr lang="en-US"/>
        </a:p>
      </dgm:t>
    </dgm:pt>
    <dgm:pt modelId="{1E04B625-7AE9-4C67-8F90-93CE1644844D}" type="pres">
      <dgm:prSet presAssocID="{BB594BAD-3FE3-4F3A-AF0F-C4C211B45E5C}" presName="sibTrans" presStyleLbl="sibTrans2D1" presStyleIdx="0" presStyleCnt="2"/>
      <dgm:spPr/>
      <dgm:t>
        <a:bodyPr/>
        <a:lstStyle/>
        <a:p>
          <a:endParaRPr lang="en-US"/>
        </a:p>
      </dgm:t>
    </dgm:pt>
    <dgm:pt modelId="{62E3C9BD-E57F-449D-A6F7-CE218EA3B7D7}" type="pres">
      <dgm:prSet presAssocID="{BB594BAD-3FE3-4F3A-AF0F-C4C211B45E5C}" presName="connectorText" presStyleLbl="sibTrans2D1" presStyleIdx="0" presStyleCnt="2"/>
      <dgm:spPr/>
      <dgm:t>
        <a:bodyPr/>
        <a:lstStyle/>
        <a:p>
          <a:endParaRPr lang="en-US"/>
        </a:p>
      </dgm:t>
    </dgm:pt>
    <dgm:pt modelId="{E18DCE11-8CB0-4312-99EA-4594F148E33F}" type="pres">
      <dgm:prSet presAssocID="{82BB1FAA-5A51-4DA4-9D7C-814DFA736343}" presName="node" presStyleLbl="node1" presStyleIdx="1" presStyleCnt="3">
        <dgm:presLayoutVars>
          <dgm:bulletEnabled val="1"/>
        </dgm:presLayoutVars>
      </dgm:prSet>
      <dgm:spPr/>
      <dgm:t>
        <a:bodyPr/>
        <a:lstStyle/>
        <a:p>
          <a:endParaRPr lang="en-US"/>
        </a:p>
      </dgm:t>
    </dgm:pt>
    <dgm:pt modelId="{CA823832-9083-4889-A38B-2140E5D96072}" type="pres">
      <dgm:prSet presAssocID="{9ADBAD46-57FB-4C64-97CC-D61386E507A4}" presName="sibTrans" presStyleLbl="sibTrans2D1" presStyleIdx="1" presStyleCnt="2"/>
      <dgm:spPr/>
      <dgm:t>
        <a:bodyPr/>
        <a:lstStyle/>
        <a:p>
          <a:endParaRPr lang="en-US"/>
        </a:p>
      </dgm:t>
    </dgm:pt>
    <dgm:pt modelId="{47721D7C-A276-4501-943E-E62E987E5494}" type="pres">
      <dgm:prSet presAssocID="{9ADBAD46-57FB-4C64-97CC-D61386E507A4}" presName="connectorText" presStyleLbl="sibTrans2D1" presStyleIdx="1" presStyleCnt="2"/>
      <dgm:spPr/>
      <dgm:t>
        <a:bodyPr/>
        <a:lstStyle/>
        <a:p>
          <a:endParaRPr lang="en-US"/>
        </a:p>
      </dgm:t>
    </dgm:pt>
    <dgm:pt modelId="{7F011BF1-E38E-459A-9FED-A8AF320FA906}" type="pres">
      <dgm:prSet presAssocID="{CCE83F30-3DBB-4E1E-92A2-A72B67F9AEF1}" presName="node" presStyleLbl="node1" presStyleIdx="2" presStyleCnt="3">
        <dgm:presLayoutVars>
          <dgm:bulletEnabled val="1"/>
        </dgm:presLayoutVars>
      </dgm:prSet>
      <dgm:spPr/>
      <dgm:t>
        <a:bodyPr/>
        <a:lstStyle/>
        <a:p>
          <a:endParaRPr lang="en-US"/>
        </a:p>
      </dgm:t>
    </dgm:pt>
  </dgm:ptLst>
  <dgm:cxnLst>
    <dgm:cxn modelId="{AD58AAC0-E533-49EF-A062-F5B8931328A3}" type="presOf" srcId="{82BB1FAA-5A51-4DA4-9D7C-814DFA736343}" destId="{E18DCE11-8CB0-4312-99EA-4594F148E33F}" srcOrd="0" destOrd="0" presId="urn:microsoft.com/office/officeart/2005/8/layout/process1"/>
    <dgm:cxn modelId="{6726E5AC-F304-4E16-AE9E-24D38E110447}" type="presOf" srcId="{BB594BAD-3FE3-4F3A-AF0F-C4C211B45E5C}" destId="{1E04B625-7AE9-4C67-8F90-93CE1644844D}" srcOrd="0" destOrd="0" presId="urn:microsoft.com/office/officeart/2005/8/layout/process1"/>
    <dgm:cxn modelId="{234245A8-7CCB-4CA1-9900-407B24490700}" type="presOf" srcId="{CCE83F30-3DBB-4E1E-92A2-A72B67F9AEF1}" destId="{7F011BF1-E38E-459A-9FED-A8AF320FA906}" srcOrd="0" destOrd="0" presId="urn:microsoft.com/office/officeart/2005/8/layout/process1"/>
    <dgm:cxn modelId="{999622F4-4B78-4925-955B-AC60A8063A2F}" srcId="{129ED33C-3404-43B4-B9FE-41605C90F78C}" destId="{82BB1FAA-5A51-4DA4-9D7C-814DFA736343}" srcOrd="1" destOrd="0" parTransId="{CC0ECBAA-7085-49D5-89C6-677C00C1103B}" sibTransId="{9ADBAD46-57FB-4C64-97CC-D61386E507A4}"/>
    <dgm:cxn modelId="{82231C97-F3A9-430B-BEB1-16E334BBB0C5}" type="presOf" srcId="{9ADBAD46-57FB-4C64-97CC-D61386E507A4}" destId="{47721D7C-A276-4501-943E-E62E987E5494}" srcOrd="1" destOrd="0" presId="urn:microsoft.com/office/officeart/2005/8/layout/process1"/>
    <dgm:cxn modelId="{6BA42EB3-1A18-47E0-8520-59AA009D7C60}" type="presOf" srcId="{9ADBAD46-57FB-4C64-97CC-D61386E507A4}" destId="{CA823832-9083-4889-A38B-2140E5D96072}" srcOrd="0" destOrd="0" presId="urn:microsoft.com/office/officeart/2005/8/layout/process1"/>
    <dgm:cxn modelId="{E0AFB5AE-688B-4DFA-89C7-C7BFA833BAD9}" type="presOf" srcId="{BB594BAD-3FE3-4F3A-AF0F-C4C211B45E5C}" destId="{62E3C9BD-E57F-449D-A6F7-CE218EA3B7D7}" srcOrd="1" destOrd="0" presId="urn:microsoft.com/office/officeart/2005/8/layout/process1"/>
    <dgm:cxn modelId="{79FF6709-37CD-4FC0-A2B3-00F7CF0CBAFB}" srcId="{129ED33C-3404-43B4-B9FE-41605C90F78C}" destId="{CCE83F30-3DBB-4E1E-92A2-A72B67F9AEF1}" srcOrd="2" destOrd="0" parTransId="{90D1F11A-D208-4BE7-96FD-9ECEABE86A00}" sibTransId="{4F30DE92-ED06-4B5B-A0AD-4D9164079BEC}"/>
    <dgm:cxn modelId="{949FC5A3-3DA2-4982-A1B7-2DD6B5C11EAE}" type="presOf" srcId="{129ED33C-3404-43B4-B9FE-41605C90F78C}" destId="{05739D2B-87C5-45E7-84C0-E65212392EFD}" srcOrd="0" destOrd="0" presId="urn:microsoft.com/office/officeart/2005/8/layout/process1"/>
    <dgm:cxn modelId="{FC72FA9D-8081-43BF-993B-E60103324D60}" srcId="{129ED33C-3404-43B4-B9FE-41605C90F78C}" destId="{7E01C19A-4925-4970-9575-17EB9BDF3D72}" srcOrd="0" destOrd="0" parTransId="{3E946CBD-9560-4848-ACC1-ADD387B2699F}" sibTransId="{BB594BAD-3FE3-4F3A-AF0F-C4C211B45E5C}"/>
    <dgm:cxn modelId="{05C10BFF-B5A9-444B-B696-DD0C37515989}" type="presOf" srcId="{7E01C19A-4925-4970-9575-17EB9BDF3D72}" destId="{F487AB35-1F8B-4488-B5D4-B0C847DFABDC}" srcOrd="0" destOrd="0" presId="urn:microsoft.com/office/officeart/2005/8/layout/process1"/>
    <dgm:cxn modelId="{BF20DC93-1DCE-460F-9A05-368B55A956AD}" type="presParOf" srcId="{05739D2B-87C5-45E7-84C0-E65212392EFD}" destId="{F487AB35-1F8B-4488-B5D4-B0C847DFABDC}" srcOrd="0" destOrd="0" presId="urn:microsoft.com/office/officeart/2005/8/layout/process1"/>
    <dgm:cxn modelId="{FEC94893-12E2-43A4-B636-5E4442BC5C99}" type="presParOf" srcId="{05739D2B-87C5-45E7-84C0-E65212392EFD}" destId="{1E04B625-7AE9-4C67-8F90-93CE1644844D}" srcOrd="1" destOrd="0" presId="urn:microsoft.com/office/officeart/2005/8/layout/process1"/>
    <dgm:cxn modelId="{A4DD9E27-F5F1-4BCC-A270-7E27A9DD5E75}" type="presParOf" srcId="{1E04B625-7AE9-4C67-8F90-93CE1644844D}" destId="{62E3C9BD-E57F-449D-A6F7-CE218EA3B7D7}" srcOrd="0" destOrd="0" presId="urn:microsoft.com/office/officeart/2005/8/layout/process1"/>
    <dgm:cxn modelId="{32FB56BE-29BF-4A43-89B1-B2B0AA62E621}" type="presParOf" srcId="{05739D2B-87C5-45E7-84C0-E65212392EFD}" destId="{E18DCE11-8CB0-4312-99EA-4594F148E33F}" srcOrd="2" destOrd="0" presId="urn:microsoft.com/office/officeart/2005/8/layout/process1"/>
    <dgm:cxn modelId="{4620BEA7-7C45-47DA-B4B9-32E13EE8CE40}" type="presParOf" srcId="{05739D2B-87C5-45E7-84C0-E65212392EFD}" destId="{CA823832-9083-4889-A38B-2140E5D96072}" srcOrd="3" destOrd="0" presId="urn:microsoft.com/office/officeart/2005/8/layout/process1"/>
    <dgm:cxn modelId="{7FD00A4B-8784-4D2D-9CB6-0CC051B8C758}" type="presParOf" srcId="{CA823832-9083-4889-A38B-2140E5D96072}" destId="{47721D7C-A276-4501-943E-E62E987E5494}" srcOrd="0" destOrd="0" presId="urn:microsoft.com/office/officeart/2005/8/layout/process1"/>
    <dgm:cxn modelId="{19F8AC85-F31C-4F5D-AB9A-418A82FC6C68}" type="presParOf" srcId="{05739D2B-87C5-45E7-84C0-E65212392EFD}" destId="{7F011BF1-E38E-459A-9FED-A8AF320FA906}"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F63AB5-3090-4842-B1B2-CCD56F5B1E89}">
      <dsp:nvSpPr>
        <dsp:cNvPr id="0" name=""/>
        <dsp:cNvSpPr/>
      </dsp:nvSpPr>
      <dsp:spPr>
        <a:xfrm rot="10800000">
          <a:off x="-1" y="462006"/>
          <a:ext cx="8534403" cy="3346675"/>
        </a:xfrm>
        <a:prstGeom prst="homePlate">
          <a:avLst/>
        </a:prstGeom>
        <a:solidFill>
          <a:schemeClr val="accent1">
            <a:lumMod val="60000"/>
            <a:lumOff val="40000"/>
            <a:alpha val="6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9519" tIns="60960" rIns="113792" bIns="60960" numCol="1" spcCol="1270" anchor="t" anchorCtr="0">
          <a:noAutofit/>
        </a:bodyPr>
        <a:lstStyle/>
        <a:p>
          <a:pPr lvl="0" algn="l" defTabSz="711200" rtl="0">
            <a:lnSpc>
              <a:spcPct val="90000"/>
            </a:lnSpc>
            <a:spcBef>
              <a:spcPct val="0"/>
            </a:spcBef>
            <a:spcAft>
              <a:spcPct val="35000"/>
            </a:spcAft>
          </a:pPr>
          <a:r>
            <a:rPr lang="en-US" sz="1600" b="1" kern="1200" dirty="0" smtClean="0">
              <a:solidFill>
                <a:schemeClr val="tx1"/>
              </a:solidFill>
            </a:rPr>
            <a:t>eJ-Buy is the </a:t>
          </a:r>
          <a:endParaRPr lang="en-US" sz="1600" b="1" kern="1200" dirty="0">
            <a:solidFill>
              <a:schemeClr val="tx1"/>
            </a:solidFill>
          </a:endParaRPr>
        </a:p>
        <a:p>
          <a:pPr marL="171450" lvl="1" indent="-171450" algn="l" defTabSz="711200" rtl="0">
            <a:lnSpc>
              <a:spcPct val="150000"/>
            </a:lnSpc>
            <a:spcBef>
              <a:spcPct val="0"/>
            </a:spcBef>
            <a:spcAft>
              <a:spcPct val="15000"/>
            </a:spcAft>
            <a:buChar char="••"/>
          </a:pPr>
          <a:r>
            <a:rPr lang="en-US" sz="1600" b="1" kern="1200" dirty="0" smtClean="0">
              <a:solidFill>
                <a:schemeClr val="tx1"/>
              </a:solidFill>
            </a:rPr>
            <a:t>e-Procurement program of Jubilant Life Sciences</a:t>
          </a:r>
          <a:endParaRPr lang="en-US" sz="1600" b="1" kern="1200" dirty="0">
            <a:solidFill>
              <a:schemeClr val="tx1"/>
            </a:solidFill>
          </a:endParaRPr>
        </a:p>
        <a:p>
          <a:pPr marL="171450" lvl="1" indent="-171450" algn="l" defTabSz="711200" rtl="0">
            <a:lnSpc>
              <a:spcPct val="150000"/>
            </a:lnSpc>
            <a:spcBef>
              <a:spcPct val="0"/>
            </a:spcBef>
            <a:spcAft>
              <a:spcPct val="15000"/>
            </a:spcAft>
            <a:buChar char="••"/>
          </a:pPr>
          <a:r>
            <a:rPr lang="en-US" sz="1600" b="1" kern="1200" dirty="0" smtClean="0">
              <a:solidFill>
                <a:schemeClr val="tx1"/>
              </a:solidFill>
            </a:rPr>
            <a:t>Powered by Vendx* Technology to Automate Procurement</a:t>
          </a:r>
          <a:endParaRPr lang="en-US" sz="1600" b="1" kern="1200" dirty="0">
            <a:solidFill>
              <a:schemeClr val="tx1"/>
            </a:solidFill>
          </a:endParaRPr>
        </a:p>
        <a:p>
          <a:pPr marL="171450" lvl="1" indent="-171450" algn="l" defTabSz="711200" rtl="0">
            <a:lnSpc>
              <a:spcPct val="150000"/>
            </a:lnSpc>
            <a:spcBef>
              <a:spcPct val="0"/>
            </a:spcBef>
            <a:spcAft>
              <a:spcPct val="15000"/>
            </a:spcAft>
            <a:buChar char="••"/>
          </a:pPr>
          <a:r>
            <a:rPr lang="en-US" sz="1600" b="1" kern="1200" dirty="0" smtClean="0">
              <a:solidFill>
                <a:schemeClr val="tx1"/>
              </a:solidFill>
            </a:rPr>
            <a:t>Tool to Enable Superior Connection with Partners </a:t>
          </a:r>
          <a:endParaRPr lang="en-US" sz="1600" b="1" kern="1200" dirty="0">
            <a:solidFill>
              <a:schemeClr val="tx1"/>
            </a:solidFill>
          </a:endParaRPr>
        </a:p>
        <a:p>
          <a:pPr marL="171450" lvl="1" indent="-171450" algn="l" defTabSz="711200" rtl="0">
            <a:lnSpc>
              <a:spcPct val="150000"/>
            </a:lnSpc>
            <a:spcBef>
              <a:spcPct val="0"/>
            </a:spcBef>
            <a:spcAft>
              <a:spcPct val="15000"/>
            </a:spcAft>
            <a:buChar char="••"/>
          </a:pPr>
          <a:r>
            <a:rPr lang="en-US" sz="1600" b="1" kern="1200" dirty="0" smtClean="0">
              <a:solidFill>
                <a:schemeClr val="tx1"/>
              </a:solidFill>
            </a:rPr>
            <a:t>Instant &amp; electronic RFQ notification to Partners</a:t>
          </a:r>
          <a:endParaRPr lang="en-US" sz="1600" b="1" kern="1200" dirty="0">
            <a:solidFill>
              <a:schemeClr val="tx1"/>
            </a:solidFill>
          </a:endParaRPr>
        </a:p>
        <a:p>
          <a:pPr marL="171450" lvl="1" indent="-171450" algn="l" defTabSz="711200" rtl="0">
            <a:lnSpc>
              <a:spcPct val="150000"/>
            </a:lnSpc>
            <a:spcBef>
              <a:spcPct val="0"/>
            </a:spcBef>
            <a:spcAft>
              <a:spcPct val="15000"/>
            </a:spcAft>
            <a:buChar char="••"/>
          </a:pPr>
          <a:r>
            <a:rPr lang="en-US" sz="1600" b="1" kern="1200" dirty="0" smtClean="0">
              <a:solidFill>
                <a:schemeClr val="tx1"/>
              </a:solidFill>
            </a:rPr>
            <a:t>Easy To Use, Standard Templates for RFQ Response /Quotes</a:t>
          </a:r>
          <a:endParaRPr lang="en-US" sz="1600" b="1" kern="1200" dirty="0">
            <a:solidFill>
              <a:schemeClr val="tx1"/>
            </a:solidFill>
          </a:endParaRPr>
        </a:p>
        <a:p>
          <a:pPr marL="171450" lvl="1" indent="-171450" algn="l" defTabSz="711200" rtl="0">
            <a:lnSpc>
              <a:spcPct val="150000"/>
            </a:lnSpc>
            <a:spcBef>
              <a:spcPct val="0"/>
            </a:spcBef>
            <a:spcAft>
              <a:spcPct val="15000"/>
            </a:spcAft>
            <a:buChar char="••"/>
          </a:pPr>
          <a:r>
            <a:rPr lang="en-US" sz="1600" b="1" kern="1200" dirty="0" smtClean="0">
              <a:solidFill>
                <a:schemeClr val="tx1"/>
              </a:solidFill>
            </a:rPr>
            <a:t>Makes feasible Online retrieval and review of quotes</a:t>
          </a:r>
          <a:endParaRPr lang="en-US" sz="1600" b="1" kern="1200" dirty="0">
            <a:solidFill>
              <a:schemeClr val="tx1"/>
            </a:solidFill>
          </a:endParaRPr>
        </a:p>
        <a:p>
          <a:pPr marL="171450" lvl="1" indent="-171450" algn="l" defTabSz="711200" rtl="0">
            <a:lnSpc>
              <a:spcPct val="150000"/>
            </a:lnSpc>
            <a:spcBef>
              <a:spcPct val="0"/>
            </a:spcBef>
            <a:spcAft>
              <a:spcPct val="15000"/>
            </a:spcAft>
            <a:buChar char="••"/>
          </a:pPr>
          <a:r>
            <a:rPr lang="en-US" sz="1600" b="1" kern="1200" dirty="0" smtClean="0">
              <a:solidFill>
                <a:schemeClr val="tx1"/>
              </a:solidFill>
            </a:rPr>
            <a:t>User-friendly platform for receiving and comparing quotes</a:t>
          </a:r>
          <a:endParaRPr lang="en-US" sz="1600" b="1" kern="1200" dirty="0">
            <a:solidFill>
              <a:schemeClr val="tx1"/>
            </a:solidFill>
          </a:endParaRPr>
        </a:p>
        <a:p>
          <a:pPr marL="171450" lvl="1" indent="-171450" algn="l" defTabSz="711200" rtl="0">
            <a:lnSpc>
              <a:spcPct val="150000"/>
            </a:lnSpc>
            <a:spcBef>
              <a:spcPct val="0"/>
            </a:spcBef>
            <a:spcAft>
              <a:spcPct val="15000"/>
            </a:spcAft>
            <a:buChar char="••"/>
          </a:pPr>
          <a:r>
            <a:rPr lang="en-US" sz="1600" b="1" kern="1200" dirty="0" smtClean="0">
              <a:solidFill>
                <a:schemeClr val="tx1"/>
              </a:solidFill>
            </a:rPr>
            <a:t>Enabler for Online competition through Reverse Auctions</a:t>
          </a:r>
          <a:endParaRPr lang="en-US" sz="1600" b="1" kern="1200" dirty="0">
            <a:solidFill>
              <a:schemeClr val="tx1"/>
            </a:solidFill>
          </a:endParaRPr>
        </a:p>
        <a:p>
          <a:pPr marL="171450" lvl="1" indent="-171450" algn="l" defTabSz="711200" rtl="0">
            <a:lnSpc>
              <a:spcPct val="90000"/>
            </a:lnSpc>
            <a:spcBef>
              <a:spcPct val="0"/>
            </a:spcBef>
            <a:spcAft>
              <a:spcPct val="15000"/>
            </a:spcAft>
            <a:buChar char="••"/>
          </a:pPr>
          <a:endParaRPr lang="en-US" sz="1600" b="1" kern="1200" dirty="0">
            <a:solidFill>
              <a:schemeClr val="tx1"/>
            </a:solidFill>
          </a:endParaRPr>
        </a:p>
      </dsp:txBody>
      <dsp:txXfrm rot="10800000">
        <a:off x="-1" y="462006"/>
        <a:ext cx="8534403" cy="3346675"/>
      </dsp:txXfrm>
    </dsp:sp>
    <dsp:sp modelId="{9242AD9F-5DFC-4A61-A29B-E04F2DFFE033}">
      <dsp:nvSpPr>
        <dsp:cNvPr id="0" name=""/>
        <dsp:cNvSpPr/>
      </dsp:nvSpPr>
      <dsp:spPr>
        <a:xfrm>
          <a:off x="0" y="1600186"/>
          <a:ext cx="1667953" cy="1035869"/>
        </a:xfrm>
        <a:prstGeom prst="roundRect">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EEF265-E26D-44CE-B318-02C495C6D0E7}">
      <dsp:nvSpPr>
        <dsp:cNvPr id="0" name=""/>
        <dsp:cNvSpPr/>
      </dsp:nvSpPr>
      <dsp:spPr>
        <a:xfrm>
          <a:off x="329836" y="840017"/>
          <a:ext cx="3912326" cy="3912326"/>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A3C1D7-D4EC-42CA-B954-6F80195159A9}">
      <dsp:nvSpPr>
        <dsp:cNvPr id="0" name=""/>
        <dsp:cNvSpPr/>
      </dsp:nvSpPr>
      <dsp:spPr>
        <a:xfrm>
          <a:off x="329836" y="840017"/>
          <a:ext cx="3912326" cy="3912326"/>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935204-D440-43C3-AC37-7D12DF4215EA}">
      <dsp:nvSpPr>
        <dsp:cNvPr id="0" name=""/>
        <dsp:cNvSpPr/>
      </dsp:nvSpPr>
      <dsp:spPr>
        <a:xfrm>
          <a:off x="329836" y="840017"/>
          <a:ext cx="3912326" cy="3912326"/>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59B1FC-F0F8-4FAA-97FE-5B91DEBC9F2D}">
      <dsp:nvSpPr>
        <dsp:cNvPr id="0" name=""/>
        <dsp:cNvSpPr/>
      </dsp:nvSpPr>
      <dsp:spPr>
        <a:xfrm>
          <a:off x="1386333" y="1896515"/>
          <a:ext cx="1799332" cy="1799332"/>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Supply Chain Management</a:t>
          </a:r>
          <a:endParaRPr lang="en-US" sz="1800" kern="1200" dirty="0"/>
        </a:p>
      </dsp:txBody>
      <dsp:txXfrm>
        <a:off x="1386333" y="1896515"/>
        <a:ext cx="1799332" cy="1799332"/>
      </dsp:txXfrm>
    </dsp:sp>
    <dsp:sp modelId="{5A9B9F46-75F4-4C22-B9E5-D8F8569ABF32}">
      <dsp:nvSpPr>
        <dsp:cNvPr id="0" name=""/>
        <dsp:cNvSpPr/>
      </dsp:nvSpPr>
      <dsp:spPr>
        <a:xfrm>
          <a:off x="1656233" y="255594"/>
          <a:ext cx="1259532" cy="1259532"/>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Supplier Performance Management</a:t>
          </a:r>
          <a:endParaRPr lang="en-US" sz="1200" kern="1200" dirty="0"/>
        </a:p>
      </dsp:txBody>
      <dsp:txXfrm>
        <a:off x="1656233" y="255594"/>
        <a:ext cx="1259532" cy="1259532"/>
      </dsp:txXfrm>
    </dsp:sp>
    <dsp:sp modelId="{AF544508-0AD5-4C6A-8960-678F2BD543F9}">
      <dsp:nvSpPr>
        <dsp:cNvPr id="0" name=""/>
        <dsp:cNvSpPr/>
      </dsp:nvSpPr>
      <dsp:spPr>
        <a:xfrm>
          <a:off x="3311052" y="3121825"/>
          <a:ext cx="1259532" cy="125953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Supply Chain Risk Management</a:t>
          </a:r>
          <a:endParaRPr lang="en-US" sz="1200" kern="1200" dirty="0"/>
        </a:p>
      </dsp:txBody>
      <dsp:txXfrm>
        <a:off x="3311052" y="3121825"/>
        <a:ext cx="1259532" cy="1259532"/>
      </dsp:txXfrm>
    </dsp:sp>
    <dsp:sp modelId="{0F7F3E01-5567-4E56-93CC-AACD67BDDBBF}">
      <dsp:nvSpPr>
        <dsp:cNvPr id="0" name=""/>
        <dsp:cNvSpPr/>
      </dsp:nvSpPr>
      <dsp:spPr>
        <a:xfrm>
          <a:off x="1414" y="3121825"/>
          <a:ext cx="1259532" cy="1259532"/>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Supplier Quality Management  </a:t>
          </a:r>
          <a:endParaRPr lang="en-US" sz="1200" kern="1200" dirty="0"/>
        </a:p>
      </dsp:txBody>
      <dsp:txXfrm>
        <a:off x="1414" y="3121825"/>
        <a:ext cx="1259532" cy="12595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EB739D-DBC8-40B0-8DEE-E68C28AF226B}">
      <dsp:nvSpPr>
        <dsp:cNvPr id="0" name=""/>
        <dsp:cNvSpPr/>
      </dsp:nvSpPr>
      <dsp:spPr>
        <a:xfrm>
          <a:off x="2288976" y="1690"/>
          <a:ext cx="1518046" cy="1518046"/>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Supplier Management </a:t>
          </a:r>
          <a:endParaRPr lang="en-US" sz="1500" kern="1200" dirty="0"/>
        </a:p>
      </dsp:txBody>
      <dsp:txXfrm>
        <a:off x="2288976" y="1690"/>
        <a:ext cx="1518046" cy="1518046"/>
      </dsp:txXfrm>
    </dsp:sp>
    <dsp:sp modelId="{3C6D3D29-8413-4730-8924-9E6708DCE87A}">
      <dsp:nvSpPr>
        <dsp:cNvPr id="0" name=""/>
        <dsp:cNvSpPr/>
      </dsp:nvSpPr>
      <dsp:spPr>
        <a:xfrm rot="2160000">
          <a:off x="3759050" y="1167755"/>
          <a:ext cx="403563" cy="512340"/>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2160000">
        <a:off x="3759050" y="1167755"/>
        <a:ext cx="403563" cy="512340"/>
      </dsp:txXfrm>
    </dsp:sp>
    <dsp:sp modelId="{01E303B7-7821-4CE0-8B03-F1695CC77586}">
      <dsp:nvSpPr>
        <dsp:cNvPr id="0" name=""/>
        <dsp:cNvSpPr/>
      </dsp:nvSpPr>
      <dsp:spPr>
        <a:xfrm>
          <a:off x="4133121" y="1341540"/>
          <a:ext cx="1518046" cy="1518046"/>
        </a:xfrm>
        <a:prstGeom prst="ellipse">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Supplier Audit </a:t>
          </a:r>
          <a:endParaRPr lang="en-US" sz="1500" kern="1200" dirty="0"/>
        </a:p>
      </dsp:txBody>
      <dsp:txXfrm>
        <a:off x="4133121" y="1341540"/>
        <a:ext cx="1518046" cy="1518046"/>
      </dsp:txXfrm>
    </dsp:sp>
    <dsp:sp modelId="{4FB92F7D-40CF-414B-8230-CF05209A1ACF}">
      <dsp:nvSpPr>
        <dsp:cNvPr id="0" name=""/>
        <dsp:cNvSpPr/>
      </dsp:nvSpPr>
      <dsp:spPr>
        <a:xfrm rot="6480000">
          <a:off x="4341691" y="2917491"/>
          <a:ext cx="403563" cy="512340"/>
        </a:xfrm>
        <a:prstGeom prst="rightArrow">
          <a:avLst>
            <a:gd name="adj1" fmla="val 60000"/>
            <a:gd name="adj2" fmla="val 50000"/>
          </a:avLst>
        </a:prstGeom>
        <a:solidFill>
          <a:schemeClr val="accent2">
            <a:shade val="90000"/>
            <a:hueOff val="0"/>
            <a:satOff val="-7500"/>
            <a:lumOff val="102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6480000">
        <a:off x="4341691" y="2917491"/>
        <a:ext cx="403563" cy="512340"/>
      </dsp:txXfrm>
    </dsp:sp>
    <dsp:sp modelId="{DAE958C1-B409-4A93-9E79-6B0669F4FA66}">
      <dsp:nvSpPr>
        <dsp:cNvPr id="0" name=""/>
        <dsp:cNvSpPr/>
      </dsp:nvSpPr>
      <dsp:spPr>
        <a:xfrm>
          <a:off x="3428720" y="3509462"/>
          <a:ext cx="1518046" cy="1518046"/>
        </a:xfrm>
        <a:prstGeom prst="ellipse">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Supplier </a:t>
          </a:r>
        </a:p>
        <a:p>
          <a:pPr lvl="0" algn="ctr" defTabSz="666750">
            <a:lnSpc>
              <a:spcPct val="90000"/>
            </a:lnSpc>
            <a:spcBef>
              <a:spcPct val="0"/>
            </a:spcBef>
            <a:spcAft>
              <a:spcPct val="35000"/>
            </a:spcAft>
          </a:pPr>
          <a:r>
            <a:rPr lang="en-US" sz="1500" kern="1200" dirty="0" smtClean="0"/>
            <a:t>Corrective Action </a:t>
          </a:r>
          <a:endParaRPr lang="en-US" sz="1500" kern="1200" dirty="0"/>
        </a:p>
      </dsp:txBody>
      <dsp:txXfrm>
        <a:off x="3428720" y="3509462"/>
        <a:ext cx="1518046" cy="1518046"/>
      </dsp:txXfrm>
    </dsp:sp>
    <dsp:sp modelId="{D7DC48F0-C448-422B-8396-8510BA4F0BA9}">
      <dsp:nvSpPr>
        <dsp:cNvPr id="0" name=""/>
        <dsp:cNvSpPr/>
      </dsp:nvSpPr>
      <dsp:spPr>
        <a:xfrm rot="10800000">
          <a:off x="2857639" y="4012315"/>
          <a:ext cx="403563" cy="512340"/>
        </a:xfrm>
        <a:prstGeom prst="rightArrow">
          <a:avLst>
            <a:gd name="adj1" fmla="val 60000"/>
            <a:gd name="adj2" fmla="val 50000"/>
          </a:avLst>
        </a:prstGeom>
        <a:solidFill>
          <a:schemeClr val="accent2">
            <a:shade val="90000"/>
            <a:hueOff val="0"/>
            <a:satOff val="-14999"/>
            <a:lumOff val="204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857639" y="4012315"/>
        <a:ext cx="403563" cy="512340"/>
      </dsp:txXfrm>
    </dsp:sp>
    <dsp:sp modelId="{E228F17A-372F-421F-94F5-9EB3D8C075E0}">
      <dsp:nvSpPr>
        <dsp:cNvPr id="0" name=""/>
        <dsp:cNvSpPr/>
      </dsp:nvSpPr>
      <dsp:spPr>
        <a:xfrm>
          <a:off x="1149232" y="3509462"/>
          <a:ext cx="1518046" cy="1518046"/>
        </a:xfrm>
        <a:prstGeom prst="ellipse">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Supplier Performance Score cards</a:t>
          </a:r>
          <a:endParaRPr lang="en-US" sz="1500" kern="1200" dirty="0"/>
        </a:p>
      </dsp:txBody>
      <dsp:txXfrm>
        <a:off x="1149232" y="3509462"/>
        <a:ext cx="1518046" cy="1518046"/>
      </dsp:txXfrm>
    </dsp:sp>
    <dsp:sp modelId="{1BD9968C-34DF-45E0-B538-5A70B3E6B19C}">
      <dsp:nvSpPr>
        <dsp:cNvPr id="0" name=""/>
        <dsp:cNvSpPr/>
      </dsp:nvSpPr>
      <dsp:spPr>
        <a:xfrm rot="15120000">
          <a:off x="1357803" y="2939217"/>
          <a:ext cx="403563" cy="512340"/>
        </a:xfrm>
        <a:prstGeom prst="rightArrow">
          <a:avLst>
            <a:gd name="adj1" fmla="val 60000"/>
            <a:gd name="adj2" fmla="val 50000"/>
          </a:avLst>
        </a:prstGeom>
        <a:solidFill>
          <a:schemeClr val="accent2">
            <a:shade val="90000"/>
            <a:hueOff val="0"/>
            <a:satOff val="-22499"/>
            <a:lumOff val="306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5120000">
        <a:off x="1357803" y="2939217"/>
        <a:ext cx="403563" cy="512340"/>
      </dsp:txXfrm>
    </dsp:sp>
    <dsp:sp modelId="{81C266D2-8EAC-4DF3-9478-0ECAD004DE5F}">
      <dsp:nvSpPr>
        <dsp:cNvPr id="0" name=""/>
        <dsp:cNvSpPr/>
      </dsp:nvSpPr>
      <dsp:spPr>
        <a:xfrm>
          <a:off x="444831" y="1341540"/>
          <a:ext cx="1518046" cy="1518046"/>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Supply Chain Risk Management</a:t>
          </a:r>
          <a:endParaRPr lang="en-US" sz="1500" kern="1200" dirty="0"/>
        </a:p>
      </dsp:txBody>
      <dsp:txXfrm>
        <a:off x="444831" y="1341540"/>
        <a:ext cx="1518046" cy="1518046"/>
      </dsp:txXfrm>
    </dsp:sp>
    <dsp:sp modelId="{7606C2A7-D90A-400B-8222-06D8156FF3AD}">
      <dsp:nvSpPr>
        <dsp:cNvPr id="0" name=""/>
        <dsp:cNvSpPr/>
      </dsp:nvSpPr>
      <dsp:spPr>
        <a:xfrm rot="19440000">
          <a:off x="1914905" y="1181181"/>
          <a:ext cx="403563" cy="512340"/>
        </a:xfrm>
        <a:prstGeom prst="rightArrow">
          <a:avLst>
            <a:gd name="adj1" fmla="val 60000"/>
            <a:gd name="adj2" fmla="val 50000"/>
          </a:avLst>
        </a:prstGeom>
        <a:solidFill>
          <a:schemeClr val="accent2">
            <a:shade val="90000"/>
            <a:hueOff val="0"/>
            <a:satOff val="-29999"/>
            <a:lumOff val="408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9440000">
        <a:off x="1914905" y="1181181"/>
        <a:ext cx="403563" cy="5123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8B79D8-FD5A-4B63-9D6C-24E1AC0F7389}">
      <dsp:nvSpPr>
        <dsp:cNvPr id="0" name=""/>
        <dsp:cNvSpPr/>
      </dsp:nvSpPr>
      <dsp:spPr>
        <a:xfrm>
          <a:off x="2428" y="70894"/>
          <a:ext cx="2368153"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Supplier Quality</a:t>
          </a:r>
          <a:endParaRPr lang="en-US" sz="1700" kern="1200" dirty="0"/>
        </a:p>
      </dsp:txBody>
      <dsp:txXfrm>
        <a:off x="2428" y="70894"/>
        <a:ext cx="2368153" cy="489600"/>
      </dsp:txXfrm>
    </dsp:sp>
    <dsp:sp modelId="{250772B8-3395-4A7B-92A0-F389FF7EF97C}">
      <dsp:nvSpPr>
        <dsp:cNvPr id="0" name=""/>
        <dsp:cNvSpPr/>
      </dsp:nvSpPr>
      <dsp:spPr>
        <a:xfrm>
          <a:off x="2428" y="560494"/>
          <a:ext cx="2368153" cy="24674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Supplier Audit</a:t>
          </a:r>
          <a:endParaRPr lang="en-US" sz="1700" kern="1200" dirty="0"/>
        </a:p>
        <a:p>
          <a:pPr marL="171450" lvl="1" indent="-171450" algn="l" defTabSz="755650">
            <a:lnSpc>
              <a:spcPct val="90000"/>
            </a:lnSpc>
            <a:spcBef>
              <a:spcPct val="0"/>
            </a:spcBef>
            <a:spcAft>
              <a:spcPct val="15000"/>
            </a:spcAft>
            <a:buChar char="••"/>
          </a:pPr>
          <a:r>
            <a:rPr lang="en-US" sz="1700" kern="1200" dirty="0" smtClean="0"/>
            <a:t>Containment &amp; Failure Analysis</a:t>
          </a:r>
          <a:endParaRPr lang="en-US" sz="1700" kern="1200" dirty="0"/>
        </a:p>
        <a:p>
          <a:pPr marL="171450" lvl="1" indent="-171450" algn="l" defTabSz="755650">
            <a:lnSpc>
              <a:spcPct val="90000"/>
            </a:lnSpc>
            <a:spcBef>
              <a:spcPct val="0"/>
            </a:spcBef>
            <a:spcAft>
              <a:spcPct val="15000"/>
            </a:spcAft>
            <a:buChar char="••"/>
          </a:pPr>
          <a:r>
            <a:rPr lang="en-US" sz="1700" kern="1200" dirty="0" smtClean="0"/>
            <a:t>Supplier Corrective Actions</a:t>
          </a:r>
          <a:endParaRPr lang="en-US" sz="1700" kern="1200" dirty="0"/>
        </a:p>
        <a:p>
          <a:pPr marL="171450" lvl="1" indent="-171450" algn="l" defTabSz="755650">
            <a:lnSpc>
              <a:spcPct val="90000"/>
            </a:lnSpc>
            <a:spcBef>
              <a:spcPct val="0"/>
            </a:spcBef>
            <a:spcAft>
              <a:spcPct val="15000"/>
            </a:spcAft>
            <a:buChar char="••"/>
          </a:pPr>
          <a:r>
            <a:rPr lang="en-US" sz="1700" kern="1200" dirty="0" smtClean="0"/>
            <a:t>Charge Back / Cost Recovery </a:t>
          </a:r>
          <a:endParaRPr lang="en-US" sz="1700" kern="1200" dirty="0"/>
        </a:p>
        <a:p>
          <a:pPr marL="171450" lvl="1" indent="-171450" algn="l" defTabSz="755650">
            <a:lnSpc>
              <a:spcPct val="90000"/>
            </a:lnSpc>
            <a:spcBef>
              <a:spcPct val="0"/>
            </a:spcBef>
            <a:spcAft>
              <a:spcPct val="15000"/>
            </a:spcAft>
            <a:buChar char="••"/>
          </a:pPr>
          <a:r>
            <a:rPr lang="en-US" sz="1700" kern="1200" dirty="0" smtClean="0"/>
            <a:t>Supplier Scorecard</a:t>
          </a:r>
          <a:endParaRPr lang="en-US" sz="1700" kern="1200" dirty="0"/>
        </a:p>
      </dsp:txBody>
      <dsp:txXfrm>
        <a:off x="2428" y="560494"/>
        <a:ext cx="2368153" cy="2467411"/>
      </dsp:txXfrm>
    </dsp:sp>
    <dsp:sp modelId="{EBD68C0E-F42A-4A73-8858-7B2CB678BB7D}">
      <dsp:nvSpPr>
        <dsp:cNvPr id="0" name=""/>
        <dsp:cNvSpPr/>
      </dsp:nvSpPr>
      <dsp:spPr>
        <a:xfrm>
          <a:off x="2702123" y="70894"/>
          <a:ext cx="2368153"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Internal Quality </a:t>
          </a:r>
          <a:endParaRPr lang="en-US" sz="1700" kern="1200" dirty="0"/>
        </a:p>
      </dsp:txBody>
      <dsp:txXfrm>
        <a:off x="2702123" y="70894"/>
        <a:ext cx="2368153" cy="489600"/>
      </dsp:txXfrm>
    </dsp:sp>
    <dsp:sp modelId="{FC368560-8131-4F90-B9F6-3B3DEC0BFCA5}">
      <dsp:nvSpPr>
        <dsp:cNvPr id="0" name=""/>
        <dsp:cNvSpPr/>
      </dsp:nvSpPr>
      <dsp:spPr>
        <a:xfrm>
          <a:off x="2702123" y="560494"/>
          <a:ext cx="2368153" cy="24674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Internal Audit</a:t>
          </a:r>
          <a:endParaRPr lang="en-US" sz="1700" kern="1200" dirty="0"/>
        </a:p>
        <a:p>
          <a:pPr marL="171450" lvl="1" indent="-171450" algn="l" defTabSz="755650">
            <a:lnSpc>
              <a:spcPct val="90000"/>
            </a:lnSpc>
            <a:spcBef>
              <a:spcPct val="0"/>
            </a:spcBef>
            <a:spcAft>
              <a:spcPct val="15000"/>
            </a:spcAft>
            <a:buChar char="••"/>
          </a:pPr>
          <a:r>
            <a:rPr lang="en-US" sz="1700" kern="1200" dirty="0" smtClean="0"/>
            <a:t>Containment &amp; Failure Analysis</a:t>
          </a:r>
          <a:endParaRPr lang="en-US" sz="1700" kern="1200" dirty="0"/>
        </a:p>
        <a:p>
          <a:pPr marL="171450" lvl="1" indent="-171450" algn="l" defTabSz="755650">
            <a:lnSpc>
              <a:spcPct val="90000"/>
            </a:lnSpc>
            <a:spcBef>
              <a:spcPct val="0"/>
            </a:spcBef>
            <a:spcAft>
              <a:spcPct val="15000"/>
            </a:spcAft>
            <a:buChar char="••"/>
          </a:pPr>
          <a:r>
            <a:rPr lang="en-US" sz="1700" kern="1200" dirty="0" smtClean="0"/>
            <a:t>CAPA</a:t>
          </a:r>
          <a:endParaRPr lang="en-US" sz="1700" kern="1200" dirty="0"/>
        </a:p>
        <a:p>
          <a:pPr marL="171450" lvl="1" indent="-171450" algn="l" defTabSz="755650">
            <a:lnSpc>
              <a:spcPct val="90000"/>
            </a:lnSpc>
            <a:spcBef>
              <a:spcPct val="0"/>
            </a:spcBef>
            <a:spcAft>
              <a:spcPct val="15000"/>
            </a:spcAft>
            <a:buChar char="••"/>
          </a:pPr>
          <a:r>
            <a:rPr lang="en-US" sz="1700" kern="1200" dirty="0" smtClean="0"/>
            <a:t>Change Control</a:t>
          </a:r>
          <a:endParaRPr lang="en-US" sz="1700" kern="1200" dirty="0"/>
        </a:p>
        <a:p>
          <a:pPr marL="171450" lvl="1" indent="-171450" algn="l" defTabSz="755650">
            <a:lnSpc>
              <a:spcPct val="90000"/>
            </a:lnSpc>
            <a:spcBef>
              <a:spcPct val="0"/>
            </a:spcBef>
            <a:spcAft>
              <a:spcPct val="15000"/>
            </a:spcAft>
            <a:buChar char="••"/>
          </a:pPr>
          <a:r>
            <a:rPr lang="en-US" sz="1700" kern="1200" dirty="0" smtClean="0"/>
            <a:t>Document Control</a:t>
          </a:r>
          <a:endParaRPr lang="en-US" sz="1700" kern="1200" dirty="0"/>
        </a:p>
        <a:p>
          <a:pPr marL="171450" lvl="1" indent="-171450" algn="l" defTabSz="755650">
            <a:lnSpc>
              <a:spcPct val="90000"/>
            </a:lnSpc>
            <a:spcBef>
              <a:spcPct val="0"/>
            </a:spcBef>
            <a:spcAft>
              <a:spcPct val="15000"/>
            </a:spcAft>
            <a:buChar char="••"/>
          </a:pPr>
          <a:r>
            <a:rPr lang="en-US" sz="1700" kern="1200" dirty="0" smtClean="0"/>
            <a:t>Quality Scorecard</a:t>
          </a:r>
          <a:endParaRPr lang="en-US" sz="1700" kern="1200" dirty="0"/>
        </a:p>
      </dsp:txBody>
      <dsp:txXfrm>
        <a:off x="2702123" y="560494"/>
        <a:ext cx="2368153" cy="2467411"/>
      </dsp:txXfrm>
    </dsp:sp>
    <dsp:sp modelId="{F9395F03-393F-4584-9F68-1AF9CD1E2B78}">
      <dsp:nvSpPr>
        <dsp:cNvPr id="0" name=""/>
        <dsp:cNvSpPr/>
      </dsp:nvSpPr>
      <dsp:spPr>
        <a:xfrm>
          <a:off x="5401818" y="70894"/>
          <a:ext cx="2368153"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Customer Quality</a:t>
          </a:r>
          <a:endParaRPr lang="en-US" sz="1700" kern="1200" dirty="0"/>
        </a:p>
      </dsp:txBody>
      <dsp:txXfrm>
        <a:off x="5401818" y="70894"/>
        <a:ext cx="2368153" cy="489600"/>
      </dsp:txXfrm>
    </dsp:sp>
    <dsp:sp modelId="{8F6B77D1-6351-4DCE-A886-C70F71475C3A}">
      <dsp:nvSpPr>
        <dsp:cNvPr id="0" name=""/>
        <dsp:cNvSpPr/>
      </dsp:nvSpPr>
      <dsp:spPr>
        <a:xfrm>
          <a:off x="5401818" y="560494"/>
          <a:ext cx="2368153" cy="24674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Customer Complaint Management</a:t>
          </a:r>
          <a:endParaRPr lang="en-US" sz="1700" kern="1200" dirty="0"/>
        </a:p>
        <a:p>
          <a:pPr marL="171450" lvl="1" indent="-171450" algn="l" defTabSz="755650">
            <a:lnSpc>
              <a:spcPct val="90000"/>
            </a:lnSpc>
            <a:spcBef>
              <a:spcPct val="0"/>
            </a:spcBef>
            <a:spcAft>
              <a:spcPct val="15000"/>
            </a:spcAft>
            <a:buChar char="••"/>
          </a:pPr>
          <a:r>
            <a:rPr lang="en-US" sz="1700" kern="1200" dirty="0" smtClean="0"/>
            <a:t>Containment &amp; Failure Analysis</a:t>
          </a:r>
          <a:endParaRPr lang="en-US" sz="1700" kern="1200" dirty="0"/>
        </a:p>
        <a:p>
          <a:pPr marL="171450" lvl="1" indent="-171450" algn="l" defTabSz="755650">
            <a:lnSpc>
              <a:spcPct val="90000"/>
            </a:lnSpc>
            <a:spcBef>
              <a:spcPct val="0"/>
            </a:spcBef>
            <a:spcAft>
              <a:spcPct val="15000"/>
            </a:spcAft>
            <a:buChar char="••"/>
          </a:pPr>
          <a:r>
            <a:rPr lang="en-US" sz="1700" kern="1200" dirty="0" smtClean="0"/>
            <a:t>CAPA</a:t>
          </a:r>
          <a:endParaRPr lang="en-US" sz="1700" kern="1200" dirty="0"/>
        </a:p>
        <a:p>
          <a:pPr marL="171450" lvl="1" indent="-171450" algn="l" defTabSz="755650">
            <a:lnSpc>
              <a:spcPct val="90000"/>
            </a:lnSpc>
            <a:spcBef>
              <a:spcPct val="0"/>
            </a:spcBef>
            <a:spcAft>
              <a:spcPct val="15000"/>
            </a:spcAft>
            <a:buChar char="••"/>
          </a:pPr>
          <a:r>
            <a:rPr lang="en-US" sz="1700" kern="1200" dirty="0" smtClean="0"/>
            <a:t>Change Control</a:t>
          </a:r>
          <a:endParaRPr lang="en-US" sz="1700" kern="1200" dirty="0"/>
        </a:p>
        <a:p>
          <a:pPr marL="171450" lvl="1" indent="-171450" algn="l" defTabSz="755650">
            <a:lnSpc>
              <a:spcPct val="90000"/>
            </a:lnSpc>
            <a:spcBef>
              <a:spcPct val="0"/>
            </a:spcBef>
            <a:spcAft>
              <a:spcPct val="15000"/>
            </a:spcAft>
            <a:buChar char="••"/>
          </a:pPr>
          <a:r>
            <a:rPr lang="en-US" sz="1700" kern="1200" dirty="0" smtClean="0"/>
            <a:t>Quality Scorecard</a:t>
          </a:r>
          <a:endParaRPr lang="en-US" sz="1700" kern="1200" dirty="0"/>
        </a:p>
        <a:p>
          <a:pPr marL="171450" lvl="1" indent="-171450" algn="l" defTabSz="755650">
            <a:lnSpc>
              <a:spcPct val="90000"/>
            </a:lnSpc>
            <a:spcBef>
              <a:spcPct val="0"/>
            </a:spcBef>
            <a:spcAft>
              <a:spcPct val="15000"/>
            </a:spcAft>
            <a:buChar char="••"/>
          </a:pPr>
          <a:r>
            <a:rPr lang="en-US" sz="1700" kern="1200" dirty="0" smtClean="0"/>
            <a:t>Document Control</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5401818" y="560494"/>
        <a:ext cx="2368153" cy="24674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87AB35-1F8B-4488-B5D4-B0C847DFABDC}">
      <dsp:nvSpPr>
        <dsp:cNvPr id="0" name=""/>
        <dsp:cNvSpPr/>
      </dsp:nvSpPr>
      <dsp:spPr>
        <a:xfrm>
          <a:off x="4621" y="0"/>
          <a:ext cx="1381199" cy="584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Procurement </a:t>
          </a:r>
          <a:endParaRPr lang="en-US" sz="1600" kern="1200" dirty="0"/>
        </a:p>
      </dsp:txBody>
      <dsp:txXfrm>
        <a:off x="4621" y="0"/>
        <a:ext cx="1381199" cy="584200"/>
      </dsp:txXfrm>
    </dsp:sp>
    <dsp:sp modelId="{1E04B625-7AE9-4C67-8F90-93CE1644844D}">
      <dsp:nvSpPr>
        <dsp:cNvPr id="0" name=""/>
        <dsp:cNvSpPr/>
      </dsp:nvSpPr>
      <dsp:spPr>
        <a:xfrm>
          <a:off x="1523940" y="120831"/>
          <a:ext cx="292814" cy="3425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523940" y="120831"/>
        <a:ext cx="292814" cy="342537"/>
      </dsp:txXfrm>
    </dsp:sp>
    <dsp:sp modelId="{E18DCE11-8CB0-4312-99EA-4594F148E33F}">
      <dsp:nvSpPr>
        <dsp:cNvPr id="0" name=""/>
        <dsp:cNvSpPr/>
      </dsp:nvSpPr>
      <dsp:spPr>
        <a:xfrm>
          <a:off x="1938300" y="0"/>
          <a:ext cx="1381199" cy="584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Manufacturing </a:t>
          </a:r>
          <a:endParaRPr lang="en-US" sz="1600" kern="1200" dirty="0"/>
        </a:p>
      </dsp:txBody>
      <dsp:txXfrm>
        <a:off x="1938300" y="0"/>
        <a:ext cx="1381199" cy="584200"/>
      </dsp:txXfrm>
    </dsp:sp>
    <dsp:sp modelId="{CA823832-9083-4889-A38B-2140E5D96072}">
      <dsp:nvSpPr>
        <dsp:cNvPr id="0" name=""/>
        <dsp:cNvSpPr/>
      </dsp:nvSpPr>
      <dsp:spPr>
        <a:xfrm>
          <a:off x="3457619" y="120831"/>
          <a:ext cx="292814" cy="3425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457619" y="120831"/>
        <a:ext cx="292814" cy="342537"/>
      </dsp:txXfrm>
    </dsp:sp>
    <dsp:sp modelId="{7F011BF1-E38E-459A-9FED-A8AF320FA906}">
      <dsp:nvSpPr>
        <dsp:cNvPr id="0" name=""/>
        <dsp:cNvSpPr/>
      </dsp:nvSpPr>
      <dsp:spPr>
        <a:xfrm>
          <a:off x="3871979" y="0"/>
          <a:ext cx="1381199" cy="584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Distribution </a:t>
          </a:r>
          <a:endParaRPr lang="en-US" sz="1600" kern="1200" dirty="0"/>
        </a:p>
      </dsp:txBody>
      <dsp:txXfrm>
        <a:off x="3871979" y="0"/>
        <a:ext cx="1381199" cy="5842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88950" tIns="44474" rIns="88950" bIns="44474" numCol="1" anchor="t" anchorCtr="0" compatLnSpc="1">
            <a:prstTxWarp prst="textNoShape">
              <a:avLst/>
            </a:prstTxWarp>
          </a:bodyPr>
          <a:lstStyle>
            <a:lvl1pPr algn="l" defTabSz="889000">
              <a:defRPr sz="1300"/>
            </a:lvl1pPr>
          </a:lstStyle>
          <a:p>
            <a:pPr>
              <a:defRPr/>
            </a:pPr>
            <a:endParaRPr lang="en-US"/>
          </a:p>
        </p:txBody>
      </p:sp>
      <p:sp>
        <p:nvSpPr>
          <p:cNvPr id="40963" name="Rectangle 3"/>
          <p:cNvSpPr>
            <a:spLocks noGrp="1" noChangeArrowheads="1"/>
          </p:cNvSpPr>
          <p:nvPr>
            <p:ph type="dt" sz="quarter" idx="1"/>
          </p:nvPr>
        </p:nvSpPr>
        <p:spPr bwMode="auto">
          <a:xfrm>
            <a:off x="3975100" y="0"/>
            <a:ext cx="3035300" cy="465138"/>
          </a:xfrm>
          <a:prstGeom prst="rect">
            <a:avLst/>
          </a:prstGeom>
          <a:noFill/>
          <a:ln w="9525">
            <a:noFill/>
            <a:miter lim="800000"/>
            <a:headEnd/>
            <a:tailEnd/>
          </a:ln>
          <a:effectLst/>
        </p:spPr>
        <p:txBody>
          <a:bodyPr vert="horz" wrap="square" lIns="88950" tIns="44474" rIns="88950" bIns="44474" numCol="1" anchor="t" anchorCtr="0" compatLnSpc="1">
            <a:prstTxWarp prst="textNoShape">
              <a:avLst/>
            </a:prstTxWarp>
          </a:bodyPr>
          <a:lstStyle>
            <a:lvl1pPr algn="r" defTabSz="889000">
              <a:defRPr sz="1300"/>
            </a:lvl1pPr>
          </a:lstStyle>
          <a:p>
            <a:pPr>
              <a:defRPr/>
            </a:pPr>
            <a:endParaRPr lang="en-US"/>
          </a:p>
        </p:txBody>
      </p:sp>
      <p:sp>
        <p:nvSpPr>
          <p:cNvPr id="40964" name="Rectangle 4"/>
          <p:cNvSpPr>
            <a:spLocks noGrp="1" noChangeArrowheads="1"/>
          </p:cNvSpPr>
          <p:nvPr>
            <p:ph type="ftr" sz="quarter" idx="2"/>
          </p:nvPr>
        </p:nvSpPr>
        <p:spPr bwMode="auto">
          <a:xfrm>
            <a:off x="0" y="8831263"/>
            <a:ext cx="3035300" cy="465137"/>
          </a:xfrm>
          <a:prstGeom prst="rect">
            <a:avLst/>
          </a:prstGeom>
          <a:noFill/>
          <a:ln w="9525">
            <a:noFill/>
            <a:miter lim="800000"/>
            <a:headEnd/>
            <a:tailEnd/>
          </a:ln>
          <a:effectLst/>
        </p:spPr>
        <p:txBody>
          <a:bodyPr vert="horz" wrap="square" lIns="88950" tIns="44474" rIns="88950" bIns="44474" numCol="1" anchor="b" anchorCtr="0" compatLnSpc="1">
            <a:prstTxWarp prst="textNoShape">
              <a:avLst/>
            </a:prstTxWarp>
          </a:bodyPr>
          <a:lstStyle>
            <a:lvl1pPr algn="l" defTabSz="889000">
              <a:defRPr sz="1300"/>
            </a:lvl1pPr>
          </a:lstStyle>
          <a:p>
            <a:pPr>
              <a:defRPr/>
            </a:pPr>
            <a:endParaRPr lang="en-US"/>
          </a:p>
        </p:txBody>
      </p:sp>
      <p:sp>
        <p:nvSpPr>
          <p:cNvPr id="40965" name="Rectangle 5"/>
          <p:cNvSpPr>
            <a:spLocks noGrp="1" noChangeArrowheads="1"/>
          </p:cNvSpPr>
          <p:nvPr>
            <p:ph type="sldNum" sz="quarter" idx="3"/>
          </p:nvPr>
        </p:nvSpPr>
        <p:spPr bwMode="auto">
          <a:xfrm>
            <a:off x="3975100" y="8831263"/>
            <a:ext cx="3035300" cy="465137"/>
          </a:xfrm>
          <a:prstGeom prst="rect">
            <a:avLst/>
          </a:prstGeom>
          <a:noFill/>
          <a:ln w="9525">
            <a:noFill/>
            <a:miter lim="800000"/>
            <a:headEnd/>
            <a:tailEnd/>
          </a:ln>
          <a:effectLst/>
        </p:spPr>
        <p:txBody>
          <a:bodyPr vert="horz" wrap="square" lIns="88950" tIns="44474" rIns="88950" bIns="44474" numCol="1" anchor="b" anchorCtr="0" compatLnSpc="1">
            <a:prstTxWarp prst="textNoShape">
              <a:avLst/>
            </a:prstTxWarp>
          </a:bodyPr>
          <a:lstStyle>
            <a:lvl1pPr algn="r" defTabSz="889000">
              <a:defRPr sz="1300"/>
            </a:lvl1pPr>
          </a:lstStyle>
          <a:p>
            <a:pPr>
              <a:defRPr/>
            </a:pPr>
            <a:fld id="{21D3701F-E615-420C-A214-5208E7E2945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88950" tIns="44474" rIns="88950" bIns="44474" numCol="1" anchor="t" anchorCtr="0" compatLnSpc="1">
            <a:prstTxWarp prst="textNoShape">
              <a:avLst/>
            </a:prstTxWarp>
          </a:bodyPr>
          <a:lstStyle>
            <a:lvl1pPr algn="l" defTabSz="889000">
              <a:defRPr sz="1300"/>
            </a:lvl1pPr>
          </a:lstStyle>
          <a:p>
            <a:pPr>
              <a:defRPr/>
            </a:pPr>
            <a:endParaRPr lang="en-US"/>
          </a:p>
        </p:txBody>
      </p:sp>
      <p:sp>
        <p:nvSpPr>
          <p:cNvPr id="28675" name="Rectangle 3"/>
          <p:cNvSpPr>
            <a:spLocks noGrp="1" noChangeArrowheads="1"/>
          </p:cNvSpPr>
          <p:nvPr>
            <p:ph type="dt" idx="1"/>
          </p:nvPr>
        </p:nvSpPr>
        <p:spPr bwMode="auto">
          <a:xfrm>
            <a:off x="3975100" y="0"/>
            <a:ext cx="3035300" cy="465138"/>
          </a:xfrm>
          <a:prstGeom prst="rect">
            <a:avLst/>
          </a:prstGeom>
          <a:noFill/>
          <a:ln w="9525">
            <a:noFill/>
            <a:miter lim="800000"/>
            <a:headEnd/>
            <a:tailEnd/>
          </a:ln>
          <a:effectLst/>
        </p:spPr>
        <p:txBody>
          <a:bodyPr vert="horz" wrap="square" lIns="88950" tIns="44474" rIns="88950" bIns="44474" numCol="1" anchor="t" anchorCtr="0" compatLnSpc="1">
            <a:prstTxWarp prst="textNoShape">
              <a:avLst/>
            </a:prstTxWarp>
          </a:bodyPr>
          <a:lstStyle>
            <a:lvl1pPr algn="r" defTabSz="889000">
              <a:defRPr sz="130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31863" y="4416425"/>
            <a:ext cx="5146675" cy="4181475"/>
          </a:xfrm>
          <a:prstGeom prst="rect">
            <a:avLst/>
          </a:prstGeom>
          <a:noFill/>
          <a:ln w="9525">
            <a:noFill/>
            <a:miter lim="800000"/>
            <a:headEnd/>
            <a:tailEnd/>
          </a:ln>
          <a:effectLst/>
        </p:spPr>
        <p:txBody>
          <a:bodyPr vert="horz" wrap="square" lIns="88950" tIns="44474" rIns="88950" bIns="44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831263"/>
            <a:ext cx="3035300" cy="465137"/>
          </a:xfrm>
          <a:prstGeom prst="rect">
            <a:avLst/>
          </a:prstGeom>
          <a:noFill/>
          <a:ln w="9525">
            <a:noFill/>
            <a:miter lim="800000"/>
            <a:headEnd/>
            <a:tailEnd/>
          </a:ln>
          <a:effectLst/>
        </p:spPr>
        <p:txBody>
          <a:bodyPr vert="horz" wrap="square" lIns="88950" tIns="44474" rIns="88950" bIns="44474" numCol="1" anchor="b" anchorCtr="0" compatLnSpc="1">
            <a:prstTxWarp prst="textNoShape">
              <a:avLst/>
            </a:prstTxWarp>
          </a:bodyPr>
          <a:lstStyle>
            <a:lvl1pPr algn="l" defTabSz="889000">
              <a:defRPr sz="1300"/>
            </a:lvl1pPr>
          </a:lstStyle>
          <a:p>
            <a:pPr>
              <a:defRPr/>
            </a:pPr>
            <a:endParaRPr lang="en-US"/>
          </a:p>
        </p:txBody>
      </p:sp>
      <p:sp>
        <p:nvSpPr>
          <p:cNvPr id="28679" name="Rectangle 7"/>
          <p:cNvSpPr>
            <a:spLocks noGrp="1" noChangeArrowheads="1"/>
          </p:cNvSpPr>
          <p:nvPr>
            <p:ph type="sldNum" sz="quarter" idx="5"/>
          </p:nvPr>
        </p:nvSpPr>
        <p:spPr bwMode="auto">
          <a:xfrm>
            <a:off x="3975100" y="8831263"/>
            <a:ext cx="3035300" cy="465137"/>
          </a:xfrm>
          <a:prstGeom prst="rect">
            <a:avLst/>
          </a:prstGeom>
          <a:noFill/>
          <a:ln w="9525">
            <a:noFill/>
            <a:miter lim="800000"/>
            <a:headEnd/>
            <a:tailEnd/>
          </a:ln>
          <a:effectLst/>
        </p:spPr>
        <p:txBody>
          <a:bodyPr vert="horz" wrap="square" lIns="88950" tIns="44474" rIns="88950" bIns="44474" numCol="1" anchor="b" anchorCtr="0" compatLnSpc="1">
            <a:prstTxWarp prst="textNoShape">
              <a:avLst/>
            </a:prstTxWarp>
          </a:bodyPr>
          <a:lstStyle>
            <a:lvl1pPr algn="r" defTabSz="889000">
              <a:defRPr sz="1300"/>
            </a:lvl1pPr>
          </a:lstStyle>
          <a:p>
            <a:pPr>
              <a:defRPr/>
            </a:pPr>
            <a:fld id="{51A454AC-65BC-46BA-804F-CB67B71230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A0C709C-21A6-468C-8BFA-5ADFA762974F}" type="slidenum">
              <a:rPr lang="en-US" smtClean="0"/>
              <a:pPr/>
              <a:t>1</a:t>
            </a:fld>
            <a:endParaRPr lang="en-US" smtClean="0"/>
          </a:p>
        </p:txBody>
      </p:sp>
      <p:sp>
        <p:nvSpPr>
          <p:cNvPr id="83971" name="Rectangle 1026"/>
          <p:cNvSpPr>
            <a:spLocks noGrp="1" noRot="1" noChangeAspect="1" noChangeArrowheads="1" noTextEdit="1"/>
          </p:cNvSpPr>
          <p:nvPr>
            <p:ph type="sldImg"/>
          </p:nvPr>
        </p:nvSpPr>
        <p:spPr>
          <a:xfrm>
            <a:off x="1182688" y="696913"/>
            <a:ext cx="4648200" cy="3486150"/>
          </a:xfrm>
          <a:solidFill>
            <a:srgbClr val="FFFFFF"/>
          </a:solidFill>
          <a:ln/>
        </p:spPr>
      </p:sp>
      <p:sp>
        <p:nvSpPr>
          <p:cNvPr id="83972" name="Rectangle 1027"/>
          <p:cNvSpPr>
            <a:spLocks noGrp="1" noChangeArrowheads="1"/>
          </p:cNvSpPr>
          <p:nvPr>
            <p:ph type="body" idx="1"/>
          </p:nvPr>
        </p:nvSpPr>
        <p:spPr>
          <a:xfrm>
            <a:off x="931863" y="4416425"/>
            <a:ext cx="5146675" cy="4183063"/>
          </a:xfrm>
          <a:solidFill>
            <a:srgbClr val="FFFFFF"/>
          </a:solidFill>
          <a:ln>
            <a:solidFill>
              <a:srgbClr val="000000"/>
            </a:solidFill>
          </a:ln>
        </p:spPr>
        <p:txBody>
          <a:bodyPr lIns="92291" tIns="46145" rIns="92291" bIns="46145"/>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imes" pitchFamily="18" charset="0"/>
            </a:endParaRPr>
          </a:p>
        </p:txBody>
      </p:sp>
      <p:sp>
        <p:nvSpPr>
          <p:cNvPr id="150532" name="Slide Number Placeholder 3"/>
          <p:cNvSpPr>
            <a:spLocks noGrp="1"/>
          </p:cNvSpPr>
          <p:nvPr>
            <p:ph type="sldNum" sz="quarter" idx="5"/>
          </p:nvPr>
        </p:nvSpPr>
        <p:spPr/>
        <p:txBody>
          <a:bodyPr/>
          <a:lstStyle/>
          <a:p>
            <a:pPr>
              <a:defRPr/>
            </a:pPr>
            <a:fld id="{885378ED-AA77-446F-A7AE-576D195F3277}" type="slidenum">
              <a:rPr lang="en-US" smtClean="0">
                <a:solidFill>
                  <a:prstClr val="black"/>
                </a:solidFill>
                <a:latin typeface="Times" pitchFamily="18" charset="0"/>
              </a:rPr>
              <a:pPr>
                <a:defRPr/>
              </a:pPr>
              <a:t>2</a:t>
            </a:fld>
            <a:endParaRPr lang="en-US" smtClean="0">
              <a:solidFill>
                <a:prstClr val="black"/>
              </a:solidFill>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58" tIns="46580" rIns="93158" bIns="46580" anchor="b"/>
          <a:lstStyle/>
          <a:p>
            <a:pPr algn="r" eaLnBrk="0" hangingPunct="0"/>
            <a:fld id="{43C8FF93-6188-4789-884F-4FCE040D5646}" type="slidenum">
              <a:rPr lang="en-US" b="1">
                <a:latin typeface="Tahoma" pitchFamily="34" charset="0"/>
                <a:cs typeface="Times New Roman" pitchFamily="18" charset="0"/>
              </a:rPr>
              <a:pPr algn="r" eaLnBrk="0" hangingPunct="0"/>
              <a:t>4</a:t>
            </a:fld>
            <a:endParaRPr lang="en-US" b="1" dirty="0">
              <a:latin typeface="Tahoma" pitchFamily="34" charset="0"/>
              <a:cs typeface="Times New Roman" pitchFamily="18" charset="0"/>
            </a:endParaRPr>
          </a:p>
        </p:txBody>
      </p:sp>
      <p:sp>
        <p:nvSpPr>
          <p:cNvPr id="40963"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40964" name="Rectangle 3"/>
          <p:cNvSpPr>
            <a:spLocks noGrp="1" noChangeArrowheads="1"/>
          </p:cNvSpPr>
          <p:nvPr>
            <p:ph type="body" idx="1"/>
          </p:nvPr>
        </p:nvSpPr>
        <p:spPr bwMode="auto">
          <a:xfrm>
            <a:off x="934720" y="4415790"/>
            <a:ext cx="5140960" cy="4183380"/>
          </a:xfrm>
          <a:noFill/>
        </p:spPr>
        <p:txBody>
          <a:bodyPr wrap="square" lIns="93158" tIns="46580" rIns="93158" bIns="46580"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1182688" y="698500"/>
            <a:ext cx="4648200" cy="3486150"/>
          </a:xfrm>
          <a:noFill/>
          <a:ln>
            <a:solidFill>
              <a:srgbClr val="000000"/>
            </a:solidFill>
            <a:miter lim="800000"/>
            <a:headEnd/>
            <a:tailEnd/>
          </a:ln>
        </p:spPr>
      </p:sp>
      <p:sp>
        <p:nvSpPr>
          <p:cNvPr id="44035" name="Rectangle 3"/>
          <p:cNvSpPr>
            <a:spLocks noGrp="1"/>
          </p:cNvSpPr>
          <p:nvPr>
            <p:ph type="body" idx="1"/>
          </p:nvPr>
        </p:nvSpPr>
        <p:spPr bwMode="auto">
          <a:xfrm>
            <a:off x="934720" y="4415790"/>
            <a:ext cx="5140960" cy="4181767"/>
          </a:xfrm>
          <a:noFill/>
        </p:spPr>
        <p:txBody>
          <a:bodyPr wrap="square" numCol="1" anchor="t" anchorCtr="0" compatLnSpc="1">
            <a:prstTxWarp prst="textNoShape">
              <a:avLst/>
            </a:prstTxWarp>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Slide Number Placeholder 5"/>
          <p:cNvSpPr txBox="1">
            <a:spLocks/>
          </p:cNvSpPr>
          <p:nvPr userDrawn="1"/>
        </p:nvSpPr>
        <p:spPr>
          <a:xfrm>
            <a:off x="6561138" y="6508750"/>
            <a:ext cx="2133600" cy="365125"/>
          </a:xfrm>
          <a:prstGeom prst="rect">
            <a:avLst/>
          </a:prstGeom>
        </p:spPr>
        <p:txBody>
          <a:bodyPr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81D7B59-1B62-4829-818F-B36495F726BC}" type="slidenum">
              <a:rPr lang="en-US">
                <a:solidFill>
                  <a:srgbClr val="000000">
                    <a:tint val="75000"/>
                  </a:srgbClr>
                </a:solidFill>
              </a:rPr>
              <a:pPr>
                <a:defRPr/>
              </a:pPr>
              <a:t>‹#›</a:t>
            </a:fld>
            <a:endParaRPr lang="en-US">
              <a:solidFill>
                <a:srgbClr val="000000">
                  <a:tint val="75000"/>
                </a:srgbClr>
              </a:solidFill>
            </a:endParaRPr>
          </a:p>
        </p:txBody>
      </p:sp>
      <p:cxnSp>
        <p:nvCxnSpPr>
          <p:cNvPr id="5" name="Straight Connector 4"/>
          <p:cNvCxnSpPr/>
          <p:nvPr userDrawn="1"/>
        </p:nvCxnSpPr>
        <p:spPr>
          <a:xfrm>
            <a:off x="7938" y="6510338"/>
            <a:ext cx="9144000" cy="1587"/>
          </a:xfrm>
          <a:prstGeom prst="line">
            <a:avLst/>
          </a:prstGeom>
          <a:ln w="9525">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750" y="6572250"/>
            <a:ext cx="2208213" cy="261938"/>
          </a:xfrm>
          <a:prstGeom prst="rect">
            <a:avLst/>
          </a:prstGeom>
          <a:noFill/>
        </p:spPr>
        <p:txBody>
          <a:bodyPr wrap="none">
            <a:spAutoFit/>
          </a:bodyPr>
          <a:lstStyle/>
          <a:p>
            <a:pPr>
              <a:defRPr/>
            </a:pPr>
            <a:r>
              <a:rPr lang="en-US" sz="1100" dirty="0">
                <a:solidFill>
                  <a:srgbClr val="000000"/>
                </a:solidFill>
              </a:rPr>
              <a:t>SCOR Update – December 29, 2008</a:t>
            </a:r>
          </a:p>
        </p:txBody>
      </p:sp>
      <p:sp>
        <p:nvSpPr>
          <p:cNvPr id="9" name="Slide Number Placeholder 5"/>
          <p:cNvSpPr txBox="1">
            <a:spLocks/>
          </p:cNvSpPr>
          <p:nvPr userDrawn="1"/>
        </p:nvSpPr>
        <p:spPr>
          <a:xfrm>
            <a:off x="6561138" y="6508750"/>
            <a:ext cx="2133600" cy="365125"/>
          </a:xfrm>
          <a:prstGeom prst="rect">
            <a:avLst/>
          </a:prstGeom>
        </p:spPr>
        <p:txBody>
          <a:bodyPr anchor="ctr"/>
          <a:lstStyle>
            <a:lvl1pPr>
              <a:defRPr/>
            </a:lvl1pPr>
          </a:lstStyle>
          <a:p>
            <a:pPr algn="r">
              <a:defRPr/>
            </a:pPr>
            <a:fld id="{ACE31CA7-056A-4FC4-8326-180582074F98}" type="slidenum">
              <a:rPr lang="en-US" sz="1200" smtClean="0">
                <a:solidFill>
                  <a:srgbClr val="000000">
                    <a:tint val="75000"/>
                  </a:srgbClr>
                </a:solidFill>
              </a:rPr>
              <a:pPr algn="r">
                <a:defRPr/>
              </a:pPr>
              <a:t>‹#›</a:t>
            </a:fld>
            <a:endParaRPr lang="en-US" sz="1200">
              <a:solidFill>
                <a:srgbClr val="000000">
                  <a:tint val="75000"/>
                </a:srgbClr>
              </a:solidFill>
            </a:endParaRPr>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txBox="1">
            <a:spLocks/>
          </p:cNvSpPr>
          <p:nvPr userDrawn="1"/>
        </p:nvSpPr>
        <p:spPr>
          <a:xfrm>
            <a:off x="6561138" y="6508750"/>
            <a:ext cx="2133600" cy="365125"/>
          </a:xfrm>
          <a:prstGeom prst="rect">
            <a:avLst/>
          </a:prstGeom>
        </p:spPr>
        <p:txBody>
          <a:bodyPr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CEA1853-DCDD-456C-BB06-459241E26499}" type="slidenum">
              <a:rPr lang="en-US"/>
              <a:pPr>
                <a:defRPr/>
              </a:pPr>
              <a:t>‹#›</a:t>
            </a:fld>
            <a:endParaRPr lang="en-US"/>
          </a:p>
        </p:txBody>
      </p:sp>
      <p:cxnSp>
        <p:nvCxnSpPr>
          <p:cNvPr id="3" name="Straight Connector 2"/>
          <p:cNvCxnSpPr/>
          <p:nvPr userDrawn="1"/>
        </p:nvCxnSpPr>
        <p:spPr>
          <a:xfrm>
            <a:off x="0" y="1330325"/>
            <a:ext cx="9144000"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1281113"/>
            <a:ext cx="9144000" cy="1587"/>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7938" y="6510338"/>
            <a:ext cx="9144000" cy="1587"/>
          </a:xfrm>
          <a:prstGeom prst="line">
            <a:avLst/>
          </a:prstGeom>
          <a:ln w="9525">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8224838" y="187325"/>
            <a:ext cx="893762" cy="1017588"/>
          </a:xfrm>
          <a:prstGeom prst="rect">
            <a:avLst/>
          </a:prstGeom>
          <a:noFill/>
          <a:ln w="9525">
            <a:noFill/>
            <a:miter lim="800000"/>
            <a:headEnd/>
            <a:tailEnd/>
          </a:ln>
        </p:spPr>
      </p:pic>
      <p:pic>
        <p:nvPicPr>
          <p:cNvPr id="8" name="Picture 10"/>
          <p:cNvPicPr>
            <a:picLocks noChangeAspect="1" noChangeArrowheads="1"/>
          </p:cNvPicPr>
          <p:nvPr userDrawn="1"/>
        </p:nvPicPr>
        <p:blipFill>
          <a:blip r:embed="rId3" cstate="print"/>
          <a:srcRect/>
          <a:stretch>
            <a:fillRect/>
          </a:stretch>
        </p:blipFill>
        <p:spPr bwMode="auto">
          <a:xfrm>
            <a:off x="33338" y="187325"/>
            <a:ext cx="1295400" cy="990600"/>
          </a:xfrm>
          <a:prstGeom prst="rect">
            <a:avLst/>
          </a:prstGeom>
          <a:noFill/>
          <a:ln w="9525">
            <a:noFill/>
            <a:miter lim="800000"/>
            <a:headEnd/>
            <a:tailEnd/>
          </a:ln>
        </p:spPr>
      </p:pic>
      <p:sp>
        <p:nvSpPr>
          <p:cNvPr id="9" name="Slide Number Placeholder 5"/>
          <p:cNvSpPr txBox="1">
            <a:spLocks/>
          </p:cNvSpPr>
          <p:nvPr userDrawn="1"/>
        </p:nvSpPr>
        <p:spPr>
          <a:xfrm>
            <a:off x="6561138" y="6508750"/>
            <a:ext cx="2133600" cy="365125"/>
          </a:xfrm>
          <a:prstGeom prst="rect">
            <a:avLst/>
          </a:prstGeom>
        </p:spPr>
        <p:txBody>
          <a:bodyPr anchor="ctr"/>
          <a:lstStyle>
            <a:lvl1pPr>
              <a:defRPr/>
            </a:lvl1pPr>
          </a:lstStyle>
          <a:p>
            <a:pPr algn="r" fontAlgn="auto">
              <a:spcBef>
                <a:spcPts val="0"/>
              </a:spcBef>
              <a:spcAft>
                <a:spcPts val="0"/>
              </a:spcAft>
              <a:defRPr/>
            </a:pPr>
            <a:fld id="{5FE8C8E3-5BC6-46AA-B320-C4C4BE5A6B4E}" type="slidenum">
              <a:rPr lang="en-US" sz="1200" smtClean="0">
                <a:solidFill>
                  <a:schemeClr val="tx1">
                    <a:tint val="75000"/>
                  </a:schemeClr>
                </a:solidFill>
                <a:latin typeface="+mn-lt"/>
                <a:cs typeface="+mn-cs"/>
              </a:rPr>
              <a:pPr algn="r" fontAlgn="auto">
                <a:spcBef>
                  <a:spcPts val="0"/>
                </a:spcBef>
                <a:spcAft>
                  <a:spcPts val="0"/>
                </a:spcAft>
                <a:defRPr/>
              </a:pPr>
              <a:t>‹#›</a:t>
            </a:fld>
            <a:endParaRPr lang="en-US" sz="1200">
              <a:solidFill>
                <a:schemeClr val="tx1">
                  <a:tint val="75000"/>
                </a:schemeClr>
              </a:solidFill>
              <a:latin typeface="+mn-lt"/>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2.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7"/>
          <p:cNvGraphicFramePr>
            <a:graphicFrameLocks noChangeAspect="1"/>
          </p:cNvGraphicFramePr>
          <p:nvPr/>
        </p:nvGraphicFramePr>
        <p:xfrm>
          <a:off x="7924800" y="0"/>
          <a:ext cx="1219200" cy="919163"/>
        </p:xfrm>
        <a:graphic>
          <a:graphicData uri="http://schemas.openxmlformats.org/presentationml/2006/ole">
            <p:oleObj spid="_x0000_s1026" name="Bitmap Image" r:id="rId18" imgW="657317" imgH="495369" progId="PBrush">
              <p:embed/>
            </p:oleObj>
          </a:graphicData>
        </a:graphic>
      </p:graphicFrame>
      <p:sp>
        <p:nvSpPr>
          <p:cNvPr id="1047" name="Text Box 23"/>
          <p:cNvSpPr txBox="1">
            <a:spLocks noChangeArrowheads="1"/>
          </p:cNvSpPr>
          <p:nvPr userDrawn="1"/>
        </p:nvSpPr>
        <p:spPr bwMode="auto">
          <a:xfrm>
            <a:off x="8839200" y="6551613"/>
            <a:ext cx="838200" cy="244475"/>
          </a:xfrm>
          <a:prstGeom prst="rect">
            <a:avLst/>
          </a:prstGeom>
          <a:noFill/>
          <a:ln w="9525">
            <a:noFill/>
            <a:miter lim="800000"/>
            <a:headEnd/>
            <a:tailEnd/>
          </a:ln>
          <a:effectLst/>
        </p:spPr>
        <p:txBody>
          <a:bodyPr>
            <a:spAutoFit/>
          </a:bodyPr>
          <a:lstStyle/>
          <a:p>
            <a:pPr algn="l">
              <a:spcBef>
                <a:spcPct val="50000"/>
              </a:spcBef>
              <a:defRPr/>
            </a:pPr>
            <a:fld id="{C8444EB0-A2F2-4017-94A3-F299B923BD66}" type="slidenum">
              <a:rPr lang="en-US" sz="1000">
                <a:latin typeface="Arial" charset="0"/>
              </a:rPr>
              <a:pPr algn="l">
                <a:spcBef>
                  <a:spcPct val="50000"/>
                </a:spcBef>
                <a:defRPr/>
              </a:pPr>
              <a:t>‹#›</a:t>
            </a:fld>
            <a:endParaRPr lang="en-US" sz="1000">
              <a:latin typeface="Arial" charset="0"/>
            </a:endParaRPr>
          </a:p>
        </p:txBody>
      </p:sp>
      <p:graphicFrame>
        <p:nvGraphicFramePr>
          <p:cNvPr id="1027" name="Object 28"/>
          <p:cNvGraphicFramePr>
            <a:graphicFrameLocks noChangeAspect="1"/>
          </p:cNvGraphicFramePr>
          <p:nvPr/>
        </p:nvGraphicFramePr>
        <p:xfrm>
          <a:off x="0" y="381000"/>
          <a:ext cx="9144000" cy="609600"/>
        </p:xfrm>
        <a:graphic>
          <a:graphicData uri="http://schemas.openxmlformats.org/presentationml/2006/ole">
            <p:oleObj spid="_x0000_s1027" name="Bitmap Image" r:id="rId19" imgW="4629796" imgH="438095" progId="PBrush">
              <p:embed/>
            </p:oleObj>
          </a:graphicData>
        </a:graphic>
      </p:graphicFrame>
      <p:sp>
        <p:nvSpPr>
          <p:cNvPr id="6" name="TextBox 5"/>
          <p:cNvSpPr txBox="1"/>
          <p:nvPr userDrawn="1"/>
        </p:nvSpPr>
        <p:spPr>
          <a:xfrm>
            <a:off x="0" y="6581775"/>
            <a:ext cx="1828800" cy="276225"/>
          </a:xfrm>
          <a:prstGeom prst="rect">
            <a:avLst/>
          </a:prstGeom>
          <a:noFill/>
        </p:spPr>
        <p:txBody>
          <a:bodyPr>
            <a:spAutoFit/>
          </a:bodyPr>
          <a:lstStyle/>
          <a:p>
            <a:pPr algn="l">
              <a:defRPr/>
            </a:pPr>
            <a:r>
              <a:rPr lang="en-US" dirty="0"/>
              <a:t>Confidential</a:t>
            </a:r>
          </a:p>
        </p:txBody>
      </p:sp>
      <p:pic>
        <p:nvPicPr>
          <p:cNvPr id="1031" name="Picture 6" descr="Logo - Jubilant Life Sciences.png"/>
          <p:cNvPicPr>
            <a:picLocks noChangeAspect="1"/>
          </p:cNvPicPr>
          <p:nvPr userDrawn="1"/>
        </p:nvPicPr>
        <p:blipFill>
          <a:blip r:embed="rId20" cstate="print"/>
          <a:srcRect/>
          <a:stretch>
            <a:fillRect/>
          </a:stretch>
        </p:blipFill>
        <p:spPr bwMode="auto">
          <a:xfrm>
            <a:off x="7772400" y="0"/>
            <a:ext cx="1382713"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28" r:id="rId1"/>
    <p:sldLayoutId id="2147485429" r:id="rId2"/>
    <p:sldLayoutId id="2147485430" r:id="rId3"/>
    <p:sldLayoutId id="2147485431" r:id="rId4"/>
    <p:sldLayoutId id="2147485432" r:id="rId5"/>
    <p:sldLayoutId id="2147485433" r:id="rId6"/>
    <p:sldLayoutId id="2147485434" r:id="rId7"/>
    <p:sldLayoutId id="2147485435" r:id="rId8"/>
    <p:sldLayoutId id="2147485436" r:id="rId9"/>
    <p:sldLayoutId id="2147485437" r:id="rId10"/>
    <p:sldLayoutId id="2147485438" r:id="rId11"/>
    <p:sldLayoutId id="2147485439" r:id="rId12"/>
    <p:sldLayoutId id="2147485440" r:id="rId13"/>
    <p:sldLayoutId id="2147485441" r:id="rId14"/>
    <p:sldLayoutId id="214748544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123rf.com/photo_2079156.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Microsoft_Office_Excel_97-2003_Worksheet4.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Microsoft_Office_Excel_97-2003_Worksheet6.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oleObject" Target="../embeddings/oleObject4.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1371600"/>
          <a:ext cx="9144000" cy="4724400"/>
        </p:xfrm>
        <a:graphic>
          <a:graphicData uri="http://schemas.openxmlformats.org/presentationml/2006/ole">
            <p:oleObj spid="_x0000_s3074" name="Bitmap Image" r:id="rId4" imgW="7552381" imgH="3753374" progId="PBrush">
              <p:embed/>
            </p:oleObj>
          </a:graphicData>
        </a:graphic>
      </p:graphicFrame>
      <p:sp>
        <p:nvSpPr>
          <p:cNvPr id="3075" name="Text Box 3"/>
          <p:cNvSpPr txBox="1">
            <a:spLocks noChangeArrowheads="1"/>
          </p:cNvSpPr>
          <p:nvPr/>
        </p:nvSpPr>
        <p:spPr bwMode="auto">
          <a:xfrm>
            <a:off x="4038600" y="6096000"/>
            <a:ext cx="4854575" cy="457200"/>
          </a:xfrm>
          <a:prstGeom prst="rect">
            <a:avLst/>
          </a:prstGeom>
          <a:noFill/>
          <a:ln w="9525">
            <a:noFill/>
            <a:miter lim="800000"/>
            <a:headEnd/>
            <a:tailEnd/>
          </a:ln>
        </p:spPr>
        <p:txBody>
          <a:bodyPr wrap="none">
            <a:spAutoFit/>
          </a:bodyPr>
          <a:lstStyle/>
          <a:p>
            <a:pPr algn="l"/>
            <a:r>
              <a:rPr lang="en-US" sz="2400" b="1" i="1">
                <a:solidFill>
                  <a:srgbClr val="080099"/>
                </a:solidFill>
                <a:latin typeface="Arial" charset="0"/>
              </a:rPr>
              <a:t>Making Science Work For You…</a:t>
            </a:r>
          </a:p>
        </p:txBody>
      </p:sp>
      <p:sp>
        <p:nvSpPr>
          <p:cNvPr id="3077" name="Text Box 6"/>
          <p:cNvSpPr txBox="1">
            <a:spLocks noChangeArrowheads="1"/>
          </p:cNvSpPr>
          <p:nvPr/>
        </p:nvSpPr>
        <p:spPr bwMode="auto">
          <a:xfrm>
            <a:off x="5029200" y="4495800"/>
            <a:ext cx="4114800" cy="1200329"/>
          </a:xfrm>
          <a:prstGeom prst="rect">
            <a:avLst/>
          </a:prstGeom>
          <a:noFill/>
          <a:ln w="9525">
            <a:noFill/>
            <a:miter lim="800000"/>
            <a:headEnd/>
            <a:tailEnd/>
          </a:ln>
        </p:spPr>
        <p:txBody>
          <a:bodyPr>
            <a:spAutoFit/>
          </a:bodyPr>
          <a:lstStyle/>
          <a:p>
            <a:pPr algn="l">
              <a:spcBef>
                <a:spcPct val="50000"/>
              </a:spcBef>
            </a:pPr>
            <a:r>
              <a:rPr lang="en-US" sz="3600" b="1" dirty="0" smtClean="0">
                <a:solidFill>
                  <a:schemeClr val="bg1"/>
                </a:solidFill>
              </a:rPr>
              <a:t>Q</a:t>
            </a:r>
            <a:r>
              <a:rPr lang="en-US" sz="2800" dirty="0" smtClean="0">
                <a:solidFill>
                  <a:schemeClr val="bg1"/>
                </a:solidFill>
              </a:rPr>
              <a:t>uality </a:t>
            </a:r>
            <a:r>
              <a:rPr lang="en-US" sz="3600" b="1" dirty="0" smtClean="0">
                <a:solidFill>
                  <a:schemeClr val="bg1"/>
                </a:solidFill>
              </a:rPr>
              <a:t>S</a:t>
            </a:r>
            <a:r>
              <a:rPr lang="en-US" sz="2800" dirty="0" smtClean="0">
                <a:solidFill>
                  <a:schemeClr val="bg1"/>
                </a:solidFill>
              </a:rPr>
              <a:t>ystem in </a:t>
            </a:r>
            <a:r>
              <a:rPr lang="en-US" sz="3600" b="1" dirty="0" smtClean="0">
                <a:solidFill>
                  <a:schemeClr val="bg1"/>
                </a:solidFill>
              </a:rPr>
              <a:t>S</a:t>
            </a:r>
            <a:r>
              <a:rPr lang="en-US" sz="2800" dirty="0" smtClean="0">
                <a:solidFill>
                  <a:schemeClr val="bg1"/>
                </a:solidFill>
              </a:rPr>
              <a:t>upply </a:t>
            </a:r>
            <a:r>
              <a:rPr lang="en-US" sz="3600" b="1" dirty="0" smtClean="0">
                <a:solidFill>
                  <a:schemeClr val="bg1"/>
                </a:solidFill>
              </a:rPr>
              <a:t>C</a:t>
            </a:r>
            <a:r>
              <a:rPr lang="en-US" sz="2800" dirty="0" smtClean="0">
                <a:solidFill>
                  <a:schemeClr val="bg1"/>
                </a:solidFill>
              </a:rPr>
              <a:t>hain &amp; </a:t>
            </a:r>
            <a:r>
              <a:rPr lang="en-US" sz="3600" b="1" dirty="0" smtClean="0">
                <a:solidFill>
                  <a:schemeClr val="bg1"/>
                </a:solidFill>
              </a:rPr>
              <a:t>A</a:t>
            </a:r>
            <a:r>
              <a:rPr lang="en-US" sz="2800" dirty="0" smtClean="0">
                <a:solidFill>
                  <a:schemeClr val="bg1"/>
                </a:solidFill>
              </a:rPr>
              <a:t>fter </a:t>
            </a:r>
            <a:r>
              <a:rPr lang="en-US" sz="3600" dirty="0" smtClean="0">
                <a:solidFill>
                  <a:schemeClr val="bg1"/>
                </a:solidFill>
              </a:rPr>
              <a:t>S</a:t>
            </a:r>
            <a:r>
              <a:rPr lang="en-US" sz="2800" dirty="0" smtClean="0">
                <a:solidFill>
                  <a:schemeClr val="bg1"/>
                </a:solidFill>
              </a:rPr>
              <a:t>ale</a:t>
            </a:r>
            <a:endParaRPr lang="en-US" sz="2800" dirty="0">
              <a:solidFill>
                <a:schemeClr val="bg1"/>
              </a:solidFill>
            </a:endParaRPr>
          </a:p>
        </p:txBody>
      </p:sp>
      <p:pic>
        <p:nvPicPr>
          <p:cNvPr id="3078" name="Picture 6" descr="Jubilant Life Sciences.gif"/>
          <p:cNvPicPr>
            <a:picLocks noChangeAspect="1"/>
          </p:cNvPicPr>
          <p:nvPr/>
        </p:nvPicPr>
        <p:blipFill>
          <a:blip r:embed="rId5" cstate="print"/>
          <a:srcRect/>
          <a:stretch>
            <a:fillRect/>
          </a:stretch>
        </p:blipFill>
        <p:spPr bwMode="auto">
          <a:xfrm>
            <a:off x="6172200" y="381000"/>
            <a:ext cx="2576513" cy="182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8" descr="Collaboration : stacked hands of a diverse team of workers to showcase teamwork and unity  Stock Photo">
            <a:hlinkClick r:id="rId2"/>
          </p:cNvPr>
          <p:cNvPicPr>
            <a:picLocks noChangeAspect="1" noChangeArrowheads="1"/>
          </p:cNvPicPr>
          <p:nvPr/>
        </p:nvPicPr>
        <p:blipFill>
          <a:blip r:embed="rId3" cstate="print"/>
          <a:srcRect/>
          <a:stretch>
            <a:fillRect/>
          </a:stretch>
        </p:blipFill>
        <p:spPr bwMode="auto">
          <a:xfrm>
            <a:off x="3429000" y="2819400"/>
            <a:ext cx="2819400" cy="2114550"/>
          </a:xfrm>
          <a:prstGeom prst="rect">
            <a:avLst/>
          </a:prstGeom>
          <a:noFill/>
          <a:ln w="9525">
            <a:noFill/>
            <a:miter lim="800000"/>
            <a:headEnd/>
            <a:tailEnd/>
          </a:ln>
        </p:spPr>
      </p:pic>
      <p:grpSp>
        <p:nvGrpSpPr>
          <p:cNvPr id="2" name="Group 14"/>
          <p:cNvGrpSpPr>
            <a:grpSpLocks/>
          </p:cNvGrpSpPr>
          <p:nvPr/>
        </p:nvGrpSpPr>
        <p:grpSpPr bwMode="auto">
          <a:xfrm>
            <a:off x="457200" y="990600"/>
            <a:ext cx="8458200" cy="4967288"/>
            <a:chOff x="914405" y="1281212"/>
            <a:chExt cx="7151021" cy="4967185"/>
          </a:xfrm>
        </p:grpSpPr>
        <p:sp>
          <p:nvSpPr>
            <p:cNvPr id="4" name="Curved Down Arrow 3"/>
            <p:cNvSpPr/>
            <p:nvPr/>
          </p:nvSpPr>
          <p:spPr>
            <a:xfrm>
              <a:off x="2367963" y="1281212"/>
              <a:ext cx="4351278" cy="928669"/>
            </a:xfrm>
            <a:prstGeom prst="curvedDownArrow">
              <a:avLst>
                <a:gd name="adj1" fmla="val 25000"/>
                <a:gd name="adj2" fmla="val 103223"/>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tx1"/>
                </a:solidFill>
              </a:endParaRPr>
            </a:p>
          </p:txBody>
        </p:sp>
        <p:grpSp>
          <p:nvGrpSpPr>
            <p:cNvPr id="3" name="Group 22"/>
            <p:cNvGrpSpPr>
              <a:grpSpLocks/>
            </p:cNvGrpSpPr>
            <p:nvPr/>
          </p:nvGrpSpPr>
          <p:grpSpPr bwMode="auto">
            <a:xfrm>
              <a:off x="914406" y="2270739"/>
              <a:ext cx="7151022" cy="3977658"/>
              <a:chOff x="4572001" y="482168"/>
              <a:chExt cx="4382885" cy="2284847"/>
            </a:xfrm>
          </p:grpSpPr>
          <p:sp>
            <p:nvSpPr>
              <p:cNvPr id="6" name="Rounded Rectangle 5"/>
              <p:cNvSpPr/>
              <p:nvPr/>
            </p:nvSpPr>
            <p:spPr>
              <a:xfrm>
                <a:off x="7257012" y="482168"/>
                <a:ext cx="1697874" cy="2007343"/>
              </a:xfrm>
              <a:prstGeom prst="roundRect">
                <a:avLst>
                  <a:gd name="adj" fmla="val 10000"/>
                </a:avLst>
              </a:prstGeom>
              <a:solidFill>
                <a:srgbClr val="808000"/>
              </a:solidFill>
              <a:scene3d>
                <a:camera prst="perspectiveLeft"/>
                <a:lightRig rig="threePt" dir="t"/>
              </a:scene3d>
            </p:spPr>
            <p:style>
              <a:lnRef idx="3">
                <a:schemeClr val="lt1"/>
              </a:lnRef>
              <a:fillRef idx="1">
                <a:schemeClr val="accent3"/>
              </a:fillRef>
              <a:effectRef idx="1">
                <a:schemeClr val="accent3"/>
              </a:effectRef>
              <a:fontRef idx="minor">
                <a:schemeClr val="lt1"/>
              </a:fontRef>
            </p:style>
            <p:txBody>
              <a:bodyPr/>
              <a:lstStyle/>
              <a:p>
                <a:pPr marL="114300" lvl="1" indent="-114300" defTabSz="622300">
                  <a:lnSpc>
                    <a:spcPct val="150000"/>
                  </a:lnSpc>
                  <a:spcAft>
                    <a:spcPct val="15000"/>
                  </a:spcAft>
                  <a:buFontTx/>
                  <a:buChar char="••"/>
                  <a:defRPr/>
                </a:pPr>
                <a:r>
                  <a:rPr lang="en-US" sz="1600" dirty="0">
                    <a:solidFill>
                      <a:schemeClr val="bg1"/>
                    </a:solidFill>
                  </a:rPr>
                  <a:t>Automated Procurement</a:t>
                </a:r>
              </a:p>
              <a:p>
                <a:pPr marL="114300" lvl="1" indent="-114300" defTabSz="622300">
                  <a:lnSpc>
                    <a:spcPct val="150000"/>
                  </a:lnSpc>
                  <a:spcAft>
                    <a:spcPct val="15000"/>
                  </a:spcAft>
                  <a:buFontTx/>
                  <a:buChar char="••"/>
                  <a:defRPr/>
                </a:pPr>
                <a:r>
                  <a:rPr lang="en-US" sz="1600" dirty="0">
                    <a:solidFill>
                      <a:schemeClr val="bg1"/>
                    </a:solidFill>
                  </a:rPr>
                  <a:t> Online transparent Transactions</a:t>
                </a:r>
              </a:p>
              <a:p>
                <a:pPr marL="114300" lvl="1" indent="-114300" defTabSz="622300">
                  <a:lnSpc>
                    <a:spcPct val="150000"/>
                  </a:lnSpc>
                  <a:spcAft>
                    <a:spcPct val="15000"/>
                  </a:spcAft>
                  <a:buFontTx/>
                  <a:buChar char="••"/>
                  <a:defRPr/>
                </a:pPr>
                <a:r>
                  <a:rPr lang="en-US" sz="1600" dirty="0">
                    <a:solidFill>
                      <a:schemeClr val="bg1"/>
                    </a:solidFill>
                  </a:rPr>
                  <a:t> Short Purchase Authorization Cycles</a:t>
                </a:r>
              </a:p>
              <a:p>
                <a:pPr marL="114300" lvl="1" indent="-114300" defTabSz="622300">
                  <a:lnSpc>
                    <a:spcPct val="150000"/>
                  </a:lnSpc>
                  <a:spcAft>
                    <a:spcPct val="15000"/>
                  </a:spcAft>
                  <a:buFontTx/>
                  <a:buChar char="••"/>
                  <a:defRPr/>
                </a:pPr>
                <a:r>
                  <a:rPr lang="en-US" sz="1600" dirty="0">
                    <a:solidFill>
                      <a:schemeClr val="bg1"/>
                    </a:solidFill>
                  </a:rPr>
                  <a:t> System based negotiations</a:t>
                </a:r>
              </a:p>
              <a:p>
                <a:pPr marL="114300" lvl="1" indent="-114300" defTabSz="622300">
                  <a:lnSpc>
                    <a:spcPct val="150000"/>
                  </a:lnSpc>
                  <a:spcAft>
                    <a:spcPct val="15000"/>
                  </a:spcAft>
                  <a:buFontTx/>
                  <a:buChar char="••"/>
                  <a:defRPr/>
                </a:pPr>
                <a:r>
                  <a:rPr lang="en-US" sz="1600" dirty="0">
                    <a:solidFill>
                      <a:schemeClr val="bg1"/>
                    </a:solidFill>
                  </a:rPr>
                  <a:t>Paperless records</a:t>
                </a:r>
              </a:p>
              <a:p>
                <a:pPr marL="114300" lvl="1" indent="-114300" defTabSz="622300">
                  <a:lnSpc>
                    <a:spcPct val="150000"/>
                  </a:lnSpc>
                  <a:spcAft>
                    <a:spcPct val="15000"/>
                  </a:spcAft>
                  <a:buFontTx/>
                  <a:buChar char="••"/>
                  <a:defRPr/>
                </a:pPr>
                <a:r>
                  <a:rPr lang="en-US" sz="1600" dirty="0">
                    <a:solidFill>
                      <a:schemeClr val="bg1"/>
                    </a:solidFill>
                  </a:rPr>
                  <a:t>Standard and Uniform Process</a:t>
                </a:r>
              </a:p>
              <a:p>
                <a:pPr marL="114300" lvl="1" indent="-114300" defTabSz="622300">
                  <a:lnSpc>
                    <a:spcPct val="90000"/>
                  </a:lnSpc>
                  <a:spcAft>
                    <a:spcPct val="15000"/>
                  </a:spcAft>
                  <a:buFontTx/>
                  <a:buChar char="••"/>
                  <a:defRPr/>
                </a:pPr>
                <a:endParaRPr lang="en-US" sz="1600" dirty="0">
                  <a:solidFill>
                    <a:schemeClr val="bg1"/>
                  </a:solidFill>
                </a:endParaRPr>
              </a:p>
            </p:txBody>
          </p:sp>
          <p:sp>
            <p:nvSpPr>
              <p:cNvPr id="7" name="Rounded Rectangle 6"/>
              <p:cNvSpPr/>
              <p:nvPr/>
            </p:nvSpPr>
            <p:spPr>
              <a:xfrm>
                <a:off x="4572001" y="497520"/>
                <a:ext cx="1816331" cy="2006872"/>
              </a:xfrm>
              <a:prstGeom prst="roundRect">
                <a:avLst>
                  <a:gd name="adj" fmla="val 10000"/>
                </a:avLst>
              </a:prstGeom>
              <a:solidFill>
                <a:srgbClr val="C00000"/>
              </a:solidFill>
              <a:scene3d>
                <a:camera prst="perspectiveRight"/>
                <a:lightRig rig="threePt" dir="t"/>
              </a:scene3d>
              <a:sp3d>
                <a:bevelT prst="relaxedInset"/>
              </a:sp3d>
            </p:spPr>
            <p:style>
              <a:lnRef idx="3">
                <a:schemeClr val="lt1"/>
              </a:lnRef>
              <a:fillRef idx="1">
                <a:schemeClr val="accent2"/>
              </a:fillRef>
              <a:effectRef idx="1">
                <a:schemeClr val="accent2"/>
              </a:effectRef>
              <a:fontRef idx="minor">
                <a:schemeClr val="lt1"/>
              </a:fontRef>
            </p:style>
            <p:txBody>
              <a:bodyPr/>
              <a:lstStyle/>
              <a:p>
                <a:pPr marL="114300" lvl="1" indent="-114300" defTabSz="622300">
                  <a:lnSpc>
                    <a:spcPct val="150000"/>
                  </a:lnSpc>
                  <a:spcAft>
                    <a:spcPct val="15000"/>
                  </a:spcAft>
                  <a:buFontTx/>
                  <a:buChar char="••"/>
                  <a:defRPr/>
                </a:pPr>
                <a:r>
                  <a:rPr lang="en-US" sz="1600" dirty="0">
                    <a:solidFill>
                      <a:schemeClr val="bg1"/>
                    </a:solidFill>
                  </a:rPr>
                  <a:t> Manual Procurement</a:t>
                </a:r>
              </a:p>
              <a:p>
                <a:pPr marL="114300" lvl="1" indent="-114300" defTabSz="622300">
                  <a:lnSpc>
                    <a:spcPct val="150000"/>
                  </a:lnSpc>
                  <a:spcAft>
                    <a:spcPct val="15000"/>
                  </a:spcAft>
                  <a:buFontTx/>
                  <a:buChar char="••"/>
                  <a:defRPr/>
                </a:pPr>
                <a:r>
                  <a:rPr lang="en-US" sz="1600" dirty="0">
                    <a:solidFill>
                      <a:schemeClr val="bg1"/>
                    </a:solidFill>
                  </a:rPr>
                  <a:t> Offline   transactions</a:t>
                </a:r>
              </a:p>
              <a:p>
                <a:pPr marL="114300" lvl="1" indent="-114300" defTabSz="622300">
                  <a:lnSpc>
                    <a:spcPct val="150000"/>
                  </a:lnSpc>
                  <a:spcAft>
                    <a:spcPct val="15000"/>
                  </a:spcAft>
                  <a:buFontTx/>
                  <a:buChar char="••"/>
                  <a:defRPr/>
                </a:pPr>
                <a:r>
                  <a:rPr lang="en-US" sz="1600" dirty="0">
                    <a:solidFill>
                      <a:schemeClr val="bg1"/>
                    </a:solidFill>
                  </a:rPr>
                  <a:t> Long Purchase Authorization Cycles</a:t>
                </a:r>
              </a:p>
              <a:p>
                <a:pPr marL="114300" lvl="1" indent="-114300" defTabSz="622300">
                  <a:lnSpc>
                    <a:spcPct val="150000"/>
                  </a:lnSpc>
                  <a:spcAft>
                    <a:spcPct val="15000"/>
                  </a:spcAft>
                  <a:buFontTx/>
                  <a:buChar char="••"/>
                  <a:defRPr/>
                </a:pPr>
                <a:r>
                  <a:rPr lang="en-US" sz="1600" dirty="0">
                    <a:solidFill>
                      <a:schemeClr val="bg1"/>
                    </a:solidFill>
                  </a:rPr>
                  <a:t> Personalized Negotiation Styles</a:t>
                </a:r>
              </a:p>
              <a:p>
                <a:pPr marL="114300" lvl="1" indent="-114300" defTabSz="622300">
                  <a:lnSpc>
                    <a:spcPct val="150000"/>
                  </a:lnSpc>
                  <a:spcAft>
                    <a:spcPct val="15000"/>
                  </a:spcAft>
                  <a:buFontTx/>
                  <a:buChar char="••"/>
                  <a:defRPr/>
                </a:pPr>
                <a:r>
                  <a:rPr lang="en-US" sz="1600" dirty="0">
                    <a:solidFill>
                      <a:schemeClr val="bg1"/>
                    </a:solidFill>
                  </a:rPr>
                  <a:t> Audit Trail on paper</a:t>
                </a:r>
              </a:p>
              <a:p>
                <a:pPr marL="114300" lvl="1" indent="-114300" defTabSz="622300">
                  <a:lnSpc>
                    <a:spcPct val="150000"/>
                  </a:lnSpc>
                  <a:spcAft>
                    <a:spcPct val="15000"/>
                  </a:spcAft>
                  <a:buFontTx/>
                  <a:buChar char="••"/>
                  <a:defRPr/>
                </a:pPr>
                <a:r>
                  <a:rPr lang="en-US" sz="1600" dirty="0">
                    <a:solidFill>
                      <a:schemeClr val="bg1"/>
                    </a:solidFill>
                  </a:rPr>
                  <a:t>Diverse procurement practices and policies </a:t>
                </a:r>
              </a:p>
            </p:txBody>
          </p:sp>
          <p:grpSp>
            <p:nvGrpSpPr>
              <p:cNvPr id="5" name="Group 18"/>
              <p:cNvGrpSpPr>
                <a:grpSpLocks/>
              </p:cNvGrpSpPr>
              <p:nvPr/>
            </p:nvGrpSpPr>
            <p:grpSpPr bwMode="auto">
              <a:xfrm>
                <a:off x="4852217" y="2416851"/>
                <a:ext cx="3894052" cy="350164"/>
                <a:chOff x="1562954" y="5242919"/>
                <a:chExt cx="6767211" cy="623506"/>
              </a:xfrm>
            </p:grpSpPr>
            <p:sp>
              <p:nvSpPr>
                <p:cNvPr id="9" name="Rounded Rectangle 8"/>
                <p:cNvSpPr/>
                <p:nvPr/>
              </p:nvSpPr>
              <p:spPr>
                <a:xfrm>
                  <a:off x="1562954" y="5242919"/>
                  <a:ext cx="2251581" cy="546635"/>
                </a:xfrm>
                <a:prstGeom prst="roundRect">
                  <a:avLst>
                    <a:gd name="adj" fmla="val 10000"/>
                  </a:avLst>
                </a:prstGeom>
                <a:solidFill>
                  <a:srgbClr val="C00000"/>
                </a:solidFill>
                <a:scene3d>
                  <a:camera prst="perspectiveContrastingRightFacing"/>
                  <a:lightRig rig="threePt" dir="t"/>
                </a:scene3d>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pPr algn="ctr">
                    <a:defRPr/>
                  </a:pPr>
                  <a:r>
                    <a:rPr lang="en-US" sz="2000" dirty="0">
                      <a:solidFill>
                        <a:schemeClr val="bg1"/>
                      </a:solidFill>
                    </a:rPr>
                    <a:t>Traditional</a:t>
                  </a:r>
                </a:p>
              </p:txBody>
            </p:sp>
            <p:sp>
              <p:nvSpPr>
                <p:cNvPr id="10" name="Rounded Rectangle 9"/>
                <p:cNvSpPr/>
                <p:nvPr/>
              </p:nvSpPr>
              <p:spPr>
                <a:xfrm>
                  <a:off x="5392462" y="5285219"/>
                  <a:ext cx="2937703" cy="581206"/>
                </a:xfrm>
                <a:prstGeom prst="roundRect">
                  <a:avLst>
                    <a:gd name="adj" fmla="val 10000"/>
                  </a:avLst>
                </a:prstGeom>
                <a:solidFill>
                  <a:srgbClr val="808000"/>
                </a:solidFill>
                <a:scene3d>
                  <a:camera prst="perspectiveHeroicExtremeLeftFacing"/>
                  <a:lightRig rig="threePt" dir="t"/>
                </a:scene3d>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pPr algn="ctr">
                    <a:defRPr/>
                  </a:pPr>
                  <a:r>
                    <a:rPr lang="en-US" sz="2000" dirty="0">
                      <a:solidFill>
                        <a:schemeClr val="bg1"/>
                      </a:solidFill>
                    </a:rPr>
                    <a:t>eJBuy</a:t>
                  </a:r>
                </a:p>
                <a:p>
                  <a:pPr algn="ctr">
                    <a:defRPr/>
                  </a:pPr>
                  <a:endParaRPr lang="en-US" sz="1400" dirty="0">
                    <a:solidFill>
                      <a:schemeClr val="bg1"/>
                    </a:solidFill>
                  </a:endParaRPr>
                </a:p>
              </p:txBody>
            </p:sp>
          </p:grpSp>
        </p:grpSp>
      </p:grpSp>
      <p:sp>
        <p:nvSpPr>
          <p:cNvPr id="12" name="Rectangle 11"/>
          <p:cNvSpPr/>
          <p:nvPr/>
        </p:nvSpPr>
        <p:spPr>
          <a:xfrm>
            <a:off x="1524000" y="6183313"/>
            <a:ext cx="6629400" cy="36988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spAutoFit/>
          </a:bodyPr>
          <a:lstStyle/>
          <a:p>
            <a:pPr algn="ctr" fontAlgn="auto">
              <a:spcBef>
                <a:spcPts val="0"/>
              </a:spcBef>
              <a:spcAft>
                <a:spcPts val="0"/>
              </a:spcAft>
              <a:defRPr/>
            </a:pPr>
            <a:r>
              <a:rPr lang="en-US" sz="1800" b="1" kern="0" dirty="0">
                <a:solidFill>
                  <a:sysClr val="windowText" lastClr="000000"/>
                </a:solidFill>
                <a:latin typeface="Calibri"/>
              </a:rPr>
              <a:t>A need to  collaborate  &amp; accomplish the  Vision is what we Expect !</a:t>
            </a:r>
            <a:endParaRPr lang="en-US" sz="1800" b="1" i="1" kern="0" dirty="0">
              <a:solidFill>
                <a:sysClr val="windowText" lastClr="000000"/>
              </a:solidFill>
              <a:latin typeface="Calibri"/>
            </a:endParaRPr>
          </a:p>
        </p:txBody>
      </p:sp>
      <p:sp>
        <p:nvSpPr>
          <p:cNvPr id="24581" name="Rectangle 2"/>
          <p:cNvSpPr>
            <a:spLocks noChangeArrowheads="1"/>
          </p:cNvSpPr>
          <p:nvPr/>
        </p:nvSpPr>
        <p:spPr bwMode="auto">
          <a:xfrm>
            <a:off x="76200" y="254000"/>
            <a:ext cx="8459788" cy="609600"/>
          </a:xfrm>
          <a:prstGeom prst="rect">
            <a:avLst/>
          </a:prstGeom>
          <a:noFill/>
          <a:ln w="9525" algn="ctr">
            <a:noFill/>
            <a:miter lim="800000"/>
            <a:headEnd/>
            <a:tailEnd/>
          </a:ln>
        </p:spPr>
        <p:txBody>
          <a:bodyPr anchor="ctr"/>
          <a:lstStyle/>
          <a:p>
            <a:pPr algn="l" eaLnBrk="0" hangingPunct="0"/>
            <a:r>
              <a:rPr lang="en-US" sz="2800" b="1" dirty="0" err="1">
                <a:solidFill>
                  <a:schemeClr val="bg1"/>
                </a:solidFill>
              </a:rPr>
              <a:t>eJ</a:t>
            </a:r>
            <a:r>
              <a:rPr lang="en-US" sz="2800" b="1" dirty="0">
                <a:solidFill>
                  <a:schemeClr val="bg1"/>
                </a:solidFill>
              </a:rPr>
              <a:t>-Buy – Transformation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533400" y="1524000"/>
            <a:ext cx="8153400" cy="4114800"/>
          </a:xfrm>
          <a:prstGeom prst="rect">
            <a:avLst/>
          </a:prstGeom>
          <a:noFill/>
          <a:ln w="9525">
            <a:noFill/>
            <a:miter lim="800000"/>
            <a:headEnd/>
            <a:tailEnd/>
          </a:ln>
        </p:spPr>
        <p:txBody>
          <a:bodyPr/>
          <a:lstStyle/>
          <a:p>
            <a:pPr marL="342900" indent="-342900" eaLnBrk="0" hangingPunct="0">
              <a:lnSpc>
                <a:spcPct val="80000"/>
              </a:lnSpc>
              <a:spcBef>
                <a:spcPct val="20000"/>
              </a:spcBef>
            </a:pPr>
            <a:r>
              <a:rPr lang="en-US" sz="2000" b="1" dirty="0">
                <a:cs typeface="Times New Roman" pitchFamily="18" charset="0"/>
              </a:rPr>
              <a:t>     In order to elevate the functional excellence in supply chain processes, we have decided the following key initiatives under evaluation :</a:t>
            </a:r>
          </a:p>
          <a:p>
            <a:pPr marL="342900" indent="-342900" eaLnBrk="0" hangingPunct="0">
              <a:lnSpc>
                <a:spcPct val="80000"/>
              </a:lnSpc>
              <a:spcBef>
                <a:spcPct val="20000"/>
              </a:spcBef>
              <a:buFontTx/>
              <a:buChar char="•"/>
            </a:pPr>
            <a:endParaRPr lang="en-US" sz="2000" b="1" dirty="0">
              <a:cs typeface="Times New Roman" pitchFamily="18" charset="0"/>
            </a:endParaRPr>
          </a:p>
          <a:p>
            <a:pPr marL="742950" lvl="1" indent="-285750" eaLnBrk="0" hangingPunct="0">
              <a:lnSpc>
                <a:spcPct val="80000"/>
              </a:lnSpc>
              <a:spcBef>
                <a:spcPct val="20000"/>
              </a:spcBef>
            </a:pPr>
            <a:endParaRPr lang="en-US" sz="2000" b="1" dirty="0">
              <a:cs typeface="Times New Roman" pitchFamily="18" charset="0"/>
            </a:endParaRPr>
          </a:p>
          <a:p>
            <a:pPr marL="742950" lvl="1" indent="-285750" eaLnBrk="0" hangingPunct="0">
              <a:lnSpc>
                <a:spcPct val="80000"/>
              </a:lnSpc>
              <a:spcBef>
                <a:spcPct val="20000"/>
              </a:spcBef>
              <a:buFontTx/>
              <a:buChar char="–"/>
            </a:pPr>
            <a:endParaRPr lang="en-US" sz="2000" b="1" dirty="0">
              <a:cs typeface="Times New Roman" pitchFamily="18" charset="0"/>
            </a:endParaRPr>
          </a:p>
          <a:p>
            <a:pPr marL="742950" lvl="1" indent="-285750" eaLnBrk="0" hangingPunct="0">
              <a:lnSpc>
                <a:spcPct val="80000"/>
              </a:lnSpc>
              <a:spcBef>
                <a:spcPct val="20000"/>
              </a:spcBef>
            </a:pPr>
            <a:endParaRPr lang="en-US" sz="2000" b="1" dirty="0">
              <a:cs typeface="Times New Roman" pitchFamily="18" charset="0"/>
            </a:endParaRPr>
          </a:p>
        </p:txBody>
      </p:sp>
      <p:sp>
        <p:nvSpPr>
          <p:cNvPr id="26627" name="Rectangle 4"/>
          <p:cNvSpPr>
            <a:spLocks noChangeArrowheads="1"/>
          </p:cNvSpPr>
          <p:nvPr/>
        </p:nvSpPr>
        <p:spPr bwMode="gray">
          <a:xfrm>
            <a:off x="101600" y="381000"/>
            <a:ext cx="7670800" cy="381000"/>
          </a:xfrm>
          <a:prstGeom prst="rect">
            <a:avLst/>
          </a:prstGeom>
          <a:noFill/>
          <a:ln w="9525" algn="ctr">
            <a:noFill/>
            <a:miter lim="800000"/>
            <a:headEnd/>
            <a:tailEnd/>
          </a:ln>
        </p:spPr>
        <p:txBody>
          <a:bodyPr anchor="ctr"/>
          <a:lstStyle/>
          <a:p>
            <a:r>
              <a:rPr lang="en-US" sz="2800" b="1" dirty="0" smtClean="0">
                <a:solidFill>
                  <a:schemeClr val="bg1"/>
                </a:solidFill>
              </a:rPr>
              <a:t>Quality System in Supply Chain</a:t>
            </a:r>
            <a:endParaRPr lang="en-US" sz="2800" b="1" dirty="0">
              <a:solidFill>
                <a:schemeClr val="bg1"/>
              </a:solidFill>
            </a:endParaRPr>
          </a:p>
        </p:txBody>
      </p:sp>
      <p:sp>
        <p:nvSpPr>
          <p:cNvPr id="6" name="Oval 5"/>
          <p:cNvSpPr/>
          <p:nvPr/>
        </p:nvSpPr>
        <p:spPr>
          <a:xfrm>
            <a:off x="990600" y="2438400"/>
            <a:ext cx="3200400" cy="1676400"/>
          </a:xfrm>
          <a:prstGeom prst="ellipse">
            <a:avLst/>
          </a:prstGeom>
          <a:solidFill>
            <a:srgbClr val="0000CC">
              <a:alpha val="27843"/>
            </a:srgbClr>
          </a:solidFill>
          <a:ln w="9525">
            <a:solidFill>
              <a:schemeClr val="tx1"/>
            </a:solidFill>
            <a:round/>
            <a:headEnd/>
            <a:tailEnd/>
          </a:ln>
        </p:spPr>
        <p:txBody>
          <a:bodyPr anchor="ctr"/>
          <a:lstStyle/>
          <a:p>
            <a:pPr marL="571500" indent="-571500" algn="l" defTabSz="812800">
              <a:lnSpc>
                <a:spcPct val="80000"/>
              </a:lnSpc>
              <a:spcBef>
                <a:spcPct val="20000"/>
              </a:spcBef>
              <a:tabLst>
                <a:tab pos="520700" algn="r"/>
              </a:tabLst>
              <a:defRPr/>
            </a:pPr>
            <a:r>
              <a:rPr lang="en-US" sz="2000" b="1" dirty="0">
                <a:solidFill>
                  <a:schemeClr val="bg1"/>
                </a:solidFill>
                <a:latin typeface="Times" pitchFamily="18" charset="0"/>
                <a:cs typeface="Times New Roman" pitchFamily="18" charset="0"/>
              </a:rPr>
              <a:t>E- procurement  (vend-x)</a:t>
            </a:r>
          </a:p>
        </p:txBody>
      </p:sp>
      <p:sp>
        <p:nvSpPr>
          <p:cNvPr id="7" name="Oval 6"/>
          <p:cNvSpPr/>
          <p:nvPr/>
        </p:nvSpPr>
        <p:spPr>
          <a:xfrm>
            <a:off x="4800600" y="2438400"/>
            <a:ext cx="2743200" cy="1676400"/>
          </a:xfrm>
          <a:prstGeom prst="ellipse">
            <a:avLst/>
          </a:prstGeom>
          <a:solidFill>
            <a:srgbClr val="0000CC"/>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rgbClr val="FFFF00"/>
                </a:solidFill>
                <a:latin typeface="Times" pitchFamily="18" charset="0"/>
                <a:cs typeface="Times New Roman" pitchFamily="18" charset="0"/>
              </a:rPr>
              <a:t>Bar Coding</a:t>
            </a:r>
          </a:p>
        </p:txBody>
      </p:sp>
      <p:sp>
        <p:nvSpPr>
          <p:cNvPr id="8" name="Oval 7"/>
          <p:cNvSpPr/>
          <p:nvPr/>
        </p:nvSpPr>
        <p:spPr>
          <a:xfrm>
            <a:off x="1066800" y="4572000"/>
            <a:ext cx="2895600" cy="1676400"/>
          </a:xfrm>
          <a:prstGeom prst="ellipse">
            <a:avLst/>
          </a:prstGeom>
          <a:solidFill>
            <a:srgbClr val="0000CC">
              <a:alpha val="27843"/>
            </a:srgb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chemeClr val="bg1"/>
                </a:solidFill>
                <a:latin typeface="Times" pitchFamily="18" charset="0"/>
                <a:cs typeface="Times New Roman" pitchFamily="18" charset="0"/>
              </a:rPr>
              <a:t>Green Supply Chain </a:t>
            </a:r>
          </a:p>
        </p:txBody>
      </p:sp>
      <p:sp>
        <p:nvSpPr>
          <p:cNvPr id="9" name="Oval 8"/>
          <p:cNvSpPr/>
          <p:nvPr/>
        </p:nvSpPr>
        <p:spPr>
          <a:xfrm>
            <a:off x="4724400" y="4572000"/>
            <a:ext cx="2971800" cy="1676400"/>
          </a:xfrm>
          <a:prstGeom prst="ellipse">
            <a:avLst/>
          </a:prstGeom>
          <a:solidFill>
            <a:schemeClr val="accent6">
              <a:lumMod val="20000"/>
              <a:lumOff val="80000"/>
            </a:scheme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smtClean="0">
                <a:solidFill>
                  <a:schemeClr val="bg1"/>
                </a:solidFill>
                <a:latin typeface="Times" pitchFamily="18" charset="0"/>
                <a:cs typeface="Times New Roman" pitchFamily="18" charset="0"/>
              </a:rPr>
              <a:t>Supplier Quality Assurance</a:t>
            </a:r>
            <a:endParaRPr lang="en-US" sz="2000" b="1" dirty="0">
              <a:solidFill>
                <a:schemeClr val="bg1"/>
              </a:solidFill>
              <a:latin typeface="Times"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j0183328"/>
          <p:cNvPicPr>
            <a:picLocks noChangeAspect="1" noChangeArrowheads="1"/>
          </p:cNvPicPr>
          <p:nvPr/>
        </p:nvPicPr>
        <p:blipFill>
          <a:blip r:embed="rId2" cstate="print"/>
          <a:srcRect/>
          <a:stretch>
            <a:fillRect/>
          </a:stretch>
        </p:blipFill>
        <p:spPr bwMode="auto">
          <a:xfrm>
            <a:off x="76200" y="1524000"/>
            <a:ext cx="835025" cy="838200"/>
          </a:xfrm>
          <a:prstGeom prst="rect">
            <a:avLst/>
          </a:prstGeom>
          <a:noFill/>
          <a:ln w="9525">
            <a:noFill/>
            <a:miter lim="800000"/>
            <a:headEnd/>
            <a:tailEnd/>
          </a:ln>
        </p:spPr>
      </p:pic>
      <p:sp>
        <p:nvSpPr>
          <p:cNvPr id="3" name="AutoShape 5"/>
          <p:cNvSpPr>
            <a:spLocks noChangeArrowheads="1"/>
          </p:cNvSpPr>
          <p:nvPr/>
        </p:nvSpPr>
        <p:spPr bwMode="auto">
          <a:xfrm>
            <a:off x="228600" y="533400"/>
            <a:ext cx="1828800" cy="838200"/>
          </a:xfrm>
          <a:prstGeom prst="cloudCallout">
            <a:avLst>
              <a:gd name="adj1" fmla="val -23088"/>
              <a:gd name="adj2" fmla="val 97157"/>
            </a:avLst>
          </a:prstGeom>
          <a:solidFill>
            <a:schemeClr val="accent5">
              <a:lumMod val="20000"/>
              <a:lumOff val="80000"/>
            </a:schemeClr>
          </a:solidFill>
          <a:ln w="9525">
            <a:solidFill>
              <a:srgbClr val="00FF00"/>
            </a:solidFill>
            <a:round/>
            <a:headEnd/>
            <a:tailEnd/>
          </a:ln>
          <a:effectLst/>
        </p:spPr>
        <p:txBody>
          <a:bodyPr/>
          <a:lstStyle/>
          <a:p>
            <a:pPr algn="ctr">
              <a:defRPr/>
            </a:pPr>
            <a:r>
              <a:rPr lang="en-US" sz="1200" dirty="0">
                <a:latin typeface="Verdana" pitchFamily="34" charset="0"/>
                <a:cs typeface="Arial" charset="0"/>
              </a:rPr>
              <a:t>Raw material received at factory gate</a:t>
            </a:r>
          </a:p>
        </p:txBody>
      </p:sp>
      <p:pic>
        <p:nvPicPr>
          <p:cNvPr id="27652" name="Picture 6" descr="j0195384"/>
          <p:cNvPicPr>
            <a:picLocks noChangeAspect="1" noChangeArrowheads="1"/>
          </p:cNvPicPr>
          <p:nvPr/>
        </p:nvPicPr>
        <p:blipFill>
          <a:blip r:embed="rId3" cstate="print"/>
          <a:srcRect/>
          <a:stretch>
            <a:fillRect/>
          </a:stretch>
        </p:blipFill>
        <p:spPr bwMode="auto">
          <a:xfrm>
            <a:off x="1219200" y="1524000"/>
            <a:ext cx="671513" cy="685800"/>
          </a:xfrm>
          <a:prstGeom prst="rect">
            <a:avLst/>
          </a:prstGeom>
          <a:noFill/>
          <a:ln w="9525">
            <a:noFill/>
            <a:miter lim="800000"/>
            <a:headEnd/>
            <a:tailEnd/>
          </a:ln>
        </p:spPr>
      </p:pic>
      <p:pic>
        <p:nvPicPr>
          <p:cNvPr id="27653" name="Picture 10"/>
          <p:cNvPicPr>
            <a:picLocks noChangeAspect="1" noChangeArrowheads="1"/>
          </p:cNvPicPr>
          <p:nvPr/>
        </p:nvPicPr>
        <p:blipFill>
          <a:blip r:embed="rId4" cstate="print"/>
          <a:srcRect/>
          <a:stretch>
            <a:fillRect/>
          </a:stretch>
        </p:blipFill>
        <p:spPr bwMode="auto">
          <a:xfrm>
            <a:off x="2057400" y="1143000"/>
            <a:ext cx="1295400" cy="1295400"/>
          </a:xfrm>
          <a:prstGeom prst="rect">
            <a:avLst/>
          </a:prstGeom>
          <a:noFill/>
          <a:ln w="9525" algn="ctr">
            <a:noFill/>
            <a:miter lim="800000"/>
            <a:headEnd/>
            <a:tailEnd/>
          </a:ln>
        </p:spPr>
      </p:pic>
      <p:pic>
        <p:nvPicPr>
          <p:cNvPr id="27654" name="Picture 19" descr="81897481"/>
          <p:cNvPicPr>
            <a:picLocks noChangeAspect="1" noChangeArrowheads="1"/>
          </p:cNvPicPr>
          <p:nvPr/>
        </p:nvPicPr>
        <p:blipFill>
          <a:blip r:embed="rId5" cstate="print"/>
          <a:srcRect/>
          <a:stretch>
            <a:fillRect/>
          </a:stretch>
        </p:blipFill>
        <p:spPr bwMode="auto">
          <a:xfrm>
            <a:off x="5181600" y="1143000"/>
            <a:ext cx="1905000" cy="1295400"/>
          </a:xfrm>
          <a:prstGeom prst="rect">
            <a:avLst/>
          </a:prstGeom>
          <a:noFill/>
          <a:ln w="9525">
            <a:noFill/>
            <a:miter lim="800000"/>
            <a:headEnd/>
            <a:tailEnd/>
          </a:ln>
        </p:spPr>
      </p:pic>
      <p:grpSp>
        <p:nvGrpSpPr>
          <p:cNvPr id="2" name="Group 23"/>
          <p:cNvGrpSpPr>
            <a:grpSpLocks/>
          </p:cNvGrpSpPr>
          <p:nvPr/>
        </p:nvGrpSpPr>
        <p:grpSpPr bwMode="auto">
          <a:xfrm>
            <a:off x="3429000" y="1143000"/>
            <a:ext cx="1676400" cy="1295400"/>
            <a:chOff x="423" y="2496"/>
            <a:chExt cx="1497" cy="960"/>
          </a:xfrm>
        </p:grpSpPr>
        <p:sp>
          <p:nvSpPr>
            <p:cNvPr id="27660" name="Rectangle 24"/>
            <p:cNvSpPr>
              <a:spLocks noChangeArrowheads="1"/>
            </p:cNvSpPr>
            <p:nvPr/>
          </p:nvSpPr>
          <p:spPr bwMode="auto">
            <a:xfrm>
              <a:off x="423" y="2496"/>
              <a:ext cx="1497" cy="960"/>
            </a:xfrm>
            <a:prstGeom prst="rect">
              <a:avLst/>
            </a:prstGeom>
            <a:noFill/>
            <a:ln w="28575" algn="ctr">
              <a:solidFill>
                <a:srgbClr val="FF0000"/>
              </a:solidFill>
              <a:miter lim="800000"/>
              <a:headEnd/>
              <a:tailEnd/>
            </a:ln>
          </p:spPr>
          <p:txBody>
            <a:bodyPr wrap="none" anchor="ctr"/>
            <a:lstStyle/>
            <a:p>
              <a:endParaRPr lang="en-US"/>
            </a:p>
          </p:txBody>
        </p:sp>
        <p:pic>
          <p:nvPicPr>
            <p:cNvPr id="27661" name="Picture 25" descr="UnderTest"/>
            <p:cNvPicPr>
              <a:picLocks noChangeAspect="1" noChangeArrowheads="1"/>
            </p:cNvPicPr>
            <p:nvPr/>
          </p:nvPicPr>
          <p:blipFill>
            <a:blip r:embed="rId6" cstate="print"/>
            <a:srcRect/>
            <a:stretch>
              <a:fillRect/>
            </a:stretch>
          </p:blipFill>
          <p:spPr bwMode="auto">
            <a:xfrm>
              <a:off x="432" y="2496"/>
              <a:ext cx="1488" cy="943"/>
            </a:xfrm>
            <a:prstGeom prst="rect">
              <a:avLst/>
            </a:prstGeom>
            <a:noFill/>
            <a:ln w="9525">
              <a:noFill/>
              <a:miter lim="800000"/>
              <a:headEnd/>
              <a:tailEnd/>
            </a:ln>
          </p:spPr>
        </p:pic>
      </p:grpSp>
      <p:sp>
        <p:nvSpPr>
          <p:cNvPr id="10" name="AutoShape 28"/>
          <p:cNvSpPr>
            <a:spLocks noChangeArrowheads="1"/>
          </p:cNvSpPr>
          <p:nvPr/>
        </p:nvSpPr>
        <p:spPr bwMode="auto">
          <a:xfrm>
            <a:off x="7239000" y="457200"/>
            <a:ext cx="1752600" cy="1676400"/>
          </a:xfrm>
          <a:prstGeom prst="cloudCallout">
            <a:avLst>
              <a:gd name="adj1" fmla="val -65037"/>
              <a:gd name="adj2" fmla="val 43560"/>
            </a:avLst>
          </a:prstGeom>
          <a:solidFill>
            <a:schemeClr val="accent5">
              <a:lumMod val="20000"/>
              <a:lumOff val="80000"/>
            </a:schemeClr>
          </a:solidFill>
          <a:ln w="9525">
            <a:solidFill>
              <a:srgbClr val="00FF00"/>
            </a:solidFill>
            <a:round/>
            <a:headEnd/>
            <a:tailEnd/>
          </a:ln>
          <a:effectLst/>
        </p:spPr>
        <p:txBody>
          <a:bodyPr/>
          <a:lstStyle/>
          <a:p>
            <a:pPr algn="ctr">
              <a:defRPr/>
            </a:pPr>
            <a:r>
              <a:rPr lang="en-US" sz="1000" dirty="0">
                <a:latin typeface="Verdana" pitchFamily="34" charset="0"/>
                <a:cs typeface="Arial" charset="0"/>
              </a:rPr>
              <a:t>Material issue from stores after validation of item code,lot no, Manufacturing date &amp; expiry date</a:t>
            </a:r>
          </a:p>
        </p:txBody>
      </p:sp>
      <p:sp>
        <p:nvSpPr>
          <p:cNvPr id="27657" name="TextBox 2"/>
          <p:cNvSpPr txBox="1">
            <a:spLocks noChangeArrowheads="1"/>
          </p:cNvSpPr>
          <p:nvPr/>
        </p:nvSpPr>
        <p:spPr bwMode="auto">
          <a:xfrm>
            <a:off x="685800" y="2590800"/>
            <a:ext cx="7696200" cy="2282825"/>
          </a:xfrm>
          <a:prstGeom prst="rect">
            <a:avLst/>
          </a:prstGeom>
          <a:noFill/>
          <a:ln w="9525">
            <a:noFill/>
            <a:miter lim="800000"/>
            <a:headEnd/>
            <a:tailEnd/>
          </a:ln>
        </p:spPr>
        <p:txBody>
          <a:bodyPr>
            <a:spAutoFit/>
          </a:bodyPr>
          <a:lstStyle/>
          <a:p>
            <a:pPr>
              <a:buFont typeface="Arial" charset="0"/>
              <a:buChar char="•"/>
            </a:pPr>
            <a:r>
              <a:rPr lang="en-US" sz="2400">
                <a:latin typeface="Georgia" pitchFamily="18" charset="0"/>
              </a:rPr>
              <a:t>Bar coding completed for Ware House operations  at all our locations</a:t>
            </a:r>
          </a:p>
          <a:p>
            <a:pPr>
              <a:buFont typeface="Arial" charset="0"/>
              <a:buChar char="•"/>
            </a:pPr>
            <a:r>
              <a:rPr lang="en-US" sz="2400">
                <a:latin typeface="Georgia" pitchFamily="18" charset="0"/>
              </a:rPr>
              <a:t>Integrated with our ERP</a:t>
            </a:r>
          </a:p>
          <a:p>
            <a:pPr>
              <a:buFont typeface="Arial" charset="0"/>
              <a:buChar char="•"/>
            </a:pPr>
            <a:r>
              <a:rPr lang="en-US" sz="2400">
                <a:latin typeface="Georgia" pitchFamily="18" charset="0"/>
              </a:rPr>
              <a:t>Extending to our Products for our downstream partners</a:t>
            </a:r>
          </a:p>
          <a:p>
            <a:pPr>
              <a:buFont typeface="Arial" charset="0"/>
              <a:buChar char="•"/>
            </a:pPr>
            <a:r>
              <a:rPr lang="en-US" sz="2400">
                <a:latin typeface="Georgia" pitchFamily="18" charset="0"/>
              </a:rPr>
              <a:t>Would like to extend to our upstream partners</a:t>
            </a:r>
          </a:p>
        </p:txBody>
      </p:sp>
      <p:sp>
        <p:nvSpPr>
          <p:cNvPr id="13" name="Rectangle 50"/>
          <p:cNvSpPr>
            <a:spLocks noChangeArrowheads="1"/>
          </p:cNvSpPr>
          <p:nvPr/>
        </p:nvSpPr>
        <p:spPr bwMode="auto">
          <a:xfrm>
            <a:off x="228600" y="5105400"/>
            <a:ext cx="8610600" cy="1447800"/>
          </a:xfrm>
          <a:prstGeom prst="rect">
            <a:avLst/>
          </a:prstGeom>
          <a:solidFill>
            <a:schemeClr val="accent5">
              <a:lumMod val="20000"/>
              <a:lumOff val="80000"/>
            </a:schemeClr>
          </a:solidFill>
          <a:ln w="9525">
            <a:noFill/>
            <a:miter lim="800000"/>
            <a:headEnd/>
            <a:tailEnd/>
          </a:ln>
          <a:effectLst/>
        </p:spPr>
        <p:txBody>
          <a:bodyPr/>
          <a:lstStyle/>
          <a:p>
            <a:pPr marL="342900" indent="-342900">
              <a:spcBef>
                <a:spcPct val="20000"/>
              </a:spcBef>
              <a:defRPr/>
            </a:pPr>
            <a:r>
              <a:rPr lang="en-US" sz="2400" b="1" dirty="0">
                <a:solidFill>
                  <a:srgbClr val="000000"/>
                </a:solidFill>
              </a:rPr>
              <a:t>Benefits :-</a:t>
            </a:r>
            <a:endParaRPr lang="en-US" sz="2400" b="1" dirty="0"/>
          </a:p>
          <a:p>
            <a:pPr marL="342900" indent="-342900">
              <a:spcBef>
                <a:spcPct val="20000"/>
              </a:spcBef>
              <a:buFontTx/>
              <a:buChar char="•"/>
              <a:defRPr/>
            </a:pPr>
            <a:r>
              <a:rPr lang="en-US" sz="2400" dirty="0"/>
              <a:t>Easy accountability, FIFO enforcement ,accuracy, speed &amp; fool proof system</a:t>
            </a:r>
          </a:p>
        </p:txBody>
      </p:sp>
      <p:sp>
        <p:nvSpPr>
          <p:cNvPr id="27659" name="Rectangle 4"/>
          <p:cNvSpPr>
            <a:spLocks noChangeArrowheads="1"/>
          </p:cNvSpPr>
          <p:nvPr/>
        </p:nvSpPr>
        <p:spPr bwMode="gray">
          <a:xfrm>
            <a:off x="3352800" y="381000"/>
            <a:ext cx="2667000" cy="381000"/>
          </a:xfrm>
          <a:prstGeom prst="rect">
            <a:avLst/>
          </a:prstGeom>
          <a:noFill/>
          <a:ln w="9525" algn="ctr">
            <a:noFill/>
            <a:miter lim="800000"/>
            <a:headEnd/>
            <a:tailEnd/>
          </a:ln>
        </p:spPr>
        <p:txBody>
          <a:bodyPr anchor="ctr"/>
          <a:lstStyle/>
          <a:p>
            <a:pPr eaLnBrk="0" hangingPunct="0"/>
            <a:r>
              <a:rPr lang="en-US" sz="2800" b="1">
                <a:solidFill>
                  <a:srgbClr val="F8E44A"/>
                </a:solidFill>
              </a:rPr>
              <a:t>Bar- Coding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533400" y="1524000"/>
            <a:ext cx="8153400" cy="4114800"/>
          </a:xfrm>
          <a:prstGeom prst="rect">
            <a:avLst/>
          </a:prstGeom>
          <a:noFill/>
          <a:ln w="9525">
            <a:noFill/>
            <a:miter lim="800000"/>
            <a:headEnd/>
            <a:tailEnd/>
          </a:ln>
        </p:spPr>
        <p:txBody>
          <a:bodyPr/>
          <a:lstStyle/>
          <a:p>
            <a:pPr marL="342900" indent="-342900" eaLnBrk="0" hangingPunct="0">
              <a:lnSpc>
                <a:spcPct val="80000"/>
              </a:lnSpc>
              <a:spcBef>
                <a:spcPct val="20000"/>
              </a:spcBef>
            </a:pPr>
            <a:r>
              <a:rPr lang="en-US" sz="2000">
                <a:cs typeface="Times New Roman" pitchFamily="18" charset="0"/>
              </a:rPr>
              <a:t>     In order to elevate the functional excellence in supply chain processes, we have decided the following key initiatives under evaluation :</a:t>
            </a:r>
          </a:p>
          <a:p>
            <a:pPr marL="342900" indent="-342900" eaLnBrk="0" hangingPunct="0">
              <a:lnSpc>
                <a:spcPct val="80000"/>
              </a:lnSpc>
              <a:spcBef>
                <a:spcPct val="20000"/>
              </a:spcBef>
              <a:buFontTx/>
              <a:buChar char="•"/>
            </a:pPr>
            <a:endParaRPr lang="en-US" sz="2000">
              <a:cs typeface="Times New Roman" pitchFamily="18" charset="0"/>
            </a:endParaRPr>
          </a:p>
          <a:p>
            <a:pPr marL="742950" lvl="1" indent="-285750" eaLnBrk="0" hangingPunct="0">
              <a:lnSpc>
                <a:spcPct val="80000"/>
              </a:lnSpc>
              <a:spcBef>
                <a:spcPct val="20000"/>
              </a:spcBef>
            </a:pPr>
            <a:endParaRPr lang="en-US" sz="2000">
              <a:cs typeface="Times New Roman" pitchFamily="18" charset="0"/>
            </a:endParaRPr>
          </a:p>
          <a:p>
            <a:pPr marL="742950" lvl="1" indent="-285750" eaLnBrk="0" hangingPunct="0">
              <a:lnSpc>
                <a:spcPct val="80000"/>
              </a:lnSpc>
              <a:spcBef>
                <a:spcPct val="20000"/>
              </a:spcBef>
              <a:buFontTx/>
              <a:buChar char="–"/>
            </a:pPr>
            <a:endParaRPr lang="en-US" sz="2000">
              <a:cs typeface="Times New Roman" pitchFamily="18" charset="0"/>
            </a:endParaRPr>
          </a:p>
          <a:p>
            <a:pPr marL="742950" lvl="1" indent="-285750" eaLnBrk="0" hangingPunct="0">
              <a:lnSpc>
                <a:spcPct val="80000"/>
              </a:lnSpc>
              <a:spcBef>
                <a:spcPct val="20000"/>
              </a:spcBef>
            </a:pPr>
            <a:endParaRPr lang="en-US" sz="2000">
              <a:cs typeface="Times New Roman" pitchFamily="18" charset="0"/>
            </a:endParaRPr>
          </a:p>
        </p:txBody>
      </p:sp>
      <p:sp>
        <p:nvSpPr>
          <p:cNvPr id="29699" name="Rectangle 4"/>
          <p:cNvSpPr>
            <a:spLocks noChangeArrowheads="1"/>
          </p:cNvSpPr>
          <p:nvPr/>
        </p:nvSpPr>
        <p:spPr bwMode="gray">
          <a:xfrm>
            <a:off x="101600" y="381000"/>
            <a:ext cx="7137400" cy="381000"/>
          </a:xfrm>
          <a:prstGeom prst="rect">
            <a:avLst/>
          </a:prstGeom>
          <a:noFill/>
          <a:ln w="9525" algn="ctr">
            <a:noFill/>
            <a:miter lim="800000"/>
            <a:headEnd/>
            <a:tailEnd/>
          </a:ln>
        </p:spPr>
        <p:txBody>
          <a:bodyPr anchor="ctr"/>
          <a:lstStyle/>
          <a:p>
            <a:r>
              <a:rPr lang="en-US" sz="2800" b="1" dirty="0" smtClean="0">
                <a:solidFill>
                  <a:schemeClr val="bg1"/>
                </a:solidFill>
              </a:rPr>
              <a:t>Quality System in Supply Chain</a:t>
            </a:r>
            <a:endParaRPr lang="en-US" sz="2800" b="1" dirty="0">
              <a:solidFill>
                <a:schemeClr val="bg1"/>
              </a:solidFill>
            </a:endParaRPr>
          </a:p>
        </p:txBody>
      </p:sp>
      <p:sp>
        <p:nvSpPr>
          <p:cNvPr id="4" name="Oval 3"/>
          <p:cNvSpPr/>
          <p:nvPr/>
        </p:nvSpPr>
        <p:spPr>
          <a:xfrm>
            <a:off x="685800" y="2590800"/>
            <a:ext cx="3276600" cy="1676400"/>
          </a:xfrm>
          <a:prstGeom prst="ellipse">
            <a:avLst/>
          </a:prstGeom>
          <a:solidFill>
            <a:srgbClr val="0000CC">
              <a:alpha val="27843"/>
            </a:srgb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chemeClr val="bg1"/>
                </a:solidFill>
                <a:latin typeface="Times" pitchFamily="18" charset="0"/>
                <a:cs typeface="Times New Roman" pitchFamily="18" charset="0"/>
              </a:rPr>
              <a:t>E- </a:t>
            </a:r>
            <a:r>
              <a:rPr lang="en-US" sz="2000" b="1" dirty="0" smtClean="0">
                <a:solidFill>
                  <a:schemeClr val="bg1"/>
                </a:solidFill>
                <a:latin typeface="Times" pitchFamily="18" charset="0"/>
                <a:cs typeface="Times New Roman" pitchFamily="18" charset="0"/>
              </a:rPr>
              <a:t>procurement  </a:t>
            </a:r>
            <a:endParaRPr lang="en-US" sz="2000" b="1" dirty="0" smtClean="0">
              <a:solidFill>
                <a:schemeClr val="bg1"/>
              </a:solidFill>
              <a:cs typeface="Times New Roman" pitchFamily="18" charset="0"/>
            </a:endParaRPr>
          </a:p>
          <a:p>
            <a:pPr marL="571500" indent="-571500" defTabSz="812800">
              <a:lnSpc>
                <a:spcPct val="80000"/>
              </a:lnSpc>
              <a:spcBef>
                <a:spcPct val="20000"/>
              </a:spcBef>
              <a:tabLst>
                <a:tab pos="520700" algn="r"/>
              </a:tabLst>
              <a:defRPr/>
            </a:pPr>
            <a:r>
              <a:rPr lang="en-US" sz="2000" b="1" dirty="0" smtClean="0">
                <a:solidFill>
                  <a:schemeClr val="bg1"/>
                </a:solidFill>
                <a:latin typeface="Times" pitchFamily="18" charset="0"/>
                <a:cs typeface="Times New Roman" pitchFamily="18" charset="0"/>
              </a:rPr>
              <a:t>(</a:t>
            </a:r>
            <a:r>
              <a:rPr lang="en-US" sz="2000" b="1" dirty="0">
                <a:solidFill>
                  <a:schemeClr val="bg1"/>
                </a:solidFill>
                <a:latin typeface="Times" pitchFamily="18" charset="0"/>
                <a:cs typeface="Times New Roman" pitchFamily="18" charset="0"/>
              </a:rPr>
              <a:t>vend-x)</a:t>
            </a:r>
          </a:p>
        </p:txBody>
      </p:sp>
      <p:sp>
        <p:nvSpPr>
          <p:cNvPr id="5" name="Oval 4"/>
          <p:cNvSpPr/>
          <p:nvPr/>
        </p:nvSpPr>
        <p:spPr>
          <a:xfrm>
            <a:off x="4800600" y="2667000"/>
            <a:ext cx="3048000" cy="1676400"/>
          </a:xfrm>
          <a:prstGeom prst="ellipse">
            <a:avLst/>
          </a:prstGeom>
          <a:solidFill>
            <a:srgbClr val="0000CC">
              <a:alpha val="27843"/>
            </a:srgb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chemeClr val="bg1"/>
                </a:solidFill>
                <a:latin typeface="Times" pitchFamily="18" charset="0"/>
                <a:cs typeface="Times New Roman" pitchFamily="18" charset="0"/>
              </a:rPr>
              <a:t>Bar Coding</a:t>
            </a:r>
          </a:p>
        </p:txBody>
      </p:sp>
      <p:sp>
        <p:nvSpPr>
          <p:cNvPr id="6" name="Oval 5"/>
          <p:cNvSpPr/>
          <p:nvPr/>
        </p:nvSpPr>
        <p:spPr>
          <a:xfrm>
            <a:off x="685800" y="4800600"/>
            <a:ext cx="3200400" cy="1676400"/>
          </a:xfrm>
          <a:prstGeom prst="ellipse">
            <a:avLst/>
          </a:prstGeom>
          <a:solidFill>
            <a:srgbClr val="0000CC"/>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rgbClr val="FFFF00"/>
                </a:solidFill>
                <a:latin typeface="Times" pitchFamily="18" charset="0"/>
                <a:cs typeface="Times New Roman" pitchFamily="18" charset="0"/>
              </a:rPr>
              <a:t>Green Supply Chain </a:t>
            </a:r>
          </a:p>
        </p:txBody>
      </p:sp>
      <p:sp>
        <p:nvSpPr>
          <p:cNvPr id="7" name="Oval 6"/>
          <p:cNvSpPr/>
          <p:nvPr/>
        </p:nvSpPr>
        <p:spPr>
          <a:xfrm>
            <a:off x="4724400" y="4724400"/>
            <a:ext cx="3276600" cy="1676400"/>
          </a:xfrm>
          <a:prstGeom prst="ellipse">
            <a:avLst/>
          </a:prstGeom>
          <a:solidFill>
            <a:schemeClr val="accent6">
              <a:lumMod val="20000"/>
              <a:lumOff val="80000"/>
            </a:scheme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smtClean="0">
                <a:solidFill>
                  <a:schemeClr val="bg1"/>
                </a:solidFill>
                <a:latin typeface="Times" pitchFamily="18" charset="0"/>
                <a:cs typeface="Times New Roman" pitchFamily="18" charset="0"/>
              </a:rPr>
              <a:t>Supplier Quality Assurance</a:t>
            </a:r>
            <a:endParaRPr lang="en-US" sz="2000" b="1" dirty="0">
              <a:solidFill>
                <a:schemeClr val="bg1"/>
              </a:solidFill>
              <a:latin typeface="Times"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819400" y="152400"/>
            <a:ext cx="4953000" cy="6838950"/>
          </a:xfrm>
          <a:prstGeom prst="rect">
            <a:avLst/>
          </a:prstGeom>
          <a:noFill/>
          <a:ln w="9525">
            <a:noFill/>
            <a:miter lim="800000"/>
            <a:headEnd/>
            <a:tailEnd/>
          </a:ln>
          <a:effectLst/>
        </p:spPr>
      </p:pic>
      <p:sp>
        <p:nvSpPr>
          <p:cNvPr id="7174" name="Text Box 6"/>
          <p:cNvSpPr txBox="1">
            <a:spLocks noChangeArrowheads="1"/>
          </p:cNvSpPr>
          <p:nvPr/>
        </p:nvSpPr>
        <p:spPr bwMode="auto">
          <a:xfrm>
            <a:off x="304800" y="2971800"/>
            <a:ext cx="1981200" cy="707886"/>
          </a:xfrm>
          <a:prstGeom prst="rect">
            <a:avLst/>
          </a:prstGeom>
          <a:solidFill>
            <a:srgbClr val="00B05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2000" dirty="0"/>
              <a:t>POLICY ADOPTED</a:t>
            </a:r>
          </a:p>
        </p:txBody>
      </p:sp>
      <p:pic>
        <p:nvPicPr>
          <p:cNvPr id="26627" name="Picture 3"/>
          <p:cNvPicPr>
            <a:picLocks noChangeAspect="1" noChangeArrowheads="1"/>
          </p:cNvPicPr>
          <p:nvPr/>
        </p:nvPicPr>
        <p:blipFill>
          <a:blip r:embed="rId3" cstate="print"/>
          <a:srcRect/>
          <a:stretch>
            <a:fillRect/>
          </a:stretch>
        </p:blipFill>
        <p:spPr bwMode="auto">
          <a:xfrm>
            <a:off x="3505200" y="685800"/>
            <a:ext cx="971550" cy="6381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304800" y="1828800"/>
            <a:ext cx="8534400" cy="4648200"/>
          </a:xfrm>
        </p:spPr>
        <p:txBody>
          <a:bodyPr>
            <a:normAutofit/>
          </a:bodyPr>
          <a:lstStyle/>
          <a:p>
            <a:pPr algn="l" fontAlgn="auto">
              <a:lnSpc>
                <a:spcPct val="80000"/>
              </a:lnSpc>
              <a:spcAft>
                <a:spcPts val="0"/>
              </a:spcAft>
              <a:buFont typeface="Wingdings 2"/>
              <a:buNone/>
              <a:defRPr/>
            </a:pPr>
            <a:r>
              <a:rPr lang="en-US" sz="2400" dirty="0" smtClean="0">
                <a:solidFill>
                  <a:schemeClr val="tx1"/>
                </a:solidFill>
              </a:rPr>
              <a:t>Awareness sessions conducted during Quality Audits. Partners were briefed on:</a:t>
            </a:r>
          </a:p>
          <a:p>
            <a:pPr algn="l" fontAlgn="auto">
              <a:lnSpc>
                <a:spcPct val="80000"/>
              </a:lnSpc>
              <a:spcAft>
                <a:spcPts val="0"/>
              </a:spcAft>
              <a:buFont typeface="Wingdings 2"/>
              <a:buNone/>
              <a:defRPr/>
            </a:pPr>
            <a:endParaRPr lang="en-US" sz="2800" dirty="0" smtClean="0">
              <a:solidFill>
                <a:schemeClr val="tx1"/>
              </a:solidFill>
            </a:endParaRPr>
          </a:p>
          <a:p>
            <a:pPr lvl="1" algn="l" fontAlgn="auto">
              <a:lnSpc>
                <a:spcPct val="80000"/>
              </a:lnSpc>
              <a:spcAft>
                <a:spcPts val="0"/>
              </a:spcAft>
              <a:buFont typeface="Arial" charset="0"/>
              <a:buChar char="•"/>
              <a:defRPr/>
            </a:pPr>
            <a:r>
              <a:rPr lang="en-US" sz="2000" dirty="0" smtClean="0">
                <a:solidFill>
                  <a:schemeClr val="tx1"/>
                </a:solidFill>
              </a:rPr>
              <a:t>Importance &amp; significance of ISO 9001-2008, OHSAS and EHS system</a:t>
            </a:r>
          </a:p>
          <a:p>
            <a:pPr lvl="1" algn="l" fontAlgn="auto">
              <a:lnSpc>
                <a:spcPct val="80000"/>
              </a:lnSpc>
              <a:spcAft>
                <a:spcPts val="0"/>
              </a:spcAft>
              <a:buFont typeface="Arial" charset="0"/>
              <a:buChar char="•"/>
              <a:defRPr/>
            </a:pPr>
            <a:r>
              <a:rPr lang="en-US" sz="2000" dirty="0" smtClean="0">
                <a:solidFill>
                  <a:schemeClr val="tx1"/>
                </a:solidFill>
              </a:rPr>
              <a:t>Encourage  Supplier to implement ISO 9001-2008</a:t>
            </a:r>
          </a:p>
          <a:p>
            <a:pPr lvl="1" algn="l" fontAlgn="auto">
              <a:lnSpc>
                <a:spcPct val="80000"/>
              </a:lnSpc>
              <a:spcAft>
                <a:spcPts val="0"/>
              </a:spcAft>
              <a:buFont typeface="Arial" charset="0"/>
              <a:buChar char="•"/>
              <a:defRPr/>
            </a:pPr>
            <a:r>
              <a:rPr lang="en-US" sz="2000" dirty="0" smtClean="0">
                <a:solidFill>
                  <a:schemeClr val="tx1"/>
                </a:solidFill>
              </a:rPr>
              <a:t>Awareness of  5 S Concept</a:t>
            </a:r>
          </a:p>
          <a:p>
            <a:pPr lvl="1" algn="l" fontAlgn="auto">
              <a:lnSpc>
                <a:spcPct val="80000"/>
              </a:lnSpc>
              <a:spcAft>
                <a:spcPts val="0"/>
              </a:spcAft>
              <a:buFont typeface="Arial" charset="0"/>
              <a:buChar char="•"/>
              <a:defRPr/>
            </a:pPr>
            <a:r>
              <a:rPr lang="en-US" sz="2000" dirty="0" smtClean="0">
                <a:solidFill>
                  <a:schemeClr val="tx1"/>
                </a:solidFill>
              </a:rPr>
              <a:t>General Health and Hygiene</a:t>
            </a:r>
          </a:p>
          <a:p>
            <a:pPr lvl="1" algn="l" fontAlgn="auto">
              <a:lnSpc>
                <a:spcPct val="80000"/>
              </a:lnSpc>
              <a:spcAft>
                <a:spcPts val="0"/>
              </a:spcAft>
              <a:buFont typeface="Arial" charset="0"/>
              <a:buChar char="•"/>
              <a:defRPr/>
            </a:pPr>
            <a:r>
              <a:rPr lang="en-US" sz="2000" dirty="0" smtClean="0">
                <a:solidFill>
                  <a:schemeClr val="tx1"/>
                </a:solidFill>
              </a:rPr>
              <a:t>Use of Safety Tools and Equipments</a:t>
            </a:r>
          </a:p>
          <a:p>
            <a:pPr lvl="1" algn="l" fontAlgn="auto">
              <a:lnSpc>
                <a:spcPct val="80000"/>
              </a:lnSpc>
              <a:spcAft>
                <a:spcPts val="0"/>
              </a:spcAft>
              <a:buFont typeface="Arial" charset="0"/>
              <a:buChar char="•"/>
              <a:defRPr/>
            </a:pPr>
            <a:r>
              <a:rPr lang="en-US" sz="2000" dirty="0" smtClean="0">
                <a:solidFill>
                  <a:schemeClr val="tx1"/>
                </a:solidFill>
              </a:rPr>
              <a:t>Encourage Supplier for the recycle and reuse of the resource.</a:t>
            </a:r>
          </a:p>
          <a:p>
            <a:pPr lvl="1" algn="l" fontAlgn="auto">
              <a:lnSpc>
                <a:spcPct val="80000"/>
              </a:lnSpc>
              <a:spcAft>
                <a:spcPts val="0"/>
              </a:spcAft>
              <a:buFont typeface="Arial" charset="0"/>
              <a:buChar char="•"/>
              <a:defRPr/>
            </a:pPr>
            <a:r>
              <a:rPr lang="en-US" sz="2000" dirty="0" smtClean="0">
                <a:solidFill>
                  <a:schemeClr val="tx1"/>
                </a:solidFill>
              </a:rPr>
              <a:t>Reduction of the waste and disposal of the waste as per prescribed rules.</a:t>
            </a:r>
          </a:p>
          <a:p>
            <a:pPr lvl="1" algn="l" fontAlgn="auto">
              <a:lnSpc>
                <a:spcPct val="80000"/>
              </a:lnSpc>
              <a:spcAft>
                <a:spcPts val="0"/>
              </a:spcAft>
              <a:buFont typeface="Arial" charset="0"/>
              <a:buChar char="•"/>
              <a:defRPr/>
            </a:pPr>
            <a:r>
              <a:rPr lang="en-US" sz="2000" dirty="0" smtClean="0">
                <a:solidFill>
                  <a:schemeClr val="tx1"/>
                </a:solidFill>
              </a:rPr>
              <a:t>Compliance of the Safety and Environment regulations</a:t>
            </a:r>
          </a:p>
          <a:p>
            <a:pPr lvl="1" algn="l" fontAlgn="auto">
              <a:lnSpc>
                <a:spcPct val="80000"/>
              </a:lnSpc>
              <a:spcAft>
                <a:spcPts val="0"/>
              </a:spcAft>
              <a:buFont typeface="Arial" charset="0"/>
              <a:buChar char="•"/>
              <a:defRPr/>
            </a:pPr>
            <a:r>
              <a:rPr lang="en-US" sz="2000" dirty="0" smtClean="0">
                <a:solidFill>
                  <a:schemeClr val="tx1"/>
                </a:solidFill>
              </a:rPr>
              <a:t>New Suppliers Selected based new questionnaire  feed back</a:t>
            </a:r>
          </a:p>
          <a:p>
            <a:pPr lvl="1" algn="l" fontAlgn="auto">
              <a:lnSpc>
                <a:spcPct val="80000"/>
              </a:lnSpc>
              <a:spcAft>
                <a:spcPts val="0"/>
              </a:spcAft>
              <a:buFont typeface="Arial" charset="0"/>
              <a:buChar char="•"/>
              <a:defRPr/>
            </a:pPr>
            <a:endParaRPr lang="en-US" sz="2000" dirty="0" smtClean="0">
              <a:solidFill>
                <a:schemeClr val="tx1"/>
              </a:solidFill>
            </a:endParaRPr>
          </a:p>
          <a:p>
            <a:pPr algn="l" fontAlgn="auto">
              <a:lnSpc>
                <a:spcPct val="80000"/>
              </a:lnSpc>
              <a:spcAft>
                <a:spcPts val="0"/>
              </a:spcAft>
              <a:buFont typeface="Wingdings 2"/>
              <a:buNone/>
              <a:defRPr/>
            </a:pPr>
            <a:endParaRPr lang="en-US" sz="2800" dirty="0" smtClean="0">
              <a:solidFill>
                <a:schemeClr val="tx1"/>
              </a:solidFill>
            </a:endParaRPr>
          </a:p>
        </p:txBody>
      </p:sp>
      <p:sp>
        <p:nvSpPr>
          <p:cNvPr id="13315" name="TextBox 3"/>
          <p:cNvSpPr txBox="1">
            <a:spLocks noChangeArrowheads="1"/>
          </p:cNvSpPr>
          <p:nvPr/>
        </p:nvSpPr>
        <p:spPr bwMode="auto">
          <a:xfrm>
            <a:off x="228600" y="1214437"/>
            <a:ext cx="2384179" cy="461665"/>
          </a:xfrm>
          <a:prstGeom prst="rect">
            <a:avLst/>
          </a:prstGeom>
          <a:noFill/>
          <a:ln w="9525">
            <a:noFill/>
            <a:miter lim="800000"/>
            <a:headEnd/>
            <a:tailEnd/>
          </a:ln>
        </p:spPr>
        <p:txBody>
          <a:bodyPr wrap="none">
            <a:spAutoFit/>
          </a:bodyPr>
          <a:lstStyle/>
          <a:p>
            <a:pPr algn="l"/>
            <a:r>
              <a:rPr lang="en-US" sz="2400" dirty="0"/>
              <a:t>Initiatives </a:t>
            </a:r>
            <a:r>
              <a:rPr lang="en-US" sz="2400" dirty="0" smtClean="0"/>
              <a:t>Taken..</a:t>
            </a:r>
            <a:endParaRPr lang="en-US" sz="2400" dirty="0"/>
          </a:p>
        </p:txBody>
      </p:sp>
      <p:sp>
        <p:nvSpPr>
          <p:cNvPr id="5" name="Rectangle 2"/>
          <p:cNvSpPr txBox="1">
            <a:spLocks noChangeArrowheads="1"/>
          </p:cNvSpPr>
          <p:nvPr/>
        </p:nvSpPr>
        <p:spPr>
          <a:xfrm>
            <a:off x="152400" y="381000"/>
            <a:ext cx="8686800" cy="762000"/>
          </a:xfrm>
          <a:prstGeom prst="rect">
            <a:avLst/>
          </a:prstGeom>
          <a:noFill/>
        </p:spPr>
        <p:txBody>
          <a:bodyPr lIns="45720" rIns="45720"/>
          <a:lstStyle/>
          <a:p>
            <a:pPr algn="l" fontAlgn="auto">
              <a:spcAft>
                <a:spcPts val="0"/>
              </a:spcAft>
              <a:defRPr/>
            </a:pPr>
            <a:r>
              <a:rPr lang="en-US" sz="2800" b="1" dirty="0">
                <a:solidFill>
                  <a:schemeClr val="bg1"/>
                </a:solidFill>
                <a:latin typeface="+mn-lt"/>
                <a:ea typeface="+mj-ea"/>
                <a:cs typeface="+mj-cs"/>
              </a:rPr>
              <a:t>Green Supply Chain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33400" y="1143000"/>
          <a:ext cx="457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867400" y="2057400"/>
            <a:ext cx="2971800" cy="3077766"/>
          </a:xfrm>
          <a:prstGeom prst="rect">
            <a:avLst/>
          </a:prstGeom>
          <a:noFill/>
        </p:spPr>
        <p:txBody>
          <a:bodyPr wrap="square" rtlCol="0">
            <a:spAutoFit/>
          </a:bodyPr>
          <a:lstStyle/>
          <a:p>
            <a:pPr algn="l"/>
            <a:r>
              <a:rPr lang="en-US" sz="1800" b="1" dirty="0" smtClean="0"/>
              <a:t>Supply Chain Governance </a:t>
            </a:r>
          </a:p>
          <a:p>
            <a:endParaRPr lang="en-US" sz="1600" dirty="0" smtClean="0"/>
          </a:p>
          <a:p>
            <a:pPr algn="l"/>
            <a:r>
              <a:rPr lang="en-US" sz="1600" dirty="0" smtClean="0"/>
              <a:t>Measure Supplier Performance Against contact &amp;SLA through scorecard</a:t>
            </a:r>
          </a:p>
          <a:p>
            <a:pPr algn="l"/>
            <a:endParaRPr lang="en-US" sz="1600" dirty="0" smtClean="0"/>
          </a:p>
          <a:p>
            <a:pPr algn="l"/>
            <a:r>
              <a:rPr lang="en-US" sz="1600" dirty="0" smtClean="0"/>
              <a:t>Measure critical supplier quality through supplier corrective action &amp; supplier audit.</a:t>
            </a:r>
          </a:p>
          <a:p>
            <a:pPr algn="l"/>
            <a:endParaRPr lang="en-US" sz="1600" dirty="0" smtClean="0"/>
          </a:p>
          <a:p>
            <a:pPr algn="l"/>
            <a:r>
              <a:rPr lang="en-US" sz="1600" dirty="0" smtClean="0"/>
              <a:t>Identify, manage and mitigate supplier risks.</a:t>
            </a:r>
            <a:endParaRPr lang="en-US" sz="1600" dirty="0"/>
          </a:p>
        </p:txBody>
      </p:sp>
      <p:sp>
        <p:nvSpPr>
          <p:cNvPr id="5" name="Rectangle 4"/>
          <p:cNvSpPr/>
          <p:nvPr/>
        </p:nvSpPr>
        <p:spPr>
          <a:xfrm>
            <a:off x="457200" y="457200"/>
            <a:ext cx="4410182" cy="461665"/>
          </a:xfrm>
          <a:prstGeom prst="rect">
            <a:avLst/>
          </a:prstGeom>
        </p:spPr>
        <p:txBody>
          <a:bodyPr wrap="none">
            <a:spAutoFit/>
          </a:bodyPr>
          <a:lstStyle/>
          <a:p>
            <a:r>
              <a:rPr lang="en-US" sz="2400" b="1" dirty="0" smtClean="0">
                <a:solidFill>
                  <a:schemeClr val="bg1"/>
                </a:solidFill>
              </a:rPr>
              <a:t>Quality System in Supply Chain</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066800"/>
          <a:ext cx="6096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457200"/>
            <a:ext cx="3567643" cy="461665"/>
          </a:xfrm>
          <a:prstGeom prst="rect">
            <a:avLst/>
          </a:prstGeom>
          <a:noFill/>
        </p:spPr>
        <p:txBody>
          <a:bodyPr wrap="none" rtlCol="0">
            <a:spAutoFit/>
          </a:bodyPr>
          <a:lstStyle/>
          <a:p>
            <a:r>
              <a:rPr lang="en-US" sz="2400" dirty="0" smtClean="0">
                <a:solidFill>
                  <a:schemeClr val="bg1"/>
                </a:solidFill>
              </a:rPr>
              <a:t>Supplier Quality Assurance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427037"/>
            <a:ext cx="8534400" cy="411163"/>
          </a:xfrm>
        </p:spPr>
        <p:txBody>
          <a:bodyPr>
            <a:noAutofit/>
          </a:bodyPr>
          <a:lstStyle/>
          <a:p>
            <a:pPr algn="l"/>
            <a:r>
              <a:rPr lang="en-US" sz="2400" dirty="0" smtClean="0">
                <a:solidFill>
                  <a:schemeClr val="bg1"/>
                </a:solidFill>
              </a:rPr>
              <a:t>New Supplier Development- </a:t>
            </a:r>
          </a:p>
        </p:txBody>
      </p:sp>
      <p:sp>
        <p:nvSpPr>
          <p:cNvPr id="80899" name="Text Box 3"/>
          <p:cNvSpPr txBox="1">
            <a:spLocks noChangeArrowheads="1"/>
          </p:cNvSpPr>
          <p:nvPr/>
        </p:nvSpPr>
        <p:spPr bwMode="auto">
          <a:xfrm>
            <a:off x="887413" y="2298700"/>
            <a:ext cx="184150" cy="369888"/>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spAutoFit/>
          </a:bodyPr>
          <a:lstStyle/>
          <a:p>
            <a:pPr>
              <a:defRPr/>
            </a:pPr>
            <a:endParaRPr lang="en-US" sz="1800" dirty="0"/>
          </a:p>
        </p:txBody>
      </p:sp>
      <p:sp>
        <p:nvSpPr>
          <p:cNvPr id="80900" name="Rectangle 4"/>
          <p:cNvSpPr>
            <a:spLocks noChangeArrowheads="1"/>
          </p:cNvSpPr>
          <p:nvPr/>
        </p:nvSpPr>
        <p:spPr bwMode="auto">
          <a:xfrm>
            <a:off x="152400" y="1720850"/>
            <a:ext cx="2209800" cy="15240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lstStyle/>
          <a:p>
            <a:pPr algn="ctr">
              <a:defRPr/>
            </a:pPr>
            <a:r>
              <a:rPr lang="en-US" sz="1800" dirty="0"/>
              <a:t>Sent Supplier initial Assessment Questionnaire &amp; Supplier  Registration Form</a:t>
            </a:r>
          </a:p>
        </p:txBody>
      </p:sp>
      <p:sp>
        <p:nvSpPr>
          <p:cNvPr id="80901" name="Rectangle 5"/>
          <p:cNvSpPr>
            <a:spLocks noChangeArrowheads="1"/>
          </p:cNvSpPr>
          <p:nvPr/>
        </p:nvSpPr>
        <p:spPr bwMode="auto">
          <a:xfrm>
            <a:off x="3133725" y="1720850"/>
            <a:ext cx="2209800" cy="15240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lstStyle/>
          <a:p>
            <a:pPr algn="ctr">
              <a:defRPr/>
            </a:pPr>
            <a:r>
              <a:rPr lang="en-US" sz="1800" dirty="0"/>
              <a:t>Initial Supplier Evaluation based on Questionnaires</a:t>
            </a:r>
          </a:p>
        </p:txBody>
      </p:sp>
      <p:sp>
        <p:nvSpPr>
          <p:cNvPr id="80902" name="Rectangle 6"/>
          <p:cNvSpPr>
            <a:spLocks noChangeArrowheads="1"/>
          </p:cNvSpPr>
          <p:nvPr/>
        </p:nvSpPr>
        <p:spPr bwMode="auto">
          <a:xfrm>
            <a:off x="5943600" y="3702050"/>
            <a:ext cx="2209800" cy="15240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lstStyle/>
          <a:p>
            <a:pPr algn="ctr">
              <a:defRPr/>
            </a:pPr>
            <a:r>
              <a:rPr lang="en-US" sz="1800" dirty="0"/>
              <a:t>Supplier Site Audit</a:t>
            </a:r>
          </a:p>
        </p:txBody>
      </p:sp>
      <p:sp>
        <p:nvSpPr>
          <p:cNvPr id="80903" name="Rectangle 7"/>
          <p:cNvSpPr>
            <a:spLocks noChangeArrowheads="1"/>
          </p:cNvSpPr>
          <p:nvPr/>
        </p:nvSpPr>
        <p:spPr bwMode="auto">
          <a:xfrm>
            <a:off x="2971800" y="3702050"/>
            <a:ext cx="2209800" cy="15240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lstStyle/>
          <a:p>
            <a:pPr algn="ctr">
              <a:defRPr/>
            </a:pPr>
            <a:r>
              <a:rPr lang="en-US" sz="1800" dirty="0"/>
              <a:t>Supplier Approval for Pilot Lot / Trial</a:t>
            </a:r>
          </a:p>
        </p:txBody>
      </p:sp>
      <p:sp>
        <p:nvSpPr>
          <p:cNvPr id="80904" name="Rectangle 8"/>
          <p:cNvSpPr>
            <a:spLocks noChangeArrowheads="1"/>
          </p:cNvSpPr>
          <p:nvPr/>
        </p:nvSpPr>
        <p:spPr bwMode="auto">
          <a:xfrm>
            <a:off x="152400" y="3702050"/>
            <a:ext cx="2209800" cy="15240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lstStyle/>
          <a:p>
            <a:pPr algn="ctr">
              <a:defRPr/>
            </a:pPr>
            <a:r>
              <a:rPr lang="en-US" sz="1800" dirty="0"/>
              <a:t>Supplier Certification / Final Approval for Commercial Supply</a:t>
            </a:r>
          </a:p>
        </p:txBody>
      </p:sp>
      <p:cxnSp>
        <p:nvCxnSpPr>
          <p:cNvPr id="80905" name="AutoShape 9"/>
          <p:cNvCxnSpPr>
            <a:cxnSpLocks noChangeShapeType="1"/>
            <a:stCxn id="80900" idx="3"/>
            <a:endCxn id="80901" idx="1"/>
          </p:cNvCxnSpPr>
          <p:nvPr/>
        </p:nvCxnSpPr>
        <p:spPr bwMode="auto">
          <a:xfrm>
            <a:off x="2362200" y="2482850"/>
            <a:ext cx="771525" cy="0"/>
          </a:xfrm>
          <a:prstGeom prst="straightConnector1">
            <a:avLst/>
          </a:prstGeom>
          <a:noFill/>
          <a:ln w="9525">
            <a:solidFill>
              <a:schemeClr val="tx1"/>
            </a:solidFill>
            <a:round/>
            <a:headEnd/>
            <a:tailEnd type="triangle" w="med" len="med"/>
          </a:ln>
          <a:effectLst>
            <a:outerShdw dist="35921" dir="2700000" algn="ctr" rotWithShape="0">
              <a:schemeClr val="bg2"/>
            </a:outerShdw>
          </a:effectLst>
        </p:spPr>
      </p:cxnSp>
      <p:sp>
        <p:nvSpPr>
          <p:cNvPr id="80906" name="Rectangle 10"/>
          <p:cNvSpPr>
            <a:spLocks noChangeArrowheads="1"/>
          </p:cNvSpPr>
          <p:nvPr/>
        </p:nvSpPr>
        <p:spPr bwMode="auto">
          <a:xfrm>
            <a:off x="5943600" y="1720850"/>
            <a:ext cx="2209800" cy="15240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lstStyle/>
          <a:p>
            <a:pPr algn="ctr">
              <a:defRPr/>
            </a:pPr>
            <a:r>
              <a:rPr lang="en-US" sz="1800" dirty="0"/>
              <a:t>Request For Sample &amp; Approval  (QC &amp; R&amp;D)</a:t>
            </a:r>
          </a:p>
        </p:txBody>
      </p:sp>
      <p:cxnSp>
        <p:nvCxnSpPr>
          <p:cNvPr id="80907" name="AutoShape 11"/>
          <p:cNvCxnSpPr>
            <a:cxnSpLocks noChangeShapeType="1"/>
            <a:stCxn id="80901" idx="3"/>
            <a:endCxn id="80906" idx="1"/>
          </p:cNvCxnSpPr>
          <p:nvPr/>
        </p:nvCxnSpPr>
        <p:spPr bwMode="auto">
          <a:xfrm>
            <a:off x="5343525" y="2482850"/>
            <a:ext cx="600075" cy="0"/>
          </a:xfrm>
          <a:prstGeom prst="straightConnector1">
            <a:avLst/>
          </a:prstGeom>
          <a:noFill/>
          <a:ln w="9525">
            <a:solidFill>
              <a:schemeClr val="tx1"/>
            </a:solidFill>
            <a:round/>
            <a:headEnd/>
            <a:tailEnd type="triangle" w="med" len="med"/>
          </a:ln>
          <a:effectLst>
            <a:outerShdw dist="35921" dir="2700000" algn="ctr" rotWithShape="0">
              <a:schemeClr val="bg2"/>
            </a:outerShdw>
          </a:effectLst>
        </p:spPr>
      </p:cxnSp>
      <p:cxnSp>
        <p:nvCxnSpPr>
          <p:cNvPr id="80908" name="AutoShape 12"/>
          <p:cNvCxnSpPr>
            <a:cxnSpLocks noChangeShapeType="1"/>
            <a:stCxn id="80903" idx="1"/>
            <a:endCxn id="80904" idx="3"/>
          </p:cNvCxnSpPr>
          <p:nvPr/>
        </p:nvCxnSpPr>
        <p:spPr bwMode="auto">
          <a:xfrm flipH="1">
            <a:off x="2362200" y="4464050"/>
            <a:ext cx="609600" cy="0"/>
          </a:xfrm>
          <a:prstGeom prst="straightConnector1">
            <a:avLst/>
          </a:prstGeom>
          <a:noFill/>
          <a:ln w="9525">
            <a:solidFill>
              <a:schemeClr val="tx1"/>
            </a:solidFill>
            <a:round/>
            <a:headEnd/>
            <a:tailEnd type="triangle" w="med" len="med"/>
          </a:ln>
          <a:effectLst>
            <a:outerShdw dist="35921" dir="2700000" algn="ctr" rotWithShape="0">
              <a:schemeClr val="bg2"/>
            </a:outerShdw>
          </a:effectLst>
        </p:spPr>
      </p:cxnSp>
      <p:cxnSp>
        <p:nvCxnSpPr>
          <p:cNvPr id="80909" name="AutoShape 13"/>
          <p:cNvCxnSpPr>
            <a:cxnSpLocks noChangeShapeType="1"/>
            <a:stCxn id="80902" idx="1"/>
            <a:endCxn id="80903" idx="3"/>
          </p:cNvCxnSpPr>
          <p:nvPr/>
        </p:nvCxnSpPr>
        <p:spPr bwMode="auto">
          <a:xfrm flipH="1">
            <a:off x="5181600" y="4464050"/>
            <a:ext cx="762000" cy="0"/>
          </a:xfrm>
          <a:prstGeom prst="straightConnector1">
            <a:avLst/>
          </a:prstGeom>
          <a:noFill/>
          <a:ln w="9525">
            <a:solidFill>
              <a:schemeClr val="tx1"/>
            </a:solidFill>
            <a:round/>
            <a:headEnd/>
            <a:tailEnd type="triangle" w="med" len="med"/>
          </a:ln>
          <a:effectLst>
            <a:outerShdw dist="35921" dir="2700000" algn="ctr" rotWithShape="0">
              <a:schemeClr val="bg2"/>
            </a:outerShdw>
          </a:effectLst>
        </p:spPr>
      </p:cxnSp>
      <p:cxnSp>
        <p:nvCxnSpPr>
          <p:cNvPr id="80910" name="AutoShape 14"/>
          <p:cNvCxnSpPr>
            <a:cxnSpLocks noChangeShapeType="1"/>
            <a:stCxn id="80906" idx="3"/>
            <a:endCxn id="80902" idx="3"/>
          </p:cNvCxnSpPr>
          <p:nvPr/>
        </p:nvCxnSpPr>
        <p:spPr bwMode="auto">
          <a:xfrm>
            <a:off x="8153400" y="2482850"/>
            <a:ext cx="1588" cy="1981200"/>
          </a:xfrm>
          <a:prstGeom prst="bentConnector3">
            <a:avLst>
              <a:gd name="adj1" fmla="val 14400000"/>
            </a:avLst>
          </a:prstGeom>
          <a:noFill/>
          <a:ln w="9525">
            <a:solidFill>
              <a:schemeClr val="tx1"/>
            </a:solidFill>
            <a:miter lim="800000"/>
            <a:headEnd/>
            <a:tailEnd type="triangle" w="med" len="med"/>
          </a:ln>
          <a:effectLst>
            <a:outerShdw dist="35921" dir="2700000" algn="ctr" rotWithShape="0">
              <a:schemeClr val="bg2"/>
            </a:outerShdw>
          </a:effectLst>
        </p:spPr>
      </p:cxnSp>
      <p:sp>
        <p:nvSpPr>
          <p:cNvPr id="26639" name="Text Box 15"/>
          <p:cNvSpPr txBox="1">
            <a:spLocks noChangeArrowheads="1"/>
          </p:cNvSpPr>
          <p:nvPr/>
        </p:nvSpPr>
        <p:spPr bwMode="auto">
          <a:xfrm>
            <a:off x="228600" y="5505450"/>
            <a:ext cx="7340600" cy="1200150"/>
          </a:xfrm>
          <a:prstGeom prst="rect">
            <a:avLst/>
          </a:prstGeom>
          <a:noFill/>
          <a:ln w="9525">
            <a:noFill/>
            <a:miter lim="800000"/>
            <a:headEnd/>
            <a:tailEnd/>
          </a:ln>
        </p:spPr>
        <p:txBody>
          <a:bodyPr wrap="none">
            <a:spAutoFit/>
          </a:bodyPr>
          <a:lstStyle/>
          <a:p>
            <a:pPr marL="342900" indent="-342900"/>
            <a:r>
              <a:rPr lang="en-US" sz="1800"/>
              <a:t>Following controlled format are used for introduction of supplier:</a:t>
            </a:r>
          </a:p>
          <a:p>
            <a:pPr marL="342900" indent="-342900">
              <a:buFontTx/>
              <a:buAutoNum type="arabicPeriod"/>
            </a:pPr>
            <a:r>
              <a:rPr lang="en-US" sz="1800"/>
              <a:t>Supplier  Quality Evaluation Questionnaire- (FM/QA/057 )</a:t>
            </a:r>
          </a:p>
          <a:p>
            <a:pPr marL="342900" indent="-342900">
              <a:buFontTx/>
              <a:buAutoNum type="arabicPeriod"/>
            </a:pPr>
            <a:r>
              <a:rPr lang="en-US" sz="1800"/>
              <a:t>Green Supply Chain Questionnaire -(F3 / SC/ SOP /001)</a:t>
            </a:r>
          </a:p>
          <a:p>
            <a:pPr marL="342900" indent="-342900">
              <a:buFontTx/>
              <a:buAutoNum type="arabicPeriod"/>
            </a:pPr>
            <a:r>
              <a:rPr lang="en-US" sz="1800"/>
              <a:t>Supplier Registration Form - (F1 / SC / SOP / 001 )</a:t>
            </a:r>
          </a:p>
        </p:txBody>
      </p:sp>
      <p:pic>
        <p:nvPicPr>
          <p:cNvPr id="26640" name="Picture 8"/>
          <p:cNvPicPr>
            <a:picLocks noChangeAspect="1" noChangeArrowheads="1"/>
          </p:cNvPicPr>
          <p:nvPr/>
        </p:nvPicPr>
        <p:blipFill>
          <a:blip r:embed="rId2" cstate="print"/>
          <a:srcRect/>
          <a:stretch>
            <a:fillRect/>
          </a:stretch>
        </p:blipFill>
        <p:spPr bwMode="auto">
          <a:xfrm>
            <a:off x="6629400" y="0"/>
            <a:ext cx="2514600"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9600" y="2921000"/>
          <a:ext cx="7772400" cy="30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828800" y="1854200"/>
          <a:ext cx="5257800" cy="58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457200" y="2006600"/>
            <a:ext cx="933269" cy="338554"/>
          </a:xfrm>
          <a:prstGeom prst="rect">
            <a:avLst/>
          </a:prstGeom>
          <a:noFill/>
        </p:spPr>
        <p:txBody>
          <a:bodyPr wrap="none" rtlCol="0">
            <a:spAutoFit/>
          </a:bodyPr>
          <a:lstStyle/>
          <a:p>
            <a:r>
              <a:rPr lang="en-US" sz="1600" dirty="0" smtClean="0"/>
              <a:t>Supplier </a:t>
            </a:r>
            <a:endParaRPr lang="en-US" sz="1600" dirty="0"/>
          </a:p>
        </p:txBody>
      </p:sp>
      <p:sp>
        <p:nvSpPr>
          <p:cNvPr id="7" name="TextBox 6"/>
          <p:cNvSpPr txBox="1"/>
          <p:nvPr/>
        </p:nvSpPr>
        <p:spPr>
          <a:xfrm>
            <a:off x="7543800" y="2023646"/>
            <a:ext cx="1035861" cy="338554"/>
          </a:xfrm>
          <a:prstGeom prst="rect">
            <a:avLst/>
          </a:prstGeom>
          <a:noFill/>
        </p:spPr>
        <p:txBody>
          <a:bodyPr wrap="none" rtlCol="0">
            <a:spAutoFit/>
          </a:bodyPr>
          <a:lstStyle/>
          <a:p>
            <a:r>
              <a:rPr lang="en-US" sz="1600" dirty="0" smtClean="0"/>
              <a:t>Customer </a:t>
            </a:r>
            <a:endParaRPr lang="en-US" sz="1600" dirty="0"/>
          </a:p>
        </p:txBody>
      </p:sp>
      <p:sp>
        <p:nvSpPr>
          <p:cNvPr id="8" name="TextBox 7"/>
          <p:cNvSpPr txBox="1"/>
          <p:nvPr/>
        </p:nvSpPr>
        <p:spPr>
          <a:xfrm>
            <a:off x="3505200" y="2438400"/>
            <a:ext cx="2198038" cy="369332"/>
          </a:xfrm>
          <a:prstGeom prst="rect">
            <a:avLst/>
          </a:prstGeom>
          <a:noFill/>
        </p:spPr>
        <p:txBody>
          <a:bodyPr wrap="none" rtlCol="0">
            <a:spAutoFit/>
          </a:bodyPr>
          <a:lstStyle/>
          <a:p>
            <a:r>
              <a:rPr lang="en-US" sz="1800" dirty="0" smtClean="0"/>
              <a:t>Quality Management </a:t>
            </a:r>
            <a:endParaRPr lang="en-US" sz="1800" dirty="0"/>
          </a:p>
        </p:txBody>
      </p:sp>
      <p:sp>
        <p:nvSpPr>
          <p:cNvPr id="9" name="TextBox 8"/>
          <p:cNvSpPr txBox="1"/>
          <p:nvPr/>
        </p:nvSpPr>
        <p:spPr>
          <a:xfrm>
            <a:off x="3810000" y="1219200"/>
            <a:ext cx="1133645" cy="369332"/>
          </a:xfrm>
          <a:prstGeom prst="rect">
            <a:avLst/>
          </a:prstGeom>
          <a:noFill/>
        </p:spPr>
        <p:txBody>
          <a:bodyPr wrap="none" rtlCol="0">
            <a:spAutoFit/>
          </a:bodyPr>
          <a:lstStyle/>
          <a:p>
            <a:r>
              <a:rPr lang="en-US" sz="1800" dirty="0" smtClean="0"/>
              <a:t>Enterprise</a:t>
            </a:r>
            <a:endParaRPr lang="en-US" sz="1800" dirty="0"/>
          </a:p>
        </p:txBody>
      </p:sp>
      <p:sp>
        <p:nvSpPr>
          <p:cNvPr id="10" name="TextBox 9"/>
          <p:cNvSpPr txBox="1"/>
          <p:nvPr/>
        </p:nvSpPr>
        <p:spPr>
          <a:xfrm>
            <a:off x="381000" y="438090"/>
            <a:ext cx="5211683" cy="400110"/>
          </a:xfrm>
          <a:prstGeom prst="rect">
            <a:avLst/>
          </a:prstGeom>
          <a:noFill/>
        </p:spPr>
        <p:txBody>
          <a:bodyPr wrap="none" rtlCol="0">
            <a:spAutoFit/>
          </a:bodyPr>
          <a:lstStyle/>
          <a:p>
            <a:r>
              <a:rPr lang="en-US" sz="2000" dirty="0" smtClean="0">
                <a:solidFill>
                  <a:schemeClr val="bg1"/>
                </a:solidFill>
              </a:rPr>
              <a:t>Integrated Quality  &amp; Compliance Management  </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1"/>
          <p:cNvSpPr>
            <a:spLocks noChangeArrowheads="1"/>
          </p:cNvSpPr>
          <p:nvPr/>
        </p:nvSpPr>
        <p:spPr bwMode="auto">
          <a:xfrm>
            <a:off x="971550" y="1551010"/>
            <a:ext cx="7162800" cy="4343400"/>
          </a:xfrm>
          <a:prstGeom prst="rect">
            <a:avLst/>
          </a:prstGeom>
          <a:solidFill>
            <a:schemeClr val="bg1"/>
          </a:solidFill>
          <a:ln w="9525" algn="ctr">
            <a:noFill/>
            <a:round/>
            <a:headEnd/>
            <a:tailEnd/>
          </a:ln>
        </p:spPr>
        <p:txBody>
          <a:bodyPr/>
          <a:lstStyle/>
          <a:p>
            <a:endParaRPr lang="en-US" sz="2400">
              <a:latin typeface="Times"/>
            </a:endParaRPr>
          </a:p>
        </p:txBody>
      </p:sp>
      <p:grpSp>
        <p:nvGrpSpPr>
          <p:cNvPr id="2" name="Group 5"/>
          <p:cNvGrpSpPr>
            <a:grpSpLocks/>
          </p:cNvGrpSpPr>
          <p:nvPr/>
        </p:nvGrpSpPr>
        <p:grpSpPr bwMode="auto">
          <a:xfrm>
            <a:off x="995363" y="1576410"/>
            <a:ext cx="7150100" cy="4305300"/>
            <a:chOff x="0" y="0"/>
            <a:chExt cx="4504" cy="2712"/>
          </a:xfrm>
        </p:grpSpPr>
        <p:sp>
          <p:nvSpPr>
            <p:cNvPr id="15" name="AutoShape 6"/>
            <p:cNvSpPr>
              <a:spLocks/>
            </p:cNvSpPr>
            <p:nvPr/>
          </p:nvSpPr>
          <p:spPr bwMode="auto">
            <a:xfrm rot="5400000">
              <a:off x="2752" y="960"/>
              <a:ext cx="2712" cy="792"/>
            </a:xfrm>
            <a:prstGeom prst="roundRect">
              <a:avLst>
                <a:gd name="adj" fmla="val 3028"/>
              </a:avLst>
            </a:prstGeom>
            <a:solidFill>
              <a:srgbClr val="FFFFFF"/>
            </a:solidFill>
            <a:ln w="12700">
              <a:solidFill>
                <a:srgbClr val="FFFFFF"/>
              </a:solidFill>
              <a:round/>
              <a:headEnd/>
              <a:tailEnd/>
            </a:ln>
            <a:effectLst>
              <a:outerShdw dist="63500" dir="2700000" algn="ctr" rotWithShape="0">
                <a:schemeClr val="bg2">
                  <a:alpha val="50000"/>
                </a:schemeClr>
              </a:outerShdw>
            </a:effectLst>
          </p:spPr>
          <p:txBody>
            <a:bodyPr lIns="0" tIns="0" rIns="40639" bIns="0" anchor="ctr"/>
            <a:lstStyle/>
            <a:p>
              <a:pPr marL="39688" algn="ctr">
                <a:defRPr/>
              </a:pPr>
              <a:r>
                <a:rPr lang="en-US" sz="2400" b="1">
                  <a:solidFill>
                    <a:srgbClr val="FFFFFF"/>
                  </a:solidFill>
                  <a:latin typeface="Tahoma" charset="0"/>
                  <a:cs typeface="+mn-cs"/>
                  <a:sym typeface="Tahoma" charset="0"/>
                </a:rPr>
                <a:t>Customer processes</a:t>
              </a:r>
            </a:p>
          </p:txBody>
        </p:sp>
        <p:sp>
          <p:nvSpPr>
            <p:cNvPr id="16" name="AutoShape 7"/>
            <p:cNvSpPr>
              <a:spLocks/>
            </p:cNvSpPr>
            <p:nvPr/>
          </p:nvSpPr>
          <p:spPr bwMode="auto">
            <a:xfrm rot="-5400000">
              <a:off x="-953" y="959"/>
              <a:ext cx="2696" cy="791"/>
            </a:xfrm>
            <a:prstGeom prst="roundRect">
              <a:avLst>
                <a:gd name="adj" fmla="val 3032"/>
              </a:avLst>
            </a:prstGeom>
            <a:solidFill>
              <a:srgbClr val="FFFFFF"/>
            </a:solidFill>
            <a:ln w="12700">
              <a:solidFill>
                <a:srgbClr val="FFFFFF"/>
              </a:solidFill>
              <a:round/>
              <a:headEnd/>
              <a:tailEnd/>
            </a:ln>
            <a:effectLst>
              <a:outerShdw dist="63500" dir="2700000" algn="ctr" rotWithShape="0">
                <a:schemeClr val="bg2">
                  <a:alpha val="50000"/>
                </a:schemeClr>
              </a:outerShdw>
            </a:effectLst>
          </p:spPr>
          <p:txBody>
            <a:bodyPr lIns="0" tIns="0" rIns="40639" bIns="0" anchor="ctr"/>
            <a:lstStyle/>
            <a:p>
              <a:pPr marL="39688" algn="ctr">
                <a:defRPr/>
              </a:pPr>
              <a:r>
                <a:rPr lang="en-US" sz="2400" b="1">
                  <a:solidFill>
                    <a:srgbClr val="FFFFFF"/>
                  </a:solidFill>
                  <a:latin typeface="Tahoma" charset="0"/>
                  <a:cs typeface="+mn-cs"/>
                  <a:sym typeface="Tahoma" charset="0"/>
                </a:rPr>
                <a:t>Supplier processes</a:t>
              </a:r>
            </a:p>
          </p:txBody>
        </p:sp>
        <p:sp>
          <p:nvSpPr>
            <p:cNvPr id="17" name="AutoShape 8"/>
            <p:cNvSpPr>
              <a:spLocks/>
            </p:cNvSpPr>
            <p:nvPr/>
          </p:nvSpPr>
          <p:spPr bwMode="auto">
            <a:xfrm>
              <a:off x="936" y="7"/>
              <a:ext cx="2632" cy="2704"/>
            </a:xfrm>
            <a:prstGeom prst="roundRect">
              <a:avLst>
                <a:gd name="adj" fmla="val 907"/>
              </a:avLst>
            </a:prstGeom>
            <a:solidFill>
              <a:srgbClr val="FFFFFF"/>
            </a:solidFill>
            <a:ln w="12700">
              <a:solidFill>
                <a:srgbClr val="FFFFFF"/>
              </a:solidFill>
              <a:round/>
              <a:headEnd/>
              <a:tailEnd/>
            </a:ln>
            <a:effectLst>
              <a:outerShdw dist="63500" dir="2700000" algn="ctr" rotWithShape="0">
                <a:schemeClr val="bg2">
                  <a:alpha val="50000"/>
                </a:schemeClr>
              </a:outerShdw>
            </a:effectLst>
          </p:spPr>
          <p:txBody>
            <a:bodyPr lIns="0" tIns="0" rIns="40639" bIns="0"/>
            <a:lstStyle/>
            <a:p>
              <a:pPr marL="39688" algn="ctr">
                <a:defRPr/>
              </a:pPr>
              <a:r>
                <a:rPr lang="en-US" sz="2400" b="1">
                  <a:solidFill>
                    <a:srgbClr val="FFFFFF"/>
                  </a:solidFill>
                  <a:latin typeface="Tahoma" charset="0"/>
                  <a:cs typeface="+mn-cs"/>
                  <a:sym typeface="Tahoma" charset="0"/>
                </a:rPr>
                <a:t/>
              </a:r>
              <a:br>
                <a:rPr lang="en-US" sz="2400" b="1">
                  <a:solidFill>
                    <a:srgbClr val="FFFFFF"/>
                  </a:solidFill>
                  <a:latin typeface="Tahoma" charset="0"/>
                  <a:cs typeface="+mn-cs"/>
                  <a:sym typeface="Tahoma" charset="0"/>
                </a:rPr>
              </a:br>
              <a:r>
                <a:rPr lang="en-US" sz="2400" b="1">
                  <a:solidFill>
                    <a:srgbClr val="FFFFFF"/>
                  </a:solidFill>
                  <a:latin typeface="Tahoma" charset="0"/>
                  <a:cs typeface="+mn-cs"/>
                  <a:sym typeface="Tahoma" charset="0"/>
                </a:rPr>
                <a:t>Supply Chain</a:t>
              </a:r>
            </a:p>
          </p:txBody>
        </p:sp>
      </p:grpSp>
      <p:grpSp>
        <p:nvGrpSpPr>
          <p:cNvPr id="3" name="Group 9"/>
          <p:cNvGrpSpPr>
            <a:grpSpLocks/>
          </p:cNvGrpSpPr>
          <p:nvPr/>
        </p:nvGrpSpPr>
        <p:grpSpPr bwMode="auto">
          <a:xfrm>
            <a:off x="982663" y="1390672"/>
            <a:ext cx="7150100" cy="4305300"/>
            <a:chOff x="0" y="0"/>
            <a:chExt cx="4504" cy="2712"/>
          </a:xfrm>
        </p:grpSpPr>
        <p:sp>
          <p:nvSpPr>
            <p:cNvPr id="19" name="AutoShape 10"/>
            <p:cNvSpPr>
              <a:spLocks/>
            </p:cNvSpPr>
            <p:nvPr/>
          </p:nvSpPr>
          <p:spPr bwMode="auto">
            <a:xfrm rot="5400000">
              <a:off x="2752" y="960"/>
              <a:ext cx="2712" cy="792"/>
            </a:xfrm>
            <a:prstGeom prst="roundRect">
              <a:avLst>
                <a:gd name="adj" fmla="val 3028"/>
              </a:avLst>
            </a:prstGeom>
            <a:solidFill>
              <a:srgbClr val="4C5A86"/>
            </a:solidFill>
            <a:ln w="12700">
              <a:solidFill>
                <a:srgbClr val="4C5A86"/>
              </a:solidFill>
              <a:round/>
              <a:headEnd/>
              <a:tailEnd/>
            </a:ln>
          </p:spPr>
          <p:txBody>
            <a:bodyPr lIns="0" tIns="0" rIns="40639" bIns="0" anchor="ctr"/>
            <a:lstStyle/>
            <a:p>
              <a:pPr marL="39688" algn="ctr"/>
              <a:r>
                <a:rPr lang="en-US" sz="2400" b="1">
                  <a:solidFill>
                    <a:srgbClr val="FFFFFF"/>
                  </a:solidFill>
                  <a:latin typeface="Tahoma" pitchFamily="34" charset="0"/>
                  <a:sym typeface="Tahoma" pitchFamily="34" charset="0"/>
                </a:rPr>
                <a:t>Customer processes</a:t>
              </a:r>
            </a:p>
          </p:txBody>
        </p:sp>
        <p:sp>
          <p:nvSpPr>
            <p:cNvPr id="20" name="AutoShape 11"/>
            <p:cNvSpPr>
              <a:spLocks/>
            </p:cNvSpPr>
            <p:nvPr/>
          </p:nvSpPr>
          <p:spPr bwMode="auto">
            <a:xfrm rot="-5400000">
              <a:off x="-952" y="959"/>
              <a:ext cx="2696" cy="791"/>
            </a:xfrm>
            <a:prstGeom prst="roundRect">
              <a:avLst>
                <a:gd name="adj" fmla="val 3032"/>
              </a:avLst>
            </a:prstGeom>
            <a:solidFill>
              <a:srgbClr val="4C5A86"/>
            </a:solidFill>
            <a:ln w="12700">
              <a:solidFill>
                <a:srgbClr val="4C5A86"/>
              </a:solidFill>
              <a:round/>
              <a:headEnd/>
              <a:tailEnd/>
            </a:ln>
          </p:spPr>
          <p:txBody>
            <a:bodyPr lIns="0" tIns="0" rIns="40639" bIns="0" anchor="ctr"/>
            <a:lstStyle/>
            <a:p>
              <a:pPr marL="39688" algn="ctr"/>
              <a:r>
                <a:rPr lang="en-US" sz="2400" b="1">
                  <a:solidFill>
                    <a:srgbClr val="FFFFFF"/>
                  </a:solidFill>
                  <a:latin typeface="Tahoma" pitchFamily="34" charset="0"/>
                  <a:sym typeface="Tahoma" pitchFamily="34" charset="0"/>
                </a:rPr>
                <a:t>Supplier processes</a:t>
              </a:r>
            </a:p>
          </p:txBody>
        </p:sp>
        <p:sp>
          <p:nvSpPr>
            <p:cNvPr id="21" name="AutoShape 12"/>
            <p:cNvSpPr>
              <a:spLocks/>
            </p:cNvSpPr>
            <p:nvPr/>
          </p:nvSpPr>
          <p:spPr bwMode="auto">
            <a:xfrm>
              <a:off x="936" y="7"/>
              <a:ext cx="2632" cy="2704"/>
            </a:xfrm>
            <a:prstGeom prst="roundRect">
              <a:avLst>
                <a:gd name="adj" fmla="val 907"/>
              </a:avLst>
            </a:prstGeom>
            <a:solidFill>
              <a:schemeClr val="accent1"/>
            </a:solidFill>
            <a:ln w="12700">
              <a:solidFill>
                <a:srgbClr val="90ADC1"/>
              </a:solidFill>
              <a:round/>
              <a:headEnd/>
              <a:tailEnd/>
            </a:ln>
          </p:spPr>
          <p:txBody>
            <a:bodyPr lIns="0" tIns="0" rIns="40639" bIns="0"/>
            <a:lstStyle/>
            <a:p>
              <a:pPr marL="39688" algn="ctr"/>
              <a:r>
                <a:rPr lang="en-US" sz="2400" b="1">
                  <a:latin typeface="Tahoma" pitchFamily="34" charset="0"/>
                  <a:sym typeface="Tahoma" pitchFamily="34" charset="0"/>
                </a:rPr>
                <a:t/>
              </a:r>
              <a:br>
                <a:rPr lang="en-US" sz="2400" b="1">
                  <a:latin typeface="Tahoma" pitchFamily="34" charset="0"/>
                  <a:sym typeface="Tahoma" pitchFamily="34" charset="0"/>
                </a:rPr>
              </a:br>
              <a:r>
                <a:rPr lang="en-US" sz="2400" b="1">
                  <a:latin typeface="Tahoma" pitchFamily="34" charset="0"/>
                  <a:sym typeface="Tahoma" pitchFamily="34" charset="0"/>
                </a:rPr>
                <a:t>Supply Chain</a:t>
              </a:r>
            </a:p>
          </p:txBody>
        </p:sp>
      </p:grpSp>
      <p:grpSp>
        <p:nvGrpSpPr>
          <p:cNvPr id="4" name="Group 21"/>
          <p:cNvGrpSpPr>
            <a:grpSpLocks/>
          </p:cNvGrpSpPr>
          <p:nvPr/>
        </p:nvGrpSpPr>
        <p:grpSpPr bwMode="auto">
          <a:xfrm>
            <a:off x="1992313" y="2427310"/>
            <a:ext cx="5126037" cy="3149600"/>
            <a:chOff x="0" y="0"/>
            <a:chExt cx="3228" cy="1984"/>
          </a:xfrm>
        </p:grpSpPr>
        <p:sp>
          <p:nvSpPr>
            <p:cNvPr id="23" name="AutoShape 22"/>
            <p:cNvSpPr>
              <a:spLocks/>
            </p:cNvSpPr>
            <p:nvPr/>
          </p:nvSpPr>
          <p:spPr bwMode="auto">
            <a:xfrm>
              <a:off x="2164" y="680"/>
              <a:ext cx="656" cy="536"/>
            </a:xfrm>
            <a:prstGeom prst="rightArrow">
              <a:avLst>
                <a:gd name="adj1" fmla="val 66000"/>
                <a:gd name="adj2" fmla="val 49256"/>
              </a:avLst>
            </a:prstGeom>
            <a:solidFill>
              <a:srgbClr val="FFFFFF"/>
            </a:solidFill>
            <a:ln w="12700">
              <a:solidFill>
                <a:schemeClr val="tx1"/>
              </a:solidFill>
              <a:miter lim="800000"/>
              <a:headEnd/>
              <a:tailEnd/>
            </a:ln>
            <a:effectLst>
              <a:outerShdw dist="63500" dir="2700000" algn="ctr" rotWithShape="0">
                <a:schemeClr val="bg2">
                  <a:alpha val="50000"/>
                </a:schemeClr>
              </a:outerShdw>
            </a:effectLst>
          </p:spPr>
          <p:txBody>
            <a:bodyPr lIns="0" tIns="0" rIns="40639" bIns="0" anchor="ctr"/>
            <a:lstStyle/>
            <a:p>
              <a:pPr marL="39688" algn="ctr">
                <a:defRPr/>
              </a:pPr>
              <a:r>
                <a:rPr lang="en-US" sz="1600">
                  <a:latin typeface="Tahoma" charset="0"/>
                  <a:cs typeface="+mn-cs"/>
                  <a:sym typeface="Tahoma" charset="0"/>
                </a:rPr>
                <a:t>Deliver</a:t>
              </a:r>
            </a:p>
          </p:txBody>
        </p:sp>
        <p:sp>
          <p:nvSpPr>
            <p:cNvPr id="24" name="AutoShape 23"/>
            <p:cNvSpPr>
              <a:spLocks/>
            </p:cNvSpPr>
            <p:nvPr/>
          </p:nvSpPr>
          <p:spPr bwMode="auto">
            <a:xfrm>
              <a:off x="1284" y="680"/>
              <a:ext cx="657" cy="536"/>
            </a:xfrm>
            <a:prstGeom prst="rightArrow">
              <a:avLst>
                <a:gd name="adj1" fmla="val 66000"/>
                <a:gd name="adj2" fmla="val 49256"/>
              </a:avLst>
            </a:prstGeom>
            <a:solidFill>
              <a:srgbClr val="FFFFFF"/>
            </a:solidFill>
            <a:ln w="12700">
              <a:solidFill>
                <a:schemeClr val="tx1"/>
              </a:solidFill>
              <a:miter lim="800000"/>
              <a:headEnd/>
              <a:tailEnd/>
            </a:ln>
            <a:effectLst>
              <a:outerShdw dist="63500" dir="2700000" algn="ctr" rotWithShape="0">
                <a:schemeClr val="bg2">
                  <a:alpha val="50000"/>
                </a:schemeClr>
              </a:outerShdw>
            </a:effectLst>
          </p:spPr>
          <p:txBody>
            <a:bodyPr lIns="0" tIns="0" rIns="40639" bIns="0" anchor="ctr"/>
            <a:lstStyle/>
            <a:p>
              <a:pPr marL="39688" algn="ctr">
                <a:defRPr/>
              </a:pPr>
              <a:r>
                <a:rPr lang="en-US" sz="1600">
                  <a:latin typeface="Tahoma" charset="0"/>
                  <a:cs typeface="+mn-cs"/>
                  <a:sym typeface="Tahoma" charset="0"/>
                </a:rPr>
                <a:t>Make</a:t>
              </a:r>
            </a:p>
          </p:txBody>
        </p:sp>
        <p:sp>
          <p:nvSpPr>
            <p:cNvPr id="25" name="AutoShape 24"/>
            <p:cNvSpPr>
              <a:spLocks/>
            </p:cNvSpPr>
            <p:nvPr/>
          </p:nvSpPr>
          <p:spPr bwMode="auto">
            <a:xfrm>
              <a:off x="404" y="680"/>
              <a:ext cx="656" cy="536"/>
            </a:xfrm>
            <a:prstGeom prst="rightArrow">
              <a:avLst>
                <a:gd name="adj1" fmla="val 66000"/>
                <a:gd name="adj2" fmla="val 49256"/>
              </a:avLst>
            </a:prstGeom>
            <a:solidFill>
              <a:srgbClr val="FFFFFF"/>
            </a:solidFill>
            <a:ln w="12700">
              <a:solidFill>
                <a:schemeClr val="tx1"/>
              </a:solidFill>
              <a:miter lim="800000"/>
              <a:headEnd/>
              <a:tailEnd/>
            </a:ln>
            <a:effectLst>
              <a:outerShdw dist="63500" dir="2700000" algn="ctr" rotWithShape="0">
                <a:schemeClr val="bg2">
                  <a:alpha val="50000"/>
                </a:schemeClr>
              </a:outerShdw>
            </a:effectLst>
          </p:spPr>
          <p:txBody>
            <a:bodyPr lIns="0" tIns="0" rIns="40639" bIns="0" anchor="ctr"/>
            <a:lstStyle/>
            <a:p>
              <a:pPr marL="39688" algn="ctr">
                <a:defRPr/>
              </a:pPr>
              <a:r>
                <a:rPr lang="en-US" sz="1600" dirty="0">
                  <a:latin typeface="Tahoma" charset="0"/>
                  <a:cs typeface="+mn-cs"/>
                  <a:sym typeface="Tahoma" charset="0"/>
                </a:rPr>
                <a:t>Source</a:t>
              </a:r>
            </a:p>
          </p:txBody>
        </p:sp>
        <p:sp>
          <p:nvSpPr>
            <p:cNvPr id="26" name="AutoShape 25"/>
            <p:cNvSpPr>
              <a:spLocks/>
            </p:cNvSpPr>
            <p:nvPr/>
          </p:nvSpPr>
          <p:spPr bwMode="auto">
            <a:xfrm flipH="1">
              <a:off x="2172" y="1448"/>
              <a:ext cx="655" cy="536"/>
            </a:xfrm>
            <a:prstGeom prst="rightArrow">
              <a:avLst>
                <a:gd name="adj1" fmla="val 66000"/>
                <a:gd name="adj2" fmla="val 49231"/>
              </a:avLst>
            </a:prstGeom>
            <a:solidFill>
              <a:srgbClr val="FFFFFF"/>
            </a:solidFill>
            <a:ln w="12700">
              <a:solidFill>
                <a:schemeClr val="tx1"/>
              </a:solidFill>
              <a:miter lim="800000"/>
              <a:headEnd/>
              <a:tailEnd/>
            </a:ln>
            <a:effectLst>
              <a:outerShdw dist="63500" dir="2700000" algn="ctr" rotWithShape="0">
                <a:schemeClr val="bg2">
                  <a:alpha val="50000"/>
                </a:schemeClr>
              </a:outerShdw>
            </a:effectLst>
          </p:spPr>
          <p:txBody>
            <a:bodyPr lIns="0" tIns="0" rIns="40639" bIns="0" anchor="ctr"/>
            <a:lstStyle/>
            <a:p>
              <a:pPr marL="39688" algn="ctr">
                <a:defRPr/>
              </a:pPr>
              <a:r>
                <a:rPr lang="en-US" sz="1600">
                  <a:latin typeface="Tahoma" charset="0"/>
                  <a:cs typeface="+mn-cs"/>
                  <a:sym typeface="Tahoma" charset="0"/>
                </a:rPr>
                <a:t>Return</a:t>
              </a:r>
            </a:p>
          </p:txBody>
        </p:sp>
        <p:sp>
          <p:nvSpPr>
            <p:cNvPr id="27" name="AutoShape 26"/>
            <p:cNvSpPr>
              <a:spLocks/>
            </p:cNvSpPr>
            <p:nvPr/>
          </p:nvSpPr>
          <p:spPr bwMode="auto">
            <a:xfrm flipH="1">
              <a:off x="404" y="1448"/>
              <a:ext cx="655" cy="536"/>
            </a:xfrm>
            <a:prstGeom prst="rightArrow">
              <a:avLst>
                <a:gd name="adj1" fmla="val 66000"/>
                <a:gd name="adj2" fmla="val 49231"/>
              </a:avLst>
            </a:prstGeom>
            <a:solidFill>
              <a:srgbClr val="FFFFFF"/>
            </a:solidFill>
            <a:ln w="12700">
              <a:solidFill>
                <a:schemeClr val="tx1"/>
              </a:solidFill>
              <a:miter lim="800000"/>
              <a:headEnd/>
              <a:tailEnd/>
            </a:ln>
            <a:effectLst>
              <a:outerShdw dist="63500" dir="2700000" algn="ctr" rotWithShape="0">
                <a:schemeClr val="bg2">
                  <a:alpha val="50000"/>
                </a:schemeClr>
              </a:outerShdw>
            </a:effectLst>
          </p:spPr>
          <p:txBody>
            <a:bodyPr lIns="0" tIns="0" rIns="40639" bIns="0" anchor="ctr"/>
            <a:lstStyle/>
            <a:p>
              <a:pPr marL="39688" algn="ctr">
                <a:defRPr/>
              </a:pPr>
              <a:r>
                <a:rPr lang="en-US" sz="1600">
                  <a:latin typeface="Tahoma" charset="0"/>
                  <a:cs typeface="+mn-cs"/>
                  <a:sym typeface="Tahoma" charset="0"/>
                </a:rPr>
                <a:t>Return</a:t>
              </a:r>
            </a:p>
          </p:txBody>
        </p:sp>
        <p:sp>
          <p:nvSpPr>
            <p:cNvPr id="28" name="Line 27"/>
            <p:cNvSpPr>
              <a:spLocks noChangeShapeType="1"/>
            </p:cNvSpPr>
            <p:nvPr/>
          </p:nvSpPr>
          <p:spPr bwMode="auto">
            <a:xfrm flipH="1">
              <a:off x="4" y="952"/>
              <a:ext cx="400" cy="0"/>
            </a:xfrm>
            <a:prstGeom prst="line">
              <a:avLst/>
            </a:prstGeom>
            <a:noFill/>
            <a:ln w="25400">
              <a:solidFill>
                <a:schemeClr val="tx1"/>
              </a:solidFill>
              <a:round/>
              <a:headEnd type="arrow" w="med" len="med"/>
              <a:tailEnd type="arrow" w="med" len="med"/>
            </a:ln>
          </p:spPr>
          <p:txBody>
            <a:bodyPr/>
            <a:lstStyle/>
            <a:p>
              <a:endParaRPr lang="en-US"/>
            </a:p>
          </p:txBody>
        </p:sp>
        <p:sp>
          <p:nvSpPr>
            <p:cNvPr id="29" name="Line 28"/>
            <p:cNvSpPr>
              <a:spLocks noChangeShapeType="1"/>
            </p:cNvSpPr>
            <p:nvPr/>
          </p:nvSpPr>
          <p:spPr bwMode="auto">
            <a:xfrm flipH="1">
              <a:off x="1948" y="952"/>
              <a:ext cx="216" cy="0"/>
            </a:xfrm>
            <a:prstGeom prst="line">
              <a:avLst/>
            </a:prstGeom>
            <a:noFill/>
            <a:ln w="25400">
              <a:solidFill>
                <a:schemeClr val="tx1"/>
              </a:solidFill>
              <a:round/>
              <a:headEnd type="arrow" w="med" len="med"/>
              <a:tailEnd type="arrow" w="med" len="med"/>
            </a:ln>
          </p:spPr>
          <p:txBody>
            <a:bodyPr/>
            <a:lstStyle/>
            <a:p>
              <a:endParaRPr lang="en-US"/>
            </a:p>
          </p:txBody>
        </p:sp>
        <p:sp>
          <p:nvSpPr>
            <p:cNvPr id="30" name="Line 29"/>
            <p:cNvSpPr>
              <a:spLocks noChangeShapeType="1"/>
            </p:cNvSpPr>
            <p:nvPr/>
          </p:nvSpPr>
          <p:spPr bwMode="auto">
            <a:xfrm flipH="1">
              <a:off x="2828" y="952"/>
              <a:ext cx="400" cy="0"/>
            </a:xfrm>
            <a:prstGeom prst="line">
              <a:avLst/>
            </a:prstGeom>
            <a:noFill/>
            <a:ln w="25400">
              <a:solidFill>
                <a:schemeClr val="tx1"/>
              </a:solidFill>
              <a:round/>
              <a:headEnd type="arrow" w="med" len="med"/>
              <a:tailEnd type="arrow" w="med" len="med"/>
            </a:ln>
          </p:spPr>
          <p:txBody>
            <a:bodyPr/>
            <a:lstStyle/>
            <a:p>
              <a:endParaRPr lang="en-US"/>
            </a:p>
          </p:txBody>
        </p:sp>
        <p:sp>
          <p:nvSpPr>
            <p:cNvPr id="31" name="Line 30"/>
            <p:cNvSpPr>
              <a:spLocks noChangeShapeType="1"/>
            </p:cNvSpPr>
            <p:nvPr/>
          </p:nvSpPr>
          <p:spPr bwMode="auto">
            <a:xfrm flipH="1">
              <a:off x="1068" y="952"/>
              <a:ext cx="216" cy="0"/>
            </a:xfrm>
            <a:prstGeom prst="line">
              <a:avLst/>
            </a:prstGeom>
            <a:noFill/>
            <a:ln w="25400">
              <a:solidFill>
                <a:schemeClr val="tx1"/>
              </a:solidFill>
              <a:round/>
              <a:headEnd type="arrow" w="med" len="med"/>
              <a:tailEnd type="arrow" w="med" len="med"/>
            </a:ln>
          </p:spPr>
          <p:txBody>
            <a:bodyPr/>
            <a:lstStyle/>
            <a:p>
              <a:endParaRPr lang="en-US"/>
            </a:p>
          </p:txBody>
        </p:sp>
        <p:sp>
          <p:nvSpPr>
            <p:cNvPr id="32" name="Line 31"/>
            <p:cNvSpPr>
              <a:spLocks noChangeShapeType="1"/>
            </p:cNvSpPr>
            <p:nvPr/>
          </p:nvSpPr>
          <p:spPr bwMode="auto">
            <a:xfrm flipH="1">
              <a:off x="4" y="1720"/>
              <a:ext cx="400" cy="0"/>
            </a:xfrm>
            <a:prstGeom prst="line">
              <a:avLst/>
            </a:prstGeom>
            <a:noFill/>
            <a:ln w="25400">
              <a:solidFill>
                <a:schemeClr val="tx1"/>
              </a:solidFill>
              <a:round/>
              <a:headEnd type="arrow" w="med" len="med"/>
              <a:tailEnd type="arrow" w="med" len="med"/>
            </a:ln>
          </p:spPr>
          <p:txBody>
            <a:bodyPr/>
            <a:lstStyle/>
            <a:p>
              <a:endParaRPr lang="en-US"/>
            </a:p>
          </p:txBody>
        </p:sp>
        <p:sp>
          <p:nvSpPr>
            <p:cNvPr id="33" name="Line 32"/>
            <p:cNvSpPr>
              <a:spLocks noChangeShapeType="1"/>
            </p:cNvSpPr>
            <p:nvPr/>
          </p:nvSpPr>
          <p:spPr bwMode="auto">
            <a:xfrm flipH="1">
              <a:off x="2828" y="1720"/>
              <a:ext cx="400" cy="0"/>
            </a:xfrm>
            <a:prstGeom prst="line">
              <a:avLst/>
            </a:prstGeom>
            <a:noFill/>
            <a:ln w="25400">
              <a:solidFill>
                <a:schemeClr val="tx1"/>
              </a:solidFill>
              <a:round/>
              <a:headEnd type="arrow" w="med" len="med"/>
              <a:tailEnd type="arrow" w="med" len="med"/>
            </a:ln>
          </p:spPr>
          <p:txBody>
            <a:bodyPr/>
            <a:lstStyle/>
            <a:p>
              <a:endParaRPr lang="en-US"/>
            </a:p>
          </p:txBody>
        </p:sp>
        <p:sp>
          <p:nvSpPr>
            <p:cNvPr id="34" name="Line 33"/>
            <p:cNvSpPr>
              <a:spLocks noChangeShapeType="1"/>
            </p:cNvSpPr>
            <p:nvPr/>
          </p:nvSpPr>
          <p:spPr bwMode="auto">
            <a:xfrm flipH="1">
              <a:off x="1060" y="1720"/>
              <a:ext cx="1112" cy="0"/>
            </a:xfrm>
            <a:prstGeom prst="line">
              <a:avLst/>
            </a:prstGeom>
            <a:noFill/>
            <a:ln w="25400">
              <a:solidFill>
                <a:schemeClr val="tx1"/>
              </a:solidFill>
              <a:round/>
              <a:headEnd type="arrow" w="med" len="med"/>
              <a:tailEnd type="arrow" w="med" len="med"/>
            </a:ln>
          </p:spPr>
          <p:txBody>
            <a:bodyPr/>
            <a:lstStyle/>
            <a:p>
              <a:endParaRPr lang="en-US"/>
            </a:p>
          </p:txBody>
        </p:sp>
        <p:sp>
          <p:nvSpPr>
            <p:cNvPr id="35" name="Line 34"/>
            <p:cNvSpPr>
              <a:spLocks noChangeShapeType="1"/>
            </p:cNvSpPr>
            <p:nvPr/>
          </p:nvSpPr>
          <p:spPr bwMode="auto">
            <a:xfrm flipH="1">
              <a:off x="2500" y="1128"/>
              <a:ext cx="0" cy="408"/>
            </a:xfrm>
            <a:prstGeom prst="line">
              <a:avLst/>
            </a:prstGeom>
            <a:noFill/>
            <a:ln w="25400">
              <a:solidFill>
                <a:schemeClr val="tx1"/>
              </a:solidFill>
              <a:round/>
              <a:headEnd type="arrow" w="med" len="med"/>
              <a:tailEnd type="arrow" w="med" len="med"/>
            </a:ln>
          </p:spPr>
          <p:txBody>
            <a:bodyPr/>
            <a:lstStyle/>
            <a:p>
              <a:endParaRPr lang="en-US"/>
            </a:p>
          </p:txBody>
        </p:sp>
        <p:sp>
          <p:nvSpPr>
            <p:cNvPr id="36" name="Line 35"/>
            <p:cNvSpPr>
              <a:spLocks noChangeShapeType="1"/>
            </p:cNvSpPr>
            <p:nvPr/>
          </p:nvSpPr>
          <p:spPr bwMode="auto">
            <a:xfrm flipH="1">
              <a:off x="732" y="1128"/>
              <a:ext cx="0" cy="408"/>
            </a:xfrm>
            <a:prstGeom prst="line">
              <a:avLst/>
            </a:prstGeom>
            <a:noFill/>
            <a:ln w="25400">
              <a:solidFill>
                <a:schemeClr val="tx1"/>
              </a:solidFill>
              <a:round/>
              <a:headEnd type="arrow" w="med" len="med"/>
              <a:tailEnd type="arrow" w="med" len="med"/>
            </a:ln>
          </p:spPr>
          <p:txBody>
            <a:bodyPr/>
            <a:lstStyle/>
            <a:p>
              <a:endParaRPr lang="en-US"/>
            </a:p>
          </p:txBody>
        </p:sp>
        <p:sp>
          <p:nvSpPr>
            <p:cNvPr id="37" name="Line 36"/>
            <p:cNvSpPr>
              <a:spLocks noChangeShapeType="1"/>
            </p:cNvSpPr>
            <p:nvPr/>
          </p:nvSpPr>
          <p:spPr bwMode="auto">
            <a:xfrm flipH="1">
              <a:off x="1604" y="360"/>
              <a:ext cx="0" cy="408"/>
            </a:xfrm>
            <a:prstGeom prst="line">
              <a:avLst/>
            </a:prstGeom>
            <a:noFill/>
            <a:ln w="25400">
              <a:solidFill>
                <a:schemeClr val="tx1"/>
              </a:solidFill>
              <a:round/>
              <a:headEnd type="arrow" w="med" len="med"/>
              <a:tailEnd type="arrow" w="med" len="med"/>
            </a:ln>
          </p:spPr>
          <p:txBody>
            <a:bodyPr/>
            <a:lstStyle/>
            <a:p>
              <a:endParaRPr lang="en-US"/>
            </a:p>
          </p:txBody>
        </p:sp>
        <p:sp>
          <p:nvSpPr>
            <p:cNvPr id="38" name="Line 37"/>
            <p:cNvSpPr>
              <a:spLocks noChangeShapeType="1"/>
            </p:cNvSpPr>
            <p:nvPr/>
          </p:nvSpPr>
          <p:spPr bwMode="auto">
            <a:xfrm flipH="1">
              <a:off x="0" y="184"/>
              <a:ext cx="1276" cy="0"/>
            </a:xfrm>
            <a:prstGeom prst="line">
              <a:avLst/>
            </a:prstGeom>
            <a:noFill/>
            <a:ln w="25400">
              <a:solidFill>
                <a:schemeClr val="tx1"/>
              </a:solidFill>
              <a:round/>
              <a:headEnd type="arrow" w="med" len="med"/>
              <a:tailEnd type="arrow" w="med" len="med"/>
            </a:ln>
          </p:spPr>
          <p:txBody>
            <a:bodyPr/>
            <a:lstStyle/>
            <a:p>
              <a:endParaRPr lang="en-US"/>
            </a:p>
          </p:txBody>
        </p:sp>
        <p:sp>
          <p:nvSpPr>
            <p:cNvPr id="39" name="Line 38"/>
            <p:cNvSpPr>
              <a:spLocks noChangeShapeType="1"/>
            </p:cNvSpPr>
            <p:nvPr/>
          </p:nvSpPr>
          <p:spPr bwMode="auto">
            <a:xfrm flipH="1">
              <a:off x="1944" y="183"/>
              <a:ext cx="1284" cy="0"/>
            </a:xfrm>
            <a:prstGeom prst="line">
              <a:avLst/>
            </a:prstGeom>
            <a:noFill/>
            <a:ln w="25400">
              <a:solidFill>
                <a:schemeClr val="tx1"/>
              </a:solidFill>
              <a:round/>
              <a:headEnd type="arrow" w="med" len="med"/>
              <a:tailEnd type="arrow" w="med" len="med"/>
            </a:ln>
          </p:spPr>
          <p:txBody>
            <a:bodyPr/>
            <a:lstStyle/>
            <a:p>
              <a:endParaRPr lang="en-US"/>
            </a:p>
          </p:txBody>
        </p:sp>
        <p:sp>
          <p:nvSpPr>
            <p:cNvPr id="40" name="Rectangle 39"/>
            <p:cNvSpPr>
              <a:spLocks/>
            </p:cNvSpPr>
            <p:nvPr/>
          </p:nvSpPr>
          <p:spPr bwMode="auto">
            <a:xfrm>
              <a:off x="1284" y="0"/>
              <a:ext cx="657" cy="360"/>
            </a:xfrm>
            <a:prstGeom prst="rect">
              <a:avLst/>
            </a:prstGeom>
            <a:solidFill>
              <a:srgbClr val="FFFFFF"/>
            </a:solidFill>
            <a:ln w="12700">
              <a:solidFill>
                <a:schemeClr val="tx1"/>
              </a:solidFill>
              <a:miter lim="800000"/>
              <a:headEnd/>
              <a:tailEnd/>
            </a:ln>
            <a:effectLst>
              <a:outerShdw dist="63500" dir="2700000" algn="ctr" rotWithShape="0">
                <a:schemeClr val="bg2">
                  <a:alpha val="50000"/>
                </a:schemeClr>
              </a:outerShdw>
            </a:effectLst>
          </p:spPr>
          <p:txBody>
            <a:bodyPr lIns="0" tIns="0" rIns="40639" bIns="0" anchor="ctr"/>
            <a:lstStyle/>
            <a:p>
              <a:pPr marL="39688" algn="ctr">
                <a:defRPr/>
              </a:pPr>
              <a:r>
                <a:rPr lang="en-US" sz="2400">
                  <a:latin typeface="Tahoma" charset="0"/>
                  <a:cs typeface="+mn-cs"/>
                  <a:sym typeface="Tahoma" charset="0"/>
                </a:rPr>
                <a:t>Plan</a:t>
              </a:r>
            </a:p>
          </p:txBody>
        </p:sp>
        <p:sp>
          <p:nvSpPr>
            <p:cNvPr id="41" name="AutoShape 40"/>
            <p:cNvSpPr>
              <a:spLocks/>
            </p:cNvSpPr>
            <p:nvPr/>
          </p:nvSpPr>
          <p:spPr bwMode="auto">
            <a:xfrm>
              <a:off x="729" y="562"/>
              <a:ext cx="1771" cy="195"/>
            </a:xfrm>
            <a:custGeom>
              <a:avLst/>
              <a:gdLst>
                <a:gd name="T0" fmla="*/ 0 w 21600"/>
                <a:gd name="T1" fmla="*/ 0 h 21600"/>
                <a:gd name="T2" fmla="*/ 21600 w 21600"/>
                <a:gd name="T3" fmla="*/ 21600 h 21600"/>
              </a:gdLst>
              <a:ahLst/>
              <a:cxnLst/>
              <a:rect l="T0" t="T1" r="T2" b="T3"/>
              <a:pathLst>
                <a:path w="21600" h="21600">
                  <a:moveTo>
                    <a:pt x="0" y="21600"/>
                  </a:moveTo>
                  <a:lnTo>
                    <a:pt x="33" y="0"/>
                  </a:lnTo>
                  <a:lnTo>
                    <a:pt x="21600" y="0"/>
                  </a:lnTo>
                  <a:lnTo>
                    <a:pt x="21600" y="21600"/>
                  </a:lnTo>
                </a:path>
              </a:pathLst>
            </a:custGeom>
            <a:noFill/>
            <a:ln w="25400">
              <a:solidFill>
                <a:schemeClr val="tx1"/>
              </a:solidFill>
              <a:miter lim="800000"/>
              <a:headEnd type="arrow" w="med" len="med"/>
              <a:tailEnd type="arrow" w="med" len="med"/>
            </a:ln>
          </p:spPr>
          <p:txBody>
            <a:bodyPr lIns="0" tIns="0" rIns="0" bIns="0"/>
            <a:lstStyle/>
            <a:p>
              <a:endParaRPr lang="en-US" sz="2400">
                <a:latin typeface="Times"/>
              </a:endParaRPr>
            </a:p>
          </p:txBody>
        </p:sp>
      </p:grpSp>
      <p:sp>
        <p:nvSpPr>
          <p:cNvPr id="42" name="TextBox 41"/>
          <p:cNvSpPr txBox="1"/>
          <p:nvPr/>
        </p:nvSpPr>
        <p:spPr>
          <a:xfrm>
            <a:off x="427295" y="5921514"/>
            <a:ext cx="8403711" cy="707886"/>
          </a:xfrm>
          <a:prstGeom prst="rect">
            <a:avLst/>
          </a:prstGeom>
          <a:noFill/>
        </p:spPr>
        <p:txBody>
          <a:bodyPr wrap="none">
            <a:spAutoFit/>
          </a:bodyPr>
          <a:lstStyle/>
          <a:p>
            <a:pPr algn="ctr"/>
            <a:r>
              <a:rPr lang="en-US" sz="2000" b="1" dirty="0">
                <a:solidFill>
                  <a:srgbClr val="000099"/>
                </a:solidFill>
                <a:latin typeface="Franklin Gothic Demi" pitchFamily="34" charset="0"/>
              </a:rPr>
              <a:t> Achieve Timeliness , Agility &amp; Speed in all supply chain processes </a:t>
            </a:r>
          </a:p>
          <a:p>
            <a:pPr algn="ctr"/>
            <a:r>
              <a:rPr lang="en-US" sz="2000" b="1" dirty="0">
                <a:solidFill>
                  <a:srgbClr val="000099"/>
                </a:solidFill>
                <a:latin typeface="Franklin Gothic Demi" pitchFamily="34" charset="0"/>
              </a:rPr>
              <a:t>With collaboration across Plants &amp; Corporate  </a:t>
            </a:r>
          </a:p>
        </p:txBody>
      </p:sp>
      <p:sp>
        <p:nvSpPr>
          <p:cNvPr id="43" name="Rectangle 9"/>
          <p:cNvSpPr>
            <a:spLocks noChangeArrowheads="1"/>
          </p:cNvSpPr>
          <p:nvPr/>
        </p:nvSpPr>
        <p:spPr bwMode="gray">
          <a:xfrm>
            <a:off x="76200" y="533400"/>
            <a:ext cx="5867400" cy="304800"/>
          </a:xfrm>
          <a:prstGeom prst="rect">
            <a:avLst/>
          </a:prstGeom>
          <a:noFill/>
          <a:ln w="9525" algn="ctr">
            <a:noFill/>
            <a:miter lim="800000"/>
            <a:headEnd/>
            <a:tailEnd/>
          </a:ln>
        </p:spPr>
        <p:txBody>
          <a:bodyPr anchor="ctr"/>
          <a:lstStyle/>
          <a:p>
            <a:pPr algn="l" eaLnBrk="0" hangingPunct="0"/>
            <a:r>
              <a:rPr lang="en-US" sz="2800" b="1" dirty="0" smtClean="0">
                <a:solidFill>
                  <a:srgbClr val="F8E44A"/>
                </a:solidFill>
              </a:rPr>
              <a:t>Best in Class : Supply Chain </a:t>
            </a:r>
            <a:endParaRPr lang="en-US" sz="2800" b="1" dirty="0">
              <a:solidFill>
                <a:srgbClr val="F8E44A"/>
              </a:solidFill>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85800" y="1295400"/>
          <a:ext cx="7848600" cy="4191000"/>
        </p:xfrm>
        <a:graphic>
          <a:graphicData uri="http://schemas.openxmlformats.org/presentationml/2006/ole">
            <p:oleObj spid="_x0000_s118786" name="Chart" r:id="rId3" imgW="5438775" imgH="2628900" progId="Excel.Sheet.8">
              <p:embed/>
            </p:oleObj>
          </a:graphicData>
        </a:graphic>
      </p:graphicFrame>
      <p:sp>
        <p:nvSpPr>
          <p:cNvPr id="2051" name="Text Box 5"/>
          <p:cNvSpPr txBox="1">
            <a:spLocks noChangeArrowheads="1"/>
          </p:cNvSpPr>
          <p:nvPr/>
        </p:nvSpPr>
        <p:spPr bwMode="auto">
          <a:xfrm>
            <a:off x="0" y="438090"/>
            <a:ext cx="8229600" cy="400110"/>
          </a:xfrm>
          <a:prstGeom prst="rect">
            <a:avLst/>
          </a:prstGeom>
          <a:noFill/>
          <a:ln w="9525">
            <a:noFill/>
            <a:miter lim="800000"/>
            <a:headEnd/>
            <a:tailEnd/>
          </a:ln>
        </p:spPr>
        <p:txBody>
          <a:bodyPr wrap="square">
            <a:spAutoFit/>
          </a:bodyPr>
          <a:lstStyle/>
          <a:p>
            <a:pPr algn="ctr"/>
            <a:r>
              <a:rPr lang="en-US" sz="2000" b="1" dirty="0">
                <a:solidFill>
                  <a:schemeClr val="bg1"/>
                </a:solidFill>
              </a:rPr>
              <a:t>GSCM QUESTIONNAIRE ANALYSIS RESULT</a:t>
            </a:r>
          </a:p>
        </p:txBody>
      </p:sp>
      <p:sp>
        <p:nvSpPr>
          <p:cNvPr id="4" name="Cloud Callout 3"/>
          <p:cNvSpPr/>
          <p:nvPr/>
        </p:nvSpPr>
        <p:spPr>
          <a:xfrm>
            <a:off x="2438400" y="5562600"/>
            <a:ext cx="2743200" cy="1219200"/>
          </a:xfrm>
          <a:prstGeom prst="cloudCallout">
            <a:avLst>
              <a:gd name="adj1" fmla="val 39746"/>
              <a:gd name="adj2" fmla="val -1829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Area Of Improvement (</a:t>
            </a:r>
            <a:r>
              <a:rPr lang="en-US" sz="1200" dirty="0">
                <a:solidFill>
                  <a:schemeClr val="tx1"/>
                </a:solidFill>
              </a:rPr>
              <a:t>Target 75% in </a:t>
            </a:r>
            <a:r>
              <a:rPr lang="en-US" sz="1200" dirty="0" smtClean="0">
                <a:solidFill>
                  <a:schemeClr val="tx1"/>
                </a:solidFill>
              </a:rPr>
              <a:t>2012-13 </a:t>
            </a:r>
            <a:r>
              <a:rPr lang="en-US" sz="1200" dirty="0">
                <a:solidFill>
                  <a:schemeClr val="tx1"/>
                </a:solidFill>
              </a:rPr>
              <a:t>including new suppliers</a:t>
            </a:r>
            <a:r>
              <a:rPr lang="en-US" sz="1400" dirty="0">
                <a:solidFill>
                  <a:schemeClr val="tx1"/>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762000" y="1371600"/>
          <a:ext cx="7620000" cy="3962400"/>
        </p:xfrm>
        <a:graphic>
          <a:graphicData uri="http://schemas.openxmlformats.org/presentationml/2006/ole">
            <p:oleObj spid="_x0000_s119810" name="Chart" r:id="rId3" imgW="5429250" imgH="2619375" progId="Excel.Sheet.8">
              <p:embed/>
            </p:oleObj>
          </a:graphicData>
        </a:graphic>
      </p:graphicFrame>
      <p:sp>
        <p:nvSpPr>
          <p:cNvPr id="3075" name="Text Box 5"/>
          <p:cNvSpPr txBox="1">
            <a:spLocks noChangeArrowheads="1"/>
          </p:cNvSpPr>
          <p:nvPr/>
        </p:nvSpPr>
        <p:spPr bwMode="auto">
          <a:xfrm>
            <a:off x="152400" y="422275"/>
            <a:ext cx="8305800" cy="400110"/>
          </a:xfrm>
          <a:prstGeom prst="rect">
            <a:avLst/>
          </a:prstGeom>
          <a:noFill/>
          <a:ln w="9525">
            <a:noFill/>
            <a:miter lim="800000"/>
            <a:headEnd/>
            <a:tailEnd/>
          </a:ln>
        </p:spPr>
        <p:txBody>
          <a:bodyPr wrap="square">
            <a:spAutoFit/>
          </a:bodyPr>
          <a:lstStyle/>
          <a:p>
            <a:pPr algn="ctr"/>
            <a:r>
              <a:rPr lang="en-US" sz="2000" b="1" dirty="0">
                <a:solidFill>
                  <a:schemeClr val="bg1"/>
                </a:solidFill>
              </a:rPr>
              <a:t>GSCM QUESTIONNAIRE ANALYSIS RESULT</a:t>
            </a:r>
          </a:p>
        </p:txBody>
      </p:sp>
      <p:sp>
        <p:nvSpPr>
          <p:cNvPr id="4" name="Cloud Callout 3"/>
          <p:cNvSpPr/>
          <p:nvPr/>
        </p:nvSpPr>
        <p:spPr>
          <a:xfrm>
            <a:off x="2438400" y="5638800"/>
            <a:ext cx="2286000" cy="1143000"/>
          </a:xfrm>
          <a:prstGeom prst="cloudCallout">
            <a:avLst>
              <a:gd name="adj1" fmla="val 39746"/>
              <a:gd name="adj2" fmla="val -1829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Area Of Improvement (</a:t>
            </a:r>
            <a:r>
              <a:rPr lang="en-US" sz="1200" dirty="0">
                <a:solidFill>
                  <a:schemeClr val="tx1"/>
                </a:solidFill>
              </a:rPr>
              <a:t>Target 85% in </a:t>
            </a:r>
            <a:r>
              <a:rPr lang="en-US" sz="1200" dirty="0" smtClean="0">
                <a:solidFill>
                  <a:schemeClr val="tx1"/>
                </a:solidFill>
              </a:rPr>
              <a:t>2012-13 </a:t>
            </a:r>
            <a:r>
              <a:rPr lang="en-US" sz="1100" dirty="0">
                <a:solidFill>
                  <a:schemeClr val="tx1"/>
                </a:solidFill>
              </a:rPr>
              <a:t>Including  new suppliers)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533400" y="1524000"/>
            <a:ext cx="8153400" cy="4114800"/>
          </a:xfrm>
          <a:prstGeom prst="rect">
            <a:avLst/>
          </a:prstGeom>
          <a:noFill/>
          <a:ln w="9525">
            <a:noFill/>
            <a:miter lim="800000"/>
            <a:headEnd/>
            <a:tailEnd/>
          </a:ln>
        </p:spPr>
        <p:txBody>
          <a:bodyPr/>
          <a:lstStyle/>
          <a:p>
            <a:pPr marL="342900" indent="-342900" eaLnBrk="0" hangingPunct="0">
              <a:lnSpc>
                <a:spcPct val="80000"/>
              </a:lnSpc>
              <a:spcBef>
                <a:spcPct val="20000"/>
              </a:spcBef>
            </a:pPr>
            <a:r>
              <a:rPr lang="en-US" sz="2000">
                <a:cs typeface="Times New Roman" pitchFamily="18" charset="0"/>
              </a:rPr>
              <a:t>     In order to elevate the functional excellence in supply chain processes, we have decided the following key initiatives under evaluation :</a:t>
            </a:r>
          </a:p>
          <a:p>
            <a:pPr marL="342900" indent="-342900" eaLnBrk="0" hangingPunct="0">
              <a:lnSpc>
                <a:spcPct val="80000"/>
              </a:lnSpc>
              <a:spcBef>
                <a:spcPct val="20000"/>
              </a:spcBef>
              <a:buFontTx/>
              <a:buChar char="•"/>
            </a:pPr>
            <a:endParaRPr lang="en-US" sz="2000">
              <a:cs typeface="Times New Roman" pitchFamily="18" charset="0"/>
            </a:endParaRPr>
          </a:p>
          <a:p>
            <a:pPr marL="742950" lvl="1" indent="-285750" eaLnBrk="0" hangingPunct="0">
              <a:lnSpc>
                <a:spcPct val="80000"/>
              </a:lnSpc>
              <a:spcBef>
                <a:spcPct val="20000"/>
              </a:spcBef>
            </a:pPr>
            <a:endParaRPr lang="en-US" sz="2000">
              <a:cs typeface="Times New Roman" pitchFamily="18" charset="0"/>
            </a:endParaRPr>
          </a:p>
          <a:p>
            <a:pPr marL="742950" lvl="1" indent="-285750" eaLnBrk="0" hangingPunct="0">
              <a:lnSpc>
                <a:spcPct val="80000"/>
              </a:lnSpc>
              <a:spcBef>
                <a:spcPct val="20000"/>
              </a:spcBef>
              <a:buFontTx/>
              <a:buChar char="–"/>
            </a:pPr>
            <a:endParaRPr lang="en-US" sz="2000">
              <a:cs typeface="Times New Roman" pitchFamily="18" charset="0"/>
            </a:endParaRPr>
          </a:p>
          <a:p>
            <a:pPr marL="742950" lvl="1" indent="-285750" eaLnBrk="0" hangingPunct="0">
              <a:lnSpc>
                <a:spcPct val="80000"/>
              </a:lnSpc>
              <a:spcBef>
                <a:spcPct val="20000"/>
              </a:spcBef>
            </a:pPr>
            <a:endParaRPr lang="en-US" sz="2000">
              <a:cs typeface="Times New Roman" pitchFamily="18" charset="0"/>
            </a:endParaRPr>
          </a:p>
        </p:txBody>
      </p:sp>
      <p:sp>
        <p:nvSpPr>
          <p:cNvPr id="29699" name="Rectangle 4"/>
          <p:cNvSpPr>
            <a:spLocks noChangeArrowheads="1"/>
          </p:cNvSpPr>
          <p:nvPr/>
        </p:nvSpPr>
        <p:spPr bwMode="gray">
          <a:xfrm>
            <a:off x="101600" y="381000"/>
            <a:ext cx="7137400" cy="381000"/>
          </a:xfrm>
          <a:prstGeom prst="rect">
            <a:avLst/>
          </a:prstGeom>
          <a:noFill/>
          <a:ln w="9525" algn="ctr">
            <a:noFill/>
            <a:miter lim="800000"/>
            <a:headEnd/>
            <a:tailEnd/>
          </a:ln>
        </p:spPr>
        <p:txBody>
          <a:bodyPr anchor="ctr"/>
          <a:lstStyle/>
          <a:p>
            <a:r>
              <a:rPr lang="en-US" sz="2800" b="1" dirty="0" smtClean="0">
                <a:solidFill>
                  <a:schemeClr val="bg1"/>
                </a:solidFill>
              </a:rPr>
              <a:t>Quality System in Supply Chain</a:t>
            </a:r>
            <a:endParaRPr lang="en-US" sz="2800" b="1" dirty="0">
              <a:solidFill>
                <a:schemeClr val="bg1"/>
              </a:solidFill>
            </a:endParaRPr>
          </a:p>
        </p:txBody>
      </p:sp>
      <p:sp>
        <p:nvSpPr>
          <p:cNvPr id="4" name="Oval 3"/>
          <p:cNvSpPr/>
          <p:nvPr/>
        </p:nvSpPr>
        <p:spPr>
          <a:xfrm>
            <a:off x="685800" y="2590800"/>
            <a:ext cx="3276600" cy="1676400"/>
          </a:xfrm>
          <a:prstGeom prst="ellipse">
            <a:avLst/>
          </a:prstGeom>
          <a:solidFill>
            <a:srgbClr val="0000CC">
              <a:alpha val="27843"/>
            </a:srgb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chemeClr val="bg1"/>
                </a:solidFill>
                <a:latin typeface="Times" pitchFamily="18" charset="0"/>
                <a:cs typeface="Times New Roman" pitchFamily="18" charset="0"/>
              </a:rPr>
              <a:t>E- </a:t>
            </a:r>
            <a:r>
              <a:rPr lang="en-US" sz="2000" b="1" dirty="0" smtClean="0">
                <a:solidFill>
                  <a:schemeClr val="bg1"/>
                </a:solidFill>
                <a:latin typeface="Times" pitchFamily="18" charset="0"/>
                <a:cs typeface="Times New Roman" pitchFamily="18" charset="0"/>
              </a:rPr>
              <a:t>procurement  </a:t>
            </a:r>
            <a:endParaRPr lang="en-US" sz="2000" b="1" dirty="0" smtClean="0">
              <a:solidFill>
                <a:schemeClr val="bg1"/>
              </a:solidFill>
              <a:cs typeface="Times New Roman" pitchFamily="18" charset="0"/>
            </a:endParaRPr>
          </a:p>
          <a:p>
            <a:pPr marL="571500" indent="-571500" defTabSz="812800">
              <a:lnSpc>
                <a:spcPct val="80000"/>
              </a:lnSpc>
              <a:spcBef>
                <a:spcPct val="20000"/>
              </a:spcBef>
              <a:tabLst>
                <a:tab pos="520700" algn="r"/>
              </a:tabLst>
              <a:defRPr/>
            </a:pPr>
            <a:r>
              <a:rPr lang="en-US" sz="2000" b="1" dirty="0" smtClean="0">
                <a:solidFill>
                  <a:schemeClr val="bg1"/>
                </a:solidFill>
                <a:latin typeface="Times" pitchFamily="18" charset="0"/>
                <a:cs typeface="Times New Roman" pitchFamily="18" charset="0"/>
              </a:rPr>
              <a:t>(</a:t>
            </a:r>
            <a:r>
              <a:rPr lang="en-US" sz="2000" b="1" dirty="0">
                <a:solidFill>
                  <a:schemeClr val="bg1"/>
                </a:solidFill>
                <a:latin typeface="Times" pitchFamily="18" charset="0"/>
                <a:cs typeface="Times New Roman" pitchFamily="18" charset="0"/>
              </a:rPr>
              <a:t>vend-x)</a:t>
            </a:r>
          </a:p>
        </p:txBody>
      </p:sp>
      <p:sp>
        <p:nvSpPr>
          <p:cNvPr id="5" name="Oval 4"/>
          <p:cNvSpPr/>
          <p:nvPr/>
        </p:nvSpPr>
        <p:spPr>
          <a:xfrm>
            <a:off x="4800600" y="2667000"/>
            <a:ext cx="3048000" cy="1676400"/>
          </a:xfrm>
          <a:prstGeom prst="ellipse">
            <a:avLst/>
          </a:prstGeom>
          <a:solidFill>
            <a:srgbClr val="0000CC">
              <a:alpha val="27843"/>
            </a:srgb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chemeClr val="bg1"/>
                </a:solidFill>
                <a:latin typeface="Times" pitchFamily="18" charset="0"/>
                <a:cs typeface="Times New Roman" pitchFamily="18" charset="0"/>
              </a:rPr>
              <a:t>Bar Coding</a:t>
            </a:r>
          </a:p>
        </p:txBody>
      </p:sp>
      <p:sp>
        <p:nvSpPr>
          <p:cNvPr id="6" name="Oval 5"/>
          <p:cNvSpPr/>
          <p:nvPr/>
        </p:nvSpPr>
        <p:spPr>
          <a:xfrm>
            <a:off x="685800" y="4800600"/>
            <a:ext cx="3200400" cy="1676400"/>
          </a:xfrm>
          <a:prstGeom prst="ellipse">
            <a:avLst/>
          </a:prstGeom>
          <a:solidFill>
            <a:schemeClr val="accent6">
              <a:lumMod val="20000"/>
              <a:lumOff val="80000"/>
            </a:scheme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chemeClr val="bg1"/>
                </a:solidFill>
                <a:latin typeface="Times" pitchFamily="18" charset="0"/>
                <a:cs typeface="Times New Roman" pitchFamily="18" charset="0"/>
              </a:rPr>
              <a:t>Green Supply Chain </a:t>
            </a:r>
          </a:p>
        </p:txBody>
      </p:sp>
      <p:sp>
        <p:nvSpPr>
          <p:cNvPr id="7" name="Oval 6"/>
          <p:cNvSpPr/>
          <p:nvPr/>
        </p:nvSpPr>
        <p:spPr>
          <a:xfrm>
            <a:off x="4724400" y="4724400"/>
            <a:ext cx="3276600" cy="16764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marL="571500" indent="-571500" defTabSz="812800">
              <a:lnSpc>
                <a:spcPct val="80000"/>
              </a:lnSpc>
              <a:spcBef>
                <a:spcPct val="20000"/>
              </a:spcBef>
              <a:tabLst>
                <a:tab pos="520700" algn="r"/>
              </a:tabLst>
              <a:defRPr/>
            </a:pPr>
            <a:r>
              <a:rPr lang="en-US" sz="2000" b="1" dirty="0" smtClean="0">
                <a:solidFill>
                  <a:schemeClr val="bg1"/>
                </a:solidFill>
                <a:latin typeface="Times" pitchFamily="18" charset="0"/>
                <a:cs typeface="Times New Roman" pitchFamily="18" charset="0"/>
              </a:rPr>
              <a:t>Supplier Quality Assurance</a:t>
            </a:r>
            <a:endParaRPr lang="en-US" sz="2000" b="1" dirty="0">
              <a:solidFill>
                <a:schemeClr val="bg1"/>
              </a:solidFill>
              <a:latin typeface="Times"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192213" y="2482850"/>
            <a:ext cx="184150" cy="366713"/>
          </a:xfrm>
          <a:prstGeom prst="rect">
            <a:avLst/>
          </a:prstGeom>
          <a:solidFill>
            <a:schemeClr val="accent1"/>
          </a:solidFill>
          <a:ln w="9525">
            <a:noFill/>
            <a:miter lim="800000"/>
            <a:headEnd/>
            <a:tailEnd/>
          </a:ln>
          <a:effectLst>
            <a:outerShdw dist="107763" dir="2700000" algn="ctr" rotWithShape="0">
              <a:schemeClr val="bg2">
                <a:alpha val="50000"/>
              </a:schemeClr>
            </a:outerShdw>
          </a:effectLst>
        </p:spPr>
        <p:txBody>
          <a:bodyPr wrap="none">
            <a:spAutoFit/>
          </a:bodyPr>
          <a:lstStyle/>
          <a:p>
            <a:pPr>
              <a:defRPr/>
            </a:pPr>
            <a:endParaRPr lang="en-US" sz="1800" dirty="0"/>
          </a:p>
        </p:txBody>
      </p:sp>
      <p:sp>
        <p:nvSpPr>
          <p:cNvPr id="81923" name="Rectangle 3"/>
          <p:cNvSpPr>
            <a:spLocks noChangeArrowheads="1"/>
          </p:cNvSpPr>
          <p:nvPr/>
        </p:nvSpPr>
        <p:spPr bwMode="auto">
          <a:xfrm>
            <a:off x="457200" y="1905000"/>
            <a:ext cx="2209800" cy="152400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US" sz="1800" dirty="0"/>
              <a:t>Sent Supplier Quality Assurance  Questionnaire</a:t>
            </a:r>
          </a:p>
        </p:txBody>
      </p:sp>
      <p:sp>
        <p:nvSpPr>
          <p:cNvPr id="81924" name="Rectangle 4"/>
          <p:cNvSpPr>
            <a:spLocks noChangeArrowheads="1"/>
          </p:cNvSpPr>
          <p:nvPr/>
        </p:nvSpPr>
        <p:spPr bwMode="auto">
          <a:xfrm>
            <a:off x="3438525" y="1905000"/>
            <a:ext cx="2209800" cy="152400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US" sz="1800" dirty="0"/>
              <a:t>Initial Supplier Evaluation based on Questionnaires</a:t>
            </a:r>
          </a:p>
        </p:txBody>
      </p:sp>
      <p:sp>
        <p:nvSpPr>
          <p:cNvPr id="81925" name="Rectangle 5"/>
          <p:cNvSpPr>
            <a:spLocks noChangeArrowheads="1"/>
          </p:cNvSpPr>
          <p:nvPr/>
        </p:nvSpPr>
        <p:spPr bwMode="auto">
          <a:xfrm>
            <a:off x="6248400" y="3886200"/>
            <a:ext cx="2209800" cy="152400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US" sz="1800" dirty="0"/>
              <a:t>Send Audit Report to Supplier</a:t>
            </a:r>
          </a:p>
        </p:txBody>
      </p:sp>
      <p:sp>
        <p:nvSpPr>
          <p:cNvPr id="81926" name="Rectangle 6"/>
          <p:cNvSpPr>
            <a:spLocks noChangeArrowheads="1"/>
          </p:cNvSpPr>
          <p:nvPr/>
        </p:nvSpPr>
        <p:spPr bwMode="auto">
          <a:xfrm>
            <a:off x="3276600" y="3886200"/>
            <a:ext cx="2209800" cy="152400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US" sz="1800" dirty="0"/>
              <a:t>Request for CAPA</a:t>
            </a:r>
          </a:p>
        </p:txBody>
      </p:sp>
      <p:sp>
        <p:nvSpPr>
          <p:cNvPr id="81927" name="Rectangle 7"/>
          <p:cNvSpPr>
            <a:spLocks noChangeArrowheads="1"/>
          </p:cNvSpPr>
          <p:nvPr/>
        </p:nvSpPr>
        <p:spPr bwMode="auto">
          <a:xfrm>
            <a:off x="457200" y="3886200"/>
            <a:ext cx="2209800" cy="152400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US" sz="1800" dirty="0"/>
              <a:t>Verify Effectiveness in follow up Audit</a:t>
            </a:r>
          </a:p>
        </p:txBody>
      </p:sp>
      <p:cxnSp>
        <p:nvCxnSpPr>
          <p:cNvPr id="81928" name="AutoShape 8"/>
          <p:cNvCxnSpPr>
            <a:cxnSpLocks noChangeShapeType="1"/>
            <a:stCxn id="81923" idx="3"/>
            <a:endCxn id="81924" idx="1"/>
          </p:cNvCxnSpPr>
          <p:nvPr/>
        </p:nvCxnSpPr>
        <p:spPr bwMode="auto">
          <a:xfrm>
            <a:off x="2667000" y="2667000"/>
            <a:ext cx="771525" cy="0"/>
          </a:xfrm>
          <a:prstGeom prst="straightConnector1">
            <a:avLst/>
          </a:prstGeom>
          <a:noFill/>
          <a:ln w="9525">
            <a:solidFill>
              <a:schemeClr val="tx1"/>
            </a:solidFill>
            <a:round/>
            <a:headEnd/>
            <a:tailEnd type="triangle" w="med" len="med"/>
          </a:ln>
          <a:effectLst>
            <a:outerShdw dist="107763" dir="2700000" algn="ctr" rotWithShape="0">
              <a:schemeClr val="bg2">
                <a:alpha val="50000"/>
              </a:schemeClr>
            </a:outerShdw>
          </a:effectLst>
        </p:spPr>
      </p:cxnSp>
      <p:sp>
        <p:nvSpPr>
          <p:cNvPr id="81929" name="Rectangle 9"/>
          <p:cNvSpPr>
            <a:spLocks noChangeArrowheads="1"/>
          </p:cNvSpPr>
          <p:nvPr/>
        </p:nvSpPr>
        <p:spPr bwMode="auto">
          <a:xfrm>
            <a:off x="6248400" y="1905000"/>
            <a:ext cx="2209800" cy="152400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US" sz="1800" dirty="0"/>
              <a:t>Plan for Site Audit</a:t>
            </a:r>
          </a:p>
        </p:txBody>
      </p:sp>
      <p:cxnSp>
        <p:nvCxnSpPr>
          <p:cNvPr id="81930" name="AutoShape 10"/>
          <p:cNvCxnSpPr>
            <a:cxnSpLocks noChangeShapeType="1"/>
            <a:stCxn id="81924" idx="3"/>
            <a:endCxn id="81929" idx="1"/>
          </p:cNvCxnSpPr>
          <p:nvPr/>
        </p:nvCxnSpPr>
        <p:spPr bwMode="auto">
          <a:xfrm>
            <a:off x="5648325" y="2667000"/>
            <a:ext cx="600075" cy="0"/>
          </a:xfrm>
          <a:prstGeom prst="straightConnector1">
            <a:avLst/>
          </a:prstGeom>
          <a:noFill/>
          <a:ln w="9525">
            <a:solidFill>
              <a:schemeClr val="tx1"/>
            </a:solidFill>
            <a:round/>
            <a:headEnd/>
            <a:tailEnd type="triangle" w="med" len="med"/>
          </a:ln>
          <a:effectLst>
            <a:outerShdw dist="107763" dir="2700000" algn="ctr" rotWithShape="0">
              <a:schemeClr val="bg2">
                <a:alpha val="50000"/>
              </a:schemeClr>
            </a:outerShdw>
          </a:effectLst>
        </p:spPr>
      </p:cxnSp>
      <p:cxnSp>
        <p:nvCxnSpPr>
          <p:cNvPr id="81931" name="AutoShape 11"/>
          <p:cNvCxnSpPr>
            <a:cxnSpLocks noChangeShapeType="1"/>
            <a:stCxn id="81926" idx="1"/>
            <a:endCxn id="81927" idx="3"/>
          </p:cNvCxnSpPr>
          <p:nvPr/>
        </p:nvCxnSpPr>
        <p:spPr bwMode="auto">
          <a:xfrm flipH="1">
            <a:off x="2667000" y="4648200"/>
            <a:ext cx="609600" cy="0"/>
          </a:xfrm>
          <a:prstGeom prst="straightConnector1">
            <a:avLst/>
          </a:prstGeom>
          <a:noFill/>
          <a:ln w="9525">
            <a:solidFill>
              <a:schemeClr val="tx1"/>
            </a:solidFill>
            <a:round/>
            <a:headEnd/>
            <a:tailEnd type="triangle" w="med" len="med"/>
          </a:ln>
          <a:effectLst>
            <a:outerShdw dist="107763" dir="2700000" algn="ctr" rotWithShape="0">
              <a:schemeClr val="bg2">
                <a:alpha val="50000"/>
              </a:schemeClr>
            </a:outerShdw>
          </a:effectLst>
        </p:spPr>
      </p:cxnSp>
      <p:cxnSp>
        <p:nvCxnSpPr>
          <p:cNvPr id="81932" name="AutoShape 12"/>
          <p:cNvCxnSpPr>
            <a:cxnSpLocks noChangeShapeType="1"/>
            <a:stCxn id="81925" idx="1"/>
            <a:endCxn id="81926" idx="3"/>
          </p:cNvCxnSpPr>
          <p:nvPr/>
        </p:nvCxnSpPr>
        <p:spPr bwMode="auto">
          <a:xfrm flipH="1">
            <a:off x="5486400" y="4648200"/>
            <a:ext cx="762000" cy="0"/>
          </a:xfrm>
          <a:prstGeom prst="straightConnector1">
            <a:avLst/>
          </a:prstGeom>
          <a:noFill/>
          <a:ln w="9525">
            <a:solidFill>
              <a:schemeClr val="tx1"/>
            </a:solidFill>
            <a:round/>
            <a:headEnd/>
            <a:tailEnd type="triangle" w="med" len="med"/>
          </a:ln>
          <a:effectLst>
            <a:outerShdw dist="107763" dir="2700000" algn="ctr" rotWithShape="0">
              <a:schemeClr val="bg2">
                <a:alpha val="50000"/>
              </a:schemeClr>
            </a:outerShdw>
          </a:effectLst>
        </p:spPr>
      </p:cxnSp>
      <p:cxnSp>
        <p:nvCxnSpPr>
          <p:cNvPr id="81933" name="AutoShape 13"/>
          <p:cNvCxnSpPr>
            <a:cxnSpLocks noChangeShapeType="1"/>
            <a:stCxn id="81929" idx="3"/>
            <a:endCxn id="81925" idx="3"/>
          </p:cNvCxnSpPr>
          <p:nvPr/>
        </p:nvCxnSpPr>
        <p:spPr bwMode="auto">
          <a:xfrm>
            <a:off x="8458200" y="2667000"/>
            <a:ext cx="1588" cy="1981200"/>
          </a:xfrm>
          <a:prstGeom prst="bentConnector3">
            <a:avLst>
              <a:gd name="adj1" fmla="val 14400000"/>
            </a:avLst>
          </a:prstGeom>
          <a:noFill/>
          <a:ln w="9525">
            <a:solidFill>
              <a:schemeClr val="tx1"/>
            </a:solidFill>
            <a:miter lim="800000"/>
            <a:headEnd/>
            <a:tailEnd type="triangle" w="med" len="med"/>
          </a:ln>
          <a:effectLst>
            <a:outerShdw dist="107763" dir="2700000" algn="ctr" rotWithShape="0">
              <a:schemeClr val="bg2">
                <a:alpha val="50000"/>
              </a:schemeClr>
            </a:outerShdw>
          </a:effectLst>
        </p:spPr>
      </p:cxnSp>
      <p:sp>
        <p:nvSpPr>
          <p:cNvPr id="27662" name="Rectangle 14"/>
          <p:cNvSpPr>
            <a:spLocks noChangeArrowheads="1"/>
          </p:cNvSpPr>
          <p:nvPr/>
        </p:nvSpPr>
        <p:spPr bwMode="auto">
          <a:xfrm>
            <a:off x="228600" y="381000"/>
            <a:ext cx="8229600" cy="487363"/>
          </a:xfrm>
          <a:prstGeom prst="rect">
            <a:avLst/>
          </a:prstGeom>
          <a:noFill/>
          <a:ln w="9525">
            <a:noFill/>
            <a:miter lim="800000"/>
            <a:headEnd/>
            <a:tailEnd/>
          </a:ln>
        </p:spPr>
        <p:txBody>
          <a:bodyPr anchor="ctr"/>
          <a:lstStyle/>
          <a:p>
            <a:pPr algn="l"/>
            <a:r>
              <a:rPr lang="en-US" sz="2400" b="0" dirty="0">
                <a:solidFill>
                  <a:schemeClr val="bg1"/>
                </a:solidFill>
              </a:rPr>
              <a:t>Existing Supplier Evaluation:</a:t>
            </a:r>
          </a:p>
        </p:txBody>
      </p:sp>
      <p:pic>
        <p:nvPicPr>
          <p:cNvPr id="27663" name="Picture 8"/>
          <p:cNvPicPr>
            <a:picLocks noChangeAspect="1" noChangeArrowheads="1"/>
          </p:cNvPicPr>
          <p:nvPr/>
        </p:nvPicPr>
        <p:blipFill>
          <a:blip r:embed="rId2" cstate="print"/>
          <a:srcRect/>
          <a:stretch>
            <a:fillRect/>
          </a:stretch>
        </p:blipFill>
        <p:spPr bwMode="auto">
          <a:xfrm>
            <a:off x="6629400" y="0"/>
            <a:ext cx="2514600"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381000"/>
            <a:ext cx="8229600" cy="563562"/>
          </a:xfrm>
        </p:spPr>
        <p:txBody>
          <a:bodyPr/>
          <a:lstStyle/>
          <a:p>
            <a:pPr algn="l"/>
            <a:r>
              <a:rPr lang="en-US" sz="2400" dirty="0" smtClean="0">
                <a:solidFill>
                  <a:schemeClr val="bg1"/>
                </a:solidFill>
              </a:rPr>
              <a:t>Supplier Performance Management</a:t>
            </a:r>
          </a:p>
        </p:txBody>
      </p:sp>
      <p:pic>
        <p:nvPicPr>
          <p:cNvPr id="39939" name="Picture 4"/>
          <p:cNvPicPr>
            <a:picLocks noChangeAspect="1" noChangeArrowheads="1"/>
          </p:cNvPicPr>
          <p:nvPr/>
        </p:nvPicPr>
        <p:blipFill>
          <a:blip r:embed="rId2" cstate="print"/>
          <a:srcRect/>
          <a:stretch>
            <a:fillRect/>
          </a:stretch>
        </p:blipFill>
        <p:spPr bwMode="auto">
          <a:xfrm>
            <a:off x="838200" y="1143000"/>
            <a:ext cx="7315200" cy="2438400"/>
          </a:xfrm>
          <a:prstGeom prst="rect">
            <a:avLst/>
          </a:prstGeom>
          <a:noFill/>
          <a:ln w="9525">
            <a:noFill/>
            <a:miter lim="800000"/>
            <a:headEnd/>
            <a:tailEnd/>
          </a:ln>
        </p:spPr>
      </p:pic>
      <p:graphicFrame>
        <p:nvGraphicFramePr>
          <p:cNvPr id="27039" name="Group 415"/>
          <p:cNvGraphicFramePr>
            <a:graphicFrameLocks noGrp="1"/>
          </p:cNvGraphicFramePr>
          <p:nvPr/>
        </p:nvGraphicFramePr>
        <p:xfrm>
          <a:off x="1066800" y="3581400"/>
          <a:ext cx="3962400" cy="3048000"/>
        </p:xfrm>
        <a:graphic>
          <a:graphicData uri="http://schemas.openxmlformats.org/drawingml/2006/table">
            <a:tbl>
              <a:tblPr/>
              <a:tblGrid>
                <a:gridCol w="533400"/>
                <a:gridCol w="838200"/>
                <a:gridCol w="838200"/>
                <a:gridCol w="533400"/>
                <a:gridCol w="533400"/>
                <a:gridCol w="685800"/>
              </a:tblGrid>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34" charset="0"/>
                      </a:endParaRP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 Company</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        GREEN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        BLUE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        RED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Grand Total</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RM</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AC - Gaj</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63</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4</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68</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AC - Nira</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67</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2</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70</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AI-Gaj</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82</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6</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3</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91</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FC-Gaj</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87</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9</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18</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114</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AI-Nira</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3</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4</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Form.-RK</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33</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10</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44</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API-Njd.</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110</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3</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15</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128</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API-</a:t>
                      </a:r>
                      <a:r>
                        <a:rPr kumimoji="0" lang="en-US" sz="1000" b="0" i="0" u="none" strike="noStrike" cap="none" normalizeH="0" baseline="0" dirty="0" err="1" smtClean="0">
                          <a:ln>
                            <a:noFill/>
                          </a:ln>
                          <a:solidFill>
                            <a:srgbClr val="000000"/>
                          </a:solidFill>
                          <a:effectLst/>
                          <a:latin typeface="Calibri" pitchFamily="34" charset="0"/>
                        </a:rPr>
                        <a:t>Njd</a:t>
                      </a:r>
                      <a:r>
                        <a:rPr kumimoji="0" lang="en-US" sz="1000" b="0" i="0" u="none" strike="noStrike" cap="none" normalizeH="0" baseline="0" dirty="0" smtClean="0">
                          <a:ln>
                            <a:noFill/>
                          </a:ln>
                          <a:solidFill>
                            <a:srgbClr val="000000"/>
                          </a:solidFill>
                          <a:effectLst/>
                          <a:latin typeface="Calibri" pitchFamily="34" charset="0"/>
                        </a:rPr>
                        <a:t>.</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132</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4</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29</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165</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33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ANU-Sav.</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78</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7</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21</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106</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rPr>
                        <a:t>RM Total</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rPr>
                        <a:t> </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rPr>
                        <a:t>655</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rPr>
                        <a:t>35</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rPr>
                        <a:t>100</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itchFamily="34" charset="0"/>
                        </a:rPr>
                        <a:t>790</a:t>
                      </a:r>
                    </a:p>
                  </a:txBody>
                  <a:tcPr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0026" name="Picture 6" descr="image003"/>
          <p:cNvPicPr>
            <a:picLocks noChangeAspect="1" noChangeArrowheads="1"/>
          </p:cNvPicPr>
          <p:nvPr/>
        </p:nvPicPr>
        <p:blipFill>
          <a:blip r:embed="rId3" cstate="print"/>
          <a:srcRect/>
          <a:stretch>
            <a:fillRect/>
          </a:stretch>
        </p:blipFill>
        <p:spPr bwMode="auto">
          <a:xfrm>
            <a:off x="5105400" y="4000500"/>
            <a:ext cx="4038600" cy="1076325"/>
          </a:xfrm>
          <a:prstGeom prst="rect">
            <a:avLst/>
          </a:prstGeom>
          <a:noFill/>
          <a:ln w="9525">
            <a:noFill/>
            <a:miter lim="800000"/>
            <a:headEnd/>
            <a:tailEnd/>
          </a:ln>
        </p:spPr>
      </p:pic>
      <p:sp>
        <p:nvSpPr>
          <p:cNvPr id="40027" name="TextBox 6"/>
          <p:cNvSpPr txBox="1">
            <a:spLocks noChangeArrowheads="1"/>
          </p:cNvSpPr>
          <p:nvPr/>
        </p:nvSpPr>
        <p:spPr bwMode="auto">
          <a:xfrm>
            <a:off x="5357813" y="5286375"/>
            <a:ext cx="2643187" cy="738188"/>
          </a:xfrm>
          <a:prstGeom prst="rect">
            <a:avLst/>
          </a:prstGeom>
          <a:noFill/>
          <a:ln w="9525">
            <a:noFill/>
            <a:miter lim="800000"/>
            <a:headEnd/>
            <a:tailEnd/>
          </a:ln>
        </p:spPr>
        <p:txBody>
          <a:bodyPr>
            <a:spAutoFit/>
          </a:bodyPr>
          <a:lstStyle/>
          <a:p>
            <a:r>
              <a:rPr lang="en-US" sz="1400"/>
              <a:t>Improvement required for</a:t>
            </a:r>
          </a:p>
          <a:p>
            <a:r>
              <a:rPr lang="en-US" sz="1400"/>
              <a:t>Fine Chemicals, ANU ,API, &amp; Formulation Business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7200" y="1122402"/>
            <a:ext cx="8305800" cy="553998"/>
          </a:xfrm>
          <a:prstGeom prst="rect">
            <a:avLst/>
          </a:prstGeom>
          <a:noFill/>
          <a:ln w="9525">
            <a:noFill/>
            <a:miter lim="800000"/>
            <a:headEnd/>
            <a:tailEnd/>
          </a:ln>
        </p:spPr>
        <p:txBody>
          <a:bodyPr>
            <a:spAutoFit/>
          </a:bodyPr>
          <a:lstStyle/>
          <a:p>
            <a:pPr>
              <a:spcBef>
                <a:spcPct val="50000"/>
              </a:spcBef>
            </a:pPr>
            <a:r>
              <a:rPr lang="en-US" b="1" dirty="0"/>
              <a:t>TOLLER NAME: VEER CHEMIE( Exhibit 1) </a:t>
            </a:r>
          </a:p>
          <a:p>
            <a:pPr>
              <a:spcBef>
                <a:spcPct val="50000"/>
              </a:spcBef>
            </a:pPr>
            <a:r>
              <a:rPr lang="en-US" b="1" dirty="0"/>
              <a:t>Product Name: NIACINAMIDE USP (ASSAY---&gt; Not Less than 99 % w/w)</a:t>
            </a:r>
          </a:p>
        </p:txBody>
      </p:sp>
      <p:graphicFrame>
        <p:nvGraphicFramePr>
          <p:cNvPr id="3074" name="Object 5"/>
          <p:cNvGraphicFramePr>
            <a:graphicFrameLocks noChangeAspect="1"/>
          </p:cNvGraphicFramePr>
          <p:nvPr>
            <p:ph sz="half" idx="1"/>
          </p:nvPr>
        </p:nvGraphicFramePr>
        <p:xfrm>
          <a:off x="838200" y="1752600"/>
          <a:ext cx="7772400" cy="2362200"/>
        </p:xfrm>
        <a:graphic>
          <a:graphicData uri="http://schemas.openxmlformats.org/presentationml/2006/ole">
            <p:oleObj spid="_x0000_s115714" name="Chart" r:id="rId3" imgW="7829702" imgH="2543251" progId="Excel.Sheet.8">
              <p:embed/>
            </p:oleObj>
          </a:graphicData>
        </a:graphic>
      </p:graphicFrame>
      <p:graphicFrame>
        <p:nvGraphicFramePr>
          <p:cNvPr id="3075" name="Object 11"/>
          <p:cNvGraphicFramePr>
            <a:graphicFrameLocks noChangeAspect="1"/>
          </p:cNvGraphicFramePr>
          <p:nvPr>
            <p:ph sz="half" idx="2"/>
          </p:nvPr>
        </p:nvGraphicFramePr>
        <p:xfrm>
          <a:off x="762000" y="4267200"/>
          <a:ext cx="7848600" cy="2286000"/>
        </p:xfrm>
        <a:graphic>
          <a:graphicData uri="http://schemas.openxmlformats.org/presentationml/2006/ole">
            <p:oleObj spid="_x0000_s115715" name="Chart" r:id="rId4" imgW="6676949" imgH="2543251" progId="Excel.Sheet.8">
              <p:embed/>
            </p:oleObj>
          </a:graphicData>
        </a:graphic>
      </p:graphicFrame>
      <p:sp>
        <p:nvSpPr>
          <p:cNvPr id="6" name="TextBox 5"/>
          <p:cNvSpPr txBox="1"/>
          <p:nvPr/>
        </p:nvSpPr>
        <p:spPr>
          <a:xfrm>
            <a:off x="914400" y="457200"/>
            <a:ext cx="3619261" cy="400110"/>
          </a:xfrm>
          <a:prstGeom prst="rect">
            <a:avLst/>
          </a:prstGeom>
          <a:noFill/>
        </p:spPr>
        <p:txBody>
          <a:bodyPr wrap="none" rtlCol="0">
            <a:spAutoFit/>
          </a:bodyPr>
          <a:lstStyle/>
          <a:p>
            <a:r>
              <a:rPr lang="en-US" sz="2000" dirty="0" smtClean="0">
                <a:solidFill>
                  <a:schemeClr val="bg1"/>
                </a:solidFill>
              </a:rPr>
              <a:t>PROCESS CONTROL CHART :</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4FDEC0E-D8BD-4435-88F4-FB2FCFC6DF11}" type="slidenum">
              <a:rPr lang="en-US"/>
              <a:pPr>
                <a:defRPr/>
              </a:pPr>
              <a:t>26</a:t>
            </a:fld>
            <a:endParaRPr lang="en-US"/>
          </a:p>
        </p:txBody>
      </p:sp>
      <p:graphicFrame>
        <p:nvGraphicFramePr>
          <p:cNvPr id="4098" name="Object 4"/>
          <p:cNvGraphicFramePr>
            <a:graphicFrameLocks noChangeAspect="1"/>
          </p:cNvGraphicFramePr>
          <p:nvPr>
            <p:ph sz="half" idx="1"/>
          </p:nvPr>
        </p:nvGraphicFramePr>
        <p:xfrm>
          <a:off x="914400" y="1524000"/>
          <a:ext cx="7239000" cy="2362200"/>
        </p:xfrm>
        <a:graphic>
          <a:graphicData uri="http://schemas.openxmlformats.org/presentationml/2006/ole">
            <p:oleObj spid="_x0000_s116738" name="Chart" r:id="rId3" imgW="7829702" imgH="2543251" progId="Excel.Sheet.8">
              <p:embed/>
            </p:oleObj>
          </a:graphicData>
        </a:graphic>
      </p:graphicFrame>
      <p:graphicFrame>
        <p:nvGraphicFramePr>
          <p:cNvPr id="4099" name="Object 6"/>
          <p:cNvGraphicFramePr>
            <a:graphicFrameLocks noChangeAspect="1"/>
          </p:cNvGraphicFramePr>
          <p:nvPr>
            <p:ph sz="half" idx="2"/>
          </p:nvPr>
        </p:nvGraphicFramePr>
        <p:xfrm>
          <a:off x="914400" y="3962400"/>
          <a:ext cx="7239000" cy="2438400"/>
        </p:xfrm>
        <a:graphic>
          <a:graphicData uri="http://schemas.openxmlformats.org/presentationml/2006/ole">
            <p:oleObj spid="_x0000_s116739" name="Chart" r:id="rId4" imgW="6676949" imgH="2543251" progId="Excel.Sheet.8">
              <p:embed/>
            </p:oleObj>
          </a:graphicData>
        </a:graphic>
      </p:graphicFrame>
      <p:sp>
        <p:nvSpPr>
          <p:cNvPr id="4103" name="Rectangle 9"/>
          <p:cNvSpPr>
            <a:spLocks noChangeArrowheads="1"/>
          </p:cNvSpPr>
          <p:nvPr/>
        </p:nvSpPr>
        <p:spPr bwMode="auto">
          <a:xfrm>
            <a:off x="838200" y="1187450"/>
            <a:ext cx="7315200" cy="641350"/>
          </a:xfrm>
          <a:prstGeom prst="rect">
            <a:avLst/>
          </a:prstGeom>
          <a:noFill/>
          <a:ln w="9525">
            <a:noFill/>
            <a:miter lim="800000"/>
            <a:headEnd/>
            <a:tailEnd/>
          </a:ln>
        </p:spPr>
        <p:txBody>
          <a:bodyPr>
            <a:spAutoFit/>
          </a:bodyPr>
          <a:lstStyle/>
          <a:p>
            <a:r>
              <a:rPr lang="en-US" dirty="0"/>
              <a:t>KOPALLE :</a:t>
            </a:r>
            <a:r>
              <a:rPr lang="en-US" b="1" dirty="0"/>
              <a:t>SODAMIDE ( Exhibit2)</a:t>
            </a:r>
          </a:p>
          <a:p>
            <a:r>
              <a:rPr lang="en-US" dirty="0"/>
              <a:t>ASSAY---&gt; Not Less than 99 % w/w</a:t>
            </a:r>
          </a:p>
        </p:txBody>
      </p:sp>
      <p:sp>
        <p:nvSpPr>
          <p:cNvPr id="4105" name="Rectangle 9"/>
          <p:cNvSpPr>
            <a:spLocks noChangeArrowheads="1"/>
          </p:cNvSpPr>
          <p:nvPr/>
        </p:nvSpPr>
        <p:spPr bwMode="auto">
          <a:xfrm>
            <a:off x="6858000" y="0"/>
            <a:ext cx="2286000" cy="366713"/>
          </a:xfrm>
          <a:prstGeom prst="rect">
            <a:avLst/>
          </a:prstGeom>
          <a:noFill/>
          <a:ln w="9525">
            <a:noFill/>
            <a:miter lim="800000"/>
            <a:headEnd/>
            <a:tailEnd/>
          </a:ln>
          <a:effectLst/>
        </p:spPr>
        <p:txBody>
          <a:bodyPr wrap="none">
            <a:spAutoFit/>
          </a:bodyPr>
          <a:lstStyle/>
          <a:p>
            <a:r>
              <a:rPr lang="en-US">
                <a:solidFill>
                  <a:schemeClr val="accent2"/>
                </a:solidFill>
              </a:rPr>
              <a:t>Highlight For Q1~Q3</a:t>
            </a:r>
          </a:p>
        </p:txBody>
      </p:sp>
      <p:sp>
        <p:nvSpPr>
          <p:cNvPr id="9" name="TextBox 8"/>
          <p:cNvSpPr txBox="1"/>
          <p:nvPr/>
        </p:nvSpPr>
        <p:spPr>
          <a:xfrm>
            <a:off x="914400" y="457200"/>
            <a:ext cx="3619261" cy="400110"/>
          </a:xfrm>
          <a:prstGeom prst="rect">
            <a:avLst/>
          </a:prstGeom>
          <a:noFill/>
        </p:spPr>
        <p:txBody>
          <a:bodyPr wrap="none" rtlCol="0">
            <a:spAutoFit/>
          </a:bodyPr>
          <a:lstStyle/>
          <a:p>
            <a:r>
              <a:rPr lang="en-US" sz="2000" dirty="0" smtClean="0">
                <a:solidFill>
                  <a:schemeClr val="bg1"/>
                </a:solidFill>
              </a:rPr>
              <a:t>PROCESS CONTROL CHART :</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2"/>
          <p:cNvSpPr>
            <a:spLocks/>
          </p:cNvSpPr>
          <p:nvPr/>
        </p:nvSpPr>
        <p:spPr bwMode="auto">
          <a:xfrm>
            <a:off x="3592513" y="2908300"/>
            <a:ext cx="7937" cy="3175"/>
          </a:xfrm>
          <a:custGeom>
            <a:avLst/>
            <a:gdLst>
              <a:gd name="T0" fmla="*/ 0 w 35"/>
              <a:gd name="T1" fmla="*/ 223991481 h 10"/>
              <a:gd name="T2" fmla="*/ 408162201 w 35"/>
              <a:gd name="T3" fmla="*/ 320059642 h 10"/>
              <a:gd name="T4" fmla="*/ 139928172 w 35"/>
              <a:gd name="T5" fmla="*/ 0 h 10"/>
              <a:gd name="T6" fmla="*/ 0 w 35"/>
              <a:gd name="T7" fmla="*/ 223991481 h 10"/>
              <a:gd name="T8" fmla="*/ 0 60000 65536"/>
              <a:gd name="T9" fmla="*/ 0 60000 65536"/>
              <a:gd name="T10" fmla="*/ 0 60000 65536"/>
              <a:gd name="T11" fmla="*/ 0 60000 65536"/>
              <a:gd name="T12" fmla="*/ 0 w 35"/>
              <a:gd name="T13" fmla="*/ 0 h 10"/>
              <a:gd name="T14" fmla="*/ 35 w 35"/>
              <a:gd name="T15" fmla="*/ 10 h 10"/>
            </a:gdLst>
            <a:ahLst/>
            <a:cxnLst>
              <a:cxn ang="T8">
                <a:pos x="T0" y="T1"/>
              </a:cxn>
              <a:cxn ang="T9">
                <a:pos x="T2" y="T3"/>
              </a:cxn>
              <a:cxn ang="T10">
                <a:pos x="T4" y="T5"/>
              </a:cxn>
              <a:cxn ang="T11">
                <a:pos x="T6" y="T7"/>
              </a:cxn>
            </a:cxnLst>
            <a:rect l="T12" t="T13" r="T14" b="T15"/>
            <a:pathLst>
              <a:path w="35" h="10">
                <a:moveTo>
                  <a:pt x="0" y="7"/>
                </a:moveTo>
                <a:lnTo>
                  <a:pt x="35" y="10"/>
                </a:lnTo>
                <a:lnTo>
                  <a:pt x="12" y="0"/>
                </a:lnTo>
                <a:lnTo>
                  <a:pt x="0" y="7"/>
                </a:lnTo>
                <a:close/>
              </a:path>
            </a:pathLst>
          </a:custGeom>
          <a:solidFill>
            <a:srgbClr val="B3B3B3"/>
          </a:solidFill>
          <a:ln w="9525">
            <a:noFill/>
            <a:round/>
            <a:headEnd/>
            <a:tailEnd/>
          </a:ln>
        </p:spPr>
        <p:txBody>
          <a:bodyPr/>
          <a:lstStyle/>
          <a:p>
            <a:endParaRPr lang="en-US"/>
          </a:p>
        </p:txBody>
      </p:sp>
      <p:sp>
        <p:nvSpPr>
          <p:cNvPr id="37891" name="Freeform 3"/>
          <p:cNvSpPr>
            <a:spLocks/>
          </p:cNvSpPr>
          <p:nvPr/>
        </p:nvSpPr>
        <p:spPr bwMode="auto">
          <a:xfrm>
            <a:off x="3132138" y="3100388"/>
            <a:ext cx="3175" cy="1587"/>
          </a:xfrm>
          <a:custGeom>
            <a:avLst/>
            <a:gdLst>
              <a:gd name="T0" fmla="*/ 0 w 18"/>
              <a:gd name="T1" fmla="*/ 81570899 h 7"/>
              <a:gd name="T2" fmla="*/ 98783954 w 18"/>
              <a:gd name="T3" fmla="*/ 46619260 h 7"/>
              <a:gd name="T4" fmla="*/ 54883402 w 18"/>
              <a:gd name="T5" fmla="*/ 0 h 7"/>
              <a:gd name="T6" fmla="*/ 0 w 18"/>
              <a:gd name="T7" fmla="*/ 81570899 h 7"/>
              <a:gd name="T8" fmla="*/ 0 60000 65536"/>
              <a:gd name="T9" fmla="*/ 0 60000 65536"/>
              <a:gd name="T10" fmla="*/ 0 60000 65536"/>
              <a:gd name="T11" fmla="*/ 0 60000 65536"/>
              <a:gd name="T12" fmla="*/ 0 w 18"/>
              <a:gd name="T13" fmla="*/ 0 h 7"/>
              <a:gd name="T14" fmla="*/ 18 w 18"/>
              <a:gd name="T15" fmla="*/ 7 h 7"/>
            </a:gdLst>
            <a:ahLst/>
            <a:cxnLst>
              <a:cxn ang="T8">
                <a:pos x="T0" y="T1"/>
              </a:cxn>
              <a:cxn ang="T9">
                <a:pos x="T2" y="T3"/>
              </a:cxn>
              <a:cxn ang="T10">
                <a:pos x="T4" y="T5"/>
              </a:cxn>
              <a:cxn ang="T11">
                <a:pos x="T6" y="T7"/>
              </a:cxn>
            </a:cxnLst>
            <a:rect l="T12" t="T13" r="T14" b="T15"/>
            <a:pathLst>
              <a:path w="18" h="7">
                <a:moveTo>
                  <a:pt x="0" y="7"/>
                </a:moveTo>
                <a:lnTo>
                  <a:pt x="18" y="4"/>
                </a:lnTo>
                <a:lnTo>
                  <a:pt x="10" y="0"/>
                </a:lnTo>
                <a:lnTo>
                  <a:pt x="0" y="7"/>
                </a:lnTo>
                <a:close/>
              </a:path>
            </a:pathLst>
          </a:custGeom>
          <a:solidFill>
            <a:srgbClr val="B3B3B3"/>
          </a:solidFill>
          <a:ln w="9525">
            <a:noFill/>
            <a:round/>
            <a:headEnd/>
            <a:tailEnd/>
          </a:ln>
        </p:spPr>
        <p:txBody>
          <a:bodyPr/>
          <a:lstStyle/>
          <a:p>
            <a:endParaRPr lang="en-US"/>
          </a:p>
        </p:txBody>
      </p:sp>
      <p:sp>
        <p:nvSpPr>
          <p:cNvPr id="39940" name="Rectangle 4"/>
          <p:cNvSpPr>
            <a:spLocks noChangeArrowheads="1"/>
          </p:cNvSpPr>
          <p:nvPr/>
        </p:nvSpPr>
        <p:spPr bwMode="auto">
          <a:xfrm>
            <a:off x="4457700" y="838200"/>
            <a:ext cx="4686300" cy="552450"/>
          </a:xfrm>
          <a:prstGeom prst="rect">
            <a:avLst/>
          </a:prstGeom>
          <a:noFill/>
          <a:ln w="9525">
            <a:noFill/>
            <a:miter lim="800000"/>
            <a:headEnd/>
            <a:tailEnd/>
          </a:ln>
        </p:spPr>
        <p:txBody>
          <a:bodyPr/>
          <a:lstStyle/>
          <a:p>
            <a:pPr algn="r" eaLnBrk="0" hangingPunct="0"/>
            <a:endParaRPr lang="en-US" sz="3200" i="1">
              <a:cs typeface="Times New Roman" pitchFamily="18" charset="0"/>
            </a:endParaRPr>
          </a:p>
        </p:txBody>
      </p:sp>
      <p:sp>
        <p:nvSpPr>
          <p:cNvPr id="39941" name="Text Box 5"/>
          <p:cNvSpPr txBox="1">
            <a:spLocks noChangeArrowheads="1"/>
          </p:cNvSpPr>
          <p:nvPr/>
        </p:nvSpPr>
        <p:spPr bwMode="auto">
          <a:xfrm>
            <a:off x="533400" y="838200"/>
            <a:ext cx="8458200" cy="5219700"/>
          </a:xfrm>
          <a:prstGeom prst="rect">
            <a:avLst/>
          </a:prstGeom>
          <a:noFill/>
          <a:ln w="12700">
            <a:noFill/>
            <a:miter lim="800000"/>
            <a:headEnd type="none" w="sm" len="sm"/>
            <a:tailEnd type="none" w="sm" len="sm"/>
          </a:ln>
          <a:effectLst/>
        </p:spPr>
        <p:txBody>
          <a:bodyPr>
            <a:spAutoFit/>
          </a:bodyPr>
          <a:lstStyle/>
          <a:p>
            <a:pPr eaLnBrk="0" hangingPunct="0">
              <a:spcBef>
                <a:spcPct val="50000"/>
              </a:spcBef>
              <a:buFont typeface="Wingdings" pitchFamily="2" charset="2"/>
              <a:buNone/>
              <a:defRPr/>
            </a:pPr>
            <a:endParaRPr lang="en-US" sz="2800" b="1" dirty="0">
              <a:solidFill>
                <a:srgbClr val="990099"/>
              </a:solidFill>
              <a:effectLst>
                <a:outerShdw blurRad="38100" dist="38100" dir="2700000" algn="tl">
                  <a:srgbClr val="C0C0C0"/>
                </a:outerShdw>
              </a:effectLst>
              <a:cs typeface="Times New Roman" pitchFamily="18" charset="0"/>
            </a:endParaRPr>
          </a:p>
          <a:p>
            <a:pPr eaLnBrk="0" hangingPunct="0">
              <a:spcBef>
                <a:spcPct val="50000"/>
              </a:spcBef>
              <a:buFont typeface="Wingdings" pitchFamily="2" charset="2"/>
              <a:buChar char="§"/>
              <a:defRPr/>
            </a:pPr>
            <a:r>
              <a:rPr lang="en-US" sz="2800" dirty="0">
                <a:solidFill>
                  <a:srgbClr val="990099"/>
                </a:solidFill>
                <a:effectLst>
                  <a:outerShdw blurRad="38100" dist="38100" dir="2700000" algn="tl">
                    <a:srgbClr val="C0C0C0"/>
                  </a:outerShdw>
                </a:effectLst>
                <a:cs typeface="Times New Roman" pitchFamily="18" charset="0"/>
              </a:rPr>
              <a:t> </a:t>
            </a:r>
            <a:r>
              <a:rPr lang="en-US" sz="2800" b="1" dirty="0">
                <a:effectLst>
                  <a:outerShdw blurRad="38100" dist="38100" dir="2700000" algn="tl">
                    <a:srgbClr val="C0C0C0"/>
                  </a:outerShdw>
                </a:effectLst>
                <a:cs typeface="Times New Roman" pitchFamily="18" charset="0"/>
              </a:rPr>
              <a:t>Creating Opportunities for</a:t>
            </a:r>
            <a:r>
              <a:rPr lang="en-US" sz="2400" b="1" dirty="0">
                <a:effectLst>
                  <a:outerShdw blurRad="38100" dist="38100" dir="2700000" algn="tl">
                    <a:srgbClr val="C0C0C0"/>
                  </a:outerShdw>
                </a:effectLst>
                <a:latin typeface="Times New Roman" pitchFamily="18" charset="0"/>
                <a:cs typeface="Times New Roman" pitchFamily="18" charset="0"/>
              </a:rPr>
              <a:t> </a:t>
            </a:r>
            <a:r>
              <a:rPr lang="en-US" sz="2800" b="1" dirty="0">
                <a:solidFill>
                  <a:srgbClr val="990099"/>
                </a:solidFill>
                <a:effectLst>
                  <a:outerShdw blurRad="38100" dist="38100" dir="2700000" algn="tl">
                    <a:srgbClr val="C0C0C0"/>
                  </a:outerShdw>
                </a:effectLst>
                <a:cs typeface="Times New Roman" pitchFamily="18" charset="0"/>
              </a:rPr>
              <a:t>Collaborative working together &amp; eJ-Buy implementation </a:t>
            </a:r>
          </a:p>
          <a:p>
            <a:pPr eaLnBrk="0" hangingPunct="0">
              <a:spcBef>
                <a:spcPct val="50000"/>
              </a:spcBef>
              <a:buFont typeface="Wingdings" pitchFamily="2" charset="2"/>
              <a:buChar char="§"/>
              <a:defRPr/>
            </a:pPr>
            <a:r>
              <a:rPr lang="en-US" sz="2800" b="1" dirty="0">
                <a:effectLst>
                  <a:outerShdw blurRad="38100" dist="38100" dir="2700000" algn="tl">
                    <a:srgbClr val="C0C0C0"/>
                  </a:outerShdw>
                </a:effectLst>
                <a:cs typeface="Times New Roman" pitchFamily="18" charset="0"/>
              </a:rPr>
              <a:t>Development and Up gradation of </a:t>
            </a:r>
            <a:r>
              <a:rPr lang="en-US" sz="2800" b="1" dirty="0">
                <a:solidFill>
                  <a:srgbClr val="990099"/>
                </a:solidFill>
                <a:effectLst>
                  <a:outerShdw blurRad="38100" dist="38100" dir="2700000" algn="tl">
                    <a:srgbClr val="C0C0C0"/>
                  </a:outerShdw>
                </a:effectLst>
                <a:cs typeface="Times New Roman" pitchFamily="18" charset="0"/>
              </a:rPr>
              <a:t>Best Practices in Supply Chain –SCOR </a:t>
            </a:r>
          </a:p>
          <a:p>
            <a:pPr eaLnBrk="0" hangingPunct="0">
              <a:spcBef>
                <a:spcPct val="50000"/>
              </a:spcBef>
              <a:buFont typeface="Wingdings" pitchFamily="2" charset="2"/>
              <a:buChar char="§"/>
              <a:defRPr/>
            </a:pPr>
            <a:r>
              <a:rPr lang="en-US" sz="2800" b="1" dirty="0">
                <a:effectLst>
                  <a:outerShdw blurRad="38100" dist="38100" dir="2700000" algn="tl">
                    <a:srgbClr val="C0C0C0"/>
                  </a:outerShdw>
                </a:effectLst>
                <a:cs typeface="Times New Roman" pitchFamily="18" charset="0"/>
              </a:rPr>
              <a:t> Exposure to</a:t>
            </a:r>
            <a:r>
              <a:rPr lang="en-US" sz="2800" dirty="0">
                <a:solidFill>
                  <a:srgbClr val="990099"/>
                </a:solidFill>
                <a:effectLst>
                  <a:outerShdw blurRad="38100" dist="38100" dir="2700000" algn="tl">
                    <a:srgbClr val="C0C0C0"/>
                  </a:outerShdw>
                </a:effectLst>
                <a:cs typeface="Times New Roman" pitchFamily="18" charset="0"/>
              </a:rPr>
              <a:t> </a:t>
            </a:r>
            <a:r>
              <a:rPr lang="en-US" sz="2800" b="1" dirty="0">
                <a:solidFill>
                  <a:srgbClr val="990099"/>
                </a:solidFill>
                <a:effectLst>
                  <a:outerShdw blurRad="38100" dist="38100" dir="2700000" algn="tl">
                    <a:srgbClr val="C0C0C0"/>
                  </a:outerShdw>
                </a:effectLst>
                <a:cs typeface="Times New Roman" pitchFamily="18" charset="0"/>
              </a:rPr>
              <a:t>Best Ethical &amp; Transparent commercial dealings </a:t>
            </a:r>
          </a:p>
          <a:p>
            <a:pPr eaLnBrk="0" hangingPunct="0">
              <a:spcBef>
                <a:spcPct val="50000"/>
              </a:spcBef>
              <a:buFont typeface="Wingdings" pitchFamily="2" charset="2"/>
              <a:buChar char="§"/>
              <a:defRPr/>
            </a:pPr>
            <a:r>
              <a:rPr lang="en-US" sz="2800" b="1" dirty="0">
                <a:effectLst>
                  <a:outerShdw blurRad="38100" dist="38100" dir="2700000" algn="tl">
                    <a:srgbClr val="C0C0C0"/>
                  </a:outerShdw>
                </a:effectLst>
                <a:cs typeface="Times New Roman" pitchFamily="18" charset="0"/>
              </a:rPr>
              <a:t> Continuously help in</a:t>
            </a:r>
            <a:r>
              <a:rPr lang="en-US" sz="2800" dirty="0">
                <a:solidFill>
                  <a:srgbClr val="990099"/>
                </a:solidFill>
                <a:effectLst>
                  <a:outerShdw blurRad="38100" dist="38100" dir="2700000" algn="tl">
                    <a:srgbClr val="C0C0C0"/>
                  </a:outerShdw>
                </a:effectLst>
                <a:cs typeface="Times New Roman" pitchFamily="18" charset="0"/>
              </a:rPr>
              <a:t> </a:t>
            </a:r>
            <a:r>
              <a:rPr lang="en-US" sz="2800" b="1" dirty="0">
                <a:solidFill>
                  <a:srgbClr val="990099"/>
                </a:solidFill>
                <a:effectLst>
                  <a:outerShdw blurRad="38100" dist="38100" dir="2700000" algn="tl">
                    <a:srgbClr val="C0C0C0"/>
                  </a:outerShdw>
                </a:effectLst>
                <a:cs typeface="Times New Roman" pitchFamily="18" charset="0"/>
              </a:rPr>
              <a:t>Making the Supply Chain Green Clean with contribution together to the society </a:t>
            </a:r>
          </a:p>
        </p:txBody>
      </p:sp>
      <p:sp>
        <p:nvSpPr>
          <p:cNvPr id="37894" name="Rectangle 7"/>
          <p:cNvSpPr>
            <a:spLocks noChangeArrowheads="1"/>
          </p:cNvSpPr>
          <p:nvPr/>
        </p:nvSpPr>
        <p:spPr bwMode="gray">
          <a:xfrm>
            <a:off x="114300" y="419100"/>
            <a:ext cx="3200400" cy="381000"/>
          </a:xfrm>
          <a:prstGeom prst="rect">
            <a:avLst/>
          </a:prstGeom>
          <a:noFill/>
          <a:ln w="9525" algn="ctr">
            <a:noFill/>
            <a:miter lim="800000"/>
            <a:headEnd/>
            <a:tailEnd/>
          </a:ln>
        </p:spPr>
        <p:txBody>
          <a:bodyPr anchor="ctr"/>
          <a:lstStyle/>
          <a:p>
            <a:pPr eaLnBrk="0" hangingPunct="0"/>
            <a:r>
              <a:rPr lang="en-US" sz="2800" b="1" dirty="0">
                <a:solidFill>
                  <a:schemeClr val="bg1"/>
                </a:solidFill>
              </a:rPr>
              <a:t>Our Resolve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arn(outHorizontal)">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 calcmode="lin" valueType="num">
                                      <p:cBhvr additive="base">
                                        <p:cTn id="12" dur="2000" fill="hold"/>
                                        <p:tgtEl>
                                          <p:spTgt spid="39941"/>
                                        </p:tgtEl>
                                        <p:attrNameLst>
                                          <p:attrName>ppt_x</p:attrName>
                                        </p:attrNameLst>
                                      </p:cBhvr>
                                      <p:tavLst>
                                        <p:tav tm="0">
                                          <p:val>
                                            <p:strVal val="0-#ppt_w/2"/>
                                          </p:val>
                                        </p:tav>
                                        <p:tav tm="100000">
                                          <p:val>
                                            <p:strVal val="#ppt_x"/>
                                          </p:val>
                                        </p:tav>
                                      </p:tavLst>
                                    </p:anim>
                                    <p:anim calcmode="lin" valueType="num">
                                      <p:cBhvr additive="base">
                                        <p:cTn id="13" dur="2000" fill="hold"/>
                                        <p:tgtEl>
                                          <p:spTgt spid="399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P spid="399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7000" y="2743200"/>
            <a:ext cx="3581400" cy="1676400"/>
          </a:xfrm>
          <a:prstGeom prst="ellipse">
            <a:avLst/>
          </a:prstGeom>
          <a:solidFill>
            <a:srgbClr val="0000CC"/>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3600" b="1" dirty="0" smtClean="0">
                <a:solidFill>
                  <a:srgbClr val="FFFF00"/>
                </a:solidFill>
                <a:latin typeface="Times" pitchFamily="18" charset="0"/>
                <a:cs typeface="Times New Roman" pitchFamily="18" charset="0"/>
              </a:rPr>
              <a:t>Thank you</a:t>
            </a:r>
            <a:endParaRPr lang="en-US" sz="3600" b="1" dirty="0">
              <a:solidFill>
                <a:srgbClr val="FFFF00"/>
              </a:solidFill>
              <a:latin typeface="Times"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500063" y="4786313"/>
            <a:ext cx="8143875" cy="1754187"/>
          </a:xfrm>
          <a:prstGeom prst="rect">
            <a:avLst/>
          </a:prstGeom>
          <a:noFill/>
          <a:ln w="9525">
            <a:noFill/>
            <a:miter lim="800000"/>
            <a:headEnd/>
            <a:tailEnd/>
          </a:ln>
        </p:spPr>
        <p:txBody>
          <a:bodyPr>
            <a:spAutoFit/>
          </a:bodyPr>
          <a:lstStyle/>
          <a:p>
            <a:pPr marL="0" lvl="1" algn="just">
              <a:lnSpc>
                <a:spcPct val="150000"/>
              </a:lnSpc>
              <a:spcBef>
                <a:spcPts val="600"/>
              </a:spcBef>
            </a:pPr>
            <a:r>
              <a:rPr lang="en-US">
                <a:latin typeface="Calibri" pitchFamily="34" charset="0"/>
              </a:rPr>
              <a:t>The SCOR (Supply Chain Operations Reference Model), is developed by Supply Chain Council. The model builds its strength around the linkage between process elements, metrics, best practices and features associated with supply chain execution in the areas of: </a:t>
            </a:r>
            <a:r>
              <a:rPr lang="en-US" b="1">
                <a:latin typeface="Calibri" pitchFamily="34" charset="0"/>
              </a:rPr>
              <a:t>Plan, Source, Make, Deliver, and Return</a:t>
            </a:r>
          </a:p>
        </p:txBody>
      </p:sp>
      <p:grpSp>
        <p:nvGrpSpPr>
          <p:cNvPr id="2" name="Group 69"/>
          <p:cNvGrpSpPr>
            <a:grpSpLocks/>
          </p:cNvGrpSpPr>
          <p:nvPr/>
        </p:nvGrpSpPr>
        <p:grpSpPr bwMode="auto">
          <a:xfrm>
            <a:off x="-26988" y="1433513"/>
            <a:ext cx="9293226" cy="3424237"/>
            <a:chOff x="-27743" y="1986417"/>
            <a:chExt cx="9294062" cy="3423783"/>
          </a:xfrm>
        </p:grpSpPr>
        <p:grpSp>
          <p:nvGrpSpPr>
            <p:cNvPr id="3" name="Group 17"/>
            <p:cNvGrpSpPr>
              <a:grpSpLocks/>
            </p:cNvGrpSpPr>
            <p:nvPr/>
          </p:nvGrpSpPr>
          <p:grpSpPr bwMode="auto">
            <a:xfrm>
              <a:off x="304800" y="2366963"/>
              <a:ext cx="8578847" cy="1676400"/>
              <a:chOff x="304800" y="2209800"/>
              <a:chExt cx="8578232" cy="1676400"/>
            </a:xfrm>
          </p:grpSpPr>
          <p:sp>
            <p:nvSpPr>
              <p:cNvPr id="16438" name="Down Arrow 7"/>
              <p:cNvSpPr>
                <a:spLocks noChangeArrowheads="1"/>
              </p:cNvSpPr>
              <p:nvPr/>
            </p:nvSpPr>
            <p:spPr bwMode="auto">
              <a:xfrm flipV="1">
                <a:off x="4251016" y="2514600"/>
                <a:ext cx="685800" cy="1371600"/>
              </a:xfrm>
              <a:prstGeom prst="downArrow">
                <a:avLst>
                  <a:gd name="adj1" fmla="val 50000"/>
                  <a:gd name="adj2" fmla="val 50000"/>
                </a:avLst>
              </a:prstGeom>
              <a:solidFill>
                <a:srgbClr val="0070C0"/>
              </a:solidFill>
              <a:ln w="9525" algn="ctr">
                <a:noFill/>
                <a:round/>
                <a:headEnd/>
                <a:tailEnd/>
              </a:ln>
            </p:spPr>
            <p:txBody>
              <a:bodyPr/>
              <a:lstStyle/>
              <a:p>
                <a:pPr eaLnBrk="0" hangingPunct="0"/>
                <a:endParaRPr lang="en-US">
                  <a:latin typeface="Calibri" pitchFamily="34" charset="0"/>
                </a:endParaRPr>
              </a:p>
            </p:txBody>
          </p:sp>
          <p:sp>
            <p:nvSpPr>
              <p:cNvPr id="16439" name="Rectangle 13"/>
              <p:cNvSpPr>
                <a:spLocks noChangeArrowheads="1"/>
              </p:cNvSpPr>
              <p:nvPr/>
            </p:nvSpPr>
            <p:spPr bwMode="auto">
              <a:xfrm>
                <a:off x="2438400" y="2971800"/>
                <a:ext cx="2057400" cy="914400"/>
              </a:xfrm>
              <a:prstGeom prst="rect">
                <a:avLst/>
              </a:prstGeom>
              <a:solidFill>
                <a:srgbClr val="0070C0"/>
              </a:solidFill>
              <a:ln w="9525" algn="ctr">
                <a:noFill/>
                <a:round/>
                <a:headEnd/>
                <a:tailEnd/>
              </a:ln>
            </p:spPr>
            <p:txBody>
              <a:bodyPr/>
              <a:lstStyle/>
              <a:p>
                <a:pPr eaLnBrk="0" hangingPunct="0"/>
                <a:endParaRPr lang="en-US">
                  <a:latin typeface="Calibri" pitchFamily="34" charset="0"/>
                </a:endParaRPr>
              </a:p>
            </p:txBody>
          </p:sp>
          <p:sp>
            <p:nvSpPr>
              <p:cNvPr id="120" name="Arc 119"/>
              <p:cNvSpPr/>
              <p:nvPr/>
            </p:nvSpPr>
            <p:spPr bwMode="auto">
              <a:xfrm flipV="1">
                <a:off x="304075" y="2210204"/>
                <a:ext cx="4114875" cy="1447608"/>
              </a:xfrm>
              <a:prstGeom prst="arc">
                <a:avLst/>
              </a:prstGeom>
              <a:solidFill>
                <a:schemeClr val="bg1"/>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Times" charset="0"/>
                  <a:cs typeface="+mn-cs"/>
                </a:endParaRPr>
              </a:p>
            </p:txBody>
          </p:sp>
          <p:sp>
            <p:nvSpPr>
              <p:cNvPr id="16441" name="Rectangle 14"/>
              <p:cNvSpPr>
                <a:spLocks noChangeArrowheads="1"/>
              </p:cNvSpPr>
              <p:nvPr/>
            </p:nvSpPr>
            <p:spPr bwMode="auto">
              <a:xfrm flipH="1">
                <a:off x="4724400" y="2971800"/>
                <a:ext cx="2057400" cy="914400"/>
              </a:xfrm>
              <a:prstGeom prst="rect">
                <a:avLst/>
              </a:prstGeom>
              <a:solidFill>
                <a:srgbClr val="0070C0"/>
              </a:solidFill>
              <a:ln w="9525" algn="ctr">
                <a:noFill/>
                <a:round/>
                <a:headEnd/>
                <a:tailEnd/>
              </a:ln>
            </p:spPr>
            <p:txBody>
              <a:bodyPr/>
              <a:lstStyle/>
              <a:p>
                <a:pPr eaLnBrk="0" hangingPunct="0"/>
                <a:endParaRPr lang="en-US">
                  <a:latin typeface="Calibri" pitchFamily="34" charset="0"/>
                </a:endParaRPr>
              </a:p>
            </p:txBody>
          </p:sp>
          <p:sp>
            <p:nvSpPr>
              <p:cNvPr id="122" name="Arc 121"/>
              <p:cNvSpPr/>
              <p:nvPr/>
            </p:nvSpPr>
            <p:spPr bwMode="auto">
              <a:xfrm flipH="1" flipV="1">
                <a:off x="4768207" y="2210204"/>
                <a:ext cx="4114875" cy="1447608"/>
              </a:xfrm>
              <a:prstGeom prst="arc">
                <a:avLst/>
              </a:prstGeom>
              <a:solidFill>
                <a:schemeClr val="bg1"/>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Times" charset="0"/>
                  <a:cs typeface="+mn-cs"/>
                </a:endParaRPr>
              </a:p>
            </p:txBody>
          </p:sp>
        </p:grpSp>
        <p:grpSp>
          <p:nvGrpSpPr>
            <p:cNvPr id="4" name="Group 18"/>
            <p:cNvGrpSpPr>
              <a:grpSpLocks/>
            </p:cNvGrpSpPr>
            <p:nvPr/>
          </p:nvGrpSpPr>
          <p:grpSpPr bwMode="auto">
            <a:xfrm>
              <a:off x="120651" y="2824163"/>
              <a:ext cx="3276603" cy="1143000"/>
              <a:chOff x="304800" y="2209800"/>
              <a:chExt cx="8578232" cy="1676400"/>
            </a:xfrm>
          </p:grpSpPr>
          <p:sp>
            <p:nvSpPr>
              <p:cNvPr id="16433" name="Down Arrow 19"/>
              <p:cNvSpPr>
                <a:spLocks noChangeArrowheads="1"/>
              </p:cNvSpPr>
              <p:nvPr/>
            </p:nvSpPr>
            <p:spPr bwMode="auto">
              <a:xfrm flipV="1">
                <a:off x="4251016" y="2514600"/>
                <a:ext cx="685800" cy="1371600"/>
              </a:xfrm>
              <a:prstGeom prst="downArrow">
                <a:avLst>
                  <a:gd name="adj1" fmla="val 50000"/>
                  <a:gd name="adj2" fmla="val 50000"/>
                </a:avLst>
              </a:prstGeom>
              <a:solidFill>
                <a:srgbClr val="0070C0"/>
              </a:solidFill>
              <a:ln w="9525" algn="ctr">
                <a:noFill/>
                <a:round/>
                <a:headEnd/>
                <a:tailEnd/>
              </a:ln>
            </p:spPr>
            <p:txBody>
              <a:bodyPr/>
              <a:lstStyle/>
              <a:p>
                <a:pPr eaLnBrk="0" hangingPunct="0"/>
                <a:endParaRPr lang="en-US">
                  <a:latin typeface="Calibri" pitchFamily="34" charset="0"/>
                </a:endParaRPr>
              </a:p>
            </p:txBody>
          </p:sp>
          <p:sp>
            <p:nvSpPr>
              <p:cNvPr id="16434" name="Rectangle 20"/>
              <p:cNvSpPr>
                <a:spLocks noChangeArrowheads="1"/>
              </p:cNvSpPr>
              <p:nvPr/>
            </p:nvSpPr>
            <p:spPr bwMode="auto">
              <a:xfrm>
                <a:off x="2438400" y="2971800"/>
                <a:ext cx="2057400" cy="914400"/>
              </a:xfrm>
              <a:prstGeom prst="rect">
                <a:avLst/>
              </a:prstGeom>
              <a:solidFill>
                <a:srgbClr val="0070C0"/>
              </a:solidFill>
              <a:ln w="9525" algn="ctr">
                <a:noFill/>
                <a:round/>
                <a:headEnd/>
                <a:tailEnd/>
              </a:ln>
            </p:spPr>
            <p:txBody>
              <a:bodyPr/>
              <a:lstStyle/>
              <a:p>
                <a:pPr eaLnBrk="0" hangingPunct="0"/>
                <a:endParaRPr lang="en-US">
                  <a:latin typeface="Calibri" pitchFamily="34" charset="0"/>
                </a:endParaRPr>
              </a:p>
            </p:txBody>
          </p:sp>
          <p:sp>
            <p:nvSpPr>
              <p:cNvPr id="115" name="Arc 114"/>
              <p:cNvSpPr/>
              <p:nvPr/>
            </p:nvSpPr>
            <p:spPr bwMode="auto">
              <a:xfrm flipV="1">
                <a:off x="302855" y="2210303"/>
                <a:ext cx="4114926" cy="1448031"/>
              </a:xfrm>
              <a:prstGeom prst="arc">
                <a:avLst/>
              </a:prstGeom>
              <a:solidFill>
                <a:schemeClr val="bg1"/>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Times" charset="0"/>
                  <a:cs typeface="+mn-cs"/>
                </a:endParaRPr>
              </a:p>
            </p:txBody>
          </p:sp>
          <p:sp>
            <p:nvSpPr>
              <p:cNvPr id="16436" name="Rectangle 22"/>
              <p:cNvSpPr>
                <a:spLocks noChangeArrowheads="1"/>
              </p:cNvSpPr>
              <p:nvPr/>
            </p:nvSpPr>
            <p:spPr bwMode="auto">
              <a:xfrm flipH="1">
                <a:off x="4714848" y="2971799"/>
                <a:ext cx="2057401" cy="914401"/>
              </a:xfrm>
              <a:prstGeom prst="rect">
                <a:avLst/>
              </a:prstGeom>
              <a:solidFill>
                <a:srgbClr val="0070C0"/>
              </a:solidFill>
              <a:ln w="9525" algn="ctr">
                <a:noFill/>
                <a:round/>
                <a:headEnd/>
                <a:tailEnd/>
              </a:ln>
            </p:spPr>
            <p:txBody>
              <a:bodyPr/>
              <a:lstStyle/>
              <a:p>
                <a:pPr eaLnBrk="0" hangingPunct="0"/>
                <a:endParaRPr lang="en-US">
                  <a:latin typeface="Calibri" pitchFamily="34" charset="0"/>
                </a:endParaRPr>
              </a:p>
            </p:txBody>
          </p:sp>
          <p:sp>
            <p:nvSpPr>
              <p:cNvPr id="117" name="Arc 116"/>
              <p:cNvSpPr/>
              <p:nvPr/>
            </p:nvSpPr>
            <p:spPr bwMode="auto">
              <a:xfrm flipH="1" flipV="1">
                <a:off x="4766926" y="2210303"/>
                <a:ext cx="4114926" cy="1448031"/>
              </a:xfrm>
              <a:prstGeom prst="arc">
                <a:avLst/>
              </a:prstGeom>
              <a:solidFill>
                <a:schemeClr val="bg1"/>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Times" charset="0"/>
                  <a:cs typeface="+mn-cs"/>
                </a:endParaRPr>
              </a:p>
            </p:txBody>
          </p:sp>
        </p:grpSp>
        <p:grpSp>
          <p:nvGrpSpPr>
            <p:cNvPr id="5" name="Group 24"/>
            <p:cNvGrpSpPr>
              <a:grpSpLocks/>
            </p:cNvGrpSpPr>
            <p:nvPr/>
          </p:nvGrpSpPr>
          <p:grpSpPr bwMode="auto">
            <a:xfrm>
              <a:off x="5867401" y="2824163"/>
              <a:ext cx="3276603" cy="1143000"/>
              <a:chOff x="304800" y="2209800"/>
              <a:chExt cx="8578232" cy="1676400"/>
            </a:xfrm>
          </p:grpSpPr>
          <p:sp>
            <p:nvSpPr>
              <p:cNvPr id="16428" name="Down Arrow 25"/>
              <p:cNvSpPr>
                <a:spLocks noChangeArrowheads="1"/>
              </p:cNvSpPr>
              <p:nvPr/>
            </p:nvSpPr>
            <p:spPr bwMode="auto">
              <a:xfrm flipV="1">
                <a:off x="4251016" y="2514600"/>
                <a:ext cx="685800" cy="1371600"/>
              </a:xfrm>
              <a:prstGeom prst="downArrow">
                <a:avLst>
                  <a:gd name="adj1" fmla="val 50000"/>
                  <a:gd name="adj2" fmla="val 50000"/>
                </a:avLst>
              </a:prstGeom>
              <a:solidFill>
                <a:srgbClr val="0070C0"/>
              </a:solidFill>
              <a:ln w="9525" algn="ctr">
                <a:noFill/>
                <a:round/>
                <a:headEnd/>
                <a:tailEnd/>
              </a:ln>
            </p:spPr>
            <p:txBody>
              <a:bodyPr/>
              <a:lstStyle/>
              <a:p>
                <a:pPr eaLnBrk="0" hangingPunct="0"/>
                <a:endParaRPr lang="en-US">
                  <a:latin typeface="Calibri" pitchFamily="34" charset="0"/>
                </a:endParaRPr>
              </a:p>
            </p:txBody>
          </p:sp>
          <p:sp>
            <p:nvSpPr>
              <p:cNvPr id="16429" name="Rectangle 26"/>
              <p:cNvSpPr>
                <a:spLocks noChangeArrowheads="1"/>
              </p:cNvSpPr>
              <p:nvPr/>
            </p:nvSpPr>
            <p:spPr bwMode="auto">
              <a:xfrm>
                <a:off x="2438400" y="2971800"/>
                <a:ext cx="2057400" cy="914400"/>
              </a:xfrm>
              <a:prstGeom prst="rect">
                <a:avLst/>
              </a:prstGeom>
              <a:solidFill>
                <a:srgbClr val="0070C0"/>
              </a:solidFill>
              <a:ln w="9525" algn="ctr">
                <a:noFill/>
                <a:round/>
                <a:headEnd/>
                <a:tailEnd/>
              </a:ln>
            </p:spPr>
            <p:txBody>
              <a:bodyPr/>
              <a:lstStyle/>
              <a:p>
                <a:pPr eaLnBrk="0" hangingPunct="0"/>
                <a:endParaRPr lang="en-US">
                  <a:latin typeface="Calibri" pitchFamily="34" charset="0"/>
                </a:endParaRPr>
              </a:p>
            </p:txBody>
          </p:sp>
          <p:sp>
            <p:nvSpPr>
              <p:cNvPr id="110" name="Arc 109"/>
              <p:cNvSpPr/>
              <p:nvPr/>
            </p:nvSpPr>
            <p:spPr bwMode="auto">
              <a:xfrm flipV="1">
                <a:off x="304208" y="2210303"/>
                <a:ext cx="4114926" cy="1448031"/>
              </a:xfrm>
              <a:prstGeom prst="arc">
                <a:avLst/>
              </a:prstGeom>
              <a:solidFill>
                <a:schemeClr val="bg1"/>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Times" charset="0"/>
                  <a:cs typeface="+mn-cs"/>
                </a:endParaRPr>
              </a:p>
            </p:txBody>
          </p:sp>
          <p:sp>
            <p:nvSpPr>
              <p:cNvPr id="16431" name="Rectangle 28"/>
              <p:cNvSpPr>
                <a:spLocks noChangeArrowheads="1"/>
              </p:cNvSpPr>
              <p:nvPr/>
            </p:nvSpPr>
            <p:spPr bwMode="auto">
              <a:xfrm flipH="1">
                <a:off x="4693663" y="2971799"/>
                <a:ext cx="2057401" cy="914401"/>
              </a:xfrm>
              <a:prstGeom prst="rect">
                <a:avLst/>
              </a:prstGeom>
              <a:solidFill>
                <a:srgbClr val="0070C0"/>
              </a:solidFill>
              <a:ln w="9525" algn="ctr">
                <a:noFill/>
                <a:round/>
                <a:headEnd/>
                <a:tailEnd/>
              </a:ln>
            </p:spPr>
            <p:txBody>
              <a:bodyPr/>
              <a:lstStyle/>
              <a:p>
                <a:pPr eaLnBrk="0" hangingPunct="0"/>
                <a:endParaRPr lang="en-US">
                  <a:latin typeface="Calibri" pitchFamily="34" charset="0"/>
                </a:endParaRPr>
              </a:p>
            </p:txBody>
          </p:sp>
          <p:sp>
            <p:nvSpPr>
              <p:cNvPr id="112" name="Arc 111"/>
              <p:cNvSpPr/>
              <p:nvPr/>
            </p:nvSpPr>
            <p:spPr bwMode="auto">
              <a:xfrm flipH="1" flipV="1">
                <a:off x="4768279" y="2210303"/>
                <a:ext cx="4114926" cy="1448031"/>
              </a:xfrm>
              <a:prstGeom prst="arc">
                <a:avLst/>
              </a:prstGeom>
              <a:solidFill>
                <a:schemeClr val="bg1"/>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Times" charset="0"/>
                  <a:cs typeface="+mn-cs"/>
                </a:endParaRPr>
              </a:p>
            </p:txBody>
          </p:sp>
        </p:grpSp>
        <p:sp>
          <p:nvSpPr>
            <p:cNvPr id="74" name="Oval 73"/>
            <p:cNvSpPr/>
            <p:nvPr/>
          </p:nvSpPr>
          <p:spPr bwMode="auto">
            <a:xfrm>
              <a:off x="3442640" y="1986417"/>
              <a:ext cx="2286016"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b="1" dirty="0">
                  <a:ln w="10541" cmpd="sng">
                    <a:solidFill>
                      <a:srgbClr val="7D7D7D">
                        <a:tint val="100000"/>
                        <a:shade val="100000"/>
                        <a:satMod val="110000"/>
                      </a:srgbClr>
                    </a:solidFill>
                    <a:prstDash val="solid"/>
                  </a:ln>
                  <a:solidFill>
                    <a:srgbClr val="4D4D4D"/>
                  </a:solidFill>
                  <a:latin typeface="Times" charset="0"/>
                </a:rPr>
                <a:t>Plan</a:t>
              </a:r>
            </a:p>
          </p:txBody>
        </p:sp>
        <p:sp>
          <p:nvSpPr>
            <p:cNvPr id="75" name="Oval 74"/>
            <p:cNvSpPr/>
            <p:nvPr/>
          </p:nvSpPr>
          <p:spPr bwMode="auto">
            <a:xfrm>
              <a:off x="88829" y="4092308"/>
              <a:ext cx="692727" cy="311727"/>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Return</a:t>
              </a:r>
            </a:p>
          </p:txBody>
        </p:sp>
        <p:sp>
          <p:nvSpPr>
            <p:cNvPr id="76" name="Oval 75"/>
            <p:cNvSpPr/>
            <p:nvPr/>
          </p:nvSpPr>
          <p:spPr bwMode="auto">
            <a:xfrm>
              <a:off x="88829" y="3815217"/>
              <a:ext cx="692727" cy="311727"/>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Deliver</a:t>
              </a:r>
            </a:p>
          </p:txBody>
        </p:sp>
        <p:sp>
          <p:nvSpPr>
            <p:cNvPr id="77" name="Oval 76"/>
            <p:cNvSpPr/>
            <p:nvPr/>
          </p:nvSpPr>
          <p:spPr bwMode="auto">
            <a:xfrm>
              <a:off x="914400" y="2746249"/>
              <a:ext cx="1676401" cy="306968"/>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800" b="1" dirty="0">
                  <a:ln w="10541" cmpd="sng">
                    <a:solidFill>
                      <a:srgbClr val="7D7D7D">
                        <a:tint val="100000"/>
                        <a:shade val="100000"/>
                        <a:satMod val="110000"/>
                      </a:srgbClr>
                    </a:solidFill>
                    <a:prstDash val="solid"/>
                  </a:ln>
                  <a:solidFill>
                    <a:srgbClr val="4D4D4D"/>
                  </a:solidFill>
                  <a:latin typeface="Times" charset="0"/>
                </a:rPr>
                <a:t>Plan</a:t>
              </a:r>
            </a:p>
          </p:txBody>
        </p:sp>
        <p:sp>
          <p:nvSpPr>
            <p:cNvPr id="78" name="Oval 77"/>
            <p:cNvSpPr/>
            <p:nvPr/>
          </p:nvSpPr>
          <p:spPr bwMode="auto">
            <a:xfrm>
              <a:off x="6661767" y="2746249"/>
              <a:ext cx="1676401" cy="306968"/>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800" b="1" dirty="0">
                  <a:ln w="10541" cmpd="sng">
                    <a:solidFill>
                      <a:srgbClr val="7D7D7D">
                        <a:tint val="100000"/>
                        <a:shade val="100000"/>
                        <a:satMod val="110000"/>
                      </a:srgbClr>
                    </a:solidFill>
                    <a:prstDash val="solid"/>
                  </a:ln>
                  <a:solidFill>
                    <a:srgbClr val="4D4D4D"/>
                  </a:solidFill>
                  <a:latin typeface="Times" charset="0"/>
                </a:rPr>
                <a:t>Plan</a:t>
              </a:r>
            </a:p>
          </p:txBody>
        </p:sp>
        <p:cxnSp>
          <p:nvCxnSpPr>
            <p:cNvPr id="16399" name="Straight Connector 58"/>
            <p:cNvCxnSpPr>
              <a:cxnSpLocks noChangeShapeType="1"/>
            </p:cNvCxnSpPr>
            <p:nvPr/>
          </p:nvCxnSpPr>
          <p:spPr bwMode="auto">
            <a:xfrm rot="5400000">
              <a:off x="1621632" y="3929856"/>
              <a:ext cx="2057400" cy="1587"/>
            </a:xfrm>
            <a:prstGeom prst="line">
              <a:avLst/>
            </a:prstGeom>
            <a:noFill/>
            <a:ln w="15875" algn="ctr">
              <a:solidFill>
                <a:schemeClr val="tx1"/>
              </a:solidFill>
              <a:prstDash val="dash"/>
              <a:round/>
              <a:headEnd/>
              <a:tailEnd/>
            </a:ln>
          </p:spPr>
        </p:cxnSp>
        <p:cxnSp>
          <p:nvCxnSpPr>
            <p:cNvPr id="16400" name="Straight Connector 59"/>
            <p:cNvCxnSpPr>
              <a:cxnSpLocks noChangeShapeType="1"/>
            </p:cNvCxnSpPr>
            <p:nvPr/>
          </p:nvCxnSpPr>
          <p:spPr bwMode="auto">
            <a:xfrm rot="5400000">
              <a:off x="7389019" y="3929856"/>
              <a:ext cx="2057400" cy="1588"/>
            </a:xfrm>
            <a:prstGeom prst="line">
              <a:avLst/>
            </a:prstGeom>
            <a:noFill/>
            <a:ln w="15875" algn="ctr">
              <a:solidFill>
                <a:schemeClr val="tx1"/>
              </a:solidFill>
              <a:prstDash val="dash"/>
              <a:round/>
              <a:headEnd/>
              <a:tailEnd/>
            </a:ln>
          </p:spPr>
        </p:cxnSp>
        <p:cxnSp>
          <p:nvCxnSpPr>
            <p:cNvPr id="16401" name="Straight Connector 60"/>
            <p:cNvCxnSpPr>
              <a:cxnSpLocks noChangeShapeType="1"/>
            </p:cNvCxnSpPr>
            <p:nvPr/>
          </p:nvCxnSpPr>
          <p:spPr bwMode="auto">
            <a:xfrm rot="5400000">
              <a:off x="5493544" y="3928269"/>
              <a:ext cx="2057400" cy="1588"/>
            </a:xfrm>
            <a:prstGeom prst="line">
              <a:avLst/>
            </a:prstGeom>
            <a:noFill/>
            <a:ln w="15875" algn="ctr">
              <a:solidFill>
                <a:schemeClr val="tx1"/>
              </a:solidFill>
              <a:prstDash val="dash"/>
              <a:round/>
              <a:headEnd/>
              <a:tailEnd/>
            </a:ln>
          </p:spPr>
        </p:cxnSp>
        <p:grpSp>
          <p:nvGrpSpPr>
            <p:cNvPr id="6" name="Group 53"/>
            <p:cNvGrpSpPr>
              <a:grpSpLocks/>
            </p:cNvGrpSpPr>
            <p:nvPr/>
          </p:nvGrpSpPr>
          <p:grpSpPr bwMode="auto">
            <a:xfrm>
              <a:off x="6545263" y="3814763"/>
              <a:ext cx="1905000" cy="588962"/>
              <a:chOff x="6629400" y="3733800"/>
              <a:chExt cx="1905000" cy="588818"/>
            </a:xfrm>
          </p:grpSpPr>
          <p:sp>
            <p:nvSpPr>
              <p:cNvPr id="103" name="Oval 102"/>
              <p:cNvSpPr/>
              <p:nvPr/>
            </p:nvSpPr>
            <p:spPr bwMode="auto">
              <a:xfrm>
                <a:off x="7841673" y="4010891"/>
                <a:ext cx="692727" cy="311727"/>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Return</a:t>
                </a:r>
              </a:p>
            </p:txBody>
          </p:sp>
          <p:sp>
            <p:nvSpPr>
              <p:cNvPr id="104" name="Oval 103"/>
              <p:cNvSpPr/>
              <p:nvPr/>
            </p:nvSpPr>
            <p:spPr bwMode="auto">
              <a:xfrm>
                <a:off x="6629400" y="4010891"/>
                <a:ext cx="692727" cy="311727"/>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Return</a:t>
                </a:r>
              </a:p>
            </p:txBody>
          </p:sp>
          <p:sp>
            <p:nvSpPr>
              <p:cNvPr id="105" name="Oval 104"/>
              <p:cNvSpPr/>
              <p:nvPr/>
            </p:nvSpPr>
            <p:spPr bwMode="auto">
              <a:xfrm>
                <a:off x="7841673" y="3733800"/>
                <a:ext cx="692727" cy="311727"/>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Deliver</a:t>
                </a:r>
              </a:p>
            </p:txBody>
          </p:sp>
          <p:sp>
            <p:nvSpPr>
              <p:cNvPr id="106" name="Oval 105"/>
              <p:cNvSpPr/>
              <p:nvPr/>
            </p:nvSpPr>
            <p:spPr bwMode="auto">
              <a:xfrm>
                <a:off x="6629400" y="3733800"/>
                <a:ext cx="692727" cy="311727"/>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Source</a:t>
                </a:r>
              </a:p>
            </p:txBody>
          </p:sp>
          <p:sp>
            <p:nvSpPr>
              <p:cNvPr id="107" name="Oval 106"/>
              <p:cNvSpPr/>
              <p:nvPr/>
            </p:nvSpPr>
            <p:spPr bwMode="auto">
              <a:xfrm>
                <a:off x="7232931" y="3733800"/>
                <a:ext cx="692727" cy="311727"/>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Make</a:t>
                </a:r>
              </a:p>
            </p:txBody>
          </p:sp>
        </p:grpSp>
        <p:sp>
          <p:nvSpPr>
            <p:cNvPr id="83" name="Oval 82"/>
            <p:cNvSpPr/>
            <p:nvPr/>
          </p:nvSpPr>
          <p:spPr bwMode="auto">
            <a:xfrm>
              <a:off x="8391257" y="4092308"/>
              <a:ext cx="692727" cy="311727"/>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Return</a:t>
              </a:r>
            </a:p>
          </p:txBody>
        </p:sp>
        <p:sp>
          <p:nvSpPr>
            <p:cNvPr id="84" name="Oval 83"/>
            <p:cNvSpPr/>
            <p:nvPr/>
          </p:nvSpPr>
          <p:spPr bwMode="auto">
            <a:xfrm>
              <a:off x="8391257" y="3815217"/>
              <a:ext cx="692727" cy="311727"/>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Source</a:t>
              </a:r>
            </a:p>
          </p:txBody>
        </p:sp>
        <p:cxnSp>
          <p:nvCxnSpPr>
            <p:cNvPr id="16405" name="Straight Connector 61"/>
            <p:cNvCxnSpPr>
              <a:cxnSpLocks noChangeShapeType="1"/>
            </p:cNvCxnSpPr>
            <p:nvPr/>
          </p:nvCxnSpPr>
          <p:spPr bwMode="auto">
            <a:xfrm rot="5400000">
              <a:off x="-265906" y="3929856"/>
              <a:ext cx="2057400" cy="1588"/>
            </a:xfrm>
            <a:prstGeom prst="line">
              <a:avLst/>
            </a:prstGeom>
            <a:noFill/>
            <a:ln w="15875" algn="ctr">
              <a:solidFill>
                <a:schemeClr val="tx1"/>
              </a:solidFill>
              <a:prstDash val="dash"/>
              <a:round/>
              <a:headEnd/>
              <a:tailEnd/>
            </a:ln>
          </p:spPr>
        </p:cxnSp>
        <p:grpSp>
          <p:nvGrpSpPr>
            <p:cNvPr id="7" name="Group 43"/>
            <p:cNvGrpSpPr>
              <a:grpSpLocks/>
            </p:cNvGrpSpPr>
            <p:nvPr/>
          </p:nvGrpSpPr>
          <p:grpSpPr bwMode="auto">
            <a:xfrm>
              <a:off x="746125" y="3814760"/>
              <a:ext cx="1904999" cy="588961"/>
              <a:chOff x="2514600" y="3733800"/>
              <a:chExt cx="4191000" cy="1295400"/>
            </a:xfrm>
          </p:grpSpPr>
          <p:sp>
            <p:nvSpPr>
              <p:cNvPr id="98" name="Oval 97"/>
              <p:cNvSpPr/>
              <p:nvPr/>
            </p:nvSpPr>
            <p:spPr bwMode="auto">
              <a:xfrm>
                <a:off x="5181600" y="4343400"/>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Return</a:t>
                </a:r>
              </a:p>
            </p:txBody>
          </p:sp>
          <p:sp>
            <p:nvSpPr>
              <p:cNvPr id="99" name="Oval 98"/>
              <p:cNvSpPr/>
              <p:nvPr/>
            </p:nvSpPr>
            <p:spPr bwMode="auto">
              <a:xfrm>
                <a:off x="2514600" y="4343400"/>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Return</a:t>
                </a:r>
              </a:p>
            </p:txBody>
          </p:sp>
          <p:sp>
            <p:nvSpPr>
              <p:cNvPr id="100" name="Oval 99"/>
              <p:cNvSpPr/>
              <p:nvPr/>
            </p:nvSpPr>
            <p:spPr bwMode="auto">
              <a:xfrm>
                <a:off x="5181600" y="3733800"/>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Deliver</a:t>
                </a:r>
              </a:p>
            </p:txBody>
          </p:sp>
          <p:sp>
            <p:nvSpPr>
              <p:cNvPr id="101" name="Oval 100"/>
              <p:cNvSpPr/>
              <p:nvPr/>
            </p:nvSpPr>
            <p:spPr bwMode="auto">
              <a:xfrm>
                <a:off x="2514600" y="3733800"/>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Source</a:t>
                </a:r>
              </a:p>
            </p:txBody>
          </p:sp>
          <p:sp>
            <p:nvSpPr>
              <p:cNvPr id="102" name="Oval 101"/>
              <p:cNvSpPr/>
              <p:nvPr/>
            </p:nvSpPr>
            <p:spPr bwMode="auto">
              <a:xfrm>
                <a:off x="3842368" y="3733800"/>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sz="700" b="1" dirty="0">
                    <a:ln w="10541" cmpd="sng">
                      <a:solidFill>
                        <a:srgbClr val="7D7D7D">
                          <a:tint val="100000"/>
                          <a:shade val="100000"/>
                          <a:satMod val="110000"/>
                        </a:srgbClr>
                      </a:solidFill>
                      <a:prstDash val="solid"/>
                    </a:ln>
                    <a:solidFill>
                      <a:srgbClr val="4D4D4D"/>
                    </a:solidFill>
                    <a:latin typeface="Times" charset="0"/>
                  </a:rPr>
                  <a:t>Make</a:t>
                </a:r>
              </a:p>
            </p:txBody>
          </p:sp>
        </p:grpSp>
        <p:grpSp>
          <p:nvGrpSpPr>
            <p:cNvPr id="8" name="Group 36"/>
            <p:cNvGrpSpPr>
              <a:grpSpLocks/>
            </p:cNvGrpSpPr>
            <p:nvPr/>
          </p:nvGrpSpPr>
          <p:grpSpPr bwMode="auto">
            <a:xfrm>
              <a:off x="2640013" y="3738558"/>
              <a:ext cx="3913187" cy="1130299"/>
              <a:chOff x="2514600" y="3733800"/>
              <a:chExt cx="4191000" cy="1306689"/>
            </a:xfrm>
          </p:grpSpPr>
          <p:sp>
            <p:nvSpPr>
              <p:cNvPr id="93" name="Oval 92"/>
              <p:cNvSpPr/>
              <p:nvPr/>
            </p:nvSpPr>
            <p:spPr bwMode="auto">
              <a:xfrm>
                <a:off x="5181600" y="4354689"/>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b="1" dirty="0">
                    <a:ln w="10541" cmpd="sng">
                      <a:solidFill>
                        <a:srgbClr val="7D7D7D">
                          <a:tint val="100000"/>
                          <a:shade val="100000"/>
                          <a:satMod val="110000"/>
                        </a:srgbClr>
                      </a:solidFill>
                      <a:prstDash val="solid"/>
                    </a:ln>
                    <a:solidFill>
                      <a:srgbClr val="4D4D4D"/>
                    </a:solidFill>
                    <a:latin typeface="Times" charset="0"/>
                  </a:rPr>
                  <a:t>Return</a:t>
                </a:r>
              </a:p>
            </p:txBody>
          </p:sp>
          <p:sp>
            <p:nvSpPr>
              <p:cNvPr id="94" name="Oval 93"/>
              <p:cNvSpPr/>
              <p:nvPr/>
            </p:nvSpPr>
            <p:spPr bwMode="auto">
              <a:xfrm>
                <a:off x="2514600" y="4343400"/>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b="1" dirty="0">
                    <a:ln w="10541" cmpd="sng">
                      <a:solidFill>
                        <a:srgbClr val="7D7D7D">
                          <a:tint val="100000"/>
                          <a:shade val="100000"/>
                          <a:satMod val="110000"/>
                        </a:srgbClr>
                      </a:solidFill>
                      <a:prstDash val="solid"/>
                    </a:ln>
                    <a:solidFill>
                      <a:srgbClr val="4D4D4D"/>
                    </a:solidFill>
                    <a:latin typeface="Times" charset="0"/>
                  </a:rPr>
                  <a:t>Return</a:t>
                </a:r>
              </a:p>
            </p:txBody>
          </p:sp>
          <p:sp>
            <p:nvSpPr>
              <p:cNvPr id="95" name="Oval 94"/>
              <p:cNvSpPr/>
              <p:nvPr/>
            </p:nvSpPr>
            <p:spPr bwMode="auto">
              <a:xfrm>
                <a:off x="5181600" y="3733800"/>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b="1" dirty="0">
                    <a:ln w="10541" cmpd="sng">
                      <a:solidFill>
                        <a:srgbClr val="7D7D7D">
                          <a:tint val="100000"/>
                          <a:shade val="100000"/>
                          <a:satMod val="110000"/>
                        </a:srgbClr>
                      </a:solidFill>
                      <a:prstDash val="solid"/>
                    </a:ln>
                    <a:solidFill>
                      <a:srgbClr val="4D4D4D"/>
                    </a:solidFill>
                    <a:latin typeface="Times" charset="0"/>
                  </a:rPr>
                  <a:t>Deliver</a:t>
                </a:r>
              </a:p>
            </p:txBody>
          </p:sp>
          <p:sp>
            <p:nvSpPr>
              <p:cNvPr id="96" name="Oval 95"/>
              <p:cNvSpPr/>
              <p:nvPr/>
            </p:nvSpPr>
            <p:spPr bwMode="auto">
              <a:xfrm>
                <a:off x="2514600" y="3733800"/>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b="1" dirty="0">
                    <a:ln w="10541" cmpd="sng">
                      <a:solidFill>
                        <a:srgbClr val="7D7D7D">
                          <a:tint val="100000"/>
                          <a:shade val="100000"/>
                          <a:satMod val="110000"/>
                        </a:srgbClr>
                      </a:solidFill>
                      <a:prstDash val="solid"/>
                    </a:ln>
                    <a:solidFill>
                      <a:srgbClr val="4D4D4D"/>
                    </a:solidFill>
                    <a:latin typeface="Times" charset="0"/>
                  </a:rPr>
                  <a:t>Source</a:t>
                </a:r>
              </a:p>
            </p:txBody>
          </p:sp>
          <p:sp>
            <p:nvSpPr>
              <p:cNvPr id="97" name="Oval 96"/>
              <p:cNvSpPr/>
              <p:nvPr/>
            </p:nvSpPr>
            <p:spPr bwMode="auto">
              <a:xfrm>
                <a:off x="3842368" y="3733800"/>
                <a:ext cx="1524000" cy="685800"/>
              </a:xfrm>
              <a:prstGeom prst="ellipse">
                <a:avLst/>
              </a:prstGeom>
              <a:ln>
                <a:solidFill>
                  <a:schemeClr val="bg2">
                    <a:lumMod val="60000"/>
                    <a:lumOff val="40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fontAlgn="auto" hangingPunct="0">
                  <a:spcBef>
                    <a:spcPts val="0"/>
                  </a:spcBef>
                  <a:spcAft>
                    <a:spcPts val="0"/>
                  </a:spcAft>
                  <a:defRPr/>
                </a:pPr>
                <a:r>
                  <a:rPr lang="en-US" b="1" dirty="0">
                    <a:ln w="10541" cmpd="sng">
                      <a:solidFill>
                        <a:srgbClr val="7D7D7D">
                          <a:tint val="100000"/>
                          <a:shade val="100000"/>
                          <a:satMod val="110000"/>
                        </a:srgbClr>
                      </a:solidFill>
                      <a:prstDash val="solid"/>
                    </a:ln>
                    <a:solidFill>
                      <a:srgbClr val="4D4D4D"/>
                    </a:solidFill>
                    <a:latin typeface="Times" charset="0"/>
                  </a:rPr>
                  <a:t>Make</a:t>
                </a:r>
              </a:p>
            </p:txBody>
          </p:sp>
        </p:grpSp>
        <p:sp>
          <p:nvSpPr>
            <p:cNvPr id="88" name="TextBox 87"/>
            <p:cNvSpPr txBox="1"/>
            <p:nvPr/>
          </p:nvSpPr>
          <p:spPr>
            <a:xfrm>
              <a:off x="3888283" y="4964788"/>
              <a:ext cx="2061968" cy="307736"/>
            </a:xfrm>
            <a:prstGeom prst="rect">
              <a:avLst/>
            </a:prstGeom>
            <a:noFill/>
          </p:spPr>
          <p:txBody>
            <a:bodyPr wrap="none">
              <a:spAutoFit/>
            </a:bodyPr>
            <a:lstStyle/>
            <a:p>
              <a:pPr eaLnBrk="0" fontAlgn="auto" hangingPunct="0">
                <a:spcBef>
                  <a:spcPts val="0"/>
                </a:spcBef>
                <a:spcAft>
                  <a:spcPts val="0"/>
                </a:spcAft>
                <a:defRPr/>
              </a:pPr>
              <a:r>
                <a:rPr lang="en-US" sz="1400" b="1" dirty="0" smtClean="0">
                  <a:ln w="10541" cmpd="sng">
                    <a:solidFill>
                      <a:srgbClr val="7D7D7D">
                        <a:tint val="100000"/>
                        <a:shade val="100000"/>
                        <a:satMod val="110000"/>
                      </a:srgbClr>
                    </a:solidFill>
                    <a:prstDash val="solid"/>
                  </a:ln>
                  <a:solidFill>
                    <a:srgbClr val="002060"/>
                  </a:solidFill>
                  <a:latin typeface="Times" charset="0"/>
                  <a:cs typeface="+mn-cs"/>
                </a:rPr>
                <a:t>Jubilant Life Sciences</a:t>
              </a:r>
              <a:endParaRPr lang="en-US" sz="1400" b="1" dirty="0">
                <a:ln w="10541" cmpd="sng">
                  <a:solidFill>
                    <a:srgbClr val="7D7D7D">
                      <a:tint val="100000"/>
                      <a:shade val="100000"/>
                      <a:satMod val="110000"/>
                    </a:srgbClr>
                  </a:solidFill>
                  <a:prstDash val="solid"/>
                </a:ln>
                <a:solidFill>
                  <a:srgbClr val="002060"/>
                </a:solidFill>
                <a:latin typeface="Times" charset="0"/>
                <a:cs typeface="+mn-cs"/>
              </a:endParaRPr>
            </a:p>
          </p:txBody>
        </p:sp>
        <p:sp>
          <p:nvSpPr>
            <p:cNvPr id="89" name="TextBox 88"/>
            <p:cNvSpPr txBox="1"/>
            <p:nvPr/>
          </p:nvSpPr>
          <p:spPr>
            <a:xfrm>
              <a:off x="914400" y="4917757"/>
              <a:ext cx="1587294" cy="492443"/>
            </a:xfrm>
            <a:prstGeom prst="rect">
              <a:avLst/>
            </a:prstGeom>
            <a:noFill/>
          </p:spPr>
          <p:txBody>
            <a:bodyPr wrap="none">
              <a:spAutoFit/>
            </a:bodyPr>
            <a:lstStyle/>
            <a:p>
              <a:pPr algn="ctr" eaLnBrk="0" fontAlgn="auto" hangingPunct="0">
                <a:spcBef>
                  <a:spcPts val="0"/>
                </a:spcBef>
                <a:spcAft>
                  <a:spcPts val="0"/>
                </a:spcAft>
                <a:defRPr/>
              </a:pPr>
              <a:r>
                <a:rPr lang="en-US" sz="1400" b="1" dirty="0">
                  <a:ln w="10541" cmpd="sng">
                    <a:solidFill>
                      <a:srgbClr val="7D7D7D">
                        <a:tint val="100000"/>
                        <a:shade val="100000"/>
                        <a:satMod val="110000"/>
                      </a:srgbClr>
                    </a:solidFill>
                    <a:prstDash val="solid"/>
                  </a:ln>
                  <a:solidFill>
                    <a:srgbClr val="002060"/>
                  </a:solidFill>
                  <a:latin typeface="Times" charset="0"/>
                  <a:cs typeface="+mn-cs"/>
                </a:rPr>
                <a:t>Supplier</a:t>
              </a:r>
            </a:p>
            <a:p>
              <a:pPr algn="ctr" eaLnBrk="0" fontAlgn="auto" hangingPunct="0">
                <a:spcBef>
                  <a:spcPts val="0"/>
                </a:spcBef>
                <a:spcAft>
                  <a:spcPts val="0"/>
                </a:spcAft>
                <a:defRPr/>
              </a:pPr>
              <a:r>
                <a:rPr lang="en-US" sz="1200" b="1" dirty="0">
                  <a:ln w="10541" cmpd="sng">
                    <a:solidFill>
                      <a:srgbClr val="7D7D7D">
                        <a:tint val="100000"/>
                        <a:shade val="100000"/>
                        <a:satMod val="110000"/>
                      </a:srgbClr>
                    </a:solidFill>
                    <a:prstDash val="solid"/>
                  </a:ln>
                  <a:solidFill>
                    <a:srgbClr val="002060"/>
                  </a:solidFill>
                  <a:latin typeface="Times" charset="0"/>
                  <a:cs typeface="+mn-cs"/>
                </a:rPr>
                <a:t>Internal or External</a:t>
              </a:r>
            </a:p>
          </p:txBody>
        </p:sp>
        <p:sp>
          <p:nvSpPr>
            <p:cNvPr id="90" name="TextBox 89"/>
            <p:cNvSpPr txBox="1"/>
            <p:nvPr/>
          </p:nvSpPr>
          <p:spPr>
            <a:xfrm>
              <a:off x="6705600" y="4917757"/>
              <a:ext cx="1587294" cy="492443"/>
            </a:xfrm>
            <a:prstGeom prst="rect">
              <a:avLst/>
            </a:prstGeom>
            <a:noFill/>
          </p:spPr>
          <p:txBody>
            <a:bodyPr wrap="none">
              <a:spAutoFit/>
            </a:bodyPr>
            <a:lstStyle/>
            <a:p>
              <a:pPr algn="ctr" eaLnBrk="0" fontAlgn="auto" hangingPunct="0">
                <a:spcBef>
                  <a:spcPts val="0"/>
                </a:spcBef>
                <a:spcAft>
                  <a:spcPts val="0"/>
                </a:spcAft>
                <a:defRPr/>
              </a:pPr>
              <a:r>
                <a:rPr lang="en-US" sz="1400" b="1" dirty="0">
                  <a:ln w="10541" cmpd="sng">
                    <a:solidFill>
                      <a:srgbClr val="7D7D7D">
                        <a:tint val="100000"/>
                        <a:shade val="100000"/>
                        <a:satMod val="110000"/>
                      </a:srgbClr>
                    </a:solidFill>
                    <a:prstDash val="solid"/>
                  </a:ln>
                  <a:solidFill>
                    <a:srgbClr val="002060"/>
                  </a:solidFill>
                  <a:latin typeface="Times" charset="0"/>
                  <a:cs typeface="+mn-cs"/>
                </a:rPr>
                <a:t>Customer</a:t>
              </a:r>
            </a:p>
            <a:p>
              <a:pPr algn="ctr" eaLnBrk="0" fontAlgn="auto" hangingPunct="0">
                <a:spcBef>
                  <a:spcPts val="0"/>
                </a:spcBef>
                <a:spcAft>
                  <a:spcPts val="0"/>
                </a:spcAft>
                <a:defRPr/>
              </a:pPr>
              <a:r>
                <a:rPr lang="en-US" sz="1200" b="1" dirty="0">
                  <a:ln w="10541" cmpd="sng">
                    <a:solidFill>
                      <a:srgbClr val="7D7D7D">
                        <a:tint val="100000"/>
                        <a:shade val="100000"/>
                        <a:satMod val="110000"/>
                      </a:srgbClr>
                    </a:solidFill>
                    <a:prstDash val="solid"/>
                  </a:ln>
                  <a:solidFill>
                    <a:srgbClr val="002060"/>
                  </a:solidFill>
                  <a:latin typeface="Times" charset="0"/>
                  <a:cs typeface="+mn-cs"/>
                </a:rPr>
                <a:t>Internal or External</a:t>
              </a:r>
            </a:p>
          </p:txBody>
        </p:sp>
        <p:sp>
          <p:nvSpPr>
            <p:cNvPr id="91" name="TextBox 90"/>
            <p:cNvSpPr txBox="1"/>
            <p:nvPr/>
          </p:nvSpPr>
          <p:spPr>
            <a:xfrm>
              <a:off x="-27743" y="4950125"/>
              <a:ext cx="865943" cy="430887"/>
            </a:xfrm>
            <a:prstGeom prst="rect">
              <a:avLst/>
            </a:prstGeom>
            <a:noFill/>
          </p:spPr>
          <p:txBody>
            <a:bodyPr wrap="none">
              <a:spAutoFit/>
            </a:bodyPr>
            <a:lstStyle/>
            <a:p>
              <a:pPr algn="ctr" eaLnBrk="0" fontAlgn="auto" hangingPunct="0">
                <a:spcBef>
                  <a:spcPts val="0"/>
                </a:spcBef>
                <a:spcAft>
                  <a:spcPts val="0"/>
                </a:spcAft>
                <a:defRPr/>
              </a:pPr>
              <a:r>
                <a:rPr lang="en-US" sz="1100" b="1" dirty="0">
                  <a:ln w="10541" cmpd="sng">
                    <a:solidFill>
                      <a:srgbClr val="7D7D7D">
                        <a:tint val="100000"/>
                        <a:shade val="100000"/>
                        <a:satMod val="110000"/>
                      </a:srgbClr>
                    </a:solidFill>
                    <a:prstDash val="solid"/>
                  </a:ln>
                  <a:solidFill>
                    <a:srgbClr val="002060"/>
                  </a:solidFill>
                  <a:latin typeface="Times" charset="0"/>
                  <a:cs typeface="+mn-cs"/>
                </a:rPr>
                <a:t>Suppliers’</a:t>
              </a:r>
            </a:p>
            <a:p>
              <a:pPr algn="ctr" eaLnBrk="0" fontAlgn="auto" hangingPunct="0">
                <a:spcBef>
                  <a:spcPts val="0"/>
                </a:spcBef>
                <a:spcAft>
                  <a:spcPts val="0"/>
                </a:spcAft>
                <a:defRPr/>
              </a:pPr>
              <a:r>
                <a:rPr lang="en-US" sz="1100" b="1" dirty="0">
                  <a:ln w="10541" cmpd="sng">
                    <a:solidFill>
                      <a:srgbClr val="7D7D7D">
                        <a:tint val="100000"/>
                        <a:shade val="100000"/>
                        <a:satMod val="110000"/>
                      </a:srgbClr>
                    </a:solidFill>
                    <a:prstDash val="solid"/>
                  </a:ln>
                  <a:solidFill>
                    <a:srgbClr val="002060"/>
                  </a:solidFill>
                  <a:latin typeface="Times" charset="0"/>
                  <a:cs typeface="+mn-cs"/>
                </a:rPr>
                <a:t>Supplier</a:t>
              </a:r>
            </a:p>
          </p:txBody>
        </p:sp>
        <p:sp>
          <p:nvSpPr>
            <p:cNvPr id="92" name="TextBox 91"/>
            <p:cNvSpPr txBox="1"/>
            <p:nvPr/>
          </p:nvSpPr>
          <p:spPr>
            <a:xfrm>
              <a:off x="8305800" y="4950125"/>
              <a:ext cx="960519" cy="430887"/>
            </a:xfrm>
            <a:prstGeom prst="rect">
              <a:avLst/>
            </a:prstGeom>
            <a:noFill/>
          </p:spPr>
          <p:txBody>
            <a:bodyPr wrap="none">
              <a:spAutoFit/>
            </a:bodyPr>
            <a:lstStyle/>
            <a:p>
              <a:pPr algn="ctr" eaLnBrk="0" fontAlgn="auto" hangingPunct="0">
                <a:spcBef>
                  <a:spcPts val="0"/>
                </a:spcBef>
                <a:spcAft>
                  <a:spcPts val="0"/>
                </a:spcAft>
                <a:defRPr/>
              </a:pPr>
              <a:r>
                <a:rPr lang="en-US" sz="1100" b="1" dirty="0">
                  <a:ln w="10541" cmpd="sng">
                    <a:solidFill>
                      <a:srgbClr val="7D7D7D">
                        <a:tint val="100000"/>
                        <a:shade val="100000"/>
                        <a:satMod val="110000"/>
                      </a:srgbClr>
                    </a:solidFill>
                    <a:prstDash val="solid"/>
                  </a:ln>
                  <a:solidFill>
                    <a:srgbClr val="002060"/>
                  </a:solidFill>
                  <a:latin typeface="Times" charset="0"/>
                  <a:cs typeface="+mn-cs"/>
                </a:rPr>
                <a:t>Customers’</a:t>
              </a:r>
            </a:p>
            <a:p>
              <a:pPr algn="ctr" eaLnBrk="0" fontAlgn="auto" hangingPunct="0">
                <a:spcBef>
                  <a:spcPts val="0"/>
                </a:spcBef>
                <a:spcAft>
                  <a:spcPts val="0"/>
                </a:spcAft>
                <a:defRPr/>
              </a:pPr>
              <a:r>
                <a:rPr lang="en-US" sz="1100" b="1" dirty="0">
                  <a:ln w="10541" cmpd="sng">
                    <a:solidFill>
                      <a:srgbClr val="7D7D7D">
                        <a:tint val="100000"/>
                        <a:shade val="100000"/>
                        <a:satMod val="110000"/>
                      </a:srgbClr>
                    </a:solidFill>
                    <a:prstDash val="solid"/>
                  </a:ln>
                  <a:solidFill>
                    <a:srgbClr val="002060"/>
                  </a:solidFill>
                  <a:latin typeface="Times" charset="0"/>
                  <a:cs typeface="+mn-cs"/>
                </a:rPr>
                <a:t>Customer</a:t>
              </a:r>
            </a:p>
          </p:txBody>
        </p:sp>
      </p:grpSp>
      <p:cxnSp>
        <p:nvCxnSpPr>
          <p:cNvPr id="58" name="Straight Connector 57"/>
          <p:cNvCxnSpPr/>
          <p:nvPr/>
        </p:nvCxnSpPr>
        <p:spPr>
          <a:xfrm rot="5400000">
            <a:off x="1012825" y="3214688"/>
            <a:ext cx="3287713" cy="158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885531" y="3213894"/>
            <a:ext cx="3286125"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0" name="Rectangle 9"/>
          <p:cNvSpPr>
            <a:spLocks noChangeArrowheads="1"/>
          </p:cNvSpPr>
          <p:nvPr/>
        </p:nvSpPr>
        <p:spPr bwMode="gray">
          <a:xfrm>
            <a:off x="1371600" y="533400"/>
            <a:ext cx="5867400" cy="304800"/>
          </a:xfrm>
          <a:prstGeom prst="rect">
            <a:avLst/>
          </a:prstGeom>
          <a:noFill/>
          <a:ln w="9525" algn="ctr">
            <a:noFill/>
            <a:miter lim="800000"/>
            <a:headEnd/>
            <a:tailEnd/>
          </a:ln>
        </p:spPr>
        <p:txBody>
          <a:bodyPr anchor="ctr"/>
          <a:lstStyle/>
          <a:p>
            <a:pPr algn="l" eaLnBrk="0" hangingPunct="0"/>
            <a:r>
              <a:rPr lang="en-US" sz="2800" b="1" dirty="0" smtClean="0">
                <a:solidFill>
                  <a:srgbClr val="F8E44A"/>
                </a:solidFill>
              </a:rPr>
              <a:t>SCOR METHODOLOGY </a:t>
            </a:r>
            <a:endParaRPr lang="en-US" sz="2800" b="1" dirty="0">
              <a:solidFill>
                <a:srgbClr val="F8E44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par>
                                <p:cTn id="8" presetID="9"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dissolv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53"/>
          <p:cNvSpPr>
            <a:spLocks noChangeArrowheads="1"/>
          </p:cNvSpPr>
          <p:nvPr/>
        </p:nvSpPr>
        <p:spPr bwMode="auto">
          <a:xfrm>
            <a:off x="457200" y="1295400"/>
            <a:ext cx="8229600" cy="400110"/>
          </a:xfrm>
          <a:prstGeom prst="rect">
            <a:avLst/>
          </a:prstGeom>
          <a:solidFill>
            <a:schemeClr val="bg2">
              <a:alpha val="50195"/>
            </a:schemeClr>
          </a:solidFill>
          <a:ln w="9525">
            <a:noFill/>
            <a:miter lim="800000"/>
            <a:headEnd/>
            <a:tailEnd/>
          </a:ln>
        </p:spPr>
        <p:txBody>
          <a:bodyPr wrap="square">
            <a:spAutoFit/>
          </a:bodyPr>
          <a:lstStyle/>
          <a:p>
            <a:pPr algn="l">
              <a:buFont typeface="Wingdings" pitchFamily="2" charset="2"/>
              <a:buNone/>
            </a:pPr>
            <a:r>
              <a:rPr lang="en-US" sz="2000" b="1" dirty="0">
                <a:cs typeface="Times New Roman" pitchFamily="18" charset="0"/>
              </a:rPr>
              <a:t>Develop world class Integrated SC to </a:t>
            </a:r>
            <a:r>
              <a:rPr lang="en-US" sz="2000" b="1" dirty="0" smtClean="0">
                <a:cs typeface="Times New Roman" pitchFamily="18" charset="0"/>
              </a:rPr>
              <a:t>accomplish </a:t>
            </a:r>
            <a:r>
              <a:rPr lang="en-US" sz="2000" b="1" dirty="0">
                <a:cs typeface="Times New Roman" pitchFamily="18" charset="0"/>
              </a:rPr>
              <a:t>the business goals</a:t>
            </a:r>
          </a:p>
        </p:txBody>
      </p:sp>
      <p:sp>
        <p:nvSpPr>
          <p:cNvPr id="12291" name="Rectangle 155"/>
          <p:cNvSpPr>
            <a:spLocks noChangeArrowheads="1"/>
          </p:cNvSpPr>
          <p:nvPr/>
        </p:nvSpPr>
        <p:spPr bwMode="auto">
          <a:xfrm>
            <a:off x="457200" y="3429000"/>
            <a:ext cx="7543800" cy="707886"/>
          </a:xfrm>
          <a:prstGeom prst="rect">
            <a:avLst/>
          </a:prstGeom>
          <a:solidFill>
            <a:schemeClr val="bg2">
              <a:alpha val="50195"/>
            </a:schemeClr>
          </a:solidFill>
          <a:ln w="9525">
            <a:noFill/>
            <a:miter lim="800000"/>
            <a:headEnd/>
            <a:tailEnd/>
          </a:ln>
        </p:spPr>
        <p:txBody>
          <a:bodyPr wrap="square">
            <a:spAutoFit/>
          </a:bodyPr>
          <a:lstStyle/>
          <a:p>
            <a:pPr algn="l"/>
            <a:r>
              <a:rPr lang="en-US" sz="2000" b="1" dirty="0">
                <a:cs typeface="Times New Roman" pitchFamily="18" charset="0"/>
              </a:rPr>
              <a:t>To standardize the “Operating Principles” and document the SOP’s for Supply Chain to be  Process oriented &amp; IT enabled </a:t>
            </a:r>
          </a:p>
        </p:txBody>
      </p:sp>
      <p:sp>
        <p:nvSpPr>
          <p:cNvPr id="12292" name="Rectangle 157"/>
          <p:cNvSpPr>
            <a:spLocks noChangeArrowheads="1"/>
          </p:cNvSpPr>
          <p:nvPr/>
        </p:nvSpPr>
        <p:spPr bwMode="auto">
          <a:xfrm>
            <a:off x="457200" y="2057400"/>
            <a:ext cx="8077200" cy="400110"/>
          </a:xfrm>
          <a:prstGeom prst="rect">
            <a:avLst/>
          </a:prstGeom>
          <a:solidFill>
            <a:schemeClr val="bg2">
              <a:alpha val="50195"/>
            </a:schemeClr>
          </a:solidFill>
          <a:ln w="9525">
            <a:noFill/>
            <a:miter lim="800000"/>
            <a:headEnd/>
            <a:tailEnd/>
          </a:ln>
        </p:spPr>
        <p:txBody>
          <a:bodyPr wrap="square">
            <a:spAutoFit/>
          </a:bodyPr>
          <a:lstStyle/>
          <a:p>
            <a:pPr algn="l"/>
            <a:r>
              <a:rPr lang="en-US" sz="2000" b="1" dirty="0">
                <a:cs typeface="Times New Roman" pitchFamily="18" charset="0"/>
              </a:rPr>
              <a:t>Align the Supply Chain Processes  to support New Product Development</a:t>
            </a:r>
          </a:p>
        </p:txBody>
      </p:sp>
      <p:sp>
        <p:nvSpPr>
          <p:cNvPr id="12293" name="Rectangle 165"/>
          <p:cNvSpPr>
            <a:spLocks noChangeArrowheads="1"/>
          </p:cNvSpPr>
          <p:nvPr/>
        </p:nvSpPr>
        <p:spPr bwMode="auto">
          <a:xfrm>
            <a:off x="457200" y="2743200"/>
            <a:ext cx="7543800" cy="400110"/>
          </a:xfrm>
          <a:prstGeom prst="rect">
            <a:avLst/>
          </a:prstGeom>
          <a:solidFill>
            <a:schemeClr val="bg2">
              <a:alpha val="50195"/>
            </a:schemeClr>
          </a:solidFill>
          <a:ln w="9525">
            <a:noFill/>
            <a:miter lim="800000"/>
            <a:headEnd/>
            <a:tailEnd/>
          </a:ln>
        </p:spPr>
        <p:txBody>
          <a:bodyPr wrap="square">
            <a:spAutoFit/>
          </a:bodyPr>
          <a:lstStyle/>
          <a:p>
            <a:pPr algn="l">
              <a:buFont typeface="Wingdings" pitchFamily="2" charset="2"/>
              <a:buNone/>
            </a:pPr>
            <a:r>
              <a:rPr lang="en-US" sz="2000" b="1" dirty="0">
                <a:cs typeface="Times New Roman" pitchFamily="18" charset="0"/>
              </a:rPr>
              <a:t>Consistent Processes in Forecasting ,Planning, Sourcing &amp; Logistics</a:t>
            </a:r>
          </a:p>
        </p:txBody>
      </p:sp>
      <p:sp>
        <p:nvSpPr>
          <p:cNvPr id="12294" name="Rectangle 166"/>
          <p:cNvSpPr>
            <a:spLocks noChangeArrowheads="1"/>
          </p:cNvSpPr>
          <p:nvPr/>
        </p:nvSpPr>
        <p:spPr bwMode="auto">
          <a:xfrm>
            <a:off x="457200" y="4419600"/>
            <a:ext cx="7467600" cy="707886"/>
          </a:xfrm>
          <a:prstGeom prst="rect">
            <a:avLst/>
          </a:prstGeom>
          <a:solidFill>
            <a:schemeClr val="bg2">
              <a:alpha val="50195"/>
            </a:schemeClr>
          </a:solidFill>
          <a:ln w="9525">
            <a:noFill/>
            <a:miter lim="800000"/>
            <a:headEnd/>
            <a:tailEnd/>
          </a:ln>
        </p:spPr>
        <p:txBody>
          <a:bodyPr wrap="square">
            <a:spAutoFit/>
          </a:bodyPr>
          <a:lstStyle/>
          <a:p>
            <a:pPr algn="l">
              <a:buFont typeface="Wingdings" pitchFamily="2" charset="2"/>
              <a:buNone/>
            </a:pPr>
            <a:r>
              <a:rPr lang="en-US" sz="2000" b="1" dirty="0">
                <a:cs typeface="Times New Roman" pitchFamily="18" charset="0"/>
              </a:rPr>
              <a:t>Define business wise measurement SCOR cards for both Internal &amp; External deliverables &amp; reengineer the supply chain </a:t>
            </a:r>
          </a:p>
        </p:txBody>
      </p:sp>
      <p:sp>
        <p:nvSpPr>
          <p:cNvPr id="12295" name="Rectangle 166"/>
          <p:cNvSpPr>
            <a:spLocks noChangeArrowheads="1"/>
          </p:cNvSpPr>
          <p:nvPr/>
        </p:nvSpPr>
        <p:spPr bwMode="auto">
          <a:xfrm>
            <a:off x="457200" y="5486400"/>
            <a:ext cx="7467600" cy="707886"/>
          </a:xfrm>
          <a:prstGeom prst="rect">
            <a:avLst/>
          </a:prstGeom>
          <a:solidFill>
            <a:schemeClr val="bg2">
              <a:alpha val="50195"/>
            </a:schemeClr>
          </a:solidFill>
          <a:ln w="9525">
            <a:noFill/>
            <a:miter lim="800000"/>
            <a:headEnd/>
            <a:tailEnd/>
          </a:ln>
        </p:spPr>
        <p:txBody>
          <a:bodyPr wrap="square">
            <a:spAutoFit/>
          </a:bodyPr>
          <a:lstStyle/>
          <a:p>
            <a:pPr algn="l"/>
            <a:r>
              <a:rPr lang="en-US" sz="2000" b="1" dirty="0">
                <a:cs typeface="Times New Roman" pitchFamily="18" charset="0"/>
              </a:rPr>
              <a:t>Sustain the improvements through review &amp; lean strategies  &amp; align dynamically with the needs &amp;  changing market conditions </a:t>
            </a:r>
          </a:p>
        </p:txBody>
      </p:sp>
      <p:sp>
        <p:nvSpPr>
          <p:cNvPr id="12296" name="Rectangle 9"/>
          <p:cNvSpPr>
            <a:spLocks noChangeArrowheads="1"/>
          </p:cNvSpPr>
          <p:nvPr/>
        </p:nvSpPr>
        <p:spPr bwMode="gray">
          <a:xfrm>
            <a:off x="76200" y="533400"/>
            <a:ext cx="5867400" cy="304800"/>
          </a:xfrm>
          <a:prstGeom prst="rect">
            <a:avLst/>
          </a:prstGeom>
          <a:noFill/>
          <a:ln w="9525" algn="ctr">
            <a:noFill/>
            <a:miter lim="800000"/>
            <a:headEnd/>
            <a:tailEnd/>
          </a:ln>
        </p:spPr>
        <p:txBody>
          <a:bodyPr anchor="ctr"/>
          <a:lstStyle/>
          <a:p>
            <a:pPr eaLnBrk="0" hangingPunct="0"/>
            <a:r>
              <a:rPr lang="en-US" sz="2800" b="1" dirty="0">
                <a:solidFill>
                  <a:srgbClr val="F8E44A"/>
                </a:solidFill>
              </a:rPr>
              <a:t>Supply Chain – Vision &amp; Mission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533400" y="1524000"/>
            <a:ext cx="8153400" cy="4114800"/>
          </a:xfrm>
          <a:prstGeom prst="rect">
            <a:avLst/>
          </a:prstGeom>
          <a:noFill/>
          <a:ln w="9525">
            <a:noFill/>
            <a:miter lim="800000"/>
            <a:headEnd/>
            <a:tailEnd/>
          </a:ln>
        </p:spPr>
        <p:txBody>
          <a:bodyPr/>
          <a:lstStyle/>
          <a:p>
            <a:pPr marL="342900" indent="-342900" eaLnBrk="0" hangingPunct="0">
              <a:lnSpc>
                <a:spcPct val="80000"/>
              </a:lnSpc>
              <a:spcBef>
                <a:spcPct val="20000"/>
              </a:spcBef>
            </a:pPr>
            <a:r>
              <a:rPr lang="en-US" sz="2000" b="1" dirty="0">
                <a:cs typeface="Times New Roman" pitchFamily="18" charset="0"/>
              </a:rPr>
              <a:t>     In order to elevate the functional excellence in supply chain processes, we have decided the following key initiatives under evaluation :</a:t>
            </a:r>
          </a:p>
          <a:p>
            <a:pPr marL="342900" indent="-342900" eaLnBrk="0" hangingPunct="0">
              <a:lnSpc>
                <a:spcPct val="80000"/>
              </a:lnSpc>
              <a:spcBef>
                <a:spcPct val="20000"/>
              </a:spcBef>
              <a:buFontTx/>
              <a:buChar char="•"/>
            </a:pPr>
            <a:endParaRPr lang="en-US" sz="2000" b="1" dirty="0">
              <a:cs typeface="Times New Roman" pitchFamily="18" charset="0"/>
            </a:endParaRPr>
          </a:p>
          <a:p>
            <a:pPr marL="742950" lvl="1" indent="-285750" eaLnBrk="0" hangingPunct="0">
              <a:lnSpc>
                <a:spcPct val="80000"/>
              </a:lnSpc>
              <a:spcBef>
                <a:spcPct val="20000"/>
              </a:spcBef>
            </a:pPr>
            <a:endParaRPr lang="en-US" sz="2000" b="1" dirty="0">
              <a:cs typeface="Times New Roman" pitchFamily="18" charset="0"/>
            </a:endParaRPr>
          </a:p>
          <a:p>
            <a:pPr marL="742950" lvl="1" indent="-285750" eaLnBrk="0" hangingPunct="0">
              <a:lnSpc>
                <a:spcPct val="80000"/>
              </a:lnSpc>
              <a:spcBef>
                <a:spcPct val="20000"/>
              </a:spcBef>
              <a:buFontTx/>
              <a:buChar char="–"/>
            </a:pPr>
            <a:endParaRPr lang="en-US" sz="2000" b="1" dirty="0">
              <a:cs typeface="Times New Roman" pitchFamily="18" charset="0"/>
            </a:endParaRPr>
          </a:p>
          <a:p>
            <a:pPr marL="742950" lvl="1" indent="-285750" eaLnBrk="0" hangingPunct="0">
              <a:lnSpc>
                <a:spcPct val="80000"/>
              </a:lnSpc>
              <a:spcBef>
                <a:spcPct val="20000"/>
              </a:spcBef>
            </a:pPr>
            <a:endParaRPr lang="en-US" sz="2000" b="1" dirty="0">
              <a:cs typeface="Times New Roman" pitchFamily="18" charset="0"/>
            </a:endParaRPr>
          </a:p>
        </p:txBody>
      </p:sp>
      <p:sp>
        <p:nvSpPr>
          <p:cNvPr id="14339" name="Rectangle 4"/>
          <p:cNvSpPr>
            <a:spLocks noChangeArrowheads="1"/>
          </p:cNvSpPr>
          <p:nvPr/>
        </p:nvSpPr>
        <p:spPr bwMode="gray">
          <a:xfrm>
            <a:off x="0" y="457200"/>
            <a:ext cx="7010400" cy="381000"/>
          </a:xfrm>
          <a:prstGeom prst="rect">
            <a:avLst/>
          </a:prstGeom>
          <a:noFill/>
          <a:ln w="9525" algn="ctr">
            <a:noFill/>
            <a:miter lim="800000"/>
            <a:headEnd/>
            <a:tailEnd/>
          </a:ln>
        </p:spPr>
        <p:txBody>
          <a:bodyPr anchor="ctr"/>
          <a:lstStyle/>
          <a:p>
            <a:pPr eaLnBrk="0" hangingPunct="0"/>
            <a:r>
              <a:rPr lang="en-US" sz="2800" b="1" dirty="0" smtClean="0">
                <a:solidFill>
                  <a:schemeClr val="bg1"/>
                </a:solidFill>
              </a:rPr>
              <a:t>Quality System in Supply Chain</a:t>
            </a:r>
            <a:endParaRPr lang="en-US" sz="2800" b="1" dirty="0">
              <a:solidFill>
                <a:schemeClr val="bg1"/>
              </a:solidFill>
            </a:endParaRPr>
          </a:p>
        </p:txBody>
      </p:sp>
      <p:sp>
        <p:nvSpPr>
          <p:cNvPr id="6" name="Oval 5"/>
          <p:cNvSpPr/>
          <p:nvPr/>
        </p:nvSpPr>
        <p:spPr>
          <a:xfrm>
            <a:off x="990600" y="2438400"/>
            <a:ext cx="3200400" cy="1676400"/>
          </a:xfrm>
          <a:prstGeom prst="ellipse">
            <a:avLst/>
          </a:prstGeom>
          <a:solidFill>
            <a:srgbClr val="0000CC"/>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rgbClr val="FFFF00"/>
                </a:solidFill>
                <a:latin typeface="Times" pitchFamily="18" charset="0"/>
                <a:cs typeface="Times New Roman" pitchFamily="18" charset="0"/>
              </a:rPr>
              <a:t>E- </a:t>
            </a:r>
            <a:r>
              <a:rPr lang="en-US" sz="2000" b="1" dirty="0" smtClean="0">
                <a:solidFill>
                  <a:srgbClr val="FFFF00"/>
                </a:solidFill>
                <a:latin typeface="Times" pitchFamily="18" charset="0"/>
                <a:cs typeface="Times New Roman" pitchFamily="18" charset="0"/>
              </a:rPr>
              <a:t>procurement</a:t>
            </a:r>
          </a:p>
          <a:p>
            <a:pPr marL="571500" indent="-571500" defTabSz="812800">
              <a:lnSpc>
                <a:spcPct val="80000"/>
              </a:lnSpc>
              <a:spcBef>
                <a:spcPct val="20000"/>
              </a:spcBef>
              <a:tabLst>
                <a:tab pos="520700" algn="r"/>
              </a:tabLst>
              <a:defRPr/>
            </a:pPr>
            <a:r>
              <a:rPr lang="en-US" sz="2000" b="1" dirty="0" smtClean="0">
                <a:solidFill>
                  <a:srgbClr val="FFFF00"/>
                </a:solidFill>
                <a:latin typeface="Times" pitchFamily="18" charset="0"/>
                <a:cs typeface="Times New Roman" pitchFamily="18" charset="0"/>
              </a:rPr>
              <a:t>(vend-x</a:t>
            </a:r>
            <a:r>
              <a:rPr lang="en-US" sz="2000" b="1" dirty="0">
                <a:solidFill>
                  <a:srgbClr val="FFFF00"/>
                </a:solidFill>
                <a:latin typeface="Times" pitchFamily="18" charset="0"/>
                <a:cs typeface="Times New Roman" pitchFamily="18" charset="0"/>
              </a:rPr>
              <a:t>)</a:t>
            </a:r>
          </a:p>
        </p:txBody>
      </p:sp>
      <p:sp>
        <p:nvSpPr>
          <p:cNvPr id="7" name="Oval 6"/>
          <p:cNvSpPr/>
          <p:nvPr/>
        </p:nvSpPr>
        <p:spPr>
          <a:xfrm>
            <a:off x="5181600" y="2514600"/>
            <a:ext cx="2895600" cy="1676400"/>
          </a:xfrm>
          <a:prstGeom prst="ellipse">
            <a:avLst/>
          </a:prstGeom>
          <a:solidFill>
            <a:srgbClr val="0000CC"/>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rgbClr val="FFFF00"/>
                </a:solidFill>
                <a:latin typeface="Times" pitchFamily="18" charset="0"/>
                <a:cs typeface="Times New Roman" pitchFamily="18" charset="0"/>
              </a:rPr>
              <a:t>Bar Coding</a:t>
            </a:r>
          </a:p>
        </p:txBody>
      </p:sp>
      <p:sp>
        <p:nvSpPr>
          <p:cNvPr id="8" name="Oval 7"/>
          <p:cNvSpPr/>
          <p:nvPr/>
        </p:nvSpPr>
        <p:spPr>
          <a:xfrm>
            <a:off x="762000" y="4800600"/>
            <a:ext cx="3276600" cy="1676400"/>
          </a:xfrm>
          <a:prstGeom prst="ellipse">
            <a:avLst/>
          </a:prstGeom>
          <a:solidFill>
            <a:srgbClr val="0000CC"/>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rgbClr val="FFFF00"/>
                </a:solidFill>
                <a:latin typeface="Times" pitchFamily="18" charset="0"/>
                <a:cs typeface="Times New Roman" pitchFamily="18" charset="0"/>
              </a:rPr>
              <a:t>Green Supply Chain </a:t>
            </a:r>
          </a:p>
        </p:txBody>
      </p:sp>
      <p:sp>
        <p:nvSpPr>
          <p:cNvPr id="9" name="Oval 8"/>
          <p:cNvSpPr/>
          <p:nvPr/>
        </p:nvSpPr>
        <p:spPr>
          <a:xfrm>
            <a:off x="5029200" y="4724400"/>
            <a:ext cx="3276600" cy="1676400"/>
          </a:xfrm>
          <a:prstGeom prst="ellipse">
            <a:avLst/>
          </a:prstGeom>
          <a:solidFill>
            <a:srgbClr val="0000CC"/>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smtClean="0">
                <a:solidFill>
                  <a:srgbClr val="FFFF00"/>
                </a:solidFill>
                <a:latin typeface="Times" pitchFamily="18" charset="0"/>
                <a:cs typeface="Times New Roman" pitchFamily="18" charset="0"/>
              </a:rPr>
              <a:t>Supplier Quality Assurance</a:t>
            </a:r>
            <a:endParaRPr lang="en-US" sz="2000" b="1" dirty="0">
              <a:solidFill>
                <a:srgbClr val="FFFF00"/>
              </a:solidFill>
              <a:latin typeface="Times"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33400" y="1524000"/>
            <a:ext cx="8153400" cy="4114800"/>
          </a:xfrm>
          <a:prstGeom prst="rect">
            <a:avLst/>
          </a:prstGeom>
          <a:noFill/>
          <a:ln w="9525">
            <a:noFill/>
            <a:miter lim="800000"/>
            <a:headEnd/>
            <a:tailEnd/>
          </a:ln>
        </p:spPr>
        <p:txBody>
          <a:bodyPr/>
          <a:lstStyle/>
          <a:p>
            <a:pPr marL="342900" indent="-342900" eaLnBrk="0" hangingPunct="0">
              <a:lnSpc>
                <a:spcPct val="80000"/>
              </a:lnSpc>
              <a:spcBef>
                <a:spcPct val="20000"/>
              </a:spcBef>
            </a:pPr>
            <a:r>
              <a:rPr lang="en-US" sz="2000" b="1" dirty="0">
                <a:cs typeface="Times New Roman" pitchFamily="18" charset="0"/>
              </a:rPr>
              <a:t>     In order to elevate the functional excellence in supply chain processes, we have decided the following key initiatives under evaluation :</a:t>
            </a:r>
          </a:p>
          <a:p>
            <a:pPr marL="342900" indent="-342900" eaLnBrk="0" hangingPunct="0">
              <a:lnSpc>
                <a:spcPct val="80000"/>
              </a:lnSpc>
              <a:spcBef>
                <a:spcPct val="20000"/>
              </a:spcBef>
              <a:buFontTx/>
              <a:buChar char="•"/>
            </a:pPr>
            <a:endParaRPr lang="en-US" sz="2000" b="1" dirty="0">
              <a:cs typeface="Times New Roman" pitchFamily="18" charset="0"/>
            </a:endParaRPr>
          </a:p>
          <a:p>
            <a:pPr marL="742950" lvl="1" indent="-285750" eaLnBrk="0" hangingPunct="0">
              <a:lnSpc>
                <a:spcPct val="80000"/>
              </a:lnSpc>
              <a:spcBef>
                <a:spcPct val="20000"/>
              </a:spcBef>
            </a:pPr>
            <a:endParaRPr lang="en-US" sz="2000" b="1" dirty="0">
              <a:cs typeface="Times New Roman" pitchFamily="18" charset="0"/>
            </a:endParaRPr>
          </a:p>
          <a:p>
            <a:pPr marL="742950" lvl="1" indent="-285750" eaLnBrk="0" hangingPunct="0">
              <a:lnSpc>
                <a:spcPct val="80000"/>
              </a:lnSpc>
              <a:spcBef>
                <a:spcPct val="20000"/>
              </a:spcBef>
              <a:buFontTx/>
              <a:buChar char="–"/>
            </a:pPr>
            <a:endParaRPr lang="en-US" sz="2000" b="1" dirty="0">
              <a:cs typeface="Times New Roman" pitchFamily="18" charset="0"/>
            </a:endParaRPr>
          </a:p>
          <a:p>
            <a:pPr marL="742950" lvl="1" indent="-285750" eaLnBrk="0" hangingPunct="0">
              <a:lnSpc>
                <a:spcPct val="80000"/>
              </a:lnSpc>
              <a:spcBef>
                <a:spcPct val="20000"/>
              </a:spcBef>
            </a:pPr>
            <a:endParaRPr lang="en-US" sz="2000" b="1" dirty="0">
              <a:cs typeface="Times New Roman" pitchFamily="18" charset="0"/>
            </a:endParaRPr>
          </a:p>
        </p:txBody>
      </p:sp>
      <p:sp>
        <p:nvSpPr>
          <p:cNvPr id="15363" name="Rectangle 4"/>
          <p:cNvSpPr>
            <a:spLocks noChangeArrowheads="1"/>
          </p:cNvSpPr>
          <p:nvPr/>
        </p:nvSpPr>
        <p:spPr bwMode="gray">
          <a:xfrm>
            <a:off x="101600" y="457200"/>
            <a:ext cx="7366000" cy="381000"/>
          </a:xfrm>
          <a:prstGeom prst="rect">
            <a:avLst/>
          </a:prstGeom>
          <a:noFill/>
          <a:ln w="9525" algn="ctr">
            <a:noFill/>
            <a:miter lim="800000"/>
            <a:headEnd/>
            <a:tailEnd/>
          </a:ln>
        </p:spPr>
        <p:txBody>
          <a:bodyPr anchor="ctr"/>
          <a:lstStyle/>
          <a:p>
            <a:r>
              <a:rPr lang="en-US" sz="2800" b="1" dirty="0" smtClean="0">
                <a:solidFill>
                  <a:schemeClr val="bg1"/>
                </a:solidFill>
              </a:rPr>
              <a:t>Quality System in Supply Chain</a:t>
            </a:r>
            <a:endParaRPr lang="en-US" sz="2800" b="1" dirty="0">
              <a:solidFill>
                <a:schemeClr val="bg1"/>
              </a:solidFill>
            </a:endParaRPr>
          </a:p>
        </p:txBody>
      </p:sp>
      <p:sp>
        <p:nvSpPr>
          <p:cNvPr id="4" name="Oval 3"/>
          <p:cNvSpPr/>
          <p:nvPr/>
        </p:nvSpPr>
        <p:spPr>
          <a:xfrm>
            <a:off x="1066800" y="2590800"/>
            <a:ext cx="3200400" cy="1676400"/>
          </a:xfrm>
          <a:prstGeom prst="ellipse">
            <a:avLst/>
          </a:prstGeom>
          <a:solidFill>
            <a:srgbClr val="0000CC"/>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rgbClr val="FFFF00"/>
                </a:solidFill>
                <a:latin typeface="Times" pitchFamily="18" charset="0"/>
                <a:cs typeface="Times New Roman" pitchFamily="18" charset="0"/>
              </a:rPr>
              <a:t>E- </a:t>
            </a:r>
            <a:r>
              <a:rPr lang="en-US" sz="2000" b="1" dirty="0" smtClean="0">
                <a:solidFill>
                  <a:srgbClr val="FFFF00"/>
                </a:solidFill>
                <a:latin typeface="Times" pitchFamily="18" charset="0"/>
                <a:cs typeface="Times New Roman" pitchFamily="18" charset="0"/>
              </a:rPr>
              <a:t>procurement</a:t>
            </a:r>
          </a:p>
          <a:p>
            <a:pPr marL="571500" indent="-571500" defTabSz="812800">
              <a:lnSpc>
                <a:spcPct val="80000"/>
              </a:lnSpc>
              <a:spcBef>
                <a:spcPct val="20000"/>
              </a:spcBef>
              <a:tabLst>
                <a:tab pos="520700" algn="r"/>
              </a:tabLst>
              <a:defRPr/>
            </a:pPr>
            <a:r>
              <a:rPr lang="en-US" sz="2000" b="1" dirty="0" smtClean="0">
                <a:solidFill>
                  <a:srgbClr val="FFFF00"/>
                </a:solidFill>
                <a:latin typeface="Times" pitchFamily="18" charset="0"/>
                <a:cs typeface="Times New Roman" pitchFamily="18" charset="0"/>
              </a:rPr>
              <a:t>  </a:t>
            </a:r>
            <a:r>
              <a:rPr lang="en-US" sz="2000" b="1" dirty="0">
                <a:solidFill>
                  <a:srgbClr val="FFFF00"/>
                </a:solidFill>
                <a:latin typeface="Times" pitchFamily="18" charset="0"/>
                <a:cs typeface="Times New Roman" pitchFamily="18" charset="0"/>
              </a:rPr>
              <a:t>(vend-x)</a:t>
            </a:r>
          </a:p>
        </p:txBody>
      </p:sp>
      <p:sp>
        <p:nvSpPr>
          <p:cNvPr id="5" name="Oval 4"/>
          <p:cNvSpPr/>
          <p:nvPr/>
        </p:nvSpPr>
        <p:spPr>
          <a:xfrm>
            <a:off x="5105400" y="2514600"/>
            <a:ext cx="2971800" cy="1676400"/>
          </a:xfrm>
          <a:prstGeom prst="ellipse">
            <a:avLst/>
          </a:prstGeom>
          <a:solidFill>
            <a:srgbClr val="0000CC">
              <a:alpha val="27843"/>
            </a:srgb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chemeClr val="bg1"/>
                </a:solidFill>
                <a:latin typeface="Times" pitchFamily="18" charset="0"/>
                <a:cs typeface="Times New Roman" pitchFamily="18" charset="0"/>
              </a:rPr>
              <a:t>Bar Coding</a:t>
            </a:r>
          </a:p>
        </p:txBody>
      </p:sp>
      <p:sp>
        <p:nvSpPr>
          <p:cNvPr id="6" name="Oval 5"/>
          <p:cNvSpPr/>
          <p:nvPr/>
        </p:nvSpPr>
        <p:spPr>
          <a:xfrm>
            <a:off x="1066800" y="4724400"/>
            <a:ext cx="3124200" cy="1676400"/>
          </a:xfrm>
          <a:prstGeom prst="ellipse">
            <a:avLst/>
          </a:prstGeom>
          <a:solidFill>
            <a:srgbClr val="0000CC">
              <a:alpha val="27843"/>
            </a:srgb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a:solidFill>
                  <a:schemeClr val="bg1"/>
                </a:solidFill>
                <a:cs typeface="Times New Roman" pitchFamily="18" charset="0"/>
              </a:rPr>
              <a:t>Green </a:t>
            </a:r>
            <a:r>
              <a:rPr lang="en-US" sz="2000" b="1" dirty="0" smtClean="0">
                <a:solidFill>
                  <a:schemeClr val="bg1"/>
                </a:solidFill>
                <a:cs typeface="Times New Roman" pitchFamily="18" charset="0"/>
              </a:rPr>
              <a:t>Supply Chain </a:t>
            </a:r>
            <a:endParaRPr lang="en-US" sz="2000" b="1" dirty="0">
              <a:solidFill>
                <a:schemeClr val="bg1"/>
              </a:solidFill>
              <a:cs typeface="Times New Roman" pitchFamily="18" charset="0"/>
            </a:endParaRPr>
          </a:p>
        </p:txBody>
      </p:sp>
      <p:sp>
        <p:nvSpPr>
          <p:cNvPr id="7" name="Oval 6"/>
          <p:cNvSpPr/>
          <p:nvPr/>
        </p:nvSpPr>
        <p:spPr>
          <a:xfrm>
            <a:off x="4876800" y="4648200"/>
            <a:ext cx="3276600" cy="1676400"/>
          </a:xfrm>
          <a:prstGeom prst="ellipse">
            <a:avLst/>
          </a:prstGeom>
          <a:solidFill>
            <a:schemeClr val="accent6">
              <a:lumMod val="20000"/>
              <a:lumOff val="80000"/>
            </a:schemeClr>
          </a:solidFill>
          <a:ln w="9525">
            <a:solidFill>
              <a:schemeClr val="tx1"/>
            </a:solidFill>
            <a:round/>
            <a:headEnd/>
            <a:tailEnd/>
          </a:ln>
        </p:spPr>
        <p:txBody>
          <a:bodyPr anchor="ctr"/>
          <a:lstStyle/>
          <a:p>
            <a:pPr marL="571500" indent="-571500" defTabSz="812800">
              <a:lnSpc>
                <a:spcPct val="80000"/>
              </a:lnSpc>
              <a:spcBef>
                <a:spcPct val="20000"/>
              </a:spcBef>
              <a:tabLst>
                <a:tab pos="520700" algn="r"/>
              </a:tabLst>
              <a:defRPr/>
            </a:pPr>
            <a:r>
              <a:rPr lang="en-US" sz="2000" b="1" dirty="0" smtClean="0">
                <a:solidFill>
                  <a:schemeClr val="bg1"/>
                </a:solidFill>
                <a:latin typeface="Times" pitchFamily="18" charset="0"/>
                <a:cs typeface="Times New Roman" pitchFamily="18" charset="0"/>
              </a:rPr>
              <a:t>Supplier Quality Assurance</a:t>
            </a:r>
            <a:endParaRPr lang="en-US" sz="2000" b="1" dirty="0">
              <a:solidFill>
                <a:schemeClr val="bg1"/>
              </a:solidFill>
              <a:latin typeface="Times"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4"/>
          <p:cNvSpPr>
            <a:spLocks noChangeArrowheads="1"/>
          </p:cNvSpPr>
          <p:nvPr/>
        </p:nvSpPr>
        <p:spPr bwMode="auto">
          <a:xfrm>
            <a:off x="2420938" y="3230563"/>
            <a:ext cx="4302125" cy="396875"/>
          </a:xfrm>
          <a:prstGeom prst="rect">
            <a:avLst/>
          </a:prstGeom>
          <a:noFill/>
          <a:ln w="9525">
            <a:noFill/>
            <a:miter lim="800000"/>
            <a:headEnd/>
            <a:tailEnd/>
          </a:ln>
        </p:spPr>
        <p:txBody>
          <a:bodyPr wrap="none">
            <a:spAutoFit/>
          </a:bodyPr>
          <a:lstStyle/>
          <a:p>
            <a:r>
              <a:rPr lang="en-US" sz="2000" b="1" i="1">
                <a:solidFill>
                  <a:schemeClr val="bg1"/>
                </a:solidFill>
                <a:cs typeface="Times New Roman" pitchFamily="18" charset="0"/>
              </a:rPr>
              <a:t>SCOR: Our expectations from you</a:t>
            </a:r>
          </a:p>
        </p:txBody>
      </p:sp>
      <p:sp>
        <p:nvSpPr>
          <p:cNvPr id="1031" name="Rectangle 2"/>
          <p:cNvSpPr>
            <a:spLocks noChangeArrowheads="1"/>
          </p:cNvSpPr>
          <p:nvPr/>
        </p:nvSpPr>
        <p:spPr bwMode="auto">
          <a:xfrm>
            <a:off x="304800" y="304800"/>
            <a:ext cx="4114800" cy="609600"/>
          </a:xfrm>
          <a:prstGeom prst="rect">
            <a:avLst/>
          </a:prstGeom>
          <a:noFill/>
          <a:ln w="9525" algn="ctr">
            <a:noFill/>
            <a:miter lim="800000"/>
            <a:headEnd/>
            <a:tailEnd/>
          </a:ln>
        </p:spPr>
        <p:txBody>
          <a:bodyPr anchor="ctr"/>
          <a:lstStyle/>
          <a:p>
            <a:pPr algn="l" eaLnBrk="0" hangingPunct="0"/>
            <a:r>
              <a:rPr lang="en-US" sz="2800" b="1" dirty="0" err="1">
                <a:solidFill>
                  <a:schemeClr val="bg1"/>
                </a:solidFill>
              </a:rPr>
              <a:t>eJ</a:t>
            </a:r>
            <a:r>
              <a:rPr lang="en-US" sz="2800" b="1" dirty="0">
                <a:solidFill>
                  <a:schemeClr val="bg1"/>
                </a:solidFill>
              </a:rPr>
              <a:t>-Buy </a:t>
            </a:r>
            <a:r>
              <a:rPr lang="en-US" sz="2800" b="1" dirty="0" smtClean="0">
                <a:solidFill>
                  <a:schemeClr val="bg1"/>
                </a:solidFill>
              </a:rPr>
              <a:t>...... </a:t>
            </a:r>
            <a:endParaRPr lang="en-US" sz="2800" b="1" dirty="0">
              <a:solidFill>
                <a:schemeClr val="bg1"/>
              </a:solidFill>
            </a:endParaRPr>
          </a:p>
        </p:txBody>
      </p:sp>
      <p:sp>
        <p:nvSpPr>
          <p:cNvPr id="1032" name="Rectangle 3"/>
          <p:cNvSpPr>
            <a:spLocks noChangeArrowheads="1"/>
          </p:cNvSpPr>
          <p:nvPr/>
        </p:nvSpPr>
        <p:spPr bwMode="auto">
          <a:xfrm>
            <a:off x="1866900" y="2984500"/>
            <a:ext cx="1687513" cy="641350"/>
          </a:xfrm>
          <a:prstGeom prst="rect">
            <a:avLst/>
          </a:prstGeom>
          <a:noFill/>
          <a:ln w="12700">
            <a:noFill/>
            <a:miter lim="800000"/>
            <a:headEnd/>
            <a:tailEnd/>
          </a:ln>
        </p:spPr>
        <p:txBody>
          <a:bodyPr lIns="63500" tIns="25400" rIns="63500" bIns="25400">
            <a:spAutoFit/>
          </a:bodyPr>
          <a:lstStyle/>
          <a:p>
            <a:pPr algn="ctr" eaLnBrk="0" hangingPunct="0">
              <a:lnSpc>
                <a:spcPct val="108000"/>
              </a:lnSpc>
              <a:spcBef>
                <a:spcPct val="54000"/>
              </a:spcBef>
            </a:pPr>
            <a:r>
              <a:rPr lang="en-US" sz="1200" b="1">
                <a:solidFill>
                  <a:srgbClr val="FFFFFF"/>
                </a:solidFill>
              </a:rPr>
              <a:t>Web-enabled Procurement Application</a:t>
            </a:r>
            <a:endParaRPr lang="en-US" sz="1200">
              <a:solidFill>
                <a:srgbClr val="FFFFFF"/>
              </a:solidFill>
            </a:endParaRPr>
          </a:p>
        </p:txBody>
      </p:sp>
      <p:sp>
        <p:nvSpPr>
          <p:cNvPr id="1033" name="Rectangle 4"/>
          <p:cNvSpPr>
            <a:spLocks noChangeArrowheads="1"/>
          </p:cNvSpPr>
          <p:nvPr/>
        </p:nvSpPr>
        <p:spPr bwMode="auto">
          <a:xfrm>
            <a:off x="762000" y="4267200"/>
            <a:ext cx="3276600" cy="247650"/>
          </a:xfrm>
          <a:prstGeom prst="rect">
            <a:avLst/>
          </a:prstGeom>
          <a:noFill/>
          <a:ln w="12700">
            <a:noFill/>
            <a:miter lim="800000"/>
            <a:headEnd/>
            <a:tailEnd/>
          </a:ln>
        </p:spPr>
        <p:txBody>
          <a:bodyPr lIns="63500" tIns="25400" rIns="63500" bIns="25400">
            <a:spAutoFit/>
          </a:bodyPr>
          <a:lstStyle/>
          <a:p>
            <a:pPr eaLnBrk="0" hangingPunct="0">
              <a:lnSpc>
                <a:spcPct val="108000"/>
              </a:lnSpc>
              <a:spcBef>
                <a:spcPct val="54000"/>
              </a:spcBef>
            </a:pPr>
            <a:endParaRPr lang="en-US" sz="1200">
              <a:solidFill>
                <a:srgbClr val="FFFFFF"/>
              </a:solidFill>
            </a:endParaRPr>
          </a:p>
        </p:txBody>
      </p:sp>
      <p:sp>
        <p:nvSpPr>
          <p:cNvPr id="1034" name="Rectangle 5"/>
          <p:cNvSpPr>
            <a:spLocks noChangeArrowheads="1"/>
          </p:cNvSpPr>
          <p:nvPr/>
        </p:nvSpPr>
        <p:spPr bwMode="auto">
          <a:xfrm>
            <a:off x="3800475" y="5649913"/>
            <a:ext cx="1101725" cy="444500"/>
          </a:xfrm>
          <a:prstGeom prst="rect">
            <a:avLst/>
          </a:prstGeom>
          <a:noFill/>
          <a:ln w="12700">
            <a:noFill/>
            <a:miter lim="800000"/>
            <a:headEnd/>
            <a:tailEnd/>
          </a:ln>
        </p:spPr>
        <p:txBody>
          <a:bodyPr lIns="63500" tIns="25400" rIns="63500" bIns="25400">
            <a:spAutoFit/>
          </a:bodyPr>
          <a:lstStyle/>
          <a:p>
            <a:pPr algn="ctr" eaLnBrk="0" hangingPunct="0">
              <a:lnSpc>
                <a:spcPct val="108000"/>
              </a:lnSpc>
              <a:spcBef>
                <a:spcPct val="54000"/>
              </a:spcBef>
            </a:pPr>
            <a:r>
              <a:rPr lang="en-US" sz="1200">
                <a:solidFill>
                  <a:srgbClr val="FFFFFF"/>
                </a:solidFill>
              </a:rPr>
              <a:t>Administrative Time</a:t>
            </a:r>
          </a:p>
        </p:txBody>
      </p:sp>
      <p:sp>
        <p:nvSpPr>
          <p:cNvPr id="1035" name="Line 7"/>
          <p:cNvSpPr>
            <a:spLocks noChangeShapeType="1"/>
          </p:cNvSpPr>
          <p:nvPr/>
        </p:nvSpPr>
        <p:spPr bwMode="auto">
          <a:xfrm>
            <a:off x="2058988" y="1831975"/>
            <a:ext cx="6375400" cy="0"/>
          </a:xfrm>
          <a:prstGeom prst="line">
            <a:avLst/>
          </a:prstGeom>
          <a:noFill/>
          <a:ln w="9525">
            <a:solidFill>
              <a:schemeClr val="bg1"/>
            </a:solidFill>
            <a:prstDash val="dashDot"/>
            <a:round/>
            <a:headEnd/>
            <a:tailEnd/>
          </a:ln>
        </p:spPr>
        <p:txBody>
          <a:bodyPr wrap="none" anchor="ctr"/>
          <a:lstStyle/>
          <a:p>
            <a:endParaRPr lang="en-US"/>
          </a:p>
        </p:txBody>
      </p:sp>
      <p:sp>
        <p:nvSpPr>
          <p:cNvPr id="1036" name="Text Box 9"/>
          <p:cNvSpPr txBox="1">
            <a:spLocks noChangeArrowheads="1"/>
          </p:cNvSpPr>
          <p:nvPr/>
        </p:nvSpPr>
        <p:spPr bwMode="auto">
          <a:xfrm>
            <a:off x="5702300" y="1471613"/>
            <a:ext cx="2135188" cy="400050"/>
          </a:xfrm>
          <a:prstGeom prst="rect">
            <a:avLst/>
          </a:prstGeom>
          <a:noFill/>
          <a:ln w="9525">
            <a:noFill/>
            <a:miter lim="800000"/>
            <a:headEnd/>
            <a:tailEnd/>
          </a:ln>
        </p:spPr>
        <p:txBody>
          <a:bodyPr wrap="none" anchor="ctr">
            <a:spAutoFit/>
          </a:bodyPr>
          <a:lstStyle/>
          <a:p>
            <a:pPr algn="ctr" eaLnBrk="0" hangingPunct="0"/>
            <a:r>
              <a:rPr lang="en-US" sz="2000"/>
              <a:t>Partners On-Line</a:t>
            </a:r>
            <a:endParaRPr lang="en-US" sz="1200">
              <a:latin typeface="Times New Roman" pitchFamily="18" charset="0"/>
            </a:endParaRPr>
          </a:p>
        </p:txBody>
      </p:sp>
      <p:sp>
        <p:nvSpPr>
          <p:cNvPr id="1037" name="Text Box 10"/>
          <p:cNvSpPr txBox="1">
            <a:spLocks noChangeArrowheads="1"/>
          </p:cNvSpPr>
          <p:nvPr/>
        </p:nvSpPr>
        <p:spPr bwMode="auto">
          <a:xfrm>
            <a:off x="6416675" y="2317750"/>
            <a:ext cx="1620838" cy="304800"/>
          </a:xfrm>
          <a:prstGeom prst="rect">
            <a:avLst/>
          </a:prstGeom>
          <a:noFill/>
          <a:ln w="9525">
            <a:noFill/>
            <a:miter lim="800000"/>
            <a:headEnd/>
            <a:tailEnd/>
          </a:ln>
        </p:spPr>
        <p:txBody>
          <a:bodyPr wrap="none" anchor="ctr">
            <a:spAutoFit/>
          </a:bodyPr>
          <a:lstStyle/>
          <a:p>
            <a:pPr algn="ctr" eaLnBrk="0" hangingPunct="0"/>
            <a:r>
              <a:rPr lang="en-US" sz="1400" b="1">
                <a:solidFill>
                  <a:schemeClr val="bg1"/>
                </a:solidFill>
              </a:rPr>
              <a:t>Vendors ‘on-line’</a:t>
            </a:r>
            <a:endParaRPr lang="en-US" sz="1200">
              <a:latin typeface="Times New Roman" pitchFamily="18" charset="0"/>
            </a:endParaRPr>
          </a:p>
        </p:txBody>
      </p:sp>
      <p:sp>
        <p:nvSpPr>
          <p:cNvPr id="1038" name="Rectangle 11"/>
          <p:cNvSpPr>
            <a:spLocks noChangeArrowheads="1"/>
          </p:cNvSpPr>
          <p:nvPr/>
        </p:nvSpPr>
        <p:spPr bwMode="auto">
          <a:xfrm>
            <a:off x="4586288" y="1230313"/>
            <a:ext cx="60325" cy="5037137"/>
          </a:xfrm>
          <a:prstGeom prst="rect">
            <a:avLst/>
          </a:prstGeom>
          <a:solidFill>
            <a:schemeClr val="accent1"/>
          </a:solidFill>
          <a:ln w="12700">
            <a:solidFill>
              <a:schemeClr val="tx1"/>
            </a:solidFill>
            <a:miter lim="800000"/>
            <a:headEnd/>
            <a:tailEnd/>
          </a:ln>
        </p:spPr>
        <p:txBody>
          <a:bodyPr wrap="none" anchor="ctr"/>
          <a:lstStyle/>
          <a:p>
            <a:endParaRPr lang="en-US"/>
          </a:p>
        </p:txBody>
      </p:sp>
      <p:grpSp>
        <p:nvGrpSpPr>
          <p:cNvPr id="2" name="Group 13"/>
          <p:cNvGrpSpPr>
            <a:grpSpLocks/>
          </p:cNvGrpSpPr>
          <p:nvPr/>
        </p:nvGrpSpPr>
        <p:grpSpPr bwMode="auto">
          <a:xfrm>
            <a:off x="4978400" y="5545138"/>
            <a:ext cx="1087438" cy="785812"/>
            <a:chOff x="3205" y="1364"/>
            <a:chExt cx="685" cy="495"/>
          </a:xfrm>
        </p:grpSpPr>
        <p:sp>
          <p:nvSpPr>
            <p:cNvPr id="1285" name="AutoShape 14"/>
            <p:cNvSpPr>
              <a:spLocks noChangeArrowheads="1"/>
            </p:cNvSpPr>
            <p:nvPr/>
          </p:nvSpPr>
          <p:spPr bwMode="auto">
            <a:xfrm>
              <a:off x="3205" y="1475"/>
              <a:ext cx="576" cy="384"/>
            </a:xfrm>
            <a:prstGeom prst="flowChartProcess">
              <a:avLst/>
            </a:prstGeom>
            <a:solidFill>
              <a:srgbClr val="FFFF99"/>
            </a:solidFill>
            <a:ln w="38100">
              <a:solidFill>
                <a:srgbClr val="C10121"/>
              </a:solidFill>
              <a:miter lim="800000"/>
              <a:headEnd/>
              <a:tailEnd/>
            </a:ln>
          </p:spPr>
          <p:txBody>
            <a:bodyPr wrap="none" anchor="ctr"/>
            <a:lstStyle/>
            <a:p>
              <a:pPr algn="ctr" eaLnBrk="0" hangingPunct="0"/>
              <a:endParaRPr lang="en-US" sz="1200"/>
            </a:p>
          </p:txBody>
        </p:sp>
        <p:sp>
          <p:nvSpPr>
            <p:cNvPr id="1286" name="AutoShape 15"/>
            <p:cNvSpPr>
              <a:spLocks noChangeArrowheads="1"/>
            </p:cNvSpPr>
            <p:nvPr/>
          </p:nvSpPr>
          <p:spPr bwMode="auto">
            <a:xfrm>
              <a:off x="3246" y="1416"/>
              <a:ext cx="576" cy="384"/>
            </a:xfrm>
            <a:prstGeom prst="flowChartProcess">
              <a:avLst/>
            </a:prstGeom>
            <a:solidFill>
              <a:srgbClr val="FFFF99"/>
            </a:solidFill>
            <a:ln w="38100">
              <a:solidFill>
                <a:srgbClr val="C10121"/>
              </a:solidFill>
              <a:miter lim="800000"/>
              <a:headEnd/>
              <a:tailEnd/>
            </a:ln>
          </p:spPr>
          <p:txBody>
            <a:bodyPr wrap="none" anchor="ctr"/>
            <a:lstStyle/>
            <a:p>
              <a:pPr algn="ctr" eaLnBrk="0" hangingPunct="0"/>
              <a:endParaRPr lang="en-US" sz="1200"/>
            </a:p>
          </p:txBody>
        </p:sp>
        <p:sp>
          <p:nvSpPr>
            <p:cNvPr id="1287" name="AutoShape 16"/>
            <p:cNvSpPr>
              <a:spLocks noChangeArrowheads="1"/>
            </p:cNvSpPr>
            <p:nvPr/>
          </p:nvSpPr>
          <p:spPr bwMode="auto">
            <a:xfrm>
              <a:off x="3314" y="1364"/>
              <a:ext cx="576" cy="384"/>
            </a:xfrm>
            <a:prstGeom prst="flowChartProcess">
              <a:avLst/>
            </a:prstGeom>
            <a:solidFill>
              <a:srgbClr val="FFFF99"/>
            </a:solidFill>
            <a:ln w="38100">
              <a:solidFill>
                <a:srgbClr val="C10121"/>
              </a:solidFill>
              <a:miter lim="800000"/>
              <a:headEnd/>
              <a:tailEnd/>
            </a:ln>
          </p:spPr>
          <p:txBody>
            <a:bodyPr wrap="none" anchor="ctr"/>
            <a:lstStyle/>
            <a:p>
              <a:pPr algn="ctr" eaLnBrk="0" hangingPunct="0"/>
              <a:r>
                <a:rPr lang="en-US" sz="1200"/>
                <a:t>Manual /</a:t>
              </a:r>
            </a:p>
            <a:p>
              <a:pPr algn="ctr" eaLnBrk="0" hangingPunct="0"/>
              <a:r>
                <a:rPr lang="en-US" sz="1200"/>
                <a:t>Paper</a:t>
              </a:r>
              <a:endParaRPr lang="en-US" sz="1200">
                <a:latin typeface="Times New Roman" pitchFamily="18" charset="0"/>
              </a:endParaRPr>
            </a:p>
          </p:txBody>
        </p:sp>
      </p:grpSp>
      <p:sp>
        <p:nvSpPr>
          <p:cNvPr id="1040" name="Text Box 18"/>
          <p:cNvSpPr txBox="1">
            <a:spLocks noChangeArrowheads="1"/>
          </p:cNvSpPr>
          <p:nvPr/>
        </p:nvSpPr>
        <p:spPr bwMode="auto">
          <a:xfrm>
            <a:off x="5297488" y="5441950"/>
            <a:ext cx="608012" cy="854075"/>
          </a:xfrm>
          <a:prstGeom prst="rect">
            <a:avLst/>
          </a:prstGeom>
          <a:noFill/>
          <a:ln w="9525">
            <a:noFill/>
            <a:miter lim="800000"/>
            <a:headEnd/>
            <a:tailEnd/>
          </a:ln>
        </p:spPr>
        <p:txBody>
          <a:bodyPr wrap="none" anchor="ctr">
            <a:spAutoFit/>
          </a:bodyPr>
          <a:lstStyle/>
          <a:p>
            <a:pPr algn="ctr" eaLnBrk="0" hangingPunct="0"/>
            <a:r>
              <a:rPr lang="en-US" sz="5000">
                <a:solidFill>
                  <a:srgbClr val="EB0128"/>
                </a:solidFill>
              </a:rPr>
              <a:t>X</a:t>
            </a:r>
            <a:endParaRPr lang="en-US" sz="1200">
              <a:latin typeface="Times New Roman" pitchFamily="18" charset="0"/>
            </a:endParaRPr>
          </a:p>
        </p:txBody>
      </p:sp>
      <p:graphicFrame>
        <p:nvGraphicFramePr>
          <p:cNvPr id="1026" name="Object 6">
            <a:hlinkClick r:id="" action="ppaction://ole?verb=0"/>
          </p:cNvPr>
          <p:cNvGraphicFramePr>
            <a:graphicFrameLocks/>
          </p:cNvGraphicFramePr>
          <p:nvPr/>
        </p:nvGraphicFramePr>
        <p:xfrm>
          <a:off x="7799388" y="4483100"/>
          <a:ext cx="561975" cy="469900"/>
        </p:xfrm>
        <a:graphic>
          <a:graphicData uri="http://schemas.openxmlformats.org/presentationml/2006/ole">
            <p:oleObj spid="_x0000_s108546" r:id="rId3" imgW="691920" imgH="577800" progId="">
              <p:embed/>
            </p:oleObj>
          </a:graphicData>
        </a:graphic>
      </p:graphicFrame>
      <p:graphicFrame>
        <p:nvGraphicFramePr>
          <p:cNvPr id="1027" name="Object 7">
            <a:hlinkClick r:id="" action="ppaction://ole?verb=0"/>
          </p:cNvPr>
          <p:cNvGraphicFramePr>
            <a:graphicFrameLocks/>
          </p:cNvGraphicFramePr>
          <p:nvPr/>
        </p:nvGraphicFramePr>
        <p:xfrm>
          <a:off x="7243763" y="5162550"/>
          <a:ext cx="561975" cy="469900"/>
        </p:xfrm>
        <a:graphic>
          <a:graphicData uri="http://schemas.openxmlformats.org/presentationml/2006/ole">
            <p:oleObj spid="_x0000_s108547" r:id="rId4" imgW="691920" imgH="577800" progId="">
              <p:embed/>
            </p:oleObj>
          </a:graphicData>
        </a:graphic>
      </p:graphicFrame>
      <p:graphicFrame>
        <p:nvGraphicFramePr>
          <p:cNvPr id="1028" name="Object 8">
            <a:hlinkClick r:id="" action="ppaction://ole?verb=0"/>
          </p:cNvPr>
          <p:cNvGraphicFramePr>
            <a:graphicFrameLocks/>
          </p:cNvGraphicFramePr>
          <p:nvPr/>
        </p:nvGraphicFramePr>
        <p:xfrm>
          <a:off x="7467600" y="2667000"/>
          <a:ext cx="561975" cy="469900"/>
        </p:xfrm>
        <a:graphic>
          <a:graphicData uri="http://schemas.openxmlformats.org/presentationml/2006/ole">
            <p:oleObj spid="_x0000_s108548" r:id="rId5" imgW="691920" imgH="577800" progId="">
              <p:embed/>
            </p:oleObj>
          </a:graphicData>
        </a:graphic>
      </p:graphicFrame>
      <p:graphicFrame>
        <p:nvGraphicFramePr>
          <p:cNvPr id="1029" name="Object 9">
            <a:hlinkClick r:id="" action="ppaction://ole?verb=0"/>
          </p:cNvPr>
          <p:cNvGraphicFramePr>
            <a:graphicFrameLocks/>
          </p:cNvGraphicFramePr>
          <p:nvPr/>
        </p:nvGraphicFramePr>
        <p:xfrm>
          <a:off x="7772400" y="3124200"/>
          <a:ext cx="561975" cy="469900"/>
        </p:xfrm>
        <a:graphic>
          <a:graphicData uri="http://schemas.openxmlformats.org/presentationml/2006/ole">
            <p:oleObj spid="_x0000_s108549" r:id="rId6" imgW="691920" imgH="577800" progId="">
              <p:embed/>
            </p:oleObj>
          </a:graphicData>
        </a:graphic>
      </p:graphicFrame>
      <p:sp>
        <p:nvSpPr>
          <p:cNvPr id="1041" name="Rectangle 56"/>
          <p:cNvSpPr>
            <a:spLocks noChangeArrowheads="1"/>
          </p:cNvSpPr>
          <p:nvPr/>
        </p:nvSpPr>
        <p:spPr bwMode="auto">
          <a:xfrm>
            <a:off x="7467600" y="4038600"/>
            <a:ext cx="1198563" cy="280988"/>
          </a:xfrm>
          <a:prstGeom prst="rect">
            <a:avLst/>
          </a:prstGeom>
          <a:noFill/>
          <a:ln w="12700">
            <a:noFill/>
            <a:miter lim="800000"/>
            <a:headEnd/>
            <a:tailEnd/>
          </a:ln>
        </p:spPr>
        <p:txBody>
          <a:bodyPr lIns="63500" tIns="25400" rIns="63500" bIns="25400">
            <a:spAutoFit/>
          </a:bodyPr>
          <a:lstStyle/>
          <a:p>
            <a:pPr algn="ctr" eaLnBrk="0" hangingPunct="0">
              <a:lnSpc>
                <a:spcPct val="108000"/>
              </a:lnSpc>
              <a:spcBef>
                <a:spcPct val="54000"/>
              </a:spcBef>
            </a:pPr>
            <a:r>
              <a:rPr lang="en-US" sz="1400" b="1">
                <a:solidFill>
                  <a:srgbClr val="EB0128"/>
                </a:solidFill>
              </a:rPr>
              <a:t>Internet</a:t>
            </a:r>
            <a:endParaRPr lang="en-US" sz="1200">
              <a:solidFill>
                <a:srgbClr val="FFFFFF"/>
              </a:solidFill>
            </a:endParaRPr>
          </a:p>
        </p:txBody>
      </p:sp>
      <p:sp>
        <p:nvSpPr>
          <p:cNvPr id="1042" name="AutoShape 57"/>
          <p:cNvSpPr>
            <a:spLocks noChangeArrowheads="1"/>
          </p:cNvSpPr>
          <p:nvPr/>
        </p:nvSpPr>
        <p:spPr bwMode="auto">
          <a:xfrm>
            <a:off x="3581400" y="3359150"/>
            <a:ext cx="2116138" cy="485775"/>
          </a:xfrm>
          <a:prstGeom prst="leftRightArrow">
            <a:avLst>
              <a:gd name="adj1" fmla="val 50000"/>
              <a:gd name="adj2" fmla="val 87124"/>
            </a:avLst>
          </a:prstGeom>
          <a:solidFill>
            <a:srgbClr val="C9F9A5"/>
          </a:solidFill>
          <a:ln w="9525" algn="ctr">
            <a:solidFill>
              <a:srgbClr val="FF1100"/>
            </a:solidFill>
            <a:miter lim="800000"/>
            <a:headEnd/>
            <a:tailEnd/>
          </a:ln>
        </p:spPr>
        <p:txBody>
          <a:bodyPr wrap="none" anchor="ctr"/>
          <a:lstStyle/>
          <a:p>
            <a:endParaRPr lang="en-US"/>
          </a:p>
        </p:txBody>
      </p:sp>
      <p:grpSp>
        <p:nvGrpSpPr>
          <p:cNvPr id="3" name="Group 58"/>
          <p:cNvGrpSpPr>
            <a:grpSpLocks/>
          </p:cNvGrpSpPr>
          <p:nvPr/>
        </p:nvGrpSpPr>
        <p:grpSpPr bwMode="auto">
          <a:xfrm>
            <a:off x="385763" y="3013075"/>
            <a:ext cx="1828800" cy="1524000"/>
            <a:chOff x="661" y="1549"/>
            <a:chExt cx="676" cy="556"/>
          </a:xfrm>
        </p:grpSpPr>
        <p:grpSp>
          <p:nvGrpSpPr>
            <p:cNvPr id="4" name="Group 59"/>
            <p:cNvGrpSpPr>
              <a:grpSpLocks/>
            </p:cNvGrpSpPr>
            <p:nvPr/>
          </p:nvGrpSpPr>
          <p:grpSpPr bwMode="auto">
            <a:xfrm>
              <a:off x="792" y="1849"/>
              <a:ext cx="430" cy="167"/>
              <a:chOff x="792" y="1849"/>
              <a:chExt cx="430" cy="167"/>
            </a:xfrm>
          </p:grpSpPr>
          <p:grpSp>
            <p:nvGrpSpPr>
              <p:cNvPr id="5" name="Group 60"/>
              <p:cNvGrpSpPr>
                <a:grpSpLocks/>
              </p:cNvGrpSpPr>
              <p:nvPr/>
            </p:nvGrpSpPr>
            <p:grpSpPr bwMode="auto">
              <a:xfrm>
                <a:off x="792" y="1849"/>
                <a:ext cx="430" cy="167"/>
                <a:chOff x="792" y="1849"/>
                <a:chExt cx="430" cy="167"/>
              </a:xfrm>
            </p:grpSpPr>
            <p:grpSp>
              <p:nvGrpSpPr>
                <p:cNvPr id="6" name="Group 61"/>
                <p:cNvGrpSpPr>
                  <a:grpSpLocks/>
                </p:cNvGrpSpPr>
                <p:nvPr/>
              </p:nvGrpSpPr>
              <p:grpSpPr bwMode="auto">
                <a:xfrm>
                  <a:off x="792" y="1849"/>
                  <a:ext cx="430" cy="167"/>
                  <a:chOff x="792" y="1849"/>
                  <a:chExt cx="430" cy="167"/>
                </a:xfrm>
              </p:grpSpPr>
              <p:grpSp>
                <p:nvGrpSpPr>
                  <p:cNvPr id="7" name="Group 62"/>
                  <p:cNvGrpSpPr>
                    <a:grpSpLocks/>
                  </p:cNvGrpSpPr>
                  <p:nvPr/>
                </p:nvGrpSpPr>
                <p:grpSpPr bwMode="auto">
                  <a:xfrm>
                    <a:off x="792" y="1849"/>
                    <a:ext cx="430" cy="167"/>
                    <a:chOff x="792" y="1849"/>
                    <a:chExt cx="430" cy="167"/>
                  </a:xfrm>
                </p:grpSpPr>
                <p:grpSp>
                  <p:nvGrpSpPr>
                    <p:cNvPr id="8" name="Group 63"/>
                    <p:cNvGrpSpPr>
                      <a:grpSpLocks/>
                    </p:cNvGrpSpPr>
                    <p:nvPr/>
                  </p:nvGrpSpPr>
                  <p:grpSpPr bwMode="auto">
                    <a:xfrm>
                      <a:off x="792" y="1849"/>
                      <a:ext cx="430" cy="167"/>
                      <a:chOff x="792" y="1849"/>
                      <a:chExt cx="430" cy="167"/>
                    </a:xfrm>
                  </p:grpSpPr>
                  <p:sp>
                    <p:nvSpPr>
                      <p:cNvPr id="1283" name="Rectangle 64"/>
                      <p:cNvSpPr>
                        <a:spLocks noChangeArrowheads="1"/>
                      </p:cNvSpPr>
                      <p:nvPr/>
                    </p:nvSpPr>
                    <p:spPr bwMode="auto">
                      <a:xfrm>
                        <a:off x="795" y="1895"/>
                        <a:ext cx="415" cy="121"/>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1284" name="Freeform 65"/>
                      <p:cNvSpPr>
                        <a:spLocks/>
                      </p:cNvSpPr>
                      <p:nvPr/>
                    </p:nvSpPr>
                    <p:spPr bwMode="auto">
                      <a:xfrm>
                        <a:off x="792" y="1849"/>
                        <a:ext cx="430" cy="43"/>
                      </a:xfrm>
                      <a:custGeom>
                        <a:avLst/>
                        <a:gdLst>
                          <a:gd name="T0" fmla="*/ 0 w 430"/>
                          <a:gd name="T1" fmla="*/ 42 h 43"/>
                          <a:gd name="T2" fmla="*/ 429 w 430"/>
                          <a:gd name="T3" fmla="*/ 42 h 43"/>
                          <a:gd name="T4" fmla="*/ 388 w 430"/>
                          <a:gd name="T5" fmla="*/ 0 h 43"/>
                          <a:gd name="T6" fmla="*/ 45 w 430"/>
                          <a:gd name="T7" fmla="*/ 0 h 43"/>
                          <a:gd name="T8" fmla="*/ 0 w 430"/>
                          <a:gd name="T9" fmla="*/ 42 h 43"/>
                          <a:gd name="T10" fmla="*/ 0 60000 65536"/>
                          <a:gd name="T11" fmla="*/ 0 60000 65536"/>
                          <a:gd name="T12" fmla="*/ 0 60000 65536"/>
                          <a:gd name="T13" fmla="*/ 0 60000 65536"/>
                          <a:gd name="T14" fmla="*/ 0 60000 65536"/>
                          <a:gd name="T15" fmla="*/ 0 w 430"/>
                          <a:gd name="T16" fmla="*/ 0 h 43"/>
                          <a:gd name="T17" fmla="*/ 430 w 430"/>
                          <a:gd name="T18" fmla="*/ 43 h 43"/>
                        </a:gdLst>
                        <a:ahLst/>
                        <a:cxnLst>
                          <a:cxn ang="T10">
                            <a:pos x="T0" y="T1"/>
                          </a:cxn>
                          <a:cxn ang="T11">
                            <a:pos x="T2" y="T3"/>
                          </a:cxn>
                          <a:cxn ang="T12">
                            <a:pos x="T4" y="T5"/>
                          </a:cxn>
                          <a:cxn ang="T13">
                            <a:pos x="T6" y="T7"/>
                          </a:cxn>
                          <a:cxn ang="T14">
                            <a:pos x="T8" y="T9"/>
                          </a:cxn>
                        </a:cxnLst>
                        <a:rect l="T15" t="T16" r="T17" b="T18"/>
                        <a:pathLst>
                          <a:path w="430" h="43">
                            <a:moveTo>
                              <a:pt x="0" y="42"/>
                            </a:moveTo>
                            <a:lnTo>
                              <a:pt x="429" y="42"/>
                            </a:lnTo>
                            <a:lnTo>
                              <a:pt x="388" y="0"/>
                            </a:lnTo>
                            <a:lnTo>
                              <a:pt x="45" y="0"/>
                            </a:lnTo>
                            <a:lnTo>
                              <a:pt x="0" y="42"/>
                            </a:lnTo>
                          </a:path>
                        </a:pathLst>
                      </a:custGeom>
                      <a:solidFill>
                        <a:srgbClr val="C0C0C0"/>
                      </a:solidFill>
                      <a:ln w="12700" cap="rnd">
                        <a:solidFill>
                          <a:srgbClr val="000000"/>
                        </a:solidFill>
                        <a:round/>
                        <a:headEnd/>
                        <a:tailEnd/>
                      </a:ln>
                    </p:spPr>
                    <p:txBody>
                      <a:bodyPr/>
                      <a:lstStyle/>
                      <a:p>
                        <a:endParaRPr lang="en-US"/>
                      </a:p>
                    </p:txBody>
                  </p:sp>
                </p:grpSp>
                <p:sp>
                  <p:nvSpPr>
                    <p:cNvPr id="1282" name="Line 66"/>
                    <p:cNvSpPr>
                      <a:spLocks noChangeShapeType="1"/>
                    </p:cNvSpPr>
                    <p:nvPr/>
                  </p:nvSpPr>
                  <p:spPr bwMode="auto">
                    <a:xfrm>
                      <a:off x="804" y="1883"/>
                      <a:ext cx="407" cy="1"/>
                    </a:xfrm>
                    <a:prstGeom prst="line">
                      <a:avLst/>
                    </a:prstGeom>
                    <a:noFill/>
                    <a:ln w="12700">
                      <a:solidFill>
                        <a:srgbClr val="000000"/>
                      </a:solidFill>
                      <a:round/>
                      <a:headEnd/>
                      <a:tailEnd/>
                    </a:ln>
                  </p:spPr>
                  <p:txBody>
                    <a:bodyPr wrap="none" anchor="ctr"/>
                    <a:lstStyle/>
                    <a:p>
                      <a:endParaRPr lang="en-US"/>
                    </a:p>
                  </p:txBody>
                </p:sp>
              </p:grpSp>
              <p:grpSp>
                <p:nvGrpSpPr>
                  <p:cNvPr id="9" name="Group 67"/>
                  <p:cNvGrpSpPr>
                    <a:grpSpLocks/>
                  </p:cNvGrpSpPr>
                  <p:nvPr/>
                </p:nvGrpSpPr>
                <p:grpSpPr bwMode="auto">
                  <a:xfrm>
                    <a:off x="803" y="1992"/>
                    <a:ext cx="407" cy="23"/>
                    <a:chOff x="803" y="1992"/>
                    <a:chExt cx="407" cy="23"/>
                  </a:xfrm>
                </p:grpSpPr>
                <p:grpSp>
                  <p:nvGrpSpPr>
                    <p:cNvPr id="10" name="Group 68"/>
                    <p:cNvGrpSpPr>
                      <a:grpSpLocks/>
                    </p:cNvGrpSpPr>
                    <p:nvPr/>
                  </p:nvGrpSpPr>
                  <p:grpSpPr bwMode="auto">
                    <a:xfrm>
                      <a:off x="803" y="1992"/>
                      <a:ext cx="203" cy="23"/>
                      <a:chOff x="803" y="1992"/>
                      <a:chExt cx="203" cy="23"/>
                    </a:xfrm>
                  </p:grpSpPr>
                  <p:grpSp>
                    <p:nvGrpSpPr>
                      <p:cNvPr id="11" name="Group 69"/>
                      <p:cNvGrpSpPr>
                        <a:grpSpLocks/>
                      </p:cNvGrpSpPr>
                      <p:nvPr/>
                    </p:nvGrpSpPr>
                    <p:grpSpPr bwMode="auto">
                      <a:xfrm>
                        <a:off x="803" y="1992"/>
                        <a:ext cx="102" cy="23"/>
                        <a:chOff x="803" y="1992"/>
                        <a:chExt cx="102" cy="23"/>
                      </a:xfrm>
                    </p:grpSpPr>
                    <p:grpSp>
                      <p:nvGrpSpPr>
                        <p:cNvPr id="12" name="Group 70"/>
                        <p:cNvGrpSpPr>
                          <a:grpSpLocks/>
                        </p:cNvGrpSpPr>
                        <p:nvPr/>
                      </p:nvGrpSpPr>
                      <p:grpSpPr bwMode="auto">
                        <a:xfrm>
                          <a:off x="803" y="1992"/>
                          <a:ext cx="52" cy="23"/>
                          <a:chOff x="803" y="1992"/>
                          <a:chExt cx="52" cy="23"/>
                        </a:xfrm>
                      </p:grpSpPr>
                      <p:grpSp>
                        <p:nvGrpSpPr>
                          <p:cNvPr id="13" name="Group 71"/>
                          <p:cNvGrpSpPr>
                            <a:grpSpLocks/>
                          </p:cNvGrpSpPr>
                          <p:nvPr/>
                        </p:nvGrpSpPr>
                        <p:grpSpPr bwMode="auto">
                          <a:xfrm>
                            <a:off x="803" y="1992"/>
                            <a:ext cx="27" cy="23"/>
                            <a:chOff x="803" y="1992"/>
                            <a:chExt cx="27" cy="23"/>
                          </a:xfrm>
                        </p:grpSpPr>
                        <p:grpSp>
                          <p:nvGrpSpPr>
                            <p:cNvPr id="14" name="Group 72"/>
                            <p:cNvGrpSpPr>
                              <a:grpSpLocks/>
                            </p:cNvGrpSpPr>
                            <p:nvPr/>
                          </p:nvGrpSpPr>
                          <p:grpSpPr bwMode="auto">
                            <a:xfrm>
                              <a:off x="803" y="1992"/>
                              <a:ext cx="15" cy="23"/>
                              <a:chOff x="803" y="1992"/>
                              <a:chExt cx="15" cy="23"/>
                            </a:xfrm>
                          </p:grpSpPr>
                          <p:sp>
                            <p:nvSpPr>
                              <p:cNvPr id="1279" name="Freeform 73"/>
                              <p:cNvSpPr>
                                <a:spLocks/>
                              </p:cNvSpPr>
                              <p:nvPr/>
                            </p:nvSpPr>
                            <p:spPr bwMode="auto">
                              <a:xfrm>
                                <a:off x="803"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80" name="Freeform 74"/>
                              <p:cNvSpPr>
                                <a:spLocks/>
                              </p:cNvSpPr>
                              <p:nvPr/>
                            </p:nvSpPr>
                            <p:spPr bwMode="auto">
                              <a:xfrm>
                                <a:off x="810" y="1992"/>
                                <a:ext cx="8" cy="23"/>
                              </a:xfrm>
                              <a:custGeom>
                                <a:avLst/>
                                <a:gdLst>
                                  <a:gd name="T0" fmla="*/ 7 w 8"/>
                                  <a:gd name="T1" fmla="*/ 0 h 23"/>
                                  <a:gd name="T2" fmla="*/ 0 w 8"/>
                                  <a:gd name="T3" fmla="*/ 0 h 23"/>
                                  <a:gd name="T4" fmla="*/ 0 w 8"/>
                                  <a:gd name="T5" fmla="*/ 22 h 23"/>
                                  <a:gd name="T6" fmla="*/ 7 w 8"/>
                                  <a:gd name="T7" fmla="*/ 22 h 23"/>
                                  <a:gd name="T8" fmla="*/ 7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7" y="0"/>
                                    </a:moveTo>
                                    <a:lnTo>
                                      <a:pt x="0" y="0"/>
                                    </a:lnTo>
                                    <a:lnTo>
                                      <a:pt x="0" y="22"/>
                                    </a:lnTo>
                                    <a:lnTo>
                                      <a:pt x="7" y="22"/>
                                    </a:lnTo>
                                    <a:lnTo>
                                      <a:pt x="7" y="0"/>
                                    </a:lnTo>
                                  </a:path>
                                </a:pathLst>
                              </a:custGeom>
                              <a:solidFill>
                                <a:srgbClr val="000000"/>
                              </a:solidFill>
                              <a:ln w="12700" cap="rnd">
                                <a:noFill/>
                                <a:round/>
                                <a:headEnd/>
                                <a:tailEnd/>
                              </a:ln>
                            </p:spPr>
                            <p:txBody>
                              <a:bodyPr/>
                              <a:lstStyle/>
                              <a:p>
                                <a:endParaRPr lang="en-US"/>
                              </a:p>
                            </p:txBody>
                          </p:sp>
                        </p:grpSp>
                        <p:grpSp>
                          <p:nvGrpSpPr>
                            <p:cNvPr id="15" name="Group 75"/>
                            <p:cNvGrpSpPr>
                              <a:grpSpLocks/>
                            </p:cNvGrpSpPr>
                            <p:nvPr/>
                          </p:nvGrpSpPr>
                          <p:grpSpPr bwMode="auto">
                            <a:xfrm>
                              <a:off x="817" y="1992"/>
                              <a:ext cx="13" cy="23"/>
                              <a:chOff x="817" y="1992"/>
                              <a:chExt cx="13" cy="23"/>
                            </a:xfrm>
                          </p:grpSpPr>
                          <p:sp>
                            <p:nvSpPr>
                              <p:cNvPr id="1277" name="Freeform 76"/>
                              <p:cNvSpPr>
                                <a:spLocks/>
                              </p:cNvSpPr>
                              <p:nvPr/>
                            </p:nvSpPr>
                            <p:spPr bwMode="auto">
                              <a:xfrm>
                                <a:off x="817"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78" name="Freeform 77"/>
                              <p:cNvSpPr>
                                <a:spLocks/>
                              </p:cNvSpPr>
                              <p:nvPr/>
                            </p:nvSpPr>
                            <p:spPr bwMode="auto">
                              <a:xfrm>
                                <a:off x="823"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nvGrpSpPr>
                          <p:cNvPr id="16" name="Group 78"/>
                          <p:cNvGrpSpPr>
                            <a:grpSpLocks/>
                          </p:cNvGrpSpPr>
                          <p:nvPr/>
                        </p:nvGrpSpPr>
                        <p:grpSpPr bwMode="auto">
                          <a:xfrm>
                            <a:off x="829" y="1992"/>
                            <a:ext cx="26" cy="23"/>
                            <a:chOff x="829" y="1992"/>
                            <a:chExt cx="26" cy="23"/>
                          </a:xfrm>
                        </p:grpSpPr>
                        <p:grpSp>
                          <p:nvGrpSpPr>
                            <p:cNvPr id="17" name="Group 79"/>
                            <p:cNvGrpSpPr>
                              <a:grpSpLocks/>
                            </p:cNvGrpSpPr>
                            <p:nvPr/>
                          </p:nvGrpSpPr>
                          <p:grpSpPr bwMode="auto">
                            <a:xfrm>
                              <a:off x="829" y="1992"/>
                              <a:ext cx="13" cy="23"/>
                              <a:chOff x="829" y="1992"/>
                              <a:chExt cx="13" cy="23"/>
                            </a:xfrm>
                          </p:grpSpPr>
                          <p:sp>
                            <p:nvSpPr>
                              <p:cNvPr id="1273" name="Freeform 80"/>
                              <p:cNvSpPr>
                                <a:spLocks/>
                              </p:cNvSpPr>
                              <p:nvPr/>
                            </p:nvSpPr>
                            <p:spPr bwMode="auto">
                              <a:xfrm>
                                <a:off x="829"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74" name="Freeform 81"/>
                              <p:cNvSpPr>
                                <a:spLocks/>
                              </p:cNvSpPr>
                              <p:nvPr/>
                            </p:nvSpPr>
                            <p:spPr bwMode="auto">
                              <a:xfrm>
                                <a:off x="836" y="1992"/>
                                <a:ext cx="6" cy="23"/>
                              </a:xfrm>
                              <a:custGeom>
                                <a:avLst/>
                                <a:gdLst>
                                  <a:gd name="T0" fmla="*/ 5 w 6"/>
                                  <a:gd name="T1" fmla="*/ 0 h 23"/>
                                  <a:gd name="T2" fmla="*/ 0 w 6"/>
                                  <a:gd name="T3" fmla="*/ 0 h 23"/>
                                  <a:gd name="T4" fmla="*/ 0 w 6"/>
                                  <a:gd name="T5" fmla="*/ 22 h 23"/>
                                  <a:gd name="T6" fmla="*/ 5 w 6"/>
                                  <a:gd name="T7" fmla="*/ 22 h 23"/>
                                  <a:gd name="T8" fmla="*/ 5 w 6"/>
                                  <a:gd name="T9" fmla="*/ 0 h 23"/>
                                  <a:gd name="T10" fmla="*/ 0 60000 65536"/>
                                  <a:gd name="T11" fmla="*/ 0 60000 65536"/>
                                  <a:gd name="T12" fmla="*/ 0 60000 65536"/>
                                  <a:gd name="T13" fmla="*/ 0 60000 65536"/>
                                  <a:gd name="T14" fmla="*/ 0 60000 65536"/>
                                  <a:gd name="T15" fmla="*/ 0 w 6"/>
                                  <a:gd name="T16" fmla="*/ 0 h 23"/>
                                  <a:gd name="T17" fmla="*/ 6 w 6"/>
                                  <a:gd name="T18" fmla="*/ 23 h 23"/>
                                </a:gdLst>
                                <a:ahLst/>
                                <a:cxnLst>
                                  <a:cxn ang="T10">
                                    <a:pos x="T0" y="T1"/>
                                  </a:cxn>
                                  <a:cxn ang="T11">
                                    <a:pos x="T2" y="T3"/>
                                  </a:cxn>
                                  <a:cxn ang="T12">
                                    <a:pos x="T4" y="T5"/>
                                  </a:cxn>
                                  <a:cxn ang="T13">
                                    <a:pos x="T6" y="T7"/>
                                  </a:cxn>
                                  <a:cxn ang="T14">
                                    <a:pos x="T8" y="T9"/>
                                  </a:cxn>
                                </a:cxnLst>
                                <a:rect l="T15" t="T16" r="T17" b="T18"/>
                                <a:pathLst>
                                  <a:path w="6" h="23">
                                    <a:moveTo>
                                      <a:pt x="5" y="0"/>
                                    </a:moveTo>
                                    <a:lnTo>
                                      <a:pt x="0" y="0"/>
                                    </a:lnTo>
                                    <a:lnTo>
                                      <a:pt x="0" y="22"/>
                                    </a:lnTo>
                                    <a:lnTo>
                                      <a:pt x="5" y="22"/>
                                    </a:lnTo>
                                    <a:lnTo>
                                      <a:pt x="5" y="0"/>
                                    </a:lnTo>
                                  </a:path>
                                </a:pathLst>
                              </a:custGeom>
                              <a:solidFill>
                                <a:srgbClr val="000000"/>
                              </a:solidFill>
                              <a:ln w="12700" cap="rnd">
                                <a:noFill/>
                                <a:round/>
                                <a:headEnd/>
                                <a:tailEnd/>
                              </a:ln>
                            </p:spPr>
                            <p:txBody>
                              <a:bodyPr/>
                              <a:lstStyle/>
                              <a:p>
                                <a:endParaRPr lang="en-US"/>
                              </a:p>
                            </p:txBody>
                          </p:sp>
                        </p:grpSp>
                        <p:grpSp>
                          <p:nvGrpSpPr>
                            <p:cNvPr id="18" name="Group 82"/>
                            <p:cNvGrpSpPr>
                              <a:grpSpLocks/>
                            </p:cNvGrpSpPr>
                            <p:nvPr/>
                          </p:nvGrpSpPr>
                          <p:grpSpPr bwMode="auto">
                            <a:xfrm>
                              <a:off x="842" y="1992"/>
                              <a:ext cx="13" cy="23"/>
                              <a:chOff x="842" y="1992"/>
                              <a:chExt cx="13" cy="23"/>
                            </a:xfrm>
                          </p:grpSpPr>
                          <p:sp>
                            <p:nvSpPr>
                              <p:cNvPr id="1271" name="Freeform 83"/>
                              <p:cNvSpPr>
                                <a:spLocks/>
                              </p:cNvSpPr>
                              <p:nvPr/>
                            </p:nvSpPr>
                            <p:spPr bwMode="auto">
                              <a:xfrm>
                                <a:off x="842"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72" name="Freeform 84"/>
                              <p:cNvSpPr>
                                <a:spLocks/>
                              </p:cNvSpPr>
                              <p:nvPr/>
                            </p:nvSpPr>
                            <p:spPr bwMode="auto">
                              <a:xfrm>
                                <a:off x="847" y="1992"/>
                                <a:ext cx="8" cy="23"/>
                              </a:xfrm>
                              <a:custGeom>
                                <a:avLst/>
                                <a:gdLst>
                                  <a:gd name="T0" fmla="*/ 7 w 8"/>
                                  <a:gd name="T1" fmla="*/ 0 h 23"/>
                                  <a:gd name="T2" fmla="*/ 0 w 8"/>
                                  <a:gd name="T3" fmla="*/ 0 h 23"/>
                                  <a:gd name="T4" fmla="*/ 0 w 8"/>
                                  <a:gd name="T5" fmla="*/ 22 h 23"/>
                                  <a:gd name="T6" fmla="*/ 7 w 8"/>
                                  <a:gd name="T7" fmla="*/ 22 h 23"/>
                                  <a:gd name="T8" fmla="*/ 7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7" y="0"/>
                                    </a:moveTo>
                                    <a:lnTo>
                                      <a:pt x="0" y="0"/>
                                    </a:lnTo>
                                    <a:lnTo>
                                      <a:pt x="0" y="22"/>
                                    </a:lnTo>
                                    <a:lnTo>
                                      <a:pt x="7" y="22"/>
                                    </a:lnTo>
                                    <a:lnTo>
                                      <a:pt x="7" y="0"/>
                                    </a:lnTo>
                                  </a:path>
                                </a:pathLst>
                              </a:custGeom>
                              <a:solidFill>
                                <a:srgbClr val="000000"/>
                              </a:solidFill>
                              <a:ln w="12700" cap="rnd">
                                <a:noFill/>
                                <a:round/>
                                <a:headEnd/>
                                <a:tailEnd/>
                              </a:ln>
                            </p:spPr>
                            <p:txBody>
                              <a:bodyPr/>
                              <a:lstStyle/>
                              <a:p>
                                <a:endParaRPr lang="en-US"/>
                              </a:p>
                            </p:txBody>
                          </p:sp>
                        </p:grpSp>
                      </p:grpSp>
                    </p:grpSp>
                    <p:grpSp>
                      <p:nvGrpSpPr>
                        <p:cNvPr id="19" name="Group 85"/>
                        <p:cNvGrpSpPr>
                          <a:grpSpLocks/>
                        </p:cNvGrpSpPr>
                        <p:nvPr/>
                      </p:nvGrpSpPr>
                      <p:grpSpPr bwMode="auto">
                        <a:xfrm>
                          <a:off x="853" y="1992"/>
                          <a:ext cx="52" cy="23"/>
                          <a:chOff x="853" y="1992"/>
                          <a:chExt cx="52" cy="23"/>
                        </a:xfrm>
                      </p:grpSpPr>
                      <p:grpSp>
                        <p:nvGrpSpPr>
                          <p:cNvPr id="20" name="Group 86"/>
                          <p:cNvGrpSpPr>
                            <a:grpSpLocks/>
                          </p:cNvGrpSpPr>
                          <p:nvPr/>
                        </p:nvGrpSpPr>
                        <p:grpSpPr bwMode="auto">
                          <a:xfrm>
                            <a:off x="853" y="1992"/>
                            <a:ext cx="26" cy="23"/>
                            <a:chOff x="853" y="1992"/>
                            <a:chExt cx="26" cy="23"/>
                          </a:xfrm>
                        </p:grpSpPr>
                        <p:grpSp>
                          <p:nvGrpSpPr>
                            <p:cNvPr id="21" name="Group 87"/>
                            <p:cNvGrpSpPr>
                              <a:grpSpLocks/>
                            </p:cNvGrpSpPr>
                            <p:nvPr/>
                          </p:nvGrpSpPr>
                          <p:grpSpPr bwMode="auto">
                            <a:xfrm>
                              <a:off x="853" y="1992"/>
                              <a:ext cx="13" cy="23"/>
                              <a:chOff x="853" y="1992"/>
                              <a:chExt cx="13" cy="23"/>
                            </a:xfrm>
                          </p:grpSpPr>
                          <p:sp>
                            <p:nvSpPr>
                              <p:cNvPr id="1265" name="Freeform 88"/>
                              <p:cNvSpPr>
                                <a:spLocks/>
                              </p:cNvSpPr>
                              <p:nvPr/>
                            </p:nvSpPr>
                            <p:spPr bwMode="auto">
                              <a:xfrm>
                                <a:off x="853"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66" name="Freeform 89"/>
                              <p:cNvSpPr>
                                <a:spLocks/>
                              </p:cNvSpPr>
                              <p:nvPr/>
                            </p:nvSpPr>
                            <p:spPr bwMode="auto">
                              <a:xfrm>
                                <a:off x="859"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22" name="Group 90"/>
                            <p:cNvGrpSpPr>
                              <a:grpSpLocks/>
                            </p:cNvGrpSpPr>
                            <p:nvPr/>
                          </p:nvGrpSpPr>
                          <p:grpSpPr bwMode="auto">
                            <a:xfrm>
                              <a:off x="866" y="1992"/>
                              <a:ext cx="13" cy="23"/>
                              <a:chOff x="866" y="1992"/>
                              <a:chExt cx="13" cy="23"/>
                            </a:xfrm>
                          </p:grpSpPr>
                          <p:sp>
                            <p:nvSpPr>
                              <p:cNvPr id="1263" name="Freeform 91"/>
                              <p:cNvSpPr>
                                <a:spLocks/>
                              </p:cNvSpPr>
                              <p:nvPr/>
                            </p:nvSpPr>
                            <p:spPr bwMode="auto">
                              <a:xfrm>
                                <a:off x="866"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64" name="Freeform 92"/>
                              <p:cNvSpPr>
                                <a:spLocks/>
                              </p:cNvSpPr>
                              <p:nvPr/>
                            </p:nvSpPr>
                            <p:spPr bwMode="auto">
                              <a:xfrm>
                                <a:off x="872"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nvGrpSpPr>
                          <p:cNvPr id="23" name="Group 93"/>
                          <p:cNvGrpSpPr>
                            <a:grpSpLocks/>
                          </p:cNvGrpSpPr>
                          <p:nvPr/>
                        </p:nvGrpSpPr>
                        <p:grpSpPr bwMode="auto">
                          <a:xfrm>
                            <a:off x="878" y="1992"/>
                            <a:ext cx="27" cy="23"/>
                            <a:chOff x="878" y="1992"/>
                            <a:chExt cx="27" cy="23"/>
                          </a:xfrm>
                        </p:grpSpPr>
                        <p:grpSp>
                          <p:nvGrpSpPr>
                            <p:cNvPr id="24" name="Group 94"/>
                            <p:cNvGrpSpPr>
                              <a:grpSpLocks/>
                            </p:cNvGrpSpPr>
                            <p:nvPr/>
                          </p:nvGrpSpPr>
                          <p:grpSpPr bwMode="auto">
                            <a:xfrm>
                              <a:off x="878" y="1992"/>
                              <a:ext cx="14" cy="23"/>
                              <a:chOff x="878" y="1992"/>
                              <a:chExt cx="14" cy="23"/>
                            </a:xfrm>
                          </p:grpSpPr>
                          <p:sp>
                            <p:nvSpPr>
                              <p:cNvPr id="1259" name="Freeform 95"/>
                              <p:cNvSpPr>
                                <a:spLocks/>
                              </p:cNvSpPr>
                              <p:nvPr/>
                            </p:nvSpPr>
                            <p:spPr bwMode="auto">
                              <a:xfrm>
                                <a:off x="878"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60" name="Freeform 96"/>
                              <p:cNvSpPr>
                                <a:spLocks/>
                              </p:cNvSpPr>
                              <p:nvPr/>
                            </p:nvSpPr>
                            <p:spPr bwMode="auto">
                              <a:xfrm>
                                <a:off x="884" y="1992"/>
                                <a:ext cx="8" cy="23"/>
                              </a:xfrm>
                              <a:custGeom>
                                <a:avLst/>
                                <a:gdLst>
                                  <a:gd name="T0" fmla="*/ 7 w 8"/>
                                  <a:gd name="T1" fmla="*/ 0 h 23"/>
                                  <a:gd name="T2" fmla="*/ 0 w 8"/>
                                  <a:gd name="T3" fmla="*/ 0 h 23"/>
                                  <a:gd name="T4" fmla="*/ 0 w 8"/>
                                  <a:gd name="T5" fmla="*/ 22 h 23"/>
                                  <a:gd name="T6" fmla="*/ 7 w 8"/>
                                  <a:gd name="T7" fmla="*/ 22 h 23"/>
                                  <a:gd name="T8" fmla="*/ 7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7" y="0"/>
                                    </a:moveTo>
                                    <a:lnTo>
                                      <a:pt x="0" y="0"/>
                                    </a:lnTo>
                                    <a:lnTo>
                                      <a:pt x="0" y="22"/>
                                    </a:lnTo>
                                    <a:lnTo>
                                      <a:pt x="7" y="22"/>
                                    </a:lnTo>
                                    <a:lnTo>
                                      <a:pt x="7" y="0"/>
                                    </a:lnTo>
                                  </a:path>
                                </a:pathLst>
                              </a:custGeom>
                              <a:solidFill>
                                <a:srgbClr val="000000"/>
                              </a:solidFill>
                              <a:ln w="12700" cap="rnd">
                                <a:noFill/>
                                <a:round/>
                                <a:headEnd/>
                                <a:tailEnd/>
                              </a:ln>
                            </p:spPr>
                            <p:txBody>
                              <a:bodyPr/>
                              <a:lstStyle/>
                              <a:p>
                                <a:endParaRPr lang="en-US"/>
                              </a:p>
                            </p:txBody>
                          </p:sp>
                        </p:grpSp>
                        <p:grpSp>
                          <p:nvGrpSpPr>
                            <p:cNvPr id="25" name="Group 97"/>
                            <p:cNvGrpSpPr>
                              <a:grpSpLocks/>
                            </p:cNvGrpSpPr>
                            <p:nvPr/>
                          </p:nvGrpSpPr>
                          <p:grpSpPr bwMode="auto">
                            <a:xfrm>
                              <a:off x="892" y="1992"/>
                              <a:ext cx="13" cy="23"/>
                              <a:chOff x="892" y="1992"/>
                              <a:chExt cx="13" cy="23"/>
                            </a:xfrm>
                          </p:grpSpPr>
                          <p:sp>
                            <p:nvSpPr>
                              <p:cNvPr id="1257" name="Freeform 98"/>
                              <p:cNvSpPr>
                                <a:spLocks/>
                              </p:cNvSpPr>
                              <p:nvPr/>
                            </p:nvSpPr>
                            <p:spPr bwMode="auto">
                              <a:xfrm>
                                <a:off x="892" y="1992"/>
                                <a:ext cx="6" cy="23"/>
                              </a:xfrm>
                              <a:custGeom>
                                <a:avLst/>
                                <a:gdLst>
                                  <a:gd name="T0" fmla="*/ 5 w 6"/>
                                  <a:gd name="T1" fmla="*/ 0 h 23"/>
                                  <a:gd name="T2" fmla="*/ 0 w 6"/>
                                  <a:gd name="T3" fmla="*/ 0 h 23"/>
                                  <a:gd name="T4" fmla="*/ 0 w 6"/>
                                  <a:gd name="T5" fmla="*/ 22 h 23"/>
                                  <a:gd name="T6" fmla="*/ 5 w 6"/>
                                  <a:gd name="T7" fmla="*/ 22 h 23"/>
                                  <a:gd name="T8" fmla="*/ 5 w 6"/>
                                  <a:gd name="T9" fmla="*/ 0 h 23"/>
                                  <a:gd name="T10" fmla="*/ 0 60000 65536"/>
                                  <a:gd name="T11" fmla="*/ 0 60000 65536"/>
                                  <a:gd name="T12" fmla="*/ 0 60000 65536"/>
                                  <a:gd name="T13" fmla="*/ 0 60000 65536"/>
                                  <a:gd name="T14" fmla="*/ 0 60000 65536"/>
                                  <a:gd name="T15" fmla="*/ 0 w 6"/>
                                  <a:gd name="T16" fmla="*/ 0 h 23"/>
                                  <a:gd name="T17" fmla="*/ 6 w 6"/>
                                  <a:gd name="T18" fmla="*/ 23 h 23"/>
                                </a:gdLst>
                                <a:ahLst/>
                                <a:cxnLst>
                                  <a:cxn ang="T10">
                                    <a:pos x="T0" y="T1"/>
                                  </a:cxn>
                                  <a:cxn ang="T11">
                                    <a:pos x="T2" y="T3"/>
                                  </a:cxn>
                                  <a:cxn ang="T12">
                                    <a:pos x="T4" y="T5"/>
                                  </a:cxn>
                                  <a:cxn ang="T13">
                                    <a:pos x="T6" y="T7"/>
                                  </a:cxn>
                                  <a:cxn ang="T14">
                                    <a:pos x="T8" y="T9"/>
                                  </a:cxn>
                                </a:cxnLst>
                                <a:rect l="T15" t="T16" r="T17" b="T18"/>
                                <a:pathLst>
                                  <a:path w="6" h="23">
                                    <a:moveTo>
                                      <a:pt x="5" y="0"/>
                                    </a:moveTo>
                                    <a:lnTo>
                                      <a:pt x="0" y="0"/>
                                    </a:lnTo>
                                    <a:lnTo>
                                      <a:pt x="0" y="22"/>
                                    </a:lnTo>
                                    <a:lnTo>
                                      <a:pt x="5" y="22"/>
                                    </a:lnTo>
                                    <a:lnTo>
                                      <a:pt x="5" y="0"/>
                                    </a:lnTo>
                                  </a:path>
                                </a:pathLst>
                              </a:custGeom>
                              <a:solidFill>
                                <a:srgbClr val="000000"/>
                              </a:solidFill>
                              <a:ln w="12700" cap="rnd">
                                <a:noFill/>
                                <a:round/>
                                <a:headEnd/>
                                <a:tailEnd/>
                              </a:ln>
                            </p:spPr>
                            <p:txBody>
                              <a:bodyPr/>
                              <a:lstStyle/>
                              <a:p>
                                <a:endParaRPr lang="en-US"/>
                              </a:p>
                            </p:txBody>
                          </p:sp>
                          <p:sp>
                            <p:nvSpPr>
                              <p:cNvPr id="1258" name="Freeform 99"/>
                              <p:cNvSpPr>
                                <a:spLocks/>
                              </p:cNvSpPr>
                              <p:nvPr/>
                            </p:nvSpPr>
                            <p:spPr bwMode="auto">
                              <a:xfrm>
                                <a:off x="898"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grpSp>
                  <p:grpSp>
                    <p:nvGrpSpPr>
                      <p:cNvPr id="26" name="Group 100"/>
                      <p:cNvGrpSpPr>
                        <a:grpSpLocks/>
                      </p:cNvGrpSpPr>
                      <p:nvPr/>
                    </p:nvGrpSpPr>
                    <p:grpSpPr bwMode="auto">
                      <a:xfrm>
                        <a:off x="904" y="1992"/>
                        <a:ext cx="102" cy="23"/>
                        <a:chOff x="904" y="1992"/>
                        <a:chExt cx="102" cy="23"/>
                      </a:xfrm>
                    </p:grpSpPr>
                    <p:grpSp>
                      <p:nvGrpSpPr>
                        <p:cNvPr id="27" name="Group 101"/>
                        <p:cNvGrpSpPr>
                          <a:grpSpLocks/>
                        </p:cNvGrpSpPr>
                        <p:nvPr/>
                      </p:nvGrpSpPr>
                      <p:grpSpPr bwMode="auto">
                        <a:xfrm>
                          <a:off x="904" y="1992"/>
                          <a:ext cx="51" cy="23"/>
                          <a:chOff x="904" y="1992"/>
                          <a:chExt cx="51" cy="23"/>
                        </a:xfrm>
                      </p:grpSpPr>
                      <p:grpSp>
                        <p:nvGrpSpPr>
                          <p:cNvPr id="28" name="Group 102"/>
                          <p:cNvGrpSpPr>
                            <a:grpSpLocks/>
                          </p:cNvGrpSpPr>
                          <p:nvPr/>
                        </p:nvGrpSpPr>
                        <p:grpSpPr bwMode="auto">
                          <a:xfrm>
                            <a:off x="904" y="1992"/>
                            <a:ext cx="25" cy="23"/>
                            <a:chOff x="904" y="1992"/>
                            <a:chExt cx="25" cy="23"/>
                          </a:xfrm>
                        </p:grpSpPr>
                        <p:grpSp>
                          <p:nvGrpSpPr>
                            <p:cNvPr id="29" name="Group 103"/>
                            <p:cNvGrpSpPr>
                              <a:grpSpLocks/>
                            </p:cNvGrpSpPr>
                            <p:nvPr/>
                          </p:nvGrpSpPr>
                          <p:grpSpPr bwMode="auto">
                            <a:xfrm>
                              <a:off x="904" y="1992"/>
                              <a:ext cx="13" cy="23"/>
                              <a:chOff x="904" y="1992"/>
                              <a:chExt cx="13" cy="23"/>
                            </a:xfrm>
                          </p:grpSpPr>
                          <p:sp>
                            <p:nvSpPr>
                              <p:cNvPr id="1249" name="Freeform 104"/>
                              <p:cNvSpPr>
                                <a:spLocks/>
                              </p:cNvSpPr>
                              <p:nvPr/>
                            </p:nvSpPr>
                            <p:spPr bwMode="auto">
                              <a:xfrm>
                                <a:off x="904"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50" name="Freeform 105"/>
                              <p:cNvSpPr>
                                <a:spLocks/>
                              </p:cNvSpPr>
                              <p:nvPr/>
                            </p:nvSpPr>
                            <p:spPr bwMode="auto">
                              <a:xfrm>
                                <a:off x="910"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30" name="Group 106"/>
                            <p:cNvGrpSpPr>
                              <a:grpSpLocks/>
                            </p:cNvGrpSpPr>
                            <p:nvPr/>
                          </p:nvGrpSpPr>
                          <p:grpSpPr bwMode="auto">
                            <a:xfrm>
                              <a:off x="916" y="1992"/>
                              <a:ext cx="13" cy="23"/>
                              <a:chOff x="916" y="1992"/>
                              <a:chExt cx="13" cy="23"/>
                            </a:xfrm>
                          </p:grpSpPr>
                          <p:sp>
                            <p:nvSpPr>
                              <p:cNvPr id="1247" name="Freeform 107"/>
                              <p:cNvSpPr>
                                <a:spLocks/>
                              </p:cNvSpPr>
                              <p:nvPr/>
                            </p:nvSpPr>
                            <p:spPr bwMode="auto">
                              <a:xfrm>
                                <a:off x="916"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48" name="Freeform 108"/>
                              <p:cNvSpPr>
                                <a:spLocks/>
                              </p:cNvSpPr>
                              <p:nvPr/>
                            </p:nvSpPr>
                            <p:spPr bwMode="auto">
                              <a:xfrm>
                                <a:off x="924" y="1992"/>
                                <a:ext cx="5" cy="23"/>
                              </a:xfrm>
                              <a:custGeom>
                                <a:avLst/>
                                <a:gdLst>
                                  <a:gd name="T0" fmla="*/ 4 w 5"/>
                                  <a:gd name="T1" fmla="*/ 0 h 23"/>
                                  <a:gd name="T2" fmla="*/ 0 w 5"/>
                                  <a:gd name="T3" fmla="*/ 0 h 23"/>
                                  <a:gd name="T4" fmla="*/ 0 w 5"/>
                                  <a:gd name="T5" fmla="*/ 22 h 23"/>
                                  <a:gd name="T6" fmla="*/ 4 w 5"/>
                                  <a:gd name="T7" fmla="*/ 22 h 23"/>
                                  <a:gd name="T8" fmla="*/ 4 w 5"/>
                                  <a:gd name="T9" fmla="*/ 0 h 23"/>
                                  <a:gd name="T10" fmla="*/ 0 60000 65536"/>
                                  <a:gd name="T11" fmla="*/ 0 60000 65536"/>
                                  <a:gd name="T12" fmla="*/ 0 60000 65536"/>
                                  <a:gd name="T13" fmla="*/ 0 60000 65536"/>
                                  <a:gd name="T14" fmla="*/ 0 60000 65536"/>
                                  <a:gd name="T15" fmla="*/ 0 w 5"/>
                                  <a:gd name="T16" fmla="*/ 0 h 23"/>
                                  <a:gd name="T17" fmla="*/ 5 w 5"/>
                                  <a:gd name="T18" fmla="*/ 23 h 23"/>
                                </a:gdLst>
                                <a:ahLst/>
                                <a:cxnLst>
                                  <a:cxn ang="T10">
                                    <a:pos x="T0" y="T1"/>
                                  </a:cxn>
                                  <a:cxn ang="T11">
                                    <a:pos x="T2" y="T3"/>
                                  </a:cxn>
                                  <a:cxn ang="T12">
                                    <a:pos x="T4" y="T5"/>
                                  </a:cxn>
                                  <a:cxn ang="T13">
                                    <a:pos x="T6" y="T7"/>
                                  </a:cxn>
                                  <a:cxn ang="T14">
                                    <a:pos x="T8" y="T9"/>
                                  </a:cxn>
                                </a:cxnLst>
                                <a:rect l="T15" t="T16" r="T17" b="T18"/>
                                <a:pathLst>
                                  <a:path w="5" h="23">
                                    <a:moveTo>
                                      <a:pt x="4" y="0"/>
                                    </a:moveTo>
                                    <a:lnTo>
                                      <a:pt x="0" y="0"/>
                                    </a:lnTo>
                                    <a:lnTo>
                                      <a:pt x="0" y="22"/>
                                    </a:lnTo>
                                    <a:lnTo>
                                      <a:pt x="4" y="22"/>
                                    </a:lnTo>
                                    <a:lnTo>
                                      <a:pt x="4" y="0"/>
                                    </a:lnTo>
                                  </a:path>
                                </a:pathLst>
                              </a:custGeom>
                              <a:solidFill>
                                <a:srgbClr val="000000"/>
                              </a:solidFill>
                              <a:ln w="12700" cap="rnd">
                                <a:noFill/>
                                <a:round/>
                                <a:headEnd/>
                                <a:tailEnd/>
                              </a:ln>
                            </p:spPr>
                            <p:txBody>
                              <a:bodyPr/>
                              <a:lstStyle/>
                              <a:p>
                                <a:endParaRPr lang="en-US"/>
                              </a:p>
                            </p:txBody>
                          </p:sp>
                        </p:grpSp>
                      </p:grpSp>
                      <p:grpSp>
                        <p:nvGrpSpPr>
                          <p:cNvPr id="31" name="Group 109"/>
                          <p:cNvGrpSpPr>
                            <a:grpSpLocks/>
                          </p:cNvGrpSpPr>
                          <p:nvPr/>
                        </p:nvGrpSpPr>
                        <p:grpSpPr bwMode="auto">
                          <a:xfrm>
                            <a:off x="930" y="1992"/>
                            <a:ext cx="25" cy="23"/>
                            <a:chOff x="930" y="1992"/>
                            <a:chExt cx="25" cy="23"/>
                          </a:xfrm>
                        </p:grpSpPr>
                        <p:grpSp>
                          <p:nvGrpSpPr>
                            <p:cNvPr id="1122" name="Group 110"/>
                            <p:cNvGrpSpPr>
                              <a:grpSpLocks/>
                            </p:cNvGrpSpPr>
                            <p:nvPr/>
                          </p:nvGrpSpPr>
                          <p:grpSpPr bwMode="auto">
                            <a:xfrm>
                              <a:off x="930" y="1992"/>
                              <a:ext cx="13" cy="23"/>
                              <a:chOff x="930" y="1992"/>
                              <a:chExt cx="13" cy="23"/>
                            </a:xfrm>
                          </p:grpSpPr>
                          <p:sp>
                            <p:nvSpPr>
                              <p:cNvPr id="1243" name="Freeform 111"/>
                              <p:cNvSpPr>
                                <a:spLocks/>
                              </p:cNvSpPr>
                              <p:nvPr/>
                            </p:nvSpPr>
                            <p:spPr bwMode="auto">
                              <a:xfrm>
                                <a:off x="930"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44" name="Freeform 112"/>
                              <p:cNvSpPr>
                                <a:spLocks/>
                              </p:cNvSpPr>
                              <p:nvPr/>
                            </p:nvSpPr>
                            <p:spPr bwMode="auto">
                              <a:xfrm>
                                <a:off x="936"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123" name="Group 113"/>
                            <p:cNvGrpSpPr>
                              <a:grpSpLocks/>
                            </p:cNvGrpSpPr>
                            <p:nvPr/>
                          </p:nvGrpSpPr>
                          <p:grpSpPr bwMode="auto">
                            <a:xfrm>
                              <a:off x="942" y="1992"/>
                              <a:ext cx="13" cy="23"/>
                              <a:chOff x="942" y="1992"/>
                              <a:chExt cx="13" cy="23"/>
                            </a:xfrm>
                          </p:grpSpPr>
                          <p:sp>
                            <p:nvSpPr>
                              <p:cNvPr id="1241" name="Freeform 114"/>
                              <p:cNvSpPr>
                                <a:spLocks/>
                              </p:cNvSpPr>
                              <p:nvPr/>
                            </p:nvSpPr>
                            <p:spPr bwMode="auto">
                              <a:xfrm>
                                <a:off x="942"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42" name="Freeform 115"/>
                              <p:cNvSpPr>
                                <a:spLocks/>
                              </p:cNvSpPr>
                              <p:nvPr/>
                            </p:nvSpPr>
                            <p:spPr bwMode="auto">
                              <a:xfrm>
                                <a:off x="948"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grpSp>
                      <p:nvGrpSpPr>
                        <p:cNvPr id="1124" name="Group 116"/>
                        <p:cNvGrpSpPr>
                          <a:grpSpLocks/>
                        </p:cNvGrpSpPr>
                        <p:nvPr/>
                      </p:nvGrpSpPr>
                      <p:grpSpPr bwMode="auto">
                        <a:xfrm>
                          <a:off x="955" y="1992"/>
                          <a:ext cx="51" cy="23"/>
                          <a:chOff x="955" y="1992"/>
                          <a:chExt cx="51" cy="23"/>
                        </a:xfrm>
                      </p:grpSpPr>
                      <p:grpSp>
                        <p:nvGrpSpPr>
                          <p:cNvPr id="1125" name="Group 117"/>
                          <p:cNvGrpSpPr>
                            <a:grpSpLocks/>
                          </p:cNvGrpSpPr>
                          <p:nvPr/>
                        </p:nvGrpSpPr>
                        <p:grpSpPr bwMode="auto">
                          <a:xfrm>
                            <a:off x="955" y="1992"/>
                            <a:ext cx="26" cy="23"/>
                            <a:chOff x="955" y="1992"/>
                            <a:chExt cx="26" cy="23"/>
                          </a:xfrm>
                        </p:grpSpPr>
                        <p:grpSp>
                          <p:nvGrpSpPr>
                            <p:cNvPr id="1130" name="Group 118"/>
                            <p:cNvGrpSpPr>
                              <a:grpSpLocks/>
                            </p:cNvGrpSpPr>
                            <p:nvPr/>
                          </p:nvGrpSpPr>
                          <p:grpSpPr bwMode="auto">
                            <a:xfrm>
                              <a:off x="955" y="1992"/>
                              <a:ext cx="14" cy="23"/>
                              <a:chOff x="955" y="1992"/>
                              <a:chExt cx="14" cy="23"/>
                            </a:xfrm>
                          </p:grpSpPr>
                          <p:sp>
                            <p:nvSpPr>
                              <p:cNvPr id="1235" name="Freeform 119"/>
                              <p:cNvSpPr>
                                <a:spLocks/>
                              </p:cNvSpPr>
                              <p:nvPr/>
                            </p:nvSpPr>
                            <p:spPr bwMode="auto">
                              <a:xfrm>
                                <a:off x="955" y="1992"/>
                                <a:ext cx="8" cy="23"/>
                              </a:xfrm>
                              <a:custGeom>
                                <a:avLst/>
                                <a:gdLst>
                                  <a:gd name="T0" fmla="*/ 7 w 8"/>
                                  <a:gd name="T1" fmla="*/ 0 h 23"/>
                                  <a:gd name="T2" fmla="*/ 0 w 8"/>
                                  <a:gd name="T3" fmla="*/ 0 h 23"/>
                                  <a:gd name="T4" fmla="*/ 0 w 8"/>
                                  <a:gd name="T5" fmla="*/ 22 h 23"/>
                                  <a:gd name="T6" fmla="*/ 7 w 8"/>
                                  <a:gd name="T7" fmla="*/ 22 h 23"/>
                                  <a:gd name="T8" fmla="*/ 7 w 8"/>
                                  <a:gd name="T9" fmla="*/ 0 h 23"/>
                                  <a:gd name="T10" fmla="*/ 0 60000 65536"/>
                                  <a:gd name="T11" fmla="*/ 0 60000 65536"/>
                                  <a:gd name="T12" fmla="*/ 0 60000 65536"/>
                                  <a:gd name="T13" fmla="*/ 0 60000 65536"/>
                                  <a:gd name="T14" fmla="*/ 0 60000 65536"/>
                                  <a:gd name="T15" fmla="*/ 0 w 8"/>
                                  <a:gd name="T16" fmla="*/ 0 h 23"/>
                                  <a:gd name="T17" fmla="*/ 8 w 8"/>
                                  <a:gd name="T18" fmla="*/ 23 h 23"/>
                                </a:gdLst>
                                <a:ahLst/>
                                <a:cxnLst>
                                  <a:cxn ang="T10">
                                    <a:pos x="T0" y="T1"/>
                                  </a:cxn>
                                  <a:cxn ang="T11">
                                    <a:pos x="T2" y="T3"/>
                                  </a:cxn>
                                  <a:cxn ang="T12">
                                    <a:pos x="T4" y="T5"/>
                                  </a:cxn>
                                  <a:cxn ang="T13">
                                    <a:pos x="T6" y="T7"/>
                                  </a:cxn>
                                  <a:cxn ang="T14">
                                    <a:pos x="T8" y="T9"/>
                                  </a:cxn>
                                </a:cxnLst>
                                <a:rect l="T15" t="T16" r="T17" b="T18"/>
                                <a:pathLst>
                                  <a:path w="8" h="23">
                                    <a:moveTo>
                                      <a:pt x="7" y="0"/>
                                    </a:moveTo>
                                    <a:lnTo>
                                      <a:pt x="0" y="0"/>
                                    </a:lnTo>
                                    <a:lnTo>
                                      <a:pt x="0" y="22"/>
                                    </a:lnTo>
                                    <a:lnTo>
                                      <a:pt x="7" y="22"/>
                                    </a:lnTo>
                                    <a:lnTo>
                                      <a:pt x="7" y="0"/>
                                    </a:lnTo>
                                  </a:path>
                                </a:pathLst>
                              </a:custGeom>
                              <a:solidFill>
                                <a:srgbClr val="000000"/>
                              </a:solidFill>
                              <a:ln w="12700" cap="rnd">
                                <a:noFill/>
                                <a:round/>
                                <a:headEnd/>
                                <a:tailEnd/>
                              </a:ln>
                            </p:spPr>
                            <p:txBody>
                              <a:bodyPr/>
                              <a:lstStyle/>
                              <a:p>
                                <a:endParaRPr lang="en-US"/>
                              </a:p>
                            </p:txBody>
                          </p:sp>
                          <p:sp>
                            <p:nvSpPr>
                              <p:cNvPr id="1236" name="Freeform 120"/>
                              <p:cNvSpPr>
                                <a:spLocks/>
                              </p:cNvSpPr>
                              <p:nvPr/>
                            </p:nvSpPr>
                            <p:spPr bwMode="auto">
                              <a:xfrm>
                                <a:off x="962"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131" name="Group 121"/>
                            <p:cNvGrpSpPr>
                              <a:grpSpLocks/>
                            </p:cNvGrpSpPr>
                            <p:nvPr/>
                          </p:nvGrpSpPr>
                          <p:grpSpPr bwMode="auto">
                            <a:xfrm>
                              <a:off x="968" y="1992"/>
                              <a:ext cx="13" cy="23"/>
                              <a:chOff x="968" y="1992"/>
                              <a:chExt cx="13" cy="23"/>
                            </a:xfrm>
                          </p:grpSpPr>
                          <p:sp>
                            <p:nvSpPr>
                              <p:cNvPr id="1233" name="Freeform 122"/>
                              <p:cNvSpPr>
                                <a:spLocks/>
                              </p:cNvSpPr>
                              <p:nvPr/>
                            </p:nvSpPr>
                            <p:spPr bwMode="auto">
                              <a:xfrm>
                                <a:off x="968"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34" name="Freeform 123"/>
                              <p:cNvSpPr>
                                <a:spLocks/>
                              </p:cNvSpPr>
                              <p:nvPr/>
                            </p:nvSpPr>
                            <p:spPr bwMode="auto">
                              <a:xfrm>
                                <a:off x="974"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nvGrpSpPr>
                          <p:cNvPr id="1136" name="Group 124"/>
                          <p:cNvGrpSpPr>
                            <a:grpSpLocks/>
                          </p:cNvGrpSpPr>
                          <p:nvPr/>
                        </p:nvGrpSpPr>
                        <p:grpSpPr bwMode="auto">
                          <a:xfrm>
                            <a:off x="981" y="1992"/>
                            <a:ext cx="25" cy="23"/>
                            <a:chOff x="981" y="1992"/>
                            <a:chExt cx="25" cy="23"/>
                          </a:xfrm>
                        </p:grpSpPr>
                        <p:grpSp>
                          <p:nvGrpSpPr>
                            <p:cNvPr id="1144" name="Group 125"/>
                            <p:cNvGrpSpPr>
                              <a:grpSpLocks/>
                            </p:cNvGrpSpPr>
                            <p:nvPr/>
                          </p:nvGrpSpPr>
                          <p:grpSpPr bwMode="auto">
                            <a:xfrm>
                              <a:off x="981" y="1992"/>
                              <a:ext cx="13" cy="23"/>
                              <a:chOff x="981" y="1992"/>
                              <a:chExt cx="13" cy="23"/>
                            </a:xfrm>
                          </p:grpSpPr>
                          <p:sp>
                            <p:nvSpPr>
                              <p:cNvPr id="1229" name="Freeform 126"/>
                              <p:cNvSpPr>
                                <a:spLocks/>
                              </p:cNvSpPr>
                              <p:nvPr/>
                            </p:nvSpPr>
                            <p:spPr bwMode="auto">
                              <a:xfrm>
                                <a:off x="981" y="1992"/>
                                <a:ext cx="6" cy="23"/>
                              </a:xfrm>
                              <a:custGeom>
                                <a:avLst/>
                                <a:gdLst>
                                  <a:gd name="T0" fmla="*/ 5 w 6"/>
                                  <a:gd name="T1" fmla="*/ 0 h 23"/>
                                  <a:gd name="T2" fmla="*/ 0 w 6"/>
                                  <a:gd name="T3" fmla="*/ 0 h 23"/>
                                  <a:gd name="T4" fmla="*/ 0 w 6"/>
                                  <a:gd name="T5" fmla="*/ 22 h 23"/>
                                  <a:gd name="T6" fmla="*/ 5 w 6"/>
                                  <a:gd name="T7" fmla="*/ 22 h 23"/>
                                  <a:gd name="T8" fmla="*/ 5 w 6"/>
                                  <a:gd name="T9" fmla="*/ 0 h 23"/>
                                  <a:gd name="T10" fmla="*/ 0 60000 65536"/>
                                  <a:gd name="T11" fmla="*/ 0 60000 65536"/>
                                  <a:gd name="T12" fmla="*/ 0 60000 65536"/>
                                  <a:gd name="T13" fmla="*/ 0 60000 65536"/>
                                  <a:gd name="T14" fmla="*/ 0 60000 65536"/>
                                  <a:gd name="T15" fmla="*/ 0 w 6"/>
                                  <a:gd name="T16" fmla="*/ 0 h 23"/>
                                  <a:gd name="T17" fmla="*/ 6 w 6"/>
                                  <a:gd name="T18" fmla="*/ 23 h 23"/>
                                </a:gdLst>
                                <a:ahLst/>
                                <a:cxnLst>
                                  <a:cxn ang="T10">
                                    <a:pos x="T0" y="T1"/>
                                  </a:cxn>
                                  <a:cxn ang="T11">
                                    <a:pos x="T2" y="T3"/>
                                  </a:cxn>
                                  <a:cxn ang="T12">
                                    <a:pos x="T4" y="T5"/>
                                  </a:cxn>
                                  <a:cxn ang="T13">
                                    <a:pos x="T6" y="T7"/>
                                  </a:cxn>
                                  <a:cxn ang="T14">
                                    <a:pos x="T8" y="T9"/>
                                  </a:cxn>
                                </a:cxnLst>
                                <a:rect l="T15" t="T16" r="T17" b="T18"/>
                                <a:pathLst>
                                  <a:path w="6" h="23">
                                    <a:moveTo>
                                      <a:pt x="5" y="0"/>
                                    </a:moveTo>
                                    <a:lnTo>
                                      <a:pt x="0" y="0"/>
                                    </a:lnTo>
                                    <a:lnTo>
                                      <a:pt x="0" y="22"/>
                                    </a:lnTo>
                                    <a:lnTo>
                                      <a:pt x="5" y="22"/>
                                    </a:lnTo>
                                    <a:lnTo>
                                      <a:pt x="5" y="0"/>
                                    </a:lnTo>
                                  </a:path>
                                </a:pathLst>
                              </a:custGeom>
                              <a:solidFill>
                                <a:srgbClr val="000000"/>
                              </a:solidFill>
                              <a:ln w="12700" cap="rnd">
                                <a:noFill/>
                                <a:round/>
                                <a:headEnd/>
                                <a:tailEnd/>
                              </a:ln>
                            </p:spPr>
                            <p:txBody>
                              <a:bodyPr/>
                              <a:lstStyle/>
                              <a:p>
                                <a:endParaRPr lang="en-US"/>
                              </a:p>
                            </p:txBody>
                          </p:sp>
                          <p:sp>
                            <p:nvSpPr>
                              <p:cNvPr id="1230" name="Freeform 127"/>
                              <p:cNvSpPr>
                                <a:spLocks/>
                              </p:cNvSpPr>
                              <p:nvPr/>
                            </p:nvSpPr>
                            <p:spPr bwMode="auto">
                              <a:xfrm>
                                <a:off x="987"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147" name="Group 128"/>
                            <p:cNvGrpSpPr>
                              <a:grpSpLocks/>
                            </p:cNvGrpSpPr>
                            <p:nvPr/>
                          </p:nvGrpSpPr>
                          <p:grpSpPr bwMode="auto">
                            <a:xfrm>
                              <a:off x="993" y="1992"/>
                              <a:ext cx="13" cy="23"/>
                              <a:chOff x="993" y="1992"/>
                              <a:chExt cx="13" cy="23"/>
                            </a:xfrm>
                          </p:grpSpPr>
                          <p:sp>
                            <p:nvSpPr>
                              <p:cNvPr id="1227" name="Freeform 129"/>
                              <p:cNvSpPr>
                                <a:spLocks/>
                              </p:cNvSpPr>
                              <p:nvPr/>
                            </p:nvSpPr>
                            <p:spPr bwMode="auto">
                              <a:xfrm>
                                <a:off x="993"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28" name="Freeform 130"/>
                              <p:cNvSpPr>
                                <a:spLocks/>
                              </p:cNvSpPr>
                              <p:nvPr/>
                            </p:nvSpPr>
                            <p:spPr bwMode="auto">
                              <a:xfrm>
                                <a:off x="999"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grpSp>
                </p:grpSp>
                <p:grpSp>
                  <p:nvGrpSpPr>
                    <p:cNvPr id="1148" name="Group 131"/>
                    <p:cNvGrpSpPr>
                      <a:grpSpLocks/>
                    </p:cNvGrpSpPr>
                    <p:nvPr/>
                  </p:nvGrpSpPr>
                  <p:grpSpPr bwMode="auto">
                    <a:xfrm>
                      <a:off x="1005" y="1992"/>
                      <a:ext cx="205" cy="23"/>
                      <a:chOff x="1005" y="1992"/>
                      <a:chExt cx="205" cy="23"/>
                    </a:xfrm>
                  </p:grpSpPr>
                  <p:grpSp>
                    <p:nvGrpSpPr>
                      <p:cNvPr id="1153" name="Group 132"/>
                      <p:cNvGrpSpPr>
                        <a:grpSpLocks/>
                      </p:cNvGrpSpPr>
                      <p:nvPr/>
                    </p:nvGrpSpPr>
                    <p:grpSpPr bwMode="auto">
                      <a:xfrm>
                        <a:off x="1005" y="1992"/>
                        <a:ext cx="104" cy="23"/>
                        <a:chOff x="1005" y="1992"/>
                        <a:chExt cx="104" cy="23"/>
                      </a:xfrm>
                    </p:grpSpPr>
                    <p:grpSp>
                      <p:nvGrpSpPr>
                        <p:cNvPr id="1154" name="Group 133"/>
                        <p:cNvGrpSpPr>
                          <a:grpSpLocks/>
                        </p:cNvGrpSpPr>
                        <p:nvPr/>
                      </p:nvGrpSpPr>
                      <p:grpSpPr bwMode="auto">
                        <a:xfrm>
                          <a:off x="1005" y="1992"/>
                          <a:ext cx="53" cy="23"/>
                          <a:chOff x="1005" y="1992"/>
                          <a:chExt cx="53" cy="23"/>
                        </a:xfrm>
                      </p:grpSpPr>
                      <p:grpSp>
                        <p:nvGrpSpPr>
                          <p:cNvPr id="1155" name="Group 134"/>
                          <p:cNvGrpSpPr>
                            <a:grpSpLocks/>
                          </p:cNvGrpSpPr>
                          <p:nvPr/>
                        </p:nvGrpSpPr>
                        <p:grpSpPr bwMode="auto">
                          <a:xfrm>
                            <a:off x="1005" y="1992"/>
                            <a:ext cx="27" cy="23"/>
                            <a:chOff x="1005" y="1992"/>
                            <a:chExt cx="27" cy="23"/>
                          </a:xfrm>
                        </p:grpSpPr>
                        <p:grpSp>
                          <p:nvGrpSpPr>
                            <p:cNvPr id="1156" name="Group 135"/>
                            <p:cNvGrpSpPr>
                              <a:grpSpLocks/>
                            </p:cNvGrpSpPr>
                            <p:nvPr/>
                          </p:nvGrpSpPr>
                          <p:grpSpPr bwMode="auto">
                            <a:xfrm>
                              <a:off x="1005" y="1992"/>
                              <a:ext cx="13" cy="23"/>
                              <a:chOff x="1005" y="1992"/>
                              <a:chExt cx="13" cy="23"/>
                            </a:xfrm>
                          </p:grpSpPr>
                          <p:sp>
                            <p:nvSpPr>
                              <p:cNvPr id="1217" name="Freeform 136"/>
                              <p:cNvSpPr>
                                <a:spLocks/>
                              </p:cNvSpPr>
                              <p:nvPr/>
                            </p:nvSpPr>
                            <p:spPr bwMode="auto">
                              <a:xfrm>
                                <a:off x="1005"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18" name="Freeform 137"/>
                              <p:cNvSpPr>
                                <a:spLocks/>
                              </p:cNvSpPr>
                              <p:nvPr/>
                            </p:nvSpPr>
                            <p:spPr bwMode="auto">
                              <a:xfrm>
                                <a:off x="1013" y="1992"/>
                                <a:ext cx="5" cy="23"/>
                              </a:xfrm>
                              <a:custGeom>
                                <a:avLst/>
                                <a:gdLst>
                                  <a:gd name="T0" fmla="*/ 4 w 5"/>
                                  <a:gd name="T1" fmla="*/ 0 h 23"/>
                                  <a:gd name="T2" fmla="*/ 0 w 5"/>
                                  <a:gd name="T3" fmla="*/ 0 h 23"/>
                                  <a:gd name="T4" fmla="*/ 0 w 5"/>
                                  <a:gd name="T5" fmla="*/ 22 h 23"/>
                                  <a:gd name="T6" fmla="*/ 4 w 5"/>
                                  <a:gd name="T7" fmla="*/ 22 h 23"/>
                                  <a:gd name="T8" fmla="*/ 4 w 5"/>
                                  <a:gd name="T9" fmla="*/ 0 h 23"/>
                                  <a:gd name="T10" fmla="*/ 0 60000 65536"/>
                                  <a:gd name="T11" fmla="*/ 0 60000 65536"/>
                                  <a:gd name="T12" fmla="*/ 0 60000 65536"/>
                                  <a:gd name="T13" fmla="*/ 0 60000 65536"/>
                                  <a:gd name="T14" fmla="*/ 0 60000 65536"/>
                                  <a:gd name="T15" fmla="*/ 0 w 5"/>
                                  <a:gd name="T16" fmla="*/ 0 h 23"/>
                                  <a:gd name="T17" fmla="*/ 5 w 5"/>
                                  <a:gd name="T18" fmla="*/ 23 h 23"/>
                                </a:gdLst>
                                <a:ahLst/>
                                <a:cxnLst>
                                  <a:cxn ang="T10">
                                    <a:pos x="T0" y="T1"/>
                                  </a:cxn>
                                  <a:cxn ang="T11">
                                    <a:pos x="T2" y="T3"/>
                                  </a:cxn>
                                  <a:cxn ang="T12">
                                    <a:pos x="T4" y="T5"/>
                                  </a:cxn>
                                  <a:cxn ang="T13">
                                    <a:pos x="T6" y="T7"/>
                                  </a:cxn>
                                  <a:cxn ang="T14">
                                    <a:pos x="T8" y="T9"/>
                                  </a:cxn>
                                </a:cxnLst>
                                <a:rect l="T15" t="T16" r="T17" b="T18"/>
                                <a:pathLst>
                                  <a:path w="5" h="23">
                                    <a:moveTo>
                                      <a:pt x="4" y="0"/>
                                    </a:moveTo>
                                    <a:lnTo>
                                      <a:pt x="0" y="0"/>
                                    </a:lnTo>
                                    <a:lnTo>
                                      <a:pt x="0" y="22"/>
                                    </a:lnTo>
                                    <a:lnTo>
                                      <a:pt x="4" y="22"/>
                                    </a:lnTo>
                                    <a:lnTo>
                                      <a:pt x="4" y="0"/>
                                    </a:lnTo>
                                  </a:path>
                                </a:pathLst>
                              </a:custGeom>
                              <a:solidFill>
                                <a:srgbClr val="000000"/>
                              </a:solidFill>
                              <a:ln w="12700" cap="rnd">
                                <a:noFill/>
                                <a:round/>
                                <a:headEnd/>
                                <a:tailEnd/>
                              </a:ln>
                            </p:spPr>
                            <p:txBody>
                              <a:bodyPr/>
                              <a:lstStyle/>
                              <a:p>
                                <a:endParaRPr lang="en-US"/>
                              </a:p>
                            </p:txBody>
                          </p:sp>
                        </p:grpSp>
                        <p:grpSp>
                          <p:nvGrpSpPr>
                            <p:cNvPr id="1157" name="Group 138"/>
                            <p:cNvGrpSpPr>
                              <a:grpSpLocks/>
                            </p:cNvGrpSpPr>
                            <p:nvPr/>
                          </p:nvGrpSpPr>
                          <p:grpSpPr bwMode="auto">
                            <a:xfrm>
                              <a:off x="1019" y="1992"/>
                              <a:ext cx="13" cy="23"/>
                              <a:chOff x="1019" y="1992"/>
                              <a:chExt cx="13" cy="23"/>
                            </a:xfrm>
                          </p:grpSpPr>
                          <p:sp>
                            <p:nvSpPr>
                              <p:cNvPr id="1215" name="Freeform 139"/>
                              <p:cNvSpPr>
                                <a:spLocks/>
                              </p:cNvSpPr>
                              <p:nvPr/>
                            </p:nvSpPr>
                            <p:spPr bwMode="auto">
                              <a:xfrm>
                                <a:off x="1019"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16" name="Freeform 140"/>
                              <p:cNvSpPr>
                                <a:spLocks/>
                              </p:cNvSpPr>
                              <p:nvPr/>
                            </p:nvSpPr>
                            <p:spPr bwMode="auto">
                              <a:xfrm>
                                <a:off x="1025"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nvGrpSpPr>
                          <p:cNvPr id="1158" name="Group 141"/>
                          <p:cNvGrpSpPr>
                            <a:grpSpLocks/>
                          </p:cNvGrpSpPr>
                          <p:nvPr/>
                        </p:nvGrpSpPr>
                        <p:grpSpPr bwMode="auto">
                          <a:xfrm>
                            <a:off x="1031" y="1992"/>
                            <a:ext cx="27" cy="23"/>
                            <a:chOff x="1031" y="1992"/>
                            <a:chExt cx="27" cy="23"/>
                          </a:xfrm>
                        </p:grpSpPr>
                        <p:grpSp>
                          <p:nvGrpSpPr>
                            <p:cNvPr id="1159" name="Group 142"/>
                            <p:cNvGrpSpPr>
                              <a:grpSpLocks/>
                            </p:cNvGrpSpPr>
                            <p:nvPr/>
                          </p:nvGrpSpPr>
                          <p:grpSpPr bwMode="auto">
                            <a:xfrm>
                              <a:off x="1031" y="1992"/>
                              <a:ext cx="13" cy="23"/>
                              <a:chOff x="1031" y="1992"/>
                              <a:chExt cx="13" cy="23"/>
                            </a:xfrm>
                          </p:grpSpPr>
                          <p:sp>
                            <p:nvSpPr>
                              <p:cNvPr id="1211" name="Freeform 143"/>
                              <p:cNvSpPr>
                                <a:spLocks/>
                              </p:cNvSpPr>
                              <p:nvPr/>
                            </p:nvSpPr>
                            <p:spPr bwMode="auto">
                              <a:xfrm>
                                <a:off x="1031"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12" name="Freeform 144"/>
                              <p:cNvSpPr>
                                <a:spLocks/>
                              </p:cNvSpPr>
                              <p:nvPr/>
                            </p:nvSpPr>
                            <p:spPr bwMode="auto">
                              <a:xfrm>
                                <a:off x="1037"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160" name="Group 145"/>
                            <p:cNvGrpSpPr>
                              <a:grpSpLocks/>
                            </p:cNvGrpSpPr>
                            <p:nvPr/>
                          </p:nvGrpSpPr>
                          <p:grpSpPr bwMode="auto">
                            <a:xfrm>
                              <a:off x="1045" y="1992"/>
                              <a:ext cx="13" cy="23"/>
                              <a:chOff x="1045" y="1992"/>
                              <a:chExt cx="13" cy="23"/>
                            </a:xfrm>
                          </p:grpSpPr>
                          <p:sp>
                            <p:nvSpPr>
                              <p:cNvPr id="1209" name="Freeform 146"/>
                              <p:cNvSpPr>
                                <a:spLocks/>
                              </p:cNvSpPr>
                              <p:nvPr/>
                            </p:nvSpPr>
                            <p:spPr bwMode="auto">
                              <a:xfrm>
                                <a:off x="1045"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10" name="Freeform 147"/>
                              <p:cNvSpPr>
                                <a:spLocks/>
                              </p:cNvSpPr>
                              <p:nvPr/>
                            </p:nvSpPr>
                            <p:spPr bwMode="auto">
                              <a:xfrm>
                                <a:off x="1051"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grpSp>
                      <p:nvGrpSpPr>
                        <p:cNvPr id="1161" name="Group 148"/>
                        <p:cNvGrpSpPr>
                          <a:grpSpLocks/>
                        </p:cNvGrpSpPr>
                        <p:nvPr/>
                      </p:nvGrpSpPr>
                      <p:grpSpPr bwMode="auto">
                        <a:xfrm>
                          <a:off x="1057" y="1992"/>
                          <a:ext cx="52" cy="23"/>
                          <a:chOff x="1057" y="1992"/>
                          <a:chExt cx="52" cy="23"/>
                        </a:xfrm>
                      </p:grpSpPr>
                      <p:grpSp>
                        <p:nvGrpSpPr>
                          <p:cNvPr id="1162" name="Group 149"/>
                          <p:cNvGrpSpPr>
                            <a:grpSpLocks/>
                          </p:cNvGrpSpPr>
                          <p:nvPr/>
                        </p:nvGrpSpPr>
                        <p:grpSpPr bwMode="auto">
                          <a:xfrm>
                            <a:off x="1057" y="1992"/>
                            <a:ext cx="26" cy="23"/>
                            <a:chOff x="1057" y="1992"/>
                            <a:chExt cx="26" cy="23"/>
                          </a:xfrm>
                        </p:grpSpPr>
                        <p:grpSp>
                          <p:nvGrpSpPr>
                            <p:cNvPr id="1163" name="Group 150"/>
                            <p:cNvGrpSpPr>
                              <a:grpSpLocks/>
                            </p:cNvGrpSpPr>
                            <p:nvPr/>
                          </p:nvGrpSpPr>
                          <p:grpSpPr bwMode="auto">
                            <a:xfrm>
                              <a:off x="1057" y="1992"/>
                              <a:ext cx="13" cy="23"/>
                              <a:chOff x="1057" y="1992"/>
                              <a:chExt cx="13" cy="23"/>
                            </a:xfrm>
                          </p:grpSpPr>
                          <p:sp>
                            <p:nvSpPr>
                              <p:cNvPr id="1203" name="Freeform 151"/>
                              <p:cNvSpPr>
                                <a:spLocks/>
                              </p:cNvSpPr>
                              <p:nvPr/>
                            </p:nvSpPr>
                            <p:spPr bwMode="auto">
                              <a:xfrm>
                                <a:off x="1057"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204" name="Freeform 152"/>
                              <p:cNvSpPr>
                                <a:spLocks/>
                              </p:cNvSpPr>
                              <p:nvPr/>
                            </p:nvSpPr>
                            <p:spPr bwMode="auto">
                              <a:xfrm>
                                <a:off x="1063"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164" name="Group 153"/>
                            <p:cNvGrpSpPr>
                              <a:grpSpLocks/>
                            </p:cNvGrpSpPr>
                            <p:nvPr/>
                          </p:nvGrpSpPr>
                          <p:grpSpPr bwMode="auto">
                            <a:xfrm>
                              <a:off x="1070" y="1992"/>
                              <a:ext cx="13" cy="23"/>
                              <a:chOff x="1070" y="1992"/>
                              <a:chExt cx="13" cy="23"/>
                            </a:xfrm>
                          </p:grpSpPr>
                          <p:sp>
                            <p:nvSpPr>
                              <p:cNvPr id="1201" name="Freeform 154"/>
                              <p:cNvSpPr>
                                <a:spLocks/>
                              </p:cNvSpPr>
                              <p:nvPr/>
                            </p:nvSpPr>
                            <p:spPr bwMode="auto">
                              <a:xfrm>
                                <a:off x="1070" y="1992"/>
                                <a:ext cx="6" cy="23"/>
                              </a:xfrm>
                              <a:custGeom>
                                <a:avLst/>
                                <a:gdLst>
                                  <a:gd name="T0" fmla="*/ 5 w 6"/>
                                  <a:gd name="T1" fmla="*/ 0 h 23"/>
                                  <a:gd name="T2" fmla="*/ 0 w 6"/>
                                  <a:gd name="T3" fmla="*/ 0 h 23"/>
                                  <a:gd name="T4" fmla="*/ 0 w 6"/>
                                  <a:gd name="T5" fmla="*/ 22 h 23"/>
                                  <a:gd name="T6" fmla="*/ 5 w 6"/>
                                  <a:gd name="T7" fmla="*/ 22 h 23"/>
                                  <a:gd name="T8" fmla="*/ 5 w 6"/>
                                  <a:gd name="T9" fmla="*/ 0 h 23"/>
                                  <a:gd name="T10" fmla="*/ 0 60000 65536"/>
                                  <a:gd name="T11" fmla="*/ 0 60000 65536"/>
                                  <a:gd name="T12" fmla="*/ 0 60000 65536"/>
                                  <a:gd name="T13" fmla="*/ 0 60000 65536"/>
                                  <a:gd name="T14" fmla="*/ 0 60000 65536"/>
                                  <a:gd name="T15" fmla="*/ 0 w 6"/>
                                  <a:gd name="T16" fmla="*/ 0 h 23"/>
                                  <a:gd name="T17" fmla="*/ 6 w 6"/>
                                  <a:gd name="T18" fmla="*/ 23 h 23"/>
                                </a:gdLst>
                                <a:ahLst/>
                                <a:cxnLst>
                                  <a:cxn ang="T10">
                                    <a:pos x="T0" y="T1"/>
                                  </a:cxn>
                                  <a:cxn ang="T11">
                                    <a:pos x="T2" y="T3"/>
                                  </a:cxn>
                                  <a:cxn ang="T12">
                                    <a:pos x="T4" y="T5"/>
                                  </a:cxn>
                                  <a:cxn ang="T13">
                                    <a:pos x="T6" y="T7"/>
                                  </a:cxn>
                                  <a:cxn ang="T14">
                                    <a:pos x="T8" y="T9"/>
                                  </a:cxn>
                                </a:cxnLst>
                                <a:rect l="T15" t="T16" r="T17" b="T18"/>
                                <a:pathLst>
                                  <a:path w="6" h="23">
                                    <a:moveTo>
                                      <a:pt x="5" y="0"/>
                                    </a:moveTo>
                                    <a:lnTo>
                                      <a:pt x="0" y="0"/>
                                    </a:lnTo>
                                    <a:lnTo>
                                      <a:pt x="0" y="22"/>
                                    </a:lnTo>
                                    <a:lnTo>
                                      <a:pt x="5" y="22"/>
                                    </a:lnTo>
                                    <a:lnTo>
                                      <a:pt x="5" y="0"/>
                                    </a:lnTo>
                                  </a:path>
                                </a:pathLst>
                              </a:custGeom>
                              <a:solidFill>
                                <a:srgbClr val="000000"/>
                              </a:solidFill>
                              <a:ln w="12700" cap="rnd">
                                <a:noFill/>
                                <a:round/>
                                <a:headEnd/>
                                <a:tailEnd/>
                              </a:ln>
                            </p:spPr>
                            <p:txBody>
                              <a:bodyPr/>
                              <a:lstStyle/>
                              <a:p>
                                <a:endParaRPr lang="en-US"/>
                              </a:p>
                            </p:txBody>
                          </p:sp>
                          <p:sp>
                            <p:nvSpPr>
                              <p:cNvPr id="1202" name="Freeform 155"/>
                              <p:cNvSpPr>
                                <a:spLocks/>
                              </p:cNvSpPr>
                              <p:nvPr/>
                            </p:nvSpPr>
                            <p:spPr bwMode="auto">
                              <a:xfrm>
                                <a:off x="1076"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nvGrpSpPr>
                          <p:cNvPr id="1169" name="Group 156"/>
                          <p:cNvGrpSpPr>
                            <a:grpSpLocks/>
                          </p:cNvGrpSpPr>
                          <p:nvPr/>
                        </p:nvGrpSpPr>
                        <p:grpSpPr bwMode="auto">
                          <a:xfrm>
                            <a:off x="1082" y="1992"/>
                            <a:ext cx="27" cy="23"/>
                            <a:chOff x="1082" y="1992"/>
                            <a:chExt cx="27" cy="23"/>
                          </a:xfrm>
                        </p:grpSpPr>
                        <p:grpSp>
                          <p:nvGrpSpPr>
                            <p:cNvPr id="1170" name="Group 157"/>
                            <p:cNvGrpSpPr>
                              <a:grpSpLocks/>
                            </p:cNvGrpSpPr>
                            <p:nvPr/>
                          </p:nvGrpSpPr>
                          <p:grpSpPr bwMode="auto">
                            <a:xfrm>
                              <a:off x="1082" y="1992"/>
                              <a:ext cx="13" cy="23"/>
                              <a:chOff x="1082" y="1992"/>
                              <a:chExt cx="13" cy="23"/>
                            </a:xfrm>
                          </p:grpSpPr>
                          <p:sp>
                            <p:nvSpPr>
                              <p:cNvPr id="1197" name="Freeform 158"/>
                              <p:cNvSpPr>
                                <a:spLocks/>
                              </p:cNvSpPr>
                              <p:nvPr/>
                            </p:nvSpPr>
                            <p:spPr bwMode="auto">
                              <a:xfrm>
                                <a:off x="1082"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98" name="Freeform 159"/>
                              <p:cNvSpPr>
                                <a:spLocks/>
                              </p:cNvSpPr>
                              <p:nvPr/>
                            </p:nvSpPr>
                            <p:spPr bwMode="auto">
                              <a:xfrm>
                                <a:off x="1088"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175" name="Group 160"/>
                            <p:cNvGrpSpPr>
                              <a:grpSpLocks/>
                            </p:cNvGrpSpPr>
                            <p:nvPr/>
                          </p:nvGrpSpPr>
                          <p:grpSpPr bwMode="auto">
                            <a:xfrm>
                              <a:off x="1094" y="1992"/>
                              <a:ext cx="15" cy="23"/>
                              <a:chOff x="1094" y="1992"/>
                              <a:chExt cx="15" cy="23"/>
                            </a:xfrm>
                          </p:grpSpPr>
                          <p:sp>
                            <p:nvSpPr>
                              <p:cNvPr id="1195" name="Freeform 161"/>
                              <p:cNvSpPr>
                                <a:spLocks/>
                              </p:cNvSpPr>
                              <p:nvPr/>
                            </p:nvSpPr>
                            <p:spPr bwMode="auto">
                              <a:xfrm>
                                <a:off x="1094"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96" name="Freeform 162"/>
                              <p:cNvSpPr>
                                <a:spLocks/>
                              </p:cNvSpPr>
                              <p:nvPr/>
                            </p:nvSpPr>
                            <p:spPr bwMode="auto">
                              <a:xfrm>
                                <a:off x="1102"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grpSp>
                  <p:grpSp>
                    <p:nvGrpSpPr>
                      <p:cNvPr id="1176" name="Group 163"/>
                      <p:cNvGrpSpPr>
                        <a:grpSpLocks/>
                      </p:cNvGrpSpPr>
                      <p:nvPr/>
                    </p:nvGrpSpPr>
                    <p:grpSpPr bwMode="auto">
                      <a:xfrm>
                        <a:off x="1108" y="1992"/>
                        <a:ext cx="102" cy="23"/>
                        <a:chOff x="1108" y="1992"/>
                        <a:chExt cx="102" cy="23"/>
                      </a:xfrm>
                    </p:grpSpPr>
                    <p:grpSp>
                      <p:nvGrpSpPr>
                        <p:cNvPr id="1177" name="Group 164"/>
                        <p:cNvGrpSpPr>
                          <a:grpSpLocks/>
                        </p:cNvGrpSpPr>
                        <p:nvPr/>
                      </p:nvGrpSpPr>
                      <p:grpSpPr bwMode="auto">
                        <a:xfrm>
                          <a:off x="1108" y="1992"/>
                          <a:ext cx="51" cy="23"/>
                          <a:chOff x="1108" y="1992"/>
                          <a:chExt cx="51" cy="23"/>
                        </a:xfrm>
                      </p:grpSpPr>
                      <p:grpSp>
                        <p:nvGrpSpPr>
                          <p:cNvPr id="1178" name="Group 165"/>
                          <p:cNvGrpSpPr>
                            <a:grpSpLocks/>
                          </p:cNvGrpSpPr>
                          <p:nvPr/>
                        </p:nvGrpSpPr>
                        <p:grpSpPr bwMode="auto">
                          <a:xfrm>
                            <a:off x="1108" y="1992"/>
                            <a:ext cx="27" cy="23"/>
                            <a:chOff x="1108" y="1992"/>
                            <a:chExt cx="27" cy="23"/>
                          </a:xfrm>
                        </p:grpSpPr>
                        <p:grpSp>
                          <p:nvGrpSpPr>
                            <p:cNvPr id="1183" name="Group 166"/>
                            <p:cNvGrpSpPr>
                              <a:grpSpLocks/>
                            </p:cNvGrpSpPr>
                            <p:nvPr/>
                          </p:nvGrpSpPr>
                          <p:grpSpPr bwMode="auto">
                            <a:xfrm>
                              <a:off x="1108" y="1992"/>
                              <a:ext cx="13" cy="23"/>
                              <a:chOff x="1108" y="1992"/>
                              <a:chExt cx="13" cy="23"/>
                            </a:xfrm>
                          </p:grpSpPr>
                          <p:sp>
                            <p:nvSpPr>
                              <p:cNvPr id="1187" name="Freeform 167"/>
                              <p:cNvSpPr>
                                <a:spLocks/>
                              </p:cNvSpPr>
                              <p:nvPr/>
                            </p:nvSpPr>
                            <p:spPr bwMode="auto">
                              <a:xfrm>
                                <a:off x="1108"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88" name="Freeform 168"/>
                              <p:cNvSpPr>
                                <a:spLocks/>
                              </p:cNvSpPr>
                              <p:nvPr/>
                            </p:nvSpPr>
                            <p:spPr bwMode="auto">
                              <a:xfrm>
                                <a:off x="1114"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184" name="Group 169"/>
                            <p:cNvGrpSpPr>
                              <a:grpSpLocks/>
                            </p:cNvGrpSpPr>
                            <p:nvPr/>
                          </p:nvGrpSpPr>
                          <p:grpSpPr bwMode="auto">
                            <a:xfrm>
                              <a:off x="1120" y="1992"/>
                              <a:ext cx="15" cy="23"/>
                              <a:chOff x="1120" y="1992"/>
                              <a:chExt cx="15" cy="23"/>
                            </a:xfrm>
                          </p:grpSpPr>
                          <p:sp>
                            <p:nvSpPr>
                              <p:cNvPr id="1185" name="Freeform 170"/>
                              <p:cNvSpPr>
                                <a:spLocks/>
                              </p:cNvSpPr>
                              <p:nvPr/>
                            </p:nvSpPr>
                            <p:spPr bwMode="auto">
                              <a:xfrm>
                                <a:off x="1120"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86" name="Freeform 171"/>
                              <p:cNvSpPr>
                                <a:spLocks/>
                              </p:cNvSpPr>
                              <p:nvPr/>
                            </p:nvSpPr>
                            <p:spPr bwMode="auto">
                              <a:xfrm>
                                <a:off x="1128"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nvGrpSpPr>
                          <p:cNvPr id="1189" name="Group 172"/>
                          <p:cNvGrpSpPr>
                            <a:grpSpLocks/>
                          </p:cNvGrpSpPr>
                          <p:nvPr/>
                        </p:nvGrpSpPr>
                        <p:grpSpPr bwMode="auto">
                          <a:xfrm>
                            <a:off x="1134" y="1992"/>
                            <a:ext cx="25" cy="23"/>
                            <a:chOff x="1134" y="1992"/>
                            <a:chExt cx="25" cy="23"/>
                          </a:xfrm>
                        </p:grpSpPr>
                        <p:grpSp>
                          <p:nvGrpSpPr>
                            <p:cNvPr id="1190" name="Group 173"/>
                            <p:cNvGrpSpPr>
                              <a:grpSpLocks/>
                            </p:cNvGrpSpPr>
                            <p:nvPr/>
                          </p:nvGrpSpPr>
                          <p:grpSpPr bwMode="auto">
                            <a:xfrm>
                              <a:off x="1134" y="1992"/>
                              <a:ext cx="13" cy="23"/>
                              <a:chOff x="1134" y="1992"/>
                              <a:chExt cx="13" cy="23"/>
                            </a:xfrm>
                          </p:grpSpPr>
                          <p:sp>
                            <p:nvSpPr>
                              <p:cNvPr id="1181" name="Freeform 174"/>
                              <p:cNvSpPr>
                                <a:spLocks/>
                              </p:cNvSpPr>
                              <p:nvPr/>
                            </p:nvSpPr>
                            <p:spPr bwMode="auto">
                              <a:xfrm>
                                <a:off x="1134"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82" name="Freeform 175"/>
                              <p:cNvSpPr>
                                <a:spLocks/>
                              </p:cNvSpPr>
                              <p:nvPr/>
                            </p:nvSpPr>
                            <p:spPr bwMode="auto">
                              <a:xfrm>
                                <a:off x="1140"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191" name="Group 176"/>
                            <p:cNvGrpSpPr>
                              <a:grpSpLocks/>
                            </p:cNvGrpSpPr>
                            <p:nvPr/>
                          </p:nvGrpSpPr>
                          <p:grpSpPr bwMode="auto">
                            <a:xfrm>
                              <a:off x="1146" y="1992"/>
                              <a:ext cx="13" cy="23"/>
                              <a:chOff x="1146" y="1992"/>
                              <a:chExt cx="13" cy="23"/>
                            </a:xfrm>
                          </p:grpSpPr>
                          <p:sp>
                            <p:nvSpPr>
                              <p:cNvPr id="1179" name="Freeform 177"/>
                              <p:cNvSpPr>
                                <a:spLocks/>
                              </p:cNvSpPr>
                              <p:nvPr/>
                            </p:nvSpPr>
                            <p:spPr bwMode="auto">
                              <a:xfrm>
                                <a:off x="1146"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80" name="Freeform 178"/>
                              <p:cNvSpPr>
                                <a:spLocks/>
                              </p:cNvSpPr>
                              <p:nvPr/>
                            </p:nvSpPr>
                            <p:spPr bwMode="auto">
                              <a:xfrm>
                                <a:off x="1153" y="1992"/>
                                <a:ext cx="6" cy="23"/>
                              </a:xfrm>
                              <a:custGeom>
                                <a:avLst/>
                                <a:gdLst>
                                  <a:gd name="T0" fmla="*/ 5 w 6"/>
                                  <a:gd name="T1" fmla="*/ 0 h 23"/>
                                  <a:gd name="T2" fmla="*/ 0 w 6"/>
                                  <a:gd name="T3" fmla="*/ 0 h 23"/>
                                  <a:gd name="T4" fmla="*/ 0 w 6"/>
                                  <a:gd name="T5" fmla="*/ 22 h 23"/>
                                  <a:gd name="T6" fmla="*/ 5 w 6"/>
                                  <a:gd name="T7" fmla="*/ 22 h 23"/>
                                  <a:gd name="T8" fmla="*/ 5 w 6"/>
                                  <a:gd name="T9" fmla="*/ 0 h 23"/>
                                  <a:gd name="T10" fmla="*/ 0 60000 65536"/>
                                  <a:gd name="T11" fmla="*/ 0 60000 65536"/>
                                  <a:gd name="T12" fmla="*/ 0 60000 65536"/>
                                  <a:gd name="T13" fmla="*/ 0 60000 65536"/>
                                  <a:gd name="T14" fmla="*/ 0 60000 65536"/>
                                  <a:gd name="T15" fmla="*/ 0 w 6"/>
                                  <a:gd name="T16" fmla="*/ 0 h 23"/>
                                  <a:gd name="T17" fmla="*/ 6 w 6"/>
                                  <a:gd name="T18" fmla="*/ 23 h 23"/>
                                </a:gdLst>
                                <a:ahLst/>
                                <a:cxnLst>
                                  <a:cxn ang="T10">
                                    <a:pos x="T0" y="T1"/>
                                  </a:cxn>
                                  <a:cxn ang="T11">
                                    <a:pos x="T2" y="T3"/>
                                  </a:cxn>
                                  <a:cxn ang="T12">
                                    <a:pos x="T4" y="T5"/>
                                  </a:cxn>
                                  <a:cxn ang="T13">
                                    <a:pos x="T6" y="T7"/>
                                  </a:cxn>
                                  <a:cxn ang="T14">
                                    <a:pos x="T8" y="T9"/>
                                  </a:cxn>
                                </a:cxnLst>
                                <a:rect l="T15" t="T16" r="T17" b="T18"/>
                                <a:pathLst>
                                  <a:path w="6" h="23">
                                    <a:moveTo>
                                      <a:pt x="5" y="0"/>
                                    </a:moveTo>
                                    <a:lnTo>
                                      <a:pt x="0" y="0"/>
                                    </a:lnTo>
                                    <a:lnTo>
                                      <a:pt x="0" y="22"/>
                                    </a:lnTo>
                                    <a:lnTo>
                                      <a:pt x="5" y="22"/>
                                    </a:lnTo>
                                    <a:lnTo>
                                      <a:pt x="5" y="0"/>
                                    </a:lnTo>
                                  </a:path>
                                </a:pathLst>
                              </a:custGeom>
                              <a:solidFill>
                                <a:srgbClr val="000000"/>
                              </a:solidFill>
                              <a:ln w="12700" cap="rnd">
                                <a:noFill/>
                                <a:round/>
                                <a:headEnd/>
                                <a:tailEnd/>
                              </a:ln>
                            </p:spPr>
                            <p:txBody>
                              <a:bodyPr/>
                              <a:lstStyle/>
                              <a:p>
                                <a:endParaRPr lang="en-US"/>
                              </a:p>
                            </p:txBody>
                          </p:sp>
                        </p:grpSp>
                      </p:grpSp>
                    </p:grpSp>
                    <p:grpSp>
                      <p:nvGrpSpPr>
                        <p:cNvPr id="1192" name="Group 179"/>
                        <p:cNvGrpSpPr>
                          <a:grpSpLocks/>
                        </p:cNvGrpSpPr>
                        <p:nvPr/>
                      </p:nvGrpSpPr>
                      <p:grpSpPr bwMode="auto">
                        <a:xfrm>
                          <a:off x="1159" y="1992"/>
                          <a:ext cx="51" cy="23"/>
                          <a:chOff x="1159" y="1992"/>
                          <a:chExt cx="51" cy="23"/>
                        </a:xfrm>
                      </p:grpSpPr>
                      <p:grpSp>
                        <p:nvGrpSpPr>
                          <p:cNvPr id="1193" name="Group 180"/>
                          <p:cNvGrpSpPr>
                            <a:grpSpLocks/>
                          </p:cNvGrpSpPr>
                          <p:nvPr/>
                        </p:nvGrpSpPr>
                        <p:grpSpPr bwMode="auto">
                          <a:xfrm>
                            <a:off x="1159" y="1992"/>
                            <a:ext cx="25" cy="23"/>
                            <a:chOff x="1159" y="1992"/>
                            <a:chExt cx="25" cy="23"/>
                          </a:xfrm>
                        </p:grpSpPr>
                        <p:grpSp>
                          <p:nvGrpSpPr>
                            <p:cNvPr id="1194" name="Group 181"/>
                            <p:cNvGrpSpPr>
                              <a:grpSpLocks/>
                            </p:cNvGrpSpPr>
                            <p:nvPr/>
                          </p:nvGrpSpPr>
                          <p:grpSpPr bwMode="auto">
                            <a:xfrm>
                              <a:off x="1159" y="1992"/>
                              <a:ext cx="13" cy="23"/>
                              <a:chOff x="1159" y="1992"/>
                              <a:chExt cx="13" cy="23"/>
                            </a:xfrm>
                          </p:grpSpPr>
                          <p:sp>
                            <p:nvSpPr>
                              <p:cNvPr id="1173" name="Freeform 182"/>
                              <p:cNvSpPr>
                                <a:spLocks/>
                              </p:cNvSpPr>
                              <p:nvPr/>
                            </p:nvSpPr>
                            <p:spPr bwMode="auto">
                              <a:xfrm>
                                <a:off x="1159"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74" name="Freeform 183"/>
                              <p:cNvSpPr>
                                <a:spLocks/>
                              </p:cNvSpPr>
                              <p:nvPr/>
                            </p:nvSpPr>
                            <p:spPr bwMode="auto">
                              <a:xfrm>
                                <a:off x="1165"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199" name="Group 184"/>
                            <p:cNvGrpSpPr>
                              <a:grpSpLocks/>
                            </p:cNvGrpSpPr>
                            <p:nvPr/>
                          </p:nvGrpSpPr>
                          <p:grpSpPr bwMode="auto">
                            <a:xfrm>
                              <a:off x="1171" y="1992"/>
                              <a:ext cx="13" cy="23"/>
                              <a:chOff x="1171" y="1992"/>
                              <a:chExt cx="13" cy="23"/>
                            </a:xfrm>
                          </p:grpSpPr>
                          <p:sp>
                            <p:nvSpPr>
                              <p:cNvPr id="1171" name="Freeform 185"/>
                              <p:cNvSpPr>
                                <a:spLocks/>
                              </p:cNvSpPr>
                              <p:nvPr/>
                            </p:nvSpPr>
                            <p:spPr bwMode="auto">
                              <a:xfrm>
                                <a:off x="1171"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72" name="Freeform 186"/>
                              <p:cNvSpPr>
                                <a:spLocks/>
                              </p:cNvSpPr>
                              <p:nvPr/>
                            </p:nvSpPr>
                            <p:spPr bwMode="auto">
                              <a:xfrm>
                                <a:off x="1177"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nvGrpSpPr>
                          <p:cNvPr id="1200" name="Group 187"/>
                          <p:cNvGrpSpPr>
                            <a:grpSpLocks/>
                          </p:cNvGrpSpPr>
                          <p:nvPr/>
                        </p:nvGrpSpPr>
                        <p:grpSpPr bwMode="auto">
                          <a:xfrm>
                            <a:off x="1185" y="1992"/>
                            <a:ext cx="25" cy="23"/>
                            <a:chOff x="1185" y="1992"/>
                            <a:chExt cx="25" cy="23"/>
                          </a:xfrm>
                        </p:grpSpPr>
                        <p:grpSp>
                          <p:nvGrpSpPr>
                            <p:cNvPr id="1205" name="Group 188"/>
                            <p:cNvGrpSpPr>
                              <a:grpSpLocks/>
                            </p:cNvGrpSpPr>
                            <p:nvPr/>
                          </p:nvGrpSpPr>
                          <p:grpSpPr bwMode="auto">
                            <a:xfrm>
                              <a:off x="1185" y="1992"/>
                              <a:ext cx="13" cy="23"/>
                              <a:chOff x="1185" y="1992"/>
                              <a:chExt cx="13" cy="23"/>
                            </a:xfrm>
                          </p:grpSpPr>
                          <p:sp>
                            <p:nvSpPr>
                              <p:cNvPr id="1167" name="Freeform 189"/>
                              <p:cNvSpPr>
                                <a:spLocks/>
                              </p:cNvSpPr>
                              <p:nvPr/>
                            </p:nvSpPr>
                            <p:spPr bwMode="auto">
                              <a:xfrm>
                                <a:off x="1185"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68" name="Freeform 190"/>
                              <p:cNvSpPr>
                                <a:spLocks/>
                              </p:cNvSpPr>
                              <p:nvPr/>
                            </p:nvSpPr>
                            <p:spPr bwMode="auto">
                              <a:xfrm>
                                <a:off x="1191"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nvGrpSpPr>
                            <p:cNvPr id="1206" name="Group 191"/>
                            <p:cNvGrpSpPr>
                              <a:grpSpLocks/>
                            </p:cNvGrpSpPr>
                            <p:nvPr/>
                          </p:nvGrpSpPr>
                          <p:grpSpPr bwMode="auto">
                            <a:xfrm>
                              <a:off x="1197" y="1992"/>
                              <a:ext cx="13" cy="23"/>
                              <a:chOff x="1197" y="1992"/>
                              <a:chExt cx="13" cy="23"/>
                            </a:xfrm>
                          </p:grpSpPr>
                          <p:sp>
                            <p:nvSpPr>
                              <p:cNvPr id="1165" name="Freeform 192"/>
                              <p:cNvSpPr>
                                <a:spLocks/>
                              </p:cNvSpPr>
                              <p:nvPr/>
                            </p:nvSpPr>
                            <p:spPr bwMode="auto">
                              <a:xfrm>
                                <a:off x="1197"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sp>
                            <p:nvSpPr>
                              <p:cNvPr id="1166" name="Freeform 193"/>
                              <p:cNvSpPr>
                                <a:spLocks/>
                              </p:cNvSpPr>
                              <p:nvPr/>
                            </p:nvSpPr>
                            <p:spPr bwMode="auto">
                              <a:xfrm>
                                <a:off x="1203" y="1992"/>
                                <a:ext cx="7" cy="23"/>
                              </a:xfrm>
                              <a:custGeom>
                                <a:avLst/>
                                <a:gdLst>
                                  <a:gd name="T0" fmla="*/ 6 w 7"/>
                                  <a:gd name="T1" fmla="*/ 0 h 23"/>
                                  <a:gd name="T2" fmla="*/ 0 w 7"/>
                                  <a:gd name="T3" fmla="*/ 0 h 23"/>
                                  <a:gd name="T4" fmla="*/ 0 w 7"/>
                                  <a:gd name="T5" fmla="*/ 22 h 23"/>
                                  <a:gd name="T6" fmla="*/ 6 w 7"/>
                                  <a:gd name="T7" fmla="*/ 22 h 23"/>
                                  <a:gd name="T8" fmla="*/ 6 w 7"/>
                                  <a:gd name="T9" fmla="*/ 0 h 23"/>
                                  <a:gd name="T10" fmla="*/ 0 60000 65536"/>
                                  <a:gd name="T11" fmla="*/ 0 60000 65536"/>
                                  <a:gd name="T12" fmla="*/ 0 60000 65536"/>
                                  <a:gd name="T13" fmla="*/ 0 60000 65536"/>
                                  <a:gd name="T14" fmla="*/ 0 60000 65536"/>
                                  <a:gd name="T15" fmla="*/ 0 w 7"/>
                                  <a:gd name="T16" fmla="*/ 0 h 23"/>
                                  <a:gd name="T17" fmla="*/ 7 w 7"/>
                                  <a:gd name="T18" fmla="*/ 23 h 23"/>
                                </a:gdLst>
                                <a:ahLst/>
                                <a:cxnLst>
                                  <a:cxn ang="T10">
                                    <a:pos x="T0" y="T1"/>
                                  </a:cxn>
                                  <a:cxn ang="T11">
                                    <a:pos x="T2" y="T3"/>
                                  </a:cxn>
                                  <a:cxn ang="T12">
                                    <a:pos x="T4" y="T5"/>
                                  </a:cxn>
                                  <a:cxn ang="T13">
                                    <a:pos x="T6" y="T7"/>
                                  </a:cxn>
                                  <a:cxn ang="T14">
                                    <a:pos x="T8" y="T9"/>
                                  </a:cxn>
                                </a:cxnLst>
                                <a:rect l="T15" t="T16" r="T17" b="T18"/>
                                <a:pathLst>
                                  <a:path w="7" h="23">
                                    <a:moveTo>
                                      <a:pt x="6" y="0"/>
                                    </a:moveTo>
                                    <a:lnTo>
                                      <a:pt x="0" y="0"/>
                                    </a:lnTo>
                                    <a:lnTo>
                                      <a:pt x="0" y="22"/>
                                    </a:lnTo>
                                    <a:lnTo>
                                      <a:pt x="6" y="22"/>
                                    </a:lnTo>
                                    <a:lnTo>
                                      <a:pt x="6" y="0"/>
                                    </a:lnTo>
                                  </a:path>
                                </a:pathLst>
                              </a:custGeom>
                              <a:solidFill>
                                <a:srgbClr val="000000"/>
                              </a:solidFill>
                              <a:ln w="12700" cap="rnd">
                                <a:noFill/>
                                <a:round/>
                                <a:headEnd/>
                                <a:tailEnd/>
                              </a:ln>
                            </p:spPr>
                            <p:txBody>
                              <a:bodyPr/>
                              <a:lstStyle/>
                              <a:p>
                                <a:endParaRPr lang="en-US"/>
                              </a:p>
                            </p:txBody>
                          </p:sp>
                        </p:grpSp>
                      </p:grpSp>
                    </p:grpSp>
                  </p:grpSp>
                </p:grpSp>
              </p:grpSp>
            </p:grpSp>
            <p:grpSp>
              <p:nvGrpSpPr>
                <p:cNvPr id="1207" name="Group 194"/>
                <p:cNvGrpSpPr>
                  <a:grpSpLocks/>
                </p:cNvGrpSpPr>
                <p:nvPr/>
              </p:nvGrpSpPr>
              <p:grpSpPr bwMode="auto">
                <a:xfrm>
                  <a:off x="807" y="1905"/>
                  <a:ext cx="392" cy="55"/>
                  <a:chOff x="807" y="1905"/>
                  <a:chExt cx="392" cy="55"/>
                </a:xfrm>
              </p:grpSpPr>
              <p:sp>
                <p:nvSpPr>
                  <p:cNvPr id="1149" name="Rectangle 195"/>
                  <p:cNvSpPr>
                    <a:spLocks noChangeArrowheads="1"/>
                  </p:cNvSpPr>
                  <p:nvPr/>
                </p:nvSpPr>
                <p:spPr bwMode="auto">
                  <a:xfrm>
                    <a:off x="807" y="1905"/>
                    <a:ext cx="72" cy="55"/>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1150" name="Rectangle 196"/>
                  <p:cNvSpPr>
                    <a:spLocks noChangeArrowheads="1"/>
                  </p:cNvSpPr>
                  <p:nvPr/>
                </p:nvSpPr>
                <p:spPr bwMode="auto">
                  <a:xfrm>
                    <a:off x="893" y="1905"/>
                    <a:ext cx="111" cy="55"/>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1151" name="Rectangle 197"/>
                  <p:cNvSpPr>
                    <a:spLocks noChangeArrowheads="1"/>
                  </p:cNvSpPr>
                  <p:nvPr/>
                </p:nvSpPr>
                <p:spPr bwMode="auto">
                  <a:xfrm>
                    <a:off x="1018" y="1905"/>
                    <a:ext cx="122" cy="55"/>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1152" name="Rectangle 198"/>
                  <p:cNvSpPr>
                    <a:spLocks noChangeArrowheads="1"/>
                  </p:cNvSpPr>
                  <p:nvPr/>
                </p:nvSpPr>
                <p:spPr bwMode="auto">
                  <a:xfrm>
                    <a:off x="1154" y="1905"/>
                    <a:ext cx="45" cy="55"/>
                  </a:xfrm>
                  <a:prstGeom prst="rect">
                    <a:avLst/>
                  </a:prstGeom>
                  <a:solidFill>
                    <a:srgbClr val="C0C0C0"/>
                  </a:solidFill>
                  <a:ln w="12700">
                    <a:solidFill>
                      <a:srgbClr val="000000"/>
                    </a:solidFill>
                    <a:miter lim="800000"/>
                    <a:headEnd/>
                    <a:tailEnd/>
                  </a:ln>
                </p:spPr>
                <p:txBody>
                  <a:bodyPr wrap="none" anchor="ctr"/>
                  <a:lstStyle/>
                  <a:p>
                    <a:endParaRPr lang="en-US"/>
                  </a:p>
                </p:txBody>
              </p:sp>
            </p:grpSp>
          </p:grpSp>
          <p:grpSp>
            <p:nvGrpSpPr>
              <p:cNvPr id="1208" name="Group 199"/>
              <p:cNvGrpSpPr>
                <a:grpSpLocks/>
              </p:cNvGrpSpPr>
              <p:nvPr/>
            </p:nvGrpSpPr>
            <p:grpSpPr bwMode="auto">
              <a:xfrm>
                <a:off x="1156" y="1907"/>
                <a:ext cx="30" cy="28"/>
                <a:chOff x="1156" y="1907"/>
                <a:chExt cx="30" cy="28"/>
              </a:xfrm>
            </p:grpSpPr>
            <p:sp>
              <p:nvSpPr>
                <p:cNvPr id="1142" name="Rectangle 200"/>
                <p:cNvSpPr>
                  <a:spLocks noChangeArrowheads="1"/>
                </p:cNvSpPr>
                <p:nvPr/>
              </p:nvSpPr>
              <p:spPr bwMode="auto">
                <a:xfrm>
                  <a:off x="1178" y="1913"/>
                  <a:ext cx="8" cy="21"/>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1143" name="Rectangle 201"/>
                <p:cNvSpPr>
                  <a:spLocks noChangeArrowheads="1"/>
                </p:cNvSpPr>
                <p:nvPr/>
              </p:nvSpPr>
              <p:spPr bwMode="auto">
                <a:xfrm>
                  <a:off x="1181" y="1920"/>
                  <a:ext cx="3" cy="1"/>
                </a:xfrm>
                <a:prstGeom prst="rect">
                  <a:avLst/>
                </a:prstGeom>
                <a:solidFill>
                  <a:srgbClr val="C0C0C0"/>
                </a:solidFill>
                <a:ln w="12700">
                  <a:solidFill>
                    <a:srgbClr val="000000"/>
                  </a:solidFill>
                  <a:miter lim="800000"/>
                  <a:headEnd/>
                  <a:tailEnd/>
                </a:ln>
              </p:spPr>
              <p:txBody>
                <a:bodyPr wrap="none" anchor="ctr"/>
                <a:lstStyle/>
                <a:p>
                  <a:endParaRPr lang="en-US"/>
                </a:p>
              </p:txBody>
            </p:sp>
            <p:grpSp>
              <p:nvGrpSpPr>
                <p:cNvPr id="1213" name="Group 202"/>
                <p:cNvGrpSpPr>
                  <a:grpSpLocks/>
                </p:cNvGrpSpPr>
                <p:nvPr/>
              </p:nvGrpSpPr>
              <p:grpSpPr bwMode="auto">
                <a:xfrm>
                  <a:off x="1156" y="1907"/>
                  <a:ext cx="3" cy="28"/>
                  <a:chOff x="1156" y="1907"/>
                  <a:chExt cx="3" cy="28"/>
                </a:xfrm>
              </p:grpSpPr>
              <p:sp>
                <p:nvSpPr>
                  <p:cNvPr id="1145" name="Rectangle 203"/>
                  <p:cNvSpPr>
                    <a:spLocks noChangeArrowheads="1"/>
                  </p:cNvSpPr>
                  <p:nvPr/>
                </p:nvSpPr>
                <p:spPr bwMode="auto">
                  <a:xfrm flipV="1">
                    <a:off x="1156" y="1907"/>
                    <a:ext cx="3" cy="10"/>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1146" name="Rectangle 204"/>
                  <p:cNvSpPr>
                    <a:spLocks noChangeArrowheads="1"/>
                  </p:cNvSpPr>
                  <p:nvPr/>
                </p:nvSpPr>
                <p:spPr bwMode="auto">
                  <a:xfrm flipV="1">
                    <a:off x="1156" y="1925"/>
                    <a:ext cx="3" cy="10"/>
                  </a:xfrm>
                  <a:prstGeom prst="rect">
                    <a:avLst/>
                  </a:prstGeom>
                  <a:solidFill>
                    <a:srgbClr val="C0C0C0"/>
                  </a:solidFill>
                  <a:ln w="12700">
                    <a:solidFill>
                      <a:srgbClr val="000000"/>
                    </a:solidFill>
                    <a:miter lim="800000"/>
                    <a:headEnd/>
                    <a:tailEnd/>
                  </a:ln>
                </p:spPr>
                <p:txBody>
                  <a:bodyPr wrap="none" anchor="ctr"/>
                  <a:lstStyle/>
                  <a:p>
                    <a:endParaRPr lang="en-US"/>
                  </a:p>
                </p:txBody>
              </p:sp>
            </p:grpSp>
          </p:grpSp>
          <p:grpSp>
            <p:nvGrpSpPr>
              <p:cNvPr id="1214" name="Group 205"/>
              <p:cNvGrpSpPr>
                <a:grpSpLocks/>
              </p:cNvGrpSpPr>
              <p:nvPr/>
            </p:nvGrpSpPr>
            <p:grpSpPr bwMode="auto">
              <a:xfrm>
                <a:off x="894" y="1905"/>
                <a:ext cx="107" cy="46"/>
                <a:chOff x="894" y="1905"/>
                <a:chExt cx="107" cy="46"/>
              </a:xfrm>
            </p:grpSpPr>
            <p:grpSp>
              <p:nvGrpSpPr>
                <p:cNvPr id="1219" name="Group 206"/>
                <p:cNvGrpSpPr>
                  <a:grpSpLocks/>
                </p:cNvGrpSpPr>
                <p:nvPr/>
              </p:nvGrpSpPr>
              <p:grpSpPr bwMode="auto">
                <a:xfrm>
                  <a:off x="898" y="1915"/>
                  <a:ext cx="103" cy="12"/>
                  <a:chOff x="898" y="1915"/>
                  <a:chExt cx="103" cy="12"/>
                </a:xfrm>
              </p:grpSpPr>
              <p:sp>
                <p:nvSpPr>
                  <p:cNvPr id="1139" name="Rectangle 207"/>
                  <p:cNvSpPr>
                    <a:spLocks noChangeArrowheads="1"/>
                  </p:cNvSpPr>
                  <p:nvPr/>
                </p:nvSpPr>
                <p:spPr bwMode="auto">
                  <a:xfrm>
                    <a:off x="935" y="1915"/>
                    <a:ext cx="29" cy="11"/>
                  </a:xfrm>
                  <a:prstGeom prst="rect">
                    <a:avLst/>
                  </a:prstGeom>
                  <a:solidFill>
                    <a:srgbClr val="808080"/>
                  </a:solidFill>
                  <a:ln w="12700">
                    <a:solidFill>
                      <a:srgbClr val="000000"/>
                    </a:solidFill>
                    <a:miter lim="800000"/>
                    <a:headEnd/>
                    <a:tailEnd/>
                  </a:ln>
                </p:spPr>
                <p:txBody>
                  <a:bodyPr wrap="none" anchor="ctr"/>
                  <a:lstStyle/>
                  <a:p>
                    <a:endParaRPr lang="en-US"/>
                  </a:p>
                </p:txBody>
              </p:sp>
              <p:sp>
                <p:nvSpPr>
                  <p:cNvPr id="1140" name="Rectangle 208"/>
                  <p:cNvSpPr>
                    <a:spLocks noChangeArrowheads="1"/>
                  </p:cNvSpPr>
                  <p:nvPr/>
                </p:nvSpPr>
                <p:spPr bwMode="auto">
                  <a:xfrm>
                    <a:off x="935" y="1926"/>
                    <a:ext cx="29" cy="1"/>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1141" name="Rectangle 209"/>
                  <p:cNvSpPr>
                    <a:spLocks noChangeArrowheads="1"/>
                  </p:cNvSpPr>
                  <p:nvPr/>
                </p:nvSpPr>
                <p:spPr bwMode="auto">
                  <a:xfrm>
                    <a:off x="898" y="1924"/>
                    <a:ext cx="103" cy="1"/>
                  </a:xfrm>
                  <a:prstGeom prst="rect">
                    <a:avLst/>
                  </a:prstGeom>
                  <a:solidFill>
                    <a:srgbClr val="000000"/>
                  </a:solidFill>
                  <a:ln w="12700">
                    <a:noFill/>
                    <a:miter lim="800000"/>
                    <a:headEnd/>
                    <a:tailEnd/>
                  </a:ln>
                </p:spPr>
                <p:txBody>
                  <a:bodyPr wrap="none" anchor="ctr"/>
                  <a:lstStyle/>
                  <a:p>
                    <a:endParaRPr lang="en-US"/>
                  </a:p>
                </p:txBody>
              </p:sp>
            </p:grpSp>
            <p:sp>
              <p:nvSpPr>
                <p:cNvPr id="1137" name="Rectangle 210"/>
                <p:cNvSpPr>
                  <a:spLocks noChangeArrowheads="1"/>
                </p:cNvSpPr>
                <p:nvPr/>
              </p:nvSpPr>
              <p:spPr bwMode="auto">
                <a:xfrm flipV="1">
                  <a:off x="894" y="1905"/>
                  <a:ext cx="4" cy="11"/>
                </a:xfrm>
                <a:prstGeom prst="rect">
                  <a:avLst/>
                </a:prstGeom>
                <a:solidFill>
                  <a:srgbClr val="008000"/>
                </a:solidFill>
                <a:ln w="12700">
                  <a:solidFill>
                    <a:srgbClr val="000000"/>
                  </a:solidFill>
                  <a:miter lim="800000"/>
                  <a:headEnd/>
                  <a:tailEnd/>
                </a:ln>
              </p:spPr>
              <p:txBody>
                <a:bodyPr wrap="none" anchor="ctr"/>
                <a:lstStyle/>
                <a:p>
                  <a:endParaRPr lang="en-US"/>
                </a:p>
              </p:txBody>
            </p:sp>
            <p:sp>
              <p:nvSpPr>
                <p:cNvPr id="1138" name="Rectangle 211"/>
                <p:cNvSpPr>
                  <a:spLocks noChangeArrowheads="1"/>
                </p:cNvSpPr>
                <p:nvPr/>
              </p:nvSpPr>
              <p:spPr bwMode="auto">
                <a:xfrm>
                  <a:off x="987" y="1945"/>
                  <a:ext cx="6" cy="6"/>
                </a:xfrm>
                <a:prstGeom prst="rect">
                  <a:avLst/>
                </a:prstGeom>
                <a:solidFill>
                  <a:srgbClr val="000000"/>
                </a:solidFill>
                <a:ln w="12700">
                  <a:solidFill>
                    <a:srgbClr val="000000"/>
                  </a:solidFill>
                  <a:miter lim="800000"/>
                  <a:headEnd/>
                  <a:tailEnd/>
                </a:ln>
              </p:spPr>
              <p:txBody>
                <a:bodyPr wrap="none" anchor="ctr"/>
                <a:lstStyle/>
                <a:p>
                  <a:endParaRPr lang="en-US"/>
                </a:p>
              </p:txBody>
            </p:sp>
          </p:grpSp>
          <p:grpSp>
            <p:nvGrpSpPr>
              <p:cNvPr id="1220" name="Group 212"/>
              <p:cNvGrpSpPr>
                <a:grpSpLocks/>
              </p:cNvGrpSpPr>
              <p:nvPr/>
            </p:nvGrpSpPr>
            <p:grpSpPr bwMode="auto">
              <a:xfrm>
                <a:off x="804" y="1954"/>
                <a:ext cx="78" cy="14"/>
                <a:chOff x="804" y="1954"/>
                <a:chExt cx="78" cy="14"/>
              </a:xfrm>
            </p:grpSpPr>
            <p:grpSp>
              <p:nvGrpSpPr>
                <p:cNvPr id="1221" name="Group 213"/>
                <p:cNvGrpSpPr>
                  <a:grpSpLocks/>
                </p:cNvGrpSpPr>
                <p:nvPr/>
              </p:nvGrpSpPr>
              <p:grpSpPr bwMode="auto">
                <a:xfrm>
                  <a:off x="804" y="1954"/>
                  <a:ext cx="42" cy="7"/>
                  <a:chOff x="804" y="1954"/>
                  <a:chExt cx="42" cy="7"/>
                </a:xfrm>
              </p:grpSpPr>
              <p:grpSp>
                <p:nvGrpSpPr>
                  <p:cNvPr id="1222" name="Group 214"/>
                  <p:cNvGrpSpPr>
                    <a:grpSpLocks/>
                  </p:cNvGrpSpPr>
                  <p:nvPr/>
                </p:nvGrpSpPr>
                <p:grpSpPr bwMode="auto">
                  <a:xfrm>
                    <a:off x="804" y="1954"/>
                    <a:ext cx="23" cy="7"/>
                    <a:chOff x="804" y="1954"/>
                    <a:chExt cx="23" cy="7"/>
                  </a:xfrm>
                </p:grpSpPr>
                <p:grpSp>
                  <p:nvGrpSpPr>
                    <p:cNvPr id="1223" name="Group 215"/>
                    <p:cNvGrpSpPr>
                      <a:grpSpLocks/>
                    </p:cNvGrpSpPr>
                    <p:nvPr/>
                  </p:nvGrpSpPr>
                  <p:grpSpPr bwMode="auto">
                    <a:xfrm>
                      <a:off x="804" y="1954"/>
                      <a:ext cx="12" cy="7"/>
                      <a:chOff x="804" y="1954"/>
                      <a:chExt cx="12" cy="7"/>
                    </a:xfrm>
                  </p:grpSpPr>
                  <p:sp>
                    <p:nvSpPr>
                      <p:cNvPr id="1134" name="Freeform 216"/>
                      <p:cNvSpPr>
                        <a:spLocks/>
                      </p:cNvSpPr>
                      <p:nvPr/>
                    </p:nvSpPr>
                    <p:spPr bwMode="auto">
                      <a:xfrm>
                        <a:off x="804" y="1954"/>
                        <a:ext cx="7" cy="7"/>
                      </a:xfrm>
                      <a:custGeom>
                        <a:avLst/>
                        <a:gdLst>
                          <a:gd name="T0" fmla="*/ 6 w 7"/>
                          <a:gd name="T1" fmla="*/ 0 h 7"/>
                          <a:gd name="T2" fmla="*/ 0 w 7"/>
                          <a:gd name="T3" fmla="*/ 0 h 7"/>
                          <a:gd name="T4" fmla="*/ 0 w 7"/>
                          <a:gd name="T5" fmla="*/ 6 h 7"/>
                          <a:gd name="T6" fmla="*/ 6 w 7"/>
                          <a:gd name="T7" fmla="*/ 6 h 7"/>
                          <a:gd name="T8" fmla="*/ 6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0"/>
                            </a:moveTo>
                            <a:lnTo>
                              <a:pt x="0" y="0"/>
                            </a:lnTo>
                            <a:lnTo>
                              <a:pt x="0" y="6"/>
                            </a:lnTo>
                            <a:lnTo>
                              <a:pt x="6" y="6"/>
                            </a:lnTo>
                            <a:lnTo>
                              <a:pt x="6" y="0"/>
                            </a:lnTo>
                          </a:path>
                        </a:pathLst>
                      </a:custGeom>
                      <a:solidFill>
                        <a:srgbClr val="000000"/>
                      </a:solidFill>
                      <a:ln w="12700" cap="rnd">
                        <a:noFill/>
                        <a:round/>
                        <a:headEnd/>
                        <a:tailEnd/>
                      </a:ln>
                    </p:spPr>
                    <p:txBody>
                      <a:bodyPr/>
                      <a:lstStyle/>
                      <a:p>
                        <a:endParaRPr lang="en-US"/>
                      </a:p>
                    </p:txBody>
                  </p:sp>
                  <p:sp>
                    <p:nvSpPr>
                      <p:cNvPr id="1135" name="Freeform 217"/>
                      <p:cNvSpPr>
                        <a:spLocks/>
                      </p:cNvSpPr>
                      <p:nvPr/>
                    </p:nvSpPr>
                    <p:spPr bwMode="auto">
                      <a:xfrm>
                        <a:off x="809" y="1954"/>
                        <a:ext cx="7" cy="7"/>
                      </a:xfrm>
                      <a:custGeom>
                        <a:avLst/>
                        <a:gdLst>
                          <a:gd name="T0" fmla="*/ 6 w 7"/>
                          <a:gd name="T1" fmla="*/ 0 h 7"/>
                          <a:gd name="T2" fmla="*/ 0 w 7"/>
                          <a:gd name="T3" fmla="*/ 0 h 7"/>
                          <a:gd name="T4" fmla="*/ 0 w 7"/>
                          <a:gd name="T5" fmla="*/ 6 h 7"/>
                          <a:gd name="T6" fmla="*/ 6 w 7"/>
                          <a:gd name="T7" fmla="*/ 6 h 7"/>
                          <a:gd name="T8" fmla="*/ 6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0"/>
                            </a:moveTo>
                            <a:lnTo>
                              <a:pt x="0" y="0"/>
                            </a:lnTo>
                            <a:lnTo>
                              <a:pt x="0" y="6"/>
                            </a:lnTo>
                            <a:lnTo>
                              <a:pt x="6" y="6"/>
                            </a:lnTo>
                            <a:lnTo>
                              <a:pt x="6" y="0"/>
                            </a:lnTo>
                          </a:path>
                        </a:pathLst>
                      </a:custGeom>
                      <a:solidFill>
                        <a:srgbClr val="000000"/>
                      </a:solidFill>
                      <a:ln w="12700" cap="rnd">
                        <a:noFill/>
                        <a:round/>
                        <a:headEnd/>
                        <a:tailEnd/>
                      </a:ln>
                    </p:spPr>
                    <p:txBody>
                      <a:bodyPr/>
                      <a:lstStyle/>
                      <a:p>
                        <a:endParaRPr lang="en-US"/>
                      </a:p>
                    </p:txBody>
                  </p:sp>
                </p:grpSp>
                <p:grpSp>
                  <p:nvGrpSpPr>
                    <p:cNvPr id="1224" name="Group 218"/>
                    <p:cNvGrpSpPr>
                      <a:grpSpLocks/>
                    </p:cNvGrpSpPr>
                    <p:nvPr/>
                  </p:nvGrpSpPr>
                  <p:grpSpPr bwMode="auto">
                    <a:xfrm>
                      <a:off x="814" y="1954"/>
                      <a:ext cx="13" cy="7"/>
                      <a:chOff x="814" y="1954"/>
                      <a:chExt cx="13" cy="7"/>
                    </a:xfrm>
                  </p:grpSpPr>
                  <p:sp>
                    <p:nvSpPr>
                      <p:cNvPr id="1132" name="Freeform 219"/>
                      <p:cNvSpPr>
                        <a:spLocks/>
                      </p:cNvSpPr>
                      <p:nvPr/>
                    </p:nvSpPr>
                    <p:spPr bwMode="auto">
                      <a:xfrm>
                        <a:off x="814" y="1954"/>
                        <a:ext cx="8" cy="7"/>
                      </a:xfrm>
                      <a:custGeom>
                        <a:avLst/>
                        <a:gdLst>
                          <a:gd name="T0" fmla="*/ 7 w 8"/>
                          <a:gd name="T1" fmla="*/ 0 h 7"/>
                          <a:gd name="T2" fmla="*/ 0 w 8"/>
                          <a:gd name="T3" fmla="*/ 0 h 7"/>
                          <a:gd name="T4" fmla="*/ 0 w 8"/>
                          <a:gd name="T5" fmla="*/ 6 h 7"/>
                          <a:gd name="T6" fmla="*/ 7 w 8"/>
                          <a:gd name="T7" fmla="*/ 6 h 7"/>
                          <a:gd name="T8" fmla="*/ 7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7" y="0"/>
                            </a:moveTo>
                            <a:lnTo>
                              <a:pt x="0" y="0"/>
                            </a:lnTo>
                            <a:lnTo>
                              <a:pt x="0" y="6"/>
                            </a:lnTo>
                            <a:lnTo>
                              <a:pt x="7" y="6"/>
                            </a:lnTo>
                            <a:lnTo>
                              <a:pt x="7" y="0"/>
                            </a:lnTo>
                          </a:path>
                        </a:pathLst>
                      </a:custGeom>
                      <a:solidFill>
                        <a:srgbClr val="000000"/>
                      </a:solidFill>
                      <a:ln w="12700" cap="rnd">
                        <a:noFill/>
                        <a:round/>
                        <a:headEnd/>
                        <a:tailEnd/>
                      </a:ln>
                    </p:spPr>
                    <p:txBody>
                      <a:bodyPr/>
                      <a:lstStyle/>
                      <a:p>
                        <a:endParaRPr lang="en-US"/>
                      </a:p>
                    </p:txBody>
                  </p:sp>
                  <p:sp>
                    <p:nvSpPr>
                      <p:cNvPr id="1133" name="Freeform 220"/>
                      <p:cNvSpPr>
                        <a:spLocks/>
                      </p:cNvSpPr>
                      <p:nvPr/>
                    </p:nvSpPr>
                    <p:spPr bwMode="auto">
                      <a:xfrm>
                        <a:off x="818" y="1954"/>
                        <a:ext cx="9" cy="7"/>
                      </a:xfrm>
                      <a:custGeom>
                        <a:avLst/>
                        <a:gdLst>
                          <a:gd name="T0" fmla="*/ 8 w 9"/>
                          <a:gd name="T1" fmla="*/ 0 h 7"/>
                          <a:gd name="T2" fmla="*/ 0 w 9"/>
                          <a:gd name="T3" fmla="*/ 0 h 7"/>
                          <a:gd name="T4" fmla="*/ 0 w 9"/>
                          <a:gd name="T5" fmla="*/ 6 h 7"/>
                          <a:gd name="T6" fmla="*/ 8 w 9"/>
                          <a:gd name="T7" fmla="*/ 6 h 7"/>
                          <a:gd name="T8" fmla="*/ 8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8" y="0"/>
                            </a:moveTo>
                            <a:lnTo>
                              <a:pt x="0" y="0"/>
                            </a:lnTo>
                            <a:lnTo>
                              <a:pt x="0" y="6"/>
                            </a:lnTo>
                            <a:lnTo>
                              <a:pt x="8" y="6"/>
                            </a:lnTo>
                            <a:lnTo>
                              <a:pt x="8" y="0"/>
                            </a:lnTo>
                          </a:path>
                        </a:pathLst>
                      </a:custGeom>
                      <a:solidFill>
                        <a:srgbClr val="000000"/>
                      </a:solidFill>
                      <a:ln w="12700" cap="rnd">
                        <a:noFill/>
                        <a:round/>
                        <a:headEnd/>
                        <a:tailEnd/>
                      </a:ln>
                    </p:spPr>
                    <p:txBody>
                      <a:bodyPr/>
                      <a:lstStyle/>
                      <a:p>
                        <a:endParaRPr lang="en-US"/>
                      </a:p>
                    </p:txBody>
                  </p:sp>
                </p:grpSp>
              </p:grpSp>
              <p:grpSp>
                <p:nvGrpSpPr>
                  <p:cNvPr id="1225" name="Group 221"/>
                  <p:cNvGrpSpPr>
                    <a:grpSpLocks/>
                  </p:cNvGrpSpPr>
                  <p:nvPr/>
                </p:nvGrpSpPr>
                <p:grpSpPr bwMode="auto">
                  <a:xfrm>
                    <a:off x="824" y="1954"/>
                    <a:ext cx="22" cy="7"/>
                    <a:chOff x="824" y="1954"/>
                    <a:chExt cx="22" cy="7"/>
                  </a:xfrm>
                </p:grpSpPr>
                <p:grpSp>
                  <p:nvGrpSpPr>
                    <p:cNvPr id="1226" name="Group 222"/>
                    <p:cNvGrpSpPr>
                      <a:grpSpLocks/>
                    </p:cNvGrpSpPr>
                    <p:nvPr/>
                  </p:nvGrpSpPr>
                  <p:grpSpPr bwMode="auto">
                    <a:xfrm>
                      <a:off x="824" y="1954"/>
                      <a:ext cx="12" cy="7"/>
                      <a:chOff x="824" y="1954"/>
                      <a:chExt cx="12" cy="7"/>
                    </a:xfrm>
                  </p:grpSpPr>
                  <p:sp>
                    <p:nvSpPr>
                      <p:cNvPr id="1128" name="Freeform 223"/>
                      <p:cNvSpPr>
                        <a:spLocks/>
                      </p:cNvSpPr>
                      <p:nvPr/>
                    </p:nvSpPr>
                    <p:spPr bwMode="auto">
                      <a:xfrm>
                        <a:off x="824" y="1954"/>
                        <a:ext cx="7" cy="7"/>
                      </a:xfrm>
                      <a:custGeom>
                        <a:avLst/>
                        <a:gdLst>
                          <a:gd name="T0" fmla="*/ 6 w 7"/>
                          <a:gd name="T1" fmla="*/ 0 h 7"/>
                          <a:gd name="T2" fmla="*/ 0 w 7"/>
                          <a:gd name="T3" fmla="*/ 0 h 7"/>
                          <a:gd name="T4" fmla="*/ 0 w 7"/>
                          <a:gd name="T5" fmla="*/ 6 h 7"/>
                          <a:gd name="T6" fmla="*/ 6 w 7"/>
                          <a:gd name="T7" fmla="*/ 6 h 7"/>
                          <a:gd name="T8" fmla="*/ 6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0"/>
                            </a:moveTo>
                            <a:lnTo>
                              <a:pt x="0" y="0"/>
                            </a:lnTo>
                            <a:lnTo>
                              <a:pt x="0" y="6"/>
                            </a:lnTo>
                            <a:lnTo>
                              <a:pt x="6" y="6"/>
                            </a:lnTo>
                            <a:lnTo>
                              <a:pt x="6" y="0"/>
                            </a:lnTo>
                          </a:path>
                        </a:pathLst>
                      </a:custGeom>
                      <a:solidFill>
                        <a:srgbClr val="000000"/>
                      </a:solidFill>
                      <a:ln w="12700" cap="rnd">
                        <a:noFill/>
                        <a:round/>
                        <a:headEnd/>
                        <a:tailEnd/>
                      </a:ln>
                    </p:spPr>
                    <p:txBody>
                      <a:bodyPr/>
                      <a:lstStyle/>
                      <a:p>
                        <a:endParaRPr lang="en-US"/>
                      </a:p>
                    </p:txBody>
                  </p:sp>
                  <p:sp>
                    <p:nvSpPr>
                      <p:cNvPr id="1129" name="Freeform 224"/>
                      <p:cNvSpPr>
                        <a:spLocks/>
                      </p:cNvSpPr>
                      <p:nvPr/>
                    </p:nvSpPr>
                    <p:spPr bwMode="auto">
                      <a:xfrm>
                        <a:off x="829" y="1954"/>
                        <a:ext cx="7" cy="7"/>
                      </a:xfrm>
                      <a:custGeom>
                        <a:avLst/>
                        <a:gdLst>
                          <a:gd name="T0" fmla="*/ 6 w 7"/>
                          <a:gd name="T1" fmla="*/ 0 h 7"/>
                          <a:gd name="T2" fmla="*/ 0 w 7"/>
                          <a:gd name="T3" fmla="*/ 0 h 7"/>
                          <a:gd name="T4" fmla="*/ 0 w 7"/>
                          <a:gd name="T5" fmla="*/ 6 h 7"/>
                          <a:gd name="T6" fmla="*/ 6 w 7"/>
                          <a:gd name="T7" fmla="*/ 6 h 7"/>
                          <a:gd name="T8" fmla="*/ 6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0"/>
                            </a:moveTo>
                            <a:lnTo>
                              <a:pt x="0" y="0"/>
                            </a:lnTo>
                            <a:lnTo>
                              <a:pt x="0" y="6"/>
                            </a:lnTo>
                            <a:lnTo>
                              <a:pt x="6" y="6"/>
                            </a:lnTo>
                            <a:lnTo>
                              <a:pt x="6" y="0"/>
                            </a:lnTo>
                          </a:path>
                        </a:pathLst>
                      </a:custGeom>
                      <a:solidFill>
                        <a:srgbClr val="000000"/>
                      </a:solidFill>
                      <a:ln w="12700" cap="rnd">
                        <a:noFill/>
                        <a:round/>
                        <a:headEnd/>
                        <a:tailEnd/>
                      </a:ln>
                    </p:spPr>
                    <p:txBody>
                      <a:bodyPr/>
                      <a:lstStyle/>
                      <a:p>
                        <a:endParaRPr lang="en-US"/>
                      </a:p>
                    </p:txBody>
                  </p:sp>
                </p:grpSp>
                <p:grpSp>
                  <p:nvGrpSpPr>
                    <p:cNvPr id="1231" name="Group 225"/>
                    <p:cNvGrpSpPr>
                      <a:grpSpLocks/>
                    </p:cNvGrpSpPr>
                    <p:nvPr/>
                  </p:nvGrpSpPr>
                  <p:grpSpPr bwMode="auto">
                    <a:xfrm>
                      <a:off x="833" y="1954"/>
                      <a:ext cx="13" cy="7"/>
                      <a:chOff x="833" y="1954"/>
                      <a:chExt cx="13" cy="7"/>
                    </a:xfrm>
                  </p:grpSpPr>
                  <p:sp>
                    <p:nvSpPr>
                      <p:cNvPr id="1126" name="Freeform 226"/>
                      <p:cNvSpPr>
                        <a:spLocks/>
                      </p:cNvSpPr>
                      <p:nvPr/>
                    </p:nvSpPr>
                    <p:spPr bwMode="auto">
                      <a:xfrm>
                        <a:off x="833" y="1954"/>
                        <a:ext cx="7" cy="7"/>
                      </a:xfrm>
                      <a:custGeom>
                        <a:avLst/>
                        <a:gdLst>
                          <a:gd name="T0" fmla="*/ 6 w 7"/>
                          <a:gd name="T1" fmla="*/ 0 h 7"/>
                          <a:gd name="T2" fmla="*/ 0 w 7"/>
                          <a:gd name="T3" fmla="*/ 0 h 7"/>
                          <a:gd name="T4" fmla="*/ 0 w 7"/>
                          <a:gd name="T5" fmla="*/ 6 h 7"/>
                          <a:gd name="T6" fmla="*/ 6 w 7"/>
                          <a:gd name="T7" fmla="*/ 6 h 7"/>
                          <a:gd name="T8" fmla="*/ 6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0"/>
                            </a:moveTo>
                            <a:lnTo>
                              <a:pt x="0" y="0"/>
                            </a:lnTo>
                            <a:lnTo>
                              <a:pt x="0" y="6"/>
                            </a:lnTo>
                            <a:lnTo>
                              <a:pt x="6" y="6"/>
                            </a:lnTo>
                            <a:lnTo>
                              <a:pt x="6" y="0"/>
                            </a:lnTo>
                          </a:path>
                        </a:pathLst>
                      </a:custGeom>
                      <a:solidFill>
                        <a:srgbClr val="000000"/>
                      </a:solidFill>
                      <a:ln w="12700" cap="rnd">
                        <a:noFill/>
                        <a:round/>
                        <a:headEnd/>
                        <a:tailEnd/>
                      </a:ln>
                    </p:spPr>
                    <p:txBody>
                      <a:bodyPr/>
                      <a:lstStyle/>
                      <a:p>
                        <a:endParaRPr lang="en-US"/>
                      </a:p>
                    </p:txBody>
                  </p:sp>
                  <p:sp>
                    <p:nvSpPr>
                      <p:cNvPr id="1127" name="Freeform 227"/>
                      <p:cNvSpPr>
                        <a:spLocks/>
                      </p:cNvSpPr>
                      <p:nvPr/>
                    </p:nvSpPr>
                    <p:spPr bwMode="auto">
                      <a:xfrm>
                        <a:off x="838" y="1954"/>
                        <a:ext cx="8" cy="7"/>
                      </a:xfrm>
                      <a:custGeom>
                        <a:avLst/>
                        <a:gdLst>
                          <a:gd name="T0" fmla="*/ 7 w 8"/>
                          <a:gd name="T1" fmla="*/ 0 h 7"/>
                          <a:gd name="T2" fmla="*/ 0 w 8"/>
                          <a:gd name="T3" fmla="*/ 0 h 7"/>
                          <a:gd name="T4" fmla="*/ 0 w 8"/>
                          <a:gd name="T5" fmla="*/ 6 h 7"/>
                          <a:gd name="T6" fmla="*/ 7 w 8"/>
                          <a:gd name="T7" fmla="*/ 6 h 7"/>
                          <a:gd name="T8" fmla="*/ 7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7" y="0"/>
                            </a:moveTo>
                            <a:lnTo>
                              <a:pt x="0" y="0"/>
                            </a:lnTo>
                            <a:lnTo>
                              <a:pt x="0" y="6"/>
                            </a:lnTo>
                            <a:lnTo>
                              <a:pt x="7" y="6"/>
                            </a:lnTo>
                            <a:lnTo>
                              <a:pt x="7" y="0"/>
                            </a:lnTo>
                          </a:path>
                        </a:pathLst>
                      </a:custGeom>
                      <a:solidFill>
                        <a:srgbClr val="000000"/>
                      </a:solidFill>
                      <a:ln w="12700" cap="rnd">
                        <a:noFill/>
                        <a:round/>
                        <a:headEnd/>
                        <a:tailEnd/>
                      </a:ln>
                    </p:spPr>
                    <p:txBody>
                      <a:bodyPr/>
                      <a:lstStyle/>
                      <a:p>
                        <a:endParaRPr lang="en-US"/>
                      </a:p>
                    </p:txBody>
                  </p:sp>
                </p:grpSp>
              </p:grpSp>
            </p:grpSp>
            <p:grpSp>
              <p:nvGrpSpPr>
                <p:cNvPr id="1232" name="Group 228"/>
                <p:cNvGrpSpPr>
                  <a:grpSpLocks/>
                </p:cNvGrpSpPr>
                <p:nvPr/>
              </p:nvGrpSpPr>
              <p:grpSpPr bwMode="auto">
                <a:xfrm>
                  <a:off x="842" y="1954"/>
                  <a:ext cx="40" cy="14"/>
                  <a:chOff x="842" y="1954"/>
                  <a:chExt cx="40" cy="14"/>
                </a:xfrm>
              </p:grpSpPr>
              <p:grpSp>
                <p:nvGrpSpPr>
                  <p:cNvPr id="1237" name="Group 229"/>
                  <p:cNvGrpSpPr>
                    <a:grpSpLocks/>
                  </p:cNvGrpSpPr>
                  <p:nvPr/>
                </p:nvGrpSpPr>
                <p:grpSpPr bwMode="auto">
                  <a:xfrm>
                    <a:off x="842" y="1954"/>
                    <a:ext cx="21" cy="14"/>
                    <a:chOff x="842" y="1954"/>
                    <a:chExt cx="21" cy="14"/>
                  </a:xfrm>
                </p:grpSpPr>
                <p:grpSp>
                  <p:nvGrpSpPr>
                    <p:cNvPr id="1238" name="Group 230"/>
                    <p:cNvGrpSpPr>
                      <a:grpSpLocks/>
                    </p:cNvGrpSpPr>
                    <p:nvPr/>
                  </p:nvGrpSpPr>
                  <p:grpSpPr bwMode="auto">
                    <a:xfrm>
                      <a:off x="842" y="1954"/>
                      <a:ext cx="12" cy="14"/>
                      <a:chOff x="842" y="1954"/>
                      <a:chExt cx="12" cy="14"/>
                    </a:xfrm>
                  </p:grpSpPr>
                  <p:sp>
                    <p:nvSpPr>
                      <p:cNvPr id="1120" name="Freeform 231"/>
                      <p:cNvSpPr>
                        <a:spLocks/>
                      </p:cNvSpPr>
                      <p:nvPr/>
                    </p:nvSpPr>
                    <p:spPr bwMode="auto">
                      <a:xfrm>
                        <a:off x="842" y="1954"/>
                        <a:ext cx="9" cy="7"/>
                      </a:xfrm>
                      <a:custGeom>
                        <a:avLst/>
                        <a:gdLst>
                          <a:gd name="T0" fmla="*/ 8 w 9"/>
                          <a:gd name="T1" fmla="*/ 0 h 7"/>
                          <a:gd name="T2" fmla="*/ 0 w 9"/>
                          <a:gd name="T3" fmla="*/ 0 h 7"/>
                          <a:gd name="T4" fmla="*/ 0 w 9"/>
                          <a:gd name="T5" fmla="*/ 6 h 7"/>
                          <a:gd name="T6" fmla="*/ 8 w 9"/>
                          <a:gd name="T7" fmla="*/ 6 h 7"/>
                          <a:gd name="T8" fmla="*/ 8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8" y="0"/>
                            </a:moveTo>
                            <a:lnTo>
                              <a:pt x="0" y="0"/>
                            </a:lnTo>
                            <a:lnTo>
                              <a:pt x="0" y="6"/>
                            </a:lnTo>
                            <a:lnTo>
                              <a:pt x="8" y="6"/>
                            </a:lnTo>
                            <a:lnTo>
                              <a:pt x="8" y="0"/>
                            </a:lnTo>
                          </a:path>
                        </a:pathLst>
                      </a:custGeom>
                      <a:solidFill>
                        <a:srgbClr val="000000"/>
                      </a:solidFill>
                      <a:ln w="12700" cap="rnd">
                        <a:noFill/>
                        <a:round/>
                        <a:headEnd/>
                        <a:tailEnd/>
                      </a:ln>
                    </p:spPr>
                    <p:txBody>
                      <a:bodyPr/>
                      <a:lstStyle/>
                      <a:p>
                        <a:endParaRPr lang="en-US"/>
                      </a:p>
                    </p:txBody>
                  </p:sp>
                  <p:sp>
                    <p:nvSpPr>
                      <p:cNvPr id="1121" name="Line 232"/>
                      <p:cNvSpPr>
                        <a:spLocks noChangeShapeType="1"/>
                      </p:cNvSpPr>
                      <p:nvPr/>
                    </p:nvSpPr>
                    <p:spPr bwMode="auto">
                      <a:xfrm>
                        <a:off x="854" y="1954"/>
                        <a:ext cx="0" cy="14"/>
                      </a:xfrm>
                      <a:prstGeom prst="line">
                        <a:avLst/>
                      </a:prstGeom>
                      <a:noFill/>
                      <a:ln w="12700">
                        <a:noFill/>
                        <a:round/>
                        <a:headEnd/>
                        <a:tailEnd/>
                      </a:ln>
                    </p:spPr>
                    <p:txBody>
                      <a:bodyPr wrap="none" anchor="ctr"/>
                      <a:lstStyle/>
                      <a:p>
                        <a:endParaRPr lang="en-US"/>
                      </a:p>
                    </p:txBody>
                  </p:sp>
                </p:grpSp>
                <p:grpSp>
                  <p:nvGrpSpPr>
                    <p:cNvPr id="1239" name="Group 233"/>
                    <p:cNvGrpSpPr>
                      <a:grpSpLocks/>
                    </p:cNvGrpSpPr>
                    <p:nvPr/>
                  </p:nvGrpSpPr>
                  <p:grpSpPr bwMode="auto">
                    <a:xfrm>
                      <a:off x="851" y="1954"/>
                      <a:ext cx="12" cy="7"/>
                      <a:chOff x="851" y="1954"/>
                      <a:chExt cx="12" cy="7"/>
                    </a:xfrm>
                  </p:grpSpPr>
                  <p:sp>
                    <p:nvSpPr>
                      <p:cNvPr id="1118" name="Freeform 234"/>
                      <p:cNvSpPr>
                        <a:spLocks/>
                      </p:cNvSpPr>
                      <p:nvPr/>
                    </p:nvSpPr>
                    <p:spPr bwMode="auto">
                      <a:xfrm>
                        <a:off x="851" y="1954"/>
                        <a:ext cx="7" cy="7"/>
                      </a:xfrm>
                      <a:custGeom>
                        <a:avLst/>
                        <a:gdLst>
                          <a:gd name="T0" fmla="*/ 6 w 7"/>
                          <a:gd name="T1" fmla="*/ 0 h 7"/>
                          <a:gd name="T2" fmla="*/ 0 w 7"/>
                          <a:gd name="T3" fmla="*/ 0 h 7"/>
                          <a:gd name="T4" fmla="*/ 0 w 7"/>
                          <a:gd name="T5" fmla="*/ 6 h 7"/>
                          <a:gd name="T6" fmla="*/ 6 w 7"/>
                          <a:gd name="T7" fmla="*/ 6 h 7"/>
                          <a:gd name="T8" fmla="*/ 6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0"/>
                            </a:moveTo>
                            <a:lnTo>
                              <a:pt x="0" y="0"/>
                            </a:lnTo>
                            <a:lnTo>
                              <a:pt x="0" y="6"/>
                            </a:lnTo>
                            <a:lnTo>
                              <a:pt x="6" y="6"/>
                            </a:lnTo>
                            <a:lnTo>
                              <a:pt x="6" y="0"/>
                            </a:lnTo>
                          </a:path>
                        </a:pathLst>
                      </a:custGeom>
                      <a:solidFill>
                        <a:srgbClr val="000000"/>
                      </a:solidFill>
                      <a:ln w="12700" cap="rnd">
                        <a:noFill/>
                        <a:round/>
                        <a:headEnd/>
                        <a:tailEnd/>
                      </a:ln>
                    </p:spPr>
                    <p:txBody>
                      <a:bodyPr/>
                      <a:lstStyle/>
                      <a:p>
                        <a:endParaRPr lang="en-US"/>
                      </a:p>
                    </p:txBody>
                  </p:sp>
                  <p:sp>
                    <p:nvSpPr>
                      <p:cNvPr id="1119" name="Freeform 235"/>
                      <p:cNvSpPr>
                        <a:spLocks/>
                      </p:cNvSpPr>
                      <p:nvPr/>
                    </p:nvSpPr>
                    <p:spPr bwMode="auto">
                      <a:xfrm>
                        <a:off x="856" y="1954"/>
                        <a:ext cx="7" cy="7"/>
                      </a:xfrm>
                      <a:custGeom>
                        <a:avLst/>
                        <a:gdLst>
                          <a:gd name="T0" fmla="*/ 6 w 7"/>
                          <a:gd name="T1" fmla="*/ 0 h 7"/>
                          <a:gd name="T2" fmla="*/ 0 w 7"/>
                          <a:gd name="T3" fmla="*/ 0 h 7"/>
                          <a:gd name="T4" fmla="*/ 0 w 7"/>
                          <a:gd name="T5" fmla="*/ 6 h 7"/>
                          <a:gd name="T6" fmla="*/ 6 w 7"/>
                          <a:gd name="T7" fmla="*/ 6 h 7"/>
                          <a:gd name="T8" fmla="*/ 6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6" y="0"/>
                            </a:moveTo>
                            <a:lnTo>
                              <a:pt x="0" y="0"/>
                            </a:lnTo>
                            <a:lnTo>
                              <a:pt x="0" y="6"/>
                            </a:lnTo>
                            <a:lnTo>
                              <a:pt x="6" y="6"/>
                            </a:lnTo>
                            <a:lnTo>
                              <a:pt x="6" y="0"/>
                            </a:lnTo>
                          </a:path>
                        </a:pathLst>
                      </a:custGeom>
                      <a:solidFill>
                        <a:srgbClr val="000000"/>
                      </a:solidFill>
                      <a:ln w="12700" cap="rnd">
                        <a:noFill/>
                        <a:round/>
                        <a:headEnd/>
                        <a:tailEnd/>
                      </a:ln>
                    </p:spPr>
                    <p:txBody>
                      <a:bodyPr/>
                      <a:lstStyle/>
                      <a:p>
                        <a:endParaRPr lang="en-US"/>
                      </a:p>
                    </p:txBody>
                  </p:sp>
                </p:grpSp>
              </p:grpSp>
              <p:grpSp>
                <p:nvGrpSpPr>
                  <p:cNvPr id="1240" name="Group 236"/>
                  <p:cNvGrpSpPr>
                    <a:grpSpLocks/>
                  </p:cNvGrpSpPr>
                  <p:nvPr/>
                </p:nvGrpSpPr>
                <p:grpSpPr bwMode="auto">
                  <a:xfrm>
                    <a:off x="860" y="1954"/>
                    <a:ext cx="22" cy="7"/>
                    <a:chOff x="860" y="1954"/>
                    <a:chExt cx="22" cy="7"/>
                  </a:xfrm>
                </p:grpSpPr>
                <p:grpSp>
                  <p:nvGrpSpPr>
                    <p:cNvPr id="1245" name="Group 237"/>
                    <p:cNvGrpSpPr>
                      <a:grpSpLocks/>
                    </p:cNvGrpSpPr>
                    <p:nvPr/>
                  </p:nvGrpSpPr>
                  <p:grpSpPr bwMode="auto">
                    <a:xfrm>
                      <a:off x="860" y="1954"/>
                      <a:ext cx="13" cy="7"/>
                      <a:chOff x="860" y="1954"/>
                      <a:chExt cx="13" cy="7"/>
                    </a:xfrm>
                  </p:grpSpPr>
                  <p:sp>
                    <p:nvSpPr>
                      <p:cNvPr id="1114" name="Freeform 238"/>
                      <p:cNvSpPr>
                        <a:spLocks/>
                      </p:cNvSpPr>
                      <p:nvPr/>
                    </p:nvSpPr>
                    <p:spPr bwMode="auto">
                      <a:xfrm>
                        <a:off x="860" y="1954"/>
                        <a:ext cx="9" cy="7"/>
                      </a:xfrm>
                      <a:custGeom>
                        <a:avLst/>
                        <a:gdLst>
                          <a:gd name="T0" fmla="*/ 8 w 9"/>
                          <a:gd name="T1" fmla="*/ 0 h 7"/>
                          <a:gd name="T2" fmla="*/ 0 w 9"/>
                          <a:gd name="T3" fmla="*/ 0 h 7"/>
                          <a:gd name="T4" fmla="*/ 0 w 9"/>
                          <a:gd name="T5" fmla="*/ 6 h 7"/>
                          <a:gd name="T6" fmla="*/ 8 w 9"/>
                          <a:gd name="T7" fmla="*/ 6 h 7"/>
                          <a:gd name="T8" fmla="*/ 8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8" y="0"/>
                            </a:moveTo>
                            <a:lnTo>
                              <a:pt x="0" y="0"/>
                            </a:lnTo>
                            <a:lnTo>
                              <a:pt x="0" y="6"/>
                            </a:lnTo>
                            <a:lnTo>
                              <a:pt x="8" y="6"/>
                            </a:lnTo>
                            <a:lnTo>
                              <a:pt x="8" y="0"/>
                            </a:lnTo>
                          </a:path>
                        </a:pathLst>
                      </a:custGeom>
                      <a:solidFill>
                        <a:srgbClr val="000000"/>
                      </a:solidFill>
                      <a:ln w="12700" cap="rnd">
                        <a:noFill/>
                        <a:round/>
                        <a:headEnd/>
                        <a:tailEnd/>
                      </a:ln>
                    </p:spPr>
                    <p:txBody>
                      <a:bodyPr/>
                      <a:lstStyle/>
                      <a:p>
                        <a:endParaRPr lang="en-US"/>
                      </a:p>
                    </p:txBody>
                  </p:sp>
                  <p:sp>
                    <p:nvSpPr>
                      <p:cNvPr id="1115" name="Freeform 239"/>
                      <p:cNvSpPr>
                        <a:spLocks/>
                      </p:cNvSpPr>
                      <p:nvPr/>
                    </p:nvSpPr>
                    <p:spPr bwMode="auto">
                      <a:xfrm>
                        <a:off x="865" y="1954"/>
                        <a:ext cx="8" cy="7"/>
                      </a:xfrm>
                      <a:custGeom>
                        <a:avLst/>
                        <a:gdLst>
                          <a:gd name="T0" fmla="*/ 7 w 8"/>
                          <a:gd name="T1" fmla="*/ 0 h 7"/>
                          <a:gd name="T2" fmla="*/ 0 w 8"/>
                          <a:gd name="T3" fmla="*/ 0 h 7"/>
                          <a:gd name="T4" fmla="*/ 0 w 8"/>
                          <a:gd name="T5" fmla="*/ 6 h 7"/>
                          <a:gd name="T6" fmla="*/ 7 w 8"/>
                          <a:gd name="T7" fmla="*/ 6 h 7"/>
                          <a:gd name="T8" fmla="*/ 7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7" y="0"/>
                            </a:moveTo>
                            <a:lnTo>
                              <a:pt x="0" y="0"/>
                            </a:lnTo>
                            <a:lnTo>
                              <a:pt x="0" y="6"/>
                            </a:lnTo>
                            <a:lnTo>
                              <a:pt x="7" y="6"/>
                            </a:lnTo>
                            <a:lnTo>
                              <a:pt x="7" y="0"/>
                            </a:lnTo>
                          </a:path>
                        </a:pathLst>
                      </a:custGeom>
                      <a:solidFill>
                        <a:srgbClr val="000000"/>
                      </a:solidFill>
                      <a:ln w="12700" cap="rnd">
                        <a:noFill/>
                        <a:round/>
                        <a:headEnd/>
                        <a:tailEnd/>
                      </a:ln>
                    </p:spPr>
                    <p:txBody>
                      <a:bodyPr/>
                      <a:lstStyle/>
                      <a:p>
                        <a:endParaRPr lang="en-US"/>
                      </a:p>
                    </p:txBody>
                  </p:sp>
                </p:grpSp>
                <p:grpSp>
                  <p:nvGrpSpPr>
                    <p:cNvPr id="1246" name="Group 240"/>
                    <p:cNvGrpSpPr>
                      <a:grpSpLocks/>
                    </p:cNvGrpSpPr>
                    <p:nvPr/>
                  </p:nvGrpSpPr>
                  <p:grpSpPr bwMode="auto">
                    <a:xfrm>
                      <a:off x="869" y="1954"/>
                      <a:ext cx="13" cy="7"/>
                      <a:chOff x="869" y="1954"/>
                      <a:chExt cx="13" cy="7"/>
                    </a:xfrm>
                  </p:grpSpPr>
                  <p:sp>
                    <p:nvSpPr>
                      <p:cNvPr id="1112" name="Freeform 241"/>
                      <p:cNvSpPr>
                        <a:spLocks/>
                      </p:cNvSpPr>
                      <p:nvPr/>
                    </p:nvSpPr>
                    <p:spPr bwMode="auto">
                      <a:xfrm>
                        <a:off x="869" y="1954"/>
                        <a:ext cx="9" cy="7"/>
                      </a:xfrm>
                      <a:custGeom>
                        <a:avLst/>
                        <a:gdLst>
                          <a:gd name="T0" fmla="*/ 8 w 9"/>
                          <a:gd name="T1" fmla="*/ 0 h 7"/>
                          <a:gd name="T2" fmla="*/ 0 w 9"/>
                          <a:gd name="T3" fmla="*/ 0 h 7"/>
                          <a:gd name="T4" fmla="*/ 0 w 9"/>
                          <a:gd name="T5" fmla="*/ 6 h 7"/>
                          <a:gd name="T6" fmla="*/ 8 w 9"/>
                          <a:gd name="T7" fmla="*/ 6 h 7"/>
                          <a:gd name="T8" fmla="*/ 8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8" y="0"/>
                            </a:moveTo>
                            <a:lnTo>
                              <a:pt x="0" y="0"/>
                            </a:lnTo>
                            <a:lnTo>
                              <a:pt x="0" y="6"/>
                            </a:lnTo>
                            <a:lnTo>
                              <a:pt x="8" y="6"/>
                            </a:lnTo>
                            <a:lnTo>
                              <a:pt x="8" y="0"/>
                            </a:lnTo>
                          </a:path>
                        </a:pathLst>
                      </a:custGeom>
                      <a:solidFill>
                        <a:srgbClr val="000000"/>
                      </a:solidFill>
                      <a:ln w="12700" cap="rnd">
                        <a:noFill/>
                        <a:round/>
                        <a:headEnd/>
                        <a:tailEnd/>
                      </a:ln>
                    </p:spPr>
                    <p:txBody>
                      <a:bodyPr/>
                      <a:lstStyle/>
                      <a:p>
                        <a:endParaRPr lang="en-US"/>
                      </a:p>
                    </p:txBody>
                  </p:sp>
                  <p:sp>
                    <p:nvSpPr>
                      <p:cNvPr id="1113" name="Freeform 242"/>
                      <p:cNvSpPr>
                        <a:spLocks/>
                      </p:cNvSpPr>
                      <p:nvPr/>
                    </p:nvSpPr>
                    <p:spPr bwMode="auto">
                      <a:xfrm>
                        <a:off x="874" y="1954"/>
                        <a:ext cx="8" cy="7"/>
                      </a:xfrm>
                      <a:custGeom>
                        <a:avLst/>
                        <a:gdLst>
                          <a:gd name="T0" fmla="*/ 7 w 8"/>
                          <a:gd name="T1" fmla="*/ 0 h 7"/>
                          <a:gd name="T2" fmla="*/ 0 w 8"/>
                          <a:gd name="T3" fmla="*/ 0 h 7"/>
                          <a:gd name="T4" fmla="*/ 0 w 8"/>
                          <a:gd name="T5" fmla="*/ 6 h 7"/>
                          <a:gd name="T6" fmla="*/ 7 w 8"/>
                          <a:gd name="T7" fmla="*/ 6 h 7"/>
                          <a:gd name="T8" fmla="*/ 7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7" y="0"/>
                            </a:moveTo>
                            <a:lnTo>
                              <a:pt x="0" y="0"/>
                            </a:lnTo>
                            <a:lnTo>
                              <a:pt x="0" y="6"/>
                            </a:lnTo>
                            <a:lnTo>
                              <a:pt x="7" y="6"/>
                            </a:lnTo>
                            <a:lnTo>
                              <a:pt x="7" y="0"/>
                            </a:lnTo>
                          </a:path>
                        </a:pathLst>
                      </a:custGeom>
                      <a:solidFill>
                        <a:srgbClr val="000000"/>
                      </a:solidFill>
                      <a:ln w="12700" cap="rnd">
                        <a:noFill/>
                        <a:round/>
                        <a:headEnd/>
                        <a:tailEnd/>
                      </a:ln>
                    </p:spPr>
                    <p:txBody>
                      <a:bodyPr/>
                      <a:lstStyle/>
                      <a:p>
                        <a:endParaRPr lang="en-US"/>
                      </a:p>
                    </p:txBody>
                  </p:sp>
                </p:grpSp>
              </p:grpSp>
            </p:grpSp>
          </p:grpSp>
          <p:sp>
            <p:nvSpPr>
              <p:cNvPr id="1105" name="Freeform 243"/>
              <p:cNvSpPr>
                <a:spLocks/>
              </p:cNvSpPr>
              <p:nvPr/>
            </p:nvSpPr>
            <p:spPr bwMode="auto">
              <a:xfrm>
                <a:off x="804" y="1942"/>
                <a:ext cx="408" cy="11"/>
              </a:xfrm>
              <a:custGeom>
                <a:avLst/>
                <a:gdLst>
                  <a:gd name="T0" fmla="*/ 0 w 408"/>
                  <a:gd name="T1" fmla="*/ 8 h 11"/>
                  <a:gd name="T2" fmla="*/ 177 w 408"/>
                  <a:gd name="T3" fmla="*/ 8 h 11"/>
                  <a:gd name="T4" fmla="*/ 177 w 408"/>
                  <a:gd name="T5" fmla="*/ 0 h 11"/>
                  <a:gd name="T6" fmla="*/ 206 w 408"/>
                  <a:gd name="T7" fmla="*/ 0 h 11"/>
                  <a:gd name="T8" fmla="*/ 206 w 408"/>
                  <a:gd name="T9" fmla="*/ 10 h 11"/>
                  <a:gd name="T10" fmla="*/ 407 w 408"/>
                  <a:gd name="T11" fmla="*/ 10 h 11"/>
                  <a:gd name="T12" fmla="*/ 0 60000 65536"/>
                  <a:gd name="T13" fmla="*/ 0 60000 65536"/>
                  <a:gd name="T14" fmla="*/ 0 60000 65536"/>
                  <a:gd name="T15" fmla="*/ 0 60000 65536"/>
                  <a:gd name="T16" fmla="*/ 0 60000 65536"/>
                  <a:gd name="T17" fmla="*/ 0 60000 65536"/>
                  <a:gd name="T18" fmla="*/ 0 w 408"/>
                  <a:gd name="T19" fmla="*/ 0 h 11"/>
                  <a:gd name="T20" fmla="*/ 408 w 40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08" h="11">
                    <a:moveTo>
                      <a:pt x="0" y="8"/>
                    </a:moveTo>
                    <a:lnTo>
                      <a:pt x="177" y="8"/>
                    </a:lnTo>
                    <a:lnTo>
                      <a:pt x="177" y="0"/>
                    </a:lnTo>
                    <a:lnTo>
                      <a:pt x="206" y="0"/>
                    </a:lnTo>
                    <a:lnTo>
                      <a:pt x="206" y="10"/>
                    </a:lnTo>
                    <a:lnTo>
                      <a:pt x="407" y="10"/>
                    </a:lnTo>
                  </a:path>
                </a:pathLst>
              </a:custGeom>
              <a:noFill/>
              <a:ln w="12700" cap="rnd">
                <a:solidFill>
                  <a:srgbClr val="000000"/>
                </a:solidFill>
                <a:round/>
                <a:headEnd/>
                <a:tailEnd/>
              </a:ln>
            </p:spPr>
            <p:txBody>
              <a:bodyPr/>
              <a:lstStyle/>
              <a:p>
                <a:endParaRPr lang="en-US"/>
              </a:p>
            </p:txBody>
          </p:sp>
        </p:grpSp>
        <p:grpSp>
          <p:nvGrpSpPr>
            <p:cNvPr id="1024" name="Group 244"/>
            <p:cNvGrpSpPr>
              <a:grpSpLocks/>
            </p:cNvGrpSpPr>
            <p:nvPr/>
          </p:nvGrpSpPr>
          <p:grpSpPr bwMode="auto">
            <a:xfrm>
              <a:off x="661" y="2016"/>
              <a:ext cx="676" cy="89"/>
              <a:chOff x="661" y="2016"/>
              <a:chExt cx="676" cy="89"/>
            </a:xfrm>
          </p:grpSpPr>
          <p:grpSp>
            <p:nvGrpSpPr>
              <p:cNvPr id="1025" name="Group 245"/>
              <p:cNvGrpSpPr>
                <a:grpSpLocks/>
              </p:cNvGrpSpPr>
              <p:nvPr/>
            </p:nvGrpSpPr>
            <p:grpSpPr bwMode="auto">
              <a:xfrm>
                <a:off x="661" y="2016"/>
                <a:ext cx="676" cy="89"/>
                <a:chOff x="661" y="2016"/>
                <a:chExt cx="676" cy="89"/>
              </a:xfrm>
            </p:grpSpPr>
            <p:sp>
              <p:nvSpPr>
                <p:cNvPr id="1098" name="Rectangle 246"/>
                <p:cNvSpPr>
                  <a:spLocks noChangeArrowheads="1"/>
                </p:cNvSpPr>
                <p:nvPr/>
              </p:nvSpPr>
              <p:spPr bwMode="auto">
                <a:xfrm>
                  <a:off x="665" y="2100"/>
                  <a:ext cx="659" cy="5"/>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1099" name="Freeform 247"/>
                <p:cNvSpPr>
                  <a:spLocks/>
                </p:cNvSpPr>
                <p:nvPr/>
              </p:nvSpPr>
              <p:spPr bwMode="auto">
                <a:xfrm>
                  <a:off x="661" y="2016"/>
                  <a:ext cx="676" cy="81"/>
                </a:xfrm>
                <a:custGeom>
                  <a:avLst/>
                  <a:gdLst>
                    <a:gd name="T0" fmla="*/ 0 w 676"/>
                    <a:gd name="T1" fmla="*/ 80 h 81"/>
                    <a:gd name="T2" fmla="*/ 675 w 676"/>
                    <a:gd name="T3" fmla="*/ 80 h 81"/>
                    <a:gd name="T4" fmla="*/ 636 w 676"/>
                    <a:gd name="T5" fmla="*/ 1 h 81"/>
                    <a:gd name="T6" fmla="*/ 50 w 676"/>
                    <a:gd name="T7" fmla="*/ 0 h 81"/>
                    <a:gd name="T8" fmla="*/ 0 w 676"/>
                    <a:gd name="T9" fmla="*/ 80 h 81"/>
                    <a:gd name="T10" fmla="*/ 0 60000 65536"/>
                    <a:gd name="T11" fmla="*/ 0 60000 65536"/>
                    <a:gd name="T12" fmla="*/ 0 60000 65536"/>
                    <a:gd name="T13" fmla="*/ 0 60000 65536"/>
                    <a:gd name="T14" fmla="*/ 0 60000 65536"/>
                    <a:gd name="T15" fmla="*/ 0 w 676"/>
                    <a:gd name="T16" fmla="*/ 0 h 81"/>
                    <a:gd name="T17" fmla="*/ 676 w 676"/>
                    <a:gd name="T18" fmla="*/ 81 h 81"/>
                  </a:gdLst>
                  <a:ahLst/>
                  <a:cxnLst>
                    <a:cxn ang="T10">
                      <a:pos x="T0" y="T1"/>
                    </a:cxn>
                    <a:cxn ang="T11">
                      <a:pos x="T2" y="T3"/>
                    </a:cxn>
                    <a:cxn ang="T12">
                      <a:pos x="T4" y="T5"/>
                    </a:cxn>
                    <a:cxn ang="T13">
                      <a:pos x="T6" y="T7"/>
                    </a:cxn>
                    <a:cxn ang="T14">
                      <a:pos x="T8" y="T9"/>
                    </a:cxn>
                  </a:cxnLst>
                  <a:rect l="T15" t="T16" r="T17" b="T18"/>
                  <a:pathLst>
                    <a:path w="676" h="81">
                      <a:moveTo>
                        <a:pt x="0" y="80"/>
                      </a:moveTo>
                      <a:lnTo>
                        <a:pt x="675" y="80"/>
                      </a:lnTo>
                      <a:lnTo>
                        <a:pt x="636" y="1"/>
                      </a:lnTo>
                      <a:lnTo>
                        <a:pt x="50" y="0"/>
                      </a:lnTo>
                      <a:lnTo>
                        <a:pt x="0" y="80"/>
                      </a:lnTo>
                    </a:path>
                  </a:pathLst>
                </a:custGeom>
                <a:solidFill>
                  <a:srgbClr val="C0C0C0"/>
                </a:solidFill>
                <a:ln w="12700" cap="rnd">
                  <a:solidFill>
                    <a:srgbClr val="000000"/>
                  </a:solidFill>
                  <a:round/>
                  <a:headEnd/>
                  <a:tailEnd/>
                </a:ln>
              </p:spPr>
              <p:txBody>
                <a:bodyPr/>
                <a:lstStyle/>
                <a:p>
                  <a:endParaRPr lang="en-US"/>
                </a:p>
              </p:txBody>
            </p:sp>
            <p:sp>
              <p:nvSpPr>
                <p:cNvPr id="1100" name="Freeform 248"/>
                <p:cNvSpPr>
                  <a:spLocks/>
                </p:cNvSpPr>
                <p:nvPr/>
              </p:nvSpPr>
              <p:spPr bwMode="auto">
                <a:xfrm>
                  <a:off x="681" y="2025"/>
                  <a:ext cx="633" cy="63"/>
                </a:xfrm>
                <a:custGeom>
                  <a:avLst/>
                  <a:gdLst>
                    <a:gd name="T0" fmla="*/ 36 w 633"/>
                    <a:gd name="T1" fmla="*/ 0 h 63"/>
                    <a:gd name="T2" fmla="*/ 0 w 633"/>
                    <a:gd name="T3" fmla="*/ 62 h 63"/>
                    <a:gd name="T4" fmla="*/ 632 w 633"/>
                    <a:gd name="T5" fmla="*/ 62 h 63"/>
                    <a:gd name="T6" fmla="*/ 603 w 633"/>
                    <a:gd name="T7" fmla="*/ 0 h 63"/>
                    <a:gd name="T8" fmla="*/ 0 60000 65536"/>
                    <a:gd name="T9" fmla="*/ 0 60000 65536"/>
                    <a:gd name="T10" fmla="*/ 0 60000 65536"/>
                    <a:gd name="T11" fmla="*/ 0 60000 65536"/>
                    <a:gd name="T12" fmla="*/ 0 w 633"/>
                    <a:gd name="T13" fmla="*/ 0 h 63"/>
                    <a:gd name="T14" fmla="*/ 633 w 633"/>
                    <a:gd name="T15" fmla="*/ 63 h 63"/>
                  </a:gdLst>
                  <a:ahLst/>
                  <a:cxnLst>
                    <a:cxn ang="T8">
                      <a:pos x="T0" y="T1"/>
                    </a:cxn>
                    <a:cxn ang="T9">
                      <a:pos x="T2" y="T3"/>
                    </a:cxn>
                    <a:cxn ang="T10">
                      <a:pos x="T4" y="T5"/>
                    </a:cxn>
                    <a:cxn ang="T11">
                      <a:pos x="T6" y="T7"/>
                    </a:cxn>
                  </a:cxnLst>
                  <a:rect l="T12" t="T13" r="T14" b="T15"/>
                  <a:pathLst>
                    <a:path w="633" h="63">
                      <a:moveTo>
                        <a:pt x="36" y="0"/>
                      </a:moveTo>
                      <a:lnTo>
                        <a:pt x="0" y="62"/>
                      </a:lnTo>
                      <a:lnTo>
                        <a:pt x="632" y="62"/>
                      </a:lnTo>
                      <a:lnTo>
                        <a:pt x="603" y="0"/>
                      </a:lnTo>
                    </a:path>
                  </a:pathLst>
                </a:custGeom>
                <a:noFill/>
                <a:ln w="12700" cap="rnd">
                  <a:solidFill>
                    <a:srgbClr val="000000"/>
                  </a:solidFill>
                  <a:round/>
                  <a:headEnd/>
                  <a:tailEnd/>
                </a:ln>
              </p:spPr>
              <p:txBody>
                <a:bodyPr/>
                <a:lstStyle/>
                <a:p>
                  <a:endParaRPr lang="en-US"/>
                </a:p>
              </p:txBody>
            </p:sp>
          </p:grpSp>
          <p:grpSp>
            <p:nvGrpSpPr>
              <p:cNvPr id="1039" name="Group 249"/>
              <p:cNvGrpSpPr>
                <a:grpSpLocks/>
              </p:cNvGrpSpPr>
              <p:nvPr/>
            </p:nvGrpSpPr>
            <p:grpSpPr bwMode="auto">
              <a:xfrm>
                <a:off x="737" y="2024"/>
                <a:ext cx="531" cy="18"/>
                <a:chOff x="737" y="2024"/>
                <a:chExt cx="531" cy="18"/>
              </a:xfrm>
            </p:grpSpPr>
            <p:sp>
              <p:nvSpPr>
                <p:cNvPr id="1092" name="Freeform 250"/>
                <p:cNvSpPr>
                  <a:spLocks/>
                </p:cNvSpPr>
                <p:nvPr/>
              </p:nvSpPr>
              <p:spPr bwMode="auto">
                <a:xfrm>
                  <a:off x="737" y="2024"/>
                  <a:ext cx="22" cy="13"/>
                </a:xfrm>
                <a:custGeom>
                  <a:avLst/>
                  <a:gdLst>
                    <a:gd name="T0" fmla="*/ 5 w 22"/>
                    <a:gd name="T1" fmla="*/ 0 h 13"/>
                    <a:gd name="T2" fmla="*/ 21 w 22"/>
                    <a:gd name="T3" fmla="*/ 0 h 13"/>
                    <a:gd name="T4" fmla="*/ 15 w 22"/>
                    <a:gd name="T5" fmla="*/ 12 h 13"/>
                    <a:gd name="T6" fmla="*/ 0 w 22"/>
                    <a:gd name="T7" fmla="*/ 12 h 13"/>
                    <a:gd name="T8" fmla="*/ 5 w 22"/>
                    <a:gd name="T9" fmla="*/ 0 h 13"/>
                    <a:gd name="T10" fmla="*/ 0 60000 65536"/>
                    <a:gd name="T11" fmla="*/ 0 60000 65536"/>
                    <a:gd name="T12" fmla="*/ 0 60000 65536"/>
                    <a:gd name="T13" fmla="*/ 0 60000 65536"/>
                    <a:gd name="T14" fmla="*/ 0 60000 65536"/>
                    <a:gd name="T15" fmla="*/ 0 w 22"/>
                    <a:gd name="T16" fmla="*/ 0 h 13"/>
                    <a:gd name="T17" fmla="*/ 22 w 22"/>
                    <a:gd name="T18" fmla="*/ 13 h 13"/>
                  </a:gdLst>
                  <a:ahLst/>
                  <a:cxnLst>
                    <a:cxn ang="T10">
                      <a:pos x="T0" y="T1"/>
                    </a:cxn>
                    <a:cxn ang="T11">
                      <a:pos x="T2" y="T3"/>
                    </a:cxn>
                    <a:cxn ang="T12">
                      <a:pos x="T4" y="T5"/>
                    </a:cxn>
                    <a:cxn ang="T13">
                      <a:pos x="T6" y="T7"/>
                    </a:cxn>
                    <a:cxn ang="T14">
                      <a:pos x="T8" y="T9"/>
                    </a:cxn>
                  </a:cxnLst>
                  <a:rect l="T15" t="T16" r="T17" b="T18"/>
                  <a:pathLst>
                    <a:path w="22" h="13">
                      <a:moveTo>
                        <a:pt x="5" y="0"/>
                      </a:moveTo>
                      <a:lnTo>
                        <a:pt x="21" y="0"/>
                      </a:lnTo>
                      <a:lnTo>
                        <a:pt x="15" y="12"/>
                      </a:lnTo>
                      <a:lnTo>
                        <a:pt x="0" y="12"/>
                      </a:lnTo>
                      <a:lnTo>
                        <a:pt x="5" y="0"/>
                      </a:lnTo>
                    </a:path>
                  </a:pathLst>
                </a:custGeom>
                <a:solidFill>
                  <a:srgbClr val="808080"/>
                </a:solidFill>
                <a:ln w="12700" cap="rnd">
                  <a:solidFill>
                    <a:srgbClr val="000000"/>
                  </a:solidFill>
                  <a:round/>
                  <a:headEnd/>
                  <a:tailEnd/>
                </a:ln>
              </p:spPr>
              <p:txBody>
                <a:bodyPr/>
                <a:lstStyle/>
                <a:p>
                  <a:endParaRPr lang="en-US"/>
                </a:p>
              </p:txBody>
            </p:sp>
            <p:sp>
              <p:nvSpPr>
                <p:cNvPr id="1093" name="Freeform 251"/>
                <p:cNvSpPr>
                  <a:spLocks/>
                </p:cNvSpPr>
                <p:nvPr/>
              </p:nvSpPr>
              <p:spPr bwMode="auto">
                <a:xfrm>
                  <a:off x="788" y="2024"/>
                  <a:ext cx="82" cy="12"/>
                </a:xfrm>
                <a:custGeom>
                  <a:avLst/>
                  <a:gdLst>
                    <a:gd name="T0" fmla="*/ 3 w 82"/>
                    <a:gd name="T1" fmla="*/ 0 h 12"/>
                    <a:gd name="T2" fmla="*/ 81 w 82"/>
                    <a:gd name="T3" fmla="*/ 0 h 12"/>
                    <a:gd name="T4" fmla="*/ 78 w 82"/>
                    <a:gd name="T5" fmla="*/ 11 h 12"/>
                    <a:gd name="T6" fmla="*/ 0 w 82"/>
                    <a:gd name="T7" fmla="*/ 11 h 12"/>
                    <a:gd name="T8" fmla="*/ 3 w 82"/>
                    <a:gd name="T9" fmla="*/ 0 h 12"/>
                    <a:gd name="T10" fmla="*/ 0 60000 65536"/>
                    <a:gd name="T11" fmla="*/ 0 60000 65536"/>
                    <a:gd name="T12" fmla="*/ 0 60000 65536"/>
                    <a:gd name="T13" fmla="*/ 0 60000 65536"/>
                    <a:gd name="T14" fmla="*/ 0 60000 65536"/>
                    <a:gd name="T15" fmla="*/ 0 w 82"/>
                    <a:gd name="T16" fmla="*/ 0 h 12"/>
                    <a:gd name="T17" fmla="*/ 82 w 82"/>
                    <a:gd name="T18" fmla="*/ 12 h 12"/>
                  </a:gdLst>
                  <a:ahLst/>
                  <a:cxnLst>
                    <a:cxn ang="T10">
                      <a:pos x="T0" y="T1"/>
                    </a:cxn>
                    <a:cxn ang="T11">
                      <a:pos x="T2" y="T3"/>
                    </a:cxn>
                    <a:cxn ang="T12">
                      <a:pos x="T4" y="T5"/>
                    </a:cxn>
                    <a:cxn ang="T13">
                      <a:pos x="T6" y="T7"/>
                    </a:cxn>
                    <a:cxn ang="T14">
                      <a:pos x="T8" y="T9"/>
                    </a:cxn>
                  </a:cxnLst>
                  <a:rect l="T15" t="T16" r="T17" b="T18"/>
                  <a:pathLst>
                    <a:path w="82" h="12">
                      <a:moveTo>
                        <a:pt x="3" y="0"/>
                      </a:moveTo>
                      <a:lnTo>
                        <a:pt x="81" y="0"/>
                      </a:lnTo>
                      <a:lnTo>
                        <a:pt x="78" y="11"/>
                      </a:lnTo>
                      <a:lnTo>
                        <a:pt x="0" y="11"/>
                      </a:lnTo>
                      <a:lnTo>
                        <a:pt x="3" y="0"/>
                      </a:lnTo>
                    </a:path>
                  </a:pathLst>
                </a:custGeom>
                <a:solidFill>
                  <a:srgbClr val="808080"/>
                </a:solidFill>
                <a:ln w="12700" cap="rnd">
                  <a:solidFill>
                    <a:srgbClr val="000000"/>
                  </a:solidFill>
                  <a:round/>
                  <a:headEnd/>
                  <a:tailEnd/>
                </a:ln>
              </p:spPr>
              <p:txBody>
                <a:bodyPr/>
                <a:lstStyle/>
                <a:p>
                  <a:endParaRPr lang="en-US"/>
                </a:p>
              </p:txBody>
            </p:sp>
            <p:sp>
              <p:nvSpPr>
                <p:cNvPr id="1094" name="Freeform 252"/>
                <p:cNvSpPr>
                  <a:spLocks/>
                </p:cNvSpPr>
                <p:nvPr/>
              </p:nvSpPr>
              <p:spPr bwMode="auto">
                <a:xfrm>
                  <a:off x="894" y="2024"/>
                  <a:ext cx="81" cy="13"/>
                </a:xfrm>
                <a:custGeom>
                  <a:avLst/>
                  <a:gdLst>
                    <a:gd name="T0" fmla="*/ 3 w 81"/>
                    <a:gd name="T1" fmla="*/ 0 h 13"/>
                    <a:gd name="T2" fmla="*/ 80 w 81"/>
                    <a:gd name="T3" fmla="*/ 0 h 13"/>
                    <a:gd name="T4" fmla="*/ 80 w 81"/>
                    <a:gd name="T5" fmla="*/ 12 h 13"/>
                    <a:gd name="T6" fmla="*/ 0 w 81"/>
                    <a:gd name="T7" fmla="*/ 12 h 13"/>
                    <a:gd name="T8" fmla="*/ 3 w 81"/>
                    <a:gd name="T9" fmla="*/ 0 h 13"/>
                    <a:gd name="T10" fmla="*/ 0 60000 65536"/>
                    <a:gd name="T11" fmla="*/ 0 60000 65536"/>
                    <a:gd name="T12" fmla="*/ 0 60000 65536"/>
                    <a:gd name="T13" fmla="*/ 0 60000 65536"/>
                    <a:gd name="T14" fmla="*/ 0 60000 65536"/>
                    <a:gd name="T15" fmla="*/ 0 w 81"/>
                    <a:gd name="T16" fmla="*/ 0 h 13"/>
                    <a:gd name="T17" fmla="*/ 81 w 81"/>
                    <a:gd name="T18" fmla="*/ 13 h 13"/>
                  </a:gdLst>
                  <a:ahLst/>
                  <a:cxnLst>
                    <a:cxn ang="T10">
                      <a:pos x="T0" y="T1"/>
                    </a:cxn>
                    <a:cxn ang="T11">
                      <a:pos x="T2" y="T3"/>
                    </a:cxn>
                    <a:cxn ang="T12">
                      <a:pos x="T4" y="T5"/>
                    </a:cxn>
                    <a:cxn ang="T13">
                      <a:pos x="T6" y="T7"/>
                    </a:cxn>
                    <a:cxn ang="T14">
                      <a:pos x="T8" y="T9"/>
                    </a:cxn>
                  </a:cxnLst>
                  <a:rect l="T15" t="T16" r="T17" b="T18"/>
                  <a:pathLst>
                    <a:path w="81" h="13">
                      <a:moveTo>
                        <a:pt x="3" y="0"/>
                      </a:moveTo>
                      <a:lnTo>
                        <a:pt x="80" y="0"/>
                      </a:lnTo>
                      <a:lnTo>
                        <a:pt x="80" y="12"/>
                      </a:lnTo>
                      <a:lnTo>
                        <a:pt x="0" y="12"/>
                      </a:lnTo>
                      <a:lnTo>
                        <a:pt x="3" y="0"/>
                      </a:lnTo>
                    </a:path>
                  </a:pathLst>
                </a:custGeom>
                <a:solidFill>
                  <a:srgbClr val="808080"/>
                </a:solidFill>
                <a:ln w="12700" cap="rnd">
                  <a:solidFill>
                    <a:srgbClr val="000000"/>
                  </a:solidFill>
                  <a:round/>
                  <a:headEnd/>
                  <a:tailEnd/>
                </a:ln>
              </p:spPr>
              <p:txBody>
                <a:bodyPr/>
                <a:lstStyle/>
                <a:p>
                  <a:endParaRPr lang="en-US"/>
                </a:p>
              </p:txBody>
            </p:sp>
            <p:sp>
              <p:nvSpPr>
                <p:cNvPr id="1095" name="Freeform 253"/>
                <p:cNvSpPr>
                  <a:spLocks/>
                </p:cNvSpPr>
                <p:nvPr/>
              </p:nvSpPr>
              <p:spPr bwMode="auto">
                <a:xfrm>
                  <a:off x="990" y="2024"/>
                  <a:ext cx="83" cy="13"/>
                </a:xfrm>
                <a:custGeom>
                  <a:avLst/>
                  <a:gdLst>
                    <a:gd name="T0" fmla="*/ 0 w 83"/>
                    <a:gd name="T1" fmla="*/ 0 h 13"/>
                    <a:gd name="T2" fmla="*/ 82 w 83"/>
                    <a:gd name="T3" fmla="*/ 0 h 13"/>
                    <a:gd name="T4" fmla="*/ 82 w 83"/>
                    <a:gd name="T5" fmla="*/ 12 h 13"/>
                    <a:gd name="T6" fmla="*/ 0 w 83"/>
                    <a:gd name="T7" fmla="*/ 12 h 13"/>
                    <a:gd name="T8" fmla="*/ 0 w 83"/>
                    <a:gd name="T9" fmla="*/ 0 h 13"/>
                    <a:gd name="T10" fmla="*/ 0 60000 65536"/>
                    <a:gd name="T11" fmla="*/ 0 60000 65536"/>
                    <a:gd name="T12" fmla="*/ 0 60000 65536"/>
                    <a:gd name="T13" fmla="*/ 0 60000 65536"/>
                    <a:gd name="T14" fmla="*/ 0 60000 65536"/>
                    <a:gd name="T15" fmla="*/ 0 w 83"/>
                    <a:gd name="T16" fmla="*/ 0 h 13"/>
                    <a:gd name="T17" fmla="*/ 83 w 83"/>
                    <a:gd name="T18" fmla="*/ 13 h 13"/>
                  </a:gdLst>
                  <a:ahLst/>
                  <a:cxnLst>
                    <a:cxn ang="T10">
                      <a:pos x="T0" y="T1"/>
                    </a:cxn>
                    <a:cxn ang="T11">
                      <a:pos x="T2" y="T3"/>
                    </a:cxn>
                    <a:cxn ang="T12">
                      <a:pos x="T4" y="T5"/>
                    </a:cxn>
                    <a:cxn ang="T13">
                      <a:pos x="T6" y="T7"/>
                    </a:cxn>
                    <a:cxn ang="T14">
                      <a:pos x="T8" y="T9"/>
                    </a:cxn>
                  </a:cxnLst>
                  <a:rect l="T15" t="T16" r="T17" b="T18"/>
                  <a:pathLst>
                    <a:path w="83" h="13">
                      <a:moveTo>
                        <a:pt x="0" y="0"/>
                      </a:moveTo>
                      <a:lnTo>
                        <a:pt x="82" y="0"/>
                      </a:lnTo>
                      <a:lnTo>
                        <a:pt x="82" y="12"/>
                      </a:lnTo>
                      <a:lnTo>
                        <a:pt x="0" y="12"/>
                      </a:lnTo>
                      <a:lnTo>
                        <a:pt x="0" y="0"/>
                      </a:lnTo>
                    </a:path>
                  </a:pathLst>
                </a:custGeom>
                <a:solidFill>
                  <a:srgbClr val="808080"/>
                </a:solidFill>
                <a:ln w="12700" cap="rnd">
                  <a:solidFill>
                    <a:srgbClr val="000000"/>
                  </a:solidFill>
                  <a:round/>
                  <a:headEnd/>
                  <a:tailEnd/>
                </a:ln>
              </p:spPr>
              <p:txBody>
                <a:bodyPr/>
                <a:lstStyle/>
                <a:p>
                  <a:endParaRPr lang="en-US"/>
                </a:p>
              </p:txBody>
            </p:sp>
            <p:sp>
              <p:nvSpPr>
                <p:cNvPr id="1096" name="Freeform 254"/>
                <p:cNvSpPr>
                  <a:spLocks/>
                </p:cNvSpPr>
                <p:nvPr/>
              </p:nvSpPr>
              <p:spPr bwMode="auto">
                <a:xfrm>
                  <a:off x="1090" y="2024"/>
                  <a:ext cx="72" cy="14"/>
                </a:xfrm>
                <a:custGeom>
                  <a:avLst/>
                  <a:gdLst>
                    <a:gd name="T0" fmla="*/ 0 w 72"/>
                    <a:gd name="T1" fmla="*/ 0 h 14"/>
                    <a:gd name="T2" fmla="*/ 69 w 72"/>
                    <a:gd name="T3" fmla="*/ 0 h 14"/>
                    <a:gd name="T4" fmla="*/ 71 w 72"/>
                    <a:gd name="T5" fmla="*/ 13 h 14"/>
                    <a:gd name="T6" fmla="*/ 0 w 72"/>
                    <a:gd name="T7" fmla="*/ 13 h 14"/>
                    <a:gd name="T8" fmla="*/ 0 w 72"/>
                    <a:gd name="T9" fmla="*/ 0 h 14"/>
                    <a:gd name="T10" fmla="*/ 0 60000 65536"/>
                    <a:gd name="T11" fmla="*/ 0 60000 65536"/>
                    <a:gd name="T12" fmla="*/ 0 60000 65536"/>
                    <a:gd name="T13" fmla="*/ 0 60000 65536"/>
                    <a:gd name="T14" fmla="*/ 0 60000 65536"/>
                    <a:gd name="T15" fmla="*/ 0 w 72"/>
                    <a:gd name="T16" fmla="*/ 0 h 14"/>
                    <a:gd name="T17" fmla="*/ 72 w 72"/>
                    <a:gd name="T18" fmla="*/ 14 h 14"/>
                  </a:gdLst>
                  <a:ahLst/>
                  <a:cxnLst>
                    <a:cxn ang="T10">
                      <a:pos x="T0" y="T1"/>
                    </a:cxn>
                    <a:cxn ang="T11">
                      <a:pos x="T2" y="T3"/>
                    </a:cxn>
                    <a:cxn ang="T12">
                      <a:pos x="T4" y="T5"/>
                    </a:cxn>
                    <a:cxn ang="T13">
                      <a:pos x="T6" y="T7"/>
                    </a:cxn>
                    <a:cxn ang="T14">
                      <a:pos x="T8" y="T9"/>
                    </a:cxn>
                  </a:cxnLst>
                  <a:rect l="T15" t="T16" r="T17" b="T18"/>
                  <a:pathLst>
                    <a:path w="72" h="14">
                      <a:moveTo>
                        <a:pt x="0" y="0"/>
                      </a:moveTo>
                      <a:lnTo>
                        <a:pt x="69" y="0"/>
                      </a:lnTo>
                      <a:lnTo>
                        <a:pt x="71" y="13"/>
                      </a:lnTo>
                      <a:lnTo>
                        <a:pt x="0" y="13"/>
                      </a:lnTo>
                      <a:lnTo>
                        <a:pt x="0" y="0"/>
                      </a:lnTo>
                    </a:path>
                  </a:pathLst>
                </a:custGeom>
                <a:solidFill>
                  <a:srgbClr val="808080"/>
                </a:solidFill>
                <a:ln w="12700" cap="rnd">
                  <a:solidFill>
                    <a:srgbClr val="000000"/>
                  </a:solidFill>
                  <a:round/>
                  <a:headEnd/>
                  <a:tailEnd/>
                </a:ln>
              </p:spPr>
              <p:txBody>
                <a:bodyPr/>
                <a:lstStyle/>
                <a:p>
                  <a:endParaRPr lang="en-US"/>
                </a:p>
              </p:txBody>
            </p:sp>
            <p:sp>
              <p:nvSpPr>
                <p:cNvPr id="1097" name="Freeform 255"/>
                <p:cNvSpPr>
                  <a:spLocks/>
                </p:cNvSpPr>
                <p:nvPr/>
              </p:nvSpPr>
              <p:spPr bwMode="auto">
                <a:xfrm>
                  <a:off x="1179" y="2031"/>
                  <a:ext cx="89" cy="11"/>
                </a:xfrm>
                <a:custGeom>
                  <a:avLst/>
                  <a:gdLst>
                    <a:gd name="T0" fmla="*/ 0 w 89"/>
                    <a:gd name="T1" fmla="*/ 0 h 11"/>
                    <a:gd name="T2" fmla="*/ 80 w 89"/>
                    <a:gd name="T3" fmla="*/ 0 h 11"/>
                    <a:gd name="T4" fmla="*/ 88 w 89"/>
                    <a:gd name="T5" fmla="*/ 10 h 11"/>
                    <a:gd name="T6" fmla="*/ 3 w 89"/>
                    <a:gd name="T7" fmla="*/ 10 h 11"/>
                    <a:gd name="T8" fmla="*/ 0 w 89"/>
                    <a:gd name="T9" fmla="*/ 0 h 11"/>
                    <a:gd name="T10" fmla="*/ 0 60000 65536"/>
                    <a:gd name="T11" fmla="*/ 0 60000 65536"/>
                    <a:gd name="T12" fmla="*/ 0 60000 65536"/>
                    <a:gd name="T13" fmla="*/ 0 60000 65536"/>
                    <a:gd name="T14" fmla="*/ 0 60000 65536"/>
                    <a:gd name="T15" fmla="*/ 0 w 89"/>
                    <a:gd name="T16" fmla="*/ 0 h 11"/>
                    <a:gd name="T17" fmla="*/ 89 w 89"/>
                    <a:gd name="T18" fmla="*/ 11 h 11"/>
                  </a:gdLst>
                  <a:ahLst/>
                  <a:cxnLst>
                    <a:cxn ang="T10">
                      <a:pos x="T0" y="T1"/>
                    </a:cxn>
                    <a:cxn ang="T11">
                      <a:pos x="T2" y="T3"/>
                    </a:cxn>
                    <a:cxn ang="T12">
                      <a:pos x="T4" y="T5"/>
                    </a:cxn>
                    <a:cxn ang="T13">
                      <a:pos x="T6" y="T7"/>
                    </a:cxn>
                    <a:cxn ang="T14">
                      <a:pos x="T8" y="T9"/>
                    </a:cxn>
                  </a:cxnLst>
                  <a:rect l="T15" t="T16" r="T17" b="T18"/>
                  <a:pathLst>
                    <a:path w="89" h="11">
                      <a:moveTo>
                        <a:pt x="0" y="0"/>
                      </a:moveTo>
                      <a:lnTo>
                        <a:pt x="80" y="0"/>
                      </a:lnTo>
                      <a:lnTo>
                        <a:pt x="88" y="10"/>
                      </a:lnTo>
                      <a:lnTo>
                        <a:pt x="3" y="10"/>
                      </a:lnTo>
                      <a:lnTo>
                        <a:pt x="0" y="0"/>
                      </a:lnTo>
                    </a:path>
                  </a:pathLst>
                </a:custGeom>
                <a:solidFill>
                  <a:srgbClr val="808080"/>
                </a:solidFill>
                <a:ln w="12700" cap="rnd">
                  <a:solidFill>
                    <a:srgbClr val="000000"/>
                  </a:solidFill>
                  <a:round/>
                  <a:headEnd/>
                  <a:tailEnd/>
                </a:ln>
              </p:spPr>
              <p:txBody>
                <a:bodyPr/>
                <a:lstStyle/>
                <a:p>
                  <a:endParaRPr lang="en-US"/>
                </a:p>
              </p:txBody>
            </p:sp>
          </p:grpSp>
          <p:grpSp>
            <p:nvGrpSpPr>
              <p:cNvPr id="1043" name="Group 256"/>
              <p:cNvGrpSpPr>
                <a:grpSpLocks/>
              </p:cNvGrpSpPr>
              <p:nvPr/>
            </p:nvGrpSpPr>
            <p:grpSpPr bwMode="auto">
              <a:xfrm>
                <a:off x="719" y="2045"/>
                <a:ext cx="551" cy="33"/>
                <a:chOff x="719" y="2045"/>
                <a:chExt cx="551" cy="33"/>
              </a:xfrm>
            </p:grpSpPr>
            <p:grpSp>
              <p:nvGrpSpPr>
                <p:cNvPr id="1049" name="Group 257"/>
                <p:cNvGrpSpPr>
                  <a:grpSpLocks/>
                </p:cNvGrpSpPr>
                <p:nvPr/>
              </p:nvGrpSpPr>
              <p:grpSpPr bwMode="auto">
                <a:xfrm>
                  <a:off x="768" y="2046"/>
                  <a:ext cx="267" cy="29"/>
                  <a:chOff x="768" y="2046"/>
                  <a:chExt cx="267" cy="29"/>
                </a:xfrm>
              </p:grpSpPr>
              <p:sp>
                <p:nvSpPr>
                  <p:cNvPr id="1088" name="Line 258"/>
                  <p:cNvSpPr>
                    <a:spLocks noChangeShapeType="1"/>
                  </p:cNvSpPr>
                  <p:nvPr/>
                </p:nvSpPr>
                <p:spPr bwMode="auto">
                  <a:xfrm>
                    <a:off x="768" y="2046"/>
                    <a:ext cx="253" cy="0"/>
                  </a:xfrm>
                  <a:prstGeom prst="line">
                    <a:avLst/>
                  </a:prstGeom>
                  <a:noFill/>
                  <a:ln w="12700">
                    <a:solidFill>
                      <a:srgbClr val="000000"/>
                    </a:solidFill>
                    <a:round/>
                    <a:headEnd/>
                    <a:tailEnd/>
                  </a:ln>
                </p:spPr>
                <p:txBody>
                  <a:bodyPr wrap="none" anchor="ctr"/>
                  <a:lstStyle/>
                  <a:p>
                    <a:endParaRPr lang="en-US"/>
                  </a:p>
                </p:txBody>
              </p:sp>
              <p:sp>
                <p:nvSpPr>
                  <p:cNvPr id="1089" name="Line 259"/>
                  <p:cNvSpPr>
                    <a:spLocks noChangeShapeType="1"/>
                  </p:cNvSpPr>
                  <p:nvPr/>
                </p:nvSpPr>
                <p:spPr bwMode="auto">
                  <a:xfrm>
                    <a:off x="778" y="2055"/>
                    <a:ext cx="257" cy="0"/>
                  </a:xfrm>
                  <a:prstGeom prst="line">
                    <a:avLst/>
                  </a:prstGeom>
                  <a:noFill/>
                  <a:ln w="12700">
                    <a:solidFill>
                      <a:srgbClr val="000000"/>
                    </a:solidFill>
                    <a:round/>
                    <a:headEnd/>
                    <a:tailEnd/>
                  </a:ln>
                </p:spPr>
                <p:txBody>
                  <a:bodyPr wrap="none" anchor="ctr"/>
                  <a:lstStyle/>
                  <a:p>
                    <a:endParaRPr lang="en-US"/>
                  </a:p>
                </p:txBody>
              </p:sp>
              <p:sp>
                <p:nvSpPr>
                  <p:cNvPr id="1090" name="Line 260"/>
                  <p:cNvSpPr>
                    <a:spLocks noChangeShapeType="1"/>
                  </p:cNvSpPr>
                  <p:nvPr/>
                </p:nvSpPr>
                <p:spPr bwMode="auto">
                  <a:xfrm>
                    <a:off x="781" y="2065"/>
                    <a:ext cx="223" cy="0"/>
                  </a:xfrm>
                  <a:prstGeom prst="line">
                    <a:avLst/>
                  </a:prstGeom>
                  <a:noFill/>
                  <a:ln w="12700">
                    <a:solidFill>
                      <a:srgbClr val="000000"/>
                    </a:solidFill>
                    <a:round/>
                    <a:headEnd/>
                    <a:tailEnd/>
                  </a:ln>
                </p:spPr>
                <p:txBody>
                  <a:bodyPr wrap="none" anchor="ctr"/>
                  <a:lstStyle/>
                  <a:p>
                    <a:endParaRPr lang="en-US"/>
                  </a:p>
                </p:txBody>
              </p:sp>
              <p:sp>
                <p:nvSpPr>
                  <p:cNvPr id="1091" name="Line 261"/>
                  <p:cNvSpPr>
                    <a:spLocks noChangeShapeType="1"/>
                  </p:cNvSpPr>
                  <p:nvPr/>
                </p:nvSpPr>
                <p:spPr bwMode="auto">
                  <a:xfrm>
                    <a:off x="787" y="2075"/>
                    <a:ext cx="23" cy="0"/>
                  </a:xfrm>
                  <a:prstGeom prst="line">
                    <a:avLst/>
                  </a:prstGeom>
                  <a:noFill/>
                  <a:ln w="12700">
                    <a:solidFill>
                      <a:srgbClr val="000000"/>
                    </a:solidFill>
                    <a:round/>
                    <a:headEnd/>
                    <a:tailEnd/>
                  </a:ln>
                </p:spPr>
                <p:txBody>
                  <a:bodyPr wrap="none" anchor="ctr"/>
                  <a:lstStyle/>
                  <a:p>
                    <a:endParaRPr lang="en-US"/>
                  </a:p>
                </p:txBody>
              </p:sp>
            </p:grpSp>
            <p:grpSp>
              <p:nvGrpSpPr>
                <p:cNvPr id="1050" name="Group 262"/>
                <p:cNvGrpSpPr>
                  <a:grpSpLocks/>
                </p:cNvGrpSpPr>
                <p:nvPr/>
              </p:nvGrpSpPr>
              <p:grpSpPr bwMode="auto">
                <a:xfrm>
                  <a:off x="719" y="2050"/>
                  <a:ext cx="39" cy="19"/>
                  <a:chOff x="719" y="2050"/>
                  <a:chExt cx="39" cy="19"/>
                </a:xfrm>
              </p:grpSpPr>
              <p:sp>
                <p:nvSpPr>
                  <p:cNvPr id="1085" name="Line 263"/>
                  <p:cNvSpPr>
                    <a:spLocks noChangeShapeType="1"/>
                  </p:cNvSpPr>
                  <p:nvPr/>
                </p:nvSpPr>
                <p:spPr bwMode="auto">
                  <a:xfrm>
                    <a:off x="731" y="2050"/>
                    <a:ext cx="18" cy="0"/>
                  </a:xfrm>
                  <a:prstGeom prst="line">
                    <a:avLst/>
                  </a:prstGeom>
                  <a:noFill/>
                  <a:ln w="12700">
                    <a:solidFill>
                      <a:srgbClr val="000000"/>
                    </a:solidFill>
                    <a:round/>
                    <a:headEnd/>
                    <a:tailEnd/>
                  </a:ln>
                </p:spPr>
                <p:txBody>
                  <a:bodyPr wrap="none" anchor="ctr"/>
                  <a:lstStyle/>
                  <a:p>
                    <a:endParaRPr lang="en-US"/>
                  </a:p>
                </p:txBody>
              </p:sp>
              <p:sp>
                <p:nvSpPr>
                  <p:cNvPr id="1086" name="Line 264"/>
                  <p:cNvSpPr>
                    <a:spLocks noChangeShapeType="1"/>
                  </p:cNvSpPr>
                  <p:nvPr/>
                </p:nvSpPr>
                <p:spPr bwMode="auto">
                  <a:xfrm>
                    <a:off x="727" y="2061"/>
                    <a:ext cx="16" cy="0"/>
                  </a:xfrm>
                  <a:prstGeom prst="line">
                    <a:avLst/>
                  </a:prstGeom>
                  <a:noFill/>
                  <a:ln w="12700">
                    <a:solidFill>
                      <a:srgbClr val="000000"/>
                    </a:solidFill>
                    <a:round/>
                    <a:headEnd/>
                    <a:tailEnd/>
                  </a:ln>
                </p:spPr>
                <p:txBody>
                  <a:bodyPr wrap="none" anchor="ctr"/>
                  <a:lstStyle/>
                  <a:p>
                    <a:endParaRPr lang="en-US"/>
                  </a:p>
                </p:txBody>
              </p:sp>
              <p:sp>
                <p:nvSpPr>
                  <p:cNvPr id="1087" name="Line 265"/>
                  <p:cNvSpPr>
                    <a:spLocks noChangeShapeType="1"/>
                  </p:cNvSpPr>
                  <p:nvPr/>
                </p:nvSpPr>
                <p:spPr bwMode="auto">
                  <a:xfrm>
                    <a:off x="719" y="2069"/>
                    <a:ext cx="39" cy="0"/>
                  </a:xfrm>
                  <a:prstGeom prst="line">
                    <a:avLst/>
                  </a:prstGeom>
                  <a:noFill/>
                  <a:ln w="12700">
                    <a:solidFill>
                      <a:srgbClr val="000000"/>
                    </a:solidFill>
                    <a:round/>
                    <a:headEnd/>
                    <a:tailEnd/>
                  </a:ln>
                </p:spPr>
                <p:txBody>
                  <a:bodyPr wrap="none" anchor="ctr"/>
                  <a:lstStyle/>
                  <a:p>
                    <a:endParaRPr lang="en-US"/>
                  </a:p>
                </p:txBody>
              </p:sp>
            </p:grpSp>
            <p:grpSp>
              <p:nvGrpSpPr>
                <p:cNvPr id="1051" name="Group 266"/>
                <p:cNvGrpSpPr>
                  <a:grpSpLocks/>
                </p:cNvGrpSpPr>
                <p:nvPr/>
              </p:nvGrpSpPr>
              <p:grpSpPr bwMode="auto">
                <a:xfrm>
                  <a:off x="827" y="2045"/>
                  <a:ext cx="245" cy="30"/>
                  <a:chOff x="827" y="2045"/>
                  <a:chExt cx="245" cy="30"/>
                </a:xfrm>
              </p:grpSpPr>
              <p:sp>
                <p:nvSpPr>
                  <p:cNvPr id="1079" name="Line 267"/>
                  <p:cNvSpPr>
                    <a:spLocks noChangeShapeType="1"/>
                  </p:cNvSpPr>
                  <p:nvPr/>
                </p:nvSpPr>
                <p:spPr bwMode="auto">
                  <a:xfrm>
                    <a:off x="827" y="2075"/>
                    <a:ext cx="149" cy="0"/>
                  </a:xfrm>
                  <a:prstGeom prst="line">
                    <a:avLst/>
                  </a:prstGeom>
                  <a:noFill/>
                  <a:ln w="12700">
                    <a:solidFill>
                      <a:srgbClr val="000000"/>
                    </a:solidFill>
                    <a:round/>
                    <a:headEnd/>
                    <a:tailEnd/>
                  </a:ln>
                </p:spPr>
                <p:txBody>
                  <a:bodyPr wrap="none" anchor="ctr"/>
                  <a:lstStyle/>
                  <a:p>
                    <a:endParaRPr lang="en-US"/>
                  </a:p>
                </p:txBody>
              </p:sp>
              <p:sp>
                <p:nvSpPr>
                  <p:cNvPr id="1080" name="Line 268"/>
                  <p:cNvSpPr>
                    <a:spLocks noChangeShapeType="1"/>
                  </p:cNvSpPr>
                  <p:nvPr/>
                </p:nvSpPr>
                <p:spPr bwMode="auto">
                  <a:xfrm>
                    <a:off x="1041" y="2045"/>
                    <a:ext cx="28" cy="0"/>
                  </a:xfrm>
                  <a:prstGeom prst="line">
                    <a:avLst/>
                  </a:prstGeom>
                  <a:noFill/>
                  <a:ln w="12700">
                    <a:solidFill>
                      <a:srgbClr val="000000"/>
                    </a:solidFill>
                    <a:round/>
                    <a:headEnd/>
                    <a:tailEnd/>
                  </a:ln>
                </p:spPr>
                <p:txBody>
                  <a:bodyPr wrap="none" anchor="ctr"/>
                  <a:lstStyle/>
                  <a:p>
                    <a:endParaRPr lang="en-US"/>
                  </a:p>
                </p:txBody>
              </p:sp>
              <p:sp>
                <p:nvSpPr>
                  <p:cNvPr id="1081" name="Line 269"/>
                  <p:cNvSpPr>
                    <a:spLocks noChangeShapeType="1"/>
                  </p:cNvSpPr>
                  <p:nvPr/>
                </p:nvSpPr>
                <p:spPr bwMode="auto">
                  <a:xfrm>
                    <a:off x="1050" y="2055"/>
                    <a:ext cx="22" cy="0"/>
                  </a:xfrm>
                  <a:prstGeom prst="line">
                    <a:avLst/>
                  </a:prstGeom>
                  <a:noFill/>
                  <a:ln w="12700">
                    <a:solidFill>
                      <a:srgbClr val="000000"/>
                    </a:solidFill>
                    <a:round/>
                    <a:headEnd/>
                    <a:tailEnd/>
                  </a:ln>
                </p:spPr>
                <p:txBody>
                  <a:bodyPr wrap="none" anchor="ctr"/>
                  <a:lstStyle/>
                  <a:p>
                    <a:endParaRPr lang="en-US"/>
                  </a:p>
                </p:txBody>
              </p:sp>
              <p:sp>
                <p:nvSpPr>
                  <p:cNvPr id="1082" name="Line 270"/>
                  <p:cNvSpPr>
                    <a:spLocks noChangeShapeType="1"/>
                  </p:cNvSpPr>
                  <p:nvPr/>
                </p:nvSpPr>
                <p:spPr bwMode="auto">
                  <a:xfrm>
                    <a:off x="1030" y="2065"/>
                    <a:ext cx="42" cy="0"/>
                  </a:xfrm>
                  <a:prstGeom prst="line">
                    <a:avLst/>
                  </a:prstGeom>
                  <a:noFill/>
                  <a:ln w="12700">
                    <a:solidFill>
                      <a:srgbClr val="000000"/>
                    </a:solidFill>
                    <a:round/>
                    <a:headEnd/>
                    <a:tailEnd/>
                  </a:ln>
                </p:spPr>
                <p:txBody>
                  <a:bodyPr wrap="none" anchor="ctr"/>
                  <a:lstStyle/>
                  <a:p>
                    <a:endParaRPr lang="en-US"/>
                  </a:p>
                </p:txBody>
              </p:sp>
              <p:sp>
                <p:nvSpPr>
                  <p:cNvPr id="1083" name="Line 271"/>
                  <p:cNvSpPr>
                    <a:spLocks noChangeShapeType="1"/>
                  </p:cNvSpPr>
                  <p:nvPr/>
                </p:nvSpPr>
                <p:spPr bwMode="auto">
                  <a:xfrm>
                    <a:off x="990" y="2075"/>
                    <a:ext cx="17" cy="0"/>
                  </a:xfrm>
                  <a:prstGeom prst="line">
                    <a:avLst/>
                  </a:prstGeom>
                  <a:noFill/>
                  <a:ln w="12700">
                    <a:solidFill>
                      <a:srgbClr val="000000"/>
                    </a:solidFill>
                    <a:round/>
                    <a:headEnd/>
                    <a:tailEnd/>
                  </a:ln>
                </p:spPr>
                <p:txBody>
                  <a:bodyPr wrap="none" anchor="ctr"/>
                  <a:lstStyle/>
                  <a:p>
                    <a:endParaRPr lang="en-US"/>
                  </a:p>
                </p:txBody>
              </p:sp>
              <p:sp>
                <p:nvSpPr>
                  <p:cNvPr id="1084" name="Line 272"/>
                  <p:cNvSpPr>
                    <a:spLocks noChangeShapeType="1"/>
                  </p:cNvSpPr>
                  <p:nvPr/>
                </p:nvSpPr>
                <p:spPr bwMode="auto">
                  <a:xfrm>
                    <a:off x="1023" y="2075"/>
                    <a:ext cx="46" cy="0"/>
                  </a:xfrm>
                  <a:prstGeom prst="line">
                    <a:avLst/>
                  </a:prstGeom>
                  <a:noFill/>
                  <a:ln w="12700">
                    <a:solidFill>
                      <a:srgbClr val="000000"/>
                    </a:solidFill>
                    <a:round/>
                    <a:headEnd/>
                    <a:tailEnd/>
                  </a:ln>
                </p:spPr>
                <p:txBody>
                  <a:bodyPr wrap="none" anchor="ctr"/>
                  <a:lstStyle/>
                  <a:p>
                    <a:endParaRPr lang="en-US"/>
                  </a:p>
                </p:txBody>
              </p:sp>
            </p:grpSp>
            <p:grpSp>
              <p:nvGrpSpPr>
                <p:cNvPr id="1052" name="Group 273"/>
                <p:cNvGrpSpPr>
                  <a:grpSpLocks/>
                </p:cNvGrpSpPr>
                <p:nvPr/>
              </p:nvGrpSpPr>
              <p:grpSpPr bwMode="auto">
                <a:xfrm>
                  <a:off x="1092" y="2050"/>
                  <a:ext cx="71" cy="26"/>
                  <a:chOff x="1092" y="2050"/>
                  <a:chExt cx="71" cy="26"/>
                </a:xfrm>
              </p:grpSpPr>
              <p:sp>
                <p:nvSpPr>
                  <p:cNvPr id="1076" name="Line 274"/>
                  <p:cNvSpPr>
                    <a:spLocks noChangeShapeType="1"/>
                  </p:cNvSpPr>
                  <p:nvPr/>
                </p:nvSpPr>
                <p:spPr bwMode="auto">
                  <a:xfrm>
                    <a:off x="1092" y="2050"/>
                    <a:ext cx="66" cy="0"/>
                  </a:xfrm>
                  <a:prstGeom prst="line">
                    <a:avLst/>
                  </a:prstGeom>
                  <a:noFill/>
                  <a:ln w="12700">
                    <a:solidFill>
                      <a:srgbClr val="000000"/>
                    </a:solidFill>
                    <a:round/>
                    <a:headEnd/>
                    <a:tailEnd/>
                  </a:ln>
                </p:spPr>
                <p:txBody>
                  <a:bodyPr wrap="none" anchor="ctr"/>
                  <a:lstStyle/>
                  <a:p>
                    <a:endParaRPr lang="en-US"/>
                  </a:p>
                </p:txBody>
              </p:sp>
              <p:sp>
                <p:nvSpPr>
                  <p:cNvPr id="1077" name="Line 275"/>
                  <p:cNvSpPr>
                    <a:spLocks noChangeShapeType="1"/>
                  </p:cNvSpPr>
                  <p:nvPr/>
                </p:nvSpPr>
                <p:spPr bwMode="auto">
                  <a:xfrm>
                    <a:off x="1103" y="2062"/>
                    <a:ext cx="57" cy="0"/>
                  </a:xfrm>
                  <a:prstGeom prst="line">
                    <a:avLst/>
                  </a:prstGeom>
                  <a:noFill/>
                  <a:ln w="12700">
                    <a:solidFill>
                      <a:srgbClr val="000000"/>
                    </a:solidFill>
                    <a:round/>
                    <a:headEnd/>
                    <a:tailEnd/>
                  </a:ln>
                </p:spPr>
                <p:txBody>
                  <a:bodyPr wrap="none" anchor="ctr"/>
                  <a:lstStyle/>
                  <a:p>
                    <a:endParaRPr lang="en-US"/>
                  </a:p>
                </p:txBody>
              </p:sp>
              <p:sp>
                <p:nvSpPr>
                  <p:cNvPr id="1078" name="Line 276"/>
                  <p:cNvSpPr>
                    <a:spLocks noChangeShapeType="1"/>
                  </p:cNvSpPr>
                  <p:nvPr/>
                </p:nvSpPr>
                <p:spPr bwMode="auto">
                  <a:xfrm>
                    <a:off x="1104" y="2076"/>
                    <a:ext cx="59" cy="0"/>
                  </a:xfrm>
                  <a:prstGeom prst="line">
                    <a:avLst/>
                  </a:prstGeom>
                  <a:noFill/>
                  <a:ln w="12700">
                    <a:solidFill>
                      <a:srgbClr val="000000"/>
                    </a:solidFill>
                    <a:round/>
                    <a:headEnd/>
                    <a:tailEnd/>
                  </a:ln>
                </p:spPr>
                <p:txBody>
                  <a:bodyPr wrap="none" anchor="ctr"/>
                  <a:lstStyle/>
                  <a:p>
                    <a:endParaRPr lang="en-US"/>
                  </a:p>
                </p:txBody>
              </p:sp>
            </p:grpSp>
            <p:grpSp>
              <p:nvGrpSpPr>
                <p:cNvPr id="1053" name="Group 277"/>
                <p:cNvGrpSpPr>
                  <a:grpSpLocks/>
                </p:cNvGrpSpPr>
                <p:nvPr/>
              </p:nvGrpSpPr>
              <p:grpSpPr bwMode="auto">
                <a:xfrm>
                  <a:off x="1184" y="2050"/>
                  <a:ext cx="86" cy="28"/>
                  <a:chOff x="1184" y="2050"/>
                  <a:chExt cx="86" cy="28"/>
                </a:xfrm>
              </p:grpSpPr>
              <p:sp>
                <p:nvSpPr>
                  <p:cNvPr id="1070" name="Line 278"/>
                  <p:cNvSpPr>
                    <a:spLocks noChangeShapeType="1"/>
                  </p:cNvSpPr>
                  <p:nvPr/>
                </p:nvSpPr>
                <p:spPr bwMode="auto">
                  <a:xfrm>
                    <a:off x="1192" y="2050"/>
                    <a:ext cx="63" cy="0"/>
                  </a:xfrm>
                  <a:prstGeom prst="line">
                    <a:avLst/>
                  </a:prstGeom>
                  <a:noFill/>
                  <a:ln w="12700">
                    <a:solidFill>
                      <a:srgbClr val="000000"/>
                    </a:solidFill>
                    <a:round/>
                    <a:headEnd/>
                    <a:tailEnd/>
                  </a:ln>
                </p:spPr>
                <p:txBody>
                  <a:bodyPr wrap="none" anchor="ctr"/>
                  <a:lstStyle/>
                  <a:p>
                    <a:endParaRPr lang="en-US"/>
                  </a:p>
                </p:txBody>
              </p:sp>
              <p:sp>
                <p:nvSpPr>
                  <p:cNvPr id="1071" name="Line 279"/>
                  <p:cNvSpPr>
                    <a:spLocks noChangeShapeType="1"/>
                  </p:cNvSpPr>
                  <p:nvPr/>
                </p:nvSpPr>
                <p:spPr bwMode="auto">
                  <a:xfrm>
                    <a:off x="1184" y="2061"/>
                    <a:ext cx="50" cy="0"/>
                  </a:xfrm>
                  <a:prstGeom prst="line">
                    <a:avLst/>
                  </a:prstGeom>
                  <a:noFill/>
                  <a:ln w="12700">
                    <a:solidFill>
                      <a:srgbClr val="000000"/>
                    </a:solidFill>
                    <a:round/>
                    <a:headEnd/>
                    <a:tailEnd/>
                  </a:ln>
                </p:spPr>
                <p:txBody>
                  <a:bodyPr wrap="none" anchor="ctr"/>
                  <a:lstStyle/>
                  <a:p>
                    <a:endParaRPr lang="en-US"/>
                  </a:p>
                </p:txBody>
              </p:sp>
              <p:sp>
                <p:nvSpPr>
                  <p:cNvPr id="1072" name="Line 280"/>
                  <p:cNvSpPr>
                    <a:spLocks noChangeShapeType="1"/>
                  </p:cNvSpPr>
                  <p:nvPr/>
                </p:nvSpPr>
                <p:spPr bwMode="auto">
                  <a:xfrm>
                    <a:off x="1192" y="2069"/>
                    <a:ext cx="45" cy="0"/>
                  </a:xfrm>
                  <a:prstGeom prst="line">
                    <a:avLst/>
                  </a:prstGeom>
                  <a:noFill/>
                  <a:ln w="12700">
                    <a:solidFill>
                      <a:srgbClr val="000000"/>
                    </a:solidFill>
                    <a:round/>
                    <a:headEnd/>
                    <a:tailEnd/>
                  </a:ln>
                </p:spPr>
                <p:txBody>
                  <a:bodyPr wrap="none" anchor="ctr"/>
                  <a:lstStyle/>
                  <a:p>
                    <a:endParaRPr lang="en-US"/>
                  </a:p>
                </p:txBody>
              </p:sp>
              <p:sp>
                <p:nvSpPr>
                  <p:cNvPr id="1073" name="Line 281"/>
                  <p:cNvSpPr>
                    <a:spLocks noChangeShapeType="1"/>
                  </p:cNvSpPr>
                  <p:nvPr/>
                </p:nvSpPr>
                <p:spPr bwMode="auto">
                  <a:xfrm>
                    <a:off x="1189" y="2078"/>
                    <a:ext cx="58" cy="0"/>
                  </a:xfrm>
                  <a:prstGeom prst="line">
                    <a:avLst/>
                  </a:prstGeom>
                  <a:noFill/>
                  <a:ln w="12700">
                    <a:solidFill>
                      <a:srgbClr val="000000"/>
                    </a:solidFill>
                    <a:round/>
                    <a:headEnd/>
                    <a:tailEnd/>
                  </a:ln>
                </p:spPr>
                <p:txBody>
                  <a:bodyPr wrap="none" anchor="ctr"/>
                  <a:lstStyle/>
                  <a:p>
                    <a:endParaRPr lang="en-US"/>
                  </a:p>
                </p:txBody>
              </p:sp>
              <p:sp>
                <p:nvSpPr>
                  <p:cNvPr id="1074" name="Line 282"/>
                  <p:cNvSpPr>
                    <a:spLocks noChangeShapeType="1"/>
                  </p:cNvSpPr>
                  <p:nvPr/>
                </p:nvSpPr>
                <p:spPr bwMode="auto">
                  <a:xfrm>
                    <a:off x="1254" y="2061"/>
                    <a:ext cx="12" cy="0"/>
                  </a:xfrm>
                  <a:prstGeom prst="line">
                    <a:avLst/>
                  </a:prstGeom>
                  <a:noFill/>
                  <a:ln w="12700">
                    <a:solidFill>
                      <a:srgbClr val="000000"/>
                    </a:solidFill>
                    <a:round/>
                    <a:headEnd/>
                    <a:tailEnd/>
                  </a:ln>
                </p:spPr>
                <p:txBody>
                  <a:bodyPr wrap="none" anchor="ctr"/>
                  <a:lstStyle/>
                  <a:p>
                    <a:endParaRPr lang="en-US"/>
                  </a:p>
                </p:txBody>
              </p:sp>
              <p:sp>
                <p:nvSpPr>
                  <p:cNvPr id="1075" name="Line 283"/>
                  <p:cNvSpPr>
                    <a:spLocks noChangeShapeType="1"/>
                  </p:cNvSpPr>
                  <p:nvPr/>
                </p:nvSpPr>
                <p:spPr bwMode="auto">
                  <a:xfrm>
                    <a:off x="1260" y="2074"/>
                    <a:ext cx="10" cy="0"/>
                  </a:xfrm>
                  <a:prstGeom prst="line">
                    <a:avLst/>
                  </a:prstGeom>
                  <a:noFill/>
                  <a:ln w="12700">
                    <a:solidFill>
                      <a:srgbClr val="000000"/>
                    </a:solidFill>
                    <a:round/>
                    <a:headEnd/>
                    <a:tailEnd/>
                  </a:ln>
                </p:spPr>
                <p:txBody>
                  <a:bodyPr wrap="none" anchor="ctr"/>
                  <a:lstStyle/>
                  <a:p>
                    <a:endParaRPr lang="en-US"/>
                  </a:p>
                </p:txBody>
              </p:sp>
            </p:grpSp>
          </p:grpSp>
        </p:grpSp>
        <p:grpSp>
          <p:nvGrpSpPr>
            <p:cNvPr id="1251" name="Group 284"/>
            <p:cNvGrpSpPr>
              <a:grpSpLocks/>
            </p:cNvGrpSpPr>
            <p:nvPr/>
          </p:nvGrpSpPr>
          <p:grpSpPr bwMode="auto">
            <a:xfrm>
              <a:off x="859" y="1817"/>
              <a:ext cx="295" cy="52"/>
              <a:chOff x="859" y="1817"/>
              <a:chExt cx="295" cy="52"/>
            </a:xfrm>
          </p:grpSpPr>
          <p:grpSp>
            <p:nvGrpSpPr>
              <p:cNvPr id="1252" name="Group 285"/>
              <p:cNvGrpSpPr>
                <a:grpSpLocks/>
              </p:cNvGrpSpPr>
              <p:nvPr/>
            </p:nvGrpSpPr>
            <p:grpSpPr bwMode="auto">
              <a:xfrm>
                <a:off x="859" y="1836"/>
                <a:ext cx="295" cy="33"/>
                <a:chOff x="859" y="1836"/>
                <a:chExt cx="295" cy="33"/>
              </a:xfrm>
            </p:grpSpPr>
            <p:sp>
              <p:nvSpPr>
                <p:cNvPr id="1060" name="Freeform 286"/>
                <p:cNvSpPr>
                  <a:spLocks/>
                </p:cNvSpPr>
                <p:nvPr/>
              </p:nvSpPr>
              <p:spPr bwMode="auto">
                <a:xfrm>
                  <a:off x="859" y="1836"/>
                  <a:ext cx="295" cy="25"/>
                </a:xfrm>
                <a:custGeom>
                  <a:avLst/>
                  <a:gdLst>
                    <a:gd name="T0" fmla="*/ 0 w 295"/>
                    <a:gd name="T1" fmla="*/ 24 h 25"/>
                    <a:gd name="T2" fmla="*/ 294 w 295"/>
                    <a:gd name="T3" fmla="*/ 24 h 25"/>
                    <a:gd name="T4" fmla="*/ 277 w 295"/>
                    <a:gd name="T5" fmla="*/ 0 h 25"/>
                    <a:gd name="T6" fmla="*/ 18 w 295"/>
                    <a:gd name="T7" fmla="*/ 0 h 25"/>
                    <a:gd name="T8" fmla="*/ 0 w 295"/>
                    <a:gd name="T9" fmla="*/ 24 h 25"/>
                    <a:gd name="T10" fmla="*/ 0 60000 65536"/>
                    <a:gd name="T11" fmla="*/ 0 60000 65536"/>
                    <a:gd name="T12" fmla="*/ 0 60000 65536"/>
                    <a:gd name="T13" fmla="*/ 0 60000 65536"/>
                    <a:gd name="T14" fmla="*/ 0 60000 65536"/>
                    <a:gd name="T15" fmla="*/ 0 w 295"/>
                    <a:gd name="T16" fmla="*/ 0 h 25"/>
                    <a:gd name="T17" fmla="*/ 295 w 295"/>
                    <a:gd name="T18" fmla="*/ 25 h 25"/>
                  </a:gdLst>
                  <a:ahLst/>
                  <a:cxnLst>
                    <a:cxn ang="T10">
                      <a:pos x="T0" y="T1"/>
                    </a:cxn>
                    <a:cxn ang="T11">
                      <a:pos x="T2" y="T3"/>
                    </a:cxn>
                    <a:cxn ang="T12">
                      <a:pos x="T4" y="T5"/>
                    </a:cxn>
                    <a:cxn ang="T13">
                      <a:pos x="T6" y="T7"/>
                    </a:cxn>
                    <a:cxn ang="T14">
                      <a:pos x="T8" y="T9"/>
                    </a:cxn>
                  </a:cxnLst>
                  <a:rect l="T15" t="T16" r="T17" b="T18"/>
                  <a:pathLst>
                    <a:path w="295" h="25">
                      <a:moveTo>
                        <a:pt x="0" y="24"/>
                      </a:moveTo>
                      <a:lnTo>
                        <a:pt x="294" y="24"/>
                      </a:lnTo>
                      <a:lnTo>
                        <a:pt x="277" y="0"/>
                      </a:lnTo>
                      <a:lnTo>
                        <a:pt x="18" y="0"/>
                      </a:lnTo>
                      <a:lnTo>
                        <a:pt x="0" y="24"/>
                      </a:lnTo>
                    </a:path>
                  </a:pathLst>
                </a:custGeom>
                <a:solidFill>
                  <a:srgbClr val="C0C0C0"/>
                </a:solidFill>
                <a:ln w="12700" cap="rnd">
                  <a:solidFill>
                    <a:srgbClr val="000000"/>
                  </a:solidFill>
                  <a:round/>
                  <a:headEnd/>
                  <a:tailEnd/>
                </a:ln>
              </p:spPr>
              <p:txBody>
                <a:bodyPr/>
                <a:lstStyle/>
                <a:p>
                  <a:endParaRPr lang="en-US"/>
                </a:p>
              </p:txBody>
            </p:sp>
            <p:sp>
              <p:nvSpPr>
                <p:cNvPr id="1061" name="Rectangle 287"/>
                <p:cNvSpPr>
                  <a:spLocks noChangeArrowheads="1"/>
                </p:cNvSpPr>
                <p:nvPr/>
              </p:nvSpPr>
              <p:spPr bwMode="auto">
                <a:xfrm>
                  <a:off x="863" y="1862"/>
                  <a:ext cx="277" cy="7"/>
                </a:xfrm>
                <a:prstGeom prst="rect">
                  <a:avLst/>
                </a:prstGeom>
                <a:solidFill>
                  <a:srgbClr val="C0C0C0"/>
                </a:solidFill>
                <a:ln w="12700">
                  <a:solidFill>
                    <a:srgbClr val="000000"/>
                  </a:solidFill>
                  <a:miter lim="800000"/>
                  <a:headEnd/>
                  <a:tailEnd/>
                </a:ln>
              </p:spPr>
              <p:txBody>
                <a:bodyPr wrap="none" anchor="ctr"/>
                <a:lstStyle/>
                <a:p>
                  <a:endParaRPr lang="en-US"/>
                </a:p>
              </p:txBody>
            </p:sp>
          </p:grpSp>
          <p:sp>
            <p:nvSpPr>
              <p:cNvPr id="1059" name="Freeform 288"/>
              <p:cNvSpPr>
                <a:spLocks/>
              </p:cNvSpPr>
              <p:nvPr/>
            </p:nvSpPr>
            <p:spPr bwMode="auto">
              <a:xfrm>
                <a:off x="927" y="1817"/>
                <a:ext cx="158" cy="42"/>
              </a:xfrm>
              <a:custGeom>
                <a:avLst/>
                <a:gdLst>
                  <a:gd name="T0" fmla="*/ 0 w 158"/>
                  <a:gd name="T1" fmla="*/ 23 h 42"/>
                  <a:gd name="T2" fmla="*/ 0 w 158"/>
                  <a:gd name="T3" fmla="*/ 0 h 42"/>
                  <a:gd name="T4" fmla="*/ 157 w 158"/>
                  <a:gd name="T5" fmla="*/ 0 h 42"/>
                  <a:gd name="T6" fmla="*/ 157 w 158"/>
                  <a:gd name="T7" fmla="*/ 24 h 42"/>
                  <a:gd name="T8" fmla="*/ 155 w 158"/>
                  <a:gd name="T9" fmla="*/ 26 h 42"/>
                  <a:gd name="T10" fmla="*/ 154 w 158"/>
                  <a:gd name="T11" fmla="*/ 28 h 42"/>
                  <a:gd name="T12" fmla="*/ 151 w 158"/>
                  <a:gd name="T13" fmla="*/ 29 h 42"/>
                  <a:gd name="T14" fmla="*/ 148 w 158"/>
                  <a:gd name="T15" fmla="*/ 32 h 42"/>
                  <a:gd name="T16" fmla="*/ 143 w 158"/>
                  <a:gd name="T17" fmla="*/ 33 h 42"/>
                  <a:gd name="T18" fmla="*/ 140 w 158"/>
                  <a:gd name="T19" fmla="*/ 35 h 42"/>
                  <a:gd name="T20" fmla="*/ 134 w 158"/>
                  <a:gd name="T21" fmla="*/ 36 h 42"/>
                  <a:gd name="T22" fmla="*/ 128 w 158"/>
                  <a:gd name="T23" fmla="*/ 37 h 42"/>
                  <a:gd name="T24" fmla="*/ 124 w 158"/>
                  <a:gd name="T25" fmla="*/ 37 h 42"/>
                  <a:gd name="T26" fmla="*/ 115 w 158"/>
                  <a:gd name="T27" fmla="*/ 40 h 42"/>
                  <a:gd name="T28" fmla="*/ 109 w 158"/>
                  <a:gd name="T29" fmla="*/ 40 h 42"/>
                  <a:gd name="T30" fmla="*/ 101 w 158"/>
                  <a:gd name="T31" fmla="*/ 41 h 42"/>
                  <a:gd name="T32" fmla="*/ 94 w 158"/>
                  <a:gd name="T33" fmla="*/ 41 h 42"/>
                  <a:gd name="T34" fmla="*/ 86 w 158"/>
                  <a:gd name="T35" fmla="*/ 41 h 42"/>
                  <a:gd name="T36" fmla="*/ 74 w 158"/>
                  <a:gd name="T37" fmla="*/ 41 h 42"/>
                  <a:gd name="T38" fmla="*/ 65 w 158"/>
                  <a:gd name="T39" fmla="*/ 41 h 42"/>
                  <a:gd name="T40" fmla="*/ 54 w 158"/>
                  <a:gd name="T41" fmla="*/ 41 h 42"/>
                  <a:gd name="T42" fmla="*/ 45 w 158"/>
                  <a:gd name="T43" fmla="*/ 40 h 42"/>
                  <a:gd name="T44" fmla="*/ 39 w 158"/>
                  <a:gd name="T45" fmla="*/ 38 h 42"/>
                  <a:gd name="T46" fmla="*/ 33 w 158"/>
                  <a:gd name="T47" fmla="*/ 37 h 42"/>
                  <a:gd name="T48" fmla="*/ 26 w 158"/>
                  <a:gd name="T49" fmla="*/ 37 h 42"/>
                  <a:gd name="T50" fmla="*/ 20 w 158"/>
                  <a:gd name="T51" fmla="*/ 35 h 42"/>
                  <a:gd name="T52" fmla="*/ 15 w 158"/>
                  <a:gd name="T53" fmla="*/ 33 h 42"/>
                  <a:gd name="T54" fmla="*/ 11 w 158"/>
                  <a:gd name="T55" fmla="*/ 32 h 42"/>
                  <a:gd name="T56" fmla="*/ 6 w 158"/>
                  <a:gd name="T57" fmla="*/ 31 h 42"/>
                  <a:gd name="T58" fmla="*/ 5 w 158"/>
                  <a:gd name="T59" fmla="*/ 29 h 42"/>
                  <a:gd name="T60" fmla="*/ 3 w 158"/>
                  <a:gd name="T61" fmla="*/ 27 h 42"/>
                  <a:gd name="T62" fmla="*/ 2 w 158"/>
                  <a:gd name="T63" fmla="*/ 26 h 42"/>
                  <a:gd name="T64" fmla="*/ 0 w 158"/>
                  <a:gd name="T65" fmla="*/ 23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42"/>
                  <a:gd name="T101" fmla="*/ 158 w 15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42">
                    <a:moveTo>
                      <a:pt x="0" y="23"/>
                    </a:moveTo>
                    <a:lnTo>
                      <a:pt x="0" y="0"/>
                    </a:lnTo>
                    <a:lnTo>
                      <a:pt x="157" y="0"/>
                    </a:lnTo>
                    <a:lnTo>
                      <a:pt x="157" y="24"/>
                    </a:lnTo>
                    <a:lnTo>
                      <a:pt x="155" y="26"/>
                    </a:lnTo>
                    <a:lnTo>
                      <a:pt x="154" y="28"/>
                    </a:lnTo>
                    <a:lnTo>
                      <a:pt x="151" y="29"/>
                    </a:lnTo>
                    <a:lnTo>
                      <a:pt x="148" y="32"/>
                    </a:lnTo>
                    <a:lnTo>
                      <a:pt x="143" y="33"/>
                    </a:lnTo>
                    <a:lnTo>
                      <a:pt x="140" y="35"/>
                    </a:lnTo>
                    <a:lnTo>
                      <a:pt x="134" y="36"/>
                    </a:lnTo>
                    <a:lnTo>
                      <a:pt x="128" y="37"/>
                    </a:lnTo>
                    <a:lnTo>
                      <a:pt x="124" y="37"/>
                    </a:lnTo>
                    <a:lnTo>
                      <a:pt x="115" y="40"/>
                    </a:lnTo>
                    <a:lnTo>
                      <a:pt x="109" y="40"/>
                    </a:lnTo>
                    <a:lnTo>
                      <a:pt x="101" y="41"/>
                    </a:lnTo>
                    <a:lnTo>
                      <a:pt x="94" y="41"/>
                    </a:lnTo>
                    <a:lnTo>
                      <a:pt x="86" y="41"/>
                    </a:lnTo>
                    <a:lnTo>
                      <a:pt x="74" y="41"/>
                    </a:lnTo>
                    <a:lnTo>
                      <a:pt x="65" y="41"/>
                    </a:lnTo>
                    <a:lnTo>
                      <a:pt x="54" y="41"/>
                    </a:lnTo>
                    <a:lnTo>
                      <a:pt x="45" y="40"/>
                    </a:lnTo>
                    <a:lnTo>
                      <a:pt x="39" y="38"/>
                    </a:lnTo>
                    <a:lnTo>
                      <a:pt x="33" y="37"/>
                    </a:lnTo>
                    <a:lnTo>
                      <a:pt x="26" y="37"/>
                    </a:lnTo>
                    <a:lnTo>
                      <a:pt x="20" y="35"/>
                    </a:lnTo>
                    <a:lnTo>
                      <a:pt x="15" y="33"/>
                    </a:lnTo>
                    <a:lnTo>
                      <a:pt x="11" y="32"/>
                    </a:lnTo>
                    <a:lnTo>
                      <a:pt x="6" y="31"/>
                    </a:lnTo>
                    <a:lnTo>
                      <a:pt x="5" y="29"/>
                    </a:lnTo>
                    <a:lnTo>
                      <a:pt x="3" y="27"/>
                    </a:lnTo>
                    <a:lnTo>
                      <a:pt x="2" y="26"/>
                    </a:lnTo>
                    <a:lnTo>
                      <a:pt x="0" y="23"/>
                    </a:lnTo>
                  </a:path>
                </a:pathLst>
              </a:custGeom>
              <a:solidFill>
                <a:srgbClr val="C0C0C0"/>
              </a:solidFill>
              <a:ln w="12700" cap="rnd">
                <a:solidFill>
                  <a:srgbClr val="000000"/>
                </a:solidFill>
                <a:round/>
                <a:headEnd/>
                <a:tailEnd/>
              </a:ln>
            </p:spPr>
            <p:txBody>
              <a:bodyPr/>
              <a:lstStyle/>
              <a:p>
                <a:endParaRPr lang="en-US"/>
              </a:p>
            </p:txBody>
          </p:sp>
        </p:grpSp>
        <p:grpSp>
          <p:nvGrpSpPr>
            <p:cNvPr id="1253" name="Group 289"/>
            <p:cNvGrpSpPr>
              <a:grpSpLocks/>
            </p:cNvGrpSpPr>
            <p:nvPr/>
          </p:nvGrpSpPr>
          <p:grpSpPr bwMode="auto">
            <a:xfrm>
              <a:off x="828" y="1549"/>
              <a:ext cx="348" cy="266"/>
              <a:chOff x="828" y="1549"/>
              <a:chExt cx="348" cy="266"/>
            </a:xfrm>
          </p:grpSpPr>
          <p:grpSp>
            <p:nvGrpSpPr>
              <p:cNvPr id="1254" name="Group 290"/>
              <p:cNvGrpSpPr>
                <a:grpSpLocks/>
              </p:cNvGrpSpPr>
              <p:nvPr/>
            </p:nvGrpSpPr>
            <p:grpSpPr bwMode="auto">
              <a:xfrm>
                <a:off x="828" y="1549"/>
                <a:ext cx="348" cy="266"/>
                <a:chOff x="828" y="1549"/>
                <a:chExt cx="348" cy="266"/>
              </a:xfrm>
            </p:grpSpPr>
            <p:sp>
              <p:nvSpPr>
                <p:cNvPr id="1055" name="AutoShape 291"/>
                <p:cNvSpPr>
                  <a:spLocks noChangeArrowheads="1"/>
                </p:cNvSpPr>
                <p:nvPr/>
              </p:nvSpPr>
              <p:spPr bwMode="auto">
                <a:xfrm>
                  <a:off x="828" y="1549"/>
                  <a:ext cx="348" cy="266"/>
                </a:xfrm>
                <a:prstGeom prst="roundRect">
                  <a:avLst>
                    <a:gd name="adj" fmla="val 12032"/>
                  </a:avLst>
                </a:prstGeom>
                <a:solidFill>
                  <a:srgbClr val="C0C0C0"/>
                </a:solidFill>
                <a:ln w="12700">
                  <a:solidFill>
                    <a:srgbClr val="000000"/>
                  </a:solidFill>
                  <a:round/>
                  <a:headEnd/>
                  <a:tailEnd/>
                </a:ln>
              </p:spPr>
              <p:txBody>
                <a:bodyPr wrap="none" anchor="ctr"/>
                <a:lstStyle/>
                <a:p>
                  <a:endParaRPr lang="en-US"/>
                </a:p>
              </p:txBody>
            </p:sp>
            <p:sp>
              <p:nvSpPr>
                <p:cNvPr id="1056" name="AutoShape 292"/>
                <p:cNvSpPr>
                  <a:spLocks noChangeArrowheads="1"/>
                </p:cNvSpPr>
                <p:nvPr/>
              </p:nvSpPr>
              <p:spPr bwMode="auto">
                <a:xfrm>
                  <a:off x="867" y="1580"/>
                  <a:ext cx="269" cy="204"/>
                </a:xfrm>
                <a:prstGeom prst="roundRect">
                  <a:avLst>
                    <a:gd name="adj" fmla="val 11898"/>
                  </a:avLst>
                </a:prstGeom>
                <a:solidFill>
                  <a:srgbClr val="808080"/>
                </a:solidFill>
                <a:ln w="12700">
                  <a:solidFill>
                    <a:srgbClr val="000000"/>
                  </a:solidFill>
                  <a:round/>
                  <a:headEnd/>
                  <a:tailEnd/>
                </a:ln>
              </p:spPr>
              <p:txBody>
                <a:bodyPr wrap="none" anchor="ctr"/>
                <a:lstStyle/>
                <a:p>
                  <a:endParaRPr lang="en-US"/>
                </a:p>
              </p:txBody>
            </p:sp>
            <p:sp>
              <p:nvSpPr>
                <p:cNvPr id="1057" name="AutoShape 293"/>
                <p:cNvSpPr>
                  <a:spLocks noChangeArrowheads="1"/>
                </p:cNvSpPr>
                <p:nvPr/>
              </p:nvSpPr>
              <p:spPr bwMode="auto">
                <a:xfrm>
                  <a:off x="882" y="1592"/>
                  <a:ext cx="239" cy="180"/>
                </a:xfrm>
                <a:prstGeom prst="roundRect">
                  <a:avLst>
                    <a:gd name="adj" fmla="val 11995"/>
                  </a:avLst>
                </a:prstGeom>
                <a:solidFill>
                  <a:srgbClr val="008000"/>
                </a:solidFill>
                <a:ln w="12700">
                  <a:solidFill>
                    <a:srgbClr val="000000"/>
                  </a:solidFill>
                  <a:round/>
                  <a:headEnd/>
                  <a:tailEnd/>
                </a:ln>
              </p:spPr>
              <p:txBody>
                <a:bodyPr wrap="none" anchor="ctr"/>
                <a:lstStyle/>
                <a:p>
                  <a:endParaRPr lang="en-US"/>
                </a:p>
              </p:txBody>
            </p:sp>
          </p:grpSp>
          <p:sp>
            <p:nvSpPr>
              <p:cNvPr id="1054" name="Rectangle 294"/>
              <p:cNvSpPr>
                <a:spLocks noChangeArrowheads="1"/>
              </p:cNvSpPr>
              <p:nvPr/>
            </p:nvSpPr>
            <p:spPr bwMode="auto">
              <a:xfrm flipV="1">
                <a:off x="1128" y="1802"/>
                <a:ext cx="3" cy="11"/>
              </a:xfrm>
              <a:prstGeom prst="rect">
                <a:avLst/>
              </a:prstGeom>
              <a:solidFill>
                <a:srgbClr val="008000"/>
              </a:solidFill>
              <a:ln w="12700">
                <a:solidFill>
                  <a:srgbClr val="000000"/>
                </a:solidFill>
                <a:miter lim="800000"/>
                <a:headEnd/>
                <a:tailEnd/>
              </a:ln>
            </p:spPr>
            <p:txBody>
              <a:bodyPr wrap="none" anchor="ctr"/>
              <a:lstStyle/>
              <a:p>
                <a:endParaRPr lang="en-US"/>
              </a:p>
            </p:txBody>
          </p:sp>
        </p:grpSp>
      </p:grpSp>
      <p:pic>
        <p:nvPicPr>
          <p:cNvPr id="1044" name="Picture 295" descr="jubilant"/>
          <p:cNvPicPr>
            <a:picLocks noChangeAspect="1" noChangeArrowheads="1"/>
          </p:cNvPicPr>
          <p:nvPr/>
        </p:nvPicPr>
        <p:blipFill>
          <a:blip r:embed="rId7" cstate="print"/>
          <a:srcRect/>
          <a:stretch>
            <a:fillRect/>
          </a:stretch>
        </p:blipFill>
        <p:spPr bwMode="auto">
          <a:xfrm>
            <a:off x="1279525" y="979488"/>
            <a:ext cx="1444625" cy="969962"/>
          </a:xfrm>
          <a:prstGeom prst="rect">
            <a:avLst/>
          </a:prstGeom>
          <a:noFill/>
          <a:ln w="9525" algn="ctr">
            <a:noFill/>
            <a:miter lim="800000"/>
            <a:headEnd/>
            <a:tailEnd/>
          </a:ln>
        </p:spPr>
      </p:pic>
      <p:sp>
        <p:nvSpPr>
          <p:cNvPr id="1045" name="Webpage"/>
          <p:cNvSpPr>
            <a:spLocks noEditPoints="1" noChangeArrowheads="1"/>
          </p:cNvSpPr>
          <p:nvPr/>
        </p:nvSpPr>
        <p:spPr bwMode="auto">
          <a:xfrm>
            <a:off x="2298700" y="2638425"/>
            <a:ext cx="1352550" cy="1809750"/>
          </a:xfrm>
          <a:custGeom>
            <a:avLst/>
            <a:gdLst>
              <a:gd name="T0" fmla="*/ 1273547094 w 21600"/>
              <a:gd name="T1" fmla="*/ 2147483647 h 21600"/>
              <a:gd name="T2" fmla="*/ 0 w 21600"/>
              <a:gd name="T3" fmla="*/ 2147483647 h 21600"/>
              <a:gd name="T4" fmla="*/ 2147483647 w 21600"/>
              <a:gd name="T5" fmla="*/ 0 h 21600"/>
              <a:gd name="T6" fmla="*/ 0 w 21600"/>
              <a:gd name="T7" fmla="*/ 0 h 21600"/>
              <a:gd name="T8" fmla="*/ 2147483647 w 21600"/>
              <a:gd name="T9" fmla="*/ 0 h 21600"/>
              <a:gd name="T10" fmla="*/ 2147483647 w 21600"/>
              <a:gd name="T11" fmla="*/ 0 h 21600"/>
              <a:gd name="T12" fmla="*/ 2147483647 w 21600"/>
              <a:gd name="T13" fmla="*/ 2147483647 h 21600"/>
              <a:gd name="T14" fmla="*/ 2147483647 w 21600"/>
              <a:gd name="T15" fmla="*/ 2147483647 h 21600"/>
              <a:gd name="T16" fmla="*/ 2147483647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55 w 21600"/>
              <a:gd name="T31" fmla="*/ 12829 h 21600"/>
              <a:gd name="T32" fmla="*/ 19814 w 21600"/>
              <a:gd name="T33" fmla="*/ 2074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D8EBB3"/>
          </a:solidFill>
          <a:ln w="9525">
            <a:solidFill>
              <a:srgbClr val="000000"/>
            </a:solidFill>
            <a:miter lim="800000"/>
            <a:headEnd/>
            <a:tailEnd/>
          </a:ln>
        </p:spPr>
        <p:txBody>
          <a:bodyPr/>
          <a:lstStyle/>
          <a:p>
            <a:endParaRPr lang="en-US"/>
          </a:p>
        </p:txBody>
      </p:sp>
      <p:sp>
        <p:nvSpPr>
          <p:cNvPr id="1046" name="Text Box 298"/>
          <p:cNvSpPr txBox="1">
            <a:spLocks noChangeArrowheads="1"/>
          </p:cNvSpPr>
          <p:nvPr/>
        </p:nvSpPr>
        <p:spPr bwMode="auto">
          <a:xfrm>
            <a:off x="2665413" y="4748213"/>
            <a:ext cx="1052512" cy="336550"/>
          </a:xfrm>
          <a:prstGeom prst="rect">
            <a:avLst/>
          </a:prstGeom>
          <a:noFill/>
          <a:ln w="9525">
            <a:noFill/>
            <a:miter lim="800000"/>
            <a:headEnd/>
            <a:tailEnd/>
          </a:ln>
        </p:spPr>
        <p:txBody>
          <a:bodyPr wrap="none">
            <a:spAutoFit/>
          </a:bodyPr>
          <a:lstStyle/>
          <a:p>
            <a:r>
              <a:rPr lang="en-US" sz="1600"/>
              <a:t>Webpage</a:t>
            </a:r>
          </a:p>
        </p:txBody>
      </p:sp>
      <p:sp>
        <p:nvSpPr>
          <p:cNvPr id="1047" name="Rectangle 300"/>
          <p:cNvSpPr>
            <a:spLocks noChangeArrowheads="1"/>
          </p:cNvSpPr>
          <p:nvPr/>
        </p:nvSpPr>
        <p:spPr bwMode="auto">
          <a:xfrm>
            <a:off x="223838" y="4721225"/>
            <a:ext cx="2136775" cy="542925"/>
          </a:xfrm>
          <a:prstGeom prst="rect">
            <a:avLst/>
          </a:prstGeom>
          <a:noFill/>
          <a:ln w="12700">
            <a:noFill/>
            <a:miter lim="800000"/>
            <a:headEnd/>
            <a:tailEnd/>
          </a:ln>
        </p:spPr>
        <p:txBody>
          <a:bodyPr lIns="63500" tIns="25400" rIns="63500" bIns="25400">
            <a:spAutoFit/>
          </a:bodyPr>
          <a:lstStyle/>
          <a:p>
            <a:pPr algn="ctr" eaLnBrk="0" hangingPunct="0">
              <a:lnSpc>
                <a:spcPct val="108000"/>
              </a:lnSpc>
              <a:spcBef>
                <a:spcPct val="54000"/>
              </a:spcBef>
            </a:pPr>
            <a:r>
              <a:rPr lang="en-US" sz="1200"/>
              <a:t>ERP Based Indent</a:t>
            </a:r>
          </a:p>
          <a:p>
            <a:pPr algn="ctr" eaLnBrk="0" hangingPunct="0">
              <a:lnSpc>
                <a:spcPct val="108000"/>
              </a:lnSpc>
              <a:spcBef>
                <a:spcPct val="54000"/>
              </a:spcBef>
            </a:pPr>
            <a:r>
              <a:rPr lang="en-US" sz="1200"/>
              <a:t>MRP based Planned Qty</a:t>
            </a:r>
          </a:p>
        </p:txBody>
      </p:sp>
      <p:pic>
        <p:nvPicPr>
          <p:cNvPr id="1048" name="Picture 302" descr="internet_1"/>
          <p:cNvPicPr>
            <a:picLocks noChangeAspect="1" noChangeArrowheads="1"/>
          </p:cNvPicPr>
          <p:nvPr/>
        </p:nvPicPr>
        <p:blipFill>
          <a:blip r:embed="rId8" cstate="print"/>
          <a:srcRect/>
          <a:stretch>
            <a:fillRect/>
          </a:stretch>
        </p:blipFill>
        <p:spPr bwMode="auto">
          <a:xfrm>
            <a:off x="5775325" y="3038475"/>
            <a:ext cx="1265238" cy="1782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3048000" y="6248400"/>
            <a:ext cx="6096000" cy="533400"/>
          </a:xfrm>
          <a:prstGeom prst="rect">
            <a:avLst/>
          </a:prstGeom>
          <a:solidFill>
            <a:srgbClr val="66FF33"/>
          </a:solidFill>
          <a:ln w="9525">
            <a:noFill/>
            <a:miter lim="800000"/>
            <a:headEnd/>
            <a:tailEnd/>
          </a:ln>
        </p:spPr>
        <p:txBody>
          <a:bodyPr wrap="none" anchor="ctr"/>
          <a:lstStyle/>
          <a:p>
            <a:endParaRPr lang="en-US" sz="1600"/>
          </a:p>
          <a:p>
            <a:endParaRPr lang="en-US" sz="1600"/>
          </a:p>
          <a:p>
            <a:endParaRPr lang="en-US" sz="1600"/>
          </a:p>
        </p:txBody>
      </p:sp>
      <p:sp>
        <p:nvSpPr>
          <p:cNvPr id="4" name="Rectangle 4"/>
          <p:cNvSpPr>
            <a:spLocks noChangeArrowheads="1"/>
          </p:cNvSpPr>
          <p:nvPr/>
        </p:nvSpPr>
        <p:spPr bwMode="auto">
          <a:xfrm>
            <a:off x="0" y="6248400"/>
            <a:ext cx="3048000" cy="533400"/>
          </a:xfrm>
          <a:prstGeom prst="rect">
            <a:avLst/>
          </a:prstGeom>
          <a:solidFill>
            <a:schemeClr val="accent2">
              <a:lumMod val="60000"/>
              <a:lumOff val="40000"/>
            </a:schemeClr>
          </a:solidFill>
          <a:ln w="9525">
            <a:noFill/>
            <a:miter lim="800000"/>
            <a:headEnd/>
            <a:tailEnd/>
          </a:ln>
        </p:spPr>
        <p:txBody>
          <a:bodyPr wrap="none" anchor="ctr"/>
          <a:lstStyle/>
          <a:p>
            <a:pPr>
              <a:defRPr/>
            </a:pPr>
            <a:endParaRPr lang="en-US" dirty="0"/>
          </a:p>
        </p:txBody>
      </p:sp>
      <p:graphicFrame>
        <p:nvGraphicFramePr>
          <p:cNvPr id="5" name="Diagram 4"/>
          <p:cNvGraphicFramePr/>
          <p:nvPr/>
        </p:nvGraphicFramePr>
        <p:xfrm>
          <a:off x="381000" y="2362200"/>
          <a:ext cx="8534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9" name="TextBox 6"/>
          <p:cNvSpPr txBox="1">
            <a:spLocks noChangeArrowheads="1"/>
          </p:cNvSpPr>
          <p:nvPr/>
        </p:nvSpPr>
        <p:spPr bwMode="auto">
          <a:xfrm>
            <a:off x="228600" y="1219200"/>
            <a:ext cx="8164416" cy="1077218"/>
          </a:xfrm>
          <a:prstGeom prst="rect">
            <a:avLst/>
          </a:prstGeom>
          <a:noFill/>
          <a:ln w="9525">
            <a:noFill/>
            <a:miter lim="800000"/>
            <a:headEnd/>
            <a:tailEnd/>
          </a:ln>
        </p:spPr>
        <p:txBody>
          <a:bodyPr wrap="none">
            <a:spAutoFit/>
          </a:bodyPr>
          <a:lstStyle/>
          <a:p>
            <a:r>
              <a:rPr lang="en-US" sz="1600" b="1" dirty="0"/>
              <a:t>To address partner’s expectations of fair opportunity, transparent decision making</a:t>
            </a:r>
          </a:p>
          <a:p>
            <a:r>
              <a:rPr lang="en-US" sz="1600" b="1" dirty="0"/>
              <a:t>Speedier response and clarity of communication, </a:t>
            </a:r>
          </a:p>
          <a:p>
            <a:endParaRPr lang="en-US" sz="1600" b="1" dirty="0"/>
          </a:p>
          <a:p>
            <a:r>
              <a:rPr lang="en-US" sz="1600" b="1" i="1" dirty="0"/>
              <a:t>Jubilant promised and launched </a:t>
            </a:r>
            <a:r>
              <a:rPr lang="en-US" sz="1600" b="1" i="1" dirty="0" err="1"/>
              <a:t>eJ</a:t>
            </a:r>
            <a:r>
              <a:rPr lang="en-US" sz="1600" b="1" i="1" dirty="0"/>
              <a:t>-Buy.</a:t>
            </a:r>
          </a:p>
        </p:txBody>
      </p:sp>
      <p:sp>
        <p:nvSpPr>
          <p:cNvPr id="16390" name="TextBox 6"/>
          <p:cNvSpPr txBox="1">
            <a:spLocks noChangeArrowheads="1"/>
          </p:cNvSpPr>
          <p:nvPr/>
        </p:nvSpPr>
        <p:spPr bwMode="auto">
          <a:xfrm>
            <a:off x="6310313" y="6597650"/>
            <a:ext cx="2757487" cy="184150"/>
          </a:xfrm>
          <a:prstGeom prst="rect">
            <a:avLst/>
          </a:prstGeom>
          <a:noFill/>
          <a:ln w="9525">
            <a:noFill/>
            <a:miter lim="800000"/>
            <a:headEnd/>
            <a:tailEnd/>
          </a:ln>
        </p:spPr>
        <p:txBody>
          <a:bodyPr wrap="none">
            <a:spAutoFit/>
          </a:bodyPr>
          <a:lstStyle/>
          <a:p>
            <a:r>
              <a:rPr lang="en-US" sz="600"/>
              <a:t>Vendx* - Software as a Service Model Proprietary product of M/s ebizChem</a:t>
            </a:r>
            <a:endParaRPr lang="en-US" sz="600" i="1"/>
          </a:p>
        </p:txBody>
      </p:sp>
      <p:sp>
        <p:nvSpPr>
          <p:cNvPr id="16391" name="Rectangle 2"/>
          <p:cNvSpPr>
            <a:spLocks noChangeArrowheads="1"/>
          </p:cNvSpPr>
          <p:nvPr/>
        </p:nvSpPr>
        <p:spPr bwMode="auto">
          <a:xfrm>
            <a:off x="227012" y="304800"/>
            <a:ext cx="8459788" cy="609600"/>
          </a:xfrm>
          <a:prstGeom prst="rect">
            <a:avLst/>
          </a:prstGeom>
          <a:noFill/>
          <a:ln w="9525" algn="ctr">
            <a:noFill/>
            <a:miter lim="800000"/>
            <a:headEnd/>
            <a:tailEnd/>
          </a:ln>
        </p:spPr>
        <p:txBody>
          <a:bodyPr anchor="ctr"/>
          <a:lstStyle/>
          <a:p>
            <a:pPr algn="l" eaLnBrk="0" hangingPunct="0"/>
            <a:r>
              <a:rPr lang="en-US" sz="2800" b="1" dirty="0" err="1">
                <a:solidFill>
                  <a:schemeClr val="bg1"/>
                </a:solidFill>
              </a:rPr>
              <a:t>eJ</a:t>
            </a:r>
            <a:r>
              <a:rPr lang="en-US" sz="2800" b="1" dirty="0">
                <a:solidFill>
                  <a:schemeClr val="bg1"/>
                </a:solidFill>
              </a:rPr>
              <a:t>-Buy  Value – Proposition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0" y="914400"/>
            <a:ext cx="3276600" cy="457200"/>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endParaRPr lang="en-US" sz="2400" b="1" dirty="0">
              <a:effectLst>
                <a:outerShdw blurRad="38100" dist="38100" dir="2700000" algn="tl">
                  <a:srgbClr val="C0C0C0"/>
                </a:outerShdw>
              </a:effectLst>
            </a:endParaRPr>
          </a:p>
        </p:txBody>
      </p:sp>
      <p:sp>
        <p:nvSpPr>
          <p:cNvPr id="4" name="Freeform 2"/>
          <p:cNvSpPr>
            <a:spLocks/>
          </p:cNvSpPr>
          <p:nvPr/>
        </p:nvSpPr>
        <p:spPr bwMode="auto">
          <a:xfrm>
            <a:off x="228600" y="152400"/>
            <a:ext cx="8763000" cy="6705600"/>
          </a:xfrm>
          <a:custGeom>
            <a:avLst/>
            <a:gdLst>
              <a:gd name="T0" fmla="*/ 0 w 4800"/>
              <a:gd name="T1" fmla="*/ 2147483647 h 4272"/>
              <a:gd name="T2" fmla="*/ 2147483647 w 4800"/>
              <a:gd name="T3" fmla="*/ 2147483647 h 4272"/>
              <a:gd name="T4" fmla="*/ 2147483647 w 4800"/>
              <a:gd name="T5" fmla="*/ 2147483647 h 4272"/>
              <a:gd name="T6" fmla="*/ 2147483647 w 4800"/>
              <a:gd name="T7" fmla="*/ 2147483647 h 4272"/>
              <a:gd name="T8" fmla="*/ 2147483647 w 4800"/>
              <a:gd name="T9" fmla="*/ 2147483647 h 4272"/>
              <a:gd name="T10" fmla="*/ 2147483647 w 4800"/>
              <a:gd name="T11" fmla="*/ 2147483647 h 4272"/>
              <a:gd name="T12" fmla="*/ 2147483647 w 4800"/>
              <a:gd name="T13" fmla="*/ 2147483647 h 4272"/>
              <a:gd name="T14" fmla="*/ 2147483647 w 4800"/>
              <a:gd name="T15" fmla="*/ 2147483647 h 4272"/>
              <a:gd name="T16" fmla="*/ 2147483647 w 4800"/>
              <a:gd name="T17" fmla="*/ 2147483647 h 4272"/>
              <a:gd name="T18" fmla="*/ 2147483647 w 4800"/>
              <a:gd name="T19" fmla="*/ 2147483647 h 4272"/>
              <a:gd name="T20" fmla="*/ 2147483647 w 4800"/>
              <a:gd name="T21" fmla="*/ 2147483647 h 4272"/>
              <a:gd name="T22" fmla="*/ 2147483647 w 4800"/>
              <a:gd name="T23" fmla="*/ 2147483647 h 4272"/>
              <a:gd name="T24" fmla="*/ 2147483647 w 4800"/>
              <a:gd name="T25" fmla="*/ 2147483647 h 4272"/>
              <a:gd name="T26" fmla="*/ 2147483647 w 4800"/>
              <a:gd name="T27" fmla="*/ 2147483647 h 4272"/>
              <a:gd name="T28" fmla="*/ 2147483647 w 4800"/>
              <a:gd name="T29" fmla="*/ 0 h 4272"/>
              <a:gd name="T30" fmla="*/ 2147483647 w 4800"/>
              <a:gd name="T31" fmla="*/ 0 h 4272"/>
              <a:gd name="T32" fmla="*/ 2147483647 w 4800"/>
              <a:gd name="T33" fmla="*/ 2147483647 h 4272"/>
              <a:gd name="T34" fmla="*/ 2147483647 w 4800"/>
              <a:gd name="T35" fmla="*/ 2147483647 h 4272"/>
              <a:gd name="T36" fmla="*/ 2147483647 w 4800"/>
              <a:gd name="T37" fmla="*/ 2147483647 h 4272"/>
              <a:gd name="T38" fmla="*/ 2147483647 w 4800"/>
              <a:gd name="T39" fmla="*/ 2147483647 h 4272"/>
              <a:gd name="T40" fmla="*/ 2147483647 w 4800"/>
              <a:gd name="T41" fmla="*/ 2147483647 h 4272"/>
              <a:gd name="T42" fmla="*/ 2147483647 w 4800"/>
              <a:gd name="T43" fmla="*/ 2147483647 h 4272"/>
              <a:gd name="T44" fmla="*/ 2147483647 w 4800"/>
              <a:gd name="T45" fmla="*/ 2147483647 h 4272"/>
              <a:gd name="T46" fmla="*/ 2147483647 w 4800"/>
              <a:gd name="T47" fmla="*/ 2147483647 h 4272"/>
              <a:gd name="T48" fmla="*/ 2147483647 w 4800"/>
              <a:gd name="T49" fmla="*/ 2147483647 h 4272"/>
              <a:gd name="T50" fmla="*/ 2147483647 w 4800"/>
              <a:gd name="T51" fmla="*/ 2147483647 h 4272"/>
              <a:gd name="T52" fmla="*/ 2147483647 w 4800"/>
              <a:gd name="T53" fmla="*/ 2147483647 h 4272"/>
              <a:gd name="T54" fmla="*/ 2147483647 w 4800"/>
              <a:gd name="T55" fmla="*/ 2147483647 h 4272"/>
              <a:gd name="T56" fmla="*/ 2147483647 w 4800"/>
              <a:gd name="T57" fmla="*/ 2147483647 h 4272"/>
              <a:gd name="T58" fmla="*/ 2147483647 w 4800"/>
              <a:gd name="T59" fmla="*/ 2147483647 h 4272"/>
              <a:gd name="T60" fmla="*/ 2147483647 w 4800"/>
              <a:gd name="T61" fmla="*/ 2147483647 h 4272"/>
              <a:gd name="T62" fmla="*/ 0 w 4800"/>
              <a:gd name="T63" fmla="*/ 2147483647 h 4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00"/>
              <a:gd name="T97" fmla="*/ 0 h 4272"/>
              <a:gd name="T98" fmla="*/ 4800 w 4800"/>
              <a:gd name="T99" fmla="*/ 4272 h 4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00" h="4272">
                <a:moveTo>
                  <a:pt x="0" y="4272"/>
                </a:moveTo>
                <a:lnTo>
                  <a:pt x="96" y="4080"/>
                </a:lnTo>
                <a:lnTo>
                  <a:pt x="288" y="3840"/>
                </a:lnTo>
                <a:lnTo>
                  <a:pt x="768" y="3504"/>
                </a:lnTo>
                <a:lnTo>
                  <a:pt x="1296" y="3216"/>
                </a:lnTo>
                <a:lnTo>
                  <a:pt x="1872" y="2976"/>
                </a:lnTo>
                <a:lnTo>
                  <a:pt x="2256" y="2832"/>
                </a:lnTo>
                <a:lnTo>
                  <a:pt x="2592" y="2640"/>
                </a:lnTo>
                <a:lnTo>
                  <a:pt x="3024" y="2256"/>
                </a:lnTo>
                <a:lnTo>
                  <a:pt x="3264" y="1872"/>
                </a:lnTo>
                <a:lnTo>
                  <a:pt x="3504" y="1536"/>
                </a:lnTo>
                <a:lnTo>
                  <a:pt x="3696" y="1104"/>
                </a:lnTo>
                <a:lnTo>
                  <a:pt x="3840" y="672"/>
                </a:lnTo>
                <a:lnTo>
                  <a:pt x="3984" y="336"/>
                </a:lnTo>
                <a:lnTo>
                  <a:pt x="4032" y="0"/>
                </a:lnTo>
                <a:lnTo>
                  <a:pt x="4800" y="0"/>
                </a:lnTo>
                <a:lnTo>
                  <a:pt x="4800" y="192"/>
                </a:lnTo>
                <a:lnTo>
                  <a:pt x="4752" y="336"/>
                </a:lnTo>
                <a:lnTo>
                  <a:pt x="4704" y="624"/>
                </a:lnTo>
                <a:lnTo>
                  <a:pt x="4704" y="864"/>
                </a:lnTo>
                <a:lnTo>
                  <a:pt x="4608" y="1344"/>
                </a:lnTo>
                <a:lnTo>
                  <a:pt x="4464" y="1776"/>
                </a:lnTo>
                <a:lnTo>
                  <a:pt x="4368" y="2208"/>
                </a:lnTo>
                <a:lnTo>
                  <a:pt x="4320" y="2640"/>
                </a:lnTo>
                <a:lnTo>
                  <a:pt x="4128" y="3264"/>
                </a:lnTo>
                <a:lnTo>
                  <a:pt x="3984" y="3456"/>
                </a:lnTo>
                <a:lnTo>
                  <a:pt x="3792" y="3600"/>
                </a:lnTo>
                <a:lnTo>
                  <a:pt x="3408" y="3840"/>
                </a:lnTo>
                <a:lnTo>
                  <a:pt x="3264" y="3984"/>
                </a:lnTo>
                <a:lnTo>
                  <a:pt x="3216" y="4224"/>
                </a:lnTo>
                <a:lnTo>
                  <a:pt x="3168" y="4272"/>
                </a:lnTo>
                <a:lnTo>
                  <a:pt x="0" y="4272"/>
                </a:lnTo>
                <a:close/>
              </a:path>
            </a:pathLst>
          </a:custGeom>
          <a:solidFill>
            <a:srgbClr val="606060"/>
          </a:solidFill>
          <a:ln w="9525">
            <a:solidFill>
              <a:schemeClr val="tx1"/>
            </a:solidFill>
            <a:round/>
            <a:headEnd/>
            <a:tailEnd/>
          </a:ln>
        </p:spPr>
        <p:txBody>
          <a:bodyPr/>
          <a:lstStyle/>
          <a:p>
            <a:endParaRPr lang="en-IN"/>
          </a:p>
        </p:txBody>
      </p:sp>
      <p:grpSp>
        <p:nvGrpSpPr>
          <p:cNvPr id="2" name="Group 56"/>
          <p:cNvGrpSpPr>
            <a:grpSpLocks/>
          </p:cNvGrpSpPr>
          <p:nvPr/>
        </p:nvGrpSpPr>
        <p:grpSpPr bwMode="auto">
          <a:xfrm>
            <a:off x="76200" y="5181600"/>
            <a:ext cx="1295400" cy="1633538"/>
            <a:chOff x="48" y="3264"/>
            <a:chExt cx="816" cy="1029"/>
          </a:xfrm>
        </p:grpSpPr>
        <p:grpSp>
          <p:nvGrpSpPr>
            <p:cNvPr id="5" name="Group 3"/>
            <p:cNvGrpSpPr>
              <a:grpSpLocks/>
            </p:cNvGrpSpPr>
            <p:nvPr/>
          </p:nvGrpSpPr>
          <p:grpSpPr bwMode="auto">
            <a:xfrm>
              <a:off x="48" y="3264"/>
              <a:ext cx="480" cy="816"/>
              <a:chOff x="1632" y="864"/>
              <a:chExt cx="960" cy="1440"/>
            </a:xfrm>
          </p:grpSpPr>
          <p:sp>
            <p:nvSpPr>
              <p:cNvPr id="8" name="Rectangle 4"/>
              <p:cNvSpPr>
                <a:spLocks noChangeArrowheads="1"/>
              </p:cNvSpPr>
              <p:nvPr/>
            </p:nvSpPr>
            <p:spPr bwMode="auto">
              <a:xfrm>
                <a:off x="1632" y="912"/>
                <a:ext cx="48" cy="1392"/>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lgn="ctr">
                <a:solidFill>
                  <a:schemeClr val="tx1"/>
                </a:solidFill>
                <a:miter lim="800000"/>
                <a:headEnd/>
                <a:tailEnd/>
              </a:ln>
              <a:effectLst/>
            </p:spPr>
            <p:txBody>
              <a:bodyPr wrap="none" anchor="ctr"/>
              <a:lstStyle/>
              <a:p>
                <a:pPr>
                  <a:defRPr/>
                </a:pPr>
                <a:endParaRPr lang="en-IN" dirty="0"/>
              </a:p>
            </p:txBody>
          </p:sp>
          <p:sp>
            <p:nvSpPr>
              <p:cNvPr id="23602" name="AutoShape 5"/>
              <p:cNvSpPr>
                <a:spLocks noChangeArrowheads="1"/>
              </p:cNvSpPr>
              <p:nvPr/>
            </p:nvSpPr>
            <p:spPr bwMode="auto">
              <a:xfrm>
                <a:off x="1680" y="912"/>
                <a:ext cx="912" cy="528"/>
              </a:xfrm>
              <a:prstGeom prst="wave">
                <a:avLst>
                  <a:gd name="adj1" fmla="val 7917"/>
                  <a:gd name="adj2" fmla="val 0"/>
                </a:avLst>
              </a:prstGeom>
              <a:gradFill rotWithShape="1">
                <a:gsLst>
                  <a:gs pos="0">
                    <a:srgbClr val="CCFF66"/>
                  </a:gs>
                  <a:gs pos="100000">
                    <a:srgbClr val="87A944"/>
                  </a:gs>
                </a:gsLst>
                <a:lin ang="0" scaled="1"/>
              </a:gradFill>
              <a:ln w="9525" algn="ctr">
                <a:solidFill>
                  <a:schemeClr val="tx1"/>
                </a:solidFill>
                <a:round/>
                <a:headEnd/>
                <a:tailEnd/>
              </a:ln>
            </p:spPr>
            <p:txBody>
              <a:bodyPr wrap="none" anchor="ctr"/>
              <a:lstStyle/>
              <a:p>
                <a:r>
                  <a:rPr lang="en-US" sz="1200" b="1" dirty="0" smtClean="0"/>
                  <a:t>Oct </a:t>
                </a:r>
                <a:r>
                  <a:rPr lang="en-US" sz="1200" b="1" dirty="0"/>
                  <a:t>-</a:t>
                </a:r>
                <a:r>
                  <a:rPr lang="en-US" sz="1200" b="1" dirty="0" smtClean="0"/>
                  <a:t>11</a:t>
                </a:r>
                <a:endParaRPr lang="en-US" sz="1200" b="1" dirty="0"/>
              </a:p>
            </p:txBody>
          </p:sp>
          <p:sp>
            <p:nvSpPr>
              <p:cNvPr id="10" name="Oval 6"/>
              <p:cNvSpPr>
                <a:spLocks noChangeArrowheads="1"/>
              </p:cNvSpPr>
              <p:nvPr/>
            </p:nvSpPr>
            <p:spPr bwMode="auto">
              <a:xfrm>
                <a:off x="1632" y="864"/>
                <a:ext cx="48" cy="95"/>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a:defRPr/>
                </a:pPr>
                <a:endParaRPr lang="en-IN" dirty="0"/>
              </a:p>
            </p:txBody>
          </p:sp>
        </p:grpSp>
        <p:sp>
          <p:nvSpPr>
            <p:cNvPr id="23600" name="AutoShape 14"/>
            <p:cNvSpPr>
              <a:spLocks noChangeArrowheads="1"/>
            </p:cNvSpPr>
            <p:nvPr/>
          </p:nvSpPr>
          <p:spPr bwMode="auto">
            <a:xfrm rot="-5400000">
              <a:off x="168" y="3597"/>
              <a:ext cx="576" cy="816"/>
            </a:xfrm>
            <a:prstGeom prst="flowChartDelay">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anchor="ctr">
              <a:flatTx/>
            </a:bodyPr>
            <a:lstStyle/>
            <a:p>
              <a:r>
                <a:rPr lang="en-US" sz="1400" b="1"/>
                <a:t>Logistics on eJBuy</a:t>
              </a:r>
            </a:p>
          </p:txBody>
        </p:sp>
      </p:grpSp>
      <p:grpSp>
        <p:nvGrpSpPr>
          <p:cNvPr id="6" name="Group 57"/>
          <p:cNvGrpSpPr>
            <a:grpSpLocks/>
          </p:cNvGrpSpPr>
          <p:nvPr/>
        </p:nvGrpSpPr>
        <p:grpSpPr bwMode="auto">
          <a:xfrm>
            <a:off x="1219200" y="4346575"/>
            <a:ext cx="1143000" cy="1597025"/>
            <a:chOff x="768" y="2738"/>
            <a:chExt cx="720" cy="1006"/>
          </a:xfrm>
        </p:grpSpPr>
        <p:grpSp>
          <p:nvGrpSpPr>
            <p:cNvPr id="7" name="Group 7"/>
            <p:cNvGrpSpPr>
              <a:grpSpLocks/>
            </p:cNvGrpSpPr>
            <p:nvPr/>
          </p:nvGrpSpPr>
          <p:grpSpPr bwMode="auto">
            <a:xfrm>
              <a:off x="864" y="2738"/>
              <a:ext cx="432" cy="770"/>
              <a:chOff x="1632" y="864"/>
              <a:chExt cx="864" cy="1440"/>
            </a:xfrm>
          </p:grpSpPr>
          <p:sp>
            <p:nvSpPr>
              <p:cNvPr id="14" name="Rectangle 8"/>
              <p:cNvSpPr>
                <a:spLocks noChangeArrowheads="1"/>
              </p:cNvSpPr>
              <p:nvPr/>
            </p:nvSpPr>
            <p:spPr bwMode="auto">
              <a:xfrm>
                <a:off x="1632" y="913"/>
                <a:ext cx="48" cy="139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lgn="ctr">
                <a:solidFill>
                  <a:schemeClr val="tx1"/>
                </a:solidFill>
                <a:miter lim="800000"/>
                <a:headEnd/>
                <a:tailEnd/>
              </a:ln>
              <a:effectLst/>
            </p:spPr>
            <p:txBody>
              <a:bodyPr wrap="none" anchor="ctr"/>
              <a:lstStyle/>
              <a:p>
                <a:pPr>
                  <a:defRPr/>
                </a:pPr>
                <a:endParaRPr lang="en-IN" dirty="0"/>
              </a:p>
            </p:txBody>
          </p:sp>
          <p:sp>
            <p:nvSpPr>
              <p:cNvPr id="23597" name="AutoShape 9"/>
              <p:cNvSpPr>
                <a:spLocks noChangeArrowheads="1"/>
              </p:cNvSpPr>
              <p:nvPr/>
            </p:nvSpPr>
            <p:spPr bwMode="auto">
              <a:xfrm>
                <a:off x="1680" y="912"/>
                <a:ext cx="816" cy="528"/>
              </a:xfrm>
              <a:prstGeom prst="wave">
                <a:avLst>
                  <a:gd name="adj1" fmla="val 7917"/>
                  <a:gd name="adj2" fmla="val 0"/>
                </a:avLst>
              </a:prstGeom>
              <a:gradFill rotWithShape="1">
                <a:gsLst>
                  <a:gs pos="0">
                    <a:srgbClr val="CCFF66"/>
                  </a:gs>
                  <a:gs pos="100000">
                    <a:srgbClr val="87A944"/>
                  </a:gs>
                </a:gsLst>
                <a:lin ang="0" scaled="1"/>
              </a:gradFill>
              <a:ln w="9525" algn="ctr">
                <a:solidFill>
                  <a:schemeClr val="tx1"/>
                </a:solidFill>
                <a:round/>
                <a:headEnd/>
                <a:tailEnd/>
              </a:ln>
            </p:spPr>
            <p:txBody>
              <a:bodyPr wrap="none" anchor="ctr"/>
              <a:lstStyle/>
              <a:p>
                <a:r>
                  <a:rPr lang="en-US" b="1" dirty="0" smtClean="0"/>
                  <a:t>Mar’12</a:t>
                </a:r>
                <a:endParaRPr lang="en-US" sz="1200" b="1" dirty="0"/>
              </a:p>
            </p:txBody>
          </p:sp>
          <p:sp>
            <p:nvSpPr>
              <p:cNvPr id="16" name="Oval 10"/>
              <p:cNvSpPr>
                <a:spLocks noChangeArrowheads="1"/>
              </p:cNvSpPr>
              <p:nvPr/>
            </p:nvSpPr>
            <p:spPr bwMode="auto">
              <a:xfrm>
                <a:off x="1632" y="864"/>
                <a:ext cx="48" cy="95"/>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a:defRPr/>
                </a:pPr>
                <a:endParaRPr lang="en-IN" dirty="0"/>
              </a:p>
            </p:txBody>
          </p:sp>
        </p:grpSp>
        <p:sp>
          <p:nvSpPr>
            <p:cNvPr id="23595" name="AutoShape 15"/>
            <p:cNvSpPr>
              <a:spLocks noChangeArrowheads="1"/>
            </p:cNvSpPr>
            <p:nvPr/>
          </p:nvSpPr>
          <p:spPr bwMode="auto">
            <a:xfrm rot="16200000">
              <a:off x="840" y="3096"/>
              <a:ext cx="576" cy="720"/>
            </a:xfrm>
            <a:prstGeom prst="flowChartDelay">
              <a:avLst/>
            </a:prstGeom>
            <a:solidFill>
              <a:srgbClr val="DDDDDD"/>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vert="eaVert" anchor="ctr">
              <a:flatTx/>
            </a:bodyPr>
            <a:lstStyle/>
            <a:p>
              <a:r>
                <a:rPr lang="en-US" sz="1600" b="1" dirty="0" smtClean="0">
                  <a:latin typeface="Arial Narrow" pitchFamily="34" charset="0"/>
                </a:rPr>
                <a:t>Packing Material</a:t>
              </a:r>
              <a:endParaRPr lang="en-US" sz="1600" b="1" dirty="0">
                <a:latin typeface="Arial Narrow" pitchFamily="34" charset="0"/>
              </a:endParaRPr>
            </a:p>
          </p:txBody>
        </p:sp>
      </p:grpSp>
      <p:grpSp>
        <p:nvGrpSpPr>
          <p:cNvPr id="9" name="Group 39"/>
          <p:cNvGrpSpPr>
            <a:grpSpLocks/>
          </p:cNvGrpSpPr>
          <p:nvPr/>
        </p:nvGrpSpPr>
        <p:grpSpPr bwMode="auto">
          <a:xfrm>
            <a:off x="7467600" y="304800"/>
            <a:ext cx="1676400" cy="838200"/>
            <a:chOff x="4800" y="-58"/>
            <a:chExt cx="1056" cy="634"/>
          </a:xfrm>
        </p:grpSpPr>
        <p:sp>
          <p:nvSpPr>
            <p:cNvPr id="18" name="Rectangle 40"/>
            <p:cNvSpPr>
              <a:spLocks noChangeArrowheads="1"/>
            </p:cNvSpPr>
            <p:nvPr/>
          </p:nvSpPr>
          <p:spPr bwMode="auto">
            <a:xfrm>
              <a:off x="4840" y="0"/>
              <a:ext cx="41" cy="57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p:spPr>
          <p:txBody>
            <a:bodyPr wrap="none" anchor="ctr"/>
            <a:lstStyle/>
            <a:p>
              <a:pPr>
                <a:defRPr/>
              </a:pPr>
              <a:endParaRPr lang="en-IN" dirty="0"/>
            </a:p>
          </p:txBody>
        </p:sp>
        <p:sp>
          <p:nvSpPr>
            <p:cNvPr id="19" name="Rectangle 41"/>
            <p:cNvSpPr>
              <a:spLocks noChangeArrowheads="1"/>
            </p:cNvSpPr>
            <p:nvPr/>
          </p:nvSpPr>
          <p:spPr bwMode="auto">
            <a:xfrm>
              <a:off x="5487" y="0"/>
              <a:ext cx="41" cy="576"/>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p:spPr>
          <p:txBody>
            <a:bodyPr wrap="none" anchor="ctr"/>
            <a:lstStyle/>
            <a:p>
              <a:pPr>
                <a:defRPr/>
              </a:pPr>
              <a:endParaRPr lang="en-IN" dirty="0"/>
            </a:p>
          </p:txBody>
        </p:sp>
        <p:sp>
          <p:nvSpPr>
            <p:cNvPr id="23593" name="Rectangle 42" descr="Parchment"/>
            <p:cNvSpPr>
              <a:spLocks noChangeArrowheads="1"/>
            </p:cNvSpPr>
            <p:nvPr/>
          </p:nvSpPr>
          <p:spPr bwMode="auto">
            <a:xfrm>
              <a:off x="4800" y="-58"/>
              <a:ext cx="1056" cy="365"/>
            </a:xfrm>
            <a:prstGeom prst="rect">
              <a:avLst/>
            </a:prstGeom>
            <a:blipFill dpi="0" rotWithShape="0">
              <a:blip r:embed="rId2" cstate="print"/>
              <a:srcRect/>
              <a:tile tx="0" ty="0" sx="100000" sy="100000" flip="none" algn="tl"/>
            </a:blipFill>
            <a:ln w="57150" cmpd="thickThin">
              <a:solidFill>
                <a:schemeClr val="tx1"/>
              </a:solidFill>
              <a:miter lim="800000"/>
              <a:headEnd/>
              <a:tailEnd/>
            </a:ln>
          </p:spPr>
          <p:txBody>
            <a:bodyPr anchor="ctr"/>
            <a:lstStyle/>
            <a:p>
              <a:pPr algn="ctr"/>
              <a:r>
                <a:rPr lang="en-US" sz="1200" b="1"/>
                <a:t>All Jubilant Spend on eJBuy</a:t>
              </a:r>
            </a:p>
          </p:txBody>
        </p:sp>
      </p:grpSp>
      <p:grpSp>
        <p:nvGrpSpPr>
          <p:cNvPr id="11" name="Group 27"/>
          <p:cNvGrpSpPr>
            <a:grpSpLocks/>
          </p:cNvGrpSpPr>
          <p:nvPr/>
        </p:nvGrpSpPr>
        <p:grpSpPr bwMode="auto">
          <a:xfrm>
            <a:off x="6629400" y="304800"/>
            <a:ext cx="990600" cy="1828800"/>
            <a:chOff x="3984" y="720"/>
            <a:chExt cx="624" cy="1152"/>
          </a:xfrm>
        </p:grpSpPr>
        <p:grpSp>
          <p:nvGrpSpPr>
            <p:cNvPr id="12" name="Group 28"/>
            <p:cNvGrpSpPr>
              <a:grpSpLocks/>
            </p:cNvGrpSpPr>
            <p:nvPr/>
          </p:nvGrpSpPr>
          <p:grpSpPr bwMode="auto">
            <a:xfrm>
              <a:off x="3984" y="720"/>
              <a:ext cx="432" cy="816"/>
              <a:chOff x="1632" y="864"/>
              <a:chExt cx="864" cy="1440"/>
            </a:xfrm>
          </p:grpSpPr>
          <p:sp>
            <p:nvSpPr>
              <p:cNvPr id="24" name="Rectangle 29"/>
              <p:cNvSpPr>
                <a:spLocks noChangeArrowheads="1"/>
              </p:cNvSpPr>
              <p:nvPr/>
            </p:nvSpPr>
            <p:spPr bwMode="auto">
              <a:xfrm>
                <a:off x="1632" y="912"/>
                <a:ext cx="48" cy="1392"/>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lgn="ctr">
                <a:solidFill>
                  <a:schemeClr val="tx1"/>
                </a:solidFill>
                <a:miter lim="800000"/>
                <a:headEnd/>
                <a:tailEnd/>
              </a:ln>
              <a:effectLst/>
            </p:spPr>
            <p:txBody>
              <a:bodyPr wrap="none" anchor="ctr"/>
              <a:lstStyle/>
              <a:p>
                <a:pPr>
                  <a:defRPr/>
                </a:pPr>
                <a:endParaRPr lang="en-IN" dirty="0"/>
              </a:p>
            </p:txBody>
          </p:sp>
          <p:sp>
            <p:nvSpPr>
              <p:cNvPr id="23589" name="AutoShape 30"/>
              <p:cNvSpPr>
                <a:spLocks noChangeArrowheads="1"/>
              </p:cNvSpPr>
              <p:nvPr/>
            </p:nvSpPr>
            <p:spPr bwMode="auto">
              <a:xfrm>
                <a:off x="1680" y="912"/>
                <a:ext cx="816" cy="528"/>
              </a:xfrm>
              <a:prstGeom prst="wave">
                <a:avLst>
                  <a:gd name="adj1" fmla="val 7917"/>
                  <a:gd name="adj2" fmla="val 0"/>
                </a:avLst>
              </a:prstGeom>
              <a:solidFill>
                <a:srgbClr val="49E917"/>
              </a:solidFill>
              <a:ln w="9525" algn="ctr">
                <a:solidFill>
                  <a:schemeClr val="tx1"/>
                </a:solidFill>
                <a:round/>
                <a:headEnd/>
                <a:tailEnd/>
              </a:ln>
            </p:spPr>
            <p:txBody>
              <a:bodyPr wrap="none" anchor="ctr"/>
              <a:lstStyle/>
              <a:p>
                <a:r>
                  <a:rPr lang="en-US" sz="1200" b="1" dirty="0" smtClean="0"/>
                  <a:t>Mar-13</a:t>
                </a:r>
                <a:endParaRPr lang="en-US" sz="1200" b="1" dirty="0"/>
              </a:p>
            </p:txBody>
          </p:sp>
          <p:sp>
            <p:nvSpPr>
              <p:cNvPr id="26" name="Oval 31"/>
              <p:cNvSpPr>
                <a:spLocks noChangeArrowheads="1"/>
              </p:cNvSpPr>
              <p:nvPr/>
            </p:nvSpPr>
            <p:spPr bwMode="auto">
              <a:xfrm>
                <a:off x="1632" y="864"/>
                <a:ext cx="48" cy="95"/>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a:defRPr/>
                </a:pPr>
                <a:endParaRPr lang="en-IN" dirty="0"/>
              </a:p>
            </p:txBody>
          </p:sp>
        </p:grpSp>
        <p:sp>
          <p:nvSpPr>
            <p:cNvPr id="23587" name="AutoShape 32"/>
            <p:cNvSpPr>
              <a:spLocks noChangeArrowheads="1"/>
            </p:cNvSpPr>
            <p:nvPr/>
          </p:nvSpPr>
          <p:spPr bwMode="auto">
            <a:xfrm rot="-5400000">
              <a:off x="3960" y="1224"/>
              <a:ext cx="672" cy="624"/>
            </a:xfrm>
            <a:prstGeom prst="flowChartDelay">
              <a:avLst/>
            </a:prstGeom>
            <a:solidFill>
              <a:srgbClr val="DDDDDD"/>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vert="eaVert" anchor="ctr">
              <a:flatTx/>
            </a:bodyPr>
            <a:lstStyle/>
            <a:p>
              <a:r>
                <a:rPr lang="en-US" sz="1200" b="1">
                  <a:latin typeface="Arial Narrow" pitchFamily="34" charset="0"/>
                </a:rPr>
                <a:t>All Sites &amp; corporate Spending</a:t>
              </a:r>
            </a:p>
          </p:txBody>
        </p:sp>
      </p:grpSp>
      <p:grpSp>
        <p:nvGrpSpPr>
          <p:cNvPr id="13" name="Group 33"/>
          <p:cNvGrpSpPr>
            <a:grpSpLocks/>
          </p:cNvGrpSpPr>
          <p:nvPr/>
        </p:nvGrpSpPr>
        <p:grpSpPr bwMode="auto">
          <a:xfrm>
            <a:off x="5943600" y="1447800"/>
            <a:ext cx="914400" cy="1676400"/>
            <a:chOff x="3360" y="1488"/>
            <a:chExt cx="576" cy="1056"/>
          </a:xfrm>
        </p:grpSpPr>
        <p:grpSp>
          <p:nvGrpSpPr>
            <p:cNvPr id="15" name="Group 34"/>
            <p:cNvGrpSpPr>
              <a:grpSpLocks/>
            </p:cNvGrpSpPr>
            <p:nvPr/>
          </p:nvGrpSpPr>
          <p:grpSpPr bwMode="auto">
            <a:xfrm>
              <a:off x="3360" y="1488"/>
              <a:ext cx="432" cy="816"/>
              <a:chOff x="1632" y="864"/>
              <a:chExt cx="864" cy="1440"/>
            </a:xfrm>
          </p:grpSpPr>
          <p:sp>
            <p:nvSpPr>
              <p:cNvPr id="30" name="Rectangle 35"/>
              <p:cNvSpPr>
                <a:spLocks noChangeArrowheads="1"/>
              </p:cNvSpPr>
              <p:nvPr/>
            </p:nvSpPr>
            <p:spPr bwMode="auto">
              <a:xfrm>
                <a:off x="1632" y="912"/>
                <a:ext cx="48" cy="1392"/>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lgn="ctr">
                <a:solidFill>
                  <a:schemeClr val="tx1"/>
                </a:solidFill>
                <a:miter lim="800000"/>
                <a:headEnd/>
                <a:tailEnd/>
              </a:ln>
              <a:effectLst/>
            </p:spPr>
            <p:txBody>
              <a:bodyPr wrap="none" anchor="ctr"/>
              <a:lstStyle/>
              <a:p>
                <a:pPr>
                  <a:defRPr/>
                </a:pPr>
                <a:endParaRPr lang="en-IN" dirty="0"/>
              </a:p>
            </p:txBody>
          </p:sp>
          <p:sp>
            <p:nvSpPr>
              <p:cNvPr id="23584" name="AutoShape 36"/>
              <p:cNvSpPr>
                <a:spLocks noChangeArrowheads="1"/>
              </p:cNvSpPr>
              <p:nvPr/>
            </p:nvSpPr>
            <p:spPr bwMode="auto">
              <a:xfrm>
                <a:off x="1680" y="912"/>
                <a:ext cx="816" cy="528"/>
              </a:xfrm>
              <a:prstGeom prst="wave">
                <a:avLst>
                  <a:gd name="adj1" fmla="val 7917"/>
                  <a:gd name="adj2" fmla="val 0"/>
                </a:avLst>
              </a:prstGeom>
              <a:solidFill>
                <a:srgbClr val="49E917"/>
              </a:solidFill>
              <a:ln w="9525" algn="ctr">
                <a:solidFill>
                  <a:schemeClr val="tx1"/>
                </a:solidFill>
                <a:round/>
                <a:headEnd/>
                <a:tailEnd/>
              </a:ln>
            </p:spPr>
            <p:txBody>
              <a:bodyPr wrap="none" anchor="ctr"/>
              <a:lstStyle/>
              <a:p>
                <a:r>
                  <a:rPr lang="en-US" sz="1200" b="1" dirty="0" smtClean="0"/>
                  <a:t>Dec-12</a:t>
                </a:r>
                <a:endParaRPr lang="en-US" sz="1200" b="1" dirty="0"/>
              </a:p>
            </p:txBody>
          </p:sp>
          <p:sp>
            <p:nvSpPr>
              <p:cNvPr id="32" name="Oval 37"/>
              <p:cNvSpPr>
                <a:spLocks noChangeArrowheads="1"/>
              </p:cNvSpPr>
              <p:nvPr/>
            </p:nvSpPr>
            <p:spPr bwMode="auto">
              <a:xfrm>
                <a:off x="1632" y="864"/>
                <a:ext cx="48" cy="95"/>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a:defRPr/>
                </a:pPr>
                <a:endParaRPr lang="en-IN" dirty="0"/>
              </a:p>
            </p:txBody>
          </p:sp>
        </p:grpSp>
        <p:sp>
          <p:nvSpPr>
            <p:cNvPr id="23582" name="AutoShape 38"/>
            <p:cNvSpPr>
              <a:spLocks noChangeArrowheads="1"/>
            </p:cNvSpPr>
            <p:nvPr/>
          </p:nvSpPr>
          <p:spPr bwMode="auto">
            <a:xfrm rot="-5400000">
              <a:off x="3360" y="1968"/>
              <a:ext cx="576" cy="576"/>
            </a:xfrm>
            <a:prstGeom prst="flowChartDelay">
              <a:avLst/>
            </a:prstGeom>
            <a:solidFill>
              <a:srgbClr val="DDDDDD"/>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vert="eaVert" anchor="ctr">
              <a:flatTx/>
            </a:bodyPr>
            <a:lstStyle/>
            <a:p>
              <a:r>
                <a:rPr lang="en-US" sz="1200" b="1" dirty="0" err="1" smtClean="0">
                  <a:latin typeface="Arial Narrow" pitchFamily="34" charset="0"/>
                </a:rPr>
                <a:t>Savli</a:t>
              </a:r>
              <a:r>
                <a:rPr lang="en-US" sz="1200" b="1" dirty="0" smtClean="0">
                  <a:latin typeface="Arial Narrow" pitchFamily="34" charset="0"/>
                </a:rPr>
                <a:t> &amp; R&amp;D</a:t>
              </a:r>
              <a:endParaRPr lang="en-US" sz="1200" b="1" dirty="0">
                <a:latin typeface="Arial Narrow" pitchFamily="34" charset="0"/>
              </a:endParaRPr>
            </a:p>
          </p:txBody>
        </p:sp>
      </p:grpSp>
      <p:grpSp>
        <p:nvGrpSpPr>
          <p:cNvPr id="17" name="Group 21"/>
          <p:cNvGrpSpPr>
            <a:grpSpLocks/>
          </p:cNvGrpSpPr>
          <p:nvPr/>
        </p:nvGrpSpPr>
        <p:grpSpPr bwMode="auto">
          <a:xfrm>
            <a:off x="5181600" y="2438400"/>
            <a:ext cx="914400" cy="1676400"/>
            <a:chOff x="2640" y="1920"/>
            <a:chExt cx="576" cy="1056"/>
          </a:xfrm>
        </p:grpSpPr>
        <p:grpSp>
          <p:nvGrpSpPr>
            <p:cNvPr id="20" name="Group 22"/>
            <p:cNvGrpSpPr>
              <a:grpSpLocks/>
            </p:cNvGrpSpPr>
            <p:nvPr/>
          </p:nvGrpSpPr>
          <p:grpSpPr bwMode="auto">
            <a:xfrm>
              <a:off x="2640" y="1920"/>
              <a:ext cx="432" cy="816"/>
              <a:chOff x="1632" y="864"/>
              <a:chExt cx="864" cy="1440"/>
            </a:xfrm>
          </p:grpSpPr>
          <p:sp>
            <p:nvSpPr>
              <p:cNvPr id="36" name="Rectangle 23"/>
              <p:cNvSpPr>
                <a:spLocks noChangeArrowheads="1"/>
              </p:cNvSpPr>
              <p:nvPr/>
            </p:nvSpPr>
            <p:spPr bwMode="auto">
              <a:xfrm>
                <a:off x="1632" y="912"/>
                <a:ext cx="48" cy="1392"/>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lgn="ctr">
                <a:solidFill>
                  <a:schemeClr val="tx1"/>
                </a:solidFill>
                <a:miter lim="800000"/>
                <a:headEnd/>
                <a:tailEnd/>
              </a:ln>
              <a:effectLst/>
            </p:spPr>
            <p:txBody>
              <a:bodyPr wrap="none" anchor="ctr"/>
              <a:lstStyle/>
              <a:p>
                <a:pPr>
                  <a:defRPr/>
                </a:pPr>
                <a:endParaRPr lang="en-IN" dirty="0"/>
              </a:p>
            </p:txBody>
          </p:sp>
          <p:sp>
            <p:nvSpPr>
              <p:cNvPr id="23579" name="AutoShape 24"/>
              <p:cNvSpPr>
                <a:spLocks noChangeArrowheads="1"/>
              </p:cNvSpPr>
              <p:nvPr/>
            </p:nvSpPr>
            <p:spPr bwMode="auto">
              <a:xfrm>
                <a:off x="1680" y="912"/>
                <a:ext cx="816" cy="528"/>
              </a:xfrm>
              <a:prstGeom prst="wave">
                <a:avLst>
                  <a:gd name="adj1" fmla="val 7917"/>
                  <a:gd name="adj2" fmla="val 0"/>
                </a:avLst>
              </a:prstGeom>
              <a:solidFill>
                <a:srgbClr val="49E917"/>
              </a:solidFill>
              <a:ln w="9525" algn="ctr">
                <a:solidFill>
                  <a:schemeClr val="tx1"/>
                </a:solidFill>
                <a:round/>
                <a:headEnd/>
                <a:tailEnd/>
              </a:ln>
            </p:spPr>
            <p:txBody>
              <a:bodyPr wrap="none" anchor="ctr"/>
              <a:lstStyle/>
              <a:p>
                <a:r>
                  <a:rPr lang="en-US" sz="1200" b="1" dirty="0" smtClean="0"/>
                  <a:t>Oct-12</a:t>
                </a:r>
                <a:endParaRPr lang="en-US" sz="1200" b="1" dirty="0"/>
              </a:p>
            </p:txBody>
          </p:sp>
          <p:sp>
            <p:nvSpPr>
              <p:cNvPr id="38" name="Oval 25"/>
              <p:cNvSpPr>
                <a:spLocks noChangeArrowheads="1"/>
              </p:cNvSpPr>
              <p:nvPr/>
            </p:nvSpPr>
            <p:spPr bwMode="auto">
              <a:xfrm>
                <a:off x="1632" y="864"/>
                <a:ext cx="48" cy="95"/>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a:defRPr/>
                </a:pPr>
                <a:endParaRPr lang="en-IN" dirty="0"/>
              </a:p>
            </p:txBody>
          </p:sp>
        </p:grpSp>
        <p:sp>
          <p:nvSpPr>
            <p:cNvPr id="23577" name="AutoShape 26"/>
            <p:cNvSpPr>
              <a:spLocks noChangeArrowheads="1"/>
            </p:cNvSpPr>
            <p:nvPr/>
          </p:nvSpPr>
          <p:spPr bwMode="auto">
            <a:xfrm rot="-5400000">
              <a:off x="2640" y="2400"/>
              <a:ext cx="576" cy="576"/>
            </a:xfrm>
            <a:prstGeom prst="flowChartDelay">
              <a:avLst/>
            </a:prstGeom>
            <a:solidFill>
              <a:srgbClr val="DDDDDD"/>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vert="eaVert" anchor="ctr">
              <a:flatTx/>
            </a:bodyPr>
            <a:lstStyle/>
            <a:p>
              <a:r>
                <a:rPr lang="en-US" sz="1200" b="1" dirty="0">
                  <a:latin typeface="Arial Narrow" pitchFamily="34" charset="0"/>
                </a:rPr>
                <a:t>Gajraula , Nira &amp; </a:t>
              </a:r>
              <a:r>
                <a:rPr lang="en-US" sz="1200" b="1" dirty="0" err="1" smtClean="0">
                  <a:latin typeface="Arial Narrow" pitchFamily="34" charset="0"/>
                </a:rPr>
                <a:t>Roorkee</a:t>
              </a:r>
              <a:endParaRPr lang="en-US" sz="1200" b="1" dirty="0">
                <a:latin typeface="Arial Narrow" pitchFamily="34" charset="0"/>
              </a:endParaRPr>
            </a:p>
          </p:txBody>
        </p:sp>
      </p:grpSp>
      <p:grpSp>
        <p:nvGrpSpPr>
          <p:cNvPr id="21" name="Group 59"/>
          <p:cNvGrpSpPr>
            <a:grpSpLocks/>
          </p:cNvGrpSpPr>
          <p:nvPr/>
        </p:nvGrpSpPr>
        <p:grpSpPr bwMode="auto">
          <a:xfrm>
            <a:off x="3962400" y="3124200"/>
            <a:ext cx="1143000" cy="1676400"/>
            <a:chOff x="2304" y="2064"/>
            <a:chExt cx="576" cy="1056"/>
          </a:xfrm>
        </p:grpSpPr>
        <p:grpSp>
          <p:nvGrpSpPr>
            <p:cNvPr id="22" name="Group 50"/>
            <p:cNvGrpSpPr>
              <a:grpSpLocks/>
            </p:cNvGrpSpPr>
            <p:nvPr/>
          </p:nvGrpSpPr>
          <p:grpSpPr bwMode="auto">
            <a:xfrm>
              <a:off x="2304" y="2064"/>
              <a:ext cx="432" cy="816"/>
              <a:chOff x="1632" y="864"/>
              <a:chExt cx="864" cy="1440"/>
            </a:xfrm>
          </p:grpSpPr>
          <p:sp>
            <p:nvSpPr>
              <p:cNvPr id="23573" name="Rectangle 51"/>
              <p:cNvSpPr>
                <a:spLocks noChangeArrowheads="1"/>
              </p:cNvSpPr>
              <p:nvPr/>
            </p:nvSpPr>
            <p:spPr bwMode="auto">
              <a:xfrm>
                <a:off x="1632" y="912"/>
                <a:ext cx="48" cy="1392"/>
              </a:xfrm>
              <a:prstGeom prst="rect">
                <a:avLst/>
              </a:prstGeom>
              <a:gradFill rotWithShape="1">
                <a:gsLst>
                  <a:gs pos="0">
                    <a:srgbClr val="CCFF66"/>
                  </a:gs>
                  <a:gs pos="100000">
                    <a:srgbClr val="87A944"/>
                  </a:gs>
                </a:gsLst>
                <a:lin ang="0" scaled="1"/>
              </a:gradFill>
              <a:ln w="9525" algn="ctr">
                <a:solidFill>
                  <a:schemeClr val="tx1"/>
                </a:solidFill>
                <a:miter lim="800000"/>
                <a:headEnd/>
                <a:tailEnd/>
              </a:ln>
            </p:spPr>
            <p:txBody>
              <a:bodyPr wrap="none" anchor="ctr"/>
              <a:lstStyle/>
              <a:p>
                <a:endParaRPr lang="en-IN"/>
              </a:p>
            </p:txBody>
          </p:sp>
          <p:sp>
            <p:nvSpPr>
              <p:cNvPr id="23574" name="AutoShape 52"/>
              <p:cNvSpPr>
                <a:spLocks noChangeArrowheads="1"/>
              </p:cNvSpPr>
              <p:nvPr/>
            </p:nvSpPr>
            <p:spPr bwMode="auto">
              <a:xfrm>
                <a:off x="1680" y="912"/>
                <a:ext cx="816" cy="528"/>
              </a:xfrm>
              <a:prstGeom prst="wave">
                <a:avLst>
                  <a:gd name="adj1" fmla="val 7917"/>
                  <a:gd name="adj2" fmla="val 0"/>
                </a:avLst>
              </a:prstGeom>
              <a:gradFill rotWithShape="1">
                <a:gsLst>
                  <a:gs pos="0">
                    <a:srgbClr val="CCFF66"/>
                  </a:gs>
                  <a:gs pos="100000">
                    <a:srgbClr val="87A944"/>
                  </a:gs>
                </a:gsLst>
                <a:lin ang="0" scaled="1"/>
              </a:gradFill>
              <a:ln w="9525" algn="ctr">
                <a:solidFill>
                  <a:schemeClr val="tx1"/>
                </a:solidFill>
                <a:round/>
                <a:headEnd/>
                <a:tailEnd/>
              </a:ln>
            </p:spPr>
            <p:txBody>
              <a:bodyPr wrap="none" anchor="ctr"/>
              <a:lstStyle/>
              <a:p>
                <a:r>
                  <a:rPr lang="en-US" b="1" dirty="0" smtClean="0"/>
                  <a:t>Aug’</a:t>
                </a:r>
                <a:r>
                  <a:rPr lang="en-US" sz="1200" b="1" dirty="0" smtClean="0"/>
                  <a:t>12</a:t>
                </a:r>
                <a:endParaRPr lang="en-US" sz="1200" b="1" dirty="0"/>
              </a:p>
            </p:txBody>
          </p:sp>
          <p:sp>
            <p:nvSpPr>
              <p:cNvPr id="23575" name="Oval 53"/>
              <p:cNvSpPr>
                <a:spLocks noChangeArrowheads="1"/>
              </p:cNvSpPr>
              <p:nvPr/>
            </p:nvSpPr>
            <p:spPr bwMode="auto">
              <a:xfrm>
                <a:off x="1632" y="864"/>
                <a:ext cx="48" cy="96"/>
              </a:xfrm>
              <a:prstGeom prst="ellipse">
                <a:avLst/>
              </a:prstGeom>
              <a:gradFill rotWithShape="1">
                <a:gsLst>
                  <a:gs pos="0">
                    <a:srgbClr val="CCFF66"/>
                  </a:gs>
                  <a:gs pos="100000">
                    <a:srgbClr val="87A944"/>
                  </a:gs>
                </a:gsLst>
                <a:lin ang="0" scaled="1"/>
              </a:gradFill>
              <a:ln w="9525" algn="ctr">
                <a:solidFill>
                  <a:schemeClr val="tx1"/>
                </a:solidFill>
                <a:round/>
                <a:headEnd/>
                <a:tailEnd/>
              </a:ln>
            </p:spPr>
            <p:txBody>
              <a:bodyPr wrap="none" anchor="ctr"/>
              <a:lstStyle/>
              <a:p>
                <a:endParaRPr lang="en-IN"/>
              </a:p>
            </p:txBody>
          </p:sp>
        </p:grpSp>
        <p:sp>
          <p:nvSpPr>
            <p:cNvPr id="23572" name="AutoShape 54"/>
            <p:cNvSpPr>
              <a:spLocks noChangeArrowheads="1"/>
            </p:cNvSpPr>
            <p:nvPr/>
          </p:nvSpPr>
          <p:spPr bwMode="auto">
            <a:xfrm rot="-5400000">
              <a:off x="2304" y="2544"/>
              <a:ext cx="576" cy="576"/>
            </a:xfrm>
            <a:prstGeom prst="flowChartDelay">
              <a:avLst/>
            </a:prstGeom>
            <a:solidFill>
              <a:srgbClr val="DDDDDD"/>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vert="eaVert" anchor="ctr">
              <a:flatTx/>
            </a:bodyPr>
            <a:lstStyle/>
            <a:p>
              <a:r>
                <a:rPr lang="en-US" sz="1600" b="1" dirty="0" smtClean="0">
                  <a:latin typeface="Arial Narrow" pitchFamily="34" charset="0"/>
                </a:rPr>
                <a:t>Projects</a:t>
              </a:r>
              <a:endParaRPr lang="en-US" sz="1600" b="1" dirty="0">
                <a:latin typeface="Arial Narrow" pitchFamily="34" charset="0"/>
              </a:endParaRPr>
            </a:p>
          </p:txBody>
        </p:sp>
      </p:grpSp>
      <p:grpSp>
        <p:nvGrpSpPr>
          <p:cNvPr id="23" name="Group 58"/>
          <p:cNvGrpSpPr>
            <a:grpSpLocks/>
          </p:cNvGrpSpPr>
          <p:nvPr/>
        </p:nvGrpSpPr>
        <p:grpSpPr bwMode="auto">
          <a:xfrm>
            <a:off x="2514600" y="3657600"/>
            <a:ext cx="1219200" cy="1676400"/>
            <a:chOff x="1584" y="2304"/>
            <a:chExt cx="768" cy="1056"/>
          </a:xfrm>
        </p:grpSpPr>
        <p:grpSp>
          <p:nvGrpSpPr>
            <p:cNvPr id="25" name="Group 16"/>
            <p:cNvGrpSpPr>
              <a:grpSpLocks/>
            </p:cNvGrpSpPr>
            <p:nvPr/>
          </p:nvGrpSpPr>
          <p:grpSpPr bwMode="auto">
            <a:xfrm>
              <a:off x="1680" y="2304"/>
              <a:ext cx="432" cy="624"/>
              <a:chOff x="1632" y="864"/>
              <a:chExt cx="864" cy="1440"/>
            </a:xfrm>
          </p:grpSpPr>
          <p:sp>
            <p:nvSpPr>
              <p:cNvPr id="48" name="Rectangle 17"/>
              <p:cNvSpPr>
                <a:spLocks noChangeArrowheads="1"/>
              </p:cNvSpPr>
              <p:nvPr/>
            </p:nvSpPr>
            <p:spPr bwMode="auto">
              <a:xfrm>
                <a:off x="1632" y="912"/>
                <a:ext cx="48" cy="1392"/>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lgn="ctr">
                <a:solidFill>
                  <a:schemeClr val="tx1"/>
                </a:solidFill>
                <a:miter lim="800000"/>
                <a:headEnd/>
                <a:tailEnd/>
              </a:ln>
              <a:effectLst/>
            </p:spPr>
            <p:txBody>
              <a:bodyPr wrap="none" anchor="ctr"/>
              <a:lstStyle/>
              <a:p>
                <a:pPr>
                  <a:defRPr/>
                </a:pPr>
                <a:endParaRPr lang="en-IN" dirty="0"/>
              </a:p>
            </p:txBody>
          </p:sp>
          <p:sp>
            <p:nvSpPr>
              <p:cNvPr id="23569" name="AutoShape 18"/>
              <p:cNvSpPr>
                <a:spLocks noChangeArrowheads="1"/>
              </p:cNvSpPr>
              <p:nvPr/>
            </p:nvSpPr>
            <p:spPr bwMode="auto">
              <a:xfrm>
                <a:off x="1680" y="912"/>
                <a:ext cx="816" cy="528"/>
              </a:xfrm>
              <a:prstGeom prst="wave">
                <a:avLst>
                  <a:gd name="adj1" fmla="val 7917"/>
                  <a:gd name="adj2" fmla="val 0"/>
                </a:avLst>
              </a:prstGeom>
              <a:gradFill rotWithShape="1">
                <a:gsLst>
                  <a:gs pos="0">
                    <a:srgbClr val="CCFF66"/>
                  </a:gs>
                  <a:gs pos="100000">
                    <a:srgbClr val="87A944"/>
                  </a:gs>
                </a:gsLst>
                <a:lin ang="0" scaled="1"/>
              </a:gradFill>
              <a:ln w="9525" algn="ctr">
                <a:solidFill>
                  <a:schemeClr val="tx1"/>
                </a:solidFill>
                <a:round/>
                <a:headEnd/>
                <a:tailEnd/>
              </a:ln>
            </p:spPr>
            <p:txBody>
              <a:bodyPr wrap="none" anchor="ctr"/>
              <a:lstStyle/>
              <a:p>
                <a:r>
                  <a:rPr lang="en-US" b="1" dirty="0" smtClean="0"/>
                  <a:t>June’</a:t>
                </a:r>
                <a:r>
                  <a:rPr lang="en-US" sz="1200" b="1" dirty="0" smtClean="0"/>
                  <a:t>12</a:t>
                </a:r>
                <a:endParaRPr lang="en-US" sz="1200" b="1" dirty="0"/>
              </a:p>
            </p:txBody>
          </p:sp>
          <p:sp>
            <p:nvSpPr>
              <p:cNvPr id="50" name="Oval 19"/>
              <p:cNvSpPr>
                <a:spLocks noChangeArrowheads="1"/>
              </p:cNvSpPr>
              <p:nvPr/>
            </p:nvSpPr>
            <p:spPr bwMode="auto">
              <a:xfrm>
                <a:off x="1632" y="864"/>
                <a:ext cx="48" cy="97"/>
              </a:xfrm>
              <a:prstGeom prst="ellipse">
                <a:avLst/>
              </a:prstGeom>
              <a:gradFill rotWithShape="1">
                <a:gsLst>
                  <a:gs pos="0">
                    <a:schemeClr val="bg1"/>
                  </a:gs>
                  <a:gs pos="100000">
                    <a:schemeClr val="bg1">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a:defRPr/>
                </a:pPr>
                <a:endParaRPr lang="en-IN" dirty="0"/>
              </a:p>
            </p:txBody>
          </p:sp>
        </p:grpSp>
        <p:sp>
          <p:nvSpPr>
            <p:cNvPr id="23567" name="AutoShape 20"/>
            <p:cNvSpPr>
              <a:spLocks noChangeArrowheads="1"/>
            </p:cNvSpPr>
            <p:nvPr/>
          </p:nvSpPr>
          <p:spPr bwMode="auto">
            <a:xfrm rot="-5400000">
              <a:off x="1656" y="2664"/>
              <a:ext cx="624" cy="768"/>
            </a:xfrm>
            <a:prstGeom prst="flowChartDelay">
              <a:avLst/>
            </a:prstGeom>
            <a:solidFill>
              <a:srgbClr val="DDDDDD"/>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DDDDDD"/>
              </a:extrusionClr>
            </a:sp3d>
          </p:spPr>
          <p:txBody>
            <a:bodyPr vert="eaVert" anchor="ctr">
              <a:flatTx/>
            </a:bodyPr>
            <a:lstStyle/>
            <a:p>
              <a:r>
                <a:rPr lang="en-US" sz="1600" b="1" dirty="0" smtClean="0">
                  <a:latin typeface="Arial Narrow" pitchFamily="34" charset="0"/>
                </a:rPr>
                <a:t>In direct</a:t>
              </a:r>
            </a:p>
            <a:p>
              <a:r>
                <a:rPr lang="en-US" sz="1600" b="1" dirty="0" smtClean="0">
                  <a:latin typeface="Arial Narrow" pitchFamily="34" charset="0"/>
                </a:rPr>
                <a:t>Material</a:t>
              </a:r>
              <a:endParaRPr lang="en-US" sz="1600" b="1" dirty="0">
                <a:latin typeface="Arial Narrow" pitchFamily="34" charset="0"/>
              </a:endParaRPr>
            </a:p>
          </p:txBody>
        </p:sp>
      </p:grpSp>
      <p:pic>
        <p:nvPicPr>
          <p:cNvPr id="23564" name="Picture 3" descr="MENP019"/>
          <p:cNvPicPr>
            <a:picLocks noChangeAspect="1" noChangeArrowheads="1"/>
          </p:cNvPicPr>
          <p:nvPr/>
        </p:nvPicPr>
        <p:blipFill>
          <a:blip r:embed="rId3" cstate="print"/>
          <a:srcRect/>
          <a:stretch>
            <a:fillRect/>
          </a:stretch>
        </p:blipFill>
        <p:spPr bwMode="auto">
          <a:xfrm>
            <a:off x="457200" y="1371600"/>
            <a:ext cx="2311400" cy="2206625"/>
          </a:xfrm>
          <a:prstGeom prst="rect">
            <a:avLst/>
          </a:prstGeom>
          <a:noFill/>
          <a:ln w="9525">
            <a:noFill/>
            <a:miter lim="800000"/>
            <a:headEnd/>
            <a:tailEnd/>
          </a:ln>
        </p:spPr>
      </p:pic>
      <p:sp>
        <p:nvSpPr>
          <p:cNvPr id="23565" name="Rectangle 2"/>
          <p:cNvSpPr>
            <a:spLocks noChangeArrowheads="1"/>
          </p:cNvSpPr>
          <p:nvPr/>
        </p:nvSpPr>
        <p:spPr bwMode="auto">
          <a:xfrm>
            <a:off x="76200" y="304800"/>
            <a:ext cx="8459788" cy="609600"/>
          </a:xfrm>
          <a:prstGeom prst="rect">
            <a:avLst/>
          </a:prstGeom>
          <a:noFill/>
          <a:ln w="9525" algn="ctr">
            <a:noFill/>
            <a:miter lim="800000"/>
            <a:headEnd/>
            <a:tailEnd/>
          </a:ln>
        </p:spPr>
        <p:txBody>
          <a:bodyPr anchor="ctr"/>
          <a:lstStyle/>
          <a:p>
            <a:pPr algn="l" eaLnBrk="0" hangingPunct="0"/>
            <a:r>
              <a:rPr lang="en-US" sz="2800" b="1" dirty="0" err="1">
                <a:solidFill>
                  <a:schemeClr val="bg1"/>
                </a:solidFill>
              </a:rPr>
              <a:t>eJ</a:t>
            </a:r>
            <a:r>
              <a:rPr lang="en-US" sz="2800" b="1" dirty="0">
                <a:solidFill>
                  <a:schemeClr val="bg1"/>
                </a:solidFill>
              </a:rPr>
              <a:t>-Buy – Future Road Map </a:t>
            </a:r>
            <a:r>
              <a:rPr lang="en-US" sz="2800" b="1" dirty="0" smtClean="0">
                <a:solidFill>
                  <a:schemeClr val="bg1"/>
                </a:solidFill>
              </a:rPr>
              <a:t>2011-13</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heckerboard(across)">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10125</TotalTime>
  <Words>1326</Words>
  <Application>Microsoft Office PowerPoint</Application>
  <PresentationFormat>On-screen Show (4:3)</PresentationFormat>
  <Paragraphs>341</Paragraphs>
  <Slides>28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Blank Presentation</vt:lpstr>
      <vt:lpstr>Bitmap Image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New Supplier Development- </vt:lpstr>
      <vt:lpstr>Slide 19</vt:lpstr>
      <vt:lpstr>Slide 20</vt:lpstr>
      <vt:lpstr>Slide 21</vt:lpstr>
      <vt:lpstr>Slide 22</vt:lpstr>
      <vt:lpstr>Slide 23</vt:lpstr>
      <vt:lpstr>Supplier Performance Management</vt:lpstr>
      <vt:lpstr>Slide 25</vt:lpstr>
      <vt:lpstr>Slide 26</vt:lpstr>
      <vt:lpstr>Slide 27</vt:lpstr>
      <vt:lpstr>Slide 28</vt:lpstr>
    </vt:vector>
  </TitlesOfParts>
  <Company>AMT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c:creator>
  <cp:lastModifiedBy>Manoj Soni</cp:lastModifiedBy>
  <cp:revision>948</cp:revision>
  <dcterms:created xsi:type="dcterms:W3CDTF">2006-06-26T10:22:17Z</dcterms:created>
  <dcterms:modified xsi:type="dcterms:W3CDTF">2012-01-19T08:44:58Z</dcterms:modified>
</cp:coreProperties>
</file>