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pptx" ContentType="application/vnd.openxmlformats-officedocument.presentationml.presentation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23" r:id="rId2"/>
    <p:sldId id="320" r:id="rId3"/>
    <p:sldId id="321" r:id="rId4"/>
    <p:sldId id="306" r:id="rId5"/>
    <p:sldId id="307" r:id="rId6"/>
    <p:sldId id="308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258" r:id="rId17"/>
    <p:sldId id="291" r:id="rId18"/>
    <p:sldId id="261" r:id="rId19"/>
    <p:sldId id="292" r:id="rId20"/>
    <p:sldId id="293" r:id="rId21"/>
    <p:sldId id="318" r:id="rId22"/>
    <p:sldId id="28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49E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925" autoAdjust="0"/>
  </p:normalViewPr>
  <p:slideViewPr>
    <p:cSldViewPr>
      <p:cViewPr varScale="1">
        <p:scale>
          <a:sx n="64" d="100"/>
          <a:sy n="64" d="100"/>
        </p:scale>
        <p:origin x="-6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368DA5-1167-4288-A134-9700A9DED81A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5370E9D6-E1BC-4A19-A804-549F22F41E91}">
      <dgm:prSet phldrT="[Text]" custT="1"/>
      <dgm:spPr>
        <a:noFill/>
        <a:ln w="19050">
          <a:solidFill>
            <a:schemeClr val="bg1">
              <a:lumMod val="95000"/>
            </a:schemeClr>
          </a:solidFill>
        </a:ln>
      </dgm:spPr>
      <dgm:t>
        <a:bodyPr/>
        <a:lstStyle/>
        <a:p>
          <a:pPr algn="l"/>
          <a:r>
            <a:rPr lang="en-US" sz="1600" dirty="0" smtClean="0">
              <a:solidFill>
                <a:schemeClr val="tx2"/>
              </a:solidFill>
            </a:rPr>
            <a:t>Owned Fleet Infrastructure(More than 350 owned trucks).</a:t>
          </a:r>
          <a:endParaRPr lang="en-US" sz="1600" dirty="0"/>
        </a:p>
      </dgm:t>
    </dgm:pt>
    <dgm:pt modelId="{5F1A6F26-6A1F-496F-AE89-E3ACA04EE9A4}" type="parTrans" cxnId="{5EEDC257-8D1E-4A3C-A714-48F860A39031}">
      <dgm:prSet/>
      <dgm:spPr/>
      <dgm:t>
        <a:bodyPr/>
        <a:lstStyle/>
        <a:p>
          <a:pPr algn="l"/>
          <a:endParaRPr lang="en-US" sz="1000"/>
        </a:p>
      </dgm:t>
    </dgm:pt>
    <dgm:pt modelId="{6D65367D-BFFD-4C7A-9C8D-2738B7372484}" type="sibTrans" cxnId="{5EEDC257-8D1E-4A3C-A714-48F860A39031}">
      <dgm:prSet/>
      <dgm:spPr/>
      <dgm:t>
        <a:bodyPr/>
        <a:lstStyle/>
        <a:p>
          <a:pPr algn="l"/>
          <a:endParaRPr lang="en-US" sz="1000"/>
        </a:p>
      </dgm:t>
    </dgm:pt>
    <dgm:pt modelId="{51300DF5-17F6-401E-9B2D-1BDF6B1B991B}">
      <dgm:prSet phldrT="[Text]" custT="1"/>
      <dgm:spPr>
        <a:noFill/>
        <a:ln w="19050">
          <a:solidFill>
            <a:schemeClr val="bg1">
              <a:lumMod val="95000"/>
            </a:schemeClr>
          </a:solidFill>
        </a:ln>
      </dgm:spPr>
      <dgm:t>
        <a:bodyPr/>
        <a:lstStyle/>
        <a:p>
          <a:pPr algn="l"/>
          <a:r>
            <a:rPr lang="en-US" sz="1600" dirty="0" smtClean="0">
              <a:solidFill>
                <a:schemeClr val="tx2"/>
              </a:solidFill>
            </a:rPr>
            <a:t>Wide network based &amp; Owned 3PL company</a:t>
          </a:r>
          <a:endParaRPr lang="en-US" sz="1600" dirty="0"/>
        </a:p>
      </dgm:t>
    </dgm:pt>
    <dgm:pt modelId="{9E5163EC-ACD8-4ACA-B605-0C34B69505C4}" type="parTrans" cxnId="{D33C21F1-A476-4F09-A9AF-3627CD6C4C75}">
      <dgm:prSet/>
      <dgm:spPr/>
      <dgm:t>
        <a:bodyPr/>
        <a:lstStyle/>
        <a:p>
          <a:pPr algn="l"/>
          <a:endParaRPr lang="en-US" sz="1000"/>
        </a:p>
      </dgm:t>
    </dgm:pt>
    <dgm:pt modelId="{7E4CFE35-FCEC-49FB-B0F4-C7AD868EFD57}" type="sibTrans" cxnId="{D33C21F1-A476-4F09-A9AF-3627CD6C4C75}">
      <dgm:prSet/>
      <dgm:spPr/>
      <dgm:t>
        <a:bodyPr/>
        <a:lstStyle/>
        <a:p>
          <a:pPr algn="l"/>
          <a:endParaRPr lang="en-US" sz="1000"/>
        </a:p>
      </dgm:t>
    </dgm:pt>
    <dgm:pt modelId="{F3E4EF27-85D2-4035-86FB-ACE2132C5D06}">
      <dgm:prSet phldrT="[Text]" custT="1"/>
      <dgm:spPr>
        <a:noFill/>
        <a:ln w="19050">
          <a:solidFill>
            <a:schemeClr val="bg1">
              <a:lumMod val="95000"/>
            </a:schemeClr>
          </a:solidFill>
        </a:ln>
      </dgm:spPr>
      <dgm:t>
        <a:bodyPr/>
        <a:lstStyle/>
        <a:p>
          <a:pPr algn="l"/>
          <a:r>
            <a:rPr lang="en-US" sz="1600" dirty="0" smtClean="0">
              <a:solidFill>
                <a:schemeClr val="tx2"/>
              </a:solidFill>
            </a:rPr>
            <a:t>Last Mile reach distribution Network in the industry.</a:t>
          </a:r>
          <a:endParaRPr lang="en-US" sz="1600" dirty="0"/>
        </a:p>
      </dgm:t>
    </dgm:pt>
    <dgm:pt modelId="{CF9F7FB7-B0FB-469E-A0BA-9FF7A0A7AD20}" type="parTrans" cxnId="{417D637D-BE38-4B81-AC81-72290C612B53}">
      <dgm:prSet/>
      <dgm:spPr/>
      <dgm:t>
        <a:bodyPr/>
        <a:lstStyle/>
        <a:p>
          <a:pPr algn="l"/>
          <a:endParaRPr lang="en-US" sz="1000"/>
        </a:p>
      </dgm:t>
    </dgm:pt>
    <dgm:pt modelId="{F77695E2-1B1F-45FE-ABDF-91266826F668}" type="sibTrans" cxnId="{417D637D-BE38-4B81-AC81-72290C612B53}">
      <dgm:prSet/>
      <dgm:spPr/>
      <dgm:t>
        <a:bodyPr/>
        <a:lstStyle/>
        <a:p>
          <a:pPr algn="l"/>
          <a:endParaRPr lang="en-US" sz="1000"/>
        </a:p>
      </dgm:t>
    </dgm:pt>
    <dgm:pt modelId="{78CC22B6-4B08-4D9E-9EB7-0B2DA52596D8}">
      <dgm:prSet phldrT="[Text]" custT="1"/>
      <dgm:spPr>
        <a:noFill/>
        <a:ln w="19050">
          <a:solidFill>
            <a:schemeClr val="bg1">
              <a:lumMod val="95000"/>
            </a:schemeClr>
          </a:solidFill>
        </a:ln>
      </dgm:spPr>
      <dgm:t>
        <a:bodyPr/>
        <a:lstStyle/>
        <a:p>
          <a:pPr algn="l"/>
          <a:r>
            <a:rPr lang="en-US" sz="1600" dirty="0" smtClean="0">
              <a:solidFill>
                <a:schemeClr val="tx2"/>
              </a:solidFill>
            </a:rPr>
            <a:t>Flexible &amp; easy Adaptability to the situation.</a:t>
          </a:r>
          <a:endParaRPr lang="en-US" sz="1600" dirty="0"/>
        </a:p>
      </dgm:t>
    </dgm:pt>
    <dgm:pt modelId="{FEBA271A-BD26-4D36-BBF6-6EE2261D31E6}" type="parTrans" cxnId="{571C356C-91F8-425A-BB55-FFA94DF4FAF2}">
      <dgm:prSet/>
      <dgm:spPr/>
      <dgm:t>
        <a:bodyPr/>
        <a:lstStyle/>
        <a:p>
          <a:pPr algn="l"/>
          <a:endParaRPr lang="en-US" sz="1600"/>
        </a:p>
      </dgm:t>
    </dgm:pt>
    <dgm:pt modelId="{DFB70A27-D9BB-481E-9A72-6BE8F186A6E5}" type="sibTrans" cxnId="{571C356C-91F8-425A-BB55-FFA94DF4FAF2}">
      <dgm:prSet/>
      <dgm:spPr/>
      <dgm:t>
        <a:bodyPr/>
        <a:lstStyle/>
        <a:p>
          <a:pPr algn="l"/>
          <a:endParaRPr lang="en-US" sz="1600"/>
        </a:p>
      </dgm:t>
    </dgm:pt>
    <dgm:pt modelId="{B3D34C36-70C7-48F8-B16B-AC381E0A1651}">
      <dgm:prSet phldrT="[Text]" custT="1"/>
      <dgm:spPr>
        <a:noFill/>
        <a:ln w="19050">
          <a:solidFill>
            <a:schemeClr val="bg1">
              <a:lumMod val="95000"/>
            </a:schemeClr>
          </a:solidFill>
        </a:ln>
      </dgm:spPr>
      <dgm:t>
        <a:bodyPr/>
        <a:lstStyle/>
        <a:p>
          <a:pPr algn="l"/>
          <a:r>
            <a:rPr lang="en-US" sz="1600" dirty="0" smtClean="0">
              <a:solidFill>
                <a:schemeClr val="tx2"/>
              </a:solidFill>
            </a:rPr>
            <a:t>Tracking thro’ ERP SAP System</a:t>
          </a:r>
          <a:endParaRPr lang="en-US" sz="1600" dirty="0"/>
        </a:p>
      </dgm:t>
    </dgm:pt>
    <dgm:pt modelId="{0B226028-A004-4136-947E-327EED5CA38C}" type="parTrans" cxnId="{7E3963A2-24A9-4261-80DB-F414E40C647A}">
      <dgm:prSet/>
      <dgm:spPr/>
      <dgm:t>
        <a:bodyPr/>
        <a:lstStyle/>
        <a:p>
          <a:pPr algn="l"/>
          <a:endParaRPr lang="en-US" sz="1600"/>
        </a:p>
      </dgm:t>
    </dgm:pt>
    <dgm:pt modelId="{CC4D62F8-C2B5-4422-BA63-C6A8FAE713B7}" type="sibTrans" cxnId="{7E3963A2-24A9-4261-80DB-F414E40C647A}">
      <dgm:prSet/>
      <dgm:spPr/>
      <dgm:t>
        <a:bodyPr/>
        <a:lstStyle/>
        <a:p>
          <a:pPr algn="l"/>
          <a:endParaRPr lang="en-US" sz="1600"/>
        </a:p>
      </dgm:t>
    </dgm:pt>
    <dgm:pt modelId="{F167AD57-5F2F-4736-9653-8BE9A150E424}" type="pres">
      <dgm:prSet presAssocID="{0F368DA5-1167-4288-A134-9700A9DED81A}" presName="linearFlow" presStyleCnt="0">
        <dgm:presLayoutVars>
          <dgm:dir/>
          <dgm:resizeHandles val="exact"/>
        </dgm:presLayoutVars>
      </dgm:prSet>
      <dgm:spPr/>
    </dgm:pt>
    <dgm:pt modelId="{C598EEDC-A350-448B-98C4-D7D9D786AEDA}" type="pres">
      <dgm:prSet presAssocID="{5370E9D6-E1BC-4A19-A804-549F22F41E91}" presName="composite" presStyleCnt="0"/>
      <dgm:spPr/>
    </dgm:pt>
    <dgm:pt modelId="{36019E79-CF66-4761-AE4E-EF904D7B41F8}" type="pres">
      <dgm:prSet presAssocID="{5370E9D6-E1BC-4A19-A804-549F22F41E91}" presName="imgShp" presStyleLbl="fgImgPlace1" presStyleIdx="0" presStyleCnt="5"/>
      <dgm:spPr>
        <a:solidFill>
          <a:schemeClr val="bg1"/>
        </a:solidFill>
        <a:ln w="19050">
          <a:solidFill>
            <a:schemeClr val="accent1">
              <a:lumMod val="75000"/>
            </a:schemeClr>
          </a:solidFill>
        </a:ln>
      </dgm:spPr>
    </dgm:pt>
    <dgm:pt modelId="{6821EE97-378A-44C5-A72E-1BA2669A825D}" type="pres">
      <dgm:prSet presAssocID="{5370E9D6-E1BC-4A19-A804-549F22F41E91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2AB664-6B19-4B41-B504-A9D034589CAE}" type="pres">
      <dgm:prSet presAssocID="{6D65367D-BFFD-4C7A-9C8D-2738B7372484}" presName="spacing" presStyleCnt="0"/>
      <dgm:spPr/>
    </dgm:pt>
    <dgm:pt modelId="{5CC7EDCF-DAB4-4AAE-91A1-A8BA822BE1E1}" type="pres">
      <dgm:prSet presAssocID="{51300DF5-17F6-401E-9B2D-1BDF6B1B991B}" presName="composite" presStyleCnt="0"/>
      <dgm:spPr/>
    </dgm:pt>
    <dgm:pt modelId="{DEAD7BB8-417B-4E0D-84DE-7242DAE71E09}" type="pres">
      <dgm:prSet presAssocID="{51300DF5-17F6-401E-9B2D-1BDF6B1B991B}" presName="imgShp" presStyleLbl="fgImgPlace1" presStyleIdx="1" presStyleCnt="5"/>
      <dgm:spPr>
        <a:solidFill>
          <a:schemeClr val="bg1"/>
        </a:solidFill>
        <a:ln w="19050">
          <a:solidFill>
            <a:schemeClr val="tx1">
              <a:lumMod val="75000"/>
            </a:schemeClr>
          </a:solidFill>
        </a:ln>
      </dgm:spPr>
    </dgm:pt>
    <dgm:pt modelId="{CAE89B9F-049E-4B6F-8123-09F7E2330F2D}" type="pres">
      <dgm:prSet presAssocID="{51300DF5-17F6-401E-9B2D-1BDF6B1B991B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70BB8B-F6DE-4954-856D-64D7B2393976}" type="pres">
      <dgm:prSet presAssocID="{7E4CFE35-FCEC-49FB-B0F4-C7AD868EFD57}" presName="spacing" presStyleCnt="0"/>
      <dgm:spPr/>
    </dgm:pt>
    <dgm:pt modelId="{0F4EED04-7618-453C-A854-47AD02996070}" type="pres">
      <dgm:prSet presAssocID="{F3E4EF27-85D2-4035-86FB-ACE2132C5D06}" presName="composite" presStyleCnt="0"/>
      <dgm:spPr/>
    </dgm:pt>
    <dgm:pt modelId="{68AB989B-1270-45A2-9514-BF2E04F763DB}" type="pres">
      <dgm:prSet presAssocID="{F3E4EF27-85D2-4035-86FB-ACE2132C5D06}" presName="imgShp" presStyleLbl="fgImgPlace1" presStyleIdx="2" presStyleCnt="5"/>
      <dgm:spPr>
        <a:solidFill>
          <a:schemeClr val="bg1"/>
        </a:solidFill>
        <a:ln w="19050">
          <a:solidFill>
            <a:schemeClr val="tx1">
              <a:lumMod val="75000"/>
            </a:schemeClr>
          </a:solidFill>
        </a:ln>
      </dgm:spPr>
    </dgm:pt>
    <dgm:pt modelId="{0F235C20-B6A7-4B15-8607-0517434D66D4}" type="pres">
      <dgm:prSet presAssocID="{F3E4EF27-85D2-4035-86FB-ACE2132C5D06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7829F3-8D40-4804-AEDA-86D223BDF74D}" type="pres">
      <dgm:prSet presAssocID="{F77695E2-1B1F-45FE-ABDF-91266826F668}" presName="spacing" presStyleCnt="0"/>
      <dgm:spPr/>
    </dgm:pt>
    <dgm:pt modelId="{2662AD7D-D338-47E7-A923-3CADD1411992}" type="pres">
      <dgm:prSet presAssocID="{78CC22B6-4B08-4D9E-9EB7-0B2DA52596D8}" presName="composite" presStyleCnt="0"/>
      <dgm:spPr/>
    </dgm:pt>
    <dgm:pt modelId="{ABB45F7E-F982-4FF2-ACEC-70B87BADC01D}" type="pres">
      <dgm:prSet presAssocID="{78CC22B6-4B08-4D9E-9EB7-0B2DA52596D8}" presName="imgShp" presStyleLbl="fgImgPlace1" presStyleIdx="3" presStyleCnt="5"/>
      <dgm:spPr>
        <a:solidFill>
          <a:schemeClr val="bg1"/>
        </a:solidFill>
        <a:ln w="19050">
          <a:solidFill>
            <a:schemeClr val="tx1">
              <a:lumMod val="75000"/>
            </a:schemeClr>
          </a:solidFill>
        </a:ln>
      </dgm:spPr>
    </dgm:pt>
    <dgm:pt modelId="{B70A35B6-34F5-4568-BF60-B8F8D4A7309B}" type="pres">
      <dgm:prSet presAssocID="{78CC22B6-4B08-4D9E-9EB7-0B2DA52596D8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D05879-71A6-454D-AFA2-C4E8495633A2}" type="pres">
      <dgm:prSet presAssocID="{DFB70A27-D9BB-481E-9A72-6BE8F186A6E5}" presName="spacing" presStyleCnt="0"/>
      <dgm:spPr/>
    </dgm:pt>
    <dgm:pt modelId="{E61608B7-E31B-4FB0-B6AC-DA4D33A85261}" type="pres">
      <dgm:prSet presAssocID="{B3D34C36-70C7-48F8-B16B-AC381E0A1651}" presName="composite" presStyleCnt="0"/>
      <dgm:spPr/>
    </dgm:pt>
    <dgm:pt modelId="{2EDEAAC5-B973-4A69-8A08-074287DD9C3A}" type="pres">
      <dgm:prSet presAssocID="{B3D34C36-70C7-48F8-B16B-AC381E0A1651}" presName="imgShp" presStyleLbl="fgImgPlace1" presStyleIdx="4" presStyleCnt="5"/>
      <dgm:spPr>
        <a:solidFill>
          <a:schemeClr val="bg1"/>
        </a:solidFill>
        <a:ln w="19050">
          <a:solidFill>
            <a:schemeClr val="tx1">
              <a:lumMod val="75000"/>
            </a:schemeClr>
          </a:solidFill>
        </a:ln>
      </dgm:spPr>
    </dgm:pt>
    <dgm:pt modelId="{0B4BDFD3-36CF-4D3E-8F5A-F22D422040EA}" type="pres">
      <dgm:prSet presAssocID="{B3D34C36-70C7-48F8-B16B-AC381E0A1651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EDC257-8D1E-4A3C-A714-48F860A39031}" srcId="{0F368DA5-1167-4288-A134-9700A9DED81A}" destId="{5370E9D6-E1BC-4A19-A804-549F22F41E91}" srcOrd="0" destOrd="0" parTransId="{5F1A6F26-6A1F-496F-AE89-E3ACA04EE9A4}" sibTransId="{6D65367D-BFFD-4C7A-9C8D-2738B7372484}"/>
    <dgm:cxn modelId="{90961AC5-0F26-421B-A2C4-D9CB9DE9744F}" type="presOf" srcId="{78CC22B6-4B08-4D9E-9EB7-0B2DA52596D8}" destId="{B70A35B6-34F5-4568-BF60-B8F8D4A7309B}" srcOrd="0" destOrd="0" presId="urn:microsoft.com/office/officeart/2005/8/layout/vList3"/>
    <dgm:cxn modelId="{7E3963A2-24A9-4261-80DB-F414E40C647A}" srcId="{0F368DA5-1167-4288-A134-9700A9DED81A}" destId="{B3D34C36-70C7-48F8-B16B-AC381E0A1651}" srcOrd="4" destOrd="0" parTransId="{0B226028-A004-4136-947E-327EED5CA38C}" sibTransId="{CC4D62F8-C2B5-4422-BA63-C6A8FAE713B7}"/>
    <dgm:cxn modelId="{D4C1F221-D29C-4A9F-91DD-D673E41FA515}" type="presOf" srcId="{5370E9D6-E1BC-4A19-A804-549F22F41E91}" destId="{6821EE97-378A-44C5-A72E-1BA2669A825D}" srcOrd="0" destOrd="0" presId="urn:microsoft.com/office/officeart/2005/8/layout/vList3"/>
    <dgm:cxn modelId="{A2F28C49-29B9-4AF0-9DA9-7741BEDE2651}" type="presOf" srcId="{0F368DA5-1167-4288-A134-9700A9DED81A}" destId="{F167AD57-5F2F-4736-9653-8BE9A150E424}" srcOrd="0" destOrd="0" presId="urn:microsoft.com/office/officeart/2005/8/layout/vList3"/>
    <dgm:cxn modelId="{417D637D-BE38-4B81-AC81-72290C612B53}" srcId="{0F368DA5-1167-4288-A134-9700A9DED81A}" destId="{F3E4EF27-85D2-4035-86FB-ACE2132C5D06}" srcOrd="2" destOrd="0" parTransId="{CF9F7FB7-B0FB-469E-A0BA-9FF7A0A7AD20}" sibTransId="{F77695E2-1B1F-45FE-ABDF-91266826F668}"/>
    <dgm:cxn modelId="{83303F7C-B737-4996-A0F0-AB9842BD6453}" type="presOf" srcId="{51300DF5-17F6-401E-9B2D-1BDF6B1B991B}" destId="{CAE89B9F-049E-4B6F-8123-09F7E2330F2D}" srcOrd="0" destOrd="0" presId="urn:microsoft.com/office/officeart/2005/8/layout/vList3"/>
    <dgm:cxn modelId="{D33C21F1-A476-4F09-A9AF-3627CD6C4C75}" srcId="{0F368DA5-1167-4288-A134-9700A9DED81A}" destId="{51300DF5-17F6-401E-9B2D-1BDF6B1B991B}" srcOrd="1" destOrd="0" parTransId="{9E5163EC-ACD8-4ACA-B605-0C34B69505C4}" sibTransId="{7E4CFE35-FCEC-49FB-B0F4-C7AD868EFD57}"/>
    <dgm:cxn modelId="{571C356C-91F8-425A-BB55-FFA94DF4FAF2}" srcId="{0F368DA5-1167-4288-A134-9700A9DED81A}" destId="{78CC22B6-4B08-4D9E-9EB7-0B2DA52596D8}" srcOrd="3" destOrd="0" parTransId="{FEBA271A-BD26-4D36-BBF6-6EE2261D31E6}" sibTransId="{DFB70A27-D9BB-481E-9A72-6BE8F186A6E5}"/>
    <dgm:cxn modelId="{54EEA67E-A120-472A-ABC1-FE86DE760EEC}" type="presOf" srcId="{B3D34C36-70C7-48F8-B16B-AC381E0A1651}" destId="{0B4BDFD3-36CF-4D3E-8F5A-F22D422040EA}" srcOrd="0" destOrd="0" presId="urn:microsoft.com/office/officeart/2005/8/layout/vList3"/>
    <dgm:cxn modelId="{0F6CA7F3-BD5A-43BA-8B5E-EEE7ECF558E5}" type="presOf" srcId="{F3E4EF27-85D2-4035-86FB-ACE2132C5D06}" destId="{0F235C20-B6A7-4B15-8607-0517434D66D4}" srcOrd="0" destOrd="0" presId="urn:microsoft.com/office/officeart/2005/8/layout/vList3"/>
    <dgm:cxn modelId="{48234F45-A6EC-4073-A784-DC462EBE4873}" type="presParOf" srcId="{F167AD57-5F2F-4736-9653-8BE9A150E424}" destId="{C598EEDC-A350-448B-98C4-D7D9D786AEDA}" srcOrd="0" destOrd="0" presId="urn:microsoft.com/office/officeart/2005/8/layout/vList3"/>
    <dgm:cxn modelId="{0768F0AA-D952-4A53-B669-AE3F8A98F1E2}" type="presParOf" srcId="{C598EEDC-A350-448B-98C4-D7D9D786AEDA}" destId="{36019E79-CF66-4761-AE4E-EF904D7B41F8}" srcOrd="0" destOrd="0" presId="urn:microsoft.com/office/officeart/2005/8/layout/vList3"/>
    <dgm:cxn modelId="{1449CFE0-C2DD-4D55-BCC7-52E2E84B9EC6}" type="presParOf" srcId="{C598EEDC-A350-448B-98C4-D7D9D786AEDA}" destId="{6821EE97-378A-44C5-A72E-1BA2669A825D}" srcOrd="1" destOrd="0" presId="urn:microsoft.com/office/officeart/2005/8/layout/vList3"/>
    <dgm:cxn modelId="{0B95229B-233D-4982-A23D-3D817B18007C}" type="presParOf" srcId="{F167AD57-5F2F-4736-9653-8BE9A150E424}" destId="{752AB664-6B19-4B41-B504-A9D034589CAE}" srcOrd="1" destOrd="0" presId="urn:microsoft.com/office/officeart/2005/8/layout/vList3"/>
    <dgm:cxn modelId="{BF4D25D1-0346-4307-99EF-AD9F5E049C0A}" type="presParOf" srcId="{F167AD57-5F2F-4736-9653-8BE9A150E424}" destId="{5CC7EDCF-DAB4-4AAE-91A1-A8BA822BE1E1}" srcOrd="2" destOrd="0" presId="urn:microsoft.com/office/officeart/2005/8/layout/vList3"/>
    <dgm:cxn modelId="{8E7B9C73-AFEA-413A-85A5-65EDDAC50FCD}" type="presParOf" srcId="{5CC7EDCF-DAB4-4AAE-91A1-A8BA822BE1E1}" destId="{DEAD7BB8-417B-4E0D-84DE-7242DAE71E09}" srcOrd="0" destOrd="0" presId="urn:microsoft.com/office/officeart/2005/8/layout/vList3"/>
    <dgm:cxn modelId="{F782D5B1-D04F-402E-9433-4BEADB051BAF}" type="presParOf" srcId="{5CC7EDCF-DAB4-4AAE-91A1-A8BA822BE1E1}" destId="{CAE89B9F-049E-4B6F-8123-09F7E2330F2D}" srcOrd="1" destOrd="0" presId="urn:microsoft.com/office/officeart/2005/8/layout/vList3"/>
    <dgm:cxn modelId="{C2F8F1BD-30AA-4E1D-8C27-D9135749A5B4}" type="presParOf" srcId="{F167AD57-5F2F-4736-9653-8BE9A150E424}" destId="{6870BB8B-F6DE-4954-856D-64D7B2393976}" srcOrd="3" destOrd="0" presId="urn:microsoft.com/office/officeart/2005/8/layout/vList3"/>
    <dgm:cxn modelId="{5D1946AF-FD67-4CD9-864C-7672DAE5515D}" type="presParOf" srcId="{F167AD57-5F2F-4736-9653-8BE9A150E424}" destId="{0F4EED04-7618-453C-A854-47AD02996070}" srcOrd="4" destOrd="0" presId="urn:microsoft.com/office/officeart/2005/8/layout/vList3"/>
    <dgm:cxn modelId="{E4F2CBE9-A8CF-4FC8-8531-4963A325D820}" type="presParOf" srcId="{0F4EED04-7618-453C-A854-47AD02996070}" destId="{68AB989B-1270-45A2-9514-BF2E04F763DB}" srcOrd="0" destOrd="0" presId="urn:microsoft.com/office/officeart/2005/8/layout/vList3"/>
    <dgm:cxn modelId="{D0187AD7-AB86-4912-8ABD-563B189588AC}" type="presParOf" srcId="{0F4EED04-7618-453C-A854-47AD02996070}" destId="{0F235C20-B6A7-4B15-8607-0517434D66D4}" srcOrd="1" destOrd="0" presId="urn:microsoft.com/office/officeart/2005/8/layout/vList3"/>
    <dgm:cxn modelId="{C125E057-66D2-412F-A603-0B1C8688DAE6}" type="presParOf" srcId="{F167AD57-5F2F-4736-9653-8BE9A150E424}" destId="{6D7829F3-8D40-4804-AEDA-86D223BDF74D}" srcOrd="5" destOrd="0" presId="urn:microsoft.com/office/officeart/2005/8/layout/vList3"/>
    <dgm:cxn modelId="{5918266F-EB89-466C-B303-FBFC69B9B9F6}" type="presParOf" srcId="{F167AD57-5F2F-4736-9653-8BE9A150E424}" destId="{2662AD7D-D338-47E7-A923-3CADD1411992}" srcOrd="6" destOrd="0" presId="urn:microsoft.com/office/officeart/2005/8/layout/vList3"/>
    <dgm:cxn modelId="{73B2E552-0D32-40FC-9035-F2ACBB8BDFDB}" type="presParOf" srcId="{2662AD7D-D338-47E7-A923-3CADD1411992}" destId="{ABB45F7E-F982-4FF2-ACEC-70B87BADC01D}" srcOrd="0" destOrd="0" presId="urn:microsoft.com/office/officeart/2005/8/layout/vList3"/>
    <dgm:cxn modelId="{DC795D67-4FAB-48B7-A8DA-52AB54CF3112}" type="presParOf" srcId="{2662AD7D-D338-47E7-A923-3CADD1411992}" destId="{B70A35B6-34F5-4568-BF60-B8F8D4A7309B}" srcOrd="1" destOrd="0" presId="urn:microsoft.com/office/officeart/2005/8/layout/vList3"/>
    <dgm:cxn modelId="{2BE16C8E-87AE-4E68-AF8D-4EBA8FBEB1F3}" type="presParOf" srcId="{F167AD57-5F2F-4736-9653-8BE9A150E424}" destId="{4CD05879-71A6-454D-AFA2-C4E8495633A2}" srcOrd="7" destOrd="0" presId="urn:microsoft.com/office/officeart/2005/8/layout/vList3"/>
    <dgm:cxn modelId="{1D55178A-C7BB-4EBC-B313-9DB67E32AF51}" type="presParOf" srcId="{F167AD57-5F2F-4736-9653-8BE9A150E424}" destId="{E61608B7-E31B-4FB0-B6AC-DA4D33A85261}" srcOrd="8" destOrd="0" presId="urn:microsoft.com/office/officeart/2005/8/layout/vList3"/>
    <dgm:cxn modelId="{97B53B95-B3A9-404F-B636-E416552BFD36}" type="presParOf" srcId="{E61608B7-E31B-4FB0-B6AC-DA4D33A85261}" destId="{2EDEAAC5-B973-4A69-8A08-074287DD9C3A}" srcOrd="0" destOrd="0" presId="urn:microsoft.com/office/officeart/2005/8/layout/vList3"/>
    <dgm:cxn modelId="{7B24BE38-F4A8-4AF6-98AD-D92448CE324D}" type="presParOf" srcId="{E61608B7-E31B-4FB0-B6AC-DA4D33A85261}" destId="{0B4BDFD3-36CF-4D3E-8F5A-F22D422040E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386697-E2ED-45BB-BFAB-A3D18724C9C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2DAD1AF5-AD04-4D9D-8DCB-233B3181F4DD}">
      <dgm:prSet phldrT="[Text]" custT="1"/>
      <dgm:spPr/>
      <dgm:t>
        <a:bodyPr/>
        <a:lstStyle/>
        <a:p>
          <a:r>
            <a:rPr lang="en-US" sz="2800" dirty="0" smtClean="0"/>
            <a:t>Our  Network</a:t>
          </a:r>
          <a:endParaRPr lang="en-IN" sz="2800" dirty="0"/>
        </a:p>
      </dgm:t>
    </dgm:pt>
    <dgm:pt modelId="{BC11DDF2-3B15-4650-B1EF-755812EEF668}" type="parTrans" cxnId="{EAFCC10D-476A-4F77-AC86-68860BABD521}">
      <dgm:prSet/>
      <dgm:spPr/>
      <dgm:t>
        <a:bodyPr/>
        <a:lstStyle/>
        <a:p>
          <a:endParaRPr lang="en-IN" sz="4000"/>
        </a:p>
      </dgm:t>
    </dgm:pt>
    <dgm:pt modelId="{0244BCEA-C620-4CD6-9574-C2023727587A}" type="sibTrans" cxnId="{EAFCC10D-476A-4F77-AC86-68860BABD521}">
      <dgm:prSet/>
      <dgm:spPr/>
      <dgm:t>
        <a:bodyPr/>
        <a:lstStyle/>
        <a:p>
          <a:endParaRPr lang="en-IN" sz="4000"/>
        </a:p>
      </dgm:t>
    </dgm:pt>
    <dgm:pt modelId="{C90DB644-4D6E-44E3-89AE-0CA2850E00C0}">
      <dgm:prSet phldrT="[Text]" custT="1"/>
      <dgm:spPr/>
      <dgm:t>
        <a:bodyPr/>
        <a:lstStyle/>
        <a:p>
          <a:r>
            <a:rPr lang="en-US" sz="2800" dirty="0" smtClean="0"/>
            <a:t>TAT – 75%</a:t>
          </a:r>
          <a:endParaRPr lang="en-IN" sz="2800" dirty="0"/>
        </a:p>
      </dgm:t>
    </dgm:pt>
    <dgm:pt modelId="{45150E3B-56EB-409D-998D-8440C0DAFC45}" type="parTrans" cxnId="{904AE10F-AF89-474B-9FC1-B1F4D0A1140E}">
      <dgm:prSet/>
      <dgm:spPr/>
      <dgm:t>
        <a:bodyPr/>
        <a:lstStyle/>
        <a:p>
          <a:endParaRPr lang="en-IN" sz="4000"/>
        </a:p>
      </dgm:t>
    </dgm:pt>
    <dgm:pt modelId="{DC91FAD6-414B-4480-8445-7AF89073F062}" type="sibTrans" cxnId="{904AE10F-AF89-474B-9FC1-B1F4D0A1140E}">
      <dgm:prSet/>
      <dgm:spPr/>
      <dgm:t>
        <a:bodyPr/>
        <a:lstStyle/>
        <a:p>
          <a:endParaRPr lang="en-IN" sz="4000"/>
        </a:p>
      </dgm:t>
    </dgm:pt>
    <dgm:pt modelId="{95A2B1E3-8323-4524-ADE3-C8330F056C1C}">
      <dgm:prSet phldrT="[Text]" custT="1"/>
      <dgm:spPr/>
      <dgm:t>
        <a:bodyPr/>
        <a:lstStyle/>
        <a:p>
          <a:r>
            <a:rPr lang="en-US" sz="2800" dirty="0" smtClean="0"/>
            <a:t>RT  -  80%</a:t>
          </a:r>
          <a:endParaRPr lang="en-IN" sz="2800" dirty="0"/>
        </a:p>
      </dgm:t>
    </dgm:pt>
    <dgm:pt modelId="{FE5449CA-348E-49DB-B0EC-8B0CE3FBEF9C}" type="parTrans" cxnId="{E38CA96E-C26F-4439-8753-6987FEAC571F}">
      <dgm:prSet/>
      <dgm:spPr/>
      <dgm:t>
        <a:bodyPr/>
        <a:lstStyle/>
        <a:p>
          <a:endParaRPr lang="en-IN" sz="4000"/>
        </a:p>
      </dgm:t>
    </dgm:pt>
    <dgm:pt modelId="{4743F2B0-B611-46B8-B5FD-22F75848B44F}" type="sibTrans" cxnId="{E38CA96E-C26F-4439-8753-6987FEAC571F}">
      <dgm:prSet/>
      <dgm:spPr/>
      <dgm:t>
        <a:bodyPr/>
        <a:lstStyle/>
        <a:p>
          <a:endParaRPr lang="en-IN" sz="4000"/>
        </a:p>
      </dgm:t>
    </dgm:pt>
    <dgm:pt modelId="{9673BD5E-7CF4-43A9-A4F7-183CF2F9AEE8}">
      <dgm:prSet phldrT="[Text]" custT="1"/>
      <dgm:spPr/>
      <dgm:t>
        <a:bodyPr/>
        <a:lstStyle/>
        <a:p>
          <a:r>
            <a:rPr lang="en-US" sz="2800" dirty="0" smtClean="0"/>
            <a:t> 650 Franchisee</a:t>
          </a:r>
          <a:endParaRPr lang="en-IN" sz="2800" dirty="0"/>
        </a:p>
      </dgm:t>
    </dgm:pt>
    <dgm:pt modelId="{2C7E90EF-3079-41A5-802E-FF686A373A6E}" type="parTrans" cxnId="{22259FC3-25A3-419B-A043-AF6D39522DBC}">
      <dgm:prSet/>
      <dgm:spPr/>
      <dgm:t>
        <a:bodyPr/>
        <a:lstStyle/>
        <a:p>
          <a:endParaRPr lang="en-IN" sz="4000"/>
        </a:p>
      </dgm:t>
    </dgm:pt>
    <dgm:pt modelId="{7841EA65-5283-46D7-9164-C821C255132A}" type="sibTrans" cxnId="{22259FC3-25A3-419B-A043-AF6D39522DBC}">
      <dgm:prSet/>
      <dgm:spPr/>
      <dgm:t>
        <a:bodyPr/>
        <a:lstStyle/>
        <a:p>
          <a:endParaRPr lang="en-IN" sz="4000"/>
        </a:p>
      </dgm:t>
    </dgm:pt>
    <dgm:pt modelId="{603AC16B-B1F0-4E0B-8C10-4FFB6AE79087}">
      <dgm:prSet phldrT="[Text]" custT="1"/>
      <dgm:spPr/>
      <dgm:t>
        <a:bodyPr/>
        <a:lstStyle/>
        <a:p>
          <a:r>
            <a:rPr lang="en-US" sz="2800" dirty="0" smtClean="0"/>
            <a:t>35 Direct Service Center</a:t>
          </a:r>
          <a:endParaRPr lang="en-IN" sz="2800" dirty="0"/>
        </a:p>
      </dgm:t>
    </dgm:pt>
    <dgm:pt modelId="{D5FD8C61-7F4F-4C8B-9AA8-7A7C4F4ABAA0}" type="parTrans" cxnId="{75D2F44A-037A-4DFF-AAC5-28E85C766026}">
      <dgm:prSet/>
      <dgm:spPr/>
      <dgm:t>
        <a:bodyPr/>
        <a:lstStyle/>
        <a:p>
          <a:endParaRPr lang="en-IN" sz="4000"/>
        </a:p>
      </dgm:t>
    </dgm:pt>
    <dgm:pt modelId="{523D4BD7-3201-4CE9-98A9-04B810712190}" type="sibTrans" cxnId="{75D2F44A-037A-4DFF-AAC5-28E85C766026}">
      <dgm:prSet/>
      <dgm:spPr/>
      <dgm:t>
        <a:bodyPr/>
        <a:lstStyle/>
        <a:p>
          <a:endParaRPr lang="en-IN" sz="4000"/>
        </a:p>
      </dgm:t>
    </dgm:pt>
    <dgm:pt modelId="{B6BE6BA3-E62E-4045-98F6-3500A354EC3D}">
      <dgm:prSet phldrT="[Text]" custT="1"/>
      <dgm:spPr/>
      <dgm:t>
        <a:bodyPr/>
        <a:lstStyle/>
        <a:p>
          <a:r>
            <a:rPr lang="en-US" sz="2800" dirty="0" smtClean="0"/>
            <a:t>400 Sales &amp; Service Dealers</a:t>
          </a:r>
          <a:endParaRPr lang="en-IN" sz="2800" dirty="0"/>
        </a:p>
      </dgm:t>
    </dgm:pt>
    <dgm:pt modelId="{F0E64FA4-5F3C-4BAD-92C4-29EB43CEB998}" type="parTrans" cxnId="{3B1A597F-0956-4860-9657-615E5FA7064A}">
      <dgm:prSet/>
      <dgm:spPr/>
      <dgm:t>
        <a:bodyPr/>
        <a:lstStyle/>
        <a:p>
          <a:endParaRPr lang="en-IN" sz="4000"/>
        </a:p>
      </dgm:t>
    </dgm:pt>
    <dgm:pt modelId="{EF1F944E-B45A-4B16-B01D-CEB3E8D2A453}" type="sibTrans" cxnId="{3B1A597F-0956-4860-9657-615E5FA7064A}">
      <dgm:prSet/>
      <dgm:spPr/>
      <dgm:t>
        <a:bodyPr/>
        <a:lstStyle/>
        <a:p>
          <a:endParaRPr lang="en-IN" sz="4000"/>
        </a:p>
      </dgm:t>
    </dgm:pt>
    <dgm:pt modelId="{12A6D092-F628-4C79-9C76-91D102135FCF}">
      <dgm:prSet phldrT="[Text]" custT="1"/>
      <dgm:spPr/>
      <dgm:t>
        <a:bodyPr/>
        <a:lstStyle/>
        <a:p>
          <a:r>
            <a:rPr lang="en-US" sz="2800" dirty="0" smtClean="0"/>
            <a:t>Service center at more than 350 location                                              </a:t>
          </a:r>
          <a:endParaRPr lang="en-IN" sz="2800" dirty="0"/>
        </a:p>
      </dgm:t>
    </dgm:pt>
    <dgm:pt modelId="{D8E533A2-A15E-4204-BAB0-D5CC2383DEA9}" type="parTrans" cxnId="{4D5097AD-B5A6-4EE4-AF93-E31BC84904FA}">
      <dgm:prSet/>
      <dgm:spPr/>
      <dgm:t>
        <a:bodyPr/>
        <a:lstStyle/>
        <a:p>
          <a:endParaRPr lang="en-IN" sz="4000"/>
        </a:p>
      </dgm:t>
    </dgm:pt>
    <dgm:pt modelId="{68EAA4E2-09F7-46B6-96DF-A8F10EF9FF8D}" type="sibTrans" cxnId="{4D5097AD-B5A6-4EE4-AF93-E31BC84904FA}">
      <dgm:prSet/>
      <dgm:spPr/>
      <dgm:t>
        <a:bodyPr/>
        <a:lstStyle/>
        <a:p>
          <a:endParaRPr lang="en-IN" sz="4000"/>
        </a:p>
      </dgm:t>
    </dgm:pt>
    <dgm:pt modelId="{53A528B1-0179-486F-8C4F-1CD1CD66778E}">
      <dgm:prSet phldrT="[Text]" custT="1"/>
      <dgm:spPr/>
      <dgm:t>
        <a:bodyPr/>
        <a:lstStyle/>
        <a:p>
          <a:r>
            <a:rPr lang="en-US" sz="2800" dirty="0" smtClean="0"/>
            <a:t>7000 Service Engineers</a:t>
          </a:r>
          <a:endParaRPr lang="en-IN" sz="2800" dirty="0"/>
        </a:p>
      </dgm:t>
    </dgm:pt>
    <dgm:pt modelId="{D4955BED-2F68-4E64-A778-A0BBE014FCE1}" type="parTrans" cxnId="{60427038-8385-4155-A8CC-484F9495AE80}">
      <dgm:prSet/>
      <dgm:spPr/>
      <dgm:t>
        <a:bodyPr/>
        <a:lstStyle/>
        <a:p>
          <a:endParaRPr lang="en-IN" sz="4000"/>
        </a:p>
      </dgm:t>
    </dgm:pt>
    <dgm:pt modelId="{40344FDD-6B7E-4DDE-B91B-85AA7E495B32}" type="sibTrans" cxnId="{60427038-8385-4155-A8CC-484F9495AE80}">
      <dgm:prSet/>
      <dgm:spPr/>
      <dgm:t>
        <a:bodyPr/>
        <a:lstStyle/>
        <a:p>
          <a:endParaRPr lang="en-IN" sz="4000"/>
        </a:p>
      </dgm:t>
    </dgm:pt>
    <dgm:pt modelId="{B348B8C0-CACF-4773-847C-D88D3157B051}">
      <dgm:prSet phldrT="[Text]" custT="1"/>
      <dgm:spPr/>
      <dgm:t>
        <a:bodyPr/>
        <a:lstStyle/>
        <a:p>
          <a:r>
            <a:rPr lang="en-US" sz="2800" dirty="0" smtClean="0"/>
            <a:t>Multilingual Call Center</a:t>
          </a:r>
          <a:endParaRPr lang="en-IN" sz="2800" dirty="0"/>
        </a:p>
      </dgm:t>
    </dgm:pt>
    <dgm:pt modelId="{45B8E309-51DF-41FB-B204-BE5F48284AC5}" type="parTrans" cxnId="{90D27C03-0B52-4C3C-B702-58511D8851A3}">
      <dgm:prSet/>
      <dgm:spPr/>
      <dgm:t>
        <a:bodyPr/>
        <a:lstStyle/>
        <a:p>
          <a:endParaRPr lang="en-IN" sz="4000"/>
        </a:p>
      </dgm:t>
    </dgm:pt>
    <dgm:pt modelId="{6B113DC6-E2B9-4FC9-BCB8-C61F50689462}" type="sibTrans" cxnId="{90D27C03-0B52-4C3C-B702-58511D8851A3}">
      <dgm:prSet/>
      <dgm:spPr/>
      <dgm:t>
        <a:bodyPr/>
        <a:lstStyle/>
        <a:p>
          <a:endParaRPr lang="en-IN" sz="4000"/>
        </a:p>
      </dgm:t>
    </dgm:pt>
    <dgm:pt modelId="{93A880E5-F1F2-4608-B4BB-9230BE30E484}">
      <dgm:prSet phldrT="[Text]" custT="1"/>
      <dgm:spPr/>
      <dgm:t>
        <a:bodyPr/>
        <a:lstStyle/>
        <a:p>
          <a:r>
            <a:rPr lang="en-US" sz="2800" dirty="0" smtClean="0"/>
            <a:t>Web based Strong CRM</a:t>
          </a:r>
          <a:endParaRPr lang="en-IN" sz="2800" dirty="0"/>
        </a:p>
      </dgm:t>
    </dgm:pt>
    <dgm:pt modelId="{42E0D179-7253-4B26-888C-D874DD000D8B}" type="parTrans" cxnId="{CA148CDF-7612-4E5B-A0C6-FF5222CB6E0A}">
      <dgm:prSet/>
      <dgm:spPr/>
      <dgm:t>
        <a:bodyPr/>
        <a:lstStyle/>
        <a:p>
          <a:endParaRPr lang="en-IN" sz="4000"/>
        </a:p>
      </dgm:t>
    </dgm:pt>
    <dgm:pt modelId="{60006480-564E-4829-BEE7-7D0035507D50}" type="sibTrans" cxnId="{CA148CDF-7612-4E5B-A0C6-FF5222CB6E0A}">
      <dgm:prSet/>
      <dgm:spPr/>
      <dgm:t>
        <a:bodyPr/>
        <a:lstStyle/>
        <a:p>
          <a:endParaRPr lang="en-IN" sz="4000"/>
        </a:p>
      </dgm:t>
    </dgm:pt>
    <dgm:pt modelId="{47D180C4-DD07-4B75-90A7-914769FDA5DE}" type="pres">
      <dgm:prSet presAssocID="{0B386697-E2ED-45BB-BFAB-A3D18724C9C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537E38AE-D5BA-42A1-AEC0-F2E7AFA9F7C5}" type="pres">
      <dgm:prSet presAssocID="{2DAD1AF5-AD04-4D9D-8DCB-233B3181F4DD}" presName="parentLin" presStyleCnt="0"/>
      <dgm:spPr/>
    </dgm:pt>
    <dgm:pt modelId="{5594C695-CCC6-48FD-92B8-1C5B8FCEDEF2}" type="pres">
      <dgm:prSet presAssocID="{2DAD1AF5-AD04-4D9D-8DCB-233B3181F4DD}" presName="parentLeftMargin" presStyleLbl="node1" presStyleIdx="0" presStyleCnt="6"/>
      <dgm:spPr/>
      <dgm:t>
        <a:bodyPr/>
        <a:lstStyle/>
        <a:p>
          <a:endParaRPr lang="en-IN"/>
        </a:p>
      </dgm:t>
    </dgm:pt>
    <dgm:pt modelId="{F62EBCC0-9FFA-41B5-842F-0569DDF2CC4D}" type="pres">
      <dgm:prSet presAssocID="{2DAD1AF5-AD04-4D9D-8DCB-233B3181F4DD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E3076DD-6DA4-4A37-B18D-F5290EBB6F78}" type="pres">
      <dgm:prSet presAssocID="{2DAD1AF5-AD04-4D9D-8DCB-233B3181F4DD}" presName="negativeSpace" presStyleCnt="0"/>
      <dgm:spPr/>
    </dgm:pt>
    <dgm:pt modelId="{C9F30A71-FB42-47E9-9583-A2725696EF97}" type="pres">
      <dgm:prSet presAssocID="{2DAD1AF5-AD04-4D9D-8DCB-233B3181F4DD}" presName="childText" presStyleLbl="conFgAcc1" presStyleIdx="0" presStyleCnt="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63FB018-4708-4D22-AC1A-0F36E43E5A8A}" type="pres">
      <dgm:prSet presAssocID="{0244BCEA-C620-4CD6-9574-C2023727587A}" presName="spaceBetweenRectangles" presStyleCnt="0"/>
      <dgm:spPr/>
    </dgm:pt>
    <dgm:pt modelId="{7CE09DCC-947D-4272-9156-1CEB941A94B2}" type="pres">
      <dgm:prSet presAssocID="{C90DB644-4D6E-44E3-89AE-0CA2850E00C0}" presName="parentLin" presStyleCnt="0"/>
      <dgm:spPr/>
    </dgm:pt>
    <dgm:pt modelId="{64F81BA9-E1E1-4B0E-8E5A-62B31D9EB316}" type="pres">
      <dgm:prSet presAssocID="{C90DB644-4D6E-44E3-89AE-0CA2850E00C0}" presName="parentLeftMargin" presStyleLbl="node1" presStyleIdx="0" presStyleCnt="6"/>
      <dgm:spPr/>
      <dgm:t>
        <a:bodyPr/>
        <a:lstStyle/>
        <a:p>
          <a:endParaRPr lang="en-IN"/>
        </a:p>
      </dgm:t>
    </dgm:pt>
    <dgm:pt modelId="{275FA2D1-B78F-4555-B849-3867B2413F57}" type="pres">
      <dgm:prSet presAssocID="{C90DB644-4D6E-44E3-89AE-0CA2850E00C0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B86CDA9-C2C1-48E9-9F24-8A0C2736C169}" type="pres">
      <dgm:prSet presAssocID="{C90DB644-4D6E-44E3-89AE-0CA2850E00C0}" presName="negativeSpace" presStyleCnt="0"/>
      <dgm:spPr/>
    </dgm:pt>
    <dgm:pt modelId="{56F977F5-E71A-44C5-AF9C-1EC6AA084516}" type="pres">
      <dgm:prSet presAssocID="{C90DB644-4D6E-44E3-89AE-0CA2850E00C0}" presName="childText" presStyleLbl="conFgAcc1" presStyleIdx="1" presStyleCnt="6">
        <dgm:presLayoutVars>
          <dgm:bulletEnabled val="1"/>
        </dgm:presLayoutVars>
      </dgm:prSet>
      <dgm:spPr/>
    </dgm:pt>
    <dgm:pt modelId="{E622CD19-6E21-4962-8617-B555673F09CE}" type="pres">
      <dgm:prSet presAssocID="{DC91FAD6-414B-4480-8445-7AF89073F062}" presName="spaceBetweenRectangles" presStyleCnt="0"/>
      <dgm:spPr/>
    </dgm:pt>
    <dgm:pt modelId="{6CEDAC9A-C7C7-47F1-9BF7-5BF1CEBB0A9E}" type="pres">
      <dgm:prSet presAssocID="{95A2B1E3-8323-4524-ADE3-C8330F056C1C}" presName="parentLin" presStyleCnt="0"/>
      <dgm:spPr/>
    </dgm:pt>
    <dgm:pt modelId="{7A4F35F6-1A02-42A3-A072-3CCD72221935}" type="pres">
      <dgm:prSet presAssocID="{95A2B1E3-8323-4524-ADE3-C8330F056C1C}" presName="parentLeftMargin" presStyleLbl="node1" presStyleIdx="1" presStyleCnt="6"/>
      <dgm:spPr/>
      <dgm:t>
        <a:bodyPr/>
        <a:lstStyle/>
        <a:p>
          <a:endParaRPr lang="en-IN"/>
        </a:p>
      </dgm:t>
    </dgm:pt>
    <dgm:pt modelId="{0B4334B8-3E1F-4360-AB86-09A097B14AEA}" type="pres">
      <dgm:prSet presAssocID="{95A2B1E3-8323-4524-ADE3-C8330F056C1C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5B52EDD-A99E-4016-8733-212514C813D2}" type="pres">
      <dgm:prSet presAssocID="{95A2B1E3-8323-4524-ADE3-C8330F056C1C}" presName="negativeSpace" presStyleCnt="0"/>
      <dgm:spPr/>
    </dgm:pt>
    <dgm:pt modelId="{DAD74D44-F42D-4EDF-9EAD-1FDC3382D52C}" type="pres">
      <dgm:prSet presAssocID="{95A2B1E3-8323-4524-ADE3-C8330F056C1C}" presName="childText" presStyleLbl="conFgAcc1" presStyleIdx="2" presStyleCnt="6">
        <dgm:presLayoutVars>
          <dgm:bulletEnabled val="1"/>
        </dgm:presLayoutVars>
      </dgm:prSet>
      <dgm:spPr/>
    </dgm:pt>
    <dgm:pt modelId="{D76F69B4-7939-4DEC-9E76-EB2F9466D57E}" type="pres">
      <dgm:prSet presAssocID="{4743F2B0-B611-46B8-B5FD-22F75848B44F}" presName="spaceBetweenRectangles" presStyleCnt="0"/>
      <dgm:spPr/>
    </dgm:pt>
    <dgm:pt modelId="{2AEF95A8-14FF-4D1D-ACD1-7C388D5418A9}" type="pres">
      <dgm:prSet presAssocID="{53A528B1-0179-486F-8C4F-1CD1CD66778E}" presName="parentLin" presStyleCnt="0"/>
      <dgm:spPr/>
    </dgm:pt>
    <dgm:pt modelId="{4CCBFA5B-05C3-4B89-8596-FD91E6D039C9}" type="pres">
      <dgm:prSet presAssocID="{53A528B1-0179-486F-8C4F-1CD1CD66778E}" presName="parentLeftMargin" presStyleLbl="node1" presStyleIdx="2" presStyleCnt="6"/>
      <dgm:spPr/>
      <dgm:t>
        <a:bodyPr/>
        <a:lstStyle/>
        <a:p>
          <a:endParaRPr lang="en-IN"/>
        </a:p>
      </dgm:t>
    </dgm:pt>
    <dgm:pt modelId="{6C3CF8D4-52B5-4B23-A285-74C91397A78D}" type="pres">
      <dgm:prSet presAssocID="{53A528B1-0179-486F-8C4F-1CD1CD66778E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BB03CAA-E41B-4FFF-B959-8EAD91AF458C}" type="pres">
      <dgm:prSet presAssocID="{53A528B1-0179-486F-8C4F-1CD1CD66778E}" presName="negativeSpace" presStyleCnt="0"/>
      <dgm:spPr/>
    </dgm:pt>
    <dgm:pt modelId="{6D5D5C15-E04D-4D48-B7DF-17FC08A564C8}" type="pres">
      <dgm:prSet presAssocID="{53A528B1-0179-486F-8C4F-1CD1CD66778E}" presName="childText" presStyleLbl="conFgAcc1" presStyleIdx="3" presStyleCnt="6">
        <dgm:presLayoutVars>
          <dgm:bulletEnabled val="1"/>
        </dgm:presLayoutVars>
      </dgm:prSet>
      <dgm:spPr/>
    </dgm:pt>
    <dgm:pt modelId="{C717A4A5-F454-4DB1-8D59-86A43304A84F}" type="pres">
      <dgm:prSet presAssocID="{40344FDD-6B7E-4DDE-B91B-85AA7E495B32}" presName="spaceBetweenRectangles" presStyleCnt="0"/>
      <dgm:spPr/>
    </dgm:pt>
    <dgm:pt modelId="{A806FC6B-BB52-4DA7-A8E2-464A7DBBAE1C}" type="pres">
      <dgm:prSet presAssocID="{B348B8C0-CACF-4773-847C-D88D3157B051}" presName="parentLin" presStyleCnt="0"/>
      <dgm:spPr/>
    </dgm:pt>
    <dgm:pt modelId="{7B91EE92-BD9E-4D24-8A72-A59A6A6E5B42}" type="pres">
      <dgm:prSet presAssocID="{B348B8C0-CACF-4773-847C-D88D3157B051}" presName="parentLeftMargin" presStyleLbl="node1" presStyleIdx="3" presStyleCnt="6"/>
      <dgm:spPr/>
      <dgm:t>
        <a:bodyPr/>
        <a:lstStyle/>
        <a:p>
          <a:endParaRPr lang="en-IN"/>
        </a:p>
      </dgm:t>
    </dgm:pt>
    <dgm:pt modelId="{C21CF104-2D9A-43CA-BE93-F5CF5B94E474}" type="pres">
      <dgm:prSet presAssocID="{B348B8C0-CACF-4773-847C-D88D3157B051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CDAD6C1-A414-4E74-A091-04F86AE24955}" type="pres">
      <dgm:prSet presAssocID="{B348B8C0-CACF-4773-847C-D88D3157B051}" presName="negativeSpace" presStyleCnt="0"/>
      <dgm:spPr/>
    </dgm:pt>
    <dgm:pt modelId="{30AC5616-B34C-4BDC-9A9C-1BBB64B75C16}" type="pres">
      <dgm:prSet presAssocID="{B348B8C0-CACF-4773-847C-D88D3157B051}" presName="childText" presStyleLbl="conFgAcc1" presStyleIdx="4" presStyleCnt="6">
        <dgm:presLayoutVars>
          <dgm:bulletEnabled val="1"/>
        </dgm:presLayoutVars>
      </dgm:prSet>
      <dgm:spPr/>
    </dgm:pt>
    <dgm:pt modelId="{51E2D93F-99FC-40A3-B7A2-DF9D15951E2E}" type="pres">
      <dgm:prSet presAssocID="{6B113DC6-E2B9-4FC9-BCB8-C61F50689462}" presName="spaceBetweenRectangles" presStyleCnt="0"/>
      <dgm:spPr/>
    </dgm:pt>
    <dgm:pt modelId="{FE33B10B-F724-48BE-BF7E-41ECDCF15549}" type="pres">
      <dgm:prSet presAssocID="{93A880E5-F1F2-4608-B4BB-9230BE30E484}" presName="parentLin" presStyleCnt="0"/>
      <dgm:spPr/>
    </dgm:pt>
    <dgm:pt modelId="{68728DBF-6986-4087-BF8C-9773047F06D9}" type="pres">
      <dgm:prSet presAssocID="{93A880E5-F1F2-4608-B4BB-9230BE30E484}" presName="parentLeftMargin" presStyleLbl="node1" presStyleIdx="4" presStyleCnt="6"/>
      <dgm:spPr/>
      <dgm:t>
        <a:bodyPr/>
        <a:lstStyle/>
        <a:p>
          <a:endParaRPr lang="en-IN"/>
        </a:p>
      </dgm:t>
    </dgm:pt>
    <dgm:pt modelId="{C2C809A9-816F-4EF1-AC2E-B2C34BDC99BE}" type="pres">
      <dgm:prSet presAssocID="{93A880E5-F1F2-4608-B4BB-9230BE30E484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38BB46F-9050-4FE1-B681-2BEAF9DBCC09}" type="pres">
      <dgm:prSet presAssocID="{93A880E5-F1F2-4608-B4BB-9230BE30E484}" presName="negativeSpace" presStyleCnt="0"/>
      <dgm:spPr/>
    </dgm:pt>
    <dgm:pt modelId="{FE56E36D-E51E-4C4A-AE19-6FBEA99B37B2}" type="pres">
      <dgm:prSet presAssocID="{93A880E5-F1F2-4608-B4BB-9230BE30E484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75D2F44A-037A-4DFF-AAC5-28E85C766026}" srcId="{2DAD1AF5-AD04-4D9D-8DCB-233B3181F4DD}" destId="{603AC16B-B1F0-4E0B-8C10-4FFB6AE79087}" srcOrd="1" destOrd="0" parTransId="{D5FD8C61-7F4F-4C8B-9AA8-7A7C4F4ABAA0}" sibTransId="{523D4BD7-3201-4CE9-98A9-04B810712190}"/>
    <dgm:cxn modelId="{2FE3B782-64D3-4B21-9A4A-CDC38C9734E6}" type="presOf" srcId="{C90DB644-4D6E-44E3-89AE-0CA2850E00C0}" destId="{275FA2D1-B78F-4555-B849-3867B2413F57}" srcOrd="1" destOrd="0" presId="urn:microsoft.com/office/officeart/2005/8/layout/list1"/>
    <dgm:cxn modelId="{C7C485BB-CEC3-4673-831C-895E3BCF8849}" type="presOf" srcId="{9673BD5E-7CF4-43A9-A4F7-183CF2F9AEE8}" destId="{C9F30A71-FB42-47E9-9583-A2725696EF97}" srcOrd="0" destOrd="0" presId="urn:microsoft.com/office/officeart/2005/8/layout/list1"/>
    <dgm:cxn modelId="{B395D2D4-C128-4C75-A02E-D9F589C08F0E}" type="presOf" srcId="{C90DB644-4D6E-44E3-89AE-0CA2850E00C0}" destId="{64F81BA9-E1E1-4B0E-8E5A-62B31D9EB316}" srcOrd="0" destOrd="0" presId="urn:microsoft.com/office/officeart/2005/8/layout/list1"/>
    <dgm:cxn modelId="{25727F10-60D7-4E12-B39D-A9B44C80F125}" type="presOf" srcId="{93A880E5-F1F2-4608-B4BB-9230BE30E484}" destId="{C2C809A9-816F-4EF1-AC2E-B2C34BDC99BE}" srcOrd="1" destOrd="0" presId="urn:microsoft.com/office/officeart/2005/8/layout/list1"/>
    <dgm:cxn modelId="{B3C25749-C38D-409A-9290-CA6FE2B92D77}" type="presOf" srcId="{53A528B1-0179-486F-8C4F-1CD1CD66778E}" destId="{6C3CF8D4-52B5-4B23-A285-74C91397A78D}" srcOrd="1" destOrd="0" presId="urn:microsoft.com/office/officeart/2005/8/layout/list1"/>
    <dgm:cxn modelId="{4D5097AD-B5A6-4EE4-AF93-E31BC84904FA}" srcId="{2DAD1AF5-AD04-4D9D-8DCB-233B3181F4DD}" destId="{12A6D092-F628-4C79-9C76-91D102135FCF}" srcOrd="3" destOrd="0" parTransId="{D8E533A2-A15E-4204-BAB0-D5CC2383DEA9}" sibTransId="{68EAA4E2-09F7-46B6-96DF-A8F10EF9FF8D}"/>
    <dgm:cxn modelId="{22259FC3-25A3-419B-A043-AF6D39522DBC}" srcId="{2DAD1AF5-AD04-4D9D-8DCB-233B3181F4DD}" destId="{9673BD5E-7CF4-43A9-A4F7-183CF2F9AEE8}" srcOrd="0" destOrd="0" parTransId="{2C7E90EF-3079-41A5-802E-FF686A373A6E}" sibTransId="{7841EA65-5283-46D7-9164-C821C255132A}"/>
    <dgm:cxn modelId="{90D27C03-0B52-4C3C-B702-58511D8851A3}" srcId="{0B386697-E2ED-45BB-BFAB-A3D18724C9C8}" destId="{B348B8C0-CACF-4773-847C-D88D3157B051}" srcOrd="4" destOrd="0" parTransId="{45B8E309-51DF-41FB-B204-BE5F48284AC5}" sibTransId="{6B113DC6-E2B9-4FC9-BCB8-C61F50689462}"/>
    <dgm:cxn modelId="{0EB6C54D-6E57-425C-BC84-D12381C49E52}" type="presOf" srcId="{2DAD1AF5-AD04-4D9D-8DCB-233B3181F4DD}" destId="{F62EBCC0-9FFA-41B5-842F-0569DDF2CC4D}" srcOrd="1" destOrd="0" presId="urn:microsoft.com/office/officeart/2005/8/layout/list1"/>
    <dgm:cxn modelId="{60427038-8385-4155-A8CC-484F9495AE80}" srcId="{0B386697-E2ED-45BB-BFAB-A3D18724C9C8}" destId="{53A528B1-0179-486F-8C4F-1CD1CD66778E}" srcOrd="3" destOrd="0" parTransId="{D4955BED-2F68-4E64-A778-A0BBE014FCE1}" sibTransId="{40344FDD-6B7E-4DDE-B91B-85AA7E495B32}"/>
    <dgm:cxn modelId="{7B0F911F-8049-4AB4-B3AA-E7286E3B79E6}" type="presOf" srcId="{B348B8C0-CACF-4773-847C-D88D3157B051}" destId="{C21CF104-2D9A-43CA-BE93-F5CF5B94E474}" srcOrd="1" destOrd="0" presId="urn:microsoft.com/office/officeart/2005/8/layout/list1"/>
    <dgm:cxn modelId="{3EE78255-552F-4FB9-B6B3-732A28934558}" type="presOf" srcId="{0B386697-E2ED-45BB-BFAB-A3D18724C9C8}" destId="{47D180C4-DD07-4B75-90A7-914769FDA5DE}" srcOrd="0" destOrd="0" presId="urn:microsoft.com/office/officeart/2005/8/layout/list1"/>
    <dgm:cxn modelId="{57829874-39CB-4BFB-999C-0525A1FD2D2D}" type="presOf" srcId="{2DAD1AF5-AD04-4D9D-8DCB-233B3181F4DD}" destId="{5594C695-CCC6-48FD-92B8-1C5B8FCEDEF2}" srcOrd="0" destOrd="0" presId="urn:microsoft.com/office/officeart/2005/8/layout/list1"/>
    <dgm:cxn modelId="{3B1A597F-0956-4860-9657-615E5FA7064A}" srcId="{2DAD1AF5-AD04-4D9D-8DCB-233B3181F4DD}" destId="{B6BE6BA3-E62E-4045-98F6-3500A354EC3D}" srcOrd="2" destOrd="0" parTransId="{F0E64FA4-5F3C-4BAD-92C4-29EB43CEB998}" sibTransId="{EF1F944E-B45A-4B16-B01D-CEB3E8D2A453}"/>
    <dgm:cxn modelId="{B3A46461-5BB2-4A91-A35B-519F33F99AF5}" type="presOf" srcId="{12A6D092-F628-4C79-9C76-91D102135FCF}" destId="{C9F30A71-FB42-47E9-9583-A2725696EF97}" srcOrd="0" destOrd="3" presId="urn:microsoft.com/office/officeart/2005/8/layout/list1"/>
    <dgm:cxn modelId="{BFB9EF79-B93B-4C4C-8FDE-A1B897CAF501}" type="presOf" srcId="{B6BE6BA3-E62E-4045-98F6-3500A354EC3D}" destId="{C9F30A71-FB42-47E9-9583-A2725696EF97}" srcOrd="0" destOrd="2" presId="urn:microsoft.com/office/officeart/2005/8/layout/list1"/>
    <dgm:cxn modelId="{16E8AC17-D94D-4C17-B3C6-8820B42EADC1}" type="presOf" srcId="{95A2B1E3-8323-4524-ADE3-C8330F056C1C}" destId="{7A4F35F6-1A02-42A3-A072-3CCD72221935}" srcOrd="0" destOrd="0" presId="urn:microsoft.com/office/officeart/2005/8/layout/list1"/>
    <dgm:cxn modelId="{904AE10F-AF89-474B-9FC1-B1F4D0A1140E}" srcId="{0B386697-E2ED-45BB-BFAB-A3D18724C9C8}" destId="{C90DB644-4D6E-44E3-89AE-0CA2850E00C0}" srcOrd="1" destOrd="0" parTransId="{45150E3B-56EB-409D-998D-8440C0DAFC45}" sibTransId="{DC91FAD6-414B-4480-8445-7AF89073F062}"/>
    <dgm:cxn modelId="{CA148CDF-7612-4E5B-A0C6-FF5222CB6E0A}" srcId="{0B386697-E2ED-45BB-BFAB-A3D18724C9C8}" destId="{93A880E5-F1F2-4608-B4BB-9230BE30E484}" srcOrd="5" destOrd="0" parTransId="{42E0D179-7253-4B26-888C-D874DD000D8B}" sibTransId="{60006480-564E-4829-BEE7-7D0035507D50}"/>
    <dgm:cxn modelId="{E0622F59-1EFA-411C-9AB4-CC31656ED42C}" type="presOf" srcId="{93A880E5-F1F2-4608-B4BB-9230BE30E484}" destId="{68728DBF-6986-4087-BF8C-9773047F06D9}" srcOrd="0" destOrd="0" presId="urn:microsoft.com/office/officeart/2005/8/layout/list1"/>
    <dgm:cxn modelId="{22EF931C-EDEB-4426-AF38-07BEF4FB2F16}" type="presOf" srcId="{53A528B1-0179-486F-8C4F-1CD1CD66778E}" destId="{4CCBFA5B-05C3-4B89-8596-FD91E6D039C9}" srcOrd="0" destOrd="0" presId="urn:microsoft.com/office/officeart/2005/8/layout/list1"/>
    <dgm:cxn modelId="{8DCD8799-ED24-4451-93C1-CA42C01D97B1}" type="presOf" srcId="{603AC16B-B1F0-4E0B-8C10-4FFB6AE79087}" destId="{C9F30A71-FB42-47E9-9583-A2725696EF97}" srcOrd="0" destOrd="1" presId="urn:microsoft.com/office/officeart/2005/8/layout/list1"/>
    <dgm:cxn modelId="{DF64B2C2-54A0-40D2-9279-56EFEEB4C50B}" type="presOf" srcId="{B348B8C0-CACF-4773-847C-D88D3157B051}" destId="{7B91EE92-BD9E-4D24-8A72-A59A6A6E5B42}" srcOrd="0" destOrd="0" presId="urn:microsoft.com/office/officeart/2005/8/layout/list1"/>
    <dgm:cxn modelId="{731105A2-F89B-4746-9801-51D46AFD09B6}" type="presOf" srcId="{95A2B1E3-8323-4524-ADE3-C8330F056C1C}" destId="{0B4334B8-3E1F-4360-AB86-09A097B14AEA}" srcOrd="1" destOrd="0" presId="urn:microsoft.com/office/officeart/2005/8/layout/list1"/>
    <dgm:cxn modelId="{EAFCC10D-476A-4F77-AC86-68860BABD521}" srcId="{0B386697-E2ED-45BB-BFAB-A3D18724C9C8}" destId="{2DAD1AF5-AD04-4D9D-8DCB-233B3181F4DD}" srcOrd="0" destOrd="0" parTransId="{BC11DDF2-3B15-4650-B1EF-755812EEF668}" sibTransId="{0244BCEA-C620-4CD6-9574-C2023727587A}"/>
    <dgm:cxn modelId="{E38CA96E-C26F-4439-8753-6987FEAC571F}" srcId="{0B386697-E2ED-45BB-BFAB-A3D18724C9C8}" destId="{95A2B1E3-8323-4524-ADE3-C8330F056C1C}" srcOrd="2" destOrd="0" parTransId="{FE5449CA-348E-49DB-B0EC-8B0CE3FBEF9C}" sibTransId="{4743F2B0-B611-46B8-B5FD-22F75848B44F}"/>
    <dgm:cxn modelId="{1E26F5C7-E540-46FF-9167-8E67C771F281}" type="presParOf" srcId="{47D180C4-DD07-4B75-90A7-914769FDA5DE}" destId="{537E38AE-D5BA-42A1-AEC0-F2E7AFA9F7C5}" srcOrd="0" destOrd="0" presId="urn:microsoft.com/office/officeart/2005/8/layout/list1"/>
    <dgm:cxn modelId="{8A4B2CCF-E525-4F83-8D73-EF5FD4464064}" type="presParOf" srcId="{537E38AE-D5BA-42A1-AEC0-F2E7AFA9F7C5}" destId="{5594C695-CCC6-48FD-92B8-1C5B8FCEDEF2}" srcOrd="0" destOrd="0" presId="urn:microsoft.com/office/officeart/2005/8/layout/list1"/>
    <dgm:cxn modelId="{DC9C961F-24BB-465D-A70D-FAD814B0FB3D}" type="presParOf" srcId="{537E38AE-D5BA-42A1-AEC0-F2E7AFA9F7C5}" destId="{F62EBCC0-9FFA-41B5-842F-0569DDF2CC4D}" srcOrd="1" destOrd="0" presId="urn:microsoft.com/office/officeart/2005/8/layout/list1"/>
    <dgm:cxn modelId="{28184616-0A7F-4799-9B00-3AC628C33242}" type="presParOf" srcId="{47D180C4-DD07-4B75-90A7-914769FDA5DE}" destId="{0E3076DD-6DA4-4A37-B18D-F5290EBB6F78}" srcOrd="1" destOrd="0" presId="urn:microsoft.com/office/officeart/2005/8/layout/list1"/>
    <dgm:cxn modelId="{50BEF1B9-D50E-40B4-BD8B-EF6764D0C327}" type="presParOf" srcId="{47D180C4-DD07-4B75-90A7-914769FDA5DE}" destId="{C9F30A71-FB42-47E9-9583-A2725696EF97}" srcOrd="2" destOrd="0" presId="urn:microsoft.com/office/officeart/2005/8/layout/list1"/>
    <dgm:cxn modelId="{827D3495-08B6-484C-A8A2-FDD9968DFB31}" type="presParOf" srcId="{47D180C4-DD07-4B75-90A7-914769FDA5DE}" destId="{163FB018-4708-4D22-AC1A-0F36E43E5A8A}" srcOrd="3" destOrd="0" presId="urn:microsoft.com/office/officeart/2005/8/layout/list1"/>
    <dgm:cxn modelId="{89B38D3C-49D4-4EEC-B4CC-8639494E7FDE}" type="presParOf" srcId="{47D180C4-DD07-4B75-90A7-914769FDA5DE}" destId="{7CE09DCC-947D-4272-9156-1CEB941A94B2}" srcOrd="4" destOrd="0" presId="urn:microsoft.com/office/officeart/2005/8/layout/list1"/>
    <dgm:cxn modelId="{1D93CEDE-E4E2-480E-9E4F-6BC8DADBA25C}" type="presParOf" srcId="{7CE09DCC-947D-4272-9156-1CEB941A94B2}" destId="{64F81BA9-E1E1-4B0E-8E5A-62B31D9EB316}" srcOrd="0" destOrd="0" presId="urn:microsoft.com/office/officeart/2005/8/layout/list1"/>
    <dgm:cxn modelId="{9393DA56-6061-4DB4-8A11-6899099442B4}" type="presParOf" srcId="{7CE09DCC-947D-4272-9156-1CEB941A94B2}" destId="{275FA2D1-B78F-4555-B849-3867B2413F57}" srcOrd="1" destOrd="0" presId="urn:microsoft.com/office/officeart/2005/8/layout/list1"/>
    <dgm:cxn modelId="{9C4E03FE-2229-4027-B91E-3A9F42C224BB}" type="presParOf" srcId="{47D180C4-DD07-4B75-90A7-914769FDA5DE}" destId="{5B86CDA9-C2C1-48E9-9F24-8A0C2736C169}" srcOrd="5" destOrd="0" presId="urn:microsoft.com/office/officeart/2005/8/layout/list1"/>
    <dgm:cxn modelId="{7A40FB11-B925-4473-B902-DB6F50E1CEB1}" type="presParOf" srcId="{47D180C4-DD07-4B75-90A7-914769FDA5DE}" destId="{56F977F5-E71A-44C5-AF9C-1EC6AA084516}" srcOrd="6" destOrd="0" presId="urn:microsoft.com/office/officeart/2005/8/layout/list1"/>
    <dgm:cxn modelId="{C08DE0D8-81B3-412A-8DCF-78D04850B69D}" type="presParOf" srcId="{47D180C4-DD07-4B75-90A7-914769FDA5DE}" destId="{E622CD19-6E21-4962-8617-B555673F09CE}" srcOrd="7" destOrd="0" presId="urn:microsoft.com/office/officeart/2005/8/layout/list1"/>
    <dgm:cxn modelId="{7AC3954B-C49D-4142-B82E-5E0F0A36574F}" type="presParOf" srcId="{47D180C4-DD07-4B75-90A7-914769FDA5DE}" destId="{6CEDAC9A-C7C7-47F1-9BF7-5BF1CEBB0A9E}" srcOrd="8" destOrd="0" presId="urn:microsoft.com/office/officeart/2005/8/layout/list1"/>
    <dgm:cxn modelId="{C357424F-C885-4518-83D2-63CFE631DAC1}" type="presParOf" srcId="{6CEDAC9A-C7C7-47F1-9BF7-5BF1CEBB0A9E}" destId="{7A4F35F6-1A02-42A3-A072-3CCD72221935}" srcOrd="0" destOrd="0" presId="urn:microsoft.com/office/officeart/2005/8/layout/list1"/>
    <dgm:cxn modelId="{AB704160-4A37-45B7-94F0-88CD0BFD9C96}" type="presParOf" srcId="{6CEDAC9A-C7C7-47F1-9BF7-5BF1CEBB0A9E}" destId="{0B4334B8-3E1F-4360-AB86-09A097B14AEA}" srcOrd="1" destOrd="0" presId="urn:microsoft.com/office/officeart/2005/8/layout/list1"/>
    <dgm:cxn modelId="{950E2583-F4C5-437A-9B79-2C61A571A29A}" type="presParOf" srcId="{47D180C4-DD07-4B75-90A7-914769FDA5DE}" destId="{65B52EDD-A99E-4016-8733-212514C813D2}" srcOrd="9" destOrd="0" presId="urn:microsoft.com/office/officeart/2005/8/layout/list1"/>
    <dgm:cxn modelId="{EA9E589B-3A25-42AB-B7CC-E6032CA23E97}" type="presParOf" srcId="{47D180C4-DD07-4B75-90A7-914769FDA5DE}" destId="{DAD74D44-F42D-4EDF-9EAD-1FDC3382D52C}" srcOrd="10" destOrd="0" presId="urn:microsoft.com/office/officeart/2005/8/layout/list1"/>
    <dgm:cxn modelId="{52A3A9DD-A3ED-46C3-859D-77B198299415}" type="presParOf" srcId="{47D180C4-DD07-4B75-90A7-914769FDA5DE}" destId="{D76F69B4-7939-4DEC-9E76-EB2F9466D57E}" srcOrd="11" destOrd="0" presId="urn:microsoft.com/office/officeart/2005/8/layout/list1"/>
    <dgm:cxn modelId="{60538E45-2CD1-4F8D-80E0-497623EC1B2F}" type="presParOf" srcId="{47D180C4-DD07-4B75-90A7-914769FDA5DE}" destId="{2AEF95A8-14FF-4D1D-ACD1-7C388D5418A9}" srcOrd="12" destOrd="0" presId="urn:microsoft.com/office/officeart/2005/8/layout/list1"/>
    <dgm:cxn modelId="{D49B4AC3-44BB-476B-84F8-A255B70B9A6C}" type="presParOf" srcId="{2AEF95A8-14FF-4D1D-ACD1-7C388D5418A9}" destId="{4CCBFA5B-05C3-4B89-8596-FD91E6D039C9}" srcOrd="0" destOrd="0" presId="urn:microsoft.com/office/officeart/2005/8/layout/list1"/>
    <dgm:cxn modelId="{A863C02B-72BD-42A5-9CB4-49E28E99D5EA}" type="presParOf" srcId="{2AEF95A8-14FF-4D1D-ACD1-7C388D5418A9}" destId="{6C3CF8D4-52B5-4B23-A285-74C91397A78D}" srcOrd="1" destOrd="0" presId="urn:microsoft.com/office/officeart/2005/8/layout/list1"/>
    <dgm:cxn modelId="{DBA99E24-202E-4CEB-A0E6-2CFDBADDEDAA}" type="presParOf" srcId="{47D180C4-DD07-4B75-90A7-914769FDA5DE}" destId="{CBB03CAA-E41B-4FFF-B959-8EAD91AF458C}" srcOrd="13" destOrd="0" presId="urn:microsoft.com/office/officeart/2005/8/layout/list1"/>
    <dgm:cxn modelId="{A1068067-8F2A-4452-8838-CFFD42E510A0}" type="presParOf" srcId="{47D180C4-DD07-4B75-90A7-914769FDA5DE}" destId="{6D5D5C15-E04D-4D48-B7DF-17FC08A564C8}" srcOrd="14" destOrd="0" presId="urn:microsoft.com/office/officeart/2005/8/layout/list1"/>
    <dgm:cxn modelId="{13F8F2E4-0884-44AA-8D1E-C6692DD07D37}" type="presParOf" srcId="{47D180C4-DD07-4B75-90A7-914769FDA5DE}" destId="{C717A4A5-F454-4DB1-8D59-86A43304A84F}" srcOrd="15" destOrd="0" presId="urn:microsoft.com/office/officeart/2005/8/layout/list1"/>
    <dgm:cxn modelId="{289474EA-AE98-488E-92D2-C1549F279B9B}" type="presParOf" srcId="{47D180C4-DD07-4B75-90A7-914769FDA5DE}" destId="{A806FC6B-BB52-4DA7-A8E2-464A7DBBAE1C}" srcOrd="16" destOrd="0" presId="urn:microsoft.com/office/officeart/2005/8/layout/list1"/>
    <dgm:cxn modelId="{9F4B2DBC-7115-44B2-8AB7-2BD29122BED3}" type="presParOf" srcId="{A806FC6B-BB52-4DA7-A8E2-464A7DBBAE1C}" destId="{7B91EE92-BD9E-4D24-8A72-A59A6A6E5B42}" srcOrd="0" destOrd="0" presId="urn:microsoft.com/office/officeart/2005/8/layout/list1"/>
    <dgm:cxn modelId="{36FC5C45-C89D-45CF-9D92-27C3751AE73A}" type="presParOf" srcId="{A806FC6B-BB52-4DA7-A8E2-464A7DBBAE1C}" destId="{C21CF104-2D9A-43CA-BE93-F5CF5B94E474}" srcOrd="1" destOrd="0" presId="urn:microsoft.com/office/officeart/2005/8/layout/list1"/>
    <dgm:cxn modelId="{5E801BC7-E9CE-4965-8ED2-96DAA9E8F535}" type="presParOf" srcId="{47D180C4-DD07-4B75-90A7-914769FDA5DE}" destId="{0CDAD6C1-A414-4E74-A091-04F86AE24955}" srcOrd="17" destOrd="0" presId="urn:microsoft.com/office/officeart/2005/8/layout/list1"/>
    <dgm:cxn modelId="{A7E7CF55-8A44-4E08-A520-EC34C1220485}" type="presParOf" srcId="{47D180C4-DD07-4B75-90A7-914769FDA5DE}" destId="{30AC5616-B34C-4BDC-9A9C-1BBB64B75C16}" srcOrd="18" destOrd="0" presId="urn:microsoft.com/office/officeart/2005/8/layout/list1"/>
    <dgm:cxn modelId="{E9FF0827-2945-404B-8A30-D4D2A3FC01C5}" type="presParOf" srcId="{47D180C4-DD07-4B75-90A7-914769FDA5DE}" destId="{51E2D93F-99FC-40A3-B7A2-DF9D15951E2E}" srcOrd="19" destOrd="0" presId="urn:microsoft.com/office/officeart/2005/8/layout/list1"/>
    <dgm:cxn modelId="{BFD6F4F7-A180-4C74-80F7-110471F16A61}" type="presParOf" srcId="{47D180C4-DD07-4B75-90A7-914769FDA5DE}" destId="{FE33B10B-F724-48BE-BF7E-41ECDCF15549}" srcOrd="20" destOrd="0" presId="urn:microsoft.com/office/officeart/2005/8/layout/list1"/>
    <dgm:cxn modelId="{94BDE7C2-2714-4D6C-A957-BDDBEF8C28F0}" type="presParOf" srcId="{FE33B10B-F724-48BE-BF7E-41ECDCF15549}" destId="{68728DBF-6986-4087-BF8C-9773047F06D9}" srcOrd="0" destOrd="0" presId="urn:microsoft.com/office/officeart/2005/8/layout/list1"/>
    <dgm:cxn modelId="{2B36CAF6-F72D-43B7-98FB-91B025770BA6}" type="presParOf" srcId="{FE33B10B-F724-48BE-BF7E-41ECDCF15549}" destId="{C2C809A9-816F-4EF1-AC2E-B2C34BDC99BE}" srcOrd="1" destOrd="0" presId="urn:microsoft.com/office/officeart/2005/8/layout/list1"/>
    <dgm:cxn modelId="{01353AAC-ED91-4F34-946A-FA01CA0A936E}" type="presParOf" srcId="{47D180C4-DD07-4B75-90A7-914769FDA5DE}" destId="{238BB46F-9050-4FE1-B681-2BEAF9DBCC09}" srcOrd="21" destOrd="0" presId="urn:microsoft.com/office/officeart/2005/8/layout/list1"/>
    <dgm:cxn modelId="{4770BEE4-4080-47D4-93FA-45A4C625D63E}" type="presParOf" srcId="{47D180C4-DD07-4B75-90A7-914769FDA5DE}" destId="{FE56E36D-E51E-4C4A-AE19-6FBEA99B37B2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821EE97-378A-44C5-A72E-1BA2669A825D}">
      <dsp:nvSpPr>
        <dsp:cNvPr id="0" name=""/>
        <dsp:cNvSpPr/>
      </dsp:nvSpPr>
      <dsp:spPr>
        <a:xfrm rot="10800000">
          <a:off x="1578970" y="1004"/>
          <a:ext cx="5928741" cy="342565"/>
        </a:xfrm>
        <a:prstGeom prst="homePlate">
          <a:avLst/>
        </a:prstGeom>
        <a:noFill/>
        <a:ln w="19050" cap="flat" cmpd="sng" algn="ctr">
          <a:solidFill>
            <a:schemeClr val="bg1">
              <a:lumMod val="9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1062" tIns="60960" rIns="113792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2"/>
              </a:solidFill>
            </a:rPr>
            <a:t>Owned Fleet Infrastructure(More than 350 owned trucks).</a:t>
          </a:r>
          <a:endParaRPr lang="en-US" sz="1600" kern="1200" dirty="0"/>
        </a:p>
      </dsp:txBody>
      <dsp:txXfrm rot="10800000">
        <a:off x="1578970" y="1004"/>
        <a:ext cx="5928741" cy="342565"/>
      </dsp:txXfrm>
    </dsp:sp>
    <dsp:sp modelId="{36019E79-CF66-4761-AE4E-EF904D7B41F8}">
      <dsp:nvSpPr>
        <dsp:cNvPr id="0" name=""/>
        <dsp:cNvSpPr/>
      </dsp:nvSpPr>
      <dsp:spPr>
        <a:xfrm>
          <a:off x="1407688" y="1004"/>
          <a:ext cx="342565" cy="342565"/>
        </a:xfrm>
        <a:prstGeom prst="ellipse">
          <a:avLst/>
        </a:prstGeom>
        <a:solidFill>
          <a:schemeClr val="bg1"/>
        </a:solidFill>
        <a:ln w="1905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E89B9F-049E-4B6F-8123-09F7E2330F2D}">
      <dsp:nvSpPr>
        <dsp:cNvPr id="0" name=""/>
        <dsp:cNvSpPr/>
      </dsp:nvSpPr>
      <dsp:spPr>
        <a:xfrm rot="10800000">
          <a:off x="1578970" y="429211"/>
          <a:ext cx="5928741" cy="342565"/>
        </a:xfrm>
        <a:prstGeom prst="homePlate">
          <a:avLst/>
        </a:prstGeom>
        <a:noFill/>
        <a:ln w="19050" cap="flat" cmpd="sng" algn="ctr">
          <a:solidFill>
            <a:schemeClr val="bg1">
              <a:lumMod val="9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1062" tIns="60960" rIns="113792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2"/>
              </a:solidFill>
            </a:rPr>
            <a:t>Wide network based &amp; Owned 3PL company</a:t>
          </a:r>
          <a:endParaRPr lang="en-US" sz="1600" kern="1200" dirty="0"/>
        </a:p>
      </dsp:txBody>
      <dsp:txXfrm rot="10800000">
        <a:off x="1578970" y="429211"/>
        <a:ext cx="5928741" cy="342565"/>
      </dsp:txXfrm>
    </dsp:sp>
    <dsp:sp modelId="{DEAD7BB8-417B-4E0D-84DE-7242DAE71E09}">
      <dsp:nvSpPr>
        <dsp:cNvPr id="0" name=""/>
        <dsp:cNvSpPr/>
      </dsp:nvSpPr>
      <dsp:spPr>
        <a:xfrm>
          <a:off x="1407688" y="429211"/>
          <a:ext cx="342565" cy="342565"/>
        </a:xfrm>
        <a:prstGeom prst="ellipse">
          <a:avLst/>
        </a:prstGeom>
        <a:solidFill>
          <a:schemeClr val="bg1"/>
        </a:solidFill>
        <a:ln w="19050" cap="flat" cmpd="sng" algn="ctr">
          <a:solidFill>
            <a:schemeClr val="tx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235C20-B6A7-4B15-8607-0517434D66D4}">
      <dsp:nvSpPr>
        <dsp:cNvPr id="0" name=""/>
        <dsp:cNvSpPr/>
      </dsp:nvSpPr>
      <dsp:spPr>
        <a:xfrm rot="10800000">
          <a:off x="1578970" y="857417"/>
          <a:ext cx="5928741" cy="342565"/>
        </a:xfrm>
        <a:prstGeom prst="homePlate">
          <a:avLst/>
        </a:prstGeom>
        <a:noFill/>
        <a:ln w="19050" cap="flat" cmpd="sng" algn="ctr">
          <a:solidFill>
            <a:schemeClr val="bg1">
              <a:lumMod val="9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1062" tIns="60960" rIns="113792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2"/>
              </a:solidFill>
            </a:rPr>
            <a:t>Last Mile reach distribution Network in the industry.</a:t>
          </a:r>
          <a:endParaRPr lang="en-US" sz="1600" kern="1200" dirty="0"/>
        </a:p>
      </dsp:txBody>
      <dsp:txXfrm rot="10800000">
        <a:off x="1578970" y="857417"/>
        <a:ext cx="5928741" cy="342565"/>
      </dsp:txXfrm>
    </dsp:sp>
    <dsp:sp modelId="{68AB989B-1270-45A2-9514-BF2E04F763DB}">
      <dsp:nvSpPr>
        <dsp:cNvPr id="0" name=""/>
        <dsp:cNvSpPr/>
      </dsp:nvSpPr>
      <dsp:spPr>
        <a:xfrm>
          <a:off x="1407688" y="857417"/>
          <a:ext cx="342565" cy="342565"/>
        </a:xfrm>
        <a:prstGeom prst="ellipse">
          <a:avLst/>
        </a:prstGeom>
        <a:solidFill>
          <a:schemeClr val="bg1"/>
        </a:solidFill>
        <a:ln w="19050" cap="flat" cmpd="sng" algn="ctr">
          <a:solidFill>
            <a:schemeClr val="tx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0A35B6-34F5-4568-BF60-B8F8D4A7309B}">
      <dsp:nvSpPr>
        <dsp:cNvPr id="0" name=""/>
        <dsp:cNvSpPr/>
      </dsp:nvSpPr>
      <dsp:spPr>
        <a:xfrm rot="10800000">
          <a:off x="1578970" y="1285623"/>
          <a:ext cx="5928741" cy="342565"/>
        </a:xfrm>
        <a:prstGeom prst="homePlate">
          <a:avLst/>
        </a:prstGeom>
        <a:noFill/>
        <a:ln w="19050" cap="flat" cmpd="sng" algn="ctr">
          <a:solidFill>
            <a:schemeClr val="bg1">
              <a:lumMod val="9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1062" tIns="60960" rIns="113792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2"/>
              </a:solidFill>
            </a:rPr>
            <a:t>Flexible &amp; easy Adaptability to the situation.</a:t>
          </a:r>
          <a:endParaRPr lang="en-US" sz="1600" kern="1200" dirty="0"/>
        </a:p>
      </dsp:txBody>
      <dsp:txXfrm rot="10800000">
        <a:off x="1578970" y="1285623"/>
        <a:ext cx="5928741" cy="342565"/>
      </dsp:txXfrm>
    </dsp:sp>
    <dsp:sp modelId="{ABB45F7E-F982-4FF2-ACEC-70B87BADC01D}">
      <dsp:nvSpPr>
        <dsp:cNvPr id="0" name=""/>
        <dsp:cNvSpPr/>
      </dsp:nvSpPr>
      <dsp:spPr>
        <a:xfrm>
          <a:off x="1407688" y="1285623"/>
          <a:ext cx="342565" cy="342565"/>
        </a:xfrm>
        <a:prstGeom prst="ellipse">
          <a:avLst/>
        </a:prstGeom>
        <a:solidFill>
          <a:schemeClr val="bg1"/>
        </a:solidFill>
        <a:ln w="19050" cap="flat" cmpd="sng" algn="ctr">
          <a:solidFill>
            <a:schemeClr val="tx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4BDFD3-36CF-4D3E-8F5A-F22D422040EA}">
      <dsp:nvSpPr>
        <dsp:cNvPr id="0" name=""/>
        <dsp:cNvSpPr/>
      </dsp:nvSpPr>
      <dsp:spPr>
        <a:xfrm rot="10800000">
          <a:off x="1578970" y="1713830"/>
          <a:ext cx="5928741" cy="342565"/>
        </a:xfrm>
        <a:prstGeom prst="homePlate">
          <a:avLst/>
        </a:prstGeom>
        <a:noFill/>
        <a:ln w="19050" cap="flat" cmpd="sng" algn="ctr">
          <a:solidFill>
            <a:schemeClr val="bg1">
              <a:lumMod val="9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1062" tIns="60960" rIns="113792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2"/>
              </a:solidFill>
            </a:rPr>
            <a:t>Tracking thro’ ERP SAP System</a:t>
          </a:r>
          <a:endParaRPr lang="en-US" sz="1600" kern="1200" dirty="0"/>
        </a:p>
      </dsp:txBody>
      <dsp:txXfrm rot="10800000">
        <a:off x="1578970" y="1713830"/>
        <a:ext cx="5928741" cy="342565"/>
      </dsp:txXfrm>
    </dsp:sp>
    <dsp:sp modelId="{2EDEAAC5-B973-4A69-8A08-074287DD9C3A}">
      <dsp:nvSpPr>
        <dsp:cNvPr id="0" name=""/>
        <dsp:cNvSpPr/>
      </dsp:nvSpPr>
      <dsp:spPr>
        <a:xfrm>
          <a:off x="1407688" y="1713830"/>
          <a:ext cx="342565" cy="342565"/>
        </a:xfrm>
        <a:prstGeom prst="ellipse">
          <a:avLst/>
        </a:prstGeom>
        <a:solidFill>
          <a:schemeClr val="bg1"/>
        </a:solidFill>
        <a:ln w="19050" cap="flat" cmpd="sng" algn="ctr">
          <a:solidFill>
            <a:schemeClr val="tx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881392-0B00-4468-A360-3F87FED5B44A}" type="datetimeFigureOut">
              <a:rPr lang="en-US" smtClean="0"/>
              <a:pPr/>
              <a:t>1/19/2012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135FC1-606F-4FA2-ACDF-3F394A7E1A45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18A342-6D5D-4C09-8E07-B3B07BFF206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F76056-E3C8-4656-9C64-93494215AE79}" type="slidenum">
              <a:rPr lang="en-US">
                <a:latin typeface="Arial" charset="0"/>
                <a:cs typeface="Arial" charset="0"/>
              </a:rPr>
              <a:pPr/>
              <a:t>17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B172E1-6A1E-49AD-A0ED-3F89FC090B0D}" type="slidenum">
              <a:rPr lang="en-US">
                <a:latin typeface="Arial" charset="0"/>
                <a:cs typeface="Arial" charset="0"/>
              </a:rPr>
              <a:pPr/>
              <a:t>19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F3B4B8-13CC-45A5-AFB5-52EAE76499D6}" type="slidenum">
              <a:rPr lang="en-US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E23C2-2FCB-4EFE-8F49-AE456CC6AFD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E23C2-2FCB-4EFE-8F49-AE456CC6AFD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E23C2-2FCB-4EFE-8F49-AE456CC6AFD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E23C2-2FCB-4EFE-8F49-AE456CC6AFD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E23C2-2FCB-4EFE-8F49-AE456CC6AFD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E23C2-2FCB-4EFE-8F49-AE456CC6AFD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E23C2-2FCB-4EFE-8F49-AE456CC6AFD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E23C2-2FCB-4EFE-8F49-AE456CC6AFD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E23C2-2FCB-4EFE-8F49-AE456CC6AFD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E23C2-2FCB-4EFE-8F49-AE456CC6AFD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E23C2-2FCB-4EFE-8F49-AE456CC6AFD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E23C2-2FCB-4EFE-8F49-AE456CC6AFD5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2.xml"/><Relationship Id="rId4" Type="http://schemas.openxmlformats.org/officeDocument/2006/relationships/slide" Target="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56.png"/><Relationship Id="rId7" Type="http://schemas.openxmlformats.org/officeDocument/2006/relationships/image" Target="../media/image58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image" Target="../media/image57.jpeg"/><Relationship Id="rId4" Type="http://schemas.openxmlformats.org/officeDocument/2006/relationships/hyperlink" Target="http://www.vqins.com/" TargetMode="External"/><Relationship Id="rId9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6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63.jpeg"/><Relationship Id="rId9" Type="http://schemas.openxmlformats.org/officeDocument/2006/relationships/image" Target="../media/image6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hyperlink" Target="http://www.google.co.in/imgres?imgurl=http://www.insidesocal.com/tomhoffarth/satellite-dish-lamit-hub.jpg&amp;imgrefurl=http://www.insidesocal.com/tomhoffarth/archives/2008/12/the-media-learn-16.html&amp;usg=__7RG2HZ0YbNwJ_tLAUURwACcRspI=&amp;h=250&amp;w=302&amp;sz=14&amp;hl=en&amp;start=8&amp;um=1&amp;itbs=1&amp;tbnid=UJre_pZeSZRQrM:&amp;tbnh=96&amp;tbnw=116&amp;prev=/images?q=satellite&amp;um=1&amp;hl=en&amp;tbs=isch:1" TargetMode="External"/><Relationship Id="rId18" Type="http://schemas.openxmlformats.org/officeDocument/2006/relationships/hyperlink" Target="http://www.google.co.in/imgres?imgurl=http://i555.photobucket.com/albums/jj477/tmayhu/solar-power.jpg&amp;imgrefurl=http://s555.photobucket.com/albums/jj477/tmayhu/?action=view&amp;current=solar-power.jpg&amp;&amp;newest=1&amp;usg=__uIEtL01G80uxpBleuCtfn-oQkJs=&amp;h=354&amp;w=430&amp;sz=32&amp;hl=en&amp;start=2&amp;um=1&amp;itbs=1&amp;tbnid=-WOBgzlv5vymcM:&amp;tbnh=104&amp;tbnw=126&amp;prev=/images?q=SOLAR+POWER&amp;um=1&amp;hl=en&amp;tbs=isch:1" TargetMode="External"/><Relationship Id="rId26" Type="http://schemas.openxmlformats.org/officeDocument/2006/relationships/hyperlink" Target="http://www.google.co.in/imgres?imgurl=http://www.getprice.com.au/images/content_images/blog-glossary-autostereoscopic.jpg&amp;imgrefurl=http://www.getprice.com.au/blog.aspx?page=1&amp;usg=__c0r1lL-Sjr0l_q4ekkaTYw_5mUA=&amp;h=300&amp;w=500&amp;sz=40&amp;hl=en&amp;start=2&amp;um=1&amp;itbs=1&amp;tbnid=CwB0Z5P8RXOo6M:&amp;tbnh=78&amp;tbnw=130&amp;prev=/images?q=Auto+stereoscopic+3D+TV&amp;um=1&amp;hl=en&amp;tbs=isch:1" TargetMode="External"/><Relationship Id="rId3" Type="http://schemas.openxmlformats.org/officeDocument/2006/relationships/image" Target="../media/image2.jpeg"/><Relationship Id="rId21" Type="http://schemas.openxmlformats.org/officeDocument/2006/relationships/image" Target="../media/image12.jpeg"/><Relationship Id="rId7" Type="http://schemas.openxmlformats.org/officeDocument/2006/relationships/hyperlink" Target="http://www.google.co.in/imgres?imgurl=http://www.genv.net/files/team_avatars/education_logo.png&amp;imgrefurl=http://www.genv.net/es-ar/teams&amp;usg=__1PJk_6erouzecgk18-DWDgrvQkI=&amp;h=313&amp;w=300&amp;sz=69&amp;hl=en&amp;start=1&amp;um=1&amp;itbs=1&amp;tbnid=jT9Ie_znk9ardM:&amp;tbnh=117&amp;tbnw=112&amp;prev=/images?q=education+logo&amp;um=1&amp;hl=en&amp;tbs=isch:1" TargetMode="External"/><Relationship Id="rId12" Type="http://schemas.openxmlformats.org/officeDocument/2006/relationships/image" Target="../media/image7.jpeg"/><Relationship Id="rId17" Type="http://schemas.openxmlformats.org/officeDocument/2006/relationships/image" Target="../media/image10.jpeg"/><Relationship Id="rId25" Type="http://schemas.openxmlformats.org/officeDocument/2006/relationships/image" Target="../media/image14.jpeg"/><Relationship Id="rId2" Type="http://schemas.openxmlformats.org/officeDocument/2006/relationships/hyperlink" Target="http://www.google.co.in/imgres?imgurl=http://imghost1.indiamart.com/data2/JK/OK/MY-696155/color-tv-chassis-250x250.jpg&amp;imgrefurl=http://www.indiamart.com/protonics/electronic-products.html&amp;usg=__RRGMbF8HvpSATkqIxbfrrexc874=&amp;h=250&amp;w=250&amp;sz=20&amp;hl=en&amp;start=1&amp;um=1&amp;itbs=1&amp;tbnid=W1AF75OvPkPyUM:&amp;tbnh=111&amp;tbnw=111&amp;prev=/images?q=CTV+CHASSIS&amp;um=1&amp;hl=en&amp;tbs=isch:1" TargetMode="External"/><Relationship Id="rId16" Type="http://schemas.openxmlformats.org/officeDocument/2006/relationships/hyperlink" Target="http://www.google.co.in/imgres?imgurl=http://www.oled-display.net/images/amoled-vs-lcd.jpg&amp;imgrefurl=http://www.oled-display.net/what-is-amoled&amp;usg=__0__oHukZwwQlHZzBLZuQH6eD5pE=&amp;h=489&amp;w=445&amp;sz=26&amp;hl=en&amp;start=1&amp;um=1&amp;itbs=1&amp;tbnid=sf4TxPpefKAlxM:&amp;tbnh=130&amp;tbnw=118&amp;prev=/images?q=AMOLED&amp;um=1&amp;hl=en&amp;tbs=isch:1" TargetMode="External"/><Relationship Id="rId20" Type="http://schemas.openxmlformats.org/officeDocument/2006/relationships/hyperlink" Target="http://www.google.co.in/imgres?imgurl=http://www.reghardware.co.uk/2006/03/16/voda_905sh_1.jpg&amp;imgrefurl=http://www.reghardware.co.uk/2006/03/16/vodafone_japan_905sh/&amp;usg=__Q1xrHkGXThWqYRr4jobS1LOFthU=&amp;h=353&amp;w=380&amp;sz=40&amp;hl=en&amp;start=9&amp;um=1&amp;itbs=1&amp;tbnid=4jv9KYGpVMbLfM:&amp;tbnh=114&amp;tbnw=123&amp;prev=/images?q=3G+TV&amp;um=1&amp;hl=en&amp;sa=N&amp;tbs=isch:1" TargetMode="External"/><Relationship Id="rId29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hyperlink" Target="http://www.google.co.in/imgres?imgurl=http://www.hothardware.com/newsimages/item5788/big_crystal_display_gallery.jpg&amp;imgrefurl=http://alextorex.wordpress.com/2008/01/03/dell-crystal-lcd-monitor-launched/&amp;usg=__m3qS8ub2CvgmoTW3WL8rxmB0RT4=&amp;h=1024&amp;w=1024&amp;sz=70&amp;hl=en&amp;start=2&amp;um=1&amp;itbs=1&amp;tbnid=719rbBMk2bdPoM:&amp;tbnh=150&amp;tbnw=150&amp;prev=/images?q=CRYSTAL+LOOKS+LCD&amp;um=1&amp;hl=en&amp;tbs=isch:1" TargetMode="External"/><Relationship Id="rId24" Type="http://schemas.openxmlformats.org/officeDocument/2006/relationships/hyperlink" Target="http://www.google.co.in/imgres?imgurl=http://www.pcsatellitetvpro.com/wp-content/uploads/2009/09/ScreenHunter_005.bmp&amp;imgrefurl=http://www.pcsatellitetvpro.com/video-streaming-server-software/&amp;usg=__39l_cOL3qyanYYcSl6a7Kye9lmM=&amp;h=299&amp;w=303&amp;sz=267&amp;hl=en&amp;start=1&amp;um=1&amp;itbs=1&amp;tbnid=bYp1stbOp3NohM:&amp;tbnh=114&amp;tbnw=116&amp;prev=/images?q=VIDEO+STREAMING+SERVER+TV&amp;um=1&amp;hl=en&amp;tbs=isch:1" TargetMode="External"/><Relationship Id="rId5" Type="http://schemas.openxmlformats.org/officeDocument/2006/relationships/hyperlink" Target="http://www.google.co.in/imgres?imgurl=http://www.galaxymetalgear.com/images/product_img/IPTV/iptv1_m.jpg&amp;imgrefurl=http://www.galaxymetalgear.com/Products/3500IPTV.html&amp;usg=__HlKRgaBsUw3JbC8e598sAvQKO_Y=&amp;h=443&amp;w=661&amp;sz=39&amp;hl=en&amp;start=3&amp;um=1&amp;itbs=1&amp;tbnid=nURVu2LWo_QI3M:&amp;tbnh=92&amp;tbnw=138&amp;prev=/images?q=IP+TV&amp;um=1&amp;hl=en&amp;tbs=isch:1" TargetMode="External"/><Relationship Id="rId15" Type="http://schemas.openxmlformats.org/officeDocument/2006/relationships/image" Target="../media/image9.jpeg"/><Relationship Id="rId23" Type="http://schemas.openxmlformats.org/officeDocument/2006/relationships/image" Target="../media/image13.jpeg"/><Relationship Id="rId28" Type="http://schemas.openxmlformats.org/officeDocument/2006/relationships/hyperlink" Target="http://www.google.co.in/imgres?imgurl=http://newsliteimgs.s3.amazonaws.com/090223_3dtv.jpg&amp;imgrefurl=http://www.britishblogs.co.uk/search/wear%20special/page/2/&amp;usg=__ON8TrwQOZsMLtiY7ajORijV-4XM=&amp;h=250&amp;w=480&amp;sz=41&amp;hl=en&amp;start=30&amp;um=1&amp;itbs=1&amp;tbnid=CnrfA2OzktAlGM:&amp;tbnh=67&amp;tbnw=129&amp;prev=/images?q=GESTURE+RECOGNITION+TV&amp;start=18&amp;um=1&amp;hl=en&amp;sa=N&amp;ndsp=18&amp;tbs=isch:1" TargetMode="External"/><Relationship Id="rId10" Type="http://schemas.openxmlformats.org/officeDocument/2006/relationships/image" Target="../media/image6.jpeg"/><Relationship Id="rId19" Type="http://schemas.openxmlformats.org/officeDocument/2006/relationships/image" Target="../media/image11.jpeg"/><Relationship Id="rId4" Type="http://schemas.openxmlformats.org/officeDocument/2006/relationships/image" Target="../media/image3.jpeg"/><Relationship Id="rId9" Type="http://schemas.openxmlformats.org/officeDocument/2006/relationships/hyperlink" Target="http://www.google.co.in/imgres?imgurl=http://www.ngretaileurope.com/media/media-news/news-thumb/100408/digital_signage.jpg&amp;imgrefurl=http://www.ngretaileurope.com/news/digital-signage--a-new-solution-with-saas/&amp;usg=__K27jdDmvOe60nr_Qd4VnBzXfow0=&amp;h=853&amp;w=640&amp;sz=138&amp;hl=en&amp;start=7&amp;um=1&amp;itbs=1&amp;tbnid=MHaZZKBP2YDR3M:&amp;tbnh=145&amp;tbnw=109&amp;prev=/images?q=DIGITAL+SIGNAGE&amp;um=1&amp;hl=en&amp;tbs=isch:1" TargetMode="External"/><Relationship Id="rId14" Type="http://schemas.openxmlformats.org/officeDocument/2006/relationships/image" Target="../media/image8.jpeg"/><Relationship Id="rId22" Type="http://schemas.openxmlformats.org/officeDocument/2006/relationships/hyperlink" Target="http://www.google.co.in/imgres?imgurl=http://web.tradekorea.com/upload_file/prod/att/cat/2005/a0/281/tp_html/img/2005-a0281_cat_3_large_img1_2.jpg&amp;imgrefurl=http://www.tradekorea.com/products/330307/Plastic_Injection_Machinery.html&amp;usg=__4PSdRLcyPS_Yta3kWrgUdvDIquM=&amp;h=250&amp;w=250&amp;sz=65&amp;hl=en&amp;start=3&amp;um=1&amp;itbs=1&amp;tbnid=dCszI8L-XQnZ_M:&amp;tbnh=111&amp;tbnw=111&amp;prev=/images?q=MULTIPLE+COLOR+INJECTION&amp;um=1&amp;hl=en&amp;sa=X&amp;tbs=isch:1" TargetMode="External"/><Relationship Id="rId27" Type="http://schemas.openxmlformats.org/officeDocument/2006/relationships/image" Target="../media/image15.jpeg"/><Relationship Id="rId30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10" Type="http://schemas.openxmlformats.org/officeDocument/2006/relationships/image" Target="../media/image74.jpeg"/><Relationship Id="rId4" Type="http://schemas.openxmlformats.org/officeDocument/2006/relationships/oleObject" Target="../embeddings/oleObject4.bin"/><Relationship Id="rId9" Type="http://schemas.openxmlformats.org/officeDocument/2006/relationships/image" Target="../media/image73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75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0.jpeg"/><Relationship Id="rId11" Type="http://schemas.openxmlformats.org/officeDocument/2006/relationships/image" Target="../media/image79.png"/><Relationship Id="rId5" Type="http://schemas.openxmlformats.org/officeDocument/2006/relationships/image" Target="../media/image69.jpeg"/><Relationship Id="rId10" Type="http://schemas.openxmlformats.org/officeDocument/2006/relationships/image" Target="../media/image78.png"/><Relationship Id="rId4" Type="http://schemas.openxmlformats.org/officeDocument/2006/relationships/oleObject" Target="../embeddings/oleObject5.bin"/><Relationship Id="rId9" Type="http://schemas.openxmlformats.org/officeDocument/2006/relationships/image" Target="../media/image7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26" Type="http://schemas.openxmlformats.org/officeDocument/2006/relationships/image" Target="../media/image41.jpeg"/><Relationship Id="rId3" Type="http://schemas.openxmlformats.org/officeDocument/2006/relationships/image" Target="../media/image19.png"/><Relationship Id="rId21" Type="http://schemas.openxmlformats.org/officeDocument/2006/relationships/image" Target="../media/image37.jpeg"/><Relationship Id="rId7" Type="http://schemas.openxmlformats.org/officeDocument/2006/relationships/image" Target="../media/image23.png"/><Relationship Id="rId12" Type="http://schemas.openxmlformats.org/officeDocument/2006/relationships/image" Target="../media/image28.jpeg"/><Relationship Id="rId17" Type="http://schemas.openxmlformats.org/officeDocument/2006/relationships/image" Target="../media/image33.png"/><Relationship Id="rId25" Type="http://schemas.openxmlformats.org/officeDocument/2006/relationships/image" Target="../media/image40.jpe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20" Type="http://schemas.openxmlformats.org/officeDocument/2006/relationships/image" Target="../media/image36.jpeg"/><Relationship Id="rId29" Type="http://schemas.openxmlformats.org/officeDocument/2006/relationships/image" Target="../media/image4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7.jpeg"/><Relationship Id="rId24" Type="http://schemas.openxmlformats.org/officeDocument/2006/relationships/image" Target="../media/image39.jpe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23" Type="http://schemas.openxmlformats.org/officeDocument/2006/relationships/image" Target="../media/image38.jpeg"/><Relationship Id="rId28" Type="http://schemas.openxmlformats.org/officeDocument/2006/relationships/image" Target="../media/image43.jpeg"/><Relationship Id="rId10" Type="http://schemas.openxmlformats.org/officeDocument/2006/relationships/image" Target="../media/image26.jpeg"/><Relationship Id="rId19" Type="http://schemas.openxmlformats.org/officeDocument/2006/relationships/image" Target="../media/image35.jpeg"/><Relationship Id="rId31" Type="http://schemas.openxmlformats.org/officeDocument/2006/relationships/image" Target="../media/image46.jpeg"/><Relationship Id="rId4" Type="http://schemas.openxmlformats.org/officeDocument/2006/relationships/image" Target="../media/image20.png"/><Relationship Id="rId9" Type="http://schemas.openxmlformats.org/officeDocument/2006/relationships/image" Target="../media/image25.jpeg"/><Relationship Id="rId14" Type="http://schemas.openxmlformats.org/officeDocument/2006/relationships/image" Target="../media/image30.png"/><Relationship Id="rId22" Type="http://schemas.openxmlformats.org/officeDocument/2006/relationships/hyperlink" Target="http://blog.tradetang.com/wp-content/uploads/2010/10/Microwave-Oven-new-trends.jpeg" TargetMode="External"/><Relationship Id="rId27" Type="http://schemas.openxmlformats.org/officeDocument/2006/relationships/image" Target="../media/image42.jpeg"/><Relationship Id="rId30" Type="http://schemas.openxmlformats.org/officeDocument/2006/relationships/image" Target="../media/image4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package" Target="../embeddings/Microsoft_Office_PowerPoint_Presentation1.pptx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" Target="slide12.xml"/><Relationship Id="rId7" Type="http://schemas.openxmlformats.org/officeDocument/2006/relationships/slide" Target="slide9.xm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14.xml"/><Relationship Id="rId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E23C2-2FCB-4EFE-8F49-AE456CC6AFD5}" type="slidenum">
              <a:rPr lang="en-IN" smtClean="0"/>
              <a:pPr/>
              <a:t>1</a:t>
            </a:fld>
            <a:endParaRPr lang="en-IN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-142908" y="914408"/>
            <a:ext cx="9067800" cy="544355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Sustainable Quality Systems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GB" sz="6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6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en-GB" sz="6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en-GB" sz="6000" b="1" dirty="0" smtClean="0">
                <a:latin typeface="+mj-lt"/>
                <a:ea typeface="+mj-ea"/>
                <a:cs typeface="+mj-cs"/>
              </a:rPr>
              <a:t>Supply Chain &amp; After Sales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4800" b="1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19 Jan’12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3800" b="1" dirty="0" smtClean="0"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800" b="1" dirty="0" smtClean="0">
                <a:latin typeface="+mj-lt"/>
                <a:ea typeface="+mj-ea"/>
                <a:cs typeface="+mj-cs"/>
              </a:rPr>
              <a:t>Girish Shah – Service Head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Videocon Industries Ltd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4800" b="1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 "/>
              <a:ea typeface="Arial "/>
              <a:cs typeface="Arial 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724828" y="-24"/>
            <a:ext cx="1419204" cy="1000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514600" y="874713"/>
            <a:ext cx="3276600" cy="3810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2"/>
                </a:solidFill>
                <a:cs typeface="Arial" pitchFamily="34" charset="0"/>
              </a:rPr>
              <a:t>Types of SRT/SRP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33400" y="2093913"/>
            <a:ext cx="1524000" cy="3810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2"/>
                </a:solidFill>
                <a:cs typeface="Arial" pitchFamily="34" charset="0"/>
              </a:rPr>
              <a:t>Productivity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438400" y="2093913"/>
            <a:ext cx="1219200" cy="3810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2"/>
                </a:solidFill>
                <a:cs typeface="Arial" pitchFamily="34" charset="0"/>
              </a:rPr>
              <a:t>Quality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267200" y="2093913"/>
            <a:ext cx="1219200" cy="3810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2"/>
                </a:solidFill>
                <a:cs typeface="Arial" pitchFamily="34" charset="0"/>
              </a:rPr>
              <a:t>Inventory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096000" y="2093913"/>
            <a:ext cx="1219200" cy="3810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2"/>
                </a:solidFill>
                <a:cs typeface="Arial" pitchFamily="34" charset="0"/>
              </a:rPr>
              <a:t>R &amp;D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96000" y="2524125"/>
            <a:ext cx="1676400" cy="739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9525">
              <a:buFontTx/>
              <a:buAutoNum type="alphaLcParenR"/>
              <a:defRPr/>
            </a:pPr>
            <a:r>
              <a:rPr lang="en-US" sz="1400" b="1" dirty="0">
                <a:solidFill>
                  <a:schemeClr val="tx2"/>
                </a:solidFill>
                <a:ea typeface="+mn-ea"/>
                <a:cs typeface="Arial" pitchFamily="34" charset="0"/>
              </a:rPr>
              <a:t> RMC /VCI</a:t>
            </a:r>
          </a:p>
          <a:p>
            <a:pPr indent="9525">
              <a:buFontTx/>
              <a:buAutoNum type="alphaLcParenR"/>
              <a:defRPr/>
            </a:pPr>
            <a:r>
              <a:rPr lang="en-US" sz="1400" b="1" dirty="0">
                <a:solidFill>
                  <a:schemeClr val="tx2"/>
                </a:solidFill>
                <a:ea typeface="+mn-ea"/>
                <a:cs typeface="Arial" pitchFamily="34" charset="0"/>
              </a:rPr>
              <a:t> New Model</a:t>
            </a:r>
          </a:p>
          <a:p>
            <a:pPr marL="342900" indent="-342900">
              <a:defRPr/>
            </a:pPr>
            <a:endParaRPr lang="en-US" sz="1400" b="1" dirty="0">
              <a:solidFill>
                <a:schemeClr val="tx2"/>
              </a:solidFill>
              <a:ea typeface="+mn-ea"/>
              <a:cs typeface="Arial" pitchFamily="34" charset="0"/>
            </a:endParaRPr>
          </a:p>
        </p:txBody>
      </p:sp>
      <p:sp>
        <p:nvSpPr>
          <p:cNvPr id="59400" name="TextBox 18"/>
          <p:cNvSpPr txBox="1">
            <a:spLocks noChangeArrowheads="1"/>
          </p:cNvSpPr>
          <p:nvPr/>
        </p:nvSpPr>
        <p:spPr bwMode="auto">
          <a:xfrm>
            <a:off x="533400" y="2511425"/>
            <a:ext cx="19812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chemeClr val="tx2"/>
                </a:solidFill>
              </a:rPr>
              <a:t>a) Increase UPH</a:t>
            </a:r>
          </a:p>
          <a:p>
            <a:r>
              <a:rPr lang="en-US" sz="1400" b="1">
                <a:solidFill>
                  <a:schemeClr val="tx2"/>
                </a:solidFill>
              </a:rPr>
              <a:t>b) Increase Sets/hr</a:t>
            </a:r>
          </a:p>
          <a:p>
            <a:endParaRPr lang="en-US" sz="1400" b="1">
              <a:solidFill>
                <a:schemeClr val="tx2"/>
              </a:solidFill>
            </a:endParaRPr>
          </a:p>
        </p:txBody>
      </p:sp>
      <p:sp>
        <p:nvSpPr>
          <p:cNvPr id="59401" name="TextBox 19"/>
          <p:cNvSpPr txBox="1">
            <a:spLocks noChangeArrowheads="1"/>
          </p:cNvSpPr>
          <p:nvPr/>
        </p:nvSpPr>
        <p:spPr bwMode="auto">
          <a:xfrm>
            <a:off x="2362200" y="2474913"/>
            <a:ext cx="16764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chemeClr val="tx2"/>
                </a:solidFill>
              </a:rPr>
              <a:t>a) Decrease FCR</a:t>
            </a:r>
          </a:p>
          <a:p>
            <a:r>
              <a:rPr lang="en-US" sz="1400" b="1">
                <a:solidFill>
                  <a:schemeClr val="tx2"/>
                </a:solidFill>
              </a:rPr>
              <a:t>b) Customer </a:t>
            </a:r>
          </a:p>
          <a:p>
            <a:r>
              <a:rPr lang="en-US" sz="1400" b="1">
                <a:solidFill>
                  <a:schemeClr val="tx2"/>
                </a:solidFill>
              </a:rPr>
              <a:t>     Delight :3F</a:t>
            </a:r>
          </a:p>
          <a:p>
            <a:endParaRPr lang="en-US" sz="1400" b="1">
              <a:solidFill>
                <a:schemeClr val="tx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91000" y="2474913"/>
            <a:ext cx="1905000" cy="738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9525">
              <a:buFontTx/>
              <a:buAutoNum type="alphaLcParenR"/>
              <a:defRPr/>
            </a:pPr>
            <a:r>
              <a:rPr lang="en-US" sz="1400" b="1" dirty="0">
                <a:solidFill>
                  <a:schemeClr val="tx2"/>
                </a:solidFill>
                <a:ea typeface="+mn-ea"/>
                <a:cs typeface="Arial" pitchFamily="34" charset="0"/>
              </a:rPr>
              <a:t> Inventory </a:t>
            </a:r>
          </a:p>
          <a:p>
            <a:pPr indent="9525">
              <a:defRPr/>
            </a:pPr>
            <a:r>
              <a:rPr lang="en-US" sz="1400" b="1" dirty="0">
                <a:solidFill>
                  <a:schemeClr val="tx2"/>
                </a:solidFill>
                <a:ea typeface="+mn-ea"/>
                <a:cs typeface="Arial" pitchFamily="34" charset="0"/>
              </a:rPr>
              <a:t>     Reduction </a:t>
            </a:r>
          </a:p>
          <a:p>
            <a:pPr>
              <a:defRPr/>
            </a:pPr>
            <a:r>
              <a:rPr lang="en-US" sz="1400" b="1" dirty="0">
                <a:solidFill>
                  <a:schemeClr val="tx2"/>
                </a:solidFill>
                <a:ea typeface="+mn-ea"/>
                <a:cs typeface="Arial" pitchFamily="34" charset="0"/>
              </a:rPr>
              <a:t>b)Supply Improve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286000" y="3898900"/>
            <a:ext cx="3505200" cy="392113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2"/>
                </a:solidFill>
                <a:cs typeface="Arial" pitchFamily="34" charset="0"/>
              </a:rPr>
              <a:t>Types of QIT/PIT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65138" y="5129213"/>
            <a:ext cx="1516062" cy="3810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2"/>
                </a:solidFill>
                <a:cs typeface="Arial" pitchFamily="34" charset="0"/>
              </a:rPr>
              <a:t>Productivity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362200" y="5129213"/>
            <a:ext cx="1219200" cy="3810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2"/>
                </a:solidFill>
                <a:cs typeface="Arial" pitchFamily="34" charset="0"/>
              </a:rPr>
              <a:t>Quality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267200" y="5129213"/>
            <a:ext cx="1219200" cy="3810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2"/>
                </a:solidFill>
                <a:cs typeface="Arial" pitchFamily="34" charset="0"/>
              </a:rPr>
              <a:t>Vendor</a:t>
            </a:r>
          </a:p>
        </p:txBody>
      </p:sp>
      <p:sp>
        <p:nvSpPr>
          <p:cNvPr id="36" name="Rectangle 35"/>
          <p:cNvSpPr/>
          <p:nvPr/>
        </p:nvSpPr>
        <p:spPr>
          <a:xfrm flipH="1">
            <a:off x="6299200" y="5129213"/>
            <a:ext cx="1168400" cy="3810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2"/>
                </a:solidFill>
                <a:cs typeface="Arial" pitchFamily="34" charset="0"/>
              </a:rPr>
              <a:t>PE</a:t>
            </a:r>
          </a:p>
        </p:txBody>
      </p:sp>
      <p:sp>
        <p:nvSpPr>
          <p:cNvPr id="59408" name="TextBox 36"/>
          <p:cNvSpPr txBox="1">
            <a:spLocks noChangeArrowheads="1"/>
          </p:cNvSpPr>
          <p:nvPr/>
        </p:nvSpPr>
        <p:spPr bwMode="auto">
          <a:xfrm>
            <a:off x="381000" y="5562600"/>
            <a:ext cx="2286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chemeClr val="tx2"/>
                </a:solidFill>
              </a:rPr>
              <a:t>a) Tact time Reduction</a:t>
            </a:r>
          </a:p>
          <a:p>
            <a:r>
              <a:rPr lang="en-US" sz="1400" b="1">
                <a:solidFill>
                  <a:schemeClr val="tx2"/>
                </a:solidFill>
              </a:rPr>
              <a:t>b) Improve process</a:t>
            </a:r>
          </a:p>
          <a:p>
            <a:endParaRPr lang="en-US" sz="1400" b="1">
              <a:solidFill>
                <a:schemeClr val="tx2"/>
              </a:solidFill>
            </a:endParaRPr>
          </a:p>
        </p:txBody>
      </p:sp>
      <p:sp>
        <p:nvSpPr>
          <p:cNvPr id="59409" name="TextBox 37"/>
          <p:cNvSpPr txBox="1">
            <a:spLocks noChangeArrowheads="1"/>
          </p:cNvSpPr>
          <p:nvPr/>
        </p:nvSpPr>
        <p:spPr bwMode="auto">
          <a:xfrm>
            <a:off x="2362200" y="5562600"/>
            <a:ext cx="1905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350" indent="7938">
              <a:buFontTx/>
              <a:buAutoNum type="alphaLcParenR"/>
            </a:pPr>
            <a:r>
              <a:rPr lang="en-US" sz="1400" b="1">
                <a:solidFill>
                  <a:schemeClr val="tx2"/>
                </a:solidFill>
              </a:rPr>
              <a:t> Process</a:t>
            </a:r>
          </a:p>
          <a:p>
            <a:pPr marL="6350" indent="7938"/>
            <a:r>
              <a:rPr lang="en-US" sz="1400" b="1">
                <a:solidFill>
                  <a:schemeClr val="tx2"/>
                </a:solidFill>
              </a:rPr>
              <a:t>    Defect  Reduction</a:t>
            </a:r>
          </a:p>
        </p:txBody>
      </p:sp>
      <p:sp>
        <p:nvSpPr>
          <p:cNvPr id="59410" name="TextBox 39"/>
          <p:cNvSpPr txBox="1">
            <a:spLocks noChangeArrowheads="1"/>
          </p:cNvSpPr>
          <p:nvPr/>
        </p:nvSpPr>
        <p:spPr bwMode="auto">
          <a:xfrm>
            <a:off x="4191000" y="5586413"/>
            <a:ext cx="16002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350" indent="7938">
              <a:buFontTx/>
              <a:buAutoNum type="alphaLcParenR"/>
            </a:pPr>
            <a:r>
              <a:rPr lang="en-US" sz="1400" b="1">
                <a:solidFill>
                  <a:schemeClr val="tx2"/>
                </a:solidFill>
              </a:rPr>
              <a:t> Quality </a:t>
            </a:r>
          </a:p>
          <a:p>
            <a:pPr marL="6350" indent="7938"/>
            <a:r>
              <a:rPr lang="en-US" sz="1400" b="1">
                <a:solidFill>
                  <a:schemeClr val="tx2"/>
                </a:solidFill>
              </a:rPr>
              <a:t>    Improvement.</a:t>
            </a:r>
          </a:p>
        </p:txBody>
      </p:sp>
      <p:sp>
        <p:nvSpPr>
          <p:cNvPr id="41" name="Up Arrow 40"/>
          <p:cNvSpPr/>
          <p:nvPr/>
        </p:nvSpPr>
        <p:spPr>
          <a:xfrm>
            <a:off x="7848600" y="5257800"/>
            <a:ext cx="990600" cy="609600"/>
          </a:xfrm>
          <a:prstGeom prst="upArrow">
            <a:avLst/>
          </a:prstGeom>
          <a:solidFill>
            <a:srgbClr val="7030A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42" name="Up Arrow 41"/>
          <p:cNvSpPr/>
          <p:nvPr/>
        </p:nvSpPr>
        <p:spPr>
          <a:xfrm rot="10800000">
            <a:off x="7848600" y="1524000"/>
            <a:ext cx="990600" cy="620018"/>
          </a:xfrm>
          <a:prstGeom prst="upArrow">
            <a:avLst/>
          </a:prstGeom>
          <a:solidFill>
            <a:srgbClr val="7030A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en-US" b="1" cap="all" dirty="0">
              <a:ln w="0"/>
              <a:solidFill>
                <a:schemeClr val="accent4">
                  <a:lumMod val="60000"/>
                  <a:lumOff val="40000"/>
                </a:schemeClr>
              </a:solidFill>
              <a:effectLst>
                <a:reflection blurRad="12700" stA="50000" endPos="50000" dist="5000" dir="5400000" sy="-100000" rotWithShape="0"/>
              </a:effectLst>
              <a:cs typeface="Arial" pitchFamily="34" charset="0"/>
            </a:endParaRPr>
          </a:p>
        </p:txBody>
      </p:sp>
      <p:sp>
        <p:nvSpPr>
          <p:cNvPr id="59417" name="TextBox 42"/>
          <p:cNvSpPr txBox="1">
            <a:spLocks noChangeArrowheads="1"/>
          </p:cNvSpPr>
          <p:nvPr/>
        </p:nvSpPr>
        <p:spPr bwMode="auto">
          <a:xfrm>
            <a:off x="7696200" y="4876800"/>
            <a:ext cx="144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Bottom up</a:t>
            </a:r>
          </a:p>
        </p:txBody>
      </p:sp>
      <p:sp>
        <p:nvSpPr>
          <p:cNvPr id="59418" name="TextBox 43"/>
          <p:cNvSpPr txBox="1">
            <a:spLocks noChangeArrowheads="1"/>
          </p:cNvSpPr>
          <p:nvPr/>
        </p:nvSpPr>
        <p:spPr bwMode="auto">
          <a:xfrm>
            <a:off x="7696200" y="213360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Top Down</a:t>
            </a:r>
          </a:p>
        </p:txBody>
      </p:sp>
      <p:sp>
        <p:nvSpPr>
          <p:cNvPr id="59419" name="TextBox 44"/>
          <p:cNvSpPr txBox="1">
            <a:spLocks noChangeArrowheads="1"/>
          </p:cNvSpPr>
          <p:nvPr/>
        </p:nvSpPr>
        <p:spPr bwMode="auto">
          <a:xfrm>
            <a:off x="6248400" y="5586413"/>
            <a:ext cx="16002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lphaLcParenR"/>
            </a:pPr>
            <a:r>
              <a:rPr lang="en-US" sz="1400" b="1">
                <a:solidFill>
                  <a:schemeClr val="tx2"/>
                </a:solidFill>
              </a:rPr>
              <a:t>Reduce M/C</a:t>
            </a:r>
          </a:p>
          <a:p>
            <a:pPr marL="342900" indent="-342900"/>
            <a:r>
              <a:rPr lang="en-US" sz="1400" b="1">
                <a:solidFill>
                  <a:schemeClr val="tx2"/>
                </a:solidFill>
              </a:rPr>
              <a:t>        Loss</a:t>
            </a:r>
          </a:p>
        </p:txBody>
      </p:sp>
      <p:sp>
        <p:nvSpPr>
          <p:cNvPr id="47" name="Down Arrow 46"/>
          <p:cNvSpPr/>
          <p:nvPr/>
        </p:nvSpPr>
        <p:spPr>
          <a:xfrm>
            <a:off x="3886200" y="1331913"/>
            <a:ext cx="4572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2"/>
              </a:solidFill>
              <a:cs typeface="Arial" pitchFamily="34" charset="0"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 flipV="1">
            <a:off x="1068388" y="1712913"/>
            <a:ext cx="5668962" cy="0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Down Arrow 50"/>
          <p:cNvSpPr/>
          <p:nvPr/>
        </p:nvSpPr>
        <p:spPr>
          <a:xfrm>
            <a:off x="990600" y="1712913"/>
            <a:ext cx="4572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52" name="Down Arrow 51"/>
          <p:cNvSpPr/>
          <p:nvPr/>
        </p:nvSpPr>
        <p:spPr>
          <a:xfrm>
            <a:off x="2819400" y="1712913"/>
            <a:ext cx="4572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53" name="Down Arrow 52"/>
          <p:cNvSpPr/>
          <p:nvPr/>
        </p:nvSpPr>
        <p:spPr>
          <a:xfrm>
            <a:off x="4648200" y="1712913"/>
            <a:ext cx="4572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54" name="Down Arrow 53"/>
          <p:cNvSpPr/>
          <p:nvPr/>
        </p:nvSpPr>
        <p:spPr>
          <a:xfrm>
            <a:off x="6477000" y="1712913"/>
            <a:ext cx="4572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58" name="Down Arrow 57"/>
          <p:cNvSpPr/>
          <p:nvPr/>
        </p:nvSpPr>
        <p:spPr>
          <a:xfrm>
            <a:off x="3810000" y="4291013"/>
            <a:ext cx="4572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2"/>
              </a:solidFill>
              <a:cs typeface="Arial" pitchFamily="34" charset="0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 flipV="1">
            <a:off x="1066800" y="4746625"/>
            <a:ext cx="5853113" cy="1588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Down Arrow 59"/>
          <p:cNvSpPr/>
          <p:nvPr/>
        </p:nvSpPr>
        <p:spPr>
          <a:xfrm>
            <a:off x="990600" y="4748213"/>
            <a:ext cx="4572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61" name="Down Arrow 60"/>
          <p:cNvSpPr/>
          <p:nvPr/>
        </p:nvSpPr>
        <p:spPr>
          <a:xfrm>
            <a:off x="2743200" y="4748213"/>
            <a:ext cx="4572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63" name="Down Arrow 62"/>
          <p:cNvSpPr/>
          <p:nvPr/>
        </p:nvSpPr>
        <p:spPr>
          <a:xfrm>
            <a:off x="4572000" y="4748213"/>
            <a:ext cx="4572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65" name="Down Arrow 64"/>
          <p:cNvSpPr/>
          <p:nvPr/>
        </p:nvSpPr>
        <p:spPr>
          <a:xfrm>
            <a:off x="6604000" y="4748213"/>
            <a:ext cx="4572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59432" name="Text Box 2"/>
          <p:cNvSpPr txBox="1">
            <a:spLocks noChangeArrowheads="1"/>
          </p:cNvSpPr>
          <p:nvPr/>
        </p:nvSpPr>
        <p:spPr bwMode="auto">
          <a:xfrm>
            <a:off x="95250" y="76200"/>
            <a:ext cx="6842125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1145ED"/>
                </a:solidFill>
              </a:rPr>
              <a:t>PROJECTS THRO’ - SRT/ SRP/ QIT/ PIT</a:t>
            </a:r>
          </a:p>
        </p:txBody>
      </p:sp>
      <p:pic>
        <p:nvPicPr>
          <p:cNvPr id="38" name="Object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15206" y="6481786"/>
            <a:ext cx="1219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077200" y="71418"/>
            <a:ext cx="9144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Action Button: Beginning 39">
            <a:hlinkClick r:id="rId4" action="ppaction://hlinksldjump" highlightClick="1"/>
          </p:cNvPr>
          <p:cNvSpPr/>
          <p:nvPr/>
        </p:nvSpPr>
        <p:spPr>
          <a:xfrm>
            <a:off x="8482080" y="6449704"/>
            <a:ext cx="609600" cy="381000"/>
          </a:xfrm>
          <a:prstGeom prst="actionButtonBeginning">
            <a:avLst/>
          </a:prstGeom>
          <a:solidFill>
            <a:schemeClr val="bg2">
              <a:lumMod val="2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Arc 47"/>
          <p:cNvSpPr/>
          <p:nvPr/>
        </p:nvSpPr>
        <p:spPr bwMode="auto">
          <a:xfrm rot="6903316">
            <a:off x="2943225" y="1196975"/>
            <a:ext cx="957263" cy="957263"/>
          </a:xfrm>
          <a:prstGeom prst="arc">
            <a:avLst>
              <a:gd name="adj1" fmla="val 16308293"/>
              <a:gd name="adj2" fmla="val 980869"/>
            </a:avLst>
          </a:prstGeom>
          <a:solidFill>
            <a:srgbClr val="FFFFFF"/>
          </a:solidFill>
          <a:ln w="127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charset="0"/>
              <a:ea typeface="돋움" pitchFamily="50" charset="-127"/>
              <a:cs typeface="Arial" pitchFamily="34" charset="0"/>
            </a:endParaRPr>
          </a:p>
        </p:txBody>
      </p:sp>
      <p:sp>
        <p:nvSpPr>
          <p:cNvPr id="61443" name="Oval 5"/>
          <p:cNvSpPr>
            <a:spLocks noChangeArrowheads="1"/>
          </p:cNvSpPr>
          <p:nvPr/>
        </p:nvSpPr>
        <p:spPr bwMode="auto">
          <a:xfrm>
            <a:off x="3565525" y="1201738"/>
            <a:ext cx="1828800" cy="304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en-US" altLang="ko-KR" sz="1400" b="1">
                <a:solidFill>
                  <a:srgbClr val="000000"/>
                </a:solidFill>
                <a:ea typeface="Gulim" pitchFamily="34" charset="-127"/>
              </a:rPr>
              <a:t>Audit Area</a:t>
            </a:r>
          </a:p>
        </p:txBody>
      </p:sp>
      <p:sp>
        <p:nvSpPr>
          <p:cNvPr id="61444" name="Rectangle 6"/>
          <p:cNvSpPr>
            <a:spLocks noChangeArrowheads="1"/>
          </p:cNvSpPr>
          <p:nvPr/>
        </p:nvSpPr>
        <p:spPr bwMode="auto">
          <a:xfrm>
            <a:off x="3905250" y="1822450"/>
            <a:ext cx="914400" cy="5334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ko-KR" sz="1600">
                <a:solidFill>
                  <a:srgbClr val="000000"/>
                </a:solidFill>
                <a:latin typeface="Comic Sans MS" pitchFamily="66" charset="0"/>
                <a:ea typeface="Gulim" pitchFamily="34" charset="-127"/>
              </a:rPr>
              <a:t>5S</a:t>
            </a:r>
          </a:p>
        </p:txBody>
      </p:sp>
      <p:sp>
        <p:nvSpPr>
          <p:cNvPr id="61445" name="Text Box 7"/>
          <p:cNvSpPr txBox="1">
            <a:spLocks noChangeArrowheads="1"/>
          </p:cNvSpPr>
          <p:nvPr/>
        </p:nvSpPr>
        <p:spPr bwMode="auto">
          <a:xfrm>
            <a:off x="4770438" y="1676400"/>
            <a:ext cx="229711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  <a:buFont typeface="Arial" pitchFamily="34" charset="0"/>
              <a:buChar char="•"/>
            </a:pPr>
            <a:r>
              <a:rPr lang="en-US" altLang="ko-KR" sz="1400">
                <a:solidFill>
                  <a:srgbClr val="000000"/>
                </a:solidFill>
                <a:ea typeface="Gulim" pitchFamily="34" charset="-127"/>
              </a:rPr>
              <a:t>  Sorting</a:t>
            </a:r>
          </a:p>
          <a:p>
            <a:pPr>
              <a:lnSpc>
                <a:spcPct val="140000"/>
              </a:lnSpc>
              <a:buFont typeface="Arial" pitchFamily="34" charset="0"/>
              <a:buChar char="•"/>
            </a:pPr>
            <a:r>
              <a:rPr lang="en-US" altLang="ko-KR" sz="1400">
                <a:solidFill>
                  <a:srgbClr val="000000"/>
                </a:solidFill>
                <a:ea typeface="Gulim" pitchFamily="34" charset="-127"/>
              </a:rPr>
              <a:t>  Systematic Arrangement</a:t>
            </a:r>
          </a:p>
          <a:p>
            <a:pPr>
              <a:lnSpc>
                <a:spcPct val="140000"/>
              </a:lnSpc>
              <a:buFont typeface="Arial" pitchFamily="34" charset="0"/>
              <a:buChar char="•"/>
            </a:pPr>
            <a:r>
              <a:rPr lang="en-US" altLang="ko-KR" sz="1400">
                <a:solidFill>
                  <a:srgbClr val="000000"/>
                </a:solidFill>
                <a:ea typeface="Gulim" pitchFamily="34" charset="-127"/>
              </a:rPr>
              <a:t>  Sweeping</a:t>
            </a:r>
          </a:p>
          <a:p>
            <a:pPr>
              <a:lnSpc>
                <a:spcPct val="140000"/>
              </a:lnSpc>
              <a:buFont typeface="Arial" pitchFamily="34" charset="0"/>
              <a:buChar char="•"/>
            </a:pPr>
            <a:r>
              <a:rPr lang="en-US" altLang="ko-KR" sz="1400">
                <a:solidFill>
                  <a:srgbClr val="000000"/>
                </a:solidFill>
                <a:ea typeface="Gulim" pitchFamily="34" charset="-127"/>
              </a:rPr>
              <a:t>  Systems</a:t>
            </a:r>
          </a:p>
          <a:p>
            <a:pPr>
              <a:lnSpc>
                <a:spcPct val="140000"/>
              </a:lnSpc>
              <a:buFont typeface="Arial" pitchFamily="34" charset="0"/>
              <a:buChar char="•"/>
            </a:pPr>
            <a:r>
              <a:rPr lang="en-US" altLang="ko-KR" sz="1400">
                <a:solidFill>
                  <a:srgbClr val="000000"/>
                </a:solidFill>
                <a:ea typeface="Gulim" pitchFamily="34" charset="-127"/>
              </a:rPr>
              <a:t>  Self-discipline</a:t>
            </a:r>
          </a:p>
        </p:txBody>
      </p:sp>
      <p:sp>
        <p:nvSpPr>
          <p:cNvPr id="61446" name="Oval 8"/>
          <p:cNvSpPr>
            <a:spLocks noChangeArrowheads="1"/>
          </p:cNvSpPr>
          <p:nvPr/>
        </p:nvSpPr>
        <p:spPr bwMode="auto">
          <a:xfrm>
            <a:off x="7208838" y="1201738"/>
            <a:ext cx="1828800" cy="304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en-US" altLang="ko-KR" sz="1400" b="1">
                <a:solidFill>
                  <a:srgbClr val="000000"/>
                </a:solidFill>
                <a:ea typeface="Gulim" pitchFamily="34" charset="-127"/>
              </a:rPr>
              <a:t>Audit Factors</a:t>
            </a:r>
          </a:p>
        </p:txBody>
      </p:sp>
      <p:sp>
        <p:nvSpPr>
          <p:cNvPr id="61447" name="Text Box 10"/>
          <p:cNvSpPr txBox="1">
            <a:spLocks noChangeArrowheads="1"/>
          </p:cNvSpPr>
          <p:nvPr/>
        </p:nvSpPr>
        <p:spPr bwMode="auto">
          <a:xfrm>
            <a:off x="4770438" y="3352800"/>
            <a:ext cx="1589087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  <a:buFont typeface="Arial" pitchFamily="34" charset="0"/>
              <a:buChar char="•"/>
            </a:pPr>
            <a:r>
              <a:rPr lang="en-US" altLang="ko-KR" sz="1400">
                <a:solidFill>
                  <a:srgbClr val="000000"/>
                </a:solidFill>
                <a:ea typeface="Gulim" pitchFamily="34" charset="-127"/>
              </a:rPr>
              <a:t>  Right Location</a:t>
            </a:r>
          </a:p>
          <a:p>
            <a:pPr>
              <a:lnSpc>
                <a:spcPct val="140000"/>
              </a:lnSpc>
              <a:buFont typeface="Arial" pitchFamily="34" charset="0"/>
              <a:buChar char="•"/>
            </a:pPr>
            <a:r>
              <a:rPr lang="en-US" altLang="ko-KR" sz="1400">
                <a:solidFill>
                  <a:srgbClr val="000000"/>
                </a:solidFill>
                <a:ea typeface="Gulim" pitchFamily="34" charset="-127"/>
              </a:rPr>
              <a:t>  Right Q’ty</a:t>
            </a:r>
          </a:p>
          <a:p>
            <a:pPr>
              <a:lnSpc>
                <a:spcPct val="140000"/>
              </a:lnSpc>
              <a:buFont typeface="Arial" pitchFamily="34" charset="0"/>
              <a:buChar char="•"/>
            </a:pPr>
            <a:r>
              <a:rPr lang="en-US" altLang="ko-KR" sz="1400">
                <a:solidFill>
                  <a:srgbClr val="000000"/>
                </a:solidFill>
                <a:ea typeface="Gulim" pitchFamily="34" charset="-127"/>
              </a:rPr>
              <a:t>  Right Container</a:t>
            </a:r>
          </a:p>
        </p:txBody>
      </p:sp>
      <p:sp>
        <p:nvSpPr>
          <p:cNvPr id="61448" name="Text Box 12"/>
          <p:cNvSpPr txBox="1">
            <a:spLocks noChangeArrowheads="1"/>
          </p:cNvSpPr>
          <p:nvPr/>
        </p:nvSpPr>
        <p:spPr bwMode="auto">
          <a:xfrm>
            <a:off x="4770438" y="4876800"/>
            <a:ext cx="244633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  <a:buFont typeface="Arial" pitchFamily="34" charset="0"/>
              <a:buChar char="•"/>
            </a:pPr>
            <a:r>
              <a:rPr lang="en-US" altLang="ko-KR" sz="1400">
                <a:solidFill>
                  <a:srgbClr val="000000"/>
                </a:solidFill>
                <a:ea typeface="Gulim" pitchFamily="34" charset="-127"/>
              </a:rPr>
              <a:t>  Communication System</a:t>
            </a:r>
          </a:p>
          <a:p>
            <a:pPr>
              <a:lnSpc>
                <a:spcPct val="140000"/>
              </a:lnSpc>
              <a:buFont typeface="Arial" pitchFamily="34" charset="0"/>
              <a:buChar char="•"/>
            </a:pPr>
            <a:endParaRPr lang="en-US" altLang="ko-KR" sz="1400">
              <a:solidFill>
                <a:srgbClr val="000000"/>
              </a:solidFill>
              <a:ea typeface="Gulim" pitchFamily="34" charset="-127"/>
            </a:endParaRPr>
          </a:p>
          <a:p>
            <a:pPr>
              <a:lnSpc>
                <a:spcPct val="140000"/>
              </a:lnSpc>
              <a:buFont typeface="Arial" pitchFamily="34" charset="0"/>
              <a:buChar char="•"/>
            </a:pPr>
            <a:r>
              <a:rPr lang="en-US" altLang="ko-KR" sz="1400">
                <a:solidFill>
                  <a:srgbClr val="000000"/>
                </a:solidFill>
                <a:ea typeface="Gulim" pitchFamily="34" charset="-127"/>
              </a:rPr>
              <a:t>  Identification Boards</a:t>
            </a:r>
          </a:p>
          <a:p>
            <a:pPr>
              <a:lnSpc>
                <a:spcPct val="140000"/>
              </a:lnSpc>
              <a:buFont typeface="Arial" pitchFamily="34" charset="0"/>
              <a:buChar char="•"/>
            </a:pPr>
            <a:r>
              <a:rPr lang="en-US" altLang="ko-KR" sz="1400">
                <a:solidFill>
                  <a:srgbClr val="000000"/>
                </a:solidFill>
                <a:ea typeface="Gulim" pitchFamily="34" charset="-127"/>
              </a:rPr>
              <a:t>  Production Control Boards</a:t>
            </a:r>
          </a:p>
          <a:p>
            <a:pPr>
              <a:lnSpc>
                <a:spcPct val="140000"/>
              </a:lnSpc>
              <a:buFont typeface="Arial" pitchFamily="34" charset="0"/>
              <a:buChar char="•"/>
            </a:pPr>
            <a:r>
              <a:rPr lang="en-US" altLang="ko-KR" sz="1400">
                <a:solidFill>
                  <a:srgbClr val="000000"/>
                </a:solidFill>
                <a:ea typeface="Gulim" pitchFamily="34" charset="-127"/>
              </a:rPr>
              <a:t>  Slogan</a:t>
            </a:r>
          </a:p>
        </p:txBody>
      </p:sp>
      <p:sp>
        <p:nvSpPr>
          <p:cNvPr id="61449" name="Text Box 14"/>
          <p:cNvSpPr txBox="1">
            <a:spLocks noChangeArrowheads="1"/>
          </p:cNvSpPr>
          <p:nvPr/>
        </p:nvSpPr>
        <p:spPr bwMode="auto">
          <a:xfrm>
            <a:off x="7148513" y="1674813"/>
            <a:ext cx="18383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  <a:buFont typeface="Monotype Sorts"/>
              <a:buChar char="o"/>
            </a:pPr>
            <a:r>
              <a:rPr lang="en-US" altLang="ko-KR" sz="1400">
                <a:solidFill>
                  <a:srgbClr val="000000"/>
                </a:solidFill>
                <a:ea typeface="Gulim" pitchFamily="34" charset="-127"/>
              </a:rPr>
              <a:t>  Mixing in one box</a:t>
            </a:r>
          </a:p>
          <a:p>
            <a:pPr>
              <a:lnSpc>
                <a:spcPct val="140000"/>
              </a:lnSpc>
              <a:buFont typeface="Monotype Sorts"/>
              <a:buChar char="o"/>
            </a:pPr>
            <a:r>
              <a:rPr lang="en-US" altLang="ko-KR" sz="1400">
                <a:solidFill>
                  <a:srgbClr val="000000"/>
                </a:solidFill>
                <a:ea typeface="Gulim" pitchFamily="34" charset="-127"/>
              </a:rPr>
              <a:t>  Easy to find</a:t>
            </a:r>
          </a:p>
          <a:p>
            <a:pPr>
              <a:lnSpc>
                <a:spcPct val="140000"/>
              </a:lnSpc>
              <a:buFont typeface="Monotype Sorts"/>
              <a:buChar char="o"/>
            </a:pPr>
            <a:r>
              <a:rPr lang="en-US" altLang="ko-KR" sz="1400">
                <a:solidFill>
                  <a:srgbClr val="000000"/>
                </a:solidFill>
                <a:ea typeface="Gulim" pitchFamily="34" charset="-127"/>
              </a:rPr>
              <a:t>  Floor/conveyor</a:t>
            </a:r>
          </a:p>
          <a:p>
            <a:pPr>
              <a:lnSpc>
                <a:spcPct val="140000"/>
              </a:lnSpc>
              <a:buFont typeface="Monotype Sorts"/>
              <a:buChar char="o"/>
            </a:pPr>
            <a:r>
              <a:rPr lang="en-US" altLang="ko-KR" sz="1400">
                <a:solidFill>
                  <a:srgbClr val="000000"/>
                </a:solidFill>
                <a:ea typeface="Gulim" pitchFamily="34" charset="-127"/>
              </a:rPr>
              <a:t>  5S Map/Checklist</a:t>
            </a:r>
          </a:p>
          <a:p>
            <a:pPr>
              <a:lnSpc>
                <a:spcPct val="140000"/>
              </a:lnSpc>
              <a:buFont typeface="Monotype Sorts"/>
              <a:buChar char="o"/>
            </a:pPr>
            <a:r>
              <a:rPr lang="en-US" altLang="ko-KR" sz="1400">
                <a:solidFill>
                  <a:srgbClr val="000000"/>
                </a:solidFill>
                <a:ea typeface="Gulim" pitchFamily="34" charset="-127"/>
              </a:rPr>
              <a:t>  Always clean</a:t>
            </a:r>
          </a:p>
        </p:txBody>
      </p:sp>
      <p:sp>
        <p:nvSpPr>
          <p:cNvPr id="61450" name="Text Box 15"/>
          <p:cNvSpPr txBox="1">
            <a:spLocks noChangeArrowheads="1"/>
          </p:cNvSpPr>
          <p:nvPr/>
        </p:nvSpPr>
        <p:spPr bwMode="auto">
          <a:xfrm>
            <a:off x="7150100" y="3352800"/>
            <a:ext cx="1806575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  <a:buFont typeface="Monotype Sorts"/>
              <a:buChar char="o"/>
            </a:pPr>
            <a:r>
              <a:rPr lang="en-US" altLang="ko-KR" sz="1400">
                <a:solidFill>
                  <a:srgbClr val="000000"/>
                </a:solidFill>
                <a:ea typeface="Gulim" pitchFamily="34" charset="-127"/>
              </a:rPr>
              <a:t>  Location Marking</a:t>
            </a:r>
          </a:p>
          <a:p>
            <a:pPr>
              <a:lnSpc>
                <a:spcPct val="140000"/>
              </a:lnSpc>
              <a:buFont typeface="Monotype Sorts"/>
              <a:buChar char="o"/>
            </a:pPr>
            <a:r>
              <a:rPr lang="en-US" altLang="ko-KR" sz="1400">
                <a:solidFill>
                  <a:srgbClr val="000000"/>
                </a:solidFill>
                <a:ea typeface="Gulim" pitchFamily="34" charset="-127"/>
              </a:rPr>
              <a:t>  Standard Stock</a:t>
            </a:r>
          </a:p>
          <a:p>
            <a:pPr>
              <a:lnSpc>
                <a:spcPct val="140000"/>
              </a:lnSpc>
              <a:buFont typeface="Monotype Sorts"/>
              <a:buChar char="o"/>
            </a:pPr>
            <a:r>
              <a:rPr lang="en-US" altLang="ko-KR" sz="1400">
                <a:solidFill>
                  <a:srgbClr val="000000"/>
                </a:solidFill>
                <a:ea typeface="Gulim" pitchFamily="34" charset="-127"/>
              </a:rPr>
              <a:t>  Box, trolley</a:t>
            </a:r>
          </a:p>
        </p:txBody>
      </p:sp>
      <p:sp>
        <p:nvSpPr>
          <p:cNvPr id="61451" name="Text Box 16"/>
          <p:cNvSpPr txBox="1">
            <a:spLocks noChangeArrowheads="1"/>
          </p:cNvSpPr>
          <p:nvPr/>
        </p:nvSpPr>
        <p:spPr bwMode="auto">
          <a:xfrm>
            <a:off x="7129463" y="4876800"/>
            <a:ext cx="20605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  <a:buFont typeface="Monotype Sorts"/>
              <a:buChar char="o"/>
            </a:pPr>
            <a:r>
              <a:rPr lang="en-US" altLang="ko-KR" sz="1400" dirty="0">
                <a:solidFill>
                  <a:srgbClr val="000000"/>
                </a:solidFill>
                <a:ea typeface="Gulim" pitchFamily="34" charset="-127"/>
              </a:rPr>
              <a:t>  Office/Supervisor/</a:t>
            </a:r>
          </a:p>
          <a:p>
            <a:pPr>
              <a:lnSpc>
                <a:spcPct val="140000"/>
              </a:lnSpc>
            </a:pPr>
            <a:r>
              <a:rPr lang="en-US" altLang="ko-KR" sz="1400" dirty="0">
                <a:solidFill>
                  <a:srgbClr val="000000"/>
                </a:solidFill>
                <a:ea typeface="Gulim" pitchFamily="34" charset="-127"/>
              </a:rPr>
              <a:t>      Operator</a:t>
            </a:r>
          </a:p>
          <a:p>
            <a:pPr>
              <a:lnSpc>
                <a:spcPct val="140000"/>
              </a:lnSpc>
              <a:buFont typeface="Monotype Sorts"/>
              <a:buChar char="o"/>
            </a:pPr>
            <a:r>
              <a:rPr lang="en-US" altLang="ko-KR" sz="1400" dirty="0">
                <a:solidFill>
                  <a:srgbClr val="000000"/>
                </a:solidFill>
                <a:ea typeface="Gulim" pitchFamily="34" charset="-127"/>
              </a:rPr>
              <a:t>  Area/Location</a:t>
            </a:r>
          </a:p>
          <a:p>
            <a:pPr>
              <a:lnSpc>
                <a:spcPct val="140000"/>
              </a:lnSpc>
              <a:buFont typeface="Monotype Sorts"/>
              <a:buChar char="o"/>
            </a:pPr>
            <a:r>
              <a:rPr lang="en-US" altLang="ko-KR" sz="1400" dirty="0">
                <a:solidFill>
                  <a:srgbClr val="000000"/>
                </a:solidFill>
                <a:ea typeface="Gulim" pitchFamily="34" charset="-127"/>
              </a:rPr>
              <a:t>  </a:t>
            </a:r>
            <a:r>
              <a:rPr lang="en-US" altLang="ko-KR" sz="1400" dirty="0" err="1">
                <a:solidFill>
                  <a:srgbClr val="000000"/>
                </a:solidFill>
                <a:ea typeface="Gulim" pitchFamily="34" charset="-127"/>
              </a:rPr>
              <a:t>Monthly,Daily,Hourly</a:t>
            </a:r>
            <a:endParaRPr lang="en-US" altLang="ko-KR" sz="1400" dirty="0">
              <a:solidFill>
                <a:srgbClr val="000000"/>
              </a:solidFill>
              <a:ea typeface="Gulim" pitchFamily="34" charset="-127"/>
            </a:endParaRPr>
          </a:p>
          <a:p>
            <a:pPr>
              <a:lnSpc>
                <a:spcPct val="140000"/>
              </a:lnSpc>
              <a:buFont typeface="Monotype Sorts"/>
              <a:buChar char="o"/>
            </a:pPr>
            <a:r>
              <a:rPr lang="en-US" altLang="ko-KR" sz="1400" dirty="0">
                <a:solidFill>
                  <a:srgbClr val="000000"/>
                </a:solidFill>
                <a:ea typeface="Gulim" pitchFamily="34" charset="-127"/>
              </a:rPr>
              <a:t>  Line/Shop Slogan</a:t>
            </a:r>
          </a:p>
        </p:txBody>
      </p:sp>
      <p:sp>
        <p:nvSpPr>
          <p:cNvPr id="61452" name="Rectangle 17"/>
          <p:cNvSpPr>
            <a:spLocks noChangeArrowheads="1"/>
          </p:cNvSpPr>
          <p:nvPr/>
        </p:nvSpPr>
        <p:spPr bwMode="auto">
          <a:xfrm>
            <a:off x="639763" y="434975"/>
            <a:ext cx="64468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US" altLang="ko-KR" sz="2400" b="1">
                <a:solidFill>
                  <a:srgbClr val="000000"/>
                </a:solidFill>
                <a:latin typeface="Century Gothic" pitchFamily="34" charset="0"/>
                <a:ea typeface="Malgun Gothic" pitchFamily="34" charset="-127"/>
              </a:rPr>
              <a:t>Mi-10/ </a:t>
            </a:r>
            <a:r>
              <a:rPr lang="en-US" altLang="ko-KR" sz="2000" b="1" i="1">
                <a:solidFill>
                  <a:srgbClr val="000000"/>
                </a:solidFill>
                <a:latin typeface="Century Gothic" pitchFamily="34" charset="0"/>
                <a:ea typeface="Malgun Gothic" pitchFamily="34" charset="-127"/>
              </a:rPr>
              <a:t>The 10 Pillars for Manufacturing Innovation</a:t>
            </a:r>
            <a:endParaRPr lang="en-US" altLang="ko-KR" b="1" i="1">
              <a:solidFill>
                <a:srgbClr val="000000"/>
              </a:solidFill>
              <a:latin typeface="Century Gothic" pitchFamily="34" charset="0"/>
              <a:ea typeface="Malgun Gothic" pitchFamily="34" charset="-127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581025" y="1539875"/>
            <a:ext cx="2660650" cy="381000"/>
          </a:xfrm>
          <a:prstGeom prst="roundRect">
            <a:avLst/>
          </a:prstGeom>
          <a:gradFill flip="none" rotWithShape="1">
            <a:gsLst>
              <a:gs pos="0">
                <a:srgbClr val="5E7647"/>
              </a:gs>
              <a:gs pos="50000">
                <a:srgbClr val="CCFF99"/>
              </a:gs>
              <a:gs pos="100000">
                <a:srgbClr val="5E7647"/>
              </a:gs>
            </a:gsLst>
            <a:lin ang="5400000" scaled="1"/>
            <a:tileRect/>
          </a:gra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Arial" charset="0"/>
                <a:ea typeface="돋움" pitchFamily="50" charset="-127"/>
                <a:cs typeface="Arial" pitchFamily="34" charset="0"/>
              </a:rPr>
              <a:t>Keep Basics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581025" y="5683250"/>
            <a:ext cx="2660650" cy="381000"/>
          </a:xfrm>
          <a:prstGeom prst="roundRect">
            <a:avLst/>
          </a:prstGeom>
          <a:gradFill flip="none" rotWithShape="1">
            <a:gsLst>
              <a:gs pos="0">
                <a:srgbClr val="5E7647"/>
              </a:gs>
              <a:gs pos="50000">
                <a:srgbClr val="CCFF99"/>
              </a:gs>
              <a:gs pos="100000">
                <a:srgbClr val="5E7647"/>
              </a:gs>
            </a:gsLst>
            <a:lin ang="5400000" scaled="1"/>
            <a:tileRect/>
          </a:gra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Arial" charset="0"/>
                <a:ea typeface="돋움" pitchFamily="50" charset="-127"/>
                <a:cs typeface="Arial" pitchFamily="34" charset="0"/>
              </a:rPr>
              <a:t>EESH</a:t>
            </a:r>
          </a:p>
        </p:txBody>
      </p:sp>
      <p:sp>
        <p:nvSpPr>
          <p:cNvPr id="17" name="Rounded Rectangle 16"/>
          <p:cNvSpPr/>
          <p:nvPr/>
        </p:nvSpPr>
        <p:spPr bwMode="auto">
          <a:xfrm>
            <a:off x="581025" y="5208588"/>
            <a:ext cx="2660650" cy="381000"/>
          </a:xfrm>
          <a:prstGeom prst="roundRect">
            <a:avLst/>
          </a:prstGeom>
          <a:gradFill flip="none" rotWithShape="1">
            <a:gsLst>
              <a:gs pos="0">
                <a:srgbClr val="5E7647"/>
              </a:gs>
              <a:gs pos="50000">
                <a:srgbClr val="CCFF99"/>
              </a:gs>
              <a:gs pos="100000">
                <a:srgbClr val="5E7647"/>
              </a:gs>
            </a:gsLst>
            <a:lin ang="5400000" scaled="1"/>
            <a:tileRect/>
          </a:gra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Arial" charset="0"/>
                <a:ea typeface="돋움" pitchFamily="50" charset="-127"/>
                <a:cs typeface="Arial" pitchFamily="34" charset="0"/>
              </a:rPr>
              <a:t>Self Management</a:t>
            </a:r>
          </a:p>
        </p:txBody>
      </p:sp>
      <p:sp>
        <p:nvSpPr>
          <p:cNvPr id="18" name="Rounded Rectangle 17"/>
          <p:cNvSpPr/>
          <p:nvPr/>
        </p:nvSpPr>
        <p:spPr bwMode="auto">
          <a:xfrm>
            <a:off x="581025" y="4751388"/>
            <a:ext cx="2660650" cy="381000"/>
          </a:xfrm>
          <a:prstGeom prst="roundRect">
            <a:avLst/>
          </a:prstGeom>
          <a:gradFill flip="none" rotWithShape="1">
            <a:gsLst>
              <a:gs pos="0">
                <a:srgbClr val="5E7647"/>
              </a:gs>
              <a:gs pos="50000">
                <a:srgbClr val="CCFF99"/>
              </a:gs>
              <a:gs pos="100000">
                <a:srgbClr val="5E7647"/>
              </a:gs>
            </a:gsLst>
            <a:lin ang="5400000" scaled="1"/>
            <a:tileRect/>
          </a:gra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Arial" charset="0"/>
                <a:ea typeface="돋움" pitchFamily="50" charset="-127"/>
                <a:cs typeface="Arial" pitchFamily="34" charset="0"/>
              </a:rPr>
              <a:t>Multi Skill</a:t>
            </a:r>
          </a:p>
        </p:txBody>
      </p:sp>
      <p:sp>
        <p:nvSpPr>
          <p:cNvPr id="19" name="Rounded Rectangle 18"/>
          <p:cNvSpPr/>
          <p:nvPr/>
        </p:nvSpPr>
        <p:spPr bwMode="auto">
          <a:xfrm>
            <a:off x="581025" y="4300538"/>
            <a:ext cx="2660650" cy="381000"/>
          </a:xfrm>
          <a:prstGeom prst="roundRect">
            <a:avLst/>
          </a:prstGeom>
          <a:gradFill flip="none" rotWithShape="1">
            <a:gsLst>
              <a:gs pos="0">
                <a:srgbClr val="5E7647"/>
              </a:gs>
              <a:gs pos="50000">
                <a:srgbClr val="CCFF99"/>
              </a:gs>
              <a:gs pos="100000">
                <a:srgbClr val="5E7647"/>
              </a:gs>
            </a:gsLst>
            <a:lin ang="5400000" scaled="1"/>
            <a:tileRect/>
          </a:gra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Arial" charset="0"/>
                <a:ea typeface="돋움" pitchFamily="50" charset="-127"/>
                <a:cs typeface="Arial" pitchFamily="34" charset="0"/>
              </a:rPr>
              <a:t>Vendor Development</a:t>
            </a:r>
          </a:p>
        </p:txBody>
      </p:sp>
      <p:sp>
        <p:nvSpPr>
          <p:cNvPr id="20" name="Rounded Rectangle 19"/>
          <p:cNvSpPr/>
          <p:nvPr/>
        </p:nvSpPr>
        <p:spPr bwMode="auto">
          <a:xfrm>
            <a:off x="585788" y="3854450"/>
            <a:ext cx="2660650" cy="381000"/>
          </a:xfrm>
          <a:prstGeom prst="roundRect">
            <a:avLst/>
          </a:prstGeom>
          <a:gradFill flip="none" rotWithShape="1">
            <a:gsLst>
              <a:gs pos="0">
                <a:srgbClr val="5E7647"/>
              </a:gs>
              <a:gs pos="50000">
                <a:srgbClr val="CCFF99"/>
              </a:gs>
              <a:gs pos="100000">
                <a:srgbClr val="5E7647"/>
              </a:gs>
            </a:gsLst>
            <a:lin ang="5400000" scaled="1"/>
            <a:tileRect/>
          </a:gra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Arial" charset="0"/>
                <a:ea typeface="돋움" pitchFamily="50" charset="-127"/>
                <a:cs typeface="Arial" pitchFamily="34" charset="0"/>
              </a:rPr>
              <a:t>Q A System</a:t>
            </a:r>
          </a:p>
        </p:txBody>
      </p:sp>
      <p:sp>
        <p:nvSpPr>
          <p:cNvPr id="21" name="Rounded Rectangle 20"/>
          <p:cNvSpPr/>
          <p:nvPr/>
        </p:nvSpPr>
        <p:spPr bwMode="auto">
          <a:xfrm>
            <a:off x="581025" y="3392488"/>
            <a:ext cx="2660650" cy="381000"/>
          </a:xfrm>
          <a:prstGeom prst="roundRect">
            <a:avLst/>
          </a:prstGeom>
          <a:gradFill flip="none" rotWithShape="1">
            <a:gsLst>
              <a:gs pos="0">
                <a:srgbClr val="5E7647"/>
              </a:gs>
              <a:gs pos="50000">
                <a:srgbClr val="CCFF99"/>
              </a:gs>
              <a:gs pos="100000">
                <a:srgbClr val="5E7647"/>
              </a:gs>
            </a:gsLst>
            <a:lin ang="5400000" scaled="1"/>
            <a:tileRect/>
          </a:gra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Arial" charset="0"/>
                <a:ea typeface="돋움" pitchFamily="50" charset="-127"/>
                <a:cs typeface="Arial" pitchFamily="34" charset="0"/>
              </a:rPr>
              <a:t>Material Flow</a:t>
            </a:r>
          </a:p>
        </p:txBody>
      </p:sp>
      <p:sp>
        <p:nvSpPr>
          <p:cNvPr id="22" name="Rounded Rectangle 21"/>
          <p:cNvSpPr/>
          <p:nvPr/>
        </p:nvSpPr>
        <p:spPr bwMode="auto">
          <a:xfrm>
            <a:off x="581025" y="2911475"/>
            <a:ext cx="2660650" cy="381000"/>
          </a:xfrm>
          <a:prstGeom prst="roundRect">
            <a:avLst/>
          </a:prstGeom>
          <a:gradFill flip="none" rotWithShape="1">
            <a:gsLst>
              <a:gs pos="0">
                <a:srgbClr val="5E7647"/>
              </a:gs>
              <a:gs pos="50000">
                <a:srgbClr val="CCFF99"/>
              </a:gs>
              <a:gs pos="100000">
                <a:srgbClr val="5E7647"/>
              </a:gs>
            </a:gsLst>
            <a:lin ang="5400000" scaled="1"/>
            <a:tileRect/>
          </a:gra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Arial" charset="0"/>
                <a:ea typeface="돋움" pitchFamily="50" charset="-127"/>
                <a:cs typeface="Arial" pitchFamily="34" charset="0"/>
              </a:rPr>
              <a:t>Maintenance</a:t>
            </a:r>
          </a:p>
        </p:txBody>
      </p:sp>
      <p:sp>
        <p:nvSpPr>
          <p:cNvPr id="23" name="Rounded Rectangle 22"/>
          <p:cNvSpPr/>
          <p:nvPr/>
        </p:nvSpPr>
        <p:spPr bwMode="auto">
          <a:xfrm>
            <a:off x="581025" y="2465388"/>
            <a:ext cx="2660650" cy="381000"/>
          </a:xfrm>
          <a:prstGeom prst="roundRect">
            <a:avLst/>
          </a:prstGeom>
          <a:gradFill flip="none" rotWithShape="1">
            <a:gsLst>
              <a:gs pos="0">
                <a:srgbClr val="5E7647"/>
              </a:gs>
              <a:gs pos="50000">
                <a:srgbClr val="CCFF99"/>
              </a:gs>
              <a:gs pos="100000">
                <a:srgbClr val="5E7647"/>
              </a:gs>
            </a:gsLst>
            <a:lin ang="5400000" scaled="1"/>
            <a:tileRect/>
          </a:gra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Arial" charset="0"/>
                <a:ea typeface="돋움" pitchFamily="50" charset="-127"/>
                <a:cs typeface="Arial" pitchFamily="34" charset="0"/>
              </a:rPr>
              <a:t>Productivity Mgt.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81025" y="1997075"/>
            <a:ext cx="2660650" cy="381000"/>
          </a:xfrm>
          <a:prstGeom prst="roundRect">
            <a:avLst/>
          </a:prstGeom>
          <a:gradFill flip="none" rotWithShape="1">
            <a:gsLst>
              <a:gs pos="0">
                <a:srgbClr val="5E7647"/>
              </a:gs>
              <a:gs pos="50000">
                <a:srgbClr val="CCFF99"/>
              </a:gs>
              <a:gs pos="100000">
                <a:srgbClr val="5E7647"/>
              </a:gs>
            </a:gsLst>
            <a:lin ang="5400000" scaled="1"/>
            <a:tileRect/>
          </a:gra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Arial" charset="0"/>
                <a:ea typeface="돋움" pitchFamily="50" charset="-127"/>
                <a:cs typeface="Arial" pitchFamily="34" charset="0"/>
              </a:rPr>
              <a:t>T5S</a:t>
            </a:r>
          </a:p>
        </p:txBody>
      </p:sp>
      <p:sp>
        <p:nvSpPr>
          <p:cNvPr id="61463" name="Text Box 7"/>
          <p:cNvSpPr txBox="1">
            <a:spLocks noChangeArrowheads="1"/>
          </p:cNvSpPr>
          <p:nvPr/>
        </p:nvSpPr>
        <p:spPr bwMode="auto">
          <a:xfrm>
            <a:off x="1174750" y="1125538"/>
            <a:ext cx="1306513" cy="3381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ko-KR" sz="1600" b="1" u="sng">
                <a:solidFill>
                  <a:srgbClr val="000000"/>
                </a:solidFill>
                <a:ea typeface="Malgun Gothic" pitchFamily="34" charset="-127"/>
              </a:rPr>
              <a:t>Mi-10 items</a:t>
            </a:r>
          </a:p>
        </p:txBody>
      </p:sp>
      <p:sp>
        <p:nvSpPr>
          <p:cNvPr id="61464" name="Line 39"/>
          <p:cNvSpPr>
            <a:spLocks noChangeShapeType="1"/>
          </p:cNvSpPr>
          <p:nvPr/>
        </p:nvSpPr>
        <p:spPr bwMode="auto">
          <a:xfrm>
            <a:off x="901700" y="1560513"/>
            <a:ext cx="0" cy="360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65" name="Line 40"/>
          <p:cNvSpPr>
            <a:spLocks noChangeShapeType="1"/>
          </p:cNvSpPr>
          <p:nvPr/>
        </p:nvSpPr>
        <p:spPr bwMode="auto">
          <a:xfrm>
            <a:off x="901700" y="2017713"/>
            <a:ext cx="0" cy="360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66" name="Line 41"/>
          <p:cNvSpPr>
            <a:spLocks noChangeShapeType="1"/>
          </p:cNvSpPr>
          <p:nvPr/>
        </p:nvSpPr>
        <p:spPr bwMode="auto">
          <a:xfrm>
            <a:off x="901700" y="2474913"/>
            <a:ext cx="0" cy="360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67" name="Line 42"/>
          <p:cNvSpPr>
            <a:spLocks noChangeShapeType="1"/>
          </p:cNvSpPr>
          <p:nvPr/>
        </p:nvSpPr>
        <p:spPr bwMode="auto">
          <a:xfrm>
            <a:off x="901700" y="2932113"/>
            <a:ext cx="0" cy="360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68" name="Line 43"/>
          <p:cNvSpPr>
            <a:spLocks noChangeShapeType="1"/>
          </p:cNvSpPr>
          <p:nvPr/>
        </p:nvSpPr>
        <p:spPr bwMode="auto">
          <a:xfrm>
            <a:off x="901700" y="3389313"/>
            <a:ext cx="0" cy="360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69" name="Line 44"/>
          <p:cNvSpPr>
            <a:spLocks noChangeShapeType="1"/>
          </p:cNvSpPr>
          <p:nvPr/>
        </p:nvSpPr>
        <p:spPr bwMode="auto">
          <a:xfrm>
            <a:off x="901700" y="3846513"/>
            <a:ext cx="0" cy="360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70" name="Line 45"/>
          <p:cNvSpPr>
            <a:spLocks noChangeShapeType="1"/>
          </p:cNvSpPr>
          <p:nvPr/>
        </p:nvSpPr>
        <p:spPr bwMode="auto">
          <a:xfrm>
            <a:off x="901700" y="4303713"/>
            <a:ext cx="0" cy="360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71" name="Line 46"/>
          <p:cNvSpPr>
            <a:spLocks noChangeShapeType="1"/>
          </p:cNvSpPr>
          <p:nvPr/>
        </p:nvSpPr>
        <p:spPr bwMode="auto">
          <a:xfrm>
            <a:off x="901700" y="4760913"/>
            <a:ext cx="0" cy="360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72" name="Line 47"/>
          <p:cNvSpPr>
            <a:spLocks noChangeShapeType="1"/>
          </p:cNvSpPr>
          <p:nvPr/>
        </p:nvSpPr>
        <p:spPr bwMode="auto">
          <a:xfrm>
            <a:off x="901700" y="5218113"/>
            <a:ext cx="0" cy="360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73" name="Line 48"/>
          <p:cNvSpPr>
            <a:spLocks noChangeShapeType="1"/>
          </p:cNvSpPr>
          <p:nvPr/>
        </p:nvSpPr>
        <p:spPr bwMode="auto">
          <a:xfrm>
            <a:off x="901700" y="5675313"/>
            <a:ext cx="0" cy="360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74" name="Text Box 49"/>
          <p:cNvSpPr txBox="1">
            <a:spLocks noChangeArrowheads="1"/>
          </p:cNvSpPr>
          <p:nvPr/>
        </p:nvSpPr>
        <p:spPr bwMode="auto">
          <a:xfrm>
            <a:off x="619125" y="1573213"/>
            <a:ext cx="268288" cy="3079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altLang="ko-KR" sz="1400">
                <a:solidFill>
                  <a:srgbClr val="000000"/>
                </a:solidFill>
                <a:ea typeface="Malgun Gothic" pitchFamily="34" charset="-127"/>
              </a:rPr>
              <a:t>1</a:t>
            </a:r>
          </a:p>
        </p:txBody>
      </p:sp>
      <p:sp>
        <p:nvSpPr>
          <p:cNvPr id="61475" name="Text Box 50"/>
          <p:cNvSpPr txBox="1">
            <a:spLocks noChangeArrowheads="1"/>
          </p:cNvSpPr>
          <p:nvPr/>
        </p:nvSpPr>
        <p:spPr bwMode="auto">
          <a:xfrm>
            <a:off x="619125" y="2035175"/>
            <a:ext cx="268288" cy="3079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altLang="ko-KR" sz="1400">
                <a:solidFill>
                  <a:srgbClr val="000000"/>
                </a:solidFill>
                <a:ea typeface="Malgun Gothic" pitchFamily="34" charset="-127"/>
              </a:rPr>
              <a:t>2</a:t>
            </a:r>
          </a:p>
        </p:txBody>
      </p:sp>
      <p:sp>
        <p:nvSpPr>
          <p:cNvPr id="61476" name="Text Box 51"/>
          <p:cNvSpPr txBox="1">
            <a:spLocks noChangeArrowheads="1"/>
          </p:cNvSpPr>
          <p:nvPr/>
        </p:nvSpPr>
        <p:spPr bwMode="auto">
          <a:xfrm>
            <a:off x="619125" y="2492375"/>
            <a:ext cx="268288" cy="3079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altLang="ko-KR" sz="1400">
                <a:solidFill>
                  <a:srgbClr val="000000"/>
                </a:solidFill>
                <a:ea typeface="Malgun Gothic" pitchFamily="34" charset="-127"/>
              </a:rPr>
              <a:t>3</a:t>
            </a:r>
          </a:p>
        </p:txBody>
      </p:sp>
      <p:sp>
        <p:nvSpPr>
          <p:cNvPr id="61477" name="Text Box 52"/>
          <p:cNvSpPr txBox="1">
            <a:spLocks noChangeArrowheads="1"/>
          </p:cNvSpPr>
          <p:nvPr/>
        </p:nvSpPr>
        <p:spPr bwMode="auto">
          <a:xfrm>
            <a:off x="619125" y="2949575"/>
            <a:ext cx="268288" cy="3079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altLang="ko-KR" sz="1400">
                <a:solidFill>
                  <a:srgbClr val="000000"/>
                </a:solidFill>
                <a:ea typeface="Malgun Gothic" pitchFamily="34" charset="-127"/>
              </a:rPr>
              <a:t>4</a:t>
            </a:r>
          </a:p>
        </p:txBody>
      </p:sp>
      <p:sp>
        <p:nvSpPr>
          <p:cNvPr id="61478" name="Text Box 53"/>
          <p:cNvSpPr txBox="1">
            <a:spLocks noChangeArrowheads="1"/>
          </p:cNvSpPr>
          <p:nvPr/>
        </p:nvSpPr>
        <p:spPr bwMode="auto">
          <a:xfrm>
            <a:off x="619125" y="3406775"/>
            <a:ext cx="268288" cy="3079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altLang="ko-KR" sz="1400">
                <a:solidFill>
                  <a:srgbClr val="000000"/>
                </a:solidFill>
                <a:ea typeface="Malgun Gothic" pitchFamily="34" charset="-127"/>
              </a:rPr>
              <a:t>5</a:t>
            </a:r>
          </a:p>
        </p:txBody>
      </p:sp>
      <p:sp>
        <p:nvSpPr>
          <p:cNvPr id="61479" name="Text Box 54"/>
          <p:cNvSpPr txBox="1">
            <a:spLocks noChangeArrowheads="1"/>
          </p:cNvSpPr>
          <p:nvPr/>
        </p:nvSpPr>
        <p:spPr bwMode="auto">
          <a:xfrm>
            <a:off x="619125" y="3863975"/>
            <a:ext cx="268288" cy="3079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altLang="ko-KR" sz="1400">
                <a:solidFill>
                  <a:srgbClr val="000000"/>
                </a:solidFill>
                <a:ea typeface="Malgun Gothic" pitchFamily="34" charset="-127"/>
              </a:rPr>
              <a:t>6</a:t>
            </a:r>
          </a:p>
        </p:txBody>
      </p:sp>
      <p:sp>
        <p:nvSpPr>
          <p:cNvPr id="61480" name="Text Box 55"/>
          <p:cNvSpPr txBox="1">
            <a:spLocks noChangeArrowheads="1"/>
          </p:cNvSpPr>
          <p:nvPr/>
        </p:nvSpPr>
        <p:spPr bwMode="auto">
          <a:xfrm>
            <a:off x="619125" y="4321175"/>
            <a:ext cx="268288" cy="3079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altLang="ko-KR" sz="1400">
                <a:solidFill>
                  <a:srgbClr val="000000"/>
                </a:solidFill>
                <a:ea typeface="Malgun Gothic" pitchFamily="34" charset="-127"/>
              </a:rPr>
              <a:t>7</a:t>
            </a:r>
          </a:p>
        </p:txBody>
      </p:sp>
      <p:sp>
        <p:nvSpPr>
          <p:cNvPr id="61481" name="Text Box 56"/>
          <p:cNvSpPr txBox="1">
            <a:spLocks noChangeArrowheads="1"/>
          </p:cNvSpPr>
          <p:nvPr/>
        </p:nvSpPr>
        <p:spPr bwMode="auto">
          <a:xfrm>
            <a:off x="619125" y="4778375"/>
            <a:ext cx="268288" cy="3079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altLang="ko-KR" sz="1400">
                <a:solidFill>
                  <a:srgbClr val="000000"/>
                </a:solidFill>
                <a:ea typeface="Malgun Gothic" pitchFamily="34" charset="-127"/>
              </a:rPr>
              <a:t>8</a:t>
            </a:r>
          </a:p>
        </p:txBody>
      </p:sp>
      <p:sp>
        <p:nvSpPr>
          <p:cNvPr id="61482" name="Text Box 57"/>
          <p:cNvSpPr txBox="1">
            <a:spLocks noChangeArrowheads="1"/>
          </p:cNvSpPr>
          <p:nvPr/>
        </p:nvSpPr>
        <p:spPr bwMode="auto">
          <a:xfrm>
            <a:off x="619125" y="5235575"/>
            <a:ext cx="268288" cy="3079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altLang="ko-KR" sz="1400">
                <a:solidFill>
                  <a:srgbClr val="000000"/>
                </a:solidFill>
                <a:ea typeface="Malgun Gothic" pitchFamily="34" charset="-127"/>
              </a:rPr>
              <a:t>9</a:t>
            </a:r>
          </a:p>
        </p:txBody>
      </p:sp>
      <p:sp>
        <p:nvSpPr>
          <p:cNvPr id="61483" name="Text Box 58"/>
          <p:cNvSpPr txBox="1">
            <a:spLocks noChangeArrowheads="1"/>
          </p:cNvSpPr>
          <p:nvPr/>
        </p:nvSpPr>
        <p:spPr bwMode="auto">
          <a:xfrm>
            <a:off x="527050" y="5711825"/>
            <a:ext cx="457200" cy="3079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altLang="ko-KR" sz="1400">
                <a:solidFill>
                  <a:srgbClr val="000000"/>
                </a:solidFill>
                <a:ea typeface="Malgun Gothic" pitchFamily="34" charset="-127"/>
              </a:rPr>
              <a:t>10</a:t>
            </a:r>
          </a:p>
        </p:txBody>
      </p:sp>
      <p:sp>
        <p:nvSpPr>
          <p:cNvPr id="61484" name="Rectangle 6"/>
          <p:cNvSpPr>
            <a:spLocks noChangeArrowheads="1"/>
          </p:cNvSpPr>
          <p:nvPr/>
        </p:nvSpPr>
        <p:spPr bwMode="auto">
          <a:xfrm>
            <a:off x="3905250" y="3487738"/>
            <a:ext cx="914400" cy="5334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ko-KR" sz="1600">
                <a:solidFill>
                  <a:srgbClr val="000000"/>
                </a:solidFill>
                <a:latin typeface="Comic Sans MS" pitchFamily="66" charset="0"/>
                <a:ea typeface="Gulim" pitchFamily="34" charset="-127"/>
              </a:rPr>
              <a:t>3R</a:t>
            </a:r>
          </a:p>
        </p:txBody>
      </p:sp>
      <p:sp>
        <p:nvSpPr>
          <p:cNvPr id="61485" name="Rectangle 6"/>
          <p:cNvSpPr>
            <a:spLocks noChangeArrowheads="1"/>
          </p:cNvSpPr>
          <p:nvPr/>
        </p:nvSpPr>
        <p:spPr bwMode="auto">
          <a:xfrm>
            <a:off x="3905250" y="5011738"/>
            <a:ext cx="914400" cy="5334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ko-KR" sz="1600">
                <a:solidFill>
                  <a:srgbClr val="000000"/>
                </a:solidFill>
                <a:latin typeface="Comic Sans MS" pitchFamily="66" charset="0"/>
                <a:ea typeface="Gulim" pitchFamily="34" charset="-127"/>
              </a:rPr>
              <a:t>Visual</a:t>
            </a:r>
          </a:p>
          <a:p>
            <a:r>
              <a:rPr lang="en-US" altLang="ko-KR" sz="1600">
                <a:solidFill>
                  <a:srgbClr val="000000"/>
                </a:solidFill>
                <a:latin typeface="Comic Sans MS" pitchFamily="66" charset="0"/>
                <a:ea typeface="Gulim" pitchFamily="34" charset="-127"/>
              </a:rPr>
              <a:t>M</a:t>
            </a:r>
            <a:r>
              <a:rPr lang="en-US" altLang="ko-KR" sz="1100" b="1">
                <a:solidFill>
                  <a:srgbClr val="000000"/>
                </a:solidFill>
                <a:latin typeface="Comic Sans MS" pitchFamily="66" charset="0"/>
                <a:ea typeface="Gulim" pitchFamily="34" charset="-127"/>
              </a:rPr>
              <a:t>anagement</a:t>
            </a:r>
            <a:endParaRPr lang="en-US" altLang="ko-KR" sz="1600" b="1">
              <a:solidFill>
                <a:srgbClr val="000000"/>
              </a:solidFill>
              <a:latin typeface="Comic Sans MS" pitchFamily="66" charset="0"/>
              <a:ea typeface="Gulim" pitchFamily="34" charset="-127"/>
            </a:endParaRPr>
          </a:p>
        </p:txBody>
      </p:sp>
      <p:cxnSp>
        <p:nvCxnSpPr>
          <p:cNvPr id="51" name="Straight Connector 50"/>
          <p:cNvCxnSpPr>
            <a:stCxn id="24" idx="3"/>
          </p:cNvCxnSpPr>
          <p:nvPr/>
        </p:nvCxnSpPr>
        <p:spPr bwMode="auto">
          <a:xfrm>
            <a:off x="3241675" y="2187575"/>
            <a:ext cx="668338" cy="3052763"/>
          </a:xfrm>
          <a:prstGeom prst="line">
            <a:avLst/>
          </a:prstGeom>
          <a:solidFill>
            <a:srgbClr val="FFFFFF"/>
          </a:solidFill>
          <a:ln w="127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9" name="Action Button: Beginning 48">
            <a:hlinkClick r:id="rId2" action="ppaction://hlinksldjump" highlightClick="1"/>
          </p:cNvPr>
          <p:cNvSpPr/>
          <p:nvPr/>
        </p:nvSpPr>
        <p:spPr>
          <a:xfrm>
            <a:off x="8482080" y="6449704"/>
            <a:ext cx="609600" cy="381000"/>
          </a:xfrm>
          <a:prstGeom prst="actionButtonBeginning">
            <a:avLst/>
          </a:prstGeom>
          <a:solidFill>
            <a:schemeClr val="bg2">
              <a:lumMod val="2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lide Number Placeholder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E23C2-2FCB-4EFE-8F49-AE456CC6AFD5}" type="slidenum">
              <a:rPr lang="en-IN" smtClean="0"/>
              <a:pPr/>
              <a:t>11</a:t>
            </a:fld>
            <a:endParaRPr lang="en-IN"/>
          </a:p>
        </p:txBody>
      </p:sp>
      <p:pic>
        <p:nvPicPr>
          <p:cNvPr id="50" name="Object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15206" y="6481786"/>
            <a:ext cx="1219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077200" y="71418"/>
            <a:ext cx="9144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2"/>
          <p:cNvGrpSpPr/>
          <p:nvPr/>
        </p:nvGrpSpPr>
        <p:grpSpPr>
          <a:xfrm>
            <a:off x="5657888" y="2667000"/>
            <a:ext cx="3486112" cy="4071584"/>
            <a:chOff x="76200" y="3200400"/>
            <a:chExt cx="4204648" cy="3606424"/>
          </a:xfrm>
        </p:grpSpPr>
        <p:sp>
          <p:nvSpPr>
            <p:cNvPr id="227" name="Rectangle 226"/>
            <p:cNvSpPr/>
            <p:nvPr/>
          </p:nvSpPr>
          <p:spPr>
            <a:xfrm>
              <a:off x="89848" y="4038600"/>
              <a:ext cx="4191000" cy="2768224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8" name="Rectangle 227"/>
            <p:cNvSpPr/>
            <p:nvPr/>
          </p:nvSpPr>
          <p:spPr>
            <a:xfrm>
              <a:off x="76200" y="3200400"/>
              <a:ext cx="2971800" cy="83820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29" name="Rectangle 10"/>
          <p:cNvSpPr>
            <a:spLocks noChangeArrowheads="1"/>
          </p:cNvSpPr>
          <p:nvPr/>
        </p:nvSpPr>
        <p:spPr bwMode="auto">
          <a:xfrm>
            <a:off x="5581688" y="2584473"/>
            <a:ext cx="3167063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101568" tIns="80937" rIns="0" bIns="0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30" name="Rectangle 11"/>
          <p:cNvSpPr>
            <a:spLocks noChangeArrowheads="1"/>
          </p:cNvSpPr>
          <p:nvPr/>
        </p:nvSpPr>
        <p:spPr bwMode="auto">
          <a:xfrm>
            <a:off x="5581688" y="2584473"/>
            <a:ext cx="4195763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107916" tIns="910938" rIns="0" bIns="0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31" name="AutoShape 17"/>
          <p:cNvSpPr>
            <a:spLocks noChangeArrowheads="1"/>
          </p:cNvSpPr>
          <p:nvPr/>
        </p:nvSpPr>
        <p:spPr bwMode="auto">
          <a:xfrm>
            <a:off x="7599076" y="3696636"/>
            <a:ext cx="1280160" cy="274320"/>
          </a:xfrm>
          <a:prstGeom prst="roundRect">
            <a:avLst>
              <a:gd name="adj" fmla="val 22588"/>
            </a:avLst>
          </a:prstGeom>
          <a:gradFill rotWithShape="1">
            <a:gsLst>
              <a:gs pos="0">
                <a:srgbClr val="FFFDFB"/>
              </a:gs>
              <a:gs pos="100000">
                <a:srgbClr val="D0F6FE"/>
              </a:gs>
            </a:gsLst>
            <a:lin ang="2700000" scaled="1"/>
          </a:gradFill>
          <a:ln w="9525">
            <a:solidFill>
              <a:srgbClr val="3366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30000"/>
              </a:lnSpc>
              <a:spcBef>
                <a:spcPct val="30000"/>
              </a:spcBef>
              <a:buClr>
                <a:prstClr val="black"/>
              </a:buClr>
            </a:pPr>
            <a:endParaRPr lang="en-US">
              <a:solidFill>
                <a:prstClr val="black"/>
              </a:solidFill>
              <a:latin typeface="Arial Narrow" pitchFamily="34" charset="0"/>
              <a:ea typeface="굴림" pitchFamily="50" charset="-127"/>
            </a:endParaRPr>
          </a:p>
        </p:txBody>
      </p:sp>
      <p:sp>
        <p:nvSpPr>
          <p:cNvPr id="232" name="AutoShape 27"/>
          <p:cNvSpPr>
            <a:spLocks noChangeArrowheads="1"/>
          </p:cNvSpPr>
          <p:nvPr/>
        </p:nvSpPr>
        <p:spPr bwMode="auto">
          <a:xfrm>
            <a:off x="7599076" y="4187766"/>
            <a:ext cx="1280160" cy="274320"/>
          </a:xfrm>
          <a:prstGeom prst="roundRect">
            <a:avLst>
              <a:gd name="adj" fmla="val 22588"/>
            </a:avLst>
          </a:prstGeom>
          <a:gradFill rotWithShape="1">
            <a:gsLst>
              <a:gs pos="0">
                <a:srgbClr val="FFFDFB"/>
              </a:gs>
              <a:gs pos="100000">
                <a:srgbClr val="D0F6FE"/>
              </a:gs>
            </a:gsLst>
            <a:lin ang="2700000" scaled="1"/>
          </a:gradFill>
          <a:ln w="9525">
            <a:solidFill>
              <a:srgbClr val="3366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30000"/>
              </a:lnSpc>
              <a:spcBef>
                <a:spcPct val="30000"/>
              </a:spcBef>
              <a:buClr>
                <a:prstClr val="black"/>
              </a:buClr>
            </a:pPr>
            <a:endParaRPr lang="en-US">
              <a:solidFill>
                <a:prstClr val="black"/>
              </a:solidFill>
              <a:latin typeface="Arial Narrow" pitchFamily="34" charset="0"/>
              <a:ea typeface="굴림" pitchFamily="50" charset="-127"/>
            </a:endParaRPr>
          </a:p>
        </p:txBody>
      </p:sp>
      <p:sp>
        <p:nvSpPr>
          <p:cNvPr id="233" name="AutoShape 30"/>
          <p:cNvSpPr>
            <a:spLocks noChangeArrowheads="1"/>
          </p:cNvSpPr>
          <p:nvPr/>
        </p:nvSpPr>
        <p:spPr bwMode="auto">
          <a:xfrm>
            <a:off x="7599076" y="4696767"/>
            <a:ext cx="1280160" cy="274320"/>
          </a:xfrm>
          <a:prstGeom prst="roundRect">
            <a:avLst>
              <a:gd name="adj" fmla="val 22588"/>
            </a:avLst>
          </a:prstGeom>
          <a:gradFill rotWithShape="1">
            <a:gsLst>
              <a:gs pos="0">
                <a:srgbClr val="FFFDFB"/>
              </a:gs>
              <a:gs pos="100000">
                <a:srgbClr val="D0F6FE"/>
              </a:gs>
            </a:gsLst>
            <a:lin ang="2700000" scaled="1"/>
          </a:gradFill>
          <a:ln w="9525">
            <a:solidFill>
              <a:srgbClr val="3366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30000"/>
              </a:lnSpc>
              <a:spcBef>
                <a:spcPct val="30000"/>
              </a:spcBef>
              <a:buClr>
                <a:prstClr val="black"/>
              </a:buClr>
            </a:pPr>
            <a:endParaRPr lang="en-US">
              <a:solidFill>
                <a:prstClr val="black"/>
              </a:solidFill>
              <a:latin typeface="Arial Narrow" pitchFamily="34" charset="0"/>
              <a:ea typeface="굴림" pitchFamily="50" charset="-127"/>
            </a:endParaRPr>
          </a:p>
        </p:txBody>
      </p:sp>
      <p:sp>
        <p:nvSpPr>
          <p:cNvPr id="234" name="AutoShape 33"/>
          <p:cNvSpPr>
            <a:spLocks noChangeArrowheads="1"/>
          </p:cNvSpPr>
          <p:nvPr/>
        </p:nvSpPr>
        <p:spPr bwMode="auto">
          <a:xfrm>
            <a:off x="7573676" y="5204533"/>
            <a:ext cx="1280160" cy="274320"/>
          </a:xfrm>
          <a:prstGeom prst="roundRect">
            <a:avLst>
              <a:gd name="adj" fmla="val 22588"/>
            </a:avLst>
          </a:prstGeom>
          <a:gradFill rotWithShape="1">
            <a:gsLst>
              <a:gs pos="0">
                <a:srgbClr val="FFFDFB"/>
              </a:gs>
              <a:gs pos="100000">
                <a:srgbClr val="D0F6FE"/>
              </a:gs>
            </a:gsLst>
            <a:lin ang="2700000" scaled="1"/>
          </a:gradFill>
          <a:ln w="9525">
            <a:solidFill>
              <a:srgbClr val="3366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30000"/>
              </a:lnSpc>
              <a:spcBef>
                <a:spcPct val="30000"/>
              </a:spcBef>
              <a:buClr>
                <a:prstClr val="black"/>
              </a:buClr>
            </a:pPr>
            <a:endParaRPr lang="en-US">
              <a:solidFill>
                <a:prstClr val="black"/>
              </a:solidFill>
              <a:latin typeface="Arial Narrow" pitchFamily="34" charset="0"/>
              <a:ea typeface="굴림" pitchFamily="50" charset="-127"/>
            </a:endParaRPr>
          </a:p>
        </p:txBody>
      </p:sp>
      <p:pic>
        <p:nvPicPr>
          <p:cNvPr id="236" name="Picture 51" descr="원6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0800000" flipH="1">
            <a:off x="7215207" y="3716955"/>
            <a:ext cx="340944" cy="307039"/>
          </a:xfrm>
          <a:prstGeom prst="rect">
            <a:avLst/>
          </a:prstGeom>
          <a:noFill/>
        </p:spPr>
      </p:pic>
      <p:pic>
        <p:nvPicPr>
          <p:cNvPr id="237" name="Picture 55" descr="원6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0800000" flipH="1">
            <a:off x="7215207" y="4208085"/>
            <a:ext cx="340944" cy="307039"/>
          </a:xfrm>
          <a:prstGeom prst="rect">
            <a:avLst/>
          </a:prstGeom>
          <a:noFill/>
        </p:spPr>
      </p:pic>
      <p:pic>
        <p:nvPicPr>
          <p:cNvPr id="238" name="Picture 56" descr="원6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0800000" flipH="1">
            <a:off x="7215207" y="4717086"/>
            <a:ext cx="340944" cy="307039"/>
          </a:xfrm>
          <a:prstGeom prst="rect">
            <a:avLst/>
          </a:prstGeom>
          <a:noFill/>
        </p:spPr>
      </p:pic>
      <p:pic>
        <p:nvPicPr>
          <p:cNvPr id="239" name="Picture 57" descr="원6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0800000" flipH="1">
            <a:off x="7215207" y="5224852"/>
            <a:ext cx="340944" cy="307039"/>
          </a:xfrm>
          <a:prstGeom prst="rect">
            <a:avLst/>
          </a:prstGeom>
          <a:noFill/>
        </p:spPr>
      </p:pic>
      <p:sp>
        <p:nvSpPr>
          <p:cNvPr id="251" name="AutoShape 33"/>
          <p:cNvSpPr>
            <a:spLocks noChangeArrowheads="1"/>
          </p:cNvSpPr>
          <p:nvPr/>
        </p:nvSpPr>
        <p:spPr bwMode="auto">
          <a:xfrm>
            <a:off x="7573676" y="5711196"/>
            <a:ext cx="1280160" cy="274320"/>
          </a:xfrm>
          <a:prstGeom prst="roundRect">
            <a:avLst>
              <a:gd name="adj" fmla="val 22588"/>
            </a:avLst>
          </a:prstGeom>
          <a:gradFill rotWithShape="1">
            <a:gsLst>
              <a:gs pos="0">
                <a:srgbClr val="FFFDFB"/>
              </a:gs>
              <a:gs pos="100000">
                <a:srgbClr val="D0F6FE"/>
              </a:gs>
            </a:gsLst>
            <a:lin ang="2700000" scaled="1"/>
          </a:gradFill>
          <a:ln w="9525">
            <a:solidFill>
              <a:srgbClr val="3366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30000"/>
              </a:lnSpc>
              <a:spcBef>
                <a:spcPct val="30000"/>
              </a:spcBef>
              <a:buClr>
                <a:prstClr val="black"/>
              </a:buClr>
            </a:pPr>
            <a:endParaRPr lang="en-US">
              <a:solidFill>
                <a:prstClr val="black"/>
              </a:solidFill>
              <a:latin typeface="Arial Narrow" pitchFamily="34" charset="0"/>
              <a:ea typeface="굴림" pitchFamily="50" charset="-127"/>
            </a:endParaRPr>
          </a:p>
        </p:txBody>
      </p:sp>
      <p:pic>
        <p:nvPicPr>
          <p:cNvPr id="252" name="Picture 57" descr="원6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0800000" flipH="1">
            <a:off x="7215207" y="5731515"/>
            <a:ext cx="340944" cy="307039"/>
          </a:xfrm>
          <a:prstGeom prst="rect">
            <a:avLst/>
          </a:prstGeom>
          <a:noFill/>
        </p:spPr>
      </p:pic>
      <p:sp>
        <p:nvSpPr>
          <p:cNvPr id="260" name="TextBox 259"/>
          <p:cNvSpPr txBox="1"/>
          <p:nvPr/>
        </p:nvSpPr>
        <p:spPr>
          <a:xfrm>
            <a:off x="7629556" y="3643314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R&amp;D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261" name="TextBox 260"/>
          <p:cNvSpPr txBox="1"/>
          <p:nvPr/>
        </p:nvSpPr>
        <p:spPr>
          <a:xfrm>
            <a:off x="7615908" y="415472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S/W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262" name="TextBox 261"/>
          <p:cNvSpPr txBox="1"/>
          <p:nvPr/>
        </p:nvSpPr>
        <p:spPr>
          <a:xfrm>
            <a:off x="7602260" y="4645958"/>
            <a:ext cx="124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PE/Prod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263" name="TextBox 262"/>
          <p:cNvSpPr txBox="1"/>
          <p:nvPr/>
        </p:nvSpPr>
        <p:spPr>
          <a:xfrm>
            <a:off x="7705756" y="5167002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QA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264" name="TextBox 263"/>
          <p:cNvSpPr txBox="1"/>
          <p:nvPr/>
        </p:nvSpPr>
        <p:spPr>
          <a:xfrm>
            <a:off x="7629556" y="566706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Logistic</a:t>
            </a:r>
            <a:endParaRPr lang="en-US" b="1" dirty="0">
              <a:solidFill>
                <a:prstClr val="black"/>
              </a:solidFill>
            </a:endParaRPr>
          </a:p>
        </p:txBody>
      </p:sp>
      <p:grpSp>
        <p:nvGrpSpPr>
          <p:cNvPr id="3" name="Group 134"/>
          <p:cNvGrpSpPr/>
          <p:nvPr/>
        </p:nvGrpSpPr>
        <p:grpSpPr>
          <a:xfrm>
            <a:off x="5715008" y="4429132"/>
            <a:ext cx="1439863" cy="1079500"/>
            <a:chOff x="3276600" y="4724400"/>
            <a:chExt cx="1439863" cy="1079500"/>
          </a:xfrm>
        </p:grpSpPr>
        <p:pic>
          <p:nvPicPr>
            <p:cNvPr id="271" name="Picture 60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3276600" y="4724400"/>
              <a:ext cx="1439863" cy="1079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4" name="Group 70"/>
            <p:cNvGrpSpPr>
              <a:grpSpLocks/>
            </p:cNvGrpSpPr>
            <p:nvPr/>
          </p:nvGrpSpPr>
          <p:grpSpPr bwMode="auto">
            <a:xfrm>
              <a:off x="3303896" y="4732360"/>
              <a:ext cx="1385248" cy="968992"/>
              <a:chOff x="1248" y="1440"/>
              <a:chExt cx="864" cy="864"/>
            </a:xfrm>
          </p:grpSpPr>
          <p:sp>
            <p:nvSpPr>
              <p:cNvPr id="273" name="Oval 71"/>
              <p:cNvSpPr>
                <a:spLocks noChangeArrowheads="1"/>
              </p:cNvSpPr>
              <p:nvPr/>
            </p:nvSpPr>
            <p:spPr bwMode="auto">
              <a:xfrm>
                <a:off x="1248" y="1440"/>
                <a:ext cx="864" cy="864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FF99">
                      <a:gamma/>
                      <a:shade val="46275"/>
                      <a:invGamma/>
                    </a:srgbClr>
                  </a:gs>
                </a:gsLst>
                <a:path path="rect">
                  <a:fillToRect r="100000" b="10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4" name="Oval 72"/>
              <p:cNvSpPr>
                <a:spLocks noChangeArrowheads="1"/>
              </p:cNvSpPr>
              <p:nvPr/>
            </p:nvSpPr>
            <p:spPr bwMode="auto">
              <a:xfrm>
                <a:off x="1341" y="1670"/>
                <a:ext cx="713" cy="452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prstShdw prst="shdw18" dist="17961" dir="13500000">
                  <a:srgbClr val="FFFF99">
                    <a:gamma/>
                    <a:shade val="60000"/>
                    <a:invGamma/>
                  </a:srgbClr>
                </a:prstShdw>
              </a:effectLst>
            </p:spPr>
            <p:txBody>
              <a:bodyPr wrap="none" anchor="ctr"/>
              <a:lstStyle/>
              <a:p>
                <a:pPr algn="ctr"/>
                <a:r>
                  <a:rPr lang="en-US" altLang="ko-KR" sz="2000" b="1" dirty="0" smtClean="0">
                    <a:solidFill>
                      <a:prstClr val="black"/>
                    </a:solidFill>
                    <a:latin typeface="HY헤드라인M" pitchFamily="18" charset="-127"/>
                    <a:ea typeface="HY헤드라인M" pitchFamily="18" charset="-127"/>
                  </a:rPr>
                  <a:t>VMES</a:t>
                </a:r>
                <a:endParaRPr lang="en-US" altLang="ko-KR" sz="2000" b="1" dirty="0">
                  <a:solidFill>
                    <a:prstClr val="black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</p:grpSp>
      <p:sp>
        <p:nvSpPr>
          <p:cNvPr id="276" name="TextBox 275"/>
          <p:cNvSpPr txBox="1"/>
          <p:nvPr/>
        </p:nvSpPr>
        <p:spPr>
          <a:xfrm>
            <a:off x="5681682" y="5643578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</a:rPr>
              <a:t>Manufacturing Data Monitoring System 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83" name="TextBox 282"/>
          <p:cNvSpPr txBox="1"/>
          <p:nvPr/>
        </p:nvSpPr>
        <p:spPr>
          <a:xfrm>
            <a:off x="5657872" y="6405828"/>
            <a:ext cx="21288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Under Development</a:t>
            </a:r>
            <a:endParaRPr lang="en-US" sz="1600" b="1" dirty="0">
              <a:solidFill>
                <a:srgbClr val="FF0000"/>
              </a:solidFill>
            </a:endParaRPr>
          </a:p>
        </p:txBody>
      </p:sp>
      <p:grpSp>
        <p:nvGrpSpPr>
          <p:cNvPr id="5" name="Group 139"/>
          <p:cNvGrpSpPr/>
          <p:nvPr/>
        </p:nvGrpSpPr>
        <p:grpSpPr>
          <a:xfrm>
            <a:off x="319086" y="2357430"/>
            <a:ext cx="4324352" cy="4419600"/>
            <a:chOff x="5105400" y="2362200"/>
            <a:chExt cx="4038600" cy="44196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38" name="Rectangle 137"/>
            <p:cNvSpPr/>
            <p:nvPr/>
          </p:nvSpPr>
          <p:spPr>
            <a:xfrm>
              <a:off x="5105400" y="4038600"/>
              <a:ext cx="4038600" cy="2743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6248400" y="2362200"/>
              <a:ext cx="2895600" cy="1676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2584473"/>
            <a:ext cx="3167063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101568" tIns="80937" rIns="0" bIns="0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0" y="2584473"/>
            <a:ext cx="4195763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107916" tIns="910938" rIns="0" bIns="0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AutoShape 20"/>
          <p:cNvSpPr>
            <a:spLocks noChangeArrowheads="1"/>
          </p:cNvSpPr>
          <p:nvPr/>
        </p:nvSpPr>
        <p:spPr bwMode="auto">
          <a:xfrm rot="5400000">
            <a:off x="4666947" y="1795507"/>
            <a:ext cx="686419" cy="838199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chemeClr val="hlink">
                  <a:gamma/>
                  <a:tint val="12157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7" name="Text Box 26"/>
          <p:cNvSpPr txBox="1">
            <a:spLocks noChangeArrowheads="1"/>
          </p:cNvSpPr>
          <p:nvPr/>
        </p:nvSpPr>
        <p:spPr bwMode="auto">
          <a:xfrm>
            <a:off x="86916" y="838200"/>
            <a:ext cx="182344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600" b="1" dirty="0" smtClean="0">
                <a:solidFill>
                  <a:prstClr val="black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All of India Factory </a:t>
            </a:r>
            <a:endParaRPr lang="en-US" altLang="ko-KR" sz="1600" b="1" dirty="0">
              <a:solidFill>
                <a:prstClr val="black"/>
              </a:solidFill>
              <a:latin typeface="Arial" pitchFamily="34" charset="0"/>
              <a:ea typeface="HY헤드라인M" pitchFamily="18" charset="-127"/>
              <a:cs typeface="Arial" pitchFamily="34" charset="0"/>
            </a:endParaRP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2895600" y="1150960"/>
            <a:ext cx="3733800" cy="685800"/>
            <a:chOff x="2112" y="1248"/>
            <a:chExt cx="1536" cy="631"/>
          </a:xfrm>
        </p:grpSpPr>
        <p:sp>
          <p:nvSpPr>
            <p:cNvPr id="17" name="AutoShape 22"/>
            <p:cNvSpPr>
              <a:spLocks noChangeArrowheads="1"/>
            </p:cNvSpPr>
            <p:nvPr/>
          </p:nvSpPr>
          <p:spPr bwMode="auto">
            <a:xfrm>
              <a:off x="2112" y="1440"/>
              <a:ext cx="1536" cy="439"/>
            </a:xfrm>
            <a:prstGeom prst="flowChartDecision">
              <a:avLst/>
            </a:prstGeom>
            <a:solidFill>
              <a:srgbClr val="0099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Rectangle 23"/>
            <p:cNvSpPr>
              <a:spLocks noChangeArrowheads="1"/>
            </p:cNvSpPr>
            <p:nvPr/>
          </p:nvSpPr>
          <p:spPr bwMode="auto">
            <a:xfrm>
              <a:off x="2112" y="1467"/>
              <a:ext cx="768" cy="193"/>
            </a:xfrm>
            <a:prstGeom prst="rect">
              <a:avLst/>
            </a:prstGeom>
            <a:solidFill>
              <a:srgbClr val="0099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Rectangle 24"/>
            <p:cNvSpPr>
              <a:spLocks noChangeArrowheads="1"/>
            </p:cNvSpPr>
            <p:nvPr/>
          </p:nvSpPr>
          <p:spPr bwMode="auto">
            <a:xfrm>
              <a:off x="2880" y="1467"/>
              <a:ext cx="768" cy="193"/>
            </a:xfrm>
            <a:prstGeom prst="rect">
              <a:avLst/>
            </a:prstGeom>
            <a:solidFill>
              <a:srgbClr val="0099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AutoShape 25"/>
            <p:cNvSpPr>
              <a:spLocks noChangeArrowheads="1"/>
            </p:cNvSpPr>
            <p:nvPr/>
          </p:nvSpPr>
          <p:spPr bwMode="auto">
            <a:xfrm>
              <a:off x="2112" y="1248"/>
              <a:ext cx="1536" cy="439"/>
            </a:xfrm>
            <a:prstGeom prst="flowChartDecision">
              <a:avLst/>
            </a:prstGeom>
            <a:gradFill rotWithShape="0">
              <a:gsLst>
                <a:gs pos="0">
                  <a:srgbClr val="0099CC">
                    <a:gamma/>
                    <a:tint val="3137"/>
                    <a:invGamma/>
                  </a:srgbClr>
                </a:gs>
                <a:gs pos="100000">
                  <a:srgbClr val="0099CC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aphicFrame>
        <p:nvGraphicFramePr>
          <p:cNvPr id="30" name="Object 36"/>
          <p:cNvGraphicFramePr>
            <a:graphicFrameLocks noChangeAspect="1"/>
          </p:cNvGraphicFramePr>
          <p:nvPr/>
        </p:nvGraphicFramePr>
        <p:xfrm>
          <a:off x="7305675" y="769960"/>
          <a:ext cx="1000125" cy="720725"/>
        </p:xfrm>
        <a:graphic>
          <a:graphicData uri="http://schemas.openxmlformats.org/presentationml/2006/ole">
            <p:oleObj spid="_x0000_s79874" name="클립" r:id="rId6" imgW="4559929" imgH="3346764" progId="">
              <p:embed/>
            </p:oleObj>
          </a:graphicData>
        </a:graphic>
      </p:graphicFrame>
      <p:grpSp>
        <p:nvGrpSpPr>
          <p:cNvPr id="7" name="Group 74"/>
          <p:cNvGrpSpPr/>
          <p:nvPr/>
        </p:nvGrpSpPr>
        <p:grpSpPr>
          <a:xfrm>
            <a:off x="2294269" y="825215"/>
            <a:ext cx="4944731" cy="630545"/>
            <a:chOff x="1456069" y="1177617"/>
            <a:chExt cx="4944731" cy="630545"/>
          </a:xfrm>
        </p:grpSpPr>
        <p:sp>
          <p:nvSpPr>
            <p:cNvPr id="36" name="Oval 42"/>
            <p:cNvSpPr>
              <a:spLocks noChangeArrowheads="1"/>
            </p:cNvSpPr>
            <p:nvPr/>
          </p:nvSpPr>
          <p:spPr bwMode="auto">
            <a:xfrm>
              <a:off x="1456069" y="1177617"/>
              <a:ext cx="691179" cy="623887"/>
            </a:xfrm>
            <a:prstGeom prst="ellipse">
              <a:avLst/>
            </a:prstGeom>
            <a:gradFill rotWithShape="1">
              <a:gsLst>
                <a:gs pos="0">
                  <a:srgbClr val="0099CC">
                    <a:alpha val="39999"/>
                  </a:srgbClr>
                </a:gs>
                <a:gs pos="100000">
                  <a:srgbClr val="0099CC">
                    <a:gamma/>
                    <a:shade val="46275"/>
                    <a:invGamma/>
                    <a:alpha val="8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" name="Oval 43"/>
            <p:cNvSpPr>
              <a:spLocks noChangeArrowheads="1"/>
            </p:cNvSpPr>
            <p:nvPr/>
          </p:nvSpPr>
          <p:spPr bwMode="auto">
            <a:xfrm>
              <a:off x="1533203" y="1247274"/>
              <a:ext cx="536912" cy="484572"/>
            </a:xfrm>
            <a:prstGeom prst="ellipse">
              <a:avLst/>
            </a:prstGeom>
            <a:gradFill rotWithShape="1">
              <a:gsLst>
                <a:gs pos="0">
                  <a:srgbClr val="B8F2FE">
                    <a:gamma/>
                    <a:tint val="0"/>
                    <a:invGamma/>
                  </a:srgbClr>
                </a:gs>
                <a:gs pos="100000">
                  <a:srgbClr val="B8F2FE"/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200" b="1" dirty="0" smtClean="0">
                  <a:solidFill>
                    <a:prstClr val="black"/>
                  </a:solidFill>
                </a:rPr>
                <a:t>AUR</a:t>
              </a:r>
              <a:endParaRPr lang="en-US" sz="1200" b="1" dirty="0">
                <a:solidFill>
                  <a:prstClr val="black"/>
                </a:solidFill>
              </a:endParaRPr>
            </a:p>
          </p:txBody>
        </p:sp>
        <p:sp>
          <p:nvSpPr>
            <p:cNvPr id="38" name="Oval 44"/>
            <p:cNvSpPr>
              <a:spLocks noChangeArrowheads="1"/>
            </p:cNvSpPr>
            <p:nvPr/>
          </p:nvSpPr>
          <p:spPr bwMode="auto">
            <a:xfrm>
              <a:off x="2160788" y="1177617"/>
              <a:ext cx="691179" cy="623887"/>
            </a:xfrm>
            <a:prstGeom prst="ellipse">
              <a:avLst/>
            </a:prstGeom>
            <a:gradFill rotWithShape="1">
              <a:gsLst>
                <a:gs pos="0">
                  <a:srgbClr val="0099CC">
                    <a:alpha val="39999"/>
                  </a:srgbClr>
                </a:gs>
                <a:gs pos="100000">
                  <a:srgbClr val="0099CC">
                    <a:gamma/>
                    <a:shade val="46275"/>
                    <a:invGamma/>
                    <a:alpha val="8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" name="Oval 45"/>
            <p:cNvSpPr>
              <a:spLocks noChangeArrowheads="1"/>
            </p:cNvSpPr>
            <p:nvPr/>
          </p:nvSpPr>
          <p:spPr bwMode="auto">
            <a:xfrm>
              <a:off x="2237922" y="1247274"/>
              <a:ext cx="536912" cy="484572"/>
            </a:xfrm>
            <a:prstGeom prst="ellipse">
              <a:avLst/>
            </a:prstGeom>
            <a:gradFill rotWithShape="1">
              <a:gsLst>
                <a:gs pos="0">
                  <a:srgbClr val="B8F2FE">
                    <a:gamma/>
                    <a:tint val="0"/>
                    <a:invGamma/>
                  </a:srgbClr>
                </a:gs>
                <a:gs pos="100000">
                  <a:srgbClr val="B8F2FE"/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200" b="1" dirty="0" smtClean="0">
                  <a:solidFill>
                    <a:prstClr val="black"/>
                  </a:solidFill>
                </a:rPr>
                <a:t>KAS</a:t>
              </a:r>
              <a:endParaRPr lang="en-US" sz="1200" b="1" dirty="0">
                <a:solidFill>
                  <a:prstClr val="black"/>
                </a:solidFill>
              </a:endParaRPr>
            </a:p>
          </p:txBody>
        </p:sp>
        <p:sp>
          <p:nvSpPr>
            <p:cNvPr id="40" name="Oval 46"/>
            <p:cNvSpPr>
              <a:spLocks noChangeArrowheads="1"/>
            </p:cNvSpPr>
            <p:nvPr/>
          </p:nvSpPr>
          <p:spPr bwMode="auto">
            <a:xfrm>
              <a:off x="2873141" y="1177617"/>
              <a:ext cx="691179" cy="623887"/>
            </a:xfrm>
            <a:prstGeom prst="ellipse">
              <a:avLst/>
            </a:prstGeom>
            <a:gradFill rotWithShape="1">
              <a:gsLst>
                <a:gs pos="0">
                  <a:srgbClr val="0099CC">
                    <a:alpha val="39999"/>
                  </a:srgbClr>
                </a:gs>
                <a:gs pos="100000">
                  <a:srgbClr val="0099CC">
                    <a:gamma/>
                    <a:shade val="46275"/>
                    <a:invGamma/>
                    <a:alpha val="8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" name="Oval 47"/>
            <p:cNvSpPr>
              <a:spLocks noChangeArrowheads="1"/>
            </p:cNvSpPr>
            <p:nvPr/>
          </p:nvSpPr>
          <p:spPr bwMode="auto">
            <a:xfrm>
              <a:off x="2950275" y="1247274"/>
              <a:ext cx="536912" cy="484572"/>
            </a:xfrm>
            <a:prstGeom prst="ellipse">
              <a:avLst/>
            </a:prstGeom>
            <a:gradFill rotWithShape="1">
              <a:gsLst>
                <a:gs pos="0">
                  <a:srgbClr val="B8F2FE">
                    <a:gamma/>
                    <a:tint val="0"/>
                    <a:invGamma/>
                  </a:srgbClr>
                </a:gs>
                <a:gs pos="100000">
                  <a:srgbClr val="B8F2FE"/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200" b="1" dirty="0" smtClean="0">
                  <a:solidFill>
                    <a:prstClr val="black"/>
                  </a:solidFill>
                </a:rPr>
                <a:t>GAN</a:t>
              </a:r>
              <a:endParaRPr lang="en-US" sz="1200" b="1" dirty="0">
                <a:solidFill>
                  <a:prstClr val="black"/>
                </a:solidFill>
              </a:endParaRPr>
            </a:p>
          </p:txBody>
        </p:sp>
        <p:sp>
          <p:nvSpPr>
            <p:cNvPr id="42" name="Oval 48"/>
            <p:cNvSpPr>
              <a:spLocks noChangeArrowheads="1"/>
            </p:cNvSpPr>
            <p:nvPr/>
          </p:nvSpPr>
          <p:spPr bwMode="auto">
            <a:xfrm>
              <a:off x="3583982" y="1177617"/>
              <a:ext cx="691179" cy="623887"/>
            </a:xfrm>
            <a:prstGeom prst="ellipse">
              <a:avLst/>
            </a:prstGeom>
            <a:gradFill rotWithShape="1">
              <a:gsLst>
                <a:gs pos="0">
                  <a:srgbClr val="0099CC">
                    <a:alpha val="39999"/>
                  </a:srgbClr>
                </a:gs>
                <a:gs pos="100000">
                  <a:srgbClr val="0099CC">
                    <a:gamma/>
                    <a:shade val="46275"/>
                    <a:invGamma/>
                    <a:alpha val="8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" name="Oval 49"/>
            <p:cNvSpPr>
              <a:spLocks noChangeArrowheads="1"/>
            </p:cNvSpPr>
            <p:nvPr/>
          </p:nvSpPr>
          <p:spPr bwMode="auto">
            <a:xfrm>
              <a:off x="3661116" y="1247274"/>
              <a:ext cx="536912" cy="484572"/>
            </a:xfrm>
            <a:prstGeom prst="ellipse">
              <a:avLst/>
            </a:prstGeom>
            <a:gradFill rotWithShape="1">
              <a:gsLst>
                <a:gs pos="0">
                  <a:srgbClr val="B8F2FE">
                    <a:gamma/>
                    <a:tint val="0"/>
                    <a:invGamma/>
                  </a:srgbClr>
                </a:gs>
                <a:gs pos="100000">
                  <a:srgbClr val="B8F2FE"/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200" b="1" dirty="0" smtClean="0">
                  <a:solidFill>
                    <a:prstClr val="black"/>
                  </a:solidFill>
                </a:rPr>
                <a:t>BAN</a:t>
              </a:r>
              <a:endParaRPr lang="en-US" sz="1200" b="1" dirty="0">
                <a:solidFill>
                  <a:prstClr val="black"/>
                </a:solidFill>
              </a:endParaRPr>
            </a:p>
          </p:txBody>
        </p:sp>
        <p:sp>
          <p:nvSpPr>
            <p:cNvPr id="68" name="Oval 48"/>
            <p:cNvSpPr>
              <a:spLocks noChangeArrowheads="1"/>
            </p:cNvSpPr>
            <p:nvPr/>
          </p:nvSpPr>
          <p:spPr bwMode="auto">
            <a:xfrm>
              <a:off x="4289802" y="1184275"/>
              <a:ext cx="691179" cy="623887"/>
            </a:xfrm>
            <a:prstGeom prst="ellipse">
              <a:avLst/>
            </a:prstGeom>
            <a:gradFill rotWithShape="1">
              <a:gsLst>
                <a:gs pos="0">
                  <a:srgbClr val="0099CC">
                    <a:alpha val="39999"/>
                  </a:srgbClr>
                </a:gs>
                <a:gs pos="100000">
                  <a:srgbClr val="0099CC">
                    <a:gamma/>
                    <a:shade val="46275"/>
                    <a:invGamma/>
                    <a:alpha val="8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" name="Oval 49"/>
            <p:cNvSpPr>
              <a:spLocks noChangeArrowheads="1"/>
            </p:cNvSpPr>
            <p:nvPr/>
          </p:nvSpPr>
          <p:spPr bwMode="auto">
            <a:xfrm>
              <a:off x="4366936" y="1253932"/>
              <a:ext cx="536912" cy="484572"/>
            </a:xfrm>
            <a:prstGeom prst="ellipse">
              <a:avLst/>
            </a:prstGeom>
            <a:gradFill rotWithShape="1">
              <a:gsLst>
                <a:gs pos="0">
                  <a:srgbClr val="B8F2FE">
                    <a:gamma/>
                    <a:tint val="0"/>
                    <a:invGamma/>
                  </a:srgbClr>
                </a:gs>
                <a:gs pos="100000">
                  <a:srgbClr val="B8F2FE"/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200" b="1" dirty="0" smtClean="0">
                  <a:solidFill>
                    <a:prstClr val="black"/>
                  </a:solidFill>
                </a:rPr>
                <a:t>HYD</a:t>
              </a:r>
              <a:endParaRPr lang="en-US" sz="1200" b="1" dirty="0">
                <a:solidFill>
                  <a:prstClr val="black"/>
                </a:solidFill>
              </a:endParaRPr>
            </a:p>
          </p:txBody>
        </p:sp>
        <p:sp>
          <p:nvSpPr>
            <p:cNvPr id="70" name="Oval 48"/>
            <p:cNvSpPr>
              <a:spLocks noChangeArrowheads="1"/>
            </p:cNvSpPr>
            <p:nvPr/>
          </p:nvSpPr>
          <p:spPr bwMode="auto">
            <a:xfrm>
              <a:off x="5002213" y="1184275"/>
              <a:ext cx="691179" cy="623887"/>
            </a:xfrm>
            <a:prstGeom prst="ellipse">
              <a:avLst/>
            </a:prstGeom>
            <a:gradFill rotWithShape="1">
              <a:gsLst>
                <a:gs pos="0">
                  <a:srgbClr val="0099CC">
                    <a:alpha val="39999"/>
                  </a:srgbClr>
                </a:gs>
                <a:gs pos="100000">
                  <a:srgbClr val="0099CC">
                    <a:gamma/>
                    <a:shade val="46275"/>
                    <a:invGamma/>
                    <a:alpha val="8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" name="Oval 49"/>
            <p:cNvSpPr>
              <a:spLocks noChangeArrowheads="1"/>
            </p:cNvSpPr>
            <p:nvPr/>
          </p:nvSpPr>
          <p:spPr bwMode="auto">
            <a:xfrm>
              <a:off x="5079347" y="1253932"/>
              <a:ext cx="536912" cy="484572"/>
            </a:xfrm>
            <a:prstGeom prst="ellipse">
              <a:avLst/>
            </a:prstGeom>
            <a:gradFill rotWithShape="1">
              <a:gsLst>
                <a:gs pos="0">
                  <a:srgbClr val="B8F2FE">
                    <a:gamma/>
                    <a:tint val="0"/>
                    <a:invGamma/>
                  </a:srgbClr>
                </a:gs>
                <a:gs pos="100000">
                  <a:srgbClr val="B8F2FE"/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200" b="1" dirty="0" smtClean="0">
                  <a:solidFill>
                    <a:prstClr val="black"/>
                  </a:solidFill>
                </a:rPr>
                <a:t>KOL</a:t>
              </a:r>
              <a:endParaRPr lang="en-US" sz="1200" b="1" dirty="0">
                <a:solidFill>
                  <a:prstClr val="black"/>
                </a:solidFill>
              </a:endParaRPr>
            </a:p>
          </p:txBody>
        </p:sp>
        <p:sp>
          <p:nvSpPr>
            <p:cNvPr id="72" name="Oval 48"/>
            <p:cNvSpPr>
              <a:spLocks noChangeArrowheads="1"/>
            </p:cNvSpPr>
            <p:nvPr/>
          </p:nvSpPr>
          <p:spPr bwMode="auto">
            <a:xfrm>
              <a:off x="5709621" y="1184275"/>
              <a:ext cx="691179" cy="623887"/>
            </a:xfrm>
            <a:prstGeom prst="ellipse">
              <a:avLst/>
            </a:prstGeom>
            <a:gradFill rotWithShape="1">
              <a:gsLst>
                <a:gs pos="0">
                  <a:srgbClr val="0099CC">
                    <a:alpha val="39999"/>
                  </a:srgbClr>
                </a:gs>
                <a:gs pos="100000">
                  <a:srgbClr val="0099CC">
                    <a:gamma/>
                    <a:shade val="46275"/>
                    <a:invGamma/>
                    <a:alpha val="8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" name="Oval 49"/>
            <p:cNvSpPr>
              <a:spLocks noChangeArrowheads="1"/>
            </p:cNvSpPr>
            <p:nvPr/>
          </p:nvSpPr>
          <p:spPr bwMode="auto">
            <a:xfrm>
              <a:off x="5786755" y="1253932"/>
              <a:ext cx="536912" cy="484572"/>
            </a:xfrm>
            <a:prstGeom prst="ellipse">
              <a:avLst/>
            </a:prstGeom>
            <a:gradFill rotWithShape="1">
              <a:gsLst>
                <a:gs pos="0">
                  <a:srgbClr val="B8F2FE">
                    <a:gamma/>
                    <a:tint val="0"/>
                    <a:invGamma/>
                  </a:srgbClr>
                </a:gs>
                <a:gs pos="100000">
                  <a:srgbClr val="B8F2FE"/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200" b="1" dirty="0" smtClean="0">
                  <a:solidFill>
                    <a:prstClr val="black"/>
                  </a:solidFill>
                </a:rPr>
                <a:t>SHJ</a:t>
              </a:r>
              <a:endParaRPr lang="en-US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77" name="AutoShape 20"/>
          <p:cNvSpPr>
            <a:spLocks noChangeArrowheads="1"/>
          </p:cNvSpPr>
          <p:nvPr/>
        </p:nvSpPr>
        <p:spPr bwMode="auto">
          <a:xfrm>
            <a:off x="1771936" y="984912"/>
            <a:ext cx="496093" cy="342106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66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8" name="AutoShape 105"/>
          <p:cNvSpPr>
            <a:spLocks noChangeArrowheads="1"/>
          </p:cNvSpPr>
          <p:nvPr/>
        </p:nvSpPr>
        <p:spPr bwMode="auto">
          <a:xfrm>
            <a:off x="4616770" y="2598760"/>
            <a:ext cx="869410" cy="1143000"/>
          </a:xfrm>
          <a:prstGeom prst="roundRect">
            <a:avLst>
              <a:gd name="adj" fmla="val 8818"/>
            </a:avLst>
          </a:prstGeom>
          <a:gradFill rotWithShape="1">
            <a:gsLst>
              <a:gs pos="0">
                <a:srgbClr val="C9D9D3">
                  <a:gamma/>
                  <a:shade val="46275"/>
                  <a:invGamma/>
                </a:srgbClr>
              </a:gs>
              <a:gs pos="50000">
                <a:srgbClr val="C9D9D3"/>
              </a:gs>
              <a:gs pos="100000">
                <a:srgbClr val="C9D9D3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/>
          <a:lstStyle/>
          <a:p>
            <a:pPr marL="342900" indent="-342900" algn="ctr">
              <a:spcBef>
                <a:spcPct val="20000"/>
              </a:spcBef>
            </a:pPr>
            <a:r>
              <a:rPr lang="en-US" b="1" dirty="0" smtClean="0">
                <a:solidFill>
                  <a:prstClr val="white"/>
                </a:solidFill>
              </a:rPr>
              <a:t>SAP</a:t>
            </a:r>
            <a:endParaRPr lang="en-US" b="1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pic>
        <p:nvPicPr>
          <p:cNvPr id="79" name="Picture 106" descr="images"/>
          <p:cNvPicPr>
            <a:picLocks noChangeAspect="1" noChangeArrowheads="1"/>
          </p:cNvPicPr>
          <p:nvPr/>
        </p:nvPicPr>
        <p:blipFill>
          <a:blip r:embed="rId7" cstate="email">
            <a:lum bright="-12000"/>
          </a:blip>
          <a:srcRect/>
          <a:stretch>
            <a:fillRect/>
          </a:stretch>
        </p:blipFill>
        <p:spPr bwMode="auto">
          <a:xfrm flipH="1">
            <a:off x="4645308" y="2925168"/>
            <a:ext cx="855386" cy="812783"/>
          </a:xfrm>
          <a:prstGeom prst="rect">
            <a:avLst/>
          </a:prstGeom>
          <a:noFill/>
        </p:spPr>
      </p:pic>
      <p:grpSp>
        <p:nvGrpSpPr>
          <p:cNvPr id="10" name="Group 162"/>
          <p:cNvGrpSpPr/>
          <p:nvPr/>
        </p:nvGrpSpPr>
        <p:grpSpPr>
          <a:xfrm>
            <a:off x="428596" y="3929090"/>
            <a:ext cx="1962136" cy="2214554"/>
            <a:chOff x="5592168" y="4724400"/>
            <a:chExt cx="1412544" cy="1066800"/>
          </a:xfrm>
        </p:grpSpPr>
        <p:sp>
          <p:nvSpPr>
            <p:cNvPr id="161" name="AutoShape 16"/>
            <p:cNvSpPr>
              <a:spLocks noChangeArrowheads="1"/>
            </p:cNvSpPr>
            <p:nvPr/>
          </p:nvSpPr>
          <p:spPr bwMode="auto">
            <a:xfrm>
              <a:off x="5592168" y="4724400"/>
              <a:ext cx="1412544" cy="1066800"/>
            </a:xfrm>
            <a:prstGeom prst="roundRect">
              <a:avLst>
                <a:gd name="adj" fmla="val 2343"/>
              </a:avLst>
            </a:prstGeom>
            <a:solidFill>
              <a:schemeClr val="bg1">
                <a:lumMod val="85000"/>
              </a:schemeClr>
            </a:solidFill>
            <a:ln w="9525">
              <a:solidFill>
                <a:srgbClr val="C0C0C0"/>
              </a:solidFill>
              <a:round/>
              <a:headEnd/>
              <a:tailEnd/>
            </a:ln>
            <a:effectLst>
              <a:prstShdw prst="shdw18" dist="17961" dir="13500000">
                <a:srgbClr val="C0C0C0">
                  <a:gamma/>
                  <a:shade val="60000"/>
                  <a:invGamma/>
                </a:srgbClr>
              </a:prstShdw>
            </a:effec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11" name="Group 91"/>
            <p:cNvGrpSpPr/>
            <p:nvPr/>
          </p:nvGrpSpPr>
          <p:grpSpPr>
            <a:xfrm>
              <a:off x="5638800" y="4724400"/>
              <a:ext cx="1295400" cy="1017896"/>
              <a:chOff x="7763642" y="2133600"/>
              <a:chExt cx="1026654" cy="1017896"/>
            </a:xfrm>
          </p:grpSpPr>
          <p:pic>
            <p:nvPicPr>
              <p:cNvPr id="85" name="Picture 75" descr="j0205582"/>
              <p:cNvPicPr>
                <a:picLocks noChangeAspect="1" noChangeArrowheads="1"/>
              </p:cNvPicPr>
              <p:nvPr/>
            </p:nvPicPr>
            <p:blipFill>
              <a:blip r:embed="rId8" cstate="email"/>
              <a:srcRect/>
              <a:stretch>
                <a:fillRect/>
              </a:stretch>
            </p:blipFill>
            <p:spPr bwMode="auto">
              <a:xfrm>
                <a:off x="7772400" y="2133600"/>
                <a:ext cx="983920" cy="810682"/>
              </a:xfrm>
              <a:prstGeom prst="rect">
                <a:avLst/>
              </a:prstGeom>
              <a:noFill/>
            </p:spPr>
          </p:pic>
          <p:sp>
            <p:nvSpPr>
              <p:cNvPr id="91" name="AutoShape 95"/>
              <p:cNvSpPr>
                <a:spLocks noChangeArrowheads="1"/>
              </p:cNvSpPr>
              <p:nvPr/>
            </p:nvSpPr>
            <p:spPr bwMode="auto">
              <a:xfrm>
                <a:off x="7763642" y="2784899"/>
                <a:ext cx="1026654" cy="366597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FF5050"/>
                  </a:gs>
                  <a:gs pos="50000">
                    <a:srgbClr val="00FF00"/>
                  </a:gs>
                  <a:gs pos="100000">
                    <a:srgbClr val="FF5050"/>
                  </a:gs>
                </a:gsLst>
                <a:lin ang="5400000" scaled="1"/>
              </a:gradFill>
              <a:ln w="9525" algn="ctr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342900" indent="-342900" algn="ctr">
                  <a:spcBef>
                    <a:spcPct val="20000"/>
                  </a:spcBef>
                </a:pPr>
                <a:r>
                  <a:rPr lang="en-US" sz="2400" b="1" dirty="0" smtClean="0">
                    <a:solidFill>
                      <a:prstClr val="black"/>
                    </a:solidFill>
                  </a:rPr>
                  <a:t>VQINS</a:t>
                </a:r>
              </a:p>
              <a:p>
                <a:pPr marL="342900" indent="-342900" algn="ctr">
                  <a:spcBef>
                    <a:spcPct val="20000"/>
                  </a:spcBef>
                </a:pPr>
                <a:r>
                  <a:rPr lang="en-US" b="1" dirty="0" smtClean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(Sep.2011~)</a:t>
                </a:r>
                <a:endParaRPr lang="en-US" b="1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</p:grpSp>
      </p:grpSp>
      <p:grpSp>
        <p:nvGrpSpPr>
          <p:cNvPr id="12" name="Group 164"/>
          <p:cNvGrpSpPr/>
          <p:nvPr/>
        </p:nvGrpSpPr>
        <p:grpSpPr>
          <a:xfrm>
            <a:off x="1928802" y="2414800"/>
            <a:ext cx="1143000" cy="1066800"/>
            <a:chOff x="7731456" y="3532496"/>
            <a:chExt cx="1143000" cy="1066800"/>
          </a:xfrm>
        </p:grpSpPr>
        <p:sp>
          <p:nvSpPr>
            <p:cNvPr id="164" name="AutoShape 16"/>
            <p:cNvSpPr>
              <a:spLocks noChangeArrowheads="1"/>
            </p:cNvSpPr>
            <p:nvPr/>
          </p:nvSpPr>
          <p:spPr bwMode="auto">
            <a:xfrm>
              <a:off x="7731456" y="3532496"/>
              <a:ext cx="1143000" cy="1066800"/>
            </a:xfrm>
            <a:prstGeom prst="roundRect">
              <a:avLst>
                <a:gd name="adj" fmla="val 2343"/>
              </a:avLst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rgbClr val="C0C0C0"/>
              </a:solidFill>
              <a:round/>
              <a:headEnd/>
              <a:tailEnd/>
            </a:ln>
            <a:effectLst>
              <a:prstShdw prst="shdw18" dist="17961" dir="13500000">
                <a:srgbClr val="C0C0C0">
                  <a:gamma/>
                  <a:shade val="60000"/>
                  <a:invGamma/>
                </a:srgbClr>
              </a:prstShdw>
            </a:effec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13" name="Group 92"/>
            <p:cNvGrpSpPr/>
            <p:nvPr/>
          </p:nvGrpSpPr>
          <p:grpSpPr>
            <a:xfrm>
              <a:off x="7772400" y="3554104"/>
              <a:ext cx="1026654" cy="1017896"/>
              <a:chOff x="7763642" y="2133600"/>
              <a:chExt cx="1026654" cy="1017896"/>
            </a:xfrm>
          </p:grpSpPr>
          <p:pic>
            <p:nvPicPr>
              <p:cNvPr id="94" name="Picture 75" descr="j0205582"/>
              <p:cNvPicPr>
                <a:picLocks noChangeAspect="1" noChangeArrowheads="1"/>
              </p:cNvPicPr>
              <p:nvPr/>
            </p:nvPicPr>
            <p:blipFill>
              <a:blip r:embed="rId8" cstate="email"/>
              <a:srcRect/>
              <a:stretch>
                <a:fillRect/>
              </a:stretch>
            </p:blipFill>
            <p:spPr bwMode="auto">
              <a:xfrm>
                <a:off x="7772400" y="2133600"/>
                <a:ext cx="983920" cy="810682"/>
              </a:xfrm>
              <a:prstGeom prst="rect">
                <a:avLst/>
              </a:prstGeom>
              <a:noFill/>
            </p:spPr>
          </p:pic>
          <p:sp>
            <p:nvSpPr>
              <p:cNvPr id="95" name="AutoShape 95"/>
              <p:cNvSpPr>
                <a:spLocks noChangeArrowheads="1"/>
              </p:cNvSpPr>
              <p:nvPr/>
            </p:nvSpPr>
            <p:spPr bwMode="auto">
              <a:xfrm>
                <a:off x="7763642" y="2814368"/>
                <a:ext cx="1026654" cy="33712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FF5050"/>
                  </a:gs>
                  <a:gs pos="50000">
                    <a:schemeClr val="bg2">
                      <a:lumMod val="75000"/>
                    </a:schemeClr>
                  </a:gs>
                  <a:gs pos="100000">
                    <a:srgbClr val="FF5050"/>
                  </a:gs>
                </a:gsLst>
                <a:lin ang="5400000" scaled="1"/>
              </a:gradFill>
              <a:ln w="9525" algn="ctr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342900" indent="-342900" algn="ctr">
                  <a:spcBef>
                    <a:spcPct val="20000"/>
                  </a:spcBef>
                </a:pPr>
                <a:r>
                  <a:rPr lang="en-US" sz="1400" b="1" dirty="0" smtClean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WEBCMS</a:t>
                </a:r>
                <a:endParaRPr lang="en-US" sz="1400" b="1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159" name="AutoShape 20"/>
          <p:cNvSpPr>
            <a:spLocks noChangeArrowheads="1"/>
          </p:cNvSpPr>
          <p:nvPr/>
        </p:nvSpPr>
        <p:spPr bwMode="auto">
          <a:xfrm>
            <a:off x="4717737" y="5228454"/>
            <a:ext cx="640080" cy="265906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>
            <a:gsLst>
              <a:gs pos="0">
                <a:srgbClr val="0000FF"/>
              </a:gs>
              <a:gs pos="100000">
                <a:srgbClr val="FF505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0" name="AutoShape 20"/>
          <p:cNvSpPr>
            <a:spLocks noChangeArrowheads="1"/>
          </p:cNvSpPr>
          <p:nvPr/>
        </p:nvSpPr>
        <p:spPr bwMode="auto">
          <a:xfrm rot="10800000">
            <a:off x="4717738" y="4947312"/>
            <a:ext cx="640080" cy="265906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>
            <a:gsLst>
              <a:gs pos="0">
                <a:srgbClr val="0000FF"/>
              </a:gs>
              <a:gs pos="100000">
                <a:srgbClr val="FF505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6" name="Shape 165"/>
          <p:cNvCxnSpPr/>
          <p:nvPr/>
        </p:nvCxnSpPr>
        <p:spPr>
          <a:xfrm rot="10800000" flipV="1">
            <a:off x="3039270" y="3071810"/>
            <a:ext cx="1554480" cy="6056"/>
          </a:xfrm>
          <a:prstGeom prst="curvedConnector3">
            <a:avLst>
              <a:gd name="adj1" fmla="val 50000"/>
            </a:avLst>
          </a:prstGeom>
          <a:ln w="28575" cap="rnd">
            <a:solidFill>
              <a:srgbClr val="0033CC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AutoShape 17"/>
          <p:cNvSpPr>
            <a:spLocks noChangeArrowheads="1"/>
          </p:cNvSpPr>
          <p:nvPr/>
        </p:nvSpPr>
        <p:spPr bwMode="auto">
          <a:xfrm>
            <a:off x="128776" y="2357430"/>
            <a:ext cx="1280160" cy="274320"/>
          </a:xfrm>
          <a:prstGeom prst="roundRect">
            <a:avLst>
              <a:gd name="adj" fmla="val 22588"/>
            </a:avLst>
          </a:prstGeom>
          <a:gradFill rotWithShape="1">
            <a:gsLst>
              <a:gs pos="0">
                <a:srgbClr val="FFFDFB"/>
              </a:gs>
              <a:gs pos="100000">
                <a:srgbClr val="D0F6FE"/>
              </a:gs>
            </a:gsLst>
            <a:lin ang="2700000" scaled="1"/>
          </a:gradFill>
          <a:ln w="9525">
            <a:solidFill>
              <a:srgbClr val="3366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30000"/>
              </a:lnSpc>
              <a:spcBef>
                <a:spcPct val="30000"/>
              </a:spcBef>
              <a:buClr>
                <a:prstClr val="black"/>
              </a:buClr>
            </a:pPr>
            <a:r>
              <a:rPr lang="en-US" sz="1400" b="1" dirty="0" smtClean="0">
                <a:solidFill>
                  <a:prstClr val="black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Service</a:t>
            </a:r>
            <a:endParaRPr lang="en-US" sz="1400" b="1" dirty="0">
              <a:solidFill>
                <a:prstClr val="black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172" name="AutoShape 27"/>
          <p:cNvSpPr>
            <a:spLocks noChangeArrowheads="1"/>
          </p:cNvSpPr>
          <p:nvPr/>
        </p:nvSpPr>
        <p:spPr bwMode="auto">
          <a:xfrm>
            <a:off x="2500298" y="4286256"/>
            <a:ext cx="1463040" cy="274320"/>
          </a:xfrm>
          <a:prstGeom prst="roundRect">
            <a:avLst>
              <a:gd name="adj" fmla="val 22588"/>
            </a:avLst>
          </a:prstGeom>
          <a:gradFill rotWithShape="1">
            <a:gsLst>
              <a:gs pos="0">
                <a:srgbClr val="FFFDFB"/>
              </a:gs>
              <a:gs pos="100000">
                <a:srgbClr val="D0F6FE"/>
              </a:gs>
            </a:gsLst>
            <a:lin ang="2700000" scaled="1"/>
          </a:gradFill>
          <a:ln w="9525">
            <a:solidFill>
              <a:srgbClr val="3366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30000"/>
              </a:lnSpc>
              <a:spcBef>
                <a:spcPct val="30000"/>
              </a:spcBef>
              <a:buClr>
                <a:prstClr val="black"/>
              </a:buClr>
            </a:pPr>
            <a:r>
              <a:rPr lang="en-US" sz="1600" dirty="0" smtClean="0">
                <a:solidFill>
                  <a:prstClr val="black"/>
                </a:solidFill>
                <a:latin typeface="Arial Narrow" pitchFamily="34" charset="0"/>
                <a:ea typeface="굴림" pitchFamily="50" charset="-127"/>
              </a:rPr>
              <a:t>M-Graph</a:t>
            </a:r>
            <a:endParaRPr lang="en-US" sz="1600" dirty="0">
              <a:solidFill>
                <a:prstClr val="black"/>
              </a:solidFill>
              <a:latin typeface="Arial Narrow" pitchFamily="34" charset="0"/>
              <a:ea typeface="굴림" pitchFamily="50" charset="-127"/>
            </a:endParaRPr>
          </a:p>
        </p:txBody>
      </p:sp>
      <p:sp>
        <p:nvSpPr>
          <p:cNvPr id="173" name="AutoShape 30"/>
          <p:cNvSpPr>
            <a:spLocks noChangeArrowheads="1"/>
          </p:cNvSpPr>
          <p:nvPr/>
        </p:nvSpPr>
        <p:spPr bwMode="auto">
          <a:xfrm>
            <a:off x="2505942" y="4654878"/>
            <a:ext cx="1463040" cy="274320"/>
          </a:xfrm>
          <a:prstGeom prst="roundRect">
            <a:avLst>
              <a:gd name="adj" fmla="val 22588"/>
            </a:avLst>
          </a:prstGeom>
          <a:gradFill rotWithShape="1">
            <a:gsLst>
              <a:gs pos="0">
                <a:srgbClr val="FFFDFB"/>
              </a:gs>
              <a:gs pos="100000">
                <a:srgbClr val="D0F6FE"/>
              </a:gs>
            </a:gsLst>
            <a:lin ang="2700000" scaled="1"/>
          </a:gradFill>
          <a:ln w="9525">
            <a:solidFill>
              <a:srgbClr val="3366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30000"/>
              </a:lnSpc>
              <a:spcBef>
                <a:spcPct val="30000"/>
              </a:spcBef>
              <a:buClr>
                <a:prstClr val="black"/>
              </a:buClr>
            </a:pPr>
            <a:r>
              <a:rPr lang="en-US" sz="1600" dirty="0" smtClean="0">
                <a:solidFill>
                  <a:prstClr val="black"/>
                </a:solidFill>
                <a:latin typeface="Arial Narrow" pitchFamily="34" charset="0"/>
                <a:ea typeface="굴림" pitchFamily="50" charset="-127"/>
              </a:rPr>
              <a:t>IR Trend</a:t>
            </a:r>
            <a:endParaRPr lang="en-US" sz="1600" dirty="0">
              <a:solidFill>
                <a:prstClr val="black"/>
              </a:solidFill>
              <a:latin typeface="Arial Narrow" pitchFamily="34" charset="0"/>
              <a:ea typeface="굴림" pitchFamily="50" charset="-127"/>
            </a:endParaRPr>
          </a:p>
        </p:txBody>
      </p:sp>
      <p:sp>
        <p:nvSpPr>
          <p:cNvPr id="174" name="AutoShape 33"/>
          <p:cNvSpPr>
            <a:spLocks noChangeArrowheads="1"/>
          </p:cNvSpPr>
          <p:nvPr/>
        </p:nvSpPr>
        <p:spPr bwMode="auto">
          <a:xfrm>
            <a:off x="2500298" y="5014704"/>
            <a:ext cx="1463040" cy="274320"/>
          </a:xfrm>
          <a:prstGeom prst="roundRect">
            <a:avLst>
              <a:gd name="adj" fmla="val 22588"/>
            </a:avLst>
          </a:prstGeom>
          <a:gradFill rotWithShape="1">
            <a:gsLst>
              <a:gs pos="0">
                <a:srgbClr val="FFFDFB"/>
              </a:gs>
              <a:gs pos="100000">
                <a:srgbClr val="D0F6FE"/>
              </a:gs>
            </a:gsLst>
            <a:lin ang="2700000" scaled="1"/>
          </a:gradFill>
          <a:ln w="9525">
            <a:solidFill>
              <a:srgbClr val="3366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30000"/>
              </a:lnSpc>
              <a:spcBef>
                <a:spcPct val="30000"/>
              </a:spcBef>
              <a:buClr>
                <a:prstClr val="black"/>
              </a:buClr>
            </a:pPr>
            <a:r>
              <a:rPr lang="en-US" sz="1600" dirty="0" smtClean="0">
                <a:solidFill>
                  <a:prstClr val="black"/>
                </a:solidFill>
                <a:latin typeface="Arial Narrow" pitchFamily="34" charset="0"/>
                <a:ea typeface="굴림" pitchFamily="50" charset="-127"/>
              </a:rPr>
              <a:t>Worst Defect</a:t>
            </a:r>
            <a:endParaRPr lang="en-US" sz="1600" dirty="0">
              <a:solidFill>
                <a:prstClr val="black"/>
              </a:solidFill>
              <a:latin typeface="Arial Narrow" pitchFamily="34" charset="0"/>
              <a:ea typeface="굴림" pitchFamily="50" charset="-127"/>
            </a:endParaRPr>
          </a:p>
        </p:txBody>
      </p:sp>
      <p:pic>
        <p:nvPicPr>
          <p:cNvPr id="175" name="Picture 51" descr="원6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2214546" y="3903974"/>
            <a:ext cx="345169" cy="310844"/>
          </a:xfrm>
          <a:prstGeom prst="rect">
            <a:avLst/>
          </a:prstGeom>
          <a:noFill/>
        </p:spPr>
      </p:pic>
      <p:sp>
        <p:nvSpPr>
          <p:cNvPr id="219" name="TextBox 218"/>
          <p:cNvSpPr txBox="1"/>
          <p:nvPr/>
        </p:nvSpPr>
        <p:spPr>
          <a:xfrm>
            <a:off x="304800" y="6078286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Field Quality Data Analysis System 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3428992" y="235743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prstClr val="black"/>
                </a:solidFill>
              </a:rPr>
              <a:t>Master Data Server</a:t>
            </a:r>
            <a:endParaRPr lang="en-US" sz="1600" b="1" dirty="0">
              <a:solidFill>
                <a:prstClr val="black"/>
              </a:solidFill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930858" y="6517926"/>
            <a:ext cx="1569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   Developed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6056416" y="2000240"/>
            <a:ext cx="270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Manufacturing Quality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1040576" y="1916660"/>
            <a:ext cx="1778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Field Quality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50" name="Rectangle 86"/>
          <p:cNvSpPr>
            <a:spLocks noChangeArrowheads="1"/>
          </p:cNvSpPr>
          <p:nvPr/>
        </p:nvSpPr>
        <p:spPr bwMode="auto">
          <a:xfrm>
            <a:off x="142844" y="187035"/>
            <a:ext cx="438426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108000" tIns="0" rIns="0" bIns="0" anchor="ctr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prstClr val="black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Quality Management System</a:t>
            </a:r>
            <a:endParaRPr lang="en-US" altLang="ko-KR" b="1" dirty="0">
              <a:solidFill>
                <a:prstClr val="black"/>
              </a:solidFill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pic>
        <p:nvPicPr>
          <p:cNvPr id="153" name="Picture 2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8077200" y="71418"/>
            <a:ext cx="9144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4" name="Straight Connector 153"/>
          <p:cNvCxnSpPr/>
          <p:nvPr/>
        </p:nvCxnSpPr>
        <p:spPr>
          <a:xfrm>
            <a:off x="82550" y="685800"/>
            <a:ext cx="89852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AutoShape 17"/>
          <p:cNvSpPr>
            <a:spLocks noChangeArrowheads="1"/>
          </p:cNvSpPr>
          <p:nvPr/>
        </p:nvSpPr>
        <p:spPr bwMode="auto">
          <a:xfrm>
            <a:off x="128776" y="2726052"/>
            <a:ext cx="1280160" cy="274320"/>
          </a:xfrm>
          <a:prstGeom prst="roundRect">
            <a:avLst>
              <a:gd name="adj" fmla="val 22588"/>
            </a:avLst>
          </a:prstGeom>
          <a:gradFill rotWithShape="1">
            <a:gsLst>
              <a:gs pos="0">
                <a:srgbClr val="FFFDFB"/>
              </a:gs>
              <a:gs pos="100000">
                <a:srgbClr val="D0F6FE"/>
              </a:gs>
            </a:gsLst>
            <a:lin ang="2700000" scaled="1"/>
          </a:gradFill>
          <a:ln w="9525">
            <a:solidFill>
              <a:srgbClr val="3366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30000"/>
              </a:lnSpc>
              <a:spcBef>
                <a:spcPct val="30000"/>
              </a:spcBef>
              <a:buClr>
                <a:prstClr val="black"/>
              </a:buClr>
            </a:pPr>
            <a:r>
              <a:rPr lang="en-US" sz="1400" b="1" dirty="0" smtClean="0">
                <a:solidFill>
                  <a:prstClr val="black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Dealer</a:t>
            </a:r>
            <a:endParaRPr lang="en-US" sz="1400" b="1" dirty="0">
              <a:solidFill>
                <a:prstClr val="black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198" name="AutoShape 17"/>
          <p:cNvSpPr>
            <a:spLocks noChangeArrowheads="1"/>
          </p:cNvSpPr>
          <p:nvPr/>
        </p:nvSpPr>
        <p:spPr bwMode="auto">
          <a:xfrm>
            <a:off x="128776" y="3083242"/>
            <a:ext cx="1280160" cy="274320"/>
          </a:xfrm>
          <a:prstGeom prst="roundRect">
            <a:avLst>
              <a:gd name="adj" fmla="val 22588"/>
            </a:avLst>
          </a:prstGeom>
          <a:gradFill rotWithShape="1">
            <a:gsLst>
              <a:gs pos="0">
                <a:srgbClr val="FFFDFB"/>
              </a:gs>
              <a:gs pos="100000">
                <a:srgbClr val="D0F6FE"/>
              </a:gs>
            </a:gsLst>
            <a:lin ang="2700000" scaled="1"/>
          </a:gradFill>
          <a:ln w="9525">
            <a:solidFill>
              <a:srgbClr val="3366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30000"/>
              </a:lnSpc>
              <a:spcBef>
                <a:spcPct val="30000"/>
              </a:spcBef>
              <a:buClr>
                <a:prstClr val="black"/>
              </a:buClr>
            </a:pPr>
            <a:r>
              <a:rPr lang="en-US" sz="1400" b="1" dirty="0" smtClean="0">
                <a:solidFill>
                  <a:prstClr val="black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Call center</a:t>
            </a:r>
            <a:endParaRPr lang="en-US" sz="1400" b="1" dirty="0">
              <a:solidFill>
                <a:prstClr val="black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203" name="AutoShape 17"/>
          <p:cNvSpPr>
            <a:spLocks noChangeArrowheads="1"/>
          </p:cNvSpPr>
          <p:nvPr/>
        </p:nvSpPr>
        <p:spPr bwMode="auto">
          <a:xfrm>
            <a:off x="128776" y="3440432"/>
            <a:ext cx="1280160" cy="274320"/>
          </a:xfrm>
          <a:prstGeom prst="roundRect">
            <a:avLst>
              <a:gd name="adj" fmla="val 22588"/>
            </a:avLst>
          </a:prstGeom>
          <a:gradFill rotWithShape="1">
            <a:gsLst>
              <a:gs pos="0">
                <a:srgbClr val="FFFDFB"/>
              </a:gs>
              <a:gs pos="100000">
                <a:srgbClr val="D0F6FE"/>
              </a:gs>
            </a:gsLst>
            <a:lin ang="2700000" scaled="1"/>
          </a:gradFill>
          <a:ln w="9525">
            <a:solidFill>
              <a:srgbClr val="3366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30000"/>
              </a:lnSpc>
              <a:spcBef>
                <a:spcPct val="30000"/>
              </a:spcBef>
              <a:buClr>
                <a:prstClr val="black"/>
              </a:buClr>
            </a:pPr>
            <a:r>
              <a:rPr lang="en-US" sz="1400" b="1" dirty="0" smtClean="0">
                <a:solidFill>
                  <a:prstClr val="black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Customer</a:t>
            </a:r>
            <a:endParaRPr lang="en-US" sz="1400" b="1" dirty="0">
              <a:solidFill>
                <a:prstClr val="black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206" name="AutoShape 27"/>
          <p:cNvSpPr>
            <a:spLocks noChangeArrowheads="1"/>
          </p:cNvSpPr>
          <p:nvPr/>
        </p:nvSpPr>
        <p:spPr bwMode="auto">
          <a:xfrm>
            <a:off x="2515464" y="3926430"/>
            <a:ext cx="1463040" cy="274320"/>
          </a:xfrm>
          <a:prstGeom prst="roundRect">
            <a:avLst>
              <a:gd name="adj" fmla="val 22588"/>
            </a:avLst>
          </a:prstGeom>
          <a:gradFill rotWithShape="1">
            <a:gsLst>
              <a:gs pos="0">
                <a:srgbClr val="FFFDFB"/>
              </a:gs>
              <a:gs pos="100000">
                <a:srgbClr val="D0F6FE"/>
              </a:gs>
            </a:gsLst>
            <a:lin ang="2700000" scaled="1"/>
          </a:gradFill>
          <a:ln w="9525">
            <a:solidFill>
              <a:srgbClr val="3366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30000"/>
              </a:lnSpc>
              <a:spcBef>
                <a:spcPct val="30000"/>
              </a:spcBef>
              <a:buClr>
                <a:prstClr val="black"/>
              </a:buClr>
            </a:pPr>
            <a:r>
              <a:rPr lang="en-US" sz="1600" dirty="0" smtClean="0">
                <a:solidFill>
                  <a:prstClr val="black"/>
                </a:solidFill>
                <a:latin typeface="Arial Narrow" pitchFamily="34" charset="0"/>
                <a:ea typeface="굴림" pitchFamily="50" charset="-127"/>
              </a:rPr>
              <a:t>FCR</a:t>
            </a:r>
            <a:endParaRPr lang="en-US" sz="1600" dirty="0">
              <a:solidFill>
                <a:prstClr val="black"/>
              </a:solidFill>
              <a:latin typeface="Arial Narrow" pitchFamily="34" charset="0"/>
              <a:ea typeface="굴림" pitchFamily="50" charset="-127"/>
            </a:endParaRPr>
          </a:p>
        </p:txBody>
      </p:sp>
      <p:pic>
        <p:nvPicPr>
          <p:cNvPr id="207" name="Picture 51" descr="원6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2214546" y="4274134"/>
            <a:ext cx="345169" cy="310844"/>
          </a:xfrm>
          <a:prstGeom prst="rect">
            <a:avLst/>
          </a:prstGeom>
          <a:noFill/>
        </p:spPr>
      </p:pic>
      <p:pic>
        <p:nvPicPr>
          <p:cNvPr id="208" name="Picture 51" descr="원6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2214546" y="4618354"/>
            <a:ext cx="345169" cy="310844"/>
          </a:xfrm>
          <a:prstGeom prst="rect">
            <a:avLst/>
          </a:prstGeom>
          <a:noFill/>
        </p:spPr>
      </p:pic>
      <p:pic>
        <p:nvPicPr>
          <p:cNvPr id="209" name="Picture 51" descr="원6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2214546" y="4989612"/>
            <a:ext cx="345169" cy="310844"/>
          </a:xfrm>
          <a:prstGeom prst="rect">
            <a:avLst/>
          </a:prstGeom>
          <a:noFill/>
        </p:spPr>
      </p:pic>
      <p:sp>
        <p:nvSpPr>
          <p:cNvPr id="210" name="AutoShape 33"/>
          <p:cNvSpPr>
            <a:spLocks noChangeArrowheads="1"/>
          </p:cNvSpPr>
          <p:nvPr/>
        </p:nvSpPr>
        <p:spPr bwMode="auto">
          <a:xfrm>
            <a:off x="2500298" y="5385962"/>
            <a:ext cx="1463040" cy="274320"/>
          </a:xfrm>
          <a:prstGeom prst="roundRect">
            <a:avLst>
              <a:gd name="adj" fmla="val 22588"/>
            </a:avLst>
          </a:prstGeom>
          <a:gradFill rotWithShape="1">
            <a:gsLst>
              <a:gs pos="0">
                <a:srgbClr val="FFFDFB"/>
              </a:gs>
              <a:gs pos="100000">
                <a:srgbClr val="D0F6FE"/>
              </a:gs>
            </a:gsLst>
            <a:lin ang="2700000" scaled="1"/>
          </a:gradFill>
          <a:ln w="9525">
            <a:solidFill>
              <a:srgbClr val="3366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30000"/>
              </a:lnSpc>
              <a:spcBef>
                <a:spcPct val="30000"/>
              </a:spcBef>
              <a:buClr>
                <a:prstClr val="black"/>
              </a:buClr>
            </a:pPr>
            <a:r>
              <a:rPr lang="en-US" sz="1600" dirty="0" smtClean="0">
                <a:solidFill>
                  <a:prstClr val="black"/>
                </a:solidFill>
                <a:latin typeface="Arial Narrow" pitchFamily="34" charset="0"/>
                <a:ea typeface="굴림" pitchFamily="50" charset="-127"/>
              </a:rPr>
              <a:t>Repeat Call</a:t>
            </a:r>
            <a:endParaRPr lang="en-US" sz="1600" dirty="0">
              <a:solidFill>
                <a:prstClr val="black"/>
              </a:solidFill>
              <a:latin typeface="Arial Narrow" pitchFamily="34" charset="0"/>
              <a:ea typeface="굴림" pitchFamily="50" charset="-127"/>
            </a:endParaRPr>
          </a:p>
        </p:txBody>
      </p:sp>
      <p:sp>
        <p:nvSpPr>
          <p:cNvPr id="212" name="AutoShape 33"/>
          <p:cNvSpPr>
            <a:spLocks noChangeArrowheads="1"/>
          </p:cNvSpPr>
          <p:nvPr/>
        </p:nvSpPr>
        <p:spPr bwMode="auto">
          <a:xfrm>
            <a:off x="2500298" y="5740516"/>
            <a:ext cx="1463040" cy="274320"/>
          </a:xfrm>
          <a:prstGeom prst="roundRect">
            <a:avLst>
              <a:gd name="adj" fmla="val 22588"/>
            </a:avLst>
          </a:prstGeom>
          <a:gradFill rotWithShape="1">
            <a:gsLst>
              <a:gs pos="0">
                <a:srgbClr val="FFFDFB"/>
              </a:gs>
              <a:gs pos="100000">
                <a:srgbClr val="D0F6FE"/>
              </a:gs>
            </a:gsLst>
            <a:lin ang="2700000" scaled="1"/>
          </a:gradFill>
          <a:ln w="9525">
            <a:solidFill>
              <a:srgbClr val="3366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30000"/>
              </a:lnSpc>
              <a:spcBef>
                <a:spcPct val="30000"/>
              </a:spcBef>
              <a:buClr>
                <a:prstClr val="black"/>
              </a:buClr>
            </a:pPr>
            <a:r>
              <a:rPr lang="en-US" sz="1600" dirty="0" smtClean="0">
                <a:solidFill>
                  <a:prstClr val="black"/>
                </a:solidFill>
                <a:latin typeface="Arial Narrow" pitchFamily="34" charset="0"/>
                <a:ea typeface="굴림" pitchFamily="50" charset="-127"/>
              </a:rPr>
              <a:t>Impr. History</a:t>
            </a:r>
            <a:endParaRPr lang="en-US" sz="1600" dirty="0">
              <a:solidFill>
                <a:prstClr val="black"/>
              </a:solidFill>
              <a:latin typeface="Arial Narrow" pitchFamily="34" charset="0"/>
              <a:ea typeface="굴림" pitchFamily="50" charset="-127"/>
            </a:endParaRPr>
          </a:p>
        </p:txBody>
      </p:sp>
      <p:pic>
        <p:nvPicPr>
          <p:cNvPr id="213" name="Picture 51" descr="원6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2214546" y="5404172"/>
            <a:ext cx="345169" cy="310844"/>
          </a:xfrm>
          <a:prstGeom prst="rect">
            <a:avLst/>
          </a:prstGeom>
          <a:noFill/>
        </p:spPr>
      </p:pic>
      <p:pic>
        <p:nvPicPr>
          <p:cNvPr id="215" name="Picture 51" descr="원6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2214546" y="5761362"/>
            <a:ext cx="345169" cy="310844"/>
          </a:xfrm>
          <a:prstGeom prst="rect">
            <a:avLst/>
          </a:prstGeom>
          <a:noFill/>
        </p:spPr>
      </p:pic>
      <p:sp>
        <p:nvSpPr>
          <p:cNvPr id="218" name="Freeform 217"/>
          <p:cNvSpPr/>
          <p:nvPr/>
        </p:nvSpPr>
        <p:spPr>
          <a:xfrm>
            <a:off x="1392702" y="2489982"/>
            <a:ext cx="140676" cy="1097280"/>
          </a:xfrm>
          <a:custGeom>
            <a:avLst/>
            <a:gdLst>
              <a:gd name="connsiteX0" fmla="*/ 28135 w 140676"/>
              <a:gd name="connsiteY0" fmla="*/ 0 h 1097280"/>
              <a:gd name="connsiteX1" fmla="*/ 28135 w 140676"/>
              <a:gd name="connsiteY1" fmla="*/ 0 h 1097280"/>
              <a:gd name="connsiteX2" fmla="*/ 140676 w 140676"/>
              <a:gd name="connsiteY2" fmla="*/ 0 h 1097280"/>
              <a:gd name="connsiteX3" fmla="*/ 140676 w 140676"/>
              <a:gd name="connsiteY3" fmla="*/ 379827 h 1097280"/>
              <a:gd name="connsiteX4" fmla="*/ 0 w 140676"/>
              <a:gd name="connsiteY4" fmla="*/ 379827 h 1097280"/>
              <a:gd name="connsiteX5" fmla="*/ 140676 w 140676"/>
              <a:gd name="connsiteY5" fmla="*/ 379827 h 1097280"/>
              <a:gd name="connsiteX6" fmla="*/ 140676 w 140676"/>
              <a:gd name="connsiteY6" fmla="*/ 745587 h 1097280"/>
              <a:gd name="connsiteX7" fmla="*/ 42203 w 140676"/>
              <a:gd name="connsiteY7" fmla="*/ 759655 h 1097280"/>
              <a:gd name="connsiteX8" fmla="*/ 140676 w 140676"/>
              <a:gd name="connsiteY8" fmla="*/ 759655 h 1097280"/>
              <a:gd name="connsiteX9" fmla="*/ 140676 w 140676"/>
              <a:gd name="connsiteY9" fmla="*/ 1097280 h 1097280"/>
              <a:gd name="connsiteX10" fmla="*/ 14067 w 140676"/>
              <a:gd name="connsiteY10" fmla="*/ 1097280 h 1097280"/>
              <a:gd name="connsiteX11" fmla="*/ 14067 w 140676"/>
              <a:gd name="connsiteY11" fmla="*/ 1097280 h 1097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0676" h="1097280">
                <a:moveTo>
                  <a:pt x="28135" y="0"/>
                </a:moveTo>
                <a:lnTo>
                  <a:pt x="28135" y="0"/>
                </a:lnTo>
                <a:lnTo>
                  <a:pt x="140676" y="0"/>
                </a:lnTo>
                <a:lnTo>
                  <a:pt x="140676" y="379827"/>
                </a:lnTo>
                <a:lnTo>
                  <a:pt x="0" y="379827"/>
                </a:lnTo>
                <a:lnTo>
                  <a:pt x="140676" y="379827"/>
                </a:lnTo>
                <a:lnTo>
                  <a:pt x="140676" y="745587"/>
                </a:lnTo>
                <a:lnTo>
                  <a:pt x="42203" y="759655"/>
                </a:lnTo>
                <a:lnTo>
                  <a:pt x="140676" y="759655"/>
                </a:lnTo>
                <a:lnTo>
                  <a:pt x="140676" y="1097280"/>
                </a:lnTo>
                <a:lnTo>
                  <a:pt x="14067" y="1097280"/>
                </a:lnTo>
                <a:lnTo>
                  <a:pt x="14067" y="109728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Freeform 221"/>
          <p:cNvSpPr/>
          <p:nvPr/>
        </p:nvSpPr>
        <p:spPr>
          <a:xfrm>
            <a:off x="1871003" y="3080825"/>
            <a:ext cx="1969477" cy="829993"/>
          </a:xfrm>
          <a:custGeom>
            <a:avLst/>
            <a:gdLst>
              <a:gd name="connsiteX0" fmla="*/ 1969477 w 1969477"/>
              <a:gd name="connsiteY0" fmla="*/ 0 h 829993"/>
              <a:gd name="connsiteX1" fmla="*/ 1969477 w 1969477"/>
              <a:gd name="connsiteY1" fmla="*/ 520504 h 829993"/>
              <a:gd name="connsiteX2" fmla="*/ 0 w 1969477"/>
              <a:gd name="connsiteY2" fmla="*/ 520504 h 829993"/>
              <a:gd name="connsiteX3" fmla="*/ 0 w 1969477"/>
              <a:gd name="connsiteY3" fmla="*/ 829993 h 829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9477" h="829993">
                <a:moveTo>
                  <a:pt x="1969477" y="0"/>
                </a:moveTo>
                <a:lnTo>
                  <a:pt x="1969477" y="520504"/>
                </a:lnTo>
                <a:lnTo>
                  <a:pt x="0" y="520504"/>
                </a:lnTo>
                <a:lnTo>
                  <a:pt x="0" y="829993"/>
                </a:lnTo>
              </a:path>
            </a:pathLst>
          </a:custGeom>
          <a:ln w="28575" cap="rnd">
            <a:solidFill>
              <a:srgbClr val="0033CC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AutoShape 33"/>
          <p:cNvSpPr>
            <a:spLocks noChangeArrowheads="1"/>
          </p:cNvSpPr>
          <p:nvPr/>
        </p:nvSpPr>
        <p:spPr bwMode="auto">
          <a:xfrm>
            <a:off x="2520316" y="6155076"/>
            <a:ext cx="2194560" cy="274320"/>
          </a:xfrm>
          <a:prstGeom prst="roundRect">
            <a:avLst>
              <a:gd name="adj" fmla="val 22588"/>
            </a:avLst>
          </a:prstGeom>
          <a:solidFill>
            <a:srgbClr val="FFFF66"/>
          </a:solidFill>
          <a:ln w="9525">
            <a:solidFill>
              <a:srgbClr val="3366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30000"/>
              </a:lnSpc>
              <a:spcBef>
                <a:spcPct val="30000"/>
              </a:spcBef>
              <a:buClr>
                <a:prstClr val="black"/>
              </a:buClr>
            </a:pPr>
            <a:r>
              <a:rPr lang="en-US" sz="1600" dirty="0" smtClean="0">
                <a:solidFill>
                  <a:prstClr val="black"/>
                </a:solidFill>
                <a:latin typeface="Arial Narrow" pitchFamily="34" charset="0"/>
                <a:ea typeface="굴림" pitchFamily="50" charset="-127"/>
              </a:rPr>
              <a:t>Correlation Process </a:t>
            </a:r>
            <a:r>
              <a:rPr lang="en-US" sz="1600" dirty="0" err="1" smtClean="0">
                <a:solidFill>
                  <a:prstClr val="black"/>
                </a:solidFill>
                <a:latin typeface="Arial Narrow" pitchFamily="34" charset="0"/>
                <a:ea typeface="굴림" pitchFamily="50" charset="-127"/>
              </a:rPr>
              <a:t>vs</a:t>
            </a:r>
            <a:r>
              <a:rPr lang="en-US" sz="1600" dirty="0" smtClean="0">
                <a:solidFill>
                  <a:prstClr val="black"/>
                </a:solidFill>
                <a:latin typeface="Arial Narrow" pitchFamily="34" charset="0"/>
                <a:ea typeface="굴림" pitchFamily="50" charset="-127"/>
              </a:rPr>
              <a:t> Field</a:t>
            </a:r>
            <a:endParaRPr lang="en-US" sz="1600" dirty="0">
              <a:solidFill>
                <a:prstClr val="black"/>
              </a:solidFill>
              <a:latin typeface="Arial Narrow" pitchFamily="34" charset="0"/>
              <a:ea typeface="굴림" pitchFamily="50" charset="-127"/>
            </a:endParaRPr>
          </a:p>
        </p:txBody>
      </p:sp>
      <p:sp>
        <p:nvSpPr>
          <p:cNvPr id="224" name="Rectangle 223"/>
          <p:cNvSpPr/>
          <p:nvPr/>
        </p:nvSpPr>
        <p:spPr>
          <a:xfrm>
            <a:off x="2428860" y="6072206"/>
            <a:ext cx="2500330" cy="642942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TextBox 224"/>
          <p:cNvSpPr txBox="1"/>
          <p:nvPr/>
        </p:nvSpPr>
        <p:spPr>
          <a:xfrm>
            <a:off x="3000364" y="6372026"/>
            <a:ext cx="1043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Provision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285" name="Elbow Connector 284"/>
          <p:cNvCxnSpPr>
            <a:stCxn id="224" idx="3"/>
          </p:cNvCxnSpPr>
          <p:nvPr/>
        </p:nvCxnSpPr>
        <p:spPr>
          <a:xfrm flipV="1">
            <a:off x="4929190" y="5500702"/>
            <a:ext cx="214314" cy="892975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7" name="Rectangle 286"/>
          <p:cNvSpPr/>
          <p:nvPr/>
        </p:nvSpPr>
        <p:spPr>
          <a:xfrm>
            <a:off x="5601366" y="2571744"/>
            <a:ext cx="3500430" cy="4143404"/>
          </a:xfrm>
          <a:prstGeom prst="rect">
            <a:avLst/>
          </a:prstGeom>
          <a:solidFill>
            <a:schemeClr val="accent2">
              <a:lumMod val="60000"/>
              <a:lumOff val="40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1" name="Straight Arrow Connector 290"/>
          <p:cNvCxnSpPr/>
          <p:nvPr/>
        </p:nvCxnSpPr>
        <p:spPr>
          <a:xfrm>
            <a:off x="1557536" y="3070222"/>
            <a:ext cx="357190" cy="1588"/>
          </a:xfrm>
          <a:prstGeom prst="straightConnector1">
            <a:avLst/>
          </a:prstGeom>
          <a:ln w="28575" cap="rnd">
            <a:solidFill>
              <a:srgbClr val="0033CC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Elbow Connector 292"/>
          <p:cNvCxnSpPr/>
          <p:nvPr/>
        </p:nvCxnSpPr>
        <p:spPr>
          <a:xfrm>
            <a:off x="5500694" y="3143248"/>
            <a:ext cx="1005840" cy="1280160"/>
          </a:xfrm>
          <a:prstGeom prst="bentConnector2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Slide Number Placeholder 10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E23C2-2FCB-4EFE-8F49-AE456CC6AFD5}" type="slidenum">
              <a:rPr lang="en-IN" smtClean="0"/>
              <a:pPr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44211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998767"/>
            <a:ext cx="2813079" cy="200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841" y="500042"/>
            <a:ext cx="907259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42844" y="3145224"/>
            <a:ext cx="8763040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Benefits :</a:t>
            </a:r>
          </a:p>
          <a:p>
            <a:pPr marL="342900" indent="-342900">
              <a:buAutoNum type="arabicPeriod"/>
            </a:pPr>
            <a:r>
              <a:rPr lang="en-US" dirty="0" smtClean="0"/>
              <a:t>Field Defect Auto Analysis Reports on real time basis –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dirty="0" smtClean="0"/>
              <a:t>FCR Trend, IR Trend, Accumulated Rate, Worst Defect, Monthwise Graph(M-Graph),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dirty="0" smtClean="0"/>
              <a:t>Improvement History &amp; Effectiveness Monitoring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dirty="0" smtClean="0"/>
              <a:t>F-Cost Monitoring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dirty="0" smtClean="0"/>
              <a:t>Correlation Analysis, Field vs Process </a:t>
            </a:r>
            <a:endParaRPr lang="en-US" sz="1600" dirty="0"/>
          </a:p>
          <a:p>
            <a:pPr marL="342900" indent="-342900">
              <a:buFont typeface="+mj-lt"/>
              <a:buAutoNum type="arabicPeriod" startAt="2"/>
            </a:pPr>
            <a:r>
              <a:rPr lang="en-US" dirty="0" smtClean="0"/>
              <a:t>Detail Analysis -</a:t>
            </a:r>
          </a:p>
          <a:p>
            <a:pPr marL="342900" indent="-342900"/>
            <a:r>
              <a:rPr lang="en-US" sz="1600" dirty="0"/>
              <a:t>	</a:t>
            </a:r>
            <a:r>
              <a:rPr lang="en-US" sz="1600" dirty="0" smtClean="0"/>
              <a:t>Product wise, Factory wise,  Category wise, Segment wise, Worst defect wise, </a:t>
            </a:r>
          </a:p>
          <a:p>
            <a:pPr marL="342900" indent="-342900"/>
            <a:r>
              <a:rPr lang="en-US" sz="1600" dirty="0" smtClean="0"/>
              <a:t>      Branch wise, Brand wise</a:t>
            </a:r>
          </a:p>
          <a:p>
            <a:pPr marL="342900" indent="-342900"/>
            <a:endParaRPr lang="en-US" sz="1600" dirty="0"/>
          </a:p>
          <a:p>
            <a:pPr marL="342900" indent="-342900">
              <a:buAutoNum type="arabicPeriod" startAt="3"/>
            </a:pPr>
            <a:r>
              <a:rPr lang="en-US" sz="1600" dirty="0" smtClean="0"/>
              <a:t>Easy to access from every factory through </a:t>
            </a:r>
            <a:r>
              <a:rPr lang="en-US" sz="1600" dirty="0" smtClean="0">
                <a:hlinkClick r:id="rId4"/>
              </a:rPr>
              <a:t>www.vqins.com</a:t>
            </a:r>
            <a:r>
              <a:rPr lang="en-US" sz="1600" dirty="0" smtClean="0"/>
              <a:t> , so no man dependency</a:t>
            </a:r>
          </a:p>
          <a:p>
            <a:pPr marL="342900" indent="-342900">
              <a:buAutoNum type="arabicPeriod" startAt="3"/>
            </a:pPr>
            <a:r>
              <a:rPr lang="en-US" sz="1600" dirty="0" smtClean="0"/>
              <a:t>Support  to R&amp;D for defect condition study and improvement plan</a:t>
            </a:r>
          </a:p>
        </p:txBody>
      </p:sp>
      <p:pic>
        <p:nvPicPr>
          <p:cNvPr id="8" name="Picture 7" descr="234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986510" y="1000108"/>
            <a:ext cx="2928957" cy="2032299"/>
          </a:xfrm>
          <a:prstGeom prst="rect">
            <a:avLst/>
          </a:prstGeom>
        </p:spPr>
      </p:pic>
      <p:sp>
        <p:nvSpPr>
          <p:cNvPr id="9" name="Rectangle 8">
            <a:hlinkClick r:id="rId6" action="ppaction://hlinksldjump"/>
          </p:cNvPr>
          <p:cNvSpPr/>
          <p:nvPr/>
        </p:nvSpPr>
        <p:spPr>
          <a:xfrm>
            <a:off x="2500298" y="571480"/>
            <a:ext cx="571504" cy="142876"/>
          </a:xfrm>
          <a:prstGeom prst="rect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ectangle 9">
            <a:hlinkClick r:id="" action="ppaction://noaction"/>
          </p:cNvPr>
          <p:cNvSpPr/>
          <p:nvPr/>
        </p:nvSpPr>
        <p:spPr>
          <a:xfrm>
            <a:off x="3143240" y="571480"/>
            <a:ext cx="504000" cy="142876"/>
          </a:xfrm>
          <a:prstGeom prst="rect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ectangle 10">
            <a:hlinkClick r:id="" action="ppaction://noaction"/>
          </p:cNvPr>
          <p:cNvSpPr/>
          <p:nvPr/>
        </p:nvSpPr>
        <p:spPr>
          <a:xfrm>
            <a:off x="3696955" y="571480"/>
            <a:ext cx="900000" cy="142876"/>
          </a:xfrm>
          <a:prstGeom prst="rect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ectangle 11">
            <a:hlinkClick r:id="" action="ppaction://noaction"/>
          </p:cNvPr>
          <p:cNvSpPr/>
          <p:nvPr/>
        </p:nvSpPr>
        <p:spPr>
          <a:xfrm>
            <a:off x="4600694" y="571480"/>
            <a:ext cx="648000" cy="142876"/>
          </a:xfrm>
          <a:prstGeom prst="rect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5286380" y="571480"/>
            <a:ext cx="540000" cy="142876"/>
          </a:xfrm>
          <a:prstGeom prst="rect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Rectangle 14">
            <a:hlinkClick r:id="" action="ppaction://noaction"/>
          </p:cNvPr>
          <p:cNvSpPr/>
          <p:nvPr/>
        </p:nvSpPr>
        <p:spPr>
          <a:xfrm>
            <a:off x="5828995" y="571480"/>
            <a:ext cx="720000" cy="142876"/>
          </a:xfrm>
          <a:prstGeom prst="rect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Rectangle 15">
            <a:hlinkClick r:id="" action="ppaction://noaction"/>
          </p:cNvPr>
          <p:cNvSpPr/>
          <p:nvPr/>
        </p:nvSpPr>
        <p:spPr>
          <a:xfrm>
            <a:off x="928662" y="785794"/>
            <a:ext cx="1044000" cy="142876"/>
          </a:xfrm>
          <a:prstGeom prst="rect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Rectangle 16">
            <a:hlinkClick r:id="" action="ppaction://noaction"/>
          </p:cNvPr>
          <p:cNvSpPr/>
          <p:nvPr/>
        </p:nvSpPr>
        <p:spPr>
          <a:xfrm>
            <a:off x="6572264" y="585335"/>
            <a:ext cx="972000" cy="142876"/>
          </a:xfrm>
          <a:prstGeom prst="rect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TextBox 17"/>
          <p:cNvSpPr txBox="1"/>
          <p:nvPr/>
        </p:nvSpPr>
        <p:spPr>
          <a:xfrm>
            <a:off x="71406" y="33725"/>
            <a:ext cx="7065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VQINS : Videocon Quality Information Network System </a:t>
            </a:r>
            <a:endParaRPr lang="en-US" sz="2400" dirty="0"/>
          </a:p>
        </p:txBody>
      </p:sp>
      <p:pic>
        <p:nvPicPr>
          <p:cNvPr id="19" name="Picture 18" descr="123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000761" y="1000109"/>
            <a:ext cx="3000396" cy="2071701"/>
          </a:xfrm>
          <a:prstGeom prst="rect">
            <a:avLst/>
          </a:prstGeom>
        </p:spPr>
      </p:pic>
      <p:sp>
        <p:nvSpPr>
          <p:cNvPr id="21" name="Action Button: End 20">
            <a:hlinkClick r:id="rId8" action="ppaction://hlinksldjump" highlightClick="1"/>
          </p:cNvPr>
          <p:cNvSpPr/>
          <p:nvPr/>
        </p:nvSpPr>
        <p:spPr>
          <a:xfrm>
            <a:off x="8501090" y="6334148"/>
            <a:ext cx="533400" cy="381000"/>
          </a:xfrm>
          <a:prstGeom prst="actionButtonEnd">
            <a:avLst/>
          </a:prstGeom>
          <a:solidFill>
            <a:schemeClr val="bg2">
              <a:lumMod val="2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E23C2-2FCB-4EFE-8F49-AE456CC6AFD5}" type="slidenum">
              <a:rPr lang="en-IN" smtClean="0"/>
              <a:pPr/>
              <a:t>13</a:t>
            </a:fld>
            <a:endParaRPr lang="en-IN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929586" y="71418"/>
            <a:ext cx="1062014" cy="357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2400" y="1020763"/>
          <a:ext cx="8991600" cy="2636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4779"/>
                <a:gridCol w="4226821"/>
              </a:tblGrid>
              <a:tr h="30852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Mind Innovation</a:t>
                      </a:r>
                      <a:endParaRPr lang="en-IN" sz="14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Basics of Manufacturing</a:t>
                      </a:r>
                      <a:endParaRPr lang="en-IN" sz="1400" dirty="0" smtClean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27991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  What is culture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 Morale Training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 What is Mind innovation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 Attitude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 , Discipline &amp; Passion</a:t>
                      </a:r>
                      <a:endParaRPr lang="en-US" sz="1400" dirty="0" smtClean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 Continuous &amp; Continual Improvement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 Cost Innovation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( SRT,SRP,QIT,PIT &amp; LET Projects)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 Self Analysis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 Smart Working for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 Quality Output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 Positive Attitude</a:t>
                      </a:r>
                      <a:endParaRPr lang="en-IN" sz="14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0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kern="1200" baseline="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Basics of IE (Industrial Eng.)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US" sz="1400" kern="1200" baseline="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Total 5S (5S,3R, &amp; Visual 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en-US" sz="1400" kern="1200" baseline="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Management)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US" sz="1400" kern="1200" baseline="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What is Work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US" sz="1400" kern="1200" baseline="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What is Quality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US" sz="1400" kern="1200" baseline="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7 Types of Losses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US" sz="1400" kern="1200" baseline="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Fool Proofing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US" sz="1400" kern="1200" baseline="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OEE Training &amp; Practical 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en-US" sz="1400" kern="1200" baseline="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Exercises</a:t>
                      </a:r>
                      <a:endParaRPr lang="en-IN" sz="14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76200" y="76200"/>
            <a:ext cx="4419600" cy="685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chemeClr val="tx2"/>
                </a:solidFill>
                <a:ea typeface="+mn-ea"/>
                <a:cs typeface="Arial" pitchFamily="34" charset="0"/>
              </a:rPr>
              <a:t>Innovation School</a:t>
            </a:r>
          </a:p>
          <a:p>
            <a:pPr>
              <a:defRPr/>
            </a:pPr>
            <a:endParaRPr lang="en-US" sz="3600" b="1" dirty="0">
              <a:solidFill>
                <a:schemeClr val="tx2"/>
              </a:solidFill>
              <a:ea typeface="+mn-ea"/>
              <a:cs typeface="Arial" pitchFamily="34" charset="0"/>
            </a:endParaRPr>
          </a:p>
          <a:p>
            <a:pPr>
              <a:defRPr/>
            </a:pPr>
            <a:endParaRPr lang="en-US" sz="3600" b="1" kern="0" dirty="0">
              <a:solidFill>
                <a:schemeClr val="tx2"/>
              </a:solidFill>
              <a:ea typeface="+mn-ea"/>
              <a:cs typeface="Arial" pitchFamily="34" charset="0"/>
            </a:endParaRPr>
          </a:p>
          <a:p>
            <a:pPr>
              <a:defRPr/>
            </a:pPr>
            <a:r>
              <a:rPr lang="en-US" sz="3600" b="1" kern="0" dirty="0">
                <a:solidFill>
                  <a:schemeClr val="tx2"/>
                </a:solidFill>
                <a:ea typeface="+mj-ea"/>
                <a:cs typeface="Arial" pitchFamily="34" charset="0"/>
              </a:rPr>
              <a:t>		</a:t>
            </a:r>
          </a:p>
        </p:txBody>
      </p:sp>
      <p:pic>
        <p:nvPicPr>
          <p:cNvPr id="3624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4637" y="3756025"/>
            <a:ext cx="8564563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Action Button: Beginning 6">
            <a:hlinkClick r:id="rId3" action="ppaction://hlinksldjump" highlightClick="1"/>
          </p:cNvPr>
          <p:cNvSpPr/>
          <p:nvPr/>
        </p:nvSpPr>
        <p:spPr>
          <a:xfrm>
            <a:off x="8482080" y="6449704"/>
            <a:ext cx="609600" cy="381000"/>
          </a:xfrm>
          <a:prstGeom prst="actionButtonBeginning">
            <a:avLst/>
          </a:prstGeom>
          <a:solidFill>
            <a:schemeClr val="bg2">
              <a:lumMod val="2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077200" y="71418"/>
            <a:ext cx="9144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533400"/>
            <a:ext cx="7620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2286000" y="147935"/>
            <a:ext cx="381000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7030A0"/>
                </a:solidFill>
                <a:latin typeface="Cambria" pitchFamily="18" charset="0"/>
                <a:ea typeface="+mn-ea"/>
              </a:rPr>
              <a:t>VG – Logistics in Domestic</a:t>
            </a:r>
          </a:p>
        </p:txBody>
      </p:sp>
      <p:grpSp>
        <p:nvGrpSpPr>
          <p:cNvPr id="2" name="Group 11"/>
          <p:cNvGrpSpPr/>
          <p:nvPr/>
        </p:nvGrpSpPr>
        <p:grpSpPr>
          <a:xfrm>
            <a:off x="-277504" y="4419600"/>
            <a:ext cx="8915400" cy="2286000"/>
            <a:chOff x="-304800" y="4446896"/>
            <a:chExt cx="8915400" cy="2286000"/>
          </a:xfrm>
        </p:grpSpPr>
        <p:cxnSp>
          <p:nvCxnSpPr>
            <p:cNvPr id="11" name="Straight Connector 10"/>
            <p:cNvCxnSpPr/>
            <p:nvPr/>
          </p:nvCxnSpPr>
          <p:spPr>
            <a:xfrm rot="5400000">
              <a:off x="138751" y="5589896"/>
              <a:ext cx="22860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9" name="Diagram 8"/>
            <p:cNvGraphicFramePr/>
            <p:nvPr/>
          </p:nvGraphicFramePr>
          <p:xfrm>
            <a:off x="-304800" y="4558352"/>
            <a:ext cx="8915400" cy="20574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E23C2-2FCB-4EFE-8F49-AE456CC6AFD5}" type="slidenum">
              <a:rPr lang="en-IN" smtClean="0"/>
              <a:pPr/>
              <a:t>15</a:t>
            </a:fld>
            <a:endParaRPr lang="en-IN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8077200" y="71418"/>
            <a:ext cx="9144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Untitle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E23C2-2FCB-4EFE-8F49-AE456CC6AFD5}" type="slidenum">
              <a:rPr lang="en-IN" smtClean="0"/>
              <a:pPr/>
              <a:t>16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2"/>
          <p:cNvSpPr txBox="1">
            <a:spLocks noChangeArrowheads="1"/>
          </p:cNvSpPr>
          <p:nvPr/>
        </p:nvSpPr>
        <p:spPr bwMode="auto">
          <a:xfrm>
            <a:off x="442913" y="1176338"/>
            <a:ext cx="3909853" cy="361374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400" dirty="0"/>
              <a:t>  Wide, Customized &amp; optimized Network  - </a:t>
            </a:r>
            <a:r>
              <a:rPr lang="en-US" sz="1400" b="1" u="sng" dirty="0"/>
              <a:t> </a:t>
            </a:r>
          </a:p>
          <a:p>
            <a:pPr algn="l">
              <a:lnSpc>
                <a:spcPct val="150000"/>
              </a:lnSpc>
              <a:buFont typeface="Wingdings" pitchFamily="2" charset="2"/>
              <a:buNone/>
            </a:pPr>
            <a:r>
              <a:rPr lang="en-US" sz="1400" b="1" dirty="0">
                <a:solidFill>
                  <a:schemeClr val="accent2"/>
                </a:solidFill>
              </a:rPr>
              <a:t>     - </a:t>
            </a:r>
            <a:r>
              <a:rPr lang="en-US" sz="1400" b="1" dirty="0" smtClean="0">
                <a:solidFill>
                  <a:schemeClr val="accent2"/>
                </a:solidFill>
              </a:rPr>
              <a:t>650 </a:t>
            </a:r>
            <a:r>
              <a:rPr lang="en-US" sz="1400" b="1" dirty="0">
                <a:solidFill>
                  <a:schemeClr val="accent2"/>
                </a:solidFill>
              </a:rPr>
              <a:t>Service Centers across India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400" dirty="0"/>
              <a:t>  Speed of Service </a:t>
            </a:r>
          </a:p>
          <a:p>
            <a:pPr algn="l">
              <a:lnSpc>
                <a:spcPct val="150000"/>
              </a:lnSpc>
              <a:buFont typeface="Wingdings" pitchFamily="2" charset="2"/>
              <a:buNone/>
            </a:pPr>
            <a:r>
              <a:rPr lang="en-US" sz="1400" b="1" dirty="0">
                <a:solidFill>
                  <a:schemeClr val="accent2"/>
                </a:solidFill>
              </a:rPr>
              <a:t>      - 24 Hrs Response &gt; 80%  at ASC Locations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400" dirty="0"/>
              <a:t>   Parts availability for immediate solution</a:t>
            </a:r>
          </a:p>
          <a:p>
            <a:pPr algn="l">
              <a:lnSpc>
                <a:spcPct val="150000"/>
              </a:lnSpc>
            </a:pPr>
            <a:r>
              <a:rPr lang="en-US" sz="1400" b="1" dirty="0">
                <a:solidFill>
                  <a:schemeClr val="accent2"/>
                </a:solidFill>
              </a:rPr>
              <a:t>     - Regional Hub for immediate supply</a:t>
            </a:r>
          </a:p>
          <a:p>
            <a:pPr algn="l">
              <a:lnSpc>
                <a:spcPct val="150000"/>
              </a:lnSpc>
              <a:buFont typeface="Wingdings" pitchFamily="2" charset="2"/>
              <a:buNone/>
            </a:pPr>
            <a:r>
              <a:rPr lang="en-US" sz="1400" b="1" dirty="0">
                <a:solidFill>
                  <a:schemeClr val="accent2"/>
                </a:solidFill>
              </a:rPr>
              <a:t>     - MSL at ASCs </a:t>
            </a:r>
            <a:r>
              <a:rPr lang="en-US" sz="1400" b="1" dirty="0" smtClean="0">
                <a:solidFill>
                  <a:schemeClr val="accent2"/>
                </a:solidFill>
              </a:rPr>
              <a:t>– 1 month</a:t>
            </a:r>
            <a:endParaRPr lang="en-US" sz="1400" b="1" dirty="0">
              <a:solidFill>
                <a:schemeClr val="accent2"/>
              </a:solidFill>
            </a:endParaRPr>
          </a:p>
          <a:p>
            <a:pPr algn="l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400" dirty="0"/>
              <a:t>  Call Registration</a:t>
            </a:r>
          </a:p>
          <a:p>
            <a:pPr algn="l">
              <a:lnSpc>
                <a:spcPct val="150000"/>
              </a:lnSpc>
            </a:pPr>
            <a:r>
              <a:rPr lang="en-US" sz="1400" b="1" dirty="0">
                <a:solidFill>
                  <a:schemeClr val="accent2"/>
                </a:solidFill>
              </a:rPr>
              <a:t>     - Outbound Calls to Dealers </a:t>
            </a:r>
          </a:p>
          <a:p>
            <a:pPr algn="l">
              <a:lnSpc>
                <a:spcPct val="150000"/>
              </a:lnSpc>
            </a:pPr>
            <a:r>
              <a:rPr lang="en-US" sz="1400" b="1" dirty="0">
                <a:solidFill>
                  <a:schemeClr val="accent2"/>
                </a:solidFill>
              </a:rPr>
              <a:t>     - 7 days Call Centre support ( </a:t>
            </a:r>
            <a:r>
              <a:rPr lang="en-US" sz="1400" b="1" dirty="0" smtClean="0">
                <a:solidFill>
                  <a:schemeClr val="accent2"/>
                </a:solidFill>
              </a:rPr>
              <a:t>8:00 am </a:t>
            </a:r>
            <a:r>
              <a:rPr lang="en-US" sz="1400" b="1" dirty="0">
                <a:solidFill>
                  <a:schemeClr val="accent2"/>
                </a:solidFill>
              </a:rPr>
              <a:t>to 10 pm)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400" dirty="0"/>
              <a:t>  7 Days Service</a:t>
            </a:r>
            <a:r>
              <a:rPr lang="en-US" sz="1400" b="1" dirty="0">
                <a:solidFill>
                  <a:schemeClr val="accent2"/>
                </a:solidFill>
              </a:rPr>
              <a:t>  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517525" y="609881"/>
            <a:ext cx="3216275" cy="461665"/>
          </a:xfrm>
          <a:prstGeom prst="rect">
            <a:avLst/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Speed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4965700" y="1190625"/>
            <a:ext cx="3422284" cy="2978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70000"/>
              </a:lnSpc>
              <a:buFont typeface="Wingdings" pitchFamily="2" charset="2"/>
              <a:buChar char="ü"/>
            </a:pPr>
            <a:r>
              <a:rPr lang="en-US" sz="1400" dirty="0"/>
              <a:t>  Quality Manpower</a:t>
            </a:r>
          </a:p>
          <a:p>
            <a:pPr algn="l">
              <a:lnSpc>
                <a:spcPct val="170000"/>
              </a:lnSpc>
              <a:buFont typeface="Wingdings" pitchFamily="2" charset="2"/>
              <a:buNone/>
            </a:pPr>
            <a:r>
              <a:rPr lang="en-US" sz="1400" b="1" dirty="0">
                <a:solidFill>
                  <a:schemeClr val="accent2"/>
                </a:solidFill>
              </a:rPr>
              <a:t>     - Tie up with ITI</a:t>
            </a:r>
          </a:p>
          <a:p>
            <a:pPr algn="l">
              <a:lnSpc>
                <a:spcPct val="170000"/>
              </a:lnSpc>
              <a:buFont typeface="Wingdings" pitchFamily="2" charset="2"/>
              <a:buChar char="ü"/>
            </a:pPr>
            <a:r>
              <a:rPr lang="en-US" sz="1400" dirty="0"/>
              <a:t> Evaluation at all levels</a:t>
            </a:r>
          </a:p>
          <a:p>
            <a:pPr algn="l">
              <a:lnSpc>
                <a:spcPct val="170000"/>
              </a:lnSpc>
              <a:buFont typeface="Wingdings" pitchFamily="2" charset="2"/>
              <a:buNone/>
            </a:pPr>
            <a:r>
              <a:rPr lang="en-US" sz="1400" dirty="0"/>
              <a:t>     </a:t>
            </a:r>
            <a:r>
              <a:rPr lang="en-US" sz="1400" b="1" dirty="0">
                <a:solidFill>
                  <a:schemeClr val="accent2"/>
                </a:solidFill>
              </a:rPr>
              <a:t>- Monthly evaluation for Branch/ASI/ASC</a:t>
            </a:r>
          </a:p>
          <a:p>
            <a:pPr algn="l">
              <a:lnSpc>
                <a:spcPct val="170000"/>
              </a:lnSpc>
              <a:buFont typeface="Wingdings" pitchFamily="2" charset="2"/>
              <a:buChar char="ü"/>
            </a:pPr>
            <a:r>
              <a:rPr lang="en-US" sz="1400" b="1" dirty="0"/>
              <a:t>  </a:t>
            </a:r>
            <a:r>
              <a:rPr lang="en-US" sz="1400" dirty="0"/>
              <a:t>Trained Manpower </a:t>
            </a:r>
          </a:p>
          <a:p>
            <a:pPr algn="l">
              <a:lnSpc>
                <a:spcPct val="170000"/>
              </a:lnSpc>
              <a:buFont typeface="Wingdings" pitchFamily="2" charset="2"/>
              <a:buNone/>
            </a:pPr>
            <a:r>
              <a:rPr lang="en-US" sz="1400" b="1" dirty="0">
                <a:solidFill>
                  <a:schemeClr val="accent2"/>
                </a:solidFill>
              </a:rPr>
              <a:t>     - Technical, Soft Skills 2 </a:t>
            </a:r>
            <a:r>
              <a:rPr lang="en-US" sz="1400" b="1" dirty="0" err="1">
                <a:solidFill>
                  <a:schemeClr val="accent2"/>
                </a:solidFill>
              </a:rPr>
              <a:t>Mandays</a:t>
            </a:r>
            <a:r>
              <a:rPr lang="en-US" sz="1400" b="1" dirty="0">
                <a:solidFill>
                  <a:schemeClr val="accent2"/>
                </a:solidFill>
              </a:rPr>
              <a:t>/Qtr.</a:t>
            </a:r>
          </a:p>
          <a:p>
            <a:pPr algn="l">
              <a:lnSpc>
                <a:spcPct val="170000"/>
              </a:lnSpc>
              <a:buFont typeface="Wingdings" pitchFamily="2" charset="2"/>
              <a:buChar char="ü"/>
            </a:pPr>
            <a:r>
              <a:rPr lang="en-US" sz="1400" dirty="0"/>
              <a:t>  Awards &amp; Penalties</a:t>
            </a:r>
          </a:p>
          <a:p>
            <a:pPr algn="l">
              <a:lnSpc>
                <a:spcPct val="170000"/>
              </a:lnSpc>
              <a:buFont typeface="Wingdings" pitchFamily="2" charset="2"/>
              <a:buChar char="ü"/>
            </a:pPr>
            <a:r>
              <a:rPr lang="en-US" sz="1400" dirty="0"/>
              <a:t>  Exclusive Hi End Engineers</a:t>
            </a:r>
            <a:endParaRPr lang="en-US" sz="1400" b="1" dirty="0"/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5089525" y="642918"/>
            <a:ext cx="3216275" cy="461665"/>
          </a:xfrm>
          <a:prstGeom prst="rect">
            <a:avLst/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Service Quality</a:t>
            </a:r>
          </a:p>
        </p:txBody>
      </p:sp>
      <p:sp>
        <p:nvSpPr>
          <p:cNvPr id="2056" name="TextBox 7"/>
          <p:cNvSpPr txBox="1">
            <a:spLocks noChangeArrowheads="1"/>
          </p:cNvSpPr>
          <p:nvPr/>
        </p:nvSpPr>
        <p:spPr bwMode="auto">
          <a:xfrm>
            <a:off x="533400" y="4754563"/>
            <a:ext cx="3505200" cy="213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400" u="sng" dirty="0">
                <a:solidFill>
                  <a:srgbClr val="CC3300"/>
                </a:solidFill>
              </a:rPr>
              <a:t> Review Mechanism</a:t>
            </a:r>
          </a:p>
          <a:p>
            <a:pPr algn="l" eaLnBrk="0" fontAlgn="ctr" hangingPunct="0">
              <a:lnSpc>
                <a:spcPct val="150000"/>
              </a:lnSpc>
              <a:buFontTx/>
              <a:buChar char="•"/>
            </a:pPr>
            <a:r>
              <a:rPr lang="en-US" sz="1400" dirty="0">
                <a:ea typeface="Gulim" pitchFamily="34" charset="-127"/>
              </a:rPr>
              <a:t> Strong CRM for  Monitoring</a:t>
            </a:r>
          </a:p>
          <a:p>
            <a:pPr algn="l" eaLnBrk="0" fontAlgn="ctr" hangingPunct="0">
              <a:lnSpc>
                <a:spcPct val="150000"/>
              </a:lnSpc>
              <a:buFontTx/>
              <a:buChar char="•"/>
            </a:pPr>
            <a:r>
              <a:rPr lang="en-US" sz="1400" dirty="0">
                <a:ea typeface="Gulim" pitchFamily="34" charset="-127"/>
              </a:rPr>
              <a:t> Meetings , Interaction</a:t>
            </a:r>
          </a:p>
          <a:p>
            <a:pPr algn="l" eaLnBrk="0" fontAlgn="ctr" hangingPunct="0">
              <a:lnSpc>
                <a:spcPct val="150000"/>
              </a:lnSpc>
              <a:buFontTx/>
              <a:buChar char="•"/>
            </a:pPr>
            <a:r>
              <a:rPr lang="en-US" sz="1400" dirty="0">
                <a:ea typeface="Gulim" pitchFamily="34" charset="-127"/>
              </a:rPr>
              <a:t> Market Visit</a:t>
            </a:r>
          </a:p>
          <a:p>
            <a:pPr algn="l" eaLnBrk="0" fontAlgn="ctr" hangingPunct="0">
              <a:lnSpc>
                <a:spcPct val="150000"/>
              </a:lnSpc>
              <a:buFontTx/>
              <a:buChar char="•"/>
            </a:pPr>
            <a:r>
              <a:rPr lang="en-US" sz="1400" dirty="0">
                <a:ea typeface="Gulim" pitchFamily="34" charset="-127"/>
              </a:rPr>
              <a:t> Audits &amp; Evaluation</a:t>
            </a:r>
          </a:p>
          <a:p>
            <a:pPr algn="l" eaLnBrk="0" fontAlgn="ctr" hangingPunct="0">
              <a:lnSpc>
                <a:spcPct val="150000"/>
              </a:lnSpc>
              <a:buFontTx/>
              <a:buChar char="•"/>
            </a:pPr>
            <a:r>
              <a:rPr lang="en-US" sz="1400" dirty="0">
                <a:ea typeface="Gulim" pitchFamily="34" charset="-127"/>
              </a:rPr>
              <a:t> Competitor Information</a:t>
            </a:r>
          </a:p>
          <a:p>
            <a:pPr algn="l"/>
            <a:endParaRPr lang="en-US" sz="1400" dirty="0"/>
          </a:p>
        </p:txBody>
      </p:sp>
      <p:sp>
        <p:nvSpPr>
          <p:cNvPr id="2057" name="TextBox 14"/>
          <p:cNvSpPr txBox="1">
            <a:spLocks noChangeArrowheads="1"/>
          </p:cNvSpPr>
          <p:nvPr/>
        </p:nvSpPr>
        <p:spPr bwMode="auto">
          <a:xfrm>
            <a:off x="3048000" y="4757738"/>
            <a:ext cx="27432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400" u="sng" dirty="0">
                <a:solidFill>
                  <a:srgbClr val="CC3300"/>
                </a:solidFill>
              </a:rPr>
              <a:t> Service Marketing</a:t>
            </a:r>
          </a:p>
          <a:p>
            <a:pPr algn="l" eaLnBrk="0" fontAlgn="ctr" hangingPunct="0">
              <a:lnSpc>
                <a:spcPct val="150000"/>
              </a:lnSpc>
              <a:buFontTx/>
              <a:buChar char="•"/>
            </a:pPr>
            <a:r>
              <a:rPr lang="en-US" sz="1400" dirty="0">
                <a:ea typeface="Gulim" pitchFamily="34" charset="-127"/>
              </a:rPr>
              <a:t> Free Service Camps in off season</a:t>
            </a:r>
          </a:p>
          <a:p>
            <a:pPr algn="l" eaLnBrk="0" fontAlgn="ctr" hangingPunct="0">
              <a:lnSpc>
                <a:spcPct val="150000"/>
              </a:lnSpc>
              <a:buFontTx/>
              <a:buChar char="•"/>
            </a:pPr>
            <a:r>
              <a:rPr lang="en-US" sz="1400" dirty="0">
                <a:ea typeface="Gulim" pitchFamily="34" charset="-127"/>
              </a:rPr>
              <a:t> Glow Sign at ASCs</a:t>
            </a:r>
          </a:p>
          <a:p>
            <a:pPr algn="l" eaLnBrk="0" fontAlgn="ctr" hangingPunct="0">
              <a:lnSpc>
                <a:spcPct val="150000"/>
              </a:lnSpc>
              <a:buFontTx/>
              <a:buChar char="•"/>
            </a:pPr>
            <a:r>
              <a:rPr lang="en-US" sz="1400" dirty="0">
                <a:ea typeface="Gulim" pitchFamily="34" charset="-127"/>
              </a:rPr>
              <a:t> Uniform and I Card with Engineers</a:t>
            </a:r>
          </a:p>
          <a:p>
            <a:pPr algn="l"/>
            <a:endParaRPr lang="en-US" sz="1400" dirty="0"/>
          </a:p>
        </p:txBody>
      </p:sp>
      <p:sp>
        <p:nvSpPr>
          <p:cNvPr id="17" name="AutoShape 23"/>
          <p:cNvSpPr>
            <a:spLocks noChangeArrowheads="1"/>
          </p:cNvSpPr>
          <p:nvPr/>
        </p:nvSpPr>
        <p:spPr bwMode="auto">
          <a:xfrm rot="10800000">
            <a:off x="3429000" y="4495800"/>
            <a:ext cx="1371600" cy="1524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IN">
              <a:latin typeface="Arial" pitchFamily="34" charset="0"/>
              <a:cs typeface="Arial" pitchFamily="34" charset="0"/>
            </a:endParaRPr>
          </a:p>
        </p:txBody>
      </p:sp>
      <p:sp>
        <p:nvSpPr>
          <p:cNvPr id="2060" name="TextBox 43"/>
          <p:cNvSpPr txBox="1">
            <a:spLocks noChangeArrowheads="1"/>
          </p:cNvSpPr>
          <p:nvPr/>
        </p:nvSpPr>
        <p:spPr bwMode="auto">
          <a:xfrm>
            <a:off x="5943600" y="4724400"/>
            <a:ext cx="35052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400" u="sng" dirty="0">
                <a:solidFill>
                  <a:srgbClr val="CC3300"/>
                </a:solidFill>
              </a:rPr>
              <a:t> Other Initiatives</a:t>
            </a:r>
          </a:p>
          <a:p>
            <a:pPr algn="l" eaLnBrk="0" fontAlgn="ctr" hangingPunct="0">
              <a:lnSpc>
                <a:spcPct val="150000"/>
              </a:lnSpc>
              <a:buFontTx/>
              <a:buChar char="•"/>
            </a:pPr>
            <a:r>
              <a:rPr lang="en-US" sz="1400" dirty="0">
                <a:ea typeface="Gulim" pitchFamily="34" charset="-127"/>
              </a:rPr>
              <a:t> Acknowledgement of Call within 2 Hrs </a:t>
            </a:r>
          </a:p>
          <a:p>
            <a:pPr algn="l" eaLnBrk="0" fontAlgn="ctr" hangingPunct="0">
              <a:lnSpc>
                <a:spcPct val="150000"/>
              </a:lnSpc>
              <a:buFontTx/>
              <a:buChar char="•"/>
            </a:pPr>
            <a:r>
              <a:rPr lang="en-US" sz="1400" dirty="0">
                <a:ea typeface="Gulim" pitchFamily="34" charset="-127"/>
              </a:rPr>
              <a:t> Reassurance to Customer over SMS</a:t>
            </a:r>
          </a:p>
          <a:p>
            <a:pPr algn="l" eaLnBrk="0" fontAlgn="ctr" hangingPunct="0">
              <a:lnSpc>
                <a:spcPct val="150000"/>
              </a:lnSpc>
              <a:buFontTx/>
              <a:buChar char="•"/>
            </a:pPr>
            <a:r>
              <a:rPr lang="en-US" sz="1400" dirty="0">
                <a:ea typeface="Gulim" pitchFamily="34" charset="-127"/>
              </a:rPr>
              <a:t> </a:t>
            </a:r>
            <a:r>
              <a:rPr lang="en-US" sz="1400" dirty="0" err="1">
                <a:ea typeface="Gulim" pitchFamily="34" charset="-127"/>
              </a:rPr>
              <a:t>Engg</a:t>
            </a:r>
            <a:r>
              <a:rPr lang="en-US" sz="1400" dirty="0">
                <a:ea typeface="Gulim" pitchFamily="34" charset="-127"/>
              </a:rPr>
              <a:t> Evaluation thru Happy Calls/CRM</a:t>
            </a:r>
          </a:p>
          <a:p>
            <a:pPr algn="l" eaLnBrk="0" fontAlgn="ctr" hangingPunct="0">
              <a:lnSpc>
                <a:spcPct val="150000"/>
              </a:lnSpc>
              <a:buFontTx/>
              <a:buChar char="•"/>
            </a:pPr>
            <a:r>
              <a:rPr lang="en-US" sz="1400" dirty="0">
                <a:ea typeface="Gulim" pitchFamily="34" charset="-127"/>
              </a:rPr>
              <a:t> Service Infra improvement at ASCs</a:t>
            </a:r>
          </a:p>
          <a:p>
            <a:pPr algn="l"/>
            <a:endParaRPr lang="en-US" sz="1400" dirty="0"/>
          </a:p>
        </p:txBody>
      </p:sp>
      <p:graphicFrame>
        <p:nvGraphicFramePr>
          <p:cNvPr id="2050" name="Object 6"/>
          <p:cNvGraphicFramePr>
            <a:graphicFrameLocks noChangeAspect="1"/>
          </p:cNvGraphicFramePr>
          <p:nvPr/>
        </p:nvGraphicFramePr>
        <p:xfrm>
          <a:off x="8229600" y="76201"/>
          <a:ext cx="882650" cy="209528"/>
        </p:xfrm>
        <a:graphic>
          <a:graphicData uri="http://schemas.openxmlformats.org/presentationml/2006/ole">
            <p:oleObj spid="_x0000_s59394" name="CorelDRAW" r:id="rId4" imgW="3017880" imgH="2275560" progId="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0" y="-24"/>
            <a:ext cx="9144000" cy="461665"/>
          </a:xfrm>
          <a:prstGeom prst="rect">
            <a:avLst/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Service Strength : Differentiated Service Experience</a:t>
            </a:r>
            <a:endParaRPr lang="en-IN" sz="2400" b="1" dirty="0">
              <a:solidFill>
                <a:schemeClr val="bg1"/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E23C2-2FCB-4EFE-8F49-AE456CC6AFD5}" type="slidenum">
              <a:rPr lang="en-IN" smtClean="0"/>
              <a:pPr/>
              <a:t>17</a:t>
            </a:fld>
            <a:endParaRPr lang="en-IN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229632" y="-24"/>
            <a:ext cx="9144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24"/>
            <a:ext cx="9144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Service Network</a:t>
            </a:r>
            <a:endParaRPr lang="en-IN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357158" y="642918"/>
          <a:ext cx="8572560" cy="5929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E23C2-2FCB-4EFE-8F49-AE456CC6AFD5}" type="slidenum">
              <a:rPr lang="en-IN" smtClean="0"/>
              <a:pPr/>
              <a:t>18</a:t>
            </a:fld>
            <a:endParaRPr lang="en-IN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429652" y="-24"/>
            <a:ext cx="71438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Box 73"/>
          <p:cNvSpPr txBox="1">
            <a:spLocks noChangeArrowheads="1"/>
          </p:cNvSpPr>
          <p:nvPr/>
        </p:nvSpPr>
        <p:spPr bwMode="auto">
          <a:xfrm>
            <a:off x="2743200" y="100013"/>
            <a:ext cx="3019425" cy="338137"/>
          </a:xfrm>
          <a:prstGeom prst="rect">
            <a:avLst/>
          </a:prstGeom>
          <a:solidFill>
            <a:srgbClr val="3F2FB7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ea typeface="Gulim" pitchFamily="34" charset="-127"/>
              </a:rPr>
              <a:t>Service Centre</a:t>
            </a:r>
          </a:p>
        </p:txBody>
      </p:sp>
      <p:pic>
        <p:nvPicPr>
          <p:cNvPr id="5125" name="Picture 3" descr="IMAGE_318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2400" y="1276350"/>
            <a:ext cx="27432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IMAGE_320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48000" y="4191000"/>
            <a:ext cx="26670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 descr="IMAGE_325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943600" y="4191000"/>
            <a:ext cx="30480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 descr="IMAGE_333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6200" y="4191000"/>
            <a:ext cx="27686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 descr="IMAGE_334.jp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124200" y="1295400"/>
            <a:ext cx="2590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0" name="Rectangle 11"/>
          <p:cNvSpPr>
            <a:spLocks noChangeArrowheads="1"/>
          </p:cNvSpPr>
          <p:nvPr/>
        </p:nvSpPr>
        <p:spPr bwMode="auto">
          <a:xfrm>
            <a:off x="395288" y="849313"/>
            <a:ext cx="22717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 b="1" u="sng">
                <a:solidFill>
                  <a:srgbClr val="0033CC"/>
                </a:solidFill>
              </a:rPr>
              <a:t>Front &amp; Glow sign board</a:t>
            </a:r>
          </a:p>
        </p:txBody>
      </p:sp>
      <p:sp>
        <p:nvSpPr>
          <p:cNvPr id="5131" name="Rectangle 12"/>
          <p:cNvSpPr>
            <a:spLocks noChangeArrowheads="1"/>
          </p:cNvSpPr>
          <p:nvPr/>
        </p:nvSpPr>
        <p:spPr bwMode="auto">
          <a:xfrm>
            <a:off x="3886200" y="838200"/>
            <a:ext cx="10493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 b="1" u="sng">
                <a:solidFill>
                  <a:srgbClr val="0033CC"/>
                </a:solidFill>
              </a:rPr>
              <a:t>Reception</a:t>
            </a:r>
          </a:p>
        </p:txBody>
      </p:sp>
      <p:sp>
        <p:nvSpPr>
          <p:cNvPr id="5132" name="Rectangle 13"/>
          <p:cNvSpPr>
            <a:spLocks noChangeArrowheads="1"/>
          </p:cNvSpPr>
          <p:nvPr/>
        </p:nvSpPr>
        <p:spPr bwMode="auto">
          <a:xfrm>
            <a:off x="6553200" y="838200"/>
            <a:ext cx="17097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 b="1" u="sng">
                <a:solidFill>
                  <a:srgbClr val="0033CC"/>
                </a:solidFill>
              </a:rPr>
              <a:t>Customer Charter</a:t>
            </a:r>
          </a:p>
        </p:txBody>
      </p:sp>
      <p:sp>
        <p:nvSpPr>
          <p:cNvPr id="5133" name="Rectangle 14"/>
          <p:cNvSpPr>
            <a:spLocks noChangeArrowheads="1"/>
          </p:cNvSpPr>
          <p:nvPr/>
        </p:nvSpPr>
        <p:spPr bwMode="auto">
          <a:xfrm>
            <a:off x="609600" y="3744913"/>
            <a:ext cx="13557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 b="1" u="sng">
                <a:solidFill>
                  <a:srgbClr val="0033CC"/>
                </a:solidFill>
              </a:rPr>
              <a:t>CE Workshop</a:t>
            </a:r>
          </a:p>
        </p:txBody>
      </p:sp>
      <p:sp>
        <p:nvSpPr>
          <p:cNvPr id="5134" name="Rectangle 15"/>
          <p:cNvSpPr>
            <a:spLocks noChangeArrowheads="1"/>
          </p:cNvSpPr>
          <p:nvPr/>
        </p:nvSpPr>
        <p:spPr bwMode="auto">
          <a:xfrm>
            <a:off x="3730625" y="3733800"/>
            <a:ext cx="13589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 b="1" u="sng">
                <a:solidFill>
                  <a:srgbClr val="0033CC"/>
                </a:solidFill>
              </a:rPr>
              <a:t>HA Workshop</a:t>
            </a:r>
          </a:p>
        </p:txBody>
      </p:sp>
      <p:sp>
        <p:nvSpPr>
          <p:cNvPr id="5135" name="Rectangle 16"/>
          <p:cNvSpPr>
            <a:spLocks noChangeArrowheads="1"/>
          </p:cNvSpPr>
          <p:nvPr/>
        </p:nvSpPr>
        <p:spPr bwMode="auto">
          <a:xfrm>
            <a:off x="6715125" y="3733800"/>
            <a:ext cx="14065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 b="1" u="sng">
                <a:solidFill>
                  <a:srgbClr val="0033CC"/>
                </a:solidFill>
              </a:rPr>
              <a:t>Bulletin Board</a:t>
            </a:r>
          </a:p>
        </p:txBody>
      </p:sp>
      <p:pic>
        <p:nvPicPr>
          <p:cNvPr id="5136" name="Picture 17" descr="charter.jpg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943600" y="12954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122" name="Object 6"/>
          <p:cNvGraphicFramePr>
            <a:graphicFrameLocks noChangeAspect="1"/>
          </p:cNvGraphicFramePr>
          <p:nvPr/>
        </p:nvGraphicFramePr>
        <p:xfrm>
          <a:off x="8077200" y="76200"/>
          <a:ext cx="1035050" cy="779463"/>
        </p:xfrm>
        <a:graphic>
          <a:graphicData uri="http://schemas.openxmlformats.org/presentationml/2006/ole">
            <p:oleObj spid="_x0000_s60418" name="CorelDRAW" r:id="rId10" imgW="3017880" imgH="2275560" progId="">
              <p:embed/>
            </p:oleObj>
          </a:graphicData>
        </a:graphic>
      </p:graphicFrame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E23C2-2FCB-4EFE-8F49-AE456CC6AFD5}" type="slidenum">
              <a:rPr lang="en-IN" smtClean="0"/>
              <a:pPr/>
              <a:t>19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33400" y="632147"/>
          <a:ext cx="8305800" cy="6085645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4152900"/>
                <a:gridCol w="4152900"/>
              </a:tblGrid>
              <a:tr h="38588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2011</a:t>
                      </a:r>
                      <a:endParaRPr lang="en-IN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2012</a:t>
                      </a:r>
                      <a:endParaRPr lang="en-IN" dirty="0"/>
                    </a:p>
                  </a:txBody>
                  <a:tcPr>
                    <a:noFill/>
                  </a:tcPr>
                </a:tc>
              </a:tr>
              <a:tr h="56339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One chassis with D2H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endParaRPr kumimoji="0" lang="en-US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3D LED TV range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endParaRPr kumimoji="0" lang="en-US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Real 2D-3D conversion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IP TV ,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Health TV &amp; 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Security TV.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Education TV through D2H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endParaRPr kumimoji="0" lang="en-US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Digital Signage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Crystal design with new design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trends.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Wingdings" pitchFamily="2" charset="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 3D transmission through D2H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 </a:t>
                      </a:r>
                    </a:p>
                    <a:p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OLED introduction.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Solar power LED TV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3G compatible LED with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Datacom support.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Multiple injection molding.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Video streaming  server.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Auto stereoscopic 3D TV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Gesture Recognition.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Projection through Mobile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44040" name="Picture 8" descr="http://t1.gstatic.com/images?q=tbn:W1AF75OvPkPyUM:http://imghost1.indiamart.com/data2/JK/OK/MY-696155/color-tv-chassis-250x25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45992" y="1078992"/>
            <a:ext cx="838200" cy="490654"/>
          </a:xfrm>
          <a:prstGeom prst="rect">
            <a:avLst/>
          </a:prstGeom>
          <a:noFill/>
        </p:spPr>
      </p:pic>
      <p:pic>
        <p:nvPicPr>
          <p:cNvPr id="20" name="Picture 1" descr="I:\bg_fp_led7000_01_XXX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45992" y="1688592"/>
            <a:ext cx="838200" cy="533400"/>
          </a:xfrm>
          <a:prstGeom prst="rect">
            <a:avLst/>
          </a:prstGeom>
          <a:noFill/>
        </p:spPr>
      </p:pic>
      <p:pic>
        <p:nvPicPr>
          <p:cNvPr id="44042" name="Picture 10" descr="http://t1.gstatic.com/images?q=tbn:nURVu2LWo_QI3M:http://www.galaxymetalgear.com/images/product_img/IPTV/iptv1_m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745992" y="2755392"/>
            <a:ext cx="838200" cy="457200"/>
          </a:xfrm>
          <a:prstGeom prst="rect">
            <a:avLst/>
          </a:prstGeom>
          <a:noFill/>
        </p:spPr>
      </p:pic>
      <p:pic>
        <p:nvPicPr>
          <p:cNvPr id="44044" name="Picture 12" descr="http://t0.gstatic.com/images?q=tbn:jT9Ie_znk9ardM:http://www.genv.net/files/team_avatars/education_logo.pn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822192" y="3364992"/>
            <a:ext cx="762000" cy="504825"/>
          </a:xfrm>
          <a:prstGeom prst="rect">
            <a:avLst/>
          </a:prstGeom>
          <a:noFill/>
        </p:spPr>
      </p:pic>
      <p:pic>
        <p:nvPicPr>
          <p:cNvPr id="44046" name="Picture 14" descr="http://t1.gstatic.com/images?q=tbn:MHaZZKBP2YDR3M:http://www.ngretaileurope.com/media/media-news/news-thumb/100408/digital_signage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288792" y="3593592"/>
            <a:ext cx="609600" cy="810936"/>
          </a:xfrm>
          <a:prstGeom prst="rect">
            <a:avLst/>
          </a:prstGeom>
          <a:noFill/>
        </p:spPr>
      </p:pic>
      <p:pic>
        <p:nvPicPr>
          <p:cNvPr id="44048" name="Picture 16" descr="http://t3.gstatic.com/images?q=tbn:719rbBMk2bdPoM:http://www.hothardware.com/newsimages/item5788/big_crystal_display_gallery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3822192" y="4660392"/>
            <a:ext cx="762000" cy="609600"/>
          </a:xfrm>
          <a:prstGeom prst="rect">
            <a:avLst/>
          </a:prstGeom>
          <a:noFill/>
        </p:spPr>
      </p:pic>
      <p:pic>
        <p:nvPicPr>
          <p:cNvPr id="44050" name="Picture 18" descr="http://t2.gstatic.com/images?q=tbn:UJre_pZeSZRQrM:http://www.insidesocal.com/tomhoffarth/satellite-dish-lamit-hub.jp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2983992" y="5803392"/>
            <a:ext cx="990600" cy="762000"/>
          </a:xfrm>
          <a:prstGeom prst="rect">
            <a:avLst/>
          </a:prstGeom>
          <a:noFill/>
        </p:spPr>
      </p:pic>
      <p:pic>
        <p:nvPicPr>
          <p:cNvPr id="26" name="Picture 3" descr="C:\Users\gurdeepsingh\Desktop\bg_fp_led7000_01_XXX.jp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3822192" y="5727192"/>
            <a:ext cx="838200" cy="566517"/>
          </a:xfrm>
          <a:prstGeom prst="rect">
            <a:avLst/>
          </a:prstGeom>
          <a:noFill/>
        </p:spPr>
      </p:pic>
      <p:pic>
        <p:nvPicPr>
          <p:cNvPr id="44052" name="Picture 20" descr="http://t3.gstatic.com/images?q=tbn:sf4TxPpefKAlxM:http://www.oled-display.net/images/amoled-vs-lcd.jpg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7534275" y="1066800"/>
            <a:ext cx="1066800" cy="571500"/>
          </a:xfrm>
          <a:prstGeom prst="rect">
            <a:avLst/>
          </a:prstGeom>
          <a:noFill/>
        </p:spPr>
      </p:pic>
      <p:pic>
        <p:nvPicPr>
          <p:cNvPr id="44054" name="Picture 22" descr="http://t1.gstatic.com/images?q=tbn:-WOBgzlv5vymcM:http://i555.photobucket.com/albums/jj477/tmayhu/solar-power.jpg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>
            <a:off x="7534275" y="1697182"/>
            <a:ext cx="847725" cy="467900"/>
          </a:xfrm>
          <a:prstGeom prst="rect">
            <a:avLst/>
          </a:prstGeom>
          <a:noFill/>
        </p:spPr>
      </p:pic>
      <p:pic>
        <p:nvPicPr>
          <p:cNvPr id="44056" name="Picture 24" descr="http://t1.gstatic.com/images?q=tbn:4jv9KYGpVMbLfM:http://www.reghardware.co.uk/2006/03/16/voda_905sh_1.jpg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email"/>
          <a:srcRect/>
          <a:stretch>
            <a:fillRect/>
          </a:stretch>
        </p:blipFill>
        <p:spPr bwMode="auto">
          <a:xfrm>
            <a:off x="7772400" y="2286000"/>
            <a:ext cx="695325" cy="483336"/>
          </a:xfrm>
          <a:prstGeom prst="rect">
            <a:avLst/>
          </a:prstGeom>
          <a:noFill/>
        </p:spPr>
      </p:pic>
      <p:pic>
        <p:nvPicPr>
          <p:cNvPr id="44058" name="Picture 26" descr="http://t3.gstatic.com/images?q=tbn:dCszI8L-XQnZ_M:http://web.tradekorea.com/upload_file/prod/att/cat/2005/a0/281/tp_html/img/2005-a0281_cat_3_large_img1_2.jpg">
            <a:hlinkClick r:id="rId22"/>
          </p:cNvPr>
          <p:cNvPicPr>
            <a:picLocks noChangeAspect="1" noChangeArrowheads="1"/>
          </p:cNvPicPr>
          <p:nvPr/>
        </p:nvPicPr>
        <p:blipFill>
          <a:blip r:embed="rId23" cstate="email"/>
          <a:srcRect/>
          <a:stretch>
            <a:fillRect/>
          </a:stretch>
        </p:blipFill>
        <p:spPr bwMode="auto">
          <a:xfrm>
            <a:off x="7696201" y="2971800"/>
            <a:ext cx="762000" cy="468923"/>
          </a:xfrm>
          <a:prstGeom prst="rect">
            <a:avLst/>
          </a:prstGeom>
          <a:noFill/>
        </p:spPr>
      </p:pic>
      <p:pic>
        <p:nvPicPr>
          <p:cNvPr id="44060" name="Picture 28" descr="http://t1.gstatic.com/images?q=tbn:bYp1stbOp3NohM:http://www.pcsatellitetvpro.com/wp-content/uploads/2009/09/ScreenHunter_005.bmp">
            <a:hlinkClick r:id="rId24"/>
          </p:cNvPr>
          <p:cNvPicPr>
            <a:picLocks noChangeAspect="1" noChangeArrowheads="1"/>
          </p:cNvPicPr>
          <p:nvPr/>
        </p:nvPicPr>
        <p:blipFill>
          <a:blip r:embed="rId25" cstate="email"/>
          <a:srcRect/>
          <a:stretch>
            <a:fillRect/>
          </a:stretch>
        </p:blipFill>
        <p:spPr bwMode="auto">
          <a:xfrm>
            <a:off x="7696200" y="3657600"/>
            <a:ext cx="762000" cy="561647"/>
          </a:xfrm>
          <a:prstGeom prst="rect">
            <a:avLst/>
          </a:prstGeom>
          <a:noFill/>
        </p:spPr>
      </p:pic>
      <p:pic>
        <p:nvPicPr>
          <p:cNvPr id="44062" name="Picture 30" descr="http://t0.gstatic.com/images?q=tbn:CwB0Z5P8RXOo6M:http://www.getprice.com.au/images/content_images/blog-glossary-autostereoscopic.jpg">
            <a:hlinkClick r:id="rId26"/>
          </p:cNvPr>
          <p:cNvPicPr>
            <a:picLocks noChangeAspect="1" noChangeArrowheads="1"/>
          </p:cNvPicPr>
          <p:nvPr/>
        </p:nvPicPr>
        <p:blipFill>
          <a:blip r:embed="rId27" cstate="email"/>
          <a:srcRect l="17910" r="21194" b="4478"/>
          <a:stretch>
            <a:fillRect/>
          </a:stretch>
        </p:blipFill>
        <p:spPr bwMode="auto">
          <a:xfrm>
            <a:off x="7696200" y="4343400"/>
            <a:ext cx="838200" cy="788894"/>
          </a:xfrm>
          <a:prstGeom prst="rect">
            <a:avLst/>
          </a:prstGeom>
          <a:noFill/>
        </p:spPr>
      </p:pic>
      <p:pic>
        <p:nvPicPr>
          <p:cNvPr id="44064" name="Picture 32" descr="http://t3.gstatic.com/images?q=tbn:CnrfA2OzktAlGM:http://newsliteimgs.s3.amazonaws.com/090223_3dtv.jpg">
            <a:hlinkClick r:id="rId28"/>
          </p:cNvPr>
          <p:cNvPicPr>
            <a:picLocks noChangeAspect="1" noChangeArrowheads="1"/>
          </p:cNvPicPr>
          <p:nvPr/>
        </p:nvPicPr>
        <p:blipFill>
          <a:blip r:embed="rId29" cstate="email"/>
          <a:srcRect/>
          <a:stretch>
            <a:fillRect/>
          </a:stretch>
        </p:blipFill>
        <p:spPr bwMode="auto">
          <a:xfrm>
            <a:off x="7467600" y="5181600"/>
            <a:ext cx="1228725" cy="638175"/>
          </a:xfrm>
          <a:prstGeom prst="rect">
            <a:avLst/>
          </a:prstGeom>
          <a:noFill/>
        </p:spPr>
      </p:pic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33996" y="1317"/>
            <a:ext cx="5410200" cy="5238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 eaLnBrk="0" hangingPunct="0">
              <a:spcBef>
                <a:spcPct val="0"/>
              </a:spcBef>
            </a:pPr>
            <a:r>
              <a:rPr lang="en-US" sz="2400" b="1" dirty="0" smtClean="0">
                <a:ea typeface="ＭＳ Ｐゴシック" pitchFamily="34" charset="-128"/>
                <a:cs typeface="Arial Bold"/>
              </a:rPr>
              <a:t>CE Technology  Progression </a:t>
            </a:r>
            <a:endParaRPr lang="en-US" sz="2400" b="1" dirty="0">
              <a:ea typeface="ＭＳ Ｐゴシック" pitchFamily="34" charset="-128"/>
              <a:cs typeface="Arial Bold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0" cstate="email"/>
          <a:srcRect/>
          <a:stretch>
            <a:fillRect/>
          </a:stretch>
        </p:blipFill>
        <p:spPr bwMode="auto">
          <a:xfrm>
            <a:off x="7391400" y="5867400"/>
            <a:ext cx="1295400" cy="771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E23C2-2FCB-4EFE-8F49-AE456CC6AFD5}" type="slidenum">
              <a:rPr lang="en-IN" smtClean="0"/>
              <a:pPr/>
              <a:t>2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6"/>
          <p:cNvGraphicFramePr>
            <a:graphicFrameLocks noChangeAspect="1"/>
          </p:cNvGraphicFramePr>
          <p:nvPr/>
        </p:nvGraphicFramePr>
        <p:xfrm>
          <a:off x="7816850" y="76201"/>
          <a:ext cx="1295400" cy="566717"/>
        </p:xfrm>
        <a:graphic>
          <a:graphicData uri="http://schemas.openxmlformats.org/presentationml/2006/ole">
            <p:oleObj spid="_x0000_s61442" name="CorelDRAW" r:id="rId4" imgW="3017880" imgH="2275560" progId="">
              <p:embed/>
            </p:oleObj>
          </a:graphicData>
        </a:graphic>
      </p:graphicFrame>
      <p:sp>
        <p:nvSpPr>
          <p:cNvPr id="8196" name="TextBox 6"/>
          <p:cNvSpPr txBox="1">
            <a:spLocks noChangeArrowheads="1"/>
          </p:cNvSpPr>
          <p:nvPr/>
        </p:nvSpPr>
        <p:spPr bwMode="auto">
          <a:xfrm>
            <a:off x="2971800" y="304800"/>
            <a:ext cx="232397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33CC"/>
                </a:solidFill>
              </a:rPr>
              <a:t>Training Academy </a:t>
            </a:r>
            <a:r>
              <a:rPr lang="en-US" sz="1600" b="1" dirty="0" smtClean="0">
                <a:solidFill>
                  <a:srgbClr val="0033CC"/>
                </a:solidFill>
              </a:rPr>
              <a:t>Delhi  </a:t>
            </a:r>
            <a:endParaRPr lang="en-US" sz="1600" b="1" dirty="0">
              <a:solidFill>
                <a:srgbClr val="0033CC"/>
              </a:solidFill>
            </a:endParaRPr>
          </a:p>
        </p:txBody>
      </p:sp>
      <p:pic>
        <p:nvPicPr>
          <p:cNvPr id="8197" name="Picture 3" descr="F:\P100030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-10058400" y="-7543800"/>
            <a:ext cx="7132637" cy="534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 descr="F:\P1000323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-10058400" y="-75438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3" descr="F:\P1000323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-9906000" y="-73914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7" descr="F:\P1000305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267200" y="3614758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4" descr="F:\P1000304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33400" y="795358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5" descr="F:\P1000325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267200" y="795358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6" descr="F:\P1000333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33400" y="3614758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714348" y="6429396"/>
            <a:ext cx="7715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33CC"/>
                </a:solidFill>
              </a:rPr>
              <a:t>Training Centre's at </a:t>
            </a:r>
            <a:r>
              <a:rPr lang="en-US" sz="1600" b="1" dirty="0" err="1" smtClean="0">
                <a:solidFill>
                  <a:srgbClr val="0033CC"/>
                </a:solidFill>
              </a:rPr>
              <a:t>Sahajanpur</a:t>
            </a:r>
            <a:r>
              <a:rPr lang="en-US" sz="1600" b="1" dirty="0" smtClean="0">
                <a:solidFill>
                  <a:srgbClr val="0033CC"/>
                </a:solidFill>
              </a:rPr>
              <a:t>, Aurangabad, Bangalore &amp; </a:t>
            </a:r>
            <a:r>
              <a:rPr lang="en-US" sz="1600" b="1" dirty="0" err="1" smtClean="0">
                <a:solidFill>
                  <a:srgbClr val="0033CC"/>
                </a:solidFill>
              </a:rPr>
              <a:t>Kashipur</a:t>
            </a:r>
            <a:endParaRPr lang="en-IN" sz="1600" b="1" dirty="0">
              <a:solidFill>
                <a:srgbClr val="0033CC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E23C2-2FCB-4EFE-8F49-AE456CC6AFD5}" type="slidenum">
              <a:rPr lang="en-IN" smtClean="0"/>
              <a:pPr/>
              <a:t>20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6"/>
          <p:cNvGraphicFramePr>
            <a:graphicFrameLocks noChangeAspect="1"/>
          </p:cNvGraphicFramePr>
          <p:nvPr/>
        </p:nvGraphicFramePr>
        <p:xfrm>
          <a:off x="7816850" y="76201"/>
          <a:ext cx="1295400" cy="609600"/>
        </p:xfrm>
        <a:graphic>
          <a:graphicData uri="http://schemas.openxmlformats.org/presentationml/2006/ole">
            <p:oleObj spid="_x0000_s80898" name="CorelDRAW" r:id="rId4" imgW="3017880" imgH="2275560" progId="">
              <p:embed/>
            </p:oleObj>
          </a:graphicData>
        </a:graphic>
      </p:graphicFrame>
      <p:sp>
        <p:nvSpPr>
          <p:cNvPr id="8196" name="TextBox 6"/>
          <p:cNvSpPr txBox="1">
            <a:spLocks noChangeArrowheads="1"/>
          </p:cNvSpPr>
          <p:nvPr/>
        </p:nvSpPr>
        <p:spPr bwMode="auto">
          <a:xfrm>
            <a:off x="2987731" y="152400"/>
            <a:ext cx="181286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0033CC"/>
                </a:solidFill>
              </a:rPr>
              <a:t>Service Marketing  </a:t>
            </a:r>
            <a:endParaRPr lang="en-US" sz="1600" b="1" dirty="0">
              <a:solidFill>
                <a:srgbClr val="0033CC"/>
              </a:solidFill>
            </a:endParaRPr>
          </a:p>
        </p:txBody>
      </p:sp>
      <p:pic>
        <p:nvPicPr>
          <p:cNvPr id="8197" name="Picture 3" descr="F:\P100030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-10058400" y="-7543800"/>
            <a:ext cx="7132637" cy="534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 descr="F:\P1000323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-10058400" y="-75438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3" descr="F:\P1000323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-9906000" y="-73914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 descr="C:\Sumeet VG\Service Van\NAS Sree Samarth Service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52400" y="1143000"/>
            <a:ext cx="3657600" cy="2590800"/>
          </a:xfrm>
          <a:prstGeom prst="rect">
            <a:avLst/>
          </a:prstGeom>
          <a:noFill/>
        </p:spPr>
      </p:pic>
      <p:sp>
        <p:nvSpPr>
          <p:cNvPr id="12" name="TextBox 15"/>
          <p:cNvSpPr txBox="1">
            <a:spLocks noChangeArrowheads="1"/>
          </p:cNvSpPr>
          <p:nvPr/>
        </p:nvSpPr>
        <p:spPr bwMode="auto">
          <a:xfrm>
            <a:off x="304800" y="762000"/>
            <a:ext cx="11417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/>
              <a:t>Service Van</a:t>
            </a:r>
            <a:endParaRPr lang="en-US" sz="1600" dirty="0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553200" y="1295400"/>
            <a:ext cx="2513209" cy="34290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sp>
        <p:nvSpPr>
          <p:cNvPr id="15" name="TextBox 15"/>
          <p:cNvSpPr txBox="1">
            <a:spLocks noChangeArrowheads="1"/>
          </p:cNvSpPr>
          <p:nvPr/>
        </p:nvSpPr>
        <p:spPr bwMode="auto">
          <a:xfrm>
            <a:off x="6589967" y="762000"/>
            <a:ext cx="25540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/>
              <a:t>Free Service Camp ( Leaflet )</a:t>
            </a:r>
            <a:endParaRPr lang="en-US" sz="1600" dirty="0"/>
          </a:p>
        </p:txBody>
      </p:sp>
      <p:pic>
        <p:nvPicPr>
          <p:cNvPr id="16" name="Picture 3" descr="IMAGE_052.jpg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52400" y="4457700"/>
            <a:ext cx="3581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5"/>
          <p:cNvSpPr txBox="1">
            <a:spLocks noChangeArrowheads="1"/>
          </p:cNvSpPr>
          <p:nvPr/>
        </p:nvSpPr>
        <p:spPr bwMode="auto">
          <a:xfrm>
            <a:off x="228600" y="3928646"/>
            <a:ext cx="152099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/>
              <a:t>Engineer Toolkit</a:t>
            </a:r>
            <a:endParaRPr lang="en-US" sz="1600" dirty="0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604688" y="5257800"/>
            <a:ext cx="2463112" cy="15240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sp>
        <p:nvSpPr>
          <p:cNvPr id="19" name="TextBox 15"/>
          <p:cNvSpPr txBox="1">
            <a:spLocks noChangeArrowheads="1"/>
          </p:cNvSpPr>
          <p:nvPr/>
        </p:nvSpPr>
        <p:spPr bwMode="auto">
          <a:xfrm>
            <a:off x="6589967" y="4843046"/>
            <a:ext cx="261142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/>
              <a:t>Free Service Camp ( Canopy )</a:t>
            </a:r>
            <a:endParaRPr lang="en-US" sz="1600" dirty="0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3962400" y="2362200"/>
            <a:ext cx="2438400" cy="3309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xtBox 15"/>
          <p:cNvSpPr txBox="1">
            <a:spLocks noChangeArrowheads="1"/>
          </p:cNvSpPr>
          <p:nvPr/>
        </p:nvSpPr>
        <p:spPr bwMode="auto">
          <a:xfrm>
            <a:off x="4117806" y="1905000"/>
            <a:ext cx="16551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/>
              <a:t>Engineer Uniform</a:t>
            </a:r>
            <a:endParaRPr lang="en-US" sz="1600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E23C2-2FCB-4EFE-8F49-AE456CC6AFD5}" type="slidenum">
              <a:rPr lang="en-IN" smtClean="0"/>
              <a:pPr/>
              <a:t>21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ctrTitle" idx="4294967295"/>
          </p:nvPr>
        </p:nvSpPr>
        <p:spPr>
          <a:xfrm>
            <a:off x="2057400" y="2133600"/>
            <a:ext cx="4513262" cy="838200"/>
          </a:xfrm>
        </p:spPr>
        <p:txBody>
          <a:bodyPr anchor="t"/>
          <a:lstStyle/>
          <a:p>
            <a:pPr eaLnBrk="1" hangingPunct="1">
              <a:lnSpc>
                <a:spcPts val="4800"/>
              </a:lnSpc>
            </a:pPr>
            <a:r>
              <a:rPr lang="en-US" sz="4000" b="1" dirty="0" smtClean="0">
                <a:solidFill>
                  <a:schemeClr val="tx2"/>
                </a:solidFill>
              </a:rPr>
              <a:t>THANKS</a:t>
            </a:r>
          </a:p>
        </p:txBody>
      </p:sp>
      <p:pic>
        <p:nvPicPr>
          <p:cNvPr id="3" name="Picture 5" descr="image008"/>
          <p:cNvPicPr>
            <a:picLocks noChangeAspect="1" noChangeArrowheads="1"/>
          </p:cNvPicPr>
          <p:nvPr/>
        </p:nvPicPr>
        <p:blipFill>
          <a:blip r:embed="rId3" cstate="email"/>
          <a:srcRect l="2467" t="6430" r="5553"/>
          <a:stretch>
            <a:fillRect/>
          </a:stretch>
        </p:blipFill>
        <p:spPr bwMode="auto">
          <a:xfrm>
            <a:off x="2667000" y="4350941"/>
            <a:ext cx="2968625" cy="2278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E23C2-2FCB-4EFE-8F49-AE456CC6AFD5}" type="slidenum">
              <a:rPr lang="en-IN" smtClean="0"/>
              <a:pPr/>
              <a:t>22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5"/>
          <p:cNvSpPr txBox="1">
            <a:spLocks noChangeArrowheads="1"/>
          </p:cNvSpPr>
          <p:nvPr/>
        </p:nvSpPr>
        <p:spPr bwMode="auto">
          <a:xfrm>
            <a:off x="1219200" y="2286000"/>
            <a:ext cx="130279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FF Ref</a:t>
            </a:r>
          </a:p>
          <a:p>
            <a:pPr algn="ctr"/>
            <a:r>
              <a:rPr lang="en-US" sz="1200" dirty="0" smtClean="0"/>
              <a:t>Electronic  Temp </a:t>
            </a:r>
            <a:r>
              <a:rPr lang="en-US" sz="1200" dirty="0"/>
              <a:t>Control</a:t>
            </a:r>
          </a:p>
        </p:txBody>
      </p:sp>
      <p:sp>
        <p:nvSpPr>
          <p:cNvPr id="6" name="TextBox 26"/>
          <p:cNvSpPr txBox="1">
            <a:spLocks noChangeArrowheads="1"/>
          </p:cNvSpPr>
          <p:nvPr/>
        </p:nvSpPr>
        <p:spPr bwMode="auto">
          <a:xfrm>
            <a:off x="2362200" y="2209800"/>
            <a:ext cx="990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Side </a:t>
            </a:r>
            <a:r>
              <a:rPr lang="en-US" sz="1200" dirty="0" smtClean="0"/>
              <a:t>by Side &amp; DC Inverter Technology</a:t>
            </a:r>
            <a:endParaRPr lang="en-US" sz="1200" dirty="0"/>
          </a:p>
        </p:txBody>
      </p:sp>
      <p:sp>
        <p:nvSpPr>
          <p:cNvPr id="7" name="TextBox 27"/>
          <p:cNvSpPr txBox="1">
            <a:spLocks noChangeArrowheads="1"/>
          </p:cNvSpPr>
          <p:nvPr/>
        </p:nvSpPr>
        <p:spPr bwMode="auto">
          <a:xfrm>
            <a:off x="3213100" y="2438400"/>
            <a:ext cx="12827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50" dirty="0"/>
              <a:t>Side by Side</a:t>
            </a:r>
          </a:p>
          <a:p>
            <a:pPr algn="ctr">
              <a:defRPr/>
            </a:pPr>
            <a:r>
              <a:rPr lang="en-US" sz="1050" dirty="0"/>
              <a:t>with LCD Screen</a:t>
            </a: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90800" y="1295400"/>
            <a:ext cx="5778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65513" y="1309255"/>
            <a:ext cx="8778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22"/>
          <p:cNvSpPr txBox="1">
            <a:spLocks noChangeArrowheads="1"/>
          </p:cNvSpPr>
          <p:nvPr/>
        </p:nvSpPr>
        <p:spPr bwMode="auto">
          <a:xfrm>
            <a:off x="0" y="2362200"/>
            <a:ext cx="59901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/>
              <a:t>DC Ref</a:t>
            </a:r>
          </a:p>
        </p:txBody>
      </p:sp>
      <p:sp>
        <p:nvSpPr>
          <p:cNvPr id="11" name="TextBox 23"/>
          <p:cNvSpPr txBox="1">
            <a:spLocks noChangeArrowheads="1"/>
          </p:cNvSpPr>
          <p:nvPr/>
        </p:nvSpPr>
        <p:spPr bwMode="auto">
          <a:xfrm>
            <a:off x="762000" y="2362200"/>
            <a:ext cx="56374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/>
              <a:t>FF Ref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2954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62000" y="13716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371600" y="12954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29"/>
          <p:cNvSpPr txBox="1">
            <a:spLocks noChangeArrowheads="1"/>
          </p:cNvSpPr>
          <p:nvPr/>
        </p:nvSpPr>
        <p:spPr bwMode="auto">
          <a:xfrm>
            <a:off x="-13855" y="4267200"/>
            <a:ext cx="6054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/>
              <a:t>SAWM</a:t>
            </a:r>
          </a:p>
        </p:txBody>
      </p:sp>
      <p:sp>
        <p:nvSpPr>
          <p:cNvPr id="16" name="TextBox 30"/>
          <p:cNvSpPr txBox="1">
            <a:spLocks noChangeArrowheads="1"/>
          </p:cNvSpPr>
          <p:nvPr/>
        </p:nvSpPr>
        <p:spPr bwMode="auto">
          <a:xfrm>
            <a:off x="533400" y="4267200"/>
            <a:ext cx="8544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/>
              <a:t>FAWM - TL</a:t>
            </a:r>
          </a:p>
        </p:txBody>
      </p:sp>
      <p:sp>
        <p:nvSpPr>
          <p:cNvPr id="17" name="TextBox 31"/>
          <p:cNvSpPr txBox="1">
            <a:spLocks noChangeArrowheads="1"/>
          </p:cNvSpPr>
          <p:nvPr/>
        </p:nvSpPr>
        <p:spPr bwMode="auto">
          <a:xfrm>
            <a:off x="1295400" y="4260275"/>
            <a:ext cx="84965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/>
              <a:t>FAWM - FL</a:t>
            </a:r>
          </a:p>
        </p:txBody>
      </p:sp>
      <p:sp>
        <p:nvSpPr>
          <p:cNvPr id="18" name="TextBox 32"/>
          <p:cNvSpPr txBox="1">
            <a:spLocks noChangeArrowheads="1"/>
          </p:cNvSpPr>
          <p:nvPr/>
        </p:nvSpPr>
        <p:spPr bwMode="auto">
          <a:xfrm>
            <a:off x="1946560" y="4191000"/>
            <a:ext cx="9221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/>
              <a:t>FAWM – FL</a:t>
            </a:r>
          </a:p>
          <a:p>
            <a:r>
              <a:rPr lang="en-US" sz="1200" dirty="0"/>
              <a:t>with Heater</a:t>
            </a:r>
          </a:p>
        </p:txBody>
      </p:sp>
      <p:sp>
        <p:nvSpPr>
          <p:cNvPr id="19" name="TextBox 33"/>
          <p:cNvSpPr txBox="1">
            <a:spLocks noChangeArrowheads="1"/>
          </p:cNvSpPr>
          <p:nvPr/>
        </p:nvSpPr>
        <p:spPr bwMode="auto">
          <a:xfrm>
            <a:off x="2722415" y="4191000"/>
            <a:ext cx="9559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/>
              <a:t>FAWM – FL</a:t>
            </a:r>
          </a:p>
          <a:p>
            <a:r>
              <a:rPr lang="en-US" sz="1200" dirty="0"/>
              <a:t>Direct Drive</a:t>
            </a:r>
          </a:p>
        </p:txBody>
      </p:sp>
      <p:sp>
        <p:nvSpPr>
          <p:cNvPr id="20" name="TextBox 34"/>
          <p:cNvSpPr txBox="1">
            <a:spLocks noChangeArrowheads="1"/>
          </p:cNvSpPr>
          <p:nvPr/>
        </p:nvSpPr>
        <p:spPr bwMode="auto">
          <a:xfrm>
            <a:off x="3532905" y="4094020"/>
            <a:ext cx="914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/>
              <a:t>FAWM – Tilt Drum</a:t>
            </a:r>
          </a:p>
          <a:p>
            <a:r>
              <a:rPr lang="en-US" sz="1200" dirty="0"/>
              <a:t>Direct Drive</a:t>
            </a:r>
          </a:p>
        </p:txBody>
      </p:sp>
      <p:pic>
        <p:nvPicPr>
          <p:cNvPr id="21" name="Picture 8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3855" y="3276600"/>
            <a:ext cx="635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9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62000" y="3228110"/>
            <a:ext cx="584729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482436" y="3228110"/>
            <a:ext cx="600604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1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2182090" y="3228110"/>
            <a:ext cx="537104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2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2874815" y="3193476"/>
            <a:ext cx="59052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4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3657600" y="3276600"/>
            <a:ext cx="559594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Straight Connector 26"/>
          <p:cNvCxnSpPr/>
          <p:nvPr/>
        </p:nvCxnSpPr>
        <p:spPr>
          <a:xfrm rot="5400000">
            <a:off x="-741220" y="5867400"/>
            <a:ext cx="1524000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9"/>
          <p:cNvSpPr txBox="1">
            <a:spLocks noChangeArrowheads="1"/>
          </p:cNvSpPr>
          <p:nvPr/>
        </p:nvSpPr>
        <p:spPr bwMode="auto">
          <a:xfrm>
            <a:off x="0" y="6019800"/>
            <a:ext cx="9396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MWO - Solo</a:t>
            </a:r>
          </a:p>
        </p:txBody>
      </p:sp>
      <p:pic>
        <p:nvPicPr>
          <p:cNvPr id="29" name="Picture 8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27710" y="5167750"/>
            <a:ext cx="772104" cy="772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30"/>
          <p:cNvSpPr txBox="1">
            <a:spLocks noChangeArrowheads="1"/>
          </p:cNvSpPr>
          <p:nvPr/>
        </p:nvSpPr>
        <p:spPr bwMode="auto">
          <a:xfrm>
            <a:off x="838200" y="6019800"/>
            <a:ext cx="92679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/>
              <a:t>MWO - Grill</a:t>
            </a:r>
          </a:p>
        </p:txBody>
      </p:sp>
      <p:pic>
        <p:nvPicPr>
          <p:cNvPr id="31" name="Picture 9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886690" y="5167750"/>
            <a:ext cx="741220" cy="741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15"/>
          <p:cNvSpPr txBox="1">
            <a:spLocks noChangeArrowheads="1"/>
          </p:cNvSpPr>
          <p:nvPr/>
        </p:nvSpPr>
        <p:spPr bwMode="auto">
          <a:xfrm>
            <a:off x="1633484" y="5943600"/>
            <a:ext cx="8843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/>
              <a:t>MWO</a:t>
            </a:r>
          </a:p>
          <a:p>
            <a:pPr algn="ctr"/>
            <a:r>
              <a:rPr lang="en-US" sz="1200" dirty="0"/>
              <a:t>Convection</a:t>
            </a:r>
          </a:p>
        </p:txBody>
      </p:sp>
      <p:pic>
        <p:nvPicPr>
          <p:cNvPr id="33" name="Picture 10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1724890" y="5347855"/>
            <a:ext cx="685800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16"/>
          <p:cNvSpPr txBox="1">
            <a:spLocks noChangeArrowheads="1"/>
          </p:cNvSpPr>
          <p:nvPr/>
        </p:nvSpPr>
        <p:spPr bwMode="auto">
          <a:xfrm>
            <a:off x="2514600" y="5943600"/>
            <a:ext cx="12795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/>
              <a:t>Auto Cook Menus</a:t>
            </a:r>
          </a:p>
        </p:txBody>
      </p:sp>
      <p:pic>
        <p:nvPicPr>
          <p:cNvPr id="35" name="Picture 12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2493820" y="5209311"/>
            <a:ext cx="749694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Box 17"/>
          <p:cNvSpPr txBox="1">
            <a:spLocks noChangeArrowheads="1"/>
          </p:cNvSpPr>
          <p:nvPr/>
        </p:nvSpPr>
        <p:spPr bwMode="auto">
          <a:xfrm>
            <a:off x="3505200" y="5964385"/>
            <a:ext cx="914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/>
              <a:t>MWO with </a:t>
            </a:r>
          </a:p>
          <a:p>
            <a:r>
              <a:rPr lang="en-US" sz="1200" dirty="0"/>
              <a:t>LCD Screen</a:t>
            </a:r>
          </a:p>
        </p:txBody>
      </p:sp>
      <p:pic>
        <p:nvPicPr>
          <p:cNvPr id="38" name="Picture 11"/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3352800" y="5257800"/>
            <a:ext cx="81578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Rectangle 38"/>
          <p:cNvSpPr/>
          <p:nvPr/>
        </p:nvSpPr>
        <p:spPr>
          <a:xfrm>
            <a:off x="0" y="1219200"/>
            <a:ext cx="4419600" cy="17526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0780" y="4953000"/>
            <a:ext cx="4398820" cy="16764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0" y="3124200"/>
            <a:ext cx="4419600" cy="17526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0" y="658090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2000-2005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3091450" y="685800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2010-2011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2258405" y="671945"/>
            <a:ext cx="70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2009 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1331925" y="65809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2008</a:t>
            </a:r>
            <a:endParaRPr lang="en-US" dirty="0"/>
          </a:p>
        </p:txBody>
      </p:sp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4572000" y="1219200"/>
            <a:ext cx="1600201" cy="108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" name="Picture 4" descr="http://www.blogcdn.com/www.engadget.com/media/2011/01/samsung-rf4289-1engadget-1294838262.jpg"/>
          <p:cNvPicPr>
            <a:picLocks noChangeAspect="1" noChangeArrowheads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>
            <a:off x="6265608" y="1905000"/>
            <a:ext cx="685800" cy="423590"/>
          </a:xfrm>
          <a:prstGeom prst="rect">
            <a:avLst/>
          </a:prstGeom>
          <a:noFill/>
        </p:spPr>
      </p:pic>
      <p:pic>
        <p:nvPicPr>
          <p:cNvPr id="50" name="Picture 6" descr="water heater"/>
          <p:cNvPicPr>
            <a:picLocks noChangeAspect="1" noChangeArrowheads="1"/>
          </p:cNvPicPr>
          <p:nvPr/>
        </p:nvPicPr>
        <p:blipFill>
          <a:blip r:embed="rId20" cstate="email"/>
          <a:srcRect/>
          <a:stretch>
            <a:fillRect/>
          </a:stretch>
        </p:blipFill>
        <p:spPr bwMode="auto">
          <a:xfrm>
            <a:off x="6295104" y="1295400"/>
            <a:ext cx="457199" cy="589547"/>
          </a:xfrm>
          <a:prstGeom prst="rect">
            <a:avLst/>
          </a:prstGeom>
          <a:noFill/>
        </p:spPr>
      </p:pic>
      <p:sp>
        <p:nvSpPr>
          <p:cNvPr id="52" name="TextBox 51"/>
          <p:cNvSpPr txBox="1"/>
          <p:nvPr/>
        </p:nvSpPr>
        <p:spPr>
          <a:xfrm>
            <a:off x="4757457" y="6858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2012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6629400" y="685800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2013-2015</a:t>
            </a:r>
            <a:endParaRPr lang="en-US" dirty="0"/>
          </a:p>
        </p:txBody>
      </p:sp>
      <p:sp>
        <p:nvSpPr>
          <p:cNvPr id="54" name="TextBox 27"/>
          <p:cNvSpPr txBox="1">
            <a:spLocks noChangeArrowheads="1"/>
          </p:cNvSpPr>
          <p:nvPr/>
        </p:nvSpPr>
        <p:spPr bwMode="auto">
          <a:xfrm>
            <a:off x="5851530" y="2279075"/>
            <a:ext cx="25019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50" b="1" dirty="0" smtClean="0">
                <a:solidFill>
                  <a:srgbClr val="0070C0"/>
                </a:solidFill>
              </a:rPr>
              <a:t>Smart Refs with Wi-Fi Connectivity, Remote Access, Interfacing with other Smart Appliances , Various Intelligent &amp; </a:t>
            </a:r>
            <a:r>
              <a:rPr lang="en-US" sz="1050" b="1" dirty="0" err="1" smtClean="0">
                <a:solidFill>
                  <a:srgbClr val="0070C0"/>
                </a:solidFill>
              </a:rPr>
              <a:t>Customised</a:t>
            </a:r>
            <a:r>
              <a:rPr lang="en-US" sz="1050" b="1" dirty="0" smtClean="0">
                <a:solidFill>
                  <a:srgbClr val="0070C0"/>
                </a:solidFill>
              </a:rPr>
              <a:t> Applications etc.</a:t>
            </a:r>
            <a:endParaRPr lang="en-US" sz="1050" b="1" dirty="0">
              <a:solidFill>
                <a:srgbClr val="0070C0"/>
              </a:solidFill>
            </a:endParaRPr>
          </a:p>
        </p:txBody>
      </p:sp>
      <p:pic>
        <p:nvPicPr>
          <p:cNvPr id="1030" name="Picture 6" descr="http://www.greenbiz.com/sites/default/files/imagecache/wide_large/0507whirlpool.jpg"/>
          <p:cNvPicPr>
            <a:picLocks noChangeAspect="1" noChangeArrowheads="1"/>
          </p:cNvPicPr>
          <p:nvPr/>
        </p:nvPicPr>
        <p:blipFill>
          <a:blip r:embed="rId21" cstate="email"/>
          <a:srcRect/>
          <a:stretch>
            <a:fillRect/>
          </a:stretch>
        </p:blipFill>
        <p:spPr bwMode="auto">
          <a:xfrm>
            <a:off x="4648200" y="3198283"/>
            <a:ext cx="1066800" cy="1068917"/>
          </a:xfrm>
          <a:prstGeom prst="rect">
            <a:avLst/>
          </a:prstGeom>
          <a:noFill/>
        </p:spPr>
      </p:pic>
      <p:pic>
        <p:nvPicPr>
          <p:cNvPr id="60" name="Picture 6" descr="Microwave Oven new trends">
            <a:hlinkClick r:id="rId22"/>
          </p:cNvPr>
          <p:cNvPicPr>
            <a:picLocks noChangeAspect="1" noChangeArrowheads="1"/>
          </p:cNvPicPr>
          <p:nvPr/>
        </p:nvPicPr>
        <p:blipFill>
          <a:blip r:embed="rId23" cstate="email"/>
          <a:srcRect/>
          <a:stretch>
            <a:fillRect/>
          </a:stretch>
        </p:blipFill>
        <p:spPr bwMode="auto">
          <a:xfrm>
            <a:off x="7467600" y="5105400"/>
            <a:ext cx="685799" cy="573677"/>
          </a:xfrm>
          <a:prstGeom prst="rect">
            <a:avLst/>
          </a:prstGeom>
          <a:noFill/>
        </p:spPr>
      </p:pic>
      <p:sp>
        <p:nvSpPr>
          <p:cNvPr id="61" name="TextBox 60"/>
          <p:cNvSpPr txBox="1"/>
          <p:nvPr/>
        </p:nvSpPr>
        <p:spPr>
          <a:xfrm>
            <a:off x="7381126" y="5668296"/>
            <a:ext cx="1593265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rgbClr val="0070C0"/>
                </a:solidFill>
              </a:rPr>
              <a:t> Smart MWO with Smart Apps &amp; Communication Capability,  Interface with other smart appliances</a:t>
            </a:r>
            <a:endParaRPr lang="en-US" sz="1050" b="1" dirty="0">
              <a:solidFill>
                <a:srgbClr val="0070C0"/>
              </a:solidFill>
            </a:endParaRPr>
          </a:p>
        </p:txBody>
      </p:sp>
      <p:pic>
        <p:nvPicPr>
          <p:cNvPr id="68" name="Picture 4" descr="daewoo-voice-activated-microwave.JPG"/>
          <p:cNvPicPr>
            <a:picLocks noChangeAspect="1" noChangeArrowheads="1"/>
          </p:cNvPicPr>
          <p:nvPr/>
        </p:nvPicPr>
        <p:blipFill>
          <a:blip r:embed="rId24" cstate="email"/>
          <a:srcRect/>
          <a:stretch>
            <a:fillRect/>
          </a:stretch>
        </p:blipFill>
        <p:spPr bwMode="auto">
          <a:xfrm>
            <a:off x="4724399" y="5146966"/>
            <a:ext cx="762000" cy="483326"/>
          </a:xfrm>
          <a:prstGeom prst="rect">
            <a:avLst/>
          </a:prstGeom>
          <a:noFill/>
        </p:spPr>
      </p:pic>
      <p:sp>
        <p:nvSpPr>
          <p:cNvPr id="69" name="TextBox 68"/>
          <p:cNvSpPr txBox="1"/>
          <p:nvPr/>
        </p:nvSpPr>
        <p:spPr>
          <a:xfrm>
            <a:off x="4613555" y="5633829"/>
            <a:ext cx="1413165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rgbClr val="0070C0"/>
                </a:solidFill>
              </a:rPr>
              <a:t>Music/ Voice Activated Ovens/  USB Interface</a:t>
            </a:r>
          </a:p>
          <a:p>
            <a:r>
              <a:rPr lang="en-US" sz="1050" b="1" dirty="0">
                <a:solidFill>
                  <a:srgbClr val="0070C0"/>
                </a:solidFill>
              </a:rPr>
              <a:t> </a:t>
            </a:r>
            <a:r>
              <a:rPr lang="en-US" sz="1050" b="1" dirty="0" smtClean="0">
                <a:solidFill>
                  <a:srgbClr val="0070C0"/>
                </a:solidFill>
              </a:rPr>
              <a:t>(Stores </a:t>
            </a:r>
            <a:r>
              <a:rPr lang="en-US" sz="1050" b="1" dirty="0" err="1" smtClean="0">
                <a:solidFill>
                  <a:srgbClr val="0070C0"/>
                </a:solidFill>
              </a:rPr>
              <a:t>upto</a:t>
            </a:r>
            <a:r>
              <a:rPr lang="en-US" sz="1050" b="1" dirty="0" smtClean="0">
                <a:solidFill>
                  <a:srgbClr val="0070C0"/>
                </a:solidFill>
              </a:rPr>
              <a:t> 40 voices) </a:t>
            </a:r>
            <a:endParaRPr lang="en-US" sz="1050" b="1" dirty="0">
              <a:solidFill>
                <a:srgbClr val="0070C0"/>
              </a:solidFill>
            </a:endParaRPr>
          </a:p>
        </p:txBody>
      </p:sp>
      <p:pic>
        <p:nvPicPr>
          <p:cNvPr id="71" name="Picture 16" descr="microwave oven with grill"/>
          <p:cNvPicPr>
            <a:picLocks noChangeAspect="1" noChangeArrowheads="1"/>
          </p:cNvPicPr>
          <p:nvPr/>
        </p:nvPicPr>
        <p:blipFill>
          <a:blip r:embed="rId25" cstate="email"/>
          <a:srcRect/>
          <a:stretch>
            <a:fillRect/>
          </a:stretch>
        </p:blipFill>
        <p:spPr bwMode="auto">
          <a:xfrm>
            <a:off x="5715000" y="5105400"/>
            <a:ext cx="549440" cy="520871"/>
          </a:xfrm>
          <a:prstGeom prst="rect">
            <a:avLst/>
          </a:prstGeom>
          <a:noFill/>
        </p:spPr>
      </p:pic>
      <p:sp>
        <p:nvSpPr>
          <p:cNvPr id="72" name="TextBox 71"/>
          <p:cNvSpPr txBox="1"/>
          <p:nvPr/>
        </p:nvSpPr>
        <p:spPr>
          <a:xfrm>
            <a:off x="5562600" y="5633829"/>
            <a:ext cx="762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>
                <a:solidFill>
                  <a:srgbClr val="0070C0"/>
                </a:solidFill>
              </a:rPr>
              <a:t>Oven with Separate</a:t>
            </a:r>
          </a:p>
          <a:p>
            <a:pPr algn="ctr"/>
            <a:r>
              <a:rPr lang="en-US" sz="1050" b="1" dirty="0" smtClean="0">
                <a:solidFill>
                  <a:srgbClr val="0070C0"/>
                </a:solidFill>
              </a:rPr>
              <a:t> Bottom Grill</a:t>
            </a:r>
            <a:endParaRPr lang="en-US" sz="1050" b="1" dirty="0">
              <a:solidFill>
                <a:srgbClr val="0070C0"/>
              </a:solidFill>
            </a:endParaRPr>
          </a:p>
        </p:txBody>
      </p:sp>
      <p:pic>
        <p:nvPicPr>
          <p:cNvPr id="74" name="Picture 18" descr="http://homeappliances.files.wordpress.com/2010/11/procombi-multi-steamer1.jpg?w=720"/>
          <p:cNvPicPr>
            <a:picLocks noChangeAspect="1" noChangeArrowheads="1"/>
          </p:cNvPicPr>
          <p:nvPr/>
        </p:nvPicPr>
        <p:blipFill>
          <a:blip r:embed="rId26" cstate="email"/>
          <a:srcRect/>
          <a:stretch>
            <a:fillRect/>
          </a:stretch>
        </p:blipFill>
        <p:spPr bwMode="auto">
          <a:xfrm>
            <a:off x="6553200" y="5119256"/>
            <a:ext cx="724310" cy="533400"/>
          </a:xfrm>
          <a:prstGeom prst="rect">
            <a:avLst/>
          </a:prstGeom>
          <a:noFill/>
        </p:spPr>
      </p:pic>
      <p:sp>
        <p:nvSpPr>
          <p:cNvPr id="75" name="TextBox 74"/>
          <p:cNvSpPr txBox="1"/>
          <p:nvPr/>
        </p:nvSpPr>
        <p:spPr>
          <a:xfrm>
            <a:off x="6220685" y="5633829"/>
            <a:ext cx="117071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>
                <a:solidFill>
                  <a:srgbClr val="0070C0"/>
                </a:solidFill>
              </a:rPr>
              <a:t>Multi Steamer </a:t>
            </a:r>
          </a:p>
          <a:p>
            <a:pPr algn="ctr"/>
            <a:r>
              <a:rPr lang="en-US" sz="1050" b="1" dirty="0" smtClean="0">
                <a:solidFill>
                  <a:srgbClr val="0070C0"/>
                </a:solidFill>
              </a:rPr>
              <a:t>( with detachable Water tank)</a:t>
            </a:r>
            <a:endParaRPr lang="en-US" sz="1050" b="1" dirty="0">
              <a:solidFill>
                <a:srgbClr val="0070C0"/>
              </a:solidFill>
            </a:endParaRPr>
          </a:p>
        </p:txBody>
      </p:sp>
      <p:sp>
        <p:nvSpPr>
          <p:cNvPr id="77" name="Right Arrow 76"/>
          <p:cNvSpPr/>
          <p:nvPr/>
        </p:nvSpPr>
        <p:spPr>
          <a:xfrm>
            <a:off x="3962400" y="3001296"/>
            <a:ext cx="1066800" cy="117765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4572000" y="2251365"/>
            <a:ext cx="15517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rgbClr val="0070C0"/>
                </a:solidFill>
              </a:rPr>
              <a:t>External </a:t>
            </a:r>
            <a:r>
              <a:rPr lang="en-US" sz="1050" b="1" dirty="0" err="1" smtClean="0">
                <a:solidFill>
                  <a:srgbClr val="0070C0"/>
                </a:solidFill>
              </a:rPr>
              <a:t>Micom</a:t>
            </a:r>
            <a:r>
              <a:rPr lang="en-US" sz="1050" b="1" dirty="0" smtClean="0">
                <a:solidFill>
                  <a:srgbClr val="0070C0"/>
                </a:solidFill>
              </a:rPr>
              <a:t> with Interactive LCD/ LED Panel  with improved energy efficiency.</a:t>
            </a:r>
            <a:endParaRPr lang="en-US" sz="1050" b="1" dirty="0">
              <a:solidFill>
                <a:srgbClr val="0070C0"/>
              </a:solidFill>
            </a:endParaRPr>
          </a:p>
        </p:txBody>
      </p:sp>
      <p:sp>
        <p:nvSpPr>
          <p:cNvPr id="82" name="TextBox 27"/>
          <p:cNvSpPr txBox="1">
            <a:spLocks noChangeArrowheads="1"/>
          </p:cNvSpPr>
          <p:nvPr/>
        </p:nvSpPr>
        <p:spPr bwMode="auto">
          <a:xfrm>
            <a:off x="4537360" y="4311449"/>
            <a:ext cx="3920840" cy="57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50" b="1" dirty="0" smtClean="0">
                <a:solidFill>
                  <a:srgbClr val="0070C0"/>
                </a:solidFill>
              </a:rPr>
              <a:t>Smart Washers with Intelligent Wash programs, Wi-Fi Connectivity, Remote Access, Interfacing with other Smart Appliances , Various Intelligent &amp; </a:t>
            </a:r>
            <a:r>
              <a:rPr lang="en-US" sz="1050" b="1" dirty="0" err="1" smtClean="0">
                <a:solidFill>
                  <a:srgbClr val="0070C0"/>
                </a:solidFill>
              </a:rPr>
              <a:t>Customised</a:t>
            </a:r>
            <a:r>
              <a:rPr lang="en-US" sz="1050" b="1" dirty="0" smtClean="0">
                <a:solidFill>
                  <a:srgbClr val="0070C0"/>
                </a:solidFill>
              </a:rPr>
              <a:t> Applications etc.</a:t>
            </a:r>
            <a:endParaRPr lang="en-US" sz="1050" b="1" dirty="0">
              <a:solidFill>
                <a:srgbClr val="0070C0"/>
              </a:solidFill>
            </a:endParaRPr>
          </a:p>
        </p:txBody>
      </p:sp>
      <p:sp>
        <p:nvSpPr>
          <p:cNvPr id="83" name="TextBox 82"/>
          <p:cNvSpPr txBox="1">
            <a:spLocks noChangeArrowheads="1"/>
          </p:cNvSpPr>
          <p:nvPr/>
        </p:nvSpPr>
        <p:spPr bwMode="auto">
          <a:xfrm>
            <a:off x="33996" y="1317"/>
            <a:ext cx="6671604" cy="5238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 eaLnBrk="0" hangingPunct="0">
              <a:spcBef>
                <a:spcPct val="0"/>
              </a:spcBef>
            </a:pPr>
            <a:r>
              <a:rPr lang="en-US" sz="2400" b="1" dirty="0" smtClean="0">
                <a:ea typeface="ＭＳ Ｐゴシック" pitchFamily="34" charset="-128"/>
                <a:cs typeface="Arial Bold"/>
              </a:rPr>
              <a:t>Home Appliances Technology  Progression </a:t>
            </a:r>
            <a:endParaRPr lang="en-US" sz="2400" b="1" dirty="0">
              <a:ea typeface="ＭＳ Ｐゴシック" pitchFamily="34" charset="-128"/>
              <a:cs typeface="Arial Bold"/>
            </a:endParaRPr>
          </a:p>
        </p:txBody>
      </p:sp>
      <p:cxnSp>
        <p:nvCxnSpPr>
          <p:cNvPr id="86" name="Straight Connector 85"/>
          <p:cNvCxnSpPr/>
          <p:nvPr/>
        </p:nvCxnSpPr>
        <p:spPr>
          <a:xfrm>
            <a:off x="0" y="10668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rot="5400000">
            <a:off x="1600200" y="3962400"/>
            <a:ext cx="5791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88"/>
          <p:cNvSpPr/>
          <p:nvPr/>
        </p:nvSpPr>
        <p:spPr>
          <a:xfrm>
            <a:off x="4527756" y="1233948"/>
            <a:ext cx="4572000" cy="17526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4483512" y="3124200"/>
            <a:ext cx="4630992" cy="17526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4468764" y="4953000"/>
            <a:ext cx="4660488" cy="16764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" name="Right Arrow 66"/>
          <p:cNvSpPr/>
          <p:nvPr/>
        </p:nvSpPr>
        <p:spPr>
          <a:xfrm>
            <a:off x="4038600" y="4844844"/>
            <a:ext cx="1066800" cy="117765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8130" name="Picture 2" descr="Kitchens And Appliances Of The Future - Announcing The Top 25 Entries of Electrolux Design Lab 2010"/>
          <p:cNvPicPr>
            <a:picLocks noChangeAspect="1" noChangeArrowheads="1"/>
          </p:cNvPicPr>
          <p:nvPr/>
        </p:nvPicPr>
        <p:blipFill>
          <a:blip r:embed="rId27" cstate="email"/>
          <a:srcRect/>
          <a:stretch>
            <a:fillRect/>
          </a:stretch>
        </p:blipFill>
        <p:spPr bwMode="auto">
          <a:xfrm>
            <a:off x="5857572" y="3200400"/>
            <a:ext cx="1114425" cy="985483"/>
          </a:xfrm>
          <a:prstGeom prst="rect">
            <a:avLst/>
          </a:prstGeom>
          <a:noFill/>
        </p:spPr>
      </p:pic>
      <p:sp>
        <p:nvSpPr>
          <p:cNvPr id="70" name="TextBox 23"/>
          <p:cNvSpPr txBox="1">
            <a:spLocks noChangeArrowheads="1"/>
          </p:cNvSpPr>
          <p:nvPr/>
        </p:nvSpPr>
        <p:spPr bwMode="auto">
          <a:xfrm>
            <a:off x="5764164" y="4114800"/>
            <a:ext cx="1905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0070C0"/>
                </a:solidFill>
              </a:rPr>
              <a:t>Community Laundry</a:t>
            </a:r>
            <a:endParaRPr lang="en-US" sz="1200" b="1" dirty="0">
              <a:solidFill>
                <a:srgbClr val="0070C0"/>
              </a:solidFill>
            </a:endParaRPr>
          </a:p>
        </p:txBody>
      </p:sp>
      <p:pic>
        <p:nvPicPr>
          <p:cNvPr id="48132" name="Picture 4" descr="electrolux25_18"/>
          <p:cNvPicPr>
            <a:picLocks noChangeAspect="1" noChangeArrowheads="1"/>
          </p:cNvPicPr>
          <p:nvPr/>
        </p:nvPicPr>
        <p:blipFill>
          <a:blip r:embed="rId28" cstate="email"/>
          <a:srcRect/>
          <a:stretch>
            <a:fillRect/>
          </a:stretch>
        </p:blipFill>
        <p:spPr bwMode="auto">
          <a:xfrm>
            <a:off x="7297992" y="3200399"/>
            <a:ext cx="1447800" cy="973975"/>
          </a:xfrm>
          <a:prstGeom prst="rect">
            <a:avLst/>
          </a:prstGeom>
          <a:noFill/>
        </p:spPr>
      </p:pic>
      <p:sp>
        <p:nvSpPr>
          <p:cNvPr id="73" name="TextBox 23"/>
          <p:cNvSpPr txBox="1">
            <a:spLocks noChangeArrowheads="1"/>
          </p:cNvSpPr>
          <p:nvPr/>
        </p:nvSpPr>
        <p:spPr bwMode="auto">
          <a:xfrm>
            <a:off x="7224252" y="4114800"/>
            <a:ext cx="1905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0070C0"/>
                </a:solidFill>
              </a:rPr>
              <a:t>Portable/ Wall Mount WM</a:t>
            </a:r>
            <a:endParaRPr lang="en-US" sz="1200" b="1" dirty="0">
              <a:solidFill>
                <a:srgbClr val="0070C0"/>
              </a:solidFill>
            </a:endParaRPr>
          </a:p>
        </p:txBody>
      </p:sp>
      <p:pic>
        <p:nvPicPr>
          <p:cNvPr id="48134" name="Picture 6" descr="electrolux25_24"/>
          <p:cNvPicPr>
            <a:picLocks noChangeAspect="1" noChangeArrowheads="1"/>
          </p:cNvPicPr>
          <p:nvPr/>
        </p:nvPicPr>
        <p:blipFill>
          <a:blip r:embed="rId29" cstate="email"/>
          <a:srcRect/>
          <a:stretch>
            <a:fillRect/>
          </a:stretch>
        </p:blipFill>
        <p:spPr bwMode="auto">
          <a:xfrm>
            <a:off x="7030068" y="1324896"/>
            <a:ext cx="914400" cy="962765"/>
          </a:xfrm>
          <a:prstGeom prst="rect">
            <a:avLst/>
          </a:prstGeom>
          <a:noFill/>
        </p:spPr>
      </p:pic>
      <p:pic>
        <p:nvPicPr>
          <p:cNvPr id="48136" name="Picture 8" descr="electrolux25_19"/>
          <p:cNvPicPr>
            <a:picLocks noChangeAspect="1" noChangeArrowheads="1"/>
          </p:cNvPicPr>
          <p:nvPr/>
        </p:nvPicPr>
        <p:blipFill>
          <a:blip r:embed="rId30" cstate="email"/>
          <a:srcRect/>
          <a:stretch>
            <a:fillRect/>
          </a:stretch>
        </p:blipFill>
        <p:spPr bwMode="auto">
          <a:xfrm>
            <a:off x="8077199" y="1295400"/>
            <a:ext cx="958621" cy="990600"/>
          </a:xfrm>
          <a:prstGeom prst="rect">
            <a:avLst/>
          </a:prstGeom>
          <a:noFill/>
        </p:spPr>
      </p:pic>
      <p:sp>
        <p:nvSpPr>
          <p:cNvPr id="76" name="TextBox 23"/>
          <p:cNvSpPr txBox="1">
            <a:spLocks noChangeArrowheads="1"/>
          </p:cNvSpPr>
          <p:nvPr/>
        </p:nvSpPr>
        <p:spPr bwMode="auto">
          <a:xfrm>
            <a:off x="7924800" y="2254044"/>
            <a:ext cx="1905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0070C0"/>
                </a:solidFill>
              </a:rPr>
              <a:t>Community Refs</a:t>
            </a:r>
            <a:endParaRPr lang="en-US" sz="1200" b="1" dirty="0">
              <a:solidFill>
                <a:srgbClr val="0070C0"/>
              </a:solidFill>
            </a:endParaRPr>
          </a:p>
        </p:txBody>
      </p:sp>
      <p:pic>
        <p:nvPicPr>
          <p:cNvPr id="48138" name="Picture 10" descr="electrolux25_1"/>
          <p:cNvPicPr>
            <a:picLocks noChangeAspect="1" noChangeArrowheads="1"/>
          </p:cNvPicPr>
          <p:nvPr/>
        </p:nvPicPr>
        <p:blipFill>
          <a:blip r:embed="rId31" cstate="email"/>
          <a:srcRect/>
          <a:stretch>
            <a:fillRect/>
          </a:stretch>
        </p:blipFill>
        <p:spPr bwMode="auto">
          <a:xfrm>
            <a:off x="8411496" y="5105401"/>
            <a:ext cx="533400" cy="531690"/>
          </a:xfrm>
          <a:prstGeom prst="rect">
            <a:avLst/>
          </a:prstGeom>
          <a:noFill/>
        </p:spPr>
      </p:pic>
      <p:sp>
        <p:nvSpPr>
          <p:cNvPr id="81" name="Slide Number Placeholder 8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E23C2-2FCB-4EFE-8F49-AE456CC6AFD5}" type="slidenum">
              <a:rPr lang="en-IN" smtClean="0"/>
              <a:pPr/>
              <a:t>3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0"/>
            <a:ext cx="5715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91440" rIns="91440" bIns="91440" numCol="1" anchor="ctr" anchorCtr="0" compatLnSpc="1">
            <a:prstTxWarp prst="textNoShape">
              <a:avLst/>
            </a:prstTxWarp>
            <a:noAutofit/>
          </a:bodyPr>
          <a:lstStyle/>
          <a:p>
            <a:pPr algn="ctr" defTabSz="457200">
              <a:defRPr/>
            </a:pPr>
            <a:r>
              <a:rPr lang="en-US" altLang="ko-KR" sz="2400" b="1" dirty="0" smtClean="0">
                <a:solidFill>
                  <a:schemeClr val="accent3">
                    <a:lumMod val="50000"/>
                  </a:schemeClr>
                </a:solidFill>
                <a:latin typeface="Garamond" pitchFamily="18" charset="0"/>
                <a:ea typeface="+mn-ea"/>
                <a:cs typeface="Calibri" pitchFamily="34" charset="0"/>
              </a:rPr>
              <a:t>INDUSTRIES SUPPLY CHAIN</a:t>
            </a:r>
            <a:endParaRPr lang="en-US" altLang="ko-KR" sz="2400" b="1" dirty="0">
              <a:solidFill>
                <a:schemeClr val="accent3">
                  <a:lumMod val="50000"/>
                </a:schemeClr>
              </a:solidFill>
              <a:latin typeface="Garamond" pitchFamily="18" charset="0"/>
              <a:ea typeface="+mn-ea"/>
              <a:cs typeface="Calibri" pitchFamily="34" charset="0"/>
            </a:endParaRPr>
          </a:p>
        </p:txBody>
      </p:sp>
      <p:sp>
        <p:nvSpPr>
          <p:cNvPr id="10" name="Round Same Side Corner Rectangle 9"/>
          <p:cNvSpPr/>
          <p:nvPr/>
        </p:nvSpPr>
        <p:spPr>
          <a:xfrm>
            <a:off x="3733800" y="685800"/>
            <a:ext cx="1752600" cy="762000"/>
          </a:xfrm>
          <a:prstGeom prst="round2SameRect">
            <a:avLst/>
          </a:prstGeom>
          <a:solidFill>
            <a:schemeClr val="accent5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PRODUCT DEVELOPMENT CYCLE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Round Same Side Corner Rectangle 10"/>
          <p:cNvSpPr/>
          <p:nvPr/>
        </p:nvSpPr>
        <p:spPr>
          <a:xfrm>
            <a:off x="685800" y="2743200"/>
            <a:ext cx="1752600" cy="762000"/>
          </a:xfrm>
          <a:prstGeom prst="round2SameRect">
            <a:avLst/>
          </a:prstGeom>
          <a:solidFill>
            <a:schemeClr val="accent5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VENDOR MANAGEMENT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Round Same Side Corner Rectangle 11"/>
          <p:cNvSpPr/>
          <p:nvPr/>
        </p:nvSpPr>
        <p:spPr>
          <a:xfrm>
            <a:off x="1752600" y="5181600"/>
            <a:ext cx="2057400" cy="762000"/>
          </a:xfrm>
          <a:prstGeom prst="round2SameRect">
            <a:avLst/>
          </a:prstGeom>
          <a:solidFill>
            <a:schemeClr val="accent5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PRODUCTION MANAGEMENT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" name="Round Same Side Corner Rectangle 12"/>
          <p:cNvSpPr/>
          <p:nvPr/>
        </p:nvSpPr>
        <p:spPr>
          <a:xfrm>
            <a:off x="5638800" y="5181600"/>
            <a:ext cx="2057400" cy="762000"/>
          </a:xfrm>
          <a:prstGeom prst="round2SameRect">
            <a:avLst/>
          </a:prstGeom>
          <a:solidFill>
            <a:schemeClr val="accent5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LOGISTICS MANAGEMENT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" name="Round Same Side Corner Rectangle 13"/>
          <p:cNvSpPr/>
          <p:nvPr/>
        </p:nvSpPr>
        <p:spPr>
          <a:xfrm>
            <a:off x="6705600" y="2743200"/>
            <a:ext cx="2057400" cy="762000"/>
          </a:xfrm>
          <a:prstGeom prst="round2SameRect">
            <a:avLst/>
          </a:prstGeom>
          <a:solidFill>
            <a:schemeClr val="accent5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AFTER SALES &amp; SERVICE MANAGEMENT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3505200" y="2286000"/>
            <a:ext cx="2286000" cy="1981200"/>
          </a:xfrm>
          <a:prstGeom prst="ellipse">
            <a:avLst/>
          </a:prstGeom>
          <a:solidFill>
            <a:srgbClr val="CDFB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CUSTOMER SATISFACTION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" name="Curved Right Arrow 15"/>
          <p:cNvSpPr/>
          <p:nvPr/>
        </p:nvSpPr>
        <p:spPr>
          <a:xfrm rot="3709954">
            <a:off x="1907263" y="149244"/>
            <a:ext cx="943640" cy="2164974"/>
          </a:xfrm>
          <a:prstGeom prst="curvedRightArrow">
            <a:avLst>
              <a:gd name="adj1" fmla="val 14501"/>
              <a:gd name="adj2" fmla="val 41346"/>
              <a:gd name="adj3" fmla="val 156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Curved Right Arrow 16"/>
          <p:cNvSpPr/>
          <p:nvPr/>
        </p:nvSpPr>
        <p:spPr>
          <a:xfrm rot="21107501">
            <a:off x="58839" y="3633705"/>
            <a:ext cx="872924" cy="1954291"/>
          </a:xfrm>
          <a:prstGeom prst="curvedRightArrow">
            <a:avLst>
              <a:gd name="adj1" fmla="val 14501"/>
              <a:gd name="adj2" fmla="val 41346"/>
              <a:gd name="adj3" fmla="val 156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Curved Right Arrow 17"/>
          <p:cNvSpPr/>
          <p:nvPr/>
        </p:nvSpPr>
        <p:spPr>
          <a:xfrm rot="16200000">
            <a:off x="4427517" y="5570517"/>
            <a:ext cx="682732" cy="1739834"/>
          </a:xfrm>
          <a:prstGeom prst="curvedRightArrow">
            <a:avLst>
              <a:gd name="adj1" fmla="val 14501"/>
              <a:gd name="adj2" fmla="val 41346"/>
              <a:gd name="adj3" fmla="val 156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Curved Right Arrow 18"/>
          <p:cNvSpPr/>
          <p:nvPr/>
        </p:nvSpPr>
        <p:spPr>
          <a:xfrm rot="12362267">
            <a:off x="8218362" y="3723976"/>
            <a:ext cx="719045" cy="1801891"/>
          </a:xfrm>
          <a:prstGeom prst="curvedRightArrow">
            <a:avLst>
              <a:gd name="adj1" fmla="val 14501"/>
              <a:gd name="adj2" fmla="val 41346"/>
              <a:gd name="adj3" fmla="val 156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Curved Right Arrow 19"/>
          <p:cNvSpPr/>
          <p:nvPr/>
        </p:nvSpPr>
        <p:spPr>
          <a:xfrm rot="7754560">
            <a:off x="7356840" y="346458"/>
            <a:ext cx="764981" cy="2215448"/>
          </a:xfrm>
          <a:prstGeom prst="curvedRightArrow">
            <a:avLst>
              <a:gd name="adj1" fmla="val 14501"/>
              <a:gd name="adj2" fmla="val 41346"/>
              <a:gd name="adj3" fmla="val 156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Up Arrow 20"/>
          <p:cNvSpPr/>
          <p:nvPr/>
        </p:nvSpPr>
        <p:spPr>
          <a:xfrm rot="10800000">
            <a:off x="4267200" y="1600200"/>
            <a:ext cx="685800" cy="533400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Up Arrow 21"/>
          <p:cNvSpPr/>
          <p:nvPr/>
        </p:nvSpPr>
        <p:spPr>
          <a:xfrm rot="16200000">
            <a:off x="5867400" y="2895600"/>
            <a:ext cx="685800" cy="533400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Up Arrow 22"/>
          <p:cNvSpPr/>
          <p:nvPr/>
        </p:nvSpPr>
        <p:spPr>
          <a:xfrm rot="5400000">
            <a:off x="2590800" y="2895600"/>
            <a:ext cx="685800" cy="533400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Up Arrow 23"/>
          <p:cNvSpPr/>
          <p:nvPr/>
        </p:nvSpPr>
        <p:spPr>
          <a:xfrm rot="2940242">
            <a:off x="3112122" y="4093590"/>
            <a:ext cx="685800" cy="671502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Up Arrow 24"/>
          <p:cNvSpPr/>
          <p:nvPr/>
        </p:nvSpPr>
        <p:spPr>
          <a:xfrm rot="19263059">
            <a:off x="5379339" y="4108026"/>
            <a:ext cx="685800" cy="629183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E23C2-2FCB-4EFE-8F49-AE456CC6AFD5}" type="slidenum">
              <a:rPr lang="en-IN" smtClean="0"/>
              <a:pPr/>
              <a:t>4</a:t>
            </a:fld>
            <a:endParaRPr lang="en-IN"/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077200" y="71418"/>
            <a:ext cx="9144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ounded Rectangular Callout 54"/>
          <p:cNvSpPr/>
          <p:nvPr/>
        </p:nvSpPr>
        <p:spPr>
          <a:xfrm rot="10800000">
            <a:off x="6324600" y="4343400"/>
            <a:ext cx="2819400" cy="1981200"/>
          </a:xfrm>
          <a:prstGeom prst="wedgeRoundRectCallout">
            <a:avLst>
              <a:gd name="adj1" fmla="val -13804"/>
              <a:gd name="adj2" fmla="val 66420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0" name="Rounded Rectangular Callout 49"/>
          <p:cNvSpPr/>
          <p:nvPr/>
        </p:nvSpPr>
        <p:spPr>
          <a:xfrm rot="10800000">
            <a:off x="2862941" y="4495800"/>
            <a:ext cx="3352800" cy="1752600"/>
          </a:xfrm>
          <a:prstGeom prst="wedgeRoundRectCallout">
            <a:avLst>
              <a:gd name="adj1" fmla="val -6547"/>
              <a:gd name="adj2" fmla="val 60204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grpSp>
        <p:nvGrpSpPr>
          <p:cNvPr id="2" name="Group 81"/>
          <p:cNvGrpSpPr>
            <a:grpSpLocks/>
          </p:cNvGrpSpPr>
          <p:nvPr/>
        </p:nvGrpSpPr>
        <p:grpSpPr bwMode="auto">
          <a:xfrm>
            <a:off x="103188" y="2667000"/>
            <a:ext cx="8915400" cy="1219200"/>
            <a:chOff x="992" y="1812"/>
            <a:chExt cx="3748" cy="1612"/>
          </a:xfrm>
        </p:grpSpPr>
        <p:sp>
          <p:nvSpPr>
            <p:cNvPr id="7204" name="Oval 82"/>
            <p:cNvSpPr>
              <a:spLocks noChangeArrowheads="1"/>
            </p:cNvSpPr>
            <p:nvPr/>
          </p:nvSpPr>
          <p:spPr bwMode="auto">
            <a:xfrm>
              <a:off x="1134" y="1916"/>
              <a:ext cx="3476" cy="1388"/>
            </a:xfrm>
            <a:prstGeom prst="ellipse">
              <a:avLst/>
            </a:prstGeom>
            <a:gradFill rotWithShape="1">
              <a:gsLst>
                <a:gs pos="0">
                  <a:srgbClr val="D3ECF9">
                    <a:alpha val="10999"/>
                  </a:srgbClr>
                </a:gs>
                <a:gs pos="100000">
                  <a:srgbClr val="45B1E7">
                    <a:alpha val="3400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205" name="AutoShape 83"/>
            <p:cNvSpPr>
              <a:spLocks noChangeArrowheads="1"/>
            </p:cNvSpPr>
            <p:nvPr/>
          </p:nvSpPr>
          <p:spPr bwMode="auto">
            <a:xfrm>
              <a:off x="992" y="1812"/>
              <a:ext cx="3748" cy="161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4 w 21600"/>
                <a:gd name="T25" fmla="*/ 3162 h 21600"/>
                <a:gd name="T26" fmla="*/ 18436 w 21600"/>
                <a:gd name="T27" fmla="*/ 18438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33" y="10800"/>
                  </a:moveTo>
                  <a:cubicBezTo>
                    <a:pt x="233" y="16636"/>
                    <a:pt x="4964" y="21367"/>
                    <a:pt x="10800" y="21367"/>
                  </a:cubicBezTo>
                  <a:cubicBezTo>
                    <a:pt x="16636" y="21367"/>
                    <a:pt x="21367" y="16636"/>
                    <a:pt x="21367" y="10800"/>
                  </a:cubicBezTo>
                  <a:cubicBezTo>
                    <a:pt x="21367" y="4964"/>
                    <a:pt x="16636" y="233"/>
                    <a:pt x="10800" y="233"/>
                  </a:cubicBezTo>
                  <a:cubicBezTo>
                    <a:pt x="4964" y="233"/>
                    <a:pt x="233" y="4964"/>
                    <a:pt x="233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5599DD">
                    <a:alpha val="21999"/>
                  </a:srgbClr>
                </a:gs>
                <a:gs pos="100000">
                  <a:srgbClr val="0066CC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6" name="AutoShape 84"/>
            <p:cNvSpPr>
              <a:spLocks noChangeArrowheads="1"/>
            </p:cNvSpPr>
            <p:nvPr/>
          </p:nvSpPr>
          <p:spPr bwMode="auto">
            <a:xfrm>
              <a:off x="1088" y="1881"/>
              <a:ext cx="3564" cy="146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4 w 21600"/>
                <a:gd name="T25" fmla="*/ 3162 h 21600"/>
                <a:gd name="T26" fmla="*/ 18436 w 21600"/>
                <a:gd name="T27" fmla="*/ 18438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33" y="10800"/>
                  </a:moveTo>
                  <a:cubicBezTo>
                    <a:pt x="233" y="16636"/>
                    <a:pt x="4964" y="21367"/>
                    <a:pt x="10800" y="21367"/>
                  </a:cubicBezTo>
                  <a:cubicBezTo>
                    <a:pt x="16636" y="21367"/>
                    <a:pt x="21367" y="16636"/>
                    <a:pt x="21367" y="10800"/>
                  </a:cubicBezTo>
                  <a:cubicBezTo>
                    <a:pt x="21367" y="4964"/>
                    <a:pt x="16636" y="233"/>
                    <a:pt x="10800" y="233"/>
                  </a:cubicBezTo>
                  <a:cubicBezTo>
                    <a:pt x="4964" y="233"/>
                    <a:pt x="233" y="4964"/>
                    <a:pt x="233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55DDFF">
                    <a:alpha val="21999"/>
                  </a:srgbClr>
                </a:gs>
                <a:gs pos="100000">
                  <a:srgbClr val="00CC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71" name="AutoShape 37"/>
          <p:cNvSpPr>
            <a:spLocks noChangeArrowheads="1"/>
          </p:cNvSpPr>
          <p:nvPr/>
        </p:nvSpPr>
        <p:spPr bwMode="auto">
          <a:xfrm rot="-5400000">
            <a:off x="4302125" y="2838450"/>
            <a:ext cx="708025" cy="1082675"/>
          </a:xfrm>
          <a:prstGeom prst="rightArrow">
            <a:avLst>
              <a:gd name="adj1" fmla="val 49843"/>
              <a:gd name="adj2" fmla="val 54801"/>
            </a:avLst>
          </a:prstGeom>
          <a:noFill/>
          <a:ln w="19050" algn="ctr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3733800" y="3462338"/>
            <a:ext cx="1828800" cy="881062"/>
            <a:chOff x="1066" y="1389"/>
            <a:chExt cx="915" cy="556"/>
          </a:xfrm>
        </p:grpSpPr>
        <p:sp>
          <p:nvSpPr>
            <p:cNvPr id="46" name="Oval 26"/>
            <p:cNvSpPr>
              <a:spLocks noChangeArrowheads="1"/>
            </p:cNvSpPr>
            <p:nvPr/>
          </p:nvSpPr>
          <p:spPr bwMode="auto">
            <a:xfrm>
              <a:off x="1066" y="1389"/>
              <a:ext cx="915" cy="556"/>
            </a:xfrm>
            <a:prstGeom prst="ellipse">
              <a:avLst/>
            </a:prstGeom>
            <a:gradFill rotWithShape="1">
              <a:gsLst>
                <a:gs pos="0">
                  <a:srgbClr val="BDE5B9"/>
                </a:gs>
                <a:gs pos="100000">
                  <a:srgbClr val="5FC564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lIns="96741" tIns="48370" rIns="96741" bIns="48370" anchor="ctr"/>
            <a:lstStyle/>
            <a:p>
              <a:pPr algn="ctr" defTabSz="968375" eaLnBrk="0" hangingPunct="0"/>
              <a:endParaRPr lang="en-US" sz="1400">
                <a:solidFill>
                  <a:schemeClr val="bg2"/>
                </a:solidFill>
                <a:latin typeface="HY견고딕"/>
                <a:ea typeface="HY견고딕"/>
                <a:cs typeface="HY견고딕"/>
              </a:endParaRPr>
            </a:p>
          </p:txBody>
        </p:sp>
        <p:sp>
          <p:nvSpPr>
            <p:cNvPr id="47" name="Oval 27"/>
            <p:cNvSpPr>
              <a:spLocks noChangeArrowheads="1"/>
            </p:cNvSpPr>
            <p:nvPr/>
          </p:nvSpPr>
          <p:spPr bwMode="auto">
            <a:xfrm>
              <a:off x="1241" y="1405"/>
              <a:ext cx="582" cy="28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79999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8" name="AutoShape 28"/>
            <p:cNvSpPr>
              <a:spLocks noChangeArrowheads="1"/>
            </p:cNvSpPr>
            <p:nvPr/>
          </p:nvSpPr>
          <p:spPr bwMode="auto">
            <a:xfrm rot="-5400000">
              <a:off x="1469" y="1551"/>
              <a:ext cx="126" cy="662"/>
            </a:xfrm>
            <a:prstGeom prst="moon">
              <a:avLst>
                <a:gd name="adj" fmla="val 36569"/>
              </a:avLst>
            </a:prstGeom>
            <a:gradFill rotWithShape="1">
              <a:gsLst>
                <a:gs pos="0">
                  <a:srgbClr val="339966">
                    <a:alpha val="70000"/>
                  </a:srgbClr>
                </a:gs>
                <a:gs pos="100000">
                  <a:srgbClr val="BDE5B9">
                    <a:alpha val="0"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7173" name="Freeform 79"/>
          <p:cNvSpPr>
            <a:spLocks/>
          </p:cNvSpPr>
          <p:nvPr/>
        </p:nvSpPr>
        <p:spPr bwMode="auto">
          <a:xfrm>
            <a:off x="1322388" y="1676400"/>
            <a:ext cx="6584950" cy="1516063"/>
          </a:xfrm>
          <a:custGeom>
            <a:avLst/>
            <a:gdLst>
              <a:gd name="T0" fmla="*/ 2147483647 w 1974"/>
              <a:gd name="T1" fmla="*/ 0 h 444"/>
              <a:gd name="T2" fmla="*/ 2147483647 w 1974"/>
              <a:gd name="T3" fmla="*/ 2147483647 h 444"/>
              <a:gd name="T4" fmla="*/ 2147483647 w 1974"/>
              <a:gd name="T5" fmla="*/ 2147483647 h 444"/>
              <a:gd name="T6" fmla="*/ 2147483647 w 1974"/>
              <a:gd name="T7" fmla="*/ 2147483647 h 444"/>
              <a:gd name="T8" fmla="*/ 2147483647 w 1974"/>
              <a:gd name="T9" fmla="*/ 2147483647 h 444"/>
              <a:gd name="T10" fmla="*/ 0 w 1974"/>
              <a:gd name="T11" fmla="*/ 2147483647 h 444"/>
              <a:gd name="T12" fmla="*/ 2147483647 w 1974"/>
              <a:gd name="T13" fmla="*/ 2147483647 h 444"/>
              <a:gd name="T14" fmla="*/ 2147483647 w 1974"/>
              <a:gd name="T15" fmla="*/ 2147483647 h 444"/>
              <a:gd name="T16" fmla="*/ 2147483647 w 1974"/>
              <a:gd name="T17" fmla="*/ 2147483647 h 444"/>
              <a:gd name="T18" fmla="*/ 2147483647 w 1974"/>
              <a:gd name="T19" fmla="*/ 2147483647 h 444"/>
              <a:gd name="T20" fmla="*/ 2147483647 w 1974"/>
              <a:gd name="T21" fmla="*/ 2147483647 h 444"/>
              <a:gd name="T22" fmla="*/ 2147483647 w 1974"/>
              <a:gd name="T23" fmla="*/ 0 h 44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974"/>
              <a:gd name="T37" fmla="*/ 0 h 444"/>
              <a:gd name="T38" fmla="*/ 1974 w 1974"/>
              <a:gd name="T39" fmla="*/ 444 h 44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974" h="444">
                <a:moveTo>
                  <a:pt x="973" y="0"/>
                </a:moveTo>
                <a:cubicBezTo>
                  <a:pt x="892" y="15"/>
                  <a:pt x="543" y="126"/>
                  <a:pt x="407" y="157"/>
                </a:cubicBezTo>
                <a:cubicBezTo>
                  <a:pt x="407" y="157"/>
                  <a:pt x="547" y="157"/>
                  <a:pt x="638" y="157"/>
                </a:cubicBezTo>
                <a:cubicBezTo>
                  <a:pt x="640" y="158"/>
                  <a:pt x="625" y="211"/>
                  <a:pt x="585" y="244"/>
                </a:cubicBezTo>
                <a:cubicBezTo>
                  <a:pt x="545" y="277"/>
                  <a:pt x="474" y="327"/>
                  <a:pt x="379" y="360"/>
                </a:cubicBezTo>
                <a:cubicBezTo>
                  <a:pt x="283" y="393"/>
                  <a:pt x="0" y="444"/>
                  <a:pt x="0" y="444"/>
                </a:cubicBezTo>
                <a:cubicBezTo>
                  <a:pt x="0" y="444"/>
                  <a:pt x="1768" y="444"/>
                  <a:pt x="1974" y="444"/>
                </a:cubicBezTo>
                <a:cubicBezTo>
                  <a:pt x="1974" y="444"/>
                  <a:pt x="1725" y="402"/>
                  <a:pt x="1589" y="356"/>
                </a:cubicBezTo>
                <a:cubicBezTo>
                  <a:pt x="1453" y="312"/>
                  <a:pt x="1404" y="268"/>
                  <a:pt x="1375" y="244"/>
                </a:cubicBezTo>
                <a:cubicBezTo>
                  <a:pt x="1346" y="220"/>
                  <a:pt x="1328" y="161"/>
                  <a:pt x="1330" y="158"/>
                </a:cubicBezTo>
                <a:cubicBezTo>
                  <a:pt x="1332" y="155"/>
                  <a:pt x="1569" y="158"/>
                  <a:pt x="1562" y="156"/>
                </a:cubicBezTo>
                <a:cubicBezTo>
                  <a:pt x="1558" y="153"/>
                  <a:pt x="1080" y="19"/>
                  <a:pt x="973" y="0"/>
                </a:cubicBezTo>
                <a:close/>
              </a:path>
            </a:pathLst>
          </a:custGeom>
          <a:gradFill rotWithShape="1">
            <a:gsLst>
              <a:gs pos="0">
                <a:srgbClr val="CCCC00"/>
              </a:gs>
              <a:gs pos="100000">
                <a:srgbClr val="F0F0F0">
                  <a:alpha val="60001"/>
                </a:srgbClr>
              </a:gs>
            </a:gsLst>
            <a:lin ang="5400000" scaled="1"/>
          </a:gradFill>
          <a:ln w="38100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174" name="AutoShape 6"/>
          <p:cNvSpPr>
            <a:spLocks noChangeArrowheads="1"/>
          </p:cNvSpPr>
          <p:nvPr/>
        </p:nvSpPr>
        <p:spPr bwMode="auto">
          <a:xfrm>
            <a:off x="2895600" y="1066800"/>
            <a:ext cx="3581400" cy="609600"/>
          </a:xfrm>
          <a:prstGeom prst="roundRect">
            <a:avLst>
              <a:gd name="adj" fmla="val 50000"/>
            </a:avLst>
          </a:prstGeom>
          <a:solidFill>
            <a:srgbClr val="777777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474747"/>
            </a:prstShdw>
          </a:effectLst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5" name="AutoShape 7"/>
          <p:cNvSpPr>
            <a:spLocks noChangeArrowheads="1"/>
          </p:cNvSpPr>
          <p:nvPr/>
        </p:nvSpPr>
        <p:spPr bwMode="auto">
          <a:xfrm>
            <a:off x="2971800" y="1106488"/>
            <a:ext cx="3429000" cy="5334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FFFF"/>
              </a:gs>
              <a:gs pos="100000">
                <a:srgbClr val="D1D1D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prstShdw prst="shdw17" dist="17961" dir="2700000">
              <a:srgbClr val="7D7D7D"/>
            </a:prstShdw>
          </a:effectLst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56456" name="Text Box 8"/>
          <p:cNvSpPr txBox="1">
            <a:spLocks noChangeArrowheads="1"/>
          </p:cNvSpPr>
          <p:nvPr/>
        </p:nvSpPr>
        <p:spPr bwMode="auto">
          <a:xfrm>
            <a:off x="1600200" y="1138238"/>
            <a:ext cx="6172200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cs typeface="Arial" charset="0"/>
              </a:rPr>
              <a:t>WORLD CLASS PRODUCT</a:t>
            </a:r>
            <a:endParaRPr lang="ko-KR" altLang="en-US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  <a:cs typeface="Arial" charset="0"/>
            </a:endParaRPr>
          </a:p>
        </p:txBody>
      </p:sp>
      <p:sp>
        <p:nvSpPr>
          <p:cNvPr id="7177" name="AutoShape 10"/>
          <p:cNvSpPr>
            <a:spLocks noChangeArrowheads="1"/>
          </p:cNvSpPr>
          <p:nvPr/>
        </p:nvSpPr>
        <p:spPr bwMode="auto">
          <a:xfrm>
            <a:off x="2819400" y="4614863"/>
            <a:ext cx="2667000" cy="1404937"/>
          </a:xfrm>
          <a:prstGeom prst="roundRect">
            <a:avLst>
              <a:gd name="adj" fmla="val 5718"/>
            </a:avLst>
          </a:prstGeom>
          <a:noFill/>
          <a:ln w="28575" algn="ctr">
            <a:noFill/>
            <a:round/>
            <a:headEnd/>
            <a:tailEnd/>
          </a:ln>
        </p:spPr>
        <p:txBody>
          <a:bodyPr wrap="none"/>
          <a:lstStyle/>
          <a:p>
            <a:pPr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ko-KR" sz="1400" b="1" dirty="0">
                <a:latin typeface="Cambria" pitchFamily="18" charset="0"/>
                <a:ea typeface="HY견고딕"/>
                <a:cs typeface="HY견고딕"/>
              </a:rPr>
              <a:t>System (PLM) / </a:t>
            </a:r>
            <a:r>
              <a:rPr lang="en-US" altLang="ko-KR" sz="1400" b="1" dirty="0" err="1">
                <a:latin typeface="Cambria" pitchFamily="18" charset="0"/>
                <a:ea typeface="HY견고딕"/>
                <a:cs typeface="HY견고딕"/>
              </a:rPr>
              <a:t>mySAP</a:t>
            </a:r>
            <a:endParaRPr lang="en-US" altLang="ko-KR" sz="1400" b="1" dirty="0">
              <a:latin typeface="Cambria" pitchFamily="18" charset="0"/>
              <a:ea typeface="HY견고딕"/>
              <a:cs typeface="HY견고딕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ko-KR" sz="1400" b="1" dirty="0">
                <a:latin typeface="Cambria" pitchFamily="18" charset="0"/>
                <a:ea typeface="HY견고딕"/>
                <a:cs typeface="HY견고딕"/>
              </a:rPr>
              <a:t>Process Quality system </a:t>
            </a:r>
            <a:r>
              <a:rPr lang="en-US" altLang="ko-KR" sz="1400" b="1" dirty="0" smtClean="0">
                <a:latin typeface="Cambria" pitchFamily="18" charset="0"/>
                <a:ea typeface="HY견고딕"/>
                <a:cs typeface="HY견고딕"/>
              </a:rPr>
              <a:t>set </a:t>
            </a:r>
            <a:r>
              <a:rPr lang="en-US" altLang="ko-KR" sz="1400" b="1" dirty="0">
                <a:latin typeface="Cambria" pitchFamily="18" charset="0"/>
                <a:ea typeface="HY견고딕"/>
                <a:cs typeface="HY견고딕"/>
              </a:rPr>
              <a:t>up (VMES)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ko-KR" sz="1400" b="1" dirty="0">
                <a:latin typeface="Cambria" pitchFamily="18" charset="0"/>
                <a:ea typeface="HY견고딕"/>
                <a:cs typeface="HY견고딕"/>
              </a:rPr>
              <a:t>Field Quality system  set up (</a:t>
            </a:r>
            <a:r>
              <a:rPr lang="en-US" altLang="ko-KR" sz="1400" b="1" dirty="0" smtClean="0">
                <a:latin typeface="Cambria" pitchFamily="18" charset="0"/>
                <a:ea typeface="HY견고딕"/>
                <a:cs typeface="HY견고딕"/>
              </a:rPr>
              <a:t>VQINS)</a:t>
            </a:r>
            <a:endParaRPr lang="en-US" altLang="ko-KR" sz="1400" b="1" dirty="0">
              <a:latin typeface="Cambria" pitchFamily="18" charset="0"/>
              <a:ea typeface="HY견고딕"/>
              <a:cs typeface="HY견고딕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ko-KR" sz="1400" b="1" dirty="0">
                <a:latin typeface="Cambria" pitchFamily="18" charset="0"/>
                <a:ea typeface="HY견고딕"/>
                <a:cs typeface="HY견고딕"/>
              </a:rPr>
              <a:t>Mould System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endParaRPr lang="en-US" altLang="ko-KR" sz="1400" b="1" dirty="0">
              <a:latin typeface="Cambria" pitchFamily="18" charset="0"/>
              <a:ea typeface="HY견고딕"/>
              <a:cs typeface="HY견고딕"/>
            </a:endParaRPr>
          </a:p>
          <a:p>
            <a:pPr>
              <a:spcBef>
                <a:spcPct val="50000"/>
              </a:spcBef>
            </a:pPr>
            <a:endParaRPr lang="en-US" altLang="ko-KR" sz="1400" b="1" dirty="0">
              <a:latin typeface="Cambria" pitchFamily="18" charset="0"/>
              <a:ea typeface="HY견고딕"/>
              <a:cs typeface="HY견고딕"/>
            </a:endParaRPr>
          </a:p>
          <a:p>
            <a:pPr>
              <a:spcBef>
                <a:spcPct val="50000"/>
              </a:spcBef>
            </a:pPr>
            <a:endParaRPr lang="en-US" altLang="ko-KR" sz="1400" b="1" dirty="0">
              <a:latin typeface="Cambria" pitchFamily="18" charset="0"/>
              <a:ea typeface="HY견고딕"/>
              <a:cs typeface="HY견고딕"/>
            </a:endParaRPr>
          </a:p>
          <a:p>
            <a:pPr>
              <a:spcBef>
                <a:spcPct val="50000"/>
              </a:spcBef>
            </a:pPr>
            <a:endParaRPr lang="en-US" altLang="ko-KR" sz="1400" b="1" dirty="0">
              <a:latin typeface="Cambria" pitchFamily="18" charset="0"/>
              <a:ea typeface="HY견고딕"/>
              <a:cs typeface="HY견고딕"/>
            </a:endParaRPr>
          </a:p>
          <a:p>
            <a:pPr>
              <a:spcBef>
                <a:spcPct val="50000"/>
              </a:spcBef>
            </a:pPr>
            <a:endParaRPr lang="en-US" altLang="ko-KR" sz="1400" b="1" dirty="0">
              <a:latin typeface="Cambria" pitchFamily="18" charset="0"/>
              <a:ea typeface="HY견고딕"/>
              <a:cs typeface="HY견고딕"/>
            </a:endParaRPr>
          </a:p>
          <a:p>
            <a:pPr>
              <a:spcBef>
                <a:spcPct val="50000"/>
              </a:spcBef>
            </a:pPr>
            <a:endParaRPr lang="en-US" altLang="ko-KR" sz="1400" b="1" dirty="0">
              <a:latin typeface="Cambria" pitchFamily="18" charset="0"/>
              <a:ea typeface="HY견고딕"/>
              <a:cs typeface="HY견고딕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§"/>
            </a:pPr>
            <a:endParaRPr lang="ko-KR" altLang="en-US" sz="1400" b="1" dirty="0">
              <a:latin typeface="Cambria" pitchFamily="18" charset="0"/>
              <a:ea typeface="HY견고딕"/>
              <a:cs typeface="HY견고딕"/>
            </a:endParaRPr>
          </a:p>
        </p:txBody>
      </p:sp>
      <p:sp>
        <p:nvSpPr>
          <p:cNvPr id="7178" name="AutoShape 11"/>
          <p:cNvSpPr>
            <a:spLocks noChangeArrowheads="1"/>
          </p:cNvSpPr>
          <p:nvPr/>
        </p:nvSpPr>
        <p:spPr bwMode="auto">
          <a:xfrm>
            <a:off x="6237516" y="4572000"/>
            <a:ext cx="2971800" cy="2057400"/>
          </a:xfrm>
          <a:prstGeom prst="roundRect">
            <a:avLst>
              <a:gd name="adj" fmla="val 5185"/>
            </a:avLst>
          </a:prstGeom>
          <a:noFill/>
          <a:ln w="28575" algn="ctr">
            <a:noFill/>
            <a:round/>
            <a:headEnd/>
            <a:tailEnd/>
          </a:ln>
        </p:spPr>
        <p:txBody>
          <a:bodyPr wrap="none"/>
          <a:lstStyle/>
          <a:p>
            <a:pPr>
              <a:buFont typeface="Wingdings" pitchFamily="2" charset="2"/>
              <a:buChar char="§"/>
            </a:pPr>
            <a:r>
              <a:rPr lang="en-US" altLang="ko-KR" sz="1400" b="1" dirty="0">
                <a:latin typeface="Cambria" pitchFamily="18" charset="0"/>
                <a:ea typeface="HY견고딕"/>
                <a:cs typeface="HY견고딕"/>
              </a:rPr>
              <a:t>Productivity Improve by </a:t>
            </a:r>
          </a:p>
          <a:p>
            <a:r>
              <a:rPr lang="en-US" altLang="ko-KR" sz="1400" b="1" dirty="0">
                <a:latin typeface="Cambria" pitchFamily="18" charset="0"/>
                <a:ea typeface="HY견고딕"/>
                <a:cs typeface="HY견고딕"/>
              </a:rPr>
              <a:t>   LOB and Standardization</a:t>
            </a:r>
          </a:p>
          <a:p>
            <a:pPr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ko-KR" sz="1400" b="1" dirty="0">
                <a:latin typeface="Cambria" pitchFamily="18" charset="0"/>
                <a:ea typeface="HY견고딕"/>
                <a:cs typeface="HY견고딕"/>
              </a:rPr>
              <a:t>Internal Process Quality Control</a:t>
            </a:r>
          </a:p>
          <a:p>
            <a:pPr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ko-KR" sz="1400" b="1" dirty="0">
                <a:latin typeface="Cambria" pitchFamily="18" charset="0"/>
                <a:ea typeface="HY견고딕"/>
                <a:cs typeface="HY견고딕"/>
              </a:rPr>
              <a:t>100% Defect free delivery</a:t>
            </a:r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1169988" y="2319338"/>
            <a:ext cx="1828800" cy="1122362"/>
            <a:chOff x="1066" y="1389"/>
            <a:chExt cx="915" cy="556"/>
          </a:xfrm>
        </p:grpSpPr>
        <p:sp>
          <p:nvSpPr>
            <p:cNvPr id="7198" name="Oval 26"/>
            <p:cNvSpPr>
              <a:spLocks noChangeArrowheads="1"/>
            </p:cNvSpPr>
            <p:nvPr/>
          </p:nvSpPr>
          <p:spPr bwMode="auto">
            <a:xfrm>
              <a:off x="1066" y="1389"/>
              <a:ext cx="915" cy="556"/>
            </a:xfrm>
            <a:prstGeom prst="ellipse">
              <a:avLst/>
            </a:prstGeom>
            <a:gradFill rotWithShape="1">
              <a:gsLst>
                <a:gs pos="0">
                  <a:srgbClr val="BDE5B9"/>
                </a:gs>
                <a:gs pos="100000">
                  <a:srgbClr val="5FC564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lIns="96741" tIns="48370" rIns="96741" bIns="48370" anchor="ctr"/>
            <a:lstStyle/>
            <a:p>
              <a:pPr algn="ctr" defTabSz="968375" eaLnBrk="0" hangingPunct="0"/>
              <a:endParaRPr lang="en-US" sz="1400">
                <a:solidFill>
                  <a:schemeClr val="bg2"/>
                </a:solidFill>
                <a:latin typeface="HY견고딕"/>
                <a:ea typeface="HY견고딕"/>
                <a:cs typeface="HY견고딕"/>
              </a:endParaRPr>
            </a:p>
          </p:txBody>
        </p:sp>
        <p:sp>
          <p:nvSpPr>
            <p:cNvPr id="7199" name="Oval 27"/>
            <p:cNvSpPr>
              <a:spLocks noChangeArrowheads="1"/>
            </p:cNvSpPr>
            <p:nvPr/>
          </p:nvSpPr>
          <p:spPr bwMode="auto">
            <a:xfrm>
              <a:off x="1241" y="1405"/>
              <a:ext cx="582" cy="28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79999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200" name="AutoShape 28"/>
            <p:cNvSpPr>
              <a:spLocks noChangeArrowheads="1"/>
            </p:cNvSpPr>
            <p:nvPr/>
          </p:nvSpPr>
          <p:spPr bwMode="auto">
            <a:xfrm rot="-5400000">
              <a:off x="1469" y="1551"/>
              <a:ext cx="126" cy="662"/>
            </a:xfrm>
            <a:prstGeom prst="moon">
              <a:avLst>
                <a:gd name="adj" fmla="val 36569"/>
              </a:avLst>
            </a:prstGeom>
            <a:gradFill rotWithShape="1">
              <a:gsLst>
                <a:gs pos="0">
                  <a:srgbClr val="339966">
                    <a:alpha val="70000"/>
                  </a:srgbClr>
                </a:gs>
                <a:gs pos="100000">
                  <a:srgbClr val="BDE5B9">
                    <a:alpha val="0"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56477" name="Rectangle 29"/>
          <p:cNvSpPr>
            <a:spLocks noChangeArrowheads="1"/>
          </p:cNvSpPr>
          <p:nvPr/>
        </p:nvSpPr>
        <p:spPr bwMode="auto">
          <a:xfrm>
            <a:off x="1246188" y="2362200"/>
            <a:ext cx="1676400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" tIns="18000" rIns="18000" bIns="18000">
            <a:spAutoFit/>
          </a:bodyPr>
          <a:lstStyle/>
          <a:p>
            <a:pPr algn="ctr" defTabSz="968375" fontAlgn="auto">
              <a:spcBef>
                <a:spcPts val="0"/>
              </a:spcBef>
              <a:spcAft>
                <a:spcPts val="0"/>
              </a:spcAft>
              <a:buSzPct val="80000"/>
              <a:defRPr/>
            </a:pPr>
            <a:r>
              <a:rPr lang="en-US" altLang="ko-KR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HY헤드라인M" pitchFamily="18" charset="-127"/>
                <a:sym typeface="Wingdings" pitchFamily="2" charset="2"/>
              </a:rPr>
              <a:t>New Model Quality Performance</a:t>
            </a:r>
            <a:endParaRPr lang="ko-KR" altLang="en-US" sz="2000" b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HY헤드라인M" pitchFamily="18" charset="-127"/>
              <a:sym typeface="Wingdings" pitchFamily="2" charset="2"/>
            </a:endParaRPr>
          </a:p>
        </p:txBody>
      </p: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3616325" y="1828800"/>
            <a:ext cx="2057400" cy="1122363"/>
            <a:chOff x="2067" y="1390"/>
            <a:chExt cx="868" cy="555"/>
          </a:xfrm>
        </p:grpSpPr>
        <p:sp>
          <p:nvSpPr>
            <p:cNvPr id="7195" name="Oval 31"/>
            <p:cNvSpPr>
              <a:spLocks noChangeArrowheads="1"/>
            </p:cNvSpPr>
            <p:nvPr/>
          </p:nvSpPr>
          <p:spPr bwMode="auto">
            <a:xfrm>
              <a:off x="2067" y="1390"/>
              <a:ext cx="868" cy="555"/>
            </a:xfrm>
            <a:prstGeom prst="ellipse">
              <a:avLst/>
            </a:prstGeom>
            <a:gradFill rotWithShape="1">
              <a:gsLst>
                <a:gs pos="0">
                  <a:srgbClr val="92CDD2"/>
                </a:gs>
                <a:gs pos="100000">
                  <a:srgbClr val="3C83B4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lIns="96741" tIns="48370" rIns="96741" bIns="48370" anchor="ctr"/>
            <a:lstStyle/>
            <a:p>
              <a:pPr algn="ctr" defTabSz="968375" eaLnBrk="0" hangingPunct="0"/>
              <a:endParaRPr lang="en-US" sz="1400">
                <a:solidFill>
                  <a:schemeClr val="bg2"/>
                </a:solidFill>
                <a:latin typeface="HY견고딕"/>
                <a:ea typeface="HY견고딕"/>
                <a:cs typeface="HY견고딕"/>
              </a:endParaRPr>
            </a:p>
          </p:txBody>
        </p:sp>
        <p:sp>
          <p:nvSpPr>
            <p:cNvPr id="7196" name="Oval 32"/>
            <p:cNvSpPr>
              <a:spLocks noChangeArrowheads="1"/>
            </p:cNvSpPr>
            <p:nvPr/>
          </p:nvSpPr>
          <p:spPr bwMode="auto">
            <a:xfrm>
              <a:off x="2233" y="1407"/>
              <a:ext cx="552" cy="28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79999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97" name="AutoShape 33"/>
            <p:cNvSpPr>
              <a:spLocks noChangeArrowheads="1"/>
            </p:cNvSpPr>
            <p:nvPr/>
          </p:nvSpPr>
          <p:spPr bwMode="auto">
            <a:xfrm rot="-5400000">
              <a:off x="2447" y="1568"/>
              <a:ext cx="125" cy="627"/>
            </a:xfrm>
            <a:prstGeom prst="moon">
              <a:avLst>
                <a:gd name="adj" fmla="val 36569"/>
              </a:avLst>
            </a:prstGeom>
            <a:gradFill rotWithShape="1">
              <a:gsLst>
                <a:gs pos="0">
                  <a:srgbClr val="3575A1">
                    <a:alpha val="99001"/>
                  </a:srgbClr>
                </a:gs>
                <a:gs pos="100000">
                  <a:srgbClr val="19364B">
                    <a:alpha val="0"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56483" name="Rectangle 35"/>
          <p:cNvSpPr>
            <a:spLocks noChangeArrowheads="1"/>
          </p:cNvSpPr>
          <p:nvPr/>
        </p:nvSpPr>
        <p:spPr bwMode="auto">
          <a:xfrm>
            <a:off x="3810000" y="1935163"/>
            <a:ext cx="1600200" cy="96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" tIns="18000" rIns="18000" bIns="18000">
            <a:spAutoFit/>
          </a:bodyPr>
          <a:lstStyle/>
          <a:p>
            <a:pPr algn="ctr" defTabSz="968375" fontAlgn="auto">
              <a:spcBef>
                <a:spcPts val="0"/>
              </a:spcBef>
              <a:spcAft>
                <a:spcPts val="0"/>
              </a:spcAft>
              <a:buSzPct val="80000"/>
              <a:defRPr/>
            </a:pPr>
            <a:r>
              <a:rPr lang="en-US" altLang="ko-KR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HY헤드라인M" pitchFamily="18" charset="-127"/>
                <a:sym typeface="Wingdings" pitchFamily="2" charset="2"/>
              </a:rPr>
              <a:t>Product Innovation</a:t>
            </a:r>
          </a:p>
          <a:p>
            <a:pPr algn="ctr" defTabSz="968375" fontAlgn="auto">
              <a:spcBef>
                <a:spcPts val="0"/>
              </a:spcBef>
              <a:spcAft>
                <a:spcPts val="0"/>
              </a:spcAft>
              <a:buSzPct val="80000"/>
              <a:defRPr/>
            </a:pPr>
            <a:endParaRPr lang="en-US" altLang="ko-KR" sz="2000" b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HY헤드라인M" pitchFamily="18" charset="-127"/>
              <a:sym typeface="Wingdings" pitchFamily="2" charset="2"/>
            </a:endParaRPr>
          </a:p>
        </p:txBody>
      </p:sp>
      <p:sp>
        <p:nvSpPr>
          <p:cNvPr id="7187" name="AutoShape 36"/>
          <p:cNvSpPr>
            <a:spLocks noChangeArrowheads="1"/>
          </p:cNvSpPr>
          <p:nvPr/>
        </p:nvSpPr>
        <p:spPr bwMode="auto">
          <a:xfrm rot="-848000">
            <a:off x="3094038" y="2178050"/>
            <a:ext cx="504825" cy="1108075"/>
          </a:xfrm>
          <a:prstGeom prst="rightArrow">
            <a:avLst>
              <a:gd name="adj1" fmla="val 49843"/>
              <a:gd name="adj2" fmla="val 54801"/>
            </a:avLst>
          </a:prstGeom>
          <a:noFill/>
          <a:ln w="19050" algn="ctr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88" name="AutoShape 37"/>
          <p:cNvSpPr>
            <a:spLocks noChangeArrowheads="1"/>
          </p:cNvSpPr>
          <p:nvPr/>
        </p:nvSpPr>
        <p:spPr bwMode="auto">
          <a:xfrm rot="-9482603">
            <a:off x="5873750" y="2195513"/>
            <a:ext cx="709613" cy="1082675"/>
          </a:xfrm>
          <a:prstGeom prst="rightArrow">
            <a:avLst>
              <a:gd name="adj1" fmla="val 49843"/>
              <a:gd name="adj2" fmla="val 54801"/>
            </a:avLst>
          </a:prstGeom>
          <a:noFill/>
          <a:ln w="19050" algn="ctr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2" name="Rounded Rectangular Callout 41"/>
          <p:cNvSpPr/>
          <p:nvPr/>
        </p:nvSpPr>
        <p:spPr>
          <a:xfrm rot="10800000">
            <a:off x="76199" y="3581400"/>
            <a:ext cx="2667000" cy="274320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7189" name="AutoShape 10"/>
          <p:cNvSpPr>
            <a:spLocks noChangeArrowheads="1"/>
          </p:cNvSpPr>
          <p:nvPr/>
        </p:nvSpPr>
        <p:spPr bwMode="auto">
          <a:xfrm>
            <a:off x="76200" y="3733800"/>
            <a:ext cx="2667000" cy="2514600"/>
          </a:xfrm>
          <a:prstGeom prst="roundRect">
            <a:avLst>
              <a:gd name="adj" fmla="val 5718"/>
            </a:avLst>
          </a:prstGeom>
          <a:noFill/>
          <a:ln w="28575" algn="ctr">
            <a:noFill/>
            <a:round/>
            <a:headEnd/>
            <a:tailEnd/>
          </a:ln>
        </p:spPr>
        <p:txBody>
          <a:bodyPr wrap="none"/>
          <a:lstStyle/>
          <a:p>
            <a:pPr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ko-KR" sz="1500" b="1" dirty="0" smtClean="0">
                <a:latin typeface="Cambria" pitchFamily="18" charset="0"/>
                <a:ea typeface="HY견고딕"/>
                <a:cs typeface="HY견고딕"/>
              </a:rPr>
              <a:t> My </a:t>
            </a:r>
            <a:r>
              <a:rPr lang="en-US" altLang="ko-KR" sz="1500" b="1" dirty="0">
                <a:latin typeface="Cambria" pitchFamily="18" charset="0"/>
                <a:ea typeface="HY견고딕"/>
                <a:cs typeface="HY견고딕"/>
              </a:rPr>
              <a:t>Model Ownership</a:t>
            </a:r>
          </a:p>
          <a:p>
            <a:pPr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1500" b="1" dirty="0">
                <a:latin typeface="Cambria" pitchFamily="18" charset="0"/>
                <a:ea typeface="HY견고딕"/>
                <a:cs typeface="HY견고딕"/>
              </a:rPr>
              <a:t> Standardization </a:t>
            </a:r>
          </a:p>
          <a:p>
            <a:pPr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1500" b="1" dirty="0" smtClean="0">
                <a:latin typeface="Cambria" pitchFamily="18" charset="0"/>
                <a:ea typeface="HY견고딕"/>
                <a:cs typeface="HY견고딕"/>
              </a:rPr>
              <a:t> Product </a:t>
            </a:r>
            <a:r>
              <a:rPr lang="en-US" sz="1500" b="1" dirty="0">
                <a:latin typeface="Cambria" pitchFamily="18" charset="0"/>
                <a:ea typeface="HY견고딕"/>
                <a:cs typeface="HY견고딕"/>
              </a:rPr>
              <a:t>Innovation</a:t>
            </a:r>
            <a:endParaRPr lang="en-US" altLang="ko-KR" sz="1500" b="1" dirty="0">
              <a:latin typeface="Cambria" pitchFamily="18" charset="0"/>
              <a:ea typeface="HY견고딕"/>
              <a:cs typeface="HY견고딕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ko-KR" sz="1500" b="1" dirty="0" smtClean="0">
                <a:latin typeface="Cambria" pitchFamily="18" charset="0"/>
                <a:ea typeface="HY견고딕"/>
                <a:cs typeface="HY견고딕"/>
              </a:rPr>
              <a:t> 3F </a:t>
            </a:r>
            <a:r>
              <a:rPr lang="en-US" altLang="ko-KR" sz="1500" b="1" dirty="0">
                <a:latin typeface="Cambria" pitchFamily="18" charset="0"/>
                <a:ea typeface="HY견고딕"/>
                <a:cs typeface="HY견고딕"/>
              </a:rPr>
              <a:t>.</a:t>
            </a:r>
          </a:p>
          <a:p>
            <a:pPr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ko-KR" sz="1500" b="1" dirty="0" smtClean="0">
                <a:latin typeface="Cambria" pitchFamily="18" charset="0"/>
                <a:ea typeface="HY견고딕"/>
                <a:cs typeface="HY견고딕"/>
              </a:rPr>
              <a:t> Part  Reliability </a:t>
            </a:r>
          </a:p>
          <a:p>
            <a:pPr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ko-KR" sz="1500" b="1" dirty="0" smtClean="0">
                <a:latin typeface="Cambria" pitchFamily="18" charset="0"/>
                <a:ea typeface="HY견고딕"/>
                <a:cs typeface="HY견고딕"/>
              </a:rPr>
              <a:t>Product Performance</a:t>
            </a:r>
            <a:r>
              <a:rPr lang="en-US" altLang="ko-KR" sz="1500" b="1" dirty="0">
                <a:latin typeface="Cambria" pitchFamily="18" charset="0"/>
                <a:ea typeface="HY견고딕"/>
                <a:cs typeface="HY견고딕"/>
              </a:rPr>
              <a:t>.</a:t>
            </a:r>
          </a:p>
        </p:txBody>
      </p:sp>
      <p:sp>
        <p:nvSpPr>
          <p:cNvPr id="49" name="Rectangle 29"/>
          <p:cNvSpPr>
            <a:spLocks noChangeArrowheads="1"/>
          </p:cNvSpPr>
          <p:nvPr/>
        </p:nvSpPr>
        <p:spPr bwMode="auto">
          <a:xfrm>
            <a:off x="3810000" y="3521529"/>
            <a:ext cx="1676400" cy="651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" tIns="18000" rIns="18000" bIns="18000">
            <a:spAutoFit/>
          </a:bodyPr>
          <a:lstStyle/>
          <a:p>
            <a:pPr algn="ctr" defTabSz="968375" fontAlgn="auto">
              <a:spcBef>
                <a:spcPts val="0"/>
              </a:spcBef>
              <a:spcAft>
                <a:spcPts val="0"/>
              </a:spcAft>
              <a:buSzPct val="80000"/>
              <a:defRPr/>
            </a:pPr>
            <a:r>
              <a:rPr lang="en-US" altLang="ko-K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HY헤드라인M" pitchFamily="18" charset="-127"/>
                <a:sym typeface="Wingdings" pitchFamily="2" charset="2"/>
              </a:rPr>
              <a:t>System </a:t>
            </a:r>
          </a:p>
          <a:p>
            <a:pPr algn="ctr" defTabSz="968375" fontAlgn="auto">
              <a:spcBef>
                <a:spcPts val="0"/>
              </a:spcBef>
              <a:spcAft>
                <a:spcPts val="0"/>
              </a:spcAft>
              <a:buSzPct val="80000"/>
              <a:defRPr/>
            </a:pPr>
            <a:r>
              <a:rPr lang="en-US" altLang="ko-K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HY헤드라인M" pitchFamily="18" charset="-127"/>
                <a:sym typeface="Wingdings" pitchFamily="2" charset="2"/>
              </a:rPr>
              <a:t>Setup</a:t>
            </a:r>
            <a:endParaRPr lang="ko-KR" altLang="en-US" sz="2000" b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HY헤드라인M" pitchFamily="18" charset="-127"/>
              <a:sym typeface="Wingdings" pitchFamily="2" charset="2"/>
            </a:endParaRPr>
          </a:p>
        </p:txBody>
      </p: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6858000" y="2590799"/>
            <a:ext cx="2133600" cy="1447800"/>
            <a:chOff x="1066" y="1389"/>
            <a:chExt cx="915" cy="556"/>
          </a:xfrm>
        </p:grpSpPr>
        <p:sp>
          <p:nvSpPr>
            <p:cNvPr id="52" name="Oval 26"/>
            <p:cNvSpPr>
              <a:spLocks noChangeArrowheads="1"/>
            </p:cNvSpPr>
            <p:nvPr/>
          </p:nvSpPr>
          <p:spPr bwMode="auto">
            <a:xfrm>
              <a:off x="1066" y="1389"/>
              <a:ext cx="915" cy="556"/>
            </a:xfrm>
            <a:prstGeom prst="ellipse">
              <a:avLst/>
            </a:prstGeom>
            <a:gradFill rotWithShape="1">
              <a:gsLst>
                <a:gs pos="0">
                  <a:srgbClr val="BDE5B9"/>
                </a:gs>
                <a:gs pos="100000">
                  <a:srgbClr val="5FC564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lIns="96741" tIns="48370" rIns="96741" bIns="48370" anchor="ctr"/>
            <a:lstStyle/>
            <a:p>
              <a:pPr algn="ctr" defTabSz="968375" eaLnBrk="0" hangingPunct="0"/>
              <a:endParaRPr lang="en-US" sz="1400">
                <a:solidFill>
                  <a:schemeClr val="bg2"/>
                </a:solidFill>
                <a:latin typeface="HY견고딕"/>
                <a:ea typeface="HY견고딕"/>
                <a:cs typeface="HY견고딕"/>
              </a:endParaRPr>
            </a:p>
          </p:txBody>
        </p:sp>
        <p:sp>
          <p:nvSpPr>
            <p:cNvPr id="53" name="Oval 27"/>
            <p:cNvSpPr>
              <a:spLocks noChangeArrowheads="1"/>
            </p:cNvSpPr>
            <p:nvPr/>
          </p:nvSpPr>
          <p:spPr bwMode="auto">
            <a:xfrm>
              <a:off x="1241" y="1405"/>
              <a:ext cx="582" cy="28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79999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4" name="AutoShape 28"/>
            <p:cNvSpPr>
              <a:spLocks noChangeArrowheads="1"/>
            </p:cNvSpPr>
            <p:nvPr/>
          </p:nvSpPr>
          <p:spPr bwMode="auto">
            <a:xfrm rot="-5400000">
              <a:off x="1469" y="1551"/>
              <a:ext cx="126" cy="662"/>
            </a:xfrm>
            <a:prstGeom prst="moon">
              <a:avLst>
                <a:gd name="adj" fmla="val 36569"/>
              </a:avLst>
            </a:prstGeom>
            <a:gradFill rotWithShape="1">
              <a:gsLst>
                <a:gs pos="0">
                  <a:srgbClr val="339966">
                    <a:alpha val="70000"/>
                  </a:srgbClr>
                </a:gs>
                <a:gs pos="100000">
                  <a:srgbClr val="BDE5B9">
                    <a:alpha val="0"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36" name="Rectangle 29"/>
          <p:cNvSpPr>
            <a:spLocks noChangeArrowheads="1"/>
          </p:cNvSpPr>
          <p:nvPr/>
        </p:nvSpPr>
        <p:spPr bwMode="auto">
          <a:xfrm>
            <a:off x="7086600" y="2784474"/>
            <a:ext cx="1676400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" tIns="18000" rIns="18000" bIns="18000">
            <a:spAutoFit/>
          </a:bodyPr>
          <a:lstStyle/>
          <a:p>
            <a:pPr algn="ctr" defTabSz="968375" fontAlgn="auto">
              <a:spcBef>
                <a:spcPts val="0"/>
              </a:spcBef>
              <a:spcAft>
                <a:spcPts val="0"/>
              </a:spcAft>
              <a:buSzPct val="80000"/>
              <a:defRPr/>
            </a:pPr>
            <a:r>
              <a:rPr lang="en-US" altLang="ko-KR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HY헤드라인M" pitchFamily="18" charset="-127"/>
                <a:sym typeface="Wingdings" pitchFamily="2" charset="2"/>
              </a:rPr>
              <a:t>Production Quality Assurance</a:t>
            </a:r>
            <a:endParaRPr lang="ko-KR" altLang="en-US" b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HY헤드라인M" pitchFamily="18" charset="-127"/>
              <a:sym typeface="Wingdings" pitchFamily="2" charset="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514600" y="152400"/>
            <a:ext cx="4114800" cy="4162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7030A0"/>
                </a:solidFill>
                <a:latin typeface="Cambria" pitchFamily="18" charset="0"/>
                <a:ea typeface="+mn-ea"/>
              </a:rPr>
              <a:t>MY PRODUCT MY PRIDE</a:t>
            </a:r>
            <a:endParaRPr lang="en-US" sz="2400" b="1" dirty="0">
              <a:solidFill>
                <a:srgbClr val="7030A0"/>
              </a:solidFill>
              <a:latin typeface="Cambria" pitchFamily="18" charset="0"/>
              <a:ea typeface="+mn-ea"/>
            </a:endParaRPr>
          </a:p>
        </p:txBody>
      </p:sp>
      <p:sp>
        <p:nvSpPr>
          <p:cNvPr id="44" name="Slide Number Placeholder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E23C2-2FCB-4EFE-8F49-AE456CC6AFD5}" type="slidenum">
              <a:rPr lang="en-IN" smtClean="0"/>
              <a:pPr/>
              <a:t>5</a:t>
            </a:fld>
            <a:endParaRPr lang="en-IN"/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077200" y="71418"/>
            <a:ext cx="9144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Oval 50"/>
          <p:cNvSpPr/>
          <p:nvPr/>
        </p:nvSpPr>
        <p:spPr>
          <a:xfrm>
            <a:off x="1676400" y="1524000"/>
            <a:ext cx="5334000" cy="41148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 b="1" dirty="0">
              <a:solidFill>
                <a:schemeClr val="tx2"/>
              </a:solidFill>
            </a:endParaRPr>
          </a:p>
          <a:p>
            <a:pPr algn="ctr">
              <a:defRPr/>
            </a:pPr>
            <a:r>
              <a:rPr lang="en-US" sz="2800" b="1" dirty="0">
                <a:solidFill>
                  <a:schemeClr val="tx2"/>
                </a:solidFill>
              </a:rPr>
              <a:t>PRODUCT  LAUNCH CYCLE 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85800" y="1066800"/>
            <a:ext cx="3124200" cy="22098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sz="1600" b="1" dirty="0">
                <a:solidFill>
                  <a:schemeClr val="tx1"/>
                </a:solidFill>
              </a:rPr>
              <a:t>1 . IDEATION 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en-US" dirty="0" smtClean="0">
                <a:solidFill>
                  <a:schemeClr val="tx1"/>
                </a:solidFill>
              </a:rPr>
              <a:t>-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>
                <a:solidFill>
                  <a:schemeClr val="tx1"/>
                </a:solidFill>
              </a:rPr>
              <a:t>Market  Study  / Potential </a:t>
            </a:r>
          </a:p>
          <a:p>
            <a:pPr>
              <a:defRPr/>
            </a:pPr>
            <a:r>
              <a:rPr lang="en-US" sz="1400" dirty="0">
                <a:solidFill>
                  <a:schemeClr val="tx1"/>
                </a:solidFill>
              </a:rPr>
              <a:t>  </a:t>
            </a:r>
            <a:r>
              <a:rPr lang="en-US" sz="1400" dirty="0" smtClean="0">
                <a:solidFill>
                  <a:schemeClr val="tx1"/>
                </a:solidFill>
              </a:rPr>
              <a:t> - Understanding </a:t>
            </a:r>
            <a:r>
              <a:rPr lang="en-US" sz="1400" dirty="0">
                <a:solidFill>
                  <a:schemeClr val="tx1"/>
                </a:solidFill>
              </a:rPr>
              <a:t>of Need  </a:t>
            </a:r>
            <a:r>
              <a:rPr lang="en-US" sz="1400" dirty="0" smtClean="0">
                <a:solidFill>
                  <a:schemeClr val="tx1"/>
                </a:solidFill>
              </a:rPr>
              <a:t>&amp; Gaps</a:t>
            </a:r>
            <a:endParaRPr lang="en-US" sz="14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   - Driven </a:t>
            </a:r>
            <a:r>
              <a:rPr lang="en-US" sz="1400" dirty="0">
                <a:solidFill>
                  <a:schemeClr val="tx1"/>
                </a:solidFill>
              </a:rPr>
              <a:t>through  Quantitative  </a:t>
            </a:r>
          </a:p>
          <a:p>
            <a:pPr>
              <a:defRPr/>
            </a:pPr>
            <a:r>
              <a:rPr lang="en-US" sz="1400" dirty="0">
                <a:solidFill>
                  <a:schemeClr val="tx1"/>
                </a:solidFill>
              </a:rPr>
              <a:t>   </a:t>
            </a:r>
            <a:r>
              <a:rPr lang="en-US" sz="1400" dirty="0" smtClean="0">
                <a:solidFill>
                  <a:schemeClr val="tx1"/>
                </a:solidFill>
              </a:rPr>
              <a:t>   </a:t>
            </a:r>
            <a:r>
              <a:rPr lang="en-US" sz="1400" dirty="0">
                <a:solidFill>
                  <a:schemeClr val="tx1"/>
                </a:solidFill>
              </a:rPr>
              <a:t>research </a:t>
            </a:r>
          </a:p>
          <a:p>
            <a:pPr>
              <a:defRPr/>
            </a:pPr>
            <a:r>
              <a:rPr lang="en-US" sz="1400" dirty="0">
                <a:solidFill>
                  <a:schemeClr val="tx1"/>
                </a:solidFill>
              </a:rPr>
              <a:t>   </a:t>
            </a:r>
            <a:r>
              <a:rPr lang="en-US" sz="1400" dirty="0" smtClean="0">
                <a:solidFill>
                  <a:schemeClr val="tx1"/>
                </a:solidFill>
              </a:rPr>
              <a:t>- </a:t>
            </a:r>
            <a:r>
              <a:rPr lang="en-US" sz="1400" dirty="0">
                <a:solidFill>
                  <a:schemeClr val="tx1"/>
                </a:solidFill>
              </a:rPr>
              <a:t>FGD’s</a:t>
            </a:r>
          </a:p>
          <a:p>
            <a:pPr>
              <a:defRPr/>
            </a:pPr>
            <a:r>
              <a:rPr lang="en-US" sz="1400" dirty="0">
                <a:solidFill>
                  <a:schemeClr val="tx1"/>
                </a:solidFill>
              </a:rPr>
              <a:t>  </a:t>
            </a:r>
            <a:r>
              <a:rPr lang="en-US" sz="1400" dirty="0" smtClean="0">
                <a:solidFill>
                  <a:schemeClr val="tx1"/>
                </a:solidFill>
              </a:rPr>
              <a:t> - </a:t>
            </a:r>
            <a:r>
              <a:rPr lang="en-US" sz="1400" dirty="0">
                <a:solidFill>
                  <a:schemeClr val="tx1"/>
                </a:solidFill>
              </a:rPr>
              <a:t>Workshops </a:t>
            </a:r>
          </a:p>
          <a:p>
            <a:pPr>
              <a:defRPr/>
            </a:pPr>
            <a:r>
              <a:rPr lang="en-US" sz="1400" dirty="0">
                <a:solidFill>
                  <a:schemeClr val="tx1"/>
                </a:solidFill>
              </a:rPr>
              <a:t>  </a:t>
            </a:r>
            <a:r>
              <a:rPr lang="en-US" sz="1400" dirty="0" smtClean="0">
                <a:solidFill>
                  <a:schemeClr val="tx1"/>
                </a:solidFill>
              </a:rPr>
              <a:t> - </a:t>
            </a:r>
            <a:r>
              <a:rPr lang="en-US" sz="1400" dirty="0">
                <a:solidFill>
                  <a:schemeClr val="tx1"/>
                </a:solidFill>
              </a:rPr>
              <a:t>TG  Mapping </a:t>
            </a:r>
            <a:endParaRPr lang="en-US" sz="1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1200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8374" name="TextBox 38"/>
          <p:cNvSpPr txBox="1">
            <a:spLocks noChangeArrowheads="1"/>
          </p:cNvSpPr>
          <p:nvPr/>
        </p:nvSpPr>
        <p:spPr bwMode="auto">
          <a:xfrm>
            <a:off x="152400" y="53975"/>
            <a:ext cx="83058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New Product Launch Process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685800" y="4038600"/>
            <a:ext cx="3048000" cy="2209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sz="1600" b="1" dirty="0">
                <a:solidFill>
                  <a:schemeClr val="tx1"/>
                </a:solidFill>
              </a:rPr>
              <a:t>2.  CONCEPTLIZATION    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- </a:t>
            </a:r>
            <a:r>
              <a:rPr lang="en-US" sz="1400" dirty="0" smtClean="0">
                <a:solidFill>
                  <a:schemeClr val="tx1"/>
                </a:solidFill>
              </a:rPr>
              <a:t>Based </a:t>
            </a:r>
            <a:r>
              <a:rPr lang="en-US" sz="1400" dirty="0">
                <a:solidFill>
                  <a:schemeClr val="tx1"/>
                </a:solidFill>
              </a:rPr>
              <a:t>on ideation   concepts </a:t>
            </a:r>
          </a:p>
          <a:p>
            <a:pPr>
              <a:defRPr/>
            </a:pPr>
            <a:r>
              <a:rPr lang="en-US" sz="1400" dirty="0">
                <a:solidFill>
                  <a:schemeClr val="tx1"/>
                </a:solidFill>
              </a:rPr>
              <a:t>   </a:t>
            </a:r>
            <a:r>
              <a:rPr lang="en-US" sz="1400" dirty="0" smtClean="0">
                <a:solidFill>
                  <a:schemeClr val="tx1"/>
                </a:solidFill>
              </a:rPr>
              <a:t>   </a:t>
            </a:r>
            <a:r>
              <a:rPr lang="en-US" sz="1400" dirty="0">
                <a:solidFill>
                  <a:schemeClr val="tx1"/>
                </a:solidFill>
              </a:rPr>
              <a:t>taken ahead </a:t>
            </a:r>
          </a:p>
          <a:p>
            <a:pPr>
              <a:defRPr/>
            </a:pPr>
            <a:r>
              <a:rPr lang="en-US" sz="1400" dirty="0">
                <a:solidFill>
                  <a:schemeClr val="tx1"/>
                </a:solidFill>
              </a:rPr>
              <a:t>  </a:t>
            </a:r>
            <a:r>
              <a:rPr lang="en-US" sz="1400" dirty="0" smtClean="0">
                <a:solidFill>
                  <a:schemeClr val="tx1"/>
                </a:solidFill>
              </a:rPr>
              <a:t> - Need </a:t>
            </a:r>
            <a:r>
              <a:rPr lang="en-US" sz="1400" dirty="0">
                <a:solidFill>
                  <a:schemeClr val="tx1"/>
                </a:solidFill>
              </a:rPr>
              <a:t>s  &amp; benefits  / features  </a:t>
            </a:r>
          </a:p>
          <a:p>
            <a:pPr>
              <a:defRPr/>
            </a:pPr>
            <a:r>
              <a:rPr lang="en-US" sz="1400" dirty="0">
                <a:solidFill>
                  <a:schemeClr val="tx1"/>
                </a:solidFill>
              </a:rPr>
              <a:t>   </a:t>
            </a:r>
            <a:r>
              <a:rPr lang="en-US" sz="1400" dirty="0" smtClean="0">
                <a:solidFill>
                  <a:schemeClr val="tx1"/>
                </a:solidFill>
              </a:rPr>
              <a:t>- </a:t>
            </a:r>
            <a:r>
              <a:rPr lang="en-US" sz="1400" dirty="0">
                <a:solidFill>
                  <a:schemeClr val="tx1"/>
                </a:solidFill>
              </a:rPr>
              <a:t>Product  design  &amp; style  </a:t>
            </a:r>
          </a:p>
          <a:p>
            <a:pPr>
              <a:defRPr/>
            </a:pP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smtClean="0">
                <a:solidFill>
                  <a:schemeClr val="tx1"/>
                </a:solidFill>
              </a:rPr>
              <a:t>  - </a:t>
            </a:r>
            <a:r>
              <a:rPr lang="en-US" sz="1400" dirty="0">
                <a:solidFill>
                  <a:schemeClr val="tx1"/>
                </a:solidFill>
              </a:rPr>
              <a:t>International concepts </a:t>
            </a:r>
          </a:p>
          <a:p>
            <a:pPr>
              <a:defRPr/>
            </a:pPr>
            <a:r>
              <a:rPr lang="en-US" sz="1400" dirty="0">
                <a:solidFill>
                  <a:schemeClr val="tx1"/>
                </a:solidFill>
              </a:rPr>
              <a:t>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4876800" y="4038600"/>
            <a:ext cx="3048000" cy="22098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sz="1600" b="1" dirty="0">
                <a:solidFill>
                  <a:schemeClr val="tx1"/>
                </a:solidFill>
              </a:rPr>
              <a:t>3 .  MANAGEMENT  PLAN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       </a:t>
            </a:r>
            <a:r>
              <a:rPr lang="en-US" sz="2000" dirty="0" smtClean="0">
                <a:solidFill>
                  <a:schemeClr val="tx1"/>
                </a:solidFill>
              </a:rPr>
              <a:t>- </a:t>
            </a:r>
            <a:r>
              <a:rPr lang="en-US" sz="1400" dirty="0" smtClean="0">
                <a:solidFill>
                  <a:schemeClr val="tx1"/>
                </a:solidFill>
              </a:rPr>
              <a:t>Feasibility   </a:t>
            </a:r>
            <a:r>
              <a:rPr lang="en-US" sz="1400" dirty="0">
                <a:solidFill>
                  <a:schemeClr val="tx1"/>
                </a:solidFill>
              </a:rPr>
              <a:t>study  / Project </a:t>
            </a:r>
          </a:p>
          <a:p>
            <a:pPr>
              <a:defRPr/>
            </a:pPr>
            <a:r>
              <a:rPr lang="en-US" sz="1400" dirty="0">
                <a:solidFill>
                  <a:schemeClr val="tx1"/>
                </a:solidFill>
              </a:rPr>
              <a:t>          </a:t>
            </a:r>
            <a:r>
              <a:rPr lang="en-US" sz="1400" dirty="0" smtClean="0">
                <a:solidFill>
                  <a:schemeClr val="tx1"/>
                </a:solidFill>
              </a:rPr>
              <a:t>- </a:t>
            </a:r>
            <a:r>
              <a:rPr lang="en-US" sz="1400" dirty="0">
                <a:solidFill>
                  <a:schemeClr val="tx1"/>
                </a:solidFill>
              </a:rPr>
              <a:t>Cost  &amp; market planning </a:t>
            </a:r>
          </a:p>
          <a:p>
            <a:pPr>
              <a:defRPr/>
            </a:pPr>
            <a:r>
              <a:rPr lang="en-US" sz="1400" dirty="0">
                <a:solidFill>
                  <a:schemeClr val="tx1"/>
                </a:solidFill>
              </a:rPr>
              <a:t>         </a:t>
            </a:r>
            <a:r>
              <a:rPr lang="en-US" sz="1400" dirty="0" smtClean="0">
                <a:solidFill>
                  <a:schemeClr val="tx1"/>
                </a:solidFill>
              </a:rPr>
              <a:t> - </a:t>
            </a:r>
            <a:r>
              <a:rPr lang="en-US" sz="1400" dirty="0">
                <a:solidFill>
                  <a:schemeClr val="tx1"/>
                </a:solidFill>
              </a:rPr>
              <a:t>Production  </a:t>
            </a:r>
          </a:p>
          <a:p>
            <a:pPr>
              <a:defRPr/>
            </a:pPr>
            <a:r>
              <a:rPr lang="en-US" sz="1400" dirty="0">
                <a:solidFill>
                  <a:schemeClr val="tx1"/>
                </a:solidFill>
              </a:rPr>
              <a:t>           </a:t>
            </a:r>
            <a:r>
              <a:rPr lang="en-US" sz="1400" dirty="0" smtClean="0">
                <a:solidFill>
                  <a:schemeClr val="tx1"/>
                </a:solidFill>
              </a:rPr>
              <a:t>-Pricing  </a:t>
            </a:r>
            <a:endParaRPr lang="en-US" sz="14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1400" dirty="0">
                <a:solidFill>
                  <a:schemeClr val="tx1"/>
                </a:solidFill>
              </a:rPr>
              <a:t>           </a:t>
            </a:r>
            <a:r>
              <a:rPr lang="en-US" sz="1400" dirty="0" smtClean="0">
                <a:solidFill>
                  <a:schemeClr val="tx1"/>
                </a:solidFill>
              </a:rPr>
              <a:t>-Channel  </a:t>
            </a:r>
            <a:r>
              <a:rPr lang="en-US" sz="1400" dirty="0">
                <a:solidFill>
                  <a:schemeClr val="tx1"/>
                </a:solidFill>
              </a:rPr>
              <a:t>selection  &amp; criteria </a:t>
            </a:r>
          </a:p>
          <a:p>
            <a:pPr>
              <a:defRPr/>
            </a:pPr>
            <a:r>
              <a:rPr lang="en-US" sz="1200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4648200" y="990600"/>
            <a:ext cx="3048000" cy="22098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sz="1600" b="1" dirty="0">
                <a:solidFill>
                  <a:schemeClr val="tx1"/>
                </a:solidFill>
              </a:rPr>
              <a:t>4 .  LAUNCH PROCESS 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      </a:t>
            </a:r>
            <a:r>
              <a:rPr lang="en-US" dirty="0" smtClean="0">
                <a:solidFill>
                  <a:schemeClr val="tx1"/>
                </a:solidFill>
              </a:rPr>
              <a:t>- </a:t>
            </a:r>
            <a:r>
              <a:rPr lang="en-US" sz="1400" dirty="0" smtClean="0">
                <a:solidFill>
                  <a:schemeClr val="tx1"/>
                </a:solidFill>
              </a:rPr>
              <a:t>PRODUCT </a:t>
            </a:r>
            <a:r>
              <a:rPr lang="en-US" sz="1400" dirty="0">
                <a:solidFill>
                  <a:schemeClr val="tx1"/>
                </a:solidFill>
              </a:rPr>
              <a:t>LAUNCH </a:t>
            </a:r>
          </a:p>
          <a:p>
            <a:pPr>
              <a:defRPr/>
            </a:pPr>
            <a:r>
              <a:rPr lang="en-US" sz="1400" dirty="0">
                <a:solidFill>
                  <a:schemeClr val="tx1"/>
                </a:solidFill>
              </a:rPr>
              <a:t>               COMMUNICATION </a:t>
            </a:r>
          </a:p>
          <a:p>
            <a:pPr>
              <a:defRPr/>
            </a:pPr>
            <a:r>
              <a:rPr lang="en-US" sz="1400" dirty="0">
                <a:solidFill>
                  <a:schemeClr val="tx1"/>
                </a:solidFill>
              </a:rPr>
              <a:t>       </a:t>
            </a:r>
            <a:r>
              <a:rPr lang="en-US" sz="1400" dirty="0" smtClean="0">
                <a:solidFill>
                  <a:schemeClr val="tx1"/>
                </a:solidFill>
              </a:rPr>
              <a:t> - </a:t>
            </a:r>
            <a:r>
              <a:rPr lang="en-US" sz="1400" dirty="0">
                <a:solidFill>
                  <a:schemeClr val="tx1"/>
                </a:solidFill>
              </a:rPr>
              <a:t>PRODUCT  LAUNCH </a:t>
            </a:r>
          </a:p>
          <a:p>
            <a:pPr>
              <a:defRPr/>
            </a:pPr>
            <a:r>
              <a:rPr lang="en-US" sz="1400" dirty="0">
                <a:solidFill>
                  <a:schemeClr val="tx1"/>
                </a:solidFill>
              </a:rPr>
              <a:t>               </a:t>
            </a:r>
            <a:r>
              <a:rPr lang="en-US" sz="1400" dirty="0" smtClean="0">
                <a:solidFill>
                  <a:schemeClr val="tx1"/>
                </a:solidFill>
              </a:rPr>
              <a:t>CHANNEL  </a:t>
            </a:r>
            <a:r>
              <a:rPr lang="en-US" sz="1400" dirty="0">
                <a:solidFill>
                  <a:schemeClr val="tx1"/>
                </a:solidFill>
              </a:rPr>
              <a:t>&amp; PLACEMENT 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6934200" y="5791200"/>
            <a:ext cx="1905000" cy="6096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</a:rPr>
              <a:t>PRODUCT  TESTING -  PRE  LAUNCH  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7086600" y="2743200"/>
            <a:ext cx="1905000" cy="60960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</a:rPr>
              <a:t>PRODUCT  TESTING -  POST  LAUNCH  </a:t>
            </a:r>
          </a:p>
        </p:txBody>
      </p:sp>
      <p:sp>
        <p:nvSpPr>
          <p:cNvPr id="12" name="TextBox 31"/>
          <p:cNvSpPr txBox="1">
            <a:spLocks noChangeArrowheads="1"/>
          </p:cNvSpPr>
          <p:nvPr/>
        </p:nvSpPr>
        <p:spPr bwMode="auto">
          <a:xfrm>
            <a:off x="1920514" y="152400"/>
            <a:ext cx="5163273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7030A0"/>
                </a:solidFill>
                <a:latin typeface="Cambria" pitchFamily="18" charset="0"/>
                <a:ea typeface="+mn-ea"/>
              </a:rPr>
              <a:t>New Product  Launch Process  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E23C2-2FCB-4EFE-8F49-AE456CC6AFD5}" type="slidenum">
              <a:rPr lang="en-IN" smtClean="0"/>
              <a:pPr/>
              <a:t>6</a:t>
            </a:fld>
            <a:endParaRPr lang="en-IN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077200" y="71418"/>
            <a:ext cx="9144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0" y="54592"/>
            <a:ext cx="4114800" cy="4162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7030A0"/>
                </a:solidFill>
                <a:latin typeface="Cambria" pitchFamily="18" charset="0"/>
                <a:ea typeface="+mn-ea"/>
              </a:rPr>
              <a:t>VENDOR MANAGEMENT</a:t>
            </a:r>
            <a:endParaRPr lang="en-US" sz="2400" b="1" dirty="0">
              <a:solidFill>
                <a:srgbClr val="7030A0"/>
              </a:solidFill>
              <a:latin typeface="Cambria" pitchFamily="18" charset="0"/>
              <a:ea typeface="+mn-ea"/>
            </a:endParaRPr>
          </a:p>
        </p:txBody>
      </p:sp>
      <p:sp>
        <p:nvSpPr>
          <p:cNvPr id="4" name="Text Box 184"/>
          <p:cNvSpPr txBox="1">
            <a:spLocks noChangeArrowheads="1"/>
          </p:cNvSpPr>
          <p:nvPr/>
        </p:nvSpPr>
        <p:spPr bwMode="auto">
          <a:xfrm>
            <a:off x="457200" y="1876485"/>
            <a:ext cx="8382000" cy="452431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60000"/>
              </a:lnSpc>
              <a:buClr>
                <a:schemeClr val="accent2"/>
              </a:buClr>
              <a:buFont typeface="Wingdings" pitchFamily="2" charset="2"/>
              <a:buBlip>
                <a:blip r:embed="rId3"/>
              </a:buBlip>
            </a:pPr>
            <a:r>
              <a:rPr lang="en-US" sz="2000" b="1" i="1" dirty="0" smtClean="0">
                <a:latin typeface="Bell MT" pitchFamily="18" charset="0"/>
                <a:ea typeface="GulimChe" pitchFamily="49" charset="-127"/>
              </a:rPr>
              <a:t>Self Q Certification by Vendors (DOL).</a:t>
            </a:r>
          </a:p>
          <a:p>
            <a:pPr>
              <a:lnSpc>
                <a:spcPct val="160000"/>
              </a:lnSpc>
              <a:buClr>
                <a:schemeClr val="accent2"/>
              </a:buClr>
              <a:buBlip>
                <a:blip r:embed="rId3"/>
              </a:buBlip>
            </a:pPr>
            <a:r>
              <a:rPr lang="en-US" sz="2000" b="1" i="1" dirty="0" smtClean="0">
                <a:latin typeface="Bell MT" pitchFamily="18" charset="0"/>
                <a:ea typeface="GulimChe" pitchFamily="49" charset="-127"/>
              </a:rPr>
              <a:t>JIT Supplies. –MILK VAN CONCEPT</a:t>
            </a:r>
          </a:p>
          <a:p>
            <a:pPr eaLnBrk="1" hangingPunct="1">
              <a:lnSpc>
                <a:spcPct val="160000"/>
              </a:lnSpc>
              <a:buClr>
                <a:schemeClr val="accent2"/>
              </a:buClr>
              <a:buFont typeface="Wingdings" pitchFamily="2" charset="2"/>
              <a:buBlip>
                <a:blip r:embed="rId3"/>
              </a:buBlip>
            </a:pPr>
            <a:r>
              <a:rPr lang="en-US" sz="2000" b="1" i="1" dirty="0" smtClean="0">
                <a:latin typeface="Bell MT" pitchFamily="18" charset="0"/>
                <a:ea typeface="GulimChe" pitchFamily="49" charset="-127"/>
              </a:rPr>
              <a:t>Strong 4M Management system.</a:t>
            </a:r>
          </a:p>
          <a:p>
            <a:pPr eaLnBrk="1" hangingPunct="1">
              <a:lnSpc>
                <a:spcPct val="160000"/>
              </a:lnSpc>
              <a:buClr>
                <a:schemeClr val="accent2"/>
              </a:buClr>
              <a:buFont typeface="Wingdings" pitchFamily="2" charset="2"/>
              <a:buBlip>
                <a:blip r:embed="rId3"/>
              </a:buBlip>
            </a:pPr>
            <a:r>
              <a:rPr lang="en-US" sz="2000" b="1" i="1" dirty="0" smtClean="0">
                <a:latin typeface="Bell MT" pitchFamily="18" charset="0"/>
                <a:ea typeface="GulimChe" pitchFamily="49" charset="-127"/>
              </a:rPr>
              <a:t>Periodic Supplier Assessment </a:t>
            </a:r>
          </a:p>
          <a:p>
            <a:pPr eaLnBrk="1" hangingPunct="1">
              <a:lnSpc>
                <a:spcPct val="160000"/>
              </a:lnSpc>
              <a:buClr>
                <a:schemeClr val="accent2"/>
              </a:buClr>
              <a:buFont typeface="Wingdings" pitchFamily="2" charset="2"/>
              <a:buBlip>
                <a:blip r:embed="rId3"/>
              </a:buBlip>
            </a:pPr>
            <a:r>
              <a:rPr lang="en-US" sz="2000" b="1" i="1" dirty="0" smtClean="0">
                <a:latin typeface="Bell MT" pitchFamily="18" charset="0"/>
                <a:ea typeface="GulimChe" pitchFamily="49" charset="-127"/>
              </a:rPr>
              <a:t> Initiative from Vendors for Cost &amp; Q Innovation.</a:t>
            </a:r>
          </a:p>
          <a:p>
            <a:pPr eaLnBrk="1" hangingPunct="1">
              <a:lnSpc>
                <a:spcPct val="160000"/>
              </a:lnSpc>
              <a:buClr>
                <a:schemeClr val="accent2"/>
              </a:buClr>
              <a:buFont typeface="Wingdings" pitchFamily="2" charset="2"/>
              <a:buBlip>
                <a:blip r:embed="rId3"/>
              </a:buBlip>
            </a:pPr>
            <a:r>
              <a:rPr lang="en-US" sz="2000" b="1" i="1" dirty="0" smtClean="0">
                <a:latin typeface="Bell MT" pitchFamily="18" charset="0"/>
                <a:ea typeface="GulimChe" pitchFamily="49" charset="-127"/>
              </a:rPr>
              <a:t>Setup </a:t>
            </a:r>
            <a:r>
              <a:rPr lang="en-US" sz="2000" b="1" i="1" dirty="0" err="1" smtClean="0">
                <a:latin typeface="Bell MT" pitchFamily="18" charset="0"/>
                <a:ea typeface="GulimChe" pitchFamily="49" charset="-127"/>
              </a:rPr>
              <a:t>Inhouse</a:t>
            </a:r>
            <a:r>
              <a:rPr lang="en-US" sz="2000" b="1" i="1" dirty="0" smtClean="0">
                <a:latin typeface="Bell MT" pitchFamily="18" charset="0"/>
                <a:ea typeface="GulimChe" pitchFamily="49" charset="-127"/>
              </a:rPr>
              <a:t> Reliability Test Facilities</a:t>
            </a:r>
          </a:p>
          <a:p>
            <a:pPr eaLnBrk="1" hangingPunct="1">
              <a:lnSpc>
                <a:spcPct val="160000"/>
              </a:lnSpc>
              <a:buClr>
                <a:schemeClr val="accent2"/>
              </a:buClr>
              <a:buFont typeface="Wingdings" pitchFamily="2" charset="2"/>
              <a:buBlip>
                <a:blip r:embed="rId3"/>
              </a:buBlip>
            </a:pPr>
            <a:r>
              <a:rPr lang="en-US" sz="2000" b="1" i="1" dirty="0" smtClean="0">
                <a:latin typeface="Bell MT" pitchFamily="18" charset="0"/>
                <a:ea typeface="GulimChe" pitchFamily="49" charset="-127"/>
              </a:rPr>
              <a:t>Performance Evaluation &amp; Monitoring thro’ SAP  </a:t>
            </a:r>
          </a:p>
          <a:p>
            <a:pPr eaLnBrk="1" hangingPunct="1">
              <a:lnSpc>
                <a:spcPct val="160000"/>
              </a:lnSpc>
              <a:buClr>
                <a:schemeClr val="accent2"/>
              </a:buClr>
            </a:pPr>
            <a:r>
              <a:rPr lang="en-US" sz="2000" b="1" i="1" dirty="0" smtClean="0">
                <a:latin typeface="Bell MT" pitchFamily="18" charset="0"/>
                <a:ea typeface="GulimChe" pitchFamily="49" charset="-127"/>
              </a:rPr>
              <a:t>   version-6.0 or Equivalent.</a:t>
            </a:r>
          </a:p>
          <a:p>
            <a:pPr eaLnBrk="1" hangingPunct="1">
              <a:lnSpc>
                <a:spcPct val="160000"/>
              </a:lnSpc>
              <a:buClr>
                <a:schemeClr val="accent2"/>
              </a:buClr>
              <a:buFont typeface="Wingdings" pitchFamily="2" charset="2"/>
              <a:buBlip>
                <a:blip r:embed="rId3"/>
              </a:buBlip>
            </a:pPr>
            <a:r>
              <a:rPr lang="en-US" sz="2000" b="1" i="1" dirty="0" smtClean="0">
                <a:latin typeface="Bell MT" pitchFamily="18" charset="0"/>
                <a:ea typeface="GulimChe" pitchFamily="49" charset="-127"/>
              </a:rPr>
              <a:t>Periodic Review system(Meetings)</a:t>
            </a:r>
            <a:endParaRPr lang="en-US" sz="2000" b="1" i="1" dirty="0">
              <a:latin typeface="Bell MT" pitchFamily="18" charset="0"/>
              <a:ea typeface="GulimChe" pitchFamily="49" charset="-127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0544" y="860034"/>
            <a:ext cx="165622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APPROACH</a:t>
            </a:r>
            <a:endParaRPr lang="en-US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819400" y="775648"/>
            <a:ext cx="1600200" cy="609600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b="1" cap="all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</a:rPr>
              <a:t>TOWARDS</a:t>
            </a:r>
            <a:endParaRPr lang="en-US" b="1" cap="all" dirty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Text Box 3103"/>
          <p:cNvSpPr txBox="1">
            <a:spLocks noChangeArrowheads="1"/>
          </p:cNvSpPr>
          <p:nvPr/>
        </p:nvSpPr>
        <p:spPr bwMode="auto">
          <a:xfrm>
            <a:off x="4751696" y="89848"/>
            <a:ext cx="1143000" cy="1752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11900" b="1" dirty="0">
                <a:solidFill>
                  <a:schemeClr val="accent1"/>
                </a:solidFill>
                <a:latin typeface="Batang" pitchFamily="18" charset="-127"/>
                <a:ea typeface="Batang" pitchFamily="18" charset="-127"/>
              </a:rPr>
              <a:t>Q</a:t>
            </a:r>
            <a:endParaRPr lang="en-IN" sz="11900" b="1" dirty="0">
              <a:solidFill>
                <a:schemeClr val="accent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9" name="Text Box 3104"/>
          <p:cNvSpPr txBox="1">
            <a:spLocks noChangeArrowheads="1"/>
          </p:cNvSpPr>
          <p:nvPr/>
        </p:nvSpPr>
        <p:spPr bwMode="auto">
          <a:xfrm>
            <a:off x="4899025" y="699448"/>
            <a:ext cx="9683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Arial" charset="0"/>
              </a:rPr>
              <a:t>100</a:t>
            </a:r>
          </a:p>
          <a:p>
            <a:pPr algn="ctr"/>
            <a:r>
              <a:rPr lang="en-US" b="1" dirty="0">
                <a:latin typeface="Arial" charset="0"/>
              </a:rPr>
              <a:t>PPM</a:t>
            </a:r>
            <a:endParaRPr lang="en-IN" b="1" dirty="0"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1200" y="641098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WIN – WIN SITUATION</a:t>
            </a: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2538" y="1447800"/>
            <a:ext cx="309732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THE BEST PRACTICES:</a:t>
            </a:r>
            <a:endParaRPr lang="en-US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14" name="Object 1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7001933" y="3419475"/>
          <a:ext cx="1456267" cy="1228725"/>
        </p:xfrm>
        <a:graphic>
          <a:graphicData uri="http://schemas.openxmlformats.org/presentationml/2006/ole">
            <p:oleObj spid="_x0000_s78850" name="Presentation" showAsIcon="1" r:id="rId4" imgW="914400" imgH="771480" progId="PowerPoint.Show.12">
              <p:embed/>
            </p:oleObj>
          </a:graphicData>
        </a:graphic>
      </p:graphicFrame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E23C2-2FCB-4EFE-8F49-AE456CC6AFD5}" type="slidenum">
              <a:rPr lang="en-IN" smtClean="0"/>
              <a:pPr/>
              <a:t>7</a:t>
            </a:fld>
            <a:endParaRPr lang="en-IN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077200" y="71418"/>
            <a:ext cx="9144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71735"/>
            <a:ext cx="495300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7030A0"/>
                </a:solidFill>
                <a:latin typeface="Cambria" pitchFamily="18" charset="0"/>
                <a:ea typeface="+mn-ea"/>
              </a:rPr>
              <a:t>PRODUCTION  MANAGEMENT :</a:t>
            </a:r>
            <a:endParaRPr lang="en-US" sz="2400" b="1" dirty="0">
              <a:solidFill>
                <a:srgbClr val="7030A0"/>
              </a:solidFill>
              <a:latin typeface="Cambria" pitchFamily="18" charset="0"/>
              <a:ea typeface="+mn-ea"/>
            </a:endParaRPr>
          </a:p>
        </p:txBody>
      </p:sp>
      <p:sp>
        <p:nvSpPr>
          <p:cNvPr id="4" name="Text Box 184"/>
          <p:cNvSpPr txBox="1">
            <a:spLocks noChangeArrowheads="1"/>
          </p:cNvSpPr>
          <p:nvPr/>
        </p:nvSpPr>
        <p:spPr bwMode="auto">
          <a:xfrm>
            <a:off x="76200" y="1066800"/>
            <a:ext cx="8382000" cy="5344476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250000"/>
              </a:lnSpc>
              <a:buClr>
                <a:schemeClr val="accent2"/>
              </a:buClr>
              <a:buFont typeface="Wingdings" pitchFamily="2" charset="2"/>
              <a:buBlip>
                <a:blip r:embed="rId2"/>
              </a:buBlip>
            </a:pPr>
            <a:endParaRPr lang="en-US" sz="2000" b="1" i="1" dirty="0" smtClean="0">
              <a:ea typeface="GulimChe" pitchFamily="49" charset="-127"/>
              <a:cs typeface="Arial" pitchFamily="34" charset="0"/>
            </a:endParaRPr>
          </a:p>
          <a:p>
            <a:pPr eaLnBrk="1" hangingPunct="1">
              <a:lnSpc>
                <a:spcPct val="250000"/>
              </a:lnSpc>
              <a:buClr>
                <a:schemeClr val="accent2"/>
              </a:buClr>
              <a:buFont typeface="Wingdings" pitchFamily="2" charset="2"/>
              <a:buBlip>
                <a:blip r:embed="rId2"/>
              </a:buBlip>
            </a:pPr>
            <a:r>
              <a:rPr lang="en-US" sz="2000" b="1" i="1" dirty="0" smtClean="0">
                <a:ea typeface="GulimChe" pitchFamily="49" charset="-127"/>
                <a:cs typeface="Arial" pitchFamily="34" charset="0"/>
              </a:rPr>
              <a:t>Daily Monitoring Thro’ 6-TOOLS</a:t>
            </a:r>
          </a:p>
          <a:p>
            <a:pPr eaLnBrk="1" hangingPunct="1">
              <a:lnSpc>
                <a:spcPct val="250000"/>
              </a:lnSpc>
              <a:buClr>
                <a:schemeClr val="accent2"/>
              </a:buClr>
              <a:buFont typeface="Wingdings" pitchFamily="2" charset="2"/>
              <a:buBlip>
                <a:blip r:embed="rId2"/>
              </a:buBlip>
            </a:pPr>
            <a:r>
              <a:rPr lang="en-US" sz="2000" b="1" i="1" dirty="0" smtClean="0">
                <a:ea typeface="GulimChe" pitchFamily="49" charset="-127"/>
                <a:cs typeface="Arial" pitchFamily="34" charset="0"/>
              </a:rPr>
              <a:t>Monthly Auditing system thro’  MI 10 Tools(End-to-End)</a:t>
            </a:r>
          </a:p>
          <a:p>
            <a:pPr eaLnBrk="1" hangingPunct="1">
              <a:lnSpc>
                <a:spcPct val="250000"/>
              </a:lnSpc>
              <a:buClr>
                <a:schemeClr val="accent2"/>
              </a:buClr>
              <a:buFont typeface="Wingdings" pitchFamily="2" charset="2"/>
              <a:buBlip>
                <a:blip r:embed="rId2"/>
              </a:buBlip>
            </a:pPr>
            <a:r>
              <a:rPr lang="en-US" sz="2000" b="1" i="1" dirty="0" smtClean="0">
                <a:ea typeface="GulimChe" pitchFamily="49" charset="-127"/>
                <a:cs typeface="Arial" pitchFamily="34" charset="0"/>
              </a:rPr>
              <a:t>Mind innovation School  for Training all employees. </a:t>
            </a:r>
          </a:p>
          <a:p>
            <a:pPr eaLnBrk="1" hangingPunct="1">
              <a:lnSpc>
                <a:spcPct val="250000"/>
              </a:lnSpc>
              <a:buClr>
                <a:schemeClr val="accent2"/>
              </a:buClr>
              <a:buFont typeface="Wingdings" pitchFamily="2" charset="2"/>
              <a:buBlip>
                <a:blip r:embed="rId2"/>
              </a:buBlip>
            </a:pPr>
            <a:r>
              <a:rPr lang="en-US" sz="2000" b="1" i="1" dirty="0" smtClean="0">
                <a:ea typeface="GulimChe" pitchFamily="49" charset="-127"/>
                <a:cs typeface="Arial" pitchFamily="34" charset="0"/>
              </a:rPr>
              <a:t>Improvement Projects thro’  SRT/SRP/QIT/PIT</a:t>
            </a:r>
          </a:p>
          <a:p>
            <a:pPr eaLnBrk="1" hangingPunct="1">
              <a:lnSpc>
                <a:spcPct val="250000"/>
              </a:lnSpc>
              <a:buClr>
                <a:schemeClr val="accent2"/>
              </a:buClr>
              <a:buFont typeface="Wingdings" pitchFamily="2" charset="2"/>
              <a:buBlip>
                <a:blip r:embed="rId2"/>
              </a:buBlip>
            </a:pPr>
            <a:r>
              <a:rPr lang="en-US" sz="2000" b="1" i="1" dirty="0" smtClean="0">
                <a:ea typeface="GulimChe" pitchFamily="49" charset="-127"/>
                <a:cs typeface="Arial" pitchFamily="34" charset="0"/>
              </a:rPr>
              <a:t>Online Monitoring of Field Quality thro’ New VQNIS  System </a:t>
            </a:r>
          </a:p>
          <a:p>
            <a:pPr eaLnBrk="1" hangingPunct="1">
              <a:lnSpc>
                <a:spcPct val="250000"/>
              </a:lnSpc>
              <a:buClr>
                <a:schemeClr val="accent2"/>
              </a:buClr>
              <a:buFont typeface="Wingdings" pitchFamily="2" charset="2"/>
              <a:buBlip>
                <a:blip r:embed="rId2"/>
              </a:buBlip>
            </a:pPr>
            <a:endParaRPr lang="en-US" sz="2000" b="1" i="1" dirty="0" smtClean="0">
              <a:ea typeface="GulimChe" pitchFamily="49" charset="-127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619780"/>
            <a:ext cx="585698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PROCESS QUALITY CONTROL TOOLS</a:t>
            </a:r>
            <a:endParaRPr lang="en-US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4" name="Action Button: End 13">
            <a:hlinkClick r:id="rId3" action="ppaction://hlinksldjump" highlightClick="1"/>
          </p:cNvPr>
          <p:cNvSpPr/>
          <p:nvPr/>
        </p:nvSpPr>
        <p:spPr>
          <a:xfrm>
            <a:off x="7772400" y="5181600"/>
            <a:ext cx="533400" cy="381000"/>
          </a:xfrm>
          <a:prstGeom prst="actionButtonEnd">
            <a:avLst/>
          </a:prstGeom>
          <a:solidFill>
            <a:schemeClr val="bg2">
              <a:lumMod val="2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End 14">
            <a:hlinkClick r:id="rId4" action="ppaction://hlinksldjump" highlightClick="1"/>
          </p:cNvPr>
          <p:cNvSpPr/>
          <p:nvPr/>
        </p:nvSpPr>
        <p:spPr>
          <a:xfrm>
            <a:off x="7772400" y="4405952"/>
            <a:ext cx="533400" cy="381000"/>
          </a:xfrm>
          <a:prstGeom prst="actionButtonEnd">
            <a:avLst/>
          </a:prstGeom>
          <a:solidFill>
            <a:schemeClr val="bg2">
              <a:lumMod val="2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ction Button: End 15">
            <a:hlinkClick r:id="rId5" action="ppaction://hlinksldjump" highlightClick="1"/>
          </p:cNvPr>
          <p:cNvSpPr/>
          <p:nvPr/>
        </p:nvSpPr>
        <p:spPr>
          <a:xfrm>
            <a:off x="7772400" y="3657600"/>
            <a:ext cx="533400" cy="381000"/>
          </a:xfrm>
          <a:prstGeom prst="actionButtonEnd">
            <a:avLst/>
          </a:prstGeom>
          <a:solidFill>
            <a:schemeClr val="bg2">
              <a:lumMod val="2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ction Button: End 16">
            <a:hlinkClick r:id="rId6" action="ppaction://hlinksldjump" highlightClick="1"/>
          </p:cNvPr>
          <p:cNvSpPr/>
          <p:nvPr/>
        </p:nvSpPr>
        <p:spPr>
          <a:xfrm>
            <a:off x="7772400" y="2819400"/>
            <a:ext cx="533400" cy="381000"/>
          </a:xfrm>
          <a:prstGeom prst="actionButtonEnd">
            <a:avLst/>
          </a:prstGeom>
          <a:solidFill>
            <a:schemeClr val="bg2">
              <a:lumMod val="2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End 8">
            <a:hlinkClick r:id="rId7" action="ppaction://hlinksldjump" highlightClick="1"/>
          </p:cNvPr>
          <p:cNvSpPr/>
          <p:nvPr/>
        </p:nvSpPr>
        <p:spPr>
          <a:xfrm>
            <a:off x="7772400" y="2196152"/>
            <a:ext cx="533400" cy="381000"/>
          </a:xfrm>
          <a:prstGeom prst="actionButtonEnd">
            <a:avLst/>
          </a:prstGeom>
          <a:solidFill>
            <a:schemeClr val="bg2">
              <a:lumMod val="2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E23C2-2FCB-4EFE-8F49-AE456CC6AFD5}" type="slidenum">
              <a:rPr lang="en-IN" smtClean="0"/>
              <a:pPr/>
              <a:t>8</a:t>
            </a:fld>
            <a:endParaRPr lang="en-IN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8077200" y="71418"/>
            <a:ext cx="9144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 bwMode="auto">
          <a:xfrm>
            <a:off x="1828800" y="185738"/>
            <a:ext cx="5638800" cy="457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What are 6 Tools?</a:t>
            </a:r>
          </a:p>
        </p:txBody>
      </p:sp>
      <p:sp>
        <p:nvSpPr>
          <p:cNvPr id="15363" name="Rectangle 222"/>
          <p:cNvSpPr>
            <a:spLocks noChangeArrowheads="1"/>
          </p:cNvSpPr>
          <p:nvPr/>
        </p:nvSpPr>
        <p:spPr bwMode="auto">
          <a:xfrm>
            <a:off x="3048000" y="1028700"/>
            <a:ext cx="3429000" cy="533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600" b="1">
                <a:ea typeface="굴림" pitchFamily="34" charset="-127"/>
              </a:rPr>
              <a:t>100 PPM QUALITY PROCESS</a:t>
            </a:r>
          </a:p>
        </p:txBody>
      </p:sp>
      <p:grpSp>
        <p:nvGrpSpPr>
          <p:cNvPr id="2" name="Group 250"/>
          <p:cNvGrpSpPr>
            <a:grpSpLocks/>
          </p:cNvGrpSpPr>
          <p:nvPr/>
        </p:nvGrpSpPr>
        <p:grpSpPr bwMode="auto">
          <a:xfrm>
            <a:off x="2838450" y="2057400"/>
            <a:ext cx="3790950" cy="3124200"/>
            <a:chOff x="1776" y="1056"/>
            <a:chExt cx="2184" cy="2208"/>
          </a:xfrm>
        </p:grpSpPr>
        <p:grpSp>
          <p:nvGrpSpPr>
            <p:cNvPr id="3" name="Group 231"/>
            <p:cNvGrpSpPr>
              <a:grpSpLocks/>
            </p:cNvGrpSpPr>
            <p:nvPr/>
          </p:nvGrpSpPr>
          <p:grpSpPr bwMode="auto">
            <a:xfrm>
              <a:off x="2064" y="1056"/>
              <a:ext cx="1896" cy="2208"/>
              <a:chOff x="1800" y="1536"/>
              <a:chExt cx="2160" cy="2208"/>
            </a:xfrm>
          </p:grpSpPr>
          <p:sp>
            <p:nvSpPr>
              <p:cNvPr id="15377" name="Rectangle 224"/>
              <p:cNvSpPr>
                <a:spLocks noChangeArrowheads="1"/>
              </p:cNvSpPr>
              <p:nvPr/>
            </p:nvSpPr>
            <p:spPr bwMode="auto">
              <a:xfrm>
                <a:off x="1800" y="1536"/>
                <a:ext cx="2160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altLang="ko-KR" dirty="0">
                    <a:ea typeface="굴림" pitchFamily="34" charset="-127"/>
                  </a:rPr>
                  <a:t>OS&amp;D</a:t>
                </a:r>
                <a:r>
                  <a:rPr lang="en-US" altLang="ko-KR" dirty="0" smtClean="0">
                    <a:ea typeface="굴림" pitchFamily="34" charset="-127"/>
                  </a:rPr>
                  <a:t>*(Over/Shortage/Defect)</a:t>
                </a:r>
                <a:endParaRPr lang="en-US" altLang="ko-KR" dirty="0">
                  <a:ea typeface="굴림" pitchFamily="34" charset="-127"/>
                </a:endParaRPr>
              </a:p>
            </p:txBody>
          </p:sp>
          <p:sp>
            <p:nvSpPr>
              <p:cNvPr id="15378" name="Rectangle 226"/>
              <p:cNvSpPr>
                <a:spLocks noChangeArrowheads="1"/>
              </p:cNvSpPr>
              <p:nvPr/>
            </p:nvSpPr>
            <p:spPr bwMode="auto">
              <a:xfrm>
                <a:off x="1800" y="1920"/>
                <a:ext cx="2160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altLang="ko-KR">
                    <a:ea typeface="굴림" pitchFamily="34" charset="-127"/>
                  </a:rPr>
                  <a:t>Sequential Inspection</a:t>
                </a:r>
              </a:p>
            </p:txBody>
          </p:sp>
          <p:sp>
            <p:nvSpPr>
              <p:cNvPr id="15379" name="Rectangle 227"/>
              <p:cNvSpPr>
                <a:spLocks noChangeArrowheads="1"/>
              </p:cNvSpPr>
              <p:nvPr/>
            </p:nvSpPr>
            <p:spPr bwMode="auto">
              <a:xfrm>
                <a:off x="1800" y="2304"/>
                <a:ext cx="2160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altLang="ko-KR">
                    <a:ea typeface="굴림" pitchFamily="34" charset="-127"/>
                  </a:rPr>
                  <a:t>Main Process Control</a:t>
                </a:r>
              </a:p>
            </p:txBody>
          </p:sp>
          <p:sp>
            <p:nvSpPr>
              <p:cNvPr id="15380" name="Rectangle 228"/>
              <p:cNvSpPr>
                <a:spLocks noChangeArrowheads="1"/>
              </p:cNvSpPr>
              <p:nvPr/>
            </p:nvSpPr>
            <p:spPr bwMode="auto">
              <a:xfrm>
                <a:off x="1800" y="2688"/>
                <a:ext cx="2160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altLang="ko-KR">
                    <a:ea typeface="굴림" pitchFamily="34" charset="-127"/>
                  </a:rPr>
                  <a:t>Time Check</a:t>
                </a:r>
              </a:p>
            </p:txBody>
          </p:sp>
          <p:sp>
            <p:nvSpPr>
              <p:cNvPr id="15381" name="Rectangle 229"/>
              <p:cNvSpPr>
                <a:spLocks noChangeArrowheads="1"/>
              </p:cNvSpPr>
              <p:nvPr/>
            </p:nvSpPr>
            <p:spPr bwMode="auto">
              <a:xfrm>
                <a:off x="1800" y="3072"/>
                <a:ext cx="2160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altLang="ko-KR">
                    <a:ea typeface="굴림" pitchFamily="34" charset="-127"/>
                  </a:rPr>
                  <a:t>Quality Audit</a:t>
                </a:r>
              </a:p>
            </p:txBody>
          </p:sp>
          <p:sp>
            <p:nvSpPr>
              <p:cNvPr id="15382" name="Rectangle 230"/>
              <p:cNvSpPr>
                <a:spLocks noChangeArrowheads="1"/>
              </p:cNvSpPr>
              <p:nvPr/>
            </p:nvSpPr>
            <p:spPr bwMode="auto">
              <a:xfrm>
                <a:off x="1800" y="3456"/>
                <a:ext cx="2160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altLang="ko-KR">
                    <a:ea typeface="굴림" pitchFamily="34" charset="-127"/>
                  </a:rPr>
                  <a:t>Review Meeting</a:t>
                </a:r>
              </a:p>
            </p:txBody>
          </p:sp>
        </p:grpSp>
        <p:sp>
          <p:nvSpPr>
            <p:cNvPr id="15371" name="Rectangle 232"/>
            <p:cNvSpPr>
              <a:spLocks noChangeArrowheads="1"/>
            </p:cNvSpPr>
            <p:nvPr/>
          </p:nvSpPr>
          <p:spPr bwMode="auto">
            <a:xfrm>
              <a:off x="1776" y="1056"/>
              <a:ext cx="288" cy="28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ko-KR">
                  <a:ea typeface="굴림" pitchFamily="34" charset="-127"/>
                </a:rPr>
                <a:t>1</a:t>
              </a:r>
            </a:p>
          </p:txBody>
        </p:sp>
        <p:sp>
          <p:nvSpPr>
            <p:cNvPr id="15372" name="Rectangle 233"/>
            <p:cNvSpPr>
              <a:spLocks noChangeArrowheads="1"/>
            </p:cNvSpPr>
            <p:nvPr/>
          </p:nvSpPr>
          <p:spPr bwMode="auto">
            <a:xfrm>
              <a:off x="1776" y="1440"/>
              <a:ext cx="288" cy="28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ko-KR">
                  <a:ea typeface="굴림" pitchFamily="34" charset="-127"/>
                </a:rPr>
                <a:t>2</a:t>
              </a:r>
            </a:p>
          </p:txBody>
        </p:sp>
        <p:sp>
          <p:nvSpPr>
            <p:cNvPr id="15373" name="Rectangle 234"/>
            <p:cNvSpPr>
              <a:spLocks noChangeArrowheads="1"/>
            </p:cNvSpPr>
            <p:nvPr/>
          </p:nvSpPr>
          <p:spPr bwMode="auto">
            <a:xfrm>
              <a:off x="1776" y="1824"/>
              <a:ext cx="288" cy="28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ko-KR">
                  <a:ea typeface="굴림" pitchFamily="34" charset="-127"/>
                </a:rPr>
                <a:t>3</a:t>
              </a:r>
            </a:p>
          </p:txBody>
        </p:sp>
        <p:sp>
          <p:nvSpPr>
            <p:cNvPr id="15374" name="Rectangle 235"/>
            <p:cNvSpPr>
              <a:spLocks noChangeArrowheads="1"/>
            </p:cNvSpPr>
            <p:nvPr/>
          </p:nvSpPr>
          <p:spPr bwMode="auto">
            <a:xfrm>
              <a:off x="1776" y="2208"/>
              <a:ext cx="288" cy="28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ko-KR">
                  <a:ea typeface="굴림" pitchFamily="34" charset="-127"/>
                </a:rPr>
                <a:t>4</a:t>
              </a:r>
            </a:p>
          </p:txBody>
        </p:sp>
        <p:sp>
          <p:nvSpPr>
            <p:cNvPr id="15375" name="Rectangle 236"/>
            <p:cNvSpPr>
              <a:spLocks noChangeArrowheads="1"/>
            </p:cNvSpPr>
            <p:nvPr/>
          </p:nvSpPr>
          <p:spPr bwMode="auto">
            <a:xfrm>
              <a:off x="1776" y="2592"/>
              <a:ext cx="288" cy="28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ko-KR">
                  <a:ea typeface="굴림" pitchFamily="34" charset="-127"/>
                </a:rPr>
                <a:t>5</a:t>
              </a:r>
            </a:p>
          </p:txBody>
        </p:sp>
        <p:sp>
          <p:nvSpPr>
            <p:cNvPr id="15376" name="Rectangle 237"/>
            <p:cNvSpPr>
              <a:spLocks noChangeArrowheads="1"/>
            </p:cNvSpPr>
            <p:nvPr/>
          </p:nvSpPr>
          <p:spPr bwMode="auto">
            <a:xfrm>
              <a:off x="1776" y="2976"/>
              <a:ext cx="288" cy="28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ko-KR">
                  <a:ea typeface="굴림" pitchFamily="34" charset="-127"/>
                </a:rPr>
                <a:t>6</a:t>
              </a:r>
            </a:p>
          </p:txBody>
        </p:sp>
      </p:grpSp>
      <p:sp>
        <p:nvSpPr>
          <p:cNvPr id="21" name="Oval 244"/>
          <p:cNvSpPr>
            <a:spLocks noChangeArrowheads="1"/>
          </p:cNvSpPr>
          <p:nvPr/>
        </p:nvSpPr>
        <p:spPr bwMode="auto">
          <a:xfrm>
            <a:off x="685800" y="2933700"/>
            <a:ext cx="1905000" cy="9906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ko-KR" sz="1600" b="1" dirty="0"/>
              <a:t>Perfect</a:t>
            </a:r>
          </a:p>
          <a:p>
            <a:pPr algn="ctr">
              <a:defRPr/>
            </a:pPr>
            <a:r>
              <a:rPr lang="en-US" altLang="ko-KR" sz="1600" b="1" dirty="0"/>
              <a:t>Check</a:t>
            </a:r>
          </a:p>
          <a:p>
            <a:pPr algn="ctr">
              <a:defRPr/>
            </a:pPr>
            <a:r>
              <a:rPr lang="en-US" altLang="ko-KR" sz="1600" b="1" dirty="0"/>
              <a:t>System</a:t>
            </a:r>
          </a:p>
        </p:txBody>
      </p:sp>
      <p:sp>
        <p:nvSpPr>
          <p:cNvPr id="22" name="Oval 246"/>
          <p:cNvSpPr>
            <a:spLocks noChangeArrowheads="1"/>
          </p:cNvSpPr>
          <p:nvPr/>
        </p:nvSpPr>
        <p:spPr bwMode="auto">
          <a:xfrm>
            <a:off x="6934200" y="2933700"/>
            <a:ext cx="1905000" cy="9906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ko-KR" sz="1600" b="1"/>
              <a:t>Cultivating</a:t>
            </a:r>
          </a:p>
          <a:p>
            <a:pPr algn="ctr">
              <a:defRPr/>
            </a:pPr>
            <a:r>
              <a:rPr lang="en-US" altLang="ko-KR" sz="1600" b="1" dirty="0"/>
              <a:t>Team</a:t>
            </a:r>
          </a:p>
          <a:p>
            <a:pPr algn="ctr">
              <a:defRPr/>
            </a:pPr>
            <a:r>
              <a:rPr lang="en-US" altLang="ko-KR" sz="1600" b="1" dirty="0"/>
              <a:t>Skill</a:t>
            </a:r>
          </a:p>
        </p:txBody>
      </p:sp>
      <p:sp>
        <p:nvSpPr>
          <p:cNvPr id="15367" name="AutoShape 247"/>
          <p:cNvSpPr>
            <a:spLocks noChangeArrowheads="1"/>
          </p:cNvSpPr>
          <p:nvPr/>
        </p:nvSpPr>
        <p:spPr bwMode="auto">
          <a:xfrm>
            <a:off x="3733800" y="1647825"/>
            <a:ext cx="2209800" cy="304800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AutoShape 248"/>
          <p:cNvSpPr>
            <a:spLocks noChangeArrowheads="1"/>
          </p:cNvSpPr>
          <p:nvPr/>
        </p:nvSpPr>
        <p:spPr bwMode="auto">
          <a:xfrm>
            <a:off x="3048000" y="5295900"/>
            <a:ext cx="3581400" cy="838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FF66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ko-KR" sz="1600" b="1"/>
              <a:t>Implement</a:t>
            </a:r>
          </a:p>
          <a:p>
            <a:pPr algn="ctr">
              <a:defRPr/>
            </a:pPr>
            <a:r>
              <a:rPr lang="en-US" altLang="ko-KR" sz="1600" b="1"/>
              <a:t>6TOOL</a:t>
            </a:r>
          </a:p>
        </p:txBody>
      </p:sp>
      <p:sp>
        <p:nvSpPr>
          <p:cNvPr id="15369" name="Text Box 251"/>
          <p:cNvSpPr txBox="1">
            <a:spLocks noChangeArrowheads="1"/>
          </p:cNvSpPr>
          <p:nvPr/>
        </p:nvSpPr>
        <p:spPr bwMode="auto">
          <a:xfrm>
            <a:off x="152400" y="6430963"/>
            <a:ext cx="2570163" cy="2746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ko-KR">
                <a:ea typeface="굴림" pitchFamily="34" charset="-127"/>
              </a:rPr>
              <a:t>*OS&amp;D : Over, Shortage &amp; Defect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E23C2-2FCB-4EFE-8F49-AE456CC6AFD5}" type="slidenum">
              <a:rPr lang="en-IN" smtClean="0"/>
              <a:pPr/>
              <a:t>9</a:t>
            </a:fld>
            <a:endParaRPr lang="en-IN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077200" y="71418"/>
            <a:ext cx="9144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Action Button: Beginning 27">
            <a:hlinkClick r:id="rId3" action="ppaction://hlinksldjump" highlightClick="1"/>
          </p:cNvPr>
          <p:cNvSpPr/>
          <p:nvPr/>
        </p:nvSpPr>
        <p:spPr>
          <a:xfrm>
            <a:off x="8482080" y="6405586"/>
            <a:ext cx="609600" cy="381000"/>
          </a:xfrm>
          <a:prstGeom prst="actionButtonBeginning">
            <a:avLst/>
          </a:prstGeom>
          <a:solidFill>
            <a:schemeClr val="bg2">
              <a:lumMod val="2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1442</Words>
  <Application>Microsoft Office PowerPoint</Application>
  <PresentationFormat>On-screen Show (4:3)</PresentationFormat>
  <Paragraphs>475</Paragraphs>
  <Slides>22</Slides>
  <Notes>6</Notes>
  <HiddenSlides>4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Office Theme</vt:lpstr>
      <vt:lpstr>Presentation</vt:lpstr>
      <vt:lpstr>클립</vt:lpstr>
      <vt:lpstr>CorelDRAW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What are 6 Tools?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THANKS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toshiba</dc:creator>
  <cp:lastModifiedBy>TOSHIBA</cp:lastModifiedBy>
  <cp:revision>54</cp:revision>
  <dcterms:created xsi:type="dcterms:W3CDTF">2012-01-13T05:47:09Z</dcterms:created>
  <dcterms:modified xsi:type="dcterms:W3CDTF">2012-01-19T04:27:19Z</dcterms:modified>
</cp:coreProperties>
</file>