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5" r:id="rId3"/>
    <p:sldMasterId id="2147483677" r:id="rId4"/>
    <p:sldMasterId id="2147483682" r:id="rId5"/>
    <p:sldMasterId id="2147483691" r:id="rId6"/>
    <p:sldMasterId id="2147483693" r:id="rId7"/>
    <p:sldMasterId id="2147483703" r:id="rId8"/>
    <p:sldMasterId id="2147483705" r:id="rId9"/>
    <p:sldMasterId id="2147483710" r:id="rId10"/>
    <p:sldMasterId id="2147483719" r:id="rId11"/>
    <p:sldMasterId id="2147483721" r:id="rId12"/>
  </p:sldMasterIdLst>
  <p:notesMasterIdLst>
    <p:notesMasterId r:id="rId25"/>
  </p:notesMasterIdLst>
  <p:sldIdLst>
    <p:sldId id="256" r:id="rId13"/>
    <p:sldId id="257" r:id="rId14"/>
    <p:sldId id="258" r:id="rId15"/>
    <p:sldId id="263" r:id="rId16"/>
    <p:sldId id="262" r:id="rId17"/>
    <p:sldId id="265" r:id="rId18"/>
    <p:sldId id="266" r:id="rId19"/>
    <p:sldId id="270" r:id="rId20"/>
    <p:sldId id="269" r:id="rId21"/>
    <p:sldId id="267" r:id="rId22"/>
    <p:sldId id="268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FY11 SOP</c:v>
                </c:pt>
              </c:strCache>
            </c:strRef>
          </c:tx>
          <c:dPt>
            <c:idx val="0"/>
            <c:spPr>
              <a:solidFill>
                <a:schemeClr val="accent3"/>
              </a:solidFill>
            </c:spPr>
          </c:dPt>
          <c:dPt>
            <c:idx val="1"/>
            <c:spPr>
              <a:solidFill>
                <a:srgbClr val="E8AF28"/>
              </a:solidFill>
            </c:spPr>
          </c:dPt>
          <c:dPt>
            <c:idx val="2"/>
            <c:spPr>
              <a:solidFill>
                <a:schemeClr val="bg2">
                  <a:lumMod val="75000"/>
                </a:schemeClr>
              </a:solidFill>
            </c:spPr>
          </c:dPt>
          <c:dPt>
            <c:idx val="3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.17623059670218102"/>
                  <c:y val="-0.13514186639078898"/>
                </c:manualLayout>
              </c:layout>
              <c:showPercent val="1"/>
            </c:dLbl>
            <c:dLbl>
              <c:idx val="1"/>
              <c:layout>
                <c:manualLayout>
                  <c:x val="-9.2537855844942833E-4"/>
                  <c:y val="0.17183117183117202"/>
                </c:manualLayout>
              </c:layout>
              <c:showPercent val="1"/>
            </c:dLbl>
            <c:dLbl>
              <c:idx val="2"/>
              <c:layout>
                <c:manualLayout>
                  <c:x val="-0.17600484554815299"/>
                  <c:y val="-8.032868032868061E-3"/>
                </c:manualLayout>
              </c:layout>
              <c:showPercent val="1"/>
            </c:dLbl>
            <c:dLbl>
              <c:idx val="3"/>
              <c:layout>
                <c:manualLayout>
                  <c:x val="2.8710005958778231E-2"/>
                  <c:y val="-0.14660759660759665"/>
                </c:manualLayout>
              </c:layout>
              <c:showPercent val="1"/>
            </c:dLbl>
            <c:showPercent val="1"/>
          </c:dLbls>
          <c:cat>
            <c:strRef>
              <c:f>Sheet1!$A$2:$A$5</c:f>
              <c:strCache>
                <c:ptCount val="4"/>
                <c:pt idx="0">
                  <c:v>Oilseeds</c:v>
                </c:pt>
                <c:pt idx="1">
                  <c:v>Corn</c:v>
                </c:pt>
                <c:pt idx="2">
                  <c:v>Ag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0.45</c:v>
                </c:pt>
                <c:pt idx="1">
                  <c:v>0.21000000000000002</c:v>
                </c:pt>
                <c:pt idx="2">
                  <c:v>0.33000000000000007</c:v>
                </c:pt>
                <c:pt idx="3">
                  <c:v>1.0000000000000002E-2</c:v>
                </c:pt>
              </c:numCache>
            </c:numRef>
          </c:val>
        </c:ser>
        <c:dLbls/>
        <c:firstSliceAng val="18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8B85A-867D-41EE-B599-115B8666C49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BA2B3-33BA-4E5E-B030-50CFC316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61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4549F-438E-4865-881E-90416874A5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901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886200"/>
            <a:ext cx="73152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724400"/>
            <a:ext cx="6858000" cy="762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Date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296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x, 24pt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60475" y="1396833"/>
            <a:ext cx="7502525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4pPr>
            <a:lvl5pPr marL="91440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647825" y="1990724"/>
            <a:ext cx="7010400" cy="4191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2219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60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886200"/>
            <a:ext cx="73152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724400"/>
            <a:ext cx="6858000" cy="762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Date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464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F74D5-1A58-4BFF-A33E-4E0884F52FE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851A6C-F9FC-4892-B663-3F2B279489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186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pt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07201" y="747713"/>
            <a:ext cx="8071752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7201" y="1396833"/>
            <a:ext cx="8067489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4pPr>
            <a:lvl5pPr marL="91440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 bullet copy, bold</a:t>
            </a:r>
          </a:p>
          <a:p>
            <a:pPr lvl="2"/>
            <a:r>
              <a:rPr lang="en-US" dirty="0" smtClean="0"/>
              <a:t>Second level indented copy, no bullet, bold</a:t>
            </a:r>
          </a:p>
          <a:p>
            <a:pPr lvl="3"/>
            <a:r>
              <a:rPr lang="en-US" dirty="0" smtClean="0"/>
              <a:t>There should never be a third level indent</a:t>
            </a:r>
          </a:p>
        </p:txBody>
      </p:sp>
    </p:spTree>
    <p:extLst>
      <p:ext uri="{BB962C8B-B14F-4D97-AF65-F5344CB8AC3E}">
        <p14:creationId xmlns:p14="http://schemas.microsoft.com/office/powerpoint/2010/main" xmlns="" val="198402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886200"/>
            <a:ext cx="73152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724400"/>
            <a:ext cx="6858000" cy="762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Date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296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038600"/>
            <a:ext cx="6553200" cy="457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699818"/>
            <a:ext cx="40386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Two Line</a:t>
            </a:r>
            <a:br>
              <a:rPr lang="en-US" dirty="0" smtClean="0"/>
            </a:b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029200"/>
            <a:ext cx="4038600" cy="328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5614218"/>
            <a:ext cx="40386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943600"/>
            <a:ext cx="4038600" cy="328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495800" y="5614218"/>
            <a:ext cx="40386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00" y="5943600"/>
            <a:ext cx="4038600" cy="328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4699818"/>
            <a:ext cx="40386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495800" y="5029200"/>
            <a:ext cx="4038600" cy="32861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7535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F74D5-1A58-4BFF-A33E-4E0884F52FE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851A6C-F9FC-4892-B663-3F2B279489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960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F74D5-1A58-4BFF-A33E-4E0884F52FE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851A6C-F9FC-4892-B663-3F2B279489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186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pt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60475" y="1396833"/>
            <a:ext cx="7502525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baseline="0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000" b="1" baseline="0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000" b="1" baseline="0"/>
            </a:lvl4pPr>
            <a:lvl5pPr marL="91440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sz="2400" b="1"/>
            </a:lvl5pPr>
          </a:lstStyle>
          <a:p>
            <a:pPr lvl="0"/>
            <a:r>
              <a:rPr lang="en-US" dirty="0" smtClean="0"/>
              <a:t>Single line, Calibri, 20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 bullet copy, bold</a:t>
            </a:r>
          </a:p>
          <a:p>
            <a:pPr lvl="2"/>
            <a:r>
              <a:rPr lang="en-US" dirty="0" smtClean="0"/>
              <a:t>Second level indented copy, no bullet, bold</a:t>
            </a:r>
          </a:p>
          <a:p>
            <a:pPr lvl="3"/>
            <a:r>
              <a:rPr lang="en-US" dirty="0" smtClean="0"/>
              <a:t>There should never be a third level indent</a:t>
            </a:r>
          </a:p>
        </p:txBody>
      </p:sp>
    </p:spTree>
    <p:extLst>
      <p:ext uri="{BB962C8B-B14F-4D97-AF65-F5344CB8AC3E}">
        <p14:creationId xmlns:p14="http://schemas.microsoft.com/office/powerpoint/2010/main" xmlns="" val="51894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038600"/>
            <a:ext cx="6553200" cy="457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699818"/>
            <a:ext cx="40386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Two Line</a:t>
            </a:r>
            <a:br>
              <a:rPr lang="en-US" dirty="0" smtClean="0"/>
            </a:b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029200"/>
            <a:ext cx="4038600" cy="328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5614218"/>
            <a:ext cx="40386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943600"/>
            <a:ext cx="4038600" cy="328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495800" y="5614218"/>
            <a:ext cx="40386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00" y="5943600"/>
            <a:ext cx="4038600" cy="328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4699818"/>
            <a:ext cx="40386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495800" y="5029200"/>
            <a:ext cx="4038600" cy="32861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7535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pt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60475" y="1396833"/>
            <a:ext cx="7502525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4pPr>
            <a:lvl5pPr marL="91440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 bullet copy, bold</a:t>
            </a:r>
          </a:p>
          <a:p>
            <a:pPr lvl="2"/>
            <a:r>
              <a:rPr lang="en-US" dirty="0" smtClean="0"/>
              <a:t>Second level indented copy, no bullet, bold</a:t>
            </a:r>
          </a:p>
          <a:p>
            <a:pPr lvl="3"/>
            <a:r>
              <a:rPr lang="en-US" dirty="0" smtClean="0"/>
              <a:t>There should never be a third level indent</a:t>
            </a:r>
          </a:p>
        </p:txBody>
      </p:sp>
    </p:spTree>
    <p:extLst>
      <p:ext uri="{BB962C8B-B14F-4D97-AF65-F5344CB8AC3E}">
        <p14:creationId xmlns:p14="http://schemas.microsoft.com/office/powerpoint/2010/main" xmlns="" val="14560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,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190490" y="1396833"/>
            <a:ext cx="4572510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4pPr>
            <a:lvl5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</a:t>
            </a:r>
          </a:p>
          <a:p>
            <a:pPr lvl="2"/>
            <a:r>
              <a:rPr lang="en-US" dirty="0" smtClean="0"/>
              <a:t>Second level indent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539875"/>
            <a:ext cx="3214688" cy="2709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u="none" baseline="0"/>
            </a:lvl1pPr>
          </a:lstStyle>
          <a:p>
            <a:r>
              <a:rPr lang="en-US" dirty="0" smtClean="0"/>
              <a:t>Single Picture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661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,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962400"/>
            <a:ext cx="2971801" cy="20108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1" i="0" baseline="0"/>
            </a:lvl1pPr>
          </a:lstStyle>
          <a:p>
            <a:r>
              <a:rPr lang="en-US" dirty="0" smtClean="0"/>
              <a:t>Picture 2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0" y="1396833"/>
            <a:ext cx="4648200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4pPr>
            <a:lvl5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</a:t>
            </a:r>
          </a:p>
          <a:p>
            <a:pPr lvl="2"/>
            <a:r>
              <a:rPr lang="en-US" dirty="0" smtClean="0"/>
              <a:t>Second level indent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539875"/>
            <a:ext cx="2971801" cy="201087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25"/>
              </a:spcBef>
              <a:spcAft>
                <a:spcPts val="0"/>
              </a:spcAft>
              <a:buNone/>
              <a:defRPr sz="1100" b="1" baseline="0"/>
            </a:lvl1pPr>
          </a:lstStyle>
          <a:p>
            <a:r>
              <a:rPr lang="en-US" dirty="0" smtClean="0"/>
              <a:t>Picture 1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6006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,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539875"/>
            <a:ext cx="2311301" cy="1556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1"/>
            </a:lvl1pPr>
          </a:lstStyle>
          <a:p>
            <a:r>
              <a:rPr lang="en-US" dirty="0" smtClean="0"/>
              <a:t>Picture 1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200400"/>
            <a:ext cx="2311301" cy="1556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1"/>
            </a:lvl1pPr>
          </a:lstStyle>
          <a:p>
            <a:r>
              <a:rPr lang="en-US" dirty="0" smtClean="0"/>
              <a:t>Picture 2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4876800"/>
            <a:ext cx="2311301" cy="1556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1"/>
            </a:lvl1pPr>
          </a:lstStyle>
          <a:p>
            <a:r>
              <a:rPr lang="en-US" dirty="0" smtClean="0"/>
              <a:t>Picture 3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/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05200" y="1396833"/>
            <a:ext cx="5257800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4pPr>
            <a:lvl5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</a:t>
            </a:r>
          </a:p>
          <a:p>
            <a:pPr lvl="2"/>
            <a:r>
              <a:rPr lang="en-US" dirty="0" smtClean="0"/>
              <a:t>Second level indent</a:t>
            </a:r>
          </a:p>
        </p:txBody>
      </p:sp>
    </p:spTree>
    <p:extLst>
      <p:ext uri="{BB962C8B-B14F-4D97-AF65-F5344CB8AC3E}">
        <p14:creationId xmlns:p14="http://schemas.microsoft.com/office/powerpoint/2010/main" xmlns="" val="593803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x, 24pt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60475" y="1396833"/>
            <a:ext cx="7502525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4pPr>
            <a:lvl5pPr marL="91440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647825" y="1990724"/>
            <a:ext cx="7010400" cy="4191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2219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609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886200"/>
            <a:ext cx="73152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724400"/>
            <a:ext cx="6858000" cy="762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Date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464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pt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07201" y="747713"/>
            <a:ext cx="8071752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7201" y="1396833"/>
            <a:ext cx="8067489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4pPr>
            <a:lvl5pPr marL="91440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 bullet copy, bold</a:t>
            </a:r>
          </a:p>
          <a:p>
            <a:pPr lvl="2"/>
            <a:r>
              <a:rPr lang="en-US" dirty="0" smtClean="0"/>
              <a:t>Second level indented copy, no bullet, bold</a:t>
            </a:r>
          </a:p>
          <a:p>
            <a:pPr lvl="3"/>
            <a:r>
              <a:rPr lang="en-US" dirty="0" smtClean="0"/>
              <a:t>There should never be a third level indent</a:t>
            </a:r>
          </a:p>
        </p:txBody>
      </p:sp>
    </p:spTree>
    <p:extLst>
      <p:ext uri="{BB962C8B-B14F-4D97-AF65-F5344CB8AC3E}">
        <p14:creationId xmlns:p14="http://schemas.microsoft.com/office/powerpoint/2010/main" xmlns="" val="198402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pt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60475" y="1396833"/>
            <a:ext cx="7502525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baseline="0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000" b="1" baseline="0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000" b="1" baseline="0"/>
            </a:lvl4pPr>
            <a:lvl5pPr marL="91440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sz="2400" b="1"/>
            </a:lvl5pPr>
          </a:lstStyle>
          <a:p>
            <a:pPr lvl="0"/>
            <a:r>
              <a:rPr lang="en-US" dirty="0" smtClean="0"/>
              <a:t>Single line, Calibri, 20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 bullet copy, bold</a:t>
            </a:r>
          </a:p>
          <a:p>
            <a:pPr lvl="2"/>
            <a:r>
              <a:rPr lang="en-US" dirty="0" smtClean="0"/>
              <a:t>Second level indented copy, no bullet, bold</a:t>
            </a:r>
          </a:p>
          <a:p>
            <a:pPr lvl="3"/>
            <a:r>
              <a:rPr lang="en-US" dirty="0" smtClean="0"/>
              <a:t>There should never be a third level indent</a:t>
            </a:r>
          </a:p>
        </p:txBody>
      </p:sp>
    </p:spTree>
    <p:extLst>
      <p:ext uri="{BB962C8B-B14F-4D97-AF65-F5344CB8AC3E}">
        <p14:creationId xmlns:p14="http://schemas.microsoft.com/office/powerpoint/2010/main" xmlns="" val="518940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pt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60475" y="1396833"/>
            <a:ext cx="7502525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4pPr>
            <a:lvl5pPr marL="91440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 bullet copy, bold</a:t>
            </a:r>
          </a:p>
          <a:p>
            <a:pPr lvl="2"/>
            <a:r>
              <a:rPr lang="en-US" dirty="0" smtClean="0"/>
              <a:t>Second level indented copy, no bullet, bold</a:t>
            </a:r>
          </a:p>
          <a:p>
            <a:pPr lvl="3"/>
            <a:r>
              <a:rPr lang="en-US" dirty="0" smtClean="0"/>
              <a:t>There should never be a third level indent</a:t>
            </a:r>
          </a:p>
        </p:txBody>
      </p:sp>
    </p:spTree>
    <p:extLst>
      <p:ext uri="{BB962C8B-B14F-4D97-AF65-F5344CB8AC3E}">
        <p14:creationId xmlns:p14="http://schemas.microsoft.com/office/powerpoint/2010/main" xmlns="" val="14560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06CBB1-5BD6-45B1-B85A-9246F1460C21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D5DD8-A699-44CF-B8B5-508A54F05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9609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,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190490" y="1396833"/>
            <a:ext cx="4572510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4pPr>
            <a:lvl5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</a:t>
            </a:r>
          </a:p>
          <a:p>
            <a:pPr lvl="2"/>
            <a:r>
              <a:rPr lang="en-US" dirty="0" smtClean="0"/>
              <a:t>Second level indent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539875"/>
            <a:ext cx="3214688" cy="2709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u="none" baseline="0"/>
            </a:lvl1pPr>
          </a:lstStyle>
          <a:p>
            <a:r>
              <a:rPr lang="en-US" dirty="0" smtClean="0"/>
              <a:t>Single Picture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661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,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962400"/>
            <a:ext cx="2971801" cy="20108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1" i="0" baseline="0"/>
            </a:lvl1pPr>
          </a:lstStyle>
          <a:p>
            <a:r>
              <a:rPr lang="en-US" dirty="0" smtClean="0"/>
              <a:t>Picture 2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0" y="1396833"/>
            <a:ext cx="4648200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4pPr>
            <a:lvl5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</a:t>
            </a:r>
          </a:p>
          <a:p>
            <a:pPr lvl="2"/>
            <a:r>
              <a:rPr lang="en-US" dirty="0" smtClean="0"/>
              <a:t>Second level indent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539875"/>
            <a:ext cx="2971801" cy="201087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25"/>
              </a:spcBef>
              <a:spcAft>
                <a:spcPts val="0"/>
              </a:spcAft>
              <a:buNone/>
              <a:defRPr sz="1100" b="1" baseline="0"/>
            </a:lvl1pPr>
          </a:lstStyle>
          <a:p>
            <a:r>
              <a:rPr lang="en-US" dirty="0" smtClean="0"/>
              <a:t>Picture 1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6006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,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539875"/>
            <a:ext cx="2311301" cy="1556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1"/>
            </a:lvl1pPr>
          </a:lstStyle>
          <a:p>
            <a:r>
              <a:rPr lang="en-US" dirty="0" smtClean="0"/>
              <a:t>Picture 1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200400"/>
            <a:ext cx="2311301" cy="1556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1"/>
            </a:lvl1pPr>
          </a:lstStyle>
          <a:p>
            <a:r>
              <a:rPr lang="en-US" dirty="0" smtClean="0"/>
              <a:t>Picture 2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4876800"/>
            <a:ext cx="2311301" cy="1556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1"/>
            </a:lvl1pPr>
          </a:lstStyle>
          <a:p>
            <a:r>
              <a:rPr lang="en-US" dirty="0" smtClean="0"/>
              <a:t>Picture 3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/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05200" y="1396833"/>
            <a:ext cx="5257800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4pPr>
            <a:lvl5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</a:t>
            </a:r>
          </a:p>
          <a:p>
            <a:pPr lvl="2"/>
            <a:r>
              <a:rPr lang="en-US" dirty="0" smtClean="0"/>
              <a:t>Second level indent</a:t>
            </a:r>
          </a:p>
        </p:txBody>
      </p:sp>
    </p:spTree>
    <p:extLst>
      <p:ext uri="{BB962C8B-B14F-4D97-AF65-F5344CB8AC3E}">
        <p14:creationId xmlns:p14="http://schemas.microsoft.com/office/powerpoint/2010/main" xmlns="" val="593803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x, 24pt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60475" y="1396833"/>
            <a:ext cx="7502525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4pPr>
            <a:lvl5pPr marL="91440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647825" y="1990724"/>
            <a:ext cx="7010400" cy="4191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2219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609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886200"/>
            <a:ext cx="73152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724400"/>
            <a:ext cx="6858000" cy="762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Date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464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F74D5-1A58-4BFF-A33E-4E0884F52FE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851A6C-F9FC-4892-B663-3F2B279489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186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pt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07201" y="747713"/>
            <a:ext cx="8071752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7201" y="1396833"/>
            <a:ext cx="8067489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4pPr>
            <a:lvl5pPr marL="91440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 bullet copy, bold</a:t>
            </a:r>
          </a:p>
          <a:p>
            <a:pPr lvl="2"/>
            <a:r>
              <a:rPr lang="en-US" dirty="0" smtClean="0"/>
              <a:t>Second level indented copy, no bullet, bold</a:t>
            </a:r>
          </a:p>
          <a:p>
            <a:pPr lvl="3"/>
            <a:r>
              <a:rPr lang="en-US" dirty="0" smtClean="0"/>
              <a:t>There should never be a third level indent</a:t>
            </a:r>
          </a:p>
        </p:txBody>
      </p:sp>
    </p:spTree>
    <p:extLst>
      <p:ext uri="{BB962C8B-B14F-4D97-AF65-F5344CB8AC3E}">
        <p14:creationId xmlns:p14="http://schemas.microsoft.com/office/powerpoint/2010/main" xmlns="" val="198402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886200"/>
            <a:ext cx="73152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724400"/>
            <a:ext cx="6858000" cy="762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Date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296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038600"/>
            <a:ext cx="6553200" cy="457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699818"/>
            <a:ext cx="40386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Two Line</a:t>
            </a:r>
            <a:br>
              <a:rPr lang="en-US" dirty="0" smtClean="0"/>
            </a:b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029200"/>
            <a:ext cx="4038600" cy="328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5614218"/>
            <a:ext cx="40386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943600"/>
            <a:ext cx="4038600" cy="328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495800" y="5614218"/>
            <a:ext cx="40386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00" y="5943600"/>
            <a:ext cx="4038600" cy="328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4699818"/>
            <a:ext cx="40386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495800" y="5029200"/>
            <a:ext cx="4038600" cy="32861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7535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06CBB1-5BD6-45B1-B85A-9246F1460C21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D5DD8-A699-44CF-B8B5-508A54F05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186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F74D5-1A58-4BFF-A33E-4E0884F52FE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851A6C-F9FC-4892-B663-3F2B279489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9609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3F74D5-1A58-4BFF-A33E-4E0884F52FE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851A6C-F9FC-4892-B663-3F2B279489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186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pt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60475" y="1396833"/>
            <a:ext cx="7502525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baseline="0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000" b="1" baseline="0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000" b="1" baseline="0"/>
            </a:lvl4pPr>
            <a:lvl5pPr marL="91440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sz="2400" b="1"/>
            </a:lvl5pPr>
          </a:lstStyle>
          <a:p>
            <a:pPr lvl="0"/>
            <a:r>
              <a:rPr lang="en-US" dirty="0" smtClean="0"/>
              <a:t>Single line, Calibri, 20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 bullet copy, bold</a:t>
            </a:r>
          </a:p>
          <a:p>
            <a:pPr lvl="2"/>
            <a:r>
              <a:rPr lang="en-US" dirty="0" smtClean="0"/>
              <a:t>Second level indented copy, no bullet, bold</a:t>
            </a:r>
          </a:p>
          <a:p>
            <a:pPr lvl="3"/>
            <a:r>
              <a:rPr lang="en-US" dirty="0" smtClean="0"/>
              <a:t>There should never be a third level indent</a:t>
            </a:r>
          </a:p>
        </p:txBody>
      </p:sp>
    </p:spTree>
    <p:extLst>
      <p:ext uri="{BB962C8B-B14F-4D97-AF65-F5344CB8AC3E}">
        <p14:creationId xmlns:p14="http://schemas.microsoft.com/office/powerpoint/2010/main" xmlns="" val="518940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pt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60475" y="1396833"/>
            <a:ext cx="7502525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4pPr>
            <a:lvl5pPr marL="91440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 bullet copy, bold</a:t>
            </a:r>
          </a:p>
          <a:p>
            <a:pPr lvl="2"/>
            <a:r>
              <a:rPr lang="en-US" dirty="0" smtClean="0"/>
              <a:t>Second level indented copy, no bullet, bold</a:t>
            </a:r>
          </a:p>
          <a:p>
            <a:pPr lvl="3"/>
            <a:r>
              <a:rPr lang="en-US" dirty="0" smtClean="0"/>
              <a:t>There should never be a third level indent</a:t>
            </a:r>
          </a:p>
        </p:txBody>
      </p:sp>
    </p:spTree>
    <p:extLst>
      <p:ext uri="{BB962C8B-B14F-4D97-AF65-F5344CB8AC3E}">
        <p14:creationId xmlns:p14="http://schemas.microsoft.com/office/powerpoint/2010/main" xmlns="" val="14560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,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190490" y="1396833"/>
            <a:ext cx="4572510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4pPr>
            <a:lvl5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</a:t>
            </a:r>
          </a:p>
          <a:p>
            <a:pPr lvl="2"/>
            <a:r>
              <a:rPr lang="en-US" dirty="0" smtClean="0"/>
              <a:t>Second level indent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539875"/>
            <a:ext cx="3214688" cy="2709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u="none" baseline="0"/>
            </a:lvl1pPr>
          </a:lstStyle>
          <a:p>
            <a:r>
              <a:rPr lang="en-US" dirty="0" smtClean="0"/>
              <a:t>Single Picture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661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,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962400"/>
            <a:ext cx="2971801" cy="20108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1" i="0" baseline="0"/>
            </a:lvl1pPr>
          </a:lstStyle>
          <a:p>
            <a:r>
              <a:rPr lang="en-US" dirty="0" smtClean="0"/>
              <a:t>Picture 2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0" y="1396833"/>
            <a:ext cx="4648200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4pPr>
            <a:lvl5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</a:t>
            </a:r>
          </a:p>
          <a:p>
            <a:pPr lvl="2"/>
            <a:r>
              <a:rPr lang="en-US" dirty="0" smtClean="0"/>
              <a:t>Second level indent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539875"/>
            <a:ext cx="2971801" cy="201087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25"/>
              </a:spcBef>
              <a:spcAft>
                <a:spcPts val="0"/>
              </a:spcAft>
              <a:buNone/>
              <a:defRPr sz="1100" b="1" baseline="0"/>
            </a:lvl1pPr>
          </a:lstStyle>
          <a:p>
            <a:r>
              <a:rPr lang="en-US" dirty="0" smtClean="0"/>
              <a:t>Picture 1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60066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,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539875"/>
            <a:ext cx="2311301" cy="1556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1"/>
            </a:lvl1pPr>
          </a:lstStyle>
          <a:p>
            <a:r>
              <a:rPr lang="en-US" dirty="0" smtClean="0"/>
              <a:t>Picture 1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200400"/>
            <a:ext cx="2311301" cy="1556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1"/>
            </a:lvl1pPr>
          </a:lstStyle>
          <a:p>
            <a:r>
              <a:rPr lang="en-US" dirty="0" smtClean="0"/>
              <a:t>Picture 2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4876800"/>
            <a:ext cx="2311301" cy="1556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1"/>
            </a:lvl1pPr>
          </a:lstStyle>
          <a:p>
            <a:r>
              <a:rPr lang="en-US" dirty="0" smtClean="0"/>
              <a:t>Picture 3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/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05200" y="1396833"/>
            <a:ext cx="5257800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4pPr>
            <a:lvl5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</a:t>
            </a:r>
          </a:p>
          <a:p>
            <a:pPr lvl="2"/>
            <a:r>
              <a:rPr lang="en-US" dirty="0" smtClean="0"/>
              <a:t>Second level indent</a:t>
            </a:r>
          </a:p>
        </p:txBody>
      </p:sp>
    </p:spTree>
    <p:extLst>
      <p:ext uri="{BB962C8B-B14F-4D97-AF65-F5344CB8AC3E}">
        <p14:creationId xmlns:p14="http://schemas.microsoft.com/office/powerpoint/2010/main" xmlns="" val="5938038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x, 24pt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60475" y="1396833"/>
            <a:ext cx="7502525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4pPr>
            <a:lvl5pPr marL="91440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647825" y="1990724"/>
            <a:ext cx="7010400" cy="4191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2219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6096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886200"/>
            <a:ext cx="73152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724400"/>
            <a:ext cx="6858000" cy="762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Date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464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pt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60475" y="1396833"/>
            <a:ext cx="7502525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baseline="0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000" b="1" baseline="0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000" b="1" baseline="0"/>
            </a:lvl4pPr>
            <a:lvl5pPr marL="91440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sz="2400" b="1"/>
            </a:lvl5pPr>
          </a:lstStyle>
          <a:p>
            <a:pPr lvl="0"/>
            <a:r>
              <a:rPr lang="en-US" dirty="0" smtClean="0"/>
              <a:t>Single line, Calibri, 20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 bullet copy, bold</a:t>
            </a:r>
          </a:p>
          <a:p>
            <a:pPr lvl="2"/>
            <a:r>
              <a:rPr lang="en-US" dirty="0" smtClean="0"/>
              <a:t>Second level indented copy, no bullet, bold</a:t>
            </a:r>
          </a:p>
          <a:p>
            <a:pPr lvl="3"/>
            <a:r>
              <a:rPr lang="en-US" dirty="0" smtClean="0"/>
              <a:t>There should never be a third level indent</a:t>
            </a:r>
          </a:p>
        </p:txBody>
      </p:sp>
    </p:spTree>
    <p:extLst>
      <p:ext uri="{BB962C8B-B14F-4D97-AF65-F5344CB8AC3E}">
        <p14:creationId xmlns:p14="http://schemas.microsoft.com/office/powerpoint/2010/main" xmlns="" val="518940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pt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07201" y="747713"/>
            <a:ext cx="8071752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7201" y="1396833"/>
            <a:ext cx="8067489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4pPr>
            <a:lvl5pPr marL="91440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 bullet copy, bold</a:t>
            </a:r>
          </a:p>
          <a:p>
            <a:pPr lvl="2"/>
            <a:r>
              <a:rPr lang="en-US" dirty="0" smtClean="0"/>
              <a:t>Second level indented copy, no bullet, bold</a:t>
            </a:r>
          </a:p>
          <a:p>
            <a:pPr lvl="3"/>
            <a:r>
              <a:rPr lang="en-US" dirty="0" smtClean="0"/>
              <a:t>There should never be a third level indent</a:t>
            </a:r>
          </a:p>
        </p:txBody>
      </p:sp>
    </p:spTree>
    <p:extLst>
      <p:ext uri="{BB962C8B-B14F-4D97-AF65-F5344CB8AC3E}">
        <p14:creationId xmlns:p14="http://schemas.microsoft.com/office/powerpoint/2010/main" xmlns="" val="198402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pt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60475" y="1396833"/>
            <a:ext cx="7502525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baseline="0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000" b="1" baseline="0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000" b="1" baseline="0"/>
            </a:lvl4pPr>
            <a:lvl5pPr marL="91440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sz="2400" b="1"/>
            </a:lvl5pPr>
          </a:lstStyle>
          <a:p>
            <a:pPr lvl="0"/>
            <a:r>
              <a:rPr lang="en-US" dirty="0" smtClean="0"/>
              <a:t>Single line, Calibri, 20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 bullet copy, bold</a:t>
            </a:r>
          </a:p>
          <a:p>
            <a:pPr lvl="2"/>
            <a:r>
              <a:rPr lang="en-US" dirty="0" smtClean="0"/>
              <a:t>Second level indented copy, no bullet, bold</a:t>
            </a:r>
          </a:p>
          <a:p>
            <a:pPr lvl="3"/>
            <a:r>
              <a:rPr lang="en-US" dirty="0" smtClean="0"/>
              <a:t>There should never be a third level indent</a:t>
            </a:r>
          </a:p>
        </p:txBody>
      </p:sp>
    </p:spTree>
    <p:extLst>
      <p:ext uri="{BB962C8B-B14F-4D97-AF65-F5344CB8AC3E}">
        <p14:creationId xmlns:p14="http://schemas.microsoft.com/office/powerpoint/2010/main" xmlns="" val="211513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pt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60475" y="1396833"/>
            <a:ext cx="7502525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4pPr>
            <a:lvl5pPr marL="91440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 bullet copy, bold</a:t>
            </a:r>
          </a:p>
          <a:p>
            <a:pPr lvl="2"/>
            <a:r>
              <a:rPr lang="en-US" dirty="0" smtClean="0"/>
              <a:t>Second level indented copy, no bullet, bold</a:t>
            </a:r>
          </a:p>
          <a:p>
            <a:pPr lvl="3"/>
            <a:r>
              <a:rPr lang="en-US" dirty="0" smtClean="0"/>
              <a:t>There should never be a third level indent</a:t>
            </a:r>
          </a:p>
        </p:txBody>
      </p:sp>
    </p:spTree>
    <p:extLst>
      <p:ext uri="{BB962C8B-B14F-4D97-AF65-F5344CB8AC3E}">
        <p14:creationId xmlns:p14="http://schemas.microsoft.com/office/powerpoint/2010/main" xmlns="" val="277378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,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190490" y="1396833"/>
            <a:ext cx="4572510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4pPr>
            <a:lvl5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</a:t>
            </a:r>
          </a:p>
          <a:p>
            <a:pPr lvl="2"/>
            <a:r>
              <a:rPr lang="en-US" dirty="0" smtClean="0"/>
              <a:t>Second level indent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539875"/>
            <a:ext cx="3214688" cy="2709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/>
            </a:lvl1pPr>
          </a:lstStyle>
          <a:p>
            <a:r>
              <a:rPr lang="en-US" dirty="0" smtClean="0"/>
              <a:t>Single Picture</a:t>
            </a:r>
            <a:br>
              <a:rPr lang="en-US" dirty="0" smtClean="0"/>
            </a:br>
            <a:r>
              <a:rPr lang="en-US" dirty="0" smtClean="0"/>
              <a:t>(Locate images on Inside on the Presentation Tools page under Corporate Communications.)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401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,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962400"/>
            <a:ext cx="2971801" cy="201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i="0" baseline="0"/>
            </a:lvl1pPr>
          </a:lstStyle>
          <a:p>
            <a:r>
              <a:rPr lang="en-US" dirty="0" smtClean="0"/>
              <a:t>Picture 2 </a:t>
            </a:r>
            <a:br>
              <a:rPr lang="en-US" dirty="0" smtClean="0"/>
            </a:br>
            <a:r>
              <a:rPr lang="en-US" dirty="0" smtClean="0"/>
              <a:t>(Locate images on Inside on the Presentation Tools page under Corporate Communications.)</a:t>
            </a:r>
          </a:p>
          <a:p>
            <a:endParaRPr lang="en-US" dirty="0"/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0" y="1396833"/>
            <a:ext cx="4648200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4pPr>
            <a:lvl5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</a:t>
            </a:r>
          </a:p>
          <a:p>
            <a:pPr lvl="2"/>
            <a:r>
              <a:rPr lang="en-US" dirty="0" smtClean="0"/>
              <a:t>Second level indent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539875"/>
            <a:ext cx="2971801" cy="201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/>
            </a:lvl1pPr>
          </a:lstStyle>
          <a:p>
            <a:r>
              <a:rPr lang="en-US" dirty="0" smtClean="0"/>
              <a:t>Picture 1 </a:t>
            </a:r>
            <a:br>
              <a:rPr lang="en-US" dirty="0" smtClean="0"/>
            </a:br>
            <a:r>
              <a:rPr lang="en-US" dirty="0" smtClean="0"/>
              <a:t>(Locate images on Inside on the Presentation Tools page under Corporate Communications.)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430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,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539875"/>
            <a:ext cx="2311301" cy="155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/>
            </a:lvl1pPr>
          </a:lstStyle>
          <a:p>
            <a:r>
              <a:rPr lang="en-US" dirty="0" smtClean="0"/>
              <a:t>Picture 1</a:t>
            </a:r>
            <a:br>
              <a:rPr lang="en-US" dirty="0" smtClean="0"/>
            </a:br>
            <a:r>
              <a:rPr lang="en-US" dirty="0" smtClean="0"/>
              <a:t>(Locate images on Inside on the Presentation Tools page under Corporate Communications.)</a:t>
            </a:r>
          </a:p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200400"/>
            <a:ext cx="2311301" cy="155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/>
            </a:lvl1pPr>
          </a:lstStyle>
          <a:p>
            <a:r>
              <a:rPr lang="en-US" dirty="0" smtClean="0"/>
              <a:t>Picture 2</a:t>
            </a:r>
            <a:br>
              <a:rPr lang="en-US" dirty="0" smtClean="0"/>
            </a:br>
            <a:r>
              <a:rPr lang="en-US" dirty="0" smtClean="0"/>
              <a:t>(Locate images on Inside on the Presentation Tools page under Corporate Communications.)</a:t>
            </a:r>
          </a:p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4876800"/>
            <a:ext cx="2311301" cy="155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/>
            </a:lvl1pPr>
          </a:lstStyle>
          <a:p>
            <a:r>
              <a:rPr lang="en-US" dirty="0" smtClean="0"/>
              <a:t>Picture 3</a:t>
            </a:r>
            <a:br>
              <a:rPr lang="en-US" dirty="0" smtClean="0"/>
            </a:br>
            <a:r>
              <a:rPr lang="en-US" dirty="0" smtClean="0"/>
              <a:t>(Locate images on Inside on the Presentation Tools page under Corporate Communications.)</a:t>
            </a:r>
          </a:p>
          <a:p>
            <a:endParaRPr lang="en-US" dirty="0"/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05200" y="1396833"/>
            <a:ext cx="5257800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4pPr>
            <a:lvl5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</a:t>
            </a:r>
          </a:p>
          <a:p>
            <a:pPr lvl="2"/>
            <a:r>
              <a:rPr lang="en-US" dirty="0" smtClean="0"/>
              <a:t>Second level indent</a:t>
            </a:r>
          </a:p>
        </p:txBody>
      </p:sp>
    </p:spTree>
    <p:extLst>
      <p:ext uri="{BB962C8B-B14F-4D97-AF65-F5344CB8AC3E}">
        <p14:creationId xmlns:p14="http://schemas.microsoft.com/office/powerpoint/2010/main" xmlns="" val="160640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4pt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60475" y="1396833"/>
            <a:ext cx="7502525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4pPr>
            <a:lvl5pPr marL="91440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sz="2400" b="1"/>
            </a:lvl5pPr>
          </a:lstStyle>
          <a:p>
            <a:pPr lvl="0"/>
            <a:endParaRPr lang="en-US" dirty="0" smtClean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1690688" y="2001838"/>
            <a:ext cx="7013575" cy="4179887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96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dybg_sans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" y="100013"/>
            <a:ext cx="8878888" cy="648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/>
          <p:nvPr userDrawn="1"/>
        </p:nvSpPr>
        <p:spPr>
          <a:xfrm>
            <a:off x="6657975" y="6567488"/>
            <a:ext cx="22225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900" b="1" kern="0" spc="50" dirty="0">
                <a:solidFill>
                  <a:srgbClr val="9D9F8E"/>
                </a:solidFill>
                <a:cs typeface="Calibri"/>
              </a:rPr>
              <a:t>ARCHER DANIELS MIDLAND COMPANY</a:t>
            </a:r>
          </a:p>
        </p:txBody>
      </p:sp>
      <p:pic>
        <p:nvPicPr>
          <p:cNvPr id="6" name="Picture 9" descr="ADM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" y="271463"/>
            <a:ext cx="5778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/>
          <p:nvPr userDrawn="1"/>
        </p:nvSpPr>
        <p:spPr>
          <a:xfrm>
            <a:off x="8666163" y="6566067"/>
            <a:ext cx="42862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fld id="{08C3A78E-7165-4A28-8410-4393CD0B5250}" type="slidenum">
              <a:rPr lang="en-US" sz="900" b="1" kern="0" spc="50">
                <a:solidFill>
                  <a:srgbClr val="9D9F8E"/>
                </a:solidFill>
                <a:cs typeface="Calibri"/>
              </a:rPr>
              <a:pPr algn="ctr" defTabSz="457200">
                <a:defRPr/>
              </a:pPr>
              <a:t>‹#›</a:t>
            </a:fld>
            <a:endParaRPr lang="en-US" sz="1000" b="1" kern="0" spc="50" dirty="0">
              <a:solidFill>
                <a:srgbClr val="9D9F8E"/>
              </a:solidFill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768096"/>
            <a:ext cx="7763256" cy="557784"/>
          </a:xfrm>
          <a:prstGeom prst="rect">
            <a:avLst/>
          </a:prstGeo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288" y="1600200"/>
            <a:ext cx="7525512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189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780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DM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 hasCustomPrompt="1"/>
          </p:nvPr>
        </p:nvSpPr>
        <p:spPr>
          <a:xfrm>
            <a:off x="1238250" y="801688"/>
            <a:ext cx="7467600" cy="465137"/>
          </a:xfrm>
          <a:prstGeom prst="rect">
            <a:avLst/>
          </a:prstGeom>
        </p:spPr>
        <p:txBody>
          <a:bodyPr anchor="ctr"/>
          <a:lstStyle>
            <a:lvl1pPr algn="l">
              <a:defRPr sz="3200" b="1" baseline="0"/>
            </a:lvl1pPr>
          </a:lstStyle>
          <a:p>
            <a:r>
              <a:rPr lang="en-US" dirty="0" smtClean="0"/>
              <a:t>Single Line Title, Calibri, 32 </a:t>
            </a:r>
            <a:r>
              <a:rPr lang="en-US" dirty="0" err="1" smtClean="0"/>
              <a:t>pt</a:t>
            </a:r>
            <a:r>
              <a:rPr lang="en-US" dirty="0" smtClean="0"/>
              <a:t>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997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pt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60475" y="1396833"/>
            <a:ext cx="7502525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 baseline="0"/>
            </a:lvl4pPr>
            <a:lvl5pPr marL="91440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 bullet copy, bold</a:t>
            </a:r>
          </a:p>
          <a:p>
            <a:pPr lvl="2"/>
            <a:r>
              <a:rPr lang="en-US" dirty="0" smtClean="0"/>
              <a:t>Second level indented copy, no bullet, bold</a:t>
            </a:r>
          </a:p>
          <a:p>
            <a:pPr lvl="3"/>
            <a:r>
              <a:rPr lang="en-US" dirty="0" smtClean="0"/>
              <a:t>There should never be a third level indent</a:t>
            </a:r>
          </a:p>
        </p:txBody>
      </p:sp>
    </p:spTree>
    <p:extLst>
      <p:ext uri="{BB962C8B-B14F-4D97-AF65-F5344CB8AC3E}">
        <p14:creationId xmlns:p14="http://schemas.microsoft.com/office/powerpoint/2010/main" xmlns="" val="14560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,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190490" y="1396833"/>
            <a:ext cx="4572510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4pPr>
            <a:lvl5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</a:t>
            </a:r>
          </a:p>
          <a:p>
            <a:pPr lvl="2"/>
            <a:r>
              <a:rPr lang="en-US" dirty="0" smtClean="0"/>
              <a:t>Second level indent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539875"/>
            <a:ext cx="3214688" cy="2709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 u="none" baseline="0"/>
            </a:lvl1pPr>
          </a:lstStyle>
          <a:p>
            <a:r>
              <a:rPr lang="en-US" dirty="0" smtClean="0"/>
              <a:t>Single Picture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661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,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962400"/>
            <a:ext cx="2971801" cy="20108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1" i="0" baseline="0"/>
            </a:lvl1pPr>
          </a:lstStyle>
          <a:p>
            <a:r>
              <a:rPr lang="en-US" dirty="0" smtClean="0"/>
              <a:t>Picture 2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0" y="1396833"/>
            <a:ext cx="4648200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4pPr>
            <a:lvl5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</a:t>
            </a:r>
          </a:p>
          <a:p>
            <a:pPr lvl="2"/>
            <a:r>
              <a:rPr lang="en-US" dirty="0" smtClean="0"/>
              <a:t>Second level indent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539875"/>
            <a:ext cx="2971801" cy="201087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25"/>
              </a:spcBef>
              <a:spcAft>
                <a:spcPts val="0"/>
              </a:spcAft>
              <a:buNone/>
              <a:defRPr sz="1100" b="1" baseline="0"/>
            </a:lvl1pPr>
          </a:lstStyle>
          <a:p>
            <a:r>
              <a:rPr lang="en-US" dirty="0" smtClean="0"/>
              <a:t>Picture 1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600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, Text/Bulle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539875"/>
            <a:ext cx="2311301" cy="1556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1"/>
            </a:lvl1pPr>
          </a:lstStyle>
          <a:p>
            <a:r>
              <a:rPr lang="en-US" dirty="0" smtClean="0"/>
              <a:t>Picture 1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200400"/>
            <a:ext cx="2311301" cy="1556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1"/>
            </a:lvl1pPr>
          </a:lstStyle>
          <a:p>
            <a:r>
              <a:rPr lang="en-US" dirty="0" smtClean="0"/>
              <a:t>Picture 2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4876800"/>
            <a:ext cx="2311301" cy="15565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1"/>
            </a:lvl1pPr>
          </a:lstStyle>
          <a:p>
            <a:r>
              <a:rPr lang="en-US" dirty="0" smtClean="0"/>
              <a:t>Picture 3</a:t>
            </a:r>
            <a:br>
              <a:rPr lang="en-US" dirty="0" smtClean="0"/>
            </a:br>
            <a:r>
              <a:rPr lang="en-US" dirty="0" smtClean="0"/>
              <a:t>A gallery of approved images may be found at:  Inside.adm.com/</a:t>
            </a:r>
            <a:r>
              <a:rPr lang="en-US" dirty="0" err="1" smtClean="0"/>
              <a:t>ppt_images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an image, right mouse click, and “Save Picture As…”</a:t>
            </a:r>
            <a:br>
              <a:rPr lang="en-US" dirty="0" smtClean="0"/>
            </a:br>
            <a:r>
              <a:rPr lang="en-US" dirty="0" smtClean="0"/>
              <a:t>To insert picture here:</a:t>
            </a:r>
            <a:br>
              <a:rPr lang="en-US" dirty="0" smtClean="0"/>
            </a:br>
            <a:r>
              <a:rPr lang="en-US" dirty="0" smtClean="0"/>
              <a:t>Click this box once (so that selection frame appears)</a:t>
            </a:r>
            <a:br>
              <a:rPr lang="en-US" dirty="0" smtClean="0"/>
            </a:br>
            <a:r>
              <a:rPr lang="en-US" dirty="0" smtClean="0"/>
              <a:t>From the “Insert” tab above, select “Picture”</a:t>
            </a:r>
            <a:br>
              <a:rPr lang="en-US" dirty="0" smtClean="0"/>
            </a:br>
            <a:r>
              <a:rPr lang="en-US" dirty="0" smtClean="0"/>
              <a:t>Locate saved image and “Insert”</a:t>
            </a:r>
          </a:p>
          <a:p>
            <a:endParaRPr lang="en-US" dirty="0"/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747713"/>
            <a:ext cx="7502525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b="1" dirty="0" smtClean="0"/>
              <a:t>Single Line Title, Calibri, 32 </a:t>
            </a:r>
            <a:r>
              <a:rPr lang="en-US" b="1" dirty="0" err="1" smtClean="0"/>
              <a:t>pt</a:t>
            </a:r>
            <a:r>
              <a:rPr lang="en-US" b="1" dirty="0" smtClean="0"/>
              <a:t> font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05200" y="1396833"/>
            <a:ext cx="5257800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/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400" b="1" baseline="0"/>
            </a:lvl2pPr>
            <a:lvl3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3pPr>
            <a:lvl4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4pPr>
            <a:lvl5pPr marL="1197864" indent="-28346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 "/>
              <a:defRPr sz="2400" b="1"/>
            </a:lvl5pPr>
          </a:lstStyle>
          <a:p>
            <a:pPr lvl="0"/>
            <a:r>
              <a:rPr lang="en-US" dirty="0" smtClean="0"/>
              <a:t>Single line, Calibri, 24 </a:t>
            </a:r>
            <a:r>
              <a:rPr lang="en-US" dirty="0" err="1" smtClean="0"/>
              <a:t>pt</a:t>
            </a:r>
            <a:r>
              <a:rPr lang="en-US" dirty="0" smtClean="0"/>
              <a:t> font, bold</a:t>
            </a:r>
          </a:p>
          <a:p>
            <a:pPr lvl="1"/>
            <a:r>
              <a:rPr lang="en-US" dirty="0" smtClean="0"/>
              <a:t>First level indent</a:t>
            </a:r>
          </a:p>
          <a:p>
            <a:pPr lvl="2"/>
            <a:r>
              <a:rPr lang="en-US" dirty="0" smtClean="0"/>
              <a:t>Second level indent</a:t>
            </a:r>
          </a:p>
        </p:txBody>
      </p:sp>
    </p:spTree>
    <p:extLst>
      <p:ext uri="{BB962C8B-B14F-4D97-AF65-F5344CB8AC3E}">
        <p14:creationId xmlns:p14="http://schemas.microsoft.com/office/powerpoint/2010/main" xmlns="" val="59380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.emf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222250"/>
            <a:ext cx="86868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623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dybg_sanslogo.jpg"/>
          <p:cNvPicPr>
            <a:picLocks noChangeAspect="1"/>
          </p:cNvPicPr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124121" y="100496"/>
            <a:ext cx="8878824" cy="6487668"/>
          </a:xfrm>
          <a:prstGeom prst="rect">
            <a:avLst/>
          </a:prstGeom>
        </p:spPr>
      </p:pic>
      <p:pic>
        <p:nvPicPr>
          <p:cNvPr id="10" name="Picture 9" descr="ADMLogo_white.eps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0050" y="270977"/>
            <a:ext cx="578339" cy="687873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6638925" y="6577013"/>
            <a:ext cx="22225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b="1" kern="0" spc="50" dirty="0">
                <a:solidFill>
                  <a:srgbClr val="9D9F8E"/>
                </a:solidFill>
                <a:cs typeface="Calibri"/>
              </a:rPr>
              <a:t>ARCHER DANIELS MIDLAND COMPANY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8666163" y="6566067"/>
            <a:ext cx="42862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08C3A78E-7165-4A28-8410-4393CD0B5250}" type="slidenum">
              <a:rPr lang="en-US" sz="900" b="1" kern="0" spc="50">
                <a:solidFill>
                  <a:srgbClr val="9D9F8E"/>
                </a:solidFill>
                <a:cs typeface="Calibri"/>
              </a:rPr>
              <a:pPr algn="ctr">
                <a:defRPr/>
              </a:pPr>
              <a:t>‹#›</a:t>
            </a:fld>
            <a:endParaRPr lang="en-US" sz="1000" b="1" kern="0" spc="50" dirty="0">
              <a:solidFill>
                <a:srgbClr val="9D9F8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7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6177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dybg_sanslogo.jpg"/>
          <p:cNvPicPr>
            <a:picLocks noChangeAspect="1"/>
          </p:cNvPicPr>
          <p:nvPr userDrawn="1"/>
        </p:nvPicPr>
        <p:blipFill>
          <a:blip r:embed="rId11" cstate="print">
            <a:alphaModFix/>
          </a:blip>
          <a:stretch>
            <a:fillRect/>
          </a:stretch>
        </p:blipFill>
        <p:spPr>
          <a:xfrm>
            <a:off x="124121" y="100496"/>
            <a:ext cx="8878824" cy="6487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78157" y="6582877"/>
            <a:ext cx="16466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600" b="1" kern="0" spc="50" dirty="0">
                <a:solidFill>
                  <a:srgbClr val="9D9F8E"/>
                </a:solidFill>
                <a:cs typeface="Calibri"/>
              </a:rPr>
              <a:t>ARCHER DANIELS MIDLAND COMPANY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278157" y="6582877"/>
            <a:ext cx="16466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600" b="1" kern="0" spc="50" dirty="0">
                <a:solidFill>
                  <a:srgbClr val="9D9F8E"/>
                </a:solidFill>
                <a:cs typeface="Calibri"/>
              </a:rPr>
              <a:t>ARCHER DANIELS MIDLAND COMPANY</a:t>
            </a:r>
          </a:p>
        </p:txBody>
      </p:sp>
      <p:pic>
        <p:nvPicPr>
          <p:cNvPr id="10" name="Picture 9" descr="ADMLogo_white.eps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400050" y="270977"/>
            <a:ext cx="578339" cy="68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00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40" r:id="rId9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dybg_sanslogo.jpg"/>
          <p:cNvPicPr>
            <a:picLocks noChangeAspect="1"/>
          </p:cNvPicPr>
          <p:nvPr/>
        </p:nvPicPr>
        <p:blipFill>
          <a:blip r:embed="rId11" cstate="print">
            <a:alphaModFix/>
          </a:blip>
          <a:stretch>
            <a:fillRect/>
          </a:stretch>
        </p:blipFill>
        <p:spPr>
          <a:xfrm>
            <a:off x="124121" y="100496"/>
            <a:ext cx="8878824" cy="6487668"/>
          </a:xfrm>
          <a:prstGeom prst="rect">
            <a:avLst/>
          </a:prstGeom>
        </p:spPr>
      </p:pic>
      <p:pic>
        <p:nvPicPr>
          <p:cNvPr id="10" name="Picture 9" descr="ADMLogo_white.eps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0050" y="270977"/>
            <a:ext cx="578339" cy="687873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6638925" y="6577013"/>
            <a:ext cx="22225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b="1" kern="0" spc="50" dirty="0">
                <a:solidFill>
                  <a:srgbClr val="9D9F8E"/>
                </a:solidFill>
                <a:cs typeface="Calibri"/>
              </a:rPr>
              <a:t>ARCHER DANIELS MIDLAND COMPANY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8666163" y="6566067"/>
            <a:ext cx="42862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08C3A78E-7165-4A28-8410-4393CD0B5250}" type="slidenum">
              <a:rPr lang="en-US" sz="900" b="1" kern="0" spc="50">
                <a:solidFill>
                  <a:srgbClr val="9D9F8E"/>
                </a:solidFill>
                <a:cs typeface="Calibri"/>
              </a:rPr>
              <a:pPr algn="ctr">
                <a:defRPr/>
              </a:pPr>
              <a:t>‹#›</a:t>
            </a:fld>
            <a:endParaRPr lang="en-US" sz="1000" b="1" kern="0" spc="50" dirty="0">
              <a:solidFill>
                <a:srgbClr val="9D9F8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7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6177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222250"/>
            <a:ext cx="86868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623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dybg_sanslogo.jpg"/>
          <p:cNvPicPr>
            <a:picLocks noChangeAspect="1"/>
          </p:cNvPicPr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124121" y="100496"/>
            <a:ext cx="8878824" cy="6487668"/>
          </a:xfrm>
          <a:prstGeom prst="rect">
            <a:avLst/>
          </a:prstGeom>
        </p:spPr>
      </p:pic>
      <p:pic>
        <p:nvPicPr>
          <p:cNvPr id="10" name="Picture 9" descr="ADMLogo_white.eps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0050" y="270977"/>
            <a:ext cx="578339" cy="687873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6638925" y="6577013"/>
            <a:ext cx="22225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b="1" kern="0" spc="50" dirty="0">
                <a:solidFill>
                  <a:srgbClr val="9D9F8E"/>
                </a:solidFill>
                <a:cs typeface="Calibri"/>
              </a:rPr>
              <a:t>ARCHER DANIELS MIDLAND COMPANY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8666163" y="6566067"/>
            <a:ext cx="42862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08C3A78E-7165-4A28-8410-4393CD0B5250}" type="slidenum">
              <a:rPr lang="en-US" sz="900" b="1" kern="0" spc="50">
                <a:solidFill>
                  <a:srgbClr val="9D9F8E"/>
                </a:solidFill>
                <a:cs typeface="Calibri"/>
              </a:rPr>
              <a:pPr algn="ctr">
                <a:defRPr/>
              </a:pPr>
              <a:t>‹#›</a:t>
            </a:fld>
            <a:endParaRPr lang="en-US" sz="1000" b="1" kern="0" spc="50" dirty="0">
              <a:solidFill>
                <a:srgbClr val="9D9F8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7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6177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dybg_sanslogo.jpg"/>
          <p:cNvPicPr>
            <a:picLocks noChangeAspect="1"/>
          </p:cNvPicPr>
          <p:nvPr/>
        </p:nvPicPr>
        <p:blipFill>
          <a:blip r:embed="rId11" cstate="print">
            <a:alphaModFix/>
          </a:blip>
          <a:stretch>
            <a:fillRect/>
          </a:stretch>
        </p:blipFill>
        <p:spPr>
          <a:xfrm>
            <a:off x="124121" y="100496"/>
            <a:ext cx="8878824" cy="6487668"/>
          </a:xfrm>
          <a:prstGeom prst="rect">
            <a:avLst/>
          </a:prstGeom>
        </p:spPr>
      </p:pic>
      <p:pic>
        <p:nvPicPr>
          <p:cNvPr id="10" name="Picture 9" descr="ADMLogo_white.eps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0050" y="270977"/>
            <a:ext cx="578339" cy="687873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6638925" y="6577013"/>
            <a:ext cx="22225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b="1" kern="0" spc="50" dirty="0">
                <a:solidFill>
                  <a:srgbClr val="9D9F8E"/>
                </a:solidFill>
                <a:cs typeface="Calibri"/>
              </a:rPr>
              <a:t>ARCHER DANIELS MIDLAND COMPANY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8666163" y="6566067"/>
            <a:ext cx="42862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08C3A78E-7165-4A28-8410-4393CD0B5250}" type="slidenum">
              <a:rPr lang="en-US" sz="900" b="1" kern="0" spc="50">
                <a:solidFill>
                  <a:srgbClr val="9D9F8E"/>
                </a:solidFill>
                <a:cs typeface="Calibri"/>
              </a:rPr>
              <a:pPr algn="ctr">
                <a:defRPr/>
              </a:pPr>
              <a:t>‹#›</a:t>
            </a:fld>
            <a:endParaRPr lang="en-US" sz="1000" b="1" kern="0" spc="50" dirty="0">
              <a:solidFill>
                <a:srgbClr val="9D9F8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7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6177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222250"/>
            <a:ext cx="86868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623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5105400"/>
            <a:ext cx="7315200" cy="1295400"/>
          </a:xfrm>
        </p:spPr>
        <p:txBody>
          <a:bodyPr/>
          <a:lstStyle/>
          <a:p>
            <a:r>
              <a:rPr lang="en-US" dirty="0" smtClean="0"/>
              <a:t>Archer Daniels Midland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5800" y="5029200"/>
            <a:ext cx="6858000" cy="99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85800" y="1371601"/>
            <a:ext cx="7772400" cy="2057399"/>
          </a:xfrm>
        </p:spPr>
        <p:txBody>
          <a:bodyPr/>
          <a:lstStyle/>
          <a:p>
            <a:r>
              <a:rPr lang="en-US" sz="5400" dirty="0" smtClean="0"/>
              <a:t>RISK</a:t>
            </a:r>
          </a:p>
          <a:p>
            <a:r>
              <a:rPr lang="en-US" sz="3600" i="1" dirty="0" smtClean="0"/>
              <a:t>Classification, Measurement &amp; Mitigation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xmlns="" val="2313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60475" y="609601"/>
            <a:ext cx="7502525" cy="609600"/>
          </a:xfrm>
        </p:spPr>
        <p:txBody>
          <a:bodyPr/>
          <a:lstStyle/>
          <a:p>
            <a:r>
              <a:rPr lang="en-US" sz="3600" u="sng" dirty="0" smtClean="0"/>
              <a:t>RISKS - Mitigation</a:t>
            </a:r>
            <a:endParaRPr lang="en-US" sz="36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60475" y="1396832"/>
            <a:ext cx="7502525" cy="508016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Price Position </a:t>
            </a:r>
            <a:r>
              <a:rPr lang="en-US" dirty="0" smtClean="0">
                <a:solidFill>
                  <a:srgbClr val="FF0000"/>
                </a:solidFill>
              </a:rPr>
              <a:t>Risk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Position Limits &amp; Sheet, Hedging</a:t>
            </a:r>
            <a:r>
              <a:rPr lang="en-US" dirty="0" smtClean="0"/>
              <a:t>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Currency </a:t>
            </a:r>
            <a:r>
              <a:rPr lang="en-US" dirty="0" smtClean="0">
                <a:solidFill>
                  <a:srgbClr val="FF0000"/>
                </a:solidFill>
              </a:rPr>
              <a:t>Risk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– Cover &amp; Forward Cover</a:t>
            </a:r>
            <a:endParaRPr lang="en-US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Credit </a:t>
            </a:r>
            <a:r>
              <a:rPr lang="en-US" dirty="0" smtClean="0">
                <a:solidFill>
                  <a:srgbClr val="FF0000"/>
                </a:solidFill>
              </a:rPr>
              <a:t>Risk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– Credit Assessment, Limits &amp; Re-insurance</a:t>
            </a:r>
            <a:endParaRPr lang="en-US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Counter Party </a:t>
            </a:r>
            <a:r>
              <a:rPr lang="en-US" dirty="0" smtClean="0">
                <a:solidFill>
                  <a:srgbClr val="FF0000"/>
                </a:solidFill>
              </a:rPr>
              <a:t>Risk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– PG Deposit, Payment Retention</a:t>
            </a:r>
            <a:endParaRPr lang="en-US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Quality </a:t>
            </a:r>
            <a:r>
              <a:rPr lang="en-US" dirty="0" smtClean="0">
                <a:solidFill>
                  <a:srgbClr val="FF0000"/>
                </a:solidFill>
              </a:rPr>
              <a:t>Risk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– Staff Training, Storage, Transportation</a:t>
            </a:r>
            <a:endParaRPr lang="en-US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Production </a:t>
            </a:r>
            <a:r>
              <a:rPr lang="en-US" smtClean="0">
                <a:solidFill>
                  <a:srgbClr val="FF0000"/>
                </a:solidFill>
              </a:rPr>
              <a:t>&amp; Climate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Risk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Regulatory </a:t>
            </a:r>
            <a:r>
              <a:rPr lang="en-US" dirty="0" smtClean="0">
                <a:solidFill>
                  <a:srgbClr val="FF0000"/>
                </a:solidFill>
              </a:rPr>
              <a:t>Risk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– Dialogue &amp; Anticipation</a:t>
            </a:r>
            <a:endParaRPr lang="en-US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Political &amp; Country </a:t>
            </a:r>
            <a:r>
              <a:rPr lang="en-US" dirty="0" smtClean="0">
                <a:solidFill>
                  <a:srgbClr val="FF0000"/>
                </a:solidFill>
              </a:rPr>
              <a:t>Risk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– Historical Assessment</a:t>
            </a:r>
            <a:endParaRPr lang="en-US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Fidelity </a:t>
            </a:r>
            <a:r>
              <a:rPr lang="en-US" dirty="0" smtClean="0">
                <a:solidFill>
                  <a:srgbClr val="FF0000"/>
                </a:solidFill>
              </a:rPr>
              <a:t>Risk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– Re-insurance and Compliance Action</a:t>
            </a:r>
            <a:endParaRPr lang="en-US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Operational </a:t>
            </a:r>
            <a:r>
              <a:rPr lang="en-US" dirty="0" smtClean="0">
                <a:solidFill>
                  <a:srgbClr val="FF0000"/>
                </a:solidFill>
              </a:rPr>
              <a:t>Risk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– Broad </a:t>
            </a:r>
            <a:r>
              <a:rPr lang="en-US" dirty="0" err="1" smtClean="0">
                <a:solidFill>
                  <a:srgbClr val="0000FF"/>
                </a:solidFill>
              </a:rPr>
              <a:t>Def</a:t>
            </a:r>
            <a:r>
              <a:rPr lang="en-US" dirty="0" smtClean="0">
                <a:solidFill>
                  <a:srgbClr val="0000FF"/>
                </a:solidFill>
              </a:rPr>
              <a:t>, Safety, Process Related</a:t>
            </a:r>
            <a:endParaRPr lang="en-US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Financial </a:t>
            </a:r>
            <a:r>
              <a:rPr lang="en-US" dirty="0" smtClean="0">
                <a:solidFill>
                  <a:srgbClr val="FF0000"/>
                </a:solidFill>
              </a:rPr>
              <a:t>Risk</a:t>
            </a:r>
            <a:r>
              <a:rPr lang="en-US" dirty="0" smtClean="0">
                <a:solidFill>
                  <a:srgbClr val="0000FF"/>
                </a:solidFill>
              </a:rPr>
              <a:t> – Project, Interest Rate, Cost Comp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Reputational Risk</a:t>
            </a:r>
            <a:r>
              <a:rPr lang="en-US" dirty="0" smtClean="0">
                <a:solidFill>
                  <a:srgbClr val="0000FF"/>
                </a:solidFill>
              </a:rPr>
              <a:t> – Organizational, Response -&gt; CEO.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079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/>
              <a:t>RISKS – Global Consolidation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Crop -&gt; Region -&gt; Country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Country -&gt; Region -&gt; Crop -&gt; ADM International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Risk Management Teams, Risk Officers, Risk Offices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637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1" descr="ADM-logo_cirR_2C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309048" cy="147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930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43210" cy="5334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ADM</a:t>
            </a:r>
            <a:r>
              <a:rPr lang="en-US" sz="4000" b="1" u="sng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4000" b="1" u="sng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u="sng" dirty="0">
                <a:solidFill>
                  <a:srgbClr val="0000FF"/>
                </a:solidFill>
              </a:rPr>
              <a:t>Archer </a:t>
            </a:r>
            <a:r>
              <a:rPr lang="en-US" sz="4000" u="sng" dirty="0" smtClean="0">
                <a:solidFill>
                  <a:srgbClr val="0000FF"/>
                </a:solidFill>
              </a:rPr>
              <a:t>Daniels Midland Company</a:t>
            </a:r>
            <a:r>
              <a:rPr lang="en-US" sz="40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4000" u="sng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40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200" dirty="0"/>
              <a:t>Founded in </a:t>
            </a:r>
            <a:r>
              <a:rPr lang="en-US" sz="2200" dirty="0" smtClean="0"/>
              <a:t>1902</a:t>
            </a:r>
          </a:p>
          <a:p>
            <a:pPr lvl="1"/>
            <a:r>
              <a:rPr lang="en-US" sz="1800" dirty="0" smtClean="0"/>
              <a:t>Headquartered in Decatur, Illinois, USA</a:t>
            </a:r>
          </a:p>
          <a:p>
            <a:r>
              <a:rPr lang="en-US" sz="2200" dirty="0" smtClean="0"/>
              <a:t>ADM is </a:t>
            </a:r>
            <a:r>
              <a:rPr lang="en-US" sz="2200" dirty="0"/>
              <a:t>one of the </a:t>
            </a:r>
            <a:r>
              <a:rPr lang="en-US" sz="2200" dirty="0" smtClean="0"/>
              <a:t>Largest </a:t>
            </a:r>
            <a:r>
              <a:rPr lang="en-US" sz="2200" dirty="0"/>
              <a:t>A</a:t>
            </a:r>
            <a:r>
              <a:rPr lang="en-US" sz="2200" dirty="0" smtClean="0"/>
              <a:t>gricultural Processors </a:t>
            </a:r>
            <a:r>
              <a:rPr lang="en-US" sz="2200" dirty="0"/>
              <a:t>in the </a:t>
            </a:r>
            <a:r>
              <a:rPr lang="en-US" sz="2200" dirty="0" smtClean="0"/>
              <a:t>world</a:t>
            </a:r>
          </a:p>
          <a:p>
            <a:r>
              <a:rPr lang="en-US" sz="2200" dirty="0" smtClean="0"/>
              <a:t>World’s Largest Corn Processor</a:t>
            </a:r>
          </a:p>
          <a:p>
            <a:pPr lvl="1"/>
            <a:r>
              <a:rPr lang="en-US" sz="1800" dirty="0" smtClean="0"/>
              <a:t>Each Day ADM Processes 66,000 MT of Corn </a:t>
            </a:r>
            <a:endParaRPr lang="en-US" sz="1800" b="1" i="1" dirty="0" smtClean="0"/>
          </a:p>
          <a:p>
            <a:endParaRPr lang="en-US" sz="2000" b="1" i="1" dirty="0" smtClean="0"/>
          </a:p>
          <a:p>
            <a:r>
              <a:rPr lang="en-US" sz="2000" b="1" i="1" dirty="0" smtClean="0"/>
              <a:t>Fortune </a:t>
            </a:r>
            <a:r>
              <a:rPr lang="en-US" sz="2000" b="1" i="1" dirty="0"/>
              <a:t>28 </a:t>
            </a:r>
            <a:r>
              <a:rPr lang="en-US" sz="2000" dirty="0"/>
              <a:t> Company (US)</a:t>
            </a:r>
          </a:p>
          <a:p>
            <a:r>
              <a:rPr lang="en-US" sz="2000" b="1" i="1" dirty="0"/>
              <a:t>Fortune 92 </a:t>
            </a:r>
            <a:r>
              <a:rPr lang="en-US" sz="2000" dirty="0"/>
              <a:t>Company  (Worldwide)</a:t>
            </a:r>
          </a:p>
          <a:p>
            <a:r>
              <a:rPr lang="en-US" sz="2000" b="1" i="1" dirty="0"/>
              <a:t>Fortune “Most Admired Food Production Company” </a:t>
            </a:r>
            <a:r>
              <a:rPr lang="en-US" sz="1000" dirty="0" smtClean="0"/>
              <a:t>(2009,2010, 2011)</a:t>
            </a:r>
            <a:endParaRPr lang="en-US" sz="1050" b="1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-13648" y="4822208"/>
            <a:ext cx="9220200" cy="2039112"/>
            <a:chOff x="0" y="4818888"/>
            <a:chExt cx="9144000" cy="2039113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361" y="4818891"/>
              <a:ext cx="3712938" cy="2039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5301" y="4818890"/>
              <a:ext cx="2131587" cy="2039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18888"/>
              <a:ext cx="1863405" cy="2039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2045"/>
            <a:stretch/>
          </p:blipFill>
          <p:spPr bwMode="auto">
            <a:xfrm>
              <a:off x="7726891" y="4818888"/>
              <a:ext cx="1417109" cy="2039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3844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261411"/>
              </p:ext>
            </p:extLst>
          </p:nvPr>
        </p:nvGraphicFramePr>
        <p:xfrm>
          <a:off x="314324" y="2057163"/>
          <a:ext cx="4105276" cy="2485469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546002"/>
                <a:gridCol w="1559274"/>
              </a:tblGrid>
              <a:tr h="37549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FY</a:t>
                      </a:r>
                      <a:r>
                        <a:rPr lang="en-US" sz="1800" baseline="0" dirty="0" smtClean="0"/>
                        <a:t> 12</a:t>
                      </a:r>
                      <a:r>
                        <a:rPr lang="en-US" sz="1800" dirty="0" smtClean="0"/>
                        <a:t> Net sales: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$89 </a:t>
                      </a:r>
                      <a:r>
                        <a:rPr lang="en-US" sz="1800" dirty="0" err="1" smtClean="0"/>
                        <a:t>Bn</a:t>
                      </a:r>
                      <a:endParaRPr lang="en-US" sz="1800" b="1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81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Employees: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30,000+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49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Facilities: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685+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81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Net Fixed Assets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~$10Bn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81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Market cap</a:t>
                      </a:r>
                      <a:r>
                        <a:rPr lang="en-US" sz="1800" baseline="0" dirty="0" smtClean="0"/>
                        <a:t>:</a:t>
                      </a:r>
                    </a:p>
                    <a:p>
                      <a:r>
                        <a:rPr lang="en-US" sz="800" dirty="0" smtClean="0"/>
                        <a:t>(10/26/12)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~$18 </a:t>
                      </a:r>
                      <a:r>
                        <a:rPr lang="en-US" sz="1800" dirty="0" err="1" smtClean="0"/>
                        <a:t>Bn</a:t>
                      </a:r>
                      <a:endParaRPr lang="en-US" sz="1800" b="1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1" name="Title 6"/>
          <p:cNvSpPr>
            <a:spLocks noGrp="1"/>
          </p:cNvSpPr>
          <p:nvPr>
            <p:ph type="title"/>
          </p:nvPr>
        </p:nvSpPr>
        <p:spPr bwMode="auto">
          <a:xfrm>
            <a:off x="1" y="531884"/>
            <a:ext cx="9144000" cy="5572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chemeClr val="tx2"/>
                </a:solidFill>
                <a:latin typeface="+mn-lt"/>
              </a:rPr>
              <a:t>Premier Player in Global Agribusiness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 bwMode="auto">
          <a:xfrm>
            <a:off x="309402" y="1259182"/>
            <a:ext cx="2915994" cy="41322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endParaRPr lang="en-US" b="1" dirty="0"/>
          </a:p>
          <a:p>
            <a:pPr>
              <a:buFont typeface="Arial" pitchFamily="34" charset="0"/>
              <a:buNone/>
            </a:pPr>
            <a:r>
              <a:rPr lang="en-US" b="1" dirty="0" smtClean="0"/>
              <a:t>Key Facts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16859" y="1089097"/>
            <a:ext cx="8347819" cy="40005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en-US" sz="2000" b="1" dirty="0">
                <a:solidFill>
                  <a:prstClr val="white"/>
                </a:solidFill>
              </a:rPr>
              <a:t>Serving Vital needs throughout the world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xmlns="" val="2622980202"/>
              </p:ext>
            </p:extLst>
          </p:nvPr>
        </p:nvGraphicFramePr>
        <p:xfrm>
          <a:off x="4711670" y="1938183"/>
          <a:ext cx="4051166" cy="303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9538" y="4050190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Ag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3759" y="2475686"/>
            <a:ext cx="130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Oilseeds Processing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9448" y="2167909"/>
            <a:ext cx="1365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Corn Processing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7700" y="4388744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Other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32413" y="1489147"/>
            <a:ext cx="423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FY’12 Segment Operating Profit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$2.9 Billion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9803" y="1489147"/>
            <a:ext cx="4254875" cy="3302847"/>
          </a:xfrm>
          <a:prstGeom prst="rect">
            <a:avLst/>
          </a:prstGeom>
          <a:noFill/>
          <a:ln w="19050">
            <a:solidFill>
              <a:srgbClr val="C9CA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6603" y="4825114"/>
            <a:ext cx="5090844" cy="203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4098" y="4832335"/>
            <a:ext cx="2503602" cy="203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42"/>
          <a:stretch/>
        </p:blipFill>
        <p:spPr bwMode="auto">
          <a:xfrm>
            <a:off x="-1" y="4811667"/>
            <a:ext cx="1579141" cy="203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9140" y="4825326"/>
            <a:ext cx="2694009" cy="203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672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10" y="2566075"/>
            <a:ext cx="2654383" cy="1990787"/>
          </a:xfrm>
          <a:prstGeom prst="rect">
            <a:avLst/>
          </a:prstGeom>
        </p:spPr>
      </p:pic>
      <p:sp>
        <p:nvSpPr>
          <p:cNvPr id="69" name="Line 35"/>
          <p:cNvSpPr>
            <a:spLocks noChangeShapeType="1"/>
          </p:cNvSpPr>
          <p:nvPr/>
        </p:nvSpPr>
        <p:spPr bwMode="auto">
          <a:xfrm>
            <a:off x="1237248" y="4996739"/>
            <a:ext cx="307209" cy="0"/>
          </a:xfrm>
          <a:prstGeom prst="line">
            <a:avLst/>
          </a:prstGeom>
          <a:noFill/>
          <a:ln w="28575">
            <a:solidFill>
              <a:srgbClr val="E1BD4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0" name="Line 36"/>
          <p:cNvSpPr>
            <a:spLocks noChangeShapeType="1"/>
          </p:cNvSpPr>
          <p:nvPr/>
        </p:nvSpPr>
        <p:spPr bwMode="auto">
          <a:xfrm>
            <a:off x="1237248" y="5519385"/>
            <a:ext cx="318896" cy="0"/>
          </a:xfrm>
          <a:prstGeom prst="line">
            <a:avLst/>
          </a:prstGeom>
          <a:noFill/>
          <a:ln w="28575">
            <a:solidFill>
              <a:srgbClr val="E1BD4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8" name="Line 34"/>
          <p:cNvSpPr>
            <a:spLocks noChangeShapeType="1"/>
          </p:cNvSpPr>
          <p:nvPr/>
        </p:nvSpPr>
        <p:spPr bwMode="auto">
          <a:xfrm>
            <a:off x="1237248" y="4469332"/>
            <a:ext cx="320566" cy="0"/>
          </a:xfrm>
          <a:prstGeom prst="line">
            <a:avLst/>
          </a:prstGeom>
          <a:noFill/>
          <a:ln w="28575">
            <a:solidFill>
              <a:srgbClr val="E1BD4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 Corn</a:t>
            </a:r>
            <a:endParaRPr lang="en-US" dirty="0"/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4791264" y="1687271"/>
            <a:ext cx="3940305" cy="307777"/>
          </a:xfrm>
          <a:prstGeom prst="rect">
            <a:avLst/>
          </a:prstGeom>
          <a:solidFill>
            <a:srgbClr val="88B95B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</a:rPr>
              <a:t>Corn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</a:rPr>
              <a:t> Syrup, High Fructose Corn Syrup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4791263" y="4502125"/>
            <a:ext cx="3940305" cy="307777"/>
          </a:xfrm>
          <a:prstGeom prst="rect">
            <a:avLst/>
          </a:prstGeom>
          <a:solidFill>
            <a:srgbClr val="88B95B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</a:rPr>
              <a:t>Fuel Alcohol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4791263" y="2089393"/>
            <a:ext cx="3940305" cy="307777"/>
          </a:xfrm>
          <a:prstGeom prst="rect">
            <a:avLst/>
          </a:prstGeom>
          <a:solidFill>
            <a:srgbClr val="C9CBCC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Dextrose (Liquid and Crystalline), Maltodextrin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4791264" y="2491515"/>
            <a:ext cx="3940304" cy="307777"/>
          </a:xfrm>
          <a:prstGeom prst="rect">
            <a:avLst/>
          </a:prstGeom>
          <a:solidFill>
            <a:srgbClr val="C9CBCC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Xanthan Gum, Citric Acid,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Lactic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Acid, Yeast</a:t>
            </a: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5724823" y="3295759"/>
            <a:ext cx="3006745" cy="307777"/>
          </a:xfrm>
          <a:prstGeom prst="rect">
            <a:avLst/>
          </a:prstGeom>
          <a:solidFill>
            <a:srgbClr val="C9CBCC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Propylene Glycol, Ethylene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Glycol </a:t>
            </a: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4791263" y="5756375"/>
            <a:ext cx="3940305" cy="307777"/>
          </a:xfrm>
          <a:prstGeom prst="rect">
            <a:avLst/>
          </a:prstGeom>
          <a:solidFill>
            <a:srgbClr val="C9CBCC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Additional Products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4791263" y="5306369"/>
            <a:ext cx="3940305" cy="307777"/>
          </a:xfrm>
          <a:prstGeom prst="rect">
            <a:avLst/>
          </a:prstGeom>
          <a:solidFill>
            <a:srgbClr val="C9CBCC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Ethyl Lactate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4791263" y="4904247"/>
            <a:ext cx="3940305" cy="307777"/>
          </a:xfrm>
          <a:prstGeom prst="rect">
            <a:avLst/>
          </a:prstGeom>
          <a:solidFill>
            <a:srgbClr val="C9CBCC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Food and Industrial Starches</a:t>
            </a: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4791263" y="4100003"/>
            <a:ext cx="3940305" cy="307777"/>
          </a:xfrm>
          <a:prstGeom prst="rect">
            <a:avLst/>
          </a:prstGeom>
          <a:solidFill>
            <a:srgbClr val="C9CBCC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Lysine, Threonine, Astaxanthin</a:t>
            </a:r>
          </a:p>
        </p:txBody>
      </p:sp>
      <p:sp>
        <p:nvSpPr>
          <p:cNvPr id="53" name="Freeform 18"/>
          <p:cNvSpPr>
            <a:spLocks/>
          </p:cNvSpPr>
          <p:nvPr/>
        </p:nvSpPr>
        <p:spPr bwMode="auto">
          <a:xfrm>
            <a:off x="1210067" y="2453078"/>
            <a:ext cx="400707" cy="560263"/>
          </a:xfrm>
          <a:custGeom>
            <a:avLst/>
            <a:gdLst>
              <a:gd name="T0" fmla="*/ 0 w 393"/>
              <a:gd name="T1" fmla="*/ 299 h 329"/>
              <a:gd name="T2" fmla="*/ 0 w 393"/>
              <a:gd name="T3" fmla="*/ 0 h 329"/>
              <a:gd name="T4" fmla="*/ 21 w 393"/>
              <a:gd name="T5" fmla="*/ 0 h 329"/>
              <a:gd name="T6" fmla="*/ 0 60000 65536"/>
              <a:gd name="T7" fmla="*/ 0 60000 65536"/>
              <a:gd name="T8" fmla="*/ 0 60000 65536"/>
              <a:gd name="T9" fmla="*/ 0 w 393"/>
              <a:gd name="T10" fmla="*/ 0 h 329"/>
              <a:gd name="T11" fmla="*/ 393 w 393"/>
              <a:gd name="T12" fmla="*/ 329 h 3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3" h="329">
                <a:moveTo>
                  <a:pt x="0" y="329"/>
                </a:moveTo>
                <a:cubicBezTo>
                  <a:pt x="0" y="219"/>
                  <a:pt x="0" y="110"/>
                  <a:pt x="0" y="0"/>
                </a:cubicBezTo>
                <a:cubicBezTo>
                  <a:pt x="131" y="0"/>
                  <a:pt x="262" y="0"/>
                  <a:pt x="393" y="0"/>
                </a:cubicBezTo>
              </a:path>
            </a:pathLst>
          </a:custGeom>
          <a:noFill/>
          <a:ln w="28575">
            <a:solidFill>
              <a:srgbClr val="88B95B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4" name="Line 19"/>
          <p:cNvSpPr>
            <a:spLocks noChangeShapeType="1"/>
          </p:cNvSpPr>
          <p:nvPr/>
        </p:nvSpPr>
        <p:spPr bwMode="auto">
          <a:xfrm>
            <a:off x="3008707" y="1846066"/>
            <a:ext cx="0" cy="3430806"/>
          </a:xfrm>
          <a:prstGeom prst="line">
            <a:avLst/>
          </a:prstGeom>
          <a:noFill/>
          <a:ln w="28575">
            <a:solidFill>
              <a:srgbClr val="88B95B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6" name="Line 21"/>
          <p:cNvSpPr>
            <a:spLocks noChangeShapeType="1"/>
          </p:cNvSpPr>
          <p:nvPr/>
        </p:nvSpPr>
        <p:spPr bwMode="auto">
          <a:xfrm>
            <a:off x="3008707" y="1858854"/>
            <a:ext cx="1782556" cy="0"/>
          </a:xfrm>
          <a:prstGeom prst="line">
            <a:avLst/>
          </a:prstGeom>
          <a:noFill/>
          <a:ln w="28575">
            <a:solidFill>
              <a:srgbClr val="88B95B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7" name="Line 22"/>
          <p:cNvSpPr>
            <a:spLocks noChangeShapeType="1"/>
          </p:cNvSpPr>
          <p:nvPr/>
        </p:nvSpPr>
        <p:spPr bwMode="auto">
          <a:xfrm>
            <a:off x="3008707" y="2257559"/>
            <a:ext cx="1782556" cy="0"/>
          </a:xfrm>
          <a:prstGeom prst="line">
            <a:avLst/>
          </a:prstGeom>
          <a:noFill/>
          <a:ln w="28575">
            <a:solidFill>
              <a:srgbClr val="88B95B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8" name="Line 23"/>
          <p:cNvSpPr>
            <a:spLocks noChangeShapeType="1"/>
          </p:cNvSpPr>
          <p:nvPr/>
        </p:nvSpPr>
        <p:spPr bwMode="auto">
          <a:xfrm>
            <a:off x="3008707" y="2674119"/>
            <a:ext cx="1782556" cy="0"/>
          </a:xfrm>
          <a:prstGeom prst="line">
            <a:avLst/>
          </a:prstGeom>
          <a:noFill/>
          <a:ln w="28575">
            <a:solidFill>
              <a:srgbClr val="88B95B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9" name="Line 24"/>
          <p:cNvSpPr>
            <a:spLocks noChangeShapeType="1"/>
          </p:cNvSpPr>
          <p:nvPr/>
        </p:nvSpPr>
        <p:spPr bwMode="auto">
          <a:xfrm>
            <a:off x="3008707" y="3069080"/>
            <a:ext cx="1782556" cy="0"/>
          </a:xfrm>
          <a:prstGeom prst="line">
            <a:avLst/>
          </a:prstGeom>
          <a:noFill/>
          <a:ln w="28575">
            <a:solidFill>
              <a:srgbClr val="88B95B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0" name="Line 25"/>
          <p:cNvSpPr>
            <a:spLocks noChangeShapeType="1"/>
          </p:cNvSpPr>
          <p:nvPr/>
        </p:nvSpPr>
        <p:spPr bwMode="auto">
          <a:xfrm>
            <a:off x="3008707" y="4254350"/>
            <a:ext cx="1782556" cy="0"/>
          </a:xfrm>
          <a:prstGeom prst="line">
            <a:avLst/>
          </a:prstGeom>
          <a:noFill/>
          <a:ln w="28575">
            <a:solidFill>
              <a:srgbClr val="88B95B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1" name="Line 26"/>
          <p:cNvSpPr>
            <a:spLocks noChangeShapeType="1"/>
          </p:cNvSpPr>
          <p:nvPr/>
        </p:nvSpPr>
        <p:spPr bwMode="auto">
          <a:xfrm>
            <a:off x="3008707" y="4667173"/>
            <a:ext cx="1782556" cy="0"/>
          </a:xfrm>
          <a:prstGeom prst="line">
            <a:avLst/>
          </a:prstGeom>
          <a:noFill/>
          <a:ln w="28575">
            <a:solidFill>
              <a:srgbClr val="88B95B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2" name="Line 27"/>
          <p:cNvSpPr>
            <a:spLocks noChangeShapeType="1"/>
          </p:cNvSpPr>
          <p:nvPr/>
        </p:nvSpPr>
        <p:spPr bwMode="auto">
          <a:xfrm>
            <a:off x="3008707" y="5077919"/>
            <a:ext cx="1782557" cy="0"/>
          </a:xfrm>
          <a:prstGeom prst="line">
            <a:avLst/>
          </a:prstGeom>
          <a:noFill/>
          <a:ln w="28575">
            <a:solidFill>
              <a:srgbClr val="88B95B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3" name="Line 28"/>
          <p:cNvSpPr>
            <a:spLocks noChangeShapeType="1"/>
          </p:cNvSpPr>
          <p:nvPr/>
        </p:nvSpPr>
        <p:spPr bwMode="auto">
          <a:xfrm>
            <a:off x="3013715" y="5465915"/>
            <a:ext cx="1777548" cy="0"/>
          </a:xfrm>
          <a:prstGeom prst="line">
            <a:avLst/>
          </a:prstGeom>
          <a:noFill/>
          <a:ln w="28575">
            <a:solidFill>
              <a:srgbClr val="88B95B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6" name="Line 31"/>
          <p:cNvSpPr>
            <a:spLocks noChangeShapeType="1"/>
          </p:cNvSpPr>
          <p:nvPr/>
        </p:nvSpPr>
        <p:spPr bwMode="auto">
          <a:xfrm>
            <a:off x="3008707" y="5910072"/>
            <a:ext cx="1782556" cy="0"/>
          </a:xfrm>
          <a:prstGeom prst="line">
            <a:avLst/>
          </a:prstGeom>
          <a:noFill/>
          <a:ln w="28575">
            <a:solidFill>
              <a:srgbClr val="E1BD41"/>
            </a:solidFill>
            <a:prstDash val="sysDash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7" name="Line 33"/>
          <p:cNvSpPr>
            <a:spLocks noChangeShapeType="1"/>
          </p:cNvSpPr>
          <p:nvPr/>
        </p:nvSpPr>
        <p:spPr bwMode="auto">
          <a:xfrm>
            <a:off x="1238918" y="4092365"/>
            <a:ext cx="0" cy="1440429"/>
          </a:xfrm>
          <a:prstGeom prst="line">
            <a:avLst/>
          </a:prstGeom>
          <a:noFill/>
          <a:ln w="28575">
            <a:solidFill>
              <a:srgbClr val="E1BD41"/>
            </a:solidFill>
            <a:round/>
            <a:headEnd/>
            <a:tailEnd type="none" w="lg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1" name="Text Box 37"/>
          <p:cNvSpPr txBox="1">
            <a:spLocks noChangeArrowheads="1"/>
          </p:cNvSpPr>
          <p:nvPr/>
        </p:nvSpPr>
        <p:spPr bwMode="auto">
          <a:xfrm>
            <a:off x="1544455" y="4298140"/>
            <a:ext cx="1258005" cy="338554"/>
          </a:xfrm>
          <a:prstGeom prst="rect">
            <a:avLst/>
          </a:prstGeom>
          <a:solidFill>
            <a:srgbClr val="C9CB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Corn Oil</a:t>
            </a:r>
          </a:p>
        </p:txBody>
      </p:sp>
      <p:sp>
        <p:nvSpPr>
          <p:cNvPr id="72" name="Text Box 38"/>
          <p:cNvSpPr txBox="1">
            <a:spLocks noChangeArrowheads="1"/>
          </p:cNvSpPr>
          <p:nvPr/>
        </p:nvSpPr>
        <p:spPr bwMode="auto">
          <a:xfrm>
            <a:off x="1544454" y="4836139"/>
            <a:ext cx="1258007" cy="338554"/>
          </a:xfrm>
          <a:prstGeom prst="rect">
            <a:avLst/>
          </a:prstGeom>
          <a:solidFill>
            <a:srgbClr val="C9CB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Gluten Feed</a:t>
            </a:r>
          </a:p>
        </p:txBody>
      </p:sp>
      <p:sp>
        <p:nvSpPr>
          <p:cNvPr id="73" name="Text Box 39"/>
          <p:cNvSpPr txBox="1">
            <a:spLocks noChangeArrowheads="1"/>
          </p:cNvSpPr>
          <p:nvPr/>
        </p:nvSpPr>
        <p:spPr bwMode="auto">
          <a:xfrm>
            <a:off x="1544456" y="5327501"/>
            <a:ext cx="1258006" cy="338554"/>
          </a:xfrm>
          <a:prstGeom prst="rect">
            <a:avLst/>
          </a:prstGeom>
          <a:solidFill>
            <a:srgbClr val="C9CB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Gluten Meal</a:t>
            </a:r>
          </a:p>
        </p:txBody>
      </p:sp>
      <p:cxnSp>
        <p:nvCxnSpPr>
          <p:cNvPr id="75" name="Straight Connector 74"/>
          <p:cNvCxnSpPr/>
          <p:nvPr/>
        </p:nvCxnSpPr>
        <p:spPr bwMode="auto">
          <a:xfrm>
            <a:off x="2785529" y="2438607"/>
            <a:ext cx="228186" cy="0"/>
          </a:xfrm>
          <a:prstGeom prst="line">
            <a:avLst/>
          </a:prstGeom>
          <a:solidFill>
            <a:srgbClr val="00943B"/>
          </a:solidFill>
          <a:ln w="28575" cap="flat" cmpd="sng" algn="ctr">
            <a:solidFill>
              <a:srgbClr val="88B95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5096801" y="3186142"/>
            <a:ext cx="629037" cy="633665"/>
            <a:chOff x="5096801" y="3211543"/>
            <a:chExt cx="629037" cy="633665"/>
          </a:xfrm>
        </p:grpSpPr>
        <p:sp>
          <p:nvSpPr>
            <p:cNvPr id="64" name="Freeform 29"/>
            <p:cNvSpPr>
              <a:spLocks/>
            </p:cNvSpPr>
            <p:nvPr/>
          </p:nvSpPr>
          <p:spPr bwMode="auto">
            <a:xfrm flipV="1">
              <a:off x="5096801" y="3211543"/>
              <a:ext cx="626105" cy="249006"/>
            </a:xfrm>
            <a:custGeom>
              <a:avLst/>
              <a:gdLst>
                <a:gd name="T0" fmla="*/ 0 w 393"/>
                <a:gd name="T1" fmla="*/ 0 h 329"/>
                <a:gd name="T2" fmla="*/ 0 w 393"/>
                <a:gd name="T3" fmla="*/ 0 h 329"/>
                <a:gd name="T4" fmla="*/ 297 w 393"/>
                <a:gd name="T5" fmla="*/ 0 h 329"/>
                <a:gd name="T6" fmla="*/ 0 60000 65536"/>
                <a:gd name="T7" fmla="*/ 0 60000 65536"/>
                <a:gd name="T8" fmla="*/ 0 60000 65536"/>
                <a:gd name="T9" fmla="*/ 0 w 393"/>
                <a:gd name="T10" fmla="*/ 0 h 329"/>
                <a:gd name="T11" fmla="*/ 393 w 393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3" h="329">
                  <a:moveTo>
                    <a:pt x="0" y="329"/>
                  </a:moveTo>
                  <a:cubicBezTo>
                    <a:pt x="0" y="219"/>
                    <a:pt x="0" y="110"/>
                    <a:pt x="0" y="0"/>
                  </a:cubicBezTo>
                  <a:cubicBezTo>
                    <a:pt x="131" y="0"/>
                    <a:pt x="262" y="0"/>
                    <a:pt x="393" y="0"/>
                  </a:cubicBezTo>
                </a:path>
              </a:pathLst>
            </a:custGeom>
            <a:noFill/>
            <a:ln w="28575">
              <a:solidFill>
                <a:srgbClr val="E1BD4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 flipV="1">
              <a:off x="5099733" y="3406278"/>
              <a:ext cx="626105" cy="438930"/>
            </a:xfrm>
            <a:custGeom>
              <a:avLst/>
              <a:gdLst>
                <a:gd name="T0" fmla="*/ 0 w 393"/>
                <a:gd name="T1" fmla="*/ 0 h 329"/>
                <a:gd name="T2" fmla="*/ 0 w 393"/>
                <a:gd name="T3" fmla="*/ 0 h 329"/>
                <a:gd name="T4" fmla="*/ 297 w 393"/>
                <a:gd name="T5" fmla="*/ 0 h 329"/>
                <a:gd name="T6" fmla="*/ 0 60000 65536"/>
                <a:gd name="T7" fmla="*/ 0 60000 65536"/>
                <a:gd name="T8" fmla="*/ 0 60000 65536"/>
                <a:gd name="T9" fmla="*/ 0 w 393"/>
                <a:gd name="T10" fmla="*/ 0 h 329"/>
                <a:gd name="T11" fmla="*/ 393 w 393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3" h="329">
                  <a:moveTo>
                    <a:pt x="0" y="329"/>
                  </a:moveTo>
                  <a:cubicBezTo>
                    <a:pt x="0" y="219"/>
                    <a:pt x="0" y="110"/>
                    <a:pt x="0" y="0"/>
                  </a:cubicBezTo>
                  <a:cubicBezTo>
                    <a:pt x="131" y="0"/>
                    <a:pt x="262" y="0"/>
                    <a:pt x="393" y="0"/>
                  </a:cubicBezTo>
                </a:path>
              </a:pathLst>
            </a:custGeom>
            <a:noFill/>
            <a:ln w="28575">
              <a:solidFill>
                <a:srgbClr val="E1BD4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74" name="Line 20"/>
          <p:cNvSpPr>
            <a:spLocks noChangeShapeType="1"/>
          </p:cNvSpPr>
          <p:nvPr/>
        </p:nvSpPr>
        <p:spPr bwMode="auto">
          <a:xfrm>
            <a:off x="3001789" y="5487708"/>
            <a:ext cx="0" cy="422364"/>
          </a:xfrm>
          <a:prstGeom prst="line">
            <a:avLst/>
          </a:prstGeom>
          <a:noFill/>
          <a:ln w="28575">
            <a:solidFill>
              <a:srgbClr val="E1BD41"/>
            </a:solidFill>
            <a:prstDash val="sysDash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610774" y="2254220"/>
            <a:ext cx="1191686" cy="338554"/>
          </a:xfrm>
          <a:prstGeom prst="rect">
            <a:avLst/>
          </a:prstGeom>
          <a:solidFill>
            <a:srgbClr val="C9CB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Starch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4823" y="3697881"/>
            <a:ext cx="3006746" cy="307777"/>
          </a:xfrm>
          <a:prstGeom prst="rect">
            <a:avLst/>
          </a:prstGeom>
          <a:solidFill>
            <a:srgbClr val="C9CBCC"/>
          </a:solidFill>
        </p:spPr>
        <p:txBody>
          <a:bodyPr wrap="square">
            <a:spAutoFit/>
          </a:bodyPr>
          <a:lstStyle/>
          <a:p>
            <a:pPr lvl="0"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prstClr val="black"/>
                </a:solidFill>
                <a:latin typeface="Calibri"/>
              </a:rPr>
              <a:t>Isosorbide – Pilot Scale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4791264" y="2893637"/>
            <a:ext cx="3940304" cy="307777"/>
          </a:xfrm>
          <a:prstGeom prst="rect">
            <a:avLst/>
          </a:prstGeom>
          <a:solidFill>
            <a:srgbClr val="C9CBCC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Sorbitol (Liquid and Crystalline)</a:t>
            </a: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3008707" y="5174693"/>
            <a:ext cx="0" cy="311707"/>
          </a:xfrm>
          <a:prstGeom prst="line">
            <a:avLst/>
          </a:prstGeom>
          <a:noFill/>
          <a:ln w="28575">
            <a:solidFill>
              <a:srgbClr val="A2C85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4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225358" y="591084"/>
            <a:ext cx="7502525" cy="557212"/>
          </a:xfrm>
        </p:spPr>
        <p:txBody>
          <a:bodyPr/>
          <a:lstStyle/>
          <a:p>
            <a:r>
              <a:rPr lang="en-US" dirty="0" smtClean="0"/>
              <a:t>ADM India:</a:t>
            </a:r>
            <a:endParaRPr lang="en-US" dirty="0"/>
          </a:p>
        </p:txBody>
      </p:sp>
      <p:pic>
        <p:nvPicPr>
          <p:cNvPr id="1026" name="Picture 2" descr="C:\Users\i742833\Desktop\ADM Ind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475"/>
          <a:stretch/>
        </p:blipFill>
        <p:spPr bwMode="auto">
          <a:xfrm>
            <a:off x="709684" y="1148296"/>
            <a:ext cx="8215952" cy="54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2184" y="4899544"/>
            <a:ext cx="1834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HQ &amp; Offices/ Warehouse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4456" y="5106536"/>
            <a:ext cx="975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Crush Plants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6728" y="5299880"/>
            <a:ext cx="2049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r>
              <a:rPr lang="en-US" sz="12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1200" b="1" dirty="0" smtClean="0">
                <a:solidFill>
                  <a:schemeClr val="bg1"/>
                </a:solidFill>
              </a:rPr>
              <a:t> Party Packaging - Branded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9000" y="5506872"/>
            <a:ext cx="241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Branded Oil Depots &amp; Sales Offices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6525" y="4776716"/>
            <a:ext cx="2961565" cy="113276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824" y="3005436"/>
            <a:ext cx="1457325" cy="23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 descr="http://madsenworld.dk/anigif/light/red_bl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845" y="1762125"/>
            <a:ext cx="171454" cy="17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madsenworld.dk/anigif/light/red_bl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295" y="4010025"/>
            <a:ext cx="171454" cy="17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://madsenworld.dk/anigif/light/red_bl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295" y="3071809"/>
            <a:ext cx="171454" cy="17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madsenworld.dk/anigif/light/red_bl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5110" y="4315663"/>
            <a:ext cx="171454" cy="17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://madsenworld.dk/anigif/light/red_bl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6311" y="4979026"/>
            <a:ext cx="171454" cy="17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5294" y="2514600"/>
            <a:ext cx="173736" cy="17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7764" y="3454908"/>
            <a:ext cx="173736" cy="17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9608" y="3608070"/>
            <a:ext cx="173736" cy="17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9210" y="4171645"/>
            <a:ext cx="173736" cy="17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4120" y="4852877"/>
            <a:ext cx="173736" cy="17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264" y="5160434"/>
            <a:ext cx="173736" cy="17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443" y="2065019"/>
            <a:ext cx="173736" cy="17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904" y="3005436"/>
            <a:ext cx="173736" cy="17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4029" y="5369919"/>
            <a:ext cx="173736" cy="17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29427B"/>
              </a:clrFrom>
              <a:clrTo>
                <a:srgbClr val="29427B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317" y="5660128"/>
            <a:ext cx="118872" cy="1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29427B"/>
              </a:clrFrom>
              <a:clrTo>
                <a:srgbClr val="29427B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3438" y="5523617"/>
            <a:ext cx="118872" cy="1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29427B"/>
              </a:clrFrom>
              <a:clrTo>
                <a:srgbClr val="29427B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26" y="4792989"/>
            <a:ext cx="118872" cy="1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29427B"/>
              </a:clrFrom>
              <a:clrTo>
                <a:srgbClr val="29427B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2365" y="4634337"/>
            <a:ext cx="118872" cy="1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29427B"/>
              </a:clrFrom>
              <a:clrTo>
                <a:srgbClr val="29427B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2913" y="4217364"/>
            <a:ext cx="118872" cy="1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29427B"/>
              </a:clrFrom>
              <a:clrTo>
                <a:srgbClr val="29427B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053" y="3840662"/>
            <a:ext cx="118872" cy="1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29427B"/>
              </a:clrFrom>
              <a:clrTo>
                <a:srgbClr val="29427B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9104" y="2756915"/>
            <a:ext cx="118872" cy="1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29427B"/>
              </a:clrFrom>
              <a:clrTo>
                <a:srgbClr val="29427B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8886" y="2172162"/>
            <a:ext cx="118872" cy="1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29427B"/>
              </a:clrFrom>
              <a:clrTo>
                <a:srgbClr val="29427B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735" y="5572666"/>
            <a:ext cx="110323" cy="11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821" y="5213022"/>
            <a:ext cx="173736" cy="17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29427B"/>
              </a:clrFrom>
              <a:clrTo>
                <a:srgbClr val="29427B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49" y="5106536"/>
            <a:ext cx="118872" cy="1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madsenworld.dk/anigif/light/green_bl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29427B"/>
              </a:clrFrom>
              <a:clrTo>
                <a:srgbClr val="29427B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614" y="3223007"/>
            <a:ext cx="118872" cy="1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7831" y="5269701"/>
            <a:ext cx="9236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Mangalore - Packing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64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60475" y="609601"/>
            <a:ext cx="7502525" cy="609600"/>
          </a:xfrm>
        </p:spPr>
        <p:txBody>
          <a:bodyPr/>
          <a:lstStyle/>
          <a:p>
            <a:r>
              <a:rPr lang="en-US" sz="3600" u="sng" dirty="0" smtClean="0"/>
              <a:t>RISKS - Classification</a:t>
            </a:r>
            <a:endParaRPr lang="en-US" sz="36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Price Position Risk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Currency Risk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Credit Risk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Counter Party Risk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Quality Risk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Production &amp; Climate Risk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Regulatory Risk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Political &amp; Country Risk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Fidelity Risk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Operational Risk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Financial Risk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Reputational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78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u="sng" dirty="0" smtClean="0"/>
              <a:t>RISKS - Measurement</a:t>
            </a:r>
            <a:endParaRPr lang="en-US" sz="36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Marked to Market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Value At Risk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6463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Marked to Market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0061595"/>
              </p:ext>
            </p:extLst>
          </p:nvPr>
        </p:nvGraphicFramePr>
        <p:xfrm>
          <a:off x="457200" y="1600203"/>
          <a:ext cx="8229599" cy="4287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573"/>
                <a:gridCol w="1241997"/>
                <a:gridCol w="879289"/>
                <a:gridCol w="681449"/>
                <a:gridCol w="1244744"/>
                <a:gridCol w="1011183"/>
                <a:gridCol w="714423"/>
                <a:gridCol w="1112851"/>
                <a:gridCol w="816090"/>
              </a:tblGrid>
              <a:tr h="42879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 dirty="0">
                          <a:effectLst/>
                        </a:rPr>
                        <a:t>S. No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 dirty="0">
                          <a:effectLst/>
                        </a:rPr>
                        <a:t>Commodity 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>
                          <a:effectLst/>
                        </a:rPr>
                        <a:t>Bought 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>
                          <a:effectLst/>
                        </a:rPr>
                        <a:t>Sold 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>
                          <a:effectLst/>
                        </a:rPr>
                        <a:t>Net Position 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>
                          <a:effectLst/>
                        </a:rPr>
                        <a:t>Avg Cost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>
                          <a:effectLst/>
                        </a:rPr>
                        <a:t>CMP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>
                          <a:effectLst/>
                        </a:rPr>
                        <a:t>Difference 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>
                          <a:effectLst/>
                        </a:rPr>
                        <a:t>M 2 M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</a:tr>
              <a:tr h="44529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 dirty="0">
                          <a:effectLst/>
                        </a:rPr>
                        <a:t>A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 dirty="0">
                          <a:effectLst/>
                        </a:rPr>
                        <a:t>B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 dirty="0">
                          <a:effectLst/>
                        </a:rPr>
                        <a:t>(a-b) = C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 dirty="0">
                          <a:effectLst/>
                        </a:rPr>
                        <a:t>x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 dirty="0">
                          <a:effectLst/>
                        </a:rPr>
                        <a:t>y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 dirty="0" smtClean="0">
                          <a:effectLst/>
                        </a:rPr>
                        <a:t>(y-x)=</a:t>
                      </a:r>
                      <a:r>
                        <a:rPr lang="en-US" sz="1600" b="1" u="none" strike="noStrike" dirty="0">
                          <a:effectLst/>
                        </a:rPr>
                        <a:t>z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 dirty="0">
                          <a:effectLst/>
                        </a:rPr>
                        <a:t>(c ) x ( z )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</a:tr>
              <a:tr h="42879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>
                          <a:effectLst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</a:rPr>
                        <a:t>Corn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</a:tr>
              <a:tr h="42879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>
                          <a:effectLst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</a:rPr>
                        <a:t>Cocoa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</a:tr>
              <a:tr h="42879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>
                          <a:effectLst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</a:rPr>
                        <a:t>Coffee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</a:tr>
              <a:tr h="42879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>
                          <a:effectLst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</a:rPr>
                        <a:t>Cashew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</a:tr>
              <a:tr h="42879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>
                          <a:effectLst/>
                        </a:rPr>
                        <a:t>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</a:rPr>
                        <a:t>Rice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</a:tr>
              <a:tr h="42879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>
                          <a:effectLst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</a:rPr>
                        <a:t>Sesame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</a:tr>
              <a:tr h="42879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>
                          <a:effectLst/>
                        </a:rPr>
                        <a:t>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</a:rPr>
                        <a:t>Wheat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</a:tr>
              <a:tr h="4123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u="none" strike="noStrike">
                          <a:effectLst/>
                        </a:rPr>
                        <a:t>Total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8252" marR="8252" marT="8252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328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Value At Risk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6911740"/>
              </p:ext>
            </p:extLst>
          </p:nvPr>
        </p:nvGraphicFramePr>
        <p:xfrm>
          <a:off x="457200" y="1523997"/>
          <a:ext cx="8229599" cy="4747793"/>
        </p:xfrm>
        <a:graphic>
          <a:graphicData uri="http://schemas.openxmlformats.org/drawingml/2006/table">
            <a:tbl>
              <a:tblPr/>
              <a:tblGrid>
                <a:gridCol w="743791"/>
                <a:gridCol w="2220104"/>
                <a:gridCol w="1614365"/>
                <a:gridCol w="1645356"/>
                <a:gridCol w="2005983"/>
              </a:tblGrid>
              <a:tr h="54900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/>
                        </a:rPr>
                        <a:t>S No. 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/>
                        </a:rPr>
                        <a:t>Risk 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/>
                        </a:rPr>
                        <a:t>Current Exposure in $ 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/>
                        </a:rPr>
                        <a:t>Percent Volatility 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/>
                        </a:rPr>
                        <a:t>Value at Risk 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4378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1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Price-Position-Sales 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2529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2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Price-Position-Buying 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4900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3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Currency Risk (Uncovered currency) 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2529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4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Credit Risk 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2529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5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Advance Risk to Seller 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4900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6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Quality Risk (Sailed not Received) 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2529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7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Crop Risk (Qualitative) 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4900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8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Country Risk (Qualitative) 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068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Total 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8455" marR="8455" marT="84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386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effectLst/>
      </a:spPr>
      <a:bodyPr/>
      <a:lstStyle>
        <a:defPPr>
          <a:lnSpc>
            <a:spcPts val="4700"/>
          </a:lnSpc>
          <a:spcBef>
            <a:spcPct val="0"/>
          </a:spcBef>
          <a:defRPr sz="3200" b="1" dirty="0" smtClean="0">
            <a:solidFill>
              <a:srgbClr val="000000"/>
            </a:solidFill>
            <a:latin typeface="Calibri"/>
            <a:cs typeface="Calibri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3_Corp 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3_DO NOT 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4_Corp 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p 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O NOT 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dmnewes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effectLst/>
      </a:spPr>
      <a:bodyPr/>
      <a:lstStyle>
        <a:defPPr>
          <a:lnSpc>
            <a:spcPts val="4700"/>
          </a:lnSpc>
          <a:spcBef>
            <a:spcPct val="0"/>
          </a:spcBef>
          <a:defRPr sz="3200" b="1" dirty="0" smtClean="0">
            <a:solidFill>
              <a:srgbClr val="000000"/>
            </a:solidFill>
            <a:latin typeface="Calibri"/>
            <a:cs typeface="Calibri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Corp 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DO NOT 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Corp 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DO NOT 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admnewes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effectLst/>
      </a:spPr>
      <a:bodyPr/>
      <a:lstStyle>
        <a:defPPr>
          <a:lnSpc>
            <a:spcPts val="4700"/>
          </a:lnSpc>
          <a:spcBef>
            <a:spcPct val="0"/>
          </a:spcBef>
          <a:defRPr sz="3200" b="1" dirty="0" smtClean="0">
            <a:solidFill>
              <a:srgbClr val="000000"/>
            </a:solidFill>
            <a:latin typeface="Calibri"/>
            <a:cs typeface="Calibri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360</TotalTime>
  <Words>504</Words>
  <Application>Microsoft Office PowerPoint</Application>
  <PresentationFormat>On-screen Show (4:3)</PresentationFormat>
  <Paragraphs>247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Theme1</vt:lpstr>
      <vt:lpstr>Corp Content Slides</vt:lpstr>
      <vt:lpstr>DO NOT USE</vt:lpstr>
      <vt:lpstr>admnewest</vt:lpstr>
      <vt:lpstr>1_Corp Content Slides</vt:lpstr>
      <vt:lpstr>1_DO NOT USE</vt:lpstr>
      <vt:lpstr>2_Corp Content Slides</vt:lpstr>
      <vt:lpstr>2_DO NOT USE</vt:lpstr>
      <vt:lpstr>1_admnewest</vt:lpstr>
      <vt:lpstr>3_Corp Content Slides</vt:lpstr>
      <vt:lpstr>3_DO NOT USE</vt:lpstr>
      <vt:lpstr>4_Corp Content Slides</vt:lpstr>
      <vt:lpstr>Slide 1</vt:lpstr>
      <vt:lpstr>ADM Archer Daniels Midland Company </vt:lpstr>
      <vt:lpstr>Premier Player in Global Agribusiness</vt:lpstr>
      <vt:lpstr>ADM Corn</vt:lpstr>
      <vt:lpstr>Slide 5</vt:lpstr>
      <vt:lpstr>Slide 6</vt:lpstr>
      <vt:lpstr>Slide 7</vt:lpstr>
      <vt:lpstr>Slide 8</vt:lpstr>
      <vt:lpstr>Slide 9</vt:lpstr>
      <vt:lpstr>Slide 10</vt:lpstr>
      <vt:lpstr>Slide 11</vt:lpstr>
      <vt:lpstr>Thank You</vt:lpstr>
    </vt:vector>
  </TitlesOfParts>
  <Company>ADM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Malhotra, Manavi</dc:creator>
  <cp:lastModifiedBy>Administrator</cp:lastModifiedBy>
  <cp:revision>18</cp:revision>
  <dcterms:created xsi:type="dcterms:W3CDTF">2013-03-12T03:57:35Z</dcterms:created>
  <dcterms:modified xsi:type="dcterms:W3CDTF">2013-03-21T08:55:30Z</dcterms:modified>
</cp:coreProperties>
</file>