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59" r:id="rId3"/>
    <p:sldId id="261" r:id="rId4"/>
    <p:sldId id="272" r:id="rId5"/>
    <p:sldId id="269" r:id="rId6"/>
    <p:sldId id="273" r:id="rId7"/>
    <p:sldId id="275" r:id="rId8"/>
    <p:sldId id="277" r:id="rId9"/>
    <p:sldId id="276" r:id="rId10"/>
    <p:sldId id="278" r:id="rId11"/>
    <p:sldId id="279" r:id="rId12"/>
    <p:sldId id="280" r:id="rId13"/>
    <p:sldId id="281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4172-DE20-4C60-9F5B-4693D50D99D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66F7-5EDE-43E4-8CB6-886FCF707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C992E-4157-47F4-A43E-DC4CAD724513}" type="slidenum">
              <a:rPr lang="en-US"/>
              <a:pPr/>
              <a:t>1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29000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4688"/>
            <a:ext cx="5028338" cy="411516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C992E-4157-47F4-A43E-DC4CAD724513}" type="slidenum">
              <a:rPr lang="en-US"/>
              <a:pPr/>
              <a:t>14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29000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2" y="4344688"/>
            <a:ext cx="5028338" cy="411516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568-CDDA-4275-862F-0F8783EE7AC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9228-4D41-4938-AE25-A150D64DA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7FFEA-6CD4-41A2-8361-C171567E37B4}" type="slidenum">
              <a:rPr lang="en-US"/>
              <a:pPr/>
              <a:t>1</a:t>
            </a:fld>
            <a:endParaRPr lang="en-US"/>
          </a:p>
        </p:txBody>
      </p:sp>
      <p:pic>
        <p:nvPicPr>
          <p:cNvPr id="1352707" name="Picture 3" descr="Wheat Which could have fed 30,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1571612"/>
            <a:ext cx="1820673" cy="2428892"/>
          </a:xfrm>
          <a:noFill/>
          <a:ln/>
        </p:spPr>
      </p:pic>
      <p:pic>
        <p:nvPicPr>
          <p:cNvPr id="7" name="Picture 4" descr="http://photo.outlookindia.com/images/gallery/20100728/food_grain_201008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24" y="4062296"/>
            <a:ext cx="4572000" cy="2769224"/>
          </a:xfrm>
          <a:prstGeom prst="rect">
            <a:avLst/>
          </a:prstGeom>
          <a:noFill/>
        </p:spPr>
      </p:pic>
      <p:pic>
        <p:nvPicPr>
          <p:cNvPr id="8" name="Picture 2" descr="http://static.ibnlive.com/pix/sitepix/07_2010/wheat-rotting_2607_6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51844"/>
            <a:ext cx="4384189" cy="2762247"/>
          </a:xfrm>
          <a:prstGeom prst="rect">
            <a:avLst/>
          </a:prstGeom>
          <a:noFill/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28596" y="71414"/>
            <a:ext cx="82296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Challenges and Opportunities for Scientific Storage of Grains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Autofit/>
          </a:bodyPr>
          <a:lstStyle/>
          <a:p>
            <a:pPr lvl="0"/>
            <a:r>
              <a:rPr lang="en-IN" sz="2000" dirty="0" smtClean="0">
                <a:latin typeface="Adani Regular" pitchFamily="2" charset="0"/>
              </a:rPr>
              <a:t>Built on BOO basis with FCI being the Nodal Agency. First time in India </a:t>
            </a: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Quality of Wheat stocks excellent even after 5 years 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Transit loss below 0.25%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Fumigation &amp; insect control excellent with zero residue in Grain.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Farmers benefitted as they get accurate </a:t>
            </a:r>
            <a:r>
              <a:rPr lang="en-IN" sz="2000" dirty="0" err="1" smtClean="0">
                <a:latin typeface="Adani Regular" pitchFamily="2" charset="0"/>
              </a:rPr>
              <a:t>weighment</a:t>
            </a:r>
            <a:r>
              <a:rPr lang="en-IN" sz="2000" dirty="0" smtClean="0">
                <a:latin typeface="Adani Regular" pitchFamily="2" charset="0"/>
              </a:rPr>
              <a:t> &amp; are free in 1 hour.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Rake loading as well as unloading completed within 3 - 4 hours as against 8 - 9 hours in conventional bag handling.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Our Own Experience : Silos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572560" cy="5786454"/>
          </a:xfrm>
        </p:spPr>
        <p:txBody>
          <a:bodyPr>
            <a:noAutofit/>
          </a:bodyPr>
          <a:lstStyle/>
          <a:p>
            <a:pPr lvl="0"/>
            <a:r>
              <a:rPr lang="en-IN" sz="2000" dirty="0" smtClean="0">
                <a:latin typeface="Adani Regular" pitchFamily="2" charset="0"/>
              </a:rPr>
              <a:t>Labour cost as well as availability becoming a critical issue.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Cost of Jute bags has become prohibitive.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Need of the hour is to improve capacity utilization of rolling stock.  </a:t>
            </a: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Preservation of Grain is much better in Silos apart from lower land requirement (1/3</a:t>
            </a:r>
            <a:r>
              <a:rPr lang="en-IN" sz="2000" baseline="30000" dirty="0" smtClean="0">
                <a:latin typeface="Adani Regular" pitchFamily="2" charset="0"/>
              </a:rPr>
              <a:t>rd</a:t>
            </a:r>
            <a:r>
              <a:rPr lang="en-IN" sz="2000" dirty="0" smtClean="0">
                <a:latin typeface="Adani Regular" pitchFamily="2" charset="0"/>
              </a:rPr>
              <a:t> of Flat </a:t>
            </a:r>
            <a:r>
              <a:rPr lang="en-IN" sz="2000" dirty="0" err="1" smtClean="0">
                <a:latin typeface="Adani Regular" pitchFamily="2" charset="0"/>
              </a:rPr>
              <a:t>Godowns</a:t>
            </a:r>
            <a:r>
              <a:rPr lang="en-IN" sz="2000" dirty="0" smtClean="0">
                <a:latin typeface="Adani Regular" pitchFamily="2" charset="0"/>
              </a:rPr>
              <a:t>).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Proper drying of Corn instead of Sun-Drying method 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End to end solution Silos score over flat warehouses even cost wise  </a:t>
            </a: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b="1" dirty="0" smtClean="0">
                <a:latin typeface="Adani Regular" pitchFamily="2" charset="0"/>
              </a:rPr>
              <a:t>Flat warehouses no match for silos in terms of Quality/ Quantity/ Handling losses/ Logistics cost and Storage Space in Grain.</a:t>
            </a:r>
            <a:endParaRPr lang="en-US" sz="2000" b="1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Road Map : Bulk</a:t>
            </a:r>
            <a:r>
              <a:rPr kumimoji="0" lang="en-US" sz="4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 Handling</a:t>
            </a: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572560" cy="5429288"/>
          </a:xfrm>
        </p:spPr>
        <p:txBody>
          <a:bodyPr>
            <a:noAutofit/>
          </a:bodyPr>
          <a:lstStyle/>
          <a:p>
            <a:pPr lvl="0"/>
            <a:r>
              <a:rPr lang="en-IN" sz="2000" dirty="0" smtClean="0">
                <a:latin typeface="Adani Regular" pitchFamily="2" charset="0"/>
              </a:rPr>
              <a:t>Promote and develop an Efficient, Integrated and Mechanized Bulk Handling, Storage and Transportation System in the country.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Offer full fledged infrastructure status to warehousing with all financial benefits like cheaper loans, IT and Service Tax benefits.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Hub and Spoke System needs to be implemented in India. </a:t>
            </a: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Smaller Silos at </a:t>
            </a:r>
            <a:r>
              <a:rPr lang="en-IN" sz="2000" dirty="0" err="1" smtClean="0">
                <a:latin typeface="Adani Regular" pitchFamily="2" charset="0"/>
              </a:rPr>
              <a:t>Mandi</a:t>
            </a:r>
            <a:r>
              <a:rPr lang="en-IN" sz="2000" dirty="0" smtClean="0">
                <a:latin typeface="Adani Regular" pitchFamily="2" charset="0"/>
              </a:rPr>
              <a:t> level connected to Mother Silos.  </a:t>
            </a: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Mother Silos should have Bulk handling and Rail connectivity.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Upcountry Silos also should have rail connectivity.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Changeover from Box Wagons to Top Loading/ Bottom discharge.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Recommendations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572560" cy="5429288"/>
          </a:xfrm>
        </p:spPr>
        <p:txBody>
          <a:bodyPr>
            <a:noAutofit/>
          </a:bodyPr>
          <a:lstStyle/>
          <a:p>
            <a:pPr lvl="0"/>
            <a:r>
              <a:rPr lang="en-IN" sz="2000" dirty="0" smtClean="0">
                <a:latin typeface="Adani Regular" pitchFamily="2" charset="0"/>
              </a:rPr>
              <a:t>Wagon would go a long way in improving capacity utilization for Railways.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Suitable Top loading and Bottom discharge wagon to be made available for handling Grain. Private Sector should be suitably incentivised to create required wagon capacity.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Silo sites should be notified as </a:t>
            </a:r>
            <a:r>
              <a:rPr lang="en-IN" sz="2000" dirty="0" err="1" smtClean="0">
                <a:latin typeface="Adani Regular" pitchFamily="2" charset="0"/>
              </a:rPr>
              <a:t>Mandis</a:t>
            </a:r>
            <a:r>
              <a:rPr lang="en-IN" sz="2000" dirty="0" smtClean="0">
                <a:latin typeface="Adani Regular" pitchFamily="2" charset="0"/>
              </a:rPr>
              <a:t> under relevant APMC Act.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Post Harvest </a:t>
            </a:r>
            <a:r>
              <a:rPr lang="en-IN" sz="2000" dirty="0" err="1" smtClean="0">
                <a:latin typeface="Adani Regular" pitchFamily="2" charset="0"/>
              </a:rPr>
              <a:t>Agri</a:t>
            </a:r>
            <a:r>
              <a:rPr lang="en-IN" sz="2000" dirty="0" smtClean="0">
                <a:latin typeface="Adani Regular" pitchFamily="2" charset="0"/>
              </a:rPr>
              <a:t> Infrastructure could be created under PPP model. 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Port Infrastructure should be suitably tweaked to receive and store in Bulk. This will facilitate both Import &amp; Exports.</a:t>
            </a:r>
            <a:endParaRPr lang="en-US" sz="2000" dirty="0" smtClean="0">
              <a:latin typeface="Adani Regular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Recommendations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7FFEA-6CD4-41A2-8361-C171567E37B4}" type="slidenum">
              <a:rPr lang="en-US"/>
              <a:pPr/>
              <a:t>14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dani Regular" pitchFamily="2" charset="0"/>
              </a:rPr>
              <a:t>Alarm Bells </a:t>
            </a:r>
            <a:endParaRPr lang="en-US" dirty="0">
              <a:latin typeface="Adani Regular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pPr lvl="0"/>
            <a:r>
              <a:rPr lang="en-IN" sz="2000" dirty="0" smtClean="0">
                <a:latin typeface="Adani Regular" pitchFamily="2" charset="0"/>
              </a:rPr>
              <a:t>It is estimated that globally we loose about 1/3</a:t>
            </a:r>
            <a:r>
              <a:rPr lang="en-IN" sz="2000" baseline="30000" dirty="0" smtClean="0">
                <a:latin typeface="Adani Regular" pitchFamily="2" charset="0"/>
              </a:rPr>
              <a:t>rd</a:t>
            </a:r>
            <a:r>
              <a:rPr lang="en-IN" sz="2000" dirty="0" smtClean="0">
                <a:latin typeface="Adani Regular" pitchFamily="2" charset="0"/>
              </a:rPr>
              <a:t> of the total food produced. </a:t>
            </a: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‘Harvest to Household’ losses in our country may actually be more than the grain exports from Australia.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Current covered storage capacity with FCI is very low against the requirement. 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About 12 Mn T Wheat </a:t>
            </a:r>
            <a:r>
              <a:rPr lang="en-IN" sz="2000" u="sng" dirty="0" smtClean="0">
                <a:latin typeface="Adani Regular" pitchFamily="2" charset="0"/>
              </a:rPr>
              <a:t>is still lying in open under Cap Storage waiting to be evacuated</a:t>
            </a:r>
            <a:r>
              <a:rPr lang="en-IN" sz="2000" dirty="0" smtClean="0">
                <a:latin typeface="Adani Regular" pitchFamily="2" charset="0"/>
              </a:rPr>
              <a:t>.  And new crop is about to arrive.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Private sector investment in Agriculture has gone down from around 12% in 1999-2000 to less than 6% currently.</a:t>
            </a:r>
            <a:endParaRPr lang="en-US" sz="2000" dirty="0" smtClean="0">
              <a:latin typeface="Adani Regul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715016"/>
          </a:xfrm>
        </p:spPr>
        <p:txBody>
          <a:bodyPr>
            <a:noAutofit/>
          </a:bodyPr>
          <a:lstStyle/>
          <a:p>
            <a:pPr lvl="0"/>
            <a:r>
              <a:rPr lang="en-IN" sz="2000" dirty="0" smtClean="0">
                <a:latin typeface="Adani Regular" pitchFamily="2" charset="0"/>
              </a:rPr>
              <a:t>We produce about 250 Mn T of Food Grain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Wheat production has skyrocketed on the strength of Govt. buying.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Corn production has gone up sharply with states like Karnataka and Bihar have done wonders in Corn production.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Warehousing capacity has not kept pace with this increase and has resulted in Storage Gap of 35 Mn T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As on 1</a:t>
            </a:r>
            <a:r>
              <a:rPr lang="en-IN" sz="2000" baseline="30000" dirty="0" smtClean="0">
                <a:latin typeface="Adani Regular" pitchFamily="2" charset="0"/>
              </a:rPr>
              <a:t>st</a:t>
            </a:r>
            <a:r>
              <a:rPr lang="en-IN" sz="2000" dirty="0" smtClean="0">
                <a:latin typeface="Adani Regular" pitchFamily="2" charset="0"/>
              </a:rPr>
              <a:t> March, FCI is holding 62.8 Mn T of Wheat and Rice. The procurement target of wheat this year is 44 million tons.  </a:t>
            </a:r>
          </a:p>
          <a:p>
            <a:pPr lvl="0"/>
            <a:endParaRPr lang="en-IN" sz="2000" u="sng" dirty="0" smtClean="0">
              <a:latin typeface="Adani Regular" pitchFamily="2" charset="0"/>
            </a:endParaRPr>
          </a:p>
          <a:p>
            <a:pPr lvl="0"/>
            <a:r>
              <a:rPr lang="en-IN" sz="2000" b="1" u="sng" dirty="0" smtClean="0">
                <a:latin typeface="Adani Regular" pitchFamily="2" charset="0"/>
              </a:rPr>
              <a:t>We are staring at impending disaster</a:t>
            </a:r>
            <a:r>
              <a:rPr lang="en-IN" sz="2000" b="1" dirty="0" smtClean="0">
                <a:latin typeface="Adani Regular" pitchFamily="2" charset="0"/>
              </a:rPr>
              <a:t>.</a:t>
            </a:r>
            <a:endParaRPr lang="en-US" sz="2400" b="1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Indian Scenario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Adani Regular" pitchFamily="2" charset="0"/>
              </a:rPr>
              <a:t>Debating is on whether Flat storage is good for our country or we need to modernise by having vertical Silos. </a:t>
            </a:r>
            <a:endParaRPr lang="en-US" sz="2000" dirty="0" smtClean="0">
              <a:latin typeface="Adani Regular" pitchFamily="2" charset="0"/>
            </a:endParaRPr>
          </a:p>
          <a:p>
            <a:endParaRPr lang="en-IN" sz="2000" dirty="0" smtClean="0">
              <a:latin typeface="Adani Regular" pitchFamily="2" charset="0"/>
            </a:endParaRPr>
          </a:p>
          <a:p>
            <a:r>
              <a:rPr lang="en-IN" sz="2000" dirty="0" smtClean="0">
                <a:latin typeface="Adani Regular" pitchFamily="2" charset="0"/>
              </a:rPr>
              <a:t>Worthwhile to examine International Best Practices in Grain storage and movement.</a:t>
            </a:r>
            <a:endParaRPr lang="en-US" sz="2000" dirty="0" smtClean="0">
              <a:latin typeface="Adani Regular" pitchFamily="2" charset="0"/>
            </a:endParaRPr>
          </a:p>
          <a:p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USA has more than 310 Mn T of Silo storage capacity.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On farm /Silo capacity is almost equal to off farm capacity.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Hub and Spoke System : On farm storage helps farmer to store Grain at the site at harvest time and move to off farm 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Contrast this with Punjab and Haryana where the scene is chaotic at harvest time with </a:t>
            </a:r>
            <a:r>
              <a:rPr lang="en-IN" sz="2000" dirty="0" err="1" smtClean="0">
                <a:latin typeface="Adani Regular" pitchFamily="2" charset="0"/>
              </a:rPr>
              <a:t>Mandis</a:t>
            </a:r>
            <a:r>
              <a:rPr lang="en-IN" sz="2000" dirty="0" smtClean="0">
                <a:latin typeface="Adani Regular" pitchFamily="2" charset="0"/>
              </a:rPr>
              <a:t> becoming chock a block.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Flat Storage v/s Vertical Silos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IMG_27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571900" cy="2571751"/>
          </a:xfrm>
          <a:prstGeom prst="rect">
            <a:avLst/>
          </a:prstGeom>
          <a:noFill/>
        </p:spPr>
      </p:pic>
      <p:pic>
        <p:nvPicPr>
          <p:cNvPr id="9219" name="Picture 3" descr="IMG_28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429024" cy="2500330"/>
          </a:xfrm>
          <a:prstGeom prst="rect">
            <a:avLst/>
          </a:prstGeom>
          <a:noFill/>
        </p:spPr>
      </p:pic>
      <p:pic>
        <p:nvPicPr>
          <p:cNvPr id="9218" name="Picture 8" descr="IMG_27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857628"/>
            <a:ext cx="3540313" cy="2857520"/>
          </a:xfrm>
          <a:prstGeom prst="rect">
            <a:avLst/>
          </a:prstGeom>
          <a:noFill/>
        </p:spPr>
      </p:pic>
      <p:pic>
        <p:nvPicPr>
          <p:cNvPr id="9217" name="Picture 9" descr="IMG_27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857628"/>
            <a:ext cx="3412349" cy="2857496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15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711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907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dani Regular" pitchFamily="2" charset="0"/>
              </a:rPr>
              <a:t>USA</a:t>
            </a:r>
            <a:endParaRPr lang="en-US" dirty="0">
              <a:latin typeface="Adani Regular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Adani Regular" pitchFamily="2" charset="0"/>
              </a:rPr>
              <a:t>Canadian Wheat Board is the nodal agency for Wheat.</a:t>
            </a: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r>
              <a:rPr lang="en-US" sz="2000" dirty="0" smtClean="0">
                <a:latin typeface="Adani Regular" pitchFamily="2" charset="0"/>
              </a:rPr>
              <a:t>Major food grains holdings of CWB is at farm level and grain terminals</a:t>
            </a: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r>
              <a:rPr lang="en-US" sz="2000" dirty="0" smtClean="0">
                <a:latin typeface="Adani Regular" pitchFamily="2" charset="0"/>
              </a:rPr>
              <a:t>Same </a:t>
            </a:r>
            <a:r>
              <a:rPr lang="en-US" sz="2000" u="sng" dirty="0" smtClean="0">
                <a:latin typeface="Adani Regular" pitchFamily="2" charset="0"/>
              </a:rPr>
              <a:t>Hub and Spoke System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r>
              <a:rPr lang="en-US" sz="2000" dirty="0" smtClean="0">
                <a:latin typeface="Adani Regular" pitchFamily="2" charset="0"/>
              </a:rPr>
              <a:t>CWB declares minimum price of food grains </a:t>
            </a: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r>
              <a:rPr lang="en-US" sz="2000" dirty="0" smtClean="0">
                <a:latin typeface="Adani Regular" pitchFamily="2" charset="0"/>
              </a:rPr>
              <a:t>CWB has close interactions with farmers </a:t>
            </a: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r>
              <a:rPr lang="en-US" sz="2000" dirty="0" smtClean="0">
                <a:latin typeface="Adani Regular" pitchFamily="2" charset="0"/>
              </a:rPr>
              <a:t>Quality/ Quantity checks are as per CWB norms.</a:t>
            </a: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Canada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15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711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907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dani Regular" pitchFamily="2" charset="0"/>
              </a:rPr>
              <a:t>Canada </a:t>
            </a:r>
            <a:endParaRPr lang="en-US" dirty="0">
              <a:latin typeface="Adani Regular" pitchFamily="2" charset="0"/>
            </a:endParaRPr>
          </a:p>
        </p:txBody>
      </p:sp>
      <p:pic>
        <p:nvPicPr>
          <p:cNvPr id="12" name="Picture 11" descr="Picture 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2214554"/>
            <a:ext cx="4000496" cy="4586395"/>
          </a:xfrm>
          <a:prstGeom prst="rect">
            <a:avLst/>
          </a:prstGeom>
          <a:noFill/>
        </p:spPr>
      </p:pic>
      <p:pic>
        <p:nvPicPr>
          <p:cNvPr id="13" name="Picture 10" descr="Picture 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2214554"/>
            <a:ext cx="414340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>
            <a:noAutofit/>
          </a:bodyPr>
          <a:lstStyle/>
          <a:p>
            <a:pPr lvl="0"/>
            <a:r>
              <a:rPr lang="en-IN" sz="2000" dirty="0" smtClean="0">
                <a:latin typeface="Adani Regular" pitchFamily="2" charset="0"/>
              </a:rPr>
              <a:t>China handles its food grains in </a:t>
            </a:r>
            <a:r>
              <a:rPr lang="en-IN" sz="2000" b="1" i="1" u="sng" dirty="0" smtClean="0">
                <a:latin typeface="Adani Regular" pitchFamily="2" charset="0"/>
              </a:rPr>
              <a:t>Bulk only</a:t>
            </a:r>
            <a:r>
              <a:rPr lang="en-IN" sz="2000" b="1" i="1" dirty="0" smtClean="0">
                <a:latin typeface="Adani Regular" pitchFamily="2" charset="0"/>
              </a:rPr>
              <a:t>.  </a:t>
            </a:r>
            <a:r>
              <a:rPr lang="en-IN" sz="2000" dirty="0" smtClean="0">
                <a:latin typeface="Adani Regular" pitchFamily="2" charset="0"/>
              </a:rPr>
              <a:t>Bags used only at final stage </a:t>
            </a:r>
            <a:endParaRPr lang="en-US" sz="2000" dirty="0" smtClean="0">
              <a:latin typeface="Adani Regular" pitchFamily="2" charset="0"/>
            </a:endParaRPr>
          </a:p>
          <a:p>
            <a:endParaRPr lang="en-IN" sz="2000" dirty="0" smtClean="0">
              <a:latin typeface="Adani Regular" pitchFamily="2" charset="0"/>
            </a:endParaRPr>
          </a:p>
          <a:p>
            <a:r>
              <a:rPr lang="en-IN" sz="2000" dirty="0" smtClean="0">
                <a:latin typeface="Adani Regular" pitchFamily="2" charset="0"/>
              </a:rPr>
              <a:t>State intervention in China is quite strong.  </a:t>
            </a:r>
          </a:p>
          <a:p>
            <a:endParaRPr lang="en-IN" sz="2000" dirty="0" smtClean="0">
              <a:latin typeface="Adani Regular" pitchFamily="2" charset="0"/>
            </a:endParaRPr>
          </a:p>
          <a:p>
            <a:r>
              <a:rPr lang="en-IN" sz="2000" dirty="0" smtClean="0">
                <a:latin typeface="Adani Regular" pitchFamily="2" charset="0"/>
              </a:rPr>
              <a:t>Transition from CAP to Flat Warehouse happened in 1998 when China realized the quantum of wastage in CAP.  </a:t>
            </a:r>
          </a:p>
          <a:p>
            <a:endParaRPr lang="en-IN" sz="2000" dirty="0" smtClean="0">
              <a:latin typeface="Adani Regular" pitchFamily="2" charset="0"/>
            </a:endParaRPr>
          </a:p>
          <a:p>
            <a:r>
              <a:rPr lang="en-IN" sz="2000" dirty="0" smtClean="0">
                <a:latin typeface="Adani Regular" pitchFamily="2" charset="0"/>
              </a:rPr>
              <a:t>Interestingly, </a:t>
            </a:r>
            <a:r>
              <a:rPr lang="en-IN" sz="2000" u="sng" dirty="0" smtClean="0">
                <a:latin typeface="Adani Regular" pitchFamily="2" charset="0"/>
              </a:rPr>
              <a:t>China stores grains in Bulk</a:t>
            </a:r>
            <a:r>
              <a:rPr lang="en-IN" sz="2000" dirty="0" smtClean="0">
                <a:latin typeface="Adani Regular" pitchFamily="2" charset="0"/>
              </a:rPr>
              <a:t> in their warehouses also.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IN" sz="2000" dirty="0" smtClean="0">
              <a:latin typeface="Adani Regular" pitchFamily="2" charset="0"/>
            </a:endParaRPr>
          </a:p>
          <a:p>
            <a:pPr lvl="0"/>
            <a:r>
              <a:rPr lang="en-IN" sz="2000" dirty="0" smtClean="0">
                <a:latin typeface="Adani Regular" pitchFamily="2" charset="0"/>
              </a:rPr>
              <a:t>Transition from Warehouse to Silo when China realized the economics of construction of Warehouse v/s Silos.</a:t>
            </a:r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  <a:p>
            <a:pPr lvl="0"/>
            <a:endParaRPr lang="en-US" sz="2000" dirty="0" smtClean="0">
              <a:latin typeface="Adani Regular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ani Regular" pitchFamily="2" charset="0"/>
                <a:ea typeface="+mj-ea"/>
                <a:cs typeface="+mj-cs"/>
              </a:rPr>
              <a:t>China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ani Regular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15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711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907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ani Regular" pitchFamily="2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China</a:t>
            </a:r>
            <a:endParaRPr lang="en-US" dirty="0"/>
          </a:p>
        </p:txBody>
      </p:sp>
      <p:pic>
        <p:nvPicPr>
          <p:cNvPr id="29698" name="Object 21"/>
          <p:cNvPicPr>
            <a:picLocks noChangeArrowheads="1"/>
          </p:cNvPicPr>
          <p:nvPr/>
        </p:nvPicPr>
        <p:blipFill>
          <a:blip r:embed="rId2"/>
          <a:srcRect r="-50" b="-288"/>
          <a:stretch>
            <a:fillRect/>
          </a:stretch>
        </p:blipFill>
        <p:spPr bwMode="auto">
          <a:xfrm>
            <a:off x="71438" y="928694"/>
            <a:ext cx="878684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810</Words>
  <Application>Microsoft Office PowerPoint</Application>
  <PresentationFormat>On-screen Show (4:3)</PresentationFormat>
  <Paragraphs>126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Alarm Bells </vt:lpstr>
      <vt:lpstr>Slide 3</vt:lpstr>
      <vt:lpstr>Slide 4</vt:lpstr>
      <vt:lpstr>USA</vt:lpstr>
      <vt:lpstr>Slide 6</vt:lpstr>
      <vt:lpstr>Canada </vt:lpstr>
      <vt:lpstr>Slide 8</vt:lpstr>
      <vt:lpstr>China</vt:lpstr>
      <vt:lpstr>Slide 10</vt:lpstr>
      <vt:lpstr>Slide 11</vt:lpstr>
      <vt:lpstr>Slide 12</vt:lpstr>
      <vt:lpstr>Slide 13</vt:lpstr>
      <vt:lpstr>Thank You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Rajneesh Bansal</dc:creator>
  <cp:lastModifiedBy>20119041</cp:lastModifiedBy>
  <cp:revision>28</cp:revision>
  <dcterms:created xsi:type="dcterms:W3CDTF">2010-09-20T08:10:45Z</dcterms:created>
  <dcterms:modified xsi:type="dcterms:W3CDTF">2013-03-19T09:41:19Z</dcterms:modified>
</cp:coreProperties>
</file>