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8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4BEEE-28F1-4ECD-8569-608DC748C240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D574C-BDB5-444C-93F3-A71DC1704D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54E14-C5FB-42E4-91D5-619C36DF8663}" type="slidenum">
              <a:rPr lang="en-US"/>
              <a:pPr/>
              <a:t>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Another way of thinking about Cargill is as an international provider of food, agricultural and risk management products and services.</a:t>
            </a:r>
          </a:p>
          <a:p>
            <a:pPr eaLnBrk="1" hangingPunct="1"/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en-US" sz="1100" dirty="0">
                <a:latin typeface="Arial" charset="0"/>
              </a:rPr>
              <a:t>We are a very diverse company with more than 80 businesses. As the following slides will show, most of these are related to the </a:t>
            </a:r>
            <a:r>
              <a:rPr lang="en-US" sz="1100" dirty="0" err="1">
                <a:latin typeface="Arial" charset="0"/>
              </a:rPr>
              <a:t>agri</a:t>
            </a:r>
            <a:r>
              <a:rPr lang="en-US" sz="1100" dirty="0">
                <a:latin typeface="Arial" charset="0"/>
              </a:rPr>
              <a:t>-food system.</a:t>
            </a:r>
          </a:p>
          <a:p>
            <a:pPr eaLnBrk="1" hangingPunct="1"/>
            <a:endParaRPr lang="en-US" sz="1100" dirty="0">
              <a:latin typeface="Arial" charset="0"/>
            </a:endParaRPr>
          </a:p>
          <a:p>
            <a:pPr eaLnBrk="1" hangingPunct="1"/>
            <a:r>
              <a:rPr lang="en-US" sz="1100" dirty="0">
                <a:latin typeface="Arial" charset="0"/>
              </a:rPr>
              <a:t>The customers we serve are in many different industries, including crop, livestock, food, health, pharmaceutical, industrial and financial.</a:t>
            </a:r>
          </a:p>
          <a:p>
            <a:pPr eaLnBrk="1" hangingPunct="1"/>
            <a:endParaRPr lang="en-US" sz="1100" dirty="0">
              <a:latin typeface="Arial" charset="0"/>
            </a:endParaRPr>
          </a:p>
          <a:p>
            <a:pPr eaLnBrk="1" hangingPunct="1"/>
            <a:r>
              <a:rPr lang="en-US" sz="1100" dirty="0">
                <a:latin typeface="Arial" charset="0"/>
              </a:rPr>
              <a:t>And although we may not be a common household name, we help meet the needs of millions of people everyday — from food ingredients and prepared foods, to energy, financial services and agricultural inputs.</a:t>
            </a:r>
          </a:p>
          <a:p>
            <a:pPr eaLnBrk="1" hangingPunct="1"/>
            <a:endParaRPr lang="en-US" sz="1100" dirty="0">
              <a:latin typeface="Arial" charset="0"/>
            </a:endParaRPr>
          </a:p>
          <a:p>
            <a:pPr eaLnBrk="1" hangingPunct="1"/>
            <a:r>
              <a:rPr lang="en-US" sz="900" dirty="0">
                <a:solidFill>
                  <a:srgbClr val="000000"/>
                </a:solidFill>
                <a:latin typeface="Arial" charset="0"/>
              </a:rPr>
              <a:t>OPTION:</a:t>
            </a:r>
          </a:p>
          <a:p>
            <a:pPr eaLnBrk="1" hangingPunct="1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Speaker uses own example.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900" dirty="0">
                <a:solidFill>
                  <a:srgbClr val="000000"/>
                </a:solidFill>
                <a:latin typeface="Arial" charset="0"/>
              </a:rPr>
              <a:t>IMAGE DESCRIPTION:</a:t>
            </a:r>
            <a:endParaRPr lang="en-US" sz="900" dirty="0">
              <a:latin typeface="Arial" charset="0"/>
            </a:endParaRPr>
          </a:p>
          <a:p>
            <a:pPr eaLnBrk="1" hangingPunct="1"/>
            <a:r>
              <a:rPr lang="en-US" sz="1100" dirty="0">
                <a:latin typeface="Arial" charset="0"/>
              </a:rPr>
              <a:t>Big sky and big farm country in Saskatchewan, Canada</a:t>
            </a:r>
          </a:p>
          <a:p>
            <a:pPr eaLnBrk="1" hangingPunct="1"/>
            <a:endParaRPr lang="en-US" sz="1100" dirty="0">
              <a:latin typeface="Arial" charset="0"/>
            </a:endParaRPr>
          </a:p>
          <a:p>
            <a:pPr eaLnBrk="1" hangingPunct="1"/>
            <a:endParaRPr lang="en-US" sz="1100" dirty="0"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sz="11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E498D-3AE7-4C1C-B840-416DE0095347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F9CCD-864D-4704-A697-6BAA03DEDD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76300"/>
            <a:ext cx="9140825" cy="51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8" descr="big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992188"/>
            <a:ext cx="152400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6553200" y="6324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/>
              <a:t>Supply</a:t>
            </a:r>
          </a:p>
        </p:txBody>
      </p:sp>
      <p:sp>
        <p:nvSpPr>
          <p:cNvPr id="4126" name="Rectangle 3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678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900" b="1" dirty="0"/>
              <a:t>Seasonality</a:t>
            </a:r>
          </a:p>
        </p:txBody>
      </p:sp>
      <p:graphicFrame>
        <p:nvGraphicFramePr>
          <p:cNvPr id="4128" name="Object 32"/>
          <p:cNvGraphicFramePr>
            <a:graphicFrameLocks noChangeAspect="1"/>
          </p:cNvGraphicFramePr>
          <p:nvPr/>
        </p:nvGraphicFramePr>
        <p:xfrm>
          <a:off x="304800" y="1096963"/>
          <a:ext cx="8534400" cy="4922837"/>
        </p:xfrm>
        <a:graphic>
          <a:graphicData uri="http://schemas.openxmlformats.org/presentationml/2006/ole">
            <p:oleObj spid="_x0000_s1026" name="Worksheet" r:id="rId3" imgW="7068007" imgH="4077005" progId="Excel.Sheet.8">
              <p:embed/>
            </p:oleObj>
          </a:graphicData>
        </a:graphic>
      </p:graphicFrame>
      <p:sp>
        <p:nvSpPr>
          <p:cNvPr id="4130" name="Line 34"/>
          <p:cNvSpPr>
            <a:spLocks noChangeShapeType="1"/>
          </p:cNvSpPr>
          <p:nvPr/>
        </p:nvSpPr>
        <p:spPr bwMode="auto">
          <a:xfrm>
            <a:off x="2667000" y="3429000"/>
            <a:ext cx="0" cy="297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4572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Window of No new Arrivals</a:t>
            </a:r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2209800" y="1371600"/>
            <a:ext cx="1447800" cy="44958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Qualitative Challenges in Sourcing</a:t>
            </a:r>
            <a:endParaRPr lang="en-US" sz="3200" b="1" dirty="0"/>
          </a:p>
        </p:txBody>
      </p:sp>
      <p:sp>
        <p:nvSpPr>
          <p:cNvPr id="109571" name="Line 3"/>
          <p:cNvSpPr>
            <a:spLocks noChangeShapeType="1"/>
          </p:cNvSpPr>
          <p:nvPr/>
        </p:nvSpPr>
        <p:spPr bwMode="auto">
          <a:xfrm>
            <a:off x="4572000" y="9906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72" name="Line 4"/>
          <p:cNvSpPr>
            <a:spLocks noChangeShapeType="1"/>
          </p:cNvSpPr>
          <p:nvPr/>
        </p:nvSpPr>
        <p:spPr bwMode="auto">
          <a:xfrm>
            <a:off x="685800" y="34290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3200400" y="533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Weevil</a:t>
            </a: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6477000" y="34290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Fungus</a:t>
            </a: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32385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Grain Count</a:t>
            </a:r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152400" y="3505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Moisture</a:t>
            </a:r>
          </a:p>
        </p:txBody>
      </p:sp>
      <p:sp>
        <p:nvSpPr>
          <p:cNvPr id="109577" name="Line 9"/>
          <p:cNvSpPr>
            <a:spLocks noChangeShapeType="1"/>
          </p:cNvSpPr>
          <p:nvPr/>
        </p:nvSpPr>
        <p:spPr bwMode="auto">
          <a:xfrm>
            <a:off x="3124200" y="3429000"/>
            <a:ext cx="1447800" cy="19050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78" name="Line 10"/>
          <p:cNvSpPr>
            <a:spLocks noChangeShapeType="1"/>
          </p:cNvSpPr>
          <p:nvPr/>
        </p:nvSpPr>
        <p:spPr bwMode="auto">
          <a:xfrm flipV="1">
            <a:off x="4572000" y="3352800"/>
            <a:ext cx="1524000" cy="19812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79" name="Line 11"/>
          <p:cNvSpPr>
            <a:spLocks noChangeShapeType="1"/>
          </p:cNvSpPr>
          <p:nvPr/>
        </p:nvSpPr>
        <p:spPr bwMode="auto">
          <a:xfrm flipV="1">
            <a:off x="3200400" y="2362200"/>
            <a:ext cx="1371600" cy="10668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0" name="Line 12"/>
          <p:cNvSpPr>
            <a:spLocks noChangeShapeType="1"/>
          </p:cNvSpPr>
          <p:nvPr/>
        </p:nvSpPr>
        <p:spPr bwMode="auto">
          <a:xfrm>
            <a:off x="4572000" y="3200400"/>
            <a:ext cx="838200" cy="2286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1" name="Line 13"/>
          <p:cNvSpPr>
            <a:spLocks noChangeShapeType="1"/>
          </p:cNvSpPr>
          <p:nvPr/>
        </p:nvSpPr>
        <p:spPr bwMode="auto">
          <a:xfrm flipV="1">
            <a:off x="1447800" y="3200400"/>
            <a:ext cx="3124200" cy="2286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2" name="Line 14"/>
          <p:cNvSpPr>
            <a:spLocks noChangeShapeType="1"/>
          </p:cNvSpPr>
          <p:nvPr/>
        </p:nvSpPr>
        <p:spPr bwMode="auto">
          <a:xfrm>
            <a:off x="1447800" y="3429000"/>
            <a:ext cx="3124200" cy="2590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3" name="Line 15"/>
          <p:cNvSpPr>
            <a:spLocks noChangeShapeType="1"/>
          </p:cNvSpPr>
          <p:nvPr/>
        </p:nvSpPr>
        <p:spPr bwMode="auto">
          <a:xfrm flipH="1">
            <a:off x="4572000" y="3429000"/>
            <a:ext cx="762000" cy="26670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4" name="Line 16"/>
          <p:cNvSpPr>
            <a:spLocks noChangeShapeType="1"/>
          </p:cNvSpPr>
          <p:nvPr/>
        </p:nvSpPr>
        <p:spPr bwMode="auto">
          <a:xfrm flipH="1" flipV="1">
            <a:off x="4572000" y="2362200"/>
            <a:ext cx="1524000" cy="10668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5" name="Line 17"/>
          <p:cNvSpPr>
            <a:spLocks noChangeShapeType="1"/>
          </p:cNvSpPr>
          <p:nvPr/>
        </p:nvSpPr>
        <p:spPr bwMode="auto">
          <a:xfrm>
            <a:off x="3124200" y="3429000"/>
            <a:ext cx="1447800" cy="2514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6" name="Line 18"/>
          <p:cNvSpPr>
            <a:spLocks noChangeShapeType="1"/>
          </p:cNvSpPr>
          <p:nvPr/>
        </p:nvSpPr>
        <p:spPr bwMode="auto">
          <a:xfrm flipV="1">
            <a:off x="3124200" y="3124200"/>
            <a:ext cx="14478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7" name="Line 19"/>
          <p:cNvSpPr>
            <a:spLocks noChangeShapeType="1"/>
          </p:cNvSpPr>
          <p:nvPr/>
        </p:nvSpPr>
        <p:spPr bwMode="auto">
          <a:xfrm flipH="1" flipV="1">
            <a:off x="4572000" y="3124200"/>
            <a:ext cx="2286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H="1">
            <a:off x="4572000" y="3429000"/>
            <a:ext cx="228600" cy="2590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9" name="Line 21"/>
          <p:cNvSpPr>
            <a:spLocks noChangeShapeType="1"/>
          </p:cNvSpPr>
          <p:nvPr/>
        </p:nvSpPr>
        <p:spPr bwMode="auto">
          <a:xfrm flipH="1">
            <a:off x="6096000" y="5562600"/>
            <a:ext cx="609600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0" name="Line 22"/>
          <p:cNvSpPr>
            <a:spLocks noChangeShapeType="1"/>
          </p:cNvSpPr>
          <p:nvPr/>
        </p:nvSpPr>
        <p:spPr bwMode="auto">
          <a:xfrm flipH="1" flipV="1">
            <a:off x="6172200" y="6248400"/>
            <a:ext cx="6096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1" name="Line 23"/>
          <p:cNvSpPr>
            <a:spLocks noChangeShapeType="1"/>
          </p:cNvSpPr>
          <p:nvPr/>
        </p:nvSpPr>
        <p:spPr bwMode="auto">
          <a:xfrm flipV="1">
            <a:off x="6172200" y="5867400"/>
            <a:ext cx="457200" cy="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7010400" y="5181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New Crop</a:t>
            </a:r>
          </a:p>
        </p:txBody>
      </p:sp>
      <p:sp>
        <p:nvSpPr>
          <p:cNvPr id="109593" name="Text Box 25"/>
          <p:cNvSpPr txBox="1">
            <a:spLocks noChangeArrowheads="1"/>
          </p:cNvSpPr>
          <p:nvPr/>
        </p:nvSpPr>
        <p:spPr bwMode="auto">
          <a:xfrm>
            <a:off x="7010400" y="5638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Old Crop</a:t>
            </a:r>
          </a:p>
        </p:txBody>
      </p:sp>
      <p:sp>
        <p:nvSpPr>
          <p:cNvPr id="109594" name="Text Box 26"/>
          <p:cNvSpPr txBox="1">
            <a:spLocks noChangeArrowheads="1"/>
          </p:cNvSpPr>
          <p:nvPr/>
        </p:nvSpPr>
        <p:spPr bwMode="auto">
          <a:xfrm>
            <a:off x="7010400" y="6096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Desired</a:t>
            </a:r>
          </a:p>
        </p:txBody>
      </p:sp>
      <p:sp>
        <p:nvSpPr>
          <p:cNvPr id="109595" name="Text Box 27"/>
          <p:cNvSpPr txBox="1">
            <a:spLocks noChangeArrowheads="1"/>
          </p:cNvSpPr>
          <p:nvPr/>
        </p:nvSpPr>
        <p:spPr bwMode="auto">
          <a:xfrm>
            <a:off x="4114800" y="3505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Low</a:t>
            </a:r>
          </a:p>
        </p:txBody>
      </p:sp>
      <p:sp>
        <p:nvSpPr>
          <p:cNvPr id="109596" name="Text Box 28"/>
          <p:cNvSpPr txBox="1">
            <a:spLocks noChangeArrowheads="1"/>
          </p:cNvSpPr>
          <p:nvPr/>
        </p:nvSpPr>
        <p:spPr bwMode="auto">
          <a:xfrm>
            <a:off x="152400" y="838200"/>
            <a:ext cx="5029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/>
              <a:t>Quality is not homogenous</a:t>
            </a:r>
          </a:p>
          <a:p>
            <a:pPr algn="l">
              <a:spcBef>
                <a:spcPct val="50000"/>
              </a:spcBef>
            </a:pPr>
            <a:r>
              <a:rPr lang="en-US" sz="1600" dirty="0" smtClean="0"/>
              <a:t>In </a:t>
            </a:r>
            <a:r>
              <a:rPr lang="en-US" sz="1600" dirty="0" err="1" smtClean="0"/>
              <a:t>Bilty</a:t>
            </a:r>
            <a:r>
              <a:rPr lang="en-US" sz="1600" dirty="0" smtClean="0"/>
              <a:t> </a:t>
            </a:r>
            <a:r>
              <a:rPr lang="en-US" sz="1600" dirty="0"/>
              <a:t>trade </a:t>
            </a:r>
            <a:r>
              <a:rPr lang="en-US" sz="1600" dirty="0" smtClean="0"/>
              <a:t>mixing </a:t>
            </a:r>
            <a:r>
              <a:rPr lang="en-US" sz="1600" dirty="0"/>
              <a:t>of grains takes place</a:t>
            </a:r>
          </a:p>
          <a:p>
            <a:pPr algn="l">
              <a:spcBef>
                <a:spcPct val="50000"/>
              </a:spcBef>
            </a:pPr>
            <a:r>
              <a:rPr lang="en-US" sz="1600" dirty="0"/>
              <a:t>Bag Quality used is very poor</a:t>
            </a:r>
          </a:p>
          <a:p>
            <a:pPr algn="l">
              <a:spcBef>
                <a:spcPct val="50000"/>
              </a:spcBef>
            </a:pPr>
            <a:r>
              <a:rPr lang="en-US" sz="1600" dirty="0"/>
              <a:t>Fungus increases </a:t>
            </a:r>
            <a:r>
              <a:rPr lang="en-US" sz="1600" dirty="0" smtClean="0"/>
              <a:t>when </a:t>
            </a:r>
            <a:r>
              <a:rPr lang="en-US" sz="1600" dirty="0"/>
              <a:t>stored at </a:t>
            </a:r>
            <a:r>
              <a:rPr lang="en-US" sz="1600" dirty="0" smtClean="0"/>
              <a:t>high/uneven moisture</a:t>
            </a:r>
            <a:endParaRPr lang="en-US" sz="1600" dirty="0"/>
          </a:p>
          <a:p>
            <a:pPr algn="l">
              <a:spcBef>
                <a:spcPct val="50000"/>
              </a:spcBef>
            </a:pPr>
            <a:r>
              <a:rPr lang="en-US" sz="1600" dirty="0" smtClean="0"/>
              <a:t>Moisture losses </a:t>
            </a:r>
            <a:r>
              <a:rPr lang="en-US" sz="1600" dirty="0"/>
              <a:t>and weevil </a:t>
            </a:r>
            <a:r>
              <a:rPr lang="en-US" sz="1600" dirty="0" smtClean="0"/>
              <a:t>infestation is </a:t>
            </a:r>
            <a:r>
              <a:rPr lang="en-US" sz="1600" dirty="0"/>
              <a:t>common</a:t>
            </a:r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>
            <a:off x="5334000" y="3429000"/>
            <a:ext cx="990600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8" name="Text Box 30"/>
          <p:cNvSpPr txBox="1">
            <a:spLocks noChangeArrowheads="1"/>
          </p:cNvSpPr>
          <p:nvPr/>
        </p:nvSpPr>
        <p:spPr bwMode="auto">
          <a:xfrm>
            <a:off x="152400" y="5972175"/>
            <a:ext cx="441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/>
              <a:t>Grain count attracts no premium </a:t>
            </a:r>
            <a:r>
              <a:rPr lang="en-US" sz="1600" dirty="0" smtClean="0"/>
              <a:t>in market, but higher grain count is less acceptable</a:t>
            </a:r>
            <a:endParaRPr lang="en-US" sz="1600" dirty="0"/>
          </a:p>
        </p:txBody>
      </p:sp>
      <p:sp>
        <p:nvSpPr>
          <p:cNvPr id="109599" name="Text Box 31"/>
          <p:cNvSpPr txBox="1">
            <a:spLocks noChangeArrowheads="1"/>
          </p:cNvSpPr>
          <p:nvPr/>
        </p:nvSpPr>
        <p:spPr bwMode="auto">
          <a:xfrm>
            <a:off x="5181600" y="4267200"/>
            <a:ext cx="419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/>
              <a:t>Main Quality threat, attracts maximum </a:t>
            </a:r>
            <a:r>
              <a:rPr lang="en-US" sz="1600" dirty="0" smtClean="0"/>
              <a:t>rejections- Due increased </a:t>
            </a:r>
            <a:r>
              <a:rPr lang="en-US" sz="1600" dirty="0" err="1" smtClean="0"/>
              <a:t>afla</a:t>
            </a:r>
            <a:r>
              <a:rPr lang="en-US" sz="1600" dirty="0" smtClean="0"/>
              <a:t> toxin levels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33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900" b="1" dirty="0"/>
              <a:t>Industry Segments</a:t>
            </a: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5029200" y="1066800"/>
            <a:ext cx="3733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/>
              <a:t>Layer egg production and per capita consumption</a:t>
            </a:r>
          </a:p>
        </p:txBody>
      </p:sp>
      <p:pic>
        <p:nvPicPr>
          <p:cNvPr id="1741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9200" y="1371600"/>
            <a:ext cx="4038600" cy="2435225"/>
          </a:xfrm>
        </p:spPr>
      </p:pic>
      <p:pic>
        <p:nvPicPr>
          <p:cNvPr id="17413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29200" y="4038600"/>
            <a:ext cx="4038600" cy="2617788"/>
          </a:xfrm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219200"/>
            <a:ext cx="44196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Box 13"/>
          <p:cNvSpPr txBox="1">
            <a:spLocks noChangeArrowheads="1"/>
          </p:cNvSpPr>
          <p:nvPr/>
        </p:nvSpPr>
        <p:spPr bwMode="auto">
          <a:xfrm>
            <a:off x="76200" y="990600"/>
            <a:ext cx="3733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/>
              <a:t>Starch Industry</a:t>
            </a:r>
          </a:p>
        </p:txBody>
      </p:sp>
      <p:pic>
        <p:nvPicPr>
          <p:cNvPr id="17416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4210050"/>
            <a:ext cx="43434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TextBox 15"/>
          <p:cNvSpPr txBox="1">
            <a:spLocks noChangeArrowheads="1"/>
          </p:cNvSpPr>
          <p:nvPr/>
        </p:nvSpPr>
        <p:spPr bwMode="auto">
          <a:xfrm>
            <a:off x="76200" y="3929063"/>
            <a:ext cx="3733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/>
              <a:t>Exports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14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900" b="1" dirty="0"/>
              <a:t>Challenges in Sourcing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838200"/>
            <a:ext cx="8686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Fragmented Supply Chain</a:t>
            </a:r>
          </a:p>
          <a:p>
            <a:pPr marL="341313" indent="-341313">
              <a:buFont typeface="Arial" pitchFamily="34" charset="0"/>
              <a:buChar char="•"/>
            </a:pPr>
            <a:endParaRPr lang="en-US" dirty="0"/>
          </a:p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Regional and Spatial Distortions</a:t>
            </a:r>
          </a:p>
          <a:p>
            <a:pPr marL="341313" indent="-341313">
              <a:buFont typeface="Arial" pitchFamily="34" charset="0"/>
              <a:buChar char="•"/>
            </a:pPr>
            <a:endParaRPr lang="en-US" dirty="0"/>
          </a:p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Increasing Commodity Prices due MSP</a:t>
            </a:r>
          </a:p>
          <a:p>
            <a:pPr marL="341313" indent="-341313">
              <a:buFont typeface="Arial" pitchFamily="34" charset="0"/>
              <a:buChar char="•"/>
            </a:pPr>
            <a:endParaRPr lang="en-US" dirty="0"/>
          </a:p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Quality Challenges- Small landholding and uneven storage</a:t>
            </a:r>
          </a:p>
          <a:p>
            <a:pPr marL="341313" indent="-341313">
              <a:buFont typeface="Arial" pitchFamily="34" charset="0"/>
              <a:buChar char="•"/>
            </a:pPr>
            <a:endParaRPr lang="en-US" dirty="0"/>
          </a:p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High interest rate regime</a:t>
            </a:r>
          </a:p>
          <a:p>
            <a:pPr marL="341313" indent="-341313">
              <a:buFont typeface="Arial" pitchFamily="34" charset="0"/>
              <a:buChar char="•"/>
            </a:pPr>
            <a:endParaRPr lang="en-US" dirty="0"/>
          </a:p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Differing quality requirement of different customers</a:t>
            </a:r>
          </a:p>
          <a:p>
            <a:pPr marL="341313" indent="-341313">
              <a:buFont typeface="Arial" pitchFamily="34" charset="0"/>
              <a:buChar char="•"/>
            </a:pPr>
            <a:endParaRPr lang="en-US" dirty="0"/>
          </a:p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Availability in various seasons make carry unattractive but any supply shock makes users vulnerable to price risk</a:t>
            </a:r>
          </a:p>
          <a:p>
            <a:pPr marL="341313" indent="-341313">
              <a:buFont typeface="Arial" pitchFamily="34" charset="0"/>
              <a:buChar char="•"/>
            </a:pPr>
            <a:endParaRPr lang="en-US" dirty="0"/>
          </a:p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Logistical challenges- Rail/Road</a:t>
            </a:r>
          </a:p>
          <a:p>
            <a:pPr marL="341313" indent="-341313">
              <a:buFont typeface="Arial" pitchFamily="34" charset="0"/>
              <a:buChar char="•"/>
            </a:pPr>
            <a:endParaRPr lang="en-US" dirty="0"/>
          </a:p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Easy substitutability-</a:t>
            </a:r>
          </a:p>
          <a:p>
            <a:pPr marL="341313" indent="-341313">
              <a:buFont typeface="Arial" pitchFamily="34" charset="0"/>
              <a:buChar char="•"/>
            </a:pPr>
            <a:endParaRPr lang="en-US" dirty="0"/>
          </a:p>
          <a:p>
            <a:pPr marL="341313" indent="-341313">
              <a:buFont typeface="Arial" pitchFamily="34" charset="0"/>
              <a:buChar char="•"/>
            </a:pPr>
            <a:r>
              <a:rPr lang="en-US" dirty="0" smtClean="0"/>
              <a:t>Export linkage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284</Words>
  <Application>Microsoft Office PowerPoint</Application>
  <PresentationFormat>On-screen Show (4:3)</PresentationFormat>
  <Paragraphs>59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Excel Worksheet</vt:lpstr>
      <vt:lpstr>Slide 1</vt:lpstr>
      <vt:lpstr>Seasonality</vt:lpstr>
      <vt:lpstr>Qualitative Challenges in Sourcing</vt:lpstr>
      <vt:lpstr>Industry Segments</vt:lpstr>
      <vt:lpstr>Challenges in Sourcing</vt:lpstr>
    </vt:vector>
  </TitlesOfParts>
  <Company>Cargill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Qualitative Challenges in Sourcing</dc:title>
  <dc:creator>Sumit Gupta</dc:creator>
  <cp:lastModifiedBy>Sumit Gupta</cp:lastModifiedBy>
  <cp:revision>8</cp:revision>
  <dcterms:created xsi:type="dcterms:W3CDTF">2013-03-20T11:51:02Z</dcterms:created>
  <dcterms:modified xsi:type="dcterms:W3CDTF">2013-03-20T12:12:37Z</dcterms:modified>
</cp:coreProperties>
</file>