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9"/>
  </p:notesMasterIdLst>
  <p:handoutMasterIdLst>
    <p:handoutMasterId r:id="rId10"/>
  </p:handoutMasterIdLst>
  <p:sldIdLst>
    <p:sldId id="260" r:id="rId2"/>
    <p:sldId id="262" r:id="rId3"/>
    <p:sldId id="266" r:id="rId4"/>
    <p:sldId id="286" r:id="rId5"/>
    <p:sldId id="284" r:id="rId6"/>
    <p:sldId id="285" r:id="rId7"/>
    <p:sldId id="278" r:id="rId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a:srgbClr val="111111"/>
    <a:srgbClr val="0000CC"/>
    <a:srgbClr val="6699FF"/>
    <a:srgbClr val="00CC00"/>
    <a:srgbClr val="33CC33"/>
    <a:srgbClr val="009900"/>
    <a:srgbClr val="BFDA7C"/>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3688" autoAdjust="0"/>
  </p:normalViewPr>
  <p:slideViewPr>
    <p:cSldViewPr snapToGrid="0">
      <p:cViewPr>
        <p:scale>
          <a:sx n="68" d="100"/>
          <a:sy n="68" d="100"/>
        </p:scale>
        <p:origin x="-5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2B2D8-0C4B-4292-9C44-96FA41C13F84}" type="doc">
      <dgm:prSet loTypeId="urn:microsoft.com/office/officeart/2005/8/layout/cycle7" loCatId="cycle" qsTypeId="urn:microsoft.com/office/officeart/2005/8/quickstyle/3d1" qsCatId="3D" csTypeId="urn:microsoft.com/office/officeart/2005/8/colors/colorful1#1" csCatId="colorful" phldr="1"/>
      <dgm:spPr/>
      <dgm:t>
        <a:bodyPr/>
        <a:lstStyle/>
        <a:p>
          <a:endParaRPr lang="en-US"/>
        </a:p>
      </dgm:t>
    </dgm:pt>
    <dgm:pt modelId="{482A93BA-C420-45EF-B4D3-4A34CA8DB071}">
      <dgm:prSet phldrT="[Text]"/>
      <dgm:spPr>
        <a:solidFill>
          <a:srgbClr val="003300"/>
        </a:solidFill>
      </dgm:spPr>
      <dgm:t>
        <a:bodyPr/>
        <a:lstStyle/>
        <a:p>
          <a:r>
            <a:rPr lang="en-US" dirty="0" smtClean="0"/>
            <a:t>Farming System</a:t>
          </a:r>
          <a:endParaRPr lang="en-US" dirty="0"/>
        </a:p>
      </dgm:t>
    </dgm:pt>
    <dgm:pt modelId="{E1B4782C-7D7D-4279-8940-FDC473CAE2BD}" type="parTrans" cxnId="{D5CCB5BE-32D7-4B54-B8D9-A24F343C77D3}">
      <dgm:prSet/>
      <dgm:spPr/>
      <dgm:t>
        <a:bodyPr/>
        <a:lstStyle/>
        <a:p>
          <a:endParaRPr lang="en-US"/>
        </a:p>
      </dgm:t>
    </dgm:pt>
    <dgm:pt modelId="{35477A91-07C3-4CB7-8115-9F55076B6574}" type="sibTrans" cxnId="{D5CCB5BE-32D7-4B54-B8D9-A24F343C77D3}">
      <dgm:prSet/>
      <dgm:spPr>
        <a:solidFill>
          <a:srgbClr val="008000"/>
        </a:solidFill>
        <a:ln>
          <a:solidFill>
            <a:schemeClr val="accent1"/>
          </a:solidFill>
        </a:ln>
      </dgm:spPr>
      <dgm:t>
        <a:bodyPr/>
        <a:lstStyle/>
        <a:p>
          <a:endParaRPr lang="en-US"/>
        </a:p>
      </dgm:t>
    </dgm:pt>
    <dgm:pt modelId="{7DB8A4CB-7E77-44E2-A56D-609E6B77C36F}">
      <dgm:prSet phldrT="[Text]"/>
      <dgm:spPr>
        <a:solidFill>
          <a:srgbClr val="003300"/>
        </a:solidFill>
      </dgm:spPr>
      <dgm:t>
        <a:bodyPr/>
        <a:lstStyle/>
        <a:p>
          <a:r>
            <a:rPr lang="en-US" dirty="0" smtClean="0"/>
            <a:t>Breeding Program</a:t>
          </a:r>
          <a:endParaRPr lang="en-US" dirty="0"/>
        </a:p>
      </dgm:t>
    </dgm:pt>
    <dgm:pt modelId="{5D41DB13-3A60-4143-B7BC-198ABA9A97D2}" type="parTrans" cxnId="{11F1E2BA-2EA7-46B6-B659-9157E9A2D1A3}">
      <dgm:prSet/>
      <dgm:spPr/>
      <dgm:t>
        <a:bodyPr/>
        <a:lstStyle/>
        <a:p>
          <a:endParaRPr lang="en-US"/>
        </a:p>
      </dgm:t>
    </dgm:pt>
    <dgm:pt modelId="{A691A81A-E707-4568-B21B-F1C078155335}" type="sibTrans" cxnId="{11F1E2BA-2EA7-46B6-B659-9157E9A2D1A3}">
      <dgm:prSet/>
      <dgm:spPr>
        <a:solidFill>
          <a:srgbClr val="008000"/>
        </a:solidFill>
      </dgm:spPr>
      <dgm:t>
        <a:bodyPr/>
        <a:lstStyle/>
        <a:p>
          <a:endParaRPr lang="en-US"/>
        </a:p>
      </dgm:t>
    </dgm:pt>
    <dgm:pt modelId="{D20C586A-0DA6-443B-AF73-D779A951C898}">
      <dgm:prSet phldrT="[Text]"/>
      <dgm:spPr>
        <a:solidFill>
          <a:srgbClr val="003300"/>
        </a:solidFill>
      </dgm:spPr>
      <dgm:t>
        <a:bodyPr/>
        <a:lstStyle/>
        <a:p>
          <a:r>
            <a:rPr lang="en-US" dirty="0" err="1" smtClean="0"/>
            <a:t>Germplasm</a:t>
          </a:r>
          <a:endParaRPr lang="en-US" dirty="0"/>
        </a:p>
      </dgm:t>
    </dgm:pt>
    <dgm:pt modelId="{C4E5799D-7B19-4C6E-B9D8-DBE2828CB421}" type="parTrans" cxnId="{C0D40F3A-ECF0-4BF6-A2E4-9672624C92B6}">
      <dgm:prSet/>
      <dgm:spPr/>
      <dgm:t>
        <a:bodyPr/>
        <a:lstStyle/>
        <a:p>
          <a:endParaRPr lang="en-US"/>
        </a:p>
      </dgm:t>
    </dgm:pt>
    <dgm:pt modelId="{37DA64A2-CBD5-4DAF-8BCC-C3EE08A38AF7}" type="sibTrans" cxnId="{C0D40F3A-ECF0-4BF6-A2E4-9672624C92B6}">
      <dgm:prSet/>
      <dgm:spPr>
        <a:solidFill>
          <a:srgbClr val="008000"/>
        </a:solidFill>
      </dgm:spPr>
      <dgm:t>
        <a:bodyPr/>
        <a:lstStyle/>
        <a:p>
          <a:endParaRPr lang="en-US"/>
        </a:p>
      </dgm:t>
    </dgm:pt>
    <dgm:pt modelId="{9258904C-FBCE-4DD7-859A-56983B3FB910}" type="pres">
      <dgm:prSet presAssocID="{D6B2B2D8-0C4B-4292-9C44-96FA41C13F84}" presName="Name0" presStyleCnt="0">
        <dgm:presLayoutVars>
          <dgm:dir/>
          <dgm:resizeHandles val="exact"/>
        </dgm:presLayoutVars>
      </dgm:prSet>
      <dgm:spPr/>
      <dgm:t>
        <a:bodyPr/>
        <a:lstStyle/>
        <a:p>
          <a:endParaRPr lang="en-US"/>
        </a:p>
      </dgm:t>
    </dgm:pt>
    <dgm:pt modelId="{E1050EE6-1523-4CDB-AE7F-F78C4C9AD9EA}" type="pres">
      <dgm:prSet presAssocID="{482A93BA-C420-45EF-B4D3-4A34CA8DB071}" presName="node" presStyleLbl="node1" presStyleIdx="0" presStyleCnt="3">
        <dgm:presLayoutVars>
          <dgm:bulletEnabled val="1"/>
        </dgm:presLayoutVars>
      </dgm:prSet>
      <dgm:spPr/>
      <dgm:t>
        <a:bodyPr/>
        <a:lstStyle/>
        <a:p>
          <a:endParaRPr lang="en-US"/>
        </a:p>
      </dgm:t>
    </dgm:pt>
    <dgm:pt modelId="{61AB8394-B0F2-487E-95BF-9313B7B254A6}" type="pres">
      <dgm:prSet presAssocID="{35477A91-07C3-4CB7-8115-9F55076B6574}" presName="sibTrans" presStyleLbl="sibTrans2D1" presStyleIdx="0" presStyleCnt="3"/>
      <dgm:spPr/>
      <dgm:t>
        <a:bodyPr/>
        <a:lstStyle/>
        <a:p>
          <a:endParaRPr lang="en-US"/>
        </a:p>
      </dgm:t>
    </dgm:pt>
    <dgm:pt modelId="{A20920D4-CF20-46C4-92C8-743CAE4D63BD}" type="pres">
      <dgm:prSet presAssocID="{35477A91-07C3-4CB7-8115-9F55076B6574}" presName="connectorText" presStyleLbl="sibTrans2D1" presStyleIdx="0" presStyleCnt="3"/>
      <dgm:spPr/>
      <dgm:t>
        <a:bodyPr/>
        <a:lstStyle/>
        <a:p>
          <a:endParaRPr lang="en-US"/>
        </a:p>
      </dgm:t>
    </dgm:pt>
    <dgm:pt modelId="{163ED223-B9D2-4C0A-A2DD-8978D5792DB2}" type="pres">
      <dgm:prSet presAssocID="{7DB8A4CB-7E77-44E2-A56D-609E6B77C36F}" presName="node" presStyleLbl="node1" presStyleIdx="1" presStyleCnt="3">
        <dgm:presLayoutVars>
          <dgm:bulletEnabled val="1"/>
        </dgm:presLayoutVars>
      </dgm:prSet>
      <dgm:spPr/>
      <dgm:t>
        <a:bodyPr/>
        <a:lstStyle/>
        <a:p>
          <a:endParaRPr lang="en-US"/>
        </a:p>
      </dgm:t>
    </dgm:pt>
    <dgm:pt modelId="{8391019D-A26E-4CA9-948B-4959043A8D60}" type="pres">
      <dgm:prSet presAssocID="{A691A81A-E707-4568-B21B-F1C078155335}" presName="sibTrans" presStyleLbl="sibTrans2D1" presStyleIdx="1" presStyleCnt="3"/>
      <dgm:spPr/>
      <dgm:t>
        <a:bodyPr/>
        <a:lstStyle/>
        <a:p>
          <a:endParaRPr lang="en-US"/>
        </a:p>
      </dgm:t>
    </dgm:pt>
    <dgm:pt modelId="{226896C9-17B2-4808-87C7-202F559316E6}" type="pres">
      <dgm:prSet presAssocID="{A691A81A-E707-4568-B21B-F1C078155335}" presName="connectorText" presStyleLbl="sibTrans2D1" presStyleIdx="1" presStyleCnt="3"/>
      <dgm:spPr/>
      <dgm:t>
        <a:bodyPr/>
        <a:lstStyle/>
        <a:p>
          <a:endParaRPr lang="en-US"/>
        </a:p>
      </dgm:t>
    </dgm:pt>
    <dgm:pt modelId="{9E6A6DA9-6B18-4525-838B-E66E72B1AC21}" type="pres">
      <dgm:prSet presAssocID="{D20C586A-0DA6-443B-AF73-D779A951C898}" presName="node" presStyleLbl="node1" presStyleIdx="2" presStyleCnt="3">
        <dgm:presLayoutVars>
          <dgm:bulletEnabled val="1"/>
        </dgm:presLayoutVars>
      </dgm:prSet>
      <dgm:spPr/>
      <dgm:t>
        <a:bodyPr/>
        <a:lstStyle/>
        <a:p>
          <a:endParaRPr lang="en-US"/>
        </a:p>
      </dgm:t>
    </dgm:pt>
    <dgm:pt modelId="{2864C0C9-5AC0-4F54-A800-E9940D414FB1}" type="pres">
      <dgm:prSet presAssocID="{37DA64A2-CBD5-4DAF-8BCC-C3EE08A38AF7}" presName="sibTrans" presStyleLbl="sibTrans2D1" presStyleIdx="2" presStyleCnt="3"/>
      <dgm:spPr/>
      <dgm:t>
        <a:bodyPr/>
        <a:lstStyle/>
        <a:p>
          <a:endParaRPr lang="en-US"/>
        </a:p>
      </dgm:t>
    </dgm:pt>
    <dgm:pt modelId="{1FB54574-763E-494E-AA35-3DF05E76A00E}" type="pres">
      <dgm:prSet presAssocID="{37DA64A2-CBD5-4DAF-8BCC-C3EE08A38AF7}" presName="connectorText" presStyleLbl="sibTrans2D1" presStyleIdx="2" presStyleCnt="3"/>
      <dgm:spPr/>
      <dgm:t>
        <a:bodyPr/>
        <a:lstStyle/>
        <a:p>
          <a:endParaRPr lang="en-US"/>
        </a:p>
      </dgm:t>
    </dgm:pt>
  </dgm:ptLst>
  <dgm:cxnLst>
    <dgm:cxn modelId="{4B6359E6-D8FF-404D-89AB-8D492E7262D6}" type="presOf" srcId="{7DB8A4CB-7E77-44E2-A56D-609E6B77C36F}" destId="{163ED223-B9D2-4C0A-A2DD-8978D5792DB2}" srcOrd="0" destOrd="0" presId="urn:microsoft.com/office/officeart/2005/8/layout/cycle7"/>
    <dgm:cxn modelId="{C0D40F3A-ECF0-4BF6-A2E4-9672624C92B6}" srcId="{D6B2B2D8-0C4B-4292-9C44-96FA41C13F84}" destId="{D20C586A-0DA6-443B-AF73-D779A951C898}" srcOrd="2" destOrd="0" parTransId="{C4E5799D-7B19-4C6E-B9D8-DBE2828CB421}" sibTransId="{37DA64A2-CBD5-4DAF-8BCC-C3EE08A38AF7}"/>
    <dgm:cxn modelId="{11F1E2BA-2EA7-46B6-B659-9157E9A2D1A3}" srcId="{D6B2B2D8-0C4B-4292-9C44-96FA41C13F84}" destId="{7DB8A4CB-7E77-44E2-A56D-609E6B77C36F}" srcOrd="1" destOrd="0" parTransId="{5D41DB13-3A60-4143-B7BC-198ABA9A97D2}" sibTransId="{A691A81A-E707-4568-B21B-F1C078155335}"/>
    <dgm:cxn modelId="{6C44C3E9-FB70-42AA-9227-356476883212}" type="presOf" srcId="{482A93BA-C420-45EF-B4D3-4A34CA8DB071}" destId="{E1050EE6-1523-4CDB-AE7F-F78C4C9AD9EA}" srcOrd="0" destOrd="0" presId="urn:microsoft.com/office/officeart/2005/8/layout/cycle7"/>
    <dgm:cxn modelId="{EB72F75E-1BA5-4D0B-8FBC-F957A210759B}" type="presOf" srcId="{35477A91-07C3-4CB7-8115-9F55076B6574}" destId="{61AB8394-B0F2-487E-95BF-9313B7B254A6}" srcOrd="0" destOrd="0" presId="urn:microsoft.com/office/officeart/2005/8/layout/cycle7"/>
    <dgm:cxn modelId="{D5CCB5BE-32D7-4B54-B8D9-A24F343C77D3}" srcId="{D6B2B2D8-0C4B-4292-9C44-96FA41C13F84}" destId="{482A93BA-C420-45EF-B4D3-4A34CA8DB071}" srcOrd="0" destOrd="0" parTransId="{E1B4782C-7D7D-4279-8940-FDC473CAE2BD}" sibTransId="{35477A91-07C3-4CB7-8115-9F55076B6574}"/>
    <dgm:cxn modelId="{B1EB1256-50AA-4067-A76A-081346545BF7}" type="presOf" srcId="{A691A81A-E707-4568-B21B-F1C078155335}" destId="{8391019D-A26E-4CA9-948B-4959043A8D60}" srcOrd="0" destOrd="0" presId="urn:microsoft.com/office/officeart/2005/8/layout/cycle7"/>
    <dgm:cxn modelId="{6BC2B425-E05C-41A6-A0B8-6D7D4AD6AB0E}" type="presOf" srcId="{37DA64A2-CBD5-4DAF-8BCC-C3EE08A38AF7}" destId="{2864C0C9-5AC0-4F54-A800-E9940D414FB1}" srcOrd="0" destOrd="0" presId="urn:microsoft.com/office/officeart/2005/8/layout/cycle7"/>
    <dgm:cxn modelId="{E62E710A-1876-4E89-8D48-1391A227F1AD}" type="presOf" srcId="{D6B2B2D8-0C4B-4292-9C44-96FA41C13F84}" destId="{9258904C-FBCE-4DD7-859A-56983B3FB910}" srcOrd="0" destOrd="0" presId="urn:microsoft.com/office/officeart/2005/8/layout/cycle7"/>
    <dgm:cxn modelId="{A0F93F6C-325E-4FB9-BBCC-FCFBECC80B9E}" type="presOf" srcId="{A691A81A-E707-4568-B21B-F1C078155335}" destId="{226896C9-17B2-4808-87C7-202F559316E6}" srcOrd="1" destOrd="0" presId="urn:microsoft.com/office/officeart/2005/8/layout/cycle7"/>
    <dgm:cxn modelId="{C3E68B73-1D79-4B04-B5AB-B05A6FD3B630}" type="presOf" srcId="{35477A91-07C3-4CB7-8115-9F55076B6574}" destId="{A20920D4-CF20-46C4-92C8-743CAE4D63BD}" srcOrd="1" destOrd="0" presId="urn:microsoft.com/office/officeart/2005/8/layout/cycle7"/>
    <dgm:cxn modelId="{793342FA-4804-4A95-83D3-8D3395BFF774}" type="presOf" srcId="{D20C586A-0DA6-443B-AF73-D779A951C898}" destId="{9E6A6DA9-6B18-4525-838B-E66E72B1AC21}" srcOrd="0" destOrd="0" presId="urn:microsoft.com/office/officeart/2005/8/layout/cycle7"/>
    <dgm:cxn modelId="{3261D710-7568-4606-9108-0DA0A1044E21}" type="presOf" srcId="{37DA64A2-CBD5-4DAF-8BCC-C3EE08A38AF7}" destId="{1FB54574-763E-494E-AA35-3DF05E76A00E}" srcOrd="1" destOrd="0" presId="urn:microsoft.com/office/officeart/2005/8/layout/cycle7"/>
    <dgm:cxn modelId="{E9118647-2D4D-4362-AD62-5AEA75507AFE}" type="presParOf" srcId="{9258904C-FBCE-4DD7-859A-56983B3FB910}" destId="{E1050EE6-1523-4CDB-AE7F-F78C4C9AD9EA}" srcOrd="0" destOrd="0" presId="urn:microsoft.com/office/officeart/2005/8/layout/cycle7"/>
    <dgm:cxn modelId="{5F0FB74C-2136-4286-A599-361E154F6B20}" type="presParOf" srcId="{9258904C-FBCE-4DD7-859A-56983B3FB910}" destId="{61AB8394-B0F2-487E-95BF-9313B7B254A6}" srcOrd="1" destOrd="0" presId="urn:microsoft.com/office/officeart/2005/8/layout/cycle7"/>
    <dgm:cxn modelId="{C1E45E0C-6002-46FC-BD36-C21670CDFC19}" type="presParOf" srcId="{61AB8394-B0F2-487E-95BF-9313B7B254A6}" destId="{A20920D4-CF20-46C4-92C8-743CAE4D63BD}" srcOrd="0" destOrd="0" presId="urn:microsoft.com/office/officeart/2005/8/layout/cycle7"/>
    <dgm:cxn modelId="{63A3BA8D-86D4-43E0-BC20-0AAA1C39042C}" type="presParOf" srcId="{9258904C-FBCE-4DD7-859A-56983B3FB910}" destId="{163ED223-B9D2-4C0A-A2DD-8978D5792DB2}" srcOrd="2" destOrd="0" presId="urn:microsoft.com/office/officeart/2005/8/layout/cycle7"/>
    <dgm:cxn modelId="{3389A259-0932-4103-B328-881CFEFCCE30}" type="presParOf" srcId="{9258904C-FBCE-4DD7-859A-56983B3FB910}" destId="{8391019D-A26E-4CA9-948B-4959043A8D60}" srcOrd="3" destOrd="0" presId="urn:microsoft.com/office/officeart/2005/8/layout/cycle7"/>
    <dgm:cxn modelId="{712C593B-B821-440D-AA0F-E8BE93F2640D}" type="presParOf" srcId="{8391019D-A26E-4CA9-948B-4959043A8D60}" destId="{226896C9-17B2-4808-87C7-202F559316E6}" srcOrd="0" destOrd="0" presId="urn:microsoft.com/office/officeart/2005/8/layout/cycle7"/>
    <dgm:cxn modelId="{064316A4-19DD-4E2B-8D12-47032F2D9207}" type="presParOf" srcId="{9258904C-FBCE-4DD7-859A-56983B3FB910}" destId="{9E6A6DA9-6B18-4525-838B-E66E72B1AC21}" srcOrd="4" destOrd="0" presId="urn:microsoft.com/office/officeart/2005/8/layout/cycle7"/>
    <dgm:cxn modelId="{996046A7-3FE6-4A92-9A7B-506AFC8977C0}" type="presParOf" srcId="{9258904C-FBCE-4DD7-859A-56983B3FB910}" destId="{2864C0C9-5AC0-4F54-A800-E9940D414FB1}" srcOrd="5" destOrd="0" presId="urn:microsoft.com/office/officeart/2005/8/layout/cycle7"/>
    <dgm:cxn modelId="{C7697854-0B0F-45D3-8F60-2F8A85DB8ACE}" type="presParOf" srcId="{2864C0C9-5AC0-4F54-A800-E9940D414FB1}" destId="{1FB54574-763E-494E-AA35-3DF05E76A00E}" srcOrd="0" destOrd="0" presId="urn:microsoft.com/office/officeart/2005/8/layout/cycle7"/>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F5ED1-ABF1-4600-910D-13FD5418F3BD}" type="doc">
      <dgm:prSet loTypeId="urn:microsoft.com/office/officeart/2005/8/layout/hProcess9" loCatId="process" qsTypeId="urn:microsoft.com/office/officeart/2005/8/quickstyle/simple1" qsCatId="simple" csTypeId="urn:microsoft.com/office/officeart/2005/8/colors/accent0_2" csCatId="mainScheme" phldr="1"/>
      <dgm:spPr/>
    </dgm:pt>
    <dgm:pt modelId="{DD5D947D-75EE-4DC6-BCC0-72367B61CDFD}" type="pres">
      <dgm:prSet presAssocID="{503F5ED1-ABF1-4600-910D-13FD5418F3BD}" presName="CompostProcess" presStyleCnt="0">
        <dgm:presLayoutVars>
          <dgm:dir/>
          <dgm:resizeHandles val="exact"/>
        </dgm:presLayoutVars>
      </dgm:prSet>
      <dgm:spPr/>
    </dgm:pt>
    <dgm:pt modelId="{AF3F88E8-ACF9-4297-94CC-F824D4E8B853}" type="pres">
      <dgm:prSet presAssocID="{503F5ED1-ABF1-4600-910D-13FD5418F3BD}" presName="arrow" presStyleLbl="bgShp" presStyleIdx="0" presStyleCnt="1" custLinFactNeighborX="-1471" custLinFactNeighborY="-46875"/>
      <dgm:spPr/>
    </dgm:pt>
    <dgm:pt modelId="{DBB3BA99-1472-49A3-9B57-B7973F76C7CC}" type="pres">
      <dgm:prSet presAssocID="{503F5ED1-ABF1-4600-910D-13FD5418F3BD}" presName="linearProcess" presStyleCnt="0"/>
      <dgm:spPr/>
    </dgm:pt>
  </dgm:ptLst>
  <dgm:cxnLst>
    <dgm:cxn modelId="{4863E282-01CE-4899-AF7F-7220D68249C8}" type="presOf" srcId="{503F5ED1-ABF1-4600-910D-13FD5418F3BD}" destId="{DD5D947D-75EE-4DC6-BCC0-72367B61CDFD}" srcOrd="0" destOrd="0" presId="urn:microsoft.com/office/officeart/2005/8/layout/hProcess9"/>
    <dgm:cxn modelId="{1A8A8FCF-EC8E-4FA6-8170-FD93F71170DA}" type="presParOf" srcId="{DD5D947D-75EE-4DC6-BCC0-72367B61CDFD}" destId="{AF3F88E8-ACF9-4297-94CC-F824D4E8B853}" srcOrd="0" destOrd="0" presId="urn:microsoft.com/office/officeart/2005/8/layout/hProcess9"/>
    <dgm:cxn modelId="{E3A00FB6-3C73-4E2B-A70B-A069124A6069}" type="presParOf" srcId="{DD5D947D-75EE-4DC6-BCC0-72367B61CDFD}" destId="{DBB3BA99-1472-49A3-9B57-B7973F76C7CC}" srcOrd="1"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050EE6-1523-4CDB-AE7F-F78C4C9AD9EA}">
      <dsp:nvSpPr>
        <dsp:cNvPr id="0" name=""/>
        <dsp:cNvSpPr/>
      </dsp:nvSpPr>
      <dsp:spPr>
        <a:xfrm>
          <a:off x="1752469" y="1035"/>
          <a:ext cx="1847869" cy="923934"/>
        </a:xfrm>
        <a:prstGeom prst="roundRect">
          <a:avLst>
            <a:gd name="adj" fmla="val 10000"/>
          </a:avLst>
        </a:prstGeom>
        <a:solidFill>
          <a:srgbClr val="00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Farming System</a:t>
          </a:r>
          <a:endParaRPr lang="en-US" sz="2400" kern="1200" dirty="0"/>
        </a:p>
      </dsp:txBody>
      <dsp:txXfrm>
        <a:off x="1752469" y="1035"/>
        <a:ext cx="1847869" cy="923934"/>
      </dsp:txXfrm>
    </dsp:sp>
    <dsp:sp modelId="{61AB8394-B0F2-487E-95BF-9313B7B254A6}">
      <dsp:nvSpPr>
        <dsp:cNvPr id="0" name=""/>
        <dsp:cNvSpPr/>
      </dsp:nvSpPr>
      <dsp:spPr>
        <a:xfrm rot="3600000">
          <a:off x="2957851" y="1622580"/>
          <a:ext cx="962772" cy="323377"/>
        </a:xfrm>
        <a:prstGeom prst="leftRightArrow">
          <a:avLst>
            <a:gd name="adj1" fmla="val 60000"/>
            <a:gd name="adj2" fmla="val 50000"/>
          </a:avLst>
        </a:prstGeom>
        <a:solidFill>
          <a:srgbClr val="008000"/>
        </a:solidFill>
        <a:ln>
          <a:solidFill>
            <a:schemeClr val="accent1"/>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3600000">
        <a:off x="2957851" y="1622580"/>
        <a:ext cx="962772" cy="323377"/>
      </dsp:txXfrm>
    </dsp:sp>
    <dsp:sp modelId="{163ED223-B9D2-4C0A-A2DD-8978D5792DB2}">
      <dsp:nvSpPr>
        <dsp:cNvPr id="0" name=""/>
        <dsp:cNvSpPr/>
      </dsp:nvSpPr>
      <dsp:spPr>
        <a:xfrm>
          <a:off x="3278137" y="2643568"/>
          <a:ext cx="1847869" cy="923934"/>
        </a:xfrm>
        <a:prstGeom prst="roundRect">
          <a:avLst>
            <a:gd name="adj" fmla="val 10000"/>
          </a:avLst>
        </a:prstGeom>
        <a:solidFill>
          <a:srgbClr val="00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Breeding Program</a:t>
          </a:r>
          <a:endParaRPr lang="en-US" sz="2400" kern="1200" dirty="0"/>
        </a:p>
      </dsp:txBody>
      <dsp:txXfrm>
        <a:off x="3278137" y="2643568"/>
        <a:ext cx="1847869" cy="923934"/>
      </dsp:txXfrm>
    </dsp:sp>
    <dsp:sp modelId="{8391019D-A26E-4CA9-948B-4959043A8D60}">
      <dsp:nvSpPr>
        <dsp:cNvPr id="0" name=""/>
        <dsp:cNvSpPr/>
      </dsp:nvSpPr>
      <dsp:spPr>
        <a:xfrm rot="10800000">
          <a:off x="2195018" y="2943847"/>
          <a:ext cx="962772" cy="323377"/>
        </a:xfrm>
        <a:prstGeom prst="leftRightArrow">
          <a:avLst>
            <a:gd name="adj1" fmla="val 60000"/>
            <a:gd name="adj2" fmla="val 50000"/>
          </a:avLst>
        </a:prstGeom>
        <a:solidFill>
          <a:srgbClr val="008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195018" y="2943847"/>
        <a:ext cx="962772" cy="323377"/>
      </dsp:txXfrm>
    </dsp:sp>
    <dsp:sp modelId="{9E6A6DA9-6B18-4525-838B-E66E72B1AC21}">
      <dsp:nvSpPr>
        <dsp:cNvPr id="0" name=""/>
        <dsp:cNvSpPr/>
      </dsp:nvSpPr>
      <dsp:spPr>
        <a:xfrm>
          <a:off x="226802" y="2643568"/>
          <a:ext cx="1847869" cy="923934"/>
        </a:xfrm>
        <a:prstGeom prst="roundRect">
          <a:avLst>
            <a:gd name="adj" fmla="val 10000"/>
          </a:avLst>
        </a:prstGeom>
        <a:solidFill>
          <a:srgbClr val="00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Germplasm</a:t>
          </a:r>
          <a:endParaRPr lang="en-US" sz="2400" kern="1200" dirty="0"/>
        </a:p>
      </dsp:txBody>
      <dsp:txXfrm>
        <a:off x="226802" y="2643568"/>
        <a:ext cx="1847869" cy="923934"/>
      </dsp:txXfrm>
    </dsp:sp>
    <dsp:sp modelId="{2864C0C9-5AC0-4F54-A800-E9940D414FB1}">
      <dsp:nvSpPr>
        <dsp:cNvPr id="0" name=""/>
        <dsp:cNvSpPr/>
      </dsp:nvSpPr>
      <dsp:spPr>
        <a:xfrm rot="18000000">
          <a:off x="1432184" y="1622580"/>
          <a:ext cx="962772" cy="323377"/>
        </a:xfrm>
        <a:prstGeom prst="leftRightArrow">
          <a:avLst>
            <a:gd name="adj1" fmla="val 60000"/>
            <a:gd name="adj2" fmla="val 50000"/>
          </a:avLst>
        </a:prstGeom>
        <a:solidFill>
          <a:srgbClr val="008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8000000">
        <a:off x="1432184" y="1622580"/>
        <a:ext cx="962772" cy="3233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3F88E8-ACF9-4297-94CC-F824D4E8B853}">
      <dsp:nvSpPr>
        <dsp:cNvPr id="0" name=""/>
        <dsp:cNvSpPr/>
      </dsp:nvSpPr>
      <dsp:spPr>
        <a:xfrm>
          <a:off x="370949" y="0"/>
          <a:ext cx="5045192" cy="281525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8909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8909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8909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8B432945-AF0F-4FBF-B5F8-3318A83913CC}" type="slidenum">
              <a:rPr lang="en-US"/>
              <a:pPr/>
              <a:t>‹#›</a:t>
            </a:fld>
            <a:endParaRPr lang="en-US"/>
          </a:p>
        </p:txBody>
      </p:sp>
    </p:spTree>
    <p:extLst>
      <p:ext uri="{BB962C8B-B14F-4D97-AF65-F5344CB8AC3E}">
        <p14:creationId xmlns:p14="http://schemas.microsoft.com/office/powerpoint/2010/main" xmlns="" val="4078248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F7140D-2B44-411E-BF93-7CAB7D6C01BD}" type="datetimeFigureOut">
              <a:rPr lang="en-US" smtClean="0"/>
              <a:pPr/>
              <a:t>3/21/2013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6BC8CDE-9700-4C97-B720-6AE0A5A5F744}" type="slidenum">
              <a:rPr lang="en-US" smtClean="0"/>
              <a:pPr/>
              <a:t>‹#›</a:t>
            </a:fld>
            <a:endParaRPr lang="en-US"/>
          </a:p>
        </p:txBody>
      </p:sp>
    </p:spTree>
    <p:extLst>
      <p:ext uri="{BB962C8B-B14F-4D97-AF65-F5344CB8AC3E}">
        <p14:creationId xmlns:p14="http://schemas.microsoft.com/office/powerpoint/2010/main" xmlns="" val="75347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smtClean="0">
                <a:latin typeface="Arial" pitchFamily="34" charset="0"/>
              </a:rPr>
              <a:t>http://www.ipcc.ch/publications_and_data/ar4/wg1/en/ch11s11-1-2.html</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Self introduction</a:t>
            </a:r>
          </a:p>
          <a:p>
            <a:pPr eaLnBrk="1" hangingPunct="1"/>
            <a:r>
              <a:rPr lang="en-US" smtClean="0">
                <a:latin typeface="Arial" pitchFamily="34" charset="0"/>
              </a:rPr>
              <a:t>Topic of today – why is it important</a:t>
            </a:r>
          </a:p>
          <a:p>
            <a:pPr eaLnBrk="1" hangingPunct="1"/>
            <a:r>
              <a:rPr lang="en-US" smtClean="0">
                <a:latin typeface="Arial" pitchFamily="34" charset="0"/>
              </a:rPr>
              <a:t>Why should I talk to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latin typeface="Arial" pitchFamily="34" charset="0"/>
              </a:rPr>
              <a:t>Adapting to change is not new to farmers - or to those of us at Pioneer and in the </a:t>
            </a:r>
            <a:r>
              <a:rPr lang="en-US" dirty="0" err="1" smtClean="0">
                <a:latin typeface="Arial" pitchFamily="34" charset="0"/>
              </a:rPr>
              <a:t>ag</a:t>
            </a:r>
            <a:r>
              <a:rPr lang="en-US" dirty="0" smtClean="0">
                <a:latin typeface="Arial" pitchFamily="34" charset="0"/>
              </a:rPr>
              <a:t> industry who serve them.</a:t>
            </a:r>
          </a:p>
          <a:p>
            <a:endParaRPr lang="en-US" dirty="0" smtClean="0">
              <a:latin typeface="Arial" pitchFamily="34" charset="0"/>
            </a:endParaRPr>
          </a:p>
          <a:p>
            <a:r>
              <a:rPr lang="en-US" dirty="0" smtClean="0">
                <a:latin typeface="Arial" pitchFamily="34" charset="0"/>
              </a:rPr>
              <a:t>Tell story on the chart</a:t>
            </a:r>
          </a:p>
          <a:p>
            <a:pPr>
              <a:buFontTx/>
              <a:buChar char="-"/>
            </a:pPr>
            <a:r>
              <a:rPr lang="en-US" dirty="0" smtClean="0">
                <a:latin typeface="Arial" pitchFamily="34" charset="0"/>
              </a:rPr>
              <a:t>Early 1900’s farmers used open pollinated varieties.  </a:t>
            </a:r>
          </a:p>
          <a:p>
            <a:pPr>
              <a:buFontTx/>
              <a:buChar char="-"/>
            </a:pPr>
            <a:r>
              <a:rPr lang="en-US" dirty="0" smtClean="0">
                <a:latin typeface="Arial" pitchFamily="34" charset="0"/>
              </a:rPr>
              <a:t>Henry Wallace and others like him discovered that hybrids were </a:t>
            </a:r>
            <a:r>
              <a:rPr lang="en-US" dirty="0" err="1" smtClean="0">
                <a:latin typeface="Arial" pitchFamily="34" charset="0"/>
              </a:rPr>
              <a:t>heterotic</a:t>
            </a:r>
            <a:r>
              <a:rPr lang="en-US" dirty="0" smtClean="0">
                <a:latin typeface="Arial" pitchFamily="34" charset="0"/>
              </a:rPr>
              <a:t> – they performed better</a:t>
            </a:r>
          </a:p>
          <a:p>
            <a:pPr>
              <a:buFontTx/>
              <a:buChar char="-"/>
            </a:pPr>
            <a:r>
              <a:rPr lang="en-US" dirty="0" smtClean="0">
                <a:latin typeface="Arial" pitchFamily="34" charset="0"/>
              </a:rPr>
              <a:t>Over time, new inventions came: different ways for hybrid production, mechanization, fertilizers, transgenic traits</a:t>
            </a:r>
          </a:p>
          <a:p>
            <a:r>
              <a:rPr lang="en-US" dirty="0" smtClean="0">
                <a:latin typeface="Arial" pitchFamily="34" charset="0"/>
              </a:rPr>
              <a:t>In addition, the world was changing – population was growing, and the climate was changing.</a:t>
            </a:r>
          </a:p>
          <a:p>
            <a:endParaRPr lang="en-US" dirty="0" smtClean="0">
              <a:latin typeface="Arial" pitchFamily="34" charset="0"/>
            </a:endParaRPr>
          </a:p>
          <a:p>
            <a:r>
              <a:rPr lang="en-US" dirty="0" smtClean="0">
                <a:latin typeface="Arial" pitchFamily="34" charset="0"/>
              </a:rPr>
              <a:t>At every step of the way, farmers had to adapt the way they did things to ensure maximum yields.  </a:t>
            </a:r>
          </a:p>
        </p:txBody>
      </p:sp>
      <p:sp>
        <p:nvSpPr>
          <p:cNvPr id="33796" name="Slide Number Placeholder 3"/>
          <p:cNvSpPr>
            <a:spLocks noGrp="1"/>
          </p:cNvSpPr>
          <p:nvPr>
            <p:ph type="sldNum" sz="quarter" idx="5"/>
          </p:nvPr>
        </p:nvSpPr>
        <p:spPr>
          <a:noFill/>
        </p:spPr>
        <p:txBody>
          <a:bodyPr/>
          <a:lstStyle/>
          <a:p>
            <a:fld id="{14CFB299-03B0-4541-A693-FD769B575E50}"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latin typeface="Arial" pitchFamily="34" charset="0"/>
              </a:rPr>
              <a:t>But climate change results in more than just changes in temperature.  Over time, we have seen that changing climate (top left photo) occurs at the same time as  </a:t>
            </a:r>
          </a:p>
          <a:p>
            <a:pPr>
              <a:buFontTx/>
              <a:buChar char="-"/>
            </a:pPr>
            <a:r>
              <a:rPr lang="en-US" smtClean="0">
                <a:latin typeface="Arial" pitchFamily="34" charset="0"/>
              </a:rPr>
              <a:t>Changes in the farming system: hand/animal planting to mechanization (picture from Plainview)</a:t>
            </a:r>
          </a:p>
          <a:p>
            <a:pPr>
              <a:buFontTx/>
              <a:buChar char="-"/>
            </a:pPr>
            <a:r>
              <a:rPr lang="en-US" smtClean="0">
                <a:latin typeface="Arial" pitchFamily="34" charset="0"/>
              </a:rPr>
              <a:t>Breeding progress, technology markers changing</a:t>
            </a:r>
          </a:p>
          <a:p>
            <a:endParaRPr lang="en-US" smtClean="0">
              <a:latin typeface="Arial" pitchFamily="34" charset="0"/>
            </a:endParaRPr>
          </a:p>
          <a:p>
            <a:endParaRPr lang="en-US" smtClean="0">
              <a:latin typeface="Arial" pitchFamily="34" charset="0"/>
            </a:endParaRPr>
          </a:p>
          <a:p>
            <a:r>
              <a:rPr lang="en-US" smtClean="0">
                <a:latin typeface="Arial" pitchFamily="34" charset="0"/>
              </a:rPr>
              <a:t>The advances are complicated and probably not necessarily anticipated, yet we, and farmers have adapted to them to continuously increase yields</a:t>
            </a:r>
          </a:p>
          <a:p>
            <a:endParaRPr lang="en-US" smtClean="0">
              <a:latin typeface="Arial" pitchFamily="34" charset="0"/>
            </a:endParaRPr>
          </a:p>
        </p:txBody>
      </p:sp>
      <p:sp>
        <p:nvSpPr>
          <p:cNvPr id="36868" name="Slide Number Placeholder 3"/>
          <p:cNvSpPr>
            <a:spLocks noGrp="1"/>
          </p:cNvSpPr>
          <p:nvPr>
            <p:ph type="sldNum" sz="quarter" idx="5"/>
          </p:nvPr>
        </p:nvSpPr>
        <p:spPr>
          <a:noFill/>
        </p:spPr>
        <p:txBody>
          <a:bodyPr/>
          <a:lstStyle/>
          <a:p>
            <a:fld id="{CBCFA50E-656D-45DA-A06A-BEB4DED8A0D7}"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smtClean="0">
                <a:latin typeface="Arial" pitchFamily="34" charset="0"/>
              </a:rPr>
              <a:t>I’d like to take a minute to talk about how at Pioneer we are looking at the future.</a:t>
            </a:r>
          </a:p>
          <a:p>
            <a:pPr eaLnBrk="1" hangingPunct="1"/>
            <a:r>
              <a:rPr lang="en-US" smtClean="0">
                <a:latin typeface="Arial" pitchFamily="34" charset="0"/>
              </a:rPr>
              <a:t/>
            </a:r>
            <a:br>
              <a:rPr lang="en-US" smtClean="0">
                <a:latin typeface="Arial" pitchFamily="34" charset="0"/>
              </a:rPr>
            </a:br>
            <a:r>
              <a:rPr lang="en-US" smtClean="0">
                <a:latin typeface="Arial" pitchFamily="34" charset="0"/>
              </a:rPr>
              <a:t>We have advanced modeling capabilities with our breeding simulation technology to  to assess traits and germ for future climates.</a:t>
            </a:r>
          </a:p>
          <a:p>
            <a:pPr eaLnBrk="1" hangingPunct="1"/>
            <a:endParaRPr lang="en-US" smtClean="0">
              <a:latin typeface="Arial" pitchFamily="34" charset="0"/>
            </a:endParaRPr>
          </a:p>
          <a:p>
            <a:pPr eaLnBrk="1" hangingPunct="1"/>
            <a:r>
              <a:rPr lang="en-US" smtClean="0">
                <a:latin typeface="Arial" pitchFamily="34" charset="0"/>
              </a:rPr>
              <a:t>These are built on evolution, theory and frameworks.  Capability developed by Pioneer.</a:t>
            </a:r>
          </a:p>
          <a:p>
            <a:pPr eaLnBrk="1" hangingPunct="1"/>
            <a:r>
              <a:rPr lang="en-US" smtClean="0">
                <a:latin typeface="Arial" pitchFamily="34" charset="0"/>
              </a:rPr>
              <a:t>This slides shows some of the modeling concepts but what I really want to focus on is the unique capability and the fact that we combine information from a number of sources.  We do have capability to predict plant performance to some extent.</a:t>
            </a:r>
          </a:p>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pitchFamily="34" charset="0"/>
              </a:rPr>
              <a:t>Drought tolerance is one area where we have been using AYT with great success.</a:t>
            </a:r>
          </a:p>
          <a:p>
            <a:endParaRPr lang="en-US" dirty="0" smtClean="0">
              <a:latin typeface="Arial" pitchFamily="34" charset="0"/>
            </a:endParaRPr>
          </a:p>
          <a:p>
            <a:r>
              <a:rPr lang="en-US" dirty="0" smtClean="0">
                <a:latin typeface="Arial" pitchFamily="34" charset="0"/>
              </a:rPr>
              <a:t>Pioneer is the leader in delivering performance advantages in water limited environments.  We do this through an integrated approach.  While we do this for all traits, I’ll just talk today about drought tolerance.</a:t>
            </a:r>
          </a:p>
          <a:p>
            <a:endParaRPr lang="en-US" dirty="0" smtClean="0">
              <a:latin typeface="Arial" pitchFamily="34" charset="0"/>
            </a:endParaRPr>
          </a:p>
          <a:p>
            <a:r>
              <a:rPr lang="en-US" dirty="0" smtClean="0">
                <a:latin typeface="Arial" pitchFamily="34" charset="0"/>
              </a:rPr>
              <a:t>First, we have industry leading hybrids – developed through conventional breeding techniques.  Our </a:t>
            </a:r>
            <a:r>
              <a:rPr lang="en-US" dirty="0" err="1" smtClean="0">
                <a:latin typeface="Arial" pitchFamily="34" charset="0"/>
              </a:rPr>
              <a:t>germplam</a:t>
            </a:r>
            <a:r>
              <a:rPr lang="en-US" baseline="0" smtClean="0">
                <a:latin typeface="Arial" pitchFamily="34" charset="0"/>
              </a:rPr>
              <a:t> c</a:t>
            </a:r>
            <a:r>
              <a:rPr lang="en-US" smtClean="0">
                <a:latin typeface="Arial" pitchFamily="34" charset="0"/>
              </a:rPr>
              <a:t>ollection </a:t>
            </a:r>
            <a:r>
              <a:rPr lang="en-US" dirty="0" smtClean="0">
                <a:latin typeface="Arial" pitchFamily="34" charset="0"/>
              </a:rPr>
              <a:t>was first established in the 1920’s by our founder Henry Wallace.  In the 1950’s we opened the first drought breeding program in the industry in Nebraska.</a:t>
            </a:r>
          </a:p>
          <a:p>
            <a:endParaRPr lang="en-US" dirty="0" smtClean="0">
              <a:latin typeface="Arial" pitchFamily="34" charset="0"/>
            </a:endParaRPr>
          </a:p>
          <a:p>
            <a:r>
              <a:rPr lang="en-US" dirty="0" smtClean="0">
                <a:latin typeface="Arial" pitchFamily="34" charset="0"/>
              </a:rPr>
              <a:t>This year, we launched </a:t>
            </a:r>
            <a:r>
              <a:rPr lang="en-US" dirty="0" err="1" smtClean="0">
                <a:latin typeface="Arial" pitchFamily="34" charset="0"/>
              </a:rPr>
              <a:t>AQUAmax</a:t>
            </a:r>
            <a:r>
              <a:rPr lang="en-US" dirty="0" smtClean="0">
                <a:latin typeface="Arial" pitchFamily="34" charset="0"/>
              </a:rPr>
              <a:t> hybrids in a limited area of the Western US, which is an arid region.  These hybrids were developed through AYT and native traits.</a:t>
            </a:r>
          </a:p>
          <a:p>
            <a:endParaRPr lang="en-US" dirty="0" smtClean="0">
              <a:latin typeface="Arial" pitchFamily="34" charset="0"/>
            </a:endParaRPr>
          </a:p>
          <a:p>
            <a:r>
              <a:rPr lang="en-US" dirty="0" smtClean="0">
                <a:latin typeface="Arial" pitchFamily="34" charset="0"/>
              </a:rPr>
              <a:t>In Europe, we are continually increasing our investment in the number of sites specifically targeting improvements in yield in water limited conditions, in 2011 we will have for example eight sites with controlled irrigation, and this represents a doubling of our efforts since 2009.</a:t>
            </a: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We are continuing work in both of these areas as well as in transgenic traits and have a number of transgenic leads in drought tolerance.</a:t>
            </a:r>
          </a:p>
          <a:p>
            <a:endParaRPr lang="en-US" dirty="0" smtClean="0">
              <a:latin typeface="Arial" pitchFamily="34" charset="0"/>
            </a:endParaRPr>
          </a:p>
          <a:p>
            <a:r>
              <a:rPr lang="en-US" dirty="0" smtClean="0">
                <a:latin typeface="Arial" pitchFamily="34" charset="0"/>
              </a:rPr>
              <a:t>I’d also like to point out that we are combining our drought tolerance traits with advanced biotech traits to protect against a number of </a:t>
            </a:r>
            <a:r>
              <a:rPr lang="en-US" dirty="0" err="1" smtClean="0">
                <a:latin typeface="Arial" pitchFamily="34" charset="0"/>
              </a:rPr>
              <a:t>ag</a:t>
            </a:r>
            <a:r>
              <a:rPr lang="en-US" dirty="0" smtClean="0">
                <a:latin typeface="Arial" pitchFamily="34" charset="0"/>
              </a:rPr>
              <a:t> challenges.  For example – we have hybrid 35F44, with improved drought tolerance, carrying insect resistance and herbicide tolerance.  By improving these two factors, we can help improve performance in water stressed environments.</a:t>
            </a:r>
          </a:p>
          <a:p>
            <a:endParaRPr lang="en-US" dirty="0" smtClean="0">
              <a:latin typeface="Arial" pitchFamily="34" charset="0"/>
            </a:endParaRPr>
          </a:p>
          <a:p>
            <a:r>
              <a:rPr lang="en-US" dirty="0" smtClean="0">
                <a:latin typeface="Arial" pitchFamily="34" charset="0"/>
              </a:rPr>
              <a:t>In this case it is clear to see that water,</a:t>
            </a:r>
            <a:r>
              <a:rPr lang="en-US" baseline="0" dirty="0" smtClean="0">
                <a:latin typeface="Arial" pitchFamily="34" charset="0"/>
              </a:rPr>
              <a:t> a very costly and finite resource and crop input would be considerably reduced by advances  in breeding leading to greater drought tolerance of major crops such as maize.</a:t>
            </a:r>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9DF51BD6-A0C9-4731-91FD-A0C9B869B586}" type="slidenum">
              <a:rPr lang="en-US" smtClean="0">
                <a:solidFill>
                  <a:srgbClr val="000000"/>
                </a:solidFill>
                <a:latin typeface="Arial" pitchFamily="34" charset="0"/>
              </a:rPr>
              <a:pPr/>
              <a:t>5</a:t>
            </a:fld>
            <a:endParaRPr lang="en-US" smtClean="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smtClean="0">
                <a:latin typeface="Arial" pitchFamily="34" charset="0"/>
              </a:rPr>
              <a:t>http://www.ipcc.ch/publications_and_data/ar4/wg1/en/ch11s11-1-2.html</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2" name="Group 25"/>
          <p:cNvGrpSpPr>
            <a:grpSpLocks/>
          </p:cNvGrpSpPr>
          <p:nvPr/>
        </p:nvGrpSpPr>
        <p:grpSpPr bwMode="auto">
          <a:xfrm>
            <a:off x="0" y="977900"/>
            <a:ext cx="9144000" cy="3800475"/>
            <a:chOff x="0" y="616"/>
            <a:chExt cx="5760" cy="2394"/>
          </a:xfrm>
        </p:grpSpPr>
        <p:grpSp>
          <p:nvGrpSpPr>
            <p:cNvPr id="3" name="Group 24"/>
            <p:cNvGrpSpPr>
              <a:grpSpLocks/>
            </p:cNvGrpSpPr>
            <p:nvPr userDrawn="1"/>
          </p:nvGrpSpPr>
          <p:grpSpPr bwMode="auto">
            <a:xfrm>
              <a:off x="1016" y="616"/>
              <a:ext cx="4744" cy="1290"/>
              <a:chOff x="1016" y="616"/>
              <a:chExt cx="4744" cy="1290"/>
            </a:xfrm>
          </p:grpSpPr>
          <p:sp>
            <p:nvSpPr>
              <p:cNvPr id="22" name="Rectangle 12"/>
              <p:cNvSpPr>
                <a:spLocks noChangeArrowheads="1"/>
              </p:cNvSpPr>
              <p:nvPr userDrawn="1"/>
            </p:nvSpPr>
            <p:spPr bwMode="auto">
              <a:xfrm>
                <a:off x="1016" y="616"/>
                <a:ext cx="448" cy="1290"/>
              </a:xfrm>
              <a:prstGeom prst="rect">
                <a:avLst/>
              </a:prstGeom>
              <a:solidFill>
                <a:srgbClr val="559CBE"/>
              </a:solidFill>
              <a:ln w="9525">
                <a:noFill/>
                <a:miter lim="800000"/>
                <a:headEnd/>
                <a:tailEnd/>
              </a:ln>
              <a:effectLst/>
            </p:spPr>
            <p:txBody>
              <a:bodyPr wrap="none" anchor="ctr"/>
              <a:lstStyle/>
              <a:p>
                <a:endParaRPr lang="en-US"/>
              </a:p>
            </p:txBody>
          </p:sp>
          <p:sp>
            <p:nvSpPr>
              <p:cNvPr id="23" name="Rectangle 13"/>
              <p:cNvSpPr>
                <a:spLocks noChangeArrowheads="1"/>
              </p:cNvSpPr>
              <p:nvPr userDrawn="1"/>
            </p:nvSpPr>
            <p:spPr bwMode="auto">
              <a:xfrm>
                <a:off x="1464" y="616"/>
                <a:ext cx="92" cy="1290"/>
              </a:xfrm>
              <a:prstGeom prst="rect">
                <a:avLst/>
              </a:prstGeom>
              <a:solidFill>
                <a:srgbClr val="ADAFB2"/>
              </a:solidFill>
              <a:ln w="9525">
                <a:noFill/>
                <a:miter lim="800000"/>
                <a:headEnd/>
                <a:tailEnd/>
              </a:ln>
              <a:effectLst/>
            </p:spPr>
            <p:txBody>
              <a:bodyPr wrap="none" anchor="ctr"/>
              <a:lstStyle/>
              <a:p>
                <a:endParaRPr lang="en-US"/>
              </a:p>
            </p:txBody>
          </p:sp>
          <p:sp>
            <p:nvSpPr>
              <p:cNvPr id="24" name="Rectangle 14"/>
              <p:cNvSpPr>
                <a:spLocks noChangeArrowheads="1"/>
              </p:cNvSpPr>
              <p:nvPr userDrawn="1"/>
            </p:nvSpPr>
            <p:spPr bwMode="auto">
              <a:xfrm>
                <a:off x="1556" y="616"/>
                <a:ext cx="160" cy="1290"/>
              </a:xfrm>
              <a:prstGeom prst="rect">
                <a:avLst/>
              </a:prstGeom>
              <a:solidFill>
                <a:srgbClr val="B15C0F"/>
              </a:solidFill>
              <a:ln w="9525">
                <a:noFill/>
                <a:miter lim="800000"/>
                <a:headEnd/>
                <a:tailEnd/>
              </a:ln>
              <a:effectLst/>
            </p:spPr>
            <p:txBody>
              <a:bodyPr wrap="none" anchor="ctr"/>
              <a:lstStyle/>
              <a:p>
                <a:endParaRPr lang="en-US"/>
              </a:p>
            </p:txBody>
          </p:sp>
          <p:sp>
            <p:nvSpPr>
              <p:cNvPr id="25" name="Rectangle 15"/>
              <p:cNvSpPr>
                <a:spLocks noChangeArrowheads="1"/>
              </p:cNvSpPr>
              <p:nvPr userDrawn="1"/>
            </p:nvSpPr>
            <p:spPr bwMode="auto">
              <a:xfrm>
                <a:off x="1716" y="616"/>
                <a:ext cx="448" cy="1290"/>
              </a:xfrm>
              <a:prstGeom prst="rect">
                <a:avLst/>
              </a:prstGeom>
              <a:solidFill>
                <a:srgbClr val="C88B0F"/>
              </a:solidFill>
              <a:ln w="9525">
                <a:noFill/>
                <a:miter lim="800000"/>
                <a:headEnd/>
                <a:tailEnd/>
              </a:ln>
              <a:effectLst/>
            </p:spPr>
            <p:txBody>
              <a:bodyPr wrap="none" anchor="ctr"/>
              <a:lstStyle/>
              <a:p>
                <a:endParaRPr lang="en-US"/>
              </a:p>
            </p:txBody>
          </p:sp>
          <p:sp>
            <p:nvSpPr>
              <p:cNvPr id="26" name="Rectangle 16"/>
              <p:cNvSpPr>
                <a:spLocks noChangeArrowheads="1"/>
              </p:cNvSpPr>
              <p:nvPr userDrawn="1"/>
            </p:nvSpPr>
            <p:spPr bwMode="auto">
              <a:xfrm>
                <a:off x="2164" y="616"/>
                <a:ext cx="3596" cy="1290"/>
              </a:xfrm>
              <a:prstGeom prst="rect">
                <a:avLst/>
              </a:prstGeom>
              <a:solidFill>
                <a:srgbClr val="357C2A"/>
              </a:solidFill>
              <a:ln w="9525">
                <a:noFill/>
                <a:miter lim="800000"/>
                <a:headEnd/>
                <a:tailEnd/>
              </a:ln>
              <a:effectLst/>
            </p:spPr>
            <p:txBody>
              <a:bodyPr wrap="none" anchor="ctr"/>
              <a:lstStyle/>
              <a:p>
                <a:endParaRPr lang="en-US"/>
              </a:p>
            </p:txBody>
          </p:sp>
        </p:grpSp>
        <p:sp>
          <p:nvSpPr>
            <p:cNvPr id="21" name="Rectangle 17"/>
            <p:cNvSpPr>
              <a:spLocks noChangeArrowheads="1"/>
            </p:cNvSpPr>
            <p:nvPr userDrawn="1"/>
          </p:nvSpPr>
          <p:spPr bwMode="auto">
            <a:xfrm>
              <a:off x="0" y="1906"/>
              <a:ext cx="4624" cy="1104"/>
            </a:xfrm>
            <a:prstGeom prst="rect">
              <a:avLst/>
            </a:prstGeom>
            <a:solidFill>
              <a:srgbClr val="9FCF67"/>
            </a:solidFill>
            <a:ln w="9525">
              <a:noFill/>
              <a:miter lim="800000"/>
              <a:headEnd/>
              <a:tailEnd/>
            </a:ln>
            <a:effectLst/>
          </p:spPr>
          <p:txBody>
            <a:bodyPr wrap="none" anchor="ctr"/>
            <a:lstStyle/>
            <a:p>
              <a:endParaRPr lang="en-US"/>
            </a:p>
          </p:txBody>
        </p:sp>
      </p:grpSp>
      <p:sp>
        <p:nvSpPr>
          <p:cNvPr id="27" name="Rectangle 3"/>
          <p:cNvSpPr>
            <a:spLocks noGrp="1" noChangeArrowheads="1"/>
          </p:cNvSpPr>
          <p:nvPr>
            <p:ph type="ctrTitle"/>
          </p:nvPr>
        </p:nvSpPr>
        <p:spPr>
          <a:xfrm>
            <a:off x="3455988" y="984250"/>
            <a:ext cx="5187950" cy="2038350"/>
          </a:xfrm>
        </p:spPr>
        <p:txBody>
          <a:bodyPr anchor="ctr"/>
          <a:lstStyle>
            <a:lvl1pPr algn="l">
              <a:defRPr sz="3600" b="1">
                <a:solidFill>
                  <a:schemeClr val="bg1"/>
                </a:solidFill>
              </a:defRPr>
            </a:lvl1pPr>
          </a:lstStyle>
          <a:p>
            <a:r>
              <a:rPr lang="en-US" smtClean="0"/>
              <a:t>Click to edit Master title style</a:t>
            </a:r>
            <a:endParaRPr lang="en-US" dirty="0"/>
          </a:p>
        </p:txBody>
      </p:sp>
      <p:sp>
        <p:nvSpPr>
          <p:cNvPr id="28" name="Rectangle 4"/>
          <p:cNvSpPr>
            <a:spLocks noGrp="1" noChangeArrowheads="1"/>
          </p:cNvSpPr>
          <p:nvPr>
            <p:ph type="subTitle" idx="1"/>
          </p:nvPr>
        </p:nvSpPr>
        <p:spPr>
          <a:xfrm>
            <a:off x="1604963" y="3032125"/>
            <a:ext cx="4914900" cy="1725613"/>
          </a:xfrm>
        </p:spPr>
        <p:txBody>
          <a:bodyPr anchor="ctr"/>
          <a:lstStyle>
            <a:lvl1pPr marL="0" indent="0">
              <a:buFontTx/>
              <a:buNone/>
              <a:defRPr sz="2000" b="0"/>
            </a:lvl1pPr>
          </a:lstStyle>
          <a:p>
            <a:r>
              <a:rPr lang="en-US" smtClean="0"/>
              <a:t>Click to edit Master subtitle style</a:t>
            </a:r>
            <a:endParaRPr lang="en-US" dirty="0"/>
          </a:p>
        </p:txBody>
      </p:sp>
      <p:pic>
        <p:nvPicPr>
          <p:cNvPr id="14" name="Picture 26" descr="DP_R_Primary_singleline_process_v10"/>
          <p:cNvPicPr>
            <a:picLocks noChangeAspect="1" noChangeArrowheads="1"/>
          </p:cNvPicPr>
          <p:nvPr/>
        </p:nvPicPr>
        <p:blipFill>
          <a:blip r:embed="rId2" cstate="print"/>
          <a:srcRect/>
          <a:stretch>
            <a:fillRect/>
          </a:stretch>
        </p:blipFill>
        <p:spPr bwMode="auto">
          <a:xfrm>
            <a:off x="7804150" y="6392863"/>
            <a:ext cx="1196975" cy="369887"/>
          </a:xfrm>
          <a:prstGeom prst="rect">
            <a:avLst/>
          </a:prstGeom>
          <a:noFill/>
        </p:spPr>
      </p:pic>
      <p:pic>
        <p:nvPicPr>
          <p:cNvPr id="16" name="Picture 27" descr="taglineHorizontal"/>
          <p:cNvPicPr>
            <a:picLocks noChangeAspect="1" noChangeArrowheads="1"/>
          </p:cNvPicPr>
          <p:nvPr/>
        </p:nvPicPr>
        <p:blipFill>
          <a:blip r:embed="rId3" cstate="print"/>
          <a:srcRect/>
          <a:stretch>
            <a:fillRect/>
          </a:stretch>
        </p:blipFill>
        <p:spPr bwMode="auto">
          <a:xfrm>
            <a:off x="5029200" y="6451600"/>
            <a:ext cx="2459038" cy="3111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Vertical Title 1"/>
          <p:cNvSpPr>
            <a:spLocks noGrp="1"/>
          </p:cNvSpPr>
          <p:nvPr>
            <p:ph type="title" orient="vert"/>
          </p:nvPr>
        </p:nvSpPr>
        <p:spPr>
          <a:xfrm>
            <a:off x="7924800" y="836612"/>
            <a:ext cx="720725" cy="5335587"/>
          </a:xfrm>
        </p:spPr>
        <p:txBody>
          <a:bodyPr vert="eaVert"/>
          <a:lstStyle>
            <a:lvl1pPr>
              <a:defRPr b="1"/>
            </a:lvl1pPr>
          </a:lstStyle>
          <a:p>
            <a:r>
              <a:rPr lang="en-US" smtClean="0"/>
              <a:t>Click to edit Master title style</a:t>
            </a:r>
            <a:endParaRPr lang="en-US" dirty="0"/>
          </a:p>
        </p:txBody>
      </p:sp>
      <p:sp>
        <p:nvSpPr>
          <p:cNvPr id="5" name="Vertical Text Placeholder 2"/>
          <p:cNvSpPr>
            <a:spLocks noGrp="1"/>
          </p:cNvSpPr>
          <p:nvPr>
            <p:ph type="body" orient="vert" idx="1"/>
          </p:nvPr>
        </p:nvSpPr>
        <p:spPr>
          <a:xfrm>
            <a:off x="500062" y="836612"/>
            <a:ext cx="7196138" cy="5335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
        <p:nvSpPr>
          <p:cNvPr id="4" name="Vertical Title 1"/>
          <p:cNvSpPr>
            <a:spLocks noGrp="1"/>
          </p:cNvSpPr>
          <p:nvPr>
            <p:ph type="title" orient="vert"/>
          </p:nvPr>
        </p:nvSpPr>
        <p:spPr>
          <a:xfrm>
            <a:off x="7924800" y="836612"/>
            <a:ext cx="720725" cy="5335587"/>
          </a:xfrm>
        </p:spPr>
        <p:txBody>
          <a:bodyPr vert="eaVert"/>
          <a:lstStyle>
            <a:lvl1pPr>
              <a:defRPr b="1"/>
            </a:lvl1pPr>
          </a:lstStyle>
          <a:p>
            <a:r>
              <a:rPr lang="en-US" smtClean="0"/>
              <a:t>Click to edit Master title style</a:t>
            </a:r>
            <a:endParaRPr lang="en-US" dirty="0"/>
          </a:p>
        </p:txBody>
      </p:sp>
      <p:sp>
        <p:nvSpPr>
          <p:cNvPr id="5" name="Vertical Text Placeholder 2"/>
          <p:cNvSpPr>
            <a:spLocks noGrp="1"/>
          </p:cNvSpPr>
          <p:nvPr>
            <p:ph type="body" orient="vert" idx="1"/>
          </p:nvPr>
        </p:nvSpPr>
        <p:spPr>
          <a:xfrm>
            <a:off x="500062" y="836612"/>
            <a:ext cx="7196138" cy="5335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0063" y="1728788"/>
            <a:ext cx="3995737" cy="4291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8788"/>
            <a:ext cx="3995738" cy="4291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Rectangle 7"/>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0063" y="1741489"/>
            <a:ext cx="8145462" cy="1687512"/>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00062" y="3429000"/>
            <a:ext cx="8145463" cy="2743199"/>
          </a:xfrm>
        </p:spPr>
        <p:txBody>
          <a:bodyPr anchor="t" anchorCtr="0">
            <a:normAutofit/>
          </a:bodyPr>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2" y="836612"/>
            <a:ext cx="8145463" cy="688976"/>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500062" y="1741488"/>
            <a:ext cx="3995737" cy="4430712"/>
          </a:xfrm>
        </p:spPr>
        <p:txBody>
          <a:bodyPr/>
          <a:lstStyle>
            <a:lvl1pPr>
              <a:defRPr sz="1600"/>
            </a:lvl1pPr>
            <a:lvl2pPr>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41488"/>
            <a:ext cx="3997325" cy="4430712"/>
          </a:xfrm>
        </p:spPr>
        <p:txBody>
          <a:bodyPr/>
          <a:lstStyle>
            <a:lvl1pPr>
              <a:defRPr sz="1600"/>
            </a:lvl1pPr>
            <a:lvl2pPr>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500062" y="1741487"/>
            <a:ext cx="3997325" cy="433387"/>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0062" y="2174874"/>
            <a:ext cx="3997325" cy="3997325"/>
          </a:xfrm>
        </p:spPr>
        <p:txBody>
          <a:bodyPr/>
          <a:lstStyle>
            <a:lvl1pPr>
              <a:defRPr sz="1600"/>
            </a:lvl1pPr>
            <a:lvl2pPr>
              <a:defRPr sz="15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741487"/>
            <a:ext cx="4000500" cy="433387"/>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4"/>
            <a:ext cx="4000500" cy="3997325"/>
          </a:xfrm>
        </p:spPr>
        <p:txBody>
          <a:bodyPr/>
          <a:lstStyle>
            <a:lvl1pPr>
              <a:defRPr sz="1600"/>
            </a:lvl1pPr>
            <a:lvl2pPr>
              <a:defRPr sz="15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Rectangle 2"/>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063" y="836612"/>
            <a:ext cx="8145462" cy="688976"/>
          </a:xfrm>
        </p:spPr>
        <p:txBody>
          <a:bodyPr anchor="t" anchorCtr="0">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1741487"/>
            <a:ext cx="5070475" cy="4430713"/>
          </a:xfrm>
        </p:spPr>
        <p:txBody>
          <a:bodyPr/>
          <a:lstStyle>
            <a:lvl1pPr>
              <a:defRPr sz="1600"/>
            </a:lvl1pPr>
            <a:lvl2pPr>
              <a:defRPr sz="15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0063" y="1741488"/>
            <a:ext cx="2965450" cy="443071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063" y="4800600"/>
            <a:ext cx="8145462" cy="566738"/>
          </a:xfrm>
        </p:spPr>
        <p:txBody>
          <a:bodyPr anchor="t" anchorCtr="0">
            <a:normAutofit/>
          </a:bodyPr>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500063" y="612775"/>
            <a:ext cx="81454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00063" y="5367338"/>
            <a:ext cx="8145462" cy="804862"/>
          </a:xfr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a:xfrm>
            <a:off x="6977848" y="0"/>
            <a:ext cx="1757779" cy="28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062" y="836612"/>
            <a:ext cx="8145463" cy="688976"/>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0062" y="1741488"/>
            <a:ext cx="8145463" cy="4430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25"/>
          <p:cNvGrpSpPr>
            <a:grpSpLocks/>
          </p:cNvGrpSpPr>
          <p:nvPr/>
        </p:nvGrpSpPr>
        <p:grpSpPr bwMode="auto">
          <a:xfrm>
            <a:off x="571500" y="311150"/>
            <a:ext cx="8572500" cy="285750"/>
            <a:chOff x="360" y="196"/>
            <a:chExt cx="5400" cy="180"/>
          </a:xfrm>
        </p:grpSpPr>
        <p:sp>
          <p:nvSpPr>
            <p:cNvPr id="19" name="Rectangle 26"/>
            <p:cNvSpPr>
              <a:spLocks noChangeArrowheads="1"/>
            </p:cNvSpPr>
            <p:nvPr/>
          </p:nvSpPr>
          <p:spPr bwMode="auto">
            <a:xfrm>
              <a:off x="360" y="196"/>
              <a:ext cx="448" cy="180"/>
            </a:xfrm>
            <a:prstGeom prst="rect">
              <a:avLst/>
            </a:prstGeom>
            <a:solidFill>
              <a:srgbClr val="559CBE"/>
            </a:solidFill>
            <a:ln w="9525">
              <a:noFill/>
              <a:miter lim="800000"/>
              <a:headEnd/>
              <a:tailEnd/>
            </a:ln>
            <a:effectLst/>
          </p:spPr>
          <p:txBody>
            <a:bodyPr wrap="none" anchor="ctr"/>
            <a:lstStyle/>
            <a:p>
              <a:endParaRPr lang="en-US"/>
            </a:p>
          </p:txBody>
        </p:sp>
        <p:sp>
          <p:nvSpPr>
            <p:cNvPr id="20" name="Rectangle 27"/>
            <p:cNvSpPr>
              <a:spLocks noChangeArrowheads="1"/>
            </p:cNvSpPr>
            <p:nvPr/>
          </p:nvSpPr>
          <p:spPr bwMode="auto">
            <a:xfrm>
              <a:off x="808" y="196"/>
              <a:ext cx="92" cy="180"/>
            </a:xfrm>
            <a:prstGeom prst="rect">
              <a:avLst/>
            </a:prstGeom>
            <a:solidFill>
              <a:srgbClr val="ADAFB2"/>
            </a:solidFill>
            <a:ln w="9525">
              <a:noFill/>
              <a:miter lim="800000"/>
              <a:headEnd/>
              <a:tailEnd/>
            </a:ln>
            <a:effectLst/>
          </p:spPr>
          <p:txBody>
            <a:bodyPr wrap="none" anchor="ctr"/>
            <a:lstStyle/>
            <a:p>
              <a:endParaRPr lang="en-US"/>
            </a:p>
          </p:txBody>
        </p:sp>
        <p:sp>
          <p:nvSpPr>
            <p:cNvPr id="21" name="Rectangle 28"/>
            <p:cNvSpPr>
              <a:spLocks noChangeArrowheads="1"/>
            </p:cNvSpPr>
            <p:nvPr/>
          </p:nvSpPr>
          <p:spPr bwMode="auto">
            <a:xfrm>
              <a:off x="900" y="196"/>
              <a:ext cx="160" cy="180"/>
            </a:xfrm>
            <a:prstGeom prst="rect">
              <a:avLst/>
            </a:prstGeom>
            <a:solidFill>
              <a:srgbClr val="B15C0F"/>
            </a:solidFill>
            <a:ln w="9525">
              <a:noFill/>
              <a:miter lim="800000"/>
              <a:headEnd/>
              <a:tailEnd/>
            </a:ln>
            <a:effectLst/>
          </p:spPr>
          <p:txBody>
            <a:bodyPr wrap="none" anchor="ctr"/>
            <a:lstStyle/>
            <a:p>
              <a:endParaRPr lang="en-US"/>
            </a:p>
          </p:txBody>
        </p:sp>
        <p:sp>
          <p:nvSpPr>
            <p:cNvPr id="22" name="Rectangle 29"/>
            <p:cNvSpPr>
              <a:spLocks noChangeArrowheads="1"/>
            </p:cNvSpPr>
            <p:nvPr/>
          </p:nvSpPr>
          <p:spPr bwMode="auto">
            <a:xfrm>
              <a:off x="1060" y="196"/>
              <a:ext cx="448" cy="180"/>
            </a:xfrm>
            <a:prstGeom prst="rect">
              <a:avLst/>
            </a:prstGeom>
            <a:solidFill>
              <a:srgbClr val="C88B0F"/>
            </a:solidFill>
            <a:ln w="9525">
              <a:noFill/>
              <a:miter lim="800000"/>
              <a:headEnd/>
              <a:tailEnd/>
            </a:ln>
            <a:effectLst/>
          </p:spPr>
          <p:txBody>
            <a:bodyPr wrap="none" anchor="ctr"/>
            <a:lstStyle/>
            <a:p>
              <a:endParaRPr lang="en-US"/>
            </a:p>
          </p:txBody>
        </p:sp>
        <p:sp>
          <p:nvSpPr>
            <p:cNvPr id="23" name="Rectangle 30"/>
            <p:cNvSpPr>
              <a:spLocks noChangeArrowheads="1"/>
            </p:cNvSpPr>
            <p:nvPr/>
          </p:nvSpPr>
          <p:spPr bwMode="auto">
            <a:xfrm>
              <a:off x="1508" y="196"/>
              <a:ext cx="3596" cy="180"/>
            </a:xfrm>
            <a:prstGeom prst="rect">
              <a:avLst/>
            </a:prstGeom>
            <a:solidFill>
              <a:srgbClr val="357C2A"/>
            </a:solidFill>
            <a:ln w="9525">
              <a:noFill/>
              <a:miter lim="800000"/>
              <a:headEnd/>
              <a:tailEnd/>
            </a:ln>
            <a:effectLst/>
          </p:spPr>
          <p:txBody>
            <a:bodyPr wrap="none" anchor="ctr"/>
            <a:lstStyle/>
            <a:p>
              <a:endParaRPr lang="en-US"/>
            </a:p>
          </p:txBody>
        </p:sp>
        <p:sp>
          <p:nvSpPr>
            <p:cNvPr id="24" name="Rectangle 31"/>
            <p:cNvSpPr>
              <a:spLocks noChangeArrowheads="1"/>
            </p:cNvSpPr>
            <p:nvPr/>
          </p:nvSpPr>
          <p:spPr bwMode="auto">
            <a:xfrm>
              <a:off x="5102" y="196"/>
              <a:ext cx="658" cy="180"/>
            </a:xfrm>
            <a:prstGeom prst="rect">
              <a:avLst/>
            </a:prstGeom>
            <a:solidFill>
              <a:srgbClr val="9FCF67"/>
            </a:solidFill>
            <a:ln w="9525">
              <a:noFill/>
              <a:miter lim="800000"/>
              <a:headEnd/>
              <a:tailEnd/>
            </a:ln>
            <a:effectLst/>
          </p:spPr>
          <p:txBody>
            <a:bodyPr wrap="none" anchor="ctr"/>
            <a:lstStyle/>
            <a:p>
              <a:endParaRPr lang="en-US"/>
            </a:p>
          </p:txBody>
        </p:sp>
      </p:grpSp>
      <p:sp>
        <p:nvSpPr>
          <p:cNvPr id="26" name="Text Box 34"/>
          <p:cNvSpPr txBox="1">
            <a:spLocks noChangeArrowheads="1"/>
          </p:cNvSpPr>
          <p:nvPr userDrawn="1"/>
        </p:nvSpPr>
        <p:spPr bwMode="auto">
          <a:xfrm>
            <a:off x="7119938" y="80963"/>
            <a:ext cx="1957387" cy="230774"/>
          </a:xfrm>
          <a:prstGeom prst="rect">
            <a:avLst/>
          </a:prstGeom>
          <a:noFill/>
          <a:ln w="9525">
            <a:noFill/>
            <a:miter lim="800000"/>
            <a:headEnd/>
            <a:tailEnd/>
          </a:ln>
          <a:effectLst/>
        </p:spPr>
        <p:txBody>
          <a:bodyPr lIns="91382" tIns="45691" rIns="91382" bIns="45691">
            <a:spAutoFit/>
          </a:bodyPr>
          <a:lstStyle/>
          <a:p>
            <a:pPr algn="r" defTabSz="912813">
              <a:spcBef>
                <a:spcPct val="50000"/>
              </a:spcBef>
            </a:pPr>
            <a:fld id="{63984926-41AB-48A0-9097-13D06DF024F0}" type="slidenum">
              <a:rPr lang="en-US" sz="900" smtClean="0">
                <a:solidFill>
                  <a:schemeClr val="bg2"/>
                </a:solidFill>
              </a:rPr>
              <a:pPr algn="r" defTabSz="912813">
                <a:spcBef>
                  <a:spcPct val="50000"/>
                </a:spcBef>
              </a:pPr>
              <a:t>‹#›</a:t>
            </a:fld>
            <a:endParaRPr lang="en-US" sz="900" dirty="0">
              <a:solidFill>
                <a:schemeClr val="bg2"/>
              </a:solidFill>
            </a:endParaRPr>
          </a:p>
        </p:txBody>
      </p:sp>
      <p:pic>
        <p:nvPicPr>
          <p:cNvPr id="14" name="Picture 26" descr="DP_R_Primary_singleline_process_v10"/>
          <p:cNvPicPr>
            <a:picLocks noChangeAspect="1" noChangeArrowheads="1"/>
          </p:cNvPicPr>
          <p:nvPr userDrawn="1"/>
        </p:nvPicPr>
        <p:blipFill>
          <a:blip r:embed="rId15" cstate="print"/>
          <a:srcRect/>
          <a:stretch>
            <a:fillRect/>
          </a:stretch>
        </p:blipFill>
        <p:spPr bwMode="auto">
          <a:xfrm>
            <a:off x="7804150" y="6392863"/>
            <a:ext cx="1196975" cy="369887"/>
          </a:xfrm>
          <a:prstGeom prst="rect">
            <a:avLst/>
          </a:prstGeom>
          <a:noFill/>
        </p:spPr>
      </p:pic>
      <p:pic>
        <p:nvPicPr>
          <p:cNvPr id="15" name="Picture 27" descr="taglineHorizontal"/>
          <p:cNvPicPr>
            <a:picLocks noChangeAspect="1" noChangeArrowheads="1"/>
          </p:cNvPicPr>
          <p:nvPr userDrawn="1"/>
        </p:nvPicPr>
        <p:blipFill>
          <a:blip r:embed="rId16" cstate="print"/>
          <a:srcRect/>
          <a:stretch>
            <a:fillRect/>
          </a:stretch>
        </p:blipFill>
        <p:spPr bwMode="auto">
          <a:xfrm>
            <a:off x="5029200" y="6451600"/>
            <a:ext cx="2459038" cy="311150"/>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53" r:id="rId13"/>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33363" indent="-233363"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573088" indent="-231775" algn="l"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914400" indent="-223838"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255713" indent="-225425"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1604963" indent="-233363"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diagramLayout" Target="../diagrams/layout1.xml"/><Relationship Id="rId5" Type="http://schemas.openxmlformats.org/officeDocument/2006/relationships/image" Target="../media/image6.wmf"/><Relationship Id="rId10" Type="http://schemas.openxmlformats.org/officeDocument/2006/relationships/diagramData" Target="../diagrams/data1.xml"/><Relationship Id="rId4" Type="http://schemas.openxmlformats.org/officeDocument/2006/relationships/image" Target="../media/image5.jpeg"/><Relationship Id="rId9" Type="http://schemas.openxmlformats.org/officeDocument/2006/relationships/image" Target="../media/image10.jpeg"/><Relationship Id="rId14"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369992" y="1100146"/>
            <a:ext cx="7848600" cy="1752600"/>
          </a:xfrm>
        </p:spPr>
        <p:txBody>
          <a:bodyPr>
            <a:normAutofit/>
          </a:bodyPr>
          <a:lstStyle/>
          <a:p>
            <a:r>
              <a:rPr lang="en-US" sz="3200" dirty="0" smtClean="0"/>
              <a:t>Adaptation &amp; Technology: </a:t>
            </a:r>
            <a:br>
              <a:rPr lang="en-US" sz="3200" dirty="0" smtClean="0"/>
            </a:br>
            <a:r>
              <a:rPr lang="en-US" sz="2700" i="1" dirty="0" smtClean="0"/>
              <a:t>Key to Productivity </a:t>
            </a:r>
            <a:r>
              <a:rPr lang="en-US" sz="2700" i="1" dirty="0" smtClean="0"/>
              <a:t>Improvement</a:t>
            </a:r>
            <a:r>
              <a:rPr lang="en-US" sz="3200" dirty="0" smtClean="0"/>
              <a:t/>
            </a:r>
            <a:br>
              <a:rPr lang="en-US" sz="3200" dirty="0" smtClean="0"/>
            </a:br>
            <a:endParaRPr lang="en-US" sz="3200" i="1" dirty="0" smtClean="0"/>
          </a:p>
        </p:txBody>
      </p:sp>
      <p:sp>
        <p:nvSpPr>
          <p:cNvPr id="10243" name="Rectangle 3"/>
          <p:cNvSpPr>
            <a:spLocks noGrp="1" noChangeArrowheads="1"/>
          </p:cNvSpPr>
          <p:nvPr>
            <p:ph type="subTitle" idx="1"/>
          </p:nvPr>
        </p:nvSpPr>
        <p:spPr>
          <a:xfrm>
            <a:off x="3733800" y="4876800"/>
            <a:ext cx="5257800" cy="942975"/>
          </a:xfrm>
        </p:spPr>
        <p:txBody>
          <a:bodyPr>
            <a:normAutofit fontScale="92500" lnSpcReduction="20000"/>
          </a:bodyPr>
          <a:lstStyle/>
          <a:p>
            <a:pPr eaLnBrk="1" hangingPunct="1">
              <a:lnSpc>
                <a:spcPct val="80000"/>
              </a:lnSpc>
            </a:pPr>
            <a:r>
              <a:rPr lang="en-US" sz="2000" b="1" dirty="0" smtClean="0">
                <a:solidFill>
                  <a:srgbClr val="003300"/>
                </a:solidFill>
              </a:rPr>
              <a:t>Pritiranjan Rath</a:t>
            </a:r>
          </a:p>
          <a:p>
            <a:pPr eaLnBrk="1" hangingPunct="1">
              <a:lnSpc>
                <a:spcPct val="80000"/>
              </a:lnSpc>
            </a:pPr>
            <a:endParaRPr lang="en-US" sz="2000" b="1" dirty="0" smtClean="0">
              <a:solidFill>
                <a:srgbClr val="003300"/>
              </a:solidFill>
            </a:endParaRPr>
          </a:p>
          <a:p>
            <a:pPr eaLnBrk="1" hangingPunct="1">
              <a:lnSpc>
                <a:spcPct val="80000"/>
              </a:lnSpc>
            </a:pPr>
            <a:r>
              <a:rPr lang="en-US" sz="1600" i="1" dirty="0" smtClean="0">
                <a:solidFill>
                  <a:srgbClr val="FF0000"/>
                </a:solidFill>
              </a:rPr>
              <a:t>DuPont Pioneer India</a:t>
            </a:r>
          </a:p>
          <a:p>
            <a:pPr eaLnBrk="1" hangingPunct="1">
              <a:lnSpc>
                <a:spcPct val="80000"/>
              </a:lnSpc>
            </a:pPr>
            <a:r>
              <a:rPr lang="en-US" sz="1600" b="0" i="1" dirty="0" smtClean="0">
                <a:solidFill>
                  <a:srgbClr val="003300"/>
                </a:solidFill>
              </a:rPr>
              <a:t>+91 8008566646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9"/>
          <p:cNvPicPr>
            <a:picLocks noChangeAspect="1" noChangeArrowheads="1"/>
          </p:cNvPicPr>
          <p:nvPr/>
        </p:nvPicPr>
        <p:blipFill>
          <a:blip r:embed="rId3" cstate="print"/>
          <a:srcRect t="10770" r="19658"/>
          <a:stretch>
            <a:fillRect/>
          </a:stretch>
        </p:blipFill>
        <p:spPr bwMode="auto">
          <a:xfrm>
            <a:off x="973039" y="1814035"/>
            <a:ext cx="6619961" cy="4625504"/>
          </a:xfrm>
          <a:prstGeom prst="rect">
            <a:avLst/>
          </a:prstGeom>
          <a:noFill/>
          <a:ln w="9525">
            <a:noFill/>
            <a:miter lim="800000"/>
            <a:headEnd/>
            <a:tailEnd/>
          </a:ln>
        </p:spPr>
      </p:pic>
      <p:sp>
        <p:nvSpPr>
          <p:cNvPr id="12291" name="Rectangle 2"/>
          <p:cNvSpPr>
            <a:spLocks noChangeArrowheads="1"/>
          </p:cNvSpPr>
          <p:nvPr/>
        </p:nvSpPr>
        <p:spPr bwMode="auto">
          <a:xfrm>
            <a:off x="474563" y="551419"/>
            <a:ext cx="8669438" cy="1569660"/>
          </a:xfrm>
          <a:prstGeom prst="rect">
            <a:avLst/>
          </a:prstGeom>
          <a:noFill/>
          <a:ln w="9525">
            <a:noFill/>
            <a:miter lim="800000"/>
            <a:headEnd/>
            <a:tailEnd/>
          </a:ln>
        </p:spPr>
        <p:txBody>
          <a:bodyPr wrap="square">
            <a:spAutoFit/>
          </a:bodyPr>
          <a:lstStyle/>
          <a:p>
            <a:r>
              <a:rPr lang="en-US" sz="2400" b="1" i="1" dirty="0" smtClean="0">
                <a:solidFill>
                  <a:srgbClr val="003300"/>
                </a:solidFill>
              </a:rPr>
              <a:t>Breeders and agronomists have sustained crop production in the last century by developing improved crops and technologies</a:t>
            </a:r>
          </a:p>
          <a:p>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
          <p:cNvPicPr>
            <a:picLocks noChangeAspect="1" noChangeArrowheads="1"/>
          </p:cNvPicPr>
          <p:nvPr/>
        </p:nvPicPr>
        <p:blipFill>
          <a:blip r:embed="rId3" cstate="print"/>
          <a:srcRect/>
          <a:stretch>
            <a:fillRect/>
          </a:stretch>
        </p:blipFill>
        <p:spPr bwMode="auto">
          <a:xfrm>
            <a:off x="1295400" y="3701840"/>
            <a:ext cx="1295400" cy="1943100"/>
          </a:xfrm>
          <a:prstGeom prst="rect">
            <a:avLst/>
          </a:prstGeom>
          <a:noFill/>
          <a:ln w="9525">
            <a:noFill/>
            <a:miter lim="800000"/>
            <a:headEnd/>
            <a:tailEnd/>
          </a:ln>
        </p:spPr>
      </p:pic>
      <p:sp>
        <p:nvSpPr>
          <p:cNvPr id="16387" name="Rectangle 5"/>
          <p:cNvSpPr>
            <a:spLocks noChangeArrowheads="1"/>
          </p:cNvSpPr>
          <p:nvPr/>
        </p:nvSpPr>
        <p:spPr bwMode="auto">
          <a:xfrm>
            <a:off x="304800" y="588538"/>
            <a:ext cx="8839200" cy="533400"/>
          </a:xfrm>
          <a:prstGeom prst="rect">
            <a:avLst/>
          </a:prstGeom>
          <a:noFill/>
          <a:ln w="9525" algn="ctr">
            <a:noFill/>
            <a:miter lim="800000"/>
            <a:headEnd/>
            <a:tailEnd/>
          </a:ln>
        </p:spPr>
        <p:txBody>
          <a:bodyPr anchor="ctr"/>
          <a:lstStyle/>
          <a:p>
            <a:r>
              <a:rPr lang="en-US" sz="2400" b="1" dirty="0" smtClean="0">
                <a:latin typeface="Vectora LT Std Roman" pitchFamily="34" charset="0"/>
              </a:rPr>
              <a:t>Integrated Approach</a:t>
            </a:r>
            <a:endParaRPr lang="en-US" sz="2400" b="1" dirty="0">
              <a:latin typeface="Vectora LT Std Roman" pitchFamily="34" charset="0"/>
            </a:endParaRPr>
          </a:p>
        </p:txBody>
      </p:sp>
      <p:pic>
        <p:nvPicPr>
          <p:cNvPr id="16388" name="Picture 8"/>
          <p:cNvPicPr>
            <a:picLocks noChangeArrowheads="1"/>
          </p:cNvPicPr>
          <p:nvPr/>
        </p:nvPicPr>
        <p:blipFill>
          <a:blip r:embed="rId4" cstate="print"/>
          <a:srcRect/>
          <a:stretch>
            <a:fillRect/>
          </a:stretch>
        </p:blipFill>
        <p:spPr bwMode="auto">
          <a:xfrm>
            <a:off x="4876800" y="730040"/>
            <a:ext cx="1984375" cy="1435100"/>
          </a:xfrm>
          <a:prstGeom prst="rect">
            <a:avLst/>
          </a:prstGeom>
          <a:noFill/>
          <a:ln w="9525">
            <a:noFill/>
            <a:miter lim="800000"/>
            <a:headEnd/>
            <a:tailEnd/>
          </a:ln>
        </p:spPr>
      </p:pic>
      <p:pic>
        <p:nvPicPr>
          <p:cNvPr id="19" name="Picture 18"/>
          <p:cNvPicPr>
            <a:picLocks noChangeAspect="1" noChangeArrowheads="1"/>
          </p:cNvPicPr>
          <p:nvPr/>
        </p:nvPicPr>
        <p:blipFill>
          <a:blip r:embed="rId5" cstate="print"/>
          <a:srcRect l="7872" t="6635" r="7942" b="7764"/>
          <a:stretch>
            <a:fillRect/>
          </a:stretch>
        </p:blipFill>
        <p:spPr bwMode="auto">
          <a:xfrm>
            <a:off x="6477000" y="1111040"/>
            <a:ext cx="2159000" cy="219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403" name="Picture 19"/>
          <p:cNvPicPr>
            <a:picLocks noChangeAspect="1" noChangeArrowheads="1"/>
          </p:cNvPicPr>
          <p:nvPr/>
        </p:nvPicPr>
        <p:blipFill>
          <a:blip r:embed="rId6" cstate="print"/>
          <a:srcRect/>
          <a:stretch>
            <a:fillRect/>
          </a:stretch>
        </p:blipFill>
        <p:spPr bwMode="auto">
          <a:xfrm>
            <a:off x="6553200" y="5378240"/>
            <a:ext cx="1438275" cy="981075"/>
          </a:xfrm>
          <a:prstGeom prst="rect">
            <a:avLst/>
          </a:prstGeom>
          <a:noFill/>
          <a:ln w="9525">
            <a:noFill/>
            <a:miter lim="800000"/>
            <a:headEnd/>
            <a:tailEnd/>
          </a:ln>
        </p:spPr>
      </p:pic>
      <p:pic>
        <p:nvPicPr>
          <p:cNvPr id="16392" name="Picture 9" descr="teosinte"/>
          <p:cNvPicPr>
            <a:picLocks noChangeAspect="1" noChangeArrowheads="1"/>
          </p:cNvPicPr>
          <p:nvPr/>
        </p:nvPicPr>
        <p:blipFill>
          <a:blip r:embed="rId7" cstate="print"/>
          <a:srcRect/>
          <a:stretch>
            <a:fillRect/>
          </a:stretch>
        </p:blipFill>
        <p:spPr bwMode="auto">
          <a:xfrm>
            <a:off x="228600" y="4768640"/>
            <a:ext cx="1211263" cy="933450"/>
          </a:xfrm>
          <a:prstGeom prst="rect">
            <a:avLst/>
          </a:prstGeom>
          <a:noFill/>
          <a:ln w="9525">
            <a:noFill/>
            <a:miter lim="800000"/>
            <a:headEnd/>
            <a:tailEnd/>
          </a:ln>
        </p:spPr>
      </p:pic>
      <p:grpSp>
        <p:nvGrpSpPr>
          <p:cNvPr id="4" name="Group 812"/>
          <p:cNvGrpSpPr>
            <a:grpSpLocks/>
          </p:cNvGrpSpPr>
          <p:nvPr/>
        </p:nvGrpSpPr>
        <p:grpSpPr bwMode="auto">
          <a:xfrm>
            <a:off x="533400" y="1720640"/>
            <a:ext cx="2992438" cy="1660525"/>
            <a:chOff x="228600" y="2286000"/>
            <a:chExt cx="2992997" cy="1660766"/>
          </a:xfrm>
        </p:grpSpPr>
        <p:grpSp>
          <p:nvGrpSpPr>
            <p:cNvPr id="5" name="Group 21"/>
            <p:cNvGrpSpPr>
              <a:grpSpLocks/>
            </p:cNvGrpSpPr>
            <p:nvPr/>
          </p:nvGrpSpPr>
          <p:grpSpPr bwMode="auto">
            <a:xfrm>
              <a:off x="685800" y="2286000"/>
              <a:ext cx="2535797" cy="1295400"/>
              <a:chOff x="1646238" y="1733550"/>
              <a:chExt cx="6901591" cy="3721100"/>
            </a:xfrm>
          </p:grpSpPr>
          <p:grpSp>
            <p:nvGrpSpPr>
              <p:cNvPr id="6" name="Group 4"/>
              <p:cNvGrpSpPr>
                <a:grpSpLocks/>
              </p:cNvGrpSpPr>
              <p:nvPr/>
            </p:nvGrpSpPr>
            <p:grpSpPr bwMode="auto">
              <a:xfrm>
                <a:off x="1646238" y="1733552"/>
                <a:ext cx="5834066" cy="3721084"/>
                <a:chOff x="174" y="420"/>
                <a:chExt cx="5382" cy="3432"/>
              </a:xfrm>
            </p:grpSpPr>
            <p:sp>
              <p:nvSpPr>
                <p:cNvPr id="16533" name="Freeform 5"/>
                <p:cNvSpPr>
                  <a:spLocks/>
                </p:cNvSpPr>
                <p:nvPr/>
              </p:nvSpPr>
              <p:spPr bwMode="auto">
                <a:xfrm>
                  <a:off x="4973" y="2910"/>
                  <a:ext cx="150" cy="120"/>
                </a:xfrm>
                <a:custGeom>
                  <a:avLst/>
                  <a:gdLst>
                    <a:gd name="T0" fmla="*/ 150 w 150"/>
                    <a:gd name="T1" fmla="*/ 114 h 120"/>
                    <a:gd name="T2" fmla="*/ 144 w 150"/>
                    <a:gd name="T3" fmla="*/ 120 h 120"/>
                    <a:gd name="T4" fmla="*/ 132 w 150"/>
                    <a:gd name="T5" fmla="*/ 120 h 120"/>
                    <a:gd name="T6" fmla="*/ 120 w 150"/>
                    <a:gd name="T7" fmla="*/ 114 h 120"/>
                    <a:gd name="T8" fmla="*/ 108 w 150"/>
                    <a:gd name="T9" fmla="*/ 114 h 120"/>
                    <a:gd name="T10" fmla="*/ 96 w 150"/>
                    <a:gd name="T11" fmla="*/ 108 h 120"/>
                    <a:gd name="T12" fmla="*/ 90 w 150"/>
                    <a:gd name="T13" fmla="*/ 102 h 120"/>
                    <a:gd name="T14" fmla="*/ 78 w 150"/>
                    <a:gd name="T15" fmla="*/ 90 h 120"/>
                    <a:gd name="T16" fmla="*/ 72 w 150"/>
                    <a:gd name="T17" fmla="*/ 78 h 120"/>
                    <a:gd name="T18" fmla="*/ 54 w 150"/>
                    <a:gd name="T19" fmla="*/ 72 h 120"/>
                    <a:gd name="T20" fmla="*/ 48 w 150"/>
                    <a:gd name="T21" fmla="*/ 78 h 120"/>
                    <a:gd name="T22" fmla="*/ 42 w 150"/>
                    <a:gd name="T23" fmla="*/ 72 h 120"/>
                    <a:gd name="T24" fmla="*/ 42 w 150"/>
                    <a:gd name="T25" fmla="*/ 84 h 120"/>
                    <a:gd name="T26" fmla="*/ 36 w 150"/>
                    <a:gd name="T27" fmla="*/ 78 h 120"/>
                    <a:gd name="T28" fmla="*/ 42 w 150"/>
                    <a:gd name="T29" fmla="*/ 84 h 120"/>
                    <a:gd name="T30" fmla="*/ 18 w 150"/>
                    <a:gd name="T31" fmla="*/ 84 h 120"/>
                    <a:gd name="T32" fmla="*/ 36 w 150"/>
                    <a:gd name="T33" fmla="*/ 96 h 120"/>
                    <a:gd name="T34" fmla="*/ 36 w 150"/>
                    <a:gd name="T35" fmla="*/ 102 h 120"/>
                    <a:gd name="T36" fmla="*/ 18 w 150"/>
                    <a:gd name="T37" fmla="*/ 96 h 120"/>
                    <a:gd name="T38" fmla="*/ 0 w 150"/>
                    <a:gd name="T39" fmla="*/ 96 h 120"/>
                    <a:gd name="T40" fmla="*/ 0 w 150"/>
                    <a:gd name="T41" fmla="*/ 84 h 120"/>
                    <a:gd name="T42" fmla="*/ 0 w 150"/>
                    <a:gd name="T43" fmla="*/ 72 h 120"/>
                    <a:gd name="T44" fmla="*/ 0 w 150"/>
                    <a:gd name="T45" fmla="*/ 60 h 120"/>
                    <a:gd name="T46" fmla="*/ 0 w 150"/>
                    <a:gd name="T47" fmla="*/ 48 h 120"/>
                    <a:gd name="T48" fmla="*/ 0 w 150"/>
                    <a:gd name="T49" fmla="*/ 36 h 120"/>
                    <a:gd name="T50" fmla="*/ 0 w 150"/>
                    <a:gd name="T51" fmla="*/ 24 h 120"/>
                    <a:gd name="T52" fmla="*/ 0 w 150"/>
                    <a:gd name="T53" fmla="*/ 12 h 120"/>
                    <a:gd name="T54" fmla="*/ 0 w 150"/>
                    <a:gd name="T55" fmla="*/ 0 h 120"/>
                    <a:gd name="T56" fmla="*/ 18 w 150"/>
                    <a:gd name="T57" fmla="*/ 6 h 120"/>
                    <a:gd name="T58" fmla="*/ 30 w 150"/>
                    <a:gd name="T59" fmla="*/ 12 h 120"/>
                    <a:gd name="T60" fmla="*/ 48 w 150"/>
                    <a:gd name="T61" fmla="*/ 12 h 120"/>
                    <a:gd name="T62" fmla="*/ 60 w 150"/>
                    <a:gd name="T63" fmla="*/ 24 h 120"/>
                    <a:gd name="T64" fmla="*/ 72 w 150"/>
                    <a:gd name="T65" fmla="*/ 36 h 120"/>
                    <a:gd name="T66" fmla="*/ 72 w 150"/>
                    <a:gd name="T67" fmla="*/ 42 h 120"/>
                    <a:gd name="T68" fmla="*/ 90 w 150"/>
                    <a:gd name="T69" fmla="*/ 48 h 120"/>
                    <a:gd name="T70" fmla="*/ 102 w 150"/>
                    <a:gd name="T71" fmla="*/ 54 h 120"/>
                    <a:gd name="T72" fmla="*/ 102 w 150"/>
                    <a:gd name="T73" fmla="*/ 60 h 120"/>
                    <a:gd name="T74" fmla="*/ 90 w 150"/>
                    <a:gd name="T75" fmla="*/ 66 h 120"/>
                    <a:gd name="T76" fmla="*/ 96 w 150"/>
                    <a:gd name="T77" fmla="*/ 78 h 120"/>
                    <a:gd name="T78" fmla="*/ 108 w 150"/>
                    <a:gd name="T79" fmla="*/ 84 h 120"/>
                    <a:gd name="T80" fmla="*/ 114 w 150"/>
                    <a:gd name="T81" fmla="*/ 96 h 120"/>
                    <a:gd name="T82" fmla="*/ 126 w 150"/>
                    <a:gd name="T83" fmla="*/ 96 h 120"/>
                    <a:gd name="T84" fmla="*/ 126 w 150"/>
                    <a:gd name="T85" fmla="*/ 102 h 120"/>
                    <a:gd name="T86" fmla="*/ 132 w 150"/>
                    <a:gd name="T87" fmla="*/ 108 h 120"/>
                    <a:gd name="T88" fmla="*/ 150 w 150"/>
                    <a:gd name="T89" fmla="*/ 114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0"/>
                    <a:gd name="T136" fmla="*/ 0 h 120"/>
                    <a:gd name="T137" fmla="*/ 150 w 150"/>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0" h="120">
                      <a:moveTo>
                        <a:pt x="150" y="114"/>
                      </a:moveTo>
                      <a:lnTo>
                        <a:pt x="144" y="120"/>
                      </a:lnTo>
                      <a:lnTo>
                        <a:pt x="132" y="120"/>
                      </a:lnTo>
                      <a:lnTo>
                        <a:pt x="120" y="114"/>
                      </a:lnTo>
                      <a:lnTo>
                        <a:pt x="108" y="114"/>
                      </a:lnTo>
                      <a:lnTo>
                        <a:pt x="96" y="108"/>
                      </a:lnTo>
                      <a:lnTo>
                        <a:pt x="90" y="102"/>
                      </a:lnTo>
                      <a:lnTo>
                        <a:pt x="78" y="90"/>
                      </a:lnTo>
                      <a:lnTo>
                        <a:pt x="72" y="78"/>
                      </a:lnTo>
                      <a:lnTo>
                        <a:pt x="54" y="72"/>
                      </a:lnTo>
                      <a:lnTo>
                        <a:pt x="48" y="78"/>
                      </a:lnTo>
                      <a:lnTo>
                        <a:pt x="42" y="72"/>
                      </a:lnTo>
                      <a:lnTo>
                        <a:pt x="42" y="84"/>
                      </a:lnTo>
                      <a:lnTo>
                        <a:pt x="36" y="78"/>
                      </a:lnTo>
                      <a:lnTo>
                        <a:pt x="42" y="84"/>
                      </a:lnTo>
                      <a:lnTo>
                        <a:pt x="18" y="84"/>
                      </a:lnTo>
                      <a:lnTo>
                        <a:pt x="36" y="96"/>
                      </a:lnTo>
                      <a:lnTo>
                        <a:pt x="36" y="102"/>
                      </a:lnTo>
                      <a:lnTo>
                        <a:pt x="18" y="96"/>
                      </a:lnTo>
                      <a:lnTo>
                        <a:pt x="0" y="96"/>
                      </a:lnTo>
                      <a:lnTo>
                        <a:pt x="0" y="84"/>
                      </a:lnTo>
                      <a:lnTo>
                        <a:pt x="0" y="72"/>
                      </a:lnTo>
                      <a:lnTo>
                        <a:pt x="0" y="60"/>
                      </a:lnTo>
                      <a:lnTo>
                        <a:pt x="0" y="48"/>
                      </a:lnTo>
                      <a:lnTo>
                        <a:pt x="0" y="36"/>
                      </a:lnTo>
                      <a:lnTo>
                        <a:pt x="0" y="24"/>
                      </a:lnTo>
                      <a:lnTo>
                        <a:pt x="0" y="12"/>
                      </a:lnTo>
                      <a:lnTo>
                        <a:pt x="0" y="0"/>
                      </a:lnTo>
                      <a:lnTo>
                        <a:pt x="18" y="6"/>
                      </a:lnTo>
                      <a:lnTo>
                        <a:pt x="30" y="12"/>
                      </a:lnTo>
                      <a:lnTo>
                        <a:pt x="48" y="12"/>
                      </a:lnTo>
                      <a:lnTo>
                        <a:pt x="60" y="24"/>
                      </a:lnTo>
                      <a:lnTo>
                        <a:pt x="72" y="36"/>
                      </a:lnTo>
                      <a:lnTo>
                        <a:pt x="72" y="42"/>
                      </a:lnTo>
                      <a:lnTo>
                        <a:pt x="90" y="48"/>
                      </a:lnTo>
                      <a:lnTo>
                        <a:pt x="102" y="54"/>
                      </a:lnTo>
                      <a:lnTo>
                        <a:pt x="102" y="60"/>
                      </a:lnTo>
                      <a:lnTo>
                        <a:pt x="90" y="66"/>
                      </a:lnTo>
                      <a:lnTo>
                        <a:pt x="96" y="78"/>
                      </a:lnTo>
                      <a:lnTo>
                        <a:pt x="108" y="84"/>
                      </a:lnTo>
                      <a:lnTo>
                        <a:pt x="114" y="96"/>
                      </a:lnTo>
                      <a:lnTo>
                        <a:pt x="126" y="96"/>
                      </a:lnTo>
                      <a:lnTo>
                        <a:pt x="126" y="102"/>
                      </a:lnTo>
                      <a:lnTo>
                        <a:pt x="132" y="108"/>
                      </a:lnTo>
                      <a:lnTo>
                        <a:pt x="150" y="114"/>
                      </a:lnTo>
                      <a:close/>
                    </a:path>
                  </a:pathLst>
                </a:custGeom>
                <a:solidFill>
                  <a:srgbClr val="00CC00"/>
                </a:solidFill>
                <a:ln w="0">
                  <a:solidFill>
                    <a:srgbClr val="000000"/>
                  </a:solidFill>
                  <a:prstDash val="solid"/>
                  <a:round/>
                  <a:headEnd/>
                  <a:tailEnd/>
                </a:ln>
              </p:spPr>
              <p:txBody>
                <a:bodyPr/>
                <a:lstStyle/>
                <a:p>
                  <a:endParaRPr lang="en-US"/>
                </a:p>
              </p:txBody>
            </p:sp>
            <p:sp>
              <p:nvSpPr>
                <p:cNvPr id="16534" name="Freeform 6"/>
                <p:cNvSpPr>
                  <a:spLocks/>
                </p:cNvSpPr>
                <p:nvPr/>
              </p:nvSpPr>
              <p:spPr bwMode="auto">
                <a:xfrm>
                  <a:off x="5081" y="2934"/>
                  <a:ext cx="66" cy="30"/>
                </a:xfrm>
                <a:custGeom>
                  <a:avLst/>
                  <a:gdLst>
                    <a:gd name="T0" fmla="*/ 66 w 66"/>
                    <a:gd name="T1" fmla="*/ 0 h 30"/>
                    <a:gd name="T2" fmla="*/ 60 w 66"/>
                    <a:gd name="T3" fmla="*/ 12 h 30"/>
                    <a:gd name="T4" fmla="*/ 54 w 66"/>
                    <a:gd name="T5" fmla="*/ 12 h 30"/>
                    <a:gd name="T6" fmla="*/ 60 w 66"/>
                    <a:gd name="T7" fmla="*/ 18 h 30"/>
                    <a:gd name="T8" fmla="*/ 48 w 66"/>
                    <a:gd name="T9" fmla="*/ 24 h 30"/>
                    <a:gd name="T10" fmla="*/ 24 w 66"/>
                    <a:gd name="T11" fmla="*/ 30 h 30"/>
                    <a:gd name="T12" fmla="*/ 12 w 66"/>
                    <a:gd name="T13" fmla="*/ 30 h 30"/>
                    <a:gd name="T14" fmla="*/ 6 w 66"/>
                    <a:gd name="T15" fmla="*/ 24 h 30"/>
                    <a:gd name="T16" fmla="*/ 0 w 66"/>
                    <a:gd name="T17" fmla="*/ 18 h 30"/>
                    <a:gd name="T18" fmla="*/ 24 w 66"/>
                    <a:gd name="T19" fmla="*/ 18 h 30"/>
                    <a:gd name="T20" fmla="*/ 30 w 66"/>
                    <a:gd name="T21" fmla="*/ 12 h 30"/>
                    <a:gd name="T22" fmla="*/ 30 w 66"/>
                    <a:gd name="T23" fmla="*/ 18 h 30"/>
                    <a:gd name="T24" fmla="*/ 36 w 66"/>
                    <a:gd name="T25" fmla="*/ 18 h 30"/>
                    <a:gd name="T26" fmla="*/ 48 w 66"/>
                    <a:gd name="T27" fmla="*/ 12 h 30"/>
                    <a:gd name="T28" fmla="*/ 48 w 66"/>
                    <a:gd name="T29" fmla="*/ 0 h 30"/>
                    <a:gd name="T30" fmla="*/ 60 w 66"/>
                    <a:gd name="T31" fmla="*/ 0 h 30"/>
                    <a:gd name="T32" fmla="*/ 66 w 6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0"/>
                    <a:gd name="T53" fmla="*/ 66 w 6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0">
                      <a:moveTo>
                        <a:pt x="66" y="0"/>
                      </a:moveTo>
                      <a:lnTo>
                        <a:pt x="60" y="12"/>
                      </a:lnTo>
                      <a:lnTo>
                        <a:pt x="54" y="12"/>
                      </a:lnTo>
                      <a:lnTo>
                        <a:pt x="60" y="18"/>
                      </a:lnTo>
                      <a:lnTo>
                        <a:pt x="48" y="24"/>
                      </a:lnTo>
                      <a:lnTo>
                        <a:pt x="24" y="30"/>
                      </a:lnTo>
                      <a:lnTo>
                        <a:pt x="12" y="30"/>
                      </a:lnTo>
                      <a:lnTo>
                        <a:pt x="6" y="24"/>
                      </a:lnTo>
                      <a:lnTo>
                        <a:pt x="0" y="18"/>
                      </a:lnTo>
                      <a:lnTo>
                        <a:pt x="24" y="18"/>
                      </a:lnTo>
                      <a:lnTo>
                        <a:pt x="30" y="12"/>
                      </a:lnTo>
                      <a:lnTo>
                        <a:pt x="30" y="18"/>
                      </a:lnTo>
                      <a:lnTo>
                        <a:pt x="36" y="18"/>
                      </a:lnTo>
                      <a:lnTo>
                        <a:pt x="48" y="12"/>
                      </a:lnTo>
                      <a:lnTo>
                        <a:pt x="48" y="0"/>
                      </a:lnTo>
                      <a:lnTo>
                        <a:pt x="60" y="0"/>
                      </a:lnTo>
                      <a:lnTo>
                        <a:pt x="66" y="0"/>
                      </a:lnTo>
                      <a:close/>
                    </a:path>
                  </a:pathLst>
                </a:custGeom>
                <a:solidFill>
                  <a:srgbClr val="00CC00"/>
                </a:solidFill>
                <a:ln w="0">
                  <a:solidFill>
                    <a:srgbClr val="000000"/>
                  </a:solidFill>
                  <a:prstDash val="solid"/>
                  <a:round/>
                  <a:headEnd/>
                  <a:tailEnd/>
                </a:ln>
              </p:spPr>
              <p:txBody>
                <a:bodyPr/>
                <a:lstStyle/>
                <a:p>
                  <a:endParaRPr lang="en-US"/>
                </a:p>
              </p:txBody>
            </p:sp>
            <p:sp>
              <p:nvSpPr>
                <p:cNvPr id="16535" name="Freeform 7"/>
                <p:cNvSpPr>
                  <a:spLocks/>
                </p:cNvSpPr>
                <p:nvPr/>
              </p:nvSpPr>
              <p:spPr bwMode="auto">
                <a:xfrm>
                  <a:off x="5117" y="2910"/>
                  <a:ext cx="36" cy="30"/>
                </a:xfrm>
                <a:custGeom>
                  <a:avLst/>
                  <a:gdLst>
                    <a:gd name="T0" fmla="*/ 36 w 36"/>
                    <a:gd name="T1" fmla="*/ 24 h 30"/>
                    <a:gd name="T2" fmla="*/ 36 w 36"/>
                    <a:gd name="T3" fmla="*/ 30 h 30"/>
                    <a:gd name="T4" fmla="*/ 24 w 36"/>
                    <a:gd name="T5" fmla="*/ 12 h 30"/>
                    <a:gd name="T6" fmla="*/ 12 w 36"/>
                    <a:gd name="T7" fmla="*/ 6 h 30"/>
                    <a:gd name="T8" fmla="*/ 0 w 36"/>
                    <a:gd name="T9" fmla="*/ 0 h 30"/>
                    <a:gd name="T10" fmla="*/ 6 w 36"/>
                    <a:gd name="T11" fmla="*/ 0 h 30"/>
                    <a:gd name="T12" fmla="*/ 18 w 36"/>
                    <a:gd name="T13" fmla="*/ 6 h 30"/>
                    <a:gd name="T14" fmla="*/ 30 w 36"/>
                    <a:gd name="T15" fmla="*/ 18 h 30"/>
                    <a:gd name="T16" fmla="*/ 36 w 36"/>
                    <a:gd name="T17" fmla="*/ 24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0"/>
                    <a:gd name="T29" fmla="*/ 36 w 3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0">
                      <a:moveTo>
                        <a:pt x="36" y="24"/>
                      </a:moveTo>
                      <a:lnTo>
                        <a:pt x="36" y="30"/>
                      </a:lnTo>
                      <a:lnTo>
                        <a:pt x="24" y="12"/>
                      </a:lnTo>
                      <a:lnTo>
                        <a:pt x="12" y="6"/>
                      </a:lnTo>
                      <a:lnTo>
                        <a:pt x="0" y="0"/>
                      </a:lnTo>
                      <a:lnTo>
                        <a:pt x="6" y="0"/>
                      </a:lnTo>
                      <a:lnTo>
                        <a:pt x="18" y="6"/>
                      </a:lnTo>
                      <a:lnTo>
                        <a:pt x="30" y="18"/>
                      </a:lnTo>
                      <a:lnTo>
                        <a:pt x="36" y="24"/>
                      </a:lnTo>
                      <a:close/>
                    </a:path>
                  </a:pathLst>
                </a:custGeom>
                <a:solidFill>
                  <a:srgbClr val="00CC00"/>
                </a:solidFill>
                <a:ln w="0">
                  <a:solidFill>
                    <a:srgbClr val="000000"/>
                  </a:solidFill>
                  <a:prstDash val="solid"/>
                  <a:round/>
                  <a:headEnd/>
                  <a:tailEnd/>
                </a:ln>
              </p:spPr>
              <p:txBody>
                <a:bodyPr/>
                <a:lstStyle/>
                <a:p>
                  <a:endParaRPr lang="en-US"/>
                </a:p>
              </p:txBody>
            </p:sp>
            <p:sp>
              <p:nvSpPr>
                <p:cNvPr id="16536" name="Freeform 8"/>
                <p:cNvSpPr>
                  <a:spLocks/>
                </p:cNvSpPr>
                <p:nvPr/>
              </p:nvSpPr>
              <p:spPr bwMode="auto">
                <a:xfrm>
                  <a:off x="5177" y="2952"/>
                  <a:ext cx="18" cy="24"/>
                </a:xfrm>
                <a:custGeom>
                  <a:avLst/>
                  <a:gdLst>
                    <a:gd name="T0" fmla="*/ 18 w 18"/>
                    <a:gd name="T1" fmla="*/ 18 h 24"/>
                    <a:gd name="T2" fmla="*/ 18 w 18"/>
                    <a:gd name="T3" fmla="*/ 24 h 24"/>
                    <a:gd name="T4" fmla="*/ 6 w 18"/>
                    <a:gd name="T5" fmla="*/ 12 h 24"/>
                    <a:gd name="T6" fmla="*/ 0 w 18"/>
                    <a:gd name="T7" fmla="*/ 0 h 24"/>
                    <a:gd name="T8" fmla="*/ 18 w 18"/>
                    <a:gd name="T9" fmla="*/ 12 h 24"/>
                    <a:gd name="T10" fmla="*/ 18 w 18"/>
                    <a:gd name="T11" fmla="*/ 18 h 24"/>
                    <a:gd name="T12" fmla="*/ 0 60000 65536"/>
                    <a:gd name="T13" fmla="*/ 0 60000 65536"/>
                    <a:gd name="T14" fmla="*/ 0 60000 65536"/>
                    <a:gd name="T15" fmla="*/ 0 60000 65536"/>
                    <a:gd name="T16" fmla="*/ 0 60000 65536"/>
                    <a:gd name="T17" fmla="*/ 0 60000 65536"/>
                    <a:gd name="T18" fmla="*/ 0 w 18"/>
                    <a:gd name="T19" fmla="*/ 0 h 24"/>
                    <a:gd name="T20" fmla="*/ 18 w 1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8" h="24">
                      <a:moveTo>
                        <a:pt x="18" y="18"/>
                      </a:moveTo>
                      <a:lnTo>
                        <a:pt x="18" y="24"/>
                      </a:lnTo>
                      <a:lnTo>
                        <a:pt x="6" y="12"/>
                      </a:lnTo>
                      <a:lnTo>
                        <a:pt x="0" y="0"/>
                      </a:lnTo>
                      <a:lnTo>
                        <a:pt x="18" y="12"/>
                      </a:lnTo>
                      <a:lnTo>
                        <a:pt x="18" y="18"/>
                      </a:lnTo>
                      <a:close/>
                    </a:path>
                  </a:pathLst>
                </a:custGeom>
                <a:solidFill>
                  <a:srgbClr val="00CC00"/>
                </a:solidFill>
                <a:ln w="0">
                  <a:solidFill>
                    <a:srgbClr val="000000"/>
                  </a:solidFill>
                  <a:prstDash val="solid"/>
                  <a:round/>
                  <a:headEnd/>
                  <a:tailEnd/>
                </a:ln>
              </p:spPr>
              <p:txBody>
                <a:bodyPr/>
                <a:lstStyle/>
                <a:p>
                  <a:endParaRPr lang="en-US"/>
                </a:p>
              </p:txBody>
            </p:sp>
            <p:sp>
              <p:nvSpPr>
                <p:cNvPr id="16537" name="Freeform 9"/>
                <p:cNvSpPr>
                  <a:spLocks/>
                </p:cNvSpPr>
                <p:nvPr/>
              </p:nvSpPr>
              <p:spPr bwMode="auto">
                <a:xfrm>
                  <a:off x="5123" y="3018"/>
                  <a:ext cx="6" cy="6"/>
                </a:xfrm>
                <a:custGeom>
                  <a:avLst/>
                  <a:gdLst>
                    <a:gd name="T0" fmla="*/ 6 w 6"/>
                    <a:gd name="T1" fmla="*/ 0 h 6"/>
                    <a:gd name="T2" fmla="*/ 0 w 6"/>
                    <a:gd name="T3" fmla="*/ 6 h 6"/>
                    <a:gd name="T4" fmla="*/ 0 w 6"/>
                    <a:gd name="T5" fmla="*/ 0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538" name="Freeform 10"/>
                <p:cNvSpPr>
                  <a:spLocks/>
                </p:cNvSpPr>
                <p:nvPr/>
              </p:nvSpPr>
              <p:spPr bwMode="auto">
                <a:xfrm>
                  <a:off x="5520" y="3132"/>
                  <a:ext cx="18" cy="18"/>
                </a:xfrm>
                <a:custGeom>
                  <a:avLst/>
                  <a:gdLst>
                    <a:gd name="T0" fmla="*/ 18 w 18"/>
                    <a:gd name="T1" fmla="*/ 12 h 18"/>
                    <a:gd name="T2" fmla="*/ 12 w 18"/>
                    <a:gd name="T3" fmla="*/ 18 h 18"/>
                    <a:gd name="T4" fmla="*/ 0 w 18"/>
                    <a:gd name="T5" fmla="*/ 12 h 18"/>
                    <a:gd name="T6" fmla="*/ 0 w 18"/>
                    <a:gd name="T7" fmla="*/ 6 h 18"/>
                    <a:gd name="T8" fmla="*/ 12 w 18"/>
                    <a:gd name="T9" fmla="*/ 0 h 18"/>
                    <a:gd name="T10" fmla="*/ 18 w 18"/>
                    <a:gd name="T11" fmla="*/ 12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18" y="12"/>
                      </a:moveTo>
                      <a:lnTo>
                        <a:pt x="12" y="18"/>
                      </a:lnTo>
                      <a:lnTo>
                        <a:pt x="0" y="12"/>
                      </a:lnTo>
                      <a:lnTo>
                        <a:pt x="0" y="6"/>
                      </a:lnTo>
                      <a:lnTo>
                        <a:pt x="12" y="0"/>
                      </a:lnTo>
                      <a:lnTo>
                        <a:pt x="18" y="12"/>
                      </a:lnTo>
                      <a:close/>
                    </a:path>
                  </a:pathLst>
                </a:custGeom>
                <a:solidFill>
                  <a:srgbClr val="00CC00"/>
                </a:solidFill>
                <a:ln w="0">
                  <a:solidFill>
                    <a:srgbClr val="000000"/>
                  </a:solidFill>
                  <a:prstDash val="solid"/>
                  <a:round/>
                  <a:headEnd/>
                  <a:tailEnd/>
                </a:ln>
              </p:spPr>
              <p:txBody>
                <a:bodyPr/>
                <a:lstStyle/>
                <a:p>
                  <a:endParaRPr lang="en-US"/>
                </a:p>
              </p:txBody>
            </p:sp>
            <p:sp>
              <p:nvSpPr>
                <p:cNvPr id="16539" name="Freeform 11"/>
                <p:cNvSpPr>
                  <a:spLocks/>
                </p:cNvSpPr>
                <p:nvPr/>
              </p:nvSpPr>
              <p:spPr bwMode="auto">
                <a:xfrm>
                  <a:off x="5538" y="3114"/>
                  <a:ext cx="18" cy="12"/>
                </a:xfrm>
                <a:custGeom>
                  <a:avLst/>
                  <a:gdLst>
                    <a:gd name="T0" fmla="*/ 12 w 18"/>
                    <a:gd name="T1" fmla="*/ 6 h 12"/>
                    <a:gd name="T2" fmla="*/ 18 w 18"/>
                    <a:gd name="T3" fmla="*/ 0 h 12"/>
                    <a:gd name="T4" fmla="*/ 0 w 18"/>
                    <a:gd name="T5" fmla="*/ 6 h 12"/>
                    <a:gd name="T6" fmla="*/ 0 w 18"/>
                    <a:gd name="T7" fmla="*/ 12 h 12"/>
                    <a:gd name="T8" fmla="*/ 12 w 18"/>
                    <a:gd name="T9" fmla="*/ 6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2" y="6"/>
                      </a:moveTo>
                      <a:lnTo>
                        <a:pt x="18" y="0"/>
                      </a:lnTo>
                      <a:lnTo>
                        <a:pt x="0" y="6"/>
                      </a:lnTo>
                      <a:lnTo>
                        <a:pt x="0" y="12"/>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6540" name="Freeform 12"/>
                <p:cNvSpPr>
                  <a:spLocks/>
                </p:cNvSpPr>
                <p:nvPr/>
              </p:nvSpPr>
              <p:spPr bwMode="auto">
                <a:xfrm>
                  <a:off x="5321" y="3180"/>
                  <a:ext cx="42" cy="30"/>
                </a:xfrm>
                <a:custGeom>
                  <a:avLst/>
                  <a:gdLst>
                    <a:gd name="T0" fmla="*/ 42 w 42"/>
                    <a:gd name="T1" fmla="*/ 30 h 30"/>
                    <a:gd name="T2" fmla="*/ 30 w 42"/>
                    <a:gd name="T3" fmla="*/ 30 h 30"/>
                    <a:gd name="T4" fmla="*/ 18 w 42"/>
                    <a:gd name="T5" fmla="*/ 18 h 30"/>
                    <a:gd name="T6" fmla="*/ 12 w 42"/>
                    <a:gd name="T7" fmla="*/ 18 h 30"/>
                    <a:gd name="T8" fmla="*/ 6 w 42"/>
                    <a:gd name="T9" fmla="*/ 12 h 30"/>
                    <a:gd name="T10" fmla="*/ 0 w 42"/>
                    <a:gd name="T11" fmla="*/ 6 h 30"/>
                    <a:gd name="T12" fmla="*/ 0 w 42"/>
                    <a:gd name="T13" fmla="*/ 0 h 30"/>
                    <a:gd name="T14" fmla="*/ 6 w 42"/>
                    <a:gd name="T15" fmla="*/ 0 h 30"/>
                    <a:gd name="T16" fmla="*/ 6 w 42"/>
                    <a:gd name="T17" fmla="*/ 6 h 30"/>
                    <a:gd name="T18" fmla="*/ 12 w 42"/>
                    <a:gd name="T19" fmla="*/ 6 h 30"/>
                    <a:gd name="T20" fmla="*/ 18 w 42"/>
                    <a:gd name="T21" fmla="*/ 6 h 30"/>
                    <a:gd name="T22" fmla="*/ 18 w 42"/>
                    <a:gd name="T23" fmla="*/ 12 h 30"/>
                    <a:gd name="T24" fmla="*/ 24 w 42"/>
                    <a:gd name="T25" fmla="*/ 12 h 30"/>
                    <a:gd name="T26" fmla="*/ 30 w 42"/>
                    <a:gd name="T27" fmla="*/ 18 h 30"/>
                    <a:gd name="T28" fmla="*/ 42 w 42"/>
                    <a:gd name="T29" fmla="*/ 3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0"/>
                    <a:gd name="T47" fmla="*/ 42 w 42"/>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0">
                      <a:moveTo>
                        <a:pt x="42" y="30"/>
                      </a:moveTo>
                      <a:lnTo>
                        <a:pt x="30" y="30"/>
                      </a:lnTo>
                      <a:lnTo>
                        <a:pt x="18" y="18"/>
                      </a:lnTo>
                      <a:lnTo>
                        <a:pt x="12" y="18"/>
                      </a:lnTo>
                      <a:lnTo>
                        <a:pt x="6" y="12"/>
                      </a:lnTo>
                      <a:lnTo>
                        <a:pt x="0" y="6"/>
                      </a:lnTo>
                      <a:lnTo>
                        <a:pt x="0" y="0"/>
                      </a:lnTo>
                      <a:lnTo>
                        <a:pt x="6" y="0"/>
                      </a:lnTo>
                      <a:lnTo>
                        <a:pt x="6" y="6"/>
                      </a:lnTo>
                      <a:lnTo>
                        <a:pt x="12" y="6"/>
                      </a:lnTo>
                      <a:lnTo>
                        <a:pt x="18" y="6"/>
                      </a:lnTo>
                      <a:lnTo>
                        <a:pt x="18" y="12"/>
                      </a:lnTo>
                      <a:lnTo>
                        <a:pt x="24" y="12"/>
                      </a:lnTo>
                      <a:lnTo>
                        <a:pt x="30" y="18"/>
                      </a:lnTo>
                      <a:lnTo>
                        <a:pt x="42" y="30"/>
                      </a:lnTo>
                      <a:close/>
                    </a:path>
                  </a:pathLst>
                </a:custGeom>
                <a:solidFill>
                  <a:srgbClr val="00CC00"/>
                </a:solidFill>
                <a:ln w="0">
                  <a:solidFill>
                    <a:srgbClr val="000000"/>
                  </a:solidFill>
                  <a:prstDash val="solid"/>
                  <a:round/>
                  <a:headEnd/>
                  <a:tailEnd/>
                </a:ln>
              </p:spPr>
              <p:txBody>
                <a:bodyPr/>
                <a:lstStyle/>
                <a:p>
                  <a:endParaRPr lang="en-US"/>
                </a:p>
              </p:txBody>
            </p:sp>
            <p:sp>
              <p:nvSpPr>
                <p:cNvPr id="16541" name="Rectangle 13"/>
                <p:cNvSpPr>
                  <a:spLocks noChangeArrowheads="1"/>
                </p:cNvSpPr>
                <p:nvPr/>
              </p:nvSpPr>
              <p:spPr bwMode="auto">
                <a:xfrm>
                  <a:off x="5357" y="3096"/>
                  <a:ext cx="6" cy="6"/>
                </a:xfrm>
                <a:prstGeom prst="rect">
                  <a:avLst/>
                </a:prstGeom>
                <a:solidFill>
                  <a:srgbClr val="00CC00"/>
                </a:solidFill>
                <a:ln w="0">
                  <a:solidFill>
                    <a:srgbClr val="000000"/>
                  </a:solidFill>
                  <a:miter lim="800000"/>
                  <a:headEnd/>
                  <a:tailEnd/>
                </a:ln>
              </p:spPr>
              <p:txBody>
                <a:bodyPr/>
                <a:lstStyle/>
                <a:p>
                  <a:endParaRPr lang="en-US"/>
                </a:p>
              </p:txBody>
            </p:sp>
            <p:sp>
              <p:nvSpPr>
                <p:cNvPr id="16542" name="Freeform 14"/>
                <p:cNvSpPr>
                  <a:spLocks/>
                </p:cNvSpPr>
                <p:nvPr/>
              </p:nvSpPr>
              <p:spPr bwMode="auto">
                <a:xfrm>
                  <a:off x="5363" y="3108"/>
                  <a:ext cx="12" cy="12"/>
                </a:xfrm>
                <a:custGeom>
                  <a:avLst/>
                  <a:gdLst>
                    <a:gd name="T0" fmla="*/ 12 w 12"/>
                    <a:gd name="T1" fmla="*/ 12 h 12"/>
                    <a:gd name="T2" fmla="*/ 6 w 12"/>
                    <a:gd name="T3" fmla="*/ 12 h 12"/>
                    <a:gd name="T4" fmla="*/ 0 w 12"/>
                    <a:gd name="T5" fmla="*/ 0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6" y="12"/>
                      </a:lnTo>
                      <a:lnTo>
                        <a:pt x="0" y="0"/>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6543" name="Freeform 15"/>
                <p:cNvSpPr>
                  <a:spLocks/>
                </p:cNvSpPr>
                <p:nvPr/>
              </p:nvSpPr>
              <p:spPr bwMode="auto">
                <a:xfrm>
                  <a:off x="5382" y="3138"/>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544" name="Freeform 16"/>
                <p:cNvSpPr>
                  <a:spLocks/>
                </p:cNvSpPr>
                <p:nvPr/>
              </p:nvSpPr>
              <p:spPr bwMode="auto">
                <a:xfrm>
                  <a:off x="5382" y="3114"/>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545" name="Freeform 17"/>
                <p:cNvSpPr>
                  <a:spLocks/>
                </p:cNvSpPr>
                <p:nvPr/>
              </p:nvSpPr>
              <p:spPr bwMode="auto">
                <a:xfrm>
                  <a:off x="5255" y="3012"/>
                  <a:ext cx="18" cy="6"/>
                </a:xfrm>
                <a:custGeom>
                  <a:avLst/>
                  <a:gdLst>
                    <a:gd name="T0" fmla="*/ 12 w 18"/>
                    <a:gd name="T1" fmla="*/ 6 h 6"/>
                    <a:gd name="T2" fmla="*/ 18 w 18"/>
                    <a:gd name="T3" fmla="*/ 6 h 6"/>
                    <a:gd name="T4" fmla="*/ 0 w 18"/>
                    <a:gd name="T5" fmla="*/ 0 h 6"/>
                    <a:gd name="T6" fmla="*/ 12 w 18"/>
                    <a:gd name="T7" fmla="*/ 6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12" y="6"/>
                      </a:moveTo>
                      <a:lnTo>
                        <a:pt x="18" y="6"/>
                      </a:lnTo>
                      <a:lnTo>
                        <a:pt x="0" y="0"/>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6546" name="Freeform 18"/>
                <p:cNvSpPr>
                  <a:spLocks/>
                </p:cNvSpPr>
                <p:nvPr/>
              </p:nvSpPr>
              <p:spPr bwMode="auto">
                <a:xfrm>
                  <a:off x="5207" y="2970"/>
                  <a:ext cx="12" cy="12"/>
                </a:xfrm>
                <a:custGeom>
                  <a:avLst/>
                  <a:gdLst>
                    <a:gd name="T0" fmla="*/ 0 w 12"/>
                    <a:gd name="T1" fmla="*/ 0 h 12"/>
                    <a:gd name="T2" fmla="*/ 12 w 12"/>
                    <a:gd name="T3" fmla="*/ 12 h 12"/>
                    <a:gd name="T4" fmla="*/ 6 w 12"/>
                    <a:gd name="T5" fmla="*/ 6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6"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547" name="Freeform 19"/>
                <p:cNvSpPr>
                  <a:spLocks/>
                </p:cNvSpPr>
                <p:nvPr/>
              </p:nvSpPr>
              <p:spPr bwMode="auto">
                <a:xfrm>
                  <a:off x="5279" y="3024"/>
                  <a:ext cx="12" cy="12"/>
                </a:xfrm>
                <a:custGeom>
                  <a:avLst/>
                  <a:gdLst>
                    <a:gd name="T0" fmla="*/ 12 w 12"/>
                    <a:gd name="T1" fmla="*/ 12 h 12"/>
                    <a:gd name="T2" fmla="*/ 0 w 12"/>
                    <a:gd name="T3" fmla="*/ 6 h 12"/>
                    <a:gd name="T4" fmla="*/ 0 w 12"/>
                    <a:gd name="T5" fmla="*/ 0 h 12"/>
                    <a:gd name="T6" fmla="*/ 12 w 12"/>
                    <a:gd name="T7" fmla="*/ 6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6"/>
                      </a:lnTo>
                      <a:lnTo>
                        <a:pt x="0" y="0"/>
                      </a:lnTo>
                      <a:lnTo>
                        <a:pt x="12" y="6"/>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6548" name="Freeform 20"/>
                <p:cNvSpPr>
                  <a:spLocks/>
                </p:cNvSpPr>
                <p:nvPr/>
              </p:nvSpPr>
              <p:spPr bwMode="auto">
                <a:xfrm>
                  <a:off x="5219" y="2988"/>
                  <a:ext cx="6" cy="12"/>
                </a:xfrm>
                <a:custGeom>
                  <a:avLst/>
                  <a:gdLst>
                    <a:gd name="T0" fmla="*/ 6 w 6"/>
                    <a:gd name="T1" fmla="*/ 12 h 12"/>
                    <a:gd name="T2" fmla="*/ 0 w 6"/>
                    <a:gd name="T3" fmla="*/ 0 h 12"/>
                    <a:gd name="T4" fmla="*/ 0 w 6"/>
                    <a:gd name="T5" fmla="*/ 6 h 12"/>
                    <a:gd name="T6" fmla="*/ 6 w 6"/>
                    <a:gd name="T7" fmla="*/ 12 h 12"/>
                    <a:gd name="T8" fmla="*/ 0 60000 65536"/>
                    <a:gd name="T9" fmla="*/ 0 60000 65536"/>
                    <a:gd name="T10" fmla="*/ 0 60000 65536"/>
                    <a:gd name="T11" fmla="*/ 0 60000 65536"/>
                    <a:gd name="T12" fmla="*/ 0 w 6"/>
                    <a:gd name="T13" fmla="*/ 0 h 12"/>
                    <a:gd name="T14" fmla="*/ 6 w 6"/>
                    <a:gd name="T15" fmla="*/ 12 h 12"/>
                  </a:gdLst>
                  <a:ahLst/>
                  <a:cxnLst>
                    <a:cxn ang="T8">
                      <a:pos x="T0" y="T1"/>
                    </a:cxn>
                    <a:cxn ang="T9">
                      <a:pos x="T2" y="T3"/>
                    </a:cxn>
                    <a:cxn ang="T10">
                      <a:pos x="T4" y="T5"/>
                    </a:cxn>
                    <a:cxn ang="T11">
                      <a:pos x="T6" y="T7"/>
                    </a:cxn>
                  </a:cxnLst>
                  <a:rect l="T12" t="T13" r="T14" b="T15"/>
                  <a:pathLst>
                    <a:path w="6" h="12">
                      <a:moveTo>
                        <a:pt x="6" y="12"/>
                      </a:moveTo>
                      <a:lnTo>
                        <a:pt x="0" y="0"/>
                      </a:lnTo>
                      <a:lnTo>
                        <a:pt x="0" y="6"/>
                      </a:lnTo>
                      <a:lnTo>
                        <a:pt x="6" y="12"/>
                      </a:lnTo>
                      <a:close/>
                    </a:path>
                  </a:pathLst>
                </a:custGeom>
                <a:solidFill>
                  <a:srgbClr val="00CC00"/>
                </a:solidFill>
                <a:ln w="0">
                  <a:solidFill>
                    <a:srgbClr val="000000"/>
                  </a:solidFill>
                  <a:prstDash val="solid"/>
                  <a:round/>
                  <a:headEnd/>
                  <a:tailEnd/>
                </a:ln>
              </p:spPr>
              <p:txBody>
                <a:bodyPr/>
                <a:lstStyle/>
                <a:p>
                  <a:endParaRPr lang="en-US"/>
                </a:p>
              </p:txBody>
            </p:sp>
            <p:sp>
              <p:nvSpPr>
                <p:cNvPr id="16549" name="Freeform 21"/>
                <p:cNvSpPr>
                  <a:spLocks/>
                </p:cNvSpPr>
                <p:nvPr/>
              </p:nvSpPr>
              <p:spPr bwMode="auto">
                <a:xfrm>
                  <a:off x="5267" y="2994"/>
                  <a:ext cx="12" cy="18"/>
                </a:xfrm>
                <a:custGeom>
                  <a:avLst/>
                  <a:gdLst>
                    <a:gd name="T0" fmla="*/ 0 w 12"/>
                    <a:gd name="T1" fmla="*/ 0 h 18"/>
                    <a:gd name="T2" fmla="*/ 12 w 12"/>
                    <a:gd name="T3" fmla="*/ 18 h 18"/>
                    <a:gd name="T4" fmla="*/ 0 w 12"/>
                    <a:gd name="T5" fmla="*/ 6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550" name="Freeform 22"/>
                <p:cNvSpPr>
                  <a:spLocks/>
                </p:cNvSpPr>
                <p:nvPr/>
              </p:nvSpPr>
              <p:spPr bwMode="auto">
                <a:xfrm>
                  <a:off x="5237" y="2982"/>
                  <a:ext cx="18" cy="18"/>
                </a:xfrm>
                <a:custGeom>
                  <a:avLst/>
                  <a:gdLst>
                    <a:gd name="T0" fmla="*/ 18 w 18"/>
                    <a:gd name="T1" fmla="*/ 18 h 18"/>
                    <a:gd name="T2" fmla="*/ 12 w 18"/>
                    <a:gd name="T3" fmla="*/ 12 h 18"/>
                    <a:gd name="T4" fmla="*/ 0 w 18"/>
                    <a:gd name="T5" fmla="*/ 0 h 18"/>
                    <a:gd name="T6" fmla="*/ 6 w 18"/>
                    <a:gd name="T7" fmla="*/ 12 h 18"/>
                    <a:gd name="T8" fmla="*/ 18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8"/>
                      </a:moveTo>
                      <a:lnTo>
                        <a:pt x="12" y="12"/>
                      </a:lnTo>
                      <a:lnTo>
                        <a:pt x="0" y="0"/>
                      </a:lnTo>
                      <a:lnTo>
                        <a:pt x="6" y="12"/>
                      </a:lnTo>
                      <a:lnTo>
                        <a:pt x="18" y="18"/>
                      </a:lnTo>
                      <a:close/>
                    </a:path>
                  </a:pathLst>
                </a:custGeom>
                <a:solidFill>
                  <a:srgbClr val="00CC00"/>
                </a:solidFill>
                <a:ln w="0">
                  <a:solidFill>
                    <a:srgbClr val="000000"/>
                  </a:solidFill>
                  <a:prstDash val="solid"/>
                  <a:round/>
                  <a:headEnd/>
                  <a:tailEnd/>
                </a:ln>
              </p:spPr>
              <p:txBody>
                <a:bodyPr/>
                <a:lstStyle/>
                <a:p>
                  <a:endParaRPr lang="en-US"/>
                </a:p>
              </p:txBody>
            </p:sp>
            <p:sp>
              <p:nvSpPr>
                <p:cNvPr id="16551" name="Freeform 23"/>
                <p:cNvSpPr>
                  <a:spLocks/>
                </p:cNvSpPr>
                <p:nvPr/>
              </p:nvSpPr>
              <p:spPr bwMode="auto">
                <a:xfrm>
                  <a:off x="4559" y="3030"/>
                  <a:ext cx="606" cy="474"/>
                </a:xfrm>
                <a:custGeom>
                  <a:avLst/>
                  <a:gdLst>
                    <a:gd name="T0" fmla="*/ 276 w 606"/>
                    <a:gd name="T1" fmla="*/ 12 h 474"/>
                    <a:gd name="T2" fmla="*/ 282 w 606"/>
                    <a:gd name="T3" fmla="*/ 24 h 474"/>
                    <a:gd name="T4" fmla="*/ 258 w 606"/>
                    <a:gd name="T5" fmla="*/ 30 h 474"/>
                    <a:gd name="T6" fmla="*/ 246 w 606"/>
                    <a:gd name="T7" fmla="*/ 60 h 474"/>
                    <a:gd name="T8" fmla="*/ 240 w 606"/>
                    <a:gd name="T9" fmla="*/ 66 h 474"/>
                    <a:gd name="T10" fmla="*/ 204 w 606"/>
                    <a:gd name="T11" fmla="*/ 48 h 474"/>
                    <a:gd name="T12" fmla="*/ 186 w 606"/>
                    <a:gd name="T13" fmla="*/ 54 h 474"/>
                    <a:gd name="T14" fmla="*/ 180 w 606"/>
                    <a:gd name="T15" fmla="*/ 78 h 474"/>
                    <a:gd name="T16" fmla="*/ 168 w 606"/>
                    <a:gd name="T17" fmla="*/ 90 h 474"/>
                    <a:gd name="T18" fmla="*/ 156 w 606"/>
                    <a:gd name="T19" fmla="*/ 90 h 474"/>
                    <a:gd name="T20" fmla="*/ 150 w 606"/>
                    <a:gd name="T21" fmla="*/ 102 h 474"/>
                    <a:gd name="T22" fmla="*/ 132 w 606"/>
                    <a:gd name="T23" fmla="*/ 114 h 474"/>
                    <a:gd name="T24" fmla="*/ 84 w 606"/>
                    <a:gd name="T25" fmla="*/ 144 h 474"/>
                    <a:gd name="T26" fmla="*/ 36 w 606"/>
                    <a:gd name="T27" fmla="*/ 168 h 474"/>
                    <a:gd name="T28" fmla="*/ 12 w 606"/>
                    <a:gd name="T29" fmla="*/ 174 h 474"/>
                    <a:gd name="T30" fmla="*/ 12 w 606"/>
                    <a:gd name="T31" fmla="*/ 234 h 474"/>
                    <a:gd name="T32" fmla="*/ 6 w 606"/>
                    <a:gd name="T33" fmla="*/ 252 h 474"/>
                    <a:gd name="T34" fmla="*/ 18 w 606"/>
                    <a:gd name="T35" fmla="*/ 288 h 474"/>
                    <a:gd name="T36" fmla="*/ 36 w 606"/>
                    <a:gd name="T37" fmla="*/ 342 h 474"/>
                    <a:gd name="T38" fmla="*/ 30 w 606"/>
                    <a:gd name="T39" fmla="*/ 384 h 474"/>
                    <a:gd name="T40" fmla="*/ 90 w 606"/>
                    <a:gd name="T41" fmla="*/ 390 h 474"/>
                    <a:gd name="T42" fmla="*/ 132 w 606"/>
                    <a:gd name="T43" fmla="*/ 378 h 474"/>
                    <a:gd name="T44" fmla="*/ 198 w 606"/>
                    <a:gd name="T45" fmla="*/ 348 h 474"/>
                    <a:gd name="T46" fmla="*/ 264 w 606"/>
                    <a:gd name="T47" fmla="*/ 336 h 474"/>
                    <a:gd name="T48" fmla="*/ 312 w 606"/>
                    <a:gd name="T49" fmla="*/ 354 h 474"/>
                    <a:gd name="T50" fmla="*/ 336 w 606"/>
                    <a:gd name="T51" fmla="*/ 396 h 474"/>
                    <a:gd name="T52" fmla="*/ 366 w 606"/>
                    <a:gd name="T53" fmla="*/ 354 h 474"/>
                    <a:gd name="T54" fmla="*/ 354 w 606"/>
                    <a:gd name="T55" fmla="*/ 402 h 474"/>
                    <a:gd name="T56" fmla="*/ 372 w 606"/>
                    <a:gd name="T57" fmla="*/ 408 h 474"/>
                    <a:gd name="T58" fmla="*/ 408 w 606"/>
                    <a:gd name="T59" fmla="*/ 450 h 474"/>
                    <a:gd name="T60" fmla="*/ 468 w 606"/>
                    <a:gd name="T61" fmla="*/ 462 h 474"/>
                    <a:gd name="T62" fmla="*/ 474 w 606"/>
                    <a:gd name="T63" fmla="*/ 456 h 474"/>
                    <a:gd name="T64" fmla="*/ 480 w 606"/>
                    <a:gd name="T65" fmla="*/ 462 h 474"/>
                    <a:gd name="T66" fmla="*/ 498 w 606"/>
                    <a:gd name="T67" fmla="*/ 468 h 474"/>
                    <a:gd name="T68" fmla="*/ 552 w 606"/>
                    <a:gd name="T69" fmla="*/ 432 h 474"/>
                    <a:gd name="T70" fmla="*/ 570 w 606"/>
                    <a:gd name="T71" fmla="*/ 372 h 474"/>
                    <a:gd name="T72" fmla="*/ 594 w 606"/>
                    <a:gd name="T73" fmla="*/ 318 h 474"/>
                    <a:gd name="T74" fmla="*/ 594 w 606"/>
                    <a:gd name="T75" fmla="*/ 264 h 474"/>
                    <a:gd name="T76" fmla="*/ 582 w 606"/>
                    <a:gd name="T77" fmla="*/ 216 h 474"/>
                    <a:gd name="T78" fmla="*/ 558 w 606"/>
                    <a:gd name="T79" fmla="*/ 180 h 474"/>
                    <a:gd name="T80" fmla="*/ 540 w 606"/>
                    <a:gd name="T81" fmla="*/ 180 h 474"/>
                    <a:gd name="T82" fmla="*/ 510 w 606"/>
                    <a:gd name="T83" fmla="*/ 138 h 474"/>
                    <a:gd name="T84" fmla="*/ 480 w 606"/>
                    <a:gd name="T85" fmla="*/ 84 h 474"/>
                    <a:gd name="T86" fmla="*/ 456 w 606"/>
                    <a:gd name="T87" fmla="*/ 60 h 474"/>
                    <a:gd name="T88" fmla="*/ 444 w 606"/>
                    <a:gd name="T89" fmla="*/ 12 h 474"/>
                    <a:gd name="T90" fmla="*/ 426 w 606"/>
                    <a:gd name="T91" fmla="*/ 24 h 474"/>
                    <a:gd name="T92" fmla="*/ 420 w 606"/>
                    <a:gd name="T93" fmla="*/ 48 h 474"/>
                    <a:gd name="T94" fmla="*/ 408 w 606"/>
                    <a:gd name="T95" fmla="*/ 108 h 474"/>
                    <a:gd name="T96" fmla="*/ 354 w 606"/>
                    <a:gd name="T97" fmla="*/ 78 h 474"/>
                    <a:gd name="T98" fmla="*/ 342 w 606"/>
                    <a:gd name="T99" fmla="*/ 36 h 474"/>
                    <a:gd name="T100" fmla="*/ 348 w 606"/>
                    <a:gd name="T101" fmla="*/ 24 h 474"/>
                    <a:gd name="T102" fmla="*/ 312 w 606"/>
                    <a:gd name="T103" fmla="*/ 24 h 4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6"/>
                    <a:gd name="T157" fmla="*/ 0 h 474"/>
                    <a:gd name="T158" fmla="*/ 606 w 606"/>
                    <a:gd name="T159" fmla="*/ 474 h 4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6" h="474">
                      <a:moveTo>
                        <a:pt x="294" y="12"/>
                      </a:moveTo>
                      <a:lnTo>
                        <a:pt x="288" y="12"/>
                      </a:lnTo>
                      <a:lnTo>
                        <a:pt x="282" y="12"/>
                      </a:lnTo>
                      <a:lnTo>
                        <a:pt x="276" y="12"/>
                      </a:lnTo>
                      <a:lnTo>
                        <a:pt x="282" y="12"/>
                      </a:lnTo>
                      <a:lnTo>
                        <a:pt x="288" y="18"/>
                      </a:lnTo>
                      <a:lnTo>
                        <a:pt x="288" y="24"/>
                      </a:lnTo>
                      <a:lnTo>
                        <a:pt x="282" y="24"/>
                      </a:lnTo>
                      <a:lnTo>
                        <a:pt x="270" y="24"/>
                      </a:lnTo>
                      <a:lnTo>
                        <a:pt x="264" y="24"/>
                      </a:lnTo>
                      <a:lnTo>
                        <a:pt x="264" y="30"/>
                      </a:lnTo>
                      <a:lnTo>
                        <a:pt x="258" y="30"/>
                      </a:lnTo>
                      <a:lnTo>
                        <a:pt x="252" y="42"/>
                      </a:lnTo>
                      <a:lnTo>
                        <a:pt x="246" y="48"/>
                      </a:lnTo>
                      <a:lnTo>
                        <a:pt x="240" y="60"/>
                      </a:lnTo>
                      <a:lnTo>
                        <a:pt x="246" y="60"/>
                      </a:lnTo>
                      <a:lnTo>
                        <a:pt x="252" y="66"/>
                      </a:lnTo>
                      <a:lnTo>
                        <a:pt x="246" y="66"/>
                      </a:lnTo>
                      <a:lnTo>
                        <a:pt x="252" y="72"/>
                      </a:lnTo>
                      <a:lnTo>
                        <a:pt x="240" y="66"/>
                      </a:lnTo>
                      <a:lnTo>
                        <a:pt x="228" y="66"/>
                      </a:lnTo>
                      <a:lnTo>
                        <a:pt x="222" y="72"/>
                      </a:lnTo>
                      <a:lnTo>
                        <a:pt x="222" y="60"/>
                      </a:lnTo>
                      <a:lnTo>
                        <a:pt x="204" y="48"/>
                      </a:lnTo>
                      <a:lnTo>
                        <a:pt x="198" y="54"/>
                      </a:lnTo>
                      <a:lnTo>
                        <a:pt x="192" y="54"/>
                      </a:lnTo>
                      <a:lnTo>
                        <a:pt x="186" y="60"/>
                      </a:lnTo>
                      <a:lnTo>
                        <a:pt x="186" y="54"/>
                      </a:lnTo>
                      <a:lnTo>
                        <a:pt x="180" y="66"/>
                      </a:lnTo>
                      <a:lnTo>
                        <a:pt x="180" y="72"/>
                      </a:lnTo>
                      <a:lnTo>
                        <a:pt x="174" y="66"/>
                      </a:lnTo>
                      <a:lnTo>
                        <a:pt x="180" y="78"/>
                      </a:lnTo>
                      <a:lnTo>
                        <a:pt x="168" y="72"/>
                      </a:lnTo>
                      <a:lnTo>
                        <a:pt x="168" y="78"/>
                      </a:lnTo>
                      <a:lnTo>
                        <a:pt x="168" y="84"/>
                      </a:lnTo>
                      <a:lnTo>
                        <a:pt x="168" y="90"/>
                      </a:lnTo>
                      <a:lnTo>
                        <a:pt x="174" y="90"/>
                      </a:lnTo>
                      <a:lnTo>
                        <a:pt x="162" y="90"/>
                      </a:lnTo>
                      <a:lnTo>
                        <a:pt x="156" y="84"/>
                      </a:lnTo>
                      <a:lnTo>
                        <a:pt x="156" y="90"/>
                      </a:lnTo>
                      <a:lnTo>
                        <a:pt x="156" y="96"/>
                      </a:lnTo>
                      <a:lnTo>
                        <a:pt x="156" y="102"/>
                      </a:lnTo>
                      <a:lnTo>
                        <a:pt x="156" y="114"/>
                      </a:lnTo>
                      <a:lnTo>
                        <a:pt x="150" y="102"/>
                      </a:lnTo>
                      <a:lnTo>
                        <a:pt x="144" y="90"/>
                      </a:lnTo>
                      <a:lnTo>
                        <a:pt x="138" y="96"/>
                      </a:lnTo>
                      <a:lnTo>
                        <a:pt x="132" y="108"/>
                      </a:lnTo>
                      <a:lnTo>
                        <a:pt x="132" y="114"/>
                      </a:lnTo>
                      <a:lnTo>
                        <a:pt x="120" y="132"/>
                      </a:lnTo>
                      <a:lnTo>
                        <a:pt x="114" y="138"/>
                      </a:lnTo>
                      <a:lnTo>
                        <a:pt x="102" y="144"/>
                      </a:lnTo>
                      <a:lnTo>
                        <a:pt x="84" y="144"/>
                      </a:lnTo>
                      <a:lnTo>
                        <a:pt x="72" y="150"/>
                      </a:lnTo>
                      <a:lnTo>
                        <a:pt x="60" y="156"/>
                      </a:lnTo>
                      <a:lnTo>
                        <a:pt x="54" y="150"/>
                      </a:lnTo>
                      <a:lnTo>
                        <a:pt x="36" y="168"/>
                      </a:lnTo>
                      <a:lnTo>
                        <a:pt x="18" y="180"/>
                      </a:lnTo>
                      <a:lnTo>
                        <a:pt x="12" y="186"/>
                      </a:lnTo>
                      <a:lnTo>
                        <a:pt x="12" y="180"/>
                      </a:lnTo>
                      <a:lnTo>
                        <a:pt x="12" y="174"/>
                      </a:lnTo>
                      <a:lnTo>
                        <a:pt x="6" y="186"/>
                      </a:lnTo>
                      <a:lnTo>
                        <a:pt x="6" y="204"/>
                      </a:lnTo>
                      <a:lnTo>
                        <a:pt x="6" y="222"/>
                      </a:lnTo>
                      <a:lnTo>
                        <a:pt x="12" y="234"/>
                      </a:lnTo>
                      <a:lnTo>
                        <a:pt x="12" y="246"/>
                      </a:lnTo>
                      <a:lnTo>
                        <a:pt x="12" y="240"/>
                      </a:lnTo>
                      <a:lnTo>
                        <a:pt x="0" y="234"/>
                      </a:lnTo>
                      <a:lnTo>
                        <a:pt x="6" y="252"/>
                      </a:lnTo>
                      <a:lnTo>
                        <a:pt x="0" y="246"/>
                      </a:lnTo>
                      <a:lnTo>
                        <a:pt x="6" y="258"/>
                      </a:lnTo>
                      <a:lnTo>
                        <a:pt x="12" y="276"/>
                      </a:lnTo>
                      <a:lnTo>
                        <a:pt x="18" y="288"/>
                      </a:lnTo>
                      <a:lnTo>
                        <a:pt x="24" y="306"/>
                      </a:lnTo>
                      <a:lnTo>
                        <a:pt x="30" y="318"/>
                      </a:lnTo>
                      <a:lnTo>
                        <a:pt x="30" y="330"/>
                      </a:lnTo>
                      <a:lnTo>
                        <a:pt x="36" y="342"/>
                      </a:lnTo>
                      <a:lnTo>
                        <a:pt x="36" y="354"/>
                      </a:lnTo>
                      <a:lnTo>
                        <a:pt x="30" y="372"/>
                      </a:lnTo>
                      <a:lnTo>
                        <a:pt x="24" y="372"/>
                      </a:lnTo>
                      <a:lnTo>
                        <a:pt x="30" y="384"/>
                      </a:lnTo>
                      <a:lnTo>
                        <a:pt x="42" y="390"/>
                      </a:lnTo>
                      <a:lnTo>
                        <a:pt x="54" y="396"/>
                      </a:lnTo>
                      <a:lnTo>
                        <a:pt x="72" y="396"/>
                      </a:lnTo>
                      <a:lnTo>
                        <a:pt x="90" y="390"/>
                      </a:lnTo>
                      <a:lnTo>
                        <a:pt x="90" y="384"/>
                      </a:lnTo>
                      <a:lnTo>
                        <a:pt x="96" y="378"/>
                      </a:lnTo>
                      <a:lnTo>
                        <a:pt x="114" y="378"/>
                      </a:lnTo>
                      <a:lnTo>
                        <a:pt x="132" y="378"/>
                      </a:lnTo>
                      <a:lnTo>
                        <a:pt x="150" y="378"/>
                      </a:lnTo>
                      <a:lnTo>
                        <a:pt x="162" y="366"/>
                      </a:lnTo>
                      <a:lnTo>
                        <a:pt x="180" y="354"/>
                      </a:lnTo>
                      <a:lnTo>
                        <a:pt x="198" y="348"/>
                      </a:lnTo>
                      <a:lnTo>
                        <a:pt x="210" y="348"/>
                      </a:lnTo>
                      <a:lnTo>
                        <a:pt x="228" y="342"/>
                      </a:lnTo>
                      <a:lnTo>
                        <a:pt x="246" y="336"/>
                      </a:lnTo>
                      <a:lnTo>
                        <a:pt x="264" y="336"/>
                      </a:lnTo>
                      <a:lnTo>
                        <a:pt x="276" y="342"/>
                      </a:lnTo>
                      <a:lnTo>
                        <a:pt x="300" y="348"/>
                      </a:lnTo>
                      <a:lnTo>
                        <a:pt x="306" y="354"/>
                      </a:lnTo>
                      <a:lnTo>
                        <a:pt x="312" y="354"/>
                      </a:lnTo>
                      <a:lnTo>
                        <a:pt x="318" y="366"/>
                      </a:lnTo>
                      <a:lnTo>
                        <a:pt x="324" y="378"/>
                      </a:lnTo>
                      <a:lnTo>
                        <a:pt x="330" y="390"/>
                      </a:lnTo>
                      <a:lnTo>
                        <a:pt x="336" y="396"/>
                      </a:lnTo>
                      <a:lnTo>
                        <a:pt x="342" y="390"/>
                      </a:lnTo>
                      <a:lnTo>
                        <a:pt x="348" y="378"/>
                      </a:lnTo>
                      <a:lnTo>
                        <a:pt x="360" y="360"/>
                      </a:lnTo>
                      <a:lnTo>
                        <a:pt x="366" y="354"/>
                      </a:lnTo>
                      <a:lnTo>
                        <a:pt x="366" y="366"/>
                      </a:lnTo>
                      <a:lnTo>
                        <a:pt x="360" y="384"/>
                      </a:lnTo>
                      <a:lnTo>
                        <a:pt x="360" y="396"/>
                      </a:lnTo>
                      <a:lnTo>
                        <a:pt x="354" y="402"/>
                      </a:lnTo>
                      <a:lnTo>
                        <a:pt x="366" y="402"/>
                      </a:lnTo>
                      <a:lnTo>
                        <a:pt x="372" y="384"/>
                      </a:lnTo>
                      <a:lnTo>
                        <a:pt x="378" y="390"/>
                      </a:lnTo>
                      <a:lnTo>
                        <a:pt x="372" y="408"/>
                      </a:lnTo>
                      <a:lnTo>
                        <a:pt x="384" y="408"/>
                      </a:lnTo>
                      <a:lnTo>
                        <a:pt x="390" y="414"/>
                      </a:lnTo>
                      <a:lnTo>
                        <a:pt x="396" y="432"/>
                      </a:lnTo>
                      <a:lnTo>
                        <a:pt x="408" y="450"/>
                      </a:lnTo>
                      <a:lnTo>
                        <a:pt x="426" y="462"/>
                      </a:lnTo>
                      <a:lnTo>
                        <a:pt x="438" y="462"/>
                      </a:lnTo>
                      <a:lnTo>
                        <a:pt x="450" y="468"/>
                      </a:lnTo>
                      <a:lnTo>
                        <a:pt x="468" y="462"/>
                      </a:lnTo>
                      <a:lnTo>
                        <a:pt x="468" y="456"/>
                      </a:lnTo>
                      <a:lnTo>
                        <a:pt x="468" y="450"/>
                      </a:lnTo>
                      <a:lnTo>
                        <a:pt x="474" y="450"/>
                      </a:lnTo>
                      <a:lnTo>
                        <a:pt x="474" y="456"/>
                      </a:lnTo>
                      <a:lnTo>
                        <a:pt x="474" y="462"/>
                      </a:lnTo>
                      <a:lnTo>
                        <a:pt x="480" y="462"/>
                      </a:lnTo>
                      <a:lnTo>
                        <a:pt x="480" y="456"/>
                      </a:lnTo>
                      <a:lnTo>
                        <a:pt x="480" y="462"/>
                      </a:lnTo>
                      <a:lnTo>
                        <a:pt x="486" y="468"/>
                      </a:lnTo>
                      <a:lnTo>
                        <a:pt x="492" y="468"/>
                      </a:lnTo>
                      <a:lnTo>
                        <a:pt x="492" y="474"/>
                      </a:lnTo>
                      <a:lnTo>
                        <a:pt x="498" y="468"/>
                      </a:lnTo>
                      <a:lnTo>
                        <a:pt x="516" y="450"/>
                      </a:lnTo>
                      <a:lnTo>
                        <a:pt x="528" y="450"/>
                      </a:lnTo>
                      <a:lnTo>
                        <a:pt x="546" y="444"/>
                      </a:lnTo>
                      <a:lnTo>
                        <a:pt x="552" y="432"/>
                      </a:lnTo>
                      <a:lnTo>
                        <a:pt x="552" y="414"/>
                      </a:lnTo>
                      <a:lnTo>
                        <a:pt x="564" y="396"/>
                      </a:lnTo>
                      <a:lnTo>
                        <a:pt x="564" y="378"/>
                      </a:lnTo>
                      <a:lnTo>
                        <a:pt x="570" y="372"/>
                      </a:lnTo>
                      <a:lnTo>
                        <a:pt x="582" y="354"/>
                      </a:lnTo>
                      <a:lnTo>
                        <a:pt x="588" y="354"/>
                      </a:lnTo>
                      <a:lnTo>
                        <a:pt x="588" y="336"/>
                      </a:lnTo>
                      <a:lnTo>
                        <a:pt x="594" y="318"/>
                      </a:lnTo>
                      <a:lnTo>
                        <a:pt x="600" y="306"/>
                      </a:lnTo>
                      <a:lnTo>
                        <a:pt x="606" y="288"/>
                      </a:lnTo>
                      <a:lnTo>
                        <a:pt x="600" y="276"/>
                      </a:lnTo>
                      <a:lnTo>
                        <a:pt x="594" y="264"/>
                      </a:lnTo>
                      <a:lnTo>
                        <a:pt x="594" y="252"/>
                      </a:lnTo>
                      <a:lnTo>
                        <a:pt x="594" y="240"/>
                      </a:lnTo>
                      <a:lnTo>
                        <a:pt x="594" y="228"/>
                      </a:lnTo>
                      <a:lnTo>
                        <a:pt x="582" y="216"/>
                      </a:lnTo>
                      <a:lnTo>
                        <a:pt x="570" y="204"/>
                      </a:lnTo>
                      <a:lnTo>
                        <a:pt x="558" y="198"/>
                      </a:lnTo>
                      <a:lnTo>
                        <a:pt x="564" y="186"/>
                      </a:lnTo>
                      <a:lnTo>
                        <a:pt x="558" y="180"/>
                      </a:lnTo>
                      <a:lnTo>
                        <a:pt x="558" y="186"/>
                      </a:lnTo>
                      <a:lnTo>
                        <a:pt x="546" y="180"/>
                      </a:lnTo>
                      <a:lnTo>
                        <a:pt x="546" y="186"/>
                      </a:lnTo>
                      <a:lnTo>
                        <a:pt x="540" y="180"/>
                      </a:lnTo>
                      <a:lnTo>
                        <a:pt x="540" y="162"/>
                      </a:lnTo>
                      <a:lnTo>
                        <a:pt x="534" y="156"/>
                      </a:lnTo>
                      <a:lnTo>
                        <a:pt x="528" y="150"/>
                      </a:lnTo>
                      <a:lnTo>
                        <a:pt x="510" y="138"/>
                      </a:lnTo>
                      <a:lnTo>
                        <a:pt x="492" y="126"/>
                      </a:lnTo>
                      <a:lnTo>
                        <a:pt x="492" y="108"/>
                      </a:lnTo>
                      <a:lnTo>
                        <a:pt x="486" y="96"/>
                      </a:lnTo>
                      <a:lnTo>
                        <a:pt x="480" y="84"/>
                      </a:lnTo>
                      <a:lnTo>
                        <a:pt x="480" y="72"/>
                      </a:lnTo>
                      <a:lnTo>
                        <a:pt x="474" y="66"/>
                      </a:lnTo>
                      <a:lnTo>
                        <a:pt x="468" y="54"/>
                      </a:lnTo>
                      <a:lnTo>
                        <a:pt x="456" y="60"/>
                      </a:lnTo>
                      <a:lnTo>
                        <a:pt x="456" y="48"/>
                      </a:lnTo>
                      <a:lnTo>
                        <a:pt x="450" y="36"/>
                      </a:lnTo>
                      <a:lnTo>
                        <a:pt x="450" y="24"/>
                      </a:lnTo>
                      <a:lnTo>
                        <a:pt x="444" y="12"/>
                      </a:lnTo>
                      <a:lnTo>
                        <a:pt x="438" y="6"/>
                      </a:lnTo>
                      <a:lnTo>
                        <a:pt x="438" y="0"/>
                      </a:lnTo>
                      <a:lnTo>
                        <a:pt x="432" y="18"/>
                      </a:lnTo>
                      <a:lnTo>
                        <a:pt x="426" y="24"/>
                      </a:lnTo>
                      <a:lnTo>
                        <a:pt x="426" y="30"/>
                      </a:lnTo>
                      <a:lnTo>
                        <a:pt x="426" y="36"/>
                      </a:lnTo>
                      <a:lnTo>
                        <a:pt x="426" y="42"/>
                      </a:lnTo>
                      <a:lnTo>
                        <a:pt x="420" y="48"/>
                      </a:lnTo>
                      <a:lnTo>
                        <a:pt x="420" y="60"/>
                      </a:lnTo>
                      <a:lnTo>
                        <a:pt x="426" y="72"/>
                      </a:lnTo>
                      <a:lnTo>
                        <a:pt x="414" y="90"/>
                      </a:lnTo>
                      <a:lnTo>
                        <a:pt x="408" y="108"/>
                      </a:lnTo>
                      <a:lnTo>
                        <a:pt x="396" y="108"/>
                      </a:lnTo>
                      <a:lnTo>
                        <a:pt x="390" y="102"/>
                      </a:lnTo>
                      <a:lnTo>
                        <a:pt x="372" y="90"/>
                      </a:lnTo>
                      <a:lnTo>
                        <a:pt x="354" y="78"/>
                      </a:lnTo>
                      <a:lnTo>
                        <a:pt x="342" y="72"/>
                      </a:lnTo>
                      <a:lnTo>
                        <a:pt x="330" y="60"/>
                      </a:lnTo>
                      <a:lnTo>
                        <a:pt x="336" y="48"/>
                      </a:lnTo>
                      <a:lnTo>
                        <a:pt x="342" y="36"/>
                      </a:lnTo>
                      <a:lnTo>
                        <a:pt x="342" y="42"/>
                      </a:lnTo>
                      <a:lnTo>
                        <a:pt x="348" y="36"/>
                      </a:lnTo>
                      <a:lnTo>
                        <a:pt x="354" y="24"/>
                      </a:lnTo>
                      <a:lnTo>
                        <a:pt x="348" y="24"/>
                      </a:lnTo>
                      <a:lnTo>
                        <a:pt x="342" y="30"/>
                      </a:lnTo>
                      <a:lnTo>
                        <a:pt x="336" y="24"/>
                      </a:lnTo>
                      <a:lnTo>
                        <a:pt x="324" y="24"/>
                      </a:lnTo>
                      <a:lnTo>
                        <a:pt x="312" y="24"/>
                      </a:lnTo>
                      <a:lnTo>
                        <a:pt x="306" y="18"/>
                      </a:lnTo>
                      <a:lnTo>
                        <a:pt x="294" y="12"/>
                      </a:lnTo>
                      <a:close/>
                    </a:path>
                  </a:pathLst>
                </a:custGeom>
                <a:solidFill>
                  <a:srgbClr val="00CC00"/>
                </a:solidFill>
                <a:ln w="0">
                  <a:solidFill>
                    <a:srgbClr val="000000"/>
                  </a:solidFill>
                  <a:prstDash val="solid"/>
                  <a:round/>
                  <a:headEnd/>
                  <a:tailEnd/>
                </a:ln>
              </p:spPr>
              <p:txBody>
                <a:bodyPr/>
                <a:lstStyle/>
                <a:p>
                  <a:endParaRPr lang="en-US"/>
                </a:p>
              </p:txBody>
            </p:sp>
            <p:sp>
              <p:nvSpPr>
                <p:cNvPr id="16552" name="Freeform 24"/>
                <p:cNvSpPr>
                  <a:spLocks/>
                </p:cNvSpPr>
                <p:nvPr/>
              </p:nvSpPr>
              <p:spPr bwMode="auto">
                <a:xfrm>
                  <a:off x="5027" y="3534"/>
                  <a:ext cx="60" cy="60"/>
                </a:xfrm>
                <a:custGeom>
                  <a:avLst/>
                  <a:gdLst>
                    <a:gd name="T0" fmla="*/ 42 w 60"/>
                    <a:gd name="T1" fmla="*/ 48 h 60"/>
                    <a:gd name="T2" fmla="*/ 30 w 60"/>
                    <a:gd name="T3" fmla="*/ 60 h 60"/>
                    <a:gd name="T4" fmla="*/ 24 w 60"/>
                    <a:gd name="T5" fmla="*/ 54 h 60"/>
                    <a:gd name="T6" fmla="*/ 12 w 60"/>
                    <a:gd name="T7" fmla="*/ 36 h 60"/>
                    <a:gd name="T8" fmla="*/ 12 w 60"/>
                    <a:gd name="T9" fmla="*/ 30 h 60"/>
                    <a:gd name="T10" fmla="*/ 12 w 60"/>
                    <a:gd name="T11" fmla="*/ 36 h 60"/>
                    <a:gd name="T12" fmla="*/ 12 w 60"/>
                    <a:gd name="T13" fmla="*/ 30 h 60"/>
                    <a:gd name="T14" fmla="*/ 6 w 60"/>
                    <a:gd name="T15" fmla="*/ 18 h 60"/>
                    <a:gd name="T16" fmla="*/ 0 w 60"/>
                    <a:gd name="T17" fmla="*/ 6 h 60"/>
                    <a:gd name="T18" fmla="*/ 6 w 60"/>
                    <a:gd name="T19" fmla="*/ 0 h 60"/>
                    <a:gd name="T20" fmla="*/ 18 w 60"/>
                    <a:gd name="T21" fmla="*/ 6 h 60"/>
                    <a:gd name="T22" fmla="*/ 30 w 60"/>
                    <a:gd name="T23" fmla="*/ 6 h 60"/>
                    <a:gd name="T24" fmla="*/ 36 w 60"/>
                    <a:gd name="T25" fmla="*/ 6 h 60"/>
                    <a:gd name="T26" fmla="*/ 54 w 60"/>
                    <a:gd name="T27" fmla="*/ 6 h 60"/>
                    <a:gd name="T28" fmla="*/ 60 w 60"/>
                    <a:gd name="T29" fmla="*/ 30 h 60"/>
                    <a:gd name="T30" fmla="*/ 54 w 60"/>
                    <a:gd name="T31" fmla="*/ 30 h 60"/>
                    <a:gd name="T32" fmla="*/ 48 w 60"/>
                    <a:gd name="T33" fmla="*/ 48 h 60"/>
                    <a:gd name="T34" fmla="*/ 42 w 60"/>
                    <a:gd name="T35" fmla="*/ 48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42" y="48"/>
                      </a:moveTo>
                      <a:lnTo>
                        <a:pt x="30" y="60"/>
                      </a:lnTo>
                      <a:lnTo>
                        <a:pt x="24" y="54"/>
                      </a:lnTo>
                      <a:lnTo>
                        <a:pt x="12" y="36"/>
                      </a:lnTo>
                      <a:lnTo>
                        <a:pt x="12" y="30"/>
                      </a:lnTo>
                      <a:lnTo>
                        <a:pt x="12" y="36"/>
                      </a:lnTo>
                      <a:lnTo>
                        <a:pt x="12" y="30"/>
                      </a:lnTo>
                      <a:lnTo>
                        <a:pt x="6" y="18"/>
                      </a:lnTo>
                      <a:lnTo>
                        <a:pt x="0" y="6"/>
                      </a:lnTo>
                      <a:lnTo>
                        <a:pt x="6" y="0"/>
                      </a:lnTo>
                      <a:lnTo>
                        <a:pt x="18" y="6"/>
                      </a:lnTo>
                      <a:lnTo>
                        <a:pt x="30" y="6"/>
                      </a:lnTo>
                      <a:lnTo>
                        <a:pt x="36" y="6"/>
                      </a:lnTo>
                      <a:lnTo>
                        <a:pt x="54" y="6"/>
                      </a:lnTo>
                      <a:lnTo>
                        <a:pt x="60" y="30"/>
                      </a:lnTo>
                      <a:lnTo>
                        <a:pt x="54" y="30"/>
                      </a:lnTo>
                      <a:lnTo>
                        <a:pt x="48" y="48"/>
                      </a:lnTo>
                      <a:lnTo>
                        <a:pt x="42" y="48"/>
                      </a:lnTo>
                      <a:close/>
                    </a:path>
                  </a:pathLst>
                </a:custGeom>
                <a:solidFill>
                  <a:srgbClr val="00CC00"/>
                </a:solidFill>
                <a:ln w="0">
                  <a:solidFill>
                    <a:srgbClr val="000000"/>
                  </a:solidFill>
                  <a:prstDash val="solid"/>
                  <a:round/>
                  <a:headEnd/>
                  <a:tailEnd/>
                </a:ln>
              </p:spPr>
              <p:txBody>
                <a:bodyPr/>
                <a:lstStyle/>
                <a:p>
                  <a:endParaRPr lang="en-US"/>
                </a:p>
              </p:txBody>
            </p:sp>
            <p:sp>
              <p:nvSpPr>
                <p:cNvPr id="16553" name="Freeform 25"/>
                <p:cNvSpPr>
                  <a:spLocks/>
                </p:cNvSpPr>
                <p:nvPr/>
              </p:nvSpPr>
              <p:spPr bwMode="auto">
                <a:xfrm>
                  <a:off x="5357" y="3534"/>
                  <a:ext cx="115" cy="126"/>
                </a:xfrm>
                <a:custGeom>
                  <a:avLst/>
                  <a:gdLst>
                    <a:gd name="T0" fmla="*/ 91 w 115"/>
                    <a:gd name="T1" fmla="*/ 66 h 126"/>
                    <a:gd name="T2" fmla="*/ 73 w 115"/>
                    <a:gd name="T3" fmla="*/ 54 h 126"/>
                    <a:gd name="T4" fmla="*/ 73 w 115"/>
                    <a:gd name="T5" fmla="*/ 48 h 126"/>
                    <a:gd name="T6" fmla="*/ 67 w 115"/>
                    <a:gd name="T7" fmla="*/ 54 h 126"/>
                    <a:gd name="T8" fmla="*/ 85 w 115"/>
                    <a:gd name="T9" fmla="*/ 66 h 126"/>
                    <a:gd name="T10" fmla="*/ 73 w 115"/>
                    <a:gd name="T11" fmla="*/ 66 h 126"/>
                    <a:gd name="T12" fmla="*/ 67 w 115"/>
                    <a:gd name="T13" fmla="*/ 72 h 126"/>
                    <a:gd name="T14" fmla="*/ 67 w 115"/>
                    <a:gd name="T15" fmla="*/ 78 h 126"/>
                    <a:gd name="T16" fmla="*/ 67 w 115"/>
                    <a:gd name="T17" fmla="*/ 84 h 126"/>
                    <a:gd name="T18" fmla="*/ 67 w 115"/>
                    <a:gd name="T19" fmla="*/ 90 h 126"/>
                    <a:gd name="T20" fmla="*/ 61 w 115"/>
                    <a:gd name="T21" fmla="*/ 108 h 126"/>
                    <a:gd name="T22" fmla="*/ 37 w 115"/>
                    <a:gd name="T23" fmla="*/ 126 h 126"/>
                    <a:gd name="T24" fmla="*/ 25 w 115"/>
                    <a:gd name="T25" fmla="*/ 120 h 126"/>
                    <a:gd name="T26" fmla="*/ 12 w 115"/>
                    <a:gd name="T27" fmla="*/ 114 h 126"/>
                    <a:gd name="T28" fmla="*/ 0 w 115"/>
                    <a:gd name="T29" fmla="*/ 114 h 126"/>
                    <a:gd name="T30" fmla="*/ 0 w 115"/>
                    <a:gd name="T31" fmla="*/ 108 h 126"/>
                    <a:gd name="T32" fmla="*/ 0 w 115"/>
                    <a:gd name="T33" fmla="*/ 102 h 126"/>
                    <a:gd name="T34" fmla="*/ 6 w 115"/>
                    <a:gd name="T35" fmla="*/ 102 h 126"/>
                    <a:gd name="T36" fmla="*/ 6 w 115"/>
                    <a:gd name="T37" fmla="*/ 96 h 126"/>
                    <a:gd name="T38" fmla="*/ 6 w 115"/>
                    <a:gd name="T39" fmla="*/ 90 h 126"/>
                    <a:gd name="T40" fmla="*/ 12 w 115"/>
                    <a:gd name="T41" fmla="*/ 84 h 126"/>
                    <a:gd name="T42" fmla="*/ 18 w 115"/>
                    <a:gd name="T43" fmla="*/ 78 h 126"/>
                    <a:gd name="T44" fmla="*/ 31 w 115"/>
                    <a:gd name="T45" fmla="*/ 66 h 126"/>
                    <a:gd name="T46" fmla="*/ 37 w 115"/>
                    <a:gd name="T47" fmla="*/ 66 h 126"/>
                    <a:gd name="T48" fmla="*/ 55 w 115"/>
                    <a:gd name="T49" fmla="*/ 48 h 126"/>
                    <a:gd name="T50" fmla="*/ 61 w 115"/>
                    <a:gd name="T51" fmla="*/ 42 h 126"/>
                    <a:gd name="T52" fmla="*/ 67 w 115"/>
                    <a:gd name="T53" fmla="*/ 30 h 126"/>
                    <a:gd name="T54" fmla="*/ 61 w 115"/>
                    <a:gd name="T55" fmla="*/ 30 h 126"/>
                    <a:gd name="T56" fmla="*/ 67 w 115"/>
                    <a:gd name="T57" fmla="*/ 18 h 126"/>
                    <a:gd name="T58" fmla="*/ 91 w 115"/>
                    <a:gd name="T59" fmla="*/ 0 h 126"/>
                    <a:gd name="T60" fmla="*/ 97 w 115"/>
                    <a:gd name="T61" fmla="*/ 0 h 126"/>
                    <a:gd name="T62" fmla="*/ 91 w 115"/>
                    <a:gd name="T63" fmla="*/ 0 h 126"/>
                    <a:gd name="T64" fmla="*/ 97 w 115"/>
                    <a:gd name="T65" fmla="*/ 12 h 126"/>
                    <a:gd name="T66" fmla="*/ 109 w 115"/>
                    <a:gd name="T67" fmla="*/ 6 h 126"/>
                    <a:gd name="T68" fmla="*/ 109 w 115"/>
                    <a:gd name="T69" fmla="*/ 12 h 126"/>
                    <a:gd name="T70" fmla="*/ 115 w 115"/>
                    <a:gd name="T71" fmla="*/ 12 h 126"/>
                    <a:gd name="T72" fmla="*/ 115 w 115"/>
                    <a:gd name="T73" fmla="*/ 18 h 126"/>
                    <a:gd name="T74" fmla="*/ 103 w 115"/>
                    <a:gd name="T75" fmla="*/ 36 h 126"/>
                    <a:gd name="T76" fmla="*/ 97 w 115"/>
                    <a:gd name="T77" fmla="*/ 48 h 126"/>
                    <a:gd name="T78" fmla="*/ 85 w 115"/>
                    <a:gd name="T79" fmla="*/ 54 h 126"/>
                    <a:gd name="T80" fmla="*/ 91 w 115"/>
                    <a:gd name="T81" fmla="*/ 54 h 126"/>
                    <a:gd name="T82" fmla="*/ 85 w 115"/>
                    <a:gd name="T83" fmla="*/ 54 h 126"/>
                    <a:gd name="T84" fmla="*/ 91 w 115"/>
                    <a:gd name="T85" fmla="*/ 60 h 126"/>
                    <a:gd name="T86" fmla="*/ 97 w 115"/>
                    <a:gd name="T87" fmla="*/ 66 h 126"/>
                    <a:gd name="T88" fmla="*/ 91 w 115"/>
                    <a:gd name="T89" fmla="*/ 6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126"/>
                    <a:gd name="T137" fmla="*/ 115 w 115"/>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126">
                      <a:moveTo>
                        <a:pt x="91" y="66"/>
                      </a:moveTo>
                      <a:lnTo>
                        <a:pt x="73" y="54"/>
                      </a:lnTo>
                      <a:lnTo>
                        <a:pt x="73" y="48"/>
                      </a:lnTo>
                      <a:lnTo>
                        <a:pt x="67" y="54"/>
                      </a:lnTo>
                      <a:lnTo>
                        <a:pt x="85" y="66"/>
                      </a:lnTo>
                      <a:lnTo>
                        <a:pt x="73" y="66"/>
                      </a:lnTo>
                      <a:lnTo>
                        <a:pt x="67" y="72"/>
                      </a:lnTo>
                      <a:lnTo>
                        <a:pt x="67" y="78"/>
                      </a:lnTo>
                      <a:lnTo>
                        <a:pt x="67" y="84"/>
                      </a:lnTo>
                      <a:lnTo>
                        <a:pt x="67" y="90"/>
                      </a:lnTo>
                      <a:lnTo>
                        <a:pt x="61" y="108"/>
                      </a:lnTo>
                      <a:lnTo>
                        <a:pt x="37" y="126"/>
                      </a:lnTo>
                      <a:lnTo>
                        <a:pt x="25" y="120"/>
                      </a:lnTo>
                      <a:lnTo>
                        <a:pt x="12" y="114"/>
                      </a:lnTo>
                      <a:lnTo>
                        <a:pt x="0" y="114"/>
                      </a:lnTo>
                      <a:lnTo>
                        <a:pt x="0" y="108"/>
                      </a:lnTo>
                      <a:lnTo>
                        <a:pt x="0" y="102"/>
                      </a:lnTo>
                      <a:lnTo>
                        <a:pt x="6" y="102"/>
                      </a:lnTo>
                      <a:lnTo>
                        <a:pt x="6" y="96"/>
                      </a:lnTo>
                      <a:lnTo>
                        <a:pt x="6" y="90"/>
                      </a:lnTo>
                      <a:lnTo>
                        <a:pt x="12" y="84"/>
                      </a:lnTo>
                      <a:lnTo>
                        <a:pt x="18" y="78"/>
                      </a:lnTo>
                      <a:lnTo>
                        <a:pt x="31" y="66"/>
                      </a:lnTo>
                      <a:lnTo>
                        <a:pt x="37" y="66"/>
                      </a:lnTo>
                      <a:lnTo>
                        <a:pt x="55" y="48"/>
                      </a:lnTo>
                      <a:lnTo>
                        <a:pt x="61" y="42"/>
                      </a:lnTo>
                      <a:lnTo>
                        <a:pt x="67" y="30"/>
                      </a:lnTo>
                      <a:lnTo>
                        <a:pt x="61" y="30"/>
                      </a:lnTo>
                      <a:lnTo>
                        <a:pt x="67" y="18"/>
                      </a:lnTo>
                      <a:lnTo>
                        <a:pt x="91" y="0"/>
                      </a:lnTo>
                      <a:lnTo>
                        <a:pt x="97" y="0"/>
                      </a:lnTo>
                      <a:lnTo>
                        <a:pt x="91" y="0"/>
                      </a:lnTo>
                      <a:lnTo>
                        <a:pt x="97" y="12"/>
                      </a:lnTo>
                      <a:lnTo>
                        <a:pt x="109" y="6"/>
                      </a:lnTo>
                      <a:lnTo>
                        <a:pt x="109" y="12"/>
                      </a:lnTo>
                      <a:lnTo>
                        <a:pt x="115" y="12"/>
                      </a:lnTo>
                      <a:lnTo>
                        <a:pt x="115" y="18"/>
                      </a:lnTo>
                      <a:lnTo>
                        <a:pt x="103" y="36"/>
                      </a:lnTo>
                      <a:lnTo>
                        <a:pt x="97" y="48"/>
                      </a:lnTo>
                      <a:lnTo>
                        <a:pt x="85" y="54"/>
                      </a:lnTo>
                      <a:lnTo>
                        <a:pt x="91" y="54"/>
                      </a:lnTo>
                      <a:lnTo>
                        <a:pt x="85" y="54"/>
                      </a:lnTo>
                      <a:lnTo>
                        <a:pt x="91" y="60"/>
                      </a:lnTo>
                      <a:lnTo>
                        <a:pt x="97" y="66"/>
                      </a:lnTo>
                      <a:lnTo>
                        <a:pt x="91" y="66"/>
                      </a:lnTo>
                      <a:close/>
                    </a:path>
                  </a:pathLst>
                </a:custGeom>
                <a:solidFill>
                  <a:srgbClr val="00CC00"/>
                </a:solidFill>
                <a:ln w="0">
                  <a:solidFill>
                    <a:srgbClr val="000000"/>
                  </a:solidFill>
                  <a:prstDash val="solid"/>
                  <a:round/>
                  <a:headEnd/>
                  <a:tailEnd/>
                </a:ln>
              </p:spPr>
              <p:txBody>
                <a:bodyPr/>
                <a:lstStyle/>
                <a:p>
                  <a:endParaRPr lang="en-US"/>
                </a:p>
              </p:txBody>
            </p:sp>
            <p:sp>
              <p:nvSpPr>
                <p:cNvPr id="16554" name="Freeform 26"/>
                <p:cNvSpPr>
                  <a:spLocks/>
                </p:cNvSpPr>
                <p:nvPr/>
              </p:nvSpPr>
              <p:spPr bwMode="auto">
                <a:xfrm>
                  <a:off x="5448" y="3420"/>
                  <a:ext cx="90" cy="132"/>
                </a:xfrm>
                <a:custGeom>
                  <a:avLst/>
                  <a:gdLst>
                    <a:gd name="T0" fmla="*/ 18 w 90"/>
                    <a:gd name="T1" fmla="*/ 84 h 132"/>
                    <a:gd name="T2" fmla="*/ 24 w 90"/>
                    <a:gd name="T3" fmla="*/ 96 h 132"/>
                    <a:gd name="T4" fmla="*/ 36 w 90"/>
                    <a:gd name="T5" fmla="*/ 102 h 132"/>
                    <a:gd name="T6" fmla="*/ 30 w 90"/>
                    <a:gd name="T7" fmla="*/ 120 h 132"/>
                    <a:gd name="T8" fmla="*/ 30 w 90"/>
                    <a:gd name="T9" fmla="*/ 126 h 132"/>
                    <a:gd name="T10" fmla="*/ 42 w 90"/>
                    <a:gd name="T11" fmla="*/ 132 h 132"/>
                    <a:gd name="T12" fmla="*/ 48 w 90"/>
                    <a:gd name="T13" fmla="*/ 120 h 132"/>
                    <a:gd name="T14" fmla="*/ 60 w 90"/>
                    <a:gd name="T15" fmla="*/ 102 h 132"/>
                    <a:gd name="T16" fmla="*/ 66 w 90"/>
                    <a:gd name="T17" fmla="*/ 90 h 132"/>
                    <a:gd name="T18" fmla="*/ 78 w 90"/>
                    <a:gd name="T19" fmla="*/ 84 h 132"/>
                    <a:gd name="T20" fmla="*/ 78 w 90"/>
                    <a:gd name="T21" fmla="*/ 78 h 132"/>
                    <a:gd name="T22" fmla="*/ 90 w 90"/>
                    <a:gd name="T23" fmla="*/ 60 h 132"/>
                    <a:gd name="T24" fmla="*/ 84 w 90"/>
                    <a:gd name="T25" fmla="*/ 54 h 132"/>
                    <a:gd name="T26" fmla="*/ 72 w 90"/>
                    <a:gd name="T27" fmla="*/ 60 h 132"/>
                    <a:gd name="T28" fmla="*/ 48 w 90"/>
                    <a:gd name="T29" fmla="*/ 54 h 132"/>
                    <a:gd name="T30" fmla="*/ 42 w 90"/>
                    <a:gd name="T31" fmla="*/ 36 h 132"/>
                    <a:gd name="T32" fmla="*/ 42 w 90"/>
                    <a:gd name="T33" fmla="*/ 48 h 132"/>
                    <a:gd name="T34" fmla="*/ 30 w 90"/>
                    <a:gd name="T35" fmla="*/ 42 h 132"/>
                    <a:gd name="T36" fmla="*/ 30 w 90"/>
                    <a:gd name="T37" fmla="*/ 36 h 132"/>
                    <a:gd name="T38" fmla="*/ 24 w 90"/>
                    <a:gd name="T39" fmla="*/ 24 h 132"/>
                    <a:gd name="T40" fmla="*/ 24 w 90"/>
                    <a:gd name="T41" fmla="*/ 12 h 132"/>
                    <a:gd name="T42" fmla="*/ 12 w 90"/>
                    <a:gd name="T43" fmla="*/ 6 h 132"/>
                    <a:gd name="T44" fmla="*/ 6 w 90"/>
                    <a:gd name="T45" fmla="*/ 0 h 132"/>
                    <a:gd name="T46" fmla="*/ 0 w 90"/>
                    <a:gd name="T47" fmla="*/ 0 h 132"/>
                    <a:gd name="T48" fmla="*/ 6 w 90"/>
                    <a:gd name="T49" fmla="*/ 12 h 132"/>
                    <a:gd name="T50" fmla="*/ 12 w 90"/>
                    <a:gd name="T51" fmla="*/ 12 h 132"/>
                    <a:gd name="T52" fmla="*/ 18 w 90"/>
                    <a:gd name="T53" fmla="*/ 30 h 132"/>
                    <a:gd name="T54" fmla="*/ 18 w 90"/>
                    <a:gd name="T55" fmla="*/ 24 h 132"/>
                    <a:gd name="T56" fmla="*/ 24 w 90"/>
                    <a:gd name="T57" fmla="*/ 30 h 132"/>
                    <a:gd name="T58" fmla="*/ 24 w 90"/>
                    <a:gd name="T59" fmla="*/ 36 h 132"/>
                    <a:gd name="T60" fmla="*/ 30 w 90"/>
                    <a:gd name="T61" fmla="*/ 42 h 132"/>
                    <a:gd name="T62" fmla="*/ 30 w 90"/>
                    <a:gd name="T63" fmla="*/ 48 h 132"/>
                    <a:gd name="T64" fmla="*/ 30 w 90"/>
                    <a:gd name="T65" fmla="*/ 54 h 132"/>
                    <a:gd name="T66" fmla="*/ 30 w 90"/>
                    <a:gd name="T67" fmla="*/ 78 h 132"/>
                    <a:gd name="T68" fmla="*/ 18 w 90"/>
                    <a:gd name="T69" fmla="*/ 84 h 1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32"/>
                    <a:gd name="T107" fmla="*/ 90 w 90"/>
                    <a:gd name="T108" fmla="*/ 132 h 1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32">
                      <a:moveTo>
                        <a:pt x="18" y="84"/>
                      </a:moveTo>
                      <a:lnTo>
                        <a:pt x="24" y="96"/>
                      </a:lnTo>
                      <a:lnTo>
                        <a:pt x="36" y="102"/>
                      </a:lnTo>
                      <a:lnTo>
                        <a:pt x="30" y="120"/>
                      </a:lnTo>
                      <a:lnTo>
                        <a:pt x="30" y="126"/>
                      </a:lnTo>
                      <a:lnTo>
                        <a:pt x="42" y="132"/>
                      </a:lnTo>
                      <a:lnTo>
                        <a:pt x="48" y="120"/>
                      </a:lnTo>
                      <a:lnTo>
                        <a:pt x="60" y="102"/>
                      </a:lnTo>
                      <a:lnTo>
                        <a:pt x="66" y="90"/>
                      </a:lnTo>
                      <a:lnTo>
                        <a:pt x="78" y="84"/>
                      </a:lnTo>
                      <a:lnTo>
                        <a:pt x="78" y="78"/>
                      </a:lnTo>
                      <a:lnTo>
                        <a:pt x="90" y="60"/>
                      </a:lnTo>
                      <a:lnTo>
                        <a:pt x="84" y="54"/>
                      </a:lnTo>
                      <a:lnTo>
                        <a:pt x="72" y="60"/>
                      </a:lnTo>
                      <a:lnTo>
                        <a:pt x="48" y="54"/>
                      </a:lnTo>
                      <a:lnTo>
                        <a:pt x="42" y="36"/>
                      </a:lnTo>
                      <a:lnTo>
                        <a:pt x="42" y="48"/>
                      </a:lnTo>
                      <a:lnTo>
                        <a:pt x="30" y="42"/>
                      </a:lnTo>
                      <a:lnTo>
                        <a:pt x="30" y="36"/>
                      </a:lnTo>
                      <a:lnTo>
                        <a:pt x="24" y="24"/>
                      </a:lnTo>
                      <a:lnTo>
                        <a:pt x="24" y="12"/>
                      </a:lnTo>
                      <a:lnTo>
                        <a:pt x="12" y="6"/>
                      </a:lnTo>
                      <a:lnTo>
                        <a:pt x="6" y="0"/>
                      </a:lnTo>
                      <a:lnTo>
                        <a:pt x="0" y="0"/>
                      </a:lnTo>
                      <a:lnTo>
                        <a:pt x="6" y="12"/>
                      </a:lnTo>
                      <a:lnTo>
                        <a:pt x="12" y="12"/>
                      </a:lnTo>
                      <a:lnTo>
                        <a:pt x="18" y="30"/>
                      </a:lnTo>
                      <a:lnTo>
                        <a:pt x="18" y="24"/>
                      </a:lnTo>
                      <a:lnTo>
                        <a:pt x="24" y="30"/>
                      </a:lnTo>
                      <a:lnTo>
                        <a:pt x="24" y="36"/>
                      </a:lnTo>
                      <a:lnTo>
                        <a:pt x="30" y="42"/>
                      </a:lnTo>
                      <a:lnTo>
                        <a:pt x="30" y="48"/>
                      </a:lnTo>
                      <a:lnTo>
                        <a:pt x="30" y="54"/>
                      </a:lnTo>
                      <a:lnTo>
                        <a:pt x="30" y="78"/>
                      </a:lnTo>
                      <a:lnTo>
                        <a:pt x="18" y="84"/>
                      </a:lnTo>
                      <a:close/>
                    </a:path>
                  </a:pathLst>
                </a:custGeom>
                <a:solidFill>
                  <a:srgbClr val="00CC00"/>
                </a:solidFill>
                <a:ln w="0">
                  <a:solidFill>
                    <a:srgbClr val="000000"/>
                  </a:solidFill>
                  <a:prstDash val="solid"/>
                  <a:round/>
                  <a:headEnd/>
                  <a:tailEnd/>
                </a:ln>
              </p:spPr>
              <p:txBody>
                <a:bodyPr/>
                <a:lstStyle/>
                <a:p>
                  <a:endParaRPr lang="en-US"/>
                </a:p>
              </p:txBody>
            </p:sp>
            <p:sp>
              <p:nvSpPr>
                <p:cNvPr id="16555" name="Rectangle 27"/>
                <p:cNvSpPr>
                  <a:spLocks noChangeArrowheads="1"/>
                </p:cNvSpPr>
                <p:nvPr/>
              </p:nvSpPr>
              <p:spPr bwMode="auto">
                <a:xfrm>
                  <a:off x="5375" y="3660"/>
                  <a:ext cx="7" cy="6"/>
                </a:xfrm>
                <a:prstGeom prst="rect">
                  <a:avLst/>
                </a:prstGeom>
                <a:solidFill>
                  <a:srgbClr val="00CC00"/>
                </a:solidFill>
                <a:ln w="0">
                  <a:solidFill>
                    <a:srgbClr val="000000"/>
                  </a:solidFill>
                  <a:miter lim="800000"/>
                  <a:headEnd/>
                  <a:tailEnd/>
                </a:ln>
              </p:spPr>
              <p:txBody>
                <a:bodyPr/>
                <a:lstStyle/>
                <a:p>
                  <a:endParaRPr lang="en-US"/>
                </a:p>
              </p:txBody>
            </p:sp>
            <p:sp>
              <p:nvSpPr>
                <p:cNvPr id="16556" name="Freeform 28"/>
                <p:cNvSpPr>
                  <a:spLocks/>
                </p:cNvSpPr>
                <p:nvPr/>
              </p:nvSpPr>
              <p:spPr bwMode="auto">
                <a:xfrm>
                  <a:off x="4493" y="2808"/>
                  <a:ext cx="150" cy="126"/>
                </a:xfrm>
                <a:custGeom>
                  <a:avLst/>
                  <a:gdLst>
                    <a:gd name="T0" fmla="*/ 150 w 150"/>
                    <a:gd name="T1" fmla="*/ 48 h 126"/>
                    <a:gd name="T2" fmla="*/ 138 w 150"/>
                    <a:gd name="T3" fmla="*/ 48 h 126"/>
                    <a:gd name="T4" fmla="*/ 132 w 150"/>
                    <a:gd name="T5" fmla="*/ 66 h 126"/>
                    <a:gd name="T6" fmla="*/ 132 w 150"/>
                    <a:gd name="T7" fmla="*/ 72 h 126"/>
                    <a:gd name="T8" fmla="*/ 126 w 150"/>
                    <a:gd name="T9" fmla="*/ 78 h 126"/>
                    <a:gd name="T10" fmla="*/ 120 w 150"/>
                    <a:gd name="T11" fmla="*/ 78 h 126"/>
                    <a:gd name="T12" fmla="*/ 114 w 150"/>
                    <a:gd name="T13" fmla="*/ 90 h 126"/>
                    <a:gd name="T14" fmla="*/ 114 w 150"/>
                    <a:gd name="T15" fmla="*/ 96 h 126"/>
                    <a:gd name="T16" fmla="*/ 114 w 150"/>
                    <a:gd name="T17" fmla="*/ 102 h 126"/>
                    <a:gd name="T18" fmla="*/ 108 w 150"/>
                    <a:gd name="T19" fmla="*/ 108 h 126"/>
                    <a:gd name="T20" fmla="*/ 108 w 150"/>
                    <a:gd name="T21" fmla="*/ 120 h 126"/>
                    <a:gd name="T22" fmla="*/ 84 w 150"/>
                    <a:gd name="T23" fmla="*/ 126 h 126"/>
                    <a:gd name="T24" fmla="*/ 84 w 150"/>
                    <a:gd name="T25" fmla="*/ 114 h 126"/>
                    <a:gd name="T26" fmla="*/ 72 w 150"/>
                    <a:gd name="T27" fmla="*/ 114 h 126"/>
                    <a:gd name="T28" fmla="*/ 60 w 150"/>
                    <a:gd name="T29" fmla="*/ 108 h 126"/>
                    <a:gd name="T30" fmla="*/ 54 w 150"/>
                    <a:gd name="T31" fmla="*/ 114 h 126"/>
                    <a:gd name="T32" fmla="*/ 48 w 150"/>
                    <a:gd name="T33" fmla="*/ 114 h 126"/>
                    <a:gd name="T34" fmla="*/ 42 w 150"/>
                    <a:gd name="T35" fmla="*/ 108 h 126"/>
                    <a:gd name="T36" fmla="*/ 30 w 150"/>
                    <a:gd name="T37" fmla="*/ 108 h 126"/>
                    <a:gd name="T38" fmla="*/ 18 w 150"/>
                    <a:gd name="T39" fmla="*/ 108 h 126"/>
                    <a:gd name="T40" fmla="*/ 18 w 150"/>
                    <a:gd name="T41" fmla="*/ 90 h 126"/>
                    <a:gd name="T42" fmla="*/ 18 w 150"/>
                    <a:gd name="T43" fmla="*/ 78 h 126"/>
                    <a:gd name="T44" fmla="*/ 6 w 150"/>
                    <a:gd name="T45" fmla="*/ 72 h 126"/>
                    <a:gd name="T46" fmla="*/ 6 w 150"/>
                    <a:gd name="T47" fmla="*/ 66 h 126"/>
                    <a:gd name="T48" fmla="*/ 0 w 150"/>
                    <a:gd name="T49" fmla="*/ 60 h 126"/>
                    <a:gd name="T50" fmla="*/ 0 w 150"/>
                    <a:gd name="T51" fmla="*/ 54 h 126"/>
                    <a:gd name="T52" fmla="*/ 0 w 150"/>
                    <a:gd name="T53" fmla="*/ 48 h 126"/>
                    <a:gd name="T54" fmla="*/ 6 w 150"/>
                    <a:gd name="T55" fmla="*/ 42 h 126"/>
                    <a:gd name="T56" fmla="*/ 12 w 150"/>
                    <a:gd name="T57" fmla="*/ 30 h 126"/>
                    <a:gd name="T58" fmla="*/ 18 w 150"/>
                    <a:gd name="T59" fmla="*/ 42 h 126"/>
                    <a:gd name="T60" fmla="*/ 30 w 150"/>
                    <a:gd name="T61" fmla="*/ 48 h 126"/>
                    <a:gd name="T62" fmla="*/ 48 w 150"/>
                    <a:gd name="T63" fmla="*/ 48 h 126"/>
                    <a:gd name="T64" fmla="*/ 54 w 150"/>
                    <a:gd name="T65" fmla="*/ 42 h 126"/>
                    <a:gd name="T66" fmla="*/ 72 w 150"/>
                    <a:gd name="T67" fmla="*/ 42 h 126"/>
                    <a:gd name="T68" fmla="*/ 90 w 150"/>
                    <a:gd name="T69" fmla="*/ 42 h 126"/>
                    <a:gd name="T70" fmla="*/ 96 w 150"/>
                    <a:gd name="T71" fmla="*/ 24 h 126"/>
                    <a:gd name="T72" fmla="*/ 96 w 150"/>
                    <a:gd name="T73" fmla="*/ 18 h 126"/>
                    <a:gd name="T74" fmla="*/ 102 w 150"/>
                    <a:gd name="T75" fmla="*/ 12 h 126"/>
                    <a:gd name="T76" fmla="*/ 108 w 150"/>
                    <a:gd name="T77" fmla="*/ 0 h 126"/>
                    <a:gd name="T78" fmla="*/ 120 w 150"/>
                    <a:gd name="T79" fmla="*/ 0 h 126"/>
                    <a:gd name="T80" fmla="*/ 132 w 150"/>
                    <a:gd name="T81" fmla="*/ 0 h 126"/>
                    <a:gd name="T82" fmla="*/ 132 w 150"/>
                    <a:gd name="T83" fmla="*/ 6 h 126"/>
                    <a:gd name="T84" fmla="*/ 132 w 150"/>
                    <a:gd name="T85" fmla="*/ 12 h 126"/>
                    <a:gd name="T86" fmla="*/ 132 w 150"/>
                    <a:gd name="T87" fmla="*/ 18 h 126"/>
                    <a:gd name="T88" fmla="*/ 126 w 150"/>
                    <a:gd name="T89" fmla="*/ 18 h 126"/>
                    <a:gd name="T90" fmla="*/ 138 w 150"/>
                    <a:gd name="T91" fmla="*/ 30 h 126"/>
                    <a:gd name="T92" fmla="*/ 132 w 150"/>
                    <a:gd name="T93" fmla="*/ 36 h 126"/>
                    <a:gd name="T94" fmla="*/ 144 w 150"/>
                    <a:gd name="T95" fmla="*/ 42 h 126"/>
                    <a:gd name="T96" fmla="*/ 150 w 150"/>
                    <a:gd name="T97" fmla="*/ 48 h 1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
                    <a:gd name="T148" fmla="*/ 0 h 126"/>
                    <a:gd name="T149" fmla="*/ 150 w 150"/>
                    <a:gd name="T150" fmla="*/ 126 h 1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 h="126">
                      <a:moveTo>
                        <a:pt x="150" y="48"/>
                      </a:moveTo>
                      <a:lnTo>
                        <a:pt x="138" y="48"/>
                      </a:lnTo>
                      <a:lnTo>
                        <a:pt x="132" y="66"/>
                      </a:lnTo>
                      <a:lnTo>
                        <a:pt x="132" y="72"/>
                      </a:lnTo>
                      <a:lnTo>
                        <a:pt x="126" y="78"/>
                      </a:lnTo>
                      <a:lnTo>
                        <a:pt x="120" y="78"/>
                      </a:lnTo>
                      <a:lnTo>
                        <a:pt x="114" y="90"/>
                      </a:lnTo>
                      <a:lnTo>
                        <a:pt x="114" y="96"/>
                      </a:lnTo>
                      <a:lnTo>
                        <a:pt x="114" y="102"/>
                      </a:lnTo>
                      <a:lnTo>
                        <a:pt x="108" y="108"/>
                      </a:lnTo>
                      <a:lnTo>
                        <a:pt x="108" y="120"/>
                      </a:lnTo>
                      <a:lnTo>
                        <a:pt x="84" y="126"/>
                      </a:lnTo>
                      <a:lnTo>
                        <a:pt x="84" y="114"/>
                      </a:lnTo>
                      <a:lnTo>
                        <a:pt x="72" y="114"/>
                      </a:lnTo>
                      <a:lnTo>
                        <a:pt x="60" y="108"/>
                      </a:lnTo>
                      <a:lnTo>
                        <a:pt x="54" y="114"/>
                      </a:lnTo>
                      <a:lnTo>
                        <a:pt x="48" y="114"/>
                      </a:lnTo>
                      <a:lnTo>
                        <a:pt x="42" y="108"/>
                      </a:lnTo>
                      <a:lnTo>
                        <a:pt x="30" y="108"/>
                      </a:lnTo>
                      <a:lnTo>
                        <a:pt x="18" y="108"/>
                      </a:lnTo>
                      <a:lnTo>
                        <a:pt x="18" y="90"/>
                      </a:lnTo>
                      <a:lnTo>
                        <a:pt x="18" y="78"/>
                      </a:lnTo>
                      <a:lnTo>
                        <a:pt x="6" y="72"/>
                      </a:lnTo>
                      <a:lnTo>
                        <a:pt x="6" y="66"/>
                      </a:lnTo>
                      <a:lnTo>
                        <a:pt x="0" y="60"/>
                      </a:lnTo>
                      <a:lnTo>
                        <a:pt x="0" y="54"/>
                      </a:lnTo>
                      <a:lnTo>
                        <a:pt x="0" y="48"/>
                      </a:lnTo>
                      <a:lnTo>
                        <a:pt x="6" y="42"/>
                      </a:lnTo>
                      <a:lnTo>
                        <a:pt x="12" y="30"/>
                      </a:lnTo>
                      <a:lnTo>
                        <a:pt x="18" y="42"/>
                      </a:lnTo>
                      <a:lnTo>
                        <a:pt x="30" y="48"/>
                      </a:lnTo>
                      <a:lnTo>
                        <a:pt x="48" y="48"/>
                      </a:lnTo>
                      <a:lnTo>
                        <a:pt x="54" y="42"/>
                      </a:lnTo>
                      <a:lnTo>
                        <a:pt x="72" y="42"/>
                      </a:lnTo>
                      <a:lnTo>
                        <a:pt x="90" y="42"/>
                      </a:lnTo>
                      <a:lnTo>
                        <a:pt x="96" y="24"/>
                      </a:lnTo>
                      <a:lnTo>
                        <a:pt x="96" y="18"/>
                      </a:lnTo>
                      <a:lnTo>
                        <a:pt x="102" y="12"/>
                      </a:lnTo>
                      <a:lnTo>
                        <a:pt x="108" y="0"/>
                      </a:lnTo>
                      <a:lnTo>
                        <a:pt x="120" y="0"/>
                      </a:lnTo>
                      <a:lnTo>
                        <a:pt x="132" y="0"/>
                      </a:lnTo>
                      <a:lnTo>
                        <a:pt x="132" y="6"/>
                      </a:lnTo>
                      <a:lnTo>
                        <a:pt x="132" y="12"/>
                      </a:lnTo>
                      <a:lnTo>
                        <a:pt x="132" y="18"/>
                      </a:lnTo>
                      <a:lnTo>
                        <a:pt x="126" y="18"/>
                      </a:lnTo>
                      <a:lnTo>
                        <a:pt x="138" y="30"/>
                      </a:lnTo>
                      <a:lnTo>
                        <a:pt x="132" y="36"/>
                      </a:lnTo>
                      <a:lnTo>
                        <a:pt x="144" y="42"/>
                      </a:lnTo>
                      <a:lnTo>
                        <a:pt x="150" y="48"/>
                      </a:lnTo>
                      <a:close/>
                    </a:path>
                  </a:pathLst>
                </a:custGeom>
                <a:solidFill>
                  <a:srgbClr val="00CC00"/>
                </a:solidFill>
                <a:ln w="0">
                  <a:solidFill>
                    <a:srgbClr val="000000"/>
                  </a:solidFill>
                  <a:prstDash val="solid"/>
                  <a:round/>
                  <a:headEnd/>
                  <a:tailEnd/>
                </a:ln>
              </p:spPr>
              <p:txBody>
                <a:bodyPr/>
                <a:lstStyle/>
                <a:p>
                  <a:endParaRPr lang="en-US"/>
                </a:p>
              </p:txBody>
            </p:sp>
            <p:sp>
              <p:nvSpPr>
                <p:cNvPr id="16557" name="Freeform 29"/>
                <p:cNvSpPr>
                  <a:spLocks/>
                </p:cNvSpPr>
                <p:nvPr/>
              </p:nvSpPr>
              <p:spPr bwMode="auto">
                <a:xfrm>
                  <a:off x="4288" y="2790"/>
                  <a:ext cx="163" cy="168"/>
                </a:xfrm>
                <a:custGeom>
                  <a:avLst/>
                  <a:gdLst>
                    <a:gd name="T0" fmla="*/ 163 w 163"/>
                    <a:gd name="T1" fmla="*/ 132 h 168"/>
                    <a:gd name="T2" fmla="*/ 163 w 163"/>
                    <a:gd name="T3" fmla="*/ 150 h 168"/>
                    <a:gd name="T4" fmla="*/ 157 w 163"/>
                    <a:gd name="T5" fmla="*/ 168 h 168"/>
                    <a:gd name="T6" fmla="*/ 151 w 163"/>
                    <a:gd name="T7" fmla="*/ 162 h 168"/>
                    <a:gd name="T8" fmla="*/ 151 w 163"/>
                    <a:gd name="T9" fmla="*/ 168 h 168"/>
                    <a:gd name="T10" fmla="*/ 145 w 163"/>
                    <a:gd name="T11" fmla="*/ 162 h 168"/>
                    <a:gd name="T12" fmla="*/ 145 w 163"/>
                    <a:gd name="T13" fmla="*/ 168 h 168"/>
                    <a:gd name="T14" fmla="*/ 127 w 163"/>
                    <a:gd name="T15" fmla="*/ 156 h 168"/>
                    <a:gd name="T16" fmla="*/ 121 w 163"/>
                    <a:gd name="T17" fmla="*/ 150 h 168"/>
                    <a:gd name="T18" fmla="*/ 108 w 163"/>
                    <a:gd name="T19" fmla="*/ 138 h 168"/>
                    <a:gd name="T20" fmla="*/ 102 w 163"/>
                    <a:gd name="T21" fmla="*/ 132 h 168"/>
                    <a:gd name="T22" fmla="*/ 96 w 163"/>
                    <a:gd name="T23" fmla="*/ 126 h 168"/>
                    <a:gd name="T24" fmla="*/ 90 w 163"/>
                    <a:gd name="T25" fmla="*/ 114 h 168"/>
                    <a:gd name="T26" fmla="*/ 78 w 163"/>
                    <a:gd name="T27" fmla="*/ 102 h 168"/>
                    <a:gd name="T28" fmla="*/ 72 w 163"/>
                    <a:gd name="T29" fmla="*/ 90 h 168"/>
                    <a:gd name="T30" fmla="*/ 60 w 163"/>
                    <a:gd name="T31" fmla="*/ 78 h 168"/>
                    <a:gd name="T32" fmla="*/ 60 w 163"/>
                    <a:gd name="T33" fmla="*/ 66 h 168"/>
                    <a:gd name="T34" fmla="*/ 54 w 163"/>
                    <a:gd name="T35" fmla="*/ 60 h 168"/>
                    <a:gd name="T36" fmla="*/ 42 w 163"/>
                    <a:gd name="T37" fmla="*/ 48 h 168"/>
                    <a:gd name="T38" fmla="*/ 30 w 163"/>
                    <a:gd name="T39" fmla="*/ 36 h 168"/>
                    <a:gd name="T40" fmla="*/ 24 w 163"/>
                    <a:gd name="T41" fmla="*/ 24 h 168"/>
                    <a:gd name="T42" fmla="*/ 12 w 163"/>
                    <a:gd name="T43" fmla="*/ 18 h 168"/>
                    <a:gd name="T44" fmla="*/ 0 w 163"/>
                    <a:gd name="T45" fmla="*/ 0 h 168"/>
                    <a:gd name="T46" fmla="*/ 12 w 163"/>
                    <a:gd name="T47" fmla="*/ 0 h 168"/>
                    <a:gd name="T48" fmla="*/ 24 w 163"/>
                    <a:gd name="T49" fmla="*/ 0 h 168"/>
                    <a:gd name="T50" fmla="*/ 36 w 163"/>
                    <a:gd name="T51" fmla="*/ 6 h 168"/>
                    <a:gd name="T52" fmla="*/ 48 w 163"/>
                    <a:gd name="T53" fmla="*/ 18 h 168"/>
                    <a:gd name="T54" fmla="*/ 60 w 163"/>
                    <a:gd name="T55" fmla="*/ 30 h 168"/>
                    <a:gd name="T56" fmla="*/ 72 w 163"/>
                    <a:gd name="T57" fmla="*/ 42 h 168"/>
                    <a:gd name="T58" fmla="*/ 84 w 163"/>
                    <a:gd name="T59" fmla="*/ 54 h 168"/>
                    <a:gd name="T60" fmla="*/ 84 w 163"/>
                    <a:gd name="T61" fmla="*/ 48 h 168"/>
                    <a:gd name="T62" fmla="*/ 96 w 163"/>
                    <a:gd name="T63" fmla="*/ 54 h 168"/>
                    <a:gd name="T64" fmla="*/ 102 w 163"/>
                    <a:gd name="T65" fmla="*/ 66 h 168"/>
                    <a:gd name="T66" fmla="*/ 121 w 163"/>
                    <a:gd name="T67" fmla="*/ 72 h 168"/>
                    <a:gd name="T68" fmla="*/ 133 w 163"/>
                    <a:gd name="T69" fmla="*/ 84 h 168"/>
                    <a:gd name="T70" fmla="*/ 127 w 163"/>
                    <a:gd name="T71" fmla="*/ 84 h 168"/>
                    <a:gd name="T72" fmla="*/ 127 w 163"/>
                    <a:gd name="T73" fmla="*/ 90 h 168"/>
                    <a:gd name="T74" fmla="*/ 127 w 163"/>
                    <a:gd name="T75" fmla="*/ 96 h 168"/>
                    <a:gd name="T76" fmla="*/ 139 w 163"/>
                    <a:gd name="T77" fmla="*/ 96 h 168"/>
                    <a:gd name="T78" fmla="*/ 139 w 163"/>
                    <a:gd name="T79" fmla="*/ 108 h 168"/>
                    <a:gd name="T80" fmla="*/ 145 w 163"/>
                    <a:gd name="T81" fmla="*/ 114 h 168"/>
                    <a:gd name="T82" fmla="*/ 145 w 163"/>
                    <a:gd name="T83" fmla="*/ 120 h 168"/>
                    <a:gd name="T84" fmla="*/ 157 w 163"/>
                    <a:gd name="T85" fmla="*/ 120 h 168"/>
                    <a:gd name="T86" fmla="*/ 163 w 163"/>
                    <a:gd name="T87" fmla="*/ 13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
                    <a:gd name="T133" fmla="*/ 0 h 168"/>
                    <a:gd name="T134" fmla="*/ 163 w 163"/>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 h="168">
                      <a:moveTo>
                        <a:pt x="163" y="132"/>
                      </a:moveTo>
                      <a:lnTo>
                        <a:pt x="163" y="150"/>
                      </a:lnTo>
                      <a:lnTo>
                        <a:pt x="157" y="168"/>
                      </a:lnTo>
                      <a:lnTo>
                        <a:pt x="151" y="162"/>
                      </a:lnTo>
                      <a:lnTo>
                        <a:pt x="151" y="168"/>
                      </a:lnTo>
                      <a:lnTo>
                        <a:pt x="145" y="162"/>
                      </a:lnTo>
                      <a:lnTo>
                        <a:pt x="145" y="168"/>
                      </a:lnTo>
                      <a:lnTo>
                        <a:pt x="127" y="156"/>
                      </a:lnTo>
                      <a:lnTo>
                        <a:pt x="121" y="150"/>
                      </a:lnTo>
                      <a:lnTo>
                        <a:pt x="108" y="138"/>
                      </a:lnTo>
                      <a:lnTo>
                        <a:pt x="102" y="132"/>
                      </a:lnTo>
                      <a:lnTo>
                        <a:pt x="96" y="126"/>
                      </a:lnTo>
                      <a:lnTo>
                        <a:pt x="90" y="114"/>
                      </a:lnTo>
                      <a:lnTo>
                        <a:pt x="78" y="102"/>
                      </a:lnTo>
                      <a:lnTo>
                        <a:pt x="72" y="90"/>
                      </a:lnTo>
                      <a:lnTo>
                        <a:pt x="60" y="78"/>
                      </a:lnTo>
                      <a:lnTo>
                        <a:pt x="60" y="66"/>
                      </a:lnTo>
                      <a:lnTo>
                        <a:pt x="54" y="60"/>
                      </a:lnTo>
                      <a:lnTo>
                        <a:pt x="42" y="48"/>
                      </a:lnTo>
                      <a:lnTo>
                        <a:pt x="30" y="36"/>
                      </a:lnTo>
                      <a:lnTo>
                        <a:pt x="24" y="24"/>
                      </a:lnTo>
                      <a:lnTo>
                        <a:pt x="12" y="18"/>
                      </a:lnTo>
                      <a:lnTo>
                        <a:pt x="0" y="0"/>
                      </a:lnTo>
                      <a:lnTo>
                        <a:pt x="12" y="0"/>
                      </a:lnTo>
                      <a:lnTo>
                        <a:pt x="24" y="0"/>
                      </a:lnTo>
                      <a:lnTo>
                        <a:pt x="36" y="6"/>
                      </a:lnTo>
                      <a:lnTo>
                        <a:pt x="48" y="18"/>
                      </a:lnTo>
                      <a:lnTo>
                        <a:pt x="60" y="30"/>
                      </a:lnTo>
                      <a:lnTo>
                        <a:pt x="72" y="42"/>
                      </a:lnTo>
                      <a:lnTo>
                        <a:pt x="84" y="54"/>
                      </a:lnTo>
                      <a:lnTo>
                        <a:pt x="84" y="48"/>
                      </a:lnTo>
                      <a:lnTo>
                        <a:pt x="96" y="54"/>
                      </a:lnTo>
                      <a:lnTo>
                        <a:pt x="102" y="66"/>
                      </a:lnTo>
                      <a:lnTo>
                        <a:pt x="121" y="72"/>
                      </a:lnTo>
                      <a:lnTo>
                        <a:pt x="133" y="84"/>
                      </a:lnTo>
                      <a:lnTo>
                        <a:pt x="127" y="84"/>
                      </a:lnTo>
                      <a:lnTo>
                        <a:pt x="127" y="90"/>
                      </a:lnTo>
                      <a:lnTo>
                        <a:pt x="127" y="96"/>
                      </a:lnTo>
                      <a:lnTo>
                        <a:pt x="139" y="96"/>
                      </a:lnTo>
                      <a:lnTo>
                        <a:pt x="139" y="108"/>
                      </a:lnTo>
                      <a:lnTo>
                        <a:pt x="145" y="114"/>
                      </a:lnTo>
                      <a:lnTo>
                        <a:pt x="145" y="120"/>
                      </a:lnTo>
                      <a:lnTo>
                        <a:pt x="157" y="120"/>
                      </a:lnTo>
                      <a:lnTo>
                        <a:pt x="163" y="132"/>
                      </a:lnTo>
                      <a:close/>
                    </a:path>
                  </a:pathLst>
                </a:custGeom>
                <a:solidFill>
                  <a:srgbClr val="00CC00"/>
                </a:solidFill>
                <a:ln w="0">
                  <a:solidFill>
                    <a:srgbClr val="000000"/>
                  </a:solidFill>
                  <a:prstDash val="solid"/>
                  <a:round/>
                  <a:headEnd/>
                  <a:tailEnd/>
                </a:ln>
              </p:spPr>
              <p:txBody>
                <a:bodyPr/>
                <a:lstStyle/>
                <a:p>
                  <a:endParaRPr lang="en-US"/>
                </a:p>
              </p:txBody>
            </p:sp>
            <p:sp>
              <p:nvSpPr>
                <p:cNvPr id="16558" name="Freeform 30"/>
                <p:cNvSpPr>
                  <a:spLocks/>
                </p:cNvSpPr>
                <p:nvPr/>
              </p:nvSpPr>
              <p:spPr bwMode="auto">
                <a:xfrm>
                  <a:off x="4829" y="2880"/>
                  <a:ext cx="144" cy="126"/>
                </a:xfrm>
                <a:custGeom>
                  <a:avLst/>
                  <a:gdLst>
                    <a:gd name="T0" fmla="*/ 114 w 144"/>
                    <a:gd name="T1" fmla="*/ 108 h 126"/>
                    <a:gd name="T2" fmla="*/ 114 w 144"/>
                    <a:gd name="T3" fmla="*/ 114 h 126"/>
                    <a:gd name="T4" fmla="*/ 120 w 144"/>
                    <a:gd name="T5" fmla="*/ 114 h 126"/>
                    <a:gd name="T6" fmla="*/ 132 w 144"/>
                    <a:gd name="T7" fmla="*/ 108 h 126"/>
                    <a:gd name="T8" fmla="*/ 138 w 144"/>
                    <a:gd name="T9" fmla="*/ 120 h 126"/>
                    <a:gd name="T10" fmla="*/ 144 w 144"/>
                    <a:gd name="T11" fmla="*/ 126 h 126"/>
                    <a:gd name="T12" fmla="*/ 144 w 144"/>
                    <a:gd name="T13" fmla="*/ 114 h 126"/>
                    <a:gd name="T14" fmla="*/ 144 w 144"/>
                    <a:gd name="T15" fmla="*/ 102 h 126"/>
                    <a:gd name="T16" fmla="*/ 144 w 144"/>
                    <a:gd name="T17" fmla="*/ 90 h 126"/>
                    <a:gd name="T18" fmla="*/ 144 w 144"/>
                    <a:gd name="T19" fmla="*/ 78 h 126"/>
                    <a:gd name="T20" fmla="*/ 144 w 144"/>
                    <a:gd name="T21" fmla="*/ 66 h 126"/>
                    <a:gd name="T22" fmla="*/ 144 w 144"/>
                    <a:gd name="T23" fmla="*/ 54 h 126"/>
                    <a:gd name="T24" fmla="*/ 144 w 144"/>
                    <a:gd name="T25" fmla="*/ 42 h 126"/>
                    <a:gd name="T26" fmla="*/ 144 w 144"/>
                    <a:gd name="T27" fmla="*/ 30 h 126"/>
                    <a:gd name="T28" fmla="*/ 138 w 144"/>
                    <a:gd name="T29" fmla="*/ 24 h 126"/>
                    <a:gd name="T30" fmla="*/ 114 w 144"/>
                    <a:gd name="T31" fmla="*/ 18 h 126"/>
                    <a:gd name="T32" fmla="*/ 96 w 144"/>
                    <a:gd name="T33" fmla="*/ 12 h 126"/>
                    <a:gd name="T34" fmla="*/ 90 w 144"/>
                    <a:gd name="T35" fmla="*/ 18 h 126"/>
                    <a:gd name="T36" fmla="*/ 72 w 144"/>
                    <a:gd name="T37" fmla="*/ 30 h 126"/>
                    <a:gd name="T38" fmla="*/ 60 w 144"/>
                    <a:gd name="T39" fmla="*/ 42 h 126"/>
                    <a:gd name="T40" fmla="*/ 54 w 144"/>
                    <a:gd name="T41" fmla="*/ 36 h 126"/>
                    <a:gd name="T42" fmla="*/ 48 w 144"/>
                    <a:gd name="T43" fmla="*/ 30 h 126"/>
                    <a:gd name="T44" fmla="*/ 42 w 144"/>
                    <a:gd name="T45" fmla="*/ 18 h 126"/>
                    <a:gd name="T46" fmla="*/ 42 w 144"/>
                    <a:gd name="T47" fmla="*/ 6 h 126"/>
                    <a:gd name="T48" fmla="*/ 42 w 144"/>
                    <a:gd name="T49" fmla="*/ 0 h 126"/>
                    <a:gd name="T50" fmla="*/ 24 w 144"/>
                    <a:gd name="T51" fmla="*/ 0 h 126"/>
                    <a:gd name="T52" fmla="*/ 12 w 144"/>
                    <a:gd name="T53" fmla="*/ 0 h 126"/>
                    <a:gd name="T54" fmla="*/ 0 w 144"/>
                    <a:gd name="T55" fmla="*/ 6 h 126"/>
                    <a:gd name="T56" fmla="*/ 0 w 144"/>
                    <a:gd name="T57" fmla="*/ 12 h 126"/>
                    <a:gd name="T58" fmla="*/ 6 w 144"/>
                    <a:gd name="T59" fmla="*/ 18 h 126"/>
                    <a:gd name="T60" fmla="*/ 18 w 144"/>
                    <a:gd name="T61" fmla="*/ 24 h 126"/>
                    <a:gd name="T62" fmla="*/ 30 w 144"/>
                    <a:gd name="T63" fmla="*/ 24 h 126"/>
                    <a:gd name="T64" fmla="*/ 36 w 144"/>
                    <a:gd name="T65" fmla="*/ 24 h 126"/>
                    <a:gd name="T66" fmla="*/ 36 w 144"/>
                    <a:gd name="T67" fmla="*/ 30 h 126"/>
                    <a:gd name="T68" fmla="*/ 30 w 144"/>
                    <a:gd name="T69" fmla="*/ 30 h 126"/>
                    <a:gd name="T70" fmla="*/ 18 w 144"/>
                    <a:gd name="T71" fmla="*/ 30 h 126"/>
                    <a:gd name="T72" fmla="*/ 12 w 144"/>
                    <a:gd name="T73" fmla="*/ 36 h 126"/>
                    <a:gd name="T74" fmla="*/ 24 w 144"/>
                    <a:gd name="T75" fmla="*/ 42 h 126"/>
                    <a:gd name="T76" fmla="*/ 24 w 144"/>
                    <a:gd name="T77" fmla="*/ 48 h 126"/>
                    <a:gd name="T78" fmla="*/ 30 w 144"/>
                    <a:gd name="T79" fmla="*/ 54 h 126"/>
                    <a:gd name="T80" fmla="*/ 36 w 144"/>
                    <a:gd name="T81" fmla="*/ 36 h 126"/>
                    <a:gd name="T82" fmla="*/ 36 w 144"/>
                    <a:gd name="T83" fmla="*/ 48 h 126"/>
                    <a:gd name="T84" fmla="*/ 48 w 144"/>
                    <a:gd name="T85" fmla="*/ 48 h 126"/>
                    <a:gd name="T86" fmla="*/ 54 w 144"/>
                    <a:gd name="T87" fmla="*/ 48 h 126"/>
                    <a:gd name="T88" fmla="*/ 54 w 144"/>
                    <a:gd name="T89" fmla="*/ 54 h 126"/>
                    <a:gd name="T90" fmla="*/ 66 w 144"/>
                    <a:gd name="T91" fmla="*/ 60 h 126"/>
                    <a:gd name="T92" fmla="*/ 72 w 144"/>
                    <a:gd name="T93" fmla="*/ 60 h 126"/>
                    <a:gd name="T94" fmla="*/ 84 w 144"/>
                    <a:gd name="T95" fmla="*/ 66 h 126"/>
                    <a:gd name="T96" fmla="*/ 96 w 144"/>
                    <a:gd name="T97" fmla="*/ 72 h 126"/>
                    <a:gd name="T98" fmla="*/ 102 w 144"/>
                    <a:gd name="T99" fmla="*/ 78 h 126"/>
                    <a:gd name="T100" fmla="*/ 114 w 144"/>
                    <a:gd name="T101" fmla="*/ 90 h 126"/>
                    <a:gd name="T102" fmla="*/ 114 w 144"/>
                    <a:gd name="T103" fmla="*/ 96 h 126"/>
                    <a:gd name="T104" fmla="*/ 108 w 144"/>
                    <a:gd name="T105" fmla="*/ 96 h 126"/>
                    <a:gd name="T106" fmla="*/ 120 w 144"/>
                    <a:gd name="T107" fmla="*/ 102 h 126"/>
                    <a:gd name="T108" fmla="*/ 108 w 144"/>
                    <a:gd name="T109" fmla="*/ 102 h 126"/>
                    <a:gd name="T110" fmla="*/ 114 w 144"/>
                    <a:gd name="T111" fmla="*/ 102 h 126"/>
                    <a:gd name="T112" fmla="*/ 102 w 144"/>
                    <a:gd name="T113" fmla="*/ 102 h 126"/>
                    <a:gd name="T114" fmla="*/ 96 w 144"/>
                    <a:gd name="T115" fmla="*/ 114 h 126"/>
                    <a:gd name="T116" fmla="*/ 108 w 144"/>
                    <a:gd name="T117" fmla="*/ 114 h 126"/>
                    <a:gd name="T118" fmla="*/ 114 w 144"/>
                    <a:gd name="T119" fmla="*/ 108 h 1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26"/>
                    <a:gd name="T182" fmla="*/ 144 w 144"/>
                    <a:gd name="T183" fmla="*/ 126 h 1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26">
                      <a:moveTo>
                        <a:pt x="114" y="108"/>
                      </a:moveTo>
                      <a:lnTo>
                        <a:pt x="114" y="114"/>
                      </a:lnTo>
                      <a:lnTo>
                        <a:pt x="120" y="114"/>
                      </a:lnTo>
                      <a:lnTo>
                        <a:pt x="132" y="108"/>
                      </a:lnTo>
                      <a:lnTo>
                        <a:pt x="138" y="120"/>
                      </a:lnTo>
                      <a:lnTo>
                        <a:pt x="144" y="126"/>
                      </a:lnTo>
                      <a:lnTo>
                        <a:pt x="144" y="114"/>
                      </a:lnTo>
                      <a:lnTo>
                        <a:pt x="144" y="102"/>
                      </a:lnTo>
                      <a:lnTo>
                        <a:pt x="144" y="90"/>
                      </a:lnTo>
                      <a:lnTo>
                        <a:pt x="144" y="78"/>
                      </a:lnTo>
                      <a:lnTo>
                        <a:pt x="144" y="66"/>
                      </a:lnTo>
                      <a:lnTo>
                        <a:pt x="144" y="54"/>
                      </a:lnTo>
                      <a:lnTo>
                        <a:pt x="144" y="42"/>
                      </a:lnTo>
                      <a:lnTo>
                        <a:pt x="144" y="30"/>
                      </a:lnTo>
                      <a:lnTo>
                        <a:pt x="138" y="24"/>
                      </a:lnTo>
                      <a:lnTo>
                        <a:pt x="114" y="18"/>
                      </a:lnTo>
                      <a:lnTo>
                        <a:pt x="96" y="12"/>
                      </a:lnTo>
                      <a:lnTo>
                        <a:pt x="90" y="18"/>
                      </a:lnTo>
                      <a:lnTo>
                        <a:pt x="72" y="30"/>
                      </a:lnTo>
                      <a:lnTo>
                        <a:pt x="60" y="42"/>
                      </a:lnTo>
                      <a:lnTo>
                        <a:pt x="54" y="36"/>
                      </a:lnTo>
                      <a:lnTo>
                        <a:pt x="48" y="30"/>
                      </a:lnTo>
                      <a:lnTo>
                        <a:pt x="42" y="18"/>
                      </a:lnTo>
                      <a:lnTo>
                        <a:pt x="42" y="6"/>
                      </a:lnTo>
                      <a:lnTo>
                        <a:pt x="42" y="0"/>
                      </a:lnTo>
                      <a:lnTo>
                        <a:pt x="24" y="0"/>
                      </a:lnTo>
                      <a:lnTo>
                        <a:pt x="12" y="0"/>
                      </a:lnTo>
                      <a:lnTo>
                        <a:pt x="0" y="6"/>
                      </a:lnTo>
                      <a:lnTo>
                        <a:pt x="0" y="12"/>
                      </a:lnTo>
                      <a:lnTo>
                        <a:pt x="6" y="18"/>
                      </a:lnTo>
                      <a:lnTo>
                        <a:pt x="18" y="24"/>
                      </a:lnTo>
                      <a:lnTo>
                        <a:pt x="30" y="24"/>
                      </a:lnTo>
                      <a:lnTo>
                        <a:pt x="36" y="24"/>
                      </a:lnTo>
                      <a:lnTo>
                        <a:pt x="36" y="30"/>
                      </a:lnTo>
                      <a:lnTo>
                        <a:pt x="30" y="30"/>
                      </a:lnTo>
                      <a:lnTo>
                        <a:pt x="18" y="30"/>
                      </a:lnTo>
                      <a:lnTo>
                        <a:pt x="12" y="36"/>
                      </a:lnTo>
                      <a:lnTo>
                        <a:pt x="24" y="42"/>
                      </a:lnTo>
                      <a:lnTo>
                        <a:pt x="24" y="48"/>
                      </a:lnTo>
                      <a:lnTo>
                        <a:pt x="30" y="54"/>
                      </a:lnTo>
                      <a:lnTo>
                        <a:pt x="36" y="36"/>
                      </a:lnTo>
                      <a:lnTo>
                        <a:pt x="36" y="48"/>
                      </a:lnTo>
                      <a:lnTo>
                        <a:pt x="48" y="48"/>
                      </a:lnTo>
                      <a:lnTo>
                        <a:pt x="54" y="48"/>
                      </a:lnTo>
                      <a:lnTo>
                        <a:pt x="54" y="54"/>
                      </a:lnTo>
                      <a:lnTo>
                        <a:pt x="66" y="60"/>
                      </a:lnTo>
                      <a:lnTo>
                        <a:pt x="72" y="60"/>
                      </a:lnTo>
                      <a:lnTo>
                        <a:pt x="84" y="66"/>
                      </a:lnTo>
                      <a:lnTo>
                        <a:pt x="96" y="72"/>
                      </a:lnTo>
                      <a:lnTo>
                        <a:pt x="102" y="78"/>
                      </a:lnTo>
                      <a:lnTo>
                        <a:pt x="114" y="90"/>
                      </a:lnTo>
                      <a:lnTo>
                        <a:pt x="114" y="96"/>
                      </a:lnTo>
                      <a:lnTo>
                        <a:pt x="108" y="96"/>
                      </a:lnTo>
                      <a:lnTo>
                        <a:pt x="120" y="102"/>
                      </a:lnTo>
                      <a:lnTo>
                        <a:pt x="108" y="102"/>
                      </a:lnTo>
                      <a:lnTo>
                        <a:pt x="114" y="102"/>
                      </a:lnTo>
                      <a:lnTo>
                        <a:pt x="102" y="102"/>
                      </a:lnTo>
                      <a:lnTo>
                        <a:pt x="96" y="114"/>
                      </a:lnTo>
                      <a:lnTo>
                        <a:pt x="108" y="114"/>
                      </a:lnTo>
                      <a:lnTo>
                        <a:pt x="114" y="108"/>
                      </a:lnTo>
                      <a:close/>
                    </a:path>
                  </a:pathLst>
                </a:custGeom>
                <a:solidFill>
                  <a:srgbClr val="00CC00"/>
                </a:solidFill>
                <a:ln w="0">
                  <a:solidFill>
                    <a:srgbClr val="000000"/>
                  </a:solidFill>
                  <a:prstDash val="solid"/>
                  <a:round/>
                  <a:headEnd/>
                  <a:tailEnd/>
                </a:ln>
              </p:spPr>
              <p:txBody>
                <a:bodyPr/>
                <a:lstStyle/>
                <a:p>
                  <a:endParaRPr lang="en-US"/>
                </a:p>
              </p:txBody>
            </p:sp>
            <p:sp>
              <p:nvSpPr>
                <p:cNvPr id="16559" name="Freeform 31"/>
                <p:cNvSpPr>
                  <a:spLocks/>
                </p:cNvSpPr>
                <p:nvPr/>
              </p:nvSpPr>
              <p:spPr bwMode="auto">
                <a:xfrm>
                  <a:off x="4643" y="2844"/>
                  <a:ext cx="96" cy="114"/>
                </a:xfrm>
                <a:custGeom>
                  <a:avLst/>
                  <a:gdLst>
                    <a:gd name="T0" fmla="*/ 96 w 96"/>
                    <a:gd name="T1" fmla="*/ 6 h 114"/>
                    <a:gd name="T2" fmla="*/ 90 w 96"/>
                    <a:gd name="T3" fmla="*/ 0 h 114"/>
                    <a:gd name="T4" fmla="*/ 78 w 96"/>
                    <a:gd name="T5" fmla="*/ 18 h 114"/>
                    <a:gd name="T6" fmla="*/ 60 w 96"/>
                    <a:gd name="T7" fmla="*/ 12 h 114"/>
                    <a:gd name="T8" fmla="*/ 36 w 96"/>
                    <a:gd name="T9" fmla="*/ 12 h 114"/>
                    <a:gd name="T10" fmla="*/ 30 w 96"/>
                    <a:gd name="T11" fmla="*/ 12 h 114"/>
                    <a:gd name="T12" fmla="*/ 24 w 96"/>
                    <a:gd name="T13" fmla="*/ 18 h 114"/>
                    <a:gd name="T14" fmla="*/ 18 w 96"/>
                    <a:gd name="T15" fmla="*/ 18 h 114"/>
                    <a:gd name="T16" fmla="*/ 12 w 96"/>
                    <a:gd name="T17" fmla="*/ 30 h 114"/>
                    <a:gd name="T18" fmla="*/ 12 w 96"/>
                    <a:gd name="T19" fmla="*/ 42 h 114"/>
                    <a:gd name="T20" fmla="*/ 12 w 96"/>
                    <a:gd name="T21" fmla="*/ 36 h 114"/>
                    <a:gd name="T22" fmla="*/ 6 w 96"/>
                    <a:gd name="T23" fmla="*/ 54 h 114"/>
                    <a:gd name="T24" fmla="*/ 0 w 96"/>
                    <a:gd name="T25" fmla="*/ 66 h 114"/>
                    <a:gd name="T26" fmla="*/ 0 w 96"/>
                    <a:gd name="T27" fmla="*/ 78 h 114"/>
                    <a:gd name="T28" fmla="*/ 12 w 96"/>
                    <a:gd name="T29" fmla="*/ 84 h 114"/>
                    <a:gd name="T30" fmla="*/ 6 w 96"/>
                    <a:gd name="T31" fmla="*/ 90 h 114"/>
                    <a:gd name="T32" fmla="*/ 6 w 96"/>
                    <a:gd name="T33" fmla="*/ 102 h 114"/>
                    <a:gd name="T34" fmla="*/ 12 w 96"/>
                    <a:gd name="T35" fmla="*/ 114 h 114"/>
                    <a:gd name="T36" fmla="*/ 24 w 96"/>
                    <a:gd name="T37" fmla="*/ 108 h 114"/>
                    <a:gd name="T38" fmla="*/ 24 w 96"/>
                    <a:gd name="T39" fmla="*/ 90 h 114"/>
                    <a:gd name="T40" fmla="*/ 18 w 96"/>
                    <a:gd name="T41" fmla="*/ 72 h 114"/>
                    <a:gd name="T42" fmla="*/ 30 w 96"/>
                    <a:gd name="T43" fmla="*/ 66 h 114"/>
                    <a:gd name="T44" fmla="*/ 30 w 96"/>
                    <a:gd name="T45" fmla="*/ 78 h 114"/>
                    <a:gd name="T46" fmla="*/ 36 w 96"/>
                    <a:gd name="T47" fmla="*/ 84 h 114"/>
                    <a:gd name="T48" fmla="*/ 42 w 96"/>
                    <a:gd name="T49" fmla="*/ 90 h 114"/>
                    <a:gd name="T50" fmla="*/ 42 w 96"/>
                    <a:gd name="T51" fmla="*/ 102 h 114"/>
                    <a:gd name="T52" fmla="*/ 48 w 96"/>
                    <a:gd name="T53" fmla="*/ 96 h 114"/>
                    <a:gd name="T54" fmla="*/ 60 w 96"/>
                    <a:gd name="T55" fmla="*/ 90 h 114"/>
                    <a:gd name="T56" fmla="*/ 48 w 96"/>
                    <a:gd name="T57" fmla="*/ 78 h 114"/>
                    <a:gd name="T58" fmla="*/ 54 w 96"/>
                    <a:gd name="T59" fmla="*/ 72 h 114"/>
                    <a:gd name="T60" fmla="*/ 42 w 96"/>
                    <a:gd name="T61" fmla="*/ 66 h 114"/>
                    <a:gd name="T62" fmla="*/ 36 w 96"/>
                    <a:gd name="T63" fmla="*/ 54 h 114"/>
                    <a:gd name="T64" fmla="*/ 42 w 96"/>
                    <a:gd name="T65" fmla="*/ 54 h 114"/>
                    <a:gd name="T66" fmla="*/ 54 w 96"/>
                    <a:gd name="T67" fmla="*/ 48 h 114"/>
                    <a:gd name="T68" fmla="*/ 66 w 96"/>
                    <a:gd name="T69" fmla="*/ 42 h 114"/>
                    <a:gd name="T70" fmla="*/ 66 w 96"/>
                    <a:gd name="T71" fmla="*/ 36 h 114"/>
                    <a:gd name="T72" fmla="*/ 60 w 96"/>
                    <a:gd name="T73" fmla="*/ 36 h 114"/>
                    <a:gd name="T74" fmla="*/ 42 w 96"/>
                    <a:gd name="T75" fmla="*/ 42 h 114"/>
                    <a:gd name="T76" fmla="*/ 30 w 96"/>
                    <a:gd name="T77" fmla="*/ 48 h 114"/>
                    <a:gd name="T78" fmla="*/ 18 w 96"/>
                    <a:gd name="T79" fmla="*/ 36 h 114"/>
                    <a:gd name="T80" fmla="*/ 24 w 96"/>
                    <a:gd name="T81" fmla="*/ 18 h 114"/>
                    <a:gd name="T82" fmla="*/ 42 w 96"/>
                    <a:gd name="T83" fmla="*/ 24 h 114"/>
                    <a:gd name="T84" fmla="*/ 66 w 96"/>
                    <a:gd name="T85" fmla="*/ 24 h 114"/>
                    <a:gd name="T86" fmla="*/ 84 w 96"/>
                    <a:gd name="T87" fmla="*/ 18 h 114"/>
                    <a:gd name="T88" fmla="*/ 96 w 96"/>
                    <a:gd name="T89" fmla="*/ 6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
                    <a:gd name="T136" fmla="*/ 0 h 114"/>
                    <a:gd name="T137" fmla="*/ 96 w 96"/>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 h="114">
                      <a:moveTo>
                        <a:pt x="96" y="6"/>
                      </a:moveTo>
                      <a:lnTo>
                        <a:pt x="90" y="0"/>
                      </a:lnTo>
                      <a:lnTo>
                        <a:pt x="78" y="18"/>
                      </a:lnTo>
                      <a:lnTo>
                        <a:pt x="60" y="12"/>
                      </a:lnTo>
                      <a:lnTo>
                        <a:pt x="36" y="12"/>
                      </a:lnTo>
                      <a:lnTo>
                        <a:pt x="30" y="12"/>
                      </a:lnTo>
                      <a:lnTo>
                        <a:pt x="24" y="18"/>
                      </a:lnTo>
                      <a:lnTo>
                        <a:pt x="18" y="18"/>
                      </a:lnTo>
                      <a:lnTo>
                        <a:pt x="12" y="30"/>
                      </a:lnTo>
                      <a:lnTo>
                        <a:pt x="12" y="42"/>
                      </a:lnTo>
                      <a:lnTo>
                        <a:pt x="12" y="36"/>
                      </a:lnTo>
                      <a:lnTo>
                        <a:pt x="6" y="54"/>
                      </a:lnTo>
                      <a:lnTo>
                        <a:pt x="0" y="66"/>
                      </a:lnTo>
                      <a:lnTo>
                        <a:pt x="0" y="78"/>
                      </a:lnTo>
                      <a:lnTo>
                        <a:pt x="12" y="84"/>
                      </a:lnTo>
                      <a:lnTo>
                        <a:pt x="6" y="90"/>
                      </a:lnTo>
                      <a:lnTo>
                        <a:pt x="6" y="102"/>
                      </a:lnTo>
                      <a:lnTo>
                        <a:pt x="12" y="114"/>
                      </a:lnTo>
                      <a:lnTo>
                        <a:pt x="24" y="108"/>
                      </a:lnTo>
                      <a:lnTo>
                        <a:pt x="24" y="90"/>
                      </a:lnTo>
                      <a:lnTo>
                        <a:pt x="18" y="72"/>
                      </a:lnTo>
                      <a:lnTo>
                        <a:pt x="30" y="66"/>
                      </a:lnTo>
                      <a:lnTo>
                        <a:pt x="30" y="78"/>
                      </a:lnTo>
                      <a:lnTo>
                        <a:pt x="36" y="84"/>
                      </a:lnTo>
                      <a:lnTo>
                        <a:pt x="42" y="90"/>
                      </a:lnTo>
                      <a:lnTo>
                        <a:pt x="42" y="102"/>
                      </a:lnTo>
                      <a:lnTo>
                        <a:pt x="48" y="96"/>
                      </a:lnTo>
                      <a:lnTo>
                        <a:pt x="60" y="90"/>
                      </a:lnTo>
                      <a:lnTo>
                        <a:pt x="48" y="78"/>
                      </a:lnTo>
                      <a:lnTo>
                        <a:pt x="54" y="72"/>
                      </a:lnTo>
                      <a:lnTo>
                        <a:pt x="42" y="66"/>
                      </a:lnTo>
                      <a:lnTo>
                        <a:pt x="36" y="54"/>
                      </a:lnTo>
                      <a:lnTo>
                        <a:pt x="42" y="54"/>
                      </a:lnTo>
                      <a:lnTo>
                        <a:pt x="54" y="48"/>
                      </a:lnTo>
                      <a:lnTo>
                        <a:pt x="66" y="42"/>
                      </a:lnTo>
                      <a:lnTo>
                        <a:pt x="66" y="36"/>
                      </a:lnTo>
                      <a:lnTo>
                        <a:pt x="60" y="36"/>
                      </a:lnTo>
                      <a:lnTo>
                        <a:pt x="42" y="42"/>
                      </a:lnTo>
                      <a:lnTo>
                        <a:pt x="30" y="48"/>
                      </a:lnTo>
                      <a:lnTo>
                        <a:pt x="18" y="36"/>
                      </a:lnTo>
                      <a:lnTo>
                        <a:pt x="24" y="18"/>
                      </a:lnTo>
                      <a:lnTo>
                        <a:pt x="42" y="24"/>
                      </a:lnTo>
                      <a:lnTo>
                        <a:pt x="66" y="24"/>
                      </a:lnTo>
                      <a:lnTo>
                        <a:pt x="84" y="18"/>
                      </a:lnTo>
                      <a:lnTo>
                        <a:pt x="96" y="6"/>
                      </a:lnTo>
                      <a:close/>
                    </a:path>
                  </a:pathLst>
                </a:custGeom>
                <a:solidFill>
                  <a:srgbClr val="00CC00"/>
                </a:solidFill>
                <a:ln w="0">
                  <a:solidFill>
                    <a:srgbClr val="000000"/>
                  </a:solidFill>
                  <a:prstDash val="solid"/>
                  <a:round/>
                  <a:headEnd/>
                  <a:tailEnd/>
                </a:ln>
              </p:spPr>
              <p:txBody>
                <a:bodyPr/>
                <a:lstStyle/>
                <a:p>
                  <a:endParaRPr lang="en-US"/>
                </a:p>
              </p:txBody>
            </p:sp>
            <p:sp>
              <p:nvSpPr>
                <p:cNvPr id="16560" name="Freeform 32"/>
                <p:cNvSpPr>
                  <a:spLocks/>
                </p:cNvSpPr>
                <p:nvPr/>
              </p:nvSpPr>
              <p:spPr bwMode="auto">
                <a:xfrm>
                  <a:off x="4439" y="2958"/>
                  <a:ext cx="138" cy="42"/>
                </a:xfrm>
                <a:custGeom>
                  <a:avLst/>
                  <a:gdLst>
                    <a:gd name="T0" fmla="*/ 138 w 138"/>
                    <a:gd name="T1" fmla="*/ 42 h 42"/>
                    <a:gd name="T2" fmla="*/ 138 w 138"/>
                    <a:gd name="T3" fmla="*/ 30 h 42"/>
                    <a:gd name="T4" fmla="*/ 132 w 138"/>
                    <a:gd name="T5" fmla="*/ 30 h 42"/>
                    <a:gd name="T6" fmla="*/ 126 w 138"/>
                    <a:gd name="T7" fmla="*/ 30 h 42"/>
                    <a:gd name="T8" fmla="*/ 120 w 138"/>
                    <a:gd name="T9" fmla="*/ 30 h 42"/>
                    <a:gd name="T10" fmla="*/ 114 w 138"/>
                    <a:gd name="T11" fmla="*/ 30 h 42"/>
                    <a:gd name="T12" fmla="*/ 108 w 138"/>
                    <a:gd name="T13" fmla="*/ 18 h 42"/>
                    <a:gd name="T14" fmla="*/ 90 w 138"/>
                    <a:gd name="T15" fmla="*/ 12 h 42"/>
                    <a:gd name="T16" fmla="*/ 84 w 138"/>
                    <a:gd name="T17" fmla="*/ 12 h 42"/>
                    <a:gd name="T18" fmla="*/ 78 w 138"/>
                    <a:gd name="T19" fmla="*/ 18 h 42"/>
                    <a:gd name="T20" fmla="*/ 66 w 138"/>
                    <a:gd name="T21" fmla="*/ 18 h 42"/>
                    <a:gd name="T22" fmla="*/ 54 w 138"/>
                    <a:gd name="T23" fmla="*/ 12 h 42"/>
                    <a:gd name="T24" fmla="*/ 48 w 138"/>
                    <a:gd name="T25" fmla="*/ 6 h 42"/>
                    <a:gd name="T26" fmla="*/ 30 w 138"/>
                    <a:gd name="T27" fmla="*/ 6 h 42"/>
                    <a:gd name="T28" fmla="*/ 12 w 138"/>
                    <a:gd name="T29" fmla="*/ 0 h 42"/>
                    <a:gd name="T30" fmla="*/ 6 w 138"/>
                    <a:gd name="T31" fmla="*/ 12 h 42"/>
                    <a:gd name="T32" fmla="*/ 0 w 138"/>
                    <a:gd name="T33" fmla="*/ 12 h 42"/>
                    <a:gd name="T34" fmla="*/ 18 w 138"/>
                    <a:gd name="T35" fmla="*/ 18 h 42"/>
                    <a:gd name="T36" fmla="*/ 18 w 138"/>
                    <a:gd name="T37" fmla="*/ 24 h 42"/>
                    <a:gd name="T38" fmla="*/ 30 w 138"/>
                    <a:gd name="T39" fmla="*/ 24 h 42"/>
                    <a:gd name="T40" fmla="*/ 48 w 138"/>
                    <a:gd name="T41" fmla="*/ 30 h 42"/>
                    <a:gd name="T42" fmla="*/ 66 w 138"/>
                    <a:gd name="T43" fmla="*/ 30 h 42"/>
                    <a:gd name="T44" fmla="*/ 78 w 138"/>
                    <a:gd name="T45" fmla="*/ 36 h 42"/>
                    <a:gd name="T46" fmla="*/ 96 w 138"/>
                    <a:gd name="T47" fmla="*/ 36 h 42"/>
                    <a:gd name="T48" fmla="*/ 114 w 138"/>
                    <a:gd name="T49" fmla="*/ 36 h 42"/>
                    <a:gd name="T50" fmla="*/ 126 w 138"/>
                    <a:gd name="T51" fmla="*/ 42 h 42"/>
                    <a:gd name="T52" fmla="*/ 138 w 138"/>
                    <a:gd name="T53" fmla="*/ 42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42"/>
                    <a:gd name="T83" fmla="*/ 138 w 138"/>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42">
                      <a:moveTo>
                        <a:pt x="138" y="42"/>
                      </a:moveTo>
                      <a:lnTo>
                        <a:pt x="138" y="30"/>
                      </a:lnTo>
                      <a:lnTo>
                        <a:pt x="132" y="30"/>
                      </a:lnTo>
                      <a:lnTo>
                        <a:pt x="126" y="30"/>
                      </a:lnTo>
                      <a:lnTo>
                        <a:pt x="120" y="30"/>
                      </a:lnTo>
                      <a:lnTo>
                        <a:pt x="114" y="30"/>
                      </a:lnTo>
                      <a:lnTo>
                        <a:pt x="108" y="18"/>
                      </a:lnTo>
                      <a:lnTo>
                        <a:pt x="90" y="12"/>
                      </a:lnTo>
                      <a:lnTo>
                        <a:pt x="84" y="12"/>
                      </a:lnTo>
                      <a:lnTo>
                        <a:pt x="78" y="18"/>
                      </a:lnTo>
                      <a:lnTo>
                        <a:pt x="66" y="18"/>
                      </a:lnTo>
                      <a:lnTo>
                        <a:pt x="54" y="12"/>
                      </a:lnTo>
                      <a:lnTo>
                        <a:pt x="48" y="6"/>
                      </a:lnTo>
                      <a:lnTo>
                        <a:pt x="30" y="6"/>
                      </a:lnTo>
                      <a:lnTo>
                        <a:pt x="12" y="0"/>
                      </a:lnTo>
                      <a:lnTo>
                        <a:pt x="6" y="12"/>
                      </a:lnTo>
                      <a:lnTo>
                        <a:pt x="0" y="12"/>
                      </a:lnTo>
                      <a:lnTo>
                        <a:pt x="18" y="18"/>
                      </a:lnTo>
                      <a:lnTo>
                        <a:pt x="18" y="24"/>
                      </a:lnTo>
                      <a:lnTo>
                        <a:pt x="30" y="24"/>
                      </a:lnTo>
                      <a:lnTo>
                        <a:pt x="48" y="30"/>
                      </a:lnTo>
                      <a:lnTo>
                        <a:pt x="66" y="30"/>
                      </a:lnTo>
                      <a:lnTo>
                        <a:pt x="78" y="36"/>
                      </a:lnTo>
                      <a:lnTo>
                        <a:pt x="96" y="36"/>
                      </a:lnTo>
                      <a:lnTo>
                        <a:pt x="114" y="36"/>
                      </a:lnTo>
                      <a:lnTo>
                        <a:pt x="126" y="42"/>
                      </a:lnTo>
                      <a:lnTo>
                        <a:pt x="138" y="42"/>
                      </a:lnTo>
                      <a:close/>
                    </a:path>
                  </a:pathLst>
                </a:custGeom>
                <a:solidFill>
                  <a:srgbClr val="00CC00"/>
                </a:solidFill>
                <a:ln w="0">
                  <a:solidFill>
                    <a:srgbClr val="000000"/>
                  </a:solidFill>
                  <a:prstDash val="solid"/>
                  <a:round/>
                  <a:headEnd/>
                  <a:tailEnd/>
                </a:ln>
              </p:spPr>
              <p:txBody>
                <a:bodyPr/>
                <a:lstStyle/>
                <a:p>
                  <a:endParaRPr lang="en-US"/>
                </a:p>
              </p:txBody>
            </p:sp>
            <p:sp>
              <p:nvSpPr>
                <p:cNvPr id="16561" name="Freeform 33"/>
                <p:cNvSpPr>
                  <a:spLocks/>
                </p:cNvSpPr>
                <p:nvPr/>
              </p:nvSpPr>
              <p:spPr bwMode="auto">
                <a:xfrm>
                  <a:off x="4709" y="2994"/>
                  <a:ext cx="60" cy="30"/>
                </a:xfrm>
                <a:custGeom>
                  <a:avLst/>
                  <a:gdLst>
                    <a:gd name="T0" fmla="*/ 60 w 60"/>
                    <a:gd name="T1" fmla="*/ 6 h 30"/>
                    <a:gd name="T2" fmla="*/ 48 w 60"/>
                    <a:gd name="T3" fmla="*/ 0 h 30"/>
                    <a:gd name="T4" fmla="*/ 36 w 60"/>
                    <a:gd name="T5" fmla="*/ 6 h 30"/>
                    <a:gd name="T6" fmla="*/ 24 w 60"/>
                    <a:gd name="T7" fmla="*/ 12 h 30"/>
                    <a:gd name="T8" fmla="*/ 12 w 60"/>
                    <a:gd name="T9" fmla="*/ 18 h 30"/>
                    <a:gd name="T10" fmla="*/ 6 w 60"/>
                    <a:gd name="T11" fmla="*/ 24 h 30"/>
                    <a:gd name="T12" fmla="*/ 0 w 60"/>
                    <a:gd name="T13" fmla="*/ 30 h 30"/>
                    <a:gd name="T14" fmla="*/ 6 w 60"/>
                    <a:gd name="T15" fmla="*/ 30 h 30"/>
                    <a:gd name="T16" fmla="*/ 24 w 60"/>
                    <a:gd name="T17" fmla="*/ 24 h 30"/>
                    <a:gd name="T18" fmla="*/ 42 w 60"/>
                    <a:gd name="T19" fmla="*/ 12 h 30"/>
                    <a:gd name="T20" fmla="*/ 60 w 60"/>
                    <a:gd name="T21" fmla="*/ 6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30"/>
                    <a:gd name="T35" fmla="*/ 60 w 6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30">
                      <a:moveTo>
                        <a:pt x="60" y="6"/>
                      </a:moveTo>
                      <a:lnTo>
                        <a:pt x="48" y="0"/>
                      </a:lnTo>
                      <a:lnTo>
                        <a:pt x="36" y="6"/>
                      </a:lnTo>
                      <a:lnTo>
                        <a:pt x="24" y="12"/>
                      </a:lnTo>
                      <a:lnTo>
                        <a:pt x="12" y="18"/>
                      </a:lnTo>
                      <a:lnTo>
                        <a:pt x="6" y="24"/>
                      </a:lnTo>
                      <a:lnTo>
                        <a:pt x="0" y="30"/>
                      </a:lnTo>
                      <a:lnTo>
                        <a:pt x="6" y="30"/>
                      </a:lnTo>
                      <a:lnTo>
                        <a:pt x="24" y="24"/>
                      </a:lnTo>
                      <a:lnTo>
                        <a:pt x="42" y="12"/>
                      </a:lnTo>
                      <a:lnTo>
                        <a:pt x="60" y="6"/>
                      </a:lnTo>
                      <a:close/>
                    </a:path>
                  </a:pathLst>
                </a:custGeom>
                <a:solidFill>
                  <a:srgbClr val="00CC00"/>
                </a:solidFill>
                <a:ln w="0">
                  <a:solidFill>
                    <a:srgbClr val="000000"/>
                  </a:solidFill>
                  <a:prstDash val="solid"/>
                  <a:round/>
                  <a:headEnd/>
                  <a:tailEnd/>
                </a:ln>
              </p:spPr>
              <p:txBody>
                <a:bodyPr/>
                <a:lstStyle/>
                <a:p>
                  <a:endParaRPr lang="en-US"/>
                </a:p>
              </p:txBody>
            </p:sp>
            <p:sp>
              <p:nvSpPr>
                <p:cNvPr id="16562" name="Freeform 34"/>
                <p:cNvSpPr>
                  <a:spLocks/>
                </p:cNvSpPr>
                <p:nvPr/>
              </p:nvSpPr>
              <p:spPr bwMode="auto">
                <a:xfrm>
                  <a:off x="4769" y="2838"/>
                  <a:ext cx="24" cy="48"/>
                </a:xfrm>
                <a:custGeom>
                  <a:avLst/>
                  <a:gdLst>
                    <a:gd name="T0" fmla="*/ 24 w 24"/>
                    <a:gd name="T1" fmla="*/ 30 h 48"/>
                    <a:gd name="T2" fmla="*/ 12 w 24"/>
                    <a:gd name="T3" fmla="*/ 18 h 48"/>
                    <a:gd name="T4" fmla="*/ 24 w 24"/>
                    <a:gd name="T5" fmla="*/ 12 h 48"/>
                    <a:gd name="T6" fmla="*/ 18 w 24"/>
                    <a:gd name="T7" fmla="*/ 12 h 48"/>
                    <a:gd name="T8" fmla="*/ 12 w 24"/>
                    <a:gd name="T9" fmla="*/ 12 h 48"/>
                    <a:gd name="T10" fmla="*/ 6 w 24"/>
                    <a:gd name="T11" fmla="*/ 24 h 48"/>
                    <a:gd name="T12" fmla="*/ 6 w 24"/>
                    <a:gd name="T13" fmla="*/ 18 h 48"/>
                    <a:gd name="T14" fmla="*/ 12 w 24"/>
                    <a:gd name="T15" fmla="*/ 6 h 48"/>
                    <a:gd name="T16" fmla="*/ 12 w 24"/>
                    <a:gd name="T17" fmla="*/ 0 h 48"/>
                    <a:gd name="T18" fmla="*/ 6 w 24"/>
                    <a:gd name="T19" fmla="*/ 12 h 48"/>
                    <a:gd name="T20" fmla="*/ 0 w 24"/>
                    <a:gd name="T21" fmla="*/ 24 h 48"/>
                    <a:gd name="T22" fmla="*/ 6 w 24"/>
                    <a:gd name="T23" fmla="*/ 36 h 48"/>
                    <a:gd name="T24" fmla="*/ 18 w 24"/>
                    <a:gd name="T25" fmla="*/ 48 h 48"/>
                    <a:gd name="T26" fmla="*/ 6 w 24"/>
                    <a:gd name="T27" fmla="*/ 30 h 48"/>
                    <a:gd name="T28" fmla="*/ 24 w 24"/>
                    <a:gd name="T29" fmla="*/ 3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48"/>
                    <a:gd name="T47" fmla="*/ 24 w 24"/>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48">
                      <a:moveTo>
                        <a:pt x="24" y="30"/>
                      </a:moveTo>
                      <a:lnTo>
                        <a:pt x="12" y="18"/>
                      </a:lnTo>
                      <a:lnTo>
                        <a:pt x="24" y="12"/>
                      </a:lnTo>
                      <a:lnTo>
                        <a:pt x="18" y="12"/>
                      </a:lnTo>
                      <a:lnTo>
                        <a:pt x="12" y="12"/>
                      </a:lnTo>
                      <a:lnTo>
                        <a:pt x="6" y="24"/>
                      </a:lnTo>
                      <a:lnTo>
                        <a:pt x="6" y="18"/>
                      </a:lnTo>
                      <a:lnTo>
                        <a:pt x="12" y="6"/>
                      </a:lnTo>
                      <a:lnTo>
                        <a:pt x="12" y="0"/>
                      </a:lnTo>
                      <a:lnTo>
                        <a:pt x="6" y="12"/>
                      </a:lnTo>
                      <a:lnTo>
                        <a:pt x="0" y="24"/>
                      </a:lnTo>
                      <a:lnTo>
                        <a:pt x="6" y="36"/>
                      </a:lnTo>
                      <a:lnTo>
                        <a:pt x="18" y="48"/>
                      </a:lnTo>
                      <a:lnTo>
                        <a:pt x="6" y="30"/>
                      </a:lnTo>
                      <a:lnTo>
                        <a:pt x="24" y="30"/>
                      </a:lnTo>
                      <a:close/>
                    </a:path>
                  </a:pathLst>
                </a:custGeom>
                <a:solidFill>
                  <a:srgbClr val="00CC00"/>
                </a:solidFill>
                <a:ln w="0">
                  <a:solidFill>
                    <a:srgbClr val="000000"/>
                  </a:solidFill>
                  <a:prstDash val="solid"/>
                  <a:round/>
                  <a:headEnd/>
                  <a:tailEnd/>
                </a:ln>
              </p:spPr>
              <p:txBody>
                <a:bodyPr/>
                <a:lstStyle/>
                <a:p>
                  <a:endParaRPr lang="en-US"/>
                </a:p>
              </p:txBody>
            </p:sp>
            <p:sp>
              <p:nvSpPr>
                <p:cNvPr id="16563" name="Freeform 35"/>
                <p:cNvSpPr>
                  <a:spLocks/>
                </p:cNvSpPr>
                <p:nvPr/>
              </p:nvSpPr>
              <p:spPr bwMode="auto">
                <a:xfrm>
                  <a:off x="4781" y="2916"/>
                  <a:ext cx="42" cy="12"/>
                </a:xfrm>
                <a:custGeom>
                  <a:avLst/>
                  <a:gdLst>
                    <a:gd name="T0" fmla="*/ 42 w 42"/>
                    <a:gd name="T1" fmla="*/ 12 h 12"/>
                    <a:gd name="T2" fmla="*/ 18 w 42"/>
                    <a:gd name="T3" fmla="*/ 6 h 12"/>
                    <a:gd name="T4" fmla="*/ 6 w 42"/>
                    <a:gd name="T5" fmla="*/ 6 h 12"/>
                    <a:gd name="T6" fmla="*/ 0 w 42"/>
                    <a:gd name="T7" fmla="*/ 12 h 12"/>
                    <a:gd name="T8" fmla="*/ 0 w 42"/>
                    <a:gd name="T9" fmla="*/ 6 h 12"/>
                    <a:gd name="T10" fmla="*/ 0 w 42"/>
                    <a:gd name="T11" fmla="*/ 0 h 12"/>
                    <a:gd name="T12" fmla="*/ 6 w 42"/>
                    <a:gd name="T13" fmla="*/ 0 h 12"/>
                    <a:gd name="T14" fmla="*/ 18 w 42"/>
                    <a:gd name="T15" fmla="*/ 0 h 12"/>
                    <a:gd name="T16" fmla="*/ 36 w 42"/>
                    <a:gd name="T17" fmla="*/ 0 h 12"/>
                    <a:gd name="T18" fmla="*/ 42 w 42"/>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2"/>
                    <a:gd name="T32" fmla="*/ 42 w 4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2">
                      <a:moveTo>
                        <a:pt x="42" y="12"/>
                      </a:moveTo>
                      <a:lnTo>
                        <a:pt x="18" y="6"/>
                      </a:lnTo>
                      <a:lnTo>
                        <a:pt x="6" y="6"/>
                      </a:lnTo>
                      <a:lnTo>
                        <a:pt x="0" y="12"/>
                      </a:lnTo>
                      <a:lnTo>
                        <a:pt x="0" y="6"/>
                      </a:lnTo>
                      <a:lnTo>
                        <a:pt x="0" y="0"/>
                      </a:lnTo>
                      <a:lnTo>
                        <a:pt x="6" y="0"/>
                      </a:lnTo>
                      <a:lnTo>
                        <a:pt x="18" y="0"/>
                      </a:lnTo>
                      <a:lnTo>
                        <a:pt x="36" y="0"/>
                      </a:lnTo>
                      <a:lnTo>
                        <a:pt x="42" y="12"/>
                      </a:lnTo>
                      <a:close/>
                    </a:path>
                  </a:pathLst>
                </a:custGeom>
                <a:solidFill>
                  <a:srgbClr val="00CC00"/>
                </a:solidFill>
                <a:ln w="0">
                  <a:solidFill>
                    <a:srgbClr val="000000"/>
                  </a:solidFill>
                  <a:prstDash val="solid"/>
                  <a:round/>
                  <a:headEnd/>
                  <a:tailEnd/>
                </a:ln>
              </p:spPr>
              <p:txBody>
                <a:bodyPr/>
                <a:lstStyle/>
                <a:p>
                  <a:endParaRPr lang="en-US"/>
                </a:p>
              </p:txBody>
            </p:sp>
            <p:sp>
              <p:nvSpPr>
                <p:cNvPr id="16564" name="Freeform 36"/>
                <p:cNvSpPr>
                  <a:spLocks/>
                </p:cNvSpPr>
                <p:nvPr/>
              </p:nvSpPr>
              <p:spPr bwMode="auto">
                <a:xfrm>
                  <a:off x="4655" y="2994"/>
                  <a:ext cx="48" cy="12"/>
                </a:xfrm>
                <a:custGeom>
                  <a:avLst/>
                  <a:gdLst>
                    <a:gd name="T0" fmla="*/ 48 w 48"/>
                    <a:gd name="T1" fmla="*/ 0 h 12"/>
                    <a:gd name="T2" fmla="*/ 42 w 48"/>
                    <a:gd name="T3" fmla="*/ 6 h 12"/>
                    <a:gd name="T4" fmla="*/ 36 w 48"/>
                    <a:gd name="T5" fmla="*/ 6 h 12"/>
                    <a:gd name="T6" fmla="*/ 24 w 48"/>
                    <a:gd name="T7" fmla="*/ 0 h 12"/>
                    <a:gd name="T8" fmla="*/ 12 w 48"/>
                    <a:gd name="T9" fmla="*/ 0 h 12"/>
                    <a:gd name="T10" fmla="*/ 0 w 48"/>
                    <a:gd name="T11" fmla="*/ 6 h 12"/>
                    <a:gd name="T12" fmla="*/ 6 w 48"/>
                    <a:gd name="T13" fmla="*/ 12 h 12"/>
                    <a:gd name="T14" fmla="*/ 24 w 48"/>
                    <a:gd name="T15" fmla="*/ 12 h 12"/>
                    <a:gd name="T16" fmla="*/ 30 w 48"/>
                    <a:gd name="T17" fmla="*/ 12 h 12"/>
                    <a:gd name="T18" fmla="*/ 36 w 48"/>
                    <a:gd name="T19" fmla="*/ 6 h 12"/>
                    <a:gd name="T20" fmla="*/ 48 w 4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2"/>
                    <a:gd name="T35" fmla="*/ 48 w 4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2">
                      <a:moveTo>
                        <a:pt x="48" y="0"/>
                      </a:moveTo>
                      <a:lnTo>
                        <a:pt x="42" y="6"/>
                      </a:lnTo>
                      <a:lnTo>
                        <a:pt x="36" y="6"/>
                      </a:lnTo>
                      <a:lnTo>
                        <a:pt x="24" y="0"/>
                      </a:lnTo>
                      <a:lnTo>
                        <a:pt x="12" y="0"/>
                      </a:lnTo>
                      <a:lnTo>
                        <a:pt x="0" y="6"/>
                      </a:lnTo>
                      <a:lnTo>
                        <a:pt x="6" y="12"/>
                      </a:lnTo>
                      <a:lnTo>
                        <a:pt x="24" y="12"/>
                      </a:lnTo>
                      <a:lnTo>
                        <a:pt x="30" y="12"/>
                      </a:lnTo>
                      <a:lnTo>
                        <a:pt x="36" y="6"/>
                      </a:lnTo>
                      <a:lnTo>
                        <a:pt x="48" y="0"/>
                      </a:lnTo>
                      <a:close/>
                    </a:path>
                  </a:pathLst>
                </a:custGeom>
                <a:solidFill>
                  <a:srgbClr val="00CC00"/>
                </a:solidFill>
                <a:ln w="0">
                  <a:solidFill>
                    <a:srgbClr val="000000"/>
                  </a:solidFill>
                  <a:prstDash val="solid"/>
                  <a:round/>
                  <a:headEnd/>
                  <a:tailEnd/>
                </a:ln>
              </p:spPr>
              <p:txBody>
                <a:bodyPr/>
                <a:lstStyle/>
                <a:p>
                  <a:endParaRPr lang="en-US"/>
                </a:p>
              </p:txBody>
            </p:sp>
            <p:sp>
              <p:nvSpPr>
                <p:cNvPr id="16565" name="Freeform 37"/>
                <p:cNvSpPr>
                  <a:spLocks/>
                </p:cNvSpPr>
                <p:nvPr/>
              </p:nvSpPr>
              <p:spPr bwMode="auto">
                <a:xfrm>
                  <a:off x="4433" y="2892"/>
                  <a:ext cx="30" cy="24"/>
                </a:xfrm>
                <a:custGeom>
                  <a:avLst/>
                  <a:gdLst>
                    <a:gd name="T0" fmla="*/ 30 w 30"/>
                    <a:gd name="T1" fmla="*/ 18 h 24"/>
                    <a:gd name="T2" fmla="*/ 30 w 30"/>
                    <a:gd name="T3" fmla="*/ 24 h 24"/>
                    <a:gd name="T4" fmla="*/ 24 w 30"/>
                    <a:gd name="T5" fmla="*/ 24 h 24"/>
                    <a:gd name="T6" fmla="*/ 18 w 30"/>
                    <a:gd name="T7" fmla="*/ 18 h 24"/>
                    <a:gd name="T8" fmla="*/ 12 w 30"/>
                    <a:gd name="T9" fmla="*/ 12 h 24"/>
                    <a:gd name="T10" fmla="*/ 0 w 30"/>
                    <a:gd name="T11" fmla="*/ 12 h 24"/>
                    <a:gd name="T12" fmla="*/ 12 w 30"/>
                    <a:gd name="T13" fmla="*/ 6 h 24"/>
                    <a:gd name="T14" fmla="*/ 18 w 30"/>
                    <a:gd name="T15" fmla="*/ 0 h 24"/>
                    <a:gd name="T16" fmla="*/ 18 w 30"/>
                    <a:gd name="T17" fmla="*/ 6 h 24"/>
                    <a:gd name="T18" fmla="*/ 18 w 30"/>
                    <a:gd name="T19" fmla="*/ 12 h 24"/>
                    <a:gd name="T20" fmla="*/ 24 w 30"/>
                    <a:gd name="T21" fmla="*/ 12 h 24"/>
                    <a:gd name="T22" fmla="*/ 30 w 30"/>
                    <a:gd name="T23" fmla="*/ 18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30" y="18"/>
                      </a:moveTo>
                      <a:lnTo>
                        <a:pt x="30" y="24"/>
                      </a:lnTo>
                      <a:lnTo>
                        <a:pt x="24" y="24"/>
                      </a:lnTo>
                      <a:lnTo>
                        <a:pt x="18" y="18"/>
                      </a:lnTo>
                      <a:lnTo>
                        <a:pt x="12" y="12"/>
                      </a:lnTo>
                      <a:lnTo>
                        <a:pt x="0" y="12"/>
                      </a:lnTo>
                      <a:lnTo>
                        <a:pt x="12" y="6"/>
                      </a:lnTo>
                      <a:lnTo>
                        <a:pt x="18" y="0"/>
                      </a:lnTo>
                      <a:lnTo>
                        <a:pt x="18" y="6"/>
                      </a:lnTo>
                      <a:lnTo>
                        <a:pt x="18" y="12"/>
                      </a:lnTo>
                      <a:lnTo>
                        <a:pt x="24" y="12"/>
                      </a:lnTo>
                      <a:lnTo>
                        <a:pt x="30" y="18"/>
                      </a:lnTo>
                      <a:close/>
                    </a:path>
                  </a:pathLst>
                </a:custGeom>
                <a:solidFill>
                  <a:srgbClr val="00CC00"/>
                </a:solidFill>
                <a:ln w="0">
                  <a:solidFill>
                    <a:srgbClr val="000000"/>
                  </a:solidFill>
                  <a:prstDash val="solid"/>
                  <a:round/>
                  <a:headEnd/>
                  <a:tailEnd/>
                </a:ln>
              </p:spPr>
              <p:txBody>
                <a:bodyPr/>
                <a:lstStyle/>
                <a:p>
                  <a:endParaRPr lang="en-US"/>
                </a:p>
              </p:txBody>
            </p:sp>
            <p:sp>
              <p:nvSpPr>
                <p:cNvPr id="16566" name="Freeform 38"/>
                <p:cNvSpPr>
                  <a:spLocks/>
                </p:cNvSpPr>
                <p:nvPr/>
              </p:nvSpPr>
              <p:spPr bwMode="auto">
                <a:xfrm>
                  <a:off x="4613" y="2994"/>
                  <a:ext cx="36" cy="12"/>
                </a:xfrm>
                <a:custGeom>
                  <a:avLst/>
                  <a:gdLst>
                    <a:gd name="T0" fmla="*/ 36 w 36"/>
                    <a:gd name="T1" fmla="*/ 6 h 12"/>
                    <a:gd name="T2" fmla="*/ 30 w 36"/>
                    <a:gd name="T3" fmla="*/ 0 h 12"/>
                    <a:gd name="T4" fmla="*/ 30 w 36"/>
                    <a:gd name="T5" fmla="*/ 6 h 12"/>
                    <a:gd name="T6" fmla="*/ 12 w 36"/>
                    <a:gd name="T7" fmla="*/ 0 h 12"/>
                    <a:gd name="T8" fmla="*/ 24 w 36"/>
                    <a:gd name="T9" fmla="*/ 6 h 12"/>
                    <a:gd name="T10" fmla="*/ 6 w 36"/>
                    <a:gd name="T11" fmla="*/ 6 h 12"/>
                    <a:gd name="T12" fmla="*/ 0 w 36"/>
                    <a:gd name="T13" fmla="*/ 6 h 12"/>
                    <a:gd name="T14" fmla="*/ 0 w 36"/>
                    <a:gd name="T15" fmla="*/ 12 h 12"/>
                    <a:gd name="T16" fmla="*/ 12 w 36"/>
                    <a:gd name="T17" fmla="*/ 12 h 12"/>
                    <a:gd name="T18" fmla="*/ 24 w 36"/>
                    <a:gd name="T19" fmla="*/ 6 h 12"/>
                    <a:gd name="T20" fmla="*/ 30 w 36"/>
                    <a:gd name="T21" fmla="*/ 6 h 12"/>
                    <a:gd name="T22" fmla="*/ 36 w 36"/>
                    <a:gd name="T23" fmla="*/ 6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2"/>
                    <a:gd name="T38" fmla="*/ 36 w 3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2">
                      <a:moveTo>
                        <a:pt x="36" y="6"/>
                      </a:moveTo>
                      <a:lnTo>
                        <a:pt x="30" y="0"/>
                      </a:lnTo>
                      <a:lnTo>
                        <a:pt x="30" y="6"/>
                      </a:lnTo>
                      <a:lnTo>
                        <a:pt x="12" y="0"/>
                      </a:lnTo>
                      <a:lnTo>
                        <a:pt x="24" y="6"/>
                      </a:lnTo>
                      <a:lnTo>
                        <a:pt x="6" y="6"/>
                      </a:lnTo>
                      <a:lnTo>
                        <a:pt x="0" y="6"/>
                      </a:lnTo>
                      <a:lnTo>
                        <a:pt x="0" y="12"/>
                      </a:lnTo>
                      <a:lnTo>
                        <a:pt x="12" y="12"/>
                      </a:lnTo>
                      <a:lnTo>
                        <a:pt x="24" y="6"/>
                      </a:lnTo>
                      <a:lnTo>
                        <a:pt x="30" y="6"/>
                      </a:lnTo>
                      <a:lnTo>
                        <a:pt x="36" y="6"/>
                      </a:lnTo>
                      <a:close/>
                    </a:path>
                  </a:pathLst>
                </a:custGeom>
                <a:solidFill>
                  <a:srgbClr val="00CC00"/>
                </a:solidFill>
                <a:ln w="0">
                  <a:solidFill>
                    <a:srgbClr val="000000"/>
                  </a:solidFill>
                  <a:prstDash val="solid"/>
                  <a:round/>
                  <a:headEnd/>
                  <a:tailEnd/>
                </a:ln>
              </p:spPr>
              <p:txBody>
                <a:bodyPr/>
                <a:lstStyle/>
                <a:p>
                  <a:endParaRPr lang="en-US"/>
                </a:p>
              </p:txBody>
            </p:sp>
            <p:sp>
              <p:nvSpPr>
                <p:cNvPr id="16567" name="Freeform 39"/>
                <p:cNvSpPr>
                  <a:spLocks/>
                </p:cNvSpPr>
                <p:nvPr/>
              </p:nvSpPr>
              <p:spPr bwMode="auto">
                <a:xfrm>
                  <a:off x="4643" y="3012"/>
                  <a:ext cx="30" cy="12"/>
                </a:xfrm>
                <a:custGeom>
                  <a:avLst/>
                  <a:gdLst>
                    <a:gd name="T0" fmla="*/ 30 w 30"/>
                    <a:gd name="T1" fmla="*/ 12 h 12"/>
                    <a:gd name="T2" fmla="*/ 18 w 30"/>
                    <a:gd name="T3" fmla="*/ 12 h 12"/>
                    <a:gd name="T4" fmla="*/ 6 w 30"/>
                    <a:gd name="T5" fmla="*/ 6 h 12"/>
                    <a:gd name="T6" fmla="*/ 0 w 30"/>
                    <a:gd name="T7" fmla="*/ 0 h 12"/>
                    <a:gd name="T8" fmla="*/ 18 w 30"/>
                    <a:gd name="T9" fmla="*/ 0 h 12"/>
                    <a:gd name="T10" fmla="*/ 30 w 30"/>
                    <a:gd name="T11" fmla="*/ 12 h 12"/>
                    <a:gd name="T12" fmla="*/ 0 60000 65536"/>
                    <a:gd name="T13" fmla="*/ 0 60000 65536"/>
                    <a:gd name="T14" fmla="*/ 0 60000 65536"/>
                    <a:gd name="T15" fmla="*/ 0 60000 65536"/>
                    <a:gd name="T16" fmla="*/ 0 60000 65536"/>
                    <a:gd name="T17" fmla="*/ 0 60000 65536"/>
                    <a:gd name="T18" fmla="*/ 0 w 30"/>
                    <a:gd name="T19" fmla="*/ 0 h 12"/>
                    <a:gd name="T20" fmla="*/ 30 w 3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0" h="12">
                      <a:moveTo>
                        <a:pt x="30" y="12"/>
                      </a:moveTo>
                      <a:lnTo>
                        <a:pt x="18" y="12"/>
                      </a:lnTo>
                      <a:lnTo>
                        <a:pt x="6" y="6"/>
                      </a:lnTo>
                      <a:lnTo>
                        <a:pt x="0" y="0"/>
                      </a:lnTo>
                      <a:lnTo>
                        <a:pt x="18" y="0"/>
                      </a:lnTo>
                      <a:lnTo>
                        <a:pt x="30" y="12"/>
                      </a:lnTo>
                      <a:close/>
                    </a:path>
                  </a:pathLst>
                </a:custGeom>
                <a:solidFill>
                  <a:srgbClr val="00CC00"/>
                </a:solidFill>
                <a:ln w="0">
                  <a:solidFill>
                    <a:srgbClr val="000000"/>
                  </a:solidFill>
                  <a:prstDash val="solid"/>
                  <a:round/>
                  <a:headEnd/>
                  <a:tailEnd/>
                </a:ln>
              </p:spPr>
              <p:txBody>
                <a:bodyPr/>
                <a:lstStyle/>
                <a:p>
                  <a:endParaRPr lang="en-US"/>
                </a:p>
              </p:txBody>
            </p:sp>
            <p:sp>
              <p:nvSpPr>
                <p:cNvPr id="16568" name="Freeform 40"/>
                <p:cNvSpPr>
                  <a:spLocks/>
                </p:cNvSpPr>
                <p:nvPr/>
              </p:nvSpPr>
              <p:spPr bwMode="auto">
                <a:xfrm>
                  <a:off x="4751" y="2916"/>
                  <a:ext cx="18" cy="12"/>
                </a:xfrm>
                <a:custGeom>
                  <a:avLst/>
                  <a:gdLst>
                    <a:gd name="T0" fmla="*/ 18 w 18"/>
                    <a:gd name="T1" fmla="*/ 6 h 12"/>
                    <a:gd name="T2" fmla="*/ 12 w 18"/>
                    <a:gd name="T3" fmla="*/ 12 h 12"/>
                    <a:gd name="T4" fmla="*/ 0 w 18"/>
                    <a:gd name="T5" fmla="*/ 6 h 12"/>
                    <a:gd name="T6" fmla="*/ 6 w 18"/>
                    <a:gd name="T7" fmla="*/ 0 h 12"/>
                    <a:gd name="T8" fmla="*/ 18 w 18"/>
                    <a:gd name="T9" fmla="*/ 6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6"/>
                      </a:moveTo>
                      <a:lnTo>
                        <a:pt x="12" y="12"/>
                      </a:lnTo>
                      <a:lnTo>
                        <a:pt x="0" y="6"/>
                      </a:lnTo>
                      <a:lnTo>
                        <a:pt x="6" y="0"/>
                      </a:lnTo>
                      <a:lnTo>
                        <a:pt x="18" y="6"/>
                      </a:lnTo>
                      <a:close/>
                    </a:path>
                  </a:pathLst>
                </a:custGeom>
                <a:solidFill>
                  <a:srgbClr val="00CC00"/>
                </a:solidFill>
                <a:ln w="0">
                  <a:solidFill>
                    <a:srgbClr val="000000"/>
                  </a:solidFill>
                  <a:prstDash val="solid"/>
                  <a:round/>
                  <a:headEnd/>
                  <a:tailEnd/>
                </a:ln>
              </p:spPr>
              <p:txBody>
                <a:bodyPr/>
                <a:lstStyle/>
                <a:p>
                  <a:endParaRPr lang="en-US"/>
                </a:p>
              </p:txBody>
            </p:sp>
            <p:sp>
              <p:nvSpPr>
                <p:cNvPr id="16569" name="Freeform 41"/>
                <p:cNvSpPr>
                  <a:spLocks/>
                </p:cNvSpPr>
                <p:nvPr/>
              </p:nvSpPr>
              <p:spPr bwMode="auto">
                <a:xfrm>
                  <a:off x="4577" y="2994"/>
                  <a:ext cx="18" cy="6"/>
                </a:xfrm>
                <a:custGeom>
                  <a:avLst/>
                  <a:gdLst>
                    <a:gd name="T0" fmla="*/ 18 w 18"/>
                    <a:gd name="T1" fmla="*/ 0 h 6"/>
                    <a:gd name="T2" fmla="*/ 12 w 18"/>
                    <a:gd name="T3" fmla="*/ 0 h 6"/>
                    <a:gd name="T4" fmla="*/ 6 w 18"/>
                    <a:gd name="T5" fmla="*/ 0 h 6"/>
                    <a:gd name="T6" fmla="*/ 0 w 18"/>
                    <a:gd name="T7" fmla="*/ 0 h 6"/>
                    <a:gd name="T8" fmla="*/ 12 w 18"/>
                    <a:gd name="T9" fmla="*/ 6 h 6"/>
                    <a:gd name="T10" fmla="*/ 18 w 18"/>
                    <a:gd name="T11" fmla="*/ 0 h 6"/>
                    <a:gd name="T12" fmla="*/ 0 60000 65536"/>
                    <a:gd name="T13" fmla="*/ 0 60000 65536"/>
                    <a:gd name="T14" fmla="*/ 0 60000 65536"/>
                    <a:gd name="T15" fmla="*/ 0 60000 65536"/>
                    <a:gd name="T16" fmla="*/ 0 60000 65536"/>
                    <a:gd name="T17" fmla="*/ 0 60000 65536"/>
                    <a:gd name="T18" fmla="*/ 0 w 18"/>
                    <a:gd name="T19" fmla="*/ 0 h 6"/>
                    <a:gd name="T20" fmla="*/ 18 w 1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8" h="6">
                      <a:moveTo>
                        <a:pt x="18" y="0"/>
                      </a:moveTo>
                      <a:lnTo>
                        <a:pt x="12" y="0"/>
                      </a:lnTo>
                      <a:lnTo>
                        <a:pt x="6" y="0"/>
                      </a:lnTo>
                      <a:lnTo>
                        <a:pt x="0" y="0"/>
                      </a:lnTo>
                      <a:lnTo>
                        <a:pt x="12" y="6"/>
                      </a:lnTo>
                      <a:lnTo>
                        <a:pt x="18" y="0"/>
                      </a:lnTo>
                      <a:close/>
                    </a:path>
                  </a:pathLst>
                </a:custGeom>
                <a:solidFill>
                  <a:srgbClr val="00CC00"/>
                </a:solidFill>
                <a:ln w="0">
                  <a:solidFill>
                    <a:srgbClr val="000000"/>
                  </a:solidFill>
                  <a:prstDash val="solid"/>
                  <a:round/>
                  <a:headEnd/>
                  <a:tailEnd/>
                </a:ln>
              </p:spPr>
              <p:txBody>
                <a:bodyPr/>
                <a:lstStyle/>
                <a:p>
                  <a:endParaRPr lang="en-US"/>
                </a:p>
              </p:txBody>
            </p:sp>
            <p:sp>
              <p:nvSpPr>
                <p:cNvPr id="16570" name="Freeform 42"/>
                <p:cNvSpPr>
                  <a:spLocks/>
                </p:cNvSpPr>
                <p:nvPr/>
              </p:nvSpPr>
              <p:spPr bwMode="auto">
                <a:xfrm>
                  <a:off x="4553" y="2976"/>
                  <a:ext cx="18" cy="0"/>
                </a:xfrm>
                <a:custGeom>
                  <a:avLst/>
                  <a:gdLst>
                    <a:gd name="T0" fmla="*/ 18 w 18"/>
                    <a:gd name="T1" fmla="*/ 12 w 18"/>
                    <a:gd name="T2" fmla="*/ 6 w 18"/>
                    <a:gd name="T3" fmla="*/ 0 w 18"/>
                    <a:gd name="T4" fmla="*/ 12 w 18"/>
                    <a:gd name="T5" fmla="*/ 18 w 18"/>
                    <a:gd name="T6" fmla="*/ 0 60000 65536"/>
                    <a:gd name="T7" fmla="*/ 0 60000 65536"/>
                    <a:gd name="T8" fmla="*/ 0 60000 65536"/>
                    <a:gd name="T9" fmla="*/ 0 60000 65536"/>
                    <a:gd name="T10" fmla="*/ 0 60000 65536"/>
                    <a:gd name="T11" fmla="*/ 0 60000 65536"/>
                    <a:gd name="T12" fmla="*/ 0 w 18"/>
                    <a:gd name="T13" fmla="*/ 18 w 18"/>
                  </a:gdLst>
                  <a:ahLst/>
                  <a:cxnLst>
                    <a:cxn ang="T6">
                      <a:pos x="T0" y="0"/>
                    </a:cxn>
                    <a:cxn ang="T7">
                      <a:pos x="T1" y="0"/>
                    </a:cxn>
                    <a:cxn ang="T8">
                      <a:pos x="T2" y="0"/>
                    </a:cxn>
                    <a:cxn ang="T9">
                      <a:pos x="T3" y="0"/>
                    </a:cxn>
                    <a:cxn ang="T10">
                      <a:pos x="T4" y="0"/>
                    </a:cxn>
                    <a:cxn ang="T11">
                      <a:pos x="T5" y="0"/>
                    </a:cxn>
                  </a:cxnLst>
                  <a:rect l="T12" t="0" r="T13" b="0"/>
                  <a:pathLst>
                    <a:path w="18">
                      <a:moveTo>
                        <a:pt x="18" y="0"/>
                      </a:moveTo>
                      <a:lnTo>
                        <a:pt x="12" y="0"/>
                      </a:lnTo>
                      <a:lnTo>
                        <a:pt x="6" y="0"/>
                      </a:lnTo>
                      <a:lnTo>
                        <a:pt x="0" y="0"/>
                      </a:lnTo>
                      <a:lnTo>
                        <a:pt x="12" y="0"/>
                      </a:lnTo>
                      <a:lnTo>
                        <a:pt x="18" y="0"/>
                      </a:lnTo>
                      <a:close/>
                    </a:path>
                  </a:pathLst>
                </a:custGeom>
                <a:solidFill>
                  <a:srgbClr val="00CC00"/>
                </a:solidFill>
                <a:ln w="0">
                  <a:solidFill>
                    <a:srgbClr val="000000"/>
                  </a:solidFill>
                  <a:prstDash val="solid"/>
                  <a:round/>
                  <a:headEnd/>
                  <a:tailEnd/>
                </a:ln>
              </p:spPr>
              <p:txBody>
                <a:bodyPr/>
                <a:lstStyle/>
                <a:p>
                  <a:endParaRPr lang="en-US"/>
                </a:p>
              </p:txBody>
            </p:sp>
            <p:sp>
              <p:nvSpPr>
                <p:cNvPr id="16571" name="Freeform 43"/>
                <p:cNvSpPr>
                  <a:spLocks/>
                </p:cNvSpPr>
                <p:nvPr/>
              </p:nvSpPr>
              <p:spPr bwMode="auto">
                <a:xfrm>
                  <a:off x="4318" y="2850"/>
                  <a:ext cx="12" cy="12"/>
                </a:xfrm>
                <a:custGeom>
                  <a:avLst/>
                  <a:gdLst>
                    <a:gd name="T0" fmla="*/ 12 w 12"/>
                    <a:gd name="T1" fmla="*/ 6 h 12"/>
                    <a:gd name="T2" fmla="*/ 12 w 12"/>
                    <a:gd name="T3" fmla="*/ 12 h 12"/>
                    <a:gd name="T4" fmla="*/ 0 w 12"/>
                    <a:gd name="T5" fmla="*/ 0 h 12"/>
                    <a:gd name="T6" fmla="*/ 12 w 12"/>
                    <a:gd name="T7" fmla="*/ 6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6"/>
                      </a:moveTo>
                      <a:lnTo>
                        <a:pt x="12" y="12"/>
                      </a:lnTo>
                      <a:lnTo>
                        <a:pt x="0" y="0"/>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6572" name="Freeform 44"/>
                <p:cNvSpPr>
                  <a:spLocks/>
                </p:cNvSpPr>
                <p:nvPr/>
              </p:nvSpPr>
              <p:spPr bwMode="auto">
                <a:xfrm>
                  <a:off x="4475" y="2910"/>
                  <a:ext cx="12" cy="12"/>
                </a:xfrm>
                <a:custGeom>
                  <a:avLst/>
                  <a:gdLst>
                    <a:gd name="T0" fmla="*/ 12 w 12"/>
                    <a:gd name="T1" fmla="*/ 6 h 12"/>
                    <a:gd name="T2" fmla="*/ 6 w 12"/>
                    <a:gd name="T3" fmla="*/ 6 h 12"/>
                    <a:gd name="T4" fmla="*/ 0 w 12"/>
                    <a:gd name="T5" fmla="*/ 12 h 12"/>
                    <a:gd name="T6" fmla="*/ 0 w 12"/>
                    <a:gd name="T7" fmla="*/ 0 h 12"/>
                    <a:gd name="T8" fmla="*/ 12 w 12"/>
                    <a:gd name="T9" fmla="*/ 6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6"/>
                      </a:moveTo>
                      <a:lnTo>
                        <a:pt x="6" y="6"/>
                      </a:lnTo>
                      <a:lnTo>
                        <a:pt x="0" y="12"/>
                      </a:lnTo>
                      <a:lnTo>
                        <a:pt x="0" y="0"/>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6573" name="Freeform 45"/>
                <p:cNvSpPr>
                  <a:spLocks/>
                </p:cNvSpPr>
                <p:nvPr/>
              </p:nvSpPr>
              <p:spPr bwMode="auto">
                <a:xfrm>
                  <a:off x="4601" y="2994"/>
                  <a:ext cx="12" cy="12"/>
                </a:xfrm>
                <a:custGeom>
                  <a:avLst/>
                  <a:gdLst>
                    <a:gd name="T0" fmla="*/ 12 w 12"/>
                    <a:gd name="T1" fmla="*/ 0 h 12"/>
                    <a:gd name="T2" fmla="*/ 6 w 12"/>
                    <a:gd name="T3" fmla="*/ 0 h 12"/>
                    <a:gd name="T4" fmla="*/ 0 w 12"/>
                    <a:gd name="T5" fmla="*/ 6 h 12"/>
                    <a:gd name="T6" fmla="*/ 6 w 12"/>
                    <a:gd name="T7" fmla="*/ 12 h 12"/>
                    <a:gd name="T8" fmla="*/ 12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0"/>
                      </a:moveTo>
                      <a:lnTo>
                        <a:pt x="6" y="0"/>
                      </a:lnTo>
                      <a:lnTo>
                        <a:pt x="0" y="6"/>
                      </a:lnTo>
                      <a:lnTo>
                        <a:pt x="6" y="12"/>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6574" name="Freeform 46"/>
                <p:cNvSpPr>
                  <a:spLocks/>
                </p:cNvSpPr>
                <p:nvPr/>
              </p:nvSpPr>
              <p:spPr bwMode="auto">
                <a:xfrm>
                  <a:off x="4697" y="2940"/>
                  <a:ext cx="12" cy="18"/>
                </a:xfrm>
                <a:custGeom>
                  <a:avLst/>
                  <a:gdLst>
                    <a:gd name="T0" fmla="*/ 12 w 12"/>
                    <a:gd name="T1" fmla="*/ 12 h 18"/>
                    <a:gd name="T2" fmla="*/ 12 w 12"/>
                    <a:gd name="T3" fmla="*/ 0 h 18"/>
                    <a:gd name="T4" fmla="*/ 0 w 12"/>
                    <a:gd name="T5" fmla="*/ 18 h 18"/>
                    <a:gd name="T6" fmla="*/ 12 w 12"/>
                    <a:gd name="T7" fmla="*/ 12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12" y="12"/>
                      </a:moveTo>
                      <a:lnTo>
                        <a:pt x="12" y="0"/>
                      </a:lnTo>
                      <a:lnTo>
                        <a:pt x="0" y="18"/>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6575" name="Freeform 47"/>
                <p:cNvSpPr>
                  <a:spLocks/>
                </p:cNvSpPr>
                <p:nvPr/>
              </p:nvSpPr>
              <p:spPr bwMode="auto">
                <a:xfrm>
                  <a:off x="4877" y="2952"/>
                  <a:ext cx="6" cy="12"/>
                </a:xfrm>
                <a:custGeom>
                  <a:avLst/>
                  <a:gdLst>
                    <a:gd name="T0" fmla="*/ 6 w 6"/>
                    <a:gd name="T1" fmla="*/ 12 h 12"/>
                    <a:gd name="T2" fmla="*/ 0 w 6"/>
                    <a:gd name="T3" fmla="*/ 0 h 12"/>
                    <a:gd name="T4" fmla="*/ 0 w 6"/>
                    <a:gd name="T5" fmla="*/ 6 h 12"/>
                    <a:gd name="T6" fmla="*/ 0 w 6"/>
                    <a:gd name="T7" fmla="*/ 12 h 12"/>
                    <a:gd name="T8" fmla="*/ 6 w 6"/>
                    <a:gd name="T9" fmla="*/ 12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12"/>
                      </a:moveTo>
                      <a:lnTo>
                        <a:pt x="0" y="0"/>
                      </a:lnTo>
                      <a:lnTo>
                        <a:pt x="0" y="6"/>
                      </a:lnTo>
                      <a:lnTo>
                        <a:pt x="0" y="12"/>
                      </a:lnTo>
                      <a:lnTo>
                        <a:pt x="6" y="12"/>
                      </a:lnTo>
                      <a:close/>
                    </a:path>
                  </a:pathLst>
                </a:custGeom>
                <a:solidFill>
                  <a:srgbClr val="00CC00"/>
                </a:solidFill>
                <a:ln w="0">
                  <a:solidFill>
                    <a:srgbClr val="000000"/>
                  </a:solidFill>
                  <a:prstDash val="solid"/>
                  <a:round/>
                  <a:headEnd/>
                  <a:tailEnd/>
                </a:ln>
              </p:spPr>
              <p:txBody>
                <a:bodyPr/>
                <a:lstStyle/>
                <a:p>
                  <a:endParaRPr lang="en-US"/>
                </a:p>
              </p:txBody>
            </p:sp>
            <p:sp>
              <p:nvSpPr>
                <p:cNvPr id="16576" name="Freeform 48"/>
                <p:cNvSpPr>
                  <a:spLocks/>
                </p:cNvSpPr>
                <p:nvPr/>
              </p:nvSpPr>
              <p:spPr bwMode="auto">
                <a:xfrm>
                  <a:off x="4342" y="2886"/>
                  <a:ext cx="6" cy="12"/>
                </a:xfrm>
                <a:custGeom>
                  <a:avLst/>
                  <a:gdLst>
                    <a:gd name="T0" fmla="*/ 6 w 6"/>
                    <a:gd name="T1" fmla="*/ 12 h 12"/>
                    <a:gd name="T2" fmla="*/ 0 w 6"/>
                    <a:gd name="T3" fmla="*/ 12 h 12"/>
                    <a:gd name="T4" fmla="*/ 0 w 6"/>
                    <a:gd name="T5" fmla="*/ 0 h 12"/>
                    <a:gd name="T6" fmla="*/ 6 w 6"/>
                    <a:gd name="T7" fmla="*/ 12 h 12"/>
                    <a:gd name="T8" fmla="*/ 0 60000 65536"/>
                    <a:gd name="T9" fmla="*/ 0 60000 65536"/>
                    <a:gd name="T10" fmla="*/ 0 60000 65536"/>
                    <a:gd name="T11" fmla="*/ 0 60000 65536"/>
                    <a:gd name="T12" fmla="*/ 0 w 6"/>
                    <a:gd name="T13" fmla="*/ 0 h 12"/>
                    <a:gd name="T14" fmla="*/ 6 w 6"/>
                    <a:gd name="T15" fmla="*/ 12 h 12"/>
                  </a:gdLst>
                  <a:ahLst/>
                  <a:cxnLst>
                    <a:cxn ang="T8">
                      <a:pos x="T0" y="T1"/>
                    </a:cxn>
                    <a:cxn ang="T9">
                      <a:pos x="T2" y="T3"/>
                    </a:cxn>
                    <a:cxn ang="T10">
                      <a:pos x="T4" y="T5"/>
                    </a:cxn>
                    <a:cxn ang="T11">
                      <a:pos x="T6" y="T7"/>
                    </a:cxn>
                  </a:cxnLst>
                  <a:rect l="T12" t="T13" r="T14" b="T15"/>
                  <a:pathLst>
                    <a:path w="6" h="12">
                      <a:moveTo>
                        <a:pt x="6" y="12"/>
                      </a:moveTo>
                      <a:lnTo>
                        <a:pt x="0" y="12"/>
                      </a:lnTo>
                      <a:lnTo>
                        <a:pt x="0" y="0"/>
                      </a:lnTo>
                      <a:lnTo>
                        <a:pt x="6" y="12"/>
                      </a:lnTo>
                      <a:close/>
                    </a:path>
                  </a:pathLst>
                </a:custGeom>
                <a:solidFill>
                  <a:srgbClr val="00CC00"/>
                </a:solidFill>
                <a:ln w="0">
                  <a:solidFill>
                    <a:srgbClr val="000000"/>
                  </a:solidFill>
                  <a:prstDash val="solid"/>
                  <a:round/>
                  <a:headEnd/>
                  <a:tailEnd/>
                </a:ln>
              </p:spPr>
              <p:txBody>
                <a:bodyPr/>
                <a:lstStyle/>
                <a:p>
                  <a:endParaRPr lang="en-US"/>
                </a:p>
              </p:txBody>
            </p:sp>
            <p:sp>
              <p:nvSpPr>
                <p:cNvPr id="16577" name="Freeform 49"/>
                <p:cNvSpPr>
                  <a:spLocks/>
                </p:cNvSpPr>
                <p:nvPr/>
              </p:nvSpPr>
              <p:spPr bwMode="auto">
                <a:xfrm>
                  <a:off x="4697" y="2940"/>
                  <a:ext cx="6" cy="12"/>
                </a:xfrm>
                <a:custGeom>
                  <a:avLst/>
                  <a:gdLst>
                    <a:gd name="T0" fmla="*/ 6 w 6"/>
                    <a:gd name="T1" fmla="*/ 6 h 12"/>
                    <a:gd name="T2" fmla="*/ 6 w 6"/>
                    <a:gd name="T3" fmla="*/ 0 h 12"/>
                    <a:gd name="T4" fmla="*/ 0 w 6"/>
                    <a:gd name="T5" fmla="*/ 0 h 12"/>
                    <a:gd name="T6" fmla="*/ 0 w 6"/>
                    <a:gd name="T7" fmla="*/ 12 h 12"/>
                    <a:gd name="T8" fmla="*/ 6 w 6"/>
                    <a:gd name="T9" fmla="*/ 6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6"/>
                      </a:moveTo>
                      <a:lnTo>
                        <a:pt x="6" y="0"/>
                      </a:lnTo>
                      <a:lnTo>
                        <a:pt x="0" y="0"/>
                      </a:lnTo>
                      <a:lnTo>
                        <a:pt x="0" y="12"/>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578" name="Freeform 50"/>
                <p:cNvSpPr>
                  <a:spLocks/>
                </p:cNvSpPr>
                <p:nvPr/>
              </p:nvSpPr>
              <p:spPr bwMode="auto">
                <a:xfrm>
                  <a:off x="4727" y="2898"/>
                  <a:ext cx="12" cy="0"/>
                </a:xfrm>
                <a:custGeom>
                  <a:avLst/>
                  <a:gdLst>
                    <a:gd name="T0" fmla="*/ 12 w 12"/>
                    <a:gd name="T1" fmla="*/ 6 w 12"/>
                    <a:gd name="T2" fmla="*/ 0 w 12"/>
                    <a:gd name="T3" fmla="*/ 12 w 12"/>
                    <a:gd name="T4" fmla="*/ 0 60000 65536"/>
                    <a:gd name="T5" fmla="*/ 0 60000 65536"/>
                    <a:gd name="T6" fmla="*/ 0 60000 65536"/>
                    <a:gd name="T7" fmla="*/ 0 60000 65536"/>
                    <a:gd name="T8" fmla="*/ 0 w 12"/>
                    <a:gd name="T9" fmla="*/ 12 w 12"/>
                  </a:gdLst>
                  <a:ahLst/>
                  <a:cxnLst>
                    <a:cxn ang="T4">
                      <a:pos x="T0" y="0"/>
                    </a:cxn>
                    <a:cxn ang="T5">
                      <a:pos x="T1" y="0"/>
                    </a:cxn>
                    <a:cxn ang="T6">
                      <a:pos x="T2" y="0"/>
                    </a:cxn>
                    <a:cxn ang="T7">
                      <a:pos x="T3" y="0"/>
                    </a:cxn>
                  </a:cxnLst>
                  <a:rect l="T8" t="0" r="T9" b="0"/>
                  <a:pathLst>
                    <a:path w="12">
                      <a:moveTo>
                        <a:pt x="12" y="0"/>
                      </a:moveTo>
                      <a:lnTo>
                        <a:pt x="6" y="0"/>
                      </a:lnTo>
                      <a:lnTo>
                        <a:pt x="0" y="0"/>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6579" name="Freeform 51"/>
                <p:cNvSpPr>
                  <a:spLocks/>
                </p:cNvSpPr>
                <p:nvPr/>
              </p:nvSpPr>
              <p:spPr bwMode="auto">
                <a:xfrm>
                  <a:off x="4871" y="2964"/>
                  <a:ext cx="6" cy="12"/>
                </a:xfrm>
                <a:custGeom>
                  <a:avLst/>
                  <a:gdLst>
                    <a:gd name="T0" fmla="*/ 6 w 6"/>
                    <a:gd name="T1" fmla="*/ 6 h 12"/>
                    <a:gd name="T2" fmla="*/ 0 w 6"/>
                    <a:gd name="T3" fmla="*/ 12 h 12"/>
                    <a:gd name="T4" fmla="*/ 0 w 6"/>
                    <a:gd name="T5" fmla="*/ 0 h 12"/>
                    <a:gd name="T6" fmla="*/ 6 w 6"/>
                    <a:gd name="T7" fmla="*/ 6 h 12"/>
                    <a:gd name="T8" fmla="*/ 0 60000 65536"/>
                    <a:gd name="T9" fmla="*/ 0 60000 65536"/>
                    <a:gd name="T10" fmla="*/ 0 60000 65536"/>
                    <a:gd name="T11" fmla="*/ 0 60000 65536"/>
                    <a:gd name="T12" fmla="*/ 0 w 6"/>
                    <a:gd name="T13" fmla="*/ 0 h 12"/>
                    <a:gd name="T14" fmla="*/ 6 w 6"/>
                    <a:gd name="T15" fmla="*/ 12 h 12"/>
                  </a:gdLst>
                  <a:ahLst/>
                  <a:cxnLst>
                    <a:cxn ang="T8">
                      <a:pos x="T0" y="T1"/>
                    </a:cxn>
                    <a:cxn ang="T9">
                      <a:pos x="T2" y="T3"/>
                    </a:cxn>
                    <a:cxn ang="T10">
                      <a:pos x="T4" y="T5"/>
                    </a:cxn>
                    <a:cxn ang="T11">
                      <a:pos x="T6" y="T7"/>
                    </a:cxn>
                  </a:cxnLst>
                  <a:rect l="T12" t="T13" r="T14" b="T15"/>
                  <a:pathLst>
                    <a:path w="6" h="12">
                      <a:moveTo>
                        <a:pt x="6" y="6"/>
                      </a:moveTo>
                      <a:lnTo>
                        <a:pt x="0" y="12"/>
                      </a:lnTo>
                      <a:lnTo>
                        <a:pt x="0" y="0"/>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580" name="Freeform 52"/>
                <p:cNvSpPr>
                  <a:spLocks/>
                </p:cNvSpPr>
                <p:nvPr/>
              </p:nvSpPr>
              <p:spPr bwMode="auto">
                <a:xfrm>
                  <a:off x="4571" y="2796"/>
                  <a:ext cx="12" cy="18"/>
                </a:xfrm>
                <a:custGeom>
                  <a:avLst/>
                  <a:gdLst>
                    <a:gd name="T0" fmla="*/ 6 w 12"/>
                    <a:gd name="T1" fmla="*/ 18 h 18"/>
                    <a:gd name="T2" fmla="*/ 0 w 12"/>
                    <a:gd name="T3" fmla="*/ 6 h 18"/>
                    <a:gd name="T4" fmla="*/ 6 w 12"/>
                    <a:gd name="T5" fmla="*/ 6 h 18"/>
                    <a:gd name="T6" fmla="*/ 12 w 12"/>
                    <a:gd name="T7" fmla="*/ 0 h 18"/>
                    <a:gd name="T8" fmla="*/ 12 w 12"/>
                    <a:gd name="T9" fmla="*/ 12 h 18"/>
                    <a:gd name="T10" fmla="*/ 6 w 12"/>
                    <a:gd name="T11" fmla="*/ 18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6" y="18"/>
                      </a:moveTo>
                      <a:lnTo>
                        <a:pt x="0" y="6"/>
                      </a:lnTo>
                      <a:lnTo>
                        <a:pt x="6" y="6"/>
                      </a:lnTo>
                      <a:lnTo>
                        <a:pt x="12" y="0"/>
                      </a:lnTo>
                      <a:lnTo>
                        <a:pt x="12" y="12"/>
                      </a:lnTo>
                      <a:lnTo>
                        <a:pt x="6" y="18"/>
                      </a:lnTo>
                      <a:close/>
                    </a:path>
                  </a:pathLst>
                </a:custGeom>
                <a:solidFill>
                  <a:srgbClr val="00CC00"/>
                </a:solidFill>
                <a:ln w="0">
                  <a:solidFill>
                    <a:srgbClr val="000000"/>
                  </a:solidFill>
                  <a:prstDash val="solid"/>
                  <a:round/>
                  <a:headEnd/>
                  <a:tailEnd/>
                </a:ln>
              </p:spPr>
              <p:txBody>
                <a:bodyPr/>
                <a:lstStyle/>
                <a:p>
                  <a:endParaRPr lang="en-US"/>
                </a:p>
              </p:txBody>
            </p:sp>
            <p:sp>
              <p:nvSpPr>
                <p:cNvPr id="16581" name="Freeform 53"/>
                <p:cNvSpPr>
                  <a:spLocks/>
                </p:cNvSpPr>
                <p:nvPr/>
              </p:nvSpPr>
              <p:spPr bwMode="auto">
                <a:xfrm>
                  <a:off x="4396" y="2652"/>
                  <a:ext cx="79" cy="66"/>
                </a:xfrm>
                <a:custGeom>
                  <a:avLst/>
                  <a:gdLst>
                    <a:gd name="T0" fmla="*/ 55 w 79"/>
                    <a:gd name="T1" fmla="*/ 48 h 66"/>
                    <a:gd name="T2" fmla="*/ 55 w 79"/>
                    <a:gd name="T3" fmla="*/ 60 h 66"/>
                    <a:gd name="T4" fmla="*/ 43 w 79"/>
                    <a:gd name="T5" fmla="*/ 54 h 66"/>
                    <a:gd name="T6" fmla="*/ 43 w 79"/>
                    <a:gd name="T7" fmla="*/ 60 h 66"/>
                    <a:gd name="T8" fmla="*/ 31 w 79"/>
                    <a:gd name="T9" fmla="*/ 66 h 66"/>
                    <a:gd name="T10" fmla="*/ 25 w 79"/>
                    <a:gd name="T11" fmla="*/ 66 h 66"/>
                    <a:gd name="T12" fmla="*/ 19 w 79"/>
                    <a:gd name="T13" fmla="*/ 60 h 66"/>
                    <a:gd name="T14" fmla="*/ 19 w 79"/>
                    <a:gd name="T15" fmla="*/ 54 h 66"/>
                    <a:gd name="T16" fmla="*/ 13 w 79"/>
                    <a:gd name="T17" fmla="*/ 54 h 66"/>
                    <a:gd name="T18" fmla="*/ 6 w 79"/>
                    <a:gd name="T19" fmla="*/ 48 h 66"/>
                    <a:gd name="T20" fmla="*/ 6 w 79"/>
                    <a:gd name="T21" fmla="*/ 36 h 66"/>
                    <a:gd name="T22" fmla="*/ 0 w 79"/>
                    <a:gd name="T23" fmla="*/ 18 h 66"/>
                    <a:gd name="T24" fmla="*/ 13 w 79"/>
                    <a:gd name="T25" fmla="*/ 6 h 66"/>
                    <a:gd name="T26" fmla="*/ 25 w 79"/>
                    <a:gd name="T27" fmla="*/ 6 h 66"/>
                    <a:gd name="T28" fmla="*/ 43 w 79"/>
                    <a:gd name="T29" fmla="*/ 6 h 66"/>
                    <a:gd name="T30" fmla="*/ 55 w 79"/>
                    <a:gd name="T31" fmla="*/ 12 h 66"/>
                    <a:gd name="T32" fmla="*/ 55 w 79"/>
                    <a:gd name="T33" fmla="*/ 6 h 66"/>
                    <a:gd name="T34" fmla="*/ 61 w 79"/>
                    <a:gd name="T35" fmla="*/ 0 h 66"/>
                    <a:gd name="T36" fmla="*/ 67 w 79"/>
                    <a:gd name="T37" fmla="*/ 6 h 66"/>
                    <a:gd name="T38" fmla="*/ 79 w 79"/>
                    <a:gd name="T39" fmla="*/ 0 h 66"/>
                    <a:gd name="T40" fmla="*/ 79 w 79"/>
                    <a:gd name="T41" fmla="*/ 12 h 66"/>
                    <a:gd name="T42" fmla="*/ 79 w 79"/>
                    <a:gd name="T43" fmla="*/ 24 h 66"/>
                    <a:gd name="T44" fmla="*/ 79 w 79"/>
                    <a:gd name="T45" fmla="*/ 36 h 66"/>
                    <a:gd name="T46" fmla="*/ 61 w 79"/>
                    <a:gd name="T47" fmla="*/ 42 h 66"/>
                    <a:gd name="T48" fmla="*/ 55 w 79"/>
                    <a:gd name="T49" fmla="*/ 48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66"/>
                    <a:gd name="T77" fmla="*/ 79 w 79"/>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66">
                      <a:moveTo>
                        <a:pt x="55" y="48"/>
                      </a:moveTo>
                      <a:lnTo>
                        <a:pt x="55" y="60"/>
                      </a:lnTo>
                      <a:lnTo>
                        <a:pt x="43" y="54"/>
                      </a:lnTo>
                      <a:lnTo>
                        <a:pt x="43" y="60"/>
                      </a:lnTo>
                      <a:lnTo>
                        <a:pt x="31" y="66"/>
                      </a:lnTo>
                      <a:lnTo>
                        <a:pt x="25" y="66"/>
                      </a:lnTo>
                      <a:lnTo>
                        <a:pt x="19" y="60"/>
                      </a:lnTo>
                      <a:lnTo>
                        <a:pt x="19" y="54"/>
                      </a:lnTo>
                      <a:lnTo>
                        <a:pt x="13" y="54"/>
                      </a:lnTo>
                      <a:lnTo>
                        <a:pt x="6" y="48"/>
                      </a:lnTo>
                      <a:lnTo>
                        <a:pt x="6" y="36"/>
                      </a:lnTo>
                      <a:lnTo>
                        <a:pt x="0" y="18"/>
                      </a:lnTo>
                      <a:lnTo>
                        <a:pt x="13" y="6"/>
                      </a:lnTo>
                      <a:lnTo>
                        <a:pt x="25" y="6"/>
                      </a:lnTo>
                      <a:lnTo>
                        <a:pt x="43" y="6"/>
                      </a:lnTo>
                      <a:lnTo>
                        <a:pt x="55" y="12"/>
                      </a:lnTo>
                      <a:lnTo>
                        <a:pt x="55" y="6"/>
                      </a:lnTo>
                      <a:lnTo>
                        <a:pt x="61" y="0"/>
                      </a:lnTo>
                      <a:lnTo>
                        <a:pt x="67" y="6"/>
                      </a:lnTo>
                      <a:lnTo>
                        <a:pt x="79" y="0"/>
                      </a:lnTo>
                      <a:lnTo>
                        <a:pt x="79" y="12"/>
                      </a:lnTo>
                      <a:lnTo>
                        <a:pt x="79" y="24"/>
                      </a:lnTo>
                      <a:lnTo>
                        <a:pt x="79" y="36"/>
                      </a:lnTo>
                      <a:lnTo>
                        <a:pt x="61" y="42"/>
                      </a:lnTo>
                      <a:lnTo>
                        <a:pt x="55" y="48"/>
                      </a:lnTo>
                      <a:close/>
                    </a:path>
                  </a:pathLst>
                </a:custGeom>
                <a:solidFill>
                  <a:srgbClr val="00CC00"/>
                </a:solidFill>
                <a:ln w="0">
                  <a:solidFill>
                    <a:srgbClr val="000000"/>
                  </a:solidFill>
                  <a:prstDash val="solid"/>
                  <a:round/>
                  <a:headEnd/>
                  <a:tailEnd/>
                </a:ln>
              </p:spPr>
              <p:txBody>
                <a:bodyPr/>
                <a:lstStyle/>
                <a:p>
                  <a:endParaRPr lang="en-US"/>
                </a:p>
              </p:txBody>
            </p:sp>
            <p:sp>
              <p:nvSpPr>
                <p:cNvPr id="16582" name="Freeform 54"/>
                <p:cNvSpPr>
                  <a:spLocks/>
                </p:cNvSpPr>
                <p:nvPr/>
              </p:nvSpPr>
              <p:spPr bwMode="auto">
                <a:xfrm>
                  <a:off x="4505" y="2766"/>
                  <a:ext cx="144" cy="90"/>
                </a:xfrm>
                <a:custGeom>
                  <a:avLst/>
                  <a:gdLst>
                    <a:gd name="T0" fmla="*/ 114 w 144"/>
                    <a:gd name="T1" fmla="*/ 6 h 90"/>
                    <a:gd name="T2" fmla="*/ 120 w 144"/>
                    <a:gd name="T3" fmla="*/ 6 h 90"/>
                    <a:gd name="T4" fmla="*/ 120 w 144"/>
                    <a:gd name="T5" fmla="*/ 18 h 90"/>
                    <a:gd name="T6" fmla="*/ 126 w 144"/>
                    <a:gd name="T7" fmla="*/ 18 h 90"/>
                    <a:gd name="T8" fmla="*/ 144 w 144"/>
                    <a:gd name="T9" fmla="*/ 30 h 90"/>
                    <a:gd name="T10" fmla="*/ 132 w 144"/>
                    <a:gd name="T11" fmla="*/ 30 h 90"/>
                    <a:gd name="T12" fmla="*/ 138 w 144"/>
                    <a:gd name="T13" fmla="*/ 42 h 90"/>
                    <a:gd name="T14" fmla="*/ 126 w 144"/>
                    <a:gd name="T15" fmla="*/ 42 h 90"/>
                    <a:gd name="T16" fmla="*/ 120 w 144"/>
                    <a:gd name="T17" fmla="*/ 42 h 90"/>
                    <a:gd name="T18" fmla="*/ 108 w 144"/>
                    <a:gd name="T19" fmla="*/ 42 h 90"/>
                    <a:gd name="T20" fmla="*/ 96 w 144"/>
                    <a:gd name="T21" fmla="*/ 42 h 90"/>
                    <a:gd name="T22" fmla="*/ 90 w 144"/>
                    <a:gd name="T23" fmla="*/ 54 h 90"/>
                    <a:gd name="T24" fmla="*/ 84 w 144"/>
                    <a:gd name="T25" fmla="*/ 60 h 90"/>
                    <a:gd name="T26" fmla="*/ 84 w 144"/>
                    <a:gd name="T27" fmla="*/ 66 h 90"/>
                    <a:gd name="T28" fmla="*/ 78 w 144"/>
                    <a:gd name="T29" fmla="*/ 84 h 90"/>
                    <a:gd name="T30" fmla="*/ 60 w 144"/>
                    <a:gd name="T31" fmla="*/ 84 h 90"/>
                    <a:gd name="T32" fmla="*/ 42 w 144"/>
                    <a:gd name="T33" fmla="*/ 84 h 90"/>
                    <a:gd name="T34" fmla="*/ 36 w 144"/>
                    <a:gd name="T35" fmla="*/ 90 h 90"/>
                    <a:gd name="T36" fmla="*/ 18 w 144"/>
                    <a:gd name="T37" fmla="*/ 90 h 90"/>
                    <a:gd name="T38" fmla="*/ 6 w 144"/>
                    <a:gd name="T39" fmla="*/ 84 h 90"/>
                    <a:gd name="T40" fmla="*/ 0 w 144"/>
                    <a:gd name="T41" fmla="*/ 72 h 90"/>
                    <a:gd name="T42" fmla="*/ 0 w 144"/>
                    <a:gd name="T43" fmla="*/ 78 h 90"/>
                    <a:gd name="T44" fmla="*/ 12 w 144"/>
                    <a:gd name="T45" fmla="*/ 84 h 90"/>
                    <a:gd name="T46" fmla="*/ 24 w 144"/>
                    <a:gd name="T47" fmla="*/ 84 h 90"/>
                    <a:gd name="T48" fmla="*/ 24 w 144"/>
                    <a:gd name="T49" fmla="*/ 72 h 90"/>
                    <a:gd name="T50" fmla="*/ 30 w 144"/>
                    <a:gd name="T51" fmla="*/ 66 h 90"/>
                    <a:gd name="T52" fmla="*/ 36 w 144"/>
                    <a:gd name="T53" fmla="*/ 60 h 90"/>
                    <a:gd name="T54" fmla="*/ 48 w 144"/>
                    <a:gd name="T55" fmla="*/ 60 h 90"/>
                    <a:gd name="T56" fmla="*/ 60 w 144"/>
                    <a:gd name="T57" fmla="*/ 48 h 90"/>
                    <a:gd name="T58" fmla="*/ 66 w 144"/>
                    <a:gd name="T59" fmla="*/ 36 h 90"/>
                    <a:gd name="T60" fmla="*/ 72 w 144"/>
                    <a:gd name="T61" fmla="*/ 48 h 90"/>
                    <a:gd name="T62" fmla="*/ 78 w 144"/>
                    <a:gd name="T63" fmla="*/ 42 h 90"/>
                    <a:gd name="T64" fmla="*/ 78 w 144"/>
                    <a:gd name="T65" fmla="*/ 30 h 90"/>
                    <a:gd name="T66" fmla="*/ 84 w 144"/>
                    <a:gd name="T67" fmla="*/ 42 h 90"/>
                    <a:gd name="T68" fmla="*/ 84 w 144"/>
                    <a:gd name="T69" fmla="*/ 36 h 90"/>
                    <a:gd name="T70" fmla="*/ 84 w 144"/>
                    <a:gd name="T71" fmla="*/ 30 h 90"/>
                    <a:gd name="T72" fmla="*/ 84 w 144"/>
                    <a:gd name="T73" fmla="*/ 24 h 90"/>
                    <a:gd name="T74" fmla="*/ 90 w 144"/>
                    <a:gd name="T75" fmla="*/ 24 h 90"/>
                    <a:gd name="T76" fmla="*/ 96 w 144"/>
                    <a:gd name="T77" fmla="*/ 6 h 90"/>
                    <a:gd name="T78" fmla="*/ 114 w 144"/>
                    <a:gd name="T79" fmla="*/ 0 h 90"/>
                    <a:gd name="T80" fmla="*/ 108 w 144"/>
                    <a:gd name="T81" fmla="*/ 6 h 90"/>
                    <a:gd name="T82" fmla="*/ 114 w 144"/>
                    <a:gd name="T83" fmla="*/ 6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
                    <a:gd name="T127" fmla="*/ 0 h 90"/>
                    <a:gd name="T128" fmla="*/ 144 w 144"/>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 h="90">
                      <a:moveTo>
                        <a:pt x="114" y="6"/>
                      </a:moveTo>
                      <a:lnTo>
                        <a:pt x="120" y="6"/>
                      </a:lnTo>
                      <a:lnTo>
                        <a:pt x="120" y="18"/>
                      </a:lnTo>
                      <a:lnTo>
                        <a:pt x="126" y="18"/>
                      </a:lnTo>
                      <a:lnTo>
                        <a:pt x="144" y="30"/>
                      </a:lnTo>
                      <a:lnTo>
                        <a:pt x="132" y="30"/>
                      </a:lnTo>
                      <a:lnTo>
                        <a:pt x="138" y="42"/>
                      </a:lnTo>
                      <a:lnTo>
                        <a:pt x="126" y="42"/>
                      </a:lnTo>
                      <a:lnTo>
                        <a:pt x="120" y="42"/>
                      </a:lnTo>
                      <a:lnTo>
                        <a:pt x="108" y="42"/>
                      </a:lnTo>
                      <a:lnTo>
                        <a:pt x="96" y="42"/>
                      </a:lnTo>
                      <a:lnTo>
                        <a:pt x="90" y="54"/>
                      </a:lnTo>
                      <a:lnTo>
                        <a:pt x="84" y="60"/>
                      </a:lnTo>
                      <a:lnTo>
                        <a:pt x="84" y="66"/>
                      </a:lnTo>
                      <a:lnTo>
                        <a:pt x="78" y="84"/>
                      </a:lnTo>
                      <a:lnTo>
                        <a:pt x="60" y="84"/>
                      </a:lnTo>
                      <a:lnTo>
                        <a:pt x="42" y="84"/>
                      </a:lnTo>
                      <a:lnTo>
                        <a:pt x="36" y="90"/>
                      </a:lnTo>
                      <a:lnTo>
                        <a:pt x="18" y="90"/>
                      </a:lnTo>
                      <a:lnTo>
                        <a:pt x="6" y="84"/>
                      </a:lnTo>
                      <a:lnTo>
                        <a:pt x="0" y="72"/>
                      </a:lnTo>
                      <a:lnTo>
                        <a:pt x="0" y="78"/>
                      </a:lnTo>
                      <a:lnTo>
                        <a:pt x="12" y="84"/>
                      </a:lnTo>
                      <a:lnTo>
                        <a:pt x="24" y="84"/>
                      </a:lnTo>
                      <a:lnTo>
                        <a:pt x="24" y="72"/>
                      </a:lnTo>
                      <a:lnTo>
                        <a:pt x="30" y="66"/>
                      </a:lnTo>
                      <a:lnTo>
                        <a:pt x="36" y="60"/>
                      </a:lnTo>
                      <a:lnTo>
                        <a:pt x="48" y="60"/>
                      </a:lnTo>
                      <a:lnTo>
                        <a:pt x="60" y="48"/>
                      </a:lnTo>
                      <a:lnTo>
                        <a:pt x="66" y="36"/>
                      </a:lnTo>
                      <a:lnTo>
                        <a:pt x="72" y="48"/>
                      </a:lnTo>
                      <a:lnTo>
                        <a:pt x="78" y="42"/>
                      </a:lnTo>
                      <a:lnTo>
                        <a:pt x="78" y="30"/>
                      </a:lnTo>
                      <a:lnTo>
                        <a:pt x="84" y="42"/>
                      </a:lnTo>
                      <a:lnTo>
                        <a:pt x="84" y="36"/>
                      </a:lnTo>
                      <a:lnTo>
                        <a:pt x="84" y="30"/>
                      </a:lnTo>
                      <a:lnTo>
                        <a:pt x="84" y="24"/>
                      </a:lnTo>
                      <a:lnTo>
                        <a:pt x="90" y="24"/>
                      </a:lnTo>
                      <a:lnTo>
                        <a:pt x="96" y="6"/>
                      </a:lnTo>
                      <a:lnTo>
                        <a:pt x="114" y="0"/>
                      </a:lnTo>
                      <a:lnTo>
                        <a:pt x="108" y="6"/>
                      </a:lnTo>
                      <a:lnTo>
                        <a:pt x="114" y="6"/>
                      </a:lnTo>
                      <a:close/>
                    </a:path>
                  </a:pathLst>
                </a:custGeom>
                <a:solidFill>
                  <a:srgbClr val="00CC00"/>
                </a:solidFill>
                <a:ln w="0">
                  <a:solidFill>
                    <a:srgbClr val="000000"/>
                  </a:solidFill>
                  <a:prstDash val="solid"/>
                  <a:round/>
                  <a:headEnd/>
                  <a:tailEnd/>
                </a:ln>
              </p:spPr>
              <p:txBody>
                <a:bodyPr/>
                <a:lstStyle/>
                <a:p>
                  <a:endParaRPr lang="en-US"/>
                </a:p>
              </p:txBody>
            </p:sp>
            <p:sp>
              <p:nvSpPr>
                <p:cNvPr id="16583" name="Freeform 55"/>
                <p:cNvSpPr>
                  <a:spLocks/>
                </p:cNvSpPr>
                <p:nvPr/>
              </p:nvSpPr>
              <p:spPr bwMode="auto">
                <a:xfrm>
                  <a:off x="4360" y="2772"/>
                  <a:ext cx="67" cy="78"/>
                </a:xfrm>
                <a:custGeom>
                  <a:avLst/>
                  <a:gdLst>
                    <a:gd name="T0" fmla="*/ 55 w 67"/>
                    <a:gd name="T1" fmla="*/ 78 h 78"/>
                    <a:gd name="T2" fmla="*/ 36 w 67"/>
                    <a:gd name="T3" fmla="*/ 66 h 78"/>
                    <a:gd name="T4" fmla="*/ 18 w 67"/>
                    <a:gd name="T5" fmla="*/ 54 h 78"/>
                    <a:gd name="T6" fmla="*/ 12 w 67"/>
                    <a:gd name="T7" fmla="*/ 42 h 78"/>
                    <a:gd name="T8" fmla="*/ 6 w 67"/>
                    <a:gd name="T9" fmla="*/ 24 h 78"/>
                    <a:gd name="T10" fmla="*/ 0 w 67"/>
                    <a:gd name="T11" fmla="*/ 6 h 78"/>
                    <a:gd name="T12" fmla="*/ 6 w 67"/>
                    <a:gd name="T13" fmla="*/ 0 h 78"/>
                    <a:gd name="T14" fmla="*/ 12 w 67"/>
                    <a:gd name="T15" fmla="*/ 6 h 78"/>
                    <a:gd name="T16" fmla="*/ 12 w 67"/>
                    <a:gd name="T17" fmla="*/ 12 h 78"/>
                    <a:gd name="T18" fmla="*/ 24 w 67"/>
                    <a:gd name="T19" fmla="*/ 12 h 78"/>
                    <a:gd name="T20" fmla="*/ 30 w 67"/>
                    <a:gd name="T21" fmla="*/ 6 h 78"/>
                    <a:gd name="T22" fmla="*/ 36 w 67"/>
                    <a:gd name="T23" fmla="*/ 12 h 78"/>
                    <a:gd name="T24" fmla="*/ 49 w 67"/>
                    <a:gd name="T25" fmla="*/ 18 h 78"/>
                    <a:gd name="T26" fmla="*/ 55 w 67"/>
                    <a:gd name="T27" fmla="*/ 24 h 78"/>
                    <a:gd name="T28" fmla="*/ 55 w 67"/>
                    <a:gd name="T29" fmla="*/ 36 h 78"/>
                    <a:gd name="T30" fmla="*/ 55 w 67"/>
                    <a:gd name="T31" fmla="*/ 48 h 78"/>
                    <a:gd name="T32" fmla="*/ 61 w 67"/>
                    <a:gd name="T33" fmla="*/ 66 h 78"/>
                    <a:gd name="T34" fmla="*/ 67 w 67"/>
                    <a:gd name="T35" fmla="*/ 78 h 78"/>
                    <a:gd name="T36" fmla="*/ 61 w 67"/>
                    <a:gd name="T37" fmla="*/ 78 h 78"/>
                    <a:gd name="T38" fmla="*/ 55 w 67"/>
                    <a:gd name="T39" fmla="*/ 78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78"/>
                    <a:gd name="T62" fmla="*/ 67 w 67"/>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78">
                      <a:moveTo>
                        <a:pt x="55" y="78"/>
                      </a:moveTo>
                      <a:lnTo>
                        <a:pt x="36" y="66"/>
                      </a:lnTo>
                      <a:lnTo>
                        <a:pt x="18" y="54"/>
                      </a:lnTo>
                      <a:lnTo>
                        <a:pt x="12" y="42"/>
                      </a:lnTo>
                      <a:lnTo>
                        <a:pt x="6" y="24"/>
                      </a:lnTo>
                      <a:lnTo>
                        <a:pt x="0" y="6"/>
                      </a:lnTo>
                      <a:lnTo>
                        <a:pt x="6" y="0"/>
                      </a:lnTo>
                      <a:lnTo>
                        <a:pt x="12" y="6"/>
                      </a:lnTo>
                      <a:lnTo>
                        <a:pt x="12" y="12"/>
                      </a:lnTo>
                      <a:lnTo>
                        <a:pt x="24" y="12"/>
                      </a:lnTo>
                      <a:lnTo>
                        <a:pt x="30" y="6"/>
                      </a:lnTo>
                      <a:lnTo>
                        <a:pt x="36" y="12"/>
                      </a:lnTo>
                      <a:lnTo>
                        <a:pt x="49" y="18"/>
                      </a:lnTo>
                      <a:lnTo>
                        <a:pt x="55" y="24"/>
                      </a:lnTo>
                      <a:lnTo>
                        <a:pt x="55" y="36"/>
                      </a:lnTo>
                      <a:lnTo>
                        <a:pt x="55" y="48"/>
                      </a:lnTo>
                      <a:lnTo>
                        <a:pt x="61" y="66"/>
                      </a:lnTo>
                      <a:lnTo>
                        <a:pt x="67" y="78"/>
                      </a:lnTo>
                      <a:lnTo>
                        <a:pt x="61" y="78"/>
                      </a:lnTo>
                      <a:lnTo>
                        <a:pt x="55" y="78"/>
                      </a:lnTo>
                      <a:close/>
                    </a:path>
                  </a:pathLst>
                </a:custGeom>
                <a:solidFill>
                  <a:srgbClr val="00CC00"/>
                </a:solidFill>
                <a:ln w="0">
                  <a:solidFill>
                    <a:srgbClr val="000000"/>
                  </a:solidFill>
                  <a:prstDash val="solid"/>
                  <a:round/>
                  <a:headEnd/>
                  <a:tailEnd/>
                </a:ln>
              </p:spPr>
              <p:txBody>
                <a:bodyPr/>
                <a:lstStyle/>
                <a:p>
                  <a:endParaRPr lang="en-US"/>
                </a:p>
              </p:txBody>
            </p:sp>
            <p:sp>
              <p:nvSpPr>
                <p:cNvPr id="16584" name="Freeform 56"/>
                <p:cNvSpPr>
                  <a:spLocks/>
                </p:cNvSpPr>
                <p:nvPr/>
              </p:nvSpPr>
              <p:spPr bwMode="auto">
                <a:xfrm>
                  <a:off x="4427" y="285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585" name="Freeform 57"/>
                <p:cNvSpPr>
                  <a:spLocks/>
                </p:cNvSpPr>
                <p:nvPr/>
              </p:nvSpPr>
              <p:spPr bwMode="auto">
                <a:xfrm>
                  <a:off x="5231" y="2766"/>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586" name="Freeform 58"/>
                <p:cNvSpPr>
                  <a:spLocks/>
                </p:cNvSpPr>
                <p:nvPr/>
              </p:nvSpPr>
              <p:spPr bwMode="auto">
                <a:xfrm>
                  <a:off x="5303" y="2790"/>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587" name="Freeform 59"/>
                <p:cNvSpPr>
                  <a:spLocks/>
                </p:cNvSpPr>
                <p:nvPr/>
              </p:nvSpPr>
              <p:spPr bwMode="auto">
                <a:xfrm>
                  <a:off x="5129" y="2760"/>
                  <a:ext cx="6" cy="0"/>
                </a:xfrm>
                <a:custGeom>
                  <a:avLst/>
                  <a:gdLst>
                    <a:gd name="T0" fmla="*/ 6 w 6"/>
                    <a:gd name="T1" fmla="*/ 0 w 6"/>
                    <a:gd name="T2" fmla="*/ 6 w 6"/>
                    <a:gd name="T3" fmla="*/ 0 w 6"/>
                    <a:gd name="T4" fmla="*/ 6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6" y="0"/>
                      </a:moveTo>
                      <a:lnTo>
                        <a:pt x="0" y="0"/>
                      </a:lnTo>
                      <a:lnTo>
                        <a:pt x="6" y="0"/>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588" name="Freeform 60"/>
                <p:cNvSpPr>
                  <a:spLocks/>
                </p:cNvSpPr>
                <p:nvPr/>
              </p:nvSpPr>
              <p:spPr bwMode="auto">
                <a:xfrm>
                  <a:off x="4415" y="2850"/>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589" name="Freeform 61"/>
                <p:cNvSpPr>
                  <a:spLocks/>
                </p:cNvSpPr>
                <p:nvPr/>
              </p:nvSpPr>
              <p:spPr bwMode="auto">
                <a:xfrm>
                  <a:off x="3490" y="2682"/>
                  <a:ext cx="24" cy="24"/>
                </a:xfrm>
                <a:custGeom>
                  <a:avLst/>
                  <a:gdLst>
                    <a:gd name="T0" fmla="*/ 0 w 24"/>
                    <a:gd name="T1" fmla="*/ 24 h 24"/>
                    <a:gd name="T2" fmla="*/ 18 w 24"/>
                    <a:gd name="T3" fmla="*/ 24 h 24"/>
                    <a:gd name="T4" fmla="*/ 24 w 24"/>
                    <a:gd name="T5" fmla="*/ 18 h 24"/>
                    <a:gd name="T6" fmla="*/ 18 w 24"/>
                    <a:gd name="T7" fmla="*/ 0 h 24"/>
                    <a:gd name="T8" fmla="*/ 12 w 24"/>
                    <a:gd name="T9" fmla="*/ 0 h 24"/>
                    <a:gd name="T10" fmla="*/ 0 w 24"/>
                    <a:gd name="T11" fmla="*/ 24 h 24"/>
                    <a:gd name="T12" fmla="*/ 0 60000 65536"/>
                    <a:gd name="T13" fmla="*/ 0 60000 65536"/>
                    <a:gd name="T14" fmla="*/ 0 60000 65536"/>
                    <a:gd name="T15" fmla="*/ 0 60000 65536"/>
                    <a:gd name="T16" fmla="*/ 0 60000 65536"/>
                    <a:gd name="T17" fmla="*/ 0 60000 65536"/>
                    <a:gd name="T18" fmla="*/ 0 w 24"/>
                    <a:gd name="T19" fmla="*/ 0 h 24"/>
                    <a:gd name="T20" fmla="*/ 24 w 2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4" h="24">
                      <a:moveTo>
                        <a:pt x="0" y="24"/>
                      </a:moveTo>
                      <a:lnTo>
                        <a:pt x="18" y="24"/>
                      </a:lnTo>
                      <a:lnTo>
                        <a:pt x="24" y="18"/>
                      </a:lnTo>
                      <a:lnTo>
                        <a:pt x="18" y="0"/>
                      </a:lnTo>
                      <a:lnTo>
                        <a:pt x="12" y="0"/>
                      </a:lnTo>
                      <a:lnTo>
                        <a:pt x="0" y="24"/>
                      </a:lnTo>
                      <a:close/>
                    </a:path>
                  </a:pathLst>
                </a:custGeom>
                <a:solidFill>
                  <a:srgbClr val="00CC00"/>
                </a:solidFill>
                <a:ln w="0">
                  <a:solidFill>
                    <a:srgbClr val="000000"/>
                  </a:solidFill>
                  <a:prstDash val="solid"/>
                  <a:round/>
                  <a:headEnd/>
                  <a:tailEnd/>
                </a:ln>
              </p:spPr>
              <p:txBody>
                <a:bodyPr/>
                <a:lstStyle/>
                <a:p>
                  <a:endParaRPr lang="en-US"/>
                </a:p>
              </p:txBody>
            </p:sp>
            <p:sp>
              <p:nvSpPr>
                <p:cNvPr id="16590" name="Freeform 62"/>
                <p:cNvSpPr>
                  <a:spLocks/>
                </p:cNvSpPr>
                <p:nvPr/>
              </p:nvSpPr>
              <p:spPr bwMode="auto">
                <a:xfrm>
                  <a:off x="3369" y="2802"/>
                  <a:ext cx="121" cy="138"/>
                </a:xfrm>
                <a:custGeom>
                  <a:avLst/>
                  <a:gdLst>
                    <a:gd name="T0" fmla="*/ 61 w 121"/>
                    <a:gd name="T1" fmla="*/ 114 h 138"/>
                    <a:gd name="T2" fmla="*/ 42 w 121"/>
                    <a:gd name="T3" fmla="*/ 108 h 138"/>
                    <a:gd name="T4" fmla="*/ 30 w 121"/>
                    <a:gd name="T5" fmla="*/ 102 h 138"/>
                    <a:gd name="T6" fmla="*/ 18 w 121"/>
                    <a:gd name="T7" fmla="*/ 90 h 138"/>
                    <a:gd name="T8" fmla="*/ 0 w 121"/>
                    <a:gd name="T9" fmla="*/ 84 h 138"/>
                    <a:gd name="T10" fmla="*/ 0 w 121"/>
                    <a:gd name="T11" fmla="*/ 66 h 138"/>
                    <a:gd name="T12" fmla="*/ 12 w 121"/>
                    <a:gd name="T13" fmla="*/ 54 h 138"/>
                    <a:gd name="T14" fmla="*/ 18 w 121"/>
                    <a:gd name="T15" fmla="*/ 42 h 138"/>
                    <a:gd name="T16" fmla="*/ 12 w 121"/>
                    <a:gd name="T17" fmla="*/ 30 h 138"/>
                    <a:gd name="T18" fmla="*/ 12 w 121"/>
                    <a:gd name="T19" fmla="*/ 18 h 138"/>
                    <a:gd name="T20" fmla="*/ 6 w 121"/>
                    <a:gd name="T21" fmla="*/ 6 h 138"/>
                    <a:gd name="T22" fmla="*/ 12 w 121"/>
                    <a:gd name="T23" fmla="*/ 0 h 138"/>
                    <a:gd name="T24" fmla="*/ 24 w 121"/>
                    <a:gd name="T25" fmla="*/ 0 h 138"/>
                    <a:gd name="T26" fmla="*/ 36 w 121"/>
                    <a:gd name="T27" fmla="*/ 0 h 138"/>
                    <a:gd name="T28" fmla="*/ 48 w 121"/>
                    <a:gd name="T29" fmla="*/ 0 h 138"/>
                    <a:gd name="T30" fmla="*/ 67 w 121"/>
                    <a:gd name="T31" fmla="*/ 12 h 138"/>
                    <a:gd name="T32" fmla="*/ 85 w 121"/>
                    <a:gd name="T33" fmla="*/ 18 h 138"/>
                    <a:gd name="T34" fmla="*/ 91 w 121"/>
                    <a:gd name="T35" fmla="*/ 12 h 138"/>
                    <a:gd name="T36" fmla="*/ 109 w 121"/>
                    <a:gd name="T37" fmla="*/ 6 h 138"/>
                    <a:gd name="T38" fmla="*/ 121 w 121"/>
                    <a:gd name="T39" fmla="*/ 12 h 138"/>
                    <a:gd name="T40" fmla="*/ 115 w 121"/>
                    <a:gd name="T41" fmla="*/ 18 h 138"/>
                    <a:gd name="T42" fmla="*/ 109 w 121"/>
                    <a:gd name="T43" fmla="*/ 30 h 138"/>
                    <a:gd name="T44" fmla="*/ 109 w 121"/>
                    <a:gd name="T45" fmla="*/ 42 h 138"/>
                    <a:gd name="T46" fmla="*/ 109 w 121"/>
                    <a:gd name="T47" fmla="*/ 54 h 138"/>
                    <a:gd name="T48" fmla="*/ 109 w 121"/>
                    <a:gd name="T49" fmla="*/ 66 h 138"/>
                    <a:gd name="T50" fmla="*/ 109 w 121"/>
                    <a:gd name="T51" fmla="*/ 84 h 138"/>
                    <a:gd name="T52" fmla="*/ 115 w 121"/>
                    <a:gd name="T53" fmla="*/ 96 h 138"/>
                    <a:gd name="T54" fmla="*/ 109 w 121"/>
                    <a:gd name="T55" fmla="*/ 96 h 138"/>
                    <a:gd name="T56" fmla="*/ 103 w 121"/>
                    <a:gd name="T57" fmla="*/ 108 h 138"/>
                    <a:gd name="T58" fmla="*/ 97 w 121"/>
                    <a:gd name="T59" fmla="*/ 114 h 138"/>
                    <a:gd name="T60" fmla="*/ 91 w 121"/>
                    <a:gd name="T61" fmla="*/ 126 h 138"/>
                    <a:gd name="T62" fmla="*/ 85 w 121"/>
                    <a:gd name="T63" fmla="*/ 138 h 138"/>
                    <a:gd name="T64" fmla="*/ 73 w 121"/>
                    <a:gd name="T65" fmla="*/ 132 h 138"/>
                    <a:gd name="T66" fmla="*/ 61 w 121"/>
                    <a:gd name="T67" fmla="*/ 120 h 138"/>
                    <a:gd name="T68" fmla="*/ 61 w 121"/>
                    <a:gd name="T69" fmla="*/ 114 h 1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1"/>
                    <a:gd name="T106" fmla="*/ 0 h 138"/>
                    <a:gd name="T107" fmla="*/ 121 w 121"/>
                    <a:gd name="T108" fmla="*/ 138 h 1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1" h="138">
                      <a:moveTo>
                        <a:pt x="61" y="114"/>
                      </a:moveTo>
                      <a:lnTo>
                        <a:pt x="42" y="108"/>
                      </a:lnTo>
                      <a:lnTo>
                        <a:pt x="30" y="102"/>
                      </a:lnTo>
                      <a:lnTo>
                        <a:pt x="18" y="90"/>
                      </a:lnTo>
                      <a:lnTo>
                        <a:pt x="0" y="84"/>
                      </a:lnTo>
                      <a:lnTo>
                        <a:pt x="0" y="66"/>
                      </a:lnTo>
                      <a:lnTo>
                        <a:pt x="12" y="54"/>
                      </a:lnTo>
                      <a:lnTo>
                        <a:pt x="18" y="42"/>
                      </a:lnTo>
                      <a:lnTo>
                        <a:pt x="12" y="30"/>
                      </a:lnTo>
                      <a:lnTo>
                        <a:pt x="12" y="18"/>
                      </a:lnTo>
                      <a:lnTo>
                        <a:pt x="6" y="6"/>
                      </a:lnTo>
                      <a:lnTo>
                        <a:pt x="12" y="0"/>
                      </a:lnTo>
                      <a:lnTo>
                        <a:pt x="24" y="0"/>
                      </a:lnTo>
                      <a:lnTo>
                        <a:pt x="36" y="0"/>
                      </a:lnTo>
                      <a:lnTo>
                        <a:pt x="48" y="0"/>
                      </a:lnTo>
                      <a:lnTo>
                        <a:pt x="67" y="12"/>
                      </a:lnTo>
                      <a:lnTo>
                        <a:pt x="85" y="18"/>
                      </a:lnTo>
                      <a:lnTo>
                        <a:pt x="91" y="12"/>
                      </a:lnTo>
                      <a:lnTo>
                        <a:pt x="109" y="6"/>
                      </a:lnTo>
                      <a:lnTo>
                        <a:pt x="121" y="12"/>
                      </a:lnTo>
                      <a:lnTo>
                        <a:pt x="115" y="18"/>
                      </a:lnTo>
                      <a:lnTo>
                        <a:pt x="109" y="30"/>
                      </a:lnTo>
                      <a:lnTo>
                        <a:pt x="109" y="42"/>
                      </a:lnTo>
                      <a:lnTo>
                        <a:pt x="109" y="54"/>
                      </a:lnTo>
                      <a:lnTo>
                        <a:pt x="109" y="66"/>
                      </a:lnTo>
                      <a:lnTo>
                        <a:pt x="109" y="84"/>
                      </a:lnTo>
                      <a:lnTo>
                        <a:pt x="115" y="96"/>
                      </a:lnTo>
                      <a:lnTo>
                        <a:pt x="109" y="96"/>
                      </a:lnTo>
                      <a:lnTo>
                        <a:pt x="103" y="108"/>
                      </a:lnTo>
                      <a:lnTo>
                        <a:pt x="97" y="114"/>
                      </a:lnTo>
                      <a:lnTo>
                        <a:pt x="91" y="126"/>
                      </a:lnTo>
                      <a:lnTo>
                        <a:pt x="85" y="138"/>
                      </a:lnTo>
                      <a:lnTo>
                        <a:pt x="73" y="132"/>
                      </a:lnTo>
                      <a:lnTo>
                        <a:pt x="61" y="120"/>
                      </a:lnTo>
                      <a:lnTo>
                        <a:pt x="61" y="114"/>
                      </a:lnTo>
                      <a:close/>
                    </a:path>
                  </a:pathLst>
                </a:custGeom>
                <a:solidFill>
                  <a:srgbClr val="00CC00"/>
                </a:solidFill>
                <a:ln w="0">
                  <a:solidFill>
                    <a:srgbClr val="000000"/>
                  </a:solidFill>
                  <a:prstDash val="solid"/>
                  <a:round/>
                  <a:headEnd/>
                  <a:tailEnd/>
                </a:ln>
              </p:spPr>
              <p:txBody>
                <a:bodyPr/>
                <a:lstStyle/>
                <a:p>
                  <a:endParaRPr lang="en-US"/>
                </a:p>
              </p:txBody>
            </p:sp>
            <p:sp>
              <p:nvSpPr>
                <p:cNvPr id="16591" name="Freeform 63"/>
                <p:cNvSpPr>
                  <a:spLocks/>
                </p:cNvSpPr>
                <p:nvPr/>
              </p:nvSpPr>
              <p:spPr bwMode="auto">
                <a:xfrm>
                  <a:off x="3970" y="2874"/>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592" name="Freeform 64"/>
                <p:cNvSpPr>
                  <a:spLocks/>
                </p:cNvSpPr>
                <p:nvPr/>
              </p:nvSpPr>
              <p:spPr bwMode="auto">
                <a:xfrm>
                  <a:off x="3964" y="278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593" name="Freeform 65"/>
                <p:cNvSpPr>
                  <a:spLocks/>
                </p:cNvSpPr>
                <p:nvPr/>
              </p:nvSpPr>
              <p:spPr bwMode="auto">
                <a:xfrm>
                  <a:off x="3958" y="2766"/>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594" name="Freeform 66"/>
                <p:cNvSpPr>
                  <a:spLocks/>
                </p:cNvSpPr>
                <p:nvPr/>
              </p:nvSpPr>
              <p:spPr bwMode="auto">
                <a:xfrm>
                  <a:off x="3964" y="2838"/>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595" name="Freeform 67"/>
                <p:cNvSpPr>
                  <a:spLocks/>
                </p:cNvSpPr>
                <p:nvPr/>
              </p:nvSpPr>
              <p:spPr bwMode="auto">
                <a:xfrm>
                  <a:off x="3964" y="2784"/>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596" name="Freeform 68"/>
                <p:cNvSpPr>
                  <a:spLocks/>
                </p:cNvSpPr>
                <p:nvPr/>
              </p:nvSpPr>
              <p:spPr bwMode="auto">
                <a:xfrm>
                  <a:off x="3958" y="2772"/>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597" name="Freeform 69"/>
                <p:cNvSpPr>
                  <a:spLocks/>
                </p:cNvSpPr>
                <p:nvPr/>
              </p:nvSpPr>
              <p:spPr bwMode="auto">
                <a:xfrm>
                  <a:off x="3952" y="2832"/>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598" name="Freeform 70"/>
                <p:cNvSpPr>
                  <a:spLocks/>
                </p:cNvSpPr>
                <p:nvPr/>
              </p:nvSpPr>
              <p:spPr bwMode="auto">
                <a:xfrm>
                  <a:off x="3958" y="2766"/>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599" name="Freeform 71"/>
                <p:cNvSpPr>
                  <a:spLocks/>
                </p:cNvSpPr>
                <p:nvPr/>
              </p:nvSpPr>
              <p:spPr bwMode="auto">
                <a:xfrm>
                  <a:off x="3478" y="2694"/>
                  <a:ext cx="156" cy="204"/>
                </a:xfrm>
                <a:custGeom>
                  <a:avLst/>
                  <a:gdLst>
                    <a:gd name="T0" fmla="*/ 150 w 156"/>
                    <a:gd name="T1" fmla="*/ 24 h 204"/>
                    <a:gd name="T2" fmla="*/ 144 w 156"/>
                    <a:gd name="T3" fmla="*/ 42 h 204"/>
                    <a:gd name="T4" fmla="*/ 132 w 156"/>
                    <a:gd name="T5" fmla="*/ 60 h 204"/>
                    <a:gd name="T6" fmla="*/ 120 w 156"/>
                    <a:gd name="T7" fmla="*/ 78 h 204"/>
                    <a:gd name="T8" fmla="*/ 114 w 156"/>
                    <a:gd name="T9" fmla="*/ 96 h 204"/>
                    <a:gd name="T10" fmla="*/ 102 w 156"/>
                    <a:gd name="T11" fmla="*/ 114 h 204"/>
                    <a:gd name="T12" fmla="*/ 90 w 156"/>
                    <a:gd name="T13" fmla="*/ 126 h 204"/>
                    <a:gd name="T14" fmla="*/ 84 w 156"/>
                    <a:gd name="T15" fmla="*/ 132 h 204"/>
                    <a:gd name="T16" fmla="*/ 78 w 156"/>
                    <a:gd name="T17" fmla="*/ 138 h 204"/>
                    <a:gd name="T18" fmla="*/ 66 w 156"/>
                    <a:gd name="T19" fmla="*/ 150 h 204"/>
                    <a:gd name="T20" fmla="*/ 54 w 156"/>
                    <a:gd name="T21" fmla="*/ 156 h 204"/>
                    <a:gd name="T22" fmla="*/ 42 w 156"/>
                    <a:gd name="T23" fmla="*/ 168 h 204"/>
                    <a:gd name="T24" fmla="*/ 36 w 156"/>
                    <a:gd name="T25" fmla="*/ 174 h 204"/>
                    <a:gd name="T26" fmla="*/ 24 w 156"/>
                    <a:gd name="T27" fmla="*/ 186 h 204"/>
                    <a:gd name="T28" fmla="*/ 18 w 156"/>
                    <a:gd name="T29" fmla="*/ 192 h 204"/>
                    <a:gd name="T30" fmla="*/ 6 w 156"/>
                    <a:gd name="T31" fmla="*/ 204 h 204"/>
                    <a:gd name="T32" fmla="*/ 0 w 156"/>
                    <a:gd name="T33" fmla="*/ 192 h 204"/>
                    <a:gd name="T34" fmla="*/ 0 w 156"/>
                    <a:gd name="T35" fmla="*/ 174 h 204"/>
                    <a:gd name="T36" fmla="*/ 0 w 156"/>
                    <a:gd name="T37" fmla="*/ 162 h 204"/>
                    <a:gd name="T38" fmla="*/ 0 w 156"/>
                    <a:gd name="T39" fmla="*/ 150 h 204"/>
                    <a:gd name="T40" fmla="*/ 0 w 156"/>
                    <a:gd name="T41" fmla="*/ 138 h 204"/>
                    <a:gd name="T42" fmla="*/ 6 w 156"/>
                    <a:gd name="T43" fmla="*/ 126 h 204"/>
                    <a:gd name="T44" fmla="*/ 12 w 156"/>
                    <a:gd name="T45" fmla="*/ 120 h 204"/>
                    <a:gd name="T46" fmla="*/ 24 w 156"/>
                    <a:gd name="T47" fmla="*/ 114 h 204"/>
                    <a:gd name="T48" fmla="*/ 36 w 156"/>
                    <a:gd name="T49" fmla="*/ 108 h 204"/>
                    <a:gd name="T50" fmla="*/ 48 w 156"/>
                    <a:gd name="T51" fmla="*/ 108 h 204"/>
                    <a:gd name="T52" fmla="*/ 60 w 156"/>
                    <a:gd name="T53" fmla="*/ 102 h 204"/>
                    <a:gd name="T54" fmla="*/ 72 w 156"/>
                    <a:gd name="T55" fmla="*/ 96 h 204"/>
                    <a:gd name="T56" fmla="*/ 84 w 156"/>
                    <a:gd name="T57" fmla="*/ 84 h 204"/>
                    <a:gd name="T58" fmla="*/ 96 w 156"/>
                    <a:gd name="T59" fmla="*/ 72 h 204"/>
                    <a:gd name="T60" fmla="*/ 108 w 156"/>
                    <a:gd name="T61" fmla="*/ 60 h 204"/>
                    <a:gd name="T62" fmla="*/ 90 w 156"/>
                    <a:gd name="T63" fmla="*/ 60 h 204"/>
                    <a:gd name="T64" fmla="*/ 78 w 156"/>
                    <a:gd name="T65" fmla="*/ 54 h 204"/>
                    <a:gd name="T66" fmla="*/ 66 w 156"/>
                    <a:gd name="T67" fmla="*/ 48 h 204"/>
                    <a:gd name="T68" fmla="*/ 54 w 156"/>
                    <a:gd name="T69" fmla="*/ 48 h 204"/>
                    <a:gd name="T70" fmla="*/ 48 w 156"/>
                    <a:gd name="T71" fmla="*/ 42 h 204"/>
                    <a:gd name="T72" fmla="*/ 36 w 156"/>
                    <a:gd name="T73" fmla="*/ 30 h 204"/>
                    <a:gd name="T74" fmla="*/ 30 w 156"/>
                    <a:gd name="T75" fmla="*/ 24 h 204"/>
                    <a:gd name="T76" fmla="*/ 30 w 156"/>
                    <a:gd name="T77" fmla="*/ 12 h 204"/>
                    <a:gd name="T78" fmla="*/ 36 w 156"/>
                    <a:gd name="T79" fmla="*/ 6 h 204"/>
                    <a:gd name="T80" fmla="*/ 42 w 156"/>
                    <a:gd name="T81" fmla="*/ 12 h 204"/>
                    <a:gd name="T82" fmla="*/ 54 w 156"/>
                    <a:gd name="T83" fmla="*/ 24 h 204"/>
                    <a:gd name="T84" fmla="*/ 72 w 156"/>
                    <a:gd name="T85" fmla="*/ 18 h 204"/>
                    <a:gd name="T86" fmla="*/ 84 w 156"/>
                    <a:gd name="T87" fmla="*/ 18 h 204"/>
                    <a:gd name="T88" fmla="*/ 102 w 156"/>
                    <a:gd name="T89" fmla="*/ 12 h 204"/>
                    <a:gd name="T90" fmla="*/ 120 w 156"/>
                    <a:gd name="T91" fmla="*/ 6 h 204"/>
                    <a:gd name="T92" fmla="*/ 144 w 156"/>
                    <a:gd name="T93" fmla="*/ 0 h 204"/>
                    <a:gd name="T94" fmla="*/ 150 w 156"/>
                    <a:gd name="T95" fmla="*/ 0 h 204"/>
                    <a:gd name="T96" fmla="*/ 156 w 156"/>
                    <a:gd name="T97" fmla="*/ 6 h 204"/>
                    <a:gd name="T98" fmla="*/ 150 w 156"/>
                    <a:gd name="T99" fmla="*/ 24 h 204"/>
                    <a:gd name="T100" fmla="*/ 156 w 156"/>
                    <a:gd name="T101" fmla="*/ 24 h 204"/>
                    <a:gd name="T102" fmla="*/ 150 w 156"/>
                    <a:gd name="T103" fmla="*/ 24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
                    <a:gd name="T157" fmla="*/ 0 h 204"/>
                    <a:gd name="T158" fmla="*/ 156 w 15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 h="204">
                      <a:moveTo>
                        <a:pt x="150" y="24"/>
                      </a:moveTo>
                      <a:lnTo>
                        <a:pt x="144" y="42"/>
                      </a:lnTo>
                      <a:lnTo>
                        <a:pt x="132" y="60"/>
                      </a:lnTo>
                      <a:lnTo>
                        <a:pt x="120" y="78"/>
                      </a:lnTo>
                      <a:lnTo>
                        <a:pt x="114" y="96"/>
                      </a:lnTo>
                      <a:lnTo>
                        <a:pt x="102" y="114"/>
                      </a:lnTo>
                      <a:lnTo>
                        <a:pt x="90" y="126"/>
                      </a:lnTo>
                      <a:lnTo>
                        <a:pt x="84" y="132"/>
                      </a:lnTo>
                      <a:lnTo>
                        <a:pt x="78" y="138"/>
                      </a:lnTo>
                      <a:lnTo>
                        <a:pt x="66" y="150"/>
                      </a:lnTo>
                      <a:lnTo>
                        <a:pt x="54" y="156"/>
                      </a:lnTo>
                      <a:lnTo>
                        <a:pt x="42" y="168"/>
                      </a:lnTo>
                      <a:lnTo>
                        <a:pt x="36" y="174"/>
                      </a:lnTo>
                      <a:lnTo>
                        <a:pt x="24" y="186"/>
                      </a:lnTo>
                      <a:lnTo>
                        <a:pt x="18" y="192"/>
                      </a:lnTo>
                      <a:lnTo>
                        <a:pt x="6" y="204"/>
                      </a:lnTo>
                      <a:lnTo>
                        <a:pt x="0" y="192"/>
                      </a:lnTo>
                      <a:lnTo>
                        <a:pt x="0" y="174"/>
                      </a:lnTo>
                      <a:lnTo>
                        <a:pt x="0" y="162"/>
                      </a:lnTo>
                      <a:lnTo>
                        <a:pt x="0" y="150"/>
                      </a:lnTo>
                      <a:lnTo>
                        <a:pt x="0" y="138"/>
                      </a:lnTo>
                      <a:lnTo>
                        <a:pt x="6" y="126"/>
                      </a:lnTo>
                      <a:lnTo>
                        <a:pt x="12" y="120"/>
                      </a:lnTo>
                      <a:lnTo>
                        <a:pt x="24" y="114"/>
                      </a:lnTo>
                      <a:lnTo>
                        <a:pt x="36" y="108"/>
                      </a:lnTo>
                      <a:lnTo>
                        <a:pt x="48" y="108"/>
                      </a:lnTo>
                      <a:lnTo>
                        <a:pt x="60" y="102"/>
                      </a:lnTo>
                      <a:lnTo>
                        <a:pt x="72" y="96"/>
                      </a:lnTo>
                      <a:lnTo>
                        <a:pt x="84" y="84"/>
                      </a:lnTo>
                      <a:lnTo>
                        <a:pt x="96" y="72"/>
                      </a:lnTo>
                      <a:lnTo>
                        <a:pt x="108" y="60"/>
                      </a:lnTo>
                      <a:lnTo>
                        <a:pt x="90" y="60"/>
                      </a:lnTo>
                      <a:lnTo>
                        <a:pt x="78" y="54"/>
                      </a:lnTo>
                      <a:lnTo>
                        <a:pt x="66" y="48"/>
                      </a:lnTo>
                      <a:lnTo>
                        <a:pt x="54" y="48"/>
                      </a:lnTo>
                      <a:lnTo>
                        <a:pt x="48" y="42"/>
                      </a:lnTo>
                      <a:lnTo>
                        <a:pt x="36" y="30"/>
                      </a:lnTo>
                      <a:lnTo>
                        <a:pt x="30" y="24"/>
                      </a:lnTo>
                      <a:lnTo>
                        <a:pt x="30" y="12"/>
                      </a:lnTo>
                      <a:lnTo>
                        <a:pt x="36" y="6"/>
                      </a:lnTo>
                      <a:lnTo>
                        <a:pt x="42" y="12"/>
                      </a:lnTo>
                      <a:lnTo>
                        <a:pt x="54" y="24"/>
                      </a:lnTo>
                      <a:lnTo>
                        <a:pt x="72" y="18"/>
                      </a:lnTo>
                      <a:lnTo>
                        <a:pt x="84" y="18"/>
                      </a:lnTo>
                      <a:lnTo>
                        <a:pt x="102" y="12"/>
                      </a:lnTo>
                      <a:lnTo>
                        <a:pt x="120" y="6"/>
                      </a:lnTo>
                      <a:lnTo>
                        <a:pt x="144" y="0"/>
                      </a:lnTo>
                      <a:lnTo>
                        <a:pt x="150" y="0"/>
                      </a:lnTo>
                      <a:lnTo>
                        <a:pt x="156" y="6"/>
                      </a:lnTo>
                      <a:lnTo>
                        <a:pt x="150" y="24"/>
                      </a:lnTo>
                      <a:lnTo>
                        <a:pt x="156" y="24"/>
                      </a:lnTo>
                      <a:lnTo>
                        <a:pt x="150" y="24"/>
                      </a:lnTo>
                      <a:close/>
                    </a:path>
                  </a:pathLst>
                </a:custGeom>
                <a:solidFill>
                  <a:srgbClr val="00CC00"/>
                </a:solidFill>
                <a:ln w="0">
                  <a:solidFill>
                    <a:srgbClr val="000000"/>
                  </a:solidFill>
                  <a:prstDash val="solid"/>
                  <a:round/>
                  <a:headEnd/>
                  <a:tailEnd/>
                </a:ln>
              </p:spPr>
              <p:txBody>
                <a:bodyPr/>
                <a:lstStyle/>
                <a:p>
                  <a:endParaRPr lang="en-US"/>
                </a:p>
              </p:txBody>
            </p:sp>
            <p:sp>
              <p:nvSpPr>
                <p:cNvPr id="16600" name="Freeform 72"/>
                <p:cNvSpPr>
                  <a:spLocks/>
                </p:cNvSpPr>
                <p:nvPr/>
              </p:nvSpPr>
              <p:spPr bwMode="auto">
                <a:xfrm>
                  <a:off x="4060" y="2724"/>
                  <a:ext cx="30" cy="60"/>
                </a:xfrm>
                <a:custGeom>
                  <a:avLst/>
                  <a:gdLst>
                    <a:gd name="T0" fmla="*/ 6 w 30"/>
                    <a:gd name="T1" fmla="*/ 0 h 60"/>
                    <a:gd name="T2" fmla="*/ 12 w 30"/>
                    <a:gd name="T3" fmla="*/ 6 h 60"/>
                    <a:gd name="T4" fmla="*/ 18 w 30"/>
                    <a:gd name="T5" fmla="*/ 18 h 60"/>
                    <a:gd name="T6" fmla="*/ 30 w 30"/>
                    <a:gd name="T7" fmla="*/ 30 h 60"/>
                    <a:gd name="T8" fmla="*/ 30 w 30"/>
                    <a:gd name="T9" fmla="*/ 42 h 60"/>
                    <a:gd name="T10" fmla="*/ 18 w 30"/>
                    <a:gd name="T11" fmla="*/ 54 h 60"/>
                    <a:gd name="T12" fmla="*/ 6 w 30"/>
                    <a:gd name="T13" fmla="*/ 60 h 60"/>
                    <a:gd name="T14" fmla="*/ 0 w 30"/>
                    <a:gd name="T15" fmla="*/ 54 h 60"/>
                    <a:gd name="T16" fmla="*/ 0 w 30"/>
                    <a:gd name="T17" fmla="*/ 48 h 60"/>
                    <a:gd name="T18" fmla="*/ 0 w 30"/>
                    <a:gd name="T19" fmla="*/ 42 h 60"/>
                    <a:gd name="T20" fmla="*/ 0 w 30"/>
                    <a:gd name="T21" fmla="*/ 24 h 60"/>
                    <a:gd name="T22" fmla="*/ 0 w 30"/>
                    <a:gd name="T23" fmla="*/ 18 h 60"/>
                    <a:gd name="T24" fmla="*/ 6 w 30"/>
                    <a:gd name="T25" fmla="*/ 6 h 60"/>
                    <a:gd name="T26" fmla="*/ 0 w 30"/>
                    <a:gd name="T27" fmla="*/ 6 h 60"/>
                    <a:gd name="T28" fmla="*/ 0 w 30"/>
                    <a:gd name="T29" fmla="*/ 0 h 60"/>
                    <a:gd name="T30" fmla="*/ 6 w 30"/>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60"/>
                    <a:gd name="T50" fmla="*/ 30 w 3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60">
                      <a:moveTo>
                        <a:pt x="6" y="0"/>
                      </a:moveTo>
                      <a:lnTo>
                        <a:pt x="12" y="6"/>
                      </a:lnTo>
                      <a:lnTo>
                        <a:pt x="18" y="18"/>
                      </a:lnTo>
                      <a:lnTo>
                        <a:pt x="30" y="30"/>
                      </a:lnTo>
                      <a:lnTo>
                        <a:pt x="30" y="42"/>
                      </a:lnTo>
                      <a:lnTo>
                        <a:pt x="18" y="54"/>
                      </a:lnTo>
                      <a:lnTo>
                        <a:pt x="6" y="60"/>
                      </a:lnTo>
                      <a:lnTo>
                        <a:pt x="0" y="54"/>
                      </a:lnTo>
                      <a:lnTo>
                        <a:pt x="0" y="48"/>
                      </a:lnTo>
                      <a:lnTo>
                        <a:pt x="0" y="42"/>
                      </a:lnTo>
                      <a:lnTo>
                        <a:pt x="0" y="24"/>
                      </a:lnTo>
                      <a:lnTo>
                        <a:pt x="0" y="18"/>
                      </a:lnTo>
                      <a:lnTo>
                        <a:pt x="6" y="6"/>
                      </a:lnTo>
                      <a:lnTo>
                        <a:pt x="0" y="6"/>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01" name="Freeform 73"/>
                <p:cNvSpPr>
                  <a:spLocks/>
                </p:cNvSpPr>
                <p:nvPr/>
              </p:nvSpPr>
              <p:spPr bwMode="auto">
                <a:xfrm>
                  <a:off x="3357" y="2652"/>
                  <a:ext cx="229" cy="168"/>
                </a:xfrm>
                <a:custGeom>
                  <a:avLst/>
                  <a:gdLst>
                    <a:gd name="T0" fmla="*/ 79 w 229"/>
                    <a:gd name="T1" fmla="*/ 162 h 168"/>
                    <a:gd name="T2" fmla="*/ 60 w 229"/>
                    <a:gd name="T3" fmla="*/ 150 h 168"/>
                    <a:gd name="T4" fmla="*/ 48 w 229"/>
                    <a:gd name="T5" fmla="*/ 150 h 168"/>
                    <a:gd name="T6" fmla="*/ 42 w 229"/>
                    <a:gd name="T7" fmla="*/ 138 h 168"/>
                    <a:gd name="T8" fmla="*/ 30 w 229"/>
                    <a:gd name="T9" fmla="*/ 138 h 168"/>
                    <a:gd name="T10" fmla="*/ 30 w 229"/>
                    <a:gd name="T11" fmla="*/ 126 h 168"/>
                    <a:gd name="T12" fmla="*/ 24 w 229"/>
                    <a:gd name="T13" fmla="*/ 114 h 168"/>
                    <a:gd name="T14" fmla="*/ 6 w 229"/>
                    <a:gd name="T15" fmla="*/ 102 h 168"/>
                    <a:gd name="T16" fmla="*/ 0 w 229"/>
                    <a:gd name="T17" fmla="*/ 102 h 168"/>
                    <a:gd name="T18" fmla="*/ 6 w 229"/>
                    <a:gd name="T19" fmla="*/ 96 h 168"/>
                    <a:gd name="T20" fmla="*/ 18 w 229"/>
                    <a:gd name="T21" fmla="*/ 90 h 168"/>
                    <a:gd name="T22" fmla="*/ 18 w 229"/>
                    <a:gd name="T23" fmla="*/ 78 h 168"/>
                    <a:gd name="T24" fmla="*/ 24 w 229"/>
                    <a:gd name="T25" fmla="*/ 60 h 168"/>
                    <a:gd name="T26" fmla="*/ 30 w 229"/>
                    <a:gd name="T27" fmla="*/ 60 h 168"/>
                    <a:gd name="T28" fmla="*/ 36 w 229"/>
                    <a:gd name="T29" fmla="*/ 42 h 168"/>
                    <a:gd name="T30" fmla="*/ 54 w 229"/>
                    <a:gd name="T31" fmla="*/ 18 h 168"/>
                    <a:gd name="T32" fmla="*/ 60 w 229"/>
                    <a:gd name="T33" fmla="*/ 18 h 168"/>
                    <a:gd name="T34" fmla="*/ 66 w 229"/>
                    <a:gd name="T35" fmla="*/ 12 h 168"/>
                    <a:gd name="T36" fmla="*/ 73 w 229"/>
                    <a:gd name="T37" fmla="*/ 12 h 168"/>
                    <a:gd name="T38" fmla="*/ 73 w 229"/>
                    <a:gd name="T39" fmla="*/ 0 h 168"/>
                    <a:gd name="T40" fmla="*/ 85 w 229"/>
                    <a:gd name="T41" fmla="*/ 12 h 168"/>
                    <a:gd name="T42" fmla="*/ 91 w 229"/>
                    <a:gd name="T43" fmla="*/ 6 h 168"/>
                    <a:gd name="T44" fmla="*/ 103 w 229"/>
                    <a:gd name="T45" fmla="*/ 12 h 168"/>
                    <a:gd name="T46" fmla="*/ 109 w 229"/>
                    <a:gd name="T47" fmla="*/ 12 h 168"/>
                    <a:gd name="T48" fmla="*/ 115 w 229"/>
                    <a:gd name="T49" fmla="*/ 18 h 168"/>
                    <a:gd name="T50" fmla="*/ 121 w 229"/>
                    <a:gd name="T51" fmla="*/ 30 h 168"/>
                    <a:gd name="T52" fmla="*/ 133 w 229"/>
                    <a:gd name="T53" fmla="*/ 30 h 168"/>
                    <a:gd name="T54" fmla="*/ 139 w 229"/>
                    <a:gd name="T55" fmla="*/ 36 h 168"/>
                    <a:gd name="T56" fmla="*/ 145 w 229"/>
                    <a:gd name="T57" fmla="*/ 30 h 168"/>
                    <a:gd name="T58" fmla="*/ 133 w 229"/>
                    <a:gd name="T59" fmla="*/ 54 h 168"/>
                    <a:gd name="T60" fmla="*/ 151 w 229"/>
                    <a:gd name="T61" fmla="*/ 54 h 168"/>
                    <a:gd name="T62" fmla="*/ 151 w 229"/>
                    <a:gd name="T63" fmla="*/ 66 h 168"/>
                    <a:gd name="T64" fmla="*/ 157 w 229"/>
                    <a:gd name="T65" fmla="*/ 72 h 168"/>
                    <a:gd name="T66" fmla="*/ 169 w 229"/>
                    <a:gd name="T67" fmla="*/ 84 h 168"/>
                    <a:gd name="T68" fmla="*/ 175 w 229"/>
                    <a:gd name="T69" fmla="*/ 90 h 168"/>
                    <a:gd name="T70" fmla="*/ 187 w 229"/>
                    <a:gd name="T71" fmla="*/ 90 h 168"/>
                    <a:gd name="T72" fmla="*/ 199 w 229"/>
                    <a:gd name="T73" fmla="*/ 96 h 168"/>
                    <a:gd name="T74" fmla="*/ 211 w 229"/>
                    <a:gd name="T75" fmla="*/ 102 h 168"/>
                    <a:gd name="T76" fmla="*/ 229 w 229"/>
                    <a:gd name="T77" fmla="*/ 102 h 168"/>
                    <a:gd name="T78" fmla="*/ 217 w 229"/>
                    <a:gd name="T79" fmla="*/ 114 h 168"/>
                    <a:gd name="T80" fmla="*/ 205 w 229"/>
                    <a:gd name="T81" fmla="*/ 126 h 168"/>
                    <a:gd name="T82" fmla="*/ 193 w 229"/>
                    <a:gd name="T83" fmla="*/ 138 h 168"/>
                    <a:gd name="T84" fmla="*/ 181 w 229"/>
                    <a:gd name="T85" fmla="*/ 144 h 168"/>
                    <a:gd name="T86" fmla="*/ 169 w 229"/>
                    <a:gd name="T87" fmla="*/ 150 h 168"/>
                    <a:gd name="T88" fmla="*/ 157 w 229"/>
                    <a:gd name="T89" fmla="*/ 150 h 168"/>
                    <a:gd name="T90" fmla="*/ 145 w 229"/>
                    <a:gd name="T91" fmla="*/ 156 h 168"/>
                    <a:gd name="T92" fmla="*/ 133 w 229"/>
                    <a:gd name="T93" fmla="*/ 162 h 168"/>
                    <a:gd name="T94" fmla="*/ 121 w 229"/>
                    <a:gd name="T95" fmla="*/ 156 h 168"/>
                    <a:gd name="T96" fmla="*/ 103 w 229"/>
                    <a:gd name="T97" fmla="*/ 162 h 168"/>
                    <a:gd name="T98" fmla="*/ 97 w 229"/>
                    <a:gd name="T99" fmla="*/ 168 h 168"/>
                    <a:gd name="T100" fmla="*/ 79 w 229"/>
                    <a:gd name="T101" fmla="*/ 162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9"/>
                    <a:gd name="T154" fmla="*/ 0 h 168"/>
                    <a:gd name="T155" fmla="*/ 229 w 229"/>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9" h="168">
                      <a:moveTo>
                        <a:pt x="79" y="162"/>
                      </a:moveTo>
                      <a:lnTo>
                        <a:pt x="60" y="150"/>
                      </a:lnTo>
                      <a:lnTo>
                        <a:pt x="48" y="150"/>
                      </a:lnTo>
                      <a:lnTo>
                        <a:pt x="42" y="138"/>
                      </a:lnTo>
                      <a:lnTo>
                        <a:pt x="30" y="138"/>
                      </a:lnTo>
                      <a:lnTo>
                        <a:pt x="30" y="126"/>
                      </a:lnTo>
                      <a:lnTo>
                        <a:pt x="24" y="114"/>
                      </a:lnTo>
                      <a:lnTo>
                        <a:pt x="6" y="102"/>
                      </a:lnTo>
                      <a:lnTo>
                        <a:pt x="0" y="102"/>
                      </a:lnTo>
                      <a:lnTo>
                        <a:pt x="6" y="96"/>
                      </a:lnTo>
                      <a:lnTo>
                        <a:pt x="18" y="90"/>
                      </a:lnTo>
                      <a:lnTo>
                        <a:pt x="18" y="78"/>
                      </a:lnTo>
                      <a:lnTo>
                        <a:pt x="24" y="60"/>
                      </a:lnTo>
                      <a:lnTo>
                        <a:pt x="30" y="60"/>
                      </a:lnTo>
                      <a:lnTo>
                        <a:pt x="36" y="42"/>
                      </a:lnTo>
                      <a:lnTo>
                        <a:pt x="54" y="18"/>
                      </a:lnTo>
                      <a:lnTo>
                        <a:pt x="60" y="18"/>
                      </a:lnTo>
                      <a:lnTo>
                        <a:pt x="66" y="12"/>
                      </a:lnTo>
                      <a:lnTo>
                        <a:pt x="73" y="12"/>
                      </a:lnTo>
                      <a:lnTo>
                        <a:pt x="73" y="0"/>
                      </a:lnTo>
                      <a:lnTo>
                        <a:pt x="85" y="12"/>
                      </a:lnTo>
                      <a:lnTo>
                        <a:pt x="91" y="6"/>
                      </a:lnTo>
                      <a:lnTo>
                        <a:pt x="103" y="12"/>
                      </a:lnTo>
                      <a:lnTo>
                        <a:pt x="109" y="12"/>
                      </a:lnTo>
                      <a:lnTo>
                        <a:pt x="115" y="18"/>
                      </a:lnTo>
                      <a:lnTo>
                        <a:pt x="121" y="30"/>
                      </a:lnTo>
                      <a:lnTo>
                        <a:pt x="133" y="30"/>
                      </a:lnTo>
                      <a:lnTo>
                        <a:pt x="139" y="36"/>
                      </a:lnTo>
                      <a:lnTo>
                        <a:pt x="145" y="30"/>
                      </a:lnTo>
                      <a:lnTo>
                        <a:pt x="133" y="54"/>
                      </a:lnTo>
                      <a:lnTo>
                        <a:pt x="151" y="54"/>
                      </a:lnTo>
                      <a:lnTo>
                        <a:pt x="151" y="66"/>
                      </a:lnTo>
                      <a:lnTo>
                        <a:pt x="157" y="72"/>
                      </a:lnTo>
                      <a:lnTo>
                        <a:pt x="169" y="84"/>
                      </a:lnTo>
                      <a:lnTo>
                        <a:pt x="175" y="90"/>
                      </a:lnTo>
                      <a:lnTo>
                        <a:pt x="187" y="90"/>
                      </a:lnTo>
                      <a:lnTo>
                        <a:pt x="199" y="96"/>
                      </a:lnTo>
                      <a:lnTo>
                        <a:pt x="211" y="102"/>
                      </a:lnTo>
                      <a:lnTo>
                        <a:pt x="229" y="102"/>
                      </a:lnTo>
                      <a:lnTo>
                        <a:pt x="217" y="114"/>
                      </a:lnTo>
                      <a:lnTo>
                        <a:pt x="205" y="126"/>
                      </a:lnTo>
                      <a:lnTo>
                        <a:pt x="193" y="138"/>
                      </a:lnTo>
                      <a:lnTo>
                        <a:pt x="181" y="144"/>
                      </a:lnTo>
                      <a:lnTo>
                        <a:pt x="169" y="150"/>
                      </a:lnTo>
                      <a:lnTo>
                        <a:pt x="157" y="150"/>
                      </a:lnTo>
                      <a:lnTo>
                        <a:pt x="145" y="156"/>
                      </a:lnTo>
                      <a:lnTo>
                        <a:pt x="133" y="162"/>
                      </a:lnTo>
                      <a:lnTo>
                        <a:pt x="121" y="156"/>
                      </a:lnTo>
                      <a:lnTo>
                        <a:pt x="103" y="162"/>
                      </a:lnTo>
                      <a:lnTo>
                        <a:pt x="97" y="168"/>
                      </a:lnTo>
                      <a:lnTo>
                        <a:pt x="79" y="162"/>
                      </a:lnTo>
                      <a:close/>
                    </a:path>
                  </a:pathLst>
                </a:custGeom>
                <a:solidFill>
                  <a:srgbClr val="00CC00"/>
                </a:solidFill>
                <a:ln w="0">
                  <a:solidFill>
                    <a:srgbClr val="000000"/>
                  </a:solidFill>
                  <a:prstDash val="solid"/>
                  <a:round/>
                  <a:headEnd/>
                  <a:tailEnd/>
                </a:ln>
              </p:spPr>
              <p:txBody>
                <a:bodyPr/>
                <a:lstStyle/>
                <a:p>
                  <a:endParaRPr lang="en-US"/>
                </a:p>
              </p:txBody>
            </p:sp>
            <p:sp>
              <p:nvSpPr>
                <p:cNvPr id="16602" name="Freeform 74"/>
                <p:cNvSpPr>
                  <a:spLocks/>
                </p:cNvSpPr>
                <p:nvPr/>
              </p:nvSpPr>
              <p:spPr bwMode="auto">
                <a:xfrm>
                  <a:off x="3315" y="3030"/>
                  <a:ext cx="163" cy="258"/>
                </a:xfrm>
                <a:custGeom>
                  <a:avLst/>
                  <a:gdLst>
                    <a:gd name="T0" fmla="*/ 72 w 163"/>
                    <a:gd name="T1" fmla="*/ 144 h 258"/>
                    <a:gd name="T2" fmla="*/ 90 w 163"/>
                    <a:gd name="T3" fmla="*/ 126 h 258"/>
                    <a:gd name="T4" fmla="*/ 115 w 163"/>
                    <a:gd name="T5" fmla="*/ 108 h 258"/>
                    <a:gd name="T6" fmla="*/ 145 w 163"/>
                    <a:gd name="T7" fmla="*/ 90 h 258"/>
                    <a:gd name="T8" fmla="*/ 163 w 163"/>
                    <a:gd name="T9" fmla="*/ 60 h 258"/>
                    <a:gd name="T10" fmla="*/ 157 w 163"/>
                    <a:gd name="T11" fmla="*/ 36 h 258"/>
                    <a:gd name="T12" fmla="*/ 157 w 163"/>
                    <a:gd name="T13" fmla="*/ 6 h 258"/>
                    <a:gd name="T14" fmla="*/ 139 w 163"/>
                    <a:gd name="T15" fmla="*/ 6 h 258"/>
                    <a:gd name="T16" fmla="*/ 115 w 163"/>
                    <a:gd name="T17" fmla="*/ 12 h 258"/>
                    <a:gd name="T18" fmla="*/ 90 w 163"/>
                    <a:gd name="T19" fmla="*/ 12 h 258"/>
                    <a:gd name="T20" fmla="*/ 72 w 163"/>
                    <a:gd name="T21" fmla="*/ 12 h 258"/>
                    <a:gd name="T22" fmla="*/ 66 w 163"/>
                    <a:gd name="T23" fmla="*/ 30 h 258"/>
                    <a:gd name="T24" fmla="*/ 78 w 163"/>
                    <a:gd name="T25" fmla="*/ 54 h 258"/>
                    <a:gd name="T26" fmla="*/ 84 w 163"/>
                    <a:gd name="T27" fmla="*/ 72 h 258"/>
                    <a:gd name="T28" fmla="*/ 78 w 163"/>
                    <a:gd name="T29" fmla="*/ 90 h 258"/>
                    <a:gd name="T30" fmla="*/ 72 w 163"/>
                    <a:gd name="T31" fmla="*/ 90 h 258"/>
                    <a:gd name="T32" fmla="*/ 66 w 163"/>
                    <a:gd name="T33" fmla="*/ 66 h 258"/>
                    <a:gd name="T34" fmla="*/ 54 w 163"/>
                    <a:gd name="T35" fmla="*/ 60 h 258"/>
                    <a:gd name="T36" fmla="*/ 36 w 163"/>
                    <a:gd name="T37" fmla="*/ 54 h 258"/>
                    <a:gd name="T38" fmla="*/ 12 w 163"/>
                    <a:gd name="T39" fmla="*/ 66 h 258"/>
                    <a:gd name="T40" fmla="*/ 6 w 163"/>
                    <a:gd name="T41" fmla="*/ 78 h 258"/>
                    <a:gd name="T42" fmla="*/ 12 w 163"/>
                    <a:gd name="T43" fmla="*/ 84 h 258"/>
                    <a:gd name="T44" fmla="*/ 42 w 163"/>
                    <a:gd name="T45" fmla="*/ 96 h 258"/>
                    <a:gd name="T46" fmla="*/ 42 w 163"/>
                    <a:gd name="T47" fmla="*/ 126 h 258"/>
                    <a:gd name="T48" fmla="*/ 36 w 163"/>
                    <a:gd name="T49" fmla="*/ 156 h 258"/>
                    <a:gd name="T50" fmla="*/ 24 w 163"/>
                    <a:gd name="T51" fmla="*/ 174 h 258"/>
                    <a:gd name="T52" fmla="*/ 24 w 163"/>
                    <a:gd name="T53" fmla="*/ 192 h 258"/>
                    <a:gd name="T54" fmla="*/ 24 w 163"/>
                    <a:gd name="T55" fmla="*/ 222 h 258"/>
                    <a:gd name="T56" fmla="*/ 30 w 163"/>
                    <a:gd name="T57" fmla="*/ 258 h 258"/>
                    <a:gd name="T58" fmla="*/ 42 w 163"/>
                    <a:gd name="T59" fmla="*/ 246 h 258"/>
                    <a:gd name="T60" fmla="*/ 54 w 163"/>
                    <a:gd name="T61" fmla="*/ 228 h 258"/>
                    <a:gd name="T62" fmla="*/ 78 w 163"/>
                    <a:gd name="T63" fmla="*/ 216 h 258"/>
                    <a:gd name="T64" fmla="*/ 78 w 163"/>
                    <a:gd name="T65" fmla="*/ 192 h 258"/>
                    <a:gd name="T66" fmla="*/ 72 w 163"/>
                    <a:gd name="T67" fmla="*/ 168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
                    <a:gd name="T103" fmla="*/ 0 h 258"/>
                    <a:gd name="T104" fmla="*/ 163 w 163"/>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 h="258">
                      <a:moveTo>
                        <a:pt x="72" y="156"/>
                      </a:moveTo>
                      <a:lnTo>
                        <a:pt x="72" y="144"/>
                      </a:lnTo>
                      <a:lnTo>
                        <a:pt x="72" y="138"/>
                      </a:lnTo>
                      <a:lnTo>
                        <a:pt x="90" y="126"/>
                      </a:lnTo>
                      <a:lnTo>
                        <a:pt x="102" y="114"/>
                      </a:lnTo>
                      <a:lnTo>
                        <a:pt x="115" y="108"/>
                      </a:lnTo>
                      <a:lnTo>
                        <a:pt x="127" y="102"/>
                      </a:lnTo>
                      <a:lnTo>
                        <a:pt x="145" y="90"/>
                      </a:lnTo>
                      <a:lnTo>
                        <a:pt x="157" y="66"/>
                      </a:lnTo>
                      <a:lnTo>
                        <a:pt x="163" y="60"/>
                      </a:lnTo>
                      <a:lnTo>
                        <a:pt x="157" y="60"/>
                      </a:lnTo>
                      <a:lnTo>
                        <a:pt x="157" y="36"/>
                      </a:lnTo>
                      <a:lnTo>
                        <a:pt x="157" y="30"/>
                      </a:lnTo>
                      <a:lnTo>
                        <a:pt x="157" y="6"/>
                      </a:lnTo>
                      <a:lnTo>
                        <a:pt x="157" y="0"/>
                      </a:lnTo>
                      <a:lnTo>
                        <a:pt x="139" y="6"/>
                      </a:lnTo>
                      <a:lnTo>
                        <a:pt x="127" y="12"/>
                      </a:lnTo>
                      <a:lnTo>
                        <a:pt x="115" y="12"/>
                      </a:lnTo>
                      <a:lnTo>
                        <a:pt x="102" y="18"/>
                      </a:lnTo>
                      <a:lnTo>
                        <a:pt x="90" y="12"/>
                      </a:lnTo>
                      <a:lnTo>
                        <a:pt x="78" y="12"/>
                      </a:lnTo>
                      <a:lnTo>
                        <a:pt x="72" y="12"/>
                      </a:lnTo>
                      <a:lnTo>
                        <a:pt x="66" y="18"/>
                      </a:lnTo>
                      <a:lnTo>
                        <a:pt x="66" y="30"/>
                      </a:lnTo>
                      <a:lnTo>
                        <a:pt x="66" y="42"/>
                      </a:lnTo>
                      <a:lnTo>
                        <a:pt x="78" y="54"/>
                      </a:lnTo>
                      <a:lnTo>
                        <a:pt x="84" y="60"/>
                      </a:lnTo>
                      <a:lnTo>
                        <a:pt x="84" y="72"/>
                      </a:lnTo>
                      <a:lnTo>
                        <a:pt x="84" y="84"/>
                      </a:lnTo>
                      <a:lnTo>
                        <a:pt x="78" y="90"/>
                      </a:lnTo>
                      <a:lnTo>
                        <a:pt x="78" y="102"/>
                      </a:lnTo>
                      <a:lnTo>
                        <a:pt x="72" y="90"/>
                      </a:lnTo>
                      <a:lnTo>
                        <a:pt x="60" y="78"/>
                      </a:lnTo>
                      <a:lnTo>
                        <a:pt x="66" y="66"/>
                      </a:lnTo>
                      <a:lnTo>
                        <a:pt x="60" y="60"/>
                      </a:lnTo>
                      <a:lnTo>
                        <a:pt x="54" y="60"/>
                      </a:lnTo>
                      <a:lnTo>
                        <a:pt x="48" y="54"/>
                      </a:lnTo>
                      <a:lnTo>
                        <a:pt x="36" y="54"/>
                      </a:lnTo>
                      <a:lnTo>
                        <a:pt x="24" y="60"/>
                      </a:lnTo>
                      <a:lnTo>
                        <a:pt x="12" y="66"/>
                      </a:lnTo>
                      <a:lnTo>
                        <a:pt x="0" y="66"/>
                      </a:lnTo>
                      <a:lnTo>
                        <a:pt x="6" y="78"/>
                      </a:lnTo>
                      <a:lnTo>
                        <a:pt x="6" y="84"/>
                      </a:lnTo>
                      <a:lnTo>
                        <a:pt x="12" y="84"/>
                      </a:lnTo>
                      <a:lnTo>
                        <a:pt x="30" y="90"/>
                      </a:lnTo>
                      <a:lnTo>
                        <a:pt x="42" y="96"/>
                      </a:lnTo>
                      <a:lnTo>
                        <a:pt x="42" y="114"/>
                      </a:lnTo>
                      <a:lnTo>
                        <a:pt x="42" y="126"/>
                      </a:lnTo>
                      <a:lnTo>
                        <a:pt x="42" y="138"/>
                      </a:lnTo>
                      <a:lnTo>
                        <a:pt x="36" y="156"/>
                      </a:lnTo>
                      <a:lnTo>
                        <a:pt x="36" y="168"/>
                      </a:lnTo>
                      <a:lnTo>
                        <a:pt x="24" y="174"/>
                      </a:lnTo>
                      <a:lnTo>
                        <a:pt x="18" y="186"/>
                      </a:lnTo>
                      <a:lnTo>
                        <a:pt x="24" y="192"/>
                      </a:lnTo>
                      <a:lnTo>
                        <a:pt x="24" y="204"/>
                      </a:lnTo>
                      <a:lnTo>
                        <a:pt x="24" y="222"/>
                      </a:lnTo>
                      <a:lnTo>
                        <a:pt x="30" y="240"/>
                      </a:lnTo>
                      <a:lnTo>
                        <a:pt x="30" y="258"/>
                      </a:lnTo>
                      <a:lnTo>
                        <a:pt x="42" y="258"/>
                      </a:lnTo>
                      <a:lnTo>
                        <a:pt x="42" y="246"/>
                      </a:lnTo>
                      <a:lnTo>
                        <a:pt x="36" y="240"/>
                      </a:lnTo>
                      <a:lnTo>
                        <a:pt x="54" y="228"/>
                      </a:lnTo>
                      <a:lnTo>
                        <a:pt x="72" y="222"/>
                      </a:lnTo>
                      <a:lnTo>
                        <a:pt x="78" y="216"/>
                      </a:lnTo>
                      <a:lnTo>
                        <a:pt x="78" y="204"/>
                      </a:lnTo>
                      <a:lnTo>
                        <a:pt x="78" y="192"/>
                      </a:lnTo>
                      <a:lnTo>
                        <a:pt x="78" y="180"/>
                      </a:lnTo>
                      <a:lnTo>
                        <a:pt x="72" y="168"/>
                      </a:lnTo>
                      <a:lnTo>
                        <a:pt x="72" y="156"/>
                      </a:lnTo>
                      <a:close/>
                    </a:path>
                  </a:pathLst>
                </a:custGeom>
                <a:solidFill>
                  <a:srgbClr val="00CC00"/>
                </a:solidFill>
                <a:ln w="0">
                  <a:solidFill>
                    <a:srgbClr val="000000"/>
                  </a:solidFill>
                  <a:prstDash val="solid"/>
                  <a:round/>
                  <a:headEnd/>
                  <a:tailEnd/>
                </a:ln>
              </p:spPr>
              <p:txBody>
                <a:bodyPr/>
                <a:lstStyle/>
                <a:p>
                  <a:endParaRPr lang="en-US"/>
                </a:p>
              </p:txBody>
            </p:sp>
            <p:sp>
              <p:nvSpPr>
                <p:cNvPr id="16603" name="Rectangle 75"/>
                <p:cNvSpPr>
                  <a:spLocks noChangeArrowheads="1"/>
                </p:cNvSpPr>
                <p:nvPr/>
              </p:nvSpPr>
              <p:spPr bwMode="auto">
                <a:xfrm>
                  <a:off x="3724" y="3174"/>
                  <a:ext cx="6" cy="6"/>
                </a:xfrm>
                <a:prstGeom prst="rect">
                  <a:avLst/>
                </a:prstGeom>
                <a:solidFill>
                  <a:srgbClr val="00CC00"/>
                </a:solidFill>
                <a:ln w="0">
                  <a:solidFill>
                    <a:srgbClr val="000000"/>
                  </a:solidFill>
                  <a:miter lim="800000"/>
                  <a:headEnd/>
                  <a:tailEnd/>
                </a:ln>
              </p:spPr>
              <p:txBody>
                <a:bodyPr/>
                <a:lstStyle/>
                <a:p>
                  <a:endParaRPr lang="en-US"/>
                </a:p>
              </p:txBody>
            </p:sp>
            <p:sp>
              <p:nvSpPr>
                <p:cNvPr id="16604" name="Freeform 76"/>
                <p:cNvSpPr>
                  <a:spLocks/>
                </p:cNvSpPr>
                <p:nvPr/>
              </p:nvSpPr>
              <p:spPr bwMode="auto">
                <a:xfrm>
                  <a:off x="3694" y="3186"/>
                  <a:ext cx="6" cy="12"/>
                </a:xfrm>
                <a:custGeom>
                  <a:avLst/>
                  <a:gdLst>
                    <a:gd name="T0" fmla="*/ 0 w 6"/>
                    <a:gd name="T1" fmla="*/ 0 h 12"/>
                    <a:gd name="T2" fmla="*/ 0 w 6"/>
                    <a:gd name="T3" fmla="*/ 6 h 12"/>
                    <a:gd name="T4" fmla="*/ 0 w 6"/>
                    <a:gd name="T5" fmla="*/ 12 h 12"/>
                    <a:gd name="T6" fmla="*/ 6 w 6"/>
                    <a:gd name="T7" fmla="*/ 12 h 12"/>
                    <a:gd name="T8" fmla="*/ 6 w 6"/>
                    <a:gd name="T9" fmla="*/ 6 h 12"/>
                    <a:gd name="T10" fmla="*/ 6 w 6"/>
                    <a:gd name="T11" fmla="*/ 0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0" y="6"/>
                      </a:lnTo>
                      <a:lnTo>
                        <a:pt x="0" y="12"/>
                      </a:lnTo>
                      <a:lnTo>
                        <a:pt x="6" y="12"/>
                      </a:lnTo>
                      <a:lnTo>
                        <a:pt x="6"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05" name="Freeform 77"/>
                <p:cNvSpPr>
                  <a:spLocks/>
                </p:cNvSpPr>
                <p:nvPr/>
              </p:nvSpPr>
              <p:spPr bwMode="auto">
                <a:xfrm>
                  <a:off x="3514" y="3054"/>
                  <a:ext cx="108" cy="210"/>
                </a:xfrm>
                <a:custGeom>
                  <a:avLst/>
                  <a:gdLst>
                    <a:gd name="T0" fmla="*/ 36 w 108"/>
                    <a:gd name="T1" fmla="*/ 54 h 210"/>
                    <a:gd name="T2" fmla="*/ 30 w 108"/>
                    <a:gd name="T3" fmla="*/ 60 h 210"/>
                    <a:gd name="T4" fmla="*/ 18 w 108"/>
                    <a:gd name="T5" fmla="*/ 66 h 210"/>
                    <a:gd name="T6" fmla="*/ 12 w 108"/>
                    <a:gd name="T7" fmla="*/ 78 h 210"/>
                    <a:gd name="T8" fmla="*/ 6 w 108"/>
                    <a:gd name="T9" fmla="*/ 90 h 210"/>
                    <a:gd name="T10" fmla="*/ 12 w 108"/>
                    <a:gd name="T11" fmla="*/ 102 h 210"/>
                    <a:gd name="T12" fmla="*/ 12 w 108"/>
                    <a:gd name="T13" fmla="*/ 120 h 210"/>
                    <a:gd name="T14" fmla="*/ 6 w 108"/>
                    <a:gd name="T15" fmla="*/ 126 h 210"/>
                    <a:gd name="T16" fmla="*/ 0 w 108"/>
                    <a:gd name="T17" fmla="*/ 144 h 210"/>
                    <a:gd name="T18" fmla="*/ 0 w 108"/>
                    <a:gd name="T19" fmla="*/ 162 h 210"/>
                    <a:gd name="T20" fmla="*/ 6 w 108"/>
                    <a:gd name="T21" fmla="*/ 180 h 210"/>
                    <a:gd name="T22" fmla="*/ 12 w 108"/>
                    <a:gd name="T23" fmla="*/ 204 h 210"/>
                    <a:gd name="T24" fmla="*/ 30 w 108"/>
                    <a:gd name="T25" fmla="*/ 210 h 210"/>
                    <a:gd name="T26" fmla="*/ 48 w 108"/>
                    <a:gd name="T27" fmla="*/ 204 h 210"/>
                    <a:gd name="T28" fmla="*/ 60 w 108"/>
                    <a:gd name="T29" fmla="*/ 204 h 210"/>
                    <a:gd name="T30" fmla="*/ 66 w 108"/>
                    <a:gd name="T31" fmla="*/ 186 h 210"/>
                    <a:gd name="T32" fmla="*/ 66 w 108"/>
                    <a:gd name="T33" fmla="*/ 168 h 210"/>
                    <a:gd name="T34" fmla="*/ 72 w 108"/>
                    <a:gd name="T35" fmla="*/ 156 h 210"/>
                    <a:gd name="T36" fmla="*/ 78 w 108"/>
                    <a:gd name="T37" fmla="*/ 144 h 210"/>
                    <a:gd name="T38" fmla="*/ 84 w 108"/>
                    <a:gd name="T39" fmla="*/ 126 h 210"/>
                    <a:gd name="T40" fmla="*/ 84 w 108"/>
                    <a:gd name="T41" fmla="*/ 108 h 210"/>
                    <a:gd name="T42" fmla="*/ 90 w 108"/>
                    <a:gd name="T43" fmla="*/ 96 h 210"/>
                    <a:gd name="T44" fmla="*/ 96 w 108"/>
                    <a:gd name="T45" fmla="*/ 84 h 210"/>
                    <a:gd name="T46" fmla="*/ 102 w 108"/>
                    <a:gd name="T47" fmla="*/ 66 h 210"/>
                    <a:gd name="T48" fmla="*/ 96 w 108"/>
                    <a:gd name="T49" fmla="*/ 54 h 210"/>
                    <a:gd name="T50" fmla="*/ 102 w 108"/>
                    <a:gd name="T51" fmla="*/ 54 h 210"/>
                    <a:gd name="T52" fmla="*/ 108 w 108"/>
                    <a:gd name="T53" fmla="*/ 48 h 210"/>
                    <a:gd name="T54" fmla="*/ 102 w 108"/>
                    <a:gd name="T55" fmla="*/ 24 h 210"/>
                    <a:gd name="T56" fmla="*/ 96 w 108"/>
                    <a:gd name="T57" fmla="*/ 12 h 210"/>
                    <a:gd name="T58" fmla="*/ 90 w 108"/>
                    <a:gd name="T59" fmla="*/ 0 h 210"/>
                    <a:gd name="T60" fmla="*/ 84 w 108"/>
                    <a:gd name="T61" fmla="*/ 0 h 210"/>
                    <a:gd name="T62" fmla="*/ 84 w 108"/>
                    <a:gd name="T63" fmla="*/ 6 h 210"/>
                    <a:gd name="T64" fmla="*/ 78 w 108"/>
                    <a:gd name="T65" fmla="*/ 18 h 210"/>
                    <a:gd name="T66" fmla="*/ 72 w 108"/>
                    <a:gd name="T67" fmla="*/ 24 h 210"/>
                    <a:gd name="T68" fmla="*/ 66 w 108"/>
                    <a:gd name="T69" fmla="*/ 24 h 210"/>
                    <a:gd name="T70" fmla="*/ 72 w 108"/>
                    <a:gd name="T71" fmla="*/ 30 h 210"/>
                    <a:gd name="T72" fmla="*/ 66 w 108"/>
                    <a:gd name="T73" fmla="*/ 36 h 210"/>
                    <a:gd name="T74" fmla="*/ 60 w 108"/>
                    <a:gd name="T75" fmla="*/ 42 h 210"/>
                    <a:gd name="T76" fmla="*/ 60 w 108"/>
                    <a:gd name="T77" fmla="*/ 36 h 210"/>
                    <a:gd name="T78" fmla="*/ 54 w 108"/>
                    <a:gd name="T79" fmla="*/ 48 h 210"/>
                    <a:gd name="T80" fmla="*/ 48 w 108"/>
                    <a:gd name="T81" fmla="*/ 48 h 210"/>
                    <a:gd name="T82" fmla="*/ 48 w 108"/>
                    <a:gd name="T83" fmla="*/ 54 h 210"/>
                    <a:gd name="T84" fmla="*/ 36 w 108"/>
                    <a:gd name="T85" fmla="*/ 54 h 2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210"/>
                    <a:gd name="T131" fmla="*/ 108 w 108"/>
                    <a:gd name="T132" fmla="*/ 210 h 2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210">
                      <a:moveTo>
                        <a:pt x="36" y="54"/>
                      </a:moveTo>
                      <a:lnTo>
                        <a:pt x="30" y="60"/>
                      </a:lnTo>
                      <a:lnTo>
                        <a:pt x="18" y="66"/>
                      </a:lnTo>
                      <a:lnTo>
                        <a:pt x="12" y="78"/>
                      </a:lnTo>
                      <a:lnTo>
                        <a:pt x="6" y="90"/>
                      </a:lnTo>
                      <a:lnTo>
                        <a:pt x="12" y="102"/>
                      </a:lnTo>
                      <a:lnTo>
                        <a:pt x="12" y="120"/>
                      </a:lnTo>
                      <a:lnTo>
                        <a:pt x="6" y="126"/>
                      </a:lnTo>
                      <a:lnTo>
                        <a:pt x="0" y="144"/>
                      </a:lnTo>
                      <a:lnTo>
                        <a:pt x="0" y="162"/>
                      </a:lnTo>
                      <a:lnTo>
                        <a:pt x="6" y="180"/>
                      </a:lnTo>
                      <a:lnTo>
                        <a:pt x="12" y="204"/>
                      </a:lnTo>
                      <a:lnTo>
                        <a:pt x="30" y="210"/>
                      </a:lnTo>
                      <a:lnTo>
                        <a:pt x="48" y="204"/>
                      </a:lnTo>
                      <a:lnTo>
                        <a:pt x="60" y="204"/>
                      </a:lnTo>
                      <a:lnTo>
                        <a:pt x="66" y="186"/>
                      </a:lnTo>
                      <a:lnTo>
                        <a:pt x="66" y="168"/>
                      </a:lnTo>
                      <a:lnTo>
                        <a:pt x="72" y="156"/>
                      </a:lnTo>
                      <a:lnTo>
                        <a:pt x="78" y="144"/>
                      </a:lnTo>
                      <a:lnTo>
                        <a:pt x="84" y="126"/>
                      </a:lnTo>
                      <a:lnTo>
                        <a:pt x="84" y="108"/>
                      </a:lnTo>
                      <a:lnTo>
                        <a:pt x="90" y="96"/>
                      </a:lnTo>
                      <a:lnTo>
                        <a:pt x="96" y="84"/>
                      </a:lnTo>
                      <a:lnTo>
                        <a:pt x="102" y="66"/>
                      </a:lnTo>
                      <a:lnTo>
                        <a:pt x="96" y="54"/>
                      </a:lnTo>
                      <a:lnTo>
                        <a:pt x="102" y="54"/>
                      </a:lnTo>
                      <a:lnTo>
                        <a:pt x="108" y="48"/>
                      </a:lnTo>
                      <a:lnTo>
                        <a:pt x="102" y="24"/>
                      </a:lnTo>
                      <a:lnTo>
                        <a:pt x="96" y="12"/>
                      </a:lnTo>
                      <a:lnTo>
                        <a:pt x="90" y="0"/>
                      </a:lnTo>
                      <a:lnTo>
                        <a:pt x="84" y="0"/>
                      </a:lnTo>
                      <a:lnTo>
                        <a:pt x="84" y="6"/>
                      </a:lnTo>
                      <a:lnTo>
                        <a:pt x="78" y="18"/>
                      </a:lnTo>
                      <a:lnTo>
                        <a:pt x="72" y="24"/>
                      </a:lnTo>
                      <a:lnTo>
                        <a:pt x="66" y="24"/>
                      </a:lnTo>
                      <a:lnTo>
                        <a:pt x="72" y="30"/>
                      </a:lnTo>
                      <a:lnTo>
                        <a:pt x="66" y="36"/>
                      </a:lnTo>
                      <a:lnTo>
                        <a:pt x="60" y="42"/>
                      </a:lnTo>
                      <a:lnTo>
                        <a:pt x="60" y="36"/>
                      </a:lnTo>
                      <a:lnTo>
                        <a:pt x="54" y="48"/>
                      </a:lnTo>
                      <a:lnTo>
                        <a:pt x="48" y="48"/>
                      </a:lnTo>
                      <a:lnTo>
                        <a:pt x="48" y="54"/>
                      </a:lnTo>
                      <a:lnTo>
                        <a:pt x="36" y="54"/>
                      </a:lnTo>
                      <a:close/>
                    </a:path>
                  </a:pathLst>
                </a:custGeom>
                <a:solidFill>
                  <a:srgbClr val="00CC00"/>
                </a:solidFill>
                <a:ln w="0">
                  <a:solidFill>
                    <a:srgbClr val="000000"/>
                  </a:solidFill>
                  <a:prstDash val="solid"/>
                  <a:round/>
                  <a:headEnd/>
                  <a:tailEnd/>
                </a:ln>
              </p:spPr>
              <p:txBody>
                <a:bodyPr/>
                <a:lstStyle/>
                <a:p>
                  <a:endParaRPr lang="en-US"/>
                </a:p>
              </p:txBody>
            </p:sp>
            <p:sp>
              <p:nvSpPr>
                <p:cNvPr id="16606" name="Freeform 78"/>
                <p:cNvSpPr>
                  <a:spLocks/>
                </p:cNvSpPr>
                <p:nvPr/>
              </p:nvSpPr>
              <p:spPr bwMode="auto">
                <a:xfrm>
                  <a:off x="3357" y="3012"/>
                  <a:ext cx="42" cy="120"/>
                </a:xfrm>
                <a:custGeom>
                  <a:avLst/>
                  <a:gdLst>
                    <a:gd name="T0" fmla="*/ 24 w 42"/>
                    <a:gd name="T1" fmla="*/ 84 h 120"/>
                    <a:gd name="T2" fmla="*/ 18 w 42"/>
                    <a:gd name="T3" fmla="*/ 96 h 120"/>
                    <a:gd name="T4" fmla="*/ 30 w 42"/>
                    <a:gd name="T5" fmla="*/ 108 h 120"/>
                    <a:gd name="T6" fmla="*/ 36 w 42"/>
                    <a:gd name="T7" fmla="*/ 120 h 120"/>
                    <a:gd name="T8" fmla="*/ 36 w 42"/>
                    <a:gd name="T9" fmla="*/ 108 h 120"/>
                    <a:gd name="T10" fmla="*/ 42 w 42"/>
                    <a:gd name="T11" fmla="*/ 102 h 120"/>
                    <a:gd name="T12" fmla="*/ 42 w 42"/>
                    <a:gd name="T13" fmla="*/ 90 h 120"/>
                    <a:gd name="T14" fmla="*/ 42 w 42"/>
                    <a:gd name="T15" fmla="*/ 78 h 120"/>
                    <a:gd name="T16" fmla="*/ 36 w 42"/>
                    <a:gd name="T17" fmla="*/ 72 h 120"/>
                    <a:gd name="T18" fmla="*/ 24 w 42"/>
                    <a:gd name="T19" fmla="*/ 60 h 120"/>
                    <a:gd name="T20" fmla="*/ 24 w 42"/>
                    <a:gd name="T21" fmla="*/ 48 h 120"/>
                    <a:gd name="T22" fmla="*/ 24 w 42"/>
                    <a:gd name="T23" fmla="*/ 36 h 120"/>
                    <a:gd name="T24" fmla="*/ 30 w 42"/>
                    <a:gd name="T25" fmla="*/ 30 h 120"/>
                    <a:gd name="T26" fmla="*/ 24 w 42"/>
                    <a:gd name="T27" fmla="*/ 18 h 120"/>
                    <a:gd name="T28" fmla="*/ 24 w 42"/>
                    <a:gd name="T29" fmla="*/ 6 h 120"/>
                    <a:gd name="T30" fmla="*/ 18 w 42"/>
                    <a:gd name="T31" fmla="*/ 0 h 120"/>
                    <a:gd name="T32" fmla="*/ 0 w 42"/>
                    <a:gd name="T33" fmla="*/ 0 h 120"/>
                    <a:gd name="T34" fmla="*/ 0 w 42"/>
                    <a:gd name="T35" fmla="*/ 6 h 120"/>
                    <a:gd name="T36" fmla="*/ 12 w 42"/>
                    <a:gd name="T37" fmla="*/ 18 h 120"/>
                    <a:gd name="T38" fmla="*/ 6 w 42"/>
                    <a:gd name="T39" fmla="*/ 18 h 120"/>
                    <a:gd name="T40" fmla="*/ 6 w 42"/>
                    <a:gd name="T41" fmla="*/ 30 h 120"/>
                    <a:gd name="T42" fmla="*/ 6 w 42"/>
                    <a:gd name="T43" fmla="*/ 42 h 120"/>
                    <a:gd name="T44" fmla="*/ 6 w 42"/>
                    <a:gd name="T45" fmla="*/ 48 h 120"/>
                    <a:gd name="T46" fmla="*/ 0 w 42"/>
                    <a:gd name="T47" fmla="*/ 60 h 120"/>
                    <a:gd name="T48" fmla="*/ 6 w 42"/>
                    <a:gd name="T49" fmla="*/ 72 h 120"/>
                    <a:gd name="T50" fmla="*/ 12 w 42"/>
                    <a:gd name="T51" fmla="*/ 78 h 120"/>
                    <a:gd name="T52" fmla="*/ 18 w 42"/>
                    <a:gd name="T53" fmla="*/ 78 h 120"/>
                    <a:gd name="T54" fmla="*/ 24 w 42"/>
                    <a:gd name="T55" fmla="*/ 84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
                    <a:gd name="T85" fmla="*/ 0 h 120"/>
                    <a:gd name="T86" fmla="*/ 42 w 42"/>
                    <a:gd name="T87" fmla="*/ 120 h 1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 h="120">
                      <a:moveTo>
                        <a:pt x="24" y="84"/>
                      </a:moveTo>
                      <a:lnTo>
                        <a:pt x="18" y="96"/>
                      </a:lnTo>
                      <a:lnTo>
                        <a:pt x="30" y="108"/>
                      </a:lnTo>
                      <a:lnTo>
                        <a:pt x="36" y="120"/>
                      </a:lnTo>
                      <a:lnTo>
                        <a:pt x="36" y="108"/>
                      </a:lnTo>
                      <a:lnTo>
                        <a:pt x="42" y="102"/>
                      </a:lnTo>
                      <a:lnTo>
                        <a:pt x="42" y="90"/>
                      </a:lnTo>
                      <a:lnTo>
                        <a:pt x="42" y="78"/>
                      </a:lnTo>
                      <a:lnTo>
                        <a:pt x="36" y="72"/>
                      </a:lnTo>
                      <a:lnTo>
                        <a:pt x="24" y="60"/>
                      </a:lnTo>
                      <a:lnTo>
                        <a:pt x="24" y="48"/>
                      </a:lnTo>
                      <a:lnTo>
                        <a:pt x="24" y="36"/>
                      </a:lnTo>
                      <a:lnTo>
                        <a:pt x="30" y="30"/>
                      </a:lnTo>
                      <a:lnTo>
                        <a:pt x="24" y="18"/>
                      </a:lnTo>
                      <a:lnTo>
                        <a:pt x="24" y="6"/>
                      </a:lnTo>
                      <a:lnTo>
                        <a:pt x="18" y="0"/>
                      </a:lnTo>
                      <a:lnTo>
                        <a:pt x="0" y="0"/>
                      </a:lnTo>
                      <a:lnTo>
                        <a:pt x="0" y="6"/>
                      </a:lnTo>
                      <a:lnTo>
                        <a:pt x="12" y="18"/>
                      </a:lnTo>
                      <a:lnTo>
                        <a:pt x="6" y="18"/>
                      </a:lnTo>
                      <a:lnTo>
                        <a:pt x="6" y="30"/>
                      </a:lnTo>
                      <a:lnTo>
                        <a:pt x="6" y="42"/>
                      </a:lnTo>
                      <a:lnTo>
                        <a:pt x="6" y="48"/>
                      </a:lnTo>
                      <a:lnTo>
                        <a:pt x="0" y="60"/>
                      </a:lnTo>
                      <a:lnTo>
                        <a:pt x="6" y="72"/>
                      </a:lnTo>
                      <a:lnTo>
                        <a:pt x="12" y="78"/>
                      </a:lnTo>
                      <a:lnTo>
                        <a:pt x="18" y="78"/>
                      </a:lnTo>
                      <a:lnTo>
                        <a:pt x="24" y="84"/>
                      </a:lnTo>
                      <a:close/>
                    </a:path>
                  </a:pathLst>
                </a:custGeom>
                <a:solidFill>
                  <a:srgbClr val="00CC00"/>
                </a:solidFill>
                <a:ln w="0">
                  <a:solidFill>
                    <a:srgbClr val="000000"/>
                  </a:solidFill>
                  <a:prstDash val="solid"/>
                  <a:round/>
                  <a:headEnd/>
                  <a:tailEnd/>
                </a:ln>
              </p:spPr>
              <p:txBody>
                <a:bodyPr/>
                <a:lstStyle/>
                <a:p>
                  <a:endParaRPr lang="en-US"/>
                </a:p>
              </p:txBody>
            </p:sp>
            <p:sp>
              <p:nvSpPr>
                <p:cNvPr id="16607" name="Freeform 79"/>
                <p:cNvSpPr>
                  <a:spLocks/>
                </p:cNvSpPr>
                <p:nvPr/>
              </p:nvSpPr>
              <p:spPr bwMode="auto">
                <a:xfrm>
                  <a:off x="3309" y="2808"/>
                  <a:ext cx="78" cy="84"/>
                </a:xfrm>
                <a:custGeom>
                  <a:avLst/>
                  <a:gdLst>
                    <a:gd name="T0" fmla="*/ 72 w 78"/>
                    <a:gd name="T1" fmla="*/ 12 h 84"/>
                    <a:gd name="T2" fmla="*/ 66 w 78"/>
                    <a:gd name="T3" fmla="*/ 0 h 84"/>
                    <a:gd name="T4" fmla="*/ 54 w 78"/>
                    <a:gd name="T5" fmla="*/ 6 h 84"/>
                    <a:gd name="T6" fmla="*/ 42 w 78"/>
                    <a:gd name="T7" fmla="*/ 6 h 84"/>
                    <a:gd name="T8" fmla="*/ 36 w 78"/>
                    <a:gd name="T9" fmla="*/ 12 h 84"/>
                    <a:gd name="T10" fmla="*/ 30 w 78"/>
                    <a:gd name="T11" fmla="*/ 6 h 84"/>
                    <a:gd name="T12" fmla="*/ 18 w 78"/>
                    <a:gd name="T13" fmla="*/ 6 h 84"/>
                    <a:gd name="T14" fmla="*/ 18 w 78"/>
                    <a:gd name="T15" fmla="*/ 12 h 84"/>
                    <a:gd name="T16" fmla="*/ 18 w 78"/>
                    <a:gd name="T17" fmla="*/ 24 h 84"/>
                    <a:gd name="T18" fmla="*/ 24 w 78"/>
                    <a:gd name="T19" fmla="*/ 30 h 84"/>
                    <a:gd name="T20" fmla="*/ 12 w 78"/>
                    <a:gd name="T21" fmla="*/ 42 h 84"/>
                    <a:gd name="T22" fmla="*/ 6 w 78"/>
                    <a:gd name="T23" fmla="*/ 48 h 84"/>
                    <a:gd name="T24" fmla="*/ 0 w 78"/>
                    <a:gd name="T25" fmla="*/ 66 h 84"/>
                    <a:gd name="T26" fmla="*/ 0 w 78"/>
                    <a:gd name="T27" fmla="*/ 84 h 84"/>
                    <a:gd name="T28" fmla="*/ 12 w 78"/>
                    <a:gd name="T29" fmla="*/ 78 h 84"/>
                    <a:gd name="T30" fmla="*/ 24 w 78"/>
                    <a:gd name="T31" fmla="*/ 78 h 84"/>
                    <a:gd name="T32" fmla="*/ 36 w 78"/>
                    <a:gd name="T33" fmla="*/ 78 h 84"/>
                    <a:gd name="T34" fmla="*/ 48 w 78"/>
                    <a:gd name="T35" fmla="*/ 78 h 84"/>
                    <a:gd name="T36" fmla="*/ 60 w 78"/>
                    <a:gd name="T37" fmla="*/ 78 h 84"/>
                    <a:gd name="T38" fmla="*/ 60 w 78"/>
                    <a:gd name="T39" fmla="*/ 60 h 84"/>
                    <a:gd name="T40" fmla="*/ 72 w 78"/>
                    <a:gd name="T41" fmla="*/ 48 h 84"/>
                    <a:gd name="T42" fmla="*/ 78 w 78"/>
                    <a:gd name="T43" fmla="*/ 36 h 84"/>
                    <a:gd name="T44" fmla="*/ 72 w 78"/>
                    <a:gd name="T45" fmla="*/ 24 h 84"/>
                    <a:gd name="T46" fmla="*/ 72 w 78"/>
                    <a:gd name="T47" fmla="*/ 12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
                    <a:gd name="T73" fmla="*/ 0 h 84"/>
                    <a:gd name="T74" fmla="*/ 78 w 78"/>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 h="84">
                      <a:moveTo>
                        <a:pt x="72" y="12"/>
                      </a:moveTo>
                      <a:lnTo>
                        <a:pt x="66" y="0"/>
                      </a:lnTo>
                      <a:lnTo>
                        <a:pt x="54" y="6"/>
                      </a:lnTo>
                      <a:lnTo>
                        <a:pt x="42" y="6"/>
                      </a:lnTo>
                      <a:lnTo>
                        <a:pt x="36" y="12"/>
                      </a:lnTo>
                      <a:lnTo>
                        <a:pt x="30" y="6"/>
                      </a:lnTo>
                      <a:lnTo>
                        <a:pt x="18" y="6"/>
                      </a:lnTo>
                      <a:lnTo>
                        <a:pt x="18" y="12"/>
                      </a:lnTo>
                      <a:lnTo>
                        <a:pt x="18" y="24"/>
                      </a:lnTo>
                      <a:lnTo>
                        <a:pt x="24" y="30"/>
                      </a:lnTo>
                      <a:lnTo>
                        <a:pt x="12" y="42"/>
                      </a:lnTo>
                      <a:lnTo>
                        <a:pt x="6" y="48"/>
                      </a:lnTo>
                      <a:lnTo>
                        <a:pt x="0" y="66"/>
                      </a:lnTo>
                      <a:lnTo>
                        <a:pt x="0" y="84"/>
                      </a:lnTo>
                      <a:lnTo>
                        <a:pt x="12" y="78"/>
                      </a:lnTo>
                      <a:lnTo>
                        <a:pt x="24" y="78"/>
                      </a:lnTo>
                      <a:lnTo>
                        <a:pt x="36" y="78"/>
                      </a:lnTo>
                      <a:lnTo>
                        <a:pt x="48" y="78"/>
                      </a:lnTo>
                      <a:lnTo>
                        <a:pt x="60" y="78"/>
                      </a:lnTo>
                      <a:lnTo>
                        <a:pt x="60" y="60"/>
                      </a:lnTo>
                      <a:lnTo>
                        <a:pt x="72" y="48"/>
                      </a:lnTo>
                      <a:lnTo>
                        <a:pt x="78" y="36"/>
                      </a:lnTo>
                      <a:lnTo>
                        <a:pt x="72" y="24"/>
                      </a:lnTo>
                      <a:lnTo>
                        <a:pt x="72" y="12"/>
                      </a:lnTo>
                      <a:close/>
                    </a:path>
                  </a:pathLst>
                </a:custGeom>
                <a:solidFill>
                  <a:srgbClr val="00CC00"/>
                </a:solidFill>
                <a:ln w="0">
                  <a:solidFill>
                    <a:srgbClr val="000000"/>
                  </a:solidFill>
                  <a:prstDash val="solid"/>
                  <a:round/>
                  <a:headEnd/>
                  <a:tailEnd/>
                </a:ln>
              </p:spPr>
              <p:txBody>
                <a:bodyPr/>
                <a:lstStyle/>
                <a:p>
                  <a:endParaRPr lang="en-US"/>
                </a:p>
              </p:txBody>
            </p:sp>
            <p:sp>
              <p:nvSpPr>
                <p:cNvPr id="16608" name="Freeform 80"/>
                <p:cNvSpPr>
                  <a:spLocks/>
                </p:cNvSpPr>
                <p:nvPr/>
              </p:nvSpPr>
              <p:spPr bwMode="auto">
                <a:xfrm>
                  <a:off x="3297" y="2904"/>
                  <a:ext cx="30" cy="36"/>
                </a:xfrm>
                <a:custGeom>
                  <a:avLst/>
                  <a:gdLst>
                    <a:gd name="T0" fmla="*/ 24 w 30"/>
                    <a:gd name="T1" fmla="*/ 12 h 36"/>
                    <a:gd name="T2" fmla="*/ 24 w 30"/>
                    <a:gd name="T3" fmla="*/ 6 h 36"/>
                    <a:gd name="T4" fmla="*/ 18 w 30"/>
                    <a:gd name="T5" fmla="*/ 0 h 36"/>
                    <a:gd name="T6" fmla="*/ 18 w 30"/>
                    <a:gd name="T7" fmla="*/ 6 h 36"/>
                    <a:gd name="T8" fmla="*/ 0 w 30"/>
                    <a:gd name="T9" fmla="*/ 6 h 36"/>
                    <a:gd name="T10" fmla="*/ 0 w 30"/>
                    <a:gd name="T11" fmla="*/ 12 h 36"/>
                    <a:gd name="T12" fmla="*/ 6 w 30"/>
                    <a:gd name="T13" fmla="*/ 24 h 36"/>
                    <a:gd name="T14" fmla="*/ 6 w 30"/>
                    <a:gd name="T15" fmla="*/ 36 h 36"/>
                    <a:gd name="T16" fmla="*/ 12 w 30"/>
                    <a:gd name="T17" fmla="*/ 36 h 36"/>
                    <a:gd name="T18" fmla="*/ 18 w 30"/>
                    <a:gd name="T19" fmla="*/ 24 h 36"/>
                    <a:gd name="T20" fmla="*/ 30 w 30"/>
                    <a:gd name="T21" fmla="*/ 18 h 36"/>
                    <a:gd name="T22" fmla="*/ 24 w 30"/>
                    <a:gd name="T23" fmla="*/ 12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24" y="12"/>
                      </a:moveTo>
                      <a:lnTo>
                        <a:pt x="24" y="6"/>
                      </a:lnTo>
                      <a:lnTo>
                        <a:pt x="18" y="0"/>
                      </a:lnTo>
                      <a:lnTo>
                        <a:pt x="18" y="6"/>
                      </a:lnTo>
                      <a:lnTo>
                        <a:pt x="0" y="6"/>
                      </a:lnTo>
                      <a:lnTo>
                        <a:pt x="0" y="12"/>
                      </a:lnTo>
                      <a:lnTo>
                        <a:pt x="6" y="24"/>
                      </a:lnTo>
                      <a:lnTo>
                        <a:pt x="6" y="36"/>
                      </a:lnTo>
                      <a:lnTo>
                        <a:pt x="12" y="36"/>
                      </a:lnTo>
                      <a:lnTo>
                        <a:pt x="18" y="24"/>
                      </a:lnTo>
                      <a:lnTo>
                        <a:pt x="30" y="18"/>
                      </a:lnTo>
                      <a:lnTo>
                        <a:pt x="24" y="12"/>
                      </a:lnTo>
                      <a:close/>
                    </a:path>
                  </a:pathLst>
                </a:custGeom>
                <a:solidFill>
                  <a:srgbClr val="00CC00"/>
                </a:solidFill>
                <a:ln w="0">
                  <a:solidFill>
                    <a:srgbClr val="000000"/>
                  </a:solidFill>
                  <a:prstDash val="solid"/>
                  <a:round/>
                  <a:headEnd/>
                  <a:tailEnd/>
                </a:ln>
              </p:spPr>
              <p:txBody>
                <a:bodyPr/>
                <a:lstStyle/>
                <a:p>
                  <a:endParaRPr lang="en-US"/>
                </a:p>
              </p:txBody>
            </p:sp>
            <p:sp>
              <p:nvSpPr>
                <p:cNvPr id="16609" name="Freeform 81"/>
                <p:cNvSpPr>
                  <a:spLocks/>
                </p:cNvSpPr>
                <p:nvPr/>
              </p:nvSpPr>
              <p:spPr bwMode="auto">
                <a:xfrm>
                  <a:off x="3556" y="3012"/>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10" name="Freeform 82"/>
                <p:cNvSpPr>
                  <a:spLocks/>
                </p:cNvSpPr>
                <p:nvPr/>
              </p:nvSpPr>
              <p:spPr bwMode="auto">
                <a:xfrm>
                  <a:off x="3303" y="2886"/>
                  <a:ext cx="169" cy="162"/>
                </a:xfrm>
                <a:custGeom>
                  <a:avLst/>
                  <a:gdLst>
                    <a:gd name="T0" fmla="*/ 127 w 169"/>
                    <a:gd name="T1" fmla="*/ 36 h 162"/>
                    <a:gd name="T2" fmla="*/ 127 w 169"/>
                    <a:gd name="T3" fmla="*/ 30 h 162"/>
                    <a:gd name="T4" fmla="*/ 108 w 169"/>
                    <a:gd name="T5" fmla="*/ 24 h 162"/>
                    <a:gd name="T6" fmla="*/ 96 w 169"/>
                    <a:gd name="T7" fmla="*/ 18 h 162"/>
                    <a:gd name="T8" fmla="*/ 84 w 169"/>
                    <a:gd name="T9" fmla="*/ 6 h 162"/>
                    <a:gd name="T10" fmla="*/ 66 w 169"/>
                    <a:gd name="T11" fmla="*/ 0 h 162"/>
                    <a:gd name="T12" fmla="*/ 54 w 169"/>
                    <a:gd name="T13" fmla="*/ 0 h 162"/>
                    <a:gd name="T14" fmla="*/ 42 w 169"/>
                    <a:gd name="T15" fmla="*/ 0 h 162"/>
                    <a:gd name="T16" fmla="*/ 30 w 169"/>
                    <a:gd name="T17" fmla="*/ 0 h 162"/>
                    <a:gd name="T18" fmla="*/ 18 w 169"/>
                    <a:gd name="T19" fmla="*/ 0 h 162"/>
                    <a:gd name="T20" fmla="*/ 24 w 169"/>
                    <a:gd name="T21" fmla="*/ 18 h 162"/>
                    <a:gd name="T22" fmla="*/ 18 w 169"/>
                    <a:gd name="T23" fmla="*/ 24 h 162"/>
                    <a:gd name="T24" fmla="*/ 18 w 169"/>
                    <a:gd name="T25" fmla="*/ 30 h 162"/>
                    <a:gd name="T26" fmla="*/ 24 w 169"/>
                    <a:gd name="T27" fmla="*/ 36 h 162"/>
                    <a:gd name="T28" fmla="*/ 12 w 169"/>
                    <a:gd name="T29" fmla="*/ 42 h 162"/>
                    <a:gd name="T30" fmla="*/ 6 w 169"/>
                    <a:gd name="T31" fmla="*/ 54 h 162"/>
                    <a:gd name="T32" fmla="*/ 0 w 169"/>
                    <a:gd name="T33" fmla="*/ 54 h 162"/>
                    <a:gd name="T34" fmla="*/ 0 w 169"/>
                    <a:gd name="T35" fmla="*/ 60 h 162"/>
                    <a:gd name="T36" fmla="*/ 6 w 169"/>
                    <a:gd name="T37" fmla="*/ 72 h 162"/>
                    <a:gd name="T38" fmla="*/ 6 w 169"/>
                    <a:gd name="T39" fmla="*/ 84 h 162"/>
                    <a:gd name="T40" fmla="*/ 18 w 169"/>
                    <a:gd name="T41" fmla="*/ 96 h 162"/>
                    <a:gd name="T42" fmla="*/ 24 w 169"/>
                    <a:gd name="T43" fmla="*/ 108 h 162"/>
                    <a:gd name="T44" fmla="*/ 36 w 169"/>
                    <a:gd name="T45" fmla="*/ 120 h 162"/>
                    <a:gd name="T46" fmla="*/ 54 w 169"/>
                    <a:gd name="T47" fmla="*/ 126 h 162"/>
                    <a:gd name="T48" fmla="*/ 72 w 169"/>
                    <a:gd name="T49" fmla="*/ 126 h 162"/>
                    <a:gd name="T50" fmla="*/ 78 w 169"/>
                    <a:gd name="T51" fmla="*/ 132 h 162"/>
                    <a:gd name="T52" fmla="*/ 78 w 169"/>
                    <a:gd name="T53" fmla="*/ 144 h 162"/>
                    <a:gd name="T54" fmla="*/ 84 w 169"/>
                    <a:gd name="T55" fmla="*/ 156 h 162"/>
                    <a:gd name="T56" fmla="*/ 90 w 169"/>
                    <a:gd name="T57" fmla="*/ 156 h 162"/>
                    <a:gd name="T58" fmla="*/ 102 w 169"/>
                    <a:gd name="T59" fmla="*/ 156 h 162"/>
                    <a:gd name="T60" fmla="*/ 114 w 169"/>
                    <a:gd name="T61" fmla="*/ 162 h 162"/>
                    <a:gd name="T62" fmla="*/ 127 w 169"/>
                    <a:gd name="T63" fmla="*/ 156 h 162"/>
                    <a:gd name="T64" fmla="*/ 139 w 169"/>
                    <a:gd name="T65" fmla="*/ 156 h 162"/>
                    <a:gd name="T66" fmla="*/ 151 w 169"/>
                    <a:gd name="T67" fmla="*/ 150 h 162"/>
                    <a:gd name="T68" fmla="*/ 169 w 169"/>
                    <a:gd name="T69" fmla="*/ 144 h 162"/>
                    <a:gd name="T70" fmla="*/ 157 w 169"/>
                    <a:gd name="T71" fmla="*/ 132 h 162"/>
                    <a:gd name="T72" fmla="*/ 151 w 169"/>
                    <a:gd name="T73" fmla="*/ 120 h 162"/>
                    <a:gd name="T74" fmla="*/ 151 w 169"/>
                    <a:gd name="T75" fmla="*/ 108 h 162"/>
                    <a:gd name="T76" fmla="*/ 151 w 169"/>
                    <a:gd name="T77" fmla="*/ 102 h 162"/>
                    <a:gd name="T78" fmla="*/ 151 w 169"/>
                    <a:gd name="T79" fmla="*/ 90 h 162"/>
                    <a:gd name="T80" fmla="*/ 145 w 169"/>
                    <a:gd name="T81" fmla="*/ 72 h 162"/>
                    <a:gd name="T82" fmla="*/ 151 w 169"/>
                    <a:gd name="T83" fmla="*/ 54 h 162"/>
                    <a:gd name="T84" fmla="*/ 139 w 169"/>
                    <a:gd name="T85" fmla="*/ 48 h 162"/>
                    <a:gd name="T86" fmla="*/ 127 w 169"/>
                    <a:gd name="T87" fmla="*/ 36 h 1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62"/>
                    <a:gd name="T134" fmla="*/ 169 w 169"/>
                    <a:gd name="T135" fmla="*/ 162 h 1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62">
                      <a:moveTo>
                        <a:pt x="127" y="36"/>
                      </a:moveTo>
                      <a:lnTo>
                        <a:pt x="127" y="30"/>
                      </a:lnTo>
                      <a:lnTo>
                        <a:pt x="108" y="24"/>
                      </a:lnTo>
                      <a:lnTo>
                        <a:pt x="96" y="18"/>
                      </a:lnTo>
                      <a:lnTo>
                        <a:pt x="84" y="6"/>
                      </a:lnTo>
                      <a:lnTo>
                        <a:pt x="66" y="0"/>
                      </a:lnTo>
                      <a:lnTo>
                        <a:pt x="54" y="0"/>
                      </a:lnTo>
                      <a:lnTo>
                        <a:pt x="42" y="0"/>
                      </a:lnTo>
                      <a:lnTo>
                        <a:pt x="30" y="0"/>
                      </a:lnTo>
                      <a:lnTo>
                        <a:pt x="18" y="0"/>
                      </a:lnTo>
                      <a:lnTo>
                        <a:pt x="24" y="18"/>
                      </a:lnTo>
                      <a:lnTo>
                        <a:pt x="18" y="24"/>
                      </a:lnTo>
                      <a:lnTo>
                        <a:pt x="18" y="30"/>
                      </a:lnTo>
                      <a:lnTo>
                        <a:pt x="24" y="36"/>
                      </a:lnTo>
                      <a:lnTo>
                        <a:pt x="12" y="42"/>
                      </a:lnTo>
                      <a:lnTo>
                        <a:pt x="6" y="54"/>
                      </a:lnTo>
                      <a:lnTo>
                        <a:pt x="0" y="54"/>
                      </a:lnTo>
                      <a:lnTo>
                        <a:pt x="0" y="60"/>
                      </a:lnTo>
                      <a:lnTo>
                        <a:pt x="6" y="72"/>
                      </a:lnTo>
                      <a:lnTo>
                        <a:pt x="6" y="84"/>
                      </a:lnTo>
                      <a:lnTo>
                        <a:pt x="18" y="96"/>
                      </a:lnTo>
                      <a:lnTo>
                        <a:pt x="24" y="108"/>
                      </a:lnTo>
                      <a:lnTo>
                        <a:pt x="36" y="120"/>
                      </a:lnTo>
                      <a:lnTo>
                        <a:pt x="54" y="126"/>
                      </a:lnTo>
                      <a:lnTo>
                        <a:pt x="72" y="126"/>
                      </a:lnTo>
                      <a:lnTo>
                        <a:pt x="78" y="132"/>
                      </a:lnTo>
                      <a:lnTo>
                        <a:pt x="78" y="144"/>
                      </a:lnTo>
                      <a:lnTo>
                        <a:pt x="84" y="156"/>
                      </a:lnTo>
                      <a:lnTo>
                        <a:pt x="90" y="156"/>
                      </a:lnTo>
                      <a:lnTo>
                        <a:pt x="102" y="156"/>
                      </a:lnTo>
                      <a:lnTo>
                        <a:pt x="114" y="162"/>
                      </a:lnTo>
                      <a:lnTo>
                        <a:pt x="127" y="156"/>
                      </a:lnTo>
                      <a:lnTo>
                        <a:pt x="139" y="156"/>
                      </a:lnTo>
                      <a:lnTo>
                        <a:pt x="151" y="150"/>
                      </a:lnTo>
                      <a:lnTo>
                        <a:pt x="169" y="144"/>
                      </a:lnTo>
                      <a:lnTo>
                        <a:pt x="157" y="132"/>
                      </a:lnTo>
                      <a:lnTo>
                        <a:pt x="151" y="120"/>
                      </a:lnTo>
                      <a:lnTo>
                        <a:pt x="151" y="108"/>
                      </a:lnTo>
                      <a:lnTo>
                        <a:pt x="151" y="102"/>
                      </a:lnTo>
                      <a:lnTo>
                        <a:pt x="151" y="90"/>
                      </a:lnTo>
                      <a:lnTo>
                        <a:pt x="145" y="72"/>
                      </a:lnTo>
                      <a:lnTo>
                        <a:pt x="151" y="54"/>
                      </a:lnTo>
                      <a:lnTo>
                        <a:pt x="139" y="48"/>
                      </a:lnTo>
                      <a:lnTo>
                        <a:pt x="127" y="36"/>
                      </a:lnTo>
                      <a:close/>
                    </a:path>
                  </a:pathLst>
                </a:custGeom>
                <a:solidFill>
                  <a:srgbClr val="00CC00"/>
                </a:solidFill>
                <a:ln w="0">
                  <a:solidFill>
                    <a:srgbClr val="000000"/>
                  </a:solidFill>
                  <a:prstDash val="solid"/>
                  <a:round/>
                  <a:headEnd/>
                  <a:tailEnd/>
                </a:ln>
              </p:spPr>
              <p:txBody>
                <a:bodyPr/>
                <a:lstStyle/>
                <a:p>
                  <a:endParaRPr lang="en-US"/>
                </a:p>
              </p:txBody>
            </p:sp>
            <p:sp>
              <p:nvSpPr>
                <p:cNvPr id="16611" name="Freeform 83"/>
                <p:cNvSpPr>
                  <a:spLocks/>
                </p:cNvSpPr>
                <p:nvPr/>
              </p:nvSpPr>
              <p:spPr bwMode="auto">
                <a:xfrm>
                  <a:off x="3448" y="2958"/>
                  <a:ext cx="12" cy="12"/>
                </a:xfrm>
                <a:custGeom>
                  <a:avLst/>
                  <a:gdLst>
                    <a:gd name="T0" fmla="*/ 12 w 12"/>
                    <a:gd name="T1" fmla="*/ 12 h 12"/>
                    <a:gd name="T2" fmla="*/ 6 w 12"/>
                    <a:gd name="T3" fmla="*/ 0 h 12"/>
                    <a:gd name="T4" fmla="*/ 0 w 12"/>
                    <a:gd name="T5" fmla="*/ 6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6" y="0"/>
                      </a:lnTo>
                      <a:lnTo>
                        <a:pt x="0" y="6"/>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6612" name="Freeform 84"/>
                <p:cNvSpPr>
                  <a:spLocks/>
                </p:cNvSpPr>
                <p:nvPr/>
              </p:nvSpPr>
              <p:spPr bwMode="auto">
                <a:xfrm>
                  <a:off x="3039" y="2958"/>
                  <a:ext cx="186" cy="186"/>
                </a:xfrm>
                <a:custGeom>
                  <a:avLst/>
                  <a:gdLst>
                    <a:gd name="T0" fmla="*/ 186 w 186"/>
                    <a:gd name="T1" fmla="*/ 108 h 186"/>
                    <a:gd name="T2" fmla="*/ 168 w 186"/>
                    <a:gd name="T3" fmla="*/ 108 h 186"/>
                    <a:gd name="T4" fmla="*/ 156 w 186"/>
                    <a:gd name="T5" fmla="*/ 108 h 186"/>
                    <a:gd name="T6" fmla="*/ 156 w 186"/>
                    <a:gd name="T7" fmla="*/ 120 h 186"/>
                    <a:gd name="T8" fmla="*/ 156 w 186"/>
                    <a:gd name="T9" fmla="*/ 132 h 186"/>
                    <a:gd name="T10" fmla="*/ 156 w 186"/>
                    <a:gd name="T11" fmla="*/ 144 h 186"/>
                    <a:gd name="T12" fmla="*/ 156 w 186"/>
                    <a:gd name="T13" fmla="*/ 156 h 186"/>
                    <a:gd name="T14" fmla="*/ 168 w 186"/>
                    <a:gd name="T15" fmla="*/ 168 h 186"/>
                    <a:gd name="T16" fmla="*/ 180 w 186"/>
                    <a:gd name="T17" fmla="*/ 180 h 186"/>
                    <a:gd name="T18" fmla="*/ 156 w 186"/>
                    <a:gd name="T19" fmla="*/ 180 h 186"/>
                    <a:gd name="T20" fmla="*/ 132 w 186"/>
                    <a:gd name="T21" fmla="*/ 186 h 186"/>
                    <a:gd name="T22" fmla="*/ 120 w 186"/>
                    <a:gd name="T23" fmla="*/ 180 h 186"/>
                    <a:gd name="T24" fmla="*/ 102 w 186"/>
                    <a:gd name="T25" fmla="*/ 180 h 186"/>
                    <a:gd name="T26" fmla="*/ 102 w 186"/>
                    <a:gd name="T27" fmla="*/ 174 h 186"/>
                    <a:gd name="T28" fmla="*/ 84 w 186"/>
                    <a:gd name="T29" fmla="*/ 174 h 186"/>
                    <a:gd name="T30" fmla="*/ 66 w 186"/>
                    <a:gd name="T31" fmla="*/ 174 h 186"/>
                    <a:gd name="T32" fmla="*/ 48 w 186"/>
                    <a:gd name="T33" fmla="*/ 174 h 186"/>
                    <a:gd name="T34" fmla="*/ 30 w 186"/>
                    <a:gd name="T35" fmla="*/ 174 h 186"/>
                    <a:gd name="T36" fmla="*/ 18 w 186"/>
                    <a:gd name="T37" fmla="*/ 168 h 186"/>
                    <a:gd name="T38" fmla="*/ 0 w 186"/>
                    <a:gd name="T39" fmla="*/ 174 h 186"/>
                    <a:gd name="T40" fmla="*/ 0 w 186"/>
                    <a:gd name="T41" fmla="*/ 162 h 186"/>
                    <a:gd name="T42" fmla="*/ 0 w 186"/>
                    <a:gd name="T43" fmla="*/ 150 h 186"/>
                    <a:gd name="T44" fmla="*/ 12 w 186"/>
                    <a:gd name="T45" fmla="*/ 132 h 186"/>
                    <a:gd name="T46" fmla="*/ 18 w 186"/>
                    <a:gd name="T47" fmla="*/ 108 h 186"/>
                    <a:gd name="T48" fmla="*/ 24 w 186"/>
                    <a:gd name="T49" fmla="*/ 102 h 186"/>
                    <a:gd name="T50" fmla="*/ 30 w 186"/>
                    <a:gd name="T51" fmla="*/ 90 h 186"/>
                    <a:gd name="T52" fmla="*/ 30 w 186"/>
                    <a:gd name="T53" fmla="*/ 72 h 186"/>
                    <a:gd name="T54" fmla="*/ 24 w 186"/>
                    <a:gd name="T55" fmla="*/ 60 h 186"/>
                    <a:gd name="T56" fmla="*/ 18 w 186"/>
                    <a:gd name="T57" fmla="*/ 48 h 186"/>
                    <a:gd name="T58" fmla="*/ 24 w 186"/>
                    <a:gd name="T59" fmla="*/ 42 h 186"/>
                    <a:gd name="T60" fmla="*/ 18 w 186"/>
                    <a:gd name="T61" fmla="*/ 24 h 186"/>
                    <a:gd name="T62" fmla="*/ 12 w 186"/>
                    <a:gd name="T63" fmla="*/ 6 h 186"/>
                    <a:gd name="T64" fmla="*/ 24 w 186"/>
                    <a:gd name="T65" fmla="*/ 0 h 186"/>
                    <a:gd name="T66" fmla="*/ 36 w 186"/>
                    <a:gd name="T67" fmla="*/ 0 h 186"/>
                    <a:gd name="T68" fmla="*/ 48 w 186"/>
                    <a:gd name="T69" fmla="*/ 0 h 186"/>
                    <a:gd name="T70" fmla="*/ 60 w 186"/>
                    <a:gd name="T71" fmla="*/ 0 h 186"/>
                    <a:gd name="T72" fmla="*/ 72 w 186"/>
                    <a:gd name="T73" fmla="*/ 0 h 186"/>
                    <a:gd name="T74" fmla="*/ 78 w 186"/>
                    <a:gd name="T75" fmla="*/ 18 h 186"/>
                    <a:gd name="T76" fmla="*/ 84 w 186"/>
                    <a:gd name="T77" fmla="*/ 30 h 186"/>
                    <a:gd name="T78" fmla="*/ 96 w 186"/>
                    <a:gd name="T79" fmla="*/ 36 h 186"/>
                    <a:gd name="T80" fmla="*/ 114 w 186"/>
                    <a:gd name="T81" fmla="*/ 30 h 186"/>
                    <a:gd name="T82" fmla="*/ 120 w 186"/>
                    <a:gd name="T83" fmla="*/ 18 h 186"/>
                    <a:gd name="T84" fmla="*/ 132 w 186"/>
                    <a:gd name="T85" fmla="*/ 18 h 186"/>
                    <a:gd name="T86" fmla="*/ 132 w 186"/>
                    <a:gd name="T87" fmla="*/ 24 h 186"/>
                    <a:gd name="T88" fmla="*/ 150 w 186"/>
                    <a:gd name="T89" fmla="*/ 24 h 186"/>
                    <a:gd name="T90" fmla="*/ 156 w 186"/>
                    <a:gd name="T91" fmla="*/ 42 h 186"/>
                    <a:gd name="T92" fmla="*/ 156 w 186"/>
                    <a:gd name="T93" fmla="*/ 60 h 186"/>
                    <a:gd name="T94" fmla="*/ 162 w 186"/>
                    <a:gd name="T95" fmla="*/ 72 h 186"/>
                    <a:gd name="T96" fmla="*/ 162 w 186"/>
                    <a:gd name="T97" fmla="*/ 78 h 186"/>
                    <a:gd name="T98" fmla="*/ 174 w 186"/>
                    <a:gd name="T99" fmla="*/ 78 h 186"/>
                    <a:gd name="T100" fmla="*/ 186 w 186"/>
                    <a:gd name="T101" fmla="*/ 78 h 186"/>
                    <a:gd name="T102" fmla="*/ 186 w 186"/>
                    <a:gd name="T103" fmla="*/ 90 h 186"/>
                    <a:gd name="T104" fmla="*/ 186 w 186"/>
                    <a:gd name="T105" fmla="*/ 108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
                    <a:gd name="T160" fmla="*/ 0 h 186"/>
                    <a:gd name="T161" fmla="*/ 186 w 186"/>
                    <a:gd name="T162" fmla="*/ 186 h 1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 h="186">
                      <a:moveTo>
                        <a:pt x="186" y="108"/>
                      </a:moveTo>
                      <a:lnTo>
                        <a:pt x="168" y="108"/>
                      </a:lnTo>
                      <a:lnTo>
                        <a:pt x="156" y="108"/>
                      </a:lnTo>
                      <a:lnTo>
                        <a:pt x="156" y="120"/>
                      </a:lnTo>
                      <a:lnTo>
                        <a:pt x="156" y="132"/>
                      </a:lnTo>
                      <a:lnTo>
                        <a:pt x="156" y="144"/>
                      </a:lnTo>
                      <a:lnTo>
                        <a:pt x="156" y="156"/>
                      </a:lnTo>
                      <a:lnTo>
                        <a:pt x="168" y="168"/>
                      </a:lnTo>
                      <a:lnTo>
                        <a:pt x="180" y="180"/>
                      </a:lnTo>
                      <a:lnTo>
                        <a:pt x="156" y="180"/>
                      </a:lnTo>
                      <a:lnTo>
                        <a:pt x="132" y="186"/>
                      </a:lnTo>
                      <a:lnTo>
                        <a:pt x="120" y="180"/>
                      </a:lnTo>
                      <a:lnTo>
                        <a:pt x="102" y="180"/>
                      </a:lnTo>
                      <a:lnTo>
                        <a:pt x="102" y="174"/>
                      </a:lnTo>
                      <a:lnTo>
                        <a:pt x="84" y="174"/>
                      </a:lnTo>
                      <a:lnTo>
                        <a:pt x="66" y="174"/>
                      </a:lnTo>
                      <a:lnTo>
                        <a:pt x="48" y="174"/>
                      </a:lnTo>
                      <a:lnTo>
                        <a:pt x="30" y="174"/>
                      </a:lnTo>
                      <a:lnTo>
                        <a:pt x="18" y="168"/>
                      </a:lnTo>
                      <a:lnTo>
                        <a:pt x="0" y="174"/>
                      </a:lnTo>
                      <a:lnTo>
                        <a:pt x="0" y="162"/>
                      </a:lnTo>
                      <a:lnTo>
                        <a:pt x="0" y="150"/>
                      </a:lnTo>
                      <a:lnTo>
                        <a:pt x="12" y="132"/>
                      </a:lnTo>
                      <a:lnTo>
                        <a:pt x="18" y="108"/>
                      </a:lnTo>
                      <a:lnTo>
                        <a:pt x="24" y="102"/>
                      </a:lnTo>
                      <a:lnTo>
                        <a:pt x="30" y="90"/>
                      </a:lnTo>
                      <a:lnTo>
                        <a:pt x="30" y="72"/>
                      </a:lnTo>
                      <a:lnTo>
                        <a:pt x="24" y="60"/>
                      </a:lnTo>
                      <a:lnTo>
                        <a:pt x="18" y="48"/>
                      </a:lnTo>
                      <a:lnTo>
                        <a:pt x="24" y="42"/>
                      </a:lnTo>
                      <a:lnTo>
                        <a:pt x="18" y="24"/>
                      </a:lnTo>
                      <a:lnTo>
                        <a:pt x="12" y="6"/>
                      </a:lnTo>
                      <a:lnTo>
                        <a:pt x="24" y="0"/>
                      </a:lnTo>
                      <a:lnTo>
                        <a:pt x="36" y="0"/>
                      </a:lnTo>
                      <a:lnTo>
                        <a:pt x="48" y="0"/>
                      </a:lnTo>
                      <a:lnTo>
                        <a:pt x="60" y="0"/>
                      </a:lnTo>
                      <a:lnTo>
                        <a:pt x="72" y="0"/>
                      </a:lnTo>
                      <a:lnTo>
                        <a:pt x="78" y="18"/>
                      </a:lnTo>
                      <a:lnTo>
                        <a:pt x="84" y="30"/>
                      </a:lnTo>
                      <a:lnTo>
                        <a:pt x="96" y="36"/>
                      </a:lnTo>
                      <a:lnTo>
                        <a:pt x="114" y="30"/>
                      </a:lnTo>
                      <a:lnTo>
                        <a:pt x="120" y="18"/>
                      </a:lnTo>
                      <a:lnTo>
                        <a:pt x="132" y="18"/>
                      </a:lnTo>
                      <a:lnTo>
                        <a:pt x="132" y="24"/>
                      </a:lnTo>
                      <a:lnTo>
                        <a:pt x="150" y="24"/>
                      </a:lnTo>
                      <a:lnTo>
                        <a:pt x="156" y="42"/>
                      </a:lnTo>
                      <a:lnTo>
                        <a:pt x="156" y="60"/>
                      </a:lnTo>
                      <a:lnTo>
                        <a:pt x="162" y="72"/>
                      </a:lnTo>
                      <a:lnTo>
                        <a:pt x="162" y="78"/>
                      </a:lnTo>
                      <a:lnTo>
                        <a:pt x="174" y="78"/>
                      </a:lnTo>
                      <a:lnTo>
                        <a:pt x="186" y="78"/>
                      </a:lnTo>
                      <a:lnTo>
                        <a:pt x="186" y="90"/>
                      </a:lnTo>
                      <a:lnTo>
                        <a:pt x="186" y="108"/>
                      </a:lnTo>
                      <a:close/>
                    </a:path>
                  </a:pathLst>
                </a:custGeom>
                <a:solidFill>
                  <a:srgbClr val="00CC00"/>
                </a:solidFill>
                <a:ln w="0">
                  <a:solidFill>
                    <a:srgbClr val="000000"/>
                  </a:solidFill>
                  <a:prstDash val="solid"/>
                  <a:round/>
                  <a:headEnd/>
                  <a:tailEnd/>
                </a:ln>
              </p:spPr>
              <p:txBody>
                <a:bodyPr/>
                <a:lstStyle/>
                <a:p>
                  <a:endParaRPr lang="en-US"/>
                </a:p>
              </p:txBody>
            </p:sp>
            <p:sp>
              <p:nvSpPr>
                <p:cNvPr id="16613" name="Freeform 85"/>
                <p:cNvSpPr>
                  <a:spLocks/>
                </p:cNvSpPr>
                <p:nvPr/>
              </p:nvSpPr>
              <p:spPr bwMode="auto">
                <a:xfrm>
                  <a:off x="3045" y="2940"/>
                  <a:ext cx="18" cy="18"/>
                </a:xfrm>
                <a:custGeom>
                  <a:avLst/>
                  <a:gdLst>
                    <a:gd name="T0" fmla="*/ 0 w 18"/>
                    <a:gd name="T1" fmla="*/ 18 h 18"/>
                    <a:gd name="T2" fmla="*/ 0 w 18"/>
                    <a:gd name="T3" fmla="*/ 6 h 18"/>
                    <a:gd name="T4" fmla="*/ 12 w 18"/>
                    <a:gd name="T5" fmla="*/ 0 h 18"/>
                    <a:gd name="T6" fmla="*/ 18 w 18"/>
                    <a:gd name="T7" fmla="*/ 0 h 18"/>
                    <a:gd name="T8" fmla="*/ 6 w 18"/>
                    <a:gd name="T9" fmla="*/ 6 h 18"/>
                    <a:gd name="T10" fmla="*/ 6 w 18"/>
                    <a:gd name="T11" fmla="*/ 18 h 18"/>
                    <a:gd name="T12" fmla="*/ 0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0" y="18"/>
                      </a:moveTo>
                      <a:lnTo>
                        <a:pt x="0" y="6"/>
                      </a:lnTo>
                      <a:lnTo>
                        <a:pt x="12" y="0"/>
                      </a:lnTo>
                      <a:lnTo>
                        <a:pt x="18" y="0"/>
                      </a:lnTo>
                      <a:lnTo>
                        <a:pt x="6" y="6"/>
                      </a:lnTo>
                      <a:lnTo>
                        <a:pt x="6" y="18"/>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6614" name="Freeform 86"/>
                <p:cNvSpPr>
                  <a:spLocks/>
                </p:cNvSpPr>
                <p:nvPr/>
              </p:nvSpPr>
              <p:spPr bwMode="auto">
                <a:xfrm>
                  <a:off x="3033" y="2820"/>
                  <a:ext cx="108" cy="126"/>
                </a:xfrm>
                <a:custGeom>
                  <a:avLst/>
                  <a:gdLst>
                    <a:gd name="T0" fmla="*/ 18 w 108"/>
                    <a:gd name="T1" fmla="*/ 90 h 126"/>
                    <a:gd name="T2" fmla="*/ 6 w 108"/>
                    <a:gd name="T3" fmla="*/ 90 h 126"/>
                    <a:gd name="T4" fmla="*/ 6 w 108"/>
                    <a:gd name="T5" fmla="*/ 96 h 126"/>
                    <a:gd name="T6" fmla="*/ 12 w 108"/>
                    <a:gd name="T7" fmla="*/ 102 h 126"/>
                    <a:gd name="T8" fmla="*/ 6 w 108"/>
                    <a:gd name="T9" fmla="*/ 108 h 126"/>
                    <a:gd name="T10" fmla="*/ 6 w 108"/>
                    <a:gd name="T11" fmla="*/ 102 h 126"/>
                    <a:gd name="T12" fmla="*/ 0 w 108"/>
                    <a:gd name="T13" fmla="*/ 108 h 126"/>
                    <a:gd name="T14" fmla="*/ 12 w 108"/>
                    <a:gd name="T15" fmla="*/ 126 h 126"/>
                    <a:gd name="T16" fmla="*/ 24 w 108"/>
                    <a:gd name="T17" fmla="*/ 120 h 126"/>
                    <a:gd name="T18" fmla="*/ 30 w 108"/>
                    <a:gd name="T19" fmla="*/ 120 h 126"/>
                    <a:gd name="T20" fmla="*/ 36 w 108"/>
                    <a:gd name="T21" fmla="*/ 120 h 126"/>
                    <a:gd name="T22" fmla="*/ 42 w 108"/>
                    <a:gd name="T23" fmla="*/ 120 h 126"/>
                    <a:gd name="T24" fmla="*/ 48 w 108"/>
                    <a:gd name="T25" fmla="*/ 120 h 126"/>
                    <a:gd name="T26" fmla="*/ 48 w 108"/>
                    <a:gd name="T27" fmla="*/ 126 h 126"/>
                    <a:gd name="T28" fmla="*/ 60 w 108"/>
                    <a:gd name="T29" fmla="*/ 114 h 126"/>
                    <a:gd name="T30" fmla="*/ 72 w 108"/>
                    <a:gd name="T31" fmla="*/ 102 h 126"/>
                    <a:gd name="T32" fmla="*/ 72 w 108"/>
                    <a:gd name="T33" fmla="*/ 90 h 126"/>
                    <a:gd name="T34" fmla="*/ 78 w 108"/>
                    <a:gd name="T35" fmla="*/ 84 h 126"/>
                    <a:gd name="T36" fmla="*/ 90 w 108"/>
                    <a:gd name="T37" fmla="*/ 72 h 126"/>
                    <a:gd name="T38" fmla="*/ 96 w 108"/>
                    <a:gd name="T39" fmla="*/ 60 h 126"/>
                    <a:gd name="T40" fmla="*/ 102 w 108"/>
                    <a:gd name="T41" fmla="*/ 48 h 126"/>
                    <a:gd name="T42" fmla="*/ 102 w 108"/>
                    <a:gd name="T43" fmla="*/ 36 h 126"/>
                    <a:gd name="T44" fmla="*/ 102 w 108"/>
                    <a:gd name="T45" fmla="*/ 24 h 126"/>
                    <a:gd name="T46" fmla="*/ 108 w 108"/>
                    <a:gd name="T47" fmla="*/ 12 h 126"/>
                    <a:gd name="T48" fmla="*/ 108 w 108"/>
                    <a:gd name="T49" fmla="*/ 0 h 126"/>
                    <a:gd name="T50" fmla="*/ 102 w 108"/>
                    <a:gd name="T51" fmla="*/ 0 h 126"/>
                    <a:gd name="T52" fmla="*/ 90 w 108"/>
                    <a:gd name="T53" fmla="*/ 0 h 126"/>
                    <a:gd name="T54" fmla="*/ 78 w 108"/>
                    <a:gd name="T55" fmla="*/ 0 h 126"/>
                    <a:gd name="T56" fmla="*/ 72 w 108"/>
                    <a:gd name="T57" fmla="*/ 18 h 126"/>
                    <a:gd name="T58" fmla="*/ 72 w 108"/>
                    <a:gd name="T59" fmla="*/ 24 h 126"/>
                    <a:gd name="T60" fmla="*/ 60 w 108"/>
                    <a:gd name="T61" fmla="*/ 24 h 126"/>
                    <a:gd name="T62" fmla="*/ 48 w 108"/>
                    <a:gd name="T63" fmla="*/ 18 h 126"/>
                    <a:gd name="T64" fmla="*/ 30 w 108"/>
                    <a:gd name="T65" fmla="*/ 18 h 126"/>
                    <a:gd name="T66" fmla="*/ 30 w 108"/>
                    <a:gd name="T67" fmla="*/ 36 h 126"/>
                    <a:gd name="T68" fmla="*/ 48 w 108"/>
                    <a:gd name="T69" fmla="*/ 30 h 126"/>
                    <a:gd name="T70" fmla="*/ 48 w 108"/>
                    <a:gd name="T71" fmla="*/ 42 h 126"/>
                    <a:gd name="T72" fmla="*/ 42 w 108"/>
                    <a:gd name="T73" fmla="*/ 48 h 126"/>
                    <a:gd name="T74" fmla="*/ 48 w 108"/>
                    <a:gd name="T75" fmla="*/ 66 h 126"/>
                    <a:gd name="T76" fmla="*/ 42 w 108"/>
                    <a:gd name="T77" fmla="*/ 84 h 126"/>
                    <a:gd name="T78" fmla="*/ 42 w 108"/>
                    <a:gd name="T79" fmla="*/ 90 h 126"/>
                    <a:gd name="T80" fmla="*/ 36 w 108"/>
                    <a:gd name="T81" fmla="*/ 84 h 126"/>
                    <a:gd name="T82" fmla="*/ 30 w 108"/>
                    <a:gd name="T83" fmla="*/ 84 h 126"/>
                    <a:gd name="T84" fmla="*/ 18 w 108"/>
                    <a:gd name="T85" fmla="*/ 78 h 126"/>
                    <a:gd name="T86" fmla="*/ 18 w 108"/>
                    <a:gd name="T87" fmla="*/ 90 h 1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
                    <a:gd name="T133" fmla="*/ 0 h 126"/>
                    <a:gd name="T134" fmla="*/ 108 w 108"/>
                    <a:gd name="T135" fmla="*/ 126 h 1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 h="126">
                      <a:moveTo>
                        <a:pt x="18" y="90"/>
                      </a:moveTo>
                      <a:lnTo>
                        <a:pt x="6" y="90"/>
                      </a:lnTo>
                      <a:lnTo>
                        <a:pt x="6" y="96"/>
                      </a:lnTo>
                      <a:lnTo>
                        <a:pt x="12" y="102"/>
                      </a:lnTo>
                      <a:lnTo>
                        <a:pt x="6" y="108"/>
                      </a:lnTo>
                      <a:lnTo>
                        <a:pt x="6" y="102"/>
                      </a:lnTo>
                      <a:lnTo>
                        <a:pt x="0" y="108"/>
                      </a:lnTo>
                      <a:lnTo>
                        <a:pt x="12" y="126"/>
                      </a:lnTo>
                      <a:lnTo>
                        <a:pt x="24" y="120"/>
                      </a:lnTo>
                      <a:lnTo>
                        <a:pt x="30" y="120"/>
                      </a:lnTo>
                      <a:lnTo>
                        <a:pt x="36" y="120"/>
                      </a:lnTo>
                      <a:lnTo>
                        <a:pt x="42" y="120"/>
                      </a:lnTo>
                      <a:lnTo>
                        <a:pt x="48" y="120"/>
                      </a:lnTo>
                      <a:lnTo>
                        <a:pt x="48" y="126"/>
                      </a:lnTo>
                      <a:lnTo>
                        <a:pt x="60" y="114"/>
                      </a:lnTo>
                      <a:lnTo>
                        <a:pt x="72" y="102"/>
                      </a:lnTo>
                      <a:lnTo>
                        <a:pt x="72" y="90"/>
                      </a:lnTo>
                      <a:lnTo>
                        <a:pt x="78" y="84"/>
                      </a:lnTo>
                      <a:lnTo>
                        <a:pt x="90" y="72"/>
                      </a:lnTo>
                      <a:lnTo>
                        <a:pt x="96" y="60"/>
                      </a:lnTo>
                      <a:lnTo>
                        <a:pt x="102" y="48"/>
                      </a:lnTo>
                      <a:lnTo>
                        <a:pt x="102" y="36"/>
                      </a:lnTo>
                      <a:lnTo>
                        <a:pt x="102" y="24"/>
                      </a:lnTo>
                      <a:lnTo>
                        <a:pt x="108" y="12"/>
                      </a:lnTo>
                      <a:lnTo>
                        <a:pt x="108" y="0"/>
                      </a:lnTo>
                      <a:lnTo>
                        <a:pt x="102" y="0"/>
                      </a:lnTo>
                      <a:lnTo>
                        <a:pt x="90" y="0"/>
                      </a:lnTo>
                      <a:lnTo>
                        <a:pt x="78" y="0"/>
                      </a:lnTo>
                      <a:lnTo>
                        <a:pt x="72" y="18"/>
                      </a:lnTo>
                      <a:lnTo>
                        <a:pt x="72" y="24"/>
                      </a:lnTo>
                      <a:lnTo>
                        <a:pt x="60" y="24"/>
                      </a:lnTo>
                      <a:lnTo>
                        <a:pt x="48" y="18"/>
                      </a:lnTo>
                      <a:lnTo>
                        <a:pt x="30" y="18"/>
                      </a:lnTo>
                      <a:lnTo>
                        <a:pt x="30" y="36"/>
                      </a:lnTo>
                      <a:lnTo>
                        <a:pt x="48" y="30"/>
                      </a:lnTo>
                      <a:lnTo>
                        <a:pt x="48" y="42"/>
                      </a:lnTo>
                      <a:lnTo>
                        <a:pt x="42" y="48"/>
                      </a:lnTo>
                      <a:lnTo>
                        <a:pt x="48" y="66"/>
                      </a:lnTo>
                      <a:lnTo>
                        <a:pt x="42" y="84"/>
                      </a:lnTo>
                      <a:lnTo>
                        <a:pt x="42" y="90"/>
                      </a:lnTo>
                      <a:lnTo>
                        <a:pt x="36" y="84"/>
                      </a:lnTo>
                      <a:lnTo>
                        <a:pt x="30" y="84"/>
                      </a:lnTo>
                      <a:lnTo>
                        <a:pt x="18" y="78"/>
                      </a:lnTo>
                      <a:lnTo>
                        <a:pt x="18" y="90"/>
                      </a:lnTo>
                      <a:close/>
                    </a:path>
                  </a:pathLst>
                </a:custGeom>
                <a:solidFill>
                  <a:srgbClr val="00CC00"/>
                </a:solidFill>
                <a:ln w="0">
                  <a:solidFill>
                    <a:srgbClr val="000000"/>
                  </a:solidFill>
                  <a:prstDash val="solid"/>
                  <a:round/>
                  <a:headEnd/>
                  <a:tailEnd/>
                </a:ln>
              </p:spPr>
              <p:txBody>
                <a:bodyPr/>
                <a:lstStyle/>
                <a:p>
                  <a:endParaRPr lang="en-US"/>
                </a:p>
              </p:txBody>
            </p:sp>
            <p:sp>
              <p:nvSpPr>
                <p:cNvPr id="16615" name="Freeform 87"/>
                <p:cNvSpPr>
                  <a:spLocks/>
                </p:cNvSpPr>
                <p:nvPr/>
              </p:nvSpPr>
              <p:spPr bwMode="auto">
                <a:xfrm>
                  <a:off x="3297" y="2886"/>
                  <a:ext cx="30" cy="24"/>
                </a:xfrm>
                <a:custGeom>
                  <a:avLst/>
                  <a:gdLst>
                    <a:gd name="T0" fmla="*/ 12 w 30"/>
                    <a:gd name="T1" fmla="*/ 6 h 24"/>
                    <a:gd name="T2" fmla="*/ 6 w 30"/>
                    <a:gd name="T3" fmla="*/ 18 h 24"/>
                    <a:gd name="T4" fmla="*/ 0 w 30"/>
                    <a:gd name="T5" fmla="*/ 24 h 24"/>
                    <a:gd name="T6" fmla="*/ 18 w 30"/>
                    <a:gd name="T7" fmla="*/ 24 h 24"/>
                    <a:gd name="T8" fmla="*/ 18 w 30"/>
                    <a:gd name="T9" fmla="*/ 18 h 24"/>
                    <a:gd name="T10" fmla="*/ 24 w 30"/>
                    <a:gd name="T11" fmla="*/ 24 h 24"/>
                    <a:gd name="T12" fmla="*/ 30 w 30"/>
                    <a:gd name="T13" fmla="*/ 18 h 24"/>
                    <a:gd name="T14" fmla="*/ 24 w 30"/>
                    <a:gd name="T15" fmla="*/ 0 h 24"/>
                    <a:gd name="T16" fmla="*/ 12 w 30"/>
                    <a:gd name="T17" fmla="*/ 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12" y="6"/>
                      </a:moveTo>
                      <a:lnTo>
                        <a:pt x="6" y="18"/>
                      </a:lnTo>
                      <a:lnTo>
                        <a:pt x="0" y="24"/>
                      </a:lnTo>
                      <a:lnTo>
                        <a:pt x="18" y="24"/>
                      </a:lnTo>
                      <a:lnTo>
                        <a:pt x="18" y="18"/>
                      </a:lnTo>
                      <a:lnTo>
                        <a:pt x="24" y="24"/>
                      </a:lnTo>
                      <a:lnTo>
                        <a:pt x="30" y="18"/>
                      </a:lnTo>
                      <a:lnTo>
                        <a:pt x="24" y="0"/>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6616" name="Freeform 88"/>
                <p:cNvSpPr>
                  <a:spLocks/>
                </p:cNvSpPr>
                <p:nvPr/>
              </p:nvSpPr>
              <p:spPr bwMode="auto">
                <a:xfrm>
                  <a:off x="2997" y="2838"/>
                  <a:ext cx="84" cy="90"/>
                </a:xfrm>
                <a:custGeom>
                  <a:avLst/>
                  <a:gdLst>
                    <a:gd name="T0" fmla="*/ 12 w 84"/>
                    <a:gd name="T1" fmla="*/ 18 h 90"/>
                    <a:gd name="T2" fmla="*/ 12 w 84"/>
                    <a:gd name="T3" fmla="*/ 24 h 90"/>
                    <a:gd name="T4" fmla="*/ 6 w 84"/>
                    <a:gd name="T5" fmla="*/ 24 h 90"/>
                    <a:gd name="T6" fmla="*/ 6 w 84"/>
                    <a:gd name="T7" fmla="*/ 30 h 90"/>
                    <a:gd name="T8" fmla="*/ 18 w 84"/>
                    <a:gd name="T9" fmla="*/ 30 h 90"/>
                    <a:gd name="T10" fmla="*/ 6 w 84"/>
                    <a:gd name="T11" fmla="*/ 30 h 90"/>
                    <a:gd name="T12" fmla="*/ 6 w 84"/>
                    <a:gd name="T13" fmla="*/ 42 h 90"/>
                    <a:gd name="T14" fmla="*/ 0 w 84"/>
                    <a:gd name="T15" fmla="*/ 42 h 90"/>
                    <a:gd name="T16" fmla="*/ 6 w 84"/>
                    <a:gd name="T17" fmla="*/ 54 h 90"/>
                    <a:gd name="T18" fmla="*/ 6 w 84"/>
                    <a:gd name="T19" fmla="*/ 60 h 90"/>
                    <a:gd name="T20" fmla="*/ 6 w 84"/>
                    <a:gd name="T21" fmla="*/ 54 h 90"/>
                    <a:gd name="T22" fmla="*/ 12 w 84"/>
                    <a:gd name="T23" fmla="*/ 60 h 90"/>
                    <a:gd name="T24" fmla="*/ 6 w 84"/>
                    <a:gd name="T25" fmla="*/ 60 h 90"/>
                    <a:gd name="T26" fmla="*/ 18 w 84"/>
                    <a:gd name="T27" fmla="*/ 72 h 90"/>
                    <a:gd name="T28" fmla="*/ 24 w 84"/>
                    <a:gd name="T29" fmla="*/ 84 h 90"/>
                    <a:gd name="T30" fmla="*/ 36 w 84"/>
                    <a:gd name="T31" fmla="*/ 90 h 90"/>
                    <a:gd name="T32" fmla="*/ 42 w 84"/>
                    <a:gd name="T33" fmla="*/ 84 h 90"/>
                    <a:gd name="T34" fmla="*/ 42 w 84"/>
                    <a:gd name="T35" fmla="*/ 90 h 90"/>
                    <a:gd name="T36" fmla="*/ 48 w 84"/>
                    <a:gd name="T37" fmla="*/ 84 h 90"/>
                    <a:gd name="T38" fmla="*/ 42 w 84"/>
                    <a:gd name="T39" fmla="*/ 78 h 90"/>
                    <a:gd name="T40" fmla="*/ 42 w 84"/>
                    <a:gd name="T41" fmla="*/ 72 h 90"/>
                    <a:gd name="T42" fmla="*/ 54 w 84"/>
                    <a:gd name="T43" fmla="*/ 72 h 90"/>
                    <a:gd name="T44" fmla="*/ 54 w 84"/>
                    <a:gd name="T45" fmla="*/ 60 h 90"/>
                    <a:gd name="T46" fmla="*/ 66 w 84"/>
                    <a:gd name="T47" fmla="*/ 66 h 90"/>
                    <a:gd name="T48" fmla="*/ 72 w 84"/>
                    <a:gd name="T49" fmla="*/ 66 h 90"/>
                    <a:gd name="T50" fmla="*/ 78 w 84"/>
                    <a:gd name="T51" fmla="*/ 72 h 90"/>
                    <a:gd name="T52" fmla="*/ 78 w 84"/>
                    <a:gd name="T53" fmla="*/ 66 h 90"/>
                    <a:gd name="T54" fmla="*/ 84 w 84"/>
                    <a:gd name="T55" fmla="*/ 48 h 90"/>
                    <a:gd name="T56" fmla="*/ 78 w 84"/>
                    <a:gd name="T57" fmla="*/ 30 h 90"/>
                    <a:gd name="T58" fmla="*/ 84 w 84"/>
                    <a:gd name="T59" fmla="*/ 24 h 90"/>
                    <a:gd name="T60" fmla="*/ 84 w 84"/>
                    <a:gd name="T61" fmla="*/ 12 h 90"/>
                    <a:gd name="T62" fmla="*/ 66 w 84"/>
                    <a:gd name="T63" fmla="*/ 18 h 90"/>
                    <a:gd name="T64" fmla="*/ 66 w 84"/>
                    <a:gd name="T65" fmla="*/ 0 h 90"/>
                    <a:gd name="T66" fmla="*/ 54 w 84"/>
                    <a:gd name="T67" fmla="*/ 0 h 90"/>
                    <a:gd name="T68" fmla="*/ 36 w 84"/>
                    <a:gd name="T69" fmla="*/ 0 h 90"/>
                    <a:gd name="T70" fmla="*/ 36 w 84"/>
                    <a:gd name="T71" fmla="*/ 18 h 90"/>
                    <a:gd name="T72" fmla="*/ 24 w 84"/>
                    <a:gd name="T73" fmla="*/ 18 h 90"/>
                    <a:gd name="T74" fmla="*/ 12 w 84"/>
                    <a:gd name="T75" fmla="*/ 1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90"/>
                    <a:gd name="T116" fmla="*/ 84 w 84"/>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90">
                      <a:moveTo>
                        <a:pt x="12" y="18"/>
                      </a:moveTo>
                      <a:lnTo>
                        <a:pt x="12" y="24"/>
                      </a:lnTo>
                      <a:lnTo>
                        <a:pt x="6" y="24"/>
                      </a:lnTo>
                      <a:lnTo>
                        <a:pt x="6" y="30"/>
                      </a:lnTo>
                      <a:lnTo>
                        <a:pt x="18" y="30"/>
                      </a:lnTo>
                      <a:lnTo>
                        <a:pt x="6" y="30"/>
                      </a:lnTo>
                      <a:lnTo>
                        <a:pt x="6" y="42"/>
                      </a:lnTo>
                      <a:lnTo>
                        <a:pt x="0" y="42"/>
                      </a:lnTo>
                      <a:lnTo>
                        <a:pt x="6" y="54"/>
                      </a:lnTo>
                      <a:lnTo>
                        <a:pt x="6" y="60"/>
                      </a:lnTo>
                      <a:lnTo>
                        <a:pt x="6" y="54"/>
                      </a:lnTo>
                      <a:lnTo>
                        <a:pt x="12" y="60"/>
                      </a:lnTo>
                      <a:lnTo>
                        <a:pt x="6" y="60"/>
                      </a:lnTo>
                      <a:lnTo>
                        <a:pt x="18" y="72"/>
                      </a:lnTo>
                      <a:lnTo>
                        <a:pt x="24" y="84"/>
                      </a:lnTo>
                      <a:lnTo>
                        <a:pt x="36" y="90"/>
                      </a:lnTo>
                      <a:lnTo>
                        <a:pt x="42" y="84"/>
                      </a:lnTo>
                      <a:lnTo>
                        <a:pt x="42" y="90"/>
                      </a:lnTo>
                      <a:lnTo>
                        <a:pt x="48" y="84"/>
                      </a:lnTo>
                      <a:lnTo>
                        <a:pt x="42" y="78"/>
                      </a:lnTo>
                      <a:lnTo>
                        <a:pt x="42" y="72"/>
                      </a:lnTo>
                      <a:lnTo>
                        <a:pt x="54" y="72"/>
                      </a:lnTo>
                      <a:lnTo>
                        <a:pt x="54" y="60"/>
                      </a:lnTo>
                      <a:lnTo>
                        <a:pt x="66" y="66"/>
                      </a:lnTo>
                      <a:lnTo>
                        <a:pt x="72" y="66"/>
                      </a:lnTo>
                      <a:lnTo>
                        <a:pt x="78" y="72"/>
                      </a:lnTo>
                      <a:lnTo>
                        <a:pt x="78" y="66"/>
                      </a:lnTo>
                      <a:lnTo>
                        <a:pt x="84" y="48"/>
                      </a:lnTo>
                      <a:lnTo>
                        <a:pt x="78" y="30"/>
                      </a:lnTo>
                      <a:lnTo>
                        <a:pt x="84" y="24"/>
                      </a:lnTo>
                      <a:lnTo>
                        <a:pt x="84" y="12"/>
                      </a:lnTo>
                      <a:lnTo>
                        <a:pt x="66" y="18"/>
                      </a:lnTo>
                      <a:lnTo>
                        <a:pt x="66" y="0"/>
                      </a:lnTo>
                      <a:lnTo>
                        <a:pt x="54" y="0"/>
                      </a:lnTo>
                      <a:lnTo>
                        <a:pt x="36" y="0"/>
                      </a:lnTo>
                      <a:lnTo>
                        <a:pt x="36" y="18"/>
                      </a:lnTo>
                      <a:lnTo>
                        <a:pt x="24" y="18"/>
                      </a:lnTo>
                      <a:lnTo>
                        <a:pt x="12" y="18"/>
                      </a:lnTo>
                      <a:close/>
                    </a:path>
                  </a:pathLst>
                </a:custGeom>
                <a:solidFill>
                  <a:srgbClr val="00CC00"/>
                </a:solidFill>
                <a:ln w="0">
                  <a:solidFill>
                    <a:srgbClr val="000000"/>
                  </a:solidFill>
                  <a:prstDash val="solid"/>
                  <a:round/>
                  <a:headEnd/>
                  <a:tailEnd/>
                </a:ln>
              </p:spPr>
              <p:txBody>
                <a:bodyPr/>
                <a:lstStyle/>
                <a:p>
                  <a:endParaRPr lang="en-US"/>
                </a:p>
              </p:txBody>
            </p:sp>
            <p:sp>
              <p:nvSpPr>
                <p:cNvPr id="16617" name="Freeform 89"/>
                <p:cNvSpPr>
                  <a:spLocks/>
                </p:cNvSpPr>
                <p:nvPr/>
              </p:nvSpPr>
              <p:spPr bwMode="auto">
                <a:xfrm>
                  <a:off x="3045" y="2796"/>
                  <a:ext cx="288" cy="276"/>
                </a:xfrm>
                <a:custGeom>
                  <a:avLst/>
                  <a:gdLst>
                    <a:gd name="T0" fmla="*/ 258 w 288"/>
                    <a:gd name="T1" fmla="*/ 108 h 276"/>
                    <a:gd name="T2" fmla="*/ 252 w 288"/>
                    <a:gd name="T3" fmla="*/ 120 h 276"/>
                    <a:gd name="T4" fmla="*/ 258 w 288"/>
                    <a:gd name="T5" fmla="*/ 144 h 276"/>
                    <a:gd name="T6" fmla="*/ 264 w 288"/>
                    <a:gd name="T7" fmla="*/ 162 h 276"/>
                    <a:gd name="T8" fmla="*/ 276 w 288"/>
                    <a:gd name="T9" fmla="*/ 186 h 276"/>
                    <a:gd name="T10" fmla="*/ 264 w 288"/>
                    <a:gd name="T11" fmla="*/ 198 h 276"/>
                    <a:gd name="T12" fmla="*/ 246 w 288"/>
                    <a:gd name="T13" fmla="*/ 216 h 276"/>
                    <a:gd name="T14" fmla="*/ 246 w 288"/>
                    <a:gd name="T15" fmla="*/ 240 h 276"/>
                    <a:gd name="T16" fmla="*/ 258 w 288"/>
                    <a:gd name="T17" fmla="*/ 264 h 276"/>
                    <a:gd name="T18" fmla="*/ 264 w 288"/>
                    <a:gd name="T19" fmla="*/ 276 h 276"/>
                    <a:gd name="T20" fmla="*/ 252 w 288"/>
                    <a:gd name="T21" fmla="*/ 276 h 276"/>
                    <a:gd name="T22" fmla="*/ 228 w 288"/>
                    <a:gd name="T23" fmla="*/ 252 h 276"/>
                    <a:gd name="T24" fmla="*/ 216 w 288"/>
                    <a:gd name="T25" fmla="*/ 252 h 276"/>
                    <a:gd name="T26" fmla="*/ 186 w 288"/>
                    <a:gd name="T27" fmla="*/ 246 h 276"/>
                    <a:gd name="T28" fmla="*/ 168 w 288"/>
                    <a:gd name="T29" fmla="*/ 240 h 276"/>
                    <a:gd name="T30" fmla="*/ 156 w 288"/>
                    <a:gd name="T31" fmla="*/ 234 h 276"/>
                    <a:gd name="T32" fmla="*/ 150 w 288"/>
                    <a:gd name="T33" fmla="*/ 204 h 276"/>
                    <a:gd name="T34" fmla="*/ 126 w 288"/>
                    <a:gd name="T35" fmla="*/ 186 h 276"/>
                    <a:gd name="T36" fmla="*/ 114 w 288"/>
                    <a:gd name="T37" fmla="*/ 180 h 276"/>
                    <a:gd name="T38" fmla="*/ 90 w 288"/>
                    <a:gd name="T39" fmla="*/ 198 h 276"/>
                    <a:gd name="T40" fmla="*/ 72 w 288"/>
                    <a:gd name="T41" fmla="*/ 180 h 276"/>
                    <a:gd name="T42" fmla="*/ 54 w 288"/>
                    <a:gd name="T43" fmla="*/ 162 h 276"/>
                    <a:gd name="T44" fmla="*/ 30 w 288"/>
                    <a:gd name="T45" fmla="*/ 162 h 276"/>
                    <a:gd name="T46" fmla="*/ 6 w 288"/>
                    <a:gd name="T47" fmla="*/ 162 h 276"/>
                    <a:gd name="T48" fmla="*/ 6 w 288"/>
                    <a:gd name="T49" fmla="*/ 162 h 276"/>
                    <a:gd name="T50" fmla="*/ 18 w 288"/>
                    <a:gd name="T51" fmla="*/ 144 h 276"/>
                    <a:gd name="T52" fmla="*/ 30 w 288"/>
                    <a:gd name="T53" fmla="*/ 144 h 276"/>
                    <a:gd name="T54" fmla="*/ 36 w 288"/>
                    <a:gd name="T55" fmla="*/ 150 h 276"/>
                    <a:gd name="T56" fmla="*/ 60 w 288"/>
                    <a:gd name="T57" fmla="*/ 126 h 276"/>
                    <a:gd name="T58" fmla="*/ 66 w 288"/>
                    <a:gd name="T59" fmla="*/ 108 h 276"/>
                    <a:gd name="T60" fmla="*/ 84 w 288"/>
                    <a:gd name="T61" fmla="*/ 84 h 276"/>
                    <a:gd name="T62" fmla="*/ 90 w 288"/>
                    <a:gd name="T63" fmla="*/ 60 h 276"/>
                    <a:gd name="T64" fmla="*/ 96 w 288"/>
                    <a:gd name="T65" fmla="*/ 36 h 276"/>
                    <a:gd name="T66" fmla="*/ 96 w 288"/>
                    <a:gd name="T67" fmla="*/ 12 h 276"/>
                    <a:gd name="T68" fmla="*/ 126 w 288"/>
                    <a:gd name="T69" fmla="*/ 6 h 276"/>
                    <a:gd name="T70" fmla="*/ 156 w 288"/>
                    <a:gd name="T71" fmla="*/ 12 h 276"/>
                    <a:gd name="T72" fmla="*/ 168 w 288"/>
                    <a:gd name="T73" fmla="*/ 6 h 276"/>
                    <a:gd name="T74" fmla="*/ 192 w 288"/>
                    <a:gd name="T75" fmla="*/ 0 h 276"/>
                    <a:gd name="T76" fmla="*/ 210 w 288"/>
                    <a:gd name="T77" fmla="*/ 0 h 276"/>
                    <a:gd name="T78" fmla="*/ 228 w 288"/>
                    <a:gd name="T79" fmla="*/ 0 h 276"/>
                    <a:gd name="T80" fmla="*/ 246 w 288"/>
                    <a:gd name="T81" fmla="*/ 12 h 276"/>
                    <a:gd name="T82" fmla="*/ 258 w 288"/>
                    <a:gd name="T83" fmla="*/ 6 h 276"/>
                    <a:gd name="T84" fmla="*/ 282 w 288"/>
                    <a:gd name="T85" fmla="*/ 24 h 276"/>
                    <a:gd name="T86" fmla="*/ 288 w 288"/>
                    <a:gd name="T87" fmla="*/ 42 h 276"/>
                    <a:gd name="T88" fmla="*/ 270 w 288"/>
                    <a:gd name="T89" fmla="*/ 60 h 276"/>
                    <a:gd name="T90" fmla="*/ 264 w 288"/>
                    <a:gd name="T91" fmla="*/ 96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8"/>
                    <a:gd name="T139" fmla="*/ 0 h 276"/>
                    <a:gd name="T140" fmla="*/ 288 w 288"/>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8" h="276">
                      <a:moveTo>
                        <a:pt x="264" y="96"/>
                      </a:moveTo>
                      <a:lnTo>
                        <a:pt x="258" y="108"/>
                      </a:lnTo>
                      <a:lnTo>
                        <a:pt x="252" y="114"/>
                      </a:lnTo>
                      <a:lnTo>
                        <a:pt x="252" y="120"/>
                      </a:lnTo>
                      <a:lnTo>
                        <a:pt x="258" y="132"/>
                      </a:lnTo>
                      <a:lnTo>
                        <a:pt x="258" y="144"/>
                      </a:lnTo>
                      <a:lnTo>
                        <a:pt x="258" y="150"/>
                      </a:lnTo>
                      <a:lnTo>
                        <a:pt x="264" y="162"/>
                      </a:lnTo>
                      <a:lnTo>
                        <a:pt x="264" y="174"/>
                      </a:lnTo>
                      <a:lnTo>
                        <a:pt x="276" y="186"/>
                      </a:lnTo>
                      <a:lnTo>
                        <a:pt x="282" y="198"/>
                      </a:lnTo>
                      <a:lnTo>
                        <a:pt x="264" y="198"/>
                      </a:lnTo>
                      <a:lnTo>
                        <a:pt x="252" y="204"/>
                      </a:lnTo>
                      <a:lnTo>
                        <a:pt x="246" y="216"/>
                      </a:lnTo>
                      <a:lnTo>
                        <a:pt x="246" y="228"/>
                      </a:lnTo>
                      <a:lnTo>
                        <a:pt x="246" y="240"/>
                      </a:lnTo>
                      <a:lnTo>
                        <a:pt x="246" y="252"/>
                      </a:lnTo>
                      <a:lnTo>
                        <a:pt x="258" y="264"/>
                      </a:lnTo>
                      <a:lnTo>
                        <a:pt x="264" y="258"/>
                      </a:lnTo>
                      <a:lnTo>
                        <a:pt x="264" y="276"/>
                      </a:lnTo>
                      <a:lnTo>
                        <a:pt x="258" y="276"/>
                      </a:lnTo>
                      <a:lnTo>
                        <a:pt x="252" y="276"/>
                      </a:lnTo>
                      <a:lnTo>
                        <a:pt x="240" y="258"/>
                      </a:lnTo>
                      <a:lnTo>
                        <a:pt x="228" y="252"/>
                      </a:lnTo>
                      <a:lnTo>
                        <a:pt x="222" y="246"/>
                      </a:lnTo>
                      <a:lnTo>
                        <a:pt x="216" y="252"/>
                      </a:lnTo>
                      <a:lnTo>
                        <a:pt x="198" y="246"/>
                      </a:lnTo>
                      <a:lnTo>
                        <a:pt x="186" y="246"/>
                      </a:lnTo>
                      <a:lnTo>
                        <a:pt x="180" y="240"/>
                      </a:lnTo>
                      <a:lnTo>
                        <a:pt x="168" y="240"/>
                      </a:lnTo>
                      <a:lnTo>
                        <a:pt x="156" y="240"/>
                      </a:lnTo>
                      <a:lnTo>
                        <a:pt x="156" y="234"/>
                      </a:lnTo>
                      <a:lnTo>
                        <a:pt x="150" y="222"/>
                      </a:lnTo>
                      <a:lnTo>
                        <a:pt x="150" y="204"/>
                      </a:lnTo>
                      <a:lnTo>
                        <a:pt x="144" y="186"/>
                      </a:lnTo>
                      <a:lnTo>
                        <a:pt x="126" y="186"/>
                      </a:lnTo>
                      <a:lnTo>
                        <a:pt x="126" y="180"/>
                      </a:lnTo>
                      <a:lnTo>
                        <a:pt x="114" y="180"/>
                      </a:lnTo>
                      <a:lnTo>
                        <a:pt x="108" y="192"/>
                      </a:lnTo>
                      <a:lnTo>
                        <a:pt x="90" y="198"/>
                      </a:lnTo>
                      <a:lnTo>
                        <a:pt x="78" y="192"/>
                      </a:lnTo>
                      <a:lnTo>
                        <a:pt x="72" y="180"/>
                      </a:lnTo>
                      <a:lnTo>
                        <a:pt x="66" y="162"/>
                      </a:lnTo>
                      <a:lnTo>
                        <a:pt x="54" y="162"/>
                      </a:lnTo>
                      <a:lnTo>
                        <a:pt x="42" y="162"/>
                      </a:lnTo>
                      <a:lnTo>
                        <a:pt x="30" y="162"/>
                      </a:lnTo>
                      <a:lnTo>
                        <a:pt x="18" y="162"/>
                      </a:lnTo>
                      <a:lnTo>
                        <a:pt x="6" y="162"/>
                      </a:lnTo>
                      <a:lnTo>
                        <a:pt x="0" y="162"/>
                      </a:lnTo>
                      <a:lnTo>
                        <a:pt x="6" y="162"/>
                      </a:lnTo>
                      <a:lnTo>
                        <a:pt x="6" y="150"/>
                      </a:lnTo>
                      <a:lnTo>
                        <a:pt x="18" y="144"/>
                      </a:lnTo>
                      <a:lnTo>
                        <a:pt x="24" y="144"/>
                      </a:lnTo>
                      <a:lnTo>
                        <a:pt x="30" y="144"/>
                      </a:lnTo>
                      <a:lnTo>
                        <a:pt x="36" y="144"/>
                      </a:lnTo>
                      <a:lnTo>
                        <a:pt x="36" y="150"/>
                      </a:lnTo>
                      <a:lnTo>
                        <a:pt x="48" y="138"/>
                      </a:lnTo>
                      <a:lnTo>
                        <a:pt x="60" y="126"/>
                      </a:lnTo>
                      <a:lnTo>
                        <a:pt x="60" y="114"/>
                      </a:lnTo>
                      <a:lnTo>
                        <a:pt x="66" y="108"/>
                      </a:lnTo>
                      <a:lnTo>
                        <a:pt x="78" y="96"/>
                      </a:lnTo>
                      <a:lnTo>
                        <a:pt x="84" y="84"/>
                      </a:lnTo>
                      <a:lnTo>
                        <a:pt x="90" y="72"/>
                      </a:lnTo>
                      <a:lnTo>
                        <a:pt x="90" y="60"/>
                      </a:lnTo>
                      <a:lnTo>
                        <a:pt x="90" y="48"/>
                      </a:lnTo>
                      <a:lnTo>
                        <a:pt x="96" y="36"/>
                      </a:lnTo>
                      <a:lnTo>
                        <a:pt x="96" y="24"/>
                      </a:lnTo>
                      <a:lnTo>
                        <a:pt x="96" y="12"/>
                      </a:lnTo>
                      <a:lnTo>
                        <a:pt x="108" y="0"/>
                      </a:lnTo>
                      <a:lnTo>
                        <a:pt x="126" y="6"/>
                      </a:lnTo>
                      <a:lnTo>
                        <a:pt x="138" y="12"/>
                      </a:lnTo>
                      <a:lnTo>
                        <a:pt x="156" y="12"/>
                      </a:lnTo>
                      <a:lnTo>
                        <a:pt x="162" y="6"/>
                      </a:lnTo>
                      <a:lnTo>
                        <a:pt x="168" y="6"/>
                      </a:lnTo>
                      <a:lnTo>
                        <a:pt x="180" y="0"/>
                      </a:lnTo>
                      <a:lnTo>
                        <a:pt x="192" y="0"/>
                      </a:lnTo>
                      <a:lnTo>
                        <a:pt x="198" y="0"/>
                      </a:lnTo>
                      <a:lnTo>
                        <a:pt x="210" y="0"/>
                      </a:lnTo>
                      <a:lnTo>
                        <a:pt x="222" y="0"/>
                      </a:lnTo>
                      <a:lnTo>
                        <a:pt x="228" y="0"/>
                      </a:lnTo>
                      <a:lnTo>
                        <a:pt x="234" y="6"/>
                      </a:lnTo>
                      <a:lnTo>
                        <a:pt x="246" y="12"/>
                      </a:lnTo>
                      <a:lnTo>
                        <a:pt x="252" y="12"/>
                      </a:lnTo>
                      <a:lnTo>
                        <a:pt x="258" y="6"/>
                      </a:lnTo>
                      <a:lnTo>
                        <a:pt x="270" y="18"/>
                      </a:lnTo>
                      <a:lnTo>
                        <a:pt x="282" y="24"/>
                      </a:lnTo>
                      <a:lnTo>
                        <a:pt x="282" y="36"/>
                      </a:lnTo>
                      <a:lnTo>
                        <a:pt x="288" y="42"/>
                      </a:lnTo>
                      <a:lnTo>
                        <a:pt x="276" y="54"/>
                      </a:lnTo>
                      <a:lnTo>
                        <a:pt x="270" y="60"/>
                      </a:lnTo>
                      <a:lnTo>
                        <a:pt x="264" y="78"/>
                      </a:lnTo>
                      <a:lnTo>
                        <a:pt x="264" y="96"/>
                      </a:lnTo>
                      <a:close/>
                    </a:path>
                  </a:pathLst>
                </a:custGeom>
                <a:solidFill>
                  <a:srgbClr val="00CC00"/>
                </a:solidFill>
                <a:ln w="0">
                  <a:solidFill>
                    <a:srgbClr val="000000"/>
                  </a:solidFill>
                  <a:prstDash val="solid"/>
                  <a:round/>
                  <a:headEnd/>
                  <a:tailEnd/>
                </a:ln>
              </p:spPr>
              <p:txBody>
                <a:bodyPr/>
                <a:lstStyle/>
                <a:p>
                  <a:endParaRPr lang="en-US"/>
                </a:p>
              </p:txBody>
            </p:sp>
            <p:sp>
              <p:nvSpPr>
                <p:cNvPr id="16618" name="Freeform 90"/>
                <p:cNvSpPr>
                  <a:spLocks/>
                </p:cNvSpPr>
                <p:nvPr/>
              </p:nvSpPr>
              <p:spPr bwMode="auto">
                <a:xfrm>
                  <a:off x="3195" y="2994"/>
                  <a:ext cx="174" cy="150"/>
                </a:xfrm>
                <a:custGeom>
                  <a:avLst/>
                  <a:gdLst>
                    <a:gd name="T0" fmla="*/ 30 w 174"/>
                    <a:gd name="T1" fmla="*/ 72 h 150"/>
                    <a:gd name="T2" fmla="*/ 12 w 174"/>
                    <a:gd name="T3" fmla="*/ 72 h 150"/>
                    <a:gd name="T4" fmla="*/ 0 w 174"/>
                    <a:gd name="T5" fmla="*/ 72 h 150"/>
                    <a:gd name="T6" fmla="*/ 0 w 174"/>
                    <a:gd name="T7" fmla="*/ 84 h 150"/>
                    <a:gd name="T8" fmla="*/ 0 w 174"/>
                    <a:gd name="T9" fmla="*/ 96 h 150"/>
                    <a:gd name="T10" fmla="*/ 0 w 174"/>
                    <a:gd name="T11" fmla="*/ 108 h 150"/>
                    <a:gd name="T12" fmla="*/ 0 w 174"/>
                    <a:gd name="T13" fmla="*/ 120 h 150"/>
                    <a:gd name="T14" fmla="*/ 12 w 174"/>
                    <a:gd name="T15" fmla="*/ 132 h 150"/>
                    <a:gd name="T16" fmla="*/ 24 w 174"/>
                    <a:gd name="T17" fmla="*/ 144 h 150"/>
                    <a:gd name="T18" fmla="*/ 30 w 174"/>
                    <a:gd name="T19" fmla="*/ 144 h 150"/>
                    <a:gd name="T20" fmla="*/ 48 w 174"/>
                    <a:gd name="T21" fmla="*/ 144 h 150"/>
                    <a:gd name="T22" fmla="*/ 72 w 174"/>
                    <a:gd name="T23" fmla="*/ 150 h 150"/>
                    <a:gd name="T24" fmla="*/ 84 w 174"/>
                    <a:gd name="T25" fmla="*/ 138 h 150"/>
                    <a:gd name="T26" fmla="*/ 96 w 174"/>
                    <a:gd name="T27" fmla="*/ 126 h 150"/>
                    <a:gd name="T28" fmla="*/ 102 w 174"/>
                    <a:gd name="T29" fmla="*/ 120 h 150"/>
                    <a:gd name="T30" fmla="*/ 114 w 174"/>
                    <a:gd name="T31" fmla="*/ 114 h 150"/>
                    <a:gd name="T32" fmla="*/ 126 w 174"/>
                    <a:gd name="T33" fmla="*/ 114 h 150"/>
                    <a:gd name="T34" fmla="*/ 120 w 174"/>
                    <a:gd name="T35" fmla="*/ 102 h 150"/>
                    <a:gd name="T36" fmla="*/ 132 w 174"/>
                    <a:gd name="T37" fmla="*/ 102 h 150"/>
                    <a:gd name="T38" fmla="*/ 144 w 174"/>
                    <a:gd name="T39" fmla="*/ 96 h 150"/>
                    <a:gd name="T40" fmla="*/ 156 w 174"/>
                    <a:gd name="T41" fmla="*/ 90 h 150"/>
                    <a:gd name="T42" fmla="*/ 168 w 174"/>
                    <a:gd name="T43" fmla="*/ 90 h 150"/>
                    <a:gd name="T44" fmla="*/ 162 w 174"/>
                    <a:gd name="T45" fmla="*/ 78 h 150"/>
                    <a:gd name="T46" fmla="*/ 168 w 174"/>
                    <a:gd name="T47" fmla="*/ 66 h 150"/>
                    <a:gd name="T48" fmla="*/ 168 w 174"/>
                    <a:gd name="T49" fmla="*/ 60 h 150"/>
                    <a:gd name="T50" fmla="*/ 168 w 174"/>
                    <a:gd name="T51" fmla="*/ 48 h 150"/>
                    <a:gd name="T52" fmla="*/ 168 w 174"/>
                    <a:gd name="T53" fmla="*/ 36 h 150"/>
                    <a:gd name="T54" fmla="*/ 174 w 174"/>
                    <a:gd name="T55" fmla="*/ 36 h 150"/>
                    <a:gd name="T56" fmla="*/ 162 w 174"/>
                    <a:gd name="T57" fmla="*/ 24 h 150"/>
                    <a:gd name="T58" fmla="*/ 162 w 174"/>
                    <a:gd name="T59" fmla="*/ 18 h 150"/>
                    <a:gd name="T60" fmla="*/ 144 w 174"/>
                    <a:gd name="T61" fmla="*/ 12 h 150"/>
                    <a:gd name="T62" fmla="*/ 132 w 174"/>
                    <a:gd name="T63" fmla="*/ 0 h 150"/>
                    <a:gd name="T64" fmla="*/ 114 w 174"/>
                    <a:gd name="T65" fmla="*/ 0 h 150"/>
                    <a:gd name="T66" fmla="*/ 102 w 174"/>
                    <a:gd name="T67" fmla="*/ 6 h 150"/>
                    <a:gd name="T68" fmla="*/ 96 w 174"/>
                    <a:gd name="T69" fmla="*/ 18 h 150"/>
                    <a:gd name="T70" fmla="*/ 96 w 174"/>
                    <a:gd name="T71" fmla="*/ 30 h 150"/>
                    <a:gd name="T72" fmla="*/ 96 w 174"/>
                    <a:gd name="T73" fmla="*/ 42 h 150"/>
                    <a:gd name="T74" fmla="*/ 96 w 174"/>
                    <a:gd name="T75" fmla="*/ 54 h 150"/>
                    <a:gd name="T76" fmla="*/ 108 w 174"/>
                    <a:gd name="T77" fmla="*/ 66 h 150"/>
                    <a:gd name="T78" fmla="*/ 114 w 174"/>
                    <a:gd name="T79" fmla="*/ 60 h 150"/>
                    <a:gd name="T80" fmla="*/ 114 w 174"/>
                    <a:gd name="T81" fmla="*/ 78 h 150"/>
                    <a:gd name="T82" fmla="*/ 108 w 174"/>
                    <a:gd name="T83" fmla="*/ 78 h 150"/>
                    <a:gd name="T84" fmla="*/ 102 w 174"/>
                    <a:gd name="T85" fmla="*/ 78 h 150"/>
                    <a:gd name="T86" fmla="*/ 90 w 174"/>
                    <a:gd name="T87" fmla="*/ 60 h 150"/>
                    <a:gd name="T88" fmla="*/ 78 w 174"/>
                    <a:gd name="T89" fmla="*/ 54 h 150"/>
                    <a:gd name="T90" fmla="*/ 72 w 174"/>
                    <a:gd name="T91" fmla="*/ 48 h 150"/>
                    <a:gd name="T92" fmla="*/ 66 w 174"/>
                    <a:gd name="T93" fmla="*/ 54 h 150"/>
                    <a:gd name="T94" fmla="*/ 48 w 174"/>
                    <a:gd name="T95" fmla="*/ 48 h 150"/>
                    <a:gd name="T96" fmla="*/ 36 w 174"/>
                    <a:gd name="T97" fmla="*/ 48 h 150"/>
                    <a:gd name="T98" fmla="*/ 30 w 174"/>
                    <a:gd name="T99" fmla="*/ 42 h 150"/>
                    <a:gd name="T100" fmla="*/ 30 w 174"/>
                    <a:gd name="T101" fmla="*/ 54 h 150"/>
                    <a:gd name="T102" fmla="*/ 30 w 174"/>
                    <a:gd name="T103" fmla="*/ 72 h 1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150"/>
                    <a:gd name="T158" fmla="*/ 174 w 174"/>
                    <a:gd name="T159" fmla="*/ 150 h 1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150">
                      <a:moveTo>
                        <a:pt x="30" y="72"/>
                      </a:moveTo>
                      <a:lnTo>
                        <a:pt x="12" y="72"/>
                      </a:lnTo>
                      <a:lnTo>
                        <a:pt x="0" y="72"/>
                      </a:lnTo>
                      <a:lnTo>
                        <a:pt x="0" y="84"/>
                      </a:lnTo>
                      <a:lnTo>
                        <a:pt x="0" y="96"/>
                      </a:lnTo>
                      <a:lnTo>
                        <a:pt x="0" y="108"/>
                      </a:lnTo>
                      <a:lnTo>
                        <a:pt x="0" y="120"/>
                      </a:lnTo>
                      <a:lnTo>
                        <a:pt x="12" y="132"/>
                      </a:lnTo>
                      <a:lnTo>
                        <a:pt x="24" y="144"/>
                      </a:lnTo>
                      <a:lnTo>
                        <a:pt x="30" y="144"/>
                      </a:lnTo>
                      <a:lnTo>
                        <a:pt x="48" y="144"/>
                      </a:lnTo>
                      <a:lnTo>
                        <a:pt x="72" y="150"/>
                      </a:lnTo>
                      <a:lnTo>
                        <a:pt x="84" y="138"/>
                      </a:lnTo>
                      <a:lnTo>
                        <a:pt x="96" y="126"/>
                      </a:lnTo>
                      <a:lnTo>
                        <a:pt x="102" y="120"/>
                      </a:lnTo>
                      <a:lnTo>
                        <a:pt x="114" y="114"/>
                      </a:lnTo>
                      <a:lnTo>
                        <a:pt x="126" y="114"/>
                      </a:lnTo>
                      <a:lnTo>
                        <a:pt x="120" y="102"/>
                      </a:lnTo>
                      <a:lnTo>
                        <a:pt x="132" y="102"/>
                      </a:lnTo>
                      <a:lnTo>
                        <a:pt x="144" y="96"/>
                      </a:lnTo>
                      <a:lnTo>
                        <a:pt x="156" y="90"/>
                      </a:lnTo>
                      <a:lnTo>
                        <a:pt x="168" y="90"/>
                      </a:lnTo>
                      <a:lnTo>
                        <a:pt x="162" y="78"/>
                      </a:lnTo>
                      <a:lnTo>
                        <a:pt x="168" y="66"/>
                      </a:lnTo>
                      <a:lnTo>
                        <a:pt x="168" y="60"/>
                      </a:lnTo>
                      <a:lnTo>
                        <a:pt x="168" y="48"/>
                      </a:lnTo>
                      <a:lnTo>
                        <a:pt x="168" y="36"/>
                      </a:lnTo>
                      <a:lnTo>
                        <a:pt x="174" y="36"/>
                      </a:lnTo>
                      <a:lnTo>
                        <a:pt x="162" y="24"/>
                      </a:lnTo>
                      <a:lnTo>
                        <a:pt x="162" y="18"/>
                      </a:lnTo>
                      <a:lnTo>
                        <a:pt x="144" y="12"/>
                      </a:lnTo>
                      <a:lnTo>
                        <a:pt x="132" y="0"/>
                      </a:lnTo>
                      <a:lnTo>
                        <a:pt x="114" y="0"/>
                      </a:lnTo>
                      <a:lnTo>
                        <a:pt x="102" y="6"/>
                      </a:lnTo>
                      <a:lnTo>
                        <a:pt x="96" y="18"/>
                      </a:lnTo>
                      <a:lnTo>
                        <a:pt x="96" y="30"/>
                      </a:lnTo>
                      <a:lnTo>
                        <a:pt x="96" y="42"/>
                      </a:lnTo>
                      <a:lnTo>
                        <a:pt x="96" y="54"/>
                      </a:lnTo>
                      <a:lnTo>
                        <a:pt x="108" y="66"/>
                      </a:lnTo>
                      <a:lnTo>
                        <a:pt x="114" y="60"/>
                      </a:lnTo>
                      <a:lnTo>
                        <a:pt x="114" y="78"/>
                      </a:lnTo>
                      <a:lnTo>
                        <a:pt x="108" y="78"/>
                      </a:lnTo>
                      <a:lnTo>
                        <a:pt x="102" y="78"/>
                      </a:lnTo>
                      <a:lnTo>
                        <a:pt x="90" y="60"/>
                      </a:lnTo>
                      <a:lnTo>
                        <a:pt x="78" y="54"/>
                      </a:lnTo>
                      <a:lnTo>
                        <a:pt x="72" y="48"/>
                      </a:lnTo>
                      <a:lnTo>
                        <a:pt x="66" y="54"/>
                      </a:lnTo>
                      <a:lnTo>
                        <a:pt x="48" y="48"/>
                      </a:lnTo>
                      <a:lnTo>
                        <a:pt x="36" y="48"/>
                      </a:lnTo>
                      <a:lnTo>
                        <a:pt x="30" y="42"/>
                      </a:lnTo>
                      <a:lnTo>
                        <a:pt x="30" y="54"/>
                      </a:lnTo>
                      <a:lnTo>
                        <a:pt x="30" y="72"/>
                      </a:lnTo>
                      <a:close/>
                    </a:path>
                  </a:pathLst>
                </a:custGeom>
                <a:solidFill>
                  <a:srgbClr val="00CC00"/>
                </a:solidFill>
                <a:ln w="0">
                  <a:solidFill>
                    <a:srgbClr val="000000"/>
                  </a:solidFill>
                  <a:prstDash val="solid"/>
                  <a:round/>
                  <a:headEnd/>
                  <a:tailEnd/>
                </a:ln>
              </p:spPr>
              <p:txBody>
                <a:bodyPr/>
                <a:lstStyle/>
                <a:p>
                  <a:endParaRPr lang="en-US"/>
                </a:p>
              </p:txBody>
            </p:sp>
            <p:sp>
              <p:nvSpPr>
                <p:cNvPr id="16619" name="Freeform 91"/>
                <p:cNvSpPr>
                  <a:spLocks/>
                </p:cNvSpPr>
                <p:nvPr/>
              </p:nvSpPr>
              <p:spPr bwMode="auto">
                <a:xfrm>
                  <a:off x="2961" y="2868"/>
                  <a:ext cx="6" cy="6"/>
                </a:xfrm>
                <a:custGeom>
                  <a:avLst/>
                  <a:gdLst>
                    <a:gd name="T0" fmla="*/ 6 w 6"/>
                    <a:gd name="T1" fmla="*/ 0 h 6"/>
                    <a:gd name="T2" fmla="*/ 0 w 6"/>
                    <a:gd name="T3" fmla="*/ 6 h 6"/>
                    <a:gd name="T4" fmla="*/ 0 w 6"/>
                    <a:gd name="T5" fmla="*/ 0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20" name="Freeform 92"/>
                <p:cNvSpPr>
                  <a:spLocks/>
                </p:cNvSpPr>
                <p:nvPr/>
              </p:nvSpPr>
              <p:spPr bwMode="auto">
                <a:xfrm>
                  <a:off x="2973" y="2844"/>
                  <a:ext cx="6" cy="6"/>
                </a:xfrm>
                <a:custGeom>
                  <a:avLst/>
                  <a:gdLst>
                    <a:gd name="T0" fmla="*/ 0 w 6"/>
                    <a:gd name="T1" fmla="*/ 6 h 6"/>
                    <a:gd name="T2" fmla="*/ 6 w 6"/>
                    <a:gd name="T3" fmla="*/ 0 h 6"/>
                    <a:gd name="T4" fmla="*/ 0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6"/>
                      </a:move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621" name="Freeform 93"/>
                <p:cNvSpPr>
                  <a:spLocks/>
                </p:cNvSpPr>
                <p:nvPr/>
              </p:nvSpPr>
              <p:spPr bwMode="auto">
                <a:xfrm>
                  <a:off x="3009" y="2838"/>
                  <a:ext cx="24" cy="18"/>
                </a:xfrm>
                <a:custGeom>
                  <a:avLst/>
                  <a:gdLst>
                    <a:gd name="T0" fmla="*/ 0 w 24"/>
                    <a:gd name="T1" fmla="*/ 18 h 18"/>
                    <a:gd name="T2" fmla="*/ 0 w 24"/>
                    <a:gd name="T3" fmla="*/ 12 h 18"/>
                    <a:gd name="T4" fmla="*/ 0 w 24"/>
                    <a:gd name="T5" fmla="*/ 0 h 18"/>
                    <a:gd name="T6" fmla="*/ 12 w 24"/>
                    <a:gd name="T7" fmla="*/ 0 h 18"/>
                    <a:gd name="T8" fmla="*/ 24 w 24"/>
                    <a:gd name="T9" fmla="*/ 0 h 18"/>
                    <a:gd name="T10" fmla="*/ 24 w 24"/>
                    <a:gd name="T11" fmla="*/ 18 h 18"/>
                    <a:gd name="T12" fmla="*/ 12 w 24"/>
                    <a:gd name="T13" fmla="*/ 18 h 18"/>
                    <a:gd name="T14" fmla="*/ 0 w 24"/>
                    <a:gd name="T15" fmla="*/ 18 h 1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8"/>
                    <a:gd name="T26" fmla="*/ 24 w 2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8">
                      <a:moveTo>
                        <a:pt x="0" y="18"/>
                      </a:moveTo>
                      <a:lnTo>
                        <a:pt x="0" y="12"/>
                      </a:lnTo>
                      <a:lnTo>
                        <a:pt x="0" y="0"/>
                      </a:lnTo>
                      <a:lnTo>
                        <a:pt x="12" y="0"/>
                      </a:lnTo>
                      <a:lnTo>
                        <a:pt x="24" y="0"/>
                      </a:lnTo>
                      <a:lnTo>
                        <a:pt x="24" y="18"/>
                      </a:lnTo>
                      <a:lnTo>
                        <a:pt x="12" y="18"/>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6622" name="Freeform 94"/>
                <p:cNvSpPr>
                  <a:spLocks/>
                </p:cNvSpPr>
                <p:nvPr/>
              </p:nvSpPr>
              <p:spPr bwMode="auto">
                <a:xfrm>
                  <a:off x="2991" y="2814"/>
                  <a:ext cx="6" cy="12"/>
                </a:xfrm>
                <a:custGeom>
                  <a:avLst/>
                  <a:gdLst>
                    <a:gd name="T0" fmla="*/ 6 w 6"/>
                    <a:gd name="T1" fmla="*/ 0 h 12"/>
                    <a:gd name="T2" fmla="*/ 0 w 6"/>
                    <a:gd name="T3" fmla="*/ 12 h 12"/>
                    <a:gd name="T4" fmla="*/ 6 w 6"/>
                    <a:gd name="T5" fmla="*/ 0 h 12"/>
                    <a:gd name="T6" fmla="*/ 0 60000 65536"/>
                    <a:gd name="T7" fmla="*/ 0 60000 65536"/>
                    <a:gd name="T8" fmla="*/ 0 60000 65536"/>
                    <a:gd name="T9" fmla="*/ 0 w 6"/>
                    <a:gd name="T10" fmla="*/ 0 h 12"/>
                    <a:gd name="T11" fmla="*/ 6 w 6"/>
                    <a:gd name="T12" fmla="*/ 12 h 12"/>
                  </a:gdLst>
                  <a:ahLst/>
                  <a:cxnLst>
                    <a:cxn ang="T6">
                      <a:pos x="T0" y="T1"/>
                    </a:cxn>
                    <a:cxn ang="T7">
                      <a:pos x="T2" y="T3"/>
                    </a:cxn>
                    <a:cxn ang="T8">
                      <a:pos x="T4" y="T5"/>
                    </a:cxn>
                  </a:cxnLst>
                  <a:rect l="T9" t="T10" r="T11" b="T12"/>
                  <a:pathLst>
                    <a:path w="6" h="12">
                      <a:moveTo>
                        <a:pt x="6" y="0"/>
                      </a:moveTo>
                      <a:lnTo>
                        <a:pt x="0" y="12"/>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23" name="Freeform 95"/>
                <p:cNvSpPr>
                  <a:spLocks/>
                </p:cNvSpPr>
                <p:nvPr/>
              </p:nvSpPr>
              <p:spPr bwMode="auto">
                <a:xfrm>
                  <a:off x="3081" y="2706"/>
                  <a:ext cx="192" cy="132"/>
                </a:xfrm>
                <a:custGeom>
                  <a:avLst/>
                  <a:gdLst>
                    <a:gd name="T0" fmla="*/ 66 w 192"/>
                    <a:gd name="T1" fmla="*/ 36 h 132"/>
                    <a:gd name="T2" fmla="*/ 90 w 192"/>
                    <a:gd name="T3" fmla="*/ 30 h 132"/>
                    <a:gd name="T4" fmla="*/ 102 w 192"/>
                    <a:gd name="T5" fmla="*/ 18 h 132"/>
                    <a:gd name="T6" fmla="*/ 114 w 192"/>
                    <a:gd name="T7" fmla="*/ 6 h 132"/>
                    <a:gd name="T8" fmla="*/ 126 w 192"/>
                    <a:gd name="T9" fmla="*/ 0 h 132"/>
                    <a:gd name="T10" fmla="*/ 132 w 192"/>
                    <a:gd name="T11" fmla="*/ 12 h 132"/>
                    <a:gd name="T12" fmla="*/ 138 w 192"/>
                    <a:gd name="T13" fmla="*/ 24 h 132"/>
                    <a:gd name="T14" fmla="*/ 138 w 192"/>
                    <a:gd name="T15" fmla="*/ 36 h 132"/>
                    <a:gd name="T16" fmla="*/ 144 w 192"/>
                    <a:gd name="T17" fmla="*/ 36 h 132"/>
                    <a:gd name="T18" fmla="*/ 150 w 192"/>
                    <a:gd name="T19" fmla="*/ 42 h 132"/>
                    <a:gd name="T20" fmla="*/ 162 w 192"/>
                    <a:gd name="T21" fmla="*/ 54 h 132"/>
                    <a:gd name="T22" fmla="*/ 162 w 192"/>
                    <a:gd name="T23" fmla="*/ 60 h 132"/>
                    <a:gd name="T24" fmla="*/ 180 w 192"/>
                    <a:gd name="T25" fmla="*/ 66 h 132"/>
                    <a:gd name="T26" fmla="*/ 186 w 192"/>
                    <a:gd name="T27" fmla="*/ 78 h 132"/>
                    <a:gd name="T28" fmla="*/ 192 w 192"/>
                    <a:gd name="T29" fmla="*/ 84 h 132"/>
                    <a:gd name="T30" fmla="*/ 192 w 192"/>
                    <a:gd name="T31" fmla="*/ 90 h 132"/>
                    <a:gd name="T32" fmla="*/ 186 w 192"/>
                    <a:gd name="T33" fmla="*/ 90 h 132"/>
                    <a:gd name="T34" fmla="*/ 174 w 192"/>
                    <a:gd name="T35" fmla="*/ 90 h 132"/>
                    <a:gd name="T36" fmla="*/ 162 w 192"/>
                    <a:gd name="T37" fmla="*/ 90 h 132"/>
                    <a:gd name="T38" fmla="*/ 156 w 192"/>
                    <a:gd name="T39" fmla="*/ 90 h 132"/>
                    <a:gd name="T40" fmla="*/ 144 w 192"/>
                    <a:gd name="T41" fmla="*/ 90 h 132"/>
                    <a:gd name="T42" fmla="*/ 132 w 192"/>
                    <a:gd name="T43" fmla="*/ 96 h 132"/>
                    <a:gd name="T44" fmla="*/ 126 w 192"/>
                    <a:gd name="T45" fmla="*/ 96 h 132"/>
                    <a:gd name="T46" fmla="*/ 120 w 192"/>
                    <a:gd name="T47" fmla="*/ 102 h 132"/>
                    <a:gd name="T48" fmla="*/ 102 w 192"/>
                    <a:gd name="T49" fmla="*/ 102 h 132"/>
                    <a:gd name="T50" fmla="*/ 90 w 192"/>
                    <a:gd name="T51" fmla="*/ 96 h 132"/>
                    <a:gd name="T52" fmla="*/ 72 w 192"/>
                    <a:gd name="T53" fmla="*/ 90 h 132"/>
                    <a:gd name="T54" fmla="*/ 60 w 192"/>
                    <a:gd name="T55" fmla="*/ 102 h 132"/>
                    <a:gd name="T56" fmla="*/ 60 w 192"/>
                    <a:gd name="T57" fmla="*/ 114 h 132"/>
                    <a:gd name="T58" fmla="*/ 54 w 192"/>
                    <a:gd name="T59" fmla="*/ 114 h 132"/>
                    <a:gd name="T60" fmla="*/ 42 w 192"/>
                    <a:gd name="T61" fmla="*/ 114 h 132"/>
                    <a:gd name="T62" fmla="*/ 30 w 192"/>
                    <a:gd name="T63" fmla="*/ 114 h 132"/>
                    <a:gd name="T64" fmla="*/ 24 w 192"/>
                    <a:gd name="T65" fmla="*/ 132 h 132"/>
                    <a:gd name="T66" fmla="*/ 24 w 192"/>
                    <a:gd name="T67" fmla="*/ 120 h 132"/>
                    <a:gd name="T68" fmla="*/ 12 w 192"/>
                    <a:gd name="T69" fmla="*/ 108 h 132"/>
                    <a:gd name="T70" fmla="*/ 6 w 192"/>
                    <a:gd name="T71" fmla="*/ 96 h 132"/>
                    <a:gd name="T72" fmla="*/ 0 w 192"/>
                    <a:gd name="T73" fmla="*/ 78 h 132"/>
                    <a:gd name="T74" fmla="*/ 6 w 192"/>
                    <a:gd name="T75" fmla="*/ 66 h 132"/>
                    <a:gd name="T76" fmla="*/ 18 w 192"/>
                    <a:gd name="T77" fmla="*/ 54 h 132"/>
                    <a:gd name="T78" fmla="*/ 30 w 192"/>
                    <a:gd name="T79" fmla="*/ 48 h 132"/>
                    <a:gd name="T80" fmla="*/ 30 w 192"/>
                    <a:gd name="T81" fmla="*/ 54 h 132"/>
                    <a:gd name="T82" fmla="*/ 42 w 192"/>
                    <a:gd name="T83" fmla="*/ 48 h 132"/>
                    <a:gd name="T84" fmla="*/ 60 w 192"/>
                    <a:gd name="T85" fmla="*/ 48 h 132"/>
                    <a:gd name="T86" fmla="*/ 66 w 192"/>
                    <a:gd name="T87" fmla="*/ 36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
                    <a:gd name="T133" fmla="*/ 0 h 132"/>
                    <a:gd name="T134" fmla="*/ 192 w 192"/>
                    <a:gd name="T135" fmla="*/ 132 h 1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 h="132">
                      <a:moveTo>
                        <a:pt x="66" y="36"/>
                      </a:moveTo>
                      <a:lnTo>
                        <a:pt x="90" y="30"/>
                      </a:lnTo>
                      <a:lnTo>
                        <a:pt x="102" y="18"/>
                      </a:lnTo>
                      <a:lnTo>
                        <a:pt x="114" y="6"/>
                      </a:lnTo>
                      <a:lnTo>
                        <a:pt x="126" y="0"/>
                      </a:lnTo>
                      <a:lnTo>
                        <a:pt x="132" y="12"/>
                      </a:lnTo>
                      <a:lnTo>
                        <a:pt x="138" y="24"/>
                      </a:lnTo>
                      <a:lnTo>
                        <a:pt x="138" y="36"/>
                      </a:lnTo>
                      <a:lnTo>
                        <a:pt x="144" y="36"/>
                      </a:lnTo>
                      <a:lnTo>
                        <a:pt x="150" y="42"/>
                      </a:lnTo>
                      <a:lnTo>
                        <a:pt x="162" y="54"/>
                      </a:lnTo>
                      <a:lnTo>
                        <a:pt x="162" y="60"/>
                      </a:lnTo>
                      <a:lnTo>
                        <a:pt x="180" y="66"/>
                      </a:lnTo>
                      <a:lnTo>
                        <a:pt x="186" y="78"/>
                      </a:lnTo>
                      <a:lnTo>
                        <a:pt x="192" y="84"/>
                      </a:lnTo>
                      <a:lnTo>
                        <a:pt x="192" y="90"/>
                      </a:lnTo>
                      <a:lnTo>
                        <a:pt x="186" y="90"/>
                      </a:lnTo>
                      <a:lnTo>
                        <a:pt x="174" y="90"/>
                      </a:lnTo>
                      <a:lnTo>
                        <a:pt x="162" y="90"/>
                      </a:lnTo>
                      <a:lnTo>
                        <a:pt x="156" y="90"/>
                      </a:lnTo>
                      <a:lnTo>
                        <a:pt x="144" y="90"/>
                      </a:lnTo>
                      <a:lnTo>
                        <a:pt x="132" y="96"/>
                      </a:lnTo>
                      <a:lnTo>
                        <a:pt x="126" y="96"/>
                      </a:lnTo>
                      <a:lnTo>
                        <a:pt x="120" y="102"/>
                      </a:lnTo>
                      <a:lnTo>
                        <a:pt x="102" y="102"/>
                      </a:lnTo>
                      <a:lnTo>
                        <a:pt x="90" y="96"/>
                      </a:lnTo>
                      <a:lnTo>
                        <a:pt x="72" y="90"/>
                      </a:lnTo>
                      <a:lnTo>
                        <a:pt x="60" y="102"/>
                      </a:lnTo>
                      <a:lnTo>
                        <a:pt x="60" y="114"/>
                      </a:lnTo>
                      <a:lnTo>
                        <a:pt x="54" y="114"/>
                      </a:lnTo>
                      <a:lnTo>
                        <a:pt x="42" y="114"/>
                      </a:lnTo>
                      <a:lnTo>
                        <a:pt x="30" y="114"/>
                      </a:lnTo>
                      <a:lnTo>
                        <a:pt x="24" y="132"/>
                      </a:lnTo>
                      <a:lnTo>
                        <a:pt x="24" y="120"/>
                      </a:lnTo>
                      <a:lnTo>
                        <a:pt x="12" y="108"/>
                      </a:lnTo>
                      <a:lnTo>
                        <a:pt x="6" y="96"/>
                      </a:lnTo>
                      <a:lnTo>
                        <a:pt x="0" y="78"/>
                      </a:lnTo>
                      <a:lnTo>
                        <a:pt x="6" y="66"/>
                      </a:lnTo>
                      <a:lnTo>
                        <a:pt x="18" y="54"/>
                      </a:lnTo>
                      <a:lnTo>
                        <a:pt x="30" y="48"/>
                      </a:lnTo>
                      <a:lnTo>
                        <a:pt x="30" y="54"/>
                      </a:lnTo>
                      <a:lnTo>
                        <a:pt x="42" y="48"/>
                      </a:lnTo>
                      <a:lnTo>
                        <a:pt x="60" y="48"/>
                      </a:lnTo>
                      <a:lnTo>
                        <a:pt x="66" y="36"/>
                      </a:lnTo>
                      <a:close/>
                    </a:path>
                  </a:pathLst>
                </a:custGeom>
                <a:solidFill>
                  <a:srgbClr val="00CC00"/>
                </a:solidFill>
                <a:ln w="0">
                  <a:solidFill>
                    <a:srgbClr val="000000"/>
                  </a:solidFill>
                  <a:prstDash val="solid"/>
                  <a:round/>
                  <a:headEnd/>
                  <a:tailEnd/>
                </a:ln>
              </p:spPr>
              <p:txBody>
                <a:bodyPr/>
                <a:lstStyle/>
                <a:p>
                  <a:endParaRPr lang="en-US"/>
                </a:p>
              </p:txBody>
            </p:sp>
            <p:sp>
              <p:nvSpPr>
                <p:cNvPr id="16624" name="Freeform 96"/>
                <p:cNvSpPr>
                  <a:spLocks/>
                </p:cNvSpPr>
                <p:nvPr/>
              </p:nvSpPr>
              <p:spPr bwMode="auto">
                <a:xfrm>
                  <a:off x="2691" y="2748"/>
                  <a:ext cx="66" cy="60"/>
                </a:xfrm>
                <a:custGeom>
                  <a:avLst/>
                  <a:gdLst>
                    <a:gd name="T0" fmla="*/ 60 w 66"/>
                    <a:gd name="T1" fmla="*/ 60 h 60"/>
                    <a:gd name="T2" fmla="*/ 42 w 66"/>
                    <a:gd name="T3" fmla="*/ 54 h 60"/>
                    <a:gd name="T4" fmla="*/ 30 w 66"/>
                    <a:gd name="T5" fmla="*/ 42 h 60"/>
                    <a:gd name="T6" fmla="*/ 12 w 66"/>
                    <a:gd name="T7" fmla="*/ 30 h 60"/>
                    <a:gd name="T8" fmla="*/ 0 w 66"/>
                    <a:gd name="T9" fmla="*/ 18 h 60"/>
                    <a:gd name="T10" fmla="*/ 6 w 66"/>
                    <a:gd name="T11" fmla="*/ 18 h 60"/>
                    <a:gd name="T12" fmla="*/ 12 w 66"/>
                    <a:gd name="T13" fmla="*/ 6 h 60"/>
                    <a:gd name="T14" fmla="*/ 18 w 66"/>
                    <a:gd name="T15" fmla="*/ 0 h 60"/>
                    <a:gd name="T16" fmla="*/ 30 w 66"/>
                    <a:gd name="T17" fmla="*/ 0 h 60"/>
                    <a:gd name="T18" fmla="*/ 36 w 66"/>
                    <a:gd name="T19" fmla="*/ 12 h 60"/>
                    <a:gd name="T20" fmla="*/ 36 w 66"/>
                    <a:gd name="T21" fmla="*/ 18 h 60"/>
                    <a:gd name="T22" fmla="*/ 42 w 66"/>
                    <a:gd name="T23" fmla="*/ 12 h 60"/>
                    <a:gd name="T24" fmla="*/ 48 w 66"/>
                    <a:gd name="T25" fmla="*/ 12 h 60"/>
                    <a:gd name="T26" fmla="*/ 48 w 66"/>
                    <a:gd name="T27" fmla="*/ 24 h 60"/>
                    <a:gd name="T28" fmla="*/ 48 w 66"/>
                    <a:gd name="T29" fmla="*/ 30 h 60"/>
                    <a:gd name="T30" fmla="*/ 60 w 66"/>
                    <a:gd name="T31" fmla="*/ 36 h 60"/>
                    <a:gd name="T32" fmla="*/ 66 w 66"/>
                    <a:gd name="T33" fmla="*/ 42 h 60"/>
                    <a:gd name="T34" fmla="*/ 60 w 66"/>
                    <a:gd name="T35" fmla="*/ 6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60" y="60"/>
                      </a:moveTo>
                      <a:lnTo>
                        <a:pt x="42" y="54"/>
                      </a:lnTo>
                      <a:lnTo>
                        <a:pt x="30" y="42"/>
                      </a:lnTo>
                      <a:lnTo>
                        <a:pt x="12" y="30"/>
                      </a:lnTo>
                      <a:lnTo>
                        <a:pt x="0" y="18"/>
                      </a:lnTo>
                      <a:lnTo>
                        <a:pt x="6" y="18"/>
                      </a:lnTo>
                      <a:lnTo>
                        <a:pt x="12" y="6"/>
                      </a:lnTo>
                      <a:lnTo>
                        <a:pt x="18" y="0"/>
                      </a:lnTo>
                      <a:lnTo>
                        <a:pt x="30" y="0"/>
                      </a:lnTo>
                      <a:lnTo>
                        <a:pt x="36" y="12"/>
                      </a:lnTo>
                      <a:lnTo>
                        <a:pt x="36" y="18"/>
                      </a:lnTo>
                      <a:lnTo>
                        <a:pt x="42" y="12"/>
                      </a:lnTo>
                      <a:lnTo>
                        <a:pt x="48" y="12"/>
                      </a:lnTo>
                      <a:lnTo>
                        <a:pt x="48" y="24"/>
                      </a:lnTo>
                      <a:lnTo>
                        <a:pt x="48" y="30"/>
                      </a:lnTo>
                      <a:lnTo>
                        <a:pt x="60" y="36"/>
                      </a:lnTo>
                      <a:lnTo>
                        <a:pt x="66" y="42"/>
                      </a:lnTo>
                      <a:lnTo>
                        <a:pt x="60" y="60"/>
                      </a:lnTo>
                      <a:close/>
                    </a:path>
                  </a:pathLst>
                </a:custGeom>
                <a:solidFill>
                  <a:srgbClr val="00CC00"/>
                </a:solidFill>
                <a:ln w="0">
                  <a:solidFill>
                    <a:srgbClr val="000000"/>
                  </a:solidFill>
                  <a:prstDash val="solid"/>
                  <a:round/>
                  <a:headEnd/>
                  <a:tailEnd/>
                </a:ln>
              </p:spPr>
              <p:txBody>
                <a:bodyPr/>
                <a:lstStyle/>
                <a:p>
                  <a:endParaRPr lang="en-US"/>
                </a:p>
              </p:txBody>
            </p:sp>
            <p:sp>
              <p:nvSpPr>
                <p:cNvPr id="16625" name="Freeform 97"/>
                <p:cNvSpPr>
                  <a:spLocks/>
                </p:cNvSpPr>
                <p:nvPr/>
              </p:nvSpPr>
              <p:spPr bwMode="auto">
                <a:xfrm>
                  <a:off x="2667" y="2724"/>
                  <a:ext cx="42" cy="42"/>
                </a:xfrm>
                <a:custGeom>
                  <a:avLst/>
                  <a:gdLst>
                    <a:gd name="T0" fmla="*/ 42 w 42"/>
                    <a:gd name="T1" fmla="*/ 24 h 42"/>
                    <a:gd name="T2" fmla="*/ 36 w 42"/>
                    <a:gd name="T3" fmla="*/ 30 h 42"/>
                    <a:gd name="T4" fmla="*/ 30 w 42"/>
                    <a:gd name="T5" fmla="*/ 42 h 42"/>
                    <a:gd name="T6" fmla="*/ 24 w 42"/>
                    <a:gd name="T7" fmla="*/ 42 h 42"/>
                    <a:gd name="T8" fmla="*/ 12 w 42"/>
                    <a:gd name="T9" fmla="*/ 36 h 42"/>
                    <a:gd name="T10" fmla="*/ 12 w 42"/>
                    <a:gd name="T11" fmla="*/ 30 h 42"/>
                    <a:gd name="T12" fmla="*/ 0 w 42"/>
                    <a:gd name="T13" fmla="*/ 24 h 42"/>
                    <a:gd name="T14" fmla="*/ 0 w 42"/>
                    <a:gd name="T15" fmla="*/ 18 h 42"/>
                    <a:gd name="T16" fmla="*/ 6 w 42"/>
                    <a:gd name="T17" fmla="*/ 18 h 42"/>
                    <a:gd name="T18" fmla="*/ 0 w 42"/>
                    <a:gd name="T19" fmla="*/ 18 h 42"/>
                    <a:gd name="T20" fmla="*/ 6 w 42"/>
                    <a:gd name="T21" fmla="*/ 18 h 42"/>
                    <a:gd name="T22" fmla="*/ 0 w 42"/>
                    <a:gd name="T23" fmla="*/ 12 h 42"/>
                    <a:gd name="T24" fmla="*/ 12 w 42"/>
                    <a:gd name="T25" fmla="*/ 0 h 42"/>
                    <a:gd name="T26" fmla="*/ 30 w 42"/>
                    <a:gd name="T27" fmla="*/ 0 h 42"/>
                    <a:gd name="T28" fmla="*/ 42 w 42"/>
                    <a:gd name="T29" fmla="*/ 12 h 42"/>
                    <a:gd name="T30" fmla="*/ 42 w 42"/>
                    <a:gd name="T31" fmla="*/ 24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42"/>
                    <a:gd name="T50" fmla="*/ 42 w 42"/>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42">
                      <a:moveTo>
                        <a:pt x="42" y="24"/>
                      </a:moveTo>
                      <a:lnTo>
                        <a:pt x="36" y="30"/>
                      </a:lnTo>
                      <a:lnTo>
                        <a:pt x="30" y="42"/>
                      </a:lnTo>
                      <a:lnTo>
                        <a:pt x="24" y="42"/>
                      </a:lnTo>
                      <a:lnTo>
                        <a:pt x="12" y="36"/>
                      </a:lnTo>
                      <a:lnTo>
                        <a:pt x="12" y="30"/>
                      </a:lnTo>
                      <a:lnTo>
                        <a:pt x="0" y="24"/>
                      </a:lnTo>
                      <a:lnTo>
                        <a:pt x="0" y="18"/>
                      </a:lnTo>
                      <a:lnTo>
                        <a:pt x="6" y="18"/>
                      </a:lnTo>
                      <a:lnTo>
                        <a:pt x="0" y="18"/>
                      </a:lnTo>
                      <a:lnTo>
                        <a:pt x="6" y="18"/>
                      </a:lnTo>
                      <a:lnTo>
                        <a:pt x="0" y="12"/>
                      </a:lnTo>
                      <a:lnTo>
                        <a:pt x="12" y="0"/>
                      </a:lnTo>
                      <a:lnTo>
                        <a:pt x="30" y="0"/>
                      </a:lnTo>
                      <a:lnTo>
                        <a:pt x="42" y="12"/>
                      </a:lnTo>
                      <a:lnTo>
                        <a:pt x="42" y="24"/>
                      </a:lnTo>
                      <a:close/>
                    </a:path>
                  </a:pathLst>
                </a:custGeom>
                <a:solidFill>
                  <a:srgbClr val="00CC00"/>
                </a:solidFill>
                <a:ln w="0">
                  <a:solidFill>
                    <a:srgbClr val="000000"/>
                  </a:solidFill>
                  <a:prstDash val="solid"/>
                  <a:round/>
                  <a:headEnd/>
                  <a:tailEnd/>
                </a:ln>
              </p:spPr>
              <p:txBody>
                <a:bodyPr/>
                <a:lstStyle/>
                <a:p>
                  <a:endParaRPr lang="en-US"/>
                </a:p>
              </p:txBody>
            </p:sp>
            <p:sp>
              <p:nvSpPr>
                <p:cNvPr id="16626" name="Freeform 98"/>
                <p:cNvSpPr>
                  <a:spLocks/>
                </p:cNvSpPr>
                <p:nvPr/>
              </p:nvSpPr>
              <p:spPr bwMode="auto">
                <a:xfrm>
                  <a:off x="2613" y="2682"/>
                  <a:ext cx="48" cy="24"/>
                </a:xfrm>
                <a:custGeom>
                  <a:avLst/>
                  <a:gdLst>
                    <a:gd name="T0" fmla="*/ 24 w 48"/>
                    <a:gd name="T1" fmla="*/ 18 h 24"/>
                    <a:gd name="T2" fmla="*/ 24 w 48"/>
                    <a:gd name="T3" fmla="*/ 24 h 24"/>
                    <a:gd name="T4" fmla="*/ 30 w 48"/>
                    <a:gd name="T5" fmla="*/ 24 h 24"/>
                    <a:gd name="T6" fmla="*/ 30 w 48"/>
                    <a:gd name="T7" fmla="*/ 18 h 24"/>
                    <a:gd name="T8" fmla="*/ 42 w 48"/>
                    <a:gd name="T9" fmla="*/ 18 h 24"/>
                    <a:gd name="T10" fmla="*/ 48 w 48"/>
                    <a:gd name="T11" fmla="*/ 6 h 24"/>
                    <a:gd name="T12" fmla="*/ 48 w 48"/>
                    <a:gd name="T13" fmla="*/ 0 h 24"/>
                    <a:gd name="T14" fmla="*/ 36 w 48"/>
                    <a:gd name="T15" fmla="*/ 0 h 24"/>
                    <a:gd name="T16" fmla="*/ 24 w 48"/>
                    <a:gd name="T17" fmla="*/ 0 h 24"/>
                    <a:gd name="T18" fmla="*/ 0 w 48"/>
                    <a:gd name="T19" fmla="*/ 6 h 24"/>
                    <a:gd name="T20" fmla="*/ 12 w 48"/>
                    <a:gd name="T21" fmla="*/ 6 h 24"/>
                    <a:gd name="T22" fmla="*/ 6 w 48"/>
                    <a:gd name="T23" fmla="*/ 6 h 24"/>
                    <a:gd name="T24" fmla="*/ 18 w 48"/>
                    <a:gd name="T25" fmla="*/ 12 h 24"/>
                    <a:gd name="T26" fmla="*/ 12 w 48"/>
                    <a:gd name="T27" fmla="*/ 12 h 24"/>
                    <a:gd name="T28" fmla="*/ 18 w 48"/>
                    <a:gd name="T29" fmla="*/ 12 h 24"/>
                    <a:gd name="T30" fmla="*/ 24 w 48"/>
                    <a:gd name="T31" fmla="*/ 12 h 24"/>
                    <a:gd name="T32" fmla="*/ 30 w 48"/>
                    <a:gd name="T33" fmla="*/ 12 h 24"/>
                    <a:gd name="T34" fmla="*/ 18 w 48"/>
                    <a:gd name="T35" fmla="*/ 12 h 24"/>
                    <a:gd name="T36" fmla="*/ 18 w 48"/>
                    <a:gd name="T37" fmla="*/ 18 h 24"/>
                    <a:gd name="T38" fmla="*/ 24 w 48"/>
                    <a:gd name="T39" fmla="*/ 18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24"/>
                    <a:gd name="T62" fmla="*/ 48 w 48"/>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24">
                      <a:moveTo>
                        <a:pt x="24" y="18"/>
                      </a:moveTo>
                      <a:lnTo>
                        <a:pt x="24" y="24"/>
                      </a:lnTo>
                      <a:lnTo>
                        <a:pt x="30" y="24"/>
                      </a:lnTo>
                      <a:lnTo>
                        <a:pt x="30" y="18"/>
                      </a:lnTo>
                      <a:lnTo>
                        <a:pt x="42" y="18"/>
                      </a:lnTo>
                      <a:lnTo>
                        <a:pt x="48" y="6"/>
                      </a:lnTo>
                      <a:lnTo>
                        <a:pt x="48" y="0"/>
                      </a:lnTo>
                      <a:lnTo>
                        <a:pt x="36" y="0"/>
                      </a:lnTo>
                      <a:lnTo>
                        <a:pt x="24" y="0"/>
                      </a:lnTo>
                      <a:lnTo>
                        <a:pt x="0" y="6"/>
                      </a:lnTo>
                      <a:lnTo>
                        <a:pt x="12" y="6"/>
                      </a:lnTo>
                      <a:lnTo>
                        <a:pt x="6" y="6"/>
                      </a:lnTo>
                      <a:lnTo>
                        <a:pt x="18" y="12"/>
                      </a:lnTo>
                      <a:lnTo>
                        <a:pt x="12" y="12"/>
                      </a:lnTo>
                      <a:lnTo>
                        <a:pt x="18" y="12"/>
                      </a:lnTo>
                      <a:lnTo>
                        <a:pt x="24" y="12"/>
                      </a:lnTo>
                      <a:lnTo>
                        <a:pt x="30" y="12"/>
                      </a:lnTo>
                      <a:lnTo>
                        <a:pt x="18" y="12"/>
                      </a:lnTo>
                      <a:lnTo>
                        <a:pt x="18" y="18"/>
                      </a:lnTo>
                      <a:lnTo>
                        <a:pt x="24" y="18"/>
                      </a:lnTo>
                      <a:close/>
                    </a:path>
                  </a:pathLst>
                </a:custGeom>
                <a:solidFill>
                  <a:srgbClr val="00CC00"/>
                </a:solidFill>
                <a:ln w="0">
                  <a:solidFill>
                    <a:srgbClr val="000000"/>
                  </a:solidFill>
                  <a:prstDash val="solid"/>
                  <a:round/>
                  <a:headEnd/>
                  <a:tailEnd/>
                </a:ln>
              </p:spPr>
              <p:txBody>
                <a:bodyPr/>
                <a:lstStyle/>
                <a:p>
                  <a:endParaRPr lang="en-US"/>
                </a:p>
              </p:txBody>
            </p:sp>
            <p:sp>
              <p:nvSpPr>
                <p:cNvPr id="16627" name="Freeform 99"/>
                <p:cNvSpPr>
                  <a:spLocks/>
                </p:cNvSpPr>
                <p:nvPr/>
              </p:nvSpPr>
              <p:spPr bwMode="auto">
                <a:xfrm>
                  <a:off x="2991" y="2676"/>
                  <a:ext cx="114" cy="168"/>
                </a:xfrm>
                <a:custGeom>
                  <a:avLst/>
                  <a:gdLst>
                    <a:gd name="T0" fmla="*/ 108 w 114"/>
                    <a:gd name="T1" fmla="*/ 48 h 168"/>
                    <a:gd name="T2" fmla="*/ 90 w 114"/>
                    <a:gd name="T3" fmla="*/ 48 h 168"/>
                    <a:gd name="T4" fmla="*/ 84 w 114"/>
                    <a:gd name="T5" fmla="*/ 48 h 168"/>
                    <a:gd name="T6" fmla="*/ 96 w 114"/>
                    <a:gd name="T7" fmla="*/ 66 h 168"/>
                    <a:gd name="T8" fmla="*/ 108 w 114"/>
                    <a:gd name="T9" fmla="*/ 84 h 168"/>
                    <a:gd name="T10" fmla="*/ 96 w 114"/>
                    <a:gd name="T11" fmla="*/ 96 h 168"/>
                    <a:gd name="T12" fmla="*/ 90 w 114"/>
                    <a:gd name="T13" fmla="*/ 108 h 168"/>
                    <a:gd name="T14" fmla="*/ 96 w 114"/>
                    <a:gd name="T15" fmla="*/ 126 h 168"/>
                    <a:gd name="T16" fmla="*/ 102 w 114"/>
                    <a:gd name="T17" fmla="*/ 138 h 168"/>
                    <a:gd name="T18" fmla="*/ 114 w 114"/>
                    <a:gd name="T19" fmla="*/ 150 h 168"/>
                    <a:gd name="T20" fmla="*/ 114 w 114"/>
                    <a:gd name="T21" fmla="*/ 162 h 168"/>
                    <a:gd name="T22" fmla="*/ 114 w 114"/>
                    <a:gd name="T23" fmla="*/ 168 h 168"/>
                    <a:gd name="T24" fmla="*/ 102 w 114"/>
                    <a:gd name="T25" fmla="*/ 168 h 168"/>
                    <a:gd name="T26" fmla="*/ 90 w 114"/>
                    <a:gd name="T27" fmla="*/ 162 h 168"/>
                    <a:gd name="T28" fmla="*/ 72 w 114"/>
                    <a:gd name="T29" fmla="*/ 162 h 168"/>
                    <a:gd name="T30" fmla="*/ 60 w 114"/>
                    <a:gd name="T31" fmla="*/ 162 h 168"/>
                    <a:gd name="T32" fmla="*/ 42 w 114"/>
                    <a:gd name="T33" fmla="*/ 162 h 168"/>
                    <a:gd name="T34" fmla="*/ 30 w 114"/>
                    <a:gd name="T35" fmla="*/ 162 h 168"/>
                    <a:gd name="T36" fmla="*/ 18 w 114"/>
                    <a:gd name="T37" fmla="*/ 162 h 168"/>
                    <a:gd name="T38" fmla="*/ 18 w 114"/>
                    <a:gd name="T39" fmla="*/ 144 h 168"/>
                    <a:gd name="T40" fmla="*/ 18 w 114"/>
                    <a:gd name="T41" fmla="*/ 138 h 168"/>
                    <a:gd name="T42" fmla="*/ 12 w 114"/>
                    <a:gd name="T43" fmla="*/ 138 h 168"/>
                    <a:gd name="T44" fmla="*/ 6 w 114"/>
                    <a:gd name="T45" fmla="*/ 132 h 168"/>
                    <a:gd name="T46" fmla="*/ 6 w 114"/>
                    <a:gd name="T47" fmla="*/ 126 h 168"/>
                    <a:gd name="T48" fmla="*/ 0 w 114"/>
                    <a:gd name="T49" fmla="*/ 126 h 168"/>
                    <a:gd name="T50" fmla="*/ 6 w 114"/>
                    <a:gd name="T51" fmla="*/ 114 h 168"/>
                    <a:gd name="T52" fmla="*/ 12 w 114"/>
                    <a:gd name="T53" fmla="*/ 102 h 168"/>
                    <a:gd name="T54" fmla="*/ 18 w 114"/>
                    <a:gd name="T55" fmla="*/ 96 h 168"/>
                    <a:gd name="T56" fmla="*/ 30 w 114"/>
                    <a:gd name="T57" fmla="*/ 90 h 168"/>
                    <a:gd name="T58" fmla="*/ 42 w 114"/>
                    <a:gd name="T59" fmla="*/ 102 h 168"/>
                    <a:gd name="T60" fmla="*/ 48 w 114"/>
                    <a:gd name="T61" fmla="*/ 90 h 168"/>
                    <a:gd name="T62" fmla="*/ 54 w 114"/>
                    <a:gd name="T63" fmla="*/ 72 h 168"/>
                    <a:gd name="T64" fmla="*/ 60 w 114"/>
                    <a:gd name="T65" fmla="*/ 66 h 168"/>
                    <a:gd name="T66" fmla="*/ 66 w 114"/>
                    <a:gd name="T67" fmla="*/ 54 h 168"/>
                    <a:gd name="T68" fmla="*/ 72 w 114"/>
                    <a:gd name="T69" fmla="*/ 42 h 168"/>
                    <a:gd name="T70" fmla="*/ 78 w 114"/>
                    <a:gd name="T71" fmla="*/ 36 h 168"/>
                    <a:gd name="T72" fmla="*/ 90 w 114"/>
                    <a:gd name="T73" fmla="*/ 24 h 168"/>
                    <a:gd name="T74" fmla="*/ 96 w 114"/>
                    <a:gd name="T75" fmla="*/ 18 h 168"/>
                    <a:gd name="T76" fmla="*/ 84 w 114"/>
                    <a:gd name="T77" fmla="*/ 12 h 168"/>
                    <a:gd name="T78" fmla="*/ 84 w 114"/>
                    <a:gd name="T79" fmla="*/ 0 h 168"/>
                    <a:gd name="T80" fmla="*/ 90 w 114"/>
                    <a:gd name="T81" fmla="*/ 0 h 168"/>
                    <a:gd name="T82" fmla="*/ 96 w 114"/>
                    <a:gd name="T83" fmla="*/ 12 h 168"/>
                    <a:gd name="T84" fmla="*/ 96 w 114"/>
                    <a:gd name="T85" fmla="*/ 30 h 168"/>
                    <a:gd name="T86" fmla="*/ 108 w 114"/>
                    <a:gd name="T87" fmla="*/ 48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
                    <a:gd name="T133" fmla="*/ 0 h 168"/>
                    <a:gd name="T134" fmla="*/ 114 w 11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 h="168">
                      <a:moveTo>
                        <a:pt x="108" y="48"/>
                      </a:moveTo>
                      <a:lnTo>
                        <a:pt x="90" y="48"/>
                      </a:lnTo>
                      <a:lnTo>
                        <a:pt x="84" y="48"/>
                      </a:lnTo>
                      <a:lnTo>
                        <a:pt x="96" y="66"/>
                      </a:lnTo>
                      <a:lnTo>
                        <a:pt x="108" y="84"/>
                      </a:lnTo>
                      <a:lnTo>
                        <a:pt x="96" y="96"/>
                      </a:lnTo>
                      <a:lnTo>
                        <a:pt x="90" y="108"/>
                      </a:lnTo>
                      <a:lnTo>
                        <a:pt x="96" y="126"/>
                      </a:lnTo>
                      <a:lnTo>
                        <a:pt x="102" y="138"/>
                      </a:lnTo>
                      <a:lnTo>
                        <a:pt x="114" y="150"/>
                      </a:lnTo>
                      <a:lnTo>
                        <a:pt x="114" y="162"/>
                      </a:lnTo>
                      <a:lnTo>
                        <a:pt x="114" y="168"/>
                      </a:lnTo>
                      <a:lnTo>
                        <a:pt x="102" y="168"/>
                      </a:lnTo>
                      <a:lnTo>
                        <a:pt x="90" y="162"/>
                      </a:lnTo>
                      <a:lnTo>
                        <a:pt x="72" y="162"/>
                      </a:lnTo>
                      <a:lnTo>
                        <a:pt x="60" y="162"/>
                      </a:lnTo>
                      <a:lnTo>
                        <a:pt x="42" y="162"/>
                      </a:lnTo>
                      <a:lnTo>
                        <a:pt x="30" y="162"/>
                      </a:lnTo>
                      <a:lnTo>
                        <a:pt x="18" y="162"/>
                      </a:lnTo>
                      <a:lnTo>
                        <a:pt x="18" y="144"/>
                      </a:lnTo>
                      <a:lnTo>
                        <a:pt x="18" y="138"/>
                      </a:lnTo>
                      <a:lnTo>
                        <a:pt x="12" y="138"/>
                      </a:lnTo>
                      <a:lnTo>
                        <a:pt x="6" y="132"/>
                      </a:lnTo>
                      <a:lnTo>
                        <a:pt x="6" y="126"/>
                      </a:lnTo>
                      <a:lnTo>
                        <a:pt x="0" y="126"/>
                      </a:lnTo>
                      <a:lnTo>
                        <a:pt x="6" y="114"/>
                      </a:lnTo>
                      <a:lnTo>
                        <a:pt x="12" y="102"/>
                      </a:lnTo>
                      <a:lnTo>
                        <a:pt x="18" y="96"/>
                      </a:lnTo>
                      <a:lnTo>
                        <a:pt x="30" y="90"/>
                      </a:lnTo>
                      <a:lnTo>
                        <a:pt x="42" y="102"/>
                      </a:lnTo>
                      <a:lnTo>
                        <a:pt x="48" y="90"/>
                      </a:lnTo>
                      <a:lnTo>
                        <a:pt x="54" y="72"/>
                      </a:lnTo>
                      <a:lnTo>
                        <a:pt x="60" y="66"/>
                      </a:lnTo>
                      <a:lnTo>
                        <a:pt x="66" y="54"/>
                      </a:lnTo>
                      <a:lnTo>
                        <a:pt x="72" y="42"/>
                      </a:lnTo>
                      <a:lnTo>
                        <a:pt x="78" y="36"/>
                      </a:lnTo>
                      <a:lnTo>
                        <a:pt x="90" y="24"/>
                      </a:lnTo>
                      <a:lnTo>
                        <a:pt x="96" y="18"/>
                      </a:lnTo>
                      <a:lnTo>
                        <a:pt x="84" y="12"/>
                      </a:lnTo>
                      <a:lnTo>
                        <a:pt x="84" y="0"/>
                      </a:lnTo>
                      <a:lnTo>
                        <a:pt x="90" y="0"/>
                      </a:lnTo>
                      <a:lnTo>
                        <a:pt x="96" y="12"/>
                      </a:lnTo>
                      <a:lnTo>
                        <a:pt x="96" y="30"/>
                      </a:lnTo>
                      <a:lnTo>
                        <a:pt x="108" y="48"/>
                      </a:lnTo>
                      <a:close/>
                    </a:path>
                  </a:pathLst>
                </a:custGeom>
                <a:solidFill>
                  <a:srgbClr val="00CC00"/>
                </a:solidFill>
                <a:ln w="0">
                  <a:solidFill>
                    <a:srgbClr val="000000"/>
                  </a:solidFill>
                  <a:prstDash val="solid"/>
                  <a:round/>
                  <a:headEnd/>
                  <a:tailEnd/>
                </a:ln>
              </p:spPr>
              <p:txBody>
                <a:bodyPr/>
                <a:lstStyle/>
                <a:p>
                  <a:endParaRPr lang="en-US"/>
                </a:p>
              </p:txBody>
            </p:sp>
            <p:sp>
              <p:nvSpPr>
                <p:cNvPr id="16628" name="Freeform 100"/>
                <p:cNvSpPr>
                  <a:spLocks/>
                </p:cNvSpPr>
                <p:nvPr/>
              </p:nvSpPr>
              <p:spPr bwMode="auto">
                <a:xfrm>
                  <a:off x="2817" y="2706"/>
                  <a:ext cx="66" cy="96"/>
                </a:xfrm>
                <a:custGeom>
                  <a:avLst/>
                  <a:gdLst>
                    <a:gd name="T0" fmla="*/ 60 w 66"/>
                    <a:gd name="T1" fmla="*/ 78 h 96"/>
                    <a:gd name="T2" fmla="*/ 48 w 66"/>
                    <a:gd name="T3" fmla="*/ 84 h 96"/>
                    <a:gd name="T4" fmla="*/ 36 w 66"/>
                    <a:gd name="T5" fmla="*/ 90 h 96"/>
                    <a:gd name="T6" fmla="*/ 24 w 66"/>
                    <a:gd name="T7" fmla="*/ 90 h 96"/>
                    <a:gd name="T8" fmla="*/ 24 w 66"/>
                    <a:gd name="T9" fmla="*/ 96 h 96"/>
                    <a:gd name="T10" fmla="*/ 18 w 66"/>
                    <a:gd name="T11" fmla="*/ 96 h 96"/>
                    <a:gd name="T12" fmla="*/ 0 w 66"/>
                    <a:gd name="T13" fmla="*/ 90 h 96"/>
                    <a:gd name="T14" fmla="*/ 6 w 66"/>
                    <a:gd name="T15" fmla="*/ 90 h 96"/>
                    <a:gd name="T16" fmla="*/ 6 w 66"/>
                    <a:gd name="T17" fmla="*/ 78 h 96"/>
                    <a:gd name="T18" fmla="*/ 0 w 66"/>
                    <a:gd name="T19" fmla="*/ 66 h 96"/>
                    <a:gd name="T20" fmla="*/ 6 w 66"/>
                    <a:gd name="T21" fmla="*/ 54 h 96"/>
                    <a:gd name="T22" fmla="*/ 12 w 66"/>
                    <a:gd name="T23" fmla="*/ 42 h 96"/>
                    <a:gd name="T24" fmla="*/ 6 w 66"/>
                    <a:gd name="T25" fmla="*/ 24 h 96"/>
                    <a:gd name="T26" fmla="*/ 6 w 66"/>
                    <a:gd name="T27" fmla="*/ 12 h 96"/>
                    <a:gd name="T28" fmla="*/ 6 w 66"/>
                    <a:gd name="T29" fmla="*/ 0 h 96"/>
                    <a:gd name="T30" fmla="*/ 24 w 66"/>
                    <a:gd name="T31" fmla="*/ 0 h 96"/>
                    <a:gd name="T32" fmla="*/ 42 w 66"/>
                    <a:gd name="T33" fmla="*/ 0 h 96"/>
                    <a:gd name="T34" fmla="*/ 48 w 66"/>
                    <a:gd name="T35" fmla="*/ 0 h 96"/>
                    <a:gd name="T36" fmla="*/ 48 w 66"/>
                    <a:gd name="T37" fmla="*/ 6 h 96"/>
                    <a:gd name="T38" fmla="*/ 54 w 66"/>
                    <a:gd name="T39" fmla="*/ 18 h 96"/>
                    <a:gd name="T40" fmla="*/ 54 w 66"/>
                    <a:gd name="T41" fmla="*/ 24 h 96"/>
                    <a:gd name="T42" fmla="*/ 54 w 66"/>
                    <a:gd name="T43" fmla="*/ 36 h 96"/>
                    <a:gd name="T44" fmla="*/ 60 w 66"/>
                    <a:gd name="T45" fmla="*/ 42 h 96"/>
                    <a:gd name="T46" fmla="*/ 60 w 66"/>
                    <a:gd name="T47" fmla="*/ 54 h 96"/>
                    <a:gd name="T48" fmla="*/ 60 w 66"/>
                    <a:gd name="T49" fmla="*/ 66 h 96"/>
                    <a:gd name="T50" fmla="*/ 66 w 66"/>
                    <a:gd name="T51" fmla="*/ 72 h 96"/>
                    <a:gd name="T52" fmla="*/ 60 w 66"/>
                    <a:gd name="T53" fmla="*/ 78 h 96"/>
                    <a:gd name="T54" fmla="*/ 54 w 66"/>
                    <a:gd name="T55" fmla="*/ 78 h 96"/>
                    <a:gd name="T56" fmla="*/ 60 w 66"/>
                    <a:gd name="T57" fmla="*/ 78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96"/>
                    <a:gd name="T89" fmla="*/ 66 w 6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96">
                      <a:moveTo>
                        <a:pt x="60" y="78"/>
                      </a:moveTo>
                      <a:lnTo>
                        <a:pt x="48" y="84"/>
                      </a:lnTo>
                      <a:lnTo>
                        <a:pt x="36" y="90"/>
                      </a:lnTo>
                      <a:lnTo>
                        <a:pt x="24" y="90"/>
                      </a:lnTo>
                      <a:lnTo>
                        <a:pt x="24" y="96"/>
                      </a:lnTo>
                      <a:lnTo>
                        <a:pt x="18" y="96"/>
                      </a:lnTo>
                      <a:lnTo>
                        <a:pt x="0" y="90"/>
                      </a:lnTo>
                      <a:lnTo>
                        <a:pt x="6" y="90"/>
                      </a:lnTo>
                      <a:lnTo>
                        <a:pt x="6" y="78"/>
                      </a:lnTo>
                      <a:lnTo>
                        <a:pt x="0" y="66"/>
                      </a:lnTo>
                      <a:lnTo>
                        <a:pt x="6" y="54"/>
                      </a:lnTo>
                      <a:lnTo>
                        <a:pt x="12" y="42"/>
                      </a:lnTo>
                      <a:lnTo>
                        <a:pt x="6" y="24"/>
                      </a:lnTo>
                      <a:lnTo>
                        <a:pt x="6" y="12"/>
                      </a:lnTo>
                      <a:lnTo>
                        <a:pt x="6" y="0"/>
                      </a:lnTo>
                      <a:lnTo>
                        <a:pt x="24" y="0"/>
                      </a:lnTo>
                      <a:lnTo>
                        <a:pt x="42" y="0"/>
                      </a:lnTo>
                      <a:lnTo>
                        <a:pt x="48" y="0"/>
                      </a:lnTo>
                      <a:lnTo>
                        <a:pt x="48" y="6"/>
                      </a:lnTo>
                      <a:lnTo>
                        <a:pt x="54" y="18"/>
                      </a:lnTo>
                      <a:lnTo>
                        <a:pt x="54" y="24"/>
                      </a:lnTo>
                      <a:lnTo>
                        <a:pt x="54" y="36"/>
                      </a:lnTo>
                      <a:lnTo>
                        <a:pt x="60" y="42"/>
                      </a:lnTo>
                      <a:lnTo>
                        <a:pt x="60" y="54"/>
                      </a:lnTo>
                      <a:lnTo>
                        <a:pt x="60" y="66"/>
                      </a:lnTo>
                      <a:lnTo>
                        <a:pt x="66" y="72"/>
                      </a:lnTo>
                      <a:lnTo>
                        <a:pt x="60" y="78"/>
                      </a:lnTo>
                      <a:lnTo>
                        <a:pt x="54" y="78"/>
                      </a:lnTo>
                      <a:lnTo>
                        <a:pt x="60" y="78"/>
                      </a:lnTo>
                      <a:close/>
                    </a:path>
                  </a:pathLst>
                </a:custGeom>
                <a:solidFill>
                  <a:srgbClr val="00CC00"/>
                </a:solidFill>
                <a:ln w="0">
                  <a:solidFill>
                    <a:srgbClr val="000000"/>
                  </a:solidFill>
                  <a:prstDash val="solid"/>
                  <a:round/>
                  <a:headEnd/>
                  <a:tailEnd/>
                </a:ln>
              </p:spPr>
              <p:txBody>
                <a:bodyPr/>
                <a:lstStyle/>
                <a:p>
                  <a:endParaRPr lang="en-US"/>
                </a:p>
              </p:txBody>
            </p:sp>
            <p:sp>
              <p:nvSpPr>
                <p:cNvPr id="16629" name="Freeform 101"/>
                <p:cNvSpPr>
                  <a:spLocks/>
                </p:cNvSpPr>
                <p:nvPr/>
              </p:nvSpPr>
              <p:spPr bwMode="auto">
                <a:xfrm>
                  <a:off x="2739" y="2712"/>
                  <a:ext cx="90" cy="96"/>
                </a:xfrm>
                <a:custGeom>
                  <a:avLst/>
                  <a:gdLst>
                    <a:gd name="T0" fmla="*/ 48 w 90"/>
                    <a:gd name="T1" fmla="*/ 6 h 96"/>
                    <a:gd name="T2" fmla="*/ 42 w 90"/>
                    <a:gd name="T3" fmla="*/ 6 h 96"/>
                    <a:gd name="T4" fmla="*/ 36 w 90"/>
                    <a:gd name="T5" fmla="*/ 6 h 96"/>
                    <a:gd name="T6" fmla="*/ 30 w 90"/>
                    <a:gd name="T7" fmla="*/ 0 h 96"/>
                    <a:gd name="T8" fmla="*/ 24 w 90"/>
                    <a:gd name="T9" fmla="*/ 6 h 96"/>
                    <a:gd name="T10" fmla="*/ 18 w 90"/>
                    <a:gd name="T11" fmla="*/ 6 h 96"/>
                    <a:gd name="T12" fmla="*/ 12 w 90"/>
                    <a:gd name="T13" fmla="*/ 6 h 96"/>
                    <a:gd name="T14" fmla="*/ 6 w 90"/>
                    <a:gd name="T15" fmla="*/ 6 h 96"/>
                    <a:gd name="T16" fmla="*/ 6 w 90"/>
                    <a:gd name="T17" fmla="*/ 18 h 96"/>
                    <a:gd name="T18" fmla="*/ 6 w 90"/>
                    <a:gd name="T19" fmla="*/ 24 h 96"/>
                    <a:gd name="T20" fmla="*/ 12 w 90"/>
                    <a:gd name="T21" fmla="*/ 30 h 96"/>
                    <a:gd name="T22" fmla="*/ 12 w 90"/>
                    <a:gd name="T23" fmla="*/ 36 h 96"/>
                    <a:gd name="T24" fmla="*/ 6 w 90"/>
                    <a:gd name="T25" fmla="*/ 36 h 96"/>
                    <a:gd name="T26" fmla="*/ 6 w 90"/>
                    <a:gd name="T27" fmla="*/ 42 h 96"/>
                    <a:gd name="T28" fmla="*/ 0 w 90"/>
                    <a:gd name="T29" fmla="*/ 48 h 96"/>
                    <a:gd name="T30" fmla="*/ 0 w 90"/>
                    <a:gd name="T31" fmla="*/ 60 h 96"/>
                    <a:gd name="T32" fmla="*/ 0 w 90"/>
                    <a:gd name="T33" fmla="*/ 66 h 96"/>
                    <a:gd name="T34" fmla="*/ 12 w 90"/>
                    <a:gd name="T35" fmla="*/ 72 h 96"/>
                    <a:gd name="T36" fmla="*/ 18 w 90"/>
                    <a:gd name="T37" fmla="*/ 78 h 96"/>
                    <a:gd name="T38" fmla="*/ 12 w 90"/>
                    <a:gd name="T39" fmla="*/ 96 h 96"/>
                    <a:gd name="T40" fmla="*/ 30 w 90"/>
                    <a:gd name="T41" fmla="*/ 90 h 96"/>
                    <a:gd name="T42" fmla="*/ 54 w 90"/>
                    <a:gd name="T43" fmla="*/ 84 h 96"/>
                    <a:gd name="T44" fmla="*/ 66 w 90"/>
                    <a:gd name="T45" fmla="*/ 84 h 96"/>
                    <a:gd name="T46" fmla="*/ 72 w 90"/>
                    <a:gd name="T47" fmla="*/ 84 h 96"/>
                    <a:gd name="T48" fmla="*/ 78 w 90"/>
                    <a:gd name="T49" fmla="*/ 84 h 96"/>
                    <a:gd name="T50" fmla="*/ 84 w 90"/>
                    <a:gd name="T51" fmla="*/ 84 h 96"/>
                    <a:gd name="T52" fmla="*/ 84 w 90"/>
                    <a:gd name="T53" fmla="*/ 72 h 96"/>
                    <a:gd name="T54" fmla="*/ 78 w 90"/>
                    <a:gd name="T55" fmla="*/ 60 h 96"/>
                    <a:gd name="T56" fmla="*/ 84 w 90"/>
                    <a:gd name="T57" fmla="*/ 48 h 96"/>
                    <a:gd name="T58" fmla="*/ 90 w 90"/>
                    <a:gd name="T59" fmla="*/ 36 h 96"/>
                    <a:gd name="T60" fmla="*/ 84 w 90"/>
                    <a:gd name="T61" fmla="*/ 18 h 96"/>
                    <a:gd name="T62" fmla="*/ 72 w 90"/>
                    <a:gd name="T63" fmla="*/ 12 h 96"/>
                    <a:gd name="T64" fmla="*/ 60 w 90"/>
                    <a:gd name="T65" fmla="*/ 12 h 96"/>
                    <a:gd name="T66" fmla="*/ 48 w 90"/>
                    <a:gd name="T67" fmla="*/ 6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96"/>
                    <a:gd name="T104" fmla="*/ 90 w 90"/>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96">
                      <a:moveTo>
                        <a:pt x="48" y="6"/>
                      </a:moveTo>
                      <a:lnTo>
                        <a:pt x="42" y="6"/>
                      </a:lnTo>
                      <a:lnTo>
                        <a:pt x="36" y="6"/>
                      </a:lnTo>
                      <a:lnTo>
                        <a:pt x="30" y="0"/>
                      </a:lnTo>
                      <a:lnTo>
                        <a:pt x="24" y="6"/>
                      </a:lnTo>
                      <a:lnTo>
                        <a:pt x="18" y="6"/>
                      </a:lnTo>
                      <a:lnTo>
                        <a:pt x="12" y="6"/>
                      </a:lnTo>
                      <a:lnTo>
                        <a:pt x="6" y="6"/>
                      </a:lnTo>
                      <a:lnTo>
                        <a:pt x="6" y="18"/>
                      </a:lnTo>
                      <a:lnTo>
                        <a:pt x="6" y="24"/>
                      </a:lnTo>
                      <a:lnTo>
                        <a:pt x="12" y="30"/>
                      </a:lnTo>
                      <a:lnTo>
                        <a:pt x="12" y="36"/>
                      </a:lnTo>
                      <a:lnTo>
                        <a:pt x="6" y="36"/>
                      </a:lnTo>
                      <a:lnTo>
                        <a:pt x="6" y="42"/>
                      </a:lnTo>
                      <a:lnTo>
                        <a:pt x="0" y="48"/>
                      </a:lnTo>
                      <a:lnTo>
                        <a:pt x="0" y="60"/>
                      </a:lnTo>
                      <a:lnTo>
                        <a:pt x="0" y="66"/>
                      </a:lnTo>
                      <a:lnTo>
                        <a:pt x="12" y="72"/>
                      </a:lnTo>
                      <a:lnTo>
                        <a:pt x="18" y="78"/>
                      </a:lnTo>
                      <a:lnTo>
                        <a:pt x="12" y="96"/>
                      </a:lnTo>
                      <a:lnTo>
                        <a:pt x="30" y="90"/>
                      </a:lnTo>
                      <a:lnTo>
                        <a:pt x="54" y="84"/>
                      </a:lnTo>
                      <a:lnTo>
                        <a:pt x="66" y="84"/>
                      </a:lnTo>
                      <a:lnTo>
                        <a:pt x="72" y="84"/>
                      </a:lnTo>
                      <a:lnTo>
                        <a:pt x="78" y="84"/>
                      </a:lnTo>
                      <a:lnTo>
                        <a:pt x="84" y="84"/>
                      </a:lnTo>
                      <a:lnTo>
                        <a:pt x="84" y="72"/>
                      </a:lnTo>
                      <a:lnTo>
                        <a:pt x="78" y="60"/>
                      </a:lnTo>
                      <a:lnTo>
                        <a:pt x="84" y="48"/>
                      </a:lnTo>
                      <a:lnTo>
                        <a:pt x="90" y="36"/>
                      </a:lnTo>
                      <a:lnTo>
                        <a:pt x="84" y="18"/>
                      </a:lnTo>
                      <a:lnTo>
                        <a:pt x="72" y="12"/>
                      </a:lnTo>
                      <a:lnTo>
                        <a:pt x="60" y="12"/>
                      </a:lnTo>
                      <a:lnTo>
                        <a:pt x="48" y="6"/>
                      </a:lnTo>
                      <a:close/>
                    </a:path>
                  </a:pathLst>
                </a:custGeom>
                <a:solidFill>
                  <a:srgbClr val="00CC00"/>
                </a:solidFill>
                <a:ln w="0">
                  <a:solidFill>
                    <a:srgbClr val="000000"/>
                  </a:solidFill>
                  <a:prstDash val="solid"/>
                  <a:round/>
                  <a:headEnd/>
                  <a:tailEnd/>
                </a:ln>
              </p:spPr>
              <p:txBody>
                <a:bodyPr/>
                <a:lstStyle/>
                <a:p>
                  <a:endParaRPr lang="en-US"/>
                </a:p>
              </p:txBody>
            </p:sp>
            <p:sp>
              <p:nvSpPr>
                <p:cNvPr id="16630" name="Freeform 102"/>
                <p:cNvSpPr>
                  <a:spLocks/>
                </p:cNvSpPr>
                <p:nvPr/>
              </p:nvSpPr>
              <p:spPr bwMode="auto">
                <a:xfrm>
                  <a:off x="2865" y="2706"/>
                  <a:ext cx="24" cy="72"/>
                </a:xfrm>
                <a:custGeom>
                  <a:avLst/>
                  <a:gdLst>
                    <a:gd name="T0" fmla="*/ 12 w 24"/>
                    <a:gd name="T1" fmla="*/ 0 h 72"/>
                    <a:gd name="T2" fmla="*/ 0 w 24"/>
                    <a:gd name="T3" fmla="*/ 0 h 72"/>
                    <a:gd name="T4" fmla="*/ 0 w 24"/>
                    <a:gd name="T5" fmla="*/ 6 h 72"/>
                    <a:gd name="T6" fmla="*/ 6 w 24"/>
                    <a:gd name="T7" fmla="*/ 18 h 72"/>
                    <a:gd name="T8" fmla="*/ 6 w 24"/>
                    <a:gd name="T9" fmla="*/ 24 h 72"/>
                    <a:gd name="T10" fmla="*/ 6 w 24"/>
                    <a:gd name="T11" fmla="*/ 36 h 72"/>
                    <a:gd name="T12" fmla="*/ 12 w 24"/>
                    <a:gd name="T13" fmla="*/ 42 h 72"/>
                    <a:gd name="T14" fmla="*/ 12 w 24"/>
                    <a:gd name="T15" fmla="*/ 54 h 72"/>
                    <a:gd name="T16" fmla="*/ 12 w 24"/>
                    <a:gd name="T17" fmla="*/ 66 h 72"/>
                    <a:gd name="T18" fmla="*/ 18 w 24"/>
                    <a:gd name="T19" fmla="*/ 72 h 72"/>
                    <a:gd name="T20" fmla="*/ 24 w 24"/>
                    <a:gd name="T21" fmla="*/ 72 h 72"/>
                    <a:gd name="T22" fmla="*/ 24 w 24"/>
                    <a:gd name="T23" fmla="*/ 60 h 72"/>
                    <a:gd name="T24" fmla="*/ 24 w 24"/>
                    <a:gd name="T25" fmla="*/ 48 h 72"/>
                    <a:gd name="T26" fmla="*/ 24 w 24"/>
                    <a:gd name="T27" fmla="*/ 42 h 72"/>
                    <a:gd name="T28" fmla="*/ 24 w 24"/>
                    <a:gd name="T29" fmla="*/ 30 h 72"/>
                    <a:gd name="T30" fmla="*/ 18 w 24"/>
                    <a:gd name="T31" fmla="*/ 18 h 72"/>
                    <a:gd name="T32" fmla="*/ 12 w 24"/>
                    <a:gd name="T33" fmla="*/ 6 h 72"/>
                    <a:gd name="T34" fmla="*/ 12 w 24"/>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72"/>
                    <a:gd name="T56" fmla="*/ 24 w 24"/>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72">
                      <a:moveTo>
                        <a:pt x="12" y="0"/>
                      </a:moveTo>
                      <a:lnTo>
                        <a:pt x="0" y="0"/>
                      </a:lnTo>
                      <a:lnTo>
                        <a:pt x="0" y="6"/>
                      </a:lnTo>
                      <a:lnTo>
                        <a:pt x="6" y="18"/>
                      </a:lnTo>
                      <a:lnTo>
                        <a:pt x="6" y="24"/>
                      </a:lnTo>
                      <a:lnTo>
                        <a:pt x="6" y="36"/>
                      </a:lnTo>
                      <a:lnTo>
                        <a:pt x="12" y="42"/>
                      </a:lnTo>
                      <a:lnTo>
                        <a:pt x="12" y="54"/>
                      </a:lnTo>
                      <a:lnTo>
                        <a:pt x="12" y="66"/>
                      </a:lnTo>
                      <a:lnTo>
                        <a:pt x="18" y="72"/>
                      </a:lnTo>
                      <a:lnTo>
                        <a:pt x="24" y="72"/>
                      </a:lnTo>
                      <a:lnTo>
                        <a:pt x="24" y="60"/>
                      </a:lnTo>
                      <a:lnTo>
                        <a:pt x="24" y="48"/>
                      </a:lnTo>
                      <a:lnTo>
                        <a:pt x="24" y="42"/>
                      </a:lnTo>
                      <a:lnTo>
                        <a:pt x="24" y="30"/>
                      </a:lnTo>
                      <a:lnTo>
                        <a:pt x="18" y="18"/>
                      </a:lnTo>
                      <a:lnTo>
                        <a:pt x="12" y="6"/>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6631" name="Freeform 103"/>
                <p:cNvSpPr>
                  <a:spLocks/>
                </p:cNvSpPr>
                <p:nvPr/>
              </p:nvSpPr>
              <p:spPr bwMode="auto">
                <a:xfrm>
                  <a:off x="2907" y="2664"/>
                  <a:ext cx="180" cy="144"/>
                </a:xfrm>
                <a:custGeom>
                  <a:avLst/>
                  <a:gdLst>
                    <a:gd name="T0" fmla="*/ 114 w 180"/>
                    <a:gd name="T1" fmla="*/ 102 h 144"/>
                    <a:gd name="T2" fmla="*/ 102 w 180"/>
                    <a:gd name="T3" fmla="*/ 108 h 144"/>
                    <a:gd name="T4" fmla="*/ 96 w 180"/>
                    <a:gd name="T5" fmla="*/ 114 h 144"/>
                    <a:gd name="T6" fmla="*/ 90 w 180"/>
                    <a:gd name="T7" fmla="*/ 126 h 144"/>
                    <a:gd name="T8" fmla="*/ 84 w 180"/>
                    <a:gd name="T9" fmla="*/ 138 h 144"/>
                    <a:gd name="T10" fmla="*/ 66 w 180"/>
                    <a:gd name="T11" fmla="*/ 138 h 144"/>
                    <a:gd name="T12" fmla="*/ 60 w 180"/>
                    <a:gd name="T13" fmla="*/ 144 h 144"/>
                    <a:gd name="T14" fmla="*/ 60 w 180"/>
                    <a:gd name="T15" fmla="*/ 138 h 144"/>
                    <a:gd name="T16" fmla="*/ 60 w 180"/>
                    <a:gd name="T17" fmla="*/ 144 h 144"/>
                    <a:gd name="T18" fmla="*/ 60 w 180"/>
                    <a:gd name="T19" fmla="*/ 138 h 144"/>
                    <a:gd name="T20" fmla="*/ 54 w 180"/>
                    <a:gd name="T21" fmla="*/ 144 h 144"/>
                    <a:gd name="T22" fmla="*/ 48 w 180"/>
                    <a:gd name="T23" fmla="*/ 144 h 144"/>
                    <a:gd name="T24" fmla="*/ 42 w 180"/>
                    <a:gd name="T25" fmla="*/ 126 h 144"/>
                    <a:gd name="T26" fmla="*/ 36 w 180"/>
                    <a:gd name="T27" fmla="*/ 126 h 144"/>
                    <a:gd name="T28" fmla="*/ 36 w 180"/>
                    <a:gd name="T29" fmla="*/ 120 h 144"/>
                    <a:gd name="T30" fmla="*/ 18 w 180"/>
                    <a:gd name="T31" fmla="*/ 114 h 144"/>
                    <a:gd name="T32" fmla="*/ 12 w 180"/>
                    <a:gd name="T33" fmla="*/ 114 h 144"/>
                    <a:gd name="T34" fmla="*/ 0 w 180"/>
                    <a:gd name="T35" fmla="*/ 114 h 144"/>
                    <a:gd name="T36" fmla="*/ 0 w 180"/>
                    <a:gd name="T37" fmla="*/ 90 h 144"/>
                    <a:gd name="T38" fmla="*/ 0 w 180"/>
                    <a:gd name="T39" fmla="*/ 72 h 144"/>
                    <a:gd name="T40" fmla="*/ 12 w 180"/>
                    <a:gd name="T41" fmla="*/ 54 h 144"/>
                    <a:gd name="T42" fmla="*/ 12 w 180"/>
                    <a:gd name="T43" fmla="*/ 42 h 144"/>
                    <a:gd name="T44" fmla="*/ 12 w 180"/>
                    <a:gd name="T45" fmla="*/ 36 h 144"/>
                    <a:gd name="T46" fmla="*/ 12 w 180"/>
                    <a:gd name="T47" fmla="*/ 30 h 144"/>
                    <a:gd name="T48" fmla="*/ 12 w 180"/>
                    <a:gd name="T49" fmla="*/ 24 h 144"/>
                    <a:gd name="T50" fmla="*/ 18 w 180"/>
                    <a:gd name="T51" fmla="*/ 18 h 144"/>
                    <a:gd name="T52" fmla="*/ 18 w 180"/>
                    <a:gd name="T53" fmla="*/ 6 h 144"/>
                    <a:gd name="T54" fmla="*/ 36 w 180"/>
                    <a:gd name="T55" fmla="*/ 0 h 144"/>
                    <a:gd name="T56" fmla="*/ 48 w 180"/>
                    <a:gd name="T57" fmla="*/ 0 h 144"/>
                    <a:gd name="T58" fmla="*/ 60 w 180"/>
                    <a:gd name="T59" fmla="*/ 12 h 144"/>
                    <a:gd name="T60" fmla="*/ 72 w 180"/>
                    <a:gd name="T61" fmla="*/ 6 h 144"/>
                    <a:gd name="T62" fmla="*/ 84 w 180"/>
                    <a:gd name="T63" fmla="*/ 12 h 144"/>
                    <a:gd name="T64" fmla="*/ 96 w 180"/>
                    <a:gd name="T65" fmla="*/ 18 h 144"/>
                    <a:gd name="T66" fmla="*/ 114 w 180"/>
                    <a:gd name="T67" fmla="*/ 6 h 144"/>
                    <a:gd name="T68" fmla="*/ 132 w 180"/>
                    <a:gd name="T69" fmla="*/ 12 h 144"/>
                    <a:gd name="T70" fmla="*/ 144 w 180"/>
                    <a:gd name="T71" fmla="*/ 12 h 144"/>
                    <a:gd name="T72" fmla="*/ 162 w 180"/>
                    <a:gd name="T73" fmla="*/ 0 h 144"/>
                    <a:gd name="T74" fmla="*/ 168 w 180"/>
                    <a:gd name="T75" fmla="*/ 12 h 144"/>
                    <a:gd name="T76" fmla="*/ 168 w 180"/>
                    <a:gd name="T77" fmla="*/ 24 h 144"/>
                    <a:gd name="T78" fmla="*/ 180 w 180"/>
                    <a:gd name="T79" fmla="*/ 30 h 144"/>
                    <a:gd name="T80" fmla="*/ 174 w 180"/>
                    <a:gd name="T81" fmla="*/ 36 h 144"/>
                    <a:gd name="T82" fmla="*/ 162 w 180"/>
                    <a:gd name="T83" fmla="*/ 48 h 144"/>
                    <a:gd name="T84" fmla="*/ 156 w 180"/>
                    <a:gd name="T85" fmla="*/ 54 h 144"/>
                    <a:gd name="T86" fmla="*/ 150 w 180"/>
                    <a:gd name="T87" fmla="*/ 66 h 144"/>
                    <a:gd name="T88" fmla="*/ 144 w 180"/>
                    <a:gd name="T89" fmla="*/ 78 h 144"/>
                    <a:gd name="T90" fmla="*/ 138 w 180"/>
                    <a:gd name="T91" fmla="*/ 84 h 144"/>
                    <a:gd name="T92" fmla="*/ 132 w 180"/>
                    <a:gd name="T93" fmla="*/ 102 h 144"/>
                    <a:gd name="T94" fmla="*/ 126 w 180"/>
                    <a:gd name="T95" fmla="*/ 114 h 144"/>
                    <a:gd name="T96" fmla="*/ 114 w 180"/>
                    <a:gd name="T97" fmla="*/ 102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0"/>
                    <a:gd name="T148" fmla="*/ 0 h 144"/>
                    <a:gd name="T149" fmla="*/ 180 w 180"/>
                    <a:gd name="T150" fmla="*/ 144 h 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0" h="144">
                      <a:moveTo>
                        <a:pt x="114" y="102"/>
                      </a:moveTo>
                      <a:lnTo>
                        <a:pt x="102" y="108"/>
                      </a:lnTo>
                      <a:lnTo>
                        <a:pt x="96" y="114"/>
                      </a:lnTo>
                      <a:lnTo>
                        <a:pt x="90" y="126"/>
                      </a:lnTo>
                      <a:lnTo>
                        <a:pt x="84" y="138"/>
                      </a:lnTo>
                      <a:lnTo>
                        <a:pt x="66" y="138"/>
                      </a:lnTo>
                      <a:lnTo>
                        <a:pt x="60" y="144"/>
                      </a:lnTo>
                      <a:lnTo>
                        <a:pt x="60" y="138"/>
                      </a:lnTo>
                      <a:lnTo>
                        <a:pt x="60" y="144"/>
                      </a:lnTo>
                      <a:lnTo>
                        <a:pt x="60" y="138"/>
                      </a:lnTo>
                      <a:lnTo>
                        <a:pt x="54" y="144"/>
                      </a:lnTo>
                      <a:lnTo>
                        <a:pt x="48" y="144"/>
                      </a:lnTo>
                      <a:lnTo>
                        <a:pt x="42" y="126"/>
                      </a:lnTo>
                      <a:lnTo>
                        <a:pt x="36" y="126"/>
                      </a:lnTo>
                      <a:lnTo>
                        <a:pt x="36" y="120"/>
                      </a:lnTo>
                      <a:lnTo>
                        <a:pt x="18" y="114"/>
                      </a:lnTo>
                      <a:lnTo>
                        <a:pt x="12" y="114"/>
                      </a:lnTo>
                      <a:lnTo>
                        <a:pt x="0" y="114"/>
                      </a:lnTo>
                      <a:lnTo>
                        <a:pt x="0" y="90"/>
                      </a:lnTo>
                      <a:lnTo>
                        <a:pt x="0" y="72"/>
                      </a:lnTo>
                      <a:lnTo>
                        <a:pt x="12" y="54"/>
                      </a:lnTo>
                      <a:lnTo>
                        <a:pt x="12" y="42"/>
                      </a:lnTo>
                      <a:lnTo>
                        <a:pt x="12" y="36"/>
                      </a:lnTo>
                      <a:lnTo>
                        <a:pt x="12" y="30"/>
                      </a:lnTo>
                      <a:lnTo>
                        <a:pt x="12" y="24"/>
                      </a:lnTo>
                      <a:lnTo>
                        <a:pt x="18" y="18"/>
                      </a:lnTo>
                      <a:lnTo>
                        <a:pt x="18" y="6"/>
                      </a:lnTo>
                      <a:lnTo>
                        <a:pt x="36" y="0"/>
                      </a:lnTo>
                      <a:lnTo>
                        <a:pt x="48" y="0"/>
                      </a:lnTo>
                      <a:lnTo>
                        <a:pt x="60" y="12"/>
                      </a:lnTo>
                      <a:lnTo>
                        <a:pt x="72" y="6"/>
                      </a:lnTo>
                      <a:lnTo>
                        <a:pt x="84" y="12"/>
                      </a:lnTo>
                      <a:lnTo>
                        <a:pt x="96" y="18"/>
                      </a:lnTo>
                      <a:lnTo>
                        <a:pt x="114" y="6"/>
                      </a:lnTo>
                      <a:lnTo>
                        <a:pt x="132" y="12"/>
                      </a:lnTo>
                      <a:lnTo>
                        <a:pt x="144" y="12"/>
                      </a:lnTo>
                      <a:lnTo>
                        <a:pt x="162" y="0"/>
                      </a:lnTo>
                      <a:lnTo>
                        <a:pt x="168" y="12"/>
                      </a:lnTo>
                      <a:lnTo>
                        <a:pt x="168" y="24"/>
                      </a:lnTo>
                      <a:lnTo>
                        <a:pt x="180" y="30"/>
                      </a:lnTo>
                      <a:lnTo>
                        <a:pt x="174" y="36"/>
                      </a:lnTo>
                      <a:lnTo>
                        <a:pt x="162" y="48"/>
                      </a:lnTo>
                      <a:lnTo>
                        <a:pt x="156" y="54"/>
                      </a:lnTo>
                      <a:lnTo>
                        <a:pt x="150" y="66"/>
                      </a:lnTo>
                      <a:lnTo>
                        <a:pt x="144" y="78"/>
                      </a:lnTo>
                      <a:lnTo>
                        <a:pt x="138" y="84"/>
                      </a:lnTo>
                      <a:lnTo>
                        <a:pt x="132" y="102"/>
                      </a:lnTo>
                      <a:lnTo>
                        <a:pt x="126" y="114"/>
                      </a:lnTo>
                      <a:lnTo>
                        <a:pt x="114" y="102"/>
                      </a:lnTo>
                      <a:close/>
                    </a:path>
                  </a:pathLst>
                </a:custGeom>
                <a:solidFill>
                  <a:srgbClr val="00CC00"/>
                </a:solidFill>
                <a:ln w="0">
                  <a:solidFill>
                    <a:srgbClr val="000000"/>
                  </a:solidFill>
                  <a:prstDash val="solid"/>
                  <a:round/>
                  <a:headEnd/>
                  <a:tailEnd/>
                </a:ln>
              </p:spPr>
              <p:txBody>
                <a:bodyPr/>
                <a:lstStyle/>
                <a:p>
                  <a:endParaRPr lang="en-US"/>
                </a:p>
              </p:txBody>
            </p:sp>
            <p:sp>
              <p:nvSpPr>
                <p:cNvPr id="16632" name="Freeform 104"/>
                <p:cNvSpPr>
                  <a:spLocks/>
                </p:cNvSpPr>
                <p:nvPr/>
              </p:nvSpPr>
              <p:spPr bwMode="auto">
                <a:xfrm>
                  <a:off x="2877" y="2688"/>
                  <a:ext cx="42" cy="90"/>
                </a:xfrm>
                <a:custGeom>
                  <a:avLst/>
                  <a:gdLst>
                    <a:gd name="T0" fmla="*/ 0 w 42"/>
                    <a:gd name="T1" fmla="*/ 18 h 90"/>
                    <a:gd name="T2" fmla="*/ 0 w 42"/>
                    <a:gd name="T3" fmla="*/ 24 h 90"/>
                    <a:gd name="T4" fmla="*/ 6 w 42"/>
                    <a:gd name="T5" fmla="*/ 36 h 90"/>
                    <a:gd name="T6" fmla="*/ 12 w 42"/>
                    <a:gd name="T7" fmla="*/ 48 h 90"/>
                    <a:gd name="T8" fmla="*/ 12 w 42"/>
                    <a:gd name="T9" fmla="*/ 60 h 90"/>
                    <a:gd name="T10" fmla="*/ 12 w 42"/>
                    <a:gd name="T11" fmla="*/ 66 h 90"/>
                    <a:gd name="T12" fmla="*/ 12 w 42"/>
                    <a:gd name="T13" fmla="*/ 78 h 90"/>
                    <a:gd name="T14" fmla="*/ 12 w 42"/>
                    <a:gd name="T15" fmla="*/ 90 h 90"/>
                    <a:gd name="T16" fmla="*/ 24 w 42"/>
                    <a:gd name="T17" fmla="*/ 90 h 90"/>
                    <a:gd name="T18" fmla="*/ 30 w 42"/>
                    <a:gd name="T19" fmla="*/ 90 h 90"/>
                    <a:gd name="T20" fmla="*/ 30 w 42"/>
                    <a:gd name="T21" fmla="*/ 66 h 90"/>
                    <a:gd name="T22" fmla="*/ 30 w 42"/>
                    <a:gd name="T23" fmla="*/ 48 h 90"/>
                    <a:gd name="T24" fmla="*/ 42 w 42"/>
                    <a:gd name="T25" fmla="*/ 30 h 90"/>
                    <a:gd name="T26" fmla="*/ 42 w 42"/>
                    <a:gd name="T27" fmla="*/ 18 h 90"/>
                    <a:gd name="T28" fmla="*/ 42 w 42"/>
                    <a:gd name="T29" fmla="*/ 12 h 90"/>
                    <a:gd name="T30" fmla="*/ 42 w 42"/>
                    <a:gd name="T31" fmla="*/ 6 h 90"/>
                    <a:gd name="T32" fmla="*/ 30 w 42"/>
                    <a:gd name="T33" fmla="*/ 0 h 90"/>
                    <a:gd name="T34" fmla="*/ 24 w 42"/>
                    <a:gd name="T35" fmla="*/ 6 h 90"/>
                    <a:gd name="T36" fmla="*/ 12 w 42"/>
                    <a:gd name="T37" fmla="*/ 12 h 90"/>
                    <a:gd name="T38" fmla="*/ 0 w 42"/>
                    <a:gd name="T39" fmla="*/ 18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90"/>
                    <a:gd name="T62" fmla="*/ 42 w 42"/>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90">
                      <a:moveTo>
                        <a:pt x="0" y="18"/>
                      </a:moveTo>
                      <a:lnTo>
                        <a:pt x="0" y="24"/>
                      </a:lnTo>
                      <a:lnTo>
                        <a:pt x="6" y="36"/>
                      </a:lnTo>
                      <a:lnTo>
                        <a:pt x="12" y="48"/>
                      </a:lnTo>
                      <a:lnTo>
                        <a:pt x="12" y="60"/>
                      </a:lnTo>
                      <a:lnTo>
                        <a:pt x="12" y="66"/>
                      </a:lnTo>
                      <a:lnTo>
                        <a:pt x="12" y="78"/>
                      </a:lnTo>
                      <a:lnTo>
                        <a:pt x="12" y="90"/>
                      </a:lnTo>
                      <a:lnTo>
                        <a:pt x="24" y="90"/>
                      </a:lnTo>
                      <a:lnTo>
                        <a:pt x="30" y="90"/>
                      </a:lnTo>
                      <a:lnTo>
                        <a:pt x="30" y="66"/>
                      </a:lnTo>
                      <a:lnTo>
                        <a:pt x="30" y="48"/>
                      </a:lnTo>
                      <a:lnTo>
                        <a:pt x="42" y="30"/>
                      </a:lnTo>
                      <a:lnTo>
                        <a:pt x="42" y="18"/>
                      </a:lnTo>
                      <a:lnTo>
                        <a:pt x="42" y="12"/>
                      </a:lnTo>
                      <a:lnTo>
                        <a:pt x="42" y="6"/>
                      </a:lnTo>
                      <a:lnTo>
                        <a:pt x="30" y="0"/>
                      </a:lnTo>
                      <a:lnTo>
                        <a:pt x="24" y="6"/>
                      </a:lnTo>
                      <a:lnTo>
                        <a:pt x="12" y="12"/>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6633" name="Freeform 105"/>
                <p:cNvSpPr>
                  <a:spLocks/>
                </p:cNvSpPr>
                <p:nvPr/>
              </p:nvSpPr>
              <p:spPr bwMode="auto">
                <a:xfrm>
                  <a:off x="2643" y="2682"/>
                  <a:ext cx="108" cy="84"/>
                </a:xfrm>
                <a:custGeom>
                  <a:avLst/>
                  <a:gdLst>
                    <a:gd name="T0" fmla="*/ 96 w 108"/>
                    <a:gd name="T1" fmla="*/ 18 h 84"/>
                    <a:gd name="T2" fmla="*/ 96 w 108"/>
                    <a:gd name="T3" fmla="*/ 24 h 84"/>
                    <a:gd name="T4" fmla="*/ 102 w 108"/>
                    <a:gd name="T5" fmla="*/ 36 h 84"/>
                    <a:gd name="T6" fmla="*/ 102 w 108"/>
                    <a:gd name="T7" fmla="*/ 48 h 84"/>
                    <a:gd name="T8" fmla="*/ 102 w 108"/>
                    <a:gd name="T9" fmla="*/ 54 h 84"/>
                    <a:gd name="T10" fmla="*/ 108 w 108"/>
                    <a:gd name="T11" fmla="*/ 60 h 84"/>
                    <a:gd name="T12" fmla="*/ 108 w 108"/>
                    <a:gd name="T13" fmla="*/ 66 h 84"/>
                    <a:gd name="T14" fmla="*/ 102 w 108"/>
                    <a:gd name="T15" fmla="*/ 66 h 84"/>
                    <a:gd name="T16" fmla="*/ 102 w 108"/>
                    <a:gd name="T17" fmla="*/ 72 h 84"/>
                    <a:gd name="T18" fmla="*/ 96 w 108"/>
                    <a:gd name="T19" fmla="*/ 78 h 84"/>
                    <a:gd name="T20" fmla="*/ 90 w 108"/>
                    <a:gd name="T21" fmla="*/ 78 h 84"/>
                    <a:gd name="T22" fmla="*/ 84 w 108"/>
                    <a:gd name="T23" fmla="*/ 84 h 84"/>
                    <a:gd name="T24" fmla="*/ 84 w 108"/>
                    <a:gd name="T25" fmla="*/ 78 h 84"/>
                    <a:gd name="T26" fmla="*/ 78 w 108"/>
                    <a:gd name="T27" fmla="*/ 66 h 84"/>
                    <a:gd name="T28" fmla="*/ 66 w 108"/>
                    <a:gd name="T29" fmla="*/ 66 h 84"/>
                    <a:gd name="T30" fmla="*/ 66 w 108"/>
                    <a:gd name="T31" fmla="*/ 54 h 84"/>
                    <a:gd name="T32" fmla="*/ 54 w 108"/>
                    <a:gd name="T33" fmla="*/ 42 h 84"/>
                    <a:gd name="T34" fmla="*/ 36 w 108"/>
                    <a:gd name="T35" fmla="*/ 42 h 84"/>
                    <a:gd name="T36" fmla="*/ 24 w 108"/>
                    <a:gd name="T37" fmla="*/ 54 h 84"/>
                    <a:gd name="T38" fmla="*/ 24 w 108"/>
                    <a:gd name="T39" fmla="*/ 48 h 84"/>
                    <a:gd name="T40" fmla="*/ 18 w 108"/>
                    <a:gd name="T41" fmla="*/ 48 h 84"/>
                    <a:gd name="T42" fmla="*/ 12 w 108"/>
                    <a:gd name="T43" fmla="*/ 42 h 84"/>
                    <a:gd name="T44" fmla="*/ 6 w 108"/>
                    <a:gd name="T45" fmla="*/ 30 h 84"/>
                    <a:gd name="T46" fmla="*/ 0 w 108"/>
                    <a:gd name="T47" fmla="*/ 30 h 84"/>
                    <a:gd name="T48" fmla="*/ 0 w 108"/>
                    <a:gd name="T49" fmla="*/ 24 h 84"/>
                    <a:gd name="T50" fmla="*/ 0 w 108"/>
                    <a:gd name="T51" fmla="*/ 18 h 84"/>
                    <a:gd name="T52" fmla="*/ 12 w 108"/>
                    <a:gd name="T53" fmla="*/ 18 h 84"/>
                    <a:gd name="T54" fmla="*/ 18 w 108"/>
                    <a:gd name="T55" fmla="*/ 6 h 84"/>
                    <a:gd name="T56" fmla="*/ 18 w 108"/>
                    <a:gd name="T57" fmla="*/ 0 h 84"/>
                    <a:gd name="T58" fmla="*/ 30 w 108"/>
                    <a:gd name="T59" fmla="*/ 0 h 84"/>
                    <a:gd name="T60" fmla="*/ 54 w 108"/>
                    <a:gd name="T61" fmla="*/ 6 h 84"/>
                    <a:gd name="T62" fmla="*/ 48 w 108"/>
                    <a:gd name="T63" fmla="*/ 6 h 84"/>
                    <a:gd name="T64" fmla="*/ 60 w 108"/>
                    <a:gd name="T65" fmla="*/ 6 h 84"/>
                    <a:gd name="T66" fmla="*/ 66 w 108"/>
                    <a:gd name="T67" fmla="*/ 12 h 84"/>
                    <a:gd name="T68" fmla="*/ 72 w 108"/>
                    <a:gd name="T69" fmla="*/ 6 h 84"/>
                    <a:gd name="T70" fmla="*/ 84 w 108"/>
                    <a:gd name="T71" fmla="*/ 6 h 84"/>
                    <a:gd name="T72" fmla="*/ 84 w 108"/>
                    <a:gd name="T73" fmla="*/ 0 h 84"/>
                    <a:gd name="T74" fmla="*/ 90 w 108"/>
                    <a:gd name="T75" fmla="*/ 18 h 84"/>
                    <a:gd name="T76" fmla="*/ 96 w 108"/>
                    <a:gd name="T77" fmla="*/ 18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84"/>
                    <a:gd name="T119" fmla="*/ 108 w 10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84">
                      <a:moveTo>
                        <a:pt x="96" y="18"/>
                      </a:moveTo>
                      <a:lnTo>
                        <a:pt x="96" y="24"/>
                      </a:lnTo>
                      <a:lnTo>
                        <a:pt x="102" y="36"/>
                      </a:lnTo>
                      <a:lnTo>
                        <a:pt x="102" y="48"/>
                      </a:lnTo>
                      <a:lnTo>
                        <a:pt x="102" y="54"/>
                      </a:lnTo>
                      <a:lnTo>
                        <a:pt x="108" y="60"/>
                      </a:lnTo>
                      <a:lnTo>
                        <a:pt x="108" y="66"/>
                      </a:lnTo>
                      <a:lnTo>
                        <a:pt x="102" y="66"/>
                      </a:lnTo>
                      <a:lnTo>
                        <a:pt x="102" y="72"/>
                      </a:lnTo>
                      <a:lnTo>
                        <a:pt x="96" y="78"/>
                      </a:lnTo>
                      <a:lnTo>
                        <a:pt x="90" y="78"/>
                      </a:lnTo>
                      <a:lnTo>
                        <a:pt x="84" y="84"/>
                      </a:lnTo>
                      <a:lnTo>
                        <a:pt x="84" y="78"/>
                      </a:lnTo>
                      <a:lnTo>
                        <a:pt x="78" y="66"/>
                      </a:lnTo>
                      <a:lnTo>
                        <a:pt x="66" y="66"/>
                      </a:lnTo>
                      <a:lnTo>
                        <a:pt x="66" y="54"/>
                      </a:lnTo>
                      <a:lnTo>
                        <a:pt x="54" y="42"/>
                      </a:lnTo>
                      <a:lnTo>
                        <a:pt x="36" y="42"/>
                      </a:lnTo>
                      <a:lnTo>
                        <a:pt x="24" y="54"/>
                      </a:lnTo>
                      <a:lnTo>
                        <a:pt x="24" y="48"/>
                      </a:lnTo>
                      <a:lnTo>
                        <a:pt x="18" y="48"/>
                      </a:lnTo>
                      <a:lnTo>
                        <a:pt x="12" y="42"/>
                      </a:lnTo>
                      <a:lnTo>
                        <a:pt x="6" y="30"/>
                      </a:lnTo>
                      <a:lnTo>
                        <a:pt x="0" y="30"/>
                      </a:lnTo>
                      <a:lnTo>
                        <a:pt x="0" y="24"/>
                      </a:lnTo>
                      <a:lnTo>
                        <a:pt x="0" y="18"/>
                      </a:lnTo>
                      <a:lnTo>
                        <a:pt x="12" y="18"/>
                      </a:lnTo>
                      <a:lnTo>
                        <a:pt x="18" y="6"/>
                      </a:lnTo>
                      <a:lnTo>
                        <a:pt x="18" y="0"/>
                      </a:lnTo>
                      <a:lnTo>
                        <a:pt x="30" y="0"/>
                      </a:lnTo>
                      <a:lnTo>
                        <a:pt x="54" y="6"/>
                      </a:lnTo>
                      <a:lnTo>
                        <a:pt x="48" y="6"/>
                      </a:lnTo>
                      <a:lnTo>
                        <a:pt x="60" y="6"/>
                      </a:lnTo>
                      <a:lnTo>
                        <a:pt x="66" y="12"/>
                      </a:lnTo>
                      <a:lnTo>
                        <a:pt x="72" y="6"/>
                      </a:lnTo>
                      <a:lnTo>
                        <a:pt x="84" y="6"/>
                      </a:lnTo>
                      <a:lnTo>
                        <a:pt x="84" y="0"/>
                      </a:lnTo>
                      <a:lnTo>
                        <a:pt x="90" y="18"/>
                      </a:lnTo>
                      <a:lnTo>
                        <a:pt x="96" y="18"/>
                      </a:lnTo>
                      <a:close/>
                    </a:path>
                  </a:pathLst>
                </a:custGeom>
                <a:solidFill>
                  <a:srgbClr val="00CC00"/>
                </a:solidFill>
                <a:ln w="0">
                  <a:solidFill>
                    <a:srgbClr val="000000"/>
                  </a:solidFill>
                  <a:prstDash val="solid"/>
                  <a:round/>
                  <a:headEnd/>
                  <a:tailEnd/>
                </a:ln>
              </p:spPr>
              <p:txBody>
                <a:bodyPr/>
                <a:lstStyle/>
                <a:p>
                  <a:endParaRPr lang="en-US"/>
                </a:p>
              </p:txBody>
            </p:sp>
            <p:sp>
              <p:nvSpPr>
                <p:cNvPr id="16634" name="Freeform 106"/>
                <p:cNvSpPr>
                  <a:spLocks/>
                </p:cNvSpPr>
                <p:nvPr/>
              </p:nvSpPr>
              <p:spPr bwMode="auto">
                <a:xfrm>
                  <a:off x="3243" y="3108"/>
                  <a:ext cx="114" cy="108"/>
                </a:xfrm>
                <a:custGeom>
                  <a:avLst/>
                  <a:gdLst>
                    <a:gd name="T0" fmla="*/ 60 w 114"/>
                    <a:gd name="T1" fmla="*/ 102 h 108"/>
                    <a:gd name="T2" fmla="*/ 54 w 114"/>
                    <a:gd name="T3" fmla="*/ 96 h 108"/>
                    <a:gd name="T4" fmla="*/ 42 w 114"/>
                    <a:gd name="T5" fmla="*/ 90 h 108"/>
                    <a:gd name="T6" fmla="*/ 36 w 114"/>
                    <a:gd name="T7" fmla="*/ 78 h 108"/>
                    <a:gd name="T8" fmla="*/ 30 w 114"/>
                    <a:gd name="T9" fmla="*/ 72 h 108"/>
                    <a:gd name="T10" fmla="*/ 18 w 114"/>
                    <a:gd name="T11" fmla="*/ 60 h 108"/>
                    <a:gd name="T12" fmla="*/ 12 w 114"/>
                    <a:gd name="T13" fmla="*/ 48 h 108"/>
                    <a:gd name="T14" fmla="*/ 0 w 114"/>
                    <a:gd name="T15" fmla="*/ 30 h 108"/>
                    <a:gd name="T16" fmla="*/ 24 w 114"/>
                    <a:gd name="T17" fmla="*/ 36 h 108"/>
                    <a:gd name="T18" fmla="*/ 36 w 114"/>
                    <a:gd name="T19" fmla="*/ 24 h 108"/>
                    <a:gd name="T20" fmla="*/ 48 w 114"/>
                    <a:gd name="T21" fmla="*/ 12 h 108"/>
                    <a:gd name="T22" fmla="*/ 54 w 114"/>
                    <a:gd name="T23" fmla="*/ 6 h 108"/>
                    <a:gd name="T24" fmla="*/ 66 w 114"/>
                    <a:gd name="T25" fmla="*/ 0 h 108"/>
                    <a:gd name="T26" fmla="*/ 78 w 114"/>
                    <a:gd name="T27" fmla="*/ 0 h 108"/>
                    <a:gd name="T28" fmla="*/ 78 w 114"/>
                    <a:gd name="T29" fmla="*/ 6 h 108"/>
                    <a:gd name="T30" fmla="*/ 84 w 114"/>
                    <a:gd name="T31" fmla="*/ 6 h 108"/>
                    <a:gd name="T32" fmla="*/ 102 w 114"/>
                    <a:gd name="T33" fmla="*/ 12 h 108"/>
                    <a:gd name="T34" fmla="*/ 114 w 114"/>
                    <a:gd name="T35" fmla="*/ 18 h 108"/>
                    <a:gd name="T36" fmla="*/ 114 w 114"/>
                    <a:gd name="T37" fmla="*/ 36 h 108"/>
                    <a:gd name="T38" fmla="*/ 114 w 114"/>
                    <a:gd name="T39" fmla="*/ 48 h 108"/>
                    <a:gd name="T40" fmla="*/ 114 w 114"/>
                    <a:gd name="T41" fmla="*/ 60 h 108"/>
                    <a:gd name="T42" fmla="*/ 108 w 114"/>
                    <a:gd name="T43" fmla="*/ 78 h 108"/>
                    <a:gd name="T44" fmla="*/ 108 w 114"/>
                    <a:gd name="T45" fmla="*/ 90 h 108"/>
                    <a:gd name="T46" fmla="*/ 96 w 114"/>
                    <a:gd name="T47" fmla="*/ 96 h 108"/>
                    <a:gd name="T48" fmla="*/ 90 w 114"/>
                    <a:gd name="T49" fmla="*/ 108 h 108"/>
                    <a:gd name="T50" fmla="*/ 78 w 114"/>
                    <a:gd name="T51" fmla="*/ 102 h 108"/>
                    <a:gd name="T52" fmla="*/ 60 w 114"/>
                    <a:gd name="T53" fmla="*/ 102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
                    <a:gd name="T82" fmla="*/ 0 h 108"/>
                    <a:gd name="T83" fmla="*/ 114 w 114"/>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 h="108">
                      <a:moveTo>
                        <a:pt x="60" y="102"/>
                      </a:moveTo>
                      <a:lnTo>
                        <a:pt x="54" y="96"/>
                      </a:lnTo>
                      <a:lnTo>
                        <a:pt x="42" y="90"/>
                      </a:lnTo>
                      <a:lnTo>
                        <a:pt x="36" y="78"/>
                      </a:lnTo>
                      <a:lnTo>
                        <a:pt x="30" y="72"/>
                      </a:lnTo>
                      <a:lnTo>
                        <a:pt x="18" y="60"/>
                      </a:lnTo>
                      <a:lnTo>
                        <a:pt x="12" y="48"/>
                      </a:lnTo>
                      <a:lnTo>
                        <a:pt x="0" y="30"/>
                      </a:lnTo>
                      <a:lnTo>
                        <a:pt x="24" y="36"/>
                      </a:lnTo>
                      <a:lnTo>
                        <a:pt x="36" y="24"/>
                      </a:lnTo>
                      <a:lnTo>
                        <a:pt x="48" y="12"/>
                      </a:lnTo>
                      <a:lnTo>
                        <a:pt x="54" y="6"/>
                      </a:lnTo>
                      <a:lnTo>
                        <a:pt x="66" y="0"/>
                      </a:lnTo>
                      <a:lnTo>
                        <a:pt x="78" y="0"/>
                      </a:lnTo>
                      <a:lnTo>
                        <a:pt x="78" y="6"/>
                      </a:lnTo>
                      <a:lnTo>
                        <a:pt x="84" y="6"/>
                      </a:lnTo>
                      <a:lnTo>
                        <a:pt x="102" y="12"/>
                      </a:lnTo>
                      <a:lnTo>
                        <a:pt x="114" y="18"/>
                      </a:lnTo>
                      <a:lnTo>
                        <a:pt x="114" y="36"/>
                      </a:lnTo>
                      <a:lnTo>
                        <a:pt x="114" y="48"/>
                      </a:lnTo>
                      <a:lnTo>
                        <a:pt x="114" y="60"/>
                      </a:lnTo>
                      <a:lnTo>
                        <a:pt x="108" y="78"/>
                      </a:lnTo>
                      <a:lnTo>
                        <a:pt x="108" y="90"/>
                      </a:lnTo>
                      <a:lnTo>
                        <a:pt x="96" y="96"/>
                      </a:lnTo>
                      <a:lnTo>
                        <a:pt x="90" y="108"/>
                      </a:lnTo>
                      <a:lnTo>
                        <a:pt x="78" y="102"/>
                      </a:lnTo>
                      <a:lnTo>
                        <a:pt x="60" y="102"/>
                      </a:lnTo>
                      <a:close/>
                    </a:path>
                  </a:pathLst>
                </a:custGeom>
                <a:solidFill>
                  <a:srgbClr val="00CC00"/>
                </a:solidFill>
                <a:ln w="0">
                  <a:solidFill>
                    <a:srgbClr val="000000"/>
                  </a:solidFill>
                  <a:prstDash val="solid"/>
                  <a:round/>
                  <a:headEnd/>
                  <a:tailEnd/>
                </a:ln>
              </p:spPr>
              <p:txBody>
                <a:bodyPr/>
                <a:lstStyle/>
                <a:p>
                  <a:endParaRPr lang="en-US"/>
                </a:p>
              </p:txBody>
            </p:sp>
            <p:sp>
              <p:nvSpPr>
                <p:cNvPr id="16635" name="Freeform 107"/>
                <p:cNvSpPr>
                  <a:spLocks/>
                </p:cNvSpPr>
                <p:nvPr/>
              </p:nvSpPr>
              <p:spPr bwMode="auto">
                <a:xfrm>
                  <a:off x="3273" y="3318"/>
                  <a:ext cx="30" cy="30"/>
                </a:xfrm>
                <a:custGeom>
                  <a:avLst/>
                  <a:gdLst>
                    <a:gd name="T0" fmla="*/ 12 w 30"/>
                    <a:gd name="T1" fmla="*/ 0 h 30"/>
                    <a:gd name="T2" fmla="*/ 0 w 30"/>
                    <a:gd name="T3" fmla="*/ 18 h 30"/>
                    <a:gd name="T4" fmla="*/ 6 w 30"/>
                    <a:gd name="T5" fmla="*/ 30 h 30"/>
                    <a:gd name="T6" fmla="*/ 12 w 30"/>
                    <a:gd name="T7" fmla="*/ 24 h 30"/>
                    <a:gd name="T8" fmla="*/ 30 w 30"/>
                    <a:gd name="T9" fmla="*/ 18 h 30"/>
                    <a:gd name="T10" fmla="*/ 30 w 30"/>
                    <a:gd name="T11" fmla="*/ 6 h 30"/>
                    <a:gd name="T12" fmla="*/ 18 w 30"/>
                    <a:gd name="T13" fmla="*/ 0 h 30"/>
                    <a:gd name="T14" fmla="*/ 12 w 30"/>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0"/>
                    <a:gd name="T26" fmla="*/ 30 w 30"/>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0">
                      <a:moveTo>
                        <a:pt x="12" y="0"/>
                      </a:moveTo>
                      <a:lnTo>
                        <a:pt x="0" y="18"/>
                      </a:lnTo>
                      <a:lnTo>
                        <a:pt x="6" y="30"/>
                      </a:lnTo>
                      <a:lnTo>
                        <a:pt x="12" y="24"/>
                      </a:lnTo>
                      <a:lnTo>
                        <a:pt x="30" y="18"/>
                      </a:lnTo>
                      <a:lnTo>
                        <a:pt x="30" y="6"/>
                      </a:lnTo>
                      <a:lnTo>
                        <a:pt x="18" y="0"/>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6636" name="Freeform 108"/>
                <p:cNvSpPr>
                  <a:spLocks/>
                </p:cNvSpPr>
                <p:nvPr/>
              </p:nvSpPr>
              <p:spPr bwMode="auto">
                <a:xfrm>
                  <a:off x="3111" y="3210"/>
                  <a:ext cx="246" cy="210"/>
                </a:xfrm>
                <a:custGeom>
                  <a:avLst/>
                  <a:gdLst>
                    <a:gd name="T0" fmla="*/ 54 w 246"/>
                    <a:gd name="T1" fmla="*/ 54 h 210"/>
                    <a:gd name="T2" fmla="*/ 48 w 246"/>
                    <a:gd name="T3" fmla="*/ 90 h 210"/>
                    <a:gd name="T4" fmla="*/ 36 w 246"/>
                    <a:gd name="T5" fmla="*/ 108 h 210"/>
                    <a:gd name="T6" fmla="*/ 6 w 246"/>
                    <a:gd name="T7" fmla="*/ 96 h 210"/>
                    <a:gd name="T8" fmla="*/ 6 w 246"/>
                    <a:gd name="T9" fmla="*/ 120 h 210"/>
                    <a:gd name="T10" fmla="*/ 24 w 246"/>
                    <a:gd name="T11" fmla="*/ 150 h 210"/>
                    <a:gd name="T12" fmla="*/ 24 w 246"/>
                    <a:gd name="T13" fmla="*/ 174 h 210"/>
                    <a:gd name="T14" fmla="*/ 30 w 246"/>
                    <a:gd name="T15" fmla="*/ 204 h 210"/>
                    <a:gd name="T16" fmla="*/ 42 w 246"/>
                    <a:gd name="T17" fmla="*/ 210 h 210"/>
                    <a:gd name="T18" fmla="*/ 72 w 246"/>
                    <a:gd name="T19" fmla="*/ 210 h 210"/>
                    <a:gd name="T20" fmla="*/ 102 w 246"/>
                    <a:gd name="T21" fmla="*/ 204 h 210"/>
                    <a:gd name="T22" fmla="*/ 138 w 246"/>
                    <a:gd name="T23" fmla="*/ 198 h 210"/>
                    <a:gd name="T24" fmla="*/ 168 w 246"/>
                    <a:gd name="T25" fmla="*/ 186 h 210"/>
                    <a:gd name="T26" fmla="*/ 186 w 246"/>
                    <a:gd name="T27" fmla="*/ 168 h 210"/>
                    <a:gd name="T28" fmla="*/ 204 w 246"/>
                    <a:gd name="T29" fmla="*/ 144 h 210"/>
                    <a:gd name="T30" fmla="*/ 222 w 246"/>
                    <a:gd name="T31" fmla="*/ 120 h 210"/>
                    <a:gd name="T32" fmla="*/ 240 w 246"/>
                    <a:gd name="T33" fmla="*/ 90 h 210"/>
                    <a:gd name="T34" fmla="*/ 234 w 246"/>
                    <a:gd name="T35" fmla="*/ 78 h 210"/>
                    <a:gd name="T36" fmla="*/ 216 w 246"/>
                    <a:gd name="T37" fmla="*/ 78 h 210"/>
                    <a:gd name="T38" fmla="*/ 222 w 246"/>
                    <a:gd name="T39" fmla="*/ 60 h 210"/>
                    <a:gd name="T40" fmla="*/ 228 w 246"/>
                    <a:gd name="T41" fmla="*/ 42 h 210"/>
                    <a:gd name="T42" fmla="*/ 228 w 246"/>
                    <a:gd name="T43" fmla="*/ 12 h 210"/>
                    <a:gd name="T44" fmla="*/ 210 w 246"/>
                    <a:gd name="T45" fmla="*/ 0 h 210"/>
                    <a:gd name="T46" fmla="*/ 174 w 246"/>
                    <a:gd name="T47" fmla="*/ 12 h 210"/>
                    <a:gd name="T48" fmla="*/ 150 w 246"/>
                    <a:gd name="T49" fmla="*/ 36 h 210"/>
                    <a:gd name="T50" fmla="*/ 132 w 246"/>
                    <a:gd name="T51" fmla="*/ 60 h 210"/>
                    <a:gd name="T52" fmla="*/ 96 w 246"/>
                    <a:gd name="T53" fmla="*/ 48 h 210"/>
                    <a:gd name="T54" fmla="*/ 84 w 246"/>
                    <a:gd name="T55" fmla="*/ 72 h 210"/>
                    <a:gd name="T56" fmla="*/ 60 w 246"/>
                    <a:gd name="T57" fmla="*/ 72 h 210"/>
                    <a:gd name="T58" fmla="*/ 54 w 246"/>
                    <a:gd name="T59" fmla="*/ 42 h 210"/>
                    <a:gd name="T60" fmla="*/ 162 w 246"/>
                    <a:gd name="T61" fmla="*/ 126 h 210"/>
                    <a:gd name="T62" fmla="*/ 174 w 246"/>
                    <a:gd name="T63" fmla="*/ 132 h 210"/>
                    <a:gd name="T64" fmla="*/ 192 w 246"/>
                    <a:gd name="T65" fmla="*/ 114 h 210"/>
                    <a:gd name="T66" fmla="*/ 174 w 246"/>
                    <a:gd name="T67" fmla="*/ 108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10"/>
                    <a:gd name="T104" fmla="*/ 246 w 246"/>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10">
                      <a:moveTo>
                        <a:pt x="54" y="42"/>
                      </a:moveTo>
                      <a:lnTo>
                        <a:pt x="54" y="54"/>
                      </a:lnTo>
                      <a:lnTo>
                        <a:pt x="54" y="72"/>
                      </a:lnTo>
                      <a:lnTo>
                        <a:pt x="48" y="90"/>
                      </a:lnTo>
                      <a:lnTo>
                        <a:pt x="48" y="102"/>
                      </a:lnTo>
                      <a:lnTo>
                        <a:pt x="36" y="108"/>
                      </a:lnTo>
                      <a:lnTo>
                        <a:pt x="12" y="108"/>
                      </a:lnTo>
                      <a:lnTo>
                        <a:pt x="6" y="96"/>
                      </a:lnTo>
                      <a:lnTo>
                        <a:pt x="0" y="102"/>
                      </a:lnTo>
                      <a:lnTo>
                        <a:pt x="6" y="120"/>
                      </a:lnTo>
                      <a:lnTo>
                        <a:pt x="12" y="138"/>
                      </a:lnTo>
                      <a:lnTo>
                        <a:pt x="24" y="150"/>
                      </a:lnTo>
                      <a:lnTo>
                        <a:pt x="30" y="168"/>
                      </a:lnTo>
                      <a:lnTo>
                        <a:pt x="24" y="174"/>
                      </a:lnTo>
                      <a:lnTo>
                        <a:pt x="24" y="180"/>
                      </a:lnTo>
                      <a:lnTo>
                        <a:pt x="30" y="204"/>
                      </a:lnTo>
                      <a:lnTo>
                        <a:pt x="36" y="204"/>
                      </a:lnTo>
                      <a:lnTo>
                        <a:pt x="42" y="210"/>
                      </a:lnTo>
                      <a:lnTo>
                        <a:pt x="54" y="210"/>
                      </a:lnTo>
                      <a:lnTo>
                        <a:pt x="72" y="210"/>
                      </a:lnTo>
                      <a:lnTo>
                        <a:pt x="84" y="204"/>
                      </a:lnTo>
                      <a:lnTo>
                        <a:pt x="102" y="204"/>
                      </a:lnTo>
                      <a:lnTo>
                        <a:pt x="114" y="198"/>
                      </a:lnTo>
                      <a:lnTo>
                        <a:pt x="138" y="198"/>
                      </a:lnTo>
                      <a:lnTo>
                        <a:pt x="150" y="198"/>
                      </a:lnTo>
                      <a:lnTo>
                        <a:pt x="168" y="186"/>
                      </a:lnTo>
                      <a:lnTo>
                        <a:pt x="180" y="174"/>
                      </a:lnTo>
                      <a:lnTo>
                        <a:pt x="186" y="168"/>
                      </a:lnTo>
                      <a:lnTo>
                        <a:pt x="198" y="156"/>
                      </a:lnTo>
                      <a:lnTo>
                        <a:pt x="204" y="144"/>
                      </a:lnTo>
                      <a:lnTo>
                        <a:pt x="216" y="138"/>
                      </a:lnTo>
                      <a:lnTo>
                        <a:pt x="222" y="120"/>
                      </a:lnTo>
                      <a:lnTo>
                        <a:pt x="234" y="108"/>
                      </a:lnTo>
                      <a:lnTo>
                        <a:pt x="240" y="90"/>
                      </a:lnTo>
                      <a:lnTo>
                        <a:pt x="246" y="78"/>
                      </a:lnTo>
                      <a:lnTo>
                        <a:pt x="234" y="78"/>
                      </a:lnTo>
                      <a:lnTo>
                        <a:pt x="234" y="84"/>
                      </a:lnTo>
                      <a:lnTo>
                        <a:pt x="216" y="78"/>
                      </a:lnTo>
                      <a:lnTo>
                        <a:pt x="216" y="66"/>
                      </a:lnTo>
                      <a:lnTo>
                        <a:pt x="222" y="60"/>
                      </a:lnTo>
                      <a:lnTo>
                        <a:pt x="234" y="60"/>
                      </a:lnTo>
                      <a:lnTo>
                        <a:pt x="228" y="42"/>
                      </a:lnTo>
                      <a:lnTo>
                        <a:pt x="228" y="24"/>
                      </a:lnTo>
                      <a:lnTo>
                        <a:pt x="228" y="12"/>
                      </a:lnTo>
                      <a:lnTo>
                        <a:pt x="222" y="6"/>
                      </a:lnTo>
                      <a:lnTo>
                        <a:pt x="210" y="0"/>
                      </a:lnTo>
                      <a:lnTo>
                        <a:pt x="192" y="0"/>
                      </a:lnTo>
                      <a:lnTo>
                        <a:pt x="174" y="12"/>
                      </a:lnTo>
                      <a:lnTo>
                        <a:pt x="156" y="24"/>
                      </a:lnTo>
                      <a:lnTo>
                        <a:pt x="150" y="36"/>
                      </a:lnTo>
                      <a:lnTo>
                        <a:pt x="138" y="42"/>
                      </a:lnTo>
                      <a:lnTo>
                        <a:pt x="132" y="60"/>
                      </a:lnTo>
                      <a:lnTo>
                        <a:pt x="108" y="54"/>
                      </a:lnTo>
                      <a:lnTo>
                        <a:pt x="96" y="48"/>
                      </a:lnTo>
                      <a:lnTo>
                        <a:pt x="90" y="60"/>
                      </a:lnTo>
                      <a:lnTo>
                        <a:pt x="84" y="72"/>
                      </a:lnTo>
                      <a:lnTo>
                        <a:pt x="66" y="78"/>
                      </a:lnTo>
                      <a:lnTo>
                        <a:pt x="60" y="72"/>
                      </a:lnTo>
                      <a:lnTo>
                        <a:pt x="66" y="54"/>
                      </a:lnTo>
                      <a:lnTo>
                        <a:pt x="54" y="42"/>
                      </a:lnTo>
                      <a:lnTo>
                        <a:pt x="174" y="108"/>
                      </a:lnTo>
                      <a:lnTo>
                        <a:pt x="162" y="126"/>
                      </a:lnTo>
                      <a:lnTo>
                        <a:pt x="168" y="138"/>
                      </a:lnTo>
                      <a:lnTo>
                        <a:pt x="174" y="132"/>
                      </a:lnTo>
                      <a:lnTo>
                        <a:pt x="192" y="126"/>
                      </a:lnTo>
                      <a:lnTo>
                        <a:pt x="192" y="114"/>
                      </a:lnTo>
                      <a:lnTo>
                        <a:pt x="180" y="108"/>
                      </a:lnTo>
                      <a:lnTo>
                        <a:pt x="174" y="108"/>
                      </a:lnTo>
                      <a:lnTo>
                        <a:pt x="54" y="42"/>
                      </a:lnTo>
                      <a:close/>
                    </a:path>
                  </a:pathLst>
                </a:custGeom>
                <a:solidFill>
                  <a:srgbClr val="00CC00"/>
                </a:solidFill>
                <a:ln w="9525">
                  <a:noFill/>
                  <a:round/>
                  <a:headEnd/>
                  <a:tailEnd/>
                </a:ln>
              </p:spPr>
              <p:txBody>
                <a:bodyPr/>
                <a:lstStyle/>
                <a:p>
                  <a:endParaRPr lang="en-US"/>
                </a:p>
              </p:txBody>
            </p:sp>
            <p:sp>
              <p:nvSpPr>
                <p:cNvPr id="16637" name="Freeform 109"/>
                <p:cNvSpPr>
                  <a:spLocks/>
                </p:cNvSpPr>
                <p:nvPr/>
              </p:nvSpPr>
              <p:spPr bwMode="auto">
                <a:xfrm>
                  <a:off x="3111" y="3210"/>
                  <a:ext cx="246" cy="210"/>
                </a:xfrm>
                <a:custGeom>
                  <a:avLst/>
                  <a:gdLst>
                    <a:gd name="T0" fmla="*/ 54 w 246"/>
                    <a:gd name="T1" fmla="*/ 42 h 210"/>
                    <a:gd name="T2" fmla="*/ 54 w 246"/>
                    <a:gd name="T3" fmla="*/ 54 h 210"/>
                    <a:gd name="T4" fmla="*/ 54 w 246"/>
                    <a:gd name="T5" fmla="*/ 72 h 210"/>
                    <a:gd name="T6" fmla="*/ 48 w 246"/>
                    <a:gd name="T7" fmla="*/ 90 h 210"/>
                    <a:gd name="T8" fmla="*/ 48 w 246"/>
                    <a:gd name="T9" fmla="*/ 102 h 210"/>
                    <a:gd name="T10" fmla="*/ 36 w 246"/>
                    <a:gd name="T11" fmla="*/ 108 h 210"/>
                    <a:gd name="T12" fmla="*/ 12 w 246"/>
                    <a:gd name="T13" fmla="*/ 108 h 210"/>
                    <a:gd name="T14" fmla="*/ 6 w 246"/>
                    <a:gd name="T15" fmla="*/ 96 h 210"/>
                    <a:gd name="T16" fmla="*/ 0 w 246"/>
                    <a:gd name="T17" fmla="*/ 102 h 210"/>
                    <a:gd name="T18" fmla="*/ 6 w 246"/>
                    <a:gd name="T19" fmla="*/ 120 h 210"/>
                    <a:gd name="T20" fmla="*/ 12 w 246"/>
                    <a:gd name="T21" fmla="*/ 138 h 210"/>
                    <a:gd name="T22" fmla="*/ 24 w 246"/>
                    <a:gd name="T23" fmla="*/ 150 h 210"/>
                    <a:gd name="T24" fmla="*/ 30 w 246"/>
                    <a:gd name="T25" fmla="*/ 168 h 210"/>
                    <a:gd name="T26" fmla="*/ 24 w 246"/>
                    <a:gd name="T27" fmla="*/ 174 h 210"/>
                    <a:gd name="T28" fmla="*/ 24 w 246"/>
                    <a:gd name="T29" fmla="*/ 180 h 210"/>
                    <a:gd name="T30" fmla="*/ 30 w 246"/>
                    <a:gd name="T31" fmla="*/ 204 h 210"/>
                    <a:gd name="T32" fmla="*/ 36 w 246"/>
                    <a:gd name="T33" fmla="*/ 204 h 210"/>
                    <a:gd name="T34" fmla="*/ 42 w 246"/>
                    <a:gd name="T35" fmla="*/ 210 h 210"/>
                    <a:gd name="T36" fmla="*/ 54 w 246"/>
                    <a:gd name="T37" fmla="*/ 210 h 210"/>
                    <a:gd name="T38" fmla="*/ 72 w 246"/>
                    <a:gd name="T39" fmla="*/ 210 h 210"/>
                    <a:gd name="T40" fmla="*/ 84 w 246"/>
                    <a:gd name="T41" fmla="*/ 204 h 210"/>
                    <a:gd name="T42" fmla="*/ 102 w 246"/>
                    <a:gd name="T43" fmla="*/ 204 h 210"/>
                    <a:gd name="T44" fmla="*/ 114 w 246"/>
                    <a:gd name="T45" fmla="*/ 198 h 210"/>
                    <a:gd name="T46" fmla="*/ 138 w 246"/>
                    <a:gd name="T47" fmla="*/ 198 h 210"/>
                    <a:gd name="T48" fmla="*/ 150 w 246"/>
                    <a:gd name="T49" fmla="*/ 198 h 210"/>
                    <a:gd name="T50" fmla="*/ 168 w 246"/>
                    <a:gd name="T51" fmla="*/ 186 h 210"/>
                    <a:gd name="T52" fmla="*/ 180 w 246"/>
                    <a:gd name="T53" fmla="*/ 174 h 210"/>
                    <a:gd name="T54" fmla="*/ 186 w 246"/>
                    <a:gd name="T55" fmla="*/ 168 h 210"/>
                    <a:gd name="T56" fmla="*/ 198 w 246"/>
                    <a:gd name="T57" fmla="*/ 156 h 210"/>
                    <a:gd name="T58" fmla="*/ 204 w 246"/>
                    <a:gd name="T59" fmla="*/ 144 h 210"/>
                    <a:gd name="T60" fmla="*/ 216 w 246"/>
                    <a:gd name="T61" fmla="*/ 138 h 210"/>
                    <a:gd name="T62" fmla="*/ 222 w 246"/>
                    <a:gd name="T63" fmla="*/ 120 h 210"/>
                    <a:gd name="T64" fmla="*/ 234 w 246"/>
                    <a:gd name="T65" fmla="*/ 108 h 210"/>
                    <a:gd name="T66" fmla="*/ 240 w 246"/>
                    <a:gd name="T67" fmla="*/ 90 h 210"/>
                    <a:gd name="T68" fmla="*/ 246 w 246"/>
                    <a:gd name="T69" fmla="*/ 78 h 210"/>
                    <a:gd name="T70" fmla="*/ 234 w 246"/>
                    <a:gd name="T71" fmla="*/ 78 h 210"/>
                    <a:gd name="T72" fmla="*/ 234 w 246"/>
                    <a:gd name="T73" fmla="*/ 84 h 210"/>
                    <a:gd name="T74" fmla="*/ 216 w 246"/>
                    <a:gd name="T75" fmla="*/ 78 h 210"/>
                    <a:gd name="T76" fmla="*/ 216 w 246"/>
                    <a:gd name="T77" fmla="*/ 66 h 210"/>
                    <a:gd name="T78" fmla="*/ 222 w 246"/>
                    <a:gd name="T79" fmla="*/ 60 h 210"/>
                    <a:gd name="T80" fmla="*/ 234 w 246"/>
                    <a:gd name="T81" fmla="*/ 60 h 210"/>
                    <a:gd name="T82" fmla="*/ 228 w 246"/>
                    <a:gd name="T83" fmla="*/ 42 h 210"/>
                    <a:gd name="T84" fmla="*/ 228 w 246"/>
                    <a:gd name="T85" fmla="*/ 24 h 210"/>
                    <a:gd name="T86" fmla="*/ 228 w 246"/>
                    <a:gd name="T87" fmla="*/ 12 h 210"/>
                    <a:gd name="T88" fmla="*/ 222 w 246"/>
                    <a:gd name="T89" fmla="*/ 6 h 210"/>
                    <a:gd name="T90" fmla="*/ 210 w 246"/>
                    <a:gd name="T91" fmla="*/ 0 h 210"/>
                    <a:gd name="T92" fmla="*/ 192 w 246"/>
                    <a:gd name="T93" fmla="*/ 0 h 210"/>
                    <a:gd name="T94" fmla="*/ 174 w 246"/>
                    <a:gd name="T95" fmla="*/ 12 h 210"/>
                    <a:gd name="T96" fmla="*/ 156 w 246"/>
                    <a:gd name="T97" fmla="*/ 24 h 210"/>
                    <a:gd name="T98" fmla="*/ 150 w 246"/>
                    <a:gd name="T99" fmla="*/ 36 h 210"/>
                    <a:gd name="T100" fmla="*/ 138 w 246"/>
                    <a:gd name="T101" fmla="*/ 42 h 210"/>
                    <a:gd name="T102" fmla="*/ 132 w 246"/>
                    <a:gd name="T103" fmla="*/ 60 h 210"/>
                    <a:gd name="T104" fmla="*/ 108 w 246"/>
                    <a:gd name="T105" fmla="*/ 54 h 210"/>
                    <a:gd name="T106" fmla="*/ 96 w 246"/>
                    <a:gd name="T107" fmla="*/ 48 h 210"/>
                    <a:gd name="T108" fmla="*/ 90 w 246"/>
                    <a:gd name="T109" fmla="*/ 60 h 210"/>
                    <a:gd name="T110" fmla="*/ 84 w 246"/>
                    <a:gd name="T111" fmla="*/ 72 h 210"/>
                    <a:gd name="T112" fmla="*/ 66 w 246"/>
                    <a:gd name="T113" fmla="*/ 78 h 210"/>
                    <a:gd name="T114" fmla="*/ 60 w 246"/>
                    <a:gd name="T115" fmla="*/ 72 h 210"/>
                    <a:gd name="T116" fmla="*/ 66 w 246"/>
                    <a:gd name="T117" fmla="*/ 54 h 210"/>
                    <a:gd name="T118" fmla="*/ 54 w 246"/>
                    <a:gd name="T119" fmla="*/ 42 h 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6"/>
                    <a:gd name="T181" fmla="*/ 0 h 210"/>
                    <a:gd name="T182" fmla="*/ 246 w 246"/>
                    <a:gd name="T183" fmla="*/ 210 h 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6" h="210">
                      <a:moveTo>
                        <a:pt x="54" y="42"/>
                      </a:moveTo>
                      <a:lnTo>
                        <a:pt x="54" y="54"/>
                      </a:lnTo>
                      <a:lnTo>
                        <a:pt x="54" y="72"/>
                      </a:lnTo>
                      <a:lnTo>
                        <a:pt x="48" y="90"/>
                      </a:lnTo>
                      <a:lnTo>
                        <a:pt x="48" y="102"/>
                      </a:lnTo>
                      <a:lnTo>
                        <a:pt x="36" y="108"/>
                      </a:lnTo>
                      <a:lnTo>
                        <a:pt x="12" y="108"/>
                      </a:lnTo>
                      <a:lnTo>
                        <a:pt x="6" y="96"/>
                      </a:lnTo>
                      <a:lnTo>
                        <a:pt x="0" y="102"/>
                      </a:lnTo>
                      <a:lnTo>
                        <a:pt x="6" y="120"/>
                      </a:lnTo>
                      <a:lnTo>
                        <a:pt x="12" y="138"/>
                      </a:lnTo>
                      <a:lnTo>
                        <a:pt x="24" y="150"/>
                      </a:lnTo>
                      <a:lnTo>
                        <a:pt x="30" y="168"/>
                      </a:lnTo>
                      <a:lnTo>
                        <a:pt x="24" y="174"/>
                      </a:lnTo>
                      <a:lnTo>
                        <a:pt x="24" y="180"/>
                      </a:lnTo>
                      <a:lnTo>
                        <a:pt x="30" y="204"/>
                      </a:lnTo>
                      <a:lnTo>
                        <a:pt x="36" y="204"/>
                      </a:lnTo>
                      <a:lnTo>
                        <a:pt x="42" y="210"/>
                      </a:lnTo>
                      <a:lnTo>
                        <a:pt x="54" y="210"/>
                      </a:lnTo>
                      <a:lnTo>
                        <a:pt x="72" y="210"/>
                      </a:lnTo>
                      <a:lnTo>
                        <a:pt x="84" y="204"/>
                      </a:lnTo>
                      <a:lnTo>
                        <a:pt x="102" y="204"/>
                      </a:lnTo>
                      <a:lnTo>
                        <a:pt x="114" y="198"/>
                      </a:lnTo>
                      <a:lnTo>
                        <a:pt x="138" y="198"/>
                      </a:lnTo>
                      <a:lnTo>
                        <a:pt x="150" y="198"/>
                      </a:lnTo>
                      <a:lnTo>
                        <a:pt x="168" y="186"/>
                      </a:lnTo>
                      <a:lnTo>
                        <a:pt x="180" y="174"/>
                      </a:lnTo>
                      <a:lnTo>
                        <a:pt x="186" y="168"/>
                      </a:lnTo>
                      <a:lnTo>
                        <a:pt x="198" y="156"/>
                      </a:lnTo>
                      <a:lnTo>
                        <a:pt x="204" y="144"/>
                      </a:lnTo>
                      <a:lnTo>
                        <a:pt x="216" y="138"/>
                      </a:lnTo>
                      <a:lnTo>
                        <a:pt x="222" y="120"/>
                      </a:lnTo>
                      <a:lnTo>
                        <a:pt x="234" y="108"/>
                      </a:lnTo>
                      <a:lnTo>
                        <a:pt x="240" y="90"/>
                      </a:lnTo>
                      <a:lnTo>
                        <a:pt x="246" y="78"/>
                      </a:lnTo>
                      <a:lnTo>
                        <a:pt x="234" y="78"/>
                      </a:lnTo>
                      <a:lnTo>
                        <a:pt x="234" y="84"/>
                      </a:lnTo>
                      <a:lnTo>
                        <a:pt x="216" y="78"/>
                      </a:lnTo>
                      <a:lnTo>
                        <a:pt x="216" y="66"/>
                      </a:lnTo>
                      <a:lnTo>
                        <a:pt x="222" y="60"/>
                      </a:lnTo>
                      <a:lnTo>
                        <a:pt x="234" y="60"/>
                      </a:lnTo>
                      <a:lnTo>
                        <a:pt x="228" y="42"/>
                      </a:lnTo>
                      <a:lnTo>
                        <a:pt x="228" y="24"/>
                      </a:lnTo>
                      <a:lnTo>
                        <a:pt x="228" y="12"/>
                      </a:lnTo>
                      <a:lnTo>
                        <a:pt x="222" y="6"/>
                      </a:lnTo>
                      <a:lnTo>
                        <a:pt x="210" y="0"/>
                      </a:lnTo>
                      <a:lnTo>
                        <a:pt x="192" y="0"/>
                      </a:lnTo>
                      <a:lnTo>
                        <a:pt x="174" y="12"/>
                      </a:lnTo>
                      <a:lnTo>
                        <a:pt x="156" y="24"/>
                      </a:lnTo>
                      <a:lnTo>
                        <a:pt x="150" y="36"/>
                      </a:lnTo>
                      <a:lnTo>
                        <a:pt x="138" y="42"/>
                      </a:lnTo>
                      <a:lnTo>
                        <a:pt x="132" y="60"/>
                      </a:lnTo>
                      <a:lnTo>
                        <a:pt x="108" y="54"/>
                      </a:lnTo>
                      <a:lnTo>
                        <a:pt x="96" y="48"/>
                      </a:lnTo>
                      <a:lnTo>
                        <a:pt x="90" y="60"/>
                      </a:lnTo>
                      <a:lnTo>
                        <a:pt x="84" y="72"/>
                      </a:lnTo>
                      <a:lnTo>
                        <a:pt x="66" y="78"/>
                      </a:lnTo>
                      <a:lnTo>
                        <a:pt x="60" y="72"/>
                      </a:lnTo>
                      <a:lnTo>
                        <a:pt x="66" y="54"/>
                      </a:lnTo>
                      <a:lnTo>
                        <a:pt x="54" y="42"/>
                      </a:lnTo>
                      <a:close/>
                    </a:path>
                  </a:pathLst>
                </a:custGeom>
                <a:solidFill>
                  <a:srgbClr val="00CC00"/>
                </a:solidFill>
                <a:ln w="0">
                  <a:solidFill>
                    <a:srgbClr val="000000"/>
                  </a:solidFill>
                  <a:prstDash val="solid"/>
                  <a:round/>
                  <a:headEnd/>
                  <a:tailEnd/>
                </a:ln>
              </p:spPr>
              <p:txBody>
                <a:bodyPr/>
                <a:lstStyle/>
                <a:p>
                  <a:endParaRPr lang="en-US"/>
                </a:p>
              </p:txBody>
            </p:sp>
            <p:sp>
              <p:nvSpPr>
                <p:cNvPr id="16638" name="Freeform 110"/>
                <p:cNvSpPr>
                  <a:spLocks/>
                </p:cNvSpPr>
                <p:nvPr/>
              </p:nvSpPr>
              <p:spPr bwMode="auto">
                <a:xfrm>
                  <a:off x="3273" y="3318"/>
                  <a:ext cx="30" cy="30"/>
                </a:xfrm>
                <a:custGeom>
                  <a:avLst/>
                  <a:gdLst>
                    <a:gd name="T0" fmla="*/ 12 w 30"/>
                    <a:gd name="T1" fmla="*/ 0 h 30"/>
                    <a:gd name="T2" fmla="*/ 0 w 30"/>
                    <a:gd name="T3" fmla="*/ 18 h 30"/>
                    <a:gd name="T4" fmla="*/ 6 w 30"/>
                    <a:gd name="T5" fmla="*/ 30 h 30"/>
                    <a:gd name="T6" fmla="*/ 12 w 30"/>
                    <a:gd name="T7" fmla="*/ 24 h 30"/>
                    <a:gd name="T8" fmla="*/ 30 w 30"/>
                    <a:gd name="T9" fmla="*/ 18 h 30"/>
                    <a:gd name="T10" fmla="*/ 30 w 30"/>
                    <a:gd name="T11" fmla="*/ 6 h 30"/>
                    <a:gd name="T12" fmla="*/ 18 w 30"/>
                    <a:gd name="T13" fmla="*/ 0 h 30"/>
                    <a:gd name="T14" fmla="*/ 12 w 30"/>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0"/>
                    <a:gd name="T26" fmla="*/ 30 w 30"/>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0">
                      <a:moveTo>
                        <a:pt x="12" y="0"/>
                      </a:moveTo>
                      <a:lnTo>
                        <a:pt x="0" y="18"/>
                      </a:lnTo>
                      <a:lnTo>
                        <a:pt x="6" y="30"/>
                      </a:lnTo>
                      <a:lnTo>
                        <a:pt x="12" y="24"/>
                      </a:lnTo>
                      <a:lnTo>
                        <a:pt x="30" y="18"/>
                      </a:lnTo>
                      <a:lnTo>
                        <a:pt x="30" y="6"/>
                      </a:lnTo>
                      <a:lnTo>
                        <a:pt x="18" y="0"/>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6639" name="Freeform 111"/>
                <p:cNvSpPr>
                  <a:spLocks/>
                </p:cNvSpPr>
                <p:nvPr/>
              </p:nvSpPr>
              <p:spPr bwMode="auto">
                <a:xfrm>
                  <a:off x="3081" y="3216"/>
                  <a:ext cx="6" cy="12"/>
                </a:xfrm>
                <a:custGeom>
                  <a:avLst/>
                  <a:gdLst>
                    <a:gd name="T0" fmla="*/ 6 w 6"/>
                    <a:gd name="T1" fmla="*/ 12 h 12"/>
                    <a:gd name="T2" fmla="*/ 0 w 6"/>
                    <a:gd name="T3" fmla="*/ 6 h 12"/>
                    <a:gd name="T4" fmla="*/ 0 w 6"/>
                    <a:gd name="T5" fmla="*/ 0 h 12"/>
                    <a:gd name="T6" fmla="*/ 6 w 6"/>
                    <a:gd name="T7" fmla="*/ 12 h 12"/>
                    <a:gd name="T8" fmla="*/ 0 60000 65536"/>
                    <a:gd name="T9" fmla="*/ 0 60000 65536"/>
                    <a:gd name="T10" fmla="*/ 0 60000 65536"/>
                    <a:gd name="T11" fmla="*/ 0 60000 65536"/>
                    <a:gd name="T12" fmla="*/ 0 w 6"/>
                    <a:gd name="T13" fmla="*/ 0 h 12"/>
                    <a:gd name="T14" fmla="*/ 6 w 6"/>
                    <a:gd name="T15" fmla="*/ 12 h 12"/>
                  </a:gdLst>
                  <a:ahLst/>
                  <a:cxnLst>
                    <a:cxn ang="T8">
                      <a:pos x="T0" y="T1"/>
                    </a:cxn>
                    <a:cxn ang="T9">
                      <a:pos x="T2" y="T3"/>
                    </a:cxn>
                    <a:cxn ang="T10">
                      <a:pos x="T4" y="T5"/>
                    </a:cxn>
                    <a:cxn ang="T11">
                      <a:pos x="T6" y="T7"/>
                    </a:cxn>
                  </a:cxnLst>
                  <a:rect l="T12" t="T13" r="T14" b="T15"/>
                  <a:pathLst>
                    <a:path w="6" h="12">
                      <a:moveTo>
                        <a:pt x="6" y="12"/>
                      </a:moveTo>
                      <a:lnTo>
                        <a:pt x="0" y="6"/>
                      </a:lnTo>
                      <a:lnTo>
                        <a:pt x="0" y="0"/>
                      </a:lnTo>
                      <a:lnTo>
                        <a:pt x="6" y="12"/>
                      </a:lnTo>
                      <a:close/>
                    </a:path>
                  </a:pathLst>
                </a:custGeom>
                <a:solidFill>
                  <a:srgbClr val="00CC00"/>
                </a:solidFill>
                <a:ln w="0">
                  <a:solidFill>
                    <a:srgbClr val="000000"/>
                  </a:solidFill>
                  <a:prstDash val="solid"/>
                  <a:round/>
                  <a:headEnd/>
                  <a:tailEnd/>
                </a:ln>
              </p:spPr>
              <p:txBody>
                <a:bodyPr/>
                <a:lstStyle/>
                <a:p>
                  <a:endParaRPr lang="en-US"/>
                </a:p>
              </p:txBody>
            </p:sp>
            <p:sp>
              <p:nvSpPr>
                <p:cNvPr id="16640" name="Freeform 112"/>
                <p:cNvSpPr>
                  <a:spLocks/>
                </p:cNvSpPr>
                <p:nvPr/>
              </p:nvSpPr>
              <p:spPr bwMode="auto">
                <a:xfrm>
                  <a:off x="3327" y="3270"/>
                  <a:ext cx="18" cy="24"/>
                </a:xfrm>
                <a:custGeom>
                  <a:avLst/>
                  <a:gdLst>
                    <a:gd name="T0" fmla="*/ 6 w 18"/>
                    <a:gd name="T1" fmla="*/ 0 h 24"/>
                    <a:gd name="T2" fmla="*/ 0 w 18"/>
                    <a:gd name="T3" fmla="*/ 6 h 24"/>
                    <a:gd name="T4" fmla="*/ 0 w 18"/>
                    <a:gd name="T5" fmla="*/ 18 h 24"/>
                    <a:gd name="T6" fmla="*/ 18 w 18"/>
                    <a:gd name="T7" fmla="*/ 24 h 24"/>
                    <a:gd name="T8" fmla="*/ 18 w 18"/>
                    <a:gd name="T9" fmla="*/ 18 h 24"/>
                    <a:gd name="T10" fmla="*/ 18 w 18"/>
                    <a:gd name="T11" fmla="*/ 0 h 24"/>
                    <a:gd name="T12" fmla="*/ 6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6" y="0"/>
                      </a:moveTo>
                      <a:lnTo>
                        <a:pt x="0" y="6"/>
                      </a:lnTo>
                      <a:lnTo>
                        <a:pt x="0" y="18"/>
                      </a:lnTo>
                      <a:lnTo>
                        <a:pt x="18" y="24"/>
                      </a:lnTo>
                      <a:lnTo>
                        <a:pt x="18" y="18"/>
                      </a:lnTo>
                      <a:lnTo>
                        <a:pt x="18"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41" name="Freeform 113"/>
                <p:cNvSpPr>
                  <a:spLocks/>
                </p:cNvSpPr>
                <p:nvPr/>
              </p:nvSpPr>
              <p:spPr bwMode="auto">
                <a:xfrm>
                  <a:off x="3039" y="3126"/>
                  <a:ext cx="204" cy="192"/>
                </a:xfrm>
                <a:custGeom>
                  <a:avLst/>
                  <a:gdLst>
                    <a:gd name="T0" fmla="*/ 126 w 204"/>
                    <a:gd name="T1" fmla="*/ 126 h 192"/>
                    <a:gd name="T2" fmla="*/ 126 w 204"/>
                    <a:gd name="T3" fmla="*/ 102 h 192"/>
                    <a:gd name="T4" fmla="*/ 126 w 204"/>
                    <a:gd name="T5" fmla="*/ 78 h 192"/>
                    <a:gd name="T6" fmla="*/ 138 w 204"/>
                    <a:gd name="T7" fmla="*/ 78 h 192"/>
                    <a:gd name="T8" fmla="*/ 138 w 204"/>
                    <a:gd name="T9" fmla="*/ 66 h 192"/>
                    <a:gd name="T10" fmla="*/ 138 w 204"/>
                    <a:gd name="T11" fmla="*/ 54 h 192"/>
                    <a:gd name="T12" fmla="*/ 138 w 204"/>
                    <a:gd name="T13" fmla="*/ 36 h 192"/>
                    <a:gd name="T14" fmla="*/ 138 w 204"/>
                    <a:gd name="T15" fmla="*/ 24 h 192"/>
                    <a:gd name="T16" fmla="*/ 156 w 204"/>
                    <a:gd name="T17" fmla="*/ 18 h 192"/>
                    <a:gd name="T18" fmla="*/ 174 w 204"/>
                    <a:gd name="T19" fmla="*/ 18 h 192"/>
                    <a:gd name="T20" fmla="*/ 180 w 204"/>
                    <a:gd name="T21" fmla="*/ 24 h 192"/>
                    <a:gd name="T22" fmla="*/ 192 w 204"/>
                    <a:gd name="T23" fmla="*/ 18 h 192"/>
                    <a:gd name="T24" fmla="*/ 204 w 204"/>
                    <a:gd name="T25" fmla="*/ 12 h 192"/>
                    <a:gd name="T26" fmla="*/ 186 w 204"/>
                    <a:gd name="T27" fmla="*/ 12 h 192"/>
                    <a:gd name="T28" fmla="*/ 180 w 204"/>
                    <a:gd name="T29" fmla="*/ 12 h 192"/>
                    <a:gd name="T30" fmla="*/ 156 w 204"/>
                    <a:gd name="T31" fmla="*/ 12 h 192"/>
                    <a:gd name="T32" fmla="*/ 132 w 204"/>
                    <a:gd name="T33" fmla="*/ 18 h 192"/>
                    <a:gd name="T34" fmla="*/ 120 w 204"/>
                    <a:gd name="T35" fmla="*/ 12 h 192"/>
                    <a:gd name="T36" fmla="*/ 102 w 204"/>
                    <a:gd name="T37" fmla="*/ 12 h 192"/>
                    <a:gd name="T38" fmla="*/ 102 w 204"/>
                    <a:gd name="T39" fmla="*/ 6 h 192"/>
                    <a:gd name="T40" fmla="*/ 84 w 204"/>
                    <a:gd name="T41" fmla="*/ 6 h 192"/>
                    <a:gd name="T42" fmla="*/ 66 w 204"/>
                    <a:gd name="T43" fmla="*/ 6 h 192"/>
                    <a:gd name="T44" fmla="*/ 48 w 204"/>
                    <a:gd name="T45" fmla="*/ 6 h 192"/>
                    <a:gd name="T46" fmla="*/ 30 w 204"/>
                    <a:gd name="T47" fmla="*/ 6 h 192"/>
                    <a:gd name="T48" fmla="*/ 18 w 204"/>
                    <a:gd name="T49" fmla="*/ 0 h 192"/>
                    <a:gd name="T50" fmla="*/ 0 w 204"/>
                    <a:gd name="T51" fmla="*/ 6 h 192"/>
                    <a:gd name="T52" fmla="*/ 0 w 204"/>
                    <a:gd name="T53" fmla="*/ 12 h 192"/>
                    <a:gd name="T54" fmla="*/ 12 w 204"/>
                    <a:gd name="T55" fmla="*/ 36 h 192"/>
                    <a:gd name="T56" fmla="*/ 24 w 204"/>
                    <a:gd name="T57" fmla="*/ 54 h 192"/>
                    <a:gd name="T58" fmla="*/ 30 w 204"/>
                    <a:gd name="T59" fmla="*/ 72 h 192"/>
                    <a:gd name="T60" fmla="*/ 42 w 204"/>
                    <a:gd name="T61" fmla="*/ 90 h 192"/>
                    <a:gd name="T62" fmla="*/ 48 w 204"/>
                    <a:gd name="T63" fmla="*/ 102 h 192"/>
                    <a:gd name="T64" fmla="*/ 42 w 204"/>
                    <a:gd name="T65" fmla="*/ 96 h 192"/>
                    <a:gd name="T66" fmla="*/ 48 w 204"/>
                    <a:gd name="T67" fmla="*/ 114 h 192"/>
                    <a:gd name="T68" fmla="*/ 48 w 204"/>
                    <a:gd name="T69" fmla="*/ 132 h 192"/>
                    <a:gd name="T70" fmla="*/ 54 w 204"/>
                    <a:gd name="T71" fmla="*/ 150 h 192"/>
                    <a:gd name="T72" fmla="*/ 54 w 204"/>
                    <a:gd name="T73" fmla="*/ 168 h 192"/>
                    <a:gd name="T74" fmla="*/ 66 w 204"/>
                    <a:gd name="T75" fmla="*/ 180 h 192"/>
                    <a:gd name="T76" fmla="*/ 72 w 204"/>
                    <a:gd name="T77" fmla="*/ 186 h 192"/>
                    <a:gd name="T78" fmla="*/ 78 w 204"/>
                    <a:gd name="T79" fmla="*/ 180 h 192"/>
                    <a:gd name="T80" fmla="*/ 84 w 204"/>
                    <a:gd name="T81" fmla="*/ 192 h 192"/>
                    <a:gd name="T82" fmla="*/ 108 w 204"/>
                    <a:gd name="T83" fmla="*/ 192 h 192"/>
                    <a:gd name="T84" fmla="*/ 120 w 204"/>
                    <a:gd name="T85" fmla="*/ 186 h 192"/>
                    <a:gd name="T86" fmla="*/ 120 w 204"/>
                    <a:gd name="T87" fmla="*/ 174 h 192"/>
                    <a:gd name="T88" fmla="*/ 126 w 204"/>
                    <a:gd name="T89" fmla="*/ 156 h 192"/>
                    <a:gd name="T90" fmla="*/ 126 w 204"/>
                    <a:gd name="T91" fmla="*/ 138 h 192"/>
                    <a:gd name="T92" fmla="*/ 126 w 204"/>
                    <a:gd name="T93" fmla="*/ 126 h 1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4"/>
                    <a:gd name="T142" fmla="*/ 0 h 192"/>
                    <a:gd name="T143" fmla="*/ 204 w 204"/>
                    <a:gd name="T144" fmla="*/ 192 h 1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4" h="192">
                      <a:moveTo>
                        <a:pt x="126" y="126"/>
                      </a:moveTo>
                      <a:lnTo>
                        <a:pt x="126" y="102"/>
                      </a:lnTo>
                      <a:lnTo>
                        <a:pt x="126" y="78"/>
                      </a:lnTo>
                      <a:lnTo>
                        <a:pt x="138" y="78"/>
                      </a:lnTo>
                      <a:lnTo>
                        <a:pt x="138" y="66"/>
                      </a:lnTo>
                      <a:lnTo>
                        <a:pt x="138" y="54"/>
                      </a:lnTo>
                      <a:lnTo>
                        <a:pt x="138" y="36"/>
                      </a:lnTo>
                      <a:lnTo>
                        <a:pt x="138" y="24"/>
                      </a:lnTo>
                      <a:lnTo>
                        <a:pt x="156" y="18"/>
                      </a:lnTo>
                      <a:lnTo>
                        <a:pt x="174" y="18"/>
                      </a:lnTo>
                      <a:lnTo>
                        <a:pt x="180" y="24"/>
                      </a:lnTo>
                      <a:lnTo>
                        <a:pt x="192" y="18"/>
                      </a:lnTo>
                      <a:lnTo>
                        <a:pt x="204" y="12"/>
                      </a:lnTo>
                      <a:lnTo>
                        <a:pt x="186" y="12"/>
                      </a:lnTo>
                      <a:lnTo>
                        <a:pt x="180" y="12"/>
                      </a:lnTo>
                      <a:lnTo>
                        <a:pt x="156" y="12"/>
                      </a:lnTo>
                      <a:lnTo>
                        <a:pt x="132" y="18"/>
                      </a:lnTo>
                      <a:lnTo>
                        <a:pt x="120" y="12"/>
                      </a:lnTo>
                      <a:lnTo>
                        <a:pt x="102" y="12"/>
                      </a:lnTo>
                      <a:lnTo>
                        <a:pt x="102" y="6"/>
                      </a:lnTo>
                      <a:lnTo>
                        <a:pt x="84" y="6"/>
                      </a:lnTo>
                      <a:lnTo>
                        <a:pt x="66" y="6"/>
                      </a:lnTo>
                      <a:lnTo>
                        <a:pt x="48" y="6"/>
                      </a:lnTo>
                      <a:lnTo>
                        <a:pt x="30" y="6"/>
                      </a:lnTo>
                      <a:lnTo>
                        <a:pt x="18" y="0"/>
                      </a:lnTo>
                      <a:lnTo>
                        <a:pt x="0" y="6"/>
                      </a:lnTo>
                      <a:lnTo>
                        <a:pt x="0" y="12"/>
                      </a:lnTo>
                      <a:lnTo>
                        <a:pt x="12" y="36"/>
                      </a:lnTo>
                      <a:lnTo>
                        <a:pt x="24" y="54"/>
                      </a:lnTo>
                      <a:lnTo>
                        <a:pt x="30" y="72"/>
                      </a:lnTo>
                      <a:lnTo>
                        <a:pt x="42" y="90"/>
                      </a:lnTo>
                      <a:lnTo>
                        <a:pt x="48" y="102"/>
                      </a:lnTo>
                      <a:lnTo>
                        <a:pt x="42" y="96"/>
                      </a:lnTo>
                      <a:lnTo>
                        <a:pt x="48" y="114"/>
                      </a:lnTo>
                      <a:lnTo>
                        <a:pt x="48" y="132"/>
                      </a:lnTo>
                      <a:lnTo>
                        <a:pt x="54" y="150"/>
                      </a:lnTo>
                      <a:lnTo>
                        <a:pt x="54" y="168"/>
                      </a:lnTo>
                      <a:lnTo>
                        <a:pt x="66" y="180"/>
                      </a:lnTo>
                      <a:lnTo>
                        <a:pt x="72" y="186"/>
                      </a:lnTo>
                      <a:lnTo>
                        <a:pt x="78" y="180"/>
                      </a:lnTo>
                      <a:lnTo>
                        <a:pt x="84" y="192"/>
                      </a:lnTo>
                      <a:lnTo>
                        <a:pt x="108" y="192"/>
                      </a:lnTo>
                      <a:lnTo>
                        <a:pt x="120" y="186"/>
                      </a:lnTo>
                      <a:lnTo>
                        <a:pt x="120" y="174"/>
                      </a:lnTo>
                      <a:lnTo>
                        <a:pt x="126" y="156"/>
                      </a:lnTo>
                      <a:lnTo>
                        <a:pt x="126" y="138"/>
                      </a:lnTo>
                      <a:lnTo>
                        <a:pt x="126" y="126"/>
                      </a:lnTo>
                      <a:close/>
                    </a:path>
                  </a:pathLst>
                </a:custGeom>
                <a:solidFill>
                  <a:srgbClr val="00CC00"/>
                </a:solidFill>
                <a:ln w="0">
                  <a:solidFill>
                    <a:srgbClr val="000000"/>
                  </a:solidFill>
                  <a:prstDash val="solid"/>
                  <a:round/>
                  <a:headEnd/>
                  <a:tailEnd/>
                </a:ln>
              </p:spPr>
              <p:txBody>
                <a:bodyPr/>
                <a:lstStyle/>
                <a:p>
                  <a:endParaRPr lang="en-US"/>
                </a:p>
              </p:txBody>
            </p:sp>
            <p:sp>
              <p:nvSpPr>
                <p:cNvPr id="16642" name="Freeform 114"/>
                <p:cNvSpPr>
                  <a:spLocks/>
                </p:cNvSpPr>
                <p:nvPr/>
              </p:nvSpPr>
              <p:spPr bwMode="auto">
                <a:xfrm>
                  <a:off x="1826" y="3018"/>
                  <a:ext cx="180" cy="204"/>
                </a:xfrm>
                <a:custGeom>
                  <a:avLst/>
                  <a:gdLst>
                    <a:gd name="T0" fmla="*/ 114 w 180"/>
                    <a:gd name="T1" fmla="*/ 156 h 204"/>
                    <a:gd name="T2" fmla="*/ 108 w 180"/>
                    <a:gd name="T3" fmla="*/ 174 h 204"/>
                    <a:gd name="T4" fmla="*/ 102 w 180"/>
                    <a:gd name="T5" fmla="*/ 192 h 204"/>
                    <a:gd name="T6" fmla="*/ 102 w 180"/>
                    <a:gd name="T7" fmla="*/ 186 h 204"/>
                    <a:gd name="T8" fmla="*/ 84 w 180"/>
                    <a:gd name="T9" fmla="*/ 192 h 204"/>
                    <a:gd name="T10" fmla="*/ 78 w 180"/>
                    <a:gd name="T11" fmla="*/ 198 h 204"/>
                    <a:gd name="T12" fmla="*/ 72 w 180"/>
                    <a:gd name="T13" fmla="*/ 192 h 204"/>
                    <a:gd name="T14" fmla="*/ 54 w 180"/>
                    <a:gd name="T15" fmla="*/ 186 h 204"/>
                    <a:gd name="T16" fmla="*/ 48 w 180"/>
                    <a:gd name="T17" fmla="*/ 186 h 204"/>
                    <a:gd name="T18" fmla="*/ 36 w 180"/>
                    <a:gd name="T19" fmla="*/ 204 h 204"/>
                    <a:gd name="T20" fmla="*/ 24 w 180"/>
                    <a:gd name="T21" fmla="*/ 198 h 204"/>
                    <a:gd name="T22" fmla="*/ 18 w 180"/>
                    <a:gd name="T23" fmla="*/ 186 h 204"/>
                    <a:gd name="T24" fmla="*/ 12 w 180"/>
                    <a:gd name="T25" fmla="*/ 174 h 204"/>
                    <a:gd name="T26" fmla="*/ 12 w 180"/>
                    <a:gd name="T27" fmla="*/ 156 h 204"/>
                    <a:gd name="T28" fmla="*/ 12 w 180"/>
                    <a:gd name="T29" fmla="*/ 144 h 204"/>
                    <a:gd name="T30" fmla="*/ 6 w 180"/>
                    <a:gd name="T31" fmla="*/ 138 h 204"/>
                    <a:gd name="T32" fmla="*/ 6 w 180"/>
                    <a:gd name="T33" fmla="*/ 126 h 204"/>
                    <a:gd name="T34" fmla="*/ 0 w 180"/>
                    <a:gd name="T35" fmla="*/ 120 h 204"/>
                    <a:gd name="T36" fmla="*/ 0 w 180"/>
                    <a:gd name="T37" fmla="*/ 114 h 204"/>
                    <a:gd name="T38" fmla="*/ 6 w 180"/>
                    <a:gd name="T39" fmla="*/ 96 h 204"/>
                    <a:gd name="T40" fmla="*/ 6 w 180"/>
                    <a:gd name="T41" fmla="*/ 84 h 204"/>
                    <a:gd name="T42" fmla="*/ 6 w 180"/>
                    <a:gd name="T43" fmla="*/ 72 h 204"/>
                    <a:gd name="T44" fmla="*/ 6 w 180"/>
                    <a:gd name="T45" fmla="*/ 66 h 204"/>
                    <a:gd name="T46" fmla="*/ 12 w 180"/>
                    <a:gd name="T47" fmla="*/ 42 h 204"/>
                    <a:gd name="T48" fmla="*/ 6 w 180"/>
                    <a:gd name="T49" fmla="*/ 30 h 204"/>
                    <a:gd name="T50" fmla="*/ 0 w 180"/>
                    <a:gd name="T51" fmla="*/ 18 h 204"/>
                    <a:gd name="T52" fmla="*/ 18 w 180"/>
                    <a:gd name="T53" fmla="*/ 18 h 204"/>
                    <a:gd name="T54" fmla="*/ 24 w 180"/>
                    <a:gd name="T55" fmla="*/ 12 h 204"/>
                    <a:gd name="T56" fmla="*/ 36 w 180"/>
                    <a:gd name="T57" fmla="*/ 6 h 204"/>
                    <a:gd name="T58" fmla="*/ 48 w 180"/>
                    <a:gd name="T59" fmla="*/ 0 h 204"/>
                    <a:gd name="T60" fmla="*/ 60 w 180"/>
                    <a:gd name="T61" fmla="*/ 0 h 204"/>
                    <a:gd name="T62" fmla="*/ 66 w 180"/>
                    <a:gd name="T63" fmla="*/ 12 h 204"/>
                    <a:gd name="T64" fmla="*/ 66 w 180"/>
                    <a:gd name="T65" fmla="*/ 24 h 204"/>
                    <a:gd name="T66" fmla="*/ 72 w 180"/>
                    <a:gd name="T67" fmla="*/ 36 h 204"/>
                    <a:gd name="T68" fmla="*/ 84 w 180"/>
                    <a:gd name="T69" fmla="*/ 42 h 204"/>
                    <a:gd name="T70" fmla="*/ 96 w 180"/>
                    <a:gd name="T71" fmla="*/ 48 h 204"/>
                    <a:gd name="T72" fmla="*/ 114 w 180"/>
                    <a:gd name="T73" fmla="*/ 54 h 204"/>
                    <a:gd name="T74" fmla="*/ 132 w 180"/>
                    <a:gd name="T75" fmla="*/ 60 h 204"/>
                    <a:gd name="T76" fmla="*/ 132 w 180"/>
                    <a:gd name="T77" fmla="*/ 66 h 204"/>
                    <a:gd name="T78" fmla="*/ 138 w 180"/>
                    <a:gd name="T79" fmla="*/ 78 h 204"/>
                    <a:gd name="T80" fmla="*/ 132 w 180"/>
                    <a:gd name="T81" fmla="*/ 78 h 204"/>
                    <a:gd name="T82" fmla="*/ 138 w 180"/>
                    <a:gd name="T83" fmla="*/ 84 h 204"/>
                    <a:gd name="T84" fmla="*/ 138 w 180"/>
                    <a:gd name="T85" fmla="*/ 96 h 204"/>
                    <a:gd name="T86" fmla="*/ 150 w 180"/>
                    <a:gd name="T87" fmla="*/ 102 h 204"/>
                    <a:gd name="T88" fmla="*/ 168 w 180"/>
                    <a:gd name="T89" fmla="*/ 102 h 204"/>
                    <a:gd name="T90" fmla="*/ 168 w 180"/>
                    <a:gd name="T91" fmla="*/ 114 h 204"/>
                    <a:gd name="T92" fmla="*/ 174 w 180"/>
                    <a:gd name="T93" fmla="*/ 120 h 204"/>
                    <a:gd name="T94" fmla="*/ 180 w 180"/>
                    <a:gd name="T95" fmla="*/ 126 h 204"/>
                    <a:gd name="T96" fmla="*/ 174 w 180"/>
                    <a:gd name="T97" fmla="*/ 138 h 204"/>
                    <a:gd name="T98" fmla="*/ 168 w 180"/>
                    <a:gd name="T99" fmla="*/ 150 h 204"/>
                    <a:gd name="T100" fmla="*/ 174 w 180"/>
                    <a:gd name="T101" fmla="*/ 156 h 204"/>
                    <a:gd name="T102" fmla="*/ 168 w 180"/>
                    <a:gd name="T103" fmla="*/ 162 h 204"/>
                    <a:gd name="T104" fmla="*/ 168 w 180"/>
                    <a:gd name="T105" fmla="*/ 156 h 204"/>
                    <a:gd name="T106" fmla="*/ 156 w 180"/>
                    <a:gd name="T107" fmla="*/ 144 h 204"/>
                    <a:gd name="T108" fmla="*/ 138 w 180"/>
                    <a:gd name="T109" fmla="*/ 150 h 204"/>
                    <a:gd name="T110" fmla="*/ 114 w 180"/>
                    <a:gd name="T111" fmla="*/ 150 h 204"/>
                    <a:gd name="T112" fmla="*/ 114 w 180"/>
                    <a:gd name="T113" fmla="*/ 156 h 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0"/>
                    <a:gd name="T172" fmla="*/ 0 h 204"/>
                    <a:gd name="T173" fmla="*/ 180 w 180"/>
                    <a:gd name="T174" fmla="*/ 204 h 2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0" h="204">
                      <a:moveTo>
                        <a:pt x="114" y="156"/>
                      </a:moveTo>
                      <a:lnTo>
                        <a:pt x="108" y="174"/>
                      </a:lnTo>
                      <a:lnTo>
                        <a:pt x="102" y="192"/>
                      </a:lnTo>
                      <a:lnTo>
                        <a:pt x="102" y="186"/>
                      </a:lnTo>
                      <a:lnTo>
                        <a:pt x="84" y="192"/>
                      </a:lnTo>
                      <a:lnTo>
                        <a:pt x="78" y="198"/>
                      </a:lnTo>
                      <a:lnTo>
                        <a:pt x="72" y="192"/>
                      </a:lnTo>
                      <a:lnTo>
                        <a:pt x="54" y="186"/>
                      </a:lnTo>
                      <a:lnTo>
                        <a:pt x="48" y="186"/>
                      </a:lnTo>
                      <a:lnTo>
                        <a:pt x="36" y="204"/>
                      </a:lnTo>
                      <a:lnTo>
                        <a:pt x="24" y="198"/>
                      </a:lnTo>
                      <a:lnTo>
                        <a:pt x="18" y="186"/>
                      </a:lnTo>
                      <a:lnTo>
                        <a:pt x="12" y="174"/>
                      </a:lnTo>
                      <a:lnTo>
                        <a:pt x="12" y="156"/>
                      </a:lnTo>
                      <a:lnTo>
                        <a:pt x="12" y="144"/>
                      </a:lnTo>
                      <a:lnTo>
                        <a:pt x="6" y="138"/>
                      </a:lnTo>
                      <a:lnTo>
                        <a:pt x="6" y="126"/>
                      </a:lnTo>
                      <a:lnTo>
                        <a:pt x="0" y="120"/>
                      </a:lnTo>
                      <a:lnTo>
                        <a:pt x="0" y="114"/>
                      </a:lnTo>
                      <a:lnTo>
                        <a:pt x="6" y="96"/>
                      </a:lnTo>
                      <a:lnTo>
                        <a:pt x="6" y="84"/>
                      </a:lnTo>
                      <a:lnTo>
                        <a:pt x="6" y="72"/>
                      </a:lnTo>
                      <a:lnTo>
                        <a:pt x="6" y="66"/>
                      </a:lnTo>
                      <a:lnTo>
                        <a:pt x="12" y="42"/>
                      </a:lnTo>
                      <a:lnTo>
                        <a:pt x="6" y="30"/>
                      </a:lnTo>
                      <a:lnTo>
                        <a:pt x="0" y="18"/>
                      </a:lnTo>
                      <a:lnTo>
                        <a:pt x="18" y="18"/>
                      </a:lnTo>
                      <a:lnTo>
                        <a:pt x="24" y="12"/>
                      </a:lnTo>
                      <a:lnTo>
                        <a:pt x="36" y="6"/>
                      </a:lnTo>
                      <a:lnTo>
                        <a:pt x="48" y="0"/>
                      </a:lnTo>
                      <a:lnTo>
                        <a:pt x="60" y="0"/>
                      </a:lnTo>
                      <a:lnTo>
                        <a:pt x="66" y="12"/>
                      </a:lnTo>
                      <a:lnTo>
                        <a:pt x="66" y="24"/>
                      </a:lnTo>
                      <a:lnTo>
                        <a:pt x="72" y="36"/>
                      </a:lnTo>
                      <a:lnTo>
                        <a:pt x="84" y="42"/>
                      </a:lnTo>
                      <a:lnTo>
                        <a:pt x="96" y="48"/>
                      </a:lnTo>
                      <a:lnTo>
                        <a:pt x="114" y="54"/>
                      </a:lnTo>
                      <a:lnTo>
                        <a:pt x="132" y="60"/>
                      </a:lnTo>
                      <a:lnTo>
                        <a:pt x="132" y="66"/>
                      </a:lnTo>
                      <a:lnTo>
                        <a:pt x="138" y="78"/>
                      </a:lnTo>
                      <a:lnTo>
                        <a:pt x="132" y="78"/>
                      </a:lnTo>
                      <a:lnTo>
                        <a:pt x="138" y="84"/>
                      </a:lnTo>
                      <a:lnTo>
                        <a:pt x="138" y="96"/>
                      </a:lnTo>
                      <a:lnTo>
                        <a:pt x="150" y="102"/>
                      </a:lnTo>
                      <a:lnTo>
                        <a:pt x="168" y="102"/>
                      </a:lnTo>
                      <a:lnTo>
                        <a:pt x="168" y="114"/>
                      </a:lnTo>
                      <a:lnTo>
                        <a:pt x="174" y="120"/>
                      </a:lnTo>
                      <a:lnTo>
                        <a:pt x="180" y="126"/>
                      </a:lnTo>
                      <a:lnTo>
                        <a:pt x="174" y="138"/>
                      </a:lnTo>
                      <a:lnTo>
                        <a:pt x="168" y="150"/>
                      </a:lnTo>
                      <a:lnTo>
                        <a:pt x="174" y="156"/>
                      </a:lnTo>
                      <a:lnTo>
                        <a:pt x="168" y="162"/>
                      </a:lnTo>
                      <a:lnTo>
                        <a:pt x="168" y="156"/>
                      </a:lnTo>
                      <a:lnTo>
                        <a:pt x="156" y="144"/>
                      </a:lnTo>
                      <a:lnTo>
                        <a:pt x="138" y="150"/>
                      </a:lnTo>
                      <a:lnTo>
                        <a:pt x="114" y="150"/>
                      </a:lnTo>
                      <a:lnTo>
                        <a:pt x="114" y="156"/>
                      </a:lnTo>
                      <a:close/>
                    </a:path>
                  </a:pathLst>
                </a:custGeom>
                <a:solidFill>
                  <a:srgbClr val="00CC00"/>
                </a:solidFill>
                <a:ln w="0">
                  <a:solidFill>
                    <a:srgbClr val="000000"/>
                  </a:solidFill>
                  <a:prstDash val="solid"/>
                  <a:round/>
                  <a:headEnd/>
                  <a:tailEnd/>
                </a:ln>
              </p:spPr>
              <p:txBody>
                <a:bodyPr/>
                <a:lstStyle/>
                <a:p>
                  <a:endParaRPr lang="en-US"/>
                </a:p>
              </p:txBody>
            </p:sp>
            <p:sp>
              <p:nvSpPr>
                <p:cNvPr id="16643" name="Freeform 115"/>
                <p:cNvSpPr>
                  <a:spLocks/>
                </p:cNvSpPr>
                <p:nvPr/>
              </p:nvSpPr>
              <p:spPr bwMode="auto">
                <a:xfrm>
                  <a:off x="3165" y="3138"/>
                  <a:ext cx="138" cy="150"/>
                </a:xfrm>
                <a:custGeom>
                  <a:avLst/>
                  <a:gdLst>
                    <a:gd name="T0" fmla="*/ 0 w 138"/>
                    <a:gd name="T1" fmla="*/ 114 h 150"/>
                    <a:gd name="T2" fmla="*/ 0 w 138"/>
                    <a:gd name="T3" fmla="*/ 90 h 150"/>
                    <a:gd name="T4" fmla="*/ 0 w 138"/>
                    <a:gd name="T5" fmla="*/ 66 h 150"/>
                    <a:gd name="T6" fmla="*/ 12 w 138"/>
                    <a:gd name="T7" fmla="*/ 66 h 150"/>
                    <a:gd name="T8" fmla="*/ 12 w 138"/>
                    <a:gd name="T9" fmla="*/ 54 h 150"/>
                    <a:gd name="T10" fmla="*/ 12 w 138"/>
                    <a:gd name="T11" fmla="*/ 42 h 150"/>
                    <a:gd name="T12" fmla="*/ 12 w 138"/>
                    <a:gd name="T13" fmla="*/ 24 h 150"/>
                    <a:gd name="T14" fmla="*/ 12 w 138"/>
                    <a:gd name="T15" fmla="*/ 12 h 150"/>
                    <a:gd name="T16" fmla="*/ 30 w 138"/>
                    <a:gd name="T17" fmla="*/ 6 h 150"/>
                    <a:gd name="T18" fmla="*/ 48 w 138"/>
                    <a:gd name="T19" fmla="*/ 6 h 150"/>
                    <a:gd name="T20" fmla="*/ 54 w 138"/>
                    <a:gd name="T21" fmla="*/ 12 h 150"/>
                    <a:gd name="T22" fmla="*/ 66 w 138"/>
                    <a:gd name="T23" fmla="*/ 6 h 150"/>
                    <a:gd name="T24" fmla="*/ 78 w 138"/>
                    <a:gd name="T25" fmla="*/ 0 h 150"/>
                    <a:gd name="T26" fmla="*/ 90 w 138"/>
                    <a:gd name="T27" fmla="*/ 18 h 150"/>
                    <a:gd name="T28" fmla="*/ 96 w 138"/>
                    <a:gd name="T29" fmla="*/ 30 h 150"/>
                    <a:gd name="T30" fmla="*/ 108 w 138"/>
                    <a:gd name="T31" fmla="*/ 42 h 150"/>
                    <a:gd name="T32" fmla="*/ 114 w 138"/>
                    <a:gd name="T33" fmla="*/ 48 h 150"/>
                    <a:gd name="T34" fmla="*/ 120 w 138"/>
                    <a:gd name="T35" fmla="*/ 60 h 150"/>
                    <a:gd name="T36" fmla="*/ 132 w 138"/>
                    <a:gd name="T37" fmla="*/ 66 h 150"/>
                    <a:gd name="T38" fmla="*/ 138 w 138"/>
                    <a:gd name="T39" fmla="*/ 72 h 150"/>
                    <a:gd name="T40" fmla="*/ 120 w 138"/>
                    <a:gd name="T41" fmla="*/ 84 h 150"/>
                    <a:gd name="T42" fmla="*/ 102 w 138"/>
                    <a:gd name="T43" fmla="*/ 96 h 150"/>
                    <a:gd name="T44" fmla="*/ 96 w 138"/>
                    <a:gd name="T45" fmla="*/ 108 h 150"/>
                    <a:gd name="T46" fmla="*/ 84 w 138"/>
                    <a:gd name="T47" fmla="*/ 114 h 150"/>
                    <a:gd name="T48" fmla="*/ 78 w 138"/>
                    <a:gd name="T49" fmla="*/ 132 h 150"/>
                    <a:gd name="T50" fmla="*/ 54 w 138"/>
                    <a:gd name="T51" fmla="*/ 126 h 150"/>
                    <a:gd name="T52" fmla="*/ 42 w 138"/>
                    <a:gd name="T53" fmla="*/ 120 h 150"/>
                    <a:gd name="T54" fmla="*/ 36 w 138"/>
                    <a:gd name="T55" fmla="*/ 132 h 150"/>
                    <a:gd name="T56" fmla="*/ 30 w 138"/>
                    <a:gd name="T57" fmla="*/ 144 h 150"/>
                    <a:gd name="T58" fmla="*/ 12 w 138"/>
                    <a:gd name="T59" fmla="*/ 150 h 150"/>
                    <a:gd name="T60" fmla="*/ 6 w 138"/>
                    <a:gd name="T61" fmla="*/ 144 h 150"/>
                    <a:gd name="T62" fmla="*/ 12 w 138"/>
                    <a:gd name="T63" fmla="*/ 126 h 150"/>
                    <a:gd name="T64" fmla="*/ 0 w 138"/>
                    <a:gd name="T65" fmla="*/ 114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50"/>
                    <a:gd name="T101" fmla="*/ 138 w 138"/>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50">
                      <a:moveTo>
                        <a:pt x="0" y="114"/>
                      </a:moveTo>
                      <a:lnTo>
                        <a:pt x="0" y="90"/>
                      </a:lnTo>
                      <a:lnTo>
                        <a:pt x="0" y="66"/>
                      </a:lnTo>
                      <a:lnTo>
                        <a:pt x="12" y="66"/>
                      </a:lnTo>
                      <a:lnTo>
                        <a:pt x="12" y="54"/>
                      </a:lnTo>
                      <a:lnTo>
                        <a:pt x="12" y="42"/>
                      </a:lnTo>
                      <a:lnTo>
                        <a:pt x="12" y="24"/>
                      </a:lnTo>
                      <a:lnTo>
                        <a:pt x="12" y="12"/>
                      </a:lnTo>
                      <a:lnTo>
                        <a:pt x="30" y="6"/>
                      </a:lnTo>
                      <a:lnTo>
                        <a:pt x="48" y="6"/>
                      </a:lnTo>
                      <a:lnTo>
                        <a:pt x="54" y="12"/>
                      </a:lnTo>
                      <a:lnTo>
                        <a:pt x="66" y="6"/>
                      </a:lnTo>
                      <a:lnTo>
                        <a:pt x="78" y="0"/>
                      </a:lnTo>
                      <a:lnTo>
                        <a:pt x="90" y="18"/>
                      </a:lnTo>
                      <a:lnTo>
                        <a:pt x="96" y="30"/>
                      </a:lnTo>
                      <a:lnTo>
                        <a:pt x="108" y="42"/>
                      </a:lnTo>
                      <a:lnTo>
                        <a:pt x="114" y="48"/>
                      </a:lnTo>
                      <a:lnTo>
                        <a:pt x="120" y="60"/>
                      </a:lnTo>
                      <a:lnTo>
                        <a:pt x="132" y="66"/>
                      </a:lnTo>
                      <a:lnTo>
                        <a:pt x="138" y="72"/>
                      </a:lnTo>
                      <a:lnTo>
                        <a:pt x="120" y="84"/>
                      </a:lnTo>
                      <a:lnTo>
                        <a:pt x="102" y="96"/>
                      </a:lnTo>
                      <a:lnTo>
                        <a:pt x="96" y="108"/>
                      </a:lnTo>
                      <a:lnTo>
                        <a:pt x="84" y="114"/>
                      </a:lnTo>
                      <a:lnTo>
                        <a:pt x="78" y="132"/>
                      </a:lnTo>
                      <a:lnTo>
                        <a:pt x="54" y="126"/>
                      </a:lnTo>
                      <a:lnTo>
                        <a:pt x="42" y="120"/>
                      </a:lnTo>
                      <a:lnTo>
                        <a:pt x="36" y="132"/>
                      </a:lnTo>
                      <a:lnTo>
                        <a:pt x="30" y="144"/>
                      </a:lnTo>
                      <a:lnTo>
                        <a:pt x="12" y="150"/>
                      </a:lnTo>
                      <a:lnTo>
                        <a:pt x="6" y="144"/>
                      </a:lnTo>
                      <a:lnTo>
                        <a:pt x="12" y="126"/>
                      </a:lnTo>
                      <a:lnTo>
                        <a:pt x="0" y="114"/>
                      </a:lnTo>
                      <a:close/>
                    </a:path>
                  </a:pathLst>
                </a:custGeom>
                <a:solidFill>
                  <a:srgbClr val="00CC00"/>
                </a:solidFill>
                <a:ln w="0">
                  <a:solidFill>
                    <a:srgbClr val="000000"/>
                  </a:solidFill>
                  <a:prstDash val="solid"/>
                  <a:round/>
                  <a:headEnd/>
                  <a:tailEnd/>
                </a:ln>
              </p:spPr>
              <p:txBody>
                <a:bodyPr/>
                <a:lstStyle/>
                <a:p>
                  <a:endParaRPr lang="en-US"/>
                </a:p>
              </p:txBody>
            </p:sp>
            <p:sp>
              <p:nvSpPr>
                <p:cNvPr id="16644" name="Freeform 116"/>
                <p:cNvSpPr>
                  <a:spLocks/>
                </p:cNvSpPr>
                <p:nvPr/>
              </p:nvSpPr>
              <p:spPr bwMode="auto">
                <a:xfrm>
                  <a:off x="3514" y="3042"/>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645" name="Freeform 117"/>
                <p:cNvSpPr>
                  <a:spLocks/>
                </p:cNvSpPr>
                <p:nvPr/>
              </p:nvSpPr>
              <p:spPr bwMode="auto">
                <a:xfrm>
                  <a:off x="1928" y="3162"/>
                  <a:ext cx="126" cy="132"/>
                </a:xfrm>
                <a:custGeom>
                  <a:avLst/>
                  <a:gdLst>
                    <a:gd name="T0" fmla="*/ 12 w 126"/>
                    <a:gd name="T1" fmla="*/ 12 h 132"/>
                    <a:gd name="T2" fmla="*/ 6 w 126"/>
                    <a:gd name="T3" fmla="*/ 30 h 132"/>
                    <a:gd name="T4" fmla="*/ 0 w 126"/>
                    <a:gd name="T5" fmla="*/ 48 h 132"/>
                    <a:gd name="T6" fmla="*/ 12 w 126"/>
                    <a:gd name="T7" fmla="*/ 60 h 132"/>
                    <a:gd name="T8" fmla="*/ 30 w 126"/>
                    <a:gd name="T9" fmla="*/ 72 h 132"/>
                    <a:gd name="T10" fmla="*/ 42 w 126"/>
                    <a:gd name="T11" fmla="*/ 78 h 132"/>
                    <a:gd name="T12" fmla="*/ 54 w 126"/>
                    <a:gd name="T13" fmla="*/ 84 h 132"/>
                    <a:gd name="T14" fmla="*/ 66 w 126"/>
                    <a:gd name="T15" fmla="*/ 90 h 132"/>
                    <a:gd name="T16" fmla="*/ 78 w 126"/>
                    <a:gd name="T17" fmla="*/ 102 h 132"/>
                    <a:gd name="T18" fmla="*/ 66 w 126"/>
                    <a:gd name="T19" fmla="*/ 114 h 132"/>
                    <a:gd name="T20" fmla="*/ 60 w 126"/>
                    <a:gd name="T21" fmla="*/ 132 h 132"/>
                    <a:gd name="T22" fmla="*/ 78 w 126"/>
                    <a:gd name="T23" fmla="*/ 132 h 132"/>
                    <a:gd name="T24" fmla="*/ 96 w 126"/>
                    <a:gd name="T25" fmla="*/ 132 h 132"/>
                    <a:gd name="T26" fmla="*/ 108 w 126"/>
                    <a:gd name="T27" fmla="*/ 132 h 132"/>
                    <a:gd name="T28" fmla="*/ 120 w 126"/>
                    <a:gd name="T29" fmla="*/ 114 h 132"/>
                    <a:gd name="T30" fmla="*/ 120 w 126"/>
                    <a:gd name="T31" fmla="*/ 102 h 132"/>
                    <a:gd name="T32" fmla="*/ 120 w 126"/>
                    <a:gd name="T33" fmla="*/ 90 h 132"/>
                    <a:gd name="T34" fmla="*/ 126 w 126"/>
                    <a:gd name="T35" fmla="*/ 78 h 132"/>
                    <a:gd name="T36" fmla="*/ 114 w 126"/>
                    <a:gd name="T37" fmla="*/ 78 h 132"/>
                    <a:gd name="T38" fmla="*/ 108 w 126"/>
                    <a:gd name="T39" fmla="*/ 78 h 132"/>
                    <a:gd name="T40" fmla="*/ 108 w 126"/>
                    <a:gd name="T41" fmla="*/ 60 h 132"/>
                    <a:gd name="T42" fmla="*/ 102 w 126"/>
                    <a:gd name="T43" fmla="*/ 48 h 132"/>
                    <a:gd name="T44" fmla="*/ 90 w 126"/>
                    <a:gd name="T45" fmla="*/ 48 h 132"/>
                    <a:gd name="T46" fmla="*/ 72 w 126"/>
                    <a:gd name="T47" fmla="*/ 42 h 132"/>
                    <a:gd name="T48" fmla="*/ 72 w 126"/>
                    <a:gd name="T49" fmla="*/ 24 h 132"/>
                    <a:gd name="T50" fmla="*/ 66 w 126"/>
                    <a:gd name="T51" fmla="*/ 18 h 132"/>
                    <a:gd name="T52" fmla="*/ 66 w 126"/>
                    <a:gd name="T53" fmla="*/ 12 h 132"/>
                    <a:gd name="T54" fmla="*/ 54 w 126"/>
                    <a:gd name="T55" fmla="*/ 0 h 132"/>
                    <a:gd name="T56" fmla="*/ 36 w 126"/>
                    <a:gd name="T57" fmla="*/ 6 h 132"/>
                    <a:gd name="T58" fmla="*/ 12 w 126"/>
                    <a:gd name="T59" fmla="*/ 6 h 132"/>
                    <a:gd name="T60" fmla="*/ 12 w 126"/>
                    <a:gd name="T61" fmla="*/ 12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
                    <a:gd name="T94" fmla="*/ 0 h 132"/>
                    <a:gd name="T95" fmla="*/ 126 w 126"/>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 h="132">
                      <a:moveTo>
                        <a:pt x="12" y="12"/>
                      </a:moveTo>
                      <a:lnTo>
                        <a:pt x="6" y="30"/>
                      </a:lnTo>
                      <a:lnTo>
                        <a:pt x="0" y="48"/>
                      </a:lnTo>
                      <a:lnTo>
                        <a:pt x="12" y="60"/>
                      </a:lnTo>
                      <a:lnTo>
                        <a:pt x="30" y="72"/>
                      </a:lnTo>
                      <a:lnTo>
                        <a:pt x="42" y="78"/>
                      </a:lnTo>
                      <a:lnTo>
                        <a:pt x="54" y="84"/>
                      </a:lnTo>
                      <a:lnTo>
                        <a:pt x="66" y="90"/>
                      </a:lnTo>
                      <a:lnTo>
                        <a:pt x="78" y="102"/>
                      </a:lnTo>
                      <a:lnTo>
                        <a:pt x="66" y="114"/>
                      </a:lnTo>
                      <a:lnTo>
                        <a:pt x="60" y="132"/>
                      </a:lnTo>
                      <a:lnTo>
                        <a:pt x="78" y="132"/>
                      </a:lnTo>
                      <a:lnTo>
                        <a:pt x="96" y="132"/>
                      </a:lnTo>
                      <a:lnTo>
                        <a:pt x="108" y="132"/>
                      </a:lnTo>
                      <a:lnTo>
                        <a:pt x="120" y="114"/>
                      </a:lnTo>
                      <a:lnTo>
                        <a:pt x="120" y="102"/>
                      </a:lnTo>
                      <a:lnTo>
                        <a:pt x="120" y="90"/>
                      </a:lnTo>
                      <a:lnTo>
                        <a:pt x="126" y="78"/>
                      </a:lnTo>
                      <a:lnTo>
                        <a:pt x="114" y="78"/>
                      </a:lnTo>
                      <a:lnTo>
                        <a:pt x="108" y="78"/>
                      </a:lnTo>
                      <a:lnTo>
                        <a:pt x="108" y="60"/>
                      </a:lnTo>
                      <a:lnTo>
                        <a:pt x="102" y="48"/>
                      </a:lnTo>
                      <a:lnTo>
                        <a:pt x="90" y="48"/>
                      </a:lnTo>
                      <a:lnTo>
                        <a:pt x="72" y="42"/>
                      </a:lnTo>
                      <a:lnTo>
                        <a:pt x="72" y="24"/>
                      </a:lnTo>
                      <a:lnTo>
                        <a:pt x="66" y="18"/>
                      </a:lnTo>
                      <a:lnTo>
                        <a:pt x="66" y="12"/>
                      </a:lnTo>
                      <a:lnTo>
                        <a:pt x="54" y="0"/>
                      </a:lnTo>
                      <a:lnTo>
                        <a:pt x="36" y="6"/>
                      </a:lnTo>
                      <a:lnTo>
                        <a:pt x="12" y="6"/>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6646" name="Freeform 118"/>
                <p:cNvSpPr>
                  <a:spLocks/>
                </p:cNvSpPr>
                <p:nvPr/>
              </p:nvSpPr>
              <p:spPr bwMode="auto">
                <a:xfrm>
                  <a:off x="1760" y="2796"/>
                  <a:ext cx="582" cy="606"/>
                </a:xfrm>
                <a:custGeom>
                  <a:avLst/>
                  <a:gdLst>
                    <a:gd name="T0" fmla="*/ 438 w 582"/>
                    <a:gd name="T1" fmla="*/ 108 h 606"/>
                    <a:gd name="T2" fmla="*/ 420 w 582"/>
                    <a:gd name="T3" fmla="*/ 96 h 606"/>
                    <a:gd name="T4" fmla="*/ 396 w 582"/>
                    <a:gd name="T5" fmla="*/ 84 h 606"/>
                    <a:gd name="T6" fmla="*/ 372 w 582"/>
                    <a:gd name="T7" fmla="*/ 102 h 606"/>
                    <a:gd name="T8" fmla="*/ 360 w 582"/>
                    <a:gd name="T9" fmla="*/ 108 h 606"/>
                    <a:gd name="T10" fmla="*/ 336 w 582"/>
                    <a:gd name="T11" fmla="*/ 96 h 606"/>
                    <a:gd name="T12" fmla="*/ 336 w 582"/>
                    <a:gd name="T13" fmla="*/ 84 h 606"/>
                    <a:gd name="T14" fmla="*/ 348 w 582"/>
                    <a:gd name="T15" fmla="*/ 42 h 606"/>
                    <a:gd name="T16" fmla="*/ 336 w 582"/>
                    <a:gd name="T17" fmla="*/ 18 h 606"/>
                    <a:gd name="T18" fmla="*/ 300 w 582"/>
                    <a:gd name="T19" fmla="*/ 42 h 606"/>
                    <a:gd name="T20" fmla="*/ 270 w 582"/>
                    <a:gd name="T21" fmla="*/ 48 h 606"/>
                    <a:gd name="T22" fmla="*/ 222 w 582"/>
                    <a:gd name="T23" fmla="*/ 54 h 606"/>
                    <a:gd name="T24" fmla="*/ 204 w 582"/>
                    <a:gd name="T25" fmla="*/ 6 h 606"/>
                    <a:gd name="T26" fmla="*/ 180 w 582"/>
                    <a:gd name="T27" fmla="*/ 12 h 606"/>
                    <a:gd name="T28" fmla="*/ 144 w 582"/>
                    <a:gd name="T29" fmla="*/ 18 h 606"/>
                    <a:gd name="T30" fmla="*/ 126 w 582"/>
                    <a:gd name="T31" fmla="*/ 66 h 606"/>
                    <a:gd name="T32" fmla="*/ 96 w 582"/>
                    <a:gd name="T33" fmla="*/ 42 h 606"/>
                    <a:gd name="T34" fmla="*/ 60 w 582"/>
                    <a:gd name="T35" fmla="*/ 48 h 606"/>
                    <a:gd name="T36" fmla="*/ 60 w 582"/>
                    <a:gd name="T37" fmla="*/ 66 h 606"/>
                    <a:gd name="T38" fmla="*/ 60 w 582"/>
                    <a:gd name="T39" fmla="*/ 138 h 606"/>
                    <a:gd name="T40" fmla="*/ 18 w 582"/>
                    <a:gd name="T41" fmla="*/ 150 h 606"/>
                    <a:gd name="T42" fmla="*/ 6 w 582"/>
                    <a:gd name="T43" fmla="*/ 198 h 606"/>
                    <a:gd name="T44" fmla="*/ 24 w 582"/>
                    <a:gd name="T45" fmla="*/ 222 h 606"/>
                    <a:gd name="T46" fmla="*/ 48 w 582"/>
                    <a:gd name="T47" fmla="*/ 240 h 606"/>
                    <a:gd name="T48" fmla="*/ 102 w 582"/>
                    <a:gd name="T49" fmla="*/ 228 h 606"/>
                    <a:gd name="T50" fmla="*/ 132 w 582"/>
                    <a:gd name="T51" fmla="*/ 246 h 606"/>
                    <a:gd name="T52" fmla="*/ 180 w 582"/>
                    <a:gd name="T53" fmla="*/ 276 h 606"/>
                    <a:gd name="T54" fmla="*/ 198 w 582"/>
                    <a:gd name="T55" fmla="*/ 300 h 606"/>
                    <a:gd name="T56" fmla="*/ 234 w 582"/>
                    <a:gd name="T57" fmla="*/ 324 h 606"/>
                    <a:gd name="T58" fmla="*/ 240 w 582"/>
                    <a:gd name="T59" fmla="*/ 360 h 606"/>
                    <a:gd name="T60" fmla="*/ 240 w 582"/>
                    <a:gd name="T61" fmla="*/ 390 h 606"/>
                    <a:gd name="T62" fmla="*/ 276 w 582"/>
                    <a:gd name="T63" fmla="*/ 426 h 606"/>
                    <a:gd name="T64" fmla="*/ 288 w 582"/>
                    <a:gd name="T65" fmla="*/ 456 h 606"/>
                    <a:gd name="T66" fmla="*/ 294 w 582"/>
                    <a:gd name="T67" fmla="*/ 498 h 606"/>
                    <a:gd name="T68" fmla="*/ 252 w 582"/>
                    <a:gd name="T69" fmla="*/ 534 h 606"/>
                    <a:gd name="T70" fmla="*/ 282 w 582"/>
                    <a:gd name="T71" fmla="*/ 564 h 606"/>
                    <a:gd name="T72" fmla="*/ 306 w 582"/>
                    <a:gd name="T73" fmla="*/ 606 h 606"/>
                    <a:gd name="T74" fmla="*/ 330 w 582"/>
                    <a:gd name="T75" fmla="*/ 564 h 606"/>
                    <a:gd name="T76" fmla="*/ 348 w 582"/>
                    <a:gd name="T77" fmla="*/ 552 h 606"/>
                    <a:gd name="T78" fmla="*/ 330 w 582"/>
                    <a:gd name="T79" fmla="*/ 582 h 606"/>
                    <a:gd name="T80" fmla="*/ 372 w 582"/>
                    <a:gd name="T81" fmla="*/ 522 h 606"/>
                    <a:gd name="T82" fmla="*/ 378 w 582"/>
                    <a:gd name="T83" fmla="*/ 480 h 606"/>
                    <a:gd name="T84" fmla="*/ 384 w 582"/>
                    <a:gd name="T85" fmla="*/ 468 h 606"/>
                    <a:gd name="T86" fmla="*/ 438 w 582"/>
                    <a:gd name="T87" fmla="*/ 432 h 606"/>
                    <a:gd name="T88" fmla="*/ 462 w 582"/>
                    <a:gd name="T89" fmla="*/ 426 h 606"/>
                    <a:gd name="T90" fmla="*/ 498 w 582"/>
                    <a:gd name="T91" fmla="*/ 390 h 606"/>
                    <a:gd name="T92" fmla="*/ 516 w 582"/>
                    <a:gd name="T93" fmla="*/ 336 h 606"/>
                    <a:gd name="T94" fmla="*/ 522 w 582"/>
                    <a:gd name="T95" fmla="*/ 288 h 606"/>
                    <a:gd name="T96" fmla="*/ 528 w 582"/>
                    <a:gd name="T97" fmla="*/ 270 h 606"/>
                    <a:gd name="T98" fmla="*/ 558 w 582"/>
                    <a:gd name="T99" fmla="*/ 228 h 606"/>
                    <a:gd name="T100" fmla="*/ 582 w 582"/>
                    <a:gd name="T101" fmla="*/ 198 h 606"/>
                    <a:gd name="T102" fmla="*/ 558 w 582"/>
                    <a:gd name="T103" fmla="*/ 150 h 606"/>
                    <a:gd name="T104" fmla="*/ 498 w 582"/>
                    <a:gd name="T105" fmla="*/ 120 h 606"/>
                    <a:gd name="T106" fmla="*/ 444 w 582"/>
                    <a:gd name="T107" fmla="*/ 114 h 6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2"/>
                    <a:gd name="T163" fmla="*/ 0 h 606"/>
                    <a:gd name="T164" fmla="*/ 582 w 582"/>
                    <a:gd name="T165" fmla="*/ 606 h 6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2" h="606">
                      <a:moveTo>
                        <a:pt x="444" y="114"/>
                      </a:moveTo>
                      <a:lnTo>
                        <a:pt x="438" y="120"/>
                      </a:lnTo>
                      <a:lnTo>
                        <a:pt x="438" y="114"/>
                      </a:lnTo>
                      <a:lnTo>
                        <a:pt x="438" y="108"/>
                      </a:lnTo>
                      <a:lnTo>
                        <a:pt x="438" y="102"/>
                      </a:lnTo>
                      <a:lnTo>
                        <a:pt x="432" y="96"/>
                      </a:lnTo>
                      <a:lnTo>
                        <a:pt x="426" y="96"/>
                      </a:lnTo>
                      <a:lnTo>
                        <a:pt x="420" y="96"/>
                      </a:lnTo>
                      <a:lnTo>
                        <a:pt x="414" y="90"/>
                      </a:lnTo>
                      <a:lnTo>
                        <a:pt x="408" y="90"/>
                      </a:lnTo>
                      <a:lnTo>
                        <a:pt x="402" y="90"/>
                      </a:lnTo>
                      <a:lnTo>
                        <a:pt x="396" y="84"/>
                      </a:lnTo>
                      <a:lnTo>
                        <a:pt x="384" y="90"/>
                      </a:lnTo>
                      <a:lnTo>
                        <a:pt x="378" y="96"/>
                      </a:lnTo>
                      <a:lnTo>
                        <a:pt x="378" y="102"/>
                      </a:lnTo>
                      <a:lnTo>
                        <a:pt x="372" y="102"/>
                      </a:lnTo>
                      <a:lnTo>
                        <a:pt x="360" y="114"/>
                      </a:lnTo>
                      <a:lnTo>
                        <a:pt x="366" y="108"/>
                      </a:lnTo>
                      <a:lnTo>
                        <a:pt x="366" y="102"/>
                      </a:lnTo>
                      <a:lnTo>
                        <a:pt x="360" y="108"/>
                      </a:lnTo>
                      <a:lnTo>
                        <a:pt x="354" y="102"/>
                      </a:lnTo>
                      <a:lnTo>
                        <a:pt x="348" y="102"/>
                      </a:lnTo>
                      <a:lnTo>
                        <a:pt x="342" y="90"/>
                      </a:lnTo>
                      <a:lnTo>
                        <a:pt x="336" y="96"/>
                      </a:lnTo>
                      <a:lnTo>
                        <a:pt x="324" y="102"/>
                      </a:lnTo>
                      <a:lnTo>
                        <a:pt x="318" y="96"/>
                      </a:lnTo>
                      <a:lnTo>
                        <a:pt x="330" y="90"/>
                      </a:lnTo>
                      <a:lnTo>
                        <a:pt x="336" y="84"/>
                      </a:lnTo>
                      <a:lnTo>
                        <a:pt x="348" y="66"/>
                      </a:lnTo>
                      <a:lnTo>
                        <a:pt x="360" y="54"/>
                      </a:lnTo>
                      <a:lnTo>
                        <a:pt x="354" y="48"/>
                      </a:lnTo>
                      <a:lnTo>
                        <a:pt x="348" y="42"/>
                      </a:lnTo>
                      <a:lnTo>
                        <a:pt x="342" y="30"/>
                      </a:lnTo>
                      <a:lnTo>
                        <a:pt x="342" y="18"/>
                      </a:lnTo>
                      <a:lnTo>
                        <a:pt x="336" y="12"/>
                      </a:lnTo>
                      <a:lnTo>
                        <a:pt x="336" y="18"/>
                      </a:lnTo>
                      <a:lnTo>
                        <a:pt x="330" y="18"/>
                      </a:lnTo>
                      <a:lnTo>
                        <a:pt x="324" y="30"/>
                      </a:lnTo>
                      <a:lnTo>
                        <a:pt x="312" y="42"/>
                      </a:lnTo>
                      <a:lnTo>
                        <a:pt x="300" y="42"/>
                      </a:lnTo>
                      <a:lnTo>
                        <a:pt x="288" y="42"/>
                      </a:lnTo>
                      <a:lnTo>
                        <a:pt x="282" y="36"/>
                      </a:lnTo>
                      <a:lnTo>
                        <a:pt x="264" y="42"/>
                      </a:lnTo>
                      <a:lnTo>
                        <a:pt x="270" y="48"/>
                      </a:lnTo>
                      <a:lnTo>
                        <a:pt x="258" y="48"/>
                      </a:lnTo>
                      <a:lnTo>
                        <a:pt x="246" y="48"/>
                      </a:lnTo>
                      <a:lnTo>
                        <a:pt x="228" y="54"/>
                      </a:lnTo>
                      <a:lnTo>
                        <a:pt x="222" y="54"/>
                      </a:lnTo>
                      <a:lnTo>
                        <a:pt x="210" y="42"/>
                      </a:lnTo>
                      <a:lnTo>
                        <a:pt x="210" y="30"/>
                      </a:lnTo>
                      <a:lnTo>
                        <a:pt x="216" y="12"/>
                      </a:lnTo>
                      <a:lnTo>
                        <a:pt x="204" y="6"/>
                      </a:lnTo>
                      <a:lnTo>
                        <a:pt x="204" y="0"/>
                      </a:lnTo>
                      <a:lnTo>
                        <a:pt x="198" y="0"/>
                      </a:lnTo>
                      <a:lnTo>
                        <a:pt x="192" y="6"/>
                      </a:lnTo>
                      <a:lnTo>
                        <a:pt x="180" y="12"/>
                      </a:lnTo>
                      <a:lnTo>
                        <a:pt x="168" y="18"/>
                      </a:lnTo>
                      <a:lnTo>
                        <a:pt x="156" y="18"/>
                      </a:lnTo>
                      <a:lnTo>
                        <a:pt x="138" y="12"/>
                      </a:lnTo>
                      <a:lnTo>
                        <a:pt x="144" y="18"/>
                      </a:lnTo>
                      <a:lnTo>
                        <a:pt x="150" y="36"/>
                      </a:lnTo>
                      <a:lnTo>
                        <a:pt x="156" y="42"/>
                      </a:lnTo>
                      <a:lnTo>
                        <a:pt x="144" y="54"/>
                      </a:lnTo>
                      <a:lnTo>
                        <a:pt x="126" y="66"/>
                      </a:lnTo>
                      <a:lnTo>
                        <a:pt x="120" y="66"/>
                      </a:lnTo>
                      <a:lnTo>
                        <a:pt x="108" y="60"/>
                      </a:lnTo>
                      <a:lnTo>
                        <a:pt x="102" y="54"/>
                      </a:lnTo>
                      <a:lnTo>
                        <a:pt x="96" y="42"/>
                      </a:lnTo>
                      <a:lnTo>
                        <a:pt x="90" y="48"/>
                      </a:lnTo>
                      <a:lnTo>
                        <a:pt x="84" y="48"/>
                      </a:lnTo>
                      <a:lnTo>
                        <a:pt x="72" y="48"/>
                      </a:lnTo>
                      <a:lnTo>
                        <a:pt x="60" y="48"/>
                      </a:lnTo>
                      <a:lnTo>
                        <a:pt x="60" y="60"/>
                      </a:lnTo>
                      <a:lnTo>
                        <a:pt x="72" y="60"/>
                      </a:lnTo>
                      <a:lnTo>
                        <a:pt x="66" y="66"/>
                      </a:lnTo>
                      <a:lnTo>
                        <a:pt x="60" y="66"/>
                      </a:lnTo>
                      <a:lnTo>
                        <a:pt x="60" y="78"/>
                      </a:lnTo>
                      <a:lnTo>
                        <a:pt x="66" y="96"/>
                      </a:lnTo>
                      <a:lnTo>
                        <a:pt x="66" y="120"/>
                      </a:lnTo>
                      <a:lnTo>
                        <a:pt x="60" y="138"/>
                      </a:lnTo>
                      <a:lnTo>
                        <a:pt x="54" y="138"/>
                      </a:lnTo>
                      <a:lnTo>
                        <a:pt x="42" y="138"/>
                      </a:lnTo>
                      <a:lnTo>
                        <a:pt x="30" y="144"/>
                      </a:lnTo>
                      <a:lnTo>
                        <a:pt x="18" y="150"/>
                      </a:lnTo>
                      <a:lnTo>
                        <a:pt x="12" y="162"/>
                      </a:lnTo>
                      <a:lnTo>
                        <a:pt x="6" y="174"/>
                      </a:lnTo>
                      <a:lnTo>
                        <a:pt x="0" y="186"/>
                      </a:lnTo>
                      <a:lnTo>
                        <a:pt x="6" y="198"/>
                      </a:lnTo>
                      <a:lnTo>
                        <a:pt x="12" y="210"/>
                      </a:lnTo>
                      <a:lnTo>
                        <a:pt x="12" y="216"/>
                      </a:lnTo>
                      <a:lnTo>
                        <a:pt x="18" y="216"/>
                      </a:lnTo>
                      <a:lnTo>
                        <a:pt x="24" y="222"/>
                      </a:lnTo>
                      <a:lnTo>
                        <a:pt x="36" y="222"/>
                      </a:lnTo>
                      <a:lnTo>
                        <a:pt x="48" y="216"/>
                      </a:lnTo>
                      <a:lnTo>
                        <a:pt x="48" y="228"/>
                      </a:lnTo>
                      <a:lnTo>
                        <a:pt x="48" y="240"/>
                      </a:lnTo>
                      <a:lnTo>
                        <a:pt x="66" y="240"/>
                      </a:lnTo>
                      <a:lnTo>
                        <a:pt x="84" y="240"/>
                      </a:lnTo>
                      <a:lnTo>
                        <a:pt x="90" y="234"/>
                      </a:lnTo>
                      <a:lnTo>
                        <a:pt x="102" y="228"/>
                      </a:lnTo>
                      <a:lnTo>
                        <a:pt x="114" y="222"/>
                      </a:lnTo>
                      <a:lnTo>
                        <a:pt x="126" y="222"/>
                      </a:lnTo>
                      <a:lnTo>
                        <a:pt x="132" y="234"/>
                      </a:lnTo>
                      <a:lnTo>
                        <a:pt x="132" y="246"/>
                      </a:lnTo>
                      <a:lnTo>
                        <a:pt x="138" y="258"/>
                      </a:lnTo>
                      <a:lnTo>
                        <a:pt x="150" y="264"/>
                      </a:lnTo>
                      <a:lnTo>
                        <a:pt x="162" y="270"/>
                      </a:lnTo>
                      <a:lnTo>
                        <a:pt x="180" y="276"/>
                      </a:lnTo>
                      <a:lnTo>
                        <a:pt x="198" y="282"/>
                      </a:lnTo>
                      <a:lnTo>
                        <a:pt x="198" y="288"/>
                      </a:lnTo>
                      <a:lnTo>
                        <a:pt x="204" y="300"/>
                      </a:lnTo>
                      <a:lnTo>
                        <a:pt x="198" y="300"/>
                      </a:lnTo>
                      <a:lnTo>
                        <a:pt x="204" y="306"/>
                      </a:lnTo>
                      <a:lnTo>
                        <a:pt x="204" y="318"/>
                      </a:lnTo>
                      <a:lnTo>
                        <a:pt x="216" y="324"/>
                      </a:lnTo>
                      <a:lnTo>
                        <a:pt x="234" y="324"/>
                      </a:lnTo>
                      <a:lnTo>
                        <a:pt x="234" y="336"/>
                      </a:lnTo>
                      <a:lnTo>
                        <a:pt x="240" y="342"/>
                      </a:lnTo>
                      <a:lnTo>
                        <a:pt x="246" y="348"/>
                      </a:lnTo>
                      <a:lnTo>
                        <a:pt x="240" y="360"/>
                      </a:lnTo>
                      <a:lnTo>
                        <a:pt x="234" y="372"/>
                      </a:lnTo>
                      <a:lnTo>
                        <a:pt x="240" y="378"/>
                      </a:lnTo>
                      <a:lnTo>
                        <a:pt x="234" y="384"/>
                      </a:lnTo>
                      <a:lnTo>
                        <a:pt x="240" y="390"/>
                      </a:lnTo>
                      <a:lnTo>
                        <a:pt x="240" y="408"/>
                      </a:lnTo>
                      <a:lnTo>
                        <a:pt x="258" y="414"/>
                      </a:lnTo>
                      <a:lnTo>
                        <a:pt x="270" y="414"/>
                      </a:lnTo>
                      <a:lnTo>
                        <a:pt x="276" y="426"/>
                      </a:lnTo>
                      <a:lnTo>
                        <a:pt x="276" y="444"/>
                      </a:lnTo>
                      <a:lnTo>
                        <a:pt x="282" y="444"/>
                      </a:lnTo>
                      <a:lnTo>
                        <a:pt x="294" y="444"/>
                      </a:lnTo>
                      <a:lnTo>
                        <a:pt x="288" y="456"/>
                      </a:lnTo>
                      <a:lnTo>
                        <a:pt x="288" y="468"/>
                      </a:lnTo>
                      <a:lnTo>
                        <a:pt x="300" y="468"/>
                      </a:lnTo>
                      <a:lnTo>
                        <a:pt x="300" y="492"/>
                      </a:lnTo>
                      <a:lnTo>
                        <a:pt x="294" y="498"/>
                      </a:lnTo>
                      <a:lnTo>
                        <a:pt x="282" y="504"/>
                      </a:lnTo>
                      <a:lnTo>
                        <a:pt x="270" y="516"/>
                      </a:lnTo>
                      <a:lnTo>
                        <a:pt x="264" y="528"/>
                      </a:lnTo>
                      <a:lnTo>
                        <a:pt x="252" y="534"/>
                      </a:lnTo>
                      <a:lnTo>
                        <a:pt x="246" y="546"/>
                      </a:lnTo>
                      <a:lnTo>
                        <a:pt x="252" y="546"/>
                      </a:lnTo>
                      <a:lnTo>
                        <a:pt x="270" y="558"/>
                      </a:lnTo>
                      <a:lnTo>
                        <a:pt x="282" y="564"/>
                      </a:lnTo>
                      <a:lnTo>
                        <a:pt x="294" y="576"/>
                      </a:lnTo>
                      <a:lnTo>
                        <a:pt x="306" y="588"/>
                      </a:lnTo>
                      <a:lnTo>
                        <a:pt x="306" y="594"/>
                      </a:lnTo>
                      <a:lnTo>
                        <a:pt x="306" y="606"/>
                      </a:lnTo>
                      <a:lnTo>
                        <a:pt x="312" y="600"/>
                      </a:lnTo>
                      <a:lnTo>
                        <a:pt x="324" y="588"/>
                      </a:lnTo>
                      <a:lnTo>
                        <a:pt x="324" y="576"/>
                      </a:lnTo>
                      <a:lnTo>
                        <a:pt x="330" y="564"/>
                      </a:lnTo>
                      <a:lnTo>
                        <a:pt x="336" y="558"/>
                      </a:lnTo>
                      <a:lnTo>
                        <a:pt x="336" y="546"/>
                      </a:lnTo>
                      <a:lnTo>
                        <a:pt x="348" y="546"/>
                      </a:lnTo>
                      <a:lnTo>
                        <a:pt x="348" y="552"/>
                      </a:lnTo>
                      <a:lnTo>
                        <a:pt x="342" y="564"/>
                      </a:lnTo>
                      <a:lnTo>
                        <a:pt x="330" y="576"/>
                      </a:lnTo>
                      <a:lnTo>
                        <a:pt x="324" y="576"/>
                      </a:lnTo>
                      <a:lnTo>
                        <a:pt x="330" y="582"/>
                      </a:lnTo>
                      <a:lnTo>
                        <a:pt x="342" y="564"/>
                      </a:lnTo>
                      <a:lnTo>
                        <a:pt x="354" y="552"/>
                      </a:lnTo>
                      <a:lnTo>
                        <a:pt x="360" y="534"/>
                      </a:lnTo>
                      <a:lnTo>
                        <a:pt x="372" y="522"/>
                      </a:lnTo>
                      <a:lnTo>
                        <a:pt x="378" y="516"/>
                      </a:lnTo>
                      <a:lnTo>
                        <a:pt x="378" y="504"/>
                      </a:lnTo>
                      <a:lnTo>
                        <a:pt x="378" y="486"/>
                      </a:lnTo>
                      <a:lnTo>
                        <a:pt x="378" y="480"/>
                      </a:lnTo>
                      <a:lnTo>
                        <a:pt x="378" y="474"/>
                      </a:lnTo>
                      <a:lnTo>
                        <a:pt x="384" y="468"/>
                      </a:lnTo>
                      <a:lnTo>
                        <a:pt x="378" y="468"/>
                      </a:lnTo>
                      <a:lnTo>
                        <a:pt x="384" y="468"/>
                      </a:lnTo>
                      <a:lnTo>
                        <a:pt x="396" y="456"/>
                      </a:lnTo>
                      <a:lnTo>
                        <a:pt x="414" y="444"/>
                      </a:lnTo>
                      <a:lnTo>
                        <a:pt x="426" y="438"/>
                      </a:lnTo>
                      <a:lnTo>
                        <a:pt x="438" y="432"/>
                      </a:lnTo>
                      <a:lnTo>
                        <a:pt x="444" y="426"/>
                      </a:lnTo>
                      <a:lnTo>
                        <a:pt x="450" y="426"/>
                      </a:lnTo>
                      <a:lnTo>
                        <a:pt x="456" y="426"/>
                      </a:lnTo>
                      <a:lnTo>
                        <a:pt x="462" y="426"/>
                      </a:lnTo>
                      <a:lnTo>
                        <a:pt x="480" y="426"/>
                      </a:lnTo>
                      <a:lnTo>
                        <a:pt x="480" y="414"/>
                      </a:lnTo>
                      <a:lnTo>
                        <a:pt x="492" y="408"/>
                      </a:lnTo>
                      <a:lnTo>
                        <a:pt x="498" y="390"/>
                      </a:lnTo>
                      <a:lnTo>
                        <a:pt x="504" y="378"/>
                      </a:lnTo>
                      <a:lnTo>
                        <a:pt x="510" y="366"/>
                      </a:lnTo>
                      <a:lnTo>
                        <a:pt x="516" y="348"/>
                      </a:lnTo>
                      <a:lnTo>
                        <a:pt x="516" y="336"/>
                      </a:lnTo>
                      <a:lnTo>
                        <a:pt x="522" y="324"/>
                      </a:lnTo>
                      <a:lnTo>
                        <a:pt x="522" y="312"/>
                      </a:lnTo>
                      <a:lnTo>
                        <a:pt x="522" y="306"/>
                      </a:lnTo>
                      <a:lnTo>
                        <a:pt x="522" y="288"/>
                      </a:lnTo>
                      <a:lnTo>
                        <a:pt x="522" y="282"/>
                      </a:lnTo>
                      <a:lnTo>
                        <a:pt x="522" y="270"/>
                      </a:lnTo>
                      <a:lnTo>
                        <a:pt x="528" y="264"/>
                      </a:lnTo>
                      <a:lnTo>
                        <a:pt x="528" y="270"/>
                      </a:lnTo>
                      <a:lnTo>
                        <a:pt x="540" y="258"/>
                      </a:lnTo>
                      <a:lnTo>
                        <a:pt x="546" y="246"/>
                      </a:lnTo>
                      <a:lnTo>
                        <a:pt x="552" y="240"/>
                      </a:lnTo>
                      <a:lnTo>
                        <a:pt x="558" y="228"/>
                      </a:lnTo>
                      <a:lnTo>
                        <a:pt x="564" y="222"/>
                      </a:lnTo>
                      <a:lnTo>
                        <a:pt x="570" y="222"/>
                      </a:lnTo>
                      <a:lnTo>
                        <a:pt x="582" y="204"/>
                      </a:lnTo>
                      <a:lnTo>
                        <a:pt x="582" y="198"/>
                      </a:lnTo>
                      <a:lnTo>
                        <a:pt x="582" y="180"/>
                      </a:lnTo>
                      <a:lnTo>
                        <a:pt x="582" y="162"/>
                      </a:lnTo>
                      <a:lnTo>
                        <a:pt x="576" y="150"/>
                      </a:lnTo>
                      <a:lnTo>
                        <a:pt x="558" y="150"/>
                      </a:lnTo>
                      <a:lnTo>
                        <a:pt x="546" y="144"/>
                      </a:lnTo>
                      <a:lnTo>
                        <a:pt x="528" y="132"/>
                      </a:lnTo>
                      <a:lnTo>
                        <a:pt x="516" y="120"/>
                      </a:lnTo>
                      <a:lnTo>
                        <a:pt x="498" y="120"/>
                      </a:lnTo>
                      <a:lnTo>
                        <a:pt x="480" y="120"/>
                      </a:lnTo>
                      <a:lnTo>
                        <a:pt x="468" y="114"/>
                      </a:lnTo>
                      <a:lnTo>
                        <a:pt x="456" y="114"/>
                      </a:lnTo>
                      <a:lnTo>
                        <a:pt x="444" y="114"/>
                      </a:lnTo>
                      <a:lnTo>
                        <a:pt x="450" y="114"/>
                      </a:lnTo>
                      <a:lnTo>
                        <a:pt x="444" y="114"/>
                      </a:lnTo>
                      <a:close/>
                    </a:path>
                  </a:pathLst>
                </a:custGeom>
                <a:solidFill>
                  <a:srgbClr val="00CCFF"/>
                </a:solidFill>
                <a:ln w="0">
                  <a:solidFill>
                    <a:srgbClr val="000000"/>
                  </a:solidFill>
                  <a:prstDash val="solid"/>
                  <a:round/>
                  <a:headEnd/>
                  <a:tailEnd/>
                </a:ln>
              </p:spPr>
              <p:txBody>
                <a:bodyPr/>
                <a:lstStyle/>
                <a:p>
                  <a:endParaRPr lang="en-US"/>
                </a:p>
              </p:txBody>
            </p:sp>
            <p:sp>
              <p:nvSpPr>
                <p:cNvPr id="16647" name="Freeform 119"/>
                <p:cNvSpPr>
                  <a:spLocks/>
                </p:cNvSpPr>
                <p:nvPr/>
              </p:nvSpPr>
              <p:spPr bwMode="auto">
                <a:xfrm>
                  <a:off x="2108" y="2874"/>
                  <a:ext cx="36" cy="24"/>
                </a:xfrm>
                <a:custGeom>
                  <a:avLst/>
                  <a:gdLst>
                    <a:gd name="T0" fmla="*/ 18 w 36"/>
                    <a:gd name="T1" fmla="*/ 24 h 24"/>
                    <a:gd name="T2" fmla="*/ 12 w 36"/>
                    <a:gd name="T3" fmla="*/ 24 h 24"/>
                    <a:gd name="T4" fmla="*/ 6 w 36"/>
                    <a:gd name="T5" fmla="*/ 18 h 24"/>
                    <a:gd name="T6" fmla="*/ 0 w 36"/>
                    <a:gd name="T7" fmla="*/ 24 h 24"/>
                    <a:gd name="T8" fmla="*/ 0 w 36"/>
                    <a:gd name="T9" fmla="*/ 12 h 24"/>
                    <a:gd name="T10" fmla="*/ 0 w 36"/>
                    <a:gd name="T11" fmla="*/ 6 h 24"/>
                    <a:gd name="T12" fmla="*/ 6 w 36"/>
                    <a:gd name="T13" fmla="*/ 0 h 24"/>
                    <a:gd name="T14" fmla="*/ 18 w 36"/>
                    <a:gd name="T15" fmla="*/ 0 h 24"/>
                    <a:gd name="T16" fmla="*/ 36 w 36"/>
                    <a:gd name="T17" fmla="*/ 0 h 24"/>
                    <a:gd name="T18" fmla="*/ 24 w 36"/>
                    <a:gd name="T19" fmla="*/ 18 h 24"/>
                    <a:gd name="T20" fmla="*/ 18 w 36"/>
                    <a:gd name="T21" fmla="*/ 18 h 24"/>
                    <a:gd name="T22" fmla="*/ 18 w 36"/>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18" y="24"/>
                      </a:moveTo>
                      <a:lnTo>
                        <a:pt x="12" y="24"/>
                      </a:lnTo>
                      <a:lnTo>
                        <a:pt x="6" y="18"/>
                      </a:lnTo>
                      <a:lnTo>
                        <a:pt x="0" y="24"/>
                      </a:lnTo>
                      <a:lnTo>
                        <a:pt x="0" y="12"/>
                      </a:lnTo>
                      <a:lnTo>
                        <a:pt x="0" y="6"/>
                      </a:lnTo>
                      <a:lnTo>
                        <a:pt x="6" y="0"/>
                      </a:lnTo>
                      <a:lnTo>
                        <a:pt x="18" y="0"/>
                      </a:lnTo>
                      <a:lnTo>
                        <a:pt x="36" y="0"/>
                      </a:lnTo>
                      <a:lnTo>
                        <a:pt x="24" y="18"/>
                      </a:lnTo>
                      <a:lnTo>
                        <a:pt x="18" y="18"/>
                      </a:lnTo>
                      <a:lnTo>
                        <a:pt x="18" y="24"/>
                      </a:lnTo>
                      <a:close/>
                    </a:path>
                  </a:pathLst>
                </a:custGeom>
                <a:solidFill>
                  <a:srgbClr val="00CC00"/>
                </a:solidFill>
                <a:ln w="0">
                  <a:solidFill>
                    <a:srgbClr val="000000"/>
                  </a:solidFill>
                  <a:prstDash val="solid"/>
                  <a:round/>
                  <a:headEnd/>
                  <a:tailEnd/>
                </a:ln>
              </p:spPr>
              <p:txBody>
                <a:bodyPr/>
                <a:lstStyle/>
                <a:p>
                  <a:endParaRPr lang="en-US"/>
                </a:p>
              </p:txBody>
            </p:sp>
            <p:sp>
              <p:nvSpPr>
                <p:cNvPr id="16648" name="Freeform 120"/>
                <p:cNvSpPr>
                  <a:spLocks/>
                </p:cNvSpPr>
                <p:nvPr/>
              </p:nvSpPr>
              <p:spPr bwMode="auto">
                <a:xfrm>
                  <a:off x="1652" y="2874"/>
                  <a:ext cx="186" cy="276"/>
                </a:xfrm>
                <a:custGeom>
                  <a:avLst/>
                  <a:gdLst>
                    <a:gd name="T0" fmla="*/ 180 w 186"/>
                    <a:gd name="T1" fmla="*/ 216 h 276"/>
                    <a:gd name="T2" fmla="*/ 180 w 186"/>
                    <a:gd name="T3" fmla="*/ 240 h 276"/>
                    <a:gd name="T4" fmla="*/ 174 w 186"/>
                    <a:gd name="T5" fmla="*/ 264 h 276"/>
                    <a:gd name="T6" fmla="*/ 162 w 186"/>
                    <a:gd name="T7" fmla="*/ 276 h 276"/>
                    <a:gd name="T8" fmla="*/ 144 w 186"/>
                    <a:gd name="T9" fmla="*/ 258 h 276"/>
                    <a:gd name="T10" fmla="*/ 120 w 186"/>
                    <a:gd name="T11" fmla="*/ 246 h 276"/>
                    <a:gd name="T12" fmla="*/ 96 w 186"/>
                    <a:gd name="T13" fmla="*/ 234 h 276"/>
                    <a:gd name="T14" fmla="*/ 72 w 186"/>
                    <a:gd name="T15" fmla="*/ 210 h 276"/>
                    <a:gd name="T16" fmla="*/ 66 w 186"/>
                    <a:gd name="T17" fmla="*/ 186 h 276"/>
                    <a:gd name="T18" fmla="*/ 48 w 186"/>
                    <a:gd name="T19" fmla="*/ 156 h 276"/>
                    <a:gd name="T20" fmla="*/ 36 w 186"/>
                    <a:gd name="T21" fmla="*/ 138 h 276"/>
                    <a:gd name="T22" fmla="*/ 30 w 186"/>
                    <a:gd name="T23" fmla="*/ 114 h 276"/>
                    <a:gd name="T24" fmla="*/ 12 w 186"/>
                    <a:gd name="T25" fmla="*/ 96 h 276"/>
                    <a:gd name="T26" fmla="*/ 0 w 186"/>
                    <a:gd name="T27" fmla="*/ 84 h 276"/>
                    <a:gd name="T28" fmla="*/ 0 w 186"/>
                    <a:gd name="T29" fmla="*/ 60 h 276"/>
                    <a:gd name="T30" fmla="*/ 12 w 186"/>
                    <a:gd name="T31" fmla="*/ 54 h 276"/>
                    <a:gd name="T32" fmla="*/ 18 w 186"/>
                    <a:gd name="T33" fmla="*/ 60 h 276"/>
                    <a:gd name="T34" fmla="*/ 36 w 186"/>
                    <a:gd name="T35" fmla="*/ 60 h 276"/>
                    <a:gd name="T36" fmla="*/ 60 w 186"/>
                    <a:gd name="T37" fmla="*/ 36 h 276"/>
                    <a:gd name="T38" fmla="*/ 84 w 186"/>
                    <a:gd name="T39" fmla="*/ 12 h 276"/>
                    <a:gd name="T40" fmla="*/ 84 w 186"/>
                    <a:gd name="T41" fmla="*/ 0 h 276"/>
                    <a:gd name="T42" fmla="*/ 96 w 186"/>
                    <a:gd name="T43" fmla="*/ 6 h 276"/>
                    <a:gd name="T44" fmla="*/ 114 w 186"/>
                    <a:gd name="T45" fmla="*/ 24 h 276"/>
                    <a:gd name="T46" fmla="*/ 138 w 186"/>
                    <a:gd name="T47" fmla="*/ 30 h 276"/>
                    <a:gd name="T48" fmla="*/ 162 w 186"/>
                    <a:gd name="T49" fmla="*/ 36 h 276"/>
                    <a:gd name="T50" fmla="*/ 168 w 186"/>
                    <a:gd name="T51" fmla="*/ 60 h 276"/>
                    <a:gd name="T52" fmla="*/ 150 w 186"/>
                    <a:gd name="T53" fmla="*/ 60 h 276"/>
                    <a:gd name="T54" fmla="*/ 126 w 186"/>
                    <a:gd name="T55" fmla="*/ 72 h 276"/>
                    <a:gd name="T56" fmla="*/ 114 w 186"/>
                    <a:gd name="T57" fmla="*/ 96 h 276"/>
                    <a:gd name="T58" fmla="*/ 114 w 186"/>
                    <a:gd name="T59" fmla="*/ 120 h 276"/>
                    <a:gd name="T60" fmla="*/ 120 w 186"/>
                    <a:gd name="T61" fmla="*/ 138 h 276"/>
                    <a:gd name="T62" fmla="*/ 132 w 186"/>
                    <a:gd name="T63" fmla="*/ 144 h 276"/>
                    <a:gd name="T64" fmla="*/ 156 w 186"/>
                    <a:gd name="T65" fmla="*/ 138 h 276"/>
                    <a:gd name="T66" fmla="*/ 156 w 186"/>
                    <a:gd name="T67" fmla="*/ 162 h 276"/>
                    <a:gd name="T68" fmla="*/ 180 w 186"/>
                    <a:gd name="T69" fmla="*/ 174 h 276"/>
                    <a:gd name="T70" fmla="*/ 180 w 186"/>
                    <a:gd name="T71" fmla="*/ 210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6"/>
                    <a:gd name="T109" fmla="*/ 0 h 276"/>
                    <a:gd name="T110" fmla="*/ 186 w 186"/>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6" h="276">
                      <a:moveTo>
                        <a:pt x="180" y="210"/>
                      </a:moveTo>
                      <a:lnTo>
                        <a:pt x="180" y="216"/>
                      </a:lnTo>
                      <a:lnTo>
                        <a:pt x="180" y="228"/>
                      </a:lnTo>
                      <a:lnTo>
                        <a:pt x="180" y="240"/>
                      </a:lnTo>
                      <a:lnTo>
                        <a:pt x="174" y="258"/>
                      </a:lnTo>
                      <a:lnTo>
                        <a:pt x="174" y="264"/>
                      </a:lnTo>
                      <a:lnTo>
                        <a:pt x="168" y="270"/>
                      </a:lnTo>
                      <a:lnTo>
                        <a:pt x="162" y="276"/>
                      </a:lnTo>
                      <a:lnTo>
                        <a:pt x="150" y="264"/>
                      </a:lnTo>
                      <a:lnTo>
                        <a:pt x="144" y="258"/>
                      </a:lnTo>
                      <a:lnTo>
                        <a:pt x="132" y="252"/>
                      </a:lnTo>
                      <a:lnTo>
                        <a:pt x="120" y="246"/>
                      </a:lnTo>
                      <a:lnTo>
                        <a:pt x="108" y="240"/>
                      </a:lnTo>
                      <a:lnTo>
                        <a:pt x="96" y="234"/>
                      </a:lnTo>
                      <a:lnTo>
                        <a:pt x="84" y="222"/>
                      </a:lnTo>
                      <a:lnTo>
                        <a:pt x="72" y="210"/>
                      </a:lnTo>
                      <a:lnTo>
                        <a:pt x="72" y="204"/>
                      </a:lnTo>
                      <a:lnTo>
                        <a:pt x="66" y="186"/>
                      </a:lnTo>
                      <a:lnTo>
                        <a:pt x="54" y="168"/>
                      </a:lnTo>
                      <a:lnTo>
                        <a:pt x="48" y="156"/>
                      </a:lnTo>
                      <a:lnTo>
                        <a:pt x="42" y="150"/>
                      </a:lnTo>
                      <a:lnTo>
                        <a:pt x="36" y="138"/>
                      </a:lnTo>
                      <a:lnTo>
                        <a:pt x="30" y="126"/>
                      </a:lnTo>
                      <a:lnTo>
                        <a:pt x="30" y="114"/>
                      </a:lnTo>
                      <a:lnTo>
                        <a:pt x="24" y="102"/>
                      </a:lnTo>
                      <a:lnTo>
                        <a:pt x="12" y="96"/>
                      </a:lnTo>
                      <a:lnTo>
                        <a:pt x="0" y="90"/>
                      </a:lnTo>
                      <a:lnTo>
                        <a:pt x="0" y="84"/>
                      </a:lnTo>
                      <a:lnTo>
                        <a:pt x="0" y="66"/>
                      </a:lnTo>
                      <a:lnTo>
                        <a:pt x="0" y="60"/>
                      </a:lnTo>
                      <a:lnTo>
                        <a:pt x="12" y="48"/>
                      </a:lnTo>
                      <a:lnTo>
                        <a:pt x="12" y="54"/>
                      </a:lnTo>
                      <a:lnTo>
                        <a:pt x="12" y="60"/>
                      </a:lnTo>
                      <a:lnTo>
                        <a:pt x="18" y="60"/>
                      </a:lnTo>
                      <a:lnTo>
                        <a:pt x="30" y="72"/>
                      </a:lnTo>
                      <a:lnTo>
                        <a:pt x="36" y="60"/>
                      </a:lnTo>
                      <a:lnTo>
                        <a:pt x="42" y="48"/>
                      </a:lnTo>
                      <a:lnTo>
                        <a:pt x="60" y="36"/>
                      </a:lnTo>
                      <a:lnTo>
                        <a:pt x="78" y="30"/>
                      </a:lnTo>
                      <a:lnTo>
                        <a:pt x="84" y="12"/>
                      </a:lnTo>
                      <a:lnTo>
                        <a:pt x="90" y="12"/>
                      </a:lnTo>
                      <a:lnTo>
                        <a:pt x="84" y="0"/>
                      </a:lnTo>
                      <a:lnTo>
                        <a:pt x="90" y="0"/>
                      </a:lnTo>
                      <a:lnTo>
                        <a:pt x="96" y="6"/>
                      </a:lnTo>
                      <a:lnTo>
                        <a:pt x="108" y="12"/>
                      </a:lnTo>
                      <a:lnTo>
                        <a:pt x="114" y="24"/>
                      </a:lnTo>
                      <a:lnTo>
                        <a:pt x="120" y="30"/>
                      </a:lnTo>
                      <a:lnTo>
                        <a:pt x="138" y="30"/>
                      </a:lnTo>
                      <a:lnTo>
                        <a:pt x="150" y="30"/>
                      </a:lnTo>
                      <a:lnTo>
                        <a:pt x="162" y="36"/>
                      </a:lnTo>
                      <a:lnTo>
                        <a:pt x="156" y="54"/>
                      </a:lnTo>
                      <a:lnTo>
                        <a:pt x="168" y="60"/>
                      </a:lnTo>
                      <a:lnTo>
                        <a:pt x="162" y="60"/>
                      </a:lnTo>
                      <a:lnTo>
                        <a:pt x="150" y="60"/>
                      </a:lnTo>
                      <a:lnTo>
                        <a:pt x="138" y="66"/>
                      </a:lnTo>
                      <a:lnTo>
                        <a:pt x="126" y="72"/>
                      </a:lnTo>
                      <a:lnTo>
                        <a:pt x="120" y="84"/>
                      </a:lnTo>
                      <a:lnTo>
                        <a:pt x="114" y="96"/>
                      </a:lnTo>
                      <a:lnTo>
                        <a:pt x="108" y="108"/>
                      </a:lnTo>
                      <a:lnTo>
                        <a:pt x="114" y="120"/>
                      </a:lnTo>
                      <a:lnTo>
                        <a:pt x="120" y="132"/>
                      </a:lnTo>
                      <a:lnTo>
                        <a:pt x="120" y="138"/>
                      </a:lnTo>
                      <a:lnTo>
                        <a:pt x="126" y="138"/>
                      </a:lnTo>
                      <a:lnTo>
                        <a:pt x="132" y="144"/>
                      </a:lnTo>
                      <a:lnTo>
                        <a:pt x="144" y="144"/>
                      </a:lnTo>
                      <a:lnTo>
                        <a:pt x="156" y="138"/>
                      </a:lnTo>
                      <a:lnTo>
                        <a:pt x="156" y="150"/>
                      </a:lnTo>
                      <a:lnTo>
                        <a:pt x="156" y="162"/>
                      </a:lnTo>
                      <a:lnTo>
                        <a:pt x="174" y="162"/>
                      </a:lnTo>
                      <a:lnTo>
                        <a:pt x="180" y="174"/>
                      </a:lnTo>
                      <a:lnTo>
                        <a:pt x="186" y="186"/>
                      </a:lnTo>
                      <a:lnTo>
                        <a:pt x="180" y="210"/>
                      </a:lnTo>
                      <a:close/>
                    </a:path>
                  </a:pathLst>
                </a:custGeom>
                <a:solidFill>
                  <a:srgbClr val="00CC00"/>
                </a:solidFill>
                <a:ln w="0">
                  <a:solidFill>
                    <a:srgbClr val="000000"/>
                  </a:solidFill>
                  <a:prstDash val="solid"/>
                  <a:round/>
                  <a:headEnd/>
                  <a:tailEnd/>
                </a:ln>
              </p:spPr>
              <p:txBody>
                <a:bodyPr/>
                <a:lstStyle/>
                <a:p>
                  <a:endParaRPr lang="en-US"/>
                </a:p>
              </p:txBody>
            </p:sp>
            <p:sp>
              <p:nvSpPr>
                <p:cNvPr id="16649" name="Freeform 121"/>
                <p:cNvSpPr>
                  <a:spLocks/>
                </p:cNvSpPr>
                <p:nvPr/>
              </p:nvSpPr>
              <p:spPr bwMode="auto">
                <a:xfrm>
                  <a:off x="1976" y="3762"/>
                  <a:ext cx="24" cy="24"/>
                </a:xfrm>
                <a:custGeom>
                  <a:avLst/>
                  <a:gdLst>
                    <a:gd name="T0" fmla="*/ 24 w 24"/>
                    <a:gd name="T1" fmla="*/ 12 h 24"/>
                    <a:gd name="T2" fmla="*/ 24 w 24"/>
                    <a:gd name="T3" fmla="*/ 6 h 24"/>
                    <a:gd name="T4" fmla="*/ 18 w 24"/>
                    <a:gd name="T5" fmla="*/ 6 h 24"/>
                    <a:gd name="T6" fmla="*/ 12 w 24"/>
                    <a:gd name="T7" fmla="*/ 6 h 24"/>
                    <a:gd name="T8" fmla="*/ 6 w 24"/>
                    <a:gd name="T9" fmla="*/ 0 h 24"/>
                    <a:gd name="T10" fmla="*/ 6 w 24"/>
                    <a:gd name="T11" fmla="*/ 6 h 24"/>
                    <a:gd name="T12" fmla="*/ 0 w 24"/>
                    <a:gd name="T13" fmla="*/ 18 h 24"/>
                    <a:gd name="T14" fmla="*/ 0 w 24"/>
                    <a:gd name="T15" fmla="*/ 24 h 24"/>
                    <a:gd name="T16" fmla="*/ 6 w 24"/>
                    <a:gd name="T17" fmla="*/ 18 h 24"/>
                    <a:gd name="T18" fmla="*/ 12 w 24"/>
                    <a:gd name="T19" fmla="*/ 18 h 24"/>
                    <a:gd name="T20" fmla="*/ 24 w 24"/>
                    <a:gd name="T21" fmla="*/ 1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24" y="12"/>
                      </a:moveTo>
                      <a:lnTo>
                        <a:pt x="24" y="6"/>
                      </a:lnTo>
                      <a:lnTo>
                        <a:pt x="18" y="6"/>
                      </a:lnTo>
                      <a:lnTo>
                        <a:pt x="12" y="6"/>
                      </a:lnTo>
                      <a:lnTo>
                        <a:pt x="6" y="0"/>
                      </a:lnTo>
                      <a:lnTo>
                        <a:pt x="6" y="6"/>
                      </a:lnTo>
                      <a:lnTo>
                        <a:pt x="0" y="18"/>
                      </a:lnTo>
                      <a:lnTo>
                        <a:pt x="0" y="24"/>
                      </a:lnTo>
                      <a:lnTo>
                        <a:pt x="6" y="18"/>
                      </a:lnTo>
                      <a:lnTo>
                        <a:pt x="12" y="18"/>
                      </a:lnTo>
                      <a:lnTo>
                        <a:pt x="24" y="12"/>
                      </a:lnTo>
                      <a:close/>
                    </a:path>
                  </a:pathLst>
                </a:custGeom>
                <a:solidFill>
                  <a:srgbClr val="00CC00"/>
                </a:solidFill>
                <a:ln w="0">
                  <a:solidFill>
                    <a:srgbClr val="000000"/>
                  </a:solidFill>
                  <a:prstDash val="solid"/>
                  <a:round/>
                  <a:headEnd/>
                  <a:tailEnd/>
                </a:ln>
              </p:spPr>
              <p:txBody>
                <a:bodyPr/>
                <a:lstStyle/>
                <a:p>
                  <a:endParaRPr lang="en-US"/>
                </a:p>
              </p:txBody>
            </p:sp>
            <p:sp>
              <p:nvSpPr>
                <p:cNvPr id="16650" name="Freeform 122"/>
                <p:cNvSpPr>
                  <a:spLocks/>
                </p:cNvSpPr>
                <p:nvPr/>
              </p:nvSpPr>
              <p:spPr bwMode="auto">
                <a:xfrm>
                  <a:off x="1952" y="3768"/>
                  <a:ext cx="30" cy="12"/>
                </a:xfrm>
                <a:custGeom>
                  <a:avLst/>
                  <a:gdLst>
                    <a:gd name="T0" fmla="*/ 12 w 30"/>
                    <a:gd name="T1" fmla="*/ 6 h 12"/>
                    <a:gd name="T2" fmla="*/ 12 w 30"/>
                    <a:gd name="T3" fmla="*/ 0 h 12"/>
                    <a:gd name="T4" fmla="*/ 30 w 30"/>
                    <a:gd name="T5" fmla="*/ 0 h 12"/>
                    <a:gd name="T6" fmla="*/ 12 w 30"/>
                    <a:gd name="T7" fmla="*/ 12 h 12"/>
                    <a:gd name="T8" fmla="*/ 0 w 30"/>
                    <a:gd name="T9" fmla="*/ 12 h 12"/>
                    <a:gd name="T10" fmla="*/ 12 w 30"/>
                    <a:gd name="T11" fmla="*/ 6 h 12"/>
                    <a:gd name="T12" fmla="*/ 6 w 30"/>
                    <a:gd name="T13" fmla="*/ 6 h 12"/>
                    <a:gd name="T14" fmla="*/ 12 w 30"/>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12" y="6"/>
                      </a:moveTo>
                      <a:lnTo>
                        <a:pt x="12" y="0"/>
                      </a:lnTo>
                      <a:lnTo>
                        <a:pt x="30" y="0"/>
                      </a:lnTo>
                      <a:lnTo>
                        <a:pt x="12" y="12"/>
                      </a:lnTo>
                      <a:lnTo>
                        <a:pt x="0" y="12"/>
                      </a:lnTo>
                      <a:lnTo>
                        <a:pt x="12" y="6"/>
                      </a:lnTo>
                      <a:lnTo>
                        <a:pt x="6" y="6"/>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6651" name="Freeform 123"/>
                <p:cNvSpPr>
                  <a:spLocks/>
                </p:cNvSpPr>
                <p:nvPr/>
              </p:nvSpPr>
              <p:spPr bwMode="auto">
                <a:xfrm>
                  <a:off x="1994" y="3342"/>
                  <a:ext cx="72" cy="84"/>
                </a:xfrm>
                <a:custGeom>
                  <a:avLst/>
                  <a:gdLst>
                    <a:gd name="T0" fmla="*/ 72 w 72"/>
                    <a:gd name="T1" fmla="*/ 42 h 84"/>
                    <a:gd name="T2" fmla="*/ 60 w 72"/>
                    <a:gd name="T3" fmla="*/ 30 h 84"/>
                    <a:gd name="T4" fmla="*/ 48 w 72"/>
                    <a:gd name="T5" fmla="*/ 18 h 84"/>
                    <a:gd name="T6" fmla="*/ 36 w 72"/>
                    <a:gd name="T7" fmla="*/ 12 h 84"/>
                    <a:gd name="T8" fmla="*/ 18 w 72"/>
                    <a:gd name="T9" fmla="*/ 0 h 84"/>
                    <a:gd name="T10" fmla="*/ 12 w 72"/>
                    <a:gd name="T11" fmla="*/ 0 h 84"/>
                    <a:gd name="T12" fmla="*/ 6 w 72"/>
                    <a:gd name="T13" fmla="*/ 18 h 84"/>
                    <a:gd name="T14" fmla="*/ 0 w 72"/>
                    <a:gd name="T15" fmla="*/ 42 h 84"/>
                    <a:gd name="T16" fmla="*/ 0 w 72"/>
                    <a:gd name="T17" fmla="*/ 54 h 84"/>
                    <a:gd name="T18" fmla="*/ 0 w 72"/>
                    <a:gd name="T19" fmla="*/ 66 h 84"/>
                    <a:gd name="T20" fmla="*/ 0 w 72"/>
                    <a:gd name="T21" fmla="*/ 72 h 84"/>
                    <a:gd name="T22" fmla="*/ 6 w 72"/>
                    <a:gd name="T23" fmla="*/ 72 h 84"/>
                    <a:gd name="T24" fmla="*/ 18 w 72"/>
                    <a:gd name="T25" fmla="*/ 78 h 84"/>
                    <a:gd name="T26" fmla="*/ 30 w 72"/>
                    <a:gd name="T27" fmla="*/ 78 h 84"/>
                    <a:gd name="T28" fmla="*/ 30 w 72"/>
                    <a:gd name="T29" fmla="*/ 84 h 84"/>
                    <a:gd name="T30" fmla="*/ 36 w 72"/>
                    <a:gd name="T31" fmla="*/ 84 h 84"/>
                    <a:gd name="T32" fmla="*/ 48 w 72"/>
                    <a:gd name="T33" fmla="*/ 84 h 84"/>
                    <a:gd name="T34" fmla="*/ 60 w 72"/>
                    <a:gd name="T35" fmla="*/ 78 h 84"/>
                    <a:gd name="T36" fmla="*/ 72 w 72"/>
                    <a:gd name="T37" fmla="*/ 60 h 84"/>
                    <a:gd name="T38" fmla="*/ 72 w 72"/>
                    <a:gd name="T39" fmla="*/ 48 h 84"/>
                    <a:gd name="T40" fmla="*/ 72 w 72"/>
                    <a:gd name="T41" fmla="*/ 42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84"/>
                    <a:gd name="T65" fmla="*/ 72 w 7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84">
                      <a:moveTo>
                        <a:pt x="72" y="42"/>
                      </a:moveTo>
                      <a:lnTo>
                        <a:pt x="60" y="30"/>
                      </a:lnTo>
                      <a:lnTo>
                        <a:pt x="48" y="18"/>
                      </a:lnTo>
                      <a:lnTo>
                        <a:pt x="36" y="12"/>
                      </a:lnTo>
                      <a:lnTo>
                        <a:pt x="18" y="0"/>
                      </a:lnTo>
                      <a:lnTo>
                        <a:pt x="12" y="0"/>
                      </a:lnTo>
                      <a:lnTo>
                        <a:pt x="6" y="18"/>
                      </a:lnTo>
                      <a:lnTo>
                        <a:pt x="0" y="42"/>
                      </a:lnTo>
                      <a:lnTo>
                        <a:pt x="0" y="54"/>
                      </a:lnTo>
                      <a:lnTo>
                        <a:pt x="0" y="66"/>
                      </a:lnTo>
                      <a:lnTo>
                        <a:pt x="0" y="72"/>
                      </a:lnTo>
                      <a:lnTo>
                        <a:pt x="6" y="72"/>
                      </a:lnTo>
                      <a:lnTo>
                        <a:pt x="18" y="78"/>
                      </a:lnTo>
                      <a:lnTo>
                        <a:pt x="30" y="78"/>
                      </a:lnTo>
                      <a:lnTo>
                        <a:pt x="30" y="84"/>
                      </a:lnTo>
                      <a:lnTo>
                        <a:pt x="36" y="84"/>
                      </a:lnTo>
                      <a:lnTo>
                        <a:pt x="48" y="84"/>
                      </a:lnTo>
                      <a:lnTo>
                        <a:pt x="60" y="78"/>
                      </a:lnTo>
                      <a:lnTo>
                        <a:pt x="72" y="60"/>
                      </a:lnTo>
                      <a:lnTo>
                        <a:pt x="72" y="48"/>
                      </a:lnTo>
                      <a:lnTo>
                        <a:pt x="72" y="42"/>
                      </a:lnTo>
                      <a:close/>
                    </a:path>
                  </a:pathLst>
                </a:custGeom>
                <a:solidFill>
                  <a:srgbClr val="00CC00"/>
                </a:solidFill>
                <a:ln w="0">
                  <a:solidFill>
                    <a:srgbClr val="000000"/>
                  </a:solidFill>
                  <a:prstDash val="solid"/>
                  <a:round/>
                  <a:headEnd/>
                  <a:tailEnd/>
                </a:ln>
              </p:spPr>
              <p:txBody>
                <a:bodyPr/>
                <a:lstStyle/>
                <a:p>
                  <a:endParaRPr lang="en-US"/>
                </a:p>
              </p:txBody>
            </p:sp>
            <p:sp>
              <p:nvSpPr>
                <p:cNvPr id="16652" name="Freeform 124"/>
                <p:cNvSpPr>
                  <a:spLocks/>
                </p:cNvSpPr>
                <p:nvPr/>
              </p:nvSpPr>
              <p:spPr bwMode="auto">
                <a:xfrm>
                  <a:off x="1766" y="3204"/>
                  <a:ext cx="294" cy="582"/>
                </a:xfrm>
                <a:custGeom>
                  <a:avLst/>
                  <a:gdLst>
                    <a:gd name="T0" fmla="*/ 138 w 294"/>
                    <a:gd name="T1" fmla="*/ 336 h 582"/>
                    <a:gd name="T2" fmla="*/ 132 w 294"/>
                    <a:gd name="T3" fmla="*/ 360 h 582"/>
                    <a:gd name="T4" fmla="*/ 144 w 294"/>
                    <a:gd name="T5" fmla="*/ 360 h 582"/>
                    <a:gd name="T6" fmla="*/ 138 w 294"/>
                    <a:gd name="T7" fmla="*/ 372 h 582"/>
                    <a:gd name="T8" fmla="*/ 138 w 294"/>
                    <a:gd name="T9" fmla="*/ 378 h 582"/>
                    <a:gd name="T10" fmla="*/ 120 w 294"/>
                    <a:gd name="T11" fmla="*/ 408 h 582"/>
                    <a:gd name="T12" fmla="*/ 96 w 294"/>
                    <a:gd name="T13" fmla="*/ 426 h 582"/>
                    <a:gd name="T14" fmla="*/ 108 w 294"/>
                    <a:gd name="T15" fmla="*/ 462 h 582"/>
                    <a:gd name="T16" fmla="*/ 114 w 294"/>
                    <a:gd name="T17" fmla="*/ 474 h 582"/>
                    <a:gd name="T18" fmla="*/ 108 w 294"/>
                    <a:gd name="T19" fmla="*/ 480 h 582"/>
                    <a:gd name="T20" fmla="*/ 102 w 294"/>
                    <a:gd name="T21" fmla="*/ 498 h 582"/>
                    <a:gd name="T22" fmla="*/ 84 w 294"/>
                    <a:gd name="T23" fmla="*/ 528 h 582"/>
                    <a:gd name="T24" fmla="*/ 78 w 294"/>
                    <a:gd name="T25" fmla="*/ 534 h 582"/>
                    <a:gd name="T26" fmla="*/ 60 w 294"/>
                    <a:gd name="T27" fmla="*/ 552 h 582"/>
                    <a:gd name="T28" fmla="*/ 60 w 294"/>
                    <a:gd name="T29" fmla="*/ 570 h 582"/>
                    <a:gd name="T30" fmla="*/ 78 w 294"/>
                    <a:gd name="T31" fmla="*/ 582 h 582"/>
                    <a:gd name="T32" fmla="*/ 24 w 294"/>
                    <a:gd name="T33" fmla="*/ 570 h 582"/>
                    <a:gd name="T34" fmla="*/ 12 w 294"/>
                    <a:gd name="T35" fmla="*/ 540 h 582"/>
                    <a:gd name="T36" fmla="*/ 0 w 294"/>
                    <a:gd name="T37" fmla="*/ 510 h 582"/>
                    <a:gd name="T38" fmla="*/ 24 w 294"/>
                    <a:gd name="T39" fmla="*/ 468 h 582"/>
                    <a:gd name="T40" fmla="*/ 30 w 294"/>
                    <a:gd name="T41" fmla="*/ 426 h 582"/>
                    <a:gd name="T42" fmla="*/ 24 w 294"/>
                    <a:gd name="T43" fmla="*/ 414 h 582"/>
                    <a:gd name="T44" fmla="*/ 24 w 294"/>
                    <a:gd name="T45" fmla="*/ 402 h 582"/>
                    <a:gd name="T46" fmla="*/ 18 w 294"/>
                    <a:gd name="T47" fmla="*/ 366 h 582"/>
                    <a:gd name="T48" fmla="*/ 24 w 294"/>
                    <a:gd name="T49" fmla="*/ 324 h 582"/>
                    <a:gd name="T50" fmla="*/ 36 w 294"/>
                    <a:gd name="T51" fmla="*/ 294 h 582"/>
                    <a:gd name="T52" fmla="*/ 36 w 294"/>
                    <a:gd name="T53" fmla="*/ 264 h 582"/>
                    <a:gd name="T54" fmla="*/ 48 w 294"/>
                    <a:gd name="T55" fmla="*/ 240 h 582"/>
                    <a:gd name="T56" fmla="*/ 54 w 294"/>
                    <a:gd name="T57" fmla="*/ 204 h 582"/>
                    <a:gd name="T58" fmla="*/ 48 w 294"/>
                    <a:gd name="T59" fmla="*/ 180 h 582"/>
                    <a:gd name="T60" fmla="*/ 48 w 294"/>
                    <a:gd name="T61" fmla="*/ 150 h 582"/>
                    <a:gd name="T62" fmla="*/ 54 w 294"/>
                    <a:gd name="T63" fmla="*/ 132 h 582"/>
                    <a:gd name="T64" fmla="*/ 66 w 294"/>
                    <a:gd name="T65" fmla="*/ 102 h 582"/>
                    <a:gd name="T66" fmla="*/ 78 w 294"/>
                    <a:gd name="T67" fmla="*/ 84 h 582"/>
                    <a:gd name="T68" fmla="*/ 72 w 294"/>
                    <a:gd name="T69" fmla="*/ 48 h 582"/>
                    <a:gd name="T70" fmla="*/ 90 w 294"/>
                    <a:gd name="T71" fmla="*/ 36 h 582"/>
                    <a:gd name="T72" fmla="*/ 108 w 294"/>
                    <a:gd name="T73" fmla="*/ 0 h 582"/>
                    <a:gd name="T74" fmla="*/ 132 w 294"/>
                    <a:gd name="T75" fmla="*/ 6 h 582"/>
                    <a:gd name="T76" fmla="*/ 144 w 294"/>
                    <a:gd name="T77" fmla="*/ 6 h 582"/>
                    <a:gd name="T78" fmla="*/ 162 w 294"/>
                    <a:gd name="T79" fmla="*/ 6 h 582"/>
                    <a:gd name="T80" fmla="*/ 192 w 294"/>
                    <a:gd name="T81" fmla="*/ 30 h 582"/>
                    <a:gd name="T82" fmla="*/ 216 w 294"/>
                    <a:gd name="T83" fmla="*/ 42 h 582"/>
                    <a:gd name="T84" fmla="*/ 240 w 294"/>
                    <a:gd name="T85" fmla="*/ 60 h 582"/>
                    <a:gd name="T86" fmla="*/ 222 w 294"/>
                    <a:gd name="T87" fmla="*/ 90 h 582"/>
                    <a:gd name="T88" fmla="*/ 258 w 294"/>
                    <a:gd name="T89" fmla="*/ 90 h 582"/>
                    <a:gd name="T90" fmla="*/ 282 w 294"/>
                    <a:gd name="T91" fmla="*/ 72 h 582"/>
                    <a:gd name="T92" fmla="*/ 294 w 294"/>
                    <a:gd name="T93" fmla="*/ 60 h 582"/>
                    <a:gd name="T94" fmla="*/ 288 w 294"/>
                    <a:gd name="T95" fmla="*/ 90 h 582"/>
                    <a:gd name="T96" fmla="*/ 264 w 294"/>
                    <a:gd name="T97" fmla="*/ 108 h 582"/>
                    <a:gd name="T98" fmla="*/ 246 w 294"/>
                    <a:gd name="T99" fmla="*/ 126 h 582"/>
                    <a:gd name="T100" fmla="*/ 234 w 294"/>
                    <a:gd name="T101" fmla="*/ 156 h 582"/>
                    <a:gd name="T102" fmla="*/ 228 w 294"/>
                    <a:gd name="T103" fmla="*/ 186 h 582"/>
                    <a:gd name="T104" fmla="*/ 228 w 294"/>
                    <a:gd name="T105" fmla="*/ 216 h 582"/>
                    <a:gd name="T106" fmla="*/ 246 w 294"/>
                    <a:gd name="T107" fmla="*/ 246 h 582"/>
                    <a:gd name="T108" fmla="*/ 246 w 294"/>
                    <a:gd name="T109" fmla="*/ 270 h 582"/>
                    <a:gd name="T110" fmla="*/ 222 w 294"/>
                    <a:gd name="T111" fmla="*/ 288 h 582"/>
                    <a:gd name="T112" fmla="*/ 192 w 294"/>
                    <a:gd name="T113" fmla="*/ 294 h 582"/>
                    <a:gd name="T114" fmla="*/ 168 w 294"/>
                    <a:gd name="T115" fmla="*/ 294 h 582"/>
                    <a:gd name="T116" fmla="*/ 168 w 294"/>
                    <a:gd name="T117" fmla="*/ 330 h 5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4"/>
                    <a:gd name="T178" fmla="*/ 0 h 582"/>
                    <a:gd name="T179" fmla="*/ 294 w 294"/>
                    <a:gd name="T180" fmla="*/ 582 h 5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4" h="582">
                      <a:moveTo>
                        <a:pt x="162" y="336"/>
                      </a:moveTo>
                      <a:lnTo>
                        <a:pt x="138" y="336"/>
                      </a:lnTo>
                      <a:lnTo>
                        <a:pt x="126" y="336"/>
                      </a:lnTo>
                      <a:lnTo>
                        <a:pt x="132" y="360"/>
                      </a:lnTo>
                      <a:lnTo>
                        <a:pt x="138" y="360"/>
                      </a:lnTo>
                      <a:lnTo>
                        <a:pt x="144" y="360"/>
                      </a:lnTo>
                      <a:lnTo>
                        <a:pt x="144" y="372"/>
                      </a:lnTo>
                      <a:lnTo>
                        <a:pt x="138" y="372"/>
                      </a:lnTo>
                      <a:lnTo>
                        <a:pt x="126" y="372"/>
                      </a:lnTo>
                      <a:lnTo>
                        <a:pt x="138" y="378"/>
                      </a:lnTo>
                      <a:lnTo>
                        <a:pt x="120" y="390"/>
                      </a:lnTo>
                      <a:lnTo>
                        <a:pt x="120" y="408"/>
                      </a:lnTo>
                      <a:lnTo>
                        <a:pt x="114" y="420"/>
                      </a:lnTo>
                      <a:lnTo>
                        <a:pt x="96" y="426"/>
                      </a:lnTo>
                      <a:lnTo>
                        <a:pt x="90" y="450"/>
                      </a:lnTo>
                      <a:lnTo>
                        <a:pt x="108" y="462"/>
                      </a:lnTo>
                      <a:lnTo>
                        <a:pt x="114" y="468"/>
                      </a:lnTo>
                      <a:lnTo>
                        <a:pt x="114" y="474"/>
                      </a:lnTo>
                      <a:lnTo>
                        <a:pt x="114" y="480"/>
                      </a:lnTo>
                      <a:lnTo>
                        <a:pt x="108" y="480"/>
                      </a:lnTo>
                      <a:lnTo>
                        <a:pt x="114" y="480"/>
                      </a:lnTo>
                      <a:lnTo>
                        <a:pt x="102" y="498"/>
                      </a:lnTo>
                      <a:lnTo>
                        <a:pt x="90" y="510"/>
                      </a:lnTo>
                      <a:lnTo>
                        <a:pt x="84" y="528"/>
                      </a:lnTo>
                      <a:lnTo>
                        <a:pt x="72" y="528"/>
                      </a:lnTo>
                      <a:lnTo>
                        <a:pt x="78" y="534"/>
                      </a:lnTo>
                      <a:lnTo>
                        <a:pt x="66" y="546"/>
                      </a:lnTo>
                      <a:lnTo>
                        <a:pt x="60" y="552"/>
                      </a:lnTo>
                      <a:lnTo>
                        <a:pt x="66" y="570"/>
                      </a:lnTo>
                      <a:lnTo>
                        <a:pt x="60" y="570"/>
                      </a:lnTo>
                      <a:lnTo>
                        <a:pt x="72" y="570"/>
                      </a:lnTo>
                      <a:lnTo>
                        <a:pt x="78" y="582"/>
                      </a:lnTo>
                      <a:lnTo>
                        <a:pt x="54" y="576"/>
                      </a:lnTo>
                      <a:lnTo>
                        <a:pt x="24" y="570"/>
                      </a:lnTo>
                      <a:lnTo>
                        <a:pt x="18" y="564"/>
                      </a:lnTo>
                      <a:lnTo>
                        <a:pt x="12" y="540"/>
                      </a:lnTo>
                      <a:lnTo>
                        <a:pt x="6" y="546"/>
                      </a:lnTo>
                      <a:lnTo>
                        <a:pt x="0" y="510"/>
                      </a:lnTo>
                      <a:lnTo>
                        <a:pt x="12" y="498"/>
                      </a:lnTo>
                      <a:lnTo>
                        <a:pt x="24" y="468"/>
                      </a:lnTo>
                      <a:lnTo>
                        <a:pt x="24" y="444"/>
                      </a:lnTo>
                      <a:lnTo>
                        <a:pt x="30" y="426"/>
                      </a:lnTo>
                      <a:lnTo>
                        <a:pt x="30" y="420"/>
                      </a:lnTo>
                      <a:lnTo>
                        <a:pt x="24" y="414"/>
                      </a:lnTo>
                      <a:lnTo>
                        <a:pt x="36" y="408"/>
                      </a:lnTo>
                      <a:lnTo>
                        <a:pt x="24" y="402"/>
                      </a:lnTo>
                      <a:lnTo>
                        <a:pt x="24" y="378"/>
                      </a:lnTo>
                      <a:lnTo>
                        <a:pt x="18" y="366"/>
                      </a:lnTo>
                      <a:lnTo>
                        <a:pt x="24" y="354"/>
                      </a:lnTo>
                      <a:lnTo>
                        <a:pt x="24" y="324"/>
                      </a:lnTo>
                      <a:lnTo>
                        <a:pt x="30" y="306"/>
                      </a:lnTo>
                      <a:lnTo>
                        <a:pt x="36" y="294"/>
                      </a:lnTo>
                      <a:lnTo>
                        <a:pt x="36" y="282"/>
                      </a:lnTo>
                      <a:lnTo>
                        <a:pt x="36" y="264"/>
                      </a:lnTo>
                      <a:lnTo>
                        <a:pt x="36" y="252"/>
                      </a:lnTo>
                      <a:lnTo>
                        <a:pt x="48" y="240"/>
                      </a:lnTo>
                      <a:lnTo>
                        <a:pt x="48" y="228"/>
                      </a:lnTo>
                      <a:lnTo>
                        <a:pt x="54" y="204"/>
                      </a:lnTo>
                      <a:lnTo>
                        <a:pt x="54" y="192"/>
                      </a:lnTo>
                      <a:lnTo>
                        <a:pt x="48" y="180"/>
                      </a:lnTo>
                      <a:lnTo>
                        <a:pt x="42" y="162"/>
                      </a:lnTo>
                      <a:lnTo>
                        <a:pt x="48" y="150"/>
                      </a:lnTo>
                      <a:lnTo>
                        <a:pt x="54" y="144"/>
                      </a:lnTo>
                      <a:lnTo>
                        <a:pt x="54" y="132"/>
                      </a:lnTo>
                      <a:lnTo>
                        <a:pt x="54" y="114"/>
                      </a:lnTo>
                      <a:lnTo>
                        <a:pt x="66" y="102"/>
                      </a:lnTo>
                      <a:lnTo>
                        <a:pt x="72" y="84"/>
                      </a:lnTo>
                      <a:lnTo>
                        <a:pt x="78" y="84"/>
                      </a:lnTo>
                      <a:lnTo>
                        <a:pt x="72" y="72"/>
                      </a:lnTo>
                      <a:lnTo>
                        <a:pt x="72" y="48"/>
                      </a:lnTo>
                      <a:lnTo>
                        <a:pt x="78" y="42"/>
                      </a:lnTo>
                      <a:lnTo>
                        <a:pt x="90" y="36"/>
                      </a:lnTo>
                      <a:lnTo>
                        <a:pt x="96" y="18"/>
                      </a:lnTo>
                      <a:lnTo>
                        <a:pt x="108" y="0"/>
                      </a:lnTo>
                      <a:lnTo>
                        <a:pt x="114" y="0"/>
                      </a:lnTo>
                      <a:lnTo>
                        <a:pt x="132" y="6"/>
                      </a:lnTo>
                      <a:lnTo>
                        <a:pt x="138" y="12"/>
                      </a:lnTo>
                      <a:lnTo>
                        <a:pt x="144" y="6"/>
                      </a:lnTo>
                      <a:lnTo>
                        <a:pt x="162" y="0"/>
                      </a:lnTo>
                      <a:lnTo>
                        <a:pt x="162" y="6"/>
                      </a:lnTo>
                      <a:lnTo>
                        <a:pt x="174" y="18"/>
                      </a:lnTo>
                      <a:lnTo>
                        <a:pt x="192" y="30"/>
                      </a:lnTo>
                      <a:lnTo>
                        <a:pt x="204" y="36"/>
                      </a:lnTo>
                      <a:lnTo>
                        <a:pt x="216" y="42"/>
                      </a:lnTo>
                      <a:lnTo>
                        <a:pt x="228" y="48"/>
                      </a:lnTo>
                      <a:lnTo>
                        <a:pt x="240" y="60"/>
                      </a:lnTo>
                      <a:lnTo>
                        <a:pt x="228" y="72"/>
                      </a:lnTo>
                      <a:lnTo>
                        <a:pt x="222" y="90"/>
                      </a:lnTo>
                      <a:lnTo>
                        <a:pt x="240" y="90"/>
                      </a:lnTo>
                      <a:lnTo>
                        <a:pt x="258" y="90"/>
                      </a:lnTo>
                      <a:lnTo>
                        <a:pt x="270" y="90"/>
                      </a:lnTo>
                      <a:lnTo>
                        <a:pt x="282" y="72"/>
                      </a:lnTo>
                      <a:lnTo>
                        <a:pt x="282" y="60"/>
                      </a:lnTo>
                      <a:lnTo>
                        <a:pt x="294" y="60"/>
                      </a:lnTo>
                      <a:lnTo>
                        <a:pt x="294" y="84"/>
                      </a:lnTo>
                      <a:lnTo>
                        <a:pt x="288" y="90"/>
                      </a:lnTo>
                      <a:lnTo>
                        <a:pt x="276" y="96"/>
                      </a:lnTo>
                      <a:lnTo>
                        <a:pt x="264" y="108"/>
                      </a:lnTo>
                      <a:lnTo>
                        <a:pt x="258" y="120"/>
                      </a:lnTo>
                      <a:lnTo>
                        <a:pt x="246" y="126"/>
                      </a:lnTo>
                      <a:lnTo>
                        <a:pt x="240" y="138"/>
                      </a:lnTo>
                      <a:lnTo>
                        <a:pt x="234" y="156"/>
                      </a:lnTo>
                      <a:lnTo>
                        <a:pt x="228" y="180"/>
                      </a:lnTo>
                      <a:lnTo>
                        <a:pt x="228" y="186"/>
                      </a:lnTo>
                      <a:lnTo>
                        <a:pt x="222" y="198"/>
                      </a:lnTo>
                      <a:lnTo>
                        <a:pt x="228" y="216"/>
                      </a:lnTo>
                      <a:lnTo>
                        <a:pt x="246" y="234"/>
                      </a:lnTo>
                      <a:lnTo>
                        <a:pt x="246" y="246"/>
                      </a:lnTo>
                      <a:lnTo>
                        <a:pt x="252" y="252"/>
                      </a:lnTo>
                      <a:lnTo>
                        <a:pt x="246" y="270"/>
                      </a:lnTo>
                      <a:lnTo>
                        <a:pt x="234" y="282"/>
                      </a:lnTo>
                      <a:lnTo>
                        <a:pt x="222" y="288"/>
                      </a:lnTo>
                      <a:lnTo>
                        <a:pt x="204" y="294"/>
                      </a:lnTo>
                      <a:lnTo>
                        <a:pt x="192" y="294"/>
                      </a:lnTo>
                      <a:lnTo>
                        <a:pt x="180" y="300"/>
                      </a:lnTo>
                      <a:lnTo>
                        <a:pt x="168" y="294"/>
                      </a:lnTo>
                      <a:lnTo>
                        <a:pt x="168" y="306"/>
                      </a:lnTo>
                      <a:lnTo>
                        <a:pt x="168" y="330"/>
                      </a:lnTo>
                      <a:lnTo>
                        <a:pt x="162" y="336"/>
                      </a:lnTo>
                      <a:close/>
                    </a:path>
                  </a:pathLst>
                </a:custGeom>
                <a:solidFill>
                  <a:srgbClr val="FF9900"/>
                </a:solidFill>
                <a:ln w="0">
                  <a:solidFill>
                    <a:srgbClr val="000000"/>
                  </a:solidFill>
                  <a:prstDash val="solid"/>
                  <a:round/>
                  <a:headEnd/>
                  <a:tailEnd/>
                </a:ln>
              </p:spPr>
              <p:txBody>
                <a:bodyPr/>
                <a:lstStyle/>
                <a:p>
                  <a:endParaRPr lang="en-US"/>
                </a:p>
              </p:txBody>
            </p:sp>
            <p:sp>
              <p:nvSpPr>
                <p:cNvPr id="16653" name="Freeform 125"/>
                <p:cNvSpPr>
                  <a:spLocks/>
                </p:cNvSpPr>
                <p:nvPr/>
              </p:nvSpPr>
              <p:spPr bwMode="auto">
                <a:xfrm>
                  <a:off x="1838" y="3798"/>
                  <a:ext cx="48" cy="54"/>
                </a:xfrm>
                <a:custGeom>
                  <a:avLst/>
                  <a:gdLst>
                    <a:gd name="T0" fmla="*/ 6 w 48"/>
                    <a:gd name="T1" fmla="*/ 6 h 54"/>
                    <a:gd name="T2" fmla="*/ 0 w 48"/>
                    <a:gd name="T3" fmla="*/ 0 h 54"/>
                    <a:gd name="T4" fmla="*/ 0 w 48"/>
                    <a:gd name="T5" fmla="*/ 24 h 54"/>
                    <a:gd name="T6" fmla="*/ 0 w 48"/>
                    <a:gd name="T7" fmla="*/ 54 h 54"/>
                    <a:gd name="T8" fmla="*/ 24 w 48"/>
                    <a:gd name="T9" fmla="*/ 54 h 54"/>
                    <a:gd name="T10" fmla="*/ 48 w 48"/>
                    <a:gd name="T11" fmla="*/ 54 h 54"/>
                    <a:gd name="T12" fmla="*/ 48 w 48"/>
                    <a:gd name="T13" fmla="*/ 48 h 54"/>
                    <a:gd name="T14" fmla="*/ 18 w 48"/>
                    <a:gd name="T15" fmla="*/ 30 h 54"/>
                    <a:gd name="T16" fmla="*/ 6 w 48"/>
                    <a:gd name="T17" fmla="*/ 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4"/>
                    <a:gd name="T29" fmla="*/ 48 w 4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4">
                      <a:moveTo>
                        <a:pt x="6" y="6"/>
                      </a:moveTo>
                      <a:lnTo>
                        <a:pt x="0" y="0"/>
                      </a:lnTo>
                      <a:lnTo>
                        <a:pt x="0" y="24"/>
                      </a:lnTo>
                      <a:lnTo>
                        <a:pt x="0" y="54"/>
                      </a:lnTo>
                      <a:lnTo>
                        <a:pt x="24" y="54"/>
                      </a:lnTo>
                      <a:lnTo>
                        <a:pt x="48" y="54"/>
                      </a:lnTo>
                      <a:lnTo>
                        <a:pt x="48" y="48"/>
                      </a:lnTo>
                      <a:lnTo>
                        <a:pt x="18" y="30"/>
                      </a:lnTo>
                      <a:lnTo>
                        <a:pt x="6" y="6"/>
                      </a:lnTo>
                      <a:close/>
                    </a:path>
                  </a:pathLst>
                </a:custGeom>
                <a:solidFill>
                  <a:srgbClr val="FF9900"/>
                </a:solidFill>
                <a:ln w="0">
                  <a:solidFill>
                    <a:srgbClr val="000000"/>
                  </a:solidFill>
                  <a:prstDash val="solid"/>
                  <a:round/>
                  <a:headEnd/>
                  <a:tailEnd/>
                </a:ln>
              </p:spPr>
              <p:txBody>
                <a:bodyPr/>
                <a:lstStyle/>
                <a:p>
                  <a:endParaRPr lang="en-US"/>
                </a:p>
              </p:txBody>
            </p:sp>
            <p:sp>
              <p:nvSpPr>
                <p:cNvPr id="16654" name="Freeform 126"/>
                <p:cNvSpPr>
                  <a:spLocks/>
                </p:cNvSpPr>
                <p:nvPr/>
              </p:nvSpPr>
              <p:spPr bwMode="auto">
                <a:xfrm>
                  <a:off x="1736" y="3138"/>
                  <a:ext cx="126" cy="690"/>
                </a:xfrm>
                <a:custGeom>
                  <a:avLst/>
                  <a:gdLst>
                    <a:gd name="T0" fmla="*/ 60 w 126"/>
                    <a:gd name="T1" fmla="*/ 234 h 690"/>
                    <a:gd name="T2" fmla="*/ 54 w 126"/>
                    <a:gd name="T3" fmla="*/ 276 h 690"/>
                    <a:gd name="T4" fmla="*/ 36 w 126"/>
                    <a:gd name="T5" fmla="*/ 324 h 690"/>
                    <a:gd name="T6" fmla="*/ 30 w 126"/>
                    <a:gd name="T7" fmla="*/ 360 h 690"/>
                    <a:gd name="T8" fmla="*/ 30 w 126"/>
                    <a:gd name="T9" fmla="*/ 414 h 690"/>
                    <a:gd name="T10" fmla="*/ 42 w 126"/>
                    <a:gd name="T11" fmla="*/ 414 h 690"/>
                    <a:gd name="T12" fmla="*/ 48 w 126"/>
                    <a:gd name="T13" fmla="*/ 426 h 690"/>
                    <a:gd name="T14" fmla="*/ 42 w 126"/>
                    <a:gd name="T15" fmla="*/ 444 h 690"/>
                    <a:gd name="T16" fmla="*/ 42 w 126"/>
                    <a:gd name="T17" fmla="*/ 474 h 690"/>
                    <a:gd name="T18" fmla="*/ 30 w 126"/>
                    <a:gd name="T19" fmla="*/ 492 h 690"/>
                    <a:gd name="T20" fmla="*/ 24 w 126"/>
                    <a:gd name="T21" fmla="*/ 516 h 690"/>
                    <a:gd name="T22" fmla="*/ 18 w 126"/>
                    <a:gd name="T23" fmla="*/ 504 h 690"/>
                    <a:gd name="T24" fmla="*/ 6 w 126"/>
                    <a:gd name="T25" fmla="*/ 516 h 690"/>
                    <a:gd name="T26" fmla="*/ 18 w 126"/>
                    <a:gd name="T27" fmla="*/ 534 h 690"/>
                    <a:gd name="T28" fmla="*/ 24 w 126"/>
                    <a:gd name="T29" fmla="*/ 540 h 690"/>
                    <a:gd name="T30" fmla="*/ 30 w 126"/>
                    <a:gd name="T31" fmla="*/ 552 h 690"/>
                    <a:gd name="T32" fmla="*/ 18 w 126"/>
                    <a:gd name="T33" fmla="*/ 564 h 690"/>
                    <a:gd name="T34" fmla="*/ 18 w 126"/>
                    <a:gd name="T35" fmla="*/ 594 h 690"/>
                    <a:gd name="T36" fmla="*/ 24 w 126"/>
                    <a:gd name="T37" fmla="*/ 618 h 690"/>
                    <a:gd name="T38" fmla="*/ 30 w 126"/>
                    <a:gd name="T39" fmla="*/ 630 h 690"/>
                    <a:gd name="T40" fmla="*/ 30 w 126"/>
                    <a:gd name="T41" fmla="*/ 648 h 690"/>
                    <a:gd name="T42" fmla="*/ 36 w 126"/>
                    <a:gd name="T43" fmla="*/ 672 h 690"/>
                    <a:gd name="T44" fmla="*/ 72 w 126"/>
                    <a:gd name="T45" fmla="*/ 660 h 690"/>
                    <a:gd name="T46" fmla="*/ 84 w 126"/>
                    <a:gd name="T47" fmla="*/ 642 h 690"/>
                    <a:gd name="T48" fmla="*/ 42 w 126"/>
                    <a:gd name="T49" fmla="*/ 606 h 690"/>
                    <a:gd name="T50" fmla="*/ 42 w 126"/>
                    <a:gd name="T51" fmla="*/ 564 h 690"/>
                    <a:gd name="T52" fmla="*/ 60 w 126"/>
                    <a:gd name="T53" fmla="*/ 492 h 690"/>
                    <a:gd name="T54" fmla="*/ 66 w 126"/>
                    <a:gd name="T55" fmla="*/ 474 h 690"/>
                    <a:gd name="T56" fmla="*/ 48 w 126"/>
                    <a:gd name="T57" fmla="*/ 432 h 690"/>
                    <a:gd name="T58" fmla="*/ 60 w 126"/>
                    <a:gd name="T59" fmla="*/ 372 h 690"/>
                    <a:gd name="T60" fmla="*/ 66 w 126"/>
                    <a:gd name="T61" fmla="*/ 330 h 690"/>
                    <a:gd name="T62" fmla="*/ 78 w 126"/>
                    <a:gd name="T63" fmla="*/ 294 h 690"/>
                    <a:gd name="T64" fmla="*/ 78 w 126"/>
                    <a:gd name="T65" fmla="*/ 246 h 690"/>
                    <a:gd name="T66" fmla="*/ 84 w 126"/>
                    <a:gd name="T67" fmla="*/ 210 h 690"/>
                    <a:gd name="T68" fmla="*/ 96 w 126"/>
                    <a:gd name="T69" fmla="*/ 168 h 690"/>
                    <a:gd name="T70" fmla="*/ 102 w 126"/>
                    <a:gd name="T71" fmla="*/ 138 h 690"/>
                    <a:gd name="T72" fmla="*/ 120 w 126"/>
                    <a:gd name="T73" fmla="*/ 102 h 690"/>
                    <a:gd name="T74" fmla="*/ 108 w 126"/>
                    <a:gd name="T75" fmla="*/ 66 h 690"/>
                    <a:gd name="T76" fmla="*/ 102 w 126"/>
                    <a:gd name="T77" fmla="*/ 24 h 690"/>
                    <a:gd name="T78" fmla="*/ 90 w 126"/>
                    <a:gd name="T79" fmla="*/ 0 h 690"/>
                    <a:gd name="T80" fmla="*/ 78 w 126"/>
                    <a:gd name="T81" fmla="*/ 30 h 690"/>
                    <a:gd name="T82" fmla="*/ 78 w 126"/>
                    <a:gd name="T83" fmla="*/ 84 h 690"/>
                    <a:gd name="T84" fmla="*/ 72 w 126"/>
                    <a:gd name="T85" fmla="*/ 132 h 690"/>
                    <a:gd name="T86" fmla="*/ 60 w 126"/>
                    <a:gd name="T87" fmla="*/ 186 h 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690"/>
                    <a:gd name="T134" fmla="*/ 126 w 126"/>
                    <a:gd name="T135" fmla="*/ 690 h 6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690">
                      <a:moveTo>
                        <a:pt x="60" y="204"/>
                      </a:moveTo>
                      <a:lnTo>
                        <a:pt x="60" y="216"/>
                      </a:lnTo>
                      <a:lnTo>
                        <a:pt x="60" y="234"/>
                      </a:lnTo>
                      <a:lnTo>
                        <a:pt x="60" y="246"/>
                      </a:lnTo>
                      <a:lnTo>
                        <a:pt x="60" y="258"/>
                      </a:lnTo>
                      <a:lnTo>
                        <a:pt x="54" y="276"/>
                      </a:lnTo>
                      <a:lnTo>
                        <a:pt x="48" y="288"/>
                      </a:lnTo>
                      <a:lnTo>
                        <a:pt x="42" y="306"/>
                      </a:lnTo>
                      <a:lnTo>
                        <a:pt x="36" y="324"/>
                      </a:lnTo>
                      <a:lnTo>
                        <a:pt x="30" y="330"/>
                      </a:lnTo>
                      <a:lnTo>
                        <a:pt x="30" y="348"/>
                      </a:lnTo>
                      <a:lnTo>
                        <a:pt x="30" y="360"/>
                      </a:lnTo>
                      <a:lnTo>
                        <a:pt x="30" y="378"/>
                      </a:lnTo>
                      <a:lnTo>
                        <a:pt x="24" y="396"/>
                      </a:lnTo>
                      <a:lnTo>
                        <a:pt x="30" y="414"/>
                      </a:lnTo>
                      <a:lnTo>
                        <a:pt x="30" y="420"/>
                      </a:lnTo>
                      <a:lnTo>
                        <a:pt x="36" y="420"/>
                      </a:lnTo>
                      <a:lnTo>
                        <a:pt x="42" y="414"/>
                      </a:lnTo>
                      <a:lnTo>
                        <a:pt x="48" y="414"/>
                      </a:lnTo>
                      <a:lnTo>
                        <a:pt x="42" y="420"/>
                      </a:lnTo>
                      <a:lnTo>
                        <a:pt x="48" y="426"/>
                      </a:lnTo>
                      <a:lnTo>
                        <a:pt x="42" y="426"/>
                      </a:lnTo>
                      <a:lnTo>
                        <a:pt x="42" y="432"/>
                      </a:lnTo>
                      <a:lnTo>
                        <a:pt x="42" y="444"/>
                      </a:lnTo>
                      <a:lnTo>
                        <a:pt x="36" y="456"/>
                      </a:lnTo>
                      <a:lnTo>
                        <a:pt x="36" y="468"/>
                      </a:lnTo>
                      <a:lnTo>
                        <a:pt x="42" y="474"/>
                      </a:lnTo>
                      <a:lnTo>
                        <a:pt x="36" y="486"/>
                      </a:lnTo>
                      <a:lnTo>
                        <a:pt x="36" y="492"/>
                      </a:lnTo>
                      <a:lnTo>
                        <a:pt x="30" y="492"/>
                      </a:lnTo>
                      <a:lnTo>
                        <a:pt x="30" y="498"/>
                      </a:lnTo>
                      <a:lnTo>
                        <a:pt x="30" y="510"/>
                      </a:lnTo>
                      <a:lnTo>
                        <a:pt x="24" y="516"/>
                      </a:lnTo>
                      <a:lnTo>
                        <a:pt x="24" y="510"/>
                      </a:lnTo>
                      <a:lnTo>
                        <a:pt x="18" y="510"/>
                      </a:lnTo>
                      <a:lnTo>
                        <a:pt x="18" y="504"/>
                      </a:lnTo>
                      <a:lnTo>
                        <a:pt x="12" y="504"/>
                      </a:lnTo>
                      <a:lnTo>
                        <a:pt x="0" y="522"/>
                      </a:lnTo>
                      <a:lnTo>
                        <a:pt x="6" y="516"/>
                      </a:lnTo>
                      <a:lnTo>
                        <a:pt x="18" y="522"/>
                      </a:lnTo>
                      <a:lnTo>
                        <a:pt x="24" y="534"/>
                      </a:lnTo>
                      <a:lnTo>
                        <a:pt x="18" y="534"/>
                      </a:lnTo>
                      <a:lnTo>
                        <a:pt x="18" y="540"/>
                      </a:lnTo>
                      <a:lnTo>
                        <a:pt x="12" y="546"/>
                      </a:lnTo>
                      <a:lnTo>
                        <a:pt x="24" y="540"/>
                      </a:lnTo>
                      <a:lnTo>
                        <a:pt x="30" y="540"/>
                      </a:lnTo>
                      <a:lnTo>
                        <a:pt x="30" y="546"/>
                      </a:lnTo>
                      <a:lnTo>
                        <a:pt x="30" y="552"/>
                      </a:lnTo>
                      <a:lnTo>
                        <a:pt x="18" y="552"/>
                      </a:lnTo>
                      <a:lnTo>
                        <a:pt x="12" y="552"/>
                      </a:lnTo>
                      <a:lnTo>
                        <a:pt x="18" y="564"/>
                      </a:lnTo>
                      <a:lnTo>
                        <a:pt x="18" y="582"/>
                      </a:lnTo>
                      <a:lnTo>
                        <a:pt x="18" y="588"/>
                      </a:lnTo>
                      <a:lnTo>
                        <a:pt x="18" y="594"/>
                      </a:lnTo>
                      <a:lnTo>
                        <a:pt x="12" y="600"/>
                      </a:lnTo>
                      <a:lnTo>
                        <a:pt x="18" y="606"/>
                      </a:lnTo>
                      <a:lnTo>
                        <a:pt x="24" y="618"/>
                      </a:lnTo>
                      <a:lnTo>
                        <a:pt x="18" y="618"/>
                      </a:lnTo>
                      <a:lnTo>
                        <a:pt x="24" y="624"/>
                      </a:lnTo>
                      <a:lnTo>
                        <a:pt x="30" y="630"/>
                      </a:lnTo>
                      <a:lnTo>
                        <a:pt x="24" y="630"/>
                      </a:lnTo>
                      <a:lnTo>
                        <a:pt x="30" y="642"/>
                      </a:lnTo>
                      <a:lnTo>
                        <a:pt x="30" y="648"/>
                      </a:lnTo>
                      <a:lnTo>
                        <a:pt x="30" y="660"/>
                      </a:lnTo>
                      <a:lnTo>
                        <a:pt x="36" y="666"/>
                      </a:lnTo>
                      <a:lnTo>
                        <a:pt x="36" y="672"/>
                      </a:lnTo>
                      <a:lnTo>
                        <a:pt x="42" y="678"/>
                      </a:lnTo>
                      <a:lnTo>
                        <a:pt x="66" y="690"/>
                      </a:lnTo>
                      <a:lnTo>
                        <a:pt x="72" y="660"/>
                      </a:lnTo>
                      <a:lnTo>
                        <a:pt x="90" y="648"/>
                      </a:lnTo>
                      <a:lnTo>
                        <a:pt x="108" y="648"/>
                      </a:lnTo>
                      <a:lnTo>
                        <a:pt x="84" y="642"/>
                      </a:lnTo>
                      <a:lnTo>
                        <a:pt x="54" y="636"/>
                      </a:lnTo>
                      <a:lnTo>
                        <a:pt x="48" y="630"/>
                      </a:lnTo>
                      <a:lnTo>
                        <a:pt x="42" y="606"/>
                      </a:lnTo>
                      <a:lnTo>
                        <a:pt x="36" y="612"/>
                      </a:lnTo>
                      <a:lnTo>
                        <a:pt x="30" y="576"/>
                      </a:lnTo>
                      <a:lnTo>
                        <a:pt x="42" y="564"/>
                      </a:lnTo>
                      <a:lnTo>
                        <a:pt x="54" y="534"/>
                      </a:lnTo>
                      <a:lnTo>
                        <a:pt x="54" y="510"/>
                      </a:lnTo>
                      <a:lnTo>
                        <a:pt x="60" y="492"/>
                      </a:lnTo>
                      <a:lnTo>
                        <a:pt x="60" y="486"/>
                      </a:lnTo>
                      <a:lnTo>
                        <a:pt x="54" y="480"/>
                      </a:lnTo>
                      <a:lnTo>
                        <a:pt x="66" y="474"/>
                      </a:lnTo>
                      <a:lnTo>
                        <a:pt x="54" y="468"/>
                      </a:lnTo>
                      <a:lnTo>
                        <a:pt x="54" y="444"/>
                      </a:lnTo>
                      <a:lnTo>
                        <a:pt x="48" y="432"/>
                      </a:lnTo>
                      <a:lnTo>
                        <a:pt x="54" y="420"/>
                      </a:lnTo>
                      <a:lnTo>
                        <a:pt x="54" y="390"/>
                      </a:lnTo>
                      <a:lnTo>
                        <a:pt x="60" y="372"/>
                      </a:lnTo>
                      <a:lnTo>
                        <a:pt x="66" y="360"/>
                      </a:lnTo>
                      <a:lnTo>
                        <a:pt x="66" y="348"/>
                      </a:lnTo>
                      <a:lnTo>
                        <a:pt x="66" y="330"/>
                      </a:lnTo>
                      <a:lnTo>
                        <a:pt x="66" y="318"/>
                      </a:lnTo>
                      <a:lnTo>
                        <a:pt x="78" y="306"/>
                      </a:lnTo>
                      <a:lnTo>
                        <a:pt x="78" y="294"/>
                      </a:lnTo>
                      <a:lnTo>
                        <a:pt x="84" y="270"/>
                      </a:lnTo>
                      <a:lnTo>
                        <a:pt x="84" y="258"/>
                      </a:lnTo>
                      <a:lnTo>
                        <a:pt x="78" y="246"/>
                      </a:lnTo>
                      <a:lnTo>
                        <a:pt x="72" y="228"/>
                      </a:lnTo>
                      <a:lnTo>
                        <a:pt x="78" y="216"/>
                      </a:lnTo>
                      <a:lnTo>
                        <a:pt x="84" y="210"/>
                      </a:lnTo>
                      <a:lnTo>
                        <a:pt x="84" y="198"/>
                      </a:lnTo>
                      <a:lnTo>
                        <a:pt x="84" y="180"/>
                      </a:lnTo>
                      <a:lnTo>
                        <a:pt x="96" y="168"/>
                      </a:lnTo>
                      <a:lnTo>
                        <a:pt x="102" y="150"/>
                      </a:lnTo>
                      <a:lnTo>
                        <a:pt x="108" y="150"/>
                      </a:lnTo>
                      <a:lnTo>
                        <a:pt x="102" y="138"/>
                      </a:lnTo>
                      <a:lnTo>
                        <a:pt x="102" y="114"/>
                      </a:lnTo>
                      <a:lnTo>
                        <a:pt x="108" y="108"/>
                      </a:lnTo>
                      <a:lnTo>
                        <a:pt x="120" y="102"/>
                      </a:lnTo>
                      <a:lnTo>
                        <a:pt x="126" y="84"/>
                      </a:lnTo>
                      <a:lnTo>
                        <a:pt x="114" y="78"/>
                      </a:lnTo>
                      <a:lnTo>
                        <a:pt x="108" y="66"/>
                      </a:lnTo>
                      <a:lnTo>
                        <a:pt x="102" y="54"/>
                      </a:lnTo>
                      <a:lnTo>
                        <a:pt x="102" y="36"/>
                      </a:lnTo>
                      <a:lnTo>
                        <a:pt x="102" y="24"/>
                      </a:lnTo>
                      <a:lnTo>
                        <a:pt x="96" y="18"/>
                      </a:lnTo>
                      <a:lnTo>
                        <a:pt x="96" y="6"/>
                      </a:lnTo>
                      <a:lnTo>
                        <a:pt x="90" y="0"/>
                      </a:lnTo>
                      <a:lnTo>
                        <a:pt x="84" y="6"/>
                      </a:lnTo>
                      <a:lnTo>
                        <a:pt x="78" y="12"/>
                      </a:lnTo>
                      <a:lnTo>
                        <a:pt x="78" y="30"/>
                      </a:lnTo>
                      <a:lnTo>
                        <a:pt x="78" y="48"/>
                      </a:lnTo>
                      <a:lnTo>
                        <a:pt x="78" y="66"/>
                      </a:lnTo>
                      <a:lnTo>
                        <a:pt x="78" y="84"/>
                      </a:lnTo>
                      <a:lnTo>
                        <a:pt x="72" y="90"/>
                      </a:lnTo>
                      <a:lnTo>
                        <a:pt x="72" y="114"/>
                      </a:lnTo>
                      <a:lnTo>
                        <a:pt x="72" y="132"/>
                      </a:lnTo>
                      <a:lnTo>
                        <a:pt x="66" y="156"/>
                      </a:lnTo>
                      <a:lnTo>
                        <a:pt x="66" y="180"/>
                      </a:lnTo>
                      <a:lnTo>
                        <a:pt x="60" y="186"/>
                      </a:lnTo>
                      <a:lnTo>
                        <a:pt x="60" y="204"/>
                      </a:lnTo>
                      <a:close/>
                    </a:path>
                  </a:pathLst>
                </a:custGeom>
                <a:solidFill>
                  <a:srgbClr val="00CC00"/>
                </a:solidFill>
                <a:ln w="0">
                  <a:solidFill>
                    <a:srgbClr val="000000"/>
                  </a:solidFill>
                  <a:prstDash val="solid"/>
                  <a:round/>
                  <a:headEnd/>
                  <a:tailEnd/>
                </a:ln>
              </p:spPr>
              <p:txBody>
                <a:bodyPr/>
                <a:lstStyle/>
                <a:p>
                  <a:endParaRPr lang="en-US"/>
                </a:p>
              </p:txBody>
            </p:sp>
            <p:sp>
              <p:nvSpPr>
                <p:cNvPr id="16655" name="Freeform 127"/>
                <p:cNvSpPr>
                  <a:spLocks/>
                </p:cNvSpPr>
                <p:nvPr/>
              </p:nvSpPr>
              <p:spPr bwMode="auto">
                <a:xfrm>
                  <a:off x="1790" y="3792"/>
                  <a:ext cx="48" cy="60"/>
                </a:xfrm>
                <a:custGeom>
                  <a:avLst/>
                  <a:gdLst>
                    <a:gd name="T0" fmla="*/ 48 w 48"/>
                    <a:gd name="T1" fmla="*/ 6 h 60"/>
                    <a:gd name="T2" fmla="*/ 48 w 48"/>
                    <a:gd name="T3" fmla="*/ 30 h 60"/>
                    <a:gd name="T4" fmla="*/ 48 w 48"/>
                    <a:gd name="T5" fmla="*/ 60 h 60"/>
                    <a:gd name="T6" fmla="*/ 42 w 48"/>
                    <a:gd name="T7" fmla="*/ 60 h 60"/>
                    <a:gd name="T8" fmla="*/ 36 w 48"/>
                    <a:gd name="T9" fmla="*/ 60 h 60"/>
                    <a:gd name="T10" fmla="*/ 18 w 48"/>
                    <a:gd name="T11" fmla="*/ 54 h 60"/>
                    <a:gd name="T12" fmla="*/ 12 w 48"/>
                    <a:gd name="T13" fmla="*/ 54 h 60"/>
                    <a:gd name="T14" fmla="*/ 0 w 48"/>
                    <a:gd name="T15" fmla="*/ 54 h 60"/>
                    <a:gd name="T16" fmla="*/ 6 w 48"/>
                    <a:gd name="T17" fmla="*/ 48 h 60"/>
                    <a:gd name="T18" fmla="*/ 18 w 48"/>
                    <a:gd name="T19" fmla="*/ 48 h 60"/>
                    <a:gd name="T20" fmla="*/ 24 w 48"/>
                    <a:gd name="T21" fmla="*/ 48 h 60"/>
                    <a:gd name="T22" fmla="*/ 18 w 48"/>
                    <a:gd name="T23" fmla="*/ 42 h 60"/>
                    <a:gd name="T24" fmla="*/ 24 w 48"/>
                    <a:gd name="T25" fmla="*/ 48 h 60"/>
                    <a:gd name="T26" fmla="*/ 30 w 48"/>
                    <a:gd name="T27" fmla="*/ 48 h 60"/>
                    <a:gd name="T28" fmla="*/ 42 w 48"/>
                    <a:gd name="T29" fmla="*/ 48 h 60"/>
                    <a:gd name="T30" fmla="*/ 24 w 48"/>
                    <a:gd name="T31" fmla="*/ 36 h 60"/>
                    <a:gd name="T32" fmla="*/ 36 w 48"/>
                    <a:gd name="T33" fmla="*/ 24 h 60"/>
                    <a:gd name="T34" fmla="*/ 24 w 48"/>
                    <a:gd name="T35" fmla="*/ 24 h 60"/>
                    <a:gd name="T36" fmla="*/ 24 w 48"/>
                    <a:gd name="T37" fmla="*/ 18 h 60"/>
                    <a:gd name="T38" fmla="*/ 24 w 48"/>
                    <a:gd name="T39" fmla="*/ 6 h 60"/>
                    <a:gd name="T40" fmla="*/ 36 w 48"/>
                    <a:gd name="T41" fmla="*/ 0 h 60"/>
                    <a:gd name="T42" fmla="*/ 48 w 48"/>
                    <a:gd name="T43" fmla="*/ 6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60"/>
                    <a:gd name="T68" fmla="*/ 48 w 48"/>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60">
                      <a:moveTo>
                        <a:pt x="48" y="6"/>
                      </a:moveTo>
                      <a:lnTo>
                        <a:pt x="48" y="30"/>
                      </a:lnTo>
                      <a:lnTo>
                        <a:pt x="48" y="60"/>
                      </a:lnTo>
                      <a:lnTo>
                        <a:pt x="42" y="60"/>
                      </a:lnTo>
                      <a:lnTo>
                        <a:pt x="36" y="60"/>
                      </a:lnTo>
                      <a:lnTo>
                        <a:pt x="18" y="54"/>
                      </a:lnTo>
                      <a:lnTo>
                        <a:pt x="12" y="54"/>
                      </a:lnTo>
                      <a:lnTo>
                        <a:pt x="0" y="54"/>
                      </a:lnTo>
                      <a:lnTo>
                        <a:pt x="6" y="48"/>
                      </a:lnTo>
                      <a:lnTo>
                        <a:pt x="18" y="48"/>
                      </a:lnTo>
                      <a:lnTo>
                        <a:pt x="24" y="48"/>
                      </a:lnTo>
                      <a:lnTo>
                        <a:pt x="18" y="42"/>
                      </a:lnTo>
                      <a:lnTo>
                        <a:pt x="24" y="48"/>
                      </a:lnTo>
                      <a:lnTo>
                        <a:pt x="30" y="48"/>
                      </a:lnTo>
                      <a:lnTo>
                        <a:pt x="42" y="48"/>
                      </a:lnTo>
                      <a:lnTo>
                        <a:pt x="24" y="36"/>
                      </a:lnTo>
                      <a:lnTo>
                        <a:pt x="36" y="24"/>
                      </a:lnTo>
                      <a:lnTo>
                        <a:pt x="24" y="24"/>
                      </a:lnTo>
                      <a:lnTo>
                        <a:pt x="24" y="18"/>
                      </a:lnTo>
                      <a:lnTo>
                        <a:pt x="24" y="6"/>
                      </a:lnTo>
                      <a:lnTo>
                        <a:pt x="36" y="0"/>
                      </a:lnTo>
                      <a:lnTo>
                        <a:pt x="48" y="6"/>
                      </a:lnTo>
                      <a:close/>
                    </a:path>
                  </a:pathLst>
                </a:custGeom>
                <a:solidFill>
                  <a:srgbClr val="00CC00"/>
                </a:solidFill>
                <a:ln w="0">
                  <a:solidFill>
                    <a:srgbClr val="000000"/>
                  </a:solidFill>
                  <a:prstDash val="solid"/>
                  <a:round/>
                  <a:headEnd/>
                  <a:tailEnd/>
                </a:ln>
              </p:spPr>
              <p:txBody>
                <a:bodyPr/>
                <a:lstStyle/>
                <a:p>
                  <a:endParaRPr lang="en-US"/>
                </a:p>
              </p:txBody>
            </p:sp>
            <p:sp>
              <p:nvSpPr>
                <p:cNvPr id="16656" name="Freeform 128"/>
                <p:cNvSpPr>
                  <a:spLocks/>
                </p:cNvSpPr>
                <p:nvPr/>
              </p:nvSpPr>
              <p:spPr bwMode="auto">
                <a:xfrm>
                  <a:off x="1754" y="3558"/>
                  <a:ext cx="12" cy="30"/>
                </a:xfrm>
                <a:custGeom>
                  <a:avLst/>
                  <a:gdLst>
                    <a:gd name="T0" fmla="*/ 6 w 12"/>
                    <a:gd name="T1" fmla="*/ 0 h 30"/>
                    <a:gd name="T2" fmla="*/ 0 w 12"/>
                    <a:gd name="T3" fmla="*/ 30 h 30"/>
                    <a:gd name="T4" fmla="*/ 6 w 12"/>
                    <a:gd name="T5" fmla="*/ 24 h 30"/>
                    <a:gd name="T6" fmla="*/ 12 w 12"/>
                    <a:gd name="T7" fmla="*/ 24 h 30"/>
                    <a:gd name="T8" fmla="*/ 12 w 12"/>
                    <a:gd name="T9" fmla="*/ 6 h 30"/>
                    <a:gd name="T10" fmla="*/ 6 w 12"/>
                    <a:gd name="T11" fmla="*/ 0 h 30"/>
                    <a:gd name="T12" fmla="*/ 0 60000 65536"/>
                    <a:gd name="T13" fmla="*/ 0 60000 65536"/>
                    <a:gd name="T14" fmla="*/ 0 60000 65536"/>
                    <a:gd name="T15" fmla="*/ 0 60000 65536"/>
                    <a:gd name="T16" fmla="*/ 0 60000 65536"/>
                    <a:gd name="T17" fmla="*/ 0 60000 65536"/>
                    <a:gd name="T18" fmla="*/ 0 w 12"/>
                    <a:gd name="T19" fmla="*/ 0 h 30"/>
                    <a:gd name="T20" fmla="*/ 12 w 1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2" h="30">
                      <a:moveTo>
                        <a:pt x="6" y="0"/>
                      </a:moveTo>
                      <a:lnTo>
                        <a:pt x="0" y="30"/>
                      </a:lnTo>
                      <a:lnTo>
                        <a:pt x="6" y="24"/>
                      </a:lnTo>
                      <a:lnTo>
                        <a:pt x="12" y="24"/>
                      </a:lnTo>
                      <a:lnTo>
                        <a:pt x="12" y="6"/>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57" name="Freeform 129"/>
                <p:cNvSpPr>
                  <a:spLocks/>
                </p:cNvSpPr>
                <p:nvPr/>
              </p:nvSpPr>
              <p:spPr bwMode="auto">
                <a:xfrm>
                  <a:off x="1736" y="3702"/>
                  <a:ext cx="12" cy="30"/>
                </a:xfrm>
                <a:custGeom>
                  <a:avLst/>
                  <a:gdLst>
                    <a:gd name="T0" fmla="*/ 12 w 12"/>
                    <a:gd name="T1" fmla="*/ 0 h 30"/>
                    <a:gd name="T2" fmla="*/ 0 w 12"/>
                    <a:gd name="T3" fmla="*/ 12 h 30"/>
                    <a:gd name="T4" fmla="*/ 6 w 12"/>
                    <a:gd name="T5" fmla="*/ 30 h 30"/>
                    <a:gd name="T6" fmla="*/ 12 w 12"/>
                    <a:gd name="T7" fmla="*/ 30 h 30"/>
                    <a:gd name="T8" fmla="*/ 12 w 12"/>
                    <a:gd name="T9" fmla="*/ 24 h 30"/>
                    <a:gd name="T10" fmla="*/ 12 w 12"/>
                    <a:gd name="T11" fmla="*/ 0 h 30"/>
                    <a:gd name="T12" fmla="*/ 0 60000 65536"/>
                    <a:gd name="T13" fmla="*/ 0 60000 65536"/>
                    <a:gd name="T14" fmla="*/ 0 60000 65536"/>
                    <a:gd name="T15" fmla="*/ 0 60000 65536"/>
                    <a:gd name="T16" fmla="*/ 0 60000 65536"/>
                    <a:gd name="T17" fmla="*/ 0 60000 65536"/>
                    <a:gd name="T18" fmla="*/ 0 w 12"/>
                    <a:gd name="T19" fmla="*/ 0 h 30"/>
                    <a:gd name="T20" fmla="*/ 12 w 1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2" h="30">
                      <a:moveTo>
                        <a:pt x="12" y="0"/>
                      </a:moveTo>
                      <a:lnTo>
                        <a:pt x="0" y="12"/>
                      </a:lnTo>
                      <a:lnTo>
                        <a:pt x="6" y="30"/>
                      </a:lnTo>
                      <a:lnTo>
                        <a:pt x="12" y="30"/>
                      </a:lnTo>
                      <a:lnTo>
                        <a:pt x="12" y="24"/>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6658" name="Freeform 130"/>
                <p:cNvSpPr>
                  <a:spLocks/>
                </p:cNvSpPr>
                <p:nvPr/>
              </p:nvSpPr>
              <p:spPr bwMode="auto">
                <a:xfrm>
                  <a:off x="2048" y="2784"/>
                  <a:ext cx="42" cy="54"/>
                </a:xfrm>
                <a:custGeom>
                  <a:avLst/>
                  <a:gdLst>
                    <a:gd name="T0" fmla="*/ 36 w 42"/>
                    <a:gd name="T1" fmla="*/ 12 h 54"/>
                    <a:gd name="T2" fmla="*/ 24 w 42"/>
                    <a:gd name="T3" fmla="*/ 6 h 54"/>
                    <a:gd name="T4" fmla="*/ 12 w 42"/>
                    <a:gd name="T5" fmla="*/ 0 h 54"/>
                    <a:gd name="T6" fmla="*/ 6 w 42"/>
                    <a:gd name="T7" fmla="*/ 6 h 54"/>
                    <a:gd name="T8" fmla="*/ 0 w 42"/>
                    <a:gd name="T9" fmla="*/ 18 h 54"/>
                    <a:gd name="T10" fmla="*/ 6 w 42"/>
                    <a:gd name="T11" fmla="*/ 36 h 54"/>
                    <a:gd name="T12" fmla="*/ 0 w 42"/>
                    <a:gd name="T13" fmla="*/ 54 h 54"/>
                    <a:gd name="T14" fmla="*/ 12 w 42"/>
                    <a:gd name="T15" fmla="*/ 54 h 54"/>
                    <a:gd name="T16" fmla="*/ 24 w 42"/>
                    <a:gd name="T17" fmla="*/ 54 h 54"/>
                    <a:gd name="T18" fmla="*/ 36 w 42"/>
                    <a:gd name="T19" fmla="*/ 42 h 54"/>
                    <a:gd name="T20" fmla="*/ 42 w 42"/>
                    <a:gd name="T21" fmla="*/ 30 h 54"/>
                    <a:gd name="T22" fmla="*/ 42 w 42"/>
                    <a:gd name="T23" fmla="*/ 18 h 54"/>
                    <a:gd name="T24" fmla="*/ 42 w 42"/>
                    <a:gd name="T25" fmla="*/ 24 h 54"/>
                    <a:gd name="T26" fmla="*/ 36 w 42"/>
                    <a:gd name="T27" fmla="*/ 12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54"/>
                    <a:gd name="T44" fmla="*/ 42 w 42"/>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54">
                      <a:moveTo>
                        <a:pt x="36" y="12"/>
                      </a:moveTo>
                      <a:lnTo>
                        <a:pt x="24" y="6"/>
                      </a:lnTo>
                      <a:lnTo>
                        <a:pt x="12" y="0"/>
                      </a:lnTo>
                      <a:lnTo>
                        <a:pt x="6" y="6"/>
                      </a:lnTo>
                      <a:lnTo>
                        <a:pt x="0" y="18"/>
                      </a:lnTo>
                      <a:lnTo>
                        <a:pt x="6" y="36"/>
                      </a:lnTo>
                      <a:lnTo>
                        <a:pt x="0" y="54"/>
                      </a:lnTo>
                      <a:lnTo>
                        <a:pt x="12" y="54"/>
                      </a:lnTo>
                      <a:lnTo>
                        <a:pt x="24" y="54"/>
                      </a:lnTo>
                      <a:lnTo>
                        <a:pt x="36" y="42"/>
                      </a:lnTo>
                      <a:lnTo>
                        <a:pt x="42" y="30"/>
                      </a:lnTo>
                      <a:lnTo>
                        <a:pt x="42" y="18"/>
                      </a:lnTo>
                      <a:lnTo>
                        <a:pt x="42" y="24"/>
                      </a:lnTo>
                      <a:lnTo>
                        <a:pt x="36" y="12"/>
                      </a:lnTo>
                      <a:close/>
                    </a:path>
                  </a:pathLst>
                </a:custGeom>
                <a:solidFill>
                  <a:srgbClr val="00CC00"/>
                </a:solidFill>
                <a:ln w="0">
                  <a:solidFill>
                    <a:srgbClr val="000000"/>
                  </a:solidFill>
                  <a:prstDash val="solid"/>
                  <a:round/>
                  <a:headEnd/>
                  <a:tailEnd/>
                </a:ln>
              </p:spPr>
              <p:txBody>
                <a:bodyPr/>
                <a:lstStyle/>
                <a:p>
                  <a:endParaRPr lang="en-US"/>
                </a:p>
              </p:txBody>
            </p:sp>
            <p:sp>
              <p:nvSpPr>
                <p:cNvPr id="16659" name="Freeform 131"/>
                <p:cNvSpPr>
                  <a:spLocks/>
                </p:cNvSpPr>
                <p:nvPr/>
              </p:nvSpPr>
              <p:spPr bwMode="auto">
                <a:xfrm>
                  <a:off x="1688" y="2688"/>
                  <a:ext cx="180" cy="246"/>
                </a:xfrm>
                <a:custGeom>
                  <a:avLst/>
                  <a:gdLst>
                    <a:gd name="T0" fmla="*/ 66 w 180"/>
                    <a:gd name="T1" fmla="*/ 18 h 246"/>
                    <a:gd name="T2" fmla="*/ 48 w 180"/>
                    <a:gd name="T3" fmla="*/ 30 h 246"/>
                    <a:gd name="T4" fmla="*/ 30 w 180"/>
                    <a:gd name="T5" fmla="*/ 54 h 246"/>
                    <a:gd name="T6" fmla="*/ 24 w 180"/>
                    <a:gd name="T7" fmla="*/ 60 h 246"/>
                    <a:gd name="T8" fmla="*/ 24 w 180"/>
                    <a:gd name="T9" fmla="*/ 66 h 246"/>
                    <a:gd name="T10" fmla="*/ 12 w 180"/>
                    <a:gd name="T11" fmla="*/ 78 h 246"/>
                    <a:gd name="T12" fmla="*/ 24 w 180"/>
                    <a:gd name="T13" fmla="*/ 96 h 246"/>
                    <a:gd name="T14" fmla="*/ 18 w 180"/>
                    <a:gd name="T15" fmla="*/ 114 h 246"/>
                    <a:gd name="T16" fmla="*/ 12 w 180"/>
                    <a:gd name="T17" fmla="*/ 144 h 246"/>
                    <a:gd name="T18" fmla="*/ 0 w 180"/>
                    <a:gd name="T19" fmla="*/ 156 h 246"/>
                    <a:gd name="T20" fmla="*/ 12 w 180"/>
                    <a:gd name="T21" fmla="*/ 168 h 246"/>
                    <a:gd name="T22" fmla="*/ 36 w 180"/>
                    <a:gd name="T23" fmla="*/ 180 h 246"/>
                    <a:gd name="T24" fmla="*/ 60 w 180"/>
                    <a:gd name="T25" fmla="*/ 192 h 246"/>
                    <a:gd name="T26" fmla="*/ 78 w 180"/>
                    <a:gd name="T27" fmla="*/ 210 h 246"/>
                    <a:gd name="T28" fmla="*/ 102 w 180"/>
                    <a:gd name="T29" fmla="*/ 216 h 246"/>
                    <a:gd name="T30" fmla="*/ 126 w 180"/>
                    <a:gd name="T31" fmla="*/ 222 h 246"/>
                    <a:gd name="T32" fmla="*/ 132 w 180"/>
                    <a:gd name="T33" fmla="*/ 246 h 246"/>
                    <a:gd name="T34" fmla="*/ 138 w 180"/>
                    <a:gd name="T35" fmla="*/ 204 h 246"/>
                    <a:gd name="T36" fmla="*/ 132 w 180"/>
                    <a:gd name="T37" fmla="*/ 174 h 246"/>
                    <a:gd name="T38" fmla="*/ 144 w 180"/>
                    <a:gd name="T39" fmla="*/ 168 h 246"/>
                    <a:gd name="T40" fmla="*/ 132 w 180"/>
                    <a:gd name="T41" fmla="*/ 156 h 246"/>
                    <a:gd name="T42" fmla="*/ 156 w 180"/>
                    <a:gd name="T43" fmla="*/ 156 h 246"/>
                    <a:gd name="T44" fmla="*/ 168 w 180"/>
                    <a:gd name="T45" fmla="*/ 150 h 246"/>
                    <a:gd name="T46" fmla="*/ 180 w 180"/>
                    <a:gd name="T47" fmla="*/ 168 h 246"/>
                    <a:gd name="T48" fmla="*/ 162 w 180"/>
                    <a:gd name="T49" fmla="*/ 144 h 246"/>
                    <a:gd name="T50" fmla="*/ 162 w 180"/>
                    <a:gd name="T51" fmla="*/ 114 h 246"/>
                    <a:gd name="T52" fmla="*/ 168 w 180"/>
                    <a:gd name="T53" fmla="*/ 90 h 246"/>
                    <a:gd name="T54" fmla="*/ 144 w 180"/>
                    <a:gd name="T55" fmla="*/ 90 h 246"/>
                    <a:gd name="T56" fmla="*/ 120 w 180"/>
                    <a:gd name="T57" fmla="*/ 78 h 246"/>
                    <a:gd name="T58" fmla="*/ 96 w 180"/>
                    <a:gd name="T59" fmla="*/ 72 h 246"/>
                    <a:gd name="T60" fmla="*/ 84 w 180"/>
                    <a:gd name="T61" fmla="*/ 48 h 246"/>
                    <a:gd name="T62" fmla="*/ 84 w 180"/>
                    <a:gd name="T63" fmla="*/ 36 h 246"/>
                    <a:gd name="T64" fmla="*/ 102 w 180"/>
                    <a:gd name="T65" fmla="*/ 12 h 246"/>
                    <a:gd name="T66" fmla="*/ 114 w 180"/>
                    <a:gd name="T67" fmla="*/ 0 h 246"/>
                    <a:gd name="T68" fmla="*/ 90 w 180"/>
                    <a:gd name="T69" fmla="*/ 6 h 246"/>
                    <a:gd name="T70" fmla="*/ 66 w 180"/>
                    <a:gd name="T71" fmla="*/ 12 h 2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246"/>
                    <a:gd name="T110" fmla="*/ 180 w 180"/>
                    <a:gd name="T111" fmla="*/ 246 h 2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246">
                      <a:moveTo>
                        <a:pt x="66" y="12"/>
                      </a:moveTo>
                      <a:lnTo>
                        <a:pt x="66" y="18"/>
                      </a:lnTo>
                      <a:lnTo>
                        <a:pt x="54" y="18"/>
                      </a:lnTo>
                      <a:lnTo>
                        <a:pt x="48" y="30"/>
                      </a:lnTo>
                      <a:lnTo>
                        <a:pt x="42" y="42"/>
                      </a:lnTo>
                      <a:lnTo>
                        <a:pt x="30" y="54"/>
                      </a:lnTo>
                      <a:lnTo>
                        <a:pt x="30" y="66"/>
                      </a:lnTo>
                      <a:lnTo>
                        <a:pt x="24" y="60"/>
                      </a:lnTo>
                      <a:lnTo>
                        <a:pt x="18" y="54"/>
                      </a:lnTo>
                      <a:lnTo>
                        <a:pt x="24" y="66"/>
                      </a:lnTo>
                      <a:lnTo>
                        <a:pt x="18" y="72"/>
                      </a:lnTo>
                      <a:lnTo>
                        <a:pt x="12" y="78"/>
                      </a:lnTo>
                      <a:lnTo>
                        <a:pt x="18" y="84"/>
                      </a:lnTo>
                      <a:lnTo>
                        <a:pt x="24" y="96"/>
                      </a:lnTo>
                      <a:lnTo>
                        <a:pt x="18" y="102"/>
                      </a:lnTo>
                      <a:lnTo>
                        <a:pt x="18" y="114"/>
                      </a:lnTo>
                      <a:lnTo>
                        <a:pt x="24" y="126"/>
                      </a:lnTo>
                      <a:lnTo>
                        <a:pt x="12" y="144"/>
                      </a:lnTo>
                      <a:lnTo>
                        <a:pt x="6" y="144"/>
                      </a:lnTo>
                      <a:lnTo>
                        <a:pt x="0" y="156"/>
                      </a:lnTo>
                      <a:lnTo>
                        <a:pt x="0" y="162"/>
                      </a:lnTo>
                      <a:lnTo>
                        <a:pt x="12" y="168"/>
                      </a:lnTo>
                      <a:lnTo>
                        <a:pt x="18" y="180"/>
                      </a:lnTo>
                      <a:lnTo>
                        <a:pt x="36" y="180"/>
                      </a:lnTo>
                      <a:lnTo>
                        <a:pt x="54" y="186"/>
                      </a:lnTo>
                      <a:lnTo>
                        <a:pt x="60" y="192"/>
                      </a:lnTo>
                      <a:lnTo>
                        <a:pt x="72" y="198"/>
                      </a:lnTo>
                      <a:lnTo>
                        <a:pt x="78" y="210"/>
                      </a:lnTo>
                      <a:lnTo>
                        <a:pt x="84" y="216"/>
                      </a:lnTo>
                      <a:lnTo>
                        <a:pt x="102" y="216"/>
                      </a:lnTo>
                      <a:lnTo>
                        <a:pt x="114" y="216"/>
                      </a:lnTo>
                      <a:lnTo>
                        <a:pt x="126" y="222"/>
                      </a:lnTo>
                      <a:lnTo>
                        <a:pt x="120" y="240"/>
                      </a:lnTo>
                      <a:lnTo>
                        <a:pt x="132" y="246"/>
                      </a:lnTo>
                      <a:lnTo>
                        <a:pt x="138" y="228"/>
                      </a:lnTo>
                      <a:lnTo>
                        <a:pt x="138" y="204"/>
                      </a:lnTo>
                      <a:lnTo>
                        <a:pt x="132" y="186"/>
                      </a:lnTo>
                      <a:lnTo>
                        <a:pt x="132" y="174"/>
                      </a:lnTo>
                      <a:lnTo>
                        <a:pt x="138" y="174"/>
                      </a:lnTo>
                      <a:lnTo>
                        <a:pt x="144" y="168"/>
                      </a:lnTo>
                      <a:lnTo>
                        <a:pt x="132" y="168"/>
                      </a:lnTo>
                      <a:lnTo>
                        <a:pt x="132" y="156"/>
                      </a:lnTo>
                      <a:lnTo>
                        <a:pt x="144" y="156"/>
                      </a:lnTo>
                      <a:lnTo>
                        <a:pt x="156" y="156"/>
                      </a:lnTo>
                      <a:lnTo>
                        <a:pt x="162" y="156"/>
                      </a:lnTo>
                      <a:lnTo>
                        <a:pt x="168" y="150"/>
                      </a:lnTo>
                      <a:lnTo>
                        <a:pt x="174" y="162"/>
                      </a:lnTo>
                      <a:lnTo>
                        <a:pt x="180" y="168"/>
                      </a:lnTo>
                      <a:lnTo>
                        <a:pt x="174" y="156"/>
                      </a:lnTo>
                      <a:lnTo>
                        <a:pt x="162" y="144"/>
                      </a:lnTo>
                      <a:lnTo>
                        <a:pt x="168" y="138"/>
                      </a:lnTo>
                      <a:lnTo>
                        <a:pt x="162" y="114"/>
                      </a:lnTo>
                      <a:lnTo>
                        <a:pt x="168" y="102"/>
                      </a:lnTo>
                      <a:lnTo>
                        <a:pt x="168" y="90"/>
                      </a:lnTo>
                      <a:lnTo>
                        <a:pt x="156" y="90"/>
                      </a:lnTo>
                      <a:lnTo>
                        <a:pt x="144" y="90"/>
                      </a:lnTo>
                      <a:lnTo>
                        <a:pt x="126" y="78"/>
                      </a:lnTo>
                      <a:lnTo>
                        <a:pt x="120" y="78"/>
                      </a:lnTo>
                      <a:lnTo>
                        <a:pt x="108" y="78"/>
                      </a:lnTo>
                      <a:lnTo>
                        <a:pt x="96" y="72"/>
                      </a:lnTo>
                      <a:lnTo>
                        <a:pt x="96" y="66"/>
                      </a:lnTo>
                      <a:lnTo>
                        <a:pt x="84" y="48"/>
                      </a:lnTo>
                      <a:lnTo>
                        <a:pt x="78" y="48"/>
                      </a:lnTo>
                      <a:lnTo>
                        <a:pt x="84" y="36"/>
                      </a:lnTo>
                      <a:lnTo>
                        <a:pt x="96" y="24"/>
                      </a:lnTo>
                      <a:lnTo>
                        <a:pt x="102" y="12"/>
                      </a:lnTo>
                      <a:lnTo>
                        <a:pt x="108" y="6"/>
                      </a:lnTo>
                      <a:lnTo>
                        <a:pt x="114" y="0"/>
                      </a:lnTo>
                      <a:lnTo>
                        <a:pt x="102" y="0"/>
                      </a:lnTo>
                      <a:lnTo>
                        <a:pt x="90" y="6"/>
                      </a:lnTo>
                      <a:lnTo>
                        <a:pt x="78" y="18"/>
                      </a:lnTo>
                      <a:lnTo>
                        <a:pt x="66" y="12"/>
                      </a:lnTo>
                      <a:close/>
                    </a:path>
                  </a:pathLst>
                </a:custGeom>
                <a:solidFill>
                  <a:srgbClr val="00CC00"/>
                </a:solidFill>
                <a:ln w="0">
                  <a:solidFill>
                    <a:srgbClr val="000000"/>
                  </a:solidFill>
                  <a:prstDash val="solid"/>
                  <a:round/>
                  <a:headEnd/>
                  <a:tailEnd/>
                </a:ln>
              </p:spPr>
              <p:txBody>
                <a:bodyPr/>
                <a:lstStyle/>
                <a:p>
                  <a:endParaRPr lang="en-US"/>
                </a:p>
              </p:txBody>
            </p:sp>
            <p:sp>
              <p:nvSpPr>
                <p:cNvPr id="16660" name="Freeform 132"/>
                <p:cNvSpPr>
                  <a:spLocks/>
                </p:cNvSpPr>
                <p:nvPr/>
              </p:nvSpPr>
              <p:spPr bwMode="auto">
                <a:xfrm>
                  <a:off x="2000" y="2784"/>
                  <a:ext cx="54" cy="60"/>
                </a:xfrm>
                <a:custGeom>
                  <a:avLst/>
                  <a:gdLst>
                    <a:gd name="T0" fmla="*/ 6 w 54"/>
                    <a:gd name="T1" fmla="*/ 36 h 60"/>
                    <a:gd name="T2" fmla="*/ 0 w 54"/>
                    <a:gd name="T3" fmla="*/ 30 h 60"/>
                    <a:gd name="T4" fmla="*/ 0 w 54"/>
                    <a:gd name="T5" fmla="*/ 18 h 60"/>
                    <a:gd name="T6" fmla="*/ 6 w 54"/>
                    <a:gd name="T7" fmla="*/ 12 h 60"/>
                    <a:gd name="T8" fmla="*/ 6 w 54"/>
                    <a:gd name="T9" fmla="*/ 6 h 60"/>
                    <a:gd name="T10" fmla="*/ 12 w 54"/>
                    <a:gd name="T11" fmla="*/ 0 h 60"/>
                    <a:gd name="T12" fmla="*/ 30 w 54"/>
                    <a:gd name="T13" fmla="*/ 0 h 60"/>
                    <a:gd name="T14" fmla="*/ 42 w 54"/>
                    <a:gd name="T15" fmla="*/ 0 h 60"/>
                    <a:gd name="T16" fmla="*/ 54 w 54"/>
                    <a:gd name="T17" fmla="*/ 0 h 60"/>
                    <a:gd name="T18" fmla="*/ 54 w 54"/>
                    <a:gd name="T19" fmla="*/ 6 h 60"/>
                    <a:gd name="T20" fmla="*/ 48 w 54"/>
                    <a:gd name="T21" fmla="*/ 18 h 60"/>
                    <a:gd name="T22" fmla="*/ 54 w 54"/>
                    <a:gd name="T23" fmla="*/ 36 h 60"/>
                    <a:gd name="T24" fmla="*/ 48 w 54"/>
                    <a:gd name="T25" fmla="*/ 54 h 60"/>
                    <a:gd name="T26" fmla="*/ 42 w 54"/>
                    <a:gd name="T27" fmla="*/ 48 h 60"/>
                    <a:gd name="T28" fmla="*/ 24 w 54"/>
                    <a:gd name="T29" fmla="*/ 54 h 60"/>
                    <a:gd name="T30" fmla="*/ 30 w 54"/>
                    <a:gd name="T31" fmla="*/ 60 h 60"/>
                    <a:gd name="T32" fmla="*/ 18 w 54"/>
                    <a:gd name="T33" fmla="*/ 60 h 60"/>
                    <a:gd name="T34" fmla="*/ 12 w 54"/>
                    <a:gd name="T35" fmla="*/ 48 h 60"/>
                    <a:gd name="T36" fmla="*/ 6 w 54"/>
                    <a:gd name="T37" fmla="*/ 36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60"/>
                    <a:gd name="T59" fmla="*/ 54 w 54"/>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60">
                      <a:moveTo>
                        <a:pt x="6" y="36"/>
                      </a:moveTo>
                      <a:lnTo>
                        <a:pt x="0" y="30"/>
                      </a:lnTo>
                      <a:lnTo>
                        <a:pt x="0" y="18"/>
                      </a:lnTo>
                      <a:lnTo>
                        <a:pt x="6" y="12"/>
                      </a:lnTo>
                      <a:lnTo>
                        <a:pt x="6" y="6"/>
                      </a:lnTo>
                      <a:lnTo>
                        <a:pt x="12" y="0"/>
                      </a:lnTo>
                      <a:lnTo>
                        <a:pt x="30" y="0"/>
                      </a:lnTo>
                      <a:lnTo>
                        <a:pt x="42" y="0"/>
                      </a:lnTo>
                      <a:lnTo>
                        <a:pt x="54" y="0"/>
                      </a:lnTo>
                      <a:lnTo>
                        <a:pt x="54" y="6"/>
                      </a:lnTo>
                      <a:lnTo>
                        <a:pt x="48" y="18"/>
                      </a:lnTo>
                      <a:lnTo>
                        <a:pt x="54" y="36"/>
                      </a:lnTo>
                      <a:lnTo>
                        <a:pt x="48" y="54"/>
                      </a:lnTo>
                      <a:lnTo>
                        <a:pt x="42" y="48"/>
                      </a:lnTo>
                      <a:lnTo>
                        <a:pt x="24" y="54"/>
                      </a:lnTo>
                      <a:lnTo>
                        <a:pt x="30" y="60"/>
                      </a:lnTo>
                      <a:lnTo>
                        <a:pt x="18" y="60"/>
                      </a:lnTo>
                      <a:lnTo>
                        <a:pt x="12" y="48"/>
                      </a:lnTo>
                      <a:lnTo>
                        <a:pt x="6" y="36"/>
                      </a:lnTo>
                      <a:close/>
                    </a:path>
                  </a:pathLst>
                </a:custGeom>
                <a:solidFill>
                  <a:srgbClr val="00CC00"/>
                </a:solidFill>
                <a:ln w="0">
                  <a:solidFill>
                    <a:srgbClr val="000000"/>
                  </a:solidFill>
                  <a:prstDash val="solid"/>
                  <a:round/>
                  <a:headEnd/>
                  <a:tailEnd/>
                </a:ln>
              </p:spPr>
              <p:txBody>
                <a:bodyPr/>
                <a:lstStyle/>
                <a:p>
                  <a:endParaRPr lang="en-US"/>
                </a:p>
              </p:txBody>
            </p:sp>
            <p:sp>
              <p:nvSpPr>
                <p:cNvPr id="16661" name="Freeform 133"/>
                <p:cNvSpPr>
                  <a:spLocks/>
                </p:cNvSpPr>
                <p:nvPr/>
              </p:nvSpPr>
              <p:spPr bwMode="auto">
                <a:xfrm>
                  <a:off x="1658" y="2850"/>
                  <a:ext cx="84" cy="96"/>
                </a:xfrm>
                <a:custGeom>
                  <a:avLst/>
                  <a:gdLst>
                    <a:gd name="T0" fmla="*/ 0 w 84"/>
                    <a:gd name="T1" fmla="*/ 36 h 96"/>
                    <a:gd name="T2" fmla="*/ 0 w 84"/>
                    <a:gd name="T3" fmla="*/ 54 h 96"/>
                    <a:gd name="T4" fmla="*/ 6 w 84"/>
                    <a:gd name="T5" fmla="*/ 60 h 96"/>
                    <a:gd name="T6" fmla="*/ 12 w 84"/>
                    <a:gd name="T7" fmla="*/ 54 h 96"/>
                    <a:gd name="T8" fmla="*/ 12 w 84"/>
                    <a:gd name="T9" fmla="*/ 60 h 96"/>
                    <a:gd name="T10" fmla="*/ 12 w 84"/>
                    <a:gd name="T11" fmla="*/ 72 h 96"/>
                    <a:gd name="T12" fmla="*/ 6 w 84"/>
                    <a:gd name="T13" fmla="*/ 72 h 96"/>
                    <a:gd name="T14" fmla="*/ 6 w 84"/>
                    <a:gd name="T15" fmla="*/ 78 h 96"/>
                    <a:gd name="T16" fmla="*/ 6 w 84"/>
                    <a:gd name="T17" fmla="*/ 84 h 96"/>
                    <a:gd name="T18" fmla="*/ 12 w 84"/>
                    <a:gd name="T19" fmla="*/ 84 h 96"/>
                    <a:gd name="T20" fmla="*/ 24 w 84"/>
                    <a:gd name="T21" fmla="*/ 96 h 96"/>
                    <a:gd name="T22" fmla="*/ 30 w 84"/>
                    <a:gd name="T23" fmla="*/ 84 h 96"/>
                    <a:gd name="T24" fmla="*/ 36 w 84"/>
                    <a:gd name="T25" fmla="*/ 72 h 96"/>
                    <a:gd name="T26" fmla="*/ 54 w 84"/>
                    <a:gd name="T27" fmla="*/ 60 h 96"/>
                    <a:gd name="T28" fmla="*/ 72 w 84"/>
                    <a:gd name="T29" fmla="*/ 54 h 96"/>
                    <a:gd name="T30" fmla="*/ 78 w 84"/>
                    <a:gd name="T31" fmla="*/ 36 h 96"/>
                    <a:gd name="T32" fmla="*/ 84 w 84"/>
                    <a:gd name="T33" fmla="*/ 36 h 96"/>
                    <a:gd name="T34" fmla="*/ 78 w 84"/>
                    <a:gd name="T35" fmla="*/ 24 h 96"/>
                    <a:gd name="T36" fmla="*/ 84 w 84"/>
                    <a:gd name="T37" fmla="*/ 24 h 96"/>
                    <a:gd name="T38" fmla="*/ 66 w 84"/>
                    <a:gd name="T39" fmla="*/ 18 h 96"/>
                    <a:gd name="T40" fmla="*/ 48 w 84"/>
                    <a:gd name="T41" fmla="*/ 18 h 96"/>
                    <a:gd name="T42" fmla="*/ 42 w 84"/>
                    <a:gd name="T43" fmla="*/ 6 h 96"/>
                    <a:gd name="T44" fmla="*/ 30 w 84"/>
                    <a:gd name="T45" fmla="*/ 0 h 96"/>
                    <a:gd name="T46" fmla="*/ 24 w 84"/>
                    <a:gd name="T47" fmla="*/ 6 h 96"/>
                    <a:gd name="T48" fmla="*/ 12 w 84"/>
                    <a:gd name="T49" fmla="*/ 12 h 96"/>
                    <a:gd name="T50" fmla="*/ 6 w 84"/>
                    <a:gd name="T51" fmla="*/ 24 h 96"/>
                    <a:gd name="T52" fmla="*/ 6 w 84"/>
                    <a:gd name="T53" fmla="*/ 30 h 96"/>
                    <a:gd name="T54" fmla="*/ 0 w 84"/>
                    <a:gd name="T55" fmla="*/ 36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
                    <a:gd name="T85" fmla="*/ 0 h 96"/>
                    <a:gd name="T86" fmla="*/ 84 w 84"/>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 h="96">
                      <a:moveTo>
                        <a:pt x="0" y="36"/>
                      </a:moveTo>
                      <a:lnTo>
                        <a:pt x="0" y="54"/>
                      </a:lnTo>
                      <a:lnTo>
                        <a:pt x="6" y="60"/>
                      </a:lnTo>
                      <a:lnTo>
                        <a:pt x="12" y="54"/>
                      </a:lnTo>
                      <a:lnTo>
                        <a:pt x="12" y="60"/>
                      </a:lnTo>
                      <a:lnTo>
                        <a:pt x="12" y="72"/>
                      </a:lnTo>
                      <a:lnTo>
                        <a:pt x="6" y="72"/>
                      </a:lnTo>
                      <a:lnTo>
                        <a:pt x="6" y="78"/>
                      </a:lnTo>
                      <a:lnTo>
                        <a:pt x="6" y="84"/>
                      </a:lnTo>
                      <a:lnTo>
                        <a:pt x="12" y="84"/>
                      </a:lnTo>
                      <a:lnTo>
                        <a:pt x="24" y="96"/>
                      </a:lnTo>
                      <a:lnTo>
                        <a:pt x="30" y="84"/>
                      </a:lnTo>
                      <a:lnTo>
                        <a:pt x="36" y="72"/>
                      </a:lnTo>
                      <a:lnTo>
                        <a:pt x="54" y="60"/>
                      </a:lnTo>
                      <a:lnTo>
                        <a:pt x="72" y="54"/>
                      </a:lnTo>
                      <a:lnTo>
                        <a:pt x="78" y="36"/>
                      </a:lnTo>
                      <a:lnTo>
                        <a:pt x="84" y="36"/>
                      </a:lnTo>
                      <a:lnTo>
                        <a:pt x="78" y="24"/>
                      </a:lnTo>
                      <a:lnTo>
                        <a:pt x="84" y="24"/>
                      </a:lnTo>
                      <a:lnTo>
                        <a:pt x="66" y="18"/>
                      </a:lnTo>
                      <a:lnTo>
                        <a:pt x="48" y="18"/>
                      </a:lnTo>
                      <a:lnTo>
                        <a:pt x="42" y="6"/>
                      </a:lnTo>
                      <a:lnTo>
                        <a:pt x="30" y="0"/>
                      </a:lnTo>
                      <a:lnTo>
                        <a:pt x="24" y="6"/>
                      </a:lnTo>
                      <a:lnTo>
                        <a:pt x="12" y="12"/>
                      </a:lnTo>
                      <a:lnTo>
                        <a:pt x="6" y="24"/>
                      </a:lnTo>
                      <a:lnTo>
                        <a:pt x="6" y="30"/>
                      </a:lnTo>
                      <a:lnTo>
                        <a:pt x="0" y="36"/>
                      </a:lnTo>
                      <a:close/>
                    </a:path>
                  </a:pathLst>
                </a:custGeom>
                <a:solidFill>
                  <a:srgbClr val="00CC00"/>
                </a:solidFill>
                <a:ln w="0">
                  <a:solidFill>
                    <a:srgbClr val="000000"/>
                  </a:solidFill>
                  <a:prstDash val="solid"/>
                  <a:round/>
                  <a:headEnd/>
                  <a:tailEnd/>
                </a:ln>
              </p:spPr>
              <p:txBody>
                <a:bodyPr/>
                <a:lstStyle/>
                <a:p>
                  <a:endParaRPr lang="en-US"/>
                </a:p>
              </p:txBody>
            </p:sp>
            <p:sp>
              <p:nvSpPr>
                <p:cNvPr id="16662" name="Freeform 134"/>
                <p:cNvSpPr>
                  <a:spLocks/>
                </p:cNvSpPr>
                <p:nvPr/>
              </p:nvSpPr>
              <p:spPr bwMode="auto">
                <a:xfrm>
                  <a:off x="1496" y="2874"/>
                  <a:ext cx="12" cy="12"/>
                </a:xfrm>
                <a:custGeom>
                  <a:avLst/>
                  <a:gdLst>
                    <a:gd name="T0" fmla="*/ 0 w 12"/>
                    <a:gd name="T1" fmla="*/ 0 h 12"/>
                    <a:gd name="T2" fmla="*/ 6 w 12"/>
                    <a:gd name="T3" fmla="*/ 6 h 12"/>
                    <a:gd name="T4" fmla="*/ 0 w 12"/>
                    <a:gd name="T5" fmla="*/ 12 h 12"/>
                    <a:gd name="T6" fmla="*/ 12 w 12"/>
                    <a:gd name="T7" fmla="*/ 12 h 12"/>
                    <a:gd name="T8" fmla="*/ 6 w 12"/>
                    <a:gd name="T9" fmla="*/ 0 h 12"/>
                    <a:gd name="T10" fmla="*/ 0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0" y="0"/>
                      </a:moveTo>
                      <a:lnTo>
                        <a:pt x="6" y="6"/>
                      </a:lnTo>
                      <a:lnTo>
                        <a:pt x="0" y="12"/>
                      </a:lnTo>
                      <a:lnTo>
                        <a:pt x="12" y="12"/>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63" name="Freeform 135"/>
                <p:cNvSpPr>
                  <a:spLocks/>
                </p:cNvSpPr>
                <p:nvPr/>
              </p:nvSpPr>
              <p:spPr bwMode="auto">
                <a:xfrm>
                  <a:off x="1664" y="2910"/>
                  <a:ext cx="6" cy="6"/>
                </a:xfrm>
                <a:custGeom>
                  <a:avLst/>
                  <a:gdLst>
                    <a:gd name="T0" fmla="*/ 6 w 6"/>
                    <a:gd name="T1" fmla="*/ 0 h 6"/>
                    <a:gd name="T2" fmla="*/ 6 w 6"/>
                    <a:gd name="T3" fmla="*/ 6 h 6"/>
                    <a:gd name="T4" fmla="*/ 0 w 6"/>
                    <a:gd name="T5" fmla="*/ 0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6" y="6"/>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64" name="Freeform 136"/>
                <p:cNvSpPr>
                  <a:spLocks/>
                </p:cNvSpPr>
                <p:nvPr/>
              </p:nvSpPr>
              <p:spPr bwMode="auto">
                <a:xfrm>
                  <a:off x="1628" y="2730"/>
                  <a:ext cx="42" cy="36"/>
                </a:xfrm>
                <a:custGeom>
                  <a:avLst/>
                  <a:gdLst>
                    <a:gd name="T0" fmla="*/ 0 w 42"/>
                    <a:gd name="T1" fmla="*/ 24 h 36"/>
                    <a:gd name="T2" fmla="*/ 0 w 42"/>
                    <a:gd name="T3" fmla="*/ 12 h 36"/>
                    <a:gd name="T4" fmla="*/ 0 w 42"/>
                    <a:gd name="T5" fmla="*/ 0 h 36"/>
                    <a:gd name="T6" fmla="*/ 6 w 42"/>
                    <a:gd name="T7" fmla="*/ 6 h 36"/>
                    <a:gd name="T8" fmla="*/ 12 w 42"/>
                    <a:gd name="T9" fmla="*/ 6 h 36"/>
                    <a:gd name="T10" fmla="*/ 18 w 42"/>
                    <a:gd name="T11" fmla="*/ 12 h 36"/>
                    <a:gd name="T12" fmla="*/ 42 w 42"/>
                    <a:gd name="T13" fmla="*/ 6 h 36"/>
                    <a:gd name="T14" fmla="*/ 42 w 42"/>
                    <a:gd name="T15" fmla="*/ 12 h 36"/>
                    <a:gd name="T16" fmla="*/ 36 w 42"/>
                    <a:gd name="T17" fmla="*/ 18 h 36"/>
                    <a:gd name="T18" fmla="*/ 42 w 42"/>
                    <a:gd name="T19" fmla="*/ 30 h 36"/>
                    <a:gd name="T20" fmla="*/ 30 w 42"/>
                    <a:gd name="T21" fmla="*/ 36 h 36"/>
                    <a:gd name="T22" fmla="*/ 24 w 42"/>
                    <a:gd name="T23" fmla="*/ 24 h 36"/>
                    <a:gd name="T24" fmla="*/ 24 w 42"/>
                    <a:gd name="T25" fmla="*/ 30 h 36"/>
                    <a:gd name="T26" fmla="*/ 18 w 42"/>
                    <a:gd name="T27" fmla="*/ 24 h 36"/>
                    <a:gd name="T28" fmla="*/ 0 w 42"/>
                    <a:gd name="T29" fmla="*/ 18 h 36"/>
                    <a:gd name="T30" fmla="*/ 0 w 42"/>
                    <a:gd name="T31" fmla="*/ 24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6"/>
                    <a:gd name="T50" fmla="*/ 42 w 42"/>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6">
                      <a:moveTo>
                        <a:pt x="0" y="24"/>
                      </a:moveTo>
                      <a:lnTo>
                        <a:pt x="0" y="12"/>
                      </a:lnTo>
                      <a:lnTo>
                        <a:pt x="0" y="0"/>
                      </a:lnTo>
                      <a:lnTo>
                        <a:pt x="6" y="6"/>
                      </a:lnTo>
                      <a:lnTo>
                        <a:pt x="12" y="6"/>
                      </a:lnTo>
                      <a:lnTo>
                        <a:pt x="18" y="12"/>
                      </a:lnTo>
                      <a:lnTo>
                        <a:pt x="42" y="6"/>
                      </a:lnTo>
                      <a:lnTo>
                        <a:pt x="42" y="12"/>
                      </a:lnTo>
                      <a:lnTo>
                        <a:pt x="36" y="18"/>
                      </a:lnTo>
                      <a:lnTo>
                        <a:pt x="42" y="30"/>
                      </a:lnTo>
                      <a:lnTo>
                        <a:pt x="30" y="36"/>
                      </a:lnTo>
                      <a:lnTo>
                        <a:pt x="24" y="24"/>
                      </a:lnTo>
                      <a:lnTo>
                        <a:pt x="24" y="30"/>
                      </a:lnTo>
                      <a:lnTo>
                        <a:pt x="18" y="24"/>
                      </a:lnTo>
                      <a:lnTo>
                        <a:pt x="0" y="18"/>
                      </a:lnTo>
                      <a:lnTo>
                        <a:pt x="0" y="24"/>
                      </a:lnTo>
                      <a:close/>
                    </a:path>
                  </a:pathLst>
                </a:custGeom>
                <a:solidFill>
                  <a:srgbClr val="00CC00"/>
                </a:solidFill>
                <a:ln w="0">
                  <a:solidFill>
                    <a:srgbClr val="000000"/>
                  </a:solidFill>
                  <a:prstDash val="solid"/>
                  <a:round/>
                  <a:headEnd/>
                  <a:tailEnd/>
                </a:ln>
              </p:spPr>
              <p:txBody>
                <a:bodyPr/>
                <a:lstStyle/>
                <a:p>
                  <a:endParaRPr lang="en-US"/>
                </a:p>
              </p:txBody>
            </p:sp>
            <p:sp>
              <p:nvSpPr>
                <p:cNvPr id="16665" name="Freeform 137"/>
                <p:cNvSpPr>
                  <a:spLocks/>
                </p:cNvSpPr>
                <p:nvPr/>
              </p:nvSpPr>
              <p:spPr bwMode="auto">
                <a:xfrm>
                  <a:off x="1676" y="2730"/>
                  <a:ext cx="36" cy="36"/>
                </a:xfrm>
                <a:custGeom>
                  <a:avLst/>
                  <a:gdLst>
                    <a:gd name="T0" fmla="*/ 18 w 36"/>
                    <a:gd name="T1" fmla="*/ 18 h 36"/>
                    <a:gd name="T2" fmla="*/ 24 w 36"/>
                    <a:gd name="T3" fmla="*/ 18 h 36"/>
                    <a:gd name="T4" fmla="*/ 18 w 36"/>
                    <a:gd name="T5" fmla="*/ 18 h 36"/>
                    <a:gd name="T6" fmla="*/ 12 w 36"/>
                    <a:gd name="T7" fmla="*/ 12 h 36"/>
                    <a:gd name="T8" fmla="*/ 0 w 36"/>
                    <a:gd name="T9" fmla="*/ 6 h 36"/>
                    <a:gd name="T10" fmla="*/ 0 w 36"/>
                    <a:gd name="T11" fmla="*/ 0 h 36"/>
                    <a:gd name="T12" fmla="*/ 12 w 36"/>
                    <a:gd name="T13" fmla="*/ 0 h 36"/>
                    <a:gd name="T14" fmla="*/ 24 w 36"/>
                    <a:gd name="T15" fmla="*/ 6 h 36"/>
                    <a:gd name="T16" fmla="*/ 30 w 36"/>
                    <a:gd name="T17" fmla="*/ 12 h 36"/>
                    <a:gd name="T18" fmla="*/ 36 w 36"/>
                    <a:gd name="T19" fmla="*/ 24 h 36"/>
                    <a:gd name="T20" fmla="*/ 30 w 36"/>
                    <a:gd name="T21" fmla="*/ 30 h 36"/>
                    <a:gd name="T22" fmla="*/ 24 w 36"/>
                    <a:gd name="T23" fmla="*/ 36 h 36"/>
                    <a:gd name="T24" fmla="*/ 18 w 36"/>
                    <a:gd name="T25" fmla="*/ 30 h 36"/>
                    <a:gd name="T26" fmla="*/ 18 w 36"/>
                    <a:gd name="T27" fmla="*/ 18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18" y="18"/>
                      </a:moveTo>
                      <a:lnTo>
                        <a:pt x="24" y="18"/>
                      </a:lnTo>
                      <a:lnTo>
                        <a:pt x="18" y="18"/>
                      </a:lnTo>
                      <a:lnTo>
                        <a:pt x="12" y="12"/>
                      </a:lnTo>
                      <a:lnTo>
                        <a:pt x="0" y="6"/>
                      </a:lnTo>
                      <a:lnTo>
                        <a:pt x="0" y="0"/>
                      </a:lnTo>
                      <a:lnTo>
                        <a:pt x="12" y="0"/>
                      </a:lnTo>
                      <a:lnTo>
                        <a:pt x="24" y="6"/>
                      </a:lnTo>
                      <a:lnTo>
                        <a:pt x="30" y="12"/>
                      </a:lnTo>
                      <a:lnTo>
                        <a:pt x="36" y="24"/>
                      </a:lnTo>
                      <a:lnTo>
                        <a:pt x="30" y="30"/>
                      </a:lnTo>
                      <a:lnTo>
                        <a:pt x="24" y="36"/>
                      </a:lnTo>
                      <a:lnTo>
                        <a:pt x="18" y="30"/>
                      </a:lnTo>
                      <a:lnTo>
                        <a:pt x="18" y="18"/>
                      </a:lnTo>
                      <a:close/>
                    </a:path>
                  </a:pathLst>
                </a:custGeom>
                <a:solidFill>
                  <a:srgbClr val="00CC00"/>
                </a:solidFill>
                <a:ln w="0">
                  <a:solidFill>
                    <a:srgbClr val="000000"/>
                  </a:solidFill>
                  <a:prstDash val="solid"/>
                  <a:round/>
                  <a:headEnd/>
                  <a:tailEnd/>
                </a:ln>
              </p:spPr>
              <p:txBody>
                <a:bodyPr/>
                <a:lstStyle/>
                <a:p>
                  <a:endParaRPr lang="en-US"/>
                </a:p>
              </p:txBody>
            </p:sp>
            <p:sp>
              <p:nvSpPr>
                <p:cNvPr id="16666" name="Freeform 138"/>
                <p:cNvSpPr>
                  <a:spLocks/>
                </p:cNvSpPr>
                <p:nvPr/>
              </p:nvSpPr>
              <p:spPr bwMode="auto">
                <a:xfrm>
                  <a:off x="1670" y="2730"/>
                  <a:ext cx="6" cy="12"/>
                </a:xfrm>
                <a:custGeom>
                  <a:avLst/>
                  <a:gdLst>
                    <a:gd name="T0" fmla="*/ 0 w 6"/>
                    <a:gd name="T1" fmla="*/ 12 h 12"/>
                    <a:gd name="T2" fmla="*/ 6 w 6"/>
                    <a:gd name="T3" fmla="*/ 6 h 12"/>
                    <a:gd name="T4" fmla="*/ 6 w 6"/>
                    <a:gd name="T5" fmla="*/ 0 h 12"/>
                    <a:gd name="T6" fmla="*/ 0 w 6"/>
                    <a:gd name="T7" fmla="*/ 0 h 12"/>
                    <a:gd name="T8" fmla="*/ 0 w 6"/>
                    <a:gd name="T9" fmla="*/ 6 h 12"/>
                    <a:gd name="T10" fmla="*/ 0 w 6"/>
                    <a:gd name="T11" fmla="*/ 12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0" y="12"/>
                      </a:moveTo>
                      <a:lnTo>
                        <a:pt x="6" y="6"/>
                      </a:lnTo>
                      <a:lnTo>
                        <a:pt x="6" y="0"/>
                      </a:lnTo>
                      <a:lnTo>
                        <a:pt x="0" y="0"/>
                      </a:lnTo>
                      <a:lnTo>
                        <a:pt x="0" y="6"/>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667" name="Rectangle 139"/>
                <p:cNvSpPr>
                  <a:spLocks noChangeArrowheads="1"/>
                </p:cNvSpPr>
                <p:nvPr/>
              </p:nvSpPr>
              <p:spPr bwMode="auto">
                <a:xfrm>
                  <a:off x="1940" y="2688"/>
                  <a:ext cx="6" cy="6"/>
                </a:xfrm>
                <a:prstGeom prst="rect">
                  <a:avLst/>
                </a:prstGeom>
                <a:solidFill>
                  <a:srgbClr val="00CC00"/>
                </a:solidFill>
                <a:ln w="0">
                  <a:solidFill>
                    <a:srgbClr val="000000"/>
                  </a:solidFill>
                  <a:miter lim="800000"/>
                  <a:headEnd/>
                  <a:tailEnd/>
                </a:ln>
              </p:spPr>
              <p:txBody>
                <a:bodyPr/>
                <a:lstStyle/>
                <a:p>
                  <a:endParaRPr lang="en-US"/>
                </a:p>
              </p:txBody>
            </p:sp>
            <p:sp>
              <p:nvSpPr>
                <p:cNvPr id="16668" name="Freeform 140"/>
                <p:cNvSpPr>
                  <a:spLocks/>
                </p:cNvSpPr>
                <p:nvPr/>
              </p:nvSpPr>
              <p:spPr bwMode="auto">
                <a:xfrm>
                  <a:off x="1520" y="2658"/>
                  <a:ext cx="30" cy="18"/>
                </a:xfrm>
                <a:custGeom>
                  <a:avLst/>
                  <a:gdLst>
                    <a:gd name="T0" fmla="*/ 30 w 30"/>
                    <a:gd name="T1" fmla="*/ 12 h 18"/>
                    <a:gd name="T2" fmla="*/ 30 w 30"/>
                    <a:gd name="T3" fmla="*/ 18 h 18"/>
                    <a:gd name="T4" fmla="*/ 18 w 30"/>
                    <a:gd name="T5" fmla="*/ 12 h 18"/>
                    <a:gd name="T6" fmla="*/ 0 w 30"/>
                    <a:gd name="T7" fmla="*/ 12 h 18"/>
                    <a:gd name="T8" fmla="*/ 0 w 30"/>
                    <a:gd name="T9" fmla="*/ 6 h 18"/>
                    <a:gd name="T10" fmla="*/ 12 w 30"/>
                    <a:gd name="T11" fmla="*/ 0 h 18"/>
                    <a:gd name="T12" fmla="*/ 18 w 30"/>
                    <a:gd name="T13" fmla="*/ 6 h 18"/>
                    <a:gd name="T14" fmla="*/ 30 w 30"/>
                    <a:gd name="T15" fmla="*/ 6 h 18"/>
                    <a:gd name="T16" fmla="*/ 30 w 30"/>
                    <a:gd name="T17" fmla="*/ 1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8"/>
                    <a:gd name="T29" fmla="*/ 30 w 3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8">
                      <a:moveTo>
                        <a:pt x="30" y="12"/>
                      </a:moveTo>
                      <a:lnTo>
                        <a:pt x="30" y="18"/>
                      </a:lnTo>
                      <a:lnTo>
                        <a:pt x="18" y="12"/>
                      </a:lnTo>
                      <a:lnTo>
                        <a:pt x="0" y="12"/>
                      </a:lnTo>
                      <a:lnTo>
                        <a:pt x="0" y="6"/>
                      </a:lnTo>
                      <a:lnTo>
                        <a:pt x="12" y="0"/>
                      </a:lnTo>
                      <a:lnTo>
                        <a:pt x="18" y="6"/>
                      </a:lnTo>
                      <a:lnTo>
                        <a:pt x="30" y="6"/>
                      </a:lnTo>
                      <a:lnTo>
                        <a:pt x="30" y="12"/>
                      </a:lnTo>
                      <a:close/>
                    </a:path>
                  </a:pathLst>
                </a:custGeom>
                <a:solidFill>
                  <a:srgbClr val="00CC00"/>
                </a:solidFill>
                <a:ln w="0">
                  <a:solidFill>
                    <a:srgbClr val="000000"/>
                  </a:solidFill>
                  <a:prstDash val="solid"/>
                  <a:round/>
                  <a:headEnd/>
                  <a:tailEnd/>
                </a:ln>
              </p:spPr>
              <p:txBody>
                <a:bodyPr/>
                <a:lstStyle/>
                <a:p>
                  <a:endParaRPr lang="en-US"/>
                </a:p>
              </p:txBody>
            </p:sp>
            <p:sp>
              <p:nvSpPr>
                <p:cNvPr id="16669" name="Freeform 141"/>
                <p:cNvSpPr>
                  <a:spLocks/>
                </p:cNvSpPr>
                <p:nvPr/>
              </p:nvSpPr>
              <p:spPr bwMode="auto">
                <a:xfrm>
                  <a:off x="1946" y="2742"/>
                  <a:ext cx="72" cy="108"/>
                </a:xfrm>
                <a:custGeom>
                  <a:avLst/>
                  <a:gdLst>
                    <a:gd name="T0" fmla="*/ 60 w 72"/>
                    <a:gd name="T1" fmla="*/ 78 h 108"/>
                    <a:gd name="T2" fmla="*/ 54 w 72"/>
                    <a:gd name="T3" fmla="*/ 72 h 108"/>
                    <a:gd name="T4" fmla="*/ 54 w 72"/>
                    <a:gd name="T5" fmla="*/ 60 h 108"/>
                    <a:gd name="T6" fmla="*/ 60 w 72"/>
                    <a:gd name="T7" fmla="*/ 54 h 108"/>
                    <a:gd name="T8" fmla="*/ 60 w 72"/>
                    <a:gd name="T9" fmla="*/ 48 h 108"/>
                    <a:gd name="T10" fmla="*/ 60 w 72"/>
                    <a:gd name="T11" fmla="*/ 36 h 108"/>
                    <a:gd name="T12" fmla="*/ 48 w 72"/>
                    <a:gd name="T13" fmla="*/ 24 h 108"/>
                    <a:gd name="T14" fmla="*/ 42 w 72"/>
                    <a:gd name="T15" fmla="*/ 30 h 108"/>
                    <a:gd name="T16" fmla="*/ 42 w 72"/>
                    <a:gd name="T17" fmla="*/ 18 h 108"/>
                    <a:gd name="T18" fmla="*/ 36 w 72"/>
                    <a:gd name="T19" fmla="*/ 12 h 108"/>
                    <a:gd name="T20" fmla="*/ 24 w 72"/>
                    <a:gd name="T21" fmla="*/ 6 h 108"/>
                    <a:gd name="T22" fmla="*/ 30 w 72"/>
                    <a:gd name="T23" fmla="*/ 6 h 108"/>
                    <a:gd name="T24" fmla="*/ 24 w 72"/>
                    <a:gd name="T25" fmla="*/ 0 h 108"/>
                    <a:gd name="T26" fmla="*/ 24 w 72"/>
                    <a:gd name="T27" fmla="*/ 6 h 108"/>
                    <a:gd name="T28" fmla="*/ 12 w 72"/>
                    <a:gd name="T29" fmla="*/ 18 h 108"/>
                    <a:gd name="T30" fmla="*/ 18 w 72"/>
                    <a:gd name="T31" fmla="*/ 24 h 108"/>
                    <a:gd name="T32" fmla="*/ 6 w 72"/>
                    <a:gd name="T33" fmla="*/ 30 h 108"/>
                    <a:gd name="T34" fmla="*/ 0 w 72"/>
                    <a:gd name="T35" fmla="*/ 42 h 108"/>
                    <a:gd name="T36" fmla="*/ 12 w 72"/>
                    <a:gd name="T37" fmla="*/ 54 h 108"/>
                    <a:gd name="T38" fmla="*/ 18 w 72"/>
                    <a:gd name="T39" fmla="*/ 54 h 108"/>
                    <a:gd name="T40" fmla="*/ 18 w 72"/>
                    <a:gd name="T41" fmla="*/ 60 h 108"/>
                    <a:gd name="T42" fmla="*/ 30 w 72"/>
                    <a:gd name="T43" fmla="*/ 66 h 108"/>
                    <a:gd name="T44" fmla="*/ 24 w 72"/>
                    <a:gd name="T45" fmla="*/ 84 h 108"/>
                    <a:gd name="T46" fmla="*/ 24 w 72"/>
                    <a:gd name="T47" fmla="*/ 96 h 108"/>
                    <a:gd name="T48" fmla="*/ 36 w 72"/>
                    <a:gd name="T49" fmla="*/ 108 h 108"/>
                    <a:gd name="T50" fmla="*/ 42 w 72"/>
                    <a:gd name="T51" fmla="*/ 108 h 108"/>
                    <a:gd name="T52" fmla="*/ 60 w 72"/>
                    <a:gd name="T53" fmla="*/ 102 h 108"/>
                    <a:gd name="T54" fmla="*/ 72 w 72"/>
                    <a:gd name="T55" fmla="*/ 102 h 108"/>
                    <a:gd name="T56" fmla="*/ 66 w 72"/>
                    <a:gd name="T57" fmla="*/ 90 h 108"/>
                    <a:gd name="T58" fmla="*/ 60 w 72"/>
                    <a:gd name="T59" fmla="*/ 78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08"/>
                    <a:gd name="T92" fmla="*/ 72 w 72"/>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08">
                      <a:moveTo>
                        <a:pt x="60" y="78"/>
                      </a:moveTo>
                      <a:lnTo>
                        <a:pt x="54" y="72"/>
                      </a:lnTo>
                      <a:lnTo>
                        <a:pt x="54" y="60"/>
                      </a:lnTo>
                      <a:lnTo>
                        <a:pt x="60" y="54"/>
                      </a:lnTo>
                      <a:lnTo>
                        <a:pt x="60" y="48"/>
                      </a:lnTo>
                      <a:lnTo>
                        <a:pt x="60" y="36"/>
                      </a:lnTo>
                      <a:lnTo>
                        <a:pt x="48" y="24"/>
                      </a:lnTo>
                      <a:lnTo>
                        <a:pt x="42" y="30"/>
                      </a:lnTo>
                      <a:lnTo>
                        <a:pt x="42" y="18"/>
                      </a:lnTo>
                      <a:lnTo>
                        <a:pt x="36" y="12"/>
                      </a:lnTo>
                      <a:lnTo>
                        <a:pt x="24" y="6"/>
                      </a:lnTo>
                      <a:lnTo>
                        <a:pt x="30" y="6"/>
                      </a:lnTo>
                      <a:lnTo>
                        <a:pt x="24" y="0"/>
                      </a:lnTo>
                      <a:lnTo>
                        <a:pt x="24" y="6"/>
                      </a:lnTo>
                      <a:lnTo>
                        <a:pt x="12" y="18"/>
                      </a:lnTo>
                      <a:lnTo>
                        <a:pt x="18" y="24"/>
                      </a:lnTo>
                      <a:lnTo>
                        <a:pt x="6" y="30"/>
                      </a:lnTo>
                      <a:lnTo>
                        <a:pt x="0" y="42"/>
                      </a:lnTo>
                      <a:lnTo>
                        <a:pt x="12" y="54"/>
                      </a:lnTo>
                      <a:lnTo>
                        <a:pt x="18" y="54"/>
                      </a:lnTo>
                      <a:lnTo>
                        <a:pt x="18" y="60"/>
                      </a:lnTo>
                      <a:lnTo>
                        <a:pt x="30" y="66"/>
                      </a:lnTo>
                      <a:lnTo>
                        <a:pt x="24" y="84"/>
                      </a:lnTo>
                      <a:lnTo>
                        <a:pt x="24" y="96"/>
                      </a:lnTo>
                      <a:lnTo>
                        <a:pt x="36" y="108"/>
                      </a:lnTo>
                      <a:lnTo>
                        <a:pt x="42" y="108"/>
                      </a:lnTo>
                      <a:lnTo>
                        <a:pt x="60" y="102"/>
                      </a:lnTo>
                      <a:lnTo>
                        <a:pt x="72" y="102"/>
                      </a:lnTo>
                      <a:lnTo>
                        <a:pt x="66" y="90"/>
                      </a:lnTo>
                      <a:lnTo>
                        <a:pt x="60" y="78"/>
                      </a:lnTo>
                      <a:close/>
                    </a:path>
                  </a:pathLst>
                </a:custGeom>
                <a:solidFill>
                  <a:srgbClr val="00CC00"/>
                </a:solidFill>
                <a:ln w="0">
                  <a:solidFill>
                    <a:srgbClr val="000000"/>
                  </a:solidFill>
                  <a:prstDash val="solid"/>
                  <a:round/>
                  <a:headEnd/>
                  <a:tailEnd/>
                </a:ln>
              </p:spPr>
              <p:txBody>
                <a:bodyPr/>
                <a:lstStyle/>
                <a:p>
                  <a:endParaRPr lang="en-US"/>
                </a:p>
              </p:txBody>
            </p:sp>
            <p:sp>
              <p:nvSpPr>
                <p:cNvPr id="16670" name="Freeform 142"/>
                <p:cNvSpPr>
                  <a:spLocks/>
                </p:cNvSpPr>
                <p:nvPr/>
              </p:nvSpPr>
              <p:spPr bwMode="auto">
                <a:xfrm>
                  <a:off x="1940" y="2712"/>
                  <a:ext cx="12" cy="12"/>
                </a:xfrm>
                <a:custGeom>
                  <a:avLst/>
                  <a:gdLst>
                    <a:gd name="T0" fmla="*/ 6 w 12"/>
                    <a:gd name="T1" fmla="*/ 0 h 12"/>
                    <a:gd name="T2" fmla="*/ 12 w 12"/>
                    <a:gd name="T3" fmla="*/ 0 h 12"/>
                    <a:gd name="T4" fmla="*/ 12 w 12"/>
                    <a:gd name="T5" fmla="*/ 12 h 12"/>
                    <a:gd name="T6" fmla="*/ 0 w 12"/>
                    <a:gd name="T7" fmla="*/ 6 h 12"/>
                    <a:gd name="T8" fmla="*/ 6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0"/>
                      </a:moveTo>
                      <a:lnTo>
                        <a:pt x="12" y="0"/>
                      </a:lnTo>
                      <a:lnTo>
                        <a:pt x="12" y="12"/>
                      </a:lnTo>
                      <a:lnTo>
                        <a:pt x="0" y="6"/>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71" name="Freeform 143"/>
                <p:cNvSpPr>
                  <a:spLocks/>
                </p:cNvSpPr>
                <p:nvPr/>
              </p:nvSpPr>
              <p:spPr bwMode="auto">
                <a:xfrm>
                  <a:off x="1766" y="2688"/>
                  <a:ext cx="204" cy="174"/>
                </a:xfrm>
                <a:custGeom>
                  <a:avLst/>
                  <a:gdLst>
                    <a:gd name="T0" fmla="*/ 162 w 204"/>
                    <a:gd name="T1" fmla="*/ 36 h 174"/>
                    <a:gd name="T2" fmla="*/ 174 w 204"/>
                    <a:gd name="T3" fmla="*/ 24 h 174"/>
                    <a:gd name="T4" fmla="*/ 138 w 204"/>
                    <a:gd name="T5" fmla="*/ 24 h 174"/>
                    <a:gd name="T6" fmla="*/ 138 w 204"/>
                    <a:gd name="T7" fmla="*/ 30 h 174"/>
                    <a:gd name="T8" fmla="*/ 108 w 204"/>
                    <a:gd name="T9" fmla="*/ 24 h 174"/>
                    <a:gd name="T10" fmla="*/ 84 w 204"/>
                    <a:gd name="T11" fmla="*/ 30 h 174"/>
                    <a:gd name="T12" fmla="*/ 60 w 204"/>
                    <a:gd name="T13" fmla="*/ 12 h 174"/>
                    <a:gd name="T14" fmla="*/ 48 w 204"/>
                    <a:gd name="T15" fmla="*/ 12 h 174"/>
                    <a:gd name="T16" fmla="*/ 36 w 204"/>
                    <a:gd name="T17" fmla="*/ 18 h 174"/>
                    <a:gd name="T18" fmla="*/ 30 w 204"/>
                    <a:gd name="T19" fmla="*/ 30 h 174"/>
                    <a:gd name="T20" fmla="*/ 36 w 204"/>
                    <a:gd name="T21" fmla="*/ 42 h 174"/>
                    <a:gd name="T22" fmla="*/ 24 w 204"/>
                    <a:gd name="T23" fmla="*/ 36 h 174"/>
                    <a:gd name="T24" fmla="*/ 30 w 204"/>
                    <a:gd name="T25" fmla="*/ 18 h 174"/>
                    <a:gd name="T26" fmla="*/ 30 w 204"/>
                    <a:gd name="T27" fmla="*/ 6 h 174"/>
                    <a:gd name="T28" fmla="*/ 18 w 204"/>
                    <a:gd name="T29" fmla="*/ 24 h 174"/>
                    <a:gd name="T30" fmla="*/ 0 w 204"/>
                    <a:gd name="T31" fmla="*/ 48 h 174"/>
                    <a:gd name="T32" fmla="*/ 18 w 204"/>
                    <a:gd name="T33" fmla="*/ 66 h 174"/>
                    <a:gd name="T34" fmla="*/ 30 w 204"/>
                    <a:gd name="T35" fmla="*/ 78 h 174"/>
                    <a:gd name="T36" fmla="*/ 48 w 204"/>
                    <a:gd name="T37" fmla="*/ 78 h 174"/>
                    <a:gd name="T38" fmla="*/ 78 w 204"/>
                    <a:gd name="T39" fmla="*/ 90 h 174"/>
                    <a:gd name="T40" fmla="*/ 90 w 204"/>
                    <a:gd name="T41" fmla="*/ 102 h 174"/>
                    <a:gd name="T42" fmla="*/ 90 w 204"/>
                    <a:gd name="T43" fmla="*/ 138 h 174"/>
                    <a:gd name="T44" fmla="*/ 96 w 204"/>
                    <a:gd name="T45" fmla="*/ 156 h 174"/>
                    <a:gd name="T46" fmla="*/ 114 w 204"/>
                    <a:gd name="T47" fmla="*/ 174 h 174"/>
                    <a:gd name="T48" fmla="*/ 138 w 204"/>
                    <a:gd name="T49" fmla="*/ 162 h 174"/>
                    <a:gd name="T50" fmla="*/ 144 w 204"/>
                    <a:gd name="T51" fmla="*/ 144 h 174"/>
                    <a:gd name="T52" fmla="*/ 132 w 204"/>
                    <a:gd name="T53" fmla="*/ 120 h 174"/>
                    <a:gd name="T54" fmla="*/ 162 w 204"/>
                    <a:gd name="T55" fmla="*/ 126 h 174"/>
                    <a:gd name="T56" fmla="*/ 186 w 204"/>
                    <a:gd name="T57" fmla="*/ 114 h 174"/>
                    <a:gd name="T58" fmla="*/ 180 w 204"/>
                    <a:gd name="T59" fmla="*/ 96 h 174"/>
                    <a:gd name="T60" fmla="*/ 198 w 204"/>
                    <a:gd name="T61" fmla="*/ 78 h 174"/>
                    <a:gd name="T62" fmla="*/ 204 w 204"/>
                    <a:gd name="T63" fmla="*/ 60 h 174"/>
                    <a:gd name="T64" fmla="*/ 186 w 204"/>
                    <a:gd name="T65" fmla="*/ 54 h 174"/>
                    <a:gd name="T66" fmla="*/ 186 w 204"/>
                    <a:gd name="T67" fmla="*/ 48 h 174"/>
                    <a:gd name="T68" fmla="*/ 180 w 204"/>
                    <a:gd name="T69" fmla="*/ 36 h 174"/>
                    <a:gd name="T70" fmla="*/ 168 w 204"/>
                    <a:gd name="T71" fmla="*/ 36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4"/>
                    <a:gd name="T109" fmla="*/ 0 h 174"/>
                    <a:gd name="T110" fmla="*/ 204 w 204"/>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4" h="174">
                      <a:moveTo>
                        <a:pt x="168" y="36"/>
                      </a:moveTo>
                      <a:lnTo>
                        <a:pt x="162" y="36"/>
                      </a:lnTo>
                      <a:lnTo>
                        <a:pt x="156" y="30"/>
                      </a:lnTo>
                      <a:lnTo>
                        <a:pt x="174" y="24"/>
                      </a:lnTo>
                      <a:lnTo>
                        <a:pt x="156" y="24"/>
                      </a:lnTo>
                      <a:lnTo>
                        <a:pt x="138" y="24"/>
                      </a:lnTo>
                      <a:lnTo>
                        <a:pt x="144" y="24"/>
                      </a:lnTo>
                      <a:lnTo>
                        <a:pt x="138" y="30"/>
                      </a:lnTo>
                      <a:lnTo>
                        <a:pt x="132" y="30"/>
                      </a:lnTo>
                      <a:lnTo>
                        <a:pt x="108" y="24"/>
                      </a:lnTo>
                      <a:lnTo>
                        <a:pt x="96" y="24"/>
                      </a:lnTo>
                      <a:lnTo>
                        <a:pt x="84" y="30"/>
                      </a:lnTo>
                      <a:lnTo>
                        <a:pt x="78" y="18"/>
                      </a:lnTo>
                      <a:lnTo>
                        <a:pt x="60" y="12"/>
                      </a:lnTo>
                      <a:lnTo>
                        <a:pt x="54" y="0"/>
                      </a:lnTo>
                      <a:lnTo>
                        <a:pt x="48" y="12"/>
                      </a:lnTo>
                      <a:lnTo>
                        <a:pt x="54" y="12"/>
                      </a:lnTo>
                      <a:lnTo>
                        <a:pt x="36" y="18"/>
                      </a:lnTo>
                      <a:lnTo>
                        <a:pt x="30" y="24"/>
                      </a:lnTo>
                      <a:lnTo>
                        <a:pt x="30" y="30"/>
                      </a:lnTo>
                      <a:lnTo>
                        <a:pt x="36" y="36"/>
                      </a:lnTo>
                      <a:lnTo>
                        <a:pt x="36" y="42"/>
                      </a:lnTo>
                      <a:lnTo>
                        <a:pt x="30" y="48"/>
                      </a:lnTo>
                      <a:lnTo>
                        <a:pt x="24" y="36"/>
                      </a:lnTo>
                      <a:lnTo>
                        <a:pt x="30" y="24"/>
                      </a:lnTo>
                      <a:lnTo>
                        <a:pt x="30" y="18"/>
                      </a:lnTo>
                      <a:lnTo>
                        <a:pt x="24" y="12"/>
                      </a:lnTo>
                      <a:lnTo>
                        <a:pt x="30" y="6"/>
                      </a:lnTo>
                      <a:lnTo>
                        <a:pt x="24" y="12"/>
                      </a:lnTo>
                      <a:lnTo>
                        <a:pt x="18" y="24"/>
                      </a:lnTo>
                      <a:lnTo>
                        <a:pt x="6" y="36"/>
                      </a:lnTo>
                      <a:lnTo>
                        <a:pt x="0" y="48"/>
                      </a:lnTo>
                      <a:lnTo>
                        <a:pt x="6" y="48"/>
                      </a:lnTo>
                      <a:lnTo>
                        <a:pt x="18" y="66"/>
                      </a:lnTo>
                      <a:lnTo>
                        <a:pt x="18" y="72"/>
                      </a:lnTo>
                      <a:lnTo>
                        <a:pt x="30" y="78"/>
                      </a:lnTo>
                      <a:lnTo>
                        <a:pt x="42" y="78"/>
                      </a:lnTo>
                      <a:lnTo>
                        <a:pt x="48" y="78"/>
                      </a:lnTo>
                      <a:lnTo>
                        <a:pt x="66" y="90"/>
                      </a:lnTo>
                      <a:lnTo>
                        <a:pt x="78" y="90"/>
                      </a:lnTo>
                      <a:lnTo>
                        <a:pt x="90" y="90"/>
                      </a:lnTo>
                      <a:lnTo>
                        <a:pt x="90" y="102"/>
                      </a:lnTo>
                      <a:lnTo>
                        <a:pt x="84" y="114"/>
                      </a:lnTo>
                      <a:lnTo>
                        <a:pt x="90" y="138"/>
                      </a:lnTo>
                      <a:lnTo>
                        <a:pt x="84" y="144"/>
                      </a:lnTo>
                      <a:lnTo>
                        <a:pt x="96" y="156"/>
                      </a:lnTo>
                      <a:lnTo>
                        <a:pt x="102" y="168"/>
                      </a:lnTo>
                      <a:lnTo>
                        <a:pt x="114" y="174"/>
                      </a:lnTo>
                      <a:lnTo>
                        <a:pt x="120" y="174"/>
                      </a:lnTo>
                      <a:lnTo>
                        <a:pt x="138" y="162"/>
                      </a:lnTo>
                      <a:lnTo>
                        <a:pt x="150" y="150"/>
                      </a:lnTo>
                      <a:lnTo>
                        <a:pt x="144" y="144"/>
                      </a:lnTo>
                      <a:lnTo>
                        <a:pt x="138" y="126"/>
                      </a:lnTo>
                      <a:lnTo>
                        <a:pt x="132" y="120"/>
                      </a:lnTo>
                      <a:lnTo>
                        <a:pt x="150" y="126"/>
                      </a:lnTo>
                      <a:lnTo>
                        <a:pt x="162" y="126"/>
                      </a:lnTo>
                      <a:lnTo>
                        <a:pt x="174" y="120"/>
                      </a:lnTo>
                      <a:lnTo>
                        <a:pt x="186" y="114"/>
                      </a:lnTo>
                      <a:lnTo>
                        <a:pt x="192" y="108"/>
                      </a:lnTo>
                      <a:lnTo>
                        <a:pt x="180" y="96"/>
                      </a:lnTo>
                      <a:lnTo>
                        <a:pt x="186" y="84"/>
                      </a:lnTo>
                      <a:lnTo>
                        <a:pt x="198" y="78"/>
                      </a:lnTo>
                      <a:lnTo>
                        <a:pt x="192" y="72"/>
                      </a:lnTo>
                      <a:lnTo>
                        <a:pt x="204" y="60"/>
                      </a:lnTo>
                      <a:lnTo>
                        <a:pt x="204" y="54"/>
                      </a:lnTo>
                      <a:lnTo>
                        <a:pt x="186" y="54"/>
                      </a:lnTo>
                      <a:lnTo>
                        <a:pt x="180" y="54"/>
                      </a:lnTo>
                      <a:lnTo>
                        <a:pt x="186" y="48"/>
                      </a:lnTo>
                      <a:lnTo>
                        <a:pt x="192" y="48"/>
                      </a:lnTo>
                      <a:lnTo>
                        <a:pt x="180" y="36"/>
                      </a:lnTo>
                      <a:lnTo>
                        <a:pt x="174" y="36"/>
                      </a:lnTo>
                      <a:lnTo>
                        <a:pt x="168" y="36"/>
                      </a:lnTo>
                      <a:close/>
                    </a:path>
                  </a:pathLst>
                </a:custGeom>
                <a:solidFill>
                  <a:srgbClr val="00CC00"/>
                </a:solidFill>
                <a:ln w="0">
                  <a:solidFill>
                    <a:srgbClr val="000000"/>
                  </a:solidFill>
                  <a:prstDash val="solid"/>
                  <a:round/>
                  <a:headEnd/>
                  <a:tailEnd/>
                </a:ln>
              </p:spPr>
              <p:txBody>
                <a:bodyPr/>
                <a:lstStyle/>
                <a:p>
                  <a:endParaRPr lang="en-US"/>
                </a:p>
              </p:txBody>
            </p:sp>
            <p:sp>
              <p:nvSpPr>
                <p:cNvPr id="16672" name="Freeform 144"/>
                <p:cNvSpPr>
                  <a:spLocks/>
                </p:cNvSpPr>
                <p:nvPr/>
              </p:nvSpPr>
              <p:spPr bwMode="auto">
                <a:xfrm>
                  <a:off x="1904" y="2706"/>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73" name="Freeform 145"/>
                <p:cNvSpPr>
                  <a:spLocks/>
                </p:cNvSpPr>
                <p:nvPr/>
              </p:nvSpPr>
              <p:spPr bwMode="auto">
                <a:xfrm>
                  <a:off x="1946" y="2670"/>
                  <a:ext cx="6" cy="6"/>
                </a:xfrm>
                <a:custGeom>
                  <a:avLst/>
                  <a:gdLst>
                    <a:gd name="T0" fmla="*/ 6 w 6"/>
                    <a:gd name="T1" fmla="*/ 6 h 6"/>
                    <a:gd name="T2" fmla="*/ 6 w 6"/>
                    <a:gd name="T3" fmla="*/ 0 h 6"/>
                    <a:gd name="T4" fmla="*/ 0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6"/>
                      </a:moveTo>
                      <a:lnTo>
                        <a:pt x="6" y="0"/>
                      </a:lnTo>
                      <a:lnTo>
                        <a:pt x="0" y="0"/>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674" name="Freeform 146"/>
                <p:cNvSpPr>
                  <a:spLocks/>
                </p:cNvSpPr>
                <p:nvPr/>
              </p:nvSpPr>
              <p:spPr bwMode="auto">
                <a:xfrm>
                  <a:off x="1580" y="2706"/>
                  <a:ext cx="48" cy="48"/>
                </a:xfrm>
                <a:custGeom>
                  <a:avLst/>
                  <a:gdLst>
                    <a:gd name="T0" fmla="*/ 12 w 48"/>
                    <a:gd name="T1" fmla="*/ 24 h 48"/>
                    <a:gd name="T2" fmla="*/ 0 w 48"/>
                    <a:gd name="T3" fmla="*/ 12 h 48"/>
                    <a:gd name="T4" fmla="*/ 0 w 48"/>
                    <a:gd name="T5" fmla="*/ 6 h 48"/>
                    <a:gd name="T6" fmla="*/ 0 w 48"/>
                    <a:gd name="T7" fmla="*/ 0 h 48"/>
                    <a:gd name="T8" fmla="*/ 6 w 48"/>
                    <a:gd name="T9" fmla="*/ 0 h 48"/>
                    <a:gd name="T10" fmla="*/ 24 w 48"/>
                    <a:gd name="T11" fmla="*/ 6 h 48"/>
                    <a:gd name="T12" fmla="*/ 36 w 48"/>
                    <a:gd name="T13" fmla="*/ 0 h 48"/>
                    <a:gd name="T14" fmla="*/ 42 w 48"/>
                    <a:gd name="T15" fmla="*/ 12 h 48"/>
                    <a:gd name="T16" fmla="*/ 48 w 48"/>
                    <a:gd name="T17" fmla="*/ 24 h 48"/>
                    <a:gd name="T18" fmla="*/ 48 w 48"/>
                    <a:gd name="T19" fmla="*/ 36 h 48"/>
                    <a:gd name="T20" fmla="*/ 48 w 48"/>
                    <a:gd name="T21" fmla="*/ 48 h 48"/>
                    <a:gd name="T22" fmla="*/ 36 w 48"/>
                    <a:gd name="T23" fmla="*/ 36 h 48"/>
                    <a:gd name="T24" fmla="*/ 36 w 48"/>
                    <a:gd name="T25" fmla="*/ 42 h 48"/>
                    <a:gd name="T26" fmla="*/ 36 w 48"/>
                    <a:gd name="T27" fmla="*/ 36 h 48"/>
                    <a:gd name="T28" fmla="*/ 30 w 48"/>
                    <a:gd name="T29" fmla="*/ 30 h 48"/>
                    <a:gd name="T30" fmla="*/ 18 w 48"/>
                    <a:gd name="T31" fmla="*/ 18 h 48"/>
                    <a:gd name="T32" fmla="*/ 12 w 48"/>
                    <a:gd name="T33" fmla="*/ 12 h 48"/>
                    <a:gd name="T34" fmla="*/ 12 w 48"/>
                    <a:gd name="T35" fmla="*/ 18 h 48"/>
                    <a:gd name="T36" fmla="*/ 12 w 48"/>
                    <a:gd name="T37" fmla="*/ 24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48"/>
                    <a:gd name="T59" fmla="*/ 48 w 4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48">
                      <a:moveTo>
                        <a:pt x="12" y="24"/>
                      </a:moveTo>
                      <a:lnTo>
                        <a:pt x="0" y="12"/>
                      </a:lnTo>
                      <a:lnTo>
                        <a:pt x="0" y="6"/>
                      </a:lnTo>
                      <a:lnTo>
                        <a:pt x="0" y="0"/>
                      </a:lnTo>
                      <a:lnTo>
                        <a:pt x="6" y="0"/>
                      </a:lnTo>
                      <a:lnTo>
                        <a:pt x="24" y="6"/>
                      </a:lnTo>
                      <a:lnTo>
                        <a:pt x="36" y="0"/>
                      </a:lnTo>
                      <a:lnTo>
                        <a:pt x="42" y="12"/>
                      </a:lnTo>
                      <a:lnTo>
                        <a:pt x="48" y="24"/>
                      </a:lnTo>
                      <a:lnTo>
                        <a:pt x="48" y="36"/>
                      </a:lnTo>
                      <a:lnTo>
                        <a:pt x="48" y="48"/>
                      </a:lnTo>
                      <a:lnTo>
                        <a:pt x="36" y="36"/>
                      </a:lnTo>
                      <a:lnTo>
                        <a:pt x="36" y="42"/>
                      </a:lnTo>
                      <a:lnTo>
                        <a:pt x="36" y="36"/>
                      </a:lnTo>
                      <a:lnTo>
                        <a:pt x="30" y="30"/>
                      </a:lnTo>
                      <a:lnTo>
                        <a:pt x="18" y="18"/>
                      </a:lnTo>
                      <a:lnTo>
                        <a:pt x="12" y="12"/>
                      </a:lnTo>
                      <a:lnTo>
                        <a:pt x="12" y="18"/>
                      </a:lnTo>
                      <a:lnTo>
                        <a:pt x="12" y="24"/>
                      </a:lnTo>
                      <a:close/>
                    </a:path>
                  </a:pathLst>
                </a:custGeom>
                <a:solidFill>
                  <a:srgbClr val="00CC00"/>
                </a:solidFill>
                <a:ln w="0">
                  <a:solidFill>
                    <a:srgbClr val="000000"/>
                  </a:solidFill>
                  <a:prstDash val="solid"/>
                  <a:round/>
                  <a:headEnd/>
                  <a:tailEnd/>
                </a:ln>
              </p:spPr>
              <p:txBody>
                <a:bodyPr/>
                <a:lstStyle/>
                <a:p>
                  <a:endParaRPr lang="en-US"/>
                </a:p>
              </p:txBody>
            </p:sp>
            <p:sp>
              <p:nvSpPr>
                <p:cNvPr id="16675" name="Freeform 147"/>
                <p:cNvSpPr>
                  <a:spLocks/>
                </p:cNvSpPr>
                <p:nvPr/>
              </p:nvSpPr>
              <p:spPr bwMode="auto">
                <a:xfrm>
                  <a:off x="1820" y="2682"/>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76" name="Freeform 148"/>
                <p:cNvSpPr>
                  <a:spLocks/>
                </p:cNvSpPr>
                <p:nvPr/>
              </p:nvSpPr>
              <p:spPr bwMode="auto">
                <a:xfrm>
                  <a:off x="1976" y="2670"/>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677" name="Freeform 149"/>
                <p:cNvSpPr>
                  <a:spLocks/>
                </p:cNvSpPr>
                <p:nvPr/>
              </p:nvSpPr>
              <p:spPr bwMode="auto">
                <a:xfrm>
                  <a:off x="1952" y="2658"/>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678" name="Freeform 150"/>
                <p:cNvSpPr>
                  <a:spLocks/>
                </p:cNvSpPr>
                <p:nvPr/>
              </p:nvSpPr>
              <p:spPr bwMode="auto">
                <a:xfrm>
                  <a:off x="511" y="2844"/>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79" name="Freeform 151"/>
                <p:cNvSpPr>
                  <a:spLocks/>
                </p:cNvSpPr>
                <p:nvPr/>
              </p:nvSpPr>
              <p:spPr bwMode="auto">
                <a:xfrm>
                  <a:off x="324" y="3156"/>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80" name="Freeform 152"/>
                <p:cNvSpPr>
                  <a:spLocks/>
                </p:cNvSpPr>
                <p:nvPr/>
              </p:nvSpPr>
              <p:spPr bwMode="auto">
                <a:xfrm>
                  <a:off x="246" y="3198"/>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81" name="Freeform 153"/>
                <p:cNvSpPr>
                  <a:spLocks/>
                </p:cNvSpPr>
                <p:nvPr/>
              </p:nvSpPr>
              <p:spPr bwMode="auto">
                <a:xfrm>
                  <a:off x="378" y="3048"/>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82" name="Freeform 154"/>
                <p:cNvSpPr>
                  <a:spLocks/>
                </p:cNvSpPr>
                <p:nvPr/>
              </p:nvSpPr>
              <p:spPr bwMode="auto">
                <a:xfrm>
                  <a:off x="480" y="3192"/>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83" name="Freeform 155"/>
                <p:cNvSpPr>
                  <a:spLocks/>
                </p:cNvSpPr>
                <p:nvPr/>
              </p:nvSpPr>
              <p:spPr bwMode="auto">
                <a:xfrm>
                  <a:off x="474" y="3156"/>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84" name="Freeform 156"/>
                <p:cNvSpPr>
                  <a:spLocks/>
                </p:cNvSpPr>
                <p:nvPr/>
              </p:nvSpPr>
              <p:spPr bwMode="auto">
                <a:xfrm>
                  <a:off x="456" y="3024"/>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85" name="Freeform 157"/>
                <p:cNvSpPr>
                  <a:spLocks/>
                </p:cNvSpPr>
                <p:nvPr/>
              </p:nvSpPr>
              <p:spPr bwMode="auto">
                <a:xfrm>
                  <a:off x="426" y="3144"/>
                  <a:ext cx="6" cy="0"/>
                </a:xfrm>
                <a:custGeom>
                  <a:avLst/>
                  <a:gdLst>
                    <a:gd name="T0" fmla="*/ 0 w 6"/>
                    <a:gd name="T1" fmla="*/ 6 w 6"/>
                    <a:gd name="T2" fmla="*/ 0 w 6"/>
                    <a:gd name="T3" fmla="*/ 6 w 6"/>
                    <a:gd name="T4" fmla="*/ 0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0" y="0"/>
                      </a:moveTo>
                      <a:lnTo>
                        <a:pt x="6" y="0"/>
                      </a:lnTo>
                      <a:lnTo>
                        <a:pt x="0" y="0"/>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86" name="Freeform 158"/>
                <p:cNvSpPr>
                  <a:spLocks/>
                </p:cNvSpPr>
                <p:nvPr/>
              </p:nvSpPr>
              <p:spPr bwMode="auto">
                <a:xfrm>
                  <a:off x="511" y="3168"/>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87" name="Freeform 159"/>
                <p:cNvSpPr>
                  <a:spLocks/>
                </p:cNvSpPr>
                <p:nvPr/>
              </p:nvSpPr>
              <p:spPr bwMode="auto">
                <a:xfrm>
                  <a:off x="517" y="317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688" name="Freeform 160"/>
                <p:cNvSpPr>
                  <a:spLocks/>
                </p:cNvSpPr>
                <p:nvPr/>
              </p:nvSpPr>
              <p:spPr bwMode="auto">
                <a:xfrm>
                  <a:off x="625" y="3132"/>
                  <a:ext cx="6" cy="6"/>
                </a:xfrm>
                <a:custGeom>
                  <a:avLst/>
                  <a:gdLst>
                    <a:gd name="T0" fmla="*/ 6 w 6"/>
                    <a:gd name="T1" fmla="*/ 0 h 6"/>
                    <a:gd name="T2" fmla="*/ 0 w 6"/>
                    <a:gd name="T3" fmla="*/ 6 h 6"/>
                    <a:gd name="T4" fmla="*/ 6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6" y="6"/>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689" name="Freeform 161"/>
                <p:cNvSpPr>
                  <a:spLocks/>
                </p:cNvSpPr>
                <p:nvPr/>
              </p:nvSpPr>
              <p:spPr bwMode="auto">
                <a:xfrm>
                  <a:off x="601" y="3120"/>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690" name="Freeform 162"/>
                <p:cNvSpPr>
                  <a:spLocks/>
                </p:cNvSpPr>
                <p:nvPr/>
              </p:nvSpPr>
              <p:spPr bwMode="auto">
                <a:xfrm>
                  <a:off x="288" y="3078"/>
                  <a:ext cx="12" cy="0"/>
                </a:xfrm>
                <a:custGeom>
                  <a:avLst/>
                  <a:gdLst>
                    <a:gd name="T0" fmla="*/ 12 w 12"/>
                    <a:gd name="T1" fmla="*/ 6 w 12"/>
                    <a:gd name="T2" fmla="*/ 0 w 12"/>
                    <a:gd name="T3" fmla="*/ 12 w 12"/>
                    <a:gd name="T4" fmla="*/ 0 60000 65536"/>
                    <a:gd name="T5" fmla="*/ 0 60000 65536"/>
                    <a:gd name="T6" fmla="*/ 0 60000 65536"/>
                    <a:gd name="T7" fmla="*/ 0 60000 65536"/>
                    <a:gd name="T8" fmla="*/ 0 w 12"/>
                    <a:gd name="T9" fmla="*/ 12 w 12"/>
                  </a:gdLst>
                  <a:ahLst/>
                  <a:cxnLst>
                    <a:cxn ang="T4">
                      <a:pos x="T0" y="0"/>
                    </a:cxn>
                    <a:cxn ang="T5">
                      <a:pos x="T1" y="0"/>
                    </a:cxn>
                    <a:cxn ang="T6">
                      <a:pos x="T2" y="0"/>
                    </a:cxn>
                    <a:cxn ang="T7">
                      <a:pos x="T3" y="0"/>
                    </a:cxn>
                  </a:cxnLst>
                  <a:rect l="T8" t="0" r="T9" b="0"/>
                  <a:pathLst>
                    <a:path w="12">
                      <a:moveTo>
                        <a:pt x="12" y="0"/>
                      </a:moveTo>
                      <a:lnTo>
                        <a:pt x="6" y="0"/>
                      </a:lnTo>
                      <a:lnTo>
                        <a:pt x="0" y="0"/>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6691" name="Freeform 163"/>
                <p:cNvSpPr>
                  <a:spLocks/>
                </p:cNvSpPr>
                <p:nvPr/>
              </p:nvSpPr>
              <p:spPr bwMode="auto">
                <a:xfrm>
                  <a:off x="4877" y="275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692" name="Freeform 164"/>
                <p:cNvSpPr>
                  <a:spLocks/>
                </p:cNvSpPr>
                <p:nvPr/>
              </p:nvSpPr>
              <p:spPr bwMode="auto">
                <a:xfrm>
                  <a:off x="4877" y="2760"/>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693" name="Freeform 165"/>
                <p:cNvSpPr>
                  <a:spLocks/>
                </p:cNvSpPr>
                <p:nvPr/>
              </p:nvSpPr>
              <p:spPr bwMode="auto">
                <a:xfrm>
                  <a:off x="4871" y="2766"/>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94" name="Freeform 166"/>
                <p:cNvSpPr>
                  <a:spLocks/>
                </p:cNvSpPr>
                <p:nvPr/>
              </p:nvSpPr>
              <p:spPr bwMode="auto">
                <a:xfrm>
                  <a:off x="4360" y="2532"/>
                  <a:ext cx="115" cy="132"/>
                </a:xfrm>
                <a:custGeom>
                  <a:avLst/>
                  <a:gdLst>
                    <a:gd name="T0" fmla="*/ 73 w 115"/>
                    <a:gd name="T1" fmla="*/ 30 h 132"/>
                    <a:gd name="T2" fmla="*/ 67 w 115"/>
                    <a:gd name="T3" fmla="*/ 30 h 132"/>
                    <a:gd name="T4" fmla="*/ 61 w 115"/>
                    <a:gd name="T5" fmla="*/ 24 h 132"/>
                    <a:gd name="T6" fmla="*/ 55 w 115"/>
                    <a:gd name="T7" fmla="*/ 24 h 132"/>
                    <a:gd name="T8" fmla="*/ 42 w 115"/>
                    <a:gd name="T9" fmla="*/ 18 h 132"/>
                    <a:gd name="T10" fmla="*/ 42 w 115"/>
                    <a:gd name="T11" fmla="*/ 6 h 132"/>
                    <a:gd name="T12" fmla="*/ 30 w 115"/>
                    <a:gd name="T13" fmla="*/ 0 h 132"/>
                    <a:gd name="T14" fmla="*/ 24 w 115"/>
                    <a:gd name="T15" fmla="*/ 0 h 132"/>
                    <a:gd name="T16" fmla="*/ 24 w 115"/>
                    <a:gd name="T17" fmla="*/ 18 h 132"/>
                    <a:gd name="T18" fmla="*/ 18 w 115"/>
                    <a:gd name="T19" fmla="*/ 12 h 132"/>
                    <a:gd name="T20" fmla="*/ 6 w 115"/>
                    <a:gd name="T21" fmla="*/ 24 h 132"/>
                    <a:gd name="T22" fmla="*/ 0 w 115"/>
                    <a:gd name="T23" fmla="*/ 30 h 132"/>
                    <a:gd name="T24" fmla="*/ 6 w 115"/>
                    <a:gd name="T25" fmla="*/ 30 h 132"/>
                    <a:gd name="T26" fmla="*/ 6 w 115"/>
                    <a:gd name="T27" fmla="*/ 42 h 132"/>
                    <a:gd name="T28" fmla="*/ 18 w 115"/>
                    <a:gd name="T29" fmla="*/ 42 h 132"/>
                    <a:gd name="T30" fmla="*/ 18 w 115"/>
                    <a:gd name="T31" fmla="*/ 60 h 132"/>
                    <a:gd name="T32" fmla="*/ 18 w 115"/>
                    <a:gd name="T33" fmla="*/ 72 h 132"/>
                    <a:gd name="T34" fmla="*/ 30 w 115"/>
                    <a:gd name="T35" fmla="*/ 66 h 132"/>
                    <a:gd name="T36" fmla="*/ 42 w 115"/>
                    <a:gd name="T37" fmla="*/ 66 h 132"/>
                    <a:gd name="T38" fmla="*/ 49 w 115"/>
                    <a:gd name="T39" fmla="*/ 66 h 132"/>
                    <a:gd name="T40" fmla="*/ 55 w 115"/>
                    <a:gd name="T41" fmla="*/ 60 h 132"/>
                    <a:gd name="T42" fmla="*/ 73 w 115"/>
                    <a:gd name="T43" fmla="*/ 78 h 132"/>
                    <a:gd name="T44" fmla="*/ 73 w 115"/>
                    <a:gd name="T45" fmla="*/ 84 h 132"/>
                    <a:gd name="T46" fmla="*/ 85 w 115"/>
                    <a:gd name="T47" fmla="*/ 102 h 132"/>
                    <a:gd name="T48" fmla="*/ 85 w 115"/>
                    <a:gd name="T49" fmla="*/ 114 h 132"/>
                    <a:gd name="T50" fmla="*/ 79 w 115"/>
                    <a:gd name="T51" fmla="*/ 126 h 132"/>
                    <a:gd name="T52" fmla="*/ 91 w 115"/>
                    <a:gd name="T53" fmla="*/ 132 h 132"/>
                    <a:gd name="T54" fmla="*/ 91 w 115"/>
                    <a:gd name="T55" fmla="*/ 126 h 132"/>
                    <a:gd name="T56" fmla="*/ 97 w 115"/>
                    <a:gd name="T57" fmla="*/ 120 h 132"/>
                    <a:gd name="T58" fmla="*/ 103 w 115"/>
                    <a:gd name="T59" fmla="*/ 126 h 132"/>
                    <a:gd name="T60" fmla="*/ 115 w 115"/>
                    <a:gd name="T61" fmla="*/ 120 h 132"/>
                    <a:gd name="T62" fmla="*/ 115 w 115"/>
                    <a:gd name="T63" fmla="*/ 108 h 132"/>
                    <a:gd name="T64" fmla="*/ 109 w 115"/>
                    <a:gd name="T65" fmla="*/ 102 h 132"/>
                    <a:gd name="T66" fmla="*/ 109 w 115"/>
                    <a:gd name="T67" fmla="*/ 96 h 132"/>
                    <a:gd name="T68" fmla="*/ 97 w 115"/>
                    <a:gd name="T69" fmla="*/ 90 h 132"/>
                    <a:gd name="T70" fmla="*/ 97 w 115"/>
                    <a:gd name="T71" fmla="*/ 78 h 132"/>
                    <a:gd name="T72" fmla="*/ 85 w 115"/>
                    <a:gd name="T73" fmla="*/ 66 h 132"/>
                    <a:gd name="T74" fmla="*/ 79 w 115"/>
                    <a:gd name="T75" fmla="*/ 60 h 132"/>
                    <a:gd name="T76" fmla="*/ 61 w 115"/>
                    <a:gd name="T77" fmla="*/ 48 h 132"/>
                    <a:gd name="T78" fmla="*/ 67 w 115"/>
                    <a:gd name="T79" fmla="*/ 42 h 132"/>
                    <a:gd name="T80" fmla="*/ 73 w 115"/>
                    <a:gd name="T81" fmla="*/ 36 h 132"/>
                    <a:gd name="T82" fmla="*/ 73 w 115"/>
                    <a:gd name="T83" fmla="*/ 30 h 1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
                    <a:gd name="T127" fmla="*/ 0 h 132"/>
                    <a:gd name="T128" fmla="*/ 115 w 115"/>
                    <a:gd name="T129" fmla="*/ 132 h 1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 h="132">
                      <a:moveTo>
                        <a:pt x="73" y="30"/>
                      </a:moveTo>
                      <a:lnTo>
                        <a:pt x="67" y="30"/>
                      </a:lnTo>
                      <a:lnTo>
                        <a:pt x="61" y="24"/>
                      </a:lnTo>
                      <a:lnTo>
                        <a:pt x="55" y="24"/>
                      </a:lnTo>
                      <a:lnTo>
                        <a:pt x="42" y="18"/>
                      </a:lnTo>
                      <a:lnTo>
                        <a:pt x="42" y="6"/>
                      </a:lnTo>
                      <a:lnTo>
                        <a:pt x="30" y="0"/>
                      </a:lnTo>
                      <a:lnTo>
                        <a:pt x="24" y="0"/>
                      </a:lnTo>
                      <a:lnTo>
                        <a:pt x="24" y="18"/>
                      </a:lnTo>
                      <a:lnTo>
                        <a:pt x="18" y="12"/>
                      </a:lnTo>
                      <a:lnTo>
                        <a:pt x="6" y="24"/>
                      </a:lnTo>
                      <a:lnTo>
                        <a:pt x="0" y="30"/>
                      </a:lnTo>
                      <a:lnTo>
                        <a:pt x="6" y="30"/>
                      </a:lnTo>
                      <a:lnTo>
                        <a:pt x="6" y="42"/>
                      </a:lnTo>
                      <a:lnTo>
                        <a:pt x="18" y="42"/>
                      </a:lnTo>
                      <a:lnTo>
                        <a:pt x="18" y="60"/>
                      </a:lnTo>
                      <a:lnTo>
                        <a:pt x="18" y="72"/>
                      </a:lnTo>
                      <a:lnTo>
                        <a:pt x="30" y="66"/>
                      </a:lnTo>
                      <a:lnTo>
                        <a:pt x="42" y="66"/>
                      </a:lnTo>
                      <a:lnTo>
                        <a:pt x="49" y="66"/>
                      </a:lnTo>
                      <a:lnTo>
                        <a:pt x="55" y="60"/>
                      </a:lnTo>
                      <a:lnTo>
                        <a:pt x="73" y="78"/>
                      </a:lnTo>
                      <a:lnTo>
                        <a:pt x="73" y="84"/>
                      </a:lnTo>
                      <a:lnTo>
                        <a:pt x="85" y="102"/>
                      </a:lnTo>
                      <a:lnTo>
                        <a:pt x="85" y="114"/>
                      </a:lnTo>
                      <a:lnTo>
                        <a:pt x="79" y="126"/>
                      </a:lnTo>
                      <a:lnTo>
                        <a:pt x="91" y="132"/>
                      </a:lnTo>
                      <a:lnTo>
                        <a:pt x="91" y="126"/>
                      </a:lnTo>
                      <a:lnTo>
                        <a:pt x="97" y="120"/>
                      </a:lnTo>
                      <a:lnTo>
                        <a:pt x="103" y="126"/>
                      </a:lnTo>
                      <a:lnTo>
                        <a:pt x="115" y="120"/>
                      </a:lnTo>
                      <a:lnTo>
                        <a:pt x="115" y="108"/>
                      </a:lnTo>
                      <a:lnTo>
                        <a:pt x="109" y="102"/>
                      </a:lnTo>
                      <a:lnTo>
                        <a:pt x="109" y="96"/>
                      </a:lnTo>
                      <a:lnTo>
                        <a:pt x="97" y="90"/>
                      </a:lnTo>
                      <a:lnTo>
                        <a:pt x="97" y="78"/>
                      </a:lnTo>
                      <a:lnTo>
                        <a:pt x="85" y="66"/>
                      </a:lnTo>
                      <a:lnTo>
                        <a:pt x="79" y="60"/>
                      </a:lnTo>
                      <a:lnTo>
                        <a:pt x="61" y="48"/>
                      </a:lnTo>
                      <a:lnTo>
                        <a:pt x="67" y="42"/>
                      </a:lnTo>
                      <a:lnTo>
                        <a:pt x="73" y="36"/>
                      </a:lnTo>
                      <a:lnTo>
                        <a:pt x="73" y="30"/>
                      </a:lnTo>
                      <a:close/>
                    </a:path>
                  </a:pathLst>
                </a:custGeom>
                <a:solidFill>
                  <a:srgbClr val="00CC00"/>
                </a:solidFill>
                <a:ln w="0">
                  <a:solidFill>
                    <a:srgbClr val="000000"/>
                  </a:solidFill>
                  <a:prstDash val="solid"/>
                  <a:round/>
                  <a:headEnd/>
                  <a:tailEnd/>
                </a:ln>
              </p:spPr>
              <p:txBody>
                <a:bodyPr/>
                <a:lstStyle/>
                <a:p>
                  <a:endParaRPr lang="en-US"/>
                </a:p>
              </p:txBody>
            </p:sp>
            <p:sp>
              <p:nvSpPr>
                <p:cNvPr id="16695" name="Freeform 167"/>
                <p:cNvSpPr>
                  <a:spLocks/>
                </p:cNvSpPr>
                <p:nvPr/>
              </p:nvSpPr>
              <p:spPr bwMode="auto">
                <a:xfrm>
                  <a:off x="5027" y="2670"/>
                  <a:ext cx="6" cy="6"/>
                </a:xfrm>
                <a:custGeom>
                  <a:avLst/>
                  <a:gdLst>
                    <a:gd name="T0" fmla="*/ 0 w 6"/>
                    <a:gd name="T1" fmla="*/ 6 h 6"/>
                    <a:gd name="T2" fmla="*/ 0 w 6"/>
                    <a:gd name="T3" fmla="*/ 0 h 6"/>
                    <a:gd name="T4" fmla="*/ 6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0" y="0"/>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696" name="Freeform 168"/>
                <p:cNvSpPr>
                  <a:spLocks/>
                </p:cNvSpPr>
                <p:nvPr/>
              </p:nvSpPr>
              <p:spPr bwMode="auto">
                <a:xfrm>
                  <a:off x="3886" y="2298"/>
                  <a:ext cx="432" cy="450"/>
                </a:xfrm>
                <a:custGeom>
                  <a:avLst/>
                  <a:gdLst>
                    <a:gd name="T0" fmla="*/ 366 w 432"/>
                    <a:gd name="T1" fmla="*/ 138 h 450"/>
                    <a:gd name="T2" fmla="*/ 354 w 432"/>
                    <a:gd name="T3" fmla="*/ 156 h 450"/>
                    <a:gd name="T4" fmla="*/ 312 w 432"/>
                    <a:gd name="T5" fmla="*/ 156 h 450"/>
                    <a:gd name="T6" fmla="*/ 300 w 432"/>
                    <a:gd name="T7" fmla="*/ 144 h 450"/>
                    <a:gd name="T8" fmla="*/ 264 w 432"/>
                    <a:gd name="T9" fmla="*/ 162 h 450"/>
                    <a:gd name="T10" fmla="*/ 228 w 432"/>
                    <a:gd name="T11" fmla="*/ 150 h 450"/>
                    <a:gd name="T12" fmla="*/ 180 w 432"/>
                    <a:gd name="T13" fmla="*/ 126 h 450"/>
                    <a:gd name="T14" fmla="*/ 180 w 432"/>
                    <a:gd name="T15" fmla="*/ 90 h 450"/>
                    <a:gd name="T16" fmla="*/ 156 w 432"/>
                    <a:gd name="T17" fmla="*/ 60 h 450"/>
                    <a:gd name="T18" fmla="*/ 162 w 432"/>
                    <a:gd name="T19" fmla="*/ 42 h 450"/>
                    <a:gd name="T20" fmla="*/ 174 w 432"/>
                    <a:gd name="T21" fmla="*/ 24 h 450"/>
                    <a:gd name="T22" fmla="*/ 156 w 432"/>
                    <a:gd name="T23" fmla="*/ 0 h 450"/>
                    <a:gd name="T24" fmla="*/ 108 w 432"/>
                    <a:gd name="T25" fmla="*/ 30 h 450"/>
                    <a:gd name="T26" fmla="*/ 90 w 432"/>
                    <a:gd name="T27" fmla="*/ 36 h 450"/>
                    <a:gd name="T28" fmla="*/ 96 w 432"/>
                    <a:gd name="T29" fmla="*/ 60 h 450"/>
                    <a:gd name="T30" fmla="*/ 96 w 432"/>
                    <a:gd name="T31" fmla="*/ 78 h 450"/>
                    <a:gd name="T32" fmla="*/ 72 w 432"/>
                    <a:gd name="T33" fmla="*/ 114 h 450"/>
                    <a:gd name="T34" fmla="*/ 36 w 432"/>
                    <a:gd name="T35" fmla="*/ 144 h 450"/>
                    <a:gd name="T36" fmla="*/ 30 w 432"/>
                    <a:gd name="T37" fmla="*/ 168 h 450"/>
                    <a:gd name="T38" fmla="*/ 42 w 432"/>
                    <a:gd name="T39" fmla="*/ 198 h 450"/>
                    <a:gd name="T40" fmla="*/ 6 w 432"/>
                    <a:gd name="T41" fmla="*/ 204 h 450"/>
                    <a:gd name="T42" fmla="*/ 0 w 432"/>
                    <a:gd name="T43" fmla="*/ 210 h 450"/>
                    <a:gd name="T44" fmla="*/ 30 w 432"/>
                    <a:gd name="T45" fmla="*/ 228 h 450"/>
                    <a:gd name="T46" fmla="*/ 18 w 432"/>
                    <a:gd name="T47" fmla="*/ 246 h 450"/>
                    <a:gd name="T48" fmla="*/ 60 w 432"/>
                    <a:gd name="T49" fmla="*/ 240 h 450"/>
                    <a:gd name="T50" fmla="*/ 66 w 432"/>
                    <a:gd name="T51" fmla="*/ 240 h 450"/>
                    <a:gd name="T52" fmla="*/ 66 w 432"/>
                    <a:gd name="T53" fmla="*/ 252 h 450"/>
                    <a:gd name="T54" fmla="*/ 66 w 432"/>
                    <a:gd name="T55" fmla="*/ 282 h 450"/>
                    <a:gd name="T56" fmla="*/ 78 w 432"/>
                    <a:gd name="T57" fmla="*/ 324 h 450"/>
                    <a:gd name="T58" fmla="*/ 90 w 432"/>
                    <a:gd name="T59" fmla="*/ 360 h 450"/>
                    <a:gd name="T60" fmla="*/ 108 w 432"/>
                    <a:gd name="T61" fmla="*/ 402 h 450"/>
                    <a:gd name="T62" fmla="*/ 120 w 432"/>
                    <a:gd name="T63" fmla="*/ 432 h 450"/>
                    <a:gd name="T64" fmla="*/ 132 w 432"/>
                    <a:gd name="T65" fmla="*/ 450 h 450"/>
                    <a:gd name="T66" fmla="*/ 150 w 432"/>
                    <a:gd name="T67" fmla="*/ 450 h 450"/>
                    <a:gd name="T68" fmla="*/ 168 w 432"/>
                    <a:gd name="T69" fmla="*/ 438 h 450"/>
                    <a:gd name="T70" fmla="*/ 174 w 432"/>
                    <a:gd name="T71" fmla="*/ 420 h 450"/>
                    <a:gd name="T72" fmla="*/ 180 w 432"/>
                    <a:gd name="T73" fmla="*/ 384 h 450"/>
                    <a:gd name="T74" fmla="*/ 180 w 432"/>
                    <a:gd name="T75" fmla="*/ 342 h 450"/>
                    <a:gd name="T76" fmla="*/ 198 w 432"/>
                    <a:gd name="T77" fmla="*/ 330 h 450"/>
                    <a:gd name="T78" fmla="*/ 222 w 432"/>
                    <a:gd name="T79" fmla="*/ 306 h 450"/>
                    <a:gd name="T80" fmla="*/ 258 w 432"/>
                    <a:gd name="T81" fmla="*/ 276 h 450"/>
                    <a:gd name="T82" fmla="*/ 282 w 432"/>
                    <a:gd name="T83" fmla="*/ 246 h 450"/>
                    <a:gd name="T84" fmla="*/ 300 w 432"/>
                    <a:gd name="T85" fmla="*/ 246 h 450"/>
                    <a:gd name="T86" fmla="*/ 312 w 432"/>
                    <a:gd name="T87" fmla="*/ 240 h 450"/>
                    <a:gd name="T88" fmla="*/ 306 w 432"/>
                    <a:gd name="T89" fmla="*/ 204 h 450"/>
                    <a:gd name="T90" fmla="*/ 306 w 432"/>
                    <a:gd name="T91" fmla="*/ 186 h 450"/>
                    <a:gd name="T92" fmla="*/ 312 w 432"/>
                    <a:gd name="T93" fmla="*/ 168 h 450"/>
                    <a:gd name="T94" fmla="*/ 324 w 432"/>
                    <a:gd name="T95" fmla="*/ 186 h 450"/>
                    <a:gd name="T96" fmla="*/ 360 w 432"/>
                    <a:gd name="T97" fmla="*/ 192 h 450"/>
                    <a:gd name="T98" fmla="*/ 348 w 432"/>
                    <a:gd name="T99" fmla="*/ 222 h 450"/>
                    <a:gd name="T100" fmla="*/ 366 w 432"/>
                    <a:gd name="T101" fmla="*/ 240 h 450"/>
                    <a:gd name="T102" fmla="*/ 378 w 432"/>
                    <a:gd name="T103" fmla="*/ 210 h 450"/>
                    <a:gd name="T104" fmla="*/ 396 w 432"/>
                    <a:gd name="T105" fmla="*/ 180 h 450"/>
                    <a:gd name="T106" fmla="*/ 432 w 432"/>
                    <a:gd name="T107" fmla="*/ 156 h 450"/>
                    <a:gd name="T108" fmla="*/ 432 w 432"/>
                    <a:gd name="T109" fmla="*/ 138 h 450"/>
                    <a:gd name="T110" fmla="*/ 414 w 432"/>
                    <a:gd name="T111" fmla="*/ 120 h 450"/>
                    <a:gd name="T112" fmla="*/ 402 w 432"/>
                    <a:gd name="T113" fmla="*/ 120 h 4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2"/>
                    <a:gd name="T172" fmla="*/ 0 h 450"/>
                    <a:gd name="T173" fmla="*/ 432 w 432"/>
                    <a:gd name="T174" fmla="*/ 450 h 4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2" h="450">
                      <a:moveTo>
                        <a:pt x="390" y="120"/>
                      </a:moveTo>
                      <a:lnTo>
                        <a:pt x="378" y="132"/>
                      </a:lnTo>
                      <a:lnTo>
                        <a:pt x="366" y="138"/>
                      </a:lnTo>
                      <a:lnTo>
                        <a:pt x="348" y="144"/>
                      </a:lnTo>
                      <a:lnTo>
                        <a:pt x="354" y="150"/>
                      </a:lnTo>
                      <a:lnTo>
                        <a:pt x="354" y="156"/>
                      </a:lnTo>
                      <a:lnTo>
                        <a:pt x="342" y="162"/>
                      </a:lnTo>
                      <a:lnTo>
                        <a:pt x="330" y="162"/>
                      </a:lnTo>
                      <a:lnTo>
                        <a:pt x="312" y="156"/>
                      </a:lnTo>
                      <a:lnTo>
                        <a:pt x="306" y="150"/>
                      </a:lnTo>
                      <a:lnTo>
                        <a:pt x="306" y="138"/>
                      </a:lnTo>
                      <a:lnTo>
                        <a:pt x="300" y="144"/>
                      </a:lnTo>
                      <a:lnTo>
                        <a:pt x="294" y="168"/>
                      </a:lnTo>
                      <a:lnTo>
                        <a:pt x="282" y="162"/>
                      </a:lnTo>
                      <a:lnTo>
                        <a:pt x="264" y="162"/>
                      </a:lnTo>
                      <a:lnTo>
                        <a:pt x="252" y="162"/>
                      </a:lnTo>
                      <a:lnTo>
                        <a:pt x="246" y="150"/>
                      </a:lnTo>
                      <a:lnTo>
                        <a:pt x="228" y="150"/>
                      </a:lnTo>
                      <a:lnTo>
                        <a:pt x="210" y="144"/>
                      </a:lnTo>
                      <a:lnTo>
                        <a:pt x="198" y="138"/>
                      </a:lnTo>
                      <a:lnTo>
                        <a:pt x="180" y="126"/>
                      </a:lnTo>
                      <a:lnTo>
                        <a:pt x="180" y="114"/>
                      </a:lnTo>
                      <a:lnTo>
                        <a:pt x="192" y="102"/>
                      </a:lnTo>
                      <a:lnTo>
                        <a:pt x="180" y="90"/>
                      </a:lnTo>
                      <a:lnTo>
                        <a:pt x="162" y="84"/>
                      </a:lnTo>
                      <a:lnTo>
                        <a:pt x="156" y="78"/>
                      </a:lnTo>
                      <a:lnTo>
                        <a:pt x="156" y="60"/>
                      </a:lnTo>
                      <a:lnTo>
                        <a:pt x="162" y="60"/>
                      </a:lnTo>
                      <a:lnTo>
                        <a:pt x="168" y="54"/>
                      </a:lnTo>
                      <a:lnTo>
                        <a:pt x="162" y="42"/>
                      </a:lnTo>
                      <a:lnTo>
                        <a:pt x="162" y="36"/>
                      </a:lnTo>
                      <a:lnTo>
                        <a:pt x="168" y="30"/>
                      </a:lnTo>
                      <a:lnTo>
                        <a:pt x="174" y="24"/>
                      </a:lnTo>
                      <a:lnTo>
                        <a:pt x="180" y="6"/>
                      </a:lnTo>
                      <a:lnTo>
                        <a:pt x="168" y="6"/>
                      </a:lnTo>
                      <a:lnTo>
                        <a:pt x="156" y="0"/>
                      </a:lnTo>
                      <a:lnTo>
                        <a:pt x="144" y="6"/>
                      </a:lnTo>
                      <a:lnTo>
                        <a:pt x="126" y="24"/>
                      </a:lnTo>
                      <a:lnTo>
                        <a:pt x="108" y="30"/>
                      </a:lnTo>
                      <a:lnTo>
                        <a:pt x="84" y="24"/>
                      </a:lnTo>
                      <a:lnTo>
                        <a:pt x="84" y="30"/>
                      </a:lnTo>
                      <a:lnTo>
                        <a:pt x="90" y="36"/>
                      </a:lnTo>
                      <a:lnTo>
                        <a:pt x="90" y="42"/>
                      </a:lnTo>
                      <a:lnTo>
                        <a:pt x="90" y="54"/>
                      </a:lnTo>
                      <a:lnTo>
                        <a:pt x="96" y="60"/>
                      </a:lnTo>
                      <a:lnTo>
                        <a:pt x="102" y="66"/>
                      </a:lnTo>
                      <a:lnTo>
                        <a:pt x="108" y="66"/>
                      </a:lnTo>
                      <a:lnTo>
                        <a:pt x="96" y="78"/>
                      </a:lnTo>
                      <a:lnTo>
                        <a:pt x="96" y="90"/>
                      </a:lnTo>
                      <a:lnTo>
                        <a:pt x="84" y="102"/>
                      </a:lnTo>
                      <a:lnTo>
                        <a:pt x="72" y="114"/>
                      </a:lnTo>
                      <a:lnTo>
                        <a:pt x="60" y="126"/>
                      </a:lnTo>
                      <a:lnTo>
                        <a:pt x="48" y="144"/>
                      </a:lnTo>
                      <a:lnTo>
                        <a:pt x="36" y="144"/>
                      </a:lnTo>
                      <a:lnTo>
                        <a:pt x="30" y="144"/>
                      </a:lnTo>
                      <a:lnTo>
                        <a:pt x="18" y="162"/>
                      </a:lnTo>
                      <a:lnTo>
                        <a:pt x="30" y="168"/>
                      </a:lnTo>
                      <a:lnTo>
                        <a:pt x="30" y="180"/>
                      </a:lnTo>
                      <a:lnTo>
                        <a:pt x="36" y="180"/>
                      </a:lnTo>
                      <a:lnTo>
                        <a:pt x="42" y="198"/>
                      </a:lnTo>
                      <a:lnTo>
                        <a:pt x="36" y="198"/>
                      </a:lnTo>
                      <a:lnTo>
                        <a:pt x="18" y="204"/>
                      </a:lnTo>
                      <a:lnTo>
                        <a:pt x="6" y="204"/>
                      </a:lnTo>
                      <a:lnTo>
                        <a:pt x="0" y="210"/>
                      </a:lnTo>
                      <a:lnTo>
                        <a:pt x="6" y="210"/>
                      </a:lnTo>
                      <a:lnTo>
                        <a:pt x="0" y="210"/>
                      </a:lnTo>
                      <a:lnTo>
                        <a:pt x="12" y="228"/>
                      </a:lnTo>
                      <a:lnTo>
                        <a:pt x="30" y="222"/>
                      </a:lnTo>
                      <a:lnTo>
                        <a:pt x="30" y="228"/>
                      </a:lnTo>
                      <a:lnTo>
                        <a:pt x="18" y="234"/>
                      </a:lnTo>
                      <a:lnTo>
                        <a:pt x="12" y="234"/>
                      </a:lnTo>
                      <a:lnTo>
                        <a:pt x="18" y="246"/>
                      </a:lnTo>
                      <a:lnTo>
                        <a:pt x="30" y="258"/>
                      </a:lnTo>
                      <a:lnTo>
                        <a:pt x="54" y="252"/>
                      </a:lnTo>
                      <a:lnTo>
                        <a:pt x="60" y="240"/>
                      </a:lnTo>
                      <a:lnTo>
                        <a:pt x="60" y="234"/>
                      </a:lnTo>
                      <a:lnTo>
                        <a:pt x="66" y="234"/>
                      </a:lnTo>
                      <a:lnTo>
                        <a:pt x="66" y="240"/>
                      </a:lnTo>
                      <a:lnTo>
                        <a:pt x="72" y="246"/>
                      </a:lnTo>
                      <a:lnTo>
                        <a:pt x="66" y="246"/>
                      </a:lnTo>
                      <a:lnTo>
                        <a:pt x="66" y="252"/>
                      </a:lnTo>
                      <a:lnTo>
                        <a:pt x="66" y="264"/>
                      </a:lnTo>
                      <a:lnTo>
                        <a:pt x="66" y="276"/>
                      </a:lnTo>
                      <a:lnTo>
                        <a:pt x="66" y="282"/>
                      </a:lnTo>
                      <a:lnTo>
                        <a:pt x="66" y="288"/>
                      </a:lnTo>
                      <a:lnTo>
                        <a:pt x="72" y="306"/>
                      </a:lnTo>
                      <a:lnTo>
                        <a:pt x="78" y="324"/>
                      </a:lnTo>
                      <a:lnTo>
                        <a:pt x="78" y="342"/>
                      </a:lnTo>
                      <a:lnTo>
                        <a:pt x="84" y="342"/>
                      </a:lnTo>
                      <a:lnTo>
                        <a:pt x="90" y="360"/>
                      </a:lnTo>
                      <a:lnTo>
                        <a:pt x="96" y="378"/>
                      </a:lnTo>
                      <a:lnTo>
                        <a:pt x="102" y="390"/>
                      </a:lnTo>
                      <a:lnTo>
                        <a:pt x="108" y="402"/>
                      </a:lnTo>
                      <a:lnTo>
                        <a:pt x="114" y="414"/>
                      </a:lnTo>
                      <a:lnTo>
                        <a:pt x="120" y="426"/>
                      </a:lnTo>
                      <a:lnTo>
                        <a:pt x="120" y="432"/>
                      </a:lnTo>
                      <a:lnTo>
                        <a:pt x="120" y="438"/>
                      </a:lnTo>
                      <a:lnTo>
                        <a:pt x="126" y="444"/>
                      </a:lnTo>
                      <a:lnTo>
                        <a:pt x="132" y="450"/>
                      </a:lnTo>
                      <a:lnTo>
                        <a:pt x="138" y="450"/>
                      </a:lnTo>
                      <a:lnTo>
                        <a:pt x="144" y="450"/>
                      </a:lnTo>
                      <a:lnTo>
                        <a:pt x="150" y="450"/>
                      </a:lnTo>
                      <a:lnTo>
                        <a:pt x="150" y="444"/>
                      </a:lnTo>
                      <a:lnTo>
                        <a:pt x="156" y="438"/>
                      </a:lnTo>
                      <a:lnTo>
                        <a:pt x="168" y="438"/>
                      </a:lnTo>
                      <a:lnTo>
                        <a:pt x="162" y="432"/>
                      </a:lnTo>
                      <a:lnTo>
                        <a:pt x="168" y="420"/>
                      </a:lnTo>
                      <a:lnTo>
                        <a:pt x="174" y="420"/>
                      </a:lnTo>
                      <a:lnTo>
                        <a:pt x="174" y="408"/>
                      </a:lnTo>
                      <a:lnTo>
                        <a:pt x="174" y="396"/>
                      </a:lnTo>
                      <a:lnTo>
                        <a:pt x="180" y="384"/>
                      </a:lnTo>
                      <a:lnTo>
                        <a:pt x="180" y="378"/>
                      </a:lnTo>
                      <a:lnTo>
                        <a:pt x="180" y="360"/>
                      </a:lnTo>
                      <a:lnTo>
                        <a:pt x="180" y="342"/>
                      </a:lnTo>
                      <a:lnTo>
                        <a:pt x="186" y="336"/>
                      </a:lnTo>
                      <a:lnTo>
                        <a:pt x="192" y="336"/>
                      </a:lnTo>
                      <a:lnTo>
                        <a:pt x="198" y="330"/>
                      </a:lnTo>
                      <a:lnTo>
                        <a:pt x="210" y="324"/>
                      </a:lnTo>
                      <a:lnTo>
                        <a:pt x="216" y="312"/>
                      </a:lnTo>
                      <a:lnTo>
                        <a:pt x="222" y="306"/>
                      </a:lnTo>
                      <a:lnTo>
                        <a:pt x="234" y="300"/>
                      </a:lnTo>
                      <a:lnTo>
                        <a:pt x="246" y="288"/>
                      </a:lnTo>
                      <a:lnTo>
                        <a:pt x="258" y="276"/>
                      </a:lnTo>
                      <a:lnTo>
                        <a:pt x="270" y="270"/>
                      </a:lnTo>
                      <a:lnTo>
                        <a:pt x="276" y="258"/>
                      </a:lnTo>
                      <a:lnTo>
                        <a:pt x="282" y="246"/>
                      </a:lnTo>
                      <a:lnTo>
                        <a:pt x="288" y="246"/>
                      </a:lnTo>
                      <a:lnTo>
                        <a:pt x="294" y="240"/>
                      </a:lnTo>
                      <a:lnTo>
                        <a:pt x="300" y="246"/>
                      </a:lnTo>
                      <a:lnTo>
                        <a:pt x="306" y="246"/>
                      </a:lnTo>
                      <a:lnTo>
                        <a:pt x="312" y="246"/>
                      </a:lnTo>
                      <a:lnTo>
                        <a:pt x="312" y="240"/>
                      </a:lnTo>
                      <a:lnTo>
                        <a:pt x="306" y="228"/>
                      </a:lnTo>
                      <a:lnTo>
                        <a:pt x="306" y="216"/>
                      </a:lnTo>
                      <a:lnTo>
                        <a:pt x="306" y="204"/>
                      </a:lnTo>
                      <a:lnTo>
                        <a:pt x="294" y="198"/>
                      </a:lnTo>
                      <a:lnTo>
                        <a:pt x="300" y="192"/>
                      </a:lnTo>
                      <a:lnTo>
                        <a:pt x="306" y="186"/>
                      </a:lnTo>
                      <a:lnTo>
                        <a:pt x="300" y="174"/>
                      </a:lnTo>
                      <a:lnTo>
                        <a:pt x="300" y="162"/>
                      </a:lnTo>
                      <a:lnTo>
                        <a:pt x="312" y="168"/>
                      </a:lnTo>
                      <a:lnTo>
                        <a:pt x="312" y="174"/>
                      </a:lnTo>
                      <a:lnTo>
                        <a:pt x="318" y="168"/>
                      </a:lnTo>
                      <a:lnTo>
                        <a:pt x="324" y="186"/>
                      </a:lnTo>
                      <a:lnTo>
                        <a:pt x="336" y="186"/>
                      </a:lnTo>
                      <a:lnTo>
                        <a:pt x="354" y="186"/>
                      </a:lnTo>
                      <a:lnTo>
                        <a:pt x="360" y="192"/>
                      </a:lnTo>
                      <a:lnTo>
                        <a:pt x="354" y="198"/>
                      </a:lnTo>
                      <a:lnTo>
                        <a:pt x="342" y="204"/>
                      </a:lnTo>
                      <a:lnTo>
                        <a:pt x="348" y="222"/>
                      </a:lnTo>
                      <a:lnTo>
                        <a:pt x="354" y="210"/>
                      </a:lnTo>
                      <a:lnTo>
                        <a:pt x="360" y="222"/>
                      </a:lnTo>
                      <a:lnTo>
                        <a:pt x="366" y="240"/>
                      </a:lnTo>
                      <a:lnTo>
                        <a:pt x="372" y="240"/>
                      </a:lnTo>
                      <a:lnTo>
                        <a:pt x="372" y="222"/>
                      </a:lnTo>
                      <a:lnTo>
                        <a:pt x="378" y="210"/>
                      </a:lnTo>
                      <a:lnTo>
                        <a:pt x="384" y="210"/>
                      </a:lnTo>
                      <a:lnTo>
                        <a:pt x="396" y="186"/>
                      </a:lnTo>
                      <a:lnTo>
                        <a:pt x="396" y="180"/>
                      </a:lnTo>
                      <a:lnTo>
                        <a:pt x="402" y="168"/>
                      </a:lnTo>
                      <a:lnTo>
                        <a:pt x="420" y="150"/>
                      </a:lnTo>
                      <a:lnTo>
                        <a:pt x="432" y="156"/>
                      </a:lnTo>
                      <a:lnTo>
                        <a:pt x="426" y="150"/>
                      </a:lnTo>
                      <a:lnTo>
                        <a:pt x="432" y="144"/>
                      </a:lnTo>
                      <a:lnTo>
                        <a:pt x="432" y="138"/>
                      </a:lnTo>
                      <a:lnTo>
                        <a:pt x="420" y="132"/>
                      </a:lnTo>
                      <a:lnTo>
                        <a:pt x="420" y="126"/>
                      </a:lnTo>
                      <a:lnTo>
                        <a:pt x="414" y="120"/>
                      </a:lnTo>
                      <a:lnTo>
                        <a:pt x="420" y="120"/>
                      </a:lnTo>
                      <a:lnTo>
                        <a:pt x="414" y="120"/>
                      </a:lnTo>
                      <a:lnTo>
                        <a:pt x="402" y="120"/>
                      </a:lnTo>
                      <a:lnTo>
                        <a:pt x="390" y="120"/>
                      </a:lnTo>
                      <a:close/>
                    </a:path>
                  </a:pathLst>
                </a:custGeom>
                <a:solidFill>
                  <a:srgbClr val="3366FF"/>
                </a:solidFill>
                <a:ln w="0">
                  <a:solidFill>
                    <a:srgbClr val="000000"/>
                  </a:solidFill>
                  <a:prstDash val="solid"/>
                  <a:round/>
                  <a:headEnd/>
                  <a:tailEnd/>
                </a:ln>
              </p:spPr>
              <p:txBody>
                <a:bodyPr/>
                <a:lstStyle/>
                <a:p>
                  <a:endParaRPr lang="en-US"/>
                </a:p>
              </p:txBody>
            </p:sp>
            <p:sp>
              <p:nvSpPr>
                <p:cNvPr id="16697" name="Freeform 169"/>
                <p:cNvSpPr>
                  <a:spLocks/>
                </p:cNvSpPr>
                <p:nvPr/>
              </p:nvSpPr>
              <p:spPr bwMode="auto">
                <a:xfrm>
                  <a:off x="4246" y="2430"/>
                  <a:ext cx="132" cy="288"/>
                </a:xfrm>
                <a:custGeom>
                  <a:avLst/>
                  <a:gdLst>
                    <a:gd name="T0" fmla="*/ 78 w 132"/>
                    <a:gd name="T1" fmla="*/ 72 h 288"/>
                    <a:gd name="T2" fmla="*/ 78 w 132"/>
                    <a:gd name="T3" fmla="*/ 60 h 288"/>
                    <a:gd name="T4" fmla="*/ 96 w 132"/>
                    <a:gd name="T5" fmla="*/ 42 h 288"/>
                    <a:gd name="T6" fmla="*/ 96 w 132"/>
                    <a:gd name="T7" fmla="*/ 12 h 288"/>
                    <a:gd name="T8" fmla="*/ 78 w 132"/>
                    <a:gd name="T9" fmla="*/ 0 h 288"/>
                    <a:gd name="T10" fmla="*/ 72 w 132"/>
                    <a:gd name="T11" fmla="*/ 12 h 288"/>
                    <a:gd name="T12" fmla="*/ 72 w 132"/>
                    <a:gd name="T13" fmla="*/ 24 h 288"/>
                    <a:gd name="T14" fmla="*/ 42 w 132"/>
                    <a:gd name="T15" fmla="*/ 36 h 288"/>
                    <a:gd name="T16" fmla="*/ 36 w 132"/>
                    <a:gd name="T17" fmla="*/ 54 h 288"/>
                    <a:gd name="T18" fmla="*/ 18 w 132"/>
                    <a:gd name="T19" fmla="*/ 78 h 288"/>
                    <a:gd name="T20" fmla="*/ 12 w 132"/>
                    <a:gd name="T21" fmla="*/ 108 h 288"/>
                    <a:gd name="T22" fmla="*/ 0 w 132"/>
                    <a:gd name="T23" fmla="*/ 114 h 288"/>
                    <a:gd name="T24" fmla="*/ 6 w 132"/>
                    <a:gd name="T25" fmla="*/ 132 h 288"/>
                    <a:gd name="T26" fmla="*/ 12 w 132"/>
                    <a:gd name="T27" fmla="*/ 138 h 288"/>
                    <a:gd name="T28" fmla="*/ 18 w 132"/>
                    <a:gd name="T29" fmla="*/ 138 h 288"/>
                    <a:gd name="T30" fmla="*/ 18 w 132"/>
                    <a:gd name="T31" fmla="*/ 144 h 288"/>
                    <a:gd name="T32" fmla="*/ 24 w 132"/>
                    <a:gd name="T33" fmla="*/ 150 h 288"/>
                    <a:gd name="T34" fmla="*/ 30 w 132"/>
                    <a:gd name="T35" fmla="*/ 174 h 288"/>
                    <a:gd name="T36" fmla="*/ 30 w 132"/>
                    <a:gd name="T37" fmla="*/ 198 h 288"/>
                    <a:gd name="T38" fmla="*/ 36 w 132"/>
                    <a:gd name="T39" fmla="*/ 198 h 288"/>
                    <a:gd name="T40" fmla="*/ 42 w 132"/>
                    <a:gd name="T41" fmla="*/ 204 h 288"/>
                    <a:gd name="T42" fmla="*/ 60 w 132"/>
                    <a:gd name="T43" fmla="*/ 192 h 288"/>
                    <a:gd name="T44" fmla="*/ 72 w 132"/>
                    <a:gd name="T45" fmla="*/ 186 h 288"/>
                    <a:gd name="T46" fmla="*/ 84 w 132"/>
                    <a:gd name="T47" fmla="*/ 216 h 288"/>
                    <a:gd name="T48" fmla="*/ 90 w 132"/>
                    <a:gd name="T49" fmla="*/ 234 h 288"/>
                    <a:gd name="T50" fmla="*/ 96 w 132"/>
                    <a:gd name="T51" fmla="*/ 252 h 288"/>
                    <a:gd name="T52" fmla="*/ 96 w 132"/>
                    <a:gd name="T53" fmla="*/ 276 h 288"/>
                    <a:gd name="T54" fmla="*/ 96 w 132"/>
                    <a:gd name="T55" fmla="*/ 288 h 288"/>
                    <a:gd name="T56" fmla="*/ 108 w 132"/>
                    <a:gd name="T57" fmla="*/ 270 h 288"/>
                    <a:gd name="T58" fmla="*/ 102 w 132"/>
                    <a:gd name="T59" fmla="*/ 240 h 288"/>
                    <a:gd name="T60" fmla="*/ 90 w 132"/>
                    <a:gd name="T61" fmla="*/ 222 h 288"/>
                    <a:gd name="T62" fmla="*/ 90 w 132"/>
                    <a:gd name="T63" fmla="*/ 204 h 288"/>
                    <a:gd name="T64" fmla="*/ 96 w 132"/>
                    <a:gd name="T65" fmla="*/ 192 h 288"/>
                    <a:gd name="T66" fmla="*/ 72 w 132"/>
                    <a:gd name="T67" fmla="*/ 162 h 288"/>
                    <a:gd name="T68" fmla="*/ 84 w 132"/>
                    <a:gd name="T69" fmla="*/ 144 h 288"/>
                    <a:gd name="T70" fmla="*/ 108 w 132"/>
                    <a:gd name="T71" fmla="*/ 132 h 288"/>
                    <a:gd name="T72" fmla="*/ 120 w 132"/>
                    <a:gd name="T73" fmla="*/ 126 h 288"/>
                    <a:gd name="T74" fmla="*/ 126 w 132"/>
                    <a:gd name="T75" fmla="*/ 114 h 288"/>
                    <a:gd name="T76" fmla="*/ 108 w 132"/>
                    <a:gd name="T77" fmla="*/ 108 h 288"/>
                    <a:gd name="T78" fmla="*/ 108 w 132"/>
                    <a:gd name="T79" fmla="*/ 90 h 288"/>
                    <a:gd name="T80" fmla="*/ 96 w 132"/>
                    <a:gd name="T81" fmla="*/ 72 h 2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288"/>
                    <a:gd name="T125" fmla="*/ 132 w 132"/>
                    <a:gd name="T126" fmla="*/ 288 h 2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288">
                      <a:moveTo>
                        <a:pt x="96" y="72"/>
                      </a:moveTo>
                      <a:lnTo>
                        <a:pt x="78" y="72"/>
                      </a:lnTo>
                      <a:lnTo>
                        <a:pt x="78" y="66"/>
                      </a:lnTo>
                      <a:lnTo>
                        <a:pt x="78" y="60"/>
                      </a:lnTo>
                      <a:lnTo>
                        <a:pt x="90" y="48"/>
                      </a:lnTo>
                      <a:lnTo>
                        <a:pt x="96" y="42"/>
                      </a:lnTo>
                      <a:lnTo>
                        <a:pt x="96" y="30"/>
                      </a:lnTo>
                      <a:lnTo>
                        <a:pt x="96" y="12"/>
                      </a:lnTo>
                      <a:lnTo>
                        <a:pt x="90" y="12"/>
                      </a:lnTo>
                      <a:lnTo>
                        <a:pt x="78" y="0"/>
                      </a:lnTo>
                      <a:lnTo>
                        <a:pt x="72" y="6"/>
                      </a:lnTo>
                      <a:lnTo>
                        <a:pt x="72" y="12"/>
                      </a:lnTo>
                      <a:lnTo>
                        <a:pt x="66" y="18"/>
                      </a:lnTo>
                      <a:lnTo>
                        <a:pt x="72" y="24"/>
                      </a:lnTo>
                      <a:lnTo>
                        <a:pt x="60" y="18"/>
                      </a:lnTo>
                      <a:lnTo>
                        <a:pt x="42" y="36"/>
                      </a:lnTo>
                      <a:lnTo>
                        <a:pt x="36" y="48"/>
                      </a:lnTo>
                      <a:lnTo>
                        <a:pt x="36" y="54"/>
                      </a:lnTo>
                      <a:lnTo>
                        <a:pt x="24" y="78"/>
                      </a:lnTo>
                      <a:lnTo>
                        <a:pt x="18" y="78"/>
                      </a:lnTo>
                      <a:lnTo>
                        <a:pt x="12" y="90"/>
                      </a:lnTo>
                      <a:lnTo>
                        <a:pt x="12" y="108"/>
                      </a:lnTo>
                      <a:lnTo>
                        <a:pt x="6" y="108"/>
                      </a:lnTo>
                      <a:lnTo>
                        <a:pt x="0" y="114"/>
                      </a:lnTo>
                      <a:lnTo>
                        <a:pt x="0" y="120"/>
                      </a:lnTo>
                      <a:lnTo>
                        <a:pt x="6" y="132"/>
                      </a:lnTo>
                      <a:lnTo>
                        <a:pt x="6" y="138"/>
                      </a:lnTo>
                      <a:lnTo>
                        <a:pt x="12" y="138"/>
                      </a:lnTo>
                      <a:lnTo>
                        <a:pt x="12" y="144"/>
                      </a:lnTo>
                      <a:lnTo>
                        <a:pt x="18" y="138"/>
                      </a:lnTo>
                      <a:lnTo>
                        <a:pt x="24" y="144"/>
                      </a:lnTo>
                      <a:lnTo>
                        <a:pt x="18" y="144"/>
                      </a:lnTo>
                      <a:lnTo>
                        <a:pt x="24" y="156"/>
                      </a:lnTo>
                      <a:lnTo>
                        <a:pt x="24" y="150"/>
                      </a:lnTo>
                      <a:lnTo>
                        <a:pt x="30" y="162"/>
                      </a:lnTo>
                      <a:lnTo>
                        <a:pt x="30" y="174"/>
                      </a:lnTo>
                      <a:lnTo>
                        <a:pt x="30" y="186"/>
                      </a:lnTo>
                      <a:lnTo>
                        <a:pt x="30" y="198"/>
                      </a:lnTo>
                      <a:lnTo>
                        <a:pt x="36" y="192"/>
                      </a:lnTo>
                      <a:lnTo>
                        <a:pt x="36" y="198"/>
                      </a:lnTo>
                      <a:lnTo>
                        <a:pt x="36" y="204"/>
                      </a:lnTo>
                      <a:lnTo>
                        <a:pt x="42" y="204"/>
                      </a:lnTo>
                      <a:lnTo>
                        <a:pt x="54" y="198"/>
                      </a:lnTo>
                      <a:lnTo>
                        <a:pt x="60" y="192"/>
                      </a:lnTo>
                      <a:lnTo>
                        <a:pt x="66" y="180"/>
                      </a:lnTo>
                      <a:lnTo>
                        <a:pt x="72" y="186"/>
                      </a:lnTo>
                      <a:lnTo>
                        <a:pt x="78" y="192"/>
                      </a:lnTo>
                      <a:lnTo>
                        <a:pt x="84" y="216"/>
                      </a:lnTo>
                      <a:lnTo>
                        <a:pt x="84" y="234"/>
                      </a:lnTo>
                      <a:lnTo>
                        <a:pt x="90" y="234"/>
                      </a:lnTo>
                      <a:lnTo>
                        <a:pt x="90" y="246"/>
                      </a:lnTo>
                      <a:lnTo>
                        <a:pt x="96" y="252"/>
                      </a:lnTo>
                      <a:lnTo>
                        <a:pt x="96" y="264"/>
                      </a:lnTo>
                      <a:lnTo>
                        <a:pt x="96" y="276"/>
                      </a:lnTo>
                      <a:lnTo>
                        <a:pt x="90" y="288"/>
                      </a:lnTo>
                      <a:lnTo>
                        <a:pt x="96" y="288"/>
                      </a:lnTo>
                      <a:lnTo>
                        <a:pt x="102" y="276"/>
                      </a:lnTo>
                      <a:lnTo>
                        <a:pt x="108" y="270"/>
                      </a:lnTo>
                      <a:lnTo>
                        <a:pt x="102" y="252"/>
                      </a:lnTo>
                      <a:lnTo>
                        <a:pt x="102" y="240"/>
                      </a:lnTo>
                      <a:lnTo>
                        <a:pt x="96" y="228"/>
                      </a:lnTo>
                      <a:lnTo>
                        <a:pt x="90" y="222"/>
                      </a:lnTo>
                      <a:lnTo>
                        <a:pt x="90" y="210"/>
                      </a:lnTo>
                      <a:lnTo>
                        <a:pt x="90" y="204"/>
                      </a:lnTo>
                      <a:lnTo>
                        <a:pt x="96" y="198"/>
                      </a:lnTo>
                      <a:lnTo>
                        <a:pt x="96" y="192"/>
                      </a:lnTo>
                      <a:lnTo>
                        <a:pt x="84" y="180"/>
                      </a:lnTo>
                      <a:lnTo>
                        <a:pt x="72" y="162"/>
                      </a:lnTo>
                      <a:lnTo>
                        <a:pt x="78" y="162"/>
                      </a:lnTo>
                      <a:lnTo>
                        <a:pt x="84" y="144"/>
                      </a:lnTo>
                      <a:lnTo>
                        <a:pt x="102" y="144"/>
                      </a:lnTo>
                      <a:lnTo>
                        <a:pt x="108" y="132"/>
                      </a:lnTo>
                      <a:lnTo>
                        <a:pt x="114" y="132"/>
                      </a:lnTo>
                      <a:lnTo>
                        <a:pt x="120" y="126"/>
                      </a:lnTo>
                      <a:lnTo>
                        <a:pt x="132" y="114"/>
                      </a:lnTo>
                      <a:lnTo>
                        <a:pt x="126" y="114"/>
                      </a:lnTo>
                      <a:lnTo>
                        <a:pt x="114" y="114"/>
                      </a:lnTo>
                      <a:lnTo>
                        <a:pt x="108" y="108"/>
                      </a:lnTo>
                      <a:lnTo>
                        <a:pt x="102" y="102"/>
                      </a:lnTo>
                      <a:lnTo>
                        <a:pt x="108" y="90"/>
                      </a:lnTo>
                      <a:lnTo>
                        <a:pt x="96" y="84"/>
                      </a:lnTo>
                      <a:lnTo>
                        <a:pt x="96" y="72"/>
                      </a:lnTo>
                      <a:close/>
                    </a:path>
                  </a:pathLst>
                </a:custGeom>
                <a:solidFill>
                  <a:srgbClr val="00CC00"/>
                </a:solidFill>
                <a:ln w="0">
                  <a:solidFill>
                    <a:srgbClr val="000000"/>
                  </a:solidFill>
                  <a:prstDash val="solid"/>
                  <a:round/>
                  <a:headEnd/>
                  <a:tailEnd/>
                </a:ln>
              </p:spPr>
              <p:txBody>
                <a:bodyPr/>
                <a:lstStyle/>
                <a:p>
                  <a:endParaRPr lang="en-US"/>
                </a:p>
              </p:txBody>
            </p:sp>
            <p:sp>
              <p:nvSpPr>
                <p:cNvPr id="16698" name="Freeform 170"/>
                <p:cNvSpPr>
                  <a:spLocks/>
                </p:cNvSpPr>
                <p:nvPr/>
              </p:nvSpPr>
              <p:spPr bwMode="auto">
                <a:xfrm>
                  <a:off x="5045" y="2640"/>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699" name="Freeform 171"/>
                <p:cNvSpPr>
                  <a:spLocks/>
                </p:cNvSpPr>
                <p:nvPr/>
              </p:nvSpPr>
              <p:spPr bwMode="auto">
                <a:xfrm>
                  <a:off x="5033" y="2658"/>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00" name="Freeform 172"/>
                <p:cNvSpPr>
                  <a:spLocks/>
                </p:cNvSpPr>
                <p:nvPr/>
              </p:nvSpPr>
              <p:spPr bwMode="auto">
                <a:xfrm>
                  <a:off x="4661" y="2592"/>
                  <a:ext cx="60" cy="90"/>
                </a:xfrm>
                <a:custGeom>
                  <a:avLst/>
                  <a:gdLst>
                    <a:gd name="T0" fmla="*/ 6 w 60"/>
                    <a:gd name="T1" fmla="*/ 54 h 90"/>
                    <a:gd name="T2" fmla="*/ 6 w 60"/>
                    <a:gd name="T3" fmla="*/ 60 h 90"/>
                    <a:gd name="T4" fmla="*/ 6 w 60"/>
                    <a:gd name="T5" fmla="*/ 66 h 90"/>
                    <a:gd name="T6" fmla="*/ 0 w 60"/>
                    <a:gd name="T7" fmla="*/ 54 h 90"/>
                    <a:gd name="T8" fmla="*/ 0 w 60"/>
                    <a:gd name="T9" fmla="*/ 48 h 90"/>
                    <a:gd name="T10" fmla="*/ 0 w 60"/>
                    <a:gd name="T11" fmla="*/ 36 h 90"/>
                    <a:gd name="T12" fmla="*/ 6 w 60"/>
                    <a:gd name="T13" fmla="*/ 36 h 90"/>
                    <a:gd name="T14" fmla="*/ 6 w 60"/>
                    <a:gd name="T15" fmla="*/ 30 h 90"/>
                    <a:gd name="T16" fmla="*/ 0 w 60"/>
                    <a:gd name="T17" fmla="*/ 30 h 90"/>
                    <a:gd name="T18" fmla="*/ 6 w 60"/>
                    <a:gd name="T19" fmla="*/ 24 h 90"/>
                    <a:gd name="T20" fmla="*/ 6 w 60"/>
                    <a:gd name="T21" fmla="*/ 18 h 90"/>
                    <a:gd name="T22" fmla="*/ 6 w 60"/>
                    <a:gd name="T23" fmla="*/ 12 h 90"/>
                    <a:gd name="T24" fmla="*/ 6 w 60"/>
                    <a:gd name="T25" fmla="*/ 6 h 90"/>
                    <a:gd name="T26" fmla="*/ 6 w 60"/>
                    <a:gd name="T27" fmla="*/ 0 h 90"/>
                    <a:gd name="T28" fmla="*/ 12 w 60"/>
                    <a:gd name="T29" fmla="*/ 0 h 90"/>
                    <a:gd name="T30" fmla="*/ 30 w 60"/>
                    <a:gd name="T31" fmla="*/ 0 h 90"/>
                    <a:gd name="T32" fmla="*/ 30 w 60"/>
                    <a:gd name="T33" fmla="*/ 6 h 90"/>
                    <a:gd name="T34" fmla="*/ 36 w 60"/>
                    <a:gd name="T35" fmla="*/ 18 h 90"/>
                    <a:gd name="T36" fmla="*/ 36 w 60"/>
                    <a:gd name="T37" fmla="*/ 24 h 90"/>
                    <a:gd name="T38" fmla="*/ 30 w 60"/>
                    <a:gd name="T39" fmla="*/ 36 h 90"/>
                    <a:gd name="T40" fmla="*/ 24 w 60"/>
                    <a:gd name="T41" fmla="*/ 42 h 90"/>
                    <a:gd name="T42" fmla="*/ 24 w 60"/>
                    <a:gd name="T43" fmla="*/ 54 h 90"/>
                    <a:gd name="T44" fmla="*/ 30 w 60"/>
                    <a:gd name="T45" fmla="*/ 72 h 90"/>
                    <a:gd name="T46" fmla="*/ 36 w 60"/>
                    <a:gd name="T47" fmla="*/ 72 h 90"/>
                    <a:gd name="T48" fmla="*/ 36 w 60"/>
                    <a:gd name="T49" fmla="*/ 66 h 90"/>
                    <a:gd name="T50" fmla="*/ 42 w 60"/>
                    <a:gd name="T51" fmla="*/ 66 h 90"/>
                    <a:gd name="T52" fmla="*/ 48 w 60"/>
                    <a:gd name="T53" fmla="*/ 72 h 90"/>
                    <a:gd name="T54" fmla="*/ 54 w 60"/>
                    <a:gd name="T55" fmla="*/ 72 h 90"/>
                    <a:gd name="T56" fmla="*/ 54 w 60"/>
                    <a:gd name="T57" fmla="*/ 78 h 90"/>
                    <a:gd name="T58" fmla="*/ 60 w 60"/>
                    <a:gd name="T59" fmla="*/ 84 h 90"/>
                    <a:gd name="T60" fmla="*/ 60 w 60"/>
                    <a:gd name="T61" fmla="*/ 90 h 90"/>
                    <a:gd name="T62" fmla="*/ 54 w 60"/>
                    <a:gd name="T63" fmla="*/ 90 h 90"/>
                    <a:gd name="T64" fmla="*/ 60 w 60"/>
                    <a:gd name="T65" fmla="*/ 90 h 90"/>
                    <a:gd name="T66" fmla="*/ 60 w 60"/>
                    <a:gd name="T67" fmla="*/ 84 h 90"/>
                    <a:gd name="T68" fmla="*/ 54 w 60"/>
                    <a:gd name="T69" fmla="*/ 90 h 90"/>
                    <a:gd name="T70" fmla="*/ 48 w 60"/>
                    <a:gd name="T71" fmla="*/ 84 h 90"/>
                    <a:gd name="T72" fmla="*/ 42 w 60"/>
                    <a:gd name="T73" fmla="*/ 72 h 90"/>
                    <a:gd name="T74" fmla="*/ 36 w 60"/>
                    <a:gd name="T75" fmla="*/ 72 h 90"/>
                    <a:gd name="T76" fmla="*/ 36 w 60"/>
                    <a:gd name="T77" fmla="*/ 84 h 90"/>
                    <a:gd name="T78" fmla="*/ 24 w 60"/>
                    <a:gd name="T79" fmla="*/ 72 h 90"/>
                    <a:gd name="T80" fmla="*/ 18 w 60"/>
                    <a:gd name="T81" fmla="*/ 78 h 90"/>
                    <a:gd name="T82" fmla="*/ 12 w 60"/>
                    <a:gd name="T83" fmla="*/ 78 h 90"/>
                    <a:gd name="T84" fmla="*/ 6 w 60"/>
                    <a:gd name="T85" fmla="*/ 72 h 90"/>
                    <a:gd name="T86" fmla="*/ 6 w 60"/>
                    <a:gd name="T87" fmla="*/ 66 h 90"/>
                    <a:gd name="T88" fmla="*/ 12 w 60"/>
                    <a:gd name="T89" fmla="*/ 60 h 90"/>
                    <a:gd name="T90" fmla="*/ 6 w 60"/>
                    <a:gd name="T91" fmla="*/ 5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90"/>
                    <a:gd name="T140" fmla="*/ 60 w 6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90">
                      <a:moveTo>
                        <a:pt x="6" y="54"/>
                      </a:moveTo>
                      <a:lnTo>
                        <a:pt x="6" y="60"/>
                      </a:lnTo>
                      <a:lnTo>
                        <a:pt x="6" y="66"/>
                      </a:lnTo>
                      <a:lnTo>
                        <a:pt x="0" y="54"/>
                      </a:lnTo>
                      <a:lnTo>
                        <a:pt x="0" y="48"/>
                      </a:lnTo>
                      <a:lnTo>
                        <a:pt x="0" y="36"/>
                      </a:lnTo>
                      <a:lnTo>
                        <a:pt x="6" y="36"/>
                      </a:lnTo>
                      <a:lnTo>
                        <a:pt x="6" y="30"/>
                      </a:lnTo>
                      <a:lnTo>
                        <a:pt x="0" y="30"/>
                      </a:lnTo>
                      <a:lnTo>
                        <a:pt x="6" y="24"/>
                      </a:lnTo>
                      <a:lnTo>
                        <a:pt x="6" y="18"/>
                      </a:lnTo>
                      <a:lnTo>
                        <a:pt x="6" y="12"/>
                      </a:lnTo>
                      <a:lnTo>
                        <a:pt x="6" y="6"/>
                      </a:lnTo>
                      <a:lnTo>
                        <a:pt x="6" y="0"/>
                      </a:lnTo>
                      <a:lnTo>
                        <a:pt x="12" y="0"/>
                      </a:lnTo>
                      <a:lnTo>
                        <a:pt x="30" y="0"/>
                      </a:lnTo>
                      <a:lnTo>
                        <a:pt x="30" y="6"/>
                      </a:lnTo>
                      <a:lnTo>
                        <a:pt x="36" y="18"/>
                      </a:lnTo>
                      <a:lnTo>
                        <a:pt x="36" y="24"/>
                      </a:lnTo>
                      <a:lnTo>
                        <a:pt x="30" y="36"/>
                      </a:lnTo>
                      <a:lnTo>
                        <a:pt x="24" y="42"/>
                      </a:lnTo>
                      <a:lnTo>
                        <a:pt x="24" y="54"/>
                      </a:lnTo>
                      <a:lnTo>
                        <a:pt x="30" y="72"/>
                      </a:lnTo>
                      <a:lnTo>
                        <a:pt x="36" y="72"/>
                      </a:lnTo>
                      <a:lnTo>
                        <a:pt x="36" y="66"/>
                      </a:lnTo>
                      <a:lnTo>
                        <a:pt x="42" y="66"/>
                      </a:lnTo>
                      <a:lnTo>
                        <a:pt x="48" y="72"/>
                      </a:lnTo>
                      <a:lnTo>
                        <a:pt x="54" y="72"/>
                      </a:lnTo>
                      <a:lnTo>
                        <a:pt x="54" y="78"/>
                      </a:lnTo>
                      <a:lnTo>
                        <a:pt x="60" y="84"/>
                      </a:lnTo>
                      <a:lnTo>
                        <a:pt x="60" y="90"/>
                      </a:lnTo>
                      <a:lnTo>
                        <a:pt x="54" y="90"/>
                      </a:lnTo>
                      <a:lnTo>
                        <a:pt x="60" y="90"/>
                      </a:lnTo>
                      <a:lnTo>
                        <a:pt x="60" y="84"/>
                      </a:lnTo>
                      <a:lnTo>
                        <a:pt x="54" y="90"/>
                      </a:lnTo>
                      <a:lnTo>
                        <a:pt x="48" y="84"/>
                      </a:lnTo>
                      <a:lnTo>
                        <a:pt x="42" y="72"/>
                      </a:lnTo>
                      <a:lnTo>
                        <a:pt x="36" y="72"/>
                      </a:lnTo>
                      <a:lnTo>
                        <a:pt x="36" y="84"/>
                      </a:lnTo>
                      <a:lnTo>
                        <a:pt x="24" y="72"/>
                      </a:lnTo>
                      <a:lnTo>
                        <a:pt x="18" y="78"/>
                      </a:lnTo>
                      <a:lnTo>
                        <a:pt x="12" y="78"/>
                      </a:lnTo>
                      <a:lnTo>
                        <a:pt x="6" y="72"/>
                      </a:lnTo>
                      <a:lnTo>
                        <a:pt x="6" y="66"/>
                      </a:lnTo>
                      <a:lnTo>
                        <a:pt x="12" y="60"/>
                      </a:lnTo>
                      <a:lnTo>
                        <a:pt x="6" y="54"/>
                      </a:lnTo>
                      <a:close/>
                    </a:path>
                  </a:pathLst>
                </a:custGeom>
                <a:solidFill>
                  <a:srgbClr val="00CC00"/>
                </a:solidFill>
                <a:ln w="0">
                  <a:solidFill>
                    <a:srgbClr val="000000"/>
                  </a:solidFill>
                  <a:prstDash val="solid"/>
                  <a:round/>
                  <a:headEnd/>
                  <a:tailEnd/>
                </a:ln>
              </p:spPr>
              <p:txBody>
                <a:bodyPr/>
                <a:lstStyle/>
                <a:p>
                  <a:endParaRPr lang="en-US"/>
                </a:p>
              </p:txBody>
            </p:sp>
            <p:sp>
              <p:nvSpPr>
                <p:cNvPr id="16701" name="Freeform 173"/>
                <p:cNvSpPr>
                  <a:spLocks/>
                </p:cNvSpPr>
                <p:nvPr/>
              </p:nvSpPr>
              <p:spPr bwMode="auto">
                <a:xfrm>
                  <a:off x="4691" y="2724"/>
                  <a:ext cx="66" cy="66"/>
                </a:xfrm>
                <a:custGeom>
                  <a:avLst/>
                  <a:gdLst>
                    <a:gd name="T0" fmla="*/ 48 w 66"/>
                    <a:gd name="T1" fmla="*/ 66 h 66"/>
                    <a:gd name="T2" fmla="*/ 48 w 66"/>
                    <a:gd name="T3" fmla="*/ 60 h 66"/>
                    <a:gd name="T4" fmla="*/ 42 w 66"/>
                    <a:gd name="T5" fmla="*/ 60 h 66"/>
                    <a:gd name="T6" fmla="*/ 30 w 66"/>
                    <a:gd name="T7" fmla="*/ 54 h 66"/>
                    <a:gd name="T8" fmla="*/ 30 w 66"/>
                    <a:gd name="T9" fmla="*/ 42 h 66"/>
                    <a:gd name="T10" fmla="*/ 24 w 66"/>
                    <a:gd name="T11" fmla="*/ 30 h 66"/>
                    <a:gd name="T12" fmla="*/ 18 w 66"/>
                    <a:gd name="T13" fmla="*/ 36 h 66"/>
                    <a:gd name="T14" fmla="*/ 12 w 66"/>
                    <a:gd name="T15" fmla="*/ 36 h 66"/>
                    <a:gd name="T16" fmla="*/ 12 w 66"/>
                    <a:gd name="T17" fmla="*/ 30 h 66"/>
                    <a:gd name="T18" fmla="*/ 0 w 66"/>
                    <a:gd name="T19" fmla="*/ 42 h 66"/>
                    <a:gd name="T20" fmla="*/ 0 w 66"/>
                    <a:gd name="T21" fmla="*/ 48 h 66"/>
                    <a:gd name="T22" fmla="*/ 0 w 66"/>
                    <a:gd name="T23" fmla="*/ 42 h 66"/>
                    <a:gd name="T24" fmla="*/ 0 w 66"/>
                    <a:gd name="T25" fmla="*/ 36 h 66"/>
                    <a:gd name="T26" fmla="*/ 6 w 66"/>
                    <a:gd name="T27" fmla="*/ 30 h 66"/>
                    <a:gd name="T28" fmla="*/ 6 w 66"/>
                    <a:gd name="T29" fmla="*/ 24 h 66"/>
                    <a:gd name="T30" fmla="*/ 12 w 66"/>
                    <a:gd name="T31" fmla="*/ 24 h 66"/>
                    <a:gd name="T32" fmla="*/ 18 w 66"/>
                    <a:gd name="T33" fmla="*/ 18 h 66"/>
                    <a:gd name="T34" fmla="*/ 24 w 66"/>
                    <a:gd name="T35" fmla="*/ 18 h 66"/>
                    <a:gd name="T36" fmla="*/ 30 w 66"/>
                    <a:gd name="T37" fmla="*/ 24 h 66"/>
                    <a:gd name="T38" fmla="*/ 24 w 66"/>
                    <a:gd name="T39" fmla="*/ 24 h 66"/>
                    <a:gd name="T40" fmla="*/ 30 w 66"/>
                    <a:gd name="T41" fmla="*/ 24 h 66"/>
                    <a:gd name="T42" fmla="*/ 36 w 66"/>
                    <a:gd name="T43" fmla="*/ 18 h 66"/>
                    <a:gd name="T44" fmla="*/ 42 w 66"/>
                    <a:gd name="T45" fmla="*/ 12 h 66"/>
                    <a:gd name="T46" fmla="*/ 48 w 66"/>
                    <a:gd name="T47" fmla="*/ 12 h 66"/>
                    <a:gd name="T48" fmla="*/ 48 w 66"/>
                    <a:gd name="T49" fmla="*/ 0 h 66"/>
                    <a:gd name="T50" fmla="*/ 54 w 66"/>
                    <a:gd name="T51" fmla="*/ 6 h 66"/>
                    <a:gd name="T52" fmla="*/ 60 w 66"/>
                    <a:gd name="T53" fmla="*/ 6 h 66"/>
                    <a:gd name="T54" fmla="*/ 60 w 66"/>
                    <a:gd name="T55" fmla="*/ 12 h 66"/>
                    <a:gd name="T56" fmla="*/ 66 w 66"/>
                    <a:gd name="T57" fmla="*/ 24 h 66"/>
                    <a:gd name="T58" fmla="*/ 66 w 66"/>
                    <a:gd name="T59" fmla="*/ 42 h 66"/>
                    <a:gd name="T60" fmla="*/ 66 w 66"/>
                    <a:gd name="T61" fmla="*/ 48 h 66"/>
                    <a:gd name="T62" fmla="*/ 60 w 66"/>
                    <a:gd name="T63" fmla="*/ 54 h 66"/>
                    <a:gd name="T64" fmla="*/ 54 w 66"/>
                    <a:gd name="T65" fmla="*/ 42 h 66"/>
                    <a:gd name="T66" fmla="*/ 48 w 66"/>
                    <a:gd name="T67" fmla="*/ 42 h 66"/>
                    <a:gd name="T68" fmla="*/ 54 w 66"/>
                    <a:gd name="T69" fmla="*/ 54 h 66"/>
                    <a:gd name="T70" fmla="*/ 48 w 66"/>
                    <a:gd name="T71" fmla="*/ 66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66"/>
                    <a:gd name="T110" fmla="*/ 66 w 66"/>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66">
                      <a:moveTo>
                        <a:pt x="48" y="66"/>
                      </a:moveTo>
                      <a:lnTo>
                        <a:pt x="48" y="60"/>
                      </a:lnTo>
                      <a:lnTo>
                        <a:pt x="42" y="60"/>
                      </a:lnTo>
                      <a:lnTo>
                        <a:pt x="30" y="54"/>
                      </a:lnTo>
                      <a:lnTo>
                        <a:pt x="30" y="42"/>
                      </a:lnTo>
                      <a:lnTo>
                        <a:pt x="24" y="30"/>
                      </a:lnTo>
                      <a:lnTo>
                        <a:pt x="18" y="36"/>
                      </a:lnTo>
                      <a:lnTo>
                        <a:pt x="12" y="36"/>
                      </a:lnTo>
                      <a:lnTo>
                        <a:pt x="12" y="30"/>
                      </a:lnTo>
                      <a:lnTo>
                        <a:pt x="0" y="42"/>
                      </a:lnTo>
                      <a:lnTo>
                        <a:pt x="0" y="48"/>
                      </a:lnTo>
                      <a:lnTo>
                        <a:pt x="0" y="42"/>
                      </a:lnTo>
                      <a:lnTo>
                        <a:pt x="0" y="36"/>
                      </a:lnTo>
                      <a:lnTo>
                        <a:pt x="6" y="30"/>
                      </a:lnTo>
                      <a:lnTo>
                        <a:pt x="6" y="24"/>
                      </a:lnTo>
                      <a:lnTo>
                        <a:pt x="12" y="24"/>
                      </a:lnTo>
                      <a:lnTo>
                        <a:pt x="18" y="18"/>
                      </a:lnTo>
                      <a:lnTo>
                        <a:pt x="24" y="18"/>
                      </a:lnTo>
                      <a:lnTo>
                        <a:pt x="30" y="24"/>
                      </a:lnTo>
                      <a:lnTo>
                        <a:pt x="24" y="24"/>
                      </a:lnTo>
                      <a:lnTo>
                        <a:pt x="30" y="24"/>
                      </a:lnTo>
                      <a:lnTo>
                        <a:pt x="36" y="18"/>
                      </a:lnTo>
                      <a:lnTo>
                        <a:pt x="42" y="12"/>
                      </a:lnTo>
                      <a:lnTo>
                        <a:pt x="48" y="12"/>
                      </a:lnTo>
                      <a:lnTo>
                        <a:pt x="48" y="0"/>
                      </a:lnTo>
                      <a:lnTo>
                        <a:pt x="54" y="6"/>
                      </a:lnTo>
                      <a:lnTo>
                        <a:pt x="60" y="6"/>
                      </a:lnTo>
                      <a:lnTo>
                        <a:pt x="60" y="12"/>
                      </a:lnTo>
                      <a:lnTo>
                        <a:pt x="66" y="24"/>
                      </a:lnTo>
                      <a:lnTo>
                        <a:pt x="66" y="42"/>
                      </a:lnTo>
                      <a:lnTo>
                        <a:pt x="66" y="48"/>
                      </a:lnTo>
                      <a:lnTo>
                        <a:pt x="60" y="54"/>
                      </a:lnTo>
                      <a:lnTo>
                        <a:pt x="54" y="42"/>
                      </a:lnTo>
                      <a:lnTo>
                        <a:pt x="48" y="42"/>
                      </a:lnTo>
                      <a:lnTo>
                        <a:pt x="54" y="54"/>
                      </a:lnTo>
                      <a:lnTo>
                        <a:pt x="48" y="66"/>
                      </a:lnTo>
                      <a:close/>
                    </a:path>
                  </a:pathLst>
                </a:custGeom>
                <a:solidFill>
                  <a:srgbClr val="00CC00"/>
                </a:solidFill>
                <a:ln w="0">
                  <a:solidFill>
                    <a:srgbClr val="000000"/>
                  </a:solidFill>
                  <a:prstDash val="solid"/>
                  <a:round/>
                  <a:headEnd/>
                  <a:tailEnd/>
                </a:ln>
              </p:spPr>
              <p:txBody>
                <a:bodyPr/>
                <a:lstStyle/>
                <a:p>
                  <a:endParaRPr lang="en-US"/>
                </a:p>
              </p:txBody>
            </p:sp>
            <p:sp>
              <p:nvSpPr>
                <p:cNvPr id="16702" name="Freeform 174"/>
                <p:cNvSpPr>
                  <a:spLocks/>
                </p:cNvSpPr>
                <p:nvPr/>
              </p:nvSpPr>
              <p:spPr bwMode="auto">
                <a:xfrm>
                  <a:off x="4721" y="2682"/>
                  <a:ext cx="24" cy="24"/>
                </a:xfrm>
                <a:custGeom>
                  <a:avLst/>
                  <a:gdLst>
                    <a:gd name="T0" fmla="*/ 18 w 24"/>
                    <a:gd name="T1" fmla="*/ 24 h 24"/>
                    <a:gd name="T2" fmla="*/ 6 w 24"/>
                    <a:gd name="T3" fmla="*/ 12 h 24"/>
                    <a:gd name="T4" fmla="*/ 0 w 24"/>
                    <a:gd name="T5" fmla="*/ 0 h 24"/>
                    <a:gd name="T6" fmla="*/ 6 w 24"/>
                    <a:gd name="T7" fmla="*/ 0 h 24"/>
                    <a:gd name="T8" fmla="*/ 12 w 24"/>
                    <a:gd name="T9" fmla="*/ 0 h 24"/>
                    <a:gd name="T10" fmla="*/ 18 w 24"/>
                    <a:gd name="T11" fmla="*/ 0 h 24"/>
                    <a:gd name="T12" fmla="*/ 18 w 24"/>
                    <a:gd name="T13" fmla="*/ 6 h 24"/>
                    <a:gd name="T14" fmla="*/ 24 w 24"/>
                    <a:gd name="T15" fmla="*/ 12 h 24"/>
                    <a:gd name="T16" fmla="*/ 24 w 24"/>
                    <a:gd name="T17" fmla="*/ 24 h 24"/>
                    <a:gd name="T18" fmla="*/ 18 w 24"/>
                    <a:gd name="T19" fmla="*/ 24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4"/>
                    <a:gd name="T32" fmla="*/ 24 w 2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4">
                      <a:moveTo>
                        <a:pt x="18" y="24"/>
                      </a:moveTo>
                      <a:lnTo>
                        <a:pt x="6" y="12"/>
                      </a:lnTo>
                      <a:lnTo>
                        <a:pt x="0" y="0"/>
                      </a:lnTo>
                      <a:lnTo>
                        <a:pt x="6" y="0"/>
                      </a:lnTo>
                      <a:lnTo>
                        <a:pt x="12" y="0"/>
                      </a:lnTo>
                      <a:lnTo>
                        <a:pt x="18" y="0"/>
                      </a:lnTo>
                      <a:lnTo>
                        <a:pt x="18" y="6"/>
                      </a:lnTo>
                      <a:lnTo>
                        <a:pt x="24" y="12"/>
                      </a:lnTo>
                      <a:lnTo>
                        <a:pt x="24" y="24"/>
                      </a:lnTo>
                      <a:lnTo>
                        <a:pt x="18" y="24"/>
                      </a:lnTo>
                      <a:close/>
                    </a:path>
                  </a:pathLst>
                </a:custGeom>
                <a:solidFill>
                  <a:srgbClr val="00CC00"/>
                </a:solidFill>
                <a:ln w="0">
                  <a:solidFill>
                    <a:srgbClr val="000000"/>
                  </a:solidFill>
                  <a:prstDash val="solid"/>
                  <a:round/>
                  <a:headEnd/>
                  <a:tailEnd/>
                </a:ln>
              </p:spPr>
              <p:txBody>
                <a:bodyPr/>
                <a:lstStyle/>
                <a:p>
                  <a:endParaRPr lang="en-US"/>
                </a:p>
              </p:txBody>
            </p:sp>
            <p:sp>
              <p:nvSpPr>
                <p:cNvPr id="16703" name="Freeform 175"/>
                <p:cNvSpPr>
                  <a:spLocks/>
                </p:cNvSpPr>
                <p:nvPr/>
              </p:nvSpPr>
              <p:spPr bwMode="auto">
                <a:xfrm>
                  <a:off x="4697" y="2706"/>
                  <a:ext cx="18" cy="30"/>
                </a:xfrm>
                <a:custGeom>
                  <a:avLst/>
                  <a:gdLst>
                    <a:gd name="T0" fmla="*/ 18 w 18"/>
                    <a:gd name="T1" fmla="*/ 6 h 30"/>
                    <a:gd name="T2" fmla="*/ 12 w 18"/>
                    <a:gd name="T3" fmla="*/ 24 h 30"/>
                    <a:gd name="T4" fmla="*/ 12 w 18"/>
                    <a:gd name="T5" fmla="*/ 30 h 30"/>
                    <a:gd name="T6" fmla="*/ 6 w 18"/>
                    <a:gd name="T7" fmla="*/ 30 h 30"/>
                    <a:gd name="T8" fmla="*/ 6 w 18"/>
                    <a:gd name="T9" fmla="*/ 24 h 30"/>
                    <a:gd name="T10" fmla="*/ 0 w 18"/>
                    <a:gd name="T11" fmla="*/ 24 h 30"/>
                    <a:gd name="T12" fmla="*/ 6 w 18"/>
                    <a:gd name="T13" fmla="*/ 18 h 30"/>
                    <a:gd name="T14" fmla="*/ 6 w 18"/>
                    <a:gd name="T15" fmla="*/ 6 h 30"/>
                    <a:gd name="T16" fmla="*/ 6 w 18"/>
                    <a:gd name="T17" fmla="*/ 0 h 30"/>
                    <a:gd name="T18" fmla="*/ 12 w 18"/>
                    <a:gd name="T19" fmla="*/ 0 h 30"/>
                    <a:gd name="T20" fmla="*/ 18 w 18"/>
                    <a:gd name="T21" fmla="*/ 0 h 30"/>
                    <a:gd name="T22" fmla="*/ 18 w 18"/>
                    <a:gd name="T23" fmla="*/ 6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8" y="6"/>
                      </a:moveTo>
                      <a:lnTo>
                        <a:pt x="12" y="24"/>
                      </a:lnTo>
                      <a:lnTo>
                        <a:pt x="12" y="30"/>
                      </a:lnTo>
                      <a:lnTo>
                        <a:pt x="6" y="30"/>
                      </a:lnTo>
                      <a:lnTo>
                        <a:pt x="6" y="24"/>
                      </a:lnTo>
                      <a:lnTo>
                        <a:pt x="0" y="24"/>
                      </a:lnTo>
                      <a:lnTo>
                        <a:pt x="6" y="18"/>
                      </a:lnTo>
                      <a:lnTo>
                        <a:pt x="6" y="6"/>
                      </a:lnTo>
                      <a:lnTo>
                        <a:pt x="6" y="0"/>
                      </a:lnTo>
                      <a:lnTo>
                        <a:pt x="12" y="0"/>
                      </a:lnTo>
                      <a:lnTo>
                        <a:pt x="18" y="0"/>
                      </a:lnTo>
                      <a:lnTo>
                        <a:pt x="18" y="6"/>
                      </a:lnTo>
                      <a:close/>
                    </a:path>
                  </a:pathLst>
                </a:custGeom>
                <a:solidFill>
                  <a:srgbClr val="00CC00"/>
                </a:solidFill>
                <a:ln w="0">
                  <a:solidFill>
                    <a:srgbClr val="000000"/>
                  </a:solidFill>
                  <a:prstDash val="solid"/>
                  <a:round/>
                  <a:headEnd/>
                  <a:tailEnd/>
                </a:ln>
              </p:spPr>
              <p:txBody>
                <a:bodyPr/>
                <a:lstStyle/>
                <a:p>
                  <a:endParaRPr lang="en-US"/>
                </a:p>
              </p:txBody>
            </p:sp>
            <p:sp>
              <p:nvSpPr>
                <p:cNvPr id="16704" name="Freeform 176"/>
                <p:cNvSpPr>
                  <a:spLocks/>
                </p:cNvSpPr>
                <p:nvPr/>
              </p:nvSpPr>
              <p:spPr bwMode="auto">
                <a:xfrm>
                  <a:off x="4691" y="2694"/>
                  <a:ext cx="18" cy="24"/>
                </a:xfrm>
                <a:custGeom>
                  <a:avLst/>
                  <a:gdLst>
                    <a:gd name="T0" fmla="*/ 18 w 18"/>
                    <a:gd name="T1" fmla="*/ 6 h 24"/>
                    <a:gd name="T2" fmla="*/ 0 w 18"/>
                    <a:gd name="T3" fmla="*/ 0 h 24"/>
                    <a:gd name="T4" fmla="*/ 0 w 18"/>
                    <a:gd name="T5" fmla="*/ 18 h 24"/>
                    <a:gd name="T6" fmla="*/ 0 w 18"/>
                    <a:gd name="T7" fmla="*/ 24 h 24"/>
                    <a:gd name="T8" fmla="*/ 0 w 18"/>
                    <a:gd name="T9" fmla="*/ 18 h 24"/>
                    <a:gd name="T10" fmla="*/ 6 w 18"/>
                    <a:gd name="T11" fmla="*/ 18 h 24"/>
                    <a:gd name="T12" fmla="*/ 12 w 18"/>
                    <a:gd name="T13" fmla="*/ 18 h 24"/>
                    <a:gd name="T14" fmla="*/ 12 w 18"/>
                    <a:gd name="T15" fmla="*/ 12 h 24"/>
                    <a:gd name="T16" fmla="*/ 18 w 18"/>
                    <a:gd name="T17" fmla="*/ 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8" y="6"/>
                      </a:moveTo>
                      <a:lnTo>
                        <a:pt x="0" y="0"/>
                      </a:lnTo>
                      <a:lnTo>
                        <a:pt x="0" y="18"/>
                      </a:lnTo>
                      <a:lnTo>
                        <a:pt x="0" y="24"/>
                      </a:lnTo>
                      <a:lnTo>
                        <a:pt x="0" y="18"/>
                      </a:lnTo>
                      <a:lnTo>
                        <a:pt x="6" y="18"/>
                      </a:lnTo>
                      <a:lnTo>
                        <a:pt x="12" y="18"/>
                      </a:lnTo>
                      <a:lnTo>
                        <a:pt x="12" y="12"/>
                      </a:lnTo>
                      <a:lnTo>
                        <a:pt x="18" y="6"/>
                      </a:lnTo>
                      <a:close/>
                    </a:path>
                  </a:pathLst>
                </a:custGeom>
                <a:solidFill>
                  <a:srgbClr val="00CC00"/>
                </a:solidFill>
                <a:ln w="0">
                  <a:solidFill>
                    <a:srgbClr val="000000"/>
                  </a:solidFill>
                  <a:prstDash val="solid"/>
                  <a:round/>
                  <a:headEnd/>
                  <a:tailEnd/>
                </a:ln>
              </p:spPr>
              <p:txBody>
                <a:bodyPr/>
                <a:lstStyle/>
                <a:p>
                  <a:endParaRPr lang="en-US"/>
                </a:p>
              </p:txBody>
            </p:sp>
            <p:sp>
              <p:nvSpPr>
                <p:cNvPr id="16705" name="Freeform 177"/>
                <p:cNvSpPr>
                  <a:spLocks/>
                </p:cNvSpPr>
                <p:nvPr/>
              </p:nvSpPr>
              <p:spPr bwMode="auto">
                <a:xfrm>
                  <a:off x="4667" y="2670"/>
                  <a:ext cx="18" cy="18"/>
                </a:xfrm>
                <a:custGeom>
                  <a:avLst/>
                  <a:gdLst>
                    <a:gd name="T0" fmla="*/ 18 w 18"/>
                    <a:gd name="T1" fmla="*/ 12 h 18"/>
                    <a:gd name="T2" fmla="*/ 12 w 18"/>
                    <a:gd name="T3" fmla="*/ 18 h 18"/>
                    <a:gd name="T4" fmla="*/ 6 w 18"/>
                    <a:gd name="T5" fmla="*/ 12 h 18"/>
                    <a:gd name="T6" fmla="*/ 0 w 18"/>
                    <a:gd name="T7" fmla="*/ 0 h 18"/>
                    <a:gd name="T8" fmla="*/ 12 w 18"/>
                    <a:gd name="T9" fmla="*/ 0 h 18"/>
                    <a:gd name="T10" fmla="*/ 18 w 18"/>
                    <a:gd name="T11" fmla="*/ 6 h 18"/>
                    <a:gd name="T12" fmla="*/ 18 w 18"/>
                    <a:gd name="T13" fmla="*/ 12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18" y="12"/>
                      </a:moveTo>
                      <a:lnTo>
                        <a:pt x="12" y="18"/>
                      </a:lnTo>
                      <a:lnTo>
                        <a:pt x="6" y="12"/>
                      </a:lnTo>
                      <a:lnTo>
                        <a:pt x="0" y="0"/>
                      </a:lnTo>
                      <a:lnTo>
                        <a:pt x="12" y="0"/>
                      </a:lnTo>
                      <a:lnTo>
                        <a:pt x="18" y="6"/>
                      </a:lnTo>
                      <a:lnTo>
                        <a:pt x="18" y="12"/>
                      </a:lnTo>
                      <a:close/>
                    </a:path>
                  </a:pathLst>
                </a:custGeom>
                <a:solidFill>
                  <a:srgbClr val="00CC00"/>
                </a:solidFill>
                <a:ln w="0">
                  <a:solidFill>
                    <a:srgbClr val="000000"/>
                  </a:solidFill>
                  <a:prstDash val="solid"/>
                  <a:round/>
                  <a:headEnd/>
                  <a:tailEnd/>
                </a:ln>
              </p:spPr>
              <p:txBody>
                <a:bodyPr/>
                <a:lstStyle/>
                <a:p>
                  <a:endParaRPr lang="en-US"/>
                </a:p>
              </p:txBody>
            </p:sp>
            <p:sp>
              <p:nvSpPr>
                <p:cNvPr id="16706" name="Freeform 178"/>
                <p:cNvSpPr>
                  <a:spLocks/>
                </p:cNvSpPr>
                <p:nvPr/>
              </p:nvSpPr>
              <p:spPr bwMode="auto">
                <a:xfrm>
                  <a:off x="4619" y="2700"/>
                  <a:ext cx="36" cy="48"/>
                </a:xfrm>
                <a:custGeom>
                  <a:avLst/>
                  <a:gdLst>
                    <a:gd name="T0" fmla="*/ 36 w 36"/>
                    <a:gd name="T1" fmla="*/ 12 h 48"/>
                    <a:gd name="T2" fmla="*/ 24 w 36"/>
                    <a:gd name="T3" fmla="*/ 24 h 48"/>
                    <a:gd name="T4" fmla="*/ 12 w 36"/>
                    <a:gd name="T5" fmla="*/ 36 h 48"/>
                    <a:gd name="T6" fmla="*/ 0 w 36"/>
                    <a:gd name="T7" fmla="*/ 48 h 48"/>
                    <a:gd name="T8" fmla="*/ 0 w 36"/>
                    <a:gd name="T9" fmla="*/ 42 h 48"/>
                    <a:gd name="T10" fmla="*/ 12 w 36"/>
                    <a:gd name="T11" fmla="*/ 30 h 48"/>
                    <a:gd name="T12" fmla="*/ 24 w 36"/>
                    <a:gd name="T13" fmla="*/ 18 h 48"/>
                    <a:gd name="T14" fmla="*/ 30 w 36"/>
                    <a:gd name="T15" fmla="*/ 12 h 48"/>
                    <a:gd name="T16" fmla="*/ 30 w 36"/>
                    <a:gd name="T17" fmla="*/ 0 h 48"/>
                    <a:gd name="T18" fmla="*/ 36 w 36"/>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12"/>
                      </a:moveTo>
                      <a:lnTo>
                        <a:pt x="24" y="24"/>
                      </a:lnTo>
                      <a:lnTo>
                        <a:pt x="12" y="36"/>
                      </a:lnTo>
                      <a:lnTo>
                        <a:pt x="0" y="48"/>
                      </a:lnTo>
                      <a:lnTo>
                        <a:pt x="0" y="42"/>
                      </a:lnTo>
                      <a:lnTo>
                        <a:pt x="12" y="30"/>
                      </a:lnTo>
                      <a:lnTo>
                        <a:pt x="24" y="18"/>
                      </a:lnTo>
                      <a:lnTo>
                        <a:pt x="30" y="12"/>
                      </a:lnTo>
                      <a:lnTo>
                        <a:pt x="30" y="0"/>
                      </a:lnTo>
                      <a:lnTo>
                        <a:pt x="36" y="12"/>
                      </a:lnTo>
                      <a:close/>
                    </a:path>
                  </a:pathLst>
                </a:custGeom>
                <a:solidFill>
                  <a:srgbClr val="00CC00"/>
                </a:solidFill>
                <a:ln w="0">
                  <a:solidFill>
                    <a:srgbClr val="000000"/>
                  </a:solidFill>
                  <a:prstDash val="solid"/>
                  <a:round/>
                  <a:headEnd/>
                  <a:tailEnd/>
                </a:ln>
              </p:spPr>
              <p:txBody>
                <a:bodyPr/>
                <a:lstStyle/>
                <a:p>
                  <a:endParaRPr lang="en-US"/>
                </a:p>
              </p:txBody>
            </p:sp>
            <p:sp>
              <p:nvSpPr>
                <p:cNvPr id="16707" name="Freeform 179"/>
                <p:cNvSpPr>
                  <a:spLocks/>
                </p:cNvSpPr>
                <p:nvPr/>
              </p:nvSpPr>
              <p:spPr bwMode="auto">
                <a:xfrm>
                  <a:off x="4727" y="2700"/>
                  <a:ext cx="12" cy="18"/>
                </a:xfrm>
                <a:custGeom>
                  <a:avLst/>
                  <a:gdLst>
                    <a:gd name="T0" fmla="*/ 6 w 12"/>
                    <a:gd name="T1" fmla="*/ 0 h 18"/>
                    <a:gd name="T2" fmla="*/ 12 w 12"/>
                    <a:gd name="T3" fmla="*/ 18 h 18"/>
                    <a:gd name="T4" fmla="*/ 6 w 12"/>
                    <a:gd name="T5" fmla="*/ 18 h 18"/>
                    <a:gd name="T6" fmla="*/ 0 w 12"/>
                    <a:gd name="T7" fmla="*/ 6 h 18"/>
                    <a:gd name="T8" fmla="*/ 0 w 12"/>
                    <a:gd name="T9" fmla="*/ 0 h 18"/>
                    <a:gd name="T10" fmla="*/ 6 w 12"/>
                    <a:gd name="T11" fmla="*/ 0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6" y="0"/>
                      </a:moveTo>
                      <a:lnTo>
                        <a:pt x="12" y="18"/>
                      </a:lnTo>
                      <a:lnTo>
                        <a:pt x="6" y="18"/>
                      </a:lnTo>
                      <a:lnTo>
                        <a:pt x="0" y="6"/>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08" name="Freeform 180"/>
                <p:cNvSpPr>
                  <a:spLocks/>
                </p:cNvSpPr>
                <p:nvPr/>
              </p:nvSpPr>
              <p:spPr bwMode="auto">
                <a:xfrm>
                  <a:off x="4709" y="2706"/>
                  <a:ext cx="12" cy="24"/>
                </a:xfrm>
                <a:custGeom>
                  <a:avLst/>
                  <a:gdLst>
                    <a:gd name="T0" fmla="*/ 12 w 12"/>
                    <a:gd name="T1" fmla="*/ 0 h 24"/>
                    <a:gd name="T2" fmla="*/ 12 w 12"/>
                    <a:gd name="T3" fmla="*/ 6 h 24"/>
                    <a:gd name="T4" fmla="*/ 6 w 12"/>
                    <a:gd name="T5" fmla="*/ 18 h 24"/>
                    <a:gd name="T6" fmla="*/ 0 w 12"/>
                    <a:gd name="T7" fmla="*/ 24 h 24"/>
                    <a:gd name="T8" fmla="*/ 6 w 12"/>
                    <a:gd name="T9" fmla="*/ 6 h 24"/>
                    <a:gd name="T10" fmla="*/ 12 w 12"/>
                    <a:gd name="T11" fmla="*/ 0 h 24"/>
                    <a:gd name="T12" fmla="*/ 0 60000 65536"/>
                    <a:gd name="T13" fmla="*/ 0 60000 65536"/>
                    <a:gd name="T14" fmla="*/ 0 60000 65536"/>
                    <a:gd name="T15" fmla="*/ 0 60000 65536"/>
                    <a:gd name="T16" fmla="*/ 0 60000 65536"/>
                    <a:gd name="T17" fmla="*/ 0 60000 65536"/>
                    <a:gd name="T18" fmla="*/ 0 w 12"/>
                    <a:gd name="T19" fmla="*/ 0 h 24"/>
                    <a:gd name="T20" fmla="*/ 12 w 1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2" h="24">
                      <a:moveTo>
                        <a:pt x="12" y="0"/>
                      </a:moveTo>
                      <a:lnTo>
                        <a:pt x="12" y="6"/>
                      </a:lnTo>
                      <a:lnTo>
                        <a:pt x="6" y="18"/>
                      </a:lnTo>
                      <a:lnTo>
                        <a:pt x="0" y="24"/>
                      </a:lnTo>
                      <a:lnTo>
                        <a:pt x="6" y="6"/>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6709" name="Freeform 181"/>
                <p:cNvSpPr>
                  <a:spLocks/>
                </p:cNvSpPr>
                <p:nvPr/>
              </p:nvSpPr>
              <p:spPr bwMode="auto">
                <a:xfrm>
                  <a:off x="4709" y="2682"/>
                  <a:ext cx="12" cy="12"/>
                </a:xfrm>
                <a:custGeom>
                  <a:avLst/>
                  <a:gdLst>
                    <a:gd name="T0" fmla="*/ 12 w 12"/>
                    <a:gd name="T1" fmla="*/ 12 h 12"/>
                    <a:gd name="T2" fmla="*/ 0 w 12"/>
                    <a:gd name="T3" fmla="*/ 6 h 12"/>
                    <a:gd name="T4" fmla="*/ 0 w 12"/>
                    <a:gd name="T5" fmla="*/ 12 h 12"/>
                    <a:gd name="T6" fmla="*/ 0 w 12"/>
                    <a:gd name="T7" fmla="*/ 6 h 12"/>
                    <a:gd name="T8" fmla="*/ 0 w 12"/>
                    <a:gd name="T9" fmla="*/ 0 h 12"/>
                    <a:gd name="T10" fmla="*/ 6 w 12"/>
                    <a:gd name="T11" fmla="*/ 6 h 12"/>
                    <a:gd name="T12" fmla="*/ 12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12" y="12"/>
                      </a:moveTo>
                      <a:lnTo>
                        <a:pt x="0" y="6"/>
                      </a:lnTo>
                      <a:lnTo>
                        <a:pt x="0" y="12"/>
                      </a:lnTo>
                      <a:lnTo>
                        <a:pt x="0" y="6"/>
                      </a:lnTo>
                      <a:lnTo>
                        <a:pt x="0" y="0"/>
                      </a:lnTo>
                      <a:lnTo>
                        <a:pt x="6" y="6"/>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6710" name="Freeform 182"/>
                <p:cNvSpPr>
                  <a:spLocks/>
                </p:cNvSpPr>
                <p:nvPr/>
              </p:nvSpPr>
              <p:spPr bwMode="auto">
                <a:xfrm>
                  <a:off x="4715" y="2718"/>
                  <a:ext cx="12" cy="6"/>
                </a:xfrm>
                <a:custGeom>
                  <a:avLst/>
                  <a:gdLst>
                    <a:gd name="T0" fmla="*/ 12 w 12"/>
                    <a:gd name="T1" fmla="*/ 6 h 6"/>
                    <a:gd name="T2" fmla="*/ 12 w 12"/>
                    <a:gd name="T3" fmla="*/ 0 h 6"/>
                    <a:gd name="T4" fmla="*/ 0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12" y="0"/>
                      </a:lnTo>
                      <a:lnTo>
                        <a:pt x="0" y="6"/>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6711" name="Freeform 183"/>
                <p:cNvSpPr>
                  <a:spLocks/>
                </p:cNvSpPr>
                <p:nvPr/>
              </p:nvSpPr>
              <p:spPr bwMode="auto">
                <a:xfrm>
                  <a:off x="4318" y="2562"/>
                  <a:ext cx="127" cy="222"/>
                </a:xfrm>
                <a:custGeom>
                  <a:avLst/>
                  <a:gdLst>
                    <a:gd name="T0" fmla="*/ 30 w 127"/>
                    <a:gd name="T1" fmla="*/ 162 h 222"/>
                    <a:gd name="T2" fmla="*/ 42 w 127"/>
                    <a:gd name="T3" fmla="*/ 132 h 222"/>
                    <a:gd name="T4" fmla="*/ 42 w 127"/>
                    <a:gd name="T5" fmla="*/ 108 h 222"/>
                    <a:gd name="T6" fmla="*/ 54 w 127"/>
                    <a:gd name="T7" fmla="*/ 120 h 222"/>
                    <a:gd name="T8" fmla="*/ 78 w 127"/>
                    <a:gd name="T9" fmla="*/ 132 h 222"/>
                    <a:gd name="T10" fmla="*/ 84 w 127"/>
                    <a:gd name="T11" fmla="*/ 126 h 222"/>
                    <a:gd name="T12" fmla="*/ 91 w 127"/>
                    <a:gd name="T13" fmla="*/ 96 h 222"/>
                    <a:gd name="T14" fmla="*/ 121 w 127"/>
                    <a:gd name="T15" fmla="*/ 96 h 222"/>
                    <a:gd name="T16" fmla="*/ 127 w 127"/>
                    <a:gd name="T17" fmla="*/ 72 h 222"/>
                    <a:gd name="T18" fmla="*/ 115 w 127"/>
                    <a:gd name="T19" fmla="*/ 48 h 222"/>
                    <a:gd name="T20" fmla="*/ 91 w 127"/>
                    <a:gd name="T21" fmla="*/ 36 h 222"/>
                    <a:gd name="T22" fmla="*/ 72 w 127"/>
                    <a:gd name="T23" fmla="*/ 36 h 222"/>
                    <a:gd name="T24" fmla="*/ 60 w 127"/>
                    <a:gd name="T25" fmla="*/ 30 h 222"/>
                    <a:gd name="T26" fmla="*/ 48 w 127"/>
                    <a:gd name="T27" fmla="*/ 12 h 222"/>
                    <a:gd name="T28" fmla="*/ 42 w 127"/>
                    <a:gd name="T29" fmla="*/ 0 h 222"/>
                    <a:gd name="T30" fmla="*/ 30 w 127"/>
                    <a:gd name="T31" fmla="*/ 12 h 222"/>
                    <a:gd name="T32" fmla="*/ 6 w 127"/>
                    <a:gd name="T33" fmla="*/ 30 h 222"/>
                    <a:gd name="T34" fmla="*/ 12 w 127"/>
                    <a:gd name="T35" fmla="*/ 48 h 222"/>
                    <a:gd name="T36" fmla="*/ 24 w 127"/>
                    <a:gd name="T37" fmla="*/ 66 h 222"/>
                    <a:gd name="T38" fmla="*/ 18 w 127"/>
                    <a:gd name="T39" fmla="*/ 78 h 222"/>
                    <a:gd name="T40" fmla="*/ 24 w 127"/>
                    <a:gd name="T41" fmla="*/ 96 h 222"/>
                    <a:gd name="T42" fmla="*/ 30 w 127"/>
                    <a:gd name="T43" fmla="*/ 120 h 222"/>
                    <a:gd name="T44" fmla="*/ 30 w 127"/>
                    <a:gd name="T45" fmla="*/ 144 h 222"/>
                    <a:gd name="T46" fmla="*/ 24 w 127"/>
                    <a:gd name="T47" fmla="*/ 162 h 222"/>
                    <a:gd name="T48" fmla="*/ 18 w 127"/>
                    <a:gd name="T49" fmla="*/ 186 h 222"/>
                    <a:gd name="T50" fmla="*/ 18 w 127"/>
                    <a:gd name="T51" fmla="*/ 186 h 222"/>
                    <a:gd name="T52" fmla="*/ 36 w 127"/>
                    <a:gd name="T53" fmla="*/ 204 h 222"/>
                    <a:gd name="T54" fmla="*/ 48 w 127"/>
                    <a:gd name="T55" fmla="*/ 210 h 222"/>
                    <a:gd name="T56" fmla="*/ 54 w 127"/>
                    <a:gd name="T57" fmla="*/ 222 h 222"/>
                    <a:gd name="T58" fmla="*/ 72 w 127"/>
                    <a:gd name="T59" fmla="*/ 216 h 222"/>
                    <a:gd name="T60" fmla="*/ 54 w 127"/>
                    <a:gd name="T61" fmla="*/ 204 h 222"/>
                    <a:gd name="T62" fmla="*/ 48 w 127"/>
                    <a:gd name="T63" fmla="*/ 186 h 222"/>
                    <a:gd name="T64" fmla="*/ 30 w 127"/>
                    <a:gd name="T65" fmla="*/ 174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22"/>
                    <a:gd name="T101" fmla="*/ 127 w 127"/>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22">
                      <a:moveTo>
                        <a:pt x="30" y="174"/>
                      </a:moveTo>
                      <a:lnTo>
                        <a:pt x="30" y="162"/>
                      </a:lnTo>
                      <a:lnTo>
                        <a:pt x="36" y="144"/>
                      </a:lnTo>
                      <a:lnTo>
                        <a:pt x="42" y="132"/>
                      </a:lnTo>
                      <a:lnTo>
                        <a:pt x="42" y="120"/>
                      </a:lnTo>
                      <a:lnTo>
                        <a:pt x="42" y="108"/>
                      </a:lnTo>
                      <a:lnTo>
                        <a:pt x="54" y="108"/>
                      </a:lnTo>
                      <a:lnTo>
                        <a:pt x="54" y="120"/>
                      </a:lnTo>
                      <a:lnTo>
                        <a:pt x="66" y="120"/>
                      </a:lnTo>
                      <a:lnTo>
                        <a:pt x="78" y="132"/>
                      </a:lnTo>
                      <a:lnTo>
                        <a:pt x="84" y="138"/>
                      </a:lnTo>
                      <a:lnTo>
                        <a:pt x="84" y="126"/>
                      </a:lnTo>
                      <a:lnTo>
                        <a:pt x="78" y="108"/>
                      </a:lnTo>
                      <a:lnTo>
                        <a:pt x="91" y="96"/>
                      </a:lnTo>
                      <a:lnTo>
                        <a:pt x="103" y="96"/>
                      </a:lnTo>
                      <a:lnTo>
                        <a:pt x="121" y="96"/>
                      </a:lnTo>
                      <a:lnTo>
                        <a:pt x="127" y="84"/>
                      </a:lnTo>
                      <a:lnTo>
                        <a:pt x="127" y="72"/>
                      </a:lnTo>
                      <a:lnTo>
                        <a:pt x="115" y="54"/>
                      </a:lnTo>
                      <a:lnTo>
                        <a:pt x="115" y="48"/>
                      </a:lnTo>
                      <a:lnTo>
                        <a:pt x="97" y="30"/>
                      </a:lnTo>
                      <a:lnTo>
                        <a:pt x="91" y="36"/>
                      </a:lnTo>
                      <a:lnTo>
                        <a:pt x="84" y="36"/>
                      </a:lnTo>
                      <a:lnTo>
                        <a:pt x="72" y="36"/>
                      </a:lnTo>
                      <a:lnTo>
                        <a:pt x="60" y="42"/>
                      </a:lnTo>
                      <a:lnTo>
                        <a:pt x="60" y="30"/>
                      </a:lnTo>
                      <a:lnTo>
                        <a:pt x="60" y="12"/>
                      </a:lnTo>
                      <a:lnTo>
                        <a:pt x="48" y="12"/>
                      </a:lnTo>
                      <a:lnTo>
                        <a:pt x="48" y="0"/>
                      </a:lnTo>
                      <a:lnTo>
                        <a:pt x="42" y="0"/>
                      </a:lnTo>
                      <a:lnTo>
                        <a:pt x="36" y="0"/>
                      </a:lnTo>
                      <a:lnTo>
                        <a:pt x="30" y="12"/>
                      </a:lnTo>
                      <a:lnTo>
                        <a:pt x="12" y="12"/>
                      </a:lnTo>
                      <a:lnTo>
                        <a:pt x="6" y="30"/>
                      </a:lnTo>
                      <a:lnTo>
                        <a:pt x="0" y="30"/>
                      </a:lnTo>
                      <a:lnTo>
                        <a:pt x="12" y="48"/>
                      </a:lnTo>
                      <a:lnTo>
                        <a:pt x="24" y="60"/>
                      </a:lnTo>
                      <a:lnTo>
                        <a:pt x="24" y="66"/>
                      </a:lnTo>
                      <a:lnTo>
                        <a:pt x="18" y="72"/>
                      </a:lnTo>
                      <a:lnTo>
                        <a:pt x="18" y="78"/>
                      </a:lnTo>
                      <a:lnTo>
                        <a:pt x="18" y="90"/>
                      </a:lnTo>
                      <a:lnTo>
                        <a:pt x="24" y="96"/>
                      </a:lnTo>
                      <a:lnTo>
                        <a:pt x="30" y="108"/>
                      </a:lnTo>
                      <a:lnTo>
                        <a:pt x="30" y="120"/>
                      </a:lnTo>
                      <a:lnTo>
                        <a:pt x="36" y="138"/>
                      </a:lnTo>
                      <a:lnTo>
                        <a:pt x="30" y="144"/>
                      </a:lnTo>
                      <a:lnTo>
                        <a:pt x="24" y="156"/>
                      </a:lnTo>
                      <a:lnTo>
                        <a:pt x="24" y="162"/>
                      </a:lnTo>
                      <a:lnTo>
                        <a:pt x="18" y="174"/>
                      </a:lnTo>
                      <a:lnTo>
                        <a:pt x="18" y="186"/>
                      </a:lnTo>
                      <a:lnTo>
                        <a:pt x="18" y="192"/>
                      </a:lnTo>
                      <a:lnTo>
                        <a:pt x="18" y="186"/>
                      </a:lnTo>
                      <a:lnTo>
                        <a:pt x="24" y="192"/>
                      </a:lnTo>
                      <a:lnTo>
                        <a:pt x="36" y="204"/>
                      </a:lnTo>
                      <a:lnTo>
                        <a:pt x="42" y="216"/>
                      </a:lnTo>
                      <a:lnTo>
                        <a:pt x="48" y="210"/>
                      </a:lnTo>
                      <a:lnTo>
                        <a:pt x="54" y="216"/>
                      </a:lnTo>
                      <a:lnTo>
                        <a:pt x="54" y="222"/>
                      </a:lnTo>
                      <a:lnTo>
                        <a:pt x="66" y="222"/>
                      </a:lnTo>
                      <a:lnTo>
                        <a:pt x="72" y="216"/>
                      </a:lnTo>
                      <a:lnTo>
                        <a:pt x="66" y="210"/>
                      </a:lnTo>
                      <a:lnTo>
                        <a:pt x="54" y="204"/>
                      </a:lnTo>
                      <a:lnTo>
                        <a:pt x="48" y="198"/>
                      </a:lnTo>
                      <a:lnTo>
                        <a:pt x="48" y="186"/>
                      </a:lnTo>
                      <a:lnTo>
                        <a:pt x="42" y="174"/>
                      </a:lnTo>
                      <a:lnTo>
                        <a:pt x="30" y="174"/>
                      </a:lnTo>
                      <a:close/>
                    </a:path>
                  </a:pathLst>
                </a:custGeom>
                <a:solidFill>
                  <a:srgbClr val="00CC00"/>
                </a:solidFill>
                <a:ln w="0">
                  <a:solidFill>
                    <a:srgbClr val="000000"/>
                  </a:solidFill>
                  <a:prstDash val="solid"/>
                  <a:round/>
                  <a:headEnd/>
                  <a:tailEnd/>
                </a:ln>
              </p:spPr>
              <p:txBody>
                <a:bodyPr/>
                <a:lstStyle/>
                <a:p>
                  <a:endParaRPr lang="en-US"/>
                </a:p>
              </p:txBody>
            </p:sp>
            <p:sp>
              <p:nvSpPr>
                <p:cNvPr id="16712" name="Freeform 184"/>
                <p:cNvSpPr>
                  <a:spLocks/>
                </p:cNvSpPr>
                <p:nvPr/>
              </p:nvSpPr>
              <p:spPr bwMode="auto">
                <a:xfrm>
                  <a:off x="4390" y="2514"/>
                  <a:ext cx="109" cy="228"/>
                </a:xfrm>
                <a:custGeom>
                  <a:avLst/>
                  <a:gdLst>
                    <a:gd name="T0" fmla="*/ 37 w 109"/>
                    <a:gd name="T1" fmla="*/ 48 h 228"/>
                    <a:gd name="T2" fmla="*/ 25 w 109"/>
                    <a:gd name="T3" fmla="*/ 42 h 228"/>
                    <a:gd name="T4" fmla="*/ 12 w 109"/>
                    <a:gd name="T5" fmla="*/ 24 h 228"/>
                    <a:gd name="T6" fmla="*/ 6 w 109"/>
                    <a:gd name="T7" fmla="*/ 12 h 228"/>
                    <a:gd name="T8" fmla="*/ 19 w 109"/>
                    <a:gd name="T9" fmla="*/ 12 h 228"/>
                    <a:gd name="T10" fmla="*/ 31 w 109"/>
                    <a:gd name="T11" fmla="*/ 12 h 228"/>
                    <a:gd name="T12" fmla="*/ 49 w 109"/>
                    <a:gd name="T13" fmla="*/ 0 h 228"/>
                    <a:gd name="T14" fmla="*/ 73 w 109"/>
                    <a:gd name="T15" fmla="*/ 6 h 228"/>
                    <a:gd name="T16" fmla="*/ 79 w 109"/>
                    <a:gd name="T17" fmla="*/ 24 h 228"/>
                    <a:gd name="T18" fmla="*/ 79 w 109"/>
                    <a:gd name="T19" fmla="*/ 36 h 228"/>
                    <a:gd name="T20" fmla="*/ 73 w 109"/>
                    <a:gd name="T21" fmla="*/ 42 h 228"/>
                    <a:gd name="T22" fmla="*/ 55 w 109"/>
                    <a:gd name="T23" fmla="*/ 66 h 228"/>
                    <a:gd name="T24" fmla="*/ 67 w 109"/>
                    <a:gd name="T25" fmla="*/ 90 h 228"/>
                    <a:gd name="T26" fmla="*/ 85 w 109"/>
                    <a:gd name="T27" fmla="*/ 108 h 228"/>
                    <a:gd name="T28" fmla="*/ 103 w 109"/>
                    <a:gd name="T29" fmla="*/ 126 h 228"/>
                    <a:gd name="T30" fmla="*/ 109 w 109"/>
                    <a:gd name="T31" fmla="*/ 168 h 228"/>
                    <a:gd name="T32" fmla="*/ 109 w 109"/>
                    <a:gd name="T33" fmla="*/ 180 h 228"/>
                    <a:gd name="T34" fmla="*/ 91 w 109"/>
                    <a:gd name="T35" fmla="*/ 192 h 228"/>
                    <a:gd name="T36" fmla="*/ 73 w 109"/>
                    <a:gd name="T37" fmla="*/ 198 h 228"/>
                    <a:gd name="T38" fmla="*/ 73 w 109"/>
                    <a:gd name="T39" fmla="*/ 198 h 228"/>
                    <a:gd name="T40" fmla="*/ 73 w 109"/>
                    <a:gd name="T41" fmla="*/ 198 h 228"/>
                    <a:gd name="T42" fmla="*/ 73 w 109"/>
                    <a:gd name="T43" fmla="*/ 210 h 228"/>
                    <a:gd name="T44" fmla="*/ 67 w 109"/>
                    <a:gd name="T45" fmla="*/ 216 h 228"/>
                    <a:gd name="T46" fmla="*/ 49 w 109"/>
                    <a:gd name="T47" fmla="*/ 228 h 228"/>
                    <a:gd name="T48" fmla="*/ 43 w 109"/>
                    <a:gd name="T49" fmla="*/ 210 h 228"/>
                    <a:gd name="T50" fmla="*/ 49 w 109"/>
                    <a:gd name="T51" fmla="*/ 198 h 228"/>
                    <a:gd name="T52" fmla="*/ 61 w 109"/>
                    <a:gd name="T53" fmla="*/ 198 h 228"/>
                    <a:gd name="T54" fmla="*/ 67 w 109"/>
                    <a:gd name="T55" fmla="*/ 180 h 228"/>
                    <a:gd name="T56" fmla="*/ 85 w 109"/>
                    <a:gd name="T57" fmla="*/ 162 h 228"/>
                    <a:gd name="T58" fmla="*/ 85 w 109"/>
                    <a:gd name="T59" fmla="*/ 138 h 228"/>
                    <a:gd name="T60" fmla="*/ 79 w 109"/>
                    <a:gd name="T61" fmla="*/ 120 h 228"/>
                    <a:gd name="T62" fmla="*/ 67 w 109"/>
                    <a:gd name="T63" fmla="*/ 108 h 228"/>
                    <a:gd name="T64" fmla="*/ 55 w 109"/>
                    <a:gd name="T65" fmla="*/ 84 h 228"/>
                    <a:gd name="T66" fmla="*/ 31 w 109"/>
                    <a:gd name="T67" fmla="*/ 66 h 228"/>
                    <a:gd name="T68" fmla="*/ 43 w 109"/>
                    <a:gd name="T69" fmla="*/ 54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228"/>
                    <a:gd name="T107" fmla="*/ 109 w 109"/>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228">
                      <a:moveTo>
                        <a:pt x="43" y="48"/>
                      </a:moveTo>
                      <a:lnTo>
                        <a:pt x="37" y="48"/>
                      </a:lnTo>
                      <a:lnTo>
                        <a:pt x="31" y="42"/>
                      </a:lnTo>
                      <a:lnTo>
                        <a:pt x="25" y="42"/>
                      </a:lnTo>
                      <a:lnTo>
                        <a:pt x="12" y="36"/>
                      </a:lnTo>
                      <a:lnTo>
                        <a:pt x="12" y="24"/>
                      </a:lnTo>
                      <a:lnTo>
                        <a:pt x="0" y="18"/>
                      </a:lnTo>
                      <a:lnTo>
                        <a:pt x="6" y="12"/>
                      </a:lnTo>
                      <a:lnTo>
                        <a:pt x="12" y="12"/>
                      </a:lnTo>
                      <a:lnTo>
                        <a:pt x="19" y="12"/>
                      </a:lnTo>
                      <a:lnTo>
                        <a:pt x="25" y="12"/>
                      </a:lnTo>
                      <a:lnTo>
                        <a:pt x="31" y="12"/>
                      </a:lnTo>
                      <a:lnTo>
                        <a:pt x="37" y="12"/>
                      </a:lnTo>
                      <a:lnTo>
                        <a:pt x="49" y="0"/>
                      </a:lnTo>
                      <a:lnTo>
                        <a:pt x="55" y="6"/>
                      </a:lnTo>
                      <a:lnTo>
                        <a:pt x="73" y="6"/>
                      </a:lnTo>
                      <a:lnTo>
                        <a:pt x="73" y="18"/>
                      </a:lnTo>
                      <a:lnTo>
                        <a:pt x="79" y="24"/>
                      </a:lnTo>
                      <a:lnTo>
                        <a:pt x="91" y="30"/>
                      </a:lnTo>
                      <a:lnTo>
                        <a:pt x="79" y="36"/>
                      </a:lnTo>
                      <a:lnTo>
                        <a:pt x="79" y="42"/>
                      </a:lnTo>
                      <a:lnTo>
                        <a:pt x="73" y="42"/>
                      </a:lnTo>
                      <a:lnTo>
                        <a:pt x="61" y="54"/>
                      </a:lnTo>
                      <a:lnTo>
                        <a:pt x="55" y="66"/>
                      </a:lnTo>
                      <a:lnTo>
                        <a:pt x="67" y="84"/>
                      </a:lnTo>
                      <a:lnTo>
                        <a:pt x="67" y="90"/>
                      </a:lnTo>
                      <a:lnTo>
                        <a:pt x="73" y="96"/>
                      </a:lnTo>
                      <a:lnTo>
                        <a:pt x="85" y="108"/>
                      </a:lnTo>
                      <a:lnTo>
                        <a:pt x="97" y="114"/>
                      </a:lnTo>
                      <a:lnTo>
                        <a:pt x="103" y="126"/>
                      </a:lnTo>
                      <a:lnTo>
                        <a:pt x="109" y="150"/>
                      </a:lnTo>
                      <a:lnTo>
                        <a:pt x="109" y="168"/>
                      </a:lnTo>
                      <a:lnTo>
                        <a:pt x="109" y="174"/>
                      </a:lnTo>
                      <a:lnTo>
                        <a:pt x="109" y="180"/>
                      </a:lnTo>
                      <a:lnTo>
                        <a:pt x="103" y="186"/>
                      </a:lnTo>
                      <a:lnTo>
                        <a:pt x="91" y="192"/>
                      </a:lnTo>
                      <a:lnTo>
                        <a:pt x="85" y="198"/>
                      </a:lnTo>
                      <a:lnTo>
                        <a:pt x="73" y="198"/>
                      </a:lnTo>
                      <a:lnTo>
                        <a:pt x="79" y="204"/>
                      </a:lnTo>
                      <a:lnTo>
                        <a:pt x="73" y="198"/>
                      </a:lnTo>
                      <a:lnTo>
                        <a:pt x="79" y="204"/>
                      </a:lnTo>
                      <a:lnTo>
                        <a:pt x="73" y="198"/>
                      </a:lnTo>
                      <a:lnTo>
                        <a:pt x="73" y="204"/>
                      </a:lnTo>
                      <a:lnTo>
                        <a:pt x="73" y="210"/>
                      </a:lnTo>
                      <a:lnTo>
                        <a:pt x="67" y="210"/>
                      </a:lnTo>
                      <a:lnTo>
                        <a:pt x="67" y="216"/>
                      </a:lnTo>
                      <a:lnTo>
                        <a:pt x="61" y="216"/>
                      </a:lnTo>
                      <a:lnTo>
                        <a:pt x="49" y="228"/>
                      </a:lnTo>
                      <a:lnTo>
                        <a:pt x="43" y="228"/>
                      </a:lnTo>
                      <a:lnTo>
                        <a:pt x="43" y="210"/>
                      </a:lnTo>
                      <a:lnTo>
                        <a:pt x="37" y="204"/>
                      </a:lnTo>
                      <a:lnTo>
                        <a:pt x="49" y="198"/>
                      </a:lnTo>
                      <a:lnTo>
                        <a:pt x="49" y="192"/>
                      </a:lnTo>
                      <a:lnTo>
                        <a:pt x="61" y="198"/>
                      </a:lnTo>
                      <a:lnTo>
                        <a:pt x="61" y="186"/>
                      </a:lnTo>
                      <a:lnTo>
                        <a:pt x="67" y="180"/>
                      </a:lnTo>
                      <a:lnTo>
                        <a:pt x="85" y="174"/>
                      </a:lnTo>
                      <a:lnTo>
                        <a:pt x="85" y="162"/>
                      </a:lnTo>
                      <a:lnTo>
                        <a:pt x="85" y="150"/>
                      </a:lnTo>
                      <a:lnTo>
                        <a:pt x="85" y="138"/>
                      </a:lnTo>
                      <a:lnTo>
                        <a:pt x="85" y="126"/>
                      </a:lnTo>
                      <a:lnTo>
                        <a:pt x="79" y="120"/>
                      </a:lnTo>
                      <a:lnTo>
                        <a:pt x="79" y="114"/>
                      </a:lnTo>
                      <a:lnTo>
                        <a:pt x="67" y="108"/>
                      </a:lnTo>
                      <a:lnTo>
                        <a:pt x="67" y="96"/>
                      </a:lnTo>
                      <a:lnTo>
                        <a:pt x="55" y="84"/>
                      </a:lnTo>
                      <a:lnTo>
                        <a:pt x="49" y="78"/>
                      </a:lnTo>
                      <a:lnTo>
                        <a:pt x="31" y="66"/>
                      </a:lnTo>
                      <a:lnTo>
                        <a:pt x="37" y="60"/>
                      </a:lnTo>
                      <a:lnTo>
                        <a:pt x="43" y="54"/>
                      </a:lnTo>
                      <a:lnTo>
                        <a:pt x="43" y="48"/>
                      </a:lnTo>
                      <a:close/>
                    </a:path>
                  </a:pathLst>
                </a:custGeom>
                <a:solidFill>
                  <a:srgbClr val="FF0000"/>
                </a:solidFill>
                <a:ln w="0">
                  <a:solidFill>
                    <a:srgbClr val="000000"/>
                  </a:solidFill>
                  <a:prstDash val="solid"/>
                  <a:round/>
                  <a:headEnd/>
                  <a:tailEnd/>
                </a:ln>
              </p:spPr>
              <p:txBody>
                <a:bodyPr/>
                <a:lstStyle/>
                <a:p>
                  <a:endParaRPr lang="en-US"/>
                </a:p>
              </p:txBody>
            </p:sp>
            <p:sp>
              <p:nvSpPr>
                <p:cNvPr id="16713" name="Freeform 185"/>
                <p:cNvSpPr>
                  <a:spLocks/>
                </p:cNvSpPr>
                <p:nvPr/>
              </p:nvSpPr>
              <p:spPr bwMode="auto">
                <a:xfrm>
                  <a:off x="4661" y="2484"/>
                  <a:ext cx="30" cy="54"/>
                </a:xfrm>
                <a:custGeom>
                  <a:avLst/>
                  <a:gdLst>
                    <a:gd name="T0" fmla="*/ 12 w 30"/>
                    <a:gd name="T1" fmla="*/ 54 h 54"/>
                    <a:gd name="T2" fmla="*/ 6 w 30"/>
                    <a:gd name="T3" fmla="*/ 54 h 54"/>
                    <a:gd name="T4" fmla="*/ 0 w 30"/>
                    <a:gd name="T5" fmla="*/ 48 h 54"/>
                    <a:gd name="T6" fmla="*/ 0 w 30"/>
                    <a:gd name="T7" fmla="*/ 42 h 54"/>
                    <a:gd name="T8" fmla="*/ 0 w 30"/>
                    <a:gd name="T9" fmla="*/ 24 h 54"/>
                    <a:gd name="T10" fmla="*/ 6 w 30"/>
                    <a:gd name="T11" fmla="*/ 12 h 54"/>
                    <a:gd name="T12" fmla="*/ 12 w 30"/>
                    <a:gd name="T13" fmla="*/ 6 h 54"/>
                    <a:gd name="T14" fmla="*/ 18 w 30"/>
                    <a:gd name="T15" fmla="*/ 0 h 54"/>
                    <a:gd name="T16" fmla="*/ 24 w 30"/>
                    <a:gd name="T17" fmla="*/ 0 h 54"/>
                    <a:gd name="T18" fmla="*/ 30 w 30"/>
                    <a:gd name="T19" fmla="*/ 6 h 54"/>
                    <a:gd name="T20" fmla="*/ 24 w 30"/>
                    <a:gd name="T21" fmla="*/ 12 h 54"/>
                    <a:gd name="T22" fmla="*/ 24 w 30"/>
                    <a:gd name="T23" fmla="*/ 30 h 54"/>
                    <a:gd name="T24" fmla="*/ 18 w 30"/>
                    <a:gd name="T25" fmla="*/ 42 h 54"/>
                    <a:gd name="T26" fmla="*/ 12 w 30"/>
                    <a:gd name="T27" fmla="*/ 5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54"/>
                    <a:gd name="T44" fmla="*/ 30 w 30"/>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54">
                      <a:moveTo>
                        <a:pt x="12" y="54"/>
                      </a:moveTo>
                      <a:lnTo>
                        <a:pt x="6" y="54"/>
                      </a:lnTo>
                      <a:lnTo>
                        <a:pt x="0" y="48"/>
                      </a:lnTo>
                      <a:lnTo>
                        <a:pt x="0" y="42"/>
                      </a:lnTo>
                      <a:lnTo>
                        <a:pt x="0" y="24"/>
                      </a:lnTo>
                      <a:lnTo>
                        <a:pt x="6" y="12"/>
                      </a:lnTo>
                      <a:lnTo>
                        <a:pt x="12" y="6"/>
                      </a:lnTo>
                      <a:lnTo>
                        <a:pt x="18" y="0"/>
                      </a:lnTo>
                      <a:lnTo>
                        <a:pt x="24" y="0"/>
                      </a:lnTo>
                      <a:lnTo>
                        <a:pt x="30" y="6"/>
                      </a:lnTo>
                      <a:lnTo>
                        <a:pt x="24" y="12"/>
                      </a:lnTo>
                      <a:lnTo>
                        <a:pt x="24" y="30"/>
                      </a:lnTo>
                      <a:lnTo>
                        <a:pt x="18" y="42"/>
                      </a:lnTo>
                      <a:lnTo>
                        <a:pt x="12" y="54"/>
                      </a:lnTo>
                      <a:close/>
                    </a:path>
                  </a:pathLst>
                </a:custGeom>
                <a:solidFill>
                  <a:srgbClr val="00CC00"/>
                </a:solidFill>
                <a:ln w="0">
                  <a:solidFill>
                    <a:srgbClr val="000000"/>
                  </a:solidFill>
                  <a:prstDash val="solid"/>
                  <a:round/>
                  <a:headEnd/>
                  <a:tailEnd/>
                </a:ln>
              </p:spPr>
              <p:txBody>
                <a:bodyPr/>
                <a:lstStyle/>
                <a:p>
                  <a:endParaRPr lang="en-US"/>
                </a:p>
              </p:txBody>
            </p:sp>
            <p:sp>
              <p:nvSpPr>
                <p:cNvPr id="16714" name="Freeform 186"/>
                <p:cNvSpPr>
                  <a:spLocks/>
                </p:cNvSpPr>
                <p:nvPr/>
              </p:nvSpPr>
              <p:spPr bwMode="auto">
                <a:xfrm>
                  <a:off x="4066" y="2394"/>
                  <a:ext cx="120" cy="72"/>
                </a:xfrm>
                <a:custGeom>
                  <a:avLst/>
                  <a:gdLst>
                    <a:gd name="T0" fmla="*/ 66 w 120"/>
                    <a:gd name="T1" fmla="*/ 54 h 72"/>
                    <a:gd name="T2" fmla="*/ 48 w 120"/>
                    <a:gd name="T3" fmla="*/ 54 h 72"/>
                    <a:gd name="T4" fmla="*/ 30 w 120"/>
                    <a:gd name="T5" fmla="*/ 48 h 72"/>
                    <a:gd name="T6" fmla="*/ 18 w 120"/>
                    <a:gd name="T7" fmla="*/ 42 h 72"/>
                    <a:gd name="T8" fmla="*/ 0 w 120"/>
                    <a:gd name="T9" fmla="*/ 30 h 72"/>
                    <a:gd name="T10" fmla="*/ 0 w 120"/>
                    <a:gd name="T11" fmla="*/ 18 h 72"/>
                    <a:gd name="T12" fmla="*/ 12 w 120"/>
                    <a:gd name="T13" fmla="*/ 6 h 72"/>
                    <a:gd name="T14" fmla="*/ 18 w 120"/>
                    <a:gd name="T15" fmla="*/ 0 h 72"/>
                    <a:gd name="T16" fmla="*/ 30 w 120"/>
                    <a:gd name="T17" fmla="*/ 12 h 72"/>
                    <a:gd name="T18" fmla="*/ 48 w 120"/>
                    <a:gd name="T19" fmla="*/ 24 h 72"/>
                    <a:gd name="T20" fmla="*/ 54 w 120"/>
                    <a:gd name="T21" fmla="*/ 24 h 72"/>
                    <a:gd name="T22" fmla="*/ 60 w 120"/>
                    <a:gd name="T23" fmla="*/ 30 h 72"/>
                    <a:gd name="T24" fmla="*/ 72 w 120"/>
                    <a:gd name="T25" fmla="*/ 36 h 72"/>
                    <a:gd name="T26" fmla="*/ 84 w 120"/>
                    <a:gd name="T27" fmla="*/ 42 h 72"/>
                    <a:gd name="T28" fmla="*/ 96 w 120"/>
                    <a:gd name="T29" fmla="*/ 42 h 72"/>
                    <a:gd name="T30" fmla="*/ 120 w 120"/>
                    <a:gd name="T31" fmla="*/ 48 h 72"/>
                    <a:gd name="T32" fmla="*/ 114 w 120"/>
                    <a:gd name="T33" fmla="*/ 72 h 72"/>
                    <a:gd name="T34" fmla="*/ 102 w 120"/>
                    <a:gd name="T35" fmla="*/ 66 h 72"/>
                    <a:gd name="T36" fmla="*/ 84 w 120"/>
                    <a:gd name="T37" fmla="*/ 66 h 72"/>
                    <a:gd name="T38" fmla="*/ 72 w 120"/>
                    <a:gd name="T39" fmla="*/ 66 h 72"/>
                    <a:gd name="T40" fmla="*/ 66 w 120"/>
                    <a:gd name="T41" fmla="*/ 54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72"/>
                    <a:gd name="T65" fmla="*/ 120 w 12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72">
                      <a:moveTo>
                        <a:pt x="66" y="54"/>
                      </a:moveTo>
                      <a:lnTo>
                        <a:pt x="48" y="54"/>
                      </a:lnTo>
                      <a:lnTo>
                        <a:pt x="30" y="48"/>
                      </a:lnTo>
                      <a:lnTo>
                        <a:pt x="18" y="42"/>
                      </a:lnTo>
                      <a:lnTo>
                        <a:pt x="0" y="30"/>
                      </a:lnTo>
                      <a:lnTo>
                        <a:pt x="0" y="18"/>
                      </a:lnTo>
                      <a:lnTo>
                        <a:pt x="12" y="6"/>
                      </a:lnTo>
                      <a:lnTo>
                        <a:pt x="18" y="0"/>
                      </a:lnTo>
                      <a:lnTo>
                        <a:pt x="30" y="12"/>
                      </a:lnTo>
                      <a:lnTo>
                        <a:pt x="48" y="24"/>
                      </a:lnTo>
                      <a:lnTo>
                        <a:pt x="54" y="24"/>
                      </a:lnTo>
                      <a:lnTo>
                        <a:pt x="60" y="30"/>
                      </a:lnTo>
                      <a:lnTo>
                        <a:pt x="72" y="36"/>
                      </a:lnTo>
                      <a:lnTo>
                        <a:pt x="84" y="42"/>
                      </a:lnTo>
                      <a:lnTo>
                        <a:pt x="96" y="42"/>
                      </a:lnTo>
                      <a:lnTo>
                        <a:pt x="120" y="48"/>
                      </a:lnTo>
                      <a:lnTo>
                        <a:pt x="114" y="72"/>
                      </a:lnTo>
                      <a:lnTo>
                        <a:pt x="102" y="66"/>
                      </a:lnTo>
                      <a:lnTo>
                        <a:pt x="84" y="66"/>
                      </a:lnTo>
                      <a:lnTo>
                        <a:pt x="72" y="66"/>
                      </a:lnTo>
                      <a:lnTo>
                        <a:pt x="66" y="54"/>
                      </a:lnTo>
                      <a:close/>
                    </a:path>
                  </a:pathLst>
                </a:custGeom>
                <a:solidFill>
                  <a:srgbClr val="00CC00"/>
                </a:solidFill>
                <a:ln w="0">
                  <a:solidFill>
                    <a:srgbClr val="000000"/>
                  </a:solidFill>
                  <a:prstDash val="solid"/>
                  <a:round/>
                  <a:headEnd/>
                  <a:tailEnd/>
                </a:ln>
              </p:spPr>
              <p:txBody>
                <a:bodyPr/>
                <a:lstStyle/>
                <a:p>
                  <a:endParaRPr lang="en-US"/>
                </a:p>
              </p:txBody>
            </p:sp>
            <p:sp>
              <p:nvSpPr>
                <p:cNvPr id="16715" name="Freeform 187"/>
                <p:cNvSpPr>
                  <a:spLocks/>
                </p:cNvSpPr>
                <p:nvPr/>
              </p:nvSpPr>
              <p:spPr bwMode="auto">
                <a:xfrm>
                  <a:off x="4823" y="2190"/>
                  <a:ext cx="168" cy="150"/>
                </a:xfrm>
                <a:custGeom>
                  <a:avLst/>
                  <a:gdLst>
                    <a:gd name="T0" fmla="*/ 138 w 168"/>
                    <a:gd name="T1" fmla="*/ 114 h 150"/>
                    <a:gd name="T2" fmla="*/ 132 w 168"/>
                    <a:gd name="T3" fmla="*/ 120 h 150"/>
                    <a:gd name="T4" fmla="*/ 126 w 168"/>
                    <a:gd name="T5" fmla="*/ 126 h 150"/>
                    <a:gd name="T6" fmla="*/ 120 w 168"/>
                    <a:gd name="T7" fmla="*/ 132 h 150"/>
                    <a:gd name="T8" fmla="*/ 120 w 168"/>
                    <a:gd name="T9" fmla="*/ 132 h 150"/>
                    <a:gd name="T10" fmla="*/ 114 w 168"/>
                    <a:gd name="T11" fmla="*/ 126 h 150"/>
                    <a:gd name="T12" fmla="*/ 96 w 168"/>
                    <a:gd name="T13" fmla="*/ 132 h 150"/>
                    <a:gd name="T14" fmla="*/ 84 w 168"/>
                    <a:gd name="T15" fmla="*/ 126 h 150"/>
                    <a:gd name="T16" fmla="*/ 90 w 168"/>
                    <a:gd name="T17" fmla="*/ 138 h 150"/>
                    <a:gd name="T18" fmla="*/ 78 w 168"/>
                    <a:gd name="T19" fmla="*/ 144 h 150"/>
                    <a:gd name="T20" fmla="*/ 66 w 168"/>
                    <a:gd name="T21" fmla="*/ 150 h 150"/>
                    <a:gd name="T22" fmla="*/ 66 w 168"/>
                    <a:gd name="T23" fmla="*/ 144 h 150"/>
                    <a:gd name="T24" fmla="*/ 66 w 168"/>
                    <a:gd name="T25" fmla="*/ 138 h 150"/>
                    <a:gd name="T26" fmla="*/ 60 w 168"/>
                    <a:gd name="T27" fmla="*/ 132 h 150"/>
                    <a:gd name="T28" fmla="*/ 48 w 168"/>
                    <a:gd name="T29" fmla="*/ 132 h 150"/>
                    <a:gd name="T30" fmla="*/ 24 w 168"/>
                    <a:gd name="T31" fmla="*/ 138 h 150"/>
                    <a:gd name="T32" fmla="*/ 18 w 168"/>
                    <a:gd name="T33" fmla="*/ 144 h 150"/>
                    <a:gd name="T34" fmla="*/ 6 w 168"/>
                    <a:gd name="T35" fmla="*/ 144 h 150"/>
                    <a:gd name="T36" fmla="*/ 0 w 168"/>
                    <a:gd name="T37" fmla="*/ 138 h 150"/>
                    <a:gd name="T38" fmla="*/ 18 w 168"/>
                    <a:gd name="T39" fmla="*/ 126 h 150"/>
                    <a:gd name="T40" fmla="*/ 36 w 168"/>
                    <a:gd name="T41" fmla="*/ 114 h 150"/>
                    <a:gd name="T42" fmla="*/ 60 w 168"/>
                    <a:gd name="T43" fmla="*/ 114 h 150"/>
                    <a:gd name="T44" fmla="*/ 66 w 168"/>
                    <a:gd name="T45" fmla="*/ 120 h 150"/>
                    <a:gd name="T46" fmla="*/ 78 w 168"/>
                    <a:gd name="T47" fmla="*/ 114 h 150"/>
                    <a:gd name="T48" fmla="*/ 78 w 168"/>
                    <a:gd name="T49" fmla="*/ 102 h 150"/>
                    <a:gd name="T50" fmla="*/ 84 w 168"/>
                    <a:gd name="T51" fmla="*/ 90 h 150"/>
                    <a:gd name="T52" fmla="*/ 90 w 168"/>
                    <a:gd name="T53" fmla="*/ 84 h 150"/>
                    <a:gd name="T54" fmla="*/ 90 w 168"/>
                    <a:gd name="T55" fmla="*/ 84 h 150"/>
                    <a:gd name="T56" fmla="*/ 96 w 168"/>
                    <a:gd name="T57" fmla="*/ 96 h 150"/>
                    <a:gd name="T58" fmla="*/ 114 w 168"/>
                    <a:gd name="T59" fmla="*/ 78 h 150"/>
                    <a:gd name="T60" fmla="*/ 132 w 168"/>
                    <a:gd name="T61" fmla="*/ 48 h 150"/>
                    <a:gd name="T62" fmla="*/ 138 w 168"/>
                    <a:gd name="T63" fmla="*/ 18 h 150"/>
                    <a:gd name="T64" fmla="*/ 144 w 168"/>
                    <a:gd name="T65" fmla="*/ 6 h 150"/>
                    <a:gd name="T66" fmla="*/ 156 w 168"/>
                    <a:gd name="T67" fmla="*/ 12 h 150"/>
                    <a:gd name="T68" fmla="*/ 150 w 168"/>
                    <a:gd name="T69" fmla="*/ 12 h 150"/>
                    <a:gd name="T70" fmla="*/ 150 w 168"/>
                    <a:gd name="T71" fmla="*/ 0 h 150"/>
                    <a:gd name="T72" fmla="*/ 156 w 168"/>
                    <a:gd name="T73" fmla="*/ 6 h 150"/>
                    <a:gd name="T74" fmla="*/ 168 w 168"/>
                    <a:gd name="T75" fmla="*/ 36 h 150"/>
                    <a:gd name="T76" fmla="*/ 156 w 168"/>
                    <a:gd name="T77" fmla="*/ 66 h 150"/>
                    <a:gd name="T78" fmla="*/ 150 w 168"/>
                    <a:gd name="T79" fmla="*/ 90 h 150"/>
                    <a:gd name="T80" fmla="*/ 144 w 168"/>
                    <a:gd name="T81" fmla="*/ 102 h 150"/>
                    <a:gd name="T82" fmla="*/ 150 w 168"/>
                    <a:gd name="T83" fmla="*/ 114 h 150"/>
                    <a:gd name="T84" fmla="*/ 138 w 168"/>
                    <a:gd name="T85" fmla="*/ 120 h 150"/>
                    <a:gd name="T86" fmla="*/ 132 w 168"/>
                    <a:gd name="T87" fmla="*/ 126 h 150"/>
                    <a:gd name="T88" fmla="*/ 138 w 168"/>
                    <a:gd name="T89" fmla="*/ 120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8"/>
                    <a:gd name="T136" fmla="*/ 0 h 150"/>
                    <a:gd name="T137" fmla="*/ 168 w 168"/>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8" h="150">
                      <a:moveTo>
                        <a:pt x="138" y="120"/>
                      </a:moveTo>
                      <a:lnTo>
                        <a:pt x="138" y="114"/>
                      </a:lnTo>
                      <a:lnTo>
                        <a:pt x="132" y="114"/>
                      </a:lnTo>
                      <a:lnTo>
                        <a:pt x="132" y="120"/>
                      </a:lnTo>
                      <a:lnTo>
                        <a:pt x="126" y="120"/>
                      </a:lnTo>
                      <a:lnTo>
                        <a:pt x="126" y="126"/>
                      </a:lnTo>
                      <a:lnTo>
                        <a:pt x="120" y="126"/>
                      </a:lnTo>
                      <a:lnTo>
                        <a:pt x="120" y="132"/>
                      </a:lnTo>
                      <a:lnTo>
                        <a:pt x="114" y="132"/>
                      </a:lnTo>
                      <a:lnTo>
                        <a:pt x="120" y="132"/>
                      </a:lnTo>
                      <a:lnTo>
                        <a:pt x="120" y="126"/>
                      </a:lnTo>
                      <a:lnTo>
                        <a:pt x="114" y="126"/>
                      </a:lnTo>
                      <a:lnTo>
                        <a:pt x="108" y="132"/>
                      </a:lnTo>
                      <a:lnTo>
                        <a:pt x="96" y="132"/>
                      </a:lnTo>
                      <a:lnTo>
                        <a:pt x="90" y="132"/>
                      </a:lnTo>
                      <a:lnTo>
                        <a:pt x="84" y="126"/>
                      </a:lnTo>
                      <a:lnTo>
                        <a:pt x="84" y="132"/>
                      </a:lnTo>
                      <a:lnTo>
                        <a:pt x="90" y="138"/>
                      </a:lnTo>
                      <a:lnTo>
                        <a:pt x="84" y="138"/>
                      </a:lnTo>
                      <a:lnTo>
                        <a:pt x="78" y="144"/>
                      </a:lnTo>
                      <a:lnTo>
                        <a:pt x="72" y="150"/>
                      </a:lnTo>
                      <a:lnTo>
                        <a:pt x="66" y="150"/>
                      </a:lnTo>
                      <a:lnTo>
                        <a:pt x="60" y="144"/>
                      </a:lnTo>
                      <a:lnTo>
                        <a:pt x="66" y="144"/>
                      </a:lnTo>
                      <a:lnTo>
                        <a:pt x="60" y="138"/>
                      </a:lnTo>
                      <a:lnTo>
                        <a:pt x="66" y="138"/>
                      </a:lnTo>
                      <a:lnTo>
                        <a:pt x="66" y="132"/>
                      </a:lnTo>
                      <a:lnTo>
                        <a:pt x="60" y="132"/>
                      </a:lnTo>
                      <a:lnTo>
                        <a:pt x="54" y="132"/>
                      </a:lnTo>
                      <a:lnTo>
                        <a:pt x="48" y="132"/>
                      </a:lnTo>
                      <a:lnTo>
                        <a:pt x="30" y="138"/>
                      </a:lnTo>
                      <a:lnTo>
                        <a:pt x="24" y="138"/>
                      </a:lnTo>
                      <a:lnTo>
                        <a:pt x="18" y="138"/>
                      </a:lnTo>
                      <a:lnTo>
                        <a:pt x="18" y="144"/>
                      </a:lnTo>
                      <a:lnTo>
                        <a:pt x="12" y="144"/>
                      </a:lnTo>
                      <a:lnTo>
                        <a:pt x="6" y="144"/>
                      </a:lnTo>
                      <a:lnTo>
                        <a:pt x="0" y="144"/>
                      </a:lnTo>
                      <a:lnTo>
                        <a:pt x="0" y="138"/>
                      </a:lnTo>
                      <a:lnTo>
                        <a:pt x="6" y="138"/>
                      </a:lnTo>
                      <a:lnTo>
                        <a:pt x="18" y="126"/>
                      </a:lnTo>
                      <a:lnTo>
                        <a:pt x="30" y="114"/>
                      </a:lnTo>
                      <a:lnTo>
                        <a:pt x="36" y="114"/>
                      </a:lnTo>
                      <a:lnTo>
                        <a:pt x="48" y="114"/>
                      </a:lnTo>
                      <a:lnTo>
                        <a:pt x="60" y="114"/>
                      </a:lnTo>
                      <a:lnTo>
                        <a:pt x="66" y="114"/>
                      </a:lnTo>
                      <a:lnTo>
                        <a:pt x="66" y="120"/>
                      </a:lnTo>
                      <a:lnTo>
                        <a:pt x="72" y="114"/>
                      </a:lnTo>
                      <a:lnTo>
                        <a:pt x="78" y="114"/>
                      </a:lnTo>
                      <a:lnTo>
                        <a:pt x="78" y="108"/>
                      </a:lnTo>
                      <a:lnTo>
                        <a:pt x="78" y="102"/>
                      </a:lnTo>
                      <a:lnTo>
                        <a:pt x="84" y="96"/>
                      </a:lnTo>
                      <a:lnTo>
                        <a:pt x="84" y="90"/>
                      </a:lnTo>
                      <a:lnTo>
                        <a:pt x="84" y="84"/>
                      </a:lnTo>
                      <a:lnTo>
                        <a:pt x="90" y="84"/>
                      </a:lnTo>
                      <a:lnTo>
                        <a:pt x="96" y="84"/>
                      </a:lnTo>
                      <a:lnTo>
                        <a:pt x="90" y="84"/>
                      </a:lnTo>
                      <a:lnTo>
                        <a:pt x="90" y="90"/>
                      </a:lnTo>
                      <a:lnTo>
                        <a:pt x="96" y="96"/>
                      </a:lnTo>
                      <a:lnTo>
                        <a:pt x="108" y="84"/>
                      </a:lnTo>
                      <a:lnTo>
                        <a:pt x="114" y="78"/>
                      </a:lnTo>
                      <a:lnTo>
                        <a:pt x="126" y="66"/>
                      </a:lnTo>
                      <a:lnTo>
                        <a:pt x="132" y="48"/>
                      </a:lnTo>
                      <a:lnTo>
                        <a:pt x="132" y="36"/>
                      </a:lnTo>
                      <a:lnTo>
                        <a:pt x="138" y="18"/>
                      </a:lnTo>
                      <a:lnTo>
                        <a:pt x="138" y="12"/>
                      </a:lnTo>
                      <a:lnTo>
                        <a:pt x="144" y="6"/>
                      </a:lnTo>
                      <a:lnTo>
                        <a:pt x="150" y="12"/>
                      </a:lnTo>
                      <a:lnTo>
                        <a:pt x="156" y="12"/>
                      </a:lnTo>
                      <a:lnTo>
                        <a:pt x="156" y="6"/>
                      </a:lnTo>
                      <a:lnTo>
                        <a:pt x="150" y="12"/>
                      </a:lnTo>
                      <a:lnTo>
                        <a:pt x="150" y="6"/>
                      </a:lnTo>
                      <a:lnTo>
                        <a:pt x="150" y="0"/>
                      </a:lnTo>
                      <a:lnTo>
                        <a:pt x="150" y="6"/>
                      </a:lnTo>
                      <a:lnTo>
                        <a:pt x="156" y="6"/>
                      </a:lnTo>
                      <a:lnTo>
                        <a:pt x="162" y="24"/>
                      </a:lnTo>
                      <a:lnTo>
                        <a:pt x="168" y="36"/>
                      </a:lnTo>
                      <a:lnTo>
                        <a:pt x="168" y="42"/>
                      </a:lnTo>
                      <a:lnTo>
                        <a:pt x="156" y="66"/>
                      </a:lnTo>
                      <a:lnTo>
                        <a:pt x="150" y="72"/>
                      </a:lnTo>
                      <a:lnTo>
                        <a:pt x="150" y="90"/>
                      </a:lnTo>
                      <a:lnTo>
                        <a:pt x="144" y="96"/>
                      </a:lnTo>
                      <a:lnTo>
                        <a:pt x="144" y="102"/>
                      </a:lnTo>
                      <a:lnTo>
                        <a:pt x="144" y="108"/>
                      </a:lnTo>
                      <a:lnTo>
                        <a:pt x="150" y="114"/>
                      </a:lnTo>
                      <a:lnTo>
                        <a:pt x="144" y="114"/>
                      </a:lnTo>
                      <a:lnTo>
                        <a:pt x="138" y="120"/>
                      </a:lnTo>
                      <a:lnTo>
                        <a:pt x="138" y="126"/>
                      </a:lnTo>
                      <a:lnTo>
                        <a:pt x="132" y="126"/>
                      </a:lnTo>
                      <a:lnTo>
                        <a:pt x="132" y="120"/>
                      </a:lnTo>
                      <a:lnTo>
                        <a:pt x="138" y="120"/>
                      </a:lnTo>
                      <a:close/>
                    </a:path>
                  </a:pathLst>
                </a:custGeom>
                <a:solidFill>
                  <a:srgbClr val="00CC00"/>
                </a:solidFill>
                <a:ln w="0">
                  <a:solidFill>
                    <a:srgbClr val="000000"/>
                  </a:solidFill>
                  <a:prstDash val="solid"/>
                  <a:round/>
                  <a:headEnd/>
                  <a:tailEnd/>
                </a:ln>
              </p:spPr>
              <p:txBody>
                <a:bodyPr/>
                <a:lstStyle/>
                <a:p>
                  <a:endParaRPr lang="en-US"/>
                </a:p>
              </p:txBody>
            </p:sp>
            <p:sp>
              <p:nvSpPr>
                <p:cNvPr id="16716" name="Freeform 188"/>
                <p:cNvSpPr>
                  <a:spLocks/>
                </p:cNvSpPr>
                <p:nvPr/>
              </p:nvSpPr>
              <p:spPr bwMode="auto">
                <a:xfrm>
                  <a:off x="4955" y="2112"/>
                  <a:ext cx="90" cy="84"/>
                </a:xfrm>
                <a:custGeom>
                  <a:avLst/>
                  <a:gdLst>
                    <a:gd name="T0" fmla="*/ 78 w 90"/>
                    <a:gd name="T1" fmla="*/ 30 h 84"/>
                    <a:gd name="T2" fmla="*/ 66 w 90"/>
                    <a:gd name="T3" fmla="*/ 24 h 84"/>
                    <a:gd name="T4" fmla="*/ 48 w 90"/>
                    <a:gd name="T5" fmla="*/ 12 h 84"/>
                    <a:gd name="T6" fmla="*/ 30 w 90"/>
                    <a:gd name="T7" fmla="*/ 0 h 84"/>
                    <a:gd name="T8" fmla="*/ 30 w 90"/>
                    <a:gd name="T9" fmla="*/ 12 h 84"/>
                    <a:gd name="T10" fmla="*/ 30 w 90"/>
                    <a:gd name="T11" fmla="*/ 30 h 84"/>
                    <a:gd name="T12" fmla="*/ 24 w 90"/>
                    <a:gd name="T13" fmla="*/ 36 h 84"/>
                    <a:gd name="T14" fmla="*/ 24 w 90"/>
                    <a:gd name="T15" fmla="*/ 42 h 84"/>
                    <a:gd name="T16" fmla="*/ 12 w 90"/>
                    <a:gd name="T17" fmla="*/ 48 h 84"/>
                    <a:gd name="T18" fmla="*/ 12 w 90"/>
                    <a:gd name="T19" fmla="*/ 54 h 84"/>
                    <a:gd name="T20" fmla="*/ 6 w 90"/>
                    <a:gd name="T21" fmla="*/ 54 h 84"/>
                    <a:gd name="T22" fmla="*/ 0 w 90"/>
                    <a:gd name="T23" fmla="*/ 60 h 84"/>
                    <a:gd name="T24" fmla="*/ 0 w 90"/>
                    <a:gd name="T25" fmla="*/ 66 h 84"/>
                    <a:gd name="T26" fmla="*/ 6 w 90"/>
                    <a:gd name="T27" fmla="*/ 72 h 84"/>
                    <a:gd name="T28" fmla="*/ 6 w 90"/>
                    <a:gd name="T29" fmla="*/ 78 h 84"/>
                    <a:gd name="T30" fmla="*/ 6 w 90"/>
                    <a:gd name="T31" fmla="*/ 84 h 84"/>
                    <a:gd name="T32" fmla="*/ 12 w 90"/>
                    <a:gd name="T33" fmla="*/ 78 h 84"/>
                    <a:gd name="T34" fmla="*/ 18 w 90"/>
                    <a:gd name="T35" fmla="*/ 78 h 84"/>
                    <a:gd name="T36" fmla="*/ 6 w 90"/>
                    <a:gd name="T37" fmla="*/ 66 h 84"/>
                    <a:gd name="T38" fmla="*/ 12 w 90"/>
                    <a:gd name="T39" fmla="*/ 60 h 84"/>
                    <a:gd name="T40" fmla="*/ 18 w 90"/>
                    <a:gd name="T41" fmla="*/ 66 h 84"/>
                    <a:gd name="T42" fmla="*/ 24 w 90"/>
                    <a:gd name="T43" fmla="*/ 60 h 84"/>
                    <a:gd name="T44" fmla="*/ 54 w 90"/>
                    <a:gd name="T45" fmla="*/ 72 h 84"/>
                    <a:gd name="T46" fmla="*/ 54 w 90"/>
                    <a:gd name="T47" fmla="*/ 66 h 84"/>
                    <a:gd name="T48" fmla="*/ 72 w 90"/>
                    <a:gd name="T49" fmla="*/ 54 h 84"/>
                    <a:gd name="T50" fmla="*/ 72 w 90"/>
                    <a:gd name="T51" fmla="*/ 48 h 84"/>
                    <a:gd name="T52" fmla="*/ 78 w 90"/>
                    <a:gd name="T53" fmla="*/ 48 h 84"/>
                    <a:gd name="T54" fmla="*/ 84 w 90"/>
                    <a:gd name="T55" fmla="*/ 48 h 84"/>
                    <a:gd name="T56" fmla="*/ 90 w 90"/>
                    <a:gd name="T57" fmla="*/ 42 h 84"/>
                    <a:gd name="T58" fmla="*/ 84 w 90"/>
                    <a:gd name="T59" fmla="*/ 36 h 84"/>
                    <a:gd name="T60" fmla="*/ 84 w 90"/>
                    <a:gd name="T61" fmla="*/ 24 h 84"/>
                    <a:gd name="T62" fmla="*/ 78 w 90"/>
                    <a:gd name="T63" fmla="*/ 30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84"/>
                    <a:gd name="T98" fmla="*/ 90 w 90"/>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84">
                      <a:moveTo>
                        <a:pt x="78" y="30"/>
                      </a:moveTo>
                      <a:lnTo>
                        <a:pt x="66" y="24"/>
                      </a:lnTo>
                      <a:lnTo>
                        <a:pt x="48" y="12"/>
                      </a:lnTo>
                      <a:lnTo>
                        <a:pt x="30" y="0"/>
                      </a:lnTo>
                      <a:lnTo>
                        <a:pt x="30" y="12"/>
                      </a:lnTo>
                      <a:lnTo>
                        <a:pt x="30" y="30"/>
                      </a:lnTo>
                      <a:lnTo>
                        <a:pt x="24" y="36"/>
                      </a:lnTo>
                      <a:lnTo>
                        <a:pt x="24" y="42"/>
                      </a:lnTo>
                      <a:lnTo>
                        <a:pt x="12" y="48"/>
                      </a:lnTo>
                      <a:lnTo>
                        <a:pt x="12" y="54"/>
                      </a:lnTo>
                      <a:lnTo>
                        <a:pt x="6" y="54"/>
                      </a:lnTo>
                      <a:lnTo>
                        <a:pt x="0" y="60"/>
                      </a:lnTo>
                      <a:lnTo>
                        <a:pt x="0" y="66"/>
                      </a:lnTo>
                      <a:lnTo>
                        <a:pt x="6" y="72"/>
                      </a:lnTo>
                      <a:lnTo>
                        <a:pt x="6" y="78"/>
                      </a:lnTo>
                      <a:lnTo>
                        <a:pt x="6" y="84"/>
                      </a:lnTo>
                      <a:lnTo>
                        <a:pt x="12" y="78"/>
                      </a:lnTo>
                      <a:lnTo>
                        <a:pt x="18" y="78"/>
                      </a:lnTo>
                      <a:lnTo>
                        <a:pt x="6" y="66"/>
                      </a:lnTo>
                      <a:lnTo>
                        <a:pt x="12" y="60"/>
                      </a:lnTo>
                      <a:lnTo>
                        <a:pt x="18" y="66"/>
                      </a:lnTo>
                      <a:lnTo>
                        <a:pt x="24" y="60"/>
                      </a:lnTo>
                      <a:lnTo>
                        <a:pt x="54" y="72"/>
                      </a:lnTo>
                      <a:lnTo>
                        <a:pt x="54" y="66"/>
                      </a:lnTo>
                      <a:lnTo>
                        <a:pt x="72" y="54"/>
                      </a:lnTo>
                      <a:lnTo>
                        <a:pt x="72" y="48"/>
                      </a:lnTo>
                      <a:lnTo>
                        <a:pt x="78" y="48"/>
                      </a:lnTo>
                      <a:lnTo>
                        <a:pt x="84" y="48"/>
                      </a:lnTo>
                      <a:lnTo>
                        <a:pt x="90" y="42"/>
                      </a:lnTo>
                      <a:lnTo>
                        <a:pt x="84" y="36"/>
                      </a:lnTo>
                      <a:lnTo>
                        <a:pt x="84" y="24"/>
                      </a:lnTo>
                      <a:lnTo>
                        <a:pt x="78" y="30"/>
                      </a:lnTo>
                      <a:close/>
                    </a:path>
                  </a:pathLst>
                </a:custGeom>
                <a:solidFill>
                  <a:srgbClr val="00CC00"/>
                </a:solidFill>
                <a:ln w="0">
                  <a:solidFill>
                    <a:srgbClr val="000000"/>
                  </a:solidFill>
                  <a:prstDash val="solid"/>
                  <a:round/>
                  <a:headEnd/>
                  <a:tailEnd/>
                </a:ln>
              </p:spPr>
              <p:txBody>
                <a:bodyPr/>
                <a:lstStyle/>
                <a:p>
                  <a:endParaRPr lang="en-US"/>
                </a:p>
              </p:txBody>
            </p:sp>
            <p:sp>
              <p:nvSpPr>
                <p:cNvPr id="16717" name="Freeform 189"/>
                <p:cNvSpPr>
                  <a:spLocks/>
                </p:cNvSpPr>
                <p:nvPr/>
              </p:nvSpPr>
              <p:spPr bwMode="auto">
                <a:xfrm>
                  <a:off x="4805" y="2334"/>
                  <a:ext cx="36" cy="48"/>
                </a:xfrm>
                <a:custGeom>
                  <a:avLst/>
                  <a:gdLst>
                    <a:gd name="T0" fmla="*/ 36 w 36"/>
                    <a:gd name="T1" fmla="*/ 18 h 48"/>
                    <a:gd name="T2" fmla="*/ 30 w 36"/>
                    <a:gd name="T3" fmla="*/ 30 h 48"/>
                    <a:gd name="T4" fmla="*/ 24 w 36"/>
                    <a:gd name="T5" fmla="*/ 42 h 48"/>
                    <a:gd name="T6" fmla="*/ 24 w 36"/>
                    <a:gd name="T7" fmla="*/ 48 h 48"/>
                    <a:gd name="T8" fmla="*/ 18 w 36"/>
                    <a:gd name="T9" fmla="*/ 42 h 48"/>
                    <a:gd name="T10" fmla="*/ 18 w 36"/>
                    <a:gd name="T11" fmla="*/ 48 h 48"/>
                    <a:gd name="T12" fmla="*/ 12 w 36"/>
                    <a:gd name="T13" fmla="*/ 48 h 48"/>
                    <a:gd name="T14" fmla="*/ 12 w 36"/>
                    <a:gd name="T15" fmla="*/ 42 h 48"/>
                    <a:gd name="T16" fmla="*/ 12 w 36"/>
                    <a:gd name="T17" fmla="*/ 48 h 48"/>
                    <a:gd name="T18" fmla="*/ 6 w 36"/>
                    <a:gd name="T19" fmla="*/ 48 h 48"/>
                    <a:gd name="T20" fmla="*/ 12 w 36"/>
                    <a:gd name="T21" fmla="*/ 48 h 48"/>
                    <a:gd name="T22" fmla="*/ 6 w 36"/>
                    <a:gd name="T23" fmla="*/ 48 h 48"/>
                    <a:gd name="T24" fmla="*/ 12 w 36"/>
                    <a:gd name="T25" fmla="*/ 42 h 48"/>
                    <a:gd name="T26" fmla="*/ 6 w 36"/>
                    <a:gd name="T27" fmla="*/ 42 h 48"/>
                    <a:gd name="T28" fmla="*/ 6 w 36"/>
                    <a:gd name="T29" fmla="*/ 36 h 48"/>
                    <a:gd name="T30" fmla="*/ 12 w 36"/>
                    <a:gd name="T31" fmla="*/ 30 h 48"/>
                    <a:gd name="T32" fmla="*/ 12 w 36"/>
                    <a:gd name="T33" fmla="*/ 24 h 48"/>
                    <a:gd name="T34" fmla="*/ 6 w 36"/>
                    <a:gd name="T35" fmla="*/ 18 h 48"/>
                    <a:gd name="T36" fmla="*/ 6 w 36"/>
                    <a:gd name="T37" fmla="*/ 24 h 48"/>
                    <a:gd name="T38" fmla="*/ 12 w 36"/>
                    <a:gd name="T39" fmla="*/ 24 h 48"/>
                    <a:gd name="T40" fmla="*/ 6 w 36"/>
                    <a:gd name="T41" fmla="*/ 24 h 48"/>
                    <a:gd name="T42" fmla="*/ 0 w 36"/>
                    <a:gd name="T43" fmla="*/ 24 h 48"/>
                    <a:gd name="T44" fmla="*/ 0 w 36"/>
                    <a:gd name="T45" fmla="*/ 18 h 48"/>
                    <a:gd name="T46" fmla="*/ 6 w 36"/>
                    <a:gd name="T47" fmla="*/ 18 h 48"/>
                    <a:gd name="T48" fmla="*/ 0 w 36"/>
                    <a:gd name="T49" fmla="*/ 12 h 48"/>
                    <a:gd name="T50" fmla="*/ 6 w 36"/>
                    <a:gd name="T51" fmla="*/ 6 h 48"/>
                    <a:gd name="T52" fmla="*/ 12 w 36"/>
                    <a:gd name="T53" fmla="*/ 6 h 48"/>
                    <a:gd name="T54" fmla="*/ 12 w 36"/>
                    <a:gd name="T55" fmla="*/ 0 h 48"/>
                    <a:gd name="T56" fmla="*/ 18 w 36"/>
                    <a:gd name="T57" fmla="*/ 0 h 48"/>
                    <a:gd name="T58" fmla="*/ 18 w 36"/>
                    <a:gd name="T59" fmla="*/ 6 h 48"/>
                    <a:gd name="T60" fmla="*/ 24 w 36"/>
                    <a:gd name="T61" fmla="*/ 6 h 48"/>
                    <a:gd name="T62" fmla="*/ 30 w 36"/>
                    <a:gd name="T63" fmla="*/ 6 h 48"/>
                    <a:gd name="T64" fmla="*/ 30 w 36"/>
                    <a:gd name="T65" fmla="*/ 12 h 48"/>
                    <a:gd name="T66" fmla="*/ 36 w 36"/>
                    <a:gd name="T67" fmla="*/ 18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48"/>
                    <a:gd name="T104" fmla="*/ 36 w 36"/>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48">
                      <a:moveTo>
                        <a:pt x="36" y="18"/>
                      </a:moveTo>
                      <a:lnTo>
                        <a:pt x="30" y="30"/>
                      </a:lnTo>
                      <a:lnTo>
                        <a:pt x="24" y="42"/>
                      </a:lnTo>
                      <a:lnTo>
                        <a:pt x="24" y="48"/>
                      </a:lnTo>
                      <a:lnTo>
                        <a:pt x="18" y="42"/>
                      </a:lnTo>
                      <a:lnTo>
                        <a:pt x="18" y="48"/>
                      </a:lnTo>
                      <a:lnTo>
                        <a:pt x="12" y="48"/>
                      </a:lnTo>
                      <a:lnTo>
                        <a:pt x="12" y="42"/>
                      </a:lnTo>
                      <a:lnTo>
                        <a:pt x="12" y="48"/>
                      </a:lnTo>
                      <a:lnTo>
                        <a:pt x="6" y="48"/>
                      </a:lnTo>
                      <a:lnTo>
                        <a:pt x="12" y="48"/>
                      </a:lnTo>
                      <a:lnTo>
                        <a:pt x="6" y="48"/>
                      </a:lnTo>
                      <a:lnTo>
                        <a:pt x="12" y="42"/>
                      </a:lnTo>
                      <a:lnTo>
                        <a:pt x="6" y="42"/>
                      </a:lnTo>
                      <a:lnTo>
                        <a:pt x="6" y="36"/>
                      </a:lnTo>
                      <a:lnTo>
                        <a:pt x="12" y="30"/>
                      </a:lnTo>
                      <a:lnTo>
                        <a:pt x="12" y="24"/>
                      </a:lnTo>
                      <a:lnTo>
                        <a:pt x="6" y="18"/>
                      </a:lnTo>
                      <a:lnTo>
                        <a:pt x="6" y="24"/>
                      </a:lnTo>
                      <a:lnTo>
                        <a:pt x="12" y="24"/>
                      </a:lnTo>
                      <a:lnTo>
                        <a:pt x="6" y="24"/>
                      </a:lnTo>
                      <a:lnTo>
                        <a:pt x="0" y="24"/>
                      </a:lnTo>
                      <a:lnTo>
                        <a:pt x="0" y="18"/>
                      </a:lnTo>
                      <a:lnTo>
                        <a:pt x="6" y="18"/>
                      </a:lnTo>
                      <a:lnTo>
                        <a:pt x="0" y="12"/>
                      </a:lnTo>
                      <a:lnTo>
                        <a:pt x="6" y="6"/>
                      </a:lnTo>
                      <a:lnTo>
                        <a:pt x="12" y="6"/>
                      </a:lnTo>
                      <a:lnTo>
                        <a:pt x="12" y="0"/>
                      </a:lnTo>
                      <a:lnTo>
                        <a:pt x="18" y="0"/>
                      </a:lnTo>
                      <a:lnTo>
                        <a:pt x="18" y="6"/>
                      </a:lnTo>
                      <a:lnTo>
                        <a:pt x="24" y="6"/>
                      </a:lnTo>
                      <a:lnTo>
                        <a:pt x="30" y="6"/>
                      </a:lnTo>
                      <a:lnTo>
                        <a:pt x="30" y="12"/>
                      </a:lnTo>
                      <a:lnTo>
                        <a:pt x="36" y="18"/>
                      </a:lnTo>
                      <a:close/>
                    </a:path>
                  </a:pathLst>
                </a:custGeom>
                <a:solidFill>
                  <a:srgbClr val="00CC00"/>
                </a:solidFill>
                <a:ln w="0">
                  <a:solidFill>
                    <a:srgbClr val="000000"/>
                  </a:solidFill>
                  <a:prstDash val="solid"/>
                  <a:round/>
                  <a:headEnd/>
                  <a:tailEnd/>
                </a:ln>
              </p:spPr>
              <p:txBody>
                <a:bodyPr/>
                <a:lstStyle/>
                <a:p>
                  <a:endParaRPr lang="en-US"/>
                </a:p>
              </p:txBody>
            </p:sp>
            <p:sp>
              <p:nvSpPr>
                <p:cNvPr id="16718" name="Freeform 190"/>
                <p:cNvSpPr>
                  <a:spLocks/>
                </p:cNvSpPr>
                <p:nvPr/>
              </p:nvSpPr>
              <p:spPr bwMode="auto">
                <a:xfrm>
                  <a:off x="4841" y="2328"/>
                  <a:ext cx="42" cy="30"/>
                </a:xfrm>
                <a:custGeom>
                  <a:avLst/>
                  <a:gdLst>
                    <a:gd name="T0" fmla="*/ 30 w 42"/>
                    <a:gd name="T1" fmla="*/ 18 h 30"/>
                    <a:gd name="T2" fmla="*/ 24 w 42"/>
                    <a:gd name="T3" fmla="*/ 12 h 30"/>
                    <a:gd name="T4" fmla="*/ 18 w 42"/>
                    <a:gd name="T5" fmla="*/ 18 h 30"/>
                    <a:gd name="T6" fmla="*/ 12 w 42"/>
                    <a:gd name="T7" fmla="*/ 30 h 30"/>
                    <a:gd name="T8" fmla="*/ 6 w 42"/>
                    <a:gd name="T9" fmla="*/ 18 h 30"/>
                    <a:gd name="T10" fmla="*/ 0 w 42"/>
                    <a:gd name="T11" fmla="*/ 18 h 30"/>
                    <a:gd name="T12" fmla="*/ 6 w 42"/>
                    <a:gd name="T13" fmla="*/ 12 h 30"/>
                    <a:gd name="T14" fmla="*/ 12 w 42"/>
                    <a:gd name="T15" fmla="*/ 12 h 30"/>
                    <a:gd name="T16" fmla="*/ 12 w 42"/>
                    <a:gd name="T17" fmla="*/ 6 h 30"/>
                    <a:gd name="T18" fmla="*/ 18 w 42"/>
                    <a:gd name="T19" fmla="*/ 6 h 30"/>
                    <a:gd name="T20" fmla="*/ 24 w 42"/>
                    <a:gd name="T21" fmla="*/ 6 h 30"/>
                    <a:gd name="T22" fmla="*/ 24 w 42"/>
                    <a:gd name="T23" fmla="*/ 0 h 30"/>
                    <a:gd name="T24" fmla="*/ 30 w 42"/>
                    <a:gd name="T25" fmla="*/ 0 h 30"/>
                    <a:gd name="T26" fmla="*/ 36 w 42"/>
                    <a:gd name="T27" fmla="*/ 0 h 30"/>
                    <a:gd name="T28" fmla="*/ 36 w 42"/>
                    <a:gd name="T29" fmla="*/ 6 h 30"/>
                    <a:gd name="T30" fmla="*/ 42 w 42"/>
                    <a:gd name="T31" fmla="*/ 12 h 30"/>
                    <a:gd name="T32" fmla="*/ 36 w 42"/>
                    <a:gd name="T33" fmla="*/ 12 h 30"/>
                    <a:gd name="T34" fmla="*/ 30 w 42"/>
                    <a:gd name="T35" fmla="*/ 12 h 30"/>
                    <a:gd name="T36" fmla="*/ 30 w 42"/>
                    <a:gd name="T37" fmla="*/ 18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30"/>
                    <a:gd name="T59" fmla="*/ 42 w 42"/>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30">
                      <a:moveTo>
                        <a:pt x="30" y="18"/>
                      </a:moveTo>
                      <a:lnTo>
                        <a:pt x="24" y="12"/>
                      </a:lnTo>
                      <a:lnTo>
                        <a:pt x="18" y="18"/>
                      </a:lnTo>
                      <a:lnTo>
                        <a:pt x="12" y="30"/>
                      </a:lnTo>
                      <a:lnTo>
                        <a:pt x="6" y="18"/>
                      </a:lnTo>
                      <a:lnTo>
                        <a:pt x="0" y="18"/>
                      </a:lnTo>
                      <a:lnTo>
                        <a:pt x="6" y="12"/>
                      </a:lnTo>
                      <a:lnTo>
                        <a:pt x="12" y="12"/>
                      </a:lnTo>
                      <a:lnTo>
                        <a:pt x="12" y="6"/>
                      </a:lnTo>
                      <a:lnTo>
                        <a:pt x="18" y="6"/>
                      </a:lnTo>
                      <a:lnTo>
                        <a:pt x="24" y="6"/>
                      </a:lnTo>
                      <a:lnTo>
                        <a:pt x="24" y="0"/>
                      </a:lnTo>
                      <a:lnTo>
                        <a:pt x="30" y="0"/>
                      </a:lnTo>
                      <a:lnTo>
                        <a:pt x="36" y="0"/>
                      </a:lnTo>
                      <a:lnTo>
                        <a:pt x="36" y="6"/>
                      </a:lnTo>
                      <a:lnTo>
                        <a:pt x="42" y="12"/>
                      </a:lnTo>
                      <a:lnTo>
                        <a:pt x="36" y="12"/>
                      </a:lnTo>
                      <a:lnTo>
                        <a:pt x="30" y="12"/>
                      </a:lnTo>
                      <a:lnTo>
                        <a:pt x="30" y="18"/>
                      </a:lnTo>
                      <a:close/>
                    </a:path>
                  </a:pathLst>
                </a:custGeom>
                <a:solidFill>
                  <a:srgbClr val="00CC00"/>
                </a:solidFill>
                <a:ln w="0">
                  <a:solidFill>
                    <a:srgbClr val="000000"/>
                  </a:solidFill>
                  <a:prstDash val="solid"/>
                  <a:round/>
                  <a:headEnd/>
                  <a:tailEnd/>
                </a:ln>
              </p:spPr>
              <p:txBody>
                <a:bodyPr/>
                <a:lstStyle/>
                <a:p>
                  <a:endParaRPr lang="en-US"/>
                </a:p>
              </p:txBody>
            </p:sp>
            <p:sp>
              <p:nvSpPr>
                <p:cNvPr id="16719" name="Freeform 191"/>
                <p:cNvSpPr>
                  <a:spLocks/>
                </p:cNvSpPr>
                <p:nvPr/>
              </p:nvSpPr>
              <p:spPr bwMode="auto">
                <a:xfrm>
                  <a:off x="4931" y="2256"/>
                  <a:ext cx="6" cy="6"/>
                </a:xfrm>
                <a:custGeom>
                  <a:avLst/>
                  <a:gdLst>
                    <a:gd name="T0" fmla="*/ 6 w 6"/>
                    <a:gd name="T1" fmla="*/ 6 h 6"/>
                    <a:gd name="T2" fmla="*/ 6 w 6"/>
                    <a:gd name="T3" fmla="*/ 0 h 6"/>
                    <a:gd name="T4" fmla="*/ 0 w 6"/>
                    <a:gd name="T5" fmla="*/ 6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6"/>
                      </a:moveTo>
                      <a:lnTo>
                        <a:pt x="6" y="0"/>
                      </a:lnTo>
                      <a:lnTo>
                        <a:pt x="0" y="6"/>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720" name="Freeform 192"/>
                <p:cNvSpPr>
                  <a:spLocks/>
                </p:cNvSpPr>
                <p:nvPr/>
              </p:nvSpPr>
              <p:spPr bwMode="auto">
                <a:xfrm>
                  <a:off x="4775" y="2460"/>
                  <a:ext cx="12" cy="6"/>
                </a:xfrm>
                <a:custGeom>
                  <a:avLst/>
                  <a:gdLst>
                    <a:gd name="T0" fmla="*/ 0 w 12"/>
                    <a:gd name="T1" fmla="*/ 6 h 6"/>
                    <a:gd name="T2" fmla="*/ 12 w 12"/>
                    <a:gd name="T3" fmla="*/ 0 h 6"/>
                    <a:gd name="T4" fmla="*/ 6 w 12"/>
                    <a:gd name="T5" fmla="*/ 0 h 6"/>
                    <a:gd name="T6" fmla="*/ 0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6"/>
                      </a:moveTo>
                      <a:lnTo>
                        <a:pt x="12" y="0"/>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721" name="Freeform 193"/>
                <p:cNvSpPr>
                  <a:spLocks/>
                </p:cNvSpPr>
                <p:nvPr/>
              </p:nvSpPr>
              <p:spPr bwMode="auto">
                <a:xfrm>
                  <a:off x="4811" y="2364"/>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22" name="Freeform 194"/>
                <p:cNvSpPr>
                  <a:spLocks/>
                </p:cNvSpPr>
                <p:nvPr/>
              </p:nvSpPr>
              <p:spPr bwMode="auto">
                <a:xfrm>
                  <a:off x="4751" y="2250"/>
                  <a:ext cx="54" cy="78"/>
                </a:xfrm>
                <a:custGeom>
                  <a:avLst/>
                  <a:gdLst>
                    <a:gd name="T0" fmla="*/ 18 w 54"/>
                    <a:gd name="T1" fmla="*/ 72 h 78"/>
                    <a:gd name="T2" fmla="*/ 12 w 54"/>
                    <a:gd name="T3" fmla="*/ 72 h 78"/>
                    <a:gd name="T4" fmla="*/ 6 w 54"/>
                    <a:gd name="T5" fmla="*/ 78 h 78"/>
                    <a:gd name="T6" fmla="*/ 0 w 54"/>
                    <a:gd name="T7" fmla="*/ 78 h 78"/>
                    <a:gd name="T8" fmla="*/ 6 w 54"/>
                    <a:gd name="T9" fmla="*/ 72 h 78"/>
                    <a:gd name="T10" fmla="*/ 6 w 54"/>
                    <a:gd name="T11" fmla="*/ 66 h 78"/>
                    <a:gd name="T12" fmla="*/ 6 w 54"/>
                    <a:gd name="T13" fmla="*/ 54 h 78"/>
                    <a:gd name="T14" fmla="*/ 6 w 54"/>
                    <a:gd name="T15" fmla="*/ 48 h 78"/>
                    <a:gd name="T16" fmla="*/ 6 w 54"/>
                    <a:gd name="T17" fmla="*/ 36 h 78"/>
                    <a:gd name="T18" fmla="*/ 0 w 54"/>
                    <a:gd name="T19" fmla="*/ 30 h 78"/>
                    <a:gd name="T20" fmla="*/ 6 w 54"/>
                    <a:gd name="T21" fmla="*/ 30 h 78"/>
                    <a:gd name="T22" fmla="*/ 12 w 54"/>
                    <a:gd name="T23" fmla="*/ 36 h 78"/>
                    <a:gd name="T24" fmla="*/ 12 w 54"/>
                    <a:gd name="T25" fmla="*/ 30 h 78"/>
                    <a:gd name="T26" fmla="*/ 6 w 54"/>
                    <a:gd name="T27" fmla="*/ 24 h 78"/>
                    <a:gd name="T28" fmla="*/ 12 w 54"/>
                    <a:gd name="T29" fmla="*/ 18 h 78"/>
                    <a:gd name="T30" fmla="*/ 6 w 54"/>
                    <a:gd name="T31" fmla="*/ 18 h 78"/>
                    <a:gd name="T32" fmla="*/ 12 w 54"/>
                    <a:gd name="T33" fmla="*/ 12 h 78"/>
                    <a:gd name="T34" fmla="*/ 24 w 54"/>
                    <a:gd name="T35" fmla="*/ 6 h 78"/>
                    <a:gd name="T36" fmla="*/ 36 w 54"/>
                    <a:gd name="T37" fmla="*/ 0 h 78"/>
                    <a:gd name="T38" fmla="*/ 42 w 54"/>
                    <a:gd name="T39" fmla="*/ 18 h 78"/>
                    <a:gd name="T40" fmla="*/ 54 w 54"/>
                    <a:gd name="T41" fmla="*/ 24 h 78"/>
                    <a:gd name="T42" fmla="*/ 48 w 54"/>
                    <a:gd name="T43" fmla="*/ 60 h 78"/>
                    <a:gd name="T44" fmla="*/ 36 w 54"/>
                    <a:gd name="T45" fmla="*/ 66 h 78"/>
                    <a:gd name="T46" fmla="*/ 30 w 54"/>
                    <a:gd name="T47" fmla="*/ 66 h 78"/>
                    <a:gd name="T48" fmla="*/ 30 w 54"/>
                    <a:gd name="T49" fmla="*/ 72 h 78"/>
                    <a:gd name="T50" fmla="*/ 24 w 54"/>
                    <a:gd name="T51" fmla="*/ 72 h 78"/>
                    <a:gd name="T52" fmla="*/ 18 w 54"/>
                    <a:gd name="T53" fmla="*/ 72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78"/>
                    <a:gd name="T83" fmla="*/ 54 w 54"/>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78">
                      <a:moveTo>
                        <a:pt x="18" y="72"/>
                      </a:moveTo>
                      <a:lnTo>
                        <a:pt x="12" y="72"/>
                      </a:lnTo>
                      <a:lnTo>
                        <a:pt x="6" y="78"/>
                      </a:lnTo>
                      <a:lnTo>
                        <a:pt x="0" y="78"/>
                      </a:lnTo>
                      <a:lnTo>
                        <a:pt x="6" y="72"/>
                      </a:lnTo>
                      <a:lnTo>
                        <a:pt x="6" y="66"/>
                      </a:lnTo>
                      <a:lnTo>
                        <a:pt x="6" y="54"/>
                      </a:lnTo>
                      <a:lnTo>
                        <a:pt x="6" y="48"/>
                      </a:lnTo>
                      <a:lnTo>
                        <a:pt x="6" y="36"/>
                      </a:lnTo>
                      <a:lnTo>
                        <a:pt x="0" y="30"/>
                      </a:lnTo>
                      <a:lnTo>
                        <a:pt x="6" y="30"/>
                      </a:lnTo>
                      <a:lnTo>
                        <a:pt x="12" y="36"/>
                      </a:lnTo>
                      <a:lnTo>
                        <a:pt x="12" y="30"/>
                      </a:lnTo>
                      <a:lnTo>
                        <a:pt x="6" y="24"/>
                      </a:lnTo>
                      <a:lnTo>
                        <a:pt x="12" y="18"/>
                      </a:lnTo>
                      <a:lnTo>
                        <a:pt x="6" y="18"/>
                      </a:lnTo>
                      <a:lnTo>
                        <a:pt x="12" y="12"/>
                      </a:lnTo>
                      <a:lnTo>
                        <a:pt x="24" y="6"/>
                      </a:lnTo>
                      <a:lnTo>
                        <a:pt x="36" y="0"/>
                      </a:lnTo>
                      <a:lnTo>
                        <a:pt x="42" y="18"/>
                      </a:lnTo>
                      <a:lnTo>
                        <a:pt x="54" y="24"/>
                      </a:lnTo>
                      <a:lnTo>
                        <a:pt x="48" y="60"/>
                      </a:lnTo>
                      <a:lnTo>
                        <a:pt x="36" y="66"/>
                      </a:lnTo>
                      <a:lnTo>
                        <a:pt x="30" y="66"/>
                      </a:lnTo>
                      <a:lnTo>
                        <a:pt x="30" y="72"/>
                      </a:lnTo>
                      <a:lnTo>
                        <a:pt x="24" y="72"/>
                      </a:lnTo>
                      <a:lnTo>
                        <a:pt x="18" y="72"/>
                      </a:lnTo>
                      <a:close/>
                    </a:path>
                  </a:pathLst>
                </a:custGeom>
                <a:solidFill>
                  <a:srgbClr val="00CC00"/>
                </a:solidFill>
                <a:ln w="0">
                  <a:solidFill>
                    <a:srgbClr val="000000"/>
                  </a:solidFill>
                  <a:prstDash val="solid"/>
                  <a:round/>
                  <a:headEnd/>
                  <a:tailEnd/>
                </a:ln>
              </p:spPr>
              <p:txBody>
                <a:bodyPr/>
                <a:lstStyle/>
                <a:p>
                  <a:endParaRPr lang="en-US"/>
                </a:p>
              </p:txBody>
            </p:sp>
            <p:sp>
              <p:nvSpPr>
                <p:cNvPr id="16723" name="Freeform 195"/>
                <p:cNvSpPr>
                  <a:spLocks/>
                </p:cNvSpPr>
                <p:nvPr/>
              </p:nvSpPr>
              <p:spPr bwMode="auto">
                <a:xfrm>
                  <a:off x="4751" y="2340"/>
                  <a:ext cx="12" cy="12"/>
                </a:xfrm>
                <a:custGeom>
                  <a:avLst/>
                  <a:gdLst>
                    <a:gd name="T0" fmla="*/ 6 w 12"/>
                    <a:gd name="T1" fmla="*/ 0 h 12"/>
                    <a:gd name="T2" fmla="*/ 0 w 12"/>
                    <a:gd name="T3" fmla="*/ 6 h 12"/>
                    <a:gd name="T4" fmla="*/ 0 w 12"/>
                    <a:gd name="T5" fmla="*/ 12 h 12"/>
                    <a:gd name="T6" fmla="*/ 6 w 12"/>
                    <a:gd name="T7" fmla="*/ 12 h 12"/>
                    <a:gd name="T8" fmla="*/ 6 w 12"/>
                    <a:gd name="T9" fmla="*/ 6 h 12"/>
                    <a:gd name="T10" fmla="*/ 12 w 12"/>
                    <a:gd name="T11" fmla="*/ 6 h 12"/>
                    <a:gd name="T12" fmla="*/ 12 w 12"/>
                    <a:gd name="T13" fmla="*/ 0 h 12"/>
                    <a:gd name="T14" fmla="*/ 6 w 12"/>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6" y="0"/>
                      </a:moveTo>
                      <a:lnTo>
                        <a:pt x="0" y="6"/>
                      </a:lnTo>
                      <a:lnTo>
                        <a:pt x="0" y="12"/>
                      </a:lnTo>
                      <a:lnTo>
                        <a:pt x="6" y="12"/>
                      </a:lnTo>
                      <a:lnTo>
                        <a:pt x="6" y="6"/>
                      </a:lnTo>
                      <a:lnTo>
                        <a:pt x="12" y="6"/>
                      </a:lnTo>
                      <a:lnTo>
                        <a:pt x="12"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24" name="Freeform 196"/>
                <p:cNvSpPr>
                  <a:spLocks/>
                </p:cNvSpPr>
                <p:nvPr/>
              </p:nvSpPr>
              <p:spPr bwMode="auto">
                <a:xfrm>
                  <a:off x="3964" y="1926"/>
                  <a:ext cx="913" cy="636"/>
                </a:xfrm>
                <a:custGeom>
                  <a:avLst/>
                  <a:gdLst>
                    <a:gd name="T0" fmla="*/ 264 w 913"/>
                    <a:gd name="T1" fmla="*/ 510 h 636"/>
                    <a:gd name="T2" fmla="*/ 198 w 913"/>
                    <a:gd name="T3" fmla="*/ 510 h 636"/>
                    <a:gd name="T4" fmla="*/ 150 w 913"/>
                    <a:gd name="T5" fmla="*/ 492 h 636"/>
                    <a:gd name="T6" fmla="*/ 84 w 913"/>
                    <a:gd name="T7" fmla="*/ 456 h 636"/>
                    <a:gd name="T8" fmla="*/ 84 w 913"/>
                    <a:gd name="T9" fmla="*/ 414 h 636"/>
                    <a:gd name="T10" fmla="*/ 90 w 913"/>
                    <a:gd name="T11" fmla="*/ 378 h 636"/>
                    <a:gd name="T12" fmla="*/ 30 w 913"/>
                    <a:gd name="T13" fmla="*/ 360 h 636"/>
                    <a:gd name="T14" fmla="*/ 6 w 913"/>
                    <a:gd name="T15" fmla="*/ 324 h 636"/>
                    <a:gd name="T16" fmla="*/ 42 w 913"/>
                    <a:gd name="T17" fmla="*/ 288 h 636"/>
                    <a:gd name="T18" fmla="*/ 102 w 913"/>
                    <a:gd name="T19" fmla="*/ 240 h 636"/>
                    <a:gd name="T20" fmla="*/ 96 w 913"/>
                    <a:gd name="T21" fmla="*/ 198 h 636"/>
                    <a:gd name="T22" fmla="*/ 144 w 913"/>
                    <a:gd name="T23" fmla="*/ 150 h 636"/>
                    <a:gd name="T24" fmla="*/ 204 w 913"/>
                    <a:gd name="T25" fmla="*/ 108 h 636"/>
                    <a:gd name="T26" fmla="*/ 246 w 913"/>
                    <a:gd name="T27" fmla="*/ 132 h 636"/>
                    <a:gd name="T28" fmla="*/ 288 w 913"/>
                    <a:gd name="T29" fmla="*/ 198 h 636"/>
                    <a:gd name="T30" fmla="*/ 360 w 913"/>
                    <a:gd name="T31" fmla="*/ 246 h 636"/>
                    <a:gd name="T32" fmla="*/ 445 w 913"/>
                    <a:gd name="T33" fmla="*/ 258 h 636"/>
                    <a:gd name="T34" fmla="*/ 517 w 913"/>
                    <a:gd name="T35" fmla="*/ 252 h 636"/>
                    <a:gd name="T36" fmla="*/ 577 w 913"/>
                    <a:gd name="T37" fmla="*/ 192 h 636"/>
                    <a:gd name="T38" fmla="*/ 667 w 913"/>
                    <a:gd name="T39" fmla="*/ 162 h 636"/>
                    <a:gd name="T40" fmla="*/ 655 w 913"/>
                    <a:gd name="T41" fmla="*/ 132 h 636"/>
                    <a:gd name="T42" fmla="*/ 667 w 913"/>
                    <a:gd name="T43" fmla="*/ 96 h 636"/>
                    <a:gd name="T44" fmla="*/ 697 w 913"/>
                    <a:gd name="T45" fmla="*/ 18 h 636"/>
                    <a:gd name="T46" fmla="*/ 793 w 913"/>
                    <a:gd name="T47" fmla="*/ 36 h 636"/>
                    <a:gd name="T48" fmla="*/ 841 w 913"/>
                    <a:gd name="T49" fmla="*/ 102 h 636"/>
                    <a:gd name="T50" fmla="*/ 913 w 913"/>
                    <a:gd name="T51" fmla="*/ 144 h 636"/>
                    <a:gd name="T52" fmla="*/ 859 w 913"/>
                    <a:gd name="T53" fmla="*/ 222 h 636"/>
                    <a:gd name="T54" fmla="*/ 835 w 913"/>
                    <a:gd name="T55" fmla="*/ 246 h 636"/>
                    <a:gd name="T56" fmla="*/ 793 w 913"/>
                    <a:gd name="T57" fmla="*/ 264 h 636"/>
                    <a:gd name="T58" fmla="*/ 727 w 913"/>
                    <a:gd name="T59" fmla="*/ 312 h 636"/>
                    <a:gd name="T60" fmla="*/ 727 w 913"/>
                    <a:gd name="T61" fmla="*/ 282 h 636"/>
                    <a:gd name="T62" fmla="*/ 673 w 913"/>
                    <a:gd name="T63" fmla="*/ 312 h 636"/>
                    <a:gd name="T64" fmla="*/ 691 w 913"/>
                    <a:gd name="T65" fmla="*/ 348 h 636"/>
                    <a:gd name="T66" fmla="*/ 733 w 913"/>
                    <a:gd name="T67" fmla="*/ 348 h 636"/>
                    <a:gd name="T68" fmla="*/ 697 w 913"/>
                    <a:gd name="T69" fmla="*/ 378 h 636"/>
                    <a:gd name="T70" fmla="*/ 721 w 913"/>
                    <a:gd name="T71" fmla="*/ 450 h 636"/>
                    <a:gd name="T72" fmla="*/ 727 w 913"/>
                    <a:gd name="T73" fmla="*/ 462 h 636"/>
                    <a:gd name="T74" fmla="*/ 709 w 913"/>
                    <a:gd name="T75" fmla="*/ 474 h 636"/>
                    <a:gd name="T76" fmla="*/ 727 w 913"/>
                    <a:gd name="T77" fmla="*/ 486 h 636"/>
                    <a:gd name="T78" fmla="*/ 715 w 913"/>
                    <a:gd name="T79" fmla="*/ 504 h 636"/>
                    <a:gd name="T80" fmla="*/ 715 w 913"/>
                    <a:gd name="T81" fmla="*/ 510 h 636"/>
                    <a:gd name="T82" fmla="*/ 691 w 913"/>
                    <a:gd name="T83" fmla="*/ 540 h 636"/>
                    <a:gd name="T84" fmla="*/ 685 w 913"/>
                    <a:gd name="T85" fmla="*/ 552 h 636"/>
                    <a:gd name="T86" fmla="*/ 667 w 913"/>
                    <a:gd name="T87" fmla="*/ 576 h 636"/>
                    <a:gd name="T88" fmla="*/ 637 w 913"/>
                    <a:gd name="T89" fmla="*/ 600 h 636"/>
                    <a:gd name="T90" fmla="*/ 613 w 913"/>
                    <a:gd name="T91" fmla="*/ 606 h 636"/>
                    <a:gd name="T92" fmla="*/ 595 w 913"/>
                    <a:gd name="T93" fmla="*/ 606 h 636"/>
                    <a:gd name="T94" fmla="*/ 565 w 913"/>
                    <a:gd name="T95" fmla="*/ 618 h 636"/>
                    <a:gd name="T96" fmla="*/ 547 w 913"/>
                    <a:gd name="T97" fmla="*/ 636 h 636"/>
                    <a:gd name="T98" fmla="*/ 523 w 913"/>
                    <a:gd name="T99" fmla="*/ 612 h 636"/>
                    <a:gd name="T100" fmla="*/ 499 w 913"/>
                    <a:gd name="T101" fmla="*/ 594 h 636"/>
                    <a:gd name="T102" fmla="*/ 451 w 913"/>
                    <a:gd name="T103" fmla="*/ 600 h 636"/>
                    <a:gd name="T104" fmla="*/ 420 w 913"/>
                    <a:gd name="T105" fmla="*/ 606 h 636"/>
                    <a:gd name="T106" fmla="*/ 390 w 913"/>
                    <a:gd name="T107" fmla="*/ 612 h 636"/>
                    <a:gd name="T108" fmla="*/ 360 w 913"/>
                    <a:gd name="T109" fmla="*/ 576 h 636"/>
                    <a:gd name="T110" fmla="*/ 378 w 913"/>
                    <a:gd name="T111" fmla="*/ 534 h 636"/>
                    <a:gd name="T112" fmla="*/ 342 w 913"/>
                    <a:gd name="T113" fmla="*/ 504 h 636"/>
                    <a:gd name="T114" fmla="*/ 324 w 913"/>
                    <a:gd name="T115" fmla="*/ 492 h 6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3"/>
                    <a:gd name="T175" fmla="*/ 0 h 636"/>
                    <a:gd name="T176" fmla="*/ 913 w 913"/>
                    <a:gd name="T177" fmla="*/ 636 h 6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3" h="636">
                      <a:moveTo>
                        <a:pt x="312" y="492"/>
                      </a:moveTo>
                      <a:lnTo>
                        <a:pt x="300" y="504"/>
                      </a:lnTo>
                      <a:lnTo>
                        <a:pt x="288" y="510"/>
                      </a:lnTo>
                      <a:lnTo>
                        <a:pt x="270" y="516"/>
                      </a:lnTo>
                      <a:lnTo>
                        <a:pt x="264" y="510"/>
                      </a:lnTo>
                      <a:lnTo>
                        <a:pt x="246" y="510"/>
                      </a:lnTo>
                      <a:lnTo>
                        <a:pt x="228" y="522"/>
                      </a:lnTo>
                      <a:lnTo>
                        <a:pt x="228" y="510"/>
                      </a:lnTo>
                      <a:lnTo>
                        <a:pt x="222" y="516"/>
                      </a:lnTo>
                      <a:lnTo>
                        <a:pt x="198" y="510"/>
                      </a:lnTo>
                      <a:lnTo>
                        <a:pt x="186" y="510"/>
                      </a:lnTo>
                      <a:lnTo>
                        <a:pt x="174" y="504"/>
                      </a:lnTo>
                      <a:lnTo>
                        <a:pt x="162" y="498"/>
                      </a:lnTo>
                      <a:lnTo>
                        <a:pt x="156" y="492"/>
                      </a:lnTo>
                      <a:lnTo>
                        <a:pt x="150" y="492"/>
                      </a:lnTo>
                      <a:lnTo>
                        <a:pt x="132" y="480"/>
                      </a:lnTo>
                      <a:lnTo>
                        <a:pt x="120" y="468"/>
                      </a:lnTo>
                      <a:lnTo>
                        <a:pt x="114" y="474"/>
                      </a:lnTo>
                      <a:lnTo>
                        <a:pt x="102" y="462"/>
                      </a:lnTo>
                      <a:lnTo>
                        <a:pt x="84" y="456"/>
                      </a:lnTo>
                      <a:lnTo>
                        <a:pt x="78" y="450"/>
                      </a:lnTo>
                      <a:lnTo>
                        <a:pt x="78" y="432"/>
                      </a:lnTo>
                      <a:lnTo>
                        <a:pt x="84" y="432"/>
                      </a:lnTo>
                      <a:lnTo>
                        <a:pt x="90" y="426"/>
                      </a:lnTo>
                      <a:lnTo>
                        <a:pt x="84" y="414"/>
                      </a:lnTo>
                      <a:lnTo>
                        <a:pt x="84" y="408"/>
                      </a:lnTo>
                      <a:lnTo>
                        <a:pt x="90" y="402"/>
                      </a:lnTo>
                      <a:lnTo>
                        <a:pt x="96" y="396"/>
                      </a:lnTo>
                      <a:lnTo>
                        <a:pt x="102" y="378"/>
                      </a:lnTo>
                      <a:lnTo>
                        <a:pt x="90" y="378"/>
                      </a:lnTo>
                      <a:lnTo>
                        <a:pt x="78" y="372"/>
                      </a:lnTo>
                      <a:lnTo>
                        <a:pt x="66" y="378"/>
                      </a:lnTo>
                      <a:lnTo>
                        <a:pt x="48" y="378"/>
                      </a:lnTo>
                      <a:lnTo>
                        <a:pt x="36" y="372"/>
                      </a:lnTo>
                      <a:lnTo>
                        <a:pt x="30" y="360"/>
                      </a:lnTo>
                      <a:lnTo>
                        <a:pt x="18" y="354"/>
                      </a:lnTo>
                      <a:lnTo>
                        <a:pt x="18" y="348"/>
                      </a:lnTo>
                      <a:lnTo>
                        <a:pt x="24" y="348"/>
                      </a:lnTo>
                      <a:lnTo>
                        <a:pt x="18" y="324"/>
                      </a:lnTo>
                      <a:lnTo>
                        <a:pt x="6" y="324"/>
                      </a:lnTo>
                      <a:lnTo>
                        <a:pt x="0" y="306"/>
                      </a:lnTo>
                      <a:lnTo>
                        <a:pt x="12" y="294"/>
                      </a:lnTo>
                      <a:lnTo>
                        <a:pt x="24" y="288"/>
                      </a:lnTo>
                      <a:lnTo>
                        <a:pt x="30" y="288"/>
                      </a:lnTo>
                      <a:lnTo>
                        <a:pt x="42" y="288"/>
                      </a:lnTo>
                      <a:lnTo>
                        <a:pt x="54" y="276"/>
                      </a:lnTo>
                      <a:lnTo>
                        <a:pt x="72" y="270"/>
                      </a:lnTo>
                      <a:lnTo>
                        <a:pt x="84" y="264"/>
                      </a:lnTo>
                      <a:lnTo>
                        <a:pt x="102" y="252"/>
                      </a:lnTo>
                      <a:lnTo>
                        <a:pt x="102" y="240"/>
                      </a:lnTo>
                      <a:lnTo>
                        <a:pt x="108" y="240"/>
                      </a:lnTo>
                      <a:lnTo>
                        <a:pt x="108" y="234"/>
                      </a:lnTo>
                      <a:lnTo>
                        <a:pt x="108" y="216"/>
                      </a:lnTo>
                      <a:lnTo>
                        <a:pt x="102" y="204"/>
                      </a:lnTo>
                      <a:lnTo>
                        <a:pt x="96" y="198"/>
                      </a:lnTo>
                      <a:lnTo>
                        <a:pt x="114" y="192"/>
                      </a:lnTo>
                      <a:lnTo>
                        <a:pt x="138" y="192"/>
                      </a:lnTo>
                      <a:lnTo>
                        <a:pt x="132" y="186"/>
                      </a:lnTo>
                      <a:lnTo>
                        <a:pt x="138" y="168"/>
                      </a:lnTo>
                      <a:lnTo>
                        <a:pt x="144" y="150"/>
                      </a:lnTo>
                      <a:lnTo>
                        <a:pt x="168" y="150"/>
                      </a:lnTo>
                      <a:lnTo>
                        <a:pt x="180" y="150"/>
                      </a:lnTo>
                      <a:lnTo>
                        <a:pt x="180" y="126"/>
                      </a:lnTo>
                      <a:lnTo>
                        <a:pt x="192" y="120"/>
                      </a:lnTo>
                      <a:lnTo>
                        <a:pt x="204" y="108"/>
                      </a:lnTo>
                      <a:lnTo>
                        <a:pt x="216" y="102"/>
                      </a:lnTo>
                      <a:lnTo>
                        <a:pt x="216" y="108"/>
                      </a:lnTo>
                      <a:lnTo>
                        <a:pt x="216" y="114"/>
                      </a:lnTo>
                      <a:lnTo>
                        <a:pt x="234" y="132"/>
                      </a:lnTo>
                      <a:lnTo>
                        <a:pt x="246" y="132"/>
                      </a:lnTo>
                      <a:lnTo>
                        <a:pt x="258" y="156"/>
                      </a:lnTo>
                      <a:lnTo>
                        <a:pt x="258" y="174"/>
                      </a:lnTo>
                      <a:lnTo>
                        <a:pt x="258" y="186"/>
                      </a:lnTo>
                      <a:lnTo>
                        <a:pt x="276" y="192"/>
                      </a:lnTo>
                      <a:lnTo>
                        <a:pt x="288" y="198"/>
                      </a:lnTo>
                      <a:lnTo>
                        <a:pt x="306" y="204"/>
                      </a:lnTo>
                      <a:lnTo>
                        <a:pt x="330" y="210"/>
                      </a:lnTo>
                      <a:lnTo>
                        <a:pt x="336" y="228"/>
                      </a:lnTo>
                      <a:lnTo>
                        <a:pt x="342" y="240"/>
                      </a:lnTo>
                      <a:lnTo>
                        <a:pt x="360" y="246"/>
                      </a:lnTo>
                      <a:lnTo>
                        <a:pt x="384" y="246"/>
                      </a:lnTo>
                      <a:lnTo>
                        <a:pt x="402" y="246"/>
                      </a:lnTo>
                      <a:lnTo>
                        <a:pt x="426" y="246"/>
                      </a:lnTo>
                      <a:lnTo>
                        <a:pt x="426" y="252"/>
                      </a:lnTo>
                      <a:lnTo>
                        <a:pt x="445" y="258"/>
                      </a:lnTo>
                      <a:lnTo>
                        <a:pt x="463" y="258"/>
                      </a:lnTo>
                      <a:lnTo>
                        <a:pt x="469" y="264"/>
                      </a:lnTo>
                      <a:lnTo>
                        <a:pt x="487" y="258"/>
                      </a:lnTo>
                      <a:lnTo>
                        <a:pt x="499" y="252"/>
                      </a:lnTo>
                      <a:lnTo>
                        <a:pt x="517" y="252"/>
                      </a:lnTo>
                      <a:lnTo>
                        <a:pt x="535" y="246"/>
                      </a:lnTo>
                      <a:lnTo>
                        <a:pt x="553" y="234"/>
                      </a:lnTo>
                      <a:lnTo>
                        <a:pt x="577" y="222"/>
                      </a:lnTo>
                      <a:lnTo>
                        <a:pt x="571" y="210"/>
                      </a:lnTo>
                      <a:lnTo>
                        <a:pt x="577" y="192"/>
                      </a:lnTo>
                      <a:lnTo>
                        <a:pt x="595" y="198"/>
                      </a:lnTo>
                      <a:lnTo>
                        <a:pt x="613" y="192"/>
                      </a:lnTo>
                      <a:lnTo>
                        <a:pt x="631" y="186"/>
                      </a:lnTo>
                      <a:lnTo>
                        <a:pt x="643" y="174"/>
                      </a:lnTo>
                      <a:lnTo>
                        <a:pt x="667" y="162"/>
                      </a:lnTo>
                      <a:lnTo>
                        <a:pt x="691" y="162"/>
                      </a:lnTo>
                      <a:lnTo>
                        <a:pt x="691" y="150"/>
                      </a:lnTo>
                      <a:lnTo>
                        <a:pt x="667" y="132"/>
                      </a:lnTo>
                      <a:lnTo>
                        <a:pt x="655" y="138"/>
                      </a:lnTo>
                      <a:lnTo>
                        <a:pt x="655" y="132"/>
                      </a:lnTo>
                      <a:lnTo>
                        <a:pt x="637" y="138"/>
                      </a:lnTo>
                      <a:lnTo>
                        <a:pt x="631" y="126"/>
                      </a:lnTo>
                      <a:lnTo>
                        <a:pt x="643" y="108"/>
                      </a:lnTo>
                      <a:lnTo>
                        <a:pt x="649" y="90"/>
                      </a:lnTo>
                      <a:lnTo>
                        <a:pt x="667" y="96"/>
                      </a:lnTo>
                      <a:lnTo>
                        <a:pt x="685" y="78"/>
                      </a:lnTo>
                      <a:lnTo>
                        <a:pt x="691" y="60"/>
                      </a:lnTo>
                      <a:lnTo>
                        <a:pt x="709" y="30"/>
                      </a:lnTo>
                      <a:lnTo>
                        <a:pt x="703" y="24"/>
                      </a:lnTo>
                      <a:lnTo>
                        <a:pt x="697" y="18"/>
                      </a:lnTo>
                      <a:lnTo>
                        <a:pt x="715" y="6"/>
                      </a:lnTo>
                      <a:lnTo>
                        <a:pt x="733" y="6"/>
                      </a:lnTo>
                      <a:lnTo>
                        <a:pt x="757" y="0"/>
                      </a:lnTo>
                      <a:lnTo>
                        <a:pt x="787" y="18"/>
                      </a:lnTo>
                      <a:lnTo>
                        <a:pt x="793" y="36"/>
                      </a:lnTo>
                      <a:lnTo>
                        <a:pt x="799" y="54"/>
                      </a:lnTo>
                      <a:lnTo>
                        <a:pt x="805" y="72"/>
                      </a:lnTo>
                      <a:lnTo>
                        <a:pt x="811" y="84"/>
                      </a:lnTo>
                      <a:lnTo>
                        <a:pt x="817" y="96"/>
                      </a:lnTo>
                      <a:lnTo>
                        <a:pt x="841" y="102"/>
                      </a:lnTo>
                      <a:lnTo>
                        <a:pt x="853" y="114"/>
                      </a:lnTo>
                      <a:lnTo>
                        <a:pt x="859" y="138"/>
                      </a:lnTo>
                      <a:lnTo>
                        <a:pt x="883" y="132"/>
                      </a:lnTo>
                      <a:lnTo>
                        <a:pt x="913" y="126"/>
                      </a:lnTo>
                      <a:lnTo>
                        <a:pt x="913" y="144"/>
                      </a:lnTo>
                      <a:lnTo>
                        <a:pt x="901" y="168"/>
                      </a:lnTo>
                      <a:lnTo>
                        <a:pt x="889" y="192"/>
                      </a:lnTo>
                      <a:lnTo>
                        <a:pt x="871" y="192"/>
                      </a:lnTo>
                      <a:lnTo>
                        <a:pt x="859" y="204"/>
                      </a:lnTo>
                      <a:lnTo>
                        <a:pt x="859" y="222"/>
                      </a:lnTo>
                      <a:lnTo>
                        <a:pt x="865" y="240"/>
                      </a:lnTo>
                      <a:lnTo>
                        <a:pt x="853" y="240"/>
                      </a:lnTo>
                      <a:lnTo>
                        <a:pt x="853" y="246"/>
                      </a:lnTo>
                      <a:lnTo>
                        <a:pt x="841" y="240"/>
                      </a:lnTo>
                      <a:lnTo>
                        <a:pt x="835" y="246"/>
                      </a:lnTo>
                      <a:lnTo>
                        <a:pt x="823" y="258"/>
                      </a:lnTo>
                      <a:lnTo>
                        <a:pt x="817" y="258"/>
                      </a:lnTo>
                      <a:lnTo>
                        <a:pt x="817" y="270"/>
                      </a:lnTo>
                      <a:lnTo>
                        <a:pt x="799" y="264"/>
                      </a:lnTo>
                      <a:lnTo>
                        <a:pt x="793" y="264"/>
                      </a:lnTo>
                      <a:lnTo>
                        <a:pt x="775" y="282"/>
                      </a:lnTo>
                      <a:lnTo>
                        <a:pt x="763" y="294"/>
                      </a:lnTo>
                      <a:lnTo>
                        <a:pt x="751" y="300"/>
                      </a:lnTo>
                      <a:lnTo>
                        <a:pt x="739" y="306"/>
                      </a:lnTo>
                      <a:lnTo>
                        <a:pt x="727" y="312"/>
                      </a:lnTo>
                      <a:lnTo>
                        <a:pt x="721" y="318"/>
                      </a:lnTo>
                      <a:lnTo>
                        <a:pt x="715" y="318"/>
                      </a:lnTo>
                      <a:lnTo>
                        <a:pt x="721" y="306"/>
                      </a:lnTo>
                      <a:lnTo>
                        <a:pt x="715" y="306"/>
                      </a:lnTo>
                      <a:lnTo>
                        <a:pt x="727" y="282"/>
                      </a:lnTo>
                      <a:lnTo>
                        <a:pt x="721" y="282"/>
                      </a:lnTo>
                      <a:lnTo>
                        <a:pt x="709" y="282"/>
                      </a:lnTo>
                      <a:lnTo>
                        <a:pt x="697" y="294"/>
                      </a:lnTo>
                      <a:lnTo>
                        <a:pt x="685" y="306"/>
                      </a:lnTo>
                      <a:lnTo>
                        <a:pt x="673" y="312"/>
                      </a:lnTo>
                      <a:lnTo>
                        <a:pt x="661" y="318"/>
                      </a:lnTo>
                      <a:lnTo>
                        <a:pt x="661" y="330"/>
                      </a:lnTo>
                      <a:lnTo>
                        <a:pt x="679" y="336"/>
                      </a:lnTo>
                      <a:lnTo>
                        <a:pt x="679" y="348"/>
                      </a:lnTo>
                      <a:lnTo>
                        <a:pt x="691" y="348"/>
                      </a:lnTo>
                      <a:lnTo>
                        <a:pt x="697" y="342"/>
                      </a:lnTo>
                      <a:lnTo>
                        <a:pt x="703" y="336"/>
                      </a:lnTo>
                      <a:lnTo>
                        <a:pt x="709" y="336"/>
                      </a:lnTo>
                      <a:lnTo>
                        <a:pt x="727" y="342"/>
                      </a:lnTo>
                      <a:lnTo>
                        <a:pt x="733" y="348"/>
                      </a:lnTo>
                      <a:lnTo>
                        <a:pt x="733" y="354"/>
                      </a:lnTo>
                      <a:lnTo>
                        <a:pt x="721" y="354"/>
                      </a:lnTo>
                      <a:lnTo>
                        <a:pt x="709" y="360"/>
                      </a:lnTo>
                      <a:lnTo>
                        <a:pt x="703" y="372"/>
                      </a:lnTo>
                      <a:lnTo>
                        <a:pt x="697" y="378"/>
                      </a:lnTo>
                      <a:lnTo>
                        <a:pt x="685" y="396"/>
                      </a:lnTo>
                      <a:lnTo>
                        <a:pt x="703" y="408"/>
                      </a:lnTo>
                      <a:lnTo>
                        <a:pt x="709" y="420"/>
                      </a:lnTo>
                      <a:lnTo>
                        <a:pt x="715" y="432"/>
                      </a:lnTo>
                      <a:lnTo>
                        <a:pt x="721" y="450"/>
                      </a:lnTo>
                      <a:lnTo>
                        <a:pt x="703" y="444"/>
                      </a:lnTo>
                      <a:lnTo>
                        <a:pt x="715" y="450"/>
                      </a:lnTo>
                      <a:lnTo>
                        <a:pt x="721" y="456"/>
                      </a:lnTo>
                      <a:lnTo>
                        <a:pt x="721" y="462"/>
                      </a:lnTo>
                      <a:lnTo>
                        <a:pt x="727" y="462"/>
                      </a:lnTo>
                      <a:lnTo>
                        <a:pt x="721" y="462"/>
                      </a:lnTo>
                      <a:lnTo>
                        <a:pt x="709" y="468"/>
                      </a:lnTo>
                      <a:lnTo>
                        <a:pt x="709" y="474"/>
                      </a:lnTo>
                      <a:lnTo>
                        <a:pt x="703" y="474"/>
                      </a:lnTo>
                      <a:lnTo>
                        <a:pt x="709" y="474"/>
                      </a:lnTo>
                      <a:lnTo>
                        <a:pt x="715" y="474"/>
                      </a:lnTo>
                      <a:lnTo>
                        <a:pt x="721" y="474"/>
                      </a:lnTo>
                      <a:lnTo>
                        <a:pt x="721" y="480"/>
                      </a:lnTo>
                      <a:lnTo>
                        <a:pt x="727" y="480"/>
                      </a:lnTo>
                      <a:lnTo>
                        <a:pt x="727" y="486"/>
                      </a:lnTo>
                      <a:lnTo>
                        <a:pt x="721" y="486"/>
                      </a:lnTo>
                      <a:lnTo>
                        <a:pt x="727" y="486"/>
                      </a:lnTo>
                      <a:lnTo>
                        <a:pt x="721" y="492"/>
                      </a:lnTo>
                      <a:lnTo>
                        <a:pt x="721" y="498"/>
                      </a:lnTo>
                      <a:lnTo>
                        <a:pt x="715" y="504"/>
                      </a:lnTo>
                      <a:lnTo>
                        <a:pt x="721" y="504"/>
                      </a:lnTo>
                      <a:lnTo>
                        <a:pt x="715" y="504"/>
                      </a:lnTo>
                      <a:lnTo>
                        <a:pt x="715" y="510"/>
                      </a:lnTo>
                      <a:lnTo>
                        <a:pt x="715" y="504"/>
                      </a:lnTo>
                      <a:lnTo>
                        <a:pt x="715" y="510"/>
                      </a:lnTo>
                      <a:lnTo>
                        <a:pt x="703" y="510"/>
                      </a:lnTo>
                      <a:lnTo>
                        <a:pt x="709" y="516"/>
                      </a:lnTo>
                      <a:lnTo>
                        <a:pt x="703" y="528"/>
                      </a:lnTo>
                      <a:lnTo>
                        <a:pt x="691" y="534"/>
                      </a:lnTo>
                      <a:lnTo>
                        <a:pt x="691" y="540"/>
                      </a:lnTo>
                      <a:lnTo>
                        <a:pt x="691" y="546"/>
                      </a:lnTo>
                      <a:lnTo>
                        <a:pt x="685" y="546"/>
                      </a:lnTo>
                      <a:lnTo>
                        <a:pt x="691" y="546"/>
                      </a:lnTo>
                      <a:lnTo>
                        <a:pt x="691" y="558"/>
                      </a:lnTo>
                      <a:lnTo>
                        <a:pt x="685" y="552"/>
                      </a:lnTo>
                      <a:lnTo>
                        <a:pt x="685" y="558"/>
                      </a:lnTo>
                      <a:lnTo>
                        <a:pt x="679" y="564"/>
                      </a:lnTo>
                      <a:lnTo>
                        <a:pt x="673" y="570"/>
                      </a:lnTo>
                      <a:lnTo>
                        <a:pt x="667" y="570"/>
                      </a:lnTo>
                      <a:lnTo>
                        <a:pt x="667" y="576"/>
                      </a:lnTo>
                      <a:lnTo>
                        <a:pt x="661" y="582"/>
                      </a:lnTo>
                      <a:lnTo>
                        <a:pt x="655" y="588"/>
                      </a:lnTo>
                      <a:lnTo>
                        <a:pt x="649" y="588"/>
                      </a:lnTo>
                      <a:lnTo>
                        <a:pt x="643" y="594"/>
                      </a:lnTo>
                      <a:lnTo>
                        <a:pt x="637" y="600"/>
                      </a:lnTo>
                      <a:lnTo>
                        <a:pt x="631" y="600"/>
                      </a:lnTo>
                      <a:lnTo>
                        <a:pt x="625" y="600"/>
                      </a:lnTo>
                      <a:lnTo>
                        <a:pt x="619" y="600"/>
                      </a:lnTo>
                      <a:lnTo>
                        <a:pt x="613" y="600"/>
                      </a:lnTo>
                      <a:lnTo>
                        <a:pt x="613" y="606"/>
                      </a:lnTo>
                      <a:lnTo>
                        <a:pt x="607" y="606"/>
                      </a:lnTo>
                      <a:lnTo>
                        <a:pt x="601" y="594"/>
                      </a:lnTo>
                      <a:lnTo>
                        <a:pt x="595" y="594"/>
                      </a:lnTo>
                      <a:lnTo>
                        <a:pt x="601" y="606"/>
                      </a:lnTo>
                      <a:lnTo>
                        <a:pt x="595" y="606"/>
                      </a:lnTo>
                      <a:lnTo>
                        <a:pt x="595" y="612"/>
                      </a:lnTo>
                      <a:lnTo>
                        <a:pt x="589" y="612"/>
                      </a:lnTo>
                      <a:lnTo>
                        <a:pt x="583" y="612"/>
                      </a:lnTo>
                      <a:lnTo>
                        <a:pt x="577" y="612"/>
                      </a:lnTo>
                      <a:lnTo>
                        <a:pt x="565" y="618"/>
                      </a:lnTo>
                      <a:lnTo>
                        <a:pt x="559" y="624"/>
                      </a:lnTo>
                      <a:lnTo>
                        <a:pt x="553" y="624"/>
                      </a:lnTo>
                      <a:lnTo>
                        <a:pt x="553" y="630"/>
                      </a:lnTo>
                      <a:lnTo>
                        <a:pt x="553" y="636"/>
                      </a:lnTo>
                      <a:lnTo>
                        <a:pt x="547" y="636"/>
                      </a:lnTo>
                      <a:lnTo>
                        <a:pt x="547" y="624"/>
                      </a:lnTo>
                      <a:lnTo>
                        <a:pt x="541" y="618"/>
                      </a:lnTo>
                      <a:lnTo>
                        <a:pt x="535" y="618"/>
                      </a:lnTo>
                      <a:lnTo>
                        <a:pt x="529" y="618"/>
                      </a:lnTo>
                      <a:lnTo>
                        <a:pt x="523" y="612"/>
                      </a:lnTo>
                      <a:lnTo>
                        <a:pt x="523" y="618"/>
                      </a:lnTo>
                      <a:lnTo>
                        <a:pt x="517" y="618"/>
                      </a:lnTo>
                      <a:lnTo>
                        <a:pt x="505" y="612"/>
                      </a:lnTo>
                      <a:lnTo>
                        <a:pt x="499" y="606"/>
                      </a:lnTo>
                      <a:lnTo>
                        <a:pt x="499" y="594"/>
                      </a:lnTo>
                      <a:lnTo>
                        <a:pt x="481" y="594"/>
                      </a:lnTo>
                      <a:lnTo>
                        <a:pt x="475" y="588"/>
                      </a:lnTo>
                      <a:lnTo>
                        <a:pt x="463" y="600"/>
                      </a:lnTo>
                      <a:lnTo>
                        <a:pt x="457" y="600"/>
                      </a:lnTo>
                      <a:lnTo>
                        <a:pt x="451" y="600"/>
                      </a:lnTo>
                      <a:lnTo>
                        <a:pt x="445" y="600"/>
                      </a:lnTo>
                      <a:lnTo>
                        <a:pt x="438" y="600"/>
                      </a:lnTo>
                      <a:lnTo>
                        <a:pt x="432" y="600"/>
                      </a:lnTo>
                      <a:lnTo>
                        <a:pt x="426" y="606"/>
                      </a:lnTo>
                      <a:lnTo>
                        <a:pt x="420" y="606"/>
                      </a:lnTo>
                      <a:lnTo>
                        <a:pt x="420" y="624"/>
                      </a:lnTo>
                      <a:lnTo>
                        <a:pt x="414" y="618"/>
                      </a:lnTo>
                      <a:lnTo>
                        <a:pt x="408" y="618"/>
                      </a:lnTo>
                      <a:lnTo>
                        <a:pt x="396" y="618"/>
                      </a:lnTo>
                      <a:lnTo>
                        <a:pt x="390" y="612"/>
                      </a:lnTo>
                      <a:lnTo>
                        <a:pt x="384" y="606"/>
                      </a:lnTo>
                      <a:lnTo>
                        <a:pt x="390" y="594"/>
                      </a:lnTo>
                      <a:lnTo>
                        <a:pt x="378" y="588"/>
                      </a:lnTo>
                      <a:lnTo>
                        <a:pt x="378" y="576"/>
                      </a:lnTo>
                      <a:lnTo>
                        <a:pt x="360" y="576"/>
                      </a:lnTo>
                      <a:lnTo>
                        <a:pt x="360" y="570"/>
                      </a:lnTo>
                      <a:lnTo>
                        <a:pt x="360" y="564"/>
                      </a:lnTo>
                      <a:lnTo>
                        <a:pt x="372" y="552"/>
                      </a:lnTo>
                      <a:lnTo>
                        <a:pt x="378" y="546"/>
                      </a:lnTo>
                      <a:lnTo>
                        <a:pt x="378" y="534"/>
                      </a:lnTo>
                      <a:lnTo>
                        <a:pt x="378" y="516"/>
                      </a:lnTo>
                      <a:lnTo>
                        <a:pt x="372" y="516"/>
                      </a:lnTo>
                      <a:lnTo>
                        <a:pt x="360" y="504"/>
                      </a:lnTo>
                      <a:lnTo>
                        <a:pt x="354" y="510"/>
                      </a:lnTo>
                      <a:lnTo>
                        <a:pt x="342" y="504"/>
                      </a:lnTo>
                      <a:lnTo>
                        <a:pt x="342" y="498"/>
                      </a:lnTo>
                      <a:lnTo>
                        <a:pt x="336" y="492"/>
                      </a:lnTo>
                      <a:lnTo>
                        <a:pt x="342" y="492"/>
                      </a:lnTo>
                      <a:lnTo>
                        <a:pt x="336" y="492"/>
                      </a:lnTo>
                      <a:lnTo>
                        <a:pt x="324" y="492"/>
                      </a:lnTo>
                      <a:lnTo>
                        <a:pt x="312" y="492"/>
                      </a:lnTo>
                      <a:close/>
                    </a:path>
                  </a:pathLst>
                </a:custGeom>
                <a:solidFill>
                  <a:srgbClr val="FF0000"/>
                </a:solidFill>
                <a:ln w="0">
                  <a:solidFill>
                    <a:srgbClr val="000000"/>
                  </a:solidFill>
                  <a:prstDash val="solid"/>
                  <a:round/>
                  <a:headEnd/>
                  <a:tailEnd/>
                </a:ln>
              </p:spPr>
              <p:txBody>
                <a:bodyPr/>
                <a:lstStyle/>
                <a:p>
                  <a:endParaRPr lang="en-US"/>
                </a:p>
              </p:txBody>
            </p:sp>
            <p:sp>
              <p:nvSpPr>
                <p:cNvPr id="16725" name="Freeform 197"/>
                <p:cNvSpPr>
                  <a:spLocks/>
                </p:cNvSpPr>
                <p:nvPr/>
              </p:nvSpPr>
              <p:spPr bwMode="auto">
                <a:xfrm>
                  <a:off x="4487" y="2568"/>
                  <a:ext cx="42" cy="30"/>
                </a:xfrm>
                <a:custGeom>
                  <a:avLst/>
                  <a:gdLst>
                    <a:gd name="T0" fmla="*/ 30 w 42"/>
                    <a:gd name="T1" fmla="*/ 0 h 30"/>
                    <a:gd name="T2" fmla="*/ 18 w 42"/>
                    <a:gd name="T3" fmla="*/ 0 h 30"/>
                    <a:gd name="T4" fmla="*/ 6 w 42"/>
                    <a:gd name="T5" fmla="*/ 12 h 30"/>
                    <a:gd name="T6" fmla="*/ 0 w 42"/>
                    <a:gd name="T7" fmla="*/ 24 h 30"/>
                    <a:gd name="T8" fmla="*/ 18 w 42"/>
                    <a:gd name="T9" fmla="*/ 30 h 30"/>
                    <a:gd name="T10" fmla="*/ 30 w 42"/>
                    <a:gd name="T11" fmla="*/ 18 h 30"/>
                    <a:gd name="T12" fmla="*/ 36 w 42"/>
                    <a:gd name="T13" fmla="*/ 12 h 30"/>
                    <a:gd name="T14" fmla="*/ 42 w 42"/>
                    <a:gd name="T15" fmla="*/ 6 h 30"/>
                    <a:gd name="T16" fmla="*/ 36 w 42"/>
                    <a:gd name="T17" fmla="*/ 0 h 30"/>
                    <a:gd name="T18" fmla="*/ 30 w 42"/>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0"/>
                    <a:gd name="T32" fmla="*/ 42 w 4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0">
                      <a:moveTo>
                        <a:pt x="30" y="0"/>
                      </a:moveTo>
                      <a:lnTo>
                        <a:pt x="18" y="0"/>
                      </a:lnTo>
                      <a:lnTo>
                        <a:pt x="6" y="12"/>
                      </a:lnTo>
                      <a:lnTo>
                        <a:pt x="0" y="24"/>
                      </a:lnTo>
                      <a:lnTo>
                        <a:pt x="18" y="30"/>
                      </a:lnTo>
                      <a:lnTo>
                        <a:pt x="30" y="18"/>
                      </a:lnTo>
                      <a:lnTo>
                        <a:pt x="36" y="12"/>
                      </a:lnTo>
                      <a:lnTo>
                        <a:pt x="42" y="6"/>
                      </a:lnTo>
                      <a:lnTo>
                        <a:pt x="36" y="0"/>
                      </a:lnTo>
                      <a:lnTo>
                        <a:pt x="30" y="0"/>
                      </a:lnTo>
                      <a:close/>
                    </a:path>
                  </a:pathLst>
                </a:custGeom>
                <a:solidFill>
                  <a:srgbClr val="00CC00"/>
                </a:solidFill>
                <a:ln w="0">
                  <a:solidFill>
                    <a:srgbClr val="000000"/>
                  </a:solidFill>
                  <a:prstDash val="solid"/>
                  <a:round/>
                  <a:headEnd/>
                  <a:tailEnd/>
                </a:ln>
              </p:spPr>
              <p:txBody>
                <a:bodyPr/>
                <a:lstStyle/>
                <a:p>
                  <a:endParaRPr lang="en-US"/>
                </a:p>
              </p:txBody>
            </p:sp>
            <p:sp>
              <p:nvSpPr>
                <p:cNvPr id="16726" name="Freeform 198"/>
                <p:cNvSpPr>
                  <a:spLocks/>
                </p:cNvSpPr>
                <p:nvPr/>
              </p:nvSpPr>
              <p:spPr bwMode="auto">
                <a:xfrm>
                  <a:off x="4679" y="237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27" name="Freeform 199"/>
                <p:cNvSpPr>
                  <a:spLocks/>
                </p:cNvSpPr>
                <p:nvPr/>
              </p:nvSpPr>
              <p:spPr bwMode="auto">
                <a:xfrm>
                  <a:off x="3568" y="1878"/>
                  <a:ext cx="600" cy="318"/>
                </a:xfrm>
                <a:custGeom>
                  <a:avLst/>
                  <a:gdLst>
                    <a:gd name="T0" fmla="*/ 204 w 600"/>
                    <a:gd name="T1" fmla="*/ 102 h 318"/>
                    <a:gd name="T2" fmla="*/ 210 w 600"/>
                    <a:gd name="T3" fmla="*/ 48 h 318"/>
                    <a:gd name="T4" fmla="*/ 210 w 600"/>
                    <a:gd name="T5" fmla="*/ 36 h 318"/>
                    <a:gd name="T6" fmla="*/ 252 w 600"/>
                    <a:gd name="T7" fmla="*/ 30 h 318"/>
                    <a:gd name="T8" fmla="*/ 294 w 600"/>
                    <a:gd name="T9" fmla="*/ 18 h 318"/>
                    <a:gd name="T10" fmla="*/ 336 w 600"/>
                    <a:gd name="T11" fmla="*/ 0 h 318"/>
                    <a:gd name="T12" fmla="*/ 360 w 600"/>
                    <a:gd name="T13" fmla="*/ 18 h 318"/>
                    <a:gd name="T14" fmla="*/ 390 w 600"/>
                    <a:gd name="T15" fmla="*/ 36 h 318"/>
                    <a:gd name="T16" fmla="*/ 426 w 600"/>
                    <a:gd name="T17" fmla="*/ 30 h 318"/>
                    <a:gd name="T18" fmla="*/ 444 w 600"/>
                    <a:gd name="T19" fmla="*/ 36 h 318"/>
                    <a:gd name="T20" fmla="*/ 474 w 600"/>
                    <a:gd name="T21" fmla="*/ 72 h 318"/>
                    <a:gd name="T22" fmla="*/ 504 w 600"/>
                    <a:gd name="T23" fmla="*/ 108 h 318"/>
                    <a:gd name="T24" fmla="*/ 516 w 600"/>
                    <a:gd name="T25" fmla="*/ 108 h 318"/>
                    <a:gd name="T26" fmla="*/ 552 w 600"/>
                    <a:gd name="T27" fmla="*/ 120 h 318"/>
                    <a:gd name="T28" fmla="*/ 588 w 600"/>
                    <a:gd name="T29" fmla="*/ 132 h 318"/>
                    <a:gd name="T30" fmla="*/ 588 w 600"/>
                    <a:gd name="T31" fmla="*/ 168 h 318"/>
                    <a:gd name="T32" fmla="*/ 576 w 600"/>
                    <a:gd name="T33" fmla="*/ 198 h 318"/>
                    <a:gd name="T34" fmla="*/ 540 w 600"/>
                    <a:gd name="T35" fmla="*/ 198 h 318"/>
                    <a:gd name="T36" fmla="*/ 528 w 600"/>
                    <a:gd name="T37" fmla="*/ 234 h 318"/>
                    <a:gd name="T38" fmla="*/ 510 w 600"/>
                    <a:gd name="T39" fmla="*/ 240 h 318"/>
                    <a:gd name="T40" fmla="*/ 498 w 600"/>
                    <a:gd name="T41" fmla="*/ 252 h 318"/>
                    <a:gd name="T42" fmla="*/ 504 w 600"/>
                    <a:gd name="T43" fmla="*/ 282 h 318"/>
                    <a:gd name="T44" fmla="*/ 498 w 600"/>
                    <a:gd name="T45" fmla="*/ 288 h 318"/>
                    <a:gd name="T46" fmla="*/ 462 w 600"/>
                    <a:gd name="T47" fmla="*/ 282 h 318"/>
                    <a:gd name="T48" fmla="*/ 420 w 600"/>
                    <a:gd name="T49" fmla="*/ 282 h 318"/>
                    <a:gd name="T50" fmla="*/ 396 w 600"/>
                    <a:gd name="T51" fmla="*/ 294 h 318"/>
                    <a:gd name="T52" fmla="*/ 366 w 600"/>
                    <a:gd name="T53" fmla="*/ 288 h 318"/>
                    <a:gd name="T54" fmla="*/ 336 w 600"/>
                    <a:gd name="T55" fmla="*/ 306 h 318"/>
                    <a:gd name="T56" fmla="*/ 306 w 600"/>
                    <a:gd name="T57" fmla="*/ 312 h 318"/>
                    <a:gd name="T58" fmla="*/ 294 w 600"/>
                    <a:gd name="T59" fmla="*/ 288 h 318"/>
                    <a:gd name="T60" fmla="*/ 270 w 600"/>
                    <a:gd name="T61" fmla="*/ 270 h 318"/>
                    <a:gd name="T62" fmla="*/ 234 w 600"/>
                    <a:gd name="T63" fmla="*/ 270 h 318"/>
                    <a:gd name="T64" fmla="*/ 210 w 600"/>
                    <a:gd name="T65" fmla="*/ 246 h 318"/>
                    <a:gd name="T66" fmla="*/ 180 w 600"/>
                    <a:gd name="T67" fmla="*/ 222 h 318"/>
                    <a:gd name="T68" fmla="*/ 138 w 600"/>
                    <a:gd name="T69" fmla="*/ 240 h 318"/>
                    <a:gd name="T70" fmla="*/ 138 w 600"/>
                    <a:gd name="T71" fmla="*/ 276 h 318"/>
                    <a:gd name="T72" fmla="*/ 138 w 600"/>
                    <a:gd name="T73" fmla="*/ 312 h 318"/>
                    <a:gd name="T74" fmla="*/ 102 w 600"/>
                    <a:gd name="T75" fmla="*/ 300 h 318"/>
                    <a:gd name="T76" fmla="*/ 84 w 600"/>
                    <a:gd name="T77" fmla="*/ 288 h 318"/>
                    <a:gd name="T78" fmla="*/ 66 w 600"/>
                    <a:gd name="T79" fmla="*/ 276 h 318"/>
                    <a:gd name="T80" fmla="*/ 48 w 600"/>
                    <a:gd name="T81" fmla="*/ 252 h 318"/>
                    <a:gd name="T82" fmla="*/ 60 w 600"/>
                    <a:gd name="T83" fmla="*/ 246 h 318"/>
                    <a:gd name="T84" fmla="*/ 90 w 600"/>
                    <a:gd name="T85" fmla="*/ 234 h 318"/>
                    <a:gd name="T86" fmla="*/ 90 w 600"/>
                    <a:gd name="T87" fmla="*/ 204 h 318"/>
                    <a:gd name="T88" fmla="*/ 60 w 600"/>
                    <a:gd name="T89" fmla="*/ 198 h 318"/>
                    <a:gd name="T90" fmla="*/ 24 w 600"/>
                    <a:gd name="T91" fmla="*/ 192 h 318"/>
                    <a:gd name="T92" fmla="*/ 0 w 600"/>
                    <a:gd name="T93" fmla="*/ 156 h 318"/>
                    <a:gd name="T94" fmla="*/ 12 w 600"/>
                    <a:gd name="T95" fmla="*/ 108 h 318"/>
                    <a:gd name="T96" fmla="*/ 36 w 600"/>
                    <a:gd name="T97" fmla="*/ 108 h 318"/>
                    <a:gd name="T98" fmla="*/ 66 w 600"/>
                    <a:gd name="T99" fmla="*/ 84 h 318"/>
                    <a:gd name="T100" fmla="*/ 102 w 600"/>
                    <a:gd name="T101" fmla="*/ 96 h 318"/>
                    <a:gd name="T102" fmla="*/ 144 w 600"/>
                    <a:gd name="T103" fmla="*/ 102 h 318"/>
                    <a:gd name="T104" fmla="*/ 204 w 600"/>
                    <a:gd name="T105" fmla="*/ 108 h 3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0"/>
                    <a:gd name="T160" fmla="*/ 0 h 318"/>
                    <a:gd name="T161" fmla="*/ 600 w 600"/>
                    <a:gd name="T162" fmla="*/ 318 h 3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0" h="318">
                      <a:moveTo>
                        <a:pt x="204" y="108"/>
                      </a:moveTo>
                      <a:lnTo>
                        <a:pt x="204" y="102"/>
                      </a:lnTo>
                      <a:lnTo>
                        <a:pt x="198" y="78"/>
                      </a:lnTo>
                      <a:lnTo>
                        <a:pt x="210" y="48"/>
                      </a:lnTo>
                      <a:lnTo>
                        <a:pt x="228" y="48"/>
                      </a:lnTo>
                      <a:lnTo>
                        <a:pt x="210" y="36"/>
                      </a:lnTo>
                      <a:lnTo>
                        <a:pt x="234" y="36"/>
                      </a:lnTo>
                      <a:lnTo>
                        <a:pt x="252" y="30"/>
                      </a:lnTo>
                      <a:lnTo>
                        <a:pt x="276" y="24"/>
                      </a:lnTo>
                      <a:lnTo>
                        <a:pt x="294" y="18"/>
                      </a:lnTo>
                      <a:lnTo>
                        <a:pt x="318" y="6"/>
                      </a:lnTo>
                      <a:lnTo>
                        <a:pt x="336" y="0"/>
                      </a:lnTo>
                      <a:lnTo>
                        <a:pt x="354" y="0"/>
                      </a:lnTo>
                      <a:lnTo>
                        <a:pt x="360" y="18"/>
                      </a:lnTo>
                      <a:lnTo>
                        <a:pt x="384" y="30"/>
                      </a:lnTo>
                      <a:lnTo>
                        <a:pt x="390" y="36"/>
                      </a:lnTo>
                      <a:lnTo>
                        <a:pt x="402" y="42"/>
                      </a:lnTo>
                      <a:lnTo>
                        <a:pt x="426" y="30"/>
                      </a:lnTo>
                      <a:lnTo>
                        <a:pt x="450" y="24"/>
                      </a:lnTo>
                      <a:lnTo>
                        <a:pt x="444" y="36"/>
                      </a:lnTo>
                      <a:lnTo>
                        <a:pt x="462" y="54"/>
                      </a:lnTo>
                      <a:lnTo>
                        <a:pt x="474" y="72"/>
                      </a:lnTo>
                      <a:lnTo>
                        <a:pt x="486" y="90"/>
                      </a:lnTo>
                      <a:lnTo>
                        <a:pt x="504" y="108"/>
                      </a:lnTo>
                      <a:lnTo>
                        <a:pt x="510" y="102"/>
                      </a:lnTo>
                      <a:lnTo>
                        <a:pt x="516" y="108"/>
                      </a:lnTo>
                      <a:lnTo>
                        <a:pt x="540" y="108"/>
                      </a:lnTo>
                      <a:lnTo>
                        <a:pt x="552" y="120"/>
                      </a:lnTo>
                      <a:lnTo>
                        <a:pt x="564" y="138"/>
                      </a:lnTo>
                      <a:lnTo>
                        <a:pt x="588" y="132"/>
                      </a:lnTo>
                      <a:lnTo>
                        <a:pt x="600" y="156"/>
                      </a:lnTo>
                      <a:lnTo>
                        <a:pt x="588" y="168"/>
                      </a:lnTo>
                      <a:lnTo>
                        <a:pt x="576" y="174"/>
                      </a:lnTo>
                      <a:lnTo>
                        <a:pt x="576" y="198"/>
                      </a:lnTo>
                      <a:lnTo>
                        <a:pt x="564" y="198"/>
                      </a:lnTo>
                      <a:lnTo>
                        <a:pt x="540" y="198"/>
                      </a:lnTo>
                      <a:lnTo>
                        <a:pt x="534" y="216"/>
                      </a:lnTo>
                      <a:lnTo>
                        <a:pt x="528" y="234"/>
                      </a:lnTo>
                      <a:lnTo>
                        <a:pt x="534" y="240"/>
                      </a:lnTo>
                      <a:lnTo>
                        <a:pt x="510" y="240"/>
                      </a:lnTo>
                      <a:lnTo>
                        <a:pt x="492" y="246"/>
                      </a:lnTo>
                      <a:lnTo>
                        <a:pt x="498" y="252"/>
                      </a:lnTo>
                      <a:lnTo>
                        <a:pt x="504" y="264"/>
                      </a:lnTo>
                      <a:lnTo>
                        <a:pt x="504" y="282"/>
                      </a:lnTo>
                      <a:lnTo>
                        <a:pt x="504" y="288"/>
                      </a:lnTo>
                      <a:lnTo>
                        <a:pt x="498" y="288"/>
                      </a:lnTo>
                      <a:lnTo>
                        <a:pt x="480" y="276"/>
                      </a:lnTo>
                      <a:lnTo>
                        <a:pt x="462" y="282"/>
                      </a:lnTo>
                      <a:lnTo>
                        <a:pt x="444" y="282"/>
                      </a:lnTo>
                      <a:lnTo>
                        <a:pt x="420" y="282"/>
                      </a:lnTo>
                      <a:lnTo>
                        <a:pt x="408" y="282"/>
                      </a:lnTo>
                      <a:lnTo>
                        <a:pt x="396" y="294"/>
                      </a:lnTo>
                      <a:lnTo>
                        <a:pt x="378" y="288"/>
                      </a:lnTo>
                      <a:lnTo>
                        <a:pt x="366" y="288"/>
                      </a:lnTo>
                      <a:lnTo>
                        <a:pt x="354" y="294"/>
                      </a:lnTo>
                      <a:lnTo>
                        <a:pt x="336" y="306"/>
                      </a:lnTo>
                      <a:lnTo>
                        <a:pt x="318" y="318"/>
                      </a:lnTo>
                      <a:lnTo>
                        <a:pt x="306" y="312"/>
                      </a:lnTo>
                      <a:lnTo>
                        <a:pt x="294" y="300"/>
                      </a:lnTo>
                      <a:lnTo>
                        <a:pt x="294" y="288"/>
                      </a:lnTo>
                      <a:lnTo>
                        <a:pt x="282" y="270"/>
                      </a:lnTo>
                      <a:lnTo>
                        <a:pt x="270" y="270"/>
                      </a:lnTo>
                      <a:lnTo>
                        <a:pt x="252" y="270"/>
                      </a:lnTo>
                      <a:lnTo>
                        <a:pt x="234" y="270"/>
                      </a:lnTo>
                      <a:lnTo>
                        <a:pt x="222" y="270"/>
                      </a:lnTo>
                      <a:lnTo>
                        <a:pt x="210" y="246"/>
                      </a:lnTo>
                      <a:lnTo>
                        <a:pt x="192" y="234"/>
                      </a:lnTo>
                      <a:lnTo>
                        <a:pt x="180" y="222"/>
                      </a:lnTo>
                      <a:lnTo>
                        <a:pt x="156" y="234"/>
                      </a:lnTo>
                      <a:lnTo>
                        <a:pt x="138" y="240"/>
                      </a:lnTo>
                      <a:lnTo>
                        <a:pt x="138" y="258"/>
                      </a:lnTo>
                      <a:lnTo>
                        <a:pt x="138" y="276"/>
                      </a:lnTo>
                      <a:lnTo>
                        <a:pt x="138" y="294"/>
                      </a:lnTo>
                      <a:lnTo>
                        <a:pt x="138" y="312"/>
                      </a:lnTo>
                      <a:lnTo>
                        <a:pt x="120" y="306"/>
                      </a:lnTo>
                      <a:lnTo>
                        <a:pt x="102" y="300"/>
                      </a:lnTo>
                      <a:lnTo>
                        <a:pt x="108" y="288"/>
                      </a:lnTo>
                      <a:lnTo>
                        <a:pt x="84" y="288"/>
                      </a:lnTo>
                      <a:lnTo>
                        <a:pt x="72" y="282"/>
                      </a:lnTo>
                      <a:lnTo>
                        <a:pt x="66" y="276"/>
                      </a:lnTo>
                      <a:lnTo>
                        <a:pt x="54" y="258"/>
                      </a:lnTo>
                      <a:lnTo>
                        <a:pt x="48" y="252"/>
                      </a:lnTo>
                      <a:lnTo>
                        <a:pt x="66" y="252"/>
                      </a:lnTo>
                      <a:lnTo>
                        <a:pt x="60" y="246"/>
                      </a:lnTo>
                      <a:lnTo>
                        <a:pt x="72" y="234"/>
                      </a:lnTo>
                      <a:lnTo>
                        <a:pt x="90" y="234"/>
                      </a:lnTo>
                      <a:lnTo>
                        <a:pt x="90" y="228"/>
                      </a:lnTo>
                      <a:lnTo>
                        <a:pt x="90" y="204"/>
                      </a:lnTo>
                      <a:lnTo>
                        <a:pt x="72" y="204"/>
                      </a:lnTo>
                      <a:lnTo>
                        <a:pt x="60" y="198"/>
                      </a:lnTo>
                      <a:lnTo>
                        <a:pt x="36" y="210"/>
                      </a:lnTo>
                      <a:lnTo>
                        <a:pt x="24" y="192"/>
                      </a:lnTo>
                      <a:lnTo>
                        <a:pt x="12" y="174"/>
                      </a:lnTo>
                      <a:lnTo>
                        <a:pt x="0" y="156"/>
                      </a:lnTo>
                      <a:lnTo>
                        <a:pt x="6" y="132"/>
                      </a:lnTo>
                      <a:lnTo>
                        <a:pt x="12" y="108"/>
                      </a:lnTo>
                      <a:lnTo>
                        <a:pt x="30" y="114"/>
                      </a:lnTo>
                      <a:lnTo>
                        <a:pt x="36" y="108"/>
                      </a:lnTo>
                      <a:lnTo>
                        <a:pt x="48" y="96"/>
                      </a:lnTo>
                      <a:lnTo>
                        <a:pt x="66" y="84"/>
                      </a:lnTo>
                      <a:lnTo>
                        <a:pt x="84" y="84"/>
                      </a:lnTo>
                      <a:lnTo>
                        <a:pt x="102" y="96"/>
                      </a:lnTo>
                      <a:lnTo>
                        <a:pt x="120" y="108"/>
                      </a:lnTo>
                      <a:lnTo>
                        <a:pt x="144" y="102"/>
                      </a:lnTo>
                      <a:lnTo>
                        <a:pt x="174" y="102"/>
                      </a:lnTo>
                      <a:lnTo>
                        <a:pt x="204" y="108"/>
                      </a:lnTo>
                      <a:close/>
                    </a:path>
                  </a:pathLst>
                </a:custGeom>
                <a:solidFill>
                  <a:srgbClr val="00CC00"/>
                </a:solidFill>
                <a:ln w="0">
                  <a:solidFill>
                    <a:srgbClr val="000000"/>
                  </a:solidFill>
                  <a:prstDash val="solid"/>
                  <a:round/>
                  <a:headEnd/>
                  <a:tailEnd/>
                </a:ln>
              </p:spPr>
              <p:txBody>
                <a:bodyPr/>
                <a:lstStyle/>
                <a:p>
                  <a:endParaRPr lang="en-US"/>
                </a:p>
              </p:txBody>
            </p:sp>
            <p:sp>
              <p:nvSpPr>
                <p:cNvPr id="16728" name="Freeform 200"/>
                <p:cNvSpPr>
                  <a:spLocks/>
                </p:cNvSpPr>
                <p:nvPr/>
              </p:nvSpPr>
              <p:spPr bwMode="auto">
                <a:xfrm>
                  <a:off x="4180" y="1962"/>
                  <a:ext cx="475" cy="228"/>
                </a:xfrm>
                <a:custGeom>
                  <a:avLst/>
                  <a:gdLst>
                    <a:gd name="T0" fmla="*/ 229 w 475"/>
                    <a:gd name="T1" fmla="*/ 222 h 228"/>
                    <a:gd name="T2" fmla="*/ 210 w 475"/>
                    <a:gd name="T3" fmla="*/ 210 h 228"/>
                    <a:gd name="T4" fmla="*/ 168 w 475"/>
                    <a:gd name="T5" fmla="*/ 210 h 228"/>
                    <a:gd name="T6" fmla="*/ 126 w 475"/>
                    <a:gd name="T7" fmla="*/ 204 h 228"/>
                    <a:gd name="T8" fmla="*/ 114 w 475"/>
                    <a:gd name="T9" fmla="*/ 174 h 228"/>
                    <a:gd name="T10" fmla="*/ 72 w 475"/>
                    <a:gd name="T11" fmla="*/ 162 h 228"/>
                    <a:gd name="T12" fmla="*/ 42 w 475"/>
                    <a:gd name="T13" fmla="*/ 150 h 228"/>
                    <a:gd name="T14" fmla="*/ 42 w 475"/>
                    <a:gd name="T15" fmla="*/ 120 h 228"/>
                    <a:gd name="T16" fmla="*/ 18 w 475"/>
                    <a:gd name="T17" fmla="*/ 96 h 228"/>
                    <a:gd name="T18" fmla="*/ 0 w 475"/>
                    <a:gd name="T19" fmla="*/ 72 h 228"/>
                    <a:gd name="T20" fmla="*/ 6 w 475"/>
                    <a:gd name="T21" fmla="*/ 60 h 228"/>
                    <a:gd name="T22" fmla="*/ 48 w 475"/>
                    <a:gd name="T23" fmla="*/ 42 h 228"/>
                    <a:gd name="T24" fmla="*/ 96 w 475"/>
                    <a:gd name="T25" fmla="*/ 36 h 228"/>
                    <a:gd name="T26" fmla="*/ 114 w 475"/>
                    <a:gd name="T27" fmla="*/ 48 h 228"/>
                    <a:gd name="T28" fmla="*/ 156 w 475"/>
                    <a:gd name="T29" fmla="*/ 42 h 228"/>
                    <a:gd name="T30" fmla="*/ 162 w 475"/>
                    <a:gd name="T31" fmla="*/ 0 h 228"/>
                    <a:gd name="T32" fmla="*/ 210 w 475"/>
                    <a:gd name="T33" fmla="*/ 18 h 228"/>
                    <a:gd name="T34" fmla="*/ 229 w 475"/>
                    <a:gd name="T35" fmla="*/ 42 h 228"/>
                    <a:gd name="T36" fmla="*/ 277 w 475"/>
                    <a:gd name="T37" fmla="*/ 42 h 228"/>
                    <a:gd name="T38" fmla="*/ 301 w 475"/>
                    <a:gd name="T39" fmla="*/ 60 h 228"/>
                    <a:gd name="T40" fmla="*/ 349 w 475"/>
                    <a:gd name="T41" fmla="*/ 66 h 228"/>
                    <a:gd name="T42" fmla="*/ 391 w 475"/>
                    <a:gd name="T43" fmla="*/ 42 h 228"/>
                    <a:gd name="T44" fmla="*/ 433 w 475"/>
                    <a:gd name="T45" fmla="*/ 54 h 228"/>
                    <a:gd name="T46" fmla="*/ 415 w 475"/>
                    <a:gd name="T47" fmla="*/ 90 h 228"/>
                    <a:gd name="T48" fmla="*/ 439 w 475"/>
                    <a:gd name="T49" fmla="*/ 96 h 228"/>
                    <a:gd name="T50" fmla="*/ 451 w 475"/>
                    <a:gd name="T51" fmla="*/ 96 h 228"/>
                    <a:gd name="T52" fmla="*/ 475 w 475"/>
                    <a:gd name="T53" fmla="*/ 126 h 228"/>
                    <a:gd name="T54" fmla="*/ 427 w 475"/>
                    <a:gd name="T55" fmla="*/ 138 h 228"/>
                    <a:gd name="T56" fmla="*/ 397 w 475"/>
                    <a:gd name="T57" fmla="*/ 156 h 228"/>
                    <a:gd name="T58" fmla="*/ 361 w 475"/>
                    <a:gd name="T59" fmla="*/ 156 h 228"/>
                    <a:gd name="T60" fmla="*/ 361 w 475"/>
                    <a:gd name="T61" fmla="*/ 186 h 228"/>
                    <a:gd name="T62" fmla="*/ 319 w 475"/>
                    <a:gd name="T63" fmla="*/ 210 h 228"/>
                    <a:gd name="T64" fmla="*/ 283 w 475"/>
                    <a:gd name="T65" fmla="*/ 216 h 228"/>
                    <a:gd name="T66" fmla="*/ 253 w 475"/>
                    <a:gd name="T67" fmla="*/ 228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5"/>
                    <a:gd name="T103" fmla="*/ 0 h 228"/>
                    <a:gd name="T104" fmla="*/ 475 w 475"/>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5" h="228">
                      <a:moveTo>
                        <a:pt x="247" y="222"/>
                      </a:moveTo>
                      <a:lnTo>
                        <a:pt x="229" y="222"/>
                      </a:lnTo>
                      <a:lnTo>
                        <a:pt x="210" y="216"/>
                      </a:lnTo>
                      <a:lnTo>
                        <a:pt x="210" y="210"/>
                      </a:lnTo>
                      <a:lnTo>
                        <a:pt x="186" y="210"/>
                      </a:lnTo>
                      <a:lnTo>
                        <a:pt x="168" y="210"/>
                      </a:lnTo>
                      <a:lnTo>
                        <a:pt x="144" y="210"/>
                      </a:lnTo>
                      <a:lnTo>
                        <a:pt x="126" y="204"/>
                      </a:lnTo>
                      <a:lnTo>
                        <a:pt x="120" y="192"/>
                      </a:lnTo>
                      <a:lnTo>
                        <a:pt x="114" y="174"/>
                      </a:lnTo>
                      <a:lnTo>
                        <a:pt x="90" y="168"/>
                      </a:lnTo>
                      <a:lnTo>
                        <a:pt x="72" y="162"/>
                      </a:lnTo>
                      <a:lnTo>
                        <a:pt x="60" y="156"/>
                      </a:lnTo>
                      <a:lnTo>
                        <a:pt x="42" y="150"/>
                      </a:lnTo>
                      <a:lnTo>
                        <a:pt x="42" y="138"/>
                      </a:lnTo>
                      <a:lnTo>
                        <a:pt x="42" y="120"/>
                      </a:lnTo>
                      <a:lnTo>
                        <a:pt x="30" y="96"/>
                      </a:lnTo>
                      <a:lnTo>
                        <a:pt x="18" y="96"/>
                      </a:lnTo>
                      <a:lnTo>
                        <a:pt x="0" y="78"/>
                      </a:lnTo>
                      <a:lnTo>
                        <a:pt x="0" y="72"/>
                      </a:lnTo>
                      <a:lnTo>
                        <a:pt x="0" y="66"/>
                      </a:lnTo>
                      <a:lnTo>
                        <a:pt x="6" y="60"/>
                      </a:lnTo>
                      <a:lnTo>
                        <a:pt x="24" y="54"/>
                      </a:lnTo>
                      <a:lnTo>
                        <a:pt x="48" y="42"/>
                      </a:lnTo>
                      <a:lnTo>
                        <a:pt x="66" y="30"/>
                      </a:lnTo>
                      <a:lnTo>
                        <a:pt x="96" y="36"/>
                      </a:lnTo>
                      <a:lnTo>
                        <a:pt x="96" y="42"/>
                      </a:lnTo>
                      <a:lnTo>
                        <a:pt x="114" y="48"/>
                      </a:lnTo>
                      <a:lnTo>
                        <a:pt x="138" y="54"/>
                      </a:lnTo>
                      <a:lnTo>
                        <a:pt x="156" y="42"/>
                      </a:lnTo>
                      <a:lnTo>
                        <a:pt x="150" y="24"/>
                      </a:lnTo>
                      <a:lnTo>
                        <a:pt x="162" y="0"/>
                      </a:lnTo>
                      <a:lnTo>
                        <a:pt x="186" y="6"/>
                      </a:lnTo>
                      <a:lnTo>
                        <a:pt x="210" y="18"/>
                      </a:lnTo>
                      <a:lnTo>
                        <a:pt x="216" y="30"/>
                      </a:lnTo>
                      <a:lnTo>
                        <a:pt x="229" y="42"/>
                      </a:lnTo>
                      <a:lnTo>
                        <a:pt x="259" y="36"/>
                      </a:lnTo>
                      <a:lnTo>
                        <a:pt x="277" y="42"/>
                      </a:lnTo>
                      <a:lnTo>
                        <a:pt x="295" y="48"/>
                      </a:lnTo>
                      <a:lnTo>
                        <a:pt x="301" y="60"/>
                      </a:lnTo>
                      <a:lnTo>
                        <a:pt x="331" y="66"/>
                      </a:lnTo>
                      <a:lnTo>
                        <a:pt x="349" y="66"/>
                      </a:lnTo>
                      <a:lnTo>
                        <a:pt x="367" y="60"/>
                      </a:lnTo>
                      <a:lnTo>
                        <a:pt x="391" y="42"/>
                      </a:lnTo>
                      <a:lnTo>
                        <a:pt x="415" y="54"/>
                      </a:lnTo>
                      <a:lnTo>
                        <a:pt x="433" y="54"/>
                      </a:lnTo>
                      <a:lnTo>
                        <a:pt x="427" y="72"/>
                      </a:lnTo>
                      <a:lnTo>
                        <a:pt x="415" y="90"/>
                      </a:lnTo>
                      <a:lnTo>
                        <a:pt x="421" y="102"/>
                      </a:lnTo>
                      <a:lnTo>
                        <a:pt x="439" y="96"/>
                      </a:lnTo>
                      <a:lnTo>
                        <a:pt x="439" y="102"/>
                      </a:lnTo>
                      <a:lnTo>
                        <a:pt x="451" y="96"/>
                      </a:lnTo>
                      <a:lnTo>
                        <a:pt x="475" y="114"/>
                      </a:lnTo>
                      <a:lnTo>
                        <a:pt x="475" y="126"/>
                      </a:lnTo>
                      <a:lnTo>
                        <a:pt x="451" y="126"/>
                      </a:lnTo>
                      <a:lnTo>
                        <a:pt x="427" y="138"/>
                      </a:lnTo>
                      <a:lnTo>
                        <a:pt x="415" y="150"/>
                      </a:lnTo>
                      <a:lnTo>
                        <a:pt x="397" y="156"/>
                      </a:lnTo>
                      <a:lnTo>
                        <a:pt x="379" y="162"/>
                      </a:lnTo>
                      <a:lnTo>
                        <a:pt x="361" y="156"/>
                      </a:lnTo>
                      <a:lnTo>
                        <a:pt x="355" y="174"/>
                      </a:lnTo>
                      <a:lnTo>
                        <a:pt x="361" y="186"/>
                      </a:lnTo>
                      <a:lnTo>
                        <a:pt x="337" y="198"/>
                      </a:lnTo>
                      <a:lnTo>
                        <a:pt x="319" y="210"/>
                      </a:lnTo>
                      <a:lnTo>
                        <a:pt x="301" y="216"/>
                      </a:lnTo>
                      <a:lnTo>
                        <a:pt x="283" y="216"/>
                      </a:lnTo>
                      <a:lnTo>
                        <a:pt x="271" y="222"/>
                      </a:lnTo>
                      <a:lnTo>
                        <a:pt x="253" y="228"/>
                      </a:lnTo>
                      <a:lnTo>
                        <a:pt x="247" y="222"/>
                      </a:lnTo>
                      <a:close/>
                    </a:path>
                  </a:pathLst>
                </a:custGeom>
                <a:solidFill>
                  <a:srgbClr val="00CC00"/>
                </a:solidFill>
                <a:ln w="0">
                  <a:solidFill>
                    <a:srgbClr val="000000"/>
                  </a:solidFill>
                  <a:prstDash val="solid"/>
                  <a:round/>
                  <a:headEnd/>
                  <a:tailEnd/>
                </a:ln>
              </p:spPr>
              <p:txBody>
                <a:bodyPr/>
                <a:lstStyle/>
                <a:p>
                  <a:endParaRPr lang="en-US"/>
                </a:p>
              </p:txBody>
            </p:sp>
            <p:sp>
              <p:nvSpPr>
                <p:cNvPr id="16729" name="Freeform 201"/>
                <p:cNvSpPr>
                  <a:spLocks/>
                </p:cNvSpPr>
                <p:nvPr/>
              </p:nvSpPr>
              <p:spPr bwMode="auto">
                <a:xfrm>
                  <a:off x="3916" y="2154"/>
                  <a:ext cx="150" cy="78"/>
                </a:xfrm>
                <a:custGeom>
                  <a:avLst/>
                  <a:gdLst>
                    <a:gd name="T0" fmla="*/ 42 w 150"/>
                    <a:gd name="T1" fmla="*/ 48 h 78"/>
                    <a:gd name="T2" fmla="*/ 30 w 150"/>
                    <a:gd name="T3" fmla="*/ 36 h 78"/>
                    <a:gd name="T4" fmla="*/ 12 w 150"/>
                    <a:gd name="T5" fmla="*/ 36 h 78"/>
                    <a:gd name="T6" fmla="*/ 6 w 150"/>
                    <a:gd name="T7" fmla="*/ 18 h 78"/>
                    <a:gd name="T8" fmla="*/ 18 w 150"/>
                    <a:gd name="T9" fmla="*/ 12 h 78"/>
                    <a:gd name="T10" fmla="*/ 30 w 150"/>
                    <a:gd name="T11" fmla="*/ 12 h 78"/>
                    <a:gd name="T12" fmla="*/ 48 w 150"/>
                    <a:gd name="T13" fmla="*/ 18 h 78"/>
                    <a:gd name="T14" fmla="*/ 60 w 150"/>
                    <a:gd name="T15" fmla="*/ 6 h 78"/>
                    <a:gd name="T16" fmla="*/ 72 w 150"/>
                    <a:gd name="T17" fmla="*/ 6 h 78"/>
                    <a:gd name="T18" fmla="*/ 96 w 150"/>
                    <a:gd name="T19" fmla="*/ 6 h 78"/>
                    <a:gd name="T20" fmla="*/ 114 w 150"/>
                    <a:gd name="T21" fmla="*/ 6 h 78"/>
                    <a:gd name="T22" fmla="*/ 132 w 150"/>
                    <a:gd name="T23" fmla="*/ 0 h 78"/>
                    <a:gd name="T24" fmla="*/ 150 w 150"/>
                    <a:gd name="T25" fmla="*/ 12 h 78"/>
                    <a:gd name="T26" fmla="*/ 150 w 150"/>
                    <a:gd name="T27" fmla="*/ 24 h 78"/>
                    <a:gd name="T28" fmla="*/ 132 w 150"/>
                    <a:gd name="T29" fmla="*/ 36 h 78"/>
                    <a:gd name="T30" fmla="*/ 120 w 150"/>
                    <a:gd name="T31" fmla="*/ 42 h 78"/>
                    <a:gd name="T32" fmla="*/ 102 w 150"/>
                    <a:gd name="T33" fmla="*/ 48 h 78"/>
                    <a:gd name="T34" fmla="*/ 90 w 150"/>
                    <a:gd name="T35" fmla="*/ 60 h 78"/>
                    <a:gd name="T36" fmla="*/ 78 w 150"/>
                    <a:gd name="T37" fmla="*/ 60 h 78"/>
                    <a:gd name="T38" fmla="*/ 72 w 150"/>
                    <a:gd name="T39" fmla="*/ 60 h 78"/>
                    <a:gd name="T40" fmla="*/ 60 w 150"/>
                    <a:gd name="T41" fmla="*/ 66 h 78"/>
                    <a:gd name="T42" fmla="*/ 48 w 150"/>
                    <a:gd name="T43" fmla="*/ 78 h 78"/>
                    <a:gd name="T44" fmla="*/ 24 w 150"/>
                    <a:gd name="T45" fmla="*/ 78 h 78"/>
                    <a:gd name="T46" fmla="*/ 0 w 150"/>
                    <a:gd name="T47" fmla="*/ 72 h 78"/>
                    <a:gd name="T48" fmla="*/ 0 w 150"/>
                    <a:gd name="T49" fmla="*/ 60 h 78"/>
                    <a:gd name="T50" fmla="*/ 24 w 150"/>
                    <a:gd name="T51" fmla="*/ 54 h 78"/>
                    <a:gd name="T52" fmla="*/ 42 w 150"/>
                    <a:gd name="T53" fmla="*/ 48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78"/>
                    <a:gd name="T83" fmla="*/ 150 w 150"/>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78">
                      <a:moveTo>
                        <a:pt x="42" y="48"/>
                      </a:moveTo>
                      <a:lnTo>
                        <a:pt x="30" y="36"/>
                      </a:lnTo>
                      <a:lnTo>
                        <a:pt x="12" y="36"/>
                      </a:lnTo>
                      <a:lnTo>
                        <a:pt x="6" y="18"/>
                      </a:lnTo>
                      <a:lnTo>
                        <a:pt x="18" y="12"/>
                      </a:lnTo>
                      <a:lnTo>
                        <a:pt x="30" y="12"/>
                      </a:lnTo>
                      <a:lnTo>
                        <a:pt x="48" y="18"/>
                      </a:lnTo>
                      <a:lnTo>
                        <a:pt x="60" y="6"/>
                      </a:lnTo>
                      <a:lnTo>
                        <a:pt x="72" y="6"/>
                      </a:lnTo>
                      <a:lnTo>
                        <a:pt x="96" y="6"/>
                      </a:lnTo>
                      <a:lnTo>
                        <a:pt x="114" y="6"/>
                      </a:lnTo>
                      <a:lnTo>
                        <a:pt x="132" y="0"/>
                      </a:lnTo>
                      <a:lnTo>
                        <a:pt x="150" y="12"/>
                      </a:lnTo>
                      <a:lnTo>
                        <a:pt x="150" y="24"/>
                      </a:lnTo>
                      <a:lnTo>
                        <a:pt x="132" y="36"/>
                      </a:lnTo>
                      <a:lnTo>
                        <a:pt x="120" y="42"/>
                      </a:lnTo>
                      <a:lnTo>
                        <a:pt x="102" y="48"/>
                      </a:lnTo>
                      <a:lnTo>
                        <a:pt x="90" y="60"/>
                      </a:lnTo>
                      <a:lnTo>
                        <a:pt x="78" y="60"/>
                      </a:lnTo>
                      <a:lnTo>
                        <a:pt x="72" y="60"/>
                      </a:lnTo>
                      <a:lnTo>
                        <a:pt x="60" y="66"/>
                      </a:lnTo>
                      <a:lnTo>
                        <a:pt x="48" y="78"/>
                      </a:lnTo>
                      <a:lnTo>
                        <a:pt x="24" y="78"/>
                      </a:lnTo>
                      <a:lnTo>
                        <a:pt x="0" y="72"/>
                      </a:lnTo>
                      <a:lnTo>
                        <a:pt x="0" y="60"/>
                      </a:lnTo>
                      <a:lnTo>
                        <a:pt x="24" y="54"/>
                      </a:lnTo>
                      <a:lnTo>
                        <a:pt x="42" y="48"/>
                      </a:lnTo>
                      <a:close/>
                    </a:path>
                  </a:pathLst>
                </a:custGeom>
                <a:solidFill>
                  <a:srgbClr val="00CC00"/>
                </a:solidFill>
                <a:ln w="0">
                  <a:solidFill>
                    <a:srgbClr val="000000"/>
                  </a:solidFill>
                  <a:prstDash val="solid"/>
                  <a:round/>
                  <a:headEnd/>
                  <a:tailEnd/>
                </a:ln>
              </p:spPr>
              <p:txBody>
                <a:bodyPr/>
                <a:lstStyle/>
                <a:p>
                  <a:endParaRPr lang="en-US"/>
                </a:p>
              </p:txBody>
            </p:sp>
            <p:sp>
              <p:nvSpPr>
                <p:cNvPr id="16730" name="Freeform 202"/>
                <p:cNvSpPr>
                  <a:spLocks/>
                </p:cNvSpPr>
                <p:nvPr/>
              </p:nvSpPr>
              <p:spPr bwMode="auto">
                <a:xfrm>
                  <a:off x="4727" y="2166"/>
                  <a:ext cx="90" cy="96"/>
                </a:xfrm>
                <a:custGeom>
                  <a:avLst/>
                  <a:gdLst>
                    <a:gd name="T0" fmla="*/ 12 w 90"/>
                    <a:gd name="T1" fmla="*/ 66 h 96"/>
                    <a:gd name="T2" fmla="*/ 6 w 90"/>
                    <a:gd name="T3" fmla="*/ 66 h 96"/>
                    <a:gd name="T4" fmla="*/ 0 w 90"/>
                    <a:gd name="T5" fmla="*/ 54 h 96"/>
                    <a:gd name="T6" fmla="*/ 12 w 90"/>
                    <a:gd name="T7" fmla="*/ 42 h 96"/>
                    <a:gd name="T8" fmla="*/ 30 w 90"/>
                    <a:gd name="T9" fmla="*/ 24 h 96"/>
                    <a:gd name="T10" fmla="*/ 36 w 90"/>
                    <a:gd name="T11" fmla="*/ 24 h 96"/>
                    <a:gd name="T12" fmla="*/ 54 w 90"/>
                    <a:gd name="T13" fmla="*/ 30 h 96"/>
                    <a:gd name="T14" fmla="*/ 54 w 90"/>
                    <a:gd name="T15" fmla="*/ 18 h 96"/>
                    <a:gd name="T16" fmla="*/ 60 w 90"/>
                    <a:gd name="T17" fmla="*/ 18 h 96"/>
                    <a:gd name="T18" fmla="*/ 72 w 90"/>
                    <a:gd name="T19" fmla="*/ 6 h 96"/>
                    <a:gd name="T20" fmla="*/ 78 w 90"/>
                    <a:gd name="T21" fmla="*/ 0 h 96"/>
                    <a:gd name="T22" fmla="*/ 90 w 90"/>
                    <a:gd name="T23" fmla="*/ 6 h 96"/>
                    <a:gd name="T24" fmla="*/ 90 w 90"/>
                    <a:gd name="T25" fmla="*/ 12 h 96"/>
                    <a:gd name="T26" fmla="*/ 78 w 90"/>
                    <a:gd name="T27" fmla="*/ 24 h 96"/>
                    <a:gd name="T28" fmla="*/ 72 w 90"/>
                    <a:gd name="T29" fmla="*/ 42 h 96"/>
                    <a:gd name="T30" fmla="*/ 60 w 90"/>
                    <a:gd name="T31" fmla="*/ 54 h 96"/>
                    <a:gd name="T32" fmla="*/ 48 w 90"/>
                    <a:gd name="T33" fmla="*/ 66 h 96"/>
                    <a:gd name="T34" fmla="*/ 48 w 90"/>
                    <a:gd name="T35" fmla="*/ 72 h 96"/>
                    <a:gd name="T36" fmla="*/ 60 w 90"/>
                    <a:gd name="T37" fmla="*/ 84 h 96"/>
                    <a:gd name="T38" fmla="*/ 48 w 90"/>
                    <a:gd name="T39" fmla="*/ 90 h 96"/>
                    <a:gd name="T40" fmla="*/ 36 w 90"/>
                    <a:gd name="T41" fmla="*/ 96 h 96"/>
                    <a:gd name="T42" fmla="*/ 18 w 90"/>
                    <a:gd name="T43" fmla="*/ 96 h 96"/>
                    <a:gd name="T44" fmla="*/ 12 w 90"/>
                    <a:gd name="T45" fmla="*/ 96 h 96"/>
                    <a:gd name="T46" fmla="*/ 6 w 90"/>
                    <a:gd name="T47" fmla="*/ 90 h 96"/>
                    <a:gd name="T48" fmla="*/ 12 w 90"/>
                    <a:gd name="T49" fmla="*/ 84 h 96"/>
                    <a:gd name="T50" fmla="*/ 12 w 90"/>
                    <a:gd name="T51" fmla="*/ 78 h 96"/>
                    <a:gd name="T52" fmla="*/ 12 w 90"/>
                    <a:gd name="T53" fmla="*/ 6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96"/>
                    <a:gd name="T83" fmla="*/ 90 w 90"/>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96">
                      <a:moveTo>
                        <a:pt x="12" y="66"/>
                      </a:moveTo>
                      <a:lnTo>
                        <a:pt x="6" y="66"/>
                      </a:lnTo>
                      <a:lnTo>
                        <a:pt x="0" y="54"/>
                      </a:lnTo>
                      <a:lnTo>
                        <a:pt x="12" y="42"/>
                      </a:lnTo>
                      <a:lnTo>
                        <a:pt x="30" y="24"/>
                      </a:lnTo>
                      <a:lnTo>
                        <a:pt x="36" y="24"/>
                      </a:lnTo>
                      <a:lnTo>
                        <a:pt x="54" y="30"/>
                      </a:lnTo>
                      <a:lnTo>
                        <a:pt x="54" y="18"/>
                      </a:lnTo>
                      <a:lnTo>
                        <a:pt x="60" y="18"/>
                      </a:lnTo>
                      <a:lnTo>
                        <a:pt x="72" y="6"/>
                      </a:lnTo>
                      <a:lnTo>
                        <a:pt x="78" y="0"/>
                      </a:lnTo>
                      <a:lnTo>
                        <a:pt x="90" y="6"/>
                      </a:lnTo>
                      <a:lnTo>
                        <a:pt x="90" y="12"/>
                      </a:lnTo>
                      <a:lnTo>
                        <a:pt x="78" y="24"/>
                      </a:lnTo>
                      <a:lnTo>
                        <a:pt x="72" y="42"/>
                      </a:lnTo>
                      <a:lnTo>
                        <a:pt x="60" y="54"/>
                      </a:lnTo>
                      <a:lnTo>
                        <a:pt x="48" y="66"/>
                      </a:lnTo>
                      <a:lnTo>
                        <a:pt x="48" y="72"/>
                      </a:lnTo>
                      <a:lnTo>
                        <a:pt x="60" y="84"/>
                      </a:lnTo>
                      <a:lnTo>
                        <a:pt x="48" y="90"/>
                      </a:lnTo>
                      <a:lnTo>
                        <a:pt x="36" y="96"/>
                      </a:lnTo>
                      <a:lnTo>
                        <a:pt x="18" y="96"/>
                      </a:lnTo>
                      <a:lnTo>
                        <a:pt x="12" y="96"/>
                      </a:lnTo>
                      <a:lnTo>
                        <a:pt x="6" y="90"/>
                      </a:lnTo>
                      <a:lnTo>
                        <a:pt x="12" y="84"/>
                      </a:lnTo>
                      <a:lnTo>
                        <a:pt x="12" y="78"/>
                      </a:lnTo>
                      <a:lnTo>
                        <a:pt x="12" y="66"/>
                      </a:lnTo>
                      <a:close/>
                    </a:path>
                  </a:pathLst>
                </a:custGeom>
                <a:solidFill>
                  <a:srgbClr val="00CC00"/>
                </a:solidFill>
                <a:ln w="0">
                  <a:solidFill>
                    <a:srgbClr val="000000"/>
                  </a:solidFill>
                  <a:prstDash val="solid"/>
                  <a:round/>
                  <a:headEnd/>
                  <a:tailEnd/>
                </a:ln>
              </p:spPr>
              <p:txBody>
                <a:bodyPr/>
                <a:lstStyle/>
                <a:p>
                  <a:endParaRPr lang="en-US"/>
                </a:p>
              </p:txBody>
            </p:sp>
            <p:sp>
              <p:nvSpPr>
                <p:cNvPr id="16731" name="Freeform 203"/>
                <p:cNvSpPr>
                  <a:spLocks/>
                </p:cNvSpPr>
                <p:nvPr/>
              </p:nvSpPr>
              <p:spPr bwMode="auto">
                <a:xfrm>
                  <a:off x="3706" y="2100"/>
                  <a:ext cx="222" cy="174"/>
                </a:xfrm>
                <a:custGeom>
                  <a:avLst/>
                  <a:gdLst>
                    <a:gd name="T0" fmla="*/ 138 w 222"/>
                    <a:gd name="T1" fmla="*/ 150 h 174"/>
                    <a:gd name="T2" fmla="*/ 114 w 222"/>
                    <a:gd name="T3" fmla="*/ 132 h 174"/>
                    <a:gd name="T4" fmla="*/ 96 w 222"/>
                    <a:gd name="T5" fmla="*/ 114 h 174"/>
                    <a:gd name="T6" fmla="*/ 84 w 222"/>
                    <a:gd name="T7" fmla="*/ 108 h 174"/>
                    <a:gd name="T8" fmla="*/ 66 w 222"/>
                    <a:gd name="T9" fmla="*/ 102 h 174"/>
                    <a:gd name="T10" fmla="*/ 60 w 222"/>
                    <a:gd name="T11" fmla="*/ 84 h 174"/>
                    <a:gd name="T12" fmla="*/ 42 w 222"/>
                    <a:gd name="T13" fmla="*/ 66 h 174"/>
                    <a:gd name="T14" fmla="*/ 24 w 222"/>
                    <a:gd name="T15" fmla="*/ 78 h 174"/>
                    <a:gd name="T16" fmla="*/ 18 w 222"/>
                    <a:gd name="T17" fmla="*/ 84 h 174"/>
                    <a:gd name="T18" fmla="*/ 18 w 222"/>
                    <a:gd name="T19" fmla="*/ 96 h 174"/>
                    <a:gd name="T20" fmla="*/ 0 w 222"/>
                    <a:gd name="T21" fmla="*/ 90 h 174"/>
                    <a:gd name="T22" fmla="*/ 0 w 222"/>
                    <a:gd name="T23" fmla="*/ 72 h 174"/>
                    <a:gd name="T24" fmla="*/ 0 w 222"/>
                    <a:gd name="T25" fmla="*/ 54 h 174"/>
                    <a:gd name="T26" fmla="*/ 0 w 222"/>
                    <a:gd name="T27" fmla="*/ 36 h 174"/>
                    <a:gd name="T28" fmla="*/ 0 w 222"/>
                    <a:gd name="T29" fmla="*/ 18 h 174"/>
                    <a:gd name="T30" fmla="*/ 18 w 222"/>
                    <a:gd name="T31" fmla="*/ 12 h 174"/>
                    <a:gd name="T32" fmla="*/ 42 w 222"/>
                    <a:gd name="T33" fmla="*/ 0 h 174"/>
                    <a:gd name="T34" fmla="*/ 54 w 222"/>
                    <a:gd name="T35" fmla="*/ 12 h 174"/>
                    <a:gd name="T36" fmla="*/ 72 w 222"/>
                    <a:gd name="T37" fmla="*/ 24 h 174"/>
                    <a:gd name="T38" fmla="*/ 84 w 222"/>
                    <a:gd name="T39" fmla="*/ 48 h 174"/>
                    <a:gd name="T40" fmla="*/ 96 w 222"/>
                    <a:gd name="T41" fmla="*/ 48 h 174"/>
                    <a:gd name="T42" fmla="*/ 114 w 222"/>
                    <a:gd name="T43" fmla="*/ 48 h 174"/>
                    <a:gd name="T44" fmla="*/ 132 w 222"/>
                    <a:gd name="T45" fmla="*/ 48 h 174"/>
                    <a:gd name="T46" fmla="*/ 144 w 222"/>
                    <a:gd name="T47" fmla="*/ 48 h 174"/>
                    <a:gd name="T48" fmla="*/ 156 w 222"/>
                    <a:gd name="T49" fmla="*/ 66 h 174"/>
                    <a:gd name="T50" fmla="*/ 156 w 222"/>
                    <a:gd name="T51" fmla="*/ 78 h 174"/>
                    <a:gd name="T52" fmla="*/ 168 w 222"/>
                    <a:gd name="T53" fmla="*/ 90 h 174"/>
                    <a:gd name="T54" fmla="*/ 180 w 222"/>
                    <a:gd name="T55" fmla="*/ 96 h 174"/>
                    <a:gd name="T56" fmla="*/ 198 w 222"/>
                    <a:gd name="T57" fmla="*/ 84 h 174"/>
                    <a:gd name="T58" fmla="*/ 216 w 222"/>
                    <a:gd name="T59" fmla="*/ 72 h 174"/>
                    <a:gd name="T60" fmla="*/ 222 w 222"/>
                    <a:gd name="T61" fmla="*/ 90 h 174"/>
                    <a:gd name="T62" fmla="*/ 204 w 222"/>
                    <a:gd name="T63" fmla="*/ 102 h 174"/>
                    <a:gd name="T64" fmla="*/ 186 w 222"/>
                    <a:gd name="T65" fmla="*/ 114 h 174"/>
                    <a:gd name="T66" fmla="*/ 168 w 222"/>
                    <a:gd name="T67" fmla="*/ 126 h 174"/>
                    <a:gd name="T68" fmla="*/ 174 w 222"/>
                    <a:gd name="T69" fmla="*/ 138 h 174"/>
                    <a:gd name="T70" fmla="*/ 180 w 222"/>
                    <a:gd name="T71" fmla="*/ 144 h 174"/>
                    <a:gd name="T72" fmla="*/ 186 w 222"/>
                    <a:gd name="T73" fmla="*/ 150 h 174"/>
                    <a:gd name="T74" fmla="*/ 174 w 222"/>
                    <a:gd name="T75" fmla="*/ 162 h 174"/>
                    <a:gd name="T76" fmla="*/ 168 w 222"/>
                    <a:gd name="T77" fmla="*/ 174 h 174"/>
                    <a:gd name="T78" fmla="*/ 156 w 222"/>
                    <a:gd name="T79" fmla="*/ 174 h 174"/>
                    <a:gd name="T80" fmla="*/ 144 w 222"/>
                    <a:gd name="T81" fmla="*/ 168 h 174"/>
                    <a:gd name="T82" fmla="*/ 138 w 222"/>
                    <a:gd name="T83" fmla="*/ 150 h 1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174"/>
                    <a:gd name="T128" fmla="*/ 222 w 222"/>
                    <a:gd name="T129" fmla="*/ 174 h 1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174">
                      <a:moveTo>
                        <a:pt x="138" y="150"/>
                      </a:moveTo>
                      <a:lnTo>
                        <a:pt x="114" y="132"/>
                      </a:lnTo>
                      <a:lnTo>
                        <a:pt x="96" y="114"/>
                      </a:lnTo>
                      <a:lnTo>
                        <a:pt x="84" y="108"/>
                      </a:lnTo>
                      <a:lnTo>
                        <a:pt x="66" y="102"/>
                      </a:lnTo>
                      <a:lnTo>
                        <a:pt x="60" y="84"/>
                      </a:lnTo>
                      <a:lnTo>
                        <a:pt x="42" y="66"/>
                      </a:lnTo>
                      <a:lnTo>
                        <a:pt x="24" y="78"/>
                      </a:lnTo>
                      <a:lnTo>
                        <a:pt x="18" y="84"/>
                      </a:lnTo>
                      <a:lnTo>
                        <a:pt x="18" y="96"/>
                      </a:lnTo>
                      <a:lnTo>
                        <a:pt x="0" y="90"/>
                      </a:lnTo>
                      <a:lnTo>
                        <a:pt x="0" y="72"/>
                      </a:lnTo>
                      <a:lnTo>
                        <a:pt x="0" y="54"/>
                      </a:lnTo>
                      <a:lnTo>
                        <a:pt x="0" y="36"/>
                      </a:lnTo>
                      <a:lnTo>
                        <a:pt x="0" y="18"/>
                      </a:lnTo>
                      <a:lnTo>
                        <a:pt x="18" y="12"/>
                      </a:lnTo>
                      <a:lnTo>
                        <a:pt x="42" y="0"/>
                      </a:lnTo>
                      <a:lnTo>
                        <a:pt x="54" y="12"/>
                      </a:lnTo>
                      <a:lnTo>
                        <a:pt x="72" y="24"/>
                      </a:lnTo>
                      <a:lnTo>
                        <a:pt x="84" y="48"/>
                      </a:lnTo>
                      <a:lnTo>
                        <a:pt x="96" y="48"/>
                      </a:lnTo>
                      <a:lnTo>
                        <a:pt x="114" y="48"/>
                      </a:lnTo>
                      <a:lnTo>
                        <a:pt x="132" y="48"/>
                      </a:lnTo>
                      <a:lnTo>
                        <a:pt x="144" y="48"/>
                      </a:lnTo>
                      <a:lnTo>
                        <a:pt x="156" y="66"/>
                      </a:lnTo>
                      <a:lnTo>
                        <a:pt x="156" y="78"/>
                      </a:lnTo>
                      <a:lnTo>
                        <a:pt x="168" y="90"/>
                      </a:lnTo>
                      <a:lnTo>
                        <a:pt x="180" y="96"/>
                      </a:lnTo>
                      <a:lnTo>
                        <a:pt x="198" y="84"/>
                      </a:lnTo>
                      <a:lnTo>
                        <a:pt x="216" y="72"/>
                      </a:lnTo>
                      <a:lnTo>
                        <a:pt x="222" y="90"/>
                      </a:lnTo>
                      <a:lnTo>
                        <a:pt x="204" y="102"/>
                      </a:lnTo>
                      <a:lnTo>
                        <a:pt x="186" y="114"/>
                      </a:lnTo>
                      <a:lnTo>
                        <a:pt x="168" y="126"/>
                      </a:lnTo>
                      <a:lnTo>
                        <a:pt x="174" y="138"/>
                      </a:lnTo>
                      <a:lnTo>
                        <a:pt x="180" y="144"/>
                      </a:lnTo>
                      <a:lnTo>
                        <a:pt x="186" y="150"/>
                      </a:lnTo>
                      <a:lnTo>
                        <a:pt x="174" y="162"/>
                      </a:lnTo>
                      <a:lnTo>
                        <a:pt x="168" y="174"/>
                      </a:lnTo>
                      <a:lnTo>
                        <a:pt x="156" y="174"/>
                      </a:lnTo>
                      <a:lnTo>
                        <a:pt x="144" y="168"/>
                      </a:lnTo>
                      <a:lnTo>
                        <a:pt x="138" y="150"/>
                      </a:lnTo>
                      <a:close/>
                    </a:path>
                  </a:pathLst>
                </a:custGeom>
                <a:solidFill>
                  <a:srgbClr val="00CC00"/>
                </a:solidFill>
                <a:ln w="0">
                  <a:solidFill>
                    <a:srgbClr val="000000"/>
                  </a:solidFill>
                  <a:prstDash val="solid"/>
                  <a:round/>
                  <a:headEnd/>
                  <a:tailEnd/>
                </a:ln>
              </p:spPr>
              <p:txBody>
                <a:bodyPr/>
                <a:lstStyle/>
                <a:p>
                  <a:endParaRPr lang="en-US"/>
                </a:p>
              </p:txBody>
            </p:sp>
            <p:sp>
              <p:nvSpPr>
                <p:cNvPr id="16732" name="Freeform 204"/>
                <p:cNvSpPr>
                  <a:spLocks/>
                </p:cNvSpPr>
                <p:nvPr/>
              </p:nvSpPr>
              <p:spPr bwMode="auto">
                <a:xfrm>
                  <a:off x="4180" y="2460"/>
                  <a:ext cx="72" cy="90"/>
                </a:xfrm>
                <a:custGeom>
                  <a:avLst/>
                  <a:gdLst>
                    <a:gd name="T0" fmla="*/ 24 w 72"/>
                    <a:gd name="T1" fmla="*/ 78 h 90"/>
                    <a:gd name="T2" fmla="*/ 18 w 72"/>
                    <a:gd name="T3" fmla="*/ 78 h 90"/>
                    <a:gd name="T4" fmla="*/ 12 w 72"/>
                    <a:gd name="T5" fmla="*/ 66 h 90"/>
                    <a:gd name="T6" fmla="*/ 12 w 72"/>
                    <a:gd name="T7" fmla="*/ 54 h 90"/>
                    <a:gd name="T8" fmla="*/ 12 w 72"/>
                    <a:gd name="T9" fmla="*/ 42 h 90"/>
                    <a:gd name="T10" fmla="*/ 0 w 72"/>
                    <a:gd name="T11" fmla="*/ 36 h 90"/>
                    <a:gd name="T12" fmla="*/ 6 w 72"/>
                    <a:gd name="T13" fmla="*/ 30 h 90"/>
                    <a:gd name="T14" fmla="*/ 12 w 72"/>
                    <a:gd name="T15" fmla="*/ 24 h 90"/>
                    <a:gd name="T16" fmla="*/ 6 w 72"/>
                    <a:gd name="T17" fmla="*/ 12 h 90"/>
                    <a:gd name="T18" fmla="*/ 6 w 72"/>
                    <a:gd name="T19" fmla="*/ 0 h 90"/>
                    <a:gd name="T20" fmla="*/ 18 w 72"/>
                    <a:gd name="T21" fmla="*/ 6 h 90"/>
                    <a:gd name="T22" fmla="*/ 18 w 72"/>
                    <a:gd name="T23" fmla="*/ 12 h 90"/>
                    <a:gd name="T24" fmla="*/ 24 w 72"/>
                    <a:gd name="T25" fmla="*/ 6 h 90"/>
                    <a:gd name="T26" fmla="*/ 30 w 72"/>
                    <a:gd name="T27" fmla="*/ 24 h 90"/>
                    <a:gd name="T28" fmla="*/ 42 w 72"/>
                    <a:gd name="T29" fmla="*/ 24 h 90"/>
                    <a:gd name="T30" fmla="*/ 60 w 72"/>
                    <a:gd name="T31" fmla="*/ 24 h 90"/>
                    <a:gd name="T32" fmla="*/ 66 w 72"/>
                    <a:gd name="T33" fmla="*/ 30 h 90"/>
                    <a:gd name="T34" fmla="*/ 60 w 72"/>
                    <a:gd name="T35" fmla="*/ 36 h 90"/>
                    <a:gd name="T36" fmla="*/ 48 w 72"/>
                    <a:gd name="T37" fmla="*/ 42 h 90"/>
                    <a:gd name="T38" fmla="*/ 54 w 72"/>
                    <a:gd name="T39" fmla="*/ 60 h 90"/>
                    <a:gd name="T40" fmla="*/ 60 w 72"/>
                    <a:gd name="T41" fmla="*/ 48 h 90"/>
                    <a:gd name="T42" fmla="*/ 66 w 72"/>
                    <a:gd name="T43" fmla="*/ 60 h 90"/>
                    <a:gd name="T44" fmla="*/ 72 w 72"/>
                    <a:gd name="T45" fmla="*/ 78 h 90"/>
                    <a:gd name="T46" fmla="*/ 66 w 72"/>
                    <a:gd name="T47" fmla="*/ 84 h 90"/>
                    <a:gd name="T48" fmla="*/ 66 w 72"/>
                    <a:gd name="T49" fmla="*/ 90 h 90"/>
                    <a:gd name="T50" fmla="*/ 60 w 72"/>
                    <a:gd name="T51" fmla="*/ 78 h 90"/>
                    <a:gd name="T52" fmla="*/ 54 w 72"/>
                    <a:gd name="T53" fmla="*/ 66 h 90"/>
                    <a:gd name="T54" fmla="*/ 42 w 72"/>
                    <a:gd name="T55" fmla="*/ 66 h 90"/>
                    <a:gd name="T56" fmla="*/ 36 w 72"/>
                    <a:gd name="T57" fmla="*/ 54 h 90"/>
                    <a:gd name="T58" fmla="*/ 24 w 72"/>
                    <a:gd name="T59" fmla="*/ 42 h 90"/>
                    <a:gd name="T60" fmla="*/ 24 w 72"/>
                    <a:gd name="T61" fmla="*/ 48 h 90"/>
                    <a:gd name="T62" fmla="*/ 36 w 72"/>
                    <a:gd name="T63" fmla="*/ 54 h 90"/>
                    <a:gd name="T64" fmla="*/ 42 w 72"/>
                    <a:gd name="T65" fmla="*/ 60 h 90"/>
                    <a:gd name="T66" fmla="*/ 42 w 72"/>
                    <a:gd name="T67" fmla="*/ 66 h 90"/>
                    <a:gd name="T68" fmla="*/ 36 w 72"/>
                    <a:gd name="T69" fmla="*/ 78 h 90"/>
                    <a:gd name="T70" fmla="*/ 30 w 72"/>
                    <a:gd name="T71" fmla="*/ 78 h 90"/>
                    <a:gd name="T72" fmla="*/ 24 w 72"/>
                    <a:gd name="T73" fmla="*/ 78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90"/>
                    <a:gd name="T113" fmla="*/ 72 w 72"/>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90">
                      <a:moveTo>
                        <a:pt x="24" y="78"/>
                      </a:moveTo>
                      <a:lnTo>
                        <a:pt x="18" y="78"/>
                      </a:lnTo>
                      <a:lnTo>
                        <a:pt x="12" y="66"/>
                      </a:lnTo>
                      <a:lnTo>
                        <a:pt x="12" y="54"/>
                      </a:lnTo>
                      <a:lnTo>
                        <a:pt x="12" y="42"/>
                      </a:lnTo>
                      <a:lnTo>
                        <a:pt x="0" y="36"/>
                      </a:lnTo>
                      <a:lnTo>
                        <a:pt x="6" y="30"/>
                      </a:lnTo>
                      <a:lnTo>
                        <a:pt x="12" y="24"/>
                      </a:lnTo>
                      <a:lnTo>
                        <a:pt x="6" y="12"/>
                      </a:lnTo>
                      <a:lnTo>
                        <a:pt x="6" y="0"/>
                      </a:lnTo>
                      <a:lnTo>
                        <a:pt x="18" y="6"/>
                      </a:lnTo>
                      <a:lnTo>
                        <a:pt x="18" y="12"/>
                      </a:lnTo>
                      <a:lnTo>
                        <a:pt x="24" y="6"/>
                      </a:lnTo>
                      <a:lnTo>
                        <a:pt x="30" y="24"/>
                      </a:lnTo>
                      <a:lnTo>
                        <a:pt x="42" y="24"/>
                      </a:lnTo>
                      <a:lnTo>
                        <a:pt x="60" y="24"/>
                      </a:lnTo>
                      <a:lnTo>
                        <a:pt x="66" y="30"/>
                      </a:lnTo>
                      <a:lnTo>
                        <a:pt x="60" y="36"/>
                      </a:lnTo>
                      <a:lnTo>
                        <a:pt x="48" y="42"/>
                      </a:lnTo>
                      <a:lnTo>
                        <a:pt x="54" y="60"/>
                      </a:lnTo>
                      <a:lnTo>
                        <a:pt x="60" y="48"/>
                      </a:lnTo>
                      <a:lnTo>
                        <a:pt x="66" y="60"/>
                      </a:lnTo>
                      <a:lnTo>
                        <a:pt x="72" y="78"/>
                      </a:lnTo>
                      <a:lnTo>
                        <a:pt x="66" y="84"/>
                      </a:lnTo>
                      <a:lnTo>
                        <a:pt x="66" y="90"/>
                      </a:lnTo>
                      <a:lnTo>
                        <a:pt x="60" y="78"/>
                      </a:lnTo>
                      <a:lnTo>
                        <a:pt x="54" y="66"/>
                      </a:lnTo>
                      <a:lnTo>
                        <a:pt x="42" y="66"/>
                      </a:lnTo>
                      <a:lnTo>
                        <a:pt x="36" y="54"/>
                      </a:lnTo>
                      <a:lnTo>
                        <a:pt x="24" y="42"/>
                      </a:lnTo>
                      <a:lnTo>
                        <a:pt x="24" y="48"/>
                      </a:lnTo>
                      <a:lnTo>
                        <a:pt x="36" y="54"/>
                      </a:lnTo>
                      <a:lnTo>
                        <a:pt x="42" y="60"/>
                      </a:lnTo>
                      <a:lnTo>
                        <a:pt x="42" y="66"/>
                      </a:lnTo>
                      <a:lnTo>
                        <a:pt x="36" y="78"/>
                      </a:lnTo>
                      <a:lnTo>
                        <a:pt x="30" y="78"/>
                      </a:lnTo>
                      <a:lnTo>
                        <a:pt x="24" y="78"/>
                      </a:lnTo>
                      <a:close/>
                    </a:path>
                  </a:pathLst>
                </a:custGeom>
                <a:solidFill>
                  <a:srgbClr val="00CC00"/>
                </a:solidFill>
                <a:ln w="0">
                  <a:solidFill>
                    <a:srgbClr val="000000"/>
                  </a:solidFill>
                  <a:prstDash val="solid"/>
                  <a:round/>
                  <a:headEnd/>
                  <a:tailEnd/>
                </a:ln>
              </p:spPr>
              <p:txBody>
                <a:bodyPr/>
                <a:lstStyle/>
                <a:p>
                  <a:endParaRPr lang="en-US"/>
                </a:p>
              </p:txBody>
            </p:sp>
            <p:sp>
              <p:nvSpPr>
                <p:cNvPr id="16733" name="Freeform 205"/>
                <p:cNvSpPr>
                  <a:spLocks/>
                </p:cNvSpPr>
                <p:nvPr/>
              </p:nvSpPr>
              <p:spPr bwMode="auto">
                <a:xfrm>
                  <a:off x="3778" y="2280"/>
                  <a:ext cx="252" cy="228"/>
                </a:xfrm>
                <a:custGeom>
                  <a:avLst/>
                  <a:gdLst>
                    <a:gd name="T0" fmla="*/ 84 w 252"/>
                    <a:gd name="T1" fmla="*/ 210 h 228"/>
                    <a:gd name="T2" fmla="*/ 96 w 252"/>
                    <a:gd name="T3" fmla="*/ 222 h 228"/>
                    <a:gd name="T4" fmla="*/ 114 w 252"/>
                    <a:gd name="T5" fmla="*/ 222 h 228"/>
                    <a:gd name="T6" fmla="*/ 144 w 252"/>
                    <a:gd name="T7" fmla="*/ 216 h 228"/>
                    <a:gd name="T8" fmla="*/ 144 w 252"/>
                    <a:gd name="T9" fmla="*/ 198 h 228"/>
                    <a:gd name="T10" fmla="*/ 138 w 252"/>
                    <a:gd name="T11" fmla="*/ 186 h 228"/>
                    <a:gd name="T12" fmla="*/ 138 w 252"/>
                    <a:gd name="T13" fmla="*/ 162 h 228"/>
                    <a:gd name="T14" fmla="*/ 156 w 252"/>
                    <a:gd name="T15" fmla="*/ 162 h 228"/>
                    <a:gd name="T16" fmla="*/ 180 w 252"/>
                    <a:gd name="T17" fmla="*/ 132 h 228"/>
                    <a:gd name="T18" fmla="*/ 204 w 252"/>
                    <a:gd name="T19" fmla="*/ 108 h 228"/>
                    <a:gd name="T20" fmla="*/ 216 w 252"/>
                    <a:gd name="T21" fmla="*/ 84 h 228"/>
                    <a:gd name="T22" fmla="*/ 204 w 252"/>
                    <a:gd name="T23" fmla="*/ 78 h 228"/>
                    <a:gd name="T24" fmla="*/ 198 w 252"/>
                    <a:gd name="T25" fmla="*/ 60 h 228"/>
                    <a:gd name="T26" fmla="*/ 192 w 252"/>
                    <a:gd name="T27" fmla="*/ 48 h 228"/>
                    <a:gd name="T28" fmla="*/ 216 w 252"/>
                    <a:gd name="T29" fmla="*/ 48 h 228"/>
                    <a:gd name="T30" fmla="*/ 252 w 252"/>
                    <a:gd name="T31" fmla="*/ 24 h 228"/>
                    <a:gd name="T32" fmla="*/ 222 w 252"/>
                    <a:gd name="T33" fmla="*/ 18 h 228"/>
                    <a:gd name="T34" fmla="*/ 204 w 252"/>
                    <a:gd name="T35" fmla="*/ 0 h 228"/>
                    <a:gd name="T36" fmla="*/ 162 w 252"/>
                    <a:gd name="T37" fmla="*/ 6 h 228"/>
                    <a:gd name="T38" fmla="*/ 156 w 252"/>
                    <a:gd name="T39" fmla="*/ 36 h 228"/>
                    <a:gd name="T40" fmla="*/ 144 w 252"/>
                    <a:gd name="T41" fmla="*/ 54 h 228"/>
                    <a:gd name="T42" fmla="*/ 138 w 252"/>
                    <a:gd name="T43" fmla="*/ 66 h 228"/>
                    <a:gd name="T44" fmla="*/ 120 w 252"/>
                    <a:gd name="T45" fmla="*/ 96 h 228"/>
                    <a:gd name="T46" fmla="*/ 102 w 252"/>
                    <a:gd name="T47" fmla="*/ 102 h 228"/>
                    <a:gd name="T48" fmla="*/ 78 w 252"/>
                    <a:gd name="T49" fmla="*/ 120 h 228"/>
                    <a:gd name="T50" fmla="*/ 60 w 252"/>
                    <a:gd name="T51" fmla="*/ 132 h 228"/>
                    <a:gd name="T52" fmla="*/ 24 w 252"/>
                    <a:gd name="T53" fmla="*/ 132 h 228"/>
                    <a:gd name="T54" fmla="*/ 0 w 252"/>
                    <a:gd name="T55" fmla="*/ 126 h 228"/>
                    <a:gd name="T56" fmla="*/ 18 w 252"/>
                    <a:gd name="T57" fmla="*/ 150 h 228"/>
                    <a:gd name="T58" fmla="*/ 30 w 252"/>
                    <a:gd name="T59" fmla="*/ 174 h 228"/>
                    <a:gd name="T60" fmla="*/ 30 w 252"/>
                    <a:gd name="T61" fmla="*/ 180 h 228"/>
                    <a:gd name="T62" fmla="*/ 12 w 252"/>
                    <a:gd name="T63" fmla="*/ 192 h 228"/>
                    <a:gd name="T64" fmla="*/ 24 w 252"/>
                    <a:gd name="T65" fmla="*/ 204 h 228"/>
                    <a:gd name="T66" fmla="*/ 48 w 252"/>
                    <a:gd name="T67" fmla="*/ 204 h 228"/>
                    <a:gd name="T68" fmla="*/ 78 w 252"/>
                    <a:gd name="T69" fmla="*/ 198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2"/>
                    <a:gd name="T106" fmla="*/ 0 h 228"/>
                    <a:gd name="T107" fmla="*/ 252 w 252"/>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2" h="228">
                      <a:moveTo>
                        <a:pt x="78" y="198"/>
                      </a:moveTo>
                      <a:lnTo>
                        <a:pt x="84" y="210"/>
                      </a:lnTo>
                      <a:lnTo>
                        <a:pt x="90" y="210"/>
                      </a:lnTo>
                      <a:lnTo>
                        <a:pt x="96" y="222"/>
                      </a:lnTo>
                      <a:lnTo>
                        <a:pt x="108" y="228"/>
                      </a:lnTo>
                      <a:lnTo>
                        <a:pt x="114" y="222"/>
                      </a:lnTo>
                      <a:lnTo>
                        <a:pt x="126" y="222"/>
                      </a:lnTo>
                      <a:lnTo>
                        <a:pt x="144" y="216"/>
                      </a:lnTo>
                      <a:lnTo>
                        <a:pt x="150" y="216"/>
                      </a:lnTo>
                      <a:lnTo>
                        <a:pt x="144" y="198"/>
                      </a:lnTo>
                      <a:lnTo>
                        <a:pt x="138" y="198"/>
                      </a:lnTo>
                      <a:lnTo>
                        <a:pt x="138" y="186"/>
                      </a:lnTo>
                      <a:lnTo>
                        <a:pt x="126" y="180"/>
                      </a:lnTo>
                      <a:lnTo>
                        <a:pt x="138" y="162"/>
                      </a:lnTo>
                      <a:lnTo>
                        <a:pt x="144" y="162"/>
                      </a:lnTo>
                      <a:lnTo>
                        <a:pt x="156" y="162"/>
                      </a:lnTo>
                      <a:lnTo>
                        <a:pt x="168" y="144"/>
                      </a:lnTo>
                      <a:lnTo>
                        <a:pt x="180" y="132"/>
                      </a:lnTo>
                      <a:lnTo>
                        <a:pt x="192" y="120"/>
                      </a:lnTo>
                      <a:lnTo>
                        <a:pt x="204" y="108"/>
                      </a:lnTo>
                      <a:lnTo>
                        <a:pt x="204" y="96"/>
                      </a:lnTo>
                      <a:lnTo>
                        <a:pt x="216" y="84"/>
                      </a:lnTo>
                      <a:lnTo>
                        <a:pt x="210" y="84"/>
                      </a:lnTo>
                      <a:lnTo>
                        <a:pt x="204" y="78"/>
                      </a:lnTo>
                      <a:lnTo>
                        <a:pt x="198" y="72"/>
                      </a:lnTo>
                      <a:lnTo>
                        <a:pt x="198" y="60"/>
                      </a:lnTo>
                      <a:lnTo>
                        <a:pt x="198" y="54"/>
                      </a:lnTo>
                      <a:lnTo>
                        <a:pt x="192" y="48"/>
                      </a:lnTo>
                      <a:lnTo>
                        <a:pt x="192" y="42"/>
                      </a:lnTo>
                      <a:lnTo>
                        <a:pt x="216" y="48"/>
                      </a:lnTo>
                      <a:lnTo>
                        <a:pt x="234" y="42"/>
                      </a:lnTo>
                      <a:lnTo>
                        <a:pt x="252" y="24"/>
                      </a:lnTo>
                      <a:lnTo>
                        <a:pt x="234" y="24"/>
                      </a:lnTo>
                      <a:lnTo>
                        <a:pt x="222" y="18"/>
                      </a:lnTo>
                      <a:lnTo>
                        <a:pt x="216" y="6"/>
                      </a:lnTo>
                      <a:lnTo>
                        <a:pt x="204" y="0"/>
                      </a:lnTo>
                      <a:lnTo>
                        <a:pt x="186" y="0"/>
                      </a:lnTo>
                      <a:lnTo>
                        <a:pt x="162" y="6"/>
                      </a:lnTo>
                      <a:lnTo>
                        <a:pt x="156" y="18"/>
                      </a:lnTo>
                      <a:lnTo>
                        <a:pt x="156" y="36"/>
                      </a:lnTo>
                      <a:lnTo>
                        <a:pt x="150" y="48"/>
                      </a:lnTo>
                      <a:lnTo>
                        <a:pt x="144" y="54"/>
                      </a:lnTo>
                      <a:lnTo>
                        <a:pt x="132" y="54"/>
                      </a:lnTo>
                      <a:lnTo>
                        <a:pt x="138" y="66"/>
                      </a:lnTo>
                      <a:lnTo>
                        <a:pt x="126" y="78"/>
                      </a:lnTo>
                      <a:lnTo>
                        <a:pt x="120" y="96"/>
                      </a:lnTo>
                      <a:lnTo>
                        <a:pt x="108" y="96"/>
                      </a:lnTo>
                      <a:lnTo>
                        <a:pt x="102" y="102"/>
                      </a:lnTo>
                      <a:lnTo>
                        <a:pt x="84" y="108"/>
                      </a:lnTo>
                      <a:lnTo>
                        <a:pt x="78" y="120"/>
                      </a:lnTo>
                      <a:lnTo>
                        <a:pt x="78" y="126"/>
                      </a:lnTo>
                      <a:lnTo>
                        <a:pt x="60" y="132"/>
                      </a:lnTo>
                      <a:lnTo>
                        <a:pt x="42" y="132"/>
                      </a:lnTo>
                      <a:lnTo>
                        <a:pt x="24" y="132"/>
                      </a:lnTo>
                      <a:lnTo>
                        <a:pt x="12" y="132"/>
                      </a:lnTo>
                      <a:lnTo>
                        <a:pt x="0" y="126"/>
                      </a:lnTo>
                      <a:lnTo>
                        <a:pt x="6" y="138"/>
                      </a:lnTo>
                      <a:lnTo>
                        <a:pt x="18" y="150"/>
                      </a:lnTo>
                      <a:lnTo>
                        <a:pt x="24" y="156"/>
                      </a:lnTo>
                      <a:lnTo>
                        <a:pt x="30" y="174"/>
                      </a:lnTo>
                      <a:lnTo>
                        <a:pt x="36" y="174"/>
                      </a:lnTo>
                      <a:lnTo>
                        <a:pt x="30" y="180"/>
                      </a:lnTo>
                      <a:lnTo>
                        <a:pt x="18" y="186"/>
                      </a:lnTo>
                      <a:lnTo>
                        <a:pt x="12" y="192"/>
                      </a:lnTo>
                      <a:lnTo>
                        <a:pt x="6" y="204"/>
                      </a:lnTo>
                      <a:lnTo>
                        <a:pt x="24" y="204"/>
                      </a:lnTo>
                      <a:lnTo>
                        <a:pt x="36" y="204"/>
                      </a:lnTo>
                      <a:lnTo>
                        <a:pt x="48" y="204"/>
                      </a:lnTo>
                      <a:lnTo>
                        <a:pt x="66" y="204"/>
                      </a:lnTo>
                      <a:lnTo>
                        <a:pt x="78" y="198"/>
                      </a:lnTo>
                      <a:close/>
                    </a:path>
                  </a:pathLst>
                </a:custGeom>
                <a:solidFill>
                  <a:srgbClr val="00CC00"/>
                </a:solidFill>
                <a:ln w="0">
                  <a:solidFill>
                    <a:srgbClr val="000000"/>
                  </a:solidFill>
                  <a:prstDash val="solid"/>
                  <a:round/>
                  <a:headEnd/>
                  <a:tailEnd/>
                </a:ln>
              </p:spPr>
              <p:txBody>
                <a:bodyPr/>
                <a:lstStyle/>
                <a:p>
                  <a:endParaRPr lang="en-US"/>
                </a:p>
              </p:txBody>
            </p:sp>
            <p:sp>
              <p:nvSpPr>
                <p:cNvPr id="16734" name="Freeform 206"/>
                <p:cNvSpPr>
                  <a:spLocks/>
                </p:cNvSpPr>
                <p:nvPr/>
              </p:nvSpPr>
              <p:spPr bwMode="auto">
                <a:xfrm>
                  <a:off x="4192" y="2436"/>
                  <a:ext cx="48" cy="24"/>
                </a:xfrm>
                <a:custGeom>
                  <a:avLst/>
                  <a:gdLst>
                    <a:gd name="T0" fmla="*/ 36 w 48"/>
                    <a:gd name="T1" fmla="*/ 0 h 24"/>
                    <a:gd name="T2" fmla="*/ 18 w 48"/>
                    <a:gd name="T3" fmla="*/ 0 h 24"/>
                    <a:gd name="T4" fmla="*/ 0 w 48"/>
                    <a:gd name="T5" fmla="*/ 12 h 24"/>
                    <a:gd name="T6" fmla="*/ 6 w 48"/>
                    <a:gd name="T7" fmla="*/ 18 h 24"/>
                    <a:gd name="T8" fmla="*/ 24 w 48"/>
                    <a:gd name="T9" fmla="*/ 24 h 24"/>
                    <a:gd name="T10" fmla="*/ 36 w 48"/>
                    <a:gd name="T11" fmla="*/ 24 h 24"/>
                    <a:gd name="T12" fmla="*/ 48 w 48"/>
                    <a:gd name="T13" fmla="*/ 18 h 24"/>
                    <a:gd name="T14" fmla="*/ 48 w 48"/>
                    <a:gd name="T15" fmla="*/ 12 h 24"/>
                    <a:gd name="T16" fmla="*/ 42 w 48"/>
                    <a:gd name="T17" fmla="*/ 6 h 24"/>
                    <a:gd name="T18" fmla="*/ 36 w 48"/>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4"/>
                    <a:gd name="T32" fmla="*/ 48 w 4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4">
                      <a:moveTo>
                        <a:pt x="36" y="0"/>
                      </a:moveTo>
                      <a:lnTo>
                        <a:pt x="18" y="0"/>
                      </a:lnTo>
                      <a:lnTo>
                        <a:pt x="0" y="12"/>
                      </a:lnTo>
                      <a:lnTo>
                        <a:pt x="6" y="18"/>
                      </a:lnTo>
                      <a:lnTo>
                        <a:pt x="24" y="24"/>
                      </a:lnTo>
                      <a:lnTo>
                        <a:pt x="36" y="24"/>
                      </a:lnTo>
                      <a:lnTo>
                        <a:pt x="48" y="18"/>
                      </a:lnTo>
                      <a:lnTo>
                        <a:pt x="48" y="12"/>
                      </a:lnTo>
                      <a:lnTo>
                        <a:pt x="42" y="6"/>
                      </a:lnTo>
                      <a:lnTo>
                        <a:pt x="36" y="0"/>
                      </a:lnTo>
                      <a:close/>
                    </a:path>
                  </a:pathLst>
                </a:custGeom>
                <a:solidFill>
                  <a:srgbClr val="00CC00"/>
                </a:solidFill>
                <a:ln w="0">
                  <a:solidFill>
                    <a:srgbClr val="000000"/>
                  </a:solidFill>
                  <a:prstDash val="solid"/>
                  <a:round/>
                  <a:headEnd/>
                  <a:tailEnd/>
                </a:ln>
              </p:spPr>
              <p:txBody>
                <a:bodyPr/>
                <a:lstStyle/>
                <a:p>
                  <a:endParaRPr lang="en-US"/>
                </a:p>
              </p:txBody>
            </p:sp>
            <p:sp>
              <p:nvSpPr>
                <p:cNvPr id="16735" name="Freeform 207"/>
                <p:cNvSpPr>
                  <a:spLocks/>
                </p:cNvSpPr>
                <p:nvPr/>
              </p:nvSpPr>
              <p:spPr bwMode="auto">
                <a:xfrm>
                  <a:off x="3628" y="2472"/>
                  <a:ext cx="78" cy="54"/>
                </a:xfrm>
                <a:custGeom>
                  <a:avLst/>
                  <a:gdLst>
                    <a:gd name="T0" fmla="*/ 6 w 78"/>
                    <a:gd name="T1" fmla="*/ 24 h 54"/>
                    <a:gd name="T2" fmla="*/ 0 w 78"/>
                    <a:gd name="T3" fmla="*/ 24 h 54"/>
                    <a:gd name="T4" fmla="*/ 0 w 78"/>
                    <a:gd name="T5" fmla="*/ 30 h 54"/>
                    <a:gd name="T6" fmla="*/ 12 w 78"/>
                    <a:gd name="T7" fmla="*/ 36 h 54"/>
                    <a:gd name="T8" fmla="*/ 18 w 78"/>
                    <a:gd name="T9" fmla="*/ 48 h 54"/>
                    <a:gd name="T10" fmla="*/ 36 w 78"/>
                    <a:gd name="T11" fmla="*/ 54 h 54"/>
                    <a:gd name="T12" fmla="*/ 60 w 78"/>
                    <a:gd name="T13" fmla="*/ 54 h 54"/>
                    <a:gd name="T14" fmla="*/ 66 w 78"/>
                    <a:gd name="T15" fmla="*/ 36 h 54"/>
                    <a:gd name="T16" fmla="*/ 78 w 78"/>
                    <a:gd name="T17" fmla="*/ 30 h 54"/>
                    <a:gd name="T18" fmla="*/ 72 w 78"/>
                    <a:gd name="T19" fmla="*/ 18 h 54"/>
                    <a:gd name="T20" fmla="*/ 78 w 78"/>
                    <a:gd name="T21" fmla="*/ 18 h 54"/>
                    <a:gd name="T22" fmla="*/ 78 w 78"/>
                    <a:gd name="T23" fmla="*/ 6 h 54"/>
                    <a:gd name="T24" fmla="*/ 78 w 78"/>
                    <a:gd name="T25" fmla="*/ 0 h 54"/>
                    <a:gd name="T26" fmla="*/ 66 w 78"/>
                    <a:gd name="T27" fmla="*/ 6 h 54"/>
                    <a:gd name="T28" fmla="*/ 60 w 78"/>
                    <a:gd name="T29" fmla="*/ 18 h 54"/>
                    <a:gd name="T30" fmla="*/ 42 w 78"/>
                    <a:gd name="T31" fmla="*/ 30 h 54"/>
                    <a:gd name="T32" fmla="*/ 18 w 78"/>
                    <a:gd name="T33" fmla="*/ 30 h 54"/>
                    <a:gd name="T34" fmla="*/ 12 w 78"/>
                    <a:gd name="T35" fmla="*/ 30 h 54"/>
                    <a:gd name="T36" fmla="*/ 6 w 78"/>
                    <a:gd name="T37" fmla="*/ 30 h 54"/>
                    <a:gd name="T38" fmla="*/ 6 w 78"/>
                    <a:gd name="T39" fmla="*/ 2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54"/>
                    <a:gd name="T62" fmla="*/ 78 w 78"/>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54">
                      <a:moveTo>
                        <a:pt x="6" y="24"/>
                      </a:moveTo>
                      <a:lnTo>
                        <a:pt x="0" y="24"/>
                      </a:lnTo>
                      <a:lnTo>
                        <a:pt x="0" y="30"/>
                      </a:lnTo>
                      <a:lnTo>
                        <a:pt x="12" y="36"/>
                      </a:lnTo>
                      <a:lnTo>
                        <a:pt x="18" y="48"/>
                      </a:lnTo>
                      <a:lnTo>
                        <a:pt x="36" y="54"/>
                      </a:lnTo>
                      <a:lnTo>
                        <a:pt x="60" y="54"/>
                      </a:lnTo>
                      <a:lnTo>
                        <a:pt x="66" y="36"/>
                      </a:lnTo>
                      <a:lnTo>
                        <a:pt x="78" y="30"/>
                      </a:lnTo>
                      <a:lnTo>
                        <a:pt x="72" y="18"/>
                      </a:lnTo>
                      <a:lnTo>
                        <a:pt x="78" y="18"/>
                      </a:lnTo>
                      <a:lnTo>
                        <a:pt x="78" y="6"/>
                      </a:lnTo>
                      <a:lnTo>
                        <a:pt x="78" y="0"/>
                      </a:lnTo>
                      <a:lnTo>
                        <a:pt x="66" y="6"/>
                      </a:lnTo>
                      <a:lnTo>
                        <a:pt x="60" y="18"/>
                      </a:lnTo>
                      <a:lnTo>
                        <a:pt x="42" y="30"/>
                      </a:lnTo>
                      <a:lnTo>
                        <a:pt x="18" y="30"/>
                      </a:lnTo>
                      <a:lnTo>
                        <a:pt x="12" y="30"/>
                      </a:lnTo>
                      <a:lnTo>
                        <a:pt x="6" y="30"/>
                      </a:lnTo>
                      <a:lnTo>
                        <a:pt x="6" y="24"/>
                      </a:lnTo>
                      <a:close/>
                    </a:path>
                  </a:pathLst>
                </a:custGeom>
                <a:solidFill>
                  <a:srgbClr val="00CC00"/>
                </a:solidFill>
                <a:ln w="0">
                  <a:solidFill>
                    <a:srgbClr val="000000"/>
                  </a:solidFill>
                  <a:prstDash val="solid"/>
                  <a:round/>
                  <a:headEnd/>
                  <a:tailEnd/>
                </a:ln>
              </p:spPr>
              <p:txBody>
                <a:bodyPr/>
                <a:lstStyle/>
                <a:p>
                  <a:endParaRPr lang="en-US"/>
                </a:p>
              </p:txBody>
            </p:sp>
            <p:sp>
              <p:nvSpPr>
                <p:cNvPr id="16736" name="Freeform 208"/>
                <p:cNvSpPr>
                  <a:spLocks/>
                </p:cNvSpPr>
                <p:nvPr/>
              </p:nvSpPr>
              <p:spPr bwMode="auto">
                <a:xfrm>
                  <a:off x="3622" y="2472"/>
                  <a:ext cx="18" cy="24"/>
                </a:xfrm>
                <a:custGeom>
                  <a:avLst/>
                  <a:gdLst>
                    <a:gd name="T0" fmla="*/ 12 w 18"/>
                    <a:gd name="T1" fmla="*/ 24 h 24"/>
                    <a:gd name="T2" fmla="*/ 6 w 18"/>
                    <a:gd name="T3" fmla="*/ 24 h 24"/>
                    <a:gd name="T4" fmla="*/ 6 w 18"/>
                    <a:gd name="T5" fmla="*/ 18 h 24"/>
                    <a:gd name="T6" fmla="*/ 0 w 18"/>
                    <a:gd name="T7" fmla="*/ 6 h 24"/>
                    <a:gd name="T8" fmla="*/ 6 w 18"/>
                    <a:gd name="T9" fmla="*/ 6 h 24"/>
                    <a:gd name="T10" fmla="*/ 12 w 18"/>
                    <a:gd name="T11" fmla="*/ 0 h 24"/>
                    <a:gd name="T12" fmla="*/ 18 w 18"/>
                    <a:gd name="T13" fmla="*/ 6 h 24"/>
                    <a:gd name="T14" fmla="*/ 12 w 18"/>
                    <a:gd name="T15" fmla="*/ 12 h 24"/>
                    <a:gd name="T16" fmla="*/ 18 w 18"/>
                    <a:gd name="T17" fmla="*/ 12 h 24"/>
                    <a:gd name="T18" fmla="*/ 12 w 18"/>
                    <a:gd name="T19" fmla="*/ 18 h 24"/>
                    <a:gd name="T20" fmla="*/ 12 w 18"/>
                    <a:gd name="T21" fmla="*/ 24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2" y="24"/>
                      </a:moveTo>
                      <a:lnTo>
                        <a:pt x="6" y="24"/>
                      </a:lnTo>
                      <a:lnTo>
                        <a:pt x="6" y="18"/>
                      </a:lnTo>
                      <a:lnTo>
                        <a:pt x="0" y="6"/>
                      </a:lnTo>
                      <a:lnTo>
                        <a:pt x="6" y="6"/>
                      </a:lnTo>
                      <a:lnTo>
                        <a:pt x="12" y="0"/>
                      </a:lnTo>
                      <a:lnTo>
                        <a:pt x="18" y="6"/>
                      </a:lnTo>
                      <a:lnTo>
                        <a:pt x="12" y="12"/>
                      </a:lnTo>
                      <a:lnTo>
                        <a:pt x="18" y="12"/>
                      </a:lnTo>
                      <a:lnTo>
                        <a:pt x="12" y="18"/>
                      </a:lnTo>
                      <a:lnTo>
                        <a:pt x="12" y="24"/>
                      </a:lnTo>
                      <a:close/>
                    </a:path>
                  </a:pathLst>
                </a:custGeom>
                <a:solidFill>
                  <a:srgbClr val="00CC00"/>
                </a:solidFill>
                <a:ln w="0">
                  <a:solidFill>
                    <a:srgbClr val="000000"/>
                  </a:solidFill>
                  <a:prstDash val="solid"/>
                  <a:round/>
                  <a:headEnd/>
                  <a:tailEnd/>
                </a:ln>
              </p:spPr>
              <p:txBody>
                <a:bodyPr/>
                <a:lstStyle/>
                <a:p>
                  <a:endParaRPr lang="en-US"/>
                </a:p>
              </p:txBody>
            </p:sp>
            <p:sp>
              <p:nvSpPr>
                <p:cNvPr id="16737" name="Freeform 209"/>
                <p:cNvSpPr>
                  <a:spLocks/>
                </p:cNvSpPr>
                <p:nvPr/>
              </p:nvSpPr>
              <p:spPr bwMode="auto">
                <a:xfrm>
                  <a:off x="3640" y="2490"/>
                  <a:ext cx="120" cy="132"/>
                </a:xfrm>
                <a:custGeom>
                  <a:avLst/>
                  <a:gdLst>
                    <a:gd name="T0" fmla="*/ 120 w 120"/>
                    <a:gd name="T1" fmla="*/ 42 h 132"/>
                    <a:gd name="T2" fmla="*/ 108 w 120"/>
                    <a:gd name="T3" fmla="*/ 30 h 132"/>
                    <a:gd name="T4" fmla="*/ 102 w 120"/>
                    <a:gd name="T5" fmla="*/ 18 h 132"/>
                    <a:gd name="T6" fmla="*/ 90 w 120"/>
                    <a:gd name="T7" fmla="*/ 18 h 132"/>
                    <a:gd name="T8" fmla="*/ 78 w 120"/>
                    <a:gd name="T9" fmla="*/ 12 h 132"/>
                    <a:gd name="T10" fmla="*/ 66 w 120"/>
                    <a:gd name="T11" fmla="*/ 0 h 132"/>
                    <a:gd name="T12" fmla="*/ 60 w 120"/>
                    <a:gd name="T13" fmla="*/ 0 h 132"/>
                    <a:gd name="T14" fmla="*/ 66 w 120"/>
                    <a:gd name="T15" fmla="*/ 12 h 132"/>
                    <a:gd name="T16" fmla="*/ 54 w 120"/>
                    <a:gd name="T17" fmla="*/ 18 h 132"/>
                    <a:gd name="T18" fmla="*/ 48 w 120"/>
                    <a:gd name="T19" fmla="*/ 36 h 132"/>
                    <a:gd name="T20" fmla="*/ 60 w 120"/>
                    <a:gd name="T21" fmla="*/ 48 h 132"/>
                    <a:gd name="T22" fmla="*/ 54 w 120"/>
                    <a:gd name="T23" fmla="*/ 60 h 132"/>
                    <a:gd name="T24" fmla="*/ 48 w 120"/>
                    <a:gd name="T25" fmla="*/ 78 h 132"/>
                    <a:gd name="T26" fmla="*/ 36 w 120"/>
                    <a:gd name="T27" fmla="*/ 84 h 132"/>
                    <a:gd name="T28" fmla="*/ 24 w 120"/>
                    <a:gd name="T29" fmla="*/ 84 h 132"/>
                    <a:gd name="T30" fmla="*/ 12 w 120"/>
                    <a:gd name="T31" fmla="*/ 90 h 132"/>
                    <a:gd name="T32" fmla="*/ 6 w 120"/>
                    <a:gd name="T33" fmla="*/ 96 h 132"/>
                    <a:gd name="T34" fmla="*/ 0 w 120"/>
                    <a:gd name="T35" fmla="*/ 102 h 132"/>
                    <a:gd name="T36" fmla="*/ 12 w 120"/>
                    <a:gd name="T37" fmla="*/ 114 h 132"/>
                    <a:gd name="T38" fmla="*/ 18 w 120"/>
                    <a:gd name="T39" fmla="*/ 132 h 132"/>
                    <a:gd name="T40" fmla="*/ 30 w 120"/>
                    <a:gd name="T41" fmla="*/ 126 h 132"/>
                    <a:gd name="T42" fmla="*/ 42 w 120"/>
                    <a:gd name="T43" fmla="*/ 126 h 132"/>
                    <a:gd name="T44" fmla="*/ 54 w 120"/>
                    <a:gd name="T45" fmla="*/ 120 h 132"/>
                    <a:gd name="T46" fmla="*/ 60 w 120"/>
                    <a:gd name="T47" fmla="*/ 114 h 132"/>
                    <a:gd name="T48" fmla="*/ 72 w 120"/>
                    <a:gd name="T49" fmla="*/ 108 h 132"/>
                    <a:gd name="T50" fmla="*/ 78 w 120"/>
                    <a:gd name="T51" fmla="*/ 96 h 132"/>
                    <a:gd name="T52" fmla="*/ 90 w 120"/>
                    <a:gd name="T53" fmla="*/ 90 h 132"/>
                    <a:gd name="T54" fmla="*/ 90 w 120"/>
                    <a:gd name="T55" fmla="*/ 72 h 132"/>
                    <a:gd name="T56" fmla="*/ 96 w 120"/>
                    <a:gd name="T57" fmla="*/ 72 h 132"/>
                    <a:gd name="T58" fmla="*/ 102 w 120"/>
                    <a:gd name="T59" fmla="*/ 72 h 132"/>
                    <a:gd name="T60" fmla="*/ 108 w 120"/>
                    <a:gd name="T61" fmla="*/ 54 h 132"/>
                    <a:gd name="T62" fmla="*/ 120 w 120"/>
                    <a:gd name="T63" fmla="*/ 42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32"/>
                    <a:gd name="T98" fmla="*/ 120 w 120"/>
                    <a:gd name="T99" fmla="*/ 132 h 1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32">
                      <a:moveTo>
                        <a:pt x="120" y="42"/>
                      </a:moveTo>
                      <a:lnTo>
                        <a:pt x="108" y="30"/>
                      </a:lnTo>
                      <a:lnTo>
                        <a:pt x="102" y="18"/>
                      </a:lnTo>
                      <a:lnTo>
                        <a:pt x="90" y="18"/>
                      </a:lnTo>
                      <a:lnTo>
                        <a:pt x="78" y="12"/>
                      </a:lnTo>
                      <a:lnTo>
                        <a:pt x="66" y="0"/>
                      </a:lnTo>
                      <a:lnTo>
                        <a:pt x="60" y="0"/>
                      </a:lnTo>
                      <a:lnTo>
                        <a:pt x="66" y="12"/>
                      </a:lnTo>
                      <a:lnTo>
                        <a:pt x="54" y="18"/>
                      </a:lnTo>
                      <a:lnTo>
                        <a:pt x="48" y="36"/>
                      </a:lnTo>
                      <a:lnTo>
                        <a:pt x="60" y="48"/>
                      </a:lnTo>
                      <a:lnTo>
                        <a:pt x="54" y="60"/>
                      </a:lnTo>
                      <a:lnTo>
                        <a:pt x="48" y="78"/>
                      </a:lnTo>
                      <a:lnTo>
                        <a:pt x="36" y="84"/>
                      </a:lnTo>
                      <a:lnTo>
                        <a:pt x="24" y="84"/>
                      </a:lnTo>
                      <a:lnTo>
                        <a:pt x="12" y="90"/>
                      </a:lnTo>
                      <a:lnTo>
                        <a:pt x="6" y="96"/>
                      </a:lnTo>
                      <a:lnTo>
                        <a:pt x="0" y="102"/>
                      </a:lnTo>
                      <a:lnTo>
                        <a:pt x="12" y="114"/>
                      </a:lnTo>
                      <a:lnTo>
                        <a:pt x="18" y="132"/>
                      </a:lnTo>
                      <a:lnTo>
                        <a:pt x="30" y="126"/>
                      </a:lnTo>
                      <a:lnTo>
                        <a:pt x="42" y="126"/>
                      </a:lnTo>
                      <a:lnTo>
                        <a:pt x="54" y="120"/>
                      </a:lnTo>
                      <a:lnTo>
                        <a:pt x="60" y="114"/>
                      </a:lnTo>
                      <a:lnTo>
                        <a:pt x="72" y="108"/>
                      </a:lnTo>
                      <a:lnTo>
                        <a:pt x="78" y="96"/>
                      </a:lnTo>
                      <a:lnTo>
                        <a:pt x="90" y="90"/>
                      </a:lnTo>
                      <a:lnTo>
                        <a:pt x="90" y="72"/>
                      </a:lnTo>
                      <a:lnTo>
                        <a:pt x="96" y="72"/>
                      </a:lnTo>
                      <a:lnTo>
                        <a:pt x="102" y="72"/>
                      </a:lnTo>
                      <a:lnTo>
                        <a:pt x="108" y="54"/>
                      </a:lnTo>
                      <a:lnTo>
                        <a:pt x="120" y="42"/>
                      </a:lnTo>
                      <a:close/>
                    </a:path>
                  </a:pathLst>
                </a:custGeom>
                <a:solidFill>
                  <a:srgbClr val="00CC00"/>
                </a:solidFill>
                <a:ln w="0">
                  <a:solidFill>
                    <a:srgbClr val="000000"/>
                  </a:solidFill>
                  <a:prstDash val="solid"/>
                  <a:round/>
                  <a:headEnd/>
                  <a:tailEnd/>
                </a:ln>
              </p:spPr>
              <p:txBody>
                <a:bodyPr/>
                <a:lstStyle/>
                <a:p>
                  <a:endParaRPr lang="en-US"/>
                </a:p>
              </p:txBody>
            </p:sp>
            <p:sp>
              <p:nvSpPr>
                <p:cNvPr id="16738" name="Freeform 210"/>
                <p:cNvSpPr>
                  <a:spLocks/>
                </p:cNvSpPr>
                <p:nvPr/>
              </p:nvSpPr>
              <p:spPr bwMode="auto">
                <a:xfrm>
                  <a:off x="3706" y="2466"/>
                  <a:ext cx="0" cy="12"/>
                </a:xfrm>
                <a:custGeom>
                  <a:avLst/>
                  <a:gdLst>
                    <a:gd name="T0" fmla="*/ 0 h 12"/>
                    <a:gd name="T1" fmla="*/ 6 h 12"/>
                    <a:gd name="T2" fmla="*/ 12 h 12"/>
                    <a:gd name="T3" fmla="*/ 0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6"/>
                      </a:lnTo>
                      <a:lnTo>
                        <a:pt x="0" y="12"/>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39" name="Freeform 211"/>
                <p:cNvSpPr>
                  <a:spLocks/>
                </p:cNvSpPr>
                <p:nvPr/>
              </p:nvSpPr>
              <p:spPr bwMode="auto">
                <a:xfrm>
                  <a:off x="3381" y="2364"/>
                  <a:ext cx="319" cy="270"/>
                </a:xfrm>
                <a:custGeom>
                  <a:avLst/>
                  <a:gdLst>
                    <a:gd name="T0" fmla="*/ 67 w 319"/>
                    <a:gd name="T1" fmla="*/ 174 h 270"/>
                    <a:gd name="T2" fmla="*/ 61 w 319"/>
                    <a:gd name="T3" fmla="*/ 144 h 270"/>
                    <a:gd name="T4" fmla="*/ 42 w 319"/>
                    <a:gd name="T5" fmla="*/ 126 h 270"/>
                    <a:gd name="T6" fmla="*/ 18 w 319"/>
                    <a:gd name="T7" fmla="*/ 90 h 270"/>
                    <a:gd name="T8" fmla="*/ 0 w 319"/>
                    <a:gd name="T9" fmla="*/ 72 h 270"/>
                    <a:gd name="T10" fmla="*/ 24 w 319"/>
                    <a:gd name="T11" fmla="*/ 54 h 270"/>
                    <a:gd name="T12" fmla="*/ 42 w 319"/>
                    <a:gd name="T13" fmla="*/ 42 h 270"/>
                    <a:gd name="T14" fmla="*/ 36 w 319"/>
                    <a:gd name="T15" fmla="*/ 12 h 270"/>
                    <a:gd name="T16" fmla="*/ 73 w 319"/>
                    <a:gd name="T17" fmla="*/ 0 h 270"/>
                    <a:gd name="T18" fmla="*/ 97 w 319"/>
                    <a:gd name="T19" fmla="*/ 12 h 270"/>
                    <a:gd name="T20" fmla="*/ 127 w 319"/>
                    <a:gd name="T21" fmla="*/ 30 h 270"/>
                    <a:gd name="T22" fmla="*/ 139 w 319"/>
                    <a:gd name="T23" fmla="*/ 36 h 270"/>
                    <a:gd name="T24" fmla="*/ 151 w 319"/>
                    <a:gd name="T25" fmla="*/ 54 h 270"/>
                    <a:gd name="T26" fmla="*/ 181 w 319"/>
                    <a:gd name="T27" fmla="*/ 54 h 270"/>
                    <a:gd name="T28" fmla="*/ 199 w 319"/>
                    <a:gd name="T29" fmla="*/ 60 h 270"/>
                    <a:gd name="T30" fmla="*/ 217 w 319"/>
                    <a:gd name="T31" fmla="*/ 78 h 270"/>
                    <a:gd name="T32" fmla="*/ 235 w 319"/>
                    <a:gd name="T33" fmla="*/ 96 h 270"/>
                    <a:gd name="T34" fmla="*/ 235 w 319"/>
                    <a:gd name="T35" fmla="*/ 108 h 270"/>
                    <a:gd name="T36" fmla="*/ 247 w 319"/>
                    <a:gd name="T37" fmla="*/ 126 h 270"/>
                    <a:gd name="T38" fmla="*/ 247 w 319"/>
                    <a:gd name="T39" fmla="*/ 138 h 270"/>
                    <a:gd name="T40" fmla="*/ 265 w 319"/>
                    <a:gd name="T41" fmla="*/ 156 h 270"/>
                    <a:gd name="T42" fmla="*/ 307 w 319"/>
                    <a:gd name="T43" fmla="*/ 162 h 270"/>
                    <a:gd name="T44" fmla="*/ 313 w 319"/>
                    <a:gd name="T45" fmla="*/ 186 h 270"/>
                    <a:gd name="T46" fmla="*/ 295 w 319"/>
                    <a:gd name="T47" fmla="*/ 210 h 270"/>
                    <a:gd name="T48" fmla="*/ 271 w 319"/>
                    <a:gd name="T49" fmla="*/ 216 h 270"/>
                    <a:gd name="T50" fmla="*/ 247 w 319"/>
                    <a:gd name="T51" fmla="*/ 222 h 270"/>
                    <a:gd name="T52" fmla="*/ 223 w 319"/>
                    <a:gd name="T53" fmla="*/ 228 h 270"/>
                    <a:gd name="T54" fmla="*/ 205 w 319"/>
                    <a:gd name="T55" fmla="*/ 240 h 270"/>
                    <a:gd name="T56" fmla="*/ 187 w 319"/>
                    <a:gd name="T57" fmla="*/ 264 h 270"/>
                    <a:gd name="T58" fmla="*/ 175 w 319"/>
                    <a:gd name="T59" fmla="*/ 258 h 270"/>
                    <a:gd name="T60" fmla="*/ 151 w 319"/>
                    <a:gd name="T61" fmla="*/ 246 h 270"/>
                    <a:gd name="T62" fmla="*/ 127 w 319"/>
                    <a:gd name="T63" fmla="*/ 258 h 270"/>
                    <a:gd name="T64" fmla="*/ 115 w 319"/>
                    <a:gd name="T65" fmla="*/ 252 h 270"/>
                    <a:gd name="T66" fmla="*/ 97 w 319"/>
                    <a:gd name="T67" fmla="*/ 222 h 270"/>
                    <a:gd name="T68" fmla="*/ 73 w 319"/>
                    <a:gd name="T69" fmla="*/ 186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270"/>
                    <a:gd name="T107" fmla="*/ 319 w 319"/>
                    <a:gd name="T108" fmla="*/ 270 h 2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270">
                      <a:moveTo>
                        <a:pt x="73" y="186"/>
                      </a:moveTo>
                      <a:lnTo>
                        <a:pt x="67" y="174"/>
                      </a:lnTo>
                      <a:lnTo>
                        <a:pt x="61" y="156"/>
                      </a:lnTo>
                      <a:lnTo>
                        <a:pt x="61" y="144"/>
                      </a:lnTo>
                      <a:lnTo>
                        <a:pt x="49" y="138"/>
                      </a:lnTo>
                      <a:lnTo>
                        <a:pt x="42" y="126"/>
                      </a:lnTo>
                      <a:lnTo>
                        <a:pt x="36" y="114"/>
                      </a:lnTo>
                      <a:lnTo>
                        <a:pt x="18" y="90"/>
                      </a:lnTo>
                      <a:lnTo>
                        <a:pt x="6" y="72"/>
                      </a:lnTo>
                      <a:lnTo>
                        <a:pt x="0" y="72"/>
                      </a:lnTo>
                      <a:lnTo>
                        <a:pt x="6" y="54"/>
                      </a:lnTo>
                      <a:lnTo>
                        <a:pt x="24" y="54"/>
                      </a:lnTo>
                      <a:lnTo>
                        <a:pt x="36" y="42"/>
                      </a:lnTo>
                      <a:lnTo>
                        <a:pt x="42" y="42"/>
                      </a:lnTo>
                      <a:lnTo>
                        <a:pt x="55" y="30"/>
                      </a:lnTo>
                      <a:lnTo>
                        <a:pt x="36" y="12"/>
                      </a:lnTo>
                      <a:lnTo>
                        <a:pt x="55" y="6"/>
                      </a:lnTo>
                      <a:lnTo>
                        <a:pt x="73" y="0"/>
                      </a:lnTo>
                      <a:lnTo>
                        <a:pt x="85" y="6"/>
                      </a:lnTo>
                      <a:lnTo>
                        <a:pt x="97" y="12"/>
                      </a:lnTo>
                      <a:lnTo>
                        <a:pt x="115" y="24"/>
                      </a:lnTo>
                      <a:lnTo>
                        <a:pt x="127" y="30"/>
                      </a:lnTo>
                      <a:lnTo>
                        <a:pt x="127" y="36"/>
                      </a:lnTo>
                      <a:lnTo>
                        <a:pt x="139" y="36"/>
                      </a:lnTo>
                      <a:lnTo>
                        <a:pt x="139" y="48"/>
                      </a:lnTo>
                      <a:lnTo>
                        <a:pt x="151" y="54"/>
                      </a:lnTo>
                      <a:lnTo>
                        <a:pt x="163" y="60"/>
                      </a:lnTo>
                      <a:lnTo>
                        <a:pt x="181" y="54"/>
                      </a:lnTo>
                      <a:lnTo>
                        <a:pt x="193" y="60"/>
                      </a:lnTo>
                      <a:lnTo>
                        <a:pt x="199" y="60"/>
                      </a:lnTo>
                      <a:lnTo>
                        <a:pt x="211" y="66"/>
                      </a:lnTo>
                      <a:lnTo>
                        <a:pt x="217" y="78"/>
                      </a:lnTo>
                      <a:lnTo>
                        <a:pt x="223" y="84"/>
                      </a:lnTo>
                      <a:lnTo>
                        <a:pt x="235" y="96"/>
                      </a:lnTo>
                      <a:lnTo>
                        <a:pt x="235" y="102"/>
                      </a:lnTo>
                      <a:lnTo>
                        <a:pt x="235" y="108"/>
                      </a:lnTo>
                      <a:lnTo>
                        <a:pt x="241" y="120"/>
                      </a:lnTo>
                      <a:lnTo>
                        <a:pt x="247" y="126"/>
                      </a:lnTo>
                      <a:lnTo>
                        <a:pt x="247" y="132"/>
                      </a:lnTo>
                      <a:lnTo>
                        <a:pt x="247" y="138"/>
                      </a:lnTo>
                      <a:lnTo>
                        <a:pt x="259" y="144"/>
                      </a:lnTo>
                      <a:lnTo>
                        <a:pt x="265" y="156"/>
                      </a:lnTo>
                      <a:lnTo>
                        <a:pt x="283" y="162"/>
                      </a:lnTo>
                      <a:lnTo>
                        <a:pt x="307" y="162"/>
                      </a:lnTo>
                      <a:lnTo>
                        <a:pt x="319" y="174"/>
                      </a:lnTo>
                      <a:lnTo>
                        <a:pt x="313" y="186"/>
                      </a:lnTo>
                      <a:lnTo>
                        <a:pt x="307" y="204"/>
                      </a:lnTo>
                      <a:lnTo>
                        <a:pt x="295" y="210"/>
                      </a:lnTo>
                      <a:lnTo>
                        <a:pt x="283" y="210"/>
                      </a:lnTo>
                      <a:lnTo>
                        <a:pt x="271" y="216"/>
                      </a:lnTo>
                      <a:lnTo>
                        <a:pt x="265" y="222"/>
                      </a:lnTo>
                      <a:lnTo>
                        <a:pt x="247" y="222"/>
                      </a:lnTo>
                      <a:lnTo>
                        <a:pt x="235" y="228"/>
                      </a:lnTo>
                      <a:lnTo>
                        <a:pt x="223" y="228"/>
                      </a:lnTo>
                      <a:lnTo>
                        <a:pt x="211" y="234"/>
                      </a:lnTo>
                      <a:lnTo>
                        <a:pt x="205" y="240"/>
                      </a:lnTo>
                      <a:lnTo>
                        <a:pt x="193" y="252"/>
                      </a:lnTo>
                      <a:lnTo>
                        <a:pt x="187" y="264"/>
                      </a:lnTo>
                      <a:lnTo>
                        <a:pt x="175" y="270"/>
                      </a:lnTo>
                      <a:lnTo>
                        <a:pt x="175" y="258"/>
                      </a:lnTo>
                      <a:lnTo>
                        <a:pt x="163" y="252"/>
                      </a:lnTo>
                      <a:lnTo>
                        <a:pt x="151" y="246"/>
                      </a:lnTo>
                      <a:lnTo>
                        <a:pt x="133" y="246"/>
                      </a:lnTo>
                      <a:lnTo>
                        <a:pt x="127" y="258"/>
                      </a:lnTo>
                      <a:lnTo>
                        <a:pt x="127" y="264"/>
                      </a:lnTo>
                      <a:lnTo>
                        <a:pt x="115" y="252"/>
                      </a:lnTo>
                      <a:lnTo>
                        <a:pt x="109" y="240"/>
                      </a:lnTo>
                      <a:lnTo>
                        <a:pt x="97" y="222"/>
                      </a:lnTo>
                      <a:lnTo>
                        <a:pt x="91" y="204"/>
                      </a:lnTo>
                      <a:lnTo>
                        <a:pt x="73" y="186"/>
                      </a:lnTo>
                      <a:close/>
                    </a:path>
                  </a:pathLst>
                </a:custGeom>
                <a:solidFill>
                  <a:srgbClr val="00CC00"/>
                </a:solidFill>
                <a:ln w="0">
                  <a:solidFill>
                    <a:srgbClr val="000000"/>
                  </a:solidFill>
                  <a:prstDash val="solid"/>
                  <a:round/>
                  <a:headEnd/>
                  <a:tailEnd/>
                </a:ln>
              </p:spPr>
              <p:txBody>
                <a:bodyPr/>
                <a:lstStyle/>
                <a:p>
                  <a:endParaRPr lang="en-US"/>
                </a:p>
              </p:txBody>
            </p:sp>
            <p:sp>
              <p:nvSpPr>
                <p:cNvPr id="16740" name="Freeform 212"/>
                <p:cNvSpPr>
                  <a:spLocks/>
                </p:cNvSpPr>
                <p:nvPr/>
              </p:nvSpPr>
              <p:spPr bwMode="auto">
                <a:xfrm>
                  <a:off x="3502" y="2586"/>
                  <a:ext cx="156" cy="96"/>
                </a:xfrm>
                <a:custGeom>
                  <a:avLst/>
                  <a:gdLst>
                    <a:gd name="T0" fmla="*/ 6 w 156"/>
                    <a:gd name="T1" fmla="*/ 36 h 96"/>
                    <a:gd name="T2" fmla="*/ 6 w 156"/>
                    <a:gd name="T3" fmla="*/ 42 h 96"/>
                    <a:gd name="T4" fmla="*/ 0 w 156"/>
                    <a:gd name="T5" fmla="*/ 60 h 96"/>
                    <a:gd name="T6" fmla="*/ 6 w 156"/>
                    <a:gd name="T7" fmla="*/ 78 h 96"/>
                    <a:gd name="T8" fmla="*/ 12 w 156"/>
                    <a:gd name="T9" fmla="*/ 96 h 96"/>
                    <a:gd name="T10" fmla="*/ 36 w 156"/>
                    <a:gd name="T11" fmla="*/ 96 h 96"/>
                    <a:gd name="T12" fmla="*/ 48 w 156"/>
                    <a:gd name="T13" fmla="*/ 90 h 96"/>
                    <a:gd name="T14" fmla="*/ 66 w 156"/>
                    <a:gd name="T15" fmla="*/ 78 h 96"/>
                    <a:gd name="T16" fmla="*/ 84 w 156"/>
                    <a:gd name="T17" fmla="*/ 78 h 96"/>
                    <a:gd name="T18" fmla="*/ 96 w 156"/>
                    <a:gd name="T19" fmla="*/ 72 h 96"/>
                    <a:gd name="T20" fmla="*/ 108 w 156"/>
                    <a:gd name="T21" fmla="*/ 66 h 96"/>
                    <a:gd name="T22" fmla="*/ 120 w 156"/>
                    <a:gd name="T23" fmla="*/ 60 h 96"/>
                    <a:gd name="T24" fmla="*/ 132 w 156"/>
                    <a:gd name="T25" fmla="*/ 54 h 96"/>
                    <a:gd name="T26" fmla="*/ 144 w 156"/>
                    <a:gd name="T27" fmla="*/ 54 h 96"/>
                    <a:gd name="T28" fmla="*/ 144 w 156"/>
                    <a:gd name="T29" fmla="*/ 48 h 96"/>
                    <a:gd name="T30" fmla="*/ 156 w 156"/>
                    <a:gd name="T31" fmla="*/ 36 h 96"/>
                    <a:gd name="T32" fmla="*/ 150 w 156"/>
                    <a:gd name="T33" fmla="*/ 18 h 96"/>
                    <a:gd name="T34" fmla="*/ 138 w 156"/>
                    <a:gd name="T35" fmla="*/ 6 h 96"/>
                    <a:gd name="T36" fmla="*/ 144 w 156"/>
                    <a:gd name="T37" fmla="*/ 0 h 96"/>
                    <a:gd name="T38" fmla="*/ 126 w 156"/>
                    <a:gd name="T39" fmla="*/ 0 h 96"/>
                    <a:gd name="T40" fmla="*/ 114 w 156"/>
                    <a:gd name="T41" fmla="*/ 6 h 96"/>
                    <a:gd name="T42" fmla="*/ 102 w 156"/>
                    <a:gd name="T43" fmla="*/ 6 h 96"/>
                    <a:gd name="T44" fmla="*/ 90 w 156"/>
                    <a:gd name="T45" fmla="*/ 12 h 96"/>
                    <a:gd name="T46" fmla="*/ 84 w 156"/>
                    <a:gd name="T47" fmla="*/ 18 h 96"/>
                    <a:gd name="T48" fmla="*/ 72 w 156"/>
                    <a:gd name="T49" fmla="*/ 30 h 96"/>
                    <a:gd name="T50" fmla="*/ 66 w 156"/>
                    <a:gd name="T51" fmla="*/ 42 h 96"/>
                    <a:gd name="T52" fmla="*/ 54 w 156"/>
                    <a:gd name="T53" fmla="*/ 48 h 96"/>
                    <a:gd name="T54" fmla="*/ 54 w 156"/>
                    <a:gd name="T55" fmla="*/ 36 h 96"/>
                    <a:gd name="T56" fmla="*/ 42 w 156"/>
                    <a:gd name="T57" fmla="*/ 30 h 96"/>
                    <a:gd name="T58" fmla="*/ 30 w 156"/>
                    <a:gd name="T59" fmla="*/ 24 h 96"/>
                    <a:gd name="T60" fmla="*/ 12 w 156"/>
                    <a:gd name="T61" fmla="*/ 24 h 96"/>
                    <a:gd name="T62" fmla="*/ 6 w 156"/>
                    <a:gd name="T63" fmla="*/ 36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96"/>
                    <a:gd name="T98" fmla="*/ 156 w 156"/>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96">
                      <a:moveTo>
                        <a:pt x="6" y="36"/>
                      </a:moveTo>
                      <a:lnTo>
                        <a:pt x="6" y="42"/>
                      </a:lnTo>
                      <a:lnTo>
                        <a:pt x="0" y="60"/>
                      </a:lnTo>
                      <a:lnTo>
                        <a:pt x="6" y="78"/>
                      </a:lnTo>
                      <a:lnTo>
                        <a:pt x="12" y="96"/>
                      </a:lnTo>
                      <a:lnTo>
                        <a:pt x="36" y="96"/>
                      </a:lnTo>
                      <a:lnTo>
                        <a:pt x="48" y="90"/>
                      </a:lnTo>
                      <a:lnTo>
                        <a:pt x="66" y="78"/>
                      </a:lnTo>
                      <a:lnTo>
                        <a:pt x="84" y="78"/>
                      </a:lnTo>
                      <a:lnTo>
                        <a:pt x="96" y="72"/>
                      </a:lnTo>
                      <a:lnTo>
                        <a:pt x="108" y="66"/>
                      </a:lnTo>
                      <a:lnTo>
                        <a:pt x="120" y="60"/>
                      </a:lnTo>
                      <a:lnTo>
                        <a:pt x="132" y="54"/>
                      </a:lnTo>
                      <a:lnTo>
                        <a:pt x="144" y="54"/>
                      </a:lnTo>
                      <a:lnTo>
                        <a:pt x="144" y="48"/>
                      </a:lnTo>
                      <a:lnTo>
                        <a:pt x="156" y="36"/>
                      </a:lnTo>
                      <a:lnTo>
                        <a:pt x="150" y="18"/>
                      </a:lnTo>
                      <a:lnTo>
                        <a:pt x="138" y="6"/>
                      </a:lnTo>
                      <a:lnTo>
                        <a:pt x="144" y="0"/>
                      </a:lnTo>
                      <a:lnTo>
                        <a:pt x="126" y="0"/>
                      </a:lnTo>
                      <a:lnTo>
                        <a:pt x="114" y="6"/>
                      </a:lnTo>
                      <a:lnTo>
                        <a:pt x="102" y="6"/>
                      </a:lnTo>
                      <a:lnTo>
                        <a:pt x="90" y="12"/>
                      </a:lnTo>
                      <a:lnTo>
                        <a:pt x="84" y="18"/>
                      </a:lnTo>
                      <a:lnTo>
                        <a:pt x="72" y="30"/>
                      </a:lnTo>
                      <a:lnTo>
                        <a:pt x="66" y="42"/>
                      </a:lnTo>
                      <a:lnTo>
                        <a:pt x="54" y="48"/>
                      </a:lnTo>
                      <a:lnTo>
                        <a:pt x="54" y="36"/>
                      </a:lnTo>
                      <a:lnTo>
                        <a:pt x="42" y="30"/>
                      </a:lnTo>
                      <a:lnTo>
                        <a:pt x="30" y="24"/>
                      </a:lnTo>
                      <a:lnTo>
                        <a:pt x="12" y="24"/>
                      </a:lnTo>
                      <a:lnTo>
                        <a:pt x="6" y="36"/>
                      </a:lnTo>
                      <a:close/>
                    </a:path>
                  </a:pathLst>
                </a:custGeom>
                <a:solidFill>
                  <a:srgbClr val="00CC00"/>
                </a:solidFill>
                <a:ln w="0">
                  <a:solidFill>
                    <a:srgbClr val="000000"/>
                  </a:solidFill>
                  <a:prstDash val="solid"/>
                  <a:round/>
                  <a:headEnd/>
                  <a:tailEnd/>
                </a:ln>
              </p:spPr>
              <p:txBody>
                <a:bodyPr/>
                <a:lstStyle/>
                <a:p>
                  <a:endParaRPr lang="en-US"/>
                </a:p>
              </p:txBody>
            </p:sp>
            <p:sp>
              <p:nvSpPr>
                <p:cNvPr id="16741" name="Freeform 213"/>
                <p:cNvSpPr>
                  <a:spLocks/>
                </p:cNvSpPr>
                <p:nvPr/>
              </p:nvSpPr>
              <p:spPr bwMode="auto">
                <a:xfrm>
                  <a:off x="3652" y="2166"/>
                  <a:ext cx="198" cy="144"/>
                </a:xfrm>
                <a:custGeom>
                  <a:avLst/>
                  <a:gdLst>
                    <a:gd name="T0" fmla="*/ 180 w 198"/>
                    <a:gd name="T1" fmla="*/ 114 h 144"/>
                    <a:gd name="T2" fmla="*/ 174 w 198"/>
                    <a:gd name="T3" fmla="*/ 126 h 144"/>
                    <a:gd name="T4" fmla="*/ 156 w 198"/>
                    <a:gd name="T5" fmla="*/ 138 h 144"/>
                    <a:gd name="T6" fmla="*/ 150 w 198"/>
                    <a:gd name="T7" fmla="*/ 144 h 144"/>
                    <a:gd name="T8" fmla="*/ 144 w 198"/>
                    <a:gd name="T9" fmla="*/ 144 h 144"/>
                    <a:gd name="T10" fmla="*/ 132 w 198"/>
                    <a:gd name="T11" fmla="*/ 138 h 144"/>
                    <a:gd name="T12" fmla="*/ 126 w 198"/>
                    <a:gd name="T13" fmla="*/ 120 h 144"/>
                    <a:gd name="T14" fmla="*/ 114 w 198"/>
                    <a:gd name="T15" fmla="*/ 120 h 144"/>
                    <a:gd name="T16" fmla="*/ 102 w 198"/>
                    <a:gd name="T17" fmla="*/ 108 h 144"/>
                    <a:gd name="T18" fmla="*/ 90 w 198"/>
                    <a:gd name="T19" fmla="*/ 102 h 144"/>
                    <a:gd name="T20" fmla="*/ 72 w 198"/>
                    <a:gd name="T21" fmla="*/ 90 h 144"/>
                    <a:gd name="T22" fmla="*/ 54 w 198"/>
                    <a:gd name="T23" fmla="*/ 90 h 144"/>
                    <a:gd name="T24" fmla="*/ 36 w 198"/>
                    <a:gd name="T25" fmla="*/ 96 h 144"/>
                    <a:gd name="T26" fmla="*/ 24 w 198"/>
                    <a:gd name="T27" fmla="*/ 108 h 144"/>
                    <a:gd name="T28" fmla="*/ 18 w 198"/>
                    <a:gd name="T29" fmla="*/ 108 h 144"/>
                    <a:gd name="T30" fmla="*/ 18 w 198"/>
                    <a:gd name="T31" fmla="*/ 90 h 144"/>
                    <a:gd name="T32" fmla="*/ 18 w 198"/>
                    <a:gd name="T33" fmla="*/ 72 h 144"/>
                    <a:gd name="T34" fmla="*/ 12 w 198"/>
                    <a:gd name="T35" fmla="*/ 66 h 144"/>
                    <a:gd name="T36" fmla="*/ 6 w 198"/>
                    <a:gd name="T37" fmla="*/ 72 h 144"/>
                    <a:gd name="T38" fmla="*/ 12 w 198"/>
                    <a:gd name="T39" fmla="*/ 66 h 144"/>
                    <a:gd name="T40" fmla="*/ 12 w 198"/>
                    <a:gd name="T41" fmla="*/ 54 h 144"/>
                    <a:gd name="T42" fmla="*/ 6 w 198"/>
                    <a:gd name="T43" fmla="*/ 60 h 144"/>
                    <a:gd name="T44" fmla="*/ 6 w 198"/>
                    <a:gd name="T45" fmla="*/ 42 h 144"/>
                    <a:gd name="T46" fmla="*/ 6 w 198"/>
                    <a:gd name="T47" fmla="*/ 36 h 144"/>
                    <a:gd name="T48" fmla="*/ 12 w 198"/>
                    <a:gd name="T49" fmla="*/ 36 h 144"/>
                    <a:gd name="T50" fmla="*/ 24 w 198"/>
                    <a:gd name="T51" fmla="*/ 42 h 144"/>
                    <a:gd name="T52" fmla="*/ 30 w 198"/>
                    <a:gd name="T53" fmla="*/ 42 h 144"/>
                    <a:gd name="T54" fmla="*/ 30 w 198"/>
                    <a:gd name="T55" fmla="*/ 36 h 144"/>
                    <a:gd name="T56" fmla="*/ 18 w 198"/>
                    <a:gd name="T57" fmla="*/ 18 h 144"/>
                    <a:gd name="T58" fmla="*/ 6 w 198"/>
                    <a:gd name="T59" fmla="*/ 18 h 144"/>
                    <a:gd name="T60" fmla="*/ 6 w 198"/>
                    <a:gd name="T61" fmla="*/ 30 h 144"/>
                    <a:gd name="T62" fmla="*/ 6 w 198"/>
                    <a:gd name="T63" fmla="*/ 36 h 144"/>
                    <a:gd name="T64" fmla="*/ 0 w 198"/>
                    <a:gd name="T65" fmla="*/ 12 h 144"/>
                    <a:gd name="T66" fmla="*/ 0 w 198"/>
                    <a:gd name="T67" fmla="*/ 6 h 144"/>
                    <a:gd name="T68" fmla="*/ 0 w 198"/>
                    <a:gd name="T69" fmla="*/ 0 h 144"/>
                    <a:gd name="T70" fmla="*/ 24 w 198"/>
                    <a:gd name="T71" fmla="*/ 0 h 144"/>
                    <a:gd name="T72" fmla="*/ 18 w 198"/>
                    <a:gd name="T73" fmla="*/ 12 h 144"/>
                    <a:gd name="T74" fmla="*/ 36 w 198"/>
                    <a:gd name="T75" fmla="*/ 18 h 144"/>
                    <a:gd name="T76" fmla="*/ 54 w 198"/>
                    <a:gd name="T77" fmla="*/ 24 h 144"/>
                    <a:gd name="T78" fmla="*/ 72 w 198"/>
                    <a:gd name="T79" fmla="*/ 30 h 144"/>
                    <a:gd name="T80" fmla="*/ 72 w 198"/>
                    <a:gd name="T81" fmla="*/ 18 h 144"/>
                    <a:gd name="T82" fmla="*/ 78 w 198"/>
                    <a:gd name="T83" fmla="*/ 12 h 144"/>
                    <a:gd name="T84" fmla="*/ 96 w 198"/>
                    <a:gd name="T85" fmla="*/ 0 h 144"/>
                    <a:gd name="T86" fmla="*/ 114 w 198"/>
                    <a:gd name="T87" fmla="*/ 18 h 144"/>
                    <a:gd name="T88" fmla="*/ 120 w 198"/>
                    <a:gd name="T89" fmla="*/ 36 h 144"/>
                    <a:gd name="T90" fmla="*/ 138 w 198"/>
                    <a:gd name="T91" fmla="*/ 42 h 144"/>
                    <a:gd name="T92" fmla="*/ 150 w 198"/>
                    <a:gd name="T93" fmla="*/ 48 h 144"/>
                    <a:gd name="T94" fmla="*/ 168 w 198"/>
                    <a:gd name="T95" fmla="*/ 66 h 144"/>
                    <a:gd name="T96" fmla="*/ 192 w 198"/>
                    <a:gd name="T97" fmla="*/ 84 h 144"/>
                    <a:gd name="T98" fmla="*/ 198 w 198"/>
                    <a:gd name="T99" fmla="*/ 102 h 144"/>
                    <a:gd name="T100" fmla="*/ 186 w 198"/>
                    <a:gd name="T101" fmla="*/ 108 h 144"/>
                    <a:gd name="T102" fmla="*/ 180 w 198"/>
                    <a:gd name="T103" fmla="*/ 114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8"/>
                    <a:gd name="T157" fmla="*/ 0 h 144"/>
                    <a:gd name="T158" fmla="*/ 198 w 198"/>
                    <a:gd name="T159" fmla="*/ 144 h 1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8" h="144">
                      <a:moveTo>
                        <a:pt x="180" y="114"/>
                      </a:moveTo>
                      <a:lnTo>
                        <a:pt x="174" y="126"/>
                      </a:lnTo>
                      <a:lnTo>
                        <a:pt x="156" y="138"/>
                      </a:lnTo>
                      <a:lnTo>
                        <a:pt x="150" y="144"/>
                      </a:lnTo>
                      <a:lnTo>
                        <a:pt x="144" y="144"/>
                      </a:lnTo>
                      <a:lnTo>
                        <a:pt x="132" y="138"/>
                      </a:lnTo>
                      <a:lnTo>
                        <a:pt x="126" y="120"/>
                      </a:lnTo>
                      <a:lnTo>
                        <a:pt x="114" y="120"/>
                      </a:lnTo>
                      <a:lnTo>
                        <a:pt x="102" y="108"/>
                      </a:lnTo>
                      <a:lnTo>
                        <a:pt x="90" y="102"/>
                      </a:lnTo>
                      <a:lnTo>
                        <a:pt x="72" y="90"/>
                      </a:lnTo>
                      <a:lnTo>
                        <a:pt x="54" y="90"/>
                      </a:lnTo>
                      <a:lnTo>
                        <a:pt x="36" y="96"/>
                      </a:lnTo>
                      <a:lnTo>
                        <a:pt x="24" y="108"/>
                      </a:lnTo>
                      <a:lnTo>
                        <a:pt x="18" y="108"/>
                      </a:lnTo>
                      <a:lnTo>
                        <a:pt x="18" y="90"/>
                      </a:lnTo>
                      <a:lnTo>
                        <a:pt x="18" y="72"/>
                      </a:lnTo>
                      <a:lnTo>
                        <a:pt x="12" y="66"/>
                      </a:lnTo>
                      <a:lnTo>
                        <a:pt x="6" y="72"/>
                      </a:lnTo>
                      <a:lnTo>
                        <a:pt x="12" y="66"/>
                      </a:lnTo>
                      <a:lnTo>
                        <a:pt x="12" y="54"/>
                      </a:lnTo>
                      <a:lnTo>
                        <a:pt x="6" y="60"/>
                      </a:lnTo>
                      <a:lnTo>
                        <a:pt x="6" y="42"/>
                      </a:lnTo>
                      <a:lnTo>
                        <a:pt x="6" y="36"/>
                      </a:lnTo>
                      <a:lnTo>
                        <a:pt x="12" y="36"/>
                      </a:lnTo>
                      <a:lnTo>
                        <a:pt x="24" y="42"/>
                      </a:lnTo>
                      <a:lnTo>
                        <a:pt x="30" y="42"/>
                      </a:lnTo>
                      <a:lnTo>
                        <a:pt x="30" y="36"/>
                      </a:lnTo>
                      <a:lnTo>
                        <a:pt x="18" y="18"/>
                      </a:lnTo>
                      <a:lnTo>
                        <a:pt x="6" y="18"/>
                      </a:lnTo>
                      <a:lnTo>
                        <a:pt x="6" y="30"/>
                      </a:lnTo>
                      <a:lnTo>
                        <a:pt x="6" y="36"/>
                      </a:lnTo>
                      <a:lnTo>
                        <a:pt x="0" y="12"/>
                      </a:lnTo>
                      <a:lnTo>
                        <a:pt x="0" y="6"/>
                      </a:lnTo>
                      <a:lnTo>
                        <a:pt x="0" y="0"/>
                      </a:lnTo>
                      <a:lnTo>
                        <a:pt x="24" y="0"/>
                      </a:lnTo>
                      <a:lnTo>
                        <a:pt x="18" y="12"/>
                      </a:lnTo>
                      <a:lnTo>
                        <a:pt x="36" y="18"/>
                      </a:lnTo>
                      <a:lnTo>
                        <a:pt x="54" y="24"/>
                      </a:lnTo>
                      <a:lnTo>
                        <a:pt x="72" y="30"/>
                      </a:lnTo>
                      <a:lnTo>
                        <a:pt x="72" y="18"/>
                      </a:lnTo>
                      <a:lnTo>
                        <a:pt x="78" y="12"/>
                      </a:lnTo>
                      <a:lnTo>
                        <a:pt x="96" y="0"/>
                      </a:lnTo>
                      <a:lnTo>
                        <a:pt x="114" y="18"/>
                      </a:lnTo>
                      <a:lnTo>
                        <a:pt x="120" y="36"/>
                      </a:lnTo>
                      <a:lnTo>
                        <a:pt x="138" y="42"/>
                      </a:lnTo>
                      <a:lnTo>
                        <a:pt x="150" y="48"/>
                      </a:lnTo>
                      <a:lnTo>
                        <a:pt x="168" y="66"/>
                      </a:lnTo>
                      <a:lnTo>
                        <a:pt x="192" y="84"/>
                      </a:lnTo>
                      <a:lnTo>
                        <a:pt x="198" y="102"/>
                      </a:lnTo>
                      <a:lnTo>
                        <a:pt x="186" y="108"/>
                      </a:lnTo>
                      <a:lnTo>
                        <a:pt x="180" y="114"/>
                      </a:lnTo>
                      <a:close/>
                    </a:path>
                  </a:pathLst>
                </a:custGeom>
                <a:solidFill>
                  <a:srgbClr val="00CC00"/>
                </a:solidFill>
                <a:ln w="0">
                  <a:solidFill>
                    <a:srgbClr val="000000"/>
                  </a:solidFill>
                  <a:prstDash val="solid"/>
                  <a:round/>
                  <a:headEnd/>
                  <a:tailEnd/>
                </a:ln>
              </p:spPr>
              <p:txBody>
                <a:bodyPr/>
                <a:lstStyle/>
                <a:p>
                  <a:endParaRPr lang="en-US"/>
                </a:p>
              </p:txBody>
            </p:sp>
            <p:sp>
              <p:nvSpPr>
                <p:cNvPr id="16742" name="Freeform 214"/>
                <p:cNvSpPr>
                  <a:spLocks/>
                </p:cNvSpPr>
                <p:nvPr/>
              </p:nvSpPr>
              <p:spPr bwMode="auto">
                <a:xfrm>
                  <a:off x="3448" y="2274"/>
                  <a:ext cx="144" cy="144"/>
                </a:xfrm>
                <a:custGeom>
                  <a:avLst/>
                  <a:gdLst>
                    <a:gd name="T0" fmla="*/ 102 w 144"/>
                    <a:gd name="T1" fmla="*/ 66 h 144"/>
                    <a:gd name="T2" fmla="*/ 102 w 144"/>
                    <a:gd name="T3" fmla="*/ 54 h 144"/>
                    <a:gd name="T4" fmla="*/ 108 w 144"/>
                    <a:gd name="T5" fmla="*/ 36 h 144"/>
                    <a:gd name="T6" fmla="*/ 108 w 144"/>
                    <a:gd name="T7" fmla="*/ 30 h 144"/>
                    <a:gd name="T8" fmla="*/ 96 w 144"/>
                    <a:gd name="T9" fmla="*/ 24 h 144"/>
                    <a:gd name="T10" fmla="*/ 90 w 144"/>
                    <a:gd name="T11" fmla="*/ 0 h 144"/>
                    <a:gd name="T12" fmla="*/ 78 w 144"/>
                    <a:gd name="T13" fmla="*/ 6 h 144"/>
                    <a:gd name="T14" fmla="*/ 78 w 144"/>
                    <a:gd name="T15" fmla="*/ 0 h 144"/>
                    <a:gd name="T16" fmla="*/ 54 w 144"/>
                    <a:gd name="T17" fmla="*/ 0 h 144"/>
                    <a:gd name="T18" fmla="*/ 48 w 144"/>
                    <a:gd name="T19" fmla="*/ 6 h 144"/>
                    <a:gd name="T20" fmla="*/ 36 w 144"/>
                    <a:gd name="T21" fmla="*/ 18 h 144"/>
                    <a:gd name="T22" fmla="*/ 30 w 144"/>
                    <a:gd name="T23" fmla="*/ 36 h 144"/>
                    <a:gd name="T24" fmla="*/ 30 w 144"/>
                    <a:gd name="T25" fmla="*/ 54 h 144"/>
                    <a:gd name="T26" fmla="*/ 12 w 144"/>
                    <a:gd name="T27" fmla="*/ 60 h 144"/>
                    <a:gd name="T28" fmla="*/ 0 w 144"/>
                    <a:gd name="T29" fmla="*/ 72 h 144"/>
                    <a:gd name="T30" fmla="*/ 6 w 144"/>
                    <a:gd name="T31" fmla="*/ 90 h 144"/>
                    <a:gd name="T32" fmla="*/ 18 w 144"/>
                    <a:gd name="T33" fmla="*/ 96 h 144"/>
                    <a:gd name="T34" fmla="*/ 30 w 144"/>
                    <a:gd name="T35" fmla="*/ 102 h 144"/>
                    <a:gd name="T36" fmla="*/ 48 w 144"/>
                    <a:gd name="T37" fmla="*/ 114 h 144"/>
                    <a:gd name="T38" fmla="*/ 60 w 144"/>
                    <a:gd name="T39" fmla="*/ 120 h 144"/>
                    <a:gd name="T40" fmla="*/ 60 w 144"/>
                    <a:gd name="T41" fmla="*/ 126 h 144"/>
                    <a:gd name="T42" fmla="*/ 72 w 144"/>
                    <a:gd name="T43" fmla="*/ 126 h 144"/>
                    <a:gd name="T44" fmla="*/ 72 w 144"/>
                    <a:gd name="T45" fmla="*/ 138 h 144"/>
                    <a:gd name="T46" fmla="*/ 84 w 144"/>
                    <a:gd name="T47" fmla="*/ 144 h 144"/>
                    <a:gd name="T48" fmla="*/ 96 w 144"/>
                    <a:gd name="T49" fmla="*/ 138 h 144"/>
                    <a:gd name="T50" fmla="*/ 114 w 144"/>
                    <a:gd name="T51" fmla="*/ 144 h 144"/>
                    <a:gd name="T52" fmla="*/ 120 w 144"/>
                    <a:gd name="T53" fmla="*/ 132 h 144"/>
                    <a:gd name="T54" fmla="*/ 132 w 144"/>
                    <a:gd name="T55" fmla="*/ 132 h 144"/>
                    <a:gd name="T56" fmla="*/ 144 w 144"/>
                    <a:gd name="T57" fmla="*/ 132 h 144"/>
                    <a:gd name="T58" fmla="*/ 138 w 144"/>
                    <a:gd name="T59" fmla="*/ 126 h 144"/>
                    <a:gd name="T60" fmla="*/ 138 w 144"/>
                    <a:gd name="T61" fmla="*/ 114 h 144"/>
                    <a:gd name="T62" fmla="*/ 132 w 144"/>
                    <a:gd name="T63" fmla="*/ 114 h 144"/>
                    <a:gd name="T64" fmla="*/ 132 w 144"/>
                    <a:gd name="T65" fmla="*/ 102 h 144"/>
                    <a:gd name="T66" fmla="*/ 126 w 144"/>
                    <a:gd name="T67" fmla="*/ 90 h 144"/>
                    <a:gd name="T68" fmla="*/ 120 w 144"/>
                    <a:gd name="T69" fmla="*/ 84 h 144"/>
                    <a:gd name="T70" fmla="*/ 108 w 144"/>
                    <a:gd name="T71" fmla="*/ 78 h 144"/>
                    <a:gd name="T72" fmla="*/ 102 w 144"/>
                    <a:gd name="T73" fmla="*/ 66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144"/>
                    <a:gd name="T113" fmla="*/ 144 w 144"/>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144">
                      <a:moveTo>
                        <a:pt x="102" y="66"/>
                      </a:moveTo>
                      <a:lnTo>
                        <a:pt x="102" y="54"/>
                      </a:lnTo>
                      <a:lnTo>
                        <a:pt x="108" y="36"/>
                      </a:lnTo>
                      <a:lnTo>
                        <a:pt x="108" y="30"/>
                      </a:lnTo>
                      <a:lnTo>
                        <a:pt x="96" y="24"/>
                      </a:lnTo>
                      <a:lnTo>
                        <a:pt x="90" y="0"/>
                      </a:lnTo>
                      <a:lnTo>
                        <a:pt x="78" y="6"/>
                      </a:lnTo>
                      <a:lnTo>
                        <a:pt x="78" y="0"/>
                      </a:lnTo>
                      <a:lnTo>
                        <a:pt x="54" y="0"/>
                      </a:lnTo>
                      <a:lnTo>
                        <a:pt x="48" y="6"/>
                      </a:lnTo>
                      <a:lnTo>
                        <a:pt x="36" y="18"/>
                      </a:lnTo>
                      <a:lnTo>
                        <a:pt x="30" y="36"/>
                      </a:lnTo>
                      <a:lnTo>
                        <a:pt x="30" y="54"/>
                      </a:lnTo>
                      <a:lnTo>
                        <a:pt x="12" y="60"/>
                      </a:lnTo>
                      <a:lnTo>
                        <a:pt x="0" y="72"/>
                      </a:lnTo>
                      <a:lnTo>
                        <a:pt x="6" y="90"/>
                      </a:lnTo>
                      <a:lnTo>
                        <a:pt x="18" y="96"/>
                      </a:lnTo>
                      <a:lnTo>
                        <a:pt x="30" y="102"/>
                      </a:lnTo>
                      <a:lnTo>
                        <a:pt x="48" y="114"/>
                      </a:lnTo>
                      <a:lnTo>
                        <a:pt x="60" y="120"/>
                      </a:lnTo>
                      <a:lnTo>
                        <a:pt x="60" y="126"/>
                      </a:lnTo>
                      <a:lnTo>
                        <a:pt x="72" y="126"/>
                      </a:lnTo>
                      <a:lnTo>
                        <a:pt x="72" y="138"/>
                      </a:lnTo>
                      <a:lnTo>
                        <a:pt x="84" y="144"/>
                      </a:lnTo>
                      <a:lnTo>
                        <a:pt x="96" y="138"/>
                      </a:lnTo>
                      <a:lnTo>
                        <a:pt x="114" y="144"/>
                      </a:lnTo>
                      <a:lnTo>
                        <a:pt x="120" y="132"/>
                      </a:lnTo>
                      <a:lnTo>
                        <a:pt x="132" y="132"/>
                      </a:lnTo>
                      <a:lnTo>
                        <a:pt x="144" y="132"/>
                      </a:lnTo>
                      <a:lnTo>
                        <a:pt x="138" y="126"/>
                      </a:lnTo>
                      <a:lnTo>
                        <a:pt x="138" y="114"/>
                      </a:lnTo>
                      <a:lnTo>
                        <a:pt x="132" y="114"/>
                      </a:lnTo>
                      <a:lnTo>
                        <a:pt x="132" y="102"/>
                      </a:lnTo>
                      <a:lnTo>
                        <a:pt x="126" y="90"/>
                      </a:lnTo>
                      <a:lnTo>
                        <a:pt x="120" y="84"/>
                      </a:lnTo>
                      <a:lnTo>
                        <a:pt x="108" y="78"/>
                      </a:lnTo>
                      <a:lnTo>
                        <a:pt x="102" y="66"/>
                      </a:lnTo>
                      <a:close/>
                    </a:path>
                  </a:pathLst>
                </a:custGeom>
                <a:solidFill>
                  <a:srgbClr val="00CC00"/>
                </a:solidFill>
                <a:ln w="0">
                  <a:solidFill>
                    <a:srgbClr val="000000"/>
                  </a:solidFill>
                  <a:prstDash val="solid"/>
                  <a:round/>
                  <a:headEnd/>
                  <a:tailEnd/>
                </a:ln>
              </p:spPr>
              <p:txBody>
                <a:bodyPr/>
                <a:lstStyle/>
                <a:p>
                  <a:endParaRPr lang="en-US"/>
                </a:p>
              </p:txBody>
            </p:sp>
            <p:sp>
              <p:nvSpPr>
                <p:cNvPr id="16743" name="Freeform 215"/>
                <p:cNvSpPr>
                  <a:spLocks/>
                </p:cNvSpPr>
                <p:nvPr/>
              </p:nvSpPr>
              <p:spPr bwMode="auto">
                <a:xfrm>
                  <a:off x="3526" y="2226"/>
                  <a:ext cx="288" cy="258"/>
                </a:xfrm>
                <a:custGeom>
                  <a:avLst/>
                  <a:gdLst>
                    <a:gd name="T0" fmla="*/ 24 w 288"/>
                    <a:gd name="T1" fmla="*/ 114 h 258"/>
                    <a:gd name="T2" fmla="*/ 30 w 288"/>
                    <a:gd name="T3" fmla="*/ 84 h 258"/>
                    <a:gd name="T4" fmla="*/ 18 w 288"/>
                    <a:gd name="T5" fmla="*/ 72 h 258"/>
                    <a:gd name="T6" fmla="*/ 0 w 288"/>
                    <a:gd name="T7" fmla="*/ 36 h 258"/>
                    <a:gd name="T8" fmla="*/ 0 w 288"/>
                    <a:gd name="T9" fmla="*/ 6 h 258"/>
                    <a:gd name="T10" fmla="*/ 12 w 288"/>
                    <a:gd name="T11" fmla="*/ 6 h 258"/>
                    <a:gd name="T12" fmla="*/ 42 w 288"/>
                    <a:gd name="T13" fmla="*/ 12 h 258"/>
                    <a:gd name="T14" fmla="*/ 60 w 288"/>
                    <a:gd name="T15" fmla="*/ 12 h 258"/>
                    <a:gd name="T16" fmla="*/ 72 w 288"/>
                    <a:gd name="T17" fmla="*/ 24 h 258"/>
                    <a:gd name="T18" fmla="*/ 90 w 288"/>
                    <a:gd name="T19" fmla="*/ 48 h 258"/>
                    <a:gd name="T20" fmla="*/ 120 w 288"/>
                    <a:gd name="T21" fmla="*/ 60 h 258"/>
                    <a:gd name="T22" fmla="*/ 144 w 288"/>
                    <a:gd name="T23" fmla="*/ 54 h 258"/>
                    <a:gd name="T24" fmla="*/ 144 w 288"/>
                    <a:gd name="T25" fmla="*/ 48 h 258"/>
                    <a:gd name="T26" fmla="*/ 162 w 288"/>
                    <a:gd name="T27" fmla="*/ 36 h 258"/>
                    <a:gd name="T28" fmla="*/ 198 w 288"/>
                    <a:gd name="T29" fmla="*/ 30 h 258"/>
                    <a:gd name="T30" fmla="*/ 228 w 288"/>
                    <a:gd name="T31" fmla="*/ 48 h 258"/>
                    <a:gd name="T32" fmla="*/ 252 w 288"/>
                    <a:gd name="T33" fmla="*/ 60 h 258"/>
                    <a:gd name="T34" fmla="*/ 246 w 288"/>
                    <a:gd name="T35" fmla="*/ 102 h 258"/>
                    <a:gd name="T36" fmla="*/ 252 w 288"/>
                    <a:gd name="T37" fmla="*/ 114 h 258"/>
                    <a:gd name="T38" fmla="*/ 246 w 288"/>
                    <a:gd name="T39" fmla="*/ 132 h 258"/>
                    <a:gd name="T40" fmla="*/ 264 w 288"/>
                    <a:gd name="T41" fmla="*/ 156 h 258"/>
                    <a:gd name="T42" fmla="*/ 252 w 288"/>
                    <a:gd name="T43" fmla="*/ 180 h 258"/>
                    <a:gd name="T44" fmla="*/ 270 w 288"/>
                    <a:gd name="T45" fmla="*/ 204 h 258"/>
                    <a:gd name="T46" fmla="*/ 282 w 288"/>
                    <a:gd name="T47" fmla="*/ 228 h 258"/>
                    <a:gd name="T48" fmla="*/ 282 w 288"/>
                    <a:gd name="T49" fmla="*/ 234 h 258"/>
                    <a:gd name="T50" fmla="*/ 264 w 288"/>
                    <a:gd name="T51" fmla="*/ 246 h 258"/>
                    <a:gd name="T52" fmla="*/ 246 w 288"/>
                    <a:gd name="T53" fmla="*/ 258 h 258"/>
                    <a:gd name="T54" fmla="*/ 210 w 288"/>
                    <a:gd name="T55" fmla="*/ 252 h 258"/>
                    <a:gd name="T56" fmla="*/ 192 w 288"/>
                    <a:gd name="T57" fmla="*/ 240 h 258"/>
                    <a:gd name="T58" fmla="*/ 174 w 288"/>
                    <a:gd name="T59" fmla="*/ 234 h 258"/>
                    <a:gd name="T60" fmla="*/ 138 w 288"/>
                    <a:gd name="T61" fmla="*/ 228 h 258"/>
                    <a:gd name="T62" fmla="*/ 114 w 288"/>
                    <a:gd name="T63" fmla="*/ 216 h 258"/>
                    <a:gd name="T64" fmla="*/ 96 w 288"/>
                    <a:gd name="T65" fmla="*/ 192 h 258"/>
                    <a:gd name="T66" fmla="*/ 78 w 288"/>
                    <a:gd name="T67" fmla="*/ 174 h 258"/>
                    <a:gd name="T68" fmla="*/ 72 w 288"/>
                    <a:gd name="T69" fmla="*/ 168 h 258"/>
                    <a:gd name="T70" fmla="*/ 60 w 288"/>
                    <a:gd name="T71" fmla="*/ 174 h 258"/>
                    <a:gd name="T72" fmla="*/ 54 w 288"/>
                    <a:gd name="T73" fmla="*/ 162 h 258"/>
                    <a:gd name="T74" fmla="*/ 48 w 288"/>
                    <a:gd name="T75" fmla="*/ 138 h 258"/>
                    <a:gd name="T76" fmla="*/ 30 w 288"/>
                    <a:gd name="T77" fmla="*/ 126 h 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8"/>
                    <a:gd name="T118" fmla="*/ 0 h 258"/>
                    <a:gd name="T119" fmla="*/ 288 w 288"/>
                    <a:gd name="T120" fmla="*/ 258 h 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8" h="258">
                      <a:moveTo>
                        <a:pt x="30" y="126"/>
                      </a:moveTo>
                      <a:lnTo>
                        <a:pt x="24" y="114"/>
                      </a:lnTo>
                      <a:lnTo>
                        <a:pt x="24" y="102"/>
                      </a:lnTo>
                      <a:lnTo>
                        <a:pt x="30" y="84"/>
                      </a:lnTo>
                      <a:lnTo>
                        <a:pt x="30" y="78"/>
                      </a:lnTo>
                      <a:lnTo>
                        <a:pt x="18" y="72"/>
                      </a:lnTo>
                      <a:lnTo>
                        <a:pt x="12" y="48"/>
                      </a:lnTo>
                      <a:lnTo>
                        <a:pt x="0" y="36"/>
                      </a:lnTo>
                      <a:lnTo>
                        <a:pt x="0" y="18"/>
                      </a:lnTo>
                      <a:lnTo>
                        <a:pt x="0" y="6"/>
                      </a:lnTo>
                      <a:lnTo>
                        <a:pt x="6" y="0"/>
                      </a:lnTo>
                      <a:lnTo>
                        <a:pt x="12" y="6"/>
                      </a:lnTo>
                      <a:lnTo>
                        <a:pt x="30" y="18"/>
                      </a:lnTo>
                      <a:lnTo>
                        <a:pt x="42" y="12"/>
                      </a:lnTo>
                      <a:lnTo>
                        <a:pt x="60" y="0"/>
                      </a:lnTo>
                      <a:lnTo>
                        <a:pt x="60" y="12"/>
                      </a:lnTo>
                      <a:lnTo>
                        <a:pt x="60" y="18"/>
                      </a:lnTo>
                      <a:lnTo>
                        <a:pt x="72" y="24"/>
                      </a:lnTo>
                      <a:lnTo>
                        <a:pt x="78" y="42"/>
                      </a:lnTo>
                      <a:lnTo>
                        <a:pt x="90" y="48"/>
                      </a:lnTo>
                      <a:lnTo>
                        <a:pt x="108" y="54"/>
                      </a:lnTo>
                      <a:lnTo>
                        <a:pt x="120" y="60"/>
                      </a:lnTo>
                      <a:lnTo>
                        <a:pt x="132" y="60"/>
                      </a:lnTo>
                      <a:lnTo>
                        <a:pt x="144" y="54"/>
                      </a:lnTo>
                      <a:lnTo>
                        <a:pt x="150" y="54"/>
                      </a:lnTo>
                      <a:lnTo>
                        <a:pt x="144" y="48"/>
                      </a:lnTo>
                      <a:lnTo>
                        <a:pt x="150" y="48"/>
                      </a:lnTo>
                      <a:lnTo>
                        <a:pt x="162" y="36"/>
                      </a:lnTo>
                      <a:lnTo>
                        <a:pt x="180" y="30"/>
                      </a:lnTo>
                      <a:lnTo>
                        <a:pt x="198" y="30"/>
                      </a:lnTo>
                      <a:lnTo>
                        <a:pt x="216" y="42"/>
                      </a:lnTo>
                      <a:lnTo>
                        <a:pt x="228" y="48"/>
                      </a:lnTo>
                      <a:lnTo>
                        <a:pt x="240" y="60"/>
                      </a:lnTo>
                      <a:lnTo>
                        <a:pt x="252" y="60"/>
                      </a:lnTo>
                      <a:lnTo>
                        <a:pt x="258" y="78"/>
                      </a:lnTo>
                      <a:lnTo>
                        <a:pt x="246" y="102"/>
                      </a:lnTo>
                      <a:lnTo>
                        <a:pt x="246" y="114"/>
                      </a:lnTo>
                      <a:lnTo>
                        <a:pt x="252" y="114"/>
                      </a:lnTo>
                      <a:lnTo>
                        <a:pt x="246" y="120"/>
                      </a:lnTo>
                      <a:lnTo>
                        <a:pt x="246" y="132"/>
                      </a:lnTo>
                      <a:lnTo>
                        <a:pt x="246" y="150"/>
                      </a:lnTo>
                      <a:lnTo>
                        <a:pt x="264" y="156"/>
                      </a:lnTo>
                      <a:lnTo>
                        <a:pt x="264" y="162"/>
                      </a:lnTo>
                      <a:lnTo>
                        <a:pt x="252" y="180"/>
                      </a:lnTo>
                      <a:lnTo>
                        <a:pt x="258" y="192"/>
                      </a:lnTo>
                      <a:lnTo>
                        <a:pt x="270" y="204"/>
                      </a:lnTo>
                      <a:lnTo>
                        <a:pt x="276" y="210"/>
                      </a:lnTo>
                      <a:lnTo>
                        <a:pt x="282" y="228"/>
                      </a:lnTo>
                      <a:lnTo>
                        <a:pt x="288" y="228"/>
                      </a:lnTo>
                      <a:lnTo>
                        <a:pt x="282" y="234"/>
                      </a:lnTo>
                      <a:lnTo>
                        <a:pt x="270" y="240"/>
                      </a:lnTo>
                      <a:lnTo>
                        <a:pt x="264" y="246"/>
                      </a:lnTo>
                      <a:lnTo>
                        <a:pt x="258" y="258"/>
                      </a:lnTo>
                      <a:lnTo>
                        <a:pt x="246" y="258"/>
                      </a:lnTo>
                      <a:lnTo>
                        <a:pt x="228" y="252"/>
                      </a:lnTo>
                      <a:lnTo>
                        <a:pt x="210" y="252"/>
                      </a:lnTo>
                      <a:lnTo>
                        <a:pt x="198" y="252"/>
                      </a:lnTo>
                      <a:lnTo>
                        <a:pt x="192" y="240"/>
                      </a:lnTo>
                      <a:lnTo>
                        <a:pt x="186" y="228"/>
                      </a:lnTo>
                      <a:lnTo>
                        <a:pt x="174" y="234"/>
                      </a:lnTo>
                      <a:lnTo>
                        <a:pt x="162" y="234"/>
                      </a:lnTo>
                      <a:lnTo>
                        <a:pt x="138" y="228"/>
                      </a:lnTo>
                      <a:lnTo>
                        <a:pt x="126" y="222"/>
                      </a:lnTo>
                      <a:lnTo>
                        <a:pt x="114" y="216"/>
                      </a:lnTo>
                      <a:lnTo>
                        <a:pt x="102" y="204"/>
                      </a:lnTo>
                      <a:lnTo>
                        <a:pt x="96" y="192"/>
                      </a:lnTo>
                      <a:lnTo>
                        <a:pt x="84" y="174"/>
                      </a:lnTo>
                      <a:lnTo>
                        <a:pt x="78" y="174"/>
                      </a:lnTo>
                      <a:lnTo>
                        <a:pt x="72" y="174"/>
                      </a:lnTo>
                      <a:lnTo>
                        <a:pt x="72" y="168"/>
                      </a:lnTo>
                      <a:lnTo>
                        <a:pt x="66" y="180"/>
                      </a:lnTo>
                      <a:lnTo>
                        <a:pt x="60" y="174"/>
                      </a:lnTo>
                      <a:lnTo>
                        <a:pt x="60" y="162"/>
                      </a:lnTo>
                      <a:lnTo>
                        <a:pt x="54" y="162"/>
                      </a:lnTo>
                      <a:lnTo>
                        <a:pt x="54" y="150"/>
                      </a:lnTo>
                      <a:lnTo>
                        <a:pt x="48" y="138"/>
                      </a:lnTo>
                      <a:lnTo>
                        <a:pt x="42" y="132"/>
                      </a:lnTo>
                      <a:lnTo>
                        <a:pt x="30" y="126"/>
                      </a:lnTo>
                      <a:close/>
                    </a:path>
                  </a:pathLst>
                </a:custGeom>
                <a:solidFill>
                  <a:srgbClr val="00CC00"/>
                </a:solidFill>
                <a:ln w="0">
                  <a:solidFill>
                    <a:srgbClr val="000000"/>
                  </a:solidFill>
                  <a:prstDash val="solid"/>
                  <a:round/>
                  <a:headEnd/>
                  <a:tailEnd/>
                </a:ln>
              </p:spPr>
              <p:txBody>
                <a:bodyPr/>
                <a:lstStyle/>
                <a:p>
                  <a:endParaRPr lang="en-US"/>
                </a:p>
              </p:txBody>
            </p:sp>
            <p:sp>
              <p:nvSpPr>
                <p:cNvPr id="16744" name="Freeform 216"/>
                <p:cNvSpPr>
                  <a:spLocks/>
                </p:cNvSpPr>
                <p:nvPr/>
              </p:nvSpPr>
              <p:spPr bwMode="auto">
                <a:xfrm>
                  <a:off x="3399" y="2274"/>
                  <a:ext cx="97" cy="90"/>
                </a:xfrm>
                <a:custGeom>
                  <a:avLst/>
                  <a:gdLst>
                    <a:gd name="T0" fmla="*/ 67 w 97"/>
                    <a:gd name="T1" fmla="*/ 6 h 90"/>
                    <a:gd name="T2" fmla="*/ 43 w 97"/>
                    <a:gd name="T3" fmla="*/ 6 h 90"/>
                    <a:gd name="T4" fmla="*/ 18 w 97"/>
                    <a:gd name="T5" fmla="*/ 12 h 90"/>
                    <a:gd name="T6" fmla="*/ 12 w 97"/>
                    <a:gd name="T7" fmla="*/ 12 h 90"/>
                    <a:gd name="T8" fmla="*/ 12 w 97"/>
                    <a:gd name="T9" fmla="*/ 18 h 90"/>
                    <a:gd name="T10" fmla="*/ 6 w 97"/>
                    <a:gd name="T11" fmla="*/ 24 h 90"/>
                    <a:gd name="T12" fmla="*/ 0 w 97"/>
                    <a:gd name="T13" fmla="*/ 24 h 90"/>
                    <a:gd name="T14" fmla="*/ 0 w 97"/>
                    <a:gd name="T15" fmla="*/ 30 h 90"/>
                    <a:gd name="T16" fmla="*/ 6 w 97"/>
                    <a:gd name="T17" fmla="*/ 36 h 90"/>
                    <a:gd name="T18" fmla="*/ 0 w 97"/>
                    <a:gd name="T19" fmla="*/ 42 h 90"/>
                    <a:gd name="T20" fmla="*/ 6 w 97"/>
                    <a:gd name="T21" fmla="*/ 48 h 90"/>
                    <a:gd name="T22" fmla="*/ 12 w 97"/>
                    <a:gd name="T23" fmla="*/ 54 h 90"/>
                    <a:gd name="T24" fmla="*/ 12 w 97"/>
                    <a:gd name="T25" fmla="*/ 66 h 90"/>
                    <a:gd name="T26" fmla="*/ 0 w 97"/>
                    <a:gd name="T27" fmla="*/ 72 h 90"/>
                    <a:gd name="T28" fmla="*/ 0 w 97"/>
                    <a:gd name="T29" fmla="*/ 84 h 90"/>
                    <a:gd name="T30" fmla="*/ 18 w 97"/>
                    <a:gd name="T31" fmla="*/ 90 h 90"/>
                    <a:gd name="T32" fmla="*/ 31 w 97"/>
                    <a:gd name="T33" fmla="*/ 78 h 90"/>
                    <a:gd name="T34" fmla="*/ 49 w 97"/>
                    <a:gd name="T35" fmla="*/ 72 h 90"/>
                    <a:gd name="T36" fmla="*/ 61 w 97"/>
                    <a:gd name="T37" fmla="*/ 60 h 90"/>
                    <a:gd name="T38" fmla="*/ 79 w 97"/>
                    <a:gd name="T39" fmla="*/ 54 h 90"/>
                    <a:gd name="T40" fmla="*/ 79 w 97"/>
                    <a:gd name="T41" fmla="*/ 36 h 90"/>
                    <a:gd name="T42" fmla="*/ 85 w 97"/>
                    <a:gd name="T43" fmla="*/ 18 h 90"/>
                    <a:gd name="T44" fmla="*/ 97 w 97"/>
                    <a:gd name="T45" fmla="*/ 6 h 90"/>
                    <a:gd name="T46" fmla="*/ 97 w 97"/>
                    <a:gd name="T47" fmla="*/ 0 h 90"/>
                    <a:gd name="T48" fmla="*/ 79 w 97"/>
                    <a:gd name="T49" fmla="*/ 6 h 90"/>
                    <a:gd name="T50" fmla="*/ 67 w 97"/>
                    <a:gd name="T51" fmla="*/ 6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
                    <a:gd name="T79" fmla="*/ 0 h 90"/>
                    <a:gd name="T80" fmla="*/ 97 w 97"/>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 h="90">
                      <a:moveTo>
                        <a:pt x="67" y="6"/>
                      </a:moveTo>
                      <a:lnTo>
                        <a:pt x="43" y="6"/>
                      </a:lnTo>
                      <a:lnTo>
                        <a:pt x="18" y="12"/>
                      </a:lnTo>
                      <a:lnTo>
                        <a:pt x="12" y="12"/>
                      </a:lnTo>
                      <a:lnTo>
                        <a:pt x="12" y="18"/>
                      </a:lnTo>
                      <a:lnTo>
                        <a:pt x="6" y="24"/>
                      </a:lnTo>
                      <a:lnTo>
                        <a:pt x="0" y="24"/>
                      </a:lnTo>
                      <a:lnTo>
                        <a:pt x="0" y="30"/>
                      </a:lnTo>
                      <a:lnTo>
                        <a:pt x="6" y="36"/>
                      </a:lnTo>
                      <a:lnTo>
                        <a:pt x="0" y="42"/>
                      </a:lnTo>
                      <a:lnTo>
                        <a:pt x="6" y="48"/>
                      </a:lnTo>
                      <a:lnTo>
                        <a:pt x="12" y="54"/>
                      </a:lnTo>
                      <a:lnTo>
                        <a:pt x="12" y="66"/>
                      </a:lnTo>
                      <a:lnTo>
                        <a:pt x="0" y="72"/>
                      </a:lnTo>
                      <a:lnTo>
                        <a:pt x="0" y="84"/>
                      </a:lnTo>
                      <a:lnTo>
                        <a:pt x="18" y="90"/>
                      </a:lnTo>
                      <a:lnTo>
                        <a:pt x="31" y="78"/>
                      </a:lnTo>
                      <a:lnTo>
                        <a:pt x="49" y="72"/>
                      </a:lnTo>
                      <a:lnTo>
                        <a:pt x="61" y="60"/>
                      </a:lnTo>
                      <a:lnTo>
                        <a:pt x="79" y="54"/>
                      </a:lnTo>
                      <a:lnTo>
                        <a:pt x="79" y="36"/>
                      </a:lnTo>
                      <a:lnTo>
                        <a:pt x="85" y="18"/>
                      </a:lnTo>
                      <a:lnTo>
                        <a:pt x="97" y="6"/>
                      </a:lnTo>
                      <a:lnTo>
                        <a:pt x="97" y="0"/>
                      </a:lnTo>
                      <a:lnTo>
                        <a:pt x="79" y="6"/>
                      </a:lnTo>
                      <a:lnTo>
                        <a:pt x="67" y="6"/>
                      </a:lnTo>
                      <a:close/>
                    </a:path>
                  </a:pathLst>
                </a:custGeom>
                <a:solidFill>
                  <a:srgbClr val="00CC00"/>
                </a:solidFill>
                <a:ln w="0">
                  <a:solidFill>
                    <a:srgbClr val="000000"/>
                  </a:solidFill>
                  <a:prstDash val="solid"/>
                  <a:round/>
                  <a:headEnd/>
                  <a:tailEnd/>
                </a:ln>
              </p:spPr>
              <p:txBody>
                <a:bodyPr/>
                <a:lstStyle/>
                <a:p>
                  <a:endParaRPr lang="en-US"/>
                </a:p>
              </p:txBody>
            </p:sp>
            <p:sp>
              <p:nvSpPr>
                <p:cNvPr id="16745" name="Freeform 217"/>
                <p:cNvSpPr>
                  <a:spLocks/>
                </p:cNvSpPr>
                <p:nvPr/>
              </p:nvSpPr>
              <p:spPr bwMode="auto">
                <a:xfrm>
                  <a:off x="3874" y="2190"/>
                  <a:ext cx="114" cy="96"/>
                </a:xfrm>
                <a:custGeom>
                  <a:avLst/>
                  <a:gdLst>
                    <a:gd name="T0" fmla="*/ 96 w 114"/>
                    <a:gd name="T1" fmla="*/ 84 h 96"/>
                    <a:gd name="T2" fmla="*/ 84 w 114"/>
                    <a:gd name="T3" fmla="*/ 84 h 96"/>
                    <a:gd name="T4" fmla="*/ 60 w 114"/>
                    <a:gd name="T5" fmla="*/ 96 h 96"/>
                    <a:gd name="T6" fmla="*/ 60 w 114"/>
                    <a:gd name="T7" fmla="*/ 72 h 96"/>
                    <a:gd name="T8" fmla="*/ 54 w 114"/>
                    <a:gd name="T9" fmla="*/ 72 h 96"/>
                    <a:gd name="T10" fmla="*/ 54 w 114"/>
                    <a:gd name="T11" fmla="*/ 60 h 96"/>
                    <a:gd name="T12" fmla="*/ 48 w 114"/>
                    <a:gd name="T13" fmla="*/ 66 h 96"/>
                    <a:gd name="T14" fmla="*/ 42 w 114"/>
                    <a:gd name="T15" fmla="*/ 78 h 96"/>
                    <a:gd name="T16" fmla="*/ 30 w 114"/>
                    <a:gd name="T17" fmla="*/ 84 h 96"/>
                    <a:gd name="T18" fmla="*/ 24 w 114"/>
                    <a:gd name="T19" fmla="*/ 84 h 96"/>
                    <a:gd name="T20" fmla="*/ 12 w 114"/>
                    <a:gd name="T21" fmla="*/ 84 h 96"/>
                    <a:gd name="T22" fmla="*/ 6 w 114"/>
                    <a:gd name="T23" fmla="*/ 90 h 96"/>
                    <a:gd name="T24" fmla="*/ 0 w 114"/>
                    <a:gd name="T25" fmla="*/ 84 h 96"/>
                    <a:gd name="T26" fmla="*/ 6 w 114"/>
                    <a:gd name="T27" fmla="*/ 72 h 96"/>
                    <a:gd name="T28" fmla="*/ 18 w 114"/>
                    <a:gd name="T29" fmla="*/ 60 h 96"/>
                    <a:gd name="T30" fmla="*/ 12 w 114"/>
                    <a:gd name="T31" fmla="*/ 54 h 96"/>
                    <a:gd name="T32" fmla="*/ 6 w 114"/>
                    <a:gd name="T33" fmla="*/ 48 h 96"/>
                    <a:gd name="T34" fmla="*/ 0 w 114"/>
                    <a:gd name="T35" fmla="*/ 36 h 96"/>
                    <a:gd name="T36" fmla="*/ 18 w 114"/>
                    <a:gd name="T37" fmla="*/ 24 h 96"/>
                    <a:gd name="T38" fmla="*/ 36 w 114"/>
                    <a:gd name="T39" fmla="*/ 12 h 96"/>
                    <a:gd name="T40" fmla="*/ 54 w 114"/>
                    <a:gd name="T41" fmla="*/ 0 h 96"/>
                    <a:gd name="T42" fmla="*/ 72 w 114"/>
                    <a:gd name="T43" fmla="*/ 0 h 96"/>
                    <a:gd name="T44" fmla="*/ 84 w 114"/>
                    <a:gd name="T45" fmla="*/ 12 h 96"/>
                    <a:gd name="T46" fmla="*/ 66 w 114"/>
                    <a:gd name="T47" fmla="*/ 18 h 96"/>
                    <a:gd name="T48" fmla="*/ 42 w 114"/>
                    <a:gd name="T49" fmla="*/ 24 h 96"/>
                    <a:gd name="T50" fmla="*/ 42 w 114"/>
                    <a:gd name="T51" fmla="*/ 36 h 96"/>
                    <a:gd name="T52" fmla="*/ 66 w 114"/>
                    <a:gd name="T53" fmla="*/ 42 h 96"/>
                    <a:gd name="T54" fmla="*/ 90 w 114"/>
                    <a:gd name="T55" fmla="*/ 42 h 96"/>
                    <a:gd name="T56" fmla="*/ 96 w 114"/>
                    <a:gd name="T57" fmla="*/ 60 h 96"/>
                    <a:gd name="T58" fmla="*/ 108 w 114"/>
                    <a:gd name="T59" fmla="*/ 60 h 96"/>
                    <a:gd name="T60" fmla="*/ 114 w 114"/>
                    <a:gd name="T61" fmla="*/ 84 h 96"/>
                    <a:gd name="T62" fmla="*/ 96 w 114"/>
                    <a:gd name="T63" fmla="*/ 84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96"/>
                    <a:gd name="T98" fmla="*/ 114 w 11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96">
                      <a:moveTo>
                        <a:pt x="96" y="84"/>
                      </a:moveTo>
                      <a:lnTo>
                        <a:pt x="84" y="84"/>
                      </a:lnTo>
                      <a:lnTo>
                        <a:pt x="60" y="96"/>
                      </a:lnTo>
                      <a:lnTo>
                        <a:pt x="60" y="72"/>
                      </a:lnTo>
                      <a:lnTo>
                        <a:pt x="54" y="72"/>
                      </a:lnTo>
                      <a:lnTo>
                        <a:pt x="54" y="60"/>
                      </a:lnTo>
                      <a:lnTo>
                        <a:pt x="48" y="66"/>
                      </a:lnTo>
                      <a:lnTo>
                        <a:pt x="42" y="78"/>
                      </a:lnTo>
                      <a:lnTo>
                        <a:pt x="30" y="84"/>
                      </a:lnTo>
                      <a:lnTo>
                        <a:pt x="24" y="84"/>
                      </a:lnTo>
                      <a:lnTo>
                        <a:pt x="12" y="84"/>
                      </a:lnTo>
                      <a:lnTo>
                        <a:pt x="6" y="90"/>
                      </a:lnTo>
                      <a:lnTo>
                        <a:pt x="0" y="84"/>
                      </a:lnTo>
                      <a:lnTo>
                        <a:pt x="6" y="72"/>
                      </a:lnTo>
                      <a:lnTo>
                        <a:pt x="18" y="60"/>
                      </a:lnTo>
                      <a:lnTo>
                        <a:pt x="12" y="54"/>
                      </a:lnTo>
                      <a:lnTo>
                        <a:pt x="6" y="48"/>
                      </a:lnTo>
                      <a:lnTo>
                        <a:pt x="0" y="36"/>
                      </a:lnTo>
                      <a:lnTo>
                        <a:pt x="18" y="24"/>
                      </a:lnTo>
                      <a:lnTo>
                        <a:pt x="36" y="12"/>
                      </a:lnTo>
                      <a:lnTo>
                        <a:pt x="54" y="0"/>
                      </a:lnTo>
                      <a:lnTo>
                        <a:pt x="72" y="0"/>
                      </a:lnTo>
                      <a:lnTo>
                        <a:pt x="84" y="12"/>
                      </a:lnTo>
                      <a:lnTo>
                        <a:pt x="66" y="18"/>
                      </a:lnTo>
                      <a:lnTo>
                        <a:pt x="42" y="24"/>
                      </a:lnTo>
                      <a:lnTo>
                        <a:pt x="42" y="36"/>
                      </a:lnTo>
                      <a:lnTo>
                        <a:pt x="66" y="42"/>
                      </a:lnTo>
                      <a:lnTo>
                        <a:pt x="90" y="42"/>
                      </a:lnTo>
                      <a:lnTo>
                        <a:pt x="96" y="60"/>
                      </a:lnTo>
                      <a:lnTo>
                        <a:pt x="108" y="60"/>
                      </a:lnTo>
                      <a:lnTo>
                        <a:pt x="114" y="84"/>
                      </a:lnTo>
                      <a:lnTo>
                        <a:pt x="96" y="84"/>
                      </a:lnTo>
                      <a:close/>
                    </a:path>
                  </a:pathLst>
                </a:custGeom>
                <a:solidFill>
                  <a:srgbClr val="00CC00"/>
                </a:solidFill>
                <a:ln w="0">
                  <a:solidFill>
                    <a:srgbClr val="000000"/>
                  </a:solidFill>
                  <a:prstDash val="solid"/>
                  <a:round/>
                  <a:headEnd/>
                  <a:tailEnd/>
                </a:ln>
              </p:spPr>
              <p:txBody>
                <a:bodyPr/>
                <a:lstStyle/>
                <a:p>
                  <a:endParaRPr lang="en-US"/>
                </a:p>
              </p:txBody>
            </p:sp>
            <p:sp>
              <p:nvSpPr>
                <p:cNvPr id="16746" name="Freeform 218"/>
                <p:cNvSpPr>
                  <a:spLocks/>
                </p:cNvSpPr>
                <p:nvPr/>
              </p:nvSpPr>
              <p:spPr bwMode="auto">
                <a:xfrm>
                  <a:off x="3255" y="2184"/>
                  <a:ext cx="283" cy="114"/>
                </a:xfrm>
                <a:custGeom>
                  <a:avLst/>
                  <a:gdLst>
                    <a:gd name="T0" fmla="*/ 187 w 283"/>
                    <a:gd name="T1" fmla="*/ 96 h 114"/>
                    <a:gd name="T2" fmla="*/ 156 w 283"/>
                    <a:gd name="T3" fmla="*/ 102 h 114"/>
                    <a:gd name="T4" fmla="*/ 150 w 283"/>
                    <a:gd name="T5" fmla="*/ 114 h 114"/>
                    <a:gd name="T6" fmla="*/ 150 w 283"/>
                    <a:gd name="T7" fmla="*/ 114 h 114"/>
                    <a:gd name="T8" fmla="*/ 138 w 283"/>
                    <a:gd name="T9" fmla="*/ 102 h 114"/>
                    <a:gd name="T10" fmla="*/ 120 w 283"/>
                    <a:gd name="T11" fmla="*/ 108 h 114"/>
                    <a:gd name="T12" fmla="*/ 102 w 283"/>
                    <a:gd name="T13" fmla="*/ 114 h 114"/>
                    <a:gd name="T14" fmla="*/ 72 w 283"/>
                    <a:gd name="T15" fmla="*/ 96 h 114"/>
                    <a:gd name="T16" fmla="*/ 60 w 283"/>
                    <a:gd name="T17" fmla="*/ 108 h 114"/>
                    <a:gd name="T18" fmla="*/ 36 w 283"/>
                    <a:gd name="T19" fmla="*/ 102 h 114"/>
                    <a:gd name="T20" fmla="*/ 24 w 283"/>
                    <a:gd name="T21" fmla="*/ 102 h 114"/>
                    <a:gd name="T22" fmla="*/ 18 w 283"/>
                    <a:gd name="T23" fmla="*/ 96 h 114"/>
                    <a:gd name="T24" fmla="*/ 18 w 283"/>
                    <a:gd name="T25" fmla="*/ 84 h 114"/>
                    <a:gd name="T26" fmla="*/ 6 w 283"/>
                    <a:gd name="T27" fmla="*/ 72 h 114"/>
                    <a:gd name="T28" fmla="*/ 12 w 283"/>
                    <a:gd name="T29" fmla="*/ 72 h 114"/>
                    <a:gd name="T30" fmla="*/ 12 w 283"/>
                    <a:gd name="T31" fmla="*/ 48 h 114"/>
                    <a:gd name="T32" fmla="*/ 6 w 283"/>
                    <a:gd name="T33" fmla="*/ 36 h 114"/>
                    <a:gd name="T34" fmla="*/ 24 w 283"/>
                    <a:gd name="T35" fmla="*/ 30 h 114"/>
                    <a:gd name="T36" fmla="*/ 54 w 283"/>
                    <a:gd name="T37" fmla="*/ 24 h 114"/>
                    <a:gd name="T38" fmla="*/ 72 w 283"/>
                    <a:gd name="T39" fmla="*/ 18 h 114"/>
                    <a:gd name="T40" fmla="*/ 114 w 283"/>
                    <a:gd name="T41" fmla="*/ 0 h 114"/>
                    <a:gd name="T42" fmla="*/ 132 w 283"/>
                    <a:gd name="T43" fmla="*/ 0 h 114"/>
                    <a:gd name="T44" fmla="*/ 144 w 283"/>
                    <a:gd name="T45" fmla="*/ 6 h 114"/>
                    <a:gd name="T46" fmla="*/ 168 w 283"/>
                    <a:gd name="T47" fmla="*/ 12 h 114"/>
                    <a:gd name="T48" fmla="*/ 193 w 283"/>
                    <a:gd name="T49" fmla="*/ 18 h 114"/>
                    <a:gd name="T50" fmla="*/ 229 w 283"/>
                    <a:gd name="T51" fmla="*/ 6 h 114"/>
                    <a:gd name="T52" fmla="*/ 259 w 283"/>
                    <a:gd name="T53" fmla="*/ 12 h 114"/>
                    <a:gd name="T54" fmla="*/ 265 w 283"/>
                    <a:gd name="T55" fmla="*/ 36 h 114"/>
                    <a:gd name="T56" fmla="*/ 271 w 283"/>
                    <a:gd name="T57" fmla="*/ 48 h 114"/>
                    <a:gd name="T58" fmla="*/ 271 w 283"/>
                    <a:gd name="T59" fmla="*/ 78 h 114"/>
                    <a:gd name="T60" fmla="*/ 271 w 283"/>
                    <a:gd name="T61" fmla="*/ 96 h 114"/>
                    <a:gd name="T62" fmla="*/ 247 w 283"/>
                    <a:gd name="T63" fmla="*/ 90 h 114"/>
                    <a:gd name="T64" fmla="*/ 241 w 283"/>
                    <a:gd name="T65" fmla="*/ 90 h 114"/>
                    <a:gd name="T66" fmla="*/ 211 w 283"/>
                    <a:gd name="T67" fmla="*/ 96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3"/>
                    <a:gd name="T103" fmla="*/ 0 h 114"/>
                    <a:gd name="T104" fmla="*/ 283 w 283"/>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3" h="114">
                      <a:moveTo>
                        <a:pt x="211" y="96"/>
                      </a:moveTo>
                      <a:lnTo>
                        <a:pt x="187" y="96"/>
                      </a:lnTo>
                      <a:lnTo>
                        <a:pt x="162" y="102"/>
                      </a:lnTo>
                      <a:lnTo>
                        <a:pt x="156" y="102"/>
                      </a:lnTo>
                      <a:lnTo>
                        <a:pt x="156" y="108"/>
                      </a:lnTo>
                      <a:lnTo>
                        <a:pt x="150" y="114"/>
                      </a:lnTo>
                      <a:lnTo>
                        <a:pt x="144" y="114"/>
                      </a:lnTo>
                      <a:lnTo>
                        <a:pt x="150" y="114"/>
                      </a:lnTo>
                      <a:lnTo>
                        <a:pt x="150" y="96"/>
                      </a:lnTo>
                      <a:lnTo>
                        <a:pt x="138" y="102"/>
                      </a:lnTo>
                      <a:lnTo>
                        <a:pt x="132" y="102"/>
                      </a:lnTo>
                      <a:lnTo>
                        <a:pt x="120" y="108"/>
                      </a:lnTo>
                      <a:lnTo>
                        <a:pt x="114" y="108"/>
                      </a:lnTo>
                      <a:lnTo>
                        <a:pt x="102" y="114"/>
                      </a:lnTo>
                      <a:lnTo>
                        <a:pt x="90" y="108"/>
                      </a:lnTo>
                      <a:lnTo>
                        <a:pt x="72" y="96"/>
                      </a:lnTo>
                      <a:lnTo>
                        <a:pt x="66" y="108"/>
                      </a:lnTo>
                      <a:lnTo>
                        <a:pt x="60" y="108"/>
                      </a:lnTo>
                      <a:lnTo>
                        <a:pt x="42" y="102"/>
                      </a:lnTo>
                      <a:lnTo>
                        <a:pt x="36" y="102"/>
                      </a:lnTo>
                      <a:lnTo>
                        <a:pt x="30" y="102"/>
                      </a:lnTo>
                      <a:lnTo>
                        <a:pt x="24" y="102"/>
                      </a:lnTo>
                      <a:lnTo>
                        <a:pt x="30" y="96"/>
                      </a:lnTo>
                      <a:lnTo>
                        <a:pt x="18" y="96"/>
                      </a:lnTo>
                      <a:lnTo>
                        <a:pt x="24" y="90"/>
                      </a:lnTo>
                      <a:lnTo>
                        <a:pt x="18" y="84"/>
                      </a:lnTo>
                      <a:lnTo>
                        <a:pt x="18" y="78"/>
                      </a:lnTo>
                      <a:lnTo>
                        <a:pt x="6" y="72"/>
                      </a:lnTo>
                      <a:lnTo>
                        <a:pt x="6" y="66"/>
                      </a:lnTo>
                      <a:lnTo>
                        <a:pt x="12" y="72"/>
                      </a:lnTo>
                      <a:lnTo>
                        <a:pt x="12" y="60"/>
                      </a:lnTo>
                      <a:lnTo>
                        <a:pt x="12" y="48"/>
                      </a:lnTo>
                      <a:lnTo>
                        <a:pt x="0" y="48"/>
                      </a:lnTo>
                      <a:lnTo>
                        <a:pt x="6" y="36"/>
                      </a:lnTo>
                      <a:lnTo>
                        <a:pt x="18" y="30"/>
                      </a:lnTo>
                      <a:lnTo>
                        <a:pt x="24" y="30"/>
                      </a:lnTo>
                      <a:lnTo>
                        <a:pt x="42" y="30"/>
                      </a:lnTo>
                      <a:lnTo>
                        <a:pt x="54" y="24"/>
                      </a:lnTo>
                      <a:lnTo>
                        <a:pt x="42" y="18"/>
                      </a:lnTo>
                      <a:lnTo>
                        <a:pt x="72" y="18"/>
                      </a:lnTo>
                      <a:lnTo>
                        <a:pt x="96" y="0"/>
                      </a:lnTo>
                      <a:lnTo>
                        <a:pt x="114" y="0"/>
                      </a:lnTo>
                      <a:lnTo>
                        <a:pt x="126" y="0"/>
                      </a:lnTo>
                      <a:lnTo>
                        <a:pt x="132" y="0"/>
                      </a:lnTo>
                      <a:lnTo>
                        <a:pt x="138" y="0"/>
                      </a:lnTo>
                      <a:lnTo>
                        <a:pt x="144" y="6"/>
                      </a:lnTo>
                      <a:lnTo>
                        <a:pt x="150" y="12"/>
                      </a:lnTo>
                      <a:lnTo>
                        <a:pt x="168" y="12"/>
                      </a:lnTo>
                      <a:lnTo>
                        <a:pt x="187" y="18"/>
                      </a:lnTo>
                      <a:lnTo>
                        <a:pt x="193" y="18"/>
                      </a:lnTo>
                      <a:lnTo>
                        <a:pt x="205" y="18"/>
                      </a:lnTo>
                      <a:lnTo>
                        <a:pt x="229" y="6"/>
                      </a:lnTo>
                      <a:lnTo>
                        <a:pt x="253" y="6"/>
                      </a:lnTo>
                      <a:lnTo>
                        <a:pt x="259" y="12"/>
                      </a:lnTo>
                      <a:lnTo>
                        <a:pt x="265" y="30"/>
                      </a:lnTo>
                      <a:lnTo>
                        <a:pt x="265" y="36"/>
                      </a:lnTo>
                      <a:lnTo>
                        <a:pt x="277" y="42"/>
                      </a:lnTo>
                      <a:lnTo>
                        <a:pt x="271" y="48"/>
                      </a:lnTo>
                      <a:lnTo>
                        <a:pt x="271" y="60"/>
                      </a:lnTo>
                      <a:lnTo>
                        <a:pt x="271" y="78"/>
                      </a:lnTo>
                      <a:lnTo>
                        <a:pt x="283" y="90"/>
                      </a:lnTo>
                      <a:lnTo>
                        <a:pt x="271" y="96"/>
                      </a:lnTo>
                      <a:lnTo>
                        <a:pt x="271" y="90"/>
                      </a:lnTo>
                      <a:lnTo>
                        <a:pt x="247" y="90"/>
                      </a:lnTo>
                      <a:lnTo>
                        <a:pt x="241" y="96"/>
                      </a:lnTo>
                      <a:lnTo>
                        <a:pt x="241" y="90"/>
                      </a:lnTo>
                      <a:lnTo>
                        <a:pt x="223" y="96"/>
                      </a:lnTo>
                      <a:lnTo>
                        <a:pt x="211" y="96"/>
                      </a:lnTo>
                      <a:close/>
                    </a:path>
                  </a:pathLst>
                </a:custGeom>
                <a:solidFill>
                  <a:srgbClr val="00CC00"/>
                </a:solidFill>
                <a:ln w="0">
                  <a:solidFill>
                    <a:srgbClr val="000000"/>
                  </a:solidFill>
                  <a:prstDash val="solid"/>
                  <a:round/>
                  <a:headEnd/>
                  <a:tailEnd/>
                </a:ln>
              </p:spPr>
              <p:txBody>
                <a:bodyPr/>
                <a:lstStyle/>
                <a:p>
                  <a:endParaRPr lang="en-US"/>
                </a:p>
              </p:txBody>
            </p:sp>
            <p:sp>
              <p:nvSpPr>
                <p:cNvPr id="16747" name="Freeform 219"/>
                <p:cNvSpPr>
                  <a:spLocks/>
                </p:cNvSpPr>
                <p:nvPr/>
              </p:nvSpPr>
              <p:spPr bwMode="auto">
                <a:xfrm>
                  <a:off x="3255" y="2178"/>
                  <a:ext cx="42" cy="42"/>
                </a:xfrm>
                <a:custGeom>
                  <a:avLst/>
                  <a:gdLst>
                    <a:gd name="T0" fmla="*/ 30 w 42"/>
                    <a:gd name="T1" fmla="*/ 6 h 42"/>
                    <a:gd name="T2" fmla="*/ 24 w 42"/>
                    <a:gd name="T3" fmla="*/ 6 h 42"/>
                    <a:gd name="T4" fmla="*/ 18 w 42"/>
                    <a:gd name="T5" fmla="*/ 6 h 42"/>
                    <a:gd name="T6" fmla="*/ 18 w 42"/>
                    <a:gd name="T7" fmla="*/ 0 h 42"/>
                    <a:gd name="T8" fmla="*/ 18 w 42"/>
                    <a:gd name="T9" fmla="*/ 6 h 42"/>
                    <a:gd name="T10" fmla="*/ 18 w 42"/>
                    <a:gd name="T11" fmla="*/ 0 h 42"/>
                    <a:gd name="T12" fmla="*/ 12 w 42"/>
                    <a:gd name="T13" fmla="*/ 0 h 42"/>
                    <a:gd name="T14" fmla="*/ 12 w 42"/>
                    <a:gd name="T15" fmla="*/ 6 h 42"/>
                    <a:gd name="T16" fmla="*/ 6 w 42"/>
                    <a:gd name="T17" fmla="*/ 6 h 42"/>
                    <a:gd name="T18" fmla="*/ 6 w 42"/>
                    <a:gd name="T19" fmla="*/ 12 h 42"/>
                    <a:gd name="T20" fmla="*/ 6 w 42"/>
                    <a:gd name="T21" fmla="*/ 18 h 42"/>
                    <a:gd name="T22" fmla="*/ 6 w 42"/>
                    <a:gd name="T23" fmla="*/ 24 h 42"/>
                    <a:gd name="T24" fmla="*/ 0 w 42"/>
                    <a:gd name="T25" fmla="*/ 24 h 42"/>
                    <a:gd name="T26" fmla="*/ 0 w 42"/>
                    <a:gd name="T27" fmla="*/ 30 h 42"/>
                    <a:gd name="T28" fmla="*/ 6 w 42"/>
                    <a:gd name="T29" fmla="*/ 30 h 42"/>
                    <a:gd name="T30" fmla="*/ 0 w 42"/>
                    <a:gd name="T31" fmla="*/ 42 h 42"/>
                    <a:gd name="T32" fmla="*/ 18 w 42"/>
                    <a:gd name="T33" fmla="*/ 30 h 42"/>
                    <a:gd name="T34" fmla="*/ 42 w 42"/>
                    <a:gd name="T35" fmla="*/ 24 h 42"/>
                    <a:gd name="T36" fmla="*/ 36 w 42"/>
                    <a:gd name="T37" fmla="*/ 18 h 42"/>
                    <a:gd name="T38" fmla="*/ 30 w 42"/>
                    <a:gd name="T39" fmla="*/ 6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42"/>
                    <a:gd name="T62" fmla="*/ 42 w 42"/>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42">
                      <a:moveTo>
                        <a:pt x="30" y="6"/>
                      </a:moveTo>
                      <a:lnTo>
                        <a:pt x="24" y="6"/>
                      </a:lnTo>
                      <a:lnTo>
                        <a:pt x="18" y="6"/>
                      </a:lnTo>
                      <a:lnTo>
                        <a:pt x="18" y="0"/>
                      </a:lnTo>
                      <a:lnTo>
                        <a:pt x="18" y="6"/>
                      </a:lnTo>
                      <a:lnTo>
                        <a:pt x="18" y="0"/>
                      </a:lnTo>
                      <a:lnTo>
                        <a:pt x="12" y="0"/>
                      </a:lnTo>
                      <a:lnTo>
                        <a:pt x="12" y="6"/>
                      </a:lnTo>
                      <a:lnTo>
                        <a:pt x="6" y="6"/>
                      </a:lnTo>
                      <a:lnTo>
                        <a:pt x="6" y="12"/>
                      </a:lnTo>
                      <a:lnTo>
                        <a:pt x="6" y="18"/>
                      </a:lnTo>
                      <a:lnTo>
                        <a:pt x="6" y="24"/>
                      </a:lnTo>
                      <a:lnTo>
                        <a:pt x="0" y="24"/>
                      </a:lnTo>
                      <a:lnTo>
                        <a:pt x="0" y="30"/>
                      </a:lnTo>
                      <a:lnTo>
                        <a:pt x="6" y="30"/>
                      </a:lnTo>
                      <a:lnTo>
                        <a:pt x="0" y="42"/>
                      </a:lnTo>
                      <a:lnTo>
                        <a:pt x="18" y="30"/>
                      </a:lnTo>
                      <a:lnTo>
                        <a:pt x="42" y="24"/>
                      </a:lnTo>
                      <a:lnTo>
                        <a:pt x="36" y="18"/>
                      </a:lnTo>
                      <a:lnTo>
                        <a:pt x="30" y="6"/>
                      </a:lnTo>
                      <a:close/>
                    </a:path>
                  </a:pathLst>
                </a:custGeom>
                <a:solidFill>
                  <a:srgbClr val="00CC00"/>
                </a:solidFill>
                <a:ln w="0">
                  <a:solidFill>
                    <a:srgbClr val="000000"/>
                  </a:solidFill>
                  <a:prstDash val="solid"/>
                  <a:round/>
                  <a:headEnd/>
                  <a:tailEnd/>
                </a:ln>
              </p:spPr>
              <p:txBody>
                <a:bodyPr/>
                <a:lstStyle/>
                <a:p>
                  <a:endParaRPr lang="en-US"/>
                </a:p>
              </p:txBody>
            </p:sp>
            <p:sp>
              <p:nvSpPr>
                <p:cNvPr id="16748" name="Freeform 220"/>
                <p:cNvSpPr>
                  <a:spLocks/>
                </p:cNvSpPr>
                <p:nvPr/>
              </p:nvSpPr>
              <p:spPr bwMode="auto">
                <a:xfrm>
                  <a:off x="3772" y="2250"/>
                  <a:ext cx="216" cy="162"/>
                </a:xfrm>
                <a:custGeom>
                  <a:avLst/>
                  <a:gdLst>
                    <a:gd name="T0" fmla="*/ 0 w 216"/>
                    <a:gd name="T1" fmla="*/ 78 h 162"/>
                    <a:gd name="T2" fmla="*/ 0 w 216"/>
                    <a:gd name="T3" fmla="*/ 90 h 162"/>
                    <a:gd name="T4" fmla="*/ 6 w 216"/>
                    <a:gd name="T5" fmla="*/ 90 h 162"/>
                    <a:gd name="T6" fmla="*/ 0 w 216"/>
                    <a:gd name="T7" fmla="*/ 96 h 162"/>
                    <a:gd name="T8" fmla="*/ 0 w 216"/>
                    <a:gd name="T9" fmla="*/ 108 h 162"/>
                    <a:gd name="T10" fmla="*/ 0 w 216"/>
                    <a:gd name="T11" fmla="*/ 126 h 162"/>
                    <a:gd name="T12" fmla="*/ 18 w 216"/>
                    <a:gd name="T13" fmla="*/ 132 h 162"/>
                    <a:gd name="T14" fmla="*/ 18 w 216"/>
                    <a:gd name="T15" fmla="*/ 138 h 162"/>
                    <a:gd name="T16" fmla="*/ 6 w 216"/>
                    <a:gd name="T17" fmla="*/ 156 h 162"/>
                    <a:gd name="T18" fmla="*/ 18 w 216"/>
                    <a:gd name="T19" fmla="*/ 162 h 162"/>
                    <a:gd name="T20" fmla="*/ 30 w 216"/>
                    <a:gd name="T21" fmla="*/ 162 h 162"/>
                    <a:gd name="T22" fmla="*/ 48 w 216"/>
                    <a:gd name="T23" fmla="*/ 162 h 162"/>
                    <a:gd name="T24" fmla="*/ 66 w 216"/>
                    <a:gd name="T25" fmla="*/ 162 h 162"/>
                    <a:gd name="T26" fmla="*/ 84 w 216"/>
                    <a:gd name="T27" fmla="*/ 156 h 162"/>
                    <a:gd name="T28" fmla="*/ 84 w 216"/>
                    <a:gd name="T29" fmla="*/ 150 h 162"/>
                    <a:gd name="T30" fmla="*/ 90 w 216"/>
                    <a:gd name="T31" fmla="*/ 138 h 162"/>
                    <a:gd name="T32" fmla="*/ 108 w 216"/>
                    <a:gd name="T33" fmla="*/ 132 h 162"/>
                    <a:gd name="T34" fmla="*/ 114 w 216"/>
                    <a:gd name="T35" fmla="*/ 126 h 162"/>
                    <a:gd name="T36" fmla="*/ 126 w 216"/>
                    <a:gd name="T37" fmla="*/ 126 h 162"/>
                    <a:gd name="T38" fmla="*/ 132 w 216"/>
                    <a:gd name="T39" fmla="*/ 108 h 162"/>
                    <a:gd name="T40" fmla="*/ 144 w 216"/>
                    <a:gd name="T41" fmla="*/ 96 h 162"/>
                    <a:gd name="T42" fmla="*/ 138 w 216"/>
                    <a:gd name="T43" fmla="*/ 84 h 162"/>
                    <a:gd name="T44" fmla="*/ 150 w 216"/>
                    <a:gd name="T45" fmla="*/ 84 h 162"/>
                    <a:gd name="T46" fmla="*/ 156 w 216"/>
                    <a:gd name="T47" fmla="*/ 78 h 162"/>
                    <a:gd name="T48" fmla="*/ 162 w 216"/>
                    <a:gd name="T49" fmla="*/ 66 h 162"/>
                    <a:gd name="T50" fmla="*/ 162 w 216"/>
                    <a:gd name="T51" fmla="*/ 48 h 162"/>
                    <a:gd name="T52" fmla="*/ 168 w 216"/>
                    <a:gd name="T53" fmla="*/ 36 h 162"/>
                    <a:gd name="T54" fmla="*/ 192 w 216"/>
                    <a:gd name="T55" fmla="*/ 30 h 162"/>
                    <a:gd name="T56" fmla="*/ 210 w 216"/>
                    <a:gd name="T57" fmla="*/ 30 h 162"/>
                    <a:gd name="T58" fmla="*/ 210 w 216"/>
                    <a:gd name="T59" fmla="*/ 24 h 162"/>
                    <a:gd name="T60" fmla="*/ 216 w 216"/>
                    <a:gd name="T61" fmla="*/ 24 h 162"/>
                    <a:gd name="T62" fmla="*/ 198 w 216"/>
                    <a:gd name="T63" fmla="*/ 24 h 162"/>
                    <a:gd name="T64" fmla="*/ 186 w 216"/>
                    <a:gd name="T65" fmla="*/ 24 h 162"/>
                    <a:gd name="T66" fmla="*/ 162 w 216"/>
                    <a:gd name="T67" fmla="*/ 36 h 162"/>
                    <a:gd name="T68" fmla="*/ 162 w 216"/>
                    <a:gd name="T69" fmla="*/ 12 h 162"/>
                    <a:gd name="T70" fmla="*/ 156 w 216"/>
                    <a:gd name="T71" fmla="*/ 12 h 162"/>
                    <a:gd name="T72" fmla="*/ 156 w 216"/>
                    <a:gd name="T73" fmla="*/ 0 h 162"/>
                    <a:gd name="T74" fmla="*/ 150 w 216"/>
                    <a:gd name="T75" fmla="*/ 6 h 162"/>
                    <a:gd name="T76" fmla="*/ 144 w 216"/>
                    <a:gd name="T77" fmla="*/ 18 h 162"/>
                    <a:gd name="T78" fmla="*/ 132 w 216"/>
                    <a:gd name="T79" fmla="*/ 24 h 162"/>
                    <a:gd name="T80" fmla="*/ 126 w 216"/>
                    <a:gd name="T81" fmla="*/ 24 h 162"/>
                    <a:gd name="T82" fmla="*/ 114 w 216"/>
                    <a:gd name="T83" fmla="*/ 24 h 162"/>
                    <a:gd name="T84" fmla="*/ 108 w 216"/>
                    <a:gd name="T85" fmla="*/ 30 h 162"/>
                    <a:gd name="T86" fmla="*/ 102 w 216"/>
                    <a:gd name="T87" fmla="*/ 24 h 162"/>
                    <a:gd name="T88" fmla="*/ 90 w 216"/>
                    <a:gd name="T89" fmla="*/ 24 h 162"/>
                    <a:gd name="T90" fmla="*/ 78 w 216"/>
                    <a:gd name="T91" fmla="*/ 18 h 162"/>
                    <a:gd name="T92" fmla="*/ 66 w 216"/>
                    <a:gd name="T93" fmla="*/ 24 h 162"/>
                    <a:gd name="T94" fmla="*/ 60 w 216"/>
                    <a:gd name="T95" fmla="*/ 30 h 162"/>
                    <a:gd name="T96" fmla="*/ 54 w 216"/>
                    <a:gd name="T97" fmla="*/ 42 h 162"/>
                    <a:gd name="T98" fmla="*/ 36 w 216"/>
                    <a:gd name="T99" fmla="*/ 54 h 162"/>
                    <a:gd name="T100" fmla="*/ 30 w 216"/>
                    <a:gd name="T101" fmla="*/ 60 h 162"/>
                    <a:gd name="T102" fmla="*/ 24 w 216"/>
                    <a:gd name="T103" fmla="*/ 60 h 162"/>
                    <a:gd name="T104" fmla="*/ 12 w 216"/>
                    <a:gd name="T105" fmla="*/ 54 h 162"/>
                    <a:gd name="T106" fmla="*/ 0 w 216"/>
                    <a:gd name="T107" fmla="*/ 78 h 1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
                    <a:gd name="T163" fmla="*/ 0 h 162"/>
                    <a:gd name="T164" fmla="*/ 216 w 216"/>
                    <a:gd name="T165" fmla="*/ 162 h 1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 h="162">
                      <a:moveTo>
                        <a:pt x="0" y="78"/>
                      </a:moveTo>
                      <a:lnTo>
                        <a:pt x="0" y="90"/>
                      </a:lnTo>
                      <a:lnTo>
                        <a:pt x="6" y="90"/>
                      </a:lnTo>
                      <a:lnTo>
                        <a:pt x="0" y="96"/>
                      </a:lnTo>
                      <a:lnTo>
                        <a:pt x="0" y="108"/>
                      </a:lnTo>
                      <a:lnTo>
                        <a:pt x="0" y="126"/>
                      </a:lnTo>
                      <a:lnTo>
                        <a:pt x="18" y="132"/>
                      </a:lnTo>
                      <a:lnTo>
                        <a:pt x="18" y="138"/>
                      </a:lnTo>
                      <a:lnTo>
                        <a:pt x="6" y="156"/>
                      </a:lnTo>
                      <a:lnTo>
                        <a:pt x="18" y="162"/>
                      </a:lnTo>
                      <a:lnTo>
                        <a:pt x="30" y="162"/>
                      </a:lnTo>
                      <a:lnTo>
                        <a:pt x="48" y="162"/>
                      </a:lnTo>
                      <a:lnTo>
                        <a:pt x="66" y="162"/>
                      </a:lnTo>
                      <a:lnTo>
                        <a:pt x="84" y="156"/>
                      </a:lnTo>
                      <a:lnTo>
                        <a:pt x="84" y="150"/>
                      </a:lnTo>
                      <a:lnTo>
                        <a:pt x="90" y="138"/>
                      </a:lnTo>
                      <a:lnTo>
                        <a:pt x="108" y="132"/>
                      </a:lnTo>
                      <a:lnTo>
                        <a:pt x="114" y="126"/>
                      </a:lnTo>
                      <a:lnTo>
                        <a:pt x="126" y="126"/>
                      </a:lnTo>
                      <a:lnTo>
                        <a:pt x="132" y="108"/>
                      </a:lnTo>
                      <a:lnTo>
                        <a:pt x="144" y="96"/>
                      </a:lnTo>
                      <a:lnTo>
                        <a:pt x="138" y="84"/>
                      </a:lnTo>
                      <a:lnTo>
                        <a:pt x="150" y="84"/>
                      </a:lnTo>
                      <a:lnTo>
                        <a:pt x="156" y="78"/>
                      </a:lnTo>
                      <a:lnTo>
                        <a:pt x="162" y="66"/>
                      </a:lnTo>
                      <a:lnTo>
                        <a:pt x="162" y="48"/>
                      </a:lnTo>
                      <a:lnTo>
                        <a:pt x="168" y="36"/>
                      </a:lnTo>
                      <a:lnTo>
                        <a:pt x="192" y="30"/>
                      </a:lnTo>
                      <a:lnTo>
                        <a:pt x="210" y="30"/>
                      </a:lnTo>
                      <a:lnTo>
                        <a:pt x="210" y="24"/>
                      </a:lnTo>
                      <a:lnTo>
                        <a:pt x="216" y="24"/>
                      </a:lnTo>
                      <a:lnTo>
                        <a:pt x="198" y="24"/>
                      </a:lnTo>
                      <a:lnTo>
                        <a:pt x="186" y="24"/>
                      </a:lnTo>
                      <a:lnTo>
                        <a:pt x="162" y="36"/>
                      </a:lnTo>
                      <a:lnTo>
                        <a:pt x="162" y="12"/>
                      </a:lnTo>
                      <a:lnTo>
                        <a:pt x="156" y="12"/>
                      </a:lnTo>
                      <a:lnTo>
                        <a:pt x="156" y="0"/>
                      </a:lnTo>
                      <a:lnTo>
                        <a:pt x="150" y="6"/>
                      </a:lnTo>
                      <a:lnTo>
                        <a:pt x="144" y="18"/>
                      </a:lnTo>
                      <a:lnTo>
                        <a:pt x="132" y="24"/>
                      </a:lnTo>
                      <a:lnTo>
                        <a:pt x="126" y="24"/>
                      </a:lnTo>
                      <a:lnTo>
                        <a:pt x="114" y="24"/>
                      </a:lnTo>
                      <a:lnTo>
                        <a:pt x="108" y="30"/>
                      </a:lnTo>
                      <a:lnTo>
                        <a:pt x="102" y="24"/>
                      </a:lnTo>
                      <a:lnTo>
                        <a:pt x="90" y="24"/>
                      </a:lnTo>
                      <a:lnTo>
                        <a:pt x="78" y="18"/>
                      </a:lnTo>
                      <a:lnTo>
                        <a:pt x="66" y="24"/>
                      </a:lnTo>
                      <a:lnTo>
                        <a:pt x="60" y="30"/>
                      </a:lnTo>
                      <a:lnTo>
                        <a:pt x="54" y="42"/>
                      </a:lnTo>
                      <a:lnTo>
                        <a:pt x="36" y="54"/>
                      </a:lnTo>
                      <a:lnTo>
                        <a:pt x="30" y="60"/>
                      </a:lnTo>
                      <a:lnTo>
                        <a:pt x="24" y="60"/>
                      </a:lnTo>
                      <a:lnTo>
                        <a:pt x="12" y="54"/>
                      </a:lnTo>
                      <a:lnTo>
                        <a:pt x="0" y="78"/>
                      </a:lnTo>
                      <a:close/>
                    </a:path>
                  </a:pathLst>
                </a:custGeom>
                <a:solidFill>
                  <a:srgbClr val="00CC00"/>
                </a:solidFill>
                <a:ln w="0">
                  <a:solidFill>
                    <a:srgbClr val="000000"/>
                  </a:solidFill>
                  <a:prstDash val="solid"/>
                  <a:round/>
                  <a:headEnd/>
                  <a:tailEnd/>
                </a:ln>
              </p:spPr>
              <p:txBody>
                <a:bodyPr/>
                <a:lstStyle/>
                <a:p>
                  <a:endParaRPr lang="en-US"/>
                </a:p>
              </p:txBody>
            </p:sp>
            <p:sp>
              <p:nvSpPr>
                <p:cNvPr id="16749" name="Freeform 221"/>
                <p:cNvSpPr>
                  <a:spLocks/>
                </p:cNvSpPr>
                <p:nvPr/>
              </p:nvSpPr>
              <p:spPr bwMode="auto">
                <a:xfrm>
                  <a:off x="3351" y="2304"/>
                  <a:ext cx="30" cy="18"/>
                </a:xfrm>
                <a:custGeom>
                  <a:avLst/>
                  <a:gdLst>
                    <a:gd name="T0" fmla="*/ 30 w 30"/>
                    <a:gd name="T1" fmla="*/ 0 h 18"/>
                    <a:gd name="T2" fmla="*/ 12 w 30"/>
                    <a:gd name="T3" fmla="*/ 6 h 18"/>
                    <a:gd name="T4" fmla="*/ 0 w 30"/>
                    <a:gd name="T5" fmla="*/ 12 h 18"/>
                    <a:gd name="T6" fmla="*/ 0 w 30"/>
                    <a:gd name="T7" fmla="*/ 18 h 18"/>
                    <a:gd name="T8" fmla="*/ 18 w 30"/>
                    <a:gd name="T9" fmla="*/ 12 h 18"/>
                    <a:gd name="T10" fmla="*/ 18 w 30"/>
                    <a:gd name="T11" fmla="*/ 6 h 18"/>
                    <a:gd name="T12" fmla="*/ 30 w 30"/>
                    <a:gd name="T13" fmla="*/ 0 h 18"/>
                    <a:gd name="T14" fmla="*/ 0 60000 65536"/>
                    <a:gd name="T15" fmla="*/ 0 60000 65536"/>
                    <a:gd name="T16" fmla="*/ 0 60000 65536"/>
                    <a:gd name="T17" fmla="*/ 0 60000 65536"/>
                    <a:gd name="T18" fmla="*/ 0 60000 65536"/>
                    <a:gd name="T19" fmla="*/ 0 60000 65536"/>
                    <a:gd name="T20" fmla="*/ 0 60000 65536"/>
                    <a:gd name="T21" fmla="*/ 0 w 30"/>
                    <a:gd name="T22" fmla="*/ 0 h 18"/>
                    <a:gd name="T23" fmla="*/ 30 w 3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8">
                      <a:moveTo>
                        <a:pt x="30" y="0"/>
                      </a:moveTo>
                      <a:lnTo>
                        <a:pt x="12" y="6"/>
                      </a:lnTo>
                      <a:lnTo>
                        <a:pt x="0" y="12"/>
                      </a:lnTo>
                      <a:lnTo>
                        <a:pt x="0" y="18"/>
                      </a:lnTo>
                      <a:lnTo>
                        <a:pt x="18" y="12"/>
                      </a:lnTo>
                      <a:lnTo>
                        <a:pt x="18" y="6"/>
                      </a:lnTo>
                      <a:lnTo>
                        <a:pt x="30" y="0"/>
                      </a:lnTo>
                      <a:close/>
                    </a:path>
                  </a:pathLst>
                </a:custGeom>
                <a:solidFill>
                  <a:srgbClr val="00CC00"/>
                </a:solidFill>
                <a:ln w="0">
                  <a:solidFill>
                    <a:srgbClr val="000000"/>
                  </a:solidFill>
                  <a:prstDash val="solid"/>
                  <a:round/>
                  <a:headEnd/>
                  <a:tailEnd/>
                </a:ln>
              </p:spPr>
              <p:txBody>
                <a:bodyPr/>
                <a:lstStyle/>
                <a:p>
                  <a:endParaRPr lang="en-US"/>
                </a:p>
              </p:txBody>
            </p:sp>
            <p:sp>
              <p:nvSpPr>
                <p:cNvPr id="16750" name="Freeform 222"/>
                <p:cNvSpPr>
                  <a:spLocks/>
                </p:cNvSpPr>
                <p:nvPr/>
              </p:nvSpPr>
              <p:spPr bwMode="auto">
                <a:xfrm>
                  <a:off x="3165" y="2190"/>
                  <a:ext cx="96" cy="78"/>
                </a:xfrm>
                <a:custGeom>
                  <a:avLst/>
                  <a:gdLst>
                    <a:gd name="T0" fmla="*/ 48 w 96"/>
                    <a:gd name="T1" fmla="*/ 60 h 78"/>
                    <a:gd name="T2" fmla="*/ 36 w 96"/>
                    <a:gd name="T3" fmla="*/ 54 h 78"/>
                    <a:gd name="T4" fmla="*/ 42 w 96"/>
                    <a:gd name="T5" fmla="*/ 42 h 78"/>
                    <a:gd name="T6" fmla="*/ 42 w 96"/>
                    <a:gd name="T7" fmla="*/ 48 h 78"/>
                    <a:gd name="T8" fmla="*/ 42 w 96"/>
                    <a:gd name="T9" fmla="*/ 42 h 78"/>
                    <a:gd name="T10" fmla="*/ 36 w 96"/>
                    <a:gd name="T11" fmla="*/ 24 h 78"/>
                    <a:gd name="T12" fmla="*/ 42 w 96"/>
                    <a:gd name="T13" fmla="*/ 24 h 78"/>
                    <a:gd name="T14" fmla="*/ 48 w 96"/>
                    <a:gd name="T15" fmla="*/ 24 h 78"/>
                    <a:gd name="T16" fmla="*/ 54 w 96"/>
                    <a:gd name="T17" fmla="*/ 36 h 78"/>
                    <a:gd name="T18" fmla="*/ 48 w 96"/>
                    <a:gd name="T19" fmla="*/ 24 h 78"/>
                    <a:gd name="T20" fmla="*/ 60 w 96"/>
                    <a:gd name="T21" fmla="*/ 30 h 78"/>
                    <a:gd name="T22" fmla="*/ 54 w 96"/>
                    <a:gd name="T23" fmla="*/ 30 h 78"/>
                    <a:gd name="T24" fmla="*/ 60 w 96"/>
                    <a:gd name="T25" fmla="*/ 30 h 78"/>
                    <a:gd name="T26" fmla="*/ 60 w 96"/>
                    <a:gd name="T27" fmla="*/ 24 h 78"/>
                    <a:gd name="T28" fmla="*/ 54 w 96"/>
                    <a:gd name="T29" fmla="*/ 24 h 78"/>
                    <a:gd name="T30" fmla="*/ 66 w 96"/>
                    <a:gd name="T31" fmla="*/ 18 h 78"/>
                    <a:gd name="T32" fmla="*/ 72 w 96"/>
                    <a:gd name="T33" fmla="*/ 18 h 78"/>
                    <a:gd name="T34" fmla="*/ 72 w 96"/>
                    <a:gd name="T35" fmla="*/ 12 h 78"/>
                    <a:gd name="T36" fmla="*/ 84 w 96"/>
                    <a:gd name="T37" fmla="*/ 18 h 78"/>
                    <a:gd name="T38" fmla="*/ 96 w 96"/>
                    <a:gd name="T39" fmla="*/ 12 h 78"/>
                    <a:gd name="T40" fmla="*/ 90 w 96"/>
                    <a:gd name="T41" fmla="*/ 0 h 78"/>
                    <a:gd name="T42" fmla="*/ 78 w 96"/>
                    <a:gd name="T43" fmla="*/ 6 h 78"/>
                    <a:gd name="T44" fmla="*/ 66 w 96"/>
                    <a:gd name="T45" fmla="*/ 0 h 78"/>
                    <a:gd name="T46" fmla="*/ 54 w 96"/>
                    <a:gd name="T47" fmla="*/ 6 h 78"/>
                    <a:gd name="T48" fmla="*/ 42 w 96"/>
                    <a:gd name="T49" fmla="*/ 12 h 78"/>
                    <a:gd name="T50" fmla="*/ 24 w 96"/>
                    <a:gd name="T51" fmla="*/ 12 h 78"/>
                    <a:gd name="T52" fmla="*/ 18 w 96"/>
                    <a:gd name="T53" fmla="*/ 12 h 78"/>
                    <a:gd name="T54" fmla="*/ 18 w 96"/>
                    <a:gd name="T55" fmla="*/ 18 h 78"/>
                    <a:gd name="T56" fmla="*/ 12 w 96"/>
                    <a:gd name="T57" fmla="*/ 18 h 78"/>
                    <a:gd name="T58" fmla="*/ 12 w 96"/>
                    <a:gd name="T59" fmla="*/ 30 h 78"/>
                    <a:gd name="T60" fmla="*/ 0 w 96"/>
                    <a:gd name="T61" fmla="*/ 36 h 78"/>
                    <a:gd name="T62" fmla="*/ 0 w 96"/>
                    <a:gd name="T63" fmla="*/ 42 h 78"/>
                    <a:gd name="T64" fmla="*/ 6 w 96"/>
                    <a:gd name="T65" fmla="*/ 42 h 78"/>
                    <a:gd name="T66" fmla="*/ 6 w 96"/>
                    <a:gd name="T67" fmla="*/ 48 h 78"/>
                    <a:gd name="T68" fmla="*/ 12 w 96"/>
                    <a:gd name="T69" fmla="*/ 48 h 78"/>
                    <a:gd name="T70" fmla="*/ 12 w 96"/>
                    <a:gd name="T71" fmla="*/ 54 h 78"/>
                    <a:gd name="T72" fmla="*/ 12 w 96"/>
                    <a:gd name="T73" fmla="*/ 48 h 78"/>
                    <a:gd name="T74" fmla="*/ 12 w 96"/>
                    <a:gd name="T75" fmla="*/ 54 h 78"/>
                    <a:gd name="T76" fmla="*/ 18 w 96"/>
                    <a:gd name="T77" fmla="*/ 66 h 78"/>
                    <a:gd name="T78" fmla="*/ 24 w 96"/>
                    <a:gd name="T79" fmla="*/ 66 h 78"/>
                    <a:gd name="T80" fmla="*/ 30 w 96"/>
                    <a:gd name="T81" fmla="*/ 60 h 78"/>
                    <a:gd name="T82" fmla="*/ 36 w 96"/>
                    <a:gd name="T83" fmla="*/ 60 h 78"/>
                    <a:gd name="T84" fmla="*/ 42 w 96"/>
                    <a:gd name="T85" fmla="*/ 66 h 78"/>
                    <a:gd name="T86" fmla="*/ 42 w 96"/>
                    <a:gd name="T87" fmla="*/ 72 h 78"/>
                    <a:gd name="T88" fmla="*/ 60 w 96"/>
                    <a:gd name="T89" fmla="*/ 72 h 78"/>
                    <a:gd name="T90" fmla="*/ 60 w 96"/>
                    <a:gd name="T91" fmla="*/ 66 h 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78"/>
                    <a:gd name="T140" fmla="*/ 96 w 96"/>
                    <a:gd name="T141" fmla="*/ 78 h 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78">
                      <a:moveTo>
                        <a:pt x="54" y="66"/>
                      </a:moveTo>
                      <a:lnTo>
                        <a:pt x="54" y="60"/>
                      </a:lnTo>
                      <a:lnTo>
                        <a:pt x="48" y="60"/>
                      </a:lnTo>
                      <a:lnTo>
                        <a:pt x="42" y="60"/>
                      </a:lnTo>
                      <a:lnTo>
                        <a:pt x="42" y="54"/>
                      </a:lnTo>
                      <a:lnTo>
                        <a:pt x="36" y="54"/>
                      </a:lnTo>
                      <a:lnTo>
                        <a:pt x="42" y="54"/>
                      </a:lnTo>
                      <a:lnTo>
                        <a:pt x="42" y="48"/>
                      </a:lnTo>
                      <a:lnTo>
                        <a:pt x="42" y="42"/>
                      </a:lnTo>
                      <a:lnTo>
                        <a:pt x="42" y="48"/>
                      </a:lnTo>
                      <a:lnTo>
                        <a:pt x="48" y="48"/>
                      </a:lnTo>
                      <a:lnTo>
                        <a:pt x="42" y="48"/>
                      </a:lnTo>
                      <a:lnTo>
                        <a:pt x="48" y="48"/>
                      </a:lnTo>
                      <a:lnTo>
                        <a:pt x="48" y="42"/>
                      </a:lnTo>
                      <a:lnTo>
                        <a:pt x="42" y="42"/>
                      </a:lnTo>
                      <a:lnTo>
                        <a:pt x="42" y="36"/>
                      </a:lnTo>
                      <a:lnTo>
                        <a:pt x="36" y="30"/>
                      </a:lnTo>
                      <a:lnTo>
                        <a:pt x="36" y="24"/>
                      </a:lnTo>
                      <a:lnTo>
                        <a:pt x="42" y="24"/>
                      </a:lnTo>
                      <a:lnTo>
                        <a:pt x="36" y="24"/>
                      </a:lnTo>
                      <a:lnTo>
                        <a:pt x="42" y="24"/>
                      </a:lnTo>
                      <a:lnTo>
                        <a:pt x="42" y="18"/>
                      </a:lnTo>
                      <a:lnTo>
                        <a:pt x="42" y="24"/>
                      </a:lnTo>
                      <a:lnTo>
                        <a:pt x="48" y="24"/>
                      </a:lnTo>
                      <a:lnTo>
                        <a:pt x="48" y="30"/>
                      </a:lnTo>
                      <a:lnTo>
                        <a:pt x="54" y="30"/>
                      </a:lnTo>
                      <a:lnTo>
                        <a:pt x="54" y="36"/>
                      </a:lnTo>
                      <a:lnTo>
                        <a:pt x="54" y="30"/>
                      </a:lnTo>
                      <a:lnTo>
                        <a:pt x="48" y="30"/>
                      </a:lnTo>
                      <a:lnTo>
                        <a:pt x="48" y="24"/>
                      </a:lnTo>
                      <a:lnTo>
                        <a:pt x="54" y="24"/>
                      </a:lnTo>
                      <a:lnTo>
                        <a:pt x="54" y="30"/>
                      </a:lnTo>
                      <a:lnTo>
                        <a:pt x="60" y="30"/>
                      </a:lnTo>
                      <a:lnTo>
                        <a:pt x="60" y="36"/>
                      </a:lnTo>
                      <a:lnTo>
                        <a:pt x="60" y="30"/>
                      </a:lnTo>
                      <a:lnTo>
                        <a:pt x="54" y="30"/>
                      </a:lnTo>
                      <a:lnTo>
                        <a:pt x="54" y="24"/>
                      </a:lnTo>
                      <a:lnTo>
                        <a:pt x="60" y="24"/>
                      </a:lnTo>
                      <a:lnTo>
                        <a:pt x="60" y="30"/>
                      </a:lnTo>
                      <a:lnTo>
                        <a:pt x="66" y="30"/>
                      </a:lnTo>
                      <a:lnTo>
                        <a:pt x="66" y="24"/>
                      </a:lnTo>
                      <a:lnTo>
                        <a:pt x="60" y="24"/>
                      </a:lnTo>
                      <a:lnTo>
                        <a:pt x="54" y="24"/>
                      </a:lnTo>
                      <a:lnTo>
                        <a:pt x="60" y="24"/>
                      </a:lnTo>
                      <a:lnTo>
                        <a:pt x="54" y="24"/>
                      </a:lnTo>
                      <a:lnTo>
                        <a:pt x="54" y="18"/>
                      </a:lnTo>
                      <a:lnTo>
                        <a:pt x="60" y="18"/>
                      </a:lnTo>
                      <a:lnTo>
                        <a:pt x="66" y="18"/>
                      </a:lnTo>
                      <a:lnTo>
                        <a:pt x="66" y="12"/>
                      </a:lnTo>
                      <a:lnTo>
                        <a:pt x="66" y="18"/>
                      </a:lnTo>
                      <a:lnTo>
                        <a:pt x="72" y="18"/>
                      </a:lnTo>
                      <a:lnTo>
                        <a:pt x="72" y="12"/>
                      </a:lnTo>
                      <a:lnTo>
                        <a:pt x="78" y="12"/>
                      </a:lnTo>
                      <a:lnTo>
                        <a:pt x="72" y="12"/>
                      </a:lnTo>
                      <a:lnTo>
                        <a:pt x="78" y="12"/>
                      </a:lnTo>
                      <a:lnTo>
                        <a:pt x="84" y="12"/>
                      </a:lnTo>
                      <a:lnTo>
                        <a:pt x="84" y="18"/>
                      </a:lnTo>
                      <a:lnTo>
                        <a:pt x="90" y="18"/>
                      </a:lnTo>
                      <a:lnTo>
                        <a:pt x="90" y="12"/>
                      </a:lnTo>
                      <a:lnTo>
                        <a:pt x="96" y="12"/>
                      </a:lnTo>
                      <a:lnTo>
                        <a:pt x="96" y="6"/>
                      </a:lnTo>
                      <a:lnTo>
                        <a:pt x="96" y="0"/>
                      </a:lnTo>
                      <a:lnTo>
                        <a:pt x="90" y="0"/>
                      </a:lnTo>
                      <a:lnTo>
                        <a:pt x="90" y="6"/>
                      </a:lnTo>
                      <a:lnTo>
                        <a:pt x="84" y="6"/>
                      </a:lnTo>
                      <a:lnTo>
                        <a:pt x="78" y="6"/>
                      </a:lnTo>
                      <a:lnTo>
                        <a:pt x="72" y="6"/>
                      </a:lnTo>
                      <a:lnTo>
                        <a:pt x="66" y="6"/>
                      </a:lnTo>
                      <a:lnTo>
                        <a:pt x="66" y="0"/>
                      </a:lnTo>
                      <a:lnTo>
                        <a:pt x="60" y="0"/>
                      </a:lnTo>
                      <a:lnTo>
                        <a:pt x="60" y="6"/>
                      </a:lnTo>
                      <a:lnTo>
                        <a:pt x="54" y="6"/>
                      </a:lnTo>
                      <a:lnTo>
                        <a:pt x="48" y="6"/>
                      </a:lnTo>
                      <a:lnTo>
                        <a:pt x="42" y="6"/>
                      </a:lnTo>
                      <a:lnTo>
                        <a:pt x="42" y="12"/>
                      </a:lnTo>
                      <a:lnTo>
                        <a:pt x="36" y="12"/>
                      </a:lnTo>
                      <a:lnTo>
                        <a:pt x="30" y="12"/>
                      </a:lnTo>
                      <a:lnTo>
                        <a:pt x="24" y="12"/>
                      </a:lnTo>
                      <a:lnTo>
                        <a:pt x="24" y="18"/>
                      </a:lnTo>
                      <a:lnTo>
                        <a:pt x="24" y="12"/>
                      </a:lnTo>
                      <a:lnTo>
                        <a:pt x="18" y="12"/>
                      </a:lnTo>
                      <a:lnTo>
                        <a:pt x="18" y="18"/>
                      </a:lnTo>
                      <a:lnTo>
                        <a:pt x="18" y="12"/>
                      </a:lnTo>
                      <a:lnTo>
                        <a:pt x="18" y="18"/>
                      </a:lnTo>
                      <a:lnTo>
                        <a:pt x="12" y="18"/>
                      </a:lnTo>
                      <a:lnTo>
                        <a:pt x="18" y="18"/>
                      </a:lnTo>
                      <a:lnTo>
                        <a:pt x="12" y="18"/>
                      </a:lnTo>
                      <a:lnTo>
                        <a:pt x="18" y="18"/>
                      </a:lnTo>
                      <a:lnTo>
                        <a:pt x="12" y="24"/>
                      </a:lnTo>
                      <a:lnTo>
                        <a:pt x="12" y="30"/>
                      </a:lnTo>
                      <a:lnTo>
                        <a:pt x="6" y="30"/>
                      </a:lnTo>
                      <a:lnTo>
                        <a:pt x="6" y="36"/>
                      </a:lnTo>
                      <a:lnTo>
                        <a:pt x="0" y="36"/>
                      </a:lnTo>
                      <a:lnTo>
                        <a:pt x="0" y="42"/>
                      </a:lnTo>
                      <a:lnTo>
                        <a:pt x="0" y="36"/>
                      </a:lnTo>
                      <a:lnTo>
                        <a:pt x="0" y="42"/>
                      </a:lnTo>
                      <a:lnTo>
                        <a:pt x="6" y="42"/>
                      </a:lnTo>
                      <a:lnTo>
                        <a:pt x="0" y="42"/>
                      </a:lnTo>
                      <a:lnTo>
                        <a:pt x="6" y="42"/>
                      </a:lnTo>
                      <a:lnTo>
                        <a:pt x="0" y="42"/>
                      </a:lnTo>
                      <a:lnTo>
                        <a:pt x="6" y="42"/>
                      </a:lnTo>
                      <a:lnTo>
                        <a:pt x="6" y="48"/>
                      </a:lnTo>
                      <a:lnTo>
                        <a:pt x="12" y="48"/>
                      </a:lnTo>
                      <a:lnTo>
                        <a:pt x="12" y="54"/>
                      </a:lnTo>
                      <a:lnTo>
                        <a:pt x="12" y="48"/>
                      </a:lnTo>
                      <a:lnTo>
                        <a:pt x="12" y="54"/>
                      </a:lnTo>
                      <a:lnTo>
                        <a:pt x="12" y="48"/>
                      </a:lnTo>
                      <a:lnTo>
                        <a:pt x="12" y="54"/>
                      </a:lnTo>
                      <a:lnTo>
                        <a:pt x="12" y="48"/>
                      </a:lnTo>
                      <a:lnTo>
                        <a:pt x="12" y="54"/>
                      </a:lnTo>
                      <a:lnTo>
                        <a:pt x="12" y="48"/>
                      </a:lnTo>
                      <a:lnTo>
                        <a:pt x="18" y="48"/>
                      </a:lnTo>
                      <a:lnTo>
                        <a:pt x="18" y="54"/>
                      </a:lnTo>
                      <a:lnTo>
                        <a:pt x="12" y="54"/>
                      </a:lnTo>
                      <a:lnTo>
                        <a:pt x="12" y="60"/>
                      </a:lnTo>
                      <a:lnTo>
                        <a:pt x="18" y="60"/>
                      </a:lnTo>
                      <a:lnTo>
                        <a:pt x="18" y="66"/>
                      </a:lnTo>
                      <a:lnTo>
                        <a:pt x="18" y="60"/>
                      </a:lnTo>
                      <a:lnTo>
                        <a:pt x="18" y="66"/>
                      </a:lnTo>
                      <a:lnTo>
                        <a:pt x="24" y="66"/>
                      </a:lnTo>
                      <a:lnTo>
                        <a:pt x="24" y="60"/>
                      </a:lnTo>
                      <a:lnTo>
                        <a:pt x="30" y="66"/>
                      </a:lnTo>
                      <a:lnTo>
                        <a:pt x="30" y="60"/>
                      </a:lnTo>
                      <a:lnTo>
                        <a:pt x="30" y="66"/>
                      </a:lnTo>
                      <a:lnTo>
                        <a:pt x="36" y="66"/>
                      </a:lnTo>
                      <a:lnTo>
                        <a:pt x="36" y="60"/>
                      </a:lnTo>
                      <a:lnTo>
                        <a:pt x="36" y="66"/>
                      </a:lnTo>
                      <a:lnTo>
                        <a:pt x="36" y="60"/>
                      </a:lnTo>
                      <a:lnTo>
                        <a:pt x="42" y="66"/>
                      </a:lnTo>
                      <a:lnTo>
                        <a:pt x="48" y="66"/>
                      </a:lnTo>
                      <a:lnTo>
                        <a:pt x="42" y="66"/>
                      </a:lnTo>
                      <a:lnTo>
                        <a:pt x="42" y="72"/>
                      </a:lnTo>
                      <a:lnTo>
                        <a:pt x="48" y="72"/>
                      </a:lnTo>
                      <a:lnTo>
                        <a:pt x="54" y="72"/>
                      </a:lnTo>
                      <a:lnTo>
                        <a:pt x="60" y="72"/>
                      </a:lnTo>
                      <a:lnTo>
                        <a:pt x="60" y="78"/>
                      </a:lnTo>
                      <a:lnTo>
                        <a:pt x="60" y="72"/>
                      </a:lnTo>
                      <a:lnTo>
                        <a:pt x="60" y="66"/>
                      </a:lnTo>
                      <a:lnTo>
                        <a:pt x="54" y="66"/>
                      </a:lnTo>
                      <a:close/>
                    </a:path>
                  </a:pathLst>
                </a:custGeom>
                <a:solidFill>
                  <a:srgbClr val="00CC00"/>
                </a:solidFill>
                <a:ln w="0">
                  <a:solidFill>
                    <a:srgbClr val="000000"/>
                  </a:solidFill>
                  <a:prstDash val="solid"/>
                  <a:round/>
                  <a:headEnd/>
                  <a:tailEnd/>
                </a:ln>
              </p:spPr>
              <p:txBody>
                <a:bodyPr/>
                <a:lstStyle/>
                <a:p>
                  <a:endParaRPr lang="en-US"/>
                </a:p>
              </p:txBody>
            </p:sp>
            <p:sp>
              <p:nvSpPr>
                <p:cNvPr id="16751" name="Freeform 223"/>
                <p:cNvSpPr>
                  <a:spLocks/>
                </p:cNvSpPr>
                <p:nvPr/>
              </p:nvSpPr>
              <p:spPr bwMode="auto">
                <a:xfrm>
                  <a:off x="3183" y="2256"/>
                  <a:ext cx="36" cy="36"/>
                </a:xfrm>
                <a:custGeom>
                  <a:avLst/>
                  <a:gdLst>
                    <a:gd name="T0" fmla="*/ 30 w 36"/>
                    <a:gd name="T1" fmla="*/ 12 h 36"/>
                    <a:gd name="T2" fmla="*/ 30 w 36"/>
                    <a:gd name="T3" fmla="*/ 6 h 36"/>
                    <a:gd name="T4" fmla="*/ 24 w 36"/>
                    <a:gd name="T5" fmla="*/ 6 h 36"/>
                    <a:gd name="T6" fmla="*/ 18 w 36"/>
                    <a:gd name="T7" fmla="*/ 0 h 36"/>
                    <a:gd name="T8" fmla="*/ 12 w 36"/>
                    <a:gd name="T9" fmla="*/ 0 h 36"/>
                    <a:gd name="T10" fmla="*/ 6 w 36"/>
                    <a:gd name="T11" fmla="*/ 0 h 36"/>
                    <a:gd name="T12" fmla="*/ 0 w 36"/>
                    <a:gd name="T13" fmla="*/ 0 h 36"/>
                    <a:gd name="T14" fmla="*/ 0 w 36"/>
                    <a:gd name="T15" fmla="*/ 6 h 36"/>
                    <a:gd name="T16" fmla="*/ 0 w 36"/>
                    <a:gd name="T17" fmla="*/ 12 h 36"/>
                    <a:gd name="T18" fmla="*/ 6 w 36"/>
                    <a:gd name="T19" fmla="*/ 12 h 36"/>
                    <a:gd name="T20" fmla="*/ 6 w 36"/>
                    <a:gd name="T21" fmla="*/ 18 h 36"/>
                    <a:gd name="T22" fmla="*/ 6 w 36"/>
                    <a:gd name="T23" fmla="*/ 24 h 36"/>
                    <a:gd name="T24" fmla="*/ 12 w 36"/>
                    <a:gd name="T25" fmla="*/ 30 h 36"/>
                    <a:gd name="T26" fmla="*/ 12 w 36"/>
                    <a:gd name="T27" fmla="*/ 24 h 36"/>
                    <a:gd name="T28" fmla="*/ 18 w 36"/>
                    <a:gd name="T29" fmla="*/ 24 h 36"/>
                    <a:gd name="T30" fmla="*/ 18 w 36"/>
                    <a:gd name="T31" fmla="*/ 30 h 36"/>
                    <a:gd name="T32" fmla="*/ 18 w 36"/>
                    <a:gd name="T33" fmla="*/ 36 h 36"/>
                    <a:gd name="T34" fmla="*/ 18 w 36"/>
                    <a:gd name="T35" fmla="*/ 30 h 36"/>
                    <a:gd name="T36" fmla="*/ 18 w 36"/>
                    <a:gd name="T37" fmla="*/ 36 h 36"/>
                    <a:gd name="T38" fmla="*/ 18 w 36"/>
                    <a:gd name="T39" fmla="*/ 30 h 36"/>
                    <a:gd name="T40" fmla="*/ 18 w 36"/>
                    <a:gd name="T41" fmla="*/ 24 h 36"/>
                    <a:gd name="T42" fmla="*/ 24 w 36"/>
                    <a:gd name="T43" fmla="*/ 24 h 36"/>
                    <a:gd name="T44" fmla="*/ 24 w 36"/>
                    <a:gd name="T45" fmla="*/ 30 h 36"/>
                    <a:gd name="T46" fmla="*/ 30 w 36"/>
                    <a:gd name="T47" fmla="*/ 36 h 36"/>
                    <a:gd name="T48" fmla="*/ 30 w 36"/>
                    <a:gd name="T49" fmla="*/ 30 h 36"/>
                    <a:gd name="T50" fmla="*/ 24 w 36"/>
                    <a:gd name="T51" fmla="*/ 30 h 36"/>
                    <a:gd name="T52" fmla="*/ 30 w 36"/>
                    <a:gd name="T53" fmla="*/ 30 h 36"/>
                    <a:gd name="T54" fmla="*/ 30 w 36"/>
                    <a:gd name="T55" fmla="*/ 24 h 36"/>
                    <a:gd name="T56" fmla="*/ 24 w 36"/>
                    <a:gd name="T57" fmla="*/ 24 h 36"/>
                    <a:gd name="T58" fmla="*/ 24 w 36"/>
                    <a:gd name="T59" fmla="*/ 18 h 36"/>
                    <a:gd name="T60" fmla="*/ 24 w 36"/>
                    <a:gd name="T61" fmla="*/ 24 h 36"/>
                    <a:gd name="T62" fmla="*/ 24 w 36"/>
                    <a:gd name="T63" fmla="*/ 18 h 36"/>
                    <a:gd name="T64" fmla="*/ 24 w 36"/>
                    <a:gd name="T65" fmla="*/ 12 h 36"/>
                    <a:gd name="T66" fmla="*/ 30 w 36"/>
                    <a:gd name="T67" fmla="*/ 12 h 36"/>
                    <a:gd name="T68" fmla="*/ 30 w 36"/>
                    <a:gd name="T69" fmla="*/ 18 h 36"/>
                    <a:gd name="T70" fmla="*/ 24 w 36"/>
                    <a:gd name="T71" fmla="*/ 18 h 36"/>
                    <a:gd name="T72" fmla="*/ 30 w 36"/>
                    <a:gd name="T73" fmla="*/ 18 h 36"/>
                    <a:gd name="T74" fmla="*/ 36 w 36"/>
                    <a:gd name="T75" fmla="*/ 18 h 36"/>
                    <a:gd name="T76" fmla="*/ 30 w 36"/>
                    <a:gd name="T77" fmla="*/ 12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36"/>
                    <a:gd name="T119" fmla="*/ 36 w 36"/>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36">
                      <a:moveTo>
                        <a:pt x="30" y="12"/>
                      </a:moveTo>
                      <a:lnTo>
                        <a:pt x="30" y="6"/>
                      </a:lnTo>
                      <a:lnTo>
                        <a:pt x="24" y="6"/>
                      </a:lnTo>
                      <a:lnTo>
                        <a:pt x="18" y="0"/>
                      </a:lnTo>
                      <a:lnTo>
                        <a:pt x="12" y="0"/>
                      </a:lnTo>
                      <a:lnTo>
                        <a:pt x="6" y="0"/>
                      </a:lnTo>
                      <a:lnTo>
                        <a:pt x="0" y="0"/>
                      </a:lnTo>
                      <a:lnTo>
                        <a:pt x="0" y="6"/>
                      </a:lnTo>
                      <a:lnTo>
                        <a:pt x="0" y="12"/>
                      </a:lnTo>
                      <a:lnTo>
                        <a:pt x="6" y="12"/>
                      </a:lnTo>
                      <a:lnTo>
                        <a:pt x="6" y="18"/>
                      </a:lnTo>
                      <a:lnTo>
                        <a:pt x="6" y="24"/>
                      </a:lnTo>
                      <a:lnTo>
                        <a:pt x="12" y="30"/>
                      </a:lnTo>
                      <a:lnTo>
                        <a:pt x="12" y="24"/>
                      </a:lnTo>
                      <a:lnTo>
                        <a:pt x="18" y="24"/>
                      </a:lnTo>
                      <a:lnTo>
                        <a:pt x="18" y="30"/>
                      </a:lnTo>
                      <a:lnTo>
                        <a:pt x="18" y="36"/>
                      </a:lnTo>
                      <a:lnTo>
                        <a:pt x="18" y="30"/>
                      </a:lnTo>
                      <a:lnTo>
                        <a:pt x="18" y="36"/>
                      </a:lnTo>
                      <a:lnTo>
                        <a:pt x="18" y="30"/>
                      </a:lnTo>
                      <a:lnTo>
                        <a:pt x="18" y="24"/>
                      </a:lnTo>
                      <a:lnTo>
                        <a:pt x="24" y="24"/>
                      </a:lnTo>
                      <a:lnTo>
                        <a:pt x="24" y="30"/>
                      </a:lnTo>
                      <a:lnTo>
                        <a:pt x="30" y="36"/>
                      </a:lnTo>
                      <a:lnTo>
                        <a:pt x="30" y="30"/>
                      </a:lnTo>
                      <a:lnTo>
                        <a:pt x="24" y="30"/>
                      </a:lnTo>
                      <a:lnTo>
                        <a:pt x="30" y="30"/>
                      </a:lnTo>
                      <a:lnTo>
                        <a:pt x="30" y="24"/>
                      </a:lnTo>
                      <a:lnTo>
                        <a:pt x="24" y="24"/>
                      </a:lnTo>
                      <a:lnTo>
                        <a:pt x="24" y="18"/>
                      </a:lnTo>
                      <a:lnTo>
                        <a:pt x="24" y="24"/>
                      </a:lnTo>
                      <a:lnTo>
                        <a:pt x="24" y="18"/>
                      </a:lnTo>
                      <a:lnTo>
                        <a:pt x="24" y="12"/>
                      </a:lnTo>
                      <a:lnTo>
                        <a:pt x="30" y="12"/>
                      </a:lnTo>
                      <a:lnTo>
                        <a:pt x="30" y="18"/>
                      </a:lnTo>
                      <a:lnTo>
                        <a:pt x="24" y="18"/>
                      </a:lnTo>
                      <a:lnTo>
                        <a:pt x="30" y="18"/>
                      </a:lnTo>
                      <a:lnTo>
                        <a:pt x="36" y="18"/>
                      </a:lnTo>
                      <a:lnTo>
                        <a:pt x="30" y="12"/>
                      </a:lnTo>
                      <a:close/>
                    </a:path>
                  </a:pathLst>
                </a:custGeom>
                <a:solidFill>
                  <a:srgbClr val="00CC00"/>
                </a:solidFill>
                <a:ln w="0">
                  <a:solidFill>
                    <a:srgbClr val="000000"/>
                  </a:solidFill>
                  <a:prstDash val="solid"/>
                  <a:round/>
                  <a:headEnd/>
                  <a:tailEnd/>
                </a:ln>
              </p:spPr>
              <p:txBody>
                <a:bodyPr/>
                <a:lstStyle/>
                <a:p>
                  <a:endParaRPr lang="en-US"/>
                </a:p>
              </p:txBody>
            </p:sp>
            <p:sp>
              <p:nvSpPr>
                <p:cNvPr id="16752" name="Freeform 224"/>
                <p:cNvSpPr>
                  <a:spLocks/>
                </p:cNvSpPr>
                <p:nvPr/>
              </p:nvSpPr>
              <p:spPr bwMode="auto">
                <a:xfrm>
                  <a:off x="3219" y="2304"/>
                  <a:ext cx="42" cy="12"/>
                </a:xfrm>
                <a:custGeom>
                  <a:avLst/>
                  <a:gdLst>
                    <a:gd name="T0" fmla="*/ 24 w 42"/>
                    <a:gd name="T1" fmla="*/ 12 h 12"/>
                    <a:gd name="T2" fmla="*/ 30 w 42"/>
                    <a:gd name="T3" fmla="*/ 12 h 12"/>
                    <a:gd name="T4" fmla="*/ 36 w 42"/>
                    <a:gd name="T5" fmla="*/ 12 h 12"/>
                    <a:gd name="T6" fmla="*/ 42 w 42"/>
                    <a:gd name="T7" fmla="*/ 6 h 12"/>
                    <a:gd name="T8" fmla="*/ 36 w 42"/>
                    <a:gd name="T9" fmla="*/ 6 h 12"/>
                    <a:gd name="T10" fmla="*/ 42 w 42"/>
                    <a:gd name="T11" fmla="*/ 6 h 12"/>
                    <a:gd name="T12" fmla="*/ 36 w 42"/>
                    <a:gd name="T13" fmla="*/ 6 h 12"/>
                    <a:gd name="T14" fmla="*/ 30 w 42"/>
                    <a:gd name="T15" fmla="*/ 6 h 12"/>
                    <a:gd name="T16" fmla="*/ 30 w 42"/>
                    <a:gd name="T17" fmla="*/ 12 h 12"/>
                    <a:gd name="T18" fmla="*/ 30 w 42"/>
                    <a:gd name="T19" fmla="*/ 6 h 12"/>
                    <a:gd name="T20" fmla="*/ 24 w 42"/>
                    <a:gd name="T21" fmla="*/ 6 h 12"/>
                    <a:gd name="T22" fmla="*/ 18 w 42"/>
                    <a:gd name="T23" fmla="*/ 6 h 12"/>
                    <a:gd name="T24" fmla="*/ 12 w 42"/>
                    <a:gd name="T25" fmla="*/ 6 h 12"/>
                    <a:gd name="T26" fmla="*/ 6 w 42"/>
                    <a:gd name="T27" fmla="*/ 0 h 12"/>
                    <a:gd name="T28" fmla="*/ 6 w 42"/>
                    <a:gd name="T29" fmla="*/ 6 h 12"/>
                    <a:gd name="T30" fmla="*/ 6 w 42"/>
                    <a:gd name="T31" fmla="*/ 0 h 12"/>
                    <a:gd name="T32" fmla="*/ 0 w 42"/>
                    <a:gd name="T33" fmla="*/ 0 h 12"/>
                    <a:gd name="T34" fmla="*/ 0 w 42"/>
                    <a:gd name="T35" fmla="*/ 6 h 12"/>
                    <a:gd name="T36" fmla="*/ 6 w 42"/>
                    <a:gd name="T37" fmla="*/ 6 h 12"/>
                    <a:gd name="T38" fmla="*/ 12 w 42"/>
                    <a:gd name="T39" fmla="*/ 6 h 12"/>
                    <a:gd name="T40" fmla="*/ 12 w 42"/>
                    <a:gd name="T41" fmla="*/ 12 h 12"/>
                    <a:gd name="T42" fmla="*/ 18 w 42"/>
                    <a:gd name="T43" fmla="*/ 12 h 12"/>
                    <a:gd name="T44" fmla="*/ 24 w 42"/>
                    <a:gd name="T45" fmla="*/ 12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12"/>
                    <a:gd name="T71" fmla="*/ 42 w 42"/>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12">
                      <a:moveTo>
                        <a:pt x="24" y="12"/>
                      </a:moveTo>
                      <a:lnTo>
                        <a:pt x="30" y="12"/>
                      </a:lnTo>
                      <a:lnTo>
                        <a:pt x="36" y="12"/>
                      </a:lnTo>
                      <a:lnTo>
                        <a:pt x="42" y="6"/>
                      </a:lnTo>
                      <a:lnTo>
                        <a:pt x="36" y="6"/>
                      </a:lnTo>
                      <a:lnTo>
                        <a:pt x="42" y="6"/>
                      </a:lnTo>
                      <a:lnTo>
                        <a:pt x="36" y="6"/>
                      </a:lnTo>
                      <a:lnTo>
                        <a:pt x="30" y="6"/>
                      </a:lnTo>
                      <a:lnTo>
                        <a:pt x="30" y="12"/>
                      </a:lnTo>
                      <a:lnTo>
                        <a:pt x="30" y="6"/>
                      </a:lnTo>
                      <a:lnTo>
                        <a:pt x="24" y="6"/>
                      </a:lnTo>
                      <a:lnTo>
                        <a:pt x="18" y="6"/>
                      </a:lnTo>
                      <a:lnTo>
                        <a:pt x="12" y="6"/>
                      </a:lnTo>
                      <a:lnTo>
                        <a:pt x="6" y="0"/>
                      </a:lnTo>
                      <a:lnTo>
                        <a:pt x="6" y="6"/>
                      </a:lnTo>
                      <a:lnTo>
                        <a:pt x="6" y="0"/>
                      </a:lnTo>
                      <a:lnTo>
                        <a:pt x="0" y="0"/>
                      </a:lnTo>
                      <a:lnTo>
                        <a:pt x="0" y="6"/>
                      </a:lnTo>
                      <a:lnTo>
                        <a:pt x="6" y="6"/>
                      </a:lnTo>
                      <a:lnTo>
                        <a:pt x="12" y="6"/>
                      </a:lnTo>
                      <a:lnTo>
                        <a:pt x="12" y="12"/>
                      </a:lnTo>
                      <a:lnTo>
                        <a:pt x="18" y="12"/>
                      </a:lnTo>
                      <a:lnTo>
                        <a:pt x="24" y="12"/>
                      </a:lnTo>
                      <a:close/>
                    </a:path>
                  </a:pathLst>
                </a:custGeom>
                <a:solidFill>
                  <a:srgbClr val="00CC00"/>
                </a:solidFill>
                <a:ln w="0">
                  <a:solidFill>
                    <a:srgbClr val="000000"/>
                  </a:solidFill>
                  <a:prstDash val="solid"/>
                  <a:round/>
                  <a:headEnd/>
                  <a:tailEnd/>
                </a:ln>
              </p:spPr>
              <p:txBody>
                <a:bodyPr/>
                <a:lstStyle/>
                <a:p>
                  <a:endParaRPr lang="en-US"/>
                </a:p>
              </p:txBody>
            </p:sp>
            <p:sp>
              <p:nvSpPr>
                <p:cNvPr id="16753" name="Freeform 225"/>
                <p:cNvSpPr>
                  <a:spLocks/>
                </p:cNvSpPr>
                <p:nvPr/>
              </p:nvSpPr>
              <p:spPr bwMode="auto">
                <a:xfrm>
                  <a:off x="3207" y="2238"/>
                  <a:ext cx="24" cy="24"/>
                </a:xfrm>
                <a:custGeom>
                  <a:avLst/>
                  <a:gdLst>
                    <a:gd name="T0" fmla="*/ 24 w 24"/>
                    <a:gd name="T1" fmla="*/ 24 h 24"/>
                    <a:gd name="T2" fmla="*/ 24 w 24"/>
                    <a:gd name="T3" fmla="*/ 18 h 24"/>
                    <a:gd name="T4" fmla="*/ 18 w 24"/>
                    <a:gd name="T5" fmla="*/ 18 h 24"/>
                    <a:gd name="T6" fmla="*/ 18 w 24"/>
                    <a:gd name="T7" fmla="*/ 12 h 24"/>
                    <a:gd name="T8" fmla="*/ 12 w 24"/>
                    <a:gd name="T9" fmla="*/ 12 h 24"/>
                    <a:gd name="T10" fmla="*/ 12 w 24"/>
                    <a:gd name="T11" fmla="*/ 6 h 24"/>
                    <a:gd name="T12" fmla="*/ 6 w 24"/>
                    <a:gd name="T13" fmla="*/ 6 h 24"/>
                    <a:gd name="T14" fmla="*/ 6 w 24"/>
                    <a:gd name="T15" fmla="*/ 0 h 24"/>
                    <a:gd name="T16" fmla="*/ 6 w 24"/>
                    <a:gd name="T17" fmla="*/ 6 h 24"/>
                    <a:gd name="T18" fmla="*/ 0 w 24"/>
                    <a:gd name="T19" fmla="*/ 6 h 24"/>
                    <a:gd name="T20" fmla="*/ 6 w 24"/>
                    <a:gd name="T21" fmla="*/ 6 h 24"/>
                    <a:gd name="T22" fmla="*/ 6 w 24"/>
                    <a:gd name="T23" fmla="*/ 12 h 24"/>
                    <a:gd name="T24" fmla="*/ 12 w 24"/>
                    <a:gd name="T25" fmla="*/ 12 h 24"/>
                    <a:gd name="T26" fmla="*/ 18 w 24"/>
                    <a:gd name="T27" fmla="*/ 12 h 24"/>
                    <a:gd name="T28" fmla="*/ 18 w 24"/>
                    <a:gd name="T29" fmla="*/ 18 h 24"/>
                    <a:gd name="T30" fmla="*/ 24 w 24"/>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4"/>
                    <a:gd name="T50" fmla="*/ 24 w 2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4">
                      <a:moveTo>
                        <a:pt x="24" y="24"/>
                      </a:moveTo>
                      <a:lnTo>
                        <a:pt x="24" y="18"/>
                      </a:lnTo>
                      <a:lnTo>
                        <a:pt x="18" y="18"/>
                      </a:lnTo>
                      <a:lnTo>
                        <a:pt x="18" y="12"/>
                      </a:lnTo>
                      <a:lnTo>
                        <a:pt x="12" y="12"/>
                      </a:lnTo>
                      <a:lnTo>
                        <a:pt x="12" y="6"/>
                      </a:lnTo>
                      <a:lnTo>
                        <a:pt x="6" y="6"/>
                      </a:lnTo>
                      <a:lnTo>
                        <a:pt x="6" y="0"/>
                      </a:lnTo>
                      <a:lnTo>
                        <a:pt x="6" y="6"/>
                      </a:lnTo>
                      <a:lnTo>
                        <a:pt x="0" y="6"/>
                      </a:lnTo>
                      <a:lnTo>
                        <a:pt x="6" y="6"/>
                      </a:lnTo>
                      <a:lnTo>
                        <a:pt x="6" y="12"/>
                      </a:lnTo>
                      <a:lnTo>
                        <a:pt x="12" y="12"/>
                      </a:lnTo>
                      <a:lnTo>
                        <a:pt x="18" y="12"/>
                      </a:lnTo>
                      <a:lnTo>
                        <a:pt x="18" y="18"/>
                      </a:lnTo>
                      <a:lnTo>
                        <a:pt x="24" y="24"/>
                      </a:lnTo>
                      <a:close/>
                    </a:path>
                  </a:pathLst>
                </a:custGeom>
                <a:solidFill>
                  <a:srgbClr val="00CC00"/>
                </a:solidFill>
                <a:ln w="0">
                  <a:solidFill>
                    <a:srgbClr val="000000"/>
                  </a:solidFill>
                  <a:prstDash val="solid"/>
                  <a:round/>
                  <a:headEnd/>
                  <a:tailEnd/>
                </a:ln>
              </p:spPr>
              <p:txBody>
                <a:bodyPr/>
                <a:lstStyle/>
                <a:p>
                  <a:endParaRPr lang="en-US"/>
                </a:p>
              </p:txBody>
            </p:sp>
            <p:sp>
              <p:nvSpPr>
                <p:cNvPr id="16754" name="Freeform 226"/>
                <p:cNvSpPr>
                  <a:spLocks/>
                </p:cNvSpPr>
                <p:nvPr/>
              </p:nvSpPr>
              <p:spPr bwMode="auto">
                <a:xfrm>
                  <a:off x="3249" y="2232"/>
                  <a:ext cx="12" cy="12"/>
                </a:xfrm>
                <a:custGeom>
                  <a:avLst/>
                  <a:gdLst>
                    <a:gd name="T0" fmla="*/ 12 w 12"/>
                    <a:gd name="T1" fmla="*/ 6 h 12"/>
                    <a:gd name="T2" fmla="*/ 12 w 12"/>
                    <a:gd name="T3" fmla="*/ 12 h 12"/>
                    <a:gd name="T4" fmla="*/ 6 w 12"/>
                    <a:gd name="T5" fmla="*/ 12 h 12"/>
                    <a:gd name="T6" fmla="*/ 6 w 12"/>
                    <a:gd name="T7" fmla="*/ 6 h 12"/>
                    <a:gd name="T8" fmla="*/ 0 w 12"/>
                    <a:gd name="T9" fmla="*/ 6 h 12"/>
                    <a:gd name="T10" fmla="*/ 6 w 12"/>
                    <a:gd name="T11" fmla="*/ 6 h 12"/>
                    <a:gd name="T12" fmla="*/ 6 w 12"/>
                    <a:gd name="T13" fmla="*/ 0 h 12"/>
                    <a:gd name="T14" fmla="*/ 12 w 12"/>
                    <a:gd name="T15" fmla="*/ 0 h 12"/>
                    <a:gd name="T16" fmla="*/ 12 w 1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6"/>
                      </a:moveTo>
                      <a:lnTo>
                        <a:pt x="12" y="12"/>
                      </a:lnTo>
                      <a:lnTo>
                        <a:pt x="6" y="12"/>
                      </a:lnTo>
                      <a:lnTo>
                        <a:pt x="6" y="6"/>
                      </a:lnTo>
                      <a:lnTo>
                        <a:pt x="0" y="6"/>
                      </a:lnTo>
                      <a:lnTo>
                        <a:pt x="6" y="6"/>
                      </a:lnTo>
                      <a:lnTo>
                        <a:pt x="6" y="0"/>
                      </a:lnTo>
                      <a:lnTo>
                        <a:pt x="12" y="0"/>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6755" name="Rectangle 227"/>
                <p:cNvSpPr>
                  <a:spLocks noChangeArrowheads="1"/>
                </p:cNvSpPr>
                <p:nvPr/>
              </p:nvSpPr>
              <p:spPr bwMode="auto">
                <a:xfrm>
                  <a:off x="3279" y="2292"/>
                  <a:ext cx="6" cy="6"/>
                </a:xfrm>
                <a:prstGeom prst="rect">
                  <a:avLst/>
                </a:prstGeom>
                <a:solidFill>
                  <a:srgbClr val="00CC00"/>
                </a:solidFill>
                <a:ln w="0">
                  <a:solidFill>
                    <a:srgbClr val="000000"/>
                  </a:solidFill>
                  <a:miter lim="800000"/>
                  <a:headEnd/>
                  <a:tailEnd/>
                </a:ln>
              </p:spPr>
              <p:txBody>
                <a:bodyPr/>
                <a:lstStyle/>
                <a:p>
                  <a:endParaRPr lang="en-US"/>
                </a:p>
              </p:txBody>
            </p:sp>
            <p:sp>
              <p:nvSpPr>
                <p:cNvPr id="16756" name="Freeform 228"/>
                <p:cNvSpPr>
                  <a:spLocks/>
                </p:cNvSpPr>
                <p:nvPr/>
              </p:nvSpPr>
              <p:spPr bwMode="auto">
                <a:xfrm>
                  <a:off x="3249" y="2250"/>
                  <a:ext cx="6" cy="6"/>
                </a:xfrm>
                <a:custGeom>
                  <a:avLst/>
                  <a:gdLst>
                    <a:gd name="T0" fmla="*/ 6 w 6"/>
                    <a:gd name="T1" fmla="*/ 0 h 6"/>
                    <a:gd name="T2" fmla="*/ 6 w 6"/>
                    <a:gd name="T3" fmla="*/ 6 h 6"/>
                    <a:gd name="T4" fmla="*/ 0 w 6"/>
                    <a:gd name="T5" fmla="*/ 6 h 6"/>
                    <a:gd name="T6" fmla="*/ 6 w 6"/>
                    <a:gd name="T7" fmla="*/ 6 h 6"/>
                    <a:gd name="T8" fmla="*/ 6 w 6"/>
                    <a:gd name="T9" fmla="*/ 0 h 6"/>
                    <a:gd name="T10" fmla="*/ 0 w 6"/>
                    <a:gd name="T11" fmla="*/ 0 h 6"/>
                    <a:gd name="T12" fmla="*/ 6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0"/>
                      </a:moveTo>
                      <a:lnTo>
                        <a:pt x="6" y="6"/>
                      </a:lnTo>
                      <a:lnTo>
                        <a:pt x="0" y="6"/>
                      </a:lnTo>
                      <a:lnTo>
                        <a:pt x="6" y="6"/>
                      </a:lnTo>
                      <a:lnTo>
                        <a:pt x="6" y="0"/>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57" name="Freeform 229"/>
                <p:cNvSpPr>
                  <a:spLocks/>
                </p:cNvSpPr>
                <p:nvPr/>
              </p:nvSpPr>
              <p:spPr bwMode="auto">
                <a:xfrm>
                  <a:off x="3171" y="2250"/>
                  <a:ext cx="6" cy="12"/>
                </a:xfrm>
                <a:custGeom>
                  <a:avLst/>
                  <a:gdLst>
                    <a:gd name="T0" fmla="*/ 0 w 6"/>
                    <a:gd name="T1" fmla="*/ 6 h 12"/>
                    <a:gd name="T2" fmla="*/ 6 w 6"/>
                    <a:gd name="T3" fmla="*/ 6 h 12"/>
                    <a:gd name="T4" fmla="*/ 6 w 6"/>
                    <a:gd name="T5" fmla="*/ 12 h 12"/>
                    <a:gd name="T6" fmla="*/ 6 w 6"/>
                    <a:gd name="T7" fmla="*/ 6 h 12"/>
                    <a:gd name="T8" fmla="*/ 0 w 6"/>
                    <a:gd name="T9" fmla="*/ 6 h 12"/>
                    <a:gd name="T10" fmla="*/ 0 w 6"/>
                    <a:gd name="T11" fmla="*/ 0 h 12"/>
                    <a:gd name="T12" fmla="*/ 0 w 6"/>
                    <a:gd name="T13" fmla="*/ 6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6"/>
                      </a:moveTo>
                      <a:lnTo>
                        <a:pt x="6" y="6"/>
                      </a:lnTo>
                      <a:lnTo>
                        <a:pt x="6" y="12"/>
                      </a:lnTo>
                      <a:lnTo>
                        <a:pt x="6" y="6"/>
                      </a:lnTo>
                      <a:lnTo>
                        <a:pt x="0"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758" name="Freeform 230"/>
                <p:cNvSpPr>
                  <a:spLocks/>
                </p:cNvSpPr>
                <p:nvPr/>
              </p:nvSpPr>
              <p:spPr bwMode="auto">
                <a:xfrm>
                  <a:off x="3159" y="2226"/>
                  <a:ext cx="6" cy="6"/>
                </a:xfrm>
                <a:custGeom>
                  <a:avLst/>
                  <a:gdLst>
                    <a:gd name="T0" fmla="*/ 6 w 6"/>
                    <a:gd name="T1" fmla="*/ 6 h 6"/>
                    <a:gd name="T2" fmla="*/ 6 w 6"/>
                    <a:gd name="T3" fmla="*/ 0 h 6"/>
                    <a:gd name="T4" fmla="*/ 0 w 6"/>
                    <a:gd name="T5" fmla="*/ 0 h 6"/>
                    <a:gd name="T6" fmla="*/ 6 w 6"/>
                    <a:gd name="T7" fmla="*/ 0 h 6"/>
                    <a:gd name="T8" fmla="*/ 0 w 6"/>
                    <a:gd name="T9" fmla="*/ 0 h 6"/>
                    <a:gd name="T10" fmla="*/ 0 w 6"/>
                    <a:gd name="T11" fmla="*/ 6 h 6"/>
                    <a:gd name="T12" fmla="*/ 6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6" y="0"/>
                      </a:lnTo>
                      <a:lnTo>
                        <a:pt x="0" y="0"/>
                      </a:lnTo>
                      <a:lnTo>
                        <a:pt x="6" y="0"/>
                      </a:lnTo>
                      <a:lnTo>
                        <a:pt x="0" y="0"/>
                      </a:lnTo>
                      <a:lnTo>
                        <a:pt x="0" y="6"/>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759" name="Freeform 231"/>
                <p:cNvSpPr>
                  <a:spLocks/>
                </p:cNvSpPr>
                <p:nvPr/>
              </p:nvSpPr>
              <p:spPr bwMode="auto">
                <a:xfrm>
                  <a:off x="3237" y="2220"/>
                  <a:ext cx="6" cy="6"/>
                </a:xfrm>
                <a:custGeom>
                  <a:avLst/>
                  <a:gdLst>
                    <a:gd name="T0" fmla="*/ 6 w 6"/>
                    <a:gd name="T1" fmla="*/ 6 h 6"/>
                    <a:gd name="T2" fmla="*/ 6 w 6"/>
                    <a:gd name="T3" fmla="*/ 0 h 6"/>
                    <a:gd name="T4" fmla="*/ 6 w 6"/>
                    <a:gd name="T5" fmla="*/ 6 h 6"/>
                    <a:gd name="T6" fmla="*/ 6 w 6"/>
                    <a:gd name="T7" fmla="*/ 0 h 6"/>
                    <a:gd name="T8" fmla="*/ 0 w 6"/>
                    <a:gd name="T9" fmla="*/ 0 h 6"/>
                    <a:gd name="T10" fmla="*/ 0 w 6"/>
                    <a:gd name="T11" fmla="*/ 6 h 6"/>
                    <a:gd name="T12" fmla="*/ 6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6" y="0"/>
                      </a:lnTo>
                      <a:lnTo>
                        <a:pt x="6" y="6"/>
                      </a:lnTo>
                      <a:lnTo>
                        <a:pt x="6" y="0"/>
                      </a:lnTo>
                      <a:lnTo>
                        <a:pt x="0" y="0"/>
                      </a:lnTo>
                      <a:lnTo>
                        <a:pt x="0" y="6"/>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760" name="Freeform 232"/>
                <p:cNvSpPr>
                  <a:spLocks/>
                </p:cNvSpPr>
                <p:nvPr/>
              </p:nvSpPr>
              <p:spPr bwMode="auto">
                <a:xfrm>
                  <a:off x="3261" y="2262"/>
                  <a:ext cx="12" cy="6"/>
                </a:xfrm>
                <a:custGeom>
                  <a:avLst/>
                  <a:gdLst>
                    <a:gd name="T0" fmla="*/ 0 w 12"/>
                    <a:gd name="T1" fmla="*/ 6 h 6"/>
                    <a:gd name="T2" fmla="*/ 6 w 12"/>
                    <a:gd name="T3" fmla="*/ 6 h 6"/>
                    <a:gd name="T4" fmla="*/ 12 w 12"/>
                    <a:gd name="T5" fmla="*/ 6 h 6"/>
                    <a:gd name="T6" fmla="*/ 6 w 12"/>
                    <a:gd name="T7" fmla="*/ 6 h 6"/>
                    <a:gd name="T8" fmla="*/ 6 w 12"/>
                    <a:gd name="T9" fmla="*/ 0 h 6"/>
                    <a:gd name="T10" fmla="*/ 0 w 12"/>
                    <a:gd name="T11" fmla="*/ 0 h 6"/>
                    <a:gd name="T12" fmla="*/ 0 w 12"/>
                    <a:gd name="T13" fmla="*/ 6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0" y="6"/>
                      </a:moveTo>
                      <a:lnTo>
                        <a:pt x="6" y="6"/>
                      </a:lnTo>
                      <a:lnTo>
                        <a:pt x="12" y="6"/>
                      </a:lnTo>
                      <a:lnTo>
                        <a:pt x="6" y="6"/>
                      </a:lnTo>
                      <a:lnTo>
                        <a:pt x="6" y="0"/>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761" name="Freeform 233"/>
                <p:cNvSpPr>
                  <a:spLocks/>
                </p:cNvSpPr>
                <p:nvPr/>
              </p:nvSpPr>
              <p:spPr bwMode="auto">
                <a:xfrm>
                  <a:off x="3171" y="2262"/>
                  <a:ext cx="6" cy="6"/>
                </a:xfrm>
                <a:custGeom>
                  <a:avLst/>
                  <a:gdLst>
                    <a:gd name="T0" fmla="*/ 6 w 6"/>
                    <a:gd name="T1" fmla="*/ 6 h 6"/>
                    <a:gd name="T2" fmla="*/ 6 w 6"/>
                    <a:gd name="T3" fmla="*/ 0 h 6"/>
                    <a:gd name="T4" fmla="*/ 0 w 6"/>
                    <a:gd name="T5" fmla="*/ 0 h 6"/>
                    <a:gd name="T6" fmla="*/ 6 w 6"/>
                    <a:gd name="T7" fmla="*/ 0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6" y="0"/>
                      </a:lnTo>
                      <a:lnTo>
                        <a:pt x="0" y="0"/>
                      </a:lnTo>
                      <a:lnTo>
                        <a:pt x="6" y="0"/>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762" name="Rectangle 234"/>
                <p:cNvSpPr>
                  <a:spLocks noChangeArrowheads="1"/>
                </p:cNvSpPr>
                <p:nvPr/>
              </p:nvSpPr>
              <p:spPr bwMode="auto">
                <a:xfrm>
                  <a:off x="3243" y="2274"/>
                  <a:ext cx="6" cy="6"/>
                </a:xfrm>
                <a:prstGeom prst="rect">
                  <a:avLst/>
                </a:prstGeom>
                <a:solidFill>
                  <a:srgbClr val="00CC00"/>
                </a:solidFill>
                <a:ln w="0">
                  <a:solidFill>
                    <a:srgbClr val="000000"/>
                  </a:solidFill>
                  <a:miter lim="800000"/>
                  <a:headEnd/>
                  <a:tailEnd/>
                </a:ln>
              </p:spPr>
              <p:txBody>
                <a:bodyPr/>
                <a:lstStyle/>
                <a:p>
                  <a:endParaRPr lang="en-US"/>
                </a:p>
              </p:txBody>
            </p:sp>
            <p:sp>
              <p:nvSpPr>
                <p:cNvPr id="16763" name="Freeform 235"/>
                <p:cNvSpPr>
                  <a:spLocks/>
                </p:cNvSpPr>
                <p:nvPr/>
              </p:nvSpPr>
              <p:spPr bwMode="auto">
                <a:xfrm>
                  <a:off x="3231" y="2208"/>
                  <a:ext cx="6" cy="6"/>
                </a:xfrm>
                <a:custGeom>
                  <a:avLst/>
                  <a:gdLst>
                    <a:gd name="T0" fmla="*/ 6 w 6"/>
                    <a:gd name="T1" fmla="*/ 0 h 6"/>
                    <a:gd name="T2" fmla="*/ 0 w 6"/>
                    <a:gd name="T3" fmla="*/ 6 h 6"/>
                    <a:gd name="T4" fmla="*/ 0 w 6"/>
                    <a:gd name="T5" fmla="*/ 0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64" name="Freeform 236"/>
                <p:cNvSpPr>
                  <a:spLocks/>
                </p:cNvSpPr>
                <p:nvPr/>
              </p:nvSpPr>
              <p:spPr bwMode="auto">
                <a:xfrm>
                  <a:off x="3237" y="2262"/>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65" name="Freeform 237"/>
                <p:cNvSpPr>
                  <a:spLocks/>
                </p:cNvSpPr>
                <p:nvPr/>
              </p:nvSpPr>
              <p:spPr bwMode="auto">
                <a:xfrm>
                  <a:off x="3267" y="2298"/>
                  <a:ext cx="6" cy="12"/>
                </a:xfrm>
                <a:custGeom>
                  <a:avLst/>
                  <a:gdLst>
                    <a:gd name="T0" fmla="*/ 6 w 6"/>
                    <a:gd name="T1" fmla="*/ 6 h 12"/>
                    <a:gd name="T2" fmla="*/ 6 w 6"/>
                    <a:gd name="T3" fmla="*/ 12 h 12"/>
                    <a:gd name="T4" fmla="*/ 0 w 6"/>
                    <a:gd name="T5" fmla="*/ 12 h 12"/>
                    <a:gd name="T6" fmla="*/ 6 w 6"/>
                    <a:gd name="T7" fmla="*/ 12 h 12"/>
                    <a:gd name="T8" fmla="*/ 6 w 6"/>
                    <a:gd name="T9" fmla="*/ 6 h 12"/>
                    <a:gd name="T10" fmla="*/ 0 w 6"/>
                    <a:gd name="T11" fmla="*/ 6 h 12"/>
                    <a:gd name="T12" fmla="*/ 6 w 6"/>
                    <a:gd name="T13" fmla="*/ 6 h 12"/>
                    <a:gd name="T14" fmla="*/ 6 w 6"/>
                    <a:gd name="T15" fmla="*/ 0 h 12"/>
                    <a:gd name="T16" fmla="*/ 6 w 6"/>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2"/>
                    <a:gd name="T29" fmla="*/ 6 w 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2">
                      <a:moveTo>
                        <a:pt x="6" y="6"/>
                      </a:moveTo>
                      <a:lnTo>
                        <a:pt x="6" y="12"/>
                      </a:lnTo>
                      <a:lnTo>
                        <a:pt x="0" y="12"/>
                      </a:lnTo>
                      <a:lnTo>
                        <a:pt x="6" y="12"/>
                      </a:lnTo>
                      <a:lnTo>
                        <a:pt x="6" y="6"/>
                      </a:lnTo>
                      <a:lnTo>
                        <a:pt x="0" y="6"/>
                      </a:lnTo>
                      <a:lnTo>
                        <a:pt x="6" y="6"/>
                      </a:lnTo>
                      <a:lnTo>
                        <a:pt x="6" y="0"/>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766" name="Freeform 238"/>
                <p:cNvSpPr>
                  <a:spLocks/>
                </p:cNvSpPr>
                <p:nvPr/>
              </p:nvSpPr>
              <p:spPr bwMode="auto">
                <a:xfrm>
                  <a:off x="3267" y="2280"/>
                  <a:ext cx="6" cy="6"/>
                </a:xfrm>
                <a:custGeom>
                  <a:avLst/>
                  <a:gdLst>
                    <a:gd name="T0" fmla="*/ 6 w 6"/>
                    <a:gd name="T1" fmla="*/ 0 h 6"/>
                    <a:gd name="T2" fmla="*/ 0 w 6"/>
                    <a:gd name="T3" fmla="*/ 0 h 6"/>
                    <a:gd name="T4" fmla="*/ 0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67" name="Freeform 239"/>
                <p:cNvSpPr>
                  <a:spLocks/>
                </p:cNvSpPr>
                <p:nvPr/>
              </p:nvSpPr>
              <p:spPr bwMode="auto">
                <a:xfrm>
                  <a:off x="3207" y="2292"/>
                  <a:ext cx="6" cy="6"/>
                </a:xfrm>
                <a:custGeom>
                  <a:avLst/>
                  <a:gdLst>
                    <a:gd name="T0" fmla="*/ 0 w 6"/>
                    <a:gd name="T1" fmla="*/ 0 h 6"/>
                    <a:gd name="T2" fmla="*/ 6 w 6"/>
                    <a:gd name="T3" fmla="*/ 0 h 6"/>
                    <a:gd name="T4" fmla="*/ 0 w 6"/>
                    <a:gd name="T5" fmla="*/ 0 h 6"/>
                    <a:gd name="T6" fmla="*/ 0 w 6"/>
                    <a:gd name="T7" fmla="*/ 6 h 6"/>
                    <a:gd name="T8" fmla="*/ 0 w 6"/>
                    <a:gd name="T9" fmla="*/ 0 h 6"/>
                    <a:gd name="T10" fmla="*/ 0 w 6"/>
                    <a:gd name="T11" fmla="*/ 6 h 6"/>
                    <a:gd name="T12" fmla="*/ 0 w 6"/>
                    <a:gd name="T13" fmla="*/ 0 h 6"/>
                    <a:gd name="T14" fmla="*/ 0 w 6"/>
                    <a:gd name="T15" fmla="*/ 6 h 6"/>
                    <a:gd name="T16" fmla="*/ 0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0"/>
                      </a:moveTo>
                      <a:lnTo>
                        <a:pt x="6" y="0"/>
                      </a:lnTo>
                      <a:lnTo>
                        <a:pt x="0" y="0"/>
                      </a:lnTo>
                      <a:lnTo>
                        <a:pt x="0" y="6"/>
                      </a:lnTo>
                      <a:lnTo>
                        <a:pt x="0" y="0"/>
                      </a:lnTo>
                      <a:lnTo>
                        <a:pt x="0" y="6"/>
                      </a:lnTo>
                      <a:lnTo>
                        <a:pt x="0" y="0"/>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68" name="Rectangle 240"/>
                <p:cNvSpPr>
                  <a:spLocks noChangeArrowheads="1"/>
                </p:cNvSpPr>
                <p:nvPr/>
              </p:nvSpPr>
              <p:spPr bwMode="auto">
                <a:xfrm>
                  <a:off x="3171" y="2244"/>
                  <a:ext cx="6" cy="6"/>
                </a:xfrm>
                <a:prstGeom prst="rect">
                  <a:avLst/>
                </a:prstGeom>
                <a:solidFill>
                  <a:srgbClr val="00CC00"/>
                </a:solidFill>
                <a:ln w="0">
                  <a:solidFill>
                    <a:srgbClr val="000000"/>
                  </a:solidFill>
                  <a:miter lim="800000"/>
                  <a:headEnd/>
                  <a:tailEnd/>
                </a:ln>
              </p:spPr>
              <p:txBody>
                <a:bodyPr/>
                <a:lstStyle/>
                <a:p>
                  <a:endParaRPr lang="en-US"/>
                </a:p>
              </p:txBody>
            </p:sp>
            <p:sp>
              <p:nvSpPr>
                <p:cNvPr id="16769" name="Freeform 241"/>
                <p:cNvSpPr>
                  <a:spLocks/>
                </p:cNvSpPr>
                <p:nvPr/>
              </p:nvSpPr>
              <p:spPr bwMode="auto">
                <a:xfrm>
                  <a:off x="3255" y="2268"/>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70" name="Freeform 242"/>
                <p:cNvSpPr>
                  <a:spLocks/>
                </p:cNvSpPr>
                <p:nvPr/>
              </p:nvSpPr>
              <p:spPr bwMode="auto">
                <a:xfrm>
                  <a:off x="3237" y="2268"/>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71" name="Freeform 243"/>
                <p:cNvSpPr>
                  <a:spLocks/>
                </p:cNvSpPr>
                <p:nvPr/>
              </p:nvSpPr>
              <p:spPr bwMode="auto">
                <a:xfrm>
                  <a:off x="3237" y="2274"/>
                  <a:ext cx="6" cy="6"/>
                </a:xfrm>
                <a:custGeom>
                  <a:avLst/>
                  <a:gdLst>
                    <a:gd name="T0" fmla="*/ 6 w 6"/>
                    <a:gd name="T1" fmla="*/ 6 h 6"/>
                    <a:gd name="T2" fmla="*/ 6 w 6"/>
                    <a:gd name="T3" fmla="*/ 0 h 6"/>
                    <a:gd name="T4" fmla="*/ 6 w 6"/>
                    <a:gd name="T5" fmla="*/ 6 h 6"/>
                    <a:gd name="T6" fmla="*/ 0 w 6"/>
                    <a:gd name="T7" fmla="*/ 6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6" y="0"/>
                      </a:lnTo>
                      <a:lnTo>
                        <a:pt x="6" y="6"/>
                      </a:lnTo>
                      <a:lnTo>
                        <a:pt x="0" y="6"/>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772" name="Freeform 244"/>
                <p:cNvSpPr>
                  <a:spLocks/>
                </p:cNvSpPr>
                <p:nvPr/>
              </p:nvSpPr>
              <p:spPr bwMode="auto">
                <a:xfrm>
                  <a:off x="3243" y="2214"/>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73" name="Freeform 245"/>
                <p:cNvSpPr>
                  <a:spLocks/>
                </p:cNvSpPr>
                <p:nvPr/>
              </p:nvSpPr>
              <p:spPr bwMode="auto">
                <a:xfrm>
                  <a:off x="3225" y="2268"/>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74" name="Freeform 246"/>
                <p:cNvSpPr>
                  <a:spLocks/>
                </p:cNvSpPr>
                <p:nvPr/>
              </p:nvSpPr>
              <p:spPr bwMode="auto">
                <a:xfrm>
                  <a:off x="3249" y="2280"/>
                  <a:ext cx="6" cy="6"/>
                </a:xfrm>
                <a:custGeom>
                  <a:avLst/>
                  <a:gdLst>
                    <a:gd name="T0" fmla="*/ 0 w 6"/>
                    <a:gd name="T1" fmla="*/ 0 h 6"/>
                    <a:gd name="T2" fmla="*/ 0 w 6"/>
                    <a:gd name="T3" fmla="*/ 6 h 6"/>
                    <a:gd name="T4" fmla="*/ 0 w 6"/>
                    <a:gd name="T5" fmla="*/ 0 h 6"/>
                    <a:gd name="T6" fmla="*/ 0 w 6"/>
                    <a:gd name="T7" fmla="*/ 6 h 6"/>
                    <a:gd name="T8" fmla="*/ 0 w 6"/>
                    <a:gd name="T9" fmla="*/ 0 h 6"/>
                    <a:gd name="T10" fmla="*/ 6 w 6"/>
                    <a:gd name="T11" fmla="*/ 0 h 6"/>
                    <a:gd name="T12" fmla="*/ 0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0"/>
                      </a:moveTo>
                      <a:lnTo>
                        <a:pt x="0" y="6"/>
                      </a:lnTo>
                      <a:lnTo>
                        <a:pt x="0" y="0"/>
                      </a:lnTo>
                      <a:lnTo>
                        <a:pt x="0" y="6"/>
                      </a:lnTo>
                      <a:lnTo>
                        <a:pt x="0" y="0"/>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75" name="Freeform 247"/>
                <p:cNvSpPr>
                  <a:spLocks/>
                </p:cNvSpPr>
                <p:nvPr/>
              </p:nvSpPr>
              <p:spPr bwMode="auto">
                <a:xfrm>
                  <a:off x="3231" y="2268"/>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776" name="Freeform 248"/>
                <p:cNvSpPr>
                  <a:spLocks/>
                </p:cNvSpPr>
                <p:nvPr/>
              </p:nvSpPr>
              <p:spPr bwMode="auto">
                <a:xfrm>
                  <a:off x="3171" y="2250"/>
                  <a:ext cx="6" cy="6"/>
                </a:xfrm>
                <a:custGeom>
                  <a:avLst/>
                  <a:gdLst>
                    <a:gd name="T0" fmla="*/ 0 w 6"/>
                    <a:gd name="T1" fmla="*/ 0 h 6"/>
                    <a:gd name="T2" fmla="*/ 6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6" y="0"/>
                      </a:lnTo>
                      <a:lnTo>
                        <a:pt x="6"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77" name="Freeform 249"/>
                <p:cNvSpPr>
                  <a:spLocks/>
                </p:cNvSpPr>
                <p:nvPr/>
              </p:nvSpPr>
              <p:spPr bwMode="auto">
                <a:xfrm>
                  <a:off x="3255" y="2286"/>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78" name="Freeform 250"/>
                <p:cNvSpPr>
                  <a:spLocks/>
                </p:cNvSpPr>
                <p:nvPr/>
              </p:nvSpPr>
              <p:spPr bwMode="auto">
                <a:xfrm>
                  <a:off x="3237" y="2268"/>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79" name="Freeform 251"/>
                <p:cNvSpPr>
                  <a:spLocks/>
                </p:cNvSpPr>
                <p:nvPr/>
              </p:nvSpPr>
              <p:spPr bwMode="auto">
                <a:xfrm>
                  <a:off x="3213" y="2262"/>
                  <a:ext cx="6" cy="0"/>
                </a:xfrm>
                <a:custGeom>
                  <a:avLst/>
                  <a:gdLst>
                    <a:gd name="T0" fmla="*/ 6 w 6"/>
                    <a:gd name="T1" fmla="*/ 0 w 6"/>
                    <a:gd name="T2" fmla="*/ 6 w 6"/>
                    <a:gd name="T3" fmla="*/ 0 w 6"/>
                    <a:gd name="T4" fmla="*/ 6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6" y="0"/>
                      </a:moveTo>
                      <a:lnTo>
                        <a:pt x="0" y="0"/>
                      </a:lnTo>
                      <a:lnTo>
                        <a:pt x="6" y="0"/>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80" name="Freeform 252"/>
                <p:cNvSpPr>
                  <a:spLocks/>
                </p:cNvSpPr>
                <p:nvPr/>
              </p:nvSpPr>
              <p:spPr bwMode="auto">
                <a:xfrm>
                  <a:off x="3243" y="2268"/>
                  <a:ext cx="0" cy="6"/>
                </a:xfrm>
                <a:custGeom>
                  <a:avLst/>
                  <a:gdLst>
                    <a:gd name="T0" fmla="*/ 0 h 6"/>
                    <a:gd name="T1" fmla="*/ 6 h 6"/>
                    <a:gd name="T2" fmla="*/ 0 h 6"/>
                    <a:gd name="T3" fmla="*/ 6 h 6"/>
                    <a:gd name="T4" fmla="*/ 0 h 6"/>
                    <a:gd name="T5" fmla="*/ 0 60000 65536"/>
                    <a:gd name="T6" fmla="*/ 0 60000 65536"/>
                    <a:gd name="T7" fmla="*/ 0 60000 65536"/>
                    <a:gd name="T8" fmla="*/ 0 60000 65536"/>
                    <a:gd name="T9" fmla="*/ 0 60000 65536"/>
                    <a:gd name="T10" fmla="*/ 0 h 6"/>
                    <a:gd name="T11" fmla="*/ 6 h 6"/>
                  </a:gdLst>
                  <a:ahLst/>
                  <a:cxnLst>
                    <a:cxn ang="T5">
                      <a:pos x="0" y="T0"/>
                    </a:cxn>
                    <a:cxn ang="T6">
                      <a:pos x="0" y="T1"/>
                    </a:cxn>
                    <a:cxn ang="T7">
                      <a:pos x="0" y="T2"/>
                    </a:cxn>
                    <a:cxn ang="T8">
                      <a:pos x="0" y="T3"/>
                    </a:cxn>
                    <a:cxn ang="T9">
                      <a:pos x="0" y="T4"/>
                    </a:cxn>
                  </a:cxnLst>
                  <a:rect l="0" t="T10" r="0" b="T11"/>
                  <a:pathLst>
                    <a:path h="6">
                      <a:moveTo>
                        <a:pt x="0" y="0"/>
                      </a:moveTo>
                      <a:lnTo>
                        <a:pt x="0" y="6"/>
                      </a:lnTo>
                      <a:lnTo>
                        <a:pt x="0" y="0"/>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81" name="Rectangle 253"/>
                <p:cNvSpPr>
                  <a:spLocks noChangeArrowheads="1"/>
                </p:cNvSpPr>
                <p:nvPr/>
              </p:nvSpPr>
              <p:spPr bwMode="auto">
                <a:xfrm>
                  <a:off x="3213" y="2262"/>
                  <a:ext cx="6" cy="6"/>
                </a:xfrm>
                <a:prstGeom prst="rect">
                  <a:avLst/>
                </a:prstGeom>
                <a:solidFill>
                  <a:srgbClr val="00CC00"/>
                </a:solidFill>
                <a:ln w="0">
                  <a:solidFill>
                    <a:srgbClr val="000000"/>
                  </a:solidFill>
                  <a:miter lim="800000"/>
                  <a:headEnd/>
                  <a:tailEnd/>
                </a:ln>
              </p:spPr>
              <p:txBody>
                <a:bodyPr/>
                <a:lstStyle/>
                <a:p>
                  <a:endParaRPr lang="en-US"/>
                </a:p>
              </p:txBody>
            </p:sp>
            <p:sp>
              <p:nvSpPr>
                <p:cNvPr id="16782" name="Freeform 254"/>
                <p:cNvSpPr>
                  <a:spLocks/>
                </p:cNvSpPr>
                <p:nvPr/>
              </p:nvSpPr>
              <p:spPr bwMode="auto">
                <a:xfrm>
                  <a:off x="3231" y="2280"/>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83" name="Freeform 255"/>
                <p:cNvSpPr>
                  <a:spLocks/>
                </p:cNvSpPr>
                <p:nvPr/>
              </p:nvSpPr>
              <p:spPr bwMode="auto">
                <a:xfrm>
                  <a:off x="3243" y="2292"/>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84" name="Freeform 256"/>
                <p:cNvSpPr>
                  <a:spLocks/>
                </p:cNvSpPr>
                <p:nvPr/>
              </p:nvSpPr>
              <p:spPr bwMode="auto">
                <a:xfrm>
                  <a:off x="3267" y="227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785" name="Freeform 257"/>
                <p:cNvSpPr>
                  <a:spLocks/>
                </p:cNvSpPr>
                <p:nvPr/>
              </p:nvSpPr>
              <p:spPr bwMode="auto">
                <a:xfrm>
                  <a:off x="3219" y="2238"/>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86" name="Freeform 258"/>
                <p:cNvSpPr>
                  <a:spLocks/>
                </p:cNvSpPr>
                <p:nvPr/>
              </p:nvSpPr>
              <p:spPr bwMode="auto">
                <a:xfrm>
                  <a:off x="3213" y="2274"/>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87" name="Freeform 259"/>
                <p:cNvSpPr>
                  <a:spLocks/>
                </p:cNvSpPr>
                <p:nvPr/>
              </p:nvSpPr>
              <p:spPr bwMode="auto">
                <a:xfrm>
                  <a:off x="3213" y="2238"/>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88" name="Freeform 260"/>
                <p:cNvSpPr>
                  <a:spLocks/>
                </p:cNvSpPr>
                <p:nvPr/>
              </p:nvSpPr>
              <p:spPr bwMode="auto">
                <a:xfrm>
                  <a:off x="3267" y="2286"/>
                  <a:ext cx="6" cy="0"/>
                </a:xfrm>
                <a:custGeom>
                  <a:avLst/>
                  <a:gdLst>
                    <a:gd name="T0" fmla="*/ 6 w 6"/>
                    <a:gd name="T1" fmla="*/ 0 w 6"/>
                    <a:gd name="T2" fmla="*/ 6 w 6"/>
                    <a:gd name="T3" fmla="*/ 0 w 6"/>
                    <a:gd name="T4" fmla="*/ 6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6" y="0"/>
                      </a:moveTo>
                      <a:lnTo>
                        <a:pt x="0" y="0"/>
                      </a:lnTo>
                      <a:lnTo>
                        <a:pt x="6" y="0"/>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89" name="Freeform 261"/>
                <p:cNvSpPr>
                  <a:spLocks/>
                </p:cNvSpPr>
                <p:nvPr/>
              </p:nvSpPr>
              <p:spPr bwMode="auto">
                <a:xfrm>
                  <a:off x="3237" y="228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90" name="Freeform 262"/>
                <p:cNvSpPr>
                  <a:spLocks/>
                </p:cNvSpPr>
                <p:nvPr/>
              </p:nvSpPr>
              <p:spPr bwMode="auto">
                <a:xfrm>
                  <a:off x="3231" y="2280"/>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91" name="Freeform 263"/>
                <p:cNvSpPr>
                  <a:spLocks/>
                </p:cNvSpPr>
                <p:nvPr/>
              </p:nvSpPr>
              <p:spPr bwMode="auto">
                <a:xfrm>
                  <a:off x="3273" y="2292"/>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792" name="Freeform 264"/>
                <p:cNvSpPr>
                  <a:spLocks/>
                </p:cNvSpPr>
                <p:nvPr/>
              </p:nvSpPr>
              <p:spPr bwMode="auto">
                <a:xfrm>
                  <a:off x="3225" y="2232"/>
                  <a:ext cx="0" cy="6"/>
                </a:xfrm>
                <a:custGeom>
                  <a:avLst/>
                  <a:gdLst>
                    <a:gd name="T0" fmla="*/ 6 h 6"/>
                    <a:gd name="T1" fmla="*/ 0 h 6"/>
                    <a:gd name="T2" fmla="*/ 6 h 6"/>
                    <a:gd name="T3" fmla="*/ 0 h 6"/>
                    <a:gd name="T4" fmla="*/ 6 h 6"/>
                    <a:gd name="T5" fmla="*/ 0 60000 65536"/>
                    <a:gd name="T6" fmla="*/ 0 60000 65536"/>
                    <a:gd name="T7" fmla="*/ 0 60000 65536"/>
                    <a:gd name="T8" fmla="*/ 0 60000 65536"/>
                    <a:gd name="T9" fmla="*/ 0 60000 65536"/>
                    <a:gd name="T10" fmla="*/ 0 h 6"/>
                    <a:gd name="T11" fmla="*/ 6 h 6"/>
                  </a:gdLst>
                  <a:ahLst/>
                  <a:cxnLst>
                    <a:cxn ang="T5">
                      <a:pos x="0" y="T0"/>
                    </a:cxn>
                    <a:cxn ang="T6">
                      <a:pos x="0" y="T1"/>
                    </a:cxn>
                    <a:cxn ang="T7">
                      <a:pos x="0" y="T2"/>
                    </a:cxn>
                    <a:cxn ang="T8">
                      <a:pos x="0" y="T3"/>
                    </a:cxn>
                    <a:cxn ang="T9">
                      <a:pos x="0" y="T4"/>
                    </a:cxn>
                  </a:cxnLst>
                  <a:rect l="0" t="T10" r="0" b="T11"/>
                  <a:pathLst>
                    <a:path h="6">
                      <a:moveTo>
                        <a:pt x="0" y="6"/>
                      </a:moveTo>
                      <a:lnTo>
                        <a:pt x="0" y="0"/>
                      </a:lnTo>
                      <a:lnTo>
                        <a:pt x="0"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793" name="Freeform 265"/>
                <p:cNvSpPr>
                  <a:spLocks/>
                </p:cNvSpPr>
                <p:nvPr/>
              </p:nvSpPr>
              <p:spPr bwMode="auto">
                <a:xfrm>
                  <a:off x="3213" y="2268"/>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94" name="Freeform 266"/>
                <p:cNvSpPr>
                  <a:spLocks/>
                </p:cNvSpPr>
                <p:nvPr/>
              </p:nvSpPr>
              <p:spPr bwMode="auto">
                <a:xfrm>
                  <a:off x="3225" y="2262"/>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95" name="Freeform 267"/>
                <p:cNvSpPr>
                  <a:spLocks/>
                </p:cNvSpPr>
                <p:nvPr/>
              </p:nvSpPr>
              <p:spPr bwMode="auto">
                <a:xfrm>
                  <a:off x="3249" y="2274"/>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96" name="Freeform 268"/>
                <p:cNvSpPr>
                  <a:spLocks/>
                </p:cNvSpPr>
                <p:nvPr/>
              </p:nvSpPr>
              <p:spPr bwMode="auto">
                <a:xfrm>
                  <a:off x="3231" y="2280"/>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797" name="Freeform 269"/>
                <p:cNvSpPr>
                  <a:spLocks/>
                </p:cNvSpPr>
                <p:nvPr/>
              </p:nvSpPr>
              <p:spPr bwMode="auto">
                <a:xfrm>
                  <a:off x="3267" y="2268"/>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798" name="Freeform 270"/>
                <p:cNvSpPr>
                  <a:spLocks/>
                </p:cNvSpPr>
                <p:nvPr/>
              </p:nvSpPr>
              <p:spPr bwMode="auto">
                <a:xfrm>
                  <a:off x="3243" y="230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799" name="Freeform 271"/>
                <p:cNvSpPr>
                  <a:spLocks/>
                </p:cNvSpPr>
                <p:nvPr/>
              </p:nvSpPr>
              <p:spPr bwMode="auto">
                <a:xfrm>
                  <a:off x="3243" y="2268"/>
                  <a:ext cx="0" cy="6"/>
                </a:xfrm>
                <a:custGeom>
                  <a:avLst/>
                  <a:gdLst>
                    <a:gd name="T0" fmla="*/ 6 h 6"/>
                    <a:gd name="T1" fmla="*/ 0 h 6"/>
                    <a:gd name="T2" fmla="*/ 6 h 6"/>
                    <a:gd name="T3" fmla="*/ 0 h 6"/>
                    <a:gd name="T4" fmla="*/ 6 h 6"/>
                    <a:gd name="T5" fmla="*/ 0 60000 65536"/>
                    <a:gd name="T6" fmla="*/ 0 60000 65536"/>
                    <a:gd name="T7" fmla="*/ 0 60000 65536"/>
                    <a:gd name="T8" fmla="*/ 0 60000 65536"/>
                    <a:gd name="T9" fmla="*/ 0 60000 65536"/>
                    <a:gd name="T10" fmla="*/ 0 h 6"/>
                    <a:gd name="T11" fmla="*/ 6 h 6"/>
                  </a:gdLst>
                  <a:ahLst/>
                  <a:cxnLst>
                    <a:cxn ang="T5">
                      <a:pos x="0" y="T0"/>
                    </a:cxn>
                    <a:cxn ang="T6">
                      <a:pos x="0" y="T1"/>
                    </a:cxn>
                    <a:cxn ang="T7">
                      <a:pos x="0" y="T2"/>
                    </a:cxn>
                    <a:cxn ang="T8">
                      <a:pos x="0" y="T3"/>
                    </a:cxn>
                    <a:cxn ang="T9">
                      <a:pos x="0" y="T4"/>
                    </a:cxn>
                  </a:cxnLst>
                  <a:rect l="0" t="T10" r="0" b="T11"/>
                  <a:pathLst>
                    <a:path h="6">
                      <a:moveTo>
                        <a:pt x="0" y="6"/>
                      </a:moveTo>
                      <a:lnTo>
                        <a:pt x="0" y="0"/>
                      </a:lnTo>
                      <a:lnTo>
                        <a:pt x="0"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00" name="Freeform 272"/>
                <p:cNvSpPr>
                  <a:spLocks/>
                </p:cNvSpPr>
                <p:nvPr/>
              </p:nvSpPr>
              <p:spPr bwMode="auto">
                <a:xfrm>
                  <a:off x="3267" y="2280"/>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01" name="Freeform 273"/>
                <p:cNvSpPr>
                  <a:spLocks/>
                </p:cNvSpPr>
                <p:nvPr/>
              </p:nvSpPr>
              <p:spPr bwMode="auto">
                <a:xfrm>
                  <a:off x="3189" y="2280"/>
                  <a:ext cx="0" cy="6"/>
                </a:xfrm>
                <a:custGeom>
                  <a:avLst/>
                  <a:gdLst>
                    <a:gd name="T0" fmla="*/ 0 h 6"/>
                    <a:gd name="T1" fmla="*/ 6 h 6"/>
                    <a:gd name="T2" fmla="*/ 0 h 6"/>
                    <a:gd name="T3" fmla="*/ 6 h 6"/>
                    <a:gd name="T4" fmla="*/ 0 h 6"/>
                    <a:gd name="T5" fmla="*/ 0 60000 65536"/>
                    <a:gd name="T6" fmla="*/ 0 60000 65536"/>
                    <a:gd name="T7" fmla="*/ 0 60000 65536"/>
                    <a:gd name="T8" fmla="*/ 0 60000 65536"/>
                    <a:gd name="T9" fmla="*/ 0 60000 65536"/>
                    <a:gd name="T10" fmla="*/ 0 h 6"/>
                    <a:gd name="T11" fmla="*/ 6 h 6"/>
                  </a:gdLst>
                  <a:ahLst/>
                  <a:cxnLst>
                    <a:cxn ang="T5">
                      <a:pos x="0" y="T0"/>
                    </a:cxn>
                    <a:cxn ang="T6">
                      <a:pos x="0" y="T1"/>
                    </a:cxn>
                    <a:cxn ang="T7">
                      <a:pos x="0" y="T2"/>
                    </a:cxn>
                    <a:cxn ang="T8">
                      <a:pos x="0" y="T3"/>
                    </a:cxn>
                    <a:cxn ang="T9">
                      <a:pos x="0" y="T4"/>
                    </a:cxn>
                  </a:cxnLst>
                  <a:rect l="0" t="T10" r="0" b="T11"/>
                  <a:pathLst>
                    <a:path h="6">
                      <a:moveTo>
                        <a:pt x="0" y="0"/>
                      </a:moveTo>
                      <a:lnTo>
                        <a:pt x="0" y="6"/>
                      </a:lnTo>
                      <a:lnTo>
                        <a:pt x="0" y="0"/>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02" name="Freeform 274"/>
                <p:cNvSpPr>
                  <a:spLocks/>
                </p:cNvSpPr>
                <p:nvPr/>
              </p:nvSpPr>
              <p:spPr bwMode="auto">
                <a:xfrm>
                  <a:off x="3225" y="2280"/>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03" name="Freeform 275"/>
                <p:cNvSpPr>
                  <a:spLocks/>
                </p:cNvSpPr>
                <p:nvPr/>
              </p:nvSpPr>
              <p:spPr bwMode="auto">
                <a:xfrm>
                  <a:off x="3243" y="2280"/>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804" name="Freeform 276"/>
                <p:cNvSpPr>
                  <a:spLocks/>
                </p:cNvSpPr>
                <p:nvPr/>
              </p:nvSpPr>
              <p:spPr bwMode="auto">
                <a:xfrm>
                  <a:off x="3189" y="2520"/>
                  <a:ext cx="253" cy="300"/>
                </a:xfrm>
                <a:custGeom>
                  <a:avLst/>
                  <a:gdLst>
                    <a:gd name="T0" fmla="*/ 36 w 253"/>
                    <a:gd name="T1" fmla="*/ 48 h 300"/>
                    <a:gd name="T2" fmla="*/ 48 w 253"/>
                    <a:gd name="T3" fmla="*/ 30 h 300"/>
                    <a:gd name="T4" fmla="*/ 60 w 253"/>
                    <a:gd name="T5" fmla="*/ 18 h 300"/>
                    <a:gd name="T6" fmla="*/ 84 w 253"/>
                    <a:gd name="T7" fmla="*/ 18 h 300"/>
                    <a:gd name="T8" fmla="*/ 108 w 253"/>
                    <a:gd name="T9" fmla="*/ 18 h 300"/>
                    <a:gd name="T10" fmla="*/ 132 w 253"/>
                    <a:gd name="T11" fmla="*/ 18 h 300"/>
                    <a:gd name="T12" fmla="*/ 144 w 253"/>
                    <a:gd name="T13" fmla="*/ 12 h 300"/>
                    <a:gd name="T14" fmla="*/ 162 w 253"/>
                    <a:gd name="T15" fmla="*/ 18 h 300"/>
                    <a:gd name="T16" fmla="*/ 186 w 253"/>
                    <a:gd name="T17" fmla="*/ 12 h 300"/>
                    <a:gd name="T18" fmla="*/ 198 w 253"/>
                    <a:gd name="T19" fmla="*/ 0 h 300"/>
                    <a:gd name="T20" fmla="*/ 210 w 253"/>
                    <a:gd name="T21" fmla="*/ 0 h 300"/>
                    <a:gd name="T22" fmla="*/ 228 w 253"/>
                    <a:gd name="T23" fmla="*/ 18 h 300"/>
                    <a:gd name="T24" fmla="*/ 234 w 253"/>
                    <a:gd name="T25" fmla="*/ 48 h 300"/>
                    <a:gd name="T26" fmla="*/ 253 w 253"/>
                    <a:gd name="T27" fmla="*/ 84 h 300"/>
                    <a:gd name="T28" fmla="*/ 234 w 253"/>
                    <a:gd name="T29" fmla="*/ 96 h 300"/>
                    <a:gd name="T30" fmla="*/ 222 w 253"/>
                    <a:gd name="T31" fmla="*/ 138 h 300"/>
                    <a:gd name="T32" fmla="*/ 204 w 253"/>
                    <a:gd name="T33" fmla="*/ 174 h 300"/>
                    <a:gd name="T34" fmla="*/ 192 w 253"/>
                    <a:gd name="T35" fmla="*/ 192 h 300"/>
                    <a:gd name="T36" fmla="*/ 186 w 253"/>
                    <a:gd name="T37" fmla="*/ 222 h 300"/>
                    <a:gd name="T38" fmla="*/ 168 w 253"/>
                    <a:gd name="T39" fmla="*/ 234 h 300"/>
                    <a:gd name="T40" fmla="*/ 192 w 253"/>
                    <a:gd name="T41" fmla="*/ 246 h 300"/>
                    <a:gd name="T42" fmla="*/ 198 w 253"/>
                    <a:gd name="T43" fmla="*/ 270 h 300"/>
                    <a:gd name="T44" fmla="*/ 216 w 253"/>
                    <a:gd name="T45" fmla="*/ 282 h 300"/>
                    <a:gd name="T46" fmla="*/ 192 w 253"/>
                    <a:gd name="T47" fmla="*/ 282 h 300"/>
                    <a:gd name="T48" fmla="*/ 174 w 253"/>
                    <a:gd name="T49" fmla="*/ 294 h 300"/>
                    <a:gd name="T50" fmla="*/ 156 w 253"/>
                    <a:gd name="T51" fmla="*/ 300 h 300"/>
                    <a:gd name="T52" fmla="*/ 138 w 253"/>
                    <a:gd name="T53" fmla="*/ 294 h 300"/>
                    <a:gd name="T54" fmla="*/ 126 w 253"/>
                    <a:gd name="T55" fmla="*/ 294 h 300"/>
                    <a:gd name="T56" fmla="*/ 108 w 253"/>
                    <a:gd name="T57" fmla="*/ 288 h 300"/>
                    <a:gd name="T58" fmla="*/ 90 w 253"/>
                    <a:gd name="T59" fmla="*/ 282 h 300"/>
                    <a:gd name="T60" fmla="*/ 84 w 253"/>
                    <a:gd name="T61" fmla="*/ 270 h 300"/>
                    <a:gd name="T62" fmla="*/ 72 w 253"/>
                    <a:gd name="T63" fmla="*/ 252 h 300"/>
                    <a:gd name="T64" fmla="*/ 54 w 253"/>
                    <a:gd name="T65" fmla="*/ 240 h 300"/>
                    <a:gd name="T66" fmla="*/ 36 w 253"/>
                    <a:gd name="T67" fmla="*/ 222 h 300"/>
                    <a:gd name="T68" fmla="*/ 30 w 253"/>
                    <a:gd name="T69" fmla="*/ 210 h 300"/>
                    <a:gd name="T70" fmla="*/ 18 w 253"/>
                    <a:gd name="T71" fmla="*/ 186 h 300"/>
                    <a:gd name="T72" fmla="*/ 12 w 253"/>
                    <a:gd name="T73" fmla="*/ 174 h 300"/>
                    <a:gd name="T74" fmla="*/ 0 w 253"/>
                    <a:gd name="T75" fmla="*/ 162 h 300"/>
                    <a:gd name="T76" fmla="*/ 12 w 253"/>
                    <a:gd name="T77" fmla="*/ 144 h 300"/>
                    <a:gd name="T78" fmla="*/ 12 w 253"/>
                    <a:gd name="T79" fmla="*/ 132 h 300"/>
                    <a:gd name="T80" fmla="*/ 24 w 253"/>
                    <a:gd name="T81" fmla="*/ 114 h 300"/>
                    <a:gd name="T82" fmla="*/ 36 w 253"/>
                    <a:gd name="T83" fmla="*/ 102 h 300"/>
                    <a:gd name="T84" fmla="*/ 36 w 253"/>
                    <a:gd name="T85" fmla="*/ 72 h 3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300"/>
                    <a:gd name="T131" fmla="*/ 253 w 253"/>
                    <a:gd name="T132" fmla="*/ 300 h 3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300">
                      <a:moveTo>
                        <a:pt x="36" y="54"/>
                      </a:moveTo>
                      <a:lnTo>
                        <a:pt x="36" y="48"/>
                      </a:lnTo>
                      <a:lnTo>
                        <a:pt x="48" y="48"/>
                      </a:lnTo>
                      <a:lnTo>
                        <a:pt x="48" y="30"/>
                      </a:lnTo>
                      <a:lnTo>
                        <a:pt x="48" y="18"/>
                      </a:lnTo>
                      <a:lnTo>
                        <a:pt x="60" y="18"/>
                      </a:lnTo>
                      <a:lnTo>
                        <a:pt x="72" y="18"/>
                      </a:lnTo>
                      <a:lnTo>
                        <a:pt x="84" y="18"/>
                      </a:lnTo>
                      <a:lnTo>
                        <a:pt x="96" y="18"/>
                      </a:lnTo>
                      <a:lnTo>
                        <a:pt x="108" y="18"/>
                      </a:lnTo>
                      <a:lnTo>
                        <a:pt x="120" y="18"/>
                      </a:lnTo>
                      <a:lnTo>
                        <a:pt x="132" y="18"/>
                      </a:lnTo>
                      <a:lnTo>
                        <a:pt x="144" y="18"/>
                      </a:lnTo>
                      <a:lnTo>
                        <a:pt x="144" y="12"/>
                      </a:lnTo>
                      <a:lnTo>
                        <a:pt x="144" y="18"/>
                      </a:lnTo>
                      <a:lnTo>
                        <a:pt x="162" y="18"/>
                      </a:lnTo>
                      <a:lnTo>
                        <a:pt x="186" y="18"/>
                      </a:lnTo>
                      <a:lnTo>
                        <a:pt x="186" y="12"/>
                      </a:lnTo>
                      <a:lnTo>
                        <a:pt x="192" y="12"/>
                      </a:lnTo>
                      <a:lnTo>
                        <a:pt x="198" y="0"/>
                      </a:lnTo>
                      <a:lnTo>
                        <a:pt x="204" y="6"/>
                      </a:lnTo>
                      <a:lnTo>
                        <a:pt x="210" y="0"/>
                      </a:lnTo>
                      <a:lnTo>
                        <a:pt x="216" y="6"/>
                      </a:lnTo>
                      <a:lnTo>
                        <a:pt x="228" y="18"/>
                      </a:lnTo>
                      <a:lnTo>
                        <a:pt x="234" y="30"/>
                      </a:lnTo>
                      <a:lnTo>
                        <a:pt x="234" y="48"/>
                      </a:lnTo>
                      <a:lnTo>
                        <a:pt x="241" y="66"/>
                      </a:lnTo>
                      <a:lnTo>
                        <a:pt x="253" y="84"/>
                      </a:lnTo>
                      <a:lnTo>
                        <a:pt x="241" y="90"/>
                      </a:lnTo>
                      <a:lnTo>
                        <a:pt x="234" y="96"/>
                      </a:lnTo>
                      <a:lnTo>
                        <a:pt x="222" y="114"/>
                      </a:lnTo>
                      <a:lnTo>
                        <a:pt x="222" y="138"/>
                      </a:lnTo>
                      <a:lnTo>
                        <a:pt x="222" y="150"/>
                      </a:lnTo>
                      <a:lnTo>
                        <a:pt x="204" y="174"/>
                      </a:lnTo>
                      <a:lnTo>
                        <a:pt x="198" y="192"/>
                      </a:lnTo>
                      <a:lnTo>
                        <a:pt x="192" y="192"/>
                      </a:lnTo>
                      <a:lnTo>
                        <a:pt x="186" y="210"/>
                      </a:lnTo>
                      <a:lnTo>
                        <a:pt x="186" y="222"/>
                      </a:lnTo>
                      <a:lnTo>
                        <a:pt x="174" y="228"/>
                      </a:lnTo>
                      <a:lnTo>
                        <a:pt x="168" y="234"/>
                      </a:lnTo>
                      <a:lnTo>
                        <a:pt x="174" y="234"/>
                      </a:lnTo>
                      <a:lnTo>
                        <a:pt x="192" y="246"/>
                      </a:lnTo>
                      <a:lnTo>
                        <a:pt x="198" y="258"/>
                      </a:lnTo>
                      <a:lnTo>
                        <a:pt x="198" y="270"/>
                      </a:lnTo>
                      <a:lnTo>
                        <a:pt x="210" y="270"/>
                      </a:lnTo>
                      <a:lnTo>
                        <a:pt x="216" y="282"/>
                      </a:lnTo>
                      <a:lnTo>
                        <a:pt x="204" y="282"/>
                      </a:lnTo>
                      <a:lnTo>
                        <a:pt x="192" y="282"/>
                      </a:lnTo>
                      <a:lnTo>
                        <a:pt x="186" y="288"/>
                      </a:lnTo>
                      <a:lnTo>
                        <a:pt x="174" y="294"/>
                      </a:lnTo>
                      <a:lnTo>
                        <a:pt x="162" y="294"/>
                      </a:lnTo>
                      <a:lnTo>
                        <a:pt x="156" y="300"/>
                      </a:lnTo>
                      <a:lnTo>
                        <a:pt x="150" y="294"/>
                      </a:lnTo>
                      <a:lnTo>
                        <a:pt x="138" y="294"/>
                      </a:lnTo>
                      <a:lnTo>
                        <a:pt x="138" y="300"/>
                      </a:lnTo>
                      <a:lnTo>
                        <a:pt x="126" y="294"/>
                      </a:lnTo>
                      <a:lnTo>
                        <a:pt x="114" y="282"/>
                      </a:lnTo>
                      <a:lnTo>
                        <a:pt x="108" y="288"/>
                      </a:lnTo>
                      <a:lnTo>
                        <a:pt x="102" y="288"/>
                      </a:lnTo>
                      <a:lnTo>
                        <a:pt x="90" y="282"/>
                      </a:lnTo>
                      <a:lnTo>
                        <a:pt x="84" y="276"/>
                      </a:lnTo>
                      <a:lnTo>
                        <a:pt x="84" y="270"/>
                      </a:lnTo>
                      <a:lnTo>
                        <a:pt x="78" y="264"/>
                      </a:lnTo>
                      <a:lnTo>
                        <a:pt x="72" y="252"/>
                      </a:lnTo>
                      <a:lnTo>
                        <a:pt x="54" y="246"/>
                      </a:lnTo>
                      <a:lnTo>
                        <a:pt x="54" y="240"/>
                      </a:lnTo>
                      <a:lnTo>
                        <a:pt x="42" y="228"/>
                      </a:lnTo>
                      <a:lnTo>
                        <a:pt x="36" y="222"/>
                      </a:lnTo>
                      <a:lnTo>
                        <a:pt x="30" y="222"/>
                      </a:lnTo>
                      <a:lnTo>
                        <a:pt x="30" y="210"/>
                      </a:lnTo>
                      <a:lnTo>
                        <a:pt x="24" y="198"/>
                      </a:lnTo>
                      <a:lnTo>
                        <a:pt x="18" y="186"/>
                      </a:lnTo>
                      <a:lnTo>
                        <a:pt x="18" y="180"/>
                      </a:lnTo>
                      <a:lnTo>
                        <a:pt x="12" y="174"/>
                      </a:lnTo>
                      <a:lnTo>
                        <a:pt x="6" y="162"/>
                      </a:lnTo>
                      <a:lnTo>
                        <a:pt x="0" y="162"/>
                      </a:lnTo>
                      <a:lnTo>
                        <a:pt x="6" y="150"/>
                      </a:lnTo>
                      <a:lnTo>
                        <a:pt x="12" y="144"/>
                      </a:lnTo>
                      <a:lnTo>
                        <a:pt x="12" y="138"/>
                      </a:lnTo>
                      <a:lnTo>
                        <a:pt x="12" y="132"/>
                      </a:lnTo>
                      <a:lnTo>
                        <a:pt x="18" y="120"/>
                      </a:lnTo>
                      <a:lnTo>
                        <a:pt x="24" y="114"/>
                      </a:lnTo>
                      <a:lnTo>
                        <a:pt x="36" y="114"/>
                      </a:lnTo>
                      <a:lnTo>
                        <a:pt x="36" y="102"/>
                      </a:lnTo>
                      <a:lnTo>
                        <a:pt x="36" y="84"/>
                      </a:lnTo>
                      <a:lnTo>
                        <a:pt x="36" y="72"/>
                      </a:lnTo>
                      <a:lnTo>
                        <a:pt x="36" y="54"/>
                      </a:lnTo>
                      <a:close/>
                    </a:path>
                  </a:pathLst>
                </a:custGeom>
                <a:solidFill>
                  <a:srgbClr val="00CC00"/>
                </a:solidFill>
                <a:ln w="0">
                  <a:solidFill>
                    <a:srgbClr val="000000"/>
                  </a:solidFill>
                  <a:prstDash val="solid"/>
                  <a:round/>
                  <a:headEnd/>
                  <a:tailEnd/>
                </a:ln>
              </p:spPr>
              <p:txBody>
                <a:bodyPr/>
                <a:lstStyle/>
                <a:p>
                  <a:endParaRPr lang="en-US"/>
                </a:p>
              </p:txBody>
            </p:sp>
            <p:sp>
              <p:nvSpPr>
                <p:cNvPr id="16805" name="Freeform 277"/>
                <p:cNvSpPr>
                  <a:spLocks/>
                </p:cNvSpPr>
                <p:nvPr/>
              </p:nvSpPr>
              <p:spPr bwMode="auto">
                <a:xfrm>
                  <a:off x="3237" y="2376"/>
                  <a:ext cx="162" cy="162"/>
                </a:xfrm>
                <a:custGeom>
                  <a:avLst/>
                  <a:gdLst>
                    <a:gd name="T0" fmla="*/ 120 w 162"/>
                    <a:gd name="T1" fmla="*/ 42 h 162"/>
                    <a:gd name="T2" fmla="*/ 120 w 162"/>
                    <a:gd name="T3" fmla="*/ 42 h 162"/>
                    <a:gd name="T4" fmla="*/ 132 w 162"/>
                    <a:gd name="T5" fmla="*/ 72 h 162"/>
                    <a:gd name="T6" fmla="*/ 138 w 162"/>
                    <a:gd name="T7" fmla="*/ 96 h 162"/>
                    <a:gd name="T8" fmla="*/ 156 w 162"/>
                    <a:gd name="T9" fmla="*/ 120 h 162"/>
                    <a:gd name="T10" fmla="*/ 162 w 162"/>
                    <a:gd name="T11" fmla="*/ 132 h 162"/>
                    <a:gd name="T12" fmla="*/ 156 w 162"/>
                    <a:gd name="T13" fmla="*/ 150 h 162"/>
                    <a:gd name="T14" fmla="*/ 144 w 162"/>
                    <a:gd name="T15" fmla="*/ 156 h 162"/>
                    <a:gd name="T16" fmla="*/ 138 w 162"/>
                    <a:gd name="T17" fmla="*/ 162 h 162"/>
                    <a:gd name="T18" fmla="*/ 96 w 162"/>
                    <a:gd name="T19" fmla="*/ 162 h 162"/>
                    <a:gd name="T20" fmla="*/ 96 w 162"/>
                    <a:gd name="T21" fmla="*/ 162 h 162"/>
                    <a:gd name="T22" fmla="*/ 72 w 162"/>
                    <a:gd name="T23" fmla="*/ 162 h 162"/>
                    <a:gd name="T24" fmla="*/ 48 w 162"/>
                    <a:gd name="T25" fmla="*/ 162 h 162"/>
                    <a:gd name="T26" fmla="*/ 24 w 162"/>
                    <a:gd name="T27" fmla="*/ 162 h 162"/>
                    <a:gd name="T28" fmla="*/ 0 w 162"/>
                    <a:gd name="T29" fmla="*/ 162 h 162"/>
                    <a:gd name="T30" fmla="*/ 0 w 162"/>
                    <a:gd name="T31" fmla="*/ 132 h 162"/>
                    <a:gd name="T32" fmla="*/ 0 w 162"/>
                    <a:gd name="T33" fmla="*/ 102 h 162"/>
                    <a:gd name="T34" fmla="*/ 0 w 162"/>
                    <a:gd name="T35" fmla="*/ 66 h 162"/>
                    <a:gd name="T36" fmla="*/ 0 w 162"/>
                    <a:gd name="T37" fmla="*/ 36 h 162"/>
                    <a:gd name="T38" fmla="*/ 0 w 162"/>
                    <a:gd name="T39" fmla="*/ 12 h 162"/>
                    <a:gd name="T40" fmla="*/ 12 w 162"/>
                    <a:gd name="T41" fmla="*/ 0 h 162"/>
                    <a:gd name="T42" fmla="*/ 42 w 162"/>
                    <a:gd name="T43" fmla="*/ 6 h 162"/>
                    <a:gd name="T44" fmla="*/ 54 w 162"/>
                    <a:gd name="T45" fmla="*/ 12 h 162"/>
                    <a:gd name="T46" fmla="*/ 66 w 162"/>
                    <a:gd name="T47" fmla="*/ 12 h 162"/>
                    <a:gd name="T48" fmla="*/ 72 w 162"/>
                    <a:gd name="T49" fmla="*/ 6 h 162"/>
                    <a:gd name="T50" fmla="*/ 84 w 162"/>
                    <a:gd name="T51" fmla="*/ 6 h 162"/>
                    <a:gd name="T52" fmla="*/ 84 w 162"/>
                    <a:gd name="T53" fmla="*/ 6 h 162"/>
                    <a:gd name="T54" fmla="*/ 96 w 162"/>
                    <a:gd name="T55" fmla="*/ 0 h 162"/>
                    <a:gd name="T56" fmla="*/ 102 w 162"/>
                    <a:gd name="T57" fmla="*/ 6 h 162"/>
                    <a:gd name="T58" fmla="*/ 114 w 162"/>
                    <a:gd name="T59" fmla="*/ 6 h 162"/>
                    <a:gd name="T60" fmla="*/ 114 w 162"/>
                    <a:gd name="T61" fmla="*/ 6 h 162"/>
                    <a:gd name="T62" fmla="*/ 138 w 162"/>
                    <a:gd name="T63" fmla="*/ 6 h 162"/>
                    <a:gd name="T64" fmla="*/ 150 w 162"/>
                    <a:gd name="T65" fmla="*/ 36 h 162"/>
                    <a:gd name="T66" fmla="*/ 138 w 162"/>
                    <a:gd name="T67" fmla="*/ 66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162"/>
                    <a:gd name="T104" fmla="*/ 162 w 162"/>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162">
                      <a:moveTo>
                        <a:pt x="132" y="60"/>
                      </a:moveTo>
                      <a:lnTo>
                        <a:pt x="120" y="42"/>
                      </a:lnTo>
                      <a:lnTo>
                        <a:pt x="114" y="30"/>
                      </a:lnTo>
                      <a:lnTo>
                        <a:pt x="120" y="42"/>
                      </a:lnTo>
                      <a:lnTo>
                        <a:pt x="126" y="60"/>
                      </a:lnTo>
                      <a:lnTo>
                        <a:pt x="132" y="72"/>
                      </a:lnTo>
                      <a:lnTo>
                        <a:pt x="138" y="84"/>
                      </a:lnTo>
                      <a:lnTo>
                        <a:pt x="138" y="96"/>
                      </a:lnTo>
                      <a:lnTo>
                        <a:pt x="144" y="108"/>
                      </a:lnTo>
                      <a:lnTo>
                        <a:pt x="156" y="120"/>
                      </a:lnTo>
                      <a:lnTo>
                        <a:pt x="162" y="126"/>
                      </a:lnTo>
                      <a:lnTo>
                        <a:pt x="162" y="132"/>
                      </a:lnTo>
                      <a:lnTo>
                        <a:pt x="162" y="144"/>
                      </a:lnTo>
                      <a:lnTo>
                        <a:pt x="156" y="150"/>
                      </a:lnTo>
                      <a:lnTo>
                        <a:pt x="150" y="144"/>
                      </a:lnTo>
                      <a:lnTo>
                        <a:pt x="144" y="156"/>
                      </a:lnTo>
                      <a:lnTo>
                        <a:pt x="138" y="156"/>
                      </a:lnTo>
                      <a:lnTo>
                        <a:pt x="138" y="162"/>
                      </a:lnTo>
                      <a:lnTo>
                        <a:pt x="114" y="162"/>
                      </a:lnTo>
                      <a:lnTo>
                        <a:pt x="96" y="162"/>
                      </a:lnTo>
                      <a:lnTo>
                        <a:pt x="96" y="156"/>
                      </a:lnTo>
                      <a:lnTo>
                        <a:pt x="96" y="162"/>
                      </a:lnTo>
                      <a:lnTo>
                        <a:pt x="84" y="162"/>
                      </a:lnTo>
                      <a:lnTo>
                        <a:pt x="72" y="162"/>
                      </a:lnTo>
                      <a:lnTo>
                        <a:pt x="60" y="162"/>
                      </a:lnTo>
                      <a:lnTo>
                        <a:pt x="48" y="162"/>
                      </a:lnTo>
                      <a:lnTo>
                        <a:pt x="36" y="162"/>
                      </a:lnTo>
                      <a:lnTo>
                        <a:pt x="24" y="162"/>
                      </a:lnTo>
                      <a:lnTo>
                        <a:pt x="12" y="162"/>
                      </a:lnTo>
                      <a:lnTo>
                        <a:pt x="0" y="162"/>
                      </a:lnTo>
                      <a:lnTo>
                        <a:pt x="0" y="144"/>
                      </a:lnTo>
                      <a:lnTo>
                        <a:pt x="0" y="132"/>
                      </a:lnTo>
                      <a:lnTo>
                        <a:pt x="0" y="114"/>
                      </a:lnTo>
                      <a:lnTo>
                        <a:pt x="0" y="102"/>
                      </a:lnTo>
                      <a:lnTo>
                        <a:pt x="0" y="84"/>
                      </a:lnTo>
                      <a:lnTo>
                        <a:pt x="0" y="66"/>
                      </a:lnTo>
                      <a:lnTo>
                        <a:pt x="0" y="54"/>
                      </a:lnTo>
                      <a:lnTo>
                        <a:pt x="0" y="36"/>
                      </a:lnTo>
                      <a:lnTo>
                        <a:pt x="0" y="24"/>
                      </a:lnTo>
                      <a:lnTo>
                        <a:pt x="0" y="12"/>
                      </a:lnTo>
                      <a:lnTo>
                        <a:pt x="6" y="0"/>
                      </a:lnTo>
                      <a:lnTo>
                        <a:pt x="12" y="0"/>
                      </a:lnTo>
                      <a:lnTo>
                        <a:pt x="36" y="6"/>
                      </a:lnTo>
                      <a:lnTo>
                        <a:pt x="42" y="6"/>
                      </a:lnTo>
                      <a:lnTo>
                        <a:pt x="48" y="12"/>
                      </a:lnTo>
                      <a:lnTo>
                        <a:pt x="54" y="12"/>
                      </a:lnTo>
                      <a:lnTo>
                        <a:pt x="60" y="12"/>
                      </a:lnTo>
                      <a:lnTo>
                        <a:pt x="66" y="12"/>
                      </a:lnTo>
                      <a:lnTo>
                        <a:pt x="72" y="12"/>
                      </a:lnTo>
                      <a:lnTo>
                        <a:pt x="72" y="6"/>
                      </a:lnTo>
                      <a:lnTo>
                        <a:pt x="78" y="6"/>
                      </a:lnTo>
                      <a:lnTo>
                        <a:pt x="84" y="6"/>
                      </a:lnTo>
                      <a:lnTo>
                        <a:pt x="90" y="0"/>
                      </a:lnTo>
                      <a:lnTo>
                        <a:pt x="84" y="6"/>
                      </a:lnTo>
                      <a:lnTo>
                        <a:pt x="90" y="0"/>
                      </a:lnTo>
                      <a:lnTo>
                        <a:pt x="96" y="0"/>
                      </a:lnTo>
                      <a:lnTo>
                        <a:pt x="102" y="0"/>
                      </a:lnTo>
                      <a:lnTo>
                        <a:pt x="102" y="6"/>
                      </a:lnTo>
                      <a:lnTo>
                        <a:pt x="108" y="6"/>
                      </a:lnTo>
                      <a:lnTo>
                        <a:pt x="114" y="6"/>
                      </a:lnTo>
                      <a:lnTo>
                        <a:pt x="108" y="6"/>
                      </a:lnTo>
                      <a:lnTo>
                        <a:pt x="114" y="6"/>
                      </a:lnTo>
                      <a:lnTo>
                        <a:pt x="120" y="12"/>
                      </a:lnTo>
                      <a:lnTo>
                        <a:pt x="138" y="6"/>
                      </a:lnTo>
                      <a:lnTo>
                        <a:pt x="144" y="24"/>
                      </a:lnTo>
                      <a:lnTo>
                        <a:pt x="150" y="36"/>
                      </a:lnTo>
                      <a:lnTo>
                        <a:pt x="144" y="48"/>
                      </a:lnTo>
                      <a:lnTo>
                        <a:pt x="138" y="66"/>
                      </a:lnTo>
                      <a:lnTo>
                        <a:pt x="132" y="60"/>
                      </a:lnTo>
                      <a:close/>
                    </a:path>
                  </a:pathLst>
                </a:custGeom>
                <a:solidFill>
                  <a:srgbClr val="00CC00"/>
                </a:solidFill>
                <a:ln w="0">
                  <a:solidFill>
                    <a:srgbClr val="000000"/>
                  </a:solidFill>
                  <a:prstDash val="solid"/>
                  <a:round/>
                  <a:headEnd/>
                  <a:tailEnd/>
                </a:ln>
              </p:spPr>
              <p:txBody>
                <a:bodyPr/>
                <a:lstStyle/>
                <a:p>
                  <a:endParaRPr lang="en-US"/>
                </a:p>
              </p:txBody>
            </p:sp>
            <p:sp>
              <p:nvSpPr>
                <p:cNvPr id="16806" name="Freeform 278"/>
                <p:cNvSpPr>
                  <a:spLocks/>
                </p:cNvSpPr>
                <p:nvPr/>
              </p:nvSpPr>
              <p:spPr bwMode="auto">
                <a:xfrm>
                  <a:off x="3532" y="2412"/>
                  <a:ext cx="30" cy="12"/>
                </a:xfrm>
                <a:custGeom>
                  <a:avLst/>
                  <a:gdLst>
                    <a:gd name="T0" fmla="*/ 12 w 30"/>
                    <a:gd name="T1" fmla="*/ 0 h 12"/>
                    <a:gd name="T2" fmla="*/ 0 w 30"/>
                    <a:gd name="T3" fmla="*/ 6 h 12"/>
                    <a:gd name="T4" fmla="*/ 12 w 30"/>
                    <a:gd name="T5" fmla="*/ 12 h 12"/>
                    <a:gd name="T6" fmla="*/ 30 w 30"/>
                    <a:gd name="T7" fmla="*/ 6 h 12"/>
                    <a:gd name="T8" fmla="*/ 12 w 30"/>
                    <a:gd name="T9" fmla="*/ 0 h 12"/>
                    <a:gd name="T10" fmla="*/ 0 60000 65536"/>
                    <a:gd name="T11" fmla="*/ 0 60000 65536"/>
                    <a:gd name="T12" fmla="*/ 0 60000 65536"/>
                    <a:gd name="T13" fmla="*/ 0 60000 65536"/>
                    <a:gd name="T14" fmla="*/ 0 60000 65536"/>
                    <a:gd name="T15" fmla="*/ 0 w 30"/>
                    <a:gd name="T16" fmla="*/ 0 h 12"/>
                    <a:gd name="T17" fmla="*/ 30 w 30"/>
                    <a:gd name="T18" fmla="*/ 12 h 12"/>
                  </a:gdLst>
                  <a:ahLst/>
                  <a:cxnLst>
                    <a:cxn ang="T10">
                      <a:pos x="T0" y="T1"/>
                    </a:cxn>
                    <a:cxn ang="T11">
                      <a:pos x="T2" y="T3"/>
                    </a:cxn>
                    <a:cxn ang="T12">
                      <a:pos x="T4" y="T5"/>
                    </a:cxn>
                    <a:cxn ang="T13">
                      <a:pos x="T6" y="T7"/>
                    </a:cxn>
                    <a:cxn ang="T14">
                      <a:pos x="T8" y="T9"/>
                    </a:cxn>
                  </a:cxnLst>
                  <a:rect l="T15" t="T16" r="T17" b="T18"/>
                  <a:pathLst>
                    <a:path w="30" h="12">
                      <a:moveTo>
                        <a:pt x="12" y="0"/>
                      </a:moveTo>
                      <a:lnTo>
                        <a:pt x="0" y="6"/>
                      </a:lnTo>
                      <a:lnTo>
                        <a:pt x="12" y="12"/>
                      </a:lnTo>
                      <a:lnTo>
                        <a:pt x="30" y="6"/>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6807" name="Freeform 279"/>
                <p:cNvSpPr>
                  <a:spLocks/>
                </p:cNvSpPr>
                <p:nvPr/>
              </p:nvSpPr>
              <p:spPr bwMode="auto">
                <a:xfrm>
                  <a:off x="3375" y="2346"/>
                  <a:ext cx="24" cy="66"/>
                </a:xfrm>
                <a:custGeom>
                  <a:avLst/>
                  <a:gdLst>
                    <a:gd name="T0" fmla="*/ 12 w 24"/>
                    <a:gd name="T1" fmla="*/ 66 h 66"/>
                    <a:gd name="T2" fmla="*/ 6 w 24"/>
                    <a:gd name="T3" fmla="*/ 54 h 66"/>
                    <a:gd name="T4" fmla="*/ 0 w 24"/>
                    <a:gd name="T5" fmla="*/ 36 h 66"/>
                    <a:gd name="T6" fmla="*/ 6 w 24"/>
                    <a:gd name="T7" fmla="*/ 18 h 66"/>
                    <a:gd name="T8" fmla="*/ 12 w 24"/>
                    <a:gd name="T9" fmla="*/ 6 h 66"/>
                    <a:gd name="T10" fmla="*/ 24 w 24"/>
                    <a:gd name="T11" fmla="*/ 0 h 66"/>
                    <a:gd name="T12" fmla="*/ 24 w 24"/>
                    <a:gd name="T13" fmla="*/ 12 h 66"/>
                    <a:gd name="T14" fmla="*/ 18 w 24"/>
                    <a:gd name="T15" fmla="*/ 24 h 66"/>
                    <a:gd name="T16" fmla="*/ 18 w 24"/>
                    <a:gd name="T17" fmla="*/ 36 h 66"/>
                    <a:gd name="T18" fmla="*/ 18 w 24"/>
                    <a:gd name="T19" fmla="*/ 54 h 66"/>
                    <a:gd name="T20" fmla="*/ 12 w 24"/>
                    <a:gd name="T21" fmla="*/ 6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66"/>
                    <a:gd name="T35" fmla="*/ 24 w 2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66">
                      <a:moveTo>
                        <a:pt x="12" y="66"/>
                      </a:moveTo>
                      <a:lnTo>
                        <a:pt x="6" y="54"/>
                      </a:lnTo>
                      <a:lnTo>
                        <a:pt x="0" y="36"/>
                      </a:lnTo>
                      <a:lnTo>
                        <a:pt x="6" y="18"/>
                      </a:lnTo>
                      <a:lnTo>
                        <a:pt x="12" y="6"/>
                      </a:lnTo>
                      <a:lnTo>
                        <a:pt x="24" y="0"/>
                      </a:lnTo>
                      <a:lnTo>
                        <a:pt x="24" y="12"/>
                      </a:lnTo>
                      <a:lnTo>
                        <a:pt x="18" y="24"/>
                      </a:lnTo>
                      <a:lnTo>
                        <a:pt x="18" y="36"/>
                      </a:lnTo>
                      <a:lnTo>
                        <a:pt x="18" y="54"/>
                      </a:lnTo>
                      <a:lnTo>
                        <a:pt x="12" y="66"/>
                      </a:lnTo>
                      <a:close/>
                    </a:path>
                  </a:pathLst>
                </a:custGeom>
                <a:solidFill>
                  <a:srgbClr val="00CC00"/>
                </a:solidFill>
                <a:ln w="0">
                  <a:solidFill>
                    <a:srgbClr val="000000"/>
                  </a:solidFill>
                  <a:prstDash val="solid"/>
                  <a:round/>
                  <a:headEnd/>
                  <a:tailEnd/>
                </a:ln>
              </p:spPr>
              <p:txBody>
                <a:bodyPr/>
                <a:lstStyle/>
                <a:p>
                  <a:endParaRPr lang="en-US"/>
                </a:p>
              </p:txBody>
            </p:sp>
            <p:sp>
              <p:nvSpPr>
                <p:cNvPr id="16808" name="Freeform 280"/>
                <p:cNvSpPr>
                  <a:spLocks/>
                </p:cNvSpPr>
                <p:nvPr/>
              </p:nvSpPr>
              <p:spPr bwMode="auto">
                <a:xfrm>
                  <a:off x="3387" y="2346"/>
                  <a:ext cx="67" cy="72"/>
                </a:xfrm>
                <a:custGeom>
                  <a:avLst/>
                  <a:gdLst>
                    <a:gd name="T0" fmla="*/ 30 w 67"/>
                    <a:gd name="T1" fmla="*/ 18 h 72"/>
                    <a:gd name="T2" fmla="*/ 12 w 67"/>
                    <a:gd name="T3" fmla="*/ 12 h 72"/>
                    <a:gd name="T4" fmla="*/ 6 w 67"/>
                    <a:gd name="T5" fmla="*/ 24 h 72"/>
                    <a:gd name="T6" fmla="*/ 6 w 67"/>
                    <a:gd name="T7" fmla="*/ 36 h 72"/>
                    <a:gd name="T8" fmla="*/ 6 w 67"/>
                    <a:gd name="T9" fmla="*/ 54 h 72"/>
                    <a:gd name="T10" fmla="*/ 0 w 67"/>
                    <a:gd name="T11" fmla="*/ 66 h 72"/>
                    <a:gd name="T12" fmla="*/ 0 w 67"/>
                    <a:gd name="T13" fmla="*/ 72 h 72"/>
                    <a:gd name="T14" fmla="*/ 18 w 67"/>
                    <a:gd name="T15" fmla="*/ 72 h 72"/>
                    <a:gd name="T16" fmla="*/ 30 w 67"/>
                    <a:gd name="T17" fmla="*/ 60 h 72"/>
                    <a:gd name="T18" fmla="*/ 36 w 67"/>
                    <a:gd name="T19" fmla="*/ 60 h 72"/>
                    <a:gd name="T20" fmla="*/ 49 w 67"/>
                    <a:gd name="T21" fmla="*/ 48 h 72"/>
                    <a:gd name="T22" fmla="*/ 30 w 67"/>
                    <a:gd name="T23" fmla="*/ 30 h 72"/>
                    <a:gd name="T24" fmla="*/ 49 w 67"/>
                    <a:gd name="T25" fmla="*/ 24 h 72"/>
                    <a:gd name="T26" fmla="*/ 67 w 67"/>
                    <a:gd name="T27" fmla="*/ 18 h 72"/>
                    <a:gd name="T28" fmla="*/ 61 w 67"/>
                    <a:gd name="T29" fmla="*/ 0 h 72"/>
                    <a:gd name="T30" fmla="*/ 43 w 67"/>
                    <a:gd name="T31" fmla="*/ 6 h 72"/>
                    <a:gd name="T32" fmla="*/ 30 w 67"/>
                    <a:gd name="T33" fmla="*/ 18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2"/>
                    <a:gd name="T53" fmla="*/ 67 w 6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2">
                      <a:moveTo>
                        <a:pt x="30" y="18"/>
                      </a:moveTo>
                      <a:lnTo>
                        <a:pt x="12" y="12"/>
                      </a:lnTo>
                      <a:lnTo>
                        <a:pt x="6" y="24"/>
                      </a:lnTo>
                      <a:lnTo>
                        <a:pt x="6" y="36"/>
                      </a:lnTo>
                      <a:lnTo>
                        <a:pt x="6" y="54"/>
                      </a:lnTo>
                      <a:lnTo>
                        <a:pt x="0" y="66"/>
                      </a:lnTo>
                      <a:lnTo>
                        <a:pt x="0" y="72"/>
                      </a:lnTo>
                      <a:lnTo>
                        <a:pt x="18" y="72"/>
                      </a:lnTo>
                      <a:lnTo>
                        <a:pt x="30" y="60"/>
                      </a:lnTo>
                      <a:lnTo>
                        <a:pt x="36" y="60"/>
                      </a:lnTo>
                      <a:lnTo>
                        <a:pt x="49" y="48"/>
                      </a:lnTo>
                      <a:lnTo>
                        <a:pt x="30" y="30"/>
                      </a:lnTo>
                      <a:lnTo>
                        <a:pt x="49" y="24"/>
                      </a:lnTo>
                      <a:lnTo>
                        <a:pt x="67" y="18"/>
                      </a:lnTo>
                      <a:lnTo>
                        <a:pt x="61" y="0"/>
                      </a:lnTo>
                      <a:lnTo>
                        <a:pt x="43" y="6"/>
                      </a:lnTo>
                      <a:lnTo>
                        <a:pt x="30" y="18"/>
                      </a:lnTo>
                      <a:close/>
                    </a:path>
                  </a:pathLst>
                </a:custGeom>
                <a:solidFill>
                  <a:srgbClr val="00CC00"/>
                </a:solidFill>
                <a:ln w="0">
                  <a:solidFill>
                    <a:srgbClr val="000000"/>
                  </a:solidFill>
                  <a:prstDash val="solid"/>
                  <a:round/>
                  <a:headEnd/>
                  <a:tailEnd/>
                </a:ln>
              </p:spPr>
              <p:txBody>
                <a:bodyPr/>
                <a:lstStyle/>
                <a:p>
                  <a:endParaRPr lang="en-US"/>
                </a:p>
              </p:txBody>
            </p:sp>
            <p:sp>
              <p:nvSpPr>
                <p:cNvPr id="16809" name="Freeform 281"/>
                <p:cNvSpPr>
                  <a:spLocks/>
                </p:cNvSpPr>
                <p:nvPr/>
              </p:nvSpPr>
              <p:spPr bwMode="auto">
                <a:xfrm>
                  <a:off x="3622" y="2466"/>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10" name="Freeform 282"/>
                <p:cNvSpPr>
                  <a:spLocks/>
                </p:cNvSpPr>
                <p:nvPr/>
              </p:nvSpPr>
              <p:spPr bwMode="auto">
                <a:xfrm>
                  <a:off x="3562" y="2406"/>
                  <a:ext cx="30" cy="24"/>
                </a:xfrm>
                <a:custGeom>
                  <a:avLst/>
                  <a:gdLst>
                    <a:gd name="T0" fmla="*/ 24 w 30"/>
                    <a:gd name="T1" fmla="*/ 6 h 24"/>
                    <a:gd name="T2" fmla="*/ 18 w 30"/>
                    <a:gd name="T3" fmla="*/ 6 h 24"/>
                    <a:gd name="T4" fmla="*/ 18 w 30"/>
                    <a:gd name="T5" fmla="*/ 12 h 24"/>
                    <a:gd name="T6" fmla="*/ 24 w 30"/>
                    <a:gd name="T7" fmla="*/ 12 h 24"/>
                    <a:gd name="T8" fmla="*/ 24 w 30"/>
                    <a:gd name="T9" fmla="*/ 18 h 24"/>
                    <a:gd name="T10" fmla="*/ 30 w 30"/>
                    <a:gd name="T11" fmla="*/ 24 h 24"/>
                    <a:gd name="T12" fmla="*/ 18 w 30"/>
                    <a:gd name="T13" fmla="*/ 18 h 24"/>
                    <a:gd name="T14" fmla="*/ 12 w 30"/>
                    <a:gd name="T15" fmla="*/ 18 h 24"/>
                    <a:gd name="T16" fmla="*/ 0 w 30"/>
                    <a:gd name="T17" fmla="*/ 12 h 24"/>
                    <a:gd name="T18" fmla="*/ 6 w 30"/>
                    <a:gd name="T19" fmla="*/ 0 h 24"/>
                    <a:gd name="T20" fmla="*/ 18 w 30"/>
                    <a:gd name="T21" fmla="*/ 0 h 24"/>
                    <a:gd name="T22" fmla="*/ 24 w 30"/>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24" y="6"/>
                      </a:moveTo>
                      <a:lnTo>
                        <a:pt x="18" y="6"/>
                      </a:lnTo>
                      <a:lnTo>
                        <a:pt x="18" y="12"/>
                      </a:lnTo>
                      <a:lnTo>
                        <a:pt x="24" y="12"/>
                      </a:lnTo>
                      <a:lnTo>
                        <a:pt x="24" y="18"/>
                      </a:lnTo>
                      <a:lnTo>
                        <a:pt x="30" y="24"/>
                      </a:lnTo>
                      <a:lnTo>
                        <a:pt x="18" y="18"/>
                      </a:lnTo>
                      <a:lnTo>
                        <a:pt x="12" y="18"/>
                      </a:lnTo>
                      <a:lnTo>
                        <a:pt x="0" y="12"/>
                      </a:lnTo>
                      <a:lnTo>
                        <a:pt x="6" y="0"/>
                      </a:lnTo>
                      <a:lnTo>
                        <a:pt x="18" y="0"/>
                      </a:lnTo>
                      <a:lnTo>
                        <a:pt x="24" y="6"/>
                      </a:lnTo>
                      <a:close/>
                    </a:path>
                  </a:pathLst>
                </a:custGeom>
                <a:solidFill>
                  <a:srgbClr val="00CC00"/>
                </a:solidFill>
                <a:ln w="0">
                  <a:solidFill>
                    <a:srgbClr val="000000"/>
                  </a:solidFill>
                  <a:prstDash val="solid"/>
                  <a:round/>
                  <a:headEnd/>
                  <a:tailEnd/>
                </a:ln>
              </p:spPr>
              <p:txBody>
                <a:bodyPr/>
                <a:lstStyle/>
                <a:p>
                  <a:endParaRPr lang="en-US"/>
                </a:p>
              </p:txBody>
            </p:sp>
            <p:sp>
              <p:nvSpPr>
                <p:cNvPr id="16811" name="Freeform 283"/>
                <p:cNvSpPr>
                  <a:spLocks/>
                </p:cNvSpPr>
                <p:nvPr/>
              </p:nvSpPr>
              <p:spPr bwMode="auto">
                <a:xfrm>
                  <a:off x="3003" y="2346"/>
                  <a:ext cx="240" cy="228"/>
                </a:xfrm>
                <a:custGeom>
                  <a:avLst/>
                  <a:gdLst>
                    <a:gd name="T0" fmla="*/ 222 w 240"/>
                    <a:gd name="T1" fmla="*/ 222 h 228"/>
                    <a:gd name="T2" fmla="*/ 234 w 240"/>
                    <a:gd name="T3" fmla="*/ 204 h 228"/>
                    <a:gd name="T4" fmla="*/ 234 w 240"/>
                    <a:gd name="T5" fmla="*/ 174 h 228"/>
                    <a:gd name="T6" fmla="*/ 234 w 240"/>
                    <a:gd name="T7" fmla="*/ 144 h 228"/>
                    <a:gd name="T8" fmla="*/ 234 w 240"/>
                    <a:gd name="T9" fmla="*/ 114 h 228"/>
                    <a:gd name="T10" fmla="*/ 234 w 240"/>
                    <a:gd name="T11" fmla="*/ 84 h 228"/>
                    <a:gd name="T12" fmla="*/ 234 w 240"/>
                    <a:gd name="T13" fmla="*/ 54 h 228"/>
                    <a:gd name="T14" fmla="*/ 240 w 240"/>
                    <a:gd name="T15" fmla="*/ 30 h 228"/>
                    <a:gd name="T16" fmla="*/ 210 w 240"/>
                    <a:gd name="T17" fmla="*/ 18 h 228"/>
                    <a:gd name="T18" fmla="*/ 198 w 240"/>
                    <a:gd name="T19" fmla="*/ 12 h 228"/>
                    <a:gd name="T20" fmla="*/ 174 w 240"/>
                    <a:gd name="T21" fmla="*/ 12 h 228"/>
                    <a:gd name="T22" fmla="*/ 162 w 240"/>
                    <a:gd name="T23" fmla="*/ 24 h 228"/>
                    <a:gd name="T24" fmla="*/ 162 w 240"/>
                    <a:gd name="T25" fmla="*/ 36 h 228"/>
                    <a:gd name="T26" fmla="*/ 162 w 240"/>
                    <a:gd name="T27" fmla="*/ 48 h 228"/>
                    <a:gd name="T28" fmla="*/ 144 w 240"/>
                    <a:gd name="T29" fmla="*/ 54 h 228"/>
                    <a:gd name="T30" fmla="*/ 114 w 240"/>
                    <a:gd name="T31" fmla="*/ 36 h 228"/>
                    <a:gd name="T32" fmla="*/ 90 w 240"/>
                    <a:gd name="T33" fmla="*/ 18 h 228"/>
                    <a:gd name="T34" fmla="*/ 78 w 240"/>
                    <a:gd name="T35" fmla="*/ 12 h 228"/>
                    <a:gd name="T36" fmla="*/ 66 w 240"/>
                    <a:gd name="T37" fmla="*/ 12 h 228"/>
                    <a:gd name="T38" fmla="*/ 60 w 240"/>
                    <a:gd name="T39" fmla="*/ 6 h 228"/>
                    <a:gd name="T40" fmla="*/ 48 w 240"/>
                    <a:gd name="T41" fmla="*/ 6 h 228"/>
                    <a:gd name="T42" fmla="*/ 36 w 240"/>
                    <a:gd name="T43" fmla="*/ 18 h 228"/>
                    <a:gd name="T44" fmla="*/ 12 w 240"/>
                    <a:gd name="T45" fmla="*/ 36 h 228"/>
                    <a:gd name="T46" fmla="*/ 6 w 240"/>
                    <a:gd name="T47" fmla="*/ 54 h 228"/>
                    <a:gd name="T48" fmla="*/ 12 w 240"/>
                    <a:gd name="T49" fmla="*/ 78 h 228"/>
                    <a:gd name="T50" fmla="*/ 12 w 240"/>
                    <a:gd name="T51" fmla="*/ 114 h 228"/>
                    <a:gd name="T52" fmla="*/ 12 w 240"/>
                    <a:gd name="T53" fmla="*/ 138 h 228"/>
                    <a:gd name="T54" fmla="*/ 36 w 240"/>
                    <a:gd name="T55" fmla="*/ 156 h 228"/>
                    <a:gd name="T56" fmla="*/ 60 w 240"/>
                    <a:gd name="T57" fmla="*/ 174 h 228"/>
                    <a:gd name="T58" fmla="*/ 84 w 240"/>
                    <a:gd name="T59" fmla="*/ 174 h 228"/>
                    <a:gd name="T60" fmla="*/ 114 w 240"/>
                    <a:gd name="T61" fmla="*/ 174 h 228"/>
                    <a:gd name="T62" fmla="*/ 144 w 240"/>
                    <a:gd name="T63" fmla="*/ 192 h 228"/>
                    <a:gd name="T64" fmla="*/ 174 w 240"/>
                    <a:gd name="T65" fmla="*/ 204 h 228"/>
                    <a:gd name="T66" fmla="*/ 204 w 240"/>
                    <a:gd name="T67" fmla="*/ 222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22" y="228"/>
                      </a:moveTo>
                      <a:lnTo>
                        <a:pt x="222" y="222"/>
                      </a:lnTo>
                      <a:lnTo>
                        <a:pt x="234" y="222"/>
                      </a:lnTo>
                      <a:lnTo>
                        <a:pt x="234" y="204"/>
                      </a:lnTo>
                      <a:lnTo>
                        <a:pt x="234" y="192"/>
                      </a:lnTo>
                      <a:lnTo>
                        <a:pt x="234" y="174"/>
                      </a:lnTo>
                      <a:lnTo>
                        <a:pt x="234" y="162"/>
                      </a:lnTo>
                      <a:lnTo>
                        <a:pt x="234" y="144"/>
                      </a:lnTo>
                      <a:lnTo>
                        <a:pt x="234" y="132"/>
                      </a:lnTo>
                      <a:lnTo>
                        <a:pt x="234" y="114"/>
                      </a:lnTo>
                      <a:lnTo>
                        <a:pt x="234" y="96"/>
                      </a:lnTo>
                      <a:lnTo>
                        <a:pt x="234" y="84"/>
                      </a:lnTo>
                      <a:lnTo>
                        <a:pt x="234" y="66"/>
                      </a:lnTo>
                      <a:lnTo>
                        <a:pt x="234" y="54"/>
                      </a:lnTo>
                      <a:lnTo>
                        <a:pt x="234" y="42"/>
                      </a:lnTo>
                      <a:lnTo>
                        <a:pt x="240" y="30"/>
                      </a:lnTo>
                      <a:lnTo>
                        <a:pt x="228" y="24"/>
                      </a:lnTo>
                      <a:lnTo>
                        <a:pt x="210" y="18"/>
                      </a:lnTo>
                      <a:lnTo>
                        <a:pt x="204" y="12"/>
                      </a:lnTo>
                      <a:lnTo>
                        <a:pt x="198" y="12"/>
                      </a:lnTo>
                      <a:lnTo>
                        <a:pt x="186" y="6"/>
                      </a:lnTo>
                      <a:lnTo>
                        <a:pt x="174" y="12"/>
                      </a:lnTo>
                      <a:lnTo>
                        <a:pt x="162" y="18"/>
                      </a:lnTo>
                      <a:lnTo>
                        <a:pt x="162" y="24"/>
                      </a:lnTo>
                      <a:lnTo>
                        <a:pt x="162" y="30"/>
                      </a:lnTo>
                      <a:lnTo>
                        <a:pt x="162" y="36"/>
                      </a:lnTo>
                      <a:lnTo>
                        <a:pt x="162" y="42"/>
                      </a:lnTo>
                      <a:lnTo>
                        <a:pt x="162" y="48"/>
                      </a:lnTo>
                      <a:lnTo>
                        <a:pt x="156" y="54"/>
                      </a:lnTo>
                      <a:lnTo>
                        <a:pt x="144" y="54"/>
                      </a:lnTo>
                      <a:lnTo>
                        <a:pt x="132" y="48"/>
                      </a:lnTo>
                      <a:lnTo>
                        <a:pt x="114" y="36"/>
                      </a:lnTo>
                      <a:lnTo>
                        <a:pt x="96" y="30"/>
                      </a:lnTo>
                      <a:lnTo>
                        <a:pt x="90" y="18"/>
                      </a:lnTo>
                      <a:lnTo>
                        <a:pt x="84" y="18"/>
                      </a:lnTo>
                      <a:lnTo>
                        <a:pt x="78" y="12"/>
                      </a:lnTo>
                      <a:lnTo>
                        <a:pt x="72" y="12"/>
                      </a:lnTo>
                      <a:lnTo>
                        <a:pt x="66" y="12"/>
                      </a:lnTo>
                      <a:lnTo>
                        <a:pt x="66" y="6"/>
                      </a:lnTo>
                      <a:lnTo>
                        <a:pt x="60" y="6"/>
                      </a:lnTo>
                      <a:lnTo>
                        <a:pt x="54" y="6"/>
                      </a:lnTo>
                      <a:lnTo>
                        <a:pt x="48" y="6"/>
                      </a:lnTo>
                      <a:lnTo>
                        <a:pt x="36" y="0"/>
                      </a:lnTo>
                      <a:lnTo>
                        <a:pt x="36" y="18"/>
                      </a:lnTo>
                      <a:lnTo>
                        <a:pt x="24" y="24"/>
                      </a:lnTo>
                      <a:lnTo>
                        <a:pt x="12" y="36"/>
                      </a:lnTo>
                      <a:lnTo>
                        <a:pt x="12" y="48"/>
                      </a:lnTo>
                      <a:lnTo>
                        <a:pt x="6" y="54"/>
                      </a:lnTo>
                      <a:lnTo>
                        <a:pt x="6" y="60"/>
                      </a:lnTo>
                      <a:lnTo>
                        <a:pt x="12" y="78"/>
                      </a:lnTo>
                      <a:lnTo>
                        <a:pt x="12" y="96"/>
                      </a:lnTo>
                      <a:lnTo>
                        <a:pt x="12" y="114"/>
                      </a:lnTo>
                      <a:lnTo>
                        <a:pt x="0" y="126"/>
                      </a:lnTo>
                      <a:lnTo>
                        <a:pt x="12" y="138"/>
                      </a:lnTo>
                      <a:lnTo>
                        <a:pt x="18" y="150"/>
                      </a:lnTo>
                      <a:lnTo>
                        <a:pt x="36" y="156"/>
                      </a:lnTo>
                      <a:lnTo>
                        <a:pt x="42" y="168"/>
                      </a:lnTo>
                      <a:lnTo>
                        <a:pt x="60" y="174"/>
                      </a:lnTo>
                      <a:lnTo>
                        <a:pt x="72" y="180"/>
                      </a:lnTo>
                      <a:lnTo>
                        <a:pt x="84" y="174"/>
                      </a:lnTo>
                      <a:lnTo>
                        <a:pt x="102" y="168"/>
                      </a:lnTo>
                      <a:lnTo>
                        <a:pt x="114" y="174"/>
                      </a:lnTo>
                      <a:lnTo>
                        <a:pt x="132" y="180"/>
                      </a:lnTo>
                      <a:lnTo>
                        <a:pt x="144" y="192"/>
                      </a:lnTo>
                      <a:lnTo>
                        <a:pt x="162" y="198"/>
                      </a:lnTo>
                      <a:lnTo>
                        <a:pt x="174" y="204"/>
                      </a:lnTo>
                      <a:lnTo>
                        <a:pt x="192" y="216"/>
                      </a:lnTo>
                      <a:lnTo>
                        <a:pt x="204" y="222"/>
                      </a:lnTo>
                      <a:lnTo>
                        <a:pt x="222" y="228"/>
                      </a:lnTo>
                      <a:close/>
                    </a:path>
                  </a:pathLst>
                </a:custGeom>
                <a:solidFill>
                  <a:srgbClr val="00CC00"/>
                </a:solidFill>
                <a:ln w="0">
                  <a:solidFill>
                    <a:srgbClr val="000000"/>
                  </a:solidFill>
                  <a:prstDash val="solid"/>
                  <a:round/>
                  <a:headEnd/>
                  <a:tailEnd/>
                </a:ln>
              </p:spPr>
              <p:txBody>
                <a:bodyPr/>
                <a:lstStyle/>
                <a:p>
                  <a:endParaRPr lang="en-US"/>
                </a:p>
              </p:txBody>
            </p:sp>
            <p:sp>
              <p:nvSpPr>
                <p:cNvPr id="16812" name="Freeform 284"/>
                <p:cNvSpPr>
                  <a:spLocks/>
                </p:cNvSpPr>
                <p:nvPr/>
              </p:nvSpPr>
              <p:spPr bwMode="auto">
                <a:xfrm>
                  <a:off x="2733" y="2280"/>
                  <a:ext cx="312" cy="300"/>
                </a:xfrm>
                <a:custGeom>
                  <a:avLst/>
                  <a:gdLst>
                    <a:gd name="T0" fmla="*/ 0 w 312"/>
                    <a:gd name="T1" fmla="*/ 162 h 300"/>
                    <a:gd name="T2" fmla="*/ 18 w 312"/>
                    <a:gd name="T3" fmla="*/ 180 h 300"/>
                    <a:gd name="T4" fmla="*/ 48 w 312"/>
                    <a:gd name="T5" fmla="*/ 198 h 300"/>
                    <a:gd name="T6" fmla="*/ 72 w 312"/>
                    <a:gd name="T7" fmla="*/ 216 h 300"/>
                    <a:gd name="T8" fmla="*/ 96 w 312"/>
                    <a:gd name="T9" fmla="*/ 234 h 300"/>
                    <a:gd name="T10" fmla="*/ 114 w 312"/>
                    <a:gd name="T11" fmla="*/ 246 h 300"/>
                    <a:gd name="T12" fmla="*/ 138 w 312"/>
                    <a:gd name="T13" fmla="*/ 264 h 300"/>
                    <a:gd name="T14" fmla="*/ 150 w 312"/>
                    <a:gd name="T15" fmla="*/ 276 h 300"/>
                    <a:gd name="T16" fmla="*/ 180 w 312"/>
                    <a:gd name="T17" fmla="*/ 288 h 300"/>
                    <a:gd name="T18" fmla="*/ 198 w 312"/>
                    <a:gd name="T19" fmla="*/ 300 h 300"/>
                    <a:gd name="T20" fmla="*/ 222 w 312"/>
                    <a:gd name="T21" fmla="*/ 300 h 300"/>
                    <a:gd name="T22" fmla="*/ 246 w 312"/>
                    <a:gd name="T23" fmla="*/ 276 h 300"/>
                    <a:gd name="T24" fmla="*/ 276 w 312"/>
                    <a:gd name="T25" fmla="*/ 252 h 300"/>
                    <a:gd name="T26" fmla="*/ 312 w 312"/>
                    <a:gd name="T27" fmla="*/ 234 h 300"/>
                    <a:gd name="T28" fmla="*/ 288 w 312"/>
                    <a:gd name="T29" fmla="*/ 216 h 300"/>
                    <a:gd name="T30" fmla="*/ 270 w 312"/>
                    <a:gd name="T31" fmla="*/ 192 h 300"/>
                    <a:gd name="T32" fmla="*/ 282 w 312"/>
                    <a:gd name="T33" fmla="*/ 162 h 300"/>
                    <a:gd name="T34" fmla="*/ 276 w 312"/>
                    <a:gd name="T35" fmla="*/ 126 h 300"/>
                    <a:gd name="T36" fmla="*/ 270 w 312"/>
                    <a:gd name="T37" fmla="*/ 102 h 300"/>
                    <a:gd name="T38" fmla="*/ 258 w 312"/>
                    <a:gd name="T39" fmla="*/ 72 h 300"/>
                    <a:gd name="T40" fmla="*/ 252 w 312"/>
                    <a:gd name="T41" fmla="*/ 42 h 300"/>
                    <a:gd name="T42" fmla="*/ 258 w 312"/>
                    <a:gd name="T43" fmla="*/ 6 h 300"/>
                    <a:gd name="T44" fmla="*/ 240 w 312"/>
                    <a:gd name="T45" fmla="*/ 0 h 300"/>
                    <a:gd name="T46" fmla="*/ 210 w 312"/>
                    <a:gd name="T47" fmla="*/ 6 h 300"/>
                    <a:gd name="T48" fmla="*/ 180 w 312"/>
                    <a:gd name="T49" fmla="*/ 0 h 300"/>
                    <a:gd name="T50" fmla="*/ 156 w 312"/>
                    <a:gd name="T51" fmla="*/ 12 h 300"/>
                    <a:gd name="T52" fmla="*/ 126 w 312"/>
                    <a:gd name="T53" fmla="*/ 18 h 300"/>
                    <a:gd name="T54" fmla="*/ 102 w 312"/>
                    <a:gd name="T55" fmla="*/ 36 h 300"/>
                    <a:gd name="T56" fmla="*/ 108 w 312"/>
                    <a:gd name="T57" fmla="*/ 66 h 300"/>
                    <a:gd name="T58" fmla="*/ 114 w 312"/>
                    <a:gd name="T59" fmla="*/ 84 h 300"/>
                    <a:gd name="T60" fmla="*/ 78 w 312"/>
                    <a:gd name="T61" fmla="*/ 96 h 300"/>
                    <a:gd name="T62" fmla="*/ 66 w 312"/>
                    <a:gd name="T63" fmla="*/ 114 h 300"/>
                    <a:gd name="T64" fmla="*/ 42 w 312"/>
                    <a:gd name="T65" fmla="*/ 126 h 300"/>
                    <a:gd name="T66" fmla="*/ 18 w 312"/>
                    <a:gd name="T67" fmla="*/ 138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2"/>
                    <a:gd name="T103" fmla="*/ 0 h 300"/>
                    <a:gd name="T104" fmla="*/ 312 w 31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2" h="300">
                      <a:moveTo>
                        <a:pt x="6" y="144"/>
                      </a:moveTo>
                      <a:lnTo>
                        <a:pt x="0" y="162"/>
                      </a:lnTo>
                      <a:lnTo>
                        <a:pt x="0" y="168"/>
                      </a:lnTo>
                      <a:lnTo>
                        <a:pt x="18" y="180"/>
                      </a:lnTo>
                      <a:lnTo>
                        <a:pt x="30" y="192"/>
                      </a:lnTo>
                      <a:lnTo>
                        <a:pt x="48" y="198"/>
                      </a:lnTo>
                      <a:lnTo>
                        <a:pt x="60" y="210"/>
                      </a:lnTo>
                      <a:lnTo>
                        <a:pt x="72" y="216"/>
                      </a:lnTo>
                      <a:lnTo>
                        <a:pt x="84" y="222"/>
                      </a:lnTo>
                      <a:lnTo>
                        <a:pt x="96" y="234"/>
                      </a:lnTo>
                      <a:lnTo>
                        <a:pt x="108" y="240"/>
                      </a:lnTo>
                      <a:lnTo>
                        <a:pt x="114" y="246"/>
                      </a:lnTo>
                      <a:lnTo>
                        <a:pt x="126" y="258"/>
                      </a:lnTo>
                      <a:lnTo>
                        <a:pt x="138" y="264"/>
                      </a:lnTo>
                      <a:lnTo>
                        <a:pt x="150" y="270"/>
                      </a:lnTo>
                      <a:lnTo>
                        <a:pt x="150" y="276"/>
                      </a:lnTo>
                      <a:lnTo>
                        <a:pt x="156" y="282"/>
                      </a:lnTo>
                      <a:lnTo>
                        <a:pt x="180" y="288"/>
                      </a:lnTo>
                      <a:lnTo>
                        <a:pt x="180" y="300"/>
                      </a:lnTo>
                      <a:lnTo>
                        <a:pt x="198" y="300"/>
                      </a:lnTo>
                      <a:lnTo>
                        <a:pt x="210" y="300"/>
                      </a:lnTo>
                      <a:lnTo>
                        <a:pt x="222" y="300"/>
                      </a:lnTo>
                      <a:lnTo>
                        <a:pt x="234" y="288"/>
                      </a:lnTo>
                      <a:lnTo>
                        <a:pt x="246" y="276"/>
                      </a:lnTo>
                      <a:lnTo>
                        <a:pt x="258" y="264"/>
                      </a:lnTo>
                      <a:lnTo>
                        <a:pt x="276" y="252"/>
                      </a:lnTo>
                      <a:lnTo>
                        <a:pt x="294" y="240"/>
                      </a:lnTo>
                      <a:lnTo>
                        <a:pt x="312" y="234"/>
                      </a:lnTo>
                      <a:lnTo>
                        <a:pt x="306" y="222"/>
                      </a:lnTo>
                      <a:lnTo>
                        <a:pt x="288" y="216"/>
                      </a:lnTo>
                      <a:lnTo>
                        <a:pt x="282" y="204"/>
                      </a:lnTo>
                      <a:lnTo>
                        <a:pt x="270" y="192"/>
                      </a:lnTo>
                      <a:lnTo>
                        <a:pt x="282" y="180"/>
                      </a:lnTo>
                      <a:lnTo>
                        <a:pt x="282" y="162"/>
                      </a:lnTo>
                      <a:lnTo>
                        <a:pt x="282" y="144"/>
                      </a:lnTo>
                      <a:lnTo>
                        <a:pt x="276" y="126"/>
                      </a:lnTo>
                      <a:lnTo>
                        <a:pt x="276" y="120"/>
                      </a:lnTo>
                      <a:lnTo>
                        <a:pt x="270" y="102"/>
                      </a:lnTo>
                      <a:lnTo>
                        <a:pt x="270" y="90"/>
                      </a:lnTo>
                      <a:lnTo>
                        <a:pt x="258" y="72"/>
                      </a:lnTo>
                      <a:lnTo>
                        <a:pt x="246" y="60"/>
                      </a:lnTo>
                      <a:lnTo>
                        <a:pt x="252" y="42"/>
                      </a:lnTo>
                      <a:lnTo>
                        <a:pt x="258" y="30"/>
                      </a:lnTo>
                      <a:lnTo>
                        <a:pt x="258" y="6"/>
                      </a:lnTo>
                      <a:lnTo>
                        <a:pt x="258" y="0"/>
                      </a:lnTo>
                      <a:lnTo>
                        <a:pt x="240" y="0"/>
                      </a:lnTo>
                      <a:lnTo>
                        <a:pt x="228" y="0"/>
                      </a:lnTo>
                      <a:lnTo>
                        <a:pt x="210" y="6"/>
                      </a:lnTo>
                      <a:lnTo>
                        <a:pt x="192" y="6"/>
                      </a:lnTo>
                      <a:lnTo>
                        <a:pt x="180" y="0"/>
                      </a:lnTo>
                      <a:lnTo>
                        <a:pt x="174" y="6"/>
                      </a:lnTo>
                      <a:lnTo>
                        <a:pt x="156" y="12"/>
                      </a:lnTo>
                      <a:lnTo>
                        <a:pt x="138" y="18"/>
                      </a:lnTo>
                      <a:lnTo>
                        <a:pt x="126" y="18"/>
                      </a:lnTo>
                      <a:lnTo>
                        <a:pt x="114" y="30"/>
                      </a:lnTo>
                      <a:lnTo>
                        <a:pt x="102" y="36"/>
                      </a:lnTo>
                      <a:lnTo>
                        <a:pt x="108" y="54"/>
                      </a:lnTo>
                      <a:lnTo>
                        <a:pt x="108" y="66"/>
                      </a:lnTo>
                      <a:lnTo>
                        <a:pt x="120" y="78"/>
                      </a:lnTo>
                      <a:lnTo>
                        <a:pt x="114" y="84"/>
                      </a:lnTo>
                      <a:lnTo>
                        <a:pt x="96" y="84"/>
                      </a:lnTo>
                      <a:lnTo>
                        <a:pt x="78" y="96"/>
                      </a:lnTo>
                      <a:lnTo>
                        <a:pt x="78" y="102"/>
                      </a:lnTo>
                      <a:lnTo>
                        <a:pt x="66" y="114"/>
                      </a:lnTo>
                      <a:lnTo>
                        <a:pt x="54" y="120"/>
                      </a:lnTo>
                      <a:lnTo>
                        <a:pt x="42" y="126"/>
                      </a:lnTo>
                      <a:lnTo>
                        <a:pt x="30" y="132"/>
                      </a:lnTo>
                      <a:lnTo>
                        <a:pt x="18" y="138"/>
                      </a:lnTo>
                      <a:lnTo>
                        <a:pt x="6" y="144"/>
                      </a:lnTo>
                      <a:close/>
                    </a:path>
                  </a:pathLst>
                </a:custGeom>
                <a:solidFill>
                  <a:srgbClr val="00CC00"/>
                </a:solidFill>
                <a:ln w="0">
                  <a:solidFill>
                    <a:srgbClr val="000000"/>
                  </a:solidFill>
                  <a:prstDash val="solid"/>
                  <a:round/>
                  <a:headEnd/>
                  <a:tailEnd/>
                </a:ln>
              </p:spPr>
              <p:txBody>
                <a:bodyPr/>
                <a:lstStyle/>
                <a:p>
                  <a:endParaRPr lang="en-US"/>
                </a:p>
              </p:txBody>
            </p:sp>
            <p:sp>
              <p:nvSpPr>
                <p:cNvPr id="16813" name="Freeform 285"/>
                <p:cNvSpPr>
                  <a:spLocks/>
                </p:cNvSpPr>
                <p:nvPr/>
              </p:nvSpPr>
              <p:spPr bwMode="auto">
                <a:xfrm>
                  <a:off x="2793" y="1986"/>
                  <a:ext cx="198" cy="192"/>
                </a:xfrm>
                <a:custGeom>
                  <a:avLst/>
                  <a:gdLst>
                    <a:gd name="T0" fmla="*/ 174 w 198"/>
                    <a:gd name="T1" fmla="*/ 126 h 192"/>
                    <a:gd name="T2" fmla="*/ 174 w 198"/>
                    <a:gd name="T3" fmla="*/ 114 h 192"/>
                    <a:gd name="T4" fmla="*/ 168 w 198"/>
                    <a:gd name="T5" fmla="*/ 108 h 192"/>
                    <a:gd name="T6" fmla="*/ 168 w 198"/>
                    <a:gd name="T7" fmla="*/ 108 h 192"/>
                    <a:gd name="T8" fmla="*/ 168 w 198"/>
                    <a:gd name="T9" fmla="*/ 90 h 192"/>
                    <a:gd name="T10" fmla="*/ 174 w 198"/>
                    <a:gd name="T11" fmla="*/ 84 h 192"/>
                    <a:gd name="T12" fmla="*/ 186 w 198"/>
                    <a:gd name="T13" fmla="*/ 72 h 192"/>
                    <a:gd name="T14" fmla="*/ 192 w 198"/>
                    <a:gd name="T15" fmla="*/ 48 h 192"/>
                    <a:gd name="T16" fmla="*/ 186 w 198"/>
                    <a:gd name="T17" fmla="*/ 42 h 192"/>
                    <a:gd name="T18" fmla="*/ 180 w 198"/>
                    <a:gd name="T19" fmla="*/ 48 h 192"/>
                    <a:gd name="T20" fmla="*/ 168 w 198"/>
                    <a:gd name="T21" fmla="*/ 42 h 192"/>
                    <a:gd name="T22" fmla="*/ 150 w 198"/>
                    <a:gd name="T23" fmla="*/ 36 h 192"/>
                    <a:gd name="T24" fmla="*/ 138 w 198"/>
                    <a:gd name="T25" fmla="*/ 24 h 192"/>
                    <a:gd name="T26" fmla="*/ 132 w 198"/>
                    <a:gd name="T27" fmla="*/ 18 h 192"/>
                    <a:gd name="T28" fmla="*/ 126 w 198"/>
                    <a:gd name="T29" fmla="*/ 12 h 192"/>
                    <a:gd name="T30" fmla="*/ 114 w 198"/>
                    <a:gd name="T31" fmla="*/ 0 h 192"/>
                    <a:gd name="T32" fmla="*/ 96 w 198"/>
                    <a:gd name="T33" fmla="*/ 6 h 192"/>
                    <a:gd name="T34" fmla="*/ 90 w 198"/>
                    <a:gd name="T35" fmla="*/ 24 h 192"/>
                    <a:gd name="T36" fmla="*/ 72 w 198"/>
                    <a:gd name="T37" fmla="*/ 30 h 192"/>
                    <a:gd name="T38" fmla="*/ 72 w 198"/>
                    <a:gd name="T39" fmla="*/ 42 h 192"/>
                    <a:gd name="T40" fmla="*/ 54 w 198"/>
                    <a:gd name="T41" fmla="*/ 42 h 192"/>
                    <a:gd name="T42" fmla="*/ 48 w 198"/>
                    <a:gd name="T43" fmla="*/ 36 h 192"/>
                    <a:gd name="T44" fmla="*/ 48 w 198"/>
                    <a:gd name="T45" fmla="*/ 42 h 192"/>
                    <a:gd name="T46" fmla="*/ 48 w 198"/>
                    <a:gd name="T47" fmla="*/ 54 h 192"/>
                    <a:gd name="T48" fmla="*/ 42 w 198"/>
                    <a:gd name="T49" fmla="*/ 60 h 192"/>
                    <a:gd name="T50" fmla="*/ 30 w 198"/>
                    <a:gd name="T51" fmla="*/ 60 h 192"/>
                    <a:gd name="T52" fmla="*/ 24 w 198"/>
                    <a:gd name="T53" fmla="*/ 54 h 192"/>
                    <a:gd name="T54" fmla="*/ 12 w 198"/>
                    <a:gd name="T55" fmla="*/ 54 h 192"/>
                    <a:gd name="T56" fmla="*/ 0 w 198"/>
                    <a:gd name="T57" fmla="*/ 66 h 192"/>
                    <a:gd name="T58" fmla="*/ 6 w 198"/>
                    <a:gd name="T59" fmla="*/ 60 h 192"/>
                    <a:gd name="T60" fmla="*/ 0 w 198"/>
                    <a:gd name="T61" fmla="*/ 72 h 192"/>
                    <a:gd name="T62" fmla="*/ 12 w 198"/>
                    <a:gd name="T63" fmla="*/ 72 h 192"/>
                    <a:gd name="T64" fmla="*/ 24 w 198"/>
                    <a:gd name="T65" fmla="*/ 78 h 192"/>
                    <a:gd name="T66" fmla="*/ 30 w 198"/>
                    <a:gd name="T67" fmla="*/ 84 h 192"/>
                    <a:gd name="T68" fmla="*/ 36 w 198"/>
                    <a:gd name="T69" fmla="*/ 90 h 192"/>
                    <a:gd name="T70" fmla="*/ 36 w 198"/>
                    <a:gd name="T71" fmla="*/ 90 h 192"/>
                    <a:gd name="T72" fmla="*/ 48 w 198"/>
                    <a:gd name="T73" fmla="*/ 102 h 192"/>
                    <a:gd name="T74" fmla="*/ 54 w 198"/>
                    <a:gd name="T75" fmla="*/ 120 h 192"/>
                    <a:gd name="T76" fmla="*/ 60 w 198"/>
                    <a:gd name="T77" fmla="*/ 126 h 192"/>
                    <a:gd name="T78" fmla="*/ 60 w 198"/>
                    <a:gd name="T79" fmla="*/ 132 h 192"/>
                    <a:gd name="T80" fmla="*/ 54 w 198"/>
                    <a:gd name="T81" fmla="*/ 144 h 192"/>
                    <a:gd name="T82" fmla="*/ 54 w 198"/>
                    <a:gd name="T83" fmla="*/ 144 h 192"/>
                    <a:gd name="T84" fmla="*/ 48 w 198"/>
                    <a:gd name="T85" fmla="*/ 168 h 192"/>
                    <a:gd name="T86" fmla="*/ 48 w 198"/>
                    <a:gd name="T87" fmla="*/ 174 h 192"/>
                    <a:gd name="T88" fmla="*/ 66 w 198"/>
                    <a:gd name="T89" fmla="*/ 180 h 192"/>
                    <a:gd name="T90" fmla="*/ 90 w 198"/>
                    <a:gd name="T91" fmla="*/ 180 h 192"/>
                    <a:gd name="T92" fmla="*/ 102 w 198"/>
                    <a:gd name="T93" fmla="*/ 186 h 192"/>
                    <a:gd name="T94" fmla="*/ 114 w 198"/>
                    <a:gd name="T95" fmla="*/ 186 h 192"/>
                    <a:gd name="T96" fmla="*/ 120 w 198"/>
                    <a:gd name="T97" fmla="*/ 168 h 192"/>
                    <a:gd name="T98" fmla="*/ 132 w 198"/>
                    <a:gd name="T99" fmla="*/ 168 h 192"/>
                    <a:gd name="T100" fmla="*/ 144 w 198"/>
                    <a:gd name="T101" fmla="*/ 168 h 192"/>
                    <a:gd name="T102" fmla="*/ 162 w 198"/>
                    <a:gd name="T103" fmla="*/ 174 h 192"/>
                    <a:gd name="T104" fmla="*/ 174 w 198"/>
                    <a:gd name="T105" fmla="*/ 168 h 192"/>
                    <a:gd name="T106" fmla="*/ 186 w 198"/>
                    <a:gd name="T107" fmla="*/ 156 h 192"/>
                    <a:gd name="T108" fmla="*/ 180 w 198"/>
                    <a:gd name="T109" fmla="*/ 156 h 192"/>
                    <a:gd name="T110" fmla="*/ 180 w 198"/>
                    <a:gd name="T111" fmla="*/ 144 h 1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
                    <a:gd name="T169" fmla="*/ 0 h 192"/>
                    <a:gd name="T170" fmla="*/ 198 w 198"/>
                    <a:gd name="T171" fmla="*/ 192 h 1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 h="192">
                      <a:moveTo>
                        <a:pt x="174" y="132"/>
                      </a:moveTo>
                      <a:lnTo>
                        <a:pt x="180" y="132"/>
                      </a:lnTo>
                      <a:lnTo>
                        <a:pt x="180" y="126"/>
                      </a:lnTo>
                      <a:lnTo>
                        <a:pt x="174" y="126"/>
                      </a:lnTo>
                      <a:lnTo>
                        <a:pt x="174" y="120"/>
                      </a:lnTo>
                      <a:lnTo>
                        <a:pt x="174" y="114"/>
                      </a:lnTo>
                      <a:lnTo>
                        <a:pt x="180" y="114"/>
                      </a:lnTo>
                      <a:lnTo>
                        <a:pt x="174" y="114"/>
                      </a:lnTo>
                      <a:lnTo>
                        <a:pt x="174" y="108"/>
                      </a:lnTo>
                      <a:lnTo>
                        <a:pt x="174" y="102"/>
                      </a:lnTo>
                      <a:lnTo>
                        <a:pt x="168" y="102"/>
                      </a:lnTo>
                      <a:lnTo>
                        <a:pt x="168" y="108"/>
                      </a:lnTo>
                      <a:lnTo>
                        <a:pt x="168" y="102"/>
                      </a:lnTo>
                      <a:lnTo>
                        <a:pt x="168" y="108"/>
                      </a:lnTo>
                      <a:lnTo>
                        <a:pt x="162" y="108"/>
                      </a:lnTo>
                      <a:lnTo>
                        <a:pt x="168" y="108"/>
                      </a:lnTo>
                      <a:lnTo>
                        <a:pt x="162" y="108"/>
                      </a:lnTo>
                      <a:lnTo>
                        <a:pt x="162" y="102"/>
                      </a:lnTo>
                      <a:lnTo>
                        <a:pt x="168" y="96"/>
                      </a:lnTo>
                      <a:lnTo>
                        <a:pt x="168" y="90"/>
                      </a:lnTo>
                      <a:lnTo>
                        <a:pt x="174" y="90"/>
                      </a:lnTo>
                      <a:lnTo>
                        <a:pt x="174" y="84"/>
                      </a:lnTo>
                      <a:lnTo>
                        <a:pt x="180" y="84"/>
                      </a:lnTo>
                      <a:lnTo>
                        <a:pt x="174" y="84"/>
                      </a:lnTo>
                      <a:lnTo>
                        <a:pt x="180" y="84"/>
                      </a:lnTo>
                      <a:lnTo>
                        <a:pt x="186" y="84"/>
                      </a:lnTo>
                      <a:lnTo>
                        <a:pt x="186" y="78"/>
                      </a:lnTo>
                      <a:lnTo>
                        <a:pt x="186" y="72"/>
                      </a:lnTo>
                      <a:lnTo>
                        <a:pt x="186" y="66"/>
                      </a:lnTo>
                      <a:lnTo>
                        <a:pt x="186" y="60"/>
                      </a:lnTo>
                      <a:lnTo>
                        <a:pt x="192" y="54"/>
                      </a:lnTo>
                      <a:lnTo>
                        <a:pt x="192" y="48"/>
                      </a:lnTo>
                      <a:lnTo>
                        <a:pt x="198" y="48"/>
                      </a:lnTo>
                      <a:lnTo>
                        <a:pt x="192" y="48"/>
                      </a:lnTo>
                      <a:lnTo>
                        <a:pt x="186" y="48"/>
                      </a:lnTo>
                      <a:lnTo>
                        <a:pt x="186" y="42"/>
                      </a:lnTo>
                      <a:lnTo>
                        <a:pt x="180" y="42"/>
                      </a:lnTo>
                      <a:lnTo>
                        <a:pt x="180" y="48"/>
                      </a:lnTo>
                      <a:lnTo>
                        <a:pt x="180" y="42"/>
                      </a:lnTo>
                      <a:lnTo>
                        <a:pt x="180" y="48"/>
                      </a:lnTo>
                      <a:lnTo>
                        <a:pt x="180" y="42"/>
                      </a:lnTo>
                      <a:lnTo>
                        <a:pt x="180" y="48"/>
                      </a:lnTo>
                      <a:lnTo>
                        <a:pt x="174" y="42"/>
                      </a:lnTo>
                      <a:lnTo>
                        <a:pt x="168" y="42"/>
                      </a:lnTo>
                      <a:lnTo>
                        <a:pt x="168" y="36"/>
                      </a:lnTo>
                      <a:lnTo>
                        <a:pt x="162" y="36"/>
                      </a:lnTo>
                      <a:lnTo>
                        <a:pt x="156" y="36"/>
                      </a:lnTo>
                      <a:lnTo>
                        <a:pt x="150" y="36"/>
                      </a:lnTo>
                      <a:lnTo>
                        <a:pt x="150" y="30"/>
                      </a:lnTo>
                      <a:lnTo>
                        <a:pt x="144" y="30"/>
                      </a:lnTo>
                      <a:lnTo>
                        <a:pt x="144" y="24"/>
                      </a:lnTo>
                      <a:lnTo>
                        <a:pt x="138" y="24"/>
                      </a:lnTo>
                      <a:lnTo>
                        <a:pt x="132" y="24"/>
                      </a:lnTo>
                      <a:lnTo>
                        <a:pt x="138" y="24"/>
                      </a:lnTo>
                      <a:lnTo>
                        <a:pt x="132" y="24"/>
                      </a:lnTo>
                      <a:lnTo>
                        <a:pt x="132" y="18"/>
                      </a:lnTo>
                      <a:lnTo>
                        <a:pt x="138" y="18"/>
                      </a:lnTo>
                      <a:lnTo>
                        <a:pt x="132" y="18"/>
                      </a:lnTo>
                      <a:lnTo>
                        <a:pt x="126" y="18"/>
                      </a:lnTo>
                      <a:lnTo>
                        <a:pt x="126" y="12"/>
                      </a:lnTo>
                      <a:lnTo>
                        <a:pt x="120" y="12"/>
                      </a:lnTo>
                      <a:lnTo>
                        <a:pt x="120" y="6"/>
                      </a:lnTo>
                      <a:lnTo>
                        <a:pt x="114" y="6"/>
                      </a:lnTo>
                      <a:lnTo>
                        <a:pt x="114" y="0"/>
                      </a:lnTo>
                      <a:lnTo>
                        <a:pt x="108" y="0"/>
                      </a:lnTo>
                      <a:lnTo>
                        <a:pt x="102" y="0"/>
                      </a:lnTo>
                      <a:lnTo>
                        <a:pt x="96" y="0"/>
                      </a:lnTo>
                      <a:lnTo>
                        <a:pt x="96" y="6"/>
                      </a:lnTo>
                      <a:lnTo>
                        <a:pt x="96" y="12"/>
                      </a:lnTo>
                      <a:lnTo>
                        <a:pt x="96" y="18"/>
                      </a:lnTo>
                      <a:lnTo>
                        <a:pt x="96" y="24"/>
                      </a:lnTo>
                      <a:lnTo>
                        <a:pt x="90" y="24"/>
                      </a:lnTo>
                      <a:lnTo>
                        <a:pt x="84" y="24"/>
                      </a:lnTo>
                      <a:lnTo>
                        <a:pt x="84" y="30"/>
                      </a:lnTo>
                      <a:lnTo>
                        <a:pt x="78" y="30"/>
                      </a:lnTo>
                      <a:lnTo>
                        <a:pt x="72" y="30"/>
                      </a:lnTo>
                      <a:lnTo>
                        <a:pt x="72" y="36"/>
                      </a:lnTo>
                      <a:lnTo>
                        <a:pt x="78" y="36"/>
                      </a:lnTo>
                      <a:lnTo>
                        <a:pt x="72" y="36"/>
                      </a:lnTo>
                      <a:lnTo>
                        <a:pt x="72" y="42"/>
                      </a:lnTo>
                      <a:lnTo>
                        <a:pt x="66" y="42"/>
                      </a:lnTo>
                      <a:lnTo>
                        <a:pt x="60" y="42"/>
                      </a:lnTo>
                      <a:lnTo>
                        <a:pt x="60" y="36"/>
                      </a:lnTo>
                      <a:lnTo>
                        <a:pt x="54" y="42"/>
                      </a:lnTo>
                      <a:lnTo>
                        <a:pt x="54" y="36"/>
                      </a:lnTo>
                      <a:lnTo>
                        <a:pt x="54" y="30"/>
                      </a:lnTo>
                      <a:lnTo>
                        <a:pt x="48" y="30"/>
                      </a:lnTo>
                      <a:lnTo>
                        <a:pt x="48" y="36"/>
                      </a:lnTo>
                      <a:lnTo>
                        <a:pt x="48" y="30"/>
                      </a:lnTo>
                      <a:lnTo>
                        <a:pt x="42" y="30"/>
                      </a:lnTo>
                      <a:lnTo>
                        <a:pt x="42" y="36"/>
                      </a:lnTo>
                      <a:lnTo>
                        <a:pt x="48" y="42"/>
                      </a:lnTo>
                      <a:lnTo>
                        <a:pt x="48" y="48"/>
                      </a:lnTo>
                      <a:lnTo>
                        <a:pt x="48" y="54"/>
                      </a:lnTo>
                      <a:lnTo>
                        <a:pt x="54" y="54"/>
                      </a:lnTo>
                      <a:lnTo>
                        <a:pt x="48" y="54"/>
                      </a:lnTo>
                      <a:lnTo>
                        <a:pt x="42" y="54"/>
                      </a:lnTo>
                      <a:lnTo>
                        <a:pt x="48" y="54"/>
                      </a:lnTo>
                      <a:lnTo>
                        <a:pt x="42" y="54"/>
                      </a:lnTo>
                      <a:lnTo>
                        <a:pt x="42" y="60"/>
                      </a:lnTo>
                      <a:lnTo>
                        <a:pt x="42" y="54"/>
                      </a:lnTo>
                      <a:lnTo>
                        <a:pt x="42" y="60"/>
                      </a:lnTo>
                      <a:lnTo>
                        <a:pt x="36" y="54"/>
                      </a:lnTo>
                      <a:lnTo>
                        <a:pt x="30" y="60"/>
                      </a:lnTo>
                      <a:lnTo>
                        <a:pt x="30" y="54"/>
                      </a:lnTo>
                      <a:lnTo>
                        <a:pt x="24" y="54"/>
                      </a:lnTo>
                      <a:lnTo>
                        <a:pt x="30" y="54"/>
                      </a:lnTo>
                      <a:lnTo>
                        <a:pt x="24" y="54"/>
                      </a:lnTo>
                      <a:lnTo>
                        <a:pt x="24" y="48"/>
                      </a:lnTo>
                      <a:lnTo>
                        <a:pt x="24" y="54"/>
                      </a:lnTo>
                      <a:lnTo>
                        <a:pt x="18" y="54"/>
                      </a:lnTo>
                      <a:lnTo>
                        <a:pt x="12" y="54"/>
                      </a:lnTo>
                      <a:lnTo>
                        <a:pt x="6" y="54"/>
                      </a:lnTo>
                      <a:lnTo>
                        <a:pt x="6" y="60"/>
                      </a:lnTo>
                      <a:lnTo>
                        <a:pt x="0" y="60"/>
                      </a:lnTo>
                      <a:lnTo>
                        <a:pt x="0" y="66"/>
                      </a:lnTo>
                      <a:lnTo>
                        <a:pt x="0" y="60"/>
                      </a:lnTo>
                      <a:lnTo>
                        <a:pt x="6" y="60"/>
                      </a:lnTo>
                      <a:lnTo>
                        <a:pt x="6" y="66"/>
                      </a:lnTo>
                      <a:lnTo>
                        <a:pt x="6" y="60"/>
                      </a:lnTo>
                      <a:lnTo>
                        <a:pt x="6" y="66"/>
                      </a:lnTo>
                      <a:lnTo>
                        <a:pt x="12" y="66"/>
                      </a:lnTo>
                      <a:lnTo>
                        <a:pt x="6" y="66"/>
                      </a:lnTo>
                      <a:lnTo>
                        <a:pt x="0" y="72"/>
                      </a:lnTo>
                      <a:lnTo>
                        <a:pt x="6" y="72"/>
                      </a:lnTo>
                      <a:lnTo>
                        <a:pt x="6" y="78"/>
                      </a:lnTo>
                      <a:lnTo>
                        <a:pt x="12" y="78"/>
                      </a:lnTo>
                      <a:lnTo>
                        <a:pt x="12" y="72"/>
                      </a:lnTo>
                      <a:lnTo>
                        <a:pt x="18" y="78"/>
                      </a:lnTo>
                      <a:lnTo>
                        <a:pt x="18" y="72"/>
                      </a:lnTo>
                      <a:lnTo>
                        <a:pt x="18" y="78"/>
                      </a:lnTo>
                      <a:lnTo>
                        <a:pt x="24" y="78"/>
                      </a:lnTo>
                      <a:lnTo>
                        <a:pt x="24" y="84"/>
                      </a:lnTo>
                      <a:lnTo>
                        <a:pt x="24" y="78"/>
                      </a:lnTo>
                      <a:lnTo>
                        <a:pt x="30" y="78"/>
                      </a:lnTo>
                      <a:lnTo>
                        <a:pt x="30" y="84"/>
                      </a:lnTo>
                      <a:lnTo>
                        <a:pt x="36" y="84"/>
                      </a:lnTo>
                      <a:lnTo>
                        <a:pt x="36" y="78"/>
                      </a:lnTo>
                      <a:lnTo>
                        <a:pt x="36" y="84"/>
                      </a:lnTo>
                      <a:lnTo>
                        <a:pt x="36" y="90"/>
                      </a:lnTo>
                      <a:lnTo>
                        <a:pt x="36" y="84"/>
                      </a:lnTo>
                      <a:lnTo>
                        <a:pt x="42" y="84"/>
                      </a:lnTo>
                      <a:lnTo>
                        <a:pt x="42" y="90"/>
                      </a:lnTo>
                      <a:lnTo>
                        <a:pt x="36" y="90"/>
                      </a:lnTo>
                      <a:lnTo>
                        <a:pt x="42" y="90"/>
                      </a:lnTo>
                      <a:lnTo>
                        <a:pt x="42" y="96"/>
                      </a:lnTo>
                      <a:lnTo>
                        <a:pt x="42" y="102"/>
                      </a:lnTo>
                      <a:lnTo>
                        <a:pt x="48" y="102"/>
                      </a:lnTo>
                      <a:lnTo>
                        <a:pt x="48" y="108"/>
                      </a:lnTo>
                      <a:lnTo>
                        <a:pt x="54" y="108"/>
                      </a:lnTo>
                      <a:lnTo>
                        <a:pt x="54" y="114"/>
                      </a:lnTo>
                      <a:lnTo>
                        <a:pt x="54" y="120"/>
                      </a:lnTo>
                      <a:lnTo>
                        <a:pt x="60" y="120"/>
                      </a:lnTo>
                      <a:lnTo>
                        <a:pt x="54" y="120"/>
                      </a:lnTo>
                      <a:lnTo>
                        <a:pt x="60" y="120"/>
                      </a:lnTo>
                      <a:lnTo>
                        <a:pt x="60" y="126"/>
                      </a:lnTo>
                      <a:lnTo>
                        <a:pt x="60" y="132"/>
                      </a:lnTo>
                      <a:lnTo>
                        <a:pt x="66" y="132"/>
                      </a:lnTo>
                      <a:lnTo>
                        <a:pt x="66" y="138"/>
                      </a:lnTo>
                      <a:lnTo>
                        <a:pt x="60" y="132"/>
                      </a:lnTo>
                      <a:lnTo>
                        <a:pt x="60" y="126"/>
                      </a:lnTo>
                      <a:lnTo>
                        <a:pt x="54" y="126"/>
                      </a:lnTo>
                      <a:lnTo>
                        <a:pt x="54" y="132"/>
                      </a:lnTo>
                      <a:lnTo>
                        <a:pt x="54" y="144"/>
                      </a:lnTo>
                      <a:lnTo>
                        <a:pt x="54" y="138"/>
                      </a:lnTo>
                      <a:lnTo>
                        <a:pt x="54" y="144"/>
                      </a:lnTo>
                      <a:lnTo>
                        <a:pt x="60" y="144"/>
                      </a:lnTo>
                      <a:lnTo>
                        <a:pt x="54" y="144"/>
                      </a:lnTo>
                      <a:lnTo>
                        <a:pt x="54" y="150"/>
                      </a:lnTo>
                      <a:lnTo>
                        <a:pt x="54" y="156"/>
                      </a:lnTo>
                      <a:lnTo>
                        <a:pt x="48" y="162"/>
                      </a:lnTo>
                      <a:lnTo>
                        <a:pt x="48" y="168"/>
                      </a:lnTo>
                      <a:lnTo>
                        <a:pt x="48" y="174"/>
                      </a:lnTo>
                      <a:lnTo>
                        <a:pt x="48" y="168"/>
                      </a:lnTo>
                      <a:lnTo>
                        <a:pt x="54" y="174"/>
                      </a:lnTo>
                      <a:lnTo>
                        <a:pt x="48" y="174"/>
                      </a:lnTo>
                      <a:lnTo>
                        <a:pt x="54" y="174"/>
                      </a:lnTo>
                      <a:lnTo>
                        <a:pt x="60" y="174"/>
                      </a:lnTo>
                      <a:lnTo>
                        <a:pt x="60" y="180"/>
                      </a:lnTo>
                      <a:lnTo>
                        <a:pt x="66" y="180"/>
                      </a:lnTo>
                      <a:lnTo>
                        <a:pt x="72" y="180"/>
                      </a:lnTo>
                      <a:lnTo>
                        <a:pt x="78" y="180"/>
                      </a:lnTo>
                      <a:lnTo>
                        <a:pt x="84" y="180"/>
                      </a:lnTo>
                      <a:lnTo>
                        <a:pt x="90" y="180"/>
                      </a:lnTo>
                      <a:lnTo>
                        <a:pt x="96" y="186"/>
                      </a:lnTo>
                      <a:lnTo>
                        <a:pt x="102" y="186"/>
                      </a:lnTo>
                      <a:lnTo>
                        <a:pt x="102" y="192"/>
                      </a:lnTo>
                      <a:lnTo>
                        <a:pt x="102" y="186"/>
                      </a:lnTo>
                      <a:lnTo>
                        <a:pt x="108" y="186"/>
                      </a:lnTo>
                      <a:lnTo>
                        <a:pt x="108" y="192"/>
                      </a:lnTo>
                      <a:lnTo>
                        <a:pt x="114" y="192"/>
                      </a:lnTo>
                      <a:lnTo>
                        <a:pt x="114" y="186"/>
                      </a:lnTo>
                      <a:lnTo>
                        <a:pt x="120" y="186"/>
                      </a:lnTo>
                      <a:lnTo>
                        <a:pt x="120" y="180"/>
                      </a:lnTo>
                      <a:lnTo>
                        <a:pt x="120" y="174"/>
                      </a:lnTo>
                      <a:lnTo>
                        <a:pt x="120" y="168"/>
                      </a:lnTo>
                      <a:lnTo>
                        <a:pt x="126" y="168"/>
                      </a:lnTo>
                      <a:lnTo>
                        <a:pt x="126" y="174"/>
                      </a:lnTo>
                      <a:lnTo>
                        <a:pt x="126" y="168"/>
                      </a:lnTo>
                      <a:lnTo>
                        <a:pt x="132" y="168"/>
                      </a:lnTo>
                      <a:lnTo>
                        <a:pt x="138" y="168"/>
                      </a:lnTo>
                      <a:lnTo>
                        <a:pt x="144" y="168"/>
                      </a:lnTo>
                      <a:lnTo>
                        <a:pt x="138" y="168"/>
                      </a:lnTo>
                      <a:lnTo>
                        <a:pt x="144" y="168"/>
                      </a:lnTo>
                      <a:lnTo>
                        <a:pt x="150" y="168"/>
                      </a:lnTo>
                      <a:lnTo>
                        <a:pt x="150" y="174"/>
                      </a:lnTo>
                      <a:lnTo>
                        <a:pt x="156" y="174"/>
                      </a:lnTo>
                      <a:lnTo>
                        <a:pt x="162" y="174"/>
                      </a:lnTo>
                      <a:lnTo>
                        <a:pt x="168" y="174"/>
                      </a:lnTo>
                      <a:lnTo>
                        <a:pt x="174" y="174"/>
                      </a:lnTo>
                      <a:lnTo>
                        <a:pt x="168" y="174"/>
                      </a:lnTo>
                      <a:lnTo>
                        <a:pt x="174" y="168"/>
                      </a:lnTo>
                      <a:lnTo>
                        <a:pt x="180" y="168"/>
                      </a:lnTo>
                      <a:lnTo>
                        <a:pt x="180" y="162"/>
                      </a:lnTo>
                      <a:lnTo>
                        <a:pt x="186" y="162"/>
                      </a:lnTo>
                      <a:lnTo>
                        <a:pt x="186" y="156"/>
                      </a:lnTo>
                      <a:lnTo>
                        <a:pt x="186" y="150"/>
                      </a:lnTo>
                      <a:lnTo>
                        <a:pt x="186" y="156"/>
                      </a:lnTo>
                      <a:lnTo>
                        <a:pt x="186" y="150"/>
                      </a:lnTo>
                      <a:lnTo>
                        <a:pt x="180" y="156"/>
                      </a:lnTo>
                      <a:lnTo>
                        <a:pt x="180" y="150"/>
                      </a:lnTo>
                      <a:lnTo>
                        <a:pt x="174" y="150"/>
                      </a:lnTo>
                      <a:lnTo>
                        <a:pt x="174" y="144"/>
                      </a:lnTo>
                      <a:lnTo>
                        <a:pt x="180" y="144"/>
                      </a:lnTo>
                      <a:lnTo>
                        <a:pt x="180" y="138"/>
                      </a:lnTo>
                      <a:lnTo>
                        <a:pt x="174" y="138"/>
                      </a:lnTo>
                      <a:lnTo>
                        <a:pt x="174" y="132"/>
                      </a:lnTo>
                      <a:close/>
                    </a:path>
                  </a:pathLst>
                </a:custGeom>
                <a:solidFill>
                  <a:srgbClr val="00CC00"/>
                </a:solidFill>
                <a:ln w="0">
                  <a:solidFill>
                    <a:srgbClr val="000000"/>
                  </a:solidFill>
                  <a:prstDash val="solid"/>
                  <a:round/>
                  <a:headEnd/>
                  <a:tailEnd/>
                </a:ln>
              </p:spPr>
              <p:txBody>
                <a:bodyPr/>
                <a:lstStyle/>
                <a:p>
                  <a:endParaRPr lang="en-US"/>
                </a:p>
              </p:txBody>
            </p:sp>
            <p:sp>
              <p:nvSpPr>
                <p:cNvPr id="16814" name="Freeform 286"/>
                <p:cNvSpPr>
                  <a:spLocks/>
                </p:cNvSpPr>
                <p:nvPr/>
              </p:nvSpPr>
              <p:spPr bwMode="auto">
                <a:xfrm>
                  <a:off x="2991" y="2160"/>
                  <a:ext cx="18" cy="36"/>
                </a:xfrm>
                <a:custGeom>
                  <a:avLst/>
                  <a:gdLst>
                    <a:gd name="T0" fmla="*/ 0 w 18"/>
                    <a:gd name="T1" fmla="*/ 12 h 36"/>
                    <a:gd name="T2" fmla="*/ 0 w 18"/>
                    <a:gd name="T3" fmla="*/ 18 h 36"/>
                    <a:gd name="T4" fmla="*/ 6 w 18"/>
                    <a:gd name="T5" fmla="*/ 18 h 36"/>
                    <a:gd name="T6" fmla="*/ 0 w 18"/>
                    <a:gd name="T7" fmla="*/ 18 h 36"/>
                    <a:gd name="T8" fmla="*/ 6 w 18"/>
                    <a:gd name="T9" fmla="*/ 18 h 36"/>
                    <a:gd name="T10" fmla="*/ 6 w 18"/>
                    <a:gd name="T11" fmla="*/ 24 h 36"/>
                    <a:gd name="T12" fmla="*/ 0 w 18"/>
                    <a:gd name="T13" fmla="*/ 24 h 36"/>
                    <a:gd name="T14" fmla="*/ 6 w 18"/>
                    <a:gd name="T15" fmla="*/ 24 h 36"/>
                    <a:gd name="T16" fmla="*/ 6 w 18"/>
                    <a:gd name="T17" fmla="*/ 30 h 36"/>
                    <a:gd name="T18" fmla="*/ 6 w 18"/>
                    <a:gd name="T19" fmla="*/ 36 h 36"/>
                    <a:gd name="T20" fmla="*/ 12 w 18"/>
                    <a:gd name="T21" fmla="*/ 36 h 36"/>
                    <a:gd name="T22" fmla="*/ 12 w 18"/>
                    <a:gd name="T23" fmla="*/ 30 h 36"/>
                    <a:gd name="T24" fmla="*/ 12 w 18"/>
                    <a:gd name="T25" fmla="*/ 24 h 36"/>
                    <a:gd name="T26" fmla="*/ 18 w 18"/>
                    <a:gd name="T27" fmla="*/ 24 h 36"/>
                    <a:gd name="T28" fmla="*/ 18 w 18"/>
                    <a:gd name="T29" fmla="*/ 18 h 36"/>
                    <a:gd name="T30" fmla="*/ 18 w 18"/>
                    <a:gd name="T31" fmla="*/ 12 h 36"/>
                    <a:gd name="T32" fmla="*/ 18 w 18"/>
                    <a:gd name="T33" fmla="*/ 6 h 36"/>
                    <a:gd name="T34" fmla="*/ 18 w 18"/>
                    <a:gd name="T35" fmla="*/ 0 h 36"/>
                    <a:gd name="T36" fmla="*/ 12 w 18"/>
                    <a:gd name="T37" fmla="*/ 0 h 36"/>
                    <a:gd name="T38" fmla="*/ 12 w 18"/>
                    <a:gd name="T39" fmla="*/ 6 h 36"/>
                    <a:gd name="T40" fmla="*/ 12 w 18"/>
                    <a:gd name="T41" fmla="*/ 12 h 36"/>
                    <a:gd name="T42" fmla="*/ 12 w 18"/>
                    <a:gd name="T43" fmla="*/ 6 h 36"/>
                    <a:gd name="T44" fmla="*/ 12 w 18"/>
                    <a:gd name="T45" fmla="*/ 12 h 36"/>
                    <a:gd name="T46" fmla="*/ 6 w 18"/>
                    <a:gd name="T47" fmla="*/ 12 h 36"/>
                    <a:gd name="T48" fmla="*/ 0 w 18"/>
                    <a:gd name="T49" fmla="*/ 12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36"/>
                    <a:gd name="T77" fmla="*/ 18 w 18"/>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36">
                      <a:moveTo>
                        <a:pt x="0" y="12"/>
                      </a:moveTo>
                      <a:lnTo>
                        <a:pt x="0" y="18"/>
                      </a:lnTo>
                      <a:lnTo>
                        <a:pt x="6" y="18"/>
                      </a:lnTo>
                      <a:lnTo>
                        <a:pt x="0" y="18"/>
                      </a:lnTo>
                      <a:lnTo>
                        <a:pt x="6" y="18"/>
                      </a:lnTo>
                      <a:lnTo>
                        <a:pt x="6" y="24"/>
                      </a:lnTo>
                      <a:lnTo>
                        <a:pt x="0" y="24"/>
                      </a:lnTo>
                      <a:lnTo>
                        <a:pt x="6" y="24"/>
                      </a:lnTo>
                      <a:lnTo>
                        <a:pt x="6" y="30"/>
                      </a:lnTo>
                      <a:lnTo>
                        <a:pt x="6" y="36"/>
                      </a:lnTo>
                      <a:lnTo>
                        <a:pt x="12" y="36"/>
                      </a:lnTo>
                      <a:lnTo>
                        <a:pt x="12" y="30"/>
                      </a:lnTo>
                      <a:lnTo>
                        <a:pt x="12" y="24"/>
                      </a:lnTo>
                      <a:lnTo>
                        <a:pt x="18" y="24"/>
                      </a:lnTo>
                      <a:lnTo>
                        <a:pt x="18" y="18"/>
                      </a:lnTo>
                      <a:lnTo>
                        <a:pt x="18" y="12"/>
                      </a:lnTo>
                      <a:lnTo>
                        <a:pt x="18" y="6"/>
                      </a:lnTo>
                      <a:lnTo>
                        <a:pt x="18" y="0"/>
                      </a:lnTo>
                      <a:lnTo>
                        <a:pt x="12" y="0"/>
                      </a:lnTo>
                      <a:lnTo>
                        <a:pt x="12" y="6"/>
                      </a:lnTo>
                      <a:lnTo>
                        <a:pt x="12" y="12"/>
                      </a:lnTo>
                      <a:lnTo>
                        <a:pt x="12" y="6"/>
                      </a:lnTo>
                      <a:lnTo>
                        <a:pt x="12" y="12"/>
                      </a:lnTo>
                      <a:lnTo>
                        <a:pt x="6" y="12"/>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815" name="Freeform 287"/>
                <p:cNvSpPr>
                  <a:spLocks/>
                </p:cNvSpPr>
                <p:nvPr/>
              </p:nvSpPr>
              <p:spPr bwMode="auto">
                <a:xfrm>
                  <a:off x="2847" y="2100"/>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16" name="Freeform 288"/>
                <p:cNvSpPr>
                  <a:spLocks/>
                </p:cNvSpPr>
                <p:nvPr/>
              </p:nvSpPr>
              <p:spPr bwMode="auto">
                <a:xfrm>
                  <a:off x="2841" y="2094"/>
                  <a:ext cx="6" cy="0"/>
                </a:xfrm>
                <a:custGeom>
                  <a:avLst/>
                  <a:gdLst>
                    <a:gd name="T0" fmla="*/ 0 w 6"/>
                    <a:gd name="T1" fmla="*/ 6 w 6"/>
                    <a:gd name="T2" fmla="*/ 0 w 6"/>
                    <a:gd name="T3" fmla="*/ 6 w 6"/>
                    <a:gd name="T4" fmla="*/ 0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0" y="0"/>
                      </a:moveTo>
                      <a:lnTo>
                        <a:pt x="6" y="0"/>
                      </a:lnTo>
                      <a:lnTo>
                        <a:pt x="0" y="0"/>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17" name="Freeform 289"/>
                <p:cNvSpPr>
                  <a:spLocks/>
                </p:cNvSpPr>
                <p:nvPr/>
              </p:nvSpPr>
              <p:spPr bwMode="auto">
                <a:xfrm>
                  <a:off x="3267" y="2040"/>
                  <a:ext cx="54" cy="78"/>
                </a:xfrm>
                <a:custGeom>
                  <a:avLst/>
                  <a:gdLst>
                    <a:gd name="T0" fmla="*/ 42 w 54"/>
                    <a:gd name="T1" fmla="*/ 72 h 78"/>
                    <a:gd name="T2" fmla="*/ 42 w 54"/>
                    <a:gd name="T3" fmla="*/ 66 h 78"/>
                    <a:gd name="T4" fmla="*/ 54 w 54"/>
                    <a:gd name="T5" fmla="*/ 54 h 78"/>
                    <a:gd name="T6" fmla="*/ 48 w 54"/>
                    <a:gd name="T7" fmla="*/ 42 h 78"/>
                    <a:gd name="T8" fmla="*/ 36 w 54"/>
                    <a:gd name="T9" fmla="*/ 24 h 78"/>
                    <a:gd name="T10" fmla="*/ 24 w 54"/>
                    <a:gd name="T11" fmla="*/ 12 h 78"/>
                    <a:gd name="T12" fmla="*/ 12 w 54"/>
                    <a:gd name="T13" fmla="*/ 0 h 78"/>
                    <a:gd name="T14" fmla="*/ 0 w 54"/>
                    <a:gd name="T15" fmla="*/ 12 h 78"/>
                    <a:gd name="T16" fmla="*/ 0 w 54"/>
                    <a:gd name="T17" fmla="*/ 18 h 78"/>
                    <a:gd name="T18" fmla="*/ 6 w 54"/>
                    <a:gd name="T19" fmla="*/ 18 h 78"/>
                    <a:gd name="T20" fmla="*/ 0 w 54"/>
                    <a:gd name="T21" fmla="*/ 18 h 78"/>
                    <a:gd name="T22" fmla="*/ 6 w 54"/>
                    <a:gd name="T23" fmla="*/ 18 h 78"/>
                    <a:gd name="T24" fmla="*/ 6 w 54"/>
                    <a:gd name="T25" fmla="*/ 24 h 78"/>
                    <a:gd name="T26" fmla="*/ 6 w 54"/>
                    <a:gd name="T27" fmla="*/ 30 h 78"/>
                    <a:gd name="T28" fmla="*/ 12 w 54"/>
                    <a:gd name="T29" fmla="*/ 30 h 78"/>
                    <a:gd name="T30" fmla="*/ 12 w 54"/>
                    <a:gd name="T31" fmla="*/ 36 h 78"/>
                    <a:gd name="T32" fmla="*/ 18 w 54"/>
                    <a:gd name="T33" fmla="*/ 36 h 78"/>
                    <a:gd name="T34" fmla="*/ 18 w 54"/>
                    <a:gd name="T35" fmla="*/ 42 h 78"/>
                    <a:gd name="T36" fmla="*/ 18 w 54"/>
                    <a:gd name="T37" fmla="*/ 48 h 78"/>
                    <a:gd name="T38" fmla="*/ 18 w 54"/>
                    <a:gd name="T39" fmla="*/ 54 h 78"/>
                    <a:gd name="T40" fmla="*/ 18 w 54"/>
                    <a:gd name="T41" fmla="*/ 60 h 78"/>
                    <a:gd name="T42" fmla="*/ 18 w 54"/>
                    <a:gd name="T43" fmla="*/ 66 h 78"/>
                    <a:gd name="T44" fmla="*/ 18 w 54"/>
                    <a:gd name="T45" fmla="*/ 72 h 78"/>
                    <a:gd name="T46" fmla="*/ 24 w 54"/>
                    <a:gd name="T47" fmla="*/ 72 h 78"/>
                    <a:gd name="T48" fmla="*/ 24 w 54"/>
                    <a:gd name="T49" fmla="*/ 78 h 78"/>
                    <a:gd name="T50" fmla="*/ 30 w 54"/>
                    <a:gd name="T51" fmla="*/ 78 h 78"/>
                    <a:gd name="T52" fmla="*/ 30 w 54"/>
                    <a:gd name="T53" fmla="*/ 72 h 78"/>
                    <a:gd name="T54" fmla="*/ 30 w 54"/>
                    <a:gd name="T55" fmla="*/ 78 h 78"/>
                    <a:gd name="T56" fmla="*/ 30 w 54"/>
                    <a:gd name="T57" fmla="*/ 72 h 78"/>
                    <a:gd name="T58" fmla="*/ 36 w 54"/>
                    <a:gd name="T59" fmla="*/ 72 h 78"/>
                    <a:gd name="T60" fmla="*/ 42 w 54"/>
                    <a:gd name="T61" fmla="*/ 72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78"/>
                    <a:gd name="T95" fmla="*/ 54 w 54"/>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78">
                      <a:moveTo>
                        <a:pt x="42" y="72"/>
                      </a:moveTo>
                      <a:lnTo>
                        <a:pt x="42" y="66"/>
                      </a:lnTo>
                      <a:lnTo>
                        <a:pt x="54" y="54"/>
                      </a:lnTo>
                      <a:lnTo>
                        <a:pt x="48" y="42"/>
                      </a:lnTo>
                      <a:lnTo>
                        <a:pt x="36" y="24"/>
                      </a:lnTo>
                      <a:lnTo>
                        <a:pt x="24" y="12"/>
                      </a:lnTo>
                      <a:lnTo>
                        <a:pt x="12" y="0"/>
                      </a:lnTo>
                      <a:lnTo>
                        <a:pt x="0" y="12"/>
                      </a:lnTo>
                      <a:lnTo>
                        <a:pt x="0" y="18"/>
                      </a:lnTo>
                      <a:lnTo>
                        <a:pt x="6" y="18"/>
                      </a:lnTo>
                      <a:lnTo>
                        <a:pt x="0" y="18"/>
                      </a:lnTo>
                      <a:lnTo>
                        <a:pt x="6" y="18"/>
                      </a:lnTo>
                      <a:lnTo>
                        <a:pt x="6" y="24"/>
                      </a:lnTo>
                      <a:lnTo>
                        <a:pt x="6" y="30"/>
                      </a:lnTo>
                      <a:lnTo>
                        <a:pt x="12" y="30"/>
                      </a:lnTo>
                      <a:lnTo>
                        <a:pt x="12" y="36"/>
                      </a:lnTo>
                      <a:lnTo>
                        <a:pt x="18" y="36"/>
                      </a:lnTo>
                      <a:lnTo>
                        <a:pt x="18" y="42"/>
                      </a:lnTo>
                      <a:lnTo>
                        <a:pt x="18" y="48"/>
                      </a:lnTo>
                      <a:lnTo>
                        <a:pt x="18" y="54"/>
                      </a:lnTo>
                      <a:lnTo>
                        <a:pt x="18" y="60"/>
                      </a:lnTo>
                      <a:lnTo>
                        <a:pt x="18" y="66"/>
                      </a:lnTo>
                      <a:lnTo>
                        <a:pt x="18" y="72"/>
                      </a:lnTo>
                      <a:lnTo>
                        <a:pt x="24" y="72"/>
                      </a:lnTo>
                      <a:lnTo>
                        <a:pt x="24" y="78"/>
                      </a:lnTo>
                      <a:lnTo>
                        <a:pt x="30" y="78"/>
                      </a:lnTo>
                      <a:lnTo>
                        <a:pt x="30" y="72"/>
                      </a:lnTo>
                      <a:lnTo>
                        <a:pt x="30" y="78"/>
                      </a:lnTo>
                      <a:lnTo>
                        <a:pt x="30" y="72"/>
                      </a:lnTo>
                      <a:lnTo>
                        <a:pt x="36" y="72"/>
                      </a:lnTo>
                      <a:lnTo>
                        <a:pt x="42" y="72"/>
                      </a:lnTo>
                      <a:close/>
                    </a:path>
                  </a:pathLst>
                </a:custGeom>
                <a:solidFill>
                  <a:srgbClr val="00CC00"/>
                </a:solidFill>
                <a:ln w="0">
                  <a:solidFill>
                    <a:srgbClr val="000000"/>
                  </a:solidFill>
                  <a:prstDash val="solid"/>
                  <a:round/>
                  <a:headEnd/>
                  <a:tailEnd/>
                </a:ln>
              </p:spPr>
              <p:txBody>
                <a:bodyPr/>
                <a:lstStyle/>
                <a:p>
                  <a:endParaRPr lang="en-US"/>
                </a:p>
              </p:txBody>
            </p:sp>
            <p:sp>
              <p:nvSpPr>
                <p:cNvPr id="16818" name="Freeform 290"/>
                <p:cNvSpPr>
                  <a:spLocks/>
                </p:cNvSpPr>
                <p:nvPr/>
              </p:nvSpPr>
              <p:spPr bwMode="auto">
                <a:xfrm>
                  <a:off x="3171" y="2052"/>
                  <a:ext cx="138" cy="96"/>
                </a:xfrm>
                <a:custGeom>
                  <a:avLst/>
                  <a:gdLst>
                    <a:gd name="T0" fmla="*/ 6 w 138"/>
                    <a:gd name="T1" fmla="*/ 54 h 96"/>
                    <a:gd name="T2" fmla="*/ 12 w 138"/>
                    <a:gd name="T3" fmla="*/ 60 h 96"/>
                    <a:gd name="T4" fmla="*/ 18 w 138"/>
                    <a:gd name="T5" fmla="*/ 66 h 96"/>
                    <a:gd name="T6" fmla="*/ 18 w 138"/>
                    <a:gd name="T7" fmla="*/ 72 h 96"/>
                    <a:gd name="T8" fmla="*/ 18 w 138"/>
                    <a:gd name="T9" fmla="*/ 72 h 96"/>
                    <a:gd name="T10" fmla="*/ 24 w 138"/>
                    <a:gd name="T11" fmla="*/ 78 h 96"/>
                    <a:gd name="T12" fmla="*/ 36 w 138"/>
                    <a:gd name="T13" fmla="*/ 78 h 96"/>
                    <a:gd name="T14" fmla="*/ 30 w 138"/>
                    <a:gd name="T15" fmla="*/ 84 h 96"/>
                    <a:gd name="T16" fmla="*/ 36 w 138"/>
                    <a:gd name="T17" fmla="*/ 90 h 96"/>
                    <a:gd name="T18" fmla="*/ 42 w 138"/>
                    <a:gd name="T19" fmla="*/ 90 h 96"/>
                    <a:gd name="T20" fmla="*/ 54 w 138"/>
                    <a:gd name="T21" fmla="*/ 96 h 96"/>
                    <a:gd name="T22" fmla="*/ 66 w 138"/>
                    <a:gd name="T23" fmla="*/ 96 h 96"/>
                    <a:gd name="T24" fmla="*/ 78 w 138"/>
                    <a:gd name="T25" fmla="*/ 96 h 96"/>
                    <a:gd name="T26" fmla="*/ 96 w 138"/>
                    <a:gd name="T27" fmla="*/ 90 h 96"/>
                    <a:gd name="T28" fmla="*/ 108 w 138"/>
                    <a:gd name="T29" fmla="*/ 90 h 96"/>
                    <a:gd name="T30" fmla="*/ 114 w 138"/>
                    <a:gd name="T31" fmla="*/ 96 h 96"/>
                    <a:gd name="T32" fmla="*/ 120 w 138"/>
                    <a:gd name="T33" fmla="*/ 90 h 96"/>
                    <a:gd name="T34" fmla="*/ 126 w 138"/>
                    <a:gd name="T35" fmla="*/ 84 h 96"/>
                    <a:gd name="T36" fmla="*/ 126 w 138"/>
                    <a:gd name="T37" fmla="*/ 72 h 96"/>
                    <a:gd name="T38" fmla="*/ 138 w 138"/>
                    <a:gd name="T39" fmla="*/ 72 h 96"/>
                    <a:gd name="T40" fmla="*/ 138 w 138"/>
                    <a:gd name="T41" fmla="*/ 60 h 96"/>
                    <a:gd name="T42" fmla="*/ 126 w 138"/>
                    <a:gd name="T43" fmla="*/ 60 h 96"/>
                    <a:gd name="T44" fmla="*/ 126 w 138"/>
                    <a:gd name="T45" fmla="*/ 60 h 96"/>
                    <a:gd name="T46" fmla="*/ 120 w 138"/>
                    <a:gd name="T47" fmla="*/ 66 h 96"/>
                    <a:gd name="T48" fmla="*/ 114 w 138"/>
                    <a:gd name="T49" fmla="*/ 60 h 96"/>
                    <a:gd name="T50" fmla="*/ 114 w 138"/>
                    <a:gd name="T51" fmla="*/ 48 h 96"/>
                    <a:gd name="T52" fmla="*/ 114 w 138"/>
                    <a:gd name="T53" fmla="*/ 36 h 96"/>
                    <a:gd name="T54" fmla="*/ 114 w 138"/>
                    <a:gd name="T55" fmla="*/ 24 h 96"/>
                    <a:gd name="T56" fmla="*/ 108 w 138"/>
                    <a:gd name="T57" fmla="*/ 18 h 96"/>
                    <a:gd name="T58" fmla="*/ 102 w 138"/>
                    <a:gd name="T59" fmla="*/ 12 h 96"/>
                    <a:gd name="T60" fmla="*/ 96 w 138"/>
                    <a:gd name="T61" fmla="*/ 6 h 96"/>
                    <a:gd name="T62" fmla="*/ 96 w 138"/>
                    <a:gd name="T63" fmla="*/ 6 h 96"/>
                    <a:gd name="T64" fmla="*/ 90 w 138"/>
                    <a:gd name="T65" fmla="*/ 0 h 96"/>
                    <a:gd name="T66" fmla="*/ 84 w 138"/>
                    <a:gd name="T67" fmla="*/ 6 h 96"/>
                    <a:gd name="T68" fmla="*/ 72 w 138"/>
                    <a:gd name="T69" fmla="*/ 6 h 96"/>
                    <a:gd name="T70" fmla="*/ 66 w 138"/>
                    <a:gd name="T71" fmla="*/ 12 h 96"/>
                    <a:gd name="T72" fmla="*/ 60 w 138"/>
                    <a:gd name="T73" fmla="*/ 6 h 96"/>
                    <a:gd name="T74" fmla="*/ 48 w 138"/>
                    <a:gd name="T75" fmla="*/ 6 h 96"/>
                    <a:gd name="T76" fmla="*/ 42 w 138"/>
                    <a:gd name="T77" fmla="*/ 0 h 96"/>
                    <a:gd name="T78" fmla="*/ 36 w 138"/>
                    <a:gd name="T79" fmla="*/ 6 h 96"/>
                    <a:gd name="T80" fmla="*/ 30 w 138"/>
                    <a:gd name="T81" fmla="*/ 6 h 96"/>
                    <a:gd name="T82" fmla="*/ 24 w 138"/>
                    <a:gd name="T83" fmla="*/ 12 h 96"/>
                    <a:gd name="T84" fmla="*/ 18 w 138"/>
                    <a:gd name="T85" fmla="*/ 24 h 96"/>
                    <a:gd name="T86" fmla="*/ 18 w 138"/>
                    <a:gd name="T87" fmla="*/ 36 h 96"/>
                    <a:gd name="T88" fmla="*/ 12 w 138"/>
                    <a:gd name="T89" fmla="*/ 36 h 96"/>
                    <a:gd name="T90" fmla="*/ 6 w 138"/>
                    <a:gd name="T91" fmla="*/ 42 h 96"/>
                    <a:gd name="T92" fmla="*/ 0 w 138"/>
                    <a:gd name="T93" fmla="*/ 48 h 96"/>
                    <a:gd name="T94" fmla="*/ 0 w 138"/>
                    <a:gd name="T95" fmla="*/ 48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96"/>
                    <a:gd name="T146" fmla="*/ 138 w 138"/>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96">
                      <a:moveTo>
                        <a:pt x="0" y="48"/>
                      </a:moveTo>
                      <a:lnTo>
                        <a:pt x="6" y="54"/>
                      </a:lnTo>
                      <a:lnTo>
                        <a:pt x="6" y="60"/>
                      </a:lnTo>
                      <a:lnTo>
                        <a:pt x="12" y="60"/>
                      </a:lnTo>
                      <a:lnTo>
                        <a:pt x="12" y="66"/>
                      </a:lnTo>
                      <a:lnTo>
                        <a:pt x="18" y="66"/>
                      </a:lnTo>
                      <a:lnTo>
                        <a:pt x="12" y="66"/>
                      </a:lnTo>
                      <a:lnTo>
                        <a:pt x="18" y="72"/>
                      </a:lnTo>
                      <a:lnTo>
                        <a:pt x="12" y="72"/>
                      </a:lnTo>
                      <a:lnTo>
                        <a:pt x="18" y="72"/>
                      </a:lnTo>
                      <a:lnTo>
                        <a:pt x="18" y="78"/>
                      </a:lnTo>
                      <a:lnTo>
                        <a:pt x="24" y="78"/>
                      </a:lnTo>
                      <a:lnTo>
                        <a:pt x="30" y="78"/>
                      </a:lnTo>
                      <a:lnTo>
                        <a:pt x="36" y="78"/>
                      </a:lnTo>
                      <a:lnTo>
                        <a:pt x="30" y="78"/>
                      </a:lnTo>
                      <a:lnTo>
                        <a:pt x="30" y="84"/>
                      </a:lnTo>
                      <a:lnTo>
                        <a:pt x="36" y="84"/>
                      </a:lnTo>
                      <a:lnTo>
                        <a:pt x="36" y="90"/>
                      </a:lnTo>
                      <a:lnTo>
                        <a:pt x="36" y="96"/>
                      </a:lnTo>
                      <a:lnTo>
                        <a:pt x="42" y="90"/>
                      </a:lnTo>
                      <a:lnTo>
                        <a:pt x="48" y="96"/>
                      </a:lnTo>
                      <a:lnTo>
                        <a:pt x="54" y="96"/>
                      </a:lnTo>
                      <a:lnTo>
                        <a:pt x="60" y="96"/>
                      </a:lnTo>
                      <a:lnTo>
                        <a:pt x="66" y="96"/>
                      </a:lnTo>
                      <a:lnTo>
                        <a:pt x="72" y="96"/>
                      </a:lnTo>
                      <a:lnTo>
                        <a:pt x="78" y="96"/>
                      </a:lnTo>
                      <a:lnTo>
                        <a:pt x="84" y="90"/>
                      </a:lnTo>
                      <a:lnTo>
                        <a:pt x="96" y="90"/>
                      </a:lnTo>
                      <a:lnTo>
                        <a:pt x="102" y="90"/>
                      </a:lnTo>
                      <a:lnTo>
                        <a:pt x="108" y="90"/>
                      </a:lnTo>
                      <a:lnTo>
                        <a:pt x="114" y="90"/>
                      </a:lnTo>
                      <a:lnTo>
                        <a:pt x="114" y="96"/>
                      </a:lnTo>
                      <a:lnTo>
                        <a:pt x="120" y="96"/>
                      </a:lnTo>
                      <a:lnTo>
                        <a:pt x="120" y="90"/>
                      </a:lnTo>
                      <a:lnTo>
                        <a:pt x="120" y="84"/>
                      </a:lnTo>
                      <a:lnTo>
                        <a:pt x="126" y="84"/>
                      </a:lnTo>
                      <a:lnTo>
                        <a:pt x="126" y="78"/>
                      </a:lnTo>
                      <a:lnTo>
                        <a:pt x="126" y="72"/>
                      </a:lnTo>
                      <a:lnTo>
                        <a:pt x="132" y="72"/>
                      </a:lnTo>
                      <a:lnTo>
                        <a:pt x="138" y="72"/>
                      </a:lnTo>
                      <a:lnTo>
                        <a:pt x="138" y="66"/>
                      </a:lnTo>
                      <a:lnTo>
                        <a:pt x="138" y="60"/>
                      </a:lnTo>
                      <a:lnTo>
                        <a:pt x="132" y="60"/>
                      </a:lnTo>
                      <a:lnTo>
                        <a:pt x="126" y="60"/>
                      </a:lnTo>
                      <a:lnTo>
                        <a:pt x="126" y="66"/>
                      </a:lnTo>
                      <a:lnTo>
                        <a:pt x="126" y="60"/>
                      </a:lnTo>
                      <a:lnTo>
                        <a:pt x="126" y="66"/>
                      </a:lnTo>
                      <a:lnTo>
                        <a:pt x="120" y="66"/>
                      </a:lnTo>
                      <a:lnTo>
                        <a:pt x="120" y="60"/>
                      </a:lnTo>
                      <a:lnTo>
                        <a:pt x="114" y="60"/>
                      </a:lnTo>
                      <a:lnTo>
                        <a:pt x="114" y="54"/>
                      </a:lnTo>
                      <a:lnTo>
                        <a:pt x="114" y="48"/>
                      </a:lnTo>
                      <a:lnTo>
                        <a:pt x="114" y="42"/>
                      </a:lnTo>
                      <a:lnTo>
                        <a:pt x="114" y="36"/>
                      </a:lnTo>
                      <a:lnTo>
                        <a:pt x="114" y="30"/>
                      </a:lnTo>
                      <a:lnTo>
                        <a:pt x="114" y="24"/>
                      </a:lnTo>
                      <a:lnTo>
                        <a:pt x="108" y="24"/>
                      </a:lnTo>
                      <a:lnTo>
                        <a:pt x="108" y="18"/>
                      </a:lnTo>
                      <a:lnTo>
                        <a:pt x="102" y="18"/>
                      </a:lnTo>
                      <a:lnTo>
                        <a:pt x="102" y="12"/>
                      </a:lnTo>
                      <a:lnTo>
                        <a:pt x="102" y="6"/>
                      </a:lnTo>
                      <a:lnTo>
                        <a:pt x="96" y="6"/>
                      </a:lnTo>
                      <a:lnTo>
                        <a:pt x="102" y="6"/>
                      </a:lnTo>
                      <a:lnTo>
                        <a:pt x="96" y="6"/>
                      </a:lnTo>
                      <a:lnTo>
                        <a:pt x="96" y="0"/>
                      </a:lnTo>
                      <a:lnTo>
                        <a:pt x="90" y="0"/>
                      </a:lnTo>
                      <a:lnTo>
                        <a:pt x="84" y="0"/>
                      </a:lnTo>
                      <a:lnTo>
                        <a:pt x="84" y="6"/>
                      </a:lnTo>
                      <a:lnTo>
                        <a:pt x="78" y="6"/>
                      </a:lnTo>
                      <a:lnTo>
                        <a:pt x="72" y="6"/>
                      </a:lnTo>
                      <a:lnTo>
                        <a:pt x="72" y="12"/>
                      </a:lnTo>
                      <a:lnTo>
                        <a:pt x="66" y="12"/>
                      </a:lnTo>
                      <a:lnTo>
                        <a:pt x="66" y="6"/>
                      </a:lnTo>
                      <a:lnTo>
                        <a:pt x="60" y="6"/>
                      </a:lnTo>
                      <a:lnTo>
                        <a:pt x="54" y="6"/>
                      </a:lnTo>
                      <a:lnTo>
                        <a:pt x="48" y="6"/>
                      </a:lnTo>
                      <a:lnTo>
                        <a:pt x="42" y="6"/>
                      </a:lnTo>
                      <a:lnTo>
                        <a:pt x="42" y="0"/>
                      </a:lnTo>
                      <a:lnTo>
                        <a:pt x="42" y="6"/>
                      </a:lnTo>
                      <a:lnTo>
                        <a:pt x="36" y="6"/>
                      </a:lnTo>
                      <a:lnTo>
                        <a:pt x="30" y="12"/>
                      </a:lnTo>
                      <a:lnTo>
                        <a:pt x="30" y="6"/>
                      </a:lnTo>
                      <a:lnTo>
                        <a:pt x="30" y="12"/>
                      </a:lnTo>
                      <a:lnTo>
                        <a:pt x="24" y="12"/>
                      </a:lnTo>
                      <a:lnTo>
                        <a:pt x="24" y="18"/>
                      </a:lnTo>
                      <a:lnTo>
                        <a:pt x="18" y="24"/>
                      </a:lnTo>
                      <a:lnTo>
                        <a:pt x="18" y="30"/>
                      </a:lnTo>
                      <a:lnTo>
                        <a:pt x="18" y="36"/>
                      </a:lnTo>
                      <a:lnTo>
                        <a:pt x="18" y="30"/>
                      </a:lnTo>
                      <a:lnTo>
                        <a:pt x="12" y="36"/>
                      </a:lnTo>
                      <a:lnTo>
                        <a:pt x="12" y="42"/>
                      </a:lnTo>
                      <a:lnTo>
                        <a:pt x="6" y="42"/>
                      </a:lnTo>
                      <a:lnTo>
                        <a:pt x="0" y="42"/>
                      </a:lnTo>
                      <a:lnTo>
                        <a:pt x="0" y="48"/>
                      </a:lnTo>
                      <a:lnTo>
                        <a:pt x="0" y="42"/>
                      </a:lnTo>
                      <a:lnTo>
                        <a:pt x="0" y="48"/>
                      </a:lnTo>
                      <a:close/>
                    </a:path>
                  </a:pathLst>
                </a:custGeom>
                <a:solidFill>
                  <a:srgbClr val="00CC00"/>
                </a:solidFill>
                <a:ln w="0">
                  <a:solidFill>
                    <a:srgbClr val="000000"/>
                  </a:solidFill>
                  <a:prstDash val="solid"/>
                  <a:round/>
                  <a:headEnd/>
                  <a:tailEnd/>
                </a:ln>
              </p:spPr>
              <p:txBody>
                <a:bodyPr/>
                <a:lstStyle/>
                <a:p>
                  <a:endParaRPr lang="en-US"/>
                </a:p>
              </p:txBody>
            </p:sp>
            <p:sp>
              <p:nvSpPr>
                <p:cNvPr id="16819" name="Freeform 291"/>
                <p:cNvSpPr>
                  <a:spLocks/>
                </p:cNvSpPr>
                <p:nvPr/>
              </p:nvSpPr>
              <p:spPr bwMode="auto">
                <a:xfrm>
                  <a:off x="3063" y="2082"/>
                  <a:ext cx="48" cy="30"/>
                </a:xfrm>
                <a:custGeom>
                  <a:avLst/>
                  <a:gdLst>
                    <a:gd name="T0" fmla="*/ 6 w 48"/>
                    <a:gd name="T1" fmla="*/ 6 h 30"/>
                    <a:gd name="T2" fmla="*/ 12 w 48"/>
                    <a:gd name="T3" fmla="*/ 6 h 30"/>
                    <a:gd name="T4" fmla="*/ 18 w 48"/>
                    <a:gd name="T5" fmla="*/ 6 h 30"/>
                    <a:gd name="T6" fmla="*/ 18 w 48"/>
                    <a:gd name="T7" fmla="*/ 12 h 30"/>
                    <a:gd name="T8" fmla="*/ 18 w 48"/>
                    <a:gd name="T9" fmla="*/ 6 h 30"/>
                    <a:gd name="T10" fmla="*/ 18 w 48"/>
                    <a:gd name="T11" fmla="*/ 12 h 30"/>
                    <a:gd name="T12" fmla="*/ 18 w 48"/>
                    <a:gd name="T13" fmla="*/ 6 h 30"/>
                    <a:gd name="T14" fmla="*/ 24 w 48"/>
                    <a:gd name="T15" fmla="*/ 6 h 30"/>
                    <a:gd name="T16" fmla="*/ 30 w 48"/>
                    <a:gd name="T17" fmla="*/ 6 h 30"/>
                    <a:gd name="T18" fmla="*/ 36 w 48"/>
                    <a:gd name="T19" fmla="*/ 6 h 30"/>
                    <a:gd name="T20" fmla="*/ 36 w 48"/>
                    <a:gd name="T21" fmla="*/ 0 h 30"/>
                    <a:gd name="T22" fmla="*/ 42 w 48"/>
                    <a:gd name="T23" fmla="*/ 0 h 30"/>
                    <a:gd name="T24" fmla="*/ 42 w 48"/>
                    <a:gd name="T25" fmla="*/ 6 h 30"/>
                    <a:gd name="T26" fmla="*/ 42 w 48"/>
                    <a:gd name="T27" fmla="*/ 0 h 30"/>
                    <a:gd name="T28" fmla="*/ 48 w 48"/>
                    <a:gd name="T29" fmla="*/ 0 h 30"/>
                    <a:gd name="T30" fmla="*/ 48 w 48"/>
                    <a:gd name="T31" fmla="*/ 6 h 30"/>
                    <a:gd name="T32" fmla="*/ 48 w 48"/>
                    <a:gd name="T33" fmla="*/ 12 h 30"/>
                    <a:gd name="T34" fmla="*/ 42 w 48"/>
                    <a:gd name="T35" fmla="*/ 12 h 30"/>
                    <a:gd name="T36" fmla="*/ 36 w 48"/>
                    <a:gd name="T37" fmla="*/ 12 h 30"/>
                    <a:gd name="T38" fmla="*/ 36 w 48"/>
                    <a:gd name="T39" fmla="*/ 18 h 30"/>
                    <a:gd name="T40" fmla="*/ 36 w 48"/>
                    <a:gd name="T41" fmla="*/ 24 h 30"/>
                    <a:gd name="T42" fmla="*/ 30 w 48"/>
                    <a:gd name="T43" fmla="*/ 24 h 30"/>
                    <a:gd name="T44" fmla="*/ 30 w 48"/>
                    <a:gd name="T45" fmla="*/ 30 h 30"/>
                    <a:gd name="T46" fmla="*/ 24 w 48"/>
                    <a:gd name="T47" fmla="*/ 30 h 30"/>
                    <a:gd name="T48" fmla="*/ 24 w 48"/>
                    <a:gd name="T49" fmla="*/ 24 h 30"/>
                    <a:gd name="T50" fmla="*/ 18 w 48"/>
                    <a:gd name="T51" fmla="*/ 24 h 30"/>
                    <a:gd name="T52" fmla="*/ 18 w 48"/>
                    <a:gd name="T53" fmla="*/ 30 h 30"/>
                    <a:gd name="T54" fmla="*/ 12 w 48"/>
                    <a:gd name="T55" fmla="*/ 30 h 30"/>
                    <a:gd name="T56" fmla="*/ 6 w 48"/>
                    <a:gd name="T57" fmla="*/ 30 h 30"/>
                    <a:gd name="T58" fmla="*/ 6 w 48"/>
                    <a:gd name="T59" fmla="*/ 24 h 30"/>
                    <a:gd name="T60" fmla="*/ 6 w 48"/>
                    <a:gd name="T61" fmla="*/ 30 h 30"/>
                    <a:gd name="T62" fmla="*/ 12 w 48"/>
                    <a:gd name="T63" fmla="*/ 24 h 30"/>
                    <a:gd name="T64" fmla="*/ 6 w 48"/>
                    <a:gd name="T65" fmla="*/ 24 h 30"/>
                    <a:gd name="T66" fmla="*/ 6 w 48"/>
                    <a:gd name="T67" fmla="*/ 18 h 30"/>
                    <a:gd name="T68" fmla="*/ 6 w 48"/>
                    <a:gd name="T69" fmla="*/ 12 h 30"/>
                    <a:gd name="T70" fmla="*/ 0 w 48"/>
                    <a:gd name="T71" fmla="*/ 12 h 30"/>
                    <a:gd name="T72" fmla="*/ 6 w 48"/>
                    <a:gd name="T73" fmla="*/ 12 h 30"/>
                    <a:gd name="T74" fmla="*/ 6 w 48"/>
                    <a:gd name="T75" fmla="*/ 6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30"/>
                    <a:gd name="T116" fmla="*/ 48 w 48"/>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30">
                      <a:moveTo>
                        <a:pt x="6" y="6"/>
                      </a:moveTo>
                      <a:lnTo>
                        <a:pt x="12" y="6"/>
                      </a:lnTo>
                      <a:lnTo>
                        <a:pt x="18" y="6"/>
                      </a:lnTo>
                      <a:lnTo>
                        <a:pt x="18" y="12"/>
                      </a:lnTo>
                      <a:lnTo>
                        <a:pt x="18" y="6"/>
                      </a:lnTo>
                      <a:lnTo>
                        <a:pt x="18" y="12"/>
                      </a:lnTo>
                      <a:lnTo>
                        <a:pt x="18" y="6"/>
                      </a:lnTo>
                      <a:lnTo>
                        <a:pt x="24" y="6"/>
                      </a:lnTo>
                      <a:lnTo>
                        <a:pt x="30" y="6"/>
                      </a:lnTo>
                      <a:lnTo>
                        <a:pt x="36" y="6"/>
                      </a:lnTo>
                      <a:lnTo>
                        <a:pt x="36" y="0"/>
                      </a:lnTo>
                      <a:lnTo>
                        <a:pt x="42" y="0"/>
                      </a:lnTo>
                      <a:lnTo>
                        <a:pt x="42" y="6"/>
                      </a:lnTo>
                      <a:lnTo>
                        <a:pt x="42" y="0"/>
                      </a:lnTo>
                      <a:lnTo>
                        <a:pt x="48" y="0"/>
                      </a:lnTo>
                      <a:lnTo>
                        <a:pt x="48" y="6"/>
                      </a:lnTo>
                      <a:lnTo>
                        <a:pt x="48" y="12"/>
                      </a:lnTo>
                      <a:lnTo>
                        <a:pt x="42" y="12"/>
                      </a:lnTo>
                      <a:lnTo>
                        <a:pt x="36" y="12"/>
                      </a:lnTo>
                      <a:lnTo>
                        <a:pt x="36" y="18"/>
                      </a:lnTo>
                      <a:lnTo>
                        <a:pt x="36" y="24"/>
                      </a:lnTo>
                      <a:lnTo>
                        <a:pt x="30" y="24"/>
                      </a:lnTo>
                      <a:lnTo>
                        <a:pt x="30" y="30"/>
                      </a:lnTo>
                      <a:lnTo>
                        <a:pt x="24" y="30"/>
                      </a:lnTo>
                      <a:lnTo>
                        <a:pt x="24" y="24"/>
                      </a:lnTo>
                      <a:lnTo>
                        <a:pt x="18" y="24"/>
                      </a:lnTo>
                      <a:lnTo>
                        <a:pt x="18" y="30"/>
                      </a:lnTo>
                      <a:lnTo>
                        <a:pt x="12" y="30"/>
                      </a:lnTo>
                      <a:lnTo>
                        <a:pt x="6" y="30"/>
                      </a:lnTo>
                      <a:lnTo>
                        <a:pt x="6" y="24"/>
                      </a:lnTo>
                      <a:lnTo>
                        <a:pt x="6" y="30"/>
                      </a:lnTo>
                      <a:lnTo>
                        <a:pt x="12" y="24"/>
                      </a:lnTo>
                      <a:lnTo>
                        <a:pt x="6" y="24"/>
                      </a:lnTo>
                      <a:lnTo>
                        <a:pt x="6" y="18"/>
                      </a:lnTo>
                      <a:lnTo>
                        <a:pt x="6" y="12"/>
                      </a:lnTo>
                      <a:lnTo>
                        <a:pt x="0" y="12"/>
                      </a:lnTo>
                      <a:lnTo>
                        <a:pt x="6" y="12"/>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820" name="Freeform 292"/>
                <p:cNvSpPr>
                  <a:spLocks/>
                </p:cNvSpPr>
                <p:nvPr/>
              </p:nvSpPr>
              <p:spPr bwMode="auto">
                <a:xfrm>
                  <a:off x="2955" y="2058"/>
                  <a:ext cx="66" cy="48"/>
                </a:xfrm>
                <a:custGeom>
                  <a:avLst/>
                  <a:gdLst>
                    <a:gd name="T0" fmla="*/ 6 w 66"/>
                    <a:gd name="T1" fmla="*/ 36 h 48"/>
                    <a:gd name="T2" fmla="*/ 0 w 66"/>
                    <a:gd name="T3" fmla="*/ 36 h 48"/>
                    <a:gd name="T4" fmla="*/ 6 w 66"/>
                    <a:gd name="T5" fmla="*/ 36 h 48"/>
                    <a:gd name="T6" fmla="*/ 6 w 66"/>
                    <a:gd name="T7" fmla="*/ 30 h 48"/>
                    <a:gd name="T8" fmla="*/ 6 w 66"/>
                    <a:gd name="T9" fmla="*/ 36 h 48"/>
                    <a:gd name="T10" fmla="*/ 6 w 66"/>
                    <a:gd name="T11" fmla="*/ 30 h 48"/>
                    <a:gd name="T12" fmla="*/ 12 w 66"/>
                    <a:gd name="T13" fmla="*/ 30 h 48"/>
                    <a:gd name="T14" fmla="*/ 12 w 66"/>
                    <a:gd name="T15" fmla="*/ 36 h 48"/>
                    <a:gd name="T16" fmla="*/ 12 w 66"/>
                    <a:gd name="T17" fmla="*/ 42 h 48"/>
                    <a:gd name="T18" fmla="*/ 18 w 66"/>
                    <a:gd name="T19" fmla="*/ 42 h 48"/>
                    <a:gd name="T20" fmla="*/ 24 w 66"/>
                    <a:gd name="T21" fmla="*/ 42 h 48"/>
                    <a:gd name="T22" fmla="*/ 30 w 66"/>
                    <a:gd name="T23" fmla="*/ 42 h 48"/>
                    <a:gd name="T24" fmla="*/ 30 w 66"/>
                    <a:gd name="T25" fmla="*/ 36 h 48"/>
                    <a:gd name="T26" fmla="*/ 36 w 66"/>
                    <a:gd name="T27" fmla="*/ 36 h 48"/>
                    <a:gd name="T28" fmla="*/ 36 w 66"/>
                    <a:gd name="T29" fmla="*/ 30 h 48"/>
                    <a:gd name="T30" fmla="*/ 36 w 66"/>
                    <a:gd name="T31" fmla="*/ 36 h 48"/>
                    <a:gd name="T32" fmla="*/ 42 w 66"/>
                    <a:gd name="T33" fmla="*/ 42 h 48"/>
                    <a:gd name="T34" fmla="*/ 42 w 66"/>
                    <a:gd name="T35" fmla="*/ 48 h 48"/>
                    <a:gd name="T36" fmla="*/ 48 w 66"/>
                    <a:gd name="T37" fmla="*/ 48 h 48"/>
                    <a:gd name="T38" fmla="*/ 48 w 66"/>
                    <a:gd name="T39" fmla="*/ 42 h 48"/>
                    <a:gd name="T40" fmla="*/ 42 w 66"/>
                    <a:gd name="T41" fmla="*/ 42 h 48"/>
                    <a:gd name="T42" fmla="*/ 48 w 66"/>
                    <a:gd name="T43" fmla="*/ 36 h 48"/>
                    <a:gd name="T44" fmla="*/ 48 w 66"/>
                    <a:gd name="T45" fmla="*/ 30 h 48"/>
                    <a:gd name="T46" fmla="*/ 54 w 66"/>
                    <a:gd name="T47" fmla="*/ 30 h 48"/>
                    <a:gd name="T48" fmla="*/ 54 w 66"/>
                    <a:gd name="T49" fmla="*/ 36 h 48"/>
                    <a:gd name="T50" fmla="*/ 60 w 66"/>
                    <a:gd name="T51" fmla="*/ 36 h 48"/>
                    <a:gd name="T52" fmla="*/ 60 w 66"/>
                    <a:gd name="T53" fmla="*/ 30 h 48"/>
                    <a:gd name="T54" fmla="*/ 60 w 66"/>
                    <a:gd name="T55" fmla="*/ 36 h 48"/>
                    <a:gd name="T56" fmla="*/ 60 w 66"/>
                    <a:gd name="T57" fmla="*/ 30 h 48"/>
                    <a:gd name="T58" fmla="*/ 66 w 66"/>
                    <a:gd name="T59" fmla="*/ 30 h 48"/>
                    <a:gd name="T60" fmla="*/ 66 w 66"/>
                    <a:gd name="T61" fmla="*/ 24 h 48"/>
                    <a:gd name="T62" fmla="*/ 66 w 66"/>
                    <a:gd name="T63" fmla="*/ 18 h 48"/>
                    <a:gd name="T64" fmla="*/ 66 w 66"/>
                    <a:gd name="T65" fmla="*/ 24 h 48"/>
                    <a:gd name="T66" fmla="*/ 60 w 66"/>
                    <a:gd name="T67" fmla="*/ 24 h 48"/>
                    <a:gd name="T68" fmla="*/ 60 w 66"/>
                    <a:gd name="T69" fmla="*/ 18 h 48"/>
                    <a:gd name="T70" fmla="*/ 54 w 66"/>
                    <a:gd name="T71" fmla="*/ 18 h 48"/>
                    <a:gd name="T72" fmla="*/ 54 w 66"/>
                    <a:gd name="T73" fmla="*/ 12 h 48"/>
                    <a:gd name="T74" fmla="*/ 48 w 66"/>
                    <a:gd name="T75" fmla="*/ 6 h 48"/>
                    <a:gd name="T76" fmla="*/ 42 w 66"/>
                    <a:gd name="T77" fmla="*/ 6 h 48"/>
                    <a:gd name="T78" fmla="*/ 36 w 66"/>
                    <a:gd name="T79" fmla="*/ 0 h 48"/>
                    <a:gd name="T80" fmla="*/ 36 w 66"/>
                    <a:gd name="T81" fmla="*/ 6 h 48"/>
                    <a:gd name="T82" fmla="*/ 42 w 66"/>
                    <a:gd name="T83" fmla="*/ 6 h 48"/>
                    <a:gd name="T84" fmla="*/ 36 w 66"/>
                    <a:gd name="T85" fmla="*/ 6 h 48"/>
                    <a:gd name="T86" fmla="*/ 30 w 66"/>
                    <a:gd name="T87" fmla="*/ 6 h 48"/>
                    <a:gd name="T88" fmla="*/ 24 w 66"/>
                    <a:gd name="T89" fmla="*/ 6 h 48"/>
                    <a:gd name="T90" fmla="*/ 24 w 66"/>
                    <a:gd name="T91" fmla="*/ 12 h 48"/>
                    <a:gd name="T92" fmla="*/ 18 w 66"/>
                    <a:gd name="T93" fmla="*/ 12 h 48"/>
                    <a:gd name="T94" fmla="*/ 12 w 66"/>
                    <a:gd name="T95" fmla="*/ 12 h 48"/>
                    <a:gd name="T96" fmla="*/ 18 w 66"/>
                    <a:gd name="T97" fmla="*/ 12 h 48"/>
                    <a:gd name="T98" fmla="*/ 12 w 66"/>
                    <a:gd name="T99" fmla="*/ 12 h 48"/>
                    <a:gd name="T100" fmla="*/ 12 w 66"/>
                    <a:gd name="T101" fmla="*/ 18 h 48"/>
                    <a:gd name="T102" fmla="*/ 6 w 66"/>
                    <a:gd name="T103" fmla="*/ 18 h 48"/>
                    <a:gd name="T104" fmla="*/ 6 w 66"/>
                    <a:gd name="T105" fmla="*/ 24 h 48"/>
                    <a:gd name="T106" fmla="*/ 0 w 66"/>
                    <a:gd name="T107" fmla="*/ 30 h 48"/>
                    <a:gd name="T108" fmla="*/ 0 w 66"/>
                    <a:gd name="T109" fmla="*/ 36 h 48"/>
                    <a:gd name="T110" fmla="*/ 6 w 66"/>
                    <a:gd name="T111" fmla="*/ 36 h 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48"/>
                    <a:gd name="T170" fmla="*/ 66 w 66"/>
                    <a:gd name="T171" fmla="*/ 48 h 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48">
                      <a:moveTo>
                        <a:pt x="6" y="36"/>
                      </a:moveTo>
                      <a:lnTo>
                        <a:pt x="0" y="36"/>
                      </a:lnTo>
                      <a:lnTo>
                        <a:pt x="6" y="36"/>
                      </a:lnTo>
                      <a:lnTo>
                        <a:pt x="6" y="30"/>
                      </a:lnTo>
                      <a:lnTo>
                        <a:pt x="6" y="36"/>
                      </a:lnTo>
                      <a:lnTo>
                        <a:pt x="6" y="30"/>
                      </a:lnTo>
                      <a:lnTo>
                        <a:pt x="12" y="30"/>
                      </a:lnTo>
                      <a:lnTo>
                        <a:pt x="12" y="36"/>
                      </a:lnTo>
                      <a:lnTo>
                        <a:pt x="12" y="42"/>
                      </a:lnTo>
                      <a:lnTo>
                        <a:pt x="18" y="42"/>
                      </a:lnTo>
                      <a:lnTo>
                        <a:pt x="24" y="42"/>
                      </a:lnTo>
                      <a:lnTo>
                        <a:pt x="30" y="42"/>
                      </a:lnTo>
                      <a:lnTo>
                        <a:pt x="30" y="36"/>
                      </a:lnTo>
                      <a:lnTo>
                        <a:pt x="36" y="36"/>
                      </a:lnTo>
                      <a:lnTo>
                        <a:pt x="36" y="30"/>
                      </a:lnTo>
                      <a:lnTo>
                        <a:pt x="36" y="36"/>
                      </a:lnTo>
                      <a:lnTo>
                        <a:pt x="42" y="42"/>
                      </a:lnTo>
                      <a:lnTo>
                        <a:pt x="42" y="48"/>
                      </a:lnTo>
                      <a:lnTo>
                        <a:pt x="48" y="48"/>
                      </a:lnTo>
                      <a:lnTo>
                        <a:pt x="48" y="42"/>
                      </a:lnTo>
                      <a:lnTo>
                        <a:pt x="42" y="42"/>
                      </a:lnTo>
                      <a:lnTo>
                        <a:pt x="48" y="36"/>
                      </a:lnTo>
                      <a:lnTo>
                        <a:pt x="48" y="30"/>
                      </a:lnTo>
                      <a:lnTo>
                        <a:pt x="54" y="30"/>
                      </a:lnTo>
                      <a:lnTo>
                        <a:pt x="54" y="36"/>
                      </a:lnTo>
                      <a:lnTo>
                        <a:pt x="60" y="36"/>
                      </a:lnTo>
                      <a:lnTo>
                        <a:pt x="60" y="30"/>
                      </a:lnTo>
                      <a:lnTo>
                        <a:pt x="60" y="36"/>
                      </a:lnTo>
                      <a:lnTo>
                        <a:pt x="60" y="30"/>
                      </a:lnTo>
                      <a:lnTo>
                        <a:pt x="66" y="30"/>
                      </a:lnTo>
                      <a:lnTo>
                        <a:pt x="66" y="24"/>
                      </a:lnTo>
                      <a:lnTo>
                        <a:pt x="66" y="18"/>
                      </a:lnTo>
                      <a:lnTo>
                        <a:pt x="66" y="24"/>
                      </a:lnTo>
                      <a:lnTo>
                        <a:pt x="60" y="24"/>
                      </a:lnTo>
                      <a:lnTo>
                        <a:pt x="60" y="18"/>
                      </a:lnTo>
                      <a:lnTo>
                        <a:pt x="54" y="18"/>
                      </a:lnTo>
                      <a:lnTo>
                        <a:pt x="54" y="12"/>
                      </a:lnTo>
                      <a:lnTo>
                        <a:pt x="48" y="6"/>
                      </a:lnTo>
                      <a:lnTo>
                        <a:pt x="42" y="6"/>
                      </a:lnTo>
                      <a:lnTo>
                        <a:pt x="36" y="0"/>
                      </a:lnTo>
                      <a:lnTo>
                        <a:pt x="36" y="6"/>
                      </a:lnTo>
                      <a:lnTo>
                        <a:pt x="42" y="6"/>
                      </a:lnTo>
                      <a:lnTo>
                        <a:pt x="36" y="6"/>
                      </a:lnTo>
                      <a:lnTo>
                        <a:pt x="30" y="6"/>
                      </a:lnTo>
                      <a:lnTo>
                        <a:pt x="24" y="6"/>
                      </a:lnTo>
                      <a:lnTo>
                        <a:pt x="24" y="12"/>
                      </a:lnTo>
                      <a:lnTo>
                        <a:pt x="18" y="12"/>
                      </a:lnTo>
                      <a:lnTo>
                        <a:pt x="12" y="12"/>
                      </a:lnTo>
                      <a:lnTo>
                        <a:pt x="18" y="12"/>
                      </a:lnTo>
                      <a:lnTo>
                        <a:pt x="12" y="12"/>
                      </a:lnTo>
                      <a:lnTo>
                        <a:pt x="12" y="18"/>
                      </a:lnTo>
                      <a:lnTo>
                        <a:pt x="6" y="18"/>
                      </a:lnTo>
                      <a:lnTo>
                        <a:pt x="6" y="24"/>
                      </a:lnTo>
                      <a:lnTo>
                        <a:pt x="0" y="30"/>
                      </a:lnTo>
                      <a:lnTo>
                        <a:pt x="0" y="36"/>
                      </a:lnTo>
                      <a:lnTo>
                        <a:pt x="6" y="36"/>
                      </a:lnTo>
                      <a:close/>
                    </a:path>
                  </a:pathLst>
                </a:custGeom>
                <a:solidFill>
                  <a:srgbClr val="00CC00"/>
                </a:solidFill>
                <a:ln w="0">
                  <a:solidFill>
                    <a:srgbClr val="000000"/>
                  </a:solidFill>
                  <a:prstDash val="solid"/>
                  <a:round/>
                  <a:headEnd/>
                  <a:tailEnd/>
                </a:ln>
              </p:spPr>
              <p:txBody>
                <a:bodyPr/>
                <a:lstStyle/>
                <a:p>
                  <a:endParaRPr lang="en-US"/>
                </a:p>
              </p:txBody>
            </p:sp>
            <p:sp>
              <p:nvSpPr>
                <p:cNvPr id="16821" name="Freeform 293"/>
                <p:cNvSpPr>
                  <a:spLocks/>
                </p:cNvSpPr>
                <p:nvPr/>
              </p:nvSpPr>
              <p:spPr bwMode="auto">
                <a:xfrm>
                  <a:off x="3195" y="1950"/>
                  <a:ext cx="277" cy="186"/>
                </a:xfrm>
                <a:custGeom>
                  <a:avLst/>
                  <a:gdLst>
                    <a:gd name="T0" fmla="*/ 6 w 277"/>
                    <a:gd name="T1" fmla="*/ 90 h 186"/>
                    <a:gd name="T2" fmla="*/ 0 w 277"/>
                    <a:gd name="T3" fmla="*/ 96 h 186"/>
                    <a:gd name="T4" fmla="*/ 0 w 277"/>
                    <a:gd name="T5" fmla="*/ 96 h 186"/>
                    <a:gd name="T6" fmla="*/ 6 w 277"/>
                    <a:gd name="T7" fmla="*/ 102 h 186"/>
                    <a:gd name="T8" fmla="*/ 12 w 277"/>
                    <a:gd name="T9" fmla="*/ 108 h 186"/>
                    <a:gd name="T10" fmla="*/ 18 w 277"/>
                    <a:gd name="T11" fmla="*/ 102 h 186"/>
                    <a:gd name="T12" fmla="*/ 24 w 277"/>
                    <a:gd name="T13" fmla="*/ 108 h 186"/>
                    <a:gd name="T14" fmla="*/ 36 w 277"/>
                    <a:gd name="T15" fmla="*/ 108 h 186"/>
                    <a:gd name="T16" fmla="*/ 42 w 277"/>
                    <a:gd name="T17" fmla="*/ 114 h 186"/>
                    <a:gd name="T18" fmla="*/ 48 w 277"/>
                    <a:gd name="T19" fmla="*/ 108 h 186"/>
                    <a:gd name="T20" fmla="*/ 60 w 277"/>
                    <a:gd name="T21" fmla="*/ 108 h 186"/>
                    <a:gd name="T22" fmla="*/ 66 w 277"/>
                    <a:gd name="T23" fmla="*/ 102 h 186"/>
                    <a:gd name="T24" fmla="*/ 84 w 277"/>
                    <a:gd name="T25" fmla="*/ 90 h 186"/>
                    <a:gd name="T26" fmla="*/ 108 w 277"/>
                    <a:gd name="T27" fmla="*/ 114 h 186"/>
                    <a:gd name="T28" fmla="*/ 126 w 277"/>
                    <a:gd name="T29" fmla="*/ 144 h 186"/>
                    <a:gd name="T30" fmla="*/ 144 w 277"/>
                    <a:gd name="T31" fmla="*/ 138 h 186"/>
                    <a:gd name="T32" fmla="*/ 150 w 277"/>
                    <a:gd name="T33" fmla="*/ 132 h 186"/>
                    <a:gd name="T34" fmla="*/ 144 w 277"/>
                    <a:gd name="T35" fmla="*/ 138 h 186"/>
                    <a:gd name="T36" fmla="*/ 162 w 277"/>
                    <a:gd name="T37" fmla="*/ 150 h 186"/>
                    <a:gd name="T38" fmla="*/ 156 w 277"/>
                    <a:gd name="T39" fmla="*/ 162 h 186"/>
                    <a:gd name="T40" fmla="*/ 174 w 277"/>
                    <a:gd name="T41" fmla="*/ 174 h 186"/>
                    <a:gd name="T42" fmla="*/ 198 w 277"/>
                    <a:gd name="T43" fmla="*/ 174 h 186"/>
                    <a:gd name="T44" fmla="*/ 216 w 277"/>
                    <a:gd name="T45" fmla="*/ 168 h 186"/>
                    <a:gd name="T46" fmla="*/ 192 w 277"/>
                    <a:gd name="T47" fmla="*/ 150 h 186"/>
                    <a:gd name="T48" fmla="*/ 192 w 277"/>
                    <a:gd name="T49" fmla="*/ 150 h 186"/>
                    <a:gd name="T50" fmla="*/ 222 w 277"/>
                    <a:gd name="T51" fmla="*/ 132 h 186"/>
                    <a:gd name="T52" fmla="*/ 253 w 277"/>
                    <a:gd name="T53" fmla="*/ 120 h 186"/>
                    <a:gd name="T54" fmla="*/ 277 w 277"/>
                    <a:gd name="T55" fmla="*/ 102 h 186"/>
                    <a:gd name="T56" fmla="*/ 253 w 277"/>
                    <a:gd name="T57" fmla="*/ 60 h 186"/>
                    <a:gd name="T58" fmla="*/ 216 w 277"/>
                    <a:gd name="T59" fmla="*/ 54 h 186"/>
                    <a:gd name="T60" fmla="*/ 186 w 277"/>
                    <a:gd name="T61" fmla="*/ 12 h 186"/>
                    <a:gd name="T62" fmla="*/ 162 w 277"/>
                    <a:gd name="T63" fmla="*/ 0 h 186"/>
                    <a:gd name="T64" fmla="*/ 126 w 277"/>
                    <a:gd name="T65" fmla="*/ 18 h 186"/>
                    <a:gd name="T66" fmla="*/ 102 w 277"/>
                    <a:gd name="T67" fmla="*/ 18 h 186"/>
                    <a:gd name="T68" fmla="*/ 48 w 277"/>
                    <a:gd name="T69" fmla="*/ 12 h 186"/>
                    <a:gd name="T70" fmla="*/ 24 w 277"/>
                    <a:gd name="T71" fmla="*/ 18 h 186"/>
                    <a:gd name="T72" fmla="*/ 24 w 277"/>
                    <a:gd name="T73" fmla="*/ 30 h 186"/>
                    <a:gd name="T74" fmla="*/ 30 w 277"/>
                    <a:gd name="T75" fmla="*/ 36 h 186"/>
                    <a:gd name="T76" fmla="*/ 30 w 277"/>
                    <a:gd name="T77" fmla="*/ 48 h 186"/>
                    <a:gd name="T78" fmla="*/ 24 w 277"/>
                    <a:gd name="T79" fmla="*/ 54 h 186"/>
                    <a:gd name="T80" fmla="*/ 18 w 277"/>
                    <a:gd name="T81" fmla="*/ 60 h 186"/>
                    <a:gd name="T82" fmla="*/ 12 w 277"/>
                    <a:gd name="T83" fmla="*/ 72 h 186"/>
                    <a:gd name="T84" fmla="*/ 12 w 277"/>
                    <a:gd name="T85" fmla="*/ 72 h 186"/>
                    <a:gd name="T86" fmla="*/ 12 w 277"/>
                    <a:gd name="T87" fmla="*/ 84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7"/>
                    <a:gd name="T133" fmla="*/ 0 h 186"/>
                    <a:gd name="T134" fmla="*/ 277 w 277"/>
                    <a:gd name="T135" fmla="*/ 186 h 1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7" h="186">
                      <a:moveTo>
                        <a:pt x="6" y="84"/>
                      </a:moveTo>
                      <a:lnTo>
                        <a:pt x="6" y="90"/>
                      </a:lnTo>
                      <a:lnTo>
                        <a:pt x="0" y="90"/>
                      </a:lnTo>
                      <a:lnTo>
                        <a:pt x="0" y="96"/>
                      </a:lnTo>
                      <a:lnTo>
                        <a:pt x="6" y="96"/>
                      </a:lnTo>
                      <a:lnTo>
                        <a:pt x="0" y="96"/>
                      </a:lnTo>
                      <a:lnTo>
                        <a:pt x="6" y="96"/>
                      </a:lnTo>
                      <a:lnTo>
                        <a:pt x="6" y="102"/>
                      </a:lnTo>
                      <a:lnTo>
                        <a:pt x="12" y="102"/>
                      </a:lnTo>
                      <a:lnTo>
                        <a:pt x="12" y="108"/>
                      </a:lnTo>
                      <a:lnTo>
                        <a:pt x="18" y="108"/>
                      </a:lnTo>
                      <a:lnTo>
                        <a:pt x="18" y="102"/>
                      </a:lnTo>
                      <a:lnTo>
                        <a:pt x="18" y="108"/>
                      </a:lnTo>
                      <a:lnTo>
                        <a:pt x="24" y="108"/>
                      </a:lnTo>
                      <a:lnTo>
                        <a:pt x="30" y="108"/>
                      </a:lnTo>
                      <a:lnTo>
                        <a:pt x="36" y="108"/>
                      </a:lnTo>
                      <a:lnTo>
                        <a:pt x="42" y="108"/>
                      </a:lnTo>
                      <a:lnTo>
                        <a:pt x="42" y="114"/>
                      </a:lnTo>
                      <a:lnTo>
                        <a:pt x="48" y="114"/>
                      </a:lnTo>
                      <a:lnTo>
                        <a:pt x="48" y="108"/>
                      </a:lnTo>
                      <a:lnTo>
                        <a:pt x="54" y="108"/>
                      </a:lnTo>
                      <a:lnTo>
                        <a:pt x="60" y="108"/>
                      </a:lnTo>
                      <a:lnTo>
                        <a:pt x="60" y="102"/>
                      </a:lnTo>
                      <a:lnTo>
                        <a:pt x="66" y="102"/>
                      </a:lnTo>
                      <a:lnTo>
                        <a:pt x="72" y="102"/>
                      </a:lnTo>
                      <a:lnTo>
                        <a:pt x="84" y="90"/>
                      </a:lnTo>
                      <a:lnTo>
                        <a:pt x="96" y="102"/>
                      </a:lnTo>
                      <a:lnTo>
                        <a:pt x="108" y="114"/>
                      </a:lnTo>
                      <a:lnTo>
                        <a:pt x="120" y="132"/>
                      </a:lnTo>
                      <a:lnTo>
                        <a:pt x="126" y="144"/>
                      </a:lnTo>
                      <a:lnTo>
                        <a:pt x="144" y="132"/>
                      </a:lnTo>
                      <a:lnTo>
                        <a:pt x="144" y="138"/>
                      </a:lnTo>
                      <a:lnTo>
                        <a:pt x="144" y="126"/>
                      </a:lnTo>
                      <a:lnTo>
                        <a:pt x="150" y="132"/>
                      </a:lnTo>
                      <a:lnTo>
                        <a:pt x="156" y="138"/>
                      </a:lnTo>
                      <a:lnTo>
                        <a:pt x="144" y="138"/>
                      </a:lnTo>
                      <a:lnTo>
                        <a:pt x="150" y="144"/>
                      </a:lnTo>
                      <a:lnTo>
                        <a:pt x="162" y="150"/>
                      </a:lnTo>
                      <a:lnTo>
                        <a:pt x="174" y="150"/>
                      </a:lnTo>
                      <a:lnTo>
                        <a:pt x="156" y="162"/>
                      </a:lnTo>
                      <a:lnTo>
                        <a:pt x="168" y="168"/>
                      </a:lnTo>
                      <a:lnTo>
                        <a:pt x="174" y="174"/>
                      </a:lnTo>
                      <a:lnTo>
                        <a:pt x="174" y="186"/>
                      </a:lnTo>
                      <a:lnTo>
                        <a:pt x="198" y="174"/>
                      </a:lnTo>
                      <a:lnTo>
                        <a:pt x="204" y="174"/>
                      </a:lnTo>
                      <a:lnTo>
                        <a:pt x="216" y="168"/>
                      </a:lnTo>
                      <a:lnTo>
                        <a:pt x="204" y="162"/>
                      </a:lnTo>
                      <a:lnTo>
                        <a:pt x="192" y="150"/>
                      </a:lnTo>
                      <a:lnTo>
                        <a:pt x="198" y="144"/>
                      </a:lnTo>
                      <a:lnTo>
                        <a:pt x="192" y="150"/>
                      </a:lnTo>
                      <a:lnTo>
                        <a:pt x="198" y="144"/>
                      </a:lnTo>
                      <a:lnTo>
                        <a:pt x="222" y="132"/>
                      </a:lnTo>
                      <a:lnTo>
                        <a:pt x="247" y="126"/>
                      </a:lnTo>
                      <a:lnTo>
                        <a:pt x="253" y="120"/>
                      </a:lnTo>
                      <a:lnTo>
                        <a:pt x="265" y="108"/>
                      </a:lnTo>
                      <a:lnTo>
                        <a:pt x="277" y="102"/>
                      </a:lnTo>
                      <a:lnTo>
                        <a:pt x="271" y="72"/>
                      </a:lnTo>
                      <a:lnTo>
                        <a:pt x="253" y="60"/>
                      </a:lnTo>
                      <a:lnTo>
                        <a:pt x="228" y="54"/>
                      </a:lnTo>
                      <a:lnTo>
                        <a:pt x="216" y="54"/>
                      </a:lnTo>
                      <a:lnTo>
                        <a:pt x="204" y="36"/>
                      </a:lnTo>
                      <a:lnTo>
                        <a:pt x="186" y="12"/>
                      </a:lnTo>
                      <a:lnTo>
                        <a:pt x="186" y="6"/>
                      </a:lnTo>
                      <a:lnTo>
                        <a:pt x="162" y="0"/>
                      </a:lnTo>
                      <a:lnTo>
                        <a:pt x="150" y="6"/>
                      </a:lnTo>
                      <a:lnTo>
                        <a:pt x="126" y="18"/>
                      </a:lnTo>
                      <a:lnTo>
                        <a:pt x="126" y="24"/>
                      </a:lnTo>
                      <a:lnTo>
                        <a:pt x="102" y="18"/>
                      </a:lnTo>
                      <a:lnTo>
                        <a:pt x="78" y="12"/>
                      </a:lnTo>
                      <a:lnTo>
                        <a:pt x="48" y="12"/>
                      </a:lnTo>
                      <a:lnTo>
                        <a:pt x="24" y="12"/>
                      </a:lnTo>
                      <a:lnTo>
                        <a:pt x="24" y="18"/>
                      </a:lnTo>
                      <a:lnTo>
                        <a:pt x="24" y="24"/>
                      </a:lnTo>
                      <a:lnTo>
                        <a:pt x="24" y="30"/>
                      </a:lnTo>
                      <a:lnTo>
                        <a:pt x="24" y="36"/>
                      </a:lnTo>
                      <a:lnTo>
                        <a:pt x="30" y="36"/>
                      </a:lnTo>
                      <a:lnTo>
                        <a:pt x="30" y="42"/>
                      </a:lnTo>
                      <a:lnTo>
                        <a:pt x="30" y="48"/>
                      </a:lnTo>
                      <a:lnTo>
                        <a:pt x="30" y="54"/>
                      </a:lnTo>
                      <a:lnTo>
                        <a:pt x="24" y="54"/>
                      </a:lnTo>
                      <a:lnTo>
                        <a:pt x="18" y="54"/>
                      </a:lnTo>
                      <a:lnTo>
                        <a:pt x="18" y="60"/>
                      </a:lnTo>
                      <a:lnTo>
                        <a:pt x="12" y="66"/>
                      </a:lnTo>
                      <a:lnTo>
                        <a:pt x="12" y="72"/>
                      </a:lnTo>
                      <a:lnTo>
                        <a:pt x="6" y="72"/>
                      </a:lnTo>
                      <a:lnTo>
                        <a:pt x="12" y="72"/>
                      </a:lnTo>
                      <a:lnTo>
                        <a:pt x="12" y="78"/>
                      </a:lnTo>
                      <a:lnTo>
                        <a:pt x="12" y="84"/>
                      </a:lnTo>
                      <a:lnTo>
                        <a:pt x="6" y="84"/>
                      </a:lnTo>
                      <a:close/>
                    </a:path>
                  </a:pathLst>
                </a:custGeom>
                <a:solidFill>
                  <a:srgbClr val="00CC00"/>
                </a:solidFill>
                <a:ln w="0">
                  <a:solidFill>
                    <a:srgbClr val="000000"/>
                  </a:solidFill>
                  <a:prstDash val="solid"/>
                  <a:round/>
                  <a:headEnd/>
                  <a:tailEnd/>
                </a:ln>
              </p:spPr>
              <p:txBody>
                <a:bodyPr/>
                <a:lstStyle/>
                <a:p>
                  <a:endParaRPr lang="en-US"/>
                </a:p>
              </p:txBody>
            </p:sp>
            <p:sp>
              <p:nvSpPr>
                <p:cNvPr id="16822" name="Freeform 294"/>
                <p:cNvSpPr>
                  <a:spLocks/>
                </p:cNvSpPr>
                <p:nvPr/>
              </p:nvSpPr>
              <p:spPr bwMode="auto">
                <a:xfrm>
                  <a:off x="3009" y="2034"/>
                  <a:ext cx="114" cy="60"/>
                </a:xfrm>
                <a:custGeom>
                  <a:avLst/>
                  <a:gdLst>
                    <a:gd name="T0" fmla="*/ 36 w 114"/>
                    <a:gd name="T1" fmla="*/ 42 h 60"/>
                    <a:gd name="T2" fmla="*/ 30 w 114"/>
                    <a:gd name="T3" fmla="*/ 42 h 60"/>
                    <a:gd name="T4" fmla="*/ 24 w 114"/>
                    <a:gd name="T5" fmla="*/ 48 h 60"/>
                    <a:gd name="T6" fmla="*/ 12 w 114"/>
                    <a:gd name="T7" fmla="*/ 48 h 60"/>
                    <a:gd name="T8" fmla="*/ 12 w 114"/>
                    <a:gd name="T9" fmla="*/ 48 h 60"/>
                    <a:gd name="T10" fmla="*/ 6 w 114"/>
                    <a:gd name="T11" fmla="*/ 42 h 60"/>
                    <a:gd name="T12" fmla="*/ 0 w 114"/>
                    <a:gd name="T13" fmla="*/ 36 h 60"/>
                    <a:gd name="T14" fmla="*/ 6 w 114"/>
                    <a:gd name="T15" fmla="*/ 30 h 60"/>
                    <a:gd name="T16" fmla="*/ 6 w 114"/>
                    <a:gd name="T17" fmla="*/ 30 h 60"/>
                    <a:gd name="T18" fmla="*/ 12 w 114"/>
                    <a:gd name="T19" fmla="*/ 36 h 60"/>
                    <a:gd name="T20" fmla="*/ 12 w 114"/>
                    <a:gd name="T21" fmla="*/ 36 h 60"/>
                    <a:gd name="T22" fmla="*/ 18 w 114"/>
                    <a:gd name="T23" fmla="*/ 30 h 60"/>
                    <a:gd name="T24" fmla="*/ 18 w 114"/>
                    <a:gd name="T25" fmla="*/ 30 h 60"/>
                    <a:gd name="T26" fmla="*/ 24 w 114"/>
                    <a:gd name="T27" fmla="*/ 36 h 60"/>
                    <a:gd name="T28" fmla="*/ 30 w 114"/>
                    <a:gd name="T29" fmla="*/ 30 h 60"/>
                    <a:gd name="T30" fmla="*/ 42 w 114"/>
                    <a:gd name="T31" fmla="*/ 30 h 60"/>
                    <a:gd name="T32" fmla="*/ 42 w 114"/>
                    <a:gd name="T33" fmla="*/ 30 h 60"/>
                    <a:gd name="T34" fmla="*/ 48 w 114"/>
                    <a:gd name="T35" fmla="*/ 36 h 60"/>
                    <a:gd name="T36" fmla="*/ 54 w 114"/>
                    <a:gd name="T37" fmla="*/ 30 h 60"/>
                    <a:gd name="T38" fmla="*/ 48 w 114"/>
                    <a:gd name="T39" fmla="*/ 24 h 60"/>
                    <a:gd name="T40" fmla="*/ 54 w 114"/>
                    <a:gd name="T41" fmla="*/ 18 h 60"/>
                    <a:gd name="T42" fmla="*/ 60 w 114"/>
                    <a:gd name="T43" fmla="*/ 12 h 60"/>
                    <a:gd name="T44" fmla="*/ 60 w 114"/>
                    <a:gd name="T45" fmla="*/ 12 h 60"/>
                    <a:gd name="T46" fmla="*/ 60 w 114"/>
                    <a:gd name="T47" fmla="*/ 12 h 60"/>
                    <a:gd name="T48" fmla="*/ 66 w 114"/>
                    <a:gd name="T49" fmla="*/ 6 h 60"/>
                    <a:gd name="T50" fmla="*/ 66 w 114"/>
                    <a:gd name="T51" fmla="*/ 6 h 60"/>
                    <a:gd name="T52" fmla="*/ 66 w 114"/>
                    <a:gd name="T53" fmla="*/ 6 h 60"/>
                    <a:gd name="T54" fmla="*/ 72 w 114"/>
                    <a:gd name="T55" fmla="*/ 12 h 60"/>
                    <a:gd name="T56" fmla="*/ 72 w 114"/>
                    <a:gd name="T57" fmla="*/ 12 h 60"/>
                    <a:gd name="T58" fmla="*/ 78 w 114"/>
                    <a:gd name="T59" fmla="*/ 6 h 60"/>
                    <a:gd name="T60" fmla="*/ 78 w 114"/>
                    <a:gd name="T61" fmla="*/ 6 h 60"/>
                    <a:gd name="T62" fmla="*/ 84 w 114"/>
                    <a:gd name="T63" fmla="*/ 0 h 60"/>
                    <a:gd name="T64" fmla="*/ 90 w 114"/>
                    <a:gd name="T65" fmla="*/ 6 h 60"/>
                    <a:gd name="T66" fmla="*/ 90 w 114"/>
                    <a:gd name="T67" fmla="*/ 6 h 60"/>
                    <a:gd name="T68" fmla="*/ 96 w 114"/>
                    <a:gd name="T69" fmla="*/ 0 h 60"/>
                    <a:gd name="T70" fmla="*/ 96 w 114"/>
                    <a:gd name="T71" fmla="*/ 6 h 60"/>
                    <a:gd name="T72" fmla="*/ 96 w 114"/>
                    <a:gd name="T73" fmla="*/ 6 h 60"/>
                    <a:gd name="T74" fmla="*/ 108 w 114"/>
                    <a:gd name="T75" fmla="*/ 6 h 60"/>
                    <a:gd name="T76" fmla="*/ 108 w 114"/>
                    <a:gd name="T77" fmla="*/ 18 h 60"/>
                    <a:gd name="T78" fmla="*/ 114 w 114"/>
                    <a:gd name="T79" fmla="*/ 24 h 60"/>
                    <a:gd name="T80" fmla="*/ 114 w 114"/>
                    <a:gd name="T81" fmla="*/ 24 h 60"/>
                    <a:gd name="T82" fmla="*/ 114 w 114"/>
                    <a:gd name="T83" fmla="*/ 30 h 60"/>
                    <a:gd name="T84" fmla="*/ 102 w 114"/>
                    <a:gd name="T85" fmla="*/ 30 h 60"/>
                    <a:gd name="T86" fmla="*/ 108 w 114"/>
                    <a:gd name="T87" fmla="*/ 36 h 60"/>
                    <a:gd name="T88" fmla="*/ 108 w 114"/>
                    <a:gd name="T89" fmla="*/ 36 h 60"/>
                    <a:gd name="T90" fmla="*/ 102 w 114"/>
                    <a:gd name="T91" fmla="*/ 42 h 60"/>
                    <a:gd name="T92" fmla="*/ 96 w 114"/>
                    <a:gd name="T93" fmla="*/ 48 h 60"/>
                    <a:gd name="T94" fmla="*/ 96 w 114"/>
                    <a:gd name="T95" fmla="*/ 48 h 60"/>
                    <a:gd name="T96" fmla="*/ 90 w 114"/>
                    <a:gd name="T97" fmla="*/ 54 h 60"/>
                    <a:gd name="T98" fmla="*/ 78 w 114"/>
                    <a:gd name="T99" fmla="*/ 54 h 60"/>
                    <a:gd name="T100" fmla="*/ 72 w 114"/>
                    <a:gd name="T101" fmla="*/ 60 h 60"/>
                    <a:gd name="T102" fmla="*/ 72 w 114"/>
                    <a:gd name="T103" fmla="*/ 60 h 60"/>
                    <a:gd name="T104" fmla="*/ 66 w 114"/>
                    <a:gd name="T105" fmla="*/ 54 h 60"/>
                    <a:gd name="T106" fmla="*/ 54 w 114"/>
                    <a:gd name="T107" fmla="*/ 54 h 60"/>
                    <a:gd name="T108" fmla="*/ 42 w 114"/>
                    <a:gd name="T109" fmla="*/ 54 h 60"/>
                    <a:gd name="T110" fmla="*/ 36 w 114"/>
                    <a:gd name="T111" fmla="*/ 48 h 60"/>
                    <a:gd name="T112" fmla="*/ 36 w 114"/>
                    <a:gd name="T113" fmla="*/ 48 h 60"/>
                    <a:gd name="T114" fmla="*/ 42 w 114"/>
                    <a:gd name="T115" fmla="*/ 42 h 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4"/>
                    <a:gd name="T175" fmla="*/ 0 h 60"/>
                    <a:gd name="T176" fmla="*/ 114 w 114"/>
                    <a:gd name="T177" fmla="*/ 60 h 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4" h="60">
                      <a:moveTo>
                        <a:pt x="42" y="42"/>
                      </a:moveTo>
                      <a:lnTo>
                        <a:pt x="36" y="42"/>
                      </a:lnTo>
                      <a:lnTo>
                        <a:pt x="30" y="48"/>
                      </a:lnTo>
                      <a:lnTo>
                        <a:pt x="30" y="42"/>
                      </a:lnTo>
                      <a:lnTo>
                        <a:pt x="24" y="42"/>
                      </a:lnTo>
                      <a:lnTo>
                        <a:pt x="24" y="48"/>
                      </a:lnTo>
                      <a:lnTo>
                        <a:pt x="18" y="48"/>
                      </a:lnTo>
                      <a:lnTo>
                        <a:pt x="12" y="48"/>
                      </a:lnTo>
                      <a:lnTo>
                        <a:pt x="12" y="42"/>
                      </a:lnTo>
                      <a:lnTo>
                        <a:pt x="12" y="48"/>
                      </a:lnTo>
                      <a:lnTo>
                        <a:pt x="6" y="48"/>
                      </a:lnTo>
                      <a:lnTo>
                        <a:pt x="6" y="42"/>
                      </a:lnTo>
                      <a:lnTo>
                        <a:pt x="0" y="42"/>
                      </a:lnTo>
                      <a:lnTo>
                        <a:pt x="0" y="36"/>
                      </a:lnTo>
                      <a:lnTo>
                        <a:pt x="0" y="30"/>
                      </a:lnTo>
                      <a:lnTo>
                        <a:pt x="6" y="30"/>
                      </a:lnTo>
                      <a:lnTo>
                        <a:pt x="0" y="30"/>
                      </a:lnTo>
                      <a:lnTo>
                        <a:pt x="6" y="30"/>
                      </a:lnTo>
                      <a:lnTo>
                        <a:pt x="6" y="36"/>
                      </a:lnTo>
                      <a:lnTo>
                        <a:pt x="12" y="36"/>
                      </a:lnTo>
                      <a:lnTo>
                        <a:pt x="6" y="36"/>
                      </a:lnTo>
                      <a:lnTo>
                        <a:pt x="12" y="36"/>
                      </a:lnTo>
                      <a:lnTo>
                        <a:pt x="12" y="30"/>
                      </a:lnTo>
                      <a:lnTo>
                        <a:pt x="18" y="30"/>
                      </a:lnTo>
                      <a:lnTo>
                        <a:pt x="18" y="36"/>
                      </a:lnTo>
                      <a:lnTo>
                        <a:pt x="18" y="30"/>
                      </a:lnTo>
                      <a:lnTo>
                        <a:pt x="18" y="36"/>
                      </a:lnTo>
                      <a:lnTo>
                        <a:pt x="24" y="36"/>
                      </a:lnTo>
                      <a:lnTo>
                        <a:pt x="24" y="30"/>
                      </a:lnTo>
                      <a:lnTo>
                        <a:pt x="30" y="30"/>
                      </a:lnTo>
                      <a:lnTo>
                        <a:pt x="36" y="30"/>
                      </a:lnTo>
                      <a:lnTo>
                        <a:pt x="42" y="30"/>
                      </a:lnTo>
                      <a:lnTo>
                        <a:pt x="36" y="30"/>
                      </a:lnTo>
                      <a:lnTo>
                        <a:pt x="42" y="30"/>
                      </a:lnTo>
                      <a:lnTo>
                        <a:pt x="48" y="30"/>
                      </a:lnTo>
                      <a:lnTo>
                        <a:pt x="48" y="36"/>
                      </a:lnTo>
                      <a:lnTo>
                        <a:pt x="54" y="36"/>
                      </a:lnTo>
                      <a:lnTo>
                        <a:pt x="54" y="30"/>
                      </a:lnTo>
                      <a:lnTo>
                        <a:pt x="48" y="30"/>
                      </a:lnTo>
                      <a:lnTo>
                        <a:pt x="48" y="24"/>
                      </a:lnTo>
                      <a:lnTo>
                        <a:pt x="48" y="18"/>
                      </a:lnTo>
                      <a:lnTo>
                        <a:pt x="54" y="18"/>
                      </a:lnTo>
                      <a:lnTo>
                        <a:pt x="54" y="12"/>
                      </a:lnTo>
                      <a:lnTo>
                        <a:pt x="60" y="12"/>
                      </a:lnTo>
                      <a:lnTo>
                        <a:pt x="54" y="12"/>
                      </a:lnTo>
                      <a:lnTo>
                        <a:pt x="60" y="12"/>
                      </a:lnTo>
                      <a:lnTo>
                        <a:pt x="60" y="6"/>
                      </a:lnTo>
                      <a:lnTo>
                        <a:pt x="60" y="12"/>
                      </a:lnTo>
                      <a:lnTo>
                        <a:pt x="60" y="6"/>
                      </a:lnTo>
                      <a:lnTo>
                        <a:pt x="66" y="6"/>
                      </a:lnTo>
                      <a:lnTo>
                        <a:pt x="66" y="12"/>
                      </a:lnTo>
                      <a:lnTo>
                        <a:pt x="66" y="6"/>
                      </a:lnTo>
                      <a:lnTo>
                        <a:pt x="66" y="12"/>
                      </a:lnTo>
                      <a:lnTo>
                        <a:pt x="66" y="6"/>
                      </a:lnTo>
                      <a:lnTo>
                        <a:pt x="66" y="12"/>
                      </a:lnTo>
                      <a:lnTo>
                        <a:pt x="72" y="12"/>
                      </a:lnTo>
                      <a:lnTo>
                        <a:pt x="72" y="6"/>
                      </a:lnTo>
                      <a:lnTo>
                        <a:pt x="72" y="12"/>
                      </a:lnTo>
                      <a:lnTo>
                        <a:pt x="72" y="6"/>
                      </a:lnTo>
                      <a:lnTo>
                        <a:pt x="78" y="6"/>
                      </a:lnTo>
                      <a:lnTo>
                        <a:pt x="78" y="12"/>
                      </a:lnTo>
                      <a:lnTo>
                        <a:pt x="78" y="6"/>
                      </a:lnTo>
                      <a:lnTo>
                        <a:pt x="78" y="0"/>
                      </a:lnTo>
                      <a:lnTo>
                        <a:pt x="84" y="0"/>
                      </a:lnTo>
                      <a:lnTo>
                        <a:pt x="90" y="0"/>
                      </a:lnTo>
                      <a:lnTo>
                        <a:pt x="90" y="6"/>
                      </a:lnTo>
                      <a:lnTo>
                        <a:pt x="90" y="0"/>
                      </a:lnTo>
                      <a:lnTo>
                        <a:pt x="90" y="6"/>
                      </a:lnTo>
                      <a:lnTo>
                        <a:pt x="90" y="0"/>
                      </a:lnTo>
                      <a:lnTo>
                        <a:pt x="96" y="0"/>
                      </a:lnTo>
                      <a:lnTo>
                        <a:pt x="90" y="0"/>
                      </a:lnTo>
                      <a:lnTo>
                        <a:pt x="96" y="6"/>
                      </a:lnTo>
                      <a:lnTo>
                        <a:pt x="96" y="0"/>
                      </a:lnTo>
                      <a:lnTo>
                        <a:pt x="96" y="6"/>
                      </a:lnTo>
                      <a:lnTo>
                        <a:pt x="102" y="6"/>
                      </a:lnTo>
                      <a:lnTo>
                        <a:pt x="108" y="6"/>
                      </a:lnTo>
                      <a:lnTo>
                        <a:pt x="108" y="12"/>
                      </a:lnTo>
                      <a:lnTo>
                        <a:pt x="108" y="18"/>
                      </a:lnTo>
                      <a:lnTo>
                        <a:pt x="114" y="18"/>
                      </a:lnTo>
                      <a:lnTo>
                        <a:pt x="114" y="24"/>
                      </a:lnTo>
                      <a:lnTo>
                        <a:pt x="108" y="24"/>
                      </a:lnTo>
                      <a:lnTo>
                        <a:pt x="114" y="24"/>
                      </a:lnTo>
                      <a:lnTo>
                        <a:pt x="108" y="24"/>
                      </a:lnTo>
                      <a:lnTo>
                        <a:pt x="114" y="30"/>
                      </a:lnTo>
                      <a:lnTo>
                        <a:pt x="108" y="30"/>
                      </a:lnTo>
                      <a:lnTo>
                        <a:pt x="102" y="30"/>
                      </a:lnTo>
                      <a:lnTo>
                        <a:pt x="108" y="30"/>
                      </a:lnTo>
                      <a:lnTo>
                        <a:pt x="108" y="36"/>
                      </a:lnTo>
                      <a:lnTo>
                        <a:pt x="102" y="36"/>
                      </a:lnTo>
                      <a:lnTo>
                        <a:pt x="108" y="36"/>
                      </a:lnTo>
                      <a:lnTo>
                        <a:pt x="102" y="36"/>
                      </a:lnTo>
                      <a:lnTo>
                        <a:pt x="102" y="42"/>
                      </a:lnTo>
                      <a:lnTo>
                        <a:pt x="102" y="48"/>
                      </a:lnTo>
                      <a:lnTo>
                        <a:pt x="96" y="48"/>
                      </a:lnTo>
                      <a:lnTo>
                        <a:pt x="96" y="54"/>
                      </a:lnTo>
                      <a:lnTo>
                        <a:pt x="96" y="48"/>
                      </a:lnTo>
                      <a:lnTo>
                        <a:pt x="90" y="48"/>
                      </a:lnTo>
                      <a:lnTo>
                        <a:pt x="90" y="54"/>
                      </a:lnTo>
                      <a:lnTo>
                        <a:pt x="84" y="54"/>
                      </a:lnTo>
                      <a:lnTo>
                        <a:pt x="78" y="54"/>
                      </a:lnTo>
                      <a:lnTo>
                        <a:pt x="72" y="54"/>
                      </a:lnTo>
                      <a:lnTo>
                        <a:pt x="72" y="60"/>
                      </a:lnTo>
                      <a:lnTo>
                        <a:pt x="72" y="54"/>
                      </a:lnTo>
                      <a:lnTo>
                        <a:pt x="72" y="60"/>
                      </a:lnTo>
                      <a:lnTo>
                        <a:pt x="72" y="54"/>
                      </a:lnTo>
                      <a:lnTo>
                        <a:pt x="66" y="54"/>
                      </a:lnTo>
                      <a:lnTo>
                        <a:pt x="60" y="54"/>
                      </a:lnTo>
                      <a:lnTo>
                        <a:pt x="54" y="54"/>
                      </a:lnTo>
                      <a:lnTo>
                        <a:pt x="48" y="54"/>
                      </a:lnTo>
                      <a:lnTo>
                        <a:pt x="42" y="54"/>
                      </a:lnTo>
                      <a:lnTo>
                        <a:pt x="42" y="48"/>
                      </a:lnTo>
                      <a:lnTo>
                        <a:pt x="36" y="48"/>
                      </a:lnTo>
                      <a:lnTo>
                        <a:pt x="42" y="48"/>
                      </a:lnTo>
                      <a:lnTo>
                        <a:pt x="36" y="48"/>
                      </a:lnTo>
                      <a:lnTo>
                        <a:pt x="36" y="42"/>
                      </a:lnTo>
                      <a:lnTo>
                        <a:pt x="42" y="42"/>
                      </a:lnTo>
                      <a:close/>
                    </a:path>
                  </a:pathLst>
                </a:custGeom>
                <a:solidFill>
                  <a:srgbClr val="00CC00"/>
                </a:solidFill>
                <a:ln w="0">
                  <a:solidFill>
                    <a:srgbClr val="000000"/>
                  </a:solidFill>
                  <a:prstDash val="solid"/>
                  <a:round/>
                  <a:headEnd/>
                  <a:tailEnd/>
                </a:ln>
              </p:spPr>
              <p:txBody>
                <a:bodyPr/>
                <a:lstStyle/>
                <a:p>
                  <a:endParaRPr lang="en-US"/>
                </a:p>
              </p:txBody>
            </p:sp>
            <p:sp>
              <p:nvSpPr>
                <p:cNvPr id="16823" name="Freeform 295"/>
                <p:cNvSpPr>
                  <a:spLocks/>
                </p:cNvSpPr>
                <p:nvPr/>
              </p:nvSpPr>
              <p:spPr bwMode="auto">
                <a:xfrm>
                  <a:off x="3105" y="2046"/>
                  <a:ext cx="102" cy="60"/>
                </a:xfrm>
                <a:custGeom>
                  <a:avLst/>
                  <a:gdLst>
                    <a:gd name="T0" fmla="*/ 6 w 102"/>
                    <a:gd name="T1" fmla="*/ 36 h 60"/>
                    <a:gd name="T2" fmla="*/ 12 w 102"/>
                    <a:gd name="T3" fmla="*/ 42 h 60"/>
                    <a:gd name="T4" fmla="*/ 18 w 102"/>
                    <a:gd name="T5" fmla="*/ 48 h 60"/>
                    <a:gd name="T6" fmla="*/ 24 w 102"/>
                    <a:gd name="T7" fmla="*/ 54 h 60"/>
                    <a:gd name="T8" fmla="*/ 30 w 102"/>
                    <a:gd name="T9" fmla="*/ 60 h 60"/>
                    <a:gd name="T10" fmla="*/ 36 w 102"/>
                    <a:gd name="T11" fmla="*/ 54 h 60"/>
                    <a:gd name="T12" fmla="*/ 48 w 102"/>
                    <a:gd name="T13" fmla="*/ 54 h 60"/>
                    <a:gd name="T14" fmla="*/ 54 w 102"/>
                    <a:gd name="T15" fmla="*/ 48 h 60"/>
                    <a:gd name="T16" fmla="*/ 60 w 102"/>
                    <a:gd name="T17" fmla="*/ 48 h 60"/>
                    <a:gd name="T18" fmla="*/ 66 w 102"/>
                    <a:gd name="T19" fmla="*/ 54 h 60"/>
                    <a:gd name="T20" fmla="*/ 66 w 102"/>
                    <a:gd name="T21" fmla="*/ 54 h 60"/>
                    <a:gd name="T22" fmla="*/ 72 w 102"/>
                    <a:gd name="T23" fmla="*/ 48 h 60"/>
                    <a:gd name="T24" fmla="*/ 78 w 102"/>
                    <a:gd name="T25" fmla="*/ 42 h 60"/>
                    <a:gd name="T26" fmla="*/ 84 w 102"/>
                    <a:gd name="T27" fmla="*/ 42 h 60"/>
                    <a:gd name="T28" fmla="*/ 84 w 102"/>
                    <a:gd name="T29" fmla="*/ 30 h 60"/>
                    <a:gd name="T30" fmla="*/ 90 w 102"/>
                    <a:gd name="T31" fmla="*/ 18 h 60"/>
                    <a:gd name="T32" fmla="*/ 96 w 102"/>
                    <a:gd name="T33" fmla="*/ 12 h 60"/>
                    <a:gd name="T34" fmla="*/ 102 w 102"/>
                    <a:gd name="T35" fmla="*/ 12 h 60"/>
                    <a:gd name="T36" fmla="*/ 96 w 102"/>
                    <a:gd name="T37" fmla="*/ 6 h 60"/>
                    <a:gd name="T38" fmla="*/ 90 w 102"/>
                    <a:gd name="T39" fmla="*/ 0 h 60"/>
                    <a:gd name="T40" fmla="*/ 90 w 102"/>
                    <a:gd name="T41" fmla="*/ 0 h 60"/>
                    <a:gd name="T42" fmla="*/ 78 w 102"/>
                    <a:gd name="T43" fmla="*/ 0 h 60"/>
                    <a:gd name="T44" fmla="*/ 66 w 102"/>
                    <a:gd name="T45" fmla="*/ 0 h 60"/>
                    <a:gd name="T46" fmla="*/ 60 w 102"/>
                    <a:gd name="T47" fmla="*/ 6 h 60"/>
                    <a:gd name="T48" fmla="*/ 48 w 102"/>
                    <a:gd name="T49" fmla="*/ 6 h 60"/>
                    <a:gd name="T50" fmla="*/ 42 w 102"/>
                    <a:gd name="T51" fmla="*/ 12 h 60"/>
                    <a:gd name="T52" fmla="*/ 36 w 102"/>
                    <a:gd name="T53" fmla="*/ 18 h 60"/>
                    <a:gd name="T54" fmla="*/ 24 w 102"/>
                    <a:gd name="T55" fmla="*/ 18 h 60"/>
                    <a:gd name="T56" fmla="*/ 18 w 102"/>
                    <a:gd name="T57" fmla="*/ 12 h 60"/>
                    <a:gd name="T58" fmla="*/ 18 w 102"/>
                    <a:gd name="T59" fmla="*/ 12 h 60"/>
                    <a:gd name="T60" fmla="*/ 18 w 102"/>
                    <a:gd name="T61" fmla="*/ 18 h 60"/>
                    <a:gd name="T62" fmla="*/ 6 w 102"/>
                    <a:gd name="T63" fmla="*/ 18 h 60"/>
                    <a:gd name="T64" fmla="*/ 12 w 102"/>
                    <a:gd name="T65" fmla="*/ 24 h 60"/>
                    <a:gd name="T66" fmla="*/ 12 w 102"/>
                    <a:gd name="T67" fmla="*/ 24 h 60"/>
                    <a:gd name="T68" fmla="*/ 6 w 102"/>
                    <a:gd name="T69" fmla="*/ 30 h 60"/>
                    <a:gd name="T70" fmla="*/ 0 w 102"/>
                    <a:gd name="T71" fmla="*/ 36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60"/>
                    <a:gd name="T110" fmla="*/ 102 w 102"/>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60">
                      <a:moveTo>
                        <a:pt x="0" y="36"/>
                      </a:moveTo>
                      <a:lnTo>
                        <a:pt x="6" y="36"/>
                      </a:lnTo>
                      <a:lnTo>
                        <a:pt x="6" y="42"/>
                      </a:lnTo>
                      <a:lnTo>
                        <a:pt x="12" y="42"/>
                      </a:lnTo>
                      <a:lnTo>
                        <a:pt x="12" y="48"/>
                      </a:lnTo>
                      <a:lnTo>
                        <a:pt x="18" y="48"/>
                      </a:lnTo>
                      <a:lnTo>
                        <a:pt x="18" y="54"/>
                      </a:lnTo>
                      <a:lnTo>
                        <a:pt x="24" y="54"/>
                      </a:lnTo>
                      <a:lnTo>
                        <a:pt x="24" y="60"/>
                      </a:lnTo>
                      <a:lnTo>
                        <a:pt x="30" y="60"/>
                      </a:lnTo>
                      <a:lnTo>
                        <a:pt x="36" y="60"/>
                      </a:lnTo>
                      <a:lnTo>
                        <a:pt x="36" y="54"/>
                      </a:lnTo>
                      <a:lnTo>
                        <a:pt x="42" y="54"/>
                      </a:lnTo>
                      <a:lnTo>
                        <a:pt x="48" y="54"/>
                      </a:lnTo>
                      <a:lnTo>
                        <a:pt x="54" y="54"/>
                      </a:lnTo>
                      <a:lnTo>
                        <a:pt x="54" y="48"/>
                      </a:lnTo>
                      <a:lnTo>
                        <a:pt x="54" y="54"/>
                      </a:lnTo>
                      <a:lnTo>
                        <a:pt x="60" y="48"/>
                      </a:lnTo>
                      <a:lnTo>
                        <a:pt x="60" y="54"/>
                      </a:lnTo>
                      <a:lnTo>
                        <a:pt x="66" y="54"/>
                      </a:lnTo>
                      <a:lnTo>
                        <a:pt x="66" y="48"/>
                      </a:lnTo>
                      <a:lnTo>
                        <a:pt x="66" y="54"/>
                      </a:lnTo>
                      <a:lnTo>
                        <a:pt x="66" y="48"/>
                      </a:lnTo>
                      <a:lnTo>
                        <a:pt x="72" y="48"/>
                      </a:lnTo>
                      <a:lnTo>
                        <a:pt x="78" y="48"/>
                      </a:lnTo>
                      <a:lnTo>
                        <a:pt x="78" y="42"/>
                      </a:lnTo>
                      <a:lnTo>
                        <a:pt x="84" y="36"/>
                      </a:lnTo>
                      <a:lnTo>
                        <a:pt x="84" y="42"/>
                      </a:lnTo>
                      <a:lnTo>
                        <a:pt x="84" y="36"/>
                      </a:lnTo>
                      <a:lnTo>
                        <a:pt x="84" y="30"/>
                      </a:lnTo>
                      <a:lnTo>
                        <a:pt x="90" y="24"/>
                      </a:lnTo>
                      <a:lnTo>
                        <a:pt x="90" y="18"/>
                      </a:lnTo>
                      <a:lnTo>
                        <a:pt x="96" y="18"/>
                      </a:lnTo>
                      <a:lnTo>
                        <a:pt x="96" y="12"/>
                      </a:lnTo>
                      <a:lnTo>
                        <a:pt x="96" y="18"/>
                      </a:lnTo>
                      <a:lnTo>
                        <a:pt x="102" y="12"/>
                      </a:lnTo>
                      <a:lnTo>
                        <a:pt x="102" y="6"/>
                      </a:lnTo>
                      <a:lnTo>
                        <a:pt x="96" y="6"/>
                      </a:lnTo>
                      <a:lnTo>
                        <a:pt x="96" y="0"/>
                      </a:lnTo>
                      <a:lnTo>
                        <a:pt x="90" y="0"/>
                      </a:lnTo>
                      <a:lnTo>
                        <a:pt x="96" y="0"/>
                      </a:lnTo>
                      <a:lnTo>
                        <a:pt x="90" y="0"/>
                      </a:lnTo>
                      <a:lnTo>
                        <a:pt x="84" y="0"/>
                      </a:lnTo>
                      <a:lnTo>
                        <a:pt x="78" y="0"/>
                      </a:lnTo>
                      <a:lnTo>
                        <a:pt x="72" y="0"/>
                      </a:lnTo>
                      <a:lnTo>
                        <a:pt x="66" y="0"/>
                      </a:lnTo>
                      <a:lnTo>
                        <a:pt x="66" y="6"/>
                      </a:lnTo>
                      <a:lnTo>
                        <a:pt x="60" y="6"/>
                      </a:lnTo>
                      <a:lnTo>
                        <a:pt x="54" y="6"/>
                      </a:lnTo>
                      <a:lnTo>
                        <a:pt x="48" y="6"/>
                      </a:lnTo>
                      <a:lnTo>
                        <a:pt x="42" y="6"/>
                      </a:lnTo>
                      <a:lnTo>
                        <a:pt x="42" y="12"/>
                      </a:lnTo>
                      <a:lnTo>
                        <a:pt x="42" y="18"/>
                      </a:lnTo>
                      <a:lnTo>
                        <a:pt x="36" y="18"/>
                      </a:lnTo>
                      <a:lnTo>
                        <a:pt x="30" y="18"/>
                      </a:lnTo>
                      <a:lnTo>
                        <a:pt x="24" y="18"/>
                      </a:lnTo>
                      <a:lnTo>
                        <a:pt x="24" y="12"/>
                      </a:lnTo>
                      <a:lnTo>
                        <a:pt x="18" y="12"/>
                      </a:lnTo>
                      <a:lnTo>
                        <a:pt x="12" y="12"/>
                      </a:lnTo>
                      <a:lnTo>
                        <a:pt x="18" y="12"/>
                      </a:lnTo>
                      <a:lnTo>
                        <a:pt x="12" y="12"/>
                      </a:lnTo>
                      <a:lnTo>
                        <a:pt x="18" y="18"/>
                      </a:lnTo>
                      <a:lnTo>
                        <a:pt x="12" y="18"/>
                      </a:lnTo>
                      <a:lnTo>
                        <a:pt x="6" y="18"/>
                      </a:lnTo>
                      <a:lnTo>
                        <a:pt x="12" y="18"/>
                      </a:lnTo>
                      <a:lnTo>
                        <a:pt x="12" y="24"/>
                      </a:lnTo>
                      <a:lnTo>
                        <a:pt x="6" y="24"/>
                      </a:lnTo>
                      <a:lnTo>
                        <a:pt x="12" y="24"/>
                      </a:lnTo>
                      <a:lnTo>
                        <a:pt x="6" y="24"/>
                      </a:lnTo>
                      <a:lnTo>
                        <a:pt x="6" y="30"/>
                      </a:lnTo>
                      <a:lnTo>
                        <a:pt x="6" y="36"/>
                      </a:lnTo>
                      <a:lnTo>
                        <a:pt x="0" y="36"/>
                      </a:lnTo>
                      <a:close/>
                    </a:path>
                  </a:pathLst>
                </a:custGeom>
                <a:solidFill>
                  <a:srgbClr val="00CC00"/>
                </a:solidFill>
                <a:ln w="0">
                  <a:solidFill>
                    <a:srgbClr val="000000"/>
                  </a:solidFill>
                  <a:prstDash val="solid"/>
                  <a:round/>
                  <a:headEnd/>
                  <a:tailEnd/>
                </a:ln>
              </p:spPr>
              <p:txBody>
                <a:bodyPr/>
                <a:lstStyle/>
                <a:p>
                  <a:endParaRPr lang="en-US"/>
                </a:p>
              </p:txBody>
            </p:sp>
            <p:sp>
              <p:nvSpPr>
                <p:cNvPr id="16824" name="Freeform 296"/>
                <p:cNvSpPr>
                  <a:spLocks/>
                </p:cNvSpPr>
                <p:nvPr/>
              </p:nvSpPr>
              <p:spPr bwMode="auto">
                <a:xfrm>
                  <a:off x="3009" y="2070"/>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25" name="Freeform 297"/>
                <p:cNvSpPr>
                  <a:spLocks/>
                </p:cNvSpPr>
                <p:nvPr/>
              </p:nvSpPr>
              <p:spPr bwMode="auto">
                <a:xfrm>
                  <a:off x="2949" y="2004"/>
                  <a:ext cx="12" cy="18"/>
                </a:xfrm>
                <a:custGeom>
                  <a:avLst/>
                  <a:gdLst>
                    <a:gd name="T0" fmla="*/ 0 w 12"/>
                    <a:gd name="T1" fmla="*/ 12 h 18"/>
                    <a:gd name="T2" fmla="*/ 0 w 12"/>
                    <a:gd name="T3" fmla="*/ 6 h 18"/>
                    <a:gd name="T4" fmla="*/ 6 w 12"/>
                    <a:gd name="T5" fmla="*/ 6 h 18"/>
                    <a:gd name="T6" fmla="*/ 6 w 12"/>
                    <a:gd name="T7" fmla="*/ 0 h 18"/>
                    <a:gd name="T8" fmla="*/ 6 w 12"/>
                    <a:gd name="T9" fmla="*/ 6 h 18"/>
                    <a:gd name="T10" fmla="*/ 6 w 12"/>
                    <a:gd name="T11" fmla="*/ 0 h 18"/>
                    <a:gd name="T12" fmla="*/ 6 w 12"/>
                    <a:gd name="T13" fmla="*/ 6 h 18"/>
                    <a:gd name="T14" fmla="*/ 12 w 12"/>
                    <a:gd name="T15" fmla="*/ 6 h 18"/>
                    <a:gd name="T16" fmla="*/ 12 w 12"/>
                    <a:gd name="T17" fmla="*/ 12 h 18"/>
                    <a:gd name="T18" fmla="*/ 12 w 12"/>
                    <a:gd name="T19" fmla="*/ 18 h 18"/>
                    <a:gd name="T20" fmla="*/ 6 w 12"/>
                    <a:gd name="T21" fmla="*/ 18 h 18"/>
                    <a:gd name="T22" fmla="*/ 6 w 12"/>
                    <a:gd name="T23" fmla="*/ 12 h 18"/>
                    <a:gd name="T24" fmla="*/ 0 w 12"/>
                    <a:gd name="T25" fmla="*/ 12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2"/>
                      </a:moveTo>
                      <a:lnTo>
                        <a:pt x="0" y="6"/>
                      </a:lnTo>
                      <a:lnTo>
                        <a:pt x="6" y="6"/>
                      </a:lnTo>
                      <a:lnTo>
                        <a:pt x="6" y="0"/>
                      </a:lnTo>
                      <a:lnTo>
                        <a:pt x="6" y="6"/>
                      </a:lnTo>
                      <a:lnTo>
                        <a:pt x="6" y="0"/>
                      </a:lnTo>
                      <a:lnTo>
                        <a:pt x="6" y="6"/>
                      </a:lnTo>
                      <a:lnTo>
                        <a:pt x="12" y="6"/>
                      </a:lnTo>
                      <a:lnTo>
                        <a:pt x="12" y="12"/>
                      </a:lnTo>
                      <a:lnTo>
                        <a:pt x="12" y="18"/>
                      </a:lnTo>
                      <a:lnTo>
                        <a:pt x="6" y="18"/>
                      </a:lnTo>
                      <a:lnTo>
                        <a:pt x="6" y="12"/>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826" name="Freeform 298"/>
                <p:cNvSpPr>
                  <a:spLocks/>
                </p:cNvSpPr>
                <p:nvPr/>
              </p:nvSpPr>
              <p:spPr bwMode="auto">
                <a:xfrm>
                  <a:off x="3099" y="2118"/>
                  <a:ext cx="60" cy="54"/>
                </a:xfrm>
                <a:custGeom>
                  <a:avLst/>
                  <a:gdLst>
                    <a:gd name="T0" fmla="*/ 0 w 60"/>
                    <a:gd name="T1" fmla="*/ 6 h 54"/>
                    <a:gd name="T2" fmla="*/ 0 w 60"/>
                    <a:gd name="T3" fmla="*/ 0 h 54"/>
                    <a:gd name="T4" fmla="*/ 6 w 60"/>
                    <a:gd name="T5" fmla="*/ 0 h 54"/>
                    <a:gd name="T6" fmla="*/ 12 w 60"/>
                    <a:gd name="T7" fmla="*/ 6 h 54"/>
                    <a:gd name="T8" fmla="*/ 12 w 60"/>
                    <a:gd name="T9" fmla="*/ 0 h 54"/>
                    <a:gd name="T10" fmla="*/ 18 w 60"/>
                    <a:gd name="T11" fmla="*/ 0 h 54"/>
                    <a:gd name="T12" fmla="*/ 24 w 60"/>
                    <a:gd name="T13" fmla="*/ 0 h 54"/>
                    <a:gd name="T14" fmla="*/ 30 w 60"/>
                    <a:gd name="T15" fmla="*/ 0 h 54"/>
                    <a:gd name="T16" fmla="*/ 36 w 60"/>
                    <a:gd name="T17" fmla="*/ 0 h 54"/>
                    <a:gd name="T18" fmla="*/ 42 w 60"/>
                    <a:gd name="T19" fmla="*/ 0 h 54"/>
                    <a:gd name="T20" fmla="*/ 48 w 60"/>
                    <a:gd name="T21" fmla="*/ 6 h 54"/>
                    <a:gd name="T22" fmla="*/ 54 w 60"/>
                    <a:gd name="T23" fmla="*/ 6 h 54"/>
                    <a:gd name="T24" fmla="*/ 54 w 60"/>
                    <a:gd name="T25" fmla="*/ 12 h 54"/>
                    <a:gd name="T26" fmla="*/ 54 w 60"/>
                    <a:gd name="T27" fmla="*/ 18 h 54"/>
                    <a:gd name="T28" fmla="*/ 54 w 60"/>
                    <a:gd name="T29" fmla="*/ 24 h 54"/>
                    <a:gd name="T30" fmla="*/ 60 w 60"/>
                    <a:gd name="T31" fmla="*/ 24 h 54"/>
                    <a:gd name="T32" fmla="*/ 54 w 60"/>
                    <a:gd name="T33" fmla="*/ 24 h 54"/>
                    <a:gd name="T34" fmla="*/ 54 w 60"/>
                    <a:gd name="T35" fmla="*/ 30 h 54"/>
                    <a:gd name="T36" fmla="*/ 60 w 60"/>
                    <a:gd name="T37" fmla="*/ 30 h 54"/>
                    <a:gd name="T38" fmla="*/ 54 w 60"/>
                    <a:gd name="T39" fmla="*/ 36 h 54"/>
                    <a:gd name="T40" fmla="*/ 54 w 60"/>
                    <a:gd name="T41" fmla="*/ 30 h 54"/>
                    <a:gd name="T42" fmla="*/ 54 w 60"/>
                    <a:gd name="T43" fmla="*/ 36 h 54"/>
                    <a:gd name="T44" fmla="*/ 48 w 60"/>
                    <a:gd name="T45" fmla="*/ 36 h 54"/>
                    <a:gd name="T46" fmla="*/ 54 w 60"/>
                    <a:gd name="T47" fmla="*/ 36 h 54"/>
                    <a:gd name="T48" fmla="*/ 48 w 60"/>
                    <a:gd name="T49" fmla="*/ 42 h 54"/>
                    <a:gd name="T50" fmla="*/ 48 w 60"/>
                    <a:gd name="T51" fmla="*/ 36 h 54"/>
                    <a:gd name="T52" fmla="*/ 42 w 60"/>
                    <a:gd name="T53" fmla="*/ 42 h 54"/>
                    <a:gd name="T54" fmla="*/ 48 w 60"/>
                    <a:gd name="T55" fmla="*/ 42 h 54"/>
                    <a:gd name="T56" fmla="*/ 42 w 60"/>
                    <a:gd name="T57" fmla="*/ 42 h 54"/>
                    <a:gd name="T58" fmla="*/ 42 w 60"/>
                    <a:gd name="T59" fmla="*/ 48 h 54"/>
                    <a:gd name="T60" fmla="*/ 42 w 60"/>
                    <a:gd name="T61" fmla="*/ 54 h 54"/>
                    <a:gd name="T62" fmla="*/ 36 w 60"/>
                    <a:gd name="T63" fmla="*/ 48 h 54"/>
                    <a:gd name="T64" fmla="*/ 30 w 60"/>
                    <a:gd name="T65" fmla="*/ 48 h 54"/>
                    <a:gd name="T66" fmla="*/ 30 w 60"/>
                    <a:gd name="T67" fmla="*/ 42 h 54"/>
                    <a:gd name="T68" fmla="*/ 24 w 60"/>
                    <a:gd name="T69" fmla="*/ 36 h 54"/>
                    <a:gd name="T70" fmla="*/ 18 w 60"/>
                    <a:gd name="T71" fmla="*/ 30 h 54"/>
                    <a:gd name="T72" fmla="*/ 12 w 60"/>
                    <a:gd name="T73" fmla="*/ 24 h 54"/>
                    <a:gd name="T74" fmla="*/ 6 w 60"/>
                    <a:gd name="T75" fmla="*/ 18 h 54"/>
                    <a:gd name="T76" fmla="*/ 6 w 60"/>
                    <a:gd name="T77" fmla="*/ 12 h 54"/>
                    <a:gd name="T78" fmla="*/ 6 w 60"/>
                    <a:gd name="T79" fmla="*/ 6 h 54"/>
                    <a:gd name="T80" fmla="*/ 0 w 60"/>
                    <a:gd name="T81" fmla="*/ 6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54"/>
                    <a:gd name="T125" fmla="*/ 60 w 60"/>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54">
                      <a:moveTo>
                        <a:pt x="0" y="6"/>
                      </a:moveTo>
                      <a:lnTo>
                        <a:pt x="0" y="0"/>
                      </a:lnTo>
                      <a:lnTo>
                        <a:pt x="6" y="0"/>
                      </a:lnTo>
                      <a:lnTo>
                        <a:pt x="12" y="6"/>
                      </a:lnTo>
                      <a:lnTo>
                        <a:pt x="12" y="0"/>
                      </a:lnTo>
                      <a:lnTo>
                        <a:pt x="18" y="0"/>
                      </a:lnTo>
                      <a:lnTo>
                        <a:pt x="24" y="0"/>
                      </a:lnTo>
                      <a:lnTo>
                        <a:pt x="30" y="0"/>
                      </a:lnTo>
                      <a:lnTo>
                        <a:pt x="36" y="0"/>
                      </a:lnTo>
                      <a:lnTo>
                        <a:pt x="42" y="0"/>
                      </a:lnTo>
                      <a:lnTo>
                        <a:pt x="48" y="6"/>
                      </a:lnTo>
                      <a:lnTo>
                        <a:pt x="54" y="6"/>
                      </a:lnTo>
                      <a:lnTo>
                        <a:pt x="54" y="12"/>
                      </a:lnTo>
                      <a:lnTo>
                        <a:pt x="54" y="18"/>
                      </a:lnTo>
                      <a:lnTo>
                        <a:pt x="54" y="24"/>
                      </a:lnTo>
                      <a:lnTo>
                        <a:pt x="60" y="24"/>
                      </a:lnTo>
                      <a:lnTo>
                        <a:pt x="54" y="24"/>
                      </a:lnTo>
                      <a:lnTo>
                        <a:pt x="54" y="30"/>
                      </a:lnTo>
                      <a:lnTo>
                        <a:pt x="60" y="30"/>
                      </a:lnTo>
                      <a:lnTo>
                        <a:pt x="54" y="36"/>
                      </a:lnTo>
                      <a:lnTo>
                        <a:pt x="54" y="30"/>
                      </a:lnTo>
                      <a:lnTo>
                        <a:pt x="54" y="36"/>
                      </a:lnTo>
                      <a:lnTo>
                        <a:pt x="48" y="36"/>
                      </a:lnTo>
                      <a:lnTo>
                        <a:pt x="54" y="36"/>
                      </a:lnTo>
                      <a:lnTo>
                        <a:pt x="48" y="42"/>
                      </a:lnTo>
                      <a:lnTo>
                        <a:pt x="48" y="36"/>
                      </a:lnTo>
                      <a:lnTo>
                        <a:pt x="42" y="42"/>
                      </a:lnTo>
                      <a:lnTo>
                        <a:pt x="48" y="42"/>
                      </a:lnTo>
                      <a:lnTo>
                        <a:pt x="42" y="42"/>
                      </a:lnTo>
                      <a:lnTo>
                        <a:pt x="42" y="48"/>
                      </a:lnTo>
                      <a:lnTo>
                        <a:pt x="42" y="54"/>
                      </a:lnTo>
                      <a:lnTo>
                        <a:pt x="36" y="48"/>
                      </a:lnTo>
                      <a:lnTo>
                        <a:pt x="30" y="48"/>
                      </a:lnTo>
                      <a:lnTo>
                        <a:pt x="30" y="42"/>
                      </a:lnTo>
                      <a:lnTo>
                        <a:pt x="24" y="36"/>
                      </a:lnTo>
                      <a:lnTo>
                        <a:pt x="18" y="30"/>
                      </a:lnTo>
                      <a:lnTo>
                        <a:pt x="12" y="24"/>
                      </a:lnTo>
                      <a:lnTo>
                        <a:pt x="6" y="18"/>
                      </a:lnTo>
                      <a:lnTo>
                        <a:pt x="6" y="12"/>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27" name="Freeform 299"/>
                <p:cNvSpPr>
                  <a:spLocks/>
                </p:cNvSpPr>
                <p:nvPr/>
              </p:nvSpPr>
              <p:spPr bwMode="auto">
                <a:xfrm>
                  <a:off x="3069" y="2088"/>
                  <a:ext cx="84" cy="78"/>
                </a:xfrm>
                <a:custGeom>
                  <a:avLst/>
                  <a:gdLst>
                    <a:gd name="T0" fmla="*/ 0 w 84"/>
                    <a:gd name="T1" fmla="*/ 30 h 78"/>
                    <a:gd name="T2" fmla="*/ 6 w 84"/>
                    <a:gd name="T3" fmla="*/ 36 h 78"/>
                    <a:gd name="T4" fmla="*/ 6 w 84"/>
                    <a:gd name="T5" fmla="*/ 36 h 78"/>
                    <a:gd name="T6" fmla="*/ 6 w 84"/>
                    <a:gd name="T7" fmla="*/ 36 h 78"/>
                    <a:gd name="T8" fmla="*/ 12 w 84"/>
                    <a:gd name="T9" fmla="*/ 30 h 78"/>
                    <a:gd name="T10" fmla="*/ 12 w 84"/>
                    <a:gd name="T11" fmla="*/ 30 h 78"/>
                    <a:gd name="T12" fmla="*/ 12 w 84"/>
                    <a:gd name="T13" fmla="*/ 30 h 78"/>
                    <a:gd name="T14" fmla="*/ 18 w 84"/>
                    <a:gd name="T15" fmla="*/ 36 h 78"/>
                    <a:gd name="T16" fmla="*/ 24 w 84"/>
                    <a:gd name="T17" fmla="*/ 42 h 78"/>
                    <a:gd name="T18" fmla="*/ 30 w 84"/>
                    <a:gd name="T19" fmla="*/ 48 h 78"/>
                    <a:gd name="T20" fmla="*/ 30 w 84"/>
                    <a:gd name="T21" fmla="*/ 48 h 78"/>
                    <a:gd name="T22" fmla="*/ 24 w 84"/>
                    <a:gd name="T23" fmla="*/ 54 h 78"/>
                    <a:gd name="T24" fmla="*/ 30 w 84"/>
                    <a:gd name="T25" fmla="*/ 60 h 78"/>
                    <a:gd name="T26" fmla="*/ 30 w 84"/>
                    <a:gd name="T27" fmla="*/ 60 h 78"/>
                    <a:gd name="T28" fmla="*/ 30 w 84"/>
                    <a:gd name="T29" fmla="*/ 60 h 78"/>
                    <a:gd name="T30" fmla="*/ 36 w 84"/>
                    <a:gd name="T31" fmla="*/ 54 h 78"/>
                    <a:gd name="T32" fmla="*/ 30 w 84"/>
                    <a:gd name="T33" fmla="*/ 60 h 78"/>
                    <a:gd name="T34" fmla="*/ 36 w 84"/>
                    <a:gd name="T35" fmla="*/ 66 h 78"/>
                    <a:gd name="T36" fmla="*/ 36 w 84"/>
                    <a:gd name="T37" fmla="*/ 66 h 78"/>
                    <a:gd name="T38" fmla="*/ 36 w 84"/>
                    <a:gd name="T39" fmla="*/ 66 h 78"/>
                    <a:gd name="T40" fmla="*/ 48 w 84"/>
                    <a:gd name="T41" fmla="*/ 66 h 78"/>
                    <a:gd name="T42" fmla="*/ 54 w 84"/>
                    <a:gd name="T43" fmla="*/ 72 h 78"/>
                    <a:gd name="T44" fmla="*/ 60 w 84"/>
                    <a:gd name="T45" fmla="*/ 78 h 78"/>
                    <a:gd name="T46" fmla="*/ 54 w 84"/>
                    <a:gd name="T47" fmla="*/ 66 h 78"/>
                    <a:gd name="T48" fmla="*/ 42 w 84"/>
                    <a:gd name="T49" fmla="*/ 54 h 78"/>
                    <a:gd name="T50" fmla="*/ 36 w 84"/>
                    <a:gd name="T51" fmla="*/ 42 h 78"/>
                    <a:gd name="T52" fmla="*/ 30 w 84"/>
                    <a:gd name="T53" fmla="*/ 36 h 78"/>
                    <a:gd name="T54" fmla="*/ 36 w 84"/>
                    <a:gd name="T55" fmla="*/ 30 h 78"/>
                    <a:gd name="T56" fmla="*/ 42 w 84"/>
                    <a:gd name="T57" fmla="*/ 30 h 78"/>
                    <a:gd name="T58" fmla="*/ 54 w 84"/>
                    <a:gd name="T59" fmla="*/ 30 h 78"/>
                    <a:gd name="T60" fmla="*/ 66 w 84"/>
                    <a:gd name="T61" fmla="*/ 30 h 78"/>
                    <a:gd name="T62" fmla="*/ 78 w 84"/>
                    <a:gd name="T63" fmla="*/ 36 h 78"/>
                    <a:gd name="T64" fmla="*/ 78 w 84"/>
                    <a:gd name="T65" fmla="*/ 36 h 78"/>
                    <a:gd name="T66" fmla="*/ 78 w 84"/>
                    <a:gd name="T67" fmla="*/ 24 h 78"/>
                    <a:gd name="T68" fmla="*/ 78 w 84"/>
                    <a:gd name="T69" fmla="*/ 24 h 78"/>
                    <a:gd name="T70" fmla="*/ 78 w 84"/>
                    <a:gd name="T71" fmla="*/ 12 h 78"/>
                    <a:gd name="T72" fmla="*/ 72 w 84"/>
                    <a:gd name="T73" fmla="*/ 18 h 78"/>
                    <a:gd name="T74" fmla="*/ 60 w 84"/>
                    <a:gd name="T75" fmla="*/ 18 h 78"/>
                    <a:gd name="T76" fmla="*/ 54 w 84"/>
                    <a:gd name="T77" fmla="*/ 12 h 78"/>
                    <a:gd name="T78" fmla="*/ 48 w 84"/>
                    <a:gd name="T79" fmla="*/ 6 h 78"/>
                    <a:gd name="T80" fmla="*/ 42 w 84"/>
                    <a:gd name="T81" fmla="*/ 0 h 78"/>
                    <a:gd name="T82" fmla="*/ 36 w 84"/>
                    <a:gd name="T83" fmla="*/ 6 h 78"/>
                    <a:gd name="T84" fmla="*/ 30 w 84"/>
                    <a:gd name="T85" fmla="*/ 12 h 78"/>
                    <a:gd name="T86" fmla="*/ 24 w 84"/>
                    <a:gd name="T87" fmla="*/ 18 h 78"/>
                    <a:gd name="T88" fmla="*/ 18 w 84"/>
                    <a:gd name="T89" fmla="*/ 24 h 78"/>
                    <a:gd name="T90" fmla="*/ 12 w 84"/>
                    <a:gd name="T91" fmla="*/ 18 h 78"/>
                    <a:gd name="T92" fmla="*/ 6 w 84"/>
                    <a:gd name="T93" fmla="*/ 24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
                    <a:gd name="T142" fmla="*/ 0 h 78"/>
                    <a:gd name="T143" fmla="*/ 84 w 84"/>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 h="78">
                      <a:moveTo>
                        <a:pt x="0" y="24"/>
                      </a:moveTo>
                      <a:lnTo>
                        <a:pt x="0" y="30"/>
                      </a:lnTo>
                      <a:lnTo>
                        <a:pt x="0" y="36"/>
                      </a:lnTo>
                      <a:lnTo>
                        <a:pt x="6" y="36"/>
                      </a:lnTo>
                      <a:lnTo>
                        <a:pt x="6" y="30"/>
                      </a:lnTo>
                      <a:lnTo>
                        <a:pt x="6" y="36"/>
                      </a:lnTo>
                      <a:lnTo>
                        <a:pt x="6" y="30"/>
                      </a:lnTo>
                      <a:lnTo>
                        <a:pt x="6" y="36"/>
                      </a:lnTo>
                      <a:lnTo>
                        <a:pt x="6" y="30"/>
                      </a:lnTo>
                      <a:lnTo>
                        <a:pt x="12" y="30"/>
                      </a:lnTo>
                      <a:lnTo>
                        <a:pt x="12" y="24"/>
                      </a:lnTo>
                      <a:lnTo>
                        <a:pt x="12" y="30"/>
                      </a:lnTo>
                      <a:lnTo>
                        <a:pt x="12" y="24"/>
                      </a:lnTo>
                      <a:lnTo>
                        <a:pt x="12" y="30"/>
                      </a:lnTo>
                      <a:lnTo>
                        <a:pt x="18" y="30"/>
                      </a:lnTo>
                      <a:lnTo>
                        <a:pt x="18" y="36"/>
                      </a:lnTo>
                      <a:lnTo>
                        <a:pt x="18" y="42"/>
                      </a:lnTo>
                      <a:lnTo>
                        <a:pt x="24" y="42"/>
                      </a:lnTo>
                      <a:lnTo>
                        <a:pt x="24" y="48"/>
                      </a:lnTo>
                      <a:lnTo>
                        <a:pt x="30" y="48"/>
                      </a:lnTo>
                      <a:lnTo>
                        <a:pt x="30" y="54"/>
                      </a:lnTo>
                      <a:lnTo>
                        <a:pt x="30" y="48"/>
                      </a:lnTo>
                      <a:lnTo>
                        <a:pt x="24" y="48"/>
                      </a:lnTo>
                      <a:lnTo>
                        <a:pt x="24" y="54"/>
                      </a:lnTo>
                      <a:lnTo>
                        <a:pt x="30" y="54"/>
                      </a:lnTo>
                      <a:lnTo>
                        <a:pt x="30" y="60"/>
                      </a:lnTo>
                      <a:lnTo>
                        <a:pt x="36" y="60"/>
                      </a:lnTo>
                      <a:lnTo>
                        <a:pt x="30" y="60"/>
                      </a:lnTo>
                      <a:lnTo>
                        <a:pt x="36" y="60"/>
                      </a:lnTo>
                      <a:lnTo>
                        <a:pt x="30" y="60"/>
                      </a:lnTo>
                      <a:lnTo>
                        <a:pt x="36" y="60"/>
                      </a:lnTo>
                      <a:lnTo>
                        <a:pt x="36" y="54"/>
                      </a:lnTo>
                      <a:lnTo>
                        <a:pt x="36" y="60"/>
                      </a:lnTo>
                      <a:lnTo>
                        <a:pt x="30" y="60"/>
                      </a:lnTo>
                      <a:lnTo>
                        <a:pt x="36" y="60"/>
                      </a:lnTo>
                      <a:lnTo>
                        <a:pt x="36" y="66"/>
                      </a:lnTo>
                      <a:lnTo>
                        <a:pt x="42" y="66"/>
                      </a:lnTo>
                      <a:lnTo>
                        <a:pt x="36" y="66"/>
                      </a:lnTo>
                      <a:lnTo>
                        <a:pt x="42" y="66"/>
                      </a:lnTo>
                      <a:lnTo>
                        <a:pt x="36" y="66"/>
                      </a:lnTo>
                      <a:lnTo>
                        <a:pt x="42" y="66"/>
                      </a:lnTo>
                      <a:lnTo>
                        <a:pt x="48" y="66"/>
                      </a:lnTo>
                      <a:lnTo>
                        <a:pt x="48" y="72"/>
                      </a:lnTo>
                      <a:lnTo>
                        <a:pt x="54" y="72"/>
                      </a:lnTo>
                      <a:lnTo>
                        <a:pt x="60" y="72"/>
                      </a:lnTo>
                      <a:lnTo>
                        <a:pt x="60" y="78"/>
                      </a:lnTo>
                      <a:lnTo>
                        <a:pt x="60" y="72"/>
                      </a:lnTo>
                      <a:lnTo>
                        <a:pt x="54" y="66"/>
                      </a:lnTo>
                      <a:lnTo>
                        <a:pt x="48" y="60"/>
                      </a:lnTo>
                      <a:lnTo>
                        <a:pt x="42" y="54"/>
                      </a:lnTo>
                      <a:lnTo>
                        <a:pt x="36" y="48"/>
                      </a:lnTo>
                      <a:lnTo>
                        <a:pt x="36" y="42"/>
                      </a:lnTo>
                      <a:lnTo>
                        <a:pt x="36" y="36"/>
                      </a:lnTo>
                      <a:lnTo>
                        <a:pt x="30" y="36"/>
                      </a:lnTo>
                      <a:lnTo>
                        <a:pt x="30" y="30"/>
                      </a:lnTo>
                      <a:lnTo>
                        <a:pt x="36" y="30"/>
                      </a:lnTo>
                      <a:lnTo>
                        <a:pt x="42" y="36"/>
                      </a:lnTo>
                      <a:lnTo>
                        <a:pt x="42" y="30"/>
                      </a:lnTo>
                      <a:lnTo>
                        <a:pt x="48" y="30"/>
                      </a:lnTo>
                      <a:lnTo>
                        <a:pt x="54" y="30"/>
                      </a:lnTo>
                      <a:lnTo>
                        <a:pt x="60" y="30"/>
                      </a:lnTo>
                      <a:lnTo>
                        <a:pt x="66" y="30"/>
                      </a:lnTo>
                      <a:lnTo>
                        <a:pt x="72" y="30"/>
                      </a:lnTo>
                      <a:lnTo>
                        <a:pt x="78" y="36"/>
                      </a:lnTo>
                      <a:lnTo>
                        <a:pt x="84" y="36"/>
                      </a:lnTo>
                      <a:lnTo>
                        <a:pt x="78" y="36"/>
                      </a:lnTo>
                      <a:lnTo>
                        <a:pt x="84" y="30"/>
                      </a:lnTo>
                      <a:lnTo>
                        <a:pt x="78" y="24"/>
                      </a:lnTo>
                      <a:lnTo>
                        <a:pt x="84" y="24"/>
                      </a:lnTo>
                      <a:lnTo>
                        <a:pt x="78" y="24"/>
                      </a:lnTo>
                      <a:lnTo>
                        <a:pt x="78" y="18"/>
                      </a:lnTo>
                      <a:lnTo>
                        <a:pt x="78" y="12"/>
                      </a:lnTo>
                      <a:lnTo>
                        <a:pt x="72" y="12"/>
                      </a:lnTo>
                      <a:lnTo>
                        <a:pt x="72" y="18"/>
                      </a:lnTo>
                      <a:lnTo>
                        <a:pt x="66" y="18"/>
                      </a:lnTo>
                      <a:lnTo>
                        <a:pt x="60" y="18"/>
                      </a:lnTo>
                      <a:lnTo>
                        <a:pt x="60" y="12"/>
                      </a:lnTo>
                      <a:lnTo>
                        <a:pt x="54" y="12"/>
                      </a:lnTo>
                      <a:lnTo>
                        <a:pt x="54" y="6"/>
                      </a:lnTo>
                      <a:lnTo>
                        <a:pt x="48" y="6"/>
                      </a:lnTo>
                      <a:lnTo>
                        <a:pt x="48" y="0"/>
                      </a:lnTo>
                      <a:lnTo>
                        <a:pt x="42" y="0"/>
                      </a:lnTo>
                      <a:lnTo>
                        <a:pt x="42" y="6"/>
                      </a:lnTo>
                      <a:lnTo>
                        <a:pt x="36" y="6"/>
                      </a:lnTo>
                      <a:lnTo>
                        <a:pt x="30" y="6"/>
                      </a:lnTo>
                      <a:lnTo>
                        <a:pt x="30" y="12"/>
                      </a:lnTo>
                      <a:lnTo>
                        <a:pt x="30" y="18"/>
                      </a:lnTo>
                      <a:lnTo>
                        <a:pt x="24" y="18"/>
                      </a:lnTo>
                      <a:lnTo>
                        <a:pt x="24" y="24"/>
                      </a:lnTo>
                      <a:lnTo>
                        <a:pt x="18" y="24"/>
                      </a:lnTo>
                      <a:lnTo>
                        <a:pt x="18" y="18"/>
                      </a:lnTo>
                      <a:lnTo>
                        <a:pt x="12" y="18"/>
                      </a:lnTo>
                      <a:lnTo>
                        <a:pt x="12" y="24"/>
                      </a:lnTo>
                      <a:lnTo>
                        <a:pt x="6" y="24"/>
                      </a:lnTo>
                      <a:lnTo>
                        <a:pt x="0" y="24"/>
                      </a:lnTo>
                      <a:close/>
                    </a:path>
                  </a:pathLst>
                </a:custGeom>
                <a:solidFill>
                  <a:srgbClr val="00CC00"/>
                </a:solidFill>
                <a:ln w="0">
                  <a:solidFill>
                    <a:srgbClr val="000000"/>
                  </a:solidFill>
                  <a:prstDash val="solid"/>
                  <a:round/>
                  <a:headEnd/>
                  <a:tailEnd/>
                </a:ln>
              </p:spPr>
              <p:txBody>
                <a:bodyPr/>
                <a:lstStyle/>
                <a:p>
                  <a:endParaRPr lang="en-US"/>
                </a:p>
              </p:txBody>
            </p:sp>
            <p:sp>
              <p:nvSpPr>
                <p:cNvPr id="16828" name="Freeform 300"/>
                <p:cNvSpPr>
                  <a:spLocks/>
                </p:cNvSpPr>
                <p:nvPr/>
              </p:nvSpPr>
              <p:spPr bwMode="auto">
                <a:xfrm>
                  <a:off x="3117" y="2160"/>
                  <a:ext cx="24" cy="12"/>
                </a:xfrm>
                <a:custGeom>
                  <a:avLst/>
                  <a:gdLst>
                    <a:gd name="T0" fmla="*/ 0 w 24"/>
                    <a:gd name="T1" fmla="*/ 0 h 12"/>
                    <a:gd name="T2" fmla="*/ 6 w 24"/>
                    <a:gd name="T3" fmla="*/ 0 h 12"/>
                    <a:gd name="T4" fmla="*/ 6 w 24"/>
                    <a:gd name="T5" fmla="*/ 6 h 12"/>
                    <a:gd name="T6" fmla="*/ 6 w 24"/>
                    <a:gd name="T7" fmla="*/ 0 h 12"/>
                    <a:gd name="T8" fmla="*/ 6 w 24"/>
                    <a:gd name="T9" fmla="*/ 6 h 12"/>
                    <a:gd name="T10" fmla="*/ 12 w 24"/>
                    <a:gd name="T11" fmla="*/ 6 h 12"/>
                    <a:gd name="T12" fmla="*/ 18 w 24"/>
                    <a:gd name="T13" fmla="*/ 6 h 12"/>
                    <a:gd name="T14" fmla="*/ 18 w 24"/>
                    <a:gd name="T15" fmla="*/ 12 h 12"/>
                    <a:gd name="T16" fmla="*/ 24 w 24"/>
                    <a:gd name="T17" fmla="*/ 12 h 12"/>
                    <a:gd name="T18" fmla="*/ 18 w 24"/>
                    <a:gd name="T19" fmla="*/ 6 h 12"/>
                    <a:gd name="T20" fmla="*/ 12 w 24"/>
                    <a:gd name="T21" fmla="*/ 6 h 12"/>
                    <a:gd name="T22" fmla="*/ 6 w 24"/>
                    <a:gd name="T23" fmla="*/ 6 h 12"/>
                    <a:gd name="T24" fmla="*/ 6 w 24"/>
                    <a:gd name="T25" fmla="*/ 0 h 12"/>
                    <a:gd name="T26" fmla="*/ 0 w 24"/>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2"/>
                    <a:gd name="T44" fmla="*/ 24 w 2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2">
                      <a:moveTo>
                        <a:pt x="0" y="0"/>
                      </a:moveTo>
                      <a:lnTo>
                        <a:pt x="6" y="0"/>
                      </a:lnTo>
                      <a:lnTo>
                        <a:pt x="6" y="6"/>
                      </a:lnTo>
                      <a:lnTo>
                        <a:pt x="6" y="0"/>
                      </a:lnTo>
                      <a:lnTo>
                        <a:pt x="6" y="6"/>
                      </a:lnTo>
                      <a:lnTo>
                        <a:pt x="12" y="6"/>
                      </a:lnTo>
                      <a:lnTo>
                        <a:pt x="18" y="6"/>
                      </a:lnTo>
                      <a:lnTo>
                        <a:pt x="18" y="12"/>
                      </a:lnTo>
                      <a:lnTo>
                        <a:pt x="24" y="12"/>
                      </a:lnTo>
                      <a:lnTo>
                        <a:pt x="18" y="6"/>
                      </a:lnTo>
                      <a:lnTo>
                        <a:pt x="12" y="6"/>
                      </a:lnTo>
                      <a:lnTo>
                        <a:pt x="6"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29" name="Freeform 301"/>
                <p:cNvSpPr>
                  <a:spLocks/>
                </p:cNvSpPr>
                <p:nvPr/>
              </p:nvSpPr>
              <p:spPr bwMode="auto">
                <a:xfrm>
                  <a:off x="2967" y="2076"/>
                  <a:ext cx="174" cy="186"/>
                </a:xfrm>
                <a:custGeom>
                  <a:avLst/>
                  <a:gdLst>
                    <a:gd name="T0" fmla="*/ 78 w 174"/>
                    <a:gd name="T1" fmla="*/ 42 h 186"/>
                    <a:gd name="T2" fmla="*/ 90 w 174"/>
                    <a:gd name="T3" fmla="*/ 36 h 186"/>
                    <a:gd name="T4" fmla="*/ 102 w 174"/>
                    <a:gd name="T5" fmla="*/ 30 h 186"/>
                    <a:gd name="T6" fmla="*/ 102 w 174"/>
                    <a:gd name="T7" fmla="*/ 30 h 186"/>
                    <a:gd name="T8" fmla="*/ 96 w 174"/>
                    <a:gd name="T9" fmla="*/ 18 h 186"/>
                    <a:gd name="T10" fmla="*/ 96 w 174"/>
                    <a:gd name="T11" fmla="*/ 12 h 186"/>
                    <a:gd name="T12" fmla="*/ 84 w 174"/>
                    <a:gd name="T13" fmla="*/ 6 h 186"/>
                    <a:gd name="T14" fmla="*/ 78 w 174"/>
                    <a:gd name="T15" fmla="*/ 6 h 186"/>
                    <a:gd name="T16" fmla="*/ 78 w 174"/>
                    <a:gd name="T17" fmla="*/ 0 h 186"/>
                    <a:gd name="T18" fmla="*/ 66 w 174"/>
                    <a:gd name="T19" fmla="*/ 0 h 186"/>
                    <a:gd name="T20" fmla="*/ 54 w 174"/>
                    <a:gd name="T21" fmla="*/ 6 h 186"/>
                    <a:gd name="T22" fmla="*/ 48 w 174"/>
                    <a:gd name="T23" fmla="*/ 18 h 186"/>
                    <a:gd name="T24" fmla="*/ 42 w 174"/>
                    <a:gd name="T25" fmla="*/ 18 h 186"/>
                    <a:gd name="T26" fmla="*/ 36 w 174"/>
                    <a:gd name="T27" fmla="*/ 18 h 186"/>
                    <a:gd name="T28" fmla="*/ 36 w 174"/>
                    <a:gd name="T29" fmla="*/ 30 h 186"/>
                    <a:gd name="T30" fmla="*/ 24 w 174"/>
                    <a:gd name="T31" fmla="*/ 18 h 186"/>
                    <a:gd name="T32" fmla="*/ 18 w 174"/>
                    <a:gd name="T33" fmla="*/ 18 h 186"/>
                    <a:gd name="T34" fmla="*/ 6 w 174"/>
                    <a:gd name="T35" fmla="*/ 24 h 186"/>
                    <a:gd name="T36" fmla="*/ 0 w 174"/>
                    <a:gd name="T37" fmla="*/ 36 h 186"/>
                    <a:gd name="T38" fmla="*/ 0 w 174"/>
                    <a:gd name="T39" fmla="*/ 42 h 186"/>
                    <a:gd name="T40" fmla="*/ 6 w 174"/>
                    <a:gd name="T41" fmla="*/ 54 h 186"/>
                    <a:gd name="T42" fmla="*/ 6 w 174"/>
                    <a:gd name="T43" fmla="*/ 60 h 186"/>
                    <a:gd name="T44" fmla="*/ 12 w 174"/>
                    <a:gd name="T45" fmla="*/ 66 h 186"/>
                    <a:gd name="T46" fmla="*/ 12 w 174"/>
                    <a:gd name="T47" fmla="*/ 72 h 186"/>
                    <a:gd name="T48" fmla="*/ 24 w 174"/>
                    <a:gd name="T49" fmla="*/ 66 h 186"/>
                    <a:gd name="T50" fmla="*/ 36 w 174"/>
                    <a:gd name="T51" fmla="*/ 60 h 186"/>
                    <a:gd name="T52" fmla="*/ 48 w 174"/>
                    <a:gd name="T53" fmla="*/ 66 h 186"/>
                    <a:gd name="T54" fmla="*/ 54 w 174"/>
                    <a:gd name="T55" fmla="*/ 72 h 186"/>
                    <a:gd name="T56" fmla="*/ 54 w 174"/>
                    <a:gd name="T57" fmla="*/ 90 h 186"/>
                    <a:gd name="T58" fmla="*/ 66 w 174"/>
                    <a:gd name="T59" fmla="*/ 96 h 186"/>
                    <a:gd name="T60" fmla="*/ 66 w 174"/>
                    <a:gd name="T61" fmla="*/ 102 h 186"/>
                    <a:gd name="T62" fmla="*/ 78 w 174"/>
                    <a:gd name="T63" fmla="*/ 108 h 186"/>
                    <a:gd name="T64" fmla="*/ 90 w 174"/>
                    <a:gd name="T65" fmla="*/ 120 h 186"/>
                    <a:gd name="T66" fmla="*/ 102 w 174"/>
                    <a:gd name="T67" fmla="*/ 126 h 186"/>
                    <a:gd name="T68" fmla="*/ 114 w 174"/>
                    <a:gd name="T69" fmla="*/ 132 h 186"/>
                    <a:gd name="T70" fmla="*/ 120 w 174"/>
                    <a:gd name="T71" fmla="*/ 132 h 186"/>
                    <a:gd name="T72" fmla="*/ 126 w 174"/>
                    <a:gd name="T73" fmla="*/ 144 h 186"/>
                    <a:gd name="T74" fmla="*/ 138 w 174"/>
                    <a:gd name="T75" fmla="*/ 156 h 186"/>
                    <a:gd name="T76" fmla="*/ 138 w 174"/>
                    <a:gd name="T77" fmla="*/ 174 h 186"/>
                    <a:gd name="T78" fmla="*/ 138 w 174"/>
                    <a:gd name="T79" fmla="*/ 180 h 186"/>
                    <a:gd name="T80" fmla="*/ 138 w 174"/>
                    <a:gd name="T81" fmla="*/ 186 h 186"/>
                    <a:gd name="T82" fmla="*/ 144 w 174"/>
                    <a:gd name="T83" fmla="*/ 174 h 186"/>
                    <a:gd name="T84" fmla="*/ 156 w 174"/>
                    <a:gd name="T85" fmla="*/ 168 h 186"/>
                    <a:gd name="T86" fmla="*/ 150 w 174"/>
                    <a:gd name="T87" fmla="*/ 156 h 186"/>
                    <a:gd name="T88" fmla="*/ 144 w 174"/>
                    <a:gd name="T89" fmla="*/ 144 h 186"/>
                    <a:gd name="T90" fmla="*/ 156 w 174"/>
                    <a:gd name="T91" fmla="*/ 138 h 186"/>
                    <a:gd name="T92" fmla="*/ 168 w 174"/>
                    <a:gd name="T93" fmla="*/ 144 h 186"/>
                    <a:gd name="T94" fmla="*/ 174 w 174"/>
                    <a:gd name="T95" fmla="*/ 144 h 186"/>
                    <a:gd name="T96" fmla="*/ 168 w 174"/>
                    <a:gd name="T97" fmla="*/ 132 h 186"/>
                    <a:gd name="T98" fmla="*/ 156 w 174"/>
                    <a:gd name="T99" fmla="*/ 126 h 186"/>
                    <a:gd name="T100" fmla="*/ 144 w 174"/>
                    <a:gd name="T101" fmla="*/ 120 h 186"/>
                    <a:gd name="T102" fmla="*/ 138 w 174"/>
                    <a:gd name="T103" fmla="*/ 108 h 186"/>
                    <a:gd name="T104" fmla="*/ 120 w 174"/>
                    <a:gd name="T105" fmla="*/ 108 h 186"/>
                    <a:gd name="T106" fmla="*/ 114 w 174"/>
                    <a:gd name="T107" fmla="*/ 96 h 186"/>
                    <a:gd name="T108" fmla="*/ 108 w 174"/>
                    <a:gd name="T109" fmla="*/ 84 h 186"/>
                    <a:gd name="T110" fmla="*/ 102 w 174"/>
                    <a:gd name="T111" fmla="*/ 72 h 186"/>
                    <a:gd name="T112" fmla="*/ 90 w 174"/>
                    <a:gd name="T113" fmla="*/ 66 h 186"/>
                    <a:gd name="T114" fmla="*/ 84 w 174"/>
                    <a:gd name="T115" fmla="*/ 54 h 186"/>
                    <a:gd name="T116" fmla="*/ 84 w 174"/>
                    <a:gd name="T117" fmla="*/ 48 h 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4"/>
                    <a:gd name="T178" fmla="*/ 0 h 186"/>
                    <a:gd name="T179" fmla="*/ 174 w 174"/>
                    <a:gd name="T180" fmla="*/ 186 h 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4" h="186">
                      <a:moveTo>
                        <a:pt x="84" y="48"/>
                      </a:moveTo>
                      <a:lnTo>
                        <a:pt x="84" y="42"/>
                      </a:lnTo>
                      <a:lnTo>
                        <a:pt x="78" y="42"/>
                      </a:lnTo>
                      <a:lnTo>
                        <a:pt x="78" y="36"/>
                      </a:lnTo>
                      <a:lnTo>
                        <a:pt x="84" y="36"/>
                      </a:lnTo>
                      <a:lnTo>
                        <a:pt x="90" y="36"/>
                      </a:lnTo>
                      <a:lnTo>
                        <a:pt x="90" y="30"/>
                      </a:lnTo>
                      <a:lnTo>
                        <a:pt x="96" y="30"/>
                      </a:lnTo>
                      <a:lnTo>
                        <a:pt x="102" y="30"/>
                      </a:lnTo>
                      <a:lnTo>
                        <a:pt x="102" y="36"/>
                      </a:lnTo>
                      <a:lnTo>
                        <a:pt x="108" y="30"/>
                      </a:lnTo>
                      <a:lnTo>
                        <a:pt x="102" y="30"/>
                      </a:lnTo>
                      <a:lnTo>
                        <a:pt x="102" y="24"/>
                      </a:lnTo>
                      <a:lnTo>
                        <a:pt x="102" y="18"/>
                      </a:lnTo>
                      <a:lnTo>
                        <a:pt x="96" y="18"/>
                      </a:lnTo>
                      <a:lnTo>
                        <a:pt x="102" y="18"/>
                      </a:lnTo>
                      <a:lnTo>
                        <a:pt x="102" y="12"/>
                      </a:lnTo>
                      <a:lnTo>
                        <a:pt x="96" y="12"/>
                      </a:lnTo>
                      <a:lnTo>
                        <a:pt x="90" y="12"/>
                      </a:lnTo>
                      <a:lnTo>
                        <a:pt x="84" y="12"/>
                      </a:lnTo>
                      <a:lnTo>
                        <a:pt x="84" y="6"/>
                      </a:lnTo>
                      <a:lnTo>
                        <a:pt x="78" y="6"/>
                      </a:lnTo>
                      <a:lnTo>
                        <a:pt x="84" y="6"/>
                      </a:lnTo>
                      <a:lnTo>
                        <a:pt x="78" y="6"/>
                      </a:lnTo>
                      <a:lnTo>
                        <a:pt x="78" y="0"/>
                      </a:lnTo>
                      <a:lnTo>
                        <a:pt x="84" y="0"/>
                      </a:lnTo>
                      <a:lnTo>
                        <a:pt x="78" y="0"/>
                      </a:lnTo>
                      <a:lnTo>
                        <a:pt x="72" y="6"/>
                      </a:lnTo>
                      <a:lnTo>
                        <a:pt x="72" y="0"/>
                      </a:lnTo>
                      <a:lnTo>
                        <a:pt x="66" y="0"/>
                      </a:lnTo>
                      <a:lnTo>
                        <a:pt x="66" y="6"/>
                      </a:lnTo>
                      <a:lnTo>
                        <a:pt x="60" y="6"/>
                      </a:lnTo>
                      <a:lnTo>
                        <a:pt x="54" y="6"/>
                      </a:lnTo>
                      <a:lnTo>
                        <a:pt x="54" y="12"/>
                      </a:lnTo>
                      <a:lnTo>
                        <a:pt x="48" y="12"/>
                      </a:lnTo>
                      <a:lnTo>
                        <a:pt x="48" y="18"/>
                      </a:lnTo>
                      <a:lnTo>
                        <a:pt x="48" y="12"/>
                      </a:lnTo>
                      <a:lnTo>
                        <a:pt x="48" y="18"/>
                      </a:lnTo>
                      <a:lnTo>
                        <a:pt x="42" y="18"/>
                      </a:lnTo>
                      <a:lnTo>
                        <a:pt x="42" y="12"/>
                      </a:lnTo>
                      <a:lnTo>
                        <a:pt x="36" y="12"/>
                      </a:lnTo>
                      <a:lnTo>
                        <a:pt x="36" y="18"/>
                      </a:lnTo>
                      <a:lnTo>
                        <a:pt x="30" y="24"/>
                      </a:lnTo>
                      <a:lnTo>
                        <a:pt x="36" y="24"/>
                      </a:lnTo>
                      <a:lnTo>
                        <a:pt x="36" y="30"/>
                      </a:lnTo>
                      <a:lnTo>
                        <a:pt x="30" y="30"/>
                      </a:lnTo>
                      <a:lnTo>
                        <a:pt x="30" y="24"/>
                      </a:lnTo>
                      <a:lnTo>
                        <a:pt x="24" y="18"/>
                      </a:lnTo>
                      <a:lnTo>
                        <a:pt x="24" y="12"/>
                      </a:lnTo>
                      <a:lnTo>
                        <a:pt x="24" y="18"/>
                      </a:lnTo>
                      <a:lnTo>
                        <a:pt x="18" y="18"/>
                      </a:lnTo>
                      <a:lnTo>
                        <a:pt x="18" y="24"/>
                      </a:lnTo>
                      <a:lnTo>
                        <a:pt x="12" y="24"/>
                      </a:lnTo>
                      <a:lnTo>
                        <a:pt x="6" y="24"/>
                      </a:lnTo>
                      <a:lnTo>
                        <a:pt x="0" y="24"/>
                      </a:lnTo>
                      <a:lnTo>
                        <a:pt x="0" y="30"/>
                      </a:lnTo>
                      <a:lnTo>
                        <a:pt x="0" y="36"/>
                      </a:lnTo>
                      <a:lnTo>
                        <a:pt x="6" y="36"/>
                      </a:lnTo>
                      <a:lnTo>
                        <a:pt x="6" y="42"/>
                      </a:lnTo>
                      <a:lnTo>
                        <a:pt x="0" y="42"/>
                      </a:lnTo>
                      <a:lnTo>
                        <a:pt x="0" y="48"/>
                      </a:lnTo>
                      <a:lnTo>
                        <a:pt x="6" y="48"/>
                      </a:lnTo>
                      <a:lnTo>
                        <a:pt x="6" y="54"/>
                      </a:lnTo>
                      <a:lnTo>
                        <a:pt x="0" y="54"/>
                      </a:lnTo>
                      <a:lnTo>
                        <a:pt x="0" y="60"/>
                      </a:lnTo>
                      <a:lnTo>
                        <a:pt x="6" y="60"/>
                      </a:lnTo>
                      <a:lnTo>
                        <a:pt x="6" y="66"/>
                      </a:lnTo>
                      <a:lnTo>
                        <a:pt x="12" y="60"/>
                      </a:lnTo>
                      <a:lnTo>
                        <a:pt x="12" y="66"/>
                      </a:lnTo>
                      <a:lnTo>
                        <a:pt x="12" y="60"/>
                      </a:lnTo>
                      <a:lnTo>
                        <a:pt x="12" y="66"/>
                      </a:lnTo>
                      <a:lnTo>
                        <a:pt x="12" y="72"/>
                      </a:lnTo>
                      <a:lnTo>
                        <a:pt x="18" y="72"/>
                      </a:lnTo>
                      <a:lnTo>
                        <a:pt x="18" y="66"/>
                      </a:lnTo>
                      <a:lnTo>
                        <a:pt x="24" y="66"/>
                      </a:lnTo>
                      <a:lnTo>
                        <a:pt x="24" y="60"/>
                      </a:lnTo>
                      <a:lnTo>
                        <a:pt x="30" y="60"/>
                      </a:lnTo>
                      <a:lnTo>
                        <a:pt x="36" y="60"/>
                      </a:lnTo>
                      <a:lnTo>
                        <a:pt x="42" y="60"/>
                      </a:lnTo>
                      <a:lnTo>
                        <a:pt x="42" y="66"/>
                      </a:lnTo>
                      <a:lnTo>
                        <a:pt x="48" y="66"/>
                      </a:lnTo>
                      <a:lnTo>
                        <a:pt x="42" y="66"/>
                      </a:lnTo>
                      <a:lnTo>
                        <a:pt x="48" y="66"/>
                      </a:lnTo>
                      <a:lnTo>
                        <a:pt x="54" y="72"/>
                      </a:lnTo>
                      <a:lnTo>
                        <a:pt x="54" y="78"/>
                      </a:lnTo>
                      <a:lnTo>
                        <a:pt x="54" y="84"/>
                      </a:lnTo>
                      <a:lnTo>
                        <a:pt x="54" y="90"/>
                      </a:lnTo>
                      <a:lnTo>
                        <a:pt x="60" y="90"/>
                      </a:lnTo>
                      <a:lnTo>
                        <a:pt x="60" y="96"/>
                      </a:lnTo>
                      <a:lnTo>
                        <a:pt x="66" y="96"/>
                      </a:lnTo>
                      <a:lnTo>
                        <a:pt x="66" y="102"/>
                      </a:lnTo>
                      <a:lnTo>
                        <a:pt x="66" y="96"/>
                      </a:lnTo>
                      <a:lnTo>
                        <a:pt x="66" y="102"/>
                      </a:lnTo>
                      <a:lnTo>
                        <a:pt x="72" y="102"/>
                      </a:lnTo>
                      <a:lnTo>
                        <a:pt x="72" y="108"/>
                      </a:lnTo>
                      <a:lnTo>
                        <a:pt x="78" y="108"/>
                      </a:lnTo>
                      <a:lnTo>
                        <a:pt x="84" y="114"/>
                      </a:lnTo>
                      <a:lnTo>
                        <a:pt x="84" y="120"/>
                      </a:lnTo>
                      <a:lnTo>
                        <a:pt x="90" y="120"/>
                      </a:lnTo>
                      <a:lnTo>
                        <a:pt x="96" y="120"/>
                      </a:lnTo>
                      <a:lnTo>
                        <a:pt x="102" y="120"/>
                      </a:lnTo>
                      <a:lnTo>
                        <a:pt x="102" y="126"/>
                      </a:lnTo>
                      <a:lnTo>
                        <a:pt x="108" y="126"/>
                      </a:lnTo>
                      <a:lnTo>
                        <a:pt x="108" y="132"/>
                      </a:lnTo>
                      <a:lnTo>
                        <a:pt x="114" y="132"/>
                      </a:lnTo>
                      <a:lnTo>
                        <a:pt x="114" y="138"/>
                      </a:lnTo>
                      <a:lnTo>
                        <a:pt x="114" y="132"/>
                      </a:lnTo>
                      <a:lnTo>
                        <a:pt x="120" y="132"/>
                      </a:lnTo>
                      <a:lnTo>
                        <a:pt x="120" y="138"/>
                      </a:lnTo>
                      <a:lnTo>
                        <a:pt x="120" y="144"/>
                      </a:lnTo>
                      <a:lnTo>
                        <a:pt x="126" y="144"/>
                      </a:lnTo>
                      <a:lnTo>
                        <a:pt x="132" y="144"/>
                      </a:lnTo>
                      <a:lnTo>
                        <a:pt x="132" y="150"/>
                      </a:lnTo>
                      <a:lnTo>
                        <a:pt x="138" y="156"/>
                      </a:lnTo>
                      <a:lnTo>
                        <a:pt x="138" y="162"/>
                      </a:lnTo>
                      <a:lnTo>
                        <a:pt x="138" y="168"/>
                      </a:lnTo>
                      <a:lnTo>
                        <a:pt x="138" y="174"/>
                      </a:lnTo>
                      <a:lnTo>
                        <a:pt x="132" y="174"/>
                      </a:lnTo>
                      <a:lnTo>
                        <a:pt x="138" y="174"/>
                      </a:lnTo>
                      <a:lnTo>
                        <a:pt x="138" y="180"/>
                      </a:lnTo>
                      <a:lnTo>
                        <a:pt x="132" y="180"/>
                      </a:lnTo>
                      <a:lnTo>
                        <a:pt x="132" y="186"/>
                      </a:lnTo>
                      <a:lnTo>
                        <a:pt x="138" y="186"/>
                      </a:lnTo>
                      <a:lnTo>
                        <a:pt x="138" y="180"/>
                      </a:lnTo>
                      <a:lnTo>
                        <a:pt x="144" y="180"/>
                      </a:lnTo>
                      <a:lnTo>
                        <a:pt x="144" y="174"/>
                      </a:lnTo>
                      <a:lnTo>
                        <a:pt x="144" y="168"/>
                      </a:lnTo>
                      <a:lnTo>
                        <a:pt x="150" y="168"/>
                      </a:lnTo>
                      <a:lnTo>
                        <a:pt x="156" y="168"/>
                      </a:lnTo>
                      <a:lnTo>
                        <a:pt x="156" y="162"/>
                      </a:lnTo>
                      <a:lnTo>
                        <a:pt x="156" y="156"/>
                      </a:lnTo>
                      <a:lnTo>
                        <a:pt x="150" y="156"/>
                      </a:lnTo>
                      <a:lnTo>
                        <a:pt x="144" y="156"/>
                      </a:lnTo>
                      <a:lnTo>
                        <a:pt x="144" y="150"/>
                      </a:lnTo>
                      <a:lnTo>
                        <a:pt x="144" y="144"/>
                      </a:lnTo>
                      <a:lnTo>
                        <a:pt x="150" y="144"/>
                      </a:lnTo>
                      <a:lnTo>
                        <a:pt x="150" y="138"/>
                      </a:lnTo>
                      <a:lnTo>
                        <a:pt x="156" y="138"/>
                      </a:lnTo>
                      <a:lnTo>
                        <a:pt x="162" y="138"/>
                      </a:lnTo>
                      <a:lnTo>
                        <a:pt x="168" y="138"/>
                      </a:lnTo>
                      <a:lnTo>
                        <a:pt x="168" y="144"/>
                      </a:lnTo>
                      <a:lnTo>
                        <a:pt x="168" y="150"/>
                      </a:lnTo>
                      <a:lnTo>
                        <a:pt x="174" y="150"/>
                      </a:lnTo>
                      <a:lnTo>
                        <a:pt x="174" y="144"/>
                      </a:lnTo>
                      <a:lnTo>
                        <a:pt x="174" y="138"/>
                      </a:lnTo>
                      <a:lnTo>
                        <a:pt x="168" y="138"/>
                      </a:lnTo>
                      <a:lnTo>
                        <a:pt x="168" y="132"/>
                      </a:lnTo>
                      <a:lnTo>
                        <a:pt x="162" y="132"/>
                      </a:lnTo>
                      <a:lnTo>
                        <a:pt x="162" y="126"/>
                      </a:lnTo>
                      <a:lnTo>
                        <a:pt x="156" y="126"/>
                      </a:lnTo>
                      <a:lnTo>
                        <a:pt x="150" y="126"/>
                      </a:lnTo>
                      <a:lnTo>
                        <a:pt x="150" y="120"/>
                      </a:lnTo>
                      <a:lnTo>
                        <a:pt x="144" y="120"/>
                      </a:lnTo>
                      <a:lnTo>
                        <a:pt x="138" y="120"/>
                      </a:lnTo>
                      <a:lnTo>
                        <a:pt x="138" y="114"/>
                      </a:lnTo>
                      <a:lnTo>
                        <a:pt x="138" y="108"/>
                      </a:lnTo>
                      <a:lnTo>
                        <a:pt x="132" y="108"/>
                      </a:lnTo>
                      <a:lnTo>
                        <a:pt x="126" y="108"/>
                      </a:lnTo>
                      <a:lnTo>
                        <a:pt x="120" y="108"/>
                      </a:lnTo>
                      <a:lnTo>
                        <a:pt x="120" y="102"/>
                      </a:lnTo>
                      <a:lnTo>
                        <a:pt x="114" y="102"/>
                      </a:lnTo>
                      <a:lnTo>
                        <a:pt x="114" y="96"/>
                      </a:lnTo>
                      <a:lnTo>
                        <a:pt x="108" y="96"/>
                      </a:lnTo>
                      <a:lnTo>
                        <a:pt x="108" y="90"/>
                      </a:lnTo>
                      <a:lnTo>
                        <a:pt x="108" y="84"/>
                      </a:lnTo>
                      <a:lnTo>
                        <a:pt x="102" y="84"/>
                      </a:lnTo>
                      <a:lnTo>
                        <a:pt x="102" y="78"/>
                      </a:lnTo>
                      <a:lnTo>
                        <a:pt x="102" y="72"/>
                      </a:lnTo>
                      <a:lnTo>
                        <a:pt x="96" y="72"/>
                      </a:lnTo>
                      <a:lnTo>
                        <a:pt x="90" y="72"/>
                      </a:lnTo>
                      <a:lnTo>
                        <a:pt x="90" y="66"/>
                      </a:lnTo>
                      <a:lnTo>
                        <a:pt x="84" y="66"/>
                      </a:lnTo>
                      <a:lnTo>
                        <a:pt x="84" y="60"/>
                      </a:lnTo>
                      <a:lnTo>
                        <a:pt x="84" y="54"/>
                      </a:lnTo>
                      <a:lnTo>
                        <a:pt x="78" y="54"/>
                      </a:lnTo>
                      <a:lnTo>
                        <a:pt x="78" y="48"/>
                      </a:lnTo>
                      <a:lnTo>
                        <a:pt x="84" y="48"/>
                      </a:lnTo>
                      <a:close/>
                    </a:path>
                  </a:pathLst>
                </a:custGeom>
                <a:solidFill>
                  <a:srgbClr val="00CC00"/>
                </a:solidFill>
                <a:ln w="9525">
                  <a:noFill/>
                  <a:round/>
                  <a:headEnd/>
                  <a:tailEnd/>
                </a:ln>
              </p:spPr>
              <p:txBody>
                <a:bodyPr/>
                <a:lstStyle/>
                <a:p>
                  <a:endParaRPr lang="en-US"/>
                </a:p>
              </p:txBody>
            </p:sp>
            <p:sp>
              <p:nvSpPr>
                <p:cNvPr id="16830" name="Freeform 302"/>
                <p:cNvSpPr>
                  <a:spLocks/>
                </p:cNvSpPr>
                <p:nvPr/>
              </p:nvSpPr>
              <p:spPr bwMode="auto">
                <a:xfrm>
                  <a:off x="2967" y="2076"/>
                  <a:ext cx="174" cy="186"/>
                </a:xfrm>
                <a:custGeom>
                  <a:avLst/>
                  <a:gdLst>
                    <a:gd name="T0" fmla="*/ 78 w 174"/>
                    <a:gd name="T1" fmla="*/ 42 h 186"/>
                    <a:gd name="T2" fmla="*/ 90 w 174"/>
                    <a:gd name="T3" fmla="*/ 36 h 186"/>
                    <a:gd name="T4" fmla="*/ 102 w 174"/>
                    <a:gd name="T5" fmla="*/ 30 h 186"/>
                    <a:gd name="T6" fmla="*/ 102 w 174"/>
                    <a:gd name="T7" fmla="*/ 30 h 186"/>
                    <a:gd name="T8" fmla="*/ 96 w 174"/>
                    <a:gd name="T9" fmla="*/ 18 h 186"/>
                    <a:gd name="T10" fmla="*/ 96 w 174"/>
                    <a:gd name="T11" fmla="*/ 12 h 186"/>
                    <a:gd name="T12" fmla="*/ 84 w 174"/>
                    <a:gd name="T13" fmla="*/ 6 h 186"/>
                    <a:gd name="T14" fmla="*/ 78 w 174"/>
                    <a:gd name="T15" fmla="*/ 6 h 186"/>
                    <a:gd name="T16" fmla="*/ 78 w 174"/>
                    <a:gd name="T17" fmla="*/ 0 h 186"/>
                    <a:gd name="T18" fmla="*/ 66 w 174"/>
                    <a:gd name="T19" fmla="*/ 0 h 186"/>
                    <a:gd name="T20" fmla="*/ 54 w 174"/>
                    <a:gd name="T21" fmla="*/ 6 h 186"/>
                    <a:gd name="T22" fmla="*/ 48 w 174"/>
                    <a:gd name="T23" fmla="*/ 18 h 186"/>
                    <a:gd name="T24" fmla="*/ 42 w 174"/>
                    <a:gd name="T25" fmla="*/ 18 h 186"/>
                    <a:gd name="T26" fmla="*/ 36 w 174"/>
                    <a:gd name="T27" fmla="*/ 18 h 186"/>
                    <a:gd name="T28" fmla="*/ 36 w 174"/>
                    <a:gd name="T29" fmla="*/ 30 h 186"/>
                    <a:gd name="T30" fmla="*/ 24 w 174"/>
                    <a:gd name="T31" fmla="*/ 18 h 186"/>
                    <a:gd name="T32" fmla="*/ 18 w 174"/>
                    <a:gd name="T33" fmla="*/ 18 h 186"/>
                    <a:gd name="T34" fmla="*/ 6 w 174"/>
                    <a:gd name="T35" fmla="*/ 24 h 186"/>
                    <a:gd name="T36" fmla="*/ 0 w 174"/>
                    <a:gd name="T37" fmla="*/ 36 h 186"/>
                    <a:gd name="T38" fmla="*/ 0 w 174"/>
                    <a:gd name="T39" fmla="*/ 42 h 186"/>
                    <a:gd name="T40" fmla="*/ 6 w 174"/>
                    <a:gd name="T41" fmla="*/ 54 h 186"/>
                    <a:gd name="T42" fmla="*/ 6 w 174"/>
                    <a:gd name="T43" fmla="*/ 60 h 186"/>
                    <a:gd name="T44" fmla="*/ 12 w 174"/>
                    <a:gd name="T45" fmla="*/ 66 h 186"/>
                    <a:gd name="T46" fmla="*/ 12 w 174"/>
                    <a:gd name="T47" fmla="*/ 72 h 186"/>
                    <a:gd name="T48" fmla="*/ 24 w 174"/>
                    <a:gd name="T49" fmla="*/ 66 h 186"/>
                    <a:gd name="T50" fmla="*/ 36 w 174"/>
                    <a:gd name="T51" fmla="*/ 60 h 186"/>
                    <a:gd name="T52" fmla="*/ 48 w 174"/>
                    <a:gd name="T53" fmla="*/ 66 h 186"/>
                    <a:gd name="T54" fmla="*/ 54 w 174"/>
                    <a:gd name="T55" fmla="*/ 72 h 186"/>
                    <a:gd name="T56" fmla="*/ 54 w 174"/>
                    <a:gd name="T57" fmla="*/ 90 h 186"/>
                    <a:gd name="T58" fmla="*/ 66 w 174"/>
                    <a:gd name="T59" fmla="*/ 96 h 186"/>
                    <a:gd name="T60" fmla="*/ 66 w 174"/>
                    <a:gd name="T61" fmla="*/ 102 h 186"/>
                    <a:gd name="T62" fmla="*/ 78 w 174"/>
                    <a:gd name="T63" fmla="*/ 108 h 186"/>
                    <a:gd name="T64" fmla="*/ 90 w 174"/>
                    <a:gd name="T65" fmla="*/ 120 h 186"/>
                    <a:gd name="T66" fmla="*/ 102 w 174"/>
                    <a:gd name="T67" fmla="*/ 126 h 186"/>
                    <a:gd name="T68" fmla="*/ 114 w 174"/>
                    <a:gd name="T69" fmla="*/ 132 h 186"/>
                    <a:gd name="T70" fmla="*/ 120 w 174"/>
                    <a:gd name="T71" fmla="*/ 132 h 186"/>
                    <a:gd name="T72" fmla="*/ 126 w 174"/>
                    <a:gd name="T73" fmla="*/ 144 h 186"/>
                    <a:gd name="T74" fmla="*/ 138 w 174"/>
                    <a:gd name="T75" fmla="*/ 156 h 186"/>
                    <a:gd name="T76" fmla="*/ 138 w 174"/>
                    <a:gd name="T77" fmla="*/ 174 h 186"/>
                    <a:gd name="T78" fmla="*/ 138 w 174"/>
                    <a:gd name="T79" fmla="*/ 180 h 186"/>
                    <a:gd name="T80" fmla="*/ 138 w 174"/>
                    <a:gd name="T81" fmla="*/ 186 h 186"/>
                    <a:gd name="T82" fmla="*/ 144 w 174"/>
                    <a:gd name="T83" fmla="*/ 174 h 186"/>
                    <a:gd name="T84" fmla="*/ 156 w 174"/>
                    <a:gd name="T85" fmla="*/ 168 h 186"/>
                    <a:gd name="T86" fmla="*/ 150 w 174"/>
                    <a:gd name="T87" fmla="*/ 156 h 186"/>
                    <a:gd name="T88" fmla="*/ 144 w 174"/>
                    <a:gd name="T89" fmla="*/ 144 h 186"/>
                    <a:gd name="T90" fmla="*/ 156 w 174"/>
                    <a:gd name="T91" fmla="*/ 138 h 186"/>
                    <a:gd name="T92" fmla="*/ 168 w 174"/>
                    <a:gd name="T93" fmla="*/ 144 h 186"/>
                    <a:gd name="T94" fmla="*/ 174 w 174"/>
                    <a:gd name="T95" fmla="*/ 144 h 186"/>
                    <a:gd name="T96" fmla="*/ 168 w 174"/>
                    <a:gd name="T97" fmla="*/ 132 h 186"/>
                    <a:gd name="T98" fmla="*/ 156 w 174"/>
                    <a:gd name="T99" fmla="*/ 126 h 186"/>
                    <a:gd name="T100" fmla="*/ 144 w 174"/>
                    <a:gd name="T101" fmla="*/ 120 h 186"/>
                    <a:gd name="T102" fmla="*/ 138 w 174"/>
                    <a:gd name="T103" fmla="*/ 108 h 186"/>
                    <a:gd name="T104" fmla="*/ 120 w 174"/>
                    <a:gd name="T105" fmla="*/ 108 h 186"/>
                    <a:gd name="T106" fmla="*/ 114 w 174"/>
                    <a:gd name="T107" fmla="*/ 96 h 186"/>
                    <a:gd name="T108" fmla="*/ 108 w 174"/>
                    <a:gd name="T109" fmla="*/ 84 h 186"/>
                    <a:gd name="T110" fmla="*/ 102 w 174"/>
                    <a:gd name="T111" fmla="*/ 72 h 186"/>
                    <a:gd name="T112" fmla="*/ 90 w 174"/>
                    <a:gd name="T113" fmla="*/ 66 h 186"/>
                    <a:gd name="T114" fmla="*/ 84 w 174"/>
                    <a:gd name="T115" fmla="*/ 54 h 186"/>
                    <a:gd name="T116" fmla="*/ 84 w 174"/>
                    <a:gd name="T117" fmla="*/ 48 h 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4"/>
                    <a:gd name="T178" fmla="*/ 0 h 186"/>
                    <a:gd name="T179" fmla="*/ 174 w 174"/>
                    <a:gd name="T180" fmla="*/ 186 h 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4" h="186">
                      <a:moveTo>
                        <a:pt x="84" y="48"/>
                      </a:moveTo>
                      <a:lnTo>
                        <a:pt x="84" y="42"/>
                      </a:lnTo>
                      <a:lnTo>
                        <a:pt x="78" y="42"/>
                      </a:lnTo>
                      <a:lnTo>
                        <a:pt x="78" y="36"/>
                      </a:lnTo>
                      <a:lnTo>
                        <a:pt x="84" y="36"/>
                      </a:lnTo>
                      <a:lnTo>
                        <a:pt x="90" y="36"/>
                      </a:lnTo>
                      <a:lnTo>
                        <a:pt x="90" y="30"/>
                      </a:lnTo>
                      <a:lnTo>
                        <a:pt x="96" y="30"/>
                      </a:lnTo>
                      <a:lnTo>
                        <a:pt x="102" y="30"/>
                      </a:lnTo>
                      <a:lnTo>
                        <a:pt x="102" y="36"/>
                      </a:lnTo>
                      <a:lnTo>
                        <a:pt x="108" y="30"/>
                      </a:lnTo>
                      <a:lnTo>
                        <a:pt x="102" y="30"/>
                      </a:lnTo>
                      <a:lnTo>
                        <a:pt x="102" y="24"/>
                      </a:lnTo>
                      <a:lnTo>
                        <a:pt x="102" y="18"/>
                      </a:lnTo>
                      <a:lnTo>
                        <a:pt x="96" y="18"/>
                      </a:lnTo>
                      <a:lnTo>
                        <a:pt x="102" y="18"/>
                      </a:lnTo>
                      <a:lnTo>
                        <a:pt x="102" y="12"/>
                      </a:lnTo>
                      <a:lnTo>
                        <a:pt x="96" y="12"/>
                      </a:lnTo>
                      <a:lnTo>
                        <a:pt x="90" y="12"/>
                      </a:lnTo>
                      <a:lnTo>
                        <a:pt x="84" y="12"/>
                      </a:lnTo>
                      <a:lnTo>
                        <a:pt x="84" y="6"/>
                      </a:lnTo>
                      <a:lnTo>
                        <a:pt x="78" y="6"/>
                      </a:lnTo>
                      <a:lnTo>
                        <a:pt x="84" y="6"/>
                      </a:lnTo>
                      <a:lnTo>
                        <a:pt x="78" y="6"/>
                      </a:lnTo>
                      <a:lnTo>
                        <a:pt x="78" y="0"/>
                      </a:lnTo>
                      <a:lnTo>
                        <a:pt x="84" y="0"/>
                      </a:lnTo>
                      <a:lnTo>
                        <a:pt x="78" y="0"/>
                      </a:lnTo>
                      <a:lnTo>
                        <a:pt x="72" y="6"/>
                      </a:lnTo>
                      <a:lnTo>
                        <a:pt x="72" y="0"/>
                      </a:lnTo>
                      <a:lnTo>
                        <a:pt x="66" y="0"/>
                      </a:lnTo>
                      <a:lnTo>
                        <a:pt x="66" y="6"/>
                      </a:lnTo>
                      <a:lnTo>
                        <a:pt x="60" y="6"/>
                      </a:lnTo>
                      <a:lnTo>
                        <a:pt x="54" y="6"/>
                      </a:lnTo>
                      <a:lnTo>
                        <a:pt x="54" y="12"/>
                      </a:lnTo>
                      <a:lnTo>
                        <a:pt x="48" y="12"/>
                      </a:lnTo>
                      <a:lnTo>
                        <a:pt x="48" y="18"/>
                      </a:lnTo>
                      <a:lnTo>
                        <a:pt x="48" y="12"/>
                      </a:lnTo>
                      <a:lnTo>
                        <a:pt x="48" y="18"/>
                      </a:lnTo>
                      <a:lnTo>
                        <a:pt x="42" y="18"/>
                      </a:lnTo>
                      <a:lnTo>
                        <a:pt x="42" y="12"/>
                      </a:lnTo>
                      <a:lnTo>
                        <a:pt x="36" y="12"/>
                      </a:lnTo>
                      <a:lnTo>
                        <a:pt x="36" y="18"/>
                      </a:lnTo>
                      <a:lnTo>
                        <a:pt x="30" y="24"/>
                      </a:lnTo>
                      <a:lnTo>
                        <a:pt x="36" y="24"/>
                      </a:lnTo>
                      <a:lnTo>
                        <a:pt x="36" y="30"/>
                      </a:lnTo>
                      <a:lnTo>
                        <a:pt x="30" y="30"/>
                      </a:lnTo>
                      <a:lnTo>
                        <a:pt x="30" y="24"/>
                      </a:lnTo>
                      <a:lnTo>
                        <a:pt x="24" y="18"/>
                      </a:lnTo>
                      <a:lnTo>
                        <a:pt x="24" y="12"/>
                      </a:lnTo>
                      <a:lnTo>
                        <a:pt x="24" y="18"/>
                      </a:lnTo>
                      <a:lnTo>
                        <a:pt x="18" y="18"/>
                      </a:lnTo>
                      <a:lnTo>
                        <a:pt x="18" y="24"/>
                      </a:lnTo>
                      <a:lnTo>
                        <a:pt x="12" y="24"/>
                      </a:lnTo>
                      <a:lnTo>
                        <a:pt x="6" y="24"/>
                      </a:lnTo>
                      <a:lnTo>
                        <a:pt x="0" y="24"/>
                      </a:lnTo>
                      <a:lnTo>
                        <a:pt x="0" y="30"/>
                      </a:lnTo>
                      <a:lnTo>
                        <a:pt x="0" y="36"/>
                      </a:lnTo>
                      <a:lnTo>
                        <a:pt x="6" y="36"/>
                      </a:lnTo>
                      <a:lnTo>
                        <a:pt x="6" y="42"/>
                      </a:lnTo>
                      <a:lnTo>
                        <a:pt x="0" y="42"/>
                      </a:lnTo>
                      <a:lnTo>
                        <a:pt x="0" y="48"/>
                      </a:lnTo>
                      <a:lnTo>
                        <a:pt x="6" y="48"/>
                      </a:lnTo>
                      <a:lnTo>
                        <a:pt x="6" y="54"/>
                      </a:lnTo>
                      <a:lnTo>
                        <a:pt x="0" y="54"/>
                      </a:lnTo>
                      <a:lnTo>
                        <a:pt x="0" y="60"/>
                      </a:lnTo>
                      <a:lnTo>
                        <a:pt x="6" y="60"/>
                      </a:lnTo>
                      <a:lnTo>
                        <a:pt x="6" y="66"/>
                      </a:lnTo>
                      <a:lnTo>
                        <a:pt x="12" y="60"/>
                      </a:lnTo>
                      <a:lnTo>
                        <a:pt x="12" y="66"/>
                      </a:lnTo>
                      <a:lnTo>
                        <a:pt x="12" y="60"/>
                      </a:lnTo>
                      <a:lnTo>
                        <a:pt x="12" y="66"/>
                      </a:lnTo>
                      <a:lnTo>
                        <a:pt x="12" y="72"/>
                      </a:lnTo>
                      <a:lnTo>
                        <a:pt x="18" y="72"/>
                      </a:lnTo>
                      <a:lnTo>
                        <a:pt x="18" y="66"/>
                      </a:lnTo>
                      <a:lnTo>
                        <a:pt x="24" y="66"/>
                      </a:lnTo>
                      <a:lnTo>
                        <a:pt x="24" y="60"/>
                      </a:lnTo>
                      <a:lnTo>
                        <a:pt x="30" y="60"/>
                      </a:lnTo>
                      <a:lnTo>
                        <a:pt x="36" y="60"/>
                      </a:lnTo>
                      <a:lnTo>
                        <a:pt x="42" y="60"/>
                      </a:lnTo>
                      <a:lnTo>
                        <a:pt x="42" y="66"/>
                      </a:lnTo>
                      <a:lnTo>
                        <a:pt x="48" y="66"/>
                      </a:lnTo>
                      <a:lnTo>
                        <a:pt x="42" y="66"/>
                      </a:lnTo>
                      <a:lnTo>
                        <a:pt x="48" y="66"/>
                      </a:lnTo>
                      <a:lnTo>
                        <a:pt x="54" y="72"/>
                      </a:lnTo>
                      <a:lnTo>
                        <a:pt x="54" y="78"/>
                      </a:lnTo>
                      <a:lnTo>
                        <a:pt x="54" y="84"/>
                      </a:lnTo>
                      <a:lnTo>
                        <a:pt x="54" y="90"/>
                      </a:lnTo>
                      <a:lnTo>
                        <a:pt x="60" y="90"/>
                      </a:lnTo>
                      <a:lnTo>
                        <a:pt x="60" y="96"/>
                      </a:lnTo>
                      <a:lnTo>
                        <a:pt x="66" y="96"/>
                      </a:lnTo>
                      <a:lnTo>
                        <a:pt x="66" y="102"/>
                      </a:lnTo>
                      <a:lnTo>
                        <a:pt x="66" y="96"/>
                      </a:lnTo>
                      <a:lnTo>
                        <a:pt x="66" y="102"/>
                      </a:lnTo>
                      <a:lnTo>
                        <a:pt x="72" y="102"/>
                      </a:lnTo>
                      <a:lnTo>
                        <a:pt x="72" y="108"/>
                      </a:lnTo>
                      <a:lnTo>
                        <a:pt x="78" y="108"/>
                      </a:lnTo>
                      <a:lnTo>
                        <a:pt x="84" y="114"/>
                      </a:lnTo>
                      <a:lnTo>
                        <a:pt x="84" y="120"/>
                      </a:lnTo>
                      <a:lnTo>
                        <a:pt x="90" y="120"/>
                      </a:lnTo>
                      <a:lnTo>
                        <a:pt x="96" y="120"/>
                      </a:lnTo>
                      <a:lnTo>
                        <a:pt x="102" y="120"/>
                      </a:lnTo>
                      <a:lnTo>
                        <a:pt x="102" y="126"/>
                      </a:lnTo>
                      <a:lnTo>
                        <a:pt x="108" y="126"/>
                      </a:lnTo>
                      <a:lnTo>
                        <a:pt x="108" y="132"/>
                      </a:lnTo>
                      <a:lnTo>
                        <a:pt x="114" y="132"/>
                      </a:lnTo>
                      <a:lnTo>
                        <a:pt x="114" y="138"/>
                      </a:lnTo>
                      <a:lnTo>
                        <a:pt x="114" y="132"/>
                      </a:lnTo>
                      <a:lnTo>
                        <a:pt x="120" y="132"/>
                      </a:lnTo>
                      <a:lnTo>
                        <a:pt x="120" y="138"/>
                      </a:lnTo>
                      <a:lnTo>
                        <a:pt x="120" y="144"/>
                      </a:lnTo>
                      <a:lnTo>
                        <a:pt x="126" y="144"/>
                      </a:lnTo>
                      <a:lnTo>
                        <a:pt x="132" y="144"/>
                      </a:lnTo>
                      <a:lnTo>
                        <a:pt x="132" y="150"/>
                      </a:lnTo>
                      <a:lnTo>
                        <a:pt x="138" y="156"/>
                      </a:lnTo>
                      <a:lnTo>
                        <a:pt x="138" y="162"/>
                      </a:lnTo>
                      <a:lnTo>
                        <a:pt x="138" y="168"/>
                      </a:lnTo>
                      <a:lnTo>
                        <a:pt x="138" y="174"/>
                      </a:lnTo>
                      <a:lnTo>
                        <a:pt x="132" y="174"/>
                      </a:lnTo>
                      <a:lnTo>
                        <a:pt x="138" y="174"/>
                      </a:lnTo>
                      <a:lnTo>
                        <a:pt x="138" y="180"/>
                      </a:lnTo>
                      <a:lnTo>
                        <a:pt x="132" y="180"/>
                      </a:lnTo>
                      <a:lnTo>
                        <a:pt x="132" y="186"/>
                      </a:lnTo>
                      <a:lnTo>
                        <a:pt x="138" y="186"/>
                      </a:lnTo>
                      <a:lnTo>
                        <a:pt x="138" y="180"/>
                      </a:lnTo>
                      <a:lnTo>
                        <a:pt x="144" y="180"/>
                      </a:lnTo>
                      <a:lnTo>
                        <a:pt x="144" y="174"/>
                      </a:lnTo>
                      <a:lnTo>
                        <a:pt x="144" y="168"/>
                      </a:lnTo>
                      <a:lnTo>
                        <a:pt x="150" y="168"/>
                      </a:lnTo>
                      <a:lnTo>
                        <a:pt x="156" y="168"/>
                      </a:lnTo>
                      <a:lnTo>
                        <a:pt x="156" y="162"/>
                      </a:lnTo>
                      <a:lnTo>
                        <a:pt x="156" y="156"/>
                      </a:lnTo>
                      <a:lnTo>
                        <a:pt x="150" y="156"/>
                      </a:lnTo>
                      <a:lnTo>
                        <a:pt x="144" y="156"/>
                      </a:lnTo>
                      <a:lnTo>
                        <a:pt x="144" y="150"/>
                      </a:lnTo>
                      <a:lnTo>
                        <a:pt x="144" y="144"/>
                      </a:lnTo>
                      <a:lnTo>
                        <a:pt x="150" y="144"/>
                      </a:lnTo>
                      <a:lnTo>
                        <a:pt x="150" y="138"/>
                      </a:lnTo>
                      <a:lnTo>
                        <a:pt x="156" y="138"/>
                      </a:lnTo>
                      <a:lnTo>
                        <a:pt x="162" y="138"/>
                      </a:lnTo>
                      <a:lnTo>
                        <a:pt x="168" y="138"/>
                      </a:lnTo>
                      <a:lnTo>
                        <a:pt x="168" y="144"/>
                      </a:lnTo>
                      <a:lnTo>
                        <a:pt x="168" y="150"/>
                      </a:lnTo>
                      <a:lnTo>
                        <a:pt x="174" y="150"/>
                      </a:lnTo>
                      <a:lnTo>
                        <a:pt x="174" y="144"/>
                      </a:lnTo>
                      <a:lnTo>
                        <a:pt x="174" y="138"/>
                      </a:lnTo>
                      <a:lnTo>
                        <a:pt x="168" y="138"/>
                      </a:lnTo>
                      <a:lnTo>
                        <a:pt x="168" y="132"/>
                      </a:lnTo>
                      <a:lnTo>
                        <a:pt x="162" y="132"/>
                      </a:lnTo>
                      <a:lnTo>
                        <a:pt x="162" y="126"/>
                      </a:lnTo>
                      <a:lnTo>
                        <a:pt x="156" y="126"/>
                      </a:lnTo>
                      <a:lnTo>
                        <a:pt x="150" y="126"/>
                      </a:lnTo>
                      <a:lnTo>
                        <a:pt x="150" y="120"/>
                      </a:lnTo>
                      <a:lnTo>
                        <a:pt x="144" y="120"/>
                      </a:lnTo>
                      <a:lnTo>
                        <a:pt x="138" y="120"/>
                      </a:lnTo>
                      <a:lnTo>
                        <a:pt x="138" y="114"/>
                      </a:lnTo>
                      <a:lnTo>
                        <a:pt x="138" y="108"/>
                      </a:lnTo>
                      <a:lnTo>
                        <a:pt x="132" y="108"/>
                      </a:lnTo>
                      <a:lnTo>
                        <a:pt x="126" y="108"/>
                      </a:lnTo>
                      <a:lnTo>
                        <a:pt x="120" y="108"/>
                      </a:lnTo>
                      <a:lnTo>
                        <a:pt x="120" y="102"/>
                      </a:lnTo>
                      <a:lnTo>
                        <a:pt x="114" y="102"/>
                      </a:lnTo>
                      <a:lnTo>
                        <a:pt x="114" y="96"/>
                      </a:lnTo>
                      <a:lnTo>
                        <a:pt x="108" y="96"/>
                      </a:lnTo>
                      <a:lnTo>
                        <a:pt x="108" y="90"/>
                      </a:lnTo>
                      <a:lnTo>
                        <a:pt x="108" y="84"/>
                      </a:lnTo>
                      <a:lnTo>
                        <a:pt x="102" y="84"/>
                      </a:lnTo>
                      <a:lnTo>
                        <a:pt x="102" y="78"/>
                      </a:lnTo>
                      <a:lnTo>
                        <a:pt x="102" y="72"/>
                      </a:lnTo>
                      <a:lnTo>
                        <a:pt x="96" y="72"/>
                      </a:lnTo>
                      <a:lnTo>
                        <a:pt x="90" y="72"/>
                      </a:lnTo>
                      <a:lnTo>
                        <a:pt x="90" y="66"/>
                      </a:lnTo>
                      <a:lnTo>
                        <a:pt x="84" y="66"/>
                      </a:lnTo>
                      <a:lnTo>
                        <a:pt x="84" y="60"/>
                      </a:lnTo>
                      <a:lnTo>
                        <a:pt x="84" y="54"/>
                      </a:lnTo>
                      <a:lnTo>
                        <a:pt x="78" y="54"/>
                      </a:lnTo>
                      <a:lnTo>
                        <a:pt x="78" y="48"/>
                      </a:lnTo>
                      <a:lnTo>
                        <a:pt x="84" y="48"/>
                      </a:lnTo>
                      <a:close/>
                    </a:path>
                  </a:pathLst>
                </a:custGeom>
                <a:solidFill>
                  <a:srgbClr val="00CC00"/>
                </a:solidFill>
                <a:ln w="0">
                  <a:solidFill>
                    <a:srgbClr val="000000"/>
                  </a:solidFill>
                  <a:prstDash val="solid"/>
                  <a:round/>
                  <a:headEnd/>
                  <a:tailEnd/>
                </a:ln>
              </p:spPr>
              <p:txBody>
                <a:bodyPr/>
                <a:lstStyle/>
                <a:p>
                  <a:endParaRPr lang="en-US"/>
                </a:p>
              </p:txBody>
            </p:sp>
            <p:sp>
              <p:nvSpPr>
                <p:cNvPr id="16831" name="Freeform 303"/>
                <p:cNvSpPr>
                  <a:spLocks/>
                </p:cNvSpPr>
                <p:nvPr/>
              </p:nvSpPr>
              <p:spPr bwMode="auto">
                <a:xfrm>
                  <a:off x="3051" y="2256"/>
                  <a:ext cx="48" cy="30"/>
                </a:xfrm>
                <a:custGeom>
                  <a:avLst/>
                  <a:gdLst>
                    <a:gd name="T0" fmla="*/ 6 w 48"/>
                    <a:gd name="T1" fmla="*/ 6 h 30"/>
                    <a:gd name="T2" fmla="*/ 12 w 48"/>
                    <a:gd name="T3" fmla="*/ 6 h 30"/>
                    <a:gd name="T4" fmla="*/ 12 w 48"/>
                    <a:gd name="T5" fmla="*/ 0 h 30"/>
                    <a:gd name="T6" fmla="*/ 18 w 48"/>
                    <a:gd name="T7" fmla="*/ 0 h 30"/>
                    <a:gd name="T8" fmla="*/ 18 w 48"/>
                    <a:gd name="T9" fmla="*/ 6 h 30"/>
                    <a:gd name="T10" fmla="*/ 24 w 48"/>
                    <a:gd name="T11" fmla="*/ 6 h 30"/>
                    <a:gd name="T12" fmla="*/ 30 w 48"/>
                    <a:gd name="T13" fmla="*/ 6 h 30"/>
                    <a:gd name="T14" fmla="*/ 36 w 48"/>
                    <a:gd name="T15" fmla="*/ 0 h 30"/>
                    <a:gd name="T16" fmla="*/ 42 w 48"/>
                    <a:gd name="T17" fmla="*/ 0 h 30"/>
                    <a:gd name="T18" fmla="*/ 48 w 48"/>
                    <a:gd name="T19" fmla="*/ 0 h 30"/>
                    <a:gd name="T20" fmla="*/ 42 w 48"/>
                    <a:gd name="T21" fmla="*/ 6 h 30"/>
                    <a:gd name="T22" fmla="*/ 42 w 48"/>
                    <a:gd name="T23" fmla="*/ 12 h 30"/>
                    <a:gd name="T24" fmla="*/ 42 w 48"/>
                    <a:gd name="T25" fmla="*/ 18 h 30"/>
                    <a:gd name="T26" fmla="*/ 42 w 48"/>
                    <a:gd name="T27" fmla="*/ 24 h 30"/>
                    <a:gd name="T28" fmla="*/ 42 w 48"/>
                    <a:gd name="T29" fmla="*/ 30 h 30"/>
                    <a:gd name="T30" fmla="*/ 36 w 48"/>
                    <a:gd name="T31" fmla="*/ 30 h 30"/>
                    <a:gd name="T32" fmla="*/ 30 w 48"/>
                    <a:gd name="T33" fmla="*/ 30 h 30"/>
                    <a:gd name="T34" fmla="*/ 30 w 48"/>
                    <a:gd name="T35" fmla="*/ 24 h 30"/>
                    <a:gd name="T36" fmla="*/ 24 w 48"/>
                    <a:gd name="T37" fmla="*/ 24 h 30"/>
                    <a:gd name="T38" fmla="*/ 18 w 48"/>
                    <a:gd name="T39" fmla="*/ 18 h 30"/>
                    <a:gd name="T40" fmla="*/ 12 w 48"/>
                    <a:gd name="T41" fmla="*/ 18 h 30"/>
                    <a:gd name="T42" fmla="*/ 12 w 48"/>
                    <a:gd name="T43" fmla="*/ 12 h 30"/>
                    <a:gd name="T44" fmla="*/ 6 w 48"/>
                    <a:gd name="T45" fmla="*/ 12 h 30"/>
                    <a:gd name="T46" fmla="*/ 0 w 48"/>
                    <a:gd name="T47" fmla="*/ 12 h 30"/>
                    <a:gd name="T48" fmla="*/ 0 w 48"/>
                    <a:gd name="T49" fmla="*/ 6 h 30"/>
                    <a:gd name="T50" fmla="*/ 0 w 48"/>
                    <a:gd name="T51" fmla="*/ 0 h 30"/>
                    <a:gd name="T52" fmla="*/ 6 w 48"/>
                    <a:gd name="T53" fmla="*/ 0 h 30"/>
                    <a:gd name="T54" fmla="*/ 6 w 48"/>
                    <a:gd name="T55" fmla="*/ 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30"/>
                    <a:gd name="T86" fmla="*/ 48 w 48"/>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30">
                      <a:moveTo>
                        <a:pt x="6" y="6"/>
                      </a:moveTo>
                      <a:lnTo>
                        <a:pt x="12" y="6"/>
                      </a:lnTo>
                      <a:lnTo>
                        <a:pt x="12" y="0"/>
                      </a:lnTo>
                      <a:lnTo>
                        <a:pt x="18" y="0"/>
                      </a:lnTo>
                      <a:lnTo>
                        <a:pt x="18" y="6"/>
                      </a:lnTo>
                      <a:lnTo>
                        <a:pt x="24" y="6"/>
                      </a:lnTo>
                      <a:lnTo>
                        <a:pt x="30" y="6"/>
                      </a:lnTo>
                      <a:lnTo>
                        <a:pt x="36" y="0"/>
                      </a:lnTo>
                      <a:lnTo>
                        <a:pt x="42" y="0"/>
                      </a:lnTo>
                      <a:lnTo>
                        <a:pt x="48" y="0"/>
                      </a:lnTo>
                      <a:lnTo>
                        <a:pt x="42" y="6"/>
                      </a:lnTo>
                      <a:lnTo>
                        <a:pt x="42" y="12"/>
                      </a:lnTo>
                      <a:lnTo>
                        <a:pt x="42" y="18"/>
                      </a:lnTo>
                      <a:lnTo>
                        <a:pt x="42" y="24"/>
                      </a:lnTo>
                      <a:lnTo>
                        <a:pt x="42" y="30"/>
                      </a:lnTo>
                      <a:lnTo>
                        <a:pt x="36" y="30"/>
                      </a:lnTo>
                      <a:lnTo>
                        <a:pt x="30" y="30"/>
                      </a:lnTo>
                      <a:lnTo>
                        <a:pt x="30" y="24"/>
                      </a:lnTo>
                      <a:lnTo>
                        <a:pt x="24" y="24"/>
                      </a:lnTo>
                      <a:lnTo>
                        <a:pt x="18" y="18"/>
                      </a:lnTo>
                      <a:lnTo>
                        <a:pt x="12" y="18"/>
                      </a:lnTo>
                      <a:lnTo>
                        <a:pt x="12" y="12"/>
                      </a:lnTo>
                      <a:lnTo>
                        <a:pt x="6" y="12"/>
                      </a:lnTo>
                      <a:lnTo>
                        <a:pt x="0" y="12"/>
                      </a:lnTo>
                      <a:lnTo>
                        <a:pt x="0" y="6"/>
                      </a:lnTo>
                      <a:lnTo>
                        <a:pt x="0" y="0"/>
                      </a:lnTo>
                      <a:lnTo>
                        <a:pt x="6" y="0"/>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832" name="Freeform 304"/>
                <p:cNvSpPr>
                  <a:spLocks/>
                </p:cNvSpPr>
                <p:nvPr/>
              </p:nvSpPr>
              <p:spPr bwMode="auto">
                <a:xfrm>
                  <a:off x="2985" y="2196"/>
                  <a:ext cx="30" cy="48"/>
                </a:xfrm>
                <a:custGeom>
                  <a:avLst/>
                  <a:gdLst>
                    <a:gd name="T0" fmla="*/ 6 w 30"/>
                    <a:gd name="T1" fmla="*/ 18 h 48"/>
                    <a:gd name="T2" fmla="*/ 6 w 30"/>
                    <a:gd name="T3" fmla="*/ 24 h 48"/>
                    <a:gd name="T4" fmla="*/ 6 w 30"/>
                    <a:gd name="T5" fmla="*/ 30 h 48"/>
                    <a:gd name="T6" fmla="*/ 6 w 30"/>
                    <a:gd name="T7" fmla="*/ 36 h 48"/>
                    <a:gd name="T8" fmla="*/ 6 w 30"/>
                    <a:gd name="T9" fmla="*/ 42 h 48"/>
                    <a:gd name="T10" fmla="*/ 6 w 30"/>
                    <a:gd name="T11" fmla="*/ 48 h 48"/>
                    <a:gd name="T12" fmla="*/ 12 w 30"/>
                    <a:gd name="T13" fmla="*/ 48 h 48"/>
                    <a:gd name="T14" fmla="*/ 18 w 30"/>
                    <a:gd name="T15" fmla="*/ 48 h 48"/>
                    <a:gd name="T16" fmla="*/ 18 w 30"/>
                    <a:gd name="T17" fmla="*/ 42 h 48"/>
                    <a:gd name="T18" fmla="*/ 12 w 30"/>
                    <a:gd name="T19" fmla="*/ 42 h 48"/>
                    <a:gd name="T20" fmla="*/ 18 w 30"/>
                    <a:gd name="T21" fmla="*/ 42 h 48"/>
                    <a:gd name="T22" fmla="*/ 24 w 30"/>
                    <a:gd name="T23" fmla="*/ 42 h 48"/>
                    <a:gd name="T24" fmla="*/ 24 w 30"/>
                    <a:gd name="T25" fmla="*/ 36 h 48"/>
                    <a:gd name="T26" fmla="*/ 24 w 30"/>
                    <a:gd name="T27" fmla="*/ 30 h 48"/>
                    <a:gd name="T28" fmla="*/ 24 w 30"/>
                    <a:gd name="T29" fmla="*/ 24 h 48"/>
                    <a:gd name="T30" fmla="*/ 24 w 30"/>
                    <a:gd name="T31" fmla="*/ 18 h 48"/>
                    <a:gd name="T32" fmla="*/ 30 w 30"/>
                    <a:gd name="T33" fmla="*/ 18 h 48"/>
                    <a:gd name="T34" fmla="*/ 24 w 30"/>
                    <a:gd name="T35" fmla="*/ 18 h 48"/>
                    <a:gd name="T36" fmla="*/ 24 w 30"/>
                    <a:gd name="T37" fmla="*/ 12 h 48"/>
                    <a:gd name="T38" fmla="*/ 24 w 30"/>
                    <a:gd name="T39" fmla="*/ 6 h 48"/>
                    <a:gd name="T40" fmla="*/ 18 w 30"/>
                    <a:gd name="T41" fmla="*/ 0 h 48"/>
                    <a:gd name="T42" fmla="*/ 18 w 30"/>
                    <a:gd name="T43" fmla="*/ 6 h 48"/>
                    <a:gd name="T44" fmla="*/ 12 w 30"/>
                    <a:gd name="T45" fmla="*/ 6 h 48"/>
                    <a:gd name="T46" fmla="*/ 6 w 30"/>
                    <a:gd name="T47" fmla="*/ 12 h 48"/>
                    <a:gd name="T48" fmla="*/ 6 w 30"/>
                    <a:gd name="T49" fmla="*/ 6 h 48"/>
                    <a:gd name="T50" fmla="*/ 0 w 30"/>
                    <a:gd name="T51" fmla="*/ 6 h 48"/>
                    <a:gd name="T52" fmla="*/ 0 w 30"/>
                    <a:gd name="T53" fmla="*/ 12 h 48"/>
                    <a:gd name="T54" fmla="*/ 6 w 30"/>
                    <a:gd name="T55" fmla="*/ 12 h 48"/>
                    <a:gd name="T56" fmla="*/ 6 w 30"/>
                    <a:gd name="T57" fmla="*/ 1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48"/>
                    <a:gd name="T89" fmla="*/ 30 w 3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48">
                      <a:moveTo>
                        <a:pt x="6" y="18"/>
                      </a:moveTo>
                      <a:lnTo>
                        <a:pt x="6" y="24"/>
                      </a:lnTo>
                      <a:lnTo>
                        <a:pt x="6" y="30"/>
                      </a:lnTo>
                      <a:lnTo>
                        <a:pt x="6" y="36"/>
                      </a:lnTo>
                      <a:lnTo>
                        <a:pt x="6" y="42"/>
                      </a:lnTo>
                      <a:lnTo>
                        <a:pt x="6" y="48"/>
                      </a:lnTo>
                      <a:lnTo>
                        <a:pt x="12" y="48"/>
                      </a:lnTo>
                      <a:lnTo>
                        <a:pt x="18" y="48"/>
                      </a:lnTo>
                      <a:lnTo>
                        <a:pt x="18" y="42"/>
                      </a:lnTo>
                      <a:lnTo>
                        <a:pt x="12" y="42"/>
                      </a:lnTo>
                      <a:lnTo>
                        <a:pt x="18" y="42"/>
                      </a:lnTo>
                      <a:lnTo>
                        <a:pt x="24" y="42"/>
                      </a:lnTo>
                      <a:lnTo>
                        <a:pt x="24" y="36"/>
                      </a:lnTo>
                      <a:lnTo>
                        <a:pt x="24" y="30"/>
                      </a:lnTo>
                      <a:lnTo>
                        <a:pt x="24" y="24"/>
                      </a:lnTo>
                      <a:lnTo>
                        <a:pt x="24" y="18"/>
                      </a:lnTo>
                      <a:lnTo>
                        <a:pt x="30" y="18"/>
                      </a:lnTo>
                      <a:lnTo>
                        <a:pt x="24" y="18"/>
                      </a:lnTo>
                      <a:lnTo>
                        <a:pt x="24" y="12"/>
                      </a:lnTo>
                      <a:lnTo>
                        <a:pt x="24" y="6"/>
                      </a:lnTo>
                      <a:lnTo>
                        <a:pt x="18" y="0"/>
                      </a:lnTo>
                      <a:lnTo>
                        <a:pt x="18" y="6"/>
                      </a:lnTo>
                      <a:lnTo>
                        <a:pt x="12" y="6"/>
                      </a:lnTo>
                      <a:lnTo>
                        <a:pt x="6" y="12"/>
                      </a:lnTo>
                      <a:lnTo>
                        <a:pt x="6" y="6"/>
                      </a:lnTo>
                      <a:lnTo>
                        <a:pt x="0" y="6"/>
                      </a:lnTo>
                      <a:lnTo>
                        <a:pt x="0" y="12"/>
                      </a:lnTo>
                      <a:lnTo>
                        <a:pt x="6" y="12"/>
                      </a:lnTo>
                      <a:lnTo>
                        <a:pt x="6" y="18"/>
                      </a:lnTo>
                      <a:close/>
                    </a:path>
                  </a:pathLst>
                </a:custGeom>
                <a:solidFill>
                  <a:srgbClr val="00CC00"/>
                </a:solidFill>
                <a:ln w="0">
                  <a:solidFill>
                    <a:srgbClr val="000000"/>
                  </a:solidFill>
                  <a:prstDash val="solid"/>
                  <a:round/>
                  <a:headEnd/>
                  <a:tailEnd/>
                </a:ln>
              </p:spPr>
              <p:txBody>
                <a:bodyPr/>
                <a:lstStyle/>
                <a:p>
                  <a:endParaRPr lang="en-US"/>
                </a:p>
              </p:txBody>
            </p:sp>
            <p:sp>
              <p:nvSpPr>
                <p:cNvPr id="16833" name="Freeform 305"/>
                <p:cNvSpPr>
                  <a:spLocks/>
                </p:cNvSpPr>
                <p:nvPr/>
              </p:nvSpPr>
              <p:spPr bwMode="auto">
                <a:xfrm>
                  <a:off x="3015" y="216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34" name="Freeform 306"/>
                <p:cNvSpPr>
                  <a:spLocks/>
                </p:cNvSpPr>
                <p:nvPr/>
              </p:nvSpPr>
              <p:spPr bwMode="auto">
                <a:xfrm>
                  <a:off x="2991" y="2238"/>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35" name="Freeform 307"/>
                <p:cNvSpPr>
                  <a:spLocks/>
                </p:cNvSpPr>
                <p:nvPr/>
              </p:nvSpPr>
              <p:spPr bwMode="auto">
                <a:xfrm>
                  <a:off x="3069" y="2208"/>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36" name="Freeform 308"/>
                <p:cNvSpPr>
                  <a:spLocks/>
                </p:cNvSpPr>
                <p:nvPr/>
              </p:nvSpPr>
              <p:spPr bwMode="auto">
                <a:xfrm>
                  <a:off x="2985" y="2238"/>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37" name="Freeform 309"/>
                <p:cNvSpPr>
                  <a:spLocks/>
                </p:cNvSpPr>
                <p:nvPr/>
              </p:nvSpPr>
              <p:spPr bwMode="auto">
                <a:xfrm>
                  <a:off x="3075" y="2214"/>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38" name="Freeform 310"/>
                <p:cNvSpPr>
                  <a:spLocks/>
                </p:cNvSpPr>
                <p:nvPr/>
              </p:nvSpPr>
              <p:spPr bwMode="auto">
                <a:xfrm>
                  <a:off x="3087" y="2250"/>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39" name="Freeform 311"/>
                <p:cNvSpPr>
                  <a:spLocks/>
                </p:cNvSpPr>
                <p:nvPr/>
              </p:nvSpPr>
              <p:spPr bwMode="auto">
                <a:xfrm>
                  <a:off x="3117" y="2022"/>
                  <a:ext cx="84" cy="42"/>
                </a:xfrm>
                <a:custGeom>
                  <a:avLst/>
                  <a:gdLst>
                    <a:gd name="T0" fmla="*/ 6 w 84"/>
                    <a:gd name="T1" fmla="*/ 36 h 42"/>
                    <a:gd name="T2" fmla="*/ 12 w 84"/>
                    <a:gd name="T3" fmla="*/ 36 h 42"/>
                    <a:gd name="T4" fmla="*/ 12 w 84"/>
                    <a:gd name="T5" fmla="*/ 42 h 42"/>
                    <a:gd name="T6" fmla="*/ 18 w 84"/>
                    <a:gd name="T7" fmla="*/ 42 h 42"/>
                    <a:gd name="T8" fmla="*/ 24 w 84"/>
                    <a:gd name="T9" fmla="*/ 42 h 42"/>
                    <a:gd name="T10" fmla="*/ 30 w 84"/>
                    <a:gd name="T11" fmla="*/ 42 h 42"/>
                    <a:gd name="T12" fmla="*/ 30 w 84"/>
                    <a:gd name="T13" fmla="*/ 36 h 42"/>
                    <a:gd name="T14" fmla="*/ 30 w 84"/>
                    <a:gd name="T15" fmla="*/ 30 h 42"/>
                    <a:gd name="T16" fmla="*/ 36 w 84"/>
                    <a:gd name="T17" fmla="*/ 30 h 42"/>
                    <a:gd name="T18" fmla="*/ 42 w 84"/>
                    <a:gd name="T19" fmla="*/ 30 h 42"/>
                    <a:gd name="T20" fmla="*/ 48 w 84"/>
                    <a:gd name="T21" fmla="*/ 30 h 42"/>
                    <a:gd name="T22" fmla="*/ 54 w 84"/>
                    <a:gd name="T23" fmla="*/ 30 h 42"/>
                    <a:gd name="T24" fmla="*/ 54 w 84"/>
                    <a:gd name="T25" fmla="*/ 24 h 42"/>
                    <a:gd name="T26" fmla="*/ 60 w 84"/>
                    <a:gd name="T27" fmla="*/ 24 h 42"/>
                    <a:gd name="T28" fmla="*/ 66 w 84"/>
                    <a:gd name="T29" fmla="*/ 24 h 42"/>
                    <a:gd name="T30" fmla="*/ 72 w 84"/>
                    <a:gd name="T31" fmla="*/ 24 h 42"/>
                    <a:gd name="T32" fmla="*/ 78 w 84"/>
                    <a:gd name="T33" fmla="*/ 24 h 42"/>
                    <a:gd name="T34" fmla="*/ 78 w 84"/>
                    <a:gd name="T35" fmla="*/ 18 h 42"/>
                    <a:gd name="T36" fmla="*/ 84 w 84"/>
                    <a:gd name="T37" fmla="*/ 18 h 42"/>
                    <a:gd name="T38" fmla="*/ 84 w 84"/>
                    <a:gd name="T39" fmla="*/ 12 h 42"/>
                    <a:gd name="T40" fmla="*/ 84 w 84"/>
                    <a:gd name="T41" fmla="*/ 6 h 42"/>
                    <a:gd name="T42" fmla="*/ 78 w 84"/>
                    <a:gd name="T43" fmla="*/ 6 h 42"/>
                    <a:gd name="T44" fmla="*/ 72 w 84"/>
                    <a:gd name="T45" fmla="*/ 0 h 42"/>
                    <a:gd name="T46" fmla="*/ 72 w 84"/>
                    <a:gd name="T47" fmla="*/ 6 h 42"/>
                    <a:gd name="T48" fmla="*/ 72 w 84"/>
                    <a:gd name="T49" fmla="*/ 0 h 42"/>
                    <a:gd name="T50" fmla="*/ 66 w 84"/>
                    <a:gd name="T51" fmla="*/ 0 h 42"/>
                    <a:gd name="T52" fmla="*/ 60 w 84"/>
                    <a:gd name="T53" fmla="*/ 0 h 42"/>
                    <a:gd name="T54" fmla="*/ 66 w 84"/>
                    <a:gd name="T55" fmla="*/ 6 h 42"/>
                    <a:gd name="T56" fmla="*/ 60 w 84"/>
                    <a:gd name="T57" fmla="*/ 6 h 42"/>
                    <a:gd name="T58" fmla="*/ 60 w 84"/>
                    <a:gd name="T59" fmla="*/ 0 h 42"/>
                    <a:gd name="T60" fmla="*/ 54 w 84"/>
                    <a:gd name="T61" fmla="*/ 0 h 42"/>
                    <a:gd name="T62" fmla="*/ 54 w 84"/>
                    <a:gd name="T63" fmla="*/ 6 h 42"/>
                    <a:gd name="T64" fmla="*/ 54 w 84"/>
                    <a:gd name="T65" fmla="*/ 0 h 42"/>
                    <a:gd name="T66" fmla="*/ 54 w 84"/>
                    <a:gd name="T67" fmla="*/ 6 h 42"/>
                    <a:gd name="T68" fmla="*/ 48 w 84"/>
                    <a:gd name="T69" fmla="*/ 6 h 42"/>
                    <a:gd name="T70" fmla="*/ 42 w 84"/>
                    <a:gd name="T71" fmla="*/ 6 h 42"/>
                    <a:gd name="T72" fmla="*/ 42 w 84"/>
                    <a:gd name="T73" fmla="*/ 0 h 42"/>
                    <a:gd name="T74" fmla="*/ 36 w 84"/>
                    <a:gd name="T75" fmla="*/ 0 h 42"/>
                    <a:gd name="T76" fmla="*/ 30 w 84"/>
                    <a:gd name="T77" fmla="*/ 0 h 42"/>
                    <a:gd name="T78" fmla="*/ 24 w 84"/>
                    <a:gd name="T79" fmla="*/ 0 h 42"/>
                    <a:gd name="T80" fmla="*/ 24 w 84"/>
                    <a:gd name="T81" fmla="*/ 6 h 42"/>
                    <a:gd name="T82" fmla="*/ 18 w 84"/>
                    <a:gd name="T83" fmla="*/ 6 h 42"/>
                    <a:gd name="T84" fmla="*/ 18 w 84"/>
                    <a:gd name="T85" fmla="*/ 12 h 42"/>
                    <a:gd name="T86" fmla="*/ 12 w 84"/>
                    <a:gd name="T87" fmla="*/ 18 h 42"/>
                    <a:gd name="T88" fmla="*/ 12 w 84"/>
                    <a:gd name="T89" fmla="*/ 12 h 42"/>
                    <a:gd name="T90" fmla="*/ 6 w 84"/>
                    <a:gd name="T91" fmla="*/ 18 h 42"/>
                    <a:gd name="T92" fmla="*/ 6 w 84"/>
                    <a:gd name="T93" fmla="*/ 12 h 42"/>
                    <a:gd name="T94" fmla="*/ 6 w 84"/>
                    <a:gd name="T95" fmla="*/ 18 h 42"/>
                    <a:gd name="T96" fmla="*/ 0 w 84"/>
                    <a:gd name="T97" fmla="*/ 18 h 42"/>
                    <a:gd name="T98" fmla="*/ 0 w 84"/>
                    <a:gd name="T99" fmla="*/ 24 h 42"/>
                    <a:gd name="T100" fmla="*/ 0 w 84"/>
                    <a:gd name="T101" fmla="*/ 30 h 42"/>
                    <a:gd name="T102" fmla="*/ 6 w 84"/>
                    <a:gd name="T103" fmla="*/ 30 h 42"/>
                    <a:gd name="T104" fmla="*/ 6 w 84"/>
                    <a:gd name="T105" fmla="*/ 36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42"/>
                    <a:gd name="T161" fmla="*/ 84 w 84"/>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42">
                      <a:moveTo>
                        <a:pt x="6" y="36"/>
                      </a:moveTo>
                      <a:lnTo>
                        <a:pt x="12" y="36"/>
                      </a:lnTo>
                      <a:lnTo>
                        <a:pt x="12" y="42"/>
                      </a:lnTo>
                      <a:lnTo>
                        <a:pt x="18" y="42"/>
                      </a:lnTo>
                      <a:lnTo>
                        <a:pt x="24" y="42"/>
                      </a:lnTo>
                      <a:lnTo>
                        <a:pt x="30" y="42"/>
                      </a:lnTo>
                      <a:lnTo>
                        <a:pt x="30" y="36"/>
                      </a:lnTo>
                      <a:lnTo>
                        <a:pt x="30" y="30"/>
                      </a:lnTo>
                      <a:lnTo>
                        <a:pt x="36" y="30"/>
                      </a:lnTo>
                      <a:lnTo>
                        <a:pt x="42" y="30"/>
                      </a:lnTo>
                      <a:lnTo>
                        <a:pt x="48" y="30"/>
                      </a:lnTo>
                      <a:lnTo>
                        <a:pt x="54" y="30"/>
                      </a:lnTo>
                      <a:lnTo>
                        <a:pt x="54" y="24"/>
                      </a:lnTo>
                      <a:lnTo>
                        <a:pt x="60" y="24"/>
                      </a:lnTo>
                      <a:lnTo>
                        <a:pt x="66" y="24"/>
                      </a:lnTo>
                      <a:lnTo>
                        <a:pt x="72" y="24"/>
                      </a:lnTo>
                      <a:lnTo>
                        <a:pt x="78" y="24"/>
                      </a:lnTo>
                      <a:lnTo>
                        <a:pt x="78" y="18"/>
                      </a:lnTo>
                      <a:lnTo>
                        <a:pt x="84" y="18"/>
                      </a:lnTo>
                      <a:lnTo>
                        <a:pt x="84" y="12"/>
                      </a:lnTo>
                      <a:lnTo>
                        <a:pt x="84" y="6"/>
                      </a:lnTo>
                      <a:lnTo>
                        <a:pt x="78" y="6"/>
                      </a:lnTo>
                      <a:lnTo>
                        <a:pt x="72" y="0"/>
                      </a:lnTo>
                      <a:lnTo>
                        <a:pt x="72" y="6"/>
                      </a:lnTo>
                      <a:lnTo>
                        <a:pt x="72" y="0"/>
                      </a:lnTo>
                      <a:lnTo>
                        <a:pt x="66" y="0"/>
                      </a:lnTo>
                      <a:lnTo>
                        <a:pt x="60" y="0"/>
                      </a:lnTo>
                      <a:lnTo>
                        <a:pt x="66" y="6"/>
                      </a:lnTo>
                      <a:lnTo>
                        <a:pt x="60" y="6"/>
                      </a:lnTo>
                      <a:lnTo>
                        <a:pt x="60" y="0"/>
                      </a:lnTo>
                      <a:lnTo>
                        <a:pt x="54" y="0"/>
                      </a:lnTo>
                      <a:lnTo>
                        <a:pt x="54" y="6"/>
                      </a:lnTo>
                      <a:lnTo>
                        <a:pt x="54" y="0"/>
                      </a:lnTo>
                      <a:lnTo>
                        <a:pt x="54" y="6"/>
                      </a:lnTo>
                      <a:lnTo>
                        <a:pt x="48" y="6"/>
                      </a:lnTo>
                      <a:lnTo>
                        <a:pt x="42" y="6"/>
                      </a:lnTo>
                      <a:lnTo>
                        <a:pt x="42" y="0"/>
                      </a:lnTo>
                      <a:lnTo>
                        <a:pt x="36" y="0"/>
                      </a:lnTo>
                      <a:lnTo>
                        <a:pt x="30" y="0"/>
                      </a:lnTo>
                      <a:lnTo>
                        <a:pt x="24" y="0"/>
                      </a:lnTo>
                      <a:lnTo>
                        <a:pt x="24" y="6"/>
                      </a:lnTo>
                      <a:lnTo>
                        <a:pt x="18" y="6"/>
                      </a:lnTo>
                      <a:lnTo>
                        <a:pt x="18" y="12"/>
                      </a:lnTo>
                      <a:lnTo>
                        <a:pt x="12" y="18"/>
                      </a:lnTo>
                      <a:lnTo>
                        <a:pt x="12" y="12"/>
                      </a:lnTo>
                      <a:lnTo>
                        <a:pt x="6" y="18"/>
                      </a:lnTo>
                      <a:lnTo>
                        <a:pt x="6" y="12"/>
                      </a:lnTo>
                      <a:lnTo>
                        <a:pt x="6" y="18"/>
                      </a:lnTo>
                      <a:lnTo>
                        <a:pt x="0" y="18"/>
                      </a:lnTo>
                      <a:lnTo>
                        <a:pt x="0" y="24"/>
                      </a:lnTo>
                      <a:lnTo>
                        <a:pt x="0" y="30"/>
                      </a:lnTo>
                      <a:lnTo>
                        <a:pt x="6" y="30"/>
                      </a:lnTo>
                      <a:lnTo>
                        <a:pt x="6" y="36"/>
                      </a:lnTo>
                      <a:close/>
                    </a:path>
                  </a:pathLst>
                </a:custGeom>
                <a:solidFill>
                  <a:srgbClr val="00CC00"/>
                </a:solidFill>
                <a:ln w="0">
                  <a:solidFill>
                    <a:srgbClr val="000000"/>
                  </a:solidFill>
                  <a:prstDash val="solid"/>
                  <a:round/>
                  <a:headEnd/>
                  <a:tailEnd/>
                </a:ln>
              </p:spPr>
              <p:txBody>
                <a:bodyPr/>
                <a:lstStyle/>
                <a:p>
                  <a:endParaRPr lang="en-US"/>
                </a:p>
              </p:txBody>
            </p:sp>
            <p:sp>
              <p:nvSpPr>
                <p:cNvPr id="16840" name="Freeform 312"/>
                <p:cNvSpPr>
                  <a:spLocks/>
                </p:cNvSpPr>
                <p:nvPr/>
              </p:nvSpPr>
              <p:spPr bwMode="auto">
                <a:xfrm>
                  <a:off x="3213" y="1860"/>
                  <a:ext cx="132" cy="114"/>
                </a:xfrm>
                <a:custGeom>
                  <a:avLst/>
                  <a:gdLst>
                    <a:gd name="T0" fmla="*/ 54 w 132"/>
                    <a:gd name="T1" fmla="*/ 6 h 114"/>
                    <a:gd name="T2" fmla="*/ 72 w 132"/>
                    <a:gd name="T3" fmla="*/ 0 h 114"/>
                    <a:gd name="T4" fmla="*/ 96 w 132"/>
                    <a:gd name="T5" fmla="*/ 6 h 114"/>
                    <a:gd name="T6" fmla="*/ 120 w 132"/>
                    <a:gd name="T7" fmla="*/ 12 h 114"/>
                    <a:gd name="T8" fmla="*/ 120 w 132"/>
                    <a:gd name="T9" fmla="*/ 42 h 114"/>
                    <a:gd name="T10" fmla="*/ 132 w 132"/>
                    <a:gd name="T11" fmla="*/ 66 h 114"/>
                    <a:gd name="T12" fmla="*/ 126 w 132"/>
                    <a:gd name="T13" fmla="*/ 72 h 114"/>
                    <a:gd name="T14" fmla="*/ 132 w 132"/>
                    <a:gd name="T15" fmla="*/ 96 h 114"/>
                    <a:gd name="T16" fmla="*/ 108 w 132"/>
                    <a:gd name="T17" fmla="*/ 108 h 114"/>
                    <a:gd name="T18" fmla="*/ 108 w 132"/>
                    <a:gd name="T19" fmla="*/ 114 h 114"/>
                    <a:gd name="T20" fmla="*/ 84 w 132"/>
                    <a:gd name="T21" fmla="*/ 108 h 114"/>
                    <a:gd name="T22" fmla="*/ 60 w 132"/>
                    <a:gd name="T23" fmla="*/ 102 h 114"/>
                    <a:gd name="T24" fmla="*/ 30 w 132"/>
                    <a:gd name="T25" fmla="*/ 102 h 114"/>
                    <a:gd name="T26" fmla="*/ 6 w 132"/>
                    <a:gd name="T27" fmla="*/ 102 h 114"/>
                    <a:gd name="T28" fmla="*/ 0 w 132"/>
                    <a:gd name="T29" fmla="*/ 102 h 114"/>
                    <a:gd name="T30" fmla="*/ 0 w 132"/>
                    <a:gd name="T31" fmla="*/ 96 h 114"/>
                    <a:gd name="T32" fmla="*/ 0 w 132"/>
                    <a:gd name="T33" fmla="*/ 102 h 114"/>
                    <a:gd name="T34" fmla="*/ 0 w 132"/>
                    <a:gd name="T35" fmla="*/ 96 h 114"/>
                    <a:gd name="T36" fmla="*/ 0 w 132"/>
                    <a:gd name="T37" fmla="*/ 90 h 114"/>
                    <a:gd name="T38" fmla="*/ 6 w 132"/>
                    <a:gd name="T39" fmla="*/ 90 h 114"/>
                    <a:gd name="T40" fmla="*/ 12 w 132"/>
                    <a:gd name="T41" fmla="*/ 90 h 114"/>
                    <a:gd name="T42" fmla="*/ 12 w 132"/>
                    <a:gd name="T43" fmla="*/ 78 h 114"/>
                    <a:gd name="T44" fmla="*/ 6 w 132"/>
                    <a:gd name="T45" fmla="*/ 78 h 114"/>
                    <a:gd name="T46" fmla="*/ 12 w 132"/>
                    <a:gd name="T47" fmla="*/ 78 h 114"/>
                    <a:gd name="T48" fmla="*/ 12 w 132"/>
                    <a:gd name="T49" fmla="*/ 72 h 114"/>
                    <a:gd name="T50" fmla="*/ 6 w 132"/>
                    <a:gd name="T51" fmla="*/ 72 h 114"/>
                    <a:gd name="T52" fmla="*/ 6 w 132"/>
                    <a:gd name="T53" fmla="*/ 66 h 114"/>
                    <a:gd name="T54" fmla="*/ 6 w 132"/>
                    <a:gd name="T55" fmla="*/ 60 h 114"/>
                    <a:gd name="T56" fmla="*/ 12 w 132"/>
                    <a:gd name="T57" fmla="*/ 54 h 114"/>
                    <a:gd name="T58" fmla="*/ 24 w 132"/>
                    <a:gd name="T59" fmla="*/ 54 h 114"/>
                    <a:gd name="T60" fmla="*/ 30 w 132"/>
                    <a:gd name="T61" fmla="*/ 48 h 114"/>
                    <a:gd name="T62" fmla="*/ 36 w 132"/>
                    <a:gd name="T63" fmla="*/ 54 h 114"/>
                    <a:gd name="T64" fmla="*/ 36 w 132"/>
                    <a:gd name="T65" fmla="*/ 42 h 114"/>
                    <a:gd name="T66" fmla="*/ 36 w 132"/>
                    <a:gd name="T67" fmla="*/ 36 h 114"/>
                    <a:gd name="T68" fmla="*/ 48 w 132"/>
                    <a:gd name="T69" fmla="*/ 18 h 114"/>
                    <a:gd name="T70" fmla="*/ 54 w 132"/>
                    <a:gd name="T71" fmla="*/ 6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114"/>
                    <a:gd name="T110" fmla="*/ 132 w 13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114">
                      <a:moveTo>
                        <a:pt x="54" y="6"/>
                      </a:moveTo>
                      <a:lnTo>
                        <a:pt x="72" y="0"/>
                      </a:lnTo>
                      <a:lnTo>
                        <a:pt x="96" y="6"/>
                      </a:lnTo>
                      <a:lnTo>
                        <a:pt x="120" y="12"/>
                      </a:lnTo>
                      <a:lnTo>
                        <a:pt x="120" y="42"/>
                      </a:lnTo>
                      <a:lnTo>
                        <a:pt x="132" y="66"/>
                      </a:lnTo>
                      <a:lnTo>
                        <a:pt x="126" y="72"/>
                      </a:lnTo>
                      <a:lnTo>
                        <a:pt x="132" y="96"/>
                      </a:lnTo>
                      <a:lnTo>
                        <a:pt x="108" y="108"/>
                      </a:lnTo>
                      <a:lnTo>
                        <a:pt x="108" y="114"/>
                      </a:lnTo>
                      <a:lnTo>
                        <a:pt x="84" y="108"/>
                      </a:lnTo>
                      <a:lnTo>
                        <a:pt x="60" y="102"/>
                      </a:lnTo>
                      <a:lnTo>
                        <a:pt x="30" y="102"/>
                      </a:lnTo>
                      <a:lnTo>
                        <a:pt x="6" y="102"/>
                      </a:lnTo>
                      <a:lnTo>
                        <a:pt x="0" y="102"/>
                      </a:lnTo>
                      <a:lnTo>
                        <a:pt x="0" y="96"/>
                      </a:lnTo>
                      <a:lnTo>
                        <a:pt x="0" y="102"/>
                      </a:lnTo>
                      <a:lnTo>
                        <a:pt x="0" y="96"/>
                      </a:lnTo>
                      <a:lnTo>
                        <a:pt x="0" y="90"/>
                      </a:lnTo>
                      <a:lnTo>
                        <a:pt x="6" y="90"/>
                      </a:lnTo>
                      <a:lnTo>
                        <a:pt x="12" y="90"/>
                      </a:lnTo>
                      <a:lnTo>
                        <a:pt x="12" y="78"/>
                      </a:lnTo>
                      <a:lnTo>
                        <a:pt x="6" y="78"/>
                      </a:lnTo>
                      <a:lnTo>
                        <a:pt x="12" y="78"/>
                      </a:lnTo>
                      <a:lnTo>
                        <a:pt x="12" y="72"/>
                      </a:lnTo>
                      <a:lnTo>
                        <a:pt x="6" y="72"/>
                      </a:lnTo>
                      <a:lnTo>
                        <a:pt x="6" y="66"/>
                      </a:lnTo>
                      <a:lnTo>
                        <a:pt x="6" y="60"/>
                      </a:lnTo>
                      <a:lnTo>
                        <a:pt x="12" y="54"/>
                      </a:lnTo>
                      <a:lnTo>
                        <a:pt x="24" y="54"/>
                      </a:lnTo>
                      <a:lnTo>
                        <a:pt x="30" y="48"/>
                      </a:lnTo>
                      <a:lnTo>
                        <a:pt x="36" y="54"/>
                      </a:lnTo>
                      <a:lnTo>
                        <a:pt x="36" y="42"/>
                      </a:lnTo>
                      <a:lnTo>
                        <a:pt x="36" y="36"/>
                      </a:lnTo>
                      <a:lnTo>
                        <a:pt x="48" y="18"/>
                      </a:lnTo>
                      <a:lnTo>
                        <a:pt x="54" y="6"/>
                      </a:lnTo>
                      <a:close/>
                    </a:path>
                  </a:pathLst>
                </a:custGeom>
                <a:solidFill>
                  <a:srgbClr val="00CC00"/>
                </a:solidFill>
                <a:ln w="0">
                  <a:solidFill>
                    <a:srgbClr val="000000"/>
                  </a:solidFill>
                  <a:prstDash val="solid"/>
                  <a:round/>
                  <a:headEnd/>
                  <a:tailEnd/>
                </a:ln>
              </p:spPr>
              <p:txBody>
                <a:bodyPr/>
                <a:lstStyle/>
                <a:p>
                  <a:endParaRPr lang="en-US"/>
                </a:p>
              </p:txBody>
            </p:sp>
            <p:sp>
              <p:nvSpPr>
                <p:cNvPr id="16841" name="Freeform 313"/>
                <p:cNvSpPr>
                  <a:spLocks/>
                </p:cNvSpPr>
                <p:nvPr/>
              </p:nvSpPr>
              <p:spPr bwMode="auto">
                <a:xfrm>
                  <a:off x="2919" y="1926"/>
                  <a:ext cx="54" cy="66"/>
                </a:xfrm>
                <a:custGeom>
                  <a:avLst/>
                  <a:gdLst>
                    <a:gd name="T0" fmla="*/ 30 w 54"/>
                    <a:gd name="T1" fmla="*/ 30 h 66"/>
                    <a:gd name="T2" fmla="*/ 30 w 54"/>
                    <a:gd name="T3" fmla="*/ 24 h 66"/>
                    <a:gd name="T4" fmla="*/ 30 w 54"/>
                    <a:gd name="T5" fmla="*/ 24 h 66"/>
                    <a:gd name="T6" fmla="*/ 30 w 54"/>
                    <a:gd name="T7" fmla="*/ 30 h 66"/>
                    <a:gd name="T8" fmla="*/ 36 w 54"/>
                    <a:gd name="T9" fmla="*/ 24 h 66"/>
                    <a:gd name="T10" fmla="*/ 30 w 54"/>
                    <a:gd name="T11" fmla="*/ 18 h 66"/>
                    <a:gd name="T12" fmla="*/ 24 w 54"/>
                    <a:gd name="T13" fmla="*/ 12 h 66"/>
                    <a:gd name="T14" fmla="*/ 24 w 54"/>
                    <a:gd name="T15" fmla="*/ 12 h 66"/>
                    <a:gd name="T16" fmla="*/ 24 w 54"/>
                    <a:gd name="T17" fmla="*/ 12 h 66"/>
                    <a:gd name="T18" fmla="*/ 30 w 54"/>
                    <a:gd name="T19" fmla="*/ 6 h 66"/>
                    <a:gd name="T20" fmla="*/ 36 w 54"/>
                    <a:gd name="T21" fmla="*/ 0 h 66"/>
                    <a:gd name="T22" fmla="*/ 42 w 54"/>
                    <a:gd name="T23" fmla="*/ 6 h 66"/>
                    <a:gd name="T24" fmla="*/ 36 w 54"/>
                    <a:gd name="T25" fmla="*/ 0 h 66"/>
                    <a:gd name="T26" fmla="*/ 42 w 54"/>
                    <a:gd name="T27" fmla="*/ 6 h 66"/>
                    <a:gd name="T28" fmla="*/ 48 w 54"/>
                    <a:gd name="T29" fmla="*/ 0 h 66"/>
                    <a:gd name="T30" fmla="*/ 54 w 54"/>
                    <a:gd name="T31" fmla="*/ 6 h 66"/>
                    <a:gd name="T32" fmla="*/ 54 w 54"/>
                    <a:gd name="T33" fmla="*/ 18 h 66"/>
                    <a:gd name="T34" fmla="*/ 48 w 54"/>
                    <a:gd name="T35" fmla="*/ 24 h 66"/>
                    <a:gd name="T36" fmla="*/ 48 w 54"/>
                    <a:gd name="T37" fmla="*/ 30 h 66"/>
                    <a:gd name="T38" fmla="*/ 48 w 54"/>
                    <a:gd name="T39" fmla="*/ 42 h 66"/>
                    <a:gd name="T40" fmla="*/ 36 w 54"/>
                    <a:gd name="T41" fmla="*/ 42 h 66"/>
                    <a:gd name="T42" fmla="*/ 42 w 54"/>
                    <a:gd name="T43" fmla="*/ 48 h 66"/>
                    <a:gd name="T44" fmla="*/ 36 w 54"/>
                    <a:gd name="T45" fmla="*/ 54 h 66"/>
                    <a:gd name="T46" fmla="*/ 36 w 54"/>
                    <a:gd name="T47" fmla="*/ 54 h 66"/>
                    <a:gd name="T48" fmla="*/ 36 w 54"/>
                    <a:gd name="T49" fmla="*/ 66 h 66"/>
                    <a:gd name="T50" fmla="*/ 30 w 54"/>
                    <a:gd name="T51" fmla="*/ 60 h 66"/>
                    <a:gd name="T52" fmla="*/ 30 w 54"/>
                    <a:gd name="T53" fmla="*/ 60 h 66"/>
                    <a:gd name="T54" fmla="*/ 24 w 54"/>
                    <a:gd name="T55" fmla="*/ 54 h 66"/>
                    <a:gd name="T56" fmla="*/ 18 w 54"/>
                    <a:gd name="T57" fmla="*/ 48 h 66"/>
                    <a:gd name="T58" fmla="*/ 18 w 54"/>
                    <a:gd name="T59" fmla="*/ 48 h 66"/>
                    <a:gd name="T60" fmla="*/ 12 w 54"/>
                    <a:gd name="T61" fmla="*/ 54 h 66"/>
                    <a:gd name="T62" fmla="*/ 12 w 54"/>
                    <a:gd name="T63" fmla="*/ 54 h 66"/>
                    <a:gd name="T64" fmla="*/ 6 w 54"/>
                    <a:gd name="T65" fmla="*/ 48 h 66"/>
                    <a:gd name="T66" fmla="*/ 0 w 54"/>
                    <a:gd name="T67" fmla="*/ 54 h 66"/>
                    <a:gd name="T68" fmla="*/ 6 w 54"/>
                    <a:gd name="T69" fmla="*/ 48 h 66"/>
                    <a:gd name="T70" fmla="*/ 6 w 54"/>
                    <a:gd name="T71" fmla="*/ 48 h 66"/>
                    <a:gd name="T72" fmla="*/ 12 w 54"/>
                    <a:gd name="T73" fmla="*/ 48 h 66"/>
                    <a:gd name="T74" fmla="*/ 12 w 54"/>
                    <a:gd name="T75" fmla="*/ 48 h 66"/>
                    <a:gd name="T76" fmla="*/ 12 w 54"/>
                    <a:gd name="T77" fmla="*/ 48 h 66"/>
                    <a:gd name="T78" fmla="*/ 18 w 54"/>
                    <a:gd name="T79" fmla="*/ 42 h 66"/>
                    <a:gd name="T80" fmla="*/ 6 w 54"/>
                    <a:gd name="T81" fmla="*/ 42 h 66"/>
                    <a:gd name="T82" fmla="*/ 12 w 54"/>
                    <a:gd name="T83" fmla="*/ 36 h 66"/>
                    <a:gd name="T84" fmla="*/ 12 w 54"/>
                    <a:gd name="T85" fmla="*/ 24 h 66"/>
                    <a:gd name="T86" fmla="*/ 18 w 54"/>
                    <a:gd name="T87" fmla="*/ 18 h 66"/>
                    <a:gd name="T88" fmla="*/ 18 w 54"/>
                    <a:gd name="T89" fmla="*/ 18 h 66"/>
                    <a:gd name="T90" fmla="*/ 24 w 54"/>
                    <a:gd name="T91" fmla="*/ 12 h 66"/>
                    <a:gd name="T92" fmla="*/ 24 w 54"/>
                    <a:gd name="T93" fmla="*/ 24 h 66"/>
                    <a:gd name="T94" fmla="*/ 24 w 54"/>
                    <a:gd name="T95" fmla="*/ 24 h 66"/>
                    <a:gd name="T96" fmla="*/ 18 w 54"/>
                    <a:gd name="T97" fmla="*/ 30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66"/>
                    <a:gd name="T149" fmla="*/ 54 w 54"/>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66">
                      <a:moveTo>
                        <a:pt x="24" y="30"/>
                      </a:moveTo>
                      <a:lnTo>
                        <a:pt x="30" y="30"/>
                      </a:lnTo>
                      <a:lnTo>
                        <a:pt x="24" y="30"/>
                      </a:lnTo>
                      <a:lnTo>
                        <a:pt x="30" y="24"/>
                      </a:lnTo>
                      <a:lnTo>
                        <a:pt x="24" y="24"/>
                      </a:lnTo>
                      <a:lnTo>
                        <a:pt x="30" y="24"/>
                      </a:lnTo>
                      <a:lnTo>
                        <a:pt x="36" y="24"/>
                      </a:lnTo>
                      <a:lnTo>
                        <a:pt x="30" y="30"/>
                      </a:lnTo>
                      <a:lnTo>
                        <a:pt x="36" y="30"/>
                      </a:lnTo>
                      <a:lnTo>
                        <a:pt x="36" y="24"/>
                      </a:lnTo>
                      <a:lnTo>
                        <a:pt x="30" y="24"/>
                      </a:lnTo>
                      <a:lnTo>
                        <a:pt x="30" y="18"/>
                      </a:lnTo>
                      <a:lnTo>
                        <a:pt x="24" y="18"/>
                      </a:lnTo>
                      <a:lnTo>
                        <a:pt x="24" y="12"/>
                      </a:lnTo>
                      <a:lnTo>
                        <a:pt x="30" y="12"/>
                      </a:lnTo>
                      <a:lnTo>
                        <a:pt x="24" y="12"/>
                      </a:lnTo>
                      <a:lnTo>
                        <a:pt x="30" y="12"/>
                      </a:lnTo>
                      <a:lnTo>
                        <a:pt x="24" y="12"/>
                      </a:lnTo>
                      <a:lnTo>
                        <a:pt x="30" y="12"/>
                      </a:lnTo>
                      <a:lnTo>
                        <a:pt x="30" y="6"/>
                      </a:lnTo>
                      <a:lnTo>
                        <a:pt x="36" y="6"/>
                      </a:lnTo>
                      <a:lnTo>
                        <a:pt x="36" y="0"/>
                      </a:lnTo>
                      <a:lnTo>
                        <a:pt x="36" y="6"/>
                      </a:lnTo>
                      <a:lnTo>
                        <a:pt x="42" y="6"/>
                      </a:lnTo>
                      <a:lnTo>
                        <a:pt x="36" y="6"/>
                      </a:lnTo>
                      <a:lnTo>
                        <a:pt x="36" y="0"/>
                      </a:lnTo>
                      <a:lnTo>
                        <a:pt x="42" y="0"/>
                      </a:lnTo>
                      <a:lnTo>
                        <a:pt x="42" y="6"/>
                      </a:lnTo>
                      <a:lnTo>
                        <a:pt x="42" y="0"/>
                      </a:lnTo>
                      <a:lnTo>
                        <a:pt x="48" y="0"/>
                      </a:lnTo>
                      <a:lnTo>
                        <a:pt x="48" y="6"/>
                      </a:lnTo>
                      <a:lnTo>
                        <a:pt x="54" y="6"/>
                      </a:lnTo>
                      <a:lnTo>
                        <a:pt x="54" y="12"/>
                      </a:lnTo>
                      <a:lnTo>
                        <a:pt x="54" y="18"/>
                      </a:lnTo>
                      <a:lnTo>
                        <a:pt x="54" y="24"/>
                      </a:lnTo>
                      <a:lnTo>
                        <a:pt x="48" y="24"/>
                      </a:lnTo>
                      <a:lnTo>
                        <a:pt x="54" y="30"/>
                      </a:lnTo>
                      <a:lnTo>
                        <a:pt x="48" y="30"/>
                      </a:lnTo>
                      <a:lnTo>
                        <a:pt x="48" y="36"/>
                      </a:lnTo>
                      <a:lnTo>
                        <a:pt x="48" y="42"/>
                      </a:lnTo>
                      <a:lnTo>
                        <a:pt x="42" y="42"/>
                      </a:lnTo>
                      <a:lnTo>
                        <a:pt x="36" y="42"/>
                      </a:lnTo>
                      <a:lnTo>
                        <a:pt x="36" y="48"/>
                      </a:lnTo>
                      <a:lnTo>
                        <a:pt x="42" y="48"/>
                      </a:lnTo>
                      <a:lnTo>
                        <a:pt x="42" y="54"/>
                      </a:lnTo>
                      <a:lnTo>
                        <a:pt x="36" y="54"/>
                      </a:lnTo>
                      <a:lnTo>
                        <a:pt x="36" y="60"/>
                      </a:lnTo>
                      <a:lnTo>
                        <a:pt x="36" y="54"/>
                      </a:lnTo>
                      <a:lnTo>
                        <a:pt x="36" y="60"/>
                      </a:lnTo>
                      <a:lnTo>
                        <a:pt x="36" y="66"/>
                      </a:lnTo>
                      <a:lnTo>
                        <a:pt x="30" y="66"/>
                      </a:lnTo>
                      <a:lnTo>
                        <a:pt x="30" y="60"/>
                      </a:lnTo>
                      <a:lnTo>
                        <a:pt x="36" y="60"/>
                      </a:lnTo>
                      <a:lnTo>
                        <a:pt x="30" y="60"/>
                      </a:lnTo>
                      <a:lnTo>
                        <a:pt x="30" y="54"/>
                      </a:lnTo>
                      <a:lnTo>
                        <a:pt x="24" y="54"/>
                      </a:lnTo>
                      <a:lnTo>
                        <a:pt x="24" y="48"/>
                      </a:lnTo>
                      <a:lnTo>
                        <a:pt x="18" y="48"/>
                      </a:lnTo>
                      <a:lnTo>
                        <a:pt x="18" y="54"/>
                      </a:lnTo>
                      <a:lnTo>
                        <a:pt x="18" y="48"/>
                      </a:lnTo>
                      <a:lnTo>
                        <a:pt x="18" y="54"/>
                      </a:lnTo>
                      <a:lnTo>
                        <a:pt x="12" y="54"/>
                      </a:lnTo>
                      <a:lnTo>
                        <a:pt x="12" y="48"/>
                      </a:lnTo>
                      <a:lnTo>
                        <a:pt x="12" y="54"/>
                      </a:lnTo>
                      <a:lnTo>
                        <a:pt x="6" y="54"/>
                      </a:lnTo>
                      <a:lnTo>
                        <a:pt x="6" y="48"/>
                      </a:lnTo>
                      <a:lnTo>
                        <a:pt x="6" y="54"/>
                      </a:lnTo>
                      <a:lnTo>
                        <a:pt x="0" y="54"/>
                      </a:lnTo>
                      <a:lnTo>
                        <a:pt x="0" y="48"/>
                      </a:lnTo>
                      <a:lnTo>
                        <a:pt x="6" y="48"/>
                      </a:lnTo>
                      <a:lnTo>
                        <a:pt x="6" y="54"/>
                      </a:lnTo>
                      <a:lnTo>
                        <a:pt x="6" y="48"/>
                      </a:lnTo>
                      <a:lnTo>
                        <a:pt x="6" y="54"/>
                      </a:lnTo>
                      <a:lnTo>
                        <a:pt x="12" y="48"/>
                      </a:lnTo>
                      <a:lnTo>
                        <a:pt x="6" y="48"/>
                      </a:lnTo>
                      <a:lnTo>
                        <a:pt x="12" y="48"/>
                      </a:lnTo>
                      <a:lnTo>
                        <a:pt x="12" y="42"/>
                      </a:lnTo>
                      <a:lnTo>
                        <a:pt x="12" y="48"/>
                      </a:lnTo>
                      <a:lnTo>
                        <a:pt x="12" y="42"/>
                      </a:lnTo>
                      <a:lnTo>
                        <a:pt x="18" y="42"/>
                      </a:lnTo>
                      <a:lnTo>
                        <a:pt x="12" y="42"/>
                      </a:lnTo>
                      <a:lnTo>
                        <a:pt x="6" y="42"/>
                      </a:lnTo>
                      <a:lnTo>
                        <a:pt x="6" y="36"/>
                      </a:lnTo>
                      <a:lnTo>
                        <a:pt x="12" y="36"/>
                      </a:lnTo>
                      <a:lnTo>
                        <a:pt x="12" y="30"/>
                      </a:lnTo>
                      <a:lnTo>
                        <a:pt x="12" y="24"/>
                      </a:lnTo>
                      <a:lnTo>
                        <a:pt x="18" y="24"/>
                      </a:lnTo>
                      <a:lnTo>
                        <a:pt x="18" y="18"/>
                      </a:lnTo>
                      <a:lnTo>
                        <a:pt x="18" y="12"/>
                      </a:lnTo>
                      <a:lnTo>
                        <a:pt x="18" y="18"/>
                      </a:lnTo>
                      <a:lnTo>
                        <a:pt x="18" y="12"/>
                      </a:lnTo>
                      <a:lnTo>
                        <a:pt x="24" y="12"/>
                      </a:lnTo>
                      <a:lnTo>
                        <a:pt x="24" y="18"/>
                      </a:lnTo>
                      <a:lnTo>
                        <a:pt x="24" y="24"/>
                      </a:lnTo>
                      <a:lnTo>
                        <a:pt x="24" y="18"/>
                      </a:lnTo>
                      <a:lnTo>
                        <a:pt x="24" y="24"/>
                      </a:lnTo>
                      <a:lnTo>
                        <a:pt x="24" y="30"/>
                      </a:lnTo>
                      <a:lnTo>
                        <a:pt x="18" y="30"/>
                      </a:lnTo>
                      <a:lnTo>
                        <a:pt x="24" y="30"/>
                      </a:lnTo>
                      <a:close/>
                    </a:path>
                  </a:pathLst>
                </a:custGeom>
                <a:solidFill>
                  <a:srgbClr val="00CC00"/>
                </a:solidFill>
                <a:ln w="9525">
                  <a:noFill/>
                  <a:round/>
                  <a:headEnd/>
                  <a:tailEnd/>
                </a:ln>
              </p:spPr>
              <p:txBody>
                <a:bodyPr/>
                <a:lstStyle/>
                <a:p>
                  <a:endParaRPr lang="en-US"/>
                </a:p>
              </p:txBody>
            </p:sp>
            <p:sp>
              <p:nvSpPr>
                <p:cNvPr id="16842" name="Freeform 314"/>
                <p:cNvSpPr>
                  <a:spLocks/>
                </p:cNvSpPr>
                <p:nvPr/>
              </p:nvSpPr>
              <p:spPr bwMode="auto">
                <a:xfrm>
                  <a:off x="2919" y="1926"/>
                  <a:ext cx="54" cy="66"/>
                </a:xfrm>
                <a:custGeom>
                  <a:avLst/>
                  <a:gdLst>
                    <a:gd name="T0" fmla="*/ 30 w 54"/>
                    <a:gd name="T1" fmla="*/ 30 h 66"/>
                    <a:gd name="T2" fmla="*/ 30 w 54"/>
                    <a:gd name="T3" fmla="*/ 24 h 66"/>
                    <a:gd name="T4" fmla="*/ 30 w 54"/>
                    <a:gd name="T5" fmla="*/ 24 h 66"/>
                    <a:gd name="T6" fmla="*/ 30 w 54"/>
                    <a:gd name="T7" fmla="*/ 30 h 66"/>
                    <a:gd name="T8" fmla="*/ 36 w 54"/>
                    <a:gd name="T9" fmla="*/ 24 h 66"/>
                    <a:gd name="T10" fmla="*/ 30 w 54"/>
                    <a:gd name="T11" fmla="*/ 18 h 66"/>
                    <a:gd name="T12" fmla="*/ 24 w 54"/>
                    <a:gd name="T13" fmla="*/ 12 h 66"/>
                    <a:gd name="T14" fmla="*/ 24 w 54"/>
                    <a:gd name="T15" fmla="*/ 12 h 66"/>
                    <a:gd name="T16" fmla="*/ 24 w 54"/>
                    <a:gd name="T17" fmla="*/ 12 h 66"/>
                    <a:gd name="T18" fmla="*/ 30 w 54"/>
                    <a:gd name="T19" fmla="*/ 6 h 66"/>
                    <a:gd name="T20" fmla="*/ 36 w 54"/>
                    <a:gd name="T21" fmla="*/ 0 h 66"/>
                    <a:gd name="T22" fmla="*/ 42 w 54"/>
                    <a:gd name="T23" fmla="*/ 6 h 66"/>
                    <a:gd name="T24" fmla="*/ 36 w 54"/>
                    <a:gd name="T25" fmla="*/ 0 h 66"/>
                    <a:gd name="T26" fmla="*/ 42 w 54"/>
                    <a:gd name="T27" fmla="*/ 6 h 66"/>
                    <a:gd name="T28" fmla="*/ 48 w 54"/>
                    <a:gd name="T29" fmla="*/ 0 h 66"/>
                    <a:gd name="T30" fmla="*/ 54 w 54"/>
                    <a:gd name="T31" fmla="*/ 6 h 66"/>
                    <a:gd name="T32" fmla="*/ 54 w 54"/>
                    <a:gd name="T33" fmla="*/ 18 h 66"/>
                    <a:gd name="T34" fmla="*/ 48 w 54"/>
                    <a:gd name="T35" fmla="*/ 24 h 66"/>
                    <a:gd name="T36" fmla="*/ 48 w 54"/>
                    <a:gd name="T37" fmla="*/ 30 h 66"/>
                    <a:gd name="T38" fmla="*/ 48 w 54"/>
                    <a:gd name="T39" fmla="*/ 42 h 66"/>
                    <a:gd name="T40" fmla="*/ 36 w 54"/>
                    <a:gd name="T41" fmla="*/ 42 h 66"/>
                    <a:gd name="T42" fmla="*/ 42 w 54"/>
                    <a:gd name="T43" fmla="*/ 48 h 66"/>
                    <a:gd name="T44" fmla="*/ 36 w 54"/>
                    <a:gd name="T45" fmla="*/ 54 h 66"/>
                    <a:gd name="T46" fmla="*/ 36 w 54"/>
                    <a:gd name="T47" fmla="*/ 54 h 66"/>
                    <a:gd name="T48" fmla="*/ 36 w 54"/>
                    <a:gd name="T49" fmla="*/ 66 h 66"/>
                    <a:gd name="T50" fmla="*/ 30 w 54"/>
                    <a:gd name="T51" fmla="*/ 60 h 66"/>
                    <a:gd name="T52" fmla="*/ 30 w 54"/>
                    <a:gd name="T53" fmla="*/ 60 h 66"/>
                    <a:gd name="T54" fmla="*/ 24 w 54"/>
                    <a:gd name="T55" fmla="*/ 54 h 66"/>
                    <a:gd name="T56" fmla="*/ 18 w 54"/>
                    <a:gd name="T57" fmla="*/ 48 h 66"/>
                    <a:gd name="T58" fmla="*/ 18 w 54"/>
                    <a:gd name="T59" fmla="*/ 48 h 66"/>
                    <a:gd name="T60" fmla="*/ 12 w 54"/>
                    <a:gd name="T61" fmla="*/ 54 h 66"/>
                    <a:gd name="T62" fmla="*/ 12 w 54"/>
                    <a:gd name="T63" fmla="*/ 54 h 66"/>
                    <a:gd name="T64" fmla="*/ 6 w 54"/>
                    <a:gd name="T65" fmla="*/ 48 h 66"/>
                    <a:gd name="T66" fmla="*/ 0 w 54"/>
                    <a:gd name="T67" fmla="*/ 54 h 66"/>
                    <a:gd name="T68" fmla="*/ 6 w 54"/>
                    <a:gd name="T69" fmla="*/ 48 h 66"/>
                    <a:gd name="T70" fmla="*/ 6 w 54"/>
                    <a:gd name="T71" fmla="*/ 48 h 66"/>
                    <a:gd name="T72" fmla="*/ 12 w 54"/>
                    <a:gd name="T73" fmla="*/ 48 h 66"/>
                    <a:gd name="T74" fmla="*/ 12 w 54"/>
                    <a:gd name="T75" fmla="*/ 48 h 66"/>
                    <a:gd name="T76" fmla="*/ 12 w 54"/>
                    <a:gd name="T77" fmla="*/ 48 h 66"/>
                    <a:gd name="T78" fmla="*/ 18 w 54"/>
                    <a:gd name="T79" fmla="*/ 42 h 66"/>
                    <a:gd name="T80" fmla="*/ 6 w 54"/>
                    <a:gd name="T81" fmla="*/ 42 h 66"/>
                    <a:gd name="T82" fmla="*/ 12 w 54"/>
                    <a:gd name="T83" fmla="*/ 36 h 66"/>
                    <a:gd name="T84" fmla="*/ 12 w 54"/>
                    <a:gd name="T85" fmla="*/ 24 h 66"/>
                    <a:gd name="T86" fmla="*/ 18 w 54"/>
                    <a:gd name="T87" fmla="*/ 18 h 66"/>
                    <a:gd name="T88" fmla="*/ 18 w 54"/>
                    <a:gd name="T89" fmla="*/ 18 h 66"/>
                    <a:gd name="T90" fmla="*/ 24 w 54"/>
                    <a:gd name="T91" fmla="*/ 12 h 66"/>
                    <a:gd name="T92" fmla="*/ 24 w 54"/>
                    <a:gd name="T93" fmla="*/ 24 h 66"/>
                    <a:gd name="T94" fmla="*/ 24 w 54"/>
                    <a:gd name="T95" fmla="*/ 24 h 66"/>
                    <a:gd name="T96" fmla="*/ 18 w 54"/>
                    <a:gd name="T97" fmla="*/ 30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66"/>
                    <a:gd name="T149" fmla="*/ 54 w 54"/>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66">
                      <a:moveTo>
                        <a:pt x="24" y="30"/>
                      </a:moveTo>
                      <a:lnTo>
                        <a:pt x="30" y="30"/>
                      </a:lnTo>
                      <a:lnTo>
                        <a:pt x="24" y="30"/>
                      </a:lnTo>
                      <a:lnTo>
                        <a:pt x="30" y="24"/>
                      </a:lnTo>
                      <a:lnTo>
                        <a:pt x="24" y="24"/>
                      </a:lnTo>
                      <a:lnTo>
                        <a:pt x="30" y="24"/>
                      </a:lnTo>
                      <a:lnTo>
                        <a:pt x="36" y="24"/>
                      </a:lnTo>
                      <a:lnTo>
                        <a:pt x="30" y="30"/>
                      </a:lnTo>
                      <a:lnTo>
                        <a:pt x="36" y="30"/>
                      </a:lnTo>
                      <a:lnTo>
                        <a:pt x="36" y="24"/>
                      </a:lnTo>
                      <a:lnTo>
                        <a:pt x="30" y="24"/>
                      </a:lnTo>
                      <a:lnTo>
                        <a:pt x="30" y="18"/>
                      </a:lnTo>
                      <a:lnTo>
                        <a:pt x="24" y="18"/>
                      </a:lnTo>
                      <a:lnTo>
                        <a:pt x="24" y="12"/>
                      </a:lnTo>
                      <a:lnTo>
                        <a:pt x="30" y="12"/>
                      </a:lnTo>
                      <a:lnTo>
                        <a:pt x="24" y="12"/>
                      </a:lnTo>
                      <a:lnTo>
                        <a:pt x="30" y="12"/>
                      </a:lnTo>
                      <a:lnTo>
                        <a:pt x="24" y="12"/>
                      </a:lnTo>
                      <a:lnTo>
                        <a:pt x="30" y="12"/>
                      </a:lnTo>
                      <a:lnTo>
                        <a:pt x="30" y="6"/>
                      </a:lnTo>
                      <a:lnTo>
                        <a:pt x="36" y="6"/>
                      </a:lnTo>
                      <a:lnTo>
                        <a:pt x="36" y="0"/>
                      </a:lnTo>
                      <a:lnTo>
                        <a:pt x="36" y="6"/>
                      </a:lnTo>
                      <a:lnTo>
                        <a:pt x="42" y="6"/>
                      </a:lnTo>
                      <a:lnTo>
                        <a:pt x="36" y="6"/>
                      </a:lnTo>
                      <a:lnTo>
                        <a:pt x="36" y="0"/>
                      </a:lnTo>
                      <a:lnTo>
                        <a:pt x="42" y="0"/>
                      </a:lnTo>
                      <a:lnTo>
                        <a:pt x="42" y="6"/>
                      </a:lnTo>
                      <a:lnTo>
                        <a:pt x="42" y="0"/>
                      </a:lnTo>
                      <a:lnTo>
                        <a:pt x="48" y="0"/>
                      </a:lnTo>
                      <a:lnTo>
                        <a:pt x="48" y="6"/>
                      </a:lnTo>
                      <a:lnTo>
                        <a:pt x="54" y="6"/>
                      </a:lnTo>
                      <a:lnTo>
                        <a:pt x="54" y="12"/>
                      </a:lnTo>
                      <a:lnTo>
                        <a:pt x="54" y="18"/>
                      </a:lnTo>
                      <a:lnTo>
                        <a:pt x="54" y="24"/>
                      </a:lnTo>
                      <a:lnTo>
                        <a:pt x="48" y="24"/>
                      </a:lnTo>
                      <a:lnTo>
                        <a:pt x="54" y="30"/>
                      </a:lnTo>
                      <a:lnTo>
                        <a:pt x="48" y="30"/>
                      </a:lnTo>
                      <a:lnTo>
                        <a:pt x="48" y="36"/>
                      </a:lnTo>
                      <a:lnTo>
                        <a:pt x="48" y="42"/>
                      </a:lnTo>
                      <a:lnTo>
                        <a:pt x="42" y="42"/>
                      </a:lnTo>
                      <a:lnTo>
                        <a:pt x="36" y="42"/>
                      </a:lnTo>
                      <a:lnTo>
                        <a:pt x="36" y="48"/>
                      </a:lnTo>
                      <a:lnTo>
                        <a:pt x="42" y="48"/>
                      </a:lnTo>
                      <a:lnTo>
                        <a:pt x="42" y="54"/>
                      </a:lnTo>
                      <a:lnTo>
                        <a:pt x="36" y="54"/>
                      </a:lnTo>
                      <a:lnTo>
                        <a:pt x="36" y="60"/>
                      </a:lnTo>
                      <a:lnTo>
                        <a:pt x="36" y="54"/>
                      </a:lnTo>
                      <a:lnTo>
                        <a:pt x="36" y="60"/>
                      </a:lnTo>
                      <a:lnTo>
                        <a:pt x="36" y="66"/>
                      </a:lnTo>
                      <a:lnTo>
                        <a:pt x="30" y="66"/>
                      </a:lnTo>
                      <a:lnTo>
                        <a:pt x="30" y="60"/>
                      </a:lnTo>
                      <a:lnTo>
                        <a:pt x="36" y="60"/>
                      </a:lnTo>
                      <a:lnTo>
                        <a:pt x="30" y="60"/>
                      </a:lnTo>
                      <a:lnTo>
                        <a:pt x="30" y="54"/>
                      </a:lnTo>
                      <a:lnTo>
                        <a:pt x="24" y="54"/>
                      </a:lnTo>
                      <a:lnTo>
                        <a:pt x="24" y="48"/>
                      </a:lnTo>
                      <a:lnTo>
                        <a:pt x="18" y="48"/>
                      </a:lnTo>
                      <a:lnTo>
                        <a:pt x="18" y="54"/>
                      </a:lnTo>
                      <a:lnTo>
                        <a:pt x="18" y="48"/>
                      </a:lnTo>
                      <a:lnTo>
                        <a:pt x="18" y="54"/>
                      </a:lnTo>
                      <a:lnTo>
                        <a:pt x="12" y="54"/>
                      </a:lnTo>
                      <a:lnTo>
                        <a:pt x="12" y="48"/>
                      </a:lnTo>
                      <a:lnTo>
                        <a:pt x="12" y="54"/>
                      </a:lnTo>
                      <a:lnTo>
                        <a:pt x="6" y="54"/>
                      </a:lnTo>
                      <a:lnTo>
                        <a:pt x="6" y="48"/>
                      </a:lnTo>
                      <a:lnTo>
                        <a:pt x="6" y="54"/>
                      </a:lnTo>
                      <a:lnTo>
                        <a:pt x="0" y="54"/>
                      </a:lnTo>
                      <a:lnTo>
                        <a:pt x="0" y="48"/>
                      </a:lnTo>
                      <a:lnTo>
                        <a:pt x="6" y="48"/>
                      </a:lnTo>
                      <a:lnTo>
                        <a:pt x="6" y="54"/>
                      </a:lnTo>
                      <a:lnTo>
                        <a:pt x="6" y="48"/>
                      </a:lnTo>
                      <a:lnTo>
                        <a:pt x="6" y="54"/>
                      </a:lnTo>
                      <a:lnTo>
                        <a:pt x="12" y="48"/>
                      </a:lnTo>
                      <a:lnTo>
                        <a:pt x="6" y="48"/>
                      </a:lnTo>
                      <a:lnTo>
                        <a:pt x="12" y="48"/>
                      </a:lnTo>
                      <a:lnTo>
                        <a:pt x="12" y="42"/>
                      </a:lnTo>
                      <a:lnTo>
                        <a:pt x="12" y="48"/>
                      </a:lnTo>
                      <a:lnTo>
                        <a:pt x="12" y="42"/>
                      </a:lnTo>
                      <a:lnTo>
                        <a:pt x="18" y="42"/>
                      </a:lnTo>
                      <a:lnTo>
                        <a:pt x="12" y="42"/>
                      </a:lnTo>
                      <a:lnTo>
                        <a:pt x="6" y="42"/>
                      </a:lnTo>
                      <a:lnTo>
                        <a:pt x="6" y="36"/>
                      </a:lnTo>
                      <a:lnTo>
                        <a:pt x="12" y="36"/>
                      </a:lnTo>
                      <a:lnTo>
                        <a:pt x="12" y="30"/>
                      </a:lnTo>
                      <a:lnTo>
                        <a:pt x="12" y="24"/>
                      </a:lnTo>
                      <a:lnTo>
                        <a:pt x="18" y="24"/>
                      </a:lnTo>
                      <a:lnTo>
                        <a:pt x="18" y="18"/>
                      </a:lnTo>
                      <a:lnTo>
                        <a:pt x="18" y="12"/>
                      </a:lnTo>
                      <a:lnTo>
                        <a:pt x="18" y="18"/>
                      </a:lnTo>
                      <a:lnTo>
                        <a:pt x="18" y="12"/>
                      </a:lnTo>
                      <a:lnTo>
                        <a:pt x="24" y="12"/>
                      </a:lnTo>
                      <a:lnTo>
                        <a:pt x="24" y="18"/>
                      </a:lnTo>
                      <a:lnTo>
                        <a:pt x="24" y="24"/>
                      </a:lnTo>
                      <a:lnTo>
                        <a:pt x="24" y="18"/>
                      </a:lnTo>
                      <a:lnTo>
                        <a:pt x="24" y="24"/>
                      </a:lnTo>
                      <a:lnTo>
                        <a:pt x="24" y="30"/>
                      </a:lnTo>
                      <a:lnTo>
                        <a:pt x="18" y="30"/>
                      </a:lnTo>
                      <a:lnTo>
                        <a:pt x="24" y="30"/>
                      </a:lnTo>
                      <a:close/>
                    </a:path>
                  </a:pathLst>
                </a:custGeom>
                <a:solidFill>
                  <a:srgbClr val="00CC00"/>
                </a:solidFill>
                <a:ln w="0">
                  <a:solidFill>
                    <a:srgbClr val="000000"/>
                  </a:solidFill>
                  <a:prstDash val="solid"/>
                  <a:round/>
                  <a:headEnd/>
                  <a:tailEnd/>
                </a:ln>
              </p:spPr>
              <p:txBody>
                <a:bodyPr/>
                <a:lstStyle/>
                <a:p>
                  <a:endParaRPr lang="en-US"/>
                </a:p>
              </p:txBody>
            </p:sp>
            <p:sp>
              <p:nvSpPr>
                <p:cNvPr id="16843" name="Freeform 315"/>
                <p:cNvSpPr>
                  <a:spLocks/>
                </p:cNvSpPr>
                <p:nvPr/>
              </p:nvSpPr>
              <p:spPr bwMode="auto">
                <a:xfrm>
                  <a:off x="2937" y="197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44" name="Freeform 316"/>
                <p:cNvSpPr>
                  <a:spLocks/>
                </p:cNvSpPr>
                <p:nvPr/>
              </p:nvSpPr>
              <p:spPr bwMode="auto">
                <a:xfrm>
                  <a:off x="2913" y="1980"/>
                  <a:ext cx="18" cy="0"/>
                </a:xfrm>
                <a:custGeom>
                  <a:avLst/>
                  <a:gdLst>
                    <a:gd name="T0" fmla="*/ 0 w 18"/>
                    <a:gd name="T1" fmla="*/ 6 w 18"/>
                    <a:gd name="T2" fmla="*/ 12 w 18"/>
                    <a:gd name="T3" fmla="*/ 18 w 18"/>
                    <a:gd name="T4" fmla="*/ 12 w 18"/>
                    <a:gd name="T5" fmla="*/ 6 w 18"/>
                    <a:gd name="T6" fmla="*/ 0 w 18"/>
                    <a:gd name="T7" fmla="*/ 0 60000 65536"/>
                    <a:gd name="T8" fmla="*/ 0 60000 65536"/>
                    <a:gd name="T9" fmla="*/ 0 60000 65536"/>
                    <a:gd name="T10" fmla="*/ 0 60000 65536"/>
                    <a:gd name="T11" fmla="*/ 0 60000 65536"/>
                    <a:gd name="T12" fmla="*/ 0 60000 65536"/>
                    <a:gd name="T13" fmla="*/ 0 60000 65536"/>
                    <a:gd name="T14" fmla="*/ 0 w 18"/>
                    <a:gd name="T15" fmla="*/ 18 w 18"/>
                  </a:gdLst>
                  <a:ahLst/>
                  <a:cxnLst>
                    <a:cxn ang="T7">
                      <a:pos x="T0" y="0"/>
                    </a:cxn>
                    <a:cxn ang="T8">
                      <a:pos x="T1" y="0"/>
                    </a:cxn>
                    <a:cxn ang="T9">
                      <a:pos x="T2" y="0"/>
                    </a:cxn>
                    <a:cxn ang="T10">
                      <a:pos x="T3" y="0"/>
                    </a:cxn>
                    <a:cxn ang="T11">
                      <a:pos x="T4" y="0"/>
                    </a:cxn>
                    <a:cxn ang="T12">
                      <a:pos x="T5" y="0"/>
                    </a:cxn>
                    <a:cxn ang="T13">
                      <a:pos x="T6" y="0"/>
                    </a:cxn>
                  </a:cxnLst>
                  <a:rect l="T14" t="0" r="T15" b="0"/>
                  <a:pathLst>
                    <a:path w="18">
                      <a:moveTo>
                        <a:pt x="0" y="0"/>
                      </a:moveTo>
                      <a:lnTo>
                        <a:pt x="6" y="0"/>
                      </a:lnTo>
                      <a:lnTo>
                        <a:pt x="12" y="0"/>
                      </a:lnTo>
                      <a:lnTo>
                        <a:pt x="18" y="0"/>
                      </a:lnTo>
                      <a:lnTo>
                        <a:pt x="12" y="0"/>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45" name="Rectangle 317"/>
                <p:cNvSpPr>
                  <a:spLocks noChangeArrowheads="1"/>
                </p:cNvSpPr>
                <p:nvPr/>
              </p:nvSpPr>
              <p:spPr bwMode="auto">
                <a:xfrm>
                  <a:off x="2925" y="1968"/>
                  <a:ext cx="6" cy="6"/>
                </a:xfrm>
                <a:prstGeom prst="rect">
                  <a:avLst/>
                </a:prstGeom>
                <a:solidFill>
                  <a:srgbClr val="00CC00"/>
                </a:solidFill>
                <a:ln w="0">
                  <a:solidFill>
                    <a:srgbClr val="000000"/>
                  </a:solidFill>
                  <a:miter lim="800000"/>
                  <a:headEnd/>
                  <a:tailEnd/>
                </a:ln>
              </p:spPr>
              <p:txBody>
                <a:bodyPr/>
                <a:lstStyle/>
                <a:p>
                  <a:endParaRPr lang="en-US"/>
                </a:p>
              </p:txBody>
            </p:sp>
            <p:sp>
              <p:nvSpPr>
                <p:cNvPr id="16846" name="Freeform 318"/>
                <p:cNvSpPr>
                  <a:spLocks/>
                </p:cNvSpPr>
                <p:nvPr/>
              </p:nvSpPr>
              <p:spPr bwMode="auto">
                <a:xfrm>
                  <a:off x="2919" y="1968"/>
                  <a:ext cx="6" cy="6"/>
                </a:xfrm>
                <a:custGeom>
                  <a:avLst/>
                  <a:gdLst>
                    <a:gd name="T0" fmla="*/ 0 w 6"/>
                    <a:gd name="T1" fmla="*/ 0 h 6"/>
                    <a:gd name="T2" fmla="*/ 0 w 6"/>
                    <a:gd name="T3" fmla="*/ 6 h 6"/>
                    <a:gd name="T4" fmla="*/ 0 w 6"/>
                    <a:gd name="T5" fmla="*/ 0 h 6"/>
                    <a:gd name="T6" fmla="*/ 6 w 6"/>
                    <a:gd name="T7" fmla="*/ 6 h 6"/>
                    <a:gd name="T8" fmla="*/ 6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0" y="0"/>
                      </a:lnTo>
                      <a:lnTo>
                        <a:pt x="6"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47" name="Freeform 319"/>
                <p:cNvSpPr>
                  <a:spLocks/>
                </p:cNvSpPr>
                <p:nvPr/>
              </p:nvSpPr>
              <p:spPr bwMode="auto">
                <a:xfrm>
                  <a:off x="2937" y="1932"/>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48" name="Rectangle 320"/>
                <p:cNvSpPr>
                  <a:spLocks noChangeArrowheads="1"/>
                </p:cNvSpPr>
                <p:nvPr/>
              </p:nvSpPr>
              <p:spPr bwMode="auto">
                <a:xfrm>
                  <a:off x="2943" y="1926"/>
                  <a:ext cx="6" cy="6"/>
                </a:xfrm>
                <a:prstGeom prst="rect">
                  <a:avLst/>
                </a:prstGeom>
                <a:solidFill>
                  <a:srgbClr val="00CC00"/>
                </a:solidFill>
                <a:ln w="0">
                  <a:solidFill>
                    <a:srgbClr val="000000"/>
                  </a:solidFill>
                  <a:miter lim="800000"/>
                  <a:headEnd/>
                  <a:tailEnd/>
                </a:ln>
              </p:spPr>
              <p:txBody>
                <a:bodyPr/>
                <a:lstStyle/>
                <a:p>
                  <a:endParaRPr lang="en-US"/>
                </a:p>
              </p:txBody>
            </p:sp>
            <p:sp>
              <p:nvSpPr>
                <p:cNvPr id="16849" name="Freeform 321"/>
                <p:cNvSpPr>
                  <a:spLocks/>
                </p:cNvSpPr>
                <p:nvPr/>
              </p:nvSpPr>
              <p:spPr bwMode="auto">
                <a:xfrm>
                  <a:off x="2919" y="1974"/>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50" name="Freeform 322"/>
                <p:cNvSpPr>
                  <a:spLocks/>
                </p:cNvSpPr>
                <p:nvPr/>
              </p:nvSpPr>
              <p:spPr bwMode="auto">
                <a:xfrm>
                  <a:off x="2949" y="192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51" name="Freeform 323"/>
                <p:cNvSpPr>
                  <a:spLocks/>
                </p:cNvSpPr>
                <p:nvPr/>
              </p:nvSpPr>
              <p:spPr bwMode="auto">
                <a:xfrm>
                  <a:off x="2937" y="1932"/>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52" name="Freeform 324"/>
                <p:cNvSpPr>
                  <a:spLocks/>
                </p:cNvSpPr>
                <p:nvPr/>
              </p:nvSpPr>
              <p:spPr bwMode="auto">
                <a:xfrm>
                  <a:off x="2955" y="192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53" name="Freeform 325"/>
                <p:cNvSpPr>
                  <a:spLocks/>
                </p:cNvSpPr>
                <p:nvPr/>
              </p:nvSpPr>
              <p:spPr bwMode="auto">
                <a:xfrm>
                  <a:off x="2901" y="1974"/>
                  <a:ext cx="60" cy="48"/>
                </a:xfrm>
                <a:custGeom>
                  <a:avLst/>
                  <a:gdLst>
                    <a:gd name="T0" fmla="*/ 12 w 60"/>
                    <a:gd name="T1" fmla="*/ 18 h 48"/>
                    <a:gd name="T2" fmla="*/ 12 w 60"/>
                    <a:gd name="T3" fmla="*/ 24 h 48"/>
                    <a:gd name="T4" fmla="*/ 18 w 60"/>
                    <a:gd name="T5" fmla="*/ 24 h 48"/>
                    <a:gd name="T6" fmla="*/ 18 w 60"/>
                    <a:gd name="T7" fmla="*/ 30 h 48"/>
                    <a:gd name="T8" fmla="*/ 24 w 60"/>
                    <a:gd name="T9" fmla="*/ 30 h 48"/>
                    <a:gd name="T10" fmla="*/ 30 w 60"/>
                    <a:gd name="T11" fmla="*/ 30 h 48"/>
                    <a:gd name="T12" fmla="*/ 24 w 60"/>
                    <a:gd name="T13" fmla="*/ 30 h 48"/>
                    <a:gd name="T14" fmla="*/ 24 w 60"/>
                    <a:gd name="T15" fmla="*/ 36 h 48"/>
                    <a:gd name="T16" fmla="*/ 30 w 60"/>
                    <a:gd name="T17" fmla="*/ 36 h 48"/>
                    <a:gd name="T18" fmla="*/ 24 w 60"/>
                    <a:gd name="T19" fmla="*/ 36 h 48"/>
                    <a:gd name="T20" fmla="*/ 30 w 60"/>
                    <a:gd name="T21" fmla="*/ 36 h 48"/>
                    <a:gd name="T22" fmla="*/ 36 w 60"/>
                    <a:gd name="T23" fmla="*/ 36 h 48"/>
                    <a:gd name="T24" fmla="*/ 36 w 60"/>
                    <a:gd name="T25" fmla="*/ 42 h 48"/>
                    <a:gd name="T26" fmla="*/ 42 w 60"/>
                    <a:gd name="T27" fmla="*/ 42 h 48"/>
                    <a:gd name="T28" fmla="*/ 42 w 60"/>
                    <a:gd name="T29" fmla="*/ 48 h 48"/>
                    <a:gd name="T30" fmla="*/ 48 w 60"/>
                    <a:gd name="T31" fmla="*/ 48 h 48"/>
                    <a:gd name="T32" fmla="*/ 54 w 60"/>
                    <a:gd name="T33" fmla="*/ 48 h 48"/>
                    <a:gd name="T34" fmla="*/ 54 w 60"/>
                    <a:gd name="T35" fmla="*/ 42 h 48"/>
                    <a:gd name="T36" fmla="*/ 48 w 60"/>
                    <a:gd name="T37" fmla="*/ 42 h 48"/>
                    <a:gd name="T38" fmla="*/ 48 w 60"/>
                    <a:gd name="T39" fmla="*/ 36 h 48"/>
                    <a:gd name="T40" fmla="*/ 54 w 60"/>
                    <a:gd name="T41" fmla="*/ 36 h 48"/>
                    <a:gd name="T42" fmla="*/ 54 w 60"/>
                    <a:gd name="T43" fmla="*/ 30 h 48"/>
                    <a:gd name="T44" fmla="*/ 54 w 60"/>
                    <a:gd name="T45" fmla="*/ 36 h 48"/>
                    <a:gd name="T46" fmla="*/ 54 w 60"/>
                    <a:gd name="T47" fmla="*/ 30 h 48"/>
                    <a:gd name="T48" fmla="*/ 54 w 60"/>
                    <a:gd name="T49" fmla="*/ 36 h 48"/>
                    <a:gd name="T50" fmla="*/ 54 w 60"/>
                    <a:gd name="T51" fmla="*/ 30 h 48"/>
                    <a:gd name="T52" fmla="*/ 60 w 60"/>
                    <a:gd name="T53" fmla="*/ 30 h 48"/>
                    <a:gd name="T54" fmla="*/ 60 w 60"/>
                    <a:gd name="T55" fmla="*/ 24 h 48"/>
                    <a:gd name="T56" fmla="*/ 54 w 60"/>
                    <a:gd name="T57" fmla="*/ 24 h 48"/>
                    <a:gd name="T58" fmla="*/ 60 w 60"/>
                    <a:gd name="T59" fmla="*/ 24 h 48"/>
                    <a:gd name="T60" fmla="*/ 54 w 60"/>
                    <a:gd name="T61" fmla="*/ 24 h 48"/>
                    <a:gd name="T62" fmla="*/ 54 w 60"/>
                    <a:gd name="T63" fmla="*/ 18 h 48"/>
                    <a:gd name="T64" fmla="*/ 48 w 60"/>
                    <a:gd name="T65" fmla="*/ 18 h 48"/>
                    <a:gd name="T66" fmla="*/ 48 w 60"/>
                    <a:gd name="T67" fmla="*/ 12 h 48"/>
                    <a:gd name="T68" fmla="*/ 54 w 60"/>
                    <a:gd name="T69" fmla="*/ 12 h 48"/>
                    <a:gd name="T70" fmla="*/ 48 w 60"/>
                    <a:gd name="T71" fmla="*/ 12 h 48"/>
                    <a:gd name="T72" fmla="*/ 48 w 60"/>
                    <a:gd name="T73" fmla="*/ 6 h 48"/>
                    <a:gd name="T74" fmla="*/ 42 w 60"/>
                    <a:gd name="T75" fmla="*/ 6 h 48"/>
                    <a:gd name="T76" fmla="*/ 42 w 60"/>
                    <a:gd name="T77" fmla="*/ 0 h 48"/>
                    <a:gd name="T78" fmla="*/ 36 w 60"/>
                    <a:gd name="T79" fmla="*/ 0 h 48"/>
                    <a:gd name="T80" fmla="*/ 36 w 60"/>
                    <a:gd name="T81" fmla="*/ 6 h 48"/>
                    <a:gd name="T82" fmla="*/ 36 w 60"/>
                    <a:gd name="T83" fmla="*/ 0 h 48"/>
                    <a:gd name="T84" fmla="*/ 36 w 60"/>
                    <a:gd name="T85" fmla="*/ 6 h 48"/>
                    <a:gd name="T86" fmla="*/ 30 w 60"/>
                    <a:gd name="T87" fmla="*/ 6 h 48"/>
                    <a:gd name="T88" fmla="*/ 30 w 60"/>
                    <a:gd name="T89" fmla="*/ 0 h 48"/>
                    <a:gd name="T90" fmla="*/ 30 w 60"/>
                    <a:gd name="T91" fmla="*/ 6 h 48"/>
                    <a:gd name="T92" fmla="*/ 24 w 60"/>
                    <a:gd name="T93" fmla="*/ 6 h 48"/>
                    <a:gd name="T94" fmla="*/ 18 w 60"/>
                    <a:gd name="T95" fmla="*/ 6 h 48"/>
                    <a:gd name="T96" fmla="*/ 12 w 60"/>
                    <a:gd name="T97" fmla="*/ 6 h 48"/>
                    <a:gd name="T98" fmla="*/ 6 w 60"/>
                    <a:gd name="T99" fmla="*/ 6 h 48"/>
                    <a:gd name="T100" fmla="*/ 6 w 60"/>
                    <a:gd name="T101" fmla="*/ 12 h 48"/>
                    <a:gd name="T102" fmla="*/ 0 w 60"/>
                    <a:gd name="T103" fmla="*/ 12 h 48"/>
                    <a:gd name="T104" fmla="*/ 6 w 60"/>
                    <a:gd name="T105" fmla="*/ 12 h 48"/>
                    <a:gd name="T106" fmla="*/ 6 w 60"/>
                    <a:gd name="T107" fmla="*/ 18 h 48"/>
                    <a:gd name="T108" fmla="*/ 12 w 60"/>
                    <a:gd name="T109" fmla="*/ 18 h 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48"/>
                    <a:gd name="T167" fmla="*/ 60 w 60"/>
                    <a:gd name="T168" fmla="*/ 48 h 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48">
                      <a:moveTo>
                        <a:pt x="12" y="18"/>
                      </a:moveTo>
                      <a:lnTo>
                        <a:pt x="12" y="24"/>
                      </a:lnTo>
                      <a:lnTo>
                        <a:pt x="18" y="24"/>
                      </a:lnTo>
                      <a:lnTo>
                        <a:pt x="18" y="30"/>
                      </a:lnTo>
                      <a:lnTo>
                        <a:pt x="24" y="30"/>
                      </a:lnTo>
                      <a:lnTo>
                        <a:pt x="30" y="30"/>
                      </a:lnTo>
                      <a:lnTo>
                        <a:pt x="24" y="30"/>
                      </a:lnTo>
                      <a:lnTo>
                        <a:pt x="24" y="36"/>
                      </a:lnTo>
                      <a:lnTo>
                        <a:pt x="30" y="36"/>
                      </a:lnTo>
                      <a:lnTo>
                        <a:pt x="24" y="36"/>
                      </a:lnTo>
                      <a:lnTo>
                        <a:pt x="30" y="36"/>
                      </a:lnTo>
                      <a:lnTo>
                        <a:pt x="36" y="36"/>
                      </a:lnTo>
                      <a:lnTo>
                        <a:pt x="36" y="42"/>
                      </a:lnTo>
                      <a:lnTo>
                        <a:pt x="42" y="42"/>
                      </a:lnTo>
                      <a:lnTo>
                        <a:pt x="42" y="48"/>
                      </a:lnTo>
                      <a:lnTo>
                        <a:pt x="48" y="48"/>
                      </a:lnTo>
                      <a:lnTo>
                        <a:pt x="54" y="48"/>
                      </a:lnTo>
                      <a:lnTo>
                        <a:pt x="54" y="42"/>
                      </a:lnTo>
                      <a:lnTo>
                        <a:pt x="48" y="42"/>
                      </a:lnTo>
                      <a:lnTo>
                        <a:pt x="48" y="36"/>
                      </a:lnTo>
                      <a:lnTo>
                        <a:pt x="54" y="36"/>
                      </a:lnTo>
                      <a:lnTo>
                        <a:pt x="54" y="30"/>
                      </a:lnTo>
                      <a:lnTo>
                        <a:pt x="54" y="36"/>
                      </a:lnTo>
                      <a:lnTo>
                        <a:pt x="54" y="30"/>
                      </a:lnTo>
                      <a:lnTo>
                        <a:pt x="54" y="36"/>
                      </a:lnTo>
                      <a:lnTo>
                        <a:pt x="54" y="30"/>
                      </a:lnTo>
                      <a:lnTo>
                        <a:pt x="60" y="30"/>
                      </a:lnTo>
                      <a:lnTo>
                        <a:pt x="60" y="24"/>
                      </a:lnTo>
                      <a:lnTo>
                        <a:pt x="54" y="24"/>
                      </a:lnTo>
                      <a:lnTo>
                        <a:pt x="60" y="24"/>
                      </a:lnTo>
                      <a:lnTo>
                        <a:pt x="54" y="24"/>
                      </a:lnTo>
                      <a:lnTo>
                        <a:pt x="54" y="18"/>
                      </a:lnTo>
                      <a:lnTo>
                        <a:pt x="48" y="18"/>
                      </a:lnTo>
                      <a:lnTo>
                        <a:pt x="48" y="12"/>
                      </a:lnTo>
                      <a:lnTo>
                        <a:pt x="54" y="12"/>
                      </a:lnTo>
                      <a:lnTo>
                        <a:pt x="48" y="12"/>
                      </a:lnTo>
                      <a:lnTo>
                        <a:pt x="48" y="6"/>
                      </a:lnTo>
                      <a:lnTo>
                        <a:pt x="42" y="6"/>
                      </a:lnTo>
                      <a:lnTo>
                        <a:pt x="42" y="0"/>
                      </a:lnTo>
                      <a:lnTo>
                        <a:pt x="36" y="0"/>
                      </a:lnTo>
                      <a:lnTo>
                        <a:pt x="36" y="6"/>
                      </a:lnTo>
                      <a:lnTo>
                        <a:pt x="36" y="0"/>
                      </a:lnTo>
                      <a:lnTo>
                        <a:pt x="36" y="6"/>
                      </a:lnTo>
                      <a:lnTo>
                        <a:pt x="30" y="6"/>
                      </a:lnTo>
                      <a:lnTo>
                        <a:pt x="30" y="0"/>
                      </a:lnTo>
                      <a:lnTo>
                        <a:pt x="30" y="6"/>
                      </a:lnTo>
                      <a:lnTo>
                        <a:pt x="24" y="6"/>
                      </a:lnTo>
                      <a:lnTo>
                        <a:pt x="18" y="6"/>
                      </a:lnTo>
                      <a:lnTo>
                        <a:pt x="12" y="6"/>
                      </a:lnTo>
                      <a:lnTo>
                        <a:pt x="6" y="6"/>
                      </a:lnTo>
                      <a:lnTo>
                        <a:pt x="6" y="12"/>
                      </a:lnTo>
                      <a:lnTo>
                        <a:pt x="0" y="12"/>
                      </a:lnTo>
                      <a:lnTo>
                        <a:pt x="6" y="12"/>
                      </a:lnTo>
                      <a:lnTo>
                        <a:pt x="6" y="18"/>
                      </a:lnTo>
                      <a:lnTo>
                        <a:pt x="12" y="18"/>
                      </a:lnTo>
                      <a:close/>
                    </a:path>
                  </a:pathLst>
                </a:custGeom>
                <a:solidFill>
                  <a:srgbClr val="00CC00"/>
                </a:solidFill>
                <a:ln w="0">
                  <a:solidFill>
                    <a:srgbClr val="000000"/>
                  </a:solidFill>
                  <a:prstDash val="solid"/>
                  <a:round/>
                  <a:headEnd/>
                  <a:tailEnd/>
                </a:ln>
              </p:spPr>
              <p:txBody>
                <a:bodyPr/>
                <a:lstStyle/>
                <a:p>
                  <a:endParaRPr lang="en-US"/>
                </a:p>
              </p:txBody>
            </p:sp>
            <p:sp>
              <p:nvSpPr>
                <p:cNvPr id="16854" name="Freeform 326"/>
                <p:cNvSpPr>
                  <a:spLocks/>
                </p:cNvSpPr>
                <p:nvPr/>
              </p:nvSpPr>
              <p:spPr bwMode="auto">
                <a:xfrm>
                  <a:off x="2937" y="197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55" name="Freeform 327"/>
                <p:cNvSpPr>
                  <a:spLocks/>
                </p:cNvSpPr>
                <p:nvPr/>
              </p:nvSpPr>
              <p:spPr bwMode="auto">
                <a:xfrm>
                  <a:off x="3045" y="1986"/>
                  <a:ext cx="102" cy="60"/>
                </a:xfrm>
                <a:custGeom>
                  <a:avLst/>
                  <a:gdLst>
                    <a:gd name="T0" fmla="*/ 24 w 102"/>
                    <a:gd name="T1" fmla="*/ 48 h 60"/>
                    <a:gd name="T2" fmla="*/ 18 w 102"/>
                    <a:gd name="T3" fmla="*/ 42 h 60"/>
                    <a:gd name="T4" fmla="*/ 18 w 102"/>
                    <a:gd name="T5" fmla="*/ 42 h 60"/>
                    <a:gd name="T6" fmla="*/ 12 w 102"/>
                    <a:gd name="T7" fmla="*/ 36 h 60"/>
                    <a:gd name="T8" fmla="*/ 12 w 102"/>
                    <a:gd name="T9" fmla="*/ 36 h 60"/>
                    <a:gd name="T10" fmla="*/ 6 w 102"/>
                    <a:gd name="T11" fmla="*/ 30 h 60"/>
                    <a:gd name="T12" fmla="*/ 0 w 102"/>
                    <a:gd name="T13" fmla="*/ 24 h 60"/>
                    <a:gd name="T14" fmla="*/ 6 w 102"/>
                    <a:gd name="T15" fmla="*/ 18 h 60"/>
                    <a:gd name="T16" fmla="*/ 12 w 102"/>
                    <a:gd name="T17" fmla="*/ 12 h 60"/>
                    <a:gd name="T18" fmla="*/ 12 w 102"/>
                    <a:gd name="T19" fmla="*/ 12 h 60"/>
                    <a:gd name="T20" fmla="*/ 12 w 102"/>
                    <a:gd name="T21" fmla="*/ 12 h 60"/>
                    <a:gd name="T22" fmla="*/ 24 w 102"/>
                    <a:gd name="T23" fmla="*/ 12 h 60"/>
                    <a:gd name="T24" fmla="*/ 30 w 102"/>
                    <a:gd name="T25" fmla="*/ 6 h 60"/>
                    <a:gd name="T26" fmla="*/ 36 w 102"/>
                    <a:gd name="T27" fmla="*/ 0 h 60"/>
                    <a:gd name="T28" fmla="*/ 42 w 102"/>
                    <a:gd name="T29" fmla="*/ 6 h 60"/>
                    <a:gd name="T30" fmla="*/ 42 w 102"/>
                    <a:gd name="T31" fmla="*/ 6 h 60"/>
                    <a:gd name="T32" fmla="*/ 48 w 102"/>
                    <a:gd name="T33" fmla="*/ 0 h 60"/>
                    <a:gd name="T34" fmla="*/ 54 w 102"/>
                    <a:gd name="T35" fmla="*/ 6 h 60"/>
                    <a:gd name="T36" fmla="*/ 60 w 102"/>
                    <a:gd name="T37" fmla="*/ 6 h 60"/>
                    <a:gd name="T38" fmla="*/ 66 w 102"/>
                    <a:gd name="T39" fmla="*/ 12 h 60"/>
                    <a:gd name="T40" fmla="*/ 66 w 102"/>
                    <a:gd name="T41" fmla="*/ 18 h 60"/>
                    <a:gd name="T42" fmla="*/ 72 w 102"/>
                    <a:gd name="T43" fmla="*/ 24 h 60"/>
                    <a:gd name="T44" fmla="*/ 72 w 102"/>
                    <a:gd name="T45" fmla="*/ 12 h 60"/>
                    <a:gd name="T46" fmla="*/ 84 w 102"/>
                    <a:gd name="T47" fmla="*/ 18 h 60"/>
                    <a:gd name="T48" fmla="*/ 90 w 102"/>
                    <a:gd name="T49" fmla="*/ 24 h 60"/>
                    <a:gd name="T50" fmla="*/ 96 w 102"/>
                    <a:gd name="T51" fmla="*/ 30 h 60"/>
                    <a:gd name="T52" fmla="*/ 102 w 102"/>
                    <a:gd name="T53" fmla="*/ 36 h 60"/>
                    <a:gd name="T54" fmla="*/ 96 w 102"/>
                    <a:gd name="T55" fmla="*/ 42 h 60"/>
                    <a:gd name="T56" fmla="*/ 90 w 102"/>
                    <a:gd name="T57" fmla="*/ 48 h 60"/>
                    <a:gd name="T58" fmla="*/ 84 w 102"/>
                    <a:gd name="T59" fmla="*/ 48 h 60"/>
                    <a:gd name="T60" fmla="*/ 78 w 102"/>
                    <a:gd name="T61" fmla="*/ 48 h 60"/>
                    <a:gd name="T62" fmla="*/ 72 w 102"/>
                    <a:gd name="T63" fmla="*/ 54 h 60"/>
                    <a:gd name="T64" fmla="*/ 60 w 102"/>
                    <a:gd name="T65" fmla="*/ 54 h 60"/>
                    <a:gd name="T66" fmla="*/ 60 w 102"/>
                    <a:gd name="T67" fmla="*/ 54 h 60"/>
                    <a:gd name="T68" fmla="*/ 60 w 102"/>
                    <a:gd name="T69" fmla="*/ 48 h 60"/>
                    <a:gd name="T70" fmla="*/ 54 w 102"/>
                    <a:gd name="T71" fmla="*/ 54 h 60"/>
                    <a:gd name="T72" fmla="*/ 54 w 102"/>
                    <a:gd name="T73" fmla="*/ 54 h 60"/>
                    <a:gd name="T74" fmla="*/ 48 w 102"/>
                    <a:gd name="T75" fmla="*/ 48 h 60"/>
                    <a:gd name="T76" fmla="*/ 42 w 102"/>
                    <a:gd name="T77" fmla="*/ 54 h 60"/>
                    <a:gd name="T78" fmla="*/ 42 w 102"/>
                    <a:gd name="T79" fmla="*/ 54 h 60"/>
                    <a:gd name="T80" fmla="*/ 36 w 102"/>
                    <a:gd name="T81" fmla="*/ 60 h 60"/>
                    <a:gd name="T82" fmla="*/ 36 w 102"/>
                    <a:gd name="T83" fmla="*/ 60 h 60"/>
                    <a:gd name="T84" fmla="*/ 30 w 102"/>
                    <a:gd name="T85" fmla="*/ 54 h 60"/>
                    <a:gd name="T86" fmla="*/ 30 w 102"/>
                    <a:gd name="T87" fmla="*/ 54 h 60"/>
                    <a:gd name="T88" fmla="*/ 30 w 102"/>
                    <a:gd name="T89" fmla="*/ 54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60"/>
                    <a:gd name="T137" fmla="*/ 102 w 102"/>
                    <a:gd name="T138" fmla="*/ 60 h 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60">
                      <a:moveTo>
                        <a:pt x="24" y="54"/>
                      </a:moveTo>
                      <a:lnTo>
                        <a:pt x="24" y="48"/>
                      </a:lnTo>
                      <a:lnTo>
                        <a:pt x="18" y="48"/>
                      </a:lnTo>
                      <a:lnTo>
                        <a:pt x="18" y="42"/>
                      </a:lnTo>
                      <a:lnTo>
                        <a:pt x="18" y="48"/>
                      </a:lnTo>
                      <a:lnTo>
                        <a:pt x="18" y="42"/>
                      </a:lnTo>
                      <a:lnTo>
                        <a:pt x="12" y="42"/>
                      </a:lnTo>
                      <a:lnTo>
                        <a:pt x="12" y="36"/>
                      </a:lnTo>
                      <a:lnTo>
                        <a:pt x="6" y="36"/>
                      </a:lnTo>
                      <a:lnTo>
                        <a:pt x="12" y="36"/>
                      </a:lnTo>
                      <a:lnTo>
                        <a:pt x="6" y="36"/>
                      </a:lnTo>
                      <a:lnTo>
                        <a:pt x="6" y="30"/>
                      </a:lnTo>
                      <a:lnTo>
                        <a:pt x="6" y="24"/>
                      </a:lnTo>
                      <a:lnTo>
                        <a:pt x="0" y="24"/>
                      </a:lnTo>
                      <a:lnTo>
                        <a:pt x="0" y="18"/>
                      </a:lnTo>
                      <a:lnTo>
                        <a:pt x="6" y="18"/>
                      </a:lnTo>
                      <a:lnTo>
                        <a:pt x="12" y="18"/>
                      </a:lnTo>
                      <a:lnTo>
                        <a:pt x="12" y="12"/>
                      </a:lnTo>
                      <a:lnTo>
                        <a:pt x="12" y="18"/>
                      </a:lnTo>
                      <a:lnTo>
                        <a:pt x="12" y="12"/>
                      </a:lnTo>
                      <a:lnTo>
                        <a:pt x="18" y="12"/>
                      </a:lnTo>
                      <a:lnTo>
                        <a:pt x="12" y="12"/>
                      </a:lnTo>
                      <a:lnTo>
                        <a:pt x="18" y="12"/>
                      </a:lnTo>
                      <a:lnTo>
                        <a:pt x="24" y="12"/>
                      </a:lnTo>
                      <a:lnTo>
                        <a:pt x="24" y="6"/>
                      </a:lnTo>
                      <a:lnTo>
                        <a:pt x="30" y="6"/>
                      </a:lnTo>
                      <a:lnTo>
                        <a:pt x="36" y="6"/>
                      </a:lnTo>
                      <a:lnTo>
                        <a:pt x="36" y="0"/>
                      </a:lnTo>
                      <a:lnTo>
                        <a:pt x="36" y="6"/>
                      </a:lnTo>
                      <a:lnTo>
                        <a:pt x="42" y="6"/>
                      </a:lnTo>
                      <a:lnTo>
                        <a:pt x="36" y="6"/>
                      </a:lnTo>
                      <a:lnTo>
                        <a:pt x="42" y="6"/>
                      </a:lnTo>
                      <a:lnTo>
                        <a:pt x="42" y="0"/>
                      </a:lnTo>
                      <a:lnTo>
                        <a:pt x="48" y="0"/>
                      </a:lnTo>
                      <a:lnTo>
                        <a:pt x="48" y="6"/>
                      </a:lnTo>
                      <a:lnTo>
                        <a:pt x="54" y="6"/>
                      </a:lnTo>
                      <a:lnTo>
                        <a:pt x="60" y="12"/>
                      </a:lnTo>
                      <a:lnTo>
                        <a:pt x="60" y="6"/>
                      </a:lnTo>
                      <a:lnTo>
                        <a:pt x="60" y="12"/>
                      </a:lnTo>
                      <a:lnTo>
                        <a:pt x="66" y="12"/>
                      </a:lnTo>
                      <a:lnTo>
                        <a:pt x="60" y="12"/>
                      </a:lnTo>
                      <a:lnTo>
                        <a:pt x="66" y="18"/>
                      </a:lnTo>
                      <a:lnTo>
                        <a:pt x="66" y="24"/>
                      </a:lnTo>
                      <a:lnTo>
                        <a:pt x="72" y="24"/>
                      </a:lnTo>
                      <a:lnTo>
                        <a:pt x="72" y="18"/>
                      </a:lnTo>
                      <a:lnTo>
                        <a:pt x="72" y="12"/>
                      </a:lnTo>
                      <a:lnTo>
                        <a:pt x="78" y="18"/>
                      </a:lnTo>
                      <a:lnTo>
                        <a:pt x="84" y="18"/>
                      </a:lnTo>
                      <a:lnTo>
                        <a:pt x="84" y="24"/>
                      </a:lnTo>
                      <a:lnTo>
                        <a:pt x="90" y="24"/>
                      </a:lnTo>
                      <a:lnTo>
                        <a:pt x="96" y="24"/>
                      </a:lnTo>
                      <a:lnTo>
                        <a:pt x="96" y="30"/>
                      </a:lnTo>
                      <a:lnTo>
                        <a:pt x="102" y="30"/>
                      </a:lnTo>
                      <a:lnTo>
                        <a:pt x="102" y="36"/>
                      </a:lnTo>
                      <a:lnTo>
                        <a:pt x="96" y="36"/>
                      </a:lnTo>
                      <a:lnTo>
                        <a:pt x="96" y="42"/>
                      </a:lnTo>
                      <a:lnTo>
                        <a:pt x="90" y="42"/>
                      </a:lnTo>
                      <a:lnTo>
                        <a:pt x="90" y="48"/>
                      </a:lnTo>
                      <a:lnTo>
                        <a:pt x="84" y="54"/>
                      </a:lnTo>
                      <a:lnTo>
                        <a:pt x="84" y="48"/>
                      </a:lnTo>
                      <a:lnTo>
                        <a:pt x="78" y="54"/>
                      </a:lnTo>
                      <a:lnTo>
                        <a:pt x="78" y="48"/>
                      </a:lnTo>
                      <a:lnTo>
                        <a:pt x="78" y="54"/>
                      </a:lnTo>
                      <a:lnTo>
                        <a:pt x="72" y="54"/>
                      </a:lnTo>
                      <a:lnTo>
                        <a:pt x="66" y="54"/>
                      </a:lnTo>
                      <a:lnTo>
                        <a:pt x="60" y="54"/>
                      </a:lnTo>
                      <a:lnTo>
                        <a:pt x="60" y="48"/>
                      </a:lnTo>
                      <a:lnTo>
                        <a:pt x="60" y="54"/>
                      </a:lnTo>
                      <a:lnTo>
                        <a:pt x="54" y="48"/>
                      </a:lnTo>
                      <a:lnTo>
                        <a:pt x="60" y="48"/>
                      </a:lnTo>
                      <a:lnTo>
                        <a:pt x="54" y="48"/>
                      </a:lnTo>
                      <a:lnTo>
                        <a:pt x="54" y="54"/>
                      </a:lnTo>
                      <a:lnTo>
                        <a:pt x="54" y="48"/>
                      </a:lnTo>
                      <a:lnTo>
                        <a:pt x="54" y="54"/>
                      </a:lnTo>
                      <a:lnTo>
                        <a:pt x="54" y="48"/>
                      </a:lnTo>
                      <a:lnTo>
                        <a:pt x="48" y="48"/>
                      </a:lnTo>
                      <a:lnTo>
                        <a:pt x="42" y="48"/>
                      </a:lnTo>
                      <a:lnTo>
                        <a:pt x="42" y="54"/>
                      </a:lnTo>
                      <a:lnTo>
                        <a:pt x="42" y="60"/>
                      </a:lnTo>
                      <a:lnTo>
                        <a:pt x="42" y="54"/>
                      </a:lnTo>
                      <a:lnTo>
                        <a:pt x="36" y="54"/>
                      </a:lnTo>
                      <a:lnTo>
                        <a:pt x="36" y="60"/>
                      </a:lnTo>
                      <a:lnTo>
                        <a:pt x="36" y="54"/>
                      </a:lnTo>
                      <a:lnTo>
                        <a:pt x="36" y="60"/>
                      </a:lnTo>
                      <a:lnTo>
                        <a:pt x="30" y="60"/>
                      </a:lnTo>
                      <a:lnTo>
                        <a:pt x="30" y="54"/>
                      </a:lnTo>
                      <a:lnTo>
                        <a:pt x="30" y="60"/>
                      </a:lnTo>
                      <a:lnTo>
                        <a:pt x="30" y="54"/>
                      </a:lnTo>
                      <a:lnTo>
                        <a:pt x="30" y="60"/>
                      </a:lnTo>
                      <a:lnTo>
                        <a:pt x="30" y="54"/>
                      </a:lnTo>
                      <a:lnTo>
                        <a:pt x="24" y="54"/>
                      </a:lnTo>
                      <a:close/>
                    </a:path>
                  </a:pathLst>
                </a:custGeom>
                <a:solidFill>
                  <a:srgbClr val="00CC00"/>
                </a:solidFill>
                <a:ln w="0">
                  <a:solidFill>
                    <a:srgbClr val="000000"/>
                  </a:solidFill>
                  <a:prstDash val="solid"/>
                  <a:round/>
                  <a:headEnd/>
                  <a:tailEnd/>
                </a:ln>
              </p:spPr>
              <p:txBody>
                <a:bodyPr/>
                <a:lstStyle/>
                <a:p>
                  <a:endParaRPr lang="en-US"/>
                </a:p>
              </p:txBody>
            </p:sp>
            <p:sp>
              <p:nvSpPr>
                <p:cNvPr id="16856" name="Freeform 328"/>
                <p:cNvSpPr>
                  <a:spLocks/>
                </p:cNvSpPr>
                <p:nvPr/>
              </p:nvSpPr>
              <p:spPr bwMode="auto">
                <a:xfrm>
                  <a:off x="2955" y="1890"/>
                  <a:ext cx="132" cy="180"/>
                </a:xfrm>
                <a:custGeom>
                  <a:avLst/>
                  <a:gdLst>
                    <a:gd name="T0" fmla="*/ 78 w 132"/>
                    <a:gd name="T1" fmla="*/ 24 h 180"/>
                    <a:gd name="T2" fmla="*/ 72 w 132"/>
                    <a:gd name="T3" fmla="*/ 18 h 180"/>
                    <a:gd name="T4" fmla="*/ 78 w 132"/>
                    <a:gd name="T5" fmla="*/ 12 h 180"/>
                    <a:gd name="T6" fmla="*/ 66 w 132"/>
                    <a:gd name="T7" fmla="*/ 12 h 180"/>
                    <a:gd name="T8" fmla="*/ 60 w 132"/>
                    <a:gd name="T9" fmla="*/ 6 h 180"/>
                    <a:gd name="T10" fmla="*/ 48 w 132"/>
                    <a:gd name="T11" fmla="*/ 6 h 180"/>
                    <a:gd name="T12" fmla="*/ 42 w 132"/>
                    <a:gd name="T13" fmla="*/ 6 h 180"/>
                    <a:gd name="T14" fmla="*/ 36 w 132"/>
                    <a:gd name="T15" fmla="*/ 18 h 180"/>
                    <a:gd name="T16" fmla="*/ 36 w 132"/>
                    <a:gd name="T17" fmla="*/ 18 h 180"/>
                    <a:gd name="T18" fmla="*/ 42 w 132"/>
                    <a:gd name="T19" fmla="*/ 24 h 180"/>
                    <a:gd name="T20" fmla="*/ 54 w 132"/>
                    <a:gd name="T21" fmla="*/ 36 h 180"/>
                    <a:gd name="T22" fmla="*/ 48 w 132"/>
                    <a:gd name="T23" fmla="*/ 30 h 180"/>
                    <a:gd name="T24" fmla="*/ 36 w 132"/>
                    <a:gd name="T25" fmla="*/ 36 h 180"/>
                    <a:gd name="T26" fmla="*/ 30 w 132"/>
                    <a:gd name="T27" fmla="*/ 42 h 180"/>
                    <a:gd name="T28" fmla="*/ 30 w 132"/>
                    <a:gd name="T29" fmla="*/ 30 h 180"/>
                    <a:gd name="T30" fmla="*/ 12 w 132"/>
                    <a:gd name="T31" fmla="*/ 42 h 180"/>
                    <a:gd name="T32" fmla="*/ 18 w 132"/>
                    <a:gd name="T33" fmla="*/ 60 h 180"/>
                    <a:gd name="T34" fmla="*/ 12 w 132"/>
                    <a:gd name="T35" fmla="*/ 72 h 180"/>
                    <a:gd name="T36" fmla="*/ 0 w 132"/>
                    <a:gd name="T37" fmla="*/ 84 h 180"/>
                    <a:gd name="T38" fmla="*/ 0 w 132"/>
                    <a:gd name="T39" fmla="*/ 96 h 180"/>
                    <a:gd name="T40" fmla="*/ 0 w 132"/>
                    <a:gd name="T41" fmla="*/ 108 h 180"/>
                    <a:gd name="T42" fmla="*/ 6 w 132"/>
                    <a:gd name="T43" fmla="*/ 114 h 180"/>
                    <a:gd name="T44" fmla="*/ 6 w 132"/>
                    <a:gd name="T45" fmla="*/ 126 h 180"/>
                    <a:gd name="T46" fmla="*/ 18 w 132"/>
                    <a:gd name="T47" fmla="*/ 144 h 180"/>
                    <a:gd name="T48" fmla="*/ 18 w 132"/>
                    <a:gd name="T49" fmla="*/ 144 h 180"/>
                    <a:gd name="T50" fmla="*/ 30 w 132"/>
                    <a:gd name="T51" fmla="*/ 144 h 180"/>
                    <a:gd name="T52" fmla="*/ 24 w 132"/>
                    <a:gd name="T53" fmla="*/ 156 h 180"/>
                    <a:gd name="T54" fmla="*/ 30 w 132"/>
                    <a:gd name="T55" fmla="*/ 174 h 180"/>
                    <a:gd name="T56" fmla="*/ 36 w 132"/>
                    <a:gd name="T57" fmla="*/ 168 h 180"/>
                    <a:gd name="T58" fmla="*/ 60 w 132"/>
                    <a:gd name="T59" fmla="*/ 174 h 180"/>
                    <a:gd name="T60" fmla="*/ 66 w 132"/>
                    <a:gd name="T61" fmla="*/ 180 h 180"/>
                    <a:gd name="T62" fmla="*/ 72 w 132"/>
                    <a:gd name="T63" fmla="*/ 174 h 180"/>
                    <a:gd name="T64" fmla="*/ 78 w 132"/>
                    <a:gd name="T65" fmla="*/ 180 h 180"/>
                    <a:gd name="T66" fmla="*/ 96 w 132"/>
                    <a:gd name="T67" fmla="*/ 174 h 180"/>
                    <a:gd name="T68" fmla="*/ 102 w 132"/>
                    <a:gd name="T69" fmla="*/ 180 h 180"/>
                    <a:gd name="T70" fmla="*/ 102 w 132"/>
                    <a:gd name="T71" fmla="*/ 168 h 180"/>
                    <a:gd name="T72" fmla="*/ 114 w 132"/>
                    <a:gd name="T73" fmla="*/ 156 h 180"/>
                    <a:gd name="T74" fmla="*/ 114 w 132"/>
                    <a:gd name="T75" fmla="*/ 156 h 180"/>
                    <a:gd name="T76" fmla="*/ 108 w 132"/>
                    <a:gd name="T77" fmla="*/ 138 h 180"/>
                    <a:gd name="T78" fmla="*/ 102 w 132"/>
                    <a:gd name="T79" fmla="*/ 132 h 180"/>
                    <a:gd name="T80" fmla="*/ 96 w 132"/>
                    <a:gd name="T81" fmla="*/ 126 h 180"/>
                    <a:gd name="T82" fmla="*/ 96 w 132"/>
                    <a:gd name="T83" fmla="*/ 114 h 180"/>
                    <a:gd name="T84" fmla="*/ 102 w 132"/>
                    <a:gd name="T85" fmla="*/ 108 h 180"/>
                    <a:gd name="T86" fmla="*/ 114 w 132"/>
                    <a:gd name="T87" fmla="*/ 108 h 180"/>
                    <a:gd name="T88" fmla="*/ 126 w 132"/>
                    <a:gd name="T89" fmla="*/ 96 h 180"/>
                    <a:gd name="T90" fmla="*/ 132 w 132"/>
                    <a:gd name="T91" fmla="*/ 102 h 180"/>
                    <a:gd name="T92" fmla="*/ 132 w 132"/>
                    <a:gd name="T93" fmla="*/ 78 h 180"/>
                    <a:gd name="T94" fmla="*/ 132 w 132"/>
                    <a:gd name="T95" fmla="*/ 66 h 180"/>
                    <a:gd name="T96" fmla="*/ 120 w 132"/>
                    <a:gd name="T97" fmla="*/ 54 h 180"/>
                    <a:gd name="T98" fmla="*/ 126 w 132"/>
                    <a:gd name="T99" fmla="*/ 36 h 180"/>
                    <a:gd name="T100" fmla="*/ 120 w 132"/>
                    <a:gd name="T101" fmla="*/ 30 h 180"/>
                    <a:gd name="T102" fmla="*/ 114 w 132"/>
                    <a:gd name="T103" fmla="*/ 24 h 180"/>
                    <a:gd name="T104" fmla="*/ 102 w 132"/>
                    <a:gd name="T105" fmla="*/ 18 h 180"/>
                    <a:gd name="T106" fmla="*/ 102 w 132"/>
                    <a:gd name="T107" fmla="*/ 18 h 180"/>
                    <a:gd name="T108" fmla="*/ 102 w 132"/>
                    <a:gd name="T109" fmla="*/ 18 h 180"/>
                    <a:gd name="T110" fmla="*/ 96 w 132"/>
                    <a:gd name="T111" fmla="*/ 18 h 180"/>
                    <a:gd name="T112" fmla="*/ 102 w 132"/>
                    <a:gd name="T113" fmla="*/ 12 h 1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
                    <a:gd name="T172" fmla="*/ 0 h 180"/>
                    <a:gd name="T173" fmla="*/ 132 w 132"/>
                    <a:gd name="T174" fmla="*/ 180 h 1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 h="180">
                      <a:moveTo>
                        <a:pt x="90" y="18"/>
                      </a:moveTo>
                      <a:lnTo>
                        <a:pt x="84" y="18"/>
                      </a:lnTo>
                      <a:lnTo>
                        <a:pt x="84" y="24"/>
                      </a:lnTo>
                      <a:lnTo>
                        <a:pt x="78" y="24"/>
                      </a:lnTo>
                      <a:lnTo>
                        <a:pt x="72" y="24"/>
                      </a:lnTo>
                      <a:lnTo>
                        <a:pt x="72" y="30"/>
                      </a:lnTo>
                      <a:lnTo>
                        <a:pt x="72" y="24"/>
                      </a:lnTo>
                      <a:lnTo>
                        <a:pt x="72" y="18"/>
                      </a:lnTo>
                      <a:lnTo>
                        <a:pt x="78" y="18"/>
                      </a:lnTo>
                      <a:lnTo>
                        <a:pt x="78" y="12"/>
                      </a:lnTo>
                      <a:lnTo>
                        <a:pt x="72" y="12"/>
                      </a:lnTo>
                      <a:lnTo>
                        <a:pt x="78" y="12"/>
                      </a:lnTo>
                      <a:lnTo>
                        <a:pt x="72" y="12"/>
                      </a:lnTo>
                      <a:lnTo>
                        <a:pt x="72" y="18"/>
                      </a:lnTo>
                      <a:lnTo>
                        <a:pt x="66" y="18"/>
                      </a:lnTo>
                      <a:lnTo>
                        <a:pt x="66" y="12"/>
                      </a:lnTo>
                      <a:lnTo>
                        <a:pt x="60" y="12"/>
                      </a:lnTo>
                      <a:lnTo>
                        <a:pt x="60" y="18"/>
                      </a:lnTo>
                      <a:lnTo>
                        <a:pt x="60" y="12"/>
                      </a:lnTo>
                      <a:lnTo>
                        <a:pt x="60" y="6"/>
                      </a:lnTo>
                      <a:lnTo>
                        <a:pt x="54" y="6"/>
                      </a:lnTo>
                      <a:lnTo>
                        <a:pt x="54" y="0"/>
                      </a:lnTo>
                      <a:lnTo>
                        <a:pt x="48" y="0"/>
                      </a:lnTo>
                      <a:lnTo>
                        <a:pt x="48" y="6"/>
                      </a:lnTo>
                      <a:lnTo>
                        <a:pt x="48" y="0"/>
                      </a:lnTo>
                      <a:lnTo>
                        <a:pt x="42" y="0"/>
                      </a:lnTo>
                      <a:lnTo>
                        <a:pt x="36" y="0"/>
                      </a:lnTo>
                      <a:lnTo>
                        <a:pt x="42" y="6"/>
                      </a:lnTo>
                      <a:lnTo>
                        <a:pt x="42" y="12"/>
                      </a:lnTo>
                      <a:lnTo>
                        <a:pt x="42" y="6"/>
                      </a:lnTo>
                      <a:lnTo>
                        <a:pt x="42" y="12"/>
                      </a:lnTo>
                      <a:lnTo>
                        <a:pt x="36" y="18"/>
                      </a:lnTo>
                      <a:lnTo>
                        <a:pt x="42" y="18"/>
                      </a:lnTo>
                      <a:lnTo>
                        <a:pt x="42" y="12"/>
                      </a:lnTo>
                      <a:lnTo>
                        <a:pt x="42" y="18"/>
                      </a:lnTo>
                      <a:lnTo>
                        <a:pt x="36" y="18"/>
                      </a:lnTo>
                      <a:lnTo>
                        <a:pt x="42" y="18"/>
                      </a:lnTo>
                      <a:lnTo>
                        <a:pt x="42" y="24"/>
                      </a:lnTo>
                      <a:lnTo>
                        <a:pt x="42" y="18"/>
                      </a:lnTo>
                      <a:lnTo>
                        <a:pt x="42" y="24"/>
                      </a:lnTo>
                      <a:lnTo>
                        <a:pt x="48" y="24"/>
                      </a:lnTo>
                      <a:lnTo>
                        <a:pt x="48" y="30"/>
                      </a:lnTo>
                      <a:lnTo>
                        <a:pt x="54" y="30"/>
                      </a:lnTo>
                      <a:lnTo>
                        <a:pt x="54" y="36"/>
                      </a:lnTo>
                      <a:lnTo>
                        <a:pt x="60" y="36"/>
                      </a:lnTo>
                      <a:lnTo>
                        <a:pt x="54" y="36"/>
                      </a:lnTo>
                      <a:lnTo>
                        <a:pt x="54" y="30"/>
                      </a:lnTo>
                      <a:lnTo>
                        <a:pt x="48" y="30"/>
                      </a:lnTo>
                      <a:lnTo>
                        <a:pt x="42" y="30"/>
                      </a:lnTo>
                      <a:lnTo>
                        <a:pt x="42" y="24"/>
                      </a:lnTo>
                      <a:lnTo>
                        <a:pt x="36" y="30"/>
                      </a:lnTo>
                      <a:lnTo>
                        <a:pt x="36" y="36"/>
                      </a:lnTo>
                      <a:lnTo>
                        <a:pt x="30" y="36"/>
                      </a:lnTo>
                      <a:lnTo>
                        <a:pt x="36" y="36"/>
                      </a:lnTo>
                      <a:lnTo>
                        <a:pt x="36" y="42"/>
                      </a:lnTo>
                      <a:lnTo>
                        <a:pt x="30" y="42"/>
                      </a:lnTo>
                      <a:lnTo>
                        <a:pt x="30" y="36"/>
                      </a:lnTo>
                      <a:lnTo>
                        <a:pt x="30" y="30"/>
                      </a:lnTo>
                      <a:lnTo>
                        <a:pt x="30" y="36"/>
                      </a:lnTo>
                      <a:lnTo>
                        <a:pt x="30" y="30"/>
                      </a:lnTo>
                      <a:lnTo>
                        <a:pt x="24" y="30"/>
                      </a:lnTo>
                      <a:lnTo>
                        <a:pt x="18" y="30"/>
                      </a:lnTo>
                      <a:lnTo>
                        <a:pt x="18" y="36"/>
                      </a:lnTo>
                      <a:lnTo>
                        <a:pt x="12" y="42"/>
                      </a:lnTo>
                      <a:lnTo>
                        <a:pt x="18" y="42"/>
                      </a:lnTo>
                      <a:lnTo>
                        <a:pt x="18" y="48"/>
                      </a:lnTo>
                      <a:lnTo>
                        <a:pt x="18" y="54"/>
                      </a:lnTo>
                      <a:lnTo>
                        <a:pt x="18" y="60"/>
                      </a:lnTo>
                      <a:lnTo>
                        <a:pt x="12" y="60"/>
                      </a:lnTo>
                      <a:lnTo>
                        <a:pt x="18" y="66"/>
                      </a:lnTo>
                      <a:lnTo>
                        <a:pt x="12" y="66"/>
                      </a:lnTo>
                      <a:lnTo>
                        <a:pt x="12" y="72"/>
                      </a:lnTo>
                      <a:lnTo>
                        <a:pt x="12" y="78"/>
                      </a:lnTo>
                      <a:lnTo>
                        <a:pt x="6" y="78"/>
                      </a:lnTo>
                      <a:lnTo>
                        <a:pt x="0" y="78"/>
                      </a:lnTo>
                      <a:lnTo>
                        <a:pt x="0" y="84"/>
                      </a:lnTo>
                      <a:lnTo>
                        <a:pt x="6" y="84"/>
                      </a:lnTo>
                      <a:lnTo>
                        <a:pt x="6" y="90"/>
                      </a:lnTo>
                      <a:lnTo>
                        <a:pt x="0" y="90"/>
                      </a:lnTo>
                      <a:lnTo>
                        <a:pt x="0" y="96"/>
                      </a:lnTo>
                      <a:lnTo>
                        <a:pt x="0" y="90"/>
                      </a:lnTo>
                      <a:lnTo>
                        <a:pt x="0" y="96"/>
                      </a:lnTo>
                      <a:lnTo>
                        <a:pt x="0" y="102"/>
                      </a:lnTo>
                      <a:lnTo>
                        <a:pt x="0" y="108"/>
                      </a:lnTo>
                      <a:lnTo>
                        <a:pt x="6" y="108"/>
                      </a:lnTo>
                      <a:lnTo>
                        <a:pt x="0" y="108"/>
                      </a:lnTo>
                      <a:lnTo>
                        <a:pt x="6" y="108"/>
                      </a:lnTo>
                      <a:lnTo>
                        <a:pt x="6" y="114"/>
                      </a:lnTo>
                      <a:lnTo>
                        <a:pt x="0" y="114"/>
                      </a:lnTo>
                      <a:lnTo>
                        <a:pt x="0" y="120"/>
                      </a:lnTo>
                      <a:lnTo>
                        <a:pt x="6" y="120"/>
                      </a:lnTo>
                      <a:lnTo>
                        <a:pt x="6" y="126"/>
                      </a:lnTo>
                      <a:lnTo>
                        <a:pt x="6" y="132"/>
                      </a:lnTo>
                      <a:lnTo>
                        <a:pt x="6" y="138"/>
                      </a:lnTo>
                      <a:lnTo>
                        <a:pt x="12" y="138"/>
                      </a:lnTo>
                      <a:lnTo>
                        <a:pt x="18" y="144"/>
                      </a:lnTo>
                      <a:lnTo>
                        <a:pt x="18" y="138"/>
                      </a:lnTo>
                      <a:lnTo>
                        <a:pt x="18" y="144"/>
                      </a:lnTo>
                      <a:lnTo>
                        <a:pt x="18" y="138"/>
                      </a:lnTo>
                      <a:lnTo>
                        <a:pt x="18" y="144"/>
                      </a:lnTo>
                      <a:lnTo>
                        <a:pt x="18" y="138"/>
                      </a:lnTo>
                      <a:lnTo>
                        <a:pt x="24" y="138"/>
                      </a:lnTo>
                      <a:lnTo>
                        <a:pt x="24" y="144"/>
                      </a:lnTo>
                      <a:lnTo>
                        <a:pt x="30" y="144"/>
                      </a:lnTo>
                      <a:lnTo>
                        <a:pt x="36" y="144"/>
                      </a:lnTo>
                      <a:lnTo>
                        <a:pt x="30" y="144"/>
                      </a:lnTo>
                      <a:lnTo>
                        <a:pt x="30" y="150"/>
                      </a:lnTo>
                      <a:lnTo>
                        <a:pt x="24" y="156"/>
                      </a:lnTo>
                      <a:lnTo>
                        <a:pt x="24" y="162"/>
                      </a:lnTo>
                      <a:lnTo>
                        <a:pt x="24" y="168"/>
                      </a:lnTo>
                      <a:lnTo>
                        <a:pt x="24" y="174"/>
                      </a:lnTo>
                      <a:lnTo>
                        <a:pt x="30" y="174"/>
                      </a:lnTo>
                      <a:lnTo>
                        <a:pt x="36" y="174"/>
                      </a:lnTo>
                      <a:lnTo>
                        <a:pt x="42" y="174"/>
                      </a:lnTo>
                      <a:lnTo>
                        <a:pt x="36" y="174"/>
                      </a:lnTo>
                      <a:lnTo>
                        <a:pt x="36" y="168"/>
                      </a:lnTo>
                      <a:lnTo>
                        <a:pt x="42" y="174"/>
                      </a:lnTo>
                      <a:lnTo>
                        <a:pt x="48" y="174"/>
                      </a:lnTo>
                      <a:lnTo>
                        <a:pt x="54" y="174"/>
                      </a:lnTo>
                      <a:lnTo>
                        <a:pt x="60" y="174"/>
                      </a:lnTo>
                      <a:lnTo>
                        <a:pt x="54" y="174"/>
                      </a:lnTo>
                      <a:lnTo>
                        <a:pt x="60" y="174"/>
                      </a:lnTo>
                      <a:lnTo>
                        <a:pt x="60" y="180"/>
                      </a:lnTo>
                      <a:lnTo>
                        <a:pt x="66" y="180"/>
                      </a:lnTo>
                      <a:lnTo>
                        <a:pt x="60" y="180"/>
                      </a:lnTo>
                      <a:lnTo>
                        <a:pt x="66" y="180"/>
                      </a:lnTo>
                      <a:lnTo>
                        <a:pt x="66" y="174"/>
                      </a:lnTo>
                      <a:lnTo>
                        <a:pt x="72" y="174"/>
                      </a:lnTo>
                      <a:lnTo>
                        <a:pt x="72" y="180"/>
                      </a:lnTo>
                      <a:lnTo>
                        <a:pt x="72" y="174"/>
                      </a:lnTo>
                      <a:lnTo>
                        <a:pt x="72" y="180"/>
                      </a:lnTo>
                      <a:lnTo>
                        <a:pt x="78" y="180"/>
                      </a:lnTo>
                      <a:lnTo>
                        <a:pt x="78" y="174"/>
                      </a:lnTo>
                      <a:lnTo>
                        <a:pt x="84" y="174"/>
                      </a:lnTo>
                      <a:lnTo>
                        <a:pt x="90" y="174"/>
                      </a:lnTo>
                      <a:lnTo>
                        <a:pt x="96" y="174"/>
                      </a:lnTo>
                      <a:lnTo>
                        <a:pt x="90" y="174"/>
                      </a:lnTo>
                      <a:lnTo>
                        <a:pt x="96" y="174"/>
                      </a:lnTo>
                      <a:lnTo>
                        <a:pt x="102" y="174"/>
                      </a:lnTo>
                      <a:lnTo>
                        <a:pt x="102" y="180"/>
                      </a:lnTo>
                      <a:lnTo>
                        <a:pt x="108" y="180"/>
                      </a:lnTo>
                      <a:lnTo>
                        <a:pt x="108" y="174"/>
                      </a:lnTo>
                      <a:lnTo>
                        <a:pt x="102" y="174"/>
                      </a:lnTo>
                      <a:lnTo>
                        <a:pt x="102" y="168"/>
                      </a:lnTo>
                      <a:lnTo>
                        <a:pt x="102" y="162"/>
                      </a:lnTo>
                      <a:lnTo>
                        <a:pt x="108" y="162"/>
                      </a:lnTo>
                      <a:lnTo>
                        <a:pt x="108" y="156"/>
                      </a:lnTo>
                      <a:lnTo>
                        <a:pt x="114" y="156"/>
                      </a:lnTo>
                      <a:lnTo>
                        <a:pt x="108" y="156"/>
                      </a:lnTo>
                      <a:lnTo>
                        <a:pt x="114" y="156"/>
                      </a:lnTo>
                      <a:lnTo>
                        <a:pt x="114" y="150"/>
                      </a:lnTo>
                      <a:lnTo>
                        <a:pt x="114" y="156"/>
                      </a:lnTo>
                      <a:lnTo>
                        <a:pt x="114" y="150"/>
                      </a:lnTo>
                      <a:lnTo>
                        <a:pt x="114" y="144"/>
                      </a:lnTo>
                      <a:lnTo>
                        <a:pt x="108" y="144"/>
                      </a:lnTo>
                      <a:lnTo>
                        <a:pt x="108" y="138"/>
                      </a:lnTo>
                      <a:lnTo>
                        <a:pt x="108" y="144"/>
                      </a:lnTo>
                      <a:lnTo>
                        <a:pt x="108" y="138"/>
                      </a:lnTo>
                      <a:lnTo>
                        <a:pt x="102" y="138"/>
                      </a:lnTo>
                      <a:lnTo>
                        <a:pt x="102" y="132"/>
                      </a:lnTo>
                      <a:lnTo>
                        <a:pt x="96" y="132"/>
                      </a:lnTo>
                      <a:lnTo>
                        <a:pt x="102" y="132"/>
                      </a:lnTo>
                      <a:lnTo>
                        <a:pt x="96" y="132"/>
                      </a:lnTo>
                      <a:lnTo>
                        <a:pt x="96" y="126"/>
                      </a:lnTo>
                      <a:lnTo>
                        <a:pt x="96" y="120"/>
                      </a:lnTo>
                      <a:lnTo>
                        <a:pt x="90" y="120"/>
                      </a:lnTo>
                      <a:lnTo>
                        <a:pt x="90" y="114"/>
                      </a:lnTo>
                      <a:lnTo>
                        <a:pt x="96" y="114"/>
                      </a:lnTo>
                      <a:lnTo>
                        <a:pt x="102" y="114"/>
                      </a:lnTo>
                      <a:lnTo>
                        <a:pt x="102" y="108"/>
                      </a:lnTo>
                      <a:lnTo>
                        <a:pt x="102" y="114"/>
                      </a:lnTo>
                      <a:lnTo>
                        <a:pt x="102" y="108"/>
                      </a:lnTo>
                      <a:lnTo>
                        <a:pt x="108" y="108"/>
                      </a:lnTo>
                      <a:lnTo>
                        <a:pt x="102" y="108"/>
                      </a:lnTo>
                      <a:lnTo>
                        <a:pt x="108" y="108"/>
                      </a:lnTo>
                      <a:lnTo>
                        <a:pt x="114" y="108"/>
                      </a:lnTo>
                      <a:lnTo>
                        <a:pt x="114" y="102"/>
                      </a:lnTo>
                      <a:lnTo>
                        <a:pt x="120" y="102"/>
                      </a:lnTo>
                      <a:lnTo>
                        <a:pt x="126" y="102"/>
                      </a:lnTo>
                      <a:lnTo>
                        <a:pt x="126" y="96"/>
                      </a:lnTo>
                      <a:lnTo>
                        <a:pt x="126" y="102"/>
                      </a:lnTo>
                      <a:lnTo>
                        <a:pt x="132" y="102"/>
                      </a:lnTo>
                      <a:lnTo>
                        <a:pt x="126" y="102"/>
                      </a:lnTo>
                      <a:lnTo>
                        <a:pt x="132" y="102"/>
                      </a:lnTo>
                      <a:lnTo>
                        <a:pt x="132" y="96"/>
                      </a:lnTo>
                      <a:lnTo>
                        <a:pt x="132" y="90"/>
                      </a:lnTo>
                      <a:lnTo>
                        <a:pt x="132" y="84"/>
                      </a:lnTo>
                      <a:lnTo>
                        <a:pt x="132" y="78"/>
                      </a:lnTo>
                      <a:lnTo>
                        <a:pt x="126" y="78"/>
                      </a:lnTo>
                      <a:lnTo>
                        <a:pt x="132" y="78"/>
                      </a:lnTo>
                      <a:lnTo>
                        <a:pt x="132" y="72"/>
                      </a:lnTo>
                      <a:lnTo>
                        <a:pt x="132" y="66"/>
                      </a:lnTo>
                      <a:lnTo>
                        <a:pt x="126" y="66"/>
                      </a:lnTo>
                      <a:lnTo>
                        <a:pt x="126" y="60"/>
                      </a:lnTo>
                      <a:lnTo>
                        <a:pt x="126" y="54"/>
                      </a:lnTo>
                      <a:lnTo>
                        <a:pt x="120" y="54"/>
                      </a:lnTo>
                      <a:lnTo>
                        <a:pt x="120" y="48"/>
                      </a:lnTo>
                      <a:lnTo>
                        <a:pt x="126" y="48"/>
                      </a:lnTo>
                      <a:lnTo>
                        <a:pt x="126" y="42"/>
                      </a:lnTo>
                      <a:lnTo>
                        <a:pt x="126" y="36"/>
                      </a:lnTo>
                      <a:lnTo>
                        <a:pt x="126" y="30"/>
                      </a:lnTo>
                      <a:lnTo>
                        <a:pt x="120" y="30"/>
                      </a:lnTo>
                      <a:lnTo>
                        <a:pt x="126" y="30"/>
                      </a:lnTo>
                      <a:lnTo>
                        <a:pt x="120" y="30"/>
                      </a:lnTo>
                      <a:lnTo>
                        <a:pt x="114" y="30"/>
                      </a:lnTo>
                      <a:lnTo>
                        <a:pt x="114" y="24"/>
                      </a:lnTo>
                      <a:lnTo>
                        <a:pt x="120" y="24"/>
                      </a:lnTo>
                      <a:lnTo>
                        <a:pt x="114" y="24"/>
                      </a:lnTo>
                      <a:lnTo>
                        <a:pt x="114" y="18"/>
                      </a:lnTo>
                      <a:lnTo>
                        <a:pt x="114" y="24"/>
                      </a:lnTo>
                      <a:lnTo>
                        <a:pt x="108" y="18"/>
                      </a:lnTo>
                      <a:lnTo>
                        <a:pt x="102" y="18"/>
                      </a:lnTo>
                      <a:lnTo>
                        <a:pt x="108" y="18"/>
                      </a:lnTo>
                      <a:lnTo>
                        <a:pt x="108" y="12"/>
                      </a:lnTo>
                      <a:lnTo>
                        <a:pt x="102" y="12"/>
                      </a:lnTo>
                      <a:lnTo>
                        <a:pt x="102" y="18"/>
                      </a:lnTo>
                      <a:lnTo>
                        <a:pt x="102" y="12"/>
                      </a:lnTo>
                      <a:lnTo>
                        <a:pt x="102" y="18"/>
                      </a:lnTo>
                      <a:lnTo>
                        <a:pt x="102" y="12"/>
                      </a:lnTo>
                      <a:lnTo>
                        <a:pt x="102" y="18"/>
                      </a:lnTo>
                      <a:lnTo>
                        <a:pt x="102" y="12"/>
                      </a:lnTo>
                      <a:lnTo>
                        <a:pt x="102" y="18"/>
                      </a:lnTo>
                      <a:lnTo>
                        <a:pt x="102" y="12"/>
                      </a:lnTo>
                      <a:lnTo>
                        <a:pt x="96" y="18"/>
                      </a:lnTo>
                      <a:lnTo>
                        <a:pt x="96" y="12"/>
                      </a:lnTo>
                      <a:lnTo>
                        <a:pt x="96" y="18"/>
                      </a:lnTo>
                      <a:lnTo>
                        <a:pt x="96" y="12"/>
                      </a:lnTo>
                      <a:lnTo>
                        <a:pt x="102" y="12"/>
                      </a:lnTo>
                      <a:lnTo>
                        <a:pt x="96" y="12"/>
                      </a:lnTo>
                      <a:lnTo>
                        <a:pt x="96" y="18"/>
                      </a:lnTo>
                      <a:lnTo>
                        <a:pt x="90" y="18"/>
                      </a:lnTo>
                      <a:close/>
                    </a:path>
                  </a:pathLst>
                </a:custGeom>
                <a:solidFill>
                  <a:srgbClr val="00CC00"/>
                </a:solidFill>
                <a:ln w="9525">
                  <a:noFill/>
                  <a:round/>
                  <a:headEnd/>
                  <a:tailEnd/>
                </a:ln>
              </p:spPr>
              <p:txBody>
                <a:bodyPr/>
                <a:lstStyle/>
                <a:p>
                  <a:endParaRPr lang="en-US"/>
                </a:p>
              </p:txBody>
            </p:sp>
            <p:sp>
              <p:nvSpPr>
                <p:cNvPr id="16857" name="Freeform 329"/>
                <p:cNvSpPr>
                  <a:spLocks/>
                </p:cNvSpPr>
                <p:nvPr/>
              </p:nvSpPr>
              <p:spPr bwMode="auto">
                <a:xfrm>
                  <a:off x="2955" y="1890"/>
                  <a:ext cx="132" cy="180"/>
                </a:xfrm>
                <a:custGeom>
                  <a:avLst/>
                  <a:gdLst>
                    <a:gd name="T0" fmla="*/ 78 w 132"/>
                    <a:gd name="T1" fmla="*/ 24 h 180"/>
                    <a:gd name="T2" fmla="*/ 72 w 132"/>
                    <a:gd name="T3" fmla="*/ 18 h 180"/>
                    <a:gd name="T4" fmla="*/ 78 w 132"/>
                    <a:gd name="T5" fmla="*/ 12 h 180"/>
                    <a:gd name="T6" fmla="*/ 66 w 132"/>
                    <a:gd name="T7" fmla="*/ 12 h 180"/>
                    <a:gd name="T8" fmla="*/ 60 w 132"/>
                    <a:gd name="T9" fmla="*/ 6 h 180"/>
                    <a:gd name="T10" fmla="*/ 48 w 132"/>
                    <a:gd name="T11" fmla="*/ 6 h 180"/>
                    <a:gd name="T12" fmla="*/ 42 w 132"/>
                    <a:gd name="T13" fmla="*/ 6 h 180"/>
                    <a:gd name="T14" fmla="*/ 36 w 132"/>
                    <a:gd name="T15" fmla="*/ 18 h 180"/>
                    <a:gd name="T16" fmla="*/ 36 w 132"/>
                    <a:gd name="T17" fmla="*/ 18 h 180"/>
                    <a:gd name="T18" fmla="*/ 42 w 132"/>
                    <a:gd name="T19" fmla="*/ 24 h 180"/>
                    <a:gd name="T20" fmla="*/ 54 w 132"/>
                    <a:gd name="T21" fmla="*/ 36 h 180"/>
                    <a:gd name="T22" fmla="*/ 48 w 132"/>
                    <a:gd name="T23" fmla="*/ 30 h 180"/>
                    <a:gd name="T24" fmla="*/ 36 w 132"/>
                    <a:gd name="T25" fmla="*/ 36 h 180"/>
                    <a:gd name="T26" fmla="*/ 30 w 132"/>
                    <a:gd name="T27" fmla="*/ 42 h 180"/>
                    <a:gd name="T28" fmla="*/ 30 w 132"/>
                    <a:gd name="T29" fmla="*/ 30 h 180"/>
                    <a:gd name="T30" fmla="*/ 12 w 132"/>
                    <a:gd name="T31" fmla="*/ 42 h 180"/>
                    <a:gd name="T32" fmla="*/ 18 w 132"/>
                    <a:gd name="T33" fmla="*/ 60 h 180"/>
                    <a:gd name="T34" fmla="*/ 12 w 132"/>
                    <a:gd name="T35" fmla="*/ 72 h 180"/>
                    <a:gd name="T36" fmla="*/ 0 w 132"/>
                    <a:gd name="T37" fmla="*/ 84 h 180"/>
                    <a:gd name="T38" fmla="*/ 0 w 132"/>
                    <a:gd name="T39" fmla="*/ 96 h 180"/>
                    <a:gd name="T40" fmla="*/ 0 w 132"/>
                    <a:gd name="T41" fmla="*/ 108 h 180"/>
                    <a:gd name="T42" fmla="*/ 6 w 132"/>
                    <a:gd name="T43" fmla="*/ 114 h 180"/>
                    <a:gd name="T44" fmla="*/ 6 w 132"/>
                    <a:gd name="T45" fmla="*/ 126 h 180"/>
                    <a:gd name="T46" fmla="*/ 18 w 132"/>
                    <a:gd name="T47" fmla="*/ 144 h 180"/>
                    <a:gd name="T48" fmla="*/ 18 w 132"/>
                    <a:gd name="T49" fmla="*/ 144 h 180"/>
                    <a:gd name="T50" fmla="*/ 30 w 132"/>
                    <a:gd name="T51" fmla="*/ 144 h 180"/>
                    <a:gd name="T52" fmla="*/ 24 w 132"/>
                    <a:gd name="T53" fmla="*/ 156 h 180"/>
                    <a:gd name="T54" fmla="*/ 30 w 132"/>
                    <a:gd name="T55" fmla="*/ 174 h 180"/>
                    <a:gd name="T56" fmla="*/ 36 w 132"/>
                    <a:gd name="T57" fmla="*/ 168 h 180"/>
                    <a:gd name="T58" fmla="*/ 60 w 132"/>
                    <a:gd name="T59" fmla="*/ 174 h 180"/>
                    <a:gd name="T60" fmla="*/ 66 w 132"/>
                    <a:gd name="T61" fmla="*/ 180 h 180"/>
                    <a:gd name="T62" fmla="*/ 72 w 132"/>
                    <a:gd name="T63" fmla="*/ 174 h 180"/>
                    <a:gd name="T64" fmla="*/ 78 w 132"/>
                    <a:gd name="T65" fmla="*/ 180 h 180"/>
                    <a:gd name="T66" fmla="*/ 96 w 132"/>
                    <a:gd name="T67" fmla="*/ 174 h 180"/>
                    <a:gd name="T68" fmla="*/ 102 w 132"/>
                    <a:gd name="T69" fmla="*/ 180 h 180"/>
                    <a:gd name="T70" fmla="*/ 102 w 132"/>
                    <a:gd name="T71" fmla="*/ 168 h 180"/>
                    <a:gd name="T72" fmla="*/ 114 w 132"/>
                    <a:gd name="T73" fmla="*/ 156 h 180"/>
                    <a:gd name="T74" fmla="*/ 114 w 132"/>
                    <a:gd name="T75" fmla="*/ 156 h 180"/>
                    <a:gd name="T76" fmla="*/ 108 w 132"/>
                    <a:gd name="T77" fmla="*/ 138 h 180"/>
                    <a:gd name="T78" fmla="*/ 102 w 132"/>
                    <a:gd name="T79" fmla="*/ 132 h 180"/>
                    <a:gd name="T80" fmla="*/ 96 w 132"/>
                    <a:gd name="T81" fmla="*/ 126 h 180"/>
                    <a:gd name="T82" fmla="*/ 96 w 132"/>
                    <a:gd name="T83" fmla="*/ 114 h 180"/>
                    <a:gd name="T84" fmla="*/ 102 w 132"/>
                    <a:gd name="T85" fmla="*/ 108 h 180"/>
                    <a:gd name="T86" fmla="*/ 114 w 132"/>
                    <a:gd name="T87" fmla="*/ 108 h 180"/>
                    <a:gd name="T88" fmla="*/ 126 w 132"/>
                    <a:gd name="T89" fmla="*/ 96 h 180"/>
                    <a:gd name="T90" fmla="*/ 132 w 132"/>
                    <a:gd name="T91" fmla="*/ 102 h 180"/>
                    <a:gd name="T92" fmla="*/ 132 w 132"/>
                    <a:gd name="T93" fmla="*/ 78 h 180"/>
                    <a:gd name="T94" fmla="*/ 132 w 132"/>
                    <a:gd name="T95" fmla="*/ 66 h 180"/>
                    <a:gd name="T96" fmla="*/ 120 w 132"/>
                    <a:gd name="T97" fmla="*/ 54 h 180"/>
                    <a:gd name="T98" fmla="*/ 126 w 132"/>
                    <a:gd name="T99" fmla="*/ 36 h 180"/>
                    <a:gd name="T100" fmla="*/ 120 w 132"/>
                    <a:gd name="T101" fmla="*/ 30 h 180"/>
                    <a:gd name="T102" fmla="*/ 114 w 132"/>
                    <a:gd name="T103" fmla="*/ 24 h 180"/>
                    <a:gd name="T104" fmla="*/ 102 w 132"/>
                    <a:gd name="T105" fmla="*/ 18 h 180"/>
                    <a:gd name="T106" fmla="*/ 102 w 132"/>
                    <a:gd name="T107" fmla="*/ 18 h 180"/>
                    <a:gd name="T108" fmla="*/ 102 w 132"/>
                    <a:gd name="T109" fmla="*/ 18 h 180"/>
                    <a:gd name="T110" fmla="*/ 96 w 132"/>
                    <a:gd name="T111" fmla="*/ 18 h 180"/>
                    <a:gd name="T112" fmla="*/ 102 w 132"/>
                    <a:gd name="T113" fmla="*/ 12 h 1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
                    <a:gd name="T172" fmla="*/ 0 h 180"/>
                    <a:gd name="T173" fmla="*/ 132 w 132"/>
                    <a:gd name="T174" fmla="*/ 180 h 1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 h="180">
                      <a:moveTo>
                        <a:pt x="90" y="18"/>
                      </a:moveTo>
                      <a:lnTo>
                        <a:pt x="84" y="18"/>
                      </a:lnTo>
                      <a:lnTo>
                        <a:pt x="84" y="24"/>
                      </a:lnTo>
                      <a:lnTo>
                        <a:pt x="78" y="24"/>
                      </a:lnTo>
                      <a:lnTo>
                        <a:pt x="72" y="24"/>
                      </a:lnTo>
                      <a:lnTo>
                        <a:pt x="72" y="30"/>
                      </a:lnTo>
                      <a:lnTo>
                        <a:pt x="72" y="24"/>
                      </a:lnTo>
                      <a:lnTo>
                        <a:pt x="72" y="18"/>
                      </a:lnTo>
                      <a:lnTo>
                        <a:pt x="78" y="18"/>
                      </a:lnTo>
                      <a:lnTo>
                        <a:pt x="78" y="12"/>
                      </a:lnTo>
                      <a:lnTo>
                        <a:pt x="72" y="12"/>
                      </a:lnTo>
                      <a:lnTo>
                        <a:pt x="78" y="12"/>
                      </a:lnTo>
                      <a:lnTo>
                        <a:pt x="72" y="12"/>
                      </a:lnTo>
                      <a:lnTo>
                        <a:pt x="72" y="18"/>
                      </a:lnTo>
                      <a:lnTo>
                        <a:pt x="66" y="18"/>
                      </a:lnTo>
                      <a:lnTo>
                        <a:pt x="66" y="12"/>
                      </a:lnTo>
                      <a:lnTo>
                        <a:pt x="60" y="12"/>
                      </a:lnTo>
                      <a:lnTo>
                        <a:pt x="60" y="18"/>
                      </a:lnTo>
                      <a:lnTo>
                        <a:pt x="60" y="12"/>
                      </a:lnTo>
                      <a:lnTo>
                        <a:pt x="60" y="6"/>
                      </a:lnTo>
                      <a:lnTo>
                        <a:pt x="54" y="6"/>
                      </a:lnTo>
                      <a:lnTo>
                        <a:pt x="54" y="0"/>
                      </a:lnTo>
                      <a:lnTo>
                        <a:pt x="48" y="0"/>
                      </a:lnTo>
                      <a:lnTo>
                        <a:pt x="48" y="6"/>
                      </a:lnTo>
                      <a:lnTo>
                        <a:pt x="48" y="0"/>
                      </a:lnTo>
                      <a:lnTo>
                        <a:pt x="42" y="0"/>
                      </a:lnTo>
                      <a:lnTo>
                        <a:pt x="36" y="0"/>
                      </a:lnTo>
                      <a:lnTo>
                        <a:pt x="42" y="6"/>
                      </a:lnTo>
                      <a:lnTo>
                        <a:pt x="42" y="12"/>
                      </a:lnTo>
                      <a:lnTo>
                        <a:pt x="42" y="6"/>
                      </a:lnTo>
                      <a:lnTo>
                        <a:pt x="42" y="12"/>
                      </a:lnTo>
                      <a:lnTo>
                        <a:pt x="36" y="18"/>
                      </a:lnTo>
                      <a:lnTo>
                        <a:pt x="42" y="18"/>
                      </a:lnTo>
                      <a:lnTo>
                        <a:pt x="42" y="12"/>
                      </a:lnTo>
                      <a:lnTo>
                        <a:pt x="42" y="18"/>
                      </a:lnTo>
                      <a:lnTo>
                        <a:pt x="36" y="18"/>
                      </a:lnTo>
                      <a:lnTo>
                        <a:pt x="42" y="18"/>
                      </a:lnTo>
                      <a:lnTo>
                        <a:pt x="42" y="24"/>
                      </a:lnTo>
                      <a:lnTo>
                        <a:pt x="42" y="18"/>
                      </a:lnTo>
                      <a:lnTo>
                        <a:pt x="42" y="24"/>
                      </a:lnTo>
                      <a:lnTo>
                        <a:pt x="48" y="24"/>
                      </a:lnTo>
                      <a:lnTo>
                        <a:pt x="48" y="30"/>
                      </a:lnTo>
                      <a:lnTo>
                        <a:pt x="54" y="30"/>
                      </a:lnTo>
                      <a:lnTo>
                        <a:pt x="54" y="36"/>
                      </a:lnTo>
                      <a:lnTo>
                        <a:pt x="60" y="36"/>
                      </a:lnTo>
                      <a:lnTo>
                        <a:pt x="54" y="36"/>
                      </a:lnTo>
                      <a:lnTo>
                        <a:pt x="54" y="30"/>
                      </a:lnTo>
                      <a:lnTo>
                        <a:pt x="48" y="30"/>
                      </a:lnTo>
                      <a:lnTo>
                        <a:pt x="42" y="30"/>
                      </a:lnTo>
                      <a:lnTo>
                        <a:pt x="42" y="24"/>
                      </a:lnTo>
                      <a:lnTo>
                        <a:pt x="36" y="30"/>
                      </a:lnTo>
                      <a:lnTo>
                        <a:pt x="36" y="36"/>
                      </a:lnTo>
                      <a:lnTo>
                        <a:pt x="30" y="36"/>
                      </a:lnTo>
                      <a:lnTo>
                        <a:pt x="36" y="36"/>
                      </a:lnTo>
                      <a:lnTo>
                        <a:pt x="36" y="42"/>
                      </a:lnTo>
                      <a:lnTo>
                        <a:pt x="30" y="42"/>
                      </a:lnTo>
                      <a:lnTo>
                        <a:pt x="30" y="36"/>
                      </a:lnTo>
                      <a:lnTo>
                        <a:pt x="30" y="30"/>
                      </a:lnTo>
                      <a:lnTo>
                        <a:pt x="30" y="36"/>
                      </a:lnTo>
                      <a:lnTo>
                        <a:pt x="30" y="30"/>
                      </a:lnTo>
                      <a:lnTo>
                        <a:pt x="24" y="30"/>
                      </a:lnTo>
                      <a:lnTo>
                        <a:pt x="18" y="30"/>
                      </a:lnTo>
                      <a:lnTo>
                        <a:pt x="18" y="36"/>
                      </a:lnTo>
                      <a:lnTo>
                        <a:pt x="12" y="42"/>
                      </a:lnTo>
                      <a:lnTo>
                        <a:pt x="18" y="42"/>
                      </a:lnTo>
                      <a:lnTo>
                        <a:pt x="18" y="48"/>
                      </a:lnTo>
                      <a:lnTo>
                        <a:pt x="18" y="54"/>
                      </a:lnTo>
                      <a:lnTo>
                        <a:pt x="18" y="60"/>
                      </a:lnTo>
                      <a:lnTo>
                        <a:pt x="12" y="60"/>
                      </a:lnTo>
                      <a:lnTo>
                        <a:pt x="18" y="66"/>
                      </a:lnTo>
                      <a:lnTo>
                        <a:pt x="12" y="66"/>
                      </a:lnTo>
                      <a:lnTo>
                        <a:pt x="12" y="72"/>
                      </a:lnTo>
                      <a:lnTo>
                        <a:pt x="12" y="78"/>
                      </a:lnTo>
                      <a:lnTo>
                        <a:pt x="6" y="78"/>
                      </a:lnTo>
                      <a:lnTo>
                        <a:pt x="0" y="78"/>
                      </a:lnTo>
                      <a:lnTo>
                        <a:pt x="0" y="84"/>
                      </a:lnTo>
                      <a:lnTo>
                        <a:pt x="6" y="84"/>
                      </a:lnTo>
                      <a:lnTo>
                        <a:pt x="6" y="90"/>
                      </a:lnTo>
                      <a:lnTo>
                        <a:pt x="0" y="90"/>
                      </a:lnTo>
                      <a:lnTo>
                        <a:pt x="0" y="96"/>
                      </a:lnTo>
                      <a:lnTo>
                        <a:pt x="0" y="90"/>
                      </a:lnTo>
                      <a:lnTo>
                        <a:pt x="0" y="96"/>
                      </a:lnTo>
                      <a:lnTo>
                        <a:pt x="0" y="102"/>
                      </a:lnTo>
                      <a:lnTo>
                        <a:pt x="0" y="108"/>
                      </a:lnTo>
                      <a:lnTo>
                        <a:pt x="6" y="108"/>
                      </a:lnTo>
                      <a:lnTo>
                        <a:pt x="0" y="108"/>
                      </a:lnTo>
                      <a:lnTo>
                        <a:pt x="6" y="108"/>
                      </a:lnTo>
                      <a:lnTo>
                        <a:pt x="6" y="114"/>
                      </a:lnTo>
                      <a:lnTo>
                        <a:pt x="0" y="114"/>
                      </a:lnTo>
                      <a:lnTo>
                        <a:pt x="0" y="120"/>
                      </a:lnTo>
                      <a:lnTo>
                        <a:pt x="6" y="120"/>
                      </a:lnTo>
                      <a:lnTo>
                        <a:pt x="6" y="126"/>
                      </a:lnTo>
                      <a:lnTo>
                        <a:pt x="6" y="132"/>
                      </a:lnTo>
                      <a:lnTo>
                        <a:pt x="6" y="138"/>
                      </a:lnTo>
                      <a:lnTo>
                        <a:pt x="12" y="138"/>
                      </a:lnTo>
                      <a:lnTo>
                        <a:pt x="18" y="144"/>
                      </a:lnTo>
                      <a:lnTo>
                        <a:pt x="18" y="138"/>
                      </a:lnTo>
                      <a:lnTo>
                        <a:pt x="18" y="144"/>
                      </a:lnTo>
                      <a:lnTo>
                        <a:pt x="18" y="138"/>
                      </a:lnTo>
                      <a:lnTo>
                        <a:pt x="18" y="144"/>
                      </a:lnTo>
                      <a:lnTo>
                        <a:pt x="18" y="138"/>
                      </a:lnTo>
                      <a:lnTo>
                        <a:pt x="24" y="138"/>
                      </a:lnTo>
                      <a:lnTo>
                        <a:pt x="24" y="144"/>
                      </a:lnTo>
                      <a:lnTo>
                        <a:pt x="30" y="144"/>
                      </a:lnTo>
                      <a:lnTo>
                        <a:pt x="36" y="144"/>
                      </a:lnTo>
                      <a:lnTo>
                        <a:pt x="30" y="144"/>
                      </a:lnTo>
                      <a:lnTo>
                        <a:pt x="30" y="150"/>
                      </a:lnTo>
                      <a:lnTo>
                        <a:pt x="24" y="156"/>
                      </a:lnTo>
                      <a:lnTo>
                        <a:pt x="24" y="162"/>
                      </a:lnTo>
                      <a:lnTo>
                        <a:pt x="24" y="168"/>
                      </a:lnTo>
                      <a:lnTo>
                        <a:pt x="24" y="174"/>
                      </a:lnTo>
                      <a:lnTo>
                        <a:pt x="30" y="174"/>
                      </a:lnTo>
                      <a:lnTo>
                        <a:pt x="36" y="174"/>
                      </a:lnTo>
                      <a:lnTo>
                        <a:pt x="42" y="174"/>
                      </a:lnTo>
                      <a:lnTo>
                        <a:pt x="36" y="174"/>
                      </a:lnTo>
                      <a:lnTo>
                        <a:pt x="36" y="168"/>
                      </a:lnTo>
                      <a:lnTo>
                        <a:pt x="42" y="174"/>
                      </a:lnTo>
                      <a:lnTo>
                        <a:pt x="48" y="174"/>
                      </a:lnTo>
                      <a:lnTo>
                        <a:pt x="54" y="174"/>
                      </a:lnTo>
                      <a:lnTo>
                        <a:pt x="60" y="174"/>
                      </a:lnTo>
                      <a:lnTo>
                        <a:pt x="54" y="174"/>
                      </a:lnTo>
                      <a:lnTo>
                        <a:pt x="60" y="174"/>
                      </a:lnTo>
                      <a:lnTo>
                        <a:pt x="60" y="180"/>
                      </a:lnTo>
                      <a:lnTo>
                        <a:pt x="66" y="180"/>
                      </a:lnTo>
                      <a:lnTo>
                        <a:pt x="60" y="180"/>
                      </a:lnTo>
                      <a:lnTo>
                        <a:pt x="66" y="180"/>
                      </a:lnTo>
                      <a:lnTo>
                        <a:pt x="66" y="174"/>
                      </a:lnTo>
                      <a:lnTo>
                        <a:pt x="72" y="174"/>
                      </a:lnTo>
                      <a:lnTo>
                        <a:pt x="72" y="180"/>
                      </a:lnTo>
                      <a:lnTo>
                        <a:pt x="72" y="174"/>
                      </a:lnTo>
                      <a:lnTo>
                        <a:pt x="72" y="180"/>
                      </a:lnTo>
                      <a:lnTo>
                        <a:pt x="78" y="180"/>
                      </a:lnTo>
                      <a:lnTo>
                        <a:pt x="78" y="174"/>
                      </a:lnTo>
                      <a:lnTo>
                        <a:pt x="84" y="174"/>
                      </a:lnTo>
                      <a:lnTo>
                        <a:pt x="90" y="174"/>
                      </a:lnTo>
                      <a:lnTo>
                        <a:pt x="96" y="174"/>
                      </a:lnTo>
                      <a:lnTo>
                        <a:pt x="90" y="174"/>
                      </a:lnTo>
                      <a:lnTo>
                        <a:pt x="96" y="174"/>
                      </a:lnTo>
                      <a:lnTo>
                        <a:pt x="102" y="174"/>
                      </a:lnTo>
                      <a:lnTo>
                        <a:pt x="102" y="180"/>
                      </a:lnTo>
                      <a:lnTo>
                        <a:pt x="108" y="180"/>
                      </a:lnTo>
                      <a:lnTo>
                        <a:pt x="108" y="174"/>
                      </a:lnTo>
                      <a:lnTo>
                        <a:pt x="102" y="174"/>
                      </a:lnTo>
                      <a:lnTo>
                        <a:pt x="102" y="168"/>
                      </a:lnTo>
                      <a:lnTo>
                        <a:pt x="102" y="162"/>
                      </a:lnTo>
                      <a:lnTo>
                        <a:pt x="108" y="162"/>
                      </a:lnTo>
                      <a:lnTo>
                        <a:pt x="108" y="156"/>
                      </a:lnTo>
                      <a:lnTo>
                        <a:pt x="114" y="156"/>
                      </a:lnTo>
                      <a:lnTo>
                        <a:pt x="108" y="156"/>
                      </a:lnTo>
                      <a:lnTo>
                        <a:pt x="114" y="156"/>
                      </a:lnTo>
                      <a:lnTo>
                        <a:pt x="114" y="150"/>
                      </a:lnTo>
                      <a:lnTo>
                        <a:pt x="114" y="156"/>
                      </a:lnTo>
                      <a:lnTo>
                        <a:pt x="114" y="150"/>
                      </a:lnTo>
                      <a:lnTo>
                        <a:pt x="114" y="144"/>
                      </a:lnTo>
                      <a:lnTo>
                        <a:pt x="108" y="144"/>
                      </a:lnTo>
                      <a:lnTo>
                        <a:pt x="108" y="138"/>
                      </a:lnTo>
                      <a:lnTo>
                        <a:pt x="108" y="144"/>
                      </a:lnTo>
                      <a:lnTo>
                        <a:pt x="108" y="138"/>
                      </a:lnTo>
                      <a:lnTo>
                        <a:pt x="102" y="138"/>
                      </a:lnTo>
                      <a:lnTo>
                        <a:pt x="102" y="132"/>
                      </a:lnTo>
                      <a:lnTo>
                        <a:pt x="96" y="132"/>
                      </a:lnTo>
                      <a:lnTo>
                        <a:pt x="102" y="132"/>
                      </a:lnTo>
                      <a:lnTo>
                        <a:pt x="96" y="132"/>
                      </a:lnTo>
                      <a:lnTo>
                        <a:pt x="96" y="126"/>
                      </a:lnTo>
                      <a:lnTo>
                        <a:pt x="96" y="120"/>
                      </a:lnTo>
                      <a:lnTo>
                        <a:pt x="90" y="120"/>
                      </a:lnTo>
                      <a:lnTo>
                        <a:pt x="90" y="114"/>
                      </a:lnTo>
                      <a:lnTo>
                        <a:pt x="96" y="114"/>
                      </a:lnTo>
                      <a:lnTo>
                        <a:pt x="102" y="114"/>
                      </a:lnTo>
                      <a:lnTo>
                        <a:pt x="102" y="108"/>
                      </a:lnTo>
                      <a:lnTo>
                        <a:pt x="102" y="114"/>
                      </a:lnTo>
                      <a:lnTo>
                        <a:pt x="102" y="108"/>
                      </a:lnTo>
                      <a:lnTo>
                        <a:pt x="108" y="108"/>
                      </a:lnTo>
                      <a:lnTo>
                        <a:pt x="102" y="108"/>
                      </a:lnTo>
                      <a:lnTo>
                        <a:pt x="108" y="108"/>
                      </a:lnTo>
                      <a:lnTo>
                        <a:pt x="114" y="108"/>
                      </a:lnTo>
                      <a:lnTo>
                        <a:pt x="114" y="102"/>
                      </a:lnTo>
                      <a:lnTo>
                        <a:pt x="120" y="102"/>
                      </a:lnTo>
                      <a:lnTo>
                        <a:pt x="126" y="102"/>
                      </a:lnTo>
                      <a:lnTo>
                        <a:pt x="126" y="96"/>
                      </a:lnTo>
                      <a:lnTo>
                        <a:pt x="126" y="102"/>
                      </a:lnTo>
                      <a:lnTo>
                        <a:pt x="132" y="102"/>
                      </a:lnTo>
                      <a:lnTo>
                        <a:pt x="126" y="102"/>
                      </a:lnTo>
                      <a:lnTo>
                        <a:pt x="132" y="102"/>
                      </a:lnTo>
                      <a:lnTo>
                        <a:pt x="132" y="96"/>
                      </a:lnTo>
                      <a:lnTo>
                        <a:pt x="132" y="90"/>
                      </a:lnTo>
                      <a:lnTo>
                        <a:pt x="132" y="84"/>
                      </a:lnTo>
                      <a:lnTo>
                        <a:pt x="132" y="78"/>
                      </a:lnTo>
                      <a:lnTo>
                        <a:pt x="126" y="78"/>
                      </a:lnTo>
                      <a:lnTo>
                        <a:pt x="132" y="78"/>
                      </a:lnTo>
                      <a:lnTo>
                        <a:pt x="132" y="72"/>
                      </a:lnTo>
                      <a:lnTo>
                        <a:pt x="132" y="66"/>
                      </a:lnTo>
                      <a:lnTo>
                        <a:pt x="126" y="66"/>
                      </a:lnTo>
                      <a:lnTo>
                        <a:pt x="126" y="60"/>
                      </a:lnTo>
                      <a:lnTo>
                        <a:pt x="126" y="54"/>
                      </a:lnTo>
                      <a:lnTo>
                        <a:pt x="120" y="54"/>
                      </a:lnTo>
                      <a:lnTo>
                        <a:pt x="120" y="48"/>
                      </a:lnTo>
                      <a:lnTo>
                        <a:pt x="126" y="48"/>
                      </a:lnTo>
                      <a:lnTo>
                        <a:pt x="126" y="42"/>
                      </a:lnTo>
                      <a:lnTo>
                        <a:pt x="126" y="36"/>
                      </a:lnTo>
                      <a:lnTo>
                        <a:pt x="126" y="30"/>
                      </a:lnTo>
                      <a:lnTo>
                        <a:pt x="120" y="30"/>
                      </a:lnTo>
                      <a:lnTo>
                        <a:pt x="126" y="30"/>
                      </a:lnTo>
                      <a:lnTo>
                        <a:pt x="120" y="30"/>
                      </a:lnTo>
                      <a:lnTo>
                        <a:pt x="114" y="30"/>
                      </a:lnTo>
                      <a:lnTo>
                        <a:pt x="114" y="24"/>
                      </a:lnTo>
                      <a:lnTo>
                        <a:pt x="120" y="24"/>
                      </a:lnTo>
                      <a:lnTo>
                        <a:pt x="114" y="24"/>
                      </a:lnTo>
                      <a:lnTo>
                        <a:pt x="114" y="18"/>
                      </a:lnTo>
                      <a:lnTo>
                        <a:pt x="114" y="24"/>
                      </a:lnTo>
                      <a:lnTo>
                        <a:pt x="108" y="18"/>
                      </a:lnTo>
                      <a:lnTo>
                        <a:pt x="102" y="18"/>
                      </a:lnTo>
                      <a:lnTo>
                        <a:pt x="108" y="18"/>
                      </a:lnTo>
                      <a:lnTo>
                        <a:pt x="108" y="12"/>
                      </a:lnTo>
                      <a:lnTo>
                        <a:pt x="102" y="12"/>
                      </a:lnTo>
                      <a:lnTo>
                        <a:pt x="102" y="18"/>
                      </a:lnTo>
                      <a:lnTo>
                        <a:pt x="102" y="12"/>
                      </a:lnTo>
                      <a:lnTo>
                        <a:pt x="102" y="18"/>
                      </a:lnTo>
                      <a:lnTo>
                        <a:pt x="102" y="12"/>
                      </a:lnTo>
                      <a:lnTo>
                        <a:pt x="102" y="18"/>
                      </a:lnTo>
                      <a:lnTo>
                        <a:pt x="102" y="12"/>
                      </a:lnTo>
                      <a:lnTo>
                        <a:pt x="102" y="18"/>
                      </a:lnTo>
                      <a:lnTo>
                        <a:pt x="102" y="12"/>
                      </a:lnTo>
                      <a:lnTo>
                        <a:pt x="96" y="18"/>
                      </a:lnTo>
                      <a:lnTo>
                        <a:pt x="96" y="12"/>
                      </a:lnTo>
                      <a:lnTo>
                        <a:pt x="96" y="18"/>
                      </a:lnTo>
                      <a:lnTo>
                        <a:pt x="96" y="12"/>
                      </a:lnTo>
                      <a:lnTo>
                        <a:pt x="102" y="12"/>
                      </a:lnTo>
                      <a:lnTo>
                        <a:pt x="96" y="12"/>
                      </a:lnTo>
                      <a:lnTo>
                        <a:pt x="96" y="18"/>
                      </a:lnTo>
                      <a:lnTo>
                        <a:pt x="90" y="18"/>
                      </a:lnTo>
                      <a:close/>
                    </a:path>
                  </a:pathLst>
                </a:custGeom>
                <a:solidFill>
                  <a:srgbClr val="00CC00"/>
                </a:solidFill>
                <a:ln w="0">
                  <a:solidFill>
                    <a:srgbClr val="000000"/>
                  </a:solidFill>
                  <a:prstDash val="solid"/>
                  <a:round/>
                  <a:headEnd/>
                  <a:tailEnd/>
                </a:ln>
              </p:spPr>
              <p:txBody>
                <a:bodyPr/>
                <a:lstStyle/>
                <a:p>
                  <a:endParaRPr lang="en-US"/>
                </a:p>
              </p:txBody>
            </p:sp>
            <p:sp>
              <p:nvSpPr>
                <p:cNvPr id="16858" name="Freeform 330"/>
                <p:cNvSpPr>
                  <a:spLocks/>
                </p:cNvSpPr>
                <p:nvPr/>
              </p:nvSpPr>
              <p:spPr bwMode="auto">
                <a:xfrm>
                  <a:off x="3045" y="1908"/>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59" name="Freeform 331"/>
                <p:cNvSpPr>
                  <a:spLocks/>
                </p:cNvSpPr>
                <p:nvPr/>
              </p:nvSpPr>
              <p:spPr bwMode="auto">
                <a:xfrm>
                  <a:off x="3063" y="1896"/>
                  <a:ext cx="6" cy="12"/>
                </a:xfrm>
                <a:custGeom>
                  <a:avLst/>
                  <a:gdLst>
                    <a:gd name="T0" fmla="*/ 0 w 6"/>
                    <a:gd name="T1" fmla="*/ 12 h 12"/>
                    <a:gd name="T2" fmla="*/ 6 w 6"/>
                    <a:gd name="T3" fmla="*/ 12 h 12"/>
                    <a:gd name="T4" fmla="*/ 0 w 6"/>
                    <a:gd name="T5" fmla="*/ 12 h 12"/>
                    <a:gd name="T6" fmla="*/ 6 w 6"/>
                    <a:gd name="T7" fmla="*/ 12 h 12"/>
                    <a:gd name="T8" fmla="*/ 6 w 6"/>
                    <a:gd name="T9" fmla="*/ 6 h 12"/>
                    <a:gd name="T10" fmla="*/ 0 w 6"/>
                    <a:gd name="T11" fmla="*/ 6 h 12"/>
                    <a:gd name="T12" fmla="*/ 0 w 6"/>
                    <a:gd name="T13" fmla="*/ 0 h 12"/>
                    <a:gd name="T14" fmla="*/ 0 w 6"/>
                    <a:gd name="T15" fmla="*/ 6 h 12"/>
                    <a:gd name="T16" fmla="*/ 0 w 6"/>
                    <a:gd name="T17" fmla="*/ 0 h 12"/>
                    <a:gd name="T18" fmla="*/ 0 w 6"/>
                    <a:gd name="T19" fmla="*/ 6 h 12"/>
                    <a:gd name="T20" fmla="*/ 0 w 6"/>
                    <a:gd name="T21" fmla="*/ 0 h 12"/>
                    <a:gd name="T22" fmla="*/ 0 w 6"/>
                    <a:gd name="T23" fmla="*/ 6 h 12"/>
                    <a:gd name="T24" fmla="*/ 6 w 6"/>
                    <a:gd name="T25" fmla="*/ 6 h 12"/>
                    <a:gd name="T26" fmla="*/ 0 w 6"/>
                    <a:gd name="T27" fmla="*/ 6 h 12"/>
                    <a:gd name="T28" fmla="*/ 0 w 6"/>
                    <a:gd name="T29" fmla="*/ 12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2"/>
                    <a:gd name="T47" fmla="*/ 6 w 6"/>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2">
                      <a:moveTo>
                        <a:pt x="0" y="12"/>
                      </a:moveTo>
                      <a:lnTo>
                        <a:pt x="6" y="12"/>
                      </a:lnTo>
                      <a:lnTo>
                        <a:pt x="0" y="12"/>
                      </a:lnTo>
                      <a:lnTo>
                        <a:pt x="6" y="12"/>
                      </a:lnTo>
                      <a:lnTo>
                        <a:pt x="6" y="6"/>
                      </a:lnTo>
                      <a:lnTo>
                        <a:pt x="0" y="6"/>
                      </a:lnTo>
                      <a:lnTo>
                        <a:pt x="0" y="0"/>
                      </a:lnTo>
                      <a:lnTo>
                        <a:pt x="0" y="6"/>
                      </a:lnTo>
                      <a:lnTo>
                        <a:pt x="0" y="0"/>
                      </a:lnTo>
                      <a:lnTo>
                        <a:pt x="0" y="6"/>
                      </a:lnTo>
                      <a:lnTo>
                        <a:pt x="0" y="0"/>
                      </a:lnTo>
                      <a:lnTo>
                        <a:pt x="0" y="6"/>
                      </a:lnTo>
                      <a:lnTo>
                        <a:pt x="6" y="6"/>
                      </a:lnTo>
                      <a:lnTo>
                        <a:pt x="0" y="6"/>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860" name="Freeform 332"/>
                <p:cNvSpPr>
                  <a:spLocks/>
                </p:cNvSpPr>
                <p:nvPr/>
              </p:nvSpPr>
              <p:spPr bwMode="auto">
                <a:xfrm>
                  <a:off x="3069" y="1908"/>
                  <a:ext cx="6" cy="12"/>
                </a:xfrm>
                <a:custGeom>
                  <a:avLst/>
                  <a:gdLst>
                    <a:gd name="T0" fmla="*/ 0 w 6"/>
                    <a:gd name="T1" fmla="*/ 0 h 12"/>
                    <a:gd name="T2" fmla="*/ 6 w 6"/>
                    <a:gd name="T3" fmla="*/ 0 h 12"/>
                    <a:gd name="T4" fmla="*/ 6 w 6"/>
                    <a:gd name="T5" fmla="*/ 6 h 12"/>
                    <a:gd name="T6" fmla="*/ 6 w 6"/>
                    <a:gd name="T7" fmla="*/ 12 h 12"/>
                    <a:gd name="T8" fmla="*/ 6 w 6"/>
                    <a:gd name="T9" fmla="*/ 6 h 12"/>
                    <a:gd name="T10" fmla="*/ 6 w 6"/>
                    <a:gd name="T11" fmla="*/ 12 h 12"/>
                    <a:gd name="T12" fmla="*/ 0 w 6"/>
                    <a:gd name="T13" fmla="*/ 12 h 12"/>
                    <a:gd name="T14" fmla="*/ 6 w 6"/>
                    <a:gd name="T15" fmla="*/ 6 h 12"/>
                    <a:gd name="T16" fmla="*/ 0 w 6"/>
                    <a:gd name="T17" fmla="*/ 6 h 12"/>
                    <a:gd name="T18" fmla="*/ 0 w 6"/>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0" y="0"/>
                      </a:moveTo>
                      <a:lnTo>
                        <a:pt x="6" y="0"/>
                      </a:lnTo>
                      <a:lnTo>
                        <a:pt x="6" y="6"/>
                      </a:lnTo>
                      <a:lnTo>
                        <a:pt x="6" y="12"/>
                      </a:lnTo>
                      <a:lnTo>
                        <a:pt x="6" y="6"/>
                      </a:lnTo>
                      <a:lnTo>
                        <a:pt x="6" y="12"/>
                      </a:lnTo>
                      <a:lnTo>
                        <a:pt x="0" y="12"/>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61" name="Freeform 333"/>
                <p:cNvSpPr>
                  <a:spLocks/>
                </p:cNvSpPr>
                <p:nvPr/>
              </p:nvSpPr>
              <p:spPr bwMode="auto">
                <a:xfrm>
                  <a:off x="2991" y="1890"/>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62" name="Freeform 334"/>
                <p:cNvSpPr>
                  <a:spLocks/>
                </p:cNvSpPr>
                <p:nvPr/>
              </p:nvSpPr>
              <p:spPr bwMode="auto">
                <a:xfrm>
                  <a:off x="3033" y="1914"/>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63" name="Freeform 335"/>
                <p:cNvSpPr>
                  <a:spLocks/>
                </p:cNvSpPr>
                <p:nvPr/>
              </p:nvSpPr>
              <p:spPr bwMode="auto">
                <a:xfrm>
                  <a:off x="2991" y="1902"/>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64" name="Freeform 336"/>
                <p:cNvSpPr>
                  <a:spLocks/>
                </p:cNvSpPr>
                <p:nvPr/>
              </p:nvSpPr>
              <p:spPr bwMode="auto">
                <a:xfrm>
                  <a:off x="3063" y="1896"/>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65" name="Freeform 337"/>
                <p:cNvSpPr>
                  <a:spLocks/>
                </p:cNvSpPr>
                <p:nvPr/>
              </p:nvSpPr>
              <p:spPr bwMode="auto">
                <a:xfrm>
                  <a:off x="2967" y="1920"/>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66" name="Freeform 338"/>
                <p:cNvSpPr>
                  <a:spLocks/>
                </p:cNvSpPr>
                <p:nvPr/>
              </p:nvSpPr>
              <p:spPr bwMode="auto">
                <a:xfrm>
                  <a:off x="3075" y="1890"/>
                  <a:ext cx="150" cy="144"/>
                </a:xfrm>
                <a:custGeom>
                  <a:avLst/>
                  <a:gdLst>
                    <a:gd name="T0" fmla="*/ 132 w 150"/>
                    <a:gd name="T1" fmla="*/ 12 h 144"/>
                    <a:gd name="T2" fmla="*/ 144 w 150"/>
                    <a:gd name="T3" fmla="*/ 30 h 144"/>
                    <a:gd name="T4" fmla="*/ 150 w 150"/>
                    <a:gd name="T5" fmla="*/ 42 h 144"/>
                    <a:gd name="T6" fmla="*/ 150 w 150"/>
                    <a:gd name="T7" fmla="*/ 48 h 144"/>
                    <a:gd name="T8" fmla="*/ 138 w 150"/>
                    <a:gd name="T9" fmla="*/ 60 h 144"/>
                    <a:gd name="T10" fmla="*/ 138 w 150"/>
                    <a:gd name="T11" fmla="*/ 66 h 144"/>
                    <a:gd name="T12" fmla="*/ 144 w 150"/>
                    <a:gd name="T13" fmla="*/ 78 h 144"/>
                    <a:gd name="T14" fmla="*/ 144 w 150"/>
                    <a:gd name="T15" fmla="*/ 96 h 144"/>
                    <a:gd name="T16" fmla="*/ 150 w 150"/>
                    <a:gd name="T17" fmla="*/ 108 h 144"/>
                    <a:gd name="T18" fmla="*/ 138 w 150"/>
                    <a:gd name="T19" fmla="*/ 114 h 144"/>
                    <a:gd name="T20" fmla="*/ 132 w 150"/>
                    <a:gd name="T21" fmla="*/ 132 h 144"/>
                    <a:gd name="T22" fmla="*/ 132 w 150"/>
                    <a:gd name="T23" fmla="*/ 138 h 144"/>
                    <a:gd name="T24" fmla="*/ 126 w 150"/>
                    <a:gd name="T25" fmla="*/ 138 h 144"/>
                    <a:gd name="T26" fmla="*/ 114 w 150"/>
                    <a:gd name="T27" fmla="*/ 138 h 144"/>
                    <a:gd name="T28" fmla="*/ 102 w 150"/>
                    <a:gd name="T29" fmla="*/ 132 h 144"/>
                    <a:gd name="T30" fmla="*/ 102 w 150"/>
                    <a:gd name="T31" fmla="*/ 132 h 144"/>
                    <a:gd name="T32" fmla="*/ 96 w 150"/>
                    <a:gd name="T33" fmla="*/ 132 h 144"/>
                    <a:gd name="T34" fmla="*/ 84 w 150"/>
                    <a:gd name="T35" fmla="*/ 138 h 144"/>
                    <a:gd name="T36" fmla="*/ 72 w 150"/>
                    <a:gd name="T37" fmla="*/ 132 h 144"/>
                    <a:gd name="T38" fmla="*/ 66 w 150"/>
                    <a:gd name="T39" fmla="*/ 120 h 144"/>
                    <a:gd name="T40" fmla="*/ 54 w 150"/>
                    <a:gd name="T41" fmla="*/ 114 h 144"/>
                    <a:gd name="T42" fmla="*/ 42 w 150"/>
                    <a:gd name="T43" fmla="*/ 114 h 144"/>
                    <a:gd name="T44" fmla="*/ 36 w 150"/>
                    <a:gd name="T45" fmla="*/ 114 h 144"/>
                    <a:gd name="T46" fmla="*/ 30 w 150"/>
                    <a:gd name="T47" fmla="*/ 108 h 144"/>
                    <a:gd name="T48" fmla="*/ 24 w 150"/>
                    <a:gd name="T49" fmla="*/ 102 h 144"/>
                    <a:gd name="T50" fmla="*/ 12 w 150"/>
                    <a:gd name="T51" fmla="*/ 96 h 144"/>
                    <a:gd name="T52" fmla="*/ 12 w 150"/>
                    <a:gd name="T53" fmla="*/ 90 h 144"/>
                    <a:gd name="T54" fmla="*/ 6 w 150"/>
                    <a:gd name="T55" fmla="*/ 78 h 144"/>
                    <a:gd name="T56" fmla="*/ 12 w 150"/>
                    <a:gd name="T57" fmla="*/ 66 h 144"/>
                    <a:gd name="T58" fmla="*/ 6 w 150"/>
                    <a:gd name="T59" fmla="*/ 54 h 144"/>
                    <a:gd name="T60" fmla="*/ 6 w 150"/>
                    <a:gd name="T61" fmla="*/ 48 h 144"/>
                    <a:gd name="T62" fmla="*/ 6 w 150"/>
                    <a:gd name="T63" fmla="*/ 30 h 144"/>
                    <a:gd name="T64" fmla="*/ 6 w 150"/>
                    <a:gd name="T65" fmla="*/ 36 h 144"/>
                    <a:gd name="T66" fmla="*/ 12 w 150"/>
                    <a:gd name="T67" fmla="*/ 24 h 144"/>
                    <a:gd name="T68" fmla="*/ 30 w 150"/>
                    <a:gd name="T69" fmla="*/ 18 h 144"/>
                    <a:gd name="T70" fmla="*/ 36 w 150"/>
                    <a:gd name="T71" fmla="*/ 18 h 144"/>
                    <a:gd name="T72" fmla="*/ 42 w 150"/>
                    <a:gd name="T73" fmla="*/ 6 h 144"/>
                    <a:gd name="T74" fmla="*/ 60 w 150"/>
                    <a:gd name="T75" fmla="*/ 0 h 144"/>
                    <a:gd name="T76" fmla="*/ 72 w 150"/>
                    <a:gd name="T77" fmla="*/ 6 h 144"/>
                    <a:gd name="T78" fmla="*/ 66 w 150"/>
                    <a:gd name="T79" fmla="*/ 6 h 144"/>
                    <a:gd name="T80" fmla="*/ 72 w 150"/>
                    <a:gd name="T81" fmla="*/ 18 h 144"/>
                    <a:gd name="T82" fmla="*/ 78 w 150"/>
                    <a:gd name="T83" fmla="*/ 18 h 144"/>
                    <a:gd name="T84" fmla="*/ 78 w 150"/>
                    <a:gd name="T85" fmla="*/ 12 h 144"/>
                    <a:gd name="T86" fmla="*/ 84 w 150"/>
                    <a:gd name="T87" fmla="*/ 12 h 144"/>
                    <a:gd name="T88" fmla="*/ 108 w 150"/>
                    <a:gd name="T89" fmla="*/ 18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0"/>
                    <a:gd name="T136" fmla="*/ 0 h 144"/>
                    <a:gd name="T137" fmla="*/ 150 w 150"/>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0" h="144">
                      <a:moveTo>
                        <a:pt x="126" y="18"/>
                      </a:moveTo>
                      <a:lnTo>
                        <a:pt x="132" y="18"/>
                      </a:lnTo>
                      <a:lnTo>
                        <a:pt x="132" y="12"/>
                      </a:lnTo>
                      <a:lnTo>
                        <a:pt x="132" y="18"/>
                      </a:lnTo>
                      <a:lnTo>
                        <a:pt x="138" y="18"/>
                      </a:lnTo>
                      <a:lnTo>
                        <a:pt x="144" y="30"/>
                      </a:lnTo>
                      <a:lnTo>
                        <a:pt x="144" y="36"/>
                      </a:lnTo>
                      <a:lnTo>
                        <a:pt x="144" y="42"/>
                      </a:lnTo>
                      <a:lnTo>
                        <a:pt x="150" y="42"/>
                      </a:lnTo>
                      <a:lnTo>
                        <a:pt x="150" y="48"/>
                      </a:lnTo>
                      <a:lnTo>
                        <a:pt x="144" y="48"/>
                      </a:lnTo>
                      <a:lnTo>
                        <a:pt x="150" y="48"/>
                      </a:lnTo>
                      <a:lnTo>
                        <a:pt x="150" y="60"/>
                      </a:lnTo>
                      <a:lnTo>
                        <a:pt x="144" y="60"/>
                      </a:lnTo>
                      <a:lnTo>
                        <a:pt x="138" y="60"/>
                      </a:lnTo>
                      <a:lnTo>
                        <a:pt x="138" y="66"/>
                      </a:lnTo>
                      <a:lnTo>
                        <a:pt x="138" y="72"/>
                      </a:lnTo>
                      <a:lnTo>
                        <a:pt x="138" y="66"/>
                      </a:lnTo>
                      <a:lnTo>
                        <a:pt x="138" y="72"/>
                      </a:lnTo>
                      <a:lnTo>
                        <a:pt x="144" y="72"/>
                      </a:lnTo>
                      <a:lnTo>
                        <a:pt x="144" y="78"/>
                      </a:lnTo>
                      <a:lnTo>
                        <a:pt x="144" y="84"/>
                      </a:lnTo>
                      <a:lnTo>
                        <a:pt x="144" y="90"/>
                      </a:lnTo>
                      <a:lnTo>
                        <a:pt x="144" y="96"/>
                      </a:lnTo>
                      <a:lnTo>
                        <a:pt x="150" y="96"/>
                      </a:lnTo>
                      <a:lnTo>
                        <a:pt x="150" y="102"/>
                      </a:lnTo>
                      <a:lnTo>
                        <a:pt x="150" y="108"/>
                      </a:lnTo>
                      <a:lnTo>
                        <a:pt x="150" y="114"/>
                      </a:lnTo>
                      <a:lnTo>
                        <a:pt x="144" y="114"/>
                      </a:lnTo>
                      <a:lnTo>
                        <a:pt x="138" y="114"/>
                      </a:lnTo>
                      <a:lnTo>
                        <a:pt x="138" y="120"/>
                      </a:lnTo>
                      <a:lnTo>
                        <a:pt x="132" y="126"/>
                      </a:lnTo>
                      <a:lnTo>
                        <a:pt x="132" y="132"/>
                      </a:lnTo>
                      <a:lnTo>
                        <a:pt x="126" y="132"/>
                      </a:lnTo>
                      <a:lnTo>
                        <a:pt x="132" y="132"/>
                      </a:lnTo>
                      <a:lnTo>
                        <a:pt x="132" y="138"/>
                      </a:lnTo>
                      <a:lnTo>
                        <a:pt x="132" y="144"/>
                      </a:lnTo>
                      <a:lnTo>
                        <a:pt x="126" y="144"/>
                      </a:lnTo>
                      <a:lnTo>
                        <a:pt x="126" y="138"/>
                      </a:lnTo>
                      <a:lnTo>
                        <a:pt x="120" y="138"/>
                      </a:lnTo>
                      <a:lnTo>
                        <a:pt x="114" y="132"/>
                      </a:lnTo>
                      <a:lnTo>
                        <a:pt x="114" y="138"/>
                      </a:lnTo>
                      <a:lnTo>
                        <a:pt x="114" y="132"/>
                      </a:lnTo>
                      <a:lnTo>
                        <a:pt x="108" y="132"/>
                      </a:lnTo>
                      <a:lnTo>
                        <a:pt x="102" y="132"/>
                      </a:lnTo>
                      <a:lnTo>
                        <a:pt x="108" y="138"/>
                      </a:lnTo>
                      <a:lnTo>
                        <a:pt x="102" y="138"/>
                      </a:lnTo>
                      <a:lnTo>
                        <a:pt x="102" y="132"/>
                      </a:lnTo>
                      <a:lnTo>
                        <a:pt x="96" y="132"/>
                      </a:lnTo>
                      <a:lnTo>
                        <a:pt x="96" y="138"/>
                      </a:lnTo>
                      <a:lnTo>
                        <a:pt x="96" y="132"/>
                      </a:lnTo>
                      <a:lnTo>
                        <a:pt x="96" y="138"/>
                      </a:lnTo>
                      <a:lnTo>
                        <a:pt x="90" y="138"/>
                      </a:lnTo>
                      <a:lnTo>
                        <a:pt x="84" y="138"/>
                      </a:lnTo>
                      <a:lnTo>
                        <a:pt x="84" y="132"/>
                      </a:lnTo>
                      <a:lnTo>
                        <a:pt x="78" y="132"/>
                      </a:lnTo>
                      <a:lnTo>
                        <a:pt x="72" y="132"/>
                      </a:lnTo>
                      <a:lnTo>
                        <a:pt x="72" y="126"/>
                      </a:lnTo>
                      <a:lnTo>
                        <a:pt x="66" y="126"/>
                      </a:lnTo>
                      <a:lnTo>
                        <a:pt x="66" y="120"/>
                      </a:lnTo>
                      <a:lnTo>
                        <a:pt x="60" y="120"/>
                      </a:lnTo>
                      <a:lnTo>
                        <a:pt x="54" y="120"/>
                      </a:lnTo>
                      <a:lnTo>
                        <a:pt x="54" y="114"/>
                      </a:lnTo>
                      <a:lnTo>
                        <a:pt x="48" y="114"/>
                      </a:lnTo>
                      <a:lnTo>
                        <a:pt x="42" y="108"/>
                      </a:lnTo>
                      <a:lnTo>
                        <a:pt x="42" y="114"/>
                      </a:lnTo>
                      <a:lnTo>
                        <a:pt x="42" y="120"/>
                      </a:lnTo>
                      <a:lnTo>
                        <a:pt x="36" y="120"/>
                      </a:lnTo>
                      <a:lnTo>
                        <a:pt x="36" y="114"/>
                      </a:lnTo>
                      <a:lnTo>
                        <a:pt x="30" y="108"/>
                      </a:lnTo>
                      <a:lnTo>
                        <a:pt x="36" y="108"/>
                      </a:lnTo>
                      <a:lnTo>
                        <a:pt x="30" y="108"/>
                      </a:lnTo>
                      <a:lnTo>
                        <a:pt x="30" y="102"/>
                      </a:lnTo>
                      <a:lnTo>
                        <a:pt x="30" y="108"/>
                      </a:lnTo>
                      <a:lnTo>
                        <a:pt x="24" y="102"/>
                      </a:lnTo>
                      <a:lnTo>
                        <a:pt x="18" y="102"/>
                      </a:lnTo>
                      <a:lnTo>
                        <a:pt x="18" y="96"/>
                      </a:lnTo>
                      <a:lnTo>
                        <a:pt x="12" y="96"/>
                      </a:lnTo>
                      <a:lnTo>
                        <a:pt x="12" y="102"/>
                      </a:lnTo>
                      <a:lnTo>
                        <a:pt x="12" y="96"/>
                      </a:lnTo>
                      <a:lnTo>
                        <a:pt x="12" y="90"/>
                      </a:lnTo>
                      <a:lnTo>
                        <a:pt x="12" y="84"/>
                      </a:lnTo>
                      <a:lnTo>
                        <a:pt x="12" y="78"/>
                      </a:lnTo>
                      <a:lnTo>
                        <a:pt x="6" y="78"/>
                      </a:lnTo>
                      <a:lnTo>
                        <a:pt x="12" y="78"/>
                      </a:lnTo>
                      <a:lnTo>
                        <a:pt x="12" y="72"/>
                      </a:lnTo>
                      <a:lnTo>
                        <a:pt x="12" y="66"/>
                      </a:lnTo>
                      <a:lnTo>
                        <a:pt x="6" y="66"/>
                      </a:lnTo>
                      <a:lnTo>
                        <a:pt x="6" y="60"/>
                      </a:lnTo>
                      <a:lnTo>
                        <a:pt x="6" y="54"/>
                      </a:lnTo>
                      <a:lnTo>
                        <a:pt x="0" y="54"/>
                      </a:lnTo>
                      <a:lnTo>
                        <a:pt x="0" y="48"/>
                      </a:lnTo>
                      <a:lnTo>
                        <a:pt x="6" y="48"/>
                      </a:lnTo>
                      <a:lnTo>
                        <a:pt x="6" y="42"/>
                      </a:lnTo>
                      <a:lnTo>
                        <a:pt x="6" y="36"/>
                      </a:lnTo>
                      <a:lnTo>
                        <a:pt x="6" y="30"/>
                      </a:lnTo>
                      <a:lnTo>
                        <a:pt x="0" y="30"/>
                      </a:lnTo>
                      <a:lnTo>
                        <a:pt x="6" y="30"/>
                      </a:lnTo>
                      <a:lnTo>
                        <a:pt x="6" y="36"/>
                      </a:lnTo>
                      <a:lnTo>
                        <a:pt x="6" y="30"/>
                      </a:lnTo>
                      <a:lnTo>
                        <a:pt x="6" y="24"/>
                      </a:lnTo>
                      <a:lnTo>
                        <a:pt x="12" y="24"/>
                      </a:lnTo>
                      <a:lnTo>
                        <a:pt x="18" y="18"/>
                      </a:lnTo>
                      <a:lnTo>
                        <a:pt x="24" y="18"/>
                      </a:lnTo>
                      <a:lnTo>
                        <a:pt x="30" y="18"/>
                      </a:lnTo>
                      <a:lnTo>
                        <a:pt x="36" y="18"/>
                      </a:lnTo>
                      <a:lnTo>
                        <a:pt x="36" y="12"/>
                      </a:lnTo>
                      <a:lnTo>
                        <a:pt x="36" y="18"/>
                      </a:lnTo>
                      <a:lnTo>
                        <a:pt x="36" y="12"/>
                      </a:lnTo>
                      <a:lnTo>
                        <a:pt x="42" y="12"/>
                      </a:lnTo>
                      <a:lnTo>
                        <a:pt x="42" y="6"/>
                      </a:lnTo>
                      <a:lnTo>
                        <a:pt x="48" y="6"/>
                      </a:lnTo>
                      <a:lnTo>
                        <a:pt x="54" y="6"/>
                      </a:lnTo>
                      <a:lnTo>
                        <a:pt x="60" y="0"/>
                      </a:lnTo>
                      <a:lnTo>
                        <a:pt x="66" y="0"/>
                      </a:lnTo>
                      <a:lnTo>
                        <a:pt x="66" y="6"/>
                      </a:lnTo>
                      <a:lnTo>
                        <a:pt x="72" y="6"/>
                      </a:lnTo>
                      <a:lnTo>
                        <a:pt x="72" y="12"/>
                      </a:lnTo>
                      <a:lnTo>
                        <a:pt x="72" y="6"/>
                      </a:lnTo>
                      <a:lnTo>
                        <a:pt x="66" y="6"/>
                      </a:lnTo>
                      <a:lnTo>
                        <a:pt x="66" y="12"/>
                      </a:lnTo>
                      <a:lnTo>
                        <a:pt x="72" y="12"/>
                      </a:lnTo>
                      <a:lnTo>
                        <a:pt x="72" y="18"/>
                      </a:lnTo>
                      <a:lnTo>
                        <a:pt x="72" y="12"/>
                      </a:lnTo>
                      <a:lnTo>
                        <a:pt x="72" y="18"/>
                      </a:lnTo>
                      <a:lnTo>
                        <a:pt x="78" y="18"/>
                      </a:lnTo>
                      <a:lnTo>
                        <a:pt x="78" y="12"/>
                      </a:lnTo>
                      <a:lnTo>
                        <a:pt x="84" y="12"/>
                      </a:lnTo>
                      <a:lnTo>
                        <a:pt x="78" y="12"/>
                      </a:lnTo>
                      <a:lnTo>
                        <a:pt x="78" y="18"/>
                      </a:lnTo>
                      <a:lnTo>
                        <a:pt x="84" y="18"/>
                      </a:lnTo>
                      <a:lnTo>
                        <a:pt x="84" y="12"/>
                      </a:lnTo>
                      <a:lnTo>
                        <a:pt x="90" y="12"/>
                      </a:lnTo>
                      <a:lnTo>
                        <a:pt x="96" y="12"/>
                      </a:lnTo>
                      <a:lnTo>
                        <a:pt x="108" y="18"/>
                      </a:lnTo>
                      <a:lnTo>
                        <a:pt x="126" y="18"/>
                      </a:lnTo>
                      <a:close/>
                    </a:path>
                  </a:pathLst>
                </a:custGeom>
                <a:solidFill>
                  <a:srgbClr val="00CC00"/>
                </a:solidFill>
                <a:ln w="0">
                  <a:solidFill>
                    <a:srgbClr val="000000"/>
                  </a:solidFill>
                  <a:prstDash val="solid"/>
                  <a:round/>
                  <a:headEnd/>
                  <a:tailEnd/>
                </a:ln>
              </p:spPr>
              <p:txBody>
                <a:bodyPr/>
                <a:lstStyle/>
                <a:p>
                  <a:endParaRPr lang="en-US"/>
                </a:p>
              </p:txBody>
            </p:sp>
            <p:sp>
              <p:nvSpPr>
                <p:cNvPr id="16867" name="Freeform 339"/>
                <p:cNvSpPr>
                  <a:spLocks/>
                </p:cNvSpPr>
                <p:nvPr/>
              </p:nvSpPr>
              <p:spPr bwMode="auto">
                <a:xfrm>
                  <a:off x="3075" y="1914"/>
                  <a:ext cx="12" cy="6"/>
                </a:xfrm>
                <a:custGeom>
                  <a:avLst/>
                  <a:gdLst>
                    <a:gd name="T0" fmla="*/ 0 w 12"/>
                    <a:gd name="T1" fmla="*/ 0 h 6"/>
                    <a:gd name="T2" fmla="*/ 6 w 12"/>
                    <a:gd name="T3" fmla="*/ 0 h 6"/>
                    <a:gd name="T4" fmla="*/ 12 w 12"/>
                    <a:gd name="T5" fmla="*/ 0 h 6"/>
                    <a:gd name="T6" fmla="*/ 6 w 12"/>
                    <a:gd name="T7" fmla="*/ 0 h 6"/>
                    <a:gd name="T8" fmla="*/ 6 w 12"/>
                    <a:gd name="T9" fmla="*/ 6 h 6"/>
                    <a:gd name="T10" fmla="*/ 6 w 12"/>
                    <a:gd name="T11" fmla="*/ 0 h 6"/>
                    <a:gd name="T12" fmla="*/ 6 w 12"/>
                    <a:gd name="T13" fmla="*/ 6 h 6"/>
                    <a:gd name="T14" fmla="*/ 6 w 12"/>
                    <a:gd name="T15" fmla="*/ 0 h 6"/>
                    <a:gd name="T16" fmla="*/ 0 w 12"/>
                    <a:gd name="T17" fmla="*/ 0 h 6"/>
                    <a:gd name="T18" fmla="*/ 6 w 12"/>
                    <a:gd name="T19" fmla="*/ 0 h 6"/>
                    <a:gd name="T20" fmla="*/ 6 w 12"/>
                    <a:gd name="T21" fmla="*/ 6 h 6"/>
                    <a:gd name="T22" fmla="*/ 0 w 12"/>
                    <a:gd name="T23" fmla="*/ 6 h 6"/>
                    <a:gd name="T24" fmla="*/ 0 w 12"/>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6"/>
                    <a:gd name="T41" fmla="*/ 12 w 12"/>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6">
                      <a:moveTo>
                        <a:pt x="0" y="0"/>
                      </a:moveTo>
                      <a:lnTo>
                        <a:pt x="6" y="0"/>
                      </a:lnTo>
                      <a:lnTo>
                        <a:pt x="12" y="0"/>
                      </a:lnTo>
                      <a:lnTo>
                        <a:pt x="6" y="0"/>
                      </a:lnTo>
                      <a:lnTo>
                        <a:pt x="6" y="6"/>
                      </a:lnTo>
                      <a:lnTo>
                        <a:pt x="6" y="0"/>
                      </a:lnTo>
                      <a:lnTo>
                        <a:pt x="6" y="6"/>
                      </a:lnTo>
                      <a:lnTo>
                        <a:pt x="6" y="0"/>
                      </a:lnTo>
                      <a:lnTo>
                        <a:pt x="0" y="0"/>
                      </a:lnTo>
                      <a:lnTo>
                        <a:pt x="6" y="0"/>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68" name="Freeform 340"/>
                <p:cNvSpPr>
                  <a:spLocks/>
                </p:cNvSpPr>
                <p:nvPr/>
              </p:nvSpPr>
              <p:spPr bwMode="auto">
                <a:xfrm>
                  <a:off x="2709" y="1878"/>
                  <a:ext cx="66" cy="96"/>
                </a:xfrm>
                <a:custGeom>
                  <a:avLst/>
                  <a:gdLst>
                    <a:gd name="T0" fmla="*/ 6 w 66"/>
                    <a:gd name="T1" fmla="*/ 78 h 96"/>
                    <a:gd name="T2" fmla="*/ 12 w 66"/>
                    <a:gd name="T3" fmla="*/ 78 h 96"/>
                    <a:gd name="T4" fmla="*/ 18 w 66"/>
                    <a:gd name="T5" fmla="*/ 72 h 96"/>
                    <a:gd name="T6" fmla="*/ 24 w 66"/>
                    <a:gd name="T7" fmla="*/ 66 h 96"/>
                    <a:gd name="T8" fmla="*/ 12 w 66"/>
                    <a:gd name="T9" fmla="*/ 66 h 96"/>
                    <a:gd name="T10" fmla="*/ 12 w 66"/>
                    <a:gd name="T11" fmla="*/ 66 h 96"/>
                    <a:gd name="T12" fmla="*/ 12 w 66"/>
                    <a:gd name="T13" fmla="*/ 60 h 96"/>
                    <a:gd name="T14" fmla="*/ 18 w 66"/>
                    <a:gd name="T15" fmla="*/ 54 h 96"/>
                    <a:gd name="T16" fmla="*/ 24 w 66"/>
                    <a:gd name="T17" fmla="*/ 54 h 96"/>
                    <a:gd name="T18" fmla="*/ 12 w 66"/>
                    <a:gd name="T19" fmla="*/ 54 h 96"/>
                    <a:gd name="T20" fmla="*/ 6 w 66"/>
                    <a:gd name="T21" fmla="*/ 48 h 96"/>
                    <a:gd name="T22" fmla="*/ 12 w 66"/>
                    <a:gd name="T23" fmla="*/ 48 h 96"/>
                    <a:gd name="T24" fmla="*/ 12 w 66"/>
                    <a:gd name="T25" fmla="*/ 36 h 96"/>
                    <a:gd name="T26" fmla="*/ 6 w 66"/>
                    <a:gd name="T27" fmla="*/ 36 h 96"/>
                    <a:gd name="T28" fmla="*/ 6 w 66"/>
                    <a:gd name="T29" fmla="*/ 30 h 96"/>
                    <a:gd name="T30" fmla="*/ 12 w 66"/>
                    <a:gd name="T31" fmla="*/ 30 h 96"/>
                    <a:gd name="T32" fmla="*/ 30 w 66"/>
                    <a:gd name="T33" fmla="*/ 30 h 96"/>
                    <a:gd name="T34" fmla="*/ 36 w 66"/>
                    <a:gd name="T35" fmla="*/ 24 h 96"/>
                    <a:gd name="T36" fmla="*/ 30 w 66"/>
                    <a:gd name="T37" fmla="*/ 24 h 96"/>
                    <a:gd name="T38" fmla="*/ 24 w 66"/>
                    <a:gd name="T39" fmla="*/ 18 h 96"/>
                    <a:gd name="T40" fmla="*/ 30 w 66"/>
                    <a:gd name="T41" fmla="*/ 6 h 96"/>
                    <a:gd name="T42" fmla="*/ 42 w 66"/>
                    <a:gd name="T43" fmla="*/ 0 h 96"/>
                    <a:gd name="T44" fmla="*/ 42 w 66"/>
                    <a:gd name="T45" fmla="*/ 6 h 96"/>
                    <a:gd name="T46" fmla="*/ 54 w 66"/>
                    <a:gd name="T47" fmla="*/ 6 h 96"/>
                    <a:gd name="T48" fmla="*/ 42 w 66"/>
                    <a:gd name="T49" fmla="*/ 18 h 96"/>
                    <a:gd name="T50" fmla="*/ 36 w 66"/>
                    <a:gd name="T51" fmla="*/ 30 h 96"/>
                    <a:gd name="T52" fmla="*/ 48 w 66"/>
                    <a:gd name="T53" fmla="*/ 36 h 96"/>
                    <a:gd name="T54" fmla="*/ 54 w 66"/>
                    <a:gd name="T55" fmla="*/ 24 h 96"/>
                    <a:gd name="T56" fmla="*/ 60 w 66"/>
                    <a:gd name="T57" fmla="*/ 30 h 96"/>
                    <a:gd name="T58" fmla="*/ 60 w 66"/>
                    <a:gd name="T59" fmla="*/ 36 h 96"/>
                    <a:gd name="T60" fmla="*/ 60 w 66"/>
                    <a:gd name="T61" fmla="*/ 42 h 96"/>
                    <a:gd name="T62" fmla="*/ 66 w 66"/>
                    <a:gd name="T63" fmla="*/ 48 h 96"/>
                    <a:gd name="T64" fmla="*/ 66 w 66"/>
                    <a:gd name="T65" fmla="*/ 54 h 96"/>
                    <a:gd name="T66" fmla="*/ 60 w 66"/>
                    <a:gd name="T67" fmla="*/ 72 h 96"/>
                    <a:gd name="T68" fmla="*/ 54 w 66"/>
                    <a:gd name="T69" fmla="*/ 78 h 96"/>
                    <a:gd name="T70" fmla="*/ 54 w 66"/>
                    <a:gd name="T71" fmla="*/ 84 h 96"/>
                    <a:gd name="T72" fmla="*/ 36 w 66"/>
                    <a:gd name="T73" fmla="*/ 84 h 96"/>
                    <a:gd name="T74" fmla="*/ 36 w 66"/>
                    <a:gd name="T75" fmla="*/ 90 h 96"/>
                    <a:gd name="T76" fmla="*/ 24 w 66"/>
                    <a:gd name="T77" fmla="*/ 96 h 96"/>
                    <a:gd name="T78" fmla="*/ 12 w 66"/>
                    <a:gd name="T79" fmla="*/ 90 h 96"/>
                    <a:gd name="T80" fmla="*/ 12 w 66"/>
                    <a:gd name="T81" fmla="*/ 90 h 96"/>
                    <a:gd name="T82" fmla="*/ 0 w 66"/>
                    <a:gd name="T83" fmla="*/ 84 h 96"/>
                    <a:gd name="T84" fmla="*/ 6 w 66"/>
                    <a:gd name="T85" fmla="*/ 84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96"/>
                    <a:gd name="T131" fmla="*/ 66 w 66"/>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96">
                      <a:moveTo>
                        <a:pt x="0" y="84"/>
                      </a:moveTo>
                      <a:lnTo>
                        <a:pt x="0" y="78"/>
                      </a:lnTo>
                      <a:lnTo>
                        <a:pt x="6" y="78"/>
                      </a:lnTo>
                      <a:lnTo>
                        <a:pt x="12" y="78"/>
                      </a:lnTo>
                      <a:lnTo>
                        <a:pt x="6" y="78"/>
                      </a:lnTo>
                      <a:lnTo>
                        <a:pt x="12" y="78"/>
                      </a:lnTo>
                      <a:lnTo>
                        <a:pt x="6" y="78"/>
                      </a:lnTo>
                      <a:lnTo>
                        <a:pt x="12" y="72"/>
                      </a:lnTo>
                      <a:lnTo>
                        <a:pt x="18" y="72"/>
                      </a:lnTo>
                      <a:lnTo>
                        <a:pt x="24" y="66"/>
                      </a:lnTo>
                      <a:lnTo>
                        <a:pt x="18" y="66"/>
                      </a:lnTo>
                      <a:lnTo>
                        <a:pt x="24" y="66"/>
                      </a:lnTo>
                      <a:lnTo>
                        <a:pt x="18" y="72"/>
                      </a:lnTo>
                      <a:lnTo>
                        <a:pt x="12" y="72"/>
                      </a:lnTo>
                      <a:lnTo>
                        <a:pt x="12" y="66"/>
                      </a:lnTo>
                      <a:lnTo>
                        <a:pt x="12" y="72"/>
                      </a:lnTo>
                      <a:lnTo>
                        <a:pt x="6" y="72"/>
                      </a:lnTo>
                      <a:lnTo>
                        <a:pt x="12" y="66"/>
                      </a:lnTo>
                      <a:lnTo>
                        <a:pt x="18" y="66"/>
                      </a:lnTo>
                      <a:lnTo>
                        <a:pt x="18" y="60"/>
                      </a:lnTo>
                      <a:lnTo>
                        <a:pt x="12" y="60"/>
                      </a:lnTo>
                      <a:lnTo>
                        <a:pt x="18" y="54"/>
                      </a:lnTo>
                      <a:lnTo>
                        <a:pt x="18" y="60"/>
                      </a:lnTo>
                      <a:lnTo>
                        <a:pt x="18" y="54"/>
                      </a:lnTo>
                      <a:lnTo>
                        <a:pt x="24" y="54"/>
                      </a:lnTo>
                      <a:lnTo>
                        <a:pt x="24" y="60"/>
                      </a:lnTo>
                      <a:lnTo>
                        <a:pt x="24" y="54"/>
                      </a:lnTo>
                      <a:lnTo>
                        <a:pt x="12" y="54"/>
                      </a:lnTo>
                      <a:lnTo>
                        <a:pt x="12" y="48"/>
                      </a:lnTo>
                      <a:lnTo>
                        <a:pt x="12" y="54"/>
                      </a:lnTo>
                      <a:lnTo>
                        <a:pt x="6" y="54"/>
                      </a:lnTo>
                      <a:lnTo>
                        <a:pt x="12" y="48"/>
                      </a:lnTo>
                      <a:lnTo>
                        <a:pt x="6" y="48"/>
                      </a:lnTo>
                      <a:lnTo>
                        <a:pt x="6" y="54"/>
                      </a:lnTo>
                      <a:lnTo>
                        <a:pt x="6" y="48"/>
                      </a:lnTo>
                      <a:lnTo>
                        <a:pt x="12" y="48"/>
                      </a:lnTo>
                      <a:lnTo>
                        <a:pt x="6" y="42"/>
                      </a:lnTo>
                      <a:lnTo>
                        <a:pt x="12" y="42"/>
                      </a:lnTo>
                      <a:lnTo>
                        <a:pt x="12" y="36"/>
                      </a:lnTo>
                      <a:lnTo>
                        <a:pt x="6" y="36"/>
                      </a:lnTo>
                      <a:lnTo>
                        <a:pt x="12" y="36"/>
                      </a:lnTo>
                      <a:lnTo>
                        <a:pt x="6" y="36"/>
                      </a:lnTo>
                      <a:lnTo>
                        <a:pt x="12" y="36"/>
                      </a:lnTo>
                      <a:lnTo>
                        <a:pt x="6" y="36"/>
                      </a:lnTo>
                      <a:lnTo>
                        <a:pt x="6" y="30"/>
                      </a:lnTo>
                      <a:lnTo>
                        <a:pt x="6" y="36"/>
                      </a:lnTo>
                      <a:lnTo>
                        <a:pt x="6" y="30"/>
                      </a:lnTo>
                      <a:lnTo>
                        <a:pt x="12" y="30"/>
                      </a:lnTo>
                      <a:lnTo>
                        <a:pt x="18" y="30"/>
                      </a:lnTo>
                      <a:lnTo>
                        <a:pt x="24" y="30"/>
                      </a:lnTo>
                      <a:lnTo>
                        <a:pt x="30" y="30"/>
                      </a:lnTo>
                      <a:lnTo>
                        <a:pt x="24" y="30"/>
                      </a:lnTo>
                      <a:lnTo>
                        <a:pt x="30" y="24"/>
                      </a:lnTo>
                      <a:lnTo>
                        <a:pt x="36" y="24"/>
                      </a:lnTo>
                      <a:lnTo>
                        <a:pt x="30" y="24"/>
                      </a:lnTo>
                      <a:lnTo>
                        <a:pt x="36" y="24"/>
                      </a:lnTo>
                      <a:lnTo>
                        <a:pt x="30" y="24"/>
                      </a:lnTo>
                      <a:lnTo>
                        <a:pt x="36" y="18"/>
                      </a:lnTo>
                      <a:lnTo>
                        <a:pt x="30" y="18"/>
                      </a:lnTo>
                      <a:lnTo>
                        <a:pt x="24" y="18"/>
                      </a:lnTo>
                      <a:lnTo>
                        <a:pt x="30" y="18"/>
                      </a:lnTo>
                      <a:lnTo>
                        <a:pt x="30" y="12"/>
                      </a:lnTo>
                      <a:lnTo>
                        <a:pt x="30" y="6"/>
                      </a:lnTo>
                      <a:lnTo>
                        <a:pt x="36" y="6"/>
                      </a:lnTo>
                      <a:lnTo>
                        <a:pt x="42" y="6"/>
                      </a:lnTo>
                      <a:lnTo>
                        <a:pt x="42" y="0"/>
                      </a:lnTo>
                      <a:lnTo>
                        <a:pt x="42" y="6"/>
                      </a:lnTo>
                      <a:lnTo>
                        <a:pt x="42" y="12"/>
                      </a:lnTo>
                      <a:lnTo>
                        <a:pt x="42" y="6"/>
                      </a:lnTo>
                      <a:lnTo>
                        <a:pt x="42" y="0"/>
                      </a:lnTo>
                      <a:lnTo>
                        <a:pt x="48" y="0"/>
                      </a:lnTo>
                      <a:lnTo>
                        <a:pt x="54" y="6"/>
                      </a:lnTo>
                      <a:lnTo>
                        <a:pt x="48" y="6"/>
                      </a:lnTo>
                      <a:lnTo>
                        <a:pt x="42" y="12"/>
                      </a:lnTo>
                      <a:lnTo>
                        <a:pt x="42" y="18"/>
                      </a:lnTo>
                      <a:lnTo>
                        <a:pt x="42" y="24"/>
                      </a:lnTo>
                      <a:lnTo>
                        <a:pt x="36" y="24"/>
                      </a:lnTo>
                      <a:lnTo>
                        <a:pt x="36" y="30"/>
                      </a:lnTo>
                      <a:lnTo>
                        <a:pt x="42" y="30"/>
                      </a:lnTo>
                      <a:lnTo>
                        <a:pt x="48" y="30"/>
                      </a:lnTo>
                      <a:lnTo>
                        <a:pt x="48" y="36"/>
                      </a:lnTo>
                      <a:lnTo>
                        <a:pt x="48" y="30"/>
                      </a:lnTo>
                      <a:lnTo>
                        <a:pt x="48" y="24"/>
                      </a:lnTo>
                      <a:lnTo>
                        <a:pt x="54" y="24"/>
                      </a:lnTo>
                      <a:lnTo>
                        <a:pt x="54" y="30"/>
                      </a:lnTo>
                      <a:lnTo>
                        <a:pt x="60" y="36"/>
                      </a:lnTo>
                      <a:lnTo>
                        <a:pt x="60" y="30"/>
                      </a:lnTo>
                      <a:lnTo>
                        <a:pt x="60" y="36"/>
                      </a:lnTo>
                      <a:lnTo>
                        <a:pt x="66" y="36"/>
                      </a:lnTo>
                      <a:lnTo>
                        <a:pt x="60" y="36"/>
                      </a:lnTo>
                      <a:lnTo>
                        <a:pt x="60" y="42"/>
                      </a:lnTo>
                      <a:lnTo>
                        <a:pt x="66" y="42"/>
                      </a:lnTo>
                      <a:lnTo>
                        <a:pt x="60" y="42"/>
                      </a:lnTo>
                      <a:lnTo>
                        <a:pt x="66" y="42"/>
                      </a:lnTo>
                      <a:lnTo>
                        <a:pt x="60" y="42"/>
                      </a:lnTo>
                      <a:lnTo>
                        <a:pt x="66" y="48"/>
                      </a:lnTo>
                      <a:lnTo>
                        <a:pt x="66" y="54"/>
                      </a:lnTo>
                      <a:lnTo>
                        <a:pt x="60" y="54"/>
                      </a:lnTo>
                      <a:lnTo>
                        <a:pt x="66" y="54"/>
                      </a:lnTo>
                      <a:lnTo>
                        <a:pt x="66" y="60"/>
                      </a:lnTo>
                      <a:lnTo>
                        <a:pt x="66" y="66"/>
                      </a:lnTo>
                      <a:lnTo>
                        <a:pt x="60" y="72"/>
                      </a:lnTo>
                      <a:lnTo>
                        <a:pt x="66" y="72"/>
                      </a:lnTo>
                      <a:lnTo>
                        <a:pt x="60" y="78"/>
                      </a:lnTo>
                      <a:lnTo>
                        <a:pt x="54" y="78"/>
                      </a:lnTo>
                      <a:lnTo>
                        <a:pt x="54" y="84"/>
                      </a:lnTo>
                      <a:lnTo>
                        <a:pt x="54" y="78"/>
                      </a:lnTo>
                      <a:lnTo>
                        <a:pt x="54" y="84"/>
                      </a:lnTo>
                      <a:lnTo>
                        <a:pt x="48" y="84"/>
                      </a:lnTo>
                      <a:lnTo>
                        <a:pt x="42" y="84"/>
                      </a:lnTo>
                      <a:lnTo>
                        <a:pt x="36" y="84"/>
                      </a:lnTo>
                      <a:lnTo>
                        <a:pt x="36" y="90"/>
                      </a:lnTo>
                      <a:lnTo>
                        <a:pt x="30" y="90"/>
                      </a:lnTo>
                      <a:lnTo>
                        <a:pt x="36" y="90"/>
                      </a:lnTo>
                      <a:lnTo>
                        <a:pt x="30" y="90"/>
                      </a:lnTo>
                      <a:lnTo>
                        <a:pt x="30" y="96"/>
                      </a:lnTo>
                      <a:lnTo>
                        <a:pt x="24" y="96"/>
                      </a:lnTo>
                      <a:lnTo>
                        <a:pt x="18" y="96"/>
                      </a:lnTo>
                      <a:lnTo>
                        <a:pt x="12" y="96"/>
                      </a:lnTo>
                      <a:lnTo>
                        <a:pt x="12" y="90"/>
                      </a:lnTo>
                      <a:lnTo>
                        <a:pt x="12" y="96"/>
                      </a:lnTo>
                      <a:lnTo>
                        <a:pt x="6" y="96"/>
                      </a:lnTo>
                      <a:lnTo>
                        <a:pt x="12" y="90"/>
                      </a:lnTo>
                      <a:lnTo>
                        <a:pt x="6" y="90"/>
                      </a:lnTo>
                      <a:lnTo>
                        <a:pt x="0" y="90"/>
                      </a:lnTo>
                      <a:lnTo>
                        <a:pt x="0" y="84"/>
                      </a:lnTo>
                      <a:lnTo>
                        <a:pt x="6" y="84"/>
                      </a:lnTo>
                      <a:lnTo>
                        <a:pt x="12" y="84"/>
                      </a:lnTo>
                      <a:lnTo>
                        <a:pt x="6" y="84"/>
                      </a:lnTo>
                      <a:lnTo>
                        <a:pt x="0" y="84"/>
                      </a:lnTo>
                      <a:close/>
                    </a:path>
                  </a:pathLst>
                </a:custGeom>
                <a:solidFill>
                  <a:srgbClr val="00CC00"/>
                </a:solidFill>
                <a:ln w="0">
                  <a:solidFill>
                    <a:srgbClr val="000000"/>
                  </a:solidFill>
                  <a:prstDash val="solid"/>
                  <a:round/>
                  <a:headEnd/>
                  <a:tailEnd/>
                </a:ln>
              </p:spPr>
              <p:txBody>
                <a:bodyPr/>
                <a:lstStyle/>
                <a:p>
                  <a:endParaRPr lang="en-US"/>
                </a:p>
              </p:txBody>
            </p:sp>
            <p:sp>
              <p:nvSpPr>
                <p:cNvPr id="16869" name="Freeform 341"/>
                <p:cNvSpPr>
                  <a:spLocks/>
                </p:cNvSpPr>
                <p:nvPr/>
              </p:nvSpPr>
              <p:spPr bwMode="auto">
                <a:xfrm>
                  <a:off x="2739" y="1968"/>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70" name="Freeform 342"/>
                <p:cNvSpPr>
                  <a:spLocks/>
                </p:cNvSpPr>
                <p:nvPr/>
              </p:nvSpPr>
              <p:spPr bwMode="auto">
                <a:xfrm>
                  <a:off x="2715" y="1974"/>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71" name="Freeform 343"/>
                <p:cNvSpPr>
                  <a:spLocks/>
                </p:cNvSpPr>
                <p:nvPr/>
              </p:nvSpPr>
              <p:spPr bwMode="auto">
                <a:xfrm>
                  <a:off x="2709" y="1962"/>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72" name="Freeform 344"/>
                <p:cNvSpPr>
                  <a:spLocks/>
                </p:cNvSpPr>
                <p:nvPr/>
              </p:nvSpPr>
              <p:spPr bwMode="auto">
                <a:xfrm>
                  <a:off x="2739" y="1896"/>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73" name="Freeform 345"/>
                <p:cNvSpPr>
                  <a:spLocks/>
                </p:cNvSpPr>
                <p:nvPr/>
              </p:nvSpPr>
              <p:spPr bwMode="auto">
                <a:xfrm>
                  <a:off x="2613" y="2448"/>
                  <a:ext cx="180" cy="204"/>
                </a:xfrm>
                <a:custGeom>
                  <a:avLst/>
                  <a:gdLst>
                    <a:gd name="T0" fmla="*/ 6 w 180"/>
                    <a:gd name="T1" fmla="*/ 174 h 204"/>
                    <a:gd name="T2" fmla="*/ 6 w 180"/>
                    <a:gd name="T3" fmla="*/ 180 h 204"/>
                    <a:gd name="T4" fmla="*/ 6 w 180"/>
                    <a:gd name="T5" fmla="*/ 162 h 204"/>
                    <a:gd name="T6" fmla="*/ 12 w 180"/>
                    <a:gd name="T7" fmla="*/ 144 h 204"/>
                    <a:gd name="T8" fmla="*/ 6 w 180"/>
                    <a:gd name="T9" fmla="*/ 132 h 204"/>
                    <a:gd name="T10" fmla="*/ 6 w 180"/>
                    <a:gd name="T11" fmla="*/ 114 h 204"/>
                    <a:gd name="T12" fmla="*/ 0 w 180"/>
                    <a:gd name="T13" fmla="*/ 102 h 204"/>
                    <a:gd name="T14" fmla="*/ 0 w 180"/>
                    <a:gd name="T15" fmla="*/ 108 h 204"/>
                    <a:gd name="T16" fmla="*/ 0 w 180"/>
                    <a:gd name="T17" fmla="*/ 102 h 204"/>
                    <a:gd name="T18" fmla="*/ 12 w 180"/>
                    <a:gd name="T19" fmla="*/ 102 h 204"/>
                    <a:gd name="T20" fmla="*/ 30 w 180"/>
                    <a:gd name="T21" fmla="*/ 102 h 204"/>
                    <a:gd name="T22" fmla="*/ 42 w 180"/>
                    <a:gd name="T23" fmla="*/ 102 h 204"/>
                    <a:gd name="T24" fmla="*/ 60 w 180"/>
                    <a:gd name="T25" fmla="*/ 102 h 204"/>
                    <a:gd name="T26" fmla="*/ 60 w 180"/>
                    <a:gd name="T27" fmla="*/ 84 h 204"/>
                    <a:gd name="T28" fmla="*/ 60 w 180"/>
                    <a:gd name="T29" fmla="*/ 72 h 204"/>
                    <a:gd name="T30" fmla="*/ 72 w 180"/>
                    <a:gd name="T31" fmla="*/ 66 h 204"/>
                    <a:gd name="T32" fmla="*/ 72 w 180"/>
                    <a:gd name="T33" fmla="*/ 42 h 204"/>
                    <a:gd name="T34" fmla="*/ 72 w 180"/>
                    <a:gd name="T35" fmla="*/ 24 h 204"/>
                    <a:gd name="T36" fmla="*/ 84 w 180"/>
                    <a:gd name="T37" fmla="*/ 24 h 204"/>
                    <a:gd name="T38" fmla="*/ 96 w 180"/>
                    <a:gd name="T39" fmla="*/ 24 h 204"/>
                    <a:gd name="T40" fmla="*/ 108 w 180"/>
                    <a:gd name="T41" fmla="*/ 24 h 204"/>
                    <a:gd name="T42" fmla="*/ 120 w 180"/>
                    <a:gd name="T43" fmla="*/ 24 h 204"/>
                    <a:gd name="T44" fmla="*/ 120 w 180"/>
                    <a:gd name="T45" fmla="*/ 0 h 204"/>
                    <a:gd name="T46" fmla="*/ 138 w 180"/>
                    <a:gd name="T47" fmla="*/ 12 h 204"/>
                    <a:gd name="T48" fmla="*/ 150 w 180"/>
                    <a:gd name="T49" fmla="*/ 24 h 204"/>
                    <a:gd name="T50" fmla="*/ 168 w 180"/>
                    <a:gd name="T51" fmla="*/ 30 h 204"/>
                    <a:gd name="T52" fmla="*/ 180 w 180"/>
                    <a:gd name="T53" fmla="*/ 42 h 204"/>
                    <a:gd name="T54" fmla="*/ 168 w 180"/>
                    <a:gd name="T55" fmla="*/ 42 h 204"/>
                    <a:gd name="T56" fmla="*/ 156 w 180"/>
                    <a:gd name="T57" fmla="*/ 42 h 204"/>
                    <a:gd name="T58" fmla="*/ 156 w 180"/>
                    <a:gd name="T59" fmla="*/ 60 h 204"/>
                    <a:gd name="T60" fmla="*/ 156 w 180"/>
                    <a:gd name="T61" fmla="*/ 72 h 204"/>
                    <a:gd name="T62" fmla="*/ 162 w 180"/>
                    <a:gd name="T63" fmla="*/ 90 h 204"/>
                    <a:gd name="T64" fmla="*/ 162 w 180"/>
                    <a:gd name="T65" fmla="*/ 108 h 204"/>
                    <a:gd name="T66" fmla="*/ 162 w 180"/>
                    <a:gd name="T67" fmla="*/ 126 h 204"/>
                    <a:gd name="T68" fmla="*/ 162 w 180"/>
                    <a:gd name="T69" fmla="*/ 144 h 204"/>
                    <a:gd name="T70" fmla="*/ 168 w 180"/>
                    <a:gd name="T71" fmla="*/ 156 h 204"/>
                    <a:gd name="T72" fmla="*/ 168 w 180"/>
                    <a:gd name="T73" fmla="*/ 174 h 204"/>
                    <a:gd name="T74" fmla="*/ 174 w 180"/>
                    <a:gd name="T75" fmla="*/ 180 h 204"/>
                    <a:gd name="T76" fmla="*/ 168 w 180"/>
                    <a:gd name="T77" fmla="*/ 192 h 204"/>
                    <a:gd name="T78" fmla="*/ 156 w 180"/>
                    <a:gd name="T79" fmla="*/ 192 h 204"/>
                    <a:gd name="T80" fmla="*/ 144 w 180"/>
                    <a:gd name="T81" fmla="*/ 192 h 204"/>
                    <a:gd name="T82" fmla="*/ 126 w 180"/>
                    <a:gd name="T83" fmla="*/ 192 h 204"/>
                    <a:gd name="T84" fmla="*/ 114 w 180"/>
                    <a:gd name="T85" fmla="*/ 192 h 204"/>
                    <a:gd name="T86" fmla="*/ 90 w 180"/>
                    <a:gd name="T87" fmla="*/ 192 h 204"/>
                    <a:gd name="T88" fmla="*/ 78 w 180"/>
                    <a:gd name="T89" fmla="*/ 192 h 204"/>
                    <a:gd name="T90" fmla="*/ 72 w 180"/>
                    <a:gd name="T91" fmla="*/ 204 h 204"/>
                    <a:gd name="T92" fmla="*/ 60 w 180"/>
                    <a:gd name="T93" fmla="*/ 192 h 204"/>
                    <a:gd name="T94" fmla="*/ 48 w 180"/>
                    <a:gd name="T95" fmla="*/ 180 h 204"/>
                    <a:gd name="T96" fmla="*/ 30 w 180"/>
                    <a:gd name="T97" fmla="*/ 174 h 204"/>
                    <a:gd name="T98" fmla="*/ 18 w 180"/>
                    <a:gd name="T99" fmla="*/ 174 h 204"/>
                    <a:gd name="T100" fmla="*/ 6 w 180"/>
                    <a:gd name="T101" fmla="*/ 174 h 2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
                    <a:gd name="T154" fmla="*/ 0 h 204"/>
                    <a:gd name="T155" fmla="*/ 180 w 180"/>
                    <a:gd name="T156" fmla="*/ 204 h 2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 h="204">
                      <a:moveTo>
                        <a:pt x="6" y="174"/>
                      </a:moveTo>
                      <a:lnTo>
                        <a:pt x="6" y="180"/>
                      </a:lnTo>
                      <a:lnTo>
                        <a:pt x="6" y="162"/>
                      </a:lnTo>
                      <a:lnTo>
                        <a:pt x="12" y="144"/>
                      </a:lnTo>
                      <a:lnTo>
                        <a:pt x="6" y="132"/>
                      </a:lnTo>
                      <a:lnTo>
                        <a:pt x="6" y="114"/>
                      </a:lnTo>
                      <a:lnTo>
                        <a:pt x="0" y="102"/>
                      </a:lnTo>
                      <a:lnTo>
                        <a:pt x="0" y="108"/>
                      </a:lnTo>
                      <a:lnTo>
                        <a:pt x="0" y="102"/>
                      </a:lnTo>
                      <a:lnTo>
                        <a:pt x="12" y="102"/>
                      </a:lnTo>
                      <a:lnTo>
                        <a:pt x="30" y="102"/>
                      </a:lnTo>
                      <a:lnTo>
                        <a:pt x="42" y="102"/>
                      </a:lnTo>
                      <a:lnTo>
                        <a:pt x="60" y="102"/>
                      </a:lnTo>
                      <a:lnTo>
                        <a:pt x="60" y="84"/>
                      </a:lnTo>
                      <a:lnTo>
                        <a:pt x="60" y="72"/>
                      </a:lnTo>
                      <a:lnTo>
                        <a:pt x="72" y="66"/>
                      </a:lnTo>
                      <a:lnTo>
                        <a:pt x="72" y="42"/>
                      </a:lnTo>
                      <a:lnTo>
                        <a:pt x="72" y="24"/>
                      </a:lnTo>
                      <a:lnTo>
                        <a:pt x="84" y="24"/>
                      </a:lnTo>
                      <a:lnTo>
                        <a:pt x="96" y="24"/>
                      </a:lnTo>
                      <a:lnTo>
                        <a:pt x="108" y="24"/>
                      </a:lnTo>
                      <a:lnTo>
                        <a:pt x="120" y="24"/>
                      </a:lnTo>
                      <a:lnTo>
                        <a:pt x="120" y="0"/>
                      </a:lnTo>
                      <a:lnTo>
                        <a:pt x="138" y="12"/>
                      </a:lnTo>
                      <a:lnTo>
                        <a:pt x="150" y="24"/>
                      </a:lnTo>
                      <a:lnTo>
                        <a:pt x="168" y="30"/>
                      </a:lnTo>
                      <a:lnTo>
                        <a:pt x="180" y="42"/>
                      </a:lnTo>
                      <a:lnTo>
                        <a:pt x="168" y="42"/>
                      </a:lnTo>
                      <a:lnTo>
                        <a:pt x="156" y="42"/>
                      </a:lnTo>
                      <a:lnTo>
                        <a:pt x="156" y="60"/>
                      </a:lnTo>
                      <a:lnTo>
                        <a:pt x="156" y="72"/>
                      </a:lnTo>
                      <a:lnTo>
                        <a:pt x="162" y="90"/>
                      </a:lnTo>
                      <a:lnTo>
                        <a:pt x="162" y="108"/>
                      </a:lnTo>
                      <a:lnTo>
                        <a:pt x="162" y="126"/>
                      </a:lnTo>
                      <a:lnTo>
                        <a:pt x="162" y="144"/>
                      </a:lnTo>
                      <a:lnTo>
                        <a:pt x="168" y="156"/>
                      </a:lnTo>
                      <a:lnTo>
                        <a:pt x="168" y="174"/>
                      </a:lnTo>
                      <a:lnTo>
                        <a:pt x="174" y="180"/>
                      </a:lnTo>
                      <a:lnTo>
                        <a:pt x="168" y="192"/>
                      </a:lnTo>
                      <a:lnTo>
                        <a:pt x="156" y="192"/>
                      </a:lnTo>
                      <a:lnTo>
                        <a:pt x="144" y="192"/>
                      </a:lnTo>
                      <a:lnTo>
                        <a:pt x="126" y="192"/>
                      </a:lnTo>
                      <a:lnTo>
                        <a:pt x="114" y="192"/>
                      </a:lnTo>
                      <a:lnTo>
                        <a:pt x="90" y="192"/>
                      </a:lnTo>
                      <a:lnTo>
                        <a:pt x="78" y="192"/>
                      </a:lnTo>
                      <a:lnTo>
                        <a:pt x="72" y="204"/>
                      </a:lnTo>
                      <a:lnTo>
                        <a:pt x="60" y="192"/>
                      </a:lnTo>
                      <a:lnTo>
                        <a:pt x="48" y="180"/>
                      </a:lnTo>
                      <a:lnTo>
                        <a:pt x="30" y="174"/>
                      </a:lnTo>
                      <a:lnTo>
                        <a:pt x="18" y="174"/>
                      </a:lnTo>
                      <a:lnTo>
                        <a:pt x="6" y="174"/>
                      </a:lnTo>
                      <a:close/>
                    </a:path>
                  </a:pathLst>
                </a:custGeom>
                <a:solidFill>
                  <a:srgbClr val="00CC00"/>
                </a:solidFill>
                <a:ln w="0">
                  <a:solidFill>
                    <a:srgbClr val="000000"/>
                  </a:solidFill>
                  <a:prstDash val="solid"/>
                  <a:round/>
                  <a:headEnd/>
                  <a:tailEnd/>
                </a:ln>
              </p:spPr>
              <p:txBody>
                <a:bodyPr/>
                <a:lstStyle/>
                <a:p>
                  <a:endParaRPr lang="en-US"/>
                </a:p>
              </p:txBody>
            </p:sp>
            <p:sp>
              <p:nvSpPr>
                <p:cNvPr id="16874" name="Freeform 346"/>
                <p:cNvSpPr>
                  <a:spLocks/>
                </p:cNvSpPr>
                <p:nvPr/>
              </p:nvSpPr>
              <p:spPr bwMode="auto">
                <a:xfrm>
                  <a:off x="3069" y="2514"/>
                  <a:ext cx="156" cy="246"/>
                </a:xfrm>
                <a:custGeom>
                  <a:avLst/>
                  <a:gdLst>
                    <a:gd name="T0" fmla="*/ 156 w 156"/>
                    <a:gd name="T1" fmla="*/ 60 h 246"/>
                    <a:gd name="T2" fmla="*/ 138 w 156"/>
                    <a:gd name="T3" fmla="*/ 54 h 246"/>
                    <a:gd name="T4" fmla="*/ 126 w 156"/>
                    <a:gd name="T5" fmla="*/ 48 h 246"/>
                    <a:gd name="T6" fmla="*/ 108 w 156"/>
                    <a:gd name="T7" fmla="*/ 36 h 246"/>
                    <a:gd name="T8" fmla="*/ 96 w 156"/>
                    <a:gd name="T9" fmla="*/ 30 h 246"/>
                    <a:gd name="T10" fmla="*/ 78 w 156"/>
                    <a:gd name="T11" fmla="*/ 24 h 246"/>
                    <a:gd name="T12" fmla="*/ 66 w 156"/>
                    <a:gd name="T13" fmla="*/ 12 h 246"/>
                    <a:gd name="T14" fmla="*/ 48 w 156"/>
                    <a:gd name="T15" fmla="*/ 6 h 246"/>
                    <a:gd name="T16" fmla="*/ 36 w 156"/>
                    <a:gd name="T17" fmla="*/ 0 h 246"/>
                    <a:gd name="T18" fmla="*/ 18 w 156"/>
                    <a:gd name="T19" fmla="*/ 6 h 246"/>
                    <a:gd name="T20" fmla="*/ 24 w 156"/>
                    <a:gd name="T21" fmla="*/ 18 h 246"/>
                    <a:gd name="T22" fmla="*/ 24 w 156"/>
                    <a:gd name="T23" fmla="*/ 30 h 246"/>
                    <a:gd name="T24" fmla="*/ 36 w 156"/>
                    <a:gd name="T25" fmla="*/ 48 h 246"/>
                    <a:gd name="T26" fmla="*/ 30 w 156"/>
                    <a:gd name="T27" fmla="*/ 54 h 246"/>
                    <a:gd name="T28" fmla="*/ 30 w 156"/>
                    <a:gd name="T29" fmla="*/ 66 h 246"/>
                    <a:gd name="T30" fmla="*/ 30 w 156"/>
                    <a:gd name="T31" fmla="*/ 78 h 246"/>
                    <a:gd name="T32" fmla="*/ 30 w 156"/>
                    <a:gd name="T33" fmla="*/ 90 h 246"/>
                    <a:gd name="T34" fmla="*/ 30 w 156"/>
                    <a:gd name="T35" fmla="*/ 102 h 246"/>
                    <a:gd name="T36" fmla="*/ 18 w 156"/>
                    <a:gd name="T37" fmla="*/ 114 h 246"/>
                    <a:gd name="T38" fmla="*/ 12 w 156"/>
                    <a:gd name="T39" fmla="*/ 120 h 246"/>
                    <a:gd name="T40" fmla="*/ 6 w 156"/>
                    <a:gd name="T41" fmla="*/ 132 h 246"/>
                    <a:gd name="T42" fmla="*/ 0 w 156"/>
                    <a:gd name="T43" fmla="*/ 138 h 246"/>
                    <a:gd name="T44" fmla="*/ 0 w 156"/>
                    <a:gd name="T45" fmla="*/ 150 h 246"/>
                    <a:gd name="T46" fmla="*/ 6 w 156"/>
                    <a:gd name="T47" fmla="*/ 162 h 246"/>
                    <a:gd name="T48" fmla="*/ 12 w 156"/>
                    <a:gd name="T49" fmla="*/ 162 h 246"/>
                    <a:gd name="T50" fmla="*/ 18 w 156"/>
                    <a:gd name="T51" fmla="*/ 174 h 246"/>
                    <a:gd name="T52" fmla="*/ 18 w 156"/>
                    <a:gd name="T53" fmla="*/ 192 h 246"/>
                    <a:gd name="T54" fmla="*/ 30 w 156"/>
                    <a:gd name="T55" fmla="*/ 210 h 246"/>
                    <a:gd name="T56" fmla="*/ 12 w 156"/>
                    <a:gd name="T57" fmla="*/ 210 h 246"/>
                    <a:gd name="T58" fmla="*/ 6 w 156"/>
                    <a:gd name="T59" fmla="*/ 210 h 246"/>
                    <a:gd name="T60" fmla="*/ 18 w 156"/>
                    <a:gd name="T61" fmla="*/ 228 h 246"/>
                    <a:gd name="T62" fmla="*/ 30 w 156"/>
                    <a:gd name="T63" fmla="*/ 246 h 246"/>
                    <a:gd name="T64" fmla="*/ 42 w 156"/>
                    <a:gd name="T65" fmla="*/ 240 h 246"/>
                    <a:gd name="T66" fmla="*/ 42 w 156"/>
                    <a:gd name="T67" fmla="*/ 246 h 246"/>
                    <a:gd name="T68" fmla="*/ 54 w 156"/>
                    <a:gd name="T69" fmla="*/ 240 h 246"/>
                    <a:gd name="T70" fmla="*/ 72 w 156"/>
                    <a:gd name="T71" fmla="*/ 240 h 246"/>
                    <a:gd name="T72" fmla="*/ 78 w 156"/>
                    <a:gd name="T73" fmla="*/ 228 h 246"/>
                    <a:gd name="T74" fmla="*/ 102 w 156"/>
                    <a:gd name="T75" fmla="*/ 222 h 246"/>
                    <a:gd name="T76" fmla="*/ 114 w 156"/>
                    <a:gd name="T77" fmla="*/ 210 h 246"/>
                    <a:gd name="T78" fmla="*/ 126 w 156"/>
                    <a:gd name="T79" fmla="*/ 198 h 246"/>
                    <a:gd name="T80" fmla="*/ 138 w 156"/>
                    <a:gd name="T81" fmla="*/ 192 h 246"/>
                    <a:gd name="T82" fmla="*/ 138 w 156"/>
                    <a:gd name="T83" fmla="*/ 186 h 246"/>
                    <a:gd name="T84" fmla="*/ 132 w 156"/>
                    <a:gd name="T85" fmla="*/ 180 h 246"/>
                    <a:gd name="T86" fmla="*/ 126 w 156"/>
                    <a:gd name="T87" fmla="*/ 168 h 246"/>
                    <a:gd name="T88" fmla="*/ 120 w 156"/>
                    <a:gd name="T89" fmla="*/ 168 h 246"/>
                    <a:gd name="T90" fmla="*/ 126 w 156"/>
                    <a:gd name="T91" fmla="*/ 156 h 246"/>
                    <a:gd name="T92" fmla="*/ 132 w 156"/>
                    <a:gd name="T93" fmla="*/ 150 h 246"/>
                    <a:gd name="T94" fmla="*/ 132 w 156"/>
                    <a:gd name="T95" fmla="*/ 144 h 246"/>
                    <a:gd name="T96" fmla="*/ 132 w 156"/>
                    <a:gd name="T97" fmla="*/ 138 h 246"/>
                    <a:gd name="T98" fmla="*/ 138 w 156"/>
                    <a:gd name="T99" fmla="*/ 126 h 246"/>
                    <a:gd name="T100" fmla="*/ 144 w 156"/>
                    <a:gd name="T101" fmla="*/ 120 h 246"/>
                    <a:gd name="T102" fmla="*/ 156 w 156"/>
                    <a:gd name="T103" fmla="*/ 120 h 246"/>
                    <a:gd name="T104" fmla="*/ 156 w 156"/>
                    <a:gd name="T105" fmla="*/ 108 h 246"/>
                    <a:gd name="T106" fmla="*/ 156 w 156"/>
                    <a:gd name="T107" fmla="*/ 90 h 246"/>
                    <a:gd name="T108" fmla="*/ 156 w 156"/>
                    <a:gd name="T109" fmla="*/ 78 h 246"/>
                    <a:gd name="T110" fmla="*/ 156 w 156"/>
                    <a:gd name="T111" fmla="*/ 6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6"/>
                    <a:gd name="T169" fmla="*/ 0 h 246"/>
                    <a:gd name="T170" fmla="*/ 156 w 156"/>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6" h="246">
                      <a:moveTo>
                        <a:pt x="156" y="60"/>
                      </a:moveTo>
                      <a:lnTo>
                        <a:pt x="138" y="54"/>
                      </a:lnTo>
                      <a:lnTo>
                        <a:pt x="126" y="48"/>
                      </a:lnTo>
                      <a:lnTo>
                        <a:pt x="108" y="36"/>
                      </a:lnTo>
                      <a:lnTo>
                        <a:pt x="96" y="30"/>
                      </a:lnTo>
                      <a:lnTo>
                        <a:pt x="78" y="24"/>
                      </a:lnTo>
                      <a:lnTo>
                        <a:pt x="66" y="12"/>
                      </a:lnTo>
                      <a:lnTo>
                        <a:pt x="48" y="6"/>
                      </a:lnTo>
                      <a:lnTo>
                        <a:pt x="36" y="0"/>
                      </a:lnTo>
                      <a:lnTo>
                        <a:pt x="18" y="6"/>
                      </a:lnTo>
                      <a:lnTo>
                        <a:pt x="24" y="18"/>
                      </a:lnTo>
                      <a:lnTo>
                        <a:pt x="24" y="30"/>
                      </a:lnTo>
                      <a:lnTo>
                        <a:pt x="36" y="48"/>
                      </a:lnTo>
                      <a:lnTo>
                        <a:pt x="30" y="54"/>
                      </a:lnTo>
                      <a:lnTo>
                        <a:pt x="30" y="66"/>
                      </a:lnTo>
                      <a:lnTo>
                        <a:pt x="30" y="78"/>
                      </a:lnTo>
                      <a:lnTo>
                        <a:pt x="30" y="90"/>
                      </a:lnTo>
                      <a:lnTo>
                        <a:pt x="30" y="102"/>
                      </a:lnTo>
                      <a:lnTo>
                        <a:pt x="18" y="114"/>
                      </a:lnTo>
                      <a:lnTo>
                        <a:pt x="12" y="120"/>
                      </a:lnTo>
                      <a:lnTo>
                        <a:pt x="6" y="132"/>
                      </a:lnTo>
                      <a:lnTo>
                        <a:pt x="0" y="138"/>
                      </a:lnTo>
                      <a:lnTo>
                        <a:pt x="0" y="150"/>
                      </a:lnTo>
                      <a:lnTo>
                        <a:pt x="6" y="162"/>
                      </a:lnTo>
                      <a:lnTo>
                        <a:pt x="12" y="162"/>
                      </a:lnTo>
                      <a:lnTo>
                        <a:pt x="18" y="174"/>
                      </a:lnTo>
                      <a:lnTo>
                        <a:pt x="18" y="192"/>
                      </a:lnTo>
                      <a:lnTo>
                        <a:pt x="30" y="210"/>
                      </a:lnTo>
                      <a:lnTo>
                        <a:pt x="12" y="210"/>
                      </a:lnTo>
                      <a:lnTo>
                        <a:pt x="6" y="210"/>
                      </a:lnTo>
                      <a:lnTo>
                        <a:pt x="18" y="228"/>
                      </a:lnTo>
                      <a:lnTo>
                        <a:pt x="30" y="246"/>
                      </a:lnTo>
                      <a:lnTo>
                        <a:pt x="42" y="240"/>
                      </a:lnTo>
                      <a:lnTo>
                        <a:pt x="42" y="246"/>
                      </a:lnTo>
                      <a:lnTo>
                        <a:pt x="54" y="240"/>
                      </a:lnTo>
                      <a:lnTo>
                        <a:pt x="72" y="240"/>
                      </a:lnTo>
                      <a:lnTo>
                        <a:pt x="78" y="228"/>
                      </a:lnTo>
                      <a:lnTo>
                        <a:pt x="102" y="222"/>
                      </a:lnTo>
                      <a:lnTo>
                        <a:pt x="114" y="210"/>
                      </a:lnTo>
                      <a:lnTo>
                        <a:pt x="126" y="198"/>
                      </a:lnTo>
                      <a:lnTo>
                        <a:pt x="138" y="192"/>
                      </a:lnTo>
                      <a:lnTo>
                        <a:pt x="138" y="186"/>
                      </a:lnTo>
                      <a:lnTo>
                        <a:pt x="132" y="180"/>
                      </a:lnTo>
                      <a:lnTo>
                        <a:pt x="126" y="168"/>
                      </a:lnTo>
                      <a:lnTo>
                        <a:pt x="120" y="168"/>
                      </a:lnTo>
                      <a:lnTo>
                        <a:pt x="126" y="156"/>
                      </a:lnTo>
                      <a:lnTo>
                        <a:pt x="132" y="150"/>
                      </a:lnTo>
                      <a:lnTo>
                        <a:pt x="132" y="144"/>
                      </a:lnTo>
                      <a:lnTo>
                        <a:pt x="132" y="138"/>
                      </a:lnTo>
                      <a:lnTo>
                        <a:pt x="138" y="126"/>
                      </a:lnTo>
                      <a:lnTo>
                        <a:pt x="144" y="120"/>
                      </a:lnTo>
                      <a:lnTo>
                        <a:pt x="156" y="120"/>
                      </a:lnTo>
                      <a:lnTo>
                        <a:pt x="156" y="108"/>
                      </a:lnTo>
                      <a:lnTo>
                        <a:pt x="156" y="90"/>
                      </a:lnTo>
                      <a:lnTo>
                        <a:pt x="156" y="78"/>
                      </a:lnTo>
                      <a:lnTo>
                        <a:pt x="156" y="60"/>
                      </a:lnTo>
                      <a:close/>
                    </a:path>
                  </a:pathLst>
                </a:custGeom>
                <a:solidFill>
                  <a:srgbClr val="00CC00"/>
                </a:solidFill>
                <a:ln w="0">
                  <a:solidFill>
                    <a:srgbClr val="000000"/>
                  </a:solidFill>
                  <a:prstDash val="solid"/>
                  <a:round/>
                  <a:headEnd/>
                  <a:tailEnd/>
                </a:ln>
              </p:spPr>
              <p:txBody>
                <a:bodyPr/>
                <a:lstStyle/>
                <a:p>
                  <a:endParaRPr lang="en-US"/>
                </a:p>
              </p:txBody>
            </p:sp>
            <p:sp>
              <p:nvSpPr>
                <p:cNvPr id="16875" name="Freeform 347"/>
                <p:cNvSpPr>
                  <a:spLocks/>
                </p:cNvSpPr>
                <p:nvPr/>
              </p:nvSpPr>
              <p:spPr bwMode="auto">
                <a:xfrm>
                  <a:off x="3411" y="2598"/>
                  <a:ext cx="97" cy="90"/>
                </a:xfrm>
                <a:custGeom>
                  <a:avLst/>
                  <a:gdLst>
                    <a:gd name="T0" fmla="*/ 0 w 97"/>
                    <a:gd name="T1" fmla="*/ 72 h 90"/>
                    <a:gd name="T2" fmla="*/ 0 w 97"/>
                    <a:gd name="T3" fmla="*/ 60 h 90"/>
                    <a:gd name="T4" fmla="*/ 0 w 97"/>
                    <a:gd name="T5" fmla="*/ 36 h 90"/>
                    <a:gd name="T6" fmla="*/ 12 w 97"/>
                    <a:gd name="T7" fmla="*/ 18 h 90"/>
                    <a:gd name="T8" fmla="*/ 19 w 97"/>
                    <a:gd name="T9" fmla="*/ 12 h 90"/>
                    <a:gd name="T10" fmla="*/ 31 w 97"/>
                    <a:gd name="T11" fmla="*/ 6 h 90"/>
                    <a:gd name="T12" fmla="*/ 31 w 97"/>
                    <a:gd name="T13" fmla="*/ 0 h 90"/>
                    <a:gd name="T14" fmla="*/ 37 w 97"/>
                    <a:gd name="T15" fmla="*/ 12 h 90"/>
                    <a:gd name="T16" fmla="*/ 43 w 97"/>
                    <a:gd name="T17" fmla="*/ 24 h 90"/>
                    <a:gd name="T18" fmla="*/ 43 w 97"/>
                    <a:gd name="T19" fmla="*/ 36 h 90"/>
                    <a:gd name="T20" fmla="*/ 49 w 97"/>
                    <a:gd name="T21" fmla="*/ 48 h 90"/>
                    <a:gd name="T22" fmla="*/ 49 w 97"/>
                    <a:gd name="T23" fmla="*/ 42 h 90"/>
                    <a:gd name="T24" fmla="*/ 55 w 97"/>
                    <a:gd name="T25" fmla="*/ 42 h 90"/>
                    <a:gd name="T26" fmla="*/ 67 w 97"/>
                    <a:gd name="T27" fmla="*/ 54 h 90"/>
                    <a:gd name="T28" fmla="*/ 79 w 97"/>
                    <a:gd name="T29" fmla="*/ 66 h 90"/>
                    <a:gd name="T30" fmla="*/ 97 w 97"/>
                    <a:gd name="T31" fmla="*/ 78 h 90"/>
                    <a:gd name="T32" fmla="*/ 97 w 97"/>
                    <a:gd name="T33" fmla="*/ 84 h 90"/>
                    <a:gd name="T34" fmla="*/ 91 w 97"/>
                    <a:gd name="T35" fmla="*/ 84 h 90"/>
                    <a:gd name="T36" fmla="*/ 85 w 97"/>
                    <a:gd name="T37" fmla="*/ 90 h 90"/>
                    <a:gd name="T38" fmla="*/ 79 w 97"/>
                    <a:gd name="T39" fmla="*/ 84 h 90"/>
                    <a:gd name="T40" fmla="*/ 67 w 97"/>
                    <a:gd name="T41" fmla="*/ 84 h 90"/>
                    <a:gd name="T42" fmla="*/ 61 w 97"/>
                    <a:gd name="T43" fmla="*/ 72 h 90"/>
                    <a:gd name="T44" fmla="*/ 55 w 97"/>
                    <a:gd name="T45" fmla="*/ 66 h 90"/>
                    <a:gd name="T46" fmla="*/ 49 w 97"/>
                    <a:gd name="T47" fmla="*/ 66 h 90"/>
                    <a:gd name="T48" fmla="*/ 37 w 97"/>
                    <a:gd name="T49" fmla="*/ 60 h 90"/>
                    <a:gd name="T50" fmla="*/ 31 w 97"/>
                    <a:gd name="T51" fmla="*/ 66 h 90"/>
                    <a:gd name="T52" fmla="*/ 19 w 97"/>
                    <a:gd name="T53" fmla="*/ 54 h 90"/>
                    <a:gd name="T54" fmla="*/ 19 w 97"/>
                    <a:gd name="T55" fmla="*/ 66 h 90"/>
                    <a:gd name="T56" fmla="*/ 12 w 97"/>
                    <a:gd name="T57" fmla="*/ 66 h 90"/>
                    <a:gd name="T58" fmla="*/ 6 w 97"/>
                    <a:gd name="T59" fmla="*/ 72 h 90"/>
                    <a:gd name="T60" fmla="*/ 0 w 97"/>
                    <a:gd name="T61" fmla="*/ 72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90"/>
                    <a:gd name="T95" fmla="*/ 97 w 97"/>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90">
                      <a:moveTo>
                        <a:pt x="0" y="72"/>
                      </a:moveTo>
                      <a:lnTo>
                        <a:pt x="0" y="60"/>
                      </a:lnTo>
                      <a:lnTo>
                        <a:pt x="0" y="36"/>
                      </a:lnTo>
                      <a:lnTo>
                        <a:pt x="12" y="18"/>
                      </a:lnTo>
                      <a:lnTo>
                        <a:pt x="19" y="12"/>
                      </a:lnTo>
                      <a:lnTo>
                        <a:pt x="31" y="6"/>
                      </a:lnTo>
                      <a:lnTo>
                        <a:pt x="31" y="0"/>
                      </a:lnTo>
                      <a:lnTo>
                        <a:pt x="37" y="12"/>
                      </a:lnTo>
                      <a:lnTo>
                        <a:pt x="43" y="24"/>
                      </a:lnTo>
                      <a:lnTo>
                        <a:pt x="43" y="36"/>
                      </a:lnTo>
                      <a:lnTo>
                        <a:pt x="49" y="48"/>
                      </a:lnTo>
                      <a:lnTo>
                        <a:pt x="49" y="42"/>
                      </a:lnTo>
                      <a:lnTo>
                        <a:pt x="55" y="42"/>
                      </a:lnTo>
                      <a:lnTo>
                        <a:pt x="67" y="54"/>
                      </a:lnTo>
                      <a:lnTo>
                        <a:pt x="79" y="66"/>
                      </a:lnTo>
                      <a:lnTo>
                        <a:pt x="97" y="78"/>
                      </a:lnTo>
                      <a:lnTo>
                        <a:pt x="97" y="84"/>
                      </a:lnTo>
                      <a:lnTo>
                        <a:pt x="91" y="84"/>
                      </a:lnTo>
                      <a:lnTo>
                        <a:pt x="85" y="90"/>
                      </a:lnTo>
                      <a:lnTo>
                        <a:pt x="79" y="84"/>
                      </a:lnTo>
                      <a:lnTo>
                        <a:pt x="67" y="84"/>
                      </a:lnTo>
                      <a:lnTo>
                        <a:pt x="61" y="72"/>
                      </a:lnTo>
                      <a:lnTo>
                        <a:pt x="55" y="66"/>
                      </a:lnTo>
                      <a:lnTo>
                        <a:pt x="49" y="66"/>
                      </a:lnTo>
                      <a:lnTo>
                        <a:pt x="37" y="60"/>
                      </a:lnTo>
                      <a:lnTo>
                        <a:pt x="31" y="66"/>
                      </a:lnTo>
                      <a:lnTo>
                        <a:pt x="19" y="54"/>
                      </a:lnTo>
                      <a:lnTo>
                        <a:pt x="19" y="66"/>
                      </a:lnTo>
                      <a:lnTo>
                        <a:pt x="12" y="66"/>
                      </a:lnTo>
                      <a:lnTo>
                        <a:pt x="6" y="72"/>
                      </a:lnTo>
                      <a:lnTo>
                        <a:pt x="0" y="72"/>
                      </a:lnTo>
                      <a:close/>
                    </a:path>
                  </a:pathLst>
                </a:custGeom>
                <a:solidFill>
                  <a:srgbClr val="00CC00"/>
                </a:solidFill>
                <a:ln w="0">
                  <a:solidFill>
                    <a:srgbClr val="000000"/>
                  </a:solidFill>
                  <a:prstDash val="solid"/>
                  <a:round/>
                  <a:headEnd/>
                  <a:tailEnd/>
                </a:ln>
              </p:spPr>
              <p:txBody>
                <a:bodyPr/>
                <a:lstStyle/>
                <a:p>
                  <a:endParaRPr lang="en-US"/>
                </a:p>
              </p:txBody>
            </p:sp>
            <p:sp>
              <p:nvSpPr>
                <p:cNvPr id="16876" name="Freeform 348"/>
                <p:cNvSpPr>
                  <a:spLocks/>
                </p:cNvSpPr>
                <p:nvPr/>
              </p:nvSpPr>
              <p:spPr bwMode="auto">
                <a:xfrm>
                  <a:off x="2487" y="2616"/>
                  <a:ext cx="6" cy="6"/>
                </a:xfrm>
                <a:custGeom>
                  <a:avLst/>
                  <a:gdLst>
                    <a:gd name="T0" fmla="*/ 6 w 6"/>
                    <a:gd name="T1" fmla="*/ 0 h 6"/>
                    <a:gd name="T2" fmla="*/ 0 w 6"/>
                    <a:gd name="T3" fmla="*/ 0 h 6"/>
                    <a:gd name="T4" fmla="*/ 6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6"/>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877" name="Freeform 349"/>
                <p:cNvSpPr>
                  <a:spLocks/>
                </p:cNvSpPr>
                <p:nvPr/>
              </p:nvSpPr>
              <p:spPr bwMode="auto">
                <a:xfrm>
                  <a:off x="2511" y="2646"/>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878" name="Freeform 350"/>
                <p:cNvSpPr>
                  <a:spLocks/>
                </p:cNvSpPr>
                <p:nvPr/>
              </p:nvSpPr>
              <p:spPr bwMode="auto">
                <a:xfrm>
                  <a:off x="2685" y="2490"/>
                  <a:ext cx="246" cy="228"/>
                </a:xfrm>
                <a:custGeom>
                  <a:avLst/>
                  <a:gdLst>
                    <a:gd name="T0" fmla="*/ 54 w 246"/>
                    <a:gd name="T1" fmla="*/ 216 h 228"/>
                    <a:gd name="T2" fmla="*/ 66 w 246"/>
                    <a:gd name="T3" fmla="*/ 228 h 228"/>
                    <a:gd name="T4" fmla="*/ 78 w 246"/>
                    <a:gd name="T5" fmla="*/ 228 h 228"/>
                    <a:gd name="T6" fmla="*/ 90 w 246"/>
                    <a:gd name="T7" fmla="*/ 228 h 228"/>
                    <a:gd name="T8" fmla="*/ 102 w 246"/>
                    <a:gd name="T9" fmla="*/ 204 h 228"/>
                    <a:gd name="T10" fmla="*/ 114 w 246"/>
                    <a:gd name="T11" fmla="*/ 198 h 228"/>
                    <a:gd name="T12" fmla="*/ 120 w 246"/>
                    <a:gd name="T13" fmla="*/ 180 h 228"/>
                    <a:gd name="T14" fmla="*/ 132 w 246"/>
                    <a:gd name="T15" fmla="*/ 180 h 228"/>
                    <a:gd name="T16" fmla="*/ 150 w 246"/>
                    <a:gd name="T17" fmla="*/ 168 h 228"/>
                    <a:gd name="T18" fmla="*/ 168 w 246"/>
                    <a:gd name="T19" fmla="*/ 156 h 228"/>
                    <a:gd name="T20" fmla="*/ 198 w 246"/>
                    <a:gd name="T21" fmla="*/ 150 h 228"/>
                    <a:gd name="T22" fmla="*/ 234 w 246"/>
                    <a:gd name="T23" fmla="*/ 150 h 228"/>
                    <a:gd name="T24" fmla="*/ 240 w 246"/>
                    <a:gd name="T25" fmla="*/ 126 h 228"/>
                    <a:gd name="T26" fmla="*/ 240 w 246"/>
                    <a:gd name="T27" fmla="*/ 102 h 228"/>
                    <a:gd name="T28" fmla="*/ 228 w 246"/>
                    <a:gd name="T29" fmla="*/ 90 h 228"/>
                    <a:gd name="T30" fmla="*/ 204 w 246"/>
                    <a:gd name="T31" fmla="*/ 72 h 228"/>
                    <a:gd name="T32" fmla="*/ 198 w 246"/>
                    <a:gd name="T33" fmla="*/ 60 h 228"/>
                    <a:gd name="T34" fmla="*/ 174 w 246"/>
                    <a:gd name="T35" fmla="*/ 48 h 228"/>
                    <a:gd name="T36" fmla="*/ 156 w 246"/>
                    <a:gd name="T37" fmla="*/ 30 h 228"/>
                    <a:gd name="T38" fmla="*/ 132 w 246"/>
                    <a:gd name="T39" fmla="*/ 12 h 228"/>
                    <a:gd name="T40" fmla="*/ 108 w 246"/>
                    <a:gd name="T41" fmla="*/ 0 h 228"/>
                    <a:gd name="T42" fmla="*/ 84 w 246"/>
                    <a:gd name="T43" fmla="*/ 0 h 228"/>
                    <a:gd name="T44" fmla="*/ 84 w 246"/>
                    <a:gd name="T45" fmla="*/ 30 h 228"/>
                    <a:gd name="T46" fmla="*/ 90 w 246"/>
                    <a:gd name="T47" fmla="*/ 66 h 228"/>
                    <a:gd name="T48" fmla="*/ 90 w 246"/>
                    <a:gd name="T49" fmla="*/ 102 h 228"/>
                    <a:gd name="T50" fmla="*/ 96 w 246"/>
                    <a:gd name="T51" fmla="*/ 132 h 228"/>
                    <a:gd name="T52" fmla="*/ 96 w 246"/>
                    <a:gd name="T53" fmla="*/ 150 h 228"/>
                    <a:gd name="T54" fmla="*/ 72 w 246"/>
                    <a:gd name="T55" fmla="*/ 150 h 228"/>
                    <a:gd name="T56" fmla="*/ 42 w 246"/>
                    <a:gd name="T57" fmla="*/ 150 h 228"/>
                    <a:gd name="T58" fmla="*/ 6 w 246"/>
                    <a:gd name="T59" fmla="*/ 150 h 228"/>
                    <a:gd name="T60" fmla="*/ 0 w 246"/>
                    <a:gd name="T61" fmla="*/ 174 h 228"/>
                    <a:gd name="T62" fmla="*/ 12 w 246"/>
                    <a:gd name="T63" fmla="*/ 198 h 228"/>
                    <a:gd name="T64" fmla="*/ 18 w 246"/>
                    <a:gd name="T65" fmla="*/ 198 h 228"/>
                    <a:gd name="T66" fmla="*/ 30 w 246"/>
                    <a:gd name="T67" fmla="*/ 198 h 228"/>
                    <a:gd name="T68" fmla="*/ 42 w 246"/>
                    <a:gd name="T69" fmla="*/ 192 h 228"/>
                    <a:gd name="T70" fmla="*/ 54 w 246"/>
                    <a:gd name="T71" fmla="*/ 210 h 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228"/>
                    <a:gd name="T110" fmla="*/ 246 w 246"/>
                    <a:gd name="T111" fmla="*/ 228 h 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228">
                      <a:moveTo>
                        <a:pt x="54" y="210"/>
                      </a:moveTo>
                      <a:lnTo>
                        <a:pt x="54" y="216"/>
                      </a:lnTo>
                      <a:lnTo>
                        <a:pt x="60" y="228"/>
                      </a:lnTo>
                      <a:lnTo>
                        <a:pt x="66" y="228"/>
                      </a:lnTo>
                      <a:lnTo>
                        <a:pt x="72" y="228"/>
                      </a:lnTo>
                      <a:lnTo>
                        <a:pt x="78" y="228"/>
                      </a:lnTo>
                      <a:lnTo>
                        <a:pt x="84" y="222"/>
                      </a:lnTo>
                      <a:lnTo>
                        <a:pt x="90" y="228"/>
                      </a:lnTo>
                      <a:lnTo>
                        <a:pt x="96" y="228"/>
                      </a:lnTo>
                      <a:lnTo>
                        <a:pt x="102" y="204"/>
                      </a:lnTo>
                      <a:lnTo>
                        <a:pt x="108" y="204"/>
                      </a:lnTo>
                      <a:lnTo>
                        <a:pt x="114" y="198"/>
                      </a:lnTo>
                      <a:lnTo>
                        <a:pt x="120" y="192"/>
                      </a:lnTo>
                      <a:lnTo>
                        <a:pt x="120" y="180"/>
                      </a:lnTo>
                      <a:lnTo>
                        <a:pt x="126" y="186"/>
                      </a:lnTo>
                      <a:lnTo>
                        <a:pt x="132" y="180"/>
                      </a:lnTo>
                      <a:lnTo>
                        <a:pt x="138" y="168"/>
                      </a:lnTo>
                      <a:lnTo>
                        <a:pt x="150" y="168"/>
                      </a:lnTo>
                      <a:lnTo>
                        <a:pt x="150" y="162"/>
                      </a:lnTo>
                      <a:lnTo>
                        <a:pt x="168" y="156"/>
                      </a:lnTo>
                      <a:lnTo>
                        <a:pt x="186" y="156"/>
                      </a:lnTo>
                      <a:lnTo>
                        <a:pt x="198" y="150"/>
                      </a:lnTo>
                      <a:lnTo>
                        <a:pt x="216" y="150"/>
                      </a:lnTo>
                      <a:lnTo>
                        <a:pt x="234" y="150"/>
                      </a:lnTo>
                      <a:lnTo>
                        <a:pt x="240" y="138"/>
                      </a:lnTo>
                      <a:lnTo>
                        <a:pt x="240" y="126"/>
                      </a:lnTo>
                      <a:lnTo>
                        <a:pt x="240" y="114"/>
                      </a:lnTo>
                      <a:lnTo>
                        <a:pt x="240" y="102"/>
                      </a:lnTo>
                      <a:lnTo>
                        <a:pt x="246" y="90"/>
                      </a:lnTo>
                      <a:lnTo>
                        <a:pt x="228" y="90"/>
                      </a:lnTo>
                      <a:lnTo>
                        <a:pt x="228" y="78"/>
                      </a:lnTo>
                      <a:lnTo>
                        <a:pt x="204" y="72"/>
                      </a:lnTo>
                      <a:lnTo>
                        <a:pt x="198" y="66"/>
                      </a:lnTo>
                      <a:lnTo>
                        <a:pt x="198" y="60"/>
                      </a:lnTo>
                      <a:lnTo>
                        <a:pt x="186" y="54"/>
                      </a:lnTo>
                      <a:lnTo>
                        <a:pt x="174" y="48"/>
                      </a:lnTo>
                      <a:lnTo>
                        <a:pt x="162" y="36"/>
                      </a:lnTo>
                      <a:lnTo>
                        <a:pt x="156" y="30"/>
                      </a:lnTo>
                      <a:lnTo>
                        <a:pt x="144" y="24"/>
                      </a:lnTo>
                      <a:lnTo>
                        <a:pt x="132" y="12"/>
                      </a:lnTo>
                      <a:lnTo>
                        <a:pt x="120" y="6"/>
                      </a:lnTo>
                      <a:lnTo>
                        <a:pt x="108" y="0"/>
                      </a:lnTo>
                      <a:lnTo>
                        <a:pt x="96" y="0"/>
                      </a:lnTo>
                      <a:lnTo>
                        <a:pt x="84" y="0"/>
                      </a:lnTo>
                      <a:lnTo>
                        <a:pt x="84" y="18"/>
                      </a:lnTo>
                      <a:lnTo>
                        <a:pt x="84" y="30"/>
                      </a:lnTo>
                      <a:lnTo>
                        <a:pt x="90" y="48"/>
                      </a:lnTo>
                      <a:lnTo>
                        <a:pt x="90" y="66"/>
                      </a:lnTo>
                      <a:lnTo>
                        <a:pt x="90" y="84"/>
                      </a:lnTo>
                      <a:lnTo>
                        <a:pt x="90" y="102"/>
                      </a:lnTo>
                      <a:lnTo>
                        <a:pt x="96" y="114"/>
                      </a:lnTo>
                      <a:lnTo>
                        <a:pt x="96" y="132"/>
                      </a:lnTo>
                      <a:lnTo>
                        <a:pt x="102" y="138"/>
                      </a:lnTo>
                      <a:lnTo>
                        <a:pt x="96" y="150"/>
                      </a:lnTo>
                      <a:lnTo>
                        <a:pt x="84" y="150"/>
                      </a:lnTo>
                      <a:lnTo>
                        <a:pt x="72" y="150"/>
                      </a:lnTo>
                      <a:lnTo>
                        <a:pt x="54" y="150"/>
                      </a:lnTo>
                      <a:lnTo>
                        <a:pt x="42" y="150"/>
                      </a:lnTo>
                      <a:lnTo>
                        <a:pt x="18" y="150"/>
                      </a:lnTo>
                      <a:lnTo>
                        <a:pt x="6" y="150"/>
                      </a:lnTo>
                      <a:lnTo>
                        <a:pt x="0" y="162"/>
                      </a:lnTo>
                      <a:lnTo>
                        <a:pt x="0" y="174"/>
                      </a:lnTo>
                      <a:lnTo>
                        <a:pt x="6" y="180"/>
                      </a:lnTo>
                      <a:lnTo>
                        <a:pt x="12" y="198"/>
                      </a:lnTo>
                      <a:lnTo>
                        <a:pt x="6" y="198"/>
                      </a:lnTo>
                      <a:lnTo>
                        <a:pt x="18" y="198"/>
                      </a:lnTo>
                      <a:lnTo>
                        <a:pt x="24" y="204"/>
                      </a:lnTo>
                      <a:lnTo>
                        <a:pt x="30" y="198"/>
                      </a:lnTo>
                      <a:lnTo>
                        <a:pt x="42" y="198"/>
                      </a:lnTo>
                      <a:lnTo>
                        <a:pt x="42" y="192"/>
                      </a:lnTo>
                      <a:lnTo>
                        <a:pt x="48" y="210"/>
                      </a:lnTo>
                      <a:lnTo>
                        <a:pt x="54" y="210"/>
                      </a:lnTo>
                      <a:close/>
                    </a:path>
                  </a:pathLst>
                </a:custGeom>
                <a:solidFill>
                  <a:srgbClr val="00CC00"/>
                </a:solidFill>
                <a:ln w="0">
                  <a:solidFill>
                    <a:srgbClr val="000000"/>
                  </a:solidFill>
                  <a:prstDash val="solid"/>
                  <a:round/>
                  <a:headEnd/>
                  <a:tailEnd/>
                </a:ln>
              </p:spPr>
              <p:txBody>
                <a:bodyPr/>
                <a:lstStyle/>
                <a:p>
                  <a:endParaRPr lang="en-US"/>
                </a:p>
              </p:txBody>
            </p:sp>
            <p:sp>
              <p:nvSpPr>
                <p:cNvPr id="16879" name="Freeform 351"/>
                <p:cNvSpPr>
                  <a:spLocks/>
                </p:cNvSpPr>
                <p:nvPr/>
              </p:nvSpPr>
              <p:spPr bwMode="auto">
                <a:xfrm>
                  <a:off x="2871" y="2514"/>
                  <a:ext cx="234" cy="180"/>
                </a:xfrm>
                <a:custGeom>
                  <a:avLst/>
                  <a:gdLst>
                    <a:gd name="T0" fmla="*/ 24 w 234"/>
                    <a:gd name="T1" fmla="*/ 168 h 180"/>
                    <a:gd name="T2" fmla="*/ 18 w 234"/>
                    <a:gd name="T3" fmla="*/ 168 h 180"/>
                    <a:gd name="T4" fmla="*/ 6 w 234"/>
                    <a:gd name="T5" fmla="*/ 162 h 180"/>
                    <a:gd name="T6" fmla="*/ 12 w 234"/>
                    <a:gd name="T7" fmla="*/ 156 h 180"/>
                    <a:gd name="T8" fmla="*/ 0 w 234"/>
                    <a:gd name="T9" fmla="*/ 144 h 180"/>
                    <a:gd name="T10" fmla="*/ 0 w 234"/>
                    <a:gd name="T11" fmla="*/ 132 h 180"/>
                    <a:gd name="T12" fmla="*/ 12 w 234"/>
                    <a:gd name="T13" fmla="*/ 126 h 180"/>
                    <a:gd name="T14" fmla="*/ 30 w 234"/>
                    <a:gd name="T15" fmla="*/ 126 h 180"/>
                    <a:gd name="T16" fmla="*/ 48 w 234"/>
                    <a:gd name="T17" fmla="*/ 126 h 180"/>
                    <a:gd name="T18" fmla="*/ 54 w 234"/>
                    <a:gd name="T19" fmla="*/ 114 h 180"/>
                    <a:gd name="T20" fmla="*/ 54 w 234"/>
                    <a:gd name="T21" fmla="*/ 102 h 180"/>
                    <a:gd name="T22" fmla="*/ 54 w 234"/>
                    <a:gd name="T23" fmla="*/ 90 h 180"/>
                    <a:gd name="T24" fmla="*/ 54 w 234"/>
                    <a:gd name="T25" fmla="*/ 78 h 180"/>
                    <a:gd name="T26" fmla="*/ 60 w 234"/>
                    <a:gd name="T27" fmla="*/ 66 h 180"/>
                    <a:gd name="T28" fmla="*/ 72 w 234"/>
                    <a:gd name="T29" fmla="*/ 66 h 180"/>
                    <a:gd name="T30" fmla="*/ 84 w 234"/>
                    <a:gd name="T31" fmla="*/ 66 h 180"/>
                    <a:gd name="T32" fmla="*/ 96 w 234"/>
                    <a:gd name="T33" fmla="*/ 54 h 180"/>
                    <a:gd name="T34" fmla="*/ 108 w 234"/>
                    <a:gd name="T35" fmla="*/ 42 h 180"/>
                    <a:gd name="T36" fmla="*/ 120 w 234"/>
                    <a:gd name="T37" fmla="*/ 30 h 180"/>
                    <a:gd name="T38" fmla="*/ 138 w 234"/>
                    <a:gd name="T39" fmla="*/ 18 h 180"/>
                    <a:gd name="T40" fmla="*/ 156 w 234"/>
                    <a:gd name="T41" fmla="*/ 6 h 180"/>
                    <a:gd name="T42" fmla="*/ 174 w 234"/>
                    <a:gd name="T43" fmla="*/ 0 h 180"/>
                    <a:gd name="T44" fmla="*/ 192 w 234"/>
                    <a:gd name="T45" fmla="*/ 6 h 180"/>
                    <a:gd name="T46" fmla="*/ 204 w 234"/>
                    <a:gd name="T47" fmla="*/ 12 h 180"/>
                    <a:gd name="T48" fmla="*/ 216 w 234"/>
                    <a:gd name="T49" fmla="*/ 6 h 180"/>
                    <a:gd name="T50" fmla="*/ 222 w 234"/>
                    <a:gd name="T51" fmla="*/ 18 h 180"/>
                    <a:gd name="T52" fmla="*/ 222 w 234"/>
                    <a:gd name="T53" fmla="*/ 30 h 180"/>
                    <a:gd name="T54" fmla="*/ 234 w 234"/>
                    <a:gd name="T55" fmla="*/ 48 h 180"/>
                    <a:gd name="T56" fmla="*/ 228 w 234"/>
                    <a:gd name="T57" fmla="*/ 54 h 180"/>
                    <a:gd name="T58" fmla="*/ 228 w 234"/>
                    <a:gd name="T59" fmla="*/ 66 h 180"/>
                    <a:gd name="T60" fmla="*/ 228 w 234"/>
                    <a:gd name="T61" fmla="*/ 78 h 180"/>
                    <a:gd name="T62" fmla="*/ 228 w 234"/>
                    <a:gd name="T63" fmla="*/ 90 h 180"/>
                    <a:gd name="T64" fmla="*/ 228 w 234"/>
                    <a:gd name="T65" fmla="*/ 102 h 180"/>
                    <a:gd name="T66" fmla="*/ 216 w 234"/>
                    <a:gd name="T67" fmla="*/ 114 h 180"/>
                    <a:gd name="T68" fmla="*/ 210 w 234"/>
                    <a:gd name="T69" fmla="*/ 120 h 180"/>
                    <a:gd name="T70" fmla="*/ 204 w 234"/>
                    <a:gd name="T71" fmla="*/ 132 h 180"/>
                    <a:gd name="T72" fmla="*/ 198 w 234"/>
                    <a:gd name="T73" fmla="*/ 138 h 180"/>
                    <a:gd name="T74" fmla="*/ 198 w 234"/>
                    <a:gd name="T75" fmla="*/ 150 h 180"/>
                    <a:gd name="T76" fmla="*/ 180 w 234"/>
                    <a:gd name="T77" fmla="*/ 162 h 180"/>
                    <a:gd name="T78" fmla="*/ 168 w 234"/>
                    <a:gd name="T79" fmla="*/ 162 h 180"/>
                    <a:gd name="T80" fmla="*/ 150 w 234"/>
                    <a:gd name="T81" fmla="*/ 156 h 180"/>
                    <a:gd name="T82" fmla="*/ 132 w 234"/>
                    <a:gd name="T83" fmla="*/ 168 h 180"/>
                    <a:gd name="T84" fmla="*/ 120 w 234"/>
                    <a:gd name="T85" fmla="*/ 162 h 180"/>
                    <a:gd name="T86" fmla="*/ 108 w 234"/>
                    <a:gd name="T87" fmla="*/ 156 h 180"/>
                    <a:gd name="T88" fmla="*/ 96 w 234"/>
                    <a:gd name="T89" fmla="*/ 162 h 180"/>
                    <a:gd name="T90" fmla="*/ 84 w 234"/>
                    <a:gd name="T91" fmla="*/ 150 h 180"/>
                    <a:gd name="T92" fmla="*/ 72 w 234"/>
                    <a:gd name="T93" fmla="*/ 150 h 180"/>
                    <a:gd name="T94" fmla="*/ 54 w 234"/>
                    <a:gd name="T95" fmla="*/ 156 h 180"/>
                    <a:gd name="T96" fmla="*/ 54 w 234"/>
                    <a:gd name="T97" fmla="*/ 168 h 180"/>
                    <a:gd name="T98" fmla="*/ 48 w 234"/>
                    <a:gd name="T99" fmla="*/ 174 h 180"/>
                    <a:gd name="T100" fmla="*/ 48 w 234"/>
                    <a:gd name="T101" fmla="*/ 180 h 180"/>
                    <a:gd name="T102" fmla="*/ 36 w 234"/>
                    <a:gd name="T103" fmla="*/ 174 h 180"/>
                    <a:gd name="T104" fmla="*/ 30 w 234"/>
                    <a:gd name="T105" fmla="*/ 180 h 180"/>
                    <a:gd name="T106" fmla="*/ 24 w 234"/>
                    <a:gd name="T107" fmla="*/ 174 h 180"/>
                    <a:gd name="T108" fmla="*/ 24 w 234"/>
                    <a:gd name="T109" fmla="*/ 168 h 1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4"/>
                    <a:gd name="T166" fmla="*/ 0 h 180"/>
                    <a:gd name="T167" fmla="*/ 234 w 234"/>
                    <a:gd name="T168" fmla="*/ 180 h 1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4" h="180">
                      <a:moveTo>
                        <a:pt x="24" y="168"/>
                      </a:moveTo>
                      <a:lnTo>
                        <a:pt x="18" y="168"/>
                      </a:lnTo>
                      <a:lnTo>
                        <a:pt x="6" y="162"/>
                      </a:lnTo>
                      <a:lnTo>
                        <a:pt x="12" y="156"/>
                      </a:lnTo>
                      <a:lnTo>
                        <a:pt x="0" y="144"/>
                      </a:lnTo>
                      <a:lnTo>
                        <a:pt x="0" y="132"/>
                      </a:lnTo>
                      <a:lnTo>
                        <a:pt x="12" y="126"/>
                      </a:lnTo>
                      <a:lnTo>
                        <a:pt x="30" y="126"/>
                      </a:lnTo>
                      <a:lnTo>
                        <a:pt x="48" y="126"/>
                      </a:lnTo>
                      <a:lnTo>
                        <a:pt x="54" y="114"/>
                      </a:lnTo>
                      <a:lnTo>
                        <a:pt x="54" y="102"/>
                      </a:lnTo>
                      <a:lnTo>
                        <a:pt x="54" y="90"/>
                      </a:lnTo>
                      <a:lnTo>
                        <a:pt x="54" y="78"/>
                      </a:lnTo>
                      <a:lnTo>
                        <a:pt x="60" y="66"/>
                      </a:lnTo>
                      <a:lnTo>
                        <a:pt x="72" y="66"/>
                      </a:lnTo>
                      <a:lnTo>
                        <a:pt x="84" y="66"/>
                      </a:lnTo>
                      <a:lnTo>
                        <a:pt x="96" y="54"/>
                      </a:lnTo>
                      <a:lnTo>
                        <a:pt x="108" y="42"/>
                      </a:lnTo>
                      <a:lnTo>
                        <a:pt x="120" y="30"/>
                      </a:lnTo>
                      <a:lnTo>
                        <a:pt x="138" y="18"/>
                      </a:lnTo>
                      <a:lnTo>
                        <a:pt x="156" y="6"/>
                      </a:lnTo>
                      <a:lnTo>
                        <a:pt x="174" y="0"/>
                      </a:lnTo>
                      <a:lnTo>
                        <a:pt x="192" y="6"/>
                      </a:lnTo>
                      <a:lnTo>
                        <a:pt x="204" y="12"/>
                      </a:lnTo>
                      <a:lnTo>
                        <a:pt x="216" y="6"/>
                      </a:lnTo>
                      <a:lnTo>
                        <a:pt x="222" y="18"/>
                      </a:lnTo>
                      <a:lnTo>
                        <a:pt x="222" y="30"/>
                      </a:lnTo>
                      <a:lnTo>
                        <a:pt x="234" y="48"/>
                      </a:lnTo>
                      <a:lnTo>
                        <a:pt x="228" y="54"/>
                      </a:lnTo>
                      <a:lnTo>
                        <a:pt x="228" y="66"/>
                      </a:lnTo>
                      <a:lnTo>
                        <a:pt x="228" y="78"/>
                      </a:lnTo>
                      <a:lnTo>
                        <a:pt x="228" y="90"/>
                      </a:lnTo>
                      <a:lnTo>
                        <a:pt x="228" y="102"/>
                      </a:lnTo>
                      <a:lnTo>
                        <a:pt x="216" y="114"/>
                      </a:lnTo>
                      <a:lnTo>
                        <a:pt x="210" y="120"/>
                      </a:lnTo>
                      <a:lnTo>
                        <a:pt x="204" y="132"/>
                      </a:lnTo>
                      <a:lnTo>
                        <a:pt x="198" y="138"/>
                      </a:lnTo>
                      <a:lnTo>
                        <a:pt x="198" y="150"/>
                      </a:lnTo>
                      <a:lnTo>
                        <a:pt x="180" y="162"/>
                      </a:lnTo>
                      <a:lnTo>
                        <a:pt x="168" y="162"/>
                      </a:lnTo>
                      <a:lnTo>
                        <a:pt x="150" y="156"/>
                      </a:lnTo>
                      <a:lnTo>
                        <a:pt x="132" y="168"/>
                      </a:lnTo>
                      <a:lnTo>
                        <a:pt x="120" y="162"/>
                      </a:lnTo>
                      <a:lnTo>
                        <a:pt x="108" y="156"/>
                      </a:lnTo>
                      <a:lnTo>
                        <a:pt x="96" y="162"/>
                      </a:lnTo>
                      <a:lnTo>
                        <a:pt x="84" y="150"/>
                      </a:lnTo>
                      <a:lnTo>
                        <a:pt x="72" y="150"/>
                      </a:lnTo>
                      <a:lnTo>
                        <a:pt x="54" y="156"/>
                      </a:lnTo>
                      <a:lnTo>
                        <a:pt x="54" y="168"/>
                      </a:lnTo>
                      <a:lnTo>
                        <a:pt x="48" y="174"/>
                      </a:lnTo>
                      <a:lnTo>
                        <a:pt x="48" y="180"/>
                      </a:lnTo>
                      <a:lnTo>
                        <a:pt x="36" y="174"/>
                      </a:lnTo>
                      <a:lnTo>
                        <a:pt x="30" y="180"/>
                      </a:lnTo>
                      <a:lnTo>
                        <a:pt x="24" y="174"/>
                      </a:lnTo>
                      <a:lnTo>
                        <a:pt x="24" y="168"/>
                      </a:lnTo>
                      <a:close/>
                    </a:path>
                  </a:pathLst>
                </a:custGeom>
                <a:solidFill>
                  <a:srgbClr val="00CC00"/>
                </a:solidFill>
                <a:ln w="0">
                  <a:solidFill>
                    <a:srgbClr val="000000"/>
                  </a:solidFill>
                  <a:prstDash val="solid"/>
                  <a:round/>
                  <a:headEnd/>
                  <a:tailEnd/>
                </a:ln>
              </p:spPr>
              <p:txBody>
                <a:bodyPr/>
                <a:lstStyle/>
                <a:p>
                  <a:endParaRPr lang="en-US"/>
                </a:p>
              </p:txBody>
            </p:sp>
            <p:sp>
              <p:nvSpPr>
                <p:cNvPr id="16880" name="Freeform 352"/>
                <p:cNvSpPr>
                  <a:spLocks/>
                </p:cNvSpPr>
                <p:nvPr/>
              </p:nvSpPr>
              <p:spPr bwMode="auto">
                <a:xfrm>
                  <a:off x="2601" y="2622"/>
                  <a:ext cx="96" cy="66"/>
                </a:xfrm>
                <a:custGeom>
                  <a:avLst/>
                  <a:gdLst>
                    <a:gd name="T0" fmla="*/ 18 w 96"/>
                    <a:gd name="T1" fmla="*/ 0 h 66"/>
                    <a:gd name="T2" fmla="*/ 18 w 96"/>
                    <a:gd name="T3" fmla="*/ 6 h 66"/>
                    <a:gd name="T4" fmla="*/ 12 w 96"/>
                    <a:gd name="T5" fmla="*/ 18 h 66"/>
                    <a:gd name="T6" fmla="*/ 0 w 96"/>
                    <a:gd name="T7" fmla="*/ 30 h 66"/>
                    <a:gd name="T8" fmla="*/ 12 w 96"/>
                    <a:gd name="T9" fmla="*/ 42 h 66"/>
                    <a:gd name="T10" fmla="*/ 18 w 96"/>
                    <a:gd name="T11" fmla="*/ 36 h 66"/>
                    <a:gd name="T12" fmla="*/ 12 w 96"/>
                    <a:gd name="T13" fmla="*/ 42 h 66"/>
                    <a:gd name="T14" fmla="*/ 18 w 96"/>
                    <a:gd name="T15" fmla="*/ 42 h 66"/>
                    <a:gd name="T16" fmla="*/ 18 w 96"/>
                    <a:gd name="T17" fmla="*/ 48 h 66"/>
                    <a:gd name="T18" fmla="*/ 30 w 96"/>
                    <a:gd name="T19" fmla="*/ 48 h 66"/>
                    <a:gd name="T20" fmla="*/ 36 w 96"/>
                    <a:gd name="T21" fmla="*/ 42 h 66"/>
                    <a:gd name="T22" fmla="*/ 54 w 96"/>
                    <a:gd name="T23" fmla="*/ 48 h 66"/>
                    <a:gd name="T24" fmla="*/ 60 w 96"/>
                    <a:gd name="T25" fmla="*/ 48 h 66"/>
                    <a:gd name="T26" fmla="*/ 36 w 96"/>
                    <a:gd name="T27" fmla="*/ 48 h 66"/>
                    <a:gd name="T28" fmla="*/ 24 w 96"/>
                    <a:gd name="T29" fmla="*/ 48 h 66"/>
                    <a:gd name="T30" fmla="*/ 12 w 96"/>
                    <a:gd name="T31" fmla="*/ 54 h 66"/>
                    <a:gd name="T32" fmla="*/ 18 w 96"/>
                    <a:gd name="T33" fmla="*/ 60 h 66"/>
                    <a:gd name="T34" fmla="*/ 24 w 96"/>
                    <a:gd name="T35" fmla="*/ 60 h 66"/>
                    <a:gd name="T36" fmla="*/ 30 w 96"/>
                    <a:gd name="T37" fmla="*/ 60 h 66"/>
                    <a:gd name="T38" fmla="*/ 18 w 96"/>
                    <a:gd name="T39" fmla="*/ 60 h 66"/>
                    <a:gd name="T40" fmla="*/ 12 w 96"/>
                    <a:gd name="T41" fmla="*/ 66 h 66"/>
                    <a:gd name="T42" fmla="*/ 36 w 96"/>
                    <a:gd name="T43" fmla="*/ 60 h 66"/>
                    <a:gd name="T44" fmla="*/ 48 w 96"/>
                    <a:gd name="T45" fmla="*/ 60 h 66"/>
                    <a:gd name="T46" fmla="*/ 60 w 96"/>
                    <a:gd name="T47" fmla="*/ 60 h 66"/>
                    <a:gd name="T48" fmla="*/ 72 w 96"/>
                    <a:gd name="T49" fmla="*/ 60 h 66"/>
                    <a:gd name="T50" fmla="*/ 96 w 96"/>
                    <a:gd name="T51" fmla="*/ 66 h 66"/>
                    <a:gd name="T52" fmla="*/ 90 w 96"/>
                    <a:gd name="T53" fmla="*/ 48 h 66"/>
                    <a:gd name="T54" fmla="*/ 84 w 96"/>
                    <a:gd name="T55" fmla="*/ 42 h 66"/>
                    <a:gd name="T56" fmla="*/ 84 w 96"/>
                    <a:gd name="T57" fmla="*/ 30 h 66"/>
                    <a:gd name="T58" fmla="*/ 72 w 96"/>
                    <a:gd name="T59" fmla="*/ 18 h 66"/>
                    <a:gd name="T60" fmla="*/ 60 w 96"/>
                    <a:gd name="T61" fmla="*/ 6 h 66"/>
                    <a:gd name="T62" fmla="*/ 42 w 96"/>
                    <a:gd name="T63" fmla="*/ 0 h 66"/>
                    <a:gd name="T64" fmla="*/ 30 w 96"/>
                    <a:gd name="T65" fmla="*/ 0 h 66"/>
                    <a:gd name="T66" fmla="*/ 18 w 96"/>
                    <a:gd name="T67" fmla="*/ 0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66"/>
                    <a:gd name="T104" fmla="*/ 96 w 96"/>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66">
                      <a:moveTo>
                        <a:pt x="18" y="0"/>
                      </a:moveTo>
                      <a:lnTo>
                        <a:pt x="18" y="6"/>
                      </a:lnTo>
                      <a:lnTo>
                        <a:pt x="12" y="18"/>
                      </a:lnTo>
                      <a:lnTo>
                        <a:pt x="0" y="30"/>
                      </a:lnTo>
                      <a:lnTo>
                        <a:pt x="12" y="42"/>
                      </a:lnTo>
                      <a:lnTo>
                        <a:pt x="18" y="36"/>
                      </a:lnTo>
                      <a:lnTo>
                        <a:pt x="12" y="42"/>
                      </a:lnTo>
                      <a:lnTo>
                        <a:pt x="18" y="42"/>
                      </a:lnTo>
                      <a:lnTo>
                        <a:pt x="18" y="48"/>
                      </a:lnTo>
                      <a:lnTo>
                        <a:pt x="30" y="48"/>
                      </a:lnTo>
                      <a:lnTo>
                        <a:pt x="36" y="42"/>
                      </a:lnTo>
                      <a:lnTo>
                        <a:pt x="54" y="48"/>
                      </a:lnTo>
                      <a:lnTo>
                        <a:pt x="60" y="48"/>
                      </a:lnTo>
                      <a:lnTo>
                        <a:pt x="36" y="48"/>
                      </a:lnTo>
                      <a:lnTo>
                        <a:pt x="24" y="48"/>
                      </a:lnTo>
                      <a:lnTo>
                        <a:pt x="12" y="54"/>
                      </a:lnTo>
                      <a:lnTo>
                        <a:pt x="18" y="60"/>
                      </a:lnTo>
                      <a:lnTo>
                        <a:pt x="24" y="60"/>
                      </a:lnTo>
                      <a:lnTo>
                        <a:pt x="30" y="60"/>
                      </a:lnTo>
                      <a:lnTo>
                        <a:pt x="18" y="60"/>
                      </a:lnTo>
                      <a:lnTo>
                        <a:pt x="12" y="66"/>
                      </a:lnTo>
                      <a:lnTo>
                        <a:pt x="36" y="60"/>
                      </a:lnTo>
                      <a:lnTo>
                        <a:pt x="48" y="60"/>
                      </a:lnTo>
                      <a:lnTo>
                        <a:pt x="60" y="60"/>
                      </a:lnTo>
                      <a:lnTo>
                        <a:pt x="72" y="60"/>
                      </a:lnTo>
                      <a:lnTo>
                        <a:pt x="96" y="66"/>
                      </a:lnTo>
                      <a:lnTo>
                        <a:pt x="90" y="48"/>
                      </a:lnTo>
                      <a:lnTo>
                        <a:pt x="84" y="42"/>
                      </a:lnTo>
                      <a:lnTo>
                        <a:pt x="84" y="30"/>
                      </a:lnTo>
                      <a:lnTo>
                        <a:pt x="72" y="18"/>
                      </a:lnTo>
                      <a:lnTo>
                        <a:pt x="60" y="6"/>
                      </a:lnTo>
                      <a:lnTo>
                        <a:pt x="42" y="0"/>
                      </a:lnTo>
                      <a:lnTo>
                        <a:pt x="30" y="0"/>
                      </a:lnTo>
                      <a:lnTo>
                        <a:pt x="18" y="0"/>
                      </a:lnTo>
                      <a:close/>
                    </a:path>
                  </a:pathLst>
                </a:custGeom>
                <a:solidFill>
                  <a:srgbClr val="00CC00"/>
                </a:solidFill>
                <a:ln w="0">
                  <a:solidFill>
                    <a:srgbClr val="000000"/>
                  </a:solidFill>
                  <a:prstDash val="solid"/>
                  <a:round/>
                  <a:headEnd/>
                  <a:tailEnd/>
                </a:ln>
              </p:spPr>
              <p:txBody>
                <a:bodyPr/>
                <a:lstStyle/>
                <a:p>
                  <a:endParaRPr lang="en-US"/>
                </a:p>
              </p:txBody>
            </p:sp>
            <p:sp>
              <p:nvSpPr>
                <p:cNvPr id="16881" name="Freeform 353"/>
                <p:cNvSpPr>
                  <a:spLocks/>
                </p:cNvSpPr>
                <p:nvPr/>
              </p:nvSpPr>
              <p:spPr bwMode="auto">
                <a:xfrm>
                  <a:off x="2613" y="2442"/>
                  <a:ext cx="120" cy="114"/>
                </a:xfrm>
                <a:custGeom>
                  <a:avLst/>
                  <a:gdLst>
                    <a:gd name="T0" fmla="*/ 0 w 120"/>
                    <a:gd name="T1" fmla="*/ 108 h 114"/>
                    <a:gd name="T2" fmla="*/ 0 w 120"/>
                    <a:gd name="T3" fmla="*/ 114 h 114"/>
                    <a:gd name="T4" fmla="*/ 0 w 120"/>
                    <a:gd name="T5" fmla="*/ 108 h 114"/>
                    <a:gd name="T6" fmla="*/ 6 w 120"/>
                    <a:gd name="T7" fmla="*/ 84 h 114"/>
                    <a:gd name="T8" fmla="*/ 18 w 120"/>
                    <a:gd name="T9" fmla="*/ 66 h 114"/>
                    <a:gd name="T10" fmla="*/ 12 w 120"/>
                    <a:gd name="T11" fmla="*/ 66 h 114"/>
                    <a:gd name="T12" fmla="*/ 24 w 120"/>
                    <a:gd name="T13" fmla="*/ 54 h 114"/>
                    <a:gd name="T14" fmla="*/ 30 w 120"/>
                    <a:gd name="T15" fmla="*/ 42 h 114"/>
                    <a:gd name="T16" fmla="*/ 36 w 120"/>
                    <a:gd name="T17" fmla="*/ 30 h 114"/>
                    <a:gd name="T18" fmla="*/ 48 w 120"/>
                    <a:gd name="T19" fmla="*/ 18 h 114"/>
                    <a:gd name="T20" fmla="*/ 54 w 120"/>
                    <a:gd name="T21" fmla="*/ 0 h 114"/>
                    <a:gd name="T22" fmla="*/ 72 w 120"/>
                    <a:gd name="T23" fmla="*/ 0 h 114"/>
                    <a:gd name="T24" fmla="*/ 90 w 120"/>
                    <a:gd name="T25" fmla="*/ 0 h 114"/>
                    <a:gd name="T26" fmla="*/ 108 w 120"/>
                    <a:gd name="T27" fmla="*/ 0 h 114"/>
                    <a:gd name="T28" fmla="*/ 120 w 120"/>
                    <a:gd name="T29" fmla="*/ 0 h 114"/>
                    <a:gd name="T30" fmla="*/ 120 w 120"/>
                    <a:gd name="T31" fmla="*/ 6 h 114"/>
                    <a:gd name="T32" fmla="*/ 120 w 120"/>
                    <a:gd name="T33" fmla="*/ 30 h 114"/>
                    <a:gd name="T34" fmla="*/ 108 w 120"/>
                    <a:gd name="T35" fmla="*/ 30 h 114"/>
                    <a:gd name="T36" fmla="*/ 96 w 120"/>
                    <a:gd name="T37" fmla="*/ 30 h 114"/>
                    <a:gd name="T38" fmla="*/ 84 w 120"/>
                    <a:gd name="T39" fmla="*/ 30 h 114"/>
                    <a:gd name="T40" fmla="*/ 72 w 120"/>
                    <a:gd name="T41" fmla="*/ 30 h 114"/>
                    <a:gd name="T42" fmla="*/ 72 w 120"/>
                    <a:gd name="T43" fmla="*/ 48 h 114"/>
                    <a:gd name="T44" fmla="*/ 72 w 120"/>
                    <a:gd name="T45" fmla="*/ 72 h 114"/>
                    <a:gd name="T46" fmla="*/ 60 w 120"/>
                    <a:gd name="T47" fmla="*/ 78 h 114"/>
                    <a:gd name="T48" fmla="*/ 60 w 120"/>
                    <a:gd name="T49" fmla="*/ 90 h 114"/>
                    <a:gd name="T50" fmla="*/ 60 w 120"/>
                    <a:gd name="T51" fmla="*/ 108 h 114"/>
                    <a:gd name="T52" fmla="*/ 42 w 120"/>
                    <a:gd name="T53" fmla="*/ 108 h 114"/>
                    <a:gd name="T54" fmla="*/ 30 w 120"/>
                    <a:gd name="T55" fmla="*/ 108 h 114"/>
                    <a:gd name="T56" fmla="*/ 12 w 120"/>
                    <a:gd name="T57" fmla="*/ 108 h 114"/>
                    <a:gd name="T58" fmla="*/ 0 w 120"/>
                    <a:gd name="T59" fmla="*/ 108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114"/>
                    <a:gd name="T92" fmla="*/ 120 w 120"/>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114">
                      <a:moveTo>
                        <a:pt x="0" y="108"/>
                      </a:moveTo>
                      <a:lnTo>
                        <a:pt x="0" y="114"/>
                      </a:lnTo>
                      <a:lnTo>
                        <a:pt x="0" y="108"/>
                      </a:lnTo>
                      <a:lnTo>
                        <a:pt x="6" y="84"/>
                      </a:lnTo>
                      <a:lnTo>
                        <a:pt x="18" y="66"/>
                      </a:lnTo>
                      <a:lnTo>
                        <a:pt x="12" y="66"/>
                      </a:lnTo>
                      <a:lnTo>
                        <a:pt x="24" y="54"/>
                      </a:lnTo>
                      <a:lnTo>
                        <a:pt x="30" y="42"/>
                      </a:lnTo>
                      <a:lnTo>
                        <a:pt x="36" y="30"/>
                      </a:lnTo>
                      <a:lnTo>
                        <a:pt x="48" y="18"/>
                      </a:lnTo>
                      <a:lnTo>
                        <a:pt x="54" y="0"/>
                      </a:lnTo>
                      <a:lnTo>
                        <a:pt x="72" y="0"/>
                      </a:lnTo>
                      <a:lnTo>
                        <a:pt x="90" y="0"/>
                      </a:lnTo>
                      <a:lnTo>
                        <a:pt x="108" y="0"/>
                      </a:lnTo>
                      <a:lnTo>
                        <a:pt x="120" y="0"/>
                      </a:lnTo>
                      <a:lnTo>
                        <a:pt x="120" y="6"/>
                      </a:lnTo>
                      <a:lnTo>
                        <a:pt x="120" y="30"/>
                      </a:lnTo>
                      <a:lnTo>
                        <a:pt x="108" y="30"/>
                      </a:lnTo>
                      <a:lnTo>
                        <a:pt x="96" y="30"/>
                      </a:lnTo>
                      <a:lnTo>
                        <a:pt x="84" y="30"/>
                      </a:lnTo>
                      <a:lnTo>
                        <a:pt x="72" y="30"/>
                      </a:lnTo>
                      <a:lnTo>
                        <a:pt x="72" y="48"/>
                      </a:lnTo>
                      <a:lnTo>
                        <a:pt x="72" y="72"/>
                      </a:lnTo>
                      <a:lnTo>
                        <a:pt x="60" y="78"/>
                      </a:lnTo>
                      <a:lnTo>
                        <a:pt x="60" y="90"/>
                      </a:lnTo>
                      <a:lnTo>
                        <a:pt x="60" y="108"/>
                      </a:lnTo>
                      <a:lnTo>
                        <a:pt x="42" y="108"/>
                      </a:lnTo>
                      <a:lnTo>
                        <a:pt x="30" y="108"/>
                      </a:lnTo>
                      <a:lnTo>
                        <a:pt x="12" y="108"/>
                      </a:lnTo>
                      <a:lnTo>
                        <a:pt x="0" y="108"/>
                      </a:lnTo>
                      <a:close/>
                    </a:path>
                  </a:pathLst>
                </a:custGeom>
                <a:solidFill>
                  <a:srgbClr val="00CC00"/>
                </a:solidFill>
                <a:ln w="0">
                  <a:solidFill>
                    <a:srgbClr val="000000"/>
                  </a:solidFill>
                  <a:prstDash val="solid"/>
                  <a:round/>
                  <a:headEnd/>
                  <a:tailEnd/>
                </a:ln>
              </p:spPr>
              <p:txBody>
                <a:bodyPr/>
                <a:lstStyle/>
                <a:p>
                  <a:endParaRPr lang="en-US"/>
                </a:p>
              </p:txBody>
            </p:sp>
            <p:sp>
              <p:nvSpPr>
                <p:cNvPr id="16882" name="Freeform 354"/>
                <p:cNvSpPr>
                  <a:spLocks/>
                </p:cNvSpPr>
                <p:nvPr/>
              </p:nvSpPr>
              <p:spPr bwMode="auto">
                <a:xfrm>
                  <a:off x="2613" y="2664"/>
                  <a:ext cx="48" cy="12"/>
                </a:xfrm>
                <a:custGeom>
                  <a:avLst/>
                  <a:gdLst>
                    <a:gd name="T0" fmla="*/ 6 w 48"/>
                    <a:gd name="T1" fmla="*/ 6 h 12"/>
                    <a:gd name="T2" fmla="*/ 0 w 48"/>
                    <a:gd name="T3" fmla="*/ 12 h 12"/>
                    <a:gd name="T4" fmla="*/ 12 w 48"/>
                    <a:gd name="T5" fmla="*/ 6 h 12"/>
                    <a:gd name="T6" fmla="*/ 24 w 48"/>
                    <a:gd name="T7" fmla="*/ 6 h 12"/>
                    <a:gd name="T8" fmla="*/ 48 w 48"/>
                    <a:gd name="T9" fmla="*/ 6 h 12"/>
                    <a:gd name="T10" fmla="*/ 42 w 48"/>
                    <a:gd name="T11" fmla="*/ 6 h 12"/>
                    <a:gd name="T12" fmla="*/ 24 w 48"/>
                    <a:gd name="T13" fmla="*/ 0 h 12"/>
                    <a:gd name="T14" fmla="*/ 18 w 48"/>
                    <a:gd name="T15" fmla="*/ 6 h 12"/>
                    <a:gd name="T16" fmla="*/ 6 w 48"/>
                    <a:gd name="T17" fmla="*/ 6 h 12"/>
                    <a:gd name="T18" fmla="*/ 18 w 48"/>
                    <a:gd name="T19" fmla="*/ 6 h 12"/>
                    <a:gd name="T20" fmla="*/ 12 w 48"/>
                    <a:gd name="T21" fmla="*/ 6 h 12"/>
                    <a:gd name="T22" fmla="*/ 6 w 48"/>
                    <a:gd name="T23" fmla="*/ 6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2"/>
                    <a:gd name="T38" fmla="*/ 48 w 4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2">
                      <a:moveTo>
                        <a:pt x="6" y="6"/>
                      </a:moveTo>
                      <a:lnTo>
                        <a:pt x="0" y="12"/>
                      </a:lnTo>
                      <a:lnTo>
                        <a:pt x="12" y="6"/>
                      </a:lnTo>
                      <a:lnTo>
                        <a:pt x="24" y="6"/>
                      </a:lnTo>
                      <a:lnTo>
                        <a:pt x="48" y="6"/>
                      </a:lnTo>
                      <a:lnTo>
                        <a:pt x="42" y="6"/>
                      </a:lnTo>
                      <a:lnTo>
                        <a:pt x="24" y="0"/>
                      </a:lnTo>
                      <a:lnTo>
                        <a:pt x="18" y="6"/>
                      </a:lnTo>
                      <a:lnTo>
                        <a:pt x="6" y="6"/>
                      </a:lnTo>
                      <a:lnTo>
                        <a:pt x="18" y="6"/>
                      </a:lnTo>
                      <a:lnTo>
                        <a:pt x="12" y="6"/>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883" name="Freeform 355"/>
                <p:cNvSpPr>
                  <a:spLocks/>
                </p:cNvSpPr>
                <p:nvPr/>
              </p:nvSpPr>
              <p:spPr bwMode="auto">
                <a:xfrm>
                  <a:off x="2781" y="2646"/>
                  <a:ext cx="120" cy="84"/>
                </a:xfrm>
                <a:custGeom>
                  <a:avLst/>
                  <a:gdLst>
                    <a:gd name="T0" fmla="*/ 96 w 120"/>
                    <a:gd name="T1" fmla="*/ 60 h 84"/>
                    <a:gd name="T2" fmla="*/ 84 w 120"/>
                    <a:gd name="T3" fmla="*/ 60 h 84"/>
                    <a:gd name="T4" fmla="*/ 78 w 120"/>
                    <a:gd name="T5" fmla="*/ 60 h 84"/>
                    <a:gd name="T6" fmla="*/ 60 w 120"/>
                    <a:gd name="T7" fmla="*/ 60 h 84"/>
                    <a:gd name="T8" fmla="*/ 42 w 120"/>
                    <a:gd name="T9" fmla="*/ 60 h 84"/>
                    <a:gd name="T10" fmla="*/ 42 w 120"/>
                    <a:gd name="T11" fmla="*/ 72 h 84"/>
                    <a:gd name="T12" fmla="*/ 42 w 120"/>
                    <a:gd name="T13" fmla="*/ 84 h 84"/>
                    <a:gd name="T14" fmla="*/ 30 w 120"/>
                    <a:gd name="T15" fmla="*/ 78 h 84"/>
                    <a:gd name="T16" fmla="*/ 18 w 120"/>
                    <a:gd name="T17" fmla="*/ 78 h 84"/>
                    <a:gd name="T18" fmla="*/ 6 w 120"/>
                    <a:gd name="T19" fmla="*/ 72 h 84"/>
                    <a:gd name="T20" fmla="*/ 0 w 120"/>
                    <a:gd name="T21" fmla="*/ 72 h 84"/>
                    <a:gd name="T22" fmla="*/ 6 w 120"/>
                    <a:gd name="T23" fmla="*/ 48 h 84"/>
                    <a:gd name="T24" fmla="*/ 12 w 120"/>
                    <a:gd name="T25" fmla="*/ 48 h 84"/>
                    <a:gd name="T26" fmla="*/ 18 w 120"/>
                    <a:gd name="T27" fmla="*/ 42 h 84"/>
                    <a:gd name="T28" fmla="*/ 24 w 120"/>
                    <a:gd name="T29" fmla="*/ 36 h 84"/>
                    <a:gd name="T30" fmla="*/ 24 w 120"/>
                    <a:gd name="T31" fmla="*/ 24 h 84"/>
                    <a:gd name="T32" fmla="*/ 30 w 120"/>
                    <a:gd name="T33" fmla="*/ 30 h 84"/>
                    <a:gd name="T34" fmla="*/ 36 w 120"/>
                    <a:gd name="T35" fmla="*/ 24 h 84"/>
                    <a:gd name="T36" fmla="*/ 42 w 120"/>
                    <a:gd name="T37" fmla="*/ 12 h 84"/>
                    <a:gd name="T38" fmla="*/ 54 w 120"/>
                    <a:gd name="T39" fmla="*/ 12 h 84"/>
                    <a:gd name="T40" fmla="*/ 54 w 120"/>
                    <a:gd name="T41" fmla="*/ 6 h 84"/>
                    <a:gd name="T42" fmla="*/ 72 w 120"/>
                    <a:gd name="T43" fmla="*/ 0 h 84"/>
                    <a:gd name="T44" fmla="*/ 90 w 120"/>
                    <a:gd name="T45" fmla="*/ 0 h 84"/>
                    <a:gd name="T46" fmla="*/ 90 w 120"/>
                    <a:gd name="T47" fmla="*/ 12 h 84"/>
                    <a:gd name="T48" fmla="*/ 102 w 120"/>
                    <a:gd name="T49" fmla="*/ 24 h 84"/>
                    <a:gd name="T50" fmla="*/ 96 w 120"/>
                    <a:gd name="T51" fmla="*/ 30 h 84"/>
                    <a:gd name="T52" fmla="*/ 108 w 120"/>
                    <a:gd name="T53" fmla="*/ 36 h 84"/>
                    <a:gd name="T54" fmla="*/ 114 w 120"/>
                    <a:gd name="T55" fmla="*/ 36 h 84"/>
                    <a:gd name="T56" fmla="*/ 114 w 120"/>
                    <a:gd name="T57" fmla="*/ 42 h 84"/>
                    <a:gd name="T58" fmla="*/ 120 w 120"/>
                    <a:gd name="T59" fmla="*/ 48 h 84"/>
                    <a:gd name="T60" fmla="*/ 108 w 120"/>
                    <a:gd name="T61" fmla="*/ 54 h 84"/>
                    <a:gd name="T62" fmla="*/ 96 w 120"/>
                    <a:gd name="T63" fmla="*/ 60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84"/>
                    <a:gd name="T98" fmla="*/ 120 w 120"/>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84">
                      <a:moveTo>
                        <a:pt x="96" y="60"/>
                      </a:moveTo>
                      <a:lnTo>
                        <a:pt x="84" y="60"/>
                      </a:lnTo>
                      <a:lnTo>
                        <a:pt x="78" y="60"/>
                      </a:lnTo>
                      <a:lnTo>
                        <a:pt x="60" y="60"/>
                      </a:lnTo>
                      <a:lnTo>
                        <a:pt x="42" y="60"/>
                      </a:lnTo>
                      <a:lnTo>
                        <a:pt x="42" y="72"/>
                      </a:lnTo>
                      <a:lnTo>
                        <a:pt x="42" y="84"/>
                      </a:lnTo>
                      <a:lnTo>
                        <a:pt x="30" y="78"/>
                      </a:lnTo>
                      <a:lnTo>
                        <a:pt x="18" y="78"/>
                      </a:lnTo>
                      <a:lnTo>
                        <a:pt x="6" y="72"/>
                      </a:lnTo>
                      <a:lnTo>
                        <a:pt x="0" y="72"/>
                      </a:lnTo>
                      <a:lnTo>
                        <a:pt x="6" y="48"/>
                      </a:lnTo>
                      <a:lnTo>
                        <a:pt x="12" y="48"/>
                      </a:lnTo>
                      <a:lnTo>
                        <a:pt x="18" y="42"/>
                      </a:lnTo>
                      <a:lnTo>
                        <a:pt x="24" y="36"/>
                      </a:lnTo>
                      <a:lnTo>
                        <a:pt x="24" y="24"/>
                      </a:lnTo>
                      <a:lnTo>
                        <a:pt x="30" y="30"/>
                      </a:lnTo>
                      <a:lnTo>
                        <a:pt x="36" y="24"/>
                      </a:lnTo>
                      <a:lnTo>
                        <a:pt x="42" y="12"/>
                      </a:lnTo>
                      <a:lnTo>
                        <a:pt x="54" y="12"/>
                      </a:lnTo>
                      <a:lnTo>
                        <a:pt x="54" y="6"/>
                      </a:lnTo>
                      <a:lnTo>
                        <a:pt x="72" y="0"/>
                      </a:lnTo>
                      <a:lnTo>
                        <a:pt x="90" y="0"/>
                      </a:lnTo>
                      <a:lnTo>
                        <a:pt x="90" y="12"/>
                      </a:lnTo>
                      <a:lnTo>
                        <a:pt x="102" y="24"/>
                      </a:lnTo>
                      <a:lnTo>
                        <a:pt x="96" y="30"/>
                      </a:lnTo>
                      <a:lnTo>
                        <a:pt x="108" y="36"/>
                      </a:lnTo>
                      <a:lnTo>
                        <a:pt x="114" y="36"/>
                      </a:lnTo>
                      <a:lnTo>
                        <a:pt x="114" y="42"/>
                      </a:lnTo>
                      <a:lnTo>
                        <a:pt x="120" y="48"/>
                      </a:lnTo>
                      <a:lnTo>
                        <a:pt x="108" y="54"/>
                      </a:lnTo>
                      <a:lnTo>
                        <a:pt x="96" y="60"/>
                      </a:lnTo>
                      <a:close/>
                    </a:path>
                  </a:pathLst>
                </a:custGeom>
                <a:solidFill>
                  <a:srgbClr val="00CC00"/>
                </a:solidFill>
                <a:ln w="0">
                  <a:solidFill>
                    <a:srgbClr val="000000"/>
                  </a:solidFill>
                  <a:prstDash val="solid"/>
                  <a:round/>
                  <a:headEnd/>
                  <a:tailEnd/>
                </a:ln>
              </p:spPr>
              <p:txBody>
                <a:bodyPr/>
                <a:lstStyle/>
                <a:p>
                  <a:endParaRPr lang="en-US"/>
                </a:p>
              </p:txBody>
            </p:sp>
            <p:sp>
              <p:nvSpPr>
                <p:cNvPr id="16884" name="Freeform 356"/>
                <p:cNvSpPr>
                  <a:spLocks/>
                </p:cNvSpPr>
                <p:nvPr/>
              </p:nvSpPr>
              <p:spPr bwMode="auto">
                <a:xfrm>
                  <a:off x="3201" y="2136"/>
                  <a:ext cx="90" cy="60"/>
                </a:xfrm>
                <a:custGeom>
                  <a:avLst/>
                  <a:gdLst>
                    <a:gd name="T0" fmla="*/ 60 w 90"/>
                    <a:gd name="T1" fmla="*/ 48 h 60"/>
                    <a:gd name="T2" fmla="*/ 66 w 90"/>
                    <a:gd name="T3" fmla="*/ 42 h 60"/>
                    <a:gd name="T4" fmla="*/ 72 w 90"/>
                    <a:gd name="T5" fmla="*/ 48 h 60"/>
                    <a:gd name="T6" fmla="*/ 72 w 90"/>
                    <a:gd name="T7" fmla="*/ 48 h 60"/>
                    <a:gd name="T8" fmla="*/ 84 w 90"/>
                    <a:gd name="T9" fmla="*/ 48 h 60"/>
                    <a:gd name="T10" fmla="*/ 78 w 90"/>
                    <a:gd name="T11" fmla="*/ 42 h 60"/>
                    <a:gd name="T12" fmla="*/ 72 w 90"/>
                    <a:gd name="T13" fmla="*/ 36 h 60"/>
                    <a:gd name="T14" fmla="*/ 78 w 90"/>
                    <a:gd name="T15" fmla="*/ 30 h 60"/>
                    <a:gd name="T16" fmla="*/ 78 w 90"/>
                    <a:gd name="T17" fmla="*/ 30 h 60"/>
                    <a:gd name="T18" fmla="*/ 78 w 90"/>
                    <a:gd name="T19" fmla="*/ 30 h 60"/>
                    <a:gd name="T20" fmla="*/ 78 w 90"/>
                    <a:gd name="T21" fmla="*/ 24 h 60"/>
                    <a:gd name="T22" fmla="*/ 84 w 90"/>
                    <a:gd name="T23" fmla="*/ 18 h 60"/>
                    <a:gd name="T24" fmla="*/ 90 w 90"/>
                    <a:gd name="T25" fmla="*/ 12 h 60"/>
                    <a:gd name="T26" fmla="*/ 84 w 90"/>
                    <a:gd name="T27" fmla="*/ 6 h 60"/>
                    <a:gd name="T28" fmla="*/ 72 w 90"/>
                    <a:gd name="T29" fmla="*/ 6 h 60"/>
                    <a:gd name="T30" fmla="*/ 54 w 90"/>
                    <a:gd name="T31" fmla="*/ 6 h 60"/>
                    <a:gd name="T32" fmla="*/ 42 w 90"/>
                    <a:gd name="T33" fmla="*/ 12 h 60"/>
                    <a:gd name="T34" fmla="*/ 30 w 90"/>
                    <a:gd name="T35" fmla="*/ 12 h 60"/>
                    <a:gd name="T36" fmla="*/ 18 w 90"/>
                    <a:gd name="T37" fmla="*/ 12 h 60"/>
                    <a:gd name="T38" fmla="*/ 6 w 90"/>
                    <a:gd name="T39" fmla="*/ 12 h 60"/>
                    <a:gd name="T40" fmla="*/ 6 w 90"/>
                    <a:gd name="T41" fmla="*/ 0 h 60"/>
                    <a:gd name="T42" fmla="*/ 0 w 90"/>
                    <a:gd name="T43" fmla="*/ 6 h 60"/>
                    <a:gd name="T44" fmla="*/ 0 w 90"/>
                    <a:gd name="T45" fmla="*/ 18 h 60"/>
                    <a:gd name="T46" fmla="*/ 6 w 90"/>
                    <a:gd name="T47" fmla="*/ 24 h 60"/>
                    <a:gd name="T48" fmla="*/ 0 w 90"/>
                    <a:gd name="T49" fmla="*/ 30 h 60"/>
                    <a:gd name="T50" fmla="*/ 6 w 90"/>
                    <a:gd name="T51" fmla="*/ 48 h 60"/>
                    <a:gd name="T52" fmla="*/ 6 w 90"/>
                    <a:gd name="T53" fmla="*/ 60 h 60"/>
                    <a:gd name="T54" fmla="*/ 18 w 90"/>
                    <a:gd name="T55" fmla="*/ 60 h 60"/>
                    <a:gd name="T56" fmla="*/ 24 w 90"/>
                    <a:gd name="T57" fmla="*/ 54 h 60"/>
                    <a:gd name="T58" fmla="*/ 30 w 90"/>
                    <a:gd name="T59" fmla="*/ 60 h 60"/>
                    <a:gd name="T60" fmla="*/ 42 w 90"/>
                    <a:gd name="T61" fmla="*/ 60 h 60"/>
                    <a:gd name="T62" fmla="*/ 54 w 90"/>
                    <a:gd name="T63" fmla="*/ 60 h 60"/>
                    <a:gd name="T64" fmla="*/ 60 w 90"/>
                    <a:gd name="T65" fmla="*/ 54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0"/>
                    <a:gd name="T101" fmla="*/ 90 w 9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0">
                      <a:moveTo>
                        <a:pt x="60" y="54"/>
                      </a:moveTo>
                      <a:lnTo>
                        <a:pt x="60" y="48"/>
                      </a:lnTo>
                      <a:lnTo>
                        <a:pt x="66" y="48"/>
                      </a:lnTo>
                      <a:lnTo>
                        <a:pt x="66" y="42"/>
                      </a:lnTo>
                      <a:lnTo>
                        <a:pt x="72" y="42"/>
                      </a:lnTo>
                      <a:lnTo>
                        <a:pt x="72" y="48"/>
                      </a:lnTo>
                      <a:lnTo>
                        <a:pt x="72" y="42"/>
                      </a:lnTo>
                      <a:lnTo>
                        <a:pt x="72" y="48"/>
                      </a:lnTo>
                      <a:lnTo>
                        <a:pt x="78" y="48"/>
                      </a:lnTo>
                      <a:lnTo>
                        <a:pt x="84" y="48"/>
                      </a:lnTo>
                      <a:lnTo>
                        <a:pt x="84" y="42"/>
                      </a:lnTo>
                      <a:lnTo>
                        <a:pt x="78" y="42"/>
                      </a:lnTo>
                      <a:lnTo>
                        <a:pt x="78" y="36"/>
                      </a:lnTo>
                      <a:lnTo>
                        <a:pt x="72" y="36"/>
                      </a:lnTo>
                      <a:lnTo>
                        <a:pt x="78" y="36"/>
                      </a:lnTo>
                      <a:lnTo>
                        <a:pt x="78" y="30"/>
                      </a:lnTo>
                      <a:lnTo>
                        <a:pt x="84" y="30"/>
                      </a:lnTo>
                      <a:lnTo>
                        <a:pt x="78" y="30"/>
                      </a:lnTo>
                      <a:lnTo>
                        <a:pt x="84" y="30"/>
                      </a:lnTo>
                      <a:lnTo>
                        <a:pt x="78" y="30"/>
                      </a:lnTo>
                      <a:lnTo>
                        <a:pt x="84" y="30"/>
                      </a:lnTo>
                      <a:lnTo>
                        <a:pt x="78" y="24"/>
                      </a:lnTo>
                      <a:lnTo>
                        <a:pt x="84" y="24"/>
                      </a:lnTo>
                      <a:lnTo>
                        <a:pt x="84" y="18"/>
                      </a:lnTo>
                      <a:lnTo>
                        <a:pt x="90" y="18"/>
                      </a:lnTo>
                      <a:lnTo>
                        <a:pt x="90" y="12"/>
                      </a:lnTo>
                      <a:lnTo>
                        <a:pt x="84" y="12"/>
                      </a:lnTo>
                      <a:lnTo>
                        <a:pt x="84" y="6"/>
                      </a:lnTo>
                      <a:lnTo>
                        <a:pt x="78" y="6"/>
                      </a:lnTo>
                      <a:lnTo>
                        <a:pt x="72" y="6"/>
                      </a:lnTo>
                      <a:lnTo>
                        <a:pt x="66" y="6"/>
                      </a:lnTo>
                      <a:lnTo>
                        <a:pt x="54" y="6"/>
                      </a:lnTo>
                      <a:lnTo>
                        <a:pt x="48" y="12"/>
                      </a:lnTo>
                      <a:lnTo>
                        <a:pt x="42" y="12"/>
                      </a:lnTo>
                      <a:lnTo>
                        <a:pt x="36" y="12"/>
                      </a:lnTo>
                      <a:lnTo>
                        <a:pt x="30" y="12"/>
                      </a:lnTo>
                      <a:lnTo>
                        <a:pt x="24" y="12"/>
                      </a:lnTo>
                      <a:lnTo>
                        <a:pt x="18" y="12"/>
                      </a:lnTo>
                      <a:lnTo>
                        <a:pt x="12" y="6"/>
                      </a:lnTo>
                      <a:lnTo>
                        <a:pt x="6" y="12"/>
                      </a:lnTo>
                      <a:lnTo>
                        <a:pt x="6" y="6"/>
                      </a:lnTo>
                      <a:lnTo>
                        <a:pt x="6" y="0"/>
                      </a:lnTo>
                      <a:lnTo>
                        <a:pt x="0" y="0"/>
                      </a:lnTo>
                      <a:lnTo>
                        <a:pt x="0" y="6"/>
                      </a:lnTo>
                      <a:lnTo>
                        <a:pt x="0" y="12"/>
                      </a:lnTo>
                      <a:lnTo>
                        <a:pt x="0" y="18"/>
                      </a:lnTo>
                      <a:lnTo>
                        <a:pt x="6" y="18"/>
                      </a:lnTo>
                      <a:lnTo>
                        <a:pt x="6" y="24"/>
                      </a:lnTo>
                      <a:lnTo>
                        <a:pt x="6" y="30"/>
                      </a:lnTo>
                      <a:lnTo>
                        <a:pt x="0" y="30"/>
                      </a:lnTo>
                      <a:lnTo>
                        <a:pt x="0" y="42"/>
                      </a:lnTo>
                      <a:lnTo>
                        <a:pt x="6" y="48"/>
                      </a:lnTo>
                      <a:lnTo>
                        <a:pt x="6" y="54"/>
                      </a:lnTo>
                      <a:lnTo>
                        <a:pt x="6" y="60"/>
                      </a:lnTo>
                      <a:lnTo>
                        <a:pt x="12" y="60"/>
                      </a:lnTo>
                      <a:lnTo>
                        <a:pt x="18" y="60"/>
                      </a:lnTo>
                      <a:lnTo>
                        <a:pt x="24" y="60"/>
                      </a:lnTo>
                      <a:lnTo>
                        <a:pt x="24" y="54"/>
                      </a:lnTo>
                      <a:lnTo>
                        <a:pt x="30" y="54"/>
                      </a:lnTo>
                      <a:lnTo>
                        <a:pt x="30" y="60"/>
                      </a:lnTo>
                      <a:lnTo>
                        <a:pt x="36" y="60"/>
                      </a:lnTo>
                      <a:lnTo>
                        <a:pt x="42" y="60"/>
                      </a:lnTo>
                      <a:lnTo>
                        <a:pt x="48" y="60"/>
                      </a:lnTo>
                      <a:lnTo>
                        <a:pt x="54" y="60"/>
                      </a:lnTo>
                      <a:lnTo>
                        <a:pt x="54" y="54"/>
                      </a:lnTo>
                      <a:lnTo>
                        <a:pt x="60" y="54"/>
                      </a:lnTo>
                      <a:close/>
                    </a:path>
                  </a:pathLst>
                </a:custGeom>
                <a:solidFill>
                  <a:srgbClr val="00CC00"/>
                </a:solidFill>
                <a:ln w="0">
                  <a:solidFill>
                    <a:srgbClr val="000000"/>
                  </a:solidFill>
                  <a:prstDash val="solid"/>
                  <a:round/>
                  <a:headEnd/>
                  <a:tailEnd/>
                </a:ln>
              </p:spPr>
              <p:txBody>
                <a:bodyPr/>
                <a:lstStyle/>
                <a:p>
                  <a:endParaRPr lang="en-US"/>
                </a:p>
              </p:txBody>
            </p:sp>
            <p:sp>
              <p:nvSpPr>
                <p:cNvPr id="16885" name="Freeform 357"/>
                <p:cNvSpPr>
                  <a:spLocks/>
                </p:cNvSpPr>
                <p:nvPr/>
              </p:nvSpPr>
              <p:spPr bwMode="auto">
                <a:xfrm>
                  <a:off x="3153" y="2172"/>
                  <a:ext cx="30" cy="54"/>
                </a:xfrm>
                <a:custGeom>
                  <a:avLst/>
                  <a:gdLst>
                    <a:gd name="T0" fmla="*/ 24 w 30"/>
                    <a:gd name="T1" fmla="*/ 36 h 54"/>
                    <a:gd name="T2" fmla="*/ 24 w 30"/>
                    <a:gd name="T3" fmla="*/ 30 h 54"/>
                    <a:gd name="T4" fmla="*/ 18 w 30"/>
                    <a:gd name="T5" fmla="*/ 30 h 54"/>
                    <a:gd name="T6" fmla="*/ 18 w 30"/>
                    <a:gd name="T7" fmla="*/ 24 h 54"/>
                    <a:gd name="T8" fmla="*/ 18 w 30"/>
                    <a:gd name="T9" fmla="*/ 18 h 54"/>
                    <a:gd name="T10" fmla="*/ 18 w 30"/>
                    <a:gd name="T11" fmla="*/ 12 h 54"/>
                    <a:gd name="T12" fmla="*/ 18 w 30"/>
                    <a:gd name="T13" fmla="*/ 6 h 54"/>
                    <a:gd name="T14" fmla="*/ 12 w 30"/>
                    <a:gd name="T15" fmla="*/ 0 h 54"/>
                    <a:gd name="T16" fmla="*/ 6 w 30"/>
                    <a:gd name="T17" fmla="*/ 0 h 54"/>
                    <a:gd name="T18" fmla="*/ 0 w 30"/>
                    <a:gd name="T19" fmla="*/ 6 h 54"/>
                    <a:gd name="T20" fmla="*/ 0 w 30"/>
                    <a:gd name="T21" fmla="*/ 12 h 54"/>
                    <a:gd name="T22" fmla="*/ 6 w 30"/>
                    <a:gd name="T23" fmla="*/ 12 h 54"/>
                    <a:gd name="T24" fmla="*/ 6 w 30"/>
                    <a:gd name="T25" fmla="*/ 18 h 54"/>
                    <a:gd name="T26" fmla="*/ 0 w 30"/>
                    <a:gd name="T27" fmla="*/ 18 h 54"/>
                    <a:gd name="T28" fmla="*/ 6 w 30"/>
                    <a:gd name="T29" fmla="*/ 18 h 54"/>
                    <a:gd name="T30" fmla="*/ 6 w 30"/>
                    <a:gd name="T31" fmla="*/ 24 h 54"/>
                    <a:gd name="T32" fmla="*/ 0 w 30"/>
                    <a:gd name="T33" fmla="*/ 24 h 54"/>
                    <a:gd name="T34" fmla="*/ 6 w 30"/>
                    <a:gd name="T35" fmla="*/ 24 h 54"/>
                    <a:gd name="T36" fmla="*/ 6 w 30"/>
                    <a:gd name="T37" fmla="*/ 30 h 54"/>
                    <a:gd name="T38" fmla="*/ 0 w 30"/>
                    <a:gd name="T39" fmla="*/ 30 h 54"/>
                    <a:gd name="T40" fmla="*/ 6 w 30"/>
                    <a:gd name="T41" fmla="*/ 30 h 54"/>
                    <a:gd name="T42" fmla="*/ 0 w 30"/>
                    <a:gd name="T43" fmla="*/ 30 h 54"/>
                    <a:gd name="T44" fmla="*/ 6 w 30"/>
                    <a:gd name="T45" fmla="*/ 30 h 54"/>
                    <a:gd name="T46" fmla="*/ 0 w 30"/>
                    <a:gd name="T47" fmla="*/ 30 h 54"/>
                    <a:gd name="T48" fmla="*/ 6 w 30"/>
                    <a:gd name="T49" fmla="*/ 30 h 54"/>
                    <a:gd name="T50" fmla="*/ 0 w 30"/>
                    <a:gd name="T51" fmla="*/ 30 h 54"/>
                    <a:gd name="T52" fmla="*/ 0 w 30"/>
                    <a:gd name="T53" fmla="*/ 36 h 54"/>
                    <a:gd name="T54" fmla="*/ 0 w 30"/>
                    <a:gd name="T55" fmla="*/ 30 h 54"/>
                    <a:gd name="T56" fmla="*/ 0 w 30"/>
                    <a:gd name="T57" fmla="*/ 36 h 54"/>
                    <a:gd name="T58" fmla="*/ 0 w 30"/>
                    <a:gd name="T59" fmla="*/ 30 h 54"/>
                    <a:gd name="T60" fmla="*/ 0 w 30"/>
                    <a:gd name="T61" fmla="*/ 36 h 54"/>
                    <a:gd name="T62" fmla="*/ 0 w 30"/>
                    <a:gd name="T63" fmla="*/ 42 h 54"/>
                    <a:gd name="T64" fmla="*/ 0 w 30"/>
                    <a:gd name="T65" fmla="*/ 36 h 54"/>
                    <a:gd name="T66" fmla="*/ 6 w 30"/>
                    <a:gd name="T67" fmla="*/ 42 h 54"/>
                    <a:gd name="T68" fmla="*/ 0 w 30"/>
                    <a:gd name="T69" fmla="*/ 42 h 54"/>
                    <a:gd name="T70" fmla="*/ 6 w 30"/>
                    <a:gd name="T71" fmla="*/ 42 h 54"/>
                    <a:gd name="T72" fmla="*/ 0 w 30"/>
                    <a:gd name="T73" fmla="*/ 42 h 54"/>
                    <a:gd name="T74" fmla="*/ 6 w 30"/>
                    <a:gd name="T75" fmla="*/ 42 h 54"/>
                    <a:gd name="T76" fmla="*/ 0 w 30"/>
                    <a:gd name="T77" fmla="*/ 42 h 54"/>
                    <a:gd name="T78" fmla="*/ 0 w 30"/>
                    <a:gd name="T79" fmla="*/ 48 h 54"/>
                    <a:gd name="T80" fmla="*/ 6 w 30"/>
                    <a:gd name="T81" fmla="*/ 48 h 54"/>
                    <a:gd name="T82" fmla="*/ 12 w 30"/>
                    <a:gd name="T83" fmla="*/ 48 h 54"/>
                    <a:gd name="T84" fmla="*/ 12 w 30"/>
                    <a:gd name="T85" fmla="*/ 54 h 54"/>
                    <a:gd name="T86" fmla="*/ 18 w 30"/>
                    <a:gd name="T87" fmla="*/ 54 h 54"/>
                    <a:gd name="T88" fmla="*/ 18 w 30"/>
                    <a:gd name="T89" fmla="*/ 48 h 54"/>
                    <a:gd name="T90" fmla="*/ 24 w 30"/>
                    <a:gd name="T91" fmla="*/ 48 h 54"/>
                    <a:gd name="T92" fmla="*/ 24 w 30"/>
                    <a:gd name="T93" fmla="*/ 42 h 54"/>
                    <a:gd name="T94" fmla="*/ 30 w 30"/>
                    <a:gd name="T95" fmla="*/ 36 h 54"/>
                    <a:gd name="T96" fmla="*/ 24 w 30"/>
                    <a:gd name="T97" fmla="*/ 36 h 54"/>
                    <a:gd name="T98" fmla="*/ 30 w 30"/>
                    <a:gd name="T99" fmla="*/ 36 h 54"/>
                    <a:gd name="T100" fmla="*/ 24 w 30"/>
                    <a:gd name="T101" fmla="*/ 36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
                    <a:gd name="T154" fmla="*/ 0 h 54"/>
                    <a:gd name="T155" fmla="*/ 30 w 30"/>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 h="54">
                      <a:moveTo>
                        <a:pt x="24" y="36"/>
                      </a:moveTo>
                      <a:lnTo>
                        <a:pt x="24" y="30"/>
                      </a:lnTo>
                      <a:lnTo>
                        <a:pt x="18" y="30"/>
                      </a:lnTo>
                      <a:lnTo>
                        <a:pt x="18" y="24"/>
                      </a:lnTo>
                      <a:lnTo>
                        <a:pt x="18" y="18"/>
                      </a:lnTo>
                      <a:lnTo>
                        <a:pt x="18" y="12"/>
                      </a:lnTo>
                      <a:lnTo>
                        <a:pt x="18" y="6"/>
                      </a:lnTo>
                      <a:lnTo>
                        <a:pt x="12" y="0"/>
                      </a:lnTo>
                      <a:lnTo>
                        <a:pt x="6" y="0"/>
                      </a:lnTo>
                      <a:lnTo>
                        <a:pt x="0" y="6"/>
                      </a:lnTo>
                      <a:lnTo>
                        <a:pt x="0" y="12"/>
                      </a:lnTo>
                      <a:lnTo>
                        <a:pt x="6" y="12"/>
                      </a:lnTo>
                      <a:lnTo>
                        <a:pt x="6" y="18"/>
                      </a:lnTo>
                      <a:lnTo>
                        <a:pt x="0" y="18"/>
                      </a:lnTo>
                      <a:lnTo>
                        <a:pt x="6" y="18"/>
                      </a:lnTo>
                      <a:lnTo>
                        <a:pt x="6" y="24"/>
                      </a:lnTo>
                      <a:lnTo>
                        <a:pt x="0" y="24"/>
                      </a:lnTo>
                      <a:lnTo>
                        <a:pt x="6" y="24"/>
                      </a:lnTo>
                      <a:lnTo>
                        <a:pt x="6" y="30"/>
                      </a:lnTo>
                      <a:lnTo>
                        <a:pt x="0" y="30"/>
                      </a:lnTo>
                      <a:lnTo>
                        <a:pt x="6" y="30"/>
                      </a:lnTo>
                      <a:lnTo>
                        <a:pt x="0" y="30"/>
                      </a:lnTo>
                      <a:lnTo>
                        <a:pt x="6" y="30"/>
                      </a:lnTo>
                      <a:lnTo>
                        <a:pt x="0" y="30"/>
                      </a:lnTo>
                      <a:lnTo>
                        <a:pt x="6" y="30"/>
                      </a:lnTo>
                      <a:lnTo>
                        <a:pt x="0" y="30"/>
                      </a:lnTo>
                      <a:lnTo>
                        <a:pt x="0" y="36"/>
                      </a:lnTo>
                      <a:lnTo>
                        <a:pt x="0" y="30"/>
                      </a:lnTo>
                      <a:lnTo>
                        <a:pt x="0" y="36"/>
                      </a:lnTo>
                      <a:lnTo>
                        <a:pt x="0" y="30"/>
                      </a:lnTo>
                      <a:lnTo>
                        <a:pt x="0" y="36"/>
                      </a:lnTo>
                      <a:lnTo>
                        <a:pt x="0" y="42"/>
                      </a:lnTo>
                      <a:lnTo>
                        <a:pt x="0" y="36"/>
                      </a:lnTo>
                      <a:lnTo>
                        <a:pt x="6" y="42"/>
                      </a:lnTo>
                      <a:lnTo>
                        <a:pt x="0" y="42"/>
                      </a:lnTo>
                      <a:lnTo>
                        <a:pt x="6" y="42"/>
                      </a:lnTo>
                      <a:lnTo>
                        <a:pt x="0" y="42"/>
                      </a:lnTo>
                      <a:lnTo>
                        <a:pt x="6" y="42"/>
                      </a:lnTo>
                      <a:lnTo>
                        <a:pt x="0" y="42"/>
                      </a:lnTo>
                      <a:lnTo>
                        <a:pt x="0" y="48"/>
                      </a:lnTo>
                      <a:lnTo>
                        <a:pt x="6" y="48"/>
                      </a:lnTo>
                      <a:lnTo>
                        <a:pt x="12" y="48"/>
                      </a:lnTo>
                      <a:lnTo>
                        <a:pt x="12" y="54"/>
                      </a:lnTo>
                      <a:lnTo>
                        <a:pt x="18" y="54"/>
                      </a:lnTo>
                      <a:lnTo>
                        <a:pt x="18" y="48"/>
                      </a:lnTo>
                      <a:lnTo>
                        <a:pt x="24" y="48"/>
                      </a:lnTo>
                      <a:lnTo>
                        <a:pt x="24" y="42"/>
                      </a:lnTo>
                      <a:lnTo>
                        <a:pt x="30" y="36"/>
                      </a:lnTo>
                      <a:lnTo>
                        <a:pt x="24" y="36"/>
                      </a:lnTo>
                      <a:lnTo>
                        <a:pt x="30" y="36"/>
                      </a:lnTo>
                      <a:lnTo>
                        <a:pt x="24" y="36"/>
                      </a:lnTo>
                      <a:close/>
                    </a:path>
                  </a:pathLst>
                </a:custGeom>
                <a:solidFill>
                  <a:srgbClr val="00CC00"/>
                </a:solidFill>
                <a:ln w="0">
                  <a:solidFill>
                    <a:srgbClr val="000000"/>
                  </a:solidFill>
                  <a:prstDash val="solid"/>
                  <a:round/>
                  <a:headEnd/>
                  <a:tailEnd/>
                </a:ln>
              </p:spPr>
              <p:txBody>
                <a:bodyPr/>
                <a:lstStyle/>
                <a:p>
                  <a:endParaRPr lang="en-US"/>
                </a:p>
              </p:txBody>
            </p:sp>
            <p:sp>
              <p:nvSpPr>
                <p:cNvPr id="16886" name="Freeform 358"/>
                <p:cNvSpPr>
                  <a:spLocks/>
                </p:cNvSpPr>
                <p:nvPr/>
              </p:nvSpPr>
              <p:spPr bwMode="auto">
                <a:xfrm>
                  <a:off x="3508" y="2190"/>
                  <a:ext cx="60" cy="54"/>
                </a:xfrm>
                <a:custGeom>
                  <a:avLst/>
                  <a:gdLst>
                    <a:gd name="T0" fmla="*/ 6 w 60"/>
                    <a:gd name="T1" fmla="*/ 6 h 54"/>
                    <a:gd name="T2" fmla="*/ 0 w 60"/>
                    <a:gd name="T3" fmla="*/ 0 h 54"/>
                    <a:gd name="T4" fmla="*/ 18 w 60"/>
                    <a:gd name="T5" fmla="*/ 0 h 54"/>
                    <a:gd name="T6" fmla="*/ 42 w 60"/>
                    <a:gd name="T7" fmla="*/ 0 h 54"/>
                    <a:gd name="T8" fmla="*/ 54 w 60"/>
                    <a:gd name="T9" fmla="*/ 6 h 54"/>
                    <a:gd name="T10" fmla="*/ 54 w 60"/>
                    <a:gd name="T11" fmla="*/ 24 h 54"/>
                    <a:gd name="T12" fmla="*/ 60 w 60"/>
                    <a:gd name="T13" fmla="*/ 24 h 54"/>
                    <a:gd name="T14" fmla="*/ 48 w 60"/>
                    <a:gd name="T15" fmla="*/ 30 h 54"/>
                    <a:gd name="T16" fmla="*/ 60 w 60"/>
                    <a:gd name="T17" fmla="*/ 48 h 54"/>
                    <a:gd name="T18" fmla="*/ 48 w 60"/>
                    <a:gd name="T19" fmla="*/ 54 h 54"/>
                    <a:gd name="T20" fmla="*/ 30 w 60"/>
                    <a:gd name="T21" fmla="*/ 42 h 54"/>
                    <a:gd name="T22" fmla="*/ 24 w 60"/>
                    <a:gd name="T23" fmla="*/ 36 h 54"/>
                    <a:gd name="T24" fmla="*/ 12 w 60"/>
                    <a:gd name="T25" fmla="*/ 30 h 54"/>
                    <a:gd name="T26" fmla="*/ 12 w 60"/>
                    <a:gd name="T27" fmla="*/ 24 h 54"/>
                    <a:gd name="T28" fmla="*/ 6 w 60"/>
                    <a:gd name="T29" fmla="*/ 6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54"/>
                    <a:gd name="T47" fmla="*/ 60 w 60"/>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54">
                      <a:moveTo>
                        <a:pt x="6" y="6"/>
                      </a:moveTo>
                      <a:lnTo>
                        <a:pt x="0" y="0"/>
                      </a:lnTo>
                      <a:lnTo>
                        <a:pt x="18" y="0"/>
                      </a:lnTo>
                      <a:lnTo>
                        <a:pt x="42" y="0"/>
                      </a:lnTo>
                      <a:lnTo>
                        <a:pt x="54" y="6"/>
                      </a:lnTo>
                      <a:lnTo>
                        <a:pt x="54" y="24"/>
                      </a:lnTo>
                      <a:lnTo>
                        <a:pt x="60" y="24"/>
                      </a:lnTo>
                      <a:lnTo>
                        <a:pt x="48" y="30"/>
                      </a:lnTo>
                      <a:lnTo>
                        <a:pt x="60" y="48"/>
                      </a:lnTo>
                      <a:lnTo>
                        <a:pt x="48" y="54"/>
                      </a:lnTo>
                      <a:lnTo>
                        <a:pt x="30" y="42"/>
                      </a:lnTo>
                      <a:lnTo>
                        <a:pt x="24" y="36"/>
                      </a:lnTo>
                      <a:lnTo>
                        <a:pt x="12" y="30"/>
                      </a:lnTo>
                      <a:lnTo>
                        <a:pt x="12" y="24"/>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887" name="Freeform 359"/>
                <p:cNvSpPr>
                  <a:spLocks/>
                </p:cNvSpPr>
                <p:nvPr/>
              </p:nvSpPr>
              <p:spPr bwMode="auto">
                <a:xfrm>
                  <a:off x="3556" y="2184"/>
                  <a:ext cx="60" cy="66"/>
                </a:xfrm>
                <a:custGeom>
                  <a:avLst/>
                  <a:gdLst>
                    <a:gd name="T0" fmla="*/ 12 w 60"/>
                    <a:gd name="T1" fmla="*/ 54 h 66"/>
                    <a:gd name="T2" fmla="*/ 0 w 60"/>
                    <a:gd name="T3" fmla="*/ 36 h 66"/>
                    <a:gd name="T4" fmla="*/ 12 w 60"/>
                    <a:gd name="T5" fmla="*/ 30 h 66"/>
                    <a:gd name="T6" fmla="*/ 6 w 60"/>
                    <a:gd name="T7" fmla="*/ 30 h 66"/>
                    <a:gd name="T8" fmla="*/ 6 w 60"/>
                    <a:gd name="T9" fmla="*/ 12 h 66"/>
                    <a:gd name="T10" fmla="*/ 18 w 60"/>
                    <a:gd name="T11" fmla="*/ 0 h 66"/>
                    <a:gd name="T12" fmla="*/ 42 w 60"/>
                    <a:gd name="T13" fmla="*/ 6 h 66"/>
                    <a:gd name="T14" fmla="*/ 48 w 60"/>
                    <a:gd name="T15" fmla="*/ 18 h 66"/>
                    <a:gd name="T16" fmla="*/ 60 w 60"/>
                    <a:gd name="T17" fmla="*/ 30 h 66"/>
                    <a:gd name="T18" fmla="*/ 54 w 60"/>
                    <a:gd name="T19" fmla="*/ 30 h 66"/>
                    <a:gd name="T20" fmla="*/ 42 w 60"/>
                    <a:gd name="T21" fmla="*/ 54 h 66"/>
                    <a:gd name="T22" fmla="*/ 42 w 60"/>
                    <a:gd name="T23" fmla="*/ 66 h 66"/>
                    <a:gd name="T24" fmla="*/ 30 w 60"/>
                    <a:gd name="T25" fmla="*/ 60 h 66"/>
                    <a:gd name="T26" fmla="*/ 30 w 60"/>
                    <a:gd name="T27" fmla="*/ 54 h 66"/>
                    <a:gd name="T28" fmla="*/ 30 w 60"/>
                    <a:gd name="T29" fmla="*/ 42 h 66"/>
                    <a:gd name="T30" fmla="*/ 12 w 60"/>
                    <a:gd name="T31" fmla="*/ 54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6"/>
                    <a:gd name="T50" fmla="*/ 60 w 60"/>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6">
                      <a:moveTo>
                        <a:pt x="12" y="54"/>
                      </a:moveTo>
                      <a:lnTo>
                        <a:pt x="0" y="36"/>
                      </a:lnTo>
                      <a:lnTo>
                        <a:pt x="12" y="30"/>
                      </a:lnTo>
                      <a:lnTo>
                        <a:pt x="6" y="30"/>
                      </a:lnTo>
                      <a:lnTo>
                        <a:pt x="6" y="12"/>
                      </a:lnTo>
                      <a:lnTo>
                        <a:pt x="18" y="0"/>
                      </a:lnTo>
                      <a:lnTo>
                        <a:pt x="42" y="6"/>
                      </a:lnTo>
                      <a:lnTo>
                        <a:pt x="48" y="18"/>
                      </a:lnTo>
                      <a:lnTo>
                        <a:pt x="60" y="30"/>
                      </a:lnTo>
                      <a:lnTo>
                        <a:pt x="54" y="30"/>
                      </a:lnTo>
                      <a:lnTo>
                        <a:pt x="42" y="54"/>
                      </a:lnTo>
                      <a:lnTo>
                        <a:pt x="42" y="66"/>
                      </a:lnTo>
                      <a:lnTo>
                        <a:pt x="30" y="60"/>
                      </a:lnTo>
                      <a:lnTo>
                        <a:pt x="30" y="54"/>
                      </a:lnTo>
                      <a:lnTo>
                        <a:pt x="30" y="42"/>
                      </a:lnTo>
                      <a:lnTo>
                        <a:pt x="12" y="54"/>
                      </a:lnTo>
                      <a:close/>
                    </a:path>
                  </a:pathLst>
                </a:custGeom>
                <a:solidFill>
                  <a:srgbClr val="00CC00"/>
                </a:solidFill>
                <a:ln w="0">
                  <a:solidFill>
                    <a:srgbClr val="000000"/>
                  </a:solidFill>
                  <a:prstDash val="solid"/>
                  <a:round/>
                  <a:headEnd/>
                  <a:tailEnd/>
                </a:ln>
              </p:spPr>
              <p:txBody>
                <a:bodyPr/>
                <a:lstStyle/>
                <a:p>
                  <a:endParaRPr lang="en-US"/>
                </a:p>
              </p:txBody>
            </p:sp>
            <p:sp>
              <p:nvSpPr>
                <p:cNvPr id="16888" name="Freeform 360"/>
                <p:cNvSpPr>
                  <a:spLocks/>
                </p:cNvSpPr>
                <p:nvPr/>
              </p:nvSpPr>
              <p:spPr bwMode="auto">
                <a:xfrm>
                  <a:off x="3171" y="2178"/>
                  <a:ext cx="36" cy="30"/>
                </a:xfrm>
                <a:custGeom>
                  <a:avLst/>
                  <a:gdLst>
                    <a:gd name="T0" fmla="*/ 36 w 36"/>
                    <a:gd name="T1" fmla="*/ 18 h 30"/>
                    <a:gd name="T2" fmla="*/ 36 w 36"/>
                    <a:gd name="T3" fmla="*/ 12 h 30"/>
                    <a:gd name="T4" fmla="*/ 36 w 36"/>
                    <a:gd name="T5" fmla="*/ 6 h 30"/>
                    <a:gd name="T6" fmla="*/ 30 w 36"/>
                    <a:gd name="T7" fmla="*/ 0 h 30"/>
                    <a:gd name="T8" fmla="*/ 24 w 36"/>
                    <a:gd name="T9" fmla="*/ 0 h 30"/>
                    <a:gd name="T10" fmla="*/ 18 w 36"/>
                    <a:gd name="T11" fmla="*/ 0 h 30"/>
                    <a:gd name="T12" fmla="*/ 12 w 36"/>
                    <a:gd name="T13" fmla="*/ 0 h 30"/>
                    <a:gd name="T14" fmla="*/ 6 w 36"/>
                    <a:gd name="T15" fmla="*/ 6 h 30"/>
                    <a:gd name="T16" fmla="*/ 0 w 36"/>
                    <a:gd name="T17" fmla="*/ 6 h 30"/>
                    <a:gd name="T18" fmla="*/ 0 w 36"/>
                    <a:gd name="T19" fmla="*/ 12 h 30"/>
                    <a:gd name="T20" fmla="*/ 0 w 36"/>
                    <a:gd name="T21" fmla="*/ 18 h 30"/>
                    <a:gd name="T22" fmla="*/ 0 w 36"/>
                    <a:gd name="T23" fmla="*/ 24 h 30"/>
                    <a:gd name="T24" fmla="*/ 6 w 36"/>
                    <a:gd name="T25" fmla="*/ 24 h 30"/>
                    <a:gd name="T26" fmla="*/ 6 w 36"/>
                    <a:gd name="T27" fmla="*/ 30 h 30"/>
                    <a:gd name="T28" fmla="*/ 12 w 36"/>
                    <a:gd name="T29" fmla="*/ 30 h 30"/>
                    <a:gd name="T30" fmla="*/ 12 w 36"/>
                    <a:gd name="T31" fmla="*/ 24 h 30"/>
                    <a:gd name="T32" fmla="*/ 12 w 36"/>
                    <a:gd name="T33" fmla="*/ 30 h 30"/>
                    <a:gd name="T34" fmla="*/ 12 w 36"/>
                    <a:gd name="T35" fmla="*/ 24 h 30"/>
                    <a:gd name="T36" fmla="*/ 18 w 36"/>
                    <a:gd name="T37" fmla="*/ 24 h 30"/>
                    <a:gd name="T38" fmla="*/ 18 w 36"/>
                    <a:gd name="T39" fmla="*/ 30 h 30"/>
                    <a:gd name="T40" fmla="*/ 18 w 36"/>
                    <a:gd name="T41" fmla="*/ 24 h 30"/>
                    <a:gd name="T42" fmla="*/ 24 w 36"/>
                    <a:gd name="T43" fmla="*/ 24 h 30"/>
                    <a:gd name="T44" fmla="*/ 30 w 36"/>
                    <a:gd name="T45" fmla="*/ 24 h 30"/>
                    <a:gd name="T46" fmla="*/ 36 w 36"/>
                    <a:gd name="T47" fmla="*/ 24 h 30"/>
                    <a:gd name="T48" fmla="*/ 36 w 36"/>
                    <a:gd name="T49" fmla="*/ 18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30"/>
                    <a:gd name="T77" fmla="*/ 36 w 36"/>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30">
                      <a:moveTo>
                        <a:pt x="36" y="18"/>
                      </a:moveTo>
                      <a:lnTo>
                        <a:pt x="36" y="12"/>
                      </a:lnTo>
                      <a:lnTo>
                        <a:pt x="36" y="6"/>
                      </a:lnTo>
                      <a:lnTo>
                        <a:pt x="30" y="0"/>
                      </a:lnTo>
                      <a:lnTo>
                        <a:pt x="24" y="0"/>
                      </a:lnTo>
                      <a:lnTo>
                        <a:pt x="18" y="0"/>
                      </a:lnTo>
                      <a:lnTo>
                        <a:pt x="12" y="0"/>
                      </a:lnTo>
                      <a:lnTo>
                        <a:pt x="6" y="6"/>
                      </a:lnTo>
                      <a:lnTo>
                        <a:pt x="0" y="6"/>
                      </a:lnTo>
                      <a:lnTo>
                        <a:pt x="0" y="12"/>
                      </a:lnTo>
                      <a:lnTo>
                        <a:pt x="0" y="18"/>
                      </a:lnTo>
                      <a:lnTo>
                        <a:pt x="0" y="24"/>
                      </a:lnTo>
                      <a:lnTo>
                        <a:pt x="6" y="24"/>
                      </a:lnTo>
                      <a:lnTo>
                        <a:pt x="6" y="30"/>
                      </a:lnTo>
                      <a:lnTo>
                        <a:pt x="12" y="30"/>
                      </a:lnTo>
                      <a:lnTo>
                        <a:pt x="12" y="24"/>
                      </a:lnTo>
                      <a:lnTo>
                        <a:pt x="12" y="30"/>
                      </a:lnTo>
                      <a:lnTo>
                        <a:pt x="12" y="24"/>
                      </a:lnTo>
                      <a:lnTo>
                        <a:pt x="18" y="24"/>
                      </a:lnTo>
                      <a:lnTo>
                        <a:pt x="18" y="30"/>
                      </a:lnTo>
                      <a:lnTo>
                        <a:pt x="18" y="24"/>
                      </a:lnTo>
                      <a:lnTo>
                        <a:pt x="24" y="24"/>
                      </a:lnTo>
                      <a:lnTo>
                        <a:pt x="30" y="24"/>
                      </a:lnTo>
                      <a:lnTo>
                        <a:pt x="36" y="24"/>
                      </a:lnTo>
                      <a:lnTo>
                        <a:pt x="36" y="18"/>
                      </a:lnTo>
                      <a:close/>
                    </a:path>
                  </a:pathLst>
                </a:custGeom>
                <a:solidFill>
                  <a:srgbClr val="00CC00"/>
                </a:solidFill>
                <a:ln w="0">
                  <a:solidFill>
                    <a:srgbClr val="000000"/>
                  </a:solidFill>
                  <a:prstDash val="solid"/>
                  <a:round/>
                  <a:headEnd/>
                  <a:tailEnd/>
                </a:ln>
              </p:spPr>
              <p:txBody>
                <a:bodyPr/>
                <a:lstStyle/>
                <a:p>
                  <a:endParaRPr lang="en-US"/>
                </a:p>
              </p:txBody>
            </p:sp>
            <p:sp>
              <p:nvSpPr>
                <p:cNvPr id="16889" name="Freeform 361"/>
                <p:cNvSpPr>
                  <a:spLocks/>
                </p:cNvSpPr>
                <p:nvPr/>
              </p:nvSpPr>
              <p:spPr bwMode="auto">
                <a:xfrm>
                  <a:off x="3454" y="2142"/>
                  <a:ext cx="120" cy="54"/>
                </a:xfrm>
                <a:custGeom>
                  <a:avLst/>
                  <a:gdLst>
                    <a:gd name="T0" fmla="*/ 120 w 120"/>
                    <a:gd name="T1" fmla="*/ 42 h 54"/>
                    <a:gd name="T2" fmla="*/ 108 w 120"/>
                    <a:gd name="T3" fmla="*/ 54 h 54"/>
                    <a:gd name="T4" fmla="*/ 96 w 120"/>
                    <a:gd name="T5" fmla="*/ 48 h 54"/>
                    <a:gd name="T6" fmla="*/ 72 w 120"/>
                    <a:gd name="T7" fmla="*/ 48 h 54"/>
                    <a:gd name="T8" fmla="*/ 54 w 120"/>
                    <a:gd name="T9" fmla="*/ 48 h 54"/>
                    <a:gd name="T10" fmla="*/ 30 w 120"/>
                    <a:gd name="T11" fmla="*/ 48 h 54"/>
                    <a:gd name="T12" fmla="*/ 36 w 120"/>
                    <a:gd name="T13" fmla="*/ 36 h 54"/>
                    <a:gd name="T14" fmla="*/ 24 w 120"/>
                    <a:gd name="T15" fmla="*/ 24 h 54"/>
                    <a:gd name="T16" fmla="*/ 18 w 120"/>
                    <a:gd name="T17" fmla="*/ 18 h 54"/>
                    <a:gd name="T18" fmla="*/ 0 w 120"/>
                    <a:gd name="T19" fmla="*/ 0 h 54"/>
                    <a:gd name="T20" fmla="*/ 18 w 120"/>
                    <a:gd name="T21" fmla="*/ 0 h 54"/>
                    <a:gd name="T22" fmla="*/ 36 w 120"/>
                    <a:gd name="T23" fmla="*/ 0 h 54"/>
                    <a:gd name="T24" fmla="*/ 54 w 120"/>
                    <a:gd name="T25" fmla="*/ 12 h 54"/>
                    <a:gd name="T26" fmla="*/ 78 w 120"/>
                    <a:gd name="T27" fmla="*/ 24 h 54"/>
                    <a:gd name="T28" fmla="*/ 96 w 120"/>
                    <a:gd name="T29" fmla="*/ 30 h 54"/>
                    <a:gd name="T30" fmla="*/ 114 w 120"/>
                    <a:gd name="T31" fmla="*/ 42 h 54"/>
                    <a:gd name="T32" fmla="*/ 120 w 120"/>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54"/>
                    <a:gd name="T53" fmla="*/ 120 w 1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54">
                      <a:moveTo>
                        <a:pt x="120" y="42"/>
                      </a:moveTo>
                      <a:lnTo>
                        <a:pt x="108" y="54"/>
                      </a:lnTo>
                      <a:lnTo>
                        <a:pt x="96" y="48"/>
                      </a:lnTo>
                      <a:lnTo>
                        <a:pt x="72" y="48"/>
                      </a:lnTo>
                      <a:lnTo>
                        <a:pt x="54" y="48"/>
                      </a:lnTo>
                      <a:lnTo>
                        <a:pt x="30" y="48"/>
                      </a:lnTo>
                      <a:lnTo>
                        <a:pt x="36" y="36"/>
                      </a:lnTo>
                      <a:lnTo>
                        <a:pt x="24" y="24"/>
                      </a:lnTo>
                      <a:lnTo>
                        <a:pt x="18" y="18"/>
                      </a:lnTo>
                      <a:lnTo>
                        <a:pt x="0" y="0"/>
                      </a:lnTo>
                      <a:lnTo>
                        <a:pt x="18" y="0"/>
                      </a:lnTo>
                      <a:lnTo>
                        <a:pt x="36" y="0"/>
                      </a:lnTo>
                      <a:lnTo>
                        <a:pt x="54" y="12"/>
                      </a:lnTo>
                      <a:lnTo>
                        <a:pt x="78" y="24"/>
                      </a:lnTo>
                      <a:lnTo>
                        <a:pt x="96" y="30"/>
                      </a:lnTo>
                      <a:lnTo>
                        <a:pt x="114" y="42"/>
                      </a:lnTo>
                      <a:lnTo>
                        <a:pt x="120" y="42"/>
                      </a:lnTo>
                      <a:close/>
                    </a:path>
                  </a:pathLst>
                </a:custGeom>
                <a:solidFill>
                  <a:srgbClr val="00CC00"/>
                </a:solidFill>
                <a:ln w="0">
                  <a:solidFill>
                    <a:srgbClr val="000000"/>
                  </a:solidFill>
                  <a:prstDash val="solid"/>
                  <a:round/>
                  <a:headEnd/>
                  <a:tailEnd/>
                </a:ln>
              </p:spPr>
              <p:txBody>
                <a:bodyPr/>
                <a:lstStyle/>
                <a:p>
                  <a:endParaRPr lang="en-US"/>
                </a:p>
              </p:txBody>
            </p:sp>
            <p:sp>
              <p:nvSpPr>
                <p:cNvPr id="16890" name="Freeform 362"/>
                <p:cNvSpPr>
                  <a:spLocks/>
                </p:cNvSpPr>
                <p:nvPr/>
              </p:nvSpPr>
              <p:spPr bwMode="auto">
                <a:xfrm>
                  <a:off x="2432" y="2250"/>
                  <a:ext cx="12" cy="6"/>
                </a:xfrm>
                <a:custGeom>
                  <a:avLst/>
                  <a:gdLst>
                    <a:gd name="T0" fmla="*/ 6 w 12"/>
                    <a:gd name="T1" fmla="*/ 0 h 6"/>
                    <a:gd name="T2" fmla="*/ 0 w 12"/>
                    <a:gd name="T3" fmla="*/ 6 h 6"/>
                    <a:gd name="T4" fmla="*/ 12 w 12"/>
                    <a:gd name="T5" fmla="*/ 0 h 6"/>
                    <a:gd name="T6" fmla="*/ 6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0"/>
                      </a:moveTo>
                      <a:lnTo>
                        <a:pt x="0" y="6"/>
                      </a:lnTo>
                      <a:lnTo>
                        <a:pt x="12"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891" name="Freeform 363"/>
                <p:cNvSpPr>
                  <a:spLocks/>
                </p:cNvSpPr>
                <p:nvPr/>
              </p:nvSpPr>
              <p:spPr bwMode="auto">
                <a:xfrm>
                  <a:off x="2481" y="2262"/>
                  <a:ext cx="6" cy="6"/>
                </a:xfrm>
                <a:custGeom>
                  <a:avLst/>
                  <a:gdLst>
                    <a:gd name="T0" fmla="*/ 0 w 6"/>
                    <a:gd name="T1" fmla="*/ 6 h 6"/>
                    <a:gd name="T2" fmla="*/ 0 w 6"/>
                    <a:gd name="T3" fmla="*/ 0 h 6"/>
                    <a:gd name="T4" fmla="*/ 6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0" y="0"/>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892" name="Freeform 364"/>
                <p:cNvSpPr>
                  <a:spLocks/>
                </p:cNvSpPr>
                <p:nvPr/>
              </p:nvSpPr>
              <p:spPr bwMode="auto">
                <a:xfrm>
                  <a:off x="2438" y="2244"/>
                  <a:ext cx="6" cy="6"/>
                </a:xfrm>
                <a:custGeom>
                  <a:avLst/>
                  <a:gdLst>
                    <a:gd name="T0" fmla="*/ 0 w 6"/>
                    <a:gd name="T1" fmla="*/ 0 h 6"/>
                    <a:gd name="T2" fmla="*/ 0 w 6"/>
                    <a:gd name="T3" fmla="*/ 6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6"/>
                      </a:lnTo>
                      <a:lnTo>
                        <a:pt x="6"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93" name="Freeform 365"/>
                <p:cNvSpPr>
                  <a:spLocks/>
                </p:cNvSpPr>
                <p:nvPr/>
              </p:nvSpPr>
              <p:spPr bwMode="auto">
                <a:xfrm>
                  <a:off x="2457" y="2244"/>
                  <a:ext cx="6" cy="6"/>
                </a:xfrm>
                <a:custGeom>
                  <a:avLst/>
                  <a:gdLst>
                    <a:gd name="T0" fmla="*/ 6 w 6"/>
                    <a:gd name="T1" fmla="*/ 6 h 6"/>
                    <a:gd name="T2" fmla="*/ 0 w 6"/>
                    <a:gd name="T3" fmla="*/ 6 h 6"/>
                    <a:gd name="T4" fmla="*/ 0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6"/>
                      </a:moveTo>
                      <a:lnTo>
                        <a:pt x="0" y="6"/>
                      </a:lnTo>
                      <a:lnTo>
                        <a:pt x="0" y="0"/>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894" name="Freeform 366"/>
                <p:cNvSpPr>
                  <a:spLocks/>
                </p:cNvSpPr>
                <p:nvPr/>
              </p:nvSpPr>
              <p:spPr bwMode="auto">
                <a:xfrm>
                  <a:off x="2396" y="2232"/>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895" name="Freeform 367"/>
                <p:cNvSpPr>
                  <a:spLocks/>
                </p:cNvSpPr>
                <p:nvPr/>
              </p:nvSpPr>
              <p:spPr bwMode="auto">
                <a:xfrm>
                  <a:off x="2487" y="2280"/>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896" name="Freeform 368"/>
                <p:cNvSpPr>
                  <a:spLocks/>
                </p:cNvSpPr>
                <p:nvPr/>
              </p:nvSpPr>
              <p:spPr bwMode="auto">
                <a:xfrm>
                  <a:off x="2444" y="2238"/>
                  <a:ext cx="7" cy="6"/>
                </a:xfrm>
                <a:custGeom>
                  <a:avLst/>
                  <a:gdLst>
                    <a:gd name="T0" fmla="*/ 0 w 7"/>
                    <a:gd name="T1" fmla="*/ 0 h 6"/>
                    <a:gd name="T2" fmla="*/ 0 w 7"/>
                    <a:gd name="T3" fmla="*/ 6 h 6"/>
                    <a:gd name="T4" fmla="*/ 7 w 7"/>
                    <a:gd name="T5" fmla="*/ 0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lnTo>
                        <a:pt x="0" y="6"/>
                      </a:lnTo>
                      <a:lnTo>
                        <a:pt x="7"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897" name="Freeform 369"/>
                <p:cNvSpPr>
                  <a:spLocks/>
                </p:cNvSpPr>
                <p:nvPr/>
              </p:nvSpPr>
              <p:spPr bwMode="auto">
                <a:xfrm>
                  <a:off x="2721" y="2178"/>
                  <a:ext cx="54" cy="102"/>
                </a:xfrm>
                <a:custGeom>
                  <a:avLst/>
                  <a:gdLst>
                    <a:gd name="T0" fmla="*/ 36 w 54"/>
                    <a:gd name="T1" fmla="*/ 78 h 102"/>
                    <a:gd name="T2" fmla="*/ 36 w 54"/>
                    <a:gd name="T3" fmla="*/ 66 h 102"/>
                    <a:gd name="T4" fmla="*/ 42 w 54"/>
                    <a:gd name="T5" fmla="*/ 60 h 102"/>
                    <a:gd name="T6" fmla="*/ 36 w 54"/>
                    <a:gd name="T7" fmla="*/ 54 h 102"/>
                    <a:gd name="T8" fmla="*/ 30 w 54"/>
                    <a:gd name="T9" fmla="*/ 48 h 102"/>
                    <a:gd name="T10" fmla="*/ 36 w 54"/>
                    <a:gd name="T11" fmla="*/ 48 h 102"/>
                    <a:gd name="T12" fmla="*/ 36 w 54"/>
                    <a:gd name="T13" fmla="*/ 48 h 102"/>
                    <a:gd name="T14" fmla="*/ 42 w 54"/>
                    <a:gd name="T15" fmla="*/ 48 h 102"/>
                    <a:gd name="T16" fmla="*/ 42 w 54"/>
                    <a:gd name="T17" fmla="*/ 36 h 102"/>
                    <a:gd name="T18" fmla="*/ 42 w 54"/>
                    <a:gd name="T19" fmla="*/ 36 h 102"/>
                    <a:gd name="T20" fmla="*/ 42 w 54"/>
                    <a:gd name="T21" fmla="*/ 24 h 102"/>
                    <a:gd name="T22" fmla="*/ 48 w 54"/>
                    <a:gd name="T23" fmla="*/ 18 h 102"/>
                    <a:gd name="T24" fmla="*/ 48 w 54"/>
                    <a:gd name="T25" fmla="*/ 12 h 102"/>
                    <a:gd name="T26" fmla="*/ 42 w 54"/>
                    <a:gd name="T27" fmla="*/ 6 h 102"/>
                    <a:gd name="T28" fmla="*/ 30 w 54"/>
                    <a:gd name="T29" fmla="*/ 6 h 102"/>
                    <a:gd name="T30" fmla="*/ 24 w 54"/>
                    <a:gd name="T31" fmla="*/ 0 h 102"/>
                    <a:gd name="T32" fmla="*/ 18 w 54"/>
                    <a:gd name="T33" fmla="*/ 6 h 102"/>
                    <a:gd name="T34" fmla="*/ 12 w 54"/>
                    <a:gd name="T35" fmla="*/ 12 h 102"/>
                    <a:gd name="T36" fmla="*/ 12 w 54"/>
                    <a:gd name="T37" fmla="*/ 24 h 102"/>
                    <a:gd name="T38" fmla="*/ 12 w 54"/>
                    <a:gd name="T39" fmla="*/ 24 h 102"/>
                    <a:gd name="T40" fmla="*/ 12 w 54"/>
                    <a:gd name="T41" fmla="*/ 24 h 102"/>
                    <a:gd name="T42" fmla="*/ 18 w 54"/>
                    <a:gd name="T43" fmla="*/ 30 h 102"/>
                    <a:gd name="T44" fmla="*/ 18 w 54"/>
                    <a:gd name="T45" fmla="*/ 30 h 102"/>
                    <a:gd name="T46" fmla="*/ 12 w 54"/>
                    <a:gd name="T47" fmla="*/ 36 h 102"/>
                    <a:gd name="T48" fmla="*/ 12 w 54"/>
                    <a:gd name="T49" fmla="*/ 48 h 102"/>
                    <a:gd name="T50" fmla="*/ 6 w 54"/>
                    <a:gd name="T51" fmla="*/ 60 h 102"/>
                    <a:gd name="T52" fmla="*/ 0 w 54"/>
                    <a:gd name="T53" fmla="*/ 66 h 102"/>
                    <a:gd name="T54" fmla="*/ 6 w 54"/>
                    <a:gd name="T55" fmla="*/ 72 h 102"/>
                    <a:gd name="T56" fmla="*/ 12 w 54"/>
                    <a:gd name="T57" fmla="*/ 66 h 102"/>
                    <a:gd name="T58" fmla="*/ 12 w 54"/>
                    <a:gd name="T59" fmla="*/ 66 h 102"/>
                    <a:gd name="T60" fmla="*/ 12 w 54"/>
                    <a:gd name="T61" fmla="*/ 66 h 102"/>
                    <a:gd name="T62" fmla="*/ 12 w 54"/>
                    <a:gd name="T63" fmla="*/ 72 h 102"/>
                    <a:gd name="T64" fmla="*/ 12 w 54"/>
                    <a:gd name="T65" fmla="*/ 72 h 102"/>
                    <a:gd name="T66" fmla="*/ 12 w 54"/>
                    <a:gd name="T67" fmla="*/ 72 h 102"/>
                    <a:gd name="T68" fmla="*/ 12 w 54"/>
                    <a:gd name="T69" fmla="*/ 72 h 102"/>
                    <a:gd name="T70" fmla="*/ 12 w 54"/>
                    <a:gd name="T71" fmla="*/ 84 h 102"/>
                    <a:gd name="T72" fmla="*/ 12 w 54"/>
                    <a:gd name="T73" fmla="*/ 96 h 102"/>
                    <a:gd name="T74" fmla="*/ 18 w 54"/>
                    <a:gd name="T75" fmla="*/ 102 h 102"/>
                    <a:gd name="T76" fmla="*/ 18 w 54"/>
                    <a:gd name="T77" fmla="*/ 102 h 102"/>
                    <a:gd name="T78" fmla="*/ 18 w 54"/>
                    <a:gd name="T79" fmla="*/ 102 h 102"/>
                    <a:gd name="T80" fmla="*/ 30 w 54"/>
                    <a:gd name="T81" fmla="*/ 102 h 102"/>
                    <a:gd name="T82" fmla="*/ 36 w 54"/>
                    <a:gd name="T83" fmla="*/ 96 h 102"/>
                    <a:gd name="T84" fmla="*/ 30 w 54"/>
                    <a:gd name="T85" fmla="*/ 90 h 102"/>
                    <a:gd name="T86" fmla="*/ 36 w 54"/>
                    <a:gd name="T87" fmla="*/ 84 h 102"/>
                    <a:gd name="T88" fmla="*/ 42 w 54"/>
                    <a:gd name="T89" fmla="*/ 78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102"/>
                    <a:gd name="T137" fmla="*/ 54 w 54"/>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102">
                      <a:moveTo>
                        <a:pt x="42" y="78"/>
                      </a:moveTo>
                      <a:lnTo>
                        <a:pt x="36" y="78"/>
                      </a:lnTo>
                      <a:lnTo>
                        <a:pt x="36" y="72"/>
                      </a:lnTo>
                      <a:lnTo>
                        <a:pt x="36" y="66"/>
                      </a:lnTo>
                      <a:lnTo>
                        <a:pt x="42" y="66"/>
                      </a:lnTo>
                      <a:lnTo>
                        <a:pt x="42" y="60"/>
                      </a:lnTo>
                      <a:lnTo>
                        <a:pt x="36" y="60"/>
                      </a:lnTo>
                      <a:lnTo>
                        <a:pt x="36" y="54"/>
                      </a:lnTo>
                      <a:lnTo>
                        <a:pt x="30" y="54"/>
                      </a:lnTo>
                      <a:lnTo>
                        <a:pt x="30" y="48"/>
                      </a:lnTo>
                      <a:lnTo>
                        <a:pt x="36" y="54"/>
                      </a:lnTo>
                      <a:lnTo>
                        <a:pt x="36" y="48"/>
                      </a:lnTo>
                      <a:lnTo>
                        <a:pt x="36" y="54"/>
                      </a:lnTo>
                      <a:lnTo>
                        <a:pt x="36" y="48"/>
                      </a:lnTo>
                      <a:lnTo>
                        <a:pt x="36" y="54"/>
                      </a:lnTo>
                      <a:lnTo>
                        <a:pt x="42" y="48"/>
                      </a:lnTo>
                      <a:lnTo>
                        <a:pt x="42" y="42"/>
                      </a:lnTo>
                      <a:lnTo>
                        <a:pt x="42" y="36"/>
                      </a:lnTo>
                      <a:lnTo>
                        <a:pt x="42" y="42"/>
                      </a:lnTo>
                      <a:lnTo>
                        <a:pt x="42" y="36"/>
                      </a:lnTo>
                      <a:lnTo>
                        <a:pt x="42" y="30"/>
                      </a:lnTo>
                      <a:lnTo>
                        <a:pt x="42" y="24"/>
                      </a:lnTo>
                      <a:lnTo>
                        <a:pt x="42" y="18"/>
                      </a:lnTo>
                      <a:lnTo>
                        <a:pt x="48" y="18"/>
                      </a:lnTo>
                      <a:lnTo>
                        <a:pt x="54" y="12"/>
                      </a:lnTo>
                      <a:lnTo>
                        <a:pt x="48" y="12"/>
                      </a:lnTo>
                      <a:lnTo>
                        <a:pt x="48" y="6"/>
                      </a:lnTo>
                      <a:lnTo>
                        <a:pt x="42" y="6"/>
                      </a:lnTo>
                      <a:lnTo>
                        <a:pt x="36" y="6"/>
                      </a:lnTo>
                      <a:lnTo>
                        <a:pt x="30" y="6"/>
                      </a:lnTo>
                      <a:lnTo>
                        <a:pt x="24" y="6"/>
                      </a:lnTo>
                      <a:lnTo>
                        <a:pt x="24" y="0"/>
                      </a:lnTo>
                      <a:lnTo>
                        <a:pt x="18" y="0"/>
                      </a:lnTo>
                      <a:lnTo>
                        <a:pt x="18" y="6"/>
                      </a:lnTo>
                      <a:lnTo>
                        <a:pt x="12" y="6"/>
                      </a:lnTo>
                      <a:lnTo>
                        <a:pt x="12" y="12"/>
                      </a:lnTo>
                      <a:lnTo>
                        <a:pt x="12" y="18"/>
                      </a:lnTo>
                      <a:lnTo>
                        <a:pt x="12" y="24"/>
                      </a:lnTo>
                      <a:lnTo>
                        <a:pt x="18" y="24"/>
                      </a:lnTo>
                      <a:lnTo>
                        <a:pt x="12" y="24"/>
                      </a:lnTo>
                      <a:lnTo>
                        <a:pt x="18" y="24"/>
                      </a:lnTo>
                      <a:lnTo>
                        <a:pt x="12" y="24"/>
                      </a:lnTo>
                      <a:lnTo>
                        <a:pt x="12" y="30"/>
                      </a:lnTo>
                      <a:lnTo>
                        <a:pt x="18" y="30"/>
                      </a:lnTo>
                      <a:lnTo>
                        <a:pt x="12" y="30"/>
                      </a:lnTo>
                      <a:lnTo>
                        <a:pt x="18" y="30"/>
                      </a:lnTo>
                      <a:lnTo>
                        <a:pt x="12" y="30"/>
                      </a:lnTo>
                      <a:lnTo>
                        <a:pt x="12" y="36"/>
                      </a:lnTo>
                      <a:lnTo>
                        <a:pt x="12" y="42"/>
                      </a:lnTo>
                      <a:lnTo>
                        <a:pt x="12" y="48"/>
                      </a:lnTo>
                      <a:lnTo>
                        <a:pt x="6" y="54"/>
                      </a:lnTo>
                      <a:lnTo>
                        <a:pt x="6" y="60"/>
                      </a:lnTo>
                      <a:lnTo>
                        <a:pt x="6" y="66"/>
                      </a:lnTo>
                      <a:lnTo>
                        <a:pt x="0" y="66"/>
                      </a:lnTo>
                      <a:lnTo>
                        <a:pt x="0" y="72"/>
                      </a:lnTo>
                      <a:lnTo>
                        <a:pt x="6" y="72"/>
                      </a:lnTo>
                      <a:lnTo>
                        <a:pt x="6" y="66"/>
                      </a:lnTo>
                      <a:lnTo>
                        <a:pt x="12" y="66"/>
                      </a:lnTo>
                      <a:lnTo>
                        <a:pt x="12" y="60"/>
                      </a:lnTo>
                      <a:lnTo>
                        <a:pt x="12" y="66"/>
                      </a:lnTo>
                      <a:lnTo>
                        <a:pt x="12" y="60"/>
                      </a:lnTo>
                      <a:lnTo>
                        <a:pt x="12" y="66"/>
                      </a:lnTo>
                      <a:lnTo>
                        <a:pt x="6" y="72"/>
                      </a:lnTo>
                      <a:lnTo>
                        <a:pt x="12" y="72"/>
                      </a:lnTo>
                      <a:lnTo>
                        <a:pt x="6" y="72"/>
                      </a:lnTo>
                      <a:lnTo>
                        <a:pt x="12" y="72"/>
                      </a:lnTo>
                      <a:lnTo>
                        <a:pt x="6" y="72"/>
                      </a:lnTo>
                      <a:lnTo>
                        <a:pt x="12" y="72"/>
                      </a:lnTo>
                      <a:lnTo>
                        <a:pt x="18" y="72"/>
                      </a:lnTo>
                      <a:lnTo>
                        <a:pt x="12" y="72"/>
                      </a:lnTo>
                      <a:lnTo>
                        <a:pt x="12" y="78"/>
                      </a:lnTo>
                      <a:lnTo>
                        <a:pt x="12" y="84"/>
                      </a:lnTo>
                      <a:lnTo>
                        <a:pt x="12" y="90"/>
                      </a:lnTo>
                      <a:lnTo>
                        <a:pt x="12" y="96"/>
                      </a:lnTo>
                      <a:lnTo>
                        <a:pt x="12" y="102"/>
                      </a:lnTo>
                      <a:lnTo>
                        <a:pt x="18" y="102"/>
                      </a:lnTo>
                      <a:lnTo>
                        <a:pt x="18" y="96"/>
                      </a:lnTo>
                      <a:lnTo>
                        <a:pt x="18" y="102"/>
                      </a:lnTo>
                      <a:lnTo>
                        <a:pt x="18" y="96"/>
                      </a:lnTo>
                      <a:lnTo>
                        <a:pt x="18" y="102"/>
                      </a:lnTo>
                      <a:lnTo>
                        <a:pt x="24" y="102"/>
                      </a:lnTo>
                      <a:lnTo>
                        <a:pt x="30" y="102"/>
                      </a:lnTo>
                      <a:lnTo>
                        <a:pt x="30" y="96"/>
                      </a:lnTo>
                      <a:lnTo>
                        <a:pt x="36" y="96"/>
                      </a:lnTo>
                      <a:lnTo>
                        <a:pt x="30" y="96"/>
                      </a:lnTo>
                      <a:lnTo>
                        <a:pt x="30" y="90"/>
                      </a:lnTo>
                      <a:lnTo>
                        <a:pt x="36" y="90"/>
                      </a:lnTo>
                      <a:lnTo>
                        <a:pt x="36" y="84"/>
                      </a:lnTo>
                      <a:lnTo>
                        <a:pt x="42" y="84"/>
                      </a:lnTo>
                      <a:lnTo>
                        <a:pt x="42" y="78"/>
                      </a:lnTo>
                      <a:close/>
                    </a:path>
                  </a:pathLst>
                </a:custGeom>
                <a:solidFill>
                  <a:srgbClr val="00CC00"/>
                </a:solidFill>
                <a:ln w="0">
                  <a:solidFill>
                    <a:srgbClr val="000000"/>
                  </a:solidFill>
                  <a:prstDash val="solid"/>
                  <a:round/>
                  <a:headEnd/>
                  <a:tailEnd/>
                </a:ln>
              </p:spPr>
              <p:txBody>
                <a:bodyPr/>
                <a:lstStyle/>
                <a:p>
                  <a:endParaRPr lang="en-US"/>
                </a:p>
              </p:txBody>
            </p:sp>
            <p:sp>
              <p:nvSpPr>
                <p:cNvPr id="16898" name="Freeform 370"/>
                <p:cNvSpPr>
                  <a:spLocks/>
                </p:cNvSpPr>
                <p:nvPr/>
              </p:nvSpPr>
              <p:spPr bwMode="auto">
                <a:xfrm>
                  <a:off x="2727" y="2148"/>
                  <a:ext cx="186" cy="150"/>
                </a:xfrm>
                <a:custGeom>
                  <a:avLst/>
                  <a:gdLst>
                    <a:gd name="T0" fmla="*/ 30 w 186"/>
                    <a:gd name="T1" fmla="*/ 102 h 150"/>
                    <a:gd name="T2" fmla="*/ 36 w 186"/>
                    <a:gd name="T3" fmla="*/ 90 h 150"/>
                    <a:gd name="T4" fmla="*/ 24 w 186"/>
                    <a:gd name="T5" fmla="*/ 84 h 150"/>
                    <a:gd name="T6" fmla="*/ 30 w 186"/>
                    <a:gd name="T7" fmla="*/ 78 h 150"/>
                    <a:gd name="T8" fmla="*/ 30 w 186"/>
                    <a:gd name="T9" fmla="*/ 84 h 150"/>
                    <a:gd name="T10" fmla="*/ 36 w 186"/>
                    <a:gd name="T11" fmla="*/ 66 h 150"/>
                    <a:gd name="T12" fmla="*/ 36 w 186"/>
                    <a:gd name="T13" fmla="*/ 60 h 150"/>
                    <a:gd name="T14" fmla="*/ 42 w 186"/>
                    <a:gd name="T15" fmla="*/ 48 h 150"/>
                    <a:gd name="T16" fmla="*/ 42 w 186"/>
                    <a:gd name="T17" fmla="*/ 36 h 150"/>
                    <a:gd name="T18" fmla="*/ 24 w 186"/>
                    <a:gd name="T19" fmla="*/ 36 h 150"/>
                    <a:gd name="T20" fmla="*/ 12 w 186"/>
                    <a:gd name="T21" fmla="*/ 30 h 150"/>
                    <a:gd name="T22" fmla="*/ 6 w 186"/>
                    <a:gd name="T23" fmla="*/ 30 h 150"/>
                    <a:gd name="T24" fmla="*/ 0 w 186"/>
                    <a:gd name="T25" fmla="*/ 18 h 150"/>
                    <a:gd name="T26" fmla="*/ 6 w 186"/>
                    <a:gd name="T27" fmla="*/ 6 h 150"/>
                    <a:gd name="T28" fmla="*/ 12 w 186"/>
                    <a:gd name="T29" fmla="*/ 6 h 150"/>
                    <a:gd name="T30" fmla="*/ 18 w 186"/>
                    <a:gd name="T31" fmla="*/ 6 h 150"/>
                    <a:gd name="T32" fmla="*/ 18 w 186"/>
                    <a:gd name="T33" fmla="*/ 0 h 150"/>
                    <a:gd name="T34" fmla="*/ 30 w 186"/>
                    <a:gd name="T35" fmla="*/ 6 h 150"/>
                    <a:gd name="T36" fmla="*/ 48 w 186"/>
                    <a:gd name="T37" fmla="*/ 0 h 150"/>
                    <a:gd name="T38" fmla="*/ 48 w 186"/>
                    <a:gd name="T39" fmla="*/ 6 h 150"/>
                    <a:gd name="T40" fmla="*/ 54 w 186"/>
                    <a:gd name="T41" fmla="*/ 6 h 150"/>
                    <a:gd name="T42" fmla="*/ 60 w 186"/>
                    <a:gd name="T43" fmla="*/ 6 h 150"/>
                    <a:gd name="T44" fmla="*/ 78 w 186"/>
                    <a:gd name="T45" fmla="*/ 6 h 150"/>
                    <a:gd name="T46" fmla="*/ 84 w 186"/>
                    <a:gd name="T47" fmla="*/ 6 h 150"/>
                    <a:gd name="T48" fmla="*/ 90 w 186"/>
                    <a:gd name="T49" fmla="*/ 6 h 150"/>
                    <a:gd name="T50" fmla="*/ 108 w 186"/>
                    <a:gd name="T51" fmla="*/ 6 h 150"/>
                    <a:gd name="T52" fmla="*/ 114 w 186"/>
                    <a:gd name="T53" fmla="*/ 6 h 150"/>
                    <a:gd name="T54" fmla="*/ 120 w 186"/>
                    <a:gd name="T55" fmla="*/ 12 h 150"/>
                    <a:gd name="T56" fmla="*/ 132 w 186"/>
                    <a:gd name="T57" fmla="*/ 18 h 150"/>
                    <a:gd name="T58" fmla="*/ 150 w 186"/>
                    <a:gd name="T59" fmla="*/ 18 h 150"/>
                    <a:gd name="T60" fmla="*/ 168 w 186"/>
                    <a:gd name="T61" fmla="*/ 24 h 150"/>
                    <a:gd name="T62" fmla="*/ 174 w 186"/>
                    <a:gd name="T63" fmla="*/ 24 h 150"/>
                    <a:gd name="T64" fmla="*/ 180 w 186"/>
                    <a:gd name="T65" fmla="*/ 24 h 150"/>
                    <a:gd name="T66" fmla="*/ 186 w 186"/>
                    <a:gd name="T67" fmla="*/ 36 h 150"/>
                    <a:gd name="T68" fmla="*/ 174 w 186"/>
                    <a:gd name="T69" fmla="*/ 42 h 150"/>
                    <a:gd name="T70" fmla="*/ 162 w 186"/>
                    <a:gd name="T71" fmla="*/ 48 h 150"/>
                    <a:gd name="T72" fmla="*/ 150 w 186"/>
                    <a:gd name="T73" fmla="*/ 54 h 150"/>
                    <a:gd name="T74" fmla="*/ 150 w 186"/>
                    <a:gd name="T75" fmla="*/ 60 h 150"/>
                    <a:gd name="T76" fmla="*/ 138 w 186"/>
                    <a:gd name="T77" fmla="*/ 72 h 150"/>
                    <a:gd name="T78" fmla="*/ 138 w 186"/>
                    <a:gd name="T79" fmla="*/ 90 h 150"/>
                    <a:gd name="T80" fmla="*/ 138 w 186"/>
                    <a:gd name="T81" fmla="*/ 96 h 150"/>
                    <a:gd name="T82" fmla="*/ 132 w 186"/>
                    <a:gd name="T83" fmla="*/ 102 h 150"/>
                    <a:gd name="T84" fmla="*/ 132 w 186"/>
                    <a:gd name="T85" fmla="*/ 114 h 150"/>
                    <a:gd name="T86" fmla="*/ 120 w 186"/>
                    <a:gd name="T87" fmla="*/ 120 h 150"/>
                    <a:gd name="T88" fmla="*/ 114 w 186"/>
                    <a:gd name="T89" fmla="*/ 120 h 150"/>
                    <a:gd name="T90" fmla="*/ 108 w 186"/>
                    <a:gd name="T91" fmla="*/ 132 h 150"/>
                    <a:gd name="T92" fmla="*/ 102 w 186"/>
                    <a:gd name="T93" fmla="*/ 138 h 150"/>
                    <a:gd name="T94" fmla="*/ 84 w 186"/>
                    <a:gd name="T95" fmla="*/ 138 h 150"/>
                    <a:gd name="T96" fmla="*/ 66 w 186"/>
                    <a:gd name="T97" fmla="*/ 138 h 150"/>
                    <a:gd name="T98" fmla="*/ 60 w 186"/>
                    <a:gd name="T99" fmla="*/ 150 h 150"/>
                    <a:gd name="T100" fmla="*/ 54 w 186"/>
                    <a:gd name="T101" fmla="*/ 150 h 150"/>
                    <a:gd name="T102" fmla="*/ 42 w 186"/>
                    <a:gd name="T103" fmla="*/ 138 h 150"/>
                    <a:gd name="T104" fmla="*/ 42 w 186"/>
                    <a:gd name="T105" fmla="*/ 132 h 150"/>
                    <a:gd name="T106" fmla="*/ 30 w 186"/>
                    <a:gd name="T107" fmla="*/ 126 h 150"/>
                    <a:gd name="T108" fmla="*/ 30 w 186"/>
                    <a:gd name="T109" fmla="*/ 120 h 150"/>
                    <a:gd name="T110" fmla="*/ 36 w 186"/>
                    <a:gd name="T111" fmla="*/ 108 h 1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50"/>
                    <a:gd name="T170" fmla="*/ 186 w 186"/>
                    <a:gd name="T171" fmla="*/ 150 h 1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50">
                      <a:moveTo>
                        <a:pt x="36" y="108"/>
                      </a:moveTo>
                      <a:lnTo>
                        <a:pt x="30" y="108"/>
                      </a:lnTo>
                      <a:lnTo>
                        <a:pt x="30" y="102"/>
                      </a:lnTo>
                      <a:lnTo>
                        <a:pt x="30" y="96"/>
                      </a:lnTo>
                      <a:lnTo>
                        <a:pt x="36" y="96"/>
                      </a:lnTo>
                      <a:lnTo>
                        <a:pt x="36" y="90"/>
                      </a:lnTo>
                      <a:lnTo>
                        <a:pt x="30" y="90"/>
                      </a:lnTo>
                      <a:lnTo>
                        <a:pt x="30" y="84"/>
                      </a:lnTo>
                      <a:lnTo>
                        <a:pt x="24" y="84"/>
                      </a:lnTo>
                      <a:lnTo>
                        <a:pt x="24" y="78"/>
                      </a:lnTo>
                      <a:lnTo>
                        <a:pt x="30" y="84"/>
                      </a:lnTo>
                      <a:lnTo>
                        <a:pt x="30" y="78"/>
                      </a:lnTo>
                      <a:lnTo>
                        <a:pt x="30" y="84"/>
                      </a:lnTo>
                      <a:lnTo>
                        <a:pt x="30" y="78"/>
                      </a:lnTo>
                      <a:lnTo>
                        <a:pt x="30" y="84"/>
                      </a:lnTo>
                      <a:lnTo>
                        <a:pt x="36" y="78"/>
                      </a:lnTo>
                      <a:lnTo>
                        <a:pt x="36" y="72"/>
                      </a:lnTo>
                      <a:lnTo>
                        <a:pt x="36" y="66"/>
                      </a:lnTo>
                      <a:lnTo>
                        <a:pt x="36" y="72"/>
                      </a:lnTo>
                      <a:lnTo>
                        <a:pt x="36" y="66"/>
                      </a:lnTo>
                      <a:lnTo>
                        <a:pt x="36" y="60"/>
                      </a:lnTo>
                      <a:lnTo>
                        <a:pt x="36" y="54"/>
                      </a:lnTo>
                      <a:lnTo>
                        <a:pt x="36" y="48"/>
                      </a:lnTo>
                      <a:lnTo>
                        <a:pt x="42" y="48"/>
                      </a:lnTo>
                      <a:lnTo>
                        <a:pt x="48" y="42"/>
                      </a:lnTo>
                      <a:lnTo>
                        <a:pt x="42" y="42"/>
                      </a:lnTo>
                      <a:lnTo>
                        <a:pt x="42" y="36"/>
                      </a:lnTo>
                      <a:lnTo>
                        <a:pt x="36" y="36"/>
                      </a:lnTo>
                      <a:lnTo>
                        <a:pt x="30" y="36"/>
                      </a:lnTo>
                      <a:lnTo>
                        <a:pt x="24" y="36"/>
                      </a:lnTo>
                      <a:lnTo>
                        <a:pt x="18" y="36"/>
                      </a:lnTo>
                      <a:lnTo>
                        <a:pt x="18" y="30"/>
                      </a:lnTo>
                      <a:lnTo>
                        <a:pt x="12" y="30"/>
                      </a:lnTo>
                      <a:lnTo>
                        <a:pt x="12" y="36"/>
                      </a:lnTo>
                      <a:lnTo>
                        <a:pt x="6" y="36"/>
                      </a:lnTo>
                      <a:lnTo>
                        <a:pt x="6" y="30"/>
                      </a:lnTo>
                      <a:lnTo>
                        <a:pt x="6" y="24"/>
                      </a:lnTo>
                      <a:lnTo>
                        <a:pt x="6" y="18"/>
                      </a:lnTo>
                      <a:lnTo>
                        <a:pt x="0" y="18"/>
                      </a:lnTo>
                      <a:lnTo>
                        <a:pt x="0" y="12"/>
                      </a:lnTo>
                      <a:lnTo>
                        <a:pt x="6" y="12"/>
                      </a:lnTo>
                      <a:lnTo>
                        <a:pt x="6" y="6"/>
                      </a:lnTo>
                      <a:lnTo>
                        <a:pt x="6" y="12"/>
                      </a:lnTo>
                      <a:lnTo>
                        <a:pt x="6" y="6"/>
                      </a:lnTo>
                      <a:lnTo>
                        <a:pt x="12" y="6"/>
                      </a:lnTo>
                      <a:lnTo>
                        <a:pt x="18" y="6"/>
                      </a:lnTo>
                      <a:lnTo>
                        <a:pt x="12" y="6"/>
                      </a:lnTo>
                      <a:lnTo>
                        <a:pt x="18" y="6"/>
                      </a:lnTo>
                      <a:lnTo>
                        <a:pt x="12" y="6"/>
                      </a:lnTo>
                      <a:lnTo>
                        <a:pt x="18" y="6"/>
                      </a:lnTo>
                      <a:lnTo>
                        <a:pt x="18" y="0"/>
                      </a:lnTo>
                      <a:lnTo>
                        <a:pt x="24" y="0"/>
                      </a:lnTo>
                      <a:lnTo>
                        <a:pt x="30" y="0"/>
                      </a:lnTo>
                      <a:lnTo>
                        <a:pt x="30" y="6"/>
                      </a:lnTo>
                      <a:lnTo>
                        <a:pt x="36" y="6"/>
                      </a:lnTo>
                      <a:lnTo>
                        <a:pt x="42" y="6"/>
                      </a:lnTo>
                      <a:lnTo>
                        <a:pt x="48" y="0"/>
                      </a:lnTo>
                      <a:lnTo>
                        <a:pt x="48" y="6"/>
                      </a:lnTo>
                      <a:lnTo>
                        <a:pt x="48" y="0"/>
                      </a:lnTo>
                      <a:lnTo>
                        <a:pt x="48" y="6"/>
                      </a:lnTo>
                      <a:lnTo>
                        <a:pt x="48" y="0"/>
                      </a:lnTo>
                      <a:lnTo>
                        <a:pt x="54" y="0"/>
                      </a:lnTo>
                      <a:lnTo>
                        <a:pt x="54" y="6"/>
                      </a:lnTo>
                      <a:lnTo>
                        <a:pt x="54" y="0"/>
                      </a:lnTo>
                      <a:lnTo>
                        <a:pt x="54" y="6"/>
                      </a:lnTo>
                      <a:lnTo>
                        <a:pt x="60" y="6"/>
                      </a:lnTo>
                      <a:lnTo>
                        <a:pt x="66" y="6"/>
                      </a:lnTo>
                      <a:lnTo>
                        <a:pt x="72" y="6"/>
                      </a:lnTo>
                      <a:lnTo>
                        <a:pt x="78" y="6"/>
                      </a:lnTo>
                      <a:lnTo>
                        <a:pt x="84" y="6"/>
                      </a:lnTo>
                      <a:lnTo>
                        <a:pt x="78" y="6"/>
                      </a:lnTo>
                      <a:lnTo>
                        <a:pt x="84" y="6"/>
                      </a:lnTo>
                      <a:lnTo>
                        <a:pt x="90" y="6"/>
                      </a:lnTo>
                      <a:lnTo>
                        <a:pt x="96" y="6"/>
                      </a:lnTo>
                      <a:lnTo>
                        <a:pt x="90" y="6"/>
                      </a:lnTo>
                      <a:lnTo>
                        <a:pt x="96" y="6"/>
                      </a:lnTo>
                      <a:lnTo>
                        <a:pt x="102" y="6"/>
                      </a:lnTo>
                      <a:lnTo>
                        <a:pt x="108" y="6"/>
                      </a:lnTo>
                      <a:lnTo>
                        <a:pt x="114" y="6"/>
                      </a:lnTo>
                      <a:lnTo>
                        <a:pt x="114" y="12"/>
                      </a:lnTo>
                      <a:lnTo>
                        <a:pt x="114" y="6"/>
                      </a:lnTo>
                      <a:lnTo>
                        <a:pt x="120" y="12"/>
                      </a:lnTo>
                      <a:lnTo>
                        <a:pt x="114" y="12"/>
                      </a:lnTo>
                      <a:lnTo>
                        <a:pt x="120" y="12"/>
                      </a:lnTo>
                      <a:lnTo>
                        <a:pt x="126" y="12"/>
                      </a:lnTo>
                      <a:lnTo>
                        <a:pt x="126" y="18"/>
                      </a:lnTo>
                      <a:lnTo>
                        <a:pt x="132" y="18"/>
                      </a:lnTo>
                      <a:lnTo>
                        <a:pt x="138" y="18"/>
                      </a:lnTo>
                      <a:lnTo>
                        <a:pt x="144" y="18"/>
                      </a:lnTo>
                      <a:lnTo>
                        <a:pt x="150" y="18"/>
                      </a:lnTo>
                      <a:lnTo>
                        <a:pt x="156" y="18"/>
                      </a:lnTo>
                      <a:lnTo>
                        <a:pt x="162" y="24"/>
                      </a:lnTo>
                      <a:lnTo>
                        <a:pt x="168" y="24"/>
                      </a:lnTo>
                      <a:lnTo>
                        <a:pt x="168" y="30"/>
                      </a:lnTo>
                      <a:lnTo>
                        <a:pt x="168" y="24"/>
                      </a:lnTo>
                      <a:lnTo>
                        <a:pt x="174" y="24"/>
                      </a:lnTo>
                      <a:lnTo>
                        <a:pt x="174" y="30"/>
                      </a:lnTo>
                      <a:lnTo>
                        <a:pt x="180" y="30"/>
                      </a:lnTo>
                      <a:lnTo>
                        <a:pt x="180" y="24"/>
                      </a:lnTo>
                      <a:lnTo>
                        <a:pt x="186" y="24"/>
                      </a:lnTo>
                      <a:lnTo>
                        <a:pt x="186" y="30"/>
                      </a:lnTo>
                      <a:lnTo>
                        <a:pt x="186" y="36"/>
                      </a:lnTo>
                      <a:lnTo>
                        <a:pt x="186" y="42"/>
                      </a:lnTo>
                      <a:lnTo>
                        <a:pt x="180" y="42"/>
                      </a:lnTo>
                      <a:lnTo>
                        <a:pt x="174" y="42"/>
                      </a:lnTo>
                      <a:lnTo>
                        <a:pt x="174" y="48"/>
                      </a:lnTo>
                      <a:lnTo>
                        <a:pt x="168" y="48"/>
                      </a:lnTo>
                      <a:lnTo>
                        <a:pt x="162" y="48"/>
                      </a:lnTo>
                      <a:lnTo>
                        <a:pt x="162" y="54"/>
                      </a:lnTo>
                      <a:lnTo>
                        <a:pt x="156" y="54"/>
                      </a:lnTo>
                      <a:lnTo>
                        <a:pt x="150" y="54"/>
                      </a:lnTo>
                      <a:lnTo>
                        <a:pt x="150" y="60"/>
                      </a:lnTo>
                      <a:lnTo>
                        <a:pt x="150" y="66"/>
                      </a:lnTo>
                      <a:lnTo>
                        <a:pt x="150" y="60"/>
                      </a:lnTo>
                      <a:lnTo>
                        <a:pt x="144" y="66"/>
                      </a:lnTo>
                      <a:lnTo>
                        <a:pt x="144" y="72"/>
                      </a:lnTo>
                      <a:lnTo>
                        <a:pt x="138" y="72"/>
                      </a:lnTo>
                      <a:lnTo>
                        <a:pt x="138" y="78"/>
                      </a:lnTo>
                      <a:lnTo>
                        <a:pt x="132" y="84"/>
                      </a:lnTo>
                      <a:lnTo>
                        <a:pt x="138" y="90"/>
                      </a:lnTo>
                      <a:lnTo>
                        <a:pt x="132" y="90"/>
                      </a:lnTo>
                      <a:lnTo>
                        <a:pt x="138" y="90"/>
                      </a:lnTo>
                      <a:lnTo>
                        <a:pt x="138" y="96"/>
                      </a:lnTo>
                      <a:lnTo>
                        <a:pt x="144" y="96"/>
                      </a:lnTo>
                      <a:lnTo>
                        <a:pt x="138" y="102"/>
                      </a:lnTo>
                      <a:lnTo>
                        <a:pt x="132" y="102"/>
                      </a:lnTo>
                      <a:lnTo>
                        <a:pt x="132" y="108"/>
                      </a:lnTo>
                      <a:lnTo>
                        <a:pt x="126" y="114"/>
                      </a:lnTo>
                      <a:lnTo>
                        <a:pt x="132" y="114"/>
                      </a:lnTo>
                      <a:lnTo>
                        <a:pt x="126" y="114"/>
                      </a:lnTo>
                      <a:lnTo>
                        <a:pt x="126" y="120"/>
                      </a:lnTo>
                      <a:lnTo>
                        <a:pt x="120" y="120"/>
                      </a:lnTo>
                      <a:lnTo>
                        <a:pt x="114" y="120"/>
                      </a:lnTo>
                      <a:lnTo>
                        <a:pt x="114" y="126"/>
                      </a:lnTo>
                      <a:lnTo>
                        <a:pt x="114" y="120"/>
                      </a:lnTo>
                      <a:lnTo>
                        <a:pt x="114" y="126"/>
                      </a:lnTo>
                      <a:lnTo>
                        <a:pt x="114" y="132"/>
                      </a:lnTo>
                      <a:lnTo>
                        <a:pt x="108" y="132"/>
                      </a:lnTo>
                      <a:lnTo>
                        <a:pt x="108" y="138"/>
                      </a:lnTo>
                      <a:lnTo>
                        <a:pt x="102" y="132"/>
                      </a:lnTo>
                      <a:lnTo>
                        <a:pt x="102" y="138"/>
                      </a:lnTo>
                      <a:lnTo>
                        <a:pt x="96" y="138"/>
                      </a:lnTo>
                      <a:lnTo>
                        <a:pt x="90" y="138"/>
                      </a:lnTo>
                      <a:lnTo>
                        <a:pt x="84" y="138"/>
                      </a:lnTo>
                      <a:lnTo>
                        <a:pt x="78" y="138"/>
                      </a:lnTo>
                      <a:lnTo>
                        <a:pt x="72" y="138"/>
                      </a:lnTo>
                      <a:lnTo>
                        <a:pt x="66" y="138"/>
                      </a:lnTo>
                      <a:lnTo>
                        <a:pt x="66" y="144"/>
                      </a:lnTo>
                      <a:lnTo>
                        <a:pt x="60" y="144"/>
                      </a:lnTo>
                      <a:lnTo>
                        <a:pt x="60" y="150"/>
                      </a:lnTo>
                      <a:lnTo>
                        <a:pt x="60" y="144"/>
                      </a:lnTo>
                      <a:lnTo>
                        <a:pt x="60" y="150"/>
                      </a:lnTo>
                      <a:lnTo>
                        <a:pt x="54" y="150"/>
                      </a:lnTo>
                      <a:lnTo>
                        <a:pt x="48" y="150"/>
                      </a:lnTo>
                      <a:lnTo>
                        <a:pt x="48" y="144"/>
                      </a:lnTo>
                      <a:lnTo>
                        <a:pt x="42" y="138"/>
                      </a:lnTo>
                      <a:lnTo>
                        <a:pt x="48" y="138"/>
                      </a:lnTo>
                      <a:lnTo>
                        <a:pt x="42" y="138"/>
                      </a:lnTo>
                      <a:lnTo>
                        <a:pt x="42" y="132"/>
                      </a:lnTo>
                      <a:lnTo>
                        <a:pt x="36" y="132"/>
                      </a:lnTo>
                      <a:lnTo>
                        <a:pt x="36" y="126"/>
                      </a:lnTo>
                      <a:lnTo>
                        <a:pt x="30" y="126"/>
                      </a:lnTo>
                      <a:lnTo>
                        <a:pt x="24" y="126"/>
                      </a:lnTo>
                      <a:lnTo>
                        <a:pt x="24" y="120"/>
                      </a:lnTo>
                      <a:lnTo>
                        <a:pt x="30" y="120"/>
                      </a:lnTo>
                      <a:lnTo>
                        <a:pt x="30" y="114"/>
                      </a:lnTo>
                      <a:lnTo>
                        <a:pt x="36" y="114"/>
                      </a:lnTo>
                      <a:lnTo>
                        <a:pt x="36" y="108"/>
                      </a:lnTo>
                      <a:close/>
                    </a:path>
                  </a:pathLst>
                </a:custGeom>
                <a:solidFill>
                  <a:srgbClr val="00CC00"/>
                </a:solidFill>
                <a:ln w="0">
                  <a:solidFill>
                    <a:srgbClr val="000000"/>
                  </a:solidFill>
                  <a:prstDash val="solid"/>
                  <a:round/>
                  <a:headEnd/>
                  <a:tailEnd/>
                </a:ln>
              </p:spPr>
              <p:txBody>
                <a:bodyPr/>
                <a:lstStyle/>
                <a:p>
                  <a:endParaRPr lang="en-US"/>
                </a:p>
              </p:txBody>
            </p:sp>
            <p:sp>
              <p:nvSpPr>
                <p:cNvPr id="16899" name="Freeform 371"/>
                <p:cNvSpPr>
                  <a:spLocks/>
                </p:cNvSpPr>
                <p:nvPr/>
              </p:nvSpPr>
              <p:spPr bwMode="auto">
                <a:xfrm>
                  <a:off x="2901" y="2220"/>
                  <a:ext cx="18" cy="18"/>
                </a:xfrm>
                <a:custGeom>
                  <a:avLst/>
                  <a:gdLst>
                    <a:gd name="T0" fmla="*/ 0 w 18"/>
                    <a:gd name="T1" fmla="*/ 12 h 18"/>
                    <a:gd name="T2" fmla="*/ 0 w 18"/>
                    <a:gd name="T3" fmla="*/ 6 h 18"/>
                    <a:gd name="T4" fmla="*/ 6 w 18"/>
                    <a:gd name="T5" fmla="*/ 6 h 18"/>
                    <a:gd name="T6" fmla="*/ 12 w 18"/>
                    <a:gd name="T7" fmla="*/ 6 h 18"/>
                    <a:gd name="T8" fmla="*/ 12 w 18"/>
                    <a:gd name="T9" fmla="*/ 0 h 18"/>
                    <a:gd name="T10" fmla="*/ 12 w 18"/>
                    <a:gd name="T11" fmla="*/ 6 h 18"/>
                    <a:gd name="T12" fmla="*/ 18 w 18"/>
                    <a:gd name="T13" fmla="*/ 6 h 18"/>
                    <a:gd name="T14" fmla="*/ 18 w 18"/>
                    <a:gd name="T15" fmla="*/ 12 h 18"/>
                    <a:gd name="T16" fmla="*/ 12 w 18"/>
                    <a:gd name="T17" fmla="*/ 12 h 18"/>
                    <a:gd name="T18" fmla="*/ 18 w 18"/>
                    <a:gd name="T19" fmla="*/ 12 h 18"/>
                    <a:gd name="T20" fmla="*/ 12 w 18"/>
                    <a:gd name="T21" fmla="*/ 12 h 18"/>
                    <a:gd name="T22" fmla="*/ 12 w 18"/>
                    <a:gd name="T23" fmla="*/ 18 h 18"/>
                    <a:gd name="T24" fmla="*/ 12 w 18"/>
                    <a:gd name="T25" fmla="*/ 12 h 18"/>
                    <a:gd name="T26" fmla="*/ 12 w 18"/>
                    <a:gd name="T27" fmla="*/ 18 h 18"/>
                    <a:gd name="T28" fmla="*/ 6 w 18"/>
                    <a:gd name="T29" fmla="*/ 18 h 18"/>
                    <a:gd name="T30" fmla="*/ 6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6"/>
                      </a:lnTo>
                      <a:lnTo>
                        <a:pt x="6" y="6"/>
                      </a:lnTo>
                      <a:lnTo>
                        <a:pt x="12" y="6"/>
                      </a:lnTo>
                      <a:lnTo>
                        <a:pt x="12" y="0"/>
                      </a:lnTo>
                      <a:lnTo>
                        <a:pt x="12" y="6"/>
                      </a:lnTo>
                      <a:lnTo>
                        <a:pt x="18" y="6"/>
                      </a:lnTo>
                      <a:lnTo>
                        <a:pt x="18" y="12"/>
                      </a:lnTo>
                      <a:lnTo>
                        <a:pt x="12" y="12"/>
                      </a:lnTo>
                      <a:lnTo>
                        <a:pt x="18" y="12"/>
                      </a:lnTo>
                      <a:lnTo>
                        <a:pt x="12" y="12"/>
                      </a:lnTo>
                      <a:lnTo>
                        <a:pt x="12" y="18"/>
                      </a:lnTo>
                      <a:lnTo>
                        <a:pt x="12" y="12"/>
                      </a:lnTo>
                      <a:lnTo>
                        <a:pt x="12" y="18"/>
                      </a:lnTo>
                      <a:lnTo>
                        <a:pt x="6" y="18"/>
                      </a:lnTo>
                      <a:lnTo>
                        <a:pt x="6" y="12"/>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900" name="Freeform 372"/>
                <p:cNvSpPr>
                  <a:spLocks/>
                </p:cNvSpPr>
                <p:nvPr/>
              </p:nvSpPr>
              <p:spPr bwMode="auto">
                <a:xfrm>
                  <a:off x="2613" y="2430"/>
                  <a:ext cx="12" cy="6"/>
                </a:xfrm>
                <a:custGeom>
                  <a:avLst/>
                  <a:gdLst>
                    <a:gd name="T0" fmla="*/ 0 w 12"/>
                    <a:gd name="T1" fmla="*/ 0 h 6"/>
                    <a:gd name="T2" fmla="*/ 6 w 12"/>
                    <a:gd name="T3" fmla="*/ 0 h 6"/>
                    <a:gd name="T4" fmla="*/ 12 w 12"/>
                    <a:gd name="T5" fmla="*/ 0 h 6"/>
                    <a:gd name="T6" fmla="*/ 6 w 12"/>
                    <a:gd name="T7" fmla="*/ 0 h 6"/>
                    <a:gd name="T8" fmla="*/ 6 w 12"/>
                    <a:gd name="T9" fmla="*/ 6 h 6"/>
                    <a:gd name="T10" fmla="*/ 0 w 12"/>
                    <a:gd name="T11" fmla="*/ 6 h 6"/>
                    <a:gd name="T12" fmla="*/ 0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0" y="0"/>
                      </a:moveTo>
                      <a:lnTo>
                        <a:pt x="6" y="0"/>
                      </a:lnTo>
                      <a:lnTo>
                        <a:pt x="12" y="0"/>
                      </a:lnTo>
                      <a:lnTo>
                        <a:pt x="6" y="0"/>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01" name="Freeform 373"/>
                <p:cNvSpPr>
                  <a:spLocks/>
                </p:cNvSpPr>
                <p:nvPr/>
              </p:nvSpPr>
              <p:spPr bwMode="auto">
                <a:xfrm>
                  <a:off x="2649" y="2424"/>
                  <a:ext cx="12" cy="12"/>
                </a:xfrm>
                <a:custGeom>
                  <a:avLst/>
                  <a:gdLst>
                    <a:gd name="T0" fmla="*/ 0 w 12"/>
                    <a:gd name="T1" fmla="*/ 12 h 12"/>
                    <a:gd name="T2" fmla="*/ 6 w 12"/>
                    <a:gd name="T3" fmla="*/ 12 h 12"/>
                    <a:gd name="T4" fmla="*/ 6 w 12"/>
                    <a:gd name="T5" fmla="*/ 6 h 12"/>
                    <a:gd name="T6" fmla="*/ 6 w 12"/>
                    <a:gd name="T7" fmla="*/ 0 h 12"/>
                    <a:gd name="T8" fmla="*/ 12 w 12"/>
                    <a:gd name="T9" fmla="*/ 0 h 12"/>
                    <a:gd name="T10" fmla="*/ 12 w 12"/>
                    <a:gd name="T11" fmla="*/ 6 h 12"/>
                    <a:gd name="T12" fmla="*/ 6 w 12"/>
                    <a:gd name="T13" fmla="*/ 12 h 12"/>
                    <a:gd name="T14" fmla="*/ 0 w 12"/>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12"/>
                      </a:moveTo>
                      <a:lnTo>
                        <a:pt x="6" y="12"/>
                      </a:lnTo>
                      <a:lnTo>
                        <a:pt x="6" y="6"/>
                      </a:lnTo>
                      <a:lnTo>
                        <a:pt x="6" y="0"/>
                      </a:lnTo>
                      <a:lnTo>
                        <a:pt x="12" y="0"/>
                      </a:lnTo>
                      <a:lnTo>
                        <a:pt x="12" y="6"/>
                      </a:lnTo>
                      <a:lnTo>
                        <a:pt x="6" y="12"/>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902" name="Rectangle 374"/>
                <p:cNvSpPr>
                  <a:spLocks noChangeArrowheads="1"/>
                </p:cNvSpPr>
                <p:nvPr/>
              </p:nvSpPr>
              <p:spPr bwMode="auto">
                <a:xfrm>
                  <a:off x="2631" y="2436"/>
                  <a:ext cx="6" cy="6"/>
                </a:xfrm>
                <a:prstGeom prst="rect">
                  <a:avLst/>
                </a:prstGeom>
                <a:solidFill>
                  <a:srgbClr val="00CC00"/>
                </a:solidFill>
                <a:ln w="0">
                  <a:solidFill>
                    <a:srgbClr val="000000"/>
                  </a:solidFill>
                  <a:miter lim="800000"/>
                  <a:headEnd/>
                  <a:tailEnd/>
                </a:ln>
              </p:spPr>
              <p:txBody>
                <a:bodyPr/>
                <a:lstStyle/>
                <a:p>
                  <a:endParaRPr lang="en-US"/>
                </a:p>
              </p:txBody>
            </p:sp>
            <p:sp>
              <p:nvSpPr>
                <p:cNvPr id="16903" name="Freeform 375"/>
                <p:cNvSpPr>
                  <a:spLocks/>
                </p:cNvSpPr>
                <p:nvPr/>
              </p:nvSpPr>
              <p:spPr bwMode="auto">
                <a:xfrm>
                  <a:off x="2661" y="2418"/>
                  <a:ext cx="6" cy="6"/>
                </a:xfrm>
                <a:custGeom>
                  <a:avLst/>
                  <a:gdLst>
                    <a:gd name="T0" fmla="*/ 0 w 6"/>
                    <a:gd name="T1" fmla="*/ 6 h 6"/>
                    <a:gd name="T2" fmla="*/ 0 w 6"/>
                    <a:gd name="T3" fmla="*/ 0 h 6"/>
                    <a:gd name="T4" fmla="*/ 6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0" y="0"/>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04" name="Freeform 376"/>
                <p:cNvSpPr>
                  <a:spLocks/>
                </p:cNvSpPr>
                <p:nvPr/>
              </p:nvSpPr>
              <p:spPr bwMode="auto">
                <a:xfrm>
                  <a:off x="2919" y="2220"/>
                  <a:ext cx="12" cy="6"/>
                </a:xfrm>
                <a:custGeom>
                  <a:avLst/>
                  <a:gdLst>
                    <a:gd name="T0" fmla="*/ 0 w 12"/>
                    <a:gd name="T1" fmla="*/ 0 h 6"/>
                    <a:gd name="T2" fmla="*/ 6 w 12"/>
                    <a:gd name="T3" fmla="*/ 0 h 6"/>
                    <a:gd name="T4" fmla="*/ 12 w 12"/>
                    <a:gd name="T5" fmla="*/ 0 h 6"/>
                    <a:gd name="T6" fmla="*/ 6 w 12"/>
                    <a:gd name="T7" fmla="*/ 0 h 6"/>
                    <a:gd name="T8" fmla="*/ 12 w 12"/>
                    <a:gd name="T9" fmla="*/ 0 h 6"/>
                    <a:gd name="T10" fmla="*/ 12 w 12"/>
                    <a:gd name="T11" fmla="*/ 6 h 6"/>
                    <a:gd name="T12" fmla="*/ 6 w 12"/>
                    <a:gd name="T13" fmla="*/ 6 h 6"/>
                    <a:gd name="T14" fmla="*/ 6 w 12"/>
                    <a:gd name="T15" fmla="*/ 0 h 6"/>
                    <a:gd name="T16" fmla="*/ 0 w 1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
                    <a:gd name="T29" fmla="*/ 12 w 1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
                      <a:moveTo>
                        <a:pt x="0" y="0"/>
                      </a:moveTo>
                      <a:lnTo>
                        <a:pt x="6" y="0"/>
                      </a:lnTo>
                      <a:lnTo>
                        <a:pt x="12" y="0"/>
                      </a:lnTo>
                      <a:lnTo>
                        <a:pt x="6" y="0"/>
                      </a:lnTo>
                      <a:lnTo>
                        <a:pt x="12" y="0"/>
                      </a:lnTo>
                      <a:lnTo>
                        <a:pt x="12" y="6"/>
                      </a:lnTo>
                      <a:lnTo>
                        <a:pt x="6"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05" name="Freeform 377"/>
                <p:cNvSpPr>
                  <a:spLocks/>
                </p:cNvSpPr>
                <p:nvPr/>
              </p:nvSpPr>
              <p:spPr bwMode="auto">
                <a:xfrm>
                  <a:off x="2595" y="2424"/>
                  <a:ext cx="6" cy="6"/>
                </a:xfrm>
                <a:custGeom>
                  <a:avLst/>
                  <a:gdLst>
                    <a:gd name="T0" fmla="*/ 0 w 6"/>
                    <a:gd name="T1" fmla="*/ 0 h 6"/>
                    <a:gd name="T2" fmla="*/ 6 w 6"/>
                    <a:gd name="T3" fmla="*/ 6 h 6"/>
                    <a:gd name="T4" fmla="*/ 6 w 6"/>
                    <a:gd name="T5" fmla="*/ 0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6"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06" name="Rectangle 378"/>
                <p:cNvSpPr>
                  <a:spLocks noChangeArrowheads="1"/>
                </p:cNvSpPr>
                <p:nvPr/>
              </p:nvSpPr>
              <p:spPr bwMode="auto">
                <a:xfrm>
                  <a:off x="2883" y="2238"/>
                  <a:ext cx="6" cy="6"/>
                </a:xfrm>
                <a:prstGeom prst="rect">
                  <a:avLst/>
                </a:prstGeom>
                <a:solidFill>
                  <a:srgbClr val="00CC00"/>
                </a:solidFill>
                <a:ln w="0">
                  <a:solidFill>
                    <a:srgbClr val="000000"/>
                  </a:solidFill>
                  <a:miter lim="800000"/>
                  <a:headEnd/>
                  <a:tailEnd/>
                </a:ln>
              </p:spPr>
              <p:txBody>
                <a:bodyPr/>
                <a:lstStyle/>
                <a:p>
                  <a:endParaRPr lang="en-US"/>
                </a:p>
              </p:txBody>
            </p:sp>
            <p:sp>
              <p:nvSpPr>
                <p:cNvPr id="16907" name="Freeform 379"/>
                <p:cNvSpPr>
                  <a:spLocks/>
                </p:cNvSpPr>
                <p:nvPr/>
              </p:nvSpPr>
              <p:spPr bwMode="auto">
                <a:xfrm>
                  <a:off x="2607" y="243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08" name="Rectangle 380"/>
                <p:cNvSpPr>
                  <a:spLocks noChangeArrowheads="1"/>
                </p:cNvSpPr>
                <p:nvPr/>
              </p:nvSpPr>
              <p:spPr bwMode="auto">
                <a:xfrm>
                  <a:off x="2883" y="2244"/>
                  <a:ext cx="6" cy="6"/>
                </a:xfrm>
                <a:prstGeom prst="rect">
                  <a:avLst/>
                </a:prstGeom>
                <a:solidFill>
                  <a:srgbClr val="00CC00"/>
                </a:solidFill>
                <a:ln w="0">
                  <a:solidFill>
                    <a:srgbClr val="000000"/>
                  </a:solidFill>
                  <a:miter lim="800000"/>
                  <a:headEnd/>
                  <a:tailEnd/>
                </a:ln>
              </p:spPr>
              <p:txBody>
                <a:bodyPr/>
                <a:lstStyle/>
                <a:p>
                  <a:endParaRPr lang="en-US"/>
                </a:p>
              </p:txBody>
            </p:sp>
            <p:sp>
              <p:nvSpPr>
                <p:cNvPr id="16909" name="Freeform 381"/>
                <p:cNvSpPr>
                  <a:spLocks/>
                </p:cNvSpPr>
                <p:nvPr/>
              </p:nvSpPr>
              <p:spPr bwMode="auto">
                <a:xfrm>
                  <a:off x="3081" y="2298"/>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10" name="Freeform 382"/>
                <p:cNvSpPr>
                  <a:spLocks/>
                </p:cNvSpPr>
                <p:nvPr/>
              </p:nvSpPr>
              <p:spPr bwMode="auto">
                <a:xfrm>
                  <a:off x="3387" y="2322"/>
                  <a:ext cx="24" cy="30"/>
                </a:xfrm>
                <a:custGeom>
                  <a:avLst/>
                  <a:gdLst>
                    <a:gd name="T0" fmla="*/ 24 w 24"/>
                    <a:gd name="T1" fmla="*/ 18 h 30"/>
                    <a:gd name="T2" fmla="*/ 12 w 24"/>
                    <a:gd name="T3" fmla="*/ 24 h 30"/>
                    <a:gd name="T4" fmla="*/ 0 w 24"/>
                    <a:gd name="T5" fmla="*/ 30 h 30"/>
                    <a:gd name="T6" fmla="*/ 12 w 24"/>
                    <a:gd name="T7" fmla="*/ 12 h 30"/>
                    <a:gd name="T8" fmla="*/ 18 w 24"/>
                    <a:gd name="T9" fmla="*/ 0 h 30"/>
                    <a:gd name="T10" fmla="*/ 24 w 24"/>
                    <a:gd name="T11" fmla="*/ 6 h 30"/>
                    <a:gd name="T12" fmla="*/ 24 w 24"/>
                    <a:gd name="T13" fmla="*/ 18 h 30"/>
                    <a:gd name="T14" fmla="*/ 0 60000 65536"/>
                    <a:gd name="T15" fmla="*/ 0 60000 65536"/>
                    <a:gd name="T16" fmla="*/ 0 60000 65536"/>
                    <a:gd name="T17" fmla="*/ 0 60000 65536"/>
                    <a:gd name="T18" fmla="*/ 0 60000 65536"/>
                    <a:gd name="T19" fmla="*/ 0 60000 65536"/>
                    <a:gd name="T20" fmla="*/ 0 60000 65536"/>
                    <a:gd name="T21" fmla="*/ 0 w 24"/>
                    <a:gd name="T22" fmla="*/ 0 h 30"/>
                    <a:gd name="T23" fmla="*/ 24 w 2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0">
                      <a:moveTo>
                        <a:pt x="24" y="18"/>
                      </a:moveTo>
                      <a:lnTo>
                        <a:pt x="12" y="24"/>
                      </a:lnTo>
                      <a:lnTo>
                        <a:pt x="0" y="30"/>
                      </a:lnTo>
                      <a:lnTo>
                        <a:pt x="12" y="12"/>
                      </a:lnTo>
                      <a:lnTo>
                        <a:pt x="18" y="0"/>
                      </a:lnTo>
                      <a:lnTo>
                        <a:pt x="24" y="6"/>
                      </a:lnTo>
                      <a:lnTo>
                        <a:pt x="24" y="18"/>
                      </a:lnTo>
                      <a:close/>
                    </a:path>
                  </a:pathLst>
                </a:custGeom>
                <a:solidFill>
                  <a:srgbClr val="00CC00"/>
                </a:solidFill>
                <a:ln w="0">
                  <a:solidFill>
                    <a:srgbClr val="000000"/>
                  </a:solidFill>
                  <a:prstDash val="solid"/>
                  <a:round/>
                  <a:headEnd/>
                  <a:tailEnd/>
                </a:ln>
              </p:spPr>
              <p:txBody>
                <a:bodyPr/>
                <a:lstStyle/>
                <a:p>
                  <a:endParaRPr lang="en-US"/>
                </a:p>
              </p:txBody>
            </p:sp>
            <p:sp>
              <p:nvSpPr>
                <p:cNvPr id="16911" name="Freeform 383"/>
                <p:cNvSpPr>
                  <a:spLocks/>
                </p:cNvSpPr>
                <p:nvPr/>
              </p:nvSpPr>
              <p:spPr bwMode="auto">
                <a:xfrm>
                  <a:off x="2787" y="2292"/>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12" name="Freeform 384"/>
                <p:cNvSpPr>
                  <a:spLocks/>
                </p:cNvSpPr>
                <p:nvPr/>
              </p:nvSpPr>
              <p:spPr bwMode="auto">
                <a:xfrm>
                  <a:off x="2667" y="2298"/>
                  <a:ext cx="186" cy="144"/>
                </a:xfrm>
                <a:custGeom>
                  <a:avLst/>
                  <a:gdLst>
                    <a:gd name="T0" fmla="*/ 96 w 186"/>
                    <a:gd name="T1" fmla="*/ 36 h 144"/>
                    <a:gd name="T2" fmla="*/ 72 w 186"/>
                    <a:gd name="T3" fmla="*/ 48 h 144"/>
                    <a:gd name="T4" fmla="*/ 66 w 186"/>
                    <a:gd name="T5" fmla="*/ 54 h 144"/>
                    <a:gd name="T6" fmla="*/ 60 w 186"/>
                    <a:gd name="T7" fmla="*/ 66 h 144"/>
                    <a:gd name="T8" fmla="*/ 48 w 186"/>
                    <a:gd name="T9" fmla="*/ 84 h 144"/>
                    <a:gd name="T10" fmla="*/ 54 w 186"/>
                    <a:gd name="T11" fmla="*/ 96 h 144"/>
                    <a:gd name="T12" fmla="*/ 48 w 186"/>
                    <a:gd name="T13" fmla="*/ 114 h 144"/>
                    <a:gd name="T14" fmla="*/ 42 w 186"/>
                    <a:gd name="T15" fmla="*/ 126 h 144"/>
                    <a:gd name="T16" fmla="*/ 30 w 186"/>
                    <a:gd name="T17" fmla="*/ 132 h 144"/>
                    <a:gd name="T18" fmla="*/ 18 w 186"/>
                    <a:gd name="T19" fmla="*/ 138 h 144"/>
                    <a:gd name="T20" fmla="*/ 0 w 186"/>
                    <a:gd name="T21" fmla="*/ 144 h 144"/>
                    <a:gd name="T22" fmla="*/ 18 w 186"/>
                    <a:gd name="T23" fmla="*/ 144 h 144"/>
                    <a:gd name="T24" fmla="*/ 36 w 186"/>
                    <a:gd name="T25" fmla="*/ 144 h 144"/>
                    <a:gd name="T26" fmla="*/ 54 w 186"/>
                    <a:gd name="T27" fmla="*/ 144 h 144"/>
                    <a:gd name="T28" fmla="*/ 66 w 186"/>
                    <a:gd name="T29" fmla="*/ 144 h 144"/>
                    <a:gd name="T30" fmla="*/ 72 w 186"/>
                    <a:gd name="T31" fmla="*/ 126 h 144"/>
                    <a:gd name="T32" fmla="*/ 84 w 186"/>
                    <a:gd name="T33" fmla="*/ 120 h 144"/>
                    <a:gd name="T34" fmla="*/ 96 w 186"/>
                    <a:gd name="T35" fmla="*/ 114 h 144"/>
                    <a:gd name="T36" fmla="*/ 108 w 186"/>
                    <a:gd name="T37" fmla="*/ 108 h 144"/>
                    <a:gd name="T38" fmla="*/ 120 w 186"/>
                    <a:gd name="T39" fmla="*/ 102 h 144"/>
                    <a:gd name="T40" fmla="*/ 132 w 186"/>
                    <a:gd name="T41" fmla="*/ 96 h 144"/>
                    <a:gd name="T42" fmla="*/ 144 w 186"/>
                    <a:gd name="T43" fmla="*/ 84 h 144"/>
                    <a:gd name="T44" fmla="*/ 144 w 186"/>
                    <a:gd name="T45" fmla="*/ 78 h 144"/>
                    <a:gd name="T46" fmla="*/ 162 w 186"/>
                    <a:gd name="T47" fmla="*/ 66 h 144"/>
                    <a:gd name="T48" fmla="*/ 180 w 186"/>
                    <a:gd name="T49" fmla="*/ 66 h 144"/>
                    <a:gd name="T50" fmla="*/ 186 w 186"/>
                    <a:gd name="T51" fmla="*/ 60 h 144"/>
                    <a:gd name="T52" fmla="*/ 174 w 186"/>
                    <a:gd name="T53" fmla="*/ 48 h 144"/>
                    <a:gd name="T54" fmla="*/ 174 w 186"/>
                    <a:gd name="T55" fmla="*/ 36 h 144"/>
                    <a:gd name="T56" fmla="*/ 168 w 186"/>
                    <a:gd name="T57" fmla="*/ 18 h 144"/>
                    <a:gd name="T58" fmla="*/ 156 w 186"/>
                    <a:gd name="T59" fmla="*/ 12 h 144"/>
                    <a:gd name="T60" fmla="*/ 150 w 186"/>
                    <a:gd name="T61" fmla="*/ 12 h 144"/>
                    <a:gd name="T62" fmla="*/ 126 w 186"/>
                    <a:gd name="T63" fmla="*/ 12 h 144"/>
                    <a:gd name="T64" fmla="*/ 120 w 186"/>
                    <a:gd name="T65" fmla="*/ 12 h 144"/>
                    <a:gd name="T66" fmla="*/ 120 w 186"/>
                    <a:gd name="T67" fmla="*/ 6 h 144"/>
                    <a:gd name="T68" fmla="*/ 120 w 186"/>
                    <a:gd name="T69" fmla="*/ 0 h 144"/>
                    <a:gd name="T70" fmla="*/ 114 w 186"/>
                    <a:gd name="T71" fmla="*/ 0 h 144"/>
                    <a:gd name="T72" fmla="*/ 108 w 186"/>
                    <a:gd name="T73" fmla="*/ 0 h 144"/>
                    <a:gd name="T74" fmla="*/ 108 w 186"/>
                    <a:gd name="T75" fmla="*/ 6 h 144"/>
                    <a:gd name="T76" fmla="*/ 102 w 186"/>
                    <a:gd name="T77" fmla="*/ 24 h 144"/>
                    <a:gd name="T78" fmla="*/ 96 w 186"/>
                    <a:gd name="T79" fmla="*/ 36 h 1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144"/>
                    <a:gd name="T122" fmla="*/ 186 w 186"/>
                    <a:gd name="T123" fmla="*/ 144 h 1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144">
                      <a:moveTo>
                        <a:pt x="96" y="36"/>
                      </a:moveTo>
                      <a:lnTo>
                        <a:pt x="72" y="48"/>
                      </a:lnTo>
                      <a:lnTo>
                        <a:pt x="66" y="54"/>
                      </a:lnTo>
                      <a:lnTo>
                        <a:pt x="60" y="66"/>
                      </a:lnTo>
                      <a:lnTo>
                        <a:pt x="48" y="84"/>
                      </a:lnTo>
                      <a:lnTo>
                        <a:pt x="54" y="96"/>
                      </a:lnTo>
                      <a:lnTo>
                        <a:pt x="48" y="114"/>
                      </a:lnTo>
                      <a:lnTo>
                        <a:pt x="42" y="126"/>
                      </a:lnTo>
                      <a:lnTo>
                        <a:pt x="30" y="132"/>
                      </a:lnTo>
                      <a:lnTo>
                        <a:pt x="18" y="138"/>
                      </a:lnTo>
                      <a:lnTo>
                        <a:pt x="0" y="144"/>
                      </a:lnTo>
                      <a:lnTo>
                        <a:pt x="18" y="144"/>
                      </a:lnTo>
                      <a:lnTo>
                        <a:pt x="36" y="144"/>
                      </a:lnTo>
                      <a:lnTo>
                        <a:pt x="54" y="144"/>
                      </a:lnTo>
                      <a:lnTo>
                        <a:pt x="66" y="144"/>
                      </a:lnTo>
                      <a:lnTo>
                        <a:pt x="72" y="126"/>
                      </a:lnTo>
                      <a:lnTo>
                        <a:pt x="84" y="120"/>
                      </a:lnTo>
                      <a:lnTo>
                        <a:pt x="96" y="114"/>
                      </a:lnTo>
                      <a:lnTo>
                        <a:pt x="108" y="108"/>
                      </a:lnTo>
                      <a:lnTo>
                        <a:pt x="120" y="102"/>
                      </a:lnTo>
                      <a:lnTo>
                        <a:pt x="132" y="96"/>
                      </a:lnTo>
                      <a:lnTo>
                        <a:pt x="144" y="84"/>
                      </a:lnTo>
                      <a:lnTo>
                        <a:pt x="144" y="78"/>
                      </a:lnTo>
                      <a:lnTo>
                        <a:pt x="162" y="66"/>
                      </a:lnTo>
                      <a:lnTo>
                        <a:pt x="180" y="66"/>
                      </a:lnTo>
                      <a:lnTo>
                        <a:pt x="186" y="60"/>
                      </a:lnTo>
                      <a:lnTo>
                        <a:pt x="174" y="48"/>
                      </a:lnTo>
                      <a:lnTo>
                        <a:pt x="174" y="36"/>
                      </a:lnTo>
                      <a:lnTo>
                        <a:pt x="168" y="18"/>
                      </a:lnTo>
                      <a:lnTo>
                        <a:pt x="156" y="12"/>
                      </a:lnTo>
                      <a:lnTo>
                        <a:pt x="150" y="12"/>
                      </a:lnTo>
                      <a:lnTo>
                        <a:pt x="126" y="12"/>
                      </a:lnTo>
                      <a:lnTo>
                        <a:pt x="120" y="12"/>
                      </a:lnTo>
                      <a:lnTo>
                        <a:pt x="120" y="6"/>
                      </a:lnTo>
                      <a:lnTo>
                        <a:pt x="120" y="0"/>
                      </a:lnTo>
                      <a:lnTo>
                        <a:pt x="114" y="0"/>
                      </a:lnTo>
                      <a:lnTo>
                        <a:pt x="108" y="0"/>
                      </a:lnTo>
                      <a:lnTo>
                        <a:pt x="108" y="6"/>
                      </a:lnTo>
                      <a:lnTo>
                        <a:pt x="102" y="24"/>
                      </a:lnTo>
                      <a:lnTo>
                        <a:pt x="96" y="36"/>
                      </a:lnTo>
                      <a:close/>
                    </a:path>
                  </a:pathLst>
                </a:custGeom>
                <a:solidFill>
                  <a:srgbClr val="00CC00"/>
                </a:solidFill>
                <a:ln w="0">
                  <a:solidFill>
                    <a:srgbClr val="000000"/>
                  </a:solidFill>
                  <a:prstDash val="solid"/>
                  <a:round/>
                  <a:headEnd/>
                  <a:tailEnd/>
                </a:ln>
              </p:spPr>
              <p:txBody>
                <a:bodyPr/>
                <a:lstStyle/>
                <a:p>
                  <a:endParaRPr lang="en-US"/>
                </a:p>
              </p:txBody>
            </p:sp>
            <p:sp>
              <p:nvSpPr>
                <p:cNvPr id="16913" name="Freeform 385"/>
                <p:cNvSpPr>
                  <a:spLocks/>
                </p:cNvSpPr>
                <p:nvPr/>
              </p:nvSpPr>
              <p:spPr bwMode="auto">
                <a:xfrm>
                  <a:off x="2979" y="2274"/>
                  <a:ext cx="60" cy="126"/>
                </a:xfrm>
                <a:custGeom>
                  <a:avLst/>
                  <a:gdLst>
                    <a:gd name="T0" fmla="*/ 36 w 60"/>
                    <a:gd name="T1" fmla="*/ 120 h 126"/>
                    <a:gd name="T2" fmla="*/ 30 w 60"/>
                    <a:gd name="T3" fmla="*/ 126 h 126"/>
                    <a:gd name="T4" fmla="*/ 24 w 60"/>
                    <a:gd name="T5" fmla="*/ 108 h 126"/>
                    <a:gd name="T6" fmla="*/ 24 w 60"/>
                    <a:gd name="T7" fmla="*/ 96 h 126"/>
                    <a:gd name="T8" fmla="*/ 12 w 60"/>
                    <a:gd name="T9" fmla="*/ 78 h 126"/>
                    <a:gd name="T10" fmla="*/ 0 w 60"/>
                    <a:gd name="T11" fmla="*/ 66 h 126"/>
                    <a:gd name="T12" fmla="*/ 6 w 60"/>
                    <a:gd name="T13" fmla="*/ 48 h 126"/>
                    <a:gd name="T14" fmla="*/ 12 w 60"/>
                    <a:gd name="T15" fmla="*/ 36 h 126"/>
                    <a:gd name="T16" fmla="*/ 12 w 60"/>
                    <a:gd name="T17" fmla="*/ 12 h 126"/>
                    <a:gd name="T18" fmla="*/ 12 w 60"/>
                    <a:gd name="T19" fmla="*/ 6 h 126"/>
                    <a:gd name="T20" fmla="*/ 30 w 60"/>
                    <a:gd name="T21" fmla="*/ 0 h 126"/>
                    <a:gd name="T22" fmla="*/ 36 w 60"/>
                    <a:gd name="T23" fmla="*/ 0 h 126"/>
                    <a:gd name="T24" fmla="*/ 36 w 60"/>
                    <a:gd name="T25" fmla="*/ 6 h 126"/>
                    <a:gd name="T26" fmla="*/ 42 w 60"/>
                    <a:gd name="T27" fmla="*/ 12 h 126"/>
                    <a:gd name="T28" fmla="*/ 54 w 60"/>
                    <a:gd name="T29" fmla="*/ 6 h 126"/>
                    <a:gd name="T30" fmla="*/ 48 w 60"/>
                    <a:gd name="T31" fmla="*/ 12 h 126"/>
                    <a:gd name="T32" fmla="*/ 42 w 60"/>
                    <a:gd name="T33" fmla="*/ 18 h 126"/>
                    <a:gd name="T34" fmla="*/ 42 w 60"/>
                    <a:gd name="T35" fmla="*/ 24 h 126"/>
                    <a:gd name="T36" fmla="*/ 48 w 60"/>
                    <a:gd name="T37" fmla="*/ 24 h 126"/>
                    <a:gd name="T38" fmla="*/ 48 w 60"/>
                    <a:gd name="T39" fmla="*/ 30 h 126"/>
                    <a:gd name="T40" fmla="*/ 54 w 60"/>
                    <a:gd name="T41" fmla="*/ 30 h 126"/>
                    <a:gd name="T42" fmla="*/ 54 w 60"/>
                    <a:gd name="T43" fmla="*/ 36 h 126"/>
                    <a:gd name="T44" fmla="*/ 48 w 60"/>
                    <a:gd name="T45" fmla="*/ 42 h 126"/>
                    <a:gd name="T46" fmla="*/ 48 w 60"/>
                    <a:gd name="T47" fmla="*/ 48 h 126"/>
                    <a:gd name="T48" fmla="*/ 42 w 60"/>
                    <a:gd name="T49" fmla="*/ 48 h 126"/>
                    <a:gd name="T50" fmla="*/ 36 w 60"/>
                    <a:gd name="T51" fmla="*/ 54 h 126"/>
                    <a:gd name="T52" fmla="*/ 36 w 60"/>
                    <a:gd name="T53" fmla="*/ 60 h 126"/>
                    <a:gd name="T54" fmla="*/ 48 w 60"/>
                    <a:gd name="T55" fmla="*/ 66 h 126"/>
                    <a:gd name="T56" fmla="*/ 60 w 60"/>
                    <a:gd name="T57" fmla="*/ 72 h 126"/>
                    <a:gd name="T58" fmla="*/ 60 w 60"/>
                    <a:gd name="T59" fmla="*/ 90 h 126"/>
                    <a:gd name="T60" fmla="*/ 48 w 60"/>
                    <a:gd name="T61" fmla="*/ 96 h 126"/>
                    <a:gd name="T62" fmla="*/ 36 w 60"/>
                    <a:gd name="T63" fmla="*/ 108 h 126"/>
                    <a:gd name="T64" fmla="*/ 36 w 60"/>
                    <a:gd name="T65" fmla="*/ 12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126"/>
                    <a:gd name="T101" fmla="*/ 60 w 6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126">
                      <a:moveTo>
                        <a:pt x="36" y="120"/>
                      </a:moveTo>
                      <a:lnTo>
                        <a:pt x="30" y="126"/>
                      </a:lnTo>
                      <a:lnTo>
                        <a:pt x="24" y="108"/>
                      </a:lnTo>
                      <a:lnTo>
                        <a:pt x="24" y="96"/>
                      </a:lnTo>
                      <a:lnTo>
                        <a:pt x="12" y="78"/>
                      </a:lnTo>
                      <a:lnTo>
                        <a:pt x="0" y="66"/>
                      </a:lnTo>
                      <a:lnTo>
                        <a:pt x="6" y="48"/>
                      </a:lnTo>
                      <a:lnTo>
                        <a:pt x="12" y="36"/>
                      </a:lnTo>
                      <a:lnTo>
                        <a:pt x="12" y="12"/>
                      </a:lnTo>
                      <a:lnTo>
                        <a:pt x="12" y="6"/>
                      </a:lnTo>
                      <a:lnTo>
                        <a:pt x="30" y="0"/>
                      </a:lnTo>
                      <a:lnTo>
                        <a:pt x="36" y="0"/>
                      </a:lnTo>
                      <a:lnTo>
                        <a:pt x="36" y="6"/>
                      </a:lnTo>
                      <a:lnTo>
                        <a:pt x="42" y="12"/>
                      </a:lnTo>
                      <a:lnTo>
                        <a:pt x="54" y="6"/>
                      </a:lnTo>
                      <a:lnTo>
                        <a:pt x="48" y="12"/>
                      </a:lnTo>
                      <a:lnTo>
                        <a:pt x="42" y="18"/>
                      </a:lnTo>
                      <a:lnTo>
                        <a:pt x="42" y="24"/>
                      </a:lnTo>
                      <a:lnTo>
                        <a:pt x="48" y="24"/>
                      </a:lnTo>
                      <a:lnTo>
                        <a:pt x="48" y="30"/>
                      </a:lnTo>
                      <a:lnTo>
                        <a:pt x="54" y="30"/>
                      </a:lnTo>
                      <a:lnTo>
                        <a:pt x="54" y="36"/>
                      </a:lnTo>
                      <a:lnTo>
                        <a:pt x="48" y="42"/>
                      </a:lnTo>
                      <a:lnTo>
                        <a:pt x="48" y="48"/>
                      </a:lnTo>
                      <a:lnTo>
                        <a:pt x="42" y="48"/>
                      </a:lnTo>
                      <a:lnTo>
                        <a:pt x="36" y="54"/>
                      </a:lnTo>
                      <a:lnTo>
                        <a:pt x="36" y="60"/>
                      </a:lnTo>
                      <a:lnTo>
                        <a:pt x="48" y="66"/>
                      </a:lnTo>
                      <a:lnTo>
                        <a:pt x="60" y="72"/>
                      </a:lnTo>
                      <a:lnTo>
                        <a:pt x="60" y="90"/>
                      </a:lnTo>
                      <a:lnTo>
                        <a:pt x="48" y="96"/>
                      </a:lnTo>
                      <a:lnTo>
                        <a:pt x="36" y="108"/>
                      </a:lnTo>
                      <a:lnTo>
                        <a:pt x="36" y="120"/>
                      </a:lnTo>
                      <a:close/>
                    </a:path>
                  </a:pathLst>
                </a:custGeom>
                <a:solidFill>
                  <a:srgbClr val="00CC00"/>
                </a:solidFill>
                <a:ln w="0">
                  <a:solidFill>
                    <a:srgbClr val="000000"/>
                  </a:solidFill>
                  <a:prstDash val="solid"/>
                  <a:round/>
                  <a:headEnd/>
                  <a:tailEnd/>
                </a:ln>
              </p:spPr>
              <p:txBody>
                <a:bodyPr/>
                <a:lstStyle/>
                <a:p>
                  <a:endParaRPr lang="en-US"/>
                </a:p>
              </p:txBody>
            </p:sp>
            <p:sp>
              <p:nvSpPr>
                <p:cNvPr id="16914" name="Freeform 386"/>
                <p:cNvSpPr>
                  <a:spLocks/>
                </p:cNvSpPr>
                <p:nvPr/>
              </p:nvSpPr>
              <p:spPr bwMode="auto">
                <a:xfrm>
                  <a:off x="3177" y="1800"/>
                  <a:ext cx="108" cy="66"/>
                </a:xfrm>
                <a:custGeom>
                  <a:avLst/>
                  <a:gdLst>
                    <a:gd name="T0" fmla="*/ 60 w 108"/>
                    <a:gd name="T1" fmla="*/ 48 h 66"/>
                    <a:gd name="T2" fmla="*/ 30 w 108"/>
                    <a:gd name="T3" fmla="*/ 48 h 66"/>
                    <a:gd name="T4" fmla="*/ 6 w 108"/>
                    <a:gd name="T5" fmla="*/ 54 h 66"/>
                    <a:gd name="T6" fmla="*/ 0 w 108"/>
                    <a:gd name="T7" fmla="*/ 54 h 66"/>
                    <a:gd name="T8" fmla="*/ 0 w 108"/>
                    <a:gd name="T9" fmla="*/ 48 h 66"/>
                    <a:gd name="T10" fmla="*/ 12 w 108"/>
                    <a:gd name="T11" fmla="*/ 24 h 66"/>
                    <a:gd name="T12" fmla="*/ 12 w 108"/>
                    <a:gd name="T13" fmla="*/ 18 h 66"/>
                    <a:gd name="T14" fmla="*/ 24 w 108"/>
                    <a:gd name="T15" fmla="*/ 18 h 66"/>
                    <a:gd name="T16" fmla="*/ 30 w 108"/>
                    <a:gd name="T17" fmla="*/ 18 h 66"/>
                    <a:gd name="T18" fmla="*/ 36 w 108"/>
                    <a:gd name="T19" fmla="*/ 24 h 66"/>
                    <a:gd name="T20" fmla="*/ 42 w 108"/>
                    <a:gd name="T21" fmla="*/ 36 h 66"/>
                    <a:gd name="T22" fmla="*/ 54 w 108"/>
                    <a:gd name="T23" fmla="*/ 24 h 66"/>
                    <a:gd name="T24" fmla="*/ 54 w 108"/>
                    <a:gd name="T25" fmla="*/ 12 h 66"/>
                    <a:gd name="T26" fmla="*/ 54 w 108"/>
                    <a:gd name="T27" fmla="*/ 6 h 66"/>
                    <a:gd name="T28" fmla="*/ 54 w 108"/>
                    <a:gd name="T29" fmla="*/ 0 h 66"/>
                    <a:gd name="T30" fmla="*/ 78 w 108"/>
                    <a:gd name="T31" fmla="*/ 6 h 66"/>
                    <a:gd name="T32" fmla="*/ 96 w 108"/>
                    <a:gd name="T33" fmla="*/ 12 h 66"/>
                    <a:gd name="T34" fmla="*/ 102 w 108"/>
                    <a:gd name="T35" fmla="*/ 30 h 66"/>
                    <a:gd name="T36" fmla="*/ 108 w 108"/>
                    <a:gd name="T37" fmla="*/ 60 h 66"/>
                    <a:gd name="T38" fmla="*/ 90 w 108"/>
                    <a:gd name="T39" fmla="*/ 66 h 66"/>
                    <a:gd name="T40" fmla="*/ 60 w 108"/>
                    <a:gd name="T41" fmla="*/ 48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66"/>
                    <a:gd name="T65" fmla="*/ 108 w 108"/>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66">
                      <a:moveTo>
                        <a:pt x="60" y="48"/>
                      </a:moveTo>
                      <a:lnTo>
                        <a:pt x="30" y="48"/>
                      </a:lnTo>
                      <a:lnTo>
                        <a:pt x="6" y="54"/>
                      </a:lnTo>
                      <a:lnTo>
                        <a:pt x="0" y="54"/>
                      </a:lnTo>
                      <a:lnTo>
                        <a:pt x="0" y="48"/>
                      </a:lnTo>
                      <a:lnTo>
                        <a:pt x="12" y="24"/>
                      </a:lnTo>
                      <a:lnTo>
                        <a:pt x="12" y="18"/>
                      </a:lnTo>
                      <a:lnTo>
                        <a:pt x="24" y="18"/>
                      </a:lnTo>
                      <a:lnTo>
                        <a:pt x="30" y="18"/>
                      </a:lnTo>
                      <a:lnTo>
                        <a:pt x="36" y="24"/>
                      </a:lnTo>
                      <a:lnTo>
                        <a:pt x="42" y="36"/>
                      </a:lnTo>
                      <a:lnTo>
                        <a:pt x="54" y="24"/>
                      </a:lnTo>
                      <a:lnTo>
                        <a:pt x="54" y="12"/>
                      </a:lnTo>
                      <a:lnTo>
                        <a:pt x="54" y="6"/>
                      </a:lnTo>
                      <a:lnTo>
                        <a:pt x="54" y="0"/>
                      </a:lnTo>
                      <a:lnTo>
                        <a:pt x="78" y="6"/>
                      </a:lnTo>
                      <a:lnTo>
                        <a:pt x="96" y="12"/>
                      </a:lnTo>
                      <a:lnTo>
                        <a:pt x="102" y="30"/>
                      </a:lnTo>
                      <a:lnTo>
                        <a:pt x="108" y="60"/>
                      </a:lnTo>
                      <a:lnTo>
                        <a:pt x="90" y="66"/>
                      </a:lnTo>
                      <a:lnTo>
                        <a:pt x="60" y="48"/>
                      </a:lnTo>
                      <a:close/>
                    </a:path>
                  </a:pathLst>
                </a:custGeom>
                <a:solidFill>
                  <a:srgbClr val="00CC00"/>
                </a:solidFill>
                <a:ln w="0">
                  <a:solidFill>
                    <a:srgbClr val="000000"/>
                  </a:solidFill>
                  <a:prstDash val="solid"/>
                  <a:round/>
                  <a:headEnd/>
                  <a:tailEnd/>
                </a:ln>
              </p:spPr>
              <p:txBody>
                <a:bodyPr/>
                <a:lstStyle/>
                <a:p>
                  <a:endParaRPr lang="en-US"/>
                </a:p>
              </p:txBody>
            </p:sp>
            <p:sp>
              <p:nvSpPr>
                <p:cNvPr id="16915" name="Freeform 387"/>
                <p:cNvSpPr>
                  <a:spLocks/>
                </p:cNvSpPr>
                <p:nvPr/>
              </p:nvSpPr>
              <p:spPr bwMode="auto">
                <a:xfrm>
                  <a:off x="3033" y="1434"/>
                  <a:ext cx="192" cy="444"/>
                </a:xfrm>
                <a:custGeom>
                  <a:avLst/>
                  <a:gdLst>
                    <a:gd name="T0" fmla="*/ 90 w 192"/>
                    <a:gd name="T1" fmla="*/ 264 h 444"/>
                    <a:gd name="T2" fmla="*/ 90 w 192"/>
                    <a:gd name="T3" fmla="*/ 288 h 444"/>
                    <a:gd name="T4" fmla="*/ 108 w 192"/>
                    <a:gd name="T5" fmla="*/ 306 h 444"/>
                    <a:gd name="T6" fmla="*/ 120 w 192"/>
                    <a:gd name="T7" fmla="*/ 318 h 444"/>
                    <a:gd name="T8" fmla="*/ 108 w 192"/>
                    <a:gd name="T9" fmla="*/ 336 h 444"/>
                    <a:gd name="T10" fmla="*/ 108 w 192"/>
                    <a:gd name="T11" fmla="*/ 336 h 444"/>
                    <a:gd name="T12" fmla="*/ 96 w 192"/>
                    <a:gd name="T13" fmla="*/ 348 h 444"/>
                    <a:gd name="T14" fmla="*/ 84 w 192"/>
                    <a:gd name="T15" fmla="*/ 354 h 444"/>
                    <a:gd name="T16" fmla="*/ 84 w 192"/>
                    <a:gd name="T17" fmla="*/ 372 h 444"/>
                    <a:gd name="T18" fmla="*/ 78 w 192"/>
                    <a:gd name="T19" fmla="*/ 372 h 444"/>
                    <a:gd name="T20" fmla="*/ 78 w 192"/>
                    <a:gd name="T21" fmla="*/ 384 h 444"/>
                    <a:gd name="T22" fmla="*/ 72 w 192"/>
                    <a:gd name="T23" fmla="*/ 414 h 444"/>
                    <a:gd name="T24" fmla="*/ 54 w 192"/>
                    <a:gd name="T25" fmla="*/ 420 h 444"/>
                    <a:gd name="T26" fmla="*/ 48 w 192"/>
                    <a:gd name="T27" fmla="*/ 438 h 444"/>
                    <a:gd name="T28" fmla="*/ 24 w 192"/>
                    <a:gd name="T29" fmla="*/ 438 h 444"/>
                    <a:gd name="T30" fmla="*/ 18 w 192"/>
                    <a:gd name="T31" fmla="*/ 420 h 444"/>
                    <a:gd name="T32" fmla="*/ 18 w 192"/>
                    <a:gd name="T33" fmla="*/ 408 h 444"/>
                    <a:gd name="T34" fmla="*/ 12 w 192"/>
                    <a:gd name="T35" fmla="*/ 390 h 444"/>
                    <a:gd name="T36" fmla="*/ 6 w 192"/>
                    <a:gd name="T37" fmla="*/ 378 h 444"/>
                    <a:gd name="T38" fmla="*/ 6 w 192"/>
                    <a:gd name="T39" fmla="*/ 360 h 444"/>
                    <a:gd name="T40" fmla="*/ 0 w 192"/>
                    <a:gd name="T41" fmla="*/ 366 h 444"/>
                    <a:gd name="T42" fmla="*/ 6 w 192"/>
                    <a:gd name="T43" fmla="*/ 342 h 444"/>
                    <a:gd name="T44" fmla="*/ 18 w 192"/>
                    <a:gd name="T45" fmla="*/ 312 h 444"/>
                    <a:gd name="T46" fmla="*/ 18 w 192"/>
                    <a:gd name="T47" fmla="*/ 282 h 444"/>
                    <a:gd name="T48" fmla="*/ 18 w 192"/>
                    <a:gd name="T49" fmla="*/ 246 h 444"/>
                    <a:gd name="T50" fmla="*/ 12 w 192"/>
                    <a:gd name="T51" fmla="*/ 210 h 444"/>
                    <a:gd name="T52" fmla="*/ 30 w 192"/>
                    <a:gd name="T53" fmla="*/ 186 h 444"/>
                    <a:gd name="T54" fmla="*/ 48 w 192"/>
                    <a:gd name="T55" fmla="*/ 144 h 444"/>
                    <a:gd name="T56" fmla="*/ 60 w 192"/>
                    <a:gd name="T57" fmla="*/ 96 h 444"/>
                    <a:gd name="T58" fmla="*/ 72 w 192"/>
                    <a:gd name="T59" fmla="*/ 66 h 444"/>
                    <a:gd name="T60" fmla="*/ 90 w 192"/>
                    <a:gd name="T61" fmla="*/ 36 h 444"/>
                    <a:gd name="T62" fmla="*/ 108 w 192"/>
                    <a:gd name="T63" fmla="*/ 18 h 444"/>
                    <a:gd name="T64" fmla="*/ 138 w 192"/>
                    <a:gd name="T65" fmla="*/ 0 h 444"/>
                    <a:gd name="T66" fmla="*/ 150 w 192"/>
                    <a:gd name="T67" fmla="*/ 12 h 444"/>
                    <a:gd name="T68" fmla="*/ 174 w 192"/>
                    <a:gd name="T69" fmla="*/ 24 h 444"/>
                    <a:gd name="T70" fmla="*/ 186 w 192"/>
                    <a:gd name="T71" fmla="*/ 54 h 444"/>
                    <a:gd name="T72" fmla="*/ 186 w 192"/>
                    <a:gd name="T73" fmla="*/ 78 h 444"/>
                    <a:gd name="T74" fmla="*/ 186 w 192"/>
                    <a:gd name="T75" fmla="*/ 108 h 444"/>
                    <a:gd name="T76" fmla="*/ 186 w 192"/>
                    <a:gd name="T77" fmla="*/ 120 h 444"/>
                    <a:gd name="T78" fmla="*/ 174 w 192"/>
                    <a:gd name="T79" fmla="*/ 126 h 444"/>
                    <a:gd name="T80" fmla="*/ 162 w 192"/>
                    <a:gd name="T81" fmla="*/ 126 h 444"/>
                    <a:gd name="T82" fmla="*/ 162 w 192"/>
                    <a:gd name="T83" fmla="*/ 132 h 444"/>
                    <a:gd name="T84" fmla="*/ 156 w 192"/>
                    <a:gd name="T85" fmla="*/ 144 h 444"/>
                    <a:gd name="T86" fmla="*/ 150 w 192"/>
                    <a:gd name="T87" fmla="*/ 162 h 444"/>
                    <a:gd name="T88" fmla="*/ 150 w 192"/>
                    <a:gd name="T89" fmla="*/ 174 h 444"/>
                    <a:gd name="T90" fmla="*/ 144 w 192"/>
                    <a:gd name="T91" fmla="*/ 192 h 444"/>
                    <a:gd name="T92" fmla="*/ 132 w 192"/>
                    <a:gd name="T93" fmla="*/ 198 h 444"/>
                    <a:gd name="T94" fmla="*/ 126 w 192"/>
                    <a:gd name="T95" fmla="*/ 210 h 444"/>
                    <a:gd name="T96" fmla="*/ 120 w 192"/>
                    <a:gd name="T97" fmla="*/ 216 h 444"/>
                    <a:gd name="T98" fmla="*/ 108 w 192"/>
                    <a:gd name="T99" fmla="*/ 228 h 444"/>
                    <a:gd name="T100" fmla="*/ 90 w 192"/>
                    <a:gd name="T101" fmla="*/ 240 h 444"/>
                    <a:gd name="T102" fmla="*/ 96 w 192"/>
                    <a:gd name="T103" fmla="*/ 246 h 444"/>
                    <a:gd name="T104" fmla="*/ 18 w 192"/>
                    <a:gd name="T105" fmla="*/ 348 h 444"/>
                    <a:gd name="T106" fmla="*/ 24 w 192"/>
                    <a:gd name="T107" fmla="*/ 354 h 444"/>
                    <a:gd name="T108" fmla="*/ 42 w 192"/>
                    <a:gd name="T109" fmla="*/ 348 h 444"/>
                    <a:gd name="T110" fmla="*/ 30 w 192"/>
                    <a:gd name="T111" fmla="*/ 348 h 444"/>
                    <a:gd name="T112" fmla="*/ 42 w 192"/>
                    <a:gd name="T113" fmla="*/ 378 h 444"/>
                    <a:gd name="T114" fmla="*/ 54 w 192"/>
                    <a:gd name="T115" fmla="*/ 354 h 444"/>
                    <a:gd name="T116" fmla="*/ 42 w 192"/>
                    <a:gd name="T117" fmla="*/ 378 h 444"/>
                    <a:gd name="T118" fmla="*/ 72 w 192"/>
                    <a:gd name="T119" fmla="*/ 342 h 444"/>
                    <a:gd name="T120" fmla="*/ 66 w 192"/>
                    <a:gd name="T121" fmla="*/ 336 h 4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2"/>
                    <a:gd name="T184" fmla="*/ 0 h 444"/>
                    <a:gd name="T185" fmla="*/ 192 w 192"/>
                    <a:gd name="T186" fmla="*/ 444 h 4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2" h="444">
                      <a:moveTo>
                        <a:pt x="96" y="252"/>
                      </a:moveTo>
                      <a:lnTo>
                        <a:pt x="90" y="252"/>
                      </a:lnTo>
                      <a:lnTo>
                        <a:pt x="90" y="258"/>
                      </a:lnTo>
                      <a:lnTo>
                        <a:pt x="90" y="264"/>
                      </a:lnTo>
                      <a:lnTo>
                        <a:pt x="96" y="264"/>
                      </a:lnTo>
                      <a:lnTo>
                        <a:pt x="90" y="264"/>
                      </a:lnTo>
                      <a:lnTo>
                        <a:pt x="90" y="270"/>
                      </a:lnTo>
                      <a:lnTo>
                        <a:pt x="90" y="276"/>
                      </a:lnTo>
                      <a:lnTo>
                        <a:pt x="90" y="270"/>
                      </a:lnTo>
                      <a:lnTo>
                        <a:pt x="90" y="276"/>
                      </a:lnTo>
                      <a:lnTo>
                        <a:pt x="90" y="282"/>
                      </a:lnTo>
                      <a:lnTo>
                        <a:pt x="90" y="288"/>
                      </a:lnTo>
                      <a:lnTo>
                        <a:pt x="90" y="294"/>
                      </a:lnTo>
                      <a:lnTo>
                        <a:pt x="96" y="294"/>
                      </a:lnTo>
                      <a:lnTo>
                        <a:pt x="96" y="300"/>
                      </a:lnTo>
                      <a:lnTo>
                        <a:pt x="102" y="300"/>
                      </a:lnTo>
                      <a:lnTo>
                        <a:pt x="102" y="306"/>
                      </a:lnTo>
                      <a:lnTo>
                        <a:pt x="108" y="306"/>
                      </a:lnTo>
                      <a:lnTo>
                        <a:pt x="102" y="306"/>
                      </a:lnTo>
                      <a:lnTo>
                        <a:pt x="108" y="306"/>
                      </a:lnTo>
                      <a:lnTo>
                        <a:pt x="108" y="312"/>
                      </a:lnTo>
                      <a:lnTo>
                        <a:pt x="114" y="312"/>
                      </a:lnTo>
                      <a:lnTo>
                        <a:pt x="114" y="318"/>
                      </a:lnTo>
                      <a:lnTo>
                        <a:pt x="120" y="318"/>
                      </a:lnTo>
                      <a:lnTo>
                        <a:pt x="114" y="324"/>
                      </a:lnTo>
                      <a:lnTo>
                        <a:pt x="120" y="324"/>
                      </a:lnTo>
                      <a:lnTo>
                        <a:pt x="114" y="324"/>
                      </a:lnTo>
                      <a:lnTo>
                        <a:pt x="114" y="330"/>
                      </a:lnTo>
                      <a:lnTo>
                        <a:pt x="108" y="330"/>
                      </a:lnTo>
                      <a:lnTo>
                        <a:pt x="108" y="336"/>
                      </a:lnTo>
                      <a:lnTo>
                        <a:pt x="108" y="330"/>
                      </a:lnTo>
                      <a:lnTo>
                        <a:pt x="108" y="336"/>
                      </a:lnTo>
                      <a:lnTo>
                        <a:pt x="114" y="336"/>
                      </a:lnTo>
                      <a:lnTo>
                        <a:pt x="108" y="336"/>
                      </a:lnTo>
                      <a:lnTo>
                        <a:pt x="114" y="336"/>
                      </a:lnTo>
                      <a:lnTo>
                        <a:pt x="108" y="336"/>
                      </a:lnTo>
                      <a:lnTo>
                        <a:pt x="108" y="342"/>
                      </a:lnTo>
                      <a:lnTo>
                        <a:pt x="102" y="342"/>
                      </a:lnTo>
                      <a:lnTo>
                        <a:pt x="102" y="348"/>
                      </a:lnTo>
                      <a:lnTo>
                        <a:pt x="96" y="348"/>
                      </a:lnTo>
                      <a:lnTo>
                        <a:pt x="96" y="342"/>
                      </a:lnTo>
                      <a:lnTo>
                        <a:pt x="96" y="348"/>
                      </a:lnTo>
                      <a:lnTo>
                        <a:pt x="90" y="354"/>
                      </a:lnTo>
                      <a:lnTo>
                        <a:pt x="90" y="348"/>
                      </a:lnTo>
                      <a:lnTo>
                        <a:pt x="90" y="354"/>
                      </a:lnTo>
                      <a:lnTo>
                        <a:pt x="84" y="354"/>
                      </a:lnTo>
                      <a:lnTo>
                        <a:pt x="90" y="354"/>
                      </a:lnTo>
                      <a:lnTo>
                        <a:pt x="84" y="354"/>
                      </a:lnTo>
                      <a:lnTo>
                        <a:pt x="84" y="360"/>
                      </a:lnTo>
                      <a:lnTo>
                        <a:pt x="78" y="360"/>
                      </a:lnTo>
                      <a:lnTo>
                        <a:pt x="84" y="366"/>
                      </a:lnTo>
                      <a:lnTo>
                        <a:pt x="78" y="366"/>
                      </a:lnTo>
                      <a:lnTo>
                        <a:pt x="84" y="366"/>
                      </a:lnTo>
                      <a:lnTo>
                        <a:pt x="84" y="372"/>
                      </a:lnTo>
                      <a:lnTo>
                        <a:pt x="78" y="366"/>
                      </a:lnTo>
                      <a:lnTo>
                        <a:pt x="84" y="372"/>
                      </a:lnTo>
                      <a:lnTo>
                        <a:pt x="78" y="372"/>
                      </a:lnTo>
                      <a:lnTo>
                        <a:pt x="84" y="372"/>
                      </a:lnTo>
                      <a:lnTo>
                        <a:pt x="84" y="378"/>
                      </a:lnTo>
                      <a:lnTo>
                        <a:pt x="78" y="372"/>
                      </a:lnTo>
                      <a:lnTo>
                        <a:pt x="78" y="378"/>
                      </a:lnTo>
                      <a:lnTo>
                        <a:pt x="84" y="378"/>
                      </a:lnTo>
                      <a:lnTo>
                        <a:pt x="78" y="378"/>
                      </a:lnTo>
                      <a:lnTo>
                        <a:pt x="84" y="378"/>
                      </a:lnTo>
                      <a:lnTo>
                        <a:pt x="84" y="384"/>
                      </a:lnTo>
                      <a:lnTo>
                        <a:pt x="78" y="384"/>
                      </a:lnTo>
                      <a:lnTo>
                        <a:pt x="84" y="390"/>
                      </a:lnTo>
                      <a:lnTo>
                        <a:pt x="78" y="390"/>
                      </a:lnTo>
                      <a:lnTo>
                        <a:pt x="78" y="396"/>
                      </a:lnTo>
                      <a:lnTo>
                        <a:pt x="78" y="402"/>
                      </a:lnTo>
                      <a:lnTo>
                        <a:pt x="78" y="408"/>
                      </a:lnTo>
                      <a:lnTo>
                        <a:pt x="72" y="414"/>
                      </a:lnTo>
                      <a:lnTo>
                        <a:pt x="72" y="420"/>
                      </a:lnTo>
                      <a:lnTo>
                        <a:pt x="66" y="426"/>
                      </a:lnTo>
                      <a:lnTo>
                        <a:pt x="66" y="420"/>
                      </a:lnTo>
                      <a:lnTo>
                        <a:pt x="66" y="426"/>
                      </a:lnTo>
                      <a:lnTo>
                        <a:pt x="60" y="426"/>
                      </a:lnTo>
                      <a:lnTo>
                        <a:pt x="54" y="420"/>
                      </a:lnTo>
                      <a:lnTo>
                        <a:pt x="54" y="426"/>
                      </a:lnTo>
                      <a:lnTo>
                        <a:pt x="48" y="426"/>
                      </a:lnTo>
                      <a:lnTo>
                        <a:pt x="48" y="432"/>
                      </a:lnTo>
                      <a:lnTo>
                        <a:pt x="42" y="432"/>
                      </a:lnTo>
                      <a:lnTo>
                        <a:pt x="42" y="438"/>
                      </a:lnTo>
                      <a:lnTo>
                        <a:pt x="48" y="438"/>
                      </a:lnTo>
                      <a:lnTo>
                        <a:pt x="48" y="444"/>
                      </a:lnTo>
                      <a:lnTo>
                        <a:pt x="42" y="444"/>
                      </a:lnTo>
                      <a:lnTo>
                        <a:pt x="36" y="444"/>
                      </a:lnTo>
                      <a:lnTo>
                        <a:pt x="30" y="444"/>
                      </a:lnTo>
                      <a:lnTo>
                        <a:pt x="24" y="444"/>
                      </a:lnTo>
                      <a:lnTo>
                        <a:pt x="24" y="438"/>
                      </a:lnTo>
                      <a:lnTo>
                        <a:pt x="30" y="438"/>
                      </a:lnTo>
                      <a:lnTo>
                        <a:pt x="24" y="438"/>
                      </a:lnTo>
                      <a:lnTo>
                        <a:pt x="24" y="432"/>
                      </a:lnTo>
                      <a:lnTo>
                        <a:pt x="24" y="426"/>
                      </a:lnTo>
                      <a:lnTo>
                        <a:pt x="18" y="426"/>
                      </a:lnTo>
                      <a:lnTo>
                        <a:pt x="18" y="420"/>
                      </a:lnTo>
                      <a:lnTo>
                        <a:pt x="24" y="420"/>
                      </a:lnTo>
                      <a:lnTo>
                        <a:pt x="18" y="420"/>
                      </a:lnTo>
                      <a:lnTo>
                        <a:pt x="18" y="414"/>
                      </a:lnTo>
                      <a:lnTo>
                        <a:pt x="24" y="414"/>
                      </a:lnTo>
                      <a:lnTo>
                        <a:pt x="24" y="408"/>
                      </a:lnTo>
                      <a:lnTo>
                        <a:pt x="18" y="408"/>
                      </a:lnTo>
                      <a:lnTo>
                        <a:pt x="18" y="402"/>
                      </a:lnTo>
                      <a:lnTo>
                        <a:pt x="18" y="408"/>
                      </a:lnTo>
                      <a:lnTo>
                        <a:pt x="18" y="402"/>
                      </a:lnTo>
                      <a:lnTo>
                        <a:pt x="18" y="396"/>
                      </a:lnTo>
                      <a:lnTo>
                        <a:pt x="12" y="396"/>
                      </a:lnTo>
                      <a:lnTo>
                        <a:pt x="12" y="390"/>
                      </a:lnTo>
                      <a:lnTo>
                        <a:pt x="12" y="384"/>
                      </a:lnTo>
                      <a:lnTo>
                        <a:pt x="6" y="384"/>
                      </a:lnTo>
                      <a:lnTo>
                        <a:pt x="12" y="378"/>
                      </a:lnTo>
                      <a:lnTo>
                        <a:pt x="12" y="384"/>
                      </a:lnTo>
                      <a:lnTo>
                        <a:pt x="6" y="384"/>
                      </a:lnTo>
                      <a:lnTo>
                        <a:pt x="6" y="378"/>
                      </a:lnTo>
                      <a:lnTo>
                        <a:pt x="6" y="372"/>
                      </a:lnTo>
                      <a:lnTo>
                        <a:pt x="12" y="366"/>
                      </a:lnTo>
                      <a:lnTo>
                        <a:pt x="6" y="366"/>
                      </a:lnTo>
                      <a:lnTo>
                        <a:pt x="12" y="366"/>
                      </a:lnTo>
                      <a:lnTo>
                        <a:pt x="6" y="366"/>
                      </a:lnTo>
                      <a:lnTo>
                        <a:pt x="6" y="360"/>
                      </a:lnTo>
                      <a:lnTo>
                        <a:pt x="6" y="366"/>
                      </a:lnTo>
                      <a:lnTo>
                        <a:pt x="0" y="366"/>
                      </a:lnTo>
                      <a:lnTo>
                        <a:pt x="6" y="360"/>
                      </a:lnTo>
                      <a:lnTo>
                        <a:pt x="0" y="366"/>
                      </a:lnTo>
                      <a:lnTo>
                        <a:pt x="0" y="360"/>
                      </a:lnTo>
                      <a:lnTo>
                        <a:pt x="0" y="366"/>
                      </a:lnTo>
                      <a:lnTo>
                        <a:pt x="0" y="360"/>
                      </a:lnTo>
                      <a:lnTo>
                        <a:pt x="0" y="354"/>
                      </a:lnTo>
                      <a:lnTo>
                        <a:pt x="0" y="348"/>
                      </a:lnTo>
                      <a:lnTo>
                        <a:pt x="0" y="342"/>
                      </a:lnTo>
                      <a:lnTo>
                        <a:pt x="6" y="348"/>
                      </a:lnTo>
                      <a:lnTo>
                        <a:pt x="6" y="342"/>
                      </a:lnTo>
                      <a:lnTo>
                        <a:pt x="6" y="336"/>
                      </a:lnTo>
                      <a:lnTo>
                        <a:pt x="6" y="330"/>
                      </a:lnTo>
                      <a:lnTo>
                        <a:pt x="12" y="324"/>
                      </a:lnTo>
                      <a:lnTo>
                        <a:pt x="12" y="318"/>
                      </a:lnTo>
                      <a:lnTo>
                        <a:pt x="18" y="318"/>
                      </a:lnTo>
                      <a:lnTo>
                        <a:pt x="18" y="312"/>
                      </a:lnTo>
                      <a:lnTo>
                        <a:pt x="18" y="306"/>
                      </a:lnTo>
                      <a:lnTo>
                        <a:pt x="18" y="300"/>
                      </a:lnTo>
                      <a:lnTo>
                        <a:pt x="18" y="294"/>
                      </a:lnTo>
                      <a:lnTo>
                        <a:pt x="18" y="288"/>
                      </a:lnTo>
                      <a:lnTo>
                        <a:pt x="12" y="282"/>
                      </a:lnTo>
                      <a:lnTo>
                        <a:pt x="18" y="282"/>
                      </a:lnTo>
                      <a:lnTo>
                        <a:pt x="24" y="282"/>
                      </a:lnTo>
                      <a:lnTo>
                        <a:pt x="24" y="276"/>
                      </a:lnTo>
                      <a:lnTo>
                        <a:pt x="18" y="270"/>
                      </a:lnTo>
                      <a:lnTo>
                        <a:pt x="12" y="264"/>
                      </a:lnTo>
                      <a:lnTo>
                        <a:pt x="12" y="252"/>
                      </a:lnTo>
                      <a:lnTo>
                        <a:pt x="18" y="246"/>
                      </a:lnTo>
                      <a:lnTo>
                        <a:pt x="12" y="240"/>
                      </a:lnTo>
                      <a:lnTo>
                        <a:pt x="12" y="234"/>
                      </a:lnTo>
                      <a:lnTo>
                        <a:pt x="12" y="228"/>
                      </a:lnTo>
                      <a:lnTo>
                        <a:pt x="12" y="222"/>
                      </a:lnTo>
                      <a:lnTo>
                        <a:pt x="12" y="216"/>
                      </a:lnTo>
                      <a:lnTo>
                        <a:pt x="12" y="210"/>
                      </a:lnTo>
                      <a:lnTo>
                        <a:pt x="12" y="204"/>
                      </a:lnTo>
                      <a:lnTo>
                        <a:pt x="18" y="198"/>
                      </a:lnTo>
                      <a:lnTo>
                        <a:pt x="18" y="192"/>
                      </a:lnTo>
                      <a:lnTo>
                        <a:pt x="24" y="192"/>
                      </a:lnTo>
                      <a:lnTo>
                        <a:pt x="24" y="186"/>
                      </a:lnTo>
                      <a:lnTo>
                        <a:pt x="30" y="186"/>
                      </a:lnTo>
                      <a:lnTo>
                        <a:pt x="42" y="186"/>
                      </a:lnTo>
                      <a:lnTo>
                        <a:pt x="42" y="180"/>
                      </a:lnTo>
                      <a:lnTo>
                        <a:pt x="42" y="174"/>
                      </a:lnTo>
                      <a:lnTo>
                        <a:pt x="36" y="168"/>
                      </a:lnTo>
                      <a:lnTo>
                        <a:pt x="48" y="150"/>
                      </a:lnTo>
                      <a:lnTo>
                        <a:pt x="48" y="144"/>
                      </a:lnTo>
                      <a:lnTo>
                        <a:pt x="48" y="126"/>
                      </a:lnTo>
                      <a:lnTo>
                        <a:pt x="48" y="114"/>
                      </a:lnTo>
                      <a:lnTo>
                        <a:pt x="54" y="114"/>
                      </a:lnTo>
                      <a:lnTo>
                        <a:pt x="66" y="108"/>
                      </a:lnTo>
                      <a:lnTo>
                        <a:pt x="66" y="102"/>
                      </a:lnTo>
                      <a:lnTo>
                        <a:pt x="60" y="96"/>
                      </a:lnTo>
                      <a:lnTo>
                        <a:pt x="66" y="96"/>
                      </a:lnTo>
                      <a:lnTo>
                        <a:pt x="72" y="84"/>
                      </a:lnTo>
                      <a:lnTo>
                        <a:pt x="72" y="78"/>
                      </a:lnTo>
                      <a:lnTo>
                        <a:pt x="78" y="78"/>
                      </a:lnTo>
                      <a:lnTo>
                        <a:pt x="78" y="72"/>
                      </a:lnTo>
                      <a:lnTo>
                        <a:pt x="72" y="66"/>
                      </a:lnTo>
                      <a:lnTo>
                        <a:pt x="72" y="60"/>
                      </a:lnTo>
                      <a:lnTo>
                        <a:pt x="78" y="60"/>
                      </a:lnTo>
                      <a:lnTo>
                        <a:pt x="78" y="54"/>
                      </a:lnTo>
                      <a:lnTo>
                        <a:pt x="84" y="48"/>
                      </a:lnTo>
                      <a:lnTo>
                        <a:pt x="84" y="42"/>
                      </a:lnTo>
                      <a:lnTo>
                        <a:pt x="90" y="36"/>
                      </a:lnTo>
                      <a:lnTo>
                        <a:pt x="96" y="42"/>
                      </a:lnTo>
                      <a:lnTo>
                        <a:pt x="102" y="42"/>
                      </a:lnTo>
                      <a:lnTo>
                        <a:pt x="102" y="30"/>
                      </a:lnTo>
                      <a:lnTo>
                        <a:pt x="102" y="24"/>
                      </a:lnTo>
                      <a:lnTo>
                        <a:pt x="102" y="18"/>
                      </a:lnTo>
                      <a:lnTo>
                        <a:pt x="108" y="18"/>
                      </a:lnTo>
                      <a:lnTo>
                        <a:pt x="114" y="18"/>
                      </a:lnTo>
                      <a:lnTo>
                        <a:pt x="132" y="24"/>
                      </a:lnTo>
                      <a:lnTo>
                        <a:pt x="132" y="18"/>
                      </a:lnTo>
                      <a:lnTo>
                        <a:pt x="132" y="12"/>
                      </a:lnTo>
                      <a:lnTo>
                        <a:pt x="138" y="6"/>
                      </a:lnTo>
                      <a:lnTo>
                        <a:pt x="138" y="0"/>
                      </a:lnTo>
                      <a:lnTo>
                        <a:pt x="132" y="0"/>
                      </a:lnTo>
                      <a:lnTo>
                        <a:pt x="138" y="0"/>
                      </a:lnTo>
                      <a:lnTo>
                        <a:pt x="144" y="0"/>
                      </a:lnTo>
                      <a:lnTo>
                        <a:pt x="144" y="6"/>
                      </a:lnTo>
                      <a:lnTo>
                        <a:pt x="150" y="6"/>
                      </a:lnTo>
                      <a:lnTo>
                        <a:pt x="150" y="12"/>
                      </a:lnTo>
                      <a:lnTo>
                        <a:pt x="156" y="12"/>
                      </a:lnTo>
                      <a:lnTo>
                        <a:pt x="156" y="18"/>
                      </a:lnTo>
                      <a:lnTo>
                        <a:pt x="162" y="18"/>
                      </a:lnTo>
                      <a:lnTo>
                        <a:pt x="162" y="24"/>
                      </a:lnTo>
                      <a:lnTo>
                        <a:pt x="168" y="24"/>
                      </a:lnTo>
                      <a:lnTo>
                        <a:pt x="174" y="24"/>
                      </a:lnTo>
                      <a:lnTo>
                        <a:pt x="174" y="30"/>
                      </a:lnTo>
                      <a:lnTo>
                        <a:pt x="180" y="30"/>
                      </a:lnTo>
                      <a:lnTo>
                        <a:pt x="180" y="36"/>
                      </a:lnTo>
                      <a:lnTo>
                        <a:pt x="186" y="42"/>
                      </a:lnTo>
                      <a:lnTo>
                        <a:pt x="186" y="48"/>
                      </a:lnTo>
                      <a:lnTo>
                        <a:pt x="186" y="54"/>
                      </a:lnTo>
                      <a:lnTo>
                        <a:pt x="186" y="60"/>
                      </a:lnTo>
                      <a:lnTo>
                        <a:pt x="180" y="60"/>
                      </a:lnTo>
                      <a:lnTo>
                        <a:pt x="186" y="60"/>
                      </a:lnTo>
                      <a:lnTo>
                        <a:pt x="186" y="66"/>
                      </a:lnTo>
                      <a:lnTo>
                        <a:pt x="186" y="72"/>
                      </a:lnTo>
                      <a:lnTo>
                        <a:pt x="186" y="78"/>
                      </a:lnTo>
                      <a:lnTo>
                        <a:pt x="192" y="84"/>
                      </a:lnTo>
                      <a:lnTo>
                        <a:pt x="192" y="90"/>
                      </a:lnTo>
                      <a:lnTo>
                        <a:pt x="192" y="96"/>
                      </a:lnTo>
                      <a:lnTo>
                        <a:pt x="186" y="96"/>
                      </a:lnTo>
                      <a:lnTo>
                        <a:pt x="186" y="102"/>
                      </a:lnTo>
                      <a:lnTo>
                        <a:pt x="186" y="108"/>
                      </a:lnTo>
                      <a:lnTo>
                        <a:pt x="192" y="108"/>
                      </a:lnTo>
                      <a:lnTo>
                        <a:pt x="192" y="114"/>
                      </a:lnTo>
                      <a:lnTo>
                        <a:pt x="192" y="120"/>
                      </a:lnTo>
                      <a:lnTo>
                        <a:pt x="192" y="126"/>
                      </a:lnTo>
                      <a:lnTo>
                        <a:pt x="186" y="126"/>
                      </a:lnTo>
                      <a:lnTo>
                        <a:pt x="186" y="120"/>
                      </a:lnTo>
                      <a:lnTo>
                        <a:pt x="180" y="126"/>
                      </a:lnTo>
                      <a:lnTo>
                        <a:pt x="174" y="126"/>
                      </a:lnTo>
                      <a:lnTo>
                        <a:pt x="174" y="120"/>
                      </a:lnTo>
                      <a:lnTo>
                        <a:pt x="168" y="120"/>
                      </a:lnTo>
                      <a:lnTo>
                        <a:pt x="174" y="120"/>
                      </a:lnTo>
                      <a:lnTo>
                        <a:pt x="174" y="126"/>
                      </a:lnTo>
                      <a:lnTo>
                        <a:pt x="168" y="126"/>
                      </a:lnTo>
                      <a:lnTo>
                        <a:pt x="168" y="120"/>
                      </a:lnTo>
                      <a:lnTo>
                        <a:pt x="168" y="126"/>
                      </a:lnTo>
                      <a:lnTo>
                        <a:pt x="168" y="132"/>
                      </a:lnTo>
                      <a:lnTo>
                        <a:pt x="168" y="126"/>
                      </a:lnTo>
                      <a:lnTo>
                        <a:pt x="162" y="126"/>
                      </a:lnTo>
                      <a:lnTo>
                        <a:pt x="162" y="132"/>
                      </a:lnTo>
                      <a:lnTo>
                        <a:pt x="168" y="132"/>
                      </a:lnTo>
                      <a:lnTo>
                        <a:pt x="168" y="138"/>
                      </a:lnTo>
                      <a:lnTo>
                        <a:pt x="162" y="132"/>
                      </a:lnTo>
                      <a:lnTo>
                        <a:pt x="162" y="138"/>
                      </a:lnTo>
                      <a:lnTo>
                        <a:pt x="162" y="132"/>
                      </a:lnTo>
                      <a:lnTo>
                        <a:pt x="162" y="138"/>
                      </a:lnTo>
                      <a:lnTo>
                        <a:pt x="162" y="132"/>
                      </a:lnTo>
                      <a:lnTo>
                        <a:pt x="156" y="132"/>
                      </a:lnTo>
                      <a:lnTo>
                        <a:pt x="162" y="138"/>
                      </a:lnTo>
                      <a:lnTo>
                        <a:pt x="156" y="138"/>
                      </a:lnTo>
                      <a:lnTo>
                        <a:pt x="156" y="144"/>
                      </a:lnTo>
                      <a:lnTo>
                        <a:pt x="156" y="138"/>
                      </a:lnTo>
                      <a:lnTo>
                        <a:pt x="156" y="144"/>
                      </a:lnTo>
                      <a:lnTo>
                        <a:pt x="156" y="150"/>
                      </a:lnTo>
                      <a:lnTo>
                        <a:pt x="150" y="150"/>
                      </a:lnTo>
                      <a:lnTo>
                        <a:pt x="150" y="156"/>
                      </a:lnTo>
                      <a:lnTo>
                        <a:pt x="150" y="162"/>
                      </a:lnTo>
                      <a:lnTo>
                        <a:pt x="144" y="162"/>
                      </a:lnTo>
                      <a:lnTo>
                        <a:pt x="150" y="162"/>
                      </a:lnTo>
                      <a:lnTo>
                        <a:pt x="150" y="168"/>
                      </a:lnTo>
                      <a:lnTo>
                        <a:pt x="156" y="168"/>
                      </a:lnTo>
                      <a:lnTo>
                        <a:pt x="156" y="174"/>
                      </a:lnTo>
                      <a:lnTo>
                        <a:pt x="150" y="174"/>
                      </a:lnTo>
                      <a:lnTo>
                        <a:pt x="156" y="174"/>
                      </a:lnTo>
                      <a:lnTo>
                        <a:pt x="150" y="174"/>
                      </a:lnTo>
                      <a:lnTo>
                        <a:pt x="150" y="180"/>
                      </a:lnTo>
                      <a:lnTo>
                        <a:pt x="144" y="180"/>
                      </a:lnTo>
                      <a:lnTo>
                        <a:pt x="144" y="186"/>
                      </a:lnTo>
                      <a:lnTo>
                        <a:pt x="144" y="192"/>
                      </a:lnTo>
                      <a:lnTo>
                        <a:pt x="138" y="198"/>
                      </a:lnTo>
                      <a:lnTo>
                        <a:pt x="138" y="192"/>
                      </a:lnTo>
                      <a:lnTo>
                        <a:pt x="138" y="198"/>
                      </a:lnTo>
                      <a:lnTo>
                        <a:pt x="132" y="198"/>
                      </a:lnTo>
                      <a:lnTo>
                        <a:pt x="132" y="204"/>
                      </a:lnTo>
                      <a:lnTo>
                        <a:pt x="132" y="198"/>
                      </a:lnTo>
                      <a:lnTo>
                        <a:pt x="126" y="204"/>
                      </a:lnTo>
                      <a:lnTo>
                        <a:pt x="126" y="210"/>
                      </a:lnTo>
                      <a:lnTo>
                        <a:pt x="126" y="204"/>
                      </a:lnTo>
                      <a:lnTo>
                        <a:pt x="120" y="204"/>
                      </a:lnTo>
                      <a:lnTo>
                        <a:pt x="126" y="204"/>
                      </a:lnTo>
                      <a:lnTo>
                        <a:pt x="126" y="210"/>
                      </a:lnTo>
                      <a:lnTo>
                        <a:pt x="120" y="210"/>
                      </a:lnTo>
                      <a:lnTo>
                        <a:pt x="120" y="204"/>
                      </a:lnTo>
                      <a:lnTo>
                        <a:pt x="120" y="210"/>
                      </a:lnTo>
                      <a:lnTo>
                        <a:pt x="114" y="210"/>
                      </a:lnTo>
                      <a:lnTo>
                        <a:pt x="114" y="216"/>
                      </a:lnTo>
                      <a:lnTo>
                        <a:pt x="120" y="216"/>
                      </a:lnTo>
                      <a:lnTo>
                        <a:pt x="114" y="216"/>
                      </a:lnTo>
                      <a:lnTo>
                        <a:pt x="108" y="216"/>
                      </a:lnTo>
                      <a:lnTo>
                        <a:pt x="114" y="216"/>
                      </a:lnTo>
                      <a:lnTo>
                        <a:pt x="108" y="216"/>
                      </a:lnTo>
                      <a:lnTo>
                        <a:pt x="108" y="222"/>
                      </a:lnTo>
                      <a:lnTo>
                        <a:pt x="108" y="228"/>
                      </a:lnTo>
                      <a:lnTo>
                        <a:pt x="102" y="228"/>
                      </a:lnTo>
                      <a:lnTo>
                        <a:pt x="102" y="234"/>
                      </a:lnTo>
                      <a:lnTo>
                        <a:pt x="102" y="240"/>
                      </a:lnTo>
                      <a:lnTo>
                        <a:pt x="96" y="240"/>
                      </a:lnTo>
                      <a:lnTo>
                        <a:pt x="90" y="234"/>
                      </a:lnTo>
                      <a:lnTo>
                        <a:pt x="90" y="240"/>
                      </a:lnTo>
                      <a:lnTo>
                        <a:pt x="96" y="240"/>
                      </a:lnTo>
                      <a:lnTo>
                        <a:pt x="90" y="240"/>
                      </a:lnTo>
                      <a:lnTo>
                        <a:pt x="90" y="246"/>
                      </a:lnTo>
                      <a:lnTo>
                        <a:pt x="96" y="246"/>
                      </a:lnTo>
                      <a:lnTo>
                        <a:pt x="90" y="246"/>
                      </a:lnTo>
                      <a:lnTo>
                        <a:pt x="96" y="246"/>
                      </a:lnTo>
                      <a:lnTo>
                        <a:pt x="96" y="252"/>
                      </a:lnTo>
                      <a:lnTo>
                        <a:pt x="24" y="342"/>
                      </a:lnTo>
                      <a:lnTo>
                        <a:pt x="24" y="348"/>
                      </a:lnTo>
                      <a:lnTo>
                        <a:pt x="18" y="348"/>
                      </a:lnTo>
                      <a:lnTo>
                        <a:pt x="24" y="348"/>
                      </a:lnTo>
                      <a:lnTo>
                        <a:pt x="18" y="348"/>
                      </a:lnTo>
                      <a:lnTo>
                        <a:pt x="18" y="354"/>
                      </a:lnTo>
                      <a:lnTo>
                        <a:pt x="24" y="354"/>
                      </a:lnTo>
                      <a:lnTo>
                        <a:pt x="18" y="354"/>
                      </a:lnTo>
                      <a:lnTo>
                        <a:pt x="18" y="360"/>
                      </a:lnTo>
                      <a:lnTo>
                        <a:pt x="24" y="360"/>
                      </a:lnTo>
                      <a:lnTo>
                        <a:pt x="24" y="354"/>
                      </a:lnTo>
                      <a:lnTo>
                        <a:pt x="30" y="354"/>
                      </a:lnTo>
                      <a:lnTo>
                        <a:pt x="30" y="360"/>
                      </a:lnTo>
                      <a:lnTo>
                        <a:pt x="30" y="354"/>
                      </a:lnTo>
                      <a:lnTo>
                        <a:pt x="36" y="354"/>
                      </a:lnTo>
                      <a:lnTo>
                        <a:pt x="42" y="354"/>
                      </a:lnTo>
                      <a:lnTo>
                        <a:pt x="42" y="348"/>
                      </a:lnTo>
                      <a:lnTo>
                        <a:pt x="42" y="342"/>
                      </a:lnTo>
                      <a:lnTo>
                        <a:pt x="42" y="336"/>
                      </a:lnTo>
                      <a:lnTo>
                        <a:pt x="36" y="336"/>
                      </a:lnTo>
                      <a:lnTo>
                        <a:pt x="30" y="336"/>
                      </a:lnTo>
                      <a:lnTo>
                        <a:pt x="30" y="342"/>
                      </a:lnTo>
                      <a:lnTo>
                        <a:pt x="30" y="348"/>
                      </a:lnTo>
                      <a:lnTo>
                        <a:pt x="24" y="348"/>
                      </a:lnTo>
                      <a:lnTo>
                        <a:pt x="30" y="348"/>
                      </a:lnTo>
                      <a:lnTo>
                        <a:pt x="24" y="348"/>
                      </a:lnTo>
                      <a:lnTo>
                        <a:pt x="24" y="342"/>
                      </a:lnTo>
                      <a:lnTo>
                        <a:pt x="96" y="252"/>
                      </a:lnTo>
                      <a:lnTo>
                        <a:pt x="42" y="378"/>
                      </a:lnTo>
                      <a:lnTo>
                        <a:pt x="48" y="372"/>
                      </a:lnTo>
                      <a:lnTo>
                        <a:pt x="48" y="366"/>
                      </a:lnTo>
                      <a:lnTo>
                        <a:pt x="54" y="360"/>
                      </a:lnTo>
                      <a:lnTo>
                        <a:pt x="54" y="354"/>
                      </a:lnTo>
                      <a:lnTo>
                        <a:pt x="54" y="348"/>
                      </a:lnTo>
                      <a:lnTo>
                        <a:pt x="54" y="354"/>
                      </a:lnTo>
                      <a:lnTo>
                        <a:pt x="48" y="354"/>
                      </a:lnTo>
                      <a:lnTo>
                        <a:pt x="48" y="360"/>
                      </a:lnTo>
                      <a:lnTo>
                        <a:pt x="48" y="366"/>
                      </a:lnTo>
                      <a:lnTo>
                        <a:pt x="42" y="366"/>
                      </a:lnTo>
                      <a:lnTo>
                        <a:pt x="42" y="372"/>
                      </a:lnTo>
                      <a:lnTo>
                        <a:pt x="42" y="378"/>
                      </a:lnTo>
                      <a:lnTo>
                        <a:pt x="96" y="252"/>
                      </a:lnTo>
                      <a:lnTo>
                        <a:pt x="66" y="336"/>
                      </a:lnTo>
                      <a:lnTo>
                        <a:pt x="60" y="336"/>
                      </a:lnTo>
                      <a:lnTo>
                        <a:pt x="66" y="336"/>
                      </a:lnTo>
                      <a:lnTo>
                        <a:pt x="66" y="342"/>
                      </a:lnTo>
                      <a:lnTo>
                        <a:pt x="72" y="342"/>
                      </a:lnTo>
                      <a:lnTo>
                        <a:pt x="66" y="342"/>
                      </a:lnTo>
                      <a:lnTo>
                        <a:pt x="72" y="342"/>
                      </a:lnTo>
                      <a:lnTo>
                        <a:pt x="72" y="336"/>
                      </a:lnTo>
                      <a:lnTo>
                        <a:pt x="78" y="336"/>
                      </a:lnTo>
                      <a:lnTo>
                        <a:pt x="72" y="336"/>
                      </a:lnTo>
                      <a:lnTo>
                        <a:pt x="66" y="336"/>
                      </a:lnTo>
                      <a:lnTo>
                        <a:pt x="72" y="336"/>
                      </a:lnTo>
                      <a:lnTo>
                        <a:pt x="66" y="336"/>
                      </a:lnTo>
                      <a:lnTo>
                        <a:pt x="96" y="252"/>
                      </a:lnTo>
                      <a:close/>
                    </a:path>
                  </a:pathLst>
                </a:custGeom>
                <a:solidFill>
                  <a:srgbClr val="00CC00"/>
                </a:solidFill>
                <a:ln w="9525">
                  <a:noFill/>
                  <a:round/>
                  <a:headEnd/>
                  <a:tailEnd/>
                </a:ln>
              </p:spPr>
              <p:txBody>
                <a:bodyPr/>
                <a:lstStyle/>
                <a:p>
                  <a:endParaRPr lang="en-US"/>
                </a:p>
              </p:txBody>
            </p:sp>
            <p:sp>
              <p:nvSpPr>
                <p:cNvPr id="16916" name="Freeform 388"/>
                <p:cNvSpPr>
                  <a:spLocks/>
                </p:cNvSpPr>
                <p:nvPr/>
              </p:nvSpPr>
              <p:spPr bwMode="auto">
                <a:xfrm>
                  <a:off x="3033" y="1434"/>
                  <a:ext cx="192" cy="444"/>
                </a:xfrm>
                <a:custGeom>
                  <a:avLst/>
                  <a:gdLst>
                    <a:gd name="T0" fmla="*/ 96 w 192"/>
                    <a:gd name="T1" fmla="*/ 264 h 444"/>
                    <a:gd name="T2" fmla="*/ 90 w 192"/>
                    <a:gd name="T3" fmla="*/ 276 h 444"/>
                    <a:gd name="T4" fmla="*/ 96 w 192"/>
                    <a:gd name="T5" fmla="*/ 300 h 444"/>
                    <a:gd name="T6" fmla="*/ 108 w 192"/>
                    <a:gd name="T7" fmla="*/ 306 h 444"/>
                    <a:gd name="T8" fmla="*/ 114 w 192"/>
                    <a:gd name="T9" fmla="*/ 324 h 444"/>
                    <a:gd name="T10" fmla="*/ 108 w 192"/>
                    <a:gd name="T11" fmla="*/ 336 h 444"/>
                    <a:gd name="T12" fmla="*/ 114 w 192"/>
                    <a:gd name="T13" fmla="*/ 336 h 444"/>
                    <a:gd name="T14" fmla="*/ 96 w 192"/>
                    <a:gd name="T15" fmla="*/ 348 h 444"/>
                    <a:gd name="T16" fmla="*/ 90 w 192"/>
                    <a:gd name="T17" fmla="*/ 354 h 444"/>
                    <a:gd name="T18" fmla="*/ 78 w 192"/>
                    <a:gd name="T19" fmla="*/ 360 h 444"/>
                    <a:gd name="T20" fmla="*/ 78 w 192"/>
                    <a:gd name="T21" fmla="*/ 366 h 444"/>
                    <a:gd name="T22" fmla="*/ 78 w 192"/>
                    <a:gd name="T23" fmla="*/ 372 h 444"/>
                    <a:gd name="T24" fmla="*/ 84 w 192"/>
                    <a:gd name="T25" fmla="*/ 384 h 444"/>
                    <a:gd name="T26" fmla="*/ 78 w 192"/>
                    <a:gd name="T27" fmla="*/ 402 h 444"/>
                    <a:gd name="T28" fmla="*/ 66 w 192"/>
                    <a:gd name="T29" fmla="*/ 420 h 444"/>
                    <a:gd name="T30" fmla="*/ 48 w 192"/>
                    <a:gd name="T31" fmla="*/ 426 h 444"/>
                    <a:gd name="T32" fmla="*/ 48 w 192"/>
                    <a:gd name="T33" fmla="*/ 444 h 444"/>
                    <a:gd name="T34" fmla="*/ 24 w 192"/>
                    <a:gd name="T35" fmla="*/ 438 h 444"/>
                    <a:gd name="T36" fmla="*/ 18 w 192"/>
                    <a:gd name="T37" fmla="*/ 426 h 444"/>
                    <a:gd name="T38" fmla="*/ 24 w 192"/>
                    <a:gd name="T39" fmla="*/ 414 h 444"/>
                    <a:gd name="T40" fmla="*/ 18 w 192"/>
                    <a:gd name="T41" fmla="*/ 402 h 444"/>
                    <a:gd name="T42" fmla="*/ 6 w 192"/>
                    <a:gd name="T43" fmla="*/ 384 h 444"/>
                    <a:gd name="T44" fmla="*/ 6 w 192"/>
                    <a:gd name="T45" fmla="*/ 372 h 444"/>
                    <a:gd name="T46" fmla="*/ 6 w 192"/>
                    <a:gd name="T47" fmla="*/ 360 h 444"/>
                    <a:gd name="T48" fmla="*/ 0 w 192"/>
                    <a:gd name="T49" fmla="*/ 360 h 444"/>
                    <a:gd name="T50" fmla="*/ 0 w 192"/>
                    <a:gd name="T51" fmla="*/ 342 h 444"/>
                    <a:gd name="T52" fmla="*/ 12 w 192"/>
                    <a:gd name="T53" fmla="*/ 324 h 444"/>
                    <a:gd name="T54" fmla="*/ 18 w 192"/>
                    <a:gd name="T55" fmla="*/ 300 h 444"/>
                    <a:gd name="T56" fmla="*/ 24 w 192"/>
                    <a:gd name="T57" fmla="*/ 282 h 444"/>
                    <a:gd name="T58" fmla="*/ 18 w 192"/>
                    <a:gd name="T59" fmla="*/ 246 h 444"/>
                    <a:gd name="T60" fmla="*/ 12 w 192"/>
                    <a:gd name="T61" fmla="*/ 216 h 444"/>
                    <a:gd name="T62" fmla="*/ 24 w 192"/>
                    <a:gd name="T63" fmla="*/ 192 h 444"/>
                    <a:gd name="T64" fmla="*/ 42 w 192"/>
                    <a:gd name="T65" fmla="*/ 174 h 444"/>
                    <a:gd name="T66" fmla="*/ 48 w 192"/>
                    <a:gd name="T67" fmla="*/ 114 h 444"/>
                    <a:gd name="T68" fmla="*/ 66 w 192"/>
                    <a:gd name="T69" fmla="*/ 96 h 444"/>
                    <a:gd name="T70" fmla="*/ 72 w 192"/>
                    <a:gd name="T71" fmla="*/ 66 h 444"/>
                    <a:gd name="T72" fmla="*/ 84 w 192"/>
                    <a:gd name="T73" fmla="*/ 42 h 444"/>
                    <a:gd name="T74" fmla="*/ 102 w 192"/>
                    <a:gd name="T75" fmla="*/ 24 h 444"/>
                    <a:gd name="T76" fmla="*/ 132 w 192"/>
                    <a:gd name="T77" fmla="*/ 18 h 444"/>
                    <a:gd name="T78" fmla="*/ 138 w 192"/>
                    <a:gd name="T79" fmla="*/ 0 h 444"/>
                    <a:gd name="T80" fmla="*/ 156 w 192"/>
                    <a:gd name="T81" fmla="*/ 12 h 444"/>
                    <a:gd name="T82" fmla="*/ 174 w 192"/>
                    <a:gd name="T83" fmla="*/ 24 h 444"/>
                    <a:gd name="T84" fmla="*/ 186 w 192"/>
                    <a:gd name="T85" fmla="*/ 48 h 444"/>
                    <a:gd name="T86" fmla="*/ 186 w 192"/>
                    <a:gd name="T87" fmla="*/ 66 h 444"/>
                    <a:gd name="T88" fmla="*/ 192 w 192"/>
                    <a:gd name="T89" fmla="*/ 96 h 444"/>
                    <a:gd name="T90" fmla="*/ 192 w 192"/>
                    <a:gd name="T91" fmla="*/ 114 h 444"/>
                    <a:gd name="T92" fmla="*/ 180 w 192"/>
                    <a:gd name="T93" fmla="*/ 126 h 444"/>
                    <a:gd name="T94" fmla="*/ 174 w 192"/>
                    <a:gd name="T95" fmla="*/ 126 h 444"/>
                    <a:gd name="T96" fmla="*/ 168 w 192"/>
                    <a:gd name="T97" fmla="*/ 126 h 444"/>
                    <a:gd name="T98" fmla="*/ 162 w 192"/>
                    <a:gd name="T99" fmla="*/ 132 h 444"/>
                    <a:gd name="T100" fmla="*/ 156 w 192"/>
                    <a:gd name="T101" fmla="*/ 132 h 444"/>
                    <a:gd name="T102" fmla="*/ 156 w 192"/>
                    <a:gd name="T103" fmla="*/ 144 h 444"/>
                    <a:gd name="T104" fmla="*/ 144 w 192"/>
                    <a:gd name="T105" fmla="*/ 162 h 444"/>
                    <a:gd name="T106" fmla="*/ 150 w 192"/>
                    <a:gd name="T107" fmla="*/ 174 h 444"/>
                    <a:gd name="T108" fmla="*/ 144 w 192"/>
                    <a:gd name="T109" fmla="*/ 186 h 444"/>
                    <a:gd name="T110" fmla="*/ 132 w 192"/>
                    <a:gd name="T111" fmla="*/ 198 h 444"/>
                    <a:gd name="T112" fmla="*/ 126 w 192"/>
                    <a:gd name="T113" fmla="*/ 204 h 444"/>
                    <a:gd name="T114" fmla="*/ 120 w 192"/>
                    <a:gd name="T115" fmla="*/ 204 h 444"/>
                    <a:gd name="T116" fmla="*/ 114 w 192"/>
                    <a:gd name="T117" fmla="*/ 216 h 444"/>
                    <a:gd name="T118" fmla="*/ 108 w 192"/>
                    <a:gd name="T119" fmla="*/ 228 h 444"/>
                    <a:gd name="T120" fmla="*/ 90 w 192"/>
                    <a:gd name="T121" fmla="*/ 234 h 444"/>
                    <a:gd name="T122" fmla="*/ 96 w 192"/>
                    <a:gd name="T123" fmla="*/ 246 h 4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
                    <a:gd name="T187" fmla="*/ 0 h 444"/>
                    <a:gd name="T188" fmla="*/ 192 w 192"/>
                    <a:gd name="T189" fmla="*/ 444 h 4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 h="444">
                      <a:moveTo>
                        <a:pt x="96" y="252"/>
                      </a:moveTo>
                      <a:lnTo>
                        <a:pt x="90" y="252"/>
                      </a:lnTo>
                      <a:lnTo>
                        <a:pt x="90" y="258"/>
                      </a:lnTo>
                      <a:lnTo>
                        <a:pt x="90" y="264"/>
                      </a:lnTo>
                      <a:lnTo>
                        <a:pt x="96" y="264"/>
                      </a:lnTo>
                      <a:lnTo>
                        <a:pt x="90" y="264"/>
                      </a:lnTo>
                      <a:lnTo>
                        <a:pt x="90" y="270"/>
                      </a:lnTo>
                      <a:lnTo>
                        <a:pt x="90" y="276"/>
                      </a:lnTo>
                      <a:lnTo>
                        <a:pt x="90" y="270"/>
                      </a:lnTo>
                      <a:lnTo>
                        <a:pt x="90" y="276"/>
                      </a:lnTo>
                      <a:lnTo>
                        <a:pt x="90" y="282"/>
                      </a:lnTo>
                      <a:lnTo>
                        <a:pt x="90" y="288"/>
                      </a:lnTo>
                      <a:lnTo>
                        <a:pt x="90" y="294"/>
                      </a:lnTo>
                      <a:lnTo>
                        <a:pt x="96" y="294"/>
                      </a:lnTo>
                      <a:lnTo>
                        <a:pt x="96" y="300"/>
                      </a:lnTo>
                      <a:lnTo>
                        <a:pt x="102" y="300"/>
                      </a:lnTo>
                      <a:lnTo>
                        <a:pt x="102" y="306"/>
                      </a:lnTo>
                      <a:lnTo>
                        <a:pt x="108" y="306"/>
                      </a:lnTo>
                      <a:lnTo>
                        <a:pt x="102" y="306"/>
                      </a:lnTo>
                      <a:lnTo>
                        <a:pt x="108" y="306"/>
                      </a:lnTo>
                      <a:lnTo>
                        <a:pt x="108" y="312"/>
                      </a:lnTo>
                      <a:lnTo>
                        <a:pt x="114" y="312"/>
                      </a:lnTo>
                      <a:lnTo>
                        <a:pt x="114" y="318"/>
                      </a:lnTo>
                      <a:lnTo>
                        <a:pt x="120" y="318"/>
                      </a:lnTo>
                      <a:lnTo>
                        <a:pt x="114" y="324"/>
                      </a:lnTo>
                      <a:lnTo>
                        <a:pt x="120" y="324"/>
                      </a:lnTo>
                      <a:lnTo>
                        <a:pt x="114" y="324"/>
                      </a:lnTo>
                      <a:lnTo>
                        <a:pt x="114" y="330"/>
                      </a:lnTo>
                      <a:lnTo>
                        <a:pt x="108" y="330"/>
                      </a:lnTo>
                      <a:lnTo>
                        <a:pt x="108" y="336"/>
                      </a:lnTo>
                      <a:lnTo>
                        <a:pt x="108" y="330"/>
                      </a:lnTo>
                      <a:lnTo>
                        <a:pt x="108" y="336"/>
                      </a:lnTo>
                      <a:lnTo>
                        <a:pt x="114" y="336"/>
                      </a:lnTo>
                      <a:lnTo>
                        <a:pt x="108" y="336"/>
                      </a:lnTo>
                      <a:lnTo>
                        <a:pt x="114" y="336"/>
                      </a:lnTo>
                      <a:lnTo>
                        <a:pt x="108" y="336"/>
                      </a:lnTo>
                      <a:lnTo>
                        <a:pt x="108" y="342"/>
                      </a:lnTo>
                      <a:lnTo>
                        <a:pt x="102" y="342"/>
                      </a:lnTo>
                      <a:lnTo>
                        <a:pt x="102" y="348"/>
                      </a:lnTo>
                      <a:lnTo>
                        <a:pt x="96" y="348"/>
                      </a:lnTo>
                      <a:lnTo>
                        <a:pt x="96" y="342"/>
                      </a:lnTo>
                      <a:lnTo>
                        <a:pt x="96" y="348"/>
                      </a:lnTo>
                      <a:lnTo>
                        <a:pt x="90" y="354"/>
                      </a:lnTo>
                      <a:lnTo>
                        <a:pt x="90" y="348"/>
                      </a:lnTo>
                      <a:lnTo>
                        <a:pt x="90" y="354"/>
                      </a:lnTo>
                      <a:lnTo>
                        <a:pt x="84" y="354"/>
                      </a:lnTo>
                      <a:lnTo>
                        <a:pt x="90" y="354"/>
                      </a:lnTo>
                      <a:lnTo>
                        <a:pt x="84" y="354"/>
                      </a:lnTo>
                      <a:lnTo>
                        <a:pt x="84" y="360"/>
                      </a:lnTo>
                      <a:lnTo>
                        <a:pt x="78" y="360"/>
                      </a:lnTo>
                      <a:lnTo>
                        <a:pt x="84" y="366"/>
                      </a:lnTo>
                      <a:lnTo>
                        <a:pt x="78" y="366"/>
                      </a:lnTo>
                      <a:lnTo>
                        <a:pt x="84" y="366"/>
                      </a:lnTo>
                      <a:lnTo>
                        <a:pt x="84" y="372"/>
                      </a:lnTo>
                      <a:lnTo>
                        <a:pt x="78" y="366"/>
                      </a:lnTo>
                      <a:lnTo>
                        <a:pt x="84" y="372"/>
                      </a:lnTo>
                      <a:lnTo>
                        <a:pt x="78" y="372"/>
                      </a:lnTo>
                      <a:lnTo>
                        <a:pt x="84" y="372"/>
                      </a:lnTo>
                      <a:lnTo>
                        <a:pt x="84" y="378"/>
                      </a:lnTo>
                      <a:lnTo>
                        <a:pt x="78" y="372"/>
                      </a:lnTo>
                      <a:lnTo>
                        <a:pt x="78" y="378"/>
                      </a:lnTo>
                      <a:lnTo>
                        <a:pt x="84" y="378"/>
                      </a:lnTo>
                      <a:lnTo>
                        <a:pt x="78" y="378"/>
                      </a:lnTo>
                      <a:lnTo>
                        <a:pt x="84" y="378"/>
                      </a:lnTo>
                      <a:lnTo>
                        <a:pt x="84" y="384"/>
                      </a:lnTo>
                      <a:lnTo>
                        <a:pt x="78" y="384"/>
                      </a:lnTo>
                      <a:lnTo>
                        <a:pt x="84" y="390"/>
                      </a:lnTo>
                      <a:lnTo>
                        <a:pt x="78" y="390"/>
                      </a:lnTo>
                      <a:lnTo>
                        <a:pt x="78" y="396"/>
                      </a:lnTo>
                      <a:lnTo>
                        <a:pt x="78" y="402"/>
                      </a:lnTo>
                      <a:lnTo>
                        <a:pt x="78" y="408"/>
                      </a:lnTo>
                      <a:lnTo>
                        <a:pt x="72" y="414"/>
                      </a:lnTo>
                      <a:lnTo>
                        <a:pt x="72" y="420"/>
                      </a:lnTo>
                      <a:lnTo>
                        <a:pt x="66" y="426"/>
                      </a:lnTo>
                      <a:lnTo>
                        <a:pt x="66" y="420"/>
                      </a:lnTo>
                      <a:lnTo>
                        <a:pt x="66" y="426"/>
                      </a:lnTo>
                      <a:lnTo>
                        <a:pt x="60" y="426"/>
                      </a:lnTo>
                      <a:lnTo>
                        <a:pt x="54" y="420"/>
                      </a:lnTo>
                      <a:lnTo>
                        <a:pt x="54" y="426"/>
                      </a:lnTo>
                      <a:lnTo>
                        <a:pt x="48" y="426"/>
                      </a:lnTo>
                      <a:lnTo>
                        <a:pt x="48" y="432"/>
                      </a:lnTo>
                      <a:lnTo>
                        <a:pt x="42" y="432"/>
                      </a:lnTo>
                      <a:lnTo>
                        <a:pt x="42" y="438"/>
                      </a:lnTo>
                      <a:lnTo>
                        <a:pt x="48" y="438"/>
                      </a:lnTo>
                      <a:lnTo>
                        <a:pt x="48" y="444"/>
                      </a:lnTo>
                      <a:lnTo>
                        <a:pt x="42" y="444"/>
                      </a:lnTo>
                      <a:lnTo>
                        <a:pt x="36" y="444"/>
                      </a:lnTo>
                      <a:lnTo>
                        <a:pt x="30" y="444"/>
                      </a:lnTo>
                      <a:lnTo>
                        <a:pt x="24" y="444"/>
                      </a:lnTo>
                      <a:lnTo>
                        <a:pt x="24" y="438"/>
                      </a:lnTo>
                      <a:lnTo>
                        <a:pt x="30" y="438"/>
                      </a:lnTo>
                      <a:lnTo>
                        <a:pt x="24" y="438"/>
                      </a:lnTo>
                      <a:lnTo>
                        <a:pt x="24" y="432"/>
                      </a:lnTo>
                      <a:lnTo>
                        <a:pt x="24" y="426"/>
                      </a:lnTo>
                      <a:lnTo>
                        <a:pt x="18" y="426"/>
                      </a:lnTo>
                      <a:lnTo>
                        <a:pt x="18" y="420"/>
                      </a:lnTo>
                      <a:lnTo>
                        <a:pt x="24" y="420"/>
                      </a:lnTo>
                      <a:lnTo>
                        <a:pt x="18" y="420"/>
                      </a:lnTo>
                      <a:lnTo>
                        <a:pt x="18" y="414"/>
                      </a:lnTo>
                      <a:lnTo>
                        <a:pt x="24" y="414"/>
                      </a:lnTo>
                      <a:lnTo>
                        <a:pt x="24" y="408"/>
                      </a:lnTo>
                      <a:lnTo>
                        <a:pt x="18" y="408"/>
                      </a:lnTo>
                      <a:lnTo>
                        <a:pt x="18" y="402"/>
                      </a:lnTo>
                      <a:lnTo>
                        <a:pt x="18" y="408"/>
                      </a:lnTo>
                      <a:lnTo>
                        <a:pt x="18" y="402"/>
                      </a:lnTo>
                      <a:lnTo>
                        <a:pt x="18" y="396"/>
                      </a:lnTo>
                      <a:lnTo>
                        <a:pt x="12" y="396"/>
                      </a:lnTo>
                      <a:lnTo>
                        <a:pt x="12" y="390"/>
                      </a:lnTo>
                      <a:lnTo>
                        <a:pt x="12" y="384"/>
                      </a:lnTo>
                      <a:lnTo>
                        <a:pt x="6" y="384"/>
                      </a:lnTo>
                      <a:lnTo>
                        <a:pt x="12" y="378"/>
                      </a:lnTo>
                      <a:lnTo>
                        <a:pt x="12" y="384"/>
                      </a:lnTo>
                      <a:lnTo>
                        <a:pt x="6" y="384"/>
                      </a:lnTo>
                      <a:lnTo>
                        <a:pt x="6" y="378"/>
                      </a:lnTo>
                      <a:lnTo>
                        <a:pt x="6" y="372"/>
                      </a:lnTo>
                      <a:lnTo>
                        <a:pt x="12" y="366"/>
                      </a:lnTo>
                      <a:lnTo>
                        <a:pt x="6" y="366"/>
                      </a:lnTo>
                      <a:lnTo>
                        <a:pt x="12" y="366"/>
                      </a:lnTo>
                      <a:lnTo>
                        <a:pt x="6" y="366"/>
                      </a:lnTo>
                      <a:lnTo>
                        <a:pt x="6" y="360"/>
                      </a:lnTo>
                      <a:lnTo>
                        <a:pt x="6" y="366"/>
                      </a:lnTo>
                      <a:lnTo>
                        <a:pt x="0" y="366"/>
                      </a:lnTo>
                      <a:lnTo>
                        <a:pt x="6" y="360"/>
                      </a:lnTo>
                      <a:lnTo>
                        <a:pt x="0" y="366"/>
                      </a:lnTo>
                      <a:lnTo>
                        <a:pt x="0" y="360"/>
                      </a:lnTo>
                      <a:lnTo>
                        <a:pt x="0" y="366"/>
                      </a:lnTo>
                      <a:lnTo>
                        <a:pt x="0" y="360"/>
                      </a:lnTo>
                      <a:lnTo>
                        <a:pt x="0" y="354"/>
                      </a:lnTo>
                      <a:lnTo>
                        <a:pt x="0" y="348"/>
                      </a:lnTo>
                      <a:lnTo>
                        <a:pt x="0" y="342"/>
                      </a:lnTo>
                      <a:lnTo>
                        <a:pt x="6" y="348"/>
                      </a:lnTo>
                      <a:lnTo>
                        <a:pt x="6" y="342"/>
                      </a:lnTo>
                      <a:lnTo>
                        <a:pt x="6" y="336"/>
                      </a:lnTo>
                      <a:lnTo>
                        <a:pt x="6" y="330"/>
                      </a:lnTo>
                      <a:lnTo>
                        <a:pt x="12" y="324"/>
                      </a:lnTo>
                      <a:lnTo>
                        <a:pt x="12" y="318"/>
                      </a:lnTo>
                      <a:lnTo>
                        <a:pt x="18" y="318"/>
                      </a:lnTo>
                      <a:lnTo>
                        <a:pt x="18" y="312"/>
                      </a:lnTo>
                      <a:lnTo>
                        <a:pt x="18" y="306"/>
                      </a:lnTo>
                      <a:lnTo>
                        <a:pt x="18" y="300"/>
                      </a:lnTo>
                      <a:lnTo>
                        <a:pt x="18" y="294"/>
                      </a:lnTo>
                      <a:lnTo>
                        <a:pt x="18" y="288"/>
                      </a:lnTo>
                      <a:lnTo>
                        <a:pt x="12" y="282"/>
                      </a:lnTo>
                      <a:lnTo>
                        <a:pt x="18" y="282"/>
                      </a:lnTo>
                      <a:lnTo>
                        <a:pt x="24" y="282"/>
                      </a:lnTo>
                      <a:lnTo>
                        <a:pt x="24" y="276"/>
                      </a:lnTo>
                      <a:lnTo>
                        <a:pt x="18" y="270"/>
                      </a:lnTo>
                      <a:lnTo>
                        <a:pt x="12" y="264"/>
                      </a:lnTo>
                      <a:lnTo>
                        <a:pt x="12" y="252"/>
                      </a:lnTo>
                      <a:lnTo>
                        <a:pt x="18" y="246"/>
                      </a:lnTo>
                      <a:lnTo>
                        <a:pt x="12" y="240"/>
                      </a:lnTo>
                      <a:lnTo>
                        <a:pt x="12" y="234"/>
                      </a:lnTo>
                      <a:lnTo>
                        <a:pt x="12" y="228"/>
                      </a:lnTo>
                      <a:lnTo>
                        <a:pt x="12" y="222"/>
                      </a:lnTo>
                      <a:lnTo>
                        <a:pt x="12" y="216"/>
                      </a:lnTo>
                      <a:lnTo>
                        <a:pt x="12" y="210"/>
                      </a:lnTo>
                      <a:lnTo>
                        <a:pt x="12" y="204"/>
                      </a:lnTo>
                      <a:lnTo>
                        <a:pt x="18" y="198"/>
                      </a:lnTo>
                      <a:lnTo>
                        <a:pt x="18" y="192"/>
                      </a:lnTo>
                      <a:lnTo>
                        <a:pt x="24" y="192"/>
                      </a:lnTo>
                      <a:lnTo>
                        <a:pt x="24" y="186"/>
                      </a:lnTo>
                      <a:lnTo>
                        <a:pt x="30" y="186"/>
                      </a:lnTo>
                      <a:lnTo>
                        <a:pt x="42" y="186"/>
                      </a:lnTo>
                      <a:lnTo>
                        <a:pt x="42" y="180"/>
                      </a:lnTo>
                      <a:lnTo>
                        <a:pt x="42" y="174"/>
                      </a:lnTo>
                      <a:lnTo>
                        <a:pt x="36" y="168"/>
                      </a:lnTo>
                      <a:lnTo>
                        <a:pt x="48" y="150"/>
                      </a:lnTo>
                      <a:lnTo>
                        <a:pt x="48" y="144"/>
                      </a:lnTo>
                      <a:lnTo>
                        <a:pt x="48" y="126"/>
                      </a:lnTo>
                      <a:lnTo>
                        <a:pt x="48" y="114"/>
                      </a:lnTo>
                      <a:lnTo>
                        <a:pt x="54" y="114"/>
                      </a:lnTo>
                      <a:lnTo>
                        <a:pt x="66" y="108"/>
                      </a:lnTo>
                      <a:lnTo>
                        <a:pt x="66" y="102"/>
                      </a:lnTo>
                      <a:lnTo>
                        <a:pt x="60" y="96"/>
                      </a:lnTo>
                      <a:lnTo>
                        <a:pt x="66" y="96"/>
                      </a:lnTo>
                      <a:lnTo>
                        <a:pt x="72" y="84"/>
                      </a:lnTo>
                      <a:lnTo>
                        <a:pt x="72" y="78"/>
                      </a:lnTo>
                      <a:lnTo>
                        <a:pt x="78" y="78"/>
                      </a:lnTo>
                      <a:lnTo>
                        <a:pt x="78" y="72"/>
                      </a:lnTo>
                      <a:lnTo>
                        <a:pt x="72" y="66"/>
                      </a:lnTo>
                      <a:lnTo>
                        <a:pt x="72" y="60"/>
                      </a:lnTo>
                      <a:lnTo>
                        <a:pt x="78" y="60"/>
                      </a:lnTo>
                      <a:lnTo>
                        <a:pt x="78" y="54"/>
                      </a:lnTo>
                      <a:lnTo>
                        <a:pt x="84" y="48"/>
                      </a:lnTo>
                      <a:lnTo>
                        <a:pt x="84" y="42"/>
                      </a:lnTo>
                      <a:lnTo>
                        <a:pt x="90" y="36"/>
                      </a:lnTo>
                      <a:lnTo>
                        <a:pt x="96" y="42"/>
                      </a:lnTo>
                      <a:lnTo>
                        <a:pt x="102" y="42"/>
                      </a:lnTo>
                      <a:lnTo>
                        <a:pt x="102" y="30"/>
                      </a:lnTo>
                      <a:lnTo>
                        <a:pt x="102" y="24"/>
                      </a:lnTo>
                      <a:lnTo>
                        <a:pt x="102" y="18"/>
                      </a:lnTo>
                      <a:lnTo>
                        <a:pt x="108" y="18"/>
                      </a:lnTo>
                      <a:lnTo>
                        <a:pt x="114" y="18"/>
                      </a:lnTo>
                      <a:lnTo>
                        <a:pt x="132" y="24"/>
                      </a:lnTo>
                      <a:lnTo>
                        <a:pt x="132" y="18"/>
                      </a:lnTo>
                      <a:lnTo>
                        <a:pt x="132" y="12"/>
                      </a:lnTo>
                      <a:lnTo>
                        <a:pt x="138" y="6"/>
                      </a:lnTo>
                      <a:lnTo>
                        <a:pt x="138" y="0"/>
                      </a:lnTo>
                      <a:lnTo>
                        <a:pt x="132" y="0"/>
                      </a:lnTo>
                      <a:lnTo>
                        <a:pt x="138" y="0"/>
                      </a:lnTo>
                      <a:lnTo>
                        <a:pt x="144" y="0"/>
                      </a:lnTo>
                      <a:lnTo>
                        <a:pt x="144" y="6"/>
                      </a:lnTo>
                      <a:lnTo>
                        <a:pt x="150" y="6"/>
                      </a:lnTo>
                      <a:lnTo>
                        <a:pt x="150" y="12"/>
                      </a:lnTo>
                      <a:lnTo>
                        <a:pt x="156" y="12"/>
                      </a:lnTo>
                      <a:lnTo>
                        <a:pt x="156" y="18"/>
                      </a:lnTo>
                      <a:lnTo>
                        <a:pt x="162" y="18"/>
                      </a:lnTo>
                      <a:lnTo>
                        <a:pt x="162" y="24"/>
                      </a:lnTo>
                      <a:lnTo>
                        <a:pt x="168" y="24"/>
                      </a:lnTo>
                      <a:lnTo>
                        <a:pt x="174" y="24"/>
                      </a:lnTo>
                      <a:lnTo>
                        <a:pt x="174" y="30"/>
                      </a:lnTo>
                      <a:lnTo>
                        <a:pt x="180" y="30"/>
                      </a:lnTo>
                      <a:lnTo>
                        <a:pt x="180" y="36"/>
                      </a:lnTo>
                      <a:lnTo>
                        <a:pt x="186" y="42"/>
                      </a:lnTo>
                      <a:lnTo>
                        <a:pt x="186" y="48"/>
                      </a:lnTo>
                      <a:lnTo>
                        <a:pt x="186" y="54"/>
                      </a:lnTo>
                      <a:lnTo>
                        <a:pt x="186" y="60"/>
                      </a:lnTo>
                      <a:lnTo>
                        <a:pt x="180" y="60"/>
                      </a:lnTo>
                      <a:lnTo>
                        <a:pt x="186" y="60"/>
                      </a:lnTo>
                      <a:lnTo>
                        <a:pt x="186" y="66"/>
                      </a:lnTo>
                      <a:lnTo>
                        <a:pt x="186" y="72"/>
                      </a:lnTo>
                      <a:lnTo>
                        <a:pt x="186" y="78"/>
                      </a:lnTo>
                      <a:lnTo>
                        <a:pt x="192" y="84"/>
                      </a:lnTo>
                      <a:lnTo>
                        <a:pt x="192" y="90"/>
                      </a:lnTo>
                      <a:lnTo>
                        <a:pt x="192" y="96"/>
                      </a:lnTo>
                      <a:lnTo>
                        <a:pt x="186" y="96"/>
                      </a:lnTo>
                      <a:lnTo>
                        <a:pt x="186" y="102"/>
                      </a:lnTo>
                      <a:lnTo>
                        <a:pt x="186" y="108"/>
                      </a:lnTo>
                      <a:lnTo>
                        <a:pt x="192" y="108"/>
                      </a:lnTo>
                      <a:lnTo>
                        <a:pt x="192" y="114"/>
                      </a:lnTo>
                      <a:lnTo>
                        <a:pt x="192" y="120"/>
                      </a:lnTo>
                      <a:lnTo>
                        <a:pt x="192" y="126"/>
                      </a:lnTo>
                      <a:lnTo>
                        <a:pt x="186" y="126"/>
                      </a:lnTo>
                      <a:lnTo>
                        <a:pt x="186" y="120"/>
                      </a:lnTo>
                      <a:lnTo>
                        <a:pt x="180" y="126"/>
                      </a:lnTo>
                      <a:lnTo>
                        <a:pt x="174" y="126"/>
                      </a:lnTo>
                      <a:lnTo>
                        <a:pt x="174" y="120"/>
                      </a:lnTo>
                      <a:lnTo>
                        <a:pt x="168" y="120"/>
                      </a:lnTo>
                      <a:lnTo>
                        <a:pt x="174" y="120"/>
                      </a:lnTo>
                      <a:lnTo>
                        <a:pt x="174" y="126"/>
                      </a:lnTo>
                      <a:lnTo>
                        <a:pt x="168" y="126"/>
                      </a:lnTo>
                      <a:lnTo>
                        <a:pt x="168" y="120"/>
                      </a:lnTo>
                      <a:lnTo>
                        <a:pt x="168" y="126"/>
                      </a:lnTo>
                      <a:lnTo>
                        <a:pt x="168" y="132"/>
                      </a:lnTo>
                      <a:lnTo>
                        <a:pt x="168" y="126"/>
                      </a:lnTo>
                      <a:lnTo>
                        <a:pt x="162" y="126"/>
                      </a:lnTo>
                      <a:lnTo>
                        <a:pt x="162" y="132"/>
                      </a:lnTo>
                      <a:lnTo>
                        <a:pt x="168" y="132"/>
                      </a:lnTo>
                      <a:lnTo>
                        <a:pt x="168" y="138"/>
                      </a:lnTo>
                      <a:lnTo>
                        <a:pt x="162" y="132"/>
                      </a:lnTo>
                      <a:lnTo>
                        <a:pt x="162" y="138"/>
                      </a:lnTo>
                      <a:lnTo>
                        <a:pt x="162" y="132"/>
                      </a:lnTo>
                      <a:lnTo>
                        <a:pt x="162" y="138"/>
                      </a:lnTo>
                      <a:lnTo>
                        <a:pt x="162" y="132"/>
                      </a:lnTo>
                      <a:lnTo>
                        <a:pt x="156" y="132"/>
                      </a:lnTo>
                      <a:lnTo>
                        <a:pt x="162" y="138"/>
                      </a:lnTo>
                      <a:lnTo>
                        <a:pt x="156" y="138"/>
                      </a:lnTo>
                      <a:lnTo>
                        <a:pt x="156" y="144"/>
                      </a:lnTo>
                      <a:lnTo>
                        <a:pt x="156" y="138"/>
                      </a:lnTo>
                      <a:lnTo>
                        <a:pt x="156" y="144"/>
                      </a:lnTo>
                      <a:lnTo>
                        <a:pt x="156" y="150"/>
                      </a:lnTo>
                      <a:lnTo>
                        <a:pt x="150" y="150"/>
                      </a:lnTo>
                      <a:lnTo>
                        <a:pt x="150" y="156"/>
                      </a:lnTo>
                      <a:lnTo>
                        <a:pt x="150" y="162"/>
                      </a:lnTo>
                      <a:lnTo>
                        <a:pt x="144" y="162"/>
                      </a:lnTo>
                      <a:lnTo>
                        <a:pt x="150" y="162"/>
                      </a:lnTo>
                      <a:lnTo>
                        <a:pt x="150" y="168"/>
                      </a:lnTo>
                      <a:lnTo>
                        <a:pt x="156" y="168"/>
                      </a:lnTo>
                      <a:lnTo>
                        <a:pt x="156" y="174"/>
                      </a:lnTo>
                      <a:lnTo>
                        <a:pt x="150" y="174"/>
                      </a:lnTo>
                      <a:lnTo>
                        <a:pt x="156" y="174"/>
                      </a:lnTo>
                      <a:lnTo>
                        <a:pt x="150" y="174"/>
                      </a:lnTo>
                      <a:lnTo>
                        <a:pt x="150" y="180"/>
                      </a:lnTo>
                      <a:lnTo>
                        <a:pt x="144" y="180"/>
                      </a:lnTo>
                      <a:lnTo>
                        <a:pt x="144" y="186"/>
                      </a:lnTo>
                      <a:lnTo>
                        <a:pt x="144" y="192"/>
                      </a:lnTo>
                      <a:lnTo>
                        <a:pt x="138" y="198"/>
                      </a:lnTo>
                      <a:lnTo>
                        <a:pt x="138" y="192"/>
                      </a:lnTo>
                      <a:lnTo>
                        <a:pt x="138" y="198"/>
                      </a:lnTo>
                      <a:lnTo>
                        <a:pt x="132" y="198"/>
                      </a:lnTo>
                      <a:lnTo>
                        <a:pt x="132" y="204"/>
                      </a:lnTo>
                      <a:lnTo>
                        <a:pt x="132" y="198"/>
                      </a:lnTo>
                      <a:lnTo>
                        <a:pt x="126" y="204"/>
                      </a:lnTo>
                      <a:lnTo>
                        <a:pt x="126" y="210"/>
                      </a:lnTo>
                      <a:lnTo>
                        <a:pt x="126" y="204"/>
                      </a:lnTo>
                      <a:lnTo>
                        <a:pt x="120" y="204"/>
                      </a:lnTo>
                      <a:lnTo>
                        <a:pt x="126" y="204"/>
                      </a:lnTo>
                      <a:lnTo>
                        <a:pt x="126" y="210"/>
                      </a:lnTo>
                      <a:lnTo>
                        <a:pt x="120" y="210"/>
                      </a:lnTo>
                      <a:lnTo>
                        <a:pt x="120" y="204"/>
                      </a:lnTo>
                      <a:lnTo>
                        <a:pt x="120" y="210"/>
                      </a:lnTo>
                      <a:lnTo>
                        <a:pt x="114" y="210"/>
                      </a:lnTo>
                      <a:lnTo>
                        <a:pt x="114" y="216"/>
                      </a:lnTo>
                      <a:lnTo>
                        <a:pt x="120" y="216"/>
                      </a:lnTo>
                      <a:lnTo>
                        <a:pt x="114" y="216"/>
                      </a:lnTo>
                      <a:lnTo>
                        <a:pt x="108" y="216"/>
                      </a:lnTo>
                      <a:lnTo>
                        <a:pt x="114" y="216"/>
                      </a:lnTo>
                      <a:lnTo>
                        <a:pt x="108" y="216"/>
                      </a:lnTo>
                      <a:lnTo>
                        <a:pt x="108" y="222"/>
                      </a:lnTo>
                      <a:lnTo>
                        <a:pt x="108" y="228"/>
                      </a:lnTo>
                      <a:lnTo>
                        <a:pt x="102" y="228"/>
                      </a:lnTo>
                      <a:lnTo>
                        <a:pt x="102" y="234"/>
                      </a:lnTo>
                      <a:lnTo>
                        <a:pt x="102" y="240"/>
                      </a:lnTo>
                      <a:lnTo>
                        <a:pt x="96" y="240"/>
                      </a:lnTo>
                      <a:lnTo>
                        <a:pt x="90" y="234"/>
                      </a:lnTo>
                      <a:lnTo>
                        <a:pt x="90" y="240"/>
                      </a:lnTo>
                      <a:lnTo>
                        <a:pt x="96" y="240"/>
                      </a:lnTo>
                      <a:lnTo>
                        <a:pt x="90" y="240"/>
                      </a:lnTo>
                      <a:lnTo>
                        <a:pt x="90" y="246"/>
                      </a:lnTo>
                      <a:lnTo>
                        <a:pt x="96" y="246"/>
                      </a:lnTo>
                      <a:lnTo>
                        <a:pt x="90" y="246"/>
                      </a:lnTo>
                      <a:lnTo>
                        <a:pt x="96" y="246"/>
                      </a:lnTo>
                      <a:lnTo>
                        <a:pt x="96" y="252"/>
                      </a:lnTo>
                      <a:close/>
                    </a:path>
                  </a:pathLst>
                </a:custGeom>
                <a:solidFill>
                  <a:srgbClr val="00CC00"/>
                </a:solidFill>
                <a:ln w="0">
                  <a:solidFill>
                    <a:srgbClr val="000000"/>
                  </a:solidFill>
                  <a:prstDash val="solid"/>
                  <a:round/>
                  <a:headEnd/>
                  <a:tailEnd/>
                </a:ln>
              </p:spPr>
              <p:txBody>
                <a:bodyPr/>
                <a:lstStyle/>
                <a:p>
                  <a:endParaRPr lang="en-US"/>
                </a:p>
              </p:txBody>
            </p:sp>
            <p:sp>
              <p:nvSpPr>
                <p:cNvPr id="16917" name="Freeform 389"/>
                <p:cNvSpPr>
                  <a:spLocks/>
                </p:cNvSpPr>
                <p:nvPr/>
              </p:nvSpPr>
              <p:spPr bwMode="auto">
                <a:xfrm>
                  <a:off x="3051" y="1770"/>
                  <a:ext cx="24" cy="24"/>
                </a:xfrm>
                <a:custGeom>
                  <a:avLst/>
                  <a:gdLst>
                    <a:gd name="T0" fmla="*/ 6 w 24"/>
                    <a:gd name="T1" fmla="*/ 6 h 24"/>
                    <a:gd name="T2" fmla="*/ 6 w 24"/>
                    <a:gd name="T3" fmla="*/ 12 h 24"/>
                    <a:gd name="T4" fmla="*/ 0 w 24"/>
                    <a:gd name="T5" fmla="*/ 12 h 24"/>
                    <a:gd name="T6" fmla="*/ 6 w 24"/>
                    <a:gd name="T7" fmla="*/ 12 h 24"/>
                    <a:gd name="T8" fmla="*/ 0 w 24"/>
                    <a:gd name="T9" fmla="*/ 12 h 24"/>
                    <a:gd name="T10" fmla="*/ 0 w 24"/>
                    <a:gd name="T11" fmla="*/ 18 h 24"/>
                    <a:gd name="T12" fmla="*/ 6 w 24"/>
                    <a:gd name="T13" fmla="*/ 18 h 24"/>
                    <a:gd name="T14" fmla="*/ 0 w 24"/>
                    <a:gd name="T15" fmla="*/ 18 h 24"/>
                    <a:gd name="T16" fmla="*/ 0 w 24"/>
                    <a:gd name="T17" fmla="*/ 24 h 24"/>
                    <a:gd name="T18" fmla="*/ 6 w 24"/>
                    <a:gd name="T19" fmla="*/ 24 h 24"/>
                    <a:gd name="T20" fmla="*/ 6 w 24"/>
                    <a:gd name="T21" fmla="*/ 18 h 24"/>
                    <a:gd name="T22" fmla="*/ 12 w 24"/>
                    <a:gd name="T23" fmla="*/ 18 h 24"/>
                    <a:gd name="T24" fmla="*/ 12 w 24"/>
                    <a:gd name="T25" fmla="*/ 24 h 24"/>
                    <a:gd name="T26" fmla="*/ 12 w 24"/>
                    <a:gd name="T27" fmla="*/ 18 h 24"/>
                    <a:gd name="T28" fmla="*/ 18 w 24"/>
                    <a:gd name="T29" fmla="*/ 18 h 24"/>
                    <a:gd name="T30" fmla="*/ 24 w 24"/>
                    <a:gd name="T31" fmla="*/ 18 h 24"/>
                    <a:gd name="T32" fmla="*/ 24 w 24"/>
                    <a:gd name="T33" fmla="*/ 12 h 24"/>
                    <a:gd name="T34" fmla="*/ 24 w 24"/>
                    <a:gd name="T35" fmla="*/ 6 h 24"/>
                    <a:gd name="T36" fmla="*/ 24 w 24"/>
                    <a:gd name="T37" fmla="*/ 0 h 24"/>
                    <a:gd name="T38" fmla="*/ 18 w 24"/>
                    <a:gd name="T39" fmla="*/ 0 h 24"/>
                    <a:gd name="T40" fmla="*/ 12 w 24"/>
                    <a:gd name="T41" fmla="*/ 0 h 24"/>
                    <a:gd name="T42" fmla="*/ 12 w 24"/>
                    <a:gd name="T43" fmla="*/ 6 h 24"/>
                    <a:gd name="T44" fmla="*/ 12 w 24"/>
                    <a:gd name="T45" fmla="*/ 12 h 24"/>
                    <a:gd name="T46" fmla="*/ 6 w 24"/>
                    <a:gd name="T47" fmla="*/ 12 h 24"/>
                    <a:gd name="T48" fmla="*/ 12 w 24"/>
                    <a:gd name="T49" fmla="*/ 12 h 24"/>
                    <a:gd name="T50" fmla="*/ 6 w 24"/>
                    <a:gd name="T51" fmla="*/ 12 h 24"/>
                    <a:gd name="T52" fmla="*/ 6 w 24"/>
                    <a:gd name="T53" fmla="*/ 6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24"/>
                    <a:gd name="T83" fmla="*/ 24 w 24"/>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24">
                      <a:moveTo>
                        <a:pt x="6" y="6"/>
                      </a:moveTo>
                      <a:lnTo>
                        <a:pt x="6" y="12"/>
                      </a:lnTo>
                      <a:lnTo>
                        <a:pt x="0" y="12"/>
                      </a:lnTo>
                      <a:lnTo>
                        <a:pt x="6" y="12"/>
                      </a:lnTo>
                      <a:lnTo>
                        <a:pt x="0" y="12"/>
                      </a:lnTo>
                      <a:lnTo>
                        <a:pt x="0" y="18"/>
                      </a:lnTo>
                      <a:lnTo>
                        <a:pt x="6" y="18"/>
                      </a:lnTo>
                      <a:lnTo>
                        <a:pt x="0" y="18"/>
                      </a:lnTo>
                      <a:lnTo>
                        <a:pt x="0" y="24"/>
                      </a:lnTo>
                      <a:lnTo>
                        <a:pt x="6" y="24"/>
                      </a:lnTo>
                      <a:lnTo>
                        <a:pt x="6" y="18"/>
                      </a:lnTo>
                      <a:lnTo>
                        <a:pt x="12" y="18"/>
                      </a:lnTo>
                      <a:lnTo>
                        <a:pt x="12" y="24"/>
                      </a:lnTo>
                      <a:lnTo>
                        <a:pt x="12" y="18"/>
                      </a:lnTo>
                      <a:lnTo>
                        <a:pt x="18" y="18"/>
                      </a:lnTo>
                      <a:lnTo>
                        <a:pt x="24" y="18"/>
                      </a:lnTo>
                      <a:lnTo>
                        <a:pt x="24" y="12"/>
                      </a:lnTo>
                      <a:lnTo>
                        <a:pt x="24" y="6"/>
                      </a:lnTo>
                      <a:lnTo>
                        <a:pt x="24" y="0"/>
                      </a:lnTo>
                      <a:lnTo>
                        <a:pt x="18" y="0"/>
                      </a:lnTo>
                      <a:lnTo>
                        <a:pt x="12" y="0"/>
                      </a:lnTo>
                      <a:lnTo>
                        <a:pt x="12" y="6"/>
                      </a:lnTo>
                      <a:lnTo>
                        <a:pt x="12" y="12"/>
                      </a:lnTo>
                      <a:lnTo>
                        <a:pt x="6" y="12"/>
                      </a:lnTo>
                      <a:lnTo>
                        <a:pt x="12" y="12"/>
                      </a:lnTo>
                      <a:lnTo>
                        <a:pt x="6" y="12"/>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6918" name="Freeform 390"/>
                <p:cNvSpPr>
                  <a:spLocks/>
                </p:cNvSpPr>
                <p:nvPr/>
              </p:nvSpPr>
              <p:spPr bwMode="auto">
                <a:xfrm>
                  <a:off x="3075" y="1782"/>
                  <a:ext cx="12" cy="30"/>
                </a:xfrm>
                <a:custGeom>
                  <a:avLst/>
                  <a:gdLst>
                    <a:gd name="T0" fmla="*/ 0 w 12"/>
                    <a:gd name="T1" fmla="*/ 30 h 30"/>
                    <a:gd name="T2" fmla="*/ 6 w 12"/>
                    <a:gd name="T3" fmla="*/ 24 h 30"/>
                    <a:gd name="T4" fmla="*/ 6 w 12"/>
                    <a:gd name="T5" fmla="*/ 18 h 30"/>
                    <a:gd name="T6" fmla="*/ 12 w 12"/>
                    <a:gd name="T7" fmla="*/ 12 h 30"/>
                    <a:gd name="T8" fmla="*/ 12 w 12"/>
                    <a:gd name="T9" fmla="*/ 6 h 30"/>
                    <a:gd name="T10" fmla="*/ 12 w 12"/>
                    <a:gd name="T11" fmla="*/ 0 h 30"/>
                    <a:gd name="T12" fmla="*/ 12 w 12"/>
                    <a:gd name="T13" fmla="*/ 6 h 30"/>
                    <a:gd name="T14" fmla="*/ 6 w 12"/>
                    <a:gd name="T15" fmla="*/ 6 h 30"/>
                    <a:gd name="T16" fmla="*/ 6 w 12"/>
                    <a:gd name="T17" fmla="*/ 12 h 30"/>
                    <a:gd name="T18" fmla="*/ 6 w 12"/>
                    <a:gd name="T19" fmla="*/ 18 h 30"/>
                    <a:gd name="T20" fmla="*/ 0 w 12"/>
                    <a:gd name="T21" fmla="*/ 18 h 30"/>
                    <a:gd name="T22" fmla="*/ 0 w 12"/>
                    <a:gd name="T23" fmla="*/ 24 h 30"/>
                    <a:gd name="T24" fmla="*/ 0 w 12"/>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0"/>
                    <a:gd name="T41" fmla="*/ 12 w 1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0">
                      <a:moveTo>
                        <a:pt x="0" y="30"/>
                      </a:moveTo>
                      <a:lnTo>
                        <a:pt x="6" y="24"/>
                      </a:lnTo>
                      <a:lnTo>
                        <a:pt x="6" y="18"/>
                      </a:lnTo>
                      <a:lnTo>
                        <a:pt x="12" y="12"/>
                      </a:lnTo>
                      <a:lnTo>
                        <a:pt x="12" y="6"/>
                      </a:lnTo>
                      <a:lnTo>
                        <a:pt x="12" y="0"/>
                      </a:lnTo>
                      <a:lnTo>
                        <a:pt x="12" y="6"/>
                      </a:lnTo>
                      <a:lnTo>
                        <a:pt x="6" y="6"/>
                      </a:lnTo>
                      <a:lnTo>
                        <a:pt x="6" y="12"/>
                      </a:lnTo>
                      <a:lnTo>
                        <a:pt x="6" y="18"/>
                      </a:lnTo>
                      <a:lnTo>
                        <a:pt x="0" y="18"/>
                      </a:lnTo>
                      <a:lnTo>
                        <a:pt x="0" y="24"/>
                      </a:lnTo>
                      <a:lnTo>
                        <a:pt x="0" y="30"/>
                      </a:lnTo>
                      <a:close/>
                    </a:path>
                  </a:pathLst>
                </a:custGeom>
                <a:solidFill>
                  <a:srgbClr val="00CC00"/>
                </a:solidFill>
                <a:ln w="0">
                  <a:solidFill>
                    <a:srgbClr val="000000"/>
                  </a:solidFill>
                  <a:prstDash val="solid"/>
                  <a:round/>
                  <a:headEnd/>
                  <a:tailEnd/>
                </a:ln>
              </p:spPr>
              <p:txBody>
                <a:bodyPr/>
                <a:lstStyle/>
                <a:p>
                  <a:endParaRPr lang="en-US"/>
                </a:p>
              </p:txBody>
            </p:sp>
            <p:sp>
              <p:nvSpPr>
                <p:cNvPr id="16919" name="Freeform 391"/>
                <p:cNvSpPr>
                  <a:spLocks/>
                </p:cNvSpPr>
                <p:nvPr/>
              </p:nvSpPr>
              <p:spPr bwMode="auto">
                <a:xfrm>
                  <a:off x="3093" y="1770"/>
                  <a:ext cx="18" cy="6"/>
                </a:xfrm>
                <a:custGeom>
                  <a:avLst/>
                  <a:gdLst>
                    <a:gd name="T0" fmla="*/ 6 w 18"/>
                    <a:gd name="T1" fmla="*/ 0 h 6"/>
                    <a:gd name="T2" fmla="*/ 0 w 18"/>
                    <a:gd name="T3" fmla="*/ 0 h 6"/>
                    <a:gd name="T4" fmla="*/ 6 w 18"/>
                    <a:gd name="T5" fmla="*/ 0 h 6"/>
                    <a:gd name="T6" fmla="*/ 6 w 18"/>
                    <a:gd name="T7" fmla="*/ 6 h 6"/>
                    <a:gd name="T8" fmla="*/ 12 w 18"/>
                    <a:gd name="T9" fmla="*/ 6 h 6"/>
                    <a:gd name="T10" fmla="*/ 6 w 18"/>
                    <a:gd name="T11" fmla="*/ 6 h 6"/>
                    <a:gd name="T12" fmla="*/ 12 w 18"/>
                    <a:gd name="T13" fmla="*/ 6 h 6"/>
                    <a:gd name="T14" fmla="*/ 12 w 18"/>
                    <a:gd name="T15" fmla="*/ 0 h 6"/>
                    <a:gd name="T16" fmla="*/ 18 w 18"/>
                    <a:gd name="T17" fmla="*/ 0 h 6"/>
                    <a:gd name="T18" fmla="*/ 12 w 18"/>
                    <a:gd name="T19" fmla="*/ 0 h 6"/>
                    <a:gd name="T20" fmla="*/ 6 w 18"/>
                    <a:gd name="T21" fmla="*/ 0 h 6"/>
                    <a:gd name="T22" fmla="*/ 12 w 18"/>
                    <a:gd name="T23" fmla="*/ 0 h 6"/>
                    <a:gd name="T24" fmla="*/ 6 w 18"/>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6"/>
                    <a:gd name="T41" fmla="*/ 18 w 18"/>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6">
                      <a:moveTo>
                        <a:pt x="6" y="0"/>
                      </a:moveTo>
                      <a:lnTo>
                        <a:pt x="0" y="0"/>
                      </a:lnTo>
                      <a:lnTo>
                        <a:pt x="6" y="0"/>
                      </a:lnTo>
                      <a:lnTo>
                        <a:pt x="6" y="6"/>
                      </a:lnTo>
                      <a:lnTo>
                        <a:pt x="12" y="6"/>
                      </a:lnTo>
                      <a:lnTo>
                        <a:pt x="6" y="6"/>
                      </a:lnTo>
                      <a:lnTo>
                        <a:pt x="12" y="6"/>
                      </a:lnTo>
                      <a:lnTo>
                        <a:pt x="12" y="0"/>
                      </a:lnTo>
                      <a:lnTo>
                        <a:pt x="18" y="0"/>
                      </a:lnTo>
                      <a:lnTo>
                        <a:pt x="12" y="0"/>
                      </a:lnTo>
                      <a:lnTo>
                        <a:pt x="6" y="0"/>
                      </a:lnTo>
                      <a:lnTo>
                        <a:pt x="12"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920" name="Freeform 392"/>
                <p:cNvSpPr>
                  <a:spLocks/>
                </p:cNvSpPr>
                <p:nvPr/>
              </p:nvSpPr>
              <p:spPr bwMode="auto">
                <a:xfrm>
                  <a:off x="3135" y="1806"/>
                  <a:ext cx="18" cy="30"/>
                </a:xfrm>
                <a:custGeom>
                  <a:avLst/>
                  <a:gdLst>
                    <a:gd name="T0" fmla="*/ 0 w 18"/>
                    <a:gd name="T1" fmla="*/ 18 h 30"/>
                    <a:gd name="T2" fmla="*/ 0 w 18"/>
                    <a:gd name="T3" fmla="*/ 24 h 30"/>
                    <a:gd name="T4" fmla="*/ 6 w 18"/>
                    <a:gd name="T5" fmla="*/ 24 h 30"/>
                    <a:gd name="T6" fmla="*/ 0 w 18"/>
                    <a:gd name="T7" fmla="*/ 24 h 30"/>
                    <a:gd name="T8" fmla="*/ 6 w 18"/>
                    <a:gd name="T9" fmla="*/ 24 h 30"/>
                    <a:gd name="T10" fmla="*/ 0 w 18"/>
                    <a:gd name="T11" fmla="*/ 24 h 30"/>
                    <a:gd name="T12" fmla="*/ 0 w 18"/>
                    <a:gd name="T13" fmla="*/ 30 h 30"/>
                    <a:gd name="T14" fmla="*/ 6 w 18"/>
                    <a:gd name="T15" fmla="*/ 30 h 30"/>
                    <a:gd name="T16" fmla="*/ 6 w 18"/>
                    <a:gd name="T17" fmla="*/ 24 h 30"/>
                    <a:gd name="T18" fmla="*/ 6 w 18"/>
                    <a:gd name="T19" fmla="*/ 18 h 30"/>
                    <a:gd name="T20" fmla="*/ 12 w 18"/>
                    <a:gd name="T21" fmla="*/ 18 h 30"/>
                    <a:gd name="T22" fmla="*/ 12 w 18"/>
                    <a:gd name="T23" fmla="*/ 12 h 30"/>
                    <a:gd name="T24" fmla="*/ 12 w 18"/>
                    <a:gd name="T25" fmla="*/ 6 h 30"/>
                    <a:gd name="T26" fmla="*/ 18 w 18"/>
                    <a:gd name="T27" fmla="*/ 6 h 30"/>
                    <a:gd name="T28" fmla="*/ 18 w 18"/>
                    <a:gd name="T29" fmla="*/ 0 h 30"/>
                    <a:gd name="T30" fmla="*/ 18 w 18"/>
                    <a:gd name="T31" fmla="*/ 6 h 30"/>
                    <a:gd name="T32" fmla="*/ 18 w 18"/>
                    <a:gd name="T33" fmla="*/ 0 h 30"/>
                    <a:gd name="T34" fmla="*/ 18 w 18"/>
                    <a:gd name="T35" fmla="*/ 6 h 30"/>
                    <a:gd name="T36" fmla="*/ 12 w 18"/>
                    <a:gd name="T37" fmla="*/ 0 h 30"/>
                    <a:gd name="T38" fmla="*/ 12 w 18"/>
                    <a:gd name="T39" fmla="*/ 6 h 30"/>
                    <a:gd name="T40" fmla="*/ 12 w 18"/>
                    <a:gd name="T41" fmla="*/ 0 h 30"/>
                    <a:gd name="T42" fmla="*/ 6 w 18"/>
                    <a:gd name="T43" fmla="*/ 0 h 30"/>
                    <a:gd name="T44" fmla="*/ 6 w 18"/>
                    <a:gd name="T45" fmla="*/ 6 h 30"/>
                    <a:gd name="T46" fmla="*/ 6 w 18"/>
                    <a:gd name="T47" fmla="*/ 12 h 30"/>
                    <a:gd name="T48" fmla="*/ 0 w 18"/>
                    <a:gd name="T49" fmla="*/ 12 h 30"/>
                    <a:gd name="T50" fmla="*/ 0 w 18"/>
                    <a:gd name="T51" fmla="*/ 18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30"/>
                    <a:gd name="T80" fmla="*/ 18 w 18"/>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30">
                      <a:moveTo>
                        <a:pt x="0" y="18"/>
                      </a:moveTo>
                      <a:lnTo>
                        <a:pt x="0" y="24"/>
                      </a:lnTo>
                      <a:lnTo>
                        <a:pt x="6" y="24"/>
                      </a:lnTo>
                      <a:lnTo>
                        <a:pt x="0" y="24"/>
                      </a:lnTo>
                      <a:lnTo>
                        <a:pt x="6" y="24"/>
                      </a:lnTo>
                      <a:lnTo>
                        <a:pt x="0" y="24"/>
                      </a:lnTo>
                      <a:lnTo>
                        <a:pt x="0" y="30"/>
                      </a:lnTo>
                      <a:lnTo>
                        <a:pt x="6" y="30"/>
                      </a:lnTo>
                      <a:lnTo>
                        <a:pt x="6" y="24"/>
                      </a:lnTo>
                      <a:lnTo>
                        <a:pt x="6" y="18"/>
                      </a:lnTo>
                      <a:lnTo>
                        <a:pt x="12" y="18"/>
                      </a:lnTo>
                      <a:lnTo>
                        <a:pt x="12" y="12"/>
                      </a:lnTo>
                      <a:lnTo>
                        <a:pt x="12" y="6"/>
                      </a:lnTo>
                      <a:lnTo>
                        <a:pt x="18" y="6"/>
                      </a:lnTo>
                      <a:lnTo>
                        <a:pt x="18" y="0"/>
                      </a:lnTo>
                      <a:lnTo>
                        <a:pt x="18" y="6"/>
                      </a:lnTo>
                      <a:lnTo>
                        <a:pt x="18" y="0"/>
                      </a:lnTo>
                      <a:lnTo>
                        <a:pt x="18" y="6"/>
                      </a:lnTo>
                      <a:lnTo>
                        <a:pt x="12" y="0"/>
                      </a:lnTo>
                      <a:lnTo>
                        <a:pt x="12" y="6"/>
                      </a:lnTo>
                      <a:lnTo>
                        <a:pt x="12" y="0"/>
                      </a:lnTo>
                      <a:lnTo>
                        <a:pt x="6" y="0"/>
                      </a:lnTo>
                      <a:lnTo>
                        <a:pt x="6" y="6"/>
                      </a:lnTo>
                      <a:lnTo>
                        <a:pt x="6" y="12"/>
                      </a:lnTo>
                      <a:lnTo>
                        <a:pt x="0" y="12"/>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6921" name="Freeform 393"/>
                <p:cNvSpPr>
                  <a:spLocks/>
                </p:cNvSpPr>
                <p:nvPr/>
              </p:nvSpPr>
              <p:spPr bwMode="auto">
                <a:xfrm>
                  <a:off x="3111" y="1824"/>
                  <a:ext cx="12" cy="30"/>
                </a:xfrm>
                <a:custGeom>
                  <a:avLst/>
                  <a:gdLst>
                    <a:gd name="T0" fmla="*/ 0 w 12"/>
                    <a:gd name="T1" fmla="*/ 24 h 30"/>
                    <a:gd name="T2" fmla="*/ 0 w 12"/>
                    <a:gd name="T3" fmla="*/ 30 h 30"/>
                    <a:gd name="T4" fmla="*/ 0 w 12"/>
                    <a:gd name="T5" fmla="*/ 24 h 30"/>
                    <a:gd name="T6" fmla="*/ 6 w 12"/>
                    <a:gd name="T7" fmla="*/ 24 h 30"/>
                    <a:gd name="T8" fmla="*/ 6 w 12"/>
                    <a:gd name="T9" fmla="*/ 18 h 30"/>
                    <a:gd name="T10" fmla="*/ 6 w 12"/>
                    <a:gd name="T11" fmla="*/ 12 h 30"/>
                    <a:gd name="T12" fmla="*/ 6 w 12"/>
                    <a:gd name="T13" fmla="*/ 6 h 30"/>
                    <a:gd name="T14" fmla="*/ 12 w 12"/>
                    <a:gd name="T15" fmla="*/ 6 h 30"/>
                    <a:gd name="T16" fmla="*/ 6 w 12"/>
                    <a:gd name="T17" fmla="*/ 6 h 30"/>
                    <a:gd name="T18" fmla="*/ 12 w 12"/>
                    <a:gd name="T19" fmla="*/ 0 h 30"/>
                    <a:gd name="T20" fmla="*/ 6 w 12"/>
                    <a:gd name="T21" fmla="*/ 0 h 30"/>
                    <a:gd name="T22" fmla="*/ 6 w 12"/>
                    <a:gd name="T23" fmla="*/ 6 h 30"/>
                    <a:gd name="T24" fmla="*/ 6 w 12"/>
                    <a:gd name="T25" fmla="*/ 12 h 30"/>
                    <a:gd name="T26" fmla="*/ 0 w 12"/>
                    <a:gd name="T27" fmla="*/ 12 h 30"/>
                    <a:gd name="T28" fmla="*/ 0 w 12"/>
                    <a:gd name="T29" fmla="*/ 18 h 30"/>
                    <a:gd name="T30" fmla="*/ 0 w 12"/>
                    <a:gd name="T31" fmla="*/ 24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30"/>
                    <a:gd name="T50" fmla="*/ 12 w 12"/>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30">
                      <a:moveTo>
                        <a:pt x="0" y="24"/>
                      </a:moveTo>
                      <a:lnTo>
                        <a:pt x="0" y="30"/>
                      </a:lnTo>
                      <a:lnTo>
                        <a:pt x="0" y="24"/>
                      </a:lnTo>
                      <a:lnTo>
                        <a:pt x="6" y="24"/>
                      </a:lnTo>
                      <a:lnTo>
                        <a:pt x="6" y="18"/>
                      </a:lnTo>
                      <a:lnTo>
                        <a:pt x="6" y="12"/>
                      </a:lnTo>
                      <a:lnTo>
                        <a:pt x="6" y="6"/>
                      </a:lnTo>
                      <a:lnTo>
                        <a:pt x="12" y="6"/>
                      </a:lnTo>
                      <a:lnTo>
                        <a:pt x="6" y="6"/>
                      </a:lnTo>
                      <a:lnTo>
                        <a:pt x="12" y="0"/>
                      </a:lnTo>
                      <a:lnTo>
                        <a:pt x="6" y="0"/>
                      </a:lnTo>
                      <a:lnTo>
                        <a:pt x="6" y="6"/>
                      </a:lnTo>
                      <a:lnTo>
                        <a:pt x="6" y="12"/>
                      </a:lnTo>
                      <a:lnTo>
                        <a:pt x="0" y="12"/>
                      </a:lnTo>
                      <a:lnTo>
                        <a:pt x="0" y="18"/>
                      </a:lnTo>
                      <a:lnTo>
                        <a:pt x="0" y="24"/>
                      </a:lnTo>
                      <a:close/>
                    </a:path>
                  </a:pathLst>
                </a:custGeom>
                <a:solidFill>
                  <a:srgbClr val="00CC00"/>
                </a:solidFill>
                <a:ln w="0">
                  <a:solidFill>
                    <a:srgbClr val="000000"/>
                  </a:solidFill>
                  <a:prstDash val="solid"/>
                  <a:round/>
                  <a:headEnd/>
                  <a:tailEnd/>
                </a:ln>
              </p:spPr>
              <p:txBody>
                <a:bodyPr/>
                <a:lstStyle/>
                <a:p>
                  <a:endParaRPr lang="en-US"/>
                </a:p>
              </p:txBody>
            </p:sp>
            <p:sp>
              <p:nvSpPr>
                <p:cNvPr id="16922" name="Freeform 394"/>
                <p:cNvSpPr>
                  <a:spLocks/>
                </p:cNvSpPr>
                <p:nvPr/>
              </p:nvSpPr>
              <p:spPr bwMode="auto">
                <a:xfrm>
                  <a:off x="2985" y="1812"/>
                  <a:ext cx="42" cy="84"/>
                </a:xfrm>
                <a:custGeom>
                  <a:avLst/>
                  <a:gdLst>
                    <a:gd name="T0" fmla="*/ 0 w 42"/>
                    <a:gd name="T1" fmla="*/ 60 h 84"/>
                    <a:gd name="T2" fmla="*/ 6 w 42"/>
                    <a:gd name="T3" fmla="*/ 60 h 84"/>
                    <a:gd name="T4" fmla="*/ 12 w 42"/>
                    <a:gd name="T5" fmla="*/ 66 h 84"/>
                    <a:gd name="T6" fmla="*/ 12 w 42"/>
                    <a:gd name="T7" fmla="*/ 78 h 84"/>
                    <a:gd name="T8" fmla="*/ 18 w 42"/>
                    <a:gd name="T9" fmla="*/ 84 h 84"/>
                    <a:gd name="T10" fmla="*/ 24 w 42"/>
                    <a:gd name="T11" fmla="*/ 78 h 84"/>
                    <a:gd name="T12" fmla="*/ 24 w 42"/>
                    <a:gd name="T13" fmla="*/ 78 h 84"/>
                    <a:gd name="T14" fmla="*/ 24 w 42"/>
                    <a:gd name="T15" fmla="*/ 66 h 84"/>
                    <a:gd name="T16" fmla="*/ 30 w 42"/>
                    <a:gd name="T17" fmla="*/ 60 h 84"/>
                    <a:gd name="T18" fmla="*/ 30 w 42"/>
                    <a:gd name="T19" fmla="*/ 60 h 84"/>
                    <a:gd name="T20" fmla="*/ 36 w 42"/>
                    <a:gd name="T21" fmla="*/ 54 h 84"/>
                    <a:gd name="T22" fmla="*/ 30 w 42"/>
                    <a:gd name="T23" fmla="*/ 48 h 84"/>
                    <a:gd name="T24" fmla="*/ 30 w 42"/>
                    <a:gd name="T25" fmla="*/ 48 h 84"/>
                    <a:gd name="T26" fmla="*/ 36 w 42"/>
                    <a:gd name="T27" fmla="*/ 42 h 84"/>
                    <a:gd name="T28" fmla="*/ 36 w 42"/>
                    <a:gd name="T29" fmla="*/ 42 h 84"/>
                    <a:gd name="T30" fmla="*/ 42 w 42"/>
                    <a:gd name="T31" fmla="*/ 48 h 84"/>
                    <a:gd name="T32" fmla="*/ 42 w 42"/>
                    <a:gd name="T33" fmla="*/ 36 h 84"/>
                    <a:gd name="T34" fmla="*/ 36 w 42"/>
                    <a:gd name="T35" fmla="*/ 30 h 84"/>
                    <a:gd name="T36" fmla="*/ 36 w 42"/>
                    <a:gd name="T37" fmla="*/ 30 h 84"/>
                    <a:gd name="T38" fmla="*/ 30 w 42"/>
                    <a:gd name="T39" fmla="*/ 24 h 84"/>
                    <a:gd name="T40" fmla="*/ 18 w 42"/>
                    <a:gd name="T41" fmla="*/ 24 h 84"/>
                    <a:gd name="T42" fmla="*/ 18 w 42"/>
                    <a:gd name="T43" fmla="*/ 36 h 84"/>
                    <a:gd name="T44" fmla="*/ 18 w 42"/>
                    <a:gd name="T45" fmla="*/ 36 h 84"/>
                    <a:gd name="T46" fmla="*/ 12 w 42"/>
                    <a:gd name="T47" fmla="*/ 30 h 84"/>
                    <a:gd name="T48" fmla="*/ 6 w 42"/>
                    <a:gd name="T49" fmla="*/ 36 h 84"/>
                    <a:gd name="T50" fmla="*/ 12 w 42"/>
                    <a:gd name="T51" fmla="*/ 30 h 84"/>
                    <a:gd name="T52" fmla="*/ 12 w 42"/>
                    <a:gd name="T53" fmla="*/ 30 h 84"/>
                    <a:gd name="T54" fmla="*/ 18 w 42"/>
                    <a:gd name="T55" fmla="*/ 24 h 84"/>
                    <a:gd name="T56" fmla="*/ 24 w 42"/>
                    <a:gd name="T57" fmla="*/ 18 h 84"/>
                    <a:gd name="T58" fmla="*/ 24 w 42"/>
                    <a:gd name="T59" fmla="*/ 18 h 84"/>
                    <a:gd name="T60" fmla="*/ 36 w 42"/>
                    <a:gd name="T61" fmla="*/ 24 h 84"/>
                    <a:gd name="T62" fmla="*/ 36 w 42"/>
                    <a:gd name="T63" fmla="*/ 12 h 84"/>
                    <a:gd name="T64" fmla="*/ 42 w 42"/>
                    <a:gd name="T65" fmla="*/ 0 h 84"/>
                    <a:gd name="T66" fmla="*/ 36 w 42"/>
                    <a:gd name="T67" fmla="*/ 6 h 84"/>
                    <a:gd name="T68" fmla="*/ 24 w 42"/>
                    <a:gd name="T69" fmla="*/ 12 h 84"/>
                    <a:gd name="T70" fmla="*/ 18 w 42"/>
                    <a:gd name="T71" fmla="*/ 18 h 84"/>
                    <a:gd name="T72" fmla="*/ 6 w 42"/>
                    <a:gd name="T73" fmla="*/ 18 h 84"/>
                    <a:gd name="T74" fmla="*/ 6 w 42"/>
                    <a:gd name="T75" fmla="*/ 30 h 84"/>
                    <a:gd name="T76" fmla="*/ 0 w 42"/>
                    <a:gd name="T77" fmla="*/ 36 h 84"/>
                    <a:gd name="T78" fmla="*/ 0 w 42"/>
                    <a:gd name="T79" fmla="*/ 30 h 84"/>
                    <a:gd name="T80" fmla="*/ 0 w 42"/>
                    <a:gd name="T81" fmla="*/ 30 h 84"/>
                    <a:gd name="T82" fmla="*/ 0 w 42"/>
                    <a:gd name="T83" fmla="*/ 42 h 84"/>
                    <a:gd name="T84" fmla="*/ 6 w 42"/>
                    <a:gd name="T85" fmla="*/ 48 h 84"/>
                    <a:gd name="T86" fmla="*/ 0 w 42"/>
                    <a:gd name="T87" fmla="*/ 54 h 84"/>
                    <a:gd name="T88" fmla="*/ 0 w 42"/>
                    <a:gd name="T89" fmla="*/ 54 h 84"/>
                    <a:gd name="T90" fmla="*/ 0 w 42"/>
                    <a:gd name="T91" fmla="*/ 54 h 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84"/>
                    <a:gd name="T140" fmla="*/ 42 w 42"/>
                    <a:gd name="T141" fmla="*/ 84 h 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84">
                      <a:moveTo>
                        <a:pt x="0" y="54"/>
                      </a:moveTo>
                      <a:lnTo>
                        <a:pt x="0" y="60"/>
                      </a:lnTo>
                      <a:lnTo>
                        <a:pt x="6" y="66"/>
                      </a:lnTo>
                      <a:lnTo>
                        <a:pt x="6" y="60"/>
                      </a:lnTo>
                      <a:lnTo>
                        <a:pt x="6" y="66"/>
                      </a:lnTo>
                      <a:lnTo>
                        <a:pt x="12" y="66"/>
                      </a:lnTo>
                      <a:lnTo>
                        <a:pt x="12" y="72"/>
                      </a:lnTo>
                      <a:lnTo>
                        <a:pt x="12" y="78"/>
                      </a:lnTo>
                      <a:lnTo>
                        <a:pt x="18" y="78"/>
                      </a:lnTo>
                      <a:lnTo>
                        <a:pt x="18" y="84"/>
                      </a:lnTo>
                      <a:lnTo>
                        <a:pt x="18" y="78"/>
                      </a:lnTo>
                      <a:lnTo>
                        <a:pt x="24" y="78"/>
                      </a:lnTo>
                      <a:lnTo>
                        <a:pt x="18" y="78"/>
                      </a:lnTo>
                      <a:lnTo>
                        <a:pt x="24" y="78"/>
                      </a:lnTo>
                      <a:lnTo>
                        <a:pt x="24" y="72"/>
                      </a:lnTo>
                      <a:lnTo>
                        <a:pt x="24" y="66"/>
                      </a:lnTo>
                      <a:lnTo>
                        <a:pt x="24" y="60"/>
                      </a:lnTo>
                      <a:lnTo>
                        <a:pt x="30" y="60"/>
                      </a:lnTo>
                      <a:lnTo>
                        <a:pt x="24" y="60"/>
                      </a:lnTo>
                      <a:lnTo>
                        <a:pt x="30" y="60"/>
                      </a:lnTo>
                      <a:lnTo>
                        <a:pt x="30" y="54"/>
                      </a:lnTo>
                      <a:lnTo>
                        <a:pt x="36" y="54"/>
                      </a:lnTo>
                      <a:lnTo>
                        <a:pt x="36" y="48"/>
                      </a:lnTo>
                      <a:lnTo>
                        <a:pt x="30" y="48"/>
                      </a:lnTo>
                      <a:lnTo>
                        <a:pt x="36" y="48"/>
                      </a:lnTo>
                      <a:lnTo>
                        <a:pt x="30" y="48"/>
                      </a:lnTo>
                      <a:lnTo>
                        <a:pt x="36" y="48"/>
                      </a:lnTo>
                      <a:lnTo>
                        <a:pt x="36" y="42"/>
                      </a:lnTo>
                      <a:lnTo>
                        <a:pt x="36" y="48"/>
                      </a:lnTo>
                      <a:lnTo>
                        <a:pt x="36" y="42"/>
                      </a:lnTo>
                      <a:lnTo>
                        <a:pt x="42" y="42"/>
                      </a:lnTo>
                      <a:lnTo>
                        <a:pt x="42" y="48"/>
                      </a:lnTo>
                      <a:lnTo>
                        <a:pt x="42" y="42"/>
                      </a:lnTo>
                      <a:lnTo>
                        <a:pt x="42" y="36"/>
                      </a:lnTo>
                      <a:lnTo>
                        <a:pt x="36" y="36"/>
                      </a:lnTo>
                      <a:lnTo>
                        <a:pt x="36" y="30"/>
                      </a:lnTo>
                      <a:lnTo>
                        <a:pt x="30" y="30"/>
                      </a:lnTo>
                      <a:lnTo>
                        <a:pt x="36" y="30"/>
                      </a:lnTo>
                      <a:lnTo>
                        <a:pt x="36" y="24"/>
                      </a:lnTo>
                      <a:lnTo>
                        <a:pt x="30" y="24"/>
                      </a:lnTo>
                      <a:lnTo>
                        <a:pt x="24" y="24"/>
                      </a:lnTo>
                      <a:lnTo>
                        <a:pt x="18" y="24"/>
                      </a:lnTo>
                      <a:lnTo>
                        <a:pt x="18" y="30"/>
                      </a:lnTo>
                      <a:lnTo>
                        <a:pt x="18" y="36"/>
                      </a:lnTo>
                      <a:lnTo>
                        <a:pt x="18" y="30"/>
                      </a:lnTo>
                      <a:lnTo>
                        <a:pt x="18" y="36"/>
                      </a:lnTo>
                      <a:lnTo>
                        <a:pt x="18" y="30"/>
                      </a:lnTo>
                      <a:lnTo>
                        <a:pt x="12" y="30"/>
                      </a:lnTo>
                      <a:lnTo>
                        <a:pt x="12" y="36"/>
                      </a:lnTo>
                      <a:lnTo>
                        <a:pt x="6" y="36"/>
                      </a:lnTo>
                      <a:lnTo>
                        <a:pt x="12" y="36"/>
                      </a:lnTo>
                      <a:lnTo>
                        <a:pt x="12" y="30"/>
                      </a:lnTo>
                      <a:lnTo>
                        <a:pt x="6" y="30"/>
                      </a:lnTo>
                      <a:lnTo>
                        <a:pt x="12" y="30"/>
                      </a:lnTo>
                      <a:lnTo>
                        <a:pt x="12" y="24"/>
                      </a:lnTo>
                      <a:lnTo>
                        <a:pt x="18" y="24"/>
                      </a:lnTo>
                      <a:lnTo>
                        <a:pt x="24" y="24"/>
                      </a:lnTo>
                      <a:lnTo>
                        <a:pt x="24" y="18"/>
                      </a:lnTo>
                      <a:lnTo>
                        <a:pt x="24" y="24"/>
                      </a:lnTo>
                      <a:lnTo>
                        <a:pt x="24" y="18"/>
                      </a:lnTo>
                      <a:lnTo>
                        <a:pt x="30" y="24"/>
                      </a:lnTo>
                      <a:lnTo>
                        <a:pt x="36" y="24"/>
                      </a:lnTo>
                      <a:lnTo>
                        <a:pt x="36" y="18"/>
                      </a:lnTo>
                      <a:lnTo>
                        <a:pt x="36" y="12"/>
                      </a:lnTo>
                      <a:lnTo>
                        <a:pt x="36" y="6"/>
                      </a:lnTo>
                      <a:lnTo>
                        <a:pt x="42" y="0"/>
                      </a:lnTo>
                      <a:lnTo>
                        <a:pt x="36" y="0"/>
                      </a:lnTo>
                      <a:lnTo>
                        <a:pt x="36" y="6"/>
                      </a:lnTo>
                      <a:lnTo>
                        <a:pt x="30" y="6"/>
                      </a:lnTo>
                      <a:lnTo>
                        <a:pt x="24" y="12"/>
                      </a:lnTo>
                      <a:lnTo>
                        <a:pt x="24" y="18"/>
                      </a:lnTo>
                      <a:lnTo>
                        <a:pt x="18" y="18"/>
                      </a:lnTo>
                      <a:lnTo>
                        <a:pt x="12" y="18"/>
                      </a:lnTo>
                      <a:lnTo>
                        <a:pt x="6" y="18"/>
                      </a:lnTo>
                      <a:lnTo>
                        <a:pt x="6" y="24"/>
                      </a:lnTo>
                      <a:lnTo>
                        <a:pt x="6" y="30"/>
                      </a:lnTo>
                      <a:lnTo>
                        <a:pt x="6" y="36"/>
                      </a:lnTo>
                      <a:lnTo>
                        <a:pt x="0" y="36"/>
                      </a:lnTo>
                      <a:lnTo>
                        <a:pt x="6" y="30"/>
                      </a:lnTo>
                      <a:lnTo>
                        <a:pt x="0" y="30"/>
                      </a:lnTo>
                      <a:lnTo>
                        <a:pt x="6" y="30"/>
                      </a:lnTo>
                      <a:lnTo>
                        <a:pt x="0" y="30"/>
                      </a:lnTo>
                      <a:lnTo>
                        <a:pt x="0" y="36"/>
                      </a:lnTo>
                      <a:lnTo>
                        <a:pt x="0" y="42"/>
                      </a:lnTo>
                      <a:lnTo>
                        <a:pt x="0" y="48"/>
                      </a:lnTo>
                      <a:lnTo>
                        <a:pt x="6" y="48"/>
                      </a:lnTo>
                      <a:lnTo>
                        <a:pt x="6" y="54"/>
                      </a:lnTo>
                      <a:lnTo>
                        <a:pt x="0" y="54"/>
                      </a:lnTo>
                      <a:lnTo>
                        <a:pt x="6" y="54"/>
                      </a:lnTo>
                      <a:lnTo>
                        <a:pt x="0" y="54"/>
                      </a:lnTo>
                      <a:lnTo>
                        <a:pt x="0" y="48"/>
                      </a:lnTo>
                      <a:lnTo>
                        <a:pt x="0" y="54"/>
                      </a:lnTo>
                      <a:close/>
                    </a:path>
                  </a:pathLst>
                </a:custGeom>
                <a:solidFill>
                  <a:srgbClr val="00CC00"/>
                </a:solidFill>
                <a:ln w="0">
                  <a:solidFill>
                    <a:srgbClr val="000000"/>
                  </a:solidFill>
                  <a:prstDash val="solid"/>
                  <a:round/>
                  <a:headEnd/>
                  <a:tailEnd/>
                </a:ln>
              </p:spPr>
              <p:txBody>
                <a:bodyPr/>
                <a:lstStyle/>
                <a:p>
                  <a:endParaRPr lang="en-US"/>
                </a:p>
              </p:txBody>
            </p:sp>
            <p:sp>
              <p:nvSpPr>
                <p:cNvPr id="16923" name="Freeform 395"/>
                <p:cNvSpPr>
                  <a:spLocks/>
                </p:cNvSpPr>
                <p:nvPr/>
              </p:nvSpPr>
              <p:spPr bwMode="auto">
                <a:xfrm>
                  <a:off x="3027" y="1860"/>
                  <a:ext cx="24" cy="30"/>
                </a:xfrm>
                <a:custGeom>
                  <a:avLst/>
                  <a:gdLst>
                    <a:gd name="T0" fmla="*/ 12 w 24"/>
                    <a:gd name="T1" fmla="*/ 12 h 30"/>
                    <a:gd name="T2" fmla="*/ 18 w 24"/>
                    <a:gd name="T3" fmla="*/ 12 h 30"/>
                    <a:gd name="T4" fmla="*/ 18 w 24"/>
                    <a:gd name="T5" fmla="*/ 6 h 30"/>
                    <a:gd name="T6" fmla="*/ 18 w 24"/>
                    <a:gd name="T7" fmla="*/ 12 h 30"/>
                    <a:gd name="T8" fmla="*/ 18 w 24"/>
                    <a:gd name="T9" fmla="*/ 6 h 30"/>
                    <a:gd name="T10" fmla="*/ 18 w 24"/>
                    <a:gd name="T11" fmla="*/ 0 h 30"/>
                    <a:gd name="T12" fmla="*/ 18 w 24"/>
                    <a:gd name="T13" fmla="*/ 6 h 30"/>
                    <a:gd name="T14" fmla="*/ 18 w 24"/>
                    <a:gd name="T15" fmla="*/ 0 h 30"/>
                    <a:gd name="T16" fmla="*/ 24 w 24"/>
                    <a:gd name="T17" fmla="*/ 0 h 30"/>
                    <a:gd name="T18" fmla="*/ 24 w 24"/>
                    <a:gd name="T19" fmla="*/ 6 h 30"/>
                    <a:gd name="T20" fmla="*/ 24 w 24"/>
                    <a:gd name="T21" fmla="*/ 12 h 30"/>
                    <a:gd name="T22" fmla="*/ 18 w 24"/>
                    <a:gd name="T23" fmla="*/ 18 h 30"/>
                    <a:gd name="T24" fmla="*/ 24 w 24"/>
                    <a:gd name="T25" fmla="*/ 18 h 30"/>
                    <a:gd name="T26" fmla="*/ 24 w 24"/>
                    <a:gd name="T27" fmla="*/ 24 h 30"/>
                    <a:gd name="T28" fmla="*/ 18 w 24"/>
                    <a:gd name="T29" fmla="*/ 24 h 30"/>
                    <a:gd name="T30" fmla="*/ 18 w 24"/>
                    <a:gd name="T31" fmla="*/ 30 h 30"/>
                    <a:gd name="T32" fmla="*/ 12 w 24"/>
                    <a:gd name="T33" fmla="*/ 24 h 30"/>
                    <a:gd name="T34" fmla="*/ 6 w 24"/>
                    <a:gd name="T35" fmla="*/ 24 h 30"/>
                    <a:gd name="T36" fmla="*/ 6 w 24"/>
                    <a:gd name="T37" fmla="*/ 18 h 30"/>
                    <a:gd name="T38" fmla="*/ 6 w 24"/>
                    <a:gd name="T39" fmla="*/ 12 h 30"/>
                    <a:gd name="T40" fmla="*/ 6 w 24"/>
                    <a:gd name="T41" fmla="*/ 18 h 30"/>
                    <a:gd name="T42" fmla="*/ 6 w 24"/>
                    <a:gd name="T43" fmla="*/ 12 h 30"/>
                    <a:gd name="T44" fmla="*/ 0 w 24"/>
                    <a:gd name="T45" fmla="*/ 12 h 30"/>
                    <a:gd name="T46" fmla="*/ 6 w 24"/>
                    <a:gd name="T47" fmla="*/ 12 h 30"/>
                    <a:gd name="T48" fmla="*/ 0 w 24"/>
                    <a:gd name="T49" fmla="*/ 12 h 30"/>
                    <a:gd name="T50" fmla="*/ 0 w 24"/>
                    <a:gd name="T51" fmla="*/ 6 h 30"/>
                    <a:gd name="T52" fmla="*/ 6 w 24"/>
                    <a:gd name="T53" fmla="*/ 12 h 30"/>
                    <a:gd name="T54" fmla="*/ 6 w 24"/>
                    <a:gd name="T55" fmla="*/ 6 h 30"/>
                    <a:gd name="T56" fmla="*/ 6 w 24"/>
                    <a:gd name="T57" fmla="*/ 12 h 30"/>
                    <a:gd name="T58" fmla="*/ 6 w 24"/>
                    <a:gd name="T59" fmla="*/ 6 h 30"/>
                    <a:gd name="T60" fmla="*/ 12 w 24"/>
                    <a:gd name="T61" fmla="*/ 6 h 30"/>
                    <a:gd name="T62" fmla="*/ 6 w 24"/>
                    <a:gd name="T63" fmla="*/ 6 h 30"/>
                    <a:gd name="T64" fmla="*/ 6 w 24"/>
                    <a:gd name="T65" fmla="*/ 0 h 30"/>
                    <a:gd name="T66" fmla="*/ 12 w 24"/>
                    <a:gd name="T67" fmla="*/ 0 h 30"/>
                    <a:gd name="T68" fmla="*/ 12 w 24"/>
                    <a:gd name="T69" fmla="*/ 6 h 30"/>
                    <a:gd name="T70" fmla="*/ 12 w 24"/>
                    <a:gd name="T71" fmla="*/ 0 h 30"/>
                    <a:gd name="T72" fmla="*/ 12 w 24"/>
                    <a:gd name="T73" fmla="*/ 6 h 30"/>
                    <a:gd name="T74" fmla="*/ 12 w 24"/>
                    <a:gd name="T75" fmla="*/ 0 h 30"/>
                    <a:gd name="T76" fmla="*/ 12 w 24"/>
                    <a:gd name="T77" fmla="*/ 6 h 30"/>
                    <a:gd name="T78" fmla="*/ 12 w 24"/>
                    <a:gd name="T79" fmla="*/ 12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
                    <a:gd name="T121" fmla="*/ 0 h 30"/>
                    <a:gd name="T122" fmla="*/ 24 w 24"/>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 h="30">
                      <a:moveTo>
                        <a:pt x="12" y="12"/>
                      </a:moveTo>
                      <a:lnTo>
                        <a:pt x="18" y="12"/>
                      </a:lnTo>
                      <a:lnTo>
                        <a:pt x="18" y="6"/>
                      </a:lnTo>
                      <a:lnTo>
                        <a:pt x="18" y="12"/>
                      </a:lnTo>
                      <a:lnTo>
                        <a:pt x="18" y="6"/>
                      </a:lnTo>
                      <a:lnTo>
                        <a:pt x="18" y="0"/>
                      </a:lnTo>
                      <a:lnTo>
                        <a:pt x="18" y="6"/>
                      </a:lnTo>
                      <a:lnTo>
                        <a:pt x="18" y="0"/>
                      </a:lnTo>
                      <a:lnTo>
                        <a:pt x="24" y="0"/>
                      </a:lnTo>
                      <a:lnTo>
                        <a:pt x="24" y="6"/>
                      </a:lnTo>
                      <a:lnTo>
                        <a:pt x="24" y="12"/>
                      </a:lnTo>
                      <a:lnTo>
                        <a:pt x="18" y="18"/>
                      </a:lnTo>
                      <a:lnTo>
                        <a:pt x="24" y="18"/>
                      </a:lnTo>
                      <a:lnTo>
                        <a:pt x="24" y="24"/>
                      </a:lnTo>
                      <a:lnTo>
                        <a:pt x="18" y="24"/>
                      </a:lnTo>
                      <a:lnTo>
                        <a:pt x="18" y="30"/>
                      </a:lnTo>
                      <a:lnTo>
                        <a:pt x="12" y="24"/>
                      </a:lnTo>
                      <a:lnTo>
                        <a:pt x="6" y="24"/>
                      </a:lnTo>
                      <a:lnTo>
                        <a:pt x="6" y="18"/>
                      </a:lnTo>
                      <a:lnTo>
                        <a:pt x="6" y="12"/>
                      </a:lnTo>
                      <a:lnTo>
                        <a:pt x="6" y="18"/>
                      </a:lnTo>
                      <a:lnTo>
                        <a:pt x="6" y="12"/>
                      </a:lnTo>
                      <a:lnTo>
                        <a:pt x="0" y="12"/>
                      </a:lnTo>
                      <a:lnTo>
                        <a:pt x="6" y="12"/>
                      </a:lnTo>
                      <a:lnTo>
                        <a:pt x="0" y="12"/>
                      </a:lnTo>
                      <a:lnTo>
                        <a:pt x="0" y="6"/>
                      </a:lnTo>
                      <a:lnTo>
                        <a:pt x="6" y="12"/>
                      </a:lnTo>
                      <a:lnTo>
                        <a:pt x="6" y="6"/>
                      </a:lnTo>
                      <a:lnTo>
                        <a:pt x="6" y="12"/>
                      </a:lnTo>
                      <a:lnTo>
                        <a:pt x="6" y="6"/>
                      </a:lnTo>
                      <a:lnTo>
                        <a:pt x="12" y="6"/>
                      </a:lnTo>
                      <a:lnTo>
                        <a:pt x="6" y="6"/>
                      </a:lnTo>
                      <a:lnTo>
                        <a:pt x="6" y="0"/>
                      </a:lnTo>
                      <a:lnTo>
                        <a:pt x="12" y="0"/>
                      </a:lnTo>
                      <a:lnTo>
                        <a:pt x="12" y="6"/>
                      </a:lnTo>
                      <a:lnTo>
                        <a:pt x="12" y="0"/>
                      </a:lnTo>
                      <a:lnTo>
                        <a:pt x="12" y="6"/>
                      </a:lnTo>
                      <a:lnTo>
                        <a:pt x="12" y="0"/>
                      </a:lnTo>
                      <a:lnTo>
                        <a:pt x="12" y="6"/>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6924" name="Freeform 396"/>
                <p:cNvSpPr>
                  <a:spLocks/>
                </p:cNvSpPr>
                <p:nvPr/>
              </p:nvSpPr>
              <p:spPr bwMode="auto">
                <a:xfrm>
                  <a:off x="3009" y="1872"/>
                  <a:ext cx="18" cy="18"/>
                </a:xfrm>
                <a:custGeom>
                  <a:avLst/>
                  <a:gdLst>
                    <a:gd name="T0" fmla="*/ 0 w 18"/>
                    <a:gd name="T1" fmla="*/ 0 h 18"/>
                    <a:gd name="T2" fmla="*/ 6 w 18"/>
                    <a:gd name="T3" fmla="*/ 0 h 18"/>
                    <a:gd name="T4" fmla="*/ 12 w 18"/>
                    <a:gd name="T5" fmla="*/ 0 h 18"/>
                    <a:gd name="T6" fmla="*/ 12 w 18"/>
                    <a:gd name="T7" fmla="*/ 6 h 18"/>
                    <a:gd name="T8" fmla="*/ 18 w 18"/>
                    <a:gd name="T9" fmla="*/ 6 h 18"/>
                    <a:gd name="T10" fmla="*/ 12 w 18"/>
                    <a:gd name="T11" fmla="*/ 0 h 18"/>
                    <a:gd name="T12" fmla="*/ 18 w 18"/>
                    <a:gd name="T13" fmla="*/ 0 h 18"/>
                    <a:gd name="T14" fmla="*/ 12 w 18"/>
                    <a:gd name="T15" fmla="*/ 0 h 18"/>
                    <a:gd name="T16" fmla="*/ 18 w 18"/>
                    <a:gd name="T17" fmla="*/ 0 h 18"/>
                    <a:gd name="T18" fmla="*/ 12 w 18"/>
                    <a:gd name="T19" fmla="*/ 0 h 18"/>
                    <a:gd name="T20" fmla="*/ 18 w 18"/>
                    <a:gd name="T21" fmla="*/ 0 h 18"/>
                    <a:gd name="T22" fmla="*/ 18 w 18"/>
                    <a:gd name="T23" fmla="*/ 6 h 18"/>
                    <a:gd name="T24" fmla="*/ 18 w 18"/>
                    <a:gd name="T25" fmla="*/ 12 h 18"/>
                    <a:gd name="T26" fmla="*/ 12 w 18"/>
                    <a:gd name="T27" fmla="*/ 12 h 18"/>
                    <a:gd name="T28" fmla="*/ 12 w 18"/>
                    <a:gd name="T29" fmla="*/ 18 h 18"/>
                    <a:gd name="T30" fmla="*/ 12 w 18"/>
                    <a:gd name="T31" fmla="*/ 12 h 18"/>
                    <a:gd name="T32" fmla="*/ 6 w 18"/>
                    <a:gd name="T33" fmla="*/ 12 h 18"/>
                    <a:gd name="T34" fmla="*/ 6 w 18"/>
                    <a:gd name="T35" fmla="*/ 6 h 18"/>
                    <a:gd name="T36" fmla="*/ 0 w 18"/>
                    <a:gd name="T37" fmla="*/ 6 h 18"/>
                    <a:gd name="T38" fmla="*/ 6 w 18"/>
                    <a:gd name="T39" fmla="*/ 6 h 18"/>
                    <a:gd name="T40" fmla="*/ 0 w 18"/>
                    <a:gd name="T41" fmla="*/ 6 h 18"/>
                    <a:gd name="T42" fmla="*/ 6 w 18"/>
                    <a:gd name="T43" fmla="*/ 6 h 18"/>
                    <a:gd name="T44" fmla="*/ 0 w 18"/>
                    <a:gd name="T45" fmla="*/ 6 h 18"/>
                    <a:gd name="T46" fmla="*/ 6 w 18"/>
                    <a:gd name="T47" fmla="*/ 6 h 18"/>
                    <a:gd name="T48" fmla="*/ 0 w 18"/>
                    <a:gd name="T49" fmla="*/ 6 h 18"/>
                    <a:gd name="T50" fmla="*/ 0 w 18"/>
                    <a:gd name="T51" fmla="*/ 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18"/>
                    <a:gd name="T80" fmla="*/ 18 w 18"/>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18">
                      <a:moveTo>
                        <a:pt x="0" y="0"/>
                      </a:moveTo>
                      <a:lnTo>
                        <a:pt x="6" y="0"/>
                      </a:lnTo>
                      <a:lnTo>
                        <a:pt x="12" y="0"/>
                      </a:lnTo>
                      <a:lnTo>
                        <a:pt x="12" y="6"/>
                      </a:lnTo>
                      <a:lnTo>
                        <a:pt x="18" y="6"/>
                      </a:lnTo>
                      <a:lnTo>
                        <a:pt x="12" y="0"/>
                      </a:lnTo>
                      <a:lnTo>
                        <a:pt x="18" y="0"/>
                      </a:lnTo>
                      <a:lnTo>
                        <a:pt x="12" y="0"/>
                      </a:lnTo>
                      <a:lnTo>
                        <a:pt x="18" y="0"/>
                      </a:lnTo>
                      <a:lnTo>
                        <a:pt x="12" y="0"/>
                      </a:lnTo>
                      <a:lnTo>
                        <a:pt x="18" y="0"/>
                      </a:lnTo>
                      <a:lnTo>
                        <a:pt x="18" y="6"/>
                      </a:lnTo>
                      <a:lnTo>
                        <a:pt x="18" y="12"/>
                      </a:lnTo>
                      <a:lnTo>
                        <a:pt x="12" y="12"/>
                      </a:lnTo>
                      <a:lnTo>
                        <a:pt x="12" y="18"/>
                      </a:lnTo>
                      <a:lnTo>
                        <a:pt x="12" y="12"/>
                      </a:lnTo>
                      <a:lnTo>
                        <a:pt x="6" y="12"/>
                      </a:lnTo>
                      <a:lnTo>
                        <a:pt x="6" y="6"/>
                      </a:lnTo>
                      <a:lnTo>
                        <a:pt x="0" y="6"/>
                      </a:lnTo>
                      <a:lnTo>
                        <a:pt x="6" y="6"/>
                      </a:lnTo>
                      <a:lnTo>
                        <a:pt x="0" y="6"/>
                      </a:lnTo>
                      <a:lnTo>
                        <a:pt x="6" y="6"/>
                      </a:lnTo>
                      <a:lnTo>
                        <a:pt x="0" y="6"/>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25" name="Freeform 397"/>
                <p:cNvSpPr>
                  <a:spLocks/>
                </p:cNvSpPr>
                <p:nvPr/>
              </p:nvSpPr>
              <p:spPr bwMode="auto">
                <a:xfrm>
                  <a:off x="3027" y="1890"/>
                  <a:ext cx="18" cy="6"/>
                </a:xfrm>
                <a:custGeom>
                  <a:avLst/>
                  <a:gdLst>
                    <a:gd name="T0" fmla="*/ 0 w 18"/>
                    <a:gd name="T1" fmla="*/ 6 h 6"/>
                    <a:gd name="T2" fmla="*/ 6 w 18"/>
                    <a:gd name="T3" fmla="*/ 6 h 6"/>
                    <a:gd name="T4" fmla="*/ 6 w 18"/>
                    <a:gd name="T5" fmla="*/ 0 h 6"/>
                    <a:gd name="T6" fmla="*/ 6 w 18"/>
                    <a:gd name="T7" fmla="*/ 6 h 6"/>
                    <a:gd name="T8" fmla="*/ 6 w 18"/>
                    <a:gd name="T9" fmla="*/ 0 h 6"/>
                    <a:gd name="T10" fmla="*/ 0 w 18"/>
                    <a:gd name="T11" fmla="*/ 0 h 6"/>
                    <a:gd name="T12" fmla="*/ 6 w 18"/>
                    <a:gd name="T13" fmla="*/ 0 h 6"/>
                    <a:gd name="T14" fmla="*/ 12 w 18"/>
                    <a:gd name="T15" fmla="*/ 0 h 6"/>
                    <a:gd name="T16" fmla="*/ 12 w 18"/>
                    <a:gd name="T17" fmla="*/ 6 h 6"/>
                    <a:gd name="T18" fmla="*/ 12 w 18"/>
                    <a:gd name="T19" fmla="*/ 0 h 6"/>
                    <a:gd name="T20" fmla="*/ 12 w 18"/>
                    <a:gd name="T21" fmla="*/ 6 h 6"/>
                    <a:gd name="T22" fmla="*/ 18 w 18"/>
                    <a:gd name="T23" fmla="*/ 6 h 6"/>
                    <a:gd name="T24" fmla="*/ 12 w 18"/>
                    <a:gd name="T25" fmla="*/ 6 h 6"/>
                    <a:gd name="T26" fmla="*/ 18 w 18"/>
                    <a:gd name="T27" fmla="*/ 6 h 6"/>
                    <a:gd name="T28" fmla="*/ 12 w 18"/>
                    <a:gd name="T29" fmla="*/ 6 h 6"/>
                    <a:gd name="T30" fmla="*/ 6 w 18"/>
                    <a:gd name="T31" fmla="*/ 6 h 6"/>
                    <a:gd name="T32" fmla="*/ 0 w 1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6"/>
                    <a:gd name="T53" fmla="*/ 18 w 1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6">
                      <a:moveTo>
                        <a:pt x="0" y="6"/>
                      </a:moveTo>
                      <a:lnTo>
                        <a:pt x="6" y="6"/>
                      </a:lnTo>
                      <a:lnTo>
                        <a:pt x="6" y="0"/>
                      </a:lnTo>
                      <a:lnTo>
                        <a:pt x="6" y="6"/>
                      </a:lnTo>
                      <a:lnTo>
                        <a:pt x="6" y="0"/>
                      </a:lnTo>
                      <a:lnTo>
                        <a:pt x="0" y="0"/>
                      </a:lnTo>
                      <a:lnTo>
                        <a:pt x="6" y="0"/>
                      </a:lnTo>
                      <a:lnTo>
                        <a:pt x="12" y="0"/>
                      </a:lnTo>
                      <a:lnTo>
                        <a:pt x="12" y="6"/>
                      </a:lnTo>
                      <a:lnTo>
                        <a:pt x="12" y="0"/>
                      </a:lnTo>
                      <a:lnTo>
                        <a:pt x="12" y="6"/>
                      </a:lnTo>
                      <a:lnTo>
                        <a:pt x="18" y="6"/>
                      </a:lnTo>
                      <a:lnTo>
                        <a:pt x="12" y="6"/>
                      </a:lnTo>
                      <a:lnTo>
                        <a:pt x="18" y="6"/>
                      </a:lnTo>
                      <a:lnTo>
                        <a:pt x="12" y="6"/>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26" name="Freeform 398"/>
                <p:cNvSpPr>
                  <a:spLocks/>
                </p:cNvSpPr>
                <p:nvPr/>
              </p:nvSpPr>
              <p:spPr bwMode="auto">
                <a:xfrm>
                  <a:off x="3087" y="1878"/>
                  <a:ext cx="6" cy="12"/>
                </a:xfrm>
                <a:custGeom>
                  <a:avLst/>
                  <a:gdLst>
                    <a:gd name="T0" fmla="*/ 0 w 6"/>
                    <a:gd name="T1" fmla="*/ 6 h 12"/>
                    <a:gd name="T2" fmla="*/ 0 w 6"/>
                    <a:gd name="T3" fmla="*/ 12 h 12"/>
                    <a:gd name="T4" fmla="*/ 6 w 6"/>
                    <a:gd name="T5" fmla="*/ 12 h 12"/>
                    <a:gd name="T6" fmla="*/ 6 w 6"/>
                    <a:gd name="T7" fmla="*/ 6 h 12"/>
                    <a:gd name="T8" fmla="*/ 0 w 6"/>
                    <a:gd name="T9" fmla="*/ 6 h 12"/>
                    <a:gd name="T10" fmla="*/ 0 w 6"/>
                    <a:gd name="T11" fmla="*/ 0 h 12"/>
                    <a:gd name="T12" fmla="*/ 0 w 6"/>
                    <a:gd name="T13" fmla="*/ 6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6"/>
                      </a:moveTo>
                      <a:lnTo>
                        <a:pt x="0" y="12"/>
                      </a:lnTo>
                      <a:lnTo>
                        <a:pt x="6" y="12"/>
                      </a:lnTo>
                      <a:lnTo>
                        <a:pt x="6" y="6"/>
                      </a:lnTo>
                      <a:lnTo>
                        <a:pt x="0"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27" name="Freeform 399"/>
                <p:cNvSpPr>
                  <a:spLocks/>
                </p:cNvSpPr>
                <p:nvPr/>
              </p:nvSpPr>
              <p:spPr bwMode="auto">
                <a:xfrm>
                  <a:off x="3039" y="1890"/>
                  <a:ext cx="6" cy="12"/>
                </a:xfrm>
                <a:custGeom>
                  <a:avLst/>
                  <a:gdLst>
                    <a:gd name="T0" fmla="*/ 0 w 6"/>
                    <a:gd name="T1" fmla="*/ 0 h 12"/>
                    <a:gd name="T2" fmla="*/ 6 w 6"/>
                    <a:gd name="T3" fmla="*/ 0 h 12"/>
                    <a:gd name="T4" fmla="*/ 6 w 6"/>
                    <a:gd name="T5" fmla="*/ 6 h 12"/>
                    <a:gd name="T6" fmla="*/ 6 w 6"/>
                    <a:gd name="T7" fmla="*/ 12 h 12"/>
                    <a:gd name="T8" fmla="*/ 6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6"/>
                      </a:lnTo>
                      <a:lnTo>
                        <a:pt x="6" y="12"/>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28" name="Freeform 400"/>
                <p:cNvSpPr>
                  <a:spLocks/>
                </p:cNvSpPr>
                <p:nvPr/>
              </p:nvSpPr>
              <p:spPr bwMode="auto">
                <a:xfrm>
                  <a:off x="2991" y="1836"/>
                  <a:ext cx="6" cy="6"/>
                </a:xfrm>
                <a:custGeom>
                  <a:avLst/>
                  <a:gdLst>
                    <a:gd name="T0" fmla="*/ 0 w 6"/>
                    <a:gd name="T1" fmla="*/ 6 h 6"/>
                    <a:gd name="T2" fmla="*/ 6 w 6"/>
                    <a:gd name="T3" fmla="*/ 6 h 6"/>
                    <a:gd name="T4" fmla="*/ 0 w 6"/>
                    <a:gd name="T5" fmla="*/ 6 h 6"/>
                    <a:gd name="T6" fmla="*/ 6 w 6"/>
                    <a:gd name="T7" fmla="*/ 6 h 6"/>
                    <a:gd name="T8" fmla="*/ 6 w 6"/>
                    <a:gd name="T9" fmla="*/ 0 h 6"/>
                    <a:gd name="T10" fmla="*/ 6 w 6"/>
                    <a:gd name="T11" fmla="*/ 6 h 6"/>
                    <a:gd name="T12" fmla="*/ 6 w 6"/>
                    <a:gd name="T13" fmla="*/ 0 h 6"/>
                    <a:gd name="T14" fmla="*/ 6 w 6"/>
                    <a:gd name="T15" fmla="*/ 6 h 6"/>
                    <a:gd name="T16" fmla="*/ 0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6"/>
                      </a:moveTo>
                      <a:lnTo>
                        <a:pt x="6" y="6"/>
                      </a:lnTo>
                      <a:lnTo>
                        <a:pt x="0" y="6"/>
                      </a:lnTo>
                      <a:lnTo>
                        <a:pt x="6" y="6"/>
                      </a:lnTo>
                      <a:lnTo>
                        <a:pt x="6" y="0"/>
                      </a:lnTo>
                      <a:lnTo>
                        <a:pt x="6" y="6"/>
                      </a:ln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29" name="Freeform 401"/>
                <p:cNvSpPr>
                  <a:spLocks/>
                </p:cNvSpPr>
                <p:nvPr/>
              </p:nvSpPr>
              <p:spPr bwMode="auto">
                <a:xfrm>
                  <a:off x="3009" y="1884"/>
                  <a:ext cx="6" cy="6"/>
                </a:xfrm>
                <a:custGeom>
                  <a:avLst/>
                  <a:gdLst>
                    <a:gd name="T0" fmla="*/ 0 w 6"/>
                    <a:gd name="T1" fmla="*/ 0 h 6"/>
                    <a:gd name="T2" fmla="*/ 6 w 6"/>
                    <a:gd name="T3" fmla="*/ 6 h 6"/>
                    <a:gd name="T4" fmla="*/ 0 w 6"/>
                    <a:gd name="T5" fmla="*/ 6 h 6"/>
                    <a:gd name="T6" fmla="*/ 6 w 6"/>
                    <a:gd name="T7" fmla="*/ 6 h 6"/>
                    <a:gd name="T8" fmla="*/ 0 w 6"/>
                    <a:gd name="T9" fmla="*/ 6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6" y="6"/>
                      </a:lnTo>
                      <a:lnTo>
                        <a:pt x="0" y="6"/>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30" name="Freeform 402"/>
                <p:cNvSpPr>
                  <a:spLocks/>
                </p:cNvSpPr>
                <p:nvPr/>
              </p:nvSpPr>
              <p:spPr bwMode="auto">
                <a:xfrm>
                  <a:off x="3021" y="1884"/>
                  <a:ext cx="6" cy="12"/>
                </a:xfrm>
                <a:custGeom>
                  <a:avLst/>
                  <a:gdLst>
                    <a:gd name="T0" fmla="*/ 0 w 6"/>
                    <a:gd name="T1" fmla="*/ 6 h 12"/>
                    <a:gd name="T2" fmla="*/ 6 w 6"/>
                    <a:gd name="T3" fmla="*/ 6 h 12"/>
                    <a:gd name="T4" fmla="*/ 6 w 6"/>
                    <a:gd name="T5" fmla="*/ 12 h 12"/>
                    <a:gd name="T6" fmla="*/ 6 w 6"/>
                    <a:gd name="T7" fmla="*/ 6 h 12"/>
                    <a:gd name="T8" fmla="*/ 6 w 6"/>
                    <a:gd name="T9" fmla="*/ 0 h 12"/>
                    <a:gd name="T10" fmla="*/ 6 w 6"/>
                    <a:gd name="T11" fmla="*/ 6 h 12"/>
                    <a:gd name="T12" fmla="*/ 0 w 6"/>
                    <a:gd name="T13" fmla="*/ 6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6"/>
                      </a:moveTo>
                      <a:lnTo>
                        <a:pt x="6" y="6"/>
                      </a:lnTo>
                      <a:lnTo>
                        <a:pt x="6" y="12"/>
                      </a:lnTo>
                      <a:lnTo>
                        <a:pt x="6" y="6"/>
                      </a:ln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31" name="Freeform 403"/>
                <p:cNvSpPr>
                  <a:spLocks/>
                </p:cNvSpPr>
                <p:nvPr/>
              </p:nvSpPr>
              <p:spPr bwMode="auto">
                <a:xfrm>
                  <a:off x="3045" y="1884"/>
                  <a:ext cx="6" cy="6"/>
                </a:xfrm>
                <a:custGeom>
                  <a:avLst/>
                  <a:gdLst>
                    <a:gd name="T0" fmla="*/ 0 w 6"/>
                    <a:gd name="T1" fmla="*/ 6 h 6"/>
                    <a:gd name="T2" fmla="*/ 6 w 6"/>
                    <a:gd name="T3" fmla="*/ 6 h 6"/>
                    <a:gd name="T4" fmla="*/ 0 w 6"/>
                    <a:gd name="T5" fmla="*/ 6 h 6"/>
                    <a:gd name="T6" fmla="*/ 6 w 6"/>
                    <a:gd name="T7" fmla="*/ 6 h 6"/>
                    <a:gd name="T8" fmla="*/ 6 w 6"/>
                    <a:gd name="T9" fmla="*/ 0 h 6"/>
                    <a:gd name="T10" fmla="*/ 6 w 6"/>
                    <a:gd name="T11" fmla="*/ 6 h 6"/>
                    <a:gd name="T12" fmla="*/ 0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6"/>
                      </a:moveTo>
                      <a:lnTo>
                        <a:pt x="6" y="6"/>
                      </a:lnTo>
                      <a:lnTo>
                        <a:pt x="0" y="6"/>
                      </a:lnTo>
                      <a:lnTo>
                        <a:pt x="6" y="6"/>
                      </a:ln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32" name="Freeform 404"/>
                <p:cNvSpPr>
                  <a:spLocks/>
                </p:cNvSpPr>
                <p:nvPr/>
              </p:nvSpPr>
              <p:spPr bwMode="auto">
                <a:xfrm>
                  <a:off x="3021" y="1860"/>
                  <a:ext cx="6" cy="6"/>
                </a:xfrm>
                <a:custGeom>
                  <a:avLst/>
                  <a:gdLst>
                    <a:gd name="T0" fmla="*/ 0 w 6"/>
                    <a:gd name="T1" fmla="*/ 0 h 6"/>
                    <a:gd name="T2" fmla="*/ 0 w 6"/>
                    <a:gd name="T3" fmla="*/ 6 h 6"/>
                    <a:gd name="T4" fmla="*/ 6 w 6"/>
                    <a:gd name="T5" fmla="*/ 6 h 6"/>
                    <a:gd name="T6" fmla="*/ 0 w 6"/>
                    <a:gd name="T7" fmla="*/ 6 h 6"/>
                    <a:gd name="T8" fmla="*/ 6 w 6"/>
                    <a:gd name="T9" fmla="*/ 6 h 6"/>
                    <a:gd name="T10" fmla="*/ 0 w 6"/>
                    <a:gd name="T11" fmla="*/ 6 h 6"/>
                    <a:gd name="T12" fmla="*/ 0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0"/>
                      </a:moveTo>
                      <a:lnTo>
                        <a:pt x="0" y="6"/>
                      </a:lnTo>
                      <a:lnTo>
                        <a:pt x="6" y="6"/>
                      </a:lnTo>
                      <a:lnTo>
                        <a:pt x="0" y="6"/>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33" name="Freeform 405"/>
                <p:cNvSpPr>
                  <a:spLocks/>
                </p:cNvSpPr>
                <p:nvPr/>
              </p:nvSpPr>
              <p:spPr bwMode="auto">
                <a:xfrm>
                  <a:off x="3027" y="1824"/>
                  <a:ext cx="6" cy="6"/>
                </a:xfrm>
                <a:custGeom>
                  <a:avLst/>
                  <a:gdLst>
                    <a:gd name="T0" fmla="*/ 0 w 6"/>
                    <a:gd name="T1" fmla="*/ 6 h 6"/>
                    <a:gd name="T2" fmla="*/ 6 w 6"/>
                    <a:gd name="T3" fmla="*/ 6 h 6"/>
                    <a:gd name="T4" fmla="*/ 6 w 6"/>
                    <a:gd name="T5" fmla="*/ 0 h 6"/>
                    <a:gd name="T6" fmla="*/ 6 w 6"/>
                    <a:gd name="T7" fmla="*/ 6 h 6"/>
                    <a:gd name="T8" fmla="*/ 6 w 6"/>
                    <a:gd name="T9" fmla="*/ 0 h 6"/>
                    <a:gd name="T10" fmla="*/ 0 w 6"/>
                    <a:gd name="T11" fmla="*/ 0 h 6"/>
                    <a:gd name="T12" fmla="*/ 0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6"/>
                      </a:moveTo>
                      <a:lnTo>
                        <a:pt x="6" y="6"/>
                      </a:lnTo>
                      <a:lnTo>
                        <a:pt x="6" y="0"/>
                      </a:lnTo>
                      <a:lnTo>
                        <a:pt x="6" y="6"/>
                      </a:lnTo>
                      <a:lnTo>
                        <a:pt x="6" y="0"/>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34" name="Freeform 406"/>
                <p:cNvSpPr>
                  <a:spLocks/>
                </p:cNvSpPr>
                <p:nvPr/>
              </p:nvSpPr>
              <p:spPr bwMode="auto">
                <a:xfrm>
                  <a:off x="3015" y="1890"/>
                  <a:ext cx="6" cy="6"/>
                </a:xfrm>
                <a:custGeom>
                  <a:avLst/>
                  <a:gdLst>
                    <a:gd name="T0" fmla="*/ 0 w 6"/>
                    <a:gd name="T1" fmla="*/ 0 h 6"/>
                    <a:gd name="T2" fmla="*/ 6 w 6"/>
                    <a:gd name="T3" fmla="*/ 0 h 6"/>
                    <a:gd name="T4" fmla="*/ 6 w 6"/>
                    <a:gd name="T5" fmla="*/ 6 h 6"/>
                    <a:gd name="T6" fmla="*/ 6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6" y="0"/>
                      </a:lnTo>
                      <a:lnTo>
                        <a:pt x="6"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35" name="Freeform 407"/>
                <p:cNvSpPr>
                  <a:spLocks/>
                </p:cNvSpPr>
                <p:nvPr/>
              </p:nvSpPr>
              <p:spPr bwMode="auto">
                <a:xfrm>
                  <a:off x="3051" y="1872"/>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36" name="Freeform 408"/>
                <p:cNvSpPr>
                  <a:spLocks/>
                </p:cNvSpPr>
                <p:nvPr/>
              </p:nvSpPr>
              <p:spPr bwMode="auto">
                <a:xfrm>
                  <a:off x="3021" y="1884"/>
                  <a:ext cx="6" cy="6"/>
                </a:xfrm>
                <a:custGeom>
                  <a:avLst/>
                  <a:gdLst>
                    <a:gd name="T0" fmla="*/ 0 w 6"/>
                    <a:gd name="T1" fmla="*/ 6 h 6"/>
                    <a:gd name="T2" fmla="*/ 6 w 6"/>
                    <a:gd name="T3" fmla="*/ 6 h 6"/>
                    <a:gd name="T4" fmla="*/ 0 w 6"/>
                    <a:gd name="T5" fmla="*/ 6 h 6"/>
                    <a:gd name="T6" fmla="*/ 6 w 6"/>
                    <a:gd name="T7" fmla="*/ 6 h 6"/>
                    <a:gd name="T8" fmla="*/ 0 w 6"/>
                    <a:gd name="T9" fmla="*/ 0 h 6"/>
                    <a:gd name="T10" fmla="*/ 0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6"/>
                      </a:moveTo>
                      <a:lnTo>
                        <a:pt x="6" y="6"/>
                      </a:lnTo>
                      <a:lnTo>
                        <a:pt x="0" y="6"/>
                      </a:lnTo>
                      <a:lnTo>
                        <a:pt x="6"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37" name="Freeform 409"/>
                <p:cNvSpPr>
                  <a:spLocks/>
                </p:cNvSpPr>
                <p:nvPr/>
              </p:nvSpPr>
              <p:spPr bwMode="auto">
                <a:xfrm>
                  <a:off x="2997" y="1842"/>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38" name="Freeform 410"/>
                <p:cNvSpPr>
                  <a:spLocks/>
                </p:cNvSpPr>
                <p:nvPr/>
              </p:nvSpPr>
              <p:spPr bwMode="auto">
                <a:xfrm>
                  <a:off x="3033" y="1890"/>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39" name="Freeform 411"/>
                <p:cNvSpPr>
                  <a:spLocks/>
                </p:cNvSpPr>
                <p:nvPr/>
              </p:nvSpPr>
              <p:spPr bwMode="auto">
                <a:xfrm>
                  <a:off x="3015" y="186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40" name="Freeform 412"/>
                <p:cNvSpPr>
                  <a:spLocks/>
                </p:cNvSpPr>
                <p:nvPr/>
              </p:nvSpPr>
              <p:spPr bwMode="auto">
                <a:xfrm>
                  <a:off x="2985" y="186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41" name="Freeform 413"/>
                <p:cNvSpPr>
                  <a:spLocks/>
                </p:cNvSpPr>
                <p:nvPr/>
              </p:nvSpPr>
              <p:spPr bwMode="auto">
                <a:xfrm>
                  <a:off x="3015" y="1884"/>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42" name="Freeform 414"/>
                <p:cNvSpPr>
                  <a:spLocks/>
                </p:cNvSpPr>
                <p:nvPr/>
              </p:nvSpPr>
              <p:spPr bwMode="auto">
                <a:xfrm>
                  <a:off x="3213" y="1758"/>
                  <a:ext cx="72" cy="54"/>
                </a:xfrm>
                <a:custGeom>
                  <a:avLst/>
                  <a:gdLst>
                    <a:gd name="T0" fmla="*/ 72 w 72"/>
                    <a:gd name="T1" fmla="*/ 36 h 54"/>
                    <a:gd name="T2" fmla="*/ 66 w 72"/>
                    <a:gd name="T3" fmla="*/ 12 h 54"/>
                    <a:gd name="T4" fmla="*/ 54 w 72"/>
                    <a:gd name="T5" fmla="*/ 6 h 54"/>
                    <a:gd name="T6" fmla="*/ 48 w 72"/>
                    <a:gd name="T7" fmla="*/ 6 h 54"/>
                    <a:gd name="T8" fmla="*/ 42 w 72"/>
                    <a:gd name="T9" fmla="*/ 6 h 54"/>
                    <a:gd name="T10" fmla="*/ 36 w 72"/>
                    <a:gd name="T11" fmla="*/ 0 h 54"/>
                    <a:gd name="T12" fmla="*/ 30 w 72"/>
                    <a:gd name="T13" fmla="*/ 6 h 54"/>
                    <a:gd name="T14" fmla="*/ 24 w 72"/>
                    <a:gd name="T15" fmla="*/ 6 h 54"/>
                    <a:gd name="T16" fmla="*/ 18 w 72"/>
                    <a:gd name="T17" fmla="*/ 12 h 54"/>
                    <a:gd name="T18" fmla="*/ 12 w 72"/>
                    <a:gd name="T19" fmla="*/ 12 h 54"/>
                    <a:gd name="T20" fmla="*/ 6 w 72"/>
                    <a:gd name="T21" fmla="*/ 18 h 54"/>
                    <a:gd name="T22" fmla="*/ 6 w 72"/>
                    <a:gd name="T23" fmla="*/ 24 h 54"/>
                    <a:gd name="T24" fmla="*/ 0 w 72"/>
                    <a:gd name="T25" fmla="*/ 36 h 54"/>
                    <a:gd name="T26" fmla="*/ 12 w 72"/>
                    <a:gd name="T27" fmla="*/ 42 h 54"/>
                    <a:gd name="T28" fmla="*/ 18 w 72"/>
                    <a:gd name="T29" fmla="*/ 42 h 54"/>
                    <a:gd name="T30" fmla="*/ 42 w 72"/>
                    <a:gd name="T31" fmla="*/ 48 h 54"/>
                    <a:gd name="T32" fmla="*/ 60 w 72"/>
                    <a:gd name="T33" fmla="*/ 54 h 54"/>
                    <a:gd name="T34" fmla="*/ 72 w 7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4"/>
                    <a:gd name="T56" fmla="*/ 72 w 7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4">
                      <a:moveTo>
                        <a:pt x="72" y="36"/>
                      </a:moveTo>
                      <a:lnTo>
                        <a:pt x="66" y="12"/>
                      </a:lnTo>
                      <a:lnTo>
                        <a:pt x="54" y="6"/>
                      </a:lnTo>
                      <a:lnTo>
                        <a:pt x="48" y="6"/>
                      </a:lnTo>
                      <a:lnTo>
                        <a:pt x="42" y="6"/>
                      </a:lnTo>
                      <a:lnTo>
                        <a:pt x="36" y="0"/>
                      </a:lnTo>
                      <a:lnTo>
                        <a:pt x="30" y="6"/>
                      </a:lnTo>
                      <a:lnTo>
                        <a:pt x="24" y="6"/>
                      </a:lnTo>
                      <a:lnTo>
                        <a:pt x="18" y="12"/>
                      </a:lnTo>
                      <a:lnTo>
                        <a:pt x="12" y="12"/>
                      </a:lnTo>
                      <a:lnTo>
                        <a:pt x="6" y="18"/>
                      </a:lnTo>
                      <a:lnTo>
                        <a:pt x="6" y="24"/>
                      </a:lnTo>
                      <a:lnTo>
                        <a:pt x="0" y="36"/>
                      </a:lnTo>
                      <a:lnTo>
                        <a:pt x="12" y="42"/>
                      </a:lnTo>
                      <a:lnTo>
                        <a:pt x="18" y="42"/>
                      </a:lnTo>
                      <a:lnTo>
                        <a:pt x="42" y="48"/>
                      </a:lnTo>
                      <a:lnTo>
                        <a:pt x="60" y="54"/>
                      </a:lnTo>
                      <a:lnTo>
                        <a:pt x="72" y="36"/>
                      </a:lnTo>
                      <a:close/>
                    </a:path>
                  </a:pathLst>
                </a:custGeom>
                <a:solidFill>
                  <a:srgbClr val="00CC00"/>
                </a:solidFill>
                <a:ln w="0">
                  <a:solidFill>
                    <a:srgbClr val="000000"/>
                  </a:solidFill>
                  <a:prstDash val="solid"/>
                  <a:round/>
                  <a:headEnd/>
                  <a:tailEnd/>
                </a:ln>
              </p:spPr>
              <p:txBody>
                <a:bodyPr/>
                <a:lstStyle/>
                <a:p>
                  <a:endParaRPr lang="en-US"/>
                </a:p>
              </p:txBody>
            </p:sp>
            <p:sp>
              <p:nvSpPr>
                <p:cNvPr id="16943" name="Freeform 415"/>
                <p:cNvSpPr>
                  <a:spLocks/>
                </p:cNvSpPr>
                <p:nvPr/>
              </p:nvSpPr>
              <p:spPr bwMode="auto">
                <a:xfrm>
                  <a:off x="3195" y="1788"/>
                  <a:ext cx="18" cy="24"/>
                </a:xfrm>
                <a:custGeom>
                  <a:avLst/>
                  <a:gdLst>
                    <a:gd name="T0" fmla="*/ 12 w 18"/>
                    <a:gd name="T1" fmla="*/ 12 h 24"/>
                    <a:gd name="T2" fmla="*/ 6 w 18"/>
                    <a:gd name="T3" fmla="*/ 12 h 24"/>
                    <a:gd name="T4" fmla="*/ 0 w 18"/>
                    <a:gd name="T5" fmla="*/ 18 h 24"/>
                    <a:gd name="T6" fmla="*/ 0 w 18"/>
                    <a:gd name="T7" fmla="*/ 24 h 24"/>
                    <a:gd name="T8" fmla="*/ 0 w 18"/>
                    <a:gd name="T9" fmla="*/ 18 h 24"/>
                    <a:gd name="T10" fmla="*/ 0 w 18"/>
                    <a:gd name="T11" fmla="*/ 6 h 24"/>
                    <a:gd name="T12" fmla="*/ 6 w 18"/>
                    <a:gd name="T13" fmla="*/ 6 h 24"/>
                    <a:gd name="T14" fmla="*/ 12 w 18"/>
                    <a:gd name="T15" fmla="*/ 0 h 24"/>
                    <a:gd name="T16" fmla="*/ 18 w 18"/>
                    <a:gd name="T17" fmla="*/ 6 h 24"/>
                    <a:gd name="T18" fmla="*/ 12 w 18"/>
                    <a:gd name="T19" fmla="*/ 12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12" y="12"/>
                      </a:moveTo>
                      <a:lnTo>
                        <a:pt x="6" y="12"/>
                      </a:lnTo>
                      <a:lnTo>
                        <a:pt x="0" y="18"/>
                      </a:lnTo>
                      <a:lnTo>
                        <a:pt x="0" y="24"/>
                      </a:lnTo>
                      <a:lnTo>
                        <a:pt x="0" y="18"/>
                      </a:lnTo>
                      <a:lnTo>
                        <a:pt x="0" y="6"/>
                      </a:lnTo>
                      <a:lnTo>
                        <a:pt x="6" y="6"/>
                      </a:lnTo>
                      <a:lnTo>
                        <a:pt x="12" y="0"/>
                      </a:lnTo>
                      <a:lnTo>
                        <a:pt x="18" y="6"/>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6944" name="Freeform 416"/>
                <p:cNvSpPr>
                  <a:spLocks/>
                </p:cNvSpPr>
                <p:nvPr/>
              </p:nvSpPr>
              <p:spPr bwMode="auto">
                <a:xfrm>
                  <a:off x="3195" y="1776"/>
                  <a:ext cx="12" cy="12"/>
                </a:xfrm>
                <a:custGeom>
                  <a:avLst/>
                  <a:gdLst>
                    <a:gd name="T0" fmla="*/ 6 w 12"/>
                    <a:gd name="T1" fmla="*/ 12 h 12"/>
                    <a:gd name="T2" fmla="*/ 6 w 12"/>
                    <a:gd name="T3" fmla="*/ 6 h 12"/>
                    <a:gd name="T4" fmla="*/ 0 w 12"/>
                    <a:gd name="T5" fmla="*/ 6 h 12"/>
                    <a:gd name="T6" fmla="*/ 6 w 12"/>
                    <a:gd name="T7" fmla="*/ 6 h 12"/>
                    <a:gd name="T8" fmla="*/ 6 w 12"/>
                    <a:gd name="T9" fmla="*/ 0 h 12"/>
                    <a:gd name="T10" fmla="*/ 12 w 12"/>
                    <a:gd name="T11" fmla="*/ 0 h 12"/>
                    <a:gd name="T12" fmla="*/ 12 w 12"/>
                    <a:gd name="T13" fmla="*/ 6 h 12"/>
                    <a:gd name="T14" fmla="*/ 6 w 12"/>
                    <a:gd name="T15" fmla="*/ 6 h 12"/>
                    <a:gd name="T16" fmla="*/ 6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6" y="12"/>
                      </a:moveTo>
                      <a:lnTo>
                        <a:pt x="6" y="6"/>
                      </a:lnTo>
                      <a:lnTo>
                        <a:pt x="0" y="6"/>
                      </a:lnTo>
                      <a:lnTo>
                        <a:pt x="6" y="6"/>
                      </a:lnTo>
                      <a:lnTo>
                        <a:pt x="6" y="0"/>
                      </a:lnTo>
                      <a:lnTo>
                        <a:pt x="12" y="0"/>
                      </a:lnTo>
                      <a:lnTo>
                        <a:pt x="12" y="6"/>
                      </a:lnTo>
                      <a:lnTo>
                        <a:pt x="6" y="6"/>
                      </a:lnTo>
                      <a:lnTo>
                        <a:pt x="6" y="12"/>
                      </a:lnTo>
                      <a:close/>
                    </a:path>
                  </a:pathLst>
                </a:custGeom>
                <a:solidFill>
                  <a:srgbClr val="00CC00"/>
                </a:solidFill>
                <a:ln w="0">
                  <a:solidFill>
                    <a:srgbClr val="000000"/>
                  </a:solidFill>
                  <a:prstDash val="solid"/>
                  <a:round/>
                  <a:headEnd/>
                  <a:tailEnd/>
                </a:ln>
              </p:spPr>
              <p:txBody>
                <a:bodyPr/>
                <a:lstStyle/>
                <a:p>
                  <a:endParaRPr lang="en-US"/>
                </a:p>
              </p:txBody>
            </p:sp>
            <p:sp>
              <p:nvSpPr>
                <p:cNvPr id="16945" name="Freeform 417"/>
                <p:cNvSpPr>
                  <a:spLocks/>
                </p:cNvSpPr>
                <p:nvPr/>
              </p:nvSpPr>
              <p:spPr bwMode="auto">
                <a:xfrm>
                  <a:off x="3171" y="1386"/>
                  <a:ext cx="168" cy="372"/>
                </a:xfrm>
                <a:custGeom>
                  <a:avLst/>
                  <a:gdLst>
                    <a:gd name="T0" fmla="*/ 18 w 168"/>
                    <a:gd name="T1" fmla="*/ 306 h 372"/>
                    <a:gd name="T2" fmla="*/ 12 w 168"/>
                    <a:gd name="T3" fmla="*/ 318 h 372"/>
                    <a:gd name="T4" fmla="*/ 12 w 168"/>
                    <a:gd name="T5" fmla="*/ 324 h 372"/>
                    <a:gd name="T6" fmla="*/ 12 w 168"/>
                    <a:gd name="T7" fmla="*/ 330 h 372"/>
                    <a:gd name="T8" fmla="*/ 12 w 168"/>
                    <a:gd name="T9" fmla="*/ 348 h 372"/>
                    <a:gd name="T10" fmla="*/ 18 w 168"/>
                    <a:gd name="T11" fmla="*/ 348 h 372"/>
                    <a:gd name="T12" fmla="*/ 30 w 168"/>
                    <a:gd name="T13" fmla="*/ 354 h 372"/>
                    <a:gd name="T14" fmla="*/ 30 w 168"/>
                    <a:gd name="T15" fmla="*/ 360 h 372"/>
                    <a:gd name="T16" fmla="*/ 42 w 168"/>
                    <a:gd name="T17" fmla="*/ 366 h 372"/>
                    <a:gd name="T18" fmla="*/ 48 w 168"/>
                    <a:gd name="T19" fmla="*/ 366 h 372"/>
                    <a:gd name="T20" fmla="*/ 54 w 168"/>
                    <a:gd name="T21" fmla="*/ 360 h 372"/>
                    <a:gd name="T22" fmla="*/ 60 w 168"/>
                    <a:gd name="T23" fmla="*/ 360 h 372"/>
                    <a:gd name="T24" fmla="*/ 84 w 168"/>
                    <a:gd name="T25" fmla="*/ 354 h 372"/>
                    <a:gd name="T26" fmla="*/ 96 w 168"/>
                    <a:gd name="T27" fmla="*/ 348 h 372"/>
                    <a:gd name="T28" fmla="*/ 120 w 168"/>
                    <a:gd name="T29" fmla="*/ 336 h 372"/>
                    <a:gd name="T30" fmla="*/ 132 w 168"/>
                    <a:gd name="T31" fmla="*/ 318 h 372"/>
                    <a:gd name="T32" fmla="*/ 150 w 168"/>
                    <a:gd name="T33" fmla="*/ 300 h 372"/>
                    <a:gd name="T34" fmla="*/ 162 w 168"/>
                    <a:gd name="T35" fmla="*/ 282 h 372"/>
                    <a:gd name="T36" fmla="*/ 150 w 168"/>
                    <a:gd name="T37" fmla="*/ 252 h 372"/>
                    <a:gd name="T38" fmla="*/ 150 w 168"/>
                    <a:gd name="T39" fmla="*/ 234 h 372"/>
                    <a:gd name="T40" fmla="*/ 144 w 168"/>
                    <a:gd name="T41" fmla="*/ 210 h 372"/>
                    <a:gd name="T42" fmla="*/ 138 w 168"/>
                    <a:gd name="T43" fmla="*/ 186 h 372"/>
                    <a:gd name="T44" fmla="*/ 138 w 168"/>
                    <a:gd name="T45" fmla="*/ 156 h 372"/>
                    <a:gd name="T46" fmla="*/ 126 w 168"/>
                    <a:gd name="T47" fmla="*/ 132 h 372"/>
                    <a:gd name="T48" fmla="*/ 138 w 168"/>
                    <a:gd name="T49" fmla="*/ 96 h 372"/>
                    <a:gd name="T50" fmla="*/ 126 w 168"/>
                    <a:gd name="T51" fmla="*/ 54 h 372"/>
                    <a:gd name="T52" fmla="*/ 132 w 168"/>
                    <a:gd name="T53" fmla="*/ 30 h 372"/>
                    <a:gd name="T54" fmla="*/ 114 w 168"/>
                    <a:gd name="T55" fmla="*/ 0 h 372"/>
                    <a:gd name="T56" fmla="*/ 90 w 168"/>
                    <a:gd name="T57" fmla="*/ 6 h 372"/>
                    <a:gd name="T58" fmla="*/ 84 w 168"/>
                    <a:gd name="T59" fmla="*/ 24 h 372"/>
                    <a:gd name="T60" fmla="*/ 78 w 168"/>
                    <a:gd name="T61" fmla="*/ 48 h 372"/>
                    <a:gd name="T62" fmla="*/ 66 w 168"/>
                    <a:gd name="T63" fmla="*/ 66 h 372"/>
                    <a:gd name="T64" fmla="*/ 48 w 168"/>
                    <a:gd name="T65" fmla="*/ 54 h 372"/>
                    <a:gd name="T66" fmla="*/ 36 w 168"/>
                    <a:gd name="T67" fmla="*/ 60 h 372"/>
                    <a:gd name="T68" fmla="*/ 18 w 168"/>
                    <a:gd name="T69" fmla="*/ 36 h 372"/>
                    <a:gd name="T70" fmla="*/ 0 w 168"/>
                    <a:gd name="T71" fmla="*/ 48 h 372"/>
                    <a:gd name="T72" fmla="*/ 18 w 168"/>
                    <a:gd name="T73" fmla="*/ 60 h 372"/>
                    <a:gd name="T74" fmla="*/ 36 w 168"/>
                    <a:gd name="T75" fmla="*/ 72 h 372"/>
                    <a:gd name="T76" fmla="*/ 48 w 168"/>
                    <a:gd name="T77" fmla="*/ 96 h 372"/>
                    <a:gd name="T78" fmla="*/ 48 w 168"/>
                    <a:gd name="T79" fmla="*/ 114 h 372"/>
                    <a:gd name="T80" fmla="*/ 54 w 168"/>
                    <a:gd name="T81" fmla="*/ 144 h 372"/>
                    <a:gd name="T82" fmla="*/ 54 w 168"/>
                    <a:gd name="T83" fmla="*/ 162 h 372"/>
                    <a:gd name="T84" fmla="*/ 66 w 168"/>
                    <a:gd name="T85" fmla="*/ 162 h 372"/>
                    <a:gd name="T86" fmla="*/ 66 w 168"/>
                    <a:gd name="T87" fmla="*/ 180 h 372"/>
                    <a:gd name="T88" fmla="*/ 72 w 168"/>
                    <a:gd name="T89" fmla="*/ 204 h 372"/>
                    <a:gd name="T90" fmla="*/ 60 w 168"/>
                    <a:gd name="T91" fmla="*/ 216 h 372"/>
                    <a:gd name="T92" fmla="*/ 48 w 168"/>
                    <a:gd name="T93" fmla="*/ 234 h 372"/>
                    <a:gd name="T94" fmla="*/ 30 w 168"/>
                    <a:gd name="T95" fmla="*/ 246 h 372"/>
                    <a:gd name="T96" fmla="*/ 24 w 168"/>
                    <a:gd name="T97" fmla="*/ 258 h 372"/>
                    <a:gd name="T98" fmla="*/ 18 w 168"/>
                    <a:gd name="T99" fmla="*/ 258 h 372"/>
                    <a:gd name="T100" fmla="*/ 18 w 168"/>
                    <a:gd name="T101" fmla="*/ 264 h 372"/>
                    <a:gd name="T102" fmla="*/ 12 w 168"/>
                    <a:gd name="T103" fmla="*/ 276 h 372"/>
                    <a:gd name="T104" fmla="*/ 12 w 168"/>
                    <a:gd name="T105" fmla="*/ 294 h 372"/>
                    <a:gd name="T106" fmla="*/ 126 w 168"/>
                    <a:gd name="T107" fmla="*/ 156 h 372"/>
                    <a:gd name="T108" fmla="*/ 120 w 168"/>
                    <a:gd name="T109" fmla="*/ 162 h 3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8"/>
                    <a:gd name="T166" fmla="*/ 0 h 372"/>
                    <a:gd name="T167" fmla="*/ 168 w 168"/>
                    <a:gd name="T168" fmla="*/ 372 h 3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8" h="372">
                      <a:moveTo>
                        <a:pt x="12" y="300"/>
                      </a:moveTo>
                      <a:lnTo>
                        <a:pt x="12" y="306"/>
                      </a:lnTo>
                      <a:lnTo>
                        <a:pt x="18" y="306"/>
                      </a:lnTo>
                      <a:lnTo>
                        <a:pt x="12" y="306"/>
                      </a:lnTo>
                      <a:lnTo>
                        <a:pt x="18" y="306"/>
                      </a:lnTo>
                      <a:lnTo>
                        <a:pt x="18" y="312"/>
                      </a:lnTo>
                      <a:lnTo>
                        <a:pt x="18" y="318"/>
                      </a:lnTo>
                      <a:lnTo>
                        <a:pt x="18" y="312"/>
                      </a:lnTo>
                      <a:lnTo>
                        <a:pt x="12" y="312"/>
                      </a:lnTo>
                      <a:lnTo>
                        <a:pt x="12" y="318"/>
                      </a:lnTo>
                      <a:lnTo>
                        <a:pt x="18" y="318"/>
                      </a:lnTo>
                      <a:lnTo>
                        <a:pt x="12" y="318"/>
                      </a:lnTo>
                      <a:lnTo>
                        <a:pt x="18" y="318"/>
                      </a:lnTo>
                      <a:lnTo>
                        <a:pt x="18" y="324"/>
                      </a:lnTo>
                      <a:lnTo>
                        <a:pt x="12" y="324"/>
                      </a:lnTo>
                      <a:lnTo>
                        <a:pt x="12" y="330"/>
                      </a:lnTo>
                      <a:lnTo>
                        <a:pt x="18" y="330"/>
                      </a:lnTo>
                      <a:lnTo>
                        <a:pt x="12" y="330"/>
                      </a:lnTo>
                      <a:lnTo>
                        <a:pt x="12" y="336"/>
                      </a:lnTo>
                      <a:lnTo>
                        <a:pt x="12" y="330"/>
                      </a:lnTo>
                      <a:lnTo>
                        <a:pt x="12" y="336"/>
                      </a:lnTo>
                      <a:lnTo>
                        <a:pt x="12" y="342"/>
                      </a:lnTo>
                      <a:lnTo>
                        <a:pt x="12" y="348"/>
                      </a:lnTo>
                      <a:lnTo>
                        <a:pt x="18" y="348"/>
                      </a:lnTo>
                      <a:lnTo>
                        <a:pt x="12" y="348"/>
                      </a:lnTo>
                      <a:lnTo>
                        <a:pt x="12" y="342"/>
                      </a:lnTo>
                      <a:lnTo>
                        <a:pt x="12" y="348"/>
                      </a:lnTo>
                      <a:lnTo>
                        <a:pt x="12" y="342"/>
                      </a:lnTo>
                      <a:lnTo>
                        <a:pt x="12" y="348"/>
                      </a:lnTo>
                      <a:lnTo>
                        <a:pt x="18" y="348"/>
                      </a:lnTo>
                      <a:lnTo>
                        <a:pt x="18" y="354"/>
                      </a:lnTo>
                      <a:lnTo>
                        <a:pt x="24" y="354"/>
                      </a:lnTo>
                      <a:lnTo>
                        <a:pt x="24" y="348"/>
                      </a:lnTo>
                      <a:lnTo>
                        <a:pt x="24" y="354"/>
                      </a:lnTo>
                      <a:lnTo>
                        <a:pt x="30" y="354"/>
                      </a:lnTo>
                      <a:lnTo>
                        <a:pt x="24" y="354"/>
                      </a:lnTo>
                      <a:lnTo>
                        <a:pt x="24" y="360"/>
                      </a:lnTo>
                      <a:lnTo>
                        <a:pt x="30" y="360"/>
                      </a:lnTo>
                      <a:lnTo>
                        <a:pt x="30" y="354"/>
                      </a:lnTo>
                      <a:lnTo>
                        <a:pt x="30" y="360"/>
                      </a:lnTo>
                      <a:lnTo>
                        <a:pt x="30" y="366"/>
                      </a:lnTo>
                      <a:lnTo>
                        <a:pt x="36" y="366"/>
                      </a:lnTo>
                      <a:lnTo>
                        <a:pt x="36" y="360"/>
                      </a:lnTo>
                      <a:lnTo>
                        <a:pt x="36" y="366"/>
                      </a:lnTo>
                      <a:lnTo>
                        <a:pt x="42" y="366"/>
                      </a:lnTo>
                      <a:lnTo>
                        <a:pt x="36" y="366"/>
                      </a:lnTo>
                      <a:lnTo>
                        <a:pt x="36" y="372"/>
                      </a:lnTo>
                      <a:lnTo>
                        <a:pt x="36" y="366"/>
                      </a:lnTo>
                      <a:lnTo>
                        <a:pt x="42" y="366"/>
                      </a:lnTo>
                      <a:lnTo>
                        <a:pt x="48" y="366"/>
                      </a:lnTo>
                      <a:lnTo>
                        <a:pt x="54" y="360"/>
                      </a:lnTo>
                      <a:lnTo>
                        <a:pt x="54" y="366"/>
                      </a:lnTo>
                      <a:lnTo>
                        <a:pt x="54" y="360"/>
                      </a:lnTo>
                      <a:lnTo>
                        <a:pt x="60" y="360"/>
                      </a:lnTo>
                      <a:lnTo>
                        <a:pt x="54" y="360"/>
                      </a:lnTo>
                      <a:lnTo>
                        <a:pt x="60" y="360"/>
                      </a:lnTo>
                      <a:lnTo>
                        <a:pt x="60" y="366"/>
                      </a:lnTo>
                      <a:lnTo>
                        <a:pt x="60" y="360"/>
                      </a:lnTo>
                      <a:lnTo>
                        <a:pt x="60" y="366"/>
                      </a:lnTo>
                      <a:lnTo>
                        <a:pt x="60" y="360"/>
                      </a:lnTo>
                      <a:lnTo>
                        <a:pt x="66" y="360"/>
                      </a:lnTo>
                      <a:lnTo>
                        <a:pt x="72" y="360"/>
                      </a:lnTo>
                      <a:lnTo>
                        <a:pt x="72" y="354"/>
                      </a:lnTo>
                      <a:lnTo>
                        <a:pt x="78" y="354"/>
                      </a:lnTo>
                      <a:lnTo>
                        <a:pt x="84" y="354"/>
                      </a:lnTo>
                      <a:lnTo>
                        <a:pt x="90" y="354"/>
                      </a:lnTo>
                      <a:lnTo>
                        <a:pt x="90" y="348"/>
                      </a:lnTo>
                      <a:lnTo>
                        <a:pt x="96" y="348"/>
                      </a:lnTo>
                      <a:lnTo>
                        <a:pt x="96" y="354"/>
                      </a:lnTo>
                      <a:lnTo>
                        <a:pt x="96" y="348"/>
                      </a:lnTo>
                      <a:lnTo>
                        <a:pt x="102" y="348"/>
                      </a:lnTo>
                      <a:lnTo>
                        <a:pt x="108" y="348"/>
                      </a:lnTo>
                      <a:lnTo>
                        <a:pt x="114" y="342"/>
                      </a:lnTo>
                      <a:lnTo>
                        <a:pt x="114" y="336"/>
                      </a:lnTo>
                      <a:lnTo>
                        <a:pt x="120" y="336"/>
                      </a:lnTo>
                      <a:lnTo>
                        <a:pt x="120" y="330"/>
                      </a:lnTo>
                      <a:lnTo>
                        <a:pt x="126" y="330"/>
                      </a:lnTo>
                      <a:lnTo>
                        <a:pt x="126" y="324"/>
                      </a:lnTo>
                      <a:lnTo>
                        <a:pt x="132" y="324"/>
                      </a:lnTo>
                      <a:lnTo>
                        <a:pt x="132" y="318"/>
                      </a:lnTo>
                      <a:lnTo>
                        <a:pt x="138" y="318"/>
                      </a:lnTo>
                      <a:lnTo>
                        <a:pt x="138" y="312"/>
                      </a:lnTo>
                      <a:lnTo>
                        <a:pt x="144" y="312"/>
                      </a:lnTo>
                      <a:lnTo>
                        <a:pt x="144" y="306"/>
                      </a:lnTo>
                      <a:lnTo>
                        <a:pt x="150" y="300"/>
                      </a:lnTo>
                      <a:lnTo>
                        <a:pt x="150" y="294"/>
                      </a:lnTo>
                      <a:lnTo>
                        <a:pt x="156" y="294"/>
                      </a:lnTo>
                      <a:lnTo>
                        <a:pt x="156" y="288"/>
                      </a:lnTo>
                      <a:lnTo>
                        <a:pt x="162" y="288"/>
                      </a:lnTo>
                      <a:lnTo>
                        <a:pt x="162" y="282"/>
                      </a:lnTo>
                      <a:lnTo>
                        <a:pt x="168" y="276"/>
                      </a:lnTo>
                      <a:lnTo>
                        <a:pt x="162" y="270"/>
                      </a:lnTo>
                      <a:lnTo>
                        <a:pt x="162" y="264"/>
                      </a:lnTo>
                      <a:lnTo>
                        <a:pt x="156" y="258"/>
                      </a:lnTo>
                      <a:lnTo>
                        <a:pt x="150" y="252"/>
                      </a:lnTo>
                      <a:lnTo>
                        <a:pt x="144" y="252"/>
                      </a:lnTo>
                      <a:lnTo>
                        <a:pt x="144" y="246"/>
                      </a:lnTo>
                      <a:lnTo>
                        <a:pt x="144" y="240"/>
                      </a:lnTo>
                      <a:lnTo>
                        <a:pt x="150" y="240"/>
                      </a:lnTo>
                      <a:lnTo>
                        <a:pt x="150" y="234"/>
                      </a:lnTo>
                      <a:lnTo>
                        <a:pt x="150" y="228"/>
                      </a:lnTo>
                      <a:lnTo>
                        <a:pt x="144" y="228"/>
                      </a:lnTo>
                      <a:lnTo>
                        <a:pt x="144" y="222"/>
                      </a:lnTo>
                      <a:lnTo>
                        <a:pt x="144" y="216"/>
                      </a:lnTo>
                      <a:lnTo>
                        <a:pt x="144" y="210"/>
                      </a:lnTo>
                      <a:lnTo>
                        <a:pt x="138" y="210"/>
                      </a:lnTo>
                      <a:lnTo>
                        <a:pt x="138" y="204"/>
                      </a:lnTo>
                      <a:lnTo>
                        <a:pt x="138" y="198"/>
                      </a:lnTo>
                      <a:lnTo>
                        <a:pt x="138" y="192"/>
                      </a:lnTo>
                      <a:lnTo>
                        <a:pt x="138" y="186"/>
                      </a:lnTo>
                      <a:lnTo>
                        <a:pt x="138" y="180"/>
                      </a:lnTo>
                      <a:lnTo>
                        <a:pt x="144" y="174"/>
                      </a:lnTo>
                      <a:lnTo>
                        <a:pt x="144" y="168"/>
                      </a:lnTo>
                      <a:lnTo>
                        <a:pt x="144" y="162"/>
                      </a:lnTo>
                      <a:lnTo>
                        <a:pt x="138" y="156"/>
                      </a:lnTo>
                      <a:lnTo>
                        <a:pt x="138" y="150"/>
                      </a:lnTo>
                      <a:lnTo>
                        <a:pt x="132" y="144"/>
                      </a:lnTo>
                      <a:lnTo>
                        <a:pt x="132" y="138"/>
                      </a:lnTo>
                      <a:lnTo>
                        <a:pt x="126" y="138"/>
                      </a:lnTo>
                      <a:lnTo>
                        <a:pt x="126" y="132"/>
                      </a:lnTo>
                      <a:lnTo>
                        <a:pt x="132" y="114"/>
                      </a:lnTo>
                      <a:lnTo>
                        <a:pt x="138" y="114"/>
                      </a:lnTo>
                      <a:lnTo>
                        <a:pt x="138" y="108"/>
                      </a:lnTo>
                      <a:lnTo>
                        <a:pt x="144" y="102"/>
                      </a:lnTo>
                      <a:lnTo>
                        <a:pt x="138" y="96"/>
                      </a:lnTo>
                      <a:lnTo>
                        <a:pt x="132" y="84"/>
                      </a:lnTo>
                      <a:lnTo>
                        <a:pt x="120" y="78"/>
                      </a:lnTo>
                      <a:lnTo>
                        <a:pt x="120" y="66"/>
                      </a:lnTo>
                      <a:lnTo>
                        <a:pt x="126" y="60"/>
                      </a:lnTo>
                      <a:lnTo>
                        <a:pt x="126" y="54"/>
                      </a:lnTo>
                      <a:lnTo>
                        <a:pt x="120" y="54"/>
                      </a:lnTo>
                      <a:lnTo>
                        <a:pt x="120" y="48"/>
                      </a:lnTo>
                      <a:lnTo>
                        <a:pt x="126" y="48"/>
                      </a:lnTo>
                      <a:lnTo>
                        <a:pt x="126" y="42"/>
                      </a:lnTo>
                      <a:lnTo>
                        <a:pt x="132" y="30"/>
                      </a:lnTo>
                      <a:lnTo>
                        <a:pt x="126" y="18"/>
                      </a:lnTo>
                      <a:lnTo>
                        <a:pt x="120" y="12"/>
                      </a:lnTo>
                      <a:lnTo>
                        <a:pt x="114" y="12"/>
                      </a:lnTo>
                      <a:lnTo>
                        <a:pt x="114" y="6"/>
                      </a:lnTo>
                      <a:lnTo>
                        <a:pt x="114" y="0"/>
                      </a:lnTo>
                      <a:lnTo>
                        <a:pt x="108" y="0"/>
                      </a:lnTo>
                      <a:lnTo>
                        <a:pt x="108" y="6"/>
                      </a:lnTo>
                      <a:lnTo>
                        <a:pt x="102" y="6"/>
                      </a:lnTo>
                      <a:lnTo>
                        <a:pt x="96" y="6"/>
                      </a:lnTo>
                      <a:lnTo>
                        <a:pt x="90" y="6"/>
                      </a:lnTo>
                      <a:lnTo>
                        <a:pt x="90" y="12"/>
                      </a:lnTo>
                      <a:lnTo>
                        <a:pt x="84" y="12"/>
                      </a:lnTo>
                      <a:lnTo>
                        <a:pt x="84" y="18"/>
                      </a:lnTo>
                      <a:lnTo>
                        <a:pt x="78" y="18"/>
                      </a:lnTo>
                      <a:lnTo>
                        <a:pt x="84" y="24"/>
                      </a:lnTo>
                      <a:lnTo>
                        <a:pt x="78" y="24"/>
                      </a:lnTo>
                      <a:lnTo>
                        <a:pt x="78" y="30"/>
                      </a:lnTo>
                      <a:lnTo>
                        <a:pt x="78" y="36"/>
                      </a:lnTo>
                      <a:lnTo>
                        <a:pt x="78" y="42"/>
                      </a:lnTo>
                      <a:lnTo>
                        <a:pt x="78" y="48"/>
                      </a:lnTo>
                      <a:lnTo>
                        <a:pt x="78" y="54"/>
                      </a:lnTo>
                      <a:lnTo>
                        <a:pt x="72" y="54"/>
                      </a:lnTo>
                      <a:lnTo>
                        <a:pt x="72" y="60"/>
                      </a:lnTo>
                      <a:lnTo>
                        <a:pt x="72" y="66"/>
                      </a:lnTo>
                      <a:lnTo>
                        <a:pt x="66" y="66"/>
                      </a:lnTo>
                      <a:lnTo>
                        <a:pt x="66" y="60"/>
                      </a:lnTo>
                      <a:lnTo>
                        <a:pt x="60" y="60"/>
                      </a:lnTo>
                      <a:lnTo>
                        <a:pt x="54" y="60"/>
                      </a:lnTo>
                      <a:lnTo>
                        <a:pt x="54" y="54"/>
                      </a:lnTo>
                      <a:lnTo>
                        <a:pt x="48" y="54"/>
                      </a:lnTo>
                      <a:lnTo>
                        <a:pt x="48" y="60"/>
                      </a:lnTo>
                      <a:lnTo>
                        <a:pt x="42" y="60"/>
                      </a:lnTo>
                      <a:lnTo>
                        <a:pt x="42" y="66"/>
                      </a:lnTo>
                      <a:lnTo>
                        <a:pt x="42" y="60"/>
                      </a:lnTo>
                      <a:lnTo>
                        <a:pt x="36" y="60"/>
                      </a:lnTo>
                      <a:lnTo>
                        <a:pt x="30" y="60"/>
                      </a:lnTo>
                      <a:lnTo>
                        <a:pt x="30" y="54"/>
                      </a:lnTo>
                      <a:lnTo>
                        <a:pt x="24" y="54"/>
                      </a:lnTo>
                      <a:lnTo>
                        <a:pt x="24" y="48"/>
                      </a:lnTo>
                      <a:lnTo>
                        <a:pt x="18" y="36"/>
                      </a:lnTo>
                      <a:lnTo>
                        <a:pt x="12" y="36"/>
                      </a:lnTo>
                      <a:lnTo>
                        <a:pt x="6" y="42"/>
                      </a:lnTo>
                      <a:lnTo>
                        <a:pt x="12" y="48"/>
                      </a:lnTo>
                      <a:lnTo>
                        <a:pt x="6" y="48"/>
                      </a:lnTo>
                      <a:lnTo>
                        <a:pt x="0" y="48"/>
                      </a:lnTo>
                      <a:lnTo>
                        <a:pt x="6" y="48"/>
                      </a:lnTo>
                      <a:lnTo>
                        <a:pt x="6" y="54"/>
                      </a:lnTo>
                      <a:lnTo>
                        <a:pt x="12" y="54"/>
                      </a:lnTo>
                      <a:lnTo>
                        <a:pt x="12" y="60"/>
                      </a:lnTo>
                      <a:lnTo>
                        <a:pt x="18" y="60"/>
                      </a:lnTo>
                      <a:lnTo>
                        <a:pt x="18" y="66"/>
                      </a:lnTo>
                      <a:lnTo>
                        <a:pt x="24" y="66"/>
                      </a:lnTo>
                      <a:lnTo>
                        <a:pt x="24" y="72"/>
                      </a:lnTo>
                      <a:lnTo>
                        <a:pt x="30" y="72"/>
                      </a:lnTo>
                      <a:lnTo>
                        <a:pt x="36" y="72"/>
                      </a:lnTo>
                      <a:lnTo>
                        <a:pt x="36" y="78"/>
                      </a:lnTo>
                      <a:lnTo>
                        <a:pt x="42" y="78"/>
                      </a:lnTo>
                      <a:lnTo>
                        <a:pt x="42" y="84"/>
                      </a:lnTo>
                      <a:lnTo>
                        <a:pt x="48" y="90"/>
                      </a:lnTo>
                      <a:lnTo>
                        <a:pt x="48" y="96"/>
                      </a:lnTo>
                      <a:lnTo>
                        <a:pt x="48" y="102"/>
                      </a:lnTo>
                      <a:lnTo>
                        <a:pt x="48" y="108"/>
                      </a:lnTo>
                      <a:lnTo>
                        <a:pt x="42" y="108"/>
                      </a:lnTo>
                      <a:lnTo>
                        <a:pt x="48" y="108"/>
                      </a:lnTo>
                      <a:lnTo>
                        <a:pt x="48" y="114"/>
                      </a:lnTo>
                      <a:lnTo>
                        <a:pt x="48" y="120"/>
                      </a:lnTo>
                      <a:lnTo>
                        <a:pt x="48" y="126"/>
                      </a:lnTo>
                      <a:lnTo>
                        <a:pt x="54" y="132"/>
                      </a:lnTo>
                      <a:lnTo>
                        <a:pt x="54" y="138"/>
                      </a:lnTo>
                      <a:lnTo>
                        <a:pt x="54" y="144"/>
                      </a:lnTo>
                      <a:lnTo>
                        <a:pt x="48" y="144"/>
                      </a:lnTo>
                      <a:lnTo>
                        <a:pt x="48" y="150"/>
                      </a:lnTo>
                      <a:lnTo>
                        <a:pt x="48" y="156"/>
                      </a:lnTo>
                      <a:lnTo>
                        <a:pt x="54" y="156"/>
                      </a:lnTo>
                      <a:lnTo>
                        <a:pt x="54" y="162"/>
                      </a:lnTo>
                      <a:lnTo>
                        <a:pt x="54" y="168"/>
                      </a:lnTo>
                      <a:lnTo>
                        <a:pt x="54" y="174"/>
                      </a:lnTo>
                      <a:lnTo>
                        <a:pt x="60" y="174"/>
                      </a:lnTo>
                      <a:lnTo>
                        <a:pt x="60" y="168"/>
                      </a:lnTo>
                      <a:lnTo>
                        <a:pt x="66" y="162"/>
                      </a:lnTo>
                      <a:lnTo>
                        <a:pt x="66" y="168"/>
                      </a:lnTo>
                      <a:lnTo>
                        <a:pt x="60" y="168"/>
                      </a:lnTo>
                      <a:lnTo>
                        <a:pt x="60" y="174"/>
                      </a:lnTo>
                      <a:lnTo>
                        <a:pt x="60" y="180"/>
                      </a:lnTo>
                      <a:lnTo>
                        <a:pt x="66" y="180"/>
                      </a:lnTo>
                      <a:lnTo>
                        <a:pt x="72" y="180"/>
                      </a:lnTo>
                      <a:lnTo>
                        <a:pt x="72" y="186"/>
                      </a:lnTo>
                      <a:lnTo>
                        <a:pt x="72" y="192"/>
                      </a:lnTo>
                      <a:lnTo>
                        <a:pt x="72" y="198"/>
                      </a:lnTo>
                      <a:lnTo>
                        <a:pt x="72" y="204"/>
                      </a:lnTo>
                      <a:lnTo>
                        <a:pt x="72" y="210"/>
                      </a:lnTo>
                      <a:lnTo>
                        <a:pt x="72" y="204"/>
                      </a:lnTo>
                      <a:lnTo>
                        <a:pt x="66" y="204"/>
                      </a:lnTo>
                      <a:lnTo>
                        <a:pt x="60" y="210"/>
                      </a:lnTo>
                      <a:lnTo>
                        <a:pt x="60" y="216"/>
                      </a:lnTo>
                      <a:lnTo>
                        <a:pt x="54" y="216"/>
                      </a:lnTo>
                      <a:lnTo>
                        <a:pt x="54" y="222"/>
                      </a:lnTo>
                      <a:lnTo>
                        <a:pt x="54" y="228"/>
                      </a:lnTo>
                      <a:lnTo>
                        <a:pt x="48" y="228"/>
                      </a:lnTo>
                      <a:lnTo>
                        <a:pt x="48" y="234"/>
                      </a:lnTo>
                      <a:lnTo>
                        <a:pt x="42" y="234"/>
                      </a:lnTo>
                      <a:lnTo>
                        <a:pt x="42" y="240"/>
                      </a:lnTo>
                      <a:lnTo>
                        <a:pt x="36" y="240"/>
                      </a:lnTo>
                      <a:lnTo>
                        <a:pt x="36" y="246"/>
                      </a:lnTo>
                      <a:lnTo>
                        <a:pt x="30" y="246"/>
                      </a:lnTo>
                      <a:lnTo>
                        <a:pt x="30" y="252"/>
                      </a:lnTo>
                      <a:lnTo>
                        <a:pt x="24" y="252"/>
                      </a:lnTo>
                      <a:lnTo>
                        <a:pt x="24" y="258"/>
                      </a:lnTo>
                      <a:lnTo>
                        <a:pt x="30" y="258"/>
                      </a:lnTo>
                      <a:lnTo>
                        <a:pt x="24" y="258"/>
                      </a:lnTo>
                      <a:lnTo>
                        <a:pt x="24" y="264"/>
                      </a:lnTo>
                      <a:lnTo>
                        <a:pt x="24" y="258"/>
                      </a:lnTo>
                      <a:lnTo>
                        <a:pt x="24" y="264"/>
                      </a:lnTo>
                      <a:lnTo>
                        <a:pt x="24" y="258"/>
                      </a:lnTo>
                      <a:lnTo>
                        <a:pt x="18" y="258"/>
                      </a:lnTo>
                      <a:lnTo>
                        <a:pt x="18" y="264"/>
                      </a:lnTo>
                      <a:lnTo>
                        <a:pt x="18" y="258"/>
                      </a:lnTo>
                      <a:lnTo>
                        <a:pt x="18" y="264"/>
                      </a:lnTo>
                      <a:lnTo>
                        <a:pt x="18" y="270"/>
                      </a:lnTo>
                      <a:lnTo>
                        <a:pt x="18" y="264"/>
                      </a:lnTo>
                      <a:lnTo>
                        <a:pt x="12" y="264"/>
                      </a:lnTo>
                      <a:lnTo>
                        <a:pt x="12" y="270"/>
                      </a:lnTo>
                      <a:lnTo>
                        <a:pt x="18" y="270"/>
                      </a:lnTo>
                      <a:lnTo>
                        <a:pt x="12" y="270"/>
                      </a:lnTo>
                      <a:lnTo>
                        <a:pt x="12" y="276"/>
                      </a:lnTo>
                      <a:lnTo>
                        <a:pt x="12" y="270"/>
                      </a:lnTo>
                      <a:lnTo>
                        <a:pt x="12" y="276"/>
                      </a:lnTo>
                      <a:lnTo>
                        <a:pt x="12" y="282"/>
                      </a:lnTo>
                      <a:lnTo>
                        <a:pt x="12" y="288"/>
                      </a:lnTo>
                      <a:lnTo>
                        <a:pt x="12" y="294"/>
                      </a:lnTo>
                      <a:lnTo>
                        <a:pt x="12" y="300"/>
                      </a:lnTo>
                      <a:lnTo>
                        <a:pt x="126" y="162"/>
                      </a:lnTo>
                      <a:lnTo>
                        <a:pt x="120" y="162"/>
                      </a:lnTo>
                      <a:lnTo>
                        <a:pt x="120" y="156"/>
                      </a:lnTo>
                      <a:lnTo>
                        <a:pt x="126" y="156"/>
                      </a:lnTo>
                      <a:lnTo>
                        <a:pt x="126" y="162"/>
                      </a:lnTo>
                      <a:lnTo>
                        <a:pt x="12" y="300"/>
                      </a:lnTo>
                      <a:lnTo>
                        <a:pt x="120" y="162"/>
                      </a:lnTo>
                      <a:lnTo>
                        <a:pt x="114" y="162"/>
                      </a:lnTo>
                      <a:lnTo>
                        <a:pt x="120" y="162"/>
                      </a:lnTo>
                      <a:lnTo>
                        <a:pt x="126" y="162"/>
                      </a:lnTo>
                      <a:lnTo>
                        <a:pt x="120" y="162"/>
                      </a:lnTo>
                      <a:lnTo>
                        <a:pt x="12" y="300"/>
                      </a:lnTo>
                      <a:close/>
                    </a:path>
                  </a:pathLst>
                </a:custGeom>
                <a:solidFill>
                  <a:srgbClr val="00CC00"/>
                </a:solidFill>
                <a:ln w="9525">
                  <a:noFill/>
                  <a:round/>
                  <a:headEnd/>
                  <a:tailEnd/>
                </a:ln>
              </p:spPr>
              <p:txBody>
                <a:bodyPr/>
                <a:lstStyle/>
                <a:p>
                  <a:endParaRPr lang="en-US"/>
                </a:p>
              </p:txBody>
            </p:sp>
            <p:sp>
              <p:nvSpPr>
                <p:cNvPr id="16946" name="Freeform 418"/>
                <p:cNvSpPr>
                  <a:spLocks/>
                </p:cNvSpPr>
                <p:nvPr/>
              </p:nvSpPr>
              <p:spPr bwMode="auto">
                <a:xfrm>
                  <a:off x="3171" y="1386"/>
                  <a:ext cx="168" cy="372"/>
                </a:xfrm>
                <a:custGeom>
                  <a:avLst/>
                  <a:gdLst>
                    <a:gd name="T0" fmla="*/ 18 w 168"/>
                    <a:gd name="T1" fmla="*/ 306 h 372"/>
                    <a:gd name="T2" fmla="*/ 12 w 168"/>
                    <a:gd name="T3" fmla="*/ 318 h 372"/>
                    <a:gd name="T4" fmla="*/ 12 w 168"/>
                    <a:gd name="T5" fmla="*/ 324 h 372"/>
                    <a:gd name="T6" fmla="*/ 12 w 168"/>
                    <a:gd name="T7" fmla="*/ 330 h 372"/>
                    <a:gd name="T8" fmla="*/ 12 w 168"/>
                    <a:gd name="T9" fmla="*/ 348 h 372"/>
                    <a:gd name="T10" fmla="*/ 18 w 168"/>
                    <a:gd name="T11" fmla="*/ 348 h 372"/>
                    <a:gd name="T12" fmla="*/ 30 w 168"/>
                    <a:gd name="T13" fmla="*/ 354 h 372"/>
                    <a:gd name="T14" fmla="*/ 30 w 168"/>
                    <a:gd name="T15" fmla="*/ 360 h 372"/>
                    <a:gd name="T16" fmla="*/ 42 w 168"/>
                    <a:gd name="T17" fmla="*/ 366 h 372"/>
                    <a:gd name="T18" fmla="*/ 48 w 168"/>
                    <a:gd name="T19" fmla="*/ 366 h 372"/>
                    <a:gd name="T20" fmla="*/ 54 w 168"/>
                    <a:gd name="T21" fmla="*/ 360 h 372"/>
                    <a:gd name="T22" fmla="*/ 60 w 168"/>
                    <a:gd name="T23" fmla="*/ 360 h 372"/>
                    <a:gd name="T24" fmla="*/ 84 w 168"/>
                    <a:gd name="T25" fmla="*/ 354 h 372"/>
                    <a:gd name="T26" fmla="*/ 96 w 168"/>
                    <a:gd name="T27" fmla="*/ 348 h 372"/>
                    <a:gd name="T28" fmla="*/ 120 w 168"/>
                    <a:gd name="T29" fmla="*/ 336 h 372"/>
                    <a:gd name="T30" fmla="*/ 132 w 168"/>
                    <a:gd name="T31" fmla="*/ 318 h 372"/>
                    <a:gd name="T32" fmla="*/ 150 w 168"/>
                    <a:gd name="T33" fmla="*/ 300 h 372"/>
                    <a:gd name="T34" fmla="*/ 162 w 168"/>
                    <a:gd name="T35" fmla="*/ 282 h 372"/>
                    <a:gd name="T36" fmla="*/ 150 w 168"/>
                    <a:gd name="T37" fmla="*/ 252 h 372"/>
                    <a:gd name="T38" fmla="*/ 150 w 168"/>
                    <a:gd name="T39" fmla="*/ 234 h 372"/>
                    <a:gd name="T40" fmla="*/ 144 w 168"/>
                    <a:gd name="T41" fmla="*/ 210 h 372"/>
                    <a:gd name="T42" fmla="*/ 138 w 168"/>
                    <a:gd name="T43" fmla="*/ 186 h 372"/>
                    <a:gd name="T44" fmla="*/ 138 w 168"/>
                    <a:gd name="T45" fmla="*/ 156 h 372"/>
                    <a:gd name="T46" fmla="*/ 126 w 168"/>
                    <a:gd name="T47" fmla="*/ 132 h 372"/>
                    <a:gd name="T48" fmla="*/ 138 w 168"/>
                    <a:gd name="T49" fmla="*/ 96 h 372"/>
                    <a:gd name="T50" fmla="*/ 126 w 168"/>
                    <a:gd name="T51" fmla="*/ 54 h 372"/>
                    <a:gd name="T52" fmla="*/ 132 w 168"/>
                    <a:gd name="T53" fmla="*/ 30 h 372"/>
                    <a:gd name="T54" fmla="*/ 114 w 168"/>
                    <a:gd name="T55" fmla="*/ 0 h 372"/>
                    <a:gd name="T56" fmla="*/ 90 w 168"/>
                    <a:gd name="T57" fmla="*/ 6 h 372"/>
                    <a:gd name="T58" fmla="*/ 84 w 168"/>
                    <a:gd name="T59" fmla="*/ 24 h 372"/>
                    <a:gd name="T60" fmla="*/ 78 w 168"/>
                    <a:gd name="T61" fmla="*/ 48 h 372"/>
                    <a:gd name="T62" fmla="*/ 66 w 168"/>
                    <a:gd name="T63" fmla="*/ 66 h 372"/>
                    <a:gd name="T64" fmla="*/ 48 w 168"/>
                    <a:gd name="T65" fmla="*/ 54 h 372"/>
                    <a:gd name="T66" fmla="*/ 36 w 168"/>
                    <a:gd name="T67" fmla="*/ 60 h 372"/>
                    <a:gd name="T68" fmla="*/ 18 w 168"/>
                    <a:gd name="T69" fmla="*/ 36 h 372"/>
                    <a:gd name="T70" fmla="*/ 0 w 168"/>
                    <a:gd name="T71" fmla="*/ 48 h 372"/>
                    <a:gd name="T72" fmla="*/ 18 w 168"/>
                    <a:gd name="T73" fmla="*/ 60 h 372"/>
                    <a:gd name="T74" fmla="*/ 36 w 168"/>
                    <a:gd name="T75" fmla="*/ 72 h 372"/>
                    <a:gd name="T76" fmla="*/ 48 w 168"/>
                    <a:gd name="T77" fmla="*/ 96 h 372"/>
                    <a:gd name="T78" fmla="*/ 48 w 168"/>
                    <a:gd name="T79" fmla="*/ 114 h 372"/>
                    <a:gd name="T80" fmla="*/ 54 w 168"/>
                    <a:gd name="T81" fmla="*/ 144 h 372"/>
                    <a:gd name="T82" fmla="*/ 54 w 168"/>
                    <a:gd name="T83" fmla="*/ 162 h 372"/>
                    <a:gd name="T84" fmla="*/ 66 w 168"/>
                    <a:gd name="T85" fmla="*/ 162 h 372"/>
                    <a:gd name="T86" fmla="*/ 66 w 168"/>
                    <a:gd name="T87" fmla="*/ 180 h 372"/>
                    <a:gd name="T88" fmla="*/ 72 w 168"/>
                    <a:gd name="T89" fmla="*/ 204 h 372"/>
                    <a:gd name="T90" fmla="*/ 60 w 168"/>
                    <a:gd name="T91" fmla="*/ 216 h 372"/>
                    <a:gd name="T92" fmla="*/ 48 w 168"/>
                    <a:gd name="T93" fmla="*/ 234 h 372"/>
                    <a:gd name="T94" fmla="*/ 30 w 168"/>
                    <a:gd name="T95" fmla="*/ 246 h 372"/>
                    <a:gd name="T96" fmla="*/ 24 w 168"/>
                    <a:gd name="T97" fmla="*/ 258 h 372"/>
                    <a:gd name="T98" fmla="*/ 18 w 168"/>
                    <a:gd name="T99" fmla="*/ 258 h 372"/>
                    <a:gd name="T100" fmla="*/ 18 w 168"/>
                    <a:gd name="T101" fmla="*/ 264 h 372"/>
                    <a:gd name="T102" fmla="*/ 12 w 168"/>
                    <a:gd name="T103" fmla="*/ 276 h 372"/>
                    <a:gd name="T104" fmla="*/ 12 w 168"/>
                    <a:gd name="T105" fmla="*/ 294 h 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
                    <a:gd name="T160" fmla="*/ 0 h 372"/>
                    <a:gd name="T161" fmla="*/ 168 w 168"/>
                    <a:gd name="T162" fmla="*/ 372 h 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 h="372">
                      <a:moveTo>
                        <a:pt x="12" y="300"/>
                      </a:moveTo>
                      <a:lnTo>
                        <a:pt x="12" y="306"/>
                      </a:lnTo>
                      <a:lnTo>
                        <a:pt x="18" y="306"/>
                      </a:lnTo>
                      <a:lnTo>
                        <a:pt x="12" y="306"/>
                      </a:lnTo>
                      <a:lnTo>
                        <a:pt x="18" y="306"/>
                      </a:lnTo>
                      <a:lnTo>
                        <a:pt x="18" y="312"/>
                      </a:lnTo>
                      <a:lnTo>
                        <a:pt x="18" y="318"/>
                      </a:lnTo>
                      <a:lnTo>
                        <a:pt x="18" y="312"/>
                      </a:lnTo>
                      <a:lnTo>
                        <a:pt x="12" y="312"/>
                      </a:lnTo>
                      <a:lnTo>
                        <a:pt x="12" y="318"/>
                      </a:lnTo>
                      <a:lnTo>
                        <a:pt x="18" y="318"/>
                      </a:lnTo>
                      <a:lnTo>
                        <a:pt x="12" y="318"/>
                      </a:lnTo>
                      <a:lnTo>
                        <a:pt x="18" y="318"/>
                      </a:lnTo>
                      <a:lnTo>
                        <a:pt x="18" y="324"/>
                      </a:lnTo>
                      <a:lnTo>
                        <a:pt x="12" y="324"/>
                      </a:lnTo>
                      <a:lnTo>
                        <a:pt x="12" y="330"/>
                      </a:lnTo>
                      <a:lnTo>
                        <a:pt x="18" y="330"/>
                      </a:lnTo>
                      <a:lnTo>
                        <a:pt x="12" y="330"/>
                      </a:lnTo>
                      <a:lnTo>
                        <a:pt x="12" y="336"/>
                      </a:lnTo>
                      <a:lnTo>
                        <a:pt x="12" y="330"/>
                      </a:lnTo>
                      <a:lnTo>
                        <a:pt x="12" y="336"/>
                      </a:lnTo>
                      <a:lnTo>
                        <a:pt x="12" y="342"/>
                      </a:lnTo>
                      <a:lnTo>
                        <a:pt x="12" y="348"/>
                      </a:lnTo>
                      <a:lnTo>
                        <a:pt x="18" y="348"/>
                      </a:lnTo>
                      <a:lnTo>
                        <a:pt x="12" y="348"/>
                      </a:lnTo>
                      <a:lnTo>
                        <a:pt x="12" y="342"/>
                      </a:lnTo>
                      <a:lnTo>
                        <a:pt x="12" y="348"/>
                      </a:lnTo>
                      <a:lnTo>
                        <a:pt x="12" y="342"/>
                      </a:lnTo>
                      <a:lnTo>
                        <a:pt x="12" y="348"/>
                      </a:lnTo>
                      <a:lnTo>
                        <a:pt x="18" y="348"/>
                      </a:lnTo>
                      <a:lnTo>
                        <a:pt x="18" y="354"/>
                      </a:lnTo>
                      <a:lnTo>
                        <a:pt x="24" y="354"/>
                      </a:lnTo>
                      <a:lnTo>
                        <a:pt x="24" y="348"/>
                      </a:lnTo>
                      <a:lnTo>
                        <a:pt x="24" y="354"/>
                      </a:lnTo>
                      <a:lnTo>
                        <a:pt x="30" y="354"/>
                      </a:lnTo>
                      <a:lnTo>
                        <a:pt x="24" y="354"/>
                      </a:lnTo>
                      <a:lnTo>
                        <a:pt x="24" y="360"/>
                      </a:lnTo>
                      <a:lnTo>
                        <a:pt x="30" y="360"/>
                      </a:lnTo>
                      <a:lnTo>
                        <a:pt x="30" y="354"/>
                      </a:lnTo>
                      <a:lnTo>
                        <a:pt x="30" y="360"/>
                      </a:lnTo>
                      <a:lnTo>
                        <a:pt x="30" y="366"/>
                      </a:lnTo>
                      <a:lnTo>
                        <a:pt x="36" y="366"/>
                      </a:lnTo>
                      <a:lnTo>
                        <a:pt x="36" y="360"/>
                      </a:lnTo>
                      <a:lnTo>
                        <a:pt x="36" y="366"/>
                      </a:lnTo>
                      <a:lnTo>
                        <a:pt x="42" y="366"/>
                      </a:lnTo>
                      <a:lnTo>
                        <a:pt x="36" y="366"/>
                      </a:lnTo>
                      <a:lnTo>
                        <a:pt x="36" y="372"/>
                      </a:lnTo>
                      <a:lnTo>
                        <a:pt x="36" y="366"/>
                      </a:lnTo>
                      <a:lnTo>
                        <a:pt x="42" y="366"/>
                      </a:lnTo>
                      <a:lnTo>
                        <a:pt x="48" y="366"/>
                      </a:lnTo>
                      <a:lnTo>
                        <a:pt x="54" y="360"/>
                      </a:lnTo>
                      <a:lnTo>
                        <a:pt x="54" y="366"/>
                      </a:lnTo>
                      <a:lnTo>
                        <a:pt x="54" y="360"/>
                      </a:lnTo>
                      <a:lnTo>
                        <a:pt x="60" y="360"/>
                      </a:lnTo>
                      <a:lnTo>
                        <a:pt x="54" y="360"/>
                      </a:lnTo>
                      <a:lnTo>
                        <a:pt x="60" y="360"/>
                      </a:lnTo>
                      <a:lnTo>
                        <a:pt x="60" y="366"/>
                      </a:lnTo>
                      <a:lnTo>
                        <a:pt x="60" y="360"/>
                      </a:lnTo>
                      <a:lnTo>
                        <a:pt x="60" y="366"/>
                      </a:lnTo>
                      <a:lnTo>
                        <a:pt x="60" y="360"/>
                      </a:lnTo>
                      <a:lnTo>
                        <a:pt x="66" y="360"/>
                      </a:lnTo>
                      <a:lnTo>
                        <a:pt x="72" y="360"/>
                      </a:lnTo>
                      <a:lnTo>
                        <a:pt x="72" y="354"/>
                      </a:lnTo>
                      <a:lnTo>
                        <a:pt x="78" y="354"/>
                      </a:lnTo>
                      <a:lnTo>
                        <a:pt x="84" y="354"/>
                      </a:lnTo>
                      <a:lnTo>
                        <a:pt x="90" y="354"/>
                      </a:lnTo>
                      <a:lnTo>
                        <a:pt x="90" y="348"/>
                      </a:lnTo>
                      <a:lnTo>
                        <a:pt x="96" y="348"/>
                      </a:lnTo>
                      <a:lnTo>
                        <a:pt x="96" y="354"/>
                      </a:lnTo>
                      <a:lnTo>
                        <a:pt x="96" y="348"/>
                      </a:lnTo>
                      <a:lnTo>
                        <a:pt x="102" y="348"/>
                      </a:lnTo>
                      <a:lnTo>
                        <a:pt x="108" y="348"/>
                      </a:lnTo>
                      <a:lnTo>
                        <a:pt x="114" y="342"/>
                      </a:lnTo>
                      <a:lnTo>
                        <a:pt x="114" y="336"/>
                      </a:lnTo>
                      <a:lnTo>
                        <a:pt x="120" y="336"/>
                      </a:lnTo>
                      <a:lnTo>
                        <a:pt x="120" y="330"/>
                      </a:lnTo>
                      <a:lnTo>
                        <a:pt x="126" y="330"/>
                      </a:lnTo>
                      <a:lnTo>
                        <a:pt x="126" y="324"/>
                      </a:lnTo>
                      <a:lnTo>
                        <a:pt x="132" y="324"/>
                      </a:lnTo>
                      <a:lnTo>
                        <a:pt x="132" y="318"/>
                      </a:lnTo>
                      <a:lnTo>
                        <a:pt x="138" y="318"/>
                      </a:lnTo>
                      <a:lnTo>
                        <a:pt x="138" y="312"/>
                      </a:lnTo>
                      <a:lnTo>
                        <a:pt x="144" y="312"/>
                      </a:lnTo>
                      <a:lnTo>
                        <a:pt x="144" y="306"/>
                      </a:lnTo>
                      <a:lnTo>
                        <a:pt x="150" y="300"/>
                      </a:lnTo>
                      <a:lnTo>
                        <a:pt x="150" y="294"/>
                      </a:lnTo>
                      <a:lnTo>
                        <a:pt x="156" y="294"/>
                      </a:lnTo>
                      <a:lnTo>
                        <a:pt x="156" y="288"/>
                      </a:lnTo>
                      <a:lnTo>
                        <a:pt x="162" y="288"/>
                      </a:lnTo>
                      <a:lnTo>
                        <a:pt x="162" y="282"/>
                      </a:lnTo>
                      <a:lnTo>
                        <a:pt x="168" y="276"/>
                      </a:lnTo>
                      <a:lnTo>
                        <a:pt x="162" y="270"/>
                      </a:lnTo>
                      <a:lnTo>
                        <a:pt x="162" y="264"/>
                      </a:lnTo>
                      <a:lnTo>
                        <a:pt x="156" y="258"/>
                      </a:lnTo>
                      <a:lnTo>
                        <a:pt x="150" y="252"/>
                      </a:lnTo>
                      <a:lnTo>
                        <a:pt x="144" y="252"/>
                      </a:lnTo>
                      <a:lnTo>
                        <a:pt x="144" y="246"/>
                      </a:lnTo>
                      <a:lnTo>
                        <a:pt x="144" y="240"/>
                      </a:lnTo>
                      <a:lnTo>
                        <a:pt x="150" y="240"/>
                      </a:lnTo>
                      <a:lnTo>
                        <a:pt x="150" y="234"/>
                      </a:lnTo>
                      <a:lnTo>
                        <a:pt x="150" y="228"/>
                      </a:lnTo>
                      <a:lnTo>
                        <a:pt x="144" y="228"/>
                      </a:lnTo>
                      <a:lnTo>
                        <a:pt x="144" y="222"/>
                      </a:lnTo>
                      <a:lnTo>
                        <a:pt x="144" y="216"/>
                      </a:lnTo>
                      <a:lnTo>
                        <a:pt x="144" y="210"/>
                      </a:lnTo>
                      <a:lnTo>
                        <a:pt x="138" y="210"/>
                      </a:lnTo>
                      <a:lnTo>
                        <a:pt x="138" y="204"/>
                      </a:lnTo>
                      <a:lnTo>
                        <a:pt x="138" y="198"/>
                      </a:lnTo>
                      <a:lnTo>
                        <a:pt x="138" y="192"/>
                      </a:lnTo>
                      <a:lnTo>
                        <a:pt x="138" y="186"/>
                      </a:lnTo>
                      <a:lnTo>
                        <a:pt x="138" y="180"/>
                      </a:lnTo>
                      <a:lnTo>
                        <a:pt x="144" y="174"/>
                      </a:lnTo>
                      <a:lnTo>
                        <a:pt x="144" y="168"/>
                      </a:lnTo>
                      <a:lnTo>
                        <a:pt x="144" y="162"/>
                      </a:lnTo>
                      <a:lnTo>
                        <a:pt x="138" y="156"/>
                      </a:lnTo>
                      <a:lnTo>
                        <a:pt x="138" y="150"/>
                      </a:lnTo>
                      <a:lnTo>
                        <a:pt x="132" y="144"/>
                      </a:lnTo>
                      <a:lnTo>
                        <a:pt x="132" y="138"/>
                      </a:lnTo>
                      <a:lnTo>
                        <a:pt x="126" y="138"/>
                      </a:lnTo>
                      <a:lnTo>
                        <a:pt x="126" y="132"/>
                      </a:lnTo>
                      <a:lnTo>
                        <a:pt x="132" y="114"/>
                      </a:lnTo>
                      <a:lnTo>
                        <a:pt x="138" y="114"/>
                      </a:lnTo>
                      <a:lnTo>
                        <a:pt x="138" y="108"/>
                      </a:lnTo>
                      <a:lnTo>
                        <a:pt x="144" y="102"/>
                      </a:lnTo>
                      <a:lnTo>
                        <a:pt x="138" y="96"/>
                      </a:lnTo>
                      <a:lnTo>
                        <a:pt x="132" y="84"/>
                      </a:lnTo>
                      <a:lnTo>
                        <a:pt x="120" y="78"/>
                      </a:lnTo>
                      <a:lnTo>
                        <a:pt x="120" y="66"/>
                      </a:lnTo>
                      <a:lnTo>
                        <a:pt x="126" y="60"/>
                      </a:lnTo>
                      <a:lnTo>
                        <a:pt x="126" y="54"/>
                      </a:lnTo>
                      <a:lnTo>
                        <a:pt x="120" y="54"/>
                      </a:lnTo>
                      <a:lnTo>
                        <a:pt x="120" y="48"/>
                      </a:lnTo>
                      <a:lnTo>
                        <a:pt x="126" y="48"/>
                      </a:lnTo>
                      <a:lnTo>
                        <a:pt x="126" y="42"/>
                      </a:lnTo>
                      <a:lnTo>
                        <a:pt x="132" y="30"/>
                      </a:lnTo>
                      <a:lnTo>
                        <a:pt x="126" y="18"/>
                      </a:lnTo>
                      <a:lnTo>
                        <a:pt x="120" y="12"/>
                      </a:lnTo>
                      <a:lnTo>
                        <a:pt x="114" y="12"/>
                      </a:lnTo>
                      <a:lnTo>
                        <a:pt x="114" y="6"/>
                      </a:lnTo>
                      <a:lnTo>
                        <a:pt x="114" y="0"/>
                      </a:lnTo>
                      <a:lnTo>
                        <a:pt x="108" y="0"/>
                      </a:lnTo>
                      <a:lnTo>
                        <a:pt x="108" y="6"/>
                      </a:lnTo>
                      <a:lnTo>
                        <a:pt x="102" y="6"/>
                      </a:lnTo>
                      <a:lnTo>
                        <a:pt x="96" y="6"/>
                      </a:lnTo>
                      <a:lnTo>
                        <a:pt x="90" y="6"/>
                      </a:lnTo>
                      <a:lnTo>
                        <a:pt x="90" y="12"/>
                      </a:lnTo>
                      <a:lnTo>
                        <a:pt x="84" y="12"/>
                      </a:lnTo>
                      <a:lnTo>
                        <a:pt x="84" y="18"/>
                      </a:lnTo>
                      <a:lnTo>
                        <a:pt x="78" y="18"/>
                      </a:lnTo>
                      <a:lnTo>
                        <a:pt x="84" y="24"/>
                      </a:lnTo>
                      <a:lnTo>
                        <a:pt x="78" y="24"/>
                      </a:lnTo>
                      <a:lnTo>
                        <a:pt x="78" y="30"/>
                      </a:lnTo>
                      <a:lnTo>
                        <a:pt x="78" y="36"/>
                      </a:lnTo>
                      <a:lnTo>
                        <a:pt x="78" y="42"/>
                      </a:lnTo>
                      <a:lnTo>
                        <a:pt x="78" y="48"/>
                      </a:lnTo>
                      <a:lnTo>
                        <a:pt x="78" y="54"/>
                      </a:lnTo>
                      <a:lnTo>
                        <a:pt x="72" y="54"/>
                      </a:lnTo>
                      <a:lnTo>
                        <a:pt x="72" y="60"/>
                      </a:lnTo>
                      <a:lnTo>
                        <a:pt x="72" y="66"/>
                      </a:lnTo>
                      <a:lnTo>
                        <a:pt x="66" y="66"/>
                      </a:lnTo>
                      <a:lnTo>
                        <a:pt x="66" y="60"/>
                      </a:lnTo>
                      <a:lnTo>
                        <a:pt x="60" y="60"/>
                      </a:lnTo>
                      <a:lnTo>
                        <a:pt x="54" y="60"/>
                      </a:lnTo>
                      <a:lnTo>
                        <a:pt x="54" y="54"/>
                      </a:lnTo>
                      <a:lnTo>
                        <a:pt x="48" y="54"/>
                      </a:lnTo>
                      <a:lnTo>
                        <a:pt x="48" y="60"/>
                      </a:lnTo>
                      <a:lnTo>
                        <a:pt x="42" y="60"/>
                      </a:lnTo>
                      <a:lnTo>
                        <a:pt x="42" y="66"/>
                      </a:lnTo>
                      <a:lnTo>
                        <a:pt x="42" y="60"/>
                      </a:lnTo>
                      <a:lnTo>
                        <a:pt x="36" y="60"/>
                      </a:lnTo>
                      <a:lnTo>
                        <a:pt x="30" y="60"/>
                      </a:lnTo>
                      <a:lnTo>
                        <a:pt x="30" y="54"/>
                      </a:lnTo>
                      <a:lnTo>
                        <a:pt x="24" y="54"/>
                      </a:lnTo>
                      <a:lnTo>
                        <a:pt x="24" y="48"/>
                      </a:lnTo>
                      <a:lnTo>
                        <a:pt x="18" y="36"/>
                      </a:lnTo>
                      <a:lnTo>
                        <a:pt x="12" y="36"/>
                      </a:lnTo>
                      <a:lnTo>
                        <a:pt x="6" y="42"/>
                      </a:lnTo>
                      <a:lnTo>
                        <a:pt x="12" y="48"/>
                      </a:lnTo>
                      <a:lnTo>
                        <a:pt x="6" y="48"/>
                      </a:lnTo>
                      <a:lnTo>
                        <a:pt x="0" y="48"/>
                      </a:lnTo>
                      <a:lnTo>
                        <a:pt x="6" y="48"/>
                      </a:lnTo>
                      <a:lnTo>
                        <a:pt x="6" y="54"/>
                      </a:lnTo>
                      <a:lnTo>
                        <a:pt x="12" y="54"/>
                      </a:lnTo>
                      <a:lnTo>
                        <a:pt x="12" y="60"/>
                      </a:lnTo>
                      <a:lnTo>
                        <a:pt x="18" y="60"/>
                      </a:lnTo>
                      <a:lnTo>
                        <a:pt x="18" y="66"/>
                      </a:lnTo>
                      <a:lnTo>
                        <a:pt x="24" y="66"/>
                      </a:lnTo>
                      <a:lnTo>
                        <a:pt x="24" y="72"/>
                      </a:lnTo>
                      <a:lnTo>
                        <a:pt x="30" y="72"/>
                      </a:lnTo>
                      <a:lnTo>
                        <a:pt x="36" y="72"/>
                      </a:lnTo>
                      <a:lnTo>
                        <a:pt x="36" y="78"/>
                      </a:lnTo>
                      <a:lnTo>
                        <a:pt x="42" y="78"/>
                      </a:lnTo>
                      <a:lnTo>
                        <a:pt x="42" y="84"/>
                      </a:lnTo>
                      <a:lnTo>
                        <a:pt x="48" y="90"/>
                      </a:lnTo>
                      <a:lnTo>
                        <a:pt x="48" y="96"/>
                      </a:lnTo>
                      <a:lnTo>
                        <a:pt x="48" y="102"/>
                      </a:lnTo>
                      <a:lnTo>
                        <a:pt x="48" y="108"/>
                      </a:lnTo>
                      <a:lnTo>
                        <a:pt x="42" y="108"/>
                      </a:lnTo>
                      <a:lnTo>
                        <a:pt x="48" y="108"/>
                      </a:lnTo>
                      <a:lnTo>
                        <a:pt x="48" y="114"/>
                      </a:lnTo>
                      <a:lnTo>
                        <a:pt x="48" y="120"/>
                      </a:lnTo>
                      <a:lnTo>
                        <a:pt x="48" y="126"/>
                      </a:lnTo>
                      <a:lnTo>
                        <a:pt x="54" y="132"/>
                      </a:lnTo>
                      <a:lnTo>
                        <a:pt x="54" y="138"/>
                      </a:lnTo>
                      <a:lnTo>
                        <a:pt x="54" y="144"/>
                      </a:lnTo>
                      <a:lnTo>
                        <a:pt x="48" y="144"/>
                      </a:lnTo>
                      <a:lnTo>
                        <a:pt x="48" y="150"/>
                      </a:lnTo>
                      <a:lnTo>
                        <a:pt x="48" y="156"/>
                      </a:lnTo>
                      <a:lnTo>
                        <a:pt x="54" y="156"/>
                      </a:lnTo>
                      <a:lnTo>
                        <a:pt x="54" y="162"/>
                      </a:lnTo>
                      <a:lnTo>
                        <a:pt x="54" y="168"/>
                      </a:lnTo>
                      <a:lnTo>
                        <a:pt x="54" y="174"/>
                      </a:lnTo>
                      <a:lnTo>
                        <a:pt x="60" y="174"/>
                      </a:lnTo>
                      <a:lnTo>
                        <a:pt x="60" y="168"/>
                      </a:lnTo>
                      <a:lnTo>
                        <a:pt x="66" y="162"/>
                      </a:lnTo>
                      <a:lnTo>
                        <a:pt x="66" y="168"/>
                      </a:lnTo>
                      <a:lnTo>
                        <a:pt x="60" y="168"/>
                      </a:lnTo>
                      <a:lnTo>
                        <a:pt x="60" y="174"/>
                      </a:lnTo>
                      <a:lnTo>
                        <a:pt x="60" y="180"/>
                      </a:lnTo>
                      <a:lnTo>
                        <a:pt x="66" y="180"/>
                      </a:lnTo>
                      <a:lnTo>
                        <a:pt x="72" y="180"/>
                      </a:lnTo>
                      <a:lnTo>
                        <a:pt x="72" y="186"/>
                      </a:lnTo>
                      <a:lnTo>
                        <a:pt x="72" y="192"/>
                      </a:lnTo>
                      <a:lnTo>
                        <a:pt x="72" y="198"/>
                      </a:lnTo>
                      <a:lnTo>
                        <a:pt x="72" y="204"/>
                      </a:lnTo>
                      <a:lnTo>
                        <a:pt x="72" y="210"/>
                      </a:lnTo>
                      <a:lnTo>
                        <a:pt x="72" y="204"/>
                      </a:lnTo>
                      <a:lnTo>
                        <a:pt x="66" y="204"/>
                      </a:lnTo>
                      <a:lnTo>
                        <a:pt x="60" y="210"/>
                      </a:lnTo>
                      <a:lnTo>
                        <a:pt x="60" y="216"/>
                      </a:lnTo>
                      <a:lnTo>
                        <a:pt x="54" y="216"/>
                      </a:lnTo>
                      <a:lnTo>
                        <a:pt x="54" y="222"/>
                      </a:lnTo>
                      <a:lnTo>
                        <a:pt x="54" y="228"/>
                      </a:lnTo>
                      <a:lnTo>
                        <a:pt x="48" y="228"/>
                      </a:lnTo>
                      <a:lnTo>
                        <a:pt x="48" y="234"/>
                      </a:lnTo>
                      <a:lnTo>
                        <a:pt x="42" y="234"/>
                      </a:lnTo>
                      <a:lnTo>
                        <a:pt x="42" y="240"/>
                      </a:lnTo>
                      <a:lnTo>
                        <a:pt x="36" y="240"/>
                      </a:lnTo>
                      <a:lnTo>
                        <a:pt x="36" y="246"/>
                      </a:lnTo>
                      <a:lnTo>
                        <a:pt x="30" y="246"/>
                      </a:lnTo>
                      <a:lnTo>
                        <a:pt x="30" y="252"/>
                      </a:lnTo>
                      <a:lnTo>
                        <a:pt x="24" y="252"/>
                      </a:lnTo>
                      <a:lnTo>
                        <a:pt x="24" y="258"/>
                      </a:lnTo>
                      <a:lnTo>
                        <a:pt x="30" y="258"/>
                      </a:lnTo>
                      <a:lnTo>
                        <a:pt x="24" y="258"/>
                      </a:lnTo>
                      <a:lnTo>
                        <a:pt x="24" y="264"/>
                      </a:lnTo>
                      <a:lnTo>
                        <a:pt x="24" y="258"/>
                      </a:lnTo>
                      <a:lnTo>
                        <a:pt x="24" y="264"/>
                      </a:lnTo>
                      <a:lnTo>
                        <a:pt x="24" y="258"/>
                      </a:lnTo>
                      <a:lnTo>
                        <a:pt x="18" y="258"/>
                      </a:lnTo>
                      <a:lnTo>
                        <a:pt x="18" y="264"/>
                      </a:lnTo>
                      <a:lnTo>
                        <a:pt x="18" y="258"/>
                      </a:lnTo>
                      <a:lnTo>
                        <a:pt x="18" y="264"/>
                      </a:lnTo>
                      <a:lnTo>
                        <a:pt x="18" y="270"/>
                      </a:lnTo>
                      <a:lnTo>
                        <a:pt x="18" y="264"/>
                      </a:lnTo>
                      <a:lnTo>
                        <a:pt x="12" y="264"/>
                      </a:lnTo>
                      <a:lnTo>
                        <a:pt x="12" y="270"/>
                      </a:lnTo>
                      <a:lnTo>
                        <a:pt x="18" y="270"/>
                      </a:lnTo>
                      <a:lnTo>
                        <a:pt x="12" y="270"/>
                      </a:lnTo>
                      <a:lnTo>
                        <a:pt x="12" y="276"/>
                      </a:lnTo>
                      <a:lnTo>
                        <a:pt x="12" y="270"/>
                      </a:lnTo>
                      <a:lnTo>
                        <a:pt x="12" y="276"/>
                      </a:lnTo>
                      <a:lnTo>
                        <a:pt x="12" y="282"/>
                      </a:lnTo>
                      <a:lnTo>
                        <a:pt x="12" y="288"/>
                      </a:lnTo>
                      <a:lnTo>
                        <a:pt x="12" y="294"/>
                      </a:lnTo>
                      <a:lnTo>
                        <a:pt x="12" y="300"/>
                      </a:lnTo>
                      <a:close/>
                    </a:path>
                  </a:pathLst>
                </a:custGeom>
                <a:solidFill>
                  <a:srgbClr val="00CC00"/>
                </a:solidFill>
                <a:ln w="0">
                  <a:solidFill>
                    <a:srgbClr val="000000"/>
                  </a:solidFill>
                  <a:prstDash val="solid"/>
                  <a:round/>
                  <a:headEnd/>
                  <a:tailEnd/>
                </a:ln>
              </p:spPr>
              <p:txBody>
                <a:bodyPr/>
                <a:lstStyle/>
                <a:p>
                  <a:endParaRPr lang="en-US"/>
                </a:p>
              </p:txBody>
            </p:sp>
            <p:sp>
              <p:nvSpPr>
                <p:cNvPr id="16947" name="Rectangle 419"/>
                <p:cNvSpPr>
                  <a:spLocks noChangeArrowheads="1"/>
                </p:cNvSpPr>
                <p:nvPr/>
              </p:nvSpPr>
              <p:spPr bwMode="auto">
                <a:xfrm>
                  <a:off x="3291" y="1542"/>
                  <a:ext cx="6" cy="6"/>
                </a:xfrm>
                <a:prstGeom prst="rect">
                  <a:avLst/>
                </a:prstGeom>
                <a:solidFill>
                  <a:srgbClr val="00CC00"/>
                </a:solidFill>
                <a:ln w="0">
                  <a:solidFill>
                    <a:srgbClr val="000000"/>
                  </a:solidFill>
                  <a:miter lim="800000"/>
                  <a:headEnd/>
                  <a:tailEnd/>
                </a:ln>
              </p:spPr>
              <p:txBody>
                <a:bodyPr/>
                <a:lstStyle/>
                <a:p>
                  <a:endParaRPr lang="en-US"/>
                </a:p>
              </p:txBody>
            </p:sp>
            <p:sp>
              <p:nvSpPr>
                <p:cNvPr id="16948" name="Freeform 420"/>
                <p:cNvSpPr>
                  <a:spLocks/>
                </p:cNvSpPr>
                <p:nvPr/>
              </p:nvSpPr>
              <p:spPr bwMode="auto">
                <a:xfrm>
                  <a:off x="3285" y="1548"/>
                  <a:ext cx="12" cy="0"/>
                </a:xfrm>
                <a:custGeom>
                  <a:avLst/>
                  <a:gdLst>
                    <a:gd name="T0" fmla="*/ 6 w 12"/>
                    <a:gd name="T1" fmla="*/ 0 w 12"/>
                    <a:gd name="T2" fmla="*/ 6 w 12"/>
                    <a:gd name="T3" fmla="*/ 12 w 12"/>
                    <a:gd name="T4" fmla="*/ 6 w 12"/>
                    <a:gd name="T5" fmla="*/ 0 60000 65536"/>
                    <a:gd name="T6" fmla="*/ 0 60000 65536"/>
                    <a:gd name="T7" fmla="*/ 0 60000 65536"/>
                    <a:gd name="T8" fmla="*/ 0 60000 65536"/>
                    <a:gd name="T9" fmla="*/ 0 60000 65536"/>
                    <a:gd name="T10" fmla="*/ 0 w 12"/>
                    <a:gd name="T11" fmla="*/ 12 w 12"/>
                  </a:gdLst>
                  <a:ahLst/>
                  <a:cxnLst>
                    <a:cxn ang="T5">
                      <a:pos x="T0" y="0"/>
                    </a:cxn>
                    <a:cxn ang="T6">
                      <a:pos x="T1" y="0"/>
                    </a:cxn>
                    <a:cxn ang="T7">
                      <a:pos x="T2" y="0"/>
                    </a:cxn>
                    <a:cxn ang="T8">
                      <a:pos x="T3" y="0"/>
                    </a:cxn>
                    <a:cxn ang="T9">
                      <a:pos x="T4" y="0"/>
                    </a:cxn>
                  </a:cxnLst>
                  <a:rect l="T10" t="0" r="T11" b="0"/>
                  <a:pathLst>
                    <a:path w="12">
                      <a:moveTo>
                        <a:pt x="6" y="0"/>
                      </a:moveTo>
                      <a:lnTo>
                        <a:pt x="0" y="0"/>
                      </a:lnTo>
                      <a:lnTo>
                        <a:pt x="6" y="0"/>
                      </a:lnTo>
                      <a:lnTo>
                        <a:pt x="12"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949" name="Freeform 421"/>
                <p:cNvSpPr>
                  <a:spLocks/>
                </p:cNvSpPr>
                <p:nvPr/>
              </p:nvSpPr>
              <p:spPr bwMode="auto">
                <a:xfrm>
                  <a:off x="3153" y="1734"/>
                  <a:ext cx="18" cy="18"/>
                </a:xfrm>
                <a:custGeom>
                  <a:avLst/>
                  <a:gdLst>
                    <a:gd name="T0" fmla="*/ 0 w 18"/>
                    <a:gd name="T1" fmla="*/ 6 h 18"/>
                    <a:gd name="T2" fmla="*/ 6 w 18"/>
                    <a:gd name="T3" fmla="*/ 6 h 18"/>
                    <a:gd name="T4" fmla="*/ 12 w 18"/>
                    <a:gd name="T5" fmla="*/ 6 h 18"/>
                    <a:gd name="T6" fmla="*/ 6 w 18"/>
                    <a:gd name="T7" fmla="*/ 6 h 18"/>
                    <a:gd name="T8" fmla="*/ 6 w 18"/>
                    <a:gd name="T9" fmla="*/ 0 h 18"/>
                    <a:gd name="T10" fmla="*/ 12 w 18"/>
                    <a:gd name="T11" fmla="*/ 0 h 18"/>
                    <a:gd name="T12" fmla="*/ 12 w 18"/>
                    <a:gd name="T13" fmla="*/ 6 h 18"/>
                    <a:gd name="T14" fmla="*/ 18 w 18"/>
                    <a:gd name="T15" fmla="*/ 6 h 18"/>
                    <a:gd name="T16" fmla="*/ 12 w 18"/>
                    <a:gd name="T17" fmla="*/ 6 h 18"/>
                    <a:gd name="T18" fmla="*/ 12 w 18"/>
                    <a:gd name="T19" fmla="*/ 12 h 18"/>
                    <a:gd name="T20" fmla="*/ 12 w 18"/>
                    <a:gd name="T21" fmla="*/ 6 h 18"/>
                    <a:gd name="T22" fmla="*/ 12 w 18"/>
                    <a:gd name="T23" fmla="*/ 12 h 18"/>
                    <a:gd name="T24" fmla="*/ 18 w 18"/>
                    <a:gd name="T25" fmla="*/ 12 h 18"/>
                    <a:gd name="T26" fmla="*/ 12 w 18"/>
                    <a:gd name="T27" fmla="*/ 12 h 18"/>
                    <a:gd name="T28" fmla="*/ 12 w 18"/>
                    <a:gd name="T29" fmla="*/ 18 h 18"/>
                    <a:gd name="T30" fmla="*/ 12 w 18"/>
                    <a:gd name="T31" fmla="*/ 12 h 18"/>
                    <a:gd name="T32" fmla="*/ 12 w 18"/>
                    <a:gd name="T33" fmla="*/ 18 h 18"/>
                    <a:gd name="T34" fmla="*/ 12 w 18"/>
                    <a:gd name="T35" fmla="*/ 12 h 18"/>
                    <a:gd name="T36" fmla="*/ 6 w 18"/>
                    <a:gd name="T37" fmla="*/ 12 h 18"/>
                    <a:gd name="T38" fmla="*/ 6 w 18"/>
                    <a:gd name="T39" fmla="*/ 6 h 18"/>
                    <a:gd name="T40" fmla="*/ 6 w 18"/>
                    <a:gd name="T41" fmla="*/ 12 h 18"/>
                    <a:gd name="T42" fmla="*/ 0 w 18"/>
                    <a:gd name="T43" fmla="*/ 6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8"/>
                    <a:gd name="T68" fmla="*/ 18 w 18"/>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8">
                      <a:moveTo>
                        <a:pt x="0" y="6"/>
                      </a:moveTo>
                      <a:lnTo>
                        <a:pt x="6" y="6"/>
                      </a:lnTo>
                      <a:lnTo>
                        <a:pt x="12" y="6"/>
                      </a:lnTo>
                      <a:lnTo>
                        <a:pt x="6" y="6"/>
                      </a:lnTo>
                      <a:lnTo>
                        <a:pt x="6" y="0"/>
                      </a:lnTo>
                      <a:lnTo>
                        <a:pt x="12" y="0"/>
                      </a:lnTo>
                      <a:lnTo>
                        <a:pt x="12" y="6"/>
                      </a:lnTo>
                      <a:lnTo>
                        <a:pt x="18" y="6"/>
                      </a:lnTo>
                      <a:lnTo>
                        <a:pt x="12" y="6"/>
                      </a:lnTo>
                      <a:lnTo>
                        <a:pt x="12" y="12"/>
                      </a:lnTo>
                      <a:lnTo>
                        <a:pt x="12" y="6"/>
                      </a:lnTo>
                      <a:lnTo>
                        <a:pt x="12" y="12"/>
                      </a:lnTo>
                      <a:lnTo>
                        <a:pt x="18" y="12"/>
                      </a:lnTo>
                      <a:lnTo>
                        <a:pt x="12" y="12"/>
                      </a:lnTo>
                      <a:lnTo>
                        <a:pt x="12" y="18"/>
                      </a:lnTo>
                      <a:lnTo>
                        <a:pt x="12" y="12"/>
                      </a:lnTo>
                      <a:lnTo>
                        <a:pt x="12" y="18"/>
                      </a:lnTo>
                      <a:lnTo>
                        <a:pt x="12" y="12"/>
                      </a:lnTo>
                      <a:lnTo>
                        <a:pt x="6" y="12"/>
                      </a:lnTo>
                      <a:lnTo>
                        <a:pt x="6" y="6"/>
                      </a:lnTo>
                      <a:lnTo>
                        <a:pt x="6" y="12"/>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50" name="Freeform 422"/>
                <p:cNvSpPr>
                  <a:spLocks/>
                </p:cNvSpPr>
                <p:nvPr/>
              </p:nvSpPr>
              <p:spPr bwMode="auto">
                <a:xfrm>
                  <a:off x="3177" y="1644"/>
                  <a:ext cx="6" cy="6"/>
                </a:xfrm>
                <a:custGeom>
                  <a:avLst/>
                  <a:gdLst>
                    <a:gd name="T0" fmla="*/ 0 w 6"/>
                    <a:gd name="T1" fmla="*/ 0 h 6"/>
                    <a:gd name="T2" fmla="*/ 6 w 6"/>
                    <a:gd name="T3" fmla="*/ 0 h 6"/>
                    <a:gd name="T4" fmla="*/ 6 w 6"/>
                    <a:gd name="T5" fmla="*/ 6 h 6"/>
                    <a:gd name="T6" fmla="*/ 6 w 6"/>
                    <a:gd name="T7" fmla="*/ 0 h 6"/>
                    <a:gd name="T8" fmla="*/ 6 w 6"/>
                    <a:gd name="T9" fmla="*/ 6 h 6"/>
                    <a:gd name="T10" fmla="*/ 6 w 6"/>
                    <a:gd name="T11" fmla="*/ 0 h 6"/>
                    <a:gd name="T12" fmla="*/ 0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0"/>
                      </a:moveTo>
                      <a:lnTo>
                        <a:pt x="6" y="0"/>
                      </a:lnTo>
                      <a:lnTo>
                        <a:pt x="6" y="6"/>
                      </a:lnTo>
                      <a:lnTo>
                        <a:pt x="6" y="0"/>
                      </a:lnTo>
                      <a:lnTo>
                        <a:pt x="6"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51" name="Freeform 423"/>
                <p:cNvSpPr>
                  <a:spLocks/>
                </p:cNvSpPr>
                <p:nvPr/>
              </p:nvSpPr>
              <p:spPr bwMode="auto">
                <a:xfrm>
                  <a:off x="3189" y="1740"/>
                  <a:ext cx="6" cy="6"/>
                </a:xfrm>
                <a:custGeom>
                  <a:avLst/>
                  <a:gdLst>
                    <a:gd name="T0" fmla="*/ 0 w 6"/>
                    <a:gd name="T1" fmla="*/ 6 h 6"/>
                    <a:gd name="T2" fmla="*/ 6 w 6"/>
                    <a:gd name="T3" fmla="*/ 6 h 6"/>
                    <a:gd name="T4" fmla="*/ 6 w 6"/>
                    <a:gd name="T5" fmla="*/ 0 h 6"/>
                    <a:gd name="T6" fmla="*/ 6 w 6"/>
                    <a:gd name="T7" fmla="*/ 6 h 6"/>
                    <a:gd name="T8" fmla="*/ 0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52" name="Freeform 424"/>
                <p:cNvSpPr>
                  <a:spLocks/>
                </p:cNvSpPr>
                <p:nvPr/>
              </p:nvSpPr>
              <p:spPr bwMode="auto">
                <a:xfrm>
                  <a:off x="3165" y="1740"/>
                  <a:ext cx="6" cy="6"/>
                </a:xfrm>
                <a:custGeom>
                  <a:avLst/>
                  <a:gdLst>
                    <a:gd name="T0" fmla="*/ 0 w 6"/>
                    <a:gd name="T1" fmla="*/ 6 h 6"/>
                    <a:gd name="T2" fmla="*/ 6 w 6"/>
                    <a:gd name="T3" fmla="*/ 6 h 6"/>
                    <a:gd name="T4" fmla="*/ 6 w 6"/>
                    <a:gd name="T5" fmla="*/ 0 h 6"/>
                    <a:gd name="T6" fmla="*/ 6 w 6"/>
                    <a:gd name="T7" fmla="*/ 6 h 6"/>
                    <a:gd name="T8" fmla="*/ 6 w 6"/>
                    <a:gd name="T9" fmla="*/ 0 h 6"/>
                    <a:gd name="T10" fmla="*/ 6 w 6"/>
                    <a:gd name="T11" fmla="*/ 6 h 6"/>
                    <a:gd name="T12" fmla="*/ 0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6"/>
                      </a:moveTo>
                      <a:lnTo>
                        <a:pt x="6" y="6"/>
                      </a:lnTo>
                      <a:lnTo>
                        <a:pt x="6" y="0"/>
                      </a:lnTo>
                      <a:lnTo>
                        <a:pt x="6" y="6"/>
                      </a:ln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53" name="Freeform 425"/>
                <p:cNvSpPr>
                  <a:spLocks/>
                </p:cNvSpPr>
                <p:nvPr/>
              </p:nvSpPr>
              <p:spPr bwMode="auto">
                <a:xfrm>
                  <a:off x="3171" y="1746"/>
                  <a:ext cx="0" cy="6"/>
                </a:xfrm>
                <a:custGeom>
                  <a:avLst/>
                  <a:gdLst>
                    <a:gd name="T0" fmla="*/ 6 h 6"/>
                    <a:gd name="T1" fmla="*/ 0 h 6"/>
                    <a:gd name="T2" fmla="*/ 6 h 6"/>
                    <a:gd name="T3" fmla="*/ 0 h 6"/>
                    <a:gd name="T4" fmla="*/ 6 h 6"/>
                    <a:gd name="T5" fmla="*/ 0 60000 65536"/>
                    <a:gd name="T6" fmla="*/ 0 60000 65536"/>
                    <a:gd name="T7" fmla="*/ 0 60000 65536"/>
                    <a:gd name="T8" fmla="*/ 0 60000 65536"/>
                    <a:gd name="T9" fmla="*/ 0 60000 65536"/>
                    <a:gd name="T10" fmla="*/ 0 h 6"/>
                    <a:gd name="T11" fmla="*/ 6 h 6"/>
                  </a:gdLst>
                  <a:ahLst/>
                  <a:cxnLst>
                    <a:cxn ang="T5">
                      <a:pos x="0" y="T0"/>
                    </a:cxn>
                    <a:cxn ang="T6">
                      <a:pos x="0" y="T1"/>
                    </a:cxn>
                    <a:cxn ang="T7">
                      <a:pos x="0" y="T2"/>
                    </a:cxn>
                    <a:cxn ang="T8">
                      <a:pos x="0" y="T3"/>
                    </a:cxn>
                    <a:cxn ang="T9">
                      <a:pos x="0" y="T4"/>
                    </a:cxn>
                  </a:cxnLst>
                  <a:rect l="0" t="T10" r="0" b="T11"/>
                  <a:pathLst>
                    <a:path h="6">
                      <a:moveTo>
                        <a:pt x="0" y="6"/>
                      </a:moveTo>
                      <a:lnTo>
                        <a:pt x="0" y="0"/>
                      </a:lnTo>
                      <a:lnTo>
                        <a:pt x="0"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54" name="Freeform 426"/>
                <p:cNvSpPr>
                  <a:spLocks/>
                </p:cNvSpPr>
                <p:nvPr/>
              </p:nvSpPr>
              <p:spPr bwMode="auto">
                <a:xfrm>
                  <a:off x="3171" y="1746"/>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55" name="Freeform 427"/>
                <p:cNvSpPr>
                  <a:spLocks/>
                </p:cNvSpPr>
                <p:nvPr/>
              </p:nvSpPr>
              <p:spPr bwMode="auto">
                <a:xfrm>
                  <a:off x="3171" y="1740"/>
                  <a:ext cx="6" cy="6"/>
                </a:xfrm>
                <a:custGeom>
                  <a:avLst/>
                  <a:gdLst>
                    <a:gd name="T0" fmla="*/ 0 w 6"/>
                    <a:gd name="T1" fmla="*/ 6 h 6"/>
                    <a:gd name="T2" fmla="*/ 6 w 6"/>
                    <a:gd name="T3" fmla="*/ 0 h 6"/>
                    <a:gd name="T4" fmla="*/ 6 w 6"/>
                    <a:gd name="T5" fmla="*/ 6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56" name="Freeform 428"/>
                <p:cNvSpPr>
                  <a:spLocks/>
                </p:cNvSpPr>
                <p:nvPr/>
              </p:nvSpPr>
              <p:spPr bwMode="auto">
                <a:xfrm>
                  <a:off x="3171" y="1848"/>
                  <a:ext cx="96" cy="72"/>
                </a:xfrm>
                <a:custGeom>
                  <a:avLst/>
                  <a:gdLst>
                    <a:gd name="T0" fmla="*/ 30 w 96"/>
                    <a:gd name="T1" fmla="*/ 60 h 72"/>
                    <a:gd name="T2" fmla="*/ 30 w 96"/>
                    <a:gd name="T3" fmla="*/ 48 h 72"/>
                    <a:gd name="T4" fmla="*/ 18 w 96"/>
                    <a:gd name="T5" fmla="*/ 48 h 72"/>
                    <a:gd name="T6" fmla="*/ 6 w 96"/>
                    <a:gd name="T7" fmla="*/ 42 h 72"/>
                    <a:gd name="T8" fmla="*/ 6 w 96"/>
                    <a:gd name="T9" fmla="*/ 24 h 72"/>
                    <a:gd name="T10" fmla="*/ 6 w 96"/>
                    <a:gd name="T11" fmla="*/ 30 h 72"/>
                    <a:gd name="T12" fmla="*/ 0 w 96"/>
                    <a:gd name="T13" fmla="*/ 36 h 72"/>
                    <a:gd name="T14" fmla="*/ 6 w 96"/>
                    <a:gd name="T15" fmla="*/ 30 h 72"/>
                    <a:gd name="T16" fmla="*/ 6 w 96"/>
                    <a:gd name="T17" fmla="*/ 18 h 72"/>
                    <a:gd name="T18" fmla="*/ 6 w 96"/>
                    <a:gd name="T19" fmla="*/ 6 h 72"/>
                    <a:gd name="T20" fmla="*/ 12 w 96"/>
                    <a:gd name="T21" fmla="*/ 6 h 72"/>
                    <a:gd name="T22" fmla="*/ 36 w 96"/>
                    <a:gd name="T23" fmla="*/ 0 h 72"/>
                    <a:gd name="T24" fmla="*/ 66 w 96"/>
                    <a:gd name="T25" fmla="*/ 0 h 72"/>
                    <a:gd name="T26" fmla="*/ 96 w 96"/>
                    <a:gd name="T27" fmla="*/ 18 h 72"/>
                    <a:gd name="T28" fmla="*/ 90 w 96"/>
                    <a:gd name="T29" fmla="*/ 30 h 72"/>
                    <a:gd name="T30" fmla="*/ 78 w 96"/>
                    <a:gd name="T31" fmla="*/ 48 h 72"/>
                    <a:gd name="T32" fmla="*/ 78 w 96"/>
                    <a:gd name="T33" fmla="*/ 54 h 72"/>
                    <a:gd name="T34" fmla="*/ 78 w 96"/>
                    <a:gd name="T35" fmla="*/ 66 h 72"/>
                    <a:gd name="T36" fmla="*/ 72 w 96"/>
                    <a:gd name="T37" fmla="*/ 60 h 72"/>
                    <a:gd name="T38" fmla="*/ 66 w 96"/>
                    <a:gd name="T39" fmla="*/ 66 h 72"/>
                    <a:gd name="T40" fmla="*/ 54 w 96"/>
                    <a:gd name="T41" fmla="*/ 66 h 72"/>
                    <a:gd name="T42" fmla="*/ 48 w 96"/>
                    <a:gd name="T43" fmla="*/ 72 h 72"/>
                    <a:gd name="T44" fmla="*/ 42 w 96"/>
                    <a:gd name="T45" fmla="*/ 60 h 72"/>
                    <a:gd name="T46" fmla="*/ 36 w 96"/>
                    <a:gd name="T47" fmla="*/ 60 h 72"/>
                    <a:gd name="T48" fmla="*/ 36 w 96"/>
                    <a:gd name="T49" fmla="*/ 54 h 72"/>
                    <a:gd name="T50" fmla="*/ 36 w 96"/>
                    <a:gd name="T51" fmla="*/ 60 h 72"/>
                    <a:gd name="T52" fmla="*/ 30 w 96"/>
                    <a:gd name="T53" fmla="*/ 60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72"/>
                    <a:gd name="T83" fmla="*/ 96 w 96"/>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72">
                      <a:moveTo>
                        <a:pt x="30" y="60"/>
                      </a:moveTo>
                      <a:lnTo>
                        <a:pt x="30" y="48"/>
                      </a:lnTo>
                      <a:lnTo>
                        <a:pt x="18" y="48"/>
                      </a:lnTo>
                      <a:lnTo>
                        <a:pt x="6" y="42"/>
                      </a:lnTo>
                      <a:lnTo>
                        <a:pt x="6" y="24"/>
                      </a:lnTo>
                      <a:lnTo>
                        <a:pt x="6" y="30"/>
                      </a:lnTo>
                      <a:lnTo>
                        <a:pt x="0" y="36"/>
                      </a:lnTo>
                      <a:lnTo>
                        <a:pt x="6" y="30"/>
                      </a:lnTo>
                      <a:lnTo>
                        <a:pt x="6" y="18"/>
                      </a:lnTo>
                      <a:lnTo>
                        <a:pt x="6" y="6"/>
                      </a:lnTo>
                      <a:lnTo>
                        <a:pt x="12" y="6"/>
                      </a:lnTo>
                      <a:lnTo>
                        <a:pt x="36" y="0"/>
                      </a:lnTo>
                      <a:lnTo>
                        <a:pt x="66" y="0"/>
                      </a:lnTo>
                      <a:lnTo>
                        <a:pt x="96" y="18"/>
                      </a:lnTo>
                      <a:lnTo>
                        <a:pt x="90" y="30"/>
                      </a:lnTo>
                      <a:lnTo>
                        <a:pt x="78" y="48"/>
                      </a:lnTo>
                      <a:lnTo>
                        <a:pt x="78" y="54"/>
                      </a:lnTo>
                      <a:lnTo>
                        <a:pt x="78" y="66"/>
                      </a:lnTo>
                      <a:lnTo>
                        <a:pt x="72" y="60"/>
                      </a:lnTo>
                      <a:lnTo>
                        <a:pt x="66" y="66"/>
                      </a:lnTo>
                      <a:lnTo>
                        <a:pt x="54" y="66"/>
                      </a:lnTo>
                      <a:lnTo>
                        <a:pt x="48" y="72"/>
                      </a:lnTo>
                      <a:lnTo>
                        <a:pt x="42" y="60"/>
                      </a:lnTo>
                      <a:lnTo>
                        <a:pt x="36" y="60"/>
                      </a:lnTo>
                      <a:lnTo>
                        <a:pt x="36" y="54"/>
                      </a:lnTo>
                      <a:lnTo>
                        <a:pt x="36" y="60"/>
                      </a:lnTo>
                      <a:lnTo>
                        <a:pt x="30" y="60"/>
                      </a:lnTo>
                      <a:close/>
                    </a:path>
                  </a:pathLst>
                </a:custGeom>
                <a:solidFill>
                  <a:srgbClr val="00CC00"/>
                </a:solidFill>
                <a:ln w="0">
                  <a:solidFill>
                    <a:srgbClr val="000000"/>
                  </a:solidFill>
                  <a:prstDash val="solid"/>
                  <a:round/>
                  <a:headEnd/>
                  <a:tailEnd/>
                </a:ln>
              </p:spPr>
              <p:txBody>
                <a:bodyPr/>
                <a:lstStyle/>
                <a:p>
                  <a:endParaRPr lang="en-US"/>
                </a:p>
              </p:txBody>
            </p:sp>
            <p:sp>
              <p:nvSpPr>
                <p:cNvPr id="16957" name="Freeform 429"/>
                <p:cNvSpPr>
                  <a:spLocks/>
                </p:cNvSpPr>
                <p:nvPr/>
              </p:nvSpPr>
              <p:spPr bwMode="auto">
                <a:xfrm>
                  <a:off x="2937" y="1338"/>
                  <a:ext cx="390" cy="468"/>
                </a:xfrm>
                <a:custGeom>
                  <a:avLst/>
                  <a:gdLst>
                    <a:gd name="T0" fmla="*/ 174 w 390"/>
                    <a:gd name="T1" fmla="*/ 102 h 468"/>
                    <a:gd name="T2" fmla="*/ 192 w 390"/>
                    <a:gd name="T3" fmla="*/ 90 h 468"/>
                    <a:gd name="T4" fmla="*/ 210 w 390"/>
                    <a:gd name="T5" fmla="*/ 84 h 468"/>
                    <a:gd name="T6" fmla="*/ 222 w 390"/>
                    <a:gd name="T7" fmla="*/ 72 h 468"/>
                    <a:gd name="T8" fmla="*/ 228 w 390"/>
                    <a:gd name="T9" fmla="*/ 84 h 468"/>
                    <a:gd name="T10" fmla="*/ 252 w 390"/>
                    <a:gd name="T11" fmla="*/ 54 h 468"/>
                    <a:gd name="T12" fmla="*/ 258 w 390"/>
                    <a:gd name="T13" fmla="*/ 42 h 468"/>
                    <a:gd name="T14" fmla="*/ 276 w 390"/>
                    <a:gd name="T15" fmla="*/ 54 h 468"/>
                    <a:gd name="T16" fmla="*/ 288 w 390"/>
                    <a:gd name="T17" fmla="*/ 18 h 468"/>
                    <a:gd name="T18" fmla="*/ 312 w 390"/>
                    <a:gd name="T19" fmla="*/ 24 h 468"/>
                    <a:gd name="T20" fmla="*/ 312 w 390"/>
                    <a:gd name="T21" fmla="*/ 36 h 468"/>
                    <a:gd name="T22" fmla="*/ 330 w 390"/>
                    <a:gd name="T23" fmla="*/ 30 h 468"/>
                    <a:gd name="T24" fmla="*/ 342 w 390"/>
                    <a:gd name="T25" fmla="*/ 6 h 468"/>
                    <a:gd name="T26" fmla="*/ 348 w 390"/>
                    <a:gd name="T27" fmla="*/ 24 h 468"/>
                    <a:gd name="T28" fmla="*/ 348 w 390"/>
                    <a:gd name="T29" fmla="*/ 36 h 468"/>
                    <a:gd name="T30" fmla="*/ 372 w 390"/>
                    <a:gd name="T31" fmla="*/ 18 h 468"/>
                    <a:gd name="T32" fmla="*/ 372 w 390"/>
                    <a:gd name="T33" fmla="*/ 48 h 468"/>
                    <a:gd name="T34" fmla="*/ 372 w 390"/>
                    <a:gd name="T35" fmla="*/ 60 h 468"/>
                    <a:gd name="T36" fmla="*/ 390 w 390"/>
                    <a:gd name="T37" fmla="*/ 66 h 468"/>
                    <a:gd name="T38" fmla="*/ 360 w 390"/>
                    <a:gd name="T39" fmla="*/ 90 h 468"/>
                    <a:gd name="T40" fmla="*/ 312 w 390"/>
                    <a:gd name="T41" fmla="*/ 66 h 468"/>
                    <a:gd name="T42" fmla="*/ 288 w 390"/>
                    <a:gd name="T43" fmla="*/ 102 h 468"/>
                    <a:gd name="T44" fmla="*/ 240 w 390"/>
                    <a:gd name="T45" fmla="*/ 96 h 468"/>
                    <a:gd name="T46" fmla="*/ 186 w 390"/>
                    <a:gd name="T47" fmla="*/ 132 h 468"/>
                    <a:gd name="T48" fmla="*/ 150 w 390"/>
                    <a:gd name="T49" fmla="*/ 210 h 468"/>
                    <a:gd name="T50" fmla="*/ 108 w 390"/>
                    <a:gd name="T51" fmla="*/ 306 h 468"/>
                    <a:gd name="T52" fmla="*/ 114 w 390"/>
                    <a:gd name="T53" fmla="*/ 390 h 468"/>
                    <a:gd name="T54" fmla="*/ 90 w 390"/>
                    <a:gd name="T55" fmla="*/ 432 h 468"/>
                    <a:gd name="T56" fmla="*/ 78 w 390"/>
                    <a:gd name="T57" fmla="*/ 444 h 468"/>
                    <a:gd name="T58" fmla="*/ 48 w 390"/>
                    <a:gd name="T59" fmla="*/ 468 h 468"/>
                    <a:gd name="T60" fmla="*/ 12 w 390"/>
                    <a:gd name="T61" fmla="*/ 450 h 468"/>
                    <a:gd name="T62" fmla="*/ 12 w 390"/>
                    <a:gd name="T63" fmla="*/ 426 h 468"/>
                    <a:gd name="T64" fmla="*/ 12 w 390"/>
                    <a:gd name="T65" fmla="*/ 426 h 468"/>
                    <a:gd name="T66" fmla="*/ 18 w 390"/>
                    <a:gd name="T67" fmla="*/ 408 h 468"/>
                    <a:gd name="T68" fmla="*/ 24 w 390"/>
                    <a:gd name="T69" fmla="*/ 402 h 468"/>
                    <a:gd name="T70" fmla="*/ 0 w 390"/>
                    <a:gd name="T71" fmla="*/ 402 h 468"/>
                    <a:gd name="T72" fmla="*/ 12 w 390"/>
                    <a:gd name="T73" fmla="*/ 384 h 468"/>
                    <a:gd name="T74" fmla="*/ 6 w 390"/>
                    <a:gd name="T75" fmla="*/ 372 h 468"/>
                    <a:gd name="T76" fmla="*/ 18 w 390"/>
                    <a:gd name="T77" fmla="*/ 354 h 468"/>
                    <a:gd name="T78" fmla="*/ 12 w 390"/>
                    <a:gd name="T79" fmla="*/ 348 h 468"/>
                    <a:gd name="T80" fmla="*/ 18 w 390"/>
                    <a:gd name="T81" fmla="*/ 336 h 468"/>
                    <a:gd name="T82" fmla="*/ 36 w 390"/>
                    <a:gd name="T83" fmla="*/ 318 h 468"/>
                    <a:gd name="T84" fmla="*/ 54 w 390"/>
                    <a:gd name="T85" fmla="*/ 318 h 468"/>
                    <a:gd name="T86" fmla="*/ 60 w 390"/>
                    <a:gd name="T87" fmla="*/ 306 h 468"/>
                    <a:gd name="T88" fmla="*/ 78 w 390"/>
                    <a:gd name="T89" fmla="*/ 300 h 468"/>
                    <a:gd name="T90" fmla="*/ 78 w 390"/>
                    <a:gd name="T91" fmla="*/ 300 h 468"/>
                    <a:gd name="T92" fmla="*/ 96 w 390"/>
                    <a:gd name="T93" fmla="*/ 270 h 468"/>
                    <a:gd name="T94" fmla="*/ 102 w 390"/>
                    <a:gd name="T95" fmla="*/ 258 h 468"/>
                    <a:gd name="T96" fmla="*/ 114 w 390"/>
                    <a:gd name="T97" fmla="*/ 246 h 468"/>
                    <a:gd name="T98" fmla="*/ 114 w 390"/>
                    <a:gd name="T99" fmla="*/ 234 h 468"/>
                    <a:gd name="T100" fmla="*/ 120 w 390"/>
                    <a:gd name="T101" fmla="*/ 216 h 468"/>
                    <a:gd name="T102" fmla="*/ 126 w 390"/>
                    <a:gd name="T103" fmla="*/ 204 h 468"/>
                    <a:gd name="T104" fmla="*/ 126 w 390"/>
                    <a:gd name="T105" fmla="*/ 186 h 468"/>
                    <a:gd name="T106" fmla="*/ 144 w 390"/>
                    <a:gd name="T107" fmla="*/ 168 h 468"/>
                    <a:gd name="T108" fmla="*/ 162 w 390"/>
                    <a:gd name="T109" fmla="*/ 162 h 468"/>
                    <a:gd name="T110" fmla="*/ 162 w 390"/>
                    <a:gd name="T111" fmla="*/ 144 h 468"/>
                    <a:gd name="T112" fmla="*/ 162 w 390"/>
                    <a:gd name="T113" fmla="*/ 138 h 468"/>
                    <a:gd name="T114" fmla="*/ 174 w 390"/>
                    <a:gd name="T115" fmla="*/ 144 h 468"/>
                    <a:gd name="T116" fmla="*/ 168 w 390"/>
                    <a:gd name="T117" fmla="*/ 126 h 468"/>
                    <a:gd name="T118" fmla="*/ 180 w 390"/>
                    <a:gd name="T119" fmla="*/ 120 h 468"/>
                    <a:gd name="T120" fmla="*/ 156 w 390"/>
                    <a:gd name="T121" fmla="*/ 126 h 468"/>
                    <a:gd name="T122" fmla="*/ 150 w 390"/>
                    <a:gd name="T123" fmla="*/ 108 h 468"/>
                    <a:gd name="T124" fmla="*/ 156 w 390"/>
                    <a:gd name="T125" fmla="*/ 96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0"/>
                    <a:gd name="T190" fmla="*/ 0 h 468"/>
                    <a:gd name="T191" fmla="*/ 390 w 390"/>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0" h="468">
                      <a:moveTo>
                        <a:pt x="162" y="96"/>
                      </a:moveTo>
                      <a:lnTo>
                        <a:pt x="162" y="90"/>
                      </a:lnTo>
                      <a:lnTo>
                        <a:pt x="168" y="84"/>
                      </a:lnTo>
                      <a:lnTo>
                        <a:pt x="168" y="90"/>
                      </a:lnTo>
                      <a:lnTo>
                        <a:pt x="168" y="96"/>
                      </a:lnTo>
                      <a:lnTo>
                        <a:pt x="162" y="96"/>
                      </a:lnTo>
                      <a:lnTo>
                        <a:pt x="168" y="96"/>
                      </a:lnTo>
                      <a:lnTo>
                        <a:pt x="168" y="102"/>
                      </a:lnTo>
                      <a:lnTo>
                        <a:pt x="168" y="108"/>
                      </a:lnTo>
                      <a:lnTo>
                        <a:pt x="168" y="102"/>
                      </a:lnTo>
                      <a:lnTo>
                        <a:pt x="168" y="108"/>
                      </a:lnTo>
                      <a:lnTo>
                        <a:pt x="168" y="102"/>
                      </a:lnTo>
                      <a:lnTo>
                        <a:pt x="174" y="102"/>
                      </a:lnTo>
                      <a:lnTo>
                        <a:pt x="168" y="102"/>
                      </a:lnTo>
                      <a:lnTo>
                        <a:pt x="174" y="102"/>
                      </a:lnTo>
                      <a:lnTo>
                        <a:pt x="174" y="108"/>
                      </a:lnTo>
                      <a:lnTo>
                        <a:pt x="180" y="108"/>
                      </a:lnTo>
                      <a:lnTo>
                        <a:pt x="186" y="108"/>
                      </a:lnTo>
                      <a:lnTo>
                        <a:pt x="192" y="108"/>
                      </a:lnTo>
                      <a:lnTo>
                        <a:pt x="186" y="108"/>
                      </a:lnTo>
                      <a:lnTo>
                        <a:pt x="186" y="102"/>
                      </a:lnTo>
                      <a:lnTo>
                        <a:pt x="192" y="102"/>
                      </a:lnTo>
                      <a:lnTo>
                        <a:pt x="192" y="108"/>
                      </a:lnTo>
                      <a:lnTo>
                        <a:pt x="192" y="102"/>
                      </a:lnTo>
                      <a:lnTo>
                        <a:pt x="192" y="96"/>
                      </a:lnTo>
                      <a:lnTo>
                        <a:pt x="192" y="102"/>
                      </a:lnTo>
                      <a:lnTo>
                        <a:pt x="186" y="102"/>
                      </a:lnTo>
                      <a:lnTo>
                        <a:pt x="186" y="96"/>
                      </a:lnTo>
                      <a:lnTo>
                        <a:pt x="192" y="96"/>
                      </a:lnTo>
                      <a:lnTo>
                        <a:pt x="192" y="90"/>
                      </a:lnTo>
                      <a:lnTo>
                        <a:pt x="198" y="90"/>
                      </a:lnTo>
                      <a:lnTo>
                        <a:pt x="198" y="84"/>
                      </a:lnTo>
                      <a:lnTo>
                        <a:pt x="198" y="78"/>
                      </a:lnTo>
                      <a:lnTo>
                        <a:pt x="204" y="78"/>
                      </a:lnTo>
                      <a:lnTo>
                        <a:pt x="198" y="84"/>
                      </a:lnTo>
                      <a:lnTo>
                        <a:pt x="204" y="84"/>
                      </a:lnTo>
                      <a:lnTo>
                        <a:pt x="204" y="90"/>
                      </a:lnTo>
                      <a:lnTo>
                        <a:pt x="204" y="84"/>
                      </a:lnTo>
                      <a:lnTo>
                        <a:pt x="210" y="84"/>
                      </a:lnTo>
                      <a:lnTo>
                        <a:pt x="204" y="84"/>
                      </a:lnTo>
                      <a:lnTo>
                        <a:pt x="204" y="78"/>
                      </a:lnTo>
                      <a:lnTo>
                        <a:pt x="204" y="72"/>
                      </a:lnTo>
                      <a:lnTo>
                        <a:pt x="210" y="72"/>
                      </a:lnTo>
                      <a:lnTo>
                        <a:pt x="210" y="78"/>
                      </a:lnTo>
                      <a:lnTo>
                        <a:pt x="210" y="84"/>
                      </a:lnTo>
                      <a:lnTo>
                        <a:pt x="216" y="84"/>
                      </a:lnTo>
                      <a:lnTo>
                        <a:pt x="216" y="90"/>
                      </a:lnTo>
                      <a:lnTo>
                        <a:pt x="222" y="90"/>
                      </a:lnTo>
                      <a:lnTo>
                        <a:pt x="216" y="90"/>
                      </a:lnTo>
                      <a:lnTo>
                        <a:pt x="216" y="84"/>
                      </a:lnTo>
                      <a:lnTo>
                        <a:pt x="210" y="84"/>
                      </a:lnTo>
                      <a:lnTo>
                        <a:pt x="210" y="78"/>
                      </a:lnTo>
                      <a:lnTo>
                        <a:pt x="210" y="72"/>
                      </a:lnTo>
                      <a:lnTo>
                        <a:pt x="210" y="66"/>
                      </a:lnTo>
                      <a:lnTo>
                        <a:pt x="216" y="66"/>
                      </a:lnTo>
                      <a:lnTo>
                        <a:pt x="222" y="60"/>
                      </a:lnTo>
                      <a:lnTo>
                        <a:pt x="222" y="66"/>
                      </a:lnTo>
                      <a:lnTo>
                        <a:pt x="222" y="72"/>
                      </a:lnTo>
                      <a:lnTo>
                        <a:pt x="222" y="78"/>
                      </a:lnTo>
                      <a:lnTo>
                        <a:pt x="222" y="72"/>
                      </a:lnTo>
                      <a:lnTo>
                        <a:pt x="228" y="72"/>
                      </a:lnTo>
                      <a:lnTo>
                        <a:pt x="222" y="72"/>
                      </a:lnTo>
                      <a:lnTo>
                        <a:pt x="222" y="66"/>
                      </a:lnTo>
                      <a:lnTo>
                        <a:pt x="228" y="60"/>
                      </a:lnTo>
                      <a:lnTo>
                        <a:pt x="228" y="66"/>
                      </a:lnTo>
                      <a:lnTo>
                        <a:pt x="228" y="60"/>
                      </a:lnTo>
                      <a:lnTo>
                        <a:pt x="228" y="54"/>
                      </a:lnTo>
                      <a:lnTo>
                        <a:pt x="234" y="60"/>
                      </a:lnTo>
                      <a:lnTo>
                        <a:pt x="228" y="66"/>
                      </a:lnTo>
                      <a:lnTo>
                        <a:pt x="234" y="72"/>
                      </a:lnTo>
                      <a:lnTo>
                        <a:pt x="228" y="72"/>
                      </a:lnTo>
                      <a:lnTo>
                        <a:pt x="228" y="78"/>
                      </a:lnTo>
                      <a:lnTo>
                        <a:pt x="228" y="84"/>
                      </a:lnTo>
                      <a:lnTo>
                        <a:pt x="222" y="84"/>
                      </a:lnTo>
                      <a:lnTo>
                        <a:pt x="228" y="84"/>
                      </a:lnTo>
                      <a:lnTo>
                        <a:pt x="234" y="78"/>
                      </a:lnTo>
                      <a:lnTo>
                        <a:pt x="234" y="72"/>
                      </a:lnTo>
                      <a:lnTo>
                        <a:pt x="234" y="78"/>
                      </a:lnTo>
                      <a:lnTo>
                        <a:pt x="240" y="78"/>
                      </a:lnTo>
                      <a:lnTo>
                        <a:pt x="240" y="72"/>
                      </a:lnTo>
                      <a:lnTo>
                        <a:pt x="234" y="72"/>
                      </a:lnTo>
                      <a:lnTo>
                        <a:pt x="234" y="66"/>
                      </a:lnTo>
                      <a:lnTo>
                        <a:pt x="240" y="60"/>
                      </a:lnTo>
                      <a:lnTo>
                        <a:pt x="240" y="54"/>
                      </a:lnTo>
                      <a:lnTo>
                        <a:pt x="240" y="60"/>
                      </a:lnTo>
                      <a:lnTo>
                        <a:pt x="246" y="60"/>
                      </a:lnTo>
                      <a:lnTo>
                        <a:pt x="240" y="60"/>
                      </a:lnTo>
                      <a:lnTo>
                        <a:pt x="246" y="60"/>
                      </a:lnTo>
                      <a:lnTo>
                        <a:pt x="246" y="54"/>
                      </a:lnTo>
                      <a:lnTo>
                        <a:pt x="252" y="54"/>
                      </a:lnTo>
                      <a:lnTo>
                        <a:pt x="252" y="60"/>
                      </a:lnTo>
                      <a:lnTo>
                        <a:pt x="258" y="60"/>
                      </a:lnTo>
                      <a:lnTo>
                        <a:pt x="258" y="54"/>
                      </a:lnTo>
                      <a:lnTo>
                        <a:pt x="252" y="54"/>
                      </a:lnTo>
                      <a:lnTo>
                        <a:pt x="258" y="48"/>
                      </a:lnTo>
                      <a:lnTo>
                        <a:pt x="252" y="48"/>
                      </a:lnTo>
                      <a:lnTo>
                        <a:pt x="246" y="48"/>
                      </a:lnTo>
                      <a:lnTo>
                        <a:pt x="252" y="48"/>
                      </a:lnTo>
                      <a:lnTo>
                        <a:pt x="246" y="48"/>
                      </a:lnTo>
                      <a:lnTo>
                        <a:pt x="246" y="42"/>
                      </a:lnTo>
                      <a:lnTo>
                        <a:pt x="246" y="36"/>
                      </a:lnTo>
                      <a:lnTo>
                        <a:pt x="252" y="42"/>
                      </a:lnTo>
                      <a:lnTo>
                        <a:pt x="252" y="48"/>
                      </a:lnTo>
                      <a:lnTo>
                        <a:pt x="252" y="42"/>
                      </a:lnTo>
                      <a:lnTo>
                        <a:pt x="258" y="42"/>
                      </a:lnTo>
                      <a:lnTo>
                        <a:pt x="258" y="36"/>
                      </a:lnTo>
                      <a:lnTo>
                        <a:pt x="258" y="42"/>
                      </a:lnTo>
                      <a:lnTo>
                        <a:pt x="258" y="48"/>
                      </a:lnTo>
                      <a:lnTo>
                        <a:pt x="264" y="48"/>
                      </a:lnTo>
                      <a:lnTo>
                        <a:pt x="264" y="42"/>
                      </a:lnTo>
                      <a:lnTo>
                        <a:pt x="270" y="42"/>
                      </a:lnTo>
                      <a:lnTo>
                        <a:pt x="270" y="48"/>
                      </a:lnTo>
                      <a:lnTo>
                        <a:pt x="264" y="48"/>
                      </a:lnTo>
                      <a:lnTo>
                        <a:pt x="264" y="54"/>
                      </a:lnTo>
                      <a:lnTo>
                        <a:pt x="264" y="48"/>
                      </a:lnTo>
                      <a:lnTo>
                        <a:pt x="270" y="48"/>
                      </a:lnTo>
                      <a:lnTo>
                        <a:pt x="270" y="54"/>
                      </a:lnTo>
                      <a:lnTo>
                        <a:pt x="276" y="54"/>
                      </a:lnTo>
                      <a:lnTo>
                        <a:pt x="282" y="54"/>
                      </a:lnTo>
                      <a:lnTo>
                        <a:pt x="276" y="54"/>
                      </a:lnTo>
                      <a:lnTo>
                        <a:pt x="276" y="48"/>
                      </a:lnTo>
                      <a:lnTo>
                        <a:pt x="276" y="42"/>
                      </a:lnTo>
                      <a:lnTo>
                        <a:pt x="282" y="42"/>
                      </a:lnTo>
                      <a:lnTo>
                        <a:pt x="282" y="36"/>
                      </a:lnTo>
                      <a:lnTo>
                        <a:pt x="276" y="42"/>
                      </a:lnTo>
                      <a:lnTo>
                        <a:pt x="282" y="36"/>
                      </a:lnTo>
                      <a:lnTo>
                        <a:pt x="282" y="30"/>
                      </a:lnTo>
                      <a:lnTo>
                        <a:pt x="288" y="30"/>
                      </a:lnTo>
                      <a:lnTo>
                        <a:pt x="294" y="36"/>
                      </a:lnTo>
                      <a:lnTo>
                        <a:pt x="294" y="30"/>
                      </a:lnTo>
                      <a:lnTo>
                        <a:pt x="288" y="30"/>
                      </a:lnTo>
                      <a:lnTo>
                        <a:pt x="288" y="24"/>
                      </a:lnTo>
                      <a:lnTo>
                        <a:pt x="294" y="24"/>
                      </a:lnTo>
                      <a:lnTo>
                        <a:pt x="294" y="18"/>
                      </a:lnTo>
                      <a:lnTo>
                        <a:pt x="288" y="18"/>
                      </a:lnTo>
                      <a:lnTo>
                        <a:pt x="294" y="18"/>
                      </a:lnTo>
                      <a:lnTo>
                        <a:pt x="294" y="12"/>
                      </a:lnTo>
                      <a:lnTo>
                        <a:pt x="294" y="18"/>
                      </a:lnTo>
                      <a:lnTo>
                        <a:pt x="294" y="12"/>
                      </a:lnTo>
                      <a:lnTo>
                        <a:pt x="300" y="12"/>
                      </a:lnTo>
                      <a:lnTo>
                        <a:pt x="306" y="12"/>
                      </a:lnTo>
                      <a:lnTo>
                        <a:pt x="306" y="18"/>
                      </a:lnTo>
                      <a:lnTo>
                        <a:pt x="306" y="12"/>
                      </a:lnTo>
                      <a:lnTo>
                        <a:pt x="312" y="12"/>
                      </a:lnTo>
                      <a:lnTo>
                        <a:pt x="306" y="12"/>
                      </a:lnTo>
                      <a:lnTo>
                        <a:pt x="306" y="18"/>
                      </a:lnTo>
                      <a:lnTo>
                        <a:pt x="312" y="12"/>
                      </a:lnTo>
                      <a:lnTo>
                        <a:pt x="318" y="12"/>
                      </a:lnTo>
                      <a:lnTo>
                        <a:pt x="312" y="18"/>
                      </a:lnTo>
                      <a:lnTo>
                        <a:pt x="312" y="24"/>
                      </a:lnTo>
                      <a:lnTo>
                        <a:pt x="306" y="24"/>
                      </a:lnTo>
                      <a:lnTo>
                        <a:pt x="306" y="30"/>
                      </a:lnTo>
                      <a:lnTo>
                        <a:pt x="300" y="30"/>
                      </a:lnTo>
                      <a:lnTo>
                        <a:pt x="306" y="30"/>
                      </a:lnTo>
                      <a:lnTo>
                        <a:pt x="306" y="36"/>
                      </a:lnTo>
                      <a:lnTo>
                        <a:pt x="300" y="36"/>
                      </a:lnTo>
                      <a:lnTo>
                        <a:pt x="306" y="42"/>
                      </a:lnTo>
                      <a:lnTo>
                        <a:pt x="306" y="36"/>
                      </a:lnTo>
                      <a:lnTo>
                        <a:pt x="306" y="42"/>
                      </a:lnTo>
                      <a:lnTo>
                        <a:pt x="300" y="42"/>
                      </a:lnTo>
                      <a:lnTo>
                        <a:pt x="300" y="48"/>
                      </a:lnTo>
                      <a:lnTo>
                        <a:pt x="306" y="48"/>
                      </a:lnTo>
                      <a:lnTo>
                        <a:pt x="306" y="42"/>
                      </a:lnTo>
                      <a:lnTo>
                        <a:pt x="306" y="36"/>
                      </a:lnTo>
                      <a:lnTo>
                        <a:pt x="312" y="36"/>
                      </a:lnTo>
                      <a:lnTo>
                        <a:pt x="312" y="30"/>
                      </a:lnTo>
                      <a:lnTo>
                        <a:pt x="318" y="30"/>
                      </a:lnTo>
                      <a:lnTo>
                        <a:pt x="318" y="24"/>
                      </a:lnTo>
                      <a:lnTo>
                        <a:pt x="318" y="18"/>
                      </a:lnTo>
                      <a:lnTo>
                        <a:pt x="324" y="18"/>
                      </a:lnTo>
                      <a:lnTo>
                        <a:pt x="324" y="12"/>
                      </a:lnTo>
                      <a:lnTo>
                        <a:pt x="330" y="12"/>
                      </a:lnTo>
                      <a:lnTo>
                        <a:pt x="324" y="18"/>
                      </a:lnTo>
                      <a:lnTo>
                        <a:pt x="330" y="18"/>
                      </a:lnTo>
                      <a:lnTo>
                        <a:pt x="324" y="18"/>
                      </a:lnTo>
                      <a:lnTo>
                        <a:pt x="324" y="24"/>
                      </a:lnTo>
                      <a:lnTo>
                        <a:pt x="324" y="30"/>
                      </a:lnTo>
                      <a:lnTo>
                        <a:pt x="324" y="36"/>
                      </a:lnTo>
                      <a:lnTo>
                        <a:pt x="330" y="36"/>
                      </a:lnTo>
                      <a:lnTo>
                        <a:pt x="330" y="30"/>
                      </a:lnTo>
                      <a:lnTo>
                        <a:pt x="330" y="36"/>
                      </a:lnTo>
                      <a:lnTo>
                        <a:pt x="330" y="30"/>
                      </a:lnTo>
                      <a:lnTo>
                        <a:pt x="330" y="24"/>
                      </a:lnTo>
                      <a:lnTo>
                        <a:pt x="336" y="30"/>
                      </a:lnTo>
                      <a:lnTo>
                        <a:pt x="336" y="24"/>
                      </a:lnTo>
                      <a:lnTo>
                        <a:pt x="330" y="24"/>
                      </a:lnTo>
                      <a:lnTo>
                        <a:pt x="336" y="24"/>
                      </a:lnTo>
                      <a:lnTo>
                        <a:pt x="330" y="24"/>
                      </a:lnTo>
                      <a:lnTo>
                        <a:pt x="336" y="18"/>
                      </a:lnTo>
                      <a:lnTo>
                        <a:pt x="342" y="18"/>
                      </a:lnTo>
                      <a:lnTo>
                        <a:pt x="342" y="12"/>
                      </a:lnTo>
                      <a:lnTo>
                        <a:pt x="336" y="12"/>
                      </a:lnTo>
                      <a:lnTo>
                        <a:pt x="336" y="6"/>
                      </a:lnTo>
                      <a:lnTo>
                        <a:pt x="342" y="12"/>
                      </a:lnTo>
                      <a:lnTo>
                        <a:pt x="342" y="6"/>
                      </a:lnTo>
                      <a:lnTo>
                        <a:pt x="336" y="6"/>
                      </a:lnTo>
                      <a:lnTo>
                        <a:pt x="342" y="6"/>
                      </a:lnTo>
                      <a:lnTo>
                        <a:pt x="342" y="0"/>
                      </a:lnTo>
                      <a:lnTo>
                        <a:pt x="342" y="6"/>
                      </a:lnTo>
                      <a:lnTo>
                        <a:pt x="348" y="6"/>
                      </a:lnTo>
                      <a:lnTo>
                        <a:pt x="348" y="12"/>
                      </a:lnTo>
                      <a:lnTo>
                        <a:pt x="354" y="6"/>
                      </a:lnTo>
                      <a:lnTo>
                        <a:pt x="354" y="12"/>
                      </a:lnTo>
                      <a:lnTo>
                        <a:pt x="354" y="18"/>
                      </a:lnTo>
                      <a:lnTo>
                        <a:pt x="348" y="18"/>
                      </a:lnTo>
                      <a:lnTo>
                        <a:pt x="354" y="18"/>
                      </a:lnTo>
                      <a:lnTo>
                        <a:pt x="348" y="18"/>
                      </a:lnTo>
                      <a:lnTo>
                        <a:pt x="342" y="18"/>
                      </a:lnTo>
                      <a:lnTo>
                        <a:pt x="348" y="18"/>
                      </a:lnTo>
                      <a:lnTo>
                        <a:pt x="348" y="24"/>
                      </a:lnTo>
                      <a:lnTo>
                        <a:pt x="342" y="24"/>
                      </a:lnTo>
                      <a:lnTo>
                        <a:pt x="348" y="24"/>
                      </a:lnTo>
                      <a:lnTo>
                        <a:pt x="342" y="24"/>
                      </a:lnTo>
                      <a:lnTo>
                        <a:pt x="348" y="24"/>
                      </a:lnTo>
                      <a:lnTo>
                        <a:pt x="348" y="18"/>
                      </a:lnTo>
                      <a:lnTo>
                        <a:pt x="354" y="24"/>
                      </a:lnTo>
                      <a:lnTo>
                        <a:pt x="348" y="24"/>
                      </a:lnTo>
                      <a:lnTo>
                        <a:pt x="348" y="30"/>
                      </a:lnTo>
                      <a:lnTo>
                        <a:pt x="342" y="30"/>
                      </a:lnTo>
                      <a:lnTo>
                        <a:pt x="342" y="36"/>
                      </a:lnTo>
                      <a:lnTo>
                        <a:pt x="348" y="30"/>
                      </a:lnTo>
                      <a:lnTo>
                        <a:pt x="348" y="36"/>
                      </a:lnTo>
                      <a:lnTo>
                        <a:pt x="348" y="30"/>
                      </a:lnTo>
                      <a:lnTo>
                        <a:pt x="354" y="30"/>
                      </a:lnTo>
                      <a:lnTo>
                        <a:pt x="348" y="36"/>
                      </a:lnTo>
                      <a:lnTo>
                        <a:pt x="348" y="42"/>
                      </a:lnTo>
                      <a:lnTo>
                        <a:pt x="348" y="48"/>
                      </a:lnTo>
                      <a:lnTo>
                        <a:pt x="348" y="42"/>
                      </a:lnTo>
                      <a:lnTo>
                        <a:pt x="348" y="36"/>
                      </a:lnTo>
                      <a:lnTo>
                        <a:pt x="354" y="36"/>
                      </a:lnTo>
                      <a:lnTo>
                        <a:pt x="354" y="30"/>
                      </a:lnTo>
                      <a:lnTo>
                        <a:pt x="354" y="24"/>
                      </a:lnTo>
                      <a:lnTo>
                        <a:pt x="354" y="18"/>
                      </a:lnTo>
                      <a:lnTo>
                        <a:pt x="360" y="18"/>
                      </a:lnTo>
                      <a:lnTo>
                        <a:pt x="360" y="12"/>
                      </a:lnTo>
                      <a:lnTo>
                        <a:pt x="366" y="12"/>
                      </a:lnTo>
                      <a:lnTo>
                        <a:pt x="366" y="18"/>
                      </a:lnTo>
                      <a:lnTo>
                        <a:pt x="366" y="24"/>
                      </a:lnTo>
                      <a:lnTo>
                        <a:pt x="372" y="24"/>
                      </a:lnTo>
                      <a:lnTo>
                        <a:pt x="372" y="18"/>
                      </a:lnTo>
                      <a:lnTo>
                        <a:pt x="372" y="24"/>
                      </a:lnTo>
                      <a:lnTo>
                        <a:pt x="378" y="24"/>
                      </a:lnTo>
                      <a:lnTo>
                        <a:pt x="384" y="24"/>
                      </a:lnTo>
                      <a:lnTo>
                        <a:pt x="378" y="30"/>
                      </a:lnTo>
                      <a:lnTo>
                        <a:pt x="384" y="30"/>
                      </a:lnTo>
                      <a:lnTo>
                        <a:pt x="390" y="30"/>
                      </a:lnTo>
                      <a:lnTo>
                        <a:pt x="390" y="36"/>
                      </a:lnTo>
                      <a:lnTo>
                        <a:pt x="390" y="30"/>
                      </a:lnTo>
                      <a:lnTo>
                        <a:pt x="390" y="36"/>
                      </a:lnTo>
                      <a:lnTo>
                        <a:pt x="390" y="42"/>
                      </a:lnTo>
                      <a:lnTo>
                        <a:pt x="384" y="42"/>
                      </a:lnTo>
                      <a:lnTo>
                        <a:pt x="378" y="42"/>
                      </a:lnTo>
                      <a:lnTo>
                        <a:pt x="384" y="48"/>
                      </a:lnTo>
                      <a:lnTo>
                        <a:pt x="378" y="48"/>
                      </a:lnTo>
                      <a:lnTo>
                        <a:pt x="372" y="48"/>
                      </a:lnTo>
                      <a:lnTo>
                        <a:pt x="366" y="48"/>
                      </a:lnTo>
                      <a:lnTo>
                        <a:pt x="360" y="48"/>
                      </a:lnTo>
                      <a:lnTo>
                        <a:pt x="354" y="42"/>
                      </a:lnTo>
                      <a:lnTo>
                        <a:pt x="354" y="48"/>
                      </a:lnTo>
                      <a:lnTo>
                        <a:pt x="360" y="48"/>
                      </a:lnTo>
                      <a:lnTo>
                        <a:pt x="354" y="48"/>
                      </a:lnTo>
                      <a:lnTo>
                        <a:pt x="360" y="48"/>
                      </a:lnTo>
                      <a:lnTo>
                        <a:pt x="366" y="48"/>
                      </a:lnTo>
                      <a:lnTo>
                        <a:pt x="366" y="54"/>
                      </a:lnTo>
                      <a:lnTo>
                        <a:pt x="366" y="48"/>
                      </a:lnTo>
                      <a:lnTo>
                        <a:pt x="366" y="54"/>
                      </a:lnTo>
                      <a:lnTo>
                        <a:pt x="372" y="54"/>
                      </a:lnTo>
                      <a:lnTo>
                        <a:pt x="366" y="54"/>
                      </a:lnTo>
                      <a:lnTo>
                        <a:pt x="366" y="60"/>
                      </a:lnTo>
                      <a:lnTo>
                        <a:pt x="372" y="60"/>
                      </a:lnTo>
                      <a:lnTo>
                        <a:pt x="372" y="54"/>
                      </a:lnTo>
                      <a:lnTo>
                        <a:pt x="372" y="60"/>
                      </a:lnTo>
                      <a:lnTo>
                        <a:pt x="372" y="66"/>
                      </a:lnTo>
                      <a:lnTo>
                        <a:pt x="366" y="66"/>
                      </a:lnTo>
                      <a:lnTo>
                        <a:pt x="372" y="66"/>
                      </a:lnTo>
                      <a:lnTo>
                        <a:pt x="378" y="66"/>
                      </a:lnTo>
                      <a:lnTo>
                        <a:pt x="378" y="60"/>
                      </a:lnTo>
                      <a:lnTo>
                        <a:pt x="384" y="60"/>
                      </a:lnTo>
                      <a:lnTo>
                        <a:pt x="378" y="60"/>
                      </a:lnTo>
                      <a:lnTo>
                        <a:pt x="384" y="60"/>
                      </a:lnTo>
                      <a:lnTo>
                        <a:pt x="384" y="66"/>
                      </a:lnTo>
                      <a:lnTo>
                        <a:pt x="384" y="60"/>
                      </a:lnTo>
                      <a:lnTo>
                        <a:pt x="390" y="60"/>
                      </a:lnTo>
                      <a:lnTo>
                        <a:pt x="384" y="66"/>
                      </a:lnTo>
                      <a:lnTo>
                        <a:pt x="390" y="66"/>
                      </a:lnTo>
                      <a:lnTo>
                        <a:pt x="390" y="60"/>
                      </a:lnTo>
                      <a:lnTo>
                        <a:pt x="390" y="66"/>
                      </a:lnTo>
                      <a:lnTo>
                        <a:pt x="390" y="72"/>
                      </a:lnTo>
                      <a:lnTo>
                        <a:pt x="384" y="72"/>
                      </a:lnTo>
                      <a:lnTo>
                        <a:pt x="378" y="72"/>
                      </a:lnTo>
                      <a:lnTo>
                        <a:pt x="378" y="66"/>
                      </a:lnTo>
                      <a:lnTo>
                        <a:pt x="378" y="72"/>
                      </a:lnTo>
                      <a:lnTo>
                        <a:pt x="378" y="78"/>
                      </a:lnTo>
                      <a:lnTo>
                        <a:pt x="372" y="78"/>
                      </a:lnTo>
                      <a:lnTo>
                        <a:pt x="372" y="84"/>
                      </a:lnTo>
                      <a:lnTo>
                        <a:pt x="366" y="84"/>
                      </a:lnTo>
                      <a:lnTo>
                        <a:pt x="366" y="90"/>
                      </a:lnTo>
                      <a:lnTo>
                        <a:pt x="366" y="96"/>
                      </a:lnTo>
                      <a:lnTo>
                        <a:pt x="360" y="96"/>
                      </a:lnTo>
                      <a:lnTo>
                        <a:pt x="360" y="90"/>
                      </a:lnTo>
                      <a:lnTo>
                        <a:pt x="366" y="78"/>
                      </a:lnTo>
                      <a:lnTo>
                        <a:pt x="360" y="66"/>
                      </a:lnTo>
                      <a:lnTo>
                        <a:pt x="354" y="60"/>
                      </a:lnTo>
                      <a:lnTo>
                        <a:pt x="348" y="60"/>
                      </a:lnTo>
                      <a:lnTo>
                        <a:pt x="348" y="54"/>
                      </a:lnTo>
                      <a:lnTo>
                        <a:pt x="348" y="48"/>
                      </a:lnTo>
                      <a:lnTo>
                        <a:pt x="342" y="48"/>
                      </a:lnTo>
                      <a:lnTo>
                        <a:pt x="342" y="54"/>
                      </a:lnTo>
                      <a:lnTo>
                        <a:pt x="336" y="54"/>
                      </a:lnTo>
                      <a:lnTo>
                        <a:pt x="330" y="54"/>
                      </a:lnTo>
                      <a:lnTo>
                        <a:pt x="324" y="54"/>
                      </a:lnTo>
                      <a:lnTo>
                        <a:pt x="324" y="60"/>
                      </a:lnTo>
                      <a:lnTo>
                        <a:pt x="318" y="60"/>
                      </a:lnTo>
                      <a:lnTo>
                        <a:pt x="318" y="66"/>
                      </a:lnTo>
                      <a:lnTo>
                        <a:pt x="312" y="66"/>
                      </a:lnTo>
                      <a:lnTo>
                        <a:pt x="318" y="72"/>
                      </a:lnTo>
                      <a:lnTo>
                        <a:pt x="312" y="72"/>
                      </a:lnTo>
                      <a:lnTo>
                        <a:pt x="312" y="78"/>
                      </a:lnTo>
                      <a:lnTo>
                        <a:pt x="312" y="84"/>
                      </a:lnTo>
                      <a:lnTo>
                        <a:pt x="312" y="90"/>
                      </a:lnTo>
                      <a:lnTo>
                        <a:pt x="312" y="96"/>
                      </a:lnTo>
                      <a:lnTo>
                        <a:pt x="312" y="102"/>
                      </a:lnTo>
                      <a:lnTo>
                        <a:pt x="306" y="102"/>
                      </a:lnTo>
                      <a:lnTo>
                        <a:pt x="306" y="108"/>
                      </a:lnTo>
                      <a:lnTo>
                        <a:pt x="306" y="114"/>
                      </a:lnTo>
                      <a:lnTo>
                        <a:pt x="300" y="114"/>
                      </a:lnTo>
                      <a:lnTo>
                        <a:pt x="300" y="108"/>
                      </a:lnTo>
                      <a:lnTo>
                        <a:pt x="294" y="108"/>
                      </a:lnTo>
                      <a:lnTo>
                        <a:pt x="288" y="108"/>
                      </a:lnTo>
                      <a:lnTo>
                        <a:pt x="288" y="102"/>
                      </a:lnTo>
                      <a:lnTo>
                        <a:pt x="282" y="102"/>
                      </a:lnTo>
                      <a:lnTo>
                        <a:pt x="282" y="108"/>
                      </a:lnTo>
                      <a:lnTo>
                        <a:pt x="276" y="108"/>
                      </a:lnTo>
                      <a:lnTo>
                        <a:pt x="276" y="114"/>
                      </a:lnTo>
                      <a:lnTo>
                        <a:pt x="276" y="108"/>
                      </a:lnTo>
                      <a:lnTo>
                        <a:pt x="270" y="108"/>
                      </a:lnTo>
                      <a:lnTo>
                        <a:pt x="264" y="108"/>
                      </a:lnTo>
                      <a:lnTo>
                        <a:pt x="264" y="102"/>
                      </a:lnTo>
                      <a:lnTo>
                        <a:pt x="258" y="102"/>
                      </a:lnTo>
                      <a:lnTo>
                        <a:pt x="258" y="96"/>
                      </a:lnTo>
                      <a:lnTo>
                        <a:pt x="252" y="84"/>
                      </a:lnTo>
                      <a:lnTo>
                        <a:pt x="246" y="84"/>
                      </a:lnTo>
                      <a:lnTo>
                        <a:pt x="240" y="90"/>
                      </a:lnTo>
                      <a:lnTo>
                        <a:pt x="246" y="96"/>
                      </a:lnTo>
                      <a:lnTo>
                        <a:pt x="240" y="96"/>
                      </a:lnTo>
                      <a:lnTo>
                        <a:pt x="234" y="96"/>
                      </a:lnTo>
                      <a:lnTo>
                        <a:pt x="228" y="96"/>
                      </a:lnTo>
                      <a:lnTo>
                        <a:pt x="234" y="96"/>
                      </a:lnTo>
                      <a:lnTo>
                        <a:pt x="234" y="102"/>
                      </a:lnTo>
                      <a:lnTo>
                        <a:pt x="228" y="108"/>
                      </a:lnTo>
                      <a:lnTo>
                        <a:pt x="228" y="114"/>
                      </a:lnTo>
                      <a:lnTo>
                        <a:pt x="228" y="120"/>
                      </a:lnTo>
                      <a:lnTo>
                        <a:pt x="210" y="114"/>
                      </a:lnTo>
                      <a:lnTo>
                        <a:pt x="204" y="114"/>
                      </a:lnTo>
                      <a:lnTo>
                        <a:pt x="198" y="114"/>
                      </a:lnTo>
                      <a:lnTo>
                        <a:pt x="198" y="120"/>
                      </a:lnTo>
                      <a:lnTo>
                        <a:pt x="198" y="126"/>
                      </a:lnTo>
                      <a:lnTo>
                        <a:pt x="198" y="138"/>
                      </a:lnTo>
                      <a:lnTo>
                        <a:pt x="192" y="138"/>
                      </a:lnTo>
                      <a:lnTo>
                        <a:pt x="186" y="132"/>
                      </a:lnTo>
                      <a:lnTo>
                        <a:pt x="180" y="138"/>
                      </a:lnTo>
                      <a:lnTo>
                        <a:pt x="180" y="144"/>
                      </a:lnTo>
                      <a:lnTo>
                        <a:pt x="174" y="150"/>
                      </a:lnTo>
                      <a:lnTo>
                        <a:pt x="174" y="156"/>
                      </a:lnTo>
                      <a:lnTo>
                        <a:pt x="168" y="156"/>
                      </a:lnTo>
                      <a:lnTo>
                        <a:pt x="168" y="162"/>
                      </a:lnTo>
                      <a:lnTo>
                        <a:pt x="174" y="168"/>
                      </a:lnTo>
                      <a:lnTo>
                        <a:pt x="174" y="174"/>
                      </a:lnTo>
                      <a:lnTo>
                        <a:pt x="168" y="174"/>
                      </a:lnTo>
                      <a:lnTo>
                        <a:pt x="168" y="180"/>
                      </a:lnTo>
                      <a:lnTo>
                        <a:pt x="162" y="192"/>
                      </a:lnTo>
                      <a:lnTo>
                        <a:pt x="156" y="192"/>
                      </a:lnTo>
                      <a:lnTo>
                        <a:pt x="162" y="198"/>
                      </a:lnTo>
                      <a:lnTo>
                        <a:pt x="162" y="204"/>
                      </a:lnTo>
                      <a:lnTo>
                        <a:pt x="150" y="210"/>
                      </a:lnTo>
                      <a:lnTo>
                        <a:pt x="144" y="210"/>
                      </a:lnTo>
                      <a:lnTo>
                        <a:pt x="144" y="222"/>
                      </a:lnTo>
                      <a:lnTo>
                        <a:pt x="144" y="240"/>
                      </a:lnTo>
                      <a:lnTo>
                        <a:pt x="144" y="246"/>
                      </a:lnTo>
                      <a:lnTo>
                        <a:pt x="132" y="264"/>
                      </a:lnTo>
                      <a:lnTo>
                        <a:pt x="138" y="270"/>
                      </a:lnTo>
                      <a:lnTo>
                        <a:pt x="138" y="276"/>
                      </a:lnTo>
                      <a:lnTo>
                        <a:pt x="138" y="282"/>
                      </a:lnTo>
                      <a:lnTo>
                        <a:pt x="126" y="282"/>
                      </a:lnTo>
                      <a:lnTo>
                        <a:pt x="120" y="282"/>
                      </a:lnTo>
                      <a:lnTo>
                        <a:pt x="120" y="288"/>
                      </a:lnTo>
                      <a:lnTo>
                        <a:pt x="114" y="288"/>
                      </a:lnTo>
                      <a:lnTo>
                        <a:pt x="114" y="294"/>
                      </a:lnTo>
                      <a:lnTo>
                        <a:pt x="108" y="300"/>
                      </a:lnTo>
                      <a:lnTo>
                        <a:pt x="108" y="306"/>
                      </a:lnTo>
                      <a:lnTo>
                        <a:pt x="108" y="312"/>
                      </a:lnTo>
                      <a:lnTo>
                        <a:pt x="108" y="318"/>
                      </a:lnTo>
                      <a:lnTo>
                        <a:pt x="108" y="324"/>
                      </a:lnTo>
                      <a:lnTo>
                        <a:pt x="108" y="330"/>
                      </a:lnTo>
                      <a:lnTo>
                        <a:pt x="108" y="336"/>
                      </a:lnTo>
                      <a:lnTo>
                        <a:pt x="114" y="342"/>
                      </a:lnTo>
                      <a:lnTo>
                        <a:pt x="108" y="348"/>
                      </a:lnTo>
                      <a:lnTo>
                        <a:pt x="108" y="360"/>
                      </a:lnTo>
                      <a:lnTo>
                        <a:pt x="114" y="366"/>
                      </a:lnTo>
                      <a:lnTo>
                        <a:pt x="120" y="372"/>
                      </a:lnTo>
                      <a:lnTo>
                        <a:pt x="120" y="378"/>
                      </a:lnTo>
                      <a:lnTo>
                        <a:pt x="114" y="378"/>
                      </a:lnTo>
                      <a:lnTo>
                        <a:pt x="108" y="378"/>
                      </a:lnTo>
                      <a:lnTo>
                        <a:pt x="114" y="384"/>
                      </a:lnTo>
                      <a:lnTo>
                        <a:pt x="114" y="390"/>
                      </a:lnTo>
                      <a:lnTo>
                        <a:pt x="114" y="396"/>
                      </a:lnTo>
                      <a:lnTo>
                        <a:pt x="114" y="402"/>
                      </a:lnTo>
                      <a:lnTo>
                        <a:pt x="114" y="408"/>
                      </a:lnTo>
                      <a:lnTo>
                        <a:pt x="114" y="414"/>
                      </a:lnTo>
                      <a:lnTo>
                        <a:pt x="108" y="414"/>
                      </a:lnTo>
                      <a:lnTo>
                        <a:pt x="108" y="420"/>
                      </a:lnTo>
                      <a:lnTo>
                        <a:pt x="102" y="426"/>
                      </a:lnTo>
                      <a:lnTo>
                        <a:pt x="102" y="432"/>
                      </a:lnTo>
                      <a:lnTo>
                        <a:pt x="102" y="438"/>
                      </a:lnTo>
                      <a:lnTo>
                        <a:pt x="102" y="444"/>
                      </a:lnTo>
                      <a:lnTo>
                        <a:pt x="96" y="438"/>
                      </a:lnTo>
                      <a:lnTo>
                        <a:pt x="96" y="444"/>
                      </a:lnTo>
                      <a:lnTo>
                        <a:pt x="96" y="438"/>
                      </a:lnTo>
                      <a:lnTo>
                        <a:pt x="90" y="438"/>
                      </a:lnTo>
                      <a:lnTo>
                        <a:pt x="90" y="432"/>
                      </a:lnTo>
                      <a:lnTo>
                        <a:pt x="84" y="432"/>
                      </a:lnTo>
                      <a:lnTo>
                        <a:pt x="84" y="426"/>
                      </a:lnTo>
                      <a:lnTo>
                        <a:pt x="84" y="420"/>
                      </a:lnTo>
                      <a:lnTo>
                        <a:pt x="90" y="414"/>
                      </a:lnTo>
                      <a:lnTo>
                        <a:pt x="90" y="420"/>
                      </a:lnTo>
                      <a:lnTo>
                        <a:pt x="90" y="414"/>
                      </a:lnTo>
                      <a:lnTo>
                        <a:pt x="84" y="414"/>
                      </a:lnTo>
                      <a:lnTo>
                        <a:pt x="84" y="420"/>
                      </a:lnTo>
                      <a:lnTo>
                        <a:pt x="84" y="426"/>
                      </a:lnTo>
                      <a:lnTo>
                        <a:pt x="78" y="426"/>
                      </a:lnTo>
                      <a:lnTo>
                        <a:pt x="84" y="426"/>
                      </a:lnTo>
                      <a:lnTo>
                        <a:pt x="84" y="432"/>
                      </a:lnTo>
                      <a:lnTo>
                        <a:pt x="84" y="438"/>
                      </a:lnTo>
                      <a:lnTo>
                        <a:pt x="78" y="438"/>
                      </a:lnTo>
                      <a:lnTo>
                        <a:pt x="78" y="444"/>
                      </a:lnTo>
                      <a:lnTo>
                        <a:pt x="72" y="444"/>
                      </a:lnTo>
                      <a:lnTo>
                        <a:pt x="72" y="438"/>
                      </a:lnTo>
                      <a:lnTo>
                        <a:pt x="72" y="444"/>
                      </a:lnTo>
                      <a:lnTo>
                        <a:pt x="66" y="444"/>
                      </a:lnTo>
                      <a:lnTo>
                        <a:pt x="72" y="444"/>
                      </a:lnTo>
                      <a:lnTo>
                        <a:pt x="66" y="444"/>
                      </a:lnTo>
                      <a:lnTo>
                        <a:pt x="66" y="450"/>
                      </a:lnTo>
                      <a:lnTo>
                        <a:pt x="60" y="450"/>
                      </a:lnTo>
                      <a:lnTo>
                        <a:pt x="60" y="456"/>
                      </a:lnTo>
                      <a:lnTo>
                        <a:pt x="60" y="462"/>
                      </a:lnTo>
                      <a:lnTo>
                        <a:pt x="54" y="462"/>
                      </a:lnTo>
                      <a:lnTo>
                        <a:pt x="54" y="468"/>
                      </a:lnTo>
                      <a:lnTo>
                        <a:pt x="48" y="468"/>
                      </a:lnTo>
                      <a:lnTo>
                        <a:pt x="48" y="462"/>
                      </a:lnTo>
                      <a:lnTo>
                        <a:pt x="48" y="468"/>
                      </a:lnTo>
                      <a:lnTo>
                        <a:pt x="42" y="468"/>
                      </a:lnTo>
                      <a:lnTo>
                        <a:pt x="36" y="468"/>
                      </a:lnTo>
                      <a:lnTo>
                        <a:pt x="30" y="468"/>
                      </a:lnTo>
                      <a:lnTo>
                        <a:pt x="36" y="468"/>
                      </a:lnTo>
                      <a:lnTo>
                        <a:pt x="30" y="468"/>
                      </a:lnTo>
                      <a:lnTo>
                        <a:pt x="36" y="462"/>
                      </a:lnTo>
                      <a:lnTo>
                        <a:pt x="30" y="462"/>
                      </a:lnTo>
                      <a:lnTo>
                        <a:pt x="30" y="468"/>
                      </a:lnTo>
                      <a:lnTo>
                        <a:pt x="24" y="468"/>
                      </a:lnTo>
                      <a:lnTo>
                        <a:pt x="30" y="462"/>
                      </a:lnTo>
                      <a:lnTo>
                        <a:pt x="24" y="462"/>
                      </a:lnTo>
                      <a:lnTo>
                        <a:pt x="18" y="462"/>
                      </a:lnTo>
                      <a:lnTo>
                        <a:pt x="18" y="456"/>
                      </a:lnTo>
                      <a:lnTo>
                        <a:pt x="12" y="456"/>
                      </a:lnTo>
                      <a:lnTo>
                        <a:pt x="12" y="450"/>
                      </a:lnTo>
                      <a:lnTo>
                        <a:pt x="12" y="444"/>
                      </a:lnTo>
                      <a:lnTo>
                        <a:pt x="18" y="444"/>
                      </a:lnTo>
                      <a:lnTo>
                        <a:pt x="30" y="438"/>
                      </a:lnTo>
                      <a:lnTo>
                        <a:pt x="18" y="444"/>
                      </a:lnTo>
                      <a:lnTo>
                        <a:pt x="18" y="438"/>
                      </a:lnTo>
                      <a:lnTo>
                        <a:pt x="24" y="432"/>
                      </a:lnTo>
                      <a:lnTo>
                        <a:pt x="18" y="432"/>
                      </a:lnTo>
                      <a:lnTo>
                        <a:pt x="24" y="432"/>
                      </a:lnTo>
                      <a:lnTo>
                        <a:pt x="18" y="432"/>
                      </a:lnTo>
                      <a:lnTo>
                        <a:pt x="24" y="426"/>
                      </a:lnTo>
                      <a:lnTo>
                        <a:pt x="24" y="420"/>
                      </a:lnTo>
                      <a:lnTo>
                        <a:pt x="18" y="426"/>
                      </a:lnTo>
                      <a:lnTo>
                        <a:pt x="18" y="432"/>
                      </a:lnTo>
                      <a:lnTo>
                        <a:pt x="18" y="426"/>
                      </a:lnTo>
                      <a:lnTo>
                        <a:pt x="12" y="426"/>
                      </a:lnTo>
                      <a:lnTo>
                        <a:pt x="18" y="426"/>
                      </a:lnTo>
                      <a:lnTo>
                        <a:pt x="12" y="432"/>
                      </a:lnTo>
                      <a:lnTo>
                        <a:pt x="18" y="426"/>
                      </a:lnTo>
                      <a:lnTo>
                        <a:pt x="18" y="432"/>
                      </a:lnTo>
                      <a:lnTo>
                        <a:pt x="12" y="432"/>
                      </a:lnTo>
                      <a:lnTo>
                        <a:pt x="12" y="426"/>
                      </a:lnTo>
                      <a:lnTo>
                        <a:pt x="12" y="432"/>
                      </a:lnTo>
                      <a:lnTo>
                        <a:pt x="6" y="432"/>
                      </a:lnTo>
                      <a:lnTo>
                        <a:pt x="6" y="438"/>
                      </a:lnTo>
                      <a:lnTo>
                        <a:pt x="6" y="432"/>
                      </a:lnTo>
                      <a:lnTo>
                        <a:pt x="6" y="426"/>
                      </a:lnTo>
                      <a:lnTo>
                        <a:pt x="6" y="420"/>
                      </a:lnTo>
                      <a:lnTo>
                        <a:pt x="12" y="426"/>
                      </a:lnTo>
                      <a:lnTo>
                        <a:pt x="12" y="420"/>
                      </a:lnTo>
                      <a:lnTo>
                        <a:pt x="12" y="426"/>
                      </a:lnTo>
                      <a:lnTo>
                        <a:pt x="12" y="420"/>
                      </a:lnTo>
                      <a:lnTo>
                        <a:pt x="12" y="426"/>
                      </a:lnTo>
                      <a:lnTo>
                        <a:pt x="18" y="420"/>
                      </a:lnTo>
                      <a:lnTo>
                        <a:pt x="12" y="420"/>
                      </a:lnTo>
                      <a:lnTo>
                        <a:pt x="18" y="420"/>
                      </a:lnTo>
                      <a:lnTo>
                        <a:pt x="24" y="420"/>
                      </a:lnTo>
                      <a:lnTo>
                        <a:pt x="18" y="420"/>
                      </a:lnTo>
                      <a:lnTo>
                        <a:pt x="18" y="414"/>
                      </a:lnTo>
                      <a:lnTo>
                        <a:pt x="18" y="420"/>
                      </a:lnTo>
                      <a:lnTo>
                        <a:pt x="12" y="420"/>
                      </a:lnTo>
                      <a:lnTo>
                        <a:pt x="12" y="414"/>
                      </a:lnTo>
                      <a:lnTo>
                        <a:pt x="18" y="414"/>
                      </a:lnTo>
                      <a:lnTo>
                        <a:pt x="18" y="408"/>
                      </a:lnTo>
                      <a:lnTo>
                        <a:pt x="24" y="408"/>
                      </a:lnTo>
                      <a:lnTo>
                        <a:pt x="18" y="408"/>
                      </a:lnTo>
                      <a:lnTo>
                        <a:pt x="24" y="402"/>
                      </a:lnTo>
                      <a:lnTo>
                        <a:pt x="24" y="396"/>
                      </a:lnTo>
                      <a:lnTo>
                        <a:pt x="30" y="402"/>
                      </a:lnTo>
                      <a:lnTo>
                        <a:pt x="24" y="402"/>
                      </a:lnTo>
                      <a:lnTo>
                        <a:pt x="24" y="408"/>
                      </a:lnTo>
                      <a:lnTo>
                        <a:pt x="30" y="402"/>
                      </a:lnTo>
                      <a:lnTo>
                        <a:pt x="30" y="396"/>
                      </a:lnTo>
                      <a:lnTo>
                        <a:pt x="36" y="396"/>
                      </a:lnTo>
                      <a:lnTo>
                        <a:pt x="30" y="396"/>
                      </a:lnTo>
                      <a:lnTo>
                        <a:pt x="30" y="402"/>
                      </a:lnTo>
                      <a:lnTo>
                        <a:pt x="30" y="396"/>
                      </a:lnTo>
                      <a:lnTo>
                        <a:pt x="24" y="396"/>
                      </a:lnTo>
                      <a:lnTo>
                        <a:pt x="24" y="402"/>
                      </a:lnTo>
                      <a:lnTo>
                        <a:pt x="18" y="402"/>
                      </a:lnTo>
                      <a:lnTo>
                        <a:pt x="24" y="402"/>
                      </a:lnTo>
                      <a:lnTo>
                        <a:pt x="18" y="402"/>
                      </a:lnTo>
                      <a:lnTo>
                        <a:pt x="18" y="408"/>
                      </a:lnTo>
                      <a:lnTo>
                        <a:pt x="18" y="414"/>
                      </a:lnTo>
                      <a:lnTo>
                        <a:pt x="12" y="414"/>
                      </a:lnTo>
                      <a:lnTo>
                        <a:pt x="6" y="414"/>
                      </a:lnTo>
                      <a:lnTo>
                        <a:pt x="12" y="414"/>
                      </a:lnTo>
                      <a:lnTo>
                        <a:pt x="12" y="408"/>
                      </a:lnTo>
                      <a:lnTo>
                        <a:pt x="18" y="408"/>
                      </a:lnTo>
                      <a:lnTo>
                        <a:pt x="12" y="408"/>
                      </a:lnTo>
                      <a:lnTo>
                        <a:pt x="12" y="402"/>
                      </a:lnTo>
                      <a:lnTo>
                        <a:pt x="12" y="408"/>
                      </a:lnTo>
                      <a:lnTo>
                        <a:pt x="6" y="408"/>
                      </a:lnTo>
                      <a:lnTo>
                        <a:pt x="6" y="402"/>
                      </a:lnTo>
                      <a:lnTo>
                        <a:pt x="6" y="408"/>
                      </a:lnTo>
                      <a:lnTo>
                        <a:pt x="0" y="402"/>
                      </a:lnTo>
                      <a:lnTo>
                        <a:pt x="6" y="402"/>
                      </a:lnTo>
                      <a:lnTo>
                        <a:pt x="0" y="402"/>
                      </a:lnTo>
                      <a:lnTo>
                        <a:pt x="6" y="402"/>
                      </a:lnTo>
                      <a:lnTo>
                        <a:pt x="6" y="396"/>
                      </a:lnTo>
                      <a:lnTo>
                        <a:pt x="12" y="396"/>
                      </a:lnTo>
                      <a:lnTo>
                        <a:pt x="12" y="390"/>
                      </a:lnTo>
                      <a:lnTo>
                        <a:pt x="12" y="396"/>
                      </a:lnTo>
                      <a:lnTo>
                        <a:pt x="6" y="396"/>
                      </a:lnTo>
                      <a:lnTo>
                        <a:pt x="0" y="390"/>
                      </a:lnTo>
                      <a:lnTo>
                        <a:pt x="6" y="390"/>
                      </a:lnTo>
                      <a:lnTo>
                        <a:pt x="0" y="390"/>
                      </a:lnTo>
                      <a:lnTo>
                        <a:pt x="6" y="390"/>
                      </a:lnTo>
                      <a:lnTo>
                        <a:pt x="6" y="384"/>
                      </a:lnTo>
                      <a:lnTo>
                        <a:pt x="6" y="378"/>
                      </a:lnTo>
                      <a:lnTo>
                        <a:pt x="12" y="384"/>
                      </a:lnTo>
                      <a:lnTo>
                        <a:pt x="12" y="378"/>
                      </a:lnTo>
                      <a:lnTo>
                        <a:pt x="18" y="378"/>
                      </a:lnTo>
                      <a:lnTo>
                        <a:pt x="24" y="378"/>
                      </a:lnTo>
                      <a:lnTo>
                        <a:pt x="30" y="378"/>
                      </a:lnTo>
                      <a:lnTo>
                        <a:pt x="36" y="378"/>
                      </a:lnTo>
                      <a:lnTo>
                        <a:pt x="30" y="378"/>
                      </a:lnTo>
                      <a:lnTo>
                        <a:pt x="36" y="378"/>
                      </a:lnTo>
                      <a:lnTo>
                        <a:pt x="30" y="378"/>
                      </a:lnTo>
                      <a:lnTo>
                        <a:pt x="24" y="378"/>
                      </a:lnTo>
                      <a:lnTo>
                        <a:pt x="18" y="378"/>
                      </a:lnTo>
                      <a:lnTo>
                        <a:pt x="12" y="378"/>
                      </a:lnTo>
                      <a:lnTo>
                        <a:pt x="6" y="378"/>
                      </a:lnTo>
                      <a:lnTo>
                        <a:pt x="6" y="372"/>
                      </a:lnTo>
                      <a:lnTo>
                        <a:pt x="0" y="372"/>
                      </a:lnTo>
                      <a:lnTo>
                        <a:pt x="6" y="372"/>
                      </a:lnTo>
                      <a:lnTo>
                        <a:pt x="6" y="366"/>
                      </a:lnTo>
                      <a:lnTo>
                        <a:pt x="0" y="366"/>
                      </a:lnTo>
                      <a:lnTo>
                        <a:pt x="6" y="366"/>
                      </a:lnTo>
                      <a:lnTo>
                        <a:pt x="12" y="366"/>
                      </a:lnTo>
                      <a:lnTo>
                        <a:pt x="18" y="366"/>
                      </a:lnTo>
                      <a:lnTo>
                        <a:pt x="12" y="366"/>
                      </a:lnTo>
                      <a:lnTo>
                        <a:pt x="6" y="366"/>
                      </a:lnTo>
                      <a:lnTo>
                        <a:pt x="6" y="360"/>
                      </a:lnTo>
                      <a:lnTo>
                        <a:pt x="0" y="360"/>
                      </a:lnTo>
                      <a:lnTo>
                        <a:pt x="6" y="360"/>
                      </a:lnTo>
                      <a:lnTo>
                        <a:pt x="6" y="354"/>
                      </a:lnTo>
                      <a:lnTo>
                        <a:pt x="12" y="354"/>
                      </a:lnTo>
                      <a:lnTo>
                        <a:pt x="18" y="354"/>
                      </a:lnTo>
                      <a:lnTo>
                        <a:pt x="18" y="360"/>
                      </a:lnTo>
                      <a:lnTo>
                        <a:pt x="18" y="354"/>
                      </a:lnTo>
                      <a:lnTo>
                        <a:pt x="12" y="354"/>
                      </a:lnTo>
                      <a:lnTo>
                        <a:pt x="18" y="354"/>
                      </a:lnTo>
                      <a:lnTo>
                        <a:pt x="12" y="354"/>
                      </a:lnTo>
                      <a:lnTo>
                        <a:pt x="6" y="354"/>
                      </a:lnTo>
                      <a:lnTo>
                        <a:pt x="6" y="348"/>
                      </a:lnTo>
                      <a:lnTo>
                        <a:pt x="0" y="348"/>
                      </a:lnTo>
                      <a:lnTo>
                        <a:pt x="6" y="348"/>
                      </a:lnTo>
                      <a:lnTo>
                        <a:pt x="12" y="348"/>
                      </a:lnTo>
                      <a:lnTo>
                        <a:pt x="6" y="348"/>
                      </a:lnTo>
                      <a:lnTo>
                        <a:pt x="6" y="342"/>
                      </a:lnTo>
                      <a:lnTo>
                        <a:pt x="6" y="348"/>
                      </a:lnTo>
                      <a:lnTo>
                        <a:pt x="12" y="348"/>
                      </a:lnTo>
                      <a:lnTo>
                        <a:pt x="6" y="348"/>
                      </a:lnTo>
                      <a:lnTo>
                        <a:pt x="12" y="342"/>
                      </a:lnTo>
                      <a:lnTo>
                        <a:pt x="12" y="348"/>
                      </a:lnTo>
                      <a:lnTo>
                        <a:pt x="12" y="342"/>
                      </a:lnTo>
                      <a:lnTo>
                        <a:pt x="18" y="342"/>
                      </a:lnTo>
                      <a:lnTo>
                        <a:pt x="18" y="348"/>
                      </a:lnTo>
                      <a:lnTo>
                        <a:pt x="12" y="348"/>
                      </a:lnTo>
                      <a:lnTo>
                        <a:pt x="18" y="348"/>
                      </a:lnTo>
                      <a:lnTo>
                        <a:pt x="24" y="348"/>
                      </a:lnTo>
                      <a:lnTo>
                        <a:pt x="18" y="348"/>
                      </a:lnTo>
                      <a:lnTo>
                        <a:pt x="18" y="342"/>
                      </a:lnTo>
                      <a:lnTo>
                        <a:pt x="24" y="336"/>
                      </a:lnTo>
                      <a:lnTo>
                        <a:pt x="24" y="342"/>
                      </a:lnTo>
                      <a:lnTo>
                        <a:pt x="24" y="336"/>
                      </a:lnTo>
                      <a:lnTo>
                        <a:pt x="24" y="342"/>
                      </a:lnTo>
                      <a:lnTo>
                        <a:pt x="30" y="336"/>
                      </a:lnTo>
                      <a:lnTo>
                        <a:pt x="24" y="336"/>
                      </a:lnTo>
                      <a:lnTo>
                        <a:pt x="18" y="336"/>
                      </a:lnTo>
                      <a:lnTo>
                        <a:pt x="24" y="336"/>
                      </a:lnTo>
                      <a:lnTo>
                        <a:pt x="18" y="336"/>
                      </a:lnTo>
                      <a:lnTo>
                        <a:pt x="24" y="330"/>
                      </a:lnTo>
                      <a:lnTo>
                        <a:pt x="30" y="330"/>
                      </a:lnTo>
                      <a:lnTo>
                        <a:pt x="36" y="330"/>
                      </a:lnTo>
                      <a:lnTo>
                        <a:pt x="42" y="330"/>
                      </a:lnTo>
                      <a:lnTo>
                        <a:pt x="42" y="336"/>
                      </a:lnTo>
                      <a:lnTo>
                        <a:pt x="42" y="330"/>
                      </a:lnTo>
                      <a:lnTo>
                        <a:pt x="42" y="324"/>
                      </a:lnTo>
                      <a:lnTo>
                        <a:pt x="36" y="324"/>
                      </a:lnTo>
                      <a:lnTo>
                        <a:pt x="30" y="324"/>
                      </a:lnTo>
                      <a:lnTo>
                        <a:pt x="36" y="324"/>
                      </a:lnTo>
                      <a:lnTo>
                        <a:pt x="30" y="324"/>
                      </a:lnTo>
                      <a:lnTo>
                        <a:pt x="30" y="318"/>
                      </a:lnTo>
                      <a:lnTo>
                        <a:pt x="36" y="318"/>
                      </a:lnTo>
                      <a:lnTo>
                        <a:pt x="42" y="318"/>
                      </a:lnTo>
                      <a:lnTo>
                        <a:pt x="36" y="318"/>
                      </a:lnTo>
                      <a:lnTo>
                        <a:pt x="42" y="318"/>
                      </a:lnTo>
                      <a:lnTo>
                        <a:pt x="36" y="318"/>
                      </a:lnTo>
                      <a:lnTo>
                        <a:pt x="42" y="318"/>
                      </a:lnTo>
                      <a:lnTo>
                        <a:pt x="42" y="312"/>
                      </a:lnTo>
                      <a:lnTo>
                        <a:pt x="42" y="318"/>
                      </a:lnTo>
                      <a:lnTo>
                        <a:pt x="42" y="312"/>
                      </a:lnTo>
                      <a:lnTo>
                        <a:pt x="48" y="312"/>
                      </a:lnTo>
                      <a:lnTo>
                        <a:pt x="48" y="318"/>
                      </a:lnTo>
                      <a:lnTo>
                        <a:pt x="42" y="318"/>
                      </a:lnTo>
                      <a:lnTo>
                        <a:pt x="48" y="318"/>
                      </a:lnTo>
                      <a:lnTo>
                        <a:pt x="48" y="312"/>
                      </a:lnTo>
                      <a:lnTo>
                        <a:pt x="48" y="318"/>
                      </a:lnTo>
                      <a:lnTo>
                        <a:pt x="54" y="318"/>
                      </a:lnTo>
                      <a:lnTo>
                        <a:pt x="54" y="324"/>
                      </a:lnTo>
                      <a:lnTo>
                        <a:pt x="54" y="318"/>
                      </a:lnTo>
                      <a:lnTo>
                        <a:pt x="48" y="318"/>
                      </a:lnTo>
                      <a:lnTo>
                        <a:pt x="48" y="312"/>
                      </a:lnTo>
                      <a:lnTo>
                        <a:pt x="54" y="312"/>
                      </a:lnTo>
                      <a:lnTo>
                        <a:pt x="54" y="306"/>
                      </a:lnTo>
                      <a:lnTo>
                        <a:pt x="54" y="312"/>
                      </a:lnTo>
                      <a:lnTo>
                        <a:pt x="54" y="306"/>
                      </a:lnTo>
                      <a:lnTo>
                        <a:pt x="60" y="306"/>
                      </a:lnTo>
                      <a:lnTo>
                        <a:pt x="60" y="300"/>
                      </a:lnTo>
                      <a:lnTo>
                        <a:pt x="60" y="306"/>
                      </a:lnTo>
                      <a:lnTo>
                        <a:pt x="60" y="300"/>
                      </a:lnTo>
                      <a:lnTo>
                        <a:pt x="66" y="300"/>
                      </a:lnTo>
                      <a:lnTo>
                        <a:pt x="66" y="306"/>
                      </a:lnTo>
                      <a:lnTo>
                        <a:pt x="60" y="306"/>
                      </a:lnTo>
                      <a:lnTo>
                        <a:pt x="66" y="312"/>
                      </a:lnTo>
                      <a:lnTo>
                        <a:pt x="66" y="306"/>
                      </a:lnTo>
                      <a:lnTo>
                        <a:pt x="72" y="306"/>
                      </a:lnTo>
                      <a:lnTo>
                        <a:pt x="66" y="306"/>
                      </a:lnTo>
                      <a:lnTo>
                        <a:pt x="66" y="300"/>
                      </a:lnTo>
                      <a:lnTo>
                        <a:pt x="72" y="300"/>
                      </a:lnTo>
                      <a:lnTo>
                        <a:pt x="66" y="300"/>
                      </a:lnTo>
                      <a:lnTo>
                        <a:pt x="72" y="300"/>
                      </a:lnTo>
                      <a:lnTo>
                        <a:pt x="72" y="294"/>
                      </a:lnTo>
                      <a:lnTo>
                        <a:pt x="72" y="300"/>
                      </a:lnTo>
                      <a:lnTo>
                        <a:pt x="78" y="300"/>
                      </a:lnTo>
                      <a:lnTo>
                        <a:pt x="78" y="306"/>
                      </a:lnTo>
                      <a:lnTo>
                        <a:pt x="72" y="306"/>
                      </a:lnTo>
                      <a:lnTo>
                        <a:pt x="78" y="306"/>
                      </a:lnTo>
                      <a:lnTo>
                        <a:pt x="78" y="300"/>
                      </a:lnTo>
                      <a:lnTo>
                        <a:pt x="84" y="300"/>
                      </a:lnTo>
                      <a:lnTo>
                        <a:pt x="90" y="300"/>
                      </a:lnTo>
                      <a:lnTo>
                        <a:pt x="90" y="294"/>
                      </a:lnTo>
                      <a:lnTo>
                        <a:pt x="90" y="300"/>
                      </a:lnTo>
                      <a:lnTo>
                        <a:pt x="90" y="294"/>
                      </a:lnTo>
                      <a:lnTo>
                        <a:pt x="96" y="294"/>
                      </a:lnTo>
                      <a:lnTo>
                        <a:pt x="96" y="288"/>
                      </a:lnTo>
                      <a:lnTo>
                        <a:pt x="102" y="282"/>
                      </a:lnTo>
                      <a:lnTo>
                        <a:pt x="96" y="282"/>
                      </a:lnTo>
                      <a:lnTo>
                        <a:pt x="96" y="288"/>
                      </a:lnTo>
                      <a:lnTo>
                        <a:pt x="90" y="288"/>
                      </a:lnTo>
                      <a:lnTo>
                        <a:pt x="90" y="294"/>
                      </a:lnTo>
                      <a:lnTo>
                        <a:pt x="84" y="294"/>
                      </a:lnTo>
                      <a:lnTo>
                        <a:pt x="84" y="300"/>
                      </a:lnTo>
                      <a:lnTo>
                        <a:pt x="78" y="300"/>
                      </a:lnTo>
                      <a:lnTo>
                        <a:pt x="72" y="294"/>
                      </a:lnTo>
                      <a:lnTo>
                        <a:pt x="78" y="294"/>
                      </a:lnTo>
                      <a:lnTo>
                        <a:pt x="72" y="294"/>
                      </a:lnTo>
                      <a:lnTo>
                        <a:pt x="72" y="288"/>
                      </a:lnTo>
                      <a:lnTo>
                        <a:pt x="78" y="288"/>
                      </a:lnTo>
                      <a:lnTo>
                        <a:pt x="78" y="282"/>
                      </a:lnTo>
                      <a:lnTo>
                        <a:pt x="78" y="276"/>
                      </a:lnTo>
                      <a:lnTo>
                        <a:pt x="84" y="276"/>
                      </a:lnTo>
                      <a:lnTo>
                        <a:pt x="84" y="270"/>
                      </a:lnTo>
                      <a:lnTo>
                        <a:pt x="90" y="270"/>
                      </a:lnTo>
                      <a:lnTo>
                        <a:pt x="90" y="264"/>
                      </a:lnTo>
                      <a:lnTo>
                        <a:pt x="96" y="264"/>
                      </a:lnTo>
                      <a:lnTo>
                        <a:pt x="96" y="270"/>
                      </a:lnTo>
                      <a:lnTo>
                        <a:pt x="96" y="276"/>
                      </a:lnTo>
                      <a:lnTo>
                        <a:pt x="96" y="270"/>
                      </a:lnTo>
                      <a:lnTo>
                        <a:pt x="102" y="270"/>
                      </a:lnTo>
                      <a:lnTo>
                        <a:pt x="108" y="270"/>
                      </a:lnTo>
                      <a:lnTo>
                        <a:pt x="108" y="264"/>
                      </a:lnTo>
                      <a:lnTo>
                        <a:pt x="108" y="270"/>
                      </a:lnTo>
                      <a:lnTo>
                        <a:pt x="102" y="270"/>
                      </a:lnTo>
                      <a:lnTo>
                        <a:pt x="96" y="270"/>
                      </a:lnTo>
                      <a:lnTo>
                        <a:pt x="96" y="264"/>
                      </a:lnTo>
                      <a:lnTo>
                        <a:pt x="90" y="264"/>
                      </a:lnTo>
                      <a:lnTo>
                        <a:pt x="96" y="264"/>
                      </a:lnTo>
                      <a:lnTo>
                        <a:pt x="96" y="258"/>
                      </a:lnTo>
                      <a:lnTo>
                        <a:pt x="102" y="258"/>
                      </a:lnTo>
                      <a:lnTo>
                        <a:pt x="102" y="252"/>
                      </a:lnTo>
                      <a:lnTo>
                        <a:pt x="102" y="258"/>
                      </a:lnTo>
                      <a:lnTo>
                        <a:pt x="102" y="252"/>
                      </a:lnTo>
                      <a:lnTo>
                        <a:pt x="102" y="258"/>
                      </a:lnTo>
                      <a:lnTo>
                        <a:pt x="96" y="258"/>
                      </a:lnTo>
                      <a:lnTo>
                        <a:pt x="96" y="252"/>
                      </a:lnTo>
                      <a:lnTo>
                        <a:pt x="102" y="252"/>
                      </a:lnTo>
                      <a:lnTo>
                        <a:pt x="102" y="246"/>
                      </a:lnTo>
                      <a:lnTo>
                        <a:pt x="108" y="246"/>
                      </a:lnTo>
                      <a:lnTo>
                        <a:pt x="108" y="240"/>
                      </a:lnTo>
                      <a:lnTo>
                        <a:pt x="108" y="246"/>
                      </a:lnTo>
                      <a:lnTo>
                        <a:pt x="108" y="240"/>
                      </a:lnTo>
                      <a:lnTo>
                        <a:pt x="114" y="246"/>
                      </a:lnTo>
                      <a:lnTo>
                        <a:pt x="108" y="246"/>
                      </a:lnTo>
                      <a:lnTo>
                        <a:pt x="114" y="246"/>
                      </a:lnTo>
                      <a:lnTo>
                        <a:pt x="120" y="246"/>
                      </a:lnTo>
                      <a:lnTo>
                        <a:pt x="120" y="240"/>
                      </a:lnTo>
                      <a:lnTo>
                        <a:pt x="114" y="240"/>
                      </a:lnTo>
                      <a:lnTo>
                        <a:pt x="114" y="246"/>
                      </a:lnTo>
                      <a:lnTo>
                        <a:pt x="114" y="240"/>
                      </a:lnTo>
                      <a:lnTo>
                        <a:pt x="114" y="234"/>
                      </a:lnTo>
                      <a:lnTo>
                        <a:pt x="114" y="240"/>
                      </a:lnTo>
                      <a:lnTo>
                        <a:pt x="108" y="240"/>
                      </a:lnTo>
                      <a:lnTo>
                        <a:pt x="114" y="240"/>
                      </a:lnTo>
                      <a:lnTo>
                        <a:pt x="108" y="240"/>
                      </a:lnTo>
                      <a:lnTo>
                        <a:pt x="108" y="234"/>
                      </a:lnTo>
                      <a:lnTo>
                        <a:pt x="114" y="234"/>
                      </a:lnTo>
                      <a:lnTo>
                        <a:pt x="108" y="234"/>
                      </a:lnTo>
                      <a:lnTo>
                        <a:pt x="114" y="228"/>
                      </a:lnTo>
                      <a:lnTo>
                        <a:pt x="114" y="234"/>
                      </a:lnTo>
                      <a:lnTo>
                        <a:pt x="120" y="234"/>
                      </a:lnTo>
                      <a:lnTo>
                        <a:pt x="114" y="234"/>
                      </a:lnTo>
                      <a:lnTo>
                        <a:pt x="114" y="228"/>
                      </a:lnTo>
                      <a:lnTo>
                        <a:pt x="114" y="234"/>
                      </a:lnTo>
                      <a:lnTo>
                        <a:pt x="114" y="228"/>
                      </a:lnTo>
                      <a:lnTo>
                        <a:pt x="114" y="222"/>
                      </a:lnTo>
                      <a:lnTo>
                        <a:pt x="114" y="228"/>
                      </a:lnTo>
                      <a:lnTo>
                        <a:pt x="120" y="228"/>
                      </a:lnTo>
                      <a:lnTo>
                        <a:pt x="120" y="222"/>
                      </a:lnTo>
                      <a:lnTo>
                        <a:pt x="114" y="222"/>
                      </a:lnTo>
                      <a:lnTo>
                        <a:pt x="120" y="222"/>
                      </a:lnTo>
                      <a:lnTo>
                        <a:pt x="120" y="216"/>
                      </a:lnTo>
                      <a:lnTo>
                        <a:pt x="114" y="222"/>
                      </a:lnTo>
                      <a:lnTo>
                        <a:pt x="114" y="216"/>
                      </a:lnTo>
                      <a:lnTo>
                        <a:pt x="120" y="216"/>
                      </a:lnTo>
                      <a:lnTo>
                        <a:pt x="126" y="216"/>
                      </a:lnTo>
                      <a:lnTo>
                        <a:pt x="126" y="222"/>
                      </a:lnTo>
                      <a:lnTo>
                        <a:pt x="126" y="216"/>
                      </a:lnTo>
                      <a:lnTo>
                        <a:pt x="120" y="216"/>
                      </a:lnTo>
                      <a:lnTo>
                        <a:pt x="120" y="210"/>
                      </a:lnTo>
                      <a:lnTo>
                        <a:pt x="114" y="216"/>
                      </a:lnTo>
                      <a:lnTo>
                        <a:pt x="120" y="210"/>
                      </a:lnTo>
                      <a:lnTo>
                        <a:pt x="120" y="216"/>
                      </a:lnTo>
                      <a:lnTo>
                        <a:pt x="114" y="216"/>
                      </a:lnTo>
                      <a:lnTo>
                        <a:pt x="114" y="210"/>
                      </a:lnTo>
                      <a:lnTo>
                        <a:pt x="120" y="210"/>
                      </a:lnTo>
                      <a:lnTo>
                        <a:pt x="126" y="210"/>
                      </a:lnTo>
                      <a:lnTo>
                        <a:pt x="126" y="204"/>
                      </a:lnTo>
                      <a:lnTo>
                        <a:pt x="132" y="204"/>
                      </a:lnTo>
                      <a:lnTo>
                        <a:pt x="132" y="210"/>
                      </a:lnTo>
                      <a:lnTo>
                        <a:pt x="132" y="204"/>
                      </a:lnTo>
                      <a:lnTo>
                        <a:pt x="138" y="204"/>
                      </a:lnTo>
                      <a:lnTo>
                        <a:pt x="132" y="204"/>
                      </a:lnTo>
                      <a:lnTo>
                        <a:pt x="126" y="204"/>
                      </a:lnTo>
                      <a:lnTo>
                        <a:pt x="120" y="204"/>
                      </a:lnTo>
                      <a:lnTo>
                        <a:pt x="126" y="204"/>
                      </a:lnTo>
                      <a:lnTo>
                        <a:pt x="132" y="204"/>
                      </a:lnTo>
                      <a:lnTo>
                        <a:pt x="132" y="198"/>
                      </a:lnTo>
                      <a:lnTo>
                        <a:pt x="126" y="204"/>
                      </a:lnTo>
                      <a:lnTo>
                        <a:pt x="120" y="198"/>
                      </a:lnTo>
                      <a:lnTo>
                        <a:pt x="126" y="198"/>
                      </a:lnTo>
                      <a:lnTo>
                        <a:pt x="120" y="198"/>
                      </a:lnTo>
                      <a:lnTo>
                        <a:pt x="120" y="192"/>
                      </a:lnTo>
                      <a:lnTo>
                        <a:pt x="126" y="192"/>
                      </a:lnTo>
                      <a:lnTo>
                        <a:pt x="126" y="198"/>
                      </a:lnTo>
                      <a:lnTo>
                        <a:pt x="126" y="192"/>
                      </a:lnTo>
                      <a:lnTo>
                        <a:pt x="132" y="192"/>
                      </a:lnTo>
                      <a:lnTo>
                        <a:pt x="126" y="192"/>
                      </a:lnTo>
                      <a:lnTo>
                        <a:pt x="126" y="186"/>
                      </a:lnTo>
                      <a:lnTo>
                        <a:pt x="132" y="192"/>
                      </a:lnTo>
                      <a:lnTo>
                        <a:pt x="132" y="186"/>
                      </a:lnTo>
                      <a:lnTo>
                        <a:pt x="126" y="186"/>
                      </a:lnTo>
                      <a:lnTo>
                        <a:pt x="132" y="186"/>
                      </a:lnTo>
                      <a:lnTo>
                        <a:pt x="138" y="186"/>
                      </a:lnTo>
                      <a:lnTo>
                        <a:pt x="132" y="186"/>
                      </a:lnTo>
                      <a:lnTo>
                        <a:pt x="138" y="186"/>
                      </a:lnTo>
                      <a:lnTo>
                        <a:pt x="132" y="186"/>
                      </a:lnTo>
                      <a:lnTo>
                        <a:pt x="132" y="180"/>
                      </a:lnTo>
                      <a:lnTo>
                        <a:pt x="132" y="174"/>
                      </a:lnTo>
                      <a:lnTo>
                        <a:pt x="138" y="174"/>
                      </a:lnTo>
                      <a:lnTo>
                        <a:pt x="138" y="180"/>
                      </a:lnTo>
                      <a:lnTo>
                        <a:pt x="138" y="174"/>
                      </a:lnTo>
                      <a:lnTo>
                        <a:pt x="144" y="174"/>
                      </a:lnTo>
                      <a:lnTo>
                        <a:pt x="144" y="168"/>
                      </a:lnTo>
                      <a:lnTo>
                        <a:pt x="150" y="168"/>
                      </a:lnTo>
                      <a:lnTo>
                        <a:pt x="150" y="162"/>
                      </a:lnTo>
                      <a:lnTo>
                        <a:pt x="144" y="168"/>
                      </a:lnTo>
                      <a:lnTo>
                        <a:pt x="144" y="162"/>
                      </a:lnTo>
                      <a:lnTo>
                        <a:pt x="144" y="156"/>
                      </a:lnTo>
                      <a:lnTo>
                        <a:pt x="150" y="162"/>
                      </a:lnTo>
                      <a:lnTo>
                        <a:pt x="150" y="156"/>
                      </a:lnTo>
                      <a:lnTo>
                        <a:pt x="150" y="162"/>
                      </a:lnTo>
                      <a:lnTo>
                        <a:pt x="150" y="156"/>
                      </a:lnTo>
                      <a:lnTo>
                        <a:pt x="150" y="150"/>
                      </a:lnTo>
                      <a:lnTo>
                        <a:pt x="156" y="156"/>
                      </a:lnTo>
                      <a:lnTo>
                        <a:pt x="150" y="156"/>
                      </a:lnTo>
                      <a:lnTo>
                        <a:pt x="156" y="156"/>
                      </a:lnTo>
                      <a:lnTo>
                        <a:pt x="162" y="156"/>
                      </a:lnTo>
                      <a:lnTo>
                        <a:pt x="162" y="162"/>
                      </a:lnTo>
                      <a:lnTo>
                        <a:pt x="162" y="156"/>
                      </a:lnTo>
                      <a:lnTo>
                        <a:pt x="168" y="150"/>
                      </a:lnTo>
                      <a:lnTo>
                        <a:pt x="162" y="150"/>
                      </a:lnTo>
                      <a:lnTo>
                        <a:pt x="162" y="156"/>
                      </a:lnTo>
                      <a:lnTo>
                        <a:pt x="156" y="156"/>
                      </a:lnTo>
                      <a:lnTo>
                        <a:pt x="156" y="150"/>
                      </a:lnTo>
                      <a:lnTo>
                        <a:pt x="162" y="150"/>
                      </a:lnTo>
                      <a:lnTo>
                        <a:pt x="156" y="150"/>
                      </a:lnTo>
                      <a:lnTo>
                        <a:pt x="156" y="144"/>
                      </a:lnTo>
                      <a:lnTo>
                        <a:pt x="156" y="150"/>
                      </a:lnTo>
                      <a:lnTo>
                        <a:pt x="162" y="150"/>
                      </a:lnTo>
                      <a:lnTo>
                        <a:pt x="156" y="144"/>
                      </a:lnTo>
                      <a:lnTo>
                        <a:pt x="162" y="144"/>
                      </a:lnTo>
                      <a:lnTo>
                        <a:pt x="162" y="150"/>
                      </a:lnTo>
                      <a:lnTo>
                        <a:pt x="162" y="144"/>
                      </a:lnTo>
                      <a:lnTo>
                        <a:pt x="156" y="144"/>
                      </a:lnTo>
                      <a:lnTo>
                        <a:pt x="156" y="150"/>
                      </a:lnTo>
                      <a:lnTo>
                        <a:pt x="150" y="150"/>
                      </a:lnTo>
                      <a:lnTo>
                        <a:pt x="150" y="144"/>
                      </a:lnTo>
                      <a:lnTo>
                        <a:pt x="156" y="144"/>
                      </a:lnTo>
                      <a:lnTo>
                        <a:pt x="150" y="144"/>
                      </a:lnTo>
                      <a:lnTo>
                        <a:pt x="156" y="144"/>
                      </a:lnTo>
                      <a:lnTo>
                        <a:pt x="150" y="144"/>
                      </a:lnTo>
                      <a:lnTo>
                        <a:pt x="150" y="138"/>
                      </a:lnTo>
                      <a:lnTo>
                        <a:pt x="156" y="138"/>
                      </a:lnTo>
                      <a:lnTo>
                        <a:pt x="162" y="138"/>
                      </a:lnTo>
                      <a:lnTo>
                        <a:pt x="162" y="144"/>
                      </a:lnTo>
                      <a:lnTo>
                        <a:pt x="168" y="144"/>
                      </a:lnTo>
                      <a:lnTo>
                        <a:pt x="168" y="138"/>
                      </a:lnTo>
                      <a:lnTo>
                        <a:pt x="162" y="138"/>
                      </a:lnTo>
                      <a:lnTo>
                        <a:pt x="168" y="138"/>
                      </a:lnTo>
                      <a:lnTo>
                        <a:pt x="168" y="132"/>
                      </a:lnTo>
                      <a:lnTo>
                        <a:pt x="162" y="132"/>
                      </a:lnTo>
                      <a:lnTo>
                        <a:pt x="156" y="138"/>
                      </a:lnTo>
                      <a:lnTo>
                        <a:pt x="156" y="132"/>
                      </a:lnTo>
                      <a:lnTo>
                        <a:pt x="162" y="132"/>
                      </a:lnTo>
                      <a:lnTo>
                        <a:pt x="162" y="126"/>
                      </a:lnTo>
                      <a:lnTo>
                        <a:pt x="162" y="132"/>
                      </a:lnTo>
                      <a:lnTo>
                        <a:pt x="168" y="132"/>
                      </a:lnTo>
                      <a:lnTo>
                        <a:pt x="162" y="126"/>
                      </a:lnTo>
                      <a:lnTo>
                        <a:pt x="168" y="126"/>
                      </a:lnTo>
                      <a:lnTo>
                        <a:pt x="168" y="132"/>
                      </a:lnTo>
                      <a:lnTo>
                        <a:pt x="168" y="138"/>
                      </a:lnTo>
                      <a:lnTo>
                        <a:pt x="168" y="144"/>
                      </a:lnTo>
                      <a:lnTo>
                        <a:pt x="174" y="144"/>
                      </a:lnTo>
                      <a:lnTo>
                        <a:pt x="174" y="138"/>
                      </a:lnTo>
                      <a:lnTo>
                        <a:pt x="168" y="138"/>
                      </a:lnTo>
                      <a:lnTo>
                        <a:pt x="174" y="138"/>
                      </a:lnTo>
                      <a:lnTo>
                        <a:pt x="168" y="138"/>
                      </a:lnTo>
                      <a:lnTo>
                        <a:pt x="168" y="132"/>
                      </a:lnTo>
                      <a:lnTo>
                        <a:pt x="174" y="138"/>
                      </a:lnTo>
                      <a:lnTo>
                        <a:pt x="174" y="132"/>
                      </a:lnTo>
                      <a:lnTo>
                        <a:pt x="174" y="138"/>
                      </a:lnTo>
                      <a:lnTo>
                        <a:pt x="174" y="132"/>
                      </a:lnTo>
                      <a:lnTo>
                        <a:pt x="180" y="132"/>
                      </a:lnTo>
                      <a:lnTo>
                        <a:pt x="174" y="132"/>
                      </a:lnTo>
                      <a:lnTo>
                        <a:pt x="174" y="126"/>
                      </a:lnTo>
                      <a:lnTo>
                        <a:pt x="168" y="126"/>
                      </a:lnTo>
                      <a:lnTo>
                        <a:pt x="174" y="126"/>
                      </a:lnTo>
                      <a:lnTo>
                        <a:pt x="168" y="126"/>
                      </a:lnTo>
                      <a:lnTo>
                        <a:pt x="174" y="126"/>
                      </a:lnTo>
                      <a:lnTo>
                        <a:pt x="174" y="132"/>
                      </a:lnTo>
                      <a:lnTo>
                        <a:pt x="180" y="132"/>
                      </a:lnTo>
                      <a:lnTo>
                        <a:pt x="180" y="126"/>
                      </a:lnTo>
                      <a:lnTo>
                        <a:pt x="174" y="126"/>
                      </a:lnTo>
                      <a:lnTo>
                        <a:pt x="174" y="120"/>
                      </a:lnTo>
                      <a:lnTo>
                        <a:pt x="180" y="120"/>
                      </a:lnTo>
                      <a:lnTo>
                        <a:pt x="180" y="126"/>
                      </a:lnTo>
                      <a:lnTo>
                        <a:pt x="180" y="120"/>
                      </a:lnTo>
                      <a:lnTo>
                        <a:pt x="186" y="120"/>
                      </a:lnTo>
                      <a:lnTo>
                        <a:pt x="192" y="120"/>
                      </a:lnTo>
                      <a:lnTo>
                        <a:pt x="192" y="114"/>
                      </a:lnTo>
                      <a:lnTo>
                        <a:pt x="186" y="114"/>
                      </a:lnTo>
                      <a:lnTo>
                        <a:pt x="186" y="120"/>
                      </a:lnTo>
                      <a:lnTo>
                        <a:pt x="180" y="120"/>
                      </a:lnTo>
                      <a:lnTo>
                        <a:pt x="180" y="114"/>
                      </a:lnTo>
                      <a:lnTo>
                        <a:pt x="180" y="120"/>
                      </a:lnTo>
                      <a:lnTo>
                        <a:pt x="174" y="120"/>
                      </a:lnTo>
                      <a:lnTo>
                        <a:pt x="174" y="114"/>
                      </a:lnTo>
                      <a:lnTo>
                        <a:pt x="168" y="114"/>
                      </a:lnTo>
                      <a:lnTo>
                        <a:pt x="168" y="120"/>
                      </a:lnTo>
                      <a:lnTo>
                        <a:pt x="162" y="120"/>
                      </a:lnTo>
                      <a:lnTo>
                        <a:pt x="162" y="126"/>
                      </a:lnTo>
                      <a:lnTo>
                        <a:pt x="162" y="120"/>
                      </a:lnTo>
                      <a:lnTo>
                        <a:pt x="156" y="120"/>
                      </a:lnTo>
                      <a:lnTo>
                        <a:pt x="162" y="120"/>
                      </a:lnTo>
                      <a:lnTo>
                        <a:pt x="162" y="114"/>
                      </a:lnTo>
                      <a:lnTo>
                        <a:pt x="162" y="120"/>
                      </a:lnTo>
                      <a:lnTo>
                        <a:pt x="156" y="120"/>
                      </a:lnTo>
                      <a:lnTo>
                        <a:pt x="156" y="126"/>
                      </a:lnTo>
                      <a:lnTo>
                        <a:pt x="150" y="126"/>
                      </a:lnTo>
                      <a:lnTo>
                        <a:pt x="156" y="120"/>
                      </a:lnTo>
                      <a:lnTo>
                        <a:pt x="156" y="114"/>
                      </a:lnTo>
                      <a:lnTo>
                        <a:pt x="162" y="114"/>
                      </a:lnTo>
                      <a:lnTo>
                        <a:pt x="162" y="108"/>
                      </a:lnTo>
                      <a:lnTo>
                        <a:pt x="156" y="108"/>
                      </a:lnTo>
                      <a:lnTo>
                        <a:pt x="156" y="114"/>
                      </a:lnTo>
                      <a:lnTo>
                        <a:pt x="150" y="114"/>
                      </a:lnTo>
                      <a:lnTo>
                        <a:pt x="144" y="114"/>
                      </a:lnTo>
                      <a:lnTo>
                        <a:pt x="150" y="114"/>
                      </a:lnTo>
                      <a:lnTo>
                        <a:pt x="150" y="108"/>
                      </a:lnTo>
                      <a:lnTo>
                        <a:pt x="156" y="108"/>
                      </a:lnTo>
                      <a:lnTo>
                        <a:pt x="150" y="108"/>
                      </a:lnTo>
                      <a:lnTo>
                        <a:pt x="156" y="108"/>
                      </a:lnTo>
                      <a:lnTo>
                        <a:pt x="150" y="108"/>
                      </a:lnTo>
                      <a:lnTo>
                        <a:pt x="144" y="108"/>
                      </a:lnTo>
                      <a:lnTo>
                        <a:pt x="144" y="114"/>
                      </a:lnTo>
                      <a:lnTo>
                        <a:pt x="144" y="108"/>
                      </a:lnTo>
                      <a:lnTo>
                        <a:pt x="144" y="102"/>
                      </a:lnTo>
                      <a:lnTo>
                        <a:pt x="144" y="108"/>
                      </a:lnTo>
                      <a:lnTo>
                        <a:pt x="150" y="102"/>
                      </a:lnTo>
                      <a:lnTo>
                        <a:pt x="144" y="102"/>
                      </a:lnTo>
                      <a:lnTo>
                        <a:pt x="150" y="102"/>
                      </a:lnTo>
                      <a:lnTo>
                        <a:pt x="150" y="108"/>
                      </a:lnTo>
                      <a:lnTo>
                        <a:pt x="150" y="102"/>
                      </a:lnTo>
                      <a:lnTo>
                        <a:pt x="150" y="108"/>
                      </a:lnTo>
                      <a:lnTo>
                        <a:pt x="150" y="102"/>
                      </a:lnTo>
                      <a:lnTo>
                        <a:pt x="156" y="102"/>
                      </a:lnTo>
                      <a:lnTo>
                        <a:pt x="150" y="96"/>
                      </a:lnTo>
                      <a:lnTo>
                        <a:pt x="156" y="96"/>
                      </a:lnTo>
                      <a:lnTo>
                        <a:pt x="156" y="102"/>
                      </a:lnTo>
                      <a:lnTo>
                        <a:pt x="156" y="108"/>
                      </a:lnTo>
                      <a:lnTo>
                        <a:pt x="162" y="108"/>
                      </a:lnTo>
                      <a:lnTo>
                        <a:pt x="156" y="108"/>
                      </a:lnTo>
                      <a:lnTo>
                        <a:pt x="162" y="102"/>
                      </a:lnTo>
                      <a:lnTo>
                        <a:pt x="162" y="96"/>
                      </a:lnTo>
                      <a:close/>
                    </a:path>
                  </a:pathLst>
                </a:custGeom>
                <a:solidFill>
                  <a:srgbClr val="00CC00"/>
                </a:solidFill>
                <a:ln w="9525">
                  <a:noFill/>
                  <a:round/>
                  <a:headEnd/>
                  <a:tailEnd/>
                </a:ln>
              </p:spPr>
              <p:txBody>
                <a:bodyPr/>
                <a:lstStyle/>
                <a:p>
                  <a:endParaRPr lang="en-US"/>
                </a:p>
              </p:txBody>
            </p:sp>
            <p:sp>
              <p:nvSpPr>
                <p:cNvPr id="16958" name="Freeform 430"/>
                <p:cNvSpPr>
                  <a:spLocks/>
                </p:cNvSpPr>
                <p:nvPr/>
              </p:nvSpPr>
              <p:spPr bwMode="auto">
                <a:xfrm>
                  <a:off x="2937" y="1434"/>
                  <a:ext cx="210" cy="372"/>
                </a:xfrm>
                <a:custGeom>
                  <a:avLst/>
                  <a:gdLst>
                    <a:gd name="T0" fmla="*/ 180 w 210"/>
                    <a:gd name="T1" fmla="*/ 48 h 372"/>
                    <a:gd name="T2" fmla="*/ 156 w 210"/>
                    <a:gd name="T3" fmla="*/ 96 h 372"/>
                    <a:gd name="T4" fmla="*/ 138 w 210"/>
                    <a:gd name="T5" fmla="*/ 180 h 372"/>
                    <a:gd name="T6" fmla="*/ 108 w 210"/>
                    <a:gd name="T7" fmla="*/ 222 h 372"/>
                    <a:gd name="T8" fmla="*/ 114 w 210"/>
                    <a:gd name="T9" fmla="*/ 282 h 372"/>
                    <a:gd name="T10" fmla="*/ 102 w 210"/>
                    <a:gd name="T11" fmla="*/ 330 h 372"/>
                    <a:gd name="T12" fmla="*/ 84 w 210"/>
                    <a:gd name="T13" fmla="*/ 330 h 372"/>
                    <a:gd name="T14" fmla="*/ 84 w 210"/>
                    <a:gd name="T15" fmla="*/ 336 h 372"/>
                    <a:gd name="T16" fmla="*/ 66 w 210"/>
                    <a:gd name="T17" fmla="*/ 354 h 372"/>
                    <a:gd name="T18" fmla="*/ 36 w 210"/>
                    <a:gd name="T19" fmla="*/ 372 h 372"/>
                    <a:gd name="T20" fmla="*/ 18 w 210"/>
                    <a:gd name="T21" fmla="*/ 366 h 372"/>
                    <a:gd name="T22" fmla="*/ 18 w 210"/>
                    <a:gd name="T23" fmla="*/ 336 h 372"/>
                    <a:gd name="T24" fmla="*/ 12 w 210"/>
                    <a:gd name="T25" fmla="*/ 336 h 372"/>
                    <a:gd name="T26" fmla="*/ 6 w 210"/>
                    <a:gd name="T27" fmla="*/ 324 h 372"/>
                    <a:gd name="T28" fmla="*/ 18 w 210"/>
                    <a:gd name="T29" fmla="*/ 324 h 372"/>
                    <a:gd name="T30" fmla="*/ 24 w 210"/>
                    <a:gd name="T31" fmla="*/ 300 h 372"/>
                    <a:gd name="T32" fmla="*/ 24 w 210"/>
                    <a:gd name="T33" fmla="*/ 300 h 372"/>
                    <a:gd name="T34" fmla="*/ 12 w 210"/>
                    <a:gd name="T35" fmla="*/ 312 h 372"/>
                    <a:gd name="T36" fmla="*/ 0 w 210"/>
                    <a:gd name="T37" fmla="*/ 306 h 372"/>
                    <a:gd name="T38" fmla="*/ 6 w 210"/>
                    <a:gd name="T39" fmla="*/ 294 h 372"/>
                    <a:gd name="T40" fmla="*/ 36 w 210"/>
                    <a:gd name="T41" fmla="*/ 282 h 372"/>
                    <a:gd name="T42" fmla="*/ 0 w 210"/>
                    <a:gd name="T43" fmla="*/ 270 h 372"/>
                    <a:gd name="T44" fmla="*/ 12 w 210"/>
                    <a:gd name="T45" fmla="*/ 258 h 372"/>
                    <a:gd name="T46" fmla="*/ 6 w 210"/>
                    <a:gd name="T47" fmla="*/ 252 h 372"/>
                    <a:gd name="T48" fmla="*/ 18 w 210"/>
                    <a:gd name="T49" fmla="*/ 246 h 372"/>
                    <a:gd name="T50" fmla="*/ 24 w 210"/>
                    <a:gd name="T51" fmla="*/ 246 h 372"/>
                    <a:gd name="T52" fmla="*/ 42 w 210"/>
                    <a:gd name="T53" fmla="*/ 240 h 372"/>
                    <a:gd name="T54" fmla="*/ 36 w 210"/>
                    <a:gd name="T55" fmla="*/ 222 h 372"/>
                    <a:gd name="T56" fmla="*/ 48 w 210"/>
                    <a:gd name="T57" fmla="*/ 222 h 372"/>
                    <a:gd name="T58" fmla="*/ 54 w 210"/>
                    <a:gd name="T59" fmla="*/ 216 h 372"/>
                    <a:gd name="T60" fmla="*/ 66 w 210"/>
                    <a:gd name="T61" fmla="*/ 210 h 372"/>
                    <a:gd name="T62" fmla="*/ 78 w 210"/>
                    <a:gd name="T63" fmla="*/ 210 h 372"/>
                    <a:gd name="T64" fmla="*/ 96 w 210"/>
                    <a:gd name="T65" fmla="*/ 192 h 372"/>
                    <a:gd name="T66" fmla="*/ 78 w 210"/>
                    <a:gd name="T67" fmla="*/ 198 h 372"/>
                    <a:gd name="T68" fmla="*/ 96 w 210"/>
                    <a:gd name="T69" fmla="*/ 168 h 372"/>
                    <a:gd name="T70" fmla="*/ 96 w 210"/>
                    <a:gd name="T71" fmla="*/ 168 h 372"/>
                    <a:gd name="T72" fmla="*/ 96 w 210"/>
                    <a:gd name="T73" fmla="*/ 156 h 372"/>
                    <a:gd name="T74" fmla="*/ 120 w 210"/>
                    <a:gd name="T75" fmla="*/ 150 h 372"/>
                    <a:gd name="T76" fmla="*/ 108 w 210"/>
                    <a:gd name="T77" fmla="*/ 138 h 372"/>
                    <a:gd name="T78" fmla="*/ 114 w 210"/>
                    <a:gd name="T79" fmla="*/ 126 h 372"/>
                    <a:gd name="T80" fmla="*/ 126 w 210"/>
                    <a:gd name="T81" fmla="*/ 120 h 372"/>
                    <a:gd name="T82" fmla="*/ 120 w 210"/>
                    <a:gd name="T83" fmla="*/ 114 h 372"/>
                    <a:gd name="T84" fmla="*/ 126 w 210"/>
                    <a:gd name="T85" fmla="*/ 108 h 372"/>
                    <a:gd name="T86" fmla="*/ 126 w 210"/>
                    <a:gd name="T87" fmla="*/ 96 h 372"/>
                    <a:gd name="T88" fmla="*/ 138 w 210"/>
                    <a:gd name="T89" fmla="*/ 90 h 372"/>
                    <a:gd name="T90" fmla="*/ 150 w 210"/>
                    <a:gd name="T91" fmla="*/ 66 h 372"/>
                    <a:gd name="T92" fmla="*/ 150 w 210"/>
                    <a:gd name="T93" fmla="*/ 60 h 372"/>
                    <a:gd name="T94" fmla="*/ 162 w 210"/>
                    <a:gd name="T95" fmla="*/ 54 h 372"/>
                    <a:gd name="T96" fmla="*/ 156 w 210"/>
                    <a:gd name="T97" fmla="*/ 54 h 372"/>
                    <a:gd name="T98" fmla="*/ 162 w 210"/>
                    <a:gd name="T99" fmla="*/ 48 h 372"/>
                    <a:gd name="T100" fmla="*/ 162 w 210"/>
                    <a:gd name="T101" fmla="*/ 30 h 372"/>
                    <a:gd name="T102" fmla="*/ 168 w 210"/>
                    <a:gd name="T103" fmla="*/ 42 h 372"/>
                    <a:gd name="T104" fmla="*/ 174 w 210"/>
                    <a:gd name="T105" fmla="*/ 30 h 372"/>
                    <a:gd name="T106" fmla="*/ 180 w 210"/>
                    <a:gd name="T107" fmla="*/ 24 h 372"/>
                    <a:gd name="T108" fmla="*/ 180 w 210"/>
                    <a:gd name="T109" fmla="*/ 24 h 372"/>
                    <a:gd name="T110" fmla="*/ 162 w 210"/>
                    <a:gd name="T111" fmla="*/ 18 h 372"/>
                    <a:gd name="T112" fmla="*/ 156 w 210"/>
                    <a:gd name="T113" fmla="*/ 18 h 372"/>
                    <a:gd name="T114" fmla="*/ 144 w 210"/>
                    <a:gd name="T115" fmla="*/ 18 h 372"/>
                    <a:gd name="T116" fmla="*/ 150 w 210"/>
                    <a:gd name="T117" fmla="*/ 6 h 3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0"/>
                    <a:gd name="T178" fmla="*/ 0 h 372"/>
                    <a:gd name="T179" fmla="*/ 210 w 210"/>
                    <a:gd name="T180" fmla="*/ 372 h 3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0" h="372">
                      <a:moveTo>
                        <a:pt x="210" y="18"/>
                      </a:moveTo>
                      <a:lnTo>
                        <a:pt x="204" y="18"/>
                      </a:lnTo>
                      <a:lnTo>
                        <a:pt x="198" y="18"/>
                      </a:lnTo>
                      <a:lnTo>
                        <a:pt x="198" y="24"/>
                      </a:lnTo>
                      <a:lnTo>
                        <a:pt x="198" y="30"/>
                      </a:lnTo>
                      <a:lnTo>
                        <a:pt x="198" y="42"/>
                      </a:lnTo>
                      <a:lnTo>
                        <a:pt x="192" y="42"/>
                      </a:lnTo>
                      <a:lnTo>
                        <a:pt x="186" y="36"/>
                      </a:lnTo>
                      <a:lnTo>
                        <a:pt x="180" y="42"/>
                      </a:lnTo>
                      <a:lnTo>
                        <a:pt x="180" y="48"/>
                      </a:lnTo>
                      <a:lnTo>
                        <a:pt x="174" y="54"/>
                      </a:lnTo>
                      <a:lnTo>
                        <a:pt x="174" y="60"/>
                      </a:lnTo>
                      <a:lnTo>
                        <a:pt x="168" y="60"/>
                      </a:lnTo>
                      <a:lnTo>
                        <a:pt x="168" y="66"/>
                      </a:lnTo>
                      <a:lnTo>
                        <a:pt x="174" y="72"/>
                      </a:lnTo>
                      <a:lnTo>
                        <a:pt x="174" y="78"/>
                      </a:lnTo>
                      <a:lnTo>
                        <a:pt x="168" y="78"/>
                      </a:lnTo>
                      <a:lnTo>
                        <a:pt x="168" y="84"/>
                      </a:lnTo>
                      <a:lnTo>
                        <a:pt x="162" y="96"/>
                      </a:lnTo>
                      <a:lnTo>
                        <a:pt x="156" y="96"/>
                      </a:lnTo>
                      <a:lnTo>
                        <a:pt x="162" y="102"/>
                      </a:lnTo>
                      <a:lnTo>
                        <a:pt x="162" y="108"/>
                      </a:lnTo>
                      <a:lnTo>
                        <a:pt x="150" y="114"/>
                      </a:lnTo>
                      <a:lnTo>
                        <a:pt x="144" y="114"/>
                      </a:lnTo>
                      <a:lnTo>
                        <a:pt x="144" y="126"/>
                      </a:lnTo>
                      <a:lnTo>
                        <a:pt x="144" y="144"/>
                      </a:lnTo>
                      <a:lnTo>
                        <a:pt x="144" y="150"/>
                      </a:lnTo>
                      <a:lnTo>
                        <a:pt x="132" y="168"/>
                      </a:lnTo>
                      <a:lnTo>
                        <a:pt x="138" y="174"/>
                      </a:lnTo>
                      <a:lnTo>
                        <a:pt x="138" y="180"/>
                      </a:lnTo>
                      <a:lnTo>
                        <a:pt x="138" y="186"/>
                      </a:lnTo>
                      <a:lnTo>
                        <a:pt x="126" y="186"/>
                      </a:lnTo>
                      <a:lnTo>
                        <a:pt x="120" y="186"/>
                      </a:lnTo>
                      <a:lnTo>
                        <a:pt x="120" y="192"/>
                      </a:lnTo>
                      <a:lnTo>
                        <a:pt x="114" y="192"/>
                      </a:lnTo>
                      <a:lnTo>
                        <a:pt x="114" y="198"/>
                      </a:lnTo>
                      <a:lnTo>
                        <a:pt x="108" y="204"/>
                      </a:lnTo>
                      <a:lnTo>
                        <a:pt x="108" y="210"/>
                      </a:lnTo>
                      <a:lnTo>
                        <a:pt x="108" y="216"/>
                      </a:lnTo>
                      <a:lnTo>
                        <a:pt x="108" y="222"/>
                      </a:lnTo>
                      <a:lnTo>
                        <a:pt x="108" y="228"/>
                      </a:lnTo>
                      <a:lnTo>
                        <a:pt x="108" y="234"/>
                      </a:lnTo>
                      <a:lnTo>
                        <a:pt x="108" y="240"/>
                      </a:lnTo>
                      <a:lnTo>
                        <a:pt x="114" y="246"/>
                      </a:lnTo>
                      <a:lnTo>
                        <a:pt x="108" y="252"/>
                      </a:lnTo>
                      <a:lnTo>
                        <a:pt x="108" y="264"/>
                      </a:lnTo>
                      <a:lnTo>
                        <a:pt x="114" y="270"/>
                      </a:lnTo>
                      <a:lnTo>
                        <a:pt x="120" y="276"/>
                      </a:lnTo>
                      <a:lnTo>
                        <a:pt x="120" y="282"/>
                      </a:lnTo>
                      <a:lnTo>
                        <a:pt x="114" y="282"/>
                      </a:lnTo>
                      <a:lnTo>
                        <a:pt x="108" y="282"/>
                      </a:lnTo>
                      <a:lnTo>
                        <a:pt x="114" y="288"/>
                      </a:lnTo>
                      <a:lnTo>
                        <a:pt x="114" y="294"/>
                      </a:lnTo>
                      <a:lnTo>
                        <a:pt x="114" y="300"/>
                      </a:lnTo>
                      <a:lnTo>
                        <a:pt x="114" y="306"/>
                      </a:lnTo>
                      <a:lnTo>
                        <a:pt x="114" y="312"/>
                      </a:lnTo>
                      <a:lnTo>
                        <a:pt x="114" y="318"/>
                      </a:lnTo>
                      <a:lnTo>
                        <a:pt x="108" y="318"/>
                      </a:lnTo>
                      <a:lnTo>
                        <a:pt x="108" y="324"/>
                      </a:lnTo>
                      <a:lnTo>
                        <a:pt x="102" y="330"/>
                      </a:lnTo>
                      <a:lnTo>
                        <a:pt x="102" y="336"/>
                      </a:lnTo>
                      <a:lnTo>
                        <a:pt x="102" y="342"/>
                      </a:lnTo>
                      <a:lnTo>
                        <a:pt x="102" y="348"/>
                      </a:lnTo>
                      <a:lnTo>
                        <a:pt x="96" y="342"/>
                      </a:lnTo>
                      <a:lnTo>
                        <a:pt x="96" y="348"/>
                      </a:lnTo>
                      <a:lnTo>
                        <a:pt x="96" y="342"/>
                      </a:lnTo>
                      <a:lnTo>
                        <a:pt x="90" y="342"/>
                      </a:lnTo>
                      <a:lnTo>
                        <a:pt x="90" y="336"/>
                      </a:lnTo>
                      <a:lnTo>
                        <a:pt x="84" y="336"/>
                      </a:lnTo>
                      <a:lnTo>
                        <a:pt x="84" y="330"/>
                      </a:lnTo>
                      <a:lnTo>
                        <a:pt x="84" y="324"/>
                      </a:lnTo>
                      <a:lnTo>
                        <a:pt x="90" y="318"/>
                      </a:lnTo>
                      <a:lnTo>
                        <a:pt x="90" y="324"/>
                      </a:lnTo>
                      <a:lnTo>
                        <a:pt x="90" y="318"/>
                      </a:lnTo>
                      <a:lnTo>
                        <a:pt x="84" y="318"/>
                      </a:lnTo>
                      <a:lnTo>
                        <a:pt x="84" y="324"/>
                      </a:lnTo>
                      <a:lnTo>
                        <a:pt x="84" y="330"/>
                      </a:lnTo>
                      <a:lnTo>
                        <a:pt x="78" y="330"/>
                      </a:lnTo>
                      <a:lnTo>
                        <a:pt x="84" y="330"/>
                      </a:lnTo>
                      <a:lnTo>
                        <a:pt x="84" y="336"/>
                      </a:lnTo>
                      <a:lnTo>
                        <a:pt x="84" y="342"/>
                      </a:lnTo>
                      <a:lnTo>
                        <a:pt x="78" y="342"/>
                      </a:lnTo>
                      <a:lnTo>
                        <a:pt x="78" y="348"/>
                      </a:lnTo>
                      <a:lnTo>
                        <a:pt x="72" y="348"/>
                      </a:lnTo>
                      <a:lnTo>
                        <a:pt x="72" y="342"/>
                      </a:lnTo>
                      <a:lnTo>
                        <a:pt x="72" y="348"/>
                      </a:lnTo>
                      <a:lnTo>
                        <a:pt x="66" y="348"/>
                      </a:lnTo>
                      <a:lnTo>
                        <a:pt x="72" y="348"/>
                      </a:lnTo>
                      <a:lnTo>
                        <a:pt x="66" y="348"/>
                      </a:lnTo>
                      <a:lnTo>
                        <a:pt x="66" y="354"/>
                      </a:lnTo>
                      <a:lnTo>
                        <a:pt x="60" y="354"/>
                      </a:lnTo>
                      <a:lnTo>
                        <a:pt x="60" y="360"/>
                      </a:lnTo>
                      <a:lnTo>
                        <a:pt x="60" y="366"/>
                      </a:lnTo>
                      <a:lnTo>
                        <a:pt x="54" y="366"/>
                      </a:lnTo>
                      <a:lnTo>
                        <a:pt x="54" y="372"/>
                      </a:lnTo>
                      <a:lnTo>
                        <a:pt x="48" y="372"/>
                      </a:lnTo>
                      <a:lnTo>
                        <a:pt x="48" y="366"/>
                      </a:lnTo>
                      <a:lnTo>
                        <a:pt x="48" y="372"/>
                      </a:lnTo>
                      <a:lnTo>
                        <a:pt x="42" y="372"/>
                      </a:lnTo>
                      <a:lnTo>
                        <a:pt x="36" y="372"/>
                      </a:lnTo>
                      <a:lnTo>
                        <a:pt x="30" y="372"/>
                      </a:lnTo>
                      <a:lnTo>
                        <a:pt x="36" y="372"/>
                      </a:lnTo>
                      <a:lnTo>
                        <a:pt x="30" y="372"/>
                      </a:lnTo>
                      <a:lnTo>
                        <a:pt x="36" y="366"/>
                      </a:lnTo>
                      <a:lnTo>
                        <a:pt x="30" y="366"/>
                      </a:lnTo>
                      <a:lnTo>
                        <a:pt x="30" y="372"/>
                      </a:lnTo>
                      <a:lnTo>
                        <a:pt x="24" y="372"/>
                      </a:lnTo>
                      <a:lnTo>
                        <a:pt x="30" y="366"/>
                      </a:lnTo>
                      <a:lnTo>
                        <a:pt x="24" y="366"/>
                      </a:lnTo>
                      <a:lnTo>
                        <a:pt x="18" y="366"/>
                      </a:lnTo>
                      <a:lnTo>
                        <a:pt x="18" y="360"/>
                      </a:lnTo>
                      <a:lnTo>
                        <a:pt x="12" y="360"/>
                      </a:lnTo>
                      <a:lnTo>
                        <a:pt x="12" y="354"/>
                      </a:lnTo>
                      <a:lnTo>
                        <a:pt x="12" y="348"/>
                      </a:lnTo>
                      <a:lnTo>
                        <a:pt x="18" y="348"/>
                      </a:lnTo>
                      <a:lnTo>
                        <a:pt x="30" y="342"/>
                      </a:lnTo>
                      <a:lnTo>
                        <a:pt x="18" y="348"/>
                      </a:lnTo>
                      <a:lnTo>
                        <a:pt x="18" y="342"/>
                      </a:lnTo>
                      <a:lnTo>
                        <a:pt x="24" y="336"/>
                      </a:lnTo>
                      <a:lnTo>
                        <a:pt x="18" y="336"/>
                      </a:lnTo>
                      <a:lnTo>
                        <a:pt x="24" y="336"/>
                      </a:lnTo>
                      <a:lnTo>
                        <a:pt x="18" y="336"/>
                      </a:lnTo>
                      <a:lnTo>
                        <a:pt x="24" y="330"/>
                      </a:lnTo>
                      <a:lnTo>
                        <a:pt x="24" y="324"/>
                      </a:lnTo>
                      <a:lnTo>
                        <a:pt x="18" y="330"/>
                      </a:lnTo>
                      <a:lnTo>
                        <a:pt x="18" y="336"/>
                      </a:lnTo>
                      <a:lnTo>
                        <a:pt x="18" y="330"/>
                      </a:lnTo>
                      <a:lnTo>
                        <a:pt x="12" y="330"/>
                      </a:lnTo>
                      <a:lnTo>
                        <a:pt x="18" y="330"/>
                      </a:lnTo>
                      <a:lnTo>
                        <a:pt x="12" y="336"/>
                      </a:lnTo>
                      <a:lnTo>
                        <a:pt x="18" y="330"/>
                      </a:lnTo>
                      <a:lnTo>
                        <a:pt x="18" y="336"/>
                      </a:lnTo>
                      <a:lnTo>
                        <a:pt x="12" y="336"/>
                      </a:lnTo>
                      <a:lnTo>
                        <a:pt x="12" y="330"/>
                      </a:lnTo>
                      <a:lnTo>
                        <a:pt x="12" y="336"/>
                      </a:lnTo>
                      <a:lnTo>
                        <a:pt x="6" y="336"/>
                      </a:lnTo>
                      <a:lnTo>
                        <a:pt x="6" y="342"/>
                      </a:lnTo>
                      <a:lnTo>
                        <a:pt x="6" y="336"/>
                      </a:lnTo>
                      <a:lnTo>
                        <a:pt x="6" y="330"/>
                      </a:lnTo>
                      <a:lnTo>
                        <a:pt x="6" y="324"/>
                      </a:lnTo>
                      <a:lnTo>
                        <a:pt x="12" y="330"/>
                      </a:lnTo>
                      <a:lnTo>
                        <a:pt x="12" y="324"/>
                      </a:lnTo>
                      <a:lnTo>
                        <a:pt x="12" y="330"/>
                      </a:lnTo>
                      <a:lnTo>
                        <a:pt x="12" y="324"/>
                      </a:lnTo>
                      <a:lnTo>
                        <a:pt x="12" y="330"/>
                      </a:lnTo>
                      <a:lnTo>
                        <a:pt x="18" y="324"/>
                      </a:lnTo>
                      <a:lnTo>
                        <a:pt x="12" y="324"/>
                      </a:lnTo>
                      <a:lnTo>
                        <a:pt x="18" y="324"/>
                      </a:lnTo>
                      <a:lnTo>
                        <a:pt x="24" y="324"/>
                      </a:lnTo>
                      <a:lnTo>
                        <a:pt x="18" y="324"/>
                      </a:lnTo>
                      <a:lnTo>
                        <a:pt x="18" y="318"/>
                      </a:lnTo>
                      <a:lnTo>
                        <a:pt x="18" y="324"/>
                      </a:lnTo>
                      <a:lnTo>
                        <a:pt x="12" y="324"/>
                      </a:lnTo>
                      <a:lnTo>
                        <a:pt x="12" y="318"/>
                      </a:lnTo>
                      <a:lnTo>
                        <a:pt x="18" y="318"/>
                      </a:lnTo>
                      <a:lnTo>
                        <a:pt x="18" y="312"/>
                      </a:lnTo>
                      <a:lnTo>
                        <a:pt x="24" y="312"/>
                      </a:lnTo>
                      <a:lnTo>
                        <a:pt x="18" y="312"/>
                      </a:lnTo>
                      <a:lnTo>
                        <a:pt x="24" y="306"/>
                      </a:lnTo>
                      <a:lnTo>
                        <a:pt x="24" y="300"/>
                      </a:lnTo>
                      <a:lnTo>
                        <a:pt x="30" y="306"/>
                      </a:lnTo>
                      <a:lnTo>
                        <a:pt x="24" y="306"/>
                      </a:lnTo>
                      <a:lnTo>
                        <a:pt x="24" y="312"/>
                      </a:lnTo>
                      <a:lnTo>
                        <a:pt x="30" y="306"/>
                      </a:lnTo>
                      <a:lnTo>
                        <a:pt x="30" y="300"/>
                      </a:lnTo>
                      <a:lnTo>
                        <a:pt x="36" y="300"/>
                      </a:lnTo>
                      <a:lnTo>
                        <a:pt x="30" y="300"/>
                      </a:lnTo>
                      <a:lnTo>
                        <a:pt x="30" y="306"/>
                      </a:lnTo>
                      <a:lnTo>
                        <a:pt x="30" y="300"/>
                      </a:lnTo>
                      <a:lnTo>
                        <a:pt x="24" y="300"/>
                      </a:lnTo>
                      <a:lnTo>
                        <a:pt x="24" y="306"/>
                      </a:lnTo>
                      <a:lnTo>
                        <a:pt x="18" y="306"/>
                      </a:lnTo>
                      <a:lnTo>
                        <a:pt x="24" y="306"/>
                      </a:lnTo>
                      <a:lnTo>
                        <a:pt x="18" y="306"/>
                      </a:lnTo>
                      <a:lnTo>
                        <a:pt x="18" y="312"/>
                      </a:lnTo>
                      <a:lnTo>
                        <a:pt x="18" y="318"/>
                      </a:lnTo>
                      <a:lnTo>
                        <a:pt x="12" y="318"/>
                      </a:lnTo>
                      <a:lnTo>
                        <a:pt x="6" y="318"/>
                      </a:lnTo>
                      <a:lnTo>
                        <a:pt x="12" y="318"/>
                      </a:lnTo>
                      <a:lnTo>
                        <a:pt x="12" y="312"/>
                      </a:lnTo>
                      <a:lnTo>
                        <a:pt x="18" y="312"/>
                      </a:lnTo>
                      <a:lnTo>
                        <a:pt x="12" y="312"/>
                      </a:lnTo>
                      <a:lnTo>
                        <a:pt x="12" y="306"/>
                      </a:lnTo>
                      <a:lnTo>
                        <a:pt x="12" y="312"/>
                      </a:lnTo>
                      <a:lnTo>
                        <a:pt x="6" y="312"/>
                      </a:lnTo>
                      <a:lnTo>
                        <a:pt x="6" y="306"/>
                      </a:lnTo>
                      <a:lnTo>
                        <a:pt x="6" y="312"/>
                      </a:lnTo>
                      <a:lnTo>
                        <a:pt x="0" y="306"/>
                      </a:lnTo>
                      <a:lnTo>
                        <a:pt x="6" y="306"/>
                      </a:lnTo>
                      <a:lnTo>
                        <a:pt x="0" y="306"/>
                      </a:lnTo>
                      <a:lnTo>
                        <a:pt x="6" y="306"/>
                      </a:lnTo>
                      <a:lnTo>
                        <a:pt x="6" y="300"/>
                      </a:lnTo>
                      <a:lnTo>
                        <a:pt x="12" y="300"/>
                      </a:lnTo>
                      <a:lnTo>
                        <a:pt x="12" y="294"/>
                      </a:lnTo>
                      <a:lnTo>
                        <a:pt x="12" y="300"/>
                      </a:lnTo>
                      <a:lnTo>
                        <a:pt x="6" y="300"/>
                      </a:lnTo>
                      <a:lnTo>
                        <a:pt x="0" y="294"/>
                      </a:lnTo>
                      <a:lnTo>
                        <a:pt x="6" y="294"/>
                      </a:lnTo>
                      <a:lnTo>
                        <a:pt x="0" y="294"/>
                      </a:lnTo>
                      <a:lnTo>
                        <a:pt x="6" y="294"/>
                      </a:lnTo>
                      <a:lnTo>
                        <a:pt x="6" y="288"/>
                      </a:lnTo>
                      <a:lnTo>
                        <a:pt x="6" y="282"/>
                      </a:lnTo>
                      <a:lnTo>
                        <a:pt x="12" y="288"/>
                      </a:lnTo>
                      <a:lnTo>
                        <a:pt x="12" y="282"/>
                      </a:lnTo>
                      <a:lnTo>
                        <a:pt x="18" y="282"/>
                      </a:lnTo>
                      <a:lnTo>
                        <a:pt x="24" y="282"/>
                      </a:lnTo>
                      <a:lnTo>
                        <a:pt x="30" y="282"/>
                      </a:lnTo>
                      <a:lnTo>
                        <a:pt x="36" y="282"/>
                      </a:lnTo>
                      <a:lnTo>
                        <a:pt x="30" y="282"/>
                      </a:lnTo>
                      <a:lnTo>
                        <a:pt x="36" y="282"/>
                      </a:lnTo>
                      <a:lnTo>
                        <a:pt x="30" y="282"/>
                      </a:lnTo>
                      <a:lnTo>
                        <a:pt x="24" y="282"/>
                      </a:lnTo>
                      <a:lnTo>
                        <a:pt x="18" y="282"/>
                      </a:lnTo>
                      <a:lnTo>
                        <a:pt x="12" y="282"/>
                      </a:lnTo>
                      <a:lnTo>
                        <a:pt x="6" y="282"/>
                      </a:lnTo>
                      <a:lnTo>
                        <a:pt x="6" y="276"/>
                      </a:lnTo>
                      <a:lnTo>
                        <a:pt x="0" y="276"/>
                      </a:lnTo>
                      <a:lnTo>
                        <a:pt x="6" y="276"/>
                      </a:lnTo>
                      <a:lnTo>
                        <a:pt x="6" y="270"/>
                      </a:lnTo>
                      <a:lnTo>
                        <a:pt x="0" y="270"/>
                      </a:lnTo>
                      <a:lnTo>
                        <a:pt x="6" y="270"/>
                      </a:lnTo>
                      <a:lnTo>
                        <a:pt x="12" y="270"/>
                      </a:lnTo>
                      <a:lnTo>
                        <a:pt x="18" y="270"/>
                      </a:lnTo>
                      <a:lnTo>
                        <a:pt x="12" y="270"/>
                      </a:lnTo>
                      <a:lnTo>
                        <a:pt x="6" y="270"/>
                      </a:lnTo>
                      <a:lnTo>
                        <a:pt x="6" y="264"/>
                      </a:lnTo>
                      <a:lnTo>
                        <a:pt x="0" y="264"/>
                      </a:lnTo>
                      <a:lnTo>
                        <a:pt x="6" y="264"/>
                      </a:lnTo>
                      <a:lnTo>
                        <a:pt x="6" y="258"/>
                      </a:lnTo>
                      <a:lnTo>
                        <a:pt x="12" y="258"/>
                      </a:lnTo>
                      <a:lnTo>
                        <a:pt x="18" y="258"/>
                      </a:lnTo>
                      <a:lnTo>
                        <a:pt x="18" y="264"/>
                      </a:lnTo>
                      <a:lnTo>
                        <a:pt x="18" y="258"/>
                      </a:lnTo>
                      <a:lnTo>
                        <a:pt x="12" y="258"/>
                      </a:lnTo>
                      <a:lnTo>
                        <a:pt x="18" y="258"/>
                      </a:lnTo>
                      <a:lnTo>
                        <a:pt x="12" y="258"/>
                      </a:lnTo>
                      <a:lnTo>
                        <a:pt x="6" y="258"/>
                      </a:lnTo>
                      <a:lnTo>
                        <a:pt x="6" y="252"/>
                      </a:lnTo>
                      <a:lnTo>
                        <a:pt x="0" y="252"/>
                      </a:lnTo>
                      <a:lnTo>
                        <a:pt x="6" y="252"/>
                      </a:lnTo>
                      <a:lnTo>
                        <a:pt x="12" y="252"/>
                      </a:lnTo>
                      <a:lnTo>
                        <a:pt x="6" y="252"/>
                      </a:lnTo>
                      <a:lnTo>
                        <a:pt x="6" y="246"/>
                      </a:lnTo>
                      <a:lnTo>
                        <a:pt x="6" y="252"/>
                      </a:lnTo>
                      <a:lnTo>
                        <a:pt x="12" y="252"/>
                      </a:lnTo>
                      <a:lnTo>
                        <a:pt x="6" y="252"/>
                      </a:lnTo>
                      <a:lnTo>
                        <a:pt x="12" y="246"/>
                      </a:lnTo>
                      <a:lnTo>
                        <a:pt x="12" y="252"/>
                      </a:lnTo>
                      <a:lnTo>
                        <a:pt x="12" y="246"/>
                      </a:lnTo>
                      <a:lnTo>
                        <a:pt x="18" y="246"/>
                      </a:lnTo>
                      <a:lnTo>
                        <a:pt x="18" y="252"/>
                      </a:lnTo>
                      <a:lnTo>
                        <a:pt x="12" y="252"/>
                      </a:lnTo>
                      <a:lnTo>
                        <a:pt x="18" y="252"/>
                      </a:lnTo>
                      <a:lnTo>
                        <a:pt x="24" y="252"/>
                      </a:lnTo>
                      <a:lnTo>
                        <a:pt x="18" y="252"/>
                      </a:lnTo>
                      <a:lnTo>
                        <a:pt x="18" y="246"/>
                      </a:lnTo>
                      <a:lnTo>
                        <a:pt x="24" y="240"/>
                      </a:lnTo>
                      <a:lnTo>
                        <a:pt x="24" y="246"/>
                      </a:lnTo>
                      <a:lnTo>
                        <a:pt x="24" y="240"/>
                      </a:lnTo>
                      <a:lnTo>
                        <a:pt x="24" y="246"/>
                      </a:lnTo>
                      <a:lnTo>
                        <a:pt x="30" y="240"/>
                      </a:lnTo>
                      <a:lnTo>
                        <a:pt x="24" y="240"/>
                      </a:lnTo>
                      <a:lnTo>
                        <a:pt x="18" y="240"/>
                      </a:lnTo>
                      <a:lnTo>
                        <a:pt x="24" y="240"/>
                      </a:lnTo>
                      <a:lnTo>
                        <a:pt x="18" y="240"/>
                      </a:lnTo>
                      <a:lnTo>
                        <a:pt x="24" y="234"/>
                      </a:lnTo>
                      <a:lnTo>
                        <a:pt x="30" y="234"/>
                      </a:lnTo>
                      <a:lnTo>
                        <a:pt x="36" y="234"/>
                      </a:lnTo>
                      <a:lnTo>
                        <a:pt x="42" y="234"/>
                      </a:lnTo>
                      <a:lnTo>
                        <a:pt x="42" y="240"/>
                      </a:lnTo>
                      <a:lnTo>
                        <a:pt x="42" y="234"/>
                      </a:lnTo>
                      <a:lnTo>
                        <a:pt x="42" y="228"/>
                      </a:lnTo>
                      <a:lnTo>
                        <a:pt x="36" y="228"/>
                      </a:lnTo>
                      <a:lnTo>
                        <a:pt x="30" y="228"/>
                      </a:lnTo>
                      <a:lnTo>
                        <a:pt x="36" y="228"/>
                      </a:lnTo>
                      <a:lnTo>
                        <a:pt x="30" y="228"/>
                      </a:lnTo>
                      <a:lnTo>
                        <a:pt x="30" y="222"/>
                      </a:lnTo>
                      <a:lnTo>
                        <a:pt x="36" y="222"/>
                      </a:lnTo>
                      <a:lnTo>
                        <a:pt x="42" y="222"/>
                      </a:lnTo>
                      <a:lnTo>
                        <a:pt x="36" y="222"/>
                      </a:lnTo>
                      <a:lnTo>
                        <a:pt x="42" y="222"/>
                      </a:lnTo>
                      <a:lnTo>
                        <a:pt x="36" y="222"/>
                      </a:lnTo>
                      <a:lnTo>
                        <a:pt x="42" y="222"/>
                      </a:lnTo>
                      <a:lnTo>
                        <a:pt x="42" y="216"/>
                      </a:lnTo>
                      <a:lnTo>
                        <a:pt x="42" y="222"/>
                      </a:lnTo>
                      <a:lnTo>
                        <a:pt x="42" y="216"/>
                      </a:lnTo>
                      <a:lnTo>
                        <a:pt x="48" y="216"/>
                      </a:lnTo>
                      <a:lnTo>
                        <a:pt x="48" y="222"/>
                      </a:lnTo>
                      <a:lnTo>
                        <a:pt x="42" y="222"/>
                      </a:lnTo>
                      <a:lnTo>
                        <a:pt x="48" y="222"/>
                      </a:lnTo>
                      <a:lnTo>
                        <a:pt x="48" y="216"/>
                      </a:lnTo>
                      <a:lnTo>
                        <a:pt x="48" y="222"/>
                      </a:lnTo>
                      <a:lnTo>
                        <a:pt x="54" y="222"/>
                      </a:lnTo>
                      <a:lnTo>
                        <a:pt x="54" y="228"/>
                      </a:lnTo>
                      <a:lnTo>
                        <a:pt x="54" y="222"/>
                      </a:lnTo>
                      <a:lnTo>
                        <a:pt x="48" y="222"/>
                      </a:lnTo>
                      <a:lnTo>
                        <a:pt x="48" y="216"/>
                      </a:lnTo>
                      <a:lnTo>
                        <a:pt x="54" y="216"/>
                      </a:lnTo>
                      <a:lnTo>
                        <a:pt x="54" y="210"/>
                      </a:lnTo>
                      <a:lnTo>
                        <a:pt x="54" y="216"/>
                      </a:lnTo>
                      <a:lnTo>
                        <a:pt x="54" y="210"/>
                      </a:lnTo>
                      <a:lnTo>
                        <a:pt x="60" y="210"/>
                      </a:lnTo>
                      <a:lnTo>
                        <a:pt x="60" y="204"/>
                      </a:lnTo>
                      <a:lnTo>
                        <a:pt x="60" y="210"/>
                      </a:lnTo>
                      <a:lnTo>
                        <a:pt x="60" y="204"/>
                      </a:lnTo>
                      <a:lnTo>
                        <a:pt x="66" y="204"/>
                      </a:lnTo>
                      <a:lnTo>
                        <a:pt x="66" y="210"/>
                      </a:lnTo>
                      <a:lnTo>
                        <a:pt x="60" y="210"/>
                      </a:lnTo>
                      <a:lnTo>
                        <a:pt x="66" y="216"/>
                      </a:lnTo>
                      <a:lnTo>
                        <a:pt x="66" y="210"/>
                      </a:lnTo>
                      <a:lnTo>
                        <a:pt x="72" y="210"/>
                      </a:lnTo>
                      <a:lnTo>
                        <a:pt x="66" y="210"/>
                      </a:lnTo>
                      <a:lnTo>
                        <a:pt x="66" y="204"/>
                      </a:lnTo>
                      <a:lnTo>
                        <a:pt x="72" y="204"/>
                      </a:lnTo>
                      <a:lnTo>
                        <a:pt x="66" y="204"/>
                      </a:lnTo>
                      <a:lnTo>
                        <a:pt x="72" y="204"/>
                      </a:lnTo>
                      <a:lnTo>
                        <a:pt x="72" y="198"/>
                      </a:lnTo>
                      <a:lnTo>
                        <a:pt x="72" y="204"/>
                      </a:lnTo>
                      <a:lnTo>
                        <a:pt x="78" y="204"/>
                      </a:lnTo>
                      <a:lnTo>
                        <a:pt x="78" y="210"/>
                      </a:lnTo>
                      <a:lnTo>
                        <a:pt x="72" y="210"/>
                      </a:lnTo>
                      <a:lnTo>
                        <a:pt x="78" y="210"/>
                      </a:lnTo>
                      <a:lnTo>
                        <a:pt x="78" y="204"/>
                      </a:lnTo>
                      <a:lnTo>
                        <a:pt x="84" y="204"/>
                      </a:lnTo>
                      <a:lnTo>
                        <a:pt x="90" y="204"/>
                      </a:lnTo>
                      <a:lnTo>
                        <a:pt x="90" y="198"/>
                      </a:lnTo>
                      <a:lnTo>
                        <a:pt x="90" y="204"/>
                      </a:lnTo>
                      <a:lnTo>
                        <a:pt x="90" y="198"/>
                      </a:lnTo>
                      <a:lnTo>
                        <a:pt x="96" y="198"/>
                      </a:lnTo>
                      <a:lnTo>
                        <a:pt x="96" y="192"/>
                      </a:lnTo>
                      <a:lnTo>
                        <a:pt x="102" y="186"/>
                      </a:lnTo>
                      <a:lnTo>
                        <a:pt x="96" y="186"/>
                      </a:lnTo>
                      <a:lnTo>
                        <a:pt x="96" y="192"/>
                      </a:lnTo>
                      <a:lnTo>
                        <a:pt x="90" y="192"/>
                      </a:lnTo>
                      <a:lnTo>
                        <a:pt x="90" y="198"/>
                      </a:lnTo>
                      <a:lnTo>
                        <a:pt x="84" y="198"/>
                      </a:lnTo>
                      <a:lnTo>
                        <a:pt x="84" y="204"/>
                      </a:lnTo>
                      <a:lnTo>
                        <a:pt x="78" y="204"/>
                      </a:lnTo>
                      <a:lnTo>
                        <a:pt x="72" y="198"/>
                      </a:lnTo>
                      <a:lnTo>
                        <a:pt x="78" y="198"/>
                      </a:lnTo>
                      <a:lnTo>
                        <a:pt x="72" y="198"/>
                      </a:lnTo>
                      <a:lnTo>
                        <a:pt x="72" y="192"/>
                      </a:lnTo>
                      <a:lnTo>
                        <a:pt x="78" y="192"/>
                      </a:lnTo>
                      <a:lnTo>
                        <a:pt x="78" y="186"/>
                      </a:lnTo>
                      <a:lnTo>
                        <a:pt x="78" y="180"/>
                      </a:lnTo>
                      <a:lnTo>
                        <a:pt x="84" y="180"/>
                      </a:lnTo>
                      <a:lnTo>
                        <a:pt x="84" y="174"/>
                      </a:lnTo>
                      <a:lnTo>
                        <a:pt x="90" y="174"/>
                      </a:lnTo>
                      <a:lnTo>
                        <a:pt x="90" y="168"/>
                      </a:lnTo>
                      <a:lnTo>
                        <a:pt x="96" y="168"/>
                      </a:lnTo>
                      <a:lnTo>
                        <a:pt x="96" y="174"/>
                      </a:lnTo>
                      <a:lnTo>
                        <a:pt x="96" y="180"/>
                      </a:lnTo>
                      <a:lnTo>
                        <a:pt x="96" y="174"/>
                      </a:lnTo>
                      <a:lnTo>
                        <a:pt x="102" y="174"/>
                      </a:lnTo>
                      <a:lnTo>
                        <a:pt x="108" y="174"/>
                      </a:lnTo>
                      <a:lnTo>
                        <a:pt x="108" y="168"/>
                      </a:lnTo>
                      <a:lnTo>
                        <a:pt x="108" y="174"/>
                      </a:lnTo>
                      <a:lnTo>
                        <a:pt x="102" y="174"/>
                      </a:lnTo>
                      <a:lnTo>
                        <a:pt x="96" y="174"/>
                      </a:lnTo>
                      <a:lnTo>
                        <a:pt x="96" y="168"/>
                      </a:lnTo>
                      <a:lnTo>
                        <a:pt x="90" y="168"/>
                      </a:lnTo>
                      <a:lnTo>
                        <a:pt x="96" y="168"/>
                      </a:lnTo>
                      <a:lnTo>
                        <a:pt x="96" y="162"/>
                      </a:lnTo>
                      <a:lnTo>
                        <a:pt x="102" y="162"/>
                      </a:lnTo>
                      <a:lnTo>
                        <a:pt x="102" y="156"/>
                      </a:lnTo>
                      <a:lnTo>
                        <a:pt x="102" y="162"/>
                      </a:lnTo>
                      <a:lnTo>
                        <a:pt x="102" y="156"/>
                      </a:lnTo>
                      <a:lnTo>
                        <a:pt x="102" y="162"/>
                      </a:lnTo>
                      <a:lnTo>
                        <a:pt x="96" y="162"/>
                      </a:lnTo>
                      <a:lnTo>
                        <a:pt x="96" y="156"/>
                      </a:lnTo>
                      <a:lnTo>
                        <a:pt x="102" y="156"/>
                      </a:lnTo>
                      <a:lnTo>
                        <a:pt x="102" y="150"/>
                      </a:lnTo>
                      <a:lnTo>
                        <a:pt x="108" y="150"/>
                      </a:lnTo>
                      <a:lnTo>
                        <a:pt x="108" y="144"/>
                      </a:lnTo>
                      <a:lnTo>
                        <a:pt x="108" y="150"/>
                      </a:lnTo>
                      <a:lnTo>
                        <a:pt x="108" y="144"/>
                      </a:lnTo>
                      <a:lnTo>
                        <a:pt x="114" y="150"/>
                      </a:lnTo>
                      <a:lnTo>
                        <a:pt x="108" y="150"/>
                      </a:lnTo>
                      <a:lnTo>
                        <a:pt x="114" y="150"/>
                      </a:lnTo>
                      <a:lnTo>
                        <a:pt x="120" y="150"/>
                      </a:lnTo>
                      <a:lnTo>
                        <a:pt x="120" y="144"/>
                      </a:lnTo>
                      <a:lnTo>
                        <a:pt x="114" y="144"/>
                      </a:lnTo>
                      <a:lnTo>
                        <a:pt x="114" y="150"/>
                      </a:lnTo>
                      <a:lnTo>
                        <a:pt x="114" y="144"/>
                      </a:lnTo>
                      <a:lnTo>
                        <a:pt x="114" y="138"/>
                      </a:lnTo>
                      <a:lnTo>
                        <a:pt x="114" y="144"/>
                      </a:lnTo>
                      <a:lnTo>
                        <a:pt x="108" y="144"/>
                      </a:lnTo>
                      <a:lnTo>
                        <a:pt x="114" y="144"/>
                      </a:lnTo>
                      <a:lnTo>
                        <a:pt x="108" y="144"/>
                      </a:lnTo>
                      <a:lnTo>
                        <a:pt x="108" y="138"/>
                      </a:lnTo>
                      <a:lnTo>
                        <a:pt x="114" y="138"/>
                      </a:lnTo>
                      <a:lnTo>
                        <a:pt x="108" y="138"/>
                      </a:lnTo>
                      <a:lnTo>
                        <a:pt x="114" y="132"/>
                      </a:lnTo>
                      <a:lnTo>
                        <a:pt x="114" y="138"/>
                      </a:lnTo>
                      <a:lnTo>
                        <a:pt x="120" y="138"/>
                      </a:lnTo>
                      <a:lnTo>
                        <a:pt x="114" y="138"/>
                      </a:lnTo>
                      <a:lnTo>
                        <a:pt x="114" y="132"/>
                      </a:lnTo>
                      <a:lnTo>
                        <a:pt x="114" y="138"/>
                      </a:lnTo>
                      <a:lnTo>
                        <a:pt x="114" y="132"/>
                      </a:lnTo>
                      <a:lnTo>
                        <a:pt x="114" y="126"/>
                      </a:lnTo>
                      <a:lnTo>
                        <a:pt x="114" y="132"/>
                      </a:lnTo>
                      <a:lnTo>
                        <a:pt x="120" y="132"/>
                      </a:lnTo>
                      <a:lnTo>
                        <a:pt x="120" y="126"/>
                      </a:lnTo>
                      <a:lnTo>
                        <a:pt x="114" y="126"/>
                      </a:lnTo>
                      <a:lnTo>
                        <a:pt x="120" y="126"/>
                      </a:lnTo>
                      <a:lnTo>
                        <a:pt x="120" y="120"/>
                      </a:lnTo>
                      <a:lnTo>
                        <a:pt x="114" y="126"/>
                      </a:lnTo>
                      <a:lnTo>
                        <a:pt x="114" y="120"/>
                      </a:lnTo>
                      <a:lnTo>
                        <a:pt x="120" y="120"/>
                      </a:lnTo>
                      <a:lnTo>
                        <a:pt x="126" y="120"/>
                      </a:lnTo>
                      <a:lnTo>
                        <a:pt x="126" y="126"/>
                      </a:lnTo>
                      <a:lnTo>
                        <a:pt x="126" y="120"/>
                      </a:lnTo>
                      <a:lnTo>
                        <a:pt x="120" y="120"/>
                      </a:lnTo>
                      <a:lnTo>
                        <a:pt x="120" y="114"/>
                      </a:lnTo>
                      <a:lnTo>
                        <a:pt x="114" y="120"/>
                      </a:lnTo>
                      <a:lnTo>
                        <a:pt x="120" y="114"/>
                      </a:lnTo>
                      <a:lnTo>
                        <a:pt x="120" y="120"/>
                      </a:lnTo>
                      <a:lnTo>
                        <a:pt x="114" y="120"/>
                      </a:lnTo>
                      <a:lnTo>
                        <a:pt x="114" y="114"/>
                      </a:lnTo>
                      <a:lnTo>
                        <a:pt x="120" y="114"/>
                      </a:lnTo>
                      <a:lnTo>
                        <a:pt x="126" y="114"/>
                      </a:lnTo>
                      <a:lnTo>
                        <a:pt x="126" y="108"/>
                      </a:lnTo>
                      <a:lnTo>
                        <a:pt x="132" y="108"/>
                      </a:lnTo>
                      <a:lnTo>
                        <a:pt x="132" y="114"/>
                      </a:lnTo>
                      <a:lnTo>
                        <a:pt x="132" y="108"/>
                      </a:lnTo>
                      <a:lnTo>
                        <a:pt x="138" y="108"/>
                      </a:lnTo>
                      <a:lnTo>
                        <a:pt x="132" y="108"/>
                      </a:lnTo>
                      <a:lnTo>
                        <a:pt x="126" y="108"/>
                      </a:lnTo>
                      <a:lnTo>
                        <a:pt x="120" y="108"/>
                      </a:lnTo>
                      <a:lnTo>
                        <a:pt x="126" y="108"/>
                      </a:lnTo>
                      <a:lnTo>
                        <a:pt x="132" y="108"/>
                      </a:lnTo>
                      <a:lnTo>
                        <a:pt x="132" y="102"/>
                      </a:lnTo>
                      <a:lnTo>
                        <a:pt x="126" y="108"/>
                      </a:lnTo>
                      <a:lnTo>
                        <a:pt x="120" y="102"/>
                      </a:lnTo>
                      <a:lnTo>
                        <a:pt x="126" y="102"/>
                      </a:lnTo>
                      <a:lnTo>
                        <a:pt x="120" y="102"/>
                      </a:lnTo>
                      <a:lnTo>
                        <a:pt x="120" y="96"/>
                      </a:lnTo>
                      <a:lnTo>
                        <a:pt x="126" y="96"/>
                      </a:lnTo>
                      <a:lnTo>
                        <a:pt x="126" y="102"/>
                      </a:lnTo>
                      <a:lnTo>
                        <a:pt x="126" y="96"/>
                      </a:lnTo>
                      <a:lnTo>
                        <a:pt x="132" y="96"/>
                      </a:lnTo>
                      <a:lnTo>
                        <a:pt x="126" y="96"/>
                      </a:lnTo>
                      <a:lnTo>
                        <a:pt x="126" y="90"/>
                      </a:lnTo>
                      <a:lnTo>
                        <a:pt x="132" y="96"/>
                      </a:lnTo>
                      <a:lnTo>
                        <a:pt x="132" y="90"/>
                      </a:lnTo>
                      <a:lnTo>
                        <a:pt x="126" y="90"/>
                      </a:lnTo>
                      <a:lnTo>
                        <a:pt x="132" y="90"/>
                      </a:lnTo>
                      <a:lnTo>
                        <a:pt x="138" y="90"/>
                      </a:lnTo>
                      <a:lnTo>
                        <a:pt x="132" y="90"/>
                      </a:lnTo>
                      <a:lnTo>
                        <a:pt x="138" y="90"/>
                      </a:lnTo>
                      <a:lnTo>
                        <a:pt x="132" y="90"/>
                      </a:lnTo>
                      <a:lnTo>
                        <a:pt x="132" y="84"/>
                      </a:lnTo>
                      <a:lnTo>
                        <a:pt x="132" y="78"/>
                      </a:lnTo>
                      <a:lnTo>
                        <a:pt x="138" y="78"/>
                      </a:lnTo>
                      <a:lnTo>
                        <a:pt x="138" y="84"/>
                      </a:lnTo>
                      <a:lnTo>
                        <a:pt x="138" y="78"/>
                      </a:lnTo>
                      <a:lnTo>
                        <a:pt x="144" y="78"/>
                      </a:lnTo>
                      <a:lnTo>
                        <a:pt x="144" y="72"/>
                      </a:lnTo>
                      <a:lnTo>
                        <a:pt x="150" y="72"/>
                      </a:lnTo>
                      <a:lnTo>
                        <a:pt x="150" y="66"/>
                      </a:lnTo>
                      <a:lnTo>
                        <a:pt x="144" y="72"/>
                      </a:lnTo>
                      <a:lnTo>
                        <a:pt x="144" y="66"/>
                      </a:lnTo>
                      <a:lnTo>
                        <a:pt x="144" y="60"/>
                      </a:lnTo>
                      <a:lnTo>
                        <a:pt x="150" y="66"/>
                      </a:lnTo>
                      <a:lnTo>
                        <a:pt x="150" y="60"/>
                      </a:lnTo>
                      <a:lnTo>
                        <a:pt x="150" y="66"/>
                      </a:lnTo>
                      <a:lnTo>
                        <a:pt x="150" y="60"/>
                      </a:lnTo>
                      <a:lnTo>
                        <a:pt x="150" y="54"/>
                      </a:lnTo>
                      <a:lnTo>
                        <a:pt x="156" y="60"/>
                      </a:lnTo>
                      <a:lnTo>
                        <a:pt x="150" y="60"/>
                      </a:lnTo>
                      <a:lnTo>
                        <a:pt x="156" y="60"/>
                      </a:lnTo>
                      <a:lnTo>
                        <a:pt x="162" y="60"/>
                      </a:lnTo>
                      <a:lnTo>
                        <a:pt x="162" y="66"/>
                      </a:lnTo>
                      <a:lnTo>
                        <a:pt x="162" y="60"/>
                      </a:lnTo>
                      <a:lnTo>
                        <a:pt x="168" y="54"/>
                      </a:lnTo>
                      <a:lnTo>
                        <a:pt x="162" y="54"/>
                      </a:lnTo>
                      <a:lnTo>
                        <a:pt x="162" y="60"/>
                      </a:lnTo>
                      <a:lnTo>
                        <a:pt x="156" y="60"/>
                      </a:lnTo>
                      <a:lnTo>
                        <a:pt x="156" y="54"/>
                      </a:lnTo>
                      <a:lnTo>
                        <a:pt x="162" y="54"/>
                      </a:lnTo>
                      <a:lnTo>
                        <a:pt x="156" y="54"/>
                      </a:lnTo>
                      <a:lnTo>
                        <a:pt x="156" y="48"/>
                      </a:lnTo>
                      <a:lnTo>
                        <a:pt x="156" y="54"/>
                      </a:lnTo>
                      <a:lnTo>
                        <a:pt x="162" y="54"/>
                      </a:lnTo>
                      <a:lnTo>
                        <a:pt x="156" y="48"/>
                      </a:lnTo>
                      <a:lnTo>
                        <a:pt x="162" y="48"/>
                      </a:lnTo>
                      <a:lnTo>
                        <a:pt x="162" y="54"/>
                      </a:lnTo>
                      <a:lnTo>
                        <a:pt x="162" y="48"/>
                      </a:lnTo>
                      <a:lnTo>
                        <a:pt x="156" y="48"/>
                      </a:lnTo>
                      <a:lnTo>
                        <a:pt x="156" y="54"/>
                      </a:lnTo>
                      <a:lnTo>
                        <a:pt x="150" y="54"/>
                      </a:lnTo>
                      <a:lnTo>
                        <a:pt x="150" y="48"/>
                      </a:lnTo>
                      <a:lnTo>
                        <a:pt x="156" y="48"/>
                      </a:lnTo>
                      <a:lnTo>
                        <a:pt x="150" y="48"/>
                      </a:lnTo>
                      <a:lnTo>
                        <a:pt x="156" y="48"/>
                      </a:lnTo>
                      <a:lnTo>
                        <a:pt x="150" y="48"/>
                      </a:lnTo>
                      <a:lnTo>
                        <a:pt x="150" y="42"/>
                      </a:lnTo>
                      <a:lnTo>
                        <a:pt x="156" y="42"/>
                      </a:lnTo>
                      <a:lnTo>
                        <a:pt x="162" y="42"/>
                      </a:lnTo>
                      <a:lnTo>
                        <a:pt x="162" y="48"/>
                      </a:lnTo>
                      <a:lnTo>
                        <a:pt x="168" y="48"/>
                      </a:lnTo>
                      <a:lnTo>
                        <a:pt x="168" y="42"/>
                      </a:lnTo>
                      <a:lnTo>
                        <a:pt x="162" y="42"/>
                      </a:lnTo>
                      <a:lnTo>
                        <a:pt x="168" y="42"/>
                      </a:lnTo>
                      <a:lnTo>
                        <a:pt x="168" y="36"/>
                      </a:lnTo>
                      <a:lnTo>
                        <a:pt x="162" y="36"/>
                      </a:lnTo>
                      <a:lnTo>
                        <a:pt x="156" y="42"/>
                      </a:lnTo>
                      <a:lnTo>
                        <a:pt x="156" y="36"/>
                      </a:lnTo>
                      <a:lnTo>
                        <a:pt x="162" y="36"/>
                      </a:lnTo>
                      <a:lnTo>
                        <a:pt x="162" y="30"/>
                      </a:lnTo>
                      <a:lnTo>
                        <a:pt x="162" y="36"/>
                      </a:lnTo>
                      <a:lnTo>
                        <a:pt x="168" y="36"/>
                      </a:lnTo>
                      <a:lnTo>
                        <a:pt x="162" y="30"/>
                      </a:lnTo>
                      <a:lnTo>
                        <a:pt x="168" y="30"/>
                      </a:lnTo>
                      <a:lnTo>
                        <a:pt x="168" y="36"/>
                      </a:lnTo>
                      <a:lnTo>
                        <a:pt x="168" y="42"/>
                      </a:lnTo>
                      <a:lnTo>
                        <a:pt x="168" y="48"/>
                      </a:lnTo>
                      <a:lnTo>
                        <a:pt x="174" y="48"/>
                      </a:lnTo>
                      <a:lnTo>
                        <a:pt x="174" y="42"/>
                      </a:lnTo>
                      <a:lnTo>
                        <a:pt x="168" y="42"/>
                      </a:lnTo>
                      <a:lnTo>
                        <a:pt x="174" y="42"/>
                      </a:lnTo>
                      <a:lnTo>
                        <a:pt x="168" y="42"/>
                      </a:lnTo>
                      <a:lnTo>
                        <a:pt x="168" y="36"/>
                      </a:lnTo>
                      <a:lnTo>
                        <a:pt x="174" y="42"/>
                      </a:lnTo>
                      <a:lnTo>
                        <a:pt x="174" y="36"/>
                      </a:lnTo>
                      <a:lnTo>
                        <a:pt x="174" y="42"/>
                      </a:lnTo>
                      <a:lnTo>
                        <a:pt x="174" y="36"/>
                      </a:lnTo>
                      <a:lnTo>
                        <a:pt x="180" y="36"/>
                      </a:lnTo>
                      <a:lnTo>
                        <a:pt x="174" y="36"/>
                      </a:lnTo>
                      <a:lnTo>
                        <a:pt x="174" y="30"/>
                      </a:lnTo>
                      <a:lnTo>
                        <a:pt x="168" y="30"/>
                      </a:lnTo>
                      <a:lnTo>
                        <a:pt x="174" y="30"/>
                      </a:lnTo>
                      <a:lnTo>
                        <a:pt x="168" y="30"/>
                      </a:lnTo>
                      <a:lnTo>
                        <a:pt x="174" y="30"/>
                      </a:lnTo>
                      <a:lnTo>
                        <a:pt x="174" y="36"/>
                      </a:lnTo>
                      <a:lnTo>
                        <a:pt x="180" y="36"/>
                      </a:lnTo>
                      <a:lnTo>
                        <a:pt x="180" y="30"/>
                      </a:lnTo>
                      <a:lnTo>
                        <a:pt x="174" y="30"/>
                      </a:lnTo>
                      <a:lnTo>
                        <a:pt x="174" y="24"/>
                      </a:lnTo>
                      <a:lnTo>
                        <a:pt x="180" y="24"/>
                      </a:lnTo>
                      <a:lnTo>
                        <a:pt x="180" y="30"/>
                      </a:lnTo>
                      <a:lnTo>
                        <a:pt x="180" y="24"/>
                      </a:lnTo>
                      <a:lnTo>
                        <a:pt x="186" y="24"/>
                      </a:lnTo>
                      <a:lnTo>
                        <a:pt x="192" y="24"/>
                      </a:lnTo>
                      <a:lnTo>
                        <a:pt x="192" y="18"/>
                      </a:lnTo>
                      <a:lnTo>
                        <a:pt x="186" y="18"/>
                      </a:lnTo>
                      <a:lnTo>
                        <a:pt x="186" y="24"/>
                      </a:lnTo>
                      <a:lnTo>
                        <a:pt x="180" y="24"/>
                      </a:lnTo>
                      <a:lnTo>
                        <a:pt x="180" y="18"/>
                      </a:lnTo>
                      <a:lnTo>
                        <a:pt x="180" y="24"/>
                      </a:lnTo>
                      <a:lnTo>
                        <a:pt x="174" y="24"/>
                      </a:lnTo>
                      <a:lnTo>
                        <a:pt x="174" y="18"/>
                      </a:lnTo>
                      <a:lnTo>
                        <a:pt x="168" y="18"/>
                      </a:lnTo>
                      <a:lnTo>
                        <a:pt x="168" y="24"/>
                      </a:lnTo>
                      <a:lnTo>
                        <a:pt x="162" y="24"/>
                      </a:lnTo>
                      <a:lnTo>
                        <a:pt x="162" y="30"/>
                      </a:lnTo>
                      <a:lnTo>
                        <a:pt x="162" y="24"/>
                      </a:lnTo>
                      <a:lnTo>
                        <a:pt x="156" y="24"/>
                      </a:lnTo>
                      <a:lnTo>
                        <a:pt x="162" y="24"/>
                      </a:lnTo>
                      <a:lnTo>
                        <a:pt x="162" y="18"/>
                      </a:lnTo>
                      <a:lnTo>
                        <a:pt x="162" y="24"/>
                      </a:lnTo>
                      <a:lnTo>
                        <a:pt x="156" y="24"/>
                      </a:lnTo>
                      <a:lnTo>
                        <a:pt x="156" y="30"/>
                      </a:lnTo>
                      <a:lnTo>
                        <a:pt x="150" y="30"/>
                      </a:lnTo>
                      <a:lnTo>
                        <a:pt x="156" y="24"/>
                      </a:lnTo>
                      <a:lnTo>
                        <a:pt x="156" y="18"/>
                      </a:lnTo>
                      <a:lnTo>
                        <a:pt x="162" y="18"/>
                      </a:lnTo>
                      <a:lnTo>
                        <a:pt x="162" y="12"/>
                      </a:lnTo>
                      <a:lnTo>
                        <a:pt x="156" y="12"/>
                      </a:lnTo>
                      <a:lnTo>
                        <a:pt x="156" y="18"/>
                      </a:lnTo>
                      <a:lnTo>
                        <a:pt x="150" y="18"/>
                      </a:lnTo>
                      <a:lnTo>
                        <a:pt x="144" y="18"/>
                      </a:lnTo>
                      <a:lnTo>
                        <a:pt x="150" y="18"/>
                      </a:lnTo>
                      <a:lnTo>
                        <a:pt x="150" y="12"/>
                      </a:lnTo>
                      <a:lnTo>
                        <a:pt x="156" y="12"/>
                      </a:lnTo>
                      <a:lnTo>
                        <a:pt x="150" y="12"/>
                      </a:lnTo>
                      <a:lnTo>
                        <a:pt x="156" y="12"/>
                      </a:lnTo>
                      <a:lnTo>
                        <a:pt x="150" y="12"/>
                      </a:lnTo>
                      <a:lnTo>
                        <a:pt x="144" y="12"/>
                      </a:lnTo>
                      <a:lnTo>
                        <a:pt x="144" y="18"/>
                      </a:lnTo>
                      <a:lnTo>
                        <a:pt x="144" y="12"/>
                      </a:lnTo>
                      <a:lnTo>
                        <a:pt x="144" y="6"/>
                      </a:lnTo>
                      <a:lnTo>
                        <a:pt x="144" y="12"/>
                      </a:lnTo>
                      <a:lnTo>
                        <a:pt x="150" y="6"/>
                      </a:lnTo>
                      <a:lnTo>
                        <a:pt x="144" y="6"/>
                      </a:lnTo>
                      <a:lnTo>
                        <a:pt x="150" y="6"/>
                      </a:lnTo>
                      <a:lnTo>
                        <a:pt x="150" y="12"/>
                      </a:lnTo>
                      <a:lnTo>
                        <a:pt x="150" y="6"/>
                      </a:lnTo>
                      <a:lnTo>
                        <a:pt x="150" y="12"/>
                      </a:lnTo>
                      <a:lnTo>
                        <a:pt x="150" y="6"/>
                      </a:lnTo>
                      <a:lnTo>
                        <a:pt x="156" y="6"/>
                      </a:lnTo>
                      <a:lnTo>
                        <a:pt x="150" y="0"/>
                      </a:lnTo>
                      <a:lnTo>
                        <a:pt x="156" y="0"/>
                      </a:lnTo>
                      <a:lnTo>
                        <a:pt x="156" y="6"/>
                      </a:lnTo>
                      <a:lnTo>
                        <a:pt x="156" y="12"/>
                      </a:lnTo>
                      <a:lnTo>
                        <a:pt x="162" y="12"/>
                      </a:lnTo>
                      <a:lnTo>
                        <a:pt x="156" y="12"/>
                      </a:lnTo>
                      <a:lnTo>
                        <a:pt x="162" y="6"/>
                      </a:lnTo>
                      <a:lnTo>
                        <a:pt x="162" y="0"/>
                      </a:lnTo>
                    </a:path>
                  </a:pathLst>
                </a:custGeom>
                <a:solidFill>
                  <a:srgbClr val="00CC00"/>
                </a:solidFill>
                <a:ln w="0">
                  <a:solidFill>
                    <a:srgbClr val="000000"/>
                  </a:solidFill>
                  <a:prstDash val="solid"/>
                  <a:round/>
                  <a:headEnd/>
                  <a:tailEnd/>
                </a:ln>
              </p:spPr>
              <p:txBody>
                <a:bodyPr/>
                <a:lstStyle/>
                <a:p>
                  <a:endParaRPr lang="en-US"/>
                </a:p>
              </p:txBody>
            </p:sp>
            <p:sp>
              <p:nvSpPr>
                <p:cNvPr id="16959" name="Freeform 431"/>
                <p:cNvSpPr>
                  <a:spLocks/>
                </p:cNvSpPr>
                <p:nvPr/>
              </p:nvSpPr>
              <p:spPr bwMode="auto">
                <a:xfrm>
                  <a:off x="3099" y="1338"/>
                  <a:ext cx="228" cy="120"/>
                </a:xfrm>
                <a:custGeom>
                  <a:avLst/>
                  <a:gdLst>
                    <a:gd name="T0" fmla="*/ 0 w 228"/>
                    <a:gd name="T1" fmla="*/ 96 h 120"/>
                    <a:gd name="T2" fmla="*/ 6 w 228"/>
                    <a:gd name="T3" fmla="*/ 102 h 120"/>
                    <a:gd name="T4" fmla="*/ 24 w 228"/>
                    <a:gd name="T5" fmla="*/ 108 h 120"/>
                    <a:gd name="T6" fmla="*/ 30 w 228"/>
                    <a:gd name="T7" fmla="*/ 102 h 120"/>
                    <a:gd name="T8" fmla="*/ 30 w 228"/>
                    <a:gd name="T9" fmla="*/ 90 h 120"/>
                    <a:gd name="T10" fmla="*/ 42 w 228"/>
                    <a:gd name="T11" fmla="*/ 84 h 120"/>
                    <a:gd name="T12" fmla="*/ 42 w 228"/>
                    <a:gd name="T13" fmla="*/ 72 h 120"/>
                    <a:gd name="T14" fmla="*/ 60 w 228"/>
                    <a:gd name="T15" fmla="*/ 90 h 120"/>
                    <a:gd name="T16" fmla="*/ 48 w 228"/>
                    <a:gd name="T17" fmla="*/ 66 h 120"/>
                    <a:gd name="T18" fmla="*/ 60 w 228"/>
                    <a:gd name="T19" fmla="*/ 72 h 120"/>
                    <a:gd name="T20" fmla="*/ 66 w 228"/>
                    <a:gd name="T21" fmla="*/ 60 h 120"/>
                    <a:gd name="T22" fmla="*/ 66 w 228"/>
                    <a:gd name="T23" fmla="*/ 78 h 120"/>
                    <a:gd name="T24" fmla="*/ 72 w 228"/>
                    <a:gd name="T25" fmla="*/ 78 h 120"/>
                    <a:gd name="T26" fmla="*/ 78 w 228"/>
                    <a:gd name="T27" fmla="*/ 54 h 120"/>
                    <a:gd name="T28" fmla="*/ 90 w 228"/>
                    <a:gd name="T29" fmla="*/ 54 h 120"/>
                    <a:gd name="T30" fmla="*/ 90 w 228"/>
                    <a:gd name="T31" fmla="*/ 48 h 120"/>
                    <a:gd name="T32" fmla="*/ 90 w 228"/>
                    <a:gd name="T33" fmla="*/ 42 h 120"/>
                    <a:gd name="T34" fmla="*/ 96 w 228"/>
                    <a:gd name="T35" fmla="*/ 48 h 120"/>
                    <a:gd name="T36" fmla="*/ 102 w 228"/>
                    <a:gd name="T37" fmla="*/ 54 h 120"/>
                    <a:gd name="T38" fmla="*/ 114 w 228"/>
                    <a:gd name="T39" fmla="*/ 54 h 120"/>
                    <a:gd name="T40" fmla="*/ 120 w 228"/>
                    <a:gd name="T41" fmla="*/ 36 h 120"/>
                    <a:gd name="T42" fmla="*/ 126 w 228"/>
                    <a:gd name="T43" fmla="*/ 24 h 120"/>
                    <a:gd name="T44" fmla="*/ 132 w 228"/>
                    <a:gd name="T45" fmla="*/ 18 h 120"/>
                    <a:gd name="T46" fmla="*/ 150 w 228"/>
                    <a:gd name="T47" fmla="*/ 12 h 120"/>
                    <a:gd name="T48" fmla="*/ 150 w 228"/>
                    <a:gd name="T49" fmla="*/ 24 h 120"/>
                    <a:gd name="T50" fmla="*/ 138 w 228"/>
                    <a:gd name="T51" fmla="*/ 36 h 120"/>
                    <a:gd name="T52" fmla="*/ 144 w 228"/>
                    <a:gd name="T53" fmla="*/ 48 h 120"/>
                    <a:gd name="T54" fmla="*/ 156 w 228"/>
                    <a:gd name="T55" fmla="*/ 24 h 120"/>
                    <a:gd name="T56" fmla="*/ 168 w 228"/>
                    <a:gd name="T57" fmla="*/ 18 h 120"/>
                    <a:gd name="T58" fmla="*/ 168 w 228"/>
                    <a:gd name="T59" fmla="*/ 30 h 120"/>
                    <a:gd name="T60" fmla="*/ 168 w 228"/>
                    <a:gd name="T61" fmla="*/ 24 h 120"/>
                    <a:gd name="T62" fmla="*/ 174 w 228"/>
                    <a:gd name="T63" fmla="*/ 12 h 120"/>
                    <a:gd name="T64" fmla="*/ 180 w 228"/>
                    <a:gd name="T65" fmla="*/ 0 h 120"/>
                    <a:gd name="T66" fmla="*/ 192 w 228"/>
                    <a:gd name="T67" fmla="*/ 18 h 120"/>
                    <a:gd name="T68" fmla="*/ 186 w 228"/>
                    <a:gd name="T69" fmla="*/ 24 h 120"/>
                    <a:gd name="T70" fmla="*/ 192 w 228"/>
                    <a:gd name="T71" fmla="*/ 24 h 120"/>
                    <a:gd name="T72" fmla="*/ 186 w 228"/>
                    <a:gd name="T73" fmla="*/ 36 h 120"/>
                    <a:gd name="T74" fmla="*/ 186 w 228"/>
                    <a:gd name="T75" fmla="*/ 42 h 120"/>
                    <a:gd name="T76" fmla="*/ 198 w 228"/>
                    <a:gd name="T77" fmla="*/ 18 h 120"/>
                    <a:gd name="T78" fmla="*/ 210 w 228"/>
                    <a:gd name="T79" fmla="*/ 18 h 120"/>
                    <a:gd name="T80" fmla="*/ 228 w 228"/>
                    <a:gd name="T81" fmla="*/ 30 h 120"/>
                    <a:gd name="T82" fmla="*/ 216 w 228"/>
                    <a:gd name="T83" fmla="*/ 42 h 120"/>
                    <a:gd name="T84" fmla="*/ 192 w 228"/>
                    <a:gd name="T85" fmla="*/ 42 h 120"/>
                    <a:gd name="T86" fmla="*/ 204 w 228"/>
                    <a:gd name="T87" fmla="*/ 54 h 120"/>
                    <a:gd name="T88" fmla="*/ 210 w 228"/>
                    <a:gd name="T89" fmla="*/ 60 h 120"/>
                    <a:gd name="T90" fmla="*/ 216 w 228"/>
                    <a:gd name="T91" fmla="*/ 66 h 120"/>
                    <a:gd name="T92" fmla="*/ 222 w 228"/>
                    <a:gd name="T93" fmla="*/ 60 h 120"/>
                    <a:gd name="T94" fmla="*/ 228 w 228"/>
                    <a:gd name="T95" fmla="*/ 72 h 120"/>
                    <a:gd name="T96" fmla="*/ 210 w 228"/>
                    <a:gd name="T97" fmla="*/ 78 h 120"/>
                    <a:gd name="T98" fmla="*/ 198 w 228"/>
                    <a:gd name="T99" fmla="*/ 90 h 120"/>
                    <a:gd name="T100" fmla="*/ 186 w 228"/>
                    <a:gd name="T101" fmla="*/ 48 h 120"/>
                    <a:gd name="T102" fmla="*/ 162 w 228"/>
                    <a:gd name="T103" fmla="*/ 60 h 120"/>
                    <a:gd name="T104" fmla="*/ 150 w 228"/>
                    <a:gd name="T105" fmla="*/ 78 h 120"/>
                    <a:gd name="T106" fmla="*/ 144 w 228"/>
                    <a:gd name="T107" fmla="*/ 108 h 120"/>
                    <a:gd name="T108" fmla="*/ 126 w 228"/>
                    <a:gd name="T109" fmla="*/ 102 h 120"/>
                    <a:gd name="T110" fmla="*/ 108 w 228"/>
                    <a:gd name="T111" fmla="*/ 108 h 120"/>
                    <a:gd name="T112" fmla="*/ 84 w 228"/>
                    <a:gd name="T113" fmla="*/ 84 h 120"/>
                    <a:gd name="T114" fmla="*/ 72 w 228"/>
                    <a:gd name="T115" fmla="*/ 96 h 1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120"/>
                    <a:gd name="T176" fmla="*/ 228 w 228"/>
                    <a:gd name="T177" fmla="*/ 120 h 1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120">
                      <a:moveTo>
                        <a:pt x="0" y="96"/>
                      </a:moveTo>
                      <a:lnTo>
                        <a:pt x="0" y="90"/>
                      </a:lnTo>
                      <a:lnTo>
                        <a:pt x="6" y="84"/>
                      </a:lnTo>
                      <a:lnTo>
                        <a:pt x="6" y="90"/>
                      </a:lnTo>
                      <a:lnTo>
                        <a:pt x="6" y="96"/>
                      </a:lnTo>
                      <a:lnTo>
                        <a:pt x="0" y="96"/>
                      </a:lnTo>
                      <a:lnTo>
                        <a:pt x="6" y="96"/>
                      </a:lnTo>
                      <a:lnTo>
                        <a:pt x="6" y="102"/>
                      </a:lnTo>
                      <a:lnTo>
                        <a:pt x="6" y="108"/>
                      </a:lnTo>
                      <a:lnTo>
                        <a:pt x="6" y="102"/>
                      </a:lnTo>
                      <a:lnTo>
                        <a:pt x="6" y="108"/>
                      </a:lnTo>
                      <a:lnTo>
                        <a:pt x="6" y="102"/>
                      </a:lnTo>
                      <a:lnTo>
                        <a:pt x="12" y="102"/>
                      </a:lnTo>
                      <a:lnTo>
                        <a:pt x="6" y="102"/>
                      </a:lnTo>
                      <a:lnTo>
                        <a:pt x="12" y="102"/>
                      </a:lnTo>
                      <a:lnTo>
                        <a:pt x="12" y="108"/>
                      </a:lnTo>
                      <a:lnTo>
                        <a:pt x="18" y="108"/>
                      </a:lnTo>
                      <a:lnTo>
                        <a:pt x="24" y="108"/>
                      </a:lnTo>
                      <a:lnTo>
                        <a:pt x="30" y="108"/>
                      </a:lnTo>
                      <a:lnTo>
                        <a:pt x="24" y="108"/>
                      </a:lnTo>
                      <a:lnTo>
                        <a:pt x="24" y="102"/>
                      </a:lnTo>
                      <a:lnTo>
                        <a:pt x="30" y="102"/>
                      </a:lnTo>
                      <a:lnTo>
                        <a:pt x="30" y="108"/>
                      </a:lnTo>
                      <a:lnTo>
                        <a:pt x="30" y="102"/>
                      </a:lnTo>
                      <a:lnTo>
                        <a:pt x="30" y="96"/>
                      </a:lnTo>
                      <a:lnTo>
                        <a:pt x="30" y="102"/>
                      </a:lnTo>
                      <a:lnTo>
                        <a:pt x="24" y="102"/>
                      </a:lnTo>
                      <a:lnTo>
                        <a:pt x="24" y="96"/>
                      </a:lnTo>
                      <a:lnTo>
                        <a:pt x="30" y="96"/>
                      </a:lnTo>
                      <a:lnTo>
                        <a:pt x="30" y="90"/>
                      </a:lnTo>
                      <a:lnTo>
                        <a:pt x="36" y="90"/>
                      </a:lnTo>
                      <a:lnTo>
                        <a:pt x="36" y="84"/>
                      </a:lnTo>
                      <a:lnTo>
                        <a:pt x="36" y="78"/>
                      </a:lnTo>
                      <a:lnTo>
                        <a:pt x="42" y="78"/>
                      </a:lnTo>
                      <a:lnTo>
                        <a:pt x="36" y="84"/>
                      </a:lnTo>
                      <a:lnTo>
                        <a:pt x="42" y="84"/>
                      </a:lnTo>
                      <a:lnTo>
                        <a:pt x="42" y="90"/>
                      </a:lnTo>
                      <a:lnTo>
                        <a:pt x="42" y="84"/>
                      </a:lnTo>
                      <a:lnTo>
                        <a:pt x="48" y="84"/>
                      </a:lnTo>
                      <a:lnTo>
                        <a:pt x="42" y="84"/>
                      </a:lnTo>
                      <a:lnTo>
                        <a:pt x="42" y="78"/>
                      </a:lnTo>
                      <a:lnTo>
                        <a:pt x="42" y="72"/>
                      </a:lnTo>
                      <a:lnTo>
                        <a:pt x="48" y="72"/>
                      </a:lnTo>
                      <a:lnTo>
                        <a:pt x="48" y="78"/>
                      </a:lnTo>
                      <a:lnTo>
                        <a:pt x="48" y="84"/>
                      </a:lnTo>
                      <a:lnTo>
                        <a:pt x="54" y="84"/>
                      </a:lnTo>
                      <a:lnTo>
                        <a:pt x="54" y="90"/>
                      </a:lnTo>
                      <a:lnTo>
                        <a:pt x="60" y="90"/>
                      </a:lnTo>
                      <a:lnTo>
                        <a:pt x="54" y="90"/>
                      </a:lnTo>
                      <a:lnTo>
                        <a:pt x="54" y="84"/>
                      </a:lnTo>
                      <a:lnTo>
                        <a:pt x="48" y="84"/>
                      </a:lnTo>
                      <a:lnTo>
                        <a:pt x="48" y="78"/>
                      </a:lnTo>
                      <a:lnTo>
                        <a:pt x="48" y="72"/>
                      </a:lnTo>
                      <a:lnTo>
                        <a:pt x="48" y="66"/>
                      </a:lnTo>
                      <a:lnTo>
                        <a:pt x="54" y="66"/>
                      </a:lnTo>
                      <a:lnTo>
                        <a:pt x="60" y="60"/>
                      </a:lnTo>
                      <a:lnTo>
                        <a:pt x="60" y="66"/>
                      </a:lnTo>
                      <a:lnTo>
                        <a:pt x="60" y="72"/>
                      </a:lnTo>
                      <a:lnTo>
                        <a:pt x="60" y="78"/>
                      </a:lnTo>
                      <a:lnTo>
                        <a:pt x="60" y="72"/>
                      </a:lnTo>
                      <a:lnTo>
                        <a:pt x="66" y="72"/>
                      </a:lnTo>
                      <a:lnTo>
                        <a:pt x="60" y="72"/>
                      </a:lnTo>
                      <a:lnTo>
                        <a:pt x="60" y="66"/>
                      </a:lnTo>
                      <a:lnTo>
                        <a:pt x="66" y="60"/>
                      </a:lnTo>
                      <a:lnTo>
                        <a:pt x="66" y="66"/>
                      </a:lnTo>
                      <a:lnTo>
                        <a:pt x="66" y="60"/>
                      </a:lnTo>
                      <a:lnTo>
                        <a:pt x="66" y="54"/>
                      </a:lnTo>
                      <a:lnTo>
                        <a:pt x="72" y="60"/>
                      </a:lnTo>
                      <a:lnTo>
                        <a:pt x="66" y="66"/>
                      </a:lnTo>
                      <a:lnTo>
                        <a:pt x="72" y="72"/>
                      </a:lnTo>
                      <a:lnTo>
                        <a:pt x="66" y="72"/>
                      </a:lnTo>
                      <a:lnTo>
                        <a:pt x="66" y="78"/>
                      </a:lnTo>
                      <a:lnTo>
                        <a:pt x="66" y="84"/>
                      </a:lnTo>
                      <a:lnTo>
                        <a:pt x="60" y="84"/>
                      </a:lnTo>
                      <a:lnTo>
                        <a:pt x="66" y="84"/>
                      </a:lnTo>
                      <a:lnTo>
                        <a:pt x="72" y="78"/>
                      </a:lnTo>
                      <a:lnTo>
                        <a:pt x="72" y="72"/>
                      </a:lnTo>
                      <a:lnTo>
                        <a:pt x="72" y="78"/>
                      </a:lnTo>
                      <a:lnTo>
                        <a:pt x="78" y="78"/>
                      </a:lnTo>
                      <a:lnTo>
                        <a:pt x="78" y="72"/>
                      </a:lnTo>
                      <a:lnTo>
                        <a:pt x="72" y="72"/>
                      </a:lnTo>
                      <a:lnTo>
                        <a:pt x="72" y="66"/>
                      </a:lnTo>
                      <a:lnTo>
                        <a:pt x="78" y="60"/>
                      </a:lnTo>
                      <a:lnTo>
                        <a:pt x="78" y="54"/>
                      </a:lnTo>
                      <a:lnTo>
                        <a:pt x="78" y="60"/>
                      </a:lnTo>
                      <a:lnTo>
                        <a:pt x="84" y="60"/>
                      </a:lnTo>
                      <a:lnTo>
                        <a:pt x="78" y="60"/>
                      </a:lnTo>
                      <a:lnTo>
                        <a:pt x="84" y="60"/>
                      </a:lnTo>
                      <a:lnTo>
                        <a:pt x="84" y="54"/>
                      </a:lnTo>
                      <a:lnTo>
                        <a:pt x="90" y="54"/>
                      </a:lnTo>
                      <a:lnTo>
                        <a:pt x="90" y="60"/>
                      </a:lnTo>
                      <a:lnTo>
                        <a:pt x="96" y="60"/>
                      </a:lnTo>
                      <a:lnTo>
                        <a:pt x="96" y="54"/>
                      </a:lnTo>
                      <a:lnTo>
                        <a:pt x="90" y="54"/>
                      </a:lnTo>
                      <a:lnTo>
                        <a:pt x="96" y="48"/>
                      </a:lnTo>
                      <a:lnTo>
                        <a:pt x="90" y="48"/>
                      </a:lnTo>
                      <a:lnTo>
                        <a:pt x="84" y="48"/>
                      </a:lnTo>
                      <a:lnTo>
                        <a:pt x="90" y="48"/>
                      </a:lnTo>
                      <a:lnTo>
                        <a:pt x="84" y="48"/>
                      </a:lnTo>
                      <a:lnTo>
                        <a:pt x="84" y="42"/>
                      </a:lnTo>
                      <a:lnTo>
                        <a:pt x="84" y="36"/>
                      </a:lnTo>
                      <a:lnTo>
                        <a:pt x="90" y="42"/>
                      </a:lnTo>
                      <a:lnTo>
                        <a:pt x="90" y="48"/>
                      </a:lnTo>
                      <a:lnTo>
                        <a:pt x="90" y="42"/>
                      </a:lnTo>
                      <a:lnTo>
                        <a:pt x="96" y="42"/>
                      </a:lnTo>
                      <a:lnTo>
                        <a:pt x="96" y="36"/>
                      </a:lnTo>
                      <a:lnTo>
                        <a:pt x="96" y="42"/>
                      </a:lnTo>
                      <a:lnTo>
                        <a:pt x="96" y="48"/>
                      </a:lnTo>
                      <a:lnTo>
                        <a:pt x="102" y="48"/>
                      </a:lnTo>
                      <a:lnTo>
                        <a:pt x="102" y="42"/>
                      </a:lnTo>
                      <a:lnTo>
                        <a:pt x="108" y="42"/>
                      </a:lnTo>
                      <a:lnTo>
                        <a:pt x="108" y="48"/>
                      </a:lnTo>
                      <a:lnTo>
                        <a:pt x="102" y="48"/>
                      </a:lnTo>
                      <a:lnTo>
                        <a:pt x="102" y="54"/>
                      </a:lnTo>
                      <a:lnTo>
                        <a:pt x="102" y="48"/>
                      </a:lnTo>
                      <a:lnTo>
                        <a:pt x="108" y="48"/>
                      </a:lnTo>
                      <a:lnTo>
                        <a:pt x="108" y="54"/>
                      </a:lnTo>
                      <a:lnTo>
                        <a:pt x="114" y="54"/>
                      </a:lnTo>
                      <a:lnTo>
                        <a:pt x="120" y="54"/>
                      </a:lnTo>
                      <a:lnTo>
                        <a:pt x="114" y="54"/>
                      </a:lnTo>
                      <a:lnTo>
                        <a:pt x="114" y="48"/>
                      </a:lnTo>
                      <a:lnTo>
                        <a:pt x="114" y="42"/>
                      </a:lnTo>
                      <a:lnTo>
                        <a:pt x="120" y="42"/>
                      </a:lnTo>
                      <a:lnTo>
                        <a:pt x="120" y="36"/>
                      </a:lnTo>
                      <a:lnTo>
                        <a:pt x="114" y="42"/>
                      </a:lnTo>
                      <a:lnTo>
                        <a:pt x="120" y="36"/>
                      </a:lnTo>
                      <a:lnTo>
                        <a:pt x="120" y="30"/>
                      </a:lnTo>
                      <a:lnTo>
                        <a:pt x="126" y="30"/>
                      </a:lnTo>
                      <a:lnTo>
                        <a:pt x="132" y="36"/>
                      </a:lnTo>
                      <a:lnTo>
                        <a:pt x="132" y="30"/>
                      </a:lnTo>
                      <a:lnTo>
                        <a:pt x="126" y="30"/>
                      </a:lnTo>
                      <a:lnTo>
                        <a:pt x="126" y="24"/>
                      </a:lnTo>
                      <a:lnTo>
                        <a:pt x="132" y="24"/>
                      </a:lnTo>
                      <a:lnTo>
                        <a:pt x="132" y="18"/>
                      </a:lnTo>
                      <a:lnTo>
                        <a:pt x="126" y="18"/>
                      </a:lnTo>
                      <a:lnTo>
                        <a:pt x="132" y="18"/>
                      </a:lnTo>
                      <a:lnTo>
                        <a:pt x="132" y="12"/>
                      </a:lnTo>
                      <a:lnTo>
                        <a:pt x="132" y="18"/>
                      </a:lnTo>
                      <a:lnTo>
                        <a:pt x="132" y="12"/>
                      </a:lnTo>
                      <a:lnTo>
                        <a:pt x="138" y="12"/>
                      </a:lnTo>
                      <a:lnTo>
                        <a:pt x="144" y="12"/>
                      </a:lnTo>
                      <a:lnTo>
                        <a:pt x="144" y="18"/>
                      </a:lnTo>
                      <a:lnTo>
                        <a:pt x="144" y="12"/>
                      </a:lnTo>
                      <a:lnTo>
                        <a:pt x="150" y="12"/>
                      </a:lnTo>
                      <a:lnTo>
                        <a:pt x="144" y="12"/>
                      </a:lnTo>
                      <a:lnTo>
                        <a:pt x="144" y="18"/>
                      </a:lnTo>
                      <a:lnTo>
                        <a:pt x="150" y="12"/>
                      </a:lnTo>
                      <a:lnTo>
                        <a:pt x="156" y="12"/>
                      </a:lnTo>
                      <a:lnTo>
                        <a:pt x="150" y="18"/>
                      </a:lnTo>
                      <a:lnTo>
                        <a:pt x="150" y="24"/>
                      </a:lnTo>
                      <a:lnTo>
                        <a:pt x="144" y="24"/>
                      </a:lnTo>
                      <a:lnTo>
                        <a:pt x="144" y="30"/>
                      </a:lnTo>
                      <a:lnTo>
                        <a:pt x="138" y="30"/>
                      </a:lnTo>
                      <a:lnTo>
                        <a:pt x="144" y="30"/>
                      </a:lnTo>
                      <a:lnTo>
                        <a:pt x="144" y="36"/>
                      </a:lnTo>
                      <a:lnTo>
                        <a:pt x="138" y="36"/>
                      </a:lnTo>
                      <a:lnTo>
                        <a:pt x="144" y="42"/>
                      </a:lnTo>
                      <a:lnTo>
                        <a:pt x="144" y="36"/>
                      </a:lnTo>
                      <a:lnTo>
                        <a:pt x="144" y="42"/>
                      </a:lnTo>
                      <a:lnTo>
                        <a:pt x="138" y="42"/>
                      </a:lnTo>
                      <a:lnTo>
                        <a:pt x="138" y="48"/>
                      </a:lnTo>
                      <a:lnTo>
                        <a:pt x="144" y="48"/>
                      </a:lnTo>
                      <a:lnTo>
                        <a:pt x="144" y="42"/>
                      </a:lnTo>
                      <a:lnTo>
                        <a:pt x="144" y="36"/>
                      </a:lnTo>
                      <a:lnTo>
                        <a:pt x="150" y="36"/>
                      </a:lnTo>
                      <a:lnTo>
                        <a:pt x="150" y="30"/>
                      </a:lnTo>
                      <a:lnTo>
                        <a:pt x="156" y="30"/>
                      </a:lnTo>
                      <a:lnTo>
                        <a:pt x="156" y="24"/>
                      </a:lnTo>
                      <a:lnTo>
                        <a:pt x="156" y="18"/>
                      </a:lnTo>
                      <a:lnTo>
                        <a:pt x="162" y="18"/>
                      </a:lnTo>
                      <a:lnTo>
                        <a:pt x="162" y="12"/>
                      </a:lnTo>
                      <a:lnTo>
                        <a:pt x="168" y="12"/>
                      </a:lnTo>
                      <a:lnTo>
                        <a:pt x="162" y="18"/>
                      </a:lnTo>
                      <a:lnTo>
                        <a:pt x="168" y="18"/>
                      </a:lnTo>
                      <a:lnTo>
                        <a:pt x="162" y="18"/>
                      </a:lnTo>
                      <a:lnTo>
                        <a:pt x="162" y="24"/>
                      </a:lnTo>
                      <a:lnTo>
                        <a:pt x="162" y="30"/>
                      </a:lnTo>
                      <a:lnTo>
                        <a:pt x="162" y="36"/>
                      </a:lnTo>
                      <a:lnTo>
                        <a:pt x="168" y="36"/>
                      </a:lnTo>
                      <a:lnTo>
                        <a:pt x="168" y="30"/>
                      </a:lnTo>
                      <a:lnTo>
                        <a:pt x="168" y="36"/>
                      </a:lnTo>
                      <a:lnTo>
                        <a:pt x="168" y="30"/>
                      </a:lnTo>
                      <a:lnTo>
                        <a:pt x="168" y="24"/>
                      </a:lnTo>
                      <a:lnTo>
                        <a:pt x="174" y="30"/>
                      </a:lnTo>
                      <a:lnTo>
                        <a:pt x="174" y="24"/>
                      </a:lnTo>
                      <a:lnTo>
                        <a:pt x="168" y="24"/>
                      </a:lnTo>
                      <a:lnTo>
                        <a:pt x="174" y="24"/>
                      </a:lnTo>
                      <a:lnTo>
                        <a:pt x="168" y="24"/>
                      </a:lnTo>
                      <a:lnTo>
                        <a:pt x="174" y="18"/>
                      </a:lnTo>
                      <a:lnTo>
                        <a:pt x="180" y="18"/>
                      </a:lnTo>
                      <a:lnTo>
                        <a:pt x="180" y="12"/>
                      </a:lnTo>
                      <a:lnTo>
                        <a:pt x="174" y="12"/>
                      </a:lnTo>
                      <a:lnTo>
                        <a:pt x="174" y="6"/>
                      </a:lnTo>
                      <a:lnTo>
                        <a:pt x="180" y="12"/>
                      </a:lnTo>
                      <a:lnTo>
                        <a:pt x="180" y="6"/>
                      </a:lnTo>
                      <a:lnTo>
                        <a:pt x="174" y="6"/>
                      </a:lnTo>
                      <a:lnTo>
                        <a:pt x="180" y="6"/>
                      </a:lnTo>
                      <a:lnTo>
                        <a:pt x="180" y="0"/>
                      </a:lnTo>
                      <a:lnTo>
                        <a:pt x="180" y="6"/>
                      </a:lnTo>
                      <a:lnTo>
                        <a:pt x="186" y="6"/>
                      </a:lnTo>
                      <a:lnTo>
                        <a:pt x="186" y="12"/>
                      </a:lnTo>
                      <a:lnTo>
                        <a:pt x="192" y="6"/>
                      </a:lnTo>
                      <a:lnTo>
                        <a:pt x="192" y="12"/>
                      </a:lnTo>
                      <a:lnTo>
                        <a:pt x="192" y="18"/>
                      </a:lnTo>
                      <a:lnTo>
                        <a:pt x="186" y="18"/>
                      </a:lnTo>
                      <a:lnTo>
                        <a:pt x="192" y="18"/>
                      </a:lnTo>
                      <a:lnTo>
                        <a:pt x="186" y="18"/>
                      </a:lnTo>
                      <a:lnTo>
                        <a:pt x="180" y="18"/>
                      </a:lnTo>
                      <a:lnTo>
                        <a:pt x="186" y="18"/>
                      </a:lnTo>
                      <a:lnTo>
                        <a:pt x="186" y="24"/>
                      </a:lnTo>
                      <a:lnTo>
                        <a:pt x="180" y="24"/>
                      </a:lnTo>
                      <a:lnTo>
                        <a:pt x="186" y="24"/>
                      </a:lnTo>
                      <a:lnTo>
                        <a:pt x="180" y="24"/>
                      </a:lnTo>
                      <a:lnTo>
                        <a:pt x="186" y="24"/>
                      </a:lnTo>
                      <a:lnTo>
                        <a:pt x="186" y="18"/>
                      </a:lnTo>
                      <a:lnTo>
                        <a:pt x="192" y="24"/>
                      </a:lnTo>
                      <a:lnTo>
                        <a:pt x="186" y="24"/>
                      </a:lnTo>
                      <a:lnTo>
                        <a:pt x="186" y="30"/>
                      </a:lnTo>
                      <a:lnTo>
                        <a:pt x="180" y="30"/>
                      </a:lnTo>
                      <a:lnTo>
                        <a:pt x="180" y="36"/>
                      </a:lnTo>
                      <a:lnTo>
                        <a:pt x="186" y="30"/>
                      </a:lnTo>
                      <a:lnTo>
                        <a:pt x="186" y="36"/>
                      </a:lnTo>
                      <a:lnTo>
                        <a:pt x="186" y="30"/>
                      </a:lnTo>
                      <a:lnTo>
                        <a:pt x="192" y="30"/>
                      </a:lnTo>
                      <a:lnTo>
                        <a:pt x="186" y="36"/>
                      </a:lnTo>
                      <a:lnTo>
                        <a:pt x="186" y="42"/>
                      </a:lnTo>
                      <a:lnTo>
                        <a:pt x="186" y="48"/>
                      </a:lnTo>
                      <a:lnTo>
                        <a:pt x="186" y="42"/>
                      </a:lnTo>
                      <a:lnTo>
                        <a:pt x="186" y="36"/>
                      </a:lnTo>
                      <a:lnTo>
                        <a:pt x="192" y="36"/>
                      </a:lnTo>
                      <a:lnTo>
                        <a:pt x="192" y="30"/>
                      </a:lnTo>
                      <a:lnTo>
                        <a:pt x="192" y="24"/>
                      </a:lnTo>
                      <a:lnTo>
                        <a:pt x="192" y="18"/>
                      </a:lnTo>
                      <a:lnTo>
                        <a:pt x="198" y="18"/>
                      </a:lnTo>
                      <a:lnTo>
                        <a:pt x="198" y="12"/>
                      </a:lnTo>
                      <a:lnTo>
                        <a:pt x="204" y="12"/>
                      </a:lnTo>
                      <a:lnTo>
                        <a:pt x="204" y="18"/>
                      </a:lnTo>
                      <a:lnTo>
                        <a:pt x="204" y="24"/>
                      </a:lnTo>
                      <a:lnTo>
                        <a:pt x="210" y="24"/>
                      </a:lnTo>
                      <a:lnTo>
                        <a:pt x="210" y="18"/>
                      </a:lnTo>
                      <a:lnTo>
                        <a:pt x="210" y="24"/>
                      </a:lnTo>
                      <a:lnTo>
                        <a:pt x="216" y="24"/>
                      </a:lnTo>
                      <a:lnTo>
                        <a:pt x="222" y="24"/>
                      </a:lnTo>
                      <a:lnTo>
                        <a:pt x="216" y="30"/>
                      </a:lnTo>
                      <a:lnTo>
                        <a:pt x="222" y="30"/>
                      </a:lnTo>
                      <a:lnTo>
                        <a:pt x="228" y="30"/>
                      </a:lnTo>
                      <a:lnTo>
                        <a:pt x="228" y="36"/>
                      </a:lnTo>
                      <a:lnTo>
                        <a:pt x="228" y="30"/>
                      </a:lnTo>
                      <a:lnTo>
                        <a:pt x="228" y="36"/>
                      </a:lnTo>
                      <a:lnTo>
                        <a:pt x="228" y="42"/>
                      </a:lnTo>
                      <a:lnTo>
                        <a:pt x="222" y="42"/>
                      </a:lnTo>
                      <a:lnTo>
                        <a:pt x="216" y="42"/>
                      </a:lnTo>
                      <a:lnTo>
                        <a:pt x="222" y="48"/>
                      </a:lnTo>
                      <a:lnTo>
                        <a:pt x="216" y="48"/>
                      </a:lnTo>
                      <a:lnTo>
                        <a:pt x="210" y="48"/>
                      </a:lnTo>
                      <a:lnTo>
                        <a:pt x="204" y="48"/>
                      </a:lnTo>
                      <a:lnTo>
                        <a:pt x="198" y="48"/>
                      </a:lnTo>
                      <a:lnTo>
                        <a:pt x="192" y="42"/>
                      </a:lnTo>
                      <a:lnTo>
                        <a:pt x="192" y="48"/>
                      </a:lnTo>
                      <a:lnTo>
                        <a:pt x="198" y="48"/>
                      </a:lnTo>
                      <a:lnTo>
                        <a:pt x="192" y="48"/>
                      </a:lnTo>
                      <a:lnTo>
                        <a:pt x="198" y="48"/>
                      </a:lnTo>
                      <a:lnTo>
                        <a:pt x="204" y="48"/>
                      </a:lnTo>
                      <a:lnTo>
                        <a:pt x="204" y="54"/>
                      </a:lnTo>
                      <a:lnTo>
                        <a:pt x="204" y="48"/>
                      </a:lnTo>
                      <a:lnTo>
                        <a:pt x="204" y="54"/>
                      </a:lnTo>
                      <a:lnTo>
                        <a:pt x="210" y="54"/>
                      </a:lnTo>
                      <a:lnTo>
                        <a:pt x="204" y="54"/>
                      </a:lnTo>
                      <a:lnTo>
                        <a:pt x="204" y="60"/>
                      </a:lnTo>
                      <a:lnTo>
                        <a:pt x="210" y="60"/>
                      </a:lnTo>
                      <a:lnTo>
                        <a:pt x="210" y="54"/>
                      </a:lnTo>
                      <a:lnTo>
                        <a:pt x="210" y="60"/>
                      </a:lnTo>
                      <a:lnTo>
                        <a:pt x="210" y="66"/>
                      </a:lnTo>
                      <a:lnTo>
                        <a:pt x="204" y="66"/>
                      </a:lnTo>
                      <a:lnTo>
                        <a:pt x="210" y="66"/>
                      </a:lnTo>
                      <a:lnTo>
                        <a:pt x="216" y="66"/>
                      </a:lnTo>
                      <a:lnTo>
                        <a:pt x="216" y="60"/>
                      </a:lnTo>
                      <a:lnTo>
                        <a:pt x="222" y="60"/>
                      </a:lnTo>
                      <a:lnTo>
                        <a:pt x="216" y="60"/>
                      </a:lnTo>
                      <a:lnTo>
                        <a:pt x="222" y="60"/>
                      </a:lnTo>
                      <a:lnTo>
                        <a:pt x="222" y="66"/>
                      </a:lnTo>
                      <a:lnTo>
                        <a:pt x="222" y="60"/>
                      </a:lnTo>
                      <a:lnTo>
                        <a:pt x="228" y="60"/>
                      </a:lnTo>
                      <a:lnTo>
                        <a:pt x="222" y="66"/>
                      </a:lnTo>
                      <a:lnTo>
                        <a:pt x="228" y="66"/>
                      </a:lnTo>
                      <a:lnTo>
                        <a:pt x="228" y="60"/>
                      </a:lnTo>
                      <a:lnTo>
                        <a:pt x="228" y="66"/>
                      </a:lnTo>
                      <a:lnTo>
                        <a:pt x="228" y="72"/>
                      </a:lnTo>
                      <a:lnTo>
                        <a:pt x="222" y="72"/>
                      </a:lnTo>
                      <a:lnTo>
                        <a:pt x="216" y="72"/>
                      </a:lnTo>
                      <a:lnTo>
                        <a:pt x="216" y="66"/>
                      </a:lnTo>
                      <a:lnTo>
                        <a:pt x="216" y="72"/>
                      </a:lnTo>
                      <a:lnTo>
                        <a:pt x="216" y="78"/>
                      </a:lnTo>
                      <a:lnTo>
                        <a:pt x="210" y="78"/>
                      </a:lnTo>
                      <a:lnTo>
                        <a:pt x="210" y="84"/>
                      </a:lnTo>
                      <a:lnTo>
                        <a:pt x="204" y="84"/>
                      </a:lnTo>
                      <a:lnTo>
                        <a:pt x="204" y="90"/>
                      </a:lnTo>
                      <a:lnTo>
                        <a:pt x="204" y="96"/>
                      </a:lnTo>
                      <a:lnTo>
                        <a:pt x="198" y="96"/>
                      </a:lnTo>
                      <a:lnTo>
                        <a:pt x="198" y="90"/>
                      </a:lnTo>
                      <a:lnTo>
                        <a:pt x="204" y="78"/>
                      </a:lnTo>
                      <a:lnTo>
                        <a:pt x="198" y="66"/>
                      </a:lnTo>
                      <a:lnTo>
                        <a:pt x="192" y="60"/>
                      </a:lnTo>
                      <a:lnTo>
                        <a:pt x="186" y="60"/>
                      </a:lnTo>
                      <a:lnTo>
                        <a:pt x="186" y="54"/>
                      </a:lnTo>
                      <a:lnTo>
                        <a:pt x="186" y="48"/>
                      </a:lnTo>
                      <a:lnTo>
                        <a:pt x="180" y="48"/>
                      </a:lnTo>
                      <a:lnTo>
                        <a:pt x="180" y="54"/>
                      </a:lnTo>
                      <a:lnTo>
                        <a:pt x="174" y="54"/>
                      </a:lnTo>
                      <a:lnTo>
                        <a:pt x="168" y="54"/>
                      </a:lnTo>
                      <a:lnTo>
                        <a:pt x="162" y="54"/>
                      </a:lnTo>
                      <a:lnTo>
                        <a:pt x="162" y="60"/>
                      </a:lnTo>
                      <a:lnTo>
                        <a:pt x="156" y="60"/>
                      </a:lnTo>
                      <a:lnTo>
                        <a:pt x="156" y="66"/>
                      </a:lnTo>
                      <a:lnTo>
                        <a:pt x="150" y="66"/>
                      </a:lnTo>
                      <a:lnTo>
                        <a:pt x="156" y="72"/>
                      </a:lnTo>
                      <a:lnTo>
                        <a:pt x="150" y="72"/>
                      </a:lnTo>
                      <a:lnTo>
                        <a:pt x="150" y="78"/>
                      </a:lnTo>
                      <a:lnTo>
                        <a:pt x="150" y="84"/>
                      </a:lnTo>
                      <a:lnTo>
                        <a:pt x="150" y="90"/>
                      </a:lnTo>
                      <a:lnTo>
                        <a:pt x="150" y="96"/>
                      </a:lnTo>
                      <a:lnTo>
                        <a:pt x="150" y="102"/>
                      </a:lnTo>
                      <a:lnTo>
                        <a:pt x="144" y="102"/>
                      </a:lnTo>
                      <a:lnTo>
                        <a:pt x="144" y="108"/>
                      </a:lnTo>
                      <a:lnTo>
                        <a:pt x="144" y="114"/>
                      </a:lnTo>
                      <a:lnTo>
                        <a:pt x="138" y="114"/>
                      </a:lnTo>
                      <a:lnTo>
                        <a:pt x="138" y="108"/>
                      </a:lnTo>
                      <a:lnTo>
                        <a:pt x="132" y="108"/>
                      </a:lnTo>
                      <a:lnTo>
                        <a:pt x="126" y="108"/>
                      </a:lnTo>
                      <a:lnTo>
                        <a:pt x="126" y="102"/>
                      </a:lnTo>
                      <a:lnTo>
                        <a:pt x="120" y="102"/>
                      </a:lnTo>
                      <a:lnTo>
                        <a:pt x="120" y="108"/>
                      </a:lnTo>
                      <a:lnTo>
                        <a:pt x="114" y="108"/>
                      </a:lnTo>
                      <a:lnTo>
                        <a:pt x="114" y="114"/>
                      </a:lnTo>
                      <a:lnTo>
                        <a:pt x="114" y="108"/>
                      </a:lnTo>
                      <a:lnTo>
                        <a:pt x="108" y="108"/>
                      </a:lnTo>
                      <a:lnTo>
                        <a:pt x="102" y="108"/>
                      </a:lnTo>
                      <a:lnTo>
                        <a:pt x="102" y="102"/>
                      </a:lnTo>
                      <a:lnTo>
                        <a:pt x="96" y="102"/>
                      </a:lnTo>
                      <a:lnTo>
                        <a:pt x="96" y="96"/>
                      </a:lnTo>
                      <a:lnTo>
                        <a:pt x="90" y="84"/>
                      </a:lnTo>
                      <a:lnTo>
                        <a:pt x="84" y="84"/>
                      </a:lnTo>
                      <a:lnTo>
                        <a:pt x="78" y="90"/>
                      </a:lnTo>
                      <a:lnTo>
                        <a:pt x="84" y="96"/>
                      </a:lnTo>
                      <a:lnTo>
                        <a:pt x="78" y="96"/>
                      </a:lnTo>
                      <a:lnTo>
                        <a:pt x="72" y="96"/>
                      </a:lnTo>
                      <a:lnTo>
                        <a:pt x="66" y="96"/>
                      </a:lnTo>
                      <a:lnTo>
                        <a:pt x="72" y="96"/>
                      </a:lnTo>
                      <a:lnTo>
                        <a:pt x="72" y="102"/>
                      </a:lnTo>
                      <a:lnTo>
                        <a:pt x="66" y="108"/>
                      </a:lnTo>
                      <a:lnTo>
                        <a:pt x="66" y="114"/>
                      </a:lnTo>
                      <a:lnTo>
                        <a:pt x="66" y="120"/>
                      </a:lnTo>
                      <a:lnTo>
                        <a:pt x="48" y="114"/>
                      </a:lnTo>
                    </a:path>
                  </a:pathLst>
                </a:custGeom>
                <a:solidFill>
                  <a:srgbClr val="00CC00"/>
                </a:solidFill>
                <a:ln w="0">
                  <a:solidFill>
                    <a:srgbClr val="000000"/>
                  </a:solidFill>
                  <a:prstDash val="solid"/>
                  <a:round/>
                  <a:headEnd/>
                  <a:tailEnd/>
                </a:ln>
              </p:spPr>
              <p:txBody>
                <a:bodyPr/>
                <a:lstStyle/>
                <a:p>
                  <a:endParaRPr lang="en-US"/>
                </a:p>
              </p:txBody>
            </p:sp>
            <p:sp>
              <p:nvSpPr>
                <p:cNvPr id="16960" name="Freeform 432"/>
                <p:cNvSpPr>
                  <a:spLocks/>
                </p:cNvSpPr>
                <p:nvPr/>
              </p:nvSpPr>
              <p:spPr bwMode="auto">
                <a:xfrm>
                  <a:off x="3021" y="1626"/>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961" name="Freeform 433"/>
                <p:cNvSpPr>
                  <a:spLocks/>
                </p:cNvSpPr>
                <p:nvPr/>
              </p:nvSpPr>
              <p:spPr bwMode="auto">
                <a:xfrm>
                  <a:off x="3117" y="1410"/>
                  <a:ext cx="18" cy="24"/>
                </a:xfrm>
                <a:custGeom>
                  <a:avLst/>
                  <a:gdLst>
                    <a:gd name="T0" fmla="*/ 6 w 18"/>
                    <a:gd name="T1" fmla="*/ 24 h 24"/>
                    <a:gd name="T2" fmla="*/ 0 w 18"/>
                    <a:gd name="T3" fmla="*/ 24 h 24"/>
                    <a:gd name="T4" fmla="*/ 6 w 18"/>
                    <a:gd name="T5" fmla="*/ 24 h 24"/>
                    <a:gd name="T6" fmla="*/ 0 w 18"/>
                    <a:gd name="T7" fmla="*/ 24 h 24"/>
                    <a:gd name="T8" fmla="*/ 0 w 18"/>
                    <a:gd name="T9" fmla="*/ 18 h 24"/>
                    <a:gd name="T10" fmla="*/ 6 w 18"/>
                    <a:gd name="T11" fmla="*/ 18 h 24"/>
                    <a:gd name="T12" fmla="*/ 0 w 18"/>
                    <a:gd name="T13" fmla="*/ 18 h 24"/>
                    <a:gd name="T14" fmla="*/ 6 w 18"/>
                    <a:gd name="T15" fmla="*/ 18 h 24"/>
                    <a:gd name="T16" fmla="*/ 6 w 18"/>
                    <a:gd name="T17" fmla="*/ 12 h 24"/>
                    <a:gd name="T18" fmla="*/ 0 w 18"/>
                    <a:gd name="T19" fmla="*/ 18 h 24"/>
                    <a:gd name="T20" fmla="*/ 0 w 18"/>
                    <a:gd name="T21" fmla="*/ 12 h 24"/>
                    <a:gd name="T22" fmla="*/ 6 w 18"/>
                    <a:gd name="T23" fmla="*/ 12 h 24"/>
                    <a:gd name="T24" fmla="*/ 0 w 18"/>
                    <a:gd name="T25" fmla="*/ 12 h 24"/>
                    <a:gd name="T26" fmla="*/ 6 w 18"/>
                    <a:gd name="T27" fmla="*/ 12 h 24"/>
                    <a:gd name="T28" fmla="*/ 6 w 18"/>
                    <a:gd name="T29" fmla="*/ 6 h 24"/>
                    <a:gd name="T30" fmla="*/ 12 w 18"/>
                    <a:gd name="T31" fmla="*/ 6 h 24"/>
                    <a:gd name="T32" fmla="*/ 12 w 18"/>
                    <a:gd name="T33" fmla="*/ 0 h 24"/>
                    <a:gd name="T34" fmla="*/ 6 w 18"/>
                    <a:gd name="T35" fmla="*/ 0 h 24"/>
                    <a:gd name="T36" fmla="*/ 12 w 18"/>
                    <a:gd name="T37" fmla="*/ 0 h 24"/>
                    <a:gd name="T38" fmla="*/ 12 w 18"/>
                    <a:gd name="T39" fmla="*/ 6 h 24"/>
                    <a:gd name="T40" fmla="*/ 12 w 18"/>
                    <a:gd name="T41" fmla="*/ 0 h 24"/>
                    <a:gd name="T42" fmla="*/ 12 w 18"/>
                    <a:gd name="T43" fmla="*/ 6 h 24"/>
                    <a:gd name="T44" fmla="*/ 18 w 18"/>
                    <a:gd name="T45" fmla="*/ 6 h 24"/>
                    <a:gd name="T46" fmla="*/ 18 w 18"/>
                    <a:gd name="T47" fmla="*/ 12 h 24"/>
                    <a:gd name="T48" fmla="*/ 12 w 18"/>
                    <a:gd name="T49" fmla="*/ 12 h 24"/>
                    <a:gd name="T50" fmla="*/ 12 w 18"/>
                    <a:gd name="T51" fmla="*/ 18 h 24"/>
                    <a:gd name="T52" fmla="*/ 18 w 18"/>
                    <a:gd name="T53" fmla="*/ 18 h 24"/>
                    <a:gd name="T54" fmla="*/ 12 w 18"/>
                    <a:gd name="T55" fmla="*/ 18 h 24"/>
                    <a:gd name="T56" fmla="*/ 6 w 18"/>
                    <a:gd name="T57" fmla="*/ 18 h 24"/>
                    <a:gd name="T58" fmla="*/ 12 w 18"/>
                    <a:gd name="T59" fmla="*/ 18 h 24"/>
                    <a:gd name="T60" fmla="*/ 6 w 18"/>
                    <a:gd name="T61" fmla="*/ 18 h 24"/>
                    <a:gd name="T62" fmla="*/ 6 w 18"/>
                    <a:gd name="T63" fmla="*/ 24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24"/>
                    <a:gd name="T98" fmla="*/ 18 w 18"/>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24">
                      <a:moveTo>
                        <a:pt x="6" y="24"/>
                      </a:moveTo>
                      <a:lnTo>
                        <a:pt x="0" y="24"/>
                      </a:lnTo>
                      <a:lnTo>
                        <a:pt x="6" y="24"/>
                      </a:lnTo>
                      <a:lnTo>
                        <a:pt x="0" y="24"/>
                      </a:lnTo>
                      <a:lnTo>
                        <a:pt x="0" y="18"/>
                      </a:lnTo>
                      <a:lnTo>
                        <a:pt x="6" y="18"/>
                      </a:lnTo>
                      <a:lnTo>
                        <a:pt x="0" y="18"/>
                      </a:lnTo>
                      <a:lnTo>
                        <a:pt x="6" y="18"/>
                      </a:lnTo>
                      <a:lnTo>
                        <a:pt x="6" y="12"/>
                      </a:lnTo>
                      <a:lnTo>
                        <a:pt x="0" y="18"/>
                      </a:lnTo>
                      <a:lnTo>
                        <a:pt x="0" y="12"/>
                      </a:lnTo>
                      <a:lnTo>
                        <a:pt x="6" y="12"/>
                      </a:lnTo>
                      <a:lnTo>
                        <a:pt x="0" y="12"/>
                      </a:lnTo>
                      <a:lnTo>
                        <a:pt x="6" y="12"/>
                      </a:lnTo>
                      <a:lnTo>
                        <a:pt x="6" y="6"/>
                      </a:lnTo>
                      <a:lnTo>
                        <a:pt x="12" y="6"/>
                      </a:lnTo>
                      <a:lnTo>
                        <a:pt x="12" y="0"/>
                      </a:lnTo>
                      <a:lnTo>
                        <a:pt x="6" y="0"/>
                      </a:lnTo>
                      <a:lnTo>
                        <a:pt x="12" y="0"/>
                      </a:lnTo>
                      <a:lnTo>
                        <a:pt x="12" y="6"/>
                      </a:lnTo>
                      <a:lnTo>
                        <a:pt x="12" y="0"/>
                      </a:lnTo>
                      <a:lnTo>
                        <a:pt x="12" y="6"/>
                      </a:lnTo>
                      <a:lnTo>
                        <a:pt x="18" y="6"/>
                      </a:lnTo>
                      <a:lnTo>
                        <a:pt x="18" y="12"/>
                      </a:lnTo>
                      <a:lnTo>
                        <a:pt x="12" y="12"/>
                      </a:lnTo>
                      <a:lnTo>
                        <a:pt x="12" y="18"/>
                      </a:lnTo>
                      <a:lnTo>
                        <a:pt x="18" y="18"/>
                      </a:lnTo>
                      <a:lnTo>
                        <a:pt x="12" y="18"/>
                      </a:lnTo>
                      <a:lnTo>
                        <a:pt x="6" y="18"/>
                      </a:lnTo>
                      <a:lnTo>
                        <a:pt x="12" y="18"/>
                      </a:lnTo>
                      <a:lnTo>
                        <a:pt x="6" y="18"/>
                      </a:lnTo>
                      <a:lnTo>
                        <a:pt x="6" y="24"/>
                      </a:lnTo>
                      <a:close/>
                    </a:path>
                  </a:pathLst>
                </a:custGeom>
                <a:solidFill>
                  <a:srgbClr val="00CC00"/>
                </a:solidFill>
                <a:ln w="0">
                  <a:solidFill>
                    <a:srgbClr val="000000"/>
                  </a:solidFill>
                  <a:prstDash val="solid"/>
                  <a:round/>
                  <a:headEnd/>
                  <a:tailEnd/>
                </a:ln>
              </p:spPr>
              <p:txBody>
                <a:bodyPr/>
                <a:lstStyle/>
                <a:p>
                  <a:endParaRPr lang="en-US"/>
                </a:p>
              </p:txBody>
            </p:sp>
            <p:sp>
              <p:nvSpPr>
                <p:cNvPr id="16962" name="Freeform 434"/>
                <p:cNvSpPr>
                  <a:spLocks/>
                </p:cNvSpPr>
                <p:nvPr/>
              </p:nvSpPr>
              <p:spPr bwMode="auto">
                <a:xfrm>
                  <a:off x="3057" y="1458"/>
                  <a:ext cx="36" cy="24"/>
                </a:xfrm>
                <a:custGeom>
                  <a:avLst/>
                  <a:gdLst>
                    <a:gd name="T0" fmla="*/ 0 w 36"/>
                    <a:gd name="T1" fmla="*/ 24 h 24"/>
                    <a:gd name="T2" fmla="*/ 6 w 36"/>
                    <a:gd name="T3" fmla="*/ 18 h 24"/>
                    <a:gd name="T4" fmla="*/ 6 w 36"/>
                    <a:gd name="T5" fmla="*/ 12 h 24"/>
                    <a:gd name="T6" fmla="*/ 6 w 36"/>
                    <a:gd name="T7" fmla="*/ 18 h 24"/>
                    <a:gd name="T8" fmla="*/ 6 w 36"/>
                    <a:gd name="T9" fmla="*/ 12 h 24"/>
                    <a:gd name="T10" fmla="*/ 12 w 36"/>
                    <a:gd name="T11" fmla="*/ 12 h 24"/>
                    <a:gd name="T12" fmla="*/ 18 w 36"/>
                    <a:gd name="T13" fmla="*/ 12 h 24"/>
                    <a:gd name="T14" fmla="*/ 12 w 36"/>
                    <a:gd name="T15" fmla="*/ 12 h 24"/>
                    <a:gd name="T16" fmla="*/ 18 w 36"/>
                    <a:gd name="T17" fmla="*/ 6 h 24"/>
                    <a:gd name="T18" fmla="*/ 18 w 36"/>
                    <a:gd name="T19" fmla="*/ 12 h 24"/>
                    <a:gd name="T20" fmla="*/ 18 w 36"/>
                    <a:gd name="T21" fmla="*/ 6 h 24"/>
                    <a:gd name="T22" fmla="*/ 18 w 36"/>
                    <a:gd name="T23" fmla="*/ 12 h 24"/>
                    <a:gd name="T24" fmla="*/ 24 w 36"/>
                    <a:gd name="T25" fmla="*/ 12 h 24"/>
                    <a:gd name="T26" fmla="*/ 24 w 36"/>
                    <a:gd name="T27" fmla="*/ 6 h 24"/>
                    <a:gd name="T28" fmla="*/ 30 w 36"/>
                    <a:gd name="T29" fmla="*/ 6 h 24"/>
                    <a:gd name="T30" fmla="*/ 30 w 36"/>
                    <a:gd name="T31" fmla="*/ 0 h 24"/>
                    <a:gd name="T32" fmla="*/ 30 w 36"/>
                    <a:gd name="T33" fmla="*/ 6 h 24"/>
                    <a:gd name="T34" fmla="*/ 30 w 36"/>
                    <a:gd name="T35" fmla="*/ 0 h 24"/>
                    <a:gd name="T36" fmla="*/ 36 w 36"/>
                    <a:gd name="T37" fmla="*/ 0 h 24"/>
                    <a:gd name="T38" fmla="*/ 30 w 36"/>
                    <a:gd name="T39" fmla="*/ 0 h 24"/>
                    <a:gd name="T40" fmla="*/ 24 w 36"/>
                    <a:gd name="T41" fmla="*/ 0 h 24"/>
                    <a:gd name="T42" fmla="*/ 24 w 36"/>
                    <a:gd name="T43" fmla="*/ 6 h 24"/>
                    <a:gd name="T44" fmla="*/ 24 w 36"/>
                    <a:gd name="T45" fmla="*/ 0 h 24"/>
                    <a:gd name="T46" fmla="*/ 24 w 36"/>
                    <a:gd name="T47" fmla="*/ 6 h 24"/>
                    <a:gd name="T48" fmla="*/ 18 w 36"/>
                    <a:gd name="T49" fmla="*/ 6 h 24"/>
                    <a:gd name="T50" fmla="*/ 24 w 36"/>
                    <a:gd name="T51" fmla="*/ 6 h 24"/>
                    <a:gd name="T52" fmla="*/ 18 w 36"/>
                    <a:gd name="T53" fmla="*/ 6 h 24"/>
                    <a:gd name="T54" fmla="*/ 18 w 36"/>
                    <a:gd name="T55" fmla="*/ 0 h 24"/>
                    <a:gd name="T56" fmla="*/ 18 w 36"/>
                    <a:gd name="T57" fmla="*/ 6 h 24"/>
                    <a:gd name="T58" fmla="*/ 18 w 36"/>
                    <a:gd name="T59" fmla="*/ 0 h 24"/>
                    <a:gd name="T60" fmla="*/ 12 w 36"/>
                    <a:gd name="T61" fmla="*/ 6 h 24"/>
                    <a:gd name="T62" fmla="*/ 6 w 36"/>
                    <a:gd name="T63" fmla="*/ 12 h 24"/>
                    <a:gd name="T64" fmla="*/ 0 w 36"/>
                    <a:gd name="T65" fmla="*/ 12 h 24"/>
                    <a:gd name="T66" fmla="*/ 0 w 36"/>
                    <a:gd name="T67" fmla="*/ 18 h 24"/>
                    <a:gd name="T68" fmla="*/ 0 w 36"/>
                    <a:gd name="T69" fmla="*/ 24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24"/>
                    <a:gd name="T107" fmla="*/ 36 w 36"/>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24">
                      <a:moveTo>
                        <a:pt x="0" y="24"/>
                      </a:moveTo>
                      <a:lnTo>
                        <a:pt x="6" y="18"/>
                      </a:lnTo>
                      <a:lnTo>
                        <a:pt x="6" y="12"/>
                      </a:lnTo>
                      <a:lnTo>
                        <a:pt x="6" y="18"/>
                      </a:lnTo>
                      <a:lnTo>
                        <a:pt x="6" y="12"/>
                      </a:lnTo>
                      <a:lnTo>
                        <a:pt x="12" y="12"/>
                      </a:lnTo>
                      <a:lnTo>
                        <a:pt x="18" y="12"/>
                      </a:lnTo>
                      <a:lnTo>
                        <a:pt x="12" y="12"/>
                      </a:lnTo>
                      <a:lnTo>
                        <a:pt x="18" y="6"/>
                      </a:lnTo>
                      <a:lnTo>
                        <a:pt x="18" y="12"/>
                      </a:lnTo>
                      <a:lnTo>
                        <a:pt x="18" y="6"/>
                      </a:lnTo>
                      <a:lnTo>
                        <a:pt x="18" y="12"/>
                      </a:lnTo>
                      <a:lnTo>
                        <a:pt x="24" y="12"/>
                      </a:lnTo>
                      <a:lnTo>
                        <a:pt x="24" y="6"/>
                      </a:lnTo>
                      <a:lnTo>
                        <a:pt x="30" y="6"/>
                      </a:lnTo>
                      <a:lnTo>
                        <a:pt x="30" y="0"/>
                      </a:lnTo>
                      <a:lnTo>
                        <a:pt x="30" y="6"/>
                      </a:lnTo>
                      <a:lnTo>
                        <a:pt x="30" y="0"/>
                      </a:lnTo>
                      <a:lnTo>
                        <a:pt x="36" y="0"/>
                      </a:lnTo>
                      <a:lnTo>
                        <a:pt x="30" y="0"/>
                      </a:lnTo>
                      <a:lnTo>
                        <a:pt x="24" y="0"/>
                      </a:lnTo>
                      <a:lnTo>
                        <a:pt x="24" y="6"/>
                      </a:lnTo>
                      <a:lnTo>
                        <a:pt x="24" y="0"/>
                      </a:lnTo>
                      <a:lnTo>
                        <a:pt x="24" y="6"/>
                      </a:lnTo>
                      <a:lnTo>
                        <a:pt x="18" y="6"/>
                      </a:lnTo>
                      <a:lnTo>
                        <a:pt x="24" y="6"/>
                      </a:lnTo>
                      <a:lnTo>
                        <a:pt x="18" y="6"/>
                      </a:lnTo>
                      <a:lnTo>
                        <a:pt x="18" y="0"/>
                      </a:lnTo>
                      <a:lnTo>
                        <a:pt x="18" y="6"/>
                      </a:lnTo>
                      <a:lnTo>
                        <a:pt x="18" y="0"/>
                      </a:lnTo>
                      <a:lnTo>
                        <a:pt x="12" y="6"/>
                      </a:lnTo>
                      <a:lnTo>
                        <a:pt x="6" y="12"/>
                      </a:lnTo>
                      <a:lnTo>
                        <a:pt x="0" y="12"/>
                      </a:lnTo>
                      <a:lnTo>
                        <a:pt x="0" y="18"/>
                      </a:lnTo>
                      <a:lnTo>
                        <a:pt x="0" y="24"/>
                      </a:lnTo>
                      <a:close/>
                    </a:path>
                  </a:pathLst>
                </a:custGeom>
                <a:solidFill>
                  <a:srgbClr val="00CC00"/>
                </a:solidFill>
                <a:ln w="0">
                  <a:solidFill>
                    <a:srgbClr val="000000"/>
                  </a:solidFill>
                  <a:prstDash val="solid"/>
                  <a:round/>
                  <a:headEnd/>
                  <a:tailEnd/>
                </a:ln>
              </p:spPr>
              <p:txBody>
                <a:bodyPr/>
                <a:lstStyle/>
                <a:p>
                  <a:endParaRPr lang="en-US"/>
                </a:p>
              </p:txBody>
            </p:sp>
            <p:sp>
              <p:nvSpPr>
                <p:cNvPr id="16963" name="Freeform 435"/>
                <p:cNvSpPr>
                  <a:spLocks/>
                </p:cNvSpPr>
                <p:nvPr/>
              </p:nvSpPr>
              <p:spPr bwMode="auto">
                <a:xfrm>
                  <a:off x="3195" y="1350"/>
                  <a:ext cx="24" cy="18"/>
                </a:xfrm>
                <a:custGeom>
                  <a:avLst/>
                  <a:gdLst>
                    <a:gd name="T0" fmla="*/ 0 w 24"/>
                    <a:gd name="T1" fmla="*/ 12 h 18"/>
                    <a:gd name="T2" fmla="*/ 0 w 24"/>
                    <a:gd name="T3" fmla="*/ 18 h 18"/>
                    <a:gd name="T4" fmla="*/ 0 w 24"/>
                    <a:gd name="T5" fmla="*/ 12 h 18"/>
                    <a:gd name="T6" fmla="*/ 0 w 24"/>
                    <a:gd name="T7" fmla="*/ 18 h 18"/>
                    <a:gd name="T8" fmla="*/ 6 w 24"/>
                    <a:gd name="T9" fmla="*/ 18 h 18"/>
                    <a:gd name="T10" fmla="*/ 12 w 24"/>
                    <a:gd name="T11" fmla="*/ 18 h 18"/>
                    <a:gd name="T12" fmla="*/ 18 w 24"/>
                    <a:gd name="T13" fmla="*/ 12 h 18"/>
                    <a:gd name="T14" fmla="*/ 18 w 24"/>
                    <a:gd name="T15" fmla="*/ 6 h 18"/>
                    <a:gd name="T16" fmla="*/ 24 w 24"/>
                    <a:gd name="T17" fmla="*/ 6 h 18"/>
                    <a:gd name="T18" fmla="*/ 18 w 24"/>
                    <a:gd name="T19" fmla="*/ 6 h 18"/>
                    <a:gd name="T20" fmla="*/ 18 w 24"/>
                    <a:gd name="T21" fmla="*/ 0 h 18"/>
                    <a:gd name="T22" fmla="*/ 18 w 24"/>
                    <a:gd name="T23" fmla="*/ 6 h 18"/>
                    <a:gd name="T24" fmla="*/ 12 w 24"/>
                    <a:gd name="T25" fmla="*/ 6 h 18"/>
                    <a:gd name="T26" fmla="*/ 18 w 24"/>
                    <a:gd name="T27" fmla="*/ 6 h 18"/>
                    <a:gd name="T28" fmla="*/ 18 w 24"/>
                    <a:gd name="T29" fmla="*/ 12 h 18"/>
                    <a:gd name="T30" fmla="*/ 12 w 24"/>
                    <a:gd name="T31" fmla="*/ 12 h 18"/>
                    <a:gd name="T32" fmla="*/ 12 w 24"/>
                    <a:gd name="T33" fmla="*/ 6 h 18"/>
                    <a:gd name="T34" fmla="*/ 12 w 24"/>
                    <a:gd name="T35" fmla="*/ 12 h 18"/>
                    <a:gd name="T36" fmla="*/ 6 w 24"/>
                    <a:gd name="T37" fmla="*/ 12 h 18"/>
                    <a:gd name="T38" fmla="*/ 0 w 24"/>
                    <a:gd name="T39" fmla="*/ 12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8"/>
                    <a:gd name="T62" fmla="*/ 24 w 24"/>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8">
                      <a:moveTo>
                        <a:pt x="0" y="12"/>
                      </a:moveTo>
                      <a:lnTo>
                        <a:pt x="0" y="18"/>
                      </a:lnTo>
                      <a:lnTo>
                        <a:pt x="0" y="12"/>
                      </a:lnTo>
                      <a:lnTo>
                        <a:pt x="0" y="18"/>
                      </a:lnTo>
                      <a:lnTo>
                        <a:pt x="6" y="18"/>
                      </a:lnTo>
                      <a:lnTo>
                        <a:pt x="12" y="18"/>
                      </a:lnTo>
                      <a:lnTo>
                        <a:pt x="18" y="12"/>
                      </a:lnTo>
                      <a:lnTo>
                        <a:pt x="18" y="6"/>
                      </a:lnTo>
                      <a:lnTo>
                        <a:pt x="24" y="6"/>
                      </a:lnTo>
                      <a:lnTo>
                        <a:pt x="18" y="6"/>
                      </a:lnTo>
                      <a:lnTo>
                        <a:pt x="18" y="0"/>
                      </a:lnTo>
                      <a:lnTo>
                        <a:pt x="18" y="6"/>
                      </a:lnTo>
                      <a:lnTo>
                        <a:pt x="12" y="6"/>
                      </a:lnTo>
                      <a:lnTo>
                        <a:pt x="18" y="6"/>
                      </a:lnTo>
                      <a:lnTo>
                        <a:pt x="18" y="12"/>
                      </a:lnTo>
                      <a:lnTo>
                        <a:pt x="12" y="12"/>
                      </a:lnTo>
                      <a:lnTo>
                        <a:pt x="12" y="6"/>
                      </a:lnTo>
                      <a:lnTo>
                        <a:pt x="12" y="12"/>
                      </a:lnTo>
                      <a:lnTo>
                        <a:pt x="6" y="12"/>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964" name="Freeform 436"/>
                <p:cNvSpPr>
                  <a:spLocks/>
                </p:cNvSpPr>
                <p:nvPr/>
              </p:nvSpPr>
              <p:spPr bwMode="auto">
                <a:xfrm>
                  <a:off x="3135" y="1398"/>
                  <a:ext cx="12" cy="18"/>
                </a:xfrm>
                <a:custGeom>
                  <a:avLst/>
                  <a:gdLst>
                    <a:gd name="T0" fmla="*/ 0 w 12"/>
                    <a:gd name="T1" fmla="*/ 12 h 18"/>
                    <a:gd name="T2" fmla="*/ 0 w 12"/>
                    <a:gd name="T3" fmla="*/ 6 h 18"/>
                    <a:gd name="T4" fmla="*/ 6 w 12"/>
                    <a:gd name="T5" fmla="*/ 6 h 18"/>
                    <a:gd name="T6" fmla="*/ 6 w 12"/>
                    <a:gd name="T7" fmla="*/ 0 h 18"/>
                    <a:gd name="T8" fmla="*/ 6 w 12"/>
                    <a:gd name="T9" fmla="*/ 6 h 18"/>
                    <a:gd name="T10" fmla="*/ 12 w 12"/>
                    <a:gd name="T11" fmla="*/ 6 h 18"/>
                    <a:gd name="T12" fmla="*/ 12 w 12"/>
                    <a:gd name="T13" fmla="*/ 0 h 18"/>
                    <a:gd name="T14" fmla="*/ 6 w 12"/>
                    <a:gd name="T15" fmla="*/ 0 h 18"/>
                    <a:gd name="T16" fmla="*/ 12 w 12"/>
                    <a:gd name="T17" fmla="*/ 0 h 18"/>
                    <a:gd name="T18" fmla="*/ 12 w 12"/>
                    <a:gd name="T19" fmla="*/ 6 h 18"/>
                    <a:gd name="T20" fmla="*/ 12 w 12"/>
                    <a:gd name="T21" fmla="*/ 12 h 18"/>
                    <a:gd name="T22" fmla="*/ 6 w 12"/>
                    <a:gd name="T23" fmla="*/ 12 h 18"/>
                    <a:gd name="T24" fmla="*/ 12 w 12"/>
                    <a:gd name="T25" fmla="*/ 12 h 18"/>
                    <a:gd name="T26" fmla="*/ 6 w 12"/>
                    <a:gd name="T27" fmla="*/ 12 h 18"/>
                    <a:gd name="T28" fmla="*/ 6 w 12"/>
                    <a:gd name="T29" fmla="*/ 18 h 18"/>
                    <a:gd name="T30" fmla="*/ 0 w 12"/>
                    <a:gd name="T31" fmla="*/ 18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6"/>
                      </a:lnTo>
                      <a:lnTo>
                        <a:pt x="6" y="0"/>
                      </a:lnTo>
                      <a:lnTo>
                        <a:pt x="6" y="6"/>
                      </a:lnTo>
                      <a:lnTo>
                        <a:pt x="12" y="6"/>
                      </a:lnTo>
                      <a:lnTo>
                        <a:pt x="12" y="0"/>
                      </a:lnTo>
                      <a:lnTo>
                        <a:pt x="6" y="0"/>
                      </a:lnTo>
                      <a:lnTo>
                        <a:pt x="12" y="0"/>
                      </a:lnTo>
                      <a:lnTo>
                        <a:pt x="12" y="6"/>
                      </a:lnTo>
                      <a:lnTo>
                        <a:pt x="12" y="12"/>
                      </a:lnTo>
                      <a:lnTo>
                        <a:pt x="6" y="12"/>
                      </a:lnTo>
                      <a:lnTo>
                        <a:pt x="12" y="12"/>
                      </a:lnTo>
                      <a:lnTo>
                        <a:pt x="6" y="12"/>
                      </a:lnTo>
                      <a:lnTo>
                        <a:pt x="6" y="18"/>
                      </a:lnTo>
                      <a:lnTo>
                        <a:pt x="0" y="18"/>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965" name="Freeform 437"/>
                <p:cNvSpPr>
                  <a:spLocks/>
                </p:cNvSpPr>
                <p:nvPr/>
              </p:nvSpPr>
              <p:spPr bwMode="auto">
                <a:xfrm>
                  <a:off x="3147" y="1386"/>
                  <a:ext cx="12" cy="18"/>
                </a:xfrm>
                <a:custGeom>
                  <a:avLst/>
                  <a:gdLst>
                    <a:gd name="T0" fmla="*/ 0 w 12"/>
                    <a:gd name="T1" fmla="*/ 6 h 18"/>
                    <a:gd name="T2" fmla="*/ 6 w 12"/>
                    <a:gd name="T3" fmla="*/ 0 h 18"/>
                    <a:gd name="T4" fmla="*/ 6 w 12"/>
                    <a:gd name="T5" fmla="*/ 6 h 18"/>
                    <a:gd name="T6" fmla="*/ 12 w 12"/>
                    <a:gd name="T7" fmla="*/ 6 h 18"/>
                    <a:gd name="T8" fmla="*/ 6 w 12"/>
                    <a:gd name="T9" fmla="*/ 6 h 18"/>
                    <a:gd name="T10" fmla="*/ 6 w 12"/>
                    <a:gd name="T11" fmla="*/ 12 h 18"/>
                    <a:gd name="T12" fmla="*/ 6 w 12"/>
                    <a:gd name="T13" fmla="*/ 18 h 18"/>
                    <a:gd name="T14" fmla="*/ 0 w 12"/>
                    <a:gd name="T15" fmla="*/ 18 h 18"/>
                    <a:gd name="T16" fmla="*/ 0 w 12"/>
                    <a:gd name="T17" fmla="*/ 12 h 18"/>
                    <a:gd name="T18" fmla="*/ 0 w 12"/>
                    <a:gd name="T19" fmla="*/ 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8"/>
                    <a:gd name="T32" fmla="*/ 12 w 1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8">
                      <a:moveTo>
                        <a:pt x="0" y="6"/>
                      </a:moveTo>
                      <a:lnTo>
                        <a:pt x="6" y="0"/>
                      </a:lnTo>
                      <a:lnTo>
                        <a:pt x="6" y="6"/>
                      </a:lnTo>
                      <a:lnTo>
                        <a:pt x="12" y="6"/>
                      </a:lnTo>
                      <a:lnTo>
                        <a:pt x="6" y="6"/>
                      </a:lnTo>
                      <a:lnTo>
                        <a:pt x="6" y="12"/>
                      </a:lnTo>
                      <a:lnTo>
                        <a:pt x="6" y="18"/>
                      </a:lnTo>
                      <a:lnTo>
                        <a:pt x="0" y="18"/>
                      </a:lnTo>
                      <a:lnTo>
                        <a:pt x="0" y="12"/>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66" name="Freeform 438"/>
                <p:cNvSpPr>
                  <a:spLocks/>
                </p:cNvSpPr>
                <p:nvPr/>
              </p:nvSpPr>
              <p:spPr bwMode="auto">
                <a:xfrm>
                  <a:off x="3207" y="1362"/>
                  <a:ext cx="12" cy="18"/>
                </a:xfrm>
                <a:custGeom>
                  <a:avLst/>
                  <a:gdLst>
                    <a:gd name="T0" fmla="*/ 0 w 12"/>
                    <a:gd name="T1" fmla="*/ 12 h 18"/>
                    <a:gd name="T2" fmla="*/ 6 w 12"/>
                    <a:gd name="T3" fmla="*/ 12 h 18"/>
                    <a:gd name="T4" fmla="*/ 0 w 12"/>
                    <a:gd name="T5" fmla="*/ 12 h 18"/>
                    <a:gd name="T6" fmla="*/ 0 w 12"/>
                    <a:gd name="T7" fmla="*/ 18 h 18"/>
                    <a:gd name="T8" fmla="*/ 6 w 12"/>
                    <a:gd name="T9" fmla="*/ 18 h 18"/>
                    <a:gd name="T10" fmla="*/ 6 w 12"/>
                    <a:gd name="T11" fmla="*/ 12 h 18"/>
                    <a:gd name="T12" fmla="*/ 12 w 12"/>
                    <a:gd name="T13" fmla="*/ 12 h 18"/>
                    <a:gd name="T14" fmla="*/ 12 w 12"/>
                    <a:gd name="T15" fmla="*/ 6 h 18"/>
                    <a:gd name="T16" fmla="*/ 12 w 12"/>
                    <a:gd name="T17" fmla="*/ 0 h 18"/>
                    <a:gd name="T18" fmla="*/ 6 w 12"/>
                    <a:gd name="T19" fmla="*/ 0 h 18"/>
                    <a:gd name="T20" fmla="*/ 6 w 12"/>
                    <a:gd name="T21" fmla="*/ 6 h 18"/>
                    <a:gd name="T22" fmla="*/ 0 w 12"/>
                    <a:gd name="T23" fmla="*/ 6 h 18"/>
                    <a:gd name="T24" fmla="*/ 0 w 12"/>
                    <a:gd name="T25" fmla="*/ 12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2"/>
                      </a:moveTo>
                      <a:lnTo>
                        <a:pt x="6" y="12"/>
                      </a:lnTo>
                      <a:lnTo>
                        <a:pt x="0" y="12"/>
                      </a:lnTo>
                      <a:lnTo>
                        <a:pt x="0" y="18"/>
                      </a:lnTo>
                      <a:lnTo>
                        <a:pt x="6" y="18"/>
                      </a:lnTo>
                      <a:lnTo>
                        <a:pt x="6" y="12"/>
                      </a:lnTo>
                      <a:lnTo>
                        <a:pt x="12" y="12"/>
                      </a:lnTo>
                      <a:lnTo>
                        <a:pt x="12" y="6"/>
                      </a:lnTo>
                      <a:lnTo>
                        <a:pt x="12" y="0"/>
                      </a:lnTo>
                      <a:lnTo>
                        <a:pt x="6" y="0"/>
                      </a:lnTo>
                      <a:lnTo>
                        <a:pt x="6" y="6"/>
                      </a:lnTo>
                      <a:lnTo>
                        <a:pt x="0" y="6"/>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967" name="Freeform 439"/>
                <p:cNvSpPr>
                  <a:spLocks/>
                </p:cNvSpPr>
                <p:nvPr/>
              </p:nvSpPr>
              <p:spPr bwMode="auto">
                <a:xfrm>
                  <a:off x="2991" y="1632"/>
                  <a:ext cx="12" cy="12"/>
                </a:xfrm>
                <a:custGeom>
                  <a:avLst/>
                  <a:gdLst>
                    <a:gd name="T0" fmla="*/ 0 w 12"/>
                    <a:gd name="T1" fmla="*/ 6 h 12"/>
                    <a:gd name="T2" fmla="*/ 0 w 12"/>
                    <a:gd name="T3" fmla="*/ 12 h 12"/>
                    <a:gd name="T4" fmla="*/ 0 w 12"/>
                    <a:gd name="T5" fmla="*/ 6 h 12"/>
                    <a:gd name="T6" fmla="*/ 6 w 12"/>
                    <a:gd name="T7" fmla="*/ 6 h 12"/>
                    <a:gd name="T8" fmla="*/ 12 w 12"/>
                    <a:gd name="T9" fmla="*/ 6 h 12"/>
                    <a:gd name="T10" fmla="*/ 6 w 12"/>
                    <a:gd name="T11" fmla="*/ 6 h 12"/>
                    <a:gd name="T12" fmla="*/ 6 w 12"/>
                    <a:gd name="T13" fmla="*/ 0 h 12"/>
                    <a:gd name="T14" fmla="*/ 6 w 12"/>
                    <a:gd name="T15" fmla="*/ 6 h 12"/>
                    <a:gd name="T16" fmla="*/ 6 w 12"/>
                    <a:gd name="T17" fmla="*/ 0 h 12"/>
                    <a:gd name="T18" fmla="*/ 0 w 12"/>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0" y="6"/>
                      </a:moveTo>
                      <a:lnTo>
                        <a:pt x="0" y="12"/>
                      </a:lnTo>
                      <a:lnTo>
                        <a:pt x="0" y="6"/>
                      </a:lnTo>
                      <a:lnTo>
                        <a:pt x="6" y="6"/>
                      </a:lnTo>
                      <a:lnTo>
                        <a:pt x="12" y="6"/>
                      </a:lnTo>
                      <a:lnTo>
                        <a:pt x="6" y="6"/>
                      </a:lnTo>
                      <a:lnTo>
                        <a:pt x="6" y="0"/>
                      </a:lnTo>
                      <a:lnTo>
                        <a:pt x="6" y="6"/>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68" name="Freeform 440"/>
                <p:cNvSpPr>
                  <a:spLocks/>
                </p:cNvSpPr>
                <p:nvPr/>
              </p:nvSpPr>
              <p:spPr bwMode="auto">
                <a:xfrm>
                  <a:off x="3243" y="1338"/>
                  <a:ext cx="12" cy="12"/>
                </a:xfrm>
                <a:custGeom>
                  <a:avLst/>
                  <a:gdLst>
                    <a:gd name="T0" fmla="*/ 0 w 12"/>
                    <a:gd name="T1" fmla="*/ 6 h 12"/>
                    <a:gd name="T2" fmla="*/ 6 w 12"/>
                    <a:gd name="T3" fmla="*/ 6 h 12"/>
                    <a:gd name="T4" fmla="*/ 0 w 12"/>
                    <a:gd name="T5" fmla="*/ 12 h 12"/>
                    <a:gd name="T6" fmla="*/ 6 w 12"/>
                    <a:gd name="T7" fmla="*/ 12 h 12"/>
                    <a:gd name="T8" fmla="*/ 12 w 12"/>
                    <a:gd name="T9" fmla="*/ 12 h 12"/>
                    <a:gd name="T10" fmla="*/ 12 w 12"/>
                    <a:gd name="T11" fmla="*/ 6 h 12"/>
                    <a:gd name="T12" fmla="*/ 12 w 12"/>
                    <a:gd name="T13" fmla="*/ 12 h 12"/>
                    <a:gd name="T14" fmla="*/ 12 w 12"/>
                    <a:gd name="T15" fmla="*/ 6 h 12"/>
                    <a:gd name="T16" fmla="*/ 6 w 12"/>
                    <a:gd name="T17" fmla="*/ 6 h 12"/>
                    <a:gd name="T18" fmla="*/ 12 w 12"/>
                    <a:gd name="T19" fmla="*/ 6 h 12"/>
                    <a:gd name="T20" fmla="*/ 6 w 12"/>
                    <a:gd name="T21" fmla="*/ 6 h 12"/>
                    <a:gd name="T22" fmla="*/ 12 w 12"/>
                    <a:gd name="T23" fmla="*/ 6 h 12"/>
                    <a:gd name="T24" fmla="*/ 12 w 12"/>
                    <a:gd name="T25" fmla="*/ 0 h 12"/>
                    <a:gd name="T26" fmla="*/ 12 w 12"/>
                    <a:gd name="T27" fmla="*/ 6 h 12"/>
                    <a:gd name="T28" fmla="*/ 12 w 12"/>
                    <a:gd name="T29" fmla="*/ 0 h 12"/>
                    <a:gd name="T30" fmla="*/ 6 w 12"/>
                    <a:gd name="T31" fmla="*/ 0 h 12"/>
                    <a:gd name="T32" fmla="*/ 6 w 12"/>
                    <a:gd name="T33" fmla="*/ 6 h 12"/>
                    <a:gd name="T34" fmla="*/ 6 w 12"/>
                    <a:gd name="T35" fmla="*/ 0 h 12"/>
                    <a:gd name="T36" fmla="*/ 6 w 12"/>
                    <a:gd name="T37" fmla="*/ 6 h 12"/>
                    <a:gd name="T38" fmla="*/ 0 w 12"/>
                    <a:gd name="T39" fmla="*/ 6 h 12"/>
                    <a:gd name="T40" fmla="*/ 0 w 12"/>
                    <a:gd name="T41" fmla="*/ 0 h 12"/>
                    <a:gd name="T42" fmla="*/ 0 w 12"/>
                    <a:gd name="T43" fmla="*/ 6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2"/>
                    <a:gd name="T68" fmla="*/ 12 w 12"/>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2">
                      <a:moveTo>
                        <a:pt x="0" y="6"/>
                      </a:moveTo>
                      <a:lnTo>
                        <a:pt x="6" y="6"/>
                      </a:lnTo>
                      <a:lnTo>
                        <a:pt x="0" y="12"/>
                      </a:lnTo>
                      <a:lnTo>
                        <a:pt x="6" y="12"/>
                      </a:lnTo>
                      <a:lnTo>
                        <a:pt x="12" y="12"/>
                      </a:lnTo>
                      <a:lnTo>
                        <a:pt x="12" y="6"/>
                      </a:lnTo>
                      <a:lnTo>
                        <a:pt x="12" y="12"/>
                      </a:lnTo>
                      <a:lnTo>
                        <a:pt x="12" y="6"/>
                      </a:lnTo>
                      <a:lnTo>
                        <a:pt x="6" y="6"/>
                      </a:lnTo>
                      <a:lnTo>
                        <a:pt x="12" y="6"/>
                      </a:lnTo>
                      <a:lnTo>
                        <a:pt x="6" y="6"/>
                      </a:lnTo>
                      <a:lnTo>
                        <a:pt x="12" y="6"/>
                      </a:lnTo>
                      <a:lnTo>
                        <a:pt x="12" y="0"/>
                      </a:lnTo>
                      <a:lnTo>
                        <a:pt x="12" y="6"/>
                      </a:lnTo>
                      <a:lnTo>
                        <a:pt x="12" y="0"/>
                      </a:lnTo>
                      <a:lnTo>
                        <a:pt x="6" y="0"/>
                      </a:lnTo>
                      <a:lnTo>
                        <a:pt x="6" y="6"/>
                      </a:lnTo>
                      <a:lnTo>
                        <a:pt x="6" y="0"/>
                      </a:lnTo>
                      <a:lnTo>
                        <a:pt x="6" y="6"/>
                      </a:lnTo>
                      <a:lnTo>
                        <a:pt x="0"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69" name="Freeform 441"/>
                <p:cNvSpPr>
                  <a:spLocks/>
                </p:cNvSpPr>
                <p:nvPr/>
              </p:nvSpPr>
              <p:spPr bwMode="auto">
                <a:xfrm>
                  <a:off x="3219" y="1356"/>
                  <a:ext cx="6" cy="12"/>
                </a:xfrm>
                <a:custGeom>
                  <a:avLst/>
                  <a:gdLst>
                    <a:gd name="T0" fmla="*/ 0 w 6"/>
                    <a:gd name="T1" fmla="*/ 6 h 12"/>
                    <a:gd name="T2" fmla="*/ 0 w 6"/>
                    <a:gd name="T3" fmla="*/ 12 h 12"/>
                    <a:gd name="T4" fmla="*/ 6 w 6"/>
                    <a:gd name="T5" fmla="*/ 12 h 12"/>
                    <a:gd name="T6" fmla="*/ 6 w 6"/>
                    <a:gd name="T7" fmla="*/ 6 h 12"/>
                    <a:gd name="T8" fmla="*/ 0 w 6"/>
                    <a:gd name="T9" fmla="*/ 6 h 12"/>
                    <a:gd name="T10" fmla="*/ 0 w 6"/>
                    <a:gd name="T11" fmla="*/ 0 h 12"/>
                    <a:gd name="T12" fmla="*/ 0 w 6"/>
                    <a:gd name="T13" fmla="*/ 6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6"/>
                      </a:moveTo>
                      <a:lnTo>
                        <a:pt x="0" y="12"/>
                      </a:lnTo>
                      <a:lnTo>
                        <a:pt x="6" y="12"/>
                      </a:lnTo>
                      <a:lnTo>
                        <a:pt x="6" y="6"/>
                      </a:lnTo>
                      <a:lnTo>
                        <a:pt x="0"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70" name="Freeform 442"/>
                <p:cNvSpPr>
                  <a:spLocks/>
                </p:cNvSpPr>
                <p:nvPr/>
              </p:nvSpPr>
              <p:spPr bwMode="auto">
                <a:xfrm>
                  <a:off x="3171" y="1380"/>
                  <a:ext cx="6" cy="12"/>
                </a:xfrm>
                <a:custGeom>
                  <a:avLst/>
                  <a:gdLst>
                    <a:gd name="T0" fmla="*/ 0 w 6"/>
                    <a:gd name="T1" fmla="*/ 6 h 12"/>
                    <a:gd name="T2" fmla="*/ 0 w 6"/>
                    <a:gd name="T3" fmla="*/ 0 h 12"/>
                    <a:gd name="T4" fmla="*/ 6 w 6"/>
                    <a:gd name="T5" fmla="*/ 0 h 12"/>
                    <a:gd name="T6" fmla="*/ 6 w 6"/>
                    <a:gd name="T7" fmla="*/ 6 h 12"/>
                    <a:gd name="T8" fmla="*/ 6 w 6"/>
                    <a:gd name="T9" fmla="*/ 12 h 12"/>
                    <a:gd name="T10" fmla="*/ 0 w 6"/>
                    <a:gd name="T11" fmla="*/ 6 h 12"/>
                    <a:gd name="T12" fmla="*/ 0 w 6"/>
                    <a:gd name="T13" fmla="*/ 12 h 12"/>
                    <a:gd name="T14" fmla="*/ 0 w 6"/>
                    <a:gd name="T15" fmla="*/ 6 h 12"/>
                    <a:gd name="T16" fmla="*/ 0 w 6"/>
                    <a:gd name="T17" fmla="*/ 12 h 12"/>
                    <a:gd name="T18" fmla="*/ 0 w 6"/>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0" y="6"/>
                      </a:moveTo>
                      <a:lnTo>
                        <a:pt x="0" y="0"/>
                      </a:lnTo>
                      <a:lnTo>
                        <a:pt x="6" y="0"/>
                      </a:lnTo>
                      <a:lnTo>
                        <a:pt x="6" y="6"/>
                      </a:lnTo>
                      <a:lnTo>
                        <a:pt x="6" y="12"/>
                      </a:lnTo>
                      <a:lnTo>
                        <a:pt x="0" y="6"/>
                      </a:lnTo>
                      <a:lnTo>
                        <a:pt x="0" y="12"/>
                      </a:lnTo>
                      <a:lnTo>
                        <a:pt x="0" y="6"/>
                      </a:lnTo>
                      <a:lnTo>
                        <a:pt x="0" y="12"/>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71" name="Freeform 443"/>
                <p:cNvSpPr>
                  <a:spLocks/>
                </p:cNvSpPr>
                <p:nvPr/>
              </p:nvSpPr>
              <p:spPr bwMode="auto">
                <a:xfrm>
                  <a:off x="3201" y="1374"/>
                  <a:ext cx="6" cy="6"/>
                </a:xfrm>
                <a:custGeom>
                  <a:avLst/>
                  <a:gdLst>
                    <a:gd name="T0" fmla="*/ 0 w 6"/>
                    <a:gd name="T1" fmla="*/ 0 h 6"/>
                    <a:gd name="T2" fmla="*/ 0 w 6"/>
                    <a:gd name="T3" fmla="*/ 6 h 6"/>
                    <a:gd name="T4" fmla="*/ 6 w 6"/>
                    <a:gd name="T5" fmla="*/ 6 h 6"/>
                    <a:gd name="T6" fmla="*/ 6 w 6"/>
                    <a:gd name="T7" fmla="*/ 0 h 6"/>
                    <a:gd name="T8" fmla="*/ 6 w 6"/>
                    <a:gd name="T9" fmla="*/ 6 h 6"/>
                    <a:gd name="T10" fmla="*/ 6 w 6"/>
                    <a:gd name="T11" fmla="*/ 0 h 6"/>
                    <a:gd name="T12" fmla="*/ 0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0"/>
                      </a:moveTo>
                      <a:lnTo>
                        <a:pt x="0" y="6"/>
                      </a:lnTo>
                      <a:lnTo>
                        <a:pt x="6" y="6"/>
                      </a:lnTo>
                      <a:lnTo>
                        <a:pt x="6" y="0"/>
                      </a:lnTo>
                      <a:lnTo>
                        <a:pt x="6"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72" name="Freeform 444"/>
                <p:cNvSpPr>
                  <a:spLocks/>
                </p:cNvSpPr>
                <p:nvPr/>
              </p:nvSpPr>
              <p:spPr bwMode="auto">
                <a:xfrm>
                  <a:off x="3159" y="1380"/>
                  <a:ext cx="6" cy="6"/>
                </a:xfrm>
                <a:custGeom>
                  <a:avLst/>
                  <a:gdLst>
                    <a:gd name="T0" fmla="*/ 0 w 6"/>
                    <a:gd name="T1" fmla="*/ 0 h 6"/>
                    <a:gd name="T2" fmla="*/ 0 w 6"/>
                    <a:gd name="T3" fmla="*/ 6 h 6"/>
                    <a:gd name="T4" fmla="*/ 0 w 6"/>
                    <a:gd name="T5" fmla="*/ 0 h 6"/>
                    <a:gd name="T6" fmla="*/ 6 w 6"/>
                    <a:gd name="T7" fmla="*/ 0 h 6"/>
                    <a:gd name="T8" fmla="*/ 6 w 6"/>
                    <a:gd name="T9" fmla="*/ 6 h 6"/>
                    <a:gd name="T10" fmla="*/ 0 w 6"/>
                    <a:gd name="T11" fmla="*/ 6 h 6"/>
                    <a:gd name="T12" fmla="*/ 0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0"/>
                      </a:moveTo>
                      <a:lnTo>
                        <a:pt x="0" y="6"/>
                      </a:lnTo>
                      <a:lnTo>
                        <a:pt x="0" y="0"/>
                      </a:lnTo>
                      <a:lnTo>
                        <a:pt x="6" y="0"/>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73" name="Freeform 445"/>
                <p:cNvSpPr>
                  <a:spLocks/>
                </p:cNvSpPr>
                <p:nvPr/>
              </p:nvSpPr>
              <p:spPr bwMode="auto">
                <a:xfrm>
                  <a:off x="2979" y="1638"/>
                  <a:ext cx="6" cy="6"/>
                </a:xfrm>
                <a:custGeom>
                  <a:avLst/>
                  <a:gdLst>
                    <a:gd name="T0" fmla="*/ 0 w 6"/>
                    <a:gd name="T1" fmla="*/ 6 h 6"/>
                    <a:gd name="T2" fmla="*/ 6 w 6"/>
                    <a:gd name="T3" fmla="*/ 6 h 6"/>
                    <a:gd name="T4" fmla="*/ 6 w 6"/>
                    <a:gd name="T5" fmla="*/ 0 h 6"/>
                    <a:gd name="T6" fmla="*/ 6 w 6"/>
                    <a:gd name="T7" fmla="*/ 6 h 6"/>
                    <a:gd name="T8" fmla="*/ 0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74" name="Freeform 446"/>
                <p:cNvSpPr>
                  <a:spLocks/>
                </p:cNvSpPr>
                <p:nvPr/>
              </p:nvSpPr>
              <p:spPr bwMode="auto">
                <a:xfrm>
                  <a:off x="3153" y="1392"/>
                  <a:ext cx="6" cy="6"/>
                </a:xfrm>
                <a:custGeom>
                  <a:avLst/>
                  <a:gdLst>
                    <a:gd name="T0" fmla="*/ 0 w 6"/>
                    <a:gd name="T1" fmla="*/ 6 h 6"/>
                    <a:gd name="T2" fmla="*/ 6 w 6"/>
                    <a:gd name="T3" fmla="*/ 6 h 6"/>
                    <a:gd name="T4" fmla="*/ 6 w 6"/>
                    <a:gd name="T5" fmla="*/ 0 h 6"/>
                    <a:gd name="T6" fmla="*/ 6 w 6"/>
                    <a:gd name="T7" fmla="*/ 6 h 6"/>
                    <a:gd name="T8" fmla="*/ 0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75" name="Freeform 447"/>
                <p:cNvSpPr>
                  <a:spLocks/>
                </p:cNvSpPr>
                <p:nvPr/>
              </p:nvSpPr>
              <p:spPr bwMode="auto">
                <a:xfrm>
                  <a:off x="3123" y="1434"/>
                  <a:ext cx="6" cy="6"/>
                </a:xfrm>
                <a:custGeom>
                  <a:avLst/>
                  <a:gdLst>
                    <a:gd name="T0" fmla="*/ 0 w 6"/>
                    <a:gd name="T1" fmla="*/ 6 h 6"/>
                    <a:gd name="T2" fmla="*/ 0 w 6"/>
                    <a:gd name="T3" fmla="*/ 0 h 6"/>
                    <a:gd name="T4" fmla="*/ 0 w 6"/>
                    <a:gd name="T5" fmla="*/ 6 h 6"/>
                    <a:gd name="T6" fmla="*/ 0 w 6"/>
                    <a:gd name="T7" fmla="*/ 0 h 6"/>
                    <a:gd name="T8" fmla="*/ 0 w 6"/>
                    <a:gd name="T9" fmla="*/ 6 h 6"/>
                    <a:gd name="T10" fmla="*/ 6 w 6"/>
                    <a:gd name="T11" fmla="*/ 6 h 6"/>
                    <a:gd name="T12" fmla="*/ 0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6"/>
                      </a:moveTo>
                      <a:lnTo>
                        <a:pt x="0" y="0"/>
                      </a:lnTo>
                      <a:lnTo>
                        <a:pt x="0" y="6"/>
                      </a:lnTo>
                      <a:lnTo>
                        <a:pt x="0" y="0"/>
                      </a:lnTo>
                      <a:lnTo>
                        <a:pt x="0" y="6"/>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76" name="Freeform 448"/>
                <p:cNvSpPr>
                  <a:spLocks/>
                </p:cNvSpPr>
                <p:nvPr/>
              </p:nvSpPr>
              <p:spPr bwMode="auto">
                <a:xfrm>
                  <a:off x="3309" y="1392"/>
                  <a:ext cx="6" cy="12"/>
                </a:xfrm>
                <a:custGeom>
                  <a:avLst/>
                  <a:gdLst>
                    <a:gd name="T0" fmla="*/ 0 w 6"/>
                    <a:gd name="T1" fmla="*/ 12 h 12"/>
                    <a:gd name="T2" fmla="*/ 0 w 6"/>
                    <a:gd name="T3" fmla="*/ 6 h 12"/>
                    <a:gd name="T4" fmla="*/ 0 w 6"/>
                    <a:gd name="T5" fmla="*/ 12 h 12"/>
                    <a:gd name="T6" fmla="*/ 6 w 6"/>
                    <a:gd name="T7" fmla="*/ 6 h 12"/>
                    <a:gd name="T8" fmla="*/ 0 w 6"/>
                    <a:gd name="T9" fmla="*/ 0 h 12"/>
                    <a:gd name="T10" fmla="*/ 0 w 6"/>
                    <a:gd name="T11" fmla="*/ 6 h 12"/>
                    <a:gd name="T12" fmla="*/ 0 w 6"/>
                    <a:gd name="T13" fmla="*/ 12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12"/>
                      </a:moveTo>
                      <a:lnTo>
                        <a:pt x="0" y="6"/>
                      </a:lnTo>
                      <a:lnTo>
                        <a:pt x="0" y="12"/>
                      </a:lnTo>
                      <a:lnTo>
                        <a:pt x="6" y="6"/>
                      </a:lnTo>
                      <a:lnTo>
                        <a:pt x="0" y="0"/>
                      </a:lnTo>
                      <a:lnTo>
                        <a:pt x="0" y="6"/>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6977" name="Rectangle 449"/>
                <p:cNvSpPr>
                  <a:spLocks noChangeArrowheads="1"/>
                </p:cNvSpPr>
                <p:nvPr/>
              </p:nvSpPr>
              <p:spPr bwMode="auto">
                <a:xfrm>
                  <a:off x="3117" y="1440"/>
                  <a:ext cx="6" cy="6"/>
                </a:xfrm>
                <a:prstGeom prst="rect">
                  <a:avLst/>
                </a:prstGeom>
                <a:solidFill>
                  <a:srgbClr val="00CC00"/>
                </a:solidFill>
                <a:ln w="0">
                  <a:solidFill>
                    <a:srgbClr val="000000"/>
                  </a:solidFill>
                  <a:miter lim="800000"/>
                  <a:headEnd/>
                  <a:tailEnd/>
                </a:ln>
              </p:spPr>
              <p:txBody>
                <a:bodyPr/>
                <a:lstStyle/>
                <a:p>
                  <a:endParaRPr lang="en-US"/>
                </a:p>
              </p:txBody>
            </p:sp>
            <p:sp>
              <p:nvSpPr>
                <p:cNvPr id="16978" name="Freeform 450"/>
                <p:cNvSpPr>
                  <a:spLocks/>
                </p:cNvSpPr>
                <p:nvPr/>
              </p:nvSpPr>
              <p:spPr bwMode="auto">
                <a:xfrm>
                  <a:off x="2991" y="1626"/>
                  <a:ext cx="6" cy="6"/>
                </a:xfrm>
                <a:custGeom>
                  <a:avLst/>
                  <a:gdLst>
                    <a:gd name="T0" fmla="*/ 0 w 6"/>
                    <a:gd name="T1" fmla="*/ 6 h 6"/>
                    <a:gd name="T2" fmla="*/ 6 w 6"/>
                    <a:gd name="T3" fmla="*/ 6 h 6"/>
                    <a:gd name="T4" fmla="*/ 6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6"/>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79" name="Freeform 451"/>
                <p:cNvSpPr>
                  <a:spLocks/>
                </p:cNvSpPr>
                <p:nvPr/>
              </p:nvSpPr>
              <p:spPr bwMode="auto">
                <a:xfrm>
                  <a:off x="3219" y="1344"/>
                  <a:ext cx="6" cy="6"/>
                </a:xfrm>
                <a:custGeom>
                  <a:avLst/>
                  <a:gdLst>
                    <a:gd name="T0" fmla="*/ 0 w 6"/>
                    <a:gd name="T1" fmla="*/ 0 h 6"/>
                    <a:gd name="T2" fmla="*/ 6 w 6"/>
                    <a:gd name="T3" fmla="*/ 0 h 6"/>
                    <a:gd name="T4" fmla="*/ 6 w 6"/>
                    <a:gd name="T5" fmla="*/ 6 h 6"/>
                    <a:gd name="T6" fmla="*/ 0 w 6"/>
                    <a:gd name="T7" fmla="*/ 6 h 6"/>
                    <a:gd name="T8" fmla="*/ 6 w 6"/>
                    <a:gd name="T9" fmla="*/ 6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6" y="0"/>
                      </a:lnTo>
                      <a:lnTo>
                        <a:pt x="6" y="6"/>
                      </a:lnTo>
                      <a:lnTo>
                        <a:pt x="0" y="6"/>
                      </a:lnTo>
                      <a:lnTo>
                        <a:pt x="6"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80" name="Freeform 452"/>
                <p:cNvSpPr>
                  <a:spLocks/>
                </p:cNvSpPr>
                <p:nvPr/>
              </p:nvSpPr>
              <p:spPr bwMode="auto">
                <a:xfrm>
                  <a:off x="3231" y="1344"/>
                  <a:ext cx="6" cy="0"/>
                </a:xfrm>
                <a:custGeom>
                  <a:avLst/>
                  <a:gdLst>
                    <a:gd name="T0" fmla="*/ 0 w 6"/>
                    <a:gd name="T1" fmla="*/ 6 w 6"/>
                    <a:gd name="T2" fmla="*/ 0 w 6"/>
                    <a:gd name="T3" fmla="*/ 6 w 6"/>
                    <a:gd name="T4" fmla="*/ 0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0" y="0"/>
                      </a:moveTo>
                      <a:lnTo>
                        <a:pt x="6" y="0"/>
                      </a:lnTo>
                      <a:lnTo>
                        <a:pt x="0" y="0"/>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81" name="Freeform 453"/>
                <p:cNvSpPr>
                  <a:spLocks/>
                </p:cNvSpPr>
                <p:nvPr/>
              </p:nvSpPr>
              <p:spPr bwMode="auto">
                <a:xfrm>
                  <a:off x="3231" y="1344"/>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6982" name="Freeform 454"/>
                <p:cNvSpPr>
                  <a:spLocks/>
                </p:cNvSpPr>
                <p:nvPr/>
              </p:nvSpPr>
              <p:spPr bwMode="auto">
                <a:xfrm>
                  <a:off x="3225" y="1350"/>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6983" name="Freeform 455"/>
                <p:cNvSpPr>
                  <a:spLocks/>
                </p:cNvSpPr>
                <p:nvPr/>
              </p:nvSpPr>
              <p:spPr bwMode="auto">
                <a:xfrm>
                  <a:off x="3009" y="1626"/>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6984" name="Freeform 456"/>
                <p:cNvSpPr>
                  <a:spLocks/>
                </p:cNvSpPr>
                <p:nvPr/>
              </p:nvSpPr>
              <p:spPr bwMode="auto">
                <a:xfrm>
                  <a:off x="3216" y="940"/>
                  <a:ext cx="2283" cy="1218"/>
                </a:xfrm>
                <a:custGeom>
                  <a:avLst/>
                  <a:gdLst>
                    <a:gd name="T0" fmla="*/ 613 w 2283"/>
                    <a:gd name="T1" fmla="*/ 912 h 1218"/>
                    <a:gd name="T2" fmla="*/ 757 w 2283"/>
                    <a:gd name="T3" fmla="*/ 960 h 1218"/>
                    <a:gd name="T4" fmla="*/ 895 w 2283"/>
                    <a:gd name="T5" fmla="*/ 1062 h 1218"/>
                    <a:gd name="T6" fmla="*/ 1063 w 2283"/>
                    <a:gd name="T7" fmla="*/ 1032 h 1218"/>
                    <a:gd name="T8" fmla="*/ 1208 w 2283"/>
                    <a:gd name="T9" fmla="*/ 1050 h 1218"/>
                    <a:gd name="T10" fmla="*/ 1400 w 2283"/>
                    <a:gd name="T11" fmla="*/ 984 h 1218"/>
                    <a:gd name="T12" fmla="*/ 1502 w 2283"/>
                    <a:gd name="T13" fmla="*/ 1038 h 1218"/>
                    <a:gd name="T14" fmla="*/ 1562 w 2283"/>
                    <a:gd name="T15" fmla="*/ 1146 h 1218"/>
                    <a:gd name="T16" fmla="*/ 1568 w 2283"/>
                    <a:gd name="T17" fmla="*/ 1194 h 1218"/>
                    <a:gd name="T18" fmla="*/ 1688 w 2283"/>
                    <a:gd name="T19" fmla="*/ 1062 h 1218"/>
                    <a:gd name="T20" fmla="*/ 1664 w 2283"/>
                    <a:gd name="T21" fmla="*/ 936 h 1218"/>
                    <a:gd name="T22" fmla="*/ 1676 w 2283"/>
                    <a:gd name="T23" fmla="*/ 858 h 1218"/>
                    <a:gd name="T24" fmla="*/ 1820 w 2283"/>
                    <a:gd name="T25" fmla="*/ 792 h 1218"/>
                    <a:gd name="T26" fmla="*/ 1898 w 2283"/>
                    <a:gd name="T27" fmla="*/ 792 h 1218"/>
                    <a:gd name="T28" fmla="*/ 2030 w 2283"/>
                    <a:gd name="T29" fmla="*/ 726 h 1218"/>
                    <a:gd name="T30" fmla="*/ 1976 w 2283"/>
                    <a:gd name="T31" fmla="*/ 810 h 1218"/>
                    <a:gd name="T32" fmla="*/ 1934 w 2283"/>
                    <a:gd name="T33" fmla="*/ 1014 h 1218"/>
                    <a:gd name="T34" fmla="*/ 2030 w 2283"/>
                    <a:gd name="T35" fmla="*/ 876 h 1218"/>
                    <a:gd name="T36" fmla="*/ 2048 w 2283"/>
                    <a:gd name="T37" fmla="*/ 774 h 1218"/>
                    <a:gd name="T38" fmla="*/ 2175 w 2283"/>
                    <a:gd name="T39" fmla="*/ 744 h 1218"/>
                    <a:gd name="T40" fmla="*/ 2259 w 2283"/>
                    <a:gd name="T41" fmla="*/ 666 h 1218"/>
                    <a:gd name="T42" fmla="*/ 2247 w 2283"/>
                    <a:gd name="T43" fmla="*/ 444 h 1218"/>
                    <a:gd name="T44" fmla="*/ 2102 w 2283"/>
                    <a:gd name="T45" fmla="*/ 432 h 1218"/>
                    <a:gd name="T46" fmla="*/ 1868 w 2283"/>
                    <a:gd name="T47" fmla="*/ 378 h 1218"/>
                    <a:gd name="T48" fmla="*/ 1790 w 2283"/>
                    <a:gd name="T49" fmla="*/ 312 h 1218"/>
                    <a:gd name="T50" fmla="*/ 1652 w 2283"/>
                    <a:gd name="T51" fmla="*/ 372 h 1218"/>
                    <a:gd name="T52" fmla="*/ 1496 w 2283"/>
                    <a:gd name="T53" fmla="*/ 354 h 1218"/>
                    <a:gd name="T54" fmla="*/ 1262 w 2283"/>
                    <a:gd name="T55" fmla="*/ 222 h 1218"/>
                    <a:gd name="T56" fmla="*/ 1292 w 2283"/>
                    <a:gd name="T57" fmla="*/ 132 h 1218"/>
                    <a:gd name="T58" fmla="*/ 1178 w 2283"/>
                    <a:gd name="T59" fmla="*/ 18 h 1218"/>
                    <a:gd name="T60" fmla="*/ 1003 w 2283"/>
                    <a:gd name="T61" fmla="*/ 114 h 1218"/>
                    <a:gd name="T62" fmla="*/ 847 w 2283"/>
                    <a:gd name="T63" fmla="*/ 240 h 1218"/>
                    <a:gd name="T64" fmla="*/ 823 w 2283"/>
                    <a:gd name="T65" fmla="*/ 396 h 1218"/>
                    <a:gd name="T66" fmla="*/ 769 w 2283"/>
                    <a:gd name="T67" fmla="*/ 378 h 1218"/>
                    <a:gd name="T68" fmla="*/ 739 w 2283"/>
                    <a:gd name="T69" fmla="*/ 456 h 1218"/>
                    <a:gd name="T70" fmla="*/ 685 w 2283"/>
                    <a:gd name="T71" fmla="*/ 558 h 1218"/>
                    <a:gd name="T72" fmla="*/ 691 w 2283"/>
                    <a:gd name="T73" fmla="*/ 486 h 1218"/>
                    <a:gd name="T74" fmla="*/ 589 w 2283"/>
                    <a:gd name="T75" fmla="*/ 384 h 1218"/>
                    <a:gd name="T76" fmla="*/ 523 w 2283"/>
                    <a:gd name="T77" fmla="*/ 426 h 1218"/>
                    <a:gd name="T78" fmla="*/ 415 w 2283"/>
                    <a:gd name="T79" fmla="*/ 492 h 1218"/>
                    <a:gd name="T80" fmla="*/ 301 w 2283"/>
                    <a:gd name="T81" fmla="*/ 546 h 1218"/>
                    <a:gd name="T82" fmla="*/ 241 w 2283"/>
                    <a:gd name="T83" fmla="*/ 576 h 1218"/>
                    <a:gd name="T84" fmla="*/ 163 w 2283"/>
                    <a:gd name="T85" fmla="*/ 654 h 1218"/>
                    <a:gd name="T86" fmla="*/ 120 w 2283"/>
                    <a:gd name="T87" fmla="*/ 558 h 1218"/>
                    <a:gd name="T88" fmla="*/ 90 w 2283"/>
                    <a:gd name="T89" fmla="*/ 450 h 1218"/>
                    <a:gd name="T90" fmla="*/ 42 w 2283"/>
                    <a:gd name="T91" fmla="*/ 438 h 1218"/>
                    <a:gd name="T92" fmla="*/ 24 w 2283"/>
                    <a:gd name="T93" fmla="*/ 468 h 1218"/>
                    <a:gd name="T94" fmla="*/ 24 w 2283"/>
                    <a:gd name="T95" fmla="*/ 546 h 1218"/>
                    <a:gd name="T96" fmla="*/ 36 w 2283"/>
                    <a:gd name="T97" fmla="*/ 600 h 1218"/>
                    <a:gd name="T98" fmla="*/ 48 w 2283"/>
                    <a:gd name="T99" fmla="*/ 648 h 1218"/>
                    <a:gd name="T100" fmla="*/ 60 w 2283"/>
                    <a:gd name="T101" fmla="*/ 696 h 1218"/>
                    <a:gd name="T102" fmla="*/ 30 w 2283"/>
                    <a:gd name="T103" fmla="*/ 732 h 1218"/>
                    <a:gd name="T104" fmla="*/ 18 w 2283"/>
                    <a:gd name="T105" fmla="*/ 768 h 1218"/>
                    <a:gd name="T106" fmla="*/ 6 w 2283"/>
                    <a:gd name="T107" fmla="*/ 798 h 1218"/>
                    <a:gd name="T108" fmla="*/ 72 w 2283"/>
                    <a:gd name="T109" fmla="*/ 984 h 1218"/>
                    <a:gd name="T110" fmla="*/ 187 w 2283"/>
                    <a:gd name="T111" fmla="*/ 1086 h 1218"/>
                    <a:gd name="T112" fmla="*/ 144 w 2283"/>
                    <a:gd name="T113" fmla="*/ 1140 h 1218"/>
                    <a:gd name="T114" fmla="*/ 325 w 2283"/>
                    <a:gd name="T115" fmla="*/ 1218 h 1218"/>
                    <a:gd name="T116" fmla="*/ 331 w 2283"/>
                    <a:gd name="T117" fmla="*/ 111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83"/>
                    <a:gd name="T178" fmla="*/ 0 h 1218"/>
                    <a:gd name="T179" fmla="*/ 2283 w 2283"/>
                    <a:gd name="T180" fmla="*/ 1218 h 1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83" h="1218">
                      <a:moveTo>
                        <a:pt x="499" y="1008"/>
                      </a:moveTo>
                      <a:lnTo>
                        <a:pt x="493" y="984"/>
                      </a:lnTo>
                      <a:lnTo>
                        <a:pt x="505" y="954"/>
                      </a:lnTo>
                      <a:lnTo>
                        <a:pt x="523" y="954"/>
                      </a:lnTo>
                      <a:lnTo>
                        <a:pt x="505" y="942"/>
                      </a:lnTo>
                      <a:lnTo>
                        <a:pt x="529" y="942"/>
                      </a:lnTo>
                      <a:lnTo>
                        <a:pt x="547" y="936"/>
                      </a:lnTo>
                      <a:lnTo>
                        <a:pt x="571" y="930"/>
                      </a:lnTo>
                      <a:lnTo>
                        <a:pt x="589" y="924"/>
                      </a:lnTo>
                      <a:lnTo>
                        <a:pt x="613" y="912"/>
                      </a:lnTo>
                      <a:lnTo>
                        <a:pt x="631" y="906"/>
                      </a:lnTo>
                      <a:lnTo>
                        <a:pt x="649" y="906"/>
                      </a:lnTo>
                      <a:lnTo>
                        <a:pt x="655" y="924"/>
                      </a:lnTo>
                      <a:lnTo>
                        <a:pt x="679" y="936"/>
                      </a:lnTo>
                      <a:lnTo>
                        <a:pt x="685" y="942"/>
                      </a:lnTo>
                      <a:lnTo>
                        <a:pt x="697" y="948"/>
                      </a:lnTo>
                      <a:lnTo>
                        <a:pt x="721" y="936"/>
                      </a:lnTo>
                      <a:lnTo>
                        <a:pt x="745" y="930"/>
                      </a:lnTo>
                      <a:lnTo>
                        <a:pt x="739" y="942"/>
                      </a:lnTo>
                      <a:lnTo>
                        <a:pt x="757" y="960"/>
                      </a:lnTo>
                      <a:lnTo>
                        <a:pt x="769" y="978"/>
                      </a:lnTo>
                      <a:lnTo>
                        <a:pt x="781" y="996"/>
                      </a:lnTo>
                      <a:lnTo>
                        <a:pt x="799" y="1014"/>
                      </a:lnTo>
                      <a:lnTo>
                        <a:pt x="805" y="1008"/>
                      </a:lnTo>
                      <a:lnTo>
                        <a:pt x="811" y="1014"/>
                      </a:lnTo>
                      <a:lnTo>
                        <a:pt x="835" y="1014"/>
                      </a:lnTo>
                      <a:lnTo>
                        <a:pt x="847" y="1026"/>
                      </a:lnTo>
                      <a:lnTo>
                        <a:pt x="859" y="1044"/>
                      </a:lnTo>
                      <a:lnTo>
                        <a:pt x="883" y="1038"/>
                      </a:lnTo>
                      <a:lnTo>
                        <a:pt x="895" y="1062"/>
                      </a:lnTo>
                      <a:lnTo>
                        <a:pt x="907" y="1056"/>
                      </a:lnTo>
                      <a:lnTo>
                        <a:pt x="913" y="1050"/>
                      </a:lnTo>
                      <a:lnTo>
                        <a:pt x="931" y="1044"/>
                      </a:lnTo>
                      <a:lnTo>
                        <a:pt x="955" y="1032"/>
                      </a:lnTo>
                      <a:lnTo>
                        <a:pt x="973" y="1020"/>
                      </a:lnTo>
                      <a:lnTo>
                        <a:pt x="1003" y="1026"/>
                      </a:lnTo>
                      <a:lnTo>
                        <a:pt x="1003" y="1032"/>
                      </a:lnTo>
                      <a:lnTo>
                        <a:pt x="1021" y="1038"/>
                      </a:lnTo>
                      <a:lnTo>
                        <a:pt x="1045" y="1044"/>
                      </a:lnTo>
                      <a:lnTo>
                        <a:pt x="1063" y="1032"/>
                      </a:lnTo>
                      <a:lnTo>
                        <a:pt x="1057" y="1014"/>
                      </a:lnTo>
                      <a:lnTo>
                        <a:pt x="1069" y="990"/>
                      </a:lnTo>
                      <a:lnTo>
                        <a:pt x="1093" y="996"/>
                      </a:lnTo>
                      <a:lnTo>
                        <a:pt x="1117" y="1008"/>
                      </a:lnTo>
                      <a:lnTo>
                        <a:pt x="1123" y="1020"/>
                      </a:lnTo>
                      <a:lnTo>
                        <a:pt x="1136" y="1032"/>
                      </a:lnTo>
                      <a:lnTo>
                        <a:pt x="1166" y="1026"/>
                      </a:lnTo>
                      <a:lnTo>
                        <a:pt x="1184" y="1032"/>
                      </a:lnTo>
                      <a:lnTo>
                        <a:pt x="1202" y="1038"/>
                      </a:lnTo>
                      <a:lnTo>
                        <a:pt x="1208" y="1050"/>
                      </a:lnTo>
                      <a:lnTo>
                        <a:pt x="1238" y="1056"/>
                      </a:lnTo>
                      <a:lnTo>
                        <a:pt x="1256" y="1056"/>
                      </a:lnTo>
                      <a:lnTo>
                        <a:pt x="1274" y="1050"/>
                      </a:lnTo>
                      <a:lnTo>
                        <a:pt x="1298" y="1032"/>
                      </a:lnTo>
                      <a:lnTo>
                        <a:pt x="1322" y="1044"/>
                      </a:lnTo>
                      <a:lnTo>
                        <a:pt x="1340" y="1044"/>
                      </a:lnTo>
                      <a:lnTo>
                        <a:pt x="1358" y="1050"/>
                      </a:lnTo>
                      <a:lnTo>
                        <a:pt x="1376" y="1032"/>
                      </a:lnTo>
                      <a:lnTo>
                        <a:pt x="1382" y="1014"/>
                      </a:lnTo>
                      <a:lnTo>
                        <a:pt x="1400" y="984"/>
                      </a:lnTo>
                      <a:lnTo>
                        <a:pt x="1394" y="978"/>
                      </a:lnTo>
                      <a:lnTo>
                        <a:pt x="1388" y="972"/>
                      </a:lnTo>
                      <a:lnTo>
                        <a:pt x="1406" y="960"/>
                      </a:lnTo>
                      <a:lnTo>
                        <a:pt x="1424" y="960"/>
                      </a:lnTo>
                      <a:lnTo>
                        <a:pt x="1448" y="954"/>
                      </a:lnTo>
                      <a:lnTo>
                        <a:pt x="1478" y="972"/>
                      </a:lnTo>
                      <a:lnTo>
                        <a:pt x="1484" y="990"/>
                      </a:lnTo>
                      <a:lnTo>
                        <a:pt x="1490" y="1008"/>
                      </a:lnTo>
                      <a:lnTo>
                        <a:pt x="1496" y="1026"/>
                      </a:lnTo>
                      <a:lnTo>
                        <a:pt x="1502" y="1038"/>
                      </a:lnTo>
                      <a:lnTo>
                        <a:pt x="1508" y="1050"/>
                      </a:lnTo>
                      <a:lnTo>
                        <a:pt x="1532" y="1056"/>
                      </a:lnTo>
                      <a:lnTo>
                        <a:pt x="1544" y="1068"/>
                      </a:lnTo>
                      <a:lnTo>
                        <a:pt x="1550" y="1092"/>
                      </a:lnTo>
                      <a:lnTo>
                        <a:pt x="1574" y="1086"/>
                      </a:lnTo>
                      <a:lnTo>
                        <a:pt x="1604" y="1080"/>
                      </a:lnTo>
                      <a:lnTo>
                        <a:pt x="1604" y="1098"/>
                      </a:lnTo>
                      <a:lnTo>
                        <a:pt x="1592" y="1122"/>
                      </a:lnTo>
                      <a:lnTo>
                        <a:pt x="1580" y="1146"/>
                      </a:lnTo>
                      <a:lnTo>
                        <a:pt x="1562" y="1146"/>
                      </a:lnTo>
                      <a:lnTo>
                        <a:pt x="1550" y="1158"/>
                      </a:lnTo>
                      <a:lnTo>
                        <a:pt x="1550" y="1176"/>
                      </a:lnTo>
                      <a:lnTo>
                        <a:pt x="1556" y="1194"/>
                      </a:lnTo>
                      <a:lnTo>
                        <a:pt x="1544" y="1194"/>
                      </a:lnTo>
                      <a:lnTo>
                        <a:pt x="1544" y="1200"/>
                      </a:lnTo>
                      <a:lnTo>
                        <a:pt x="1544" y="1206"/>
                      </a:lnTo>
                      <a:lnTo>
                        <a:pt x="1550" y="1200"/>
                      </a:lnTo>
                      <a:lnTo>
                        <a:pt x="1568" y="1188"/>
                      </a:lnTo>
                      <a:lnTo>
                        <a:pt x="1568" y="1182"/>
                      </a:lnTo>
                      <a:lnTo>
                        <a:pt x="1568" y="1194"/>
                      </a:lnTo>
                      <a:lnTo>
                        <a:pt x="1580" y="1194"/>
                      </a:lnTo>
                      <a:lnTo>
                        <a:pt x="1604" y="1188"/>
                      </a:lnTo>
                      <a:lnTo>
                        <a:pt x="1616" y="1176"/>
                      </a:lnTo>
                      <a:lnTo>
                        <a:pt x="1628" y="1158"/>
                      </a:lnTo>
                      <a:lnTo>
                        <a:pt x="1640" y="1140"/>
                      </a:lnTo>
                      <a:lnTo>
                        <a:pt x="1658" y="1122"/>
                      </a:lnTo>
                      <a:lnTo>
                        <a:pt x="1670" y="1098"/>
                      </a:lnTo>
                      <a:lnTo>
                        <a:pt x="1682" y="1080"/>
                      </a:lnTo>
                      <a:lnTo>
                        <a:pt x="1688" y="1068"/>
                      </a:lnTo>
                      <a:lnTo>
                        <a:pt x="1688" y="1062"/>
                      </a:lnTo>
                      <a:lnTo>
                        <a:pt x="1688" y="1056"/>
                      </a:lnTo>
                      <a:lnTo>
                        <a:pt x="1694" y="1038"/>
                      </a:lnTo>
                      <a:lnTo>
                        <a:pt x="1694" y="1026"/>
                      </a:lnTo>
                      <a:lnTo>
                        <a:pt x="1700" y="1008"/>
                      </a:lnTo>
                      <a:lnTo>
                        <a:pt x="1712" y="984"/>
                      </a:lnTo>
                      <a:lnTo>
                        <a:pt x="1706" y="978"/>
                      </a:lnTo>
                      <a:lnTo>
                        <a:pt x="1694" y="966"/>
                      </a:lnTo>
                      <a:lnTo>
                        <a:pt x="1706" y="966"/>
                      </a:lnTo>
                      <a:lnTo>
                        <a:pt x="1682" y="936"/>
                      </a:lnTo>
                      <a:lnTo>
                        <a:pt x="1664" y="936"/>
                      </a:lnTo>
                      <a:lnTo>
                        <a:pt x="1664" y="948"/>
                      </a:lnTo>
                      <a:lnTo>
                        <a:pt x="1646" y="954"/>
                      </a:lnTo>
                      <a:lnTo>
                        <a:pt x="1652" y="942"/>
                      </a:lnTo>
                      <a:lnTo>
                        <a:pt x="1646" y="942"/>
                      </a:lnTo>
                      <a:lnTo>
                        <a:pt x="1640" y="948"/>
                      </a:lnTo>
                      <a:lnTo>
                        <a:pt x="1640" y="930"/>
                      </a:lnTo>
                      <a:lnTo>
                        <a:pt x="1616" y="924"/>
                      </a:lnTo>
                      <a:lnTo>
                        <a:pt x="1634" y="900"/>
                      </a:lnTo>
                      <a:lnTo>
                        <a:pt x="1658" y="876"/>
                      </a:lnTo>
                      <a:lnTo>
                        <a:pt x="1676" y="858"/>
                      </a:lnTo>
                      <a:lnTo>
                        <a:pt x="1694" y="840"/>
                      </a:lnTo>
                      <a:lnTo>
                        <a:pt x="1694" y="828"/>
                      </a:lnTo>
                      <a:lnTo>
                        <a:pt x="1718" y="804"/>
                      </a:lnTo>
                      <a:lnTo>
                        <a:pt x="1742" y="798"/>
                      </a:lnTo>
                      <a:lnTo>
                        <a:pt x="1766" y="798"/>
                      </a:lnTo>
                      <a:lnTo>
                        <a:pt x="1772" y="798"/>
                      </a:lnTo>
                      <a:lnTo>
                        <a:pt x="1772" y="804"/>
                      </a:lnTo>
                      <a:lnTo>
                        <a:pt x="1778" y="798"/>
                      </a:lnTo>
                      <a:lnTo>
                        <a:pt x="1814" y="798"/>
                      </a:lnTo>
                      <a:lnTo>
                        <a:pt x="1820" y="792"/>
                      </a:lnTo>
                      <a:lnTo>
                        <a:pt x="1820" y="786"/>
                      </a:lnTo>
                      <a:lnTo>
                        <a:pt x="1850" y="792"/>
                      </a:lnTo>
                      <a:lnTo>
                        <a:pt x="1862" y="798"/>
                      </a:lnTo>
                      <a:lnTo>
                        <a:pt x="1856" y="804"/>
                      </a:lnTo>
                      <a:lnTo>
                        <a:pt x="1856" y="810"/>
                      </a:lnTo>
                      <a:lnTo>
                        <a:pt x="1868" y="810"/>
                      </a:lnTo>
                      <a:lnTo>
                        <a:pt x="1886" y="804"/>
                      </a:lnTo>
                      <a:lnTo>
                        <a:pt x="1910" y="804"/>
                      </a:lnTo>
                      <a:lnTo>
                        <a:pt x="1910" y="798"/>
                      </a:lnTo>
                      <a:lnTo>
                        <a:pt x="1898" y="792"/>
                      </a:lnTo>
                      <a:lnTo>
                        <a:pt x="1898" y="786"/>
                      </a:lnTo>
                      <a:lnTo>
                        <a:pt x="1922" y="756"/>
                      </a:lnTo>
                      <a:lnTo>
                        <a:pt x="1940" y="726"/>
                      </a:lnTo>
                      <a:lnTo>
                        <a:pt x="1976" y="726"/>
                      </a:lnTo>
                      <a:lnTo>
                        <a:pt x="1988" y="720"/>
                      </a:lnTo>
                      <a:lnTo>
                        <a:pt x="1982" y="750"/>
                      </a:lnTo>
                      <a:lnTo>
                        <a:pt x="1988" y="744"/>
                      </a:lnTo>
                      <a:lnTo>
                        <a:pt x="1988" y="762"/>
                      </a:lnTo>
                      <a:lnTo>
                        <a:pt x="2018" y="726"/>
                      </a:lnTo>
                      <a:lnTo>
                        <a:pt x="2030" y="726"/>
                      </a:lnTo>
                      <a:lnTo>
                        <a:pt x="2030" y="702"/>
                      </a:lnTo>
                      <a:lnTo>
                        <a:pt x="2042" y="696"/>
                      </a:lnTo>
                      <a:lnTo>
                        <a:pt x="2066" y="702"/>
                      </a:lnTo>
                      <a:lnTo>
                        <a:pt x="2066" y="708"/>
                      </a:lnTo>
                      <a:lnTo>
                        <a:pt x="2048" y="702"/>
                      </a:lnTo>
                      <a:lnTo>
                        <a:pt x="2048" y="726"/>
                      </a:lnTo>
                      <a:lnTo>
                        <a:pt x="2042" y="750"/>
                      </a:lnTo>
                      <a:lnTo>
                        <a:pt x="2024" y="762"/>
                      </a:lnTo>
                      <a:lnTo>
                        <a:pt x="2000" y="786"/>
                      </a:lnTo>
                      <a:lnTo>
                        <a:pt x="1976" y="810"/>
                      </a:lnTo>
                      <a:lnTo>
                        <a:pt x="1958" y="834"/>
                      </a:lnTo>
                      <a:lnTo>
                        <a:pt x="1940" y="840"/>
                      </a:lnTo>
                      <a:lnTo>
                        <a:pt x="1940" y="846"/>
                      </a:lnTo>
                      <a:lnTo>
                        <a:pt x="1928" y="864"/>
                      </a:lnTo>
                      <a:lnTo>
                        <a:pt x="1922" y="888"/>
                      </a:lnTo>
                      <a:lnTo>
                        <a:pt x="1916" y="912"/>
                      </a:lnTo>
                      <a:lnTo>
                        <a:pt x="1922" y="942"/>
                      </a:lnTo>
                      <a:lnTo>
                        <a:pt x="1922" y="966"/>
                      </a:lnTo>
                      <a:lnTo>
                        <a:pt x="1928" y="990"/>
                      </a:lnTo>
                      <a:lnTo>
                        <a:pt x="1934" y="1014"/>
                      </a:lnTo>
                      <a:lnTo>
                        <a:pt x="1952" y="1002"/>
                      </a:lnTo>
                      <a:lnTo>
                        <a:pt x="1964" y="966"/>
                      </a:lnTo>
                      <a:lnTo>
                        <a:pt x="1976" y="960"/>
                      </a:lnTo>
                      <a:lnTo>
                        <a:pt x="1982" y="966"/>
                      </a:lnTo>
                      <a:lnTo>
                        <a:pt x="1982" y="960"/>
                      </a:lnTo>
                      <a:lnTo>
                        <a:pt x="1988" y="936"/>
                      </a:lnTo>
                      <a:lnTo>
                        <a:pt x="2012" y="924"/>
                      </a:lnTo>
                      <a:lnTo>
                        <a:pt x="2012" y="900"/>
                      </a:lnTo>
                      <a:lnTo>
                        <a:pt x="2024" y="882"/>
                      </a:lnTo>
                      <a:lnTo>
                        <a:pt x="2030" y="876"/>
                      </a:lnTo>
                      <a:lnTo>
                        <a:pt x="2024" y="882"/>
                      </a:lnTo>
                      <a:lnTo>
                        <a:pt x="2030" y="888"/>
                      </a:lnTo>
                      <a:lnTo>
                        <a:pt x="2030" y="870"/>
                      </a:lnTo>
                      <a:lnTo>
                        <a:pt x="2024" y="870"/>
                      </a:lnTo>
                      <a:lnTo>
                        <a:pt x="2030" y="840"/>
                      </a:lnTo>
                      <a:lnTo>
                        <a:pt x="2024" y="840"/>
                      </a:lnTo>
                      <a:lnTo>
                        <a:pt x="2012" y="834"/>
                      </a:lnTo>
                      <a:lnTo>
                        <a:pt x="2030" y="804"/>
                      </a:lnTo>
                      <a:lnTo>
                        <a:pt x="2036" y="780"/>
                      </a:lnTo>
                      <a:lnTo>
                        <a:pt x="2048" y="774"/>
                      </a:lnTo>
                      <a:lnTo>
                        <a:pt x="2054" y="786"/>
                      </a:lnTo>
                      <a:lnTo>
                        <a:pt x="2060" y="774"/>
                      </a:lnTo>
                      <a:lnTo>
                        <a:pt x="2078" y="762"/>
                      </a:lnTo>
                      <a:lnTo>
                        <a:pt x="2078" y="780"/>
                      </a:lnTo>
                      <a:lnTo>
                        <a:pt x="2090" y="768"/>
                      </a:lnTo>
                      <a:lnTo>
                        <a:pt x="2121" y="762"/>
                      </a:lnTo>
                      <a:lnTo>
                        <a:pt x="2139" y="774"/>
                      </a:lnTo>
                      <a:lnTo>
                        <a:pt x="2145" y="768"/>
                      </a:lnTo>
                      <a:lnTo>
                        <a:pt x="2169" y="750"/>
                      </a:lnTo>
                      <a:lnTo>
                        <a:pt x="2175" y="744"/>
                      </a:lnTo>
                      <a:lnTo>
                        <a:pt x="2181" y="738"/>
                      </a:lnTo>
                      <a:lnTo>
                        <a:pt x="2187" y="732"/>
                      </a:lnTo>
                      <a:lnTo>
                        <a:pt x="2211" y="714"/>
                      </a:lnTo>
                      <a:lnTo>
                        <a:pt x="2241" y="696"/>
                      </a:lnTo>
                      <a:lnTo>
                        <a:pt x="2247" y="690"/>
                      </a:lnTo>
                      <a:lnTo>
                        <a:pt x="2271" y="702"/>
                      </a:lnTo>
                      <a:lnTo>
                        <a:pt x="2277" y="696"/>
                      </a:lnTo>
                      <a:lnTo>
                        <a:pt x="2271" y="684"/>
                      </a:lnTo>
                      <a:lnTo>
                        <a:pt x="2265" y="666"/>
                      </a:lnTo>
                      <a:lnTo>
                        <a:pt x="2259" y="666"/>
                      </a:lnTo>
                      <a:lnTo>
                        <a:pt x="2259" y="636"/>
                      </a:lnTo>
                      <a:lnTo>
                        <a:pt x="2247" y="642"/>
                      </a:lnTo>
                      <a:lnTo>
                        <a:pt x="2247" y="624"/>
                      </a:lnTo>
                      <a:lnTo>
                        <a:pt x="2253" y="624"/>
                      </a:lnTo>
                      <a:lnTo>
                        <a:pt x="2277" y="624"/>
                      </a:lnTo>
                      <a:lnTo>
                        <a:pt x="2277" y="582"/>
                      </a:lnTo>
                      <a:lnTo>
                        <a:pt x="2283" y="546"/>
                      </a:lnTo>
                      <a:lnTo>
                        <a:pt x="2283" y="504"/>
                      </a:lnTo>
                      <a:lnTo>
                        <a:pt x="2283" y="462"/>
                      </a:lnTo>
                      <a:lnTo>
                        <a:pt x="2247" y="444"/>
                      </a:lnTo>
                      <a:lnTo>
                        <a:pt x="2217" y="426"/>
                      </a:lnTo>
                      <a:lnTo>
                        <a:pt x="2175" y="426"/>
                      </a:lnTo>
                      <a:lnTo>
                        <a:pt x="2145" y="414"/>
                      </a:lnTo>
                      <a:lnTo>
                        <a:pt x="2133" y="432"/>
                      </a:lnTo>
                      <a:lnTo>
                        <a:pt x="2151" y="462"/>
                      </a:lnTo>
                      <a:lnTo>
                        <a:pt x="2139" y="468"/>
                      </a:lnTo>
                      <a:lnTo>
                        <a:pt x="2127" y="468"/>
                      </a:lnTo>
                      <a:lnTo>
                        <a:pt x="2115" y="456"/>
                      </a:lnTo>
                      <a:lnTo>
                        <a:pt x="2102" y="456"/>
                      </a:lnTo>
                      <a:lnTo>
                        <a:pt x="2102" y="432"/>
                      </a:lnTo>
                      <a:lnTo>
                        <a:pt x="2072" y="444"/>
                      </a:lnTo>
                      <a:lnTo>
                        <a:pt x="2018" y="432"/>
                      </a:lnTo>
                      <a:lnTo>
                        <a:pt x="2000" y="456"/>
                      </a:lnTo>
                      <a:lnTo>
                        <a:pt x="1994" y="438"/>
                      </a:lnTo>
                      <a:lnTo>
                        <a:pt x="1982" y="426"/>
                      </a:lnTo>
                      <a:lnTo>
                        <a:pt x="1982" y="390"/>
                      </a:lnTo>
                      <a:lnTo>
                        <a:pt x="1952" y="372"/>
                      </a:lnTo>
                      <a:lnTo>
                        <a:pt x="1916" y="378"/>
                      </a:lnTo>
                      <a:lnTo>
                        <a:pt x="1874" y="384"/>
                      </a:lnTo>
                      <a:lnTo>
                        <a:pt x="1868" y="378"/>
                      </a:lnTo>
                      <a:lnTo>
                        <a:pt x="1850" y="354"/>
                      </a:lnTo>
                      <a:lnTo>
                        <a:pt x="1838" y="366"/>
                      </a:lnTo>
                      <a:lnTo>
                        <a:pt x="1844" y="354"/>
                      </a:lnTo>
                      <a:lnTo>
                        <a:pt x="1838" y="348"/>
                      </a:lnTo>
                      <a:lnTo>
                        <a:pt x="1820" y="336"/>
                      </a:lnTo>
                      <a:lnTo>
                        <a:pt x="1838" y="336"/>
                      </a:lnTo>
                      <a:lnTo>
                        <a:pt x="1814" y="312"/>
                      </a:lnTo>
                      <a:lnTo>
                        <a:pt x="1784" y="324"/>
                      </a:lnTo>
                      <a:lnTo>
                        <a:pt x="1778" y="324"/>
                      </a:lnTo>
                      <a:lnTo>
                        <a:pt x="1790" y="312"/>
                      </a:lnTo>
                      <a:lnTo>
                        <a:pt x="1742" y="300"/>
                      </a:lnTo>
                      <a:lnTo>
                        <a:pt x="1694" y="288"/>
                      </a:lnTo>
                      <a:lnTo>
                        <a:pt x="1700" y="300"/>
                      </a:lnTo>
                      <a:lnTo>
                        <a:pt x="1676" y="312"/>
                      </a:lnTo>
                      <a:lnTo>
                        <a:pt x="1682" y="318"/>
                      </a:lnTo>
                      <a:lnTo>
                        <a:pt x="1682" y="336"/>
                      </a:lnTo>
                      <a:lnTo>
                        <a:pt x="1682" y="354"/>
                      </a:lnTo>
                      <a:lnTo>
                        <a:pt x="1658" y="348"/>
                      </a:lnTo>
                      <a:lnTo>
                        <a:pt x="1658" y="360"/>
                      </a:lnTo>
                      <a:lnTo>
                        <a:pt x="1652" y="372"/>
                      </a:lnTo>
                      <a:lnTo>
                        <a:pt x="1622" y="348"/>
                      </a:lnTo>
                      <a:lnTo>
                        <a:pt x="1604" y="360"/>
                      </a:lnTo>
                      <a:lnTo>
                        <a:pt x="1574" y="336"/>
                      </a:lnTo>
                      <a:lnTo>
                        <a:pt x="1568" y="366"/>
                      </a:lnTo>
                      <a:lnTo>
                        <a:pt x="1550" y="384"/>
                      </a:lnTo>
                      <a:lnTo>
                        <a:pt x="1532" y="372"/>
                      </a:lnTo>
                      <a:lnTo>
                        <a:pt x="1520" y="342"/>
                      </a:lnTo>
                      <a:lnTo>
                        <a:pt x="1502" y="312"/>
                      </a:lnTo>
                      <a:lnTo>
                        <a:pt x="1490" y="312"/>
                      </a:lnTo>
                      <a:lnTo>
                        <a:pt x="1496" y="354"/>
                      </a:lnTo>
                      <a:lnTo>
                        <a:pt x="1484" y="312"/>
                      </a:lnTo>
                      <a:lnTo>
                        <a:pt x="1436" y="294"/>
                      </a:lnTo>
                      <a:lnTo>
                        <a:pt x="1382" y="276"/>
                      </a:lnTo>
                      <a:lnTo>
                        <a:pt x="1364" y="258"/>
                      </a:lnTo>
                      <a:lnTo>
                        <a:pt x="1370" y="252"/>
                      </a:lnTo>
                      <a:lnTo>
                        <a:pt x="1346" y="246"/>
                      </a:lnTo>
                      <a:lnTo>
                        <a:pt x="1292" y="252"/>
                      </a:lnTo>
                      <a:lnTo>
                        <a:pt x="1280" y="234"/>
                      </a:lnTo>
                      <a:lnTo>
                        <a:pt x="1256" y="234"/>
                      </a:lnTo>
                      <a:lnTo>
                        <a:pt x="1262" y="222"/>
                      </a:lnTo>
                      <a:lnTo>
                        <a:pt x="1232" y="234"/>
                      </a:lnTo>
                      <a:lnTo>
                        <a:pt x="1250" y="240"/>
                      </a:lnTo>
                      <a:lnTo>
                        <a:pt x="1214" y="264"/>
                      </a:lnTo>
                      <a:lnTo>
                        <a:pt x="1178" y="270"/>
                      </a:lnTo>
                      <a:lnTo>
                        <a:pt x="1184" y="264"/>
                      </a:lnTo>
                      <a:lnTo>
                        <a:pt x="1238" y="210"/>
                      </a:lnTo>
                      <a:lnTo>
                        <a:pt x="1292" y="150"/>
                      </a:lnTo>
                      <a:lnTo>
                        <a:pt x="1280" y="138"/>
                      </a:lnTo>
                      <a:lnTo>
                        <a:pt x="1274" y="120"/>
                      </a:lnTo>
                      <a:lnTo>
                        <a:pt x="1292" y="132"/>
                      </a:lnTo>
                      <a:lnTo>
                        <a:pt x="1286" y="96"/>
                      </a:lnTo>
                      <a:lnTo>
                        <a:pt x="1280" y="102"/>
                      </a:lnTo>
                      <a:lnTo>
                        <a:pt x="1274" y="96"/>
                      </a:lnTo>
                      <a:lnTo>
                        <a:pt x="1262" y="72"/>
                      </a:lnTo>
                      <a:lnTo>
                        <a:pt x="1208" y="72"/>
                      </a:lnTo>
                      <a:lnTo>
                        <a:pt x="1184" y="78"/>
                      </a:lnTo>
                      <a:lnTo>
                        <a:pt x="1196" y="48"/>
                      </a:lnTo>
                      <a:lnTo>
                        <a:pt x="1178" y="42"/>
                      </a:lnTo>
                      <a:lnTo>
                        <a:pt x="1148" y="42"/>
                      </a:lnTo>
                      <a:lnTo>
                        <a:pt x="1178" y="18"/>
                      </a:lnTo>
                      <a:lnTo>
                        <a:pt x="1142" y="0"/>
                      </a:lnTo>
                      <a:lnTo>
                        <a:pt x="1099" y="48"/>
                      </a:lnTo>
                      <a:lnTo>
                        <a:pt x="1099" y="78"/>
                      </a:lnTo>
                      <a:lnTo>
                        <a:pt x="1111" y="84"/>
                      </a:lnTo>
                      <a:lnTo>
                        <a:pt x="1075" y="90"/>
                      </a:lnTo>
                      <a:lnTo>
                        <a:pt x="1081" y="102"/>
                      </a:lnTo>
                      <a:lnTo>
                        <a:pt x="1051" y="108"/>
                      </a:lnTo>
                      <a:lnTo>
                        <a:pt x="1027" y="108"/>
                      </a:lnTo>
                      <a:lnTo>
                        <a:pt x="979" y="108"/>
                      </a:lnTo>
                      <a:lnTo>
                        <a:pt x="1003" y="114"/>
                      </a:lnTo>
                      <a:lnTo>
                        <a:pt x="955" y="132"/>
                      </a:lnTo>
                      <a:lnTo>
                        <a:pt x="913" y="156"/>
                      </a:lnTo>
                      <a:lnTo>
                        <a:pt x="895" y="168"/>
                      </a:lnTo>
                      <a:lnTo>
                        <a:pt x="889" y="192"/>
                      </a:lnTo>
                      <a:lnTo>
                        <a:pt x="877" y="192"/>
                      </a:lnTo>
                      <a:lnTo>
                        <a:pt x="895" y="204"/>
                      </a:lnTo>
                      <a:lnTo>
                        <a:pt x="877" y="210"/>
                      </a:lnTo>
                      <a:lnTo>
                        <a:pt x="889" y="222"/>
                      </a:lnTo>
                      <a:lnTo>
                        <a:pt x="889" y="228"/>
                      </a:lnTo>
                      <a:lnTo>
                        <a:pt x="847" y="240"/>
                      </a:lnTo>
                      <a:lnTo>
                        <a:pt x="793" y="252"/>
                      </a:lnTo>
                      <a:lnTo>
                        <a:pt x="799" y="276"/>
                      </a:lnTo>
                      <a:lnTo>
                        <a:pt x="805" y="312"/>
                      </a:lnTo>
                      <a:lnTo>
                        <a:pt x="823" y="324"/>
                      </a:lnTo>
                      <a:lnTo>
                        <a:pt x="841" y="348"/>
                      </a:lnTo>
                      <a:lnTo>
                        <a:pt x="841" y="390"/>
                      </a:lnTo>
                      <a:lnTo>
                        <a:pt x="841" y="402"/>
                      </a:lnTo>
                      <a:lnTo>
                        <a:pt x="835" y="408"/>
                      </a:lnTo>
                      <a:lnTo>
                        <a:pt x="829" y="378"/>
                      </a:lnTo>
                      <a:lnTo>
                        <a:pt x="823" y="396"/>
                      </a:lnTo>
                      <a:lnTo>
                        <a:pt x="823" y="360"/>
                      </a:lnTo>
                      <a:lnTo>
                        <a:pt x="835" y="342"/>
                      </a:lnTo>
                      <a:lnTo>
                        <a:pt x="805" y="336"/>
                      </a:lnTo>
                      <a:lnTo>
                        <a:pt x="781" y="312"/>
                      </a:lnTo>
                      <a:lnTo>
                        <a:pt x="751" y="318"/>
                      </a:lnTo>
                      <a:lnTo>
                        <a:pt x="757" y="336"/>
                      </a:lnTo>
                      <a:lnTo>
                        <a:pt x="727" y="330"/>
                      </a:lnTo>
                      <a:lnTo>
                        <a:pt x="733" y="348"/>
                      </a:lnTo>
                      <a:lnTo>
                        <a:pt x="763" y="366"/>
                      </a:lnTo>
                      <a:lnTo>
                        <a:pt x="769" y="378"/>
                      </a:lnTo>
                      <a:lnTo>
                        <a:pt x="721" y="354"/>
                      </a:lnTo>
                      <a:lnTo>
                        <a:pt x="721" y="288"/>
                      </a:lnTo>
                      <a:lnTo>
                        <a:pt x="709" y="288"/>
                      </a:lnTo>
                      <a:lnTo>
                        <a:pt x="715" y="324"/>
                      </a:lnTo>
                      <a:lnTo>
                        <a:pt x="691" y="342"/>
                      </a:lnTo>
                      <a:lnTo>
                        <a:pt x="691" y="360"/>
                      </a:lnTo>
                      <a:lnTo>
                        <a:pt x="703" y="396"/>
                      </a:lnTo>
                      <a:lnTo>
                        <a:pt x="691" y="432"/>
                      </a:lnTo>
                      <a:lnTo>
                        <a:pt x="697" y="462"/>
                      </a:lnTo>
                      <a:lnTo>
                        <a:pt x="739" y="456"/>
                      </a:lnTo>
                      <a:lnTo>
                        <a:pt x="757" y="468"/>
                      </a:lnTo>
                      <a:lnTo>
                        <a:pt x="757" y="492"/>
                      </a:lnTo>
                      <a:lnTo>
                        <a:pt x="757" y="510"/>
                      </a:lnTo>
                      <a:lnTo>
                        <a:pt x="775" y="522"/>
                      </a:lnTo>
                      <a:lnTo>
                        <a:pt x="745" y="510"/>
                      </a:lnTo>
                      <a:lnTo>
                        <a:pt x="745" y="474"/>
                      </a:lnTo>
                      <a:lnTo>
                        <a:pt x="739" y="462"/>
                      </a:lnTo>
                      <a:lnTo>
                        <a:pt x="703" y="474"/>
                      </a:lnTo>
                      <a:lnTo>
                        <a:pt x="709" y="516"/>
                      </a:lnTo>
                      <a:lnTo>
                        <a:pt x="685" y="558"/>
                      </a:lnTo>
                      <a:lnTo>
                        <a:pt x="673" y="558"/>
                      </a:lnTo>
                      <a:lnTo>
                        <a:pt x="667" y="570"/>
                      </a:lnTo>
                      <a:lnTo>
                        <a:pt x="625" y="558"/>
                      </a:lnTo>
                      <a:lnTo>
                        <a:pt x="625" y="552"/>
                      </a:lnTo>
                      <a:lnTo>
                        <a:pt x="649" y="552"/>
                      </a:lnTo>
                      <a:lnTo>
                        <a:pt x="643" y="558"/>
                      </a:lnTo>
                      <a:lnTo>
                        <a:pt x="661" y="552"/>
                      </a:lnTo>
                      <a:lnTo>
                        <a:pt x="661" y="546"/>
                      </a:lnTo>
                      <a:lnTo>
                        <a:pt x="685" y="504"/>
                      </a:lnTo>
                      <a:lnTo>
                        <a:pt x="691" y="486"/>
                      </a:lnTo>
                      <a:lnTo>
                        <a:pt x="673" y="456"/>
                      </a:lnTo>
                      <a:lnTo>
                        <a:pt x="679" y="414"/>
                      </a:lnTo>
                      <a:lnTo>
                        <a:pt x="679" y="366"/>
                      </a:lnTo>
                      <a:lnTo>
                        <a:pt x="667" y="348"/>
                      </a:lnTo>
                      <a:lnTo>
                        <a:pt x="679" y="300"/>
                      </a:lnTo>
                      <a:lnTo>
                        <a:pt x="661" y="282"/>
                      </a:lnTo>
                      <a:lnTo>
                        <a:pt x="625" y="288"/>
                      </a:lnTo>
                      <a:lnTo>
                        <a:pt x="607" y="354"/>
                      </a:lnTo>
                      <a:lnTo>
                        <a:pt x="589" y="372"/>
                      </a:lnTo>
                      <a:lnTo>
                        <a:pt x="589" y="384"/>
                      </a:lnTo>
                      <a:lnTo>
                        <a:pt x="601" y="384"/>
                      </a:lnTo>
                      <a:lnTo>
                        <a:pt x="595" y="420"/>
                      </a:lnTo>
                      <a:lnTo>
                        <a:pt x="595" y="438"/>
                      </a:lnTo>
                      <a:lnTo>
                        <a:pt x="607" y="450"/>
                      </a:lnTo>
                      <a:lnTo>
                        <a:pt x="619" y="468"/>
                      </a:lnTo>
                      <a:lnTo>
                        <a:pt x="625" y="468"/>
                      </a:lnTo>
                      <a:lnTo>
                        <a:pt x="613" y="492"/>
                      </a:lnTo>
                      <a:lnTo>
                        <a:pt x="595" y="468"/>
                      </a:lnTo>
                      <a:lnTo>
                        <a:pt x="565" y="450"/>
                      </a:lnTo>
                      <a:lnTo>
                        <a:pt x="523" y="426"/>
                      </a:lnTo>
                      <a:lnTo>
                        <a:pt x="499" y="426"/>
                      </a:lnTo>
                      <a:lnTo>
                        <a:pt x="493" y="438"/>
                      </a:lnTo>
                      <a:lnTo>
                        <a:pt x="499" y="468"/>
                      </a:lnTo>
                      <a:lnTo>
                        <a:pt x="487" y="480"/>
                      </a:lnTo>
                      <a:lnTo>
                        <a:pt x="481" y="492"/>
                      </a:lnTo>
                      <a:lnTo>
                        <a:pt x="475" y="486"/>
                      </a:lnTo>
                      <a:lnTo>
                        <a:pt x="475" y="468"/>
                      </a:lnTo>
                      <a:lnTo>
                        <a:pt x="451" y="474"/>
                      </a:lnTo>
                      <a:lnTo>
                        <a:pt x="433" y="480"/>
                      </a:lnTo>
                      <a:lnTo>
                        <a:pt x="415" y="492"/>
                      </a:lnTo>
                      <a:lnTo>
                        <a:pt x="391" y="486"/>
                      </a:lnTo>
                      <a:lnTo>
                        <a:pt x="397" y="480"/>
                      </a:lnTo>
                      <a:lnTo>
                        <a:pt x="397" y="468"/>
                      </a:lnTo>
                      <a:lnTo>
                        <a:pt x="379" y="480"/>
                      </a:lnTo>
                      <a:lnTo>
                        <a:pt x="373" y="486"/>
                      </a:lnTo>
                      <a:lnTo>
                        <a:pt x="343" y="498"/>
                      </a:lnTo>
                      <a:lnTo>
                        <a:pt x="319" y="510"/>
                      </a:lnTo>
                      <a:lnTo>
                        <a:pt x="319" y="516"/>
                      </a:lnTo>
                      <a:lnTo>
                        <a:pt x="307" y="522"/>
                      </a:lnTo>
                      <a:lnTo>
                        <a:pt x="301" y="546"/>
                      </a:lnTo>
                      <a:lnTo>
                        <a:pt x="277" y="546"/>
                      </a:lnTo>
                      <a:lnTo>
                        <a:pt x="265" y="522"/>
                      </a:lnTo>
                      <a:lnTo>
                        <a:pt x="289" y="504"/>
                      </a:lnTo>
                      <a:lnTo>
                        <a:pt x="271" y="480"/>
                      </a:lnTo>
                      <a:lnTo>
                        <a:pt x="241" y="474"/>
                      </a:lnTo>
                      <a:lnTo>
                        <a:pt x="253" y="492"/>
                      </a:lnTo>
                      <a:lnTo>
                        <a:pt x="253" y="534"/>
                      </a:lnTo>
                      <a:lnTo>
                        <a:pt x="253" y="564"/>
                      </a:lnTo>
                      <a:lnTo>
                        <a:pt x="253" y="576"/>
                      </a:lnTo>
                      <a:lnTo>
                        <a:pt x="241" y="576"/>
                      </a:lnTo>
                      <a:lnTo>
                        <a:pt x="241" y="564"/>
                      </a:lnTo>
                      <a:lnTo>
                        <a:pt x="223" y="558"/>
                      </a:lnTo>
                      <a:lnTo>
                        <a:pt x="205" y="582"/>
                      </a:lnTo>
                      <a:lnTo>
                        <a:pt x="187" y="600"/>
                      </a:lnTo>
                      <a:lnTo>
                        <a:pt x="193" y="630"/>
                      </a:lnTo>
                      <a:lnTo>
                        <a:pt x="163" y="624"/>
                      </a:lnTo>
                      <a:lnTo>
                        <a:pt x="144" y="612"/>
                      </a:lnTo>
                      <a:lnTo>
                        <a:pt x="138" y="624"/>
                      </a:lnTo>
                      <a:lnTo>
                        <a:pt x="157" y="636"/>
                      </a:lnTo>
                      <a:lnTo>
                        <a:pt x="163" y="654"/>
                      </a:lnTo>
                      <a:lnTo>
                        <a:pt x="138" y="654"/>
                      </a:lnTo>
                      <a:lnTo>
                        <a:pt x="114" y="630"/>
                      </a:lnTo>
                      <a:lnTo>
                        <a:pt x="108" y="600"/>
                      </a:lnTo>
                      <a:lnTo>
                        <a:pt x="108" y="588"/>
                      </a:lnTo>
                      <a:lnTo>
                        <a:pt x="114" y="588"/>
                      </a:lnTo>
                      <a:lnTo>
                        <a:pt x="96" y="570"/>
                      </a:lnTo>
                      <a:lnTo>
                        <a:pt x="90" y="558"/>
                      </a:lnTo>
                      <a:lnTo>
                        <a:pt x="72" y="534"/>
                      </a:lnTo>
                      <a:lnTo>
                        <a:pt x="84" y="540"/>
                      </a:lnTo>
                      <a:lnTo>
                        <a:pt x="120" y="558"/>
                      </a:lnTo>
                      <a:lnTo>
                        <a:pt x="157" y="576"/>
                      </a:lnTo>
                      <a:lnTo>
                        <a:pt x="199" y="558"/>
                      </a:lnTo>
                      <a:lnTo>
                        <a:pt x="211" y="534"/>
                      </a:lnTo>
                      <a:lnTo>
                        <a:pt x="199" y="510"/>
                      </a:lnTo>
                      <a:lnTo>
                        <a:pt x="157" y="480"/>
                      </a:lnTo>
                      <a:lnTo>
                        <a:pt x="120" y="450"/>
                      </a:lnTo>
                      <a:lnTo>
                        <a:pt x="96" y="456"/>
                      </a:lnTo>
                      <a:lnTo>
                        <a:pt x="90" y="462"/>
                      </a:lnTo>
                      <a:lnTo>
                        <a:pt x="90" y="456"/>
                      </a:lnTo>
                      <a:lnTo>
                        <a:pt x="90" y="450"/>
                      </a:lnTo>
                      <a:lnTo>
                        <a:pt x="84" y="450"/>
                      </a:lnTo>
                      <a:lnTo>
                        <a:pt x="72" y="432"/>
                      </a:lnTo>
                      <a:lnTo>
                        <a:pt x="84" y="432"/>
                      </a:lnTo>
                      <a:lnTo>
                        <a:pt x="66" y="426"/>
                      </a:lnTo>
                      <a:lnTo>
                        <a:pt x="54" y="432"/>
                      </a:lnTo>
                      <a:lnTo>
                        <a:pt x="54" y="438"/>
                      </a:lnTo>
                      <a:lnTo>
                        <a:pt x="48" y="438"/>
                      </a:lnTo>
                      <a:lnTo>
                        <a:pt x="42" y="438"/>
                      </a:lnTo>
                      <a:lnTo>
                        <a:pt x="42" y="432"/>
                      </a:lnTo>
                      <a:lnTo>
                        <a:pt x="42" y="438"/>
                      </a:lnTo>
                      <a:lnTo>
                        <a:pt x="42" y="444"/>
                      </a:lnTo>
                      <a:lnTo>
                        <a:pt x="36" y="444"/>
                      </a:lnTo>
                      <a:lnTo>
                        <a:pt x="36" y="450"/>
                      </a:lnTo>
                      <a:lnTo>
                        <a:pt x="30" y="450"/>
                      </a:lnTo>
                      <a:lnTo>
                        <a:pt x="30" y="456"/>
                      </a:lnTo>
                      <a:lnTo>
                        <a:pt x="30" y="462"/>
                      </a:lnTo>
                      <a:lnTo>
                        <a:pt x="24" y="462"/>
                      </a:lnTo>
                      <a:lnTo>
                        <a:pt x="18" y="462"/>
                      </a:lnTo>
                      <a:lnTo>
                        <a:pt x="18" y="468"/>
                      </a:lnTo>
                      <a:lnTo>
                        <a:pt x="24" y="468"/>
                      </a:lnTo>
                      <a:lnTo>
                        <a:pt x="24" y="474"/>
                      </a:lnTo>
                      <a:lnTo>
                        <a:pt x="18" y="480"/>
                      </a:lnTo>
                      <a:lnTo>
                        <a:pt x="18" y="492"/>
                      </a:lnTo>
                      <a:lnTo>
                        <a:pt x="30" y="498"/>
                      </a:lnTo>
                      <a:lnTo>
                        <a:pt x="36" y="510"/>
                      </a:lnTo>
                      <a:lnTo>
                        <a:pt x="42" y="516"/>
                      </a:lnTo>
                      <a:lnTo>
                        <a:pt x="36" y="522"/>
                      </a:lnTo>
                      <a:lnTo>
                        <a:pt x="36" y="528"/>
                      </a:lnTo>
                      <a:lnTo>
                        <a:pt x="30" y="528"/>
                      </a:lnTo>
                      <a:lnTo>
                        <a:pt x="24" y="546"/>
                      </a:lnTo>
                      <a:lnTo>
                        <a:pt x="24" y="552"/>
                      </a:lnTo>
                      <a:lnTo>
                        <a:pt x="30" y="552"/>
                      </a:lnTo>
                      <a:lnTo>
                        <a:pt x="30" y="558"/>
                      </a:lnTo>
                      <a:lnTo>
                        <a:pt x="36" y="564"/>
                      </a:lnTo>
                      <a:lnTo>
                        <a:pt x="36" y="570"/>
                      </a:lnTo>
                      <a:lnTo>
                        <a:pt x="42" y="576"/>
                      </a:lnTo>
                      <a:lnTo>
                        <a:pt x="42" y="582"/>
                      </a:lnTo>
                      <a:lnTo>
                        <a:pt x="42" y="588"/>
                      </a:lnTo>
                      <a:lnTo>
                        <a:pt x="36" y="594"/>
                      </a:lnTo>
                      <a:lnTo>
                        <a:pt x="36" y="600"/>
                      </a:lnTo>
                      <a:lnTo>
                        <a:pt x="36" y="606"/>
                      </a:lnTo>
                      <a:lnTo>
                        <a:pt x="36" y="612"/>
                      </a:lnTo>
                      <a:lnTo>
                        <a:pt x="36" y="618"/>
                      </a:lnTo>
                      <a:lnTo>
                        <a:pt x="36" y="624"/>
                      </a:lnTo>
                      <a:lnTo>
                        <a:pt x="42" y="624"/>
                      </a:lnTo>
                      <a:lnTo>
                        <a:pt x="42" y="630"/>
                      </a:lnTo>
                      <a:lnTo>
                        <a:pt x="42" y="636"/>
                      </a:lnTo>
                      <a:lnTo>
                        <a:pt x="42" y="642"/>
                      </a:lnTo>
                      <a:lnTo>
                        <a:pt x="48" y="642"/>
                      </a:lnTo>
                      <a:lnTo>
                        <a:pt x="48" y="648"/>
                      </a:lnTo>
                      <a:lnTo>
                        <a:pt x="48" y="654"/>
                      </a:lnTo>
                      <a:lnTo>
                        <a:pt x="42" y="654"/>
                      </a:lnTo>
                      <a:lnTo>
                        <a:pt x="42" y="660"/>
                      </a:lnTo>
                      <a:lnTo>
                        <a:pt x="42" y="666"/>
                      </a:lnTo>
                      <a:lnTo>
                        <a:pt x="48" y="666"/>
                      </a:lnTo>
                      <a:lnTo>
                        <a:pt x="54" y="672"/>
                      </a:lnTo>
                      <a:lnTo>
                        <a:pt x="60" y="678"/>
                      </a:lnTo>
                      <a:lnTo>
                        <a:pt x="60" y="684"/>
                      </a:lnTo>
                      <a:lnTo>
                        <a:pt x="66" y="690"/>
                      </a:lnTo>
                      <a:lnTo>
                        <a:pt x="60" y="696"/>
                      </a:lnTo>
                      <a:lnTo>
                        <a:pt x="60" y="702"/>
                      </a:lnTo>
                      <a:lnTo>
                        <a:pt x="54" y="702"/>
                      </a:lnTo>
                      <a:lnTo>
                        <a:pt x="54" y="708"/>
                      </a:lnTo>
                      <a:lnTo>
                        <a:pt x="48" y="708"/>
                      </a:lnTo>
                      <a:lnTo>
                        <a:pt x="48" y="714"/>
                      </a:lnTo>
                      <a:lnTo>
                        <a:pt x="42" y="720"/>
                      </a:lnTo>
                      <a:lnTo>
                        <a:pt x="42" y="726"/>
                      </a:lnTo>
                      <a:lnTo>
                        <a:pt x="36" y="726"/>
                      </a:lnTo>
                      <a:lnTo>
                        <a:pt x="36" y="732"/>
                      </a:lnTo>
                      <a:lnTo>
                        <a:pt x="30" y="732"/>
                      </a:lnTo>
                      <a:lnTo>
                        <a:pt x="30" y="738"/>
                      </a:lnTo>
                      <a:lnTo>
                        <a:pt x="24" y="738"/>
                      </a:lnTo>
                      <a:lnTo>
                        <a:pt x="24" y="744"/>
                      </a:lnTo>
                      <a:lnTo>
                        <a:pt x="18" y="744"/>
                      </a:lnTo>
                      <a:lnTo>
                        <a:pt x="18" y="750"/>
                      </a:lnTo>
                      <a:lnTo>
                        <a:pt x="12" y="750"/>
                      </a:lnTo>
                      <a:lnTo>
                        <a:pt x="12" y="756"/>
                      </a:lnTo>
                      <a:lnTo>
                        <a:pt x="6" y="762"/>
                      </a:lnTo>
                      <a:lnTo>
                        <a:pt x="18" y="762"/>
                      </a:lnTo>
                      <a:lnTo>
                        <a:pt x="18" y="768"/>
                      </a:lnTo>
                      <a:lnTo>
                        <a:pt x="24" y="768"/>
                      </a:lnTo>
                      <a:lnTo>
                        <a:pt x="30" y="768"/>
                      </a:lnTo>
                      <a:lnTo>
                        <a:pt x="36" y="774"/>
                      </a:lnTo>
                      <a:lnTo>
                        <a:pt x="42" y="774"/>
                      </a:lnTo>
                      <a:lnTo>
                        <a:pt x="42" y="780"/>
                      </a:lnTo>
                      <a:lnTo>
                        <a:pt x="36" y="780"/>
                      </a:lnTo>
                      <a:lnTo>
                        <a:pt x="36" y="774"/>
                      </a:lnTo>
                      <a:lnTo>
                        <a:pt x="30" y="780"/>
                      </a:lnTo>
                      <a:lnTo>
                        <a:pt x="12" y="786"/>
                      </a:lnTo>
                      <a:lnTo>
                        <a:pt x="6" y="798"/>
                      </a:lnTo>
                      <a:lnTo>
                        <a:pt x="12" y="822"/>
                      </a:lnTo>
                      <a:lnTo>
                        <a:pt x="0" y="840"/>
                      </a:lnTo>
                      <a:lnTo>
                        <a:pt x="6" y="858"/>
                      </a:lnTo>
                      <a:lnTo>
                        <a:pt x="12" y="888"/>
                      </a:lnTo>
                      <a:lnTo>
                        <a:pt x="36" y="894"/>
                      </a:lnTo>
                      <a:lnTo>
                        <a:pt x="60" y="900"/>
                      </a:lnTo>
                      <a:lnTo>
                        <a:pt x="60" y="930"/>
                      </a:lnTo>
                      <a:lnTo>
                        <a:pt x="72" y="954"/>
                      </a:lnTo>
                      <a:lnTo>
                        <a:pt x="66" y="960"/>
                      </a:lnTo>
                      <a:lnTo>
                        <a:pt x="72" y="984"/>
                      </a:lnTo>
                      <a:lnTo>
                        <a:pt x="84" y="978"/>
                      </a:lnTo>
                      <a:lnTo>
                        <a:pt x="108" y="984"/>
                      </a:lnTo>
                      <a:lnTo>
                        <a:pt x="108" y="990"/>
                      </a:lnTo>
                      <a:lnTo>
                        <a:pt x="126" y="1014"/>
                      </a:lnTo>
                      <a:lnTo>
                        <a:pt x="138" y="1032"/>
                      </a:lnTo>
                      <a:lnTo>
                        <a:pt x="150" y="1032"/>
                      </a:lnTo>
                      <a:lnTo>
                        <a:pt x="175" y="1038"/>
                      </a:lnTo>
                      <a:lnTo>
                        <a:pt x="193" y="1050"/>
                      </a:lnTo>
                      <a:lnTo>
                        <a:pt x="199" y="1080"/>
                      </a:lnTo>
                      <a:lnTo>
                        <a:pt x="187" y="1086"/>
                      </a:lnTo>
                      <a:lnTo>
                        <a:pt x="175" y="1098"/>
                      </a:lnTo>
                      <a:lnTo>
                        <a:pt x="181" y="1104"/>
                      </a:lnTo>
                      <a:lnTo>
                        <a:pt x="163" y="1110"/>
                      </a:lnTo>
                      <a:lnTo>
                        <a:pt x="157" y="1116"/>
                      </a:lnTo>
                      <a:lnTo>
                        <a:pt x="169" y="1128"/>
                      </a:lnTo>
                      <a:lnTo>
                        <a:pt x="163" y="1128"/>
                      </a:lnTo>
                      <a:lnTo>
                        <a:pt x="163" y="1134"/>
                      </a:lnTo>
                      <a:lnTo>
                        <a:pt x="157" y="1128"/>
                      </a:lnTo>
                      <a:lnTo>
                        <a:pt x="157" y="1140"/>
                      </a:lnTo>
                      <a:lnTo>
                        <a:pt x="144" y="1140"/>
                      </a:lnTo>
                      <a:lnTo>
                        <a:pt x="138" y="1146"/>
                      </a:lnTo>
                      <a:lnTo>
                        <a:pt x="157" y="1158"/>
                      </a:lnTo>
                      <a:lnTo>
                        <a:pt x="181" y="1170"/>
                      </a:lnTo>
                      <a:lnTo>
                        <a:pt x="199" y="1170"/>
                      </a:lnTo>
                      <a:lnTo>
                        <a:pt x="217" y="1170"/>
                      </a:lnTo>
                      <a:lnTo>
                        <a:pt x="235" y="1182"/>
                      </a:lnTo>
                      <a:lnTo>
                        <a:pt x="259" y="1194"/>
                      </a:lnTo>
                      <a:lnTo>
                        <a:pt x="277" y="1200"/>
                      </a:lnTo>
                      <a:lnTo>
                        <a:pt x="295" y="1212"/>
                      </a:lnTo>
                      <a:lnTo>
                        <a:pt x="325" y="1218"/>
                      </a:lnTo>
                      <a:lnTo>
                        <a:pt x="313" y="1200"/>
                      </a:lnTo>
                      <a:lnTo>
                        <a:pt x="301" y="1188"/>
                      </a:lnTo>
                      <a:lnTo>
                        <a:pt x="301" y="1170"/>
                      </a:lnTo>
                      <a:lnTo>
                        <a:pt x="301" y="1176"/>
                      </a:lnTo>
                      <a:lnTo>
                        <a:pt x="295" y="1164"/>
                      </a:lnTo>
                      <a:lnTo>
                        <a:pt x="289" y="1158"/>
                      </a:lnTo>
                      <a:lnTo>
                        <a:pt x="301" y="1134"/>
                      </a:lnTo>
                      <a:lnTo>
                        <a:pt x="319" y="1128"/>
                      </a:lnTo>
                      <a:lnTo>
                        <a:pt x="331" y="1122"/>
                      </a:lnTo>
                      <a:lnTo>
                        <a:pt x="331" y="1116"/>
                      </a:lnTo>
                      <a:lnTo>
                        <a:pt x="319" y="1098"/>
                      </a:lnTo>
                      <a:lnTo>
                        <a:pt x="307" y="1080"/>
                      </a:lnTo>
                      <a:lnTo>
                        <a:pt x="295" y="1062"/>
                      </a:lnTo>
                      <a:lnTo>
                        <a:pt x="301" y="1038"/>
                      </a:lnTo>
                      <a:lnTo>
                        <a:pt x="307" y="1014"/>
                      </a:lnTo>
                      <a:lnTo>
                        <a:pt x="325" y="1020"/>
                      </a:lnTo>
                      <a:lnTo>
                        <a:pt x="331" y="1014"/>
                      </a:lnTo>
                      <a:lnTo>
                        <a:pt x="343" y="1002"/>
                      </a:lnTo>
                      <a:lnTo>
                        <a:pt x="361" y="990"/>
                      </a:lnTo>
                    </a:path>
                  </a:pathLst>
                </a:custGeom>
                <a:solidFill>
                  <a:srgbClr val="00CC00"/>
                </a:solidFill>
                <a:ln w="0">
                  <a:solidFill>
                    <a:srgbClr val="000000"/>
                  </a:solidFill>
                  <a:prstDash val="solid"/>
                  <a:round/>
                  <a:headEnd/>
                  <a:tailEnd/>
                </a:ln>
              </p:spPr>
              <p:txBody>
                <a:bodyPr/>
                <a:lstStyle/>
                <a:p>
                  <a:endParaRPr lang="en-US"/>
                </a:p>
              </p:txBody>
            </p:sp>
            <p:sp>
              <p:nvSpPr>
                <p:cNvPr id="16985" name="Freeform 457"/>
                <p:cNvSpPr>
                  <a:spLocks/>
                </p:cNvSpPr>
                <p:nvPr/>
              </p:nvSpPr>
              <p:spPr bwMode="auto">
                <a:xfrm>
                  <a:off x="3634" y="1962"/>
                  <a:ext cx="138" cy="24"/>
                </a:xfrm>
                <a:custGeom>
                  <a:avLst/>
                  <a:gdLst>
                    <a:gd name="T0" fmla="*/ 0 w 138"/>
                    <a:gd name="T1" fmla="*/ 0 h 24"/>
                    <a:gd name="T2" fmla="*/ 18 w 138"/>
                    <a:gd name="T3" fmla="*/ 0 h 24"/>
                    <a:gd name="T4" fmla="*/ 36 w 138"/>
                    <a:gd name="T5" fmla="*/ 12 h 24"/>
                    <a:gd name="T6" fmla="*/ 54 w 138"/>
                    <a:gd name="T7" fmla="*/ 24 h 24"/>
                    <a:gd name="T8" fmla="*/ 78 w 138"/>
                    <a:gd name="T9" fmla="*/ 18 h 24"/>
                    <a:gd name="T10" fmla="*/ 108 w 138"/>
                    <a:gd name="T11" fmla="*/ 18 h 24"/>
                    <a:gd name="T12" fmla="*/ 138 w 138"/>
                    <a:gd name="T13" fmla="*/ 24 h 24"/>
                    <a:gd name="T14" fmla="*/ 138 w 138"/>
                    <a:gd name="T15" fmla="*/ 18 h 24"/>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24"/>
                    <a:gd name="T26" fmla="*/ 138 w 13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24">
                      <a:moveTo>
                        <a:pt x="0" y="0"/>
                      </a:moveTo>
                      <a:lnTo>
                        <a:pt x="18" y="0"/>
                      </a:lnTo>
                      <a:lnTo>
                        <a:pt x="36" y="12"/>
                      </a:lnTo>
                      <a:lnTo>
                        <a:pt x="54" y="24"/>
                      </a:lnTo>
                      <a:lnTo>
                        <a:pt x="78" y="18"/>
                      </a:lnTo>
                      <a:lnTo>
                        <a:pt x="108" y="18"/>
                      </a:lnTo>
                      <a:lnTo>
                        <a:pt x="138" y="24"/>
                      </a:lnTo>
                      <a:lnTo>
                        <a:pt x="138" y="18"/>
                      </a:lnTo>
                    </a:path>
                  </a:pathLst>
                </a:custGeom>
                <a:solidFill>
                  <a:srgbClr val="00CC00"/>
                </a:solidFill>
                <a:ln w="0">
                  <a:solidFill>
                    <a:srgbClr val="000000"/>
                  </a:solidFill>
                  <a:prstDash val="solid"/>
                  <a:round/>
                  <a:headEnd/>
                  <a:tailEnd/>
                </a:ln>
              </p:spPr>
              <p:txBody>
                <a:bodyPr/>
                <a:lstStyle/>
                <a:p>
                  <a:endParaRPr lang="en-US"/>
                </a:p>
              </p:txBody>
            </p:sp>
            <p:sp>
              <p:nvSpPr>
                <p:cNvPr id="16986" name="Freeform 458"/>
                <p:cNvSpPr>
                  <a:spLocks/>
                </p:cNvSpPr>
                <p:nvPr/>
              </p:nvSpPr>
              <p:spPr bwMode="auto">
                <a:xfrm>
                  <a:off x="174" y="1440"/>
                  <a:ext cx="156" cy="174"/>
                </a:xfrm>
                <a:custGeom>
                  <a:avLst/>
                  <a:gdLst>
                    <a:gd name="T0" fmla="*/ 156 w 156"/>
                    <a:gd name="T1" fmla="*/ 108 h 174"/>
                    <a:gd name="T2" fmla="*/ 138 w 156"/>
                    <a:gd name="T3" fmla="*/ 96 h 174"/>
                    <a:gd name="T4" fmla="*/ 114 w 156"/>
                    <a:gd name="T5" fmla="*/ 78 h 174"/>
                    <a:gd name="T6" fmla="*/ 102 w 156"/>
                    <a:gd name="T7" fmla="*/ 72 h 174"/>
                    <a:gd name="T8" fmla="*/ 108 w 156"/>
                    <a:gd name="T9" fmla="*/ 78 h 174"/>
                    <a:gd name="T10" fmla="*/ 102 w 156"/>
                    <a:gd name="T11" fmla="*/ 72 h 174"/>
                    <a:gd name="T12" fmla="*/ 84 w 156"/>
                    <a:gd name="T13" fmla="*/ 72 h 174"/>
                    <a:gd name="T14" fmla="*/ 84 w 156"/>
                    <a:gd name="T15" fmla="*/ 90 h 174"/>
                    <a:gd name="T16" fmla="*/ 90 w 156"/>
                    <a:gd name="T17" fmla="*/ 102 h 174"/>
                    <a:gd name="T18" fmla="*/ 84 w 156"/>
                    <a:gd name="T19" fmla="*/ 102 h 174"/>
                    <a:gd name="T20" fmla="*/ 78 w 156"/>
                    <a:gd name="T21" fmla="*/ 84 h 174"/>
                    <a:gd name="T22" fmla="*/ 72 w 156"/>
                    <a:gd name="T23" fmla="*/ 60 h 174"/>
                    <a:gd name="T24" fmla="*/ 54 w 156"/>
                    <a:gd name="T25" fmla="*/ 36 h 174"/>
                    <a:gd name="T26" fmla="*/ 24 w 156"/>
                    <a:gd name="T27" fmla="*/ 12 h 174"/>
                    <a:gd name="T28" fmla="*/ 30 w 156"/>
                    <a:gd name="T29" fmla="*/ 24 h 174"/>
                    <a:gd name="T30" fmla="*/ 0 w 156"/>
                    <a:gd name="T31" fmla="*/ 0 h 174"/>
                    <a:gd name="T32" fmla="*/ 6 w 156"/>
                    <a:gd name="T33" fmla="*/ 36 h 174"/>
                    <a:gd name="T34" fmla="*/ 6 w 156"/>
                    <a:gd name="T35" fmla="*/ 72 h 174"/>
                    <a:gd name="T36" fmla="*/ 0 w 156"/>
                    <a:gd name="T37" fmla="*/ 102 h 174"/>
                    <a:gd name="T38" fmla="*/ 0 w 156"/>
                    <a:gd name="T39" fmla="*/ 120 h 174"/>
                    <a:gd name="T40" fmla="*/ 6 w 156"/>
                    <a:gd name="T41" fmla="*/ 108 h 174"/>
                    <a:gd name="T42" fmla="*/ 12 w 156"/>
                    <a:gd name="T43" fmla="*/ 102 h 174"/>
                    <a:gd name="T44" fmla="*/ 12 w 156"/>
                    <a:gd name="T45" fmla="*/ 96 h 174"/>
                    <a:gd name="T46" fmla="*/ 18 w 156"/>
                    <a:gd name="T47" fmla="*/ 102 h 174"/>
                    <a:gd name="T48" fmla="*/ 24 w 156"/>
                    <a:gd name="T49" fmla="*/ 102 h 174"/>
                    <a:gd name="T50" fmla="*/ 18 w 156"/>
                    <a:gd name="T51" fmla="*/ 114 h 174"/>
                    <a:gd name="T52" fmla="*/ 24 w 156"/>
                    <a:gd name="T53" fmla="*/ 132 h 174"/>
                    <a:gd name="T54" fmla="*/ 60 w 156"/>
                    <a:gd name="T55" fmla="*/ 132 h 174"/>
                    <a:gd name="T56" fmla="*/ 66 w 156"/>
                    <a:gd name="T57" fmla="*/ 156 h 174"/>
                    <a:gd name="T58" fmla="*/ 90 w 156"/>
                    <a:gd name="T59" fmla="*/ 162 h 174"/>
                    <a:gd name="T60" fmla="*/ 102 w 156"/>
                    <a:gd name="T61" fmla="*/ 168 h 174"/>
                    <a:gd name="T62" fmla="*/ 102 w 156"/>
                    <a:gd name="T63" fmla="*/ 174 h 174"/>
                    <a:gd name="T64" fmla="*/ 108 w 156"/>
                    <a:gd name="T65" fmla="*/ 168 h 174"/>
                    <a:gd name="T66" fmla="*/ 114 w 156"/>
                    <a:gd name="T67" fmla="*/ 162 h 174"/>
                    <a:gd name="T68" fmla="*/ 108 w 156"/>
                    <a:gd name="T69" fmla="*/ 156 h 174"/>
                    <a:gd name="T70" fmla="*/ 114 w 156"/>
                    <a:gd name="T71" fmla="*/ 138 h 174"/>
                    <a:gd name="T72" fmla="*/ 114 w 156"/>
                    <a:gd name="T73" fmla="*/ 132 h 174"/>
                    <a:gd name="T74" fmla="*/ 108 w 156"/>
                    <a:gd name="T75" fmla="*/ 120 h 174"/>
                    <a:gd name="T76" fmla="*/ 120 w 156"/>
                    <a:gd name="T77" fmla="*/ 132 h 174"/>
                    <a:gd name="T78" fmla="*/ 126 w 156"/>
                    <a:gd name="T79" fmla="*/ 126 h 174"/>
                    <a:gd name="T80" fmla="*/ 126 w 156"/>
                    <a:gd name="T81" fmla="*/ 120 h 174"/>
                    <a:gd name="T82" fmla="*/ 138 w 156"/>
                    <a:gd name="T83" fmla="*/ 120 h 174"/>
                    <a:gd name="T84" fmla="*/ 156 w 156"/>
                    <a:gd name="T85" fmla="*/ 108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6"/>
                    <a:gd name="T130" fmla="*/ 0 h 174"/>
                    <a:gd name="T131" fmla="*/ 156 w 156"/>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6" h="174">
                      <a:moveTo>
                        <a:pt x="156" y="108"/>
                      </a:moveTo>
                      <a:lnTo>
                        <a:pt x="138" y="96"/>
                      </a:lnTo>
                      <a:lnTo>
                        <a:pt x="114" y="78"/>
                      </a:lnTo>
                      <a:lnTo>
                        <a:pt x="102" y="72"/>
                      </a:lnTo>
                      <a:lnTo>
                        <a:pt x="108" y="78"/>
                      </a:lnTo>
                      <a:lnTo>
                        <a:pt x="102" y="72"/>
                      </a:lnTo>
                      <a:lnTo>
                        <a:pt x="84" y="72"/>
                      </a:lnTo>
                      <a:lnTo>
                        <a:pt x="84" y="90"/>
                      </a:lnTo>
                      <a:lnTo>
                        <a:pt x="90" y="102"/>
                      </a:lnTo>
                      <a:lnTo>
                        <a:pt x="84" y="102"/>
                      </a:lnTo>
                      <a:lnTo>
                        <a:pt x="78" y="84"/>
                      </a:lnTo>
                      <a:lnTo>
                        <a:pt x="72" y="60"/>
                      </a:lnTo>
                      <a:lnTo>
                        <a:pt x="54" y="36"/>
                      </a:lnTo>
                      <a:lnTo>
                        <a:pt x="24" y="12"/>
                      </a:lnTo>
                      <a:lnTo>
                        <a:pt x="30" y="24"/>
                      </a:lnTo>
                      <a:lnTo>
                        <a:pt x="0" y="0"/>
                      </a:lnTo>
                      <a:lnTo>
                        <a:pt x="6" y="36"/>
                      </a:lnTo>
                      <a:lnTo>
                        <a:pt x="6" y="72"/>
                      </a:lnTo>
                      <a:lnTo>
                        <a:pt x="0" y="102"/>
                      </a:lnTo>
                      <a:lnTo>
                        <a:pt x="0" y="120"/>
                      </a:lnTo>
                      <a:lnTo>
                        <a:pt x="6" y="108"/>
                      </a:lnTo>
                      <a:lnTo>
                        <a:pt x="12" y="102"/>
                      </a:lnTo>
                      <a:lnTo>
                        <a:pt x="12" y="96"/>
                      </a:lnTo>
                      <a:lnTo>
                        <a:pt x="18" y="102"/>
                      </a:lnTo>
                      <a:lnTo>
                        <a:pt x="24" y="102"/>
                      </a:lnTo>
                      <a:lnTo>
                        <a:pt x="18" y="114"/>
                      </a:lnTo>
                      <a:lnTo>
                        <a:pt x="24" y="132"/>
                      </a:lnTo>
                      <a:lnTo>
                        <a:pt x="60" y="132"/>
                      </a:lnTo>
                      <a:lnTo>
                        <a:pt x="66" y="156"/>
                      </a:lnTo>
                      <a:lnTo>
                        <a:pt x="90" y="162"/>
                      </a:lnTo>
                      <a:lnTo>
                        <a:pt x="102" y="168"/>
                      </a:lnTo>
                      <a:lnTo>
                        <a:pt x="102" y="174"/>
                      </a:lnTo>
                      <a:lnTo>
                        <a:pt x="108" y="168"/>
                      </a:lnTo>
                      <a:lnTo>
                        <a:pt x="114" y="162"/>
                      </a:lnTo>
                      <a:lnTo>
                        <a:pt x="108" y="156"/>
                      </a:lnTo>
                      <a:lnTo>
                        <a:pt x="114" y="138"/>
                      </a:lnTo>
                      <a:lnTo>
                        <a:pt x="114" y="132"/>
                      </a:lnTo>
                      <a:lnTo>
                        <a:pt x="108" y="120"/>
                      </a:lnTo>
                      <a:lnTo>
                        <a:pt x="120" y="132"/>
                      </a:lnTo>
                      <a:lnTo>
                        <a:pt x="126" y="126"/>
                      </a:lnTo>
                      <a:lnTo>
                        <a:pt x="126" y="120"/>
                      </a:lnTo>
                      <a:lnTo>
                        <a:pt x="138" y="120"/>
                      </a:lnTo>
                      <a:lnTo>
                        <a:pt x="156" y="108"/>
                      </a:lnTo>
                      <a:close/>
                    </a:path>
                  </a:pathLst>
                </a:custGeom>
                <a:solidFill>
                  <a:srgbClr val="00CC00"/>
                </a:solidFill>
                <a:ln w="0">
                  <a:solidFill>
                    <a:srgbClr val="000000"/>
                  </a:solidFill>
                  <a:prstDash val="solid"/>
                  <a:round/>
                  <a:headEnd/>
                  <a:tailEnd/>
                </a:ln>
              </p:spPr>
              <p:txBody>
                <a:bodyPr/>
                <a:lstStyle/>
                <a:p>
                  <a:endParaRPr lang="en-US"/>
                </a:p>
              </p:txBody>
            </p:sp>
            <p:sp>
              <p:nvSpPr>
                <p:cNvPr id="16987" name="Freeform 459"/>
                <p:cNvSpPr>
                  <a:spLocks/>
                </p:cNvSpPr>
                <p:nvPr/>
              </p:nvSpPr>
              <p:spPr bwMode="auto">
                <a:xfrm>
                  <a:off x="4985" y="1902"/>
                  <a:ext cx="42" cy="198"/>
                </a:xfrm>
                <a:custGeom>
                  <a:avLst/>
                  <a:gdLst>
                    <a:gd name="T0" fmla="*/ 42 w 42"/>
                    <a:gd name="T1" fmla="*/ 138 h 198"/>
                    <a:gd name="T2" fmla="*/ 36 w 42"/>
                    <a:gd name="T3" fmla="*/ 120 h 198"/>
                    <a:gd name="T4" fmla="*/ 30 w 42"/>
                    <a:gd name="T5" fmla="*/ 102 h 198"/>
                    <a:gd name="T6" fmla="*/ 24 w 42"/>
                    <a:gd name="T7" fmla="*/ 78 h 198"/>
                    <a:gd name="T8" fmla="*/ 18 w 42"/>
                    <a:gd name="T9" fmla="*/ 60 h 198"/>
                    <a:gd name="T10" fmla="*/ 24 w 42"/>
                    <a:gd name="T11" fmla="*/ 48 h 198"/>
                    <a:gd name="T12" fmla="*/ 24 w 42"/>
                    <a:gd name="T13" fmla="*/ 24 h 198"/>
                    <a:gd name="T14" fmla="*/ 12 w 42"/>
                    <a:gd name="T15" fmla="*/ 0 h 198"/>
                    <a:gd name="T16" fmla="*/ 6 w 42"/>
                    <a:gd name="T17" fmla="*/ 6 h 198"/>
                    <a:gd name="T18" fmla="*/ 12 w 42"/>
                    <a:gd name="T19" fmla="*/ 18 h 198"/>
                    <a:gd name="T20" fmla="*/ 6 w 42"/>
                    <a:gd name="T21" fmla="*/ 30 h 198"/>
                    <a:gd name="T22" fmla="*/ 0 w 42"/>
                    <a:gd name="T23" fmla="*/ 30 h 198"/>
                    <a:gd name="T24" fmla="*/ 0 w 42"/>
                    <a:gd name="T25" fmla="*/ 48 h 198"/>
                    <a:gd name="T26" fmla="*/ 0 w 42"/>
                    <a:gd name="T27" fmla="*/ 72 h 198"/>
                    <a:gd name="T28" fmla="*/ 6 w 42"/>
                    <a:gd name="T29" fmla="*/ 90 h 198"/>
                    <a:gd name="T30" fmla="*/ 0 w 42"/>
                    <a:gd name="T31" fmla="*/ 114 h 198"/>
                    <a:gd name="T32" fmla="*/ 0 w 42"/>
                    <a:gd name="T33" fmla="*/ 138 h 198"/>
                    <a:gd name="T34" fmla="*/ 6 w 42"/>
                    <a:gd name="T35" fmla="*/ 156 h 198"/>
                    <a:gd name="T36" fmla="*/ 6 w 42"/>
                    <a:gd name="T37" fmla="*/ 174 h 198"/>
                    <a:gd name="T38" fmla="*/ 0 w 42"/>
                    <a:gd name="T39" fmla="*/ 186 h 198"/>
                    <a:gd name="T40" fmla="*/ 0 w 42"/>
                    <a:gd name="T41" fmla="*/ 198 h 198"/>
                    <a:gd name="T42" fmla="*/ 6 w 42"/>
                    <a:gd name="T43" fmla="*/ 198 h 198"/>
                    <a:gd name="T44" fmla="*/ 18 w 42"/>
                    <a:gd name="T45" fmla="*/ 186 h 198"/>
                    <a:gd name="T46" fmla="*/ 24 w 42"/>
                    <a:gd name="T47" fmla="*/ 192 h 198"/>
                    <a:gd name="T48" fmla="*/ 24 w 42"/>
                    <a:gd name="T49" fmla="*/ 198 h 198"/>
                    <a:gd name="T50" fmla="*/ 24 w 42"/>
                    <a:gd name="T51" fmla="*/ 186 h 198"/>
                    <a:gd name="T52" fmla="*/ 18 w 42"/>
                    <a:gd name="T53" fmla="*/ 180 h 198"/>
                    <a:gd name="T54" fmla="*/ 18 w 42"/>
                    <a:gd name="T55" fmla="*/ 168 h 198"/>
                    <a:gd name="T56" fmla="*/ 12 w 42"/>
                    <a:gd name="T57" fmla="*/ 156 h 198"/>
                    <a:gd name="T58" fmla="*/ 24 w 42"/>
                    <a:gd name="T59" fmla="*/ 126 h 198"/>
                    <a:gd name="T60" fmla="*/ 30 w 42"/>
                    <a:gd name="T61" fmla="*/ 126 h 198"/>
                    <a:gd name="T62" fmla="*/ 42 w 42"/>
                    <a:gd name="T63" fmla="*/ 132 h 198"/>
                    <a:gd name="T64" fmla="*/ 42 w 42"/>
                    <a:gd name="T65" fmla="*/ 138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98"/>
                    <a:gd name="T101" fmla="*/ 42 w 42"/>
                    <a:gd name="T102" fmla="*/ 198 h 1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98">
                      <a:moveTo>
                        <a:pt x="42" y="138"/>
                      </a:moveTo>
                      <a:lnTo>
                        <a:pt x="36" y="120"/>
                      </a:lnTo>
                      <a:lnTo>
                        <a:pt x="30" y="102"/>
                      </a:lnTo>
                      <a:lnTo>
                        <a:pt x="24" y="78"/>
                      </a:lnTo>
                      <a:lnTo>
                        <a:pt x="18" y="60"/>
                      </a:lnTo>
                      <a:lnTo>
                        <a:pt x="24" y="48"/>
                      </a:lnTo>
                      <a:lnTo>
                        <a:pt x="24" y="24"/>
                      </a:lnTo>
                      <a:lnTo>
                        <a:pt x="12" y="0"/>
                      </a:lnTo>
                      <a:lnTo>
                        <a:pt x="6" y="6"/>
                      </a:lnTo>
                      <a:lnTo>
                        <a:pt x="12" y="18"/>
                      </a:lnTo>
                      <a:lnTo>
                        <a:pt x="6" y="30"/>
                      </a:lnTo>
                      <a:lnTo>
                        <a:pt x="0" y="30"/>
                      </a:lnTo>
                      <a:lnTo>
                        <a:pt x="0" y="48"/>
                      </a:lnTo>
                      <a:lnTo>
                        <a:pt x="0" y="72"/>
                      </a:lnTo>
                      <a:lnTo>
                        <a:pt x="6" y="90"/>
                      </a:lnTo>
                      <a:lnTo>
                        <a:pt x="0" y="114"/>
                      </a:lnTo>
                      <a:lnTo>
                        <a:pt x="0" y="138"/>
                      </a:lnTo>
                      <a:lnTo>
                        <a:pt x="6" y="156"/>
                      </a:lnTo>
                      <a:lnTo>
                        <a:pt x="6" y="174"/>
                      </a:lnTo>
                      <a:lnTo>
                        <a:pt x="0" y="186"/>
                      </a:lnTo>
                      <a:lnTo>
                        <a:pt x="0" y="198"/>
                      </a:lnTo>
                      <a:lnTo>
                        <a:pt x="6" y="198"/>
                      </a:lnTo>
                      <a:lnTo>
                        <a:pt x="18" y="186"/>
                      </a:lnTo>
                      <a:lnTo>
                        <a:pt x="24" y="192"/>
                      </a:lnTo>
                      <a:lnTo>
                        <a:pt x="24" y="198"/>
                      </a:lnTo>
                      <a:lnTo>
                        <a:pt x="24" y="186"/>
                      </a:lnTo>
                      <a:lnTo>
                        <a:pt x="18" y="180"/>
                      </a:lnTo>
                      <a:lnTo>
                        <a:pt x="18" y="168"/>
                      </a:lnTo>
                      <a:lnTo>
                        <a:pt x="12" y="156"/>
                      </a:lnTo>
                      <a:lnTo>
                        <a:pt x="24" y="126"/>
                      </a:lnTo>
                      <a:lnTo>
                        <a:pt x="30" y="126"/>
                      </a:lnTo>
                      <a:lnTo>
                        <a:pt x="42" y="132"/>
                      </a:lnTo>
                      <a:lnTo>
                        <a:pt x="42" y="138"/>
                      </a:lnTo>
                      <a:close/>
                    </a:path>
                  </a:pathLst>
                </a:custGeom>
                <a:solidFill>
                  <a:srgbClr val="00CC00"/>
                </a:solidFill>
                <a:ln w="0">
                  <a:solidFill>
                    <a:srgbClr val="000000"/>
                  </a:solidFill>
                  <a:prstDash val="solid"/>
                  <a:round/>
                  <a:headEnd/>
                  <a:tailEnd/>
                </a:ln>
              </p:spPr>
              <p:txBody>
                <a:bodyPr/>
                <a:lstStyle/>
                <a:p>
                  <a:endParaRPr lang="en-US"/>
                </a:p>
              </p:txBody>
            </p:sp>
            <p:sp>
              <p:nvSpPr>
                <p:cNvPr id="16988" name="Freeform 460"/>
                <p:cNvSpPr>
                  <a:spLocks/>
                </p:cNvSpPr>
                <p:nvPr/>
              </p:nvSpPr>
              <p:spPr bwMode="auto">
                <a:xfrm>
                  <a:off x="3664" y="1020"/>
                  <a:ext cx="234" cy="216"/>
                </a:xfrm>
                <a:custGeom>
                  <a:avLst/>
                  <a:gdLst>
                    <a:gd name="T0" fmla="*/ 96 w 234"/>
                    <a:gd name="T1" fmla="*/ 144 h 216"/>
                    <a:gd name="T2" fmla="*/ 84 w 234"/>
                    <a:gd name="T3" fmla="*/ 144 h 216"/>
                    <a:gd name="T4" fmla="*/ 84 w 234"/>
                    <a:gd name="T5" fmla="*/ 156 h 216"/>
                    <a:gd name="T6" fmla="*/ 72 w 234"/>
                    <a:gd name="T7" fmla="*/ 150 h 216"/>
                    <a:gd name="T8" fmla="*/ 72 w 234"/>
                    <a:gd name="T9" fmla="*/ 168 h 216"/>
                    <a:gd name="T10" fmla="*/ 66 w 234"/>
                    <a:gd name="T11" fmla="*/ 174 h 216"/>
                    <a:gd name="T12" fmla="*/ 66 w 234"/>
                    <a:gd name="T13" fmla="*/ 192 h 216"/>
                    <a:gd name="T14" fmla="*/ 48 w 234"/>
                    <a:gd name="T15" fmla="*/ 186 h 216"/>
                    <a:gd name="T16" fmla="*/ 60 w 234"/>
                    <a:gd name="T17" fmla="*/ 198 h 216"/>
                    <a:gd name="T18" fmla="*/ 54 w 234"/>
                    <a:gd name="T19" fmla="*/ 198 h 216"/>
                    <a:gd name="T20" fmla="*/ 54 w 234"/>
                    <a:gd name="T21" fmla="*/ 216 h 216"/>
                    <a:gd name="T22" fmla="*/ 12 w 234"/>
                    <a:gd name="T23" fmla="*/ 204 h 216"/>
                    <a:gd name="T24" fmla="*/ 18 w 234"/>
                    <a:gd name="T25" fmla="*/ 192 h 216"/>
                    <a:gd name="T26" fmla="*/ 0 w 234"/>
                    <a:gd name="T27" fmla="*/ 192 h 216"/>
                    <a:gd name="T28" fmla="*/ 24 w 234"/>
                    <a:gd name="T29" fmla="*/ 168 h 216"/>
                    <a:gd name="T30" fmla="*/ 30 w 234"/>
                    <a:gd name="T31" fmla="*/ 168 h 216"/>
                    <a:gd name="T32" fmla="*/ 24 w 234"/>
                    <a:gd name="T33" fmla="*/ 156 h 216"/>
                    <a:gd name="T34" fmla="*/ 30 w 234"/>
                    <a:gd name="T35" fmla="*/ 150 h 216"/>
                    <a:gd name="T36" fmla="*/ 42 w 234"/>
                    <a:gd name="T37" fmla="*/ 132 h 216"/>
                    <a:gd name="T38" fmla="*/ 42 w 234"/>
                    <a:gd name="T39" fmla="*/ 120 h 216"/>
                    <a:gd name="T40" fmla="*/ 36 w 234"/>
                    <a:gd name="T41" fmla="*/ 114 h 216"/>
                    <a:gd name="T42" fmla="*/ 48 w 234"/>
                    <a:gd name="T43" fmla="*/ 108 h 216"/>
                    <a:gd name="T44" fmla="*/ 60 w 234"/>
                    <a:gd name="T45" fmla="*/ 96 h 216"/>
                    <a:gd name="T46" fmla="*/ 102 w 234"/>
                    <a:gd name="T47" fmla="*/ 60 h 216"/>
                    <a:gd name="T48" fmla="*/ 114 w 234"/>
                    <a:gd name="T49" fmla="*/ 48 h 216"/>
                    <a:gd name="T50" fmla="*/ 186 w 234"/>
                    <a:gd name="T51" fmla="*/ 24 h 216"/>
                    <a:gd name="T52" fmla="*/ 222 w 234"/>
                    <a:gd name="T53" fmla="*/ 0 h 216"/>
                    <a:gd name="T54" fmla="*/ 234 w 234"/>
                    <a:gd name="T55" fmla="*/ 18 h 216"/>
                    <a:gd name="T56" fmla="*/ 210 w 234"/>
                    <a:gd name="T57" fmla="*/ 48 h 216"/>
                    <a:gd name="T58" fmla="*/ 162 w 234"/>
                    <a:gd name="T59" fmla="*/ 84 h 216"/>
                    <a:gd name="T60" fmla="*/ 108 w 234"/>
                    <a:gd name="T61" fmla="*/ 114 h 216"/>
                    <a:gd name="T62" fmla="*/ 96 w 234"/>
                    <a:gd name="T63" fmla="*/ 120 h 216"/>
                    <a:gd name="T64" fmla="*/ 102 w 234"/>
                    <a:gd name="T65" fmla="*/ 132 h 216"/>
                    <a:gd name="T66" fmla="*/ 96 w 234"/>
                    <a:gd name="T67" fmla="*/ 144 h 2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4"/>
                    <a:gd name="T103" fmla="*/ 0 h 216"/>
                    <a:gd name="T104" fmla="*/ 234 w 234"/>
                    <a:gd name="T105" fmla="*/ 216 h 2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4" h="216">
                      <a:moveTo>
                        <a:pt x="96" y="144"/>
                      </a:moveTo>
                      <a:lnTo>
                        <a:pt x="84" y="144"/>
                      </a:lnTo>
                      <a:lnTo>
                        <a:pt x="84" y="156"/>
                      </a:lnTo>
                      <a:lnTo>
                        <a:pt x="72" y="150"/>
                      </a:lnTo>
                      <a:lnTo>
                        <a:pt x="72" y="168"/>
                      </a:lnTo>
                      <a:lnTo>
                        <a:pt x="66" y="174"/>
                      </a:lnTo>
                      <a:lnTo>
                        <a:pt x="66" y="192"/>
                      </a:lnTo>
                      <a:lnTo>
                        <a:pt x="48" y="186"/>
                      </a:lnTo>
                      <a:lnTo>
                        <a:pt x="60" y="198"/>
                      </a:lnTo>
                      <a:lnTo>
                        <a:pt x="54" y="198"/>
                      </a:lnTo>
                      <a:lnTo>
                        <a:pt x="54" y="216"/>
                      </a:lnTo>
                      <a:lnTo>
                        <a:pt x="12" y="204"/>
                      </a:lnTo>
                      <a:lnTo>
                        <a:pt x="18" y="192"/>
                      </a:lnTo>
                      <a:lnTo>
                        <a:pt x="0" y="192"/>
                      </a:lnTo>
                      <a:lnTo>
                        <a:pt x="24" y="168"/>
                      </a:lnTo>
                      <a:lnTo>
                        <a:pt x="30" y="168"/>
                      </a:lnTo>
                      <a:lnTo>
                        <a:pt x="24" y="156"/>
                      </a:lnTo>
                      <a:lnTo>
                        <a:pt x="30" y="150"/>
                      </a:lnTo>
                      <a:lnTo>
                        <a:pt x="42" y="132"/>
                      </a:lnTo>
                      <a:lnTo>
                        <a:pt x="42" y="120"/>
                      </a:lnTo>
                      <a:lnTo>
                        <a:pt x="36" y="114"/>
                      </a:lnTo>
                      <a:lnTo>
                        <a:pt x="48" y="108"/>
                      </a:lnTo>
                      <a:lnTo>
                        <a:pt x="60" y="96"/>
                      </a:lnTo>
                      <a:lnTo>
                        <a:pt x="102" y="60"/>
                      </a:lnTo>
                      <a:lnTo>
                        <a:pt x="114" y="48"/>
                      </a:lnTo>
                      <a:lnTo>
                        <a:pt x="186" y="24"/>
                      </a:lnTo>
                      <a:lnTo>
                        <a:pt x="222" y="0"/>
                      </a:lnTo>
                      <a:lnTo>
                        <a:pt x="234" y="18"/>
                      </a:lnTo>
                      <a:lnTo>
                        <a:pt x="210" y="48"/>
                      </a:lnTo>
                      <a:lnTo>
                        <a:pt x="162" y="84"/>
                      </a:lnTo>
                      <a:lnTo>
                        <a:pt x="108" y="114"/>
                      </a:lnTo>
                      <a:lnTo>
                        <a:pt x="96" y="120"/>
                      </a:lnTo>
                      <a:lnTo>
                        <a:pt x="102" y="132"/>
                      </a:lnTo>
                      <a:lnTo>
                        <a:pt x="96" y="144"/>
                      </a:lnTo>
                      <a:close/>
                    </a:path>
                  </a:pathLst>
                </a:custGeom>
                <a:solidFill>
                  <a:srgbClr val="00CC00"/>
                </a:solidFill>
                <a:ln w="0">
                  <a:solidFill>
                    <a:srgbClr val="000000"/>
                  </a:solidFill>
                  <a:prstDash val="solid"/>
                  <a:round/>
                  <a:headEnd/>
                  <a:tailEnd/>
                </a:ln>
              </p:spPr>
              <p:txBody>
                <a:bodyPr/>
                <a:lstStyle/>
                <a:p>
                  <a:endParaRPr lang="en-US"/>
                </a:p>
              </p:txBody>
            </p:sp>
            <p:sp>
              <p:nvSpPr>
                <p:cNvPr id="16989" name="Freeform 461"/>
                <p:cNvSpPr>
                  <a:spLocks/>
                </p:cNvSpPr>
                <p:nvPr/>
              </p:nvSpPr>
              <p:spPr bwMode="auto">
                <a:xfrm>
                  <a:off x="3634" y="1236"/>
                  <a:ext cx="96" cy="126"/>
                </a:xfrm>
                <a:custGeom>
                  <a:avLst/>
                  <a:gdLst>
                    <a:gd name="T0" fmla="*/ 36 w 96"/>
                    <a:gd name="T1" fmla="*/ 0 h 126"/>
                    <a:gd name="T2" fmla="*/ 24 w 96"/>
                    <a:gd name="T3" fmla="*/ 18 h 126"/>
                    <a:gd name="T4" fmla="*/ 18 w 96"/>
                    <a:gd name="T5" fmla="*/ 30 h 126"/>
                    <a:gd name="T6" fmla="*/ 24 w 96"/>
                    <a:gd name="T7" fmla="*/ 36 h 126"/>
                    <a:gd name="T8" fmla="*/ 12 w 96"/>
                    <a:gd name="T9" fmla="*/ 60 h 126"/>
                    <a:gd name="T10" fmla="*/ 0 w 96"/>
                    <a:gd name="T11" fmla="*/ 66 h 126"/>
                    <a:gd name="T12" fmla="*/ 6 w 96"/>
                    <a:gd name="T13" fmla="*/ 90 h 126"/>
                    <a:gd name="T14" fmla="*/ 18 w 96"/>
                    <a:gd name="T15" fmla="*/ 90 h 126"/>
                    <a:gd name="T16" fmla="*/ 30 w 96"/>
                    <a:gd name="T17" fmla="*/ 90 h 126"/>
                    <a:gd name="T18" fmla="*/ 36 w 96"/>
                    <a:gd name="T19" fmla="*/ 90 h 126"/>
                    <a:gd name="T20" fmla="*/ 36 w 96"/>
                    <a:gd name="T21" fmla="*/ 108 h 126"/>
                    <a:gd name="T22" fmla="*/ 36 w 96"/>
                    <a:gd name="T23" fmla="*/ 114 h 126"/>
                    <a:gd name="T24" fmla="*/ 48 w 96"/>
                    <a:gd name="T25" fmla="*/ 120 h 126"/>
                    <a:gd name="T26" fmla="*/ 60 w 96"/>
                    <a:gd name="T27" fmla="*/ 126 h 126"/>
                    <a:gd name="T28" fmla="*/ 72 w 96"/>
                    <a:gd name="T29" fmla="*/ 126 h 126"/>
                    <a:gd name="T30" fmla="*/ 84 w 96"/>
                    <a:gd name="T31" fmla="*/ 126 h 126"/>
                    <a:gd name="T32" fmla="*/ 96 w 96"/>
                    <a:gd name="T33" fmla="*/ 120 h 126"/>
                    <a:gd name="T34" fmla="*/ 66 w 96"/>
                    <a:gd name="T35" fmla="*/ 84 h 126"/>
                    <a:gd name="T36" fmla="*/ 66 w 96"/>
                    <a:gd name="T37" fmla="*/ 36 h 126"/>
                    <a:gd name="T38" fmla="*/ 66 w 96"/>
                    <a:gd name="T39" fmla="*/ 24 h 126"/>
                    <a:gd name="T40" fmla="*/ 66 w 96"/>
                    <a:gd name="T41" fmla="*/ 18 h 126"/>
                    <a:gd name="T42" fmla="*/ 78 w 96"/>
                    <a:gd name="T43" fmla="*/ 0 h 126"/>
                    <a:gd name="T44" fmla="*/ 36 w 96"/>
                    <a:gd name="T45" fmla="*/ 0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126"/>
                    <a:gd name="T71" fmla="*/ 96 w 96"/>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126">
                      <a:moveTo>
                        <a:pt x="36" y="0"/>
                      </a:moveTo>
                      <a:lnTo>
                        <a:pt x="24" y="18"/>
                      </a:lnTo>
                      <a:lnTo>
                        <a:pt x="18" y="30"/>
                      </a:lnTo>
                      <a:lnTo>
                        <a:pt x="24" y="36"/>
                      </a:lnTo>
                      <a:lnTo>
                        <a:pt x="12" y="60"/>
                      </a:lnTo>
                      <a:lnTo>
                        <a:pt x="0" y="66"/>
                      </a:lnTo>
                      <a:lnTo>
                        <a:pt x="6" y="90"/>
                      </a:lnTo>
                      <a:lnTo>
                        <a:pt x="18" y="90"/>
                      </a:lnTo>
                      <a:lnTo>
                        <a:pt x="30" y="90"/>
                      </a:lnTo>
                      <a:lnTo>
                        <a:pt x="36" y="90"/>
                      </a:lnTo>
                      <a:lnTo>
                        <a:pt x="36" y="108"/>
                      </a:lnTo>
                      <a:lnTo>
                        <a:pt x="36" y="114"/>
                      </a:lnTo>
                      <a:lnTo>
                        <a:pt x="48" y="120"/>
                      </a:lnTo>
                      <a:lnTo>
                        <a:pt x="60" y="126"/>
                      </a:lnTo>
                      <a:lnTo>
                        <a:pt x="72" y="126"/>
                      </a:lnTo>
                      <a:lnTo>
                        <a:pt x="84" y="126"/>
                      </a:lnTo>
                      <a:lnTo>
                        <a:pt x="96" y="120"/>
                      </a:lnTo>
                      <a:lnTo>
                        <a:pt x="66" y="84"/>
                      </a:lnTo>
                      <a:lnTo>
                        <a:pt x="66" y="36"/>
                      </a:lnTo>
                      <a:lnTo>
                        <a:pt x="66" y="24"/>
                      </a:lnTo>
                      <a:lnTo>
                        <a:pt x="66" y="18"/>
                      </a:lnTo>
                      <a:lnTo>
                        <a:pt x="78" y="0"/>
                      </a:lnTo>
                      <a:lnTo>
                        <a:pt x="36" y="0"/>
                      </a:lnTo>
                      <a:close/>
                    </a:path>
                  </a:pathLst>
                </a:custGeom>
                <a:solidFill>
                  <a:srgbClr val="00CC00"/>
                </a:solidFill>
                <a:ln w="0">
                  <a:solidFill>
                    <a:srgbClr val="000000"/>
                  </a:solidFill>
                  <a:prstDash val="solid"/>
                  <a:round/>
                  <a:headEnd/>
                  <a:tailEnd/>
                </a:ln>
              </p:spPr>
              <p:txBody>
                <a:bodyPr/>
                <a:lstStyle/>
                <a:p>
                  <a:endParaRPr lang="en-US"/>
                </a:p>
              </p:txBody>
            </p:sp>
            <p:sp>
              <p:nvSpPr>
                <p:cNvPr id="16990" name="Freeform 462"/>
                <p:cNvSpPr>
                  <a:spLocks/>
                </p:cNvSpPr>
                <p:nvPr/>
              </p:nvSpPr>
              <p:spPr bwMode="auto">
                <a:xfrm>
                  <a:off x="4913" y="1068"/>
                  <a:ext cx="126" cy="96"/>
                </a:xfrm>
                <a:custGeom>
                  <a:avLst/>
                  <a:gdLst>
                    <a:gd name="T0" fmla="*/ 126 w 126"/>
                    <a:gd name="T1" fmla="*/ 42 h 96"/>
                    <a:gd name="T2" fmla="*/ 66 w 126"/>
                    <a:gd name="T3" fmla="*/ 0 h 96"/>
                    <a:gd name="T4" fmla="*/ 72 w 126"/>
                    <a:gd name="T5" fmla="*/ 12 h 96"/>
                    <a:gd name="T6" fmla="*/ 60 w 126"/>
                    <a:gd name="T7" fmla="*/ 12 h 96"/>
                    <a:gd name="T8" fmla="*/ 60 w 126"/>
                    <a:gd name="T9" fmla="*/ 30 h 96"/>
                    <a:gd name="T10" fmla="*/ 30 w 126"/>
                    <a:gd name="T11" fmla="*/ 6 h 96"/>
                    <a:gd name="T12" fmla="*/ 6 w 126"/>
                    <a:gd name="T13" fmla="*/ 18 h 96"/>
                    <a:gd name="T14" fmla="*/ 6 w 126"/>
                    <a:gd name="T15" fmla="*/ 30 h 96"/>
                    <a:gd name="T16" fmla="*/ 6 w 126"/>
                    <a:gd name="T17" fmla="*/ 42 h 96"/>
                    <a:gd name="T18" fmla="*/ 0 w 126"/>
                    <a:gd name="T19" fmla="*/ 60 h 96"/>
                    <a:gd name="T20" fmla="*/ 30 w 126"/>
                    <a:gd name="T21" fmla="*/ 96 h 96"/>
                    <a:gd name="T22" fmla="*/ 42 w 126"/>
                    <a:gd name="T23" fmla="*/ 78 h 96"/>
                    <a:gd name="T24" fmla="*/ 78 w 126"/>
                    <a:gd name="T25" fmla="*/ 78 h 96"/>
                    <a:gd name="T26" fmla="*/ 102 w 126"/>
                    <a:gd name="T27" fmla="*/ 78 h 96"/>
                    <a:gd name="T28" fmla="*/ 96 w 126"/>
                    <a:gd name="T29" fmla="*/ 72 h 96"/>
                    <a:gd name="T30" fmla="*/ 114 w 126"/>
                    <a:gd name="T31" fmla="*/ 60 h 96"/>
                    <a:gd name="T32" fmla="*/ 126 w 126"/>
                    <a:gd name="T33" fmla="*/ 42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96"/>
                    <a:gd name="T53" fmla="*/ 126 w 126"/>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96">
                      <a:moveTo>
                        <a:pt x="126" y="42"/>
                      </a:moveTo>
                      <a:lnTo>
                        <a:pt x="66" y="0"/>
                      </a:lnTo>
                      <a:lnTo>
                        <a:pt x="72" y="12"/>
                      </a:lnTo>
                      <a:lnTo>
                        <a:pt x="60" y="12"/>
                      </a:lnTo>
                      <a:lnTo>
                        <a:pt x="60" y="30"/>
                      </a:lnTo>
                      <a:lnTo>
                        <a:pt x="30" y="6"/>
                      </a:lnTo>
                      <a:lnTo>
                        <a:pt x="6" y="18"/>
                      </a:lnTo>
                      <a:lnTo>
                        <a:pt x="6" y="30"/>
                      </a:lnTo>
                      <a:lnTo>
                        <a:pt x="6" y="42"/>
                      </a:lnTo>
                      <a:lnTo>
                        <a:pt x="0" y="60"/>
                      </a:lnTo>
                      <a:lnTo>
                        <a:pt x="30" y="96"/>
                      </a:lnTo>
                      <a:lnTo>
                        <a:pt x="42" y="78"/>
                      </a:lnTo>
                      <a:lnTo>
                        <a:pt x="78" y="78"/>
                      </a:lnTo>
                      <a:lnTo>
                        <a:pt x="102" y="78"/>
                      </a:lnTo>
                      <a:lnTo>
                        <a:pt x="96" y="72"/>
                      </a:lnTo>
                      <a:lnTo>
                        <a:pt x="114" y="60"/>
                      </a:lnTo>
                      <a:lnTo>
                        <a:pt x="126" y="42"/>
                      </a:lnTo>
                      <a:close/>
                    </a:path>
                  </a:pathLst>
                </a:custGeom>
                <a:solidFill>
                  <a:srgbClr val="00CC00"/>
                </a:solidFill>
                <a:ln w="0">
                  <a:solidFill>
                    <a:srgbClr val="000000"/>
                  </a:solidFill>
                  <a:prstDash val="solid"/>
                  <a:round/>
                  <a:headEnd/>
                  <a:tailEnd/>
                </a:ln>
              </p:spPr>
              <p:txBody>
                <a:bodyPr/>
                <a:lstStyle/>
                <a:p>
                  <a:endParaRPr lang="en-US"/>
                </a:p>
              </p:txBody>
            </p:sp>
            <p:sp>
              <p:nvSpPr>
                <p:cNvPr id="16991" name="Freeform 463"/>
                <p:cNvSpPr>
                  <a:spLocks/>
                </p:cNvSpPr>
                <p:nvPr/>
              </p:nvSpPr>
              <p:spPr bwMode="auto">
                <a:xfrm>
                  <a:off x="4264" y="780"/>
                  <a:ext cx="96" cy="108"/>
                </a:xfrm>
                <a:custGeom>
                  <a:avLst/>
                  <a:gdLst>
                    <a:gd name="T0" fmla="*/ 96 w 96"/>
                    <a:gd name="T1" fmla="*/ 30 h 108"/>
                    <a:gd name="T2" fmla="*/ 78 w 96"/>
                    <a:gd name="T3" fmla="*/ 12 h 108"/>
                    <a:gd name="T4" fmla="*/ 60 w 96"/>
                    <a:gd name="T5" fmla="*/ 30 h 108"/>
                    <a:gd name="T6" fmla="*/ 60 w 96"/>
                    <a:gd name="T7" fmla="*/ 0 h 108"/>
                    <a:gd name="T8" fmla="*/ 12 w 96"/>
                    <a:gd name="T9" fmla="*/ 24 h 108"/>
                    <a:gd name="T10" fmla="*/ 0 w 96"/>
                    <a:gd name="T11" fmla="*/ 54 h 108"/>
                    <a:gd name="T12" fmla="*/ 12 w 96"/>
                    <a:gd name="T13" fmla="*/ 54 h 108"/>
                    <a:gd name="T14" fmla="*/ 24 w 96"/>
                    <a:gd name="T15" fmla="*/ 90 h 108"/>
                    <a:gd name="T16" fmla="*/ 90 w 96"/>
                    <a:gd name="T17" fmla="*/ 108 h 108"/>
                    <a:gd name="T18" fmla="*/ 90 w 96"/>
                    <a:gd name="T19" fmla="*/ 78 h 108"/>
                    <a:gd name="T20" fmla="*/ 96 w 96"/>
                    <a:gd name="T21" fmla="*/ 3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08"/>
                    <a:gd name="T35" fmla="*/ 96 w 9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08">
                      <a:moveTo>
                        <a:pt x="96" y="30"/>
                      </a:moveTo>
                      <a:lnTo>
                        <a:pt x="78" y="12"/>
                      </a:lnTo>
                      <a:lnTo>
                        <a:pt x="60" y="30"/>
                      </a:lnTo>
                      <a:lnTo>
                        <a:pt x="60" y="0"/>
                      </a:lnTo>
                      <a:lnTo>
                        <a:pt x="12" y="24"/>
                      </a:lnTo>
                      <a:lnTo>
                        <a:pt x="0" y="54"/>
                      </a:lnTo>
                      <a:lnTo>
                        <a:pt x="12" y="54"/>
                      </a:lnTo>
                      <a:lnTo>
                        <a:pt x="24" y="90"/>
                      </a:lnTo>
                      <a:lnTo>
                        <a:pt x="90" y="108"/>
                      </a:lnTo>
                      <a:lnTo>
                        <a:pt x="90" y="78"/>
                      </a:lnTo>
                      <a:lnTo>
                        <a:pt x="96" y="30"/>
                      </a:lnTo>
                      <a:close/>
                    </a:path>
                  </a:pathLst>
                </a:custGeom>
                <a:solidFill>
                  <a:srgbClr val="00CC00"/>
                </a:solidFill>
                <a:ln w="0">
                  <a:solidFill>
                    <a:srgbClr val="000000"/>
                  </a:solidFill>
                  <a:prstDash val="solid"/>
                  <a:round/>
                  <a:headEnd/>
                  <a:tailEnd/>
                </a:ln>
              </p:spPr>
              <p:txBody>
                <a:bodyPr/>
                <a:lstStyle/>
                <a:p>
                  <a:endParaRPr lang="en-US"/>
                </a:p>
              </p:txBody>
            </p:sp>
            <p:sp>
              <p:nvSpPr>
                <p:cNvPr id="16992" name="Freeform 464"/>
                <p:cNvSpPr>
                  <a:spLocks/>
                </p:cNvSpPr>
                <p:nvPr/>
              </p:nvSpPr>
              <p:spPr bwMode="auto">
                <a:xfrm>
                  <a:off x="4354" y="840"/>
                  <a:ext cx="85" cy="114"/>
                </a:xfrm>
                <a:custGeom>
                  <a:avLst/>
                  <a:gdLst>
                    <a:gd name="T0" fmla="*/ 85 w 85"/>
                    <a:gd name="T1" fmla="*/ 66 h 114"/>
                    <a:gd name="T2" fmla="*/ 61 w 85"/>
                    <a:gd name="T3" fmla="*/ 18 h 114"/>
                    <a:gd name="T4" fmla="*/ 42 w 85"/>
                    <a:gd name="T5" fmla="*/ 48 h 114"/>
                    <a:gd name="T6" fmla="*/ 48 w 85"/>
                    <a:gd name="T7" fmla="*/ 6 h 114"/>
                    <a:gd name="T8" fmla="*/ 42 w 85"/>
                    <a:gd name="T9" fmla="*/ 0 h 114"/>
                    <a:gd name="T10" fmla="*/ 42 w 85"/>
                    <a:gd name="T11" fmla="*/ 18 h 114"/>
                    <a:gd name="T12" fmla="*/ 24 w 85"/>
                    <a:gd name="T13" fmla="*/ 18 h 114"/>
                    <a:gd name="T14" fmla="*/ 24 w 85"/>
                    <a:gd name="T15" fmla="*/ 30 h 114"/>
                    <a:gd name="T16" fmla="*/ 24 w 85"/>
                    <a:gd name="T17" fmla="*/ 54 h 114"/>
                    <a:gd name="T18" fmla="*/ 12 w 85"/>
                    <a:gd name="T19" fmla="*/ 66 h 114"/>
                    <a:gd name="T20" fmla="*/ 0 w 85"/>
                    <a:gd name="T21" fmla="*/ 114 h 114"/>
                    <a:gd name="T22" fmla="*/ 85 w 85"/>
                    <a:gd name="T23" fmla="*/ 72 h 114"/>
                    <a:gd name="T24" fmla="*/ 85 w 85"/>
                    <a:gd name="T25" fmla="*/ 6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114"/>
                    <a:gd name="T41" fmla="*/ 85 w 85"/>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114">
                      <a:moveTo>
                        <a:pt x="85" y="66"/>
                      </a:moveTo>
                      <a:lnTo>
                        <a:pt x="61" y="18"/>
                      </a:lnTo>
                      <a:lnTo>
                        <a:pt x="42" y="48"/>
                      </a:lnTo>
                      <a:lnTo>
                        <a:pt x="48" y="6"/>
                      </a:lnTo>
                      <a:lnTo>
                        <a:pt x="42" y="0"/>
                      </a:lnTo>
                      <a:lnTo>
                        <a:pt x="42" y="18"/>
                      </a:lnTo>
                      <a:lnTo>
                        <a:pt x="24" y="18"/>
                      </a:lnTo>
                      <a:lnTo>
                        <a:pt x="24" y="30"/>
                      </a:lnTo>
                      <a:lnTo>
                        <a:pt x="24" y="54"/>
                      </a:lnTo>
                      <a:lnTo>
                        <a:pt x="12" y="66"/>
                      </a:lnTo>
                      <a:lnTo>
                        <a:pt x="0" y="114"/>
                      </a:lnTo>
                      <a:lnTo>
                        <a:pt x="85" y="72"/>
                      </a:lnTo>
                      <a:lnTo>
                        <a:pt x="85" y="66"/>
                      </a:lnTo>
                      <a:close/>
                    </a:path>
                  </a:pathLst>
                </a:custGeom>
                <a:solidFill>
                  <a:srgbClr val="00CC00"/>
                </a:solidFill>
                <a:ln w="0">
                  <a:solidFill>
                    <a:srgbClr val="000000"/>
                  </a:solidFill>
                  <a:prstDash val="solid"/>
                  <a:round/>
                  <a:headEnd/>
                  <a:tailEnd/>
                </a:ln>
              </p:spPr>
              <p:txBody>
                <a:bodyPr/>
                <a:lstStyle/>
                <a:p>
                  <a:endParaRPr lang="en-US"/>
                </a:p>
              </p:txBody>
            </p:sp>
            <p:sp>
              <p:nvSpPr>
                <p:cNvPr id="16993" name="Freeform 465"/>
                <p:cNvSpPr>
                  <a:spLocks/>
                </p:cNvSpPr>
                <p:nvPr/>
              </p:nvSpPr>
              <p:spPr bwMode="auto">
                <a:xfrm>
                  <a:off x="4234" y="684"/>
                  <a:ext cx="96" cy="96"/>
                </a:xfrm>
                <a:custGeom>
                  <a:avLst/>
                  <a:gdLst>
                    <a:gd name="T0" fmla="*/ 96 w 96"/>
                    <a:gd name="T1" fmla="*/ 48 h 96"/>
                    <a:gd name="T2" fmla="*/ 66 w 96"/>
                    <a:gd name="T3" fmla="*/ 0 h 96"/>
                    <a:gd name="T4" fmla="*/ 18 w 96"/>
                    <a:gd name="T5" fmla="*/ 30 h 96"/>
                    <a:gd name="T6" fmla="*/ 24 w 96"/>
                    <a:gd name="T7" fmla="*/ 36 h 96"/>
                    <a:gd name="T8" fmla="*/ 18 w 96"/>
                    <a:gd name="T9" fmla="*/ 60 h 96"/>
                    <a:gd name="T10" fmla="*/ 0 w 96"/>
                    <a:gd name="T11" fmla="*/ 72 h 96"/>
                    <a:gd name="T12" fmla="*/ 24 w 96"/>
                    <a:gd name="T13" fmla="*/ 84 h 96"/>
                    <a:gd name="T14" fmla="*/ 18 w 96"/>
                    <a:gd name="T15" fmla="*/ 96 h 96"/>
                    <a:gd name="T16" fmla="*/ 84 w 96"/>
                    <a:gd name="T17" fmla="*/ 90 h 96"/>
                    <a:gd name="T18" fmla="*/ 84 w 96"/>
                    <a:gd name="T19" fmla="*/ 60 h 96"/>
                    <a:gd name="T20" fmla="*/ 96 w 96"/>
                    <a:gd name="T21" fmla="*/ 48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96"/>
                    <a:gd name="T35" fmla="*/ 96 w 96"/>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96">
                      <a:moveTo>
                        <a:pt x="96" y="48"/>
                      </a:moveTo>
                      <a:lnTo>
                        <a:pt x="66" y="0"/>
                      </a:lnTo>
                      <a:lnTo>
                        <a:pt x="18" y="30"/>
                      </a:lnTo>
                      <a:lnTo>
                        <a:pt x="24" y="36"/>
                      </a:lnTo>
                      <a:lnTo>
                        <a:pt x="18" y="60"/>
                      </a:lnTo>
                      <a:lnTo>
                        <a:pt x="0" y="72"/>
                      </a:lnTo>
                      <a:lnTo>
                        <a:pt x="24" y="84"/>
                      </a:lnTo>
                      <a:lnTo>
                        <a:pt x="18" y="96"/>
                      </a:lnTo>
                      <a:lnTo>
                        <a:pt x="84" y="90"/>
                      </a:lnTo>
                      <a:lnTo>
                        <a:pt x="84" y="60"/>
                      </a:lnTo>
                      <a:lnTo>
                        <a:pt x="96" y="48"/>
                      </a:lnTo>
                      <a:close/>
                    </a:path>
                  </a:pathLst>
                </a:custGeom>
                <a:solidFill>
                  <a:srgbClr val="00CC00"/>
                </a:solidFill>
                <a:ln w="0">
                  <a:solidFill>
                    <a:srgbClr val="000000"/>
                  </a:solidFill>
                  <a:prstDash val="solid"/>
                  <a:round/>
                  <a:headEnd/>
                  <a:tailEnd/>
                </a:ln>
              </p:spPr>
              <p:txBody>
                <a:bodyPr/>
                <a:lstStyle/>
                <a:p>
                  <a:endParaRPr lang="en-US"/>
                </a:p>
              </p:txBody>
            </p:sp>
            <p:sp>
              <p:nvSpPr>
                <p:cNvPr id="16994" name="Freeform 466"/>
                <p:cNvSpPr>
                  <a:spLocks/>
                </p:cNvSpPr>
                <p:nvPr/>
              </p:nvSpPr>
              <p:spPr bwMode="auto">
                <a:xfrm>
                  <a:off x="3159" y="1884"/>
                  <a:ext cx="42" cy="24"/>
                </a:xfrm>
                <a:custGeom>
                  <a:avLst/>
                  <a:gdLst>
                    <a:gd name="T0" fmla="*/ 0 w 42"/>
                    <a:gd name="T1" fmla="*/ 18 h 24"/>
                    <a:gd name="T2" fmla="*/ 6 w 42"/>
                    <a:gd name="T3" fmla="*/ 18 h 24"/>
                    <a:gd name="T4" fmla="*/ 12 w 42"/>
                    <a:gd name="T5" fmla="*/ 18 h 24"/>
                    <a:gd name="T6" fmla="*/ 24 w 42"/>
                    <a:gd name="T7" fmla="*/ 24 h 24"/>
                    <a:gd name="T8" fmla="*/ 42 w 42"/>
                    <a:gd name="T9" fmla="*/ 24 h 24"/>
                    <a:gd name="T10" fmla="*/ 42 w 42"/>
                    <a:gd name="T11" fmla="*/ 12 h 24"/>
                    <a:gd name="T12" fmla="*/ 30 w 42"/>
                    <a:gd name="T13" fmla="*/ 12 h 24"/>
                    <a:gd name="T14" fmla="*/ 18 w 42"/>
                    <a:gd name="T15" fmla="*/ 6 h 24"/>
                    <a:gd name="T16" fmla="*/ 12 w 42"/>
                    <a:gd name="T17" fmla="*/ 6 h 24"/>
                    <a:gd name="T18" fmla="*/ 12 w 42"/>
                    <a:gd name="T19" fmla="*/ 0 h 24"/>
                    <a:gd name="T20" fmla="*/ 12 w 42"/>
                    <a:gd name="T21" fmla="*/ 6 h 24"/>
                    <a:gd name="T22" fmla="*/ 6 w 42"/>
                    <a:gd name="T23" fmla="*/ 6 h 24"/>
                    <a:gd name="T24" fmla="*/ 0 w 42"/>
                    <a:gd name="T25" fmla="*/ 12 h 24"/>
                    <a:gd name="T26" fmla="*/ 6 w 42"/>
                    <a:gd name="T27" fmla="*/ 12 h 24"/>
                    <a:gd name="T28" fmla="*/ 12 w 42"/>
                    <a:gd name="T29" fmla="*/ 18 h 24"/>
                    <a:gd name="T30" fmla="*/ 6 w 42"/>
                    <a:gd name="T31" fmla="*/ 18 h 24"/>
                    <a:gd name="T32" fmla="*/ 0 w 42"/>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18"/>
                      </a:moveTo>
                      <a:lnTo>
                        <a:pt x="6" y="18"/>
                      </a:lnTo>
                      <a:lnTo>
                        <a:pt x="12" y="18"/>
                      </a:lnTo>
                      <a:lnTo>
                        <a:pt x="24" y="24"/>
                      </a:lnTo>
                      <a:lnTo>
                        <a:pt x="42" y="24"/>
                      </a:lnTo>
                      <a:lnTo>
                        <a:pt x="42" y="12"/>
                      </a:lnTo>
                      <a:lnTo>
                        <a:pt x="30" y="12"/>
                      </a:lnTo>
                      <a:lnTo>
                        <a:pt x="18" y="6"/>
                      </a:lnTo>
                      <a:lnTo>
                        <a:pt x="12" y="6"/>
                      </a:lnTo>
                      <a:lnTo>
                        <a:pt x="12" y="0"/>
                      </a:lnTo>
                      <a:lnTo>
                        <a:pt x="12" y="6"/>
                      </a:lnTo>
                      <a:lnTo>
                        <a:pt x="6" y="6"/>
                      </a:lnTo>
                      <a:lnTo>
                        <a:pt x="0" y="12"/>
                      </a:lnTo>
                      <a:lnTo>
                        <a:pt x="6" y="12"/>
                      </a:lnTo>
                      <a:lnTo>
                        <a:pt x="12" y="18"/>
                      </a:lnTo>
                      <a:lnTo>
                        <a:pt x="6" y="18"/>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6995" name="Freeform 467"/>
                <p:cNvSpPr>
                  <a:spLocks/>
                </p:cNvSpPr>
                <p:nvPr/>
              </p:nvSpPr>
              <p:spPr bwMode="auto">
                <a:xfrm>
                  <a:off x="5051" y="1110"/>
                  <a:ext cx="72" cy="48"/>
                </a:xfrm>
                <a:custGeom>
                  <a:avLst/>
                  <a:gdLst>
                    <a:gd name="T0" fmla="*/ 72 w 72"/>
                    <a:gd name="T1" fmla="*/ 24 h 48"/>
                    <a:gd name="T2" fmla="*/ 18 w 72"/>
                    <a:gd name="T3" fmla="*/ 6 h 48"/>
                    <a:gd name="T4" fmla="*/ 6 w 72"/>
                    <a:gd name="T5" fmla="*/ 0 h 48"/>
                    <a:gd name="T6" fmla="*/ 0 w 72"/>
                    <a:gd name="T7" fmla="*/ 18 h 48"/>
                    <a:gd name="T8" fmla="*/ 48 w 72"/>
                    <a:gd name="T9" fmla="*/ 48 h 48"/>
                    <a:gd name="T10" fmla="*/ 72 w 72"/>
                    <a:gd name="T11" fmla="*/ 24 h 48"/>
                    <a:gd name="T12" fmla="*/ 0 60000 65536"/>
                    <a:gd name="T13" fmla="*/ 0 60000 65536"/>
                    <a:gd name="T14" fmla="*/ 0 60000 65536"/>
                    <a:gd name="T15" fmla="*/ 0 60000 65536"/>
                    <a:gd name="T16" fmla="*/ 0 60000 65536"/>
                    <a:gd name="T17" fmla="*/ 0 60000 65536"/>
                    <a:gd name="T18" fmla="*/ 0 w 72"/>
                    <a:gd name="T19" fmla="*/ 0 h 48"/>
                    <a:gd name="T20" fmla="*/ 72 w 7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72" h="48">
                      <a:moveTo>
                        <a:pt x="72" y="24"/>
                      </a:moveTo>
                      <a:lnTo>
                        <a:pt x="18" y="6"/>
                      </a:lnTo>
                      <a:lnTo>
                        <a:pt x="6" y="0"/>
                      </a:lnTo>
                      <a:lnTo>
                        <a:pt x="0" y="18"/>
                      </a:lnTo>
                      <a:lnTo>
                        <a:pt x="48" y="48"/>
                      </a:lnTo>
                      <a:lnTo>
                        <a:pt x="72" y="24"/>
                      </a:lnTo>
                      <a:close/>
                    </a:path>
                  </a:pathLst>
                </a:custGeom>
                <a:solidFill>
                  <a:srgbClr val="00CC00"/>
                </a:solidFill>
                <a:ln w="0">
                  <a:solidFill>
                    <a:srgbClr val="000000"/>
                  </a:solidFill>
                  <a:prstDash val="solid"/>
                  <a:round/>
                  <a:headEnd/>
                  <a:tailEnd/>
                </a:ln>
              </p:spPr>
              <p:txBody>
                <a:bodyPr/>
                <a:lstStyle/>
                <a:p>
                  <a:endParaRPr lang="en-US"/>
                </a:p>
              </p:txBody>
            </p:sp>
            <p:sp>
              <p:nvSpPr>
                <p:cNvPr id="16996" name="Freeform 468"/>
                <p:cNvSpPr>
                  <a:spLocks/>
                </p:cNvSpPr>
                <p:nvPr/>
              </p:nvSpPr>
              <p:spPr bwMode="auto">
                <a:xfrm>
                  <a:off x="4955" y="1200"/>
                  <a:ext cx="54" cy="36"/>
                </a:xfrm>
                <a:custGeom>
                  <a:avLst/>
                  <a:gdLst>
                    <a:gd name="T0" fmla="*/ 54 w 54"/>
                    <a:gd name="T1" fmla="*/ 36 h 36"/>
                    <a:gd name="T2" fmla="*/ 0 w 54"/>
                    <a:gd name="T3" fmla="*/ 30 h 36"/>
                    <a:gd name="T4" fmla="*/ 36 w 54"/>
                    <a:gd name="T5" fmla="*/ 0 h 36"/>
                    <a:gd name="T6" fmla="*/ 54 w 54"/>
                    <a:gd name="T7" fmla="*/ 30 h 36"/>
                    <a:gd name="T8" fmla="*/ 54 w 54"/>
                    <a:gd name="T9" fmla="*/ 36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4" y="36"/>
                      </a:moveTo>
                      <a:lnTo>
                        <a:pt x="0" y="30"/>
                      </a:lnTo>
                      <a:lnTo>
                        <a:pt x="36" y="0"/>
                      </a:lnTo>
                      <a:lnTo>
                        <a:pt x="54" y="30"/>
                      </a:lnTo>
                      <a:lnTo>
                        <a:pt x="54" y="36"/>
                      </a:lnTo>
                      <a:close/>
                    </a:path>
                  </a:pathLst>
                </a:custGeom>
                <a:solidFill>
                  <a:srgbClr val="00CC00"/>
                </a:solidFill>
                <a:ln w="0">
                  <a:solidFill>
                    <a:srgbClr val="000000"/>
                  </a:solidFill>
                  <a:prstDash val="solid"/>
                  <a:round/>
                  <a:headEnd/>
                  <a:tailEnd/>
                </a:ln>
              </p:spPr>
              <p:txBody>
                <a:bodyPr/>
                <a:lstStyle/>
                <a:p>
                  <a:endParaRPr lang="en-US"/>
                </a:p>
              </p:txBody>
            </p:sp>
            <p:sp>
              <p:nvSpPr>
                <p:cNvPr id="16997" name="Freeform 469"/>
                <p:cNvSpPr>
                  <a:spLocks/>
                </p:cNvSpPr>
                <p:nvPr/>
              </p:nvSpPr>
              <p:spPr bwMode="auto">
                <a:xfrm>
                  <a:off x="3586" y="1416"/>
                  <a:ext cx="30" cy="30"/>
                </a:xfrm>
                <a:custGeom>
                  <a:avLst/>
                  <a:gdLst>
                    <a:gd name="T0" fmla="*/ 6 w 30"/>
                    <a:gd name="T1" fmla="*/ 30 h 30"/>
                    <a:gd name="T2" fmla="*/ 0 w 30"/>
                    <a:gd name="T3" fmla="*/ 12 h 30"/>
                    <a:gd name="T4" fmla="*/ 12 w 30"/>
                    <a:gd name="T5" fmla="*/ 0 h 30"/>
                    <a:gd name="T6" fmla="*/ 30 w 30"/>
                    <a:gd name="T7" fmla="*/ 18 h 30"/>
                    <a:gd name="T8" fmla="*/ 6 w 30"/>
                    <a:gd name="T9" fmla="*/ 3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6" y="30"/>
                      </a:moveTo>
                      <a:lnTo>
                        <a:pt x="0" y="12"/>
                      </a:lnTo>
                      <a:lnTo>
                        <a:pt x="12" y="0"/>
                      </a:lnTo>
                      <a:lnTo>
                        <a:pt x="30" y="18"/>
                      </a:lnTo>
                      <a:lnTo>
                        <a:pt x="6" y="30"/>
                      </a:lnTo>
                      <a:close/>
                    </a:path>
                  </a:pathLst>
                </a:custGeom>
                <a:solidFill>
                  <a:srgbClr val="00CC00"/>
                </a:solidFill>
                <a:ln w="0">
                  <a:solidFill>
                    <a:srgbClr val="000000"/>
                  </a:solidFill>
                  <a:prstDash val="solid"/>
                  <a:round/>
                  <a:headEnd/>
                  <a:tailEnd/>
                </a:ln>
              </p:spPr>
              <p:txBody>
                <a:bodyPr/>
                <a:lstStyle/>
                <a:p>
                  <a:endParaRPr lang="en-US"/>
                </a:p>
              </p:txBody>
            </p:sp>
            <p:sp>
              <p:nvSpPr>
                <p:cNvPr id="16998" name="Freeform 470"/>
                <p:cNvSpPr>
                  <a:spLocks/>
                </p:cNvSpPr>
                <p:nvPr/>
              </p:nvSpPr>
              <p:spPr bwMode="auto">
                <a:xfrm>
                  <a:off x="174" y="1320"/>
                  <a:ext cx="36" cy="24"/>
                </a:xfrm>
                <a:custGeom>
                  <a:avLst/>
                  <a:gdLst>
                    <a:gd name="T0" fmla="*/ 36 w 36"/>
                    <a:gd name="T1" fmla="*/ 18 h 24"/>
                    <a:gd name="T2" fmla="*/ 0 w 36"/>
                    <a:gd name="T3" fmla="*/ 24 h 24"/>
                    <a:gd name="T4" fmla="*/ 6 w 36"/>
                    <a:gd name="T5" fmla="*/ 0 h 24"/>
                    <a:gd name="T6" fmla="*/ 36 w 36"/>
                    <a:gd name="T7" fmla="*/ 12 h 24"/>
                    <a:gd name="T8" fmla="*/ 36 w 36"/>
                    <a:gd name="T9" fmla="*/ 18 h 24"/>
                    <a:gd name="T10" fmla="*/ 0 60000 65536"/>
                    <a:gd name="T11" fmla="*/ 0 60000 65536"/>
                    <a:gd name="T12" fmla="*/ 0 60000 65536"/>
                    <a:gd name="T13" fmla="*/ 0 60000 65536"/>
                    <a:gd name="T14" fmla="*/ 0 60000 65536"/>
                    <a:gd name="T15" fmla="*/ 0 w 36"/>
                    <a:gd name="T16" fmla="*/ 0 h 24"/>
                    <a:gd name="T17" fmla="*/ 36 w 36"/>
                    <a:gd name="T18" fmla="*/ 24 h 24"/>
                  </a:gdLst>
                  <a:ahLst/>
                  <a:cxnLst>
                    <a:cxn ang="T10">
                      <a:pos x="T0" y="T1"/>
                    </a:cxn>
                    <a:cxn ang="T11">
                      <a:pos x="T2" y="T3"/>
                    </a:cxn>
                    <a:cxn ang="T12">
                      <a:pos x="T4" y="T5"/>
                    </a:cxn>
                    <a:cxn ang="T13">
                      <a:pos x="T6" y="T7"/>
                    </a:cxn>
                    <a:cxn ang="T14">
                      <a:pos x="T8" y="T9"/>
                    </a:cxn>
                  </a:cxnLst>
                  <a:rect l="T15" t="T16" r="T17" b="T18"/>
                  <a:pathLst>
                    <a:path w="36" h="24">
                      <a:moveTo>
                        <a:pt x="36" y="18"/>
                      </a:moveTo>
                      <a:lnTo>
                        <a:pt x="0" y="24"/>
                      </a:lnTo>
                      <a:lnTo>
                        <a:pt x="6" y="0"/>
                      </a:lnTo>
                      <a:lnTo>
                        <a:pt x="36" y="12"/>
                      </a:lnTo>
                      <a:lnTo>
                        <a:pt x="36" y="18"/>
                      </a:lnTo>
                      <a:close/>
                    </a:path>
                  </a:pathLst>
                </a:custGeom>
                <a:solidFill>
                  <a:srgbClr val="00CC00"/>
                </a:solidFill>
                <a:ln w="0">
                  <a:solidFill>
                    <a:srgbClr val="000000"/>
                  </a:solidFill>
                  <a:prstDash val="solid"/>
                  <a:round/>
                  <a:headEnd/>
                  <a:tailEnd/>
                </a:ln>
              </p:spPr>
              <p:txBody>
                <a:bodyPr/>
                <a:lstStyle/>
                <a:p>
                  <a:endParaRPr lang="en-US"/>
                </a:p>
              </p:txBody>
            </p:sp>
            <p:sp>
              <p:nvSpPr>
                <p:cNvPr id="16999" name="Freeform 471"/>
                <p:cNvSpPr>
                  <a:spLocks/>
                </p:cNvSpPr>
                <p:nvPr/>
              </p:nvSpPr>
              <p:spPr bwMode="auto">
                <a:xfrm>
                  <a:off x="3568" y="714"/>
                  <a:ext cx="72" cy="72"/>
                </a:xfrm>
                <a:custGeom>
                  <a:avLst/>
                  <a:gdLst>
                    <a:gd name="T0" fmla="*/ 12 w 72"/>
                    <a:gd name="T1" fmla="*/ 72 h 72"/>
                    <a:gd name="T2" fmla="*/ 6 w 72"/>
                    <a:gd name="T3" fmla="*/ 72 h 72"/>
                    <a:gd name="T4" fmla="*/ 0 w 72"/>
                    <a:gd name="T5" fmla="*/ 60 h 72"/>
                    <a:gd name="T6" fmla="*/ 12 w 72"/>
                    <a:gd name="T7" fmla="*/ 48 h 72"/>
                    <a:gd name="T8" fmla="*/ 42 w 72"/>
                    <a:gd name="T9" fmla="*/ 12 h 72"/>
                    <a:gd name="T10" fmla="*/ 60 w 72"/>
                    <a:gd name="T11" fmla="*/ 0 h 72"/>
                    <a:gd name="T12" fmla="*/ 72 w 72"/>
                    <a:gd name="T13" fmla="*/ 12 h 72"/>
                    <a:gd name="T14" fmla="*/ 24 w 72"/>
                    <a:gd name="T15" fmla="*/ 54 h 72"/>
                    <a:gd name="T16" fmla="*/ 12 w 72"/>
                    <a:gd name="T17" fmla="*/ 7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72"/>
                    <a:gd name="T29" fmla="*/ 72 w 7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72">
                      <a:moveTo>
                        <a:pt x="12" y="72"/>
                      </a:moveTo>
                      <a:lnTo>
                        <a:pt x="6" y="72"/>
                      </a:lnTo>
                      <a:lnTo>
                        <a:pt x="0" y="60"/>
                      </a:lnTo>
                      <a:lnTo>
                        <a:pt x="12" y="48"/>
                      </a:lnTo>
                      <a:lnTo>
                        <a:pt x="42" y="12"/>
                      </a:lnTo>
                      <a:lnTo>
                        <a:pt x="60" y="0"/>
                      </a:lnTo>
                      <a:lnTo>
                        <a:pt x="72" y="12"/>
                      </a:lnTo>
                      <a:lnTo>
                        <a:pt x="24" y="54"/>
                      </a:lnTo>
                      <a:lnTo>
                        <a:pt x="12" y="72"/>
                      </a:lnTo>
                      <a:close/>
                    </a:path>
                  </a:pathLst>
                </a:custGeom>
                <a:solidFill>
                  <a:srgbClr val="00CC00"/>
                </a:solidFill>
                <a:ln w="0">
                  <a:solidFill>
                    <a:srgbClr val="000000"/>
                  </a:solidFill>
                  <a:prstDash val="solid"/>
                  <a:round/>
                  <a:headEnd/>
                  <a:tailEnd/>
                </a:ln>
              </p:spPr>
              <p:txBody>
                <a:bodyPr/>
                <a:lstStyle/>
                <a:p>
                  <a:endParaRPr lang="en-US"/>
                </a:p>
              </p:txBody>
            </p:sp>
            <p:sp>
              <p:nvSpPr>
                <p:cNvPr id="17000" name="Freeform 472"/>
                <p:cNvSpPr>
                  <a:spLocks/>
                </p:cNvSpPr>
                <p:nvPr/>
              </p:nvSpPr>
              <p:spPr bwMode="auto">
                <a:xfrm>
                  <a:off x="5063" y="2112"/>
                  <a:ext cx="30" cy="24"/>
                </a:xfrm>
                <a:custGeom>
                  <a:avLst/>
                  <a:gdLst>
                    <a:gd name="T0" fmla="*/ 30 w 30"/>
                    <a:gd name="T1" fmla="*/ 0 h 24"/>
                    <a:gd name="T2" fmla="*/ 12 w 30"/>
                    <a:gd name="T3" fmla="*/ 6 h 24"/>
                    <a:gd name="T4" fmla="*/ 0 w 30"/>
                    <a:gd name="T5" fmla="*/ 24 h 24"/>
                    <a:gd name="T6" fmla="*/ 12 w 30"/>
                    <a:gd name="T7" fmla="*/ 12 h 24"/>
                    <a:gd name="T8" fmla="*/ 24 w 30"/>
                    <a:gd name="T9" fmla="*/ 0 h 24"/>
                    <a:gd name="T10" fmla="*/ 3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30" y="0"/>
                      </a:moveTo>
                      <a:lnTo>
                        <a:pt x="12" y="6"/>
                      </a:lnTo>
                      <a:lnTo>
                        <a:pt x="0" y="24"/>
                      </a:lnTo>
                      <a:lnTo>
                        <a:pt x="12" y="12"/>
                      </a:lnTo>
                      <a:lnTo>
                        <a:pt x="24" y="0"/>
                      </a:lnTo>
                      <a:lnTo>
                        <a:pt x="30" y="0"/>
                      </a:lnTo>
                      <a:close/>
                    </a:path>
                  </a:pathLst>
                </a:custGeom>
                <a:solidFill>
                  <a:srgbClr val="00CC00"/>
                </a:solidFill>
                <a:ln w="0">
                  <a:solidFill>
                    <a:srgbClr val="000000"/>
                  </a:solidFill>
                  <a:prstDash val="solid"/>
                  <a:round/>
                  <a:headEnd/>
                  <a:tailEnd/>
                </a:ln>
              </p:spPr>
              <p:txBody>
                <a:bodyPr/>
                <a:lstStyle/>
                <a:p>
                  <a:endParaRPr lang="en-US"/>
                </a:p>
              </p:txBody>
            </p:sp>
            <p:sp>
              <p:nvSpPr>
                <p:cNvPr id="17001" name="Freeform 473"/>
                <p:cNvSpPr>
                  <a:spLocks/>
                </p:cNvSpPr>
                <p:nvPr/>
              </p:nvSpPr>
              <p:spPr bwMode="auto">
                <a:xfrm>
                  <a:off x="3736" y="1374"/>
                  <a:ext cx="36" cy="24"/>
                </a:xfrm>
                <a:custGeom>
                  <a:avLst/>
                  <a:gdLst>
                    <a:gd name="T0" fmla="*/ 6 w 36"/>
                    <a:gd name="T1" fmla="*/ 0 h 24"/>
                    <a:gd name="T2" fmla="*/ 0 w 36"/>
                    <a:gd name="T3" fmla="*/ 6 h 24"/>
                    <a:gd name="T4" fmla="*/ 18 w 36"/>
                    <a:gd name="T5" fmla="*/ 24 h 24"/>
                    <a:gd name="T6" fmla="*/ 36 w 36"/>
                    <a:gd name="T7" fmla="*/ 24 h 24"/>
                    <a:gd name="T8" fmla="*/ 6 w 36"/>
                    <a:gd name="T9" fmla="*/ 0 h 24"/>
                    <a:gd name="T10" fmla="*/ 0 60000 65536"/>
                    <a:gd name="T11" fmla="*/ 0 60000 65536"/>
                    <a:gd name="T12" fmla="*/ 0 60000 65536"/>
                    <a:gd name="T13" fmla="*/ 0 60000 65536"/>
                    <a:gd name="T14" fmla="*/ 0 60000 65536"/>
                    <a:gd name="T15" fmla="*/ 0 w 36"/>
                    <a:gd name="T16" fmla="*/ 0 h 24"/>
                    <a:gd name="T17" fmla="*/ 36 w 36"/>
                    <a:gd name="T18" fmla="*/ 24 h 24"/>
                  </a:gdLst>
                  <a:ahLst/>
                  <a:cxnLst>
                    <a:cxn ang="T10">
                      <a:pos x="T0" y="T1"/>
                    </a:cxn>
                    <a:cxn ang="T11">
                      <a:pos x="T2" y="T3"/>
                    </a:cxn>
                    <a:cxn ang="T12">
                      <a:pos x="T4" y="T5"/>
                    </a:cxn>
                    <a:cxn ang="T13">
                      <a:pos x="T6" y="T7"/>
                    </a:cxn>
                    <a:cxn ang="T14">
                      <a:pos x="T8" y="T9"/>
                    </a:cxn>
                  </a:cxnLst>
                  <a:rect l="T15" t="T16" r="T17" b="T18"/>
                  <a:pathLst>
                    <a:path w="36" h="24">
                      <a:moveTo>
                        <a:pt x="6" y="0"/>
                      </a:moveTo>
                      <a:lnTo>
                        <a:pt x="0" y="6"/>
                      </a:lnTo>
                      <a:lnTo>
                        <a:pt x="18" y="24"/>
                      </a:lnTo>
                      <a:lnTo>
                        <a:pt x="36" y="24"/>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002" name="Freeform 474"/>
                <p:cNvSpPr>
                  <a:spLocks/>
                </p:cNvSpPr>
                <p:nvPr/>
              </p:nvSpPr>
              <p:spPr bwMode="auto">
                <a:xfrm>
                  <a:off x="5538" y="1320"/>
                  <a:ext cx="18" cy="36"/>
                </a:xfrm>
                <a:custGeom>
                  <a:avLst/>
                  <a:gdLst>
                    <a:gd name="T0" fmla="*/ 18 w 18"/>
                    <a:gd name="T1" fmla="*/ 0 h 36"/>
                    <a:gd name="T2" fmla="*/ 0 w 18"/>
                    <a:gd name="T3" fmla="*/ 18 h 36"/>
                    <a:gd name="T4" fmla="*/ 0 w 18"/>
                    <a:gd name="T5" fmla="*/ 36 h 36"/>
                    <a:gd name="T6" fmla="*/ 12 w 18"/>
                    <a:gd name="T7" fmla="*/ 30 h 36"/>
                    <a:gd name="T8" fmla="*/ 18 w 18"/>
                    <a:gd name="T9" fmla="*/ 0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18" y="0"/>
                      </a:moveTo>
                      <a:lnTo>
                        <a:pt x="0" y="18"/>
                      </a:lnTo>
                      <a:lnTo>
                        <a:pt x="0" y="36"/>
                      </a:lnTo>
                      <a:lnTo>
                        <a:pt x="12" y="30"/>
                      </a:lnTo>
                      <a:lnTo>
                        <a:pt x="18" y="0"/>
                      </a:lnTo>
                      <a:close/>
                    </a:path>
                  </a:pathLst>
                </a:custGeom>
                <a:solidFill>
                  <a:srgbClr val="00CC00"/>
                </a:solidFill>
                <a:ln w="0">
                  <a:solidFill>
                    <a:srgbClr val="000000"/>
                  </a:solidFill>
                  <a:prstDash val="solid"/>
                  <a:round/>
                  <a:headEnd/>
                  <a:tailEnd/>
                </a:ln>
              </p:spPr>
              <p:txBody>
                <a:bodyPr/>
                <a:lstStyle/>
                <a:p>
                  <a:endParaRPr lang="en-US"/>
                </a:p>
              </p:txBody>
            </p:sp>
            <p:sp>
              <p:nvSpPr>
                <p:cNvPr id="17003" name="Freeform 475"/>
                <p:cNvSpPr>
                  <a:spLocks/>
                </p:cNvSpPr>
                <p:nvPr/>
              </p:nvSpPr>
              <p:spPr bwMode="auto">
                <a:xfrm>
                  <a:off x="5189" y="1992"/>
                  <a:ext cx="18" cy="18"/>
                </a:xfrm>
                <a:custGeom>
                  <a:avLst/>
                  <a:gdLst>
                    <a:gd name="T0" fmla="*/ 18 w 18"/>
                    <a:gd name="T1" fmla="*/ 0 h 18"/>
                    <a:gd name="T2" fmla="*/ 0 w 18"/>
                    <a:gd name="T3" fmla="*/ 18 h 18"/>
                    <a:gd name="T4" fmla="*/ 6 w 18"/>
                    <a:gd name="T5" fmla="*/ 0 h 18"/>
                    <a:gd name="T6" fmla="*/ 18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8" y="0"/>
                      </a:moveTo>
                      <a:lnTo>
                        <a:pt x="0" y="18"/>
                      </a:lnTo>
                      <a:lnTo>
                        <a:pt x="6" y="0"/>
                      </a:lnTo>
                      <a:lnTo>
                        <a:pt x="18" y="0"/>
                      </a:lnTo>
                      <a:close/>
                    </a:path>
                  </a:pathLst>
                </a:custGeom>
                <a:solidFill>
                  <a:srgbClr val="00CC00"/>
                </a:solidFill>
                <a:ln w="0">
                  <a:solidFill>
                    <a:srgbClr val="000000"/>
                  </a:solidFill>
                  <a:prstDash val="solid"/>
                  <a:round/>
                  <a:headEnd/>
                  <a:tailEnd/>
                </a:ln>
              </p:spPr>
              <p:txBody>
                <a:bodyPr/>
                <a:lstStyle/>
                <a:p>
                  <a:endParaRPr lang="en-US"/>
                </a:p>
              </p:txBody>
            </p:sp>
            <p:sp>
              <p:nvSpPr>
                <p:cNvPr id="17004" name="Freeform 476"/>
                <p:cNvSpPr>
                  <a:spLocks/>
                </p:cNvSpPr>
                <p:nvPr/>
              </p:nvSpPr>
              <p:spPr bwMode="auto">
                <a:xfrm>
                  <a:off x="5345" y="1878"/>
                  <a:ext cx="12" cy="18"/>
                </a:xfrm>
                <a:custGeom>
                  <a:avLst/>
                  <a:gdLst>
                    <a:gd name="T0" fmla="*/ 12 w 12"/>
                    <a:gd name="T1" fmla="*/ 18 h 18"/>
                    <a:gd name="T2" fmla="*/ 0 w 12"/>
                    <a:gd name="T3" fmla="*/ 6 h 18"/>
                    <a:gd name="T4" fmla="*/ 0 w 12"/>
                    <a:gd name="T5" fmla="*/ 0 h 18"/>
                    <a:gd name="T6" fmla="*/ 12 w 12"/>
                    <a:gd name="T7" fmla="*/ 12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8"/>
                      </a:moveTo>
                      <a:lnTo>
                        <a:pt x="0" y="6"/>
                      </a:lnTo>
                      <a:lnTo>
                        <a:pt x="0" y="0"/>
                      </a:lnTo>
                      <a:lnTo>
                        <a:pt x="12" y="12"/>
                      </a:lnTo>
                      <a:lnTo>
                        <a:pt x="12" y="18"/>
                      </a:lnTo>
                      <a:close/>
                    </a:path>
                  </a:pathLst>
                </a:custGeom>
                <a:solidFill>
                  <a:srgbClr val="00CC00"/>
                </a:solidFill>
                <a:ln w="0">
                  <a:solidFill>
                    <a:srgbClr val="000000"/>
                  </a:solidFill>
                  <a:prstDash val="solid"/>
                  <a:round/>
                  <a:headEnd/>
                  <a:tailEnd/>
                </a:ln>
              </p:spPr>
              <p:txBody>
                <a:bodyPr/>
                <a:lstStyle/>
                <a:p>
                  <a:endParaRPr lang="en-US"/>
                </a:p>
              </p:txBody>
            </p:sp>
            <p:sp>
              <p:nvSpPr>
                <p:cNvPr id="17005" name="Freeform 477"/>
                <p:cNvSpPr>
                  <a:spLocks/>
                </p:cNvSpPr>
                <p:nvPr/>
              </p:nvSpPr>
              <p:spPr bwMode="auto">
                <a:xfrm>
                  <a:off x="5375" y="1398"/>
                  <a:ext cx="25" cy="12"/>
                </a:xfrm>
                <a:custGeom>
                  <a:avLst/>
                  <a:gdLst>
                    <a:gd name="T0" fmla="*/ 25 w 25"/>
                    <a:gd name="T1" fmla="*/ 6 h 12"/>
                    <a:gd name="T2" fmla="*/ 13 w 25"/>
                    <a:gd name="T3" fmla="*/ 12 h 12"/>
                    <a:gd name="T4" fmla="*/ 0 w 25"/>
                    <a:gd name="T5" fmla="*/ 0 h 12"/>
                    <a:gd name="T6" fmla="*/ 25 w 25"/>
                    <a:gd name="T7" fmla="*/ 0 h 12"/>
                    <a:gd name="T8" fmla="*/ 25 w 25"/>
                    <a:gd name="T9" fmla="*/ 6 h 12"/>
                    <a:gd name="T10" fmla="*/ 0 60000 65536"/>
                    <a:gd name="T11" fmla="*/ 0 60000 65536"/>
                    <a:gd name="T12" fmla="*/ 0 60000 65536"/>
                    <a:gd name="T13" fmla="*/ 0 60000 65536"/>
                    <a:gd name="T14" fmla="*/ 0 60000 65536"/>
                    <a:gd name="T15" fmla="*/ 0 w 25"/>
                    <a:gd name="T16" fmla="*/ 0 h 12"/>
                    <a:gd name="T17" fmla="*/ 25 w 25"/>
                    <a:gd name="T18" fmla="*/ 12 h 12"/>
                  </a:gdLst>
                  <a:ahLst/>
                  <a:cxnLst>
                    <a:cxn ang="T10">
                      <a:pos x="T0" y="T1"/>
                    </a:cxn>
                    <a:cxn ang="T11">
                      <a:pos x="T2" y="T3"/>
                    </a:cxn>
                    <a:cxn ang="T12">
                      <a:pos x="T4" y="T5"/>
                    </a:cxn>
                    <a:cxn ang="T13">
                      <a:pos x="T6" y="T7"/>
                    </a:cxn>
                    <a:cxn ang="T14">
                      <a:pos x="T8" y="T9"/>
                    </a:cxn>
                  </a:cxnLst>
                  <a:rect l="T15" t="T16" r="T17" b="T18"/>
                  <a:pathLst>
                    <a:path w="25" h="12">
                      <a:moveTo>
                        <a:pt x="25" y="6"/>
                      </a:moveTo>
                      <a:lnTo>
                        <a:pt x="13" y="12"/>
                      </a:lnTo>
                      <a:lnTo>
                        <a:pt x="0" y="0"/>
                      </a:lnTo>
                      <a:lnTo>
                        <a:pt x="25" y="0"/>
                      </a:lnTo>
                      <a:lnTo>
                        <a:pt x="25" y="6"/>
                      </a:lnTo>
                      <a:close/>
                    </a:path>
                  </a:pathLst>
                </a:custGeom>
                <a:solidFill>
                  <a:srgbClr val="00CC00"/>
                </a:solidFill>
                <a:ln w="0">
                  <a:solidFill>
                    <a:srgbClr val="000000"/>
                  </a:solidFill>
                  <a:prstDash val="solid"/>
                  <a:round/>
                  <a:headEnd/>
                  <a:tailEnd/>
                </a:ln>
              </p:spPr>
              <p:txBody>
                <a:bodyPr/>
                <a:lstStyle/>
                <a:p>
                  <a:endParaRPr lang="en-US"/>
                </a:p>
              </p:txBody>
            </p:sp>
            <p:sp>
              <p:nvSpPr>
                <p:cNvPr id="17006" name="Freeform 478"/>
                <p:cNvSpPr>
                  <a:spLocks/>
                </p:cNvSpPr>
                <p:nvPr/>
              </p:nvSpPr>
              <p:spPr bwMode="auto">
                <a:xfrm>
                  <a:off x="5309" y="1770"/>
                  <a:ext cx="18" cy="18"/>
                </a:xfrm>
                <a:custGeom>
                  <a:avLst/>
                  <a:gdLst>
                    <a:gd name="T0" fmla="*/ 18 w 18"/>
                    <a:gd name="T1" fmla="*/ 6 h 18"/>
                    <a:gd name="T2" fmla="*/ 0 w 18"/>
                    <a:gd name="T3" fmla="*/ 18 h 18"/>
                    <a:gd name="T4" fmla="*/ 6 w 18"/>
                    <a:gd name="T5" fmla="*/ 12 h 18"/>
                    <a:gd name="T6" fmla="*/ 12 w 18"/>
                    <a:gd name="T7" fmla="*/ 0 h 18"/>
                    <a:gd name="T8" fmla="*/ 18 w 18"/>
                    <a:gd name="T9" fmla="*/ 6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6"/>
                      </a:moveTo>
                      <a:lnTo>
                        <a:pt x="0" y="18"/>
                      </a:lnTo>
                      <a:lnTo>
                        <a:pt x="6" y="12"/>
                      </a:lnTo>
                      <a:lnTo>
                        <a:pt x="12" y="0"/>
                      </a:lnTo>
                      <a:lnTo>
                        <a:pt x="18" y="6"/>
                      </a:lnTo>
                      <a:close/>
                    </a:path>
                  </a:pathLst>
                </a:custGeom>
                <a:solidFill>
                  <a:srgbClr val="00CC00"/>
                </a:solidFill>
                <a:ln w="0">
                  <a:solidFill>
                    <a:srgbClr val="000000"/>
                  </a:solidFill>
                  <a:prstDash val="solid"/>
                  <a:round/>
                  <a:headEnd/>
                  <a:tailEnd/>
                </a:ln>
              </p:spPr>
              <p:txBody>
                <a:bodyPr/>
                <a:lstStyle/>
                <a:p>
                  <a:endParaRPr lang="en-US"/>
                </a:p>
              </p:txBody>
            </p:sp>
            <p:sp>
              <p:nvSpPr>
                <p:cNvPr id="17007" name="Freeform 479"/>
                <p:cNvSpPr>
                  <a:spLocks/>
                </p:cNvSpPr>
                <p:nvPr/>
              </p:nvSpPr>
              <p:spPr bwMode="auto">
                <a:xfrm>
                  <a:off x="3748" y="726"/>
                  <a:ext cx="48" cy="30"/>
                </a:xfrm>
                <a:custGeom>
                  <a:avLst/>
                  <a:gdLst>
                    <a:gd name="T0" fmla="*/ 48 w 48"/>
                    <a:gd name="T1" fmla="*/ 0 h 30"/>
                    <a:gd name="T2" fmla="*/ 0 w 48"/>
                    <a:gd name="T3" fmla="*/ 6 h 30"/>
                    <a:gd name="T4" fmla="*/ 24 w 48"/>
                    <a:gd name="T5" fmla="*/ 30 h 30"/>
                    <a:gd name="T6" fmla="*/ 48 w 48"/>
                    <a:gd name="T7" fmla="*/ 0 h 30"/>
                    <a:gd name="T8" fmla="*/ 0 w 48"/>
                    <a:gd name="T9" fmla="*/ 6 h 30"/>
                    <a:gd name="T10" fmla="*/ 6 w 48"/>
                    <a:gd name="T11" fmla="*/ 6 h 30"/>
                    <a:gd name="T12" fmla="*/ 48 w 48"/>
                    <a:gd name="T13" fmla="*/ 0 h 30"/>
                    <a:gd name="T14" fmla="*/ 0 60000 65536"/>
                    <a:gd name="T15" fmla="*/ 0 60000 65536"/>
                    <a:gd name="T16" fmla="*/ 0 60000 65536"/>
                    <a:gd name="T17" fmla="*/ 0 60000 65536"/>
                    <a:gd name="T18" fmla="*/ 0 60000 65536"/>
                    <a:gd name="T19" fmla="*/ 0 60000 65536"/>
                    <a:gd name="T20" fmla="*/ 0 60000 65536"/>
                    <a:gd name="T21" fmla="*/ 0 w 48"/>
                    <a:gd name="T22" fmla="*/ 0 h 30"/>
                    <a:gd name="T23" fmla="*/ 48 w 4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0">
                      <a:moveTo>
                        <a:pt x="48" y="0"/>
                      </a:moveTo>
                      <a:lnTo>
                        <a:pt x="0" y="6"/>
                      </a:lnTo>
                      <a:lnTo>
                        <a:pt x="24" y="30"/>
                      </a:lnTo>
                      <a:lnTo>
                        <a:pt x="48" y="0"/>
                      </a:lnTo>
                      <a:lnTo>
                        <a:pt x="0" y="6"/>
                      </a:lnTo>
                      <a:lnTo>
                        <a:pt x="6" y="6"/>
                      </a:lnTo>
                      <a:lnTo>
                        <a:pt x="48" y="0"/>
                      </a:lnTo>
                      <a:close/>
                    </a:path>
                  </a:pathLst>
                </a:custGeom>
                <a:solidFill>
                  <a:srgbClr val="00CC00"/>
                </a:solidFill>
                <a:ln w="0">
                  <a:solidFill>
                    <a:srgbClr val="000000"/>
                  </a:solidFill>
                  <a:prstDash val="solid"/>
                  <a:round/>
                  <a:headEnd/>
                  <a:tailEnd/>
                </a:ln>
              </p:spPr>
              <p:txBody>
                <a:bodyPr/>
                <a:lstStyle/>
                <a:p>
                  <a:endParaRPr lang="en-US"/>
                </a:p>
              </p:txBody>
            </p:sp>
            <p:sp>
              <p:nvSpPr>
                <p:cNvPr id="17008" name="Freeform 480"/>
                <p:cNvSpPr>
                  <a:spLocks/>
                </p:cNvSpPr>
                <p:nvPr/>
              </p:nvSpPr>
              <p:spPr bwMode="auto">
                <a:xfrm>
                  <a:off x="3910" y="1224"/>
                  <a:ext cx="30" cy="18"/>
                </a:xfrm>
                <a:custGeom>
                  <a:avLst/>
                  <a:gdLst>
                    <a:gd name="T0" fmla="*/ 30 w 30"/>
                    <a:gd name="T1" fmla="*/ 18 h 18"/>
                    <a:gd name="T2" fmla="*/ 0 w 30"/>
                    <a:gd name="T3" fmla="*/ 18 h 18"/>
                    <a:gd name="T4" fmla="*/ 12 w 30"/>
                    <a:gd name="T5" fmla="*/ 0 h 18"/>
                    <a:gd name="T6" fmla="*/ 18 w 30"/>
                    <a:gd name="T7" fmla="*/ 12 h 18"/>
                    <a:gd name="T8" fmla="*/ 30 w 30"/>
                    <a:gd name="T9" fmla="*/ 18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30" y="18"/>
                      </a:moveTo>
                      <a:lnTo>
                        <a:pt x="0" y="18"/>
                      </a:lnTo>
                      <a:lnTo>
                        <a:pt x="12" y="0"/>
                      </a:lnTo>
                      <a:lnTo>
                        <a:pt x="18" y="12"/>
                      </a:lnTo>
                      <a:lnTo>
                        <a:pt x="30" y="18"/>
                      </a:lnTo>
                      <a:close/>
                    </a:path>
                  </a:pathLst>
                </a:custGeom>
                <a:solidFill>
                  <a:srgbClr val="00CC00"/>
                </a:solidFill>
                <a:ln w="0">
                  <a:solidFill>
                    <a:srgbClr val="000000"/>
                  </a:solidFill>
                  <a:prstDash val="solid"/>
                  <a:round/>
                  <a:headEnd/>
                  <a:tailEnd/>
                </a:ln>
              </p:spPr>
              <p:txBody>
                <a:bodyPr/>
                <a:lstStyle/>
                <a:p>
                  <a:endParaRPr lang="en-US"/>
                </a:p>
              </p:txBody>
            </p:sp>
            <p:sp>
              <p:nvSpPr>
                <p:cNvPr id="17009" name="Freeform 481"/>
                <p:cNvSpPr>
                  <a:spLocks/>
                </p:cNvSpPr>
                <p:nvPr/>
              </p:nvSpPr>
              <p:spPr bwMode="auto">
                <a:xfrm>
                  <a:off x="3802" y="690"/>
                  <a:ext cx="42" cy="30"/>
                </a:xfrm>
                <a:custGeom>
                  <a:avLst/>
                  <a:gdLst>
                    <a:gd name="T0" fmla="*/ 42 w 42"/>
                    <a:gd name="T1" fmla="*/ 18 h 30"/>
                    <a:gd name="T2" fmla="*/ 0 w 42"/>
                    <a:gd name="T3" fmla="*/ 30 h 30"/>
                    <a:gd name="T4" fmla="*/ 36 w 42"/>
                    <a:gd name="T5" fmla="*/ 0 h 30"/>
                    <a:gd name="T6" fmla="*/ 42 w 42"/>
                    <a:gd name="T7" fmla="*/ 18 h 30"/>
                    <a:gd name="T8" fmla="*/ 0 60000 65536"/>
                    <a:gd name="T9" fmla="*/ 0 60000 65536"/>
                    <a:gd name="T10" fmla="*/ 0 60000 65536"/>
                    <a:gd name="T11" fmla="*/ 0 60000 65536"/>
                    <a:gd name="T12" fmla="*/ 0 w 42"/>
                    <a:gd name="T13" fmla="*/ 0 h 30"/>
                    <a:gd name="T14" fmla="*/ 42 w 42"/>
                    <a:gd name="T15" fmla="*/ 30 h 30"/>
                  </a:gdLst>
                  <a:ahLst/>
                  <a:cxnLst>
                    <a:cxn ang="T8">
                      <a:pos x="T0" y="T1"/>
                    </a:cxn>
                    <a:cxn ang="T9">
                      <a:pos x="T2" y="T3"/>
                    </a:cxn>
                    <a:cxn ang="T10">
                      <a:pos x="T4" y="T5"/>
                    </a:cxn>
                    <a:cxn ang="T11">
                      <a:pos x="T6" y="T7"/>
                    </a:cxn>
                  </a:cxnLst>
                  <a:rect l="T12" t="T13" r="T14" b="T15"/>
                  <a:pathLst>
                    <a:path w="42" h="30">
                      <a:moveTo>
                        <a:pt x="42" y="18"/>
                      </a:moveTo>
                      <a:lnTo>
                        <a:pt x="0" y="30"/>
                      </a:lnTo>
                      <a:lnTo>
                        <a:pt x="36" y="0"/>
                      </a:lnTo>
                      <a:lnTo>
                        <a:pt x="42" y="18"/>
                      </a:lnTo>
                      <a:close/>
                    </a:path>
                  </a:pathLst>
                </a:custGeom>
                <a:solidFill>
                  <a:srgbClr val="00CC00"/>
                </a:solidFill>
                <a:ln w="0">
                  <a:solidFill>
                    <a:srgbClr val="000000"/>
                  </a:solidFill>
                  <a:prstDash val="solid"/>
                  <a:round/>
                  <a:headEnd/>
                  <a:tailEnd/>
                </a:ln>
              </p:spPr>
              <p:txBody>
                <a:bodyPr/>
                <a:lstStyle/>
                <a:p>
                  <a:endParaRPr lang="en-US"/>
                </a:p>
              </p:txBody>
            </p:sp>
            <p:sp>
              <p:nvSpPr>
                <p:cNvPr id="17010" name="Freeform 482"/>
                <p:cNvSpPr>
                  <a:spLocks/>
                </p:cNvSpPr>
                <p:nvPr/>
              </p:nvSpPr>
              <p:spPr bwMode="auto">
                <a:xfrm>
                  <a:off x="4535" y="1170"/>
                  <a:ext cx="24" cy="18"/>
                </a:xfrm>
                <a:custGeom>
                  <a:avLst/>
                  <a:gdLst>
                    <a:gd name="T0" fmla="*/ 24 w 24"/>
                    <a:gd name="T1" fmla="*/ 0 h 18"/>
                    <a:gd name="T2" fmla="*/ 0 w 24"/>
                    <a:gd name="T3" fmla="*/ 6 h 18"/>
                    <a:gd name="T4" fmla="*/ 24 w 24"/>
                    <a:gd name="T5" fmla="*/ 18 h 18"/>
                    <a:gd name="T6" fmla="*/ 24 w 24"/>
                    <a:gd name="T7" fmla="*/ 0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24" y="0"/>
                      </a:moveTo>
                      <a:lnTo>
                        <a:pt x="0" y="6"/>
                      </a:lnTo>
                      <a:lnTo>
                        <a:pt x="24" y="18"/>
                      </a:lnTo>
                      <a:lnTo>
                        <a:pt x="24" y="0"/>
                      </a:lnTo>
                      <a:close/>
                    </a:path>
                  </a:pathLst>
                </a:custGeom>
                <a:solidFill>
                  <a:srgbClr val="00CC00"/>
                </a:solidFill>
                <a:ln w="0">
                  <a:solidFill>
                    <a:srgbClr val="000000"/>
                  </a:solidFill>
                  <a:prstDash val="solid"/>
                  <a:round/>
                  <a:headEnd/>
                  <a:tailEnd/>
                </a:ln>
              </p:spPr>
              <p:txBody>
                <a:bodyPr/>
                <a:lstStyle/>
                <a:p>
                  <a:endParaRPr lang="en-US"/>
                </a:p>
              </p:txBody>
            </p:sp>
            <p:sp>
              <p:nvSpPr>
                <p:cNvPr id="17011" name="Freeform 483"/>
                <p:cNvSpPr>
                  <a:spLocks/>
                </p:cNvSpPr>
                <p:nvPr/>
              </p:nvSpPr>
              <p:spPr bwMode="auto">
                <a:xfrm>
                  <a:off x="5045" y="2130"/>
                  <a:ext cx="12" cy="18"/>
                </a:xfrm>
                <a:custGeom>
                  <a:avLst/>
                  <a:gdLst>
                    <a:gd name="T0" fmla="*/ 12 w 12"/>
                    <a:gd name="T1" fmla="*/ 0 h 18"/>
                    <a:gd name="T2" fmla="*/ 0 w 12"/>
                    <a:gd name="T3" fmla="*/ 18 h 18"/>
                    <a:gd name="T4" fmla="*/ 0 w 12"/>
                    <a:gd name="T5" fmla="*/ 6 h 18"/>
                    <a:gd name="T6" fmla="*/ 12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12" y="0"/>
                      </a:moveTo>
                      <a:lnTo>
                        <a:pt x="0" y="18"/>
                      </a:lnTo>
                      <a:lnTo>
                        <a:pt x="0" y="6"/>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7012" name="Freeform 484"/>
                <p:cNvSpPr>
                  <a:spLocks/>
                </p:cNvSpPr>
                <p:nvPr/>
              </p:nvSpPr>
              <p:spPr bwMode="auto">
                <a:xfrm>
                  <a:off x="3550" y="726"/>
                  <a:ext cx="42" cy="18"/>
                </a:xfrm>
                <a:custGeom>
                  <a:avLst/>
                  <a:gdLst>
                    <a:gd name="T0" fmla="*/ 42 w 42"/>
                    <a:gd name="T1" fmla="*/ 6 h 18"/>
                    <a:gd name="T2" fmla="*/ 0 w 42"/>
                    <a:gd name="T3" fmla="*/ 18 h 18"/>
                    <a:gd name="T4" fmla="*/ 12 w 42"/>
                    <a:gd name="T5" fmla="*/ 0 h 18"/>
                    <a:gd name="T6" fmla="*/ 42 w 42"/>
                    <a:gd name="T7" fmla="*/ 6 h 18"/>
                    <a:gd name="T8" fmla="*/ 0 60000 65536"/>
                    <a:gd name="T9" fmla="*/ 0 60000 65536"/>
                    <a:gd name="T10" fmla="*/ 0 60000 65536"/>
                    <a:gd name="T11" fmla="*/ 0 60000 65536"/>
                    <a:gd name="T12" fmla="*/ 0 w 42"/>
                    <a:gd name="T13" fmla="*/ 0 h 18"/>
                    <a:gd name="T14" fmla="*/ 42 w 42"/>
                    <a:gd name="T15" fmla="*/ 18 h 18"/>
                  </a:gdLst>
                  <a:ahLst/>
                  <a:cxnLst>
                    <a:cxn ang="T8">
                      <a:pos x="T0" y="T1"/>
                    </a:cxn>
                    <a:cxn ang="T9">
                      <a:pos x="T2" y="T3"/>
                    </a:cxn>
                    <a:cxn ang="T10">
                      <a:pos x="T4" y="T5"/>
                    </a:cxn>
                    <a:cxn ang="T11">
                      <a:pos x="T6" y="T7"/>
                    </a:cxn>
                  </a:cxnLst>
                  <a:rect l="T12" t="T13" r="T14" b="T15"/>
                  <a:pathLst>
                    <a:path w="42" h="18">
                      <a:moveTo>
                        <a:pt x="42" y="6"/>
                      </a:moveTo>
                      <a:lnTo>
                        <a:pt x="0" y="18"/>
                      </a:lnTo>
                      <a:lnTo>
                        <a:pt x="12" y="0"/>
                      </a:lnTo>
                      <a:lnTo>
                        <a:pt x="42" y="6"/>
                      </a:lnTo>
                      <a:close/>
                    </a:path>
                  </a:pathLst>
                </a:custGeom>
                <a:solidFill>
                  <a:srgbClr val="00CC00"/>
                </a:solidFill>
                <a:ln w="0">
                  <a:solidFill>
                    <a:srgbClr val="000000"/>
                  </a:solidFill>
                  <a:prstDash val="solid"/>
                  <a:round/>
                  <a:headEnd/>
                  <a:tailEnd/>
                </a:ln>
              </p:spPr>
              <p:txBody>
                <a:bodyPr/>
                <a:lstStyle/>
                <a:p>
                  <a:endParaRPr lang="en-US"/>
                </a:p>
              </p:txBody>
            </p:sp>
            <p:sp>
              <p:nvSpPr>
                <p:cNvPr id="17013" name="Freeform 485"/>
                <p:cNvSpPr>
                  <a:spLocks/>
                </p:cNvSpPr>
                <p:nvPr/>
              </p:nvSpPr>
              <p:spPr bwMode="auto">
                <a:xfrm>
                  <a:off x="4961" y="1188"/>
                  <a:ext cx="12" cy="12"/>
                </a:xfrm>
                <a:custGeom>
                  <a:avLst/>
                  <a:gdLst>
                    <a:gd name="T0" fmla="*/ 12 w 12"/>
                    <a:gd name="T1" fmla="*/ 0 h 12"/>
                    <a:gd name="T2" fmla="*/ 0 w 12"/>
                    <a:gd name="T3" fmla="*/ 0 h 12"/>
                    <a:gd name="T4" fmla="*/ 6 w 12"/>
                    <a:gd name="T5" fmla="*/ 12 h 12"/>
                    <a:gd name="T6" fmla="*/ 12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0"/>
                      </a:moveTo>
                      <a:lnTo>
                        <a:pt x="0" y="0"/>
                      </a:lnTo>
                      <a:lnTo>
                        <a:pt x="6" y="12"/>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7014" name="Freeform 486"/>
                <p:cNvSpPr>
                  <a:spLocks/>
                </p:cNvSpPr>
                <p:nvPr/>
              </p:nvSpPr>
              <p:spPr bwMode="auto">
                <a:xfrm>
                  <a:off x="4018" y="1278"/>
                  <a:ext cx="18" cy="6"/>
                </a:xfrm>
                <a:custGeom>
                  <a:avLst/>
                  <a:gdLst>
                    <a:gd name="T0" fmla="*/ 18 w 18"/>
                    <a:gd name="T1" fmla="*/ 0 h 6"/>
                    <a:gd name="T2" fmla="*/ 0 w 18"/>
                    <a:gd name="T3" fmla="*/ 6 h 6"/>
                    <a:gd name="T4" fmla="*/ 0 w 18"/>
                    <a:gd name="T5" fmla="*/ 0 h 6"/>
                    <a:gd name="T6" fmla="*/ 18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18" y="0"/>
                      </a:moveTo>
                      <a:lnTo>
                        <a:pt x="0" y="6"/>
                      </a:lnTo>
                      <a:lnTo>
                        <a:pt x="0" y="0"/>
                      </a:lnTo>
                      <a:lnTo>
                        <a:pt x="18" y="0"/>
                      </a:lnTo>
                      <a:close/>
                    </a:path>
                  </a:pathLst>
                </a:custGeom>
                <a:solidFill>
                  <a:srgbClr val="00CC00"/>
                </a:solidFill>
                <a:ln w="0">
                  <a:solidFill>
                    <a:srgbClr val="000000"/>
                  </a:solidFill>
                  <a:prstDash val="solid"/>
                  <a:round/>
                  <a:headEnd/>
                  <a:tailEnd/>
                </a:ln>
              </p:spPr>
              <p:txBody>
                <a:bodyPr/>
                <a:lstStyle/>
                <a:p>
                  <a:endParaRPr lang="en-US"/>
                </a:p>
              </p:txBody>
            </p:sp>
            <p:sp>
              <p:nvSpPr>
                <p:cNvPr id="17015" name="Freeform 487"/>
                <p:cNvSpPr>
                  <a:spLocks/>
                </p:cNvSpPr>
                <p:nvPr/>
              </p:nvSpPr>
              <p:spPr bwMode="auto">
                <a:xfrm>
                  <a:off x="3724" y="762"/>
                  <a:ext cx="30" cy="12"/>
                </a:xfrm>
                <a:custGeom>
                  <a:avLst/>
                  <a:gdLst>
                    <a:gd name="T0" fmla="*/ 30 w 30"/>
                    <a:gd name="T1" fmla="*/ 0 h 12"/>
                    <a:gd name="T2" fmla="*/ 0 w 30"/>
                    <a:gd name="T3" fmla="*/ 0 h 12"/>
                    <a:gd name="T4" fmla="*/ 12 w 30"/>
                    <a:gd name="T5" fmla="*/ 12 h 12"/>
                    <a:gd name="T6" fmla="*/ 30 w 30"/>
                    <a:gd name="T7" fmla="*/ 0 h 12"/>
                    <a:gd name="T8" fmla="*/ 0 60000 65536"/>
                    <a:gd name="T9" fmla="*/ 0 60000 65536"/>
                    <a:gd name="T10" fmla="*/ 0 60000 65536"/>
                    <a:gd name="T11" fmla="*/ 0 60000 65536"/>
                    <a:gd name="T12" fmla="*/ 0 w 30"/>
                    <a:gd name="T13" fmla="*/ 0 h 12"/>
                    <a:gd name="T14" fmla="*/ 30 w 30"/>
                    <a:gd name="T15" fmla="*/ 12 h 12"/>
                  </a:gdLst>
                  <a:ahLst/>
                  <a:cxnLst>
                    <a:cxn ang="T8">
                      <a:pos x="T0" y="T1"/>
                    </a:cxn>
                    <a:cxn ang="T9">
                      <a:pos x="T2" y="T3"/>
                    </a:cxn>
                    <a:cxn ang="T10">
                      <a:pos x="T4" y="T5"/>
                    </a:cxn>
                    <a:cxn ang="T11">
                      <a:pos x="T6" y="T7"/>
                    </a:cxn>
                  </a:cxnLst>
                  <a:rect l="T12" t="T13" r="T14" b="T15"/>
                  <a:pathLst>
                    <a:path w="30" h="12">
                      <a:moveTo>
                        <a:pt x="30" y="0"/>
                      </a:moveTo>
                      <a:lnTo>
                        <a:pt x="0" y="0"/>
                      </a:lnTo>
                      <a:lnTo>
                        <a:pt x="12" y="12"/>
                      </a:lnTo>
                      <a:lnTo>
                        <a:pt x="30" y="0"/>
                      </a:lnTo>
                      <a:close/>
                    </a:path>
                  </a:pathLst>
                </a:custGeom>
                <a:solidFill>
                  <a:srgbClr val="00CC00"/>
                </a:solidFill>
                <a:ln w="0">
                  <a:solidFill>
                    <a:srgbClr val="000000"/>
                  </a:solidFill>
                  <a:prstDash val="solid"/>
                  <a:round/>
                  <a:headEnd/>
                  <a:tailEnd/>
                </a:ln>
              </p:spPr>
              <p:txBody>
                <a:bodyPr/>
                <a:lstStyle/>
                <a:p>
                  <a:endParaRPr lang="en-US"/>
                </a:p>
              </p:txBody>
            </p:sp>
            <p:sp>
              <p:nvSpPr>
                <p:cNvPr id="17016" name="Freeform 488"/>
                <p:cNvSpPr>
                  <a:spLocks/>
                </p:cNvSpPr>
                <p:nvPr/>
              </p:nvSpPr>
              <p:spPr bwMode="auto">
                <a:xfrm>
                  <a:off x="4895" y="1092"/>
                  <a:ext cx="6" cy="30"/>
                </a:xfrm>
                <a:custGeom>
                  <a:avLst/>
                  <a:gdLst>
                    <a:gd name="T0" fmla="*/ 6 w 6"/>
                    <a:gd name="T1" fmla="*/ 12 h 30"/>
                    <a:gd name="T2" fmla="*/ 0 w 6"/>
                    <a:gd name="T3" fmla="*/ 0 h 30"/>
                    <a:gd name="T4" fmla="*/ 0 w 6"/>
                    <a:gd name="T5" fmla="*/ 30 h 30"/>
                    <a:gd name="T6" fmla="*/ 6 w 6"/>
                    <a:gd name="T7" fmla="*/ 12 h 30"/>
                    <a:gd name="T8" fmla="*/ 0 60000 65536"/>
                    <a:gd name="T9" fmla="*/ 0 60000 65536"/>
                    <a:gd name="T10" fmla="*/ 0 60000 65536"/>
                    <a:gd name="T11" fmla="*/ 0 60000 65536"/>
                    <a:gd name="T12" fmla="*/ 0 w 6"/>
                    <a:gd name="T13" fmla="*/ 0 h 30"/>
                    <a:gd name="T14" fmla="*/ 6 w 6"/>
                    <a:gd name="T15" fmla="*/ 30 h 30"/>
                  </a:gdLst>
                  <a:ahLst/>
                  <a:cxnLst>
                    <a:cxn ang="T8">
                      <a:pos x="T0" y="T1"/>
                    </a:cxn>
                    <a:cxn ang="T9">
                      <a:pos x="T2" y="T3"/>
                    </a:cxn>
                    <a:cxn ang="T10">
                      <a:pos x="T4" y="T5"/>
                    </a:cxn>
                    <a:cxn ang="T11">
                      <a:pos x="T6" y="T7"/>
                    </a:cxn>
                  </a:cxnLst>
                  <a:rect l="T12" t="T13" r="T14" b="T15"/>
                  <a:pathLst>
                    <a:path w="6" h="30">
                      <a:moveTo>
                        <a:pt x="6" y="12"/>
                      </a:moveTo>
                      <a:lnTo>
                        <a:pt x="0" y="0"/>
                      </a:lnTo>
                      <a:lnTo>
                        <a:pt x="0" y="30"/>
                      </a:lnTo>
                      <a:lnTo>
                        <a:pt x="6" y="12"/>
                      </a:lnTo>
                      <a:close/>
                    </a:path>
                  </a:pathLst>
                </a:custGeom>
                <a:solidFill>
                  <a:srgbClr val="00CC00"/>
                </a:solidFill>
                <a:ln w="0">
                  <a:solidFill>
                    <a:srgbClr val="000000"/>
                  </a:solidFill>
                  <a:prstDash val="solid"/>
                  <a:round/>
                  <a:headEnd/>
                  <a:tailEnd/>
                </a:ln>
              </p:spPr>
              <p:txBody>
                <a:bodyPr/>
                <a:lstStyle/>
                <a:p>
                  <a:endParaRPr lang="en-US"/>
                </a:p>
              </p:txBody>
            </p:sp>
            <p:sp>
              <p:nvSpPr>
                <p:cNvPr id="17017" name="Freeform 489"/>
                <p:cNvSpPr>
                  <a:spLocks/>
                </p:cNvSpPr>
                <p:nvPr/>
              </p:nvSpPr>
              <p:spPr bwMode="auto">
                <a:xfrm>
                  <a:off x="3724" y="762"/>
                  <a:ext cx="30" cy="12"/>
                </a:xfrm>
                <a:custGeom>
                  <a:avLst/>
                  <a:gdLst>
                    <a:gd name="T0" fmla="*/ 30 w 30"/>
                    <a:gd name="T1" fmla="*/ 0 h 12"/>
                    <a:gd name="T2" fmla="*/ 12 w 30"/>
                    <a:gd name="T3" fmla="*/ 12 h 12"/>
                    <a:gd name="T4" fmla="*/ 30 w 30"/>
                    <a:gd name="T5" fmla="*/ 0 h 12"/>
                    <a:gd name="T6" fmla="*/ 0 w 30"/>
                    <a:gd name="T7" fmla="*/ 0 h 12"/>
                    <a:gd name="T8" fmla="*/ 30 w 30"/>
                    <a:gd name="T9" fmla="*/ 0 h 12"/>
                    <a:gd name="T10" fmla="*/ 0 60000 65536"/>
                    <a:gd name="T11" fmla="*/ 0 60000 65536"/>
                    <a:gd name="T12" fmla="*/ 0 60000 65536"/>
                    <a:gd name="T13" fmla="*/ 0 60000 65536"/>
                    <a:gd name="T14" fmla="*/ 0 60000 65536"/>
                    <a:gd name="T15" fmla="*/ 0 w 30"/>
                    <a:gd name="T16" fmla="*/ 0 h 12"/>
                    <a:gd name="T17" fmla="*/ 30 w 30"/>
                    <a:gd name="T18" fmla="*/ 12 h 12"/>
                  </a:gdLst>
                  <a:ahLst/>
                  <a:cxnLst>
                    <a:cxn ang="T10">
                      <a:pos x="T0" y="T1"/>
                    </a:cxn>
                    <a:cxn ang="T11">
                      <a:pos x="T2" y="T3"/>
                    </a:cxn>
                    <a:cxn ang="T12">
                      <a:pos x="T4" y="T5"/>
                    </a:cxn>
                    <a:cxn ang="T13">
                      <a:pos x="T6" y="T7"/>
                    </a:cxn>
                    <a:cxn ang="T14">
                      <a:pos x="T8" y="T9"/>
                    </a:cxn>
                  </a:cxnLst>
                  <a:rect l="T15" t="T16" r="T17" b="T18"/>
                  <a:pathLst>
                    <a:path w="30" h="12">
                      <a:moveTo>
                        <a:pt x="30" y="0"/>
                      </a:moveTo>
                      <a:lnTo>
                        <a:pt x="12" y="12"/>
                      </a:lnTo>
                      <a:lnTo>
                        <a:pt x="30" y="0"/>
                      </a:lnTo>
                      <a:lnTo>
                        <a:pt x="0" y="0"/>
                      </a:lnTo>
                      <a:lnTo>
                        <a:pt x="30" y="0"/>
                      </a:lnTo>
                      <a:close/>
                    </a:path>
                  </a:pathLst>
                </a:custGeom>
                <a:solidFill>
                  <a:srgbClr val="00CC00"/>
                </a:solidFill>
                <a:ln w="0">
                  <a:solidFill>
                    <a:srgbClr val="000000"/>
                  </a:solidFill>
                  <a:prstDash val="solid"/>
                  <a:round/>
                  <a:headEnd/>
                  <a:tailEnd/>
                </a:ln>
              </p:spPr>
              <p:txBody>
                <a:bodyPr/>
                <a:lstStyle/>
                <a:p>
                  <a:endParaRPr lang="en-US"/>
                </a:p>
              </p:txBody>
            </p:sp>
            <p:sp>
              <p:nvSpPr>
                <p:cNvPr id="17018" name="Freeform 490"/>
                <p:cNvSpPr>
                  <a:spLocks/>
                </p:cNvSpPr>
                <p:nvPr/>
              </p:nvSpPr>
              <p:spPr bwMode="auto">
                <a:xfrm>
                  <a:off x="3141" y="2094"/>
                  <a:ext cx="66" cy="90"/>
                </a:xfrm>
                <a:custGeom>
                  <a:avLst/>
                  <a:gdLst>
                    <a:gd name="T0" fmla="*/ 6 w 66"/>
                    <a:gd name="T1" fmla="*/ 78 h 90"/>
                    <a:gd name="T2" fmla="*/ 6 w 66"/>
                    <a:gd name="T3" fmla="*/ 78 h 90"/>
                    <a:gd name="T4" fmla="*/ 0 w 66"/>
                    <a:gd name="T5" fmla="*/ 84 h 90"/>
                    <a:gd name="T6" fmla="*/ 6 w 66"/>
                    <a:gd name="T7" fmla="*/ 84 h 90"/>
                    <a:gd name="T8" fmla="*/ 12 w 66"/>
                    <a:gd name="T9" fmla="*/ 90 h 90"/>
                    <a:gd name="T10" fmla="*/ 18 w 66"/>
                    <a:gd name="T11" fmla="*/ 78 h 90"/>
                    <a:gd name="T12" fmla="*/ 30 w 66"/>
                    <a:gd name="T13" fmla="*/ 84 h 90"/>
                    <a:gd name="T14" fmla="*/ 36 w 66"/>
                    <a:gd name="T15" fmla="*/ 90 h 90"/>
                    <a:gd name="T16" fmla="*/ 48 w 66"/>
                    <a:gd name="T17" fmla="*/ 84 h 90"/>
                    <a:gd name="T18" fmla="*/ 60 w 66"/>
                    <a:gd name="T19" fmla="*/ 84 h 90"/>
                    <a:gd name="T20" fmla="*/ 66 w 66"/>
                    <a:gd name="T21" fmla="*/ 72 h 90"/>
                    <a:gd name="T22" fmla="*/ 66 w 66"/>
                    <a:gd name="T23" fmla="*/ 60 h 90"/>
                    <a:gd name="T24" fmla="*/ 60 w 66"/>
                    <a:gd name="T25" fmla="*/ 54 h 90"/>
                    <a:gd name="T26" fmla="*/ 60 w 66"/>
                    <a:gd name="T27" fmla="*/ 42 h 90"/>
                    <a:gd name="T28" fmla="*/ 60 w 66"/>
                    <a:gd name="T29" fmla="*/ 42 h 90"/>
                    <a:gd name="T30" fmla="*/ 66 w 66"/>
                    <a:gd name="T31" fmla="*/ 36 h 90"/>
                    <a:gd name="T32" fmla="*/ 54 w 66"/>
                    <a:gd name="T33" fmla="*/ 36 h 90"/>
                    <a:gd name="T34" fmla="*/ 48 w 66"/>
                    <a:gd name="T35" fmla="*/ 30 h 90"/>
                    <a:gd name="T36" fmla="*/ 48 w 66"/>
                    <a:gd name="T37" fmla="*/ 30 h 90"/>
                    <a:gd name="T38" fmla="*/ 48 w 66"/>
                    <a:gd name="T39" fmla="*/ 24 h 90"/>
                    <a:gd name="T40" fmla="*/ 42 w 66"/>
                    <a:gd name="T41" fmla="*/ 18 h 90"/>
                    <a:gd name="T42" fmla="*/ 36 w 66"/>
                    <a:gd name="T43" fmla="*/ 12 h 90"/>
                    <a:gd name="T44" fmla="*/ 24 w 66"/>
                    <a:gd name="T45" fmla="*/ 6 h 90"/>
                    <a:gd name="T46" fmla="*/ 18 w 66"/>
                    <a:gd name="T47" fmla="*/ 6 h 90"/>
                    <a:gd name="T48" fmla="*/ 18 w 66"/>
                    <a:gd name="T49" fmla="*/ 6 h 90"/>
                    <a:gd name="T50" fmla="*/ 6 w 66"/>
                    <a:gd name="T51" fmla="*/ 6 h 90"/>
                    <a:gd name="T52" fmla="*/ 6 w 66"/>
                    <a:gd name="T53" fmla="*/ 18 h 90"/>
                    <a:gd name="T54" fmla="*/ 6 w 66"/>
                    <a:gd name="T55" fmla="*/ 18 h 90"/>
                    <a:gd name="T56" fmla="*/ 6 w 66"/>
                    <a:gd name="T57" fmla="*/ 30 h 90"/>
                    <a:gd name="T58" fmla="*/ 6 w 66"/>
                    <a:gd name="T59" fmla="*/ 30 h 90"/>
                    <a:gd name="T60" fmla="*/ 12 w 66"/>
                    <a:gd name="T61" fmla="*/ 36 h 90"/>
                    <a:gd name="T62" fmla="*/ 12 w 66"/>
                    <a:gd name="T63" fmla="*/ 48 h 90"/>
                    <a:gd name="T64" fmla="*/ 12 w 66"/>
                    <a:gd name="T65" fmla="*/ 48 h 90"/>
                    <a:gd name="T66" fmla="*/ 18 w 66"/>
                    <a:gd name="T67" fmla="*/ 54 h 90"/>
                    <a:gd name="T68" fmla="*/ 12 w 66"/>
                    <a:gd name="T69" fmla="*/ 54 h 90"/>
                    <a:gd name="T70" fmla="*/ 6 w 66"/>
                    <a:gd name="T71" fmla="*/ 60 h 90"/>
                    <a:gd name="T72" fmla="*/ 6 w 66"/>
                    <a:gd name="T73" fmla="*/ 66 h 90"/>
                    <a:gd name="T74" fmla="*/ 0 w 66"/>
                    <a:gd name="T75" fmla="*/ 66 h 90"/>
                    <a:gd name="T76" fmla="*/ 0 w 66"/>
                    <a:gd name="T77" fmla="*/ 66 h 90"/>
                    <a:gd name="T78" fmla="*/ 0 w 66"/>
                    <a:gd name="T79" fmla="*/ 78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90"/>
                    <a:gd name="T122" fmla="*/ 66 w 66"/>
                    <a:gd name="T123" fmla="*/ 90 h 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90">
                      <a:moveTo>
                        <a:pt x="0" y="78"/>
                      </a:moveTo>
                      <a:lnTo>
                        <a:pt x="6" y="78"/>
                      </a:lnTo>
                      <a:lnTo>
                        <a:pt x="0" y="78"/>
                      </a:lnTo>
                      <a:lnTo>
                        <a:pt x="6" y="78"/>
                      </a:lnTo>
                      <a:lnTo>
                        <a:pt x="0" y="78"/>
                      </a:lnTo>
                      <a:lnTo>
                        <a:pt x="0" y="84"/>
                      </a:lnTo>
                      <a:lnTo>
                        <a:pt x="6" y="78"/>
                      </a:lnTo>
                      <a:lnTo>
                        <a:pt x="6" y="84"/>
                      </a:lnTo>
                      <a:lnTo>
                        <a:pt x="12" y="84"/>
                      </a:lnTo>
                      <a:lnTo>
                        <a:pt x="12" y="90"/>
                      </a:lnTo>
                      <a:lnTo>
                        <a:pt x="12" y="84"/>
                      </a:lnTo>
                      <a:lnTo>
                        <a:pt x="18" y="78"/>
                      </a:lnTo>
                      <a:lnTo>
                        <a:pt x="24" y="78"/>
                      </a:lnTo>
                      <a:lnTo>
                        <a:pt x="30" y="84"/>
                      </a:lnTo>
                      <a:lnTo>
                        <a:pt x="30" y="90"/>
                      </a:lnTo>
                      <a:lnTo>
                        <a:pt x="36" y="90"/>
                      </a:lnTo>
                      <a:lnTo>
                        <a:pt x="42" y="84"/>
                      </a:lnTo>
                      <a:lnTo>
                        <a:pt x="48" y="84"/>
                      </a:lnTo>
                      <a:lnTo>
                        <a:pt x="54" y="84"/>
                      </a:lnTo>
                      <a:lnTo>
                        <a:pt x="60" y="84"/>
                      </a:lnTo>
                      <a:lnTo>
                        <a:pt x="60" y="72"/>
                      </a:lnTo>
                      <a:lnTo>
                        <a:pt x="66" y="72"/>
                      </a:lnTo>
                      <a:lnTo>
                        <a:pt x="66" y="66"/>
                      </a:lnTo>
                      <a:lnTo>
                        <a:pt x="66" y="60"/>
                      </a:lnTo>
                      <a:lnTo>
                        <a:pt x="60" y="60"/>
                      </a:lnTo>
                      <a:lnTo>
                        <a:pt x="60" y="54"/>
                      </a:lnTo>
                      <a:lnTo>
                        <a:pt x="60" y="48"/>
                      </a:lnTo>
                      <a:lnTo>
                        <a:pt x="60" y="42"/>
                      </a:lnTo>
                      <a:lnTo>
                        <a:pt x="66" y="42"/>
                      </a:lnTo>
                      <a:lnTo>
                        <a:pt x="60" y="42"/>
                      </a:lnTo>
                      <a:lnTo>
                        <a:pt x="60" y="36"/>
                      </a:lnTo>
                      <a:lnTo>
                        <a:pt x="66" y="36"/>
                      </a:lnTo>
                      <a:lnTo>
                        <a:pt x="60" y="36"/>
                      </a:lnTo>
                      <a:lnTo>
                        <a:pt x="54" y="36"/>
                      </a:lnTo>
                      <a:lnTo>
                        <a:pt x="48" y="36"/>
                      </a:lnTo>
                      <a:lnTo>
                        <a:pt x="48" y="30"/>
                      </a:lnTo>
                      <a:lnTo>
                        <a:pt x="42" y="30"/>
                      </a:lnTo>
                      <a:lnTo>
                        <a:pt x="48" y="30"/>
                      </a:lnTo>
                      <a:lnTo>
                        <a:pt x="42" y="24"/>
                      </a:lnTo>
                      <a:lnTo>
                        <a:pt x="48" y="24"/>
                      </a:lnTo>
                      <a:lnTo>
                        <a:pt x="42" y="24"/>
                      </a:lnTo>
                      <a:lnTo>
                        <a:pt x="42" y="18"/>
                      </a:lnTo>
                      <a:lnTo>
                        <a:pt x="36" y="18"/>
                      </a:lnTo>
                      <a:lnTo>
                        <a:pt x="36" y="12"/>
                      </a:lnTo>
                      <a:lnTo>
                        <a:pt x="30" y="6"/>
                      </a:lnTo>
                      <a:lnTo>
                        <a:pt x="24" y="6"/>
                      </a:lnTo>
                      <a:lnTo>
                        <a:pt x="24" y="0"/>
                      </a:lnTo>
                      <a:lnTo>
                        <a:pt x="18" y="6"/>
                      </a:lnTo>
                      <a:lnTo>
                        <a:pt x="18" y="0"/>
                      </a:lnTo>
                      <a:lnTo>
                        <a:pt x="18" y="6"/>
                      </a:lnTo>
                      <a:lnTo>
                        <a:pt x="12" y="6"/>
                      </a:lnTo>
                      <a:lnTo>
                        <a:pt x="6" y="6"/>
                      </a:lnTo>
                      <a:lnTo>
                        <a:pt x="6" y="12"/>
                      </a:lnTo>
                      <a:lnTo>
                        <a:pt x="6" y="18"/>
                      </a:lnTo>
                      <a:lnTo>
                        <a:pt x="12" y="18"/>
                      </a:lnTo>
                      <a:lnTo>
                        <a:pt x="6" y="18"/>
                      </a:lnTo>
                      <a:lnTo>
                        <a:pt x="12" y="24"/>
                      </a:lnTo>
                      <a:lnTo>
                        <a:pt x="6" y="30"/>
                      </a:lnTo>
                      <a:lnTo>
                        <a:pt x="12" y="30"/>
                      </a:lnTo>
                      <a:lnTo>
                        <a:pt x="6" y="30"/>
                      </a:lnTo>
                      <a:lnTo>
                        <a:pt x="12" y="30"/>
                      </a:lnTo>
                      <a:lnTo>
                        <a:pt x="12" y="36"/>
                      </a:lnTo>
                      <a:lnTo>
                        <a:pt x="12" y="42"/>
                      </a:lnTo>
                      <a:lnTo>
                        <a:pt x="12" y="48"/>
                      </a:lnTo>
                      <a:lnTo>
                        <a:pt x="18" y="48"/>
                      </a:lnTo>
                      <a:lnTo>
                        <a:pt x="12" y="48"/>
                      </a:lnTo>
                      <a:lnTo>
                        <a:pt x="12" y="54"/>
                      </a:lnTo>
                      <a:lnTo>
                        <a:pt x="18" y="54"/>
                      </a:lnTo>
                      <a:lnTo>
                        <a:pt x="12" y="60"/>
                      </a:lnTo>
                      <a:lnTo>
                        <a:pt x="12" y="54"/>
                      </a:lnTo>
                      <a:lnTo>
                        <a:pt x="12" y="60"/>
                      </a:lnTo>
                      <a:lnTo>
                        <a:pt x="6" y="60"/>
                      </a:lnTo>
                      <a:lnTo>
                        <a:pt x="12" y="60"/>
                      </a:lnTo>
                      <a:lnTo>
                        <a:pt x="6" y="66"/>
                      </a:lnTo>
                      <a:lnTo>
                        <a:pt x="6" y="60"/>
                      </a:lnTo>
                      <a:lnTo>
                        <a:pt x="0" y="66"/>
                      </a:lnTo>
                      <a:lnTo>
                        <a:pt x="6" y="66"/>
                      </a:lnTo>
                      <a:lnTo>
                        <a:pt x="0" y="66"/>
                      </a:lnTo>
                      <a:lnTo>
                        <a:pt x="0" y="72"/>
                      </a:lnTo>
                      <a:lnTo>
                        <a:pt x="0" y="78"/>
                      </a:lnTo>
                      <a:close/>
                    </a:path>
                  </a:pathLst>
                </a:custGeom>
                <a:solidFill>
                  <a:srgbClr val="00CC00"/>
                </a:solidFill>
                <a:ln w="0">
                  <a:solidFill>
                    <a:srgbClr val="000000"/>
                  </a:solidFill>
                  <a:prstDash val="solid"/>
                  <a:round/>
                  <a:headEnd/>
                  <a:tailEnd/>
                </a:ln>
              </p:spPr>
              <p:txBody>
                <a:bodyPr/>
                <a:lstStyle/>
                <a:p>
                  <a:endParaRPr lang="en-US"/>
                </a:p>
              </p:txBody>
            </p:sp>
            <p:sp>
              <p:nvSpPr>
                <p:cNvPr id="17019" name="Freeform 491"/>
                <p:cNvSpPr>
                  <a:spLocks/>
                </p:cNvSpPr>
                <p:nvPr/>
              </p:nvSpPr>
              <p:spPr bwMode="auto">
                <a:xfrm>
                  <a:off x="757" y="1302"/>
                  <a:ext cx="1279" cy="882"/>
                </a:xfrm>
                <a:custGeom>
                  <a:avLst/>
                  <a:gdLst>
                    <a:gd name="T0" fmla="*/ 156 w 1279"/>
                    <a:gd name="T1" fmla="*/ 594 h 882"/>
                    <a:gd name="T2" fmla="*/ 198 w 1279"/>
                    <a:gd name="T3" fmla="*/ 654 h 882"/>
                    <a:gd name="T4" fmla="*/ 240 w 1279"/>
                    <a:gd name="T5" fmla="*/ 702 h 882"/>
                    <a:gd name="T6" fmla="*/ 270 w 1279"/>
                    <a:gd name="T7" fmla="*/ 732 h 882"/>
                    <a:gd name="T8" fmla="*/ 468 w 1279"/>
                    <a:gd name="T9" fmla="*/ 732 h 882"/>
                    <a:gd name="T10" fmla="*/ 612 w 1279"/>
                    <a:gd name="T11" fmla="*/ 732 h 882"/>
                    <a:gd name="T12" fmla="*/ 690 w 1279"/>
                    <a:gd name="T13" fmla="*/ 738 h 882"/>
                    <a:gd name="T14" fmla="*/ 733 w 1279"/>
                    <a:gd name="T15" fmla="*/ 744 h 882"/>
                    <a:gd name="T16" fmla="*/ 787 w 1279"/>
                    <a:gd name="T17" fmla="*/ 744 h 882"/>
                    <a:gd name="T18" fmla="*/ 841 w 1279"/>
                    <a:gd name="T19" fmla="*/ 756 h 882"/>
                    <a:gd name="T20" fmla="*/ 877 w 1279"/>
                    <a:gd name="T21" fmla="*/ 792 h 882"/>
                    <a:gd name="T22" fmla="*/ 901 w 1279"/>
                    <a:gd name="T23" fmla="*/ 822 h 882"/>
                    <a:gd name="T24" fmla="*/ 877 w 1279"/>
                    <a:gd name="T25" fmla="*/ 864 h 882"/>
                    <a:gd name="T26" fmla="*/ 877 w 1279"/>
                    <a:gd name="T27" fmla="*/ 876 h 882"/>
                    <a:gd name="T28" fmla="*/ 913 w 1279"/>
                    <a:gd name="T29" fmla="*/ 852 h 882"/>
                    <a:gd name="T30" fmla="*/ 985 w 1279"/>
                    <a:gd name="T31" fmla="*/ 822 h 882"/>
                    <a:gd name="T32" fmla="*/ 1051 w 1279"/>
                    <a:gd name="T33" fmla="*/ 774 h 882"/>
                    <a:gd name="T34" fmla="*/ 1093 w 1279"/>
                    <a:gd name="T35" fmla="*/ 726 h 882"/>
                    <a:gd name="T36" fmla="*/ 1165 w 1279"/>
                    <a:gd name="T37" fmla="*/ 702 h 882"/>
                    <a:gd name="T38" fmla="*/ 1255 w 1279"/>
                    <a:gd name="T39" fmla="*/ 678 h 882"/>
                    <a:gd name="T40" fmla="*/ 1255 w 1279"/>
                    <a:gd name="T41" fmla="*/ 618 h 882"/>
                    <a:gd name="T42" fmla="*/ 1219 w 1279"/>
                    <a:gd name="T43" fmla="*/ 582 h 882"/>
                    <a:gd name="T44" fmla="*/ 1201 w 1279"/>
                    <a:gd name="T45" fmla="*/ 564 h 882"/>
                    <a:gd name="T46" fmla="*/ 1177 w 1279"/>
                    <a:gd name="T47" fmla="*/ 522 h 882"/>
                    <a:gd name="T48" fmla="*/ 1159 w 1279"/>
                    <a:gd name="T49" fmla="*/ 468 h 882"/>
                    <a:gd name="T50" fmla="*/ 1129 w 1279"/>
                    <a:gd name="T51" fmla="*/ 456 h 882"/>
                    <a:gd name="T52" fmla="*/ 1099 w 1279"/>
                    <a:gd name="T53" fmla="*/ 498 h 882"/>
                    <a:gd name="T54" fmla="*/ 1069 w 1279"/>
                    <a:gd name="T55" fmla="*/ 462 h 882"/>
                    <a:gd name="T56" fmla="*/ 1051 w 1279"/>
                    <a:gd name="T57" fmla="*/ 414 h 882"/>
                    <a:gd name="T58" fmla="*/ 1009 w 1279"/>
                    <a:gd name="T59" fmla="*/ 372 h 882"/>
                    <a:gd name="T60" fmla="*/ 943 w 1279"/>
                    <a:gd name="T61" fmla="*/ 402 h 882"/>
                    <a:gd name="T62" fmla="*/ 943 w 1279"/>
                    <a:gd name="T63" fmla="*/ 462 h 882"/>
                    <a:gd name="T64" fmla="*/ 961 w 1279"/>
                    <a:gd name="T65" fmla="*/ 558 h 882"/>
                    <a:gd name="T66" fmla="*/ 925 w 1279"/>
                    <a:gd name="T67" fmla="*/ 636 h 882"/>
                    <a:gd name="T68" fmla="*/ 913 w 1279"/>
                    <a:gd name="T69" fmla="*/ 684 h 882"/>
                    <a:gd name="T70" fmla="*/ 883 w 1279"/>
                    <a:gd name="T71" fmla="*/ 630 h 882"/>
                    <a:gd name="T72" fmla="*/ 829 w 1279"/>
                    <a:gd name="T73" fmla="*/ 570 h 882"/>
                    <a:gd name="T74" fmla="*/ 727 w 1279"/>
                    <a:gd name="T75" fmla="*/ 534 h 882"/>
                    <a:gd name="T76" fmla="*/ 708 w 1279"/>
                    <a:gd name="T77" fmla="*/ 396 h 882"/>
                    <a:gd name="T78" fmla="*/ 751 w 1279"/>
                    <a:gd name="T79" fmla="*/ 342 h 882"/>
                    <a:gd name="T80" fmla="*/ 805 w 1279"/>
                    <a:gd name="T81" fmla="*/ 270 h 882"/>
                    <a:gd name="T82" fmla="*/ 871 w 1279"/>
                    <a:gd name="T83" fmla="*/ 228 h 882"/>
                    <a:gd name="T84" fmla="*/ 895 w 1279"/>
                    <a:gd name="T85" fmla="*/ 144 h 882"/>
                    <a:gd name="T86" fmla="*/ 829 w 1279"/>
                    <a:gd name="T87" fmla="*/ 138 h 882"/>
                    <a:gd name="T88" fmla="*/ 793 w 1279"/>
                    <a:gd name="T89" fmla="*/ 162 h 882"/>
                    <a:gd name="T90" fmla="*/ 757 w 1279"/>
                    <a:gd name="T91" fmla="*/ 138 h 882"/>
                    <a:gd name="T92" fmla="*/ 727 w 1279"/>
                    <a:gd name="T93" fmla="*/ 108 h 882"/>
                    <a:gd name="T94" fmla="*/ 721 w 1279"/>
                    <a:gd name="T95" fmla="*/ 60 h 882"/>
                    <a:gd name="T96" fmla="*/ 684 w 1279"/>
                    <a:gd name="T97" fmla="*/ 0 h 882"/>
                    <a:gd name="T98" fmla="*/ 666 w 1279"/>
                    <a:gd name="T99" fmla="*/ 90 h 882"/>
                    <a:gd name="T100" fmla="*/ 702 w 1279"/>
                    <a:gd name="T101" fmla="*/ 138 h 882"/>
                    <a:gd name="T102" fmla="*/ 642 w 1279"/>
                    <a:gd name="T103" fmla="*/ 150 h 882"/>
                    <a:gd name="T104" fmla="*/ 588 w 1279"/>
                    <a:gd name="T105" fmla="*/ 186 h 882"/>
                    <a:gd name="T106" fmla="*/ 528 w 1279"/>
                    <a:gd name="T107" fmla="*/ 150 h 882"/>
                    <a:gd name="T108" fmla="*/ 426 w 1279"/>
                    <a:gd name="T109" fmla="*/ 186 h 882"/>
                    <a:gd name="T110" fmla="*/ 342 w 1279"/>
                    <a:gd name="T111" fmla="*/ 132 h 882"/>
                    <a:gd name="T112" fmla="*/ 234 w 1279"/>
                    <a:gd name="T113" fmla="*/ 90 h 882"/>
                    <a:gd name="T114" fmla="*/ 180 w 1279"/>
                    <a:gd name="T115" fmla="*/ 90 h 882"/>
                    <a:gd name="T116" fmla="*/ 120 w 1279"/>
                    <a:gd name="T117" fmla="*/ 114 h 882"/>
                    <a:gd name="T118" fmla="*/ 42 w 1279"/>
                    <a:gd name="T119" fmla="*/ 120 h 882"/>
                    <a:gd name="T120" fmla="*/ 54 w 1279"/>
                    <a:gd name="T121" fmla="*/ 474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9"/>
                    <a:gd name="T184" fmla="*/ 0 h 882"/>
                    <a:gd name="T185" fmla="*/ 1279 w 1279"/>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9" h="882">
                      <a:moveTo>
                        <a:pt x="126" y="534"/>
                      </a:moveTo>
                      <a:lnTo>
                        <a:pt x="132" y="540"/>
                      </a:lnTo>
                      <a:lnTo>
                        <a:pt x="138" y="546"/>
                      </a:lnTo>
                      <a:lnTo>
                        <a:pt x="150" y="552"/>
                      </a:lnTo>
                      <a:lnTo>
                        <a:pt x="156" y="558"/>
                      </a:lnTo>
                      <a:lnTo>
                        <a:pt x="162" y="558"/>
                      </a:lnTo>
                      <a:lnTo>
                        <a:pt x="162" y="564"/>
                      </a:lnTo>
                      <a:lnTo>
                        <a:pt x="162" y="576"/>
                      </a:lnTo>
                      <a:lnTo>
                        <a:pt x="162" y="582"/>
                      </a:lnTo>
                      <a:lnTo>
                        <a:pt x="156" y="594"/>
                      </a:lnTo>
                      <a:lnTo>
                        <a:pt x="156" y="600"/>
                      </a:lnTo>
                      <a:lnTo>
                        <a:pt x="162" y="606"/>
                      </a:lnTo>
                      <a:lnTo>
                        <a:pt x="162" y="612"/>
                      </a:lnTo>
                      <a:lnTo>
                        <a:pt x="174" y="630"/>
                      </a:lnTo>
                      <a:lnTo>
                        <a:pt x="180" y="630"/>
                      </a:lnTo>
                      <a:lnTo>
                        <a:pt x="186" y="630"/>
                      </a:lnTo>
                      <a:lnTo>
                        <a:pt x="186" y="642"/>
                      </a:lnTo>
                      <a:lnTo>
                        <a:pt x="192" y="654"/>
                      </a:lnTo>
                      <a:lnTo>
                        <a:pt x="192" y="648"/>
                      </a:lnTo>
                      <a:lnTo>
                        <a:pt x="198" y="654"/>
                      </a:lnTo>
                      <a:lnTo>
                        <a:pt x="198" y="666"/>
                      </a:lnTo>
                      <a:lnTo>
                        <a:pt x="198" y="672"/>
                      </a:lnTo>
                      <a:lnTo>
                        <a:pt x="198" y="678"/>
                      </a:lnTo>
                      <a:lnTo>
                        <a:pt x="198" y="684"/>
                      </a:lnTo>
                      <a:lnTo>
                        <a:pt x="204" y="684"/>
                      </a:lnTo>
                      <a:lnTo>
                        <a:pt x="210" y="690"/>
                      </a:lnTo>
                      <a:lnTo>
                        <a:pt x="222" y="696"/>
                      </a:lnTo>
                      <a:lnTo>
                        <a:pt x="228" y="696"/>
                      </a:lnTo>
                      <a:lnTo>
                        <a:pt x="234" y="696"/>
                      </a:lnTo>
                      <a:lnTo>
                        <a:pt x="240" y="702"/>
                      </a:lnTo>
                      <a:lnTo>
                        <a:pt x="246" y="702"/>
                      </a:lnTo>
                      <a:lnTo>
                        <a:pt x="240" y="708"/>
                      </a:lnTo>
                      <a:lnTo>
                        <a:pt x="246" y="714"/>
                      </a:lnTo>
                      <a:lnTo>
                        <a:pt x="258" y="714"/>
                      </a:lnTo>
                      <a:lnTo>
                        <a:pt x="252" y="714"/>
                      </a:lnTo>
                      <a:lnTo>
                        <a:pt x="258" y="720"/>
                      </a:lnTo>
                      <a:lnTo>
                        <a:pt x="258" y="726"/>
                      </a:lnTo>
                      <a:lnTo>
                        <a:pt x="264" y="726"/>
                      </a:lnTo>
                      <a:lnTo>
                        <a:pt x="264" y="732"/>
                      </a:lnTo>
                      <a:lnTo>
                        <a:pt x="270" y="732"/>
                      </a:lnTo>
                      <a:lnTo>
                        <a:pt x="300" y="732"/>
                      </a:lnTo>
                      <a:lnTo>
                        <a:pt x="330" y="732"/>
                      </a:lnTo>
                      <a:lnTo>
                        <a:pt x="342" y="732"/>
                      </a:lnTo>
                      <a:lnTo>
                        <a:pt x="354" y="732"/>
                      </a:lnTo>
                      <a:lnTo>
                        <a:pt x="360" y="732"/>
                      </a:lnTo>
                      <a:lnTo>
                        <a:pt x="372" y="732"/>
                      </a:lnTo>
                      <a:lnTo>
                        <a:pt x="390" y="732"/>
                      </a:lnTo>
                      <a:lnTo>
                        <a:pt x="402" y="732"/>
                      </a:lnTo>
                      <a:lnTo>
                        <a:pt x="432" y="732"/>
                      </a:lnTo>
                      <a:lnTo>
                        <a:pt x="468" y="732"/>
                      </a:lnTo>
                      <a:lnTo>
                        <a:pt x="492" y="732"/>
                      </a:lnTo>
                      <a:lnTo>
                        <a:pt x="504" y="732"/>
                      </a:lnTo>
                      <a:lnTo>
                        <a:pt x="522" y="732"/>
                      </a:lnTo>
                      <a:lnTo>
                        <a:pt x="534" y="732"/>
                      </a:lnTo>
                      <a:lnTo>
                        <a:pt x="552" y="732"/>
                      </a:lnTo>
                      <a:lnTo>
                        <a:pt x="570" y="732"/>
                      </a:lnTo>
                      <a:lnTo>
                        <a:pt x="582" y="732"/>
                      </a:lnTo>
                      <a:lnTo>
                        <a:pt x="588" y="732"/>
                      </a:lnTo>
                      <a:lnTo>
                        <a:pt x="594" y="732"/>
                      </a:lnTo>
                      <a:lnTo>
                        <a:pt x="612" y="732"/>
                      </a:lnTo>
                      <a:lnTo>
                        <a:pt x="618" y="732"/>
                      </a:lnTo>
                      <a:lnTo>
                        <a:pt x="630" y="732"/>
                      </a:lnTo>
                      <a:lnTo>
                        <a:pt x="642" y="732"/>
                      </a:lnTo>
                      <a:lnTo>
                        <a:pt x="654" y="732"/>
                      </a:lnTo>
                      <a:lnTo>
                        <a:pt x="666" y="732"/>
                      </a:lnTo>
                      <a:lnTo>
                        <a:pt x="684" y="732"/>
                      </a:lnTo>
                      <a:lnTo>
                        <a:pt x="684" y="720"/>
                      </a:lnTo>
                      <a:lnTo>
                        <a:pt x="684" y="726"/>
                      </a:lnTo>
                      <a:lnTo>
                        <a:pt x="690" y="726"/>
                      </a:lnTo>
                      <a:lnTo>
                        <a:pt x="690" y="738"/>
                      </a:lnTo>
                      <a:lnTo>
                        <a:pt x="696" y="738"/>
                      </a:lnTo>
                      <a:lnTo>
                        <a:pt x="702" y="738"/>
                      </a:lnTo>
                      <a:lnTo>
                        <a:pt x="708" y="744"/>
                      </a:lnTo>
                      <a:lnTo>
                        <a:pt x="714" y="738"/>
                      </a:lnTo>
                      <a:lnTo>
                        <a:pt x="721" y="738"/>
                      </a:lnTo>
                      <a:lnTo>
                        <a:pt x="721" y="744"/>
                      </a:lnTo>
                      <a:lnTo>
                        <a:pt x="727" y="744"/>
                      </a:lnTo>
                      <a:lnTo>
                        <a:pt x="727" y="750"/>
                      </a:lnTo>
                      <a:lnTo>
                        <a:pt x="727" y="744"/>
                      </a:lnTo>
                      <a:lnTo>
                        <a:pt x="733" y="744"/>
                      </a:lnTo>
                      <a:lnTo>
                        <a:pt x="733" y="750"/>
                      </a:lnTo>
                      <a:lnTo>
                        <a:pt x="739" y="750"/>
                      </a:lnTo>
                      <a:lnTo>
                        <a:pt x="745" y="750"/>
                      </a:lnTo>
                      <a:lnTo>
                        <a:pt x="751" y="750"/>
                      </a:lnTo>
                      <a:lnTo>
                        <a:pt x="757" y="750"/>
                      </a:lnTo>
                      <a:lnTo>
                        <a:pt x="763" y="750"/>
                      </a:lnTo>
                      <a:lnTo>
                        <a:pt x="763" y="756"/>
                      </a:lnTo>
                      <a:lnTo>
                        <a:pt x="769" y="756"/>
                      </a:lnTo>
                      <a:lnTo>
                        <a:pt x="781" y="744"/>
                      </a:lnTo>
                      <a:lnTo>
                        <a:pt x="787" y="744"/>
                      </a:lnTo>
                      <a:lnTo>
                        <a:pt x="787" y="738"/>
                      </a:lnTo>
                      <a:lnTo>
                        <a:pt x="793" y="738"/>
                      </a:lnTo>
                      <a:lnTo>
                        <a:pt x="787" y="738"/>
                      </a:lnTo>
                      <a:lnTo>
                        <a:pt x="787" y="732"/>
                      </a:lnTo>
                      <a:lnTo>
                        <a:pt x="793" y="732"/>
                      </a:lnTo>
                      <a:lnTo>
                        <a:pt x="805" y="738"/>
                      </a:lnTo>
                      <a:lnTo>
                        <a:pt x="817" y="738"/>
                      </a:lnTo>
                      <a:lnTo>
                        <a:pt x="817" y="744"/>
                      </a:lnTo>
                      <a:lnTo>
                        <a:pt x="823" y="756"/>
                      </a:lnTo>
                      <a:lnTo>
                        <a:pt x="841" y="756"/>
                      </a:lnTo>
                      <a:lnTo>
                        <a:pt x="835" y="762"/>
                      </a:lnTo>
                      <a:lnTo>
                        <a:pt x="841" y="768"/>
                      </a:lnTo>
                      <a:lnTo>
                        <a:pt x="841" y="774"/>
                      </a:lnTo>
                      <a:lnTo>
                        <a:pt x="841" y="780"/>
                      </a:lnTo>
                      <a:lnTo>
                        <a:pt x="847" y="780"/>
                      </a:lnTo>
                      <a:lnTo>
                        <a:pt x="841" y="786"/>
                      </a:lnTo>
                      <a:lnTo>
                        <a:pt x="847" y="786"/>
                      </a:lnTo>
                      <a:lnTo>
                        <a:pt x="853" y="786"/>
                      </a:lnTo>
                      <a:lnTo>
                        <a:pt x="859" y="792"/>
                      </a:lnTo>
                      <a:lnTo>
                        <a:pt x="877" y="792"/>
                      </a:lnTo>
                      <a:lnTo>
                        <a:pt x="883" y="798"/>
                      </a:lnTo>
                      <a:lnTo>
                        <a:pt x="889" y="798"/>
                      </a:lnTo>
                      <a:lnTo>
                        <a:pt x="901" y="798"/>
                      </a:lnTo>
                      <a:lnTo>
                        <a:pt x="907" y="810"/>
                      </a:lnTo>
                      <a:lnTo>
                        <a:pt x="913" y="816"/>
                      </a:lnTo>
                      <a:lnTo>
                        <a:pt x="913" y="822"/>
                      </a:lnTo>
                      <a:lnTo>
                        <a:pt x="913" y="828"/>
                      </a:lnTo>
                      <a:lnTo>
                        <a:pt x="907" y="828"/>
                      </a:lnTo>
                      <a:lnTo>
                        <a:pt x="901" y="828"/>
                      </a:lnTo>
                      <a:lnTo>
                        <a:pt x="901" y="822"/>
                      </a:lnTo>
                      <a:lnTo>
                        <a:pt x="895" y="822"/>
                      </a:lnTo>
                      <a:lnTo>
                        <a:pt x="895" y="816"/>
                      </a:lnTo>
                      <a:lnTo>
                        <a:pt x="889" y="816"/>
                      </a:lnTo>
                      <a:lnTo>
                        <a:pt x="889" y="822"/>
                      </a:lnTo>
                      <a:lnTo>
                        <a:pt x="895" y="828"/>
                      </a:lnTo>
                      <a:lnTo>
                        <a:pt x="889" y="834"/>
                      </a:lnTo>
                      <a:lnTo>
                        <a:pt x="883" y="840"/>
                      </a:lnTo>
                      <a:lnTo>
                        <a:pt x="889" y="852"/>
                      </a:lnTo>
                      <a:lnTo>
                        <a:pt x="883" y="858"/>
                      </a:lnTo>
                      <a:lnTo>
                        <a:pt x="877" y="864"/>
                      </a:lnTo>
                      <a:lnTo>
                        <a:pt x="877" y="870"/>
                      </a:lnTo>
                      <a:lnTo>
                        <a:pt x="871" y="870"/>
                      </a:lnTo>
                      <a:lnTo>
                        <a:pt x="877" y="870"/>
                      </a:lnTo>
                      <a:lnTo>
                        <a:pt x="877" y="876"/>
                      </a:lnTo>
                      <a:lnTo>
                        <a:pt x="871" y="876"/>
                      </a:lnTo>
                      <a:lnTo>
                        <a:pt x="865" y="876"/>
                      </a:lnTo>
                      <a:lnTo>
                        <a:pt x="865" y="882"/>
                      </a:lnTo>
                      <a:lnTo>
                        <a:pt x="871" y="882"/>
                      </a:lnTo>
                      <a:lnTo>
                        <a:pt x="877" y="882"/>
                      </a:lnTo>
                      <a:lnTo>
                        <a:pt x="877" y="876"/>
                      </a:lnTo>
                      <a:lnTo>
                        <a:pt x="883" y="876"/>
                      </a:lnTo>
                      <a:lnTo>
                        <a:pt x="883" y="870"/>
                      </a:lnTo>
                      <a:lnTo>
                        <a:pt x="895" y="870"/>
                      </a:lnTo>
                      <a:lnTo>
                        <a:pt x="913" y="870"/>
                      </a:lnTo>
                      <a:lnTo>
                        <a:pt x="907" y="870"/>
                      </a:lnTo>
                      <a:lnTo>
                        <a:pt x="907" y="864"/>
                      </a:lnTo>
                      <a:lnTo>
                        <a:pt x="925" y="864"/>
                      </a:lnTo>
                      <a:lnTo>
                        <a:pt x="931" y="864"/>
                      </a:lnTo>
                      <a:lnTo>
                        <a:pt x="925" y="858"/>
                      </a:lnTo>
                      <a:lnTo>
                        <a:pt x="913" y="852"/>
                      </a:lnTo>
                      <a:lnTo>
                        <a:pt x="919" y="846"/>
                      </a:lnTo>
                      <a:lnTo>
                        <a:pt x="925" y="846"/>
                      </a:lnTo>
                      <a:lnTo>
                        <a:pt x="949" y="840"/>
                      </a:lnTo>
                      <a:lnTo>
                        <a:pt x="955" y="840"/>
                      </a:lnTo>
                      <a:lnTo>
                        <a:pt x="961" y="840"/>
                      </a:lnTo>
                      <a:lnTo>
                        <a:pt x="961" y="834"/>
                      </a:lnTo>
                      <a:lnTo>
                        <a:pt x="967" y="834"/>
                      </a:lnTo>
                      <a:lnTo>
                        <a:pt x="973" y="834"/>
                      </a:lnTo>
                      <a:lnTo>
                        <a:pt x="973" y="828"/>
                      </a:lnTo>
                      <a:lnTo>
                        <a:pt x="985" y="822"/>
                      </a:lnTo>
                      <a:lnTo>
                        <a:pt x="991" y="816"/>
                      </a:lnTo>
                      <a:lnTo>
                        <a:pt x="997" y="816"/>
                      </a:lnTo>
                      <a:lnTo>
                        <a:pt x="1003" y="810"/>
                      </a:lnTo>
                      <a:lnTo>
                        <a:pt x="1009" y="804"/>
                      </a:lnTo>
                      <a:lnTo>
                        <a:pt x="1015" y="798"/>
                      </a:lnTo>
                      <a:lnTo>
                        <a:pt x="1021" y="792"/>
                      </a:lnTo>
                      <a:lnTo>
                        <a:pt x="1027" y="786"/>
                      </a:lnTo>
                      <a:lnTo>
                        <a:pt x="1033" y="786"/>
                      </a:lnTo>
                      <a:lnTo>
                        <a:pt x="1045" y="780"/>
                      </a:lnTo>
                      <a:lnTo>
                        <a:pt x="1051" y="774"/>
                      </a:lnTo>
                      <a:lnTo>
                        <a:pt x="1057" y="768"/>
                      </a:lnTo>
                      <a:lnTo>
                        <a:pt x="1057" y="762"/>
                      </a:lnTo>
                      <a:lnTo>
                        <a:pt x="1063" y="762"/>
                      </a:lnTo>
                      <a:lnTo>
                        <a:pt x="1063" y="750"/>
                      </a:lnTo>
                      <a:lnTo>
                        <a:pt x="1075" y="744"/>
                      </a:lnTo>
                      <a:lnTo>
                        <a:pt x="1075" y="738"/>
                      </a:lnTo>
                      <a:lnTo>
                        <a:pt x="1081" y="732"/>
                      </a:lnTo>
                      <a:lnTo>
                        <a:pt x="1087" y="732"/>
                      </a:lnTo>
                      <a:lnTo>
                        <a:pt x="1087" y="726"/>
                      </a:lnTo>
                      <a:lnTo>
                        <a:pt x="1093" y="726"/>
                      </a:lnTo>
                      <a:lnTo>
                        <a:pt x="1099" y="726"/>
                      </a:lnTo>
                      <a:lnTo>
                        <a:pt x="1105" y="714"/>
                      </a:lnTo>
                      <a:lnTo>
                        <a:pt x="1105" y="708"/>
                      </a:lnTo>
                      <a:lnTo>
                        <a:pt x="1111" y="708"/>
                      </a:lnTo>
                      <a:lnTo>
                        <a:pt x="1111" y="702"/>
                      </a:lnTo>
                      <a:lnTo>
                        <a:pt x="1117" y="702"/>
                      </a:lnTo>
                      <a:lnTo>
                        <a:pt x="1123" y="702"/>
                      </a:lnTo>
                      <a:lnTo>
                        <a:pt x="1147" y="702"/>
                      </a:lnTo>
                      <a:lnTo>
                        <a:pt x="1159" y="702"/>
                      </a:lnTo>
                      <a:lnTo>
                        <a:pt x="1165" y="702"/>
                      </a:lnTo>
                      <a:lnTo>
                        <a:pt x="1183" y="702"/>
                      </a:lnTo>
                      <a:lnTo>
                        <a:pt x="1183" y="708"/>
                      </a:lnTo>
                      <a:lnTo>
                        <a:pt x="1189" y="708"/>
                      </a:lnTo>
                      <a:lnTo>
                        <a:pt x="1207" y="702"/>
                      </a:lnTo>
                      <a:lnTo>
                        <a:pt x="1213" y="702"/>
                      </a:lnTo>
                      <a:lnTo>
                        <a:pt x="1225" y="690"/>
                      </a:lnTo>
                      <a:lnTo>
                        <a:pt x="1231" y="678"/>
                      </a:lnTo>
                      <a:lnTo>
                        <a:pt x="1237" y="678"/>
                      </a:lnTo>
                      <a:lnTo>
                        <a:pt x="1249" y="672"/>
                      </a:lnTo>
                      <a:lnTo>
                        <a:pt x="1255" y="678"/>
                      </a:lnTo>
                      <a:lnTo>
                        <a:pt x="1261" y="672"/>
                      </a:lnTo>
                      <a:lnTo>
                        <a:pt x="1267" y="666"/>
                      </a:lnTo>
                      <a:lnTo>
                        <a:pt x="1279" y="654"/>
                      </a:lnTo>
                      <a:lnTo>
                        <a:pt x="1273" y="654"/>
                      </a:lnTo>
                      <a:lnTo>
                        <a:pt x="1267" y="642"/>
                      </a:lnTo>
                      <a:lnTo>
                        <a:pt x="1273" y="642"/>
                      </a:lnTo>
                      <a:lnTo>
                        <a:pt x="1273" y="630"/>
                      </a:lnTo>
                      <a:lnTo>
                        <a:pt x="1273" y="624"/>
                      </a:lnTo>
                      <a:lnTo>
                        <a:pt x="1261" y="618"/>
                      </a:lnTo>
                      <a:lnTo>
                        <a:pt x="1255" y="618"/>
                      </a:lnTo>
                      <a:lnTo>
                        <a:pt x="1249" y="606"/>
                      </a:lnTo>
                      <a:lnTo>
                        <a:pt x="1249" y="600"/>
                      </a:lnTo>
                      <a:lnTo>
                        <a:pt x="1255" y="600"/>
                      </a:lnTo>
                      <a:lnTo>
                        <a:pt x="1249" y="594"/>
                      </a:lnTo>
                      <a:lnTo>
                        <a:pt x="1243" y="594"/>
                      </a:lnTo>
                      <a:lnTo>
                        <a:pt x="1243" y="588"/>
                      </a:lnTo>
                      <a:lnTo>
                        <a:pt x="1237" y="594"/>
                      </a:lnTo>
                      <a:lnTo>
                        <a:pt x="1231" y="588"/>
                      </a:lnTo>
                      <a:lnTo>
                        <a:pt x="1225" y="582"/>
                      </a:lnTo>
                      <a:lnTo>
                        <a:pt x="1219" y="582"/>
                      </a:lnTo>
                      <a:lnTo>
                        <a:pt x="1213" y="582"/>
                      </a:lnTo>
                      <a:lnTo>
                        <a:pt x="1213" y="576"/>
                      </a:lnTo>
                      <a:lnTo>
                        <a:pt x="1213" y="582"/>
                      </a:lnTo>
                      <a:lnTo>
                        <a:pt x="1207" y="582"/>
                      </a:lnTo>
                      <a:lnTo>
                        <a:pt x="1207" y="576"/>
                      </a:lnTo>
                      <a:lnTo>
                        <a:pt x="1207" y="570"/>
                      </a:lnTo>
                      <a:lnTo>
                        <a:pt x="1207" y="564"/>
                      </a:lnTo>
                      <a:lnTo>
                        <a:pt x="1201" y="564"/>
                      </a:lnTo>
                      <a:lnTo>
                        <a:pt x="1201" y="570"/>
                      </a:lnTo>
                      <a:lnTo>
                        <a:pt x="1201" y="564"/>
                      </a:lnTo>
                      <a:lnTo>
                        <a:pt x="1189" y="558"/>
                      </a:lnTo>
                      <a:lnTo>
                        <a:pt x="1189" y="552"/>
                      </a:lnTo>
                      <a:lnTo>
                        <a:pt x="1183" y="552"/>
                      </a:lnTo>
                      <a:lnTo>
                        <a:pt x="1183" y="546"/>
                      </a:lnTo>
                      <a:lnTo>
                        <a:pt x="1183" y="540"/>
                      </a:lnTo>
                      <a:lnTo>
                        <a:pt x="1189" y="534"/>
                      </a:lnTo>
                      <a:lnTo>
                        <a:pt x="1189" y="528"/>
                      </a:lnTo>
                      <a:lnTo>
                        <a:pt x="1183" y="528"/>
                      </a:lnTo>
                      <a:lnTo>
                        <a:pt x="1183" y="522"/>
                      </a:lnTo>
                      <a:lnTo>
                        <a:pt x="1177" y="522"/>
                      </a:lnTo>
                      <a:lnTo>
                        <a:pt x="1183" y="516"/>
                      </a:lnTo>
                      <a:lnTo>
                        <a:pt x="1183" y="510"/>
                      </a:lnTo>
                      <a:lnTo>
                        <a:pt x="1177" y="504"/>
                      </a:lnTo>
                      <a:lnTo>
                        <a:pt x="1171" y="498"/>
                      </a:lnTo>
                      <a:lnTo>
                        <a:pt x="1171" y="492"/>
                      </a:lnTo>
                      <a:lnTo>
                        <a:pt x="1165" y="492"/>
                      </a:lnTo>
                      <a:lnTo>
                        <a:pt x="1171" y="486"/>
                      </a:lnTo>
                      <a:lnTo>
                        <a:pt x="1165" y="480"/>
                      </a:lnTo>
                      <a:lnTo>
                        <a:pt x="1159" y="474"/>
                      </a:lnTo>
                      <a:lnTo>
                        <a:pt x="1159" y="468"/>
                      </a:lnTo>
                      <a:lnTo>
                        <a:pt x="1153" y="468"/>
                      </a:lnTo>
                      <a:lnTo>
                        <a:pt x="1153" y="462"/>
                      </a:lnTo>
                      <a:lnTo>
                        <a:pt x="1153" y="456"/>
                      </a:lnTo>
                      <a:lnTo>
                        <a:pt x="1153" y="450"/>
                      </a:lnTo>
                      <a:lnTo>
                        <a:pt x="1147" y="444"/>
                      </a:lnTo>
                      <a:lnTo>
                        <a:pt x="1141" y="438"/>
                      </a:lnTo>
                      <a:lnTo>
                        <a:pt x="1135" y="444"/>
                      </a:lnTo>
                      <a:lnTo>
                        <a:pt x="1135" y="450"/>
                      </a:lnTo>
                      <a:lnTo>
                        <a:pt x="1129" y="450"/>
                      </a:lnTo>
                      <a:lnTo>
                        <a:pt x="1129" y="456"/>
                      </a:lnTo>
                      <a:lnTo>
                        <a:pt x="1129" y="462"/>
                      </a:lnTo>
                      <a:lnTo>
                        <a:pt x="1129" y="468"/>
                      </a:lnTo>
                      <a:lnTo>
                        <a:pt x="1123" y="474"/>
                      </a:lnTo>
                      <a:lnTo>
                        <a:pt x="1129" y="480"/>
                      </a:lnTo>
                      <a:lnTo>
                        <a:pt x="1123" y="480"/>
                      </a:lnTo>
                      <a:lnTo>
                        <a:pt x="1117" y="480"/>
                      </a:lnTo>
                      <a:lnTo>
                        <a:pt x="1111" y="486"/>
                      </a:lnTo>
                      <a:lnTo>
                        <a:pt x="1111" y="492"/>
                      </a:lnTo>
                      <a:lnTo>
                        <a:pt x="1105" y="492"/>
                      </a:lnTo>
                      <a:lnTo>
                        <a:pt x="1099" y="498"/>
                      </a:lnTo>
                      <a:lnTo>
                        <a:pt x="1093" y="498"/>
                      </a:lnTo>
                      <a:lnTo>
                        <a:pt x="1093" y="492"/>
                      </a:lnTo>
                      <a:lnTo>
                        <a:pt x="1093" y="486"/>
                      </a:lnTo>
                      <a:lnTo>
                        <a:pt x="1087" y="480"/>
                      </a:lnTo>
                      <a:lnTo>
                        <a:pt x="1081" y="480"/>
                      </a:lnTo>
                      <a:lnTo>
                        <a:pt x="1069" y="480"/>
                      </a:lnTo>
                      <a:lnTo>
                        <a:pt x="1075" y="474"/>
                      </a:lnTo>
                      <a:lnTo>
                        <a:pt x="1075" y="468"/>
                      </a:lnTo>
                      <a:lnTo>
                        <a:pt x="1069" y="468"/>
                      </a:lnTo>
                      <a:lnTo>
                        <a:pt x="1069" y="462"/>
                      </a:lnTo>
                      <a:lnTo>
                        <a:pt x="1069" y="456"/>
                      </a:lnTo>
                      <a:lnTo>
                        <a:pt x="1069" y="450"/>
                      </a:lnTo>
                      <a:lnTo>
                        <a:pt x="1063" y="450"/>
                      </a:lnTo>
                      <a:lnTo>
                        <a:pt x="1069" y="444"/>
                      </a:lnTo>
                      <a:lnTo>
                        <a:pt x="1063" y="432"/>
                      </a:lnTo>
                      <a:lnTo>
                        <a:pt x="1069" y="432"/>
                      </a:lnTo>
                      <a:lnTo>
                        <a:pt x="1069" y="426"/>
                      </a:lnTo>
                      <a:lnTo>
                        <a:pt x="1069" y="414"/>
                      </a:lnTo>
                      <a:lnTo>
                        <a:pt x="1057" y="414"/>
                      </a:lnTo>
                      <a:lnTo>
                        <a:pt x="1051" y="414"/>
                      </a:lnTo>
                      <a:lnTo>
                        <a:pt x="1039" y="414"/>
                      </a:lnTo>
                      <a:lnTo>
                        <a:pt x="1039" y="408"/>
                      </a:lnTo>
                      <a:lnTo>
                        <a:pt x="1039" y="402"/>
                      </a:lnTo>
                      <a:lnTo>
                        <a:pt x="1039" y="396"/>
                      </a:lnTo>
                      <a:lnTo>
                        <a:pt x="1033" y="396"/>
                      </a:lnTo>
                      <a:lnTo>
                        <a:pt x="1033" y="390"/>
                      </a:lnTo>
                      <a:lnTo>
                        <a:pt x="1021" y="390"/>
                      </a:lnTo>
                      <a:lnTo>
                        <a:pt x="1021" y="384"/>
                      </a:lnTo>
                      <a:lnTo>
                        <a:pt x="1015" y="378"/>
                      </a:lnTo>
                      <a:lnTo>
                        <a:pt x="1009" y="372"/>
                      </a:lnTo>
                      <a:lnTo>
                        <a:pt x="997" y="372"/>
                      </a:lnTo>
                      <a:lnTo>
                        <a:pt x="997" y="378"/>
                      </a:lnTo>
                      <a:lnTo>
                        <a:pt x="991" y="378"/>
                      </a:lnTo>
                      <a:lnTo>
                        <a:pt x="985" y="378"/>
                      </a:lnTo>
                      <a:lnTo>
                        <a:pt x="979" y="378"/>
                      </a:lnTo>
                      <a:lnTo>
                        <a:pt x="967" y="372"/>
                      </a:lnTo>
                      <a:lnTo>
                        <a:pt x="949" y="366"/>
                      </a:lnTo>
                      <a:lnTo>
                        <a:pt x="937" y="372"/>
                      </a:lnTo>
                      <a:lnTo>
                        <a:pt x="937" y="396"/>
                      </a:lnTo>
                      <a:lnTo>
                        <a:pt x="943" y="402"/>
                      </a:lnTo>
                      <a:lnTo>
                        <a:pt x="949" y="408"/>
                      </a:lnTo>
                      <a:lnTo>
                        <a:pt x="943" y="414"/>
                      </a:lnTo>
                      <a:lnTo>
                        <a:pt x="937" y="426"/>
                      </a:lnTo>
                      <a:lnTo>
                        <a:pt x="943" y="426"/>
                      </a:lnTo>
                      <a:lnTo>
                        <a:pt x="943" y="432"/>
                      </a:lnTo>
                      <a:lnTo>
                        <a:pt x="949" y="438"/>
                      </a:lnTo>
                      <a:lnTo>
                        <a:pt x="949" y="444"/>
                      </a:lnTo>
                      <a:lnTo>
                        <a:pt x="943" y="456"/>
                      </a:lnTo>
                      <a:lnTo>
                        <a:pt x="949" y="462"/>
                      </a:lnTo>
                      <a:lnTo>
                        <a:pt x="943" y="462"/>
                      </a:lnTo>
                      <a:lnTo>
                        <a:pt x="943" y="468"/>
                      </a:lnTo>
                      <a:lnTo>
                        <a:pt x="937" y="474"/>
                      </a:lnTo>
                      <a:lnTo>
                        <a:pt x="937" y="480"/>
                      </a:lnTo>
                      <a:lnTo>
                        <a:pt x="931" y="486"/>
                      </a:lnTo>
                      <a:lnTo>
                        <a:pt x="937" y="492"/>
                      </a:lnTo>
                      <a:lnTo>
                        <a:pt x="949" y="498"/>
                      </a:lnTo>
                      <a:lnTo>
                        <a:pt x="955" y="504"/>
                      </a:lnTo>
                      <a:lnTo>
                        <a:pt x="961" y="522"/>
                      </a:lnTo>
                      <a:lnTo>
                        <a:pt x="961" y="540"/>
                      </a:lnTo>
                      <a:lnTo>
                        <a:pt x="961" y="558"/>
                      </a:lnTo>
                      <a:lnTo>
                        <a:pt x="955" y="570"/>
                      </a:lnTo>
                      <a:lnTo>
                        <a:pt x="949" y="570"/>
                      </a:lnTo>
                      <a:lnTo>
                        <a:pt x="937" y="582"/>
                      </a:lnTo>
                      <a:lnTo>
                        <a:pt x="913" y="594"/>
                      </a:lnTo>
                      <a:lnTo>
                        <a:pt x="919" y="600"/>
                      </a:lnTo>
                      <a:lnTo>
                        <a:pt x="919" y="606"/>
                      </a:lnTo>
                      <a:lnTo>
                        <a:pt x="925" y="612"/>
                      </a:lnTo>
                      <a:lnTo>
                        <a:pt x="925" y="618"/>
                      </a:lnTo>
                      <a:lnTo>
                        <a:pt x="925" y="624"/>
                      </a:lnTo>
                      <a:lnTo>
                        <a:pt x="925" y="636"/>
                      </a:lnTo>
                      <a:lnTo>
                        <a:pt x="931" y="636"/>
                      </a:lnTo>
                      <a:lnTo>
                        <a:pt x="931" y="642"/>
                      </a:lnTo>
                      <a:lnTo>
                        <a:pt x="931" y="648"/>
                      </a:lnTo>
                      <a:lnTo>
                        <a:pt x="931" y="654"/>
                      </a:lnTo>
                      <a:lnTo>
                        <a:pt x="931" y="666"/>
                      </a:lnTo>
                      <a:lnTo>
                        <a:pt x="925" y="666"/>
                      </a:lnTo>
                      <a:lnTo>
                        <a:pt x="925" y="672"/>
                      </a:lnTo>
                      <a:lnTo>
                        <a:pt x="919" y="672"/>
                      </a:lnTo>
                      <a:lnTo>
                        <a:pt x="913" y="678"/>
                      </a:lnTo>
                      <a:lnTo>
                        <a:pt x="913" y="684"/>
                      </a:lnTo>
                      <a:lnTo>
                        <a:pt x="907" y="678"/>
                      </a:lnTo>
                      <a:lnTo>
                        <a:pt x="901" y="666"/>
                      </a:lnTo>
                      <a:lnTo>
                        <a:pt x="901" y="660"/>
                      </a:lnTo>
                      <a:lnTo>
                        <a:pt x="895" y="660"/>
                      </a:lnTo>
                      <a:lnTo>
                        <a:pt x="889" y="660"/>
                      </a:lnTo>
                      <a:lnTo>
                        <a:pt x="889" y="648"/>
                      </a:lnTo>
                      <a:lnTo>
                        <a:pt x="883" y="642"/>
                      </a:lnTo>
                      <a:lnTo>
                        <a:pt x="877" y="636"/>
                      </a:lnTo>
                      <a:lnTo>
                        <a:pt x="877" y="630"/>
                      </a:lnTo>
                      <a:lnTo>
                        <a:pt x="883" y="630"/>
                      </a:lnTo>
                      <a:lnTo>
                        <a:pt x="877" y="618"/>
                      </a:lnTo>
                      <a:lnTo>
                        <a:pt x="877" y="612"/>
                      </a:lnTo>
                      <a:lnTo>
                        <a:pt x="877" y="606"/>
                      </a:lnTo>
                      <a:lnTo>
                        <a:pt x="877" y="588"/>
                      </a:lnTo>
                      <a:lnTo>
                        <a:pt x="877" y="582"/>
                      </a:lnTo>
                      <a:lnTo>
                        <a:pt x="871" y="582"/>
                      </a:lnTo>
                      <a:lnTo>
                        <a:pt x="865" y="582"/>
                      </a:lnTo>
                      <a:lnTo>
                        <a:pt x="853" y="576"/>
                      </a:lnTo>
                      <a:lnTo>
                        <a:pt x="841" y="582"/>
                      </a:lnTo>
                      <a:lnTo>
                        <a:pt x="829" y="570"/>
                      </a:lnTo>
                      <a:lnTo>
                        <a:pt x="811" y="564"/>
                      </a:lnTo>
                      <a:lnTo>
                        <a:pt x="799" y="558"/>
                      </a:lnTo>
                      <a:lnTo>
                        <a:pt x="799" y="552"/>
                      </a:lnTo>
                      <a:lnTo>
                        <a:pt x="793" y="546"/>
                      </a:lnTo>
                      <a:lnTo>
                        <a:pt x="781" y="540"/>
                      </a:lnTo>
                      <a:lnTo>
                        <a:pt x="775" y="540"/>
                      </a:lnTo>
                      <a:lnTo>
                        <a:pt x="769" y="534"/>
                      </a:lnTo>
                      <a:lnTo>
                        <a:pt x="751" y="528"/>
                      </a:lnTo>
                      <a:lnTo>
                        <a:pt x="739" y="528"/>
                      </a:lnTo>
                      <a:lnTo>
                        <a:pt x="727" y="534"/>
                      </a:lnTo>
                      <a:lnTo>
                        <a:pt x="727" y="522"/>
                      </a:lnTo>
                      <a:lnTo>
                        <a:pt x="714" y="480"/>
                      </a:lnTo>
                      <a:lnTo>
                        <a:pt x="696" y="480"/>
                      </a:lnTo>
                      <a:lnTo>
                        <a:pt x="690" y="480"/>
                      </a:lnTo>
                      <a:lnTo>
                        <a:pt x="690" y="468"/>
                      </a:lnTo>
                      <a:lnTo>
                        <a:pt x="690" y="450"/>
                      </a:lnTo>
                      <a:lnTo>
                        <a:pt x="690" y="432"/>
                      </a:lnTo>
                      <a:lnTo>
                        <a:pt x="702" y="414"/>
                      </a:lnTo>
                      <a:lnTo>
                        <a:pt x="702" y="408"/>
                      </a:lnTo>
                      <a:lnTo>
                        <a:pt x="708" y="396"/>
                      </a:lnTo>
                      <a:lnTo>
                        <a:pt x="714" y="396"/>
                      </a:lnTo>
                      <a:lnTo>
                        <a:pt x="714" y="390"/>
                      </a:lnTo>
                      <a:lnTo>
                        <a:pt x="714" y="384"/>
                      </a:lnTo>
                      <a:lnTo>
                        <a:pt x="721" y="378"/>
                      </a:lnTo>
                      <a:lnTo>
                        <a:pt x="727" y="372"/>
                      </a:lnTo>
                      <a:lnTo>
                        <a:pt x="733" y="366"/>
                      </a:lnTo>
                      <a:lnTo>
                        <a:pt x="739" y="360"/>
                      </a:lnTo>
                      <a:lnTo>
                        <a:pt x="745" y="354"/>
                      </a:lnTo>
                      <a:lnTo>
                        <a:pt x="751" y="354"/>
                      </a:lnTo>
                      <a:lnTo>
                        <a:pt x="751" y="342"/>
                      </a:lnTo>
                      <a:lnTo>
                        <a:pt x="757" y="330"/>
                      </a:lnTo>
                      <a:lnTo>
                        <a:pt x="763" y="324"/>
                      </a:lnTo>
                      <a:lnTo>
                        <a:pt x="769" y="318"/>
                      </a:lnTo>
                      <a:lnTo>
                        <a:pt x="775" y="324"/>
                      </a:lnTo>
                      <a:lnTo>
                        <a:pt x="781" y="324"/>
                      </a:lnTo>
                      <a:lnTo>
                        <a:pt x="793" y="318"/>
                      </a:lnTo>
                      <a:lnTo>
                        <a:pt x="799" y="300"/>
                      </a:lnTo>
                      <a:lnTo>
                        <a:pt x="799" y="294"/>
                      </a:lnTo>
                      <a:lnTo>
                        <a:pt x="811" y="282"/>
                      </a:lnTo>
                      <a:lnTo>
                        <a:pt x="805" y="270"/>
                      </a:lnTo>
                      <a:lnTo>
                        <a:pt x="811" y="264"/>
                      </a:lnTo>
                      <a:lnTo>
                        <a:pt x="817" y="252"/>
                      </a:lnTo>
                      <a:lnTo>
                        <a:pt x="823" y="246"/>
                      </a:lnTo>
                      <a:lnTo>
                        <a:pt x="835" y="240"/>
                      </a:lnTo>
                      <a:lnTo>
                        <a:pt x="841" y="240"/>
                      </a:lnTo>
                      <a:lnTo>
                        <a:pt x="847" y="240"/>
                      </a:lnTo>
                      <a:lnTo>
                        <a:pt x="859" y="240"/>
                      </a:lnTo>
                      <a:lnTo>
                        <a:pt x="859" y="234"/>
                      </a:lnTo>
                      <a:lnTo>
                        <a:pt x="865" y="228"/>
                      </a:lnTo>
                      <a:lnTo>
                        <a:pt x="871" y="228"/>
                      </a:lnTo>
                      <a:lnTo>
                        <a:pt x="877" y="222"/>
                      </a:lnTo>
                      <a:lnTo>
                        <a:pt x="883" y="210"/>
                      </a:lnTo>
                      <a:lnTo>
                        <a:pt x="889" y="210"/>
                      </a:lnTo>
                      <a:lnTo>
                        <a:pt x="895" y="192"/>
                      </a:lnTo>
                      <a:lnTo>
                        <a:pt x="877" y="174"/>
                      </a:lnTo>
                      <a:lnTo>
                        <a:pt x="883" y="168"/>
                      </a:lnTo>
                      <a:lnTo>
                        <a:pt x="877" y="162"/>
                      </a:lnTo>
                      <a:lnTo>
                        <a:pt x="883" y="156"/>
                      </a:lnTo>
                      <a:lnTo>
                        <a:pt x="889" y="150"/>
                      </a:lnTo>
                      <a:lnTo>
                        <a:pt x="895" y="144"/>
                      </a:lnTo>
                      <a:lnTo>
                        <a:pt x="895" y="132"/>
                      </a:lnTo>
                      <a:lnTo>
                        <a:pt x="895" y="120"/>
                      </a:lnTo>
                      <a:lnTo>
                        <a:pt x="877" y="102"/>
                      </a:lnTo>
                      <a:lnTo>
                        <a:pt x="847" y="96"/>
                      </a:lnTo>
                      <a:lnTo>
                        <a:pt x="841" y="96"/>
                      </a:lnTo>
                      <a:lnTo>
                        <a:pt x="829" y="96"/>
                      </a:lnTo>
                      <a:lnTo>
                        <a:pt x="835" y="120"/>
                      </a:lnTo>
                      <a:lnTo>
                        <a:pt x="835" y="132"/>
                      </a:lnTo>
                      <a:lnTo>
                        <a:pt x="835" y="138"/>
                      </a:lnTo>
                      <a:lnTo>
                        <a:pt x="829" y="138"/>
                      </a:lnTo>
                      <a:lnTo>
                        <a:pt x="823" y="168"/>
                      </a:lnTo>
                      <a:lnTo>
                        <a:pt x="811" y="186"/>
                      </a:lnTo>
                      <a:lnTo>
                        <a:pt x="817" y="198"/>
                      </a:lnTo>
                      <a:lnTo>
                        <a:pt x="811" y="192"/>
                      </a:lnTo>
                      <a:lnTo>
                        <a:pt x="805" y="198"/>
                      </a:lnTo>
                      <a:lnTo>
                        <a:pt x="805" y="204"/>
                      </a:lnTo>
                      <a:lnTo>
                        <a:pt x="799" y="198"/>
                      </a:lnTo>
                      <a:lnTo>
                        <a:pt x="793" y="186"/>
                      </a:lnTo>
                      <a:lnTo>
                        <a:pt x="787" y="168"/>
                      </a:lnTo>
                      <a:lnTo>
                        <a:pt x="793" y="162"/>
                      </a:lnTo>
                      <a:lnTo>
                        <a:pt x="793" y="138"/>
                      </a:lnTo>
                      <a:lnTo>
                        <a:pt x="781" y="132"/>
                      </a:lnTo>
                      <a:lnTo>
                        <a:pt x="781" y="126"/>
                      </a:lnTo>
                      <a:lnTo>
                        <a:pt x="775" y="126"/>
                      </a:lnTo>
                      <a:lnTo>
                        <a:pt x="763" y="132"/>
                      </a:lnTo>
                      <a:lnTo>
                        <a:pt x="763" y="144"/>
                      </a:lnTo>
                      <a:lnTo>
                        <a:pt x="763" y="156"/>
                      </a:lnTo>
                      <a:lnTo>
                        <a:pt x="757" y="156"/>
                      </a:lnTo>
                      <a:lnTo>
                        <a:pt x="751" y="156"/>
                      </a:lnTo>
                      <a:lnTo>
                        <a:pt x="757" y="138"/>
                      </a:lnTo>
                      <a:lnTo>
                        <a:pt x="751" y="132"/>
                      </a:lnTo>
                      <a:lnTo>
                        <a:pt x="751" y="126"/>
                      </a:lnTo>
                      <a:lnTo>
                        <a:pt x="751" y="120"/>
                      </a:lnTo>
                      <a:lnTo>
                        <a:pt x="751" y="114"/>
                      </a:lnTo>
                      <a:lnTo>
                        <a:pt x="757" y="114"/>
                      </a:lnTo>
                      <a:lnTo>
                        <a:pt x="757" y="108"/>
                      </a:lnTo>
                      <a:lnTo>
                        <a:pt x="745" y="108"/>
                      </a:lnTo>
                      <a:lnTo>
                        <a:pt x="739" y="108"/>
                      </a:lnTo>
                      <a:lnTo>
                        <a:pt x="739" y="114"/>
                      </a:lnTo>
                      <a:lnTo>
                        <a:pt x="727" y="108"/>
                      </a:lnTo>
                      <a:lnTo>
                        <a:pt x="721" y="102"/>
                      </a:lnTo>
                      <a:lnTo>
                        <a:pt x="727" y="96"/>
                      </a:lnTo>
                      <a:lnTo>
                        <a:pt x="733" y="84"/>
                      </a:lnTo>
                      <a:lnTo>
                        <a:pt x="739" y="84"/>
                      </a:lnTo>
                      <a:lnTo>
                        <a:pt x="739" y="78"/>
                      </a:lnTo>
                      <a:lnTo>
                        <a:pt x="733" y="72"/>
                      </a:lnTo>
                      <a:lnTo>
                        <a:pt x="733" y="78"/>
                      </a:lnTo>
                      <a:lnTo>
                        <a:pt x="727" y="72"/>
                      </a:lnTo>
                      <a:lnTo>
                        <a:pt x="727" y="66"/>
                      </a:lnTo>
                      <a:lnTo>
                        <a:pt x="721" y="60"/>
                      </a:lnTo>
                      <a:lnTo>
                        <a:pt x="721" y="54"/>
                      </a:lnTo>
                      <a:lnTo>
                        <a:pt x="714" y="30"/>
                      </a:lnTo>
                      <a:lnTo>
                        <a:pt x="702" y="12"/>
                      </a:lnTo>
                      <a:lnTo>
                        <a:pt x="696" y="6"/>
                      </a:lnTo>
                      <a:lnTo>
                        <a:pt x="696" y="12"/>
                      </a:lnTo>
                      <a:lnTo>
                        <a:pt x="696" y="6"/>
                      </a:lnTo>
                      <a:lnTo>
                        <a:pt x="696" y="12"/>
                      </a:lnTo>
                      <a:lnTo>
                        <a:pt x="696" y="6"/>
                      </a:lnTo>
                      <a:lnTo>
                        <a:pt x="690" y="0"/>
                      </a:lnTo>
                      <a:lnTo>
                        <a:pt x="684" y="0"/>
                      </a:lnTo>
                      <a:lnTo>
                        <a:pt x="684" y="12"/>
                      </a:lnTo>
                      <a:lnTo>
                        <a:pt x="672" y="18"/>
                      </a:lnTo>
                      <a:lnTo>
                        <a:pt x="672" y="24"/>
                      </a:lnTo>
                      <a:lnTo>
                        <a:pt x="666" y="30"/>
                      </a:lnTo>
                      <a:lnTo>
                        <a:pt x="660" y="54"/>
                      </a:lnTo>
                      <a:lnTo>
                        <a:pt x="666" y="60"/>
                      </a:lnTo>
                      <a:lnTo>
                        <a:pt x="666" y="66"/>
                      </a:lnTo>
                      <a:lnTo>
                        <a:pt x="660" y="72"/>
                      </a:lnTo>
                      <a:lnTo>
                        <a:pt x="666" y="84"/>
                      </a:lnTo>
                      <a:lnTo>
                        <a:pt x="666" y="90"/>
                      </a:lnTo>
                      <a:lnTo>
                        <a:pt x="666" y="96"/>
                      </a:lnTo>
                      <a:lnTo>
                        <a:pt x="672" y="102"/>
                      </a:lnTo>
                      <a:lnTo>
                        <a:pt x="678" y="102"/>
                      </a:lnTo>
                      <a:lnTo>
                        <a:pt x="690" y="108"/>
                      </a:lnTo>
                      <a:lnTo>
                        <a:pt x="696" y="114"/>
                      </a:lnTo>
                      <a:lnTo>
                        <a:pt x="702" y="120"/>
                      </a:lnTo>
                      <a:lnTo>
                        <a:pt x="702" y="126"/>
                      </a:lnTo>
                      <a:lnTo>
                        <a:pt x="696" y="132"/>
                      </a:lnTo>
                      <a:lnTo>
                        <a:pt x="690" y="138"/>
                      </a:lnTo>
                      <a:lnTo>
                        <a:pt x="702" y="138"/>
                      </a:lnTo>
                      <a:lnTo>
                        <a:pt x="708" y="144"/>
                      </a:lnTo>
                      <a:lnTo>
                        <a:pt x="702" y="156"/>
                      </a:lnTo>
                      <a:lnTo>
                        <a:pt x="696" y="162"/>
                      </a:lnTo>
                      <a:lnTo>
                        <a:pt x="690" y="168"/>
                      </a:lnTo>
                      <a:lnTo>
                        <a:pt x="678" y="168"/>
                      </a:lnTo>
                      <a:lnTo>
                        <a:pt x="672" y="162"/>
                      </a:lnTo>
                      <a:lnTo>
                        <a:pt x="666" y="162"/>
                      </a:lnTo>
                      <a:lnTo>
                        <a:pt x="660" y="162"/>
                      </a:lnTo>
                      <a:lnTo>
                        <a:pt x="654" y="156"/>
                      </a:lnTo>
                      <a:lnTo>
                        <a:pt x="642" y="150"/>
                      </a:lnTo>
                      <a:lnTo>
                        <a:pt x="642" y="156"/>
                      </a:lnTo>
                      <a:lnTo>
                        <a:pt x="636" y="162"/>
                      </a:lnTo>
                      <a:lnTo>
                        <a:pt x="630" y="156"/>
                      </a:lnTo>
                      <a:lnTo>
                        <a:pt x="636" y="162"/>
                      </a:lnTo>
                      <a:lnTo>
                        <a:pt x="630" y="168"/>
                      </a:lnTo>
                      <a:lnTo>
                        <a:pt x="630" y="180"/>
                      </a:lnTo>
                      <a:lnTo>
                        <a:pt x="624" y="180"/>
                      </a:lnTo>
                      <a:lnTo>
                        <a:pt x="606" y="180"/>
                      </a:lnTo>
                      <a:lnTo>
                        <a:pt x="600" y="180"/>
                      </a:lnTo>
                      <a:lnTo>
                        <a:pt x="588" y="186"/>
                      </a:lnTo>
                      <a:lnTo>
                        <a:pt x="582" y="180"/>
                      </a:lnTo>
                      <a:lnTo>
                        <a:pt x="576" y="186"/>
                      </a:lnTo>
                      <a:lnTo>
                        <a:pt x="576" y="180"/>
                      </a:lnTo>
                      <a:lnTo>
                        <a:pt x="564" y="174"/>
                      </a:lnTo>
                      <a:lnTo>
                        <a:pt x="564" y="168"/>
                      </a:lnTo>
                      <a:lnTo>
                        <a:pt x="552" y="174"/>
                      </a:lnTo>
                      <a:lnTo>
                        <a:pt x="546" y="168"/>
                      </a:lnTo>
                      <a:lnTo>
                        <a:pt x="540" y="162"/>
                      </a:lnTo>
                      <a:lnTo>
                        <a:pt x="534" y="156"/>
                      </a:lnTo>
                      <a:lnTo>
                        <a:pt x="528" y="150"/>
                      </a:lnTo>
                      <a:lnTo>
                        <a:pt x="534" y="150"/>
                      </a:lnTo>
                      <a:lnTo>
                        <a:pt x="528" y="138"/>
                      </a:lnTo>
                      <a:lnTo>
                        <a:pt x="522" y="132"/>
                      </a:lnTo>
                      <a:lnTo>
                        <a:pt x="504" y="144"/>
                      </a:lnTo>
                      <a:lnTo>
                        <a:pt x="486" y="150"/>
                      </a:lnTo>
                      <a:lnTo>
                        <a:pt x="480" y="162"/>
                      </a:lnTo>
                      <a:lnTo>
                        <a:pt x="462" y="174"/>
                      </a:lnTo>
                      <a:lnTo>
                        <a:pt x="444" y="180"/>
                      </a:lnTo>
                      <a:lnTo>
                        <a:pt x="444" y="186"/>
                      </a:lnTo>
                      <a:lnTo>
                        <a:pt x="426" y="186"/>
                      </a:lnTo>
                      <a:lnTo>
                        <a:pt x="402" y="186"/>
                      </a:lnTo>
                      <a:lnTo>
                        <a:pt x="402" y="162"/>
                      </a:lnTo>
                      <a:lnTo>
                        <a:pt x="402" y="156"/>
                      </a:lnTo>
                      <a:lnTo>
                        <a:pt x="396" y="150"/>
                      </a:lnTo>
                      <a:lnTo>
                        <a:pt x="390" y="138"/>
                      </a:lnTo>
                      <a:lnTo>
                        <a:pt x="372" y="132"/>
                      </a:lnTo>
                      <a:lnTo>
                        <a:pt x="372" y="138"/>
                      </a:lnTo>
                      <a:lnTo>
                        <a:pt x="372" y="132"/>
                      </a:lnTo>
                      <a:lnTo>
                        <a:pt x="366" y="138"/>
                      </a:lnTo>
                      <a:lnTo>
                        <a:pt x="342" y="132"/>
                      </a:lnTo>
                      <a:lnTo>
                        <a:pt x="336" y="126"/>
                      </a:lnTo>
                      <a:lnTo>
                        <a:pt x="312" y="120"/>
                      </a:lnTo>
                      <a:lnTo>
                        <a:pt x="294" y="102"/>
                      </a:lnTo>
                      <a:lnTo>
                        <a:pt x="270" y="102"/>
                      </a:lnTo>
                      <a:lnTo>
                        <a:pt x="258" y="102"/>
                      </a:lnTo>
                      <a:lnTo>
                        <a:pt x="246" y="102"/>
                      </a:lnTo>
                      <a:lnTo>
                        <a:pt x="246" y="84"/>
                      </a:lnTo>
                      <a:lnTo>
                        <a:pt x="240" y="84"/>
                      </a:lnTo>
                      <a:lnTo>
                        <a:pt x="246" y="84"/>
                      </a:lnTo>
                      <a:lnTo>
                        <a:pt x="234" y="90"/>
                      </a:lnTo>
                      <a:lnTo>
                        <a:pt x="234" y="96"/>
                      </a:lnTo>
                      <a:lnTo>
                        <a:pt x="234" y="108"/>
                      </a:lnTo>
                      <a:lnTo>
                        <a:pt x="216" y="102"/>
                      </a:lnTo>
                      <a:lnTo>
                        <a:pt x="210" y="90"/>
                      </a:lnTo>
                      <a:lnTo>
                        <a:pt x="210" y="84"/>
                      </a:lnTo>
                      <a:lnTo>
                        <a:pt x="210" y="78"/>
                      </a:lnTo>
                      <a:lnTo>
                        <a:pt x="192" y="66"/>
                      </a:lnTo>
                      <a:lnTo>
                        <a:pt x="192" y="72"/>
                      </a:lnTo>
                      <a:lnTo>
                        <a:pt x="186" y="84"/>
                      </a:lnTo>
                      <a:lnTo>
                        <a:pt x="180" y="90"/>
                      </a:lnTo>
                      <a:lnTo>
                        <a:pt x="174" y="84"/>
                      </a:lnTo>
                      <a:lnTo>
                        <a:pt x="168" y="78"/>
                      </a:lnTo>
                      <a:lnTo>
                        <a:pt x="162" y="84"/>
                      </a:lnTo>
                      <a:lnTo>
                        <a:pt x="156" y="84"/>
                      </a:lnTo>
                      <a:lnTo>
                        <a:pt x="150" y="90"/>
                      </a:lnTo>
                      <a:lnTo>
                        <a:pt x="144" y="90"/>
                      </a:lnTo>
                      <a:lnTo>
                        <a:pt x="132" y="102"/>
                      </a:lnTo>
                      <a:lnTo>
                        <a:pt x="126" y="102"/>
                      </a:lnTo>
                      <a:lnTo>
                        <a:pt x="120" y="108"/>
                      </a:lnTo>
                      <a:lnTo>
                        <a:pt x="120" y="114"/>
                      </a:lnTo>
                      <a:lnTo>
                        <a:pt x="108" y="120"/>
                      </a:lnTo>
                      <a:lnTo>
                        <a:pt x="96" y="132"/>
                      </a:lnTo>
                      <a:lnTo>
                        <a:pt x="90" y="138"/>
                      </a:lnTo>
                      <a:lnTo>
                        <a:pt x="84" y="144"/>
                      </a:lnTo>
                      <a:lnTo>
                        <a:pt x="66" y="132"/>
                      </a:lnTo>
                      <a:lnTo>
                        <a:pt x="66" y="138"/>
                      </a:lnTo>
                      <a:lnTo>
                        <a:pt x="60" y="138"/>
                      </a:lnTo>
                      <a:lnTo>
                        <a:pt x="54" y="132"/>
                      </a:lnTo>
                      <a:lnTo>
                        <a:pt x="42" y="126"/>
                      </a:lnTo>
                      <a:lnTo>
                        <a:pt x="42" y="120"/>
                      </a:lnTo>
                      <a:lnTo>
                        <a:pt x="36" y="120"/>
                      </a:lnTo>
                      <a:lnTo>
                        <a:pt x="24" y="108"/>
                      </a:lnTo>
                      <a:lnTo>
                        <a:pt x="0" y="108"/>
                      </a:lnTo>
                      <a:lnTo>
                        <a:pt x="0" y="438"/>
                      </a:lnTo>
                      <a:lnTo>
                        <a:pt x="6" y="438"/>
                      </a:lnTo>
                      <a:lnTo>
                        <a:pt x="18" y="444"/>
                      </a:lnTo>
                      <a:lnTo>
                        <a:pt x="18" y="438"/>
                      </a:lnTo>
                      <a:lnTo>
                        <a:pt x="30" y="438"/>
                      </a:lnTo>
                      <a:lnTo>
                        <a:pt x="30" y="450"/>
                      </a:lnTo>
                      <a:lnTo>
                        <a:pt x="54" y="474"/>
                      </a:lnTo>
                      <a:lnTo>
                        <a:pt x="54" y="480"/>
                      </a:lnTo>
                      <a:lnTo>
                        <a:pt x="66" y="468"/>
                      </a:lnTo>
                      <a:lnTo>
                        <a:pt x="72" y="462"/>
                      </a:lnTo>
                      <a:lnTo>
                        <a:pt x="84" y="456"/>
                      </a:lnTo>
                      <a:lnTo>
                        <a:pt x="90" y="468"/>
                      </a:lnTo>
                      <a:lnTo>
                        <a:pt x="102" y="480"/>
                      </a:lnTo>
                      <a:lnTo>
                        <a:pt x="114" y="492"/>
                      </a:lnTo>
                      <a:lnTo>
                        <a:pt x="132" y="528"/>
                      </a:lnTo>
                      <a:lnTo>
                        <a:pt x="126" y="534"/>
                      </a:lnTo>
                      <a:close/>
                    </a:path>
                  </a:pathLst>
                </a:custGeom>
                <a:solidFill>
                  <a:srgbClr val="00CC00"/>
                </a:solidFill>
                <a:ln w="9525">
                  <a:noFill/>
                  <a:round/>
                  <a:headEnd/>
                  <a:tailEnd/>
                </a:ln>
              </p:spPr>
              <p:txBody>
                <a:bodyPr/>
                <a:lstStyle/>
                <a:p>
                  <a:endParaRPr lang="en-US"/>
                </a:p>
              </p:txBody>
            </p:sp>
            <p:sp>
              <p:nvSpPr>
                <p:cNvPr id="17020" name="Freeform 492"/>
                <p:cNvSpPr>
                  <a:spLocks/>
                </p:cNvSpPr>
                <p:nvPr/>
              </p:nvSpPr>
              <p:spPr bwMode="auto">
                <a:xfrm>
                  <a:off x="757" y="1302"/>
                  <a:ext cx="1279" cy="882"/>
                </a:xfrm>
                <a:custGeom>
                  <a:avLst/>
                  <a:gdLst>
                    <a:gd name="T0" fmla="*/ 240 w 1279"/>
                    <a:gd name="T1" fmla="*/ 702 h 882"/>
                    <a:gd name="T2" fmla="*/ 270 w 1279"/>
                    <a:gd name="T3" fmla="*/ 732 h 882"/>
                    <a:gd name="T4" fmla="*/ 468 w 1279"/>
                    <a:gd name="T5" fmla="*/ 732 h 882"/>
                    <a:gd name="T6" fmla="*/ 612 w 1279"/>
                    <a:gd name="T7" fmla="*/ 732 h 882"/>
                    <a:gd name="T8" fmla="*/ 690 w 1279"/>
                    <a:gd name="T9" fmla="*/ 738 h 882"/>
                    <a:gd name="T10" fmla="*/ 733 w 1279"/>
                    <a:gd name="T11" fmla="*/ 744 h 882"/>
                    <a:gd name="T12" fmla="*/ 787 w 1279"/>
                    <a:gd name="T13" fmla="*/ 744 h 882"/>
                    <a:gd name="T14" fmla="*/ 841 w 1279"/>
                    <a:gd name="T15" fmla="*/ 756 h 882"/>
                    <a:gd name="T16" fmla="*/ 877 w 1279"/>
                    <a:gd name="T17" fmla="*/ 792 h 882"/>
                    <a:gd name="T18" fmla="*/ 901 w 1279"/>
                    <a:gd name="T19" fmla="*/ 822 h 882"/>
                    <a:gd name="T20" fmla="*/ 877 w 1279"/>
                    <a:gd name="T21" fmla="*/ 864 h 882"/>
                    <a:gd name="T22" fmla="*/ 877 w 1279"/>
                    <a:gd name="T23" fmla="*/ 876 h 882"/>
                    <a:gd name="T24" fmla="*/ 913 w 1279"/>
                    <a:gd name="T25" fmla="*/ 852 h 882"/>
                    <a:gd name="T26" fmla="*/ 985 w 1279"/>
                    <a:gd name="T27" fmla="*/ 822 h 882"/>
                    <a:gd name="T28" fmla="*/ 1051 w 1279"/>
                    <a:gd name="T29" fmla="*/ 774 h 882"/>
                    <a:gd name="T30" fmla="*/ 1093 w 1279"/>
                    <a:gd name="T31" fmla="*/ 726 h 882"/>
                    <a:gd name="T32" fmla="*/ 1165 w 1279"/>
                    <a:gd name="T33" fmla="*/ 702 h 882"/>
                    <a:gd name="T34" fmla="*/ 1255 w 1279"/>
                    <a:gd name="T35" fmla="*/ 678 h 882"/>
                    <a:gd name="T36" fmla="*/ 1255 w 1279"/>
                    <a:gd name="T37" fmla="*/ 618 h 882"/>
                    <a:gd name="T38" fmla="*/ 1219 w 1279"/>
                    <a:gd name="T39" fmla="*/ 582 h 882"/>
                    <a:gd name="T40" fmla="*/ 1201 w 1279"/>
                    <a:gd name="T41" fmla="*/ 564 h 882"/>
                    <a:gd name="T42" fmla="*/ 1177 w 1279"/>
                    <a:gd name="T43" fmla="*/ 522 h 882"/>
                    <a:gd name="T44" fmla="*/ 1159 w 1279"/>
                    <a:gd name="T45" fmla="*/ 468 h 882"/>
                    <a:gd name="T46" fmla="*/ 1129 w 1279"/>
                    <a:gd name="T47" fmla="*/ 456 h 882"/>
                    <a:gd name="T48" fmla="*/ 1099 w 1279"/>
                    <a:gd name="T49" fmla="*/ 498 h 882"/>
                    <a:gd name="T50" fmla="*/ 1069 w 1279"/>
                    <a:gd name="T51" fmla="*/ 462 h 882"/>
                    <a:gd name="T52" fmla="*/ 1051 w 1279"/>
                    <a:gd name="T53" fmla="*/ 414 h 882"/>
                    <a:gd name="T54" fmla="*/ 1009 w 1279"/>
                    <a:gd name="T55" fmla="*/ 372 h 882"/>
                    <a:gd name="T56" fmla="*/ 943 w 1279"/>
                    <a:gd name="T57" fmla="*/ 402 h 882"/>
                    <a:gd name="T58" fmla="*/ 943 w 1279"/>
                    <a:gd name="T59" fmla="*/ 462 h 882"/>
                    <a:gd name="T60" fmla="*/ 961 w 1279"/>
                    <a:gd name="T61" fmla="*/ 558 h 882"/>
                    <a:gd name="T62" fmla="*/ 925 w 1279"/>
                    <a:gd name="T63" fmla="*/ 636 h 882"/>
                    <a:gd name="T64" fmla="*/ 913 w 1279"/>
                    <a:gd name="T65" fmla="*/ 684 h 882"/>
                    <a:gd name="T66" fmla="*/ 883 w 1279"/>
                    <a:gd name="T67" fmla="*/ 630 h 882"/>
                    <a:gd name="T68" fmla="*/ 829 w 1279"/>
                    <a:gd name="T69" fmla="*/ 570 h 882"/>
                    <a:gd name="T70" fmla="*/ 727 w 1279"/>
                    <a:gd name="T71" fmla="*/ 534 h 882"/>
                    <a:gd name="T72" fmla="*/ 708 w 1279"/>
                    <a:gd name="T73" fmla="*/ 396 h 882"/>
                    <a:gd name="T74" fmla="*/ 751 w 1279"/>
                    <a:gd name="T75" fmla="*/ 342 h 882"/>
                    <a:gd name="T76" fmla="*/ 805 w 1279"/>
                    <a:gd name="T77" fmla="*/ 270 h 882"/>
                    <a:gd name="T78" fmla="*/ 871 w 1279"/>
                    <a:gd name="T79" fmla="*/ 228 h 882"/>
                    <a:gd name="T80" fmla="*/ 895 w 1279"/>
                    <a:gd name="T81" fmla="*/ 144 h 882"/>
                    <a:gd name="T82" fmla="*/ 829 w 1279"/>
                    <a:gd name="T83" fmla="*/ 138 h 882"/>
                    <a:gd name="T84" fmla="*/ 793 w 1279"/>
                    <a:gd name="T85" fmla="*/ 162 h 882"/>
                    <a:gd name="T86" fmla="*/ 757 w 1279"/>
                    <a:gd name="T87" fmla="*/ 138 h 882"/>
                    <a:gd name="T88" fmla="*/ 727 w 1279"/>
                    <a:gd name="T89" fmla="*/ 108 h 882"/>
                    <a:gd name="T90" fmla="*/ 721 w 1279"/>
                    <a:gd name="T91" fmla="*/ 60 h 882"/>
                    <a:gd name="T92" fmla="*/ 684 w 1279"/>
                    <a:gd name="T93" fmla="*/ 0 h 882"/>
                    <a:gd name="T94" fmla="*/ 666 w 1279"/>
                    <a:gd name="T95" fmla="*/ 90 h 882"/>
                    <a:gd name="T96" fmla="*/ 702 w 1279"/>
                    <a:gd name="T97" fmla="*/ 138 h 882"/>
                    <a:gd name="T98" fmla="*/ 642 w 1279"/>
                    <a:gd name="T99" fmla="*/ 150 h 882"/>
                    <a:gd name="T100" fmla="*/ 588 w 1279"/>
                    <a:gd name="T101" fmla="*/ 186 h 882"/>
                    <a:gd name="T102" fmla="*/ 528 w 1279"/>
                    <a:gd name="T103" fmla="*/ 150 h 882"/>
                    <a:gd name="T104" fmla="*/ 426 w 1279"/>
                    <a:gd name="T105" fmla="*/ 186 h 882"/>
                    <a:gd name="T106" fmla="*/ 342 w 1279"/>
                    <a:gd name="T107" fmla="*/ 132 h 882"/>
                    <a:gd name="T108" fmla="*/ 234 w 1279"/>
                    <a:gd name="T109" fmla="*/ 90 h 882"/>
                    <a:gd name="T110" fmla="*/ 180 w 1279"/>
                    <a:gd name="T111" fmla="*/ 90 h 882"/>
                    <a:gd name="T112" fmla="*/ 120 w 1279"/>
                    <a:gd name="T113" fmla="*/ 114 h 882"/>
                    <a:gd name="T114" fmla="*/ 42 w 1279"/>
                    <a:gd name="T115" fmla="*/ 120 h 882"/>
                    <a:gd name="T116" fmla="*/ 54 w 1279"/>
                    <a:gd name="T117" fmla="*/ 474 h 8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9"/>
                    <a:gd name="T178" fmla="*/ 0 h 882"/>
                    <a:gd name="T179" fmla="*/ 1279 w 1279"/>
                    <a:gd name="T180" fmla="*/ 882 h 8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9" h="882">
                      <a:moveTo>
                        <a:pt x="198" y="666"/>
                      </a:moveTo>
                      <a:lnTo>
                        <a:pt x="198" y="672"/>
                      </a:lnTo>
                      <a:lnTo>
                        <a:pt x="198" y="678"/>
                      </a:lnTo>
                      <a:lnTo>
                        <a:pt x="198" y="684"/>
                      </a:lnTo>
                      <a:lnTo>
                        <a:pt x="204" y="684"/>
                      </a:lnTo>
                      <a:lnTo>
                        <a:pt x="210" y="690"/>
                      </a:lnTo>
                      <a:lnTo>
                        <a:pt x="222" y="696"/>
                      </a:lnTo>
                      <a:lnTo>
                        <a:pt x="228" y="696"/>
                      </a:lnTo>
                      <a:lnTo>
                        <a:pt x="234" y="696"/>
                      </a:lnTo>
                      <a:lnTo>
                        <a:pt x="240" y="702"/>
                      </a:lnTo>
                      <a:lnTo>
                        <a:pt x="246" y="702"/>
                      </a:lnTo>
                      <a:lnTo>
                        <a:pt x="240" y="708"/>
                      </a:lnTo>
                      <a:lnTo>
                        <a:pt x="246" y="714"/>
                      </a:lnTo>
                      <a:lnTo>
                        <a:pt x="258" y="714"/>
                      </a:lnTo>
                      <a:lnTo>
                        <a:pt x="252" y="714"/>
                      </a:lnTo>
                      <a:lnTo>
                        <a:pt x="258" y="720"/>
                      </a:lnTo>
                      <a:lnTo>
                        <a:pt x="258" y="726"/>
                      </a:lnTo>
                      <a:lnTo>
                        <a:pt x="264" y="726"/>
                      </a:lnTo>
                      <a:lnTo>
                        <a:pt x="264" y="732"/>
                      </a:lnTo>
                      <a:lnTo>
                        <a:pt x="270" y="732"/>
                      </a:lnTo>
                      <a:lnTo>
                        <a:pt x="300" y="732"/>
                      </a:lnTo>
                      <a:lnTo>
                        <a:pt x="330" y="732"/>
                      </a:lnTo>
                      <a:lnTo>
                        <a:pt x="342" y="732"/>
                      </a:lnTo>
                      <a:lnTo>
                        <a:pt x="354" y="732"/>
                      </a:lnTo>
                      <a:lnTo>
                        <a:pt x="360" y="732"/>
                      </a:lnTo>
                      <a:lnTo>
                        <a:pt x="372" y="732"/>
                      </a:lnTo>
                      <a:lnTo>
                        <a:pt x="390" y="732"/>
                      </a:lnTo>
                      <a:lnTo>
                        <a:pt x="402" y="732"/>
                      </a:lnTo>
                      <a:lnTo>
                        <a:pt x="432" y="732"/>
                      </a:lnTo>
                      <a:lnTo>
                        <a:pt x="468" y="732"/>
                      </a:lnTo>
                      <a:lnTo>
                        <a:pt x="492" y="732"/>
                      </a:lnTo>
                      <a:lnTo>
                        <a:pt x="504" y="732"/>
                      </a:lnTo>
                      <a:lnTo>
                        <a:pt x="522" y="732"/>
                      </a:lnTo>
                      <a:lnTo>
                        <a:pt x="534" y="732"/>
                      </a:lnTo>
                      <a:lnTo>
                        <a:pt x="552" y="732"/>
                      </a:lnTo>
                      <a:lnTo>
                        <a:pt x="570" y="732"/>
                      </a:lnTo>
                      <a:lnTo>
                        <a:pt x="582" y="732"/>
                      </a:lnTo>
                      <a:lnTo>
                        <a:pt x="588" y="732"/>
                      </a:lnTo>
                      <a:lnTo>
                        <a:pt x="594" y="732"/>
                      </a:lnTo>
                      <a:lnTo>
                        <a:pt x="612" y="732"/>
                      </a:lnTo>
                      <a:lnTo>
                        <a:pt x="618" y="732"/>
                      </a:lnTo>
                      <a:lnTo>
                        <a:pt x="630" y="732"/>
                      </a:lnTo>
                      <a:lnTo>
                        <a:pt x="642" y="732"/>
                      </a:lnTo>
                      <a:lnTo>
                        <a:pt x="654" y="732"/>
                      </a:lnTo>
                      <a:lnTo>
                        <a:pt x="666" y="732"/>
                      </a:lnTo>
                      <a:lnTo>
                        <a:pt x="684" y="732"/>
                      </a:lnTo>
                      <a:lnTo>
                        <a:pt x="684" y="720"/>
                      </a:lnTo>
                      <a:lnTo>
                        <a:pt x="684" y="726"/>
                      </a:lnTo>
                      <a:lnTo>
                        <a:pt x="690" y="726"/>
                      </a:lnTo>
                      <a:lnTo>
                        <a:pt x="690" y="738"/>
                      </a:lnTo>
                      <a:lnTo>
                        <a:pt x="696" y="738"/>
                      </a:lnTo>
                      <a:lnTo>
                        <a:pt x="702" y="738"/>
                      </a:lnTo>
                      <a:lnTo>
                        <a:pt x="708" y="744"/>
                      </a:lnTo>
                      <a:lnTo>
                        <a:pt x="714" y="738"/>
                      </a:lnTo>
                      <a:lnTo>
                        <a:pt x="721" y="738"/>
                      </a:lnTo>
                      <a:lnTo>
                        <a:pt x="721" y="744"/>
                      </a:lnTo>
                      <a:lnTo>
                        <a:pt x="727" y="744"/>
                      </a:lnTo>
                      <a:lnTo>
                        <a:pt x="727" y="750"/>
                      </a:lnTo>
                      <a:lnTo>
                        <a:pt x="727" y="744"/>
                      </a:lnTo>
                      <a:lnTo>
                        <a:pt x="733" y="744"/>
                      </a:lnTo>
                      <a:lnTo>
                        <a:pt x="733" y="750"/>
                      </a:lnTo>
                      <a:lnTo>
                        <a:pt x="739" y="750"/>
                      </a:lnTo>
                      <a:lnTo>
                        <a:pt x="745" y="750"/>
                      </a:lnTo>
                      <a:lnTo>
                        <a:pt x="751" y="750"/>
                      </a:lnTo>
                      <a:lnTo>
                        <a:pt x="757" y="750"/>
                      </a:lnTo>
                      <a:lnTo>
                        <a:pt x="763" y="750"/>
                      </a:lnTo>
                      <a:lnTo>
                        <a:pt x="763" y="756"/>
                      </a:lnTo>
                      <a:lnTo>
                        <a:pt x="769" y="756"/>
                      </a:lnTo>
                      <a:lnTo>
                        <a:pt x="781" y="744"/>
                      </a:lnTo>
                      <a:lnTo>
                        <a:pt x="787" y="744"/>
                      </a:lnTo>
                      <a:lnTo>
                        <a:pt x="787" y="738"/>
                      </a:lnTo>
                      <a:lnTo>
                        <a:pt x="793" y="738"/>
                      </a:lnTo>
                      <a:lnTo>
                        <a:pt x="787" y="738"/>
                      </a:lnTo>
                      <a:lnTo>
                        <a:pt x="787" y="732"/>
                      </a:lnTo>
                      <a:lnTo>
                        <a:pt x="793" y="732"/>
                      </a:lnTo>
                      <a:lnTo>
                        <a:pt x="805" y="738"/>
                      </a:lnTo>
                      <a:lnTo>
                        <a:pt x="817" y="738"/>
                      </a:lnTo>
                      <a:lnTo>
                        <a:pt x="817" y="744"/>
                      </a:lnTo>
                      <a:lnTo>
                        <a:pt x="823" y="756"/>
                      </a:lnTo>
                      <a:lnTo>
                        <a:pt x="841" y="756"/>
                      </a:lnTo>
                      <a:lnTo>
                        <a:pt x="835" y="762"/>
                      </a:lnTo>
                      <a:lnTo>
                        <a:pt x="841" y="768"/>
                      </a:lnTo>
                      <a:lnTo>
                        <a:pt x="841" y="774"/>
                      </a:lnTo>
                      <a:lnTo>
                        <a:pt x="841" y="780"/>
                      </a:lnTo>
                      <a:lnTo>
                        <a:pt x="847" y="780"/>
                      </a:lnTo>
                      <a:lnTo>
                        <a:pt x="841" y="786"/>
                      </a:lnTo>
                      <a:lnTo>
                        <a:pt x="847" y="786"/>
                      </a:lnTo>
                      <a:lnTo>
                        <a:pt x="853" y="786"/>
                      </a:lnTo>
                      <a:lnTo>
                        <a:pt x="859" y="792"/>
                      </a:lnTo>
                      <a:lnTo>
                        <a:pt x="877" y="792"/>
                      </a:lnTo>
                      <a:lnTo>
                        <a:pt x="883" y="798"/>
                      </a:lnTo>
                      <a:lnTo>
                        <a:pt x="889" y="798"/>
                      </a:lnTo>
                      <a:lnTo>
                        <a:pt x="901" y="798"/>
                      </a:lnTo>
                      <a:lnTo>
                        <a:pt x="907" y="810"/>
                      </a:lnTo>
                      <a:lnTo>
                        <a:pt x="913" y="816"/>
                      </a:lnTo>
                      <a:lnTo>
                        <a:pt x="913" y="822"/>
                      </a:lnTo>
                      <a:lnTo>
                        <a:pt x="913" y="828"/>
                      </a:lnTo>
                      <a:lnTo>
                        <a:pt x="907" y="828"/>
                      </a:lnTo>
                      <a:lnTo>
                        <a:pt x="901" y="828"/>
                      </a:lnTo>
                      <a:lnTo>
                        <a:pt x="901" y="822"/>
                      </a:lnTo>
                      <a:lnTo>
                        <a:pt x="895" y="822"/>
                      </a:lnTo>
                      <a:lnTo>
                        <a:pt x="895" y="816"/>
                      </a:lnTo>
                      <a:lnTo>
                        <a:pt x="889" y="816"/>
                      </a:lnTo>
                      <a:lnTo>
                        <a:pt x="889" y="822"/>
                      </a:lnTo>
                      <a:lnTo>
                        <a:pt x="895" y="828"/>
                      </a:lnTo>
                      <a:lnTo>
                        <a:pt x="889" y="834"/>
                      </a:lnTo>
                      <a:lnTo>
                        <a:pt x="883" y="840"/>
                      </a:lnTo>
                      <a:lnTo>
                        <a:pt x="889" y="852"/>
                      </a:lnTo>
                      <a:lnTo>
                        <a:pt x="883" y="858"/>
                      </a:lnTo>
                      <a:lnTo>
                        <a:pt x="877" y="864"/>
                      </a:lnTo>
                      <a:lnTo>
                        <a:pt x="877" y="870"/>
                      </a:lnTo>
                      <a:lnTo>
                        <a:pt x="871" y="870"/>
                      </a:lnTo>
                      <a:lnTo>
                        <a:pt x="877" y="870"/>
                      </a:lnTo>
                      <a:lnTo>
                        <a:pt x="877" y="876"/>
                      </a:lnTo>
                      <a:lnTo>
                        <a:pt x="871" y="876"/>
                      </a:lnTo>
                      <a:lnTo>
                        <a:pt x="865" y="876"/>
                      </a:lnTo>
                      <a:lnTo>
                        <a:pt x="865" y="882"/>
                      </a:lnTo>
                      <a:lnTo>
                        <a:pt x="871" y="882"/>
                      </a:lnTo>
                      <a:lnTo>
                        <a:pt x="877" y="882"/>
                      </a:lnTo>
                      <a:lnTo>
                        <a:pt x="877" y="876"/>
                      </a:lnTo>
                      <a:lnTo>
                        <a:pt x="883" y="876"/>
                      </a:lnTo>
                      <a:lnTo>
                        <a:pt x="883" y="870"/>
                      </a:lnTo>
                      <a:lnTo>
                        <a:pt x="895" y="870"/>
                      </a:lnTo>
                      <a:lnTo>
                        <a:pt x="913" y="870"/>
                      </a:lnTo>
                      <a:lnTo>
                        <a:pt x="907" y="870"/>
                      </a:lnTo>
                      <a:lnTo>
                        <a:pt x="907" y="864"/>
                      </a:lnTo>
                      <a:lnTo>
                        <a:pt x="925" y="864"/>
                      </a:lnTo>
                      <a:lnTo>
                        <a:pt x="931" y="864"/>
                      </a:lnTo>
                      <a:lnTo>
                        <a:pt x="925" y="858"/>
                      </a:lnTo>
                      <a:lnTo>
                        <a:pt x="913" y="852"/>
                      </a:lnTo>
                      <a:lnTo>
                        <a:pt x="919" y="846"/>
                      </a:lnTo>
                      <a:lnTo>
                        <a:pt x="925" y="846"/>
                      </a:lnTo>
                      <a:lnTo>
                        <a:pt x="949" y="840"/>
                      </a:lnTo>
                      <a:lnTo>
                        <a:pt x="955" y="840"/>
                      </a:lnTo>
                      <a:lnTo>
                        <a:pt x="961" y="840"/>
                      </a:lnTo>
                      <a:lnTo>
                        <a:pt x="961" y="834"/>
                      </a:lnTo>
                      <a:lnTo>
                        <a:pt x="967" y="834"/>
                      </a:lnTo>
                      <a:lnTo>
                        <a:pt x="973" y="834"/>
                      </a:lnTo>
                      <a:lnTo>
                        <a:pt x="973" y="828"/>
                      </a:lnTo>
                      <a:lnTo>
                        <a:pt x="985" y="822"/>
                      </a:lnTo>
                      <a:lnTo>
                        <a:pt x="991" y="816"/>
                      </a:lnTo>
                      <a:lnTo>
                        <a:pt x="997" y="816"/>
                      </a:lnTo>
                      <a:lnTo>
                        <a:pt x="1003" y="810"/>
                      </a:lnTo>
                      <a:lnTo>
                        <a:pt x="1009" y="804"/>
                      </a:lnTo>
                      <a:lnTo>
                        <a:pt x="1015" y="798"/>
                      </a:lnTo>
                      <a:lnTo>
                        <a:pt x="1021" y="792"/>
                      </a:lnTo>
                      <a:lnTo>
                        <a:pt x="1027" y="786"/>
                      </a:lnTo>
                      <a:lnTo>
                        <a:pt x="1033" y="786"/>
                      </a:lnTo>
                      <a:lnTo>
                        <a:pt x="1045" y="780"/>
                      </a:lnTo>
                      <a:lnTo>
                        <a:pt x="1051" y="774"/>
                      </a:lnTo>
                      <a:lnTo>
                        <a:pt x="1057" y="768"/>
                      </a:lnTo>
                      <a:lnTo>
                        <a:pt x="1057" y="762"/>
                      </a:lnTo>
                      <a:lnTo>
                        <a:pt x="1063" y="762"/>
                      </a:lnTo>
                      <a:lnTo>
                        <a:pt x="1063" y="750"/>
                      </a:lnTo>
                      <a:lnTo>
                        <a:pt x="1075" y="744"/>
                      </a:lnTo>
                      <a:lnTo>
                        <a:pt x="1075" y="738"/>
                      </a:lnTo>
                      <a:lnTo>
                        <a:pt x="1081" y="732"/>
                      </a:lnTo>
                      <a:lnTo>
                        <a:pt x="1087" y="732"/>
                      </a:lnTo>
                      <a:lnTo>
                        <a:pt x="1087" y="726"/>
                      </a:lnTo>
                      <a:lnTo>
                        <a:pt x="1093" y="726"/>
                      </a:lnTo>
                      <a:lnTo>
                        <a:pt x="1099" y="726"/>
                      </a:lnTo>
                      <a:lnTo>
                        <a:pt x="1105" y="714"/>
                      </a:lnTo>
                      <a:lnTo>
                        <a:pt x="1105" y="708"/>
                      </a:lnTo>
                      <a:lnTo>
                        <a:pt x="1111" y="708"/>
                      </a:lnTo>
                      <a:lnTo>
                        <a:pt x="1111" y="702"/>
                      </a:lnTo>
                      <a:lnTo>
                        <a:pt x="1117" y="702"/>
                      </a:lnTo>
                      <a:lnTo>
                        <a:pt x="1123" y="702"/>
                      </a:lnTo>
                      <a:lnTo>
                        <a:pt x="1147" y="702"/>
                      </a:lnTo>
                      <a:lnTo>
                        <a:pt x="1159" y="702"/>
                      </a:lnTo>
                      <a:lnTo>
                        <a:pt x="1165" y="702"/>
                      </a:lnTo>
                      <a:lnTo>
                        <a:pt x="1183" y="702"/>
                      </a:lnTo>
                      <a:lnTo>
                        <a:pt x="1183" y="708"/>
                      </a:lnTo>
                      <a:lnTo>
                        <a:pt x="1189" y="708"/>
                      </a:lnTo>
                      <a:lnTo>
                        <a:pt x="1207" y="702"/>
                      </a:lnTo>
                      <a:lnTo>
                        <a:pt x="1213" y="702"/>
                      </a:lnTo>
                      <a:lnTo>
                        <a:pt x="1225" y="690"/>
                      </a:lnTo>
                      <a:lnTo>
                        <a:pt x="1231" y="678"/>
                      </a:lnTo>
                      <a:lnTo>
                        <a:pt x="1237" y="678"/>
                      </a:lnTo>
                      <a:lnTo>
                        <a:pt x="1249" y="672"/>
                      </a:lnTo>
                      <a:lnTo>
                        <a:pt x="1255" y="678"/>
                      </a:lnTo>
                      <a:lnTo>
                        <a:pt x="1261" y="672"/>
                      </a:lnTo>
                      <a:lnTo>
                        <a:pt x="1267" y="666"/>
                      </a:lnTo>
                      <a:lnTo>
                        <a:pt x="1279" y="654"/>
                      </a:lnTo>
                      <a:lnTo>
                        <a:pt x="1273" y="654"/>
                      </a:lnTo>
                      <a:lnTo>
                        <a:pt x="1267" y="642"/>
                      </a:lnTo>
                      <a:lnTo>
                        <a:pt x="1273" y="642"/>
                      </a:lnTo>
                      <a:lnTo>
                        <a:pt x="1273" y="630"/>
                      </a:lnTo>
                      <a:lnTo>
                        <a:pt x="1273" y="624"/>
                      </a:lnTo>
                      <a:lnTo>
                        <a:pt x="1261" y="618"/>
                      </a:lnTo>
                      <a:lnTo>
                        <a:pt x="1255" y="618"/>
                      </a:lnTo>
                      <a:lnTo>
                        <a:pt x="1249" y="606"/>
                      </a:lnTo>
                      <a:lnTo>
                        <a:pt x="1249" y="600"/>
                      </a:lnTo>
                      <a:lnTo>
                        <a:pt x="1255" y="600"/>
                      </a:lnTo>
                      <a:lnTo>
                        <a:pt x="1249" y="594"/>
                      </a:lnTo>
                      <a:lnTo>
                        <a:pt x="1243" y="594"/>
                      </a:lnTo>
                      <a:lnTo>
                        <a:pt x="1243" y="588"/>
                      </a:lnTo>
                      <a:lnTo>
                        <a:pt x="1237" y="594"/>
                      </a:lnTo>
                      <a:lnTo>
                        <a:pt x="1231" y="588"/>
                      </a:lnTo>
                      <a:lnTo>
                        <a:pt x="1225" y="582"/>
                      </a:lnTo>
                      <a:lnTo>
                        <a:pt x="1219" y="582"/>
                      </a:lnTo>
                      <a:lnTo>
                        <a:pt x="1213" y="582"/>
                      </a:lnTo>
                      <a:lnTo>
                        <a:pt x="1213" y="576"/>
                      </a:lnTo>
                      <a:lnTo>
                        <a:pt x="1213" y="582"/>
                      </a:lnTo>
                      <a:lnTo>
                        <a:pt x="1207" y="582"/>
                      </a:lnTo>
                      <a:lnTo>
                        <a:pt x="1207" y="576"/>
                      </a:lnTo>
                      <a:lnTo>
                        <a:pt x="1207" y="570"/>
                      </a:lnTo>
                      <a:lnTo>
                        <a:pt x="1207" y="564"/>
                      </a:lnTo>
                      <a:lnTo>
                        <a:pt x="1201" y="564"/>
                      </a:lnTo>
                      <a:lnTo>
                        <a:pt x="1201" y="570"/>
                      </a:lnTo>
                      <a:lnTo>
                        <a:pt x="1201" y="564"/>
                      </a:lnTo>
                      <a:lnTo>
                        <a:pt x="1189" y="558"/>
                      </a:lnTo>
                      <a:lnTo>
                        <a:pt x="1189" y="552"/>
                      </a:lnTo>
                      <a:lnTo>
                        <a:pt x="1183" y="552"/>
                      </a:lnTo>
                      <a:lnTo>
                        <a:pt x="1183" y="546"/>
                      </a:lnTo>
                      <a:lnTo>
                        <a:pt x="1183" y="540"/>
                      </a:lnTo>
                      <a:lnTo>
                        <a:pt x="1189" y="534"/>
                      </a:lnTo>
                      <a:lnTo>
                        <a:pt x="1189" y="528"/>
                      </a:lnTo>
                      <a:lnTo>
                        <a:pt x="1183" y="528"/>
                      </a:lnTo>
                      <a:lnTo>
                        <a:pt x="1183" y="522"/>
                      </a:lnTo>
                      <a:lnTo>
                        <a:pt x="1177" y="522"/>
                      </a:lnTo>
                      <a:lnTo>
                        <a:pt x="1183" y="516"/>
                      </a:lnTo>
                      <a:lnTo>
                        <a:pt x="1183" y="510"/>
                      </a:lnTo>
                      <a:lnTo>
                        <a:pt x="1177" y="504"/>
                      </a:lnTo>
                      <a:lnTo>
                        <a:pt x="1171" y="498"/>
                      </a:lnTo>
                      <a:lnTo>
                        <a:pt x="1171" y="492"/>
                      </a:lnTo>
                      <a:lnTo>
                        <a:pt x="1165" y="492"/>
                      </a:lnTo>
                      <a:lnTo>
                        <a:pt x="1171" y="486"/>
                      </a:lnTo>
                      <a:lnTo>
                        <a:pt x="1165" y="480"/>
                      </a:lnTo>
                      <a:lnTo>
                        <a:pt x="1159" y="474"/>
                      </a:lnTo>
                      <a:lnTo>
                        <a:pt x="1159" y="468"/>
                      </a:lnTo>
                      <a:lnTo>
                        <a:pt x="1153" y="468"/>
                      </a:lnTo>
                      <a:lnTo>
                        <a:pt x="1153" y="462"/>
                      </a:lnTo>
                      <a:lnTo>
                        <a:pt x="1153" y="456"/>
                      </a:lnTo>
                      <a:lnTo>
                        <a:pt x="1153" y="450"/>
                      </a:lnTo>
                      <a:lnTo>
                        <a:pt x="1147" y="444"/>
                      </a:lnTo>
                      <a:lnTo>
                        <a:pt x="1141" y="438"/>
                      </a:lnTo>
                      <a:lnTo>
                        <a:pt x="1135" y="444"/>
                      </a:lnTo>
                      <a:lnTo>
                        <a:pt x="1135" y="450"/>
                      </a:lnTo>
                      <a:lnTo>
                        <a:pt x="1129" y="450"/>
                      </a:lnTo>
                      <a:lnTo>
                        <a:pt x="1129" y="456"/>
                      </a:lnTo>
                      <a:lnTo>
                        <a:pt x="1129" y="462"/>
                      </a:lnTo>
                      <a:lnTo>
                        <a:pt x="1129" y="468"/>
                      </a:lnTo>
                      <a:lnTo>
                        <a:pt x="1123" y="474"/>
                      </a:lnTo>
                      <a:lnTo>
                        <a:pt x="1129" y="480"/>
                      </a:lnTo>
                      <a:lnTo>
                        <a:pt x="1123" y="480"/>
                      </a:lnTo>
                      <a:lnTo>
                        <a:pt x="1117" y="480"/>
                      </a:lnTo>
                      <a:lnTo>
                        <a:pt x="1111" y="486"/>
                      </a:lnTo>
                      <a:lnTo>
                        <a:pt x="1111" y="492"/>
                      </a:lnTo>
                      <a:lnTo>
                        <a:pt x="1105" y="492"/>
                      </a:lnTo>
                      <a:lnTo>
                        <a:pt x="1099" y="498"/>
                      </a:lnTo>
                      <a:lnTo>
                        <a:pt x="1093" y="498"/>
                      </a:lnTo>
                      <a:lnTo>
                        <a:pt x="1093" y="492"/>
                      </a:lnTo>
                      <a:lnTo>
                        <a:pt x="1093" y="486"/>
                      </a:lnTo>
                      <a:lnTo>
                        <a:pt x="1087" y="480"/>
                      </a:lnTo>
                      <a:lnTo>
                        <a:pt x="1081" y="480"/>
                      </a:lnTo>
                      <a:lnTo>
                        <a:pt x="1069" y="480"/>
                      </a:lnTo>
                      <a:lnTo>
                        <a:pt x="1075" y="474"/>
                      </a:lnTo>
                      <a:lnTo>
                        <a:pt x="1075" y="468"/>
                      </a:lnTo>
                      <a:lnTo>
                        <a:pt x="1069" y="468"/>
                      </a:lnTo>
                      <a:lnTo>
                        <a:pt x="1069" y="462"/>
                      </a:lnTo>
                      <a:lnTo>
                        <a:pt x="1069" y="456"/>
                      </a:lnTo>
                      <a:lnTo>
                        <a:pt x="1069" y="450"/>
                      </a:lnTo>
                      <a:lnTo>
                        <a:pt x="1063" y="450"/>
                      </a:lnTo>
                      <a:lnTo>
                        <a:pt x="1069" y="444"/>
                      </a:lnTo>
                      <a:lnTo>
                        <a:pt x="1063" y="432"/>
                      </a:lnTo>
                      <a:lnTo>
                        <a:pt x="1069" y="432"/>
                      </a:lnTo>
                      <a:lnTo>
                        <a:pt x="1069" y="426"/>
                      </a:lnTo>
                      <a:lnTo>
                        <a:pt x="1069" y="414"/>
                      </a:lnTo>
                      <a:lnTo>
                        <a:pt x="1057" y="414"/>
                      </a:lnTo>
                      <a:lnTo>
                        <a:pt x="1051" y="414"/>
                      </a:lnTo>
                      <a:lnTo>
                        <a:pt x="1039" y="414"/>
                      </a:lnTo>
                      <a:lnTo>
                        <a:pt x="1039" y="408"/>
                      </a:lnTo>
                      <a:lnTo>
                        <a:pt x="1039" y="402"/>
                      </a:lnTo>
                      <a:lnTo>
                        <a:pt x="1039" y="396"/>
                      </a:lnTo>
                      <a:lnTo>
                        <a:pt x="1033" y="396"/>
                      </a:lnTo>
                      <a:lnTo>
                        <a:pt x="1033" y="390"/>
                      </a:lnTo>
                      <a:lnTo>
                        <a:pt x="1021" y="390"/>
                      </a:lnTo>
                      <a:lnTo>
                        <a:pt x="1021" y="384"/>
                      </a:lnTo>
                      <a:lnTo>
                        <a:pt x="1015" y="378"/>
                      </a:lnTo>
                      <a:lnTo>
                        <a:pt x="1009" y="372"/>
                      </a:lnTo>
                      <a:lnTo>
                        <a:pt x="997" y="372"/>
                      </a:lnTo>
                      <a:lnTo>
                        <a:pt x="997" y="378"/>
                      </a:lnTo>
                      <a:lnTo>
                        <a:pt x="991" y="378"/>
                      </a:lnTo>
                      <a:lnTo>
                        <a:pt x="985" y="378"/>
                      </a:lnTo>
                      <a:lnTo>
                        <a:pt x="979" y="378"/>
                      </a:lnTo>
                      <a:lnTo>
                        <a:pt x="967" y="372"/>
                      </a:lnTo>
                      <a:lnTo>
                        <a:pt x="949" y="366"/>
                      </a:lnTo>
                      <a:lnTo>
                        <a:pt x="937" y="372"/>
                      </a:lnTo>
                      <a:lnTo>
                        <a:pt x="937" y="396"/>
                      </a:lnTo>
                      <a:lnTo>
                        <a:pt x="943" y="402"/>
                      </a:lnTo>
                      <a:lnTo>
                        <a:pt x="949" y="408"/>
                      </a:lnTo>
                      <a:lnTo>
                        <a:pt x="943" y="414"/>
                      </a:lnTo>
                      <a:lnTo>
                        <a:pt x="937" y="426"/>
                      </a:lnTo>
                      <a:lnTo>
                        <a:pt x="943" y="426"/>
                      </a:lnTo>
                      <a:lnTo>
                        <a:pt x="943" y="432"/>
                      </a:lnTo>
                      <a:lnTo>
                        <a:pt x="949" y="438"/>
                      </a:lnTo>
                      <a:lnTo>
                        <a:pt x="949" y="444"/>
                      </a:lnTo>
                      <a:lnTo>
                        <a:pt x="943" y="456"/>
                      </a:lnTo>
                      <a:lnTo>
                        <a:pt x="949" y="462"/>
                      </a:lnTo>
                      <a:lnTo>
                        <a:pt x="943" y="462"/>
                      </a:lnTo>
                      <a:lnTo>
                        <a:pt x="943" y="468"/>
                      </a:lnTo>
                      <a:lnTo>
                        <a:pt x="937" y="474"/>
                      </a:lnTo>
                      <a:lnTo>
                        <a:pt x="937" y="480"/>
                      </a:lnTo>
                      <a:lnTo>
                        <a:pt x="931" y="486"/>
                      </a:lnTo>
                      <a:lnTo>
                        <a:pt x="937" y="492"/>
                      </a:lnTo>
                      <a:lnTo>
                        <a:pt x="949" y="498"/>
                      </a:lnTo>
                      <a:lnTo>
                        <a:pt x="955" y="504"/>
                      </a:lnTo>
                      <a:lnTo>
                        <a:pt x="961" y="522"/>
                      </a:lnTo>
                      <a:lnTo>
                        <a:pt x="961" y="540"/>
                      </a:lnTo>
                      <a:lnTo>
                        <a:pt x="961" y="558"/>
                      </a:lnTo>
                      <a:lnTo>
                        <a:pt x="955" y="570"/>
                      </a:lnTo>
                      <a:lnTo>
                        <a:pt x="949" y="570"/>
                      </a:lnTo>
                      <a:lnTo>
                        <a:pt x="937" y="582"/>
                      </a:lnTo>
                      <a:lnTo>
                        <a:pt x="913" y="594"/>
                      </a:lnTo>
                      <a:lnTo>
                        <a:pt x="919" y="600"/>
                      </a:lnTo>
                      <a:lnTo>
                        <a:pt x="919" y="606"/>
                      </a:lnTo>
                      <a:lnTo>
                        <a:pt x="925" y="612"/>
                      </a:lnTo>
                      <a:lnTo>
                        <a:pt x="925" y="618"/>
                      </a:lnTo>
                      <a:lnTo>
                        <a:pt x="925" y="624"/>
                      </a:lnTo>
                      <a:lnTo>
                        <a:pt x="925" y="636"/>
                      </a:lnTo>
                      <a:lnTo>
                        <a:pt x="931" y="636"/>
                      </a:lnTo>
                      <a:lnTo>
                        <a:pt x="931" y="642"/>
                      </a:lnTo>
                      <a:lnTo>
                        <a:pt x="931" y="648"/>
                      </a:lnTo>
                      <a:lnTo>
                        <a:pt x="931" y="654"/>
                      </a:lnTo>
                      <a:lnTo>
                        <a:pt x="931" y="666"/>
                      </a:lnTo>
                      <a:lnTo>
                        <a:pt x="925" y="666"/>
                      </a:lnTo>
                      <a:lnTo>
                        <a:pt x="925" y="672"/>
                      </a:lnTo>
                      <a:lnTo>
                        <a:pt x="919" y="672"/>
                      </a:lnTo>
                      <a:lnTo>
                        <a:pt x="913" y="678"/>
                      </a:lnTo>
                      <a:lnTo>
                        <a:pt x="913" y="684"/>
                      </a:lnTo>
                      <a:lnTo>
                        <a:pt x="907" y="678"/>
                      </a:lnTo>
                      <a:lnTo>
                        <a:pt x="901" y="666"/>
                      </a:lnTo>
                      <a:lnTo>
                        <a:pt x="901" y="660"/>
                      </a:lnTo>
                      <a:lnTo>
                        <a:pt x="895" y="660"/>
                      </a:lnTo>
                      <a:lnTo>
                        <a:pt x="889" y="660"/>
                      </a:lnTo>
                      <a:lnTo>
                        <a:pt x="889" y="648"/>
                      </a:lnTo>
                      <a:lnTo>
                        <a:pt x="883" y="642"/>
                      </a:lnTo>
                      <a:lnTo>
                        <a:pt x="877" y="636"/>
                      </a:lnTo>
                      <a:lnTo>
                        <a:pt x="877" y="630"/>
                      </a:lnTo>
                      <a:lnTo>
                        <a:pt x="883" y="630"/>
                      </a:lnTo>
                      <a:lnTo>
                        <a:pt x="877" y="618"/>
                      </a:lnTo>
                      <a:lnTo>
                        <a:pt x="877" y="612"/>
                      </a:lnTo>
                      <a:lnTo>
                        <a:pt x="877" y="606"/>
                      </a:lnTo>
                      <a:lnTo>
                        <a:pt x="877" y="588"/>
                      </a:lnTo>
                      <a:lnTo>
                        <a:pt x="877" y="582"/>
                      </a:lnTo>
                      <a:lnTo>
                        <a:pt x="871" y="582"/>
                      </a:lnTo>
                      <a:lnTo>
                        <a:pt x="865" y="582"/>
                      </a:lnTo>
                      <a:lnTo>
                        <a:pt x="853" y="576"/>
                      </a:lnTo>
                      <a:lnTo>
                        <a:pt x="841" y="582"/>
                      </a:lnTo>
                      <a:lnTo>
                        <a:pt x="829" y="570"/>
                      </a:lnTo>
                      <a:lnTo>
                        <a:pt x="811" y="564"/>
                      </a:lnTo>
                      <a:lnTo>
                        <a:pt x="799" y="558"/>
                      </a:lnTo>
                      <a:lnTo>
                        <a:pt x="799" y="552"/>
                      </a:lnTo>
                      <a:lnTo>
                        <a:pt x="793" y="546"/>
                      </a:lnTo>
                      <a:lnTo>
                        <a:pt x="781" y="540"/>
                      </a:lnTo>
                      <a:lnTo>
                        <a:pt x="775" y="540"/>
                      </a:lnTo>
                      <a:lnTo>
                        <a:pt x="769" y="534"/>
                      </a:lnTo>
                      <a:lnTo>
                        <a:pt x="751" y="528"/>
                      </a:lnTo>
                      <a:lnTo>
                        <a:pt x="739" y="528"/>
                      </a:lnTo>
                      <a:lnTo>
                        <a:pt x="727" y="534"/>
                      </a:lnTo>
                      <a:lnTo>
                        <a:pt x="727" y="522"/>
                      </a:lnTo>
                      <a:lnTo>
                        <a:pt x="714" y="480"/>
                      </a:lnTo>
                      <a:lnTo>
                        <a:pt x="696" y="480"/>
                      </a:lnTo>
                      <a:lnTo>
                        <a:pt x="690" y="480"/>
                      </a:lnTo>
                      <a:lnTo>
                        <a:pt x="690" y="468"/>
                      </a:lnTo>
                      <a:lnTo>
                        <a:pt x="690" y="450"/>
                      </a:lnTo>
                      <a:lnTo>
                        <a:pt x="690" y="432"/>
                      </a:lnTo>
                      <a:lnTo>
                        <a:pt x="702" y="414"/>
                      </a:lnTo>
                      <a:lnTo>
                        <a:pt x="702" y="408"/>
                      </a:lnTo>
                      <a:lnTo>
                        <a:pt x="708" y="396"/>
                      </a:lnTo>
                      <a:lnTo>
                        <a:pt x="714" y="396"/>
                      </a:lnTo>
                      <a:lnTo>
                        <a:pt x="714" y="390"/>
                      </a:lnTo>
                      <a:lnTo>
                        <a:pt x="714" y="384"/>
                      </a:lnTo>
                      <a:lnTo>
                        <a:pt x="721" y="378"/>
                      </a:lnTo>
                      <a:lnTo>
                        <a:pt x="727" y="372"/>
                      </a:lnTo>
                      <a:lnTo>
                        <a:pt x="733" y="366"/>
                      </a:lnTo>
                      <a:lnTo>
                        <a:pt x="739" y="360"/>
                      </a:lnTo>
                      <a:lnTo>
                        <a:pt x="745" y="354"/>
                      </a:lnTo>
                      <a:lnTo>
                        <a:pt x="751" y="354"/>
                      </a:lnTo>
                      <a:lnTo>
                        <a:pt x="751" y="342"/>
                      </a:lnTo>
                      <a:lnTo>
                        <a:pt x="757" y="330"/>
                      </a:lnTo>
                      <a:lnTo>
                        <a:pt x="763" y="324"/>
                      </a:lnTo>
                      <a:lnTo>
                        <a:pt x="769" y="318"/>
                      </a:lnTo>
                      <a:lnTo>
                        <a:pt x="775" y="324"/>
                      </a:lnTo>
                      <a:lnTo>
                        <a:pt x="781" y="324"/>
                      </a:lnTo>
                      <a:lnTo>
                        <a:pt x="793" y="318"/>
                      </a:lnTo>
                      <a:lnTo>
                        <a:pt x="799" y="300"/>
                      </a:lnTo>
                      <a:lnTo>
                        <a:pt x="799" y="294"/>
                      </a:lnTo>
                      <a:lnTo>
                        <a:pt x="811" y="282"/>
                      </a:lnTo>
                      <a:lnTo>
                        <a:pt x="805" y="270"/>
                      </a:lnTo>
                      <a:lnTo>
                        <a:pt x="811" y="264"/>
                      </a:lnTo>
                      <a:lnTo>
                        <a:pt x="817" y="252"/>
                      </a:lnTo>
                      <a:lnTo>
                        <a:pt x="823" y="246"/>
                      </a:lnTo>
                      <a:lnTo>
                        <a:pt x="835" y="240"/>
                      </a:lnTo>
                      <a:lnTo>
                        <a:pt x="841" y="240"/>
                      </a:lnTo>
                      <a:lnTo>
                        <a:pt x="847" y="240"/>
                      </a:lnTo>
                      <a:lnTo>
                        <a:pt x="859" y="240"/>
                      </a:lnTo>
                      <a:lnTo>
                        <a:pt x="859" y="234"/>
                      </a:lnTo>
                      <a:lnTo>
                        <a:pt x="865" y="228"/>
                      </a:lnTo>
                      <a:lnTo>
                        <a:pt x="871" y="228"/>
                      </a:lnTo>
                      <a:lnTo>
                        <a:pt x="877" y="222"/>
                      </a:lnTo>
                      <a:lnTo>
                        <a:pt x="883" y="210"/>
                      </a:lnTo>
                      <a:lnTo>
                        <a:pt x="889" y="210"/>
                      </a:lnTo>
                      <a:lnTo>
                        <a:pt x="895" y="192"/>
                      </a:lnTo>
                      <a:lnTo>
                        <a:pt x="877" y="174"/>
                      </a:lnTo>
                      <a:lnTo>
                        <a:pt x="883" y="168"/>
                      </a:lnTo>
                      <a:lnTo>
                        <a:pt x="877" y="162"/>
                      </a:lnTo>
                      <a:lnTo>
                        <a:pt x="883" y="156"/>
                      </a:lnTo>
                      <a:lnTo>
                        <a:pt x="889" y="150"/>
                      </a:lnTo>
                      <a:lnTo>
                        <a:pt x="895" y="144"/>
                      </a:lnTo>
                      <a:lnTo>
                        <a:pt x="895" y="132"/>
                      </a:lnTo>
                      <a:lnTo>
                        <a:pt x="895" y="120"/>
                      </a:lnTo>
                      <a:lnTo>
                        <a:pt x="877" y="102"/>
                      </a:lnTo>
                      <a:lnTo>
                        <a:pt x="847" y="96"/>
                      </a:lnTo>
                      <a:lnTo>
                        <a:pt x="841" y="96"/>
                      </a:lnTo>
                      <a:lnTo>
                        <a:pt x="829" y="96"/>
                      </a:lnTo>
                      <a:lnTo>
                        <a:pt x="835" y="120"/>
                      </a:lnTo>
                      <a:lnTo>
                        <a:pt x="835" y="132"/>
                      </a:lnTo>
                      <a:lnTo>
                        <a:pt x="835" y="138"/>
                      </a:lnTo>
                      <a:lnTo>
                        <a:pt x="829" y="138"/>
                      </a:lnTo>
                      <a:lnTo>
                        <a:pt x="823" y="168"/>
                      </a:lnTo>
                      <a:lnTo>
                        <a:pt x="811" y="186"/>
                      </a:lnTo>
                      <a:lnTo>
                        <a:pt x="817" y="198"/>
                      </a:lnTo>
                      <a:lnTo>
                        <a:pt x="811" y="192"/>
                      </a:lnTo>
                      <a:lnTo>
                        <a:pt x="805" y="198"/>
                      </a:lnTo>
                      <a:lnTo>
                        <a:pt x="805" y="204"/>
                      </a:lnTo>
                      <a:lnTo>
                        <a:pt x="799" y="198"/>
                      </a:lnTo>
                      <a:lnTo>
                        <a:pt x="793" y="186"/>
                      </a:lnTo>
                      <a:lnTo>
                        <a:pt x="787" y="168"/>
                      </a:lnTo>
                      <a:lnTo>
                        <a:pt x="793" y="162"/>
                      </a:lnTo>
                      <a:lnTo>
                        <a:pt x="793" y="138"/>
                      </a:lnTo>
                      <a:lnTo>
                        <a:pt x="781" y="132"/>
                      </a:lnTo>
                      <a:lnTo>
                        <a:pt x="781" y="126"/>
                      </a:lnTo>
                      <a:lnTo>
                        <a:pt x="775" y="126"/>
                      </a:lnTo>
                      <a:lnTo>
                        <a:pt x="763" y="132"/>
                      </a:lnTo>
                      <a:lnTo>
                        <a:pt x="763" y="144"/>
                      </a:lnTo>
                      <a:lnTo>
                        <a:pt x="763" y="156"/>
                      </a:lnTo>
                      <a:lnTo>
                        <a:pt x="757" y="156"/>
                      </a:lnTo>
                      <a:lnTo>
                        <a:pt x="751" y="156"/>
                      </a:lnTo>
                      <a:lnTo>
                        <a:pt x="757" y="138"/>
                      </a:lnTo>
                      <a:lnTo>
                        <a:pt x="751" y="132"/>
                      </a:lnTo>
                      <a:lnTo>
                        <a:pt x="751" y="126"/>
                      </a:lnTo>
                      <a:lnTo>
                        <a:pt x="751" y="120"/>
                      </a:lnTo>
                      <a:lnTo>
                        <a:pt x="751" y="114"/>
                      </a:lnTo>
                      <a:lnTo>
                        <a:pt x="757" y="114"/>
                      </a:lnTo>
                      <a:lnTo>
                        <a:pt x="757" y="108"/>
                      </a:lnTo>
                      <a:lnTo>
                        <a:pt x="745" y="108"/>
                      </a:lnTo>
                      <a:lnTo>
                        <a:pt x="739" y="108"/>
                      </a:lnTo>
                      <a:lnTo>
                        <a:pt x="739" y="114"/>
                      </a:lnTo>
                      <a:lnTo>
                        <a:pt x="727" y="108"/>
                      </a:lnTo>
                      <a:lnTo>
                        <a:pt x="721" y="102"/>
                      </a:lnTo>
                      <a:lnTo>
                        <a:pt x="727" y="96"/>
                      </a:lnTo>
                      <a:lnTo>
                        <a:pt x="733" y="84"/>
                      </a:lnTo>
                      <a:lnTo>
                        <a:pt x="739" y="84"/>
                      </a:lnTo>
                      <a:lnTo>
                        <a:pt x="739" y="78"/>
                      </a:lnTo>
                      <a:lnTo>
                        <a:pt x="733" y="72"/>
                      </a:lnTo>
                      <a:lnTo>
                        <a:pt x="733" y="78"/>
                      </a:lnTo>
                      <a:lnTo>
                        <a:pt x="727" y="72"/>
                      </a:lnTo>
                      <a:lnTo>
                        <a:pt x="727" y="66"/>
                      </a:lnTo>
                      <a:lnTo>
                        <a:pt x="721" y="60"/>
                      </a:lnTo>
                      <a:lnTo>
                        <a:pt x="721" y="54"/>
                      </a:lnTo>
                      <a:lnTo>
                        <a:pt x="714" y="30"/>
                      </a:lnTo>
                      <a:lnTo>
                        <a:pt x="702" y="12"/>
                      </a:lnTo>
                      <a:lnTo>
                        <a:pt x="696" y="6"/>
                      </a:lnTo>
                      <a:lnTo>
                        <a:pt x="696" y="12"/>
                      </a:lnTo>
                      <a:lnTo>
                        <a:pt x="696" y="6"/>
                      </a:lnTo>
                      <a:lnTo>
                        <a:pt x="696" y="12"/>
                      </a:lnTo>
                      <a:lnTo>
                        <a:pt x="696" y="6"/>
                      </a:lnTo>
                      <a:lnTo>
                        <a:pt x="690" y="0"/>
                      </a:lnTo>
                      <a:lnTo>
                        <a:pt x="684" y="0"/>
                      </a:lnTo>
                      <a:lnTo>
                        <a:pt x="684" y="12"/>
                      </a:lnTo>
                      <a:lnTo>
                        <a:pt x="672" y="18"/>
                      </a:lnTo>
                      <a:lnTo>
                        <a:pt x="672" y="24"/>
                      </a:lnTo>
                      <a:lnTo>
                        <a:pt x="666" y="30"/>
                      </a:lnTo>
                      <a:lnTo>
                        <a:pt x="660" y="54"/>
                      </a:lnTo>
                      <a:lnTo>
                        <a:pt x="666" y="60"/>
                      </a:lnTo>
                      <a:lnTo>
                        <a:pt x="666" y="66"/>
                      </a:lnTo>
                      <a:lnTo>
                        <a:pt x="660" y="72"/>
                      </a:lnTo>
                      <a:lnTo>
                        <a:pt x="666" y="84"/>
                      </a:lnTo>
                      <a:lnTo>
                        <a:pt x="666" y="90"/>
                      </a:lnTo>
                      <a:lnTo>
                        <a:pt x="666" y="96"/>
                      </a:lnTo>
                      <a:lnTo>
                        <a:pt x="672" y="102"/>
                      </a:lnTo>
                      <a:lnTo>
                        <a:pt x="678" y="102"/>
                      </a:lnTo>
                      <a:lnTo>
                        <a:pt x="690" y="108"/>
                      </a:lnTo>
                      <a:lnTo>
                        <a:pt x="696" y="114"/>
                      </a:lnTo>
                      <a:lnTo>
                        <a:pt x="702" y="120"/>
                      </a:lnTo>
                      <a:lnTo>
                        <a:pt x="702" y="126"/>
                      </a:lnTo>
                      <a:lnTo>
                        <a:pt x="696" y="132"/>
                      </a:lnTo>
                      <a:lnTo>
                        <a:pt x="690" y="138"/>
                      </a:lnTo>
                      <a:lnTo>
                        <a:pt x="702" y="138"/>
                      </a:lnTo>
                      <a:lnTo>
                        <a:pt x="708" y="144"/>
                      </a:lnTo>
                      <a:lnTo>
                        <a:pt x="702" y="156"/>
                      </a:lnTo>
                      <a:lnTo>
                        <a:pt x="696" y="162"/>
                      </a:lnTo>
                      <a:lnTo>
                        <a:pt x="690" y="168"/>
                      </a:lnTo>
                      <a:lnTo>
                        <a:pt x="678" y="168"/>
                      </a:lnTo>
                      <a:lnTo>
                        <a:pt x="672" y="162"/>
                      </a:lnTo>
                      <a:lnTo>
                        <a:pt x="666" y="162"/>
                      </a:lnTo>
                      <a:lnTo>
                        <a:pt x="660" y="162"/>
                      </a:lnTo>
                      <a:lnTo>
                        <a:pt x="654" y="156"/>
                      </a:lnTo>
                      <a:lnTo>
                        <a:pt x="642" y="150"/>
                      </a:lnTo>
                      <a:lnTo>
                        <a:pt x="642" y="156"/>
                      </a:lnTo>
                      <a:lnTo>
                        <a:pt x="636" y="162"/>
                      </a:lnTo>
                      <a:lnTo>
                        <a:pt x="630" y="156"/>
                      </a:lnTo>
                      <a:lnTo>
                        <a:pt x="636" y="162"/>
                      </a:lnTo>
                      <a:lnTo>
                        <a:pt x="630" y="168"/>
                      </a:lnTo>
                      <a:lnTo>
                        <a:pt x="630" y="180"/>
                      </a:lnTo>
                      <a:lnTo>
                        <a:pt x="624" y="180"/>
                      </a:lnTo>
                      <a:lnTo>
                        <a:pt x="606" y="180"/>
                      </a:lnTo>
                      <a:lnTo>
                        <a:pt x="600" y="180"/>
                      </a:lnTo>
                      <a:lnTo>
                        <a:pt x="588" y="186"/>
                      </a:lnTo>
                      <a:lnTo>
                        <a:pt x="582" y="180"/>
                      </a:lnTo>
                      <a:lnTo>
                        <a:pt x="576" y="186"/>
                      </a:lnTo>
                      <a:lnTo>
                        <a:pt x="576" y="180"/>
                      </a:lnTo>
                      <a:lnTo>
                        <a:pt x="564" y="174"/>
                      </a:lnTo>
                      <a:lnTo>
                        <a:pt x="564" y="168"/>
                      </a:lnTo>
                      <a:lnTo>
                        <a:pt x="552" y="174"/>
                      </a:lnTo>
                      <a:lnTo>
                        <a:pt x="546" y="168"/>
                      </a:lnTo>
                      <a:lnTo>
                        <a:pt x="540" y="162"/>
                      </a:lnTo>
                      <a:lnTo>
                        <a:pt x="534" y="156"/>
                      </a:lnTo>
                      <a:lnTo>
                        <a:pt x="528" y="150"/>
                      </a:lnTo>
                      <a:lnTo>
                        <a:pt x="534" y="150"/>
                      </a:lnTo>
                      <a:lnTo>
                        <a:pt x="528" y="138"/>
                      </a:lnTo>
                      <a:lnTo>
                        <a:pt x="522" y="132"/>
                      </a:lnTo>
                      <a:lnTo>
                        <a:pt x="504" y="144"/>
                      </a:lnTo>
                      <a:lnTo>
                        <a:pt x="486" y="150"/>
                      </a:lnTo>
                      <a:lnTo>
                        <a:pt x="480" y="162"/>
                      </a:lnTo>
                      <a:lnTo>
                        <a:pt x="462" y="174"/>
                      </a:lnTo>
                      <a:lnTo>
                        <a:pt x="444" y="180"/>
                      </a:lnTo>
                      <a:lnTo>
                        <a:pt x="444" y="186"/>
                      </a:lnTo>
                      <a:lnTo>
                        <a:pt x="426" y="186"/>
                      </a:lnTo>
                      <a:lnTo>
                        <a:pt x="402" y="186"/>
                      </a:lnTo>
                      <a:lnTo>
                        <a:pt x="402" y="162"/>
                      </a:lnTo>
                      <a:lnTo>
                        <a:pt x="402" y="156"/>
                      </a:lnTo>
                      <a:lnTo>
                        <a:pt x="396" y="150"/>
                      </a:lnTo>
                      <a:lnTo>
                        <a:pt x="390" y="138"/>
                      </a:lnTo>
                      <a:lnTo>
                        <a:pt x="372" y="132"/>
                      </a:lnTo>
                      <a:lnTo>
                        <a:pt x="372" y="138"/>
                      </a:lnTo>
                      <a:lnTo>
                        <a:pt x="372" y="132"/>
                      </a:lnTo>
                      <a:lnTo>
                        <a:pt x="366" y="138"/>
                      </a:lnTo>
                      <a:lnTo>
                        <a:pt x="342" y="132"/>
                      </a:lnTo>
                      <a:lnTo>
                        <a:pt x="336" y="126"/>
                      </a:lnTo>
                      <a:lnTo>
                        <a:pt x="312" y="120"/>
                      </a:lnTo>
                      <a:lnTo>
                        <a:pt x="294" y="102"/>
                      </a:lnTo>
                      <a:lnTo>
                        <a:pt x="270" y="102"/>
                      </a:lnTo>
                      <a:lnTo>
                        <a:pt x="258" y="102"/>
                      </a:lnTo>
                      <a:lnTo>
                        <a:pt x="246" y="102"/>
                      </a:lnTo>
                      <a:lnTo>
                        <a:pt x="246" y="84"/>
                      </a:lnTo>
                      <a:lnTo>
                        <a:pt x="240" y="84"/>
                      </a:lnTo>
                      <a:lnTo>
                        <a:pt x="246" y="84"/>
                      </a:lnTo>
                      <a:lnTo>
                        <a:pt x="234" y="90"/>
                      </a:lnTo>
                      <a:lnTo>
                        <a:pt x="234" y="96"/>
                      </a:lnTo>
                      <a:lnTo>
                        <a:pt x="234" y="108"/>
                      </a:lnTo>
                      <a:lnTo>
                        <a:pt x="216" y="102"/>
                      </a:lnTo>
                      <a:lnTo>
                        <a:pt x="210" y="90"/>
                      </a:lnTo>
                      <a:lnTo>
                        <a:pt x="210" y="84"/>
                      </a:lnTo>
                      <a:lnTo>
                        <a:pt x="210" y="78"/>
                      </a:lnTo>
                      <a:lnTo>
                        <a:pt x="192" y="66"/>
                      </a:lnTo>
                      <a:lnTo>
                        <a:pt x="192" y="72"/>
                      </a:lnTo>
                      <a:lnTo>
                        <a:pt x="186" y="84"/>
                      </a:lnTo>
                      <a:lnTo>
                        <a:pt x="180" y="90"/>
                      </a:lnTo>
                      <a:lnTo>
                        <a:pt x="174" y="84"/>
                      </a:lnTo>
                      <a:lnTo>
                        <a:pt x="168" y="78"/>
                      </a:lnTo>
                      <a:lnTo>
                        <a:pt x="162" y="84"/>
                      </a:lnTo>
                      <a:lnTo>
                        <a:pt x="156" y="84"/>
                      </a:lnTo>
                      <a:lnTo>
                        <a:pt x="150" y="90"/>
                      </a:lnTo>
                      <a:lnTo>
                        <a:pt x="144" y="90"/>
                      </a:lnTo>
                      <a:lnTo>
                        <a:pt x="132" y="102"/>
                      </a:lnTo>
                      <a:lnTo>
                        <a:pt x="126" y="102"/>
                      </a:lnTo>
                      <a:lnTo>
                        <a:pt x="120" y="108"/>
                      </a:lnTo>
                      <a:lnTo>
                        <a:pt x="120" y="114"/>
                      </a:lnTo>
                      <a:lnTo>
                        <a:pt x="108" y="120"/>
                      </a:lnTo>
                      <a:lnTo>
                        <a:pt x="96" y="132"/>
                      </a:lnTo>
                      <a:lnTo>
                        <a:pt x="90" y="138"/>
                      </a:lnTo>
                      <a:lnTo>
                        <a:pt x="84" y="144"/>
                      </a:lnTo>
                      <a:lnTo>
                        <a:pt x="66" y="132"/>
                      </a:lnTo>
                      <a:lnTo>
                        <a:pt x="66" y="138"/>
                      </a:lnTo>
                      <a:lnTo>
                        <a:pt x="60" y="138"/>
                      </a:lnTo>
                      <a:lnTo>
                        <a:pt x="54" y="132"/>
                      </a:lnTo>
                      <a:lnTo>
                        <a:pt x="42" y="126"/>
                      </a:lnTo>
                      <a:lnTo>
                        <a:pt x="42" y="120"/>
                      </a:lnTo>
                      <a:lnTo>
                        <a:pt x="36" y="120"/>
                      </a:lnTo>
                      <a:lnTo>
                        <a:pt x="24" y="108"/>
                      </a:lnTo>
                      <a:lnTo>
                        <a:pt x="0" y="108"/>
                      </a:lnTo>
                      <a:lnTo>
                        <a:pt x="0" y="438"/>
                      </a:lnTo>
                      <a:lnTo>
                        <a:pt x="6" y="438"/>
                      </a:lnTo>
                      <a:lnTo>
                        <a:pt x="18" y="444"/>
                      </a:lnTo>
                      <a:lnTo>
                        <a:pt x="18" y="438"/>
                      </a:lnTo>
                      <a:lnTo>
                        <a:pt x="30" y="438"/>
                      </a:lnTo>
                      <a:lnTo>
                        <a:pt x="30" y="450"/>
                      </a:lnTo>
                      <a:lnTo>
                        <a:pt x="54" y="474"/>
                      </a:lnTo>
                      <a:lnTo>
                        <a:pt x="54" y="480"/>
                      </a:lnTo>
                      <a:lnTo>
                        <a:pt x="66" y="468"/>
                      </a:lnTo>
                      <a:lnTo>
                        <a:pt x="72" y="462"/>
                      </a:lnTo>
                      <a:lnTo>
                        <a:pt x="84" y="456"/>
                      </a:lnTo>
                      <a:lnTo>
                        <a:pt x="90" y="468"/>
                      </a:lnTo>
                      <a:lnTo>
                        <a:pt x="102" y="480"/>
                      </a:lnTo>
                      <a:lnTo>
                        <a:pt x="114" y="492"/>
                      </a:lnTo>
                      <a:lnTo>
                        <a:pt x="132" y="528"/>
                      </a:lnTo>
                      <a:lnTo>
                        <a:pt x="126" y="534"/>
                      </a:lnTo>
                    </a:path>
                  </a:pathLst>
                </a:custGeom>
                <a:solidFill>
                  <a:srgbClr val="00CC00"/>
                </a:solidFill>
                <a:ln w="0">
                  <a:solidFill>
                    <a:srgbClr val="000000"/>
                  </a:solidFill>
                  <a:prstDash val="solid"/>
                  <a:round/>
                  <a:headEnd/>
                  <a:tailEnd/>
                </a:ln>
              </p:spPr>
              <p:txBody>
                <a:bodyPr/>
                <a:lstStyle/>
                <a:p>
                  <a:endParaRPr lang="en-US"/>
                </a:p>
              </p:txBody>
            </p:sp>
            <p:sp>
              <p:nvSpPr>
                <p:cNvPr id="17021" name="Freeform 493"/>
                <p:cNvSpPr>
                  <a:spLocks/>
                </p:cNvSpPr>
                <p:nvPr/>
              </p:nvSpPr>
              <p:spPr bwMode="auto">
                <a:xfrm>
                  <a:off x="883" y="1836"/>
                  <a:ext cx="72" cy="132"/>
                </a:xfrm>
                <a:custGeom>
                  <a:avLst/>
                  <a:gdLst>
                    <a:gd name="T0" fmla="*/ 0 w 72"/>
                    <a:gd name="T1" fmla="*/ 0 h 132"/>
                    <a:gd name="T2" fmla="*/ 6 w 72"/>
                    <a:gd name="T3" fmla="*/ 6 h 132"/>
                    <a:gd name="T4" fmla="*/ 12 w 72"/>
                    <a:gd name="T5" fmla="*/ 12 h 132"/>
                    <a:gd name="T6" fmla="*/ 24 w 72"/>
                    <a:gd name="T7" fmla="*/ 18 h 132"/>
                    <a:gd name="T8" fmla="*/ 30 w 72"/>
                    <a:gd name="T9" fmla="*/ 24 h 132"/>
                    <a:gd name="T10" fmla="*/ 36 w 72"/>
                    <a:gd name="T11" fmla="*/ 24 h 132"/>
                    <a:gd name="T12" fmla="*/ 36 w 72"/>
                    <a:gd name="T13" fmla="*/ 30 h 132"/>
                    <a:gd name="T14" fmla="*/ 36 w 72"/>
                    <a:gd name="T15" fmla="*/ 42 h 132"/>
                    <a:gd name="T16" fmla="*/ 36 w 72"/>
                    <a:gd name="T17" fmla="*/ 48 h 132"/>
                    <a:gd name="T18" fmla="*/ 30 w 72"/>
                    <a:gd name="T19" fmla="*/ 60 h 132"/>
                    <a:gd name="T20" fmla="*/ 30 w 72"/>
                    <a:gd name="T21" fmla="*/ 66 h 132"/>
                    <a:gd name="T22" fmla="*/ 36 w 72"/>
                    <a:gd name="T23" fmla="*/ 72 h 132"/>
                    <a:gd name="T24" fmla="*/ 36 w 72"/>
                    <a:gd name="T25" fmla="*/ 78 h 132"/>
                    <a:gd name="T26" fmla="*/ 48 w 72"/>
                    <a:gd name="T27" fmla="*/ 96 h 132"/>
                    <a:gd name="T28" fmla="*/ 54 w 72"/>
                    <a:gd name="T29" fmla="*/ 96 h 132"/>
                    <a:gd name="T30" fmla="*/ 60 w 72"/>
                    <a:gd name="T31" fmla="*/ 96 h 132"/>
                    <a:gd name="T32" fmla="*/ 60 w 72"/>
                    <a:gd name="T33" fmla="*/ 108 h 132"/>
                    <a:gd name="T34" fmla="*/ 66 w 72"/>
                    <a:gd name="T35" fmla="*/ 120 h 132"/>
                    <a:gd name="T36" fmla="*/ 66 w 72"/>
                    <a:gd name="T37" fmla="*/ 114 h 132"/>
                    <a:gd name="T38" fmla="*/ 72 w 72"/>
                    <a:gd name="T39" fmla="*/ 120 h 132"/>
                    <a:gd name="T40" fmla="*/ 72 w 72"/>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132"/>
                    <a:gd name="T65" fmla="*/ 72 w 72"/>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132">
                      <a:moveTo>
                        <a:pt x="0" y="0"/>
                      </a:moveTo>
                      <a:lnTo>
                        <a:pt x="6" y="6"/>
                      </a:lnTo>
                      <a:lnTo>
                        <a:pt x="12" y="12"/>
                      </a:lnTo>
                      <a:lnTo>
                        <a:pt x="24" y="18"/>
                      </a:lnTo>
                      <a:lnTo>
                        <a:pt x="30" y="24"/>
                      </a:lnTo>
                      <a:lnTo>
                        <a:pt x="36" y="24"/>
                      </a:lnTo>
                      <a:lnTo>
                        <a:pt x="36" y="30"/>
                      </a:lnTo>
                      <a:lnTo>
                        <a:pt x="36" y="42"/>
                      </a:lnTo>
                      <a:lnTo>
                        <a:pt x="36" y="48"/>
                      </a:lnTo>
                      <a:lnTo>
                        <a:pt x="30" y="60"/>
                      </a:lnTo>
                      <a:lnTo>
                        <a:pt x="30" y="66"/>
                      </a:lnTo>
                      <a:lnTo>
                        <a:pt x="36" y="72"/>
                      </a:lnTo>
                      <a:lnTo>
                        <a:pt x="36" y="78"/>
                      </a:lnTo>
                      <a:lnTo>
                        <a:pt x="48" y="96"/>
                      </a:lnTo>
                      <a:lnTo>
                        <a:pt x="54" y="96"/>
                      </a:lnTo>
                      <a:lnTo>
                        <a:pt x="60" y="96"/>
                      </a:lnTo>
                      <a:lnTo>
                        <a:pt x="60" y="108"/>
                      </a:lnTo>
                      <a:lnTo>
                        <a:pt x="66" y="120"/>
                      </a:lnTo>
                      <a:lnTo>
                        <a:pt x="66" y="114"/>
                      </a:lnTo>
                      <a:lnTo>
                        <a:pt x="72" y="120"/>
                      </a:lnTo>
                      <a:lnTo>
                        <a:pt x="72" y="132"/>
                      </a:lnTo>
                    </a:path>
                  </a:pathLst>
                </a:custGeom>
                <a:solidFill>
                  <a:srgbClr val="00CC00"/>
                </a:solidFill>
                <a:ln w="0">
                  <a:solidFill>
                    <a:srgbClr val="000000"/>
                  </a:solidFill>
                  <a:prstDash val="solid"/>
                  <a:round/>
                  <a:headEnd/>
                  <a:tailEnd/>
                </a:ln>
              </p:spPr>
              <p:txBody>
                <a:bodyPr/>
                <a:lstStyle/>
                <a:p>
                  <a:endParaRPr lang="en-US"/>
                </a:p>
              </p:txBody>
            </p:sp>
            <p:sp>
              <p:nvSpPr>
                <p:cNvPr id="17022" name="Freeform 494"/>
                <p:cNvSpPr>
                  <a:spLocks/>
                </p:cNvSpPr>
                <p:nvPr/>
              </p:nvSpPr>
              <p:spPr bwMode="auto">
                <a:xfrm>
                  <a:off x="1520" y="1206"/>
                  <a:ext cx="426" cy="486"/>
                </a:xfrm>
                <a:custGeom>
                  <a:avLst/>
                  <a:gdLst>
                    <a:gd name="T0" fmla="*/ 6 w 426"/>
                    <a:gd name="T1" fmla="*/ 144 h 486"/>
                    <a:gd name="T2" fmla="*/ 30 w 426"/>
                    <a:gd name="T3" fmla="*/ 174 h 486"/>
                    <a:gd name="T4" fmla="*/ 54 w 426"/>
                    <a:gd name="T5" fmla="*/ 174 h 486"/>
                    <a:gd name="T6" fmla="*/ 78 w 426"/>
                    <a:gd name="T7" fmla="*/ 180 h 486"/>
                    <a:gd name="T8" fmla="*/ 120 w 426"/>
                    <a:gd name="T9" fmla="*/ 192 h 486"/>
                    <a:gd name="T10" fmla="*/ 150 w 426"/>
                    <a:gd name="T11" fmla="*/ 192 h 486"/>
                    <a:gd name="T12" fmla="*/ 186 w 426"/>
                    <a:gd name="T13" fmla="*/ 198 h 486"/>
                    <a:gd name="T14" fmla="*/ 198 w 426"/>
                    <a:gd name="T15" fmla="*/ 228 h 486"/>
                    <a:gd name="T16" fmla="*/ 216 w 426"/>
                    <a:gd name="T17" fmla="*/ 234 h 486"/>
                    <a:gd name="T18" fmla="*/ 228 w 426"/>
                    <a:gd name="T19" fmla="*/ 246 h 486"/>
                    <a:gd name="T20" fmla="*/ 252 w 426"/>
                    <a:gd name="T21" fmla="*/ 258 h 486"/>
                    <a:gd name="T22" fmla="*/ 258 w 426"/>
                    <a:gd name="T23" fmla="*/ 282 h 486"/>
                    <a:gd name="T24" fmla="*/ 252 w 426"/>
                    <a:gd name="T25" fmla="*/ 318 h 486"/>
                    <a:gd name="T26" fmla="*/ 234 w 426"/>
                    <a:gd name="T27" fmla="*/ 360 h 486"/>
                    <a:gd name="T28" fmla="*/ 222 w 426"/>
                    <a:gd name="T29" fmla="*/ 372 h 486"/>
                    <a:gd name="T30" fmla="*/ 186 w 426"/>
                    <a:gd name="T31" fmla="*/ 372 h 486"/>
                    <a:gd name="T32" fmla="*/ 180 w 426"/>
                    <a:gd name="T33" fmla="*/ 396 h 486"/>
                    <a:gd name="T34" fmla="*/ 204 w 426"/>
                    <a:gd name="T35" fmla="*/ 408 h 486"/>
                    <a:gd name="T36" fmla="*/ 228 w 426"/>
                    <a:gd name="T37" fmla="*/ 402 h 486"/>
                    <a:gd name="T38" fmla="*/ 246 w 426"/>
                    <a:gd name="T39" fmla="*/ 408 h 486"/>
                    <a:gd name="T40" fmla="*/ 264 w 426"/>
                    <a:gd name="T41" fmla="*/ 426 h 486"/>
                    <a:gd name="T42" fmla="*/ 276 w 426"/>
                    <a:gd name="T43" fmla="*/ 444 h 486"/>
                    <a:gd name="T44" fmla="*/ 306 w 426"/>
                    <a:gd name="T45" fmla="*/ 462 h 486"/>
                    <a:gd name="T46" fmla="*/ 348 w 426"/>
                    <a:gd name="T47" fmla="*/ 486 h 486"/>
                    <a:gd name="T48" fmla="*/ 360 w 426"/>
                    <a:gd name="T49" fmla="*/ 474 h 486"/>
                    <a:gd name="T50" fmla="*/ 378 w 426"/>
                    <a:gd name="T51" fmla="*/ 438 h 486"/>
                    <a:gd name="T52" fmla="*/ 378 w 426"/>
                    <a:gd name="T53" fmla="*/ 420 h 486"/>
                    <a:gd name="T54" fmla="*/ 378 w 426"/>
                    <a:gd name="T55" fmla="*/ 378 h 486"/>
                    <a:gd name="T56" fmla="*/ 396 w 426"/>
                    <a:gd name="T57" fmla="*/ 378 h 486"/>
                    <a:gd name="T58" fmla="*/ 414 w 426"/>
                    <a:gd name="T59" fmla="*/ 342 h 486"/>
                    <a:gd name="T60" fmla="*/ 426 w 426"/>
                    <a:gd name="T61" fmla="*/ 324 h 486"/>
                    <a:gd name="T62" fmla="*/ 396 w 426"/>
                    <a:gd name="T63" fmla="*/ 294 h 486"/>
                    <a:gd name="T64" fmla="*/ 378 w 426"/>
                    <a:gd name="T65" fmla="*/ 276 h 486"/>
                    <a:gd name="T66" fmla="*/ 348 w 426"/>
                    <a:gd name="T67" fmla="*/ 264 h 486"/>
                    <a:gd name="T68" fmla="*/ 330 w 426"/>
                    <a:gd name="T69" fmla="*/ 234 h 486"/>
                    <a:gd name="T70" fmla="*/ 354 w 426"/>
                    <a:gd name="T71" fmla="*/ 216 h 486"/>
                    <a:gd name="T72" fmla="*/ 330 w 426"/>
                    <a:gd name="T73" fmla="*/ 174 h 486"/>
                    <a:gd name="T74" fmla="*/ 300 w 426"/>
                    <a:gd name="T75" fmla="*/ 150 h 486"/>
                    <a:gd name="T76" fmla="*/ 282 w 426"/>
                    <a:gd name="T77" fmla="*/ 126 h 486"/>
                    <a:gd name="T78" fmla="*/ 246 w 426"/>
                    <a:gd name="T79" fmla="*/ 102 h 486"/>
                    <a:gd name="T80" fmla="*/ 222 w 426"/>
                    <a:gd name="T81" fmla="*/ 84 h 486"/>
                    <a:gd name="T82" fmla="*/ 204 w 426"/>
                    <a:gd name="T83" fmla="*/ 66 h 486"/>
                    <a:gd name="T84" fmla="*/ 168 w 426"/>
                    <a:gd name="T85" fmla="*/ 66 h 486"/>
                    <a:gd name="T86" fmla="*/ 150 w 426"/>
                    <a:gd name="T87" fmla="*/ 72 h 486"/>
                    <a:gd name="T88" fmla="*/ 138 w 426"/>
                    <a:gd name="T89" fmla="*/ 36 h 486"/>
                    <a:gd name="T90" fmla="*/ 108 w 426"/>
                    <a:gd name="T91" fmla="*/ 6 h 486"/>
                    <a:gd name="T92" fmla="*/ 66 w 426"/>
                    <a:gd name="T93" fmla="*/ 0 h 486"/>
                    <a:gd name="T94" fmla="*/ 12 w 426"/>
                    <a:gd name="T95" fmla="*/ 42 h 486"/>
                    <a:gd name="T96" fmla="*/ 0 w 426"/>
                    <a:gd name="T97" fmla="*/ 66 h 486"/>
                    <a:gd name="T98" fmla="*/ 0 w 426"/>
                    <a:gd name="T99" fmla="*/ 102 h 486"/>
                    <a:gd name="T100" fmla="*/ 0 w 426"/>
                    <a:gd name="T101" fmla="*/ 126 h 4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6"/>
                    <a:gd name="T154" fmla="*/ 0 h 486"/>
                    <a:gd name="T155" fmla="*/ 426 w 426"/>
                    <a:gd name="T156" fmla="*/ 486 h 4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6" h="486">
                      <a:moveTo>
                        <a:pt x="6" y="138"/>
                      </a:moveTo>
                      <a:lnTo>
                        <a:pt x="12" y="144"/>
                      </a:lnTo>
                      <a:lnTo>
                        <a:pt x="6" y="144"/>
                      </a:lnTo>
                      <a:lnTo>
                        <a:pt x="18" y="162"/>
                      </a:lnTo>
                      <a:lnTo>
                        <a:pt x="30" y="168"/>
                      </a:lnTo>
                      <a:lnTo>
                        <a:pt x="30" y="174"/>
                      </a:lnTo>
                      <a:lnTo>
                        <a:pt x="36" y="174"/>
                      </a:lnTo>
                      <a:lnTo>
                        <a:pt x="42" y="174"/>
                      </a:lnTo>
                      <a:lnTo>
                        <a:pt x="54" y="174"/>
                      </a:lnTo>
                      <a:lnTo>
                        <a:pt x="60" y="180"/>
                      </a:lnTo>
                      <a:lnTo>
                        <a:pt x="72" y="186"/>
                      </a:lnTo>
                      <a:lnTo>
                        <a:pt x="78" y="180"/>
                      </a:lnTo>
                      <a:lnTo>
                        <a:pt x="90" y="186"/>
                      </a:lnTo>
                      <a:lnTo>
                        <a:pt x="102" y="186"/>
                      </a:lnTo>
                      <a:lnTo>
                        <a:pt x="120" y="192"/>
                      </a:lnTo>
                      <a:lnTo>
                        <a:pt x="132" y="192"/>
                      </a:lnTo>
                      <a:lnTo>
                        <a:pt x="138" y="198"/>
                      </a:lnTo>
                      <a:lnTo>
                        <a:pt x="150" y="192"/>
                      </a:lnTo>
                      <a:lnTo>
                        <a:pt x="162" y="192"/>
                      </a:lnTo>
                      <a:lnTo>
                        <a:pt x="168" y="186"/>
                      </a:lnTo>
                      <a:lnTo>
                        <a:pt x="186" y="198"/>
                      </a:lnTo>
                      <a:lnTo>
                        <a:pt x="192" y="198"/>
                      </a:lnTo>
                      <a:lnTo>
                        <a:pt x="198" y="204"/>
                      </a:lnTo>
                      <a:lnTo>
                        <a:pt x="198" y="228"/>
                      </a:lnTo>
                      <a:lnTo>
                        <a:pt x="198" y="240"/>
                      </a:lnTo>
                      <a:lnTo>
                        <a:pt x="204" y="240"/>
                      </a:lnTo>
                      <a:lnTo>
                        <a:pt x="216" y="234"/>
                      </a:lnTo>
                      <a:lnTo>
                        <a:pt x="222" y="234"/>
                      </a:lnTo>
                      <a:lnTo>
                        <a:pt x="228" y="234"/>
                      </a:lnTo>
                      <a:lnTo>
                        <a:pt x="228" y="246"/>
                      </a:lnTo>
                      <a:lnTo>
                        <a:pt x="240" y="246"/>
                      </a:lnTo>
                      <a:lnTo>
                        <a:pt x="240" y="252"/>
                      </a:lnTo>
                      <a:lnTo>
                        <a:pt x="252" y="258"/>
                      </a:lnTo>
                      <a:lnTo>
                        <a:pt x="252" y="270"/>
                      </a:lnTo>
                      <a:lnTo>
                        <a:pt x="258" y="276"/>
                      </a:lnTo>
                      <a:lnTo>
                        <a:pt x="258" y="282"/>
                      </a:lnTo>
                      <a:lnTo>
                        <a:pt x="264" y="300"/>
                      </a:lnTo>
                      <a:lnTo>
                        <a:pt x="258" y="306"/>
                      </a:lnTo>
                      <a:lnTo>
                        <a:pt x="252" y="318"/>
                      </a:lnTo>
                      <a:lnTo>
                        <a:pt x="234" y="336"/>
                      </a:lnTo>
                      <a:lnTo>
                        <a:pt x="234" y="342"/>
                      </a:lnTo>
                      <a:lnTo>
                        <a:pt x="234" y="360"/>
                      </a:lnTo>
                      <a:lnTo>
                        <a:pt x="234" y="366"/>
                      </a:lnTo>
                      <a:lnTo>
                        <a:pt x="222" y="366"/>
                      </a:lnTo>
                      <a:lnTo>
                        <a:pt x="222" y="372"/>
                      </a:lnTo>
                      <a:lnTo>
                        <a:pt x="210" y="372"/>
                      </a:lnTo>
                      <a:lnTo>
                        <a:pt x="186" y="366"/>
                      </a:lnTo>
                      <a:lnTo>
                        <a:pt x="186" y="372"/>
                      </a:lnTo>
                      <a:lnTo>
                        <a:pt x="174" y="384"/>
                      </a:lnTo>
                      <a:lnTo>
                        <a:pt x="174" y="390"/>
                      </a:lnTo>
                      <a:lnTo>
                        <a:pt x="180" y="396"/>
                      </a:lnTo>
                      <a:lnTo>
                        <a:pt x="186" y="402"/>
                      </a:lnTo>
                      <a:lnTo>
                        <a:pt x="186" y="408"/>
                      </a:lnTo>
                      <a:lnTo>
                        <a:pt x="204" y="408"/>
                      </a:lnTo>
                      <a:lnTo>
                        <a:pt x="210" y="402"/>
                      </a:lnTo>
                      <a:lnTo>
                        <a:pt x="222" y="402"/>
                      </a:lnTo>
                      <a:lnTo>
                        <a:pt x="228" y="402"/>
                      </a:lnTo>
                      <a:lnTo>
                        <a:pt x="240" y="402"/>
                      </a:lnTo>
                      <a:lnTo>
                        <a:pt x="246" y="402"/>
                      </a:lnTo>
                      <a:lnTo>
                        <a:pt x="246" y="408"/>
                      </a:lnTo>
                      <a:lnTo>
                        <a:pt x="252" y="414"/>
                      </a:lnTo>
                      <a:lnTo>
                        <a:pt x="258" y="414"/>
                      </a:lnTo>
                      <a:lnTo>
                        <a:pt x="264" y="426"/>
                      </a:lnTo>
                      <a:lnTo>
                        <a:pt x="270" y="426"/>
                      </a:lnTo>
                      <a:lnTo>
                        <a:pt x="270" y="432"/>
                      </a:lnTo>
                      <a:lnTo>
                        <a:pt x="276" y="444"/>
                      </a:lnTo>
                      <a:lnTo>
                        <a:pt x="294" y="456"/>
                      </a:lnTo>
                      <a:lnTo>
                        <a:pt x="306" y="456"/>
                      </a:lnTo>
                      <a:lnTo>
                        <a:pt x="306" y="462"/>
                      </a:lnTo>
                      <a:lnTo>
                        <a:pt x="312" y="468"/>
                      </a:lnTo>
                      <a:lnTo>
                        <a:pt x="330" y="474"/>
                      </a:lnTo>
                      <a:lnTo>
                        <a:pt x="348" y="486"/>
                      </a:lnTo>
                      <a:lnTo>
                        <a:pt x="354" y="486"/>
                      </a:lnTo>
                      <a:lnTo>
                        <a:pt x="354" y="480"/>
                      </a:lnTo>
                      <a:lnTo>
                        <a:pt x="360" y="474"/>
                      </a:lnTo>
                      <a:lnTo>
                        <a:pt x="372" y="462"/>
                      </a:lnTo>
                      <a:lnTo>
                        <a:pt x="378" y="456"/>
                      </a:lnTo>
                      <a:lnTo>
                        <a:pt x="378" y="438"/>
                      </a:lnTo>
                      <a:lnTo>
                        <a:pt x="378" y="432"/>
                      </a:lnTo>
                      <a:lnTo>
                        <a:pt x="378" y="426"/>
                      </a:lnTo>
                      <a:lnTo>
                        <a:pt x="378" y="420"/>
                      </a:lnTo>
                      <a:lnTo>
                        <a:pt x="372" y="402"/>
                      </a:lnTo>
                      <a:lnTo>
                        <a:pt x="366" y="396"/>
                      </a:lnTo>
                      <a:lnTo>
                        <a:pt x="378" y="378"/>
                      </a:lnTo>
                      <a:lnTo>
                        <a:pt x="384" y="378"/>
                      </a:lnTo>
                      <a:lnTo>
                        <a:pt x="396" y="384"/>
                      </a:lnTo>
                      <a:lnTo>
                        <a:pt x="396" y="378"/>
                      </a:lnTo>
                      <a:lnTo>
                        <a:pt x="408" y="360"/>
                      </a:lnTo>
                      <a:lnTo>
                        <a:pt x="414" y="348"/>
                      </a:lnTo>
                      <a:lnTo>
                        <a:pt x="414" y="342"/>
                      </a:lnTo>
                      <a:lnTo>
                        <a:pt x="426" y="336"/>
                      </a:lnTo>
                      <a:lnTo>
                        <a:pt x="426" y="330"/>
                      </a:lnTo>
                      <a:lnTo>
                        <a:pt x="426" y="324"/>
                      </a:lnTo>
                      <a:lnTo>
                        <a:pt x="414" y="306"/>
                      </a:lnTo>
                      <a:lnTo>
                        <a:pt x="402" y="300"/>
                      </a:lnTo>
                      <a:lnTo>
                        <a:pt x="396" y="294"/>
                      </a:lnTo>
                      <a:lnTo>
                        <a:pt x="390" y="282"/>
                      </a:lnTo>
                      <a:lnTo>
                        <a:pt x="384" y="282"/>
                      </a:lnTo>
                      <a:lnTo>
                        <a:pt x="378" y="276"/>
                      </a:lnTo>
                      <a:lnTo>
                        <a:pt x="372" y="270"/>
                      </a:lnTo>
                      <a:lnTo>
                        <a:pt x="360" y="270"/>
                      </a:lnTo>
                      <a:lnTo>
                        <a:pt x="348" y="264"/>
                      </a:lnTo>
                      <a:lnTo>
                        <a:pt x="336" y="252"/>
                      </a:lnTo>
                      <a:lnTo>
                        <a:pt x="336" y="246"/>
                      </a:lnTo>
                      <a:lnTo>
                        <a:pt x="330" y="234"/>
                      </a:lnTo>
                      <a:lnTo>
                        <a:pt x="330" y="228"/>
                      </a:lnTo>
                      <a:lnTo>
                        <a:pt x="354" y="222"/>
                      </a:lnTo>
                      <a:lnTo>
                        <a:pt x="354" y="216"/>
                      </a:lnTo>
                      <a:lnTo>
                        <a:pt x="342" y="198"/>
                      </a:lnTo>
                      <a:lnTo>
                        <a:pt x="342" y="186"/>
                      </a:lnTo>
                      <a:lnTo>
                        <a:pt x="330" y="174"/>
                      </a:lnTo>
                      <a:lnTo>
                        <a:pt x="324" y="162"/>
                      </a:lnTo>
                      <a:lnTo>
                        <a:pt x="306" y="150"/>
                      </a:lnTo>
                      <a:lnTo>
                        <a:pt x="300" y="150"/>
                      </a:lnTo>
                      <a:lnTo>
                        <a:pt x="288" y="144"/>
                      </a:lnTo>
                      <a:lnTo>
                        <a:pt x="288" y="138"/>
                      </a:lnTo>
                      <a:lnTo>
                        <a:pt x="282" y="126"/>
                      </a:lnTo>
                      <a:lnTo>
                        <a:pt x="276" y="120"/>
                      </a:lnTo>
                      <a:lnTo>
                        <a:pt x="258" y="108"/>
                      </a:lnTo>
                      <a:lnTo>
                        <a:pt x="246" y="102"/>
                      </a:lnTo>
                      <a:lnTo>
                        <a:pt x="234" y="96"/>
                      </a:lnTo>
                      <a:lnTo>
                        <a:pt x="234" y="90"/>
                      </a:lnTo>
                      <a:lnTo>
                        <a:pt x="222" y="84"/>
                      </a:lnTo>
                      <a:lnTo>
                        <a:pt x="222" y="72"/>
                      </a:lnTo>
                      <a:lnTo>
                        <a:pt x="210" y="66"/>
                      </a:lnTo>
                      <a:lnTo>
                        <a:pt x="204" y="66"/>
                      </a:lnTo>
                      <a:lnTo>
                        <a:pt x="192" y="54"/>
                      </a:lnTo>
                      <a:lnTo>
                        <a:pt x="180" y="60"/>
                      </a:lnTo>
                      <a:lnTo>
                        <a:pt x="168" y="66"/>
                      </a:lnTo>
                      <a:lnTo>
                        <a:pt x="168" y="72"/>
                      </a:lnTo>
                      <a:lnTo>
                        <a:pt x="156" y="78"/>
                      </a:lnTo>
                      <a:lnTo>
                        <a:pt x="150" y="72"/>
                      </a:lnTo>
                      <a:lnTo>
                        <a:pt x="144" y="54"/>
                      </a:lnTo>
                      <a:lnTo>
                        <a:pt x="138" y="48"/>
                      </a:lnTo>
                      <a:lnTo>
                        <a:pt x="138" y="36"/>
                      </a:lnTo>
                      <a:lnTo>
                        <a:pt x="132" y="30"/>
                      </a:lnTo>
                      <a:lnTo>
                        <a:pt x="126" y="6"/>
                      </a:lnTo>
                      <a:lnTo>
                        <a:pt x="108" y="6"/>
                      </a:lnTo>
                      <a:lnTo>
                        <a:pt x="84" y="24"/>
                      </a:lnTo>
                      <a:lnTo>
                        <a:pt x="78" y="6"/>
                      </a:lnTo>
                      <a:lnTo>
                        <a:pt x="66" y="0"/>
                      </a:lnTo>
                      <a:lnTo>
                        <a:pt x="42" y="0"/>
                      </a:lnTo>
                      <a:lnTo>
                        <a:pt x="24" y="18"/>
                      </a:lnTo>
                      <a:lnTo>
                        <a:pt x="12" y="42"/>
                      </a:lnTo>
                      <a:lnTo>
                        <a:pt x="6" y="54"/>
                      </a:lnTo>
                      <a:lnTo>
                        <a:pt x="6" y="60"/>
                      </a:lnTo>
                      <a:lnTo>
                        <a:pt x="0" y="66"/>
                      </a:lnTo>
                      <a:lnTo>
                        <a:pt x="0" y="84"/>
                      </a:lnTo>
                      <a:lnTo>
                        <a:pt x="0" y="90"/>
                      </a:lnTo>
                      <a:lnTo>
                        <a:pt x="0" y="102"/>
                      </a:lnTo>
                      <a:lnTo>
                        <a:pt x="0" y="108"/>
                      </a:lnTo>
                      <a:lnTo>
                        <a:pt x="0" y="114"/>
                      </a:lnTo>
                      <a:lnTo>
                        <a:pt x="0" y="126"/>
                      </a:lnTo>
                      <a:lnTo>
                        <a:pt x="6" y="138"/>
                      </a:lnTo>
                      <a:close/>
                    </a:path>
                  </a:pathLst>
                </a:custGeom>
                <a:solidFill>
                  <a:srgbClr val="00CC00"/>
                </a:solidFill>
                <a:ln w="0">
                  <a:solidFill>
                    <a:srgbClr val="000000"/>
                  </a:solidFill>
                  <a:prstDash val="solid"/>
                  <a:round/>
                  <a:headEnd/>
                  <a:tailEnd/>
                </a:ln>
              </p:spPr>
              <p:txBody>
                <a:bodyPr/>
                <a:lstStyle/>
                <a:p>
                  <a:endParaRPr lang="en-US"/>
                </a:p>
              </p:txBody>
            </p:sp>
            <p:sp>
              <p:nvSpPr>
                <p:cNvPr id="17023" name="Freeform 495"/>
                <p:cNvSpPr>
                  <a:spLocks/>
                </p:cNvSpPr>
                <p:nvPr/>
              </p:nvSpPr>
              <p:spPr bwMode="auto">
                <a:xfrm>
                  <a:off x="1490" y="474"/>
                  <a:ext cx="462" cy="600"/>
                </a:xfrm>
                <a:custGeom>
                  <a:avLst/>
                  <a:gdLst>
                    <a:gd name="T0" fmla="*/ 408 w 462"/>
                    <a:gd name="T1" fmla="*/ 174 h 600"/>
                    <a:gd name="T2" fmla="*/ 378 w 462"/>
                    <a:gd name="T3" fmla="*/ 228 h 600"/>
                    <a:gd name="T4" fmla="*/ 336 w 462"/>
                    <a:gd name="T5" fmla="*/ 282 h 600"/>
                    <a:gd name="T6" fmla="*/ 318 w 462"/>
                    <a:gd name="T7" fmla="*/ 312 h 600"/>
                    <a:gd name="T8" fmla="*/ 306 w 462"/>
                    <a:gd name="T9" fmla="*/ 336 h 600"/>
                    <a:gd name="T10" fmla="*/ 276 w 462"/>
                    <a:gd name="T11" fmla="*/ 360 h 600"/>
                    <a:gd name="T12" fmla="*/ 252 w 462"/>
                    <a:gd name="T13" fmla="*/ 372 h 600"/>
                    <a:gd name="T14" fmla="*/ 264 w 462"/>
                    <a:gd name="T15" fmla="*/ 396 h 600"/>
                    <a:gd name="T16" fmla="*/ 258 w 462"/>
                    <a:gd name="T17" fmla="*/ 432 h 600"/>
                    <a:gd name="T18" fmla="*/ 246 w 462"/>
                    <a:gd name="T19" fmla="*/ 462 h 600"/>
                    <a:gd name="T20" fmla="*/ 240 w 462"/>
                    <a:gd name="T21" fmla="*/ 474 h 600"/>
                    <a:gd name="T22" fmla="*/ 204 w 462"/>
                    <a:gd name="T23" fmla="*/ 480 h 600"/>
                    <a:gd name="T24" fmla="*/ 210 w 462"/>
                    <a:gd name="T25" fmla="*/ 498 h 600"/>
                    <a:gd name="T26" fmla="*/ 204 w 462"/>
                    <a:gd name="T27" fmla="*/ 516 h 600"/>
                    <a:gd name="T28" fmla="*/ 192 w 462"/>
                    <a:gd name="T29" fmla="*/ 534 h 600"/>
                    <a:gd name="T30" fmla="*/ 210 w 462"/>
                    <a:gd name="T31" fmla="*/ 546 h 600"/>
                    <a:gd name="T32" fmla="*/ 198 w 462"/>
                    <a:gd name="T33" fmla="*/ 576 h 600"/>
                    <a:gd name="T34" fmla="*/ 162 w 462"/>
                    <a:gd name="T35" fmla="*/ 600 h 600"/>
                    <a:gd name="T36" fmla="*/ 162 w 462"/>
                    <a:gd name="T37" fmla="*/ 576 h 600"/>
                    <a:gd name="T38" fmla="*/ 144 w 462"/>
                    <a:gd name="T39" fmla="*/ 582 h 600"/>
                    <a:gd name="T40" fmla="*/ 120 w 462"/>
                    <a:gd name="T41" fmla="*/ 570 h 600"/>
                    <a:gd name="T42" fmla="*/ 108 w 462"/>
                    <a:gd name="T43" fmla="*/ 582 h 600"/>
                    <a:gd name="T44" fmla="*/ 78 w 462"/>
                    <a:gd name="T45" fmla="*/ 582 h 600"/>
                    <a:gd name="T46" fmla="*/ 54 w 462"/>
                    <a:gd name="T47" fmla="*/ 582 h 600"/>
                    <a:gd name="T48" fmla="*/ 36 w 462"/>
                    <a:gd name="T49" fmla="*/ 570 h 600"/>
                    <a:gd name="T50" fmla="*/ 72 w 462"/>
                    <a:gd name="T51" fmla="*/ 528 h 600"/>
                    <a:gd name="T52" fmla="*/ 66 w 462"/>
                    <a:gd name="T53" fmla="*/ 510 h 600"/>
                    <a:gd name="T54" fmla="*/ 66 w 462"/>
                    <a:gd name="T55" fmla="*/ 462 h 600"/>
                    <a:gd name="T56" fmla="*/ 66 w 462"/>
                    <a:gd name="T57" fmla="*/ 444 h 600"/>
                    <a:gd name="T58" fmla="*/ 102 w 462"/>
                    <a:gd name="T59" fmla="*/ 402 h 600"/>
                    <a:gd name="T60" fmla="*/ 114 w 462"/>
                    <a:gd name="T61" fmla="*/ 378 h 600"/>
                    <a:gd name="T62" fmla="*/ 78 w 462"/>
                    <a:gd name="T63" fmla="*/ 318 h 600"/>
                    <a:gd name="T64" fmla="*/ 78 w 462"/>
                    <a:gd name="T65" fmla="*/ 288 h 600"/>
                    <a:gd name="T66" fmla="*/ 66 w 462"/>
                    <a:gd name="T67" fmla="*/ 258 h 600"/>
                    <a:gd name="T68" fmla="*/ 30 w 462"/>
                    <a:gd name="T69" fmla="*/ 222 h 600"/>
                    <a:gd name="T70" fmla="*/ 42 w 462"/>
                    <a:gd name="T71" fmla="*/ 198 h 600"/>
                    <a:gd name="T72" fmla="*/ 18 w 462"/>
                    <a:gd name="T73" fmla="*/ 180 h 600"/>
                    <a:gd name="T74" fmla="*/ 6 w 462"/>
                    <a:gd name="T75" fmla="*/ 150 h 600"/>
                    <a:gd name="T76" fmla="*/ 36 w 462"/>
                    <a:gd name="T77" fmla="*/ 138 h 600"/>
                    <a:gd name="T78" fmla="*/ 72 w 462"/>
                    <a:gd name="T79" fmla="*/ 108 h 600"/>
                    <a:gd name="T80" fmla="*/ 90 w 462"/>
                    <a:gd name="T81" fmla="*/ 78 h 600"/>
                    <a:gd name="T82" fmla="*/ 108 w 462"/>
                    <a:gd name="T83" fmla="*/ 84 h 600"/>
                    <a:gd name="T84" fmla="*/ 144 w 462"/>
                    <a:gd name="T85" fmla="*/ 72 h 600"/>
                    <a:gd name="T86" fmla="*/ 156 w 462"/>
                    <a:gd name="T87" fmla="*/ 42 h 600"/>
                    <a:gd name="T88" fmla="*/ 180 w 462"/>
                    <a:gd name="T89" fmla="*/ 18 h 600"/>
                    <a:gd name="T90" fmla="*/ 222 w 462"/>
                    <a:gd name="T91" fmla="*/ 0 h 600"/>
                    <a:gd name="T92" fmla="*/ 300 w 462"/>
                    <a:gd name="T93" fmla="*/ 0 h 600"/>
                    <a:gd name="T94" fmla="*/ 330 w 462"/>
                    <a:gd name="T95" fmla="*/ 6 h 600"/>
                    <a:gd name="T96" fmla="*/ 396 w 462"/>
                    <a:gd name="T97" fmla="*/ 24 h 600"/>
                    <a:gd name="T98" fmla="*/ 408 w 462"/>
                    <a:gd name="T99" fmla="*/ 42 h 600"/>
                    <a:gd name="T100" fmla="*/ 426 w 462"/>
                    <a:gd name="T101" fmla="*/ 42 h 600"/>
                    <a:gd name="T102" fmla="*/ 432 w 462"/>
                    <a:gd name="T103" fmla="*/ 72 h 600"/>
                    <a:gd name="T104" fmla="*/ 462 w 462"/>
                    <a:gd name="T105" fmla="*/ 96 h 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600"/>
                    <a:gd name="T161" fmla="*/ 462 w 462"/>
                    <a:gd name="T162" fmla="*/ 600 h 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600">
                      <a:moveTo>
                        <a:pt x="432" y="132"/>
                      </a:moveTo>
                      <a:lnTo>
                        <a:pt x="414" y="150"/>
                      </a:lnTo>
                      <a:lnTo>
                        <a:pt x="408" y="174"/>
                      </a:lnTo>
                      <a:lnTo>
                        <a:pt x="408" y="192"/>
                      </a:lnTo>
                      <a:lnTo>
                        <a:pt x="390" y="204"/>
                      </a:lnTo>
                      <a:lnTo>
                        <a:pt x="378" y="228"/>
                      </a:lnTo>
                      <a:lnTo>
                        <a:pt x="366" y="234"/>
                      </a:lnTo>
                      <a:lnTo>
                        <a:pt x="336" y="276"/>
                      </a:lnTo>
                      <a:lnTo>
                        <a:pt x="336" y="282"/>
                      </a:lnTo>
                      <a:lnTo>
                        <a:pt x="330" y="294"/>
                      </a:lnTo>
                      <a:lnTo>
                        <a:pt x="324" y="300"/>
                      </a:lnTo>
                      <a:lnTo>
                        <a:pt x="318" y="312"/>
                      </a:lnTo>
                      <a:lnTo>
                        <a:pt x="300" y="330"/>
                      </a:lnTo>
                      <a:lnTo>
                        <a:pt x="306" y="324"/>
                      </a:lnTo>
                      <a:lnTo>
                        <a:pt x="306" y="336"/>
                      </a:lnTo>
                      <a:lnTo>
                        <a:pt x="288" y="342"/>
                      </a:lnTo>
                      <a:lnTo>
                        <a:pt x="282" y="354"/>
                      </a:lnTo>
                      <a:lnTo>
                        <a:pt x="276" y="360"/>
                      </a:lnTo>
                      <a:lnTo>
                        <a:pt x="270" y="360"/>
                      </a:lnTo>
                      <a:lnTo>
                        <a:pt x="264" y="360"/>
                      </a:lnTo>
                      <a:lnTo>
                        <a:pt x="252" y="372"/>
                      </a:lnTo>
                      <a:lnTo>
                        <a:pt x="258" y="378"/>
                      </a:lnTo>
                      <a:lnTo>
                        <a:pt x="252" y="384"/>
                      </a:lnTo>
                      <a:lnTo>
                        <a:pt x="264" y="396"/>
                      </a:lnTo>
                      <a:lnTo>
                        <a:pt x="258" y="414"/>
                      </a:lnTo>
                      <a:lnTo>
                        <a:pt x="258" y="420"/>
                      </a:lnTo>
                      <a:lnTo>
                        <a:pt x="258" y="432"/>
                      </a:lnTo>
                      <a:lnTo>
                        <a:pt x="252" y="450"/>
                      </a:lnTo>
                      <a:lnTo>
                        <a:pt x="246" y="456"/>
                      </a:lnTo>
                      <a:lnTo>
                        <a:pt x="246" y="462"/>
                      </a:lnTo>
                      <a:lnTo>
                        <a:pt x="246" y="468"/>
                      </a:lnTo>
                      <a:lnTo>
                        <a:pt x="246" y="474"/>
                      </a:lnTo>
                      <a:lnTo>
                        <a:pt x="240" y="474"/>
                      </a:lnTo>
                      <a:lnTo>
                        <a:pt x="234" y="474"/>
                      </a:lnTo>
                      <a:lnTo>
                        <a:pt x="228" y="480"/>
                      </a:lnTo>
                      <a:lnTo>
                        <a:pt x="204" y="480"/>
                      </a:lnTo>
                      <a:lnTo>
                        <a:pt x="204" y="486"/>
                      </a:lnTo>
                      <a:lnTo>
                        <a:pt x="204" y="498"/>
                      </a:lnTo>
                      <a:lnTo>
                        <a:pt x="210" y="498"/>
                      </a:lnTo>
                      <a:lnTo>
                        <a:pt x="210" y="504"/>
                      </a:lnTo>
                      <a:lnTo>
                        <a:pt x="204" y="510"/>
                      </a:lnTo>
                      <a:lnTo>
                        <a:pt x="204" y="516"/>
                      </a:lnTo>
                      <a:lnTo>
                        <a:pt x="198" y="516"/>
                      </a:lnTo>
                      <a:lnTo>
                        <a:pt x="192" y="522"/>
                      </a:lnTo>
                      <a:lnTo>
                        <a:pt x="192" y="534"/>
                      </a:lnTo>
                      <a:lnTo>
                        <a:pt x="198" y="546"/>
                      </a:lnTo>
                      <a:lnTo>
                        <a:pt x="210" y="540"/>
                      </a:lnTo>
                      <a:lnTo>
                        <a:pt x="210" y="546"/>
                      </a:lnTo>
                      <a:lnTo>
                        <a:pt x="210" y="564"/>
                      </a:lnTo>
                      <a:lnTo>
                        <a:pt x="204" y="570"/>
                      </a:lnTo>
                      <a:lnTo>
                        <a:pt x="198" y="576"/>
                      </a:lnTo>
                      <a:lnTo>
                        <a:pt x="192" y="582"/>
                      </a:lnTo>
                      <a:lnTo>
                        <a:pt x="186" y="588"/>
                      </a:lnTo>
                      <a:lnTo>
                        <a:pt x="162" y="600"/>
                      </a:lnTo>
                      <a:lnTo>
                        <a:pt x="162" y="594"/>
                      </a:lnTo>
                      <a:lnTo>
                        <a:pt x="168" y="582"/>
                      </a:lnTo>
                      <a:lnTo>
                        <a:pt x="162" y="576"/>
                      </a:lnTo>
                      <a:lnTo>
                        <a:pt x="156" y="576"/>
                      </a:lnTo>
                      <a:lnTo>
                        <a:pt x="150" y="570"/>
                      </a:lnTo>
                      <a:lnTo>
                        <a:pt x="144" y="582"/>
                      </a:lnTo>
                      <a:lnTo>
                        <a:pt x="138" y="582"/>
                      </a:lnTo>
                      <a:lnTo>
                        <a:pt x="126" y="582"/>
                      </a:lnTo>
                      <a:lnTo>
                        <a:pt x="120" y="570"/>
                      </a:lnTo>
                      <a:lnTo>
                        <a:pt x="114" y="576"/>
                      </a:lnTo>
                      <a:lnTo>
                        <a:pt x="108" y="576"/>
                      </a:lnTo>
                      <a:lnTo>
                        <a:pt x="108" y="582"/>
                      </a:lnTo>
                      <a:lnTo>
                        <a:pt x="102" y="588"/>
                      </a:lnTo>
                      <a:lnTo>
                        <a:pt x="84" y="582"/>
                      </a:lnTo>
                      <a:lnTo>
                        <a:pt x="78" y="582"/>
                      </a:lnTo>
                      <a:lnTo>
                        <a:pt x="72" y="582"/>
                      </a:lnTo>
                      <a:lnTo>
                        <a:pt x="66" y="582"/>
                      </a:lnTo>
                      <a:lnTo>
                        <a:pt x="54" y="582"/>
                      </a:lnTo>
                      <a:lnTo>
                        <a:pt x="48" y="576"/>
                      </a:lnTo>
                      <a:lnTo>
                        <a:pt x="42" y="576"/>
                      </a:lnTo>
                      <a:lnTo>
                        <a:pt x="36" y="570"/>
                      </a:lnTo>
                      <a:lnTo>
                        <a:pt x="36" y="546"/>
                      </a:lnTo>
                      <a:lnTo>
                        <a:pt x="54" y="534"/>
                      </a:lnTo>
                      <a:lnTo>
                        <a:pt x="72" y="528"/>
                      </a:lnTo>
                      <a:lnTo>
                        <a:pt x="72" y="516"/>
                      </a:lnTo>
                      <a:lnTo>
                        <a:pt x="60" y="516"/>
                      </a:lnTo>
                      <a:lnTo>
                        <a:pt x="66" y="510"/>
                      </a:lnTo>
                      <a:lnTo>
                        <a:pt x="54" y="498"/>
                      </a:lnTo>
                      <a:lnTo>
                        <a:pt x="54" y="486"/>
                      </a:lnTo>
                      <a:lnTo>
                        <a:pt x="66" y="462"/>
                      </a:lnTo>
                      <a:lnTo>
                        <a:pt x="72" y="462"/>
                      </a:lnTo>
                      <a:lnTo>
                        <a:pt x="66" y="456"/>
                      </a:lnTo>
                      <a:lnTo>
                        <a:pt x="66" y="444"/>
                      </a:lnTo>
                      <a:lnTo>
                        <a:pt x="72" y="420"/>
                      </a:lnTo>
                      <a:lnTo>
                        <a:pt x="78" y="414"/>
                      </a:lnTo>
                      <a:lnTo>
                        <a:pt x="102" y="402"/>
                      </a:lnTo>
                      <a:lnTo>
                        <a:pt x="108" y="396"/>
                      </a:lnTo>
                      <a:lnTo>
                        <a:pt x="108" y="390"/>
                      </a:lnTo>
                      <a:lnTo>
                        <a:pt x="114" y="378"/>
                      </a:lnTo>
                      <a:lnTo>
                        <a:pt x="102" y="348"/>
                      </a:lnTo>
                      <a:lnTo>
                        <a:pt x="78" y="330"/>
                      </a:lnTo>
                      <a:lnTo>
                        <a:pt x="78" y="318"/>
                      </a:lnTo>
                      <a:lnTo>
                        <a:pt x="90" y="318"/>
                      </a:lnTo>
                      <a:lnTo>
                        <a:pt x="78" y="306"/>
                      </a:lnTo>
                      <a:lnTo>
                        <a:pt x="78" y="288"/>
                      </a:lnTo>
                      <a:lnTo>
                        <a:pt x="90" y="288"/>
                      </a:lnTo>
                      <a:lnTo>
                        <a:pt x="78" y="264"/>
                      </a:lnTo>
                      <a:lnTo>
                        <a:pt x="66" y="258"/>
                      </a:lnTo>
                      <a:lnTo>
                        <a:pt x="42" y="240"/>
                      </a:lnTo>
                      <a:lnTo>
                        <a:pt x="36" y="228"/>
                      </a:lnTo>
                      <a:lnTo>
                        <a:pt x="30" y="222"/>
                      </a:lnTo>
                      <a:lnTo>
                        <a:pt x="24" y="210"/>
                      </a:lnTo>
                      <a:lnTo>
                        <a:pt x="24" y="204"/>
                      </a:lnTo>
                      <a:lnTo>
                        <a:pt x="42" y="198"/>
                      </a:lnTo>
                      <a:lnTo>
                        <a:pt x="30" y="192"/>
                      </a:lnTo>
                      <a:lnTo>
                        <a:pt x="18" y="186"/>
                      </a:lnTo>
                      <a:lnTo>
                        <a:pt x="18" y="180"/>
                      </a:lnTo>
                      <a:lnTo>
                        <a:pt x="6" y="174"/>
                      </a:lnTo>
                      <a:lnTo>
                        <a:pt x="0" y="162"/>
                      </a:lnTo>
                      <a:lnTo>
                        <a:pt x="6" y="150"/>
                      </a:lnTo>
                      <a:lnTo>
                        <a:pt x="12" y="144"/>
                      </a:lnTo>
                      <a:lnTo>
                        <a:pt x="30" y="132"/>
                      </a:lnTo>
                      <a:lnTo>
                        <a:pt x="36" y="138"/>
                      </a:lnTo>
                      <a:lnTo>
                        <a:pt x="42" y="120"/>
                      </a:lnTo>
                      <a:lnTo>
                        <a:pt x="54" y="114"/>
                      </a:lnTo>
                      <a:lnTo>
                        <a:pt x="72" y="108"/>
                      </a:lnTo>
                      <a:lnTo>
                        <a:pt x="72" y="96"/>
                      </a:lnTo>
                      <a:lnTo>
                        <a:pt x="96" y="90"/>
                      </a:lnTo>
                      <a:lnTo>
                        <a:pt x="90" y="78"/>
                      </a:lnTo>
                      <a:lnTo>
                        <a:pt x="84" y="72"/>
                      </a:lnTo>
                      <a:lnTo>
                        <a:pt x="108" y="72"/>
                      </a:lnTo>
                      <a:lnTo>
                        <a:pt x="108" y="84"/>
                      </a:lnTo>
                      <a:lnTo>
                        <a:pt x="126" y="90"/>
                      </a:lnTo>
                      <a:lnTo>
                        <a:pt x="138" y="84"/>
                      </a:lnTo>
                      <a:lnTo>
                        <a:pt x="144" y="72"/>
                      </a:lnTo>
                      <a:lnTo>
                        <a:pt x="144" y="60"/>
                      </a:lnTo>
                      <a:lnTo>
                        <a:pt x="144" y="54"/>
                      </a:lnTo>
                      <a:lnTo>
                        <a:pt x="156" y="42"/>
                      </a:lnTo>
                      <a:lnTo>
                        <a:pt x="156" y="36"/>
                      </a:lnTo>
                      <a:lnTo>
                        <a:pt x="174" y="30"/>
                      </a:lnTo>
                      <a:lnTo>
                        <a:pt x="180" y="18"/>
                      </a:lnTo>
                      <a:lnTo>
                        <a:pt x="186" y="18"/>
                      </a:lnTo>
                      <a:lnTo>
                        <a:pt x="216" y="12"/>
                      </a:lnTo>
                      <a:lnTo>
                        <a:pt x="222" y="0"/>
                      </a:lnTo>
                      <a:lnTo>
                        <a:pt x="276" y="18"/>
                      </a:lnTo>
                      <a:lnTo>
                        <a:pt x="282" y="6"/>
                      </a:lnTo>
                      <a:lnTo>
                        <a:pt x="300" y="0"/>
                      </a:lnTo>
                      <a:lnTo>
                        <a:pt x="294" y="12"/>
                      </a:lnTo>
                      <a:lnTo>
                        <a:pt x="312" y="0"/>
                      </a:lnTo>
                      <a:lnTo>
                        <a:pt x="330" y="6"/>
                      </a:lnTo>
                      <a:lnTo>
                        <a:pt x="342" y="12"/>
                      </a:lnTo>
                      <a:lnTo>
                        <a:pt x="384" y="24"/>
                      </a:lnTo>
                      <a:lnTo>
                        <a:pt x="396" y="24"/>
                      </a:lnTo>
                      <a:lnTo>
                        <a:pt x="408" y="24"/>
                      </a:lnTo>
                      <a:lnTo>
                        <a:pt x="408" y="30"/>
                      </a:lnTo>
                      <a:lnTo>
                        <a:pt x="408" y="42"/>
                      </a:lnTo>
                      <a:lnTo>
                        <a:pt x="420" y="30"/>
                      </a:lnTo>
                      <a:lnTo>
                        <a:pt x="426" y="36"/>
                      </a:lnTo>
                      <a:lnTo>
                        <a:pt x="426" y="42"/>
                      </a:lnTo>
                      <a:lnTo>
                        <a:pt x="420" y="42"/>
                      </a:lnTo>
                      <a:lnTo>
                        <a:pt x="432" y="60"/>
                      </a:lnTo>
                      <a:lnTo>
                        <a:pt x="432" y="72"/>
                      </a:lnTo>
                      <a:lnTo>
                        <a:pt x="438" y="66"/>
                      </a:lnTo>
                      <a:lnTo>
                        <a:pt x="462" y="78"/>
                      </a:lnTo>
                      <a:lnTo>
                        <a:pt x="462" y="96"/>
                      </a:lnTo>
                      <a:lnTo>
                        <a:pt x="432" y="132"/>
                      </a:lnTo>
                      <a:close/>
                    </a:path>
                  </a:pathLst>
                </a:custGeom>
                <a:solidFill>
                  <a:srgbClr val="00CC00"/>
                </a:solidFill>
                <a:ln w="0">
                  <a:solidFill>
                    <a:srgbClr val="000000"/>
                  </a:solidFill>
                  <a:prstDash val="solid"/>
                  <a:round/>
                  <a:headEnd/>
                  <a:tailEnd/>
                </a:ln>
              </p:spPr>
              <p:txBody>
                <a:bodyPr/>
                <a:lstStyle/>
                <a:p>
                  <a:endParaRPr lang="en-US"/>
                </a:p>
              </p:txBody>
            </p:sp>
            <p:sp>
              <p:nvSpPr>
                <p:cNvPr id="17024" name="Freeform 496"/>
                <p:cNvSpPr>
                  <a:spLocks/>
                </p:cNvSpPr>
                <p:nvPr/>
              </p:nvSpPr>
              <p:spPr bwMode="auto">
                <a:xfrm>
                  <a:off x="1081" y="1230"/>
                  <a:ext cx="276" cy="228"/>
                </a:xfrm>
                <a:custGeom>
                  <a:avLst/>
                  <a:gdLst>
                    <a:gd name="T0" fmla="*/ 144 w 276"/>
                    <a:gd name="T1" fmla="*/ 24 h 228"/>
                    <a:gd name="T2" fmla="*/ 168 w 276"/>
                    <a:gd name="T3" fmla="*/ 6 h 228"/>
                    <a:gd name="T4" fmla="*/ 192 w 276"/>
                    <a:gd name="T5" fmla="*/ 6 h 228"/>
                    <a:gd name="T6" fmla="*/ 198 w 276"/>
                    <a:gd name="T7" fmla="*/ 18 h 228"/>
                    <a:gd name="T8" fmla="*/ 216 w 276"/>
                    <a:gd name="T9" fmla="*/ 78 h 228"/>
                    <a:gd name="T10" fmla="*/ 222 w 276"/>
                    <a:gd name="T11" fmla="*/ 102 h 228"/>
                    <a:gd name="T12" fmla="*/ 228 w 276"/>
                    <a:gd name="T13" fmla="*/ 120 h 228"/>
                    <a:gd name="T14" fmla="*/ 234 w 276"/>
                    <a:gd name="T15" fmla="*/ 138 h 228"/>
                    <a:gd name="T16" fmla="*/ 246 w 276"/>
                    <a:gd name="T17" fmla="*/ 132 h 228"/>
                    <a:gd name="T18" fmla="*/ 258 w 276"/>
                    <a:gd name="T19" fmla="*/ 144 h 228"/>
                    <a:gd name="T20" fmla="*/ 276 w 276"/>
                    <a:gd name="T21" fmla="*/ 156 h 228"/>
                    <a:gd name="T22" fmla="*/ 270 w 276"/>
                    <a:gd name="T23" fmla="*/ 174 h 228"/>
                    <a:gd name="T24" fmla="*/ 264 w 276"/>
                    <a:gd name="T25" fmla="*/ 204 h 228"/>
                    <a:gd name="T26" fmla="*/ 252 w 276"/>
                    <a:gd name="T27" fmla="*/ 210 h 228"/>
                    <a:gd name="T28" fmla="*/ 240 w 276"/>
                    <a:gd name="T29" fmla="*/ 210 h 228"/>
                    <a:gd name="T30" fmla="*/ 222 w 276"/>
                    <a:gd name="T31" fmla="*/ 210 h 228"/>
                    <a:gd name="T32" fmla="*/ 210 w 276"/>
                    <a:gd name="T33" fmla="*/ 204 h 228"/>
                    <a:gd name="T34" fmla="*/ 198 w 276"/>
                    <a:gd name="T35" fmla="*/ 198 h 228"/>
                    <a:gd name="T36" fmla="*/ 174 w 276"/>
                    <a:gd name="T37" fmla="*/ 204 h 228"/>
                    <a:gd name="T38" fmla="*/ 150 w 276"/>
                    <a:gd name="T39" fmla="*/ 216 h 228"/>
                    <a:gd name="T40" fmla="*/ 126 w 276"/>
                    <a:gd name="T41" fmla="*/ 222 h 228"/>
                    <a:gd name="T42" fmla="*/ 90 w 276"/>
                    <a:gd name="T43" fmla="*/ 228 h 228"/>
                    <a:gd name="T44" fmla="*/ 84 w 276"/>
                    <a:gd name="T45" fmla="*/ 210 h 228"/>
                    <a:gd name="T46" fmla="*/ 72 w 276"/>
                    <a:gd name="T47" fmla="*/ 192 h 228"/>
                    <a:gd name="T48" fmla="*/ 42 w 276"/>
                    <a:gd name="T49" fmla="*/ 186 h 228"/>
                    <a:gd name="T50" fmla="*/ 36 w 276"/>
                    <a:gd name="T51" fmla="*/ 180 h 228"/>
                    <a:gd name="T52" fmla="*/ 30 w 276"/>
                    <a:gd name="T53" fmla="*/ 162 h 228"/>
                    <a:gd name="T54" fmla="*/ 12 w 276"/>
                    <a:gd name="T55" fmla="*/ 120 h 228"/>
                    <a:gd name="T56" fmla="*/ 6 w 276"/>
                    <a:gd name="T57" fmla="*/ 90 h 228"/>
                    <a:gd name="T58" fmla="*/ 0 w 276"/>
                    <a:gd name="T59" fmla="*/ 78 h 228"/>
                    <a:gd name="T60" fmla="*/ 18 w 276"/>
                    <a:gd name="T61" fmla="*/ 60 h 228"/>
                    <a:gd name="T62" fmla="*/ 12 w 276"/>
                    <a:gd name="T63" fmla="*/ 42 h 228"/>
                    <a:gd name="T64" fmla="*/ 66 w 276"/>
                    <a:gd name="T65" fmla="*/ 0 h 228"/>
                    <a:gd name="T66" fmla="*/ 90 w 276"/>
                    <a:gd name="T67" fmla="*/ 24 h 228"/>
                    <a:gd name="T68" fmla="*/ 126 w 276"/>
                    <a:gd name="T69" fmla="*/ 24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6"/>
                    <a:gd name="T106" fmla="*/ 0 h 228"/>
                    <a:gd name="T107" fmla="*/ 276 w 276"/>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6" h="228">
                      <a:moveTo>
                        <a:pt x="126" y="24"/>
                      </a:moveTo>
                      <a:lnTo>
                        <a:pt x="144" y="24"/>
                      </a:lnTo>
                      <a:lnTo>
                        <a:pt x="162" y="12"/>
                      </a:lnTo>
                      <a:lnTo>
                        <a:pt x="168" y="6"/>
                      </a:lnTo>
                      <a:lnTo>
                        <a:pt x="180" y="6"/>
                      </a:lnTo>
                      <a:lnTo>
                        <a:pt x="192" y="6"/>
                      </a:lnTo>
                      <a:lnTo>
                        <a:pt x="192" y="18"/>
                      </a:lnTo>
                      <a:lnTo>
                        <a:pt x="198" y="18"/>
                      </a:lnTo>
                      <a:lnTo>
                        <a:pt x="204" y="30"/>
                      </a:lnTo>
                      <a:lnTo>
                        <a:pt x="216" y="78"/>
                      </a:lnTo>
                      <a:lnTo>
                        <a:pt x="222" y="84"/>
                      </a:lnTo>
                      <a:lnTo>
                        <a:pt x="222" y="102"/>
                      </a:lnTo>
                      <a:lnTo>
                        <a:pt x="222" y="108"/>
                      </a:lnTo>
                      <a:lnTo>
                        <a:pt x="228" y="120"/>
                      </a:lnTo>
                      <a:lnTo>
                        <a:pt x="228" y="126"/>
                      </a:lnTo>
                      <a:lnTo>
                        <a:pt x="234" y="138"/>
                      </a:lnTo>
                      <a:lnTo>
                        <a:pt x="240" y="132"/>
                      </a:lnTo>
                      <a:lnTo>
                        <a:pt x="246" y="132"/>
                      </a:lnTo>
                      <a:lnTo>
                        <a:pt x="246" y="138"/>
                      </a:lnTo>
                      <a:lnTo>
                        <a:pt x="258" y="144"/>
                      </a:lnTo>
                      <a:lnTo>
                        <a:pt x="264" y="150"/>
                      </a:lnTo>
                      <a:lnTo>
                        <a:pt x="276" y="156"/>
                      </a:lnTo>
                      <a:lnTo>
                        <a:pt x="276" y="174"/>
                      </a:lnTo>
                      <a:lnTo>
                        <a:pt x="270" y="174"/>
                      </a:lnTo>
                      <a:lnTo>
                        <a:pt x="264" y="198"/>
                      </a:lnTo>
                      <a:lnTo>
                        <a:pt x="264" y="204"/>
                      </a:lnTo>
                      <a:lnTo>
                        <a:pt x="258" y="204"/>
                      </a:lnTo>
                      <a:lnTo>
                        <a:pt x="252" y="210"/>
                      </a:lnTo>
                      <a:lnTo>
                        <a:pt x="246" y="210"/>
                      </a:lnTo>
                      <a:lnTo>
                        <a:pt x="240" y="210"/>
                      </a:lnTo>
                      <a:lnTo>
                        <a:pt x="222" y="204"/>
                      </a:lnTo>
                      <a:lnTo>
                        <a:pt x="222" y="210"/>
                      </a:lnTo>
                      <a:lnTo>
                        <a:pt x="210" y="210"/>
                      </a:lnTo>
                      <a:lnTo>
                        <a:pt x="210" y="204"/>
                      </a:lnTo>
                      <a:lnTo>
                        <a:pt x="204" y="198"/>
                      </a:lnTo>
                      <a:lnTo>
                        <a:pt x="198" y="198"/>
                      </a:lnTo>
                      <a:lnTo>
                        <a:pt x="186" y="198"/>
                      </a:lnTo>
                      <a:lnTo>
                        <a:pt x="174" y="204"/>
                      </a:lnTo>
                      <a:lnTo>
                        <a:pt x="162" y="210"/>
                      </a:lnTo>
                      <a:lnTo>
                        <a:pt x="150" y="216"/>
                      </a:lnTo>
                      <a:lnTo>
                        <a:pt x="132" y="222"/>
                      </a:lnTo>
                      <a:lnTo>
                        <a:pt x="126" y="222"/>
                      </a:lnTo>
                      <a:lnTo>
                        <a:pt x="120" y="222"/>
                      </a:lnTo>
                      <a:lnTo>
                        <a:pt x="90" y="228"/>
                      </a:lnTo>
                      <a:lnTo>
                        <a:pt x="90" y="216"/>
                      </a:lnTo>
                      <a:lnTo>
                        <a:pt x="84" y="210"/>
                      </a:lnTo>
                      <a:lnTo>
                        <a:pt x="84" y="198"/>
                      </a:lnTo>
                      <a:lnTo>
                        <a:pt x="72" y="192"/>
                      </a:lnTo>
                      <a:lnTo>
                        <a:pt x="54" y="192"/>
                      </a:lnTo>
                      <a:lnTo>
                        <a:pt x="42" y="186"/>
                      </a:lnTo>
                      <a:lnTo>
                        <a:pt x="42" y="180"/>
                      </a:lnTo>
                      <a:lnTo>
                        <a:pt x="36" y="180"/>
                      </a:lnTo>
                      <a:lnTo>
                        <a:pt x="30" y="168"/>
                      </a:lnTo>
                      <a:lnTo>
                        <a:pt x="30" y="162"/>
                      </a:lnTo>
                      <a:lnTo>
                        <a:pt x="24" y="138"/>
                      </a:lnTo>
                      <a:lnTo>
                        <a:pt x="12" y="120"/>
                      </a:lnTo>
                      <a:lnTo>
                        <a:pt x="18" y="96"/>
                      </a:lnTo>
                      <a:lnTo>
                        <a:pt x="6" y="90"/>
                      </a:lnTo>
                      <a:lnTo>
                        <a:pt x="6" y="84"/>
                      </a:lnTo>
                      <a:lnTo>
                        <a:pt x="0" y="78"/>
                      </a:lnTo>
                      <a:lnTo>
                        <a:pt x="12" y="60"/>
                      </a:lnTo>
                      <a:lnTo>
                        <a:pt x="18" y="60"/>
                      </a:lnTo>
                      <a:lnTo>
                        <a:pt x="12" y="48"/>
                      </a:lnTo>
                      <a:lnTo>
                        <a:pt x="12" y="42"/>
                      </a:lnTo>
                      <a:lnTo>
                        <a:pt x="30" y="24"/>
                      </a:lnTo>
                      <a:lnTo>
                        <a:pt x="66" y="0"/>
                      </a:lnTo>
                      <a:lnTo>
                        <a:pt x="78" y="6"/>
                      </a:lnTo>
                      <a:lnTo>
                        <a:pt x="90" y="24"/>
                      </a:lnTo>
                      <a:lnTo>
                        <a:pt x="108" y="24"/>
                      </a:lnTo>
                      <a:lnTo>
                        <a:pt x="126" y="24"/>
                      </a:lnTo>
                      <a:close/>
                    </a:path>
                  </a:pathLst>
                </a:custGeom>
                <a:solidFill>
                  <a:srgbClr val="00CC00"/>
                </a:solidFill>
                <a:ln w="0">
                  <a:solidFill>
                    <a:srgbClr val="000000"/>
                  </a:solidFill>
                  <a:prstDash val="solid"/>
                  <a:round/>
                  <a:headEnd/>
                  <a:tailEnd/>
                </a:ln>
              </p:spPr>
              <p:txBody>
                <a:bodyPr/>
                <a:lstStyle/>
                <a:p>
                  <a:endParaRPr lang="en-US"/>
                </a:p>
              </p:txBody>
            </p:sp>
            <p:sp>
              <p:nvSpPr>
                <p:cNvPr id="17025" name="Freeform 497"/>
                <p:cNvSpPr>
                  <a:spLocks/>
                </p:cNvSpPr>
                <p:nvPr/>
              </p:nvSpPr>
              <p:spPr bwMode="auto">
                <a:xfrm>
                  <a:off x="1748" y="2028"/>
                  <a:ext cx="204" cy="126"/>
                </a:xfrm>
                <a:custGeom>
                  <a:avLst/>
                  <a:gdLst>
                    <a:gd name="T0" fmla="*/ 12 w 204"/>
                    <a:gd name="T1" fmla="*/ 90 h 126"/>
                    <a:gd name="T2" fmla="*/ 18 w 204"/>
                    <a:gd name="T3" fmla="*/ 78 h 126"/>
                    <a:gd name="T4" fmla="*/ 36 w 204"/>
                    <a:gd name="T5" fmla="*/ 60 h 126"/>
                    <a:gd name="T6" fmla="*/ 54 w 204"/>
                    <a:gd name="T7" fmla="*/ 54 h 126"/>
                    <a:gd name="T8" fmla="*/ 72 w 204"/>
                    <a:gd name="T9" fmla="*/ 42 h 126"/>
                    <a:gd name="T10" fmla="*/ 102 w 204"/>
                    <a:gd name="T11" fmla="*/ 12 h 126"/>
                    <a:gd name="T12" fmla="*/ 144 w 204"/>
                    <a:gd name="T13" fmla="*/ 0 h 126"/>
                    <a:gd name="T14" fmla="*/ 156 w 204"/>
                    <a:gd name="T15" fmla="*/ 12 h 126"/>
                    <a:gd name="T16" fmla="*/ 156 w 204"/>
                    <a:gd name="T17" fmla="*/ 12 h 126"/>
                    <a:gd name="T18" fmla="*/ 150 w 204"/>
                    <a:gd name="T19" fmla="*/ 24 h 126"/>
                    <a:gd name="T20" fmla="*/ 132 w 204"/>
                    <a:gd name="T21" fmla="*/ 24 h 126"/>
                    <a:gd name="T22" fmla="*/ 120 w 204"/>
                    <a:gd name="T23" fmla="*/ 24 h 126"/>
                    <a:gd name="T24" fmla="*/ 126 w 204"/>
                    <a:gd name="T25" fmla="*/ 30 h 126"/>
                    <a:gd name="T26" fmla="*/ 138 w 204"/>
                    <a:gd name="T27" fmla="*/ 36 h 126"/>
                    <a:gd name="T28" fmla="*/ 150 w 204"/>
                    <a:gd name="T29" fmla="*/ 36 h 126"/>
                    <a:gd name="T30" fmla="*/ 138 w 204"/>
                    <a:gd name="T31" fmla="*/ 48 h 126"/>
                    <a:gd name="T32" fmla="*/ 144 w 204"/>
                    <a:gd name="T33" fmla="*/ 54 h 126"/>
                    <a:gd name="T34" fmla="*/ 150 w 204"/>
                    <a:gd name="T35" fmla="*/ 66 h 126"/>
                    <a:gd name="T36" fmla="*/ 168 w 204"/>
                    <a:gd name="T37" fmla="*/ 78 h 126"/>
                    <a:gd name="T38" fmla="*/ 168 w 204"/>
                    <a:gd name="T39" fmla="*/ 78 h 126"/>
                    <a:gd name="T40" fmla="*/ 180 w 204"/>
                    <a:gd name="T41" fmla="*/ 78 h 126"/>
                    <a:gd name="T42" fmla="*/ 192 w 204"/>
                    <a:gd name="T43" fmla="*/ 78 h 126"/>
                    <a:gd name="T44" fmla="*/ 204 w 204"/>
                    <a:gd name="T45" fmla="*/ 84 h 126"/>
                    <a:gd name="T46" fmla="*/ 204 w 204"/>
                    <a:gd name="T47" fmla="*/ 84 h 126"/>
                    <a:gd name="T48" fmla="*/ 198 w 204"/>
                    <a:gd name="T49" fmla="*/ 90 h 126"/>
                    <a:gd name="T50" fmla="*/ 162 w 204"/>
                    <a:gd name="T51" fmla="*/ 102 h 126"/>
                    <a:gd name="T52" fmla="*/ 156 w 204"/>
                    <a:gd name="T53" fmla="*/ 108 h 126"/>
                    <a:gd name="T54" fmla="*/ 144 w 204"/>
                    <a:gd name="T55" fmla="*/ 120 h 126"/>
                    <a:gd name="T56" fmla="*/ 138 w 204"/>
                    <a:gd name="T57" fmla="*/ 126 h 126"/>
                    <a:gd name="T58" fmla="*/ 132 w 204"/>
                    <a:gd name="T59" fmla="*/ 120 h 126"/>
                    <a:gd name="T60" fmla="*/ 126 w 204"/>
                    <a:gd name="T61" fmla="*/ 108 h 126"/>
                    <a:gd name="T62" fmla="*/ 138 w 204"/>
                    <a:gd name="T63" fmla="*/ 96 h 126"/>
                    <a:gd name="T64" fmla="*/ 150 w 204"/>
                    <a:gd name="T65" fmla="*/ 84 h 126"/>
                    <a:gd name="T66" fmla="*/ 156 w 204"/>
                    <a:gd name="T67" fmla="*/ 78 h 126"/>
                    <a:gd name="T68" fmla="*/ 150 w 204"/>
                    <a:gd name="T69" fmla="*/ 78 h 126"/>
                    <a:gd name="T70" fmla="*/ 126 w 204"/>
                    <a:gd name="T71" fmla="*/ 90 h 126"/>
                    <a:gd name="T72" fmla="*/ 114 w 204"/>
                    <a:gd name="T73" fmla="*/ 90 h 126"/>
                    <a:gd name="T74" fmla="*/ 108 w 204"/>
                    <a:gd name="T75" fmla="*/ 78 h 126"/>
                    <a:gd name="T76" fmla="*/ 102 w 204"/>
                    <a:gd name="T77" fmla="*/ 48 h 126"/>
                    <a:gd name="T78" fmla="*/ 90 w 204"/>
                    <a:gd name="T79" fmla="*/ 42 h 126"/>
                    <a:gd name="T80" fmla="*/ 84 w 204"/>
                    <a:gd name="T81" fmla="*/ 42 h 126"/>
                    <a:gd name="T82" fmla="*/ 72 w 204"/>
                    <a:gd name="T83" fmla="*/ 60 h 126"/>
                    <a:gd name="T84" fmla="*/ 66 w 204"/>
                    <a:gd name="T85" fmla="*/ 72 h 126"/>
                    <a:gd name="T86" fmla="*/ 60 w 204"/>
                    <a:gd name="T87" fmla="*/ 78 h 126"/>
                    <a:gd name="T88" fmla="*/ 60 w 204"/>
                    <a:gd name="T89" fmla="*/ 90 h 126"/>
                    <a:gd name="T90" fmla="*/ 54 w 204"/>
                    <a:gd name="T91" fmla="*/ 90 h 126"/>
                    <a:gd name="T92" fmla="*/ 54 w 204"/>
                    <a:gd name="T93" fmla="*/ 90 h 126"/>
                    <a:gd name="T94" fmla="*/ 42 w 204"/>
                    <a:gd name="T95" fmla="*/ 90 h 126"/>
                    <a:gd name="T96" fmla="*/ 24 w 204"/>
                    <a:gd name="T97" fmla="*/ 90 h 126"/>
                    <a:gd name="T98" fmla="*/ 18 w 204"/>
                    <a:gd name="T99" fmla="*/ 96 h 126"/>
                    <a:gd name="T100" fmla="*/ 0 w 204"/>
                    <a:gd name="T101" fmla="*/ 96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4"/>
                    <a:gd name="T154" fmla="*/ 0 h 126"/>
                    <a:gd name="T155" fmla="*/ 204 w 204"/>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4" h="126">
                      <a:moveTo>
                        <a:pt x="0" y="96"/>
                      </a:moveTo>
                      <a:lnTo>
                        <a:pt x="12" y="90"/>
                      </a:lnTo>
                      <a:lnTo>
                        <a:pt x="18" y="84"/>
                      </a:lnTo>
                      <a:lnTo>
                        <a:pt x="18" y="78"/>
                      </a:lnTo>
                      <a:lnTo>
                        <a:pt x="24" y="72"/>
                      </a:lnTo>
                      <a:lnTo>
                        <a:pt x="36" y="60"/>
                      </a:lnTo>
                      <a:lnTo>
                        <a:pt x="48" y="54"/>
                      </a:lnTo>
                      <a:lnTo>
                        <a:pt x="54" y="54"/>
                      </a:lnTo>
                      <a:lnTo>
                        <a:pt x="66" y="48"/>
                      </a:lnTo>
                      <a:lnTo>
                        <a:pt x="72" y="42"/>
                      </a:lnTo>
                      <a:lnTo>
                        <a:pt x="78" y="30"/>
                      </a:lnTo>
                      <a:lnTo>
                        <a:pt x="102" y="12"/>
                      </a:lnTo>
                      <a:lnTo>
                        <a:pt x="126" y="0"/>
                      </a:lnTo>
                      <a:lnTo>
                        <a:pt x="144" y="0"/>
                      </a:lnTo>
                      <a:lnTo>
                        <a:pt x="150" y="6"/>
                      </a:lnTo>
                      <a:lnTo>
                        <a:pt x="156" y="12"/>
                      </a:lnTo>
                      <a:lnTo>
                        <a:pt x="150" y="12"/>
                      </a:lnTo>
                      <a:lnTo>
                        <a:pt x="156" y="12"/>
                      </a:lnTo>
                      <a:lnTo>
                        <a:pt x="156" y="18"/>
                      </a:lnTo>
                      <a:lnTo>
                        <a:pt x="150" y="24"/>
                      </a:lnTo>
                      <a:lnTo>
                        <a:pt x="138" y="30"/>
                      </a:lnTo>
                      <a:lnTo>
                        <a:pt x="132" y="24"/>
                      </a:lnTo>
                      <a:lnTo>
                        <a:pt x="126" y="24"/>
                      </a:lnTo>
                      <a:lnTo>
                        <a:pt x="120" y="24"/>
                      </a:lnTo>
                      <a:lnTo>
                        <a:pt x="120" y="30"/>
                      </a:lnTo>
                      <a:lnTo>
                        <a:pt x="126" y="30"/>
                      </a:lnTo>
                      <a:lnTo>
                        <a:pt x="132" y="30"/>
                      </a:lnTo>
                      <a:lnTo>
                        <a:pt x="138" y="36"/>
                      </a:lnTo>
                      <a:lnTo>
                        <a:pt x="144" y="30"/>
                      </a:lnTo>
                      <a:lnTo>
                        <a:pt x="150" y="36"/>
                      </a:lnTo>
                      <a:lnTo>
                        <a:pt x="144" y="42"/>
                      </a:lnTo>
                      <a:lnTo>
                        <a:pt x="138" y="48"/>
                      </a:lnTo>
                      <a:lnTo>
                        <a:pt x="150" y="48"/>
                      </a:lnTo>
                      <a:lnTo>
                        <a:pt x="144" y="54"/>
                      </a:lnTo>
                      <a:lnTo>
                        <a:pt x="150" y="54"/>
                      </a:lnTo>
                      <a:lnTo>
                        <a:pt x="150" y="66"/>
                      </a:lnTo>
                      <a:lnTo>
                        <a:pt x="162" y="72"/>
                      </a:lnTo>
                      <a:lnTo>
                        <a:pt x="168" y="78"/>
                      </a:lnTo>
                      <a:lnTo>
                        <a:pt x="174" y="78"/>
                      </a:lnTo>
                      <a:lnTo>
                        <a:pt x="168" y="78"/>
                      </a:lnTo>
                      <a:lnTo>
                        <a:pt x="174" y="78"/>
                      </a:lnTo>
                      <a:lnTo>
                        <a:pt x="180" y="78"/>
                      </a:lnTo>
                      <a:lnTo>
                        <a:pt x="192" y="72"/>
                      </a:lnTo>
                      <a:lnTo>
                        <a:pt x="192" y="78"/>
                      </a:lnTo>
                      <a:lnTo>
                        <a:pt x="198" y="78"/>
                      </a:lnTo>
                      <a:lnTo>
                        <a:pt x="204" y="84"/>
                      </a:lnTo>
                      <a:lnTo>
                        <a:pt x="198" y="84"/>
                      </a:lnTo>
                      <a:lnTo>
                        <a:pt x="204" y="84"/>
                      </a:lnTo>
                      <a:lnTo>
                        <a:pt x="204" y="90"/>
                      </a:lnTo>
                      <a:lnTo>
                        <a:pt x="198" y="90"/>
                      </a:lnTo>
                      <a:lnTo>
                        <a:pt x="168" y="102"/>
                      </a:lnTo>
                      <a:lnTo>
                        <a:pt x="162" y="102"/>
                      </a:lnTo>
                      <a:lnTo>
                        <a:pt x="156" y="102"/>
                      </a:lnTo>
                      <a:lnTo>
                        <a:pt x="156" y="108"/>
                      </a:lnTo>
                      <a:lnTo>
                        <a:pt x="150" y="114"/>
                      </a:lnTo>
                      <a:lnTo>
                        <a:pt x="144" y="120"/>
                      </a:lnTo>
                      <a:lnTo>
                        <a:pt x="138" y="120"/>
                      </a:lnTo>
                      <a:lnTo>
                        <a:pt x="138" y="126"/>
                      </a:lnTo>
                      <a:lnTo>
                        <a:pt x="132" y="126"/>
                      </a:lnTo>
                      <a:lnTo>
                        <a:pt x="132" y="120"/>
                      </a:lnTo>
                      <a:lnTo>
                        <a:pt x="126" y="120"/>
                      </a:lnTo>
                      <a:lnTo>
                        <a:pt x="126" y="108"/>
                      </a:lnTo>
                      <a:lnTo>
                        <a:pt x="132" y="102"/>
                      </a:lnTo>
                      <a:lnTo>
                        <a:pt x="138" y="96"/>
                      </a:lnTo>
                      <a:lnTo>
                        <a:pt x="150" y="90"/>
                      </a:lnTo>
                      <a:lnTo>
                        <a:pt x="150" y="84"/>
                      </a:lnTo>
                      <a:lnTo>
                        <a:pt x="144" y="84"/>
                      </a:lnTo>
                      <a:lnTo>
                        <a:pt x="156" y="78"/>
                      </a:lnTo>
                      <a:lnTo>
                        <a:pt x="156" y="72"/>
                      </a:lnTo>
                      <a:lnTo>
                        <a:pt x="150" y="78"/>
                      </a:lnTo>
                      <a:lnTo>
                        <a:pt x="132" y="90"/>
                      </a:lnTo>
                      <a:lnTo>
                        <a:pt x="126" y="90"/>
                      </a:lnTo>
                      <a:lnTo>
                        <a:pt x="120" y="90"/>
                      </a:lnTo>
                      <a:lnTo>
                        <a:pt x="114" y="90"/>
                      </a:lnTo>
                      <a:lnTo>
                        <a:pt x="108" y="90"/>
                      </a:lnTo>
                      <a:lnTo>
                        <a:pt x="108" y="78"/>
                      </a:lnTo>
                      <a:lnTo>
                        <a:pt x="102" y="78"/>
                      </a:lnTo>
                      <a:lnTo>
                        <a:pt x="102" y="48"/>
                      </a:lnTo>
                      <a:lnTo>
                        <a:pt x="96" y="42"/>
                      </a:lnTo>
                      <a:lnTo>
                        <a:pt x="90" y="42"/>
                      </a:lnTo>
                      <a:lnTo>
                        <a:pt x="84" y="48"/>
                      </a:lnTo>
                      <a:lnTo>
                        <a:pt x="84" y="42"/>
                      </a:lnTo>
                      <a:lnTo>
                        <a:pt x="72" y="54"/>
                      </a:lnTo>
                      <a:lnTo>
                        <a:pt x="72" y="60"/>
                      </a:lnTo>
                      <a:lnTo>
                        <a:pt x="66" y="66"/>
                      </a:lnTo>
                      <a:lnTo>
                        <a:pt x="66" y="72"/>
                      </a:lnTo>
                      <a:lnTo>
                        <a:pt x="66" y="78"/>
                      </a:lnTo>
                      <a:lnTo>
                        <a:pt x="60" y="78"/>
                      </a:lnTo>
                      <a:lnTo>
                        <a:pt x="60" y="84"/>
                      </a:lnTo>
                      <a:lnTo>
                        <a:pt x="60" y="90"/>
                      </a:lnTo>
                      <a:lnTo>
                        <a:pt x="54" y="84"/>
                      </a:lnTo>
                      <a:lnTo>
                        <a:pt x="54" y="90"/>
                      </a:lnTo>
                      <a:lnTo>
                        <a:pt x="54" y="84"/>
                      </a:lnTo>
                      <a:lnTo>
                        <a:pt x="54" y="90"/>
                      </a:lnTo>
                      <a:lnTo>
                        <a:pt x="48" y="90"/>
                      </a:lnTo>
                      <a:lnTo>
                        <a:pt x="42" y="90"/>
                      </a:lnTo>
                      <a:lnTo>
                        <a:pt x="30" y="96"/>
                      </a:lnTo>
                      <a:lnTo>
                        <a:pt x="24" y="90"/>
                      </a:lnTo>
                      <a:lnTo>
                        <a:pt x="18" y="90"/>
                      </a:lnTo>
                      <a:lnTo>
                        <a:pt x="18" y="96"/>
                      </a:lnTo>
                      <a:lnTo>
                        <a:pt x="12" y="96"/>
                      </a:lnTo>
                      <a:lnTo>
                        <a:pt x="0" y="96"/>
                      </a:lnTo>
                      <a:close/>
                    </a:path>
                  </a:pathLst>
                </a:custGeom>
                <a:solidFill>
                  <a:srgbClr val="00CC00"/>
                </a:solidFill>
                <a:ln w="0">
                  <a:solidFill>
                    <a:srgbClr val="000000"/>
                  </a:solidFill>
                  <a:prstDash val="solid"/>
                  <a:round/>
                  <a:headEnd/>
                  <a:tailEnd/>
                </a:ln>
              </p:spPr>
              <p:txBody>
                <a:bodyPr/>
                <a:lstStyle/>
                <a:p>
                  <a:endParaRPr lang="en-US"/>
                </a:p>
              </p:txBody>
            </p:sp>
            <p:sp>
              <p:nvSpPr>
                <p:cNvPr id="17026" name="Freeform 498"/>
                <p:cNvSpPr>
                  <a:spLocks/>
                </p:cNvSpPr>
                <p:nvPr/>
              </p:nvSpPr>
              <p:spPr bwMode="auto">
                <a:xfrm>
                  <a:off x="1976" y="1974"/>
                  <a:ext cx="102" cy="114"/>
                </a:xfrm>
                <a:custGeom>
                  <a:avLst/>
                  <a:gdLst>
                    <a:gd name="T0" fmla="*/ 66 w 102"/>
                    <a:gd name="T1" fmla="*/ 48 h 114"/>
                    <a:gd name="T2" fmla="*/ 66 w 102"/>
                    <a:gd name="T3" fmla="*/ 48 h 114"/>
                    <a:gd name="T4" fmla="*/ 72 w 102"/>
                    <a:gd name="T5" fmla="*/ 48 h 114"/>
                    <a:gd name="T6" fmla="*/ 84 w 102"/>
                    <a:gd name="T7" fmla="*/ 48 h 114"/>
                    <a:gd name="T8" fmla="*/ 90 w 102"/>
                    <a:gd name="T9" fmla="*/ 60 h 114"/>
                    <a:gd name="T10" fmla="*/ 90 w 102"/>
                    <a:gd name="T11" fmla="*/ 66 h 114"/>
                    <a:gd name="T12" fmla="*/ 96 w 102"/>
                    <a:gd name="T13" fmla="*/ 66 h 114"/>
                    <a:gd name="T14" fmla="*/ 90 w 102"/>
                    <a:gd name="T15" fmla="*/ 72 h 114"/>
                    <a:gd name="T16" fmla="*/ 84 w 102"/>
                    <a:gd name="T17" fmla="*/ 84 h 114"/>
                    <a:gd name="T18" fmla="*/ 96 w 102"/>
                    <a:gd name="T19" fmla="*/ 78 h 114"/>
                    <a:gd name="T20" fmla="*/ 96 w 102"/>
                    <a:gd name="T21" fmla="*/ 84 h 114"/>
                    <a:gd name="T22" fmla="*/ 90 w 102"/>
                    <a:gd name="T23" fmla="*/ 90 h 114"/>
                    <a:gd name="T24" fmla="*/ 96 w 102"/>
                    <a:gd name="T25" fmla="*/ 90 h 114"/>
                    <a:gd name="T26" fmla="*/ 102 w 102"/>
                    <a:gd name="T27" fmla="*/ 96 h 114"/>
                    <a:gd name="T28" fmla="*/ 96 w 102"/>
                    <a:gd name="T29" fmla="*/ 114 h 114"/>
                    <a:gd name="T30" fmla="*/ 90 w 102"/>
                    <a:gd name="T31" fmla="*/ 108 h 114"/>
                    <a:gd name="T32" fmla="*/ 78 w 102"/>
                    <a:gd name="T33" fmla="*/ 108 h 114"/>
                    <a:gd name="T34" fmla="*/ 78 w 102"/>
                    <a:gd name="T35" fmla="*/ 84 h 114"/>
                    <a:gd name="T36" fmla="*/ 66 w 102"/>
                    <a:gd name="T37" fmla="*/ 96 h 114"/>
                    <a:gd name="T38" fmla="*/ 54 w 102"/>
                    <a:gd name="T39" fmla="*/ 108 h 114"/>
                    <a:gd name="T40" fmla="*/ 60 w 102"/>
                    <a:gd name="T41" fmla="*/ 102 h 114"/>
                    <a:gd name="T42" fmla="*/ 66 w 102"/>
                    <a:gd name="T43" fmla="*/ 96 h 114"/>
                    <a:gd name="T44" fmla="*/ 54 w 102"/>
                    <a:gd name="T45" fmla="*/ 96 h 114"/>
                    <a:gd name="T46" fmla="*/ 48 w 102"/>
                    <a:gd name="T47" fmla="*/ 90 h 114"/>
                    <a:gd name="T48" fmla="*/ 36 w 102"/>
                    <a:gd name="T49" fmla="*/ 90 h 114"/>
                    <a:gd name="T50" fmla="*/ 18 w 102"/>
                    <a:gd name="T51" fmla="*/ 90 h 114"/>
                    <a:gd name="T52" fmla="*/ 0 w 102"/>
                    <a:gd name="T53" fmla="*/ 90 h 114"/>
                    <a:gd name="T54" fmla="*/ 12 w 102"/>
                    <a:gd name="T55" fmla="*/ 72 h 114"/>
                    <a:gd name="T56" fmla="*/ 6 w 102"/>
                    <a:gd name="T57" fmla="*/ 66 h 114"/>
                    <a:gd name="T58" fmla="*/ 18 w 102"/>
                    <a:gd name="T59" fmla="*/ 54 h 114"/>
                    <a:gd name="T60" fmla="*/ 24 w 102"/>
                    <a:gd name="T61" fmla="*/ 48 h 114"/>
                    <a:gd name="T62" fmla="*/ 30 w 102"/>
                    <a:gd name="T63" fmla="*/ 24 h 114"/>
                    <a:gd name="T64" fmla="*/ 36 w 102"/>
                    <a:gd name="T65" fmla="*/ 18 h 114"/>
                    <a:gd name="T66" fmla="*/ 42 w 102"/>
                    <a:gd name="T67" fmla="*/ 6 h 114"/>
                    <a:gd name="T68" fmla="*/ 60 w 102"/>
                    <a:gd name="T69" fmla="*/ 0 h 114"/>
                    <a:gd name="T70" fmla="*/ 54 w 102"/>
                    <a:gd name="T71" fmla="*/ 12 h 114"/>
                    <a:gd name="T72" fmla="*/ 48 w 102"/>
                    <a:gd name="T73" fmla="*/ 18 h 114"/>
                    <a:gd name="T74" fmla="*/ 42 w 102"/>
                    <a:gd name="T75" fmla="*/ 36 h 114"/>
                    <a:gd name="T76" fmla="*/ 42 w 102"/>
                    <a:gd name="T77" fmla="*/ 48 h 114"/>
                    <a:gd name="T78" fmla="*/ 54 w 102"/>
                    <a:gd name="T79" fmla="*/ 36 h 114"/>
                    <a:gd name="T80" fmla="*/ 54 w 102"/>
                    <a:gd name="T81" fmla="*/ 42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114"/>
                    <a:gd name="T125" fmla="*/ 102 w 102"/>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114">
                      <a:moveTo>
                        <a:pt x="60" y="48"/>
                      </a:moveTo>
                      <a:lnTo>
                        <a:pt x="66" y="48"/>
                      </a:lnTo>
                      <a:lnTo>
                        <a:pt x="66" y="54"/>
                      </a:lnTo>
                      <a:lnTo>
                        <a:pt x="66" y="48"/>
                      </a:lnTo>
                      <a:lnTo>
                        <a:pt x="72" y="54"/>
                      </a:lnTo>
                      <a:lnTo>
                        <a:pt x="72" y="48"/>
                      </a:lnTo>
                      <a:lnTo>
                        <a:pt x="78" y="48"/>
                      </a:lnTo>
                      <a:lnTo>
                        <a:pt x="84" y="48"/>
                      </a:lnTo>
                      <a:lnTo>
                        <a:pt x="90" y="54"/>
                      </a:lnTo>
                      <a:lnTo>
                        <a:pt x="90" y="60"/>
                      </a:lnTo>
                      <a:lnTo>
                        <a:pt x="84" y="66"/>
                      </a:lnTo>
                      <a:lnTo>
                        <a:pt x="90" y="66"/>
                      </a:lnTo>
                      <a:lnTo>
                        <a:pt x="90" y="72"/>
                      </a:lnTo>
                      <a:lnTo>
                        <a:pt x="96" y="66"/>
                      </a:lnTo>
                      <a:lnTo>
                        <a:pt x="96" y="72"/>
                      </a:lnTo>
                      <a:lnTo>
                        <a:pt x="90" y="72"/>
                      </a:lnTo>
                      <a:lnTo>
                        <a:pt x="84" y="78"/>
                      </a:lnTo>
                      <a:lnTo>
                        <a:pt x="84" y="84"/>
                      </a:lnTo>
                      <a:lnTo>
                        <a:pt x="90" y="84"/>
                      </a:lnTo>
                      <a:lnTo>
                        <a:pt x="96" y="78"/>
                      </a:lnTo>
                      <a:lnTo>
                        <a:pt x="102" y="78"/>
                      </a:lnTo>
                      <a:lnTo>
                        <a:pt x="96" y="84"/>
                      </a:lnTo>
                      <a:lnTo>
                        <a:pt x="96" y="90"/>
                      </a:lnTo>
                      <a:lnTo>
                        <a:pt x="90" y="90"/>
                      </a:lnTo>
                      <a:lnTo>
                        <a:pt x="96" y="96"/>
                      </a:lnTo>
                      <a:lnTo>
                        <a:pt x="96" y="90"/>
                      </a:lnTo>
                      <a:lnTo>
                        <a:pt x="102" y="84"/>
                      </a:lnTo>
                      <a:lnTo>
                        <a:pt x="102" y="96"/>
                      </a:lnTo>
                      <a:lnTo>
                        <a:pt x="96" y="102"/>
                      </a:lnTo>
                      <a:lnTo>
                        <a:pt x="96" y="114"/>
                      </a:lnTo>
                      <a:lnTo>
                        <a:pt x="90" y="114"/>
                      </a:lnTo>
                      <a:lnTo>
                        <a:pt x="90" y="108"/>
                      </a:lnTo>
                      <a:lnTo>
                        <a:pt x="84" y="102"/>
                      </a:lnTo>
                      <a:lnTo>
                        <a:pt x="78" y="108"/>
                      </a:lnTo>
                      <a:lnTo>
                        <a:pt x="84" y="90"/>
                      </a:lnTo>
                      <a:lnTo>
                        <a:pt x="78" y="84"/>
                      </a:lnTo>
                      <a:lnTo>
                        <a:pt x="72" y="96"/>
                      </a:lnTo>
                      <a:lnTo>
                        <a:pt x="66" y="96"/>
                      </a:lnTo>
                      <a:lnTo>
                        <a:pt x="60" y="108"/>
                      </a:lnTo>
                      <a:lnTo>
                        <a:pt x="54" y="108"/>
                      </a:lnTo>
                      <a:lnTo>
                        <a:pt x="54" y="102"/>
                      </a:lnTo>
                      <a:lnTo>
                        <a:pt x="60" y="102"/>
                      </a:lnTo>
                      <a:lnTo>
                        <a:pt x="60" y="96"/>
                      </a:lnTo>
                      <a:lnTo>
                        <a:pt x="66" y="96"/>
                      </a:lnTo>
                      <a:lnTo>
                        <a:pt x="60" y="96"/>
                      </a:lnTo>
                      <a:lnTo>
                        <a:pt x="54" y="96"/>
                      </a:lnTo>
                      <a:lnTo>
                        <a:pt x="48" y="96"/>
                      </a:lnTo>
                      <a:lnTo>
                        <a:pt x="48" y="90"/>
                      </a:lnTo>
                      <a:lnTo>
                        <a:pt x="42" y="90"/>
                      </a:lnTo>
                      <a:lnTo>
                        <a:pt x="36" y="90"/>
                      </a:lnTo>
                      <a:lnTo>
                        <a:pt x="30" y="90"/>
                      </a:lnTo>
                      <a:lnTo>
                        <a:pt x="18" y="90"/>
                      </a:lnTo>
                      <a:lnTo>
                        <a:pt x="6" y="90"/>
                      </a:lnTo>
                      <a:lnTo>
                        <a:pt x="0" y="90"/>
                      </a:lnTo>
                      <a:lnTo>
                        <a:pt x="0" y="84"/>
                      </a:lnTo>
                      <a:lnTo>
                        <a:pt x="12" y="72"/>
                      </a:lnTo>
                      <a:lnTo>
                        <a:pt x="6" y="72"/>
                      </a:lnTo>
                      <a:lnTo>
                        <a:pt x="6" y="66"/>
                      </a:lnTo>
                      <a:lnTo>
                        <a:pt x="12" y="66"/>
                      </a:lnTo>
                      <a:lnTo>
                        <a:pt x="18" y="54"/>
                      </a:lnTo>
                      <a:lnTo>
                        <a:pt x="18" y="48"/>
                      </a:lnTo>
                      <a:lnTo>
                        <a:pt x="24" y="48"/>
                      </a:lnTo>
                      <a:lnTo>
                        <a:pt x="24" y="42"/>
                      </a:lnTo>
                      <a:lnTo>
                        <a:pt x="30" y="24"/>
                      </a:lnTo>
                      <a:lnTo>
                        <a:pt x="30" y="18"/>
                      </a:lnTo>
                      <a:lnTo>
                        <a:pt x="36" y="18"/>
                      </a:lnTo>
                      <a:lnTo>
                        <a:pt x="36" y="12"/>
                      </a:lnTo>
                      <a:lnTo>
                        <a:pt x="42" y="6"/>
                      </a:lnTo>
                      <a:lnTo>
                        <a:pt x="54" y="0"/>
                      </a:lnTo>
                      <a:lnTo>
                        <a:pt x="60" y="0"/>
                      </a:lnTo>
                      <a:lnTo>
                        <a:pt x="60" y="6"/>
                      </a:lnTo>
                      <a:lnTo>
                        <a:pt x="54" y="12"/>
                      </a:lnTo>
                      <a:lnTo>
                        <a:pt x="54" y="18"/>
                      </a:lnTo>
                      <a:lnTo>
                        <a:pt x="48" y="18"/>
                      </a:lnTo>
                      <a:lnTo>
                        <a:pt x="48" y="24"/>
                      </a:lnTo>
                      <a:lnTo>
                        <a:pt x="42" y="36"/>
                      </a:lnTo>
                      <a:lnTo>
                        <a:pt x="42" y="42"/>
                      </a:lnTo>
                      <a:lnTo>
                        <a:pt x="42" y="48"/>
                      </a:lnTo>
                      <a:lnTo>
                        <a:pt x="48" y="36"/>
                      </a:lnTo>
                      <a:lnTo>
                        <a:pt x="54" y="36"/>
                      </a:lnTo>
                      <a:lnTo>
                        <a:pt x="60" y="36"/>
                      </a:lnTo>
                      <a:lnTo>
                        <a:pt x="54" y="42"/>
                      </a:lnTo>
                      <a:lnTo>
                        <a:pt x="60" y="48"/>
                      </a:lnTo>
                      <a:close/>
                    </a:path>
                  </a:pathLst>
                </a:custGeom>
                <a:solidFill>
                  <a:srgbClr val="00CC00"/>
                </a:solidFill>
                <a:ln w="0">
                  <a:solidFill>
                    <a:srgbClr val="000000"/>
                  </a:solidFill>
                  <a:prstDash val="solid"/>
                  <a:round/>
                  <a:headEnd/>
                  <a:tailEnd/>
                </a:ln>
              </p:spPr>
              <p:txBody>
                <a:bodyPr/>
                <a:lstStyle/>
                <a:p>
                  <a:endParaRPr lang="en-US"/>
                </a:p>
              </p:txBody>
            </p:sp>
            <p:sp>
              <p:nvSpPr>
                <p:cNvPr id="17027" name="Freeform 499"/>
                <p:cNvSpPr>
                  <a:spLocks/>
                </p:cNvSpPr>
                <p:nvPr/>
              </p:nvSpPr>
              <p:spPr bwMode="auto">
                <a:xfrm>
                  <a:off x="985" y="1170"/>
                  <a:ext cx="156" cy="174"/>
                </a:xfrm>
                <a:custGeom>
                  <a:avLst/>
                  <a:gdLst>
                    <a:gd name="T0" fmla="*/ 66 w 156"/>
                    <a:gd name="T1" fmla="*/ 0 h 174"/>
                    <a:gd name="T2" fmla="*/ 12 w 156"/>
                    <a:gd name="T3" fmla="*/ 12 h 174"/>
                    <a:gd name="T4" fmla="*/ 18 w 156"/>
                    <a:gd name="T5" fmla="*/ 12 h 174"/>
                    <a:gd name="T6" fmla="*/ 18 w 156"/>
                    <a:gd name="T7" fmla="*/ 24 h 174"/>
                    <a:gd name="T8" fmla="*/ 24 w 156"/>
                    <a:gd name="T9" fmla="*/ 36 h 174"/>
                    <a:gd name="T10" fmla="*/ 24 w 156"/>
                    <a:gd name="T11" fmla="*/ 42 h 174"/>
                    <a:gd name="T12" fmla="*/ 12 w 156"/>
                    <a:gd name="T13" fmla="*/ 78 h 174"/>
                    <a:gd name="T14" fmla="*/ 12 w 156"/>
                    <a:gd name="T15" fmla="*/ 90 h 174"/>
                    <a:gd name="T16" fmla="*/ 12 w 156"/>
                    <a:gd name="T17" fmla="*/ 102 h 174"/>
                    <a:gd name="T18" fmla="*/ 6 w 156"/>
                    <a:gd name="T19" fmla="*/ 114 h 174"/>
                    <a:gd name="T20" fmla="*/ 0 w 156"/>
                    <a:gd name="T21" fmla="*/ 132 h 174"/>
                    <a:gd name="T22" fmla="*/ 6 w 156"/>
                    <a:gd name="T23" fmla="*/ 132 h 174"/>
                    <a:gd name="T24" fmla="*/ 24 w 156"/>
                    <a:gd name="T25" fmla="*/ 144 h 174"/>
                    <a:gd name="T26" fmla="*/ 30 w 156"/>
                    <a:gd name="T27" fmla="*/ 156 h 174"/>
                    <a:gd name="T28" fmla="*/ 36 w 156"/>
                    <a:gd name="T29" fmla="*/ 168 h 174"/>
                    <a:gd name="T30" fmla="*/ 42 w 156"/>
                    <a:gd name="T31" fmla="*/ 174 h 174"/>
                    <a:gd name="T32" fmla="*/ 60 w 156"/>
                    <a:gd name="T33" fmla="*/ 156 h 174"/>
                    <a:gd name="T34" fmla="*/ 66 w 156"/>
                    <a:gd name="T35" fmla="*/ 162 h 174"/>
                    <a:gd name="T36" fmla="*/ 78 w 156"/>
                    <a:gd name="T37" fmla="*/ 150 h 174"/>
                    <a:gd name="T38" fmla="*/ 78 w 156"/>
                    <a:gd name="T39" fmla="*/ 132 h 174"/>
                    <a:gd name="T40" fmla="*/ 84 w 156"/>
                    <a:gd name="T41" fmla="*/ 126 h 174"/>
                    <a:gd name="T42" fmla="*/ 84 w 156"/>
                    <a:gd name="T43" fmla="*/ 120 h 174"/>
                    <a:gd name="T44" fmla="*/ 96 w 156"/>
                    <a:gd name="T45" fmla="*/ 114 h 174"/>
                    <a:gd name="T46" fmla="*/ 96 w 156"/>
                    <a:gd name="T47" fmla="*/ 102 h 174"/>
                    <a:gd name="T48" fmla="*/ 108 w 156"/>
                    <a:gd name="T49" fmla="*/ 90 h 174"/>
                    <a:gd name="T50" fmla="*/ 150 w 156"/>
                    <a:gd name="T51" fmla="*/ 66 h 174"/>
                    <a:gd name="T52" fmla="*/ 156 w 156"/>
                    <a:gd name="T53" fmla="*/ 54 h 174"/>
                    <a:gd name="T54" fmla="*/ 132 w 156"/>
                    <a:gd name="T55" fmla="*/ 30 h 174"/>
                    <a:gd name="T56" fmla="*/ 120 w 156"/>
                    <a:gd name="T57" fmla="*/ 12 h 174"/>
                    <a:gd name="T58" fmla="*/ 102 w 156"/>
                    <a:gd name="T59" fmla="*/ 18 h 174"/>
                    <a:gd name="T60" fmla="*/ 96 w 156"/>
                    <a:gd name="T61" fmla="*/ 18 h 174"/>
                    <a:gd name="T62" fmla="*/ 90 w 156"/>
                    <a:gd name="T63" fmla="*/ 18 h 174"/>
                    <a:gd name="T64" fmla="*/ 66 w 156"/>
                    <a:gd name="T65" fmla="*/ 0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174"/>
                    <a:gd name="T101" fmla="*/ 156 w 156"/>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174">
                      <a:moveTo>
                        <a:pt x="66" y="0"/>
                      </a:moveTo>
                      <a:lnTo>
                        <a:pt x="12" y="12"/>
                      </a:lnTo>
                      <a:lnTo>
                        <a:pt x="18" y="12"/>
                      </a:lnTo>
                      <a:lnTo>
                        <a:pt x="18" y="24"/>
                      </a:lnTo>
                      <a:lnTo>
                        <a:pt x="24" y="36"/>
                      </a:lnTo>
                      <a:lnTo>
                        <a:pt x="24" y="42"/>
                      </a:lnTo>
                      <a:lnTo>
                        <a:pt x="12" y="78"/>
                      </a:lnTo>
                      <a:lnTo>
                        <a:pt x="12" y="90"/>
                      </a:lnTo>
                      <a:lnTo>
                        <a:pt x="12" y="102"/>
                      </a:lnTo>
                      <a:lnTo>
                        <a:pt x="6" y="114"/>
                      </a:lnTo>
                      <a:lnTo>
                        <a:pt x="0" y="132"/>
                      </a:lnTo>
                      <a:lnTo>
                        <a:pt x="6" y="132"/>
                      </a:lnTo>
                      <a:lnTo>
                        <a:pt x="24" y="144"/>
                      </a:lnTo>
                      <a:lnTo>
                        <a:pt x="30" y="156"/>
                      </a:lnTo>
                      <a:lnTo>
                        <a:pt x="36" y="168"/>
                      </a:lnTo>
                      <a:lnTo>
                        <a:pt x="42" y="174"/>
                      </a:lnTo>
                      <a:lnTo>
                        <a:pt x="60" y="156"/>
                      </a:lnTo>
                      <a:lnTo>
                        <a:pt x="66" y="162"/>
                      </a:lnTo>
                      <a:lnTo>
                        <a:pt x="78" y="150"/>
                      </a:lnTo>
                      <a:lnTo>
                        <a:pt x="78" y="132"/>
                      </a:lnTo>
                      <a:lnTo>
                        <a:pt x="84" y="126"/>
                      </a:lnTo>
                      <a:lnTo>
                        <a:pt x="84" y="120"/>
                      </a:lnTo>
                      <a:lnTo>
                        <a:pt x="96" y="114"/>
                      </a:lnTo>
                      <a:lnTo>
                        <a:pt x="96" y="102"/>
                      </a:lnTo>
                      <a:lnTo>
                        <a:pt x="108" y="90"/>
                      </a:lnTo>
                      <a:lnTo>
                        <a:pt x="150" y="66"/>
                      </a:lnTo>
                      <a:lnTo>
                        <a:pt x="156" y="54"/>
                      </a:lnTo>
                      <a:lnTo>
                        <a:pt x="132" y="30"/>
                      </a:lnTo>
                      <a:lnTo>
                        <a:pt x="120" y="12"/>
                      </a:lnTo>
                      <a:lnTo>
                        <a:pt x="102" y="18"/>
                      </a:lnTo>
                      <a:lnTo>
                        <a:pt x="96" y="18"/>
                      </a:lnTo>
                      <a:lnTo>
                        <a:pt x="90" y="18"/>
                      </a:lnTo>
                      <a:lnTo>
                        <a:pt x="66" y="0"/>
                      </a:lnTo>
                      <a:close/>
                    </a:path>
                  </a:pathLst>
                </a:custGeom>
                <a:solidFill>
                  <a:srgbClr val="00CC00"/>
                </a:solidFill>
                <a:ln w="0">
                  <a:solidFill>
                    <a:srgbClr val="000000"/>
                  </a:solidFill>
                  <a:prstDash val="solid"/>
                  <a:round/>
                  <a:headEnd/>
                  <a:tailEnd/>
                </a:ln>
              </p:spPr>
              <p:txBody>
                <a:bodyPr/>
                <a:lstStyle/>
                <a:p>
                  <a:endParaRPr lang="en-US"/>
                </a:p>
              </p:txBody>
            </p:sp>
            <p:sp>
              <p:nvSpPr>
                <p:cNvPr id="17028" name="Freeform 500"/>
                <p:cNvSpPr>
                  <a:spLocks/>
                </p:cNvSpPr>
                <p:nvPr/>
              </p:nvSpPr>
              <p:spPr bwMode="auto">
                <a:xfrm>
                  <a:off x="1411" y="1014"/>
                  <a:ext cx="271" cy="156"/>
                </a:xfrm>
                <a:custGeom>
                  <a:avLst/>
                  <a:gdLst>
                    <a:gd name="T0" fmla="*/ 127 w 271"/>
                    <a:gd name="T1" fmla="*/ 90 h 156"/>
                    <a:gd name="T2" fmla="*/ 115 w 271"/>
                    <a:gd name="T3" fmla="*/ 78 h 156"/>
                    <a:gd name="T4" fmla="*/ 103 w 271"/>
                    <a:gd name="T5" fmla="*/ 60 h 156"/>
                    <a:gd name="T6" fmla="*/ 121 w 271"/>
                    <a:gd name="T7" fmla="*/ 48 h 156"/>
                    <a:gd name="T8" fmla="*/ 97 w 271"/>
                    <a:gd name="T9" fmla="*/ 30 h 156"/>
                    <a:gd name="T10" fmla="*/ 67 w 271"/>
                    <a:gd name="T11" fmla="*/ 30 h 156"/>
                    <a:gd name="T12" fmla="*/ 54 w 271"/>
                    <a:gd name="T13" fmla="*/ 24 h 156"/>
                    <a:gd name="T14" fmla="*/ 42 w 271"/>
                    <a:gd name="T15" fmla="*/ 12 h 156"/>
                    <a:gd name="T16" fmla="*/ 12 w 271"/>
                    <a:gd name="T17" fmla="*/ 0 h 156"/>
                    <a:gd name="T18" fmla="*/ 6 w 271"/>
                    <a:gd name="T19" fmla="*/ 12 h 156"/>
                    <a:gd name="T20" fmla="*/ 0 w 271"/>
                    <a:gd name="T21" fmla="*/ 24 h 156"/>
                    <a:gd name="T22" fmla="*/ 18 w 271"/>
                    <a:gd name="T23" fmla="*/ 42 h 156"/>
                    <a:gd name="T24" fmla="*/ 30 w 271"/>
                    <a:gd name="T25" fmla="*/ 48 h 156"/>
                    <a:gd name="T26" fmla="*/ 30 w 271"/>
                    <a:gd name="T27" fmla="*/ 54 h 156"/>
                    <a:gd name="T28" fmla="*/ 48 w 271"/>
                    <a:gd name="T29" fmla="*/ 48 h 156"/>
                    <a:gd name="T30" fmla="*/ 67 w 271"/>
                    <a:gd name="T31" fmla="*/ 60 h 156"/>
                    <a:gd name="T32" fmla="*/ 73 w 271"/>
                    <a:gd name="T33" fmla="*/ 78 h 156"/>
                    <a:gd name="T34" fmla="*/ 73 w 271"/>
                    <a:gd name="T35" fmla="*/ 102 h 156"/>
                    <a:gd name="T36" fmla="*/ 79 w 271"/>
                    <a:gd name="T37" fmla="*/ 138 h 156"/>
                    <a:gd name="T38" fmla="*/ 91 w 271"/>
                    <a:gd name="T39" fmla="*/ 150 h 156"/>
                    <a:gd name="T40" fmla="*/ 109 w 271"/>
                    <a:gd name="T41" fmla="*/ 156 h 156"/>
                    <a:gd name="T42" fmla="*/ 133 w 271"/>
                    <a:gd name="T43" fmla="*/ 156 h 156"/>
                    <a:gd name="T44" fmla="*/ 151 w 271"/>
                    <a:gd name="T45" fmla="*/ 156 h 156"/>
                    <a:gd name="T46" fmla="*/ 163 w 271"/>
                    <a:gd name="T47" fmla="*/ 156 h 156"/>
                    <a:gd name="T48" fmla="*/ 175 w 271"/>
                    <a:gd name="T49" fmla="*/ 156 h 156"/>
                    <a:gd name="T50" fmla="*/ 205 w 271"/>
                    <a:gd name="T51" fmla="*/ 156 h 156"/>
                    <a:gd name="T52" fmla="*/ 229 w 271"/>
                    <a:gd name="T53" fmla="*/ 156 h 156"/>
                    <a:gd name="T54" fmla="*/ 259 w 271"/>
                    <a:gd name="T55" fmla="*/ 150 h 156"/>
                    <a:gd name="T56" fmla="*/ 271 w 271"/>
                    <a:gd name="T57" fmla="*/ 132 h 156"/>
                    <a:gd name="T58" fmla="*/ 265 w 271"/>
                    <a:gd name="T59" fmla="*/ 114 h 156"/>
                    <a:gd name="T60" fmla="*/ 265 w 271"/>
                    <a:gd name="T61" fmla="*/ 102 h 156"/>
                    <a:gd name="T62" fmla="*/ 259 w 271"/>
                    <a:gd name="T63" fmla="*/ 96 h 156"/>
                    <a:gd name="T64" fmla="*/ 241 w 271"/>
                    <a:gd name="T65" fmla="*/ 90 h 156"/>
                    <a:gd name="T66" fmla="*/ 223 w 271"/>
                    <a:gd name="T67" fmla="*/ 78 h 156"/>
                    <a:gd name="T68" fmla="*/ 199 w 271"/>
                    <a:gd name="T69" fmla="*/ 78 h 156"/>
                    <a:gd name="T70" fmla="*/ 181 w 271"/>
                    <a:gd name="T71" fmla="*/ 90 h 156"/>
                    <a:gd name="T72" fmla="*/ 157 w 271"/>
                    <a:gd name="T73" fmla="*/ 96 h 156"/>
                    <a:gd name="T74" fmla="*/ 139 w 271"/>
                    <a:gd name="T75" fmla="*/ 96 h 1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1"/>
                    <a:gd name="T115" fmla="*/ 0 h 156"/>
                    <a:gd name="T116" fmla="*/ 271 w 271"/>
                    <a:gd name="T117" fmla="*/ 156 h 1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1" h="156">
                      <a:moveTo>
                        <a:pt x="139" y="96"/>
                      </a:moveTo>
                      <a:lnTo>
                        <a:pt x="127" y="90"/>
                      </a:lnTo>
                      <a:lnTo>
                        <a:pt x="121" y="78"/>
                      </a:lnTo>
                      <a:lnTo>
                        <a:pt x="115" y="78"/>
                      </a:lnTo>
                      <a:lnTo>
                        <a:pt x="109" y="66"/>
                      </a:lnTo>
                      <a:lnTo>
                        <a:pt x="103" y="60"/>
                      </a:lnTo>
                      <a:lnTo>
                        <a:pt x="121" y="54"/>
                      </a:lnTo>
                      <a:lnTo>
                        <a:pt x="121" y="48"/>
                      </a:lnTo>
                      <a:lnTo>
                        <a:pt x="97" y="36"/>
                      </a:lnTo>
                      <a:lnTo>
                        <a:pt x="97" y="30"/>
                      </a:lnTo>
                      <a:lnTo>
                        <a:pt x="85" y="24"/>
                      </a:lnTo>
                      <a:lnTo>
                        <a:pt x="67" y="30"/>
                      </a:lnTo>
                      <a:lnTo>
                        <a:pt x="60" y="30"/>
                      </a:lnTo>
                      <a:lnTo>
                        <a:pt x="54" y="24"/>
                      </a:lnTo>
                      <a:lnTo>
                        <a:pt x="48" y="12"/>
                      </a:lnTo>
                      <a:lnTo>
                        <a:pt x="42" y="12"/>
                      </a:lnTo>
                      <a:lnTo>
                        <a:pt x="36" y="6"/>
                      </a:lnTo>
                      <a:lnTo>
                        <a:pt x="12" y="0"/>
                      </a:lnTo>
                      <a:lnTo>
                        <a:pt x="6" y="6"/>
                      </a:lnTo>
                      <a:lnTo>
                        <a:pt x="6" y="12"/>
                      </a:lnTo>
                      <a:lnTo>
                        <a:pt x="0" y="18"/>
                      </a:lnTo>
                      <a:lnTo>
                        <a:pt x="0" y="24"/>
                      </a:lnTo>
                      <a:lnTo>
                        <a:pt x="18" y="36"/>
                      </a:lnTo>
                      <a:lnTo>
                        <a:pt x="18" y="42"/>
                      </a:lnTo>
                      <a:lnTo>
                        <a:pt x="24" y="48"/>
                      </a:lnTo>
                      <a:lnTo>
                        <a:pt x="30" y="48"/>
                      </a:lnTo>
                      <a:lnTo>
                        <a:pt x="24" y="54"/>
                      </a:lnTo>
                      <a:lnTo>
                        <a:pt x="30" y="54"/>
                      </a:lnTo>
                      <a:lnTo>
                        <a:pt x="36" y="54"/>
                      </a:lnTo>
                      <a:lnTo>
                        <a:pt x="48" y="48"/>
                      </a:lnTo>
                      <a:lnTo>
                        <a:pt x="60" y="48"/>
                      </a:lnTo>
                      <a:lnTo>
                        <a:pt x="67" y="60"/>
                      </a:lnTo>
                      <a:lnTo>
                        <a:pt x="67" y="66"/>
                      </a:lnTo>
                      <a:lnTo>
                        <a:pt x="73" y="78"/>
                      </a:lnTo>
                      <a:lnTo>
                        <a:pt x="73" y="96"/>
                      </a:lnTo>
                      <a:lnTo>
                        <a:pt x="73" y="102"/>
                      </a:lnTo>
                      <a:lnTo>
                        <a:pt x="73" y="120"/>
                      </a:lnTo>
                      <a:lnTo>
                        <a:pt x="79" y="138"/>
                      </a:lnTo>
                      <a:lnTo>
                        <a:pt x="79" y="144"/>
                      </a:lnTo>
                      <a:lnTo>
                        <a:pt x="91" y="150"/>
                      </a:lnTo>
                      <a:lnTo>
                        <a:pt x="97" y="144"/>
                      </a:lnTo>
                      <a:lnTo>
                        <a:pt x="109" y="156"/>
                      </a:lnTo>
                      <a:lnTo>
                        <a:pt x="121" y="150"/>
                      </a:lnTo>
                      <a:lnTo>
                        <a:pt x="133" y="156"/>
                      </a:lnTo>
                      <a:lnTo>
                        <a:pt x="145" y="156"/>
                      </a:lnTo>
                      <a:lnTo>
                        <a:pt x="151" y="156"/>
                      </a:lnTo>
                      <a:lnTo>
                        <a:pt x="157" y="156"/>
                      </a:lnTo>
                      <a:lnTo>
                        <a:pt x="163" y="156"/>
                      </a:lnTo>
                      <a:lnTo>
                        <a:pt x="169" y="156"/>
                      </a:lnTo>
                      <a:lnTo>
                        <a:pt x="175" y="156"/>
                      </a:lnTo>
                      <a:lnTo>
                        <a:pt x="181" y="156"/>
                      </a:lnTo>
                      <a:lnTo>
                        <a:pt x="205" y="156"/>
                      </a:lnTo>
                      <a:lnTo>
                        <a:pt x="217" y="156"/>
                      </a:lnTo>
                      <a:lnTo>
                        <a:pt x="229" y="156"/>
                      </a:lnTo>
                      <a:lnTo>
                        <a:pt x="241" y="156"/>
                      </a:lnTo>
                      <a:lnTo>
                        <a:pt x="259" y="150"/>
                      </a:lnTo>
                      <a:lnTo>
                        <a:pt x="259" y="138"/>
                      </a:lnTo>
                      <a:lnTo>
                        <a:pt x="271" y="132"/>
                      </a:lnTo>
                      <a:lnTo>
                        <a:pt x="259" y="126"/>
                      </a:lnTo>
                      <a:lnTo>
                        <a:pt x="265" y="114"/>
                      </a:lnTo>
                      <a:lnTo>
                        <a:pt x="265" y="108"/>
                      </a:lnTo>
                      <a:lnTo>
                        <a:pt x="265" y="102"/>
                      </a:lnTo>
                      <a:lnTo>
                        <a:pt x="259" y="102"/>
                      </a:lnTo>
                      <a:lnTo>
                        <a:pt x="259" y="96"/>
                      </a:lnTo>
                      <a:lnTo>
                        <a:pt x="253" y="90"/>
                      </a:lnTo>
                      <a:lnTo>
                        <a:pt x="241" y="90"/>
                      </a:lnTo>
                      <a:lnTo>
                        <a:pt x="241" y="84"/>
                      </a:lnTo>
                      <a:lnTo>
                        <a:pt x="223" y="78"/>
                      </a:lnTo>
                      <a:lnTo>
                        <a:pt x="205" y="84"/>
                      </a:lnTo>
                      <a:lnTo>
                        <a:pt x="199" y="78"/>
                      </a:lnTo>
                      <a:lnTo>
                        <a:pt x="187" y="90"/>
                      </a:lnTo>
                      <a:lnTo>
                        <a:pt x="181" y="90"/>
                      </a:lnTo>
                      <a:lnTo>
                        <a:pt x="163" y="96"/>
                      </a:lnTo>
                      <a:lnTo>
                        <a:pt x="157" y="96"/>
                      </a:lnTo>
                      <a:lnTo>
                        <a:pt x="145" y="90"/>
                      </a:lnTo>
                      <a:lnTo>
                        <a:pt x="139" y="96"/>
                      </a:lnTo>
                      <a:close/>
                    </a:path>
                  </a:pathLst>
                </a:custGeom>
                <a:solidFill>
                  <a:srgbClr val="00CC00"/>
                </a:solidFill>
                <a:ln w="0">
                  <a:solidFill>
                    <a:srgbClr val="000000"/>
                  </a:solidFill>
                  <a:prstDash val="solid"/>
                  <a:round/>
                  <a:headEnd/>
                  <a:tailEnd/>
                </a:ln>
              </p:spPr>
              <p:txBody>
                <a:bodyPr/>
                <a:lstStyle/>
                <a:p>
                  <a:endParaRPr lang="en-US"/>
                </a:p>
              </p:txBody>
            </p:sp>
            <p:sp>
              <p:nvSpPr>
                <p:cNvPr id="17029" name="Freeform 501"/>
                <p:cNvSpPr>
                  <a:spLocks/>
                </p:cNvSpPr>
                <p:nvPr/>
              </p:nvSpPr>
              <p:spPr bwMode="auto">
                <a:xfrm>
                  <a:off x="1417" y="660"/>
                  <a:ext cx="175" cy="276"/>
                </a:xfrm>
                <a:custGeom>
                  <a:avLst/>
                  <a:gdLst>
                    <a:gd name="T0" fmla="*/ 145 w 175"/>
                    <a:gd name="T1" fmla="*/ 138 h 276"/>
                    <a:gd name="T2" fmla="*/ 145 w 175"/>
                    <a:gd name="T3" fmla="*/ 150 h 276"/>
                    <a:gd name="T4" fmla="*/ 145 w 175"/>
                    <a:gd name="T5" fmla="*/ 156 h 276"/>
                    <a:gd name="T6" fmla="*/ 151 w 175"/>
                    <a:gd name="T7" fmla="*/ 156 h 276"/>
                    <a:gd name="T8" fmla="*/ 157 w 175"/>
                    <a:gd name="T9" fmla="*/ 162 h 276"/>
                    <a:gd name="T10" fmla="*/ 163 w 175"/>
                    <a:gd name="T11" fmla="*/ 162 h 276"/>
                    <a:gd name="T12" fmla="*/ 175 w 175"/>
                    <a:gd name="T13" fmla="*/ 186 h 276"/>
                    <a:gd name="T14" fmla="*/ 169 w 175"/>
                    <a:gd name="T15" fmla="*/ 198 h 276"/>
                    <a:gd name="T16" fmla="*/ 151 w 175"/>
                    <a:gd name="T17" fmla="*/ 210 h 276"/>
                    <a:gd name="T18" fmla="*/ 151 w 175"/>
                    <a:gd name="T19" fmla="*/ 216 h 276"/>
                    <a:gd name="T20" fmla="*/ 145 w 175"/>
                    <a:gd name="T21" fmla="*/ 216 h 276"/>
                    <a:gd name="T22" fmla="*/ 145 w 175"/>
                    <a:gd name="T23" fmla="*/ 222 h 276"/>
                    <a:gd name="T24" fmla="*/ 139 w 175"/>
                    <a:gd name="T25" fmla="*/ 240 h 276"/>
                    <a:gd name="T26" fmla="*/ 133 w 175"/>
                    <a:gd name="T27" fmla="*/ 252 h 276"/>
                    <a:gd name="T28" fmla="*/ 127 w 175"/>
                    <a:gd name="T29" fmla="*/ 258 h 276"/>
                    <a:gd name="T30" fmla="*/ 121 w 175"/>
                    <a:gd name="T31" fmla="*/ 264 h 276"/>
                    <a:gd name="T32" fmla="*/ 115 w 175"/>
                    <a:gd name="T33" fmla="*/ 276 h 276"/>
                    <a:gd name="T34" fmla="*/ 109 w 175"/>
                    <a:gd name="T35" fmla="*/ 276 h 276"/>
                    <a:gd name="T36" fmla="*/ 91 w 175"/>
                    <a:gd name="T37" fmla="*/ 276 h 276"/>
                    <a:gd name="T38" fmla="*/ 73 w 175"/>
                    <a:gd name="T39" fmla="*/ 270 h 276"/>
                    <a:gd name="T40" fmla="*/ 54 w 175"/>
                    <a:gd name="T41" fmla="*/ 252 h 276"/>
                    <a:gd name="T42" fmla="*/ 48 w 175"/>
                    <a:gd name="T43" fmla="*/ 240 h 276"/>
                    <a:gd name="T44" fmla="*/ 42 w 175"/>
                    <a:gd name="T45" fmla="*/ 228 h 276"/>
                    <a:gd name="T46" fmla="*/ 42 w 175"/>
                    <a:gd name="T47" fmla="*/ 222 h 276"/>
                    <a:gd name="T48" fmla="*/ 36 w 175"/>
                    <a:gd name="T49" fmla="*/ 210 h 276"/>
                    <a:gd name="T50" fmla="*/ 24 w 175"/>
                    <a:gd name="T51" fmla="*/ 192 h 276"/>
                    <a:gd name="T52" fmla="*/ 24 w 175"/>
                    <a:gd name="T53" fmla="*/ 186 h 276"/>
                    <a:gd name="T54" fmla="*/ 12 w 175"/>
                    <a:gd name="T55" fmla="*/ 174 h 276"/>
                    <a:gd name="T56" fmla="*/ 12 w 175"/>
                    <a:gd name="T57" fmla="*/ 168 h 276"/>
                    <a:gd name="T58" fmla="*/ 12 w 175"/>
                    <a:gd name="T59" fmla="*/ 156 h 276"/>
                    <a:gd name="T60" fmla="*/ 0 w 175"/>
                    <a:gd name="T61" fmla="*/ 138 h 276"/>
                    <a:gd name="T62" fmla="*/ 0 w 175"/>
                    <a:gd name="T63" fmla="*/ 132 h 276"/>
                    <a:gd name="T64" fmla="*/ 0 w 175"/>
                    <a:gd name="T65" fmla="*/ 114 h 276"/>
                    <a:gd name="T66" fmla="*/ 6 w 175"/>
                    <a:gd name="T67" fmla="*/ 108 h 276"/>
                    <a:gd name="T68" fmla="*/ 0 w 175"/>
                    <a:gd name="T69" fmla="*/ 102 h 276"/>
                    <a:gd name="T70" fmla="*/ 6 w 175"/>
                    <a:gd name="T71" fmla="*/ 84 h 276"/>
                    <a:gd name="T72" fmla="*/ 12 w 175"/>
                    <a:gd name="T73" fmla="*/ 78 h 276"/>
                    <a:gd name="T74" fmla="*/ 18 w 175"/>
                    <a:gd name="T75" fmla="*/ 54 h 276"/>
                    <a:gd name="T76" fmla="*/ 18 w 175"/>
                    <a:gd name="T77" fmla="*/ 48 h 276"/>
                    <a:gd name="T78" fmla="*/ 24 w 175"/>
                    <a:gd name="T79" fmla="*/ 36 h 276"/>
                    <a:gd name="T80" fmla="*/ 30 w 175"/>
                    <a:gd name="T81" fmla="*/ 18 h 276"/>
                    <a:gd name="T82" fmla="*/ 36 w 175"/>
                    <a:gd name="T83" fmla="*/ 6 h 276"/>
                    <a:gd name="T84" fmla="*/ 42 w 175"/>
                    <a:gd name="T85" fmla="*/ 0 h 276"/>
                    <a:gd name="T86" fmla="*/ 61 w 175"/>
                    <a:gd name="T87" fmla="*/ 6 h 276"/>
                    <a:gd name="T88" fmla="*/ 73 w 175"/>
                    <a:gd name="T89" fmla="*/ 24 h 276"/>
                    <a:gd name="T90" fmla="*/ 73 w 175"/>
                    <a:gd name="T91" fmla="*/ 36 h 276"/>
                    <a:gd name="T92" fmla="*/ 91 w 175"/>
                    <a:gd name="T93" fmla="*/ 66 h 276"/>
                    <a:gd name="T94" fmla="*/ 103 w 175"/>
                    <a:gd name="T95" fmla="*/ 78 h 276"/>
                    <a:gd name="T96" fmla="*/ 115 w 175"/>
                    <a:gd name="T97" fmla="*/ 84 h 276"/>
                    <a:gd name="T98" fmla="*/ 127 w 175"/>
                    <a:gd name="T99" fmla="*/ 90 h 276"/>
                    <a:gd name="T100" fmla="*/ 139 w 175"/>
                    <a:gd name="T101" fmla="*/ 90 h 276"/>
                    <a:gd name="T102" fmla="*/ 139 w 175"/>
                    <a:gd name="T103" fmla="*/ 114 h 276"/>
                    <a:gd name="T104" fmla="*/ 145 w 175"/>
                    <a:gd name="T105" fmla="*/ 126 h 276"/>
                    <a:gd name="T106" fmla="*/ 145 w 175"/>
                    <a:gd name="T107" fmla="*/ 132 h 276"/>
                    <a:gd name="T108" fmla="*/ 145 w 175"/>
                    <a:gd name="T109" fmla="*/ 138 h 2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276"/>
                    <a:gd name="T167" fmla="*/ 175 w 175"/>
                    <a:gd name="T168" fmla="*/ 276 h 2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276">
                      <a:moveTo>
                        <a:pt x="145" y="138"/>
                      </a:moveTo>
                      <a:lnTo>
                        <a:pt x="145" y="150"/>
                      </a:lnTo>
                      <a:lnTo>
                        <a:pt x="145" y="156"/>
                      </a:lnTo>
                      <a:lnTo>
                        <a:pt x="151" y="156"/>
                      </a:lnTo>
                      <a:lnTo>
                        <a:pt x="157" y="162"/>
                      </a:lnTo>
                      <a:lnTo>
                        <a:pt x="163" y="162"/>
                      </a:lnTo>
                      <a:lnTo>
                        <a:pt x="175" y="186"/>
                      </a:lnTo>
                      <a:lnTo>
                        <a:pt x="169" y="198"/>
                      </a:lnTo>
                      <a:lnTo>
                        <a:pt x="151" y="210"/>
                      </a:lnTo>
                      <a:lnTo>
                        <a:pt x="151" y="216"/>
                      </a:lnTo>
                      <a:lnTo>
                        <a:pt x="145" y="216"/>
                      </a:lnTo>
                      <a:lnTo>
                        <a:pt x="145" y="222"/>
                      </a:lnTo>
                      <a:lnTo>
                        <a:pt x="139" y="240"/>
                      </a:lnTo>
                      <a:lnTo>
                        <a:pt x="133" y="252"/>
                      </a:lnTo>
                      <a:lnTo>
                        <a:pt x="127" y="258"/>
                      </a:lnTo>
                      <a:lnTo>
                        <a:pt x="121" y="264"/>
                      </a:lnTo>
                      <a:lnTo>
                        <a:pt x="115" y="276"/>
                      </a:lnTo>
                      <a:lnTo>
                        <a:pt x="109" y="276"/>
                      </a:lnTo>
                      <a:lnTo>
                        <a:pt x="91" y="276"/>
                      </a:lnTo>
                      <a:lnTo>
                        <a:pt x="73" y="270"/>
                      </a:lnTo>
                      <a:lnTo>
                        <a:pt x="54" y="252"/>
                      </a:lnTo>
                      <a:lnTo>
                        <a:pt x="48" y="240"/>
                      </a:lnTo>
                      <a:lnTo>
                        <a:pt x="42" y="228"/>
                      </a:lnTo>
                      <a:lnTo>
                        <a:pt x="42" y="222"/>
                      </a:lnTo>
                      <a:lnTo>
                        <a:pt x="36" y="210"/>
                      </a:lnTo>
                      <a:lnTo>
                        <a:pt x="24" y="192"/>
                      </a:lnTo>
                      <a:lnTo>
                        <a:pt x="24" y="186"/>
                      </a:lnTo>
                      <a:lnTo>
                        <a:pt x="12" y="174"/>
                      </a:lnTo>
                      <a:lnTo>
                        <a:pt x="12" y="168"/>
                      </a:lnTo>
                      <a:lnTo>
                        <a:pt x="12" y="156"/>
                      </a:lnTo>
                      <a:lnTo>
                        <a:pt x="0" y="138"/>
                      </a:lnTo>
                      <a:lnTo>
                        <a:pt x="0" y="132"/>
                      </a:lnTo>
                      <a:lnTo>
                        <a:pt x="0" y="114"/>
                      </a:lnTo>
                      <a:lnTo>
                        <a:pt x="6" y="108"/>
                      </a:lnTo>
                      <a:lnTo>
                        <a:pt x="0" y="102"/>
                      </a:lnTo>
                      <a:lnTo>
                        <a:pt x="6" y="84"/>
                      </a:lnTo>
                      <a:lnTo>
                        <a:pt x="12" y="78"/>
                      </a:lnTo>
                      <a:lnTo>
                        <a:pt x="18" y="54"/>
                      </a:lnTo>
                      <a:lnTo>
                        <a:pt x="18" y="48"/>
                      </a:lnTo>
                      <a:lnTo>
                        <a:pt x="24" y="36"/>
                      </a:lnTo>
                      <a:lnTo>
                        <a:pt x="30" y="18"/>
                      </a:lnTo>
                      <a:lnTo>
                        <a:pt x="36" y="6"/>
                      </a:lnTo>
                      <a:lnTo>
                        <a:pt x="42" y="0"/>
                      </a:lnTo>
                      <a:lnTo>
                        <a:pt x="61" y="6"/>
                      </a:lnTo>
                      <a:lnTo>
                        <a:pt x="73" y="24"/>
                      </a:lnTo>
                      <a:lnTo>
                        <a:pt x="73" y="36"/>
                      </a:lnTo>
                      <a:lnTo>
                        <a:pt x="91" y="66"/>
                      </a:lnTo>
                      <a:lnTo>
                        <a:pt x="103" y="78"/>
                      </a:lnTo>
                      <a:lnTo>
                        <a:pt x="115" y="84"/>
                      </a:lnTo>
                      <a:lnTo>
                        <a:pt x="127" y="90"/>
                      </a:lnTo>
                      <a:lnTo>
                        <a:pt x="139" y="90"/>
                      </a:lnTo>
                      <a:lnTo>
                        <a:pt x="139" y="114"/>
                      </a:lnTo>
                      <a:lnTo>
                        <a:pt x="145" y="126"/>
                      </a:lnTo>
                      <a:lnTo>
                        <a:pt x="145" y="132"/>
                      </a:lnTo>
                      <a:lnTo>
                        <a:pt x="145" y="138"/>
                      </a:lnTo>
                      <a:close/>
                    </a:path>
                  </a:pathLst>
                </a:custGeom>
                <a:solidFill>
                  <a:srgbClr val="00CC00"/>
                </a:solidFill>
                <a:ln w="0">
                  <a:solidFill>
                    <a:srgbClr val="000000"/>
                  </a:solidFill>
                  <a:prstDash val="solid"/>
                  <a:round/>
                  <a:headEnd/>
                  <a:tailEnd/>
                </a:ln>
              </p:spPr>
              <p:txBody>
                <a:bodyPr/>
                <a:lstStyle/>
                <a:p>
                  <a:endParaRPr lang="en-US"/>
                </a:p>
              </p:txBody>
            </p:sp>
            <p:sp>
              <p:nvSpPr>
                <p:cNvPr id="17030" name="Freeform 502"/>
                <p:cNvSpPr>
                  <a:spLocks/>
                </p:cNvSpPr>
                <p:nvPr/>
              </p:nvSpPr>
              <p:spPr bwMode="auto">
                <a:xfrm>
                  <a:off x="1105" y="1032"/>
                  <a:ext cx="186" cy="144"/>
                </a:xfrm>
                <a:custGeom>
                  <a:avLst/>
                  <a:gdLst>
                    <a:gd name="T0" fmla="*/ 162 w 186"/>
                    <a:gd name="T1" fmla="*/ 48 h 144"/>
                    <a:gd name="T2" fmla="*/ 156 w 186"/>
                    <a:gd name="T3" fmla="*/ 54 h 144"/>
                    <a:gd name="T4" fmla="*/ 150 w 186"/>
                    <a:gd name="T5" fmla="*/ 54 h 144"/>
                    <a:gd name="T6" fmla="*/ 144 w 186"/>
                    <a:gd name="T7" fmla="*/ 48 h 144"/>
                    <a:gd name="T8" fmla="*/ 138 w 186"/>
                    <a:gd name="T9" fmla="*/ 48 h 144"/>
                    <a:gd name="T10" fmla="*/ 138 w 186"/>
                    <a:gd name="T11" fmla="*/ 42 h 144"/>
                    <a:gd name="T12" fmla="*/ 144 w 186"/>
                    <a:gd name="T13" fmla="*/ 36 h 144"/>
                    <a:gd name="T14" fmla="*/ 144 w 186"/>
                    <a:gd name="T15" fmla="*/ 30 h 144"/>
                    <a:gd name="T16" fmla="*/ 138 w 186"/>
                    <a:gd name="T17" fmla="*/ 24 h 144"/>
                    <a:gd name="T18" fmla="*/ 138 w 186"/>
                    <a:gd name="T19" fmla="*/ 6 h 144"/>
                    <a:gd name="T20" fmla="*/ 138 w 186"/>
                    <a:gd name="T21" fmla="*/ 0 h 144"/>
                    <a:gd name="T22" fmla="*/ 126 w 186"/>
                    <a:gd name="T23" fmla="*/ 0 h 144"/>
                    <a:gd name="T24" fmla="*/ 120 w 186"/>
                    <a:gd name="T25" fmla="*/ 12 h 144"/>
                    <a:gd name="T26" fmla="*/ 120 w 186"/>
                    <a:gd name="T27" fmla="*/ 18 h 144"/>
                    <a:gd name="T28" fmla="*/ 108 w 186"/>
                    <a:gd name="T29" fmla="*/ 24 h 144"/>
                    <a:gd name="T30" fmla="*/ 108 w 186"/>
                    <a:gd name="T31" fmla="*/ 30 h 144"/>
                    <a:gd name="T32" fmla="*/ 114 w 186"/>
                    <a:gd name="T33" fmla="*/ 36 h 144"/>
                    <a:gd name="T34" fmla="*/ 120 w 186"/>
                    <a:gd name="T35" fmla="*/ 42 h 144"/>
                    <a:gd name="T36" fmla="*/ 126 w 186"/>
                    <a:gd name="T37" fmla="*/ 48 h 144"/>
                    <a:gd name="T38" fmla="*/ 120 w 186"/>
                    <a:gd name="T39" fmla="*/ 54 h 144"/>
                    <a:gd name="T40" fmla="*/ 114 w 186"/>
                    <a:gd name="T41" fmla="*/ 60 h 144"/>
                    <a:gd name="T42" fmla="*/ 90 w 186"/>
                    <a:gd name="T43" fmla="*/ 60 h 144"/>
                    <a:gd name="T44" fmla="*/ 90 w 186"/>
                    <a:gd name="T45" fmla="*/ 54 h 144"/>
                    <a:gd name="T46" fmla="*/ 78 w 186"/>
                    <a:gd name="T47" fmla="*/ 48 h 144"/>
                    <a:gd name="T48" fmla="*/ 78 w 186"/>
                    <a:gd name="T49" fmla="*/ 36 h 144"/>
                    <a:gd name="T50" fmla="*/ 66 w 186"/>
                    <a:gd name="T51" fmla="*/ 36 h 144"/>
                    <a:gd name="T52" fmla="*/ 54 w 186"/>
                    <a:gd name="T53" fmla="*/ 24 h 144"/>
                    <a:gd name="T54" fmla="*/ 36 w 186"/>
                    <a:gd name="T55" fmla="*/ 18 h 144"/>
                    <a:gd name="T56" fmla="*/ 24 w 186"/>
                    <a:gd name="T57" fmla="*/ 30 h 144"/>
                    <a:gd name="T58" fmla="*/ 24 w 186"/>
                    <a:gd name="T59" fmla="*/ 36 h 144"/>
                    <a:gd name="T60" fmla="*/ 18 w 186"/>
                    <a:gd name="T61" fmla="*/ 42 h 144"/>
                    <a:gd name="T62" fmla="*/ 12 w 186"/>
                    <a:gd name="T63" fmla="*/ 48 h 144"/>
                    <a:gd name="T64" fmla="*/ 18 w 186"/>
                    <a:gd name="T65" fmla="*/ 54 h 144"/>
                    <a:gd name="T66" fmla="*/ 12 w 186"/>
                    <a:gd name="T67" fmla="*/ 54 h 144"/>
                    <a:gd name="T68" fmla="*/ 12 w 186"/>
                    <a:gd name="T69" fmla="*/ 66 h 144"/>
                    <a:gd name="T70" fmla="*/ 6 w 186"/>
                    <a:gd name="T71" fmla="*/ 78 h 144"/>
                    <a:gd name="T72" fmla="*/ 6 w 186"/>
                    <a:gd name="T73" fmla="*/ 84 h 144"/>
                    <a:gd name="T74" fmla="*/ 0 w 186"/>
                    <a:gd name="T75" fmla="*/ 96 h 144"/>
                    <a:gd name="T76" fmla="*/ 6 w 186"/>
                    <a:gd name="T77" fmla="*/ 102 h 144"/>
                    <a:gd name="T78" fmla="*/ 24 w 186"/>
                    <a:gd name="T79" fmla="*/ 108 h 144"/>
                    <a:gd name="T80" fmla="*/ 30 w 186"/>
                    <a:gd name="T81" fmla="*/ 108 h 144"/>
                    <a:gd name="T82" fmla="*/ 36 w 186"/>
                    <a:gd name="T83" fmla="*/ 114 h 144"/>
                    <a:gd name="T84" fmla="*/ 48 w 186"/>
                    <a:gd name="T85" fmla="*/ 126 h 144"/>
                    <a:gd name="T86" fmla="*/ 54 w 186"/>
                    <a:gd name="T87" fmla="*/ 138 h 144"/>
                    <a:gd name="T88" fmla="*/ 60 w 186"/>
                    <a:gd name="T89" fmla="*/ 144 h 144"/>
                    <a:gd name="T90" fmla="*/ 84 w 186"/>
                    <a:gd name="T91" fmla="*/ 144 h 144"/>
                    <a:gd name="T92" fmla="*/ 108 w 186"/>
                    <a:gd name="T93" fmla="*/ 126 h 144"/>
                    <a:gd name="T94" fmla="*/ 102 w 186"/>
                    <a:gd name="T95" fmla="*/ 126 h 144"/>
                    <a:gd name="T96" fmla="*/ 120 w 186"/>
                    <a:gd name="T97" fmla="*/ 120 h 144"/>
                    <a:gd name="T98" fmla="*/ 138 w 186"/>
                    <a:gd name="T99" fmla="*/ 114 h 144"/>
                    <a:gd name="T100" fmla="*/ 144 w 186"/>
                    <a:gd name="T101" fmla="*/ 114 h 144"/>
                    <a:gd name="T102" fmla="*/ 156 w 186"/>
                    <a:gd name="T103" fmla="*/ 114 h 144"/>
                    <a:gd name="T104" fmla="*/ 174 w 186"/>
                    <a:gd name="T105" fmla="*/ 108 h 144"/>
                    <a:gd name="T106" fmla="*/ 180 w 186"/>
                    <a:gd name="T107" fmla="*/ 90 h 144"/>
                    <a:gd name="T108" fmla="*/ 180 w 186"/>
                    <a:gd name="T109" fmla="*/ 78 h 144"/>
                    <a:gd name="T110" fmla="*/ 186 w 186"/>
                    <a:gd name="T111" fmla="*/ 72 h 144"/>
                    <a:gd name="T112" fmla="*/ 180 w 186"/>
                    <a:gd name="T113" fmla="*/ 54 h 144"/>
                    <a:gd name="T114" fmla="*/ 168 w 186"/>
                    <a:gd name="T115" fmla="*/ 48 h 144"/>
                    <a:gd name="T116" fmla="*/ 162 w 186"/>
                    <a:gd name="T117" fmla="*/ 48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6"/>
                    <a:gd name="T178" fmla="*/ 0 h 144"/>
                    <a:gd name="T179" fmla="*/ 186 w 186"/>
                    <a:gd name="T180" fmla="*/ 144 h 1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6" h="144">
                      <a:moveTo>
                        <a:pt x="162" y="48"/>
                      </a:moveTo>
                      <a:lnTo>
                        <a:pt x="156" y="54"/>
                      </a:lnTo>
                      <a:lnTo>
                        <a:pt x="150" y="54"/>
                      </a:lnTo>
                      <a:lnTo>
                        <a:pt x="144" y="48"/>
                      </a:lnTo>
                      <a:lnTo>
                        <a:pt x="138" y="48"/>
                      </a:lnTo>
                      <a:lnTo>
                        <a:pt x="138" y="42"/>
                      </a:lnTo>
                      <a:lnTo>
                        <a:pt x="144" y="36"/>
                      </a:lnTo>
                      <a:lnTo>
                        <a:pt x="144" y="30"/>
                      </a:lnTo>
                      <a:lnTo>
                        <a:pt x="138" y="24"/>
                      </a:lnTo>
                      <a:lnTo>
                        <a:pt x="138" y="6"/>
                      </a:lnTo>
                      <a:lnTo>
                        <a:pt x="138" y="0"/>
                      </a:lnTo>
                      <a:lnTo>
                        <a:pt x="126" y="0"/>
                      </a:lnTo>
                      <a:lnTo>
                        <a:pt x="120" y="12"/>
                      </a:lnTo>
                      <a:lnTo>
                        <a:pt x="120" y="18"/>
                      </a:lnTo>
                      <a:lnTo>
                        <a:pt x="108" y="24"/>
                      </a:lnTo>
                      <a:lnTo>
                        <a:pt x="108" y="30"/>
                      </a:lnTo>
                      <a:lnTo>
                        <a:pt x="114" y="36"/>
                      </a:lnTo>
                      <a:lnTo>
                        <a:pt x="120" y="42"/>
                      </a:lnTo>
                      <a:lnTo>
                        <a:pt x="126" y="48"/>
                      </a:lnTo>
                      <a:lnTo>
                        <a:pt x="120" y="54"/>
                      </a:lnTo>
                      <a:lnTo>
                        <a:pt x="114" y="60"/>
                      </a:lnTo>
                      <a:lnTo>
                        <a:pt x="90" y="60"/>
                      </a:lnTo>
                      <a:lnTo>
                        <a:pt x="90" y="54"/>
                      </a:lnTo>
                      <a:lnTo>
                        <a:pt x="78" y="48"/>
                      </a:lnTo>
                      <a:lnTo>
                        <a:pt x="78" y="36"/>
                      </a:lnTo>
                      <a:lnTo>
                        <a:pt x="66" y="36"/>
                      </a:lnTo>
                      <a:lnTo>
                        <a:pt x="54" y="24"/>
                      </a:lnTo>
                      <a:lnTo>
                        <a:pt x="36" y="18"/>
                      </a:lnTo>
                      <a:lnTo>
                        <a:pt x="24" y="30"/>
                      </a:lnTo>
                      <a:lnTo>
                        <a:pt x="24" y="36"/>
                      </a:lnTo>
                      <a:lnTo>
                        <a:pt x="18" y="42"/>
                      </a:lnTo>
                      <a:lnTo>
                        <a:pt x="12" y="48"/>
                      </a:lnTo>
                      <a:lnTo>
                        <a:pt x="18" y="54"/>
                      </a:lnTo>
                      <a:lnTo>
                        <a:pt x="12" y="54"/>
                      </a:lnTo>
                      <a:lnTo>
                        <a:pt x="12" y="66"/>
                      </a:lnTo>
                      <a:lnTo>
                        <a:pt x="6" y="78"/>
                      </a:lnTo>
                      <a:lnTo>
                        <a:pt x="6" y="84"/>
                      </a:lnTo>
                      <a:lnTo>
                        <a:pt x="0" y="96"/>
                      </a:lnTo>
                      <a:lnTo>
                        <a:pt x="6" y="102"/>
                      </a:lnTo>
                      <a:lnTo>
                        <a:pt x="24" y="108"/>
                      </a:lnTo>
                      <a:lnTo>
                        <a:pt x="30" y="108"/>
                      </a:lnTo>
                      <a:lnTo>
                        <a:pt x="36" y="114"/>
                      </a:lnTo>
                      <a:lnTo>
                        <a:pt x="48" y="126"/>
                      </a:lnTo>
                      <a:lnTo>
                        <a:pt x="54" y="138"/>
                      </a:lnTo>
                      <a:lnTo>
                        <a:pt x="60" y="144"/>
                      </a:lnTo>
                      <a:lnTo>
                        <a:pt x="84" y="144"/>
                      </a:lnTo>
                      <a:lnTo>
                        <a:pt x="108" y="126"/>
                      </a:lnTo>
                      <a:lnTo>
                        <a:pt x="102" y="126"/>
                      </a:lnTo>
                      <a:lnTo>
                        <a:pt x="120" y="120"/>
                      </a:lnTo>
                      <a:lnTo>
                        <a:pt x="138" y="114"/>
                      </a:lnTo>
                      <a:lnTo>
                        <a:pt x="144" y="114"/>
                      </a:lnTo>
                      <a:lnTo>
                        <a:pt x="156" y="114"/>
                      </a:lnTo>
                      <a:lnTo>
                        <a:pt x="174" y="108"/>
                      </a:lnTo>
                      <a:lnTo>
                        <a:pt x="180" y="90"/>
                      </a:lnTo>
                      <a:lnTo>
                        <a:pt x="180" y="78"/>
                      </a:lnTo>
                      <a:lnTo>
                        <a:pt x="186" y="72"/>
                      </a:lnTo>
                      <a:lnTo>
                        <a:pt x="180" y="54"/>
                      </a:lnTo>
                      <a:lnTo>
                        <a:pt x="168" y="48"/>
                      </a:lnTo>
                      <a:lnTo>
                        <a:pt x="162" y="48"/>
                      </a:lnTo>
                      <a:close/>
                    </a:path>
                  </a:pathLst>
                </a:custGeom>
                <a:solidFill>
                  <a:srgbClr val="00CC00"/>
                </a:solidFill>
                <a:ln w="0">
                  <a:solidFill>
                    <a:srgbClr val="000000"/>
                  </a:solidFill>
                  <a:prstDash val="solid"/>
                  <a:round/>
                  <a:headEnd/>
                  <a:tailEnd/>
                </a:ln>
              </p:spPr>
              <p:txBody>
                <a:bodyPr/>
                <a:lstStyle/>
                <a:p>
                  <a:endParaRPr lang="en-US"/>
                </a:p>
              </p:txBody>
            </p:sp>
            <p:sp>
              <p:nvSpPr>
                <p:cNvPr id="17031" name="Freeform 503"/>
                <p:cNvSpPr>
                  <a:spLocks/>
                </p:cNvSpPr>
                <p:nvPr/>
              </p:nvSpPr>
              <p:spPr bwMode="auto">
                <a:xfrm>
                  <a:off x="1333" y="1206"/>
                  <a:ext cx="90" cy="126"/>
                </a:xfrm>
                <a:custGeom>
                  <a:avLst/>
                  <a:gdLst>
                    <a:gd name="T0" fmla="*/ 78 w 90"/>
                    <a:gd name="T1" fmla="*/ 54 h 126"/>
                    <a:gd name="T2" fmla="*/ 72 w 90"/>
                    <a:gd name="T3" fmla="*/ 48 h 126"/>
                    <a:gd name="T4" fmla="*/ 78 w 90"/>
                    <a:gd name="T5" fmla="*/ 24 h 126"/>
                    <a:gd name="T6" fmla="*/ 78 w 90"/>
                    <a:gd name="T7" fmla="*/ 12 h 126"/>
                    <a:gd name="T8" fmla="*/ 78 w 90"/>
                    <a:gd name="T9" fmla="*/ 6 h 126"/>
                    <a:gd name="T10" fmla="*/ 78 w 90"/>
                    <a:gd name="T11" fmla="*/ 0 h 126"/>
                    <a:gd name="T12" fmla="*/ 66 w 90"/>
                    <a:gd name="T13" fmla="*/ 0 h 126"/>
                    <a:gd name="T14" fmla="*/ 48 w 90"/>
                    <a:gd name="T15" fmla="*/ 6 h 126"/>
                    <a:gd name="T16" fmla="*/ 36 w 90"/>
                    <a:gd name="T17" fmla="*/ 0 h 126"/>
                    <a:gd name="T18" fmla="*/ 30 w 90"/>
                    <a:gd name="T19" fmla="*/ 0 h 126"/>
                    <a:gd name="T20" fmla="*/ 18 w 90"/>
                    <a:gd name="T21" fmla="*/ 6 h 126"/>
                    <a:gd name="T22" fmla="*/ 18 w 90"/>
                    <a:gd name="T23" fmla="*/ 12 h 126"/>
                    <a:gd name="T24" fmla="*/ 18 w 90"/>
                    <a:gd name="T25" fmla="*/ 18 h 126"/>
                    <a:gd name="T26" fmla="*/ 18 w 90"/>
                    <a:gd name="T27" fmla="*/ 24 h 126"/>
                    <a:gd name="T28" fmla="*/ 6 w 90"/>
                    <a:gd name="T29" fmla="*/ 48 h 126"/>
                    <a:gd name="T30" fmla="*/ 0 w 90"/>
                    <a:gd name="T31" fmla="*/ 48 h 126"/>
                    <a:gd name="T32" fmla="*/ 0 w 90"/>
                    <a:gd name="T33" fmla="*/ 54 h 126"/>
                    <a:gd name="T34" fmla="*/ 0 w 90"/>
                    <a:gd name="T35" fmla="*/ 66 h 126"/>
                    <a:gd name="T36" fmla="*/ 6 w 90"/>
                    <a:gd name="T37" fmla="*/ 72 h 126"/>
                    <a:gd name="T38" fmla="*/ 12 w 90"/>
                    <a:gd name="T39" fmla="*/ 84 h 126"/>
                    <a:gd name="T40" fmla="*/ 18 w 90"/>
                    <a:gd name="T41" fmla="*/ 84 h 126"/>
                    <a:gd name="T42" fmla="*/ 24 w 90"/>
                    <a:gd name="T43" fmla="*/ 84 h 126"/>
                    <a:gd name="T44" fmla="*/ 30 w 90"/>
                    <a:gd name="T45" fmla="*/ 90 h 126"/>
                    <a:gd name="T46" fmla="*/ 30 w 90"/>
                    <a:gd name="T47" fmla="*/ 96 h 126"/>
                    <a:gd name="T48" fmla="*/ 36 w 90"/>
                    <a:gd name="T49" fmla="*/ 102 h 126"/>
                    <a:gd name="T50" fmla="*/ 42 w 90"/>
                    <a:gd name="T51" fmla="*/ 108 h 126"/>
                    <a:gd name="T52" fmla="*/ 48 w 90"/>
                    <a:gd name="T53" fmla="*/ 114 h 126"/>
                    <a:gd name="T54" fmla="*/ 48 w 90"/>
                    <a:gd name="T55" fmla="*/ 120 h 126"/>
                    <a:gd name="T56" fmla="*/ 48 w 90"/>
                    <a:gd name="T57" fmla="*/ 126 h 126"/>
                    <a:gd name="T58" fmla="*/ 54 w 90"/>
                    <a:gd name="T59" fmla="*/ 126 h 126"/>
                    <a:gd name="T60" fmla="*/ 60 w 90"/>
                    <a:gd name="T61" fmla="*/ 126 h 126"/>
                    <a:gd name="T62" fmla="*/ 66 w 90"/>
                    <a:gd name="T63" fmla="*/ 114 h 126"/>
                    <a:gd name="T64" fmla="*/ 72 w 90"/>
                    <a:gd name="T65" fmla="*/ 114 h 126"/>
                    <a:gd name="T66" fmla="*/ 84 w 90"/>
                    <a:gd name="T67" fmla="*/ 102 h 126"/>
                    <a:gd name="T68" fmla="*/ 90 w 90"/>
                    <a:gd name="T69" fmla="*/ 96 h 126"/>
                    <a:gd name="T70" fmla="*/ 90 w 90"/>
                    <a:gd name="T71" fmla="*/ 84 h 126"/>
                    <a:gd name="T72" fmla="*/ 90 w 90"/>
                    <a:gd name="T73" fmla="*/ 78 h 126"/>
                    <a:gd name="T74" fmla="*/ 90 w 90"/>
                    <a:gd name="T75" fmla="*/ 60 h 126"/>
                    <a:gd name="T76" fmla="*/ 78 w 90"/>
                    <a:gd name="T77" fmla="*/ 60 h 126"/>
                    <a:gd name="T78" fmla="*/ 78 w 90"/>
                    <a:gd name="T79" fmla="*/ 54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
                    <a:gd name="T121" fmla="*/ 0 h 126"/>
                    <a:gd name="T122" fmla="*/ 90 w 90"/>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 h="126">
                      <a:moveTo>
                        <a:pt x="78" y="54"/>
                      </a:moveTo>
                      <a:lnTo>
                        <a:pt x="72" y="48"/>
                      </a:lnTo>
                      <a:lnTo>
                        <a:pt x="78" y="24"/>
                      </a:lnTo>
                      <a:lnTo>
                        <a:pt x="78" y="12"/>
                      </a:lnTo>
                      <a:lnTo>
                        <a:pt x="78" y="6"/>
                      </a:lnTo>
                      <a:lnTo>
                        <a:pt x="78" y="0"/>
                      </a:lnTo>
                      <a:lnTo>
                        <a:pt x="66" y="0"/>
                      </a:lnTo>
                      <a:lnTo>
                        <a:pt x="48" y="6"/>
                      </a:lnTo>
                      <a:lnTo>
                        <a:pt x="36" y="0"/>
                      </a:lnTo>
                      <a:lnTo>
                        <a:pt x="30" y="0"/>
                      </a:lnTo>
                      <a:lnTo>
                        <a:pt x="18" y="6"/>
                      </a:lnTo>
                      <a:lnTo>
                        <a:pt x="18" y="12"/>
                      </a:lnTo>
                      <a:lnTo>
                        <a:pt x="18" y="18"/>
                      </a:lnTo>
                      <a:lnTo>
                        <a:pt x="18" y="24"/>
                      </a:lnTo>
                      <a:lnTo>
                        <a:pt x="6" y="48"/>
                      </a:lnTo>
                      <a:lnTo>
                        <a:pt x="0" y="48"/>
                      </a:lnTo>
                      <a:lnTo>
                        <a:pt x="0" y="54"/>
                      </a:lnTo>
                      <a:lnTo>
                        <a:pt x="0" y="66"/>
                      </a:lnTo>
                      <a:lnTo>
                        <a:pt x="6" y="72"/>
                      </a:lnTo>
                      <a:lnTo>
                        <a:pt x="12" y="84"/>
                      </a:lnTo>
                      <a:lnTo>
                        <a:pt x="18" y="84"/>
                      </a:lnTo>
                      <a:lnTo>
                        <a:pt x="24" y="84"/>
                      </a:lnTo>
                      <a:lnTo>
                        <a:pt x="30" y="90"/>
                      </a:lnTo>
                      <a:lnTo>
                        <a:pt x="30" y="96"/>
                      </a:lnTo>
                      <a:lnTo>
                        <a:pt x="36" y="102"/>
                      </a:lnTo>
                      <a:lnTo>
                        <a:pt x="42" y="108"/>
                      </a:lnTo>
                      <a:lnTo>
                        <a:pt x="48" y="114"/>
                      </a:lnTo>
                      <a:lnTo>
                        <a:pt x="48" y="120"/>
                      </a:lnTo>
                      <a:lnTo>
                        <a:pt x="48" y="126"/>
                      </a:lnTo>
                      <a:lnTo>
                        <a:pt x="54" y="126"/>
                      </a:lnTo>
                      <a:lnTo>
                        <a:pt x="60" y="126"/>
                      </a:lnTo>
                      <a:lnTo>
                        <a:pt x="66" y="114"/>
                      </a:lnTo>
                      <a:lnTo>
                        <a:pt x="72" y="114"/>
                      </a:lnTo>
                      <a:lnTo>
                        <a:pt x="84" y="102"/>
                      </a:lnTo>
                      <a:lnTo>
                        <a:pt x="90" y="96"/>
                      </a:lnTo>
                      <a:lnTo>
                        <a:pt x="90" y="84"/>
                      </a:lnTo>
                      <a:lnTo>
                        <a:pt x="90" y="78"/>
                      </a:lnTo>
                      <a:lnTo>
                        <a:pt x="90" y="60"/>
                      </a:lnTo>
                      <a:lnTo>
                        <a:pt x="78" y="60"/>
                      </a:lnTo>
                      <a:lnTo>
                        <a:pt x="78" y="54"/>
                      </a:lnTo>
                      <a:close/>
                    </a:path>
                  </a:pathLst>
                </a:custGeom>
                <a:solidFill>
                  <a:srgbClr val="00CC00"/>
                </a:solidFill>
                <a:ln w="0">
                  <a:solidFill>
                    <a:srgbClr val="000000"/>
                  </a:solidFill>
                  <a:prstDash val="solid"/>
                  <a:round/>
                  <a:headEnd/>
                  <a:tailEnd/>
                </a:ln>
              </p:spPr>
              <p:txBody>
                <a:bodyPr/>
                <a:lstStyle/>
                <a:p>
                  <a:endParaRPr lang="en-US"/>
                </a:p>
              </p:txBody>
            </p:sp>
            <p:sp>
              <p:nvSpPr>
                <p:cNvPr id="17032" name="Freeform 504"/>
                <p:cNvSpPr>
                  <a:spLocks/>
                </p:cNvSpPr>
                <p:nvPr/>
              </p:nvSpPr>
              <p:spPr bwMode="auto">
                <a:xfrm>
                  <a:off x="1562" y="1554"/>
                  <a:ext cx="102" cy="96"/>
                </a:xfrm>
                <a:custGeom>
                  <a:avLst/>
                  <a:gdLst>
                    <a:gd name="T0" fmla="*/ 42 w 102"/>
                    <a:gd name="T1" fmla="*/ 24 h 96"/>
                    <a:gd name="T2" fmla="*/ 36 w 102"/>
                    <a:gd name="T3" fmla="*/ 18 h 96"/>
                    <a:gd name="T4" fmla="*/ 36 w 102"/>
                    <a:gd name="T5" fmla="*/ 24 h 96"/>
                    <a:gd name="T6" fmla="*/ 30 w 102"/>
                    <a:gd name="T7" fmla="*/ 24 h 96"/>
                    <a:gd name="T8" fmla="*/ 30 w 102"/>
                    <a:gd name="T9" fmla="*/ 18 h 96"/>
                    <a:gd name="T10" fmla="*/ 30 w 102"/>
                    <a:gd name="T11" fmla="*/ 12 h 96"/>
                    <a:gd name="T12" fmla="*/ 30 w 102"/>
                    <a:gd name="T13" fmla="*/ 6 h 96"/>
                    <a:gd name="T14" fmla="*/ 24 w 102"/>
                    <a:gd name="T15" fmla="*/ 6 h 96"/>
                    <a:gd name="T16" fmla="*/ 24 w 102"/>
                    <a:gd name="T17" fmla="*/ 0 h 96"/>
                    <a:gd name="T18" fmla="*/ 18 w 102"/>
                    <a:gd name="T19" fmla="*/ 6 h 96"/>
                    <a:gd name="T20" fmla="*/ 12 w 102"/>
                    <a:gd name="T21" fmla="*/ 48 h 96"/>
                    <a:gd name="T22" fmla="*/ 12 w 102"/>
                    <a:gd name="T23" fmla="*/ 60 h 96"/>
                    <a:gd name="T24" fmla="*/ 18 w 102"/>
                    <a:gd name="T25" fmla="*/ 66 h 96"/>
                    <a:gd name="T26" fmla="*/ 6 w 102"/>
                    <a:gd name="T27" fmla="*/ 72 h 96"/>
                    <a:gd name="T28" fmla="*/ 0 w 102"/>
                    <a:gd name="T29" fmla="*/ 78 h 96"/>
                    <a:gd name="T30" fmla="*/ 0 w 102"/>
                    <a:gd name="T31" fmla="*/ 84 h 96"/>
                    <a:gd name="T32" fmla="*/ 6 w 102"/>
                    <a:gd name="T33" fmla="*/ 78 h 96"/>
                    <a:gd name="T34" fmla="*/ 24 w 102"/>
                    <a:gd name="T35" fmla="*/ 78 h 96"/>
                    <a:gd name="T36" fmla="*/ 24 w 102"/>
                    <a:gd name="T37" fmla="*/ 96 h 96"/>
                    <a:gd name="T38" fmla="*/ 30 w 102"/>
                    <a:gd name="T39" fmla="*/ 96 h 96"/>
                    <a:gd name="T40" fmla="*/ 36 w 102"/>
                    <a:gd name="T41" fmla="*/ 90 h 96"/>
                    <a:gd name="T42" fmla="*/ 42 w 102"/>
                    <a:gd name="T43" fmla="*/ 78 h 96"/>
                    <a:gd name="T44" fmla="*/ 48 w 102"/>
                    <a:gd name="T45" fmla="*/ 78 h 96"/>
                    <a:gd name="T46" fmla="*/ 54 w 102"/>
                    <a:gd name="T47" fmla="*/ 72 h 96"/>
                    <a:gd name="T48" fmla="*/ 54 w 102"/>
                    <a:gd name="T49" fmla="*/ 66 h 96"/>
                    <a:gd name="T50" fmla="*/ 60 w 102"/>
                    <a:gd name="T51" fmla="*/ 66 h 96"/>
                    <a:gd name="T52" fmla="*/ 60 w 102"/>
                    <a:gd name="T53" fmla="*/ 72 h 96"/>
                    <a:gd name="T54" fmla="*/ 66 w 102"/>
                    <a:gd name="T55" fmla="*/ 78 h 96"/>
                    <a:gd name="T56" fmla="*/ 72 w 102"/>
                    <a:gd name="T57" fmla="*/ 78 h 96"/>
                    <a:gd name="T58" fmla="*/ 78 w 102"/>
                    <a:gd name="T59" fmla="*/ 78 h 96"/>
                    <a:gd name="T60" fmla="*/ 90 w 102"/>
                    <a:gd name="T61" fmla="*/ 84 h 96"/>
                    <a:gd name="T62" fmla="*/ 102 w 102"/>
                    <a:gd name="T63" fmla="*/ 78 h 96"/>
                    <a:gd name="T64" fmla="*/ 102 w 102"/>
                    <a:gd name="T65" fmla="*/ 72 h 96"/>
                    <a:gd name="T66" fmla="*/ 96 w 102"/>
                    <a:gd name="T67" fmla="*/ 66 h 96"/>
                    <a:gd name="T68" fmla="*/ 90 w 102"/>
                    <a:gd name="T69" fmla="*/ 66 h 96"/>
                    <a:gd name="T70" fmla="*/ 84 w 102"/>
                    <a:gd name="T71" fmla="*/ 66 h 96"/>
                    <a:gd name="T72" fmla="*/ 84 w 102"/>
                    <a:gd name="T73" fmla="*/ 54 h 96"/>
                    <a:gd name="T74" fmla="*/ 72 w 102"/>
                    <a:gd name="T75" fmla="*/ 42 h 96"/>
                    <a:gd name="T76" fmla="*/ 66 w 102"/>
                    <a:gd name="T77" fmla="*/ 42 h 96"/>
                    <a:gd name="T78" fmla="*/ 60 w 102"/>
                    <a:gd name="T79" fmla="*/ 36 h 96"/>
                    <a:gd name="T80" fmla="*/ 54 w 102"/>
                    <a:gd name="T81" fmla="*/ 30 h 96"/>
                    <a:gd name="T82" fmla="*/ 42 w 102"/>
                    <a:gd name="T83" fmla="*/ 24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96"/>
                    <a:gd name="T128" fmla="*/ 102 w 10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96">
                      <a:moveTo>
                        <a:pt x="42" y="24"/>
                      </a:moveTo>
                      <a:lnTo>
                        <a:pt x="36" y="18"/>
                      </a:lnTo>
                      <a:lnTo>
                        <a:pt x="36" y="24"/>
                      </a:lnTo>
                      <a:lnTo>
                        <a:pt x="30" y="24"/>
                      </a:lnTo>
                      <a:lnTo>
                        <a:pt x="30" y="18"/>
                      </a:lnTo>
                      <a:lnTo>
                        <a:pt x="30" y="12"/>
                      </a:lnTo>
                      <a:lnTo>
                        <a:pt x="30" y="6"/>
                      </a:lnTo>
                      <a:lnTo>
                        <a:pt x="24" y="6"/>
                      </a:lnTo>
                      <a:lnTo>
                        <a:pt x="24" y="0"/>
                      </a:lnTo>
                      <a:lnTo>
                        <a:pt x="18" y="6"/>
                      </a:lnTo>
                      <a:lnTo>
                        <a:pt x="12" y="48"/>
                      </a:lnTo>
                      <a:lnTo>
                        <a:pt x="12" y="60"/>
                      </a:lnTo>
                      <a:lnTo>
                        <a:pt x="18" y="66"/>
                      </a:lnTo>
                      <a:lnTo>
                        <a:pt x="6" y="72"/>
                      </a:lnTo>
                      <a:lnTo>
                        <a:pt x="0" y="78"/>
                      </a:lnTo>
                      <a:lnTo>
                        <a:pt x="0" y="84"/>
                      </a:lnTo>
                      <a:lnTo>
                        <a:pt x="6" y="78"/>
                      </a:lnTo>
                      <a:lnTo>
                        <a:pt x="24" y="78"/>
                      </a:lnTo>
                      <a:lnTo>
                        <a:pt x="24" y="96"/>
                      </a:lnTo>
                      <a:lnTo>
                        <a:pt x="30" y="96"/>
                      </a:lnTo>
                      <a:lnTo>
                        <a:pt x="36" y="90"/>
                      </a:lnTo>
                      <a:lnTo>
                        <a:pt x="42" y="78"/>
                      </a:lnTo>
                      <a:lnTo>
                        <a:pt x="48" y="78"/>
                      </a:lnTo>
                      <a:lnTo>
                        <a:pt x="54" y="72"/>
                      </a:lnTo>
                      <a:lnTo>
                        <a:pt x="54" y="66"/>
                      </a:lnTo>
                      <a:lnTo>
                        <a:pt x="60" y="66"/>
                      </a:lnTo>
                      <a:lnTo>
                        <a:pt x="60" y="72"/>
                      </a:lnTo>
                      <a:lnTo>
                        <a:pt x="66" y="78"/>
                      </a:lnTo>
                      <a:lnTo>
                        <a:pt x="72" y="78"/>
                      </a:lnTo>
                      <a:lnTo>
                        <a:pt x="78" y="78"/>
                      </a:lnTo>
                      <a:lnTo>
                        <a:pt x="90" y="84"/>
                      </a:lnTo>
                      <a:lnTo>
                        <a:pt x="102" y="78"/>
                      </a:lnTo>
                      <a:lnTo>
                        <a:pt x="102" y="72"/>
                      </a:lnTo>
                      <a:lnTo>
                        <a:pt x="96" y="66"/>
                      </a:lnTo>
                      <a:lnTo>
                        <a:pt x="90" y="66"/>
                      </a:lnTo>
                      <a:lnTo>
                        <a:pt x="84" y="66"/>
                      </a:lnTo>
                      <a:lnTo>
                        <a:pt x="84" y="54"/>
                      </a:lnTo>
                      <a:lnTo>
                        <a:pt x="72" y="42"/>
                      </a:lnTo>
                      <a:lnTo>
                        <a:pt x="66" y="42"/>
                      </a:lnTo>
                      <a:lnTo>
                        <a:pt x="60" y="36"/>
                      </a:lnTo>
                      <a:lnTo>
                        <a:pt x="54" y="30"/>
                      </a:lnTo>
                      <a:lnTo>
                        <a:pt x="42" y="24"/>
                      </a:lnTo>
                      <a:close/>
                    </a:path>
                  </a:pathLst>
                </a:custGeom>
                <a:solidFill>
                  <a:srgbClr val="00CC00"/>
                </a:solidFill>
                <a:ln w="0">
                  <a:solidFill>
                    <a:srgbClr val="000000"/>
                  </a:solidFill>
                  <a:prstDash val="solid"/>
                  <a:round/>
                  <a:headEnd/>
                  <a:tailEnd/>
                </a:ln>
              </p:spPr>
              <p:txBody>
                <a:bodyPr/>
                <a:lstStyle/>
                <a:p>
                  <a:endParaRPr lang="en-US"/>
                </a:p>
              </p:txBody>
            </p:sp>
            <p:sp>
              <p:nvSpPr>
                <p:cNvPr id="17033" name="Freeform 505"/>
                <p:cNvSpPr>
                  <a:spLocks/>
                </p:cNvSpPr>
                <p:nvPr/>
              </p:nvSpPr>
              <p:spPr bwMode="auto">
                <a:xfrm>
                  <a:off x="1435" y="1188"/>
                  <a:ext cx="79" cy="108"/>
                </a:xfrm>
                <a:custGeom>
                  <a:avLst/>
                  <a:gdLst>
                    <a:gd name="T0" fmla="*/ 24 w 79"/>
                    <a:gd name="T1" fmla="*/ 96 h 108"/>
                    <a:gd name="T2" fmla="*/ 18 w 79"/>
                    <a:gd name="T3" fmla="*/ 108 h 108"/>
                    <a:gd name="T4" fmla="*/ 24 w 79"/>
                    <a:gd name="T5" fmla="*/ 108 h 108"/>
                    <a:gd name="T6" fmla="*/ 6 w 79"/>
                    <a:gd name="T7" fmla="*/ 108 h 108"/>
                    <a:gd name="T8" fmla="*/ 6 w 79"/>
                    <a:gd name="T9" fmla="*/ 84 h 108"/>
                    <a:gd name="T10" fmla="*/ 0 w 79"/>
                    <a:gd name="T11" fmla="*/ 78 h 108"/>
                    <a:gd name="T12" fmla="*/ 0 w 79"/>
                    <a:gd name="T13" fmla="*/ 24 h 108"/>
                    <a:gd name="T14" fmla="*/ 0 w 79"/>
                    <a:gd name="T15" fmla="*/ 12 h 108"/>
                    <a:gd name="T16" fmla="*/ 18 w 79"/>
                    <a:gd name="T17" fmla="*/ 0 h 108"/>
                    <a:gd name="T18" fmla="*/ 24 w 79"/>
                    <a:gd name="T19" fmla="*/ 0 h 108"/>
                    <a:gd name="T20" fmla="*/ 43 w 79"/>
                    <a:gd name="T21" fmla="*/ 6 h 108"/>
                    <a:gd name="T22" fmla="*/ 49 w 79"/>
                    <a:gd name="T23" fmla="*/ 12 h 108"/>
                    <a:gd name="T24" fmla="*/ 61 w 79"/>
                    <a:gd name="T25" fmla="*/ 6 h 108"/>
                    <a:gd name="T26" fmla="*/ 79 w 79"/>
                    <a:gd name="T27" fmla="*/ 12 h 108"/>
                    <a:gd name="T28" fmla="*/ 73 w 79"/>
                    <a:gd name="T29" fmla="*/ 30 h 108"/>
                    <a:gd name="T30" fmla="*/ 61 w 79"/>
                    <a:gd name="T31" fmla="*/ 48 h 108"/>
                    <a:gd name="T32" fmla="*/ 61 w 79"/>
                    <a:gd name="T33" fmla="*/ 54 h 108"/>
                    <a:gd name="T34" fmla="*/ 55 w 79"/>
                    <a:gd name="T35" fmla="*/ 72 h 108"/>
                    <a:gd name="T36" fmla="*/ 49 w 79"/>
                    <a:gd name="T37" fmla="*/ 78 h 108"/>
                    <a:gd name="T38" fmla="*/ 30 w 79"/>
                    <a:gd name="T39" fmla="*/ 90 h 108"/>
                    <a:gd name="T40" fmla="*/ 24 w 79"/>
                    <a:gd name="T41" fmla="*/ 96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08"/>
                    <a:gd name="T65" fmla="*/ 79 w 79"/>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08">
                      <a:moveTo>
                        <a:pt x="24" y="96"/>
                      </a:moveTo>
                      <a:lnTo>
                        <a:pt x="18" y="108"/>
                      </a:lnTo>
                      <a:lnTo>
                        <a:pt x="24" y="108"/>
                      </a:lnTo>
                      <a:lnTo>
                        <a:pt x="6" y="108"/>
                      </a:lnTo>
                      <a:lnTo>
                        <a:pt x="6" y="84"/>
                      </a:lnTo>
                      <a:lnTo>
                        <a:pt x="0" y="78"/>
                      </a:lnTo>
                      <a:lnTo>
                        <a:pt x="0" y="24"/>
                      </a:lnTo>
                      <a:lnTo>
                        <a:pt x="0" y="12"/>
                      </a:lnTo>
                      <a:lnTo>
                        <a:pt x="18" y="0"/>
                      </a:lnTo>
                      <a:lnTo>
                        <a:pt x="24" y="0"/>
                      </a:lnTo>
                      <a:lnTo>
                        <a:pt x="43" y="6"/>
                      </a:lnTo>
                      <a:lnTo>
                        <a:pt x="49" y="12"/>
                      </a:lnTo>
                      <a:lnTo>
                        <a:pt x="61" y="6"/>
                      </a:lnTo>
                      <a:lnTo>
                        <a:pt x="79" y="12"/>
                      </a:lnTo>
                      <a:lnTo>
                        <a:pt x="73" y="30"/>
                      </a:lnTo>
                      <a:lnTo>
                        <a:pt x="61" y="48"/>
                      </a:lnTo>
                      <a:lnTo>
                        <a:pt x="61" y="54"/>
                      </a:lnTo>
                      <a:lnTo>
                        <a:pt x="55" y="72"/>
                      </a:lnTo>
                      <a:lnTo>
                        <a:pt x="49" y="78"/>
                      </a:lnTo>
                      <a:lnTo>
                        <a:pt x="30" y="90"/>
                      </a:lnTo>
                      <a:lnTo>
                        <a:pt x="24" y="96"/>
                      </a:lnTo>
                      <a:close/>
                    </a:path>
                  </a:pathLst>
                </a:custGeom>
                <a:solidFill>
                  <a:srgbClr val="00CC00"/>
                </a:solidFill>
                <a:ln w="0">
                  <a:solidFill>
                    <a:srgbClr val="000000"/>
                  </a:solidFill>
                  <a:prstDash val="solid"/>
                  <a:round/>
                  <a:headEnd/>
                  <a:tailEnd/>
                </a:ln>
              </p:spPr>
              <p:txBody>
                <a:bodyPr/>
                <a:lstStyle/>
                <a:p>
                  <a:endParaRPr lang="en-US"/>
                </a:p>
              </p:txBody>
            </p:sp>
            <p:sp>
              <p:nvSpPr>
                <p:cNvPr id="17034" name="Freeform 506"/>
                <p:cNvSpPr>
                  <a:spLocks/>
                </p:cNvSpPr>
                <p:nvPr/>
              </p:nvSpPr>
              <p:spPr bwMode="auto">
                <a:xfrm>
                  <a:off x="943" y="1992"/>
                  <a:ext cx="78" cy="54"/>
                </a:xfrm>
                <a:custGeom>
                  <a:avLst/>
                  <a:gdLst>
                    <a:gd name="T0" fmla="*/ 48 w 78"/>
                    <a:gd name="T1" fmla="*/ 18 h 54"/>
                    <a:gd name="T2" fmla="*/ 54 w 78"/>
                    <a:gd name="T3" fmla="*/ 24 h 54"/>
                    <a:gd name="T4" fmla="*/ 60 w 78"/>
                    <a:gd name="T5" fmla="*/ 30 h 54"/>
                    <a:gd name="T6" fmla="*/ 66 w 78"/>
                    <a:gd name="T7" fmla="*/ 36 h 54"/>
                    <a:gd name="T8" fmla="*/ 72 w 78"/>
                    <a:gd name="T9" fmla="*/ 42 h 54"/>
                    <a:gd name="T10" fmla="*/ 78 w 78"/>
                    <a:gd name="T11" fmla="*/ 48 h 54"/>
                    <a:gd name="T12" fmla="*/ 78 w 78"/>
                    <a:gd name="T13" fmla="*/ 54 h 54"/>
                    <a:gd name="T14" fmla="*/ 72 w 78"/>
                    <a:gd name="T15" fmla="*/ 54 h 54"/>
                    <a:gd name="T16" fmla="*/ 48 w 78"/>
                    <a:gd name="T17" fmla="*/ 48 h 54"/>
                    <a:gd name="T18" fmla="*/ 48 w 78"/>
                    <a:gd name="T19" fmla="*/ 42 h 54"/>
                    <a:gd name="T20" fmla="*/ 42 w 78"/>
                    <a:gd name="T21" fmla="*/ 36 h 54"/>
                    <a:gd name="T22" fmla="*/ 36 w 78"/>
                    <a:gd name="T23" fmla="*/ 36 h 54"/>
                    <a:gd name="T24" fmla="*/ 36 w 78"/>
                    <a:gd name="T25" fmla="*/ 30 h 54"/>
                    <a:gd name="T26" fmla="*/ 36 w 78"/>
                    <a:gd name="T27" fmla="*/ 36 h 54"/>
                    <a:gd name="T28" fmla="*/ 30 w 78"/>
                    <a:gd name="T29" fmla="*/ 30 h 54"/>
                    <a:gd name="T30" fmla="*/ 24 w 78"/>
                    <a:gd name="T31" fmla="*/ 24 h 54"/>
                    <a:gd name="T32" fmla="*/ 18 w 78"/>
                    <a:gd name="T33" fmla="*/ 18 h 54"/>
                    <a:gd name="T34" fmla="*/ 12 w 78"/>
                    <a:gd name="T35" fmla="*/ 18 h 54"/>
                    <a:gd name="T36" fmla="*/ 12 w 78"/>
                    <a:gd name="T37" fmla="*/ 12 h 54"/>
                    <a:gd name="T38" fmla="*/ 6 w 78"/>
                    <a:gd name="T39" fmla="*/ 12 h 54"/>
                    <a:gd name="T40" fmla="*/ 6 w 78"/>
                    <a:gd name="T41" fmla="*/ 6 h 54"/>
                    <a:gd name="T42" fmla="*/ 0 w 78"/>
                    <a:gd name="T43" fmla="*/ 0 h 54"/>
                    <a:gd name="T44" fmla="*/ 6 w 78"/>
                    <a:gd name="T45" fmla="*/ 0 h 54"/>
                    <a:gd name="T46" fmla="*/ 12 w 78"/>
                    <a:gd name="T47" fmla="*/ 0 h 54"/>
                    <a:gd name="T48" fmla="*/ 24 w 78"/>
                    <a:gd name="T49" fmla="*/ 6 h 54"/>
                    <a:gd name="T50" fmla="*/ 48 w 78"/>
                    <a:gd name="T51" fmla="*/ 12 h 54"/>
                    <a:gd name="T52" fmla="*/ 48 w 78"/>
                    <a:gd name="T53" fmla="*/ 18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54"/>
                    <a:gd name="T83" fmla="*/ 78 w 78"/>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54">
                      <a:moveTo>
                        <a:pt x="48" y="18"/>
                      </a:moveTo>
                      <a:lnTo>
                        <a:pt x="54" y="24"/>
                      </a:lnTo>
                      <a:lnTo>
                        <a:pt x="60" y="30"/>
                      </a:lnTo>
                      <a:lnTo>
                        <a:pt x="66" y="36"/>
                      </a:lnTo>
                      <a:lnTo>
                        <a:pt x="72" y="42"/>
                      </a:lnTo>
                      <a:lnTo>
                        <a:pt x="78" y="48"/>
                      </a:lnTo>
                      <a:lnTo>
                        <a:pt x="78" y="54"/>
                      </a:lnTo>
                      <a:lnTo>
                        <a:pt x="72" y="54"/>
                      </a:lnTo>
                      <a:lnTo>
                        <a:pt x="48" y="48"/>
                      </a:lnTo>
                      <a:lnTo>
                        <a:pt x="48" y="42"/>
                      </a:lnTo>
                      <a:lnTo>
                        <a:pt x="42" y="36"/>
                      </a:lnTo>
                      <a:lnTo>
                        <a:pt x="36" y="36"/>
                      </a:lnTo>
                      <a:lnTo>
                        <a:pt x="36" y="30"/>
                      </a:lnTo>
                      <a:lnTo>
                        <a:pt x="36" y="36"/>
                      </a:lnTo>
                      <a:lnTo>
                        <a:pt x="30" y="30"/>
                      </a:lnTo>
                      <a:lnTo>
                        <a:pt x="24" y="24"/>
                      </a:lnTo>
                      <a:lnTo>
                        <a:pt x="18" y="18"/>
                      </a:lnTo>
                      <a:lnTo>
                        <a:pt x="12" y="18"/>
                      </a:lnTo>
                      <a:lnTo>
                        <a:pt x="12" y="12"/>
                      </a:lnTo>
                      <a:lnTo>
                        <a:pt x="6" y="12"/>
                      </a:lnTo>
                      <a:lnTo>
                        <a:pt x="6" y="6"/>
                      </a:lnTo>
                      <a:lnTo>
                        <a:pt x="0" y="0"/>
                      </a:lnTo>
                      <a:lnTo>
                        <a:pt x="6" y="0"/>
                      </a:lnTo>
                      <a:lnTo>
                        <a:pt x="12" y="0"/>
                      </a:lnTo>
                      <a:lnTo>
                        <a:pt x="24" y="6"/>
                      </a:lnTo>
                      <a:lnTo>
                        <a:pt x="48" y="12"/>
                      </a:lnTo>
                      <a:lnTo>
                        <a:pt x="48" y="18"/>
                      </a:lnTo>
                      <a:close/>
                    </a:path>
                  </a:pathLst>
                </a:custGeom>
                <a:solidFill>
                  <a:srgbClr val="00CC00"/>
                </a:solidFill>
                <a:ln w="0">
                  <a:solidFill>
                    <a:srgbClr val="000000"/>
                  </a:solidFill>
                  <a:prstDash val="solid"/>
                  <a:round/>
                  <a:headEnd/>
                  <a:tailEnd/>
                </a:ln>
              </p:spPr>
              <p:txBody>
                <a:bodyPr/>
                <a:lstStyle/>
                <a:p>
                  <a:endParaRPr lang="en-US"/>
                </a:p>
              </p:txBody>
            </p:sp>
            <p:sp>
              <p:nvSpPr>
                <p:cNvPr id="17035" name="Freeform 507"/>
                <p:cNvSpPr>
                  <a:spLocks/>
                </p:cNvSpPr>
                <p:nvPr/>
              </p:nvSpPr>
              <p:spPr bwMode="auto">
                <a:xfrm>
                  <a:off x="1327" y="1038"/>
                  <a:ext cx="78" cy="108"/>
                </a:xfrm>
                <a:custGeom>
                  <a:avLst/>
                  <a:gdLst>
                    <a:gd name="T0" fmla="*/ 12 w 78"/>
                    <a:gd name="T1" fmla="*/ 30 h 108"/>
                    <a:gd name="T2" fmla="*/ 6 w 78"/>
                    <a:gd name="T3" fmla="*/ 24 h 108"/>
                    <a:gd name="T4" fmla="*/ 12 w 78"/>
                    <a:gd name="T5" fmla="*/ 18 h 108"/>
                    <a:gd name="T6" fmla="*/ 18 w 78"/>
                    <a:gd name="T7" fmla="*/ 18 h 108"/>
                    <a:gd name="T8" fmla="*/ 24 w 78"/>
                    <a:gd name="T9" fmla="*/ 12 h 108"/>
                    <a:gd name="T10" fmla="*/ 36 w 78"/>
                    <a:gd name="T11" fmla="*/ 6 h 108"/>
                    <a:gd name="T12" fmla="*/ 48 w 78"/>
                    <a:gd name="T13" fmla="*/ 6 h 108"/>
                    <a:gd name="T14" fmla="*/ 66 w 78"/>
                    <a:gd name="T15" fmla="*/ 0 h 108"/>
                    <a:gd name="T16" fmla="*/ 72 w 78"/>
                    <a:gd name="T17" fmla="*/ 12 h 108"/>
                    <a:gd name="T18" fmla="*/ 72 w 78"/>
                    <a:gd name="T19" fmla="*/ 24 h 108"/>
                    <a:gd name="T20" fmla="*/ 78 w 78"/>
                    <a:gd name="T21" fmla="*/ 30 h 108"/>
                    <a:gd name="T22" fmla="*/ 78 w 78"/>
                    <a:gd name="T23" fmla="*/ 36 h 108"/>
                    <a:gd name="T24" fmla="*/ 78 w 78"/>
                    <a:gd name="T25" fmla="*/ 54 h 108"/>
                    <a:gd name="T26" fmla="*/ 78 w 78"/>
                    <a:gd name="T27" fmla="*/ 66 h 108"/>
                    <a:gd name="T28" fmla="*/ 78 w 78"/>
                    <a:gd name="T29" fmla="*/ 78 h 108"/>
                    <a:gd name="T30" fmla="*/ 72 w 78"/>
                    <a:gd name="T31" fmla="*/ 84 h 108"/>
                    <a:gd name="T32" fmla="*/ 78 w 78"/>
                    <a:gd name="T33" fmla="*/ 96 h 108"/>
                    <a:gd name="T34" fmla="*/ 72 w 78"/>
                    <a:gd name="T35" fmla="*/ 102 h 108"/>
                    <a:gd name="T36" fmla="*/ 36 w 78"/>
                    <a:gd name="T37" fmla="*/ 108 h 108"/>
                    <a:gd name="T38" fmla="*/ 36 w 78"/>
                    <a:gd name="T39" fmla="*/ 102 h 108"/>
                    <a:gd name="T40" fmla="*/ 36 w 78"/>
                    <a:gd name="T41" fmla="*/ 96 h 108"/>
                    <a:gd name="T42" fmla="*/ 30 w 78"/>
                    <a:gd name="T43" fmla="*/ 84 h 108"/>
                    <a:gd name="T44" fmla="*/ 36 w 78"/>
                    <a:gd name="T45" fmla="*/ 84 h 108"/>
                    <a:gd name="T46" fmla="*/ 30 w 78"/>
                    <a:gd name="T47" fmla="*/ 78 h 108"/>
                    <a:gd name="T48" fmla="*/ 0 w 78"/>
                    <a:gd name="T49" fmla="*/ 72 h 108"/>
                    <a:gd name="T50" fmla="*/ 0 w 78"/>
                    <a:gd name="T51" fmla="*/ 66 h 108"/>
                    <a:gd name="T52" fmla="*/ 12 w 78"/>
                    <a:gd name="T53" fmla="*/ 60 h 108"/>
                    <a:gd name="T54" fmla="*/ 6 w 78"/>
                    <a:gd name="T55" fmla="*/ 60 h 108"/>
                    <a:gd name="T56" fmla="*/ 6 w 78"/>
                    <a:gd name="T57" fmla="*/ 54 h 108"/>
                    <a:gd name="T58" fmla="*/ 12 w 78"/>
                    <a:gd name="T59" fmla="*/ 54 h 108"/>
                    <a:gd name="T60" fmla="*/ 12 w 78"/>
                    <a:gd name="T61" fmla="*/ 42 h 108"/>
                    <a:gd name="T62" fmla="*/ 12 w 78"/>
                    <a:gd name="T63" fmla="*/ 30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08"/>
                    <a:gd name="T98" fmla="*/ 78 w 78"/>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08">
                      <a:moveTo>
                        <a:pt x="12" y="30"/>
                      </a:moveTo>
                      <a:lnTo>
                        <a:pt x="6" y="24"/>
                      </a:lnTo>
                      <a:lnTo>
                        <a:pt x="12" y="18"/>
                      </a:lnTo>
                      <a:lnTo>
                        <a:pt x="18" y="18"/>
                      </a:lnTo>
                      <a:lnTo>
                        <a:pt x="24" y="12"/>
                      </a:lnTo>
                      <a:lnTo>
                        <a:pt x="36" y="6"/>
                      </a:lnTo>
                      <a:lnTo>
                        <a:pt x="48" y="6"/>
                      </a:lnTo>
                      <a:lnTo>
                        <a:pt x="66" y="0"/>
                      </a:lnTo>
                      <a:lnTo>
                        <a:pt x="72" y="12"/>
                      </a:lnTo>
                      <a:lnTo>
                        <a:pt x="72" y="24"/>
                      </a:lnTo>
                      <a:lnTo>
                        <a:pt x="78" y="30"/>
                      </a:lnTo>
                      <a:lnTo>
                        <a:pt x="78" y="36"/>
                      </a:lnTo>
                      <a:lnTo>
                        <a:pt x="78" y="54"/>
                      </a:lnTo>
                      <a:lnTo>
                        <a:pt x="78" y="66"/>
                      </a:lnTo>
                      <a:lnTo>
                        <a:pt x="78" y="78"/>
                      </a:lnTo>
                      <a:lnTo>
                        <a:pt x="72" y="84"/>
                      </a:lnTo>
                      <a:lnTo>
                        <a:pt x="78" y="96"/>
                      </a:lnTo>
                      <a:lnTo>
                        <a:pt x="72" y="102"/>
                      </a:lnTo>
                      <a:lnTo>
                        <a:pt x="36" y="108"/>
                      </a:lnTo>
                      <a:lnTo>
                        <a:pt x="36" y="102"/>
                      </a:lnTo>
                      <a:lnTo>
                        <a:pt x="36" y="96"/>
                      </a:lnTo>
                      <a:lnTo>
                        <a:pt x="30" y="84"/>
                      </a:lnTo>
                      <a:lnTo>
                        <a:pt x="36" y="84"/>
                      </a:lnTo>
                      <a:lnTo>
                        <a:pt x="30" y="78"/>
                      </a:lnTo>
                      <a:lnTo>
                        <a:pt x="0" y="72"/>
                      </a:lnTo>
                      <a:lnTo>
                        <a:pt x="0" y="66"/>
                      </a:lnTo>
                      <a:lnTo>
                        <a:pt x="12" y="60"/>
                      </a:lnTo>
                      <a:lnTo>
                        <a:pt x="6" y="60"/>
                      </a:lnTo>
                      <a:lnTo>
                        <a:pt x="6" y="54"/>
                      </a:lnTo>
                      <a:lnTo>
                        <a:pt x="12" y="54"/>
                      </a:lnTo>
                      <a:lnTo>
                        <a:pt x="12" y="42"/>
                      </a:lnTo>
                      <a:lnTo>
                        <a:pt x="12" y="30"/>
                      </a:lnTo>
                      <a:close/>
                    </a:path>
                  </a:pathLst>
                </a:custGeom>
                <a:solidFill>
                  <a:srgbClr val="00CC00"/>
                </a:solidFill>
                <a:ln w="0">
                  <a:solidFill>
                    <a:srgbClr val="000000"/>
                  </a:solidFill>
                  <a:prstDash val="solid"/>
                  <a:round/>
                  <a:headEnd/>
                  <a:tailEnd/>
                </a:ln>
              </p:spPr>
              <p:txBody>
                <a:bodyPr/>
                <a:lstStyle/>
                <a:p>
                  <a:endParaRPr lang="en-US"/>
                </a:p>
              </p:txBody>
            </p:sp>
            <p:sp>
              <p:nvSpPr>
                <p:cNvPr id="17036" name="Freeform 508"/>
                <p:cNvSpPr>
                  <a:spLocks/>
                </p:cNvSpPr>
                <p:nvPr/>
              </p:nvSpPr>
              <p:spPr bwMode="auto">
                <a:xfrm>
                  <a:off x="1027" y="984"/>
                  <a:ext cx="108" cy="108"/>
                </a:xfrm>
                <a:custGeom>
                  <a:avLst/>
                  <a:gdLst>
                    <a:gd name="T0" fmla="*/ 54 w 108"/>
                    <a:gd name="T1" fmla="*/ 96 h 108"/>
                    <a:gd name="T2" fmla="*/ 48 w 108"/>
                    <a:gd name="T3" fmla="*/ 108 h 108"/>
                    <a:gd name="T4" fmla="*/ 42 w 108"/>
                    <a:gd name="T5" fmla="*/ 108 h 108"/>
                    <a:gd name="T6" fmla="*/ 36 w 108"/>
                    <a:gd name="T7" fmla="*/ 108 h 108"/>
                    <a:gd name="T8" fmla="*/ 24 w 108"/>
                    <a:gd name="T9" fmla="*/ 102 h 108"/>
                    <a:gd name="T10" fmla="*/ 18 w 108"/>
                    <a:gd name="T11" fmla="*/ 96 h 108"/>
                    <a:gd name="T12" fmla="*/ 12 w 108"/>
                    <a:gd name="T13" fmla="*/ 102 h 108"/>
                    <a:gd name="T14" fmla="*/ 6 w 108"/>
                    <a:gd name="T15" fmla="*/ 102 h 108"/>
                    <a:gd name="T16" fmla="*/ 6 w 108"/>
                    <a:gd name="T17" fmla="*/ 96 h 108"/>
                    <a:gd name="T18" fmla="*/ 6 w 108"/>
                    <a:gd name="T19" fmla="*/ 90 h 108"/>
                    <a:gd name="T20" fmla="*/ 0 w 108"/>
                    <a:gd name="T21" fmla="*/ 90 h 108"/>
                    <a:gd name="T22" fmla="*/ 6 w 108"/>
                    <a:gd name="T23" fmla="*/ 78 h 108"/>
                    <a:gd name="T24" fmla="*/ 18 w 108"/>
                    <a:gd name="T25" fmla="*/ 72 h 108"/>
                    <a:gd name="T26" fmla="*/ 24 w 108"/>
                    <a:gd name="T27" fmla="*/ 60 h 108"/>
                    <a:gd name="T28" fmla="*/ 36 w 108"/>
                    <a:gd name="T29" fmla="*/ 54 h 108"/>
                    <a:gd name="T30" fmla="*/ 36 w 108"/>
                    <a:gd name="T31" fmla="*/ 48 h 108"/>
                    <a:gd name="T32" fmla="*/ 42 w 108"/>
                    <a:gd name="T33" fmla="*/ 36 h 108"/>
                    <a:gd name="T34" fmla="*/ 42 w 108"/>
                    <a:gd name="T35" fmla="*/ 30 h 108"/>
                    <a:gd name="T36" fmla="*/ 48 w 108"/>
                    <a:gd name="T37" fmla="*/ 30 h 108"/>
                    <a:gd name="T38" fmla="*/ 54 w 108"/>
                    <a:gd name="T39" fmla="*/ 12 h 108"/>
                    <a:gd name="T40" fmla="*/ 78 w 108"/>
                    <a:gd name="T41" fmla="*/ 12 h 108"/>
                    <a:gd name="T42" fmla="*/ 84 w 108"/>
                    <a:gd name="T43" fmla="*/ 6 h 108"/>
                    <a:gd name="T44" fmla="*/ 90 w 108"/>
                    <a:gd name="T45" fmla="*/ 0 h 108"/>
                    <a:gd name="T46" fmla="*/ 108 w 108"/>
                    <a:gd name="T47" fmla="*/ 12 h 108"/>
                    <a:gd name="T48" fmla="*/ 96 w 108"/>
                    <a:gd name="T49" fmla="*/ 24 h 108"/>
                    <a:gd name="T50" fmla="*/ 102 w 108"/>
                    <a:gd name="T51" fmla="*/ 36 h 108"/>
                    <a:gd name="T52" fmla="*/ 102 w 108"/>
                    <a:gd name="T53" fmla="*/ 42 h 108"/>
                    <a:gd name="T54" fmla="*/ 102 w 108"/>
                    <a:gd name="T55" fmla="*/ 54 h 108"/>
                    <a:gd name="T56" fmla="*/ 102 w 108"/>
                    <a:gd name="T57" fmla="*/ 60 h 108"/>
                    <a:gd name="T58" fmla="*/ 90 w 108"/>
                    <a:gd name="T59" fmla="*/ 66 h 108"/>
                    <a:gd name="T60" fmla="*/ 90 w 108"/>
                    <a:gd name="T61" fmla="*/ 78 h 108"/>
                    <a:gd name="T62" fmla="*/ 78 w 108"/>
                    <a:gd name="T63" fmla="*/ 84 h 108"/>
                    <a:gd name="T64" fmla="*/ 72 w 108"/>
                    <a:gd name="T65" fmla="*/ 78 h 108"/>
                    <a:gd name="T66" fmla="*/ 66 w 108"/>
                    <a:gd name="T67" fmla="*/ 78 h 108"/>
                    <a:gd name="T68" fmla="*/ 60 w 108"/>
                    <a:gd name="T69" fmla="*/ 84 h 108"/>
                    <a:gd name="T70" fmla="*/ 60 w 108"/>
                    <a:gd name="T71" fmla="*/ 90 h 108"/>
                    <a:gd name="T72" fmla="*/ 54 w 108"/>
                    <a:gd name="T73" fmla="*/ 96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108"/>
                    <a:gd name="T113" fmla="*/ 108 w 108"/>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108">
                      <a:moveTo>
                        <a:pt x="54" y="96"/>
                      </a:moveTo>
                      <a:lnTo>
                        <a:pt x="48" y="108"/>
                      </a:lnTo>
                      <a:lnTo>
                        <a:pt x="42" y="108"/>
                      </a:lnTo>
                      <a:lnTo>
                        <a:pt x="36" y="108"/>
                      </a:lnTo>
                      <a:lnTo>
                        <a:pt x="24" y="102"/>
                      </a:lnTo>
                      <a:lnTo>
                        <a:pt x="18" y="96"/>
                      </a:lnTo>
                      <a:lnTo>
                        <a:pt x="12" y="102"/>
                      </a:lnTo>
                      <a:lnTo>
                        <a:pt x="6" y="102"/>
                      </a:lnTo>
                      <a:lnTo>
                        <a:pt x="6" y="96"/>
                      </a:lnTo>
                      <a:lnTo>
                        <a:pt x="6" y="90"/>
                      </a:lnTo>
                      <a:lnTo>
                        <a:pt x="0" y="90"/>
                      </a:lnTo>
                      <a:lnTo>
                        <a:pt x="6" y="78"/>
                      </a:lnTo>
                      <a:lnTo>
                        <a:pt x="18" y="72"/>
                      </a:lnTo>
                      <a:lnTo>
                        <a:pt x="24" y="60"/>
                      </a:lnTo>
                      <a:lnTo>
                        <a:pt x="36" y="54"/>
                      </a:lnTo>
                      <a:lnTo>
                        <a:pt x="36" y="48"/>
                      </a:lnTo>
                      <a:lnTo>
                        <a:pt x="42" y="36"/>
                      </a:lnTo>
                      <a:lnTo>
                        <a:pt x="42" y="30"/>
                      </a:lnTo>
                      <a:lnTo>
                        <a:pt x="48" y="30"/>
                      </a:lnTo>
                      <a:lnTo>
                        <a:pt x="54" y="12"/>
                      </a:lnTo>
                      <a:lnTo>
                        <a:pt x="78" y="12"/>
                      </a:lnTo>
                      <a:lnTo>
                        <a:pt x="84" y="6"/>
                      </a:lnTo>
                      <a:lnTo>
                        <a:pt x="90" y="0"/>
                      </a:lnTo>
                      <a:lnTo>
                        <a:pt x="108" y="12"/>
                      </a:lnTo>
                      <a:lnTo>
                        <a:pt x="96" y="24"/>
                      </a:lnTo>
                      <a:lnTo>
                        <a:pt x="102" y="36"/>
                      </a:lnTo>
                      <a:lnTo>
                        <a:pt x="102" y="42"/>
                      </a:lnTo>
                      <a:lnTo>
                        <a:pt x="102" y="54"/>
                      </a:lnTo>
                      <a:lnTo>
                        <a:pt x="102" y="60"/>
                      </a:lnTo>
                      <a:lnTo>
                        <a:pt x="90" y="66"/>
                      </a:lnTo>
                      <a:lnTo>
                        <a:pt x="90" y="78"/>
                      </a:lnTo>
                      <a:lnTo>
                        <a:pt x="78" y="84"/>
                      </a:lnTo>
                      <a:lnTo>
                        <a:pt x="72" y="78"/>
                      </a:lnTo>
                      <a:lnTo>
                        <a:pt x="66" y="78"/>
                      </a:lnTo>
                      <a:lnTo>
                        <a:pt x="60" y="84"/>
                      </a:lnTo>
                      <a:lnTo>
                        <a:pt x="60" y="90"/>
                      </a:lnTo>
                      <a:lnTo>
                        <a:pt x="54" y="96"/>
                      </a:lnTo>
                      <a:close/>
                    </a:path>
                  </a:pathLst>
                </a:custGeom>
                <a:solidFill>
                  <a:srgbClr val="00CC00"/>
                </a:solidFill>
                <a:ln w="0">
                  <a:solidFill>
                    <a:srgbClr val="000000"/>
                  </a:solidFill>
                  <a:prstDash val="solid"/>
                  <a:round/>
                  <a:headEnd/>
                  <a:tailEnd/>
                </a:ln>
              </p:spPr>
              <p:txBody>
                <a:bodyPr/>
                <a:lstStyle/>
                <a:p>
                  <a:endParaRPr lang="en-US"/>
                </a:p>
              </p:txBody>
            </p:sp>
            <p:sp>
              <p:nvSpPr>
                <p:cNvPr id="17037" name="Freeform 509"/>
                <p:cNvSpPr>
                  <a:spLocks/>
                </p:cNvSpPr>
                <p:nvPr/>
              </p:nvSpPr>
              <p:spPr bwMode="auto">
                <a:xfrm>
                  <a:off x="1285" y="846"/>
                  <a:ext cx="96" cy="114"/>
                </a:xfrm>
                <a:custGeom>
                  <a:avLst/>
                  <a:gdLst>
                    <a:gd name="T0" fmla="*/ 0 w 96"/>
                    <a:gd name="T1" fmla="*/ 30 h 114"/>
                    <a:gd name="T2" fmla="*/ 0 w 96"/>
                    <a:gd name="T3" fmla="*/ 6 h 114"/>
                    <a:gd name="T4" fmla="*/ 18 w 96"/>
                    <a:gd name="T5" fmla="*/ 0 h 114"/>
                    <a:gd name="T6" fmla="*/ 36 w 96"/>
                    <a:gd name="T7" fmla="*/ 12 h 114"/>
                    <a:gd name="T8" fmla="*/ 54 w 96"/>
                    <a:gd name="T9" fmla="*/ 18 h 114"/>
                    <a:gd name="T10" fmla="*/ 66 w 96"/>
                    <a:gd name="T11" fmla="*/ 30 h 114"/>
                    <a:gd name="T12" fmla="*/ 78 w 96"/>
                    <a:gd name="T13" fmla="*/ 42 h 114"/>
                    <a:gd name="T14" fmla="*/ 84 w 96"/>
                    <a:gd name="T15" fmla="*/ 48 h 114"/>
                    <a:gd name="T16" fmla="*/ 90 w 96"/>
                    <a:gd name="T17" fmla="*/ 60 h 114"/>
                    <a:gd name="T18" fmla="*/ 90 w 96"/>
                    <a:gd name="T19" fmla="*/ 66 h 114"/>
                    <a:gd name="T20" fmla="*/ 84 w 96"/>
                    <a:gd name="T21" fmla="*/ 72 h 114"/>
                    <a:gd name="T22" fmla="*/ 84 w 96"/>
                    <a:gd name="T23" fmla="*/ 78 h 114"/>
                    <a:gd name="T24" fmla="*/ 96 w 96"/>
                    <a:gd name="T25" fmla="*/ 96 h 114"/>
                    <a:gd name="T26" fmla="*/ 96 w 96"/>
                    <a:gd name="T27" fmla="*/ 108 h 114"/>
                    <a:gd name="T28" fmla="*/ 90 w 96"/>
                    <a:gd name="T29" fmla="*/ 114 h 114"/>
                    <a:gd name="T30" fmla="*/ 78 w 96"/>
                    <a:gd name="T31" fmla="*/ 114 h 114"/>
                    <a:gd name="T32" fmla="*/ 72 w 96"/>
                    <a:gd name="T33" fmla="*/ 108 h 114"/>
                    <a:gd name="T34" fmla="*/ 72 w 96"/>
                    <a:gd name="T35" fmla="*/ 96 h 114"/>
                    <a:gd name="T36" fmla="*/ 66 w 96"/>
                    <a:gd name="T37" fmla="*/ 90 h 114"/>
                    <a:gd name="T38" fmla="*/ 60 w 96"/>
                    <a:gd name="T39" fmla="*/ 84 h 114"/>
                    <a:gd name="T40" fmla="*/ 42 w 96"/>
                    <a:gd name="T41" fmla="*/ 84 h 114"/>
                    <a:gd name="T42" fmla="*/ 42 w 96"/>
                    <a:gd name="T43" fmla="*/ 78 h 114"/>
                    <a:gd name="T44" fmla="*/ 24 w 96"/>
                    <a:gd name="T45" fmla="*/ 84 h 114"/>
                    <a:gd name="T46" fmla="*/ 12 w 96"/>
                    <a:gd name="T47" fmla="*/ 84 h 114"/>
                    <a:gd name="T48" fmla="*/ 6 w 96"/>
                    <a:gd name="T49" fmla="*/ 72 h 114"/>
                    <a:gd name="T50" fmla="*/ 6 w 96"/>
                    <a:gd name="T51" fmla="*/ 66 h 114"/>
                    <a:gd name="T52" fmla="*/ 0 w 96"/>
                    <a:gd name="T53" fmla="*/ 30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14"/>
                    <a:gd name="T83" fmla="*/ 96 w 96"/>
                    <a:gd name="T84" fmla="*/ 114 h 1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14">
                      <a:moveTo>
                        <a:pt x="0" y="30"/>
                      </a:moveTo>
                      <a:lnTo>
                        <a:pt x="0" y="6"/>
                      </a:lnTo>
                      <a:lnTo>
                        <a:pt x="18" y="0"/>
                      </a:lnTo>
                      <a:lnTo>
                        <a:pt x="36" y="12"/>
                      </a:lnTo>
                      <a:lnTo>
                        <a:pt x="54" y="18"/>
                      </a:lnTo>
                      <a:lnTo>
                        <a:pt x="66" y="30"/>
                      </a:lnTo>
                      <a:lnTo>
                        <a:pt x="78" y="42"/>
                      </a:lnTo>
                      <a:lnTo>
                        <a:pt x="84" y="48"/>
                      </a:lnTo>
                      <a:lnTo>
                        <a:pt x="90" y="60"/>
                      </a:lnTo>
                      <a:lnTo>
                        <a:pt x="90" y="66"/>
                      </a:lnTo>
                      <a:lnTo>
                        <a:pt x="84" y="72"/>
                      </a:lnTo>
                      <a:lnTo>
                        <a:pt x="84" y="78"/>
                      </a:lnTo>
                      <a:lnTo>
                        <a:pt x="96" y="96"/>
                      </a:lnTo>
                      <a:lnTo>
                        <a:pt x="96" y="108"/>
                      </a:lnTo>
                      <a:lnTo>
                        <a:pt x="90" y="114"/>
                      </a:lnTo>
                      <a:lnTo>
                        <a:pt x="78" y="114"/>
                      </a:lnTo>
                      <a:lnTo>
                        <a:pt x="72" y="108"/>
                      </a:lnTo>
                      <a:lnTo>
                        <a:pt x="72" y="96"/>
                      </a:lnTo>
                      <a:lnTo>
                        <a:pt x="66" y="90"/>
                      </a:lnTo>
                      <a:lnTo>
                        <a:pt x="60" y="84"/>
                      </a:lnTo>
                      <a:lnTo>
                        <a:pt x="42" y="84"/>
                      </a:lnTo>
                      <a:lnTo>
                        <a:pt x="42" y="78"/>
                      </a:lnTo>
                      <a:lnTo>
                        <a:pt x="24" y="84"/>
                      </a:lnTo>
                      <a:lnTo>
                        <a:pt x="12" y="84"/>
                      </a:lnTo>
                      <a:lnTo>
                        <a:pt x="6" y="72"/>
                      </a:lnTo>
                      <a:lnTo>
                        <a:pt x="6" y="66"/>
                      </a:lnTo>
                      <a:lnTo>
                        <a:pt x="0" y="30"/>
                      </a:lnTo>
                      <a:close/>
                    </a:path>
                  </a:pathLst>
                </a:custGeom>
                <a:solidFill>
                  <a:srgbClr val="00CC00"/>
                </a:solidFill>
                <a:ln w="0">
                  <a:solidFill>
                    <a:srgbClr val="000000"/>
                  </a:solidFill>
                  <a:prstDash val="solid"/>
                  <a:round/>
                  <a:headEnd/>
                  <a:tailEnd/>
                </a:ln>
              </p:spPr>
              <p:txBody>
                <a:bodyPr/>
                <a:lstStyle/>
                <a:p>
                  <a:endParaRPr lang="en-US"/>
                </a:p>
              </p:txBody>
            </p:sp>
            <p:sp>
              <p:nvSpPr>
                <p:cNvPr id="17038" name="Freeform 510"/>
                <p:cNvSpPr>
                  <a:spLocks/>
                </p:cNvSpPr>
                <p:nvPr/>
              </p:nvSpPr>
              <p:spPr bwMode="auto">
                <a:xfrm>
                  <a:off x="1381" y="1398"/>
                  <a:ext cx="60" cy="60"/>
                </a:xfrm>
                <a:custGeom>
                  <a:avLst/>
                  <a:gdLst>
                    <a:gd name="T0" fmla="*/ 6 w 60"/>
                    <a:gd name="T1" fmla="*/ 42 h 60"/>
                    <a:gd name="T2" fmla="*/ 0 w 60"/>
                    <a:gd name="T3" fmla="*/ 42 h 60"/>
                    <a:gd name="T4" fmla="*/ 0 w 60"/>
                    <a:gd name="T5" fmla="*/ 36 h 60"/>
                    <a:gd name="T6" fmla="*/ 6 w 60"/>
                    <a:gd name="T7" fmla="*/ 30 h 60"/>
                    <a:gd name="T8" fmla="*/ 12 w 60"/>
                    <a:gd name="T9" fmla="*/ 30 h 60"/>
                    <a:gd name="T10" fmla="*/ 12 w 60"/>
                    <a:gd name="T11" fmla="*/ 24 h 60"/>
                    <a:gd name="T12" fmla="*/ 12 w 60"/>
                    <a:gd name="T13" fmla="*/ 18 h 60"/>
                    <a:gd name="T14" fmla="*/ 12 w 60"/>
                    <a:gd name="T15" fmla="*/ 12 h 60"/>
                    <a:gd name="T16" fmla="*/ 18 w 60"/>
                    <a:gd name="T17" fmla="*/ 0 h 60"/>
                    <a:gd name="T18" fmla="*/ 30 w 60"/>
                    <a:gd name="T19" fmla="*/ 6 h 60"/>
                    <a:gd name="T20" fmla="*/ 36 w 60"/>
                    <a:gd name="T21" fmla="*/ 12 h 60"/>
                    <a:gd name="T22" fmla="*/ 48 w 60"/>
                    <a:gd name="T23" fmla="*/ 24 h 60"/>
                    <a:gd name="T24" fmla="*/ 48 w 60"/>
                    <a:gd name="T25" fmla="*/ 30 h 60"/>
                    <a:gd name="T26" fmla="*/ 48 w 60"/>
                    <a:gd name="T27" fmla="*/ 42 h 60"/>
                    <a:gd name="T28" fmla="*/ 54 w 60"/>
                    <a:gd name="T29" fmla="*/ 42 h 60"/>
                    <a:gd name="T30" fmla="*/ 60 w 60"/>
                    <a:gd name="T31" fmla="*/ 42 h 60"/>
                    <a:gd name="T32" fmla="*/ 54 w 60"/>
                    <a:gd name="T33" fmla="*/ 48 h 60"/>
                    <a:gd name="T34" fmla="*/ 48 w 60"/>
                    <a:gd name="T35" fmla="*/ 54 h 60"/>
                    <a:gd name="T36" fmla="*/ 42 w 60"/>
                    <a:gd name="T37" fmla="*/ 60 h 60"/>
                    <a:gd name="T38" fmla="*/ 30 w 60"/>
                    <a:gd name="T39" fmla="*/ 54 h 60"/>
                    <a:gd name="T40" fmla="*/ 24 w 60"/>
                    <a:gd name="T41" fmla="*/ 54 h 60"/>
                    <a:gd name="T42" fmla="*/ 18 w 60"/>
                    <a:gd name="T43" fmla="*/ 48 h 60"/>
                    <a:gd name="T44" fmla="*/ 12 w 60"/>
                    <a:gd name="T45" fmla="*/ 48 h 60"/>
                    <a:gd name="T46" fmla="*/ 6 w 60"/>
                    <a:gd name="T47" fmla="*/ 42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60"/>
                    <a:gd name="T74" fmla="*/ 60 w 60"/>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60">
                      <a:moveTo>
                        <a:pt x="6" y="42"/>
                      </a:moveTo>
                      <a:lnTo>
                        <a:pt x="0" y="42"/>
                      </a:lnTo>
                      <a:lnTo>
                        <a:pt x="0" y="36"/>
                      </a:lnTo>
                      <a:lnTo>
                        <a:pt x="6" y="30"/>
                      </a:lnTo>
                      <a:lnTo>
                        <a:pt x="12" y="30"/>
                      </a:lnTo>
                      <a:lnTo>
                        <a:pt x="12" y="24"/>
                      </a:lnTo>
                      <a:lnTo>
                        <a:pt x="12" y="18"/>
                      </a:lnTo>
                      <a:lnTo>
                        <a:pt x="12" y="12"/>
                      </a:lnTo>
                      <a:lnTo>
                        <a:pt x="18" y="0"/>
                      </a:lnTo>
                      <a:lnTo>
                        <a:pt x="30" y="6"/>
                      </a:lnTo>
                      <a:lnTo>
                        <a:pt x="36" y="12"/>
                      </a:lnTo>
                      <a:lnTo>
                        <a:pt x="48" y="24"/>
                      </a:lnTo>
                      <a:lnTo>
                        <a:pt x="48" y="30"/>
                      </a:lnTo>
                      <a:lnTo>
                        <a:pt x="48" y="42"/>
                      </a:lnTo>
                      <a:lnTo>
                        <a:pt x="54" y="42"/>
                      </a:lnTo>
                      <a:lnTo>
                        <a:pt x="60" y="42"/>
                      </a:lnTo>
                      <a:lnTo>
                        <a:pt x="54" y="48"/>
                      </a:lnTo>
                      <a:lnTo>
                        <a:pt x="48" y="54"/>
                      </a:lnTo>
                      <a:lnTo>
                        <a:pt x="42" y="60"/>
                      </a:lnTo>
                      <a:lnTo>
                        <a:pt x="30" y="54"/>
                      </a:lnTo>
                      <a:lnTo>
                        <a:pt x="24" y="54"/>
                      </a:lnTo>
                      <a:lnTo>
                        <a:pt x="18" y="48"/>
                      </a:lnTo>
                      <a:lnTo>
                        <a:pt x="12" y="48"/>
                      </a:lnTo>
                      <a:lnTo>
                        <a:pt x="6" y="42"/>
                      </a:lnTo>
                      <a:close/>
                    </a:path>
                  </a:pathLst>
                </a:custGeom>
                <a:solidFill>
                  <a:srgbClr val="00CC00"/>
                </a:solidFill>
                <a:ln w="0">
                  <a:solidFill>
                    <a:srgbClr val="000000"/>
                  </a:solidFill>
                  <a:prstDash val="solid"/>
                  <a:round/>
                  <a:headEnd/>
                  <a:tailEnd/>
                </a:ln>
              </p:spPr>
              <p:txBody>
                <a:bodyPr/>
                <a:lstStyle/>
                <a:p>
                  <a:endParaRPr lang="en-US"/>
                </a:p>
              </p:txBody>
            </p:sp>
            <p:sp>
              <p:nvSpPr>
                <p:cNvPr id="17039" name="Freeform 511"/>
                <p:cNvSpPr>
                  <a:spLocks/>
                </p:cNvSpPr>
                <p:nvPr/>
              </p:nvSpPr>
              <p:spPr bwMode="auto">
                <a:xfrm>
                  <a:off x="1658" y="1212"/>
                  <a:ext cx="66" cy="48"/>
                </a:xfrm>
                <a:custGeom>
                  <a:avLst/>
                  <a:gdLst>
                    <a:gd name="T0" fmla="*/ 0 w 66"/>
                    <a:gd name="T1" fmla="*/ 0 h 48"/>
                    <a:gd name="T2" fmla="*/ 0 w 66"/>
                    <a:gd name="T3" fmla="*/ 6 h 48"/>
                    <a:gd name="T4" fmla="*/ 0 w 66"/>
                    <a:gd name="T5" fmla="*/ 24 h 48"/>
                    <a:gd name="T6" fmla="*/ 6 w 66"/>
                    <a:gd name="T7" fmla="*/ 24 h 48"/>
                    <a:gd name="T8" fmla="*/ 6 w 66"/>
                    <a:gd name="T9" fmla="*/ 36 h 48"/>
                    <a:gd name="T10" fmla="*/ 12 w 66"/>
                    <a:gd name="T11" fmla="*/ 48 h 48"/>
                    <a:gd name="T12" fmla="*/ 18 w 66"/>
                    <a:gd name="T13" fmla="*/ 48 h 48"/>
                    <a:gd name="T14" fmla="*/ 36 w 66"/>
                    <a:gd name="T15" fmla="*/ 42 h 48"/>
                    <a:gd name="T16" fmla="*/ 60 w 66"/>
                    <a:gd name="T17" fmla="*/ 48 h 48"/>
                    <a:gd name="T18" fmla="*/ 66 w 66"/>
                    <a:gd name="T19" fmla="*/ 48 h 48"/>
                    <a:gd name="T20" fmla="*/ 66 w 66"/>
                    <a:gd name="T21" fmla="*/ 42 h 48"/>
                    <a:gd name="T22" fmla="*/ 66 w 66"/>
                    <a:gd name="T23" fmla="*/ 36 h 48"/>
                    <a:gd name="T24" fmla="*/ 60 w 66"/>
                    <a:gd name="T25" fmla="*/ 30 h 48"/>
                    <a:gd name="T26" fmla="*/ 60 w 66"/>
                    <a:gd name="T27" fmla="*/ 24 h 48"/>
                    <a:gd name="T28" fmla="*/ 54 w 66"/>
                    <a:gd name="T29" fmla="*/ 24 h 48"/>
                    <a:gd name="T30" fmla="*/ 48 w 66"/>
                    <a:gd name="T31" fmla="*/ 12 h 48"/>
                    <a:gd name="T32" fmla="*/ 36 w 66"/>
                    <a:gd name="T33" fmla="*/ 6 h 48"/>
                    <a:gd name="T34" fmla="*/ 24 w 66"/>
                    <a:gd name="T35" fmla="*/ 6 h 48"/>
                    <a:gd name="T36" fmla="*/ 0 w 66"/>
                    <a:gd name="T37" fmla="*/ 0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48"/>
                    <a:gd name="T59" fmla="*/ 66 w 66"/>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48">
                      <a:moveTo>
                        <a:pt x="0" y="0"/>
                      </a:moveTo>
                      <a:lnTo>
                        <a:pt x="0" y="6"/>
                      </a:lnTo>
                      <a:lnTo>
                        <a:pt x="0" y="24"/>
                      </a:lnTo>
                      <a:lnTo>
                        <a:pt x="6" y="24"/>
                      </a:lnTo>
                      <a:lnTo>
                        <a:pt x="6" y="36"/>
                      </a:lnTo>
                      <a:lnTo>
                        <a:pt x="12" y="48"/>
                      </a:lnTo>
                      <a:lnTo>
                        <a:pt x="18" y="48"/>
                      </a:lnTo>
                      <a:lnTo>
                        <a:pt x="36" y="42"/>
                      </a:lnTo>
                      <a:lnTo>
                        <a:pt x="60" y="48"/>
                      </a:lnTo>
                      <a:lnTo>
                        <a:pt x="66" y="48"/>
                      </a:lnTo>
                      <a:lnTo>
                        <a:pt x="66" y="42"/>
                      </a:lnTo>
                      <a:lnTo>
                        <a:pt x="66" y="36"/>
                      </a:lnTo>
                      <a:lnTo>
                        <a:pt x="60" y="30"/>
                      </a:lnTo>
                      <a:lnTo>
                        <a:pt x="60" y="24"/>
                      </a:lnTo>
                      <a:lnTo>
                        <a:pt x="54" y="24"/>
                      </a:lnTo>
                      <a:lnTo>
                        <a:pt x="48" y="12"/>
                      </a:lnTo>
                      <a:lnTo>
                        <a:pt x="36" y="6"/>
                      </a:lnTo>
                      <a:lnTo>
                        <a:pt x="24"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040" name="Freeform 512"/>
                <p:cNvSpPr>
                  <a:spLocks/>
                </p:cNvSpPr>
                <p:nvPr/>
              </p:nvSpPr>
              <p:spPr bwMode="auto">
                <a:xfrm>
                  <a:off x="1712" y="1458"/>
                  <a:ext cx="30" cy="48"/>
                </a:xfrm>
                <a:custGeom>
                  <a:avLst/>
                  <a:gdLst>
                    <a:gd name="T0" fmla="*/ 0 w 30"/>
                    <a:gd name="T1" fmla="*/ 48 h 48"/>
                    <a:gd name="T2" fmla="*/ 0 w 30"/>
                    <a:gd name="T3" fmla="*/ 36 h 48"/>
                    <a:gd name="T4" fmla="*/ 0 w 30"/>
                    <a:gd name="T5" fmla="*/ 18 h 48"/>
                    <a:gd name="T6" fmla="*/ 6 w 30"/>
                    <a:gd name="T7" fmla="*/ 6 h 48"/>
                    <a:gd name="T8" fmla="*/ 18 w 30"/>
                    <a:gd name="T9" fmla="*/ 0 h 48"/>
                    <a:gd name="T10" fmla="*/ 30 w 30"/>
                    <a:gd name="T11" fmla="*/ 12 h 48"/>
                    <a:gd name="T12" fmla="*/ 30 w 30"/>
                    <a:gd name="T13" fmla="*/ 24 h 48"/>
                    <a:gd name="T14" fmla="*/ 30 w 30"/>
                    <a:gd name="T15" fmla="*/ 30 h 48"/>
                    <a:gd name="T16" fmla="*/ 24 w 30"/>
                    <a:gd name="T17" fmla="*/ 42 h 48"/>
                    <a:gd name="T18" fmla="*/ 18 w 30"/>
                    <a:gd name="T19" fmla="*/ 48 h 48"/>
                    <a:gd name="T20" fmla="*/ 0 w 30"/>
                    <a:gd name="T21" fmla="*/ 4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8"/>
                    <a:gd name="T35" fmla="*/ 30 w 3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8">
                      <a:moveTo>
                        <a:pt x="0" y="48"/>
                      </a:moveTo>
                      <a:lnTo>
                        <a:pt x="0" y="36"/>
                      </a:lnTo>
                      <a:lnTo>
                        <a:pt x="0" y="18"/>
                      </a:lnTo>
                      <a:lnTo>
                        <a:pt x="6" y="6"/>
                      </a:lnTo>
                      <a:lnTo>
                        <a:pt x="18" y="0"/>
                      </a:lnTo>
                      <a:lnTo>
                        <a:pt x="30" y="12"/>
                      </a:lnTo>
                      <a:lnTo>
                        <a:pt x="30" y="24"/>
                      </a:lnTo>
                      <a:lnTo>
                        <a:pt x="30" y="30"/>
                      </a:lnTo>
                      <a:lnTo>
                        <a:pt x="24" y="42"/>
                      </a:lnTo>
                      <a:lnTo>
                        <a:pt x="18" y="48"/>
                      </a:lnTo>
                      <a:lnTo>
                        <a:pt x="0" y="48"/>
                      </a:lnTo>
                      <a:close/>
                    </a:path>
                  </a:pathLst>
                </a:custGeom>
                <a:solidFill>
                  <a:srgbClr val="00CC00"/>
                </a:solidFill>
                <a:ln w="0">
                  <a:solidFill>
                    <a:srgbClr val="000000"/>
                  </a:solidFill>
                  <a:prstDash val="solid"/>
                  <a:round/>
                  <a:headEnd/>
                  <a:tailEnd/>
                </a:ln>
              </p:spPr>
              <p:txBody>
                <a:bodyPr/>
                <a:lstStyle/>
                <a:p>
                  <a:endParaRPr lang="en-US"/>
                </a:p>
              </p:txBody>
            </p:sp>
            <p:sp>
              <p:nvSpPr>
                <p:cNvPr id="17041" name="Freeform 513"/>
                <p:cNvSpPr>
                  <a:spLocks/>
                </p:cNvSpPr>
                <p:nvPr/>
              </p:nvSpPr>
              <p:spPr bwMode="auto">
                <a:xfrm>
                  <a:off x="1946" y="2076"/>
                  <a:ext cx="24" cy="30"/>
                </a:xfrm>
                <a:custGeom>
                  <a:avLst/>
                  <a:gdLst>
                    <a:gd name="T0" fmla="*/ 18 w 24"/>
                    <a:gd name="T1" fmla="*/ 18 h 30"/>
                    <a:gd name="T2" fmla="*/ 12 w 24"/>
                    <a:gd name="T3" fmla="*/ 12 h 30"/>
                    <a:gd name="T4" fmla="*/ 18 w 24"/>
                    <a:gd name="T5" fmla="*/ 6 h 30"/>
                    <a:gd name="T6" fmla="*/ 18 w 24"/>
                    <a:gd name="T7" fmla="*/ 0 h 30"/>
                    <a:gd name="T8" fmla="*/ 12 w 24"/>
                    <a:gd name="T9" fmla="*/ 0 h 30"/>
                    <a:gd name="T10" fmla="*/ 6 w 24"/>
                    <a:gd name="T11" fmla="*/ 12 h 30"/>
                    <a:gd name="T12" fmla="*/ 0 w 24"/>
                    <a:gd name="T13" fmla="*/ 24 h 30"/>
                    <a:gd name="T14" fmla="*/ 0 w 24"/>
                    <a:gd name="T15" fmla="*/ 30 h 30"/>
                    <a:gd name="T16" fmla="*/ 6 w 24"/>
                    <a:gd name="T17" fmla="*/ 30 h 30"/>
                    <a:gd name="T18" fmla="*/ 12 w 24"/>
                    <a:gd name="T19" fmla="*/ 30 h 30"/>
                    <a:gd name="T20" fmla="*/ 18 w 24"/>
                    <a:gd name="T21" fmla="*/ 30 h 30"/>
                    <a:gd name="T22" fmla="*/ 18 w 24"/>
                    <a:gd name="T23" fmla="*/ 24 h 30"/>
                    <a:gd name="T24" fmla="*/ 24 w 24"/>
                    <a:gd name="T25" fmla="*/ 24 h 30"/>
                    <a:gd name="T26" fmla="*/ 24 w 24"/>
                    <a:gd name="T27" fmla="*/ 18 h 30"/>
                    <a:gd name="T28" fmla="*/ 18 w 24"/>
                    <a:gd name="T29" fmla="*/ 18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0"/>
                    <a:gd name="T47" fmla="*/ 24 w 24"/>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0">
                      <a:moveTo>
                        <a:pt x="18" y="18"/>
                      </a:moveTo>
                      <a:lnTo>
                        <a:pt x="12" y="12"/>
                      </a:lnTo>
                      <a:lnTo>
                        <a:pt x="18" y="6"/>
                      </a:lnTo>
                      <a:lnTo>
                        <a:pt x="18" y="0"/>
                      </a:lnTo>
                      <a:lnTo>
                        <a:pt x="12" y="0"/>
                      </a:lnTo>
                      <a:lnTo>
                        <a:pt x="6" y="12"/>
                      </a:lnTo>
                      <a:lnTo>
                        <a:pt x="0" y="24"/>
                      </a:lnTo>
                      <a:lnTo>
                        <a:pt x="0" y="30"/>
                      </a:lnTo>
                      <a:lnTo>
                        <a:pt x="6" y="30"/>
                      </a:lnTo>
                      <a:lnTo>
                        <a:pt x="12" y="30"/>
                      </a:lnTo>
                      <a:lnTo>
                        <a:pt x="18" y="30"/>
                      </a:lnTo>
                      <a:lnTo>
                        <a:pt x="18" y="24"/>
                      </a:lnTo>
                      <a:lnTo>
                        <a:pt x="24" y="24"/>
                      </a:lnTo>
                      <a:lnTo>
                        <a:pt x="24" y="18"/>
                      </a:lnTo>
                      <a:lnTo>
                        <a:pt x="18" y="18"/>
                      </a:lnTo>
                      <a:close/>
                    </a:path>
                  </a:pathLst>
                </a:custGeom>
                <a:solidFill>
                  <a:srgbClr val="00CC00"/>
                </a:solidFill>
                <a:ln w="0">
                  <a:solidFill>
                    <a:srgbClr val="000000"/>
                  </a:solidFill>
                  <a:prstDash val="solid"/>
                  <a:round/>
                  <a:headEnd/>
                  <a:tailEnd/>
                </a:ln>
              </p:spPr>
              <p:txBody>
                <a:bodyPr/>
                <a:lstStyle/>
                <a:p>
                  <a:endParaRPr lang="en-US"/>
                </a:p>
              </p:txBody>
            </p:sp>
            <p:sp>
              <p:nvSpPr>
                <p:cNvPr id="17042" name="Freeform 514"/>
                <p:cNvSpPr>
                  <a:spLocks/>
                </p:cNvSpPr>
                <p:nvPr/>
              </p:nvSpPr>
              <p:spPr bwMode="auto">
                <a:xfrm>
                  <a:off x="1417" y="1104"/>
                  <a:ext cx="48" cy="60"/>
                </a:xfrm>
                <a:custGeom>
                  <a:avLst/>
                  <a:gdLst>
                    <a:gd name="T0" fmla="*/ 30 w 48"/>
                    <a:gd name="T1" fmla="*/ 60 h 60"/>
                    <a:gd name="T2" fmla="*/ 12 w 48"/>
                    <a:gd name="T3" fmla="*/ 48 h 60"/>
                    <a:gd name="T4" fmla="*/ 0 w 48"/>
                    <a:gd name="T5" fmla="*/ 36 h 60"/>
                    <a:gd name="T6" fmla="*/ 0 w 48"/>
                    <a:gd name="T7" fmla="*/ 30 h 60"/>
                    <a:gd name="T8" fmla="*/ 6 w 48"/>
                    <a:gd name="T9" fmla="*/ 18 h 60"/>
                    <a:gd name="T10" fmla="*/ 12 w 48"/>
                    <a:gd name="T11" fmla="*/ 18 h 60"/>
                    <a:gd name="T12" fmla="*/ 6 w 48"/>
                    <a:gd name="T13" fmla="*/ 12 h 60"/>
                    <a:gd name="T14" fmla="*/ 12 w 48"/>
                    <a:gd name="T15" fmla="*/ 12 h 60"/>
                    <a:gd name="T16" fmla="*/ 12 w 48"/>
                    <a:gd name="T17" fmla="*/ 6 h 60"/>
                    <a:gd name="T18" fmla="*/ 30 w 48"/>
                    <a:gd name="T19" fmla="*/ 0 h 60"/>
                    <a:gd name="T20" fmla="*/ 48 w 48"/>
                    <a:gd name="T21" fmla="*/ 24 h 60"/>
                    <a:gd name="T22" fmla="*/ 48 w 48"/>
                    <a:gd name="T23" fmla="*/ 60 h 60"/>
                    <a:gd name="T24" fmla="*/ 30 w 48"/>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60"/>
                    <a:gd name="T41" fmla="*/ 48 w 4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60">
                      <a:moveTo>
                        <a:pt x="30" y="60"/>
                      </a:moveTo>
                      <a:lnTo>
                        <a:pt x="12" y="48"/>
                      </a:lnTo>
                      <a:lnTo>
                        <a:pt x="0" y="36"/>
                      </a:lnTo>
                      <a:lnTo>
                        <a:pt x="0" y="30"/>
                      </a:lnTo>
                      <a:lnTo>
                        <a:pt x="6" y="18"/>
                      </a:lnTo>
                      <a:lnTo>
                        <a:pt x="12" y="18"/>
                      </a:lnTo>
                      <a:lnTo>
                        <a:pt x="6" y="12"/>
                      </a:lnTo>
                      <a:lnTo>
                        <a:pt x="12" y="12"/>
                      </a:lnTo>
                      <a:lnTo>
                        <a:pt x="12" y="6"/>
                      </a:lnTo>
                      <a:lnTo>
                        <a:pt x="30" y="0"/>
                      </a:lnTo>
                      <a:lnTo>
                        <a:pt x="48" y="24"/>
                      </a:lnTo>
                      <a:lnTo>
                        <a:pt x="48" y="60"/>
                      </a:lnTo>
                      <a:lnTo>
                        <a:pt x="30" y="60"/>
                      </a:lnTo>
                      <a:close/>
                    </a:path>
                  </a:pathLst>
                </a:custGeom>
                <a:solidFill>
                  <a:srgbClr val="00CC00"/>
                </a:solidFill>
                <a:ln w="0">
                  <a:solidFill>
                    <a:srgbClr val="000000"/>
                  </a:solidFill>
                  <a:prstDash val="solid"/>
                  <a:round/>
                  <a:headEnd/>
                  <a:tailEnd/>
                </a:ln>
              </p:spPr>
              <p:txBody>
                <a:bodyPr/>
                <a:lstStyle/>
                <a:p>
                  <a:endParaRPr lang="en-US"/>
                </a:p>
              </p:txBody>
            </p:sp>
            <p:sp>
              <p:nvSpPr>
                <p:cNvPr id="17043" name="Freeform 515"/>
                <p:cNvSpPr>
                  <a:spLocks/>
                </p:cNvSpPr>
                <p:nvPr/>
              </p:nvSpPr>
              <p:spPr bwMode="auto">
                <a:xfrm>
                  <a:off x="877" y="1908"/>
                  <a:ext cx="30" cy="54"/>
                </a:xfrm>
                <a:custGeom>
                  <a:avLst/>
                  <a:gdLst>
                    <a:gd name="T0" fmla="*/ 6 w 30"/>
                    <a:gd name="T1" fmla="*/ 30 h 54"/>
                    <a:gd name="T2" fmla="*/ 6 w 30"/>
                    <a:gd name="T3" fmla="*/ 24 h 54"/>
                    <a:gd name="T4" fmla="*/ 0 w 30"/>
                    <a:gd name="T5" fmla="*/ 18 h 54"/>
                    <a:gd name="T6" fmla="*/ 0 w 30"/>
                    <a:gd name="T7" fmla="*/ 6 h 54"/>
                    <a:gd name="T8" fmla="*/ 0 w 30"/>
                    <a:gd name="T9" fmla="*/ 0 h 54"/>
                    <a:gd name="T10" fmla="*/ 6 w 30"/>
                    <a:gd name="T11" fmla="*/ 0 h 54"/>
                    <a:gd name="T12" fmla="*/ 12 w 30"/>
                    <a:gd name="T13" fmla="*/ 6 h 54"/>
                    <a:gd name="T14" fmla="*/ 18 w 30"/>
                    <a:gd name="T15" fmla="*/ 6 h 54"/>
                    <a:gd name="T16" fmla="*/ 12 w 30"/>
                    <a:gd name="T17" fmla="*/ 18 h 54"/>
                    <a:gd name="T18" fmla="*/ 18 w 30"/>
                    <a:gd name="T19" fmla="*/ 24 h 54"/>
                    <a:gd name="T20" fmla="*/ 18 w 30"/>
                    <a:gd name="T21" fmla="*/ 30 h 54"/>
                    <a:gd name="T22" fmla="*/ 18 w 30"/>
                    <a:gd name="T23" fmla="*/ 36 h 54"/>
                    <a:gd name="T24" fmla="*/ 18 w 30"/>
                    <a:gd name="T25" fmla="*/ 42 h 54"/>
                    <a:gd name="T26" fmla="*/ 24 w 30"/>
                    <a:gd name="T27" fmla="*/ 48 h 54"/>
                    <a:gd name="T28" fmla="*/ 30 w 30"/>
                    <a:gd name="T29" fmla="*/ 48 h 54"/>
                    <a:gd name="T30" fmla="*/ 30 w 30"/>
                    <a:gd name="T31" fmla="*/ 54 h 54"/>
                    <a:gd name="T32" fmla="*/ 24 w 30"/>
                    <a:gd name="T33" fmla="*/ 54 h 54"/>
                    <a:gd name="T34" fmla="*/ 12 w 30"/>
                    <a:gd name="T35" fmla="*/ 30 h 54"/>
                    <a:gd name="T36" fmla="*/ 6 w 30"/>
                    <a:gd name="T37" fmla="*/ 3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54"/>
                    <a:gd name="T59" fmla="*/ 30 w 30"/>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54">
                      <a:moveTo>
                        <a:pt x="6" y="30"/>
                      </a:moveTo>
                      <a:lnTo>
                        <a:pt x="6" y="24"/>
                      </a:lnTo>
                      <a:lnTo>
                        <a:pt x="0" y="18"/>
                      </a:lnTo>
                      <a:lnTo>
                        <a:pt x="0" y="6"/>
                      </a:lnTo>
                      <a:lnTo>
                        <a:pt x="0" y="0"/>
                      </a:lnTo>
                      <a:lnTo>
                        <a:pt x="6" y="0"/>
                      </a:lnTo>
                      <a:lnTo>
                        <a:pt x="12" y="6"/>
                      </a:lnTo>
                      <a:lnTo>
                        <a:pt x="18" y="6"/>
                      </a:lnTo>
                      <a:lnTo>
                        <a:pt x="12" y="18"/>
                      </a:lnTo>
                      <a:lnTo>
                        <a:pt x="18" y="24"/>
                      </a:lnTo>
                      <a:lnTo>
                        <a:pt x="18" y="30"/>
                      </a:lnTo>
                      <a:lnTo>
                        <a:pt x="18" y="36"/>
                      </a:lnTo>
                      <a:lnTo>
                        <a:pt x="18" y="42"/>
                      </a:lnTo>
                      <a:lnTo>
                        <a:pt x="24" y="48"/>
                      </a:lnTo>
                      <a:lnTo>
                        <a:pt x="30" y="48"/>
                      </a:lnTo>
                      <a:lnTo>
                        <a:pt x="30" y="54"/>
                      </a:lnTo>
                      <a:lnTo>
                        <a:pt x="24" y="54"/>
                      </a:lnTo>
                      <a:lnTo>
                        <a:pt x="12" y="30"/>
                      </a:lnTo>
                      <a:lnTo>
                        <a:pt x="6" y="30"/>
                      </a:lnTo>
                      <a:close/>
                    </a:path>
                  </a:pathLst>
                </a:custGeom>
                <a:solidFill>
                  <a:srgbClr val="00CC00"/>
                </a:solidFill>
                <a:ln w="0">
                  <a:solidFill>
                    <a:srgbClr val="000000"/>
                  </a:solidFill>
                  <a:prstDash val="solid"/>
                  <a:round/>
                  <a:headEnd/>
                  <a:tailEnd/>
                </a:ln>
              </p:spPr>
              <p:txBody>
                <a:bodyPr/>
                <a:lstStyle/>
                <a:p>
                  <a:endParaRPr lang="en-US"/>
                </a:p>
              </p:txBody>
            </p:sp>
            <p:sp>
              <p:nvSpPr>
                <p:cNvPr id="17044" name="Freeform 516"/>
                <p:cNvSpPr>
                  <a:spLocks/>
                </p:cNvSpPr>
                <p:nvPr/>
              </p:nvSpPr>
              <p:spPr bwMode="auto">
                <a:xfrm>
                  <a:off x="1393" y="888"/>
                  <a:ext cx="48" cy="72"/>
                </a:xfrm>
                <a:custGeom>
                  <a:avLst/>
                  <a:gdLst>
                    <a:gd name="T0" fmla="*/ 48 w 48"/>
                    <a:gd name="T1" fmla="*/ 36 h 72"/>
                    <a:gd name="T2" fmla="*/ 42 w 48"/>
                    <a:gd name="T3" fmla="*/ 42 h 72"/>
                    <a:gd name="T4" fmla="*/ 48 w 48"/>
                    <a:gd name="T5" fmla="*/ 48 h 72"/>
                    <a:gd name="T6" fmla="*/ 48 w 48"/>
                    <a:gd name="T7" fmla="*/ 60 h 72"/>
                    <a:gd name="T8" fmla="*/ 24 w 48"/>
                    <a:gd name="T9" fmla="*/ 72 h 72"/>
                    <a:gd name="T10" fmla="*/ 18 w 48"/>
                    <a:gd name="T11" fmla="*/ 72 h 72"/>
                    <a:gd name="T12" fmla="*/ 18 w 48"/>
                    <a:gd name="T13" fmla="*/ 66 h 72"/>
                    <a:gd name="T14" fmla="*/ 6 w 48"/>
                    <a:gd name="T15" fmla="*/ 60 h 72"/>
                    <a:gd name="T16" fmla="*/ 6 w 48"/>
                    <a:gd name="T17" fmla="*/ 54 h 72"/>
                    <a:gd name="T18" fmla="*/ 6 w 48"/>
                    <a:gd name="T19" fmla="*/ 42 h 72"/>
                    <a:gd name="T20" fmla="*/ 0 w 48"/>
                    <a:gd name="T21" fmla="*/ 24 h 72"/>
                    <a:gd name="T22" fmla="*/ 6 w 48"/>
                    <a:gd name="T23" fmla="*/ 18 h 72"/>
                    <a:gd name="T24" fmla="*/ 0 w 48"/>
                    <a:gd name="T25" fmla="*/ 6 h 72"/>
                    <a:gd name="T26" fmla="*/ 6 w 48"/>
                    <a:gd name="T27" fmla="*/ 0 h 72"/>
                    <a:gd name="T28" fmla="*/ 30 w 48"/>
                    <a:gd name="T29" fmla="*/ 12 h 72"/>
                    <a:gd name="T30" fmla="*/ 30 w 48"/>
                    <a:gd name="T31" fmla="*/ 18 h 72"/>
                    <a:gd name="T32" fmla="*/ 42 w 48"/>
                    <a:gd name="T33" fmla="*/ 24 h 72"/>
                    <a:gd name="T34" fmla="*/ 48 w 48"/>
                    <a:gd name="T35" fmla="*/ 30 h 72"/>
                    <a:gd name="T36" fmla="*/ 48 w 48"/>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72"/>
                    <a:gd name="T59" fmla="*/ 48 w 4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72">
                      <a:moveTo>
                        <a:pt x="48" y="36"/>
                      </a:moveTo>
                      <a:lnTo>
                        <a:pt x="42" y="42"/>
                      </a:lnTo>
                      <a:lnTo>
                        <a:pt x="48" y="48"/>
                      </a:lnTo>
                      <a:lnTo>
                        <a:pt x="48" y="60"/>
                      </a:lnTo>
                      <a:lnTo>
                        <a:pt x="24" y="72"/>
                      </a:lnTo>
                      <a:lnTo>
                        <a:pt x="18" y="72"/>
                      </a:lnTo>
                      <a:lnTo>
                        <a:pt x="18" y="66"/>
                      </a:lnTo>
                      <a:lnTo>
                        <a:pt x="6" y="60"/>
                      </a:lnTo>
                      <a:lnTo>
                        <a:pt x="6" y="54"/>
                      </a:lnTo>
                      <a:lnTo>
                        <a:pt x="6" y="42"/>
                      </a:lnTo>
                      <a:lnTo>
                        <a:pt x="0" y="24"/>
                      </a:lnTo>
                      <a:lnTo>
                        <a:pt x="6" y="18"/>
                      </a:lnTo>
                      <a:lnTo>
                        <a:pt x="0" y="6"/>
                      </a:lnTo>
                      <a:lnTo>
                        <a:pt x="6" y="0"/>
                      </a:lnTo>
                      <a:lnTo>
                        <a:pt x="30" y="12"/>
                      </a:lnTo>
                      <a:lnTo>
                        <a:pt x="30" y="18"/>
                      </a:lnTo>
                      <a:lnTo>
                        <a:pt x="42" y="24"/>
                      </a:lnTo>
                      <a:lnTo>
                        <a:pt x="48" y="30"/>
                      </a:lnTo>
                      <a:lnTo>
                        <a:pt x="48" y="36"/>
                      </a:lnTo>
                      <a:close/>
                    </a:path>
                  </a:pathLst>
                </a:custGeom>
                <a:solidFill>
                  <a:srgbClr val="00CC00"/>
                </a:solidFill>
                <a:ln w="0">
                  <a:solidFill>
                    <a:srgbClr val="000000"/>
                  </a:solidFill>
                  <a:prstDash val="solid"/>
                  <a:round/>
                  <a:headEnd/>
                  <a:tailEnd/>
                </a:ln>
              </p:spPr>
              <p:txBody>
                <a:bodyPr/>
                <a:lstStyle/>
                <a:p>
                  <a:endParaRPr lang="en-US"/>
                </a:p>
              </p:txBody>
            </p:sp>
            <p:sp>
              <p:nvSpPr>
                <p:cNvPr id="17045" name="Freeform 517"/>
                <p:cNvSpPr>
                  <a:spLocks/>
                </p:cNvSpPr>
                <p:nvPr/>
              </p:nvSpPr>
              <p:spPr bwMode="auto">
                <a:xfrm>
                  <a:off x="1165" y="942"/>
                  <a:ext cx="60" cy="54"/>
                </a:xfrm>
                <a:custGeom>
                  <a:avLst/>
                  <a:gdLst>
                    <a:gd name="T0" fmla="*/ 42 w 60"/>
                    <a:gd name="T1" fmla="*/ 0 h 54"/>
                    <a:gd name="T2" fmla="*/ 18 w 60"/>
                    <a:gd name="T3" fmla="*/ 12 h 54"/>
                    <a:gd name="T4" fmla="*/ 6 w 60"/>
                    <a:gd name="T5" fmla="*/ 12 h 54"/>
                    <a:gd name="T6" fmla="*/ 0 w 60"/>
                    <a:gd name="T7" fmla="*/ 24 h 54"/>
                    <a:gd name="T8" fmla="*/ 6 w 60"/>
                    <a:gd name="T9" fmla="*/ 30 h 54"/>
                    <a:gd name="T10" fmla="*/ 6 w 60"/>
                    <a:gd name="T11" fmla="*/ 42 h 54"/>
                    <a:gd name="T12" fmla="*/ 18 w 60"/>
                    <a:gd name="T13" fmla="*/ 54 h 54"/>
                    <a:gd name="T14" fmla="*/ 36 w 60"/>
                    <a:gd name="T15" fmla="*/ 54 h 54"/>
                    <a:gd name="T16" fmla="*/ 54 w 60"/>
                    <a:gd name="T17" fmla="*/ 42 h 54"/>
                    <a:gd name="T18" fmla="*/ 48 w 60"/>
                    <a:gd name="T19" fmla="*/ 24 h 54"/>
                    <a:gd name="T20" fmla="*/ 54 w 60"/>
                    <a:gd name="T21" fmla="*/ 12 h 54"/>
                    <a:gd name="T22" fmla="*/ 60 w 60"/>
                    <a:gd name="T23" fmla="*/ 6 h 54"/>
                    <a:gd name="T24" fmla="*/ 42 w 60"/>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4"/>
                    <a:gd name="T41" fmla="*/ 60 w 60"/>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4">
                      <a:moveTo>
                        <a:pt x="42" y="0"/>
                      </a:moveTo>
                      <a:lnTo>
                        <a:pt x="18" y="12"/>
                      </a:lnTo>
                      <a:lnTo>
                        <a:pt x="6" y="12"/>
                      </a:lnTo>
                      <a:lnTo>
                        <a:pt x="0" y="24"/>
                      </a:lnTo>
                      <a:lnTo>
                        <a:pt x="6" y="30"/>
                      </a:lnTo>
                      <a:lnTo>
                        <a:pt x="6" y="42"/>
                      </a:lnTo>
                      <a:lnTo>
                        <a:pt x="18" y="54"/>
                      </a:lnTo>
                      <a:lnTo>
                        <a:pt x="36" y="54"/>
                      </a:lnTo>
                      <a:lnTo>
                        <a:pt x="54" y="42"/>
                      </a:lnTo>
                      <a:lnTo>
                        <a:pt x="48" y="24"/>
                      </a:lnTo>
                      <a:lnTo>
                        <a:pt x="54" y="12"/>
                      </a:lnTo>
                      <a:lnTo>
                        <a:pt x="60" y="6"/>
                      </a:lnTo>
                      <a:lnTo>
                        <a:pt x="42" y="0"/>
                      </a:lnTo>
                      <a:close/>
                    </a:path>
                  </a:pathLst>
                </a:custGeom>
                <a:solidFill>
                  <a:srgbClr val="00CC00"/>
                </a:solidFill>
                <a:ln w="0">
                  <a:solidFill>
                    <a:srgbClr val="000000"/>
                  </a:solidFill>
                  <a:prstDash val="solid"/>
                  <a:round/>
                  <a:headEnd/>
                  <a:tailEnd/>
                </a:ln>
              </p:spPr>
              <p:txBody>
                <a:bodyPr/>
                <a:lstStyle/>
                <a:p>
                  <a:endParaRPr lang="en-US"/>
                </a:p>
              </p:txBody>
            </p:sp>
            <p:sp>
              <p:nvSpPr>
                <p:cNvPr id="17046" name="Freeform 518"/>
                <p:cNvSpPr>
                  <a:spLocks/>
                </p:cNvSpPr>
                <p:nvPr/>
              </p:nvSpPr>
              <p:spPr bwMode="auto">
                <a:xfrm>
                  <a:off x="1898" y="2010"/>
                  <a:ext cx="42" cy="24"/>
                </a:xfrm>
                <a:custGeom>
                  <a:avLst/>
                  <a:gdLst>
                    <a:gd name="T0" fmla="*/ 18 w 42"/>
                    <a:gd name="T1" fmla="*/ 18 h 24"/>
                    <a:gd name="T2" fmla="*/ 18 w 42"/>
                    <a:gd name="T3" fmla="*/ 12 h 24"/>
                    <a:gd name="T4" fmla="*/ 12 w 42"/>
                    <a:gd name="T5" fmla="*/ 12 h 24"/>
                    <a:gd name="T6" fmla="*/ 0 w 42"/>
                    <a:gd name="T7" fmla="*/ 6 h 24"/>
                    <a:gd name="T8" fmla="*/ 12 w 42"/>
                    <a:gd name="T9" fmla="*/ 0 h 24"/>
                    <a:gd name="T10" fmla="*/ 30 w 42"/>
                    <a:gd name="T11" fmla="*/ 12 h 24"/>
                    <a:gd name="T12" fmla="*/ 42 w 42"/>
                    <a:gd name="T13" fmla="*/ 18 h 24"/>
                    <a:gd name="T14" fmla="*/ 42 w 42"/>
                    <a:gd name="T15" fmla="*/ 24 h 24"/>
                    <a:gd name="T16" fmla="*/ 36 w 42"/>
                    <a:gd name="T17" fmla="*/ 24 h 24"/>
                    <a:gd name="T18" fmla="*/ 24 w 42"/>
                    <a:gd name="T19" fmla="*/ 18 h 24"/>
                    <a:gd name="T20" fmla="*/ 18 w 42"/>
                    <a:gd name="T21" fmla="*/ 18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4"/>
                    <a:gd name="T35" fmla="*/ 42 w 4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4">
                      <a:moveTo>
                        <a:pt x="18" y="18"/>
                      </a:moveTo>
                      <a:lnTo>
                        <a:pt x="18" y="12"/>
                      </a:lnTo>
                      <a:lnTo>
                        <a:pt x="12" y="12"/>
                      </a:lnTo>
                      <a:lnTo>
                        <a:pt x="0" y="6"/>
                      </a:lnTo>
                      <a:lnTo>
                        <a:pt x="12" y="0"/>
                      </a:lnTo>
                      <a:lnTo>
                        <a:pt x="30" y="12"/>
                      </a:lnTo>
                      <a:lnTo>
                        <a:pt x="42" y="18"/>
                      </a:lnTo>
                      <a:lnTo>
                        <a:pt x="42" y="24"/>
                      </a:lnTo>
                      <a:lnTo>
                        <a:pt x="36" y="24"/>
                      </a:lnTo>
                      <a:lnTo>
                        <a:pt x="24" y="18"/>
                      </a:lnTo>
                      <a:lnTo>
                        <a:pt x="18" y="18"/>
                      </a:lnTo>
                      <a:close/>
                    </a:path>
                  </a:pathLst>
                </a:custGeom>
                <a:solidFill>
                  <a:srgbClr val="00CC00"/>
                </a:solidFill>
                <a:ln w="0">
                  <a:solidFill>
                    <a:srgbClr val="000000"/>
                  </a:solidFill>
                  <a:prstDash val="solid"/>
                  <a:round/>
                  <a:headEnd/>
                  <a:tailEnd/>
                </a:ln>
              </p:spPr>
              <p:txBody>
                <a:bodyPr/>
                <a:lstStyle/>
                <a:p>
                  <a:endParaRPr lang="en-US"/>
                </a:p>
              </p:txBody>
            </p:sp>
            <p:sp>
              <p:nvSpPr>
                <p:cNvPr id="17047" name="Freeform 519"/>
                <p:cNvSpPr>
                  <a:spLocks/>
                </p:cNvSpPr>
                <p:nvPr/>
              </p:nvSpPr>
              <p:spPr bwMode="auto">
                <a:xfrm>
                  <a:off x="1261" y="1206"/>
                  <a:ext cx="42" cy="48"/>
                </a:xfrm>
                <a:custGeom>
                  <a:avLst/>
                  <a:gdLst>
                    <a:gd name="T0" fmla="*/ 42 w 42"/>
                    <a:gd name="T1" fmla="*/ 24 h 48"/>
                    <a:gd name="T2" fmla="*/ 36 w 42"/>
                    <a:gd name="T3" fmla="*/ 12 h 48"/>
                    <a:gd name="T4" fmla="*/ 24 w 42"/>
                    <a:gd name="T5" fmla="*/ 0 h 48"/>
                    <a:gd name="T6" fmla="*/ 6 w 42"/>
                    <a:gd name="T7" fmla="*/ 6 h 48"/>
                    <a:gd name="T8" fmla="*/ 0 w 42"/>
                    <a:gd name="T9" fmla="*/ 18 h 48"/>
                    <a:gd name="T10" fmla="*/ 12 w 42"/>
                    <a:gd name="T11" fmla="*/ 30 h 48"/>
                    <a:gd name="T12" fmla="*/ 30 w 42"/>
                    <a:gd name="T13" fmla="*/ 48 h 48"/>
                    <a:gd name="T14" fmla="*/ 42 w 42"/>
                    <a:gd name="T15" fmla="*/ 24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42" y="24"/>
                      </a:moveTo>
                      <a:lnTo>
                        <a:pt x="36" y="12"/>
                      </a:lnTo>
                      <a:lnTo>
                        <a:pt x="24" y="0"/>
                      </a:lnTo>
                      <a:lnTo>
                        <a:pt x="6" y="6"/>
                      </a:lnTo>
                      <a:lnTo>
                        <a:pt x="0" y="18"/>
                      </a:lnTo>
                      <a:lnTo>
                        <a:pt x="12" y="30"/>
                      </a:lnTo>
                      <a:lnTo>
                        <a:pt x="30" y="48"/>
                      </a:lnTo>
                      <a:lnTo>
                        <a:pt x="42" y="24"/>
                      </a:lnTo>
                      <a:close/>
                    </a:path>
                  </a:pathLst>
                </a:custGeom>
                <a:solidFill>
                  <a:srgbClr val="00CC00"/>
                </a:solidFill>
                <a:ln w="0">
                  <a:solidFill>
                    <a:srgbClr val="000000"/>
                  </a:solidFill>
                  <a:prstDash val="solid"/>
                  <a:round/>
                  <a:headEnd/>
                  <a:tailEnd/>
                </a:ln>
              </p:spPr>
              <p:txBody>
                <a:bodyPr/>
                <a:lstStyle/>
                <a:p>
                  <a:endParaRPr lang="en-US"/>
                </a:p>
              </p:txBody>
            </p:sp>
            <p:sp>
              <p:nvSpPr>
                <p:cNvPr id="17048" name="Freeform 520"/>
                <p:cNvSpPr>
                  <a:spLocks/>
                </p:cNvSpPr>
                <p:nvPr/>
              </p:nvSpPr>
              <p:spPr bwMode="auto">
                <a:xfrm>
                  <a:off x="1610" y="1656"/>
                  <a:ext cx="30" cy="24"/>
                </a:xfrm>
                <a:custGeom>
                  <a:avLst/>
                  <a:gdLst>
                    <a:gd name="T0" fmla="*/ 0 w 30"/>
                    <a:gd name="T1" fmla="*/ 18 h 24"/>
                    <a:gd name="T2" fmla="*/ 6 w 30"/>
                    <a:gd name="T3" fmla="*/ 12 h 24"/>
                    <a:gd name="T4" fmla="*/ 6 w 30"/>
                    <a:gd name="T5" fmla="*/ 0 h 24"/>
                    <a:gd name="T6" fmla="*/ 12 w 30"/>
                    <a:gd name="T7" fmla="*/ 6 h 24"/>
                    <a:gd name="T8" fmla="*/ 24 w 30"/>
                    <a:gd name="T9" fmla="*/ 0 h 24"/>
                    <a:gd name="T10" fmla="*/ 30 w 30"/>
                    <a:gd name="T11" fmla="*/ 0 h 24"/>
                    <a:gd name="T12" fmla="*/ 30 w 30"/>
                    <a:gd name="T13" fmla="*/ 6 h 24"/>
                    <a:gd name="T14" fmla="*/ 24 w 30"/>
                    <a:gd name="T15" fmla="*/ 12 h 24"/>
                    <a:gd name="T16" fmla="*/ 18 w 30"/>
                    <a:gd name="T17" fmla="*/ 24 h 24"/>
                    <a:gd name="T18" fmla="*/ 12 w 30"/>
                    <a:gd name="T19" fmla="*/ 24 h 24"/>
                    <a:gd name="T20" fmla="*/ 6 w 30"/>
                    <a:gd name="T21" fmla="*/ 24 h 24"/>
                    <a:gd name="T22" fmla="*/ 0 w 30"/>
                    <a:gd name="T23" fmla="*/ 24 h 24"/>
                    <a:gd name="T24" fmla="*/ 0 w 30"/>
                    <a:gd name="T25" fmla="*/ 18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4"/>
                    <a:gd name="T41" fmla="*/ 30 w 30"/>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4">
                      <a:moveTo>
                        <a:pt x="0" y="18"/>
                      </a:moveTo>
                      <a:lnTo>
                        <a:pt x="6" y="12"/>
                      </a:lnTo>
                      <a:lnTo>
                        <a:pt x="6" y="0"/>
                      </a:lnTo>
                      <a:lnTo>
                        <a:pt x="12" y="6"/>
                      </a:lnTo>
                      <a:lnTo>
                        <a:pt x="24" y="0"/>
                      </a:lnTo>
                      <a:lnTo>
                        <a:pt x="30" y="0"/>
                      </a:lnTo>
                      <a:lnTo>
                        <a:pt x="30" y="6"/>
                      </a:lnTo>
                      <a:lnTo>
                        <a:pt x="24" y="12"/>
                      </a:lnTo>
                      <a:lnTo>
                        <a:pt x="18" y="24"/>
                      </a:lnTo>
                      <a:lnTo>
                        <a:pt x="12" y="24"/>
                      </a:lnTo>
                      <a:lnTo>
                        <a:pt x="6" y="24"/>
                      </a:lnTo>
                      <a:lnTo>
                        <a:pt x="0" y="24"/>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7049" name="Freeform 521"/>
                <p:cNvSpPr>
                  <a:spLocks/>
                </p:cNvSpPr>
                <p:nvPr/>
              </p:nvSpPr>
              <p:spPr bwMode="auto">
                <a:xfrm>
                  <a:off x="1904" y="2076"/>
                  <a:ext cx="36" cy="24"/>
                </a:xfrm>
                <a:custGeom>
                  <a:avLst/>
                  <a:gdLst>
                    <a:gd name="T0" fmla="*/ 18 w 36"/>
                    <a:gd name="T1" fmla="*/ 18 h 24"/>
                    <a:gd name="T2" fmla="*/ 6 w 36"/>
                    <a:gd name="T3" fmla="*/ 18 h 24"/>
                    <a:gd name="T4" fmla="*/ 0 w 36"/>
                    <a:gd name="T5" fmla="*/ 12 h 24"/>
                    <a:gd name="T6" fmla="*/ 0 w 36"/>
                    <a:gd name="T7" fmla="*/ 6 h 24"/>
                    <a:gd name="T8" fmla="*/ 6 w 36"/>
                    <a:gd name="T9" fmla="*/ 0 h 24"/>
                    <a:gd name="T10" fmla="*/ 6 w 36"/>
                    <a:gd name="T11" fmla="*/ 6 h 24"/>
                    <a:gd name="T12" fmla="*/ 6 w 36"/>
                    <a:gd name="T13" fmla="*/ 12 h 24"/>
                    <a:gd name="T14" fmla="*/ 18 w 36"/>
                    <a:gd name="T15" fmla="*/ 12 h 24"/>
                    <a:gd name="T16" fmla="*/ 36 w 36"/>
                    <a:gd name="T17" fmla="*/ 12 h 24"/>
                    <a:gd name="T18" fmla="*/ 30 w 36"/>
                    <a:gd name="T19" fmla="*/ 18 h 24"/>
                    <a:gd name="T20" fmla="*/ 24 w 36"/>
                    <a:gd name="T21" fmla="*/ 24 h 24"/>
                    <a:gd name="T22" fmla="*/ 18 w 36"/>
                    <a:gd name="T23" fmla="*/ 24 h 24"/>
                    <a:gd name="T24" fmla="*/ 18 w 36"/>
                    <a:gd name="T25" fmla="*/ 18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4"/>
                    <a:gd name="T41" fmla="*/ 36 w 3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4">
                      <a:moveTo>
                        <a:pt x="18" y="18"/>
                      </a:moveTo>
                      <a:lnTo>
                        <a:pt x="6" y="18"/>
                      </a:lnTo>
                      <a:lnTo>
                        <a:pt x="0" y="12"/>
                      </a:lnTo>
                      <a:lnTo>
                        <a:pt x="0" y="6"/>
                      </a:lnTo>
                      <a:lnTo>
                        <a:pt x="6" y="0"/>
                      </a:lnTo>
                      <a:lnTo>
                        <a:pt x="6" y="6"/>
                      </a:lnTo>
                      <a:lnTo>
                        <a:pt x="6" y="12"/>
                      </a:lnTo>
                      <a:lnTo>
                        <a:pt x="18" y="12"/>
                      </a:lnTo>
                      <a:lnTo>
                        <a:pt x="36" y="12"/>
                      </a:lnTo>
                      <a:lnTo>
                        <a:pt x="30" y="18"/>
                      </a:lnTo>
                      <a:lnTo>
                        <a:pt x="24" y="24"/>
                      </a:lnTo>
                      <a:lnTo>
                        <a:pt x="18" y="24"/>
                      </a:lnTo>
                      <a:lnTo>
                        <a:pt x="18" y="18"/>
                      </a:lnTo>
                      <a:close/>
                    </a:path>
                  </a:pathLst>
                </a:custGeom>
                <a:solidFill>
                  <a:srgbClr val="00CC00"/>
                </a:solidFill>
                <a:ln w="0">
                  <a:solidFill>
                    <a:srgbClr val="000000"/>
                  </a:solidFill>
                  <a:prstDash val="solid"/>
                  <a:round/>
                  <a:headEnd/>
                  <a:tailEnd/>
                </a:ln>
              </p:spPr>
              <p:txBody>
                <a:bodyPr/>
                <a:lstStyle/>
                <a:p>
                  <a:endParaRPr lang="en-US"/>
                </a:p>
              </p:txBody>
            </p:sp>
            <p:sp>
              <p:nvSpPr>
                <p:cNvPr id="17050" name="Freeform 522"/>
                <p:cNvSpPr>
                  <a:spLocks/>
                </p:cNvSpPr>
                <p:nvPr/>
              </p:nvSpPr>
              <p:spPr bwMode="auto">
                <a:xfrm>
                  <a:off x="1171" y="894"/>
                  <a:ext cx="54" cy="36"/>
                </a:xfrm>
                <a:custGeom>
                  <a:avLst/>
                  <a:gdLst>
                    <a:gd name="T0" fmla="*/ 54 w 54"/>
                    <a:gd name="T1" fmla="*/ 12 h 36"/>
                    <a:gd name="T2" fmla="*/ 36 w 54"/>
                    <a:gd name="T3" fmla="*/ 0 h 36"/>
                    <a:gd name="T4" fmla="*/ 18 w 54"/>
                    <a:gd name="T5" fmla="*/ 18 h 36"/>
                    <a:gd name="T6" fmla="*/ 0 w 54"/>
                    <a:gd name="T7" fmla="*/ 24 h 36"/>
                    <a:gd name="T8" fmla="*/ 0 w 54"/>
                    <a:gd name="T9" fmla="*/ 30 h 36"/>
                    <a:gd name="T10" fmla="*/ 0 w 54"/>
                    <a:gd name="T11" fmla="*/ 36 h 36"/>
                    <a:gd name="T12" fmla="*/ 18 w 54"/>
                    <a:gd name="T13" fmla="*/ 30 h 36"/>
                    <a:gd name="T14" fmla="*/ 24 w 54"/>
                    <a:gd name="T15" fmla="*/ 36 h 36"/>
                    <a:gd name="T16" fmla="*/ 30 w 54"/>
                    <a:gd name="T17" fmla="*/ 36 h 36"/>
                    <a:gd name="T18" fmla="*/ 30 w 54"/>
                    <a:gd name="T19" fmla="*/ 30 h 36"/>
                    <a:gd name="T20" fmla="*/ 42 w 54"/>
                    <a:gd name="T21" fmla="*/ 36 h 36"/>
                    <a:gd name="T22" fmla="*/ 54 w 54"/>
                    <a:gd name="T23" fmla="*/ 30 h 36"/>
                    <a:gd name="T24" fmla="*/ 54 w 54"/>
                    <a:gd name="T25" fmla="*/ 18 h 36"/>
                    <a:gd name="T26" fmla="*/ 54 w 54"/>
                    <a:gd name="T27" fmla="*/ 1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6"/>
                    <a:gd name="T44" fmla="*/ 54 w 54"/>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6">
                      <a:moveTo>
                        <a:pt x="54" y="12"/>
                      </a:moveTo>
                      <a:lnTo>
                        <a:pt x="36" y="0"/>
                      </a:lnTo>
                      <a:lnTo>
                        <a:pt x="18" y="18"/>
                      </a:lnTo>
                      <a:lnTo>
                        <a:pt x="0" y="24"/>
                      </a:lnTo>
                      <a:lnTo>
                        <a:pt x="0" y="30"/>
                      </a:lnTo>
                      <a:lnTo>
                        <a:pt x="0" y="36"/>
                      </a:lnTo>
                      <a:lnTo>
                        <a:pt x="18" y="30"/>
                      </a:lnTo>
                      <a:lnTo>
                        <a:pt x="24" y="36"/>
                      </a:lnTo>
                      <a:lnTo>
                        <a:pt x="30" y="36"/>
                      </a:lnTo>
                      <a:lnTo>
                        <a:pt x="30" y="30"/>
                      </a:lnTo>
                      <a:lnTo>
                        <a:pt x="42" y="36"/>
                      </a:lnTo>
                      <a:lnTo>
                        <a:pt x="54" y="30"/>
                      </a:lnTo>
                      <a:lnTo>
                        <a:pt x="54" y="18"/>
                      </a:lnTo>
                      <a:lnTo>
                        <a:pt x="54" y="12"/>
                      </a:lnTo>
                      <a:close/>
                    </a:path>
                  </a:pathLst>
                </a:custGeom>
                <a:solidFill>
                  <a:srgbClr val="00CC00"/>
                </a:solidFill>
                <a:ln w="0">
                  <a:solidFill>
                    <a:srgbClr val="000000"/>
                  </a:solidFill>
                  <a:prstDash val="solid"/>
                  <a:round/>
                  <a:headEnd/>
                  <a:tailEnd/>
                </a:ln>
              </p:spPr>
              <p:txBody>
                <a:bodyPr/>
                <a:lstStyle/>
                <a:p>
                  <a:endParaRPr lang="en-US"/>
                </a:p>
              </p:txBody>
            </p:sp>
            <p:sp>
              <p:nvSpPr>
                <p:cNvPr id="17051" name="Freeform 523"/>
                <p:cNvSpPr>
                  <a:spLocks/>
                </p:cNvSpPr>
                <p:nvPr/>
              </p:nvSpPr>
              <p:spPr bwMode="auto">
                <a:xfrm>
                  <a:off x="913" y="1914"/>
                  <a:ext cx="18" cy="18"/>
                </a:xfrm>
                <a:custGeom>
                  <a:avLst/>
                  <a:gdLst>
                    <a:gd name="T0" fmla="*/ 0 w 18"/>
                    <a:gd name="T1" fmla="*/ 0 h 18"/>
                    <a:gd name="T2" fmla="*/ 6 w 18"/>
                    <a:gd name="T3" fmla="*/ 0 h 18"/>
                    <a:gd name="T4" fmla="*/ 6 w 18"/>
                    <a:gd name="T5" fmla="*/ 6 h 18"/>
                    <a:gd name="T6" fmla="*/ 18 w 18"/>
                    <a:gd name="T7" fmla="*/ 18 h 18"/>
                    <a:gd name="T8" fmla="*/ 12 w 18"/>
                    <a:gd name="T9" fmla="*/ 18 h 18"/>
                    <a:gd name="T10" fmla="*/ 6 w 18"/>
                    <a:gd name="T11" fmla="*/ 18 h 18"/>
                    <a:gd name="T12" fmla="*/ 0 w 18"/>
                    <a:gd name="T13" fmla="*/ 12 h 18"/>
                    <a:gd name="T14" fmla="*/ 0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8"/>
                    <a:gd name="T26" fmla="*/ 18 w 1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8">
                      <a:moveTo>
                        <a:pt x="0" y="0"/>
                      </a:moveTo>
                      <a:lnTo>
                        <a:pt x="6" y="0"/>
                      </a:lnTo>
                      <a:lnTo>
                        <a:pt x="6" y="6"/>
                      </a:lnTo>
                      <a:lnTo>
                        <a:pt x="18" y="18"/>
                      </a:lnTo>
                      <a:lnTo>
                        <a:pt x="12" y="18"/>
                      </a:lnTo>
                      <a:lnTo>
                        <a:pt x="6" y="18"/>
                      </a:lnTo>
                      <a:lnTo>
                        <a:pt x="0" y="12"/>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052" name="Freeform 524"/>
                <p:cNvSpPr>
                  <a:spLocks/>
                </p:cNvSpPr>
                <p:nvPr/>
              </p:nvSpPr>
              <p:spPr bwMode="auto">
                <a:xfrm>
                  <a:off x="835" y="1404"/>
                  <a:ext cx="30" cy="36"/>
                </a:xfrm>
                <a:custGeom>
                  <a:avLst/>
                  <a:gdLst>
                    <a:gd name="T0" fmla="*/ 18 w 30"/>
                    <a:gd name="T1" fmla="*/ 6 h 36"/>
                    <a:gd name="T2" fmla="*/ 18 w 30"/>
                    <a:gd name="T3" fmla="*/ 12 h 36"/>
                    <a:gd name="T4" fmla="*/ 6 w 30"/>
                    <a:gd name="T5" fmla="*/ 18 h 36"/>
                    <a:gd name="T6" fmla="*/ 0 w 30"/>
                    <a:gd name="T7" fmla="*/ 24 h 36"/>
                    <a:gd name="T8" fmla="*/ 6 w 30"/>
                    <a:gd name="T9" fmla="*/ 30 h 36"/>
                    <a:gd name="T10" fmla="*/ 12 w 30"/>
                    <a:gd name="T11" fmla="*/ 36 h 36"/>
                    <a:gd name="T12" fmla="*/ 30 w 30"/>
                    <a:gd name="T13" fmla="*/ 18 h 36"/>
                    <a:gd name="T14" fmla="*/ 30 w 30"/>
                    <a:gd name="T15" fmla="*/ 12 h 36"/>
                    <a:gd name="T16" fmla="*/ 24 w 30"/>
                    <a:gd name="T17" fmla="*/ 6 h 36"/>
                    <a:gd name="T18" fmla="*/ 24 w 30"/>
                    <a:gd name="T19" fmla="*/ 0 h 36"/>
                    <a:gd name="T20" fmla="*/ 18 w 30"/>
                    <a:gd name="T21" fmla="*/ 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6"/>
                    <a:gd name="T35" fmla="*/ 30 w 3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6">
                      <a:moveTo>
                        <a:pt x="18" y="6"/>
                      </a:moveTo>
                      <a:lnTo>
                        <a:pt x="18" y="12"/>
                      </a:lnTo>
                      <a:lnTo>
                        <a:pt x="6" y="18"/>
                      </a:lnTo>
                      <a:lnTo>
                        <a:pt x="0" y="24"/>
                      </a:lnTo>
                      <a:lnTo>
                        <a:pt x="6" y="30"/>
                      </a:lnTo>
                      <a:lnTo>
                        <a:pt x="12" y="36"/>
                      </a:lnTo>
                      <a:lnTo>
                        <a:pt x="30" y="18"/>
                      </a:lnTo>
                      <a:lnTo>
                        <a:pt x="30" y="12"/>
                      </a:lnTo>
                      <a:lnTo>
                        <a:pt x="24" y="6"/>
                      </a:lnTo>
                      <a:lnTo>
                        <a:pt x="24" y="0"/>
                      </a:lnTo>
                      <a:lnTo>
                        <a:pt x="18" y="6"/>
                      </a:lnTo>
                      <a:close/>
                    </a:path>
                  </a:pathLst>
                </a:custGeom>
                <a:solidFill>
                  <a:srgbClr val="00CC00"/>
                </a:solidFill>
                <a:ln w="0">
                  <a:solidFill>
                    <a:srgbClr val="000000"/>
                  </a:solidFill>
                  <a:prstDash val="solid"/>
                  <a:round/>
                  <a:headEnd/>
                  <a:tailEnd/>
                </a:ln>
              </p:spPr>
              <p:txBody>
                <a:bodyPr/>
                <a:lstStyle/>
                <a:p>
                  <a:endParaRPr lang="en-US"/>
                </a:p>
              </p:txBody>
            </p:sp>
            <p:sp>
              <p:nvSpPr>
                <p:cNvPr id="17053" name="Freeform 525"/>
                <p:cNvSpPr>
                  <a:spLocks/>
                </p:cNvSpPr>
                <p:nvPr/>
              </p:nvSpPr>
              <p:spPr bwMode="auto">
                <a:xfrm>
                  <a:off x="1423" y="960"/>
                  <a:ext cx="48" cy="30"/>
                </a:xfrm>
                <a:custGeom>
                  <a:avLst/>
                  <a:gdLst>
                    <a:gd name="T0" fmla="*/ 0 w 48"/>
                    <a:gd name="T1" fmla="*/ 24 h 30"/>
                    <a:gd name="T2" fmla="*/ 0 w 48"/>
                    <a:gd name="T3" fmla="*/ 18 h 30"/>
                    <a:gd name="T4" fmla="*/ 0 w 48"/>
                    <a:gd name="T5" fmla="*/ 6 h 30"/>
                    <a:gd name="T6" fmla="*/ 12 w 48"/>
                    <a:gd name="T7" fmla="*/ 0 h 30"/>
                    <a:gd name="T8" fmla="*/ 12 w 48"/>
                    <a:gd name="T9" fmla="*/ 6 h 30"/>
                    <a:gd name="T10" fmla="*/ 42 w 48"/>
                    <a:gd name="T11" fmla="*/ 6 h 30"/>
                    <a:gd name="T12" fmla="*/ 48 w 48"/>
                    <a:gd name="T13" fmla="*/ 12 h 30"/>
                    <a:gd name="T14" fmla="*/ 42 w 48"/>
                    <a:gd name="T15" fmla="*/ 12 h 30"/>
                    <a:gd name="T16" fmla="*/ 42 w 48"/>
                    <a:gd name="T17" fmla="*/ 30 h 30"/>
                    <a:gd name="T18" fmla="*/ 12 w 48"/>
                    <a:gd name="T19" fmla="*/ 24 h 30"/>
                    <a:gd name="T20" fmla="*/ 0 w 48"/>
                    <a:gd name="T21" fmla="*/ 24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0"/>
                    <a:gd name="T35" fmla="*/ 48 w 4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0">
                      <a:moveTo>
                        <a:pt x="0" y="24"/>
                      </a:moveTo>
                      <a:lnTo>
                        <a:pt x="0" y="18"/>
                      </a:lnTo>
                      <a:lnTo>
                        <a:pt x="0" y="6"/>
                      </a:lnTo>
                      <a:lnTo>
                        <a:pt x="12" y="0"/>
                      </a:lnTo>
                      <a:lnTo>
                        <a:pt x="12" y="6"/>
                      </a:lnTo>
                      <a:lnTo>
                        <a:pt x="42" y="6"/>
                      </a:lnTo>
                      <a:lnTo>
                        <a:pt x="48" y="12"/>
                      </a:lnTo>
                      <a:lnTo>
                        <a:pt x="42" y="12"/>
                      </a:lnTo>
                      <a:lnTo>
                        <a:pt x="42" y="30"/>
                      </a:lnTo>
                      <a:lnTo>
                        <a:pt x="12" y="24"/>
                      </a:lnTo>
                      <a:lnTo>
                        <a:pt x="0" y="24"/>
                      </a:lnTo>
                      <a:close/>
                    </a:path>
                  </a:pathLst>
                </a:custGeom>
                <a:solidFill>
                  <a:srgbClr val="00CC00"/>
                </a:solidFill>
                <a:ln w="0">
                  <a:solidFill>
                    <a:srgbClr val="000000"/>
                  </a:solidFill>
                  <a:prstDash val="solid"/>
                  <a:round/>
                  <a:headEnd/>
                  <a:tailEnd/>
                </a:ln>
              </p:spPr>
              <p:txBody>
                <a:bodyPr/>
                <a:lstStyle/>
                <a:p>
                  <a:endParaRPr lang="en-US"/>
                </a:p>
              </p:txBody>
            </p:sp>
            <p:sp>
              <p:nvSpPr>
                <p:cNvPr id="17054" name="Freeform 526"/>
                <p:cNvSpPr>
                  <a:spLocks/>
                </p:cNvSpPr>
                <p:nvPr/>
              </p:nvSpPr>
              <p:spPr bwMode="auto">
                <a:xfrm>
                  <a:off x="1670" y="1848"/>
                  <a:ext cx="18" cy="18"/>
                </a:xfrm>
                <a:custGeom>
                  <a:avLst/>
                  <a:gdLst>
                    <a:gd name="T0" fmla="*/ 12 w 18"/>
                    <a:gd name="T1" fmla="*/ 0 h 18"/>
                    <a:gd name="T2" fmla="*/ 6 w 18"/>
                    <a:gd name="T3" fmla="*/ 0 h 18"/>
                    <a:gd name="T4" fmla="*/ 6 w 18"/>
                    <a:gd name="T5" fmla="*/ 6 h 18"/>
                    <a:gd name="T6" fmla="*/ 0 w 18"/>
                    <a:gd name="T7" fmla="*/ 12 h 18"/>
                    <a:gd name="T8" fmla="*/ 0 w 18"/>
                    <a:gd name="T9" fmla="*/ 18 h 18"/>
                    <a:gd name="T10" fmla="*/ 12 w 18"/>
                    <a:gd name="T11" fmla="*/ 18 h 18"/>
                    <a:gd name="T12" fmla="*/ 18 w 18"/>
                    <a:gd name="T13" fmla="*/ 6 h 18"/>
                    <a:gd name="T14" fmla="*/ 12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8"/>
                    <a:gd name="T26" fmla="*/ 18 w 1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8">
                      <a:moveTo>
                        <a:pt x="12" y="0"/>
                      </a:moveTo>
                      <a:lnTo>
                        <a:pt x="6" y="0"/>
                      </a:lnTo>
                      <a:lnTo>
                        <a:pt x="6" y="6"/>
                      </a:lnTo>
                      <a:lnTo>
                        <a:pt x="0" y="12"/>
                      </a:lnTo>
                      <a:lnTo>
                        <a:pt x="0" y="18"/>
                      </a:lnTo>
                      <a:lnTo>
                        <a:pt x="12" y="18"/>
                      </a:lnTo>
                      <a:lnTo>
                        <a:pt x="18" y="6"/>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7055" name="Freeform 527"/>
                <p:cNvSpPr>
                  <a:spLocks/>
                </p:cNvSpPr>
                <p:nvPr/>
              </p:nvSpPr>
              <p:spPr bwMode="auto">
                <a:xfrm>
                  <a:off x="1664" y="1674"/>
                  <a:ext cx="18" cy="24"/>
                </a:xfrm>
                <a:custGeom>
                  <a:avLst/>
                  <a:gdLst>
                    <a:gd name="T0" fmla="*/ 12 w 18"/>
                    <a:gd name="T1" fmla="*/ 12 h 24"/>
                    <a:gd name="T2" fmla="*/ 6 w 18"/>
                    <a:gd name="T3" fmla="*/ 24 h 24"/>
                    <a:gd name="T4" fmla="*/ 0 w 18"/>
                    <a:gd name="T5" fmla="*/ 18 h 24"/>
                    <a:gd name="T6" fmla="*/ 0 w 18"/>
                    <a:gd name="T7" fmla="*/ 6 h 24"/>
                    <a:gd name="T8" fmla="*/ 6 w 18"/>
                    <a:gd name="T9" fmla="*/ 0 h 24"/>
                    <a:gd name="T10" fmla="*/ 12 w 18"/>
                    <a:gd name="T11" fmla="*/ 0 h 24"/>
                    <a:gd name="T12" fmla="*/ 18 w 18"/>
                    <a:gd name="T13" fmla="*/ 6 h 24"/>
                    <a:gd name="T14" fmla="*/ 12 w 18"/>
                    <a:gd name="T15" fmla="*/ 12 h 2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4"/>
                    <a:gd name="T26" fmla="*/ 18 w 1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4">
                      <a:moveTo>
                        <a:pt x="12" y="12"/>
                      </a:moveTo>
                      <a:lnTo>
                        <a:pt x="6" y="24"/>
                      </a:lnTo>
                      <a:lnTo>
                        <a:pt x="0" y="18"/>
                      </a:lnTo>
                      <a:lnTo>
                        <a:pt x="0" y="6"/>
                      </a:lnTo>
                      <a:lnTo>
                        <a:pt x="6" y="0"/>
                      </a:lnTo>
                      <a:lnTo>
                        <a:pt x="12" y="0"/>
                      </a:lnTo>
                      <a:lnTo>
                        <a:pt x="18" y="6"/>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7056" name="Freeform 528"/>
                <p:cNvSpPr>
                  <a:spLocks/>
                </p:cNvSpPr>
                <p:nvPr/>
              </p:nvSpPr>
              <p:spPr bwMode="auto">
                <a:xfrm>
                  <a:off x="1622" y="2100"/>
                  <a:ext cx="24" cy="12"/>
                </a:xfrm>
                <a:custGeom>
                  <a:avLst/>
                  <a:gdLst>
                    <a:gd name="T0" fmla="*/ 12 w 24"/>
                    <a:gd name="T1" fmla="*/ 0 h 12"/>
                    <a:gd name="T2" fmla="*/ 6 w 24"/>
                    <a:gd name="T3" fmla="*/ 0 h 12"/>
                    <a:gd name="T4" fmla="*/ 0 w 24"/>
                    <a:gd name="T5" fmla="*/ 0 h 12"/>
                    <a:gd name="T6" fmla="*/ 12 w 24"/>
                    <a:gd name="T7" fmla="*/ 6 h 12"/>
                    <a:gd name="T8" fmla="*/ 18 w 24"/>
                    <a:gd name="T9" fmla="*/ 12 h 12"/>
                    <a:gd name="T10" fmla="*/ 24 w 24"/>
                    <a:gd name="T11" fmla="*/ 6 h 12"/>
                    <a:gd name="T12" fmla="*/ 24 w 24"/>
                    <a:gd name="T13" fmla="*/ 0 h 12"/>
                    <a:gd name="T14" fmla="*/ 18 w 24"/>
                    <a:gd name="T15" fmla="*/ 0 h 12"/>
                    <a:gd name="T16" fmla="*/ 12 w 2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2"/>
                    <a:gd name="T29" fmla="*/ 24 w 2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2">
                      <a:moveTo>
                        <a:pt x="12" y="0"/>
                      </a:moveTo>
                      <a:lnTo>
                        <a:pt x="6" y="0"/>
                      </a:lnTo>
                      <a:lnTo>
                        <a:pt x="0" y="0"/>
                      </a:lnTo>
                      <a:lnTo>
                        <a:pt x="12" y="6"/>
                      </a:lnTo>
                      <a:lnTo>
                        <a:pt x="18" y="12"/>
                      </a:lnTo>
                      <a:lnTo>
                        <a:pt x="24" y="6"/>
                      </a:lnTo>
                      <a:lnTo>
                        <a:pt x="24" y="0"/>
                      </a:lnTo>
                      <a:lnTo>
                        <a:pt x="18" y="0"/>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7057" name="Freeform 529"/>
                <p:cNvSpPr>
                  <a:spLocks/>
                </p:cNvSpPr>
                <p:nvPr/>
              </p:nvSpPr>
              <p:spPr bwMode="auto">
                <a:xfrm>
                  <a:off x="1640" y="1932"/>
                  <a:ext cx="18" cy="12"/>
                </a:xfrm>
                <a:custGeom>
                  <a:avLst/>
                  <a:gdLst>
                    <a:gd name="T0" fmla="*/ 12 w 18"/>
                    <a:gd name="T1" fmla="*/ 0 h 12"/>
                    <a:gd name="T2" fmla="*/ 6 w 18"/>
                    <a:gd name="T3" fmla="*/ 0 h 12"/>
                    <a:gd name="T4" fmla="*/ 0 w 18"/>
                    <a:gd name="T5" fmla="*/ 6 h 12"/>
                    <a:gd name="T6" fmla="*/ 18 w 18"/>
                    <a:gd name="T7" fmla="*/ 12 h 12"/>
                    <a:gd name="T8" fmla="*/ 18 w 18"/>
                    <a:gd name="T9" fmla="*/ 6 h 12"/>
                    <a:gd name="T10" fmla="*/ 12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12" y="0"/>
                      </a:moveTo>
                      <a:lnTo>
                        <a:pt x="6" y="0"/>
                      </a:lnTo>
                      <a:lnTo>
                        <a:pt x="0" y="6"/>
                      </a:lnTo>
                      <a:lnTo>
                        <a:pt x="18" y="12"/>
                      </a:lnTo>
                      <a:lnTo>
                        <a:pt x="18" y="6"/>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7058" name="Freeform 530"/>
                <p:cNvSpPr>
                  <a:spLocks/>
                </p:cNvSpPr>
                <p:nvPr/>
              </p:nvSpPr>
              <p:spPr bwMode="auto">
                <a:xfrm>
                  <a:off x="1496" y="972"/>
                  <a:ext cx="24" cy="30"/>
                </a:xfrm>
                <a:custGeom>
                  <a:avLst/>
                  <a:gdLst>
                    <a:gd name="T0" fmla="*/ 0 w 24"/>
                    <a:gd name="T1" fmla="*/ 18 h 30"/>
                    <a:gd name="T2" fmla="*/ 0 w 24"/>
                    <a:gd name="T3" fmla="*/ 0 h 30"/>
                    <a:gd name="T4" fmla="*/ 12 w 24"/>
                    <a:gd name="T5" fmla="*/ 0 h 30"/>
                    <a:gd name="T6" fmla="*/ 18 w 24"/>
                    <a:gd name="T7" fmla="*/ 0 h 30"/>
                    <a:gd name="T8" fmla="*/ 24 w 24"/>
                    <a:gd name="T9" fmla="*/ 12 h 30"/>
                    <a:gd name="T10" fmla="*/ 24 w 24"/>
                    <a:gd name="T11" fmla="*/ 24 h 30"/>
                    <a:gd name="T12" fmla="*/ 18 w 24"/>
                    <a:gd name="T13" fmla="*/ 30 h 30"/>
                    <a:gd name="T14" fmla="*/ 6 w 24"/>
                    <a:gd name="T15" fmla="*/ 18 h 30"/>
                    <a:gd name="T16" fmla="*/ 0 w 24"/>
                    <a:gd name="T17" fmla="*/ 18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0"/>
                    <a:gd name="T29" fmla="*/ 24 w 2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0">
                      <a:moveTo>
                        <a:pt x="0" y="18"/>
                      </a:moveTo>
                      <a:lnTo>
                        <a:pt x="0" y="0"/>
                      </a:lnTo>
                      <a:lnTo>
                        <a:pt x="12" y="0"/>
                      </a:lnTo>
                      <a:lnTo>
                        <a:pt x="18" y="0"/>
                      </a:lnTo>
                      <a:lnTo>
                        <a:pt x="24" y="12"/>
                      </a:lnTo>
                      <a:lnTo>
                        <a:pt x="24" y="24"/>
                      </a:lnTo>
                      <a:lnTo>
                        <a:pt x="18" y="30"/>
                      </a:lnTo>
                      <a:lnTo>
                        <a:pt x="6" y="18"/>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7059" name="Freeform 531"/>
                <p:cNvSpPr>
                  <a:spLocks/>
                </p:cNvSpPr>
                <p:nvPr/>
              </p:nvSpPr>
              <p:spPr bwMode="auto">
                <a:xfrm>
                  <a:off x="1279" y="966"/>
                  <a:ext cx="24" cy="42"/>
                </a:xfrm>
                <a:custGeom>
                  <a:avLst/>
                  <a:gdLst>
                    <a:gd name="T0" fmla="*/ 18 w 24"/>
                    <a:gd name="T1" fmla="*/ 42 h 42"/>
                    <a:gd name="T2" fmla="*/ 12 w 24"/>
                    <a:gd name="T3" fmla="*/ 42 h 42"/>
                    <a:gd name="T4" fmla="*/ 6 w 24"/>
                    <a:gd name="T5" fmla="*/ 30 h 42"/>
                    <a:gd name="T6" fmla="*/ 6 w 24"/>
                    <a:gd name="T7" fmla="*/ 18 h 42"/>
                    <a:gd name="T8" fmla="*/ 0 w 24"/>
                    <a:gd name="T9" fmla="*/ 18 h 42"/>
                    <a:gd name="T10" fmla="*/ 0 w 24"/>
                    <a:gd name="T11" fmla="*/ 0 h 42"/>
                    <a:gd name="T12" fmla="*/ 12 w 24"/>
                    <a:gd name="T13" fmla="*/ 6 h 42"/>
                    <a:gd name="T14" fmla="*/ 12 w 24"/>
                    <a:gd name="T15" fmla="*/ 12 h 42"/>
                    <a:gd name="T16" fmla="*/ 12 w 24"/>
                    <a:gd name="T17" fmla="*/ 24 h 42"/>
                    <a:gd name="T18" fmla="*/ 24 w 24"/>
                    <a:gd name="T19" fmla="*/ 30 h 42"/>
                    <a:gd name="T20" fmla="*/ 24 w 24"/>
                    <a:gd name="T21" fmla="*/ 42 h 42"/>
                    <a:gd name="T22" fmla="*/ 18 w 24"/>
                    <a:gd name="T23" fmla="*/ 42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42"/>
                    <a:gd name="T38" fmla="*/ 24 w 24"/>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42">
                      <a:moveTo>
                        <a:pt x="18" y="42"/>
                      </a:moveTo>
                      <a:lnTo>
                        <a:pt x="12" y="42"/>
                      </a:lnTo>
                      <a:lnTo>
                        <a:pt x="6" y="30"/>
                      </a:lnTo>
                      <a:lnTo>
                        <a:pt x="6" y="18"/>
                      </a:lnTo>
                      <a:lnTo>
                        <a:pt x="0" y="18"/>
                      </a:lnTo>
                      <a:lnTo>
                        <a:pt x="0" y="0"/>
                      </a:lnTo>
                      <a:lnTo>
                        <a:pt x="12" y="6"/>
                      </a:lnTo>
                      <a:lnTo>
                        <a:pt x="12" y="12"/>
                      </a:lnTo>
                      <a:lnTo>
                        <a:pt x="12" y="24"/>
                      </a:lnTo>
                      <a:lnTo>
                        <a:pt x="24" y="30"/>
                      </a:lnTo>
                      <a:lnTo>
                        <a:pt x="24" y="42"/>
                      </a:lnTo>
                      <a:lnTo>
                        <a:pt x="18" y="42"/>
                      </a:lnTo>
                      <a:close/>
                    </a:path>
                  </a:pathLst>
                </a:custGeom>
                <a:solidFill>
                  <a:srgbClr val="00CC00"/>
                </a:solidFill>
                <a:ln w="0">
                  <a:solidFill>
                    <a:srgbClr val="000000"/>
                  </a:solidFill>
                  <a:prstDash val="solid"/>
                  <a:round/>
                  <a:headEnd/>
                  <a:tailEnd/>
                </a:ln>
              </p:spPr>
              <p:txBody>
                <a:bodyPr/>
                <a:lstStyle/>
                <a:p>
                  <a:endParaRPr lang="en-US"/>
                </a:p>
              </p:txBody>
            </p:sp>
            <p:sp>
              <p:nvSpPr>
                <p:cNvPr id="17060" name="Freeform 532"/>
                <p:cNvSpPr>
                  <a:spLocks/>
                </p:cNvSpPr>
                <p:nvPr/>
              </p:nvSpPr>
              <p:spPr bwMode="auto">
                <a:xfrm>
                  <a:off x="931" y="1932"/>
                  <a:ext cx="12" cy="18"/>
                </a:xfrm>
                <a:custGeom>
                  <a:avLst/>
                  <a:gdLst>
                    <a:gd name="T0" fmla="*/ 12 w 12"/>
                    <a:gd name="T1" fmla="*/ 18 h 18"/>
                    <a:gd name="T2" fmla="*/ 6 w 12"/>
                    <a:gd name="T3" fmla="*/ 18 h 18"/>
                    <a:gd name="T4" fmla="*/ 0 w 12"/>
                    <a:gd name="T5" fmla="*/ 6 h 18"/>
                    <a:gd name="T6" fmla="*/ 6 w 12"/>
                    <a:gd name="T7" fmla="*/ 6 h 18"/>
                    <a:gd name="T8" fmla="*/ 6 w 12"/>
                    <a:gd name="T9" fmla="*/ 0 h 18"/>
                    <a:gd name="T10" fmla="*/ 12 w 12"/>
                    <a:gd name="T11" fmla="*/ 6 h 18"/>
                    <a:gd name="T12" fmla="*/ 12 w 12"/>
                    <a:gd name="T13" fmla="*/ 18 h 18"/>
                    <a:gd name="T14" fmla="*/ 0 60000 65536"/>
                    <a:gd name="T15" fmla="*/ 0 60000 65536"/>
                    <a:gd name="T16" fmla="*/ 0 60000 65536"/>
                    <a:gd name="T17" fmla="*/ 0 60000 65536"/>
                    <a:gd name="T18" fmla="*/ 0 60000 65536"/>
                    <a:gd name="T19" fmla="*/ 0 60000 65536"/>
                    <a:gd name="T20" fmla="*/ 0 60000 65536"/>
                    <a:gd name="T21" fmla="*/ 0 w 12"/>
                    <a:gd name="T22" fmla="*/ 0 h 18"/>
                    <a:gd name="T23" fmla="*/ 12 w 1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8">
                      <a:moveTo>
                        <a:pt x="12" y="18"/>
                      </a:moveTo>
                      <a:lnTo>
                        <a:pt x="6" y="18"/>
                      </a:lnTo>
                      <a:lnTo>
                        <a:pt x="0" y="6"/>
                      </a:lnTo>
                      <a:lnTo>
                        <a:pt x="6" y="6"/>
                      </a:lnTo>
                      <a:lnTo>
                        <a:pt x="6" y="0"/>
                      </a:lnTo>
                      <a:lnTo>
                        <a:pt x="12" y="6"/>
                      </a:lnTo>
                      <a:lnTo>
                        <a:pt x="12" y="18"/>
                      </a:lnTo>
                      <a:close/>
                    </a:path>
                  </a:pathLst>
                </a:custGeom>
                <a:solidFill>
                  <a:srgbClr val="00CC00"/>
                </a:solidFill>
                <a:ln w="0">
                  <a:solidFill>
                    <a:srgbClr val="000000"/>
                  </a:solidFill>
                  <a:prstDash val="solid"/>
                  <a:round/>
                  <a:headEnd/>
                  <a:tailEnd/>
                </a:ln>
              </p:spPr>
              <p:txBody>
                <a:bodyPr/>
                <a:lstStyle/>
                <a:p>
                  <a:endParaRPr lang="en-US"/>
                </a:p>
              </p:txBody>
            </p:sp>
            <p:sp>
              <p:nvSpPr>
                <p:cNvPr id="17061" name="Freeform 533"/>
                <p:cNvSpPr>
                  <a:spLocks/>
                </p:cNvSpPr>
                <p:nvPr/>
              </p:nvSpPr>
              <p:spPr bwMode="auto">
                <a:xfrm>
                  <a:off x="1363" y="780"/>
                  <a:ext cx="24" cy="36"/>
                </a:xfrm>
                <a:custGeom>
                  <a:avLst/>
                  <a:gdLst>
                    <a:gd name="T0" fmla="*/ 0 w 24"/>
                    <a:gd name="T1" fmla="*/ 6 h 36"/>
                    <a:gd name="T2" fmla="*/ 0 w 24"/>
                    <a:gd name="T3" fmla="*/ 18 h 36"/>
                    <a:gd name="T4" fmla="*/ 12 w 24"/>
                    <a:gd name="T5" fmla="*/ 24 h 36"/>
                    <a:gd name="T6" fmla="*/ 12 w 24"/>
                    <a:gd name="T7" fmla="*/ 30 h 36"/>
                    <a:gd name="T8" fmla="*/ 18 w 24"/>
                    <a:gd name="T9" fmla="*/ 36 h 36"/>
                    <a:gd name="T10" fmla="*/ 24 w 24"/>
                    <a:gd name="T11" fmla="*/ 36 h 36"/>
                    <a:gd name="T12" fmla="*/ 18 w 24"/>
                    <a:gd name="T13" fmla="*/ 6 h 36"/>
                    <a:gd name="T14" fmla="*/ 12 w 24"/>
                    <a:gd name="T15" fmla="*/ 0 h 36"/>
                    <a:gd name="T16" fmla="*/ 0 w 24"/>
                    <a:gd name="T17" fmla="*/ 0 h 36"/>
                    <a:gd name="T18" fmla="*/ 0 w 24"/>
                    <a:gd name="T19" fmla="*/ 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36"/>
                    <a:gd name="T32" fmla="*/ 24 w 2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36">
                      <a:moveTo>
                        <a:pt x="0" y="6"/>
                      </a:moveTo>
                      <a:lnTo>
                        <a:pt x="0" y="18"/>
                      </a:lnTo>
                      <a:lnTo>
                        <a:pt x="12" y="24"/>
                      </a:lnTo>
                      <a:lnTo>
                        <a:pt x="12" y="30"/>
                      </a:lnTo>
                      <a:lnTo>
                        <a:pt x="18" y="36"/>
                      </a:lnTo>
                      <a:lnTo>
                        <a:pt x="24" y="36"/>
                      </a:lnTo>
                      <a:lnTo>
                        <a:pt x="18" y="6"/>
                      </a:lnTo>
                      <a:lnTo>
                        <a:pt x="12" y="0"/>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062" name="Freeform 534"/>
                <p:cNvSpPr>
                  <a:spLocks/>
                </p:cNvSpPr>
                <p:nvPr/>
              </p:nvSpPr>
              <p:spPr bwMode="auto">
                <a:xfrm>
                  <a:off x="1688" y="1638"/>
                  <a:ext cx="18" cy="12"/>
                </a:xfrm>
                <a:custGeom>
                  <a:avLst/>
                  <a:gdLst>
                    <a:gd name="T0" fmla="*/ 18 w 18"/>
                    <a:gd name="T1" fmla="*/ 6 h 12"/>
                    <a:gd name="T2" fmla="*/ 6 w 18"/>
                    <a:gd name="T3" fmla="*/ 0 h 12"/>
                    <a:gd name="T4" fmla="*/ 0 w 18"/>
                    <a:gd name="T5" fmla="*/ 0 h 12"/>
                    <a:gd name="T6" fmla="*/ 6 w 18"/>
                    <a:gd name="T7" fmla="*/ 12 h 12"/>
                    <a:gd name="T8" fmla="*/ 12 w 18"/>
                    <a:gd name="T9" fmla="*/ 12 h 12"/>
                    <a:gd name="T10" fmla="*/ 18 w 18"/>
                    <a:gd name="T11" fmla="*/ 12 h 12"/>
                    <a:gd name="T12" fmla="*/ 18 w 18"/>
                    <a:gd name="T13" fmla="*/ 6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8" y="6"/>
                      </a:moveTo>
                      <a:lnTo>
                        <a:pt x="6" y="0"/>
                      </a:lnTo>
                      <a:lnTo>
                        <a:pt x="0" y="0"/>
                      </a:lnTo>
                      <a:lnTo>
                        <a:pt x="6" y="12"/>
                      </a:lnTo>
                      <a:lnTo>
                        <a:pt x="12" y="12"/>
                      </a:lnTo>
                      <a:lnTo>
                        <a:pt x="18" y="12"/>
                      </a:lnTo>
                      <a:lnTo>
                        <a:pt x="18" y="6"/>
                      </a:lnTo>
                      <a:close/>
                    </a:path>
                  </a:pathLst>
                </a:custGeom>
                <a:solidFill>
                  <a:srgbClr val="00CC00"/>
                </a:solidFill>
                <a:ln w="0">
                  <a:solidFill>
                    <a:srgbClr val="000000"/>
                  </a:solidFill>
                  <a:prstDash val="solid"/>
                  <a:round/>
                  <a:headEnd/>
                  <a:tailEnd/>
                </a:ln>
              </p:spPr>
              <p:txBody>
                <a:bodyPr/>
                <a:lstStyle/>
                <a:p>
                  <a:endParaRPr lang="en-US"/>
                </a:p>
              </p:txBody>
            </p:sp>
            <p:sp>
              <p:nvSpPr>
                <p:cNvPr id="17063" name="Freeform 535"/>
                <p:cNvSpPr>
                  <a:spLocks/>
                </p:cNvSpPr>
                <p:nvPr/>
              </p:nvSpPr>
              <p:spPr bwMode="auto">
                <a:xfrm>
                  <a:off x="1604" y="1548"/>
                  <a:ext cx="18" cy="18"/>
                </a:xfrm>
                <a:custGeom>
                  <a:avLst/>
                  <a:gdLst>
                    <a:gd name="T0" fmla="*/ 0 w 18"/>
                    <a:gd name="T1" fmla="*/ 6 h 18"/>
                    <a:gd name="T2" fmla="*/ 0 w 18"/>
                    <a:gd name="T3" fmla="*/ 0 h 18"/>
                    <a:gd name="T4" fmla="*/ 6 w 18"/>
                    <a:gd name="T5" fmla="*/ 0 h 18"/>
                    <a:gd name="T6" fmla="*/ 12 w 18"/>
                    <a:gd name="T7" fmla="*/ 6 h 18"/>
                    <a:gd name="T8" fmla="*/ 18 w 18"/>
                    <a:gd name="T9" fmla="*/ 12 h 18"/>
                    <a:gd name="T10" fmla="*/ 12 w 18"/>
                    <a:gd name="T11" fmla="*/ 18 h 18"/>
                    <a:gd name="T12" fmla="*/ 6 w 18"/>
                    <a:gd name="T13" fmla="*/ 12 h 18"/>
                    <a:gd name="T14" fmla="*/ 0 w 18"/>
                    <a:gd name="T15" fmla="*/ 12 h 18"/>
                    <a:gd name="T16" fmla="*/ 0 w 18"/>
                    <a:gd name="T17" fmla="*/ 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0" y="6"/>
                      </a:moveTo>
                      <a:lnTo>
                        <a:pt x="0" y="0"/>
                      </a:lnTo>
                      <a:lnTo>
                        <a:pt x="6" y="0"/>
                      </a:lnTo>
                      <a:lnTo>
                        <a:pt x="12" y="6"/>
                      </a:lnTo>
                      <a:lnTo>
                        <a:pt x="18" y="12"/>
                      </a:lnTo>
                      <a:lnTo>
                        <a:pt x="12" y="18"/>
                      </a:lnTo>
                      <a:lnTo>
                        <a:pt x="6" y="12"/>
                      </a:lnTo>
                      <a:lnTo>
                        <a:pt x="0" y="12"/>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064" name="Freeform 536"/>
                <p:cNvSpPr>
                  <a:spLocks/>
                </p:cNvSpPr>
                <p:nvPr/>
              </p:nvSpPr>
              <p:spPr bwMode="auto">
                <a:xfrm>
                  <a:off x="1562" y="1464"/>
                  <a:ext cx="12" cy="18"/>
                </a:xfrm>
                <a:custGeom>
                  <a:avLst/>
                  <a:gdLst>
                    <a:gd name="T0" fmla="*/ 6 w 12"/>
                    <a:gd name="T1" fmla="*/ 18 h 18"/>
                    <a:gd name="T2" fmla="*/ 0 w 12"/>
                    <a:gd name="T3" fmla="*/ 12 h 18"/>
                    <a:gd name="T4" fmla="*/ 6 w 12"/>
                    <a:gd name="T5" fmla="*/ 6 h 18"/>
                    <a:gd name="T6" fmla="*/ 6 w 12"/>
                    <a:gd name="T7" fmla="*/ 0 h 18"/>
                    <a:gd name="T8" fmla="*/ 12 w 12"/>
                    <a:gd name="T9" fmla="*/ 6 h 18"/>
                    <a:gd name="T10" fmla="*/ 12 w 12"/>
                    <a:gd name="T11" fmla="*/ 18 h 18"/>
                    <a:gd name="T12" fmla="*/ 6 w 12"/>
                    <a:gd name="T13" fmla="*/ 18 h 18"/>
                    <a:gd name="T14" fmla="*/ 0 60000 65536"/>
                    <a:gd name="T15" fmla="*/ 0 60000 65536"/>
                    <a:gd name="T16" fmla="*/ 0 60000 65536"/>
                    <a:gd name="T17" fmla="*/ 0 60000 65536"/>
                    <a:gd name="T18" fmla="*/ 0 60000 65536"/>
                    <a:gd name="T19" fmla="*/ 0 60000 65536"/>
                    <a:gd name="T20" fmla="*/ 0 60000 65536"/>
                    <a:gd name="T21" fmla="*/ 0 w 12"/>
                    <a:gd name="T22" fmla="*/ 0 h 18"/>
                    <a:gd name="T23" fmla="*/ 12 w 1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8">
                      <a:moveTo>
                        <a:pt x="6" y="18"/>
                      </a:moveTo>
                      <a:lnTo>
                        <a:pt x="0" y="12"/>
                      </a:lnTo>
                      <a:lnTo>
                        <a:pt x="6" y="6"/>
                      </a:lnTo>
                      <a:lnTo>
                        <a:pt x="6" y="0"/>
                      </a:lnTo>
                      <a:lnTo>
                        <a:pt x="12" y="6"/>
                      </a:lnTo>
                      <a:lnTo>
                        <a:pt x="12" y="18"/>
                      </a:lnTo>
                      <a:lnTo>
                        <a:pt x="6" y="18"/>
                      </a:lnTo>
                      <a:close/>
                    </a:path>
                  </a:pathLst>
                </a:custGeom>
                <a:solidFill>
                  <a:srgbClr val="00CC00"/>
                </a:solidFill>
                <a:ln w="0">
                  <a:solidFill>
                    <a:srgbClr val="000000"/>
                  </a:solidFill>
                  <a:prstDash val="solid"/>
                  <a:round/>
                  <a:headEnd/>
                  <a:tailEnd/>
                </a:ln>
              </p:spPr>
              <p:txBody>
                <a:bodyPr/>
                <a:lstStyle/>
                <a:p>
                  <a:endParaRPr lang="en-US"/>
                </a:p>
              </p:txBody>
            </p:sp>
            <p:sp>
              <p:nvSpPr>
                <p:cNvPr id="17065" name="Freeform 537"/>
                <p:cNvSpPr>
                  <a:spLocks/>
                </p:cNvSpPr>
                <p:nvPr/>
              </p:nvSpPr>
              <p:spPr bwMode="auto">
                <a:xfrm>
                  <a:off x="1886" y="1698"/>
                  <a:ext cx="12" cy="12"/>
                </a:xfrm>
                <a:custGeom>
                  <a:avLst/>
                  <a:gdLst>
                    <a:gd name="T0" fmla="*/ 6 w 12"/>
                    <a:gd name="T1" fmla="*/ 12 h 12"/>
                    <a:gd name="T2" fmla="*/ 6 w 12"/>
                    <a:gd name="T3" fmla="*/ 6 h 12"/>
                    <a:gd name="T4" fmla="*/ 0 w 12"/>
                    <a:gd name="T5" fmla="*/ 0 h 12"/>
                    <a:gd name="T6" fmla="*/ 6 w 12"/>
                    <a:gd name="T7" fmla="*/ 0 h 12"/>
                    <a:gd name="T8" fmla="*/ 12 w 12"/>
                    <a:gd name="T9" fmla="*/ 0 h 12"/>
                    <a:gd name="T10" fmla="*/ 6 w 12"/>
                    <a:gd name="T11" fmla="*/ 12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6" y="12"/>
                      </a:moveTo>
                      <a:lnTo>
                        <a:pt x="6" y="6"/>
                      </a:lnTo>
                      <a:lnTo>
                        <a:pt x="0" y="0"/>
                      </a:lnTo>
                      <a:lnTo>
                        <a:pt x="6" y="0"/>
                      </a:lnTo>
                      <a:lnTo>
                        <a:pt x="12" y="0"/>
                      </a:lnTo>
                      <a:lnTo>
                        <a:pt x="6" y="12"/>
                      </a:lnTo>
                      <a:close/>
                    </a:path>
                  </a:pathLst>
                </a:custGeom>
                <a:solidFill>
                  <a:srgbClr val="00CC00"/>
                </a:solidFill>
                <a:ln w="0">
                  <a:solidFill>
                    <a:srgbClr val="000000"/>
                  </a:solidFill>
                  <a:prstDash val="solid"/>
                  <a:round/>
                  <a:headEnd/>
                  <a:tailEnd/>
                </a:ln>
              </p:spPr>
              <p:txBody>
                <a:bodyPr/>
                <a:lstStyle/>
                <a:p>
                  <a:endParaRPr lang="en-US"/>
                </a:p>
              </p:txBody>
            </p:sp>
            <p:sp>
              <p:nvSpPr>
                <p:cNvPr id="17066" name="Freeform 538"/>
                <p:cNvSpPr>
                  <a:spLocks/>
                </p:cNvSpPr>
                <p:nvPr/>
              </p:nvSpPr>
              <p:spPr bwMode="auto">
                <a:xfrm>
                  <a:off x="1706" y="1632"/>
                  <a:ext cx="12" cy="12"/>
                </a:xfrm>
                <a:custGeom>
                  <a:avLst/>
                  <a:gdLst>
                    <a:gd name="T0" fmla="*/ 12 w 12"/>
                    <a:gd name="T1" fmla="*/ 6 h 12"/>
                    <a:gd name="T2" fmla="*/ 12 w 12"/>
                    <a:gd name="T3" fmla="*/ 12 h 12"/>
                    <a:gd name="T4" fmla="*/ 0 w 12"/>
                    <a:gd name="T5" fmla="*/ 0 h 12"/>
                    <a:gd name="T6" fmla="*/ 6 w 12"/>
                    <a:gd name="T7" fmla="*/ 0 h 12"/>
                    <a:gd name="T8" fmla="*/ 12 w 12"/>
                    <a:gd name="T9" fmla="*/ 6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6"/>
                      </a:moveTo>
                      <a:lnTo>
                        <a:pt x="12" y="12"/>
                      </a:lnTo>
                      <a:lnTo>
                        <a:pt x="0" y="0"/>
                      </a:lnTo>
                      <a:lnTo>
                        <a:pt x="6" y="0"/>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7067" name="Freeform 539"/>
                <p:cNvSpPr>
                  <a:spLocks/>
                </p:cNvSpPr>
                <p:nvPr/>
              </p:nvSpPr>
              <p:spPr bwMode="auto">
                <a:xfrm>
                  <a:off x="1592" y="1548"/>
                  <a:ext cx="6" cy="18"/>
                </a:xfrm>
                <a:custGeom>
                  <a:avLst/>
                  <a:gdLst>
                    <a:gd name="T0" fmla="*/ 6 w 6"/>
                    <a:gd name="T1" fmla="*/ 18 h 18"/>
                    <a:gd name="T2" fmla="*/ 6 w 6"/>
                    <a:gd name="T3" fmla="*/ 6 h 18"/>
                    <a:gd name="T4" fmla="*/ 0 w 6"/>
                    <a:gd name="T5" fmla="*/ 0 h 18"/>
                    <a:gd name="T6" fmla="*/ 0 w 6"/>
                    <a:gd name="T7" fmla="*/ 6 h 18"/>
                    <a:gd name="T8" fmla="*/ 0 w 6"/>
                    <a:gd name="T9" fmla="*/ 12 h 18"/>
                    <a:gd name="T10" fmla="*/ 6 w 6"/>
                    <a:gd name="T11" fmla="*/ 18 h 18"/>
                    <a:gd name="T12" fmla="*/ 0 60000 65536"/>
                    <a:gd name="T13" fmla="*/ 0 60000 65536"/>
                    <a:gd name="T14" fmla="*/ 0 60000 65536"/>
                    <a:gd name="T15" fmla="*/ 0 60000 65536"/>
                    <a:gd name="T16" fmla="*/ 0 60000 65536"/>
                    <a:gd name="T17" fmla="*/ 0 60000 65536"/>
                    <a:gd name="T18" fmla="*/ 0 w 6"/>
                    <a:gd name="T19" fmla="*/ 0 h 18"/>
                    <a:gd name="T20" fmla="*/ 6 w 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 h="18">
                      <a:moveTo>
                        <a:pt x="6" y="18"/>
                      </a:moveTo>
                      <a:lnTo>
                        <a:pt x="6" y="6"/>
                      </a:lnTo>
                      <a:lnTo>
                        <a:pt x="0" y="0"/>
                      </a:lnTo>
                      <a:lnTo>
                        <a:pt x="0" y="6"/>
                      </a:lnTo>
                      <a:lnTo>
                        <a:pt x="0" y="12"/>
                      </a:lnTo>
                      <a:lnTo>
                        <a:pt x="6" y="18"/>
                      </a:lnTo>
                      <a:close/>
                    </a:path>
                  </a:pathLst>
                </a:custGeom>
                <a:solidFill>
                  <a:srgbClr val="00CC00"/>
                </a:solidFill>
                <a:ln w="0">
                  <a:solidFill>
                    <a:srgbClr val="000000"/>
                  </a:solidFill>
                  <a:prstDash val="solid"/>
                  <a:round/>
                  <a:headEnd/>
                  <a:tailEnd/>
                </a:ln>
              </p:spPr>
              <p:txBody>
                <a:bodyPr/>
                <a:lstStyle/>
                <a:p>
                  <a:endParaRPr lang="en-US"/>
                </a:p>
              </p:txBody>
            </p:sp>
            <p:sp>
              <p:nvSpPr>
                <p:cNvPr id="17068" name="Freeform 540"/>
                <p:cNvSpPr>
                  <a:spLocks/>
                </p:cNvSpPr>
                <p:nvPr/>
              </p:nvSpPr>
              <p:spPr bwMode="auto">
                <a:xfrm>
                  <a:off x="2054" y="2016"/>
                  <a:ext cx="6" cy="6"/>
                </a:xfrm>
                <a:custGeom>
                  <a:avLst/>
                  <a:gdLst>
                    <a:gd name="T0" fmla="*/ 6 w 6"/>
                    <a:gd name="T1" fmla="*/ 0 h 6"/>
                    <a:gd name="T2" fmla="*/ 0 w 6"/>
                    <a:gd name="T3" fmla="*/ 6 h 6"/>
                    <a:gd name="T4" fmla="*/ 0 w 6"/>
                    <a:gd name="T5" fmla="*/ 0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069" name="Rectangle 541"/>
                <p:cNvSpPr>
                  <a:spLocks noChangeArrowheads="1"/>
                </p:cNvSpPr>
                <p:nvPr/>
              </p:nvSpPr>
              <p:spPr bwMode="auto">
                <a:xfrm>
                  <a:off x="1844" y="1734"/>
                  <a:ext cx="6" cy="6"/>
                </a:xfrm>
                <a:prstGeom prst="rect">
                  <a:avLst/>
                </a:prstGeom>
                <a:solidFill>
                  <a:srgbClr val="00CC00"/>
                </a:solidFill>
                <a:ln w="0">
                  <a:solidFill>
                    <a:srgbClr val="000000"/>
                  </a:solidFill>
                  <a:miter lim="800000"/>
                  <a:headEnd/>
                  <a:tailEnd/>
                </a:ln>
              </p:spPr>
              <p:txBody>
                <a:bodyPr/>
                <a:lstStyle/>
                <a:p>
                  <a:endParaRPr lang="en-US"/>
                </a:p>
              </p:txBody>
            </p:sp>
            <p:sp>
              <p:nvSpPr>
                <p:cNvPr id="17070" name="Freeform 542"/>
                <p:cNvSpPr>
                  <a:spLocks/>
                </p:cNvSpPr>
                <p:nvPr/>
              </p:nvSpPr>
              <p:spPr bwMode="auto">
                <a:xfrm>
                  <a:off x="1760" y="2106"/>
                  <a:ext cx="6" cy="6"/>
                </a:xfrm>
                <a:custGeom>
                  <a:avLst/>
                  <a:gdLst>
                    <a:gd name="T0" fmla="*/ 6 w 6"/>
                    <a:gd name="T1" fmla="*/ 6 h 6"/>
                    <a:gd name="T2" fmla="*/ 0 w 6"/>
                    <a:gd name="T3" fmla="*/ 6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6"/>
                      </a:moveTo>
                      <a:lnTo>
                        <a:pt x="0" y="6"/>
                      </a:lnTo>
                      <a:lnTo>
                        <a:pt x="6" y="0"/>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7071" name="Freeform 543"/>
                <p:cNvSpPr>
                  <a:spLocks/>
                </p:cNvSpPr>
                <p:nvPr/>
              </p:nvSpPr>
              <p:spPr bwMode="auto">
                <a:xfrm>
                  <a:off x="1688" y="1848"/>
                  <a:ext cx="0" cy="12"/>
                </a:xfrm>
                <a:custGeom>
                  <a:avLst/>
                  <a:gdLst>
                    <a:gd name="T0" fmla="*/ 0 h 12"/>
                    <a:gd name="T1" fmla="*/ 6 h 12"/>
                    <a:gd name="T2" fmla="*/ 12 h 12"/>
                    <a:gd name="T3" fmla="*/ 6 h 12"/>
                    <a:gd name="T4" fmla="*/ 0 h 12"/>
                    <a:gd name="T5" fmla="*/ 0 60000 65536"/>
                    <a:gd name="T6" fmla="*/ 0 60000 65536"/>
                    <a:gd name="T7" fmla="*/ 0 60000 65536"/>
                    <a:gd name="T8" fmla="*/ 0 60000 65536"/>
                    <a:gd name="T9" fmla="*/ 0 60000 65536"/>
                    <a:gd name="T10" fmla="*/ 0 h 12"/>
                    <a:gd name="T11" fmla="*/ 12 h 12"/>
                  </a:gdLst>
                  <a:ahLst/>
                  <a:cxnLst>
                    <a:cxn ang="T5">
                      <a:pos x="0" y="T0"/>
                    </a:cxn>
                    <a:cxn ang="T6">
                      <a:pos x="0" y="T1"/>
                    </a:cxn>
                    <a:cxn ang="T7">
                      <a:pos x="0" y="T2"/>
                    </a:cxn>
                    <a:cxn ang="T8">
                      <a:pos x="0" y="T3"/>
                    </a:cxn>
                    <a:cxn ang="T9">
                      <a:pos x="0" y="T4"/>
                    </a:cxn>
                  </a:cxnLst>
                  <a:rect l="0" t="T10" r="0" b="T11"/>
                  <a:pathLst>
                    <a:path h="12">
                      <a:moveTo>
                        <a:pt x="0" y="0"/>
                      </a:moveTo>
                      <a:lnTo>
                        <a:pt x="0" y="6"/>
                      </a:lnTo>
                      <a:lnTo>
                        <a:pt x="0" y="12"/>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072" name="Freeform 544"/>
                <p:cNvSpPr>
                  <a:spLocks/>
                </p:cNvSpPr>
                <p:nvPr/>
              </p:nvSpPr>
              <p:spPr bwMode="auto">
                <a:xfrm>
                  <a:off x="949" y="1968"/>
                  <a:ext cx="6" cy="12"/>
                </a:xfrm>
                <a:custGeom>
                  <a:avLst/>
                  <a:gdLst>
                    <a:gd name="T0" fmla="*/ 6 w 6"/>
                    <a:gd name="T1" fmla="*/ 12 h 12"/>
                    <a:gd name="T2" fmla="*/ 0 w 6"/>
                    <a:gd name="T3" fmla="*/ 6 h 12"/>
                    <a:gd name="T4" fmla="*/ 0 w 6"/>
                    <a:gd name="T5" fmla="*/ 0 h 12"/>
                    <a:gd name="T6" fmla="*/ 6 w 6"/>
                    <a:gd name="T7" fmla="*/ 12 h 12"/>
                    <a:gd name="T8" fmla="*/ 0 60000 65536"/>
                    <a:gd name="T9" fmla="*/ 0 60000 65536"/>
                    <a:gd name="T10" fmla="*/ 0 60000 65536"/>
                    <a:gd name="T11" fmla="*/ 0 60000 65536"/>
                    <a:gd name="T12" fmla="*/ 0 w 6"/>
                    <a:gd name="T13" fmla="*/ 0 h 12"/>
                    <a:gd name="T14" fmla="*/ 6 w 6"/>
                    <a:gd name="T15" fmla="*/ 12 h 12"/>
                  </a:gdLst>
                  <a:ahLst/>
                  <a:cxnLst>
                    <a:cxn ang="T8">
                      <a:pos x="T0" y="T1"/>
                    </a:cxn>
                    <a:cxn ang="T9">
                      <a:pos x="T2" y="T3"/>
                    </a:cxn>
                    <a:cxn ang="T10">
                      <a:pos x="T4" y="T5"/>
                    </a:cxn>
                    <a:cxn ang="T11">
                      <a:pos x="T6" y="T7"/>
                    </a:cxn>
                  </a:cxnLst>
                  <a:rect l="T12" t="T13" r="T14" b="T15"/>
                  <a:pathLst>
                    <a:path w="6" h="12">
                      <a:moveTo>
                        <a:pt x="6" y="12"/>
                      </a:moveTo>
                      <a:lnTo>
                        <a:pt x="0" y="6"/>
                      </a:lnTo>
                      <a:lnTo>
                        <a:pt x="0" y="0"/>
                      </a:lnTo>
                      <a:lnTo>
                        <a:pt x="6" y="12"/>
                      </a:lnTo>
                      <a:close/>
                    </a:path>
                  </a:pathLst>
                </a:custGeom>
                <a:solidFill>
                  <a:srgbClr val="00CC00"/>
                </a:solidFill>
                <a:ln w="0">
                  <a:solidFill>
                    <a:srgbClr val="000000"/>
                  </a:solidFill>
                  <a:prstDash val="solid"/>
                  <a:round/>
                  <a:headEnd/>
                  <a:tailEnd/>
                </a:ln>
              </p:spPr>
              <p:txBody>
                <a:bodyPr/>
                <a:lstStyle/>
                <a:p>
                  <a:endParaRPr lang="en-US"/>
                </a:p>
              </p:txBody>
            </p:sp>
            <p:sp>
              <p:nvSpPr>
                <p:cNvPr id="17073" name="Freeform 545"/>
                <p:cNvSpPr>
                  <a:spLocks/>
                </p:cNvSpPr>
                <p:nvPr/>
              </p:nvSpPr>
              <p:spPr bwMode="auto">
                <a:xfrm>
                  <a:off x="949" y="1962"/>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074" name="Freeform 546"/>
                <p:cNvSpPr>
                  <a:spLocks/>
                </p:cNvSpPr>
                <p:nvPr/>
              </p:nvSpPr>
              <p:spPr bwMode="auto">
                <a:xfrm>
                  <a:off x="1940" y="2064"/>
                  <a:ext cx="6" cy="12"/>
                </a:xfrm>
                <a:custGeom>
                  <a:avLst/>
                  <a:gdLst>
                    <a:gd name="T0" fmla="*/ 6 w 6"/>
                    <a:gd name="T1" fmla="*/ 0 h 12"/>
                    <a:gd name="T2" fmla="*/ 0 w 6"/>
                    <a:gd name="T3" fmla="*/ 6 h 12"/>
                    <a:gd name="T4" fmla="*/ 0 w 6"/>
                    <a:gd name="T5" fmla="*/ 12 h 12"/>
                    <a:gd name="T6" fmla="*/ 0 w 6"/>
                    <a:gd name="T7" fmla="*/ 6 h 12"/>
                    <a:gd name="T8" fmla="*/ 6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0" y="6"/>
                      </a:lnTo>
                      <a:lnTo>
                        <a:pt x="0" y="12"/>
                      </a:lnTo>
                      <a:lnTo>
                        <a:pt x="0" y="6"/>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075" name="Freeform 547"/>
                <p:cNvSpPr>
                  <a:spLocks/>
                </p:cNvSpPr>
                <p:nvPr/>
              </p:nvSpPr>
              <p:spPr bwMode="auto">
                <a:xfrm>
                  <a:off x="1003" y="2016"/>
                  <a:ext cx="6" cy="6"/>
                </a:xfrm>
                <a:custGeom>
                  <a:avLst/>
                  <a:gdLst>
                    <a:gd name="T0" fmla="*/ 0 w 6"/>
                    <a:gd name="T1" fmla="*/ 0 h 6"/>
                    <a:gd name="T2" fmla="*/ 6 w 6"/>
                    <a:gd name="T3" fmla="*/ 6 h 6"/>
                    <a:gd name="T4" fmla="*/ 0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0"/>
                      </a:moveTo>
                      <a:lnTo>
                        <a:pt x="6"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076" name="Freeform 548"/>
                <p:cNvSpPr>
                  <a:spLocks/>
                </p:cNvSpPr>
                <p:nvPr/>
              </p:nvSpPr>
              <p:spPr bwMode="auto">
                <a:xfrm>
                  <a:off x="997" y="200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077" name="Freeform 549"/>
                <p:cNvSpPr>
                  <a:spLocks/>
                </p:cNvSpPr>
                <p:nvPr/>
              </p:nvSpPr>
              <p:spPr bwMode="auto">
                <a:xfrm>
                  <a:off x="991" y="2004"/>
                  <a:ext cx="6" cy="6"/>
                </a:xfrm>
                <a:custGeom>
                  <a:avLst/>
                  <a:gdLst>
                    <a:gd name="T0" fmla="*/ 0 w 6"/>
                    <a:gd name="T1" fmla="*/ 6 h 6"/>
                    <a:gd name="T2" fmla="*/ 6 w 6"/>
                    <a:gd name="T3" fmla="*/ 6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078" name="Freeform 550"/>
                <p:cNvSpPr>
                  <a:spLocks/>
                </p:cNvSpPr>
                <p:nvPr/>
              </p:nvSpPr>
              <p:spPr bwMode="auto">
                <a:xfrm>
                  <a:off x="1964" y="2142"/>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079" name="Freeform 551"/>
                <p:cNvSpPr>
                  <a:spLocks/>
                </p:cNvSpPr>
                <p:nvPr/>
              </p:nvSpPr>
              <p:spPr bwMode="auto">
                <a:xfrm>
                  <a:off x="1580" y="2058"/>
                  <a:ext cx="6" cy="6"/>
                </a:xfrm>
                <a:custGeom>
                  <a:avLst/>
                  <a:gdLst>
                    <a:gd name="T0" fmla="*/ 6 w 6"/>
                    <a:gd name="T1" fmla="*/ 6 h 6"/>
                    <a:gd name="T2" fmla="*/ 6 w 6"/>
                    <a:gd name="T3" fmla="*/ 0 h 6"/>
                    <a:gd name="T4" fmla="*/ 0 w 6"/>
                    <a:gd name="T5" fmla="*/ 6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6"/>
                      </a:moveTo>
                      <a:lnTo>
                        <a:pt x="6" y="0"/>
                      </a:lnTo>
                      <a:lnTo>
                        <a:pt x="0" y="6"/>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7080" name="Freeform 552"/>
                <p:cNvSpPr>
                  <a:spLocks/>
                </p:cNvSpPr>
                <p:nvPr/>
              </p:nvSpPr>
              <p:spPr bwMode="auto">
                <a:xfrm>
                  <a:off x="1616" y="2100"/>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081" name="Freeform 553"/>
                <p:cNvSpPr>
                  <a:spLocks/>
                </p:cNvSpPr>
                <p:nvPr/>
              </p:nvSpPr>
              <p:spPr bwMode="auto">
                <a:xfrm>
                  <a:off x="1015" y="2034"/>
                  <a:ext cx="6" cy="6"/>
                </a:xfrm>
                <a:custGeom>
                  <a:avLst/>
                  <a:gdLst>
                    <a:gd name="T0" fmla="*/ 6 w 6"/>
                    <a:gd name="T1" fmla="*/ 6 h 6"/>
                    <a:gd name="T2" fmla="*/ 0 w 6"/>
                    <a:gd name="T3" fmla="*/ 0 h 6"/>
                    <a:gd name="T4" fmla="*/ 6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6"/>
                      </a:moveTo>
                      <a:lnTo>
                        <a:pt x="0" y="0"/>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7082" name="Freeform 554"/>
                <p:cNvSpPr>
                  <a:spLocks/>
                </p:cNvSpPr>
                <p:nvPr/>
              </p:nvSpPr>
              <p:spPr bwMode="auto">
                <a:xfrm>
                  <a:off x="1868" y="212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083" name="Freeform 555"/>
                <p:cNvSpPr>
                  <a:spLocks/>
                </p:cNvSpPr>
                <p:nvPr/>
              </p:nvSpPr>
              <p:spPr bwMode="auto">
                <a:xfrm>
                  <a:off x="2042" y="2022"/>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084" name="Freeform 556"/>
                <p:cNvSpPr>
                  <a:spLocks/>
                </p:cNvSpPr>
                <p:nvPr/>
              </p:nvSpPr>
              <p:spPr bwMode="auto">
                <a:xfrm>
                  <a:off x="1898" y="2058"/>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085" name="Freeform 557"/>
                <p:cNvSpPr>
                  <a:spLocks/>
                </p:cNvSpPr>
                <p:nvPr/>
              </p:nvSpPr>
              <p:spPr bwMode="auto">
                <a:xfrm>
                  <a:off x="1628" y="2184"/>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086" name="Freeform 558"/>
                <p:cNvSpPr>
                  <a:spLocks/>
                </p:cNvSpPr>
                <p:nvPr/>
              </p:nvSpPr>
              <p:spPr bwMode="auto">
                <a:xfrm>
                  <a:off x="1778" y="420"/>
                  <a:ext cx="907" cy="1326"/>
                </a:xfrm>
                <a:custGeom>
                  <a:avLst/>
                  <a:gdLst>
                    <a:gd name="T0" fmla="*/ 306 w 907"/>
                    <a:gd name="T1" fmla="*/ 1194 h 1326"/>
                    <a:gd name="T2" fmla="*/ 330 w 907"/>
                    <a:gd name="T3" fmla="*/ 1182 h 1326"/>
                    <a:gd name="T4" fmla="*/ 318 w 907"/>
                    <a:gd name="T5" fmla="*/ 1212 h 1326"/>
                    <a:gd name="T6" fmla="*/ 342 w 907"/>
                    <a:gd name="T7" fmla="*/ 1236 h 1326"/>
                    <a:gd name="T8" fmla="*/ 354 w 907"/>
                    <a:gd name="T9" fmla="*/ 1272 h 1326"/>
                    <a:gd name="T10" fmla="*/ 366 w 907"/>
                    <a:gd name="T11" fmla="*/ 1296 h 1326"/>
                    <a:gd name="T12" fmla="*/ 402 w 907"/>
                    <a:gd name="T13" fmla="*/ 1302 h 1326"/>
                    <a:gd name="T14" fmla="*/ 420 w 907"/>
                    <a:gd name="T15" fmla="*/ 1314 h 1326"/>
                    <a:gd name="T16" fmla="*/ 444 w 907"/>
                    <a:gd name="T17" fmla="*/ 1308 h 1326"/>
                    <a:gd name="T18" fmla="*/ 444 w 907"/>
                    <a:gd name="T19" fmla="*/ 1290 h 1326"/>
                    <a:gd name="T20" fmla="*/ 444 w 907"/>
                    <a:gd name="T21" fmla="*/ 1242 h 1326"/>
                    <a:gd name="T22" fmla="*/ 468 w 907"/>
                    <a:gd name="T23" fmla="*/ 1218 h 1326"/>
                    <a:gd name="T24" fmla="*/ 474 w 907"/>
                    <a:gd name="T25" fmla="*/ 1164 h 1326"/>
                    <a:gd name="T26" fmla="*/ 522 w 907"/>
                    <a:gd name="T27" fmla="*/ 1122 h 1326"/>
                    <a:gd name="T28" fmla="*/ 570 w 907"/>
                    <a:gd name="T29" fmla="*/ 1110 h 1326"/>
                    <a:gd name="T30" fmla="*/ 630 w 907"/>
                    <a:gd name="T31" fmla="*/ 1050 h 1326"/>
                    <a:gd name="T32" fmla="*/ 733 w 907"/>
                    <a:gd name="T33" fmla="*/ 984 h 1326"/>
                    <a:gd name="T34" fmla="*/ 654 w 907"/>
                    <a:gd name="T35" fmla="*/ 948 h 1326"/>
                    <a:gd name="T36" fmla="*/ 679 w 907"/>
                    <a:gd name="T37" fmla="*/ 894 h 1326"/>
                    <a:gd name="T38" fmla="*/ 757 w 907"/>
                    <a:gd name="T39" fmla="*/ 954 h 1326"/>
                    <a:gd name="T40" fmla="*/ 745 w 907"/>
                    <a:gd name="T41" fmla="*/ 894 h 1326"/>
                    <a:gd name="T42" fmla="*/ 685 w 907"/>
                    <a:gd name="T43" fmla="*/ 846 h 1326"/>
                    <a:gd name="T44" fmla="*/ 685 w 907"/>
                    <a:gd name="T45" fmla="*/ 810 h 1326"/>
                    <a:gd name="T46" fmla="*/ 727 w 907"/>
                    <a:gd name="T47" fmla="*/ 798 h 1326"/>
                    <a:gd name="T48" fmla="*/ 757 w 907"/>
                    <a:gd name="T49" fmla="*/ 750 h 1326"/>
                    <a:gd name="T50" fmla="*/ 757 w 907"/>
                    <a:gd name="T51" fmla="*/ 696 h 1326"/>
                    <a:gd name="T52" fmla="*/ 763 w 907"/>
                    <a:gd name="T53" fmla="*/ 636 h 1326"/>
                    <a:gd name="T54" fmla="*/ 775 w 907"/>
                    <a:gd name="T55" fmla="*/ 552 h 1326"/>
                    <a:gd name="T56" fmla="*/ 799 w 907"/>
                    <a:gd name="T57" fmla="*/ 432 h 1326"/>
                    <a:gd name="T58" fmla="*/ 811 w 907"/>
                    <a:gd name="T59" fmla="*/ 354 h 1326"/>
                    <a:gd name="T60" fmla="*/ 817 w 907"/>
                    <a:gd name="T61" fmla="*/ 216 h 1326"/>
                    <a:gd name="T62" fmla="*/ 727 w 907"/>
                    <a:gd name="T63" fmla="*/ 204 h 1326"/>
                    <a:gd name="T64" fmla="*/ 769 w 907"/>
                    <a:gd name="T65" fmla="*/ 120 h 1326"/>
                    <a:gd name="T66" fmla="*/ 510 w 907"/>
                    <a:gd name="T67" fmla="*/ 18 h 1326"/>
                    <a:gd name="T68" fmla="*/ 456 w 907"/>
                    <a:gd name="T69" fmla="*/ 84 h 1326"/>
                    <a:gd name="T70" fmla="*/ 420 w 907"/>
                    <a:gd name="T71" fmla="*/ 168 h 1326"/>
                    <a:gd name="T72" fmla="*/ 282 w 907"/>
                    <a:gd name="T73" fmla="*/ 228 h 1326"/>
                    <a:gd name="T74" fmla="*/ 174 w 907"/>
                    <a:gd name="T75" fmla="*/ 258 h 1326"/>
                    <a:gd name="T76" fmla="*/ 114 w 907"/>
                    <a:gd name="T77" fmla="*/ 396 h 1326"/>
                    <a:gd name="T78" fmla="*/ 36 w 907"/>
                    <a:gd name="T79" fmla="*/ 552 h 1326"/>
                    <a:gd name="T80" fmla="*/ 18 w 907"/>
                    <a:gd name="T81" fmla="*/ 600 h 1326"/>
                    <a:gd name="T82" fmla="*/ 102 w 907"/>
                    <a:gd name="T83" fmla="*/ 654 h 1326"/>
                    <a:gd name="T84" fmla="*/ 240 w 907"/>
                    <a:gd name="T85" fmla="*/ 756 h 1326"/>
                    <a:gd name="T86" fmla="*/ 270 w 907"/>
                    <a:gd name="T87" fmla="*/ 852 h 1326"/>
                    <a:gd name="T88" fmla="*/ 282 w 907"/>
                    <a:gd name="T89" fmla="*/ 864 h 1326"/>
                    <a:gd name="T90" fmla="*/ 306 w 907"/>
                    <a:gd name="T91" fmla="*/ 912 h 1326"/>
                    <a:gd name="T92" fmla="*/ 330 w 907"/>
                    <a:gd name="T93" fmla="*/ 954 h 1326"/>
                    <a:gd name="T94" fmla="*/ 330 w 907"/>
                    <a:gd name="T95" fmla="*/ 1008 h 1326"/>
                    <a:gd name="T96" fmla="*/ 300 w 907"/>
                    <a:gd name="T97" fmla="*/ 1044 h 1326"/>
                    <a:gd name="T98" fmla="*/ 306 w 907"/>
                    <a:gd name="T99" fmla="*/ 1056 h 1326"/>
                    <a:gd name="T100" fmla="*/ 330 w 907"/>
                    <a:gd name="T101" fmla="*/ 1062 h 1326"/>
                    <a:gd name="T102" fmla="*/ 318 w 907"/>
                    <a:gd name="T103" fmla="*/ 1080 h 1326"/>
                    <a:gd name="T104" fmla="*/ 294 w 907"/>
                    <a:gd name="T105" fmla="*/ 1104 h 1326"/>
                    <a:gd name="T106" fmla="*/ 330 w 907"/>
                    <a:gd name="T107" fmla="*/ 1098 h 1326"/>
                    <a:gd name="T108" fmla="*/ 312 w 907"/>
                    <a:gd name="T109" fmla="*/ 1146 h 13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7"/>
                    <a:gd name="T166" fmla="*/ 0 h 1326"/>
                    <a:gd name="T167" fmla="*/ 907 w 907"/>
                    <a:gd name="T168" fmla="*/ 1326 h 13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7" h="1326">
                      <a:moveTo>
                        <a:pt x="330" y="1140"/>
                      </a:moveTo>
                      <a:lnTo>
                        <a:pt x="312" y="1152"/>
                      </a:lnTo>
                      <a:lnTo>
                        <a:pt x="306" y="1158"/>
                      </a:lnTo>
                      <a:lnTo>
                        <a:pt x="306" y="1170"/>
                      </a:lnTo>
                      <a:lnTo>
                        <a:pt x="318" y="1170"/>
                      </a:lnTo>
                      <a:lnTo>
                        <a:pt x="312" y="1170"/>
                      </a:lnTo>
                      <a:lnTo>
                        <a:pt x="306" y="1194"/>
                      </a:lnTo>
                      <a:lnTo>
                        <a:pt x="318" y="1182"/>
                      </a:lnTo>
                      <a:lnTo>
                        <a:pt x="324" y="1176"/>
                      </a:lnTo>
                      <a:lnTo>
                        <a:pt x="324" y="1158"/>
                      </a:lnTo>
                      <a:lnTo>
                        <a:pt x="330" y="1170"/>
                      </a:lnTo>
                      <a:lnTo>
                        <a:pt x="336" y="1176"/>
                      </a:lnTo>
                      <a:lnTo>
                        <a:pt x="342" y="1188"/>
                      </a:lnTo>
                      <a:lnTo>
                        <a:pt x="330" y="1182"/>
                      </a:lnTo>
                      <a:lnTo>
                        <a:pt x="336" y="1188"/>
                      </a:lnTo>
                      <a:lnTo>
                        <a:pt x="318" y="1194"/>
                      </a:lnTo>
                      <a:lnTo>
                        <a:pt x="330" y="1194"/>
                      </a:lnTo>
                      <a:lnTo>
                        <a:pt x="336" y="1194"/>
                      </a:lnTo>
                      <a:lnTo>
                        <a:pt x="318" y="1200"/>
                      </a:lnTo>
                      <a:lnTo>
                        <a:pt x="324" y="1206"/>
                      </a:lnTo>
                      <a:lnTo>
                        <a:pt x="318" y="1212"/>
                      </a:lnTo>
                      <a:lnTo>
                        <a:pt x="324" y="1212"/>
                      </a:lnTo>
                      <a:lnTo>
                        <a:pt x="324" y="1218"/>
                      </a:lnTo>
                      <a:lnTo>
                        <a:pt x="330" y="1224"/>
                      </a:lnTo>
                      <a:lnTo>
                        <a:pt x="324" y="1224"/>
                      </a:lnTo>
                      <a:lnTo>
                        <a:pt x="336" y="1230"/>
                      </a:lnTo>
                      <a:lnTo>
                        <a:pt x="336" y="1236"/>
                      </a:lnTo>
                      <a:lnTo>
                        <a:pt x="342" y="1236"/>
                      </a:lnTo>
                      <a:lnTo>
                        <a:pt x="336" y="1242"/>
                      </a:lnTo>
                      <a:lnTo>
                        <a:pt x="336" y="1248"/>
                      </a:lnTo>
                      <a:lnTo>
                        <a:pt x="342" y="1260"/>
                      </a:lnTo>
                      <a:lnTo>
                        <a:pt x="348" y="1266"/>
                      </a:lnTo>
                      <a:lnTo>
                        <a:pt x="354" y="1266"/>
                      </a:lnTo>
                      <a:lnTo>
                        <a:pt x="348" y="1272"/>
                      </a:lnTo>
                      <a:lnTo>
                        <a:pt x="354" y="1272"/>
                      </a:lnTo>
                      <a:lnTo>
                        <a:pt x="354" y="1278"/>
                      </a:lnTo>
                      <a:lnTo>
                        <a:pt x="360" y="1278"/>
                      </a:lnTo>
                      <a:lnTo>
                        <a:pt x="354" y="1278"/>
                      </a:lnTo>
                      <a:lnTo>
                        <a:pt x="360" y="1284"/>
                      </a:lnTo>
                      <a:lnTo>
                        <a:pt x="360" y="1290"/>
                      </a:lnTo>
                      <a:lnTo>
                        <a:pt x="366" y="1290"/>
                      </a:lnTo>
                      <a:lnTo>
                        <a:pt x="366" y="1296"/>
                      </a:lnTo>
                      <a:lnTo>
                        <a:pt x="372" y="1302"/>
                      </a:lnTo>
                      <a:lnTo>
                        <a:pt x="378" y="1302"/>
                      </a:lnTo>
                      <a:lnTo>
                        <a:pt x="384" y="1302"/>
                      </a:lnTo>
                      <a:lnTo>
                        <a:pt x="402" y="1290"/>
                      </a:lnTo>
                      <a:lnTo>
                        <a:pt x="402" y="1296"/>
                      </a:lnTo>
                      <a:lnTo>
                        <a:pt x="408" y="1290"/>
                      </a:lnTo>
                      <a:lnTo>
                        <a:pt x="402" y="1302"/>
                      </a:lnTo>
                      <a:lnTo>
                        <a:pt x="408" y="1302"/>
                      </a:lnTo>
                      <a:lnTo>
                        <a:pt x="402" y="1314"/>
                      </a:lnTo>
                      <a:lnTo>
                        <a:pt x="408" y="1308"/>
                      </a:lnTo>
                      <a:lnTo>
                        <a:pt x="408" y="1314"/>
                      </a:lnTo>
                      <a:lnTo>
                        <a:pt x="414" y="1314"/>
                      </a:lnTo>
                      <a:lnTo>
                        <a:pt x="414" y="1320"/>
                      </a:lnTo>
                      <a:lnTo>
                        <a:pt x="420" y="1314"/>
                      </a:lnTo>
                      <a:lnTo>
                        <a:pt x="414" y="1326"/>
                      </a:lnTo>
                      <a:lnTo>
                        <a:pt x="426" y="1320"/>
                      </a:lnTo>
                      <a:lnTo>
                        <a:pt x="438" y="1326"/>
                      </a:lnTo>
                      <a:lnTo>
                        <a:pt x="438" y="1320"/>
                      </a:lnTo>
                      <a:lnTo>
                        <a:pt x="426" y="1314"/>
                      </a:lnTo>
                      <a:lnTo>
                        <a:pt x="444" y="1314"/>
                      </a:lnTo>
                      <a:lnTo>
                        <a:pt x="444" y="1308"/>
                      </a:lnTo>
                      <a:lnTo>
                        <a:pt x="438" y="1308"/>
                      </a:lnTo>
                      <a:lnTo>
                        <a:pt x="444" y="1302"/>
                      </a:lnTo>
                      <a:lnTo>
                        <a:pt x="438" y="1302"/>
                      </a:lnTo>
                      <a:lnTo>
                        <a:pt x="450" y="1302"/>
                      </a:lnTo>
                      <a:lnTo>
                        <a:pt x="438" y="1296"/>
                      </a:lnTo>
                      <a:lnTo>
                        <a:pt x="444" y="1296"/>
                      </a:lnTo>
                      <a:lnTo>
                        <a:pt x="444" y="1290"/>
                      </a:lnTo>
                      <a:lnTo>
                        <a:pt x="450" y="1290"/>
                      </a:lnTo>
                      <a:lnTo>
                        <a:pt x="444" y="1284"/>
                      </a:lnTo>
                      <a:lnTo>
                        <a:pt x="450" y="1284"/>
                      </a:lnTo>
                      <a:lnTo>
                        <a:pt x="450" y="1278"/>
                      </a:lnTo>
                      <a:lnTo>
                        <a:pt x="456" y="1266"/>
                      </a:lnTo>
                      <a:lnTo>
                        <a:pt x="450" y="1254"/>
                      </a:lnTo>
                      <a:lnTo>
                        <a:pt x="444" y="1242"/>
                      </a:lnTo>
                      <a:lnTo>
                        <a:pt x="456" y="1236"/>
                      </a:lnTo>
                      <a:lnTo>
                        <a:pt x="462" y="1236"/>
                      </a:lnTo>
                      <a:lnTo>
                        <a:pt x="462" y="1230"/>
                      </a:lnTo>
                      <a:lnTo>
                        <a:pt x="456" y="1230"/>
                      </a:lnTo>
                      <a:lnTo>
                        <a:pt x="468" y="1230"/>
                      </a:lnTo>
                      <a:lnTo>
                        <a:pt x="468" y="1224"/>
                      </a:lnTo>
                      <a:lnTo>
                        <a:pt x="468" y="1218"/>
                      </a:lnTo>
                      <a:lnTo>
                        <a:pt x="474" y="1212"/>
                      </a:lnTo>
                      <a:lnTo>
                        <a:pt x="468" y="1212"/>
                      </a:lnTo>
                      <a:lnTo>
                        <a:pt x="480" y="1206"/>
                      </a:lnTo>
                      <a:lnTo>
                        <a:pt x="474" y="1200"/>
                      </a:lnTo>
                      <a:lnTo>
                        <a:pt x="468" y="1194"/>
                      </a:lnTo>
                      <a:lnTo>
                        <a:pt x="480" y="1188"/>
                      </a:lnTo>
                      <a:lnTo>
                        <a:pt x="474" y="1164"/>
                      </a:lnTo>
                      <a:lnTo>
                        <a:pt x="492" y="1158"/>
                      </a:lnTo>
                      <a:lnTo>
                        <a:pt x="486" y="1152"/>
                      </a:lnTo>
                      <a:lnTo>
                        <a:pt x="498" y="1146"/>
                      </a:lnTo>
                      <a:lnTo>
                        <a:pt x="504" y="1146"/>
                      </a:lnTo>
                      <a:lnTo>
                        <a:pt x="516" y="1140"/>
                      </a:lnTo>
                      <a:lnTo>
                        <a:pt x="516" y="1134"/>
                      </a:lnTo>
                      <a:lnTo>
                        <a:pt x="522" y="1122"/>
                      </a:lnTo>
                      <a:lnTo>
                        <a:pt x="528" y="1122"/>
                      </a:lnTo>
                      <a:lnTo>
                        <a:pt x="522" y="1134"/>
                      </a:lnTo>
                      <a:lnTo>
                        <a:pt x="534" y="1134"/>
                      </a:lnTo>
                      <a:lnTo>
                        <a:pt x="552" y="1128"/>
                      </a:lnTo>
                      <a:lnTo>
                        <a:pt x="552" y="1116"/>
                      </a:lnTo>
                      <a:lnTo>
                        <a:pt x="558" y="1116"/>
                      </a:lnTo>
                      <a:lnTo>
                        <a:pt x="570" y="1110"/>
                      </a:lnTo>
                      <a:lnTo>
                        <a:pt x="576" y="1104"/>
                      </a:lnTo>
                      <a:lnTo>
                        <a:pt x="582" y="1080"/>
                      </a:lnTo>
                      <a:lnTo>
                        <a:pt x="606" y="1062"/>
                      </a:lnTo>
                      <a:lnTo>
                        <a:pt x="600" y="1044"/>
                      </a:lnTo>
                      <a:lnTo>
                        <a:pt x="606" y="1032"/>
                      </a:lnTo>
                      <a:lnTo>
                        <a:pt x="624" y="1056"/>
                      </a:lnTo>
                      <a:lnTo>
                        <a:pt x="630" y="1050"/>
                      </a:lnTo>
                      <a:lnTo>
                        <a:pt x="636" y="1044"/>
                      </a:lnTo>
                      <a:lnTo>
                        <a:pt x="642" y="1044"/>
                      </a:lnTo>
                      <a:lnTo>
                        <a:pt x="673" y="1032"/>
                      </a:lnTo>
                      <a:lnTo>
                        <a:pt x="709" y="1014"/>
                      </a:lnTo>
                      <a:lnTo>
                        <a:pt x="715" y="1008"/>
                      </a:lnTo>
                      <a:lnTo>
                        <a:pt x="727" y="990"/>
                      </a:lnTo>
                      <a:lnTo>
                        <a:pt x="733" y="984"/>
                      </a:lnTo>
                      <a:lnTo>
                        <a:pt x="745" y="978"/>
                      </a:lnTo>
                      <a:lnTo>
                        <a:pt x="751" y="966"/>
                      </a:lnTo>
                      <a:lnTo>
                        <a:pt x="703" y="954"/>
                      </a:lnTo>
                      <a:lnTo>
                        <a:pt x="666" y="972"/>
                      </a:lnTo>
                      <a:lnTo>
                        <a:pt x="666" y="966"/>
                      </a:lnTo>
                      <a:lnTo>
                        <a:pt x="691" y="948"/>
                      </a:lnTo>
                      <a:lnTo>
                        <a:pt x="654" y="948"/>
                      </a:lnTo>
                      <a:lnTo>
                        <a:pt x="673" y="930"/>
                      </a:lnTo>
                      <a:lnTo>
                        <a:pt x="666" y="930"/>
                      </a:lnTo>
                      <a:lnTo>
                        <a:pt x="673" y="924"/>
                      </a:lnTo>
                      <a:lnTo>
                        <a:pt x="703" y="918"/>
                      </a:lnTo>
                      <a:lnTo>
                        <a:pt x="703" y="906"/>
                      </a:lnTo>
                      <a:lnTo>
                        <a:pt x="666" y="900"/>
                      </a:lnTo>
                      <a:lnTo>
                        <a:pt x="679" y="894"/>
                      </a:lnTo>
                      <a:lnTo>
                        <a:pt x="666" y="876"/>
                      </a:lnTo>
                      <a:lnTo>
                        <a:pt x="697" y="900"/>
                      </a:lnTo>
                      <a:lnTo>
                        <a:pt x="727" y="924"/>
                      </a:lnTo>
                      <a:lnTo>
                        <a:pt x="739" y="954"/>
                      </a:lnTo>
                      <a:lnTo>
                        <a:pt x="751" y="948"/>
                      </a:lnTo>
                      <a:lnTo>
                        <a:pt x="751" y="936"/>
                      </a:lnTo>
                      <a:lnTo>
                        <a:pt x="757" y="954"/>
                      </a:lnTo>
                      <a:lnTo>
                        <a:pt x="763" y="948"/>
                      </a:lnTo>
                      <a:lnTo>
                        <a:pt x="763" y="930"/>
                      </a:lnTo>
                      <a:lnTo>
                        <a:pt x="757" y="906"/>
                      </a:lnTo>
                      <a:lnTo>
                        <a:pt x="751" y="912"/>
                      </a:lnTo>
                      <a:lnTo>
                        <a:pt x="757" y="894"/>
                      </a:lnTo>
                      <a:lnTo>
                        <a:pt x="751" y="894"/>
                      </a:lnTo>
                      <a:lnTo>
                        <a:pt x="745" y="894"/>
                      </a:lnTo>
                      <a:lnTo>
                        <a:pt x="745" y="882"/>
                      </a:lnTo>
                      <a:lnTo>
                        <a:pt x="709" y="864"/>
                      </a:lnTo>
                      <a:lnTo>
                        <a:pt x="709" y="870"/>
                      </a:lnTo>
                      <a:lnTo>
                        <a:pt x="709" y="858"/>
                      </a:lnTo>
                      <a:lnTo>
                        <a:pt x="721" y="846"/>
                      </a:lnTo>
                      <a:lnTo>
                        <a:pt x="697" y="846"/>
                      </a:lnTo>
                      <a:lnTo>
                        <a:pt x="685" y="846"/>
                      </a:lnTo>
                      <a:lnTo>
                        <a:pt x="685" y="840"/>
                      </a:lnTo>
                      <a:lnTo>
                        <a:pt x="715" y="828"/>
                      </a:lnTo>
                      <a:lnTo>
                        <a:pt x="679" y="822"/>
                      </a:lnTo>
                      <a:lnTo>
                        <a:pt x="679" y="828"/>
                      </a:lnTo>
                      <a:lnTo>
                        <a:pt x="679" y="822"/>
                      </a:lnTo>
                      <a:lnTo>
                        <a:pt x="685" y="816"/>
                      </a:lnTo>
                      <a:lnTo>
                        <a:pt x="685" y="810"/>
                      </a:lnTo>
                      <a:lnTo>
                        <a:pt x="709" y="810"/>
                      </a:lnTo>
                      <a:lnTo>
                        <a:pt x="715" y="798"/>
                      </a:lnTo>
                      <a:lnTo>
                        <a:pt x="709" y="786"/>
                      </a:lnTo>
                      <a:lnTo>
                        <a:pt x="721" y="798"/>
                      </a:lnTo>
                      <a:lnTo>
                        <a:pt x="739" y="792"/>
                      </a:lnTo>
                      <a:lnTo>
                        <a:pt x="751" y="804"/>
                      </a:lnTo>
                      <a:lnTo>
                        <a:pt x="727" y="798"/>
                      </a:lnTo>
                      <a:lnTo>
                        <a:pt x="757" y="810"/>
                      </a:lnTo>
                      <a:lnTo>
                        <a:pt x="781" y="798"/>
                      </a:lnTo>
                      <a:lnTo>
                        <a:pt x="781" y="780"/>
                      </a:lnTo>
                      <a:lnTo>
                        <a:pt x="763" y="780"/>
                      </a:lnTo>
                      <a:lnTo>
                        <a:pt x="763" y="792"/>
                      </a:lnTo>
                      <a:lnTo>
                        <a:pt x="751" y="768"/>
                      </a:lnTo>
                      <a:lnTo>
                        <a:pt x="757" y="750"/>
                      </a:lnTo>
                      <a:lnTo>
                        <a:pt x="799" y="756"/>
                      </a:lnTo>
                      <a:lnTo>
                        <a:pt x="799" y="744"/>
                      </a:lnTo>
                      <a:lnTo>
                        <a:pt x="781" y="738"/>
                      </a:lnTo>
                      <a:lnTo>
                        <a:pt x="775" y="720"/>
                      </a:lnTo>
                      <a:lnTo>
                        <a:pt x="757" y="714"/>
                      </a:lnTo>
                      <a:lnTo>
                        <a:pt x="775" y="708"/>
                      </a:lnTo>
                      <a:lnTo>
                        <a:pt x="757" y="696"/>
                      </a:lnTo>
                      <a:lnTo>
                        <a:pt x="757" y="684"/>
                      </a:lnTo>
                      <a:lnTo>
                        <a:pt x="799" y="708"/>
                      </a:lnTo>
                      <a:lnTo>
                        <a:pt x="793" y="666"/>
                      </a:lnTo>
                      <a:lnTo>
                        <a:pt x="763" y="666"/>
                      </a:lnTo>
                      <a:lnTo>
                        <a:pt x="793" y="654"/>
                      </a:lnTo>
                      <a:lnTo>
                        <a:pt x="775" y="648"/>
                      </a:lnTo>
                      <a:lnTo>
                        <a:pt x="763" y="636"/>
                      </a:lnTo>
                      <a:lnTo>
                        <a:pt x="757" y="636"/>
                      </a:lnTo>
                      <a:lnTo>
                        <a:pt x="751" y="612"/>
                      </a:lnTo>
                      <a:lnTo>
                        <a:pt x="775" y="606"/>
                      </a:lnTo>
                      <a:lnTo>
                        <a:pt x="817" y="606"/>
                      </a:lnTo>
                      <a:lnTo>
                        <a:pt x="811" y="576"/>
                      </a:lnTo>
                      <a:lnTo>
                        <a:pt x="787" y="570"/>
                      </a:lnTo>
                      <a:lnTo>
                        <a:pt x="775" y="552"/>
                      </a:lnTo>
                      <a:lnTo>
                        <a:pt x="805" y="552"/>
                      </a:lnTo>
                      <a:lnTo>
                        <a:pt x="775" y="534"/>
                      </a:lnTo>
                      <a:lnTo>
                        <a:pt x="769" y="552"/>
                      </a:lnTo>
                      <a:lnTo>
                        <a:pt x="757" y="540"/>
                      </a:lnTo>
                      <a:lnTo>
                        <a:pt x="769" y="486"/>
                      </a:lnTo>
                      <a:lnTo>
                        <a:pt x="787" y="462"/>
                      </a:lnTo>
                      <a:lnTo>
                        <a:pt x="799" y="432"/>
                      </a:lnTo>
                      <a:lnTo>
                        <a:pt x="793" y="438"/>
                      </a:lnTo>
                      <a:lnTo>
                        <a:pt x="799" y="390"/>
                      </a:lnTo>
                      <a:lnTo>
                        <a:pt x="817" y="390"/>
                      </a:lnTo>
                      <a:lnTo>
                        <a:pt x="817" y="360"/>
                      </a:lnTo>
                      <a:lnTo>
                        <a:pt x="787" y="390"/>
                      </a:lnTo>
                      <a:lnTo>
                        <a:pt x="781" y="366"/>
                      </a:lnTo>
                      <a:lnTo>
                        <a:pt x="811" y="354"/>
                      </a:lnTo>
                      <a:lnTo>
                        <a:pt x="847" y="324"/>
                      </a:lnTo>
                      <a:lnTo>
                        <a:pt x="781" y="318"/>
                      </a:lnTo>
                      <a:lnTo>
                        <a:pt x="871" y="288"/>
                      </a:lnTo>
                      <a:lnTo>
                        <a:pt x="865" y="270"/>
                      </a:lnTo>
                      <a:lnTo>
                        <a:pt x="907" y="222"/>
                      </a:lnTo>
                      <a:lnTo>
                        <a:pt x="847" y="192"/>
                      </a:lnTo>
                      <a:lnTo>
                        <a:pt x="817" y="216"/>
                      </a:lnTo>
                      <a:lnTo>
                        <a:pt x="787" y="240"/>
                      </a:lnTo>
                      <a:lnTo>
                        <a:pt x="787" y="222"/>
                      </a:lnTo>
                      <a:lnTo>
                        <a:pt x="727" y="318"/>
                      </a:lnTo>
                      <a:lnTo>
                        <a:pt x="745" y="252"/>
                      </a:lnTo>
                      <a:lnTo>
                        <a:pt x="757" y="186"/>
                      </a:lnTo>
                      <a:lnTo>
                        <a:pt x="733" y="174"/>
                      </a:lnTo>
                      <a:lnTo>
                        <a:pt x="727" y="204"/>
                      </a:lnTo>
                      <a:lnTo>
                        <a:pt x="685" y="240"/>
                      </a:lnTo>
                      <a:lnTo>
                        <a:pt x="709" y="210"/>
                      </a:lnTo>
                      <a:lnTo>
                        <a:pt x="709" y="180"/>
                      </a:lnTo>
                      <a:lnTo>
                        <a:pt x="600" y="204"/>
                      </a:lnTo>
                      <a:lnTo>
                        <a:pt x="630" y="162"/>
                      </a:lnTo>
                      <a:lnTo>
                        <a:pt x="697" y="162"/>
                      </a:lnTo>
                      <a:lnTo>
                        <a:pt x="769" y="120"/>
                      </a:lnTo>
                      <a:lnTo>
                        <a:pt x="715" y="84"/>
                      </a:lnTo>
                      <a:lnTo>
                        <a:pt x="715" y="60"/>
                      </a:lnTo>
                      <a:lnTo>
                        <a:pt x="564" y="78"/>
                      </a:lnTo>
                      <a:lnTo>
                        <a:pt x="582" y="66"/>
                      </a:lnTo>
                      <a:lnTo>
                        <a:pt x="697" y="42"/>
                      </a:lnTo>
                      <a:lnTo>
                        <a:pt x="648" y="0"/>
                      </a:lnTo>
                      <a:lnTo>
                        <a:pt x="510" y="18"/>
                      </a:lnTo>
                      <a:lnTo>
                        <a:pt x="516" y="42"/>
                      </a:lnTo>
                      <a:lnTo>
                        <a:pt x="510" y="60"/>
                      </a:lnTo>
                      <a:lnTo>
                        <a:pt x="504" y="78"/>
                      </a:lnTo>
                      <a:lnTo>
                        <a:pt x="468" y="54"/>
                      </a:lnTo>
                      <a:lnTo>
                        <a:pt x="420" y="42"/>
                      </a:lnTo>
                      <a:lnTo>
                        <a:pt x="432" y="78"/>
                      </a:lnTo>
                      <a:lnTo>
                        <a:pt x="456" y="84"/>
                      </a:lnTo>
                      <a:lnTo>
                        <a:pt x="492" y="126"/>
                      </a:lnTo>
                      <a:lnTo>
                        <a:pt x="462" y="96"/>
                      </a:lnTo>
                      <a:lnTo>
                        <a:pt x="462" y="108"/>
                      </a:lnTo>
                      <a:lnTo>
                        <a:pt x="414" y="96"/>
                      </a:lnTo>
                      <a:lnTo>
                        <a:pt x="438" y="150"/>
                      </a:lnTo>
                      <a:lnTo>
                        <a:pt x="426" y="150"/>
                      </a:lnTo>
                      <a:lnTo>
                        <a:pt x="420" y="168"/>
                      </a:lnTo>
                      <a:lnTo>
                        <a:pt x="426" y="192"/>
                      </a:lnTo>
                      <a:lnTo>
                        <a:pt x="336" y="120"/>
                      </a:lnTo>
                      <a:lnTo>
                        <a:pt x="336" y="192"/>
                      </a:lnTo>
                      <a:lnTo>
                        <a:pt x="336" y="210"/>
                      </a:lnTo>
                      <a:lnTo>
                        <a:pt x="300" y="174"/>
                      </a:lnTo>
                      <a:lnTo>
                        <a:pt x="288" y="228"/>
                      </a:lnTo>
                      <a:lnTo>
                        <a:pt x="282" y="228"/>
                      </a:lnTo>
                      <a:lnTo>
                        <a:pt x="276" y="144"/>
                      </a:lnTo>
                      <a:lnTo>
                        <a:pt x="198" y="180"/>
                      </a:lnTo>
                      <a:lnTo>
                        <a:pt x="234" y="240"/>
                      </a:lnTo>
                      <a:lnTo>
                        <a:pt x="210" y="210"/>
                      </a:lnTo>
                      <a:lnTo>
                        <a:pt x="168" y="198"/>
                      </a:lnTo>
                      <a:lnTo>
                        <a:pt x="174" y="228"/>
                      </a:lnTo>
                      <a:lnTo>
                        <a:pt x="174" y="258"/>
                      </a:lnTo>
                      <a:lnTo>
                        <a:pt x="144" y="258"/>
                      </a:lnTo>
                      <a:lnTo>
                        <a:pt x="144" y="294"/>
                      </a:lnTo>
                      <a:lnTo>
                        <a:pt x="138" y="270"/>
                      </a:lnTo>
                      <a:lnTo>
                        <a:pt x="78" y="354"/>
                      </a:lnTo>
                      <a:lnTo>
                        <a:pt x="126" y="360"/>
                      </a:lnTo>
                      <a:lnTo>
                        <a:pt x="114" y="372"/>
                      </a:lnTo>
                      <a:lnTo>
                        <a:pt x="114" y="396"/>
                      </a:lnTo>
                      <a:lnTo>
                        <a:pt x="108" y="432"/>
                      </a:lnTo>
                      <a:lnTo>
                        <a:pt x="54" y="456"/>
                      </a:lnTo>
                      <a:lnTo>
                        <a:pt x="0" y="492"/>
                      </a:lnTo>
                      <a:lnTo>
                        <a:pt x="0" y="510"/>
                      </a:lnTo>
                      <a:lnTo>
                        <a:pt x="6" y="528"/>
                      </a:lnTo>
                      <a:lnTo>
                        <a:pt x="42" y="540"/>
                      </a:lnTo>
                      <a:lnTo>
                        <a:pt x="36" y="552"/>
                      </a:lnTo>
                      <a:lnTo>
                        <a:pt x="36" y="558"/>
                      </a:lnTo>
                      <a:lnTo>
                        <a:pt x="60" y="564"/>
                      </a:lnTo>
                      <a:lnTo>
                        <a:pt x="90" y="552"/>
                      </a:lnTo>
                      <a:lnTo>
                        <a:pt x="90" y="576"/>
                      </a:lnTo>
                      <a:lnTo>
                        <a:pt x="54" y="582"/>
                      </a:lnTo>
                      <a:lnTo>
                        <a:pt x="72" y="582"/>
                      </a:lnTo>
                      <a:lnTo>
                        <a:pt x="18" y="600"/>
                      </a:lnTo>
                      <a:lnTo>
                        <a:pt x="42" y="606"/>
                      </a:lnTo>
                      <a:lnTo>
                        <a:pt x="60" y="618"/>
                      </a:lnTo>
                      <a:lnTo>
                        <a:pt x="48" y="636"/>
                      </a:lnTo>
                      <a:lnTo>
                        <a:pt x="96" y="666"/>
                      </a:lnTo>
                      <a:lnTo>
                        <a:pt x="84" y="654"/>
                      </a:lnTo>
                      <a:lnTo>
                        <a:pt x="96" y="654"/>
                      </a:lnTo>
                      <a:lnTo>
                        <a:pt x="102" y="654"/>
                      </a:lnTo>
                      <a:lnTo>
                        <a:pt x="126" y="642"/>
                      </a:lnTo>
                      <a:lnTo>
                        <a:pt x="138" y="642"/>
                      </a:lnTo>
                      <a:lnTo>
                        <a:pt x="216" y="678"/>
                      </a:lnTo>
                      <a:lnTo>
                        <a:pt x="216" y="702"/>
                      </a:lnTo>
                      <a:lnTo>
                        <a:pt x="234" y="732"/>
                      </a:lnTo>
                      <a:lnTo>
                        <a:pt x="246" y="744"/>
                      </a:lnTo>
                      <a:lnTo>
                        <a:pt x="240" y="756"/>
                      </a:lnTo>
                      <a:lnTo>
                        <a:pt x="234" y="768"/>
                      </a:lnTo>
                      <a:lnTo>
                        <a:pt x="246" y="768"/>
                      </a:lnTo>
                      <a:lnTo>
                        <a:pt x="252" y="792"/>
                      </a:lnTo>
                      <a:lnTo>
                        <a:pt x="258" y="804"/>
                      </a:lnTo>
                      <a:lnTo>
                        <a:pt x="258" y="822"/>
                      </a:lnTo>
                      <a:lnTo>
                        <a:pt x="264" y="828"/>
                      </a:lnTo>
                      <a:lnTo>
                        <a:pt x="270" y="852"/>
                      </a:lnTo>
                      <a:lnTo>
                        <a:pt x="264" y="864"/>
                      </a:lnTo>
                      <a:lnTo>
                        <a:pt x="258" y="876"/>
                      </a:lnTo>
                      <a:lnTo>
                        <a:pt x="270" y="876"/>
                      </a:lnTo>
                      <a:lnTo>
                        <a:pt x="252" y="894"/>
                      </a:lnTo>
                      <a:lnTo>
                        <a:pt x="264" y="912"/>
                      </a:lnTo>
                      <a:lnTo>
                        <a:pt x="282" y="900"/>
                      </a:lnTo>
                      <a:lnTo>
                        <a:pt x="282" y="864"/>
                      </a:lnTo>
                      <a:lnTo>
                        <a:pt x="288" y="888"/>
                      </a:lnTo>
                      <a:lnTo>
                        <a:pt x="300" y="876"/>
                      </a:lnTo>
                      <a:lnTo>
                        <a:pt x="294" y="888"/>
                      </a:lnTo>
                      <a:lnTo>
                        <a:pt x="312" y="894"/>
                      </a:lnTo>
                      <a:lnTo>
                        <a:pt x="300" y="900"/>
                      </a:lnTo>
                      <a:lnTo>
                        <a:pt x="312" y="906"/>
                      </a:lnTo>
                      <a:lnTo>
                        <a:pt x="306" y="912"/>
                      </a:lnTo>
                      <a:lnTo>
                        <a:pt x="312" y="912"/>
                      </a:lnTo>
                      <a:lnTo>
                        <a:pt x="306" y="918"/>
                      </a:lnTo>
                      <a:lnTo>
                        <a:pt x="324" y="924"/>
                      </a:lnTo>
                      <a:lnTo>
                        <a:pt x="312" y="924"/>
                      </a:lnTo>
                      <a:lnTo>
                        <a:pt x="324" y="936"/>
                      </a:lnTo>
                      <a:lnTo>
                        <a:pt x="324" y="948"/>
                      </a:lnTo>
                      <a:lnTo>
                        <a:pt x="330" y="954"/>
                      </a:lnTo>
                      <a:lnTo>
                        <a:pt x="276" y="936"/>
                      </a:lnTo>
                      <a:lnTo>
                        <a:pt x="276" y="948"/>
                      </a:lnTo>
                      <a:lnTo>
                        <a:pt x="336" y="978"/>
                      </a:lnTo>
                      <a:lnTo>
                        <a:pt x="330" y="984"/>
                      </a:lnTo>
                      <a:lnTo>
                        <a:pt x="330" y="996"/>
                      </a:lnTo>
                      <a:lnTo>
                        <a:pt x="330" y="1002"/>
                      </a:lnTo>
                      <a:lnTo>
                        <a:pt x="330" y="1008"/>
                      </a:lnTo>
                      <a:lnTo>
                        <a:pt x="336" y="1008"/>
                      </a:lnTo>
                      <a:lnTo>
                        <a:pt x="336" y="1014"/>
                      </a:lnTo>
                      <a:lnTo>
                        <a:pt x="330" y="1014"/>
                      </a:lnTo>
                      <a:lnTo>
                        <a:pt x="324" y="1020"/>
                      </a:lnTo>
                      <a:lnTo>
                        <a:pt x="330" y="1020"/>
                      </a:lnTo>
                      <a:lnTo>
                        <a:pt x="294" y="1038"/>
                      </a:lnTo>
                      <a:lnTo>
                        <a:pt x="300" y="1044"/>
                      </a:lnTo>
                      <a:lnTo>
                        <a:pt x="318" y="1044"/>
                      </a:lnTo>
                      <a:lnTo>
                        <a:pt x="330" y="1032"/>
                      </a:lnTo>
                      <a:lnTo>
                        <a:pt x="324" y="1050"/>
                      </a:lnTo>
                      <a:lnTo>
                        <a:pt x="330" y="1056"/>
                      </a:lnTo>
                      <a:lnTo>
                        <a:pt x="300" y="1050"/>
                      </a:lnTo>
                      <a:lnTo>
                        <a:pt x="294" y="1044"/>
                      </a:lnTo>
                      <a:lnTo>
                        <a:pt x="306" y="1056"/>
                      </a:lnTo>
                      <a:lnTo>
                        <a:pt x="288" y="1056"/>
                      </a:lnTo>
                      <a:lnTo>
                        <a:pt x="282" y="1068"/>
                      </a:lnTo>
                      <a:lnTo>
                        <a:pt x="312" y="1056"/>
                      </a:lnTo>
                      <a:lnTo>
                        <a:pt x="306" y="1062"/>
                      </a:lnTo>
                      <a:lnTo>
                        <a:pt x="318" y="1062"/>
                      </a:lnTo>
                      <a:lnTo>
                        <a:pt x="324" y="1056"/>
                      </a:lnTo>
                      <a:lnTo>
                        <a:pt x="330" y="1062"/>
                      </a:lnTo>
                      <a:lnTo>
                        <a:pt x="324" y="1068"/>
                      </a:lnTo>
                      <a:lnTo>
                        <a:pt x="336" y="1062"/>
                      </a:lnTo>
                      <a:lnTo>
                        <a:pt x="330" y="1068"/>
                      </a:lnTo>
                      <a:lnTo>
                        <a:pt x="336" y="1074"/>
                      </a:lnTo>
                      <a:lnTo>
                        <a:pt x="306" y="1068"/>
                      </a:lnTo>
                      <a:lnTo>
                        <a:pt x="282" y="1080"/>
                      </a:lnTo>
                      <a:lnTo>
                        <a:pt x="318" y="1080"/>
                      </a:lnTo>
                      <a:lnTo>
                        <a:pt x="330" y="1086"/>
                      </a:lnTo>
                      <a:lnTo>
                        <a:pt x="318" y="1080"/>
                      </a:lnTo>
                      <a:lnTo>
                        <a:pt x="282" y="1086"/>
                      </a:lnTo>
                      <a:lnTo>
                        <a:pt x="288" y="1092"/>
                      </a:lnTo>
                      <a:lnTo>
                        <a:pt x="300" y="1098"/>
                      </a:lnTo>
                      <a:lnTo>
                        <a:pt x="294" y="1098"/>
                      </a:lnTo>
                      <a:lnTo>
                        <a:pt x="294" y="1104"/>
                      </a:lnTo>
                      <a:lnTo>
                        <a:pt x="288" y="1104"/>
                      </a:lnTo>
                      <a:lnTo>
                        <a:pt x="300" y="1110"/>
                      </a:lnTo>
                      <a:lnTo>
                        <a:pt x="288" y="1110"/>
                      </a:lnTo>
                      <a:lnTo>
                        <a:pt x="288" y="1122"/>
                      </a:lnTo>
                      <a:lnTo>
                        <a:pt x="312" y="1110"/>
                      </a:lnTo>
                      <a:lnTo>
                        <a:pt x="336" y="1092"/>
                      </a:lnTo>
                      <a:lnTo>
                        <a:pt x="330" y="1098"/>
                      </a:lnTo>
                      <a:lnTo>
                        <a:pt x="288" y="1128"/>
                      </a:lnTo>
                      <a:lnTo>
                        <a:pt x="294" y="1128"/>
                      </a:lnTo>
                      <a:lnTo>
                        <a:pt x="288" y="1134"/>
                      </a:lnTo>
                      <a:lnTo>
                        <a:pt x="312" y="1128"/>
                      </a:lnTo>
                      <a:lnTo>
                        <a:pt x="294" y="1140"/>
                      </a:lnTo>
                      <a:lnTo>
                        <a:pt x="300" y="1146"/>
                      </a:lnTo>
                      <a:lnTo>
                        <a:pt x="312" y="1146"/>
                      </a:lnTo>
                      <a:lnTo>
                        <a:pt x="330" y="1140"/>
                      </a:lnTo>
                      <a:close/>
                    </a:path>
                  </a:pathLst>
                </a:custGeom>
                <a:solidFill>
                  <a:srgbClr val="00CC00"/>
                </a:solidFill>
                <a:ln w="0">
                  <a:solidFill>
                    <a:srgbClr val="000000"/>
                  </a:solidFill>
                  <a:prstDash val="solid"/>
                  <a:round/>
                  <a:headEnd/>
                  <a:tailEnd/>
                </a:ln>
              </p:spPr>
              <p:txBody>
                <a:bodyPr/>
                <a:lstStyle/>
                <a:p>
                  <a:endParaRPr lang="en-US"/>
                </a:p>
              </p:txBody>
            </p:sp>
            <p:sp>
              <p:nvSpPr>
                <p:cNvPr id="17087" name="Freeform 559"/>
                <p:cNvSpPr>
                  <a:spLocks/>
                </p:cNvSpPr>
                <p:nvPr/>
              </p:nvSpPr>
              <p:spPr bwMode="auto">
                <a:xfrm>
                  <a:off x="2048" y="1380"/>
                  <a:ext cx="42" cy="42"/>
                </a:xfrm>
                <a:custGeom>
                  <a:avLst/>
                  <a:gdLst>
                    <a:gd name="T0" fmla="*/ 42 w 42"/>
                    <a:gd name="T1" fmla="*/ 30 h 42"/>
                    <a:gd name="T2" fmla="*/ 6 w 42"/>
                    <a:gd name="T3" fmla="*/ 0 h 42"/>
                    <a:gd name="T4" fmla="*/ 0 w 42"/>
                    <a:gd name="T5" fmla="*/ 12 h 42"/>
                    <a:gd name="T6" fmla="*/ 0 w 42"/>
                    <a:gd name="T7" fmla="*/ 24 h 42"/>
                    <a:gd name="T8" fmla="*/ 6 w 42"/>
                    <a:gd name="T9" fmla="*/ 30 h 42"/>
                    <a:gd name="T10" fmla="*/ 18 w 42"/>
                    <a:gd name="T11" fmla="*/ 36 h 42"/>
                    <a:gd name="T12" fmla="*/ 12 w 42"/>
                    <a:gd name="T13" fmla="*/ 42 h 42"/>
                    <a:gd name="T14" fmla="*/ 42 w 42"/>
                    <a:gd name="T15" fmla="*/ 30 h 4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2"/>
                    <a:gd name="T26" fmla="*/ 42 w 4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2">
                      <a:moveTo>
                        <a:pt x="42" y="30"/>
                      </a:moveTo>
                      <a:lnTo>
                        <a:pt x="6" y="0"/>
                      </a:lnTo>
                      <a:lnTo>
                        <a:pt x="0" y="12"/>
                      </a:lnTo>
                      <a:lnTo>
                        <a:pt x="0" y="24"/>
                      </a:lnTo>
                      <a:lnTo>
                        <a:pt x="6" y="30"/>
                      </a:lnTo>
                      <a:lnTo>
                        <a:pt x="18" y="36"/>
                      </a:lnTo>
                      <a:lnTo>
                        <a:pt x="12" y="42"/>
                      </a:lnTo>
                      <a:lnTo>
                        <a:pt x="42" y="30"/>
                      </a:lnTo>
                      <a:close/>
                    </a:path>
                  </a:pathLst>
                </a:custGeom>
                <a:solidFill>
                  <a:srgbClr val="00CC00"/>
                </a:solidFill>
                <a:ln w="0">
                  <a:solidFill>
                    <a:srgbClr val="000000"/>
                  </a:solidFill>
                  <a:prstDash val="solid"/>
                  <a:round/>
                  <a:headEnd/>
                  <a:tailEnd/>
                </a:ln>
              </p:spPr>
              <p:txBody>
                <a:bodyPr/>
                <a:lstStyle/>
                <a:p>
                  <a:endParaRPr lang="en-US"/>
                </a:p>
              </p:txBody>
            </p:sp>
            <p:sp>
              <p:nvSpPr>
                <p:cNvPr id="17088" name="Freeform 560"/>
                <p:cNvSpPr>
                  <a:spLocks/>
                </p:cNvSpPr>
                <p:nvPr/>
              </p:nvSpPr>
              <p:spPr bwMode="auto">
                <a:xfrm>
                  <a:off x="2499" y="1536"/>
                  <a:ext cx="162" cy="102"/>
                </a:xfrm>
                <a:custGeom>
                  <a:avLst/>
                  <a:gdLst>
                    <a:gd name="T0" fmla="*/ 120 w 162"/>
                    <a:gd name="T1" fmla="*/ 0 h 102"/>
                    <a:gd name="T2" fmla="*/ 120 w 162"/>
                    <a:gd name="T3" fmla="*/ 6 h 102"/>
                    <a:gd name="T4" fmla="*/ 108 w 162"/>
                    <a:gd name="T5" fmla="*/ 12 h 102"/>
                    <a:gd name="T6" fmla="*/ 96 w 162"/>
                    <a:gd name="T7" fmla="*/ 12 h 102"/>
                    <a:gd name="T8" fmla="*/ 96 w 162"/>
                    <a:gd name="T9" fmla="*/ 24 h 102"/>
                    <a:gd name="T10" fmla="*/ 96 w 162"/>
                    <a:gd name="T11" fmla="*/ 18 h 102"/>
                    <a:gd name="T12" fmla="*/ 78 w 162"/>
                    <a:gd name="T13" fmla="*/ 12 h 102"/>
                    <a:gd name="T14" fmla="*/ 78 w 162"/>
                    <a:gd name="T15" fmla="*/ 24 h 102"/>
                    <a:gd name="T16" fmla="*/ 66 w 162"/>
                    <a:gd name="T17" fmla="*/ 12 h 102"/>
                    <a:gd name="T18" fmla="*/ 60 w 162"/>
                    <a:gd name="T19" fmla="*/ 30 h 102"/>
                    <a:gd name="T20" fmla="*/ 54 w 162"/>
                    <a:gd name="T21" fmla="*/ 42 h 102"/>
                    <a:gd name="T22" fmla="*/ 42 w 162"/>
                    <a:gd name="T23" fmla="*/ 30 h 102"/>
                    <a:gd name="T24" fmla="*/ 48 w 162"/>
                    <a:gd name="T25" fmla="*/ 24 h 102"/>
                    <a:gd name="T26" fmla="*/ 24 w 162"/>
                    <a:gd name="T27" fmla="*/ 0 h 102"/>
                    <a:gd name="T28" fmla="*/ 30 w 162"/>
                    <a:gd name="T29" fmla="*/ 6 h 102"/>
                    <a:gd name="T30" fmla="*/ 30 w 162"/>
                    <a:gd name="T31" fmla="*/ 18 h 102"/>
                    <a:gd name="T32" fmla="*/ 18 w 162"/>
                    <a:gd name="T33" fmla="*/ 12 h 102"/>
                    <a:gd name="T34" fmla="*/ 18 w 162"/>
                    <a:gd name="T35" fmla="*/ 18 h 102"/>
                    <a:gd name="T36" fmla="*/ 18 w 162"/>
                    <a:gd name="T37" fmla="*/ 24 h 102"/>
                    <a:gd name="T38" fmla="*/ 6 w 162"/>
                    <a:gd name="T39" fmla="*/ 24 h 102"/>
                    <a:gd name="T40" fmla="*/ 12 w 162"/>
                    <a:gd name="T41" fmla="*/ 30 h 102"/>
                    <a:gd name="T42" fmla="*/ 0 w 162"/>
                    <a:gd name="T43" fmla="*/ 30 h 102"/>
                    <a:gd name="T44" fmla="*/ 36 w 162"/>
                    <a:gd name="T45" fmla="*/ 36 h 102"/>
                    <a:gd name="T46" fmla="*/ 30 w 162"/>
                    <a:gd name="T47" fmla="*/ 42 h 102"/>
                    <a:gd name="T48" fmla="*/ 36 w 162"/>
                    <a:gd name="T49" fmla="*/ 48 h 102"/>
                    <a:gd name="T50" fmla="*/ 6 w 162"/>
                    <a:gd name="T51" fmla="*/ 54 h 102"/>
                    <a:gd name="T52" fmla="*/ 30 w 162"/>
                    <a:gd name="T53" fmla="*/ 66 h 102"/>
                    <a:gd name="T54" fmla="*/ 42 w 162"/>
                    <a:gd name="T55" fmla="*/ 66 h 102"/>
                    <a:gd name="T56" fmla="*/ 36 w 162"/>
                    <a:gd name="T57" fmla="*/ 72 h 102"/>
                    <a:gd name="T58" fmla="*/ 42 w 162"/>
                    <a:gd name="T59" fmla="*/ 72 h 102"/>
                    <a:gd name="T60" fmla="*/ 36 w 162"/>
                    <a:gd name="T61" fmla="*/ 78 h 102"/>
                    <a:gd name="T62" fmla="*/ 24 w 162"/>
                    <a:gd name="T63" fmla="*/ 90 h 102"/>
                    <a:gd name="T64" fmla="*/ 36 w 162"/>
                    <a:gd name="T65" fmla="*/ 90 h 102"/>
                    <a:gd name="T66" fmla="*/ 60 w 162"/>
                    <a:gd name="T67" fmla="*/ 96 h 102"/>
                    <a:gd name="T68" fmla="*/ 96 w 162"/>
                    <a:gd name="T69" fmla="*/ 102 h 102"/>
                    <a:gd name="T70" fmla="*/ 114 w 162"/>
                    <a:gd name="T71" fmla="*/ 90 h 102"/>
                    <a:gd name="T72" fmla="*/ 138 w 162"/>
                    <a:gd name="T73" fmla="*/ 78 h 102"/>
                    <a:gd name="T74" fmla="*/ 150 w 162"/>
                    <a:gd name="T75" fmla="*/ 60 h 102"/>
                    <a:gd name="T76" fmla="*/ 162 w 162"/>
                    <a:gd name="T77" fmla="*/ 54 h 102"/>
                    <a:gd name="T78" fmla="*/ 156 w 162"/>
                    <a:gd name="T79" fmla="*/ 42 h 102"/>
                    <a:gd name="T80" fmla="*/ 162 w 162"/>
                    <a:gd name="T81" fmla="*/ 42 h 102"/>
                    <a:gd name="T82" fmla="*/ 162 w 162"/>
                    <a:gd name="T83" fmla="*/ 36 h 102"/>
                    <a:gd name="T84" fmla="*/ 150 w 162"/>
                    <a:gd name="T85" fmla="*/ 36 h 102"/>
                    <a:gd name="T86" fmla="*/ 150 w 162"/>
                    <a:gd name="T87" fmla="*/ 30 h 102"/>
                    <a:gd name="T88" fmla="*/ 144 w 162"/>
                    <a:gd name="T89" fmla="*/ 24 h 102"/>
                    <a:gd name="T90" fmla="*/ 144 w 162"/>
                    <a:gd name="T91" fmla="*/ 12 h 102"/>
                    <a:gd name="T92" fmla="*/ 150 w 162"/>
                    <a:gd name="T93" fmla="*/ 0 h 102"/>
                    <a:gd name="T94" fmla="*/ 138 w 162"/>
                    <a:gd name="T95" fmla="*/ 6 h 102"/>
                    <a:gd name="T96" fmla="*/ 120 w 162"/>
                    <a:gd name="T97" fmla="*/ 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2"/>
                    <a:gd name="T148" fmla="*/ 0 h 102"/>
                    <a:gd name="T149" fmla="*/ 162 w 162"/>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2" h="102">
                      <a:moveTo>
                        <a:pt x="120" y="0"/>
                      </a:moveTo>
                      <a:lnTo>
                        <a:pt x="120" y="6"/>
                      </a:lnTo>
                      <a:lnTo>
                        <a:pt x="108" y="12"/>
                      </a:lnTo>
                      <a:lnTo>
                        <a:pt x="96" y="12"/>
                      </a:lnTo>
                      <a:lnTo>
                        <a:pt x="96" y="24"/>
                      </a:lnTo>
                      <a:lnTo>
                        <a:pt x="96" y="18"/>
                      </a:lnTo>
                      <a:lnTo>
                        <a:pt x="78" y="12"/>
                      </a:lnTo>
                      <a:lnTo>
                        <a:pt x="78" y="24"/>
                      </a:lnTo>
                      <a:lnTo>
                        <a:pt x="66" y="12"/>
                      </a:lnTo>
                      <a:lnTo>
                        <a:pt x="60" y="30"/>
                      </a:lnTo>
                      <a:lnTo>
                        <a:pt x="54" y="42"/>
                      </a:lnTo>
                      <a:lnTo>
                        <a:pt x="42" y="30"/>
                      </a:lnTo>
                      <a:lnTo>
                        <a:pt x="48" y="24"/>
                      </a:lnTo>
                      <a:lnTo>
                        <a:pt x="24" y="0"/>
                      </a:lnTo>
                      <a:lnTo>
                        <a:pt x="30" y="6"/>
                      </a:lnTo>
                      <a:lnTo>
                        <a:pt x="30" y="18"/>
                      </a:lnTo>
                      <a:lnTo>
                        <a:pt x="18" y="12"/>
                      </a:lnTo>
                      <a:lnTo>
                        <a:pt x="18" y="18"/>
                      </a:lnTo>
                      <a:lnTo>
                        <a:pt x="18" y="24"/>
                      </a:lnTo>
                      <a:lnTo>
                        <a:pt x="6" y="24"/>
                      </a:lnTo>
                      <a:lnTo>
                        <a:pt x="12" y="30"/>
                      </a:lnTo>
                      <a:lnTo>
                        <a:pt x="0" y="30"/>
                      </a:lnTo>
                      <a:lnTo>
                        <a:pt x="36" y="36"/>
                      </a:lnTo>
                      <a:lnTo>
                        <a:pt x="30" y="42"/>
                      </a:lnTo>
                      <a:lnTo>
                        <a:pt x="36" y="48"/>
                      </a:lnTo>
                      <a:lnTo>
                        <a:pt x="6" y="54"/>
                      </a:lnTo>
                      <a:lnTo>
                        <a:pt x="30" y="66"/>
                      </a:lnTo>
                      <a:lnTo>
                        <a:pt x="42" y="66"/>
                      </a:lnTo>
                      <a:lnTo>
                        <a:pt x="36" y="72"/>
                      </a:lnTo>
                      <a:lnTo>
                        <a:pt x="42" y="72"/>
                      </a:lnTo>
                      <a:lnTo>
                        <a:pt x="36" y="78"/>
                      </a:lnTo>
                      <a:lnTo>
                        <a:pt x="24" y="90"/>
                      </a:lnTo>
                      <a:lnTo>
                        <a:pt x="36" y="90"/>
                      </a:lnTo>
                      <a:lnTo>
                        <a:pt x="60" y="96"/>
                      </a:lnTo>
                      <a:lnTo>
                        <a:pt x="96" y="102"/>
                      </a:lnTo>
                      <a:lnTo>
                        <a:pt x="114" y="90"/>
                      </a:lnTo>
                      <a:lnTo>
                        <a:pt x="138" y="78"/>
                      </a:lnTo>
                      <a:lnTo>
                        <a:pt x="150" y="60"/>
                      </a:lnTo>
                      <a:lnTo>
                        <a:pt x="162" y="54"/>
                      </a:lnTo>
                      <a:lnTo>
                        <a:pt x="156" y="42"/>
                      </a:lnTo>
                      <a:lnTo>
                        <a:pt x="162" y="42"/>
                      </a:lnTo>
                      <a:lnTo>
                        <a:pt x="162" y="36"/>
                      </a:lnTo>
                      <a:lnTo>
                        <a:pt x="150" y="36"/>
                      </a:lnTo>
                      <a:lnTo>
                        <a:pt x="150" y="30"/>
                      </a:lnTo>
                      <a:lnTo>
                        <a:pt x="144" y="24"/>
                      </a:lnTo>
                      <a:lnTo>
                        <a:pt x="144" y="12"/>
                      </a:lnTo>
                      <a:lnTo>
                        <a:pt x="150" y="0"/>
                      </a:lnTo>
                      <a:lnTo>
                        <a:pt x="138" y="6"/>
                      </a:lnTo>
                      <a:lnTo>
                        <a:pt x="120" y="0"/>
                      </a:lnTo>
                      <a:close/>
                    </a:path>
                  </a:pathLst>
                </a:custGeom>
                <a:solidFill>
                  <a:srgbClr val="00CC00"/>
                </a:solidFill>
                <a:ln w="0">
                  <a:solidFill>
                    <a:srgbClr val="000000"/>
                  </a:solidFill>
                  <a:prstDash val="solid"/>
                  <a:round/>
                  <a:headEnd/>
                  <a:tailEnd/>
                </a:ln>
              </p:spPr>
              <p:txBody>
                <a:bodyPr/>
                <a:lstStyle/>
                <a:p>
                  <a:endParaRPr lang="en-US"/>
                </a:p>
              </p:txBody>
            </p:sp>
            <p:sp>
              <p:nvSpPr>
                <p:cNvPr id="17089" name="Freeform 561"/>
                <p:cNvSpPr>
                  <a:spLocks/>
                </p:cNvSpPr>
                <p:nvPr/>
              </p:nvSpPr>
              <p:spPr bwMode="auto">
                <a:xfrm>
                  <a:off x="2775" y="1788"/>
                  <a:ext cx="114" cy="222"/>
                </a:xfrm>
                <a:custGeom>
                  <a:avLst/>
                  <a:gdLst>
                    <a:gd name="T0" fmla="*/ 90 w 114"/>
                    <a:gd name="T1" fmla="*/ 150 h 222"/>
                    <a:gd name="T2" fmla="*/ 108 w 114"/>
                    <a:gd name="T3" fmla="*/ 150 h 222"/>
                    <a:gd name="T4" fmla="*/ 114 w 114"/>
                    <a:gd name="T5" fmla="*/ 174 h 222"/>
                    <a:gd name="T6" fmla="*/ 108 w 114"/>
                    <a:gd name="T7" fmla="*/ 174 h 222"/>
                    <a:gd name="T8" fmla="*/ 90 w 114"/>
                    <a:gd name="T9" fmla="*/ 186 h 222"/>
                    <a:gd name="T10" fmla="*/ 102 w 114"/>
                    <a:gd name="T11" fmla="*/ 192 h 222"/>
                    <a:gd name="T12" fmla="*/ 108 w 114"/>
                    <a:gd name="T13" fmla="*/ 192 h 222"/>
                    <a:gd name="T14" fmla="*/ 96 w 114"/>
                    <a:gd name="T15" fmla="*/ 204 h 222"/>
                    <a:gd name="T16" fmla="*/ 78 w 114"/>
                    <a:gd name="T17" fmla="*/ 204 h 222"/>
                    <a:gd name="T18" fmla="*/ 60 w 114"/>
                    <a:gd name="T19" fmla="*/ 204 h 222"/>
                    <a:gd name="T20" fmla="*/ 60 w 114"/>
                    <a:gd name="T21" fmla="*/ 210 h 222"/>
                    <a:gd name="T22" fmla="*/ 42 w 114"/>
                    <a:gd name="T23" fmla="*/ 210 h 222"/>
                    <a:gd name="T24" fmla="*/ 30 w 114"/>
                    <a:gd name="T25" fmla="*/ 216 h 222"/>
                    <a:gd name="T26" fmla="*/ 18 w 114"/>
                    <a:gd name="T27" fmla="*/ 222 h 222"/>
                    <a:gd name="T28" fmla="*/ 12 w 114"/>
                    <a:gd name="T29" fmla="*/ 222 h 222"/>
                    <a:gd name="T30" fmla="*/ 18 w 114"/>
                    <a:gd name="T31" fmla="*/ 210 h 222"/>
                    <a:gd name="T32" fmla="*/ 24 w 114"/>
                    <a:gd name="T33" fmla="*/ 198 h 222"/>
                    <a:gd name="T34" fmla="*/ 42 w 114"/>
                    <a:gd name="T35" fmla="*/ 198 h 222"/>
                    <a:gd name="T36" fmla="*/ 48 w 114"/>
                    <a:gd name="T37" fmla="*/ 186 h 222"/>
                    <a:gd name="T38" fmla="*/ 42 w 114"/>
                    <a:gd name="T39" fmla="*/ 186 h 222"/>
                    <a:gd name="T40" fmla="*/ 24 w 114"/>
                    <a:gd name="T41" fmla="*/ 186 h 222"/>
                    <a:gd name="T42" fmla="*/ 24 w 114"/>
                    <a:gd name="T43" fmla="*/ 180 h 222"/>
                    <a:gd name="T44" fmla="*/ 12 w 114"/>
                    <a:gd name="T45" fmla="*/ 186 h 222"/>
                    <a:gd name="T46" fmla="*/ 12 w 114"/>
                    <a:gd name="T47" fmla="*/ 180 h 222"/>
                    <a:gd name="T48" fmla="*/ 24 w 114"/>
                    <a:gd name="T49" fmla="*/ 174 h 222"/>
                    <a:gd name="T50" fmla="*/ 30 w 114"/>
                    <a:gd name="T51" fmla="*/ 150 h 222"/>
                    <a:gd name="T52" fmla="*/ 24 w 114"/>
                    <a:gd name="T53" fmla="*/ 144 h 222"/>
                    <a:gd name="T54" fmla="*/ 42 w 114"/>
                    <a:gd name="T55" fmla="*/ 144 h 222"/>
                    <a:gd name="T56" fmla="*/ 42 w 114"/>
                    <a:gd name="T57" fmla="*/ 138 h 222"/>
                    <a:gd name="T58" fmla="*/ 48 w 114"/>
                    <a:gd name="T59" fmla="*/ 126 h 222"/>
                    <a:gd name="T60" fmla="*/ 42 w 114"/>
                    <a:gd name="T61" fmla="*/ 126 h 222"/>
                    <a:gd name="T62" fmla="*/ 36 w 114"/>
                    <a:gd name="T63" fmla="*/ 102 h 222"/>
                    <a:gd name="T64" fmla="*/ 24 w 114"/>
                    <a:gd name="T65" fmla="*/ 102 h 222"/>
                    <a:gd name="T66" fmla="*/ 12 w 114"/>
                    <a:gd name="T67" fmla="*/ 102 h 222"/>
                    <a:gd name="T68" fmla="*/ 18 w 114"/>
                    <a:gd name="T69" fmla="*/ 78 h 222"/>
                    <a:gd name="T70" fmla="*/ 18 w 114"/>
                    <a:gd name="T71" fmla="*/ 78 h 222"/>
                    <a:gd name="T72" fmla="*/ 6 w 114"/>
                    <a:gd name="T73" fmla="*/ 90 h 222"/>
                    <a:gd name="T74" fmla="*/ 6 w 114"/>
                    <a:gd name="T75" fmla="*/ 60 h 222"/>
                    <a:gd name="T76" fmla="*/ 6 w 114"/>
                    <a:gd name="T77" fmla="*/ 54 h 222"/>
                    <a:gd name="T78" fmla="*/ 0 w 114"/>
                    <a:gd name="T79" fmla="*/ 54 h 222"/>
                    <a:gd name="T80" fmla="*/ 6 w 114"/>
                    <a:gd name="T81" fmla="*/ 54 h 222"/>
                    <a:gd name="T82" fmla="*/ 6 w 114"/>
                    <a:gd name="T83" fmla="*/ 36 h 222"/>
                    <a:gd name="T84" fmla="*/ 6 w 114"/>
                    <a:gd name="T85" fmla="*/ 24 h 222"/>
                    <a:gd name="T86" fmla="*/ 6 w 114"/>
                    <a:gd name="T87" fmla="*/ 18 h 222"/>
                    <a:gd name="T88" fmla="*/ 12 w 114"/>
                    <a:gd name="T89" fmla="*/ 6 h 222"/>
                    <a:gd name="T90" fmla="*/ 24 w 114"/>
                    <a:gd name="T91" fmla="*/ 0 h 222"/>
                    <a:gd name="T92" fmla="*/ 42 w 114"/>
                    <a:gd name="T93" fmla="*/ 6 h 222"/>
                    <a:gd name="T94" fmla="*/ 30 w 114"/>
                    <a:gd name="T95" fmla="*/ 24 h 222"/>
                    <a:gd name="T96" fmla="*/ 30 w 114"/>
                    <a:gd name="T97" fmla="*/ 36 h 222"/>
                    <a:gd name="T98" fmla="*/ 54 w 114"/>
                    <a:gd name="T99" fmla="*/ 30 h 222"/>
                    <a:gd name="T100" fmla="*/ 60 w 114"/>
                    <a:gd name="T101" fmla="*/ 42 h 222"/>
                    <a:gd name="T102" fmla="*/ 48 w 114"/>
                    <a:gd name="T103" fmla="*/ 60 h 222"/>
                    <a:gd name="T104" fmla="*/ 48 w 114"/>
                    <a:gd name="T105" fmla="*/ 66 h 222"/>
                    <a:gd name="T106" fmla="*/ 48 w 114"/>
                    <a:gd name="T107" fmla="*/ 72 h 222"/>
                    <a:gd name="T108" fmla="*/ 48 w 114"/>
                    <a:gd name="T109" fmla="*/ 72 h 222"/>
                    <a:gd name="T110" fmla="*/ 66 w 114"/>
                    <a:gd name="T111" fmla="*/ 84 h 222"/>
                    <a:gd name="T112" fmla="*/ 72 w 114"/>
                    <a:gd name="T113" fmla="*/ 108 h 222"/>
                    <a:gd name="T114" fmla="*/ 84 w 114"/>
                    <a:gd name="T115" fmla="*/ 120 h 222"/>
                    <a:gd name="T116" fmla="*/ 90 w 114"/>
                    <a:gd name="T117" fmla="*/ 132 h 222"/>
                    <a:gd name="T118" fmla="*/ 84 w 114"/>
                    <a:gd name="T119" fmla="*/ 132 h 2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4"/>
                    <a:gd name="T181" fmla="*/ 0 h 222"/>
                    <a:gd name="T182" fmla="*/ 114 w 114"/>
                    <a:gd name="T183" fmla="*/ 222 h 2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4" h="222">
                      <a:moveTo>
                        <a:pt x="90" y="138"/>
                      </a:moveTo>
                      <a:lnTo>
                        <a:pt x="96" y="138"/>
                      </a:lnTo>
                      <a:lnTo>
                        <a:pt x="96" y="144"/>
                      </a:lnTo>
                      <a:lnTo>
                        <a:pt x="96" y="150"/>
                      </a:lnTo>
                      <a:lnTo>
                        <a:pt x="90" y="150"/>
                      </a:lnTo>
                      <a:lnTo>
                        <a:pt x="90" y="156"/>
                      </a:lnTo>
                      <a:lnTo>
                        <a:pt x="96" y="156"/>
                      </a:lnTo>
                      <a:lnTo>
                        <a:pt x="96" y="150"/>
                      </a:lnTo>
                      <a:lnTo>
                        <a:pt x="102" y="150"/>
                      </a:lnTo>
                      <a:lnTo>
                        <a:pt x="108" y="150"/>
                      </a:lnTo>
                      <a:lnTo>
                        <a:pt x="108" y="156"/>
                      </a:lnTo>
                      <a:lnTo>
                        <a:pt x="114" y="156"/>
                      </a:lnTo>
                      <a:lnTo>
                        <a:pt x="114" y="162"/>
                      </a:lnTo>
                      <a:lnTo>
                        <a:pt x="114" y="168"/>
                      </a:lnTo>
                      <a:lnTo>
                        <a:pt x="114" y="174"/>
                      </a:lnTo>
                      <a:lnTo>
                        <a:pt x="108" y="174"/>
                      </a:lnTo>
                      <a:lnTo>
                        <a:pt x="108" y="180"/>
                      </a:lnTo>
                      <a:lnTo>
                        <a:pt x="108" y="174"/>
                      </a:lnTo>
                      <a:lnTo>
                        <a:pt x="108" y="180"/>
                      </a:lnTo>
                      <a:lnTo>
                        <a:pt x="108" y="174"/>
                      </a:lnTo>
                      <a:lnTo>
                        <a:pt x="108" y="180"/>
                      </a:lnTo>
                      <a:lnTo>
                        <a:pt x="102" y="180"/>
                      </a:lnTo>
                      <a:lnTo>
                        <a:pt x="102" y="186"/>
                      </a:lnTo>
                      <a:lnTo>
                        <a:pt x="96" y="186"/>
                      </a:lnTo>
                      <a:lnTo>
                        <a:pt x="90" y="186"/>
                      </a:lnTo>
                      <a:lnTo>
                        <a:pt x="96" y="186"/>
                      </a:lnTo>
                      <a:lnTo>
                        <a:pt x="96" y="192"/>
                      </a:lnTo>
                      <a:lnTo>
                        <a:pt x="96" y="186"/>
                      </a:lnTo>
                      <a:lnTo>
                        <a:pt x="102" y="186"/>
                      </a:lnTo>
                      <a:lnTo>
                        <a:pt x="102" y="192"/>
                      </a:lnTo>
                      <a:lnTo>
                        <a:pt x="96" y="192"/>
                      </a:lnTo>
                      <a:lnTo>
                        <a:pt x="102" y="192"/>
                      </a:lnTo>
                      <a:lnTo>
                        <a:pt x="108" y="192"/>
                      </a:lnTo>
                      <a:lnTo>
                        <a:pt x="114" y="192"/>
                      </a:lnTo>
                      <a:lnTo>
                        <a:pt x="108" y="192"/>
                      </a:lnTo>
                      <a:lnTo>
                        <a:pt x="114" y="192"/>
                      </a:lnTo>
                      <a:lnTo>
                        <a:pt x="108" y="198"/>
                      </a:lnTo>
                      <a:lnTo>
                        <a:pt x="102" y="198"/>
                      </a:lnTo>
                      <a:lnTo>
                        <a:pt x="102" y="204"/>
                      </a:lnTo>
                      <a:lnTo>
                        <a:pt x="96" y="204"/>
                      </a:lnTo>
                      <a:lnTo>
                        <a:pt x="90" y="204"/>
                      </a:lnTo>
                      <a:lnTo>
                        <a:pt x="84" y="204"/>
                      </a:lnTo>
                      <a:lnTo>
                        <a:pt x="78" y="204"/>
                      </a:lnTo>
                      <a:lnTo>
                        <a:pt x="72" y="204"/>
                      </a:lnTo>
                      <a:lnTo>
                        <a:pt x="78" y="204"/>
                      </a:lnTo>
                      <a:lnTo>
                        <a:pt x="72" y="204"/>
                      </a:lnTo>
                      <a:lnTo>
                        <a:pt x="66" y="204"/>
                      </a:lnTo>
                      <a:lnTo>
                        <a:pt x="72" y="204"/>
                      </a:lnTo>
                      <a:lnTo>
                        <a:pt x="66" y="204"/>
                      </a:lnTo>
                      <a:lnTo>
                        <a:pt x="60" y="204"/>
                      </a:lnTo>
                      <a:lnTo>
                        <a:pt x="60" y="210"/>
                      </a:lnTo>
                      <a:lnTo>
                        <a:pt x="60" y="204"/>
                      </a:lnTo>
                      <a:lnTo>
                        <a:pt x="60" y="210"/>
                      </a:lnTo>
                      <a:lnTo>
                        <a:pt x="60" y="204"/>
                      </a:lnTo>
                      <a:lnTo>
                        <a:pt x="60" y="210"/>
                      </a:lnTo>
                      <a:lnTo>
                        <a:pt x="54" y="210"/>
                      </a:lnTo>
                      <a:lnTo>
                        <a:pt x="48" y="210"/>
                      </a:lnTo>
                      <a:lnTo>
                        <a:pt x="48" y="204"/>
                      </a:lnTo>
                      <a:lnTo>
                        <a:pt x="42" y="204"/>
                      </a:lnTo>
                      <a:lnTo>
                        <a:pt x="42" y="210"/>
                      </a:lnTo>
                      <a:lnTo>
                        <a:pt x="36" y="210"/>
                      </a:lnTo>
                      <a:lnTo>
                        <a:pt x="42" y="210"/>
                      </a:lnTo>
                      <a:lnTo>
                        <a:pt x="36" y="210"/>
                      </a:lnTo>
                      <a:lnTo>
                        <a:pt x="36" y="216"/>
                      </a:lnTo>
                      <a:lnTo>
                        <a:pt x="30" y="216"/>
                      </a:lnTo>
                      <a:lnTo>
                        <a:pt x="30" y="210"/>
                      </a:lnTo>
                      <a:lnTo>
                        <a:pt x="30" y="216"/>
                      </a:lnTo>
                      <a:lnTo>
                        <a:pt x="24" y="216"/>
                      </a:lnTo>
                      <a:lnTo>
                        <a:pt x="18" y="216"/>
                      </a:lnTo>
                      <a:lnTo>
                        <a:pt x="18" y="222"/>
                      </a:lnTo>
                      <a:lnTo>
                        <a:pt x="18" y="216"/>
                      </a:lnTo>
                      <a:lnTo>
                        <a:pt x="12" y="216"/>
                      </a:lnTo>
                      <a:lnTo>
                        <a:pt x="12" y="222"/>
                      </a:lnTo>
                      <a:lnTo>
                        <a:pt x="18" y="222"/>
                      </a:lnTo>
                      <a:lnTo>
                        <a:pt x="12" y="222"/>
                      </a:lnTo>
                      <a:lnTo>
                        <a:pt x="6" y="222"/>
                      </a:lnTo>
                      <a:lnTo>
                        <a:pt x="6" y="216"/>
                      </a:lnTo>
                      <a:lnTo>
                        <a:pt x="12" y="216"/>
                      </a:lnTo>
                      <a:lnTo>
                        <a:pt x="12" y="210"/>
                      </a:lnTo>
                      <a:lnTo>
                        <a:pt x="18" y="210"/>
                      </a:lnTo>
                      <a:lnTo>
                        <a:pt x="18" y="204"/>
                      </a:lnTo>
                      <a:lnTo>
                        <a:pt x="24" y="204"/>
                      </a:lnTo>
                      <a:lnTo>
                        <a:pt x="24" y="198"/>
                      </a:lnTo>
                      <a:lnTo>
                        <a:pt x="30" y="198"/>
                      </a:lnTo>
                      <a:lnTo>
                        <a:pt x="24" y="198"/>
                      </a:lnTo>
                      <a:lnTo>
                        <a:pt x="30" y="198"/>
                      </a:lnTo>
                      <a:lnTo>
                        <a:pt x="30" y="192"/>
                      </a:lnTo>
                      <a:lnTo>
                        <a:pt x="36" y="192"/>
                      </a:lnTo>
                      <a:lnTo>
                        <a:pt x="42" y="192"/>
                      </a:lnTo>
                      <a:lnTo>
                        <a:pt x="42" y="198"/>
                      </a:lnTo>
                      <a:lnTo>
                        <a:pt x="42" y="192"/>
                      </a:lnTo>
                      <a:lnTo>
                        <a:pt x="48" y="192"/>
                      </a:lnTo>
                      <a:lnTo>
                        <a:pt x="42" y="192"/>
                      </a:lnTo>
                      <a:lnTo>
                        <a:pt x="48" y="192"/>
                      </a:lnTo>
                      <a:lnTo>
                        <a:pt x="48" y="186"/>
                      </a:lnTo>
                      <a:lnTo>
                        <a:pt x="54" y="186"/>
                      </a:lnTo>
                      <a:lnTo>
                        <a:pt x="54" y="180"/>
                      </a:lnTo>
                      <a:lnTo>
                        <a:pt x="54" y="186"/>
                      </a:lnTo>
                      <a:lnTo>
                        <a:pt x="48" y="186"/>
                      </a:lnTo>
                      <a:lnTo>
                        <a:pt x="42" y="186"/>
                      </a:lnTo>
                      <a:lnTo>
                        <a:pt x="42" y="192"/>
                      </a:lnTo>
                      <a:lnTo>
                        <a:pt x="36" y="192"/>
                      </a:lnTo>
                      <a:lnTo>
                        <a:pt x="36" y="186"/>
                      </a:lnTo>
                      <a:lnTo>
                        <a:pt x="30" y="186"/>
                      </a:lnTo>
                      <a:lnTo>
                        <a:pt x="24" y="186"/>
                      </a:lnTo>
                      <a:lnTo>
                        <a:pt x="30" y="186"/>
                      </a:lnTo>
                      <a:lnTo>
                        <a:pt x="24" y="186"/>
                      </a:lnTo>
                      <a:lnTo>
                        <a:pt x="30" y="186"/>
                      </a:lnTo>
                      <a:lnTo>
                        <a:pt x="24" y="186"/>
                      </a:lnTo>
                      <a:lnTo>
                        <a:pt x="24" y="180"/>
                      </a:lnTo>
                      <a:lnTo>
                        <a:pt x="18" y="180"/>
                      </a:lnTo>
                      <a:lnTo>
                        <a:pt x="18" y="186"/>
                      </a:lnTo>
                      <a:lnTo>
                        <a:pt x="12" y="186"/>
                      </a:lnTo>
                      <a:lnTo>
                        <a:pt x="18" y="186"/>
                      </a:lnTo>
                      <a:lnTo>
                        <a:pt x="12" y="186"/>
                      </a:lnTo>
                      <a:lnTo>
                        <a:pt x="12" y="180"/>
                      </a:lnTo>
                      <a:lnTo>
                        <a:pt x="18" y="180"/>
                      </a:lnTo>
                      <a:lnTo>
                        <a:pt x="18" y="186"/>
                      </a:lnTo>
                      <a:lnTo>
                        <a:pt x="18" y="180"/>
                      </a:lnTo>
                      <a:lnTo>
                        <a:pt x="12" y="180"/>
                      </a:lnTo>
                      <a:lnTo>
                        <a:pt x="12" y="186"/>
                      </a:lnTo>
                      <a:lnTo>
                        <a:pt x="12" y="180"/>
                      </a:lnTo>
                      <a:lnTo>
                        <a:pt x="12" y="174"/>
                      </a:lnTo>
                      <a:lnTo>
                        <a:pt x="18" y="174"/>
                      </a:lnTo>
                      <a:lnTo>
                        <a:pt x="24" y="174"/>
                      </a:lnTo>
                      <a:lnTo>
                        <a:pt x="24" y="168"/>
                      </a:lnTo>
                      <a:lnTo>
                        <a:pt x="30" y="168"/>
                      </a:lnTo>
                      <a:lnTo>
                        <a:pt x="30" y="162"/>
                      </a:lnTo>
                      <a:lnTo>
                        <a:pt x="30" y="156"/>
                      </a:lnTo>
                      <a:lnTo>
                        <a:pt x="30" y="150"/>
                      </a:lnTo>
                      <a:lnTo>
                        <a:pt x="30" y="156"/>
                      </a:lnTo>
                      <a:lnTo>
                        <a:pt x="24" y="156"/>
                      </a:lnTo>
                      <a:lnTo>
                        <a:pt x="18" y="156"/>
                      </a:lnTo>
                      <a:lnTo>
                        <a:pt x="24" y="150"/>
                      </a:lnTo>
                      <a:lnTo>
                        <a:pt x="24" y="144"/>
                      </a:lnTo>
                      <a:lnTo>
                        <a:pt x="30" y="144"/>
                      </a:lnTo>
                      <a:lnTo>
                        <a:pt x="36" y="144"/>
                      </a:lnTo>
                      <a:lnTo>
                        <a:pt x="30" y="144"/>
                      </a:lnTo>
                      <a:lnTo>
                        <a:pt x="36" y="144"/>
                      </a:lnTo>
                      <a:lnTo>
                        <a:pt x="42" y="144"/>
                      </a:lnTo>
                      <a:lnTo>
                        <a:pt x="42" y="138"/>
                      </a:lnTo>
                      <a:lnTo>
                        <a:pt x="48" y="138"/>
                      </a:lnTo>
                      <a:lnTo>
                        <a:pt x="48" y="144"/>
                      </a:lnTo>
                      <a:lnTo>
                        <a:pt x="48" y="138"/>
                      </a:lnTo>
                      <a:lnTo>
                        <a:pt x="42" y="138"/>
                      </a:lnTo>
                      <a:lnTo>
                        <a:pt x="42" y="132"/>
                      </a:lnTo>
                      <a:lnTo>
                        <a:pt x="48" y="132"/>
                      </a:lnTo>
                      <a:lnTo>
                        <a:pt x="42" y="132"/>
                      </a:lnTo>
                      <a:lnTo>
                        <a:pt x="42" y="126"/>
                      </a:lnTo>
                      <a:lnTo>
                        <a:pt x="48" y="126"/>
                      </a:lnTo>
                      <a:lnTo>
                        <a:pt x="48" y="120"/>
                      </a:lnTo>
                      <a:lnTo>
                        <a:pt x="48" y="126"/>
                      </a:lnTo>
                      <a:lnTo>
                        <a:pt x="48" y="120"/>
                      </a:lnTo>
                      <a:lnTo>
                        <a:pt x="42" y="120"/>
                      </a:lnTo>
                      <a:lnTo>
                        <a:pt x="42" y="126"/>
                      </a:lnTo>
                      <a:lnTo>
                        <a:pt x="42" y="120"/>
                      </a:lnTo>
                      <a:lnTo>
                        <a:pt x="36" y="114"/>
                      </a:lnTo>
                      <a:lnTo>
                        <a:pt x="36" y="108"/>
                      </a:lnTo>
                      <a:lnTo>
                        <a:pt x="42" y="102"/>
                      </a:lnTo>
                      <a:lnTo>
                        <a:pt x="36" y="102"/>
                      </a:lnTo>
                      <a:lnTo>
                        <a:pt x="30" y="102"/>
                      </a:lnTo>
                      <a:lnTo>
                        <a:pt x="36" y="108"/>
                      </a:lnTo>
                      <a:lnTo>
                        <a:pt x="30" y="108"/>
                      </a:lnTo>
                      <a:lnTo>
                        <a:pt x="30" y="102"/>
                      </a:lnTo>
                      <a:lnTo>
                        <a:pt x="24" y="102"/>
                      </a:lnTo>
                      <a:lnTo>
                        <a:pt x="24" y="108"/>
                      </a:lnTo>
                      <a:lnTo>
                        <a:pt x="18" y="108"/>
                      </a:lnTo>
                      <a:lnTo>
                        <a:pt x="18" y="102"/>
                      </a:lnTo>
                      <a:lnTo>
                        <a:pt x="18" y="108"/>
                      </a:lnTo>
                      <a:lnTo>
                        <a:pt x="12" y="102"/>
                      </a:lnTo>
                      <a:lnTo>
                        <a:pt x="18" y="102"/>
                      </a:lnTo>
                      <a:lnTo>
                        <a:pt x="18" y="96"/>
                      </a:lnTo>
                      <a:lnTo>
                        <a:pt x="18" y="90"/>
                      </a:lnTo>
                      <a:lnTo>
                        <a:pt x="18" y="84"/>
                      </a:lnTo>
                      <a:lnTo>
                        <a:pt x="18" y="78"/>
                      </a:lnTo>
                      <a:lnTo>
                        <a:pt x="18" y="72"/>
                      </a:lnTo>
                      <a:lnTo>
                        <a:pt x="18" y="78"/>
                      </a:lnTo>
                      <a:lnTo>
                        <a:pt x="24" y="78"/>
                      </a:lnTo>
                      <a:lnTo>
                        <a:pt x="18" y="72"/>
                      </a:lnTo>
                      <a:lnTo>
                        <a:pt x="18" y="78"/>
                      </a:lnTo>
                      <a:lnTo>
                        <a:pt x="12" y="78"/>
                      </a:lnTo>
                      <a:lnTo>
                        <a:pt x="12" y="72"/>
                      </a:lnTo>
                      <a:lnTo>
                        <a:pt x="12" y="78"/>
                      </a:lnTo>
                      <a:lnTo>
                        <a:pt x="6" y="84"/>
                      </a:lnTo>
                      <a:lnTo>
                        <a:pt x="6" y="90"/>
                      </a:lnTo>
                      <a:lnTo>
                        <a:pt x="6" y="84"/>
                      </a:lnTo>
                      <a:lnTo>
                        <a:pt x="6" y="78"/>
                      </a:lnTo>
                      <a:lnTo>
                        <a:pt x="6" y="72"/>
                      </a:lnTo>
                      <a:lnTo>
                        <a:pt x="6" y="66"/>
                      </a:lnTo>
                      <a:lnTo>
                        <a:pt x="6" y="60"/>
                      </a:lnTo>
                      <a:lnTo>
                        <a:pt x="12" y="60"/>
                      </a:lnTo>
                      <a:lnTo>
                        <a:pt x="6" y="60"/>
                      </a:lnTo>
                      <a:lnTo>
                        <a:pt x="12" y="60"/>
                      </a:lnTo>
                      <a:lnTo>
                        <a:pt x="12" y="54"/>
                      </a:lnTo>
                      <a:lnTo>
                        <a:pt x="6" y="54"/>
                      </a:lnTo>
                      <a:lnTo>
                        <a:pt x="6" y="60"/>
                      </a:lnTo>
                      <a:lnTo>
                        <a:pt x="0" y="60"/>
                      </a:lnTo>
                      <a:lnTo>
                        <a:pt x="0" y="54"/>
                      </a:lnTo>
                      <a:lnTo>
                        <a:pt x="6" y="60"/>
                      </a:lnTo>
                      <a:lnTo>
                        <a:pt x="0" y="54"/>
                      </a:lnTo>
                      <a:lnTo>
                        <a:pt x="6" y="54"/>
                      </a:lnTo>
                      <a:lnTo>
                        <a:pt x="0" y="54"/>
                      </a:lnTo>
                      <a:lnTo>
                        <a:pt x="6" y="54"/>
                      </a:lnTo>
                      <a:lnTo>
                        <a:pt x="0" y="54"/>
                      </a:lnTo>
                      <a:lnTo>
                        <a:pt x="6" y="54"/>
                      </a:lnTo>
                      <a:lnTo>
                        <a:pt x="6" y="48"/>
                      </a:lnTo>
                      <a:lnTo>
                        <a:pt x="0" y="48"/>
                      </a:lnTo>
                      <a:lnTo>
                        <a:pt x="6" y="48"/>
                      </a:lnTo>
                      <a:lnTo>
                        <a:pt x="6" y="42"/>
                      </a:lnTo>
                      <a:lnTo>
                        <a:pt x="6" y="36"/>
                      </a:lnTo>
                      <a:lnTo>
                        <a:pt x="0" y="36"/>
                      </a:lnTo>
                      <a:lnTo>
                        <a:pt x="6" y="30"/>
                      </a:lnTo>
                      <a:lnTo>
                        <a:pt x="6" y="36"/>
                      </a:lnTo>
                      <a:lnTo>
                        <a:pt x="6" y="30"/>
                      </a:lnTo>
                      <a:lnTo>
                        <a:pt x="6" y="24"/>
                      </a:lnTo>
                      <a:lnTo>
                        <a:pt x="12" y="24"/>
                      </a:lnTo>
                      <a:lnTo>
                        <a:pt x="12" y="18"/>
                      </a:lnTo>
                      <a:lnTo>
                        <a:pt x="12" y="24"/>
                      </a:lnTo>
                      <a:lnTo>
                        <a:pt x="12" y="18"/>
                      </a:lnTo>
                      <a:lnTo>
                        <a:pt x="6" y="18"/>
                      </a:lnTo>
                      <a:lnTo>
                        <a:pt x="12" y="18"/>
                      </a:lnTo>
                      <a:lnTo>
                        <a:pt x="12" y="12"/>
                      </a:lnTo>
                      <a:lnTo>
                        <a:pt x="18" y="12"/>
                      </a:lnTo>
                      <a:lnTo>
                        <a:pt x="12" y="12"/>
                      </a:lnTo>
                      <a:lnTo>
                        <a:pt x="12" y="6"/>
                      </a:lnTo>
                      <a:lnTo>
                        <a:pt x="18" y="0"/>
                      </a:lnTo>
                      <a:lnTo>
                        <a:pt x="18" y="6"/>
                      </a:lnTo>
                      <a:lnTo>
                        <a:pt x="18" y="0"/>
                      </a:lnTo>
                      <a:lnTo>
                        <a:pt x="18" y="6"/>
                      </a:lnTo>
                      <a:lnTo>
                        <a:pt x="24" y="0"/>
                      </a:lnTo>
                      <a:lnTo>
                        <a:pt x="24" y="6"/>
                      </a:lnTo>
                      <a:lnTo>
                        <a:pt x="30" y="0"/>
                      </a:lnTo>
                      <a:lnTo>
                        <a:pt x="36" y="0"/>
                      </a:lnTo>
                      <a:lnTo>
                        <a:pt x="42" y="0"/>
                      </a:lnTo>
                      <a:lnTo>
                        <a:pt x="42" y="6"/>
                      </a:lnTo>
                      <a:lnTo>
                        <a:pt x="30" y="18"/>
                      </a:lnTo>
                      <a:lnTo>
                        <a:pt x="30" y="24"/>
                      </a:lnTo>
                      <a:lnTo>
                        <a:pt x="36" y="24"/>
                      </a:lnTo>
                      <a:lnTo>
                        <a:pt x="30" y="30"/>
                      </a:lnTo>
                      <a:lnTo>
                        <a:pt x="30" y="24"/>
                      </a:lnTo>
                      <a:lnTo>
                        <a:pt x="24" y="30"/>
                      </a:lnTo>
                      <a:lnTo>
                        <a:pt x="30" y="30"/>
                      </a:lnTo>
                      <a:lnTo>
                        <a:pt x="24" y="30"/>
                      </a:lnTo>
                      <a:lnTo>
                        <a:pt x="24" y="36"/>
                      </a:lnTo>
                      <a:lnTo>
                        <a:pt x="30" y="36"/>
                      </a:lnTo>
                      <a:lnTo>
                        <a:pt x="30" y="30"/>
                      </a:lnTo>
                      <a:lnTo>
                        <a:pt x="36" y="30"/>
                      </a:lnTo>
                      <a:lnTo>
                        <a:pt x="42" y="30"/>
                      </a:lnTo>
                      <a:lnTo>
                        <a:pt x="48" y="30"/>
                      </a:lnTo>
                      <a:lnTo>
                        <a:pt x="54" y="30"/>
                      </a:lnTo>
                      <a:lnTo>
                        <a:pt x="60" y="30"/>
                      </a:lnTo>
                      <a:lnTo>
                        <a:pt x="66" y="30"/>
                      </a:lnTo>
                      <a:lnTo>
                        <a:pt x="66" y="36"/>
                      </a:lnTo>
                      <a:lnTo>
                        <a:pt x="60" y="36"/>
                      </a:lnTo>
                      <a:lnTo>
                        <a:pt x="60" y="42"/>
                      </a:lnTo>
                      <a:lnTo>
                        <a:pt x="60" y="48"/>
                      </a:lnTo>
                      <a:lnTo>
                        <a:pt x="54" y="48"/>
                      </a:lnTo>
                      <a:lnTo>
                        <a:pt x="54" y="54"/>
                      </a:lnTo>
                      <a:lnTo>
                        <a:pt x="54" y="60"/>
                      </a:lnTo>
                      <a:lnTo>
                        <a:pt x="48" y="60"/>
                      </a:lnTo>
                      <a:lnTo>
                        <a:pt x="42" y="60"/>
                      </a:lnTo>
                      <a:lnTo>
                        <a:pt x="42" y="66"/>
                      </a:lnTo>
                      <a:lnTo>
                        <a:pt x="42" y="60"/>
                      </a:lnTo>
                      <a:lnTo>
                        <a:pt x="48" y="60"/>
                      </a:lnTo>
                      <a:lnTo>
                        <a:pt x="48" y="66"/>
                      </a:lnTo>
                      <a:lnTo>
                        <a:pt x="54" y="66"/>
                      </a:lnTo>
                      <a:lnTo>
                        <a:pt x="48" y="66"/>
                      </a:lnTo>
                      <a:lnTo>
                        <a:pt x="48" y="72"/>
                      </a:lnTo>
                      <a:lnTo>
                        <a:pt x="48" y="66"/>
                      </a:lnTo>
                      <a:lnTo>
                        <a:pt x="48" y="72"/>
                      </a:lnTo>
                      <a:lnTo>
                        <a:pt x="42" y="72"/>
                      </a:lnTo>
                      <a:lnTo>
                        <a:pt x="36" y="72"/>
                      </a:lnTo>
                      <a:lnTo>
                        <a:pt x="42" y="72"/>
                      </a:lnTo>
                      <a:lnTo>
                        <a:pt x="42" y="78"/>
                      </a:lnTo>
                      <a:lnTo>
                        <a:pt x="48" y="72"/>
                      </a:lnTo>
                      <a:lnTo>
                        <a:pt x="54" y="72"/>
                      </a:lnTo>
                      <a:lnTo>
                        <a:pt x="54" y="78"/>
                      </a:lnTo>
                      <a:lnTo>
                        <a:pt x="60" y="78"/>
                      </a:lnTo>
                      <a:lnTo>
                        <a:pt x="60" y="84"/>
                      </a:lnTo>
                      <a:lnTo>
                        <a:pt x="66" y="84"/>
                      </a:lnTo>
                      <a:lnTo>
                        <a:pt x="66" y="90"/>
                      </a:lnTo>
                      <a:lnTo>
                        <a:pt x="66" y="96"/>
                      </a:lnTo>
                      <a:lnTo>
                        <a:pt x="66" y="102"/>
                      </a:lnTo>
                      <a:lnTo>
                        <a:pt x="72" y="102"/>
                      </a:lnTo>
                      <a:lnTo>
                        <a:pt x="72" y="108"/>
                      </a:lnTo>
                      <a:lnTo>
                        <a:pt x="72" y="114"/>
                      </a:lnTo>
                      <a:lnTo>
                        <a:pt x="72" y="108"/>
                      </a:lnTo>
                      <a:lnTo>
                        <a:pt x="78" y="114"/>
                      </a:lnTo>
                      <a:lnTo>
                        <a:pt x="84" y="114"/>
                      </a:lnTo>
                      <a:lnTo>
                        <a:pt x="84" y="120"/>
                      </a:lnTo>
                      <a:lnTo>
                        <a:pt x="90" y="120"/>
                      </a:lnTo>
                      <a:lnTo>
                        <a:pt x="90" y="126"/>
                      </a:lnTo>
                      <a:lnTo>
                        <a:pt x="84" y="126"/>
                      </a:lnTo>
                      <a:lnTo>
                        <a:pt x="90" y="126"/>
                      </a:lnTo>
                      <a:lnTo>
                        <a:pt x="90" y="132"/>
                      </a:lnTo>
                      <a:lnTo>
                        <a:pt x="90" y="138"/>
                      </a:lnTo>
                      <a:lnTo>
                        <a:pt x="90" y="132"/>
                      </a:lnTo>
                      <a:lnTo>
                        <a:pt x="90" y="138"/>
                      </a:lnTo>
                      <a:lnTo>
                        <a:pt x="90" y="132"/>
                      </a:lnTo>
                      <a:lnTo>
                        <a:pt x="84" y="132"/>
                      </a:lnTo>
                      <a:lnTo>
                        <a:pt x="78" y="132"/>
                      </a:lnTo>
                      <a:lnTo>
                        <a:pt x="84" y="132"/>
                      </a:lnTo>
                      <a:lnTo>
                        <a:pt x="90" y="132"/>
                      </a:lnTo>
                      <a:lnTo>
                        <a:pt x="90" y="138"/>
                      </a:lnTo>
                      <a:close/>
                    </a:path>
                  </a:pathLst>
                </a:custGeom>
                <a:solidFill>
                  <a:srgbClr val="00CC00"/>
                </a:solidFill>
                <a:ln w="0">
                  <a:solidFill>
                    <a:srgbClr val="000000"/>
                  </a:solidFill>
                  <a:prstDash val="solid"/>
                  <a:round/>
                  <a:headEnd/>
                  <a:tailEnd/>
                </a:ln>
              </p:spPr>
              <p:txBody>
                <a:bodyPr/>
                <a:lstStyle/>
                <a:p>
                  <a:endParaRPr lang="en-US"/>
                </a:p>
              </p:txBody>
            </p:sp>
            <p:sp>
              <p:nvSpPr>
                <p:cNvPr id="17090" name="Freeform 562"/>
                <p:cNvSpPr>
                  <a:spLocks/>
                </p:cNvSpPr>
                <p:nvPr/>
              </p:nvSpPr>
              <p:spPr bwMode="auto">
                <a:xfrm>
                  <a:off x="2745" y="1884"/>
                  <a:ext cx="36" cy="30"/>
                </a:xfrm>
                <a:custGeom>
                  <a:avLst/>
                  <a:gdLst>
                    <a:gd name="T0" fmla="*/ 0 w 36"/>
                    <a:gd name="T1" fmla="*/ 18 h 30"/>
                    <a:gd name="T2" fmla="*/ 0 w 36"/>
                    <a:gd name="T3" fmla="*/ 24 h 30"/>
                    <a:gd name="T4" fmla="*/ 6 w 36"/>
                    <a:gd name="T5" fmla="*/ 24 h 30"/>
                    <a:gd name="T6" fmla="*/ 12 w 36"/>
                    <a:gd name="T7" fmla="*/ 24 h 30"/>
                    <a:gd name="T8" fmla="*/ 12 w 36"/>
                    <a:gd name="T9" fmla="*/ 30 h 30"/>
                    <a:gd name="T10" fmla="*/ 12 w 36"/>
                    <a:gd name="T11" fmla="*/ 24 h 30"/>
                    <a:gd name="T12" fmla="*/ 12 w 36"/>
                    <a:gd name="T13" fmla="*/ 18 h 30"/>
                    <a:gd name="T14" fmla="*/ 18 w 36"/>
                    <a:gd name="T15" fmla="*/ 18 h 30"/>
                    <a:gd name="T16" fmla="*/ 18 w 36"/>
                    <a:gd name="T17" fmla="*/ 24 h 30"/>
                    <a:gd name="T18" fmla="*/ 24 w 36"/>
                    <a:gd name="T19" fmla="*/ 30 h 30"/>
                    <a:gd name="T20" fmla="*/ 24 w 36"/>
                    <a:gd name="T21" fmla="*/ 24 h 30"/>
                    <a:gd name="T22" fmla="*/ 24 w 36"/>
                    <a:gd name="T23" fmla="*/ 30 h 30"/>
                    <a:gd name="T24" fmla="*/ 30 w 36"/>
                    <a:gd name="T25" fmla="*/ 30 h 30"/>
                    <a:gd name="T26" fmla="*/ 30 w 36"/>
                    <a:gd name="T27" fmla="*/ 24 h 30"/>
                    <a:gd name="T28" fmla="*/ 36 w 36"/>
                    <a:gd name="T29" fmla="*/ 24 h 30"/>
                    <a:gd name="T30" fmla="*/ 36 w 36"/>
                    <a:gd name="T31" fmla="*/ 18 h 30"/>
                    <a:gd name="T32" fmla="*/ 36 w 36"/>
                    <a:gd name="T33" fmla="*/ 24 h 30"/>
                    <a:gd name="T34" fmla="*/ 36 w 36"/>
                    <a:gd name="T35" fmla="*/ 18 h 30"/>
                    <a:gd name="T36" fmla="*/ 36 w 36"/>
                    <a:gd name="T37" fmla="*/ 12 h 30"/>
                    <a:gd name="T38" fmla="*/ 30 w 36"/>
                    <a:gd name="T39" fmla="*/ 12 h 30"/>
                    <a:gd name="T40" fmla="*/ 36 w 36"/>
                    <a:gd name="T41" fmla="*/ 12 h 30"/>
                    <a:gd name="T42" fmla="*/ 36 w 36"/>
                    <a:gd name="T43" fmla="*/ 6 h 30"/>
                    <a:gd name="T44" fmla="*/ 30 w 36"/>
                    <a:gd name="T45" fmla="*/ 6 h 30"/>
                    <a:gd name="T46" fmla="*/ 30 w 36"/>
                    <a:gd name="T47" fmla="*/ 0 h 30"/>
                    <a:gd name="T48" fmla="*/ 24 w 36"/>
                    <a:gd name="T49" fmla="*/ 0 h 30"/>
                    <a:gd name="T50" fmla="*/ 18 w 36"/>
                    <a:gd name="T51" fmla="*/ 0 h 30"/>
                    <a:gd name="T52" fmla="*/ 12 w 36"/>
                    <a:gd name="T53" fmla="*/ 0 h 30"/>
                    <a:gd name="T54" fmla="*/ 6 w 36"/>
                    <a:gd name="T55" fmla="*/ 6 h 30"/>
                    <a:gd name="T56" fmla="*/ 6 w 36"/>
                    <a:gd name="T57" fmla="*/ 12 h 30"/>
                    <a:gd name="T58" fmla="*/ 6 w 36"/>
                    <a:gd name="T59" fmla="*/ 18 h 30"/>
                    <a:gd name="T60" fmla="*/ 0 w 36"/>
                    <a:gd name="T61" fmla="*/ 18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30"/>
                    <a:gd name="T95" fmla="*/ 36 w 36"/>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30">
                      <a:moveTo>
                        <a:pt x="0" y="18"/>
                      </a:moveTo>
                      <a:lnTo>
                        <a:pt x="0" y="24"/>
                      </a:lnTo>
                      <a:lnTo>
                        <a:pt x="6" y="24"/>
                      </a:lnTo>
                      <a:lnTo>
                        <a:pt x="12" y="24"/>
                      </a:lnTo>
                      <a:lnTo>
                        <a:pt x="12" y="30"/>
                      </a:lnTo>
                      <a:lnTo>
                        <a:pt x="12" y="24"/>
                      </a:lnTo>
                      <a:lnTo>
                        <a:pt x="12" y="18"/>
                      </a:lnTo>
                      <a:lnTo>
                        <a:pt x="18" y="18"/>
                      </a:lnTo>
                      <a:lnTo>
                        <a:pt x="18" y="24"/>
                      </a:lnTo>
                      <a:lnTo>
                        <a:pt x="24" y="30"/>
                      </a:lnTo>
                      <a:lnTo>
                        <a:pt x="24" y="24"/>
                      </a:lnTo>
                      <a:lnTo>
                        <a:pt x="24" y="30"/>
                      </a:lnTo>
                      <a:lnTo>
                        <a:pt x="30" y="30"/>
                      </a:lnTo>
                      <a:lnTo>
                        <a:pt x="30" y="24"/>
                      </a:lnTo>
                      <a:lnTo>
                        <a:pt x="36" y="24"/>
                      </a:lnTo>
                      <a:lnTo>
                        <a:pt x="36" y="18"/>
                      </a:lnTo>
                      <a:lnTo>
                        <a:pt x="36" y="24"/>
                      </a:lnTo>
                      <a:lnTo>
                        <a:pt x="36" y="18"/>
                      </a:lnTo>
                      <a:lnTo>
                        <a:pt x="36" y="12"/>
                      </a:lnTo>
                      <a:lnTo>
                        <a:pt x="30" y="12"/>
                      </a:lnTo>
                      <a:lnTo>
                        <a:pt x="36" y="12"/>
                      </a:lnTo>
                      <a:lnTo>
                        <a:pt x="36" y="6"/>
                      </a:lnTo>
                      <a:lnTo>
                        <a:pt x="30" y="6"/>
                      </a:lnTo>
                      <a:lnTo>
                        <a:pt x="30" y="0"/>
                      </a:lnTo>
                      <a:lnTo>
                        <a:pt x="24" y="0"/>
                      </a:lnTo>
                      <a:lnTo>
                        <a:pt x="18" y="0"/>
                      </a:lnTo>
                      <a:lnTo>
                        <a:pt x="12" y="0"/>
                      </a:lnTo>
                      <a:lnTo>
                        <a:pt x="6" y="6"/>
                      </a:lnTo>
                      <a:lnTo>
                        <a:pt x="6" y="12"/>
                      </a:lnTo>
                      <a:lnTo>
                        <a:pt x="6" y="18"/>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7091" name="Freeform 563"/>
                <p:cNvSpPr>
                  <a:spLocks/>
                </p:cNvSpPr>
                <p:nvPr/>
              </p:nvSpPr>
              <p:spPr bwMode="auto">
                <a:xfrm>
                  <a:off x="2757" y="1794"/>
                  <a:ext cx="18" cy="18"/>
                </a:xfrm>
                <a:custGeom>
                  <a:avLst/>
                  <a:gdLst>
                    <a:gd name="T0" fmla="*/ 0 w 18"/>
                    <a:gd name="T1" fmla="*/ 18 h 18"/>
                    <a:gd name="T2" fmla="*/ 6 w 18"/>
                    <a:gd name="T3" fmla="*/ 18 h 18"/>
                    <a:gd name="T4" fmla="*/ 6 w 18"/>
                    <a:gd name="T5" fmla="*/ 12 h 18"/>
                    <a:gd name="T6" fmla="*/ 12 w 18"/>
                    <a:gd name="T7" fmla="*/ 12 h 18"/>
                    <a:gd name="T8" fmla="*/ 6 w 18"/>
                    <a:gd name="T9" fmla="*/ 12 h 18"/>
                    <a:gd name="T10" fmla="*/ 12 w 18"/>
                    <a:gd name="T11" fmla="*/ 18 h 18"/>
                    <a:gd name="T12" fmla="*/ 12 w 18"/>
                    <a:gd name="T13" fmla="*/ 12 h 18"/>
                    <a:gd name="T14" fmla="*/ 12 w 18"/>
                    <a:gd name="T15" fmla="*/ 6 h 18"/>
                    <a:gd name="T16" fmla="*/ 18 w 18"/>
                    <a:gd name="T17" fmla="*/ 6 h 18"/>
                    <a:gd name="T18" fmla="*/ 12 w 18"/>
                    <a:gd name="T19" fmla="*/ 6 h 18"/>
                    <a:gd name="T20" fmla="*/ 18 w 18"/>
                    <a:gd name="T21" fmla="*/ 6 h 18"/>
                    <a:gd name="T22" fmla="*/ 18 w 18"/>
                    <a:gd name="T23" fmla="*/ 0 h 18"/>
                    <a:gd name="T24" fmla="*/ 12 w 18"/>
                    <a:gd name="T25" fmla="*/ 0 h 18"/>
                    <a:gd name="T26" fmla="*/ 6 w 18"/>
                    <a:gd name="T27" fmla="*/ 6 h 18"/>
                    <a:gd name="T28" fmla="*/ 6 w 18"/>
                    <a:gd name="T29" fmla="*/ 12 h 18"/>
                    <a:gd name="T30" fmla="*/ 0 w 18"/>
                    <a:gd name="T31" fmla="*/ 12 h 18"/>
                    <a:gd name="T32" fmla="*/ 6 w 18"/>
                    <a:gd name="T33" fmla="*/ 18 h 18"/>
                    <a:gd name="T34" fmla="*/ 0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8"/>
                      </a:moveTo>
                      <a:lnTo>
                        <a:pt x="6" y="18"/>
                      </a:lnTo>
                      <a:lnTo>
                        <a:pt x="6" y="12"/>
                      </a:lnTo>
                      <a:lnTo>
                        <a:pt x="12" y="12"/>
                      </a:lnTo>
                      <a:lnTo>
                        <a:pt x="6" y="12"/>
                      </a:lnTo>
                      <a:lnTo>
                        <a:pt x="12" y="18"/>
                      </a:lnTo>
                      <a:lnTo>
                        <a:pt x="12" y="12"/>
                      </a:lnTo>
                      <a:lnTo>
                        <a:pt x="12" y="6"/>
                      </a:lnTo>
                      <a:lnTo>
                        <a:pt x="18" y="6"/>
                      </a:lnTo>
                      <a:lnTo>
                        <a:pt x="12" y="6"/>
                      </a:lnTo>
                      <a:lnTo>
                        <a:pt x="18" y="6"/>
                      </a:lnTo>
                      <a:lnTo>
                        <a:pt x="18" y="0"/>
                      </a:lnTo>
                      <a:lnTo>
                        <a:pt x="12" y="0"/>
                      </a:lnTo>
                      <a:lnTo>
                        <a:pt x="6" y="6"/>
                      </a:lnTo>
                      <a:lnTo>
                        <a:pt x="6" y="12"/>
                      </a:lnTo>
                      <a:lnTo>
                        <a:pt x="0" y="12"/>
                      </a:lnTo>
                      <a:lnTo>
                        <a:pt x="6" y="18"/>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7092" name="Freeform 564"/>
                <p:cNvSpPr>
                  <a:spLocks/>
                </p:cNvSpPr>
                <p:nvPr/>
              </p:nvSpPr>
              <p:spPr bwMode="auto">
                <a:xfrm>
                  <a:off x="2763" y="1818"/>
                  <a:ext cx="18" cy="18"/>
                </a:xfrm>
                <a:custGeom>
                  <a:avLst/>
                  <a:gdLst>
                    <a:gd name="T0" fmla="*/ 0 w 18"/>
                    <a:gd name="T1" fmla="*/ 6 h 18"/>
                    <a:gd name="T2" fmla="*/ 6 w 18"/>
                    <a:gd name="T3" fmla="*/ 6 h 18"/>
                    <a:gd name="T4" fmla="*/ 6 w 18"/>
                    <a:gd name="T5" fmla="*/ 12 h 18"/>
                    <a:gd name="T6" fmla="*/ 12 w 18"/>
                    <a:gd name="T7" fmla="*/ 12 h 18"/>
                    <a:gd name="T8" fmla="*/ 12 w 18"/>
                    <a:gd name="T9" fmla="*/ 18 h 18"/>
                    <a:gd name="T10" fmla="*/ 18 w 18"/>
                    <a:gd name="T11" fmla="*/ 12 h 18"/>
                    <a:gd name="T12" fmla="*/ 12 w 18"/>
                    <a:gd name="T13" fmla="*/ 6 h 18"/>
                    <a:gd name="T14" fmla="*/ 12 w 18"/>
                    <a:gd name="T15" fmla="*/ 0 h 18"/>
                    <a:gd name="T16" fmla="*/ 6 w 18"/>
                    <a:gd name="T17" fmla="*/ 0 h 18"/>
                    <a:gd name="T18" fmla="*/ 6 w 18"/>
                    <a:gd name="T19" fmla="*/ 6 h 18"/>
                    <a:gd name="T20" fmla="*/ 0 w 18"/>
                    <a:gd name="T21" fmla="*/ 0 h 18"/>
                    <a:gd name="T22" fmla="*/ 6 w 18"/>
                    <a:gd name="T23" fmla="*/ 6 h 18"/>
                    <a:gd name="T24" fmla="*/ 0 w 18"/>
                    <a:gd name="T25" fmla="*/ 0 h 18"/>
                    <a:gd name="T26" fmla="*/ 6 w 18"/>
                    <a:gd name="T27" fmla="*/ 6 h 18"/>
                    <a:gd name="T28" fmla="*/ 0 w 18"/>
                    <a:gd name="T29" fmla="*/ 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8"/>
                    <a:gd name="T47" fmla="*/ 18 w 18"/>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8">
                      <a:moveTo>
                        <a:pt x="0" y="6"/>
                      </a:moveTo>
                      <a:lnTo>
                        <a:pt x="6" y="6"/>
                      </a:lnTo>
                      <a:lnTo>
                        <a:pt x="6" y="12"/>
                      </a:lnTo>
                      <a:lnTo>
                        <a:pt x="12" y="12"/>
                      </a:lnTo>
                      <a:lnTo>
                        <a:pt x="12" y="18"/>
                      </a:lnTo>
                      <a:lnTo>
                        <a:pt x="18" y="12"/>
                      </a:lnTo>
                      <a:lnTo>
                        <a:pt x="12" y="6"/>
                      </a:lnTo>
                      <a:lnTo>
                        <a:pt x="12" y="0"/>
                      </a:lnTo>
                      <a:lnTo>
                        <a:pt x="6" y="0"/>
                      </a:lnTo>
                      <a:lnTo>
                        <a:pt x="6" y="6"/>
                      </a:lnTo>
                      <a:lnTo>
                        <a:pt x="0" y="0"/>
                      </a:lnTo>
                      <a:lnTo>
                        <a:pt x="6" y="6"/>
                      </a:lnTo>
                      <a:lnTo>
                        <a:pt x="0"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093" name="Freeform 565"/>
                <p:cNvSpPr>
                  <a:spLocks/>
                </p:cNvSpPr>
                <p:nvPr/>
              </p:nvSpPr>
              <p:spPr bwMode="auto">
                <a:xfrm>
                  <a:off x="2841" y="1728"/>
                  <a:ext cx="6" cy="24"/>
                </a:xfrm>
                <a:custGeom>
                  <a:avLst/>
                  <a:gdLst>
                    <a:gd name="T0" fmla="*/ 0 w 6"/>
                    <a:gd name="T1" fmla="*/ 12 h 24"/>
                    <a:gd name="T2" fmla="*/ 6 w 6"/>
                    <a:gd name="T3" fmla="*/ 12 h 24"/>
                    <a:gd name="T4" fmla="*/ 0 w 6"/>
                    <a:gd name="T5" fmla="*/ 6 h 24"/>
                    <a:gd name="T6" fmla="*/ 6 w 6"/>
                    <a:gd name="T7" fmla="*/ 0 h 24"/>
                    <a:gd name="T8" fmla="*/ 6 w 6"/>
                    <a:gd name="T9" fmla="*/ 6 h 24"/>
                    <a:gd name="T10" fmla="*/ 6 w 6"/>
                    <a:gd name="T11" fmla="*/ 12 h 24"/>
                    <a:gd name="T12" fmla="*/ 6 w 6"/>
                    <a:gd name="T13" fmla="*/ 18 h 24"/>
                    <a:gd name="T14" fmla="*/ 6 w 6"/>
                    <a:gd name="T15" fmla="*/ 24 h 24"/>
                    <a:gd name="T16" fmla="*/ 6 w 6"/>
                    <a:gd name="T17" fmla="*/ 18 h 24"/>
                    <a:gd name="T18" fmla="*/ 6 w 6"/>
                    <a:gd name="T19" fmla="*/ 12 h 24"/>
                    <a:gd name="T20" fmla="*/ 6 w 6"/>
                    <a:gd name="T21" fmla="*/ 18 h 24"/>
                    <a:gd name="T22" fmla="*/ 0 w 6"/>
                    <a:gd name="T23" fmla="*/ 18 h 24"/>
                    <a:gd name="T24" fmla="*/ 0 w 6"/>
                    <a:gd name="T25" fmla="*/ 12 h 24"/>
                    <a:gd name="T26" fmla="*/ 0 w 6"/>
                    <a:gd name="T27" fmla="*/ 18 h 24"/>
                    <a:gd name="T28" fmla="*/ 0 w 6"/>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24"/>
                    <a:gd name="T47" fmla="*/ 6 w 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24">
                      <a:moveTo>
                        <a:pt x="0" y="12"/>
                      </a:moveTo>
                      <a:lnTo>
                        <a:pt x="6" y="12"/>
                      </a:lnTo>
                      <a:lnTo>
                        <a:pt x="0" y="6"/>
                      </a:lnTo>
                      <a:lnTo>
                        <a:pt x="6" y="0"/>
                      </a:lnTo>
                      <a:lnTo>
                        <a:pt x="6" y="6"/>
                      </a:lnTo>
                      <a:lnTo>
                        <a:pt x="6" y="12"/>
                      </a:lnTo>
                      <a:lnTo>
                        <a:pt x="6" y="18"/>
                      </a:lnTo>
                      <a:lnTo>
                        <a:pt x="6" y="24"/>
                      </a:lnTo>
                      <a:lnTo>
                        <a:pt x="6" y="18"/>
                      </a:lnTo>
                      <a:lnTo>
                        <a:pt x="6" y="12"/>
                      </a:lnTo>
                      <a:lnTo>
                        <a:pt x="6" y="18"/>
                      </a:lnTo>
                      <a:lnTo>
                        <a:pt x="0" y="18"/>
                      </a:lnTo>
                      <a:lnTo>
                        <a:pt x="0" y="12"/>
                      </a:lnTo>
                      <a:lnTo>
                        <a:pt x="0" y="18"/>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7094" name="Freeform 566"/>
                <p:cNvSpPr>
                  <a:spLocks/>
                </p:cNvSpPr>
                <p:nvPr/>
              </p:nvSpPr>
              <p:spPr bwMode="auto">
                <a:xfrm>
                  <a:off x="2769" y="1842"/>
                  <a:ext cx="12" cy="12"/>
                </a:xfrm>
                <a:custGeom>
                  <a:avLst/>
                  <a:gdLst>
                    <a:gd name="T0" fmla="*/ 0 w 12"/>
                    <a:gd name="T1" fmla="*/ 12 h 12"/>
                    <a:gd name="T2" fmla="*/ 6 w 12"/>
                    <a:gd name="T3" fmla="*/ 12 h 12"/>
                    <a:gd name="T4" fmla="*/ 6 w 12"/>
                    <a:gd name="T5" fmla="*/ 6 h 12"/>
                    <a:gd name="T6" fmla="*/ 0 w 12"/>
                    <a:gd name="T7" fmla="*/ 6 h 12"/>
                    <a:gd name="T8" fmla="*/ 6 w 12"/>
                    <a:gd name="T9" fmla="*/ 6 h 12"/>
                    <a:gd name="T10" fmla="*/ 0 w 12"/>
                    <a:gd name="T11" fmla="*/ 0 h 12"/>
                    <a:gd name="T12" fmla="*/ 6 w 12"/>
                    <a:gd name="T13" fmla="*/ 0 h 12"/>
                    <a:gd name="T14" fmla="*/ 6 w 12"/>
                    <a:gd name="T15" fmla="*/ 6 h 12"/>
                    <a:gd name="T16" fmla="*/ 12 w 12"/>
                    <a:gd name="T17" fmla="*/ 6 h 12"/>
                    <a:gd name="T18" fmla="*/ 12 w 12"/>
                    <a:gd name="T19" fmla="*/ 12 h 12"/>
                    <a:gd name="T20" fmla="*/ 6 w 12"/>
                    <a:gd name="T21" fmla="*/ 12 h 12"/>
                    <a:gd name="T22" fmla="*/ 0 w 12"/>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2"/>
                    <a:gd name="T38" fmla="*/ 12 w 1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2">
                      <a:moveTo>
                        <a:pt x="0" y="12"/>
                      </a:moveTo>
                      <a:lnTo>
                        <a:pt x="6" y="12"/>
                      </a:lnTo>
                      <a:lnTo>
                        <a:pt x="6" y="6"/>
                      </a:lnTo>
                      <a:lnTo>
                        <a:pt x="0" y="6"/>
                      </a:lnTo>
                      <a:lnTo>
                        <a:pt x="6" y="6"/>
                      </a:lnTo>
                      <a:lnTo>
                        <a:pt x="0" y="0"/>
                      </a:lnTo>
                      <a:lnTo>
                        <a:pt x="6" y="0"/>
                      </a:lnTo>
                      <a:lnTo>
                        <a:pt x="6" y="6"/>
                      </a:lnTo>
                      <a:lnTo>
                        <a:pt x="12" y="6"/>
                      </a:lnTo>
                      <a:lnTo>
                        <a:pt x="12" y="12"/>
                      </a:lnTo>
                      <a:lnTo>
                        <a:pt x="6" y="12"/>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7095" name="Freeform 567"/>
                <p:cNvSpPr>
                  <a:spLocks/>
                </p:cNvSpPr>
                <p:nvPr/>
              </p:nvSpPr>
              <p:spPr bwMode="auto">
                <a:xfrm>
                  <a:off x="2799" y="1926"/>
                  <a:ext cx="6" cy="12"/>
                </a:xfrm>
                <a:custGeom>
                  <a:avLst/>
                  <a:gdLst>
                    <a:gd name="T0" fmla="*/ 0 w 6"/>
                    <a:gd name="T1" fmla="*/ 6 h 12"/>
                    <a:gd name="T2" fmla="*/ 0 w 6"/>
                    <a:gd name="T3" fmla="*/ 0 h 12"/>
                    <a:gd name="T4" fmla="*/ 0 w 6"/>
                    <a:gd name="T5" fmla="*/ 6 h 12"/>
                    <a:gd name="T6" fmla="*/ 6 w 6"/>
                    <a:gd name="T7" fmla="*/ 6 h 12"/>
                    <a:gd name="T8" fmla="*/ 0 w 6"/>
                    <a:gd name="T9" fmla="*/ 6 h 12"/>
                    <a:gd name="T10" fmla="*/ 0 w 6"/>
                    <a:gd name="T11" fmla="*/ 12 h 12"/>
                    <a:gd name="T12" fmla="*/ 0 w 6"/>
                    <a:gd name="T13" fmla="*/ 6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6"/>
                      </a:moveTo>
                      <a:lnTo>
                        <a:pt x="0" y="0"/>
                      </a:lnTo>
                      <a:lnTo>
                        <a:pt x="0" y="6"/>
                      </a:lnTo>
                      <a:lnTo>
                        <a:pt x="6" y="6"/>
                      </a:lnTo>
                      <a:lnTo>
                        <a:pt x="0" y="6"/>
                      </a:lnTo>
                      <a:lnTo>
                        <a:pt x="0" y="12"/>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096" name="Freeform 568"/>
                <p:cNvSpPr>
                  <a:spLocks/>
                </p:cNvSpPr>
                <p:nvPr/>
              </p:nvSpPr>
              <p:spPr bwMode="auto">
                <a:xfrm>
                  <a:off x="2769" y="1866"/>
                  <a:ext cx="6" cy="6"/>
                </a:xfrm>
                <a:custGeom>
                  <a:avLst/>
                  <a:gdLst>
                    <a:gd name="T0" fmla="*/ 0 w 6"/>
                    <a:gd name="T1" fmla="*/ 6 h 6"/>
                    <a:gd name="T2" fmla="*/ 0 w 6"/>
                    <a:gd name="T3" fmla="*/ 0 h 6"/>
                    <a:gd name="T4" fmla="*/ 0 w 6"/>
                    <a:gd name="T5" fmla="*/ 6 h 6"/>
                    <a:gd name="T6" fmla="*/ 6 w 6"/>
                    <a:gd name="T7" fmla="*/ 6 h 6"/>
                    <a:gd name="T8" fmla="*/ 6 w 6"/>
                    <a:gd name="T9" fmla="*/ 0 h 6"/>
                    <a:gd name="T10" fmla="*/ 0 w 6"/>
                    <a:gd name="T11" fmla="*/ 0 h 6"/>
                    <a:gd name="T12" fmla="*/ 0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6"/>
                      </a:moveTo>
                      <a:lnTo>
                        <a:pt x="0" y="0"/>
                      </a:lnTo>
                      <a:lnTo>
                        <a:pt x="0" y="6"/>
                      </a:lnTo>
                      <a:lnTo>
                        <a:pt x="6" y="6"/>
                      </a:lnTo>
                      <a:lnTo>
                        <a:pt x="6" y="0"/>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097" name="Freeform 569"/>
                <p:cNvSpPr>
                  <a:spLocks/>
                </p:cNvSpPr>
                <p:nvPr/>
              </p:nvSpPr>
              <p:spPr bwMode="auto">
                <a:xfrm>
                  <a:off x="2793" y="1902"/>
                  <a:ext cx="6" cy="12"/>
                </a:xfrm>
                <a:custGeom>
                  <a:avLst/>
                  <a:gdLst>
                    <a:gd name="T0" fmla="*/ 0 w 6"/>
                    <a:gd name="T1" fmla="*/ 12 h 12"/>
                    <a:gd name="T2" fmla="*/ 6 w 6"/>
                    <a:gd name="T3" fmla="*/ 12 h 12"/>
                    <a:gd name="T4" fmla="*/ 6 w 6"/>
                    <a:gd name="T5" fmla="*/ 6 h 12"/>
                    <a:gd name="T6" fmla="*/ 6 w 6"/>
                    <a:gd name="T7" fmla="*/ 12 h 12"/>
                    <a:gd name="T8" fmla="*/ 6 w 6"/>
                    <a:gd name="T9" fmla="*/ 6 h 12"/>
                    <a:gd name="T10" fmla="*/ 6 w 6"/>
                    <a:gd name="T11" fmla="*/ 0 h 12"/>
                    <a:gd name="T12" fmla="*/ 6 w 6"/>
                    <a:gd name="T13" fmla="*/ 6 h 12"/>
                    <a:gd name="T14" fmla="*/ 0 w 6"/>
                    <a:gd name="T15" fmla="*/ 6 h 12"/>
                    <a:gd name="T16" fmla="*/ 0 w 6"/>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2"/>
                    <a:gd name="T29" fmla="*/ 6 w 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2">
                      <a:moveTo>
                        <a:pt x="0" y="12"/>
                      </a:moveTo>
                      <a:lnTo>
                        <a:pt x="6" y="12"/>
                      </a:lnTo>
                      <a:lnTo>
                        <a:pt x="6" y="6"/>
                      </a:lnTo>
                      <a:lnTo>
                        <a:pt x="6" y="12"/>
                      </a:lnTo>
                      <a:lnTo>
                        <a:pt x="6" y="6"/>
                      </a:lnTo>
                      <a:lnTo>
                        <a:pt x="6" y="0"/>
                      </a:lnTo>
                      <a:lnTo>
                        <a:pt x="6" y="6"/>
                      </a:lnTo>
                      <a:lnTo>
                        <a:pt x="0" y="6"/>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7098" name="Freeform 570"/>
                <p:cNvSpPr>
                  <a:spLocks/>
                </p:cNvSpPr>
                <p:nvPr/>
              </p:nvSpPr>
              <p:spPr bwMode="auto">
                <a:xfrm>
                  <a:off x="2817" y="1776"/>
                  <a:ext cx="6" cy="6"/>
                </a:xfrm>
                <a:custGeom>
                  <a:avLst/>
                  <a:gdLst>
                    <a:gd name="T0" fmla="*/ 6 w 6"/>
                    <a:gd name="T1" fmla="*/ 6 h 6"/>
                    <a:gd name="T2" fmla="*/ 0 w 6"/>
                    <a:gd name="T3" fmla="*/ 6 h 6"/>
                    <a:gd name="T4" fmla="*/ 0 w 6"/>
                    <a:gd name="T5" fmla="*/ 0 h 6"/>
                    <a:gd name="T6" fmla="*/ 0 w 6"/>
                    <a:gd name="T7" fmla="*/ 6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0" y="6"/>
                      </a:lnTo>
                      <a:lnTo>
                        <a:pt x="0" y="0"/>
                      </a:lnTo>
                      <a:lnTo>
                        <a:pt x="0" y="6"/>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7099" name="Freeform 571"/>
                <p:cNvSpPr>
                  <a:spLocks/>
                </p:cNvSpPr>
                <p:nvPr/>
              </p:nvSpPr>
              <p:spPr bwMode="auto">
                <a:xfrm>
                  <a:off x="2787" y="1872"/>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00" name="Rectangle 572"/>
                <p:cNvSpPr>
                  <a:spLocks noChangeArrowheads="1"/>
                </p:cNvSpPr>
                <p:nvPr/>
              </p:nvSpPr>
              <p:spPr bwMode="auto">
                <a:xfrm>
                  <a:off x="2841" y="1992"/>
                  <a:ext cx="6" cy="6"/>
                </a:xfrm>
                <a:prstGeom prst="rect">
                  <a:avLst/>
                </a:prstGeom>
                <a:solidFill>
                  <a:srgbClr val="00CC00"/>
                </a:solidFill>
                <a:ln w="0">
                  <a:solidFill>
                    <a:srgbClr val="000000"/>
                  </a:solidFill>
                  <a:miter lim="800000"/>
                  <a:headEnd/>
                  <a:tailEnd/>
                </a:ln>
              </p:spPr>
              <p:txBody>
                <a:bodyPr/>
                <a:lstStyle/>
                <a:p>
                  <a:endParaRPr lang="en-US"/>
                </a:p>
              </p:txBody>
            </p:sp>
            <p:sp>
              <p:nvSpPr>
                <p:cNvPr id="17101" name="Freeform 573"/>
                <p:cNvSpPr>
                  <a:spLocks/>
                </p:cNvSpPr>
                <p:nvPr/>
              </p:nvSpPr>
              <p:spPr bwMode="auto">
                <a:xfrm>
                  <a:off x="2751" y="1818"/>
                  <a:ext cx="6" cy="6"/>
                </a:xfrm>
                <a:custGeom>
                  <a:avLst/>
                  <a:gdLst>
                    <a:gd name="T0" fmla="*/ 0 w 6"/>
                    <a:gd name="T1" fmla="*/ 0 h 6"/>
                    <a:gd name="T2" fmla="*/ 6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6" y="0"/>
                      </a:lnTo>
                      <a:lnTo>
                        <a:pt x="6"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02" name="Freeform 574"/>
                <p:cNvSpPr>
                  <a:spLocks/>
                </p:cNvSpPr>
                <p:nvPr/>
              </p:nvSpPr>
              <p:spPr bwMode="auto">
                <a:xfrm>
                  <a:off x="2775" y="1860"/>
                  <a:ext cx="6" cy="6"/>
                </a:xfrm>
                <a:custGeom>
                  <a:avLst/>
                  <a:gdLst>
                    <a:gd name="T0" fmla="*/ 0 w 6"/>
                    <a:gd name="T1" fmla="*/ 6 h 6"/>
                    <a:gd name="T2" fmla="*/ 0 w 6"/>
                    <a:gd name="T3" fmla="*/ 0 h 6"/>
                    <a:gd name="T4" fmla="*/ 6 w 6"/>
                    <a:gd name="T5" fmla="*/ 0 h 6"/>
                    <a:gd name="T6" fmla="*/ 0 w 6"/>
                    <a:gd name="T7" fmla="*/ 0 h 6"/>
                    <a:gd name="T8" fmla="*/ 0 w 6"/>
                    <a:gd name="T9" fmla="*/ 6 h 6"/>
                    <a:gd name="T10" fmla="*/ 0 w 6"/>
                    <a:gd name="T11" fmla="*/ 0 h 6"/>
                    <a:gd name="T12" fmla="*/ 0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6"/>
                      </a:moveTo>
                      <a:lnTo>
                        <a:pt x="0" y="0"/>
                      </a:lnTo>
                      <a:lnTo>
                        <a:pt x="6" y="0"/>
                      </a:lnTo>
                      <a:lnTo>
                        <a:pt x="0" y="0"/>
                      </a:lnTo>
                      <a:lnTo>
                        <a:pt x="0" y="6"/>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03" name="Freeform 575"/>
                <p:cNvSpPr>
                  <a:spLocks/>
                </p:cNvSpPr>
                <p:nvPr/>
              </p:nvSpPr>
              <p:spPr bwMode="auto">
                <a:xfrm>
                  <a:off x="2757" y="182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04" name="Freeform 576"/>
                <p:cNvSpPr>
                  <a:spLocks/>
                </p:cNvSpPr>
                <p:nvPr/>
              </p:nvSpPr>
              <p:spPr bwMode="auto">
                <a:xfrm>
                  <a:off x="2847" y="1728"/>
                  <a:ext cx="6" cy="6"/>
                </a:xfrm>
                <a:custGeom>
                  <a:avLst/>
                  <a:gdLst>
                    <a:gd name="T0" fmla="*/ 0 w 6"/>
                    <a:gd name="T1" fmla="*/ 6 h 6"/>
                    <a:gd name="T2" fmla="*/ 6 w 6"/>
                    <a:gd name="T3" fmla="*/ 6 h 6"/>
                    <a:gd name="T4" fmla="*/ 0 w 6"/>
                    <a:gd name="T5" fmla="*/ 0 h 6"/>
                    <a:gd name="T6" fmla="*/ 6 w 6"/>
                    <a:gd name="T7" fmla="*/ 0 h 6"/>
                    <a:gd name="T8" fmla="*/ 0 w 6"/>
                    <a:gd name="T9" fmla="*/ 0 h 6"/>
                    <a:gd name="T10" fmla="*/ 0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6"/>
                      </a:moveTo>
                      <a:lnTo>
                        <a:pt x="6" y="6"/>
                      </a:lnTo>
                      <a:lnTo>
                        <a:pt x="0" y="0"/>
                      </a:lnTo>
                      <a:lnTo>
                        <a:pt x="6" y="0"/>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05" name="Freeform 577"/>
                <p:cNvSpPr>
                  <a:spLocks/>
                </p:cNvSpPr>
                <p:nvPr/>
              </p:nvSpPr>
              <p:spPr bwMode="auto">
                <a:xfrm>
                  <a:off x="2853" y="1722"/>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06" name="Freeform 578"/>
                <p:cNvSpPr>
                  <a:spLocks/>
                </p:cNvSpPr>
                <p:nvPr/>
              </p:nvSpPr>
              <p:spPr bwMode="auto">
                <a:xfrm>
                  <a:off x="2787" y="1866"/>
                  <a:ext cx="6" cy="6"/>
                </a:xfrm>
                <a:custGeom>
                  <a:avLst/>
                  <a:gdLst>
                    <a:gd name="T0" fmla="*/ 0 w 6"/>
                    <a:gd name="T1" fmla="*/ 0 h 6"/>
                    <a:gd name="T2" fmla="*/ 6 w 6"/>
                    <a:gd name="T3" fmla="*/ 0 h 6"/>
                    <a:gd name="T4" fmla="*/ 0 w 6"/>
                    <a:gd name="T5" fmla="*/ 0 h 6"/>
                    <a:gd name="T6" fmla="*/ 6 w 6"/>
                    <a:gd name="T7" fmla="*/ 0 h 6"/>
                    <a:gd name="T8" fmla="*/ 0 w 6"/>
                    <a:gd name="T9" fmla="*/ 0 h 6"/>
                    <a:gd name="T10" fmla="*/ 6 w 6"/>
                    <a:gd name="T11" fmla="*/ 0 h 6"/>
                    <a:gd name="T12" fmla="*/ 0 w 6"/>
                    <a:gd name="T13" fmla="*/ 6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0"/>
                      </a:moveTo>
                      <a:lnTo>
                        <a:pt x="6" y="0"/>
                      </a:lnTo>
                      <a:lnTo>
                        <a:pt x="0" y="0"/>
                      </a:lnTo>
                      <a:lnTo>
                        <a:pt x="6" y="0"/>
                      </a:lnTo>
                      <a:lnTo>
                        <a:pt x="0" y="0"/>
                      </a:lnTo>
                      <a:lnTo>
                        <a:pt x="6" y="0"/>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07" name="Freeform 579"/>
                <p:cNvSpPr>
                  <a:spLocks/>
                </p:cNvSpPr>
                <p:nvPr/>
              </p:nvSpPr>
              <p:spPr bwMode="auto">
                <a:xfrm>
                  <a:off x="2811" y="1782"/>
                  <a:ext cx="6" cy="6"/>
                </a:xfrm>
                <a:custGeom>
                  <a:avLst/>
                  <a:gdLst>
                    <a:gd name="T0" fmla="*/ 0 w 6"/>
                    <a:gd name="T1" fmla="*/ 0 h 6"/>
                    <a:gd name="T2" fmla="*/ 6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6" y="0"/>
                      </a:lnTo>
                      <a:lnTo>
                        <a:pt x="6"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08" name="Freeform 580"/>
                <p:cNvSpPr>
                  <a:spLocks/>
                </p:cNvSpPr>
                <p:nvPr/>
              </p:nvSpPr>
              <p:spPr bwMode="auto">
                <a:xfrm>
                  <a:off x="2823" y="1770"/>
                  <a:ext cx="6" cy="6"/>
                </a:xfrm>
                <a:custGeom>
                  <a:avLst/>
                  <a:gdLst>
                    <a:gd name="T0" fmla="*/ 0 w 6"/>
                    <a:gd name="T1" fmla="*/ 6 h 6"/>
                    <a:gd name="T2" fmla="*/ 6 w 6"/>
                    <a:gd name="T3" fmla="*/ 0 h 6"/>
                    <a:gd name="T4" fmla="*/ 6 w 6"/>
                    <a:gd name="T5" fmla="*/ 6 h 6"/>
                    <a:gd name="T6" fmla="*/ 6 w 6"/>
                    <a:gd name="T7" fmla="*/ 0 h 6"/>
                    <a:gd name="T8" fmla="*/ 0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0"/>
                      </a:lnTo>
                      <a:lnTo>
                        <a:pt x="6" y="6"/>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09" name="Freeform 581"/>
                <p:cNvSpPr>
                  <a:spLocks/>
                </p:cNvSpPr>
                <p:nvPr/>
              </p:nvSpPr>
              <p:spPr bwMode="auto">
                <a:xfrm>
                  <a:off x="2817" y="1770"/>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10" name="Freeform 582"/>
                <p:cNvSpPr>
                  <a:spLocks/>
                </p:cNvSpPr>
                <p:nvPr/>
              </p:nvSpPr>
              <p:spPr bwMode="auto">
                <a:xfrm>
                  <a:off x="2763" y="1842"/>
                  <a:ext cx="6" cy="6"/>
                </a:xfrm>
                <a:custGeom>
                  <a:avLst/>
                  <a:gdLst>
                    <a:gd name="T0" fmla="*/ 0 w 6"/>
                    <a:gd name="T1" fmla="*/ 6 h 6"/>
                    <a:gd name="T2" fmla="*/ 6 w 6"/>
                    <a:gd name="T3" fmla="*/ 0 h 6"/>
                    <a:gd name="T4" fmla="*/ 6 w 6"/>
                    <a:gd name="T5" fmla="*/ 6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11" name="Freeform 583"/>
                <p:cNvSpPr>
                  <a:spLocks/>
                </p:cNvSpPr>
                <p:nvPr/>
              </p:nvSpPr>
              <p:spPr bwMode="auto">
                <a:xfrm>
                  <a:off x="2751" y="183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12" name="Freeform 584"/>
                <p:cNvSpPr>
                  <a:spLocks/>
                </p:cNvSpPr>
                <p:nvPr/>
              </p:nvSpPr>
              <p:spPr bwMode="auto">
                <a:xfrm>
                  <a:off x="2817" y="1782"/>
                  <a:ext cx="6" cy="6"/>
                </a:xfrm>
                <a:custGeom>
                  <a:avLst/>
                  <a:gdLst>
                    <a:gd name="T0" fmla="*/ 0 w 6"/>
                    <a:gd name="T1" fmla="*/ 0 h 6"/>
                    <a:gd name="T2" fmla="*/ 6 w 6"/>
                    <a:gd name="T3" fmla="*/ 0 h 6"/>
                    <a:gd name="T4" fmla="*/ 0 w 6"/>
                    <a:gd name="T5" fmla="*/ 0 h 6"/>
                    <a:gd name="T6" fmla="*/ 6 w 6"/>
                    <a:gd name="T7" fmla="*/ 6 h 6"/>
                    <a:gd name="T8" fmla="*/ 6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6" y="0"/>
                      </a:lnTo>
                      <a:lnTo>
                        <a:pt x="0" y="0"/>
                      </a:lnTo>
                      <a:lnTo>
                        <a:pt x="6"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13" name="Freeform 585"/>
                <p:cNvSpPr>
                  <a:spLocks/>
                </p:cNvSpPr>
                <p:nvPr/>
              </p:nvSpPr>
              <p:spPr bwMode="auto">
                <a:xfrm>
                  <a:off x="2817" y="177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14" name="Freeform 586"/>
                <p:cNvSpPr>
                  <a:spLocks/>
                </p:cNvSpPr>
                <p:nvPr/>
              </p:nvSpPr>
              <p:spPr bwMode="auto">
                <a:xfrm>
                  <a:off x="2823" y="177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15" name="Freeform 587"/>
                <p:cNvSpPr>
                  <a:spLocks/>
                </p:cNvSpPr>
                <p:nvPr/>
              </p:nvSpPr>
              <p:spPr bwMode="auto">
                <a:xfrm>
                  <a:off x="2769" y="1860"/>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16" name="Freeform 588"/>
                <p:cNvSpPr>
                  <a:spLocks/>
                </p:cNvSpPr>
                <p:nvPr/>
              </p:nvSpPr>
              <p:spPr bwMode="auto">
                <a:xfrm>
                  <a:off x="2853" y="1728"/>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17" name="Freeform 589"/>
                <p:cNvSpPr>
                  <a:spLocks/>
                </p:cNvSpPr>
                <p:nvPr/>
              </p:nvSpPr>
              <p:spPr bwMode="auto">
                <a:xfrm>
                  <a:off x="2793" y="1932"/>
                  <a:ext cx="6" cy="0"/>
                </a:xfrm>
                <a:custGeom>
                  <a:avLst/>
                  <a:gdLst>
                    <a:gd name="T0" fmla="*/ 0 w 6"/>
                    <a:gd name="T1" fmla="*/ 6 w 6"/>
                    <a:gd name="T2" fmla="*/ 0 w 6"/>
                    <a:gd name="T3" fmla="*/ 6 w 6"/>
                    <a:gd name="T4" fmla="*/ 0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0" y="0"/>
                      </a:moveTo>
                      <a:lnTo>
                        <a:pt x="6" y="0"/>
                      </a:lnTo>
                      <a:lnTo>
                        <a:pt x="0" y="0"/>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18" name="Freeform 590"/>
                <p:cNvSpPr>
                  <a:spLocks/>
                </p:cNvSpPr>
                <p:nvPr/>
              </p:nvSpPr>
              <p:spPr bwMode="auto">
                <a:xfrm>
                  <a:off x="2847" y="1740"/>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19" name="Freeform 591"/>
                <p:cNvSpPr>
                  <a:spLocks/>
                </p:cNvSpPr>
                <p:nvPr/>
              </p:nvSpPr>
              <p:spPr bwMode="auto">
                <a:xfrm>
                  <a:off x="2781" y="1854"/>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20" name="Freeform 592"/>
                <p:cNvSpPr>
                  <a:spLocks/>
                </p:cNvSpPr>
                <p:nvPr/>
              </p:nvSpPr>
              <p:spPr bwMode="auto">
                <a:xfrm>
                  <a:off x="2757" y="1812"/>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21" name="Freeform 593"/>
                <p:cNvSpPr>
                  <a:spLocks/>
                </p:cNvSpPr>
                <p:nvPr/>
              </p:nvSpPr>
              <p:spPr bwMode="auto">
                <a:xfrm>
                  <a:off x="2769" y="1860"/>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22" name="Freeform 594"/>
                <p:cNvSpPr>
                  <a:spLocks/>
                </p:cNvSpPr>
                <p:nvPr/>
              </p:nvSpPr>
              <p:spPr bwMode="auto">
                <a:xfrm>
                  <a:off x="1646" y="2580"/>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23" name="Freeform 595"/>
                <p:cNvSpPr>
                  <a:spLocks/>
                </p:cNvSpPr>
                <p:nvPr/>
              </p:nvSpPr>
              <p:spPr bwMode="auto">
                <a:xfrm>
                  <a:off x="1670" y="2574"/>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24" name="Freeform 596"/>
                <p:cNvSpPr>
                  <a:spLocks/>
                </p:cNvSpPr>
                <p:nvPr/>
              </p:nvSpPr>
              <p:spPr bwMode="auto">
                <a:xfrm>
                  <a:off x="1790" y="2538"/>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25" name="Freeform 597"/>
                <p:cNvSpPr>
                  <a:spLocks/>
                </p:cNvSpPr>
                <p:nvPr/>
              </p:nvSpPr>
              <p:spPr bwMode="auto">
                <a:xfrm>
                  <a:off x="1532" y="2634"/>
                  <a:ext cx="90" cy="42"/>
                </a:xfrm>
                <a:custGeom>
                  <a:avLst/>
                  <a:gdLst>
                    <a:gd name="T0" fmla="*/ 48 w 90"/>
                    <a:gd name="T1" fmla="*/ 30 h 42"/>
                    <a:gd name="T2" fmla="*/ 42 w 90"/>
                    <a:gd name="T3" fmla="*/ 30 h 42"/>
                    <a:gd name="T4" fmla="*/ 36 w 90"/>
                    <a:gd name="T5" fmla="*/ 36 h 42"/>
                    <a:gd name="T6" fmla="*/ 30 w 90"/>
                    <a:gd name="T7" fmla="*/ 42 h 42"/>
                    <a:gd name="T8" fmla="*/ 24 w 90"/>
                    <a:gd name="T9" fmla="*/ 36 h 42"/>
                    <a:gd name="T10" fmla="*/ 18 w 90"/>
                    <a:gd name="T11" fmla="*/ 36 h 42"/>
                    <a:gd name="T12" fmla="*/ 18 w 90"/>
                    <a:gd name="T13" fmla="*/ 30 h 42"/>
                    <a:gd name="T14" fmla="*/ 6 w 90"/>
                    <a:gd name="T15" fmla="*/ 30 h 42"/>
                    <a:gd name="T16" fmla="*/ 0 w 90"/>
                    <a:gd name="T17" fmla="*/ 24 h 42"/>
                    <a:gd name="T18" fmla="*/ 6 w 90"/>
                    <a:gd name="T19" fmla="*/ 6 h 42"/>
                    <a:gd name="T20" fmla="*/ 12 w 90"/>
                    <a:gd name="T21" fmla="*/ 0 h 42"/>
                    <a:gd name="T22" fmla="*/ 18 w 90"/>
                    <a:gd name="T23" fmla="*/ 0 h 42"/>
                    <a:gd name="T24" fmla="*/ 30 w 90"/>
                    <a:gd name="T25" fmla="*/ 0 h 42"/>
                    <a:gd name="T26" fmla="*/ 42 w 90"/>
                    <a:gd name="T27" fmla="*/ 0 h 42"/>
                    <a:gd name="T28" fmla="*/ 54 w 90"/>
                    <a:gd name="T29" fmla="*/ 0 h 42"/>
                    <a:gd name="T30" fmla="*/ 66 w 90"/>
                    <a:gd name="T31" fmla="*/ 0 h 42"/>
                    <a:gd name="T32" fmla="*/ 78 w 90"/>
                    <a:gd name="T33" fmla="*/ 6 h 42"/>
                    <a:gd name="T34" fmla="*/ 84 w 90"/>
                    <a:gd name="T35" fmla="*/ 6 h 42"/>
                    <a:gd name="T36" fmla="*/ 90 w 90"/>
                    <a:gd name="T37" fmla="*/ 12 h 42"/>
                    <a:gd name="T38" fmla="*/ 78 w 90"/>
                    <a:gd name="T39" fmla="*/ 12 h 42"/>
                    <a:gd name="T40" fmla="*/ 66 w 90"/>
                    <a:gd name="T41" fmla="*/ 18 h 42"/>
                    <a:gd name="T42" fmla="*/ 48 w 90"/>
                    <a:gd name="T43" fmla="*/ 3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42"/>
                    <a:gd name="T68" fmla="*/ 90 w 90"/>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42">
                      <a:moveTo>
                        <a:pt x="48" y="30"/>
                      </a:moveTo>
                      <a:lnTo>
                        <a:pt x="42" y="30"/>
                      </a:lnTo>
                      <a:lnTo>
                        <a:pt x="36" y="36"/>
                      </a:lnTo>
                      <a:lnTo>
                        <a:pt x="30" y="42"/>
                      </a:lnTo>
                      <a:lnTo>
                        <a:pt x="24" y="36"/>
                      </a:lnTo>
                      <a:lnTo>
                        <a:pt x="18" y="36"/>
                      </a:lnTo>
                      <a:lnTo>
                        <a:pt x="18" y="30"/>
                      </a:lnTo>
                      <a:lnTo>
                        <a:pt x="6" y="30"/>
                      </a:lnTo>
                      <a:lnTo>
                        <a:pt x="0" y="24"/>
                      </a:lnTo>
                      <a:lnTo>
                        <a:pt x="6" y="6"/>
                      </a:lnTo>
                      <a:lnTo>
                        <a:pt x="12" y="0"/>
                      </a:lnTo>
                      <a:lnTo>
                        <a:pt x="18" y="0"/>
                      </a:lnTo>
                      <a:lnTo>
                        <a:pt x="30" y="0"/>
                      </a:lnTo>
                      <a:lnTo>
                        <a:pt x="42" y="0"/>
                      </a:lnTo>
                      <a:lnTo>
                        <a:pt x="54" y="0"/>
                      </a:lnTo>
                      <a:lnTo>
                        <a:pt x="66" y="0"/>
                      </a:lnTo>
                      <a:lnTo>
                        <a:pt x="78" y="6"/>
                      </a:lnTo>
                      <a:lnTo>
                        <a:pt x="84" y="6"/>
                      </a:lnTo>
                      <a:lnTo>
                        <a:pt x="90" y="12"/>
                      </a:lnTo>
                      <a:lnTo>
                        <a:pt x="78" y="12"/>
                      </a:lnTo>
                      <a:lnTo>
                        <a:pt x="66" y="18"/>
                      </a:lnTo>
                      <a:lnTo>
                        <a:pt x="48" y="30"/>
                      </a:lnTo>
                      <a:close/>
                    </a:path>
                  </a:pathLst>
                </a:custGeom>
                <a:solidFill>
                  <a:srgbClr val="00CC00"/>
                </a:solidFill>
                <a:ln w="0">
                  <a:solidFill>
                    <a:srgbClr val="000000"/>
                  </a:solidFill>
                  <a:prstDash val="solid"/>
                  <a:round/>
                  <a:headEnd/>
                  <a:tailEnd/>
                </a:ln>
              </p:spPr>
              <p:txBody>
                <a:bodyPr/>
                <a:lstStyle/>
                <a:p>
                  <a:endParaRPr lang="en-US"/>
                </a:p>
              </p:txBody>
            </p:sp>
            <p:sp>
              <p:nvSpPr>
                <p:cNvPr id="17126" name="Freeform 598"/>
                <p:cNvSpPr>
                  <a:spLocks/>
                </p:cNvSpPr>
                <p:nvPr/>
              </p:nvSpPr>
              <p:spPr bwMode="auto">
                <a:xfrm>
                  <a:off x="1532" y="2592"/>
                  <a:ext cx="18" cy="42"/>
                </a:xfrm>
                <a:custGeom>
                  <a:avLst/>
                  <a:gdLst>
                    <a:gd name="T0" fmla="*/ 12 w 18"/>
                    <a:gd name="T1" fmla="*/ 30 h 42"/>
                    <a:gd name="T2" fmla="*/ 6 w 18"/>
                    <a:gd name="T3" fmla="*/ 42 h 42"/>
                    <a:gd name="T4" fmla="*/ 0 w 18"/>
                    <a:gd name="T5" fmla="*/ 42 h 42"/>
                    <a:gd name="T6" fmla="*/ 0 w 18"/>
                    <a:gd name="T7" fmla="*/ 24 h 42"/>
                    <a:gd name="T8" fmla="*/ 0 w 18"/>
                    <a:gd name="T9" fmla="*/ 12 h 42"/>
                    <a:gd name="T10" fmla="*/ 12 w 18"/>
                    <a:gd name="T11" fmla="*/ 0 h 42"/>
                    <a:gd name="T12" fmla="*/ 18 w 18"/>
                    <a:gd name="T13" fmla="*/ 12 h 42"/>
                    <a:gd name="T14" fmla="*/ 18 w 18"/>
                    <a:gd name="T15" fmla="*/ 18 h 42"/>
                    <a:gd name="T16" fmla="*/ 18 w 18"/>
                    <a:gd name="T17" fmla="*/ 24 h 42"/>
                    <a:gd name="T18" fmla="*/ 12 w 18"/>
                    <a:gd name="T19" fmla="*/ 3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42"/>
                    <a:gd name="T32" fmla="*/ 18 w 18"/>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42">
                      <a:moveTo>
                        <a:pt x="12" y="30"/>
                      </a:moveTo>
                      <a:lnTo>
                        <a:pt x="6" y="42"/>
                      </a:lnTo>
                      <a:lnTo>
                        <a:pt x="0" y="42"/>
                      </a:lnTo>
                      <a:lnTo>
                        <a:pt x="0" y="24"/>
                      </a:lnTo>
                      <a:lnTo>
                        <a:pt x="0" y="12"/>
                      </a:lnTo>
                      <a:lnTo>
                        <a:pt x="12" y="0"/>
                      </a:lnTo>
                      <a:lnTo>
                        <a:pt x="18" y="12"/>
                      </a:lnTo>
                      <a:lnTo>
                        <a:pt x="18" y="18"/>
                      </a:lnTo>
                      <a:lnTo>
                        <a:pt x="18" y="24"/>
                      </a:lnTo>
                      <a:lnTo>
                        <a:pt x="12" y="30"/>
                      </a:lnTo>
                      <a:close/>
                    </a:path>
                  </a:pathLst>
                </a:custGeom>
                <a:solidFill>
                  <a:srgbClr val="00CC00"/>
                </a:solidFill>
                <a:ln w="0">
                  <a:solidFill>
                    <a:srgbClr val="000000"/>
                  </a:solidFill>
                  <a:prstDash val="solid"/>
                  <a:round/>
                  <a:headEnd/>
                  <a:tailEnd/>
                </a:ln>
              </p:spPr>
              <p:txBody>
                <a:bodyPr/>
                <a:lstStyle/>
                <a:p>
                  <a:endParaRPr lang="en-US"/>
                </a:p>
              </p:txBody>
            </p:sp>
            <p:sp>
              <p:nvSpPr>
                <p:cNvPr id="17127" name="Freeform 599"/>
                <p:cNvSpPr>
                  <a:spLocks/>
                </p:cNvSpPr>
                <p:nvPr/>
              </p:nvSpPr>
              <p:spPr bwMode="auto">
                <a:xfrm>
                  <a:off x="1484" y="2604"/>
                  <a:ext cx="60" cy="60"/>
                </a:xfrm>
                <a:custGeom>
                  <a:avLst/>
                  <a:gdLst>
                    <a:gd name="T0" fmla="*/ 6 w 60"/>
                    <a:gd name="T1" fmla="*/ 54 h 60"/>
                    <a:gd name="T2" fmla="*/ 0 w 60"/>
                    <a:gd name="T3" fmla="*/ 48 h 60"/>
                    <a:gd name="T4" fmla="*/ 0 w 60"/>
                    <a:gd name="T5" fmla="*/ 36 h 60"/>
                    <a:gd name="T6" fmla="*/ 12 w 60"/>
                    <a:gd name="T7" fmla="*/ 24 h 60"/>
                    <a:gd name="T8" fmla="*/ 30 w 60"/>
                    <a:gd name="T9" fmla="*/ 24 h 60"/>
                    <a:gd name="T10" fmla="*/ 18 w 60"/>
                    <a:gd name="T11" fmla="*/ 6 h 60"/>
                    <a:gd name="T12" fmla="*/ 18 w 60"/>
                    <a:gd name="T13" fmla="*/ 0 h 60"/>
                    <a:gd name="T14" fmla="*/ 36 w 60"/>
                    <a:gd name="T15" fmla="*/ 0 h 60"/>
                    <a:gd name="T16" fmla="*/ 48 w 60"/>
                    <a:gd name="T17" fmla="*/ 0 h 60"/>
                    <a:gd name="T18" fmla="*/ 48 w 60"/>
                    <a:gd name="T19" fmla="*/ 12 h 60"/>
                    <a:gd name="T20" fmla="*/ 48 w 60"/>
                    <a:gd name="T21" fmla="*/ 30 h 60"/>
                    <a:gd name="T22" fmla="*/ 54 w 60"/>
                    <a:gd name="T23" fmla="*/ 30 h 60"/>
                    <a:gd name="T24" fmla="*/ 60 w 60"/>
                    <a:gd name="T25" fmla="*/ 30 h 60"/>
                    <a:gd name="T26" fmla="*/ 54 w 60"/>
                    <a:gd name="T27" fmla="*/ 36 h 60"/>
                    <a:gd name="T28" fmla="*/ 48 w 60"/>
                    <a:gd name="T29" fmla="*/ 54 h 60"/>
                    <a:gd name="T30" fmla="*/ 36 w 60"/>
                    <a:gd name="T31" fmla="*/ 60 h 60"/>
                    <a:gd name="T32" fmla="*/ 24 w 60"/>
                    <a:gd name="T33" fmla="*/ 60 h 60"/>
                    <a:gd name="T34" fmla="*/ 6 w 60"/>
                    <a:gd name="T35" fmla="*/ 5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6" y="54"/>
                      </a:moveTo>
                      <a:lnTo>
                        <a:pt x="0" y="48"/>
                      </a:lnTo>
                      <a:lnTo>
                        <a:pt x="0" y="36"/>
                      </a:lnTo>
                      <a:lnTo>
                        <a:pt x="12" y="24"/>
                      </a:lnTo>
                      <a:lnTo>
                        <a:pt x="30" y="24"/>
                      </a:lnTo>
                      <a:lnTo>
                        <a:pt x="18" y="6"/>
                      </a:lnTo>
                      <a:lnTo>
                        <a:pt x="18" y="0"/>
                      </a:lnTo>
                      <a:lnTo>
                        <a:pt x="36" y="0"/>
                      </a:lnTo>
                      <a:lnTo>
                        <a:pt x="48" y="0"/>
                      </a:lnTo>
                      <a:lnTo>
                        <a:pt x="48" y="12"/>
                      </a:lnTo>
                      <a:lnTo>
                        <a:pt x="48" y="30"/>
                      </a:lnTo>
                      <a:lnTo>
                        <a:pt x="54" y="30"/>
                      </a:lnTo>
                      <a:lnTo>
                        <a:pt x="60" y="30"/>
                      </a:lnTo>
                      <a:lnTo>
                        <a:pt x="54" y="36"/>
                      </a:lnTo>
                      <a:lnTo>
                        <a:pt x="48" y="54"/>
                      </a:lnTo>
                      <a:lnTo>
                        <a:pt x="36" y="60"/>
                      </a:lnTo>
                      <a:lnTo>
                        <a:pt x="24" y="60"/>
                      </a:lnTo>
                      <a:lnTo>
                        <a:pt x="6" y="54"/>
                      </a:lnTo>
                      <a:close/>
                    </a:path>
                  </a:pathLst>
                </a:custGeom>
                <a:solidFill>
                  <a:srgbClr val="00CC00"/>
                </a:solidFill>
                <a:ln w="0">
                  <a:solidFill>
                    <a:srgbClr val="000000"/>
                  </a:solidFill>
                  <a:prstDash val="solid"/>
                  <a:round/>
                  <a:headEnd/>
                  <a:tailEnd/>
                </a:ln>
              </p:spPr>
              <p:txBody>
                <a:bodyPr/>
                <a:lstStyle/>
                <a:p>
                  <a:endParaRPr lang="en-US"/>
                </a:p>
              </p:txBody>
            </p:sp>
            <p:sp>
              <p:nvSpPr>
                <p:cNvPr id="17128" name="Freeform 600"/>
                <p:cNvSpPr>
                  <a:spLocks/>
                </p:cNvSpPr>
                <p:nvPr/>
              </p:nvSpPr>
              <p:spPr bwMode="auto">
                <a:xfrm>
                  <a:off x="1694" y="2592"/>
                  <a:ext cx="30" cy="12"/>
                </a:xfrm>
                <a:custGeom>
                  <a:avLst/>
                  <a:gdLst>
                    <a:gd name="T0" fmla="*/ 12 w 30"/>
                    <a:gd name="T1" fmla="*/ 0 h 12"/>
                    <a:gd name="T2" fmla="*/ 0 w 30"/>
                    <a:gd name="T3" fmla="*/ 6 h 12"/>
                    <a:gd name="T4" fmla="*/ 18 w 30"/>
                    <a:gd name="T5" fmla="*/ 12 h 12"/>
                    <a:gd name="T6" fmla="*/ 30 w 30"/>
                    <a:gd name="T7" fmla="*/ 12 h 12"/>
                    <a:gd name="T8" fmla="*/ 12 w 30"/>
                    <a:gd name="T9" fmla="*/ 0 h 12"/>
                    <a:gd name="T10" fmla="*/ 0 60000 65536"/>
                    <a:gd name="T11" fmla="*/ 0 60000 65536"/>
                    <a:gd name="T12" fmla="*/ 0 60000 65536"/>
                    <a:gd name="T13" fmla="*/ 0 60000 65536"/>
                    <a:gd name="T14" fmla="*/ 0 60000 65536"/>
                    <a:gd name="T15" fmla="*/ 0 w 30"/>
                    <a:gd name="T16" fmla="*/ 0 h 12"/>
                    <a:gd name="T17" fmla="*/ 30 w 30"/>
                    <a:gd name="T18" fmla="*/ 12 h 12"/>
                  </a:gdLst>
                  <a:ahLst/>
                  <a:cxnLst>
                    <a:cxn ang="T10">
                      <a:pos x="T0" y="T1"/>
                    </a:cxn>
                    <a:cxn ang="T11">
                      <a:pos x="T2" y="T3"/>
                    </a:cxn>
                    <a:cxn ang="T12">
                      <a:pos x="T4" y="T5"/>
                    </a:cxn>
                    <a:cxn ang="T13">
                      <a:pos x="T6" y="T7"/>
                    </a:cxn>
                    <a:cxn ang="T14">
                      <a:pos x="T8" y="T9"/>
                    </a:cxn>
                  </a:cxnLst>
                  <a:rect l="T15" t="T16" r="T17" b="T18"/>
                  <a:pathLst>
                    <a:path w="30" h="12">
                      <a:moveTo>
                        <a:pt x="12" y="0"/>
                      </a:moveTo>
                      <a:lnTo>
                        <a:pt x="0" y="6"/>
                      </a:lnTo>
                      <a:lnTo>
                        <a:pt x="18" y="12"/>
                      </a:lnTo>
                      <a:lnTo>
                        <a:pt x="30" y="12"/>
                      </a:lnTo>
                      <a:lnTo>
                        <a:pt x="12" y="0"/>
                      </a:lnTo>
                      <a:close/>
                    </a:path>
                  </a:pathLst>
                </a:custGeom>
                <a:solidFill>
                  <a:srgbClr val="00CC00"/>
                </a:solidFill>
                <a:ln w="0">
                  <a:solidFill>
                    <a:srgbClr val="000000"/>
                  </a:solidFill>
                  <a:prstDash val="solid"/>
                  <a:round/>
                  <a:headEnd/>
                  <a:tailEnd/>
                </a:ln>
              </p:spPr>
              <p:txBody>
                <a:bodyPr/>
                <a:lstStyle/>
                <a:p>
                  <a:endParaRPr lang="en-US"/>
                </a:p>
              </p:txBody>
            </p:sp>
            <p:sp>
              <p:nvSpPr>
                <p:cNvPr id="17129" name="Freeform 601"/>
                <p:cNvSpPr>
                  <a:spLocks/>
                </p:cNvSpPr>
                <p:nvPr/>
              </p:nvSpPr>
              <p:spPr bwMode="auto">
                <a:xfrm>
                  <a:off x="1946" y="2646"/>
                  <a:ext cx="12" cy="12"/>
                </a:xfrm>
                <a:custGeom>
                  <a:avLst/>
                  <a:gdLst>
                    <a:gd name="T0" fmla="*/ 12 w 12"/>
                    <a:gd name="T1" fmla="*/ 6 h 12"/>
                    <a:gd name="T2" fmla="*/ 6 w 12"/>
                    <a:gd name="T3" fmla="*/ 0 h 12"/>
                    <a:gd name="T4" fmla="*/ 6 w 12"/>
                    <a:gd name="T5" fmla="*/ 6 h 12"/>
                    <a:gd name="T6" fmla="*/ 0 w 12"/>
                    <a:gd name="T7" fmla="*/ 6 h 12"/>
                    <a:gd name="T8" fmla="*/ 6 w 12"/>
                    <a:gd name="T9" fmla="*/ 6 h 12"/>
                    <a:gd name="T10" fmla="*/ 6 w 12"/>
                    <a:gd name="T11" fmla="*/ 12 h 12"/>
                    <a:gd name="T12" fmla="*/ 12 w 12"/>
                    <a:gd name="T13" fmla="*/ 6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12" y="6"/>
                      </a:moveTo>
                      <a:lnTo>
                        <a:pt x="6" y="0"/>
                      </a:lnTo>
                      <a:lnTo>
                        <a:pt x="6" y="6"/>
                      </a:lnTo>
                      <a:lnTo>
                        <a:pt x="0" y="6"/>
                      </a:lnTo>
                      <a:lnTo>
                        <a:pt x="6" y="6"/>
                      </a:lnTo>
                      <a:lnTo>
                        <a:pt x="6" y="12"/>
                      </a:lnTo>
                      <a:lnTo>
                        <a:pt x="12" y="6"/>
                      </a:lnTo>
                      <a:close/>
                    </a:path>
                  </a:pathLst>
                </a:custGeom>
                <a:solidFill>
                  <a:srgbClr val="00CC00"/>
                </a:solidFill>
                <a:ln w="0">
                  <a:solidFill>
                    <a:srgbClr val="000000"/>
                  </a:solidFill>
                  <a:prstDash val="solid"/>
                  <a:round/>
                  <a:headEnd/>
                  <a:tailEnd/>
                </a:ln>
              </p:spPr>
              <p:txBody>
                <a:bodyPr/>
                <a:lstStyle/>
                <a:p>
                  <a:endParaRPr lang="en-US"/>
                </a:p>
              </p:txBody>
            </p:sp>
            <p:sp>
              <p:nvSpPr>
                <p:cNvPr id="17130" name="Freeform 602"/>
                <p:cNvSpPr>
                  <a:spLocks/>
                </p:cNvSpPr>
                <p:nvPr/>
              </p:nvSpPr>
              <p:spPr bwMode="auto">
                <a:xfrm>
                  <a:off x="1940" y="2622"/>
                  <a:ext cx="12" cy="12"/>
                </a:xfrm>
                <a:custGeom>
                  <a:avLst/>
                  <a:gdLst>
                    <a:gd name="T0" fmla="*/ 6 w 12"/>
                    <a:gd name="T1" fmla="*/ 0 h 12"/>
                    <a:gd name="T2" fmla="*/ 6 w 12"/>
                    <a:gd name="T3" fmla="*/ 6 h 12"/>
                    <a:gd name="T4" fmla="*/ 12 w 12"/>
                    <a:gd name="T5" fmla="*/ 6 h 12"/>
                    <a:gd name="T6" fmla="*/ 6 w 12"/>
                    <a:gd name="T7" fmla="*/ 6 h 12"/>
                    <a:gd name="T8" fmla="*/ 6 w 12"/>
                    <a:gd name="T9" fmla="*/ 12 h 12"/>
                    <a:gd name="T10" fmla="*/ 0 w 12"/>
                    <a:gd name="T11" fmla="*/ 12 h 12"/>
                    <a:gd name="T12" fmla="*/ 0 w 12"/>
                    <a:gd name="T13" fmla="*/ 6 h 12"/>
                    <a:gd name="T14" fmla="*/ 6 w 12"/>
                    <a:gd name="T15" fmla="*/ 6 h 12"/>
                    <a:gd name="T16" fmla="*/ 6 w 1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6" y="0"/>
                      </a:moveTo>
                      <a:lnTo>
                        <a:pt x="6" y="6"/>
                      </a:lnTo>
                      <a:lnTo>
                        <a:pt x="12" y="6"/>
                      </a:lnTo>
                      <a:lnTo>
                        <a:pt x="6" y="6"/>
                      </a:lnTo>
                      <a:lnTo>
                        <a:pt x="6" y="12"/>
                      </a:lnTo>
                      <a:lnTo>
                        <a:pt x="0" y="12"/>
                      </a:lnTo>
                      <a:lnTo>
                        <a:pt x="0" y="6"/>
                      </a:lnTo>
                      <a:lnTo>
                        <a:pt x="6" y="6"/>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31" name="Freeform 603"/>
                <p:cNvSpPr>
                  <a:spLocks/>
                </p:cNvSpPr>
                <p:nvPr/>
              </p:nvSpPr>
              <p:spPr bwMode="auto">
                <a:xfrm>
                  <a:off x="1946" y="2634"/>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32" name="Freeform 604"/>
                <p:cNvSpPr>
                  <a:spLocks/>
                </p:cNvSpPr>
                <p:nvPr/>
              </p:nvSpPr>
              <p:spPr bwMode="auto">
                <a:xfrm>
                  <a:off x="1946" y="2640"/>
                  <a:ext cx="6" cy="6"/>
                </a:xfrm>
                <a:custGeom>
                  <a:avLst/>
                  <a:gdLst>
                    <a:gd name="T0" fmla="*/ 6 w 6"/>
                    <a:gd name="T1" fmla="*/ 0 h 6"/>
                    <a:gd name="T2" fmla="*/ 0 w 6"/>
                    <a:gd name="T3" fmla="*/ 6 h 6"/>
                    <a:gd name="T4" fmla="*/ 0 w 6"/>
                    <a:gd name="T5" fmla="*/ 0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33" name="Freeform 605"/>
                <p:cNvSpPr>
                  <a:spLocks/>
                </p:cNvSpPr>
                <p:nvPr/>
              </p:nvSpPr>
              <p:spPr bwMode="auto">
                <a:xfrm>
                  <a:off x="1556" y="2646"/>
                  <a:ext cx="66" cy="66"/>
                </a:xfrm>
                <a:custGeom>
                  <a:avLst/>
                  <a:gdLst>
                    <a:gd name="T0" fmla="*/ 24 w 66"/>
                    <a:gd name="T1" fmla="*/ 18 h 66"/>
                    <a:gd name="T2" fmla="*/ 18 w 66"/>
                    <a:gd name="T3" fmla="*/ 18 h 66"/>
                    <a:gd name="T4" fmla="*/ 12 w 66"/>
                    <a:gd name="T5" fmla="*/ 24 h 66"/>
                    <a:gd name="T6" fmla="*/ 6 w 66"/>
                    <a:gd name="T7" fmla="*/ 30 h 66"/>
                    <a:gd name="T8" fmla="*/ 0 w 66"/>
                    <a:gd name="T9" fmla="*/ 30 h 66"/>
                    <a:gd name="T10" fmla="*/ 12 w 66"/>
                    <a:gd name="T11" fmla="*/ 48 h 66"/>
                    <a:gd name="T12" fmla="*/ 30 w 66"/>
                    <a:gd name="T13" fmla="*/ 60 h 66"/>
                    <a:gd name="T14" fmla="*/ 48 w 66"/>
                    <a:gd name="T15" fmla="*/ 66 h 66"/>
                    <a:gd name="T16" fmla="*/ 60 w 66"/>
                    <a:gd name="T17" fmla="*/ 60 h 66"/>
                    <a:gd name="T18" fmla="*/ 60 w 66"/>
                    <a:gd name="T19" fmla="*/ 54 h 66"/>
                    <a:gd name="T20" fmla="*/ 60 w 66"/>
                    <a:gd name="T21" fmla="*/ 48 h 66"/>
                    <a:gd name="T22" fmla="*/ 60 w 66"/>
                    <a:gd name="T23" fmla="*/ 36 h 66"/>
                    <a:gd name="T24" fmla="*/ 60 w 66"/>
                    <a:gd name="T25" fmla="*/ 42 h 66"/>
                    <a:gd name="T26" fmla="*/ 60 w 66"/>
                    <a:gd name="T27" fmla="*/ 24 h 66"/>
                    <a:gd name="T28" fmla="*/ 66 w 66"/>
                    <a:gd name="T29" fmla="*/ 12 h 66"/>
                    <a:gd name="T30" fmla="*/ 60 w 66"/>
                    <a:gd name="T31" fmla="*/ 6 h 66"/>
                    <a:gd name="T32" fmla="*/ 66 w 66"/>
                    <a:gd name="T33" fmla="*/ 0 h 66"/>
                    <a:gd name="T34" fmla="*/ 54 w 66"/>
                    <a:gd name="T35" fmla="*/ 0 h 66"/>
                    <a:gd name="T36" fmla="*/ 42 w 66"/>
                    <a:gd name="T37" fmla="*/ 6 h 66"/>
                    <a:gd name="T38" fmla="*/ 24 w 66"/>
                    <a:gd name="T39" fmla="*/ 18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66"/>
                    <a:gd name="T62" fmla="*/ 66 w 66"/>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66">
                      <a:moveTo>
                        <a:pt x="24" y="18"/>
                      </a:moveTo>
                      <a:lnTo>
                        <a:pt x="18" y="18"/>
                      </a:lnTo>
                      <a:lnTo>
                        <a:pt x="12" y="24"/>
                      </a:lnTo>
                      <a:lnTo>
                        <a:pt x="6" y="30"/>
                      </a:lnTo>
                      <a:lnTo>
                        <a:pt x="0" y="30"/>
                      </a:lnTo>
                      <a:lnTo>
                        <a:pt x="12" y="48"/>
                      </a:lnTo>
                      <a:lnTo>
                        <a:pt x="30" y="60"/>
                      </a:lnTo>
                      <a:lnTo>
                        <a:pt x="48" y="66"/>
                      </a:lnTo>
                      <a:lnTo>
                        <a:pt x="60" y="60"/>
                      </a:lnTo>
                      <a:lnTo>
                        <a:pt x="60" y="54"/>
                      </a:lnTo>
                      <a:lnTo>
                        <a:pt x="60" y="48"/>
                      </a:lnTo>
                      <a:lnTo>
                        <a:pt x="60" y="36"/>
                      </a:lnTo>
                      <a:lnTo>
                        <a:pt x="60" y="42"/>
                      </a:lnTo>
                      <a:lnTo>
                        <a:pt x="60" y="24"/>
                      </a:lnTo>
                      <a:lnTo>
                        <a:pt x="66" y="12"/>
                      </a:lnTo>
                      <a:lnTo>
                        <a:pt x="60" y="6"/>
                      </a:lnTo>
                      <a:lnTo>
                        <a:pt x="66" y="0"/>
                      </a:lnTo>
                      <a:lnTo>
                        <a:pt x="54" y="0"/>
                      </a:lnTo>
                      <a:lnTo>
                        <a:pt x="42" y="6"/>
                      </a:lnTo>
                      <a:lnTo>
                        <a:pt x="24" y="18"/>
                      </a:lnTo>
                      <a:close/>
                    </a:path>
                  </a:pathLst>
                </a:custGeom>
                <a:solidFill>
                  <a:srgbClr val="00CC00"/>
                </a:solidFill>
                <a:ln w="0">
                  <a:solidFill>
                    <a:srgbClr val="000000"/>
                  </a:solidFill>
                  <a:prstDash val="solid"/>
                  <a:round/>
                  <a:headEnd/>
                  <a:tailEnd/>
                </a:ln>
              </p:spPr>
              <p:txBody>
                <a:bodyPr/>
                <a:lstStyle/>
                <a:p>
                  <a:endParaRPr lang="en-US"/>
                </a:p>
              </p:txBody>
            </p:sp>
            <p:sp>
              <p:nvSpPr>
                <p:cNvPr id="17134" name="Freeform 606"/>
                <p:cNvSpPr>
                  <a:spLocks/>
                </p:cNvSpPr>
                <p:nvPr/>
              </p:nvSpPr>
              <p:spPr bwMode="auto">
                <a:xfrm>
                  <a:off x="1111" y="2358"/>
                  <a:ext cx="457" cy="294"/>
                </a:xfrm>
                <a:custGeom>
                  <a:avLst/>
                  <a:gdLst>
                    <a:gd name="T0" fmla="*/ 294 w 457"/>
                    <a:gd name="T1" fmla="*/ 156 h 294"/>
                    <a:gd name="T2" fmla="*/ 306 w 457"/>
                    <a:gd name="T3" fmla="*/ 210 h 294"/>
                    <a:gd name="T4" fmla="*/ 324 w 457"/>
                    <a:gd name="T5" fmla="*/ 228 h 294"/>
                    <a:gd name="T6" fmla="*/ 367 w 457"/>
                    <a:gd name="T7" fmla="*/ 234 h 294"/>
                    <a:gd name="T8" fmla="*/ 391 w 457"/>
                    <a:gd name="T9" fmla="*/ 228 h 294"/>
                    <a:gd name="T10" fmla="*/ 415 w 457"/>
                    <a:gd name="T11" fmla="*/ 186 h 294"/>
                    <a:gd name="T12" fmla="*/ 451 w 457"/>
                    <a:gd name="T13" fmla="*/ 186 h 294"/>
                    <a:gd name="T14" fmla="*/ 445 w 457"/>
                    <a:gd name="T15" fmla="*/ 216 h 294"/>
                    <a:gd name="T16" fmla="*/ 439 w 457"/>
                    <a:gd name="T17" fmla="*/ 228 h 294"/>
                    <a:gd name="T18" fmla="*/ 409 w 457"/>
                    <a:gd name="T19" fmla="*/ 246 h 294"/>
                    <a:gd name="T20" fmla="*/ 403 w 457"/>
                    <a:gd name="T21" fmla="*/ 270 h 294"/>
                    <a:gd name="T22" fmla="*/ 373 w 457"/>
                    <a:gd name="T23" fmla="*/ 294 h 294"/>
                    <a:gd name="T24" fmla="*/ 342 w 457"/>
                    <a:gd name="T25" fmla="*/ 270 h 294"/>
                    <a:gd name="T26" fmla="*/ 312 w 457"/>
                    <a:gd name="T27" fmla="*/ 276 h 294"/>
                    <a:gd name="T28" fmla="*/ 264 w 457"/>
                    <a:gd name="T29" fmla="*/ 264 h 294"/>
                    <a:gd name="T30" fmla="*/ 228 w 457"/>
                    <a:gd name="T31" fmla="*/ 246 h 294"/>
                    <a:gd name="T32" fmla="*/ 192 w 457"/>
                    <a:gd name="T33" fmla="*/ 222 h 294"/>
                    <a:gd name="T34" fmla="*/ 180 w 457"/>
                    <a:gd name="T35" fmla="*/ 198 h 294"/>
                    <a:gd name="T36" fmla="*/ 174 w 457"/>
                    <a:gd name="T37" fmla="*/ 174 h 294"/>
                    <a:gd name="T38" fmla="*/ 144 w 457"/>
                    <a:gd name="T39" fmla="*/ 138 h 294"/>
                    <a:gd name="T40" fmla="*/ 126 w 457"/>
                    <a:gd name="T41" fmla="*/ 120 h 294"/>
                    <a:gd name="T42" fmla="*/ 114 w 457"/>
                    <a:gd name="T43" fmla="*/ 102 h 294"/>
                    <a:gd name="T44" fmla="*/ 84 w 457"/>
                    <a:gd name="T45" fmla="*/ 72 h 294"/>
                    <a:gd name="T46" fmla="*/ 60 w 457"/>
                    <a:gd name="T47" fmla="*/ 24 h 294"/>
                    <a:gd name="T48" fmla="*/ 42 w 457"/>
                    <a:gd name="T49" fmla="*/ 30 h 294"/>
                    <a:gd name="T50" fmla="*/ 66 w 457"/>
                    <a:gd name="T51" fmla="*/ 78 h 294"/>
                    <a:gd name="T52" fmla="*/ 90 w 457"/>
                    <a:gd name="T53" fmla="*/ 120 h 294"/>
                    <a:gd name="T54" fmla="*/ 114 w 457"/>
                    <a:gd name="T55" fmla="*/ 150 h 294"/>
                    <a:gd name="T56" fmla="*/ 96 w 457"/>
                    <a:gd name="T57" fmla="*/ 150 h 294"/>
                    <a:gd name="T58" fmla="*/ 72 w 457"/>
                    <a:gd name="T59" fmla="*/ 108 h 294"/>
                    <a:gd name="T60" fmla="*/ 42 w 457"/>
                    <a:gd name="T61" fmla="*/ 90 h 294"/>
                    <a:gd name="T62" fmla="*/ 48 w 457"/>
                    <a:gd name="T63" fmla="*/ 66 h 294"/>
                    <a:gd name="T64" fmla="*/ 12 w 457"/>
                    <a:gd name="T65" fmla="*/ 24 h 294"/>
                    <a:gd name="T66" fmla="*/ 36 w 457"/>
                    <a:gd name="T67" fmla="*/ 0 h 294"/>
                    <a:gd name="T68" fmla="*/ 84 w 457"/>
                    <a:gd name="T69" fmla="*/ 18 h 294"/>
                    <a:gd name="T70" fmla="*/ 126 w 457"/>
                    <a:gd name="T71" fmla="*/ 24 h 294"/>
                    <a:gd name="T72" fmla="*/ 150 w 457"/>
                    <a:gd name="T73" fmla="*/ 18 h 294"/>
                    <a:gd name="T74" fmla="*/ 168 w 457"/>
                    <a:gd name="T75" fmla="*/ 24 h 294"/>
                    <a:gd name="T76" fmla="*/ 180 w 457"/>
                    <a:gd name="T77" fmla="*/ 30 h 294"/>
                    <a:gd name="T78" fmla="*/ 186 w 457"/>
                    <a:gd name="T79" fmla="*/ 48 h 294"/>
                    <a:gd name="T80" fmla="*/ 198 w 457"/>
                    <a:gd name="T81" fmla="*/ 60 h 294"/>
                    <a:gd name="T82" fmla="*/ 210 w 457"/>
                    <a:gd name="T83" fmla="*/ 66 h 294"/>
                    <a:gd name="T84" fmla="*/ 216 w 457"/>
                    <a:gd name="T85" fmla="*/ 54 h 294"/>
                    <a:gd name="T86" fmla="*/ 234 w 457"/>
                    <a:gd name="T87" fmla="*/ 48 h 294"/>
                    <a:gd name="T88" fmla="*/ 246 w 457"/>
                    <a:gd name="T89" fmla="*/ 60 h 294"/>
                    <a:gd name="T90" fmla="*/ 252 w 457"/>
                    <a:gd name="T91" fmla="*/ 78 h 294"/>
                    <a:gd name="T92" fmla="*/ 264 w 457"/>
                    <a:gd name="T93" fmla="*/ 84 h 294"/>
                    <a:gd name="T94" fmla="*/ 270 w 457"/>
                    <a:gd name="T95" fmla="*/ 102 h 294"/>
                    <a:gd name="T96" fmla="*/ 282 w 457"/>
                    <a:gd name="T97" fmla="*/ 114 h 294"/>
                    <a:gd name="T98" fmla="*/ 300 w 457"/>
                    <a:gd name="T99" fmla="*/ 114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7"/>
                    <a:gd name="T151" fmla="*/ 0 h 294"/>
                    <a:gd name="T152" fmla="*/ 457 w 457"/>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7" h="294">
                      <a:moveTo>
                        <a:pt x="300" y="114"/>
                      </a:moveTo>
                      <a:lnTo>
                        <a:pt x="294" y="138"/>
                      </a:lnTo>
                      <a:lnTo>
                        <a:pt x="294" y="156"/>
                      </a:lnTo>
                      <a:lnTo>
                        <a:pt x="294" y="180"/>
                      </a:lnTo>
                      <a:lnTo>
                        <a:pt x="300" y="192"/>
                      </a:lnTo>
                      <a:lnTo>
                        <a:pt x="306" y="210"/>
                      </a:lnTo>
                      <a:lnTo>
                        <a:pt x="312" y="222"/>
                      </a:lnTo>
                      <a:lnTo>
                        <a:pt x="318" y="228"/>
                      </a:lnTo>
                      <a:lnTo>
                        <a:pt x="324" y="228"/>
                      </a:lnTo>
                      <a:lnTo>
                        <a:pt x="336" y="240"/>
                      </a:lnTo>
                      <a:lnTo>
                        <a:pt x="354" y="234"/>
                      </a:lnTo>
                      <a:lnTo>
                        <a:pt x="367" y="234"/>
                      </a:lnTo>
                      <a:lnTo>
                        <a:pt x="379" y="234"/>
                      </a:lnTo>
                      <a:lnTo>
                        <a:pt x="385" y="234"/>
                      </a:lnTo>
                      <a:lnTo>
                        <a:pt x="391" y="228"/>
                      </a:lnTo>
                      <a:lnTo>
                        <a:pt x="397" y="216"/>
                      </a:lnTo>
                      <a:lnTo>
                        <a:pt x="403" y="198"/>
                      </a:lnTo>
                      <a:lnTo>
                        <a:pt x="415" y="186"/>
                      </a:lnTo>
                      <a:lnTo>
                        <a:pt x="433" y="186"/>
                      </a:lnTo>
                      <a:lnTo>
                        <a:pt x="445" y="186"/>
                      </a:lnTo>
                      <a:lnTo>
                        <a:pt x="451" y="186"/>
                      </a:lnTo>
                      <a:lnTo>
                        <a:pt x="457" y="192"/>
                      </a:lnTo>
                      <a:lnTo>
                        <a:pt x="445" y="210"/>
                      </a:lnTo>
                      <a:lnTo>
                        <a:pt x="445" y="216"/>
                      </a:lnTo>
                      <a:lnTo>
                        <a:pt x="445" y="222"/>
                      </a:lnTo>
                      <a:lnTo>
                        <a:pt x="439" y="234"/>
                      </a:lnTo>
                      <a:lnTo>
                        <a:pt x="439" y="228"/>
                      </a:lnTo>
                      <a:lnTo>
                        <a:pt x="433" y="234"/>
                      </a:lnTo>
                      <a:lnTo>
                        <a:pt x="421" y="246"/>
                      </a:lnTo>
                      <a:lnTo>
                        <a:pt x="409" y="246"/>
                      </a:lnTo>
                      <a:lnTo>
                        <a:pt x="391" y="246"/>
                      </a:lnTo>
                      <a:lnTo>
                        <a:pt x="391" y="252"/>
                      </a:lnTo>
                      <a:lnTo>
                        <a:pt x="403" y="270"/>
                      </a:lnTo>
                      <a:lnTo>
                        <a:pt x="385" y="270"/>
                      </a:lnTo>
                      <a:lnTo>
                        <a:pt x="373" y="282"/>
                      </a:lnTo>
                      <a:lnTo>
                        <a:pt x="373" y="294"/>
                      </a:lnTo>
                      <a:lnTo>
                        <a:pt x="360" y="282"/>
                      </a:lnTo>
                      <a:lnTo>
                        <a:pt x="348" y="270"/>
                      </a:lnTo>
                      <a:lnTo>
                        <a:pt x="342" y="270"/>
                      </a:lnTo>
                      <a:lnTo>
                        <a:pt x="330" y="270"/>
                      </a:lnTo>
                      <a:lnTo>
                        <a:pt x="336" y="270"/>
                      </a:lnTo>
                      <a:lnTo>
                        <a:pt x="312" y="276"/>
                      </a:lnTo>
                      <a:lnTo>
                        <a:pt x="306" y="276"/>
                      </a:lnTo>
                      <a:lnTo>
                        <a:pt x="288" y="270"/>
                      </a:lnTo>
                      <a:lnTo>
                        <a:pt x="264" y="264"/>
                      </a:lnTo>
                      <a:lnTo>
                        <a:pt x="252" y="258"/>
                      </a:lnTo>
                      <a:lnTo>
                        <a:pt x="234" y="252"/>
                      </a:lnTo>
                      <a:lnTo>
                        <a:pt x="228" y="246"/>
                      </a:lnTo>
                      <a:lnTo>
                        <a:pt x="216" y="240"/>
                      </a:lnTo>
                      <a:lnTo>
                        <a:pt x="204" y="234"/>
                      </a:lnTo>
                      <a:lnTo>
                        <a:pt x="192" y="222"/>
                      </a:lnTo>
                      <a:lnTo>
                        <a:pt x="180" y="216"/>
                      </a:lnTo>
                      <a:lnTo>
                        <a:pt x="174" y="204"/>
                      </a:lnTo>
                      <a:lnTo>
                        <a:pt x="180" y="198"/>
                      </a:lnTo>
                      <a:lnTo>
                        <a:pt x="174" y="198"/>
                      </a:lnTo>
                      <a:lnTo>
                        <a:pt x="180" y="186"/>
                      </a:lnTo>
                      <a:lnTo>
                        <a:pt x="174" y="174"/>
                      </a:lnTo>
                      <a:lnTo>
                        <a:pt x="162" y="162"/>
                      </a:lnTo>
                      <a:lnTo>
                        <a:pt x="156" y="150"/>
                      </a:lnTo>
                      <a:lnTo>
                        <a:pt x="144" y="138"/>
                      </a:lnTo>
                      <a:lnTo>
                        <a:pt x="138" y="132"/>
                      </a:lnTo>
                      <a:lnTo>
                        <a:pt x="138" y="126"/>
                      </a:lnTo>
                      <a:lnTo>
                        <a:pt x="126" y="120"/>
                      </a:lnTo>
                      <a:lnTo>
                        <a:pt x="120" y="120"/>
                      </a:lnTo>
                      <a:lnTo>
                        <a:pt x="120" y="108"/>
                      </a:lnTo>
                      <a:lnTo>
                        <a:pt x="114" y="102"/>
                      </a:lnTo>
                      <a:lnTo>
                        <a:pt x="102" y="84"/>
                      </a:lnTo>
                      <a:lnTo>
                        <a:pt x="96" y="84"/>
                      </a:lnTo>
                      <a:lnTo>
                        <a:pt x="84" y="72"/>
                      </a:lnTo>
                      <a:lnTo>
                        <a:pt x="78" y="60"/>
                      </a:lnTo>
                      <a:lnTo>
                        <a:pt x="66" y="48"/>
                      </a:lnTo>
                      <a:lnTo>
                        <a:pt x="60" y="24"/>
                      </a:lnTo>
                      <a:lnTo>
                        <a:pt x="48" y="18"/>
                      </a:lnTo>
                      <a:lnTo>
                        <a:pt x="36" y="12"/>
                      </a:lnTo>
                      <a:lnTo>
                        <a:pt x="42" y="30"/>
                      </a:lnTo>
                      <a:lnTo>
                        <a:pt x="42" y="48"/>
                      </a:lnTo>
                      <a:lnTo>
                        <a:pt x="54" y="66"/>
                      </a:lnTo>
                      <a:lnTo>
                        <a:pt x="66" y="78"/>
                      </a:lnTo>
                      <a:lnTo>
                        <a:pt x="72" y="90"/>
                      </a:lnTo>
                      <a:lnTo>
                        <a:pt x="84" y="102"/>
                      </a:lnTo>
                      <a:lnTo>
                        <a:pt x="90" y="120"/>
                      </a:lnTo>
                      <a:lnTo>
                        <a:pt x="96" y="138"/>
                      </a:lnTo>
                      <a:lnTo>
                        <a:pt x="102" y="144"/>
                      </a:lnTo>
                      <a:lnTo>
                        <a:pt x="114" y="150"/>
                      </a:lnTo>
                      <a:lnTo>
                        <a:pt x="120" y="156"/>
                      </a:lnTo>
                      <a:lnTo>
                        <a:pt x="108" y="162"/>
                      </a:lnTo>
                      <a:lnTo>
                        <a:pt x="96" y="150"/>
                      </a:lnTo>
                      <a:lnTo>
                        <a:pt x="78" y="132"/>
                      </a:lnTo>
                      <a:lnTo>
                        <a:pt x="78" y="120"/>
                      </a:lnTo>
                      <a:lnTo>
                        <a:pt x="72" y="108"/>
                      </a:lnTo>
                      <a:lnTo>
                        <a:pt x="60" y="96"/>
                      </a:lnTo>
                      <a:lnTo>
                        <a:pt x="54" y="96"/>
                      </a:lnTo>
                      <a:lnTo>
                        <a:pt x="42" y="90"/>
                      </a:lnTo>
                      <a:lnTo>
                        <a:pt x="30" y="84"/>
                      </a:lnTo>
                      <a:lnTo>
                        <a:pt x="48" y="84"/>
                      </a:lnTo>
                      <a:lnTo>
                        <a:pt x="48" y="66"/>
                      </a:lnTo>
                      <a:lnTo>
                        <a:pt x="36" y="54"/>
                      </a:lnTo>
                      <a:lnTo>
                        <a:pt x="24" y="48"/>
                      </a:lnTo>
                      <a:lnTo>
                        <a:pt x="12" y="24"/>
                      </a:lnTo>
                      <a:lnTo>
                        <a:pt x="0" y="0"/>
                      </a:lnTo>
                      <a:lnTo>
                        <a:pt x="18" y="0"/>
                      </a:lnTo>
                      <a:lnTo>
                        <a:pt x="36" y="0"/>
                      </a:lnTo>
                      <a:lnTo>
                        <a:pt x="42" y="6"/>
                      </a:lnTo>
                      <a:lnTo>
                        <a:pt x="60" y="12"/>
                      </a:lnTo>
                      <a:lnTo>
                        <a:pt x="84" y="18"/>
                      </a:lnTo>
                      <a:lnTo>
                        <a:pt x="90" y="24"/>
                      </a:lnTo>
                      <a:lnTo>
                        <a:pt x="102" y="24"/>
                      </a:lnTo>
                      <a:lnTo>
                        <a:pt x="126" y="24"/>
                      </a:lnTo>
                      <a:lnTo>
                        <a:pt x="138" y="24"/>
                      </a:lnTo>
                      <a:lnTo>
                        <a:pt x="138" y="18"/>
                      </a:lnTo>
                      <a:lnTo>
                        <a:pt x="150" y="18"/>
                      </a:lnTo>
                      <a:lnTo>
                        <a:pt x="162" y="18"/>
                      </a:lnTo>
                      <a:lnTo>
                        <a:pt x="168" y="18"/>
                      </a:lnTo>
                      <a:lnTo>
                        <a:pt x="168" y="24"/>
                      </a:lnTo>
                      <a:lnTo>
                        <a:pt x="174" y="24"/>
                      </a:lnTo>
                      <a:lnTo>
                        <a:pt x="174" y="30"/>
                      </a:lnTo>
                      <a:lnTo>
                        <a:pt x="180" y="30"/>
                      </a:lnTo>
                      <a:lnTo>
                        <a:pt x="186" y="36"/>
                      </a:lnTo>
                      <a:lnTo>
                        <a:pt x="186" y="42"/>
                      </a:lnTo>
                      <a:lnTo>
                        <a:pt x="186" y="48"/>
                      </a:lnTo>
                      <a:lnTo>
                        <a:pt x="192" y="54"/>
                      </a:lnTo>
                      <a:lnTo>
                        <a:pt x="198" y="54"/>
                      </a:lnTo>
                      <a:lnTo>
                        <a:pt x="198" y="60"/>
                      </a:lnTo>
                      <a:lnTo>
                        <a:pt x="204" y="60"/>
                      </a:lnTo>
                      <a:lnTo>
                        <a:pt x="210" y="60"/>
                      </a:lnTo>
                      <a:lnTo>
                        <a:pt x="210" y="66"/>
                      </a:lnTo>
                      <a:lnTo>
                        <a:pt x="210" y="60"/>
                      </a:lnTo>
                      <a:lnTo>
                        <a:pt x="216" y="60"/>
                      </a:lnTo>
                      <a:lnTo>
                        <a:pt x="216" y="54"/>
                      </a:lnTo>
                      <a:lnTo>
                        <a:pt x="222" y="48"/>
                      </a:lnTo>
                      <a:lnTo>
                        <a:pt x="228" y="48"/>
                      </a:lnTo>
                      <a:lnTo>
                        <a:pt x="234" y="48"/>
                      </a:lnTo>
                      <a:lnTo>
                        <a:pt x="240" y="54"/>
                      </a:lnTo>
                      <a:lnTo>
                        <a:pt x="246" y="54"/>
                      </a:lnTo>
                      <a:lnTo>
                        <a:pt x="246" y="60"/>
                      </a:lnTo>
                      <a:lnTo>
                        <a:pt x="252" y="66"/>
                      </a:lnTo>
                      <a:lnTo>
                        <a:pt x="252" y="72"/>
                      </a:lnTo>
                      <a:lnTo>
                        <a:pt x="252" y="78"/>
                      </a:lnTo>
                      <a:lnTo>
                        <a:pt x="258" y="78"/>
                      </a:lnTo>
                      <a:lnTo>
                        <a:pt x="258" y="84"/>
                      </a:lnTo>
                      <a:lnTo>
                        <a:pt x="264" y="84"/>
                      </a:lnTo>
                      <a:lnTo>
                        <a:pt x="264" y="90"/>
                      </a:lnTo>
                      <a:lnTo>
                        <a:pt x="270" y="96"/>
                      </a:lnTo>
                      <a:lnTo>
                        <a:pt x="270" y="102"/>
                      </a:lnTo>
                      <a:lnTo>
                        <a:pt x="276" y="108"/>
                      </a:lnTo>
                      <a:lnTo>
                        <a:pt x="282" y="108"/>
                      </a:lnTo>
                      <a:lnTo>
                        <a:pt x="282" y="114"/>
                      </a:lnTo>
                      <a:lnTo>
                        <a:pt x="288" y="114"/>
                      </a:lnTo>
                      <a:lnTo>
                        <a:pt x="294" y="114"/>
                      </a:lnTo>
                      <a:lnTo>
                        <a:pt x="300" y="114"/>
                      </a:lnTo>
                      <a:close/>
                    </a:path>
                  </a:pathLst>
                </a:custGeom>
                <a:solidFill>
                  <a:srgbClr val="00CC00"/>
                </a:solidFill>
                <a:ln w="0">
                  <a:solidFill>
                    <a:srgbClr val="000000"/>
                  </a:solidFill>
                  <a:prstDash val="solid"/>
                  <a:round/>
                  <a:headEnd/>
                  <a:tailEnd/>
                </a:ln>
              </p:spPr>
              <p:txBody>
                <a:bodyPr/>
                <a:lstStyle/>
                <a:p>
                  <a:endParaRPr lang="en-US"/>
                </a:p>
              </p:txBody>
            </p:sp>
            <p:sp>
              <p:nvSpPr>
                <p:cNvPr id="17135" name="Freeform 607"/>
                <p:cNvSpPr>
                  <a:spLocks/>
                </p:cNvSpPr>
                <p:nvPr/>
              </p:nvSpPr>
              <p:spPr bwMode="auto">
                <a:xfrm>
                  <a:off x="1904" y="2586"/>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36" name="Freeform 608"/>
                <p:cNvSpPr>
                  <a:spLocks/>
                </p:cNvSpPr>
                <p:nvPr/>
              </p:nvSpPr>
              <p:spPr bwMode="auto">
                <a:xfrm>
                  <a:off x="1898" y="2592"/>
                  <a:ext cx="0" cy="6"/>
                </a:xfrm>
                <a:custGeom>
                  <a:avLst/>
                  <a:gdLst>
                    <a:gd name="T0" fmla="*/ 0 h 6"/>
                    <a:gd name="T1" fmla="*/ 6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37" name="Freeform 609"/>
                <p:cNvSpPr>
                  <a:spLocks/>
                </p:cNvSpPr>
                <p:nvPr/>
              </p:nvSpPr>
              <p:spPr bwMode="auto">
                <a:xfrm>
                  <a:off x="1790" y="2568"/>
                  <a:ext cx="54" cy="36"/>
                </a:xfrm>
                <a:custGeom>
                  <a:avLst/>
                  <a:gdLst>
                    <a:gd name="T0" fmla="*/ 0 w 54"/>
                    <a:gd name="T1" fmla="*/ 0 h 36"/>
                    <a:gd name="T2" fmla="*/ 0 w 54"/>
                    <a:gd name="T3" fmla="*/ 18 h 36"/>
                    <a:gd name="T4" fmla="*/ 0 w 54"/>
                    <a:gd name="T5" fmla="*/ 24 h 36"/>
                    <a:gd name="T6" fmla="*/ 0 w 54"/>
                    <a:gd name="T7" fmla="*/ 30 h 36"/>
                    <a:gd name="T8" fmla="*/ 6 w 54"/>
                    <a:gd name="T9" fmla="*/ 36 h 36"/>
                    <a:gd name="T10" fmla="*/ 12 w 54"/>
                    <a:gd name="T11" fmla="*/ 30 h 36"/>
                    <a:gd name="T12" fmla="*/ 18 w 54"/>
                    <a:gd name="T13" fmla="*/ 24 h 36"/>
                    <a:gd name="T14" fmla="*/ 30 w 54"/>
                    <a:gd name="T15" fmla="*/ 24 h 36"/>
                    <a:gd name="T16" fmla="*/ 48 w 54"/>
                    <a:gd name="T17" fmla="*/ 30 h 36"/>
                    <a:gd name="T18" fmla="*/ 54 w 54"/>
                    <a:gd name="T19" fmla="*/ 24 h 36"/>
                    <a:gd name="T20" fmla="*/ 48 w 54"/>
                    <a:gd name="T21" fmla="*/ 18 h 36"/>
                    <a:gd name="T22" fmla="*/ 36 w 54"/>
                    <a:gd name="T23" fmla="*/ 12 h 36"/>
                    <a:gd name="T24" fmla="*/ 36 w 54"/>
                    <a:gd name="T25" fmla="*/ 6 h 36"/>
                    <a:gd name="T26" fmla="*/ 30 w 54"/>
                    <a:gd name="T27" fmla="*/ 6 h 36"/>
                    <a:gd name="T28" fmla="*/ 12 w 54"/>
                    <a:gd name="T29" fmla="*/ 0 h 36"/>
                    <a:gd name="T30" fmla="*/ 0 w 54"/>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6"/>
                    <a:gd name="T50" fmla="*/ 54 w 54"/>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6">
                      <a:moveTo>
                        <a:pt x="0" y="0"/>
                      </a:moveTo>
                      <a:lnTo>
                        <a:pt x="0" y="18"/>
                      </a:lnTo>
                      <a:lnTo>
                        <a:pt x="0" y="24"/>
                      </a:lnTo>
                      <a:lnTo>
                        <a:pt x="0" y="30"/>
                      </a:lnTo>
                      <a:lnTo>
                        <a:pt x="6" y="36"/>
                      </a:lnTo>
                      <a:lnTo>
                        <a:pt x="12" y="30"/>
                      </a:lnTo>
                      <a:lnTo>
                        <a:pt x="18" y="24"/>
                      </a:lnTo>
                      <a:lnTo>
                        <a:pt x="30" y="24"/>
                      </a:lnTo>
                      <a:lnTo>
                        <a:pt x="48" y="30"/>
                      </a:lnTo>
                      <a:lnTo>
                        <a:pt x="54" y="24"/>
                      </a:lnTo>
                      <a:lnTo>
                        <a:pt x="48" y="18"/>
                      </a:lnTo>
                      <a:lnTo>
                        <a:pt x="36" y="12"/>
                      </a:lnTo>
                      <a:lnTo>
                        <a:pt x="36" y="6"/>
                      </a:lnTo>
                      <a:lnTo>
                        <a:pt x="30" y="6"/>
                      </a:lnTo>
                      <a:lnTo>
                        <a:pt x="12"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38" name="Freeform 610"/>
                <p:cNvSpPr>
                  <a:spLocks/>
                </p:cNvSpPr>
                <p:nvPr/>
              </p:nvSpPr>
              <p:spPr bwMode="auto">
                <a:xfrm>
                  <a:off x="1754" y="2568"/>
                  <a:ext cx="36" cy="30"/>
                </a:xfrm>
                <a:custGeom>
                  <a:avLst/>
                  <a:gdLst>
                    <a:gd name="T0" fmla="*/ 36 w 36"/>
                    <a:gd name="T1" fmla="*/ 0 h 30"/>
                    <a:gd name="T2" fmla="*/ 36 w 36"/>
                    <a:gd name="T3" fmla="*/ 18 h 30"/>
                    <a:gd name="T4" fmla="*/ 36 w 36"/>
                    <a:gd name="T5" fmla="*/ 24 h 30"/>
                    <a:gd name="T6" fmla="*/ 36 w 36"/>
                    <a:gd name="T7" fmla="*/ 30 h 30"/>
                    <a:gd name="T8" fmla="*/ 24 w 36"/>
                    <a:gd name="T9" fmla="*/ 30 h 30"/>
                    <a:gd name="T10" fmla="*/ 6 w 36"/>
                    <a:gd name="T11" fmla="*/ 30 h 30"/>
                    <a:gd name="T12" fmla="*/ 0 w 36"/>
                    <a:gd name="T13" fmla="*/ 24 h 30"/>
                    <a:gd name="T14" fmla="*/ 0 w 36"/>
                    <a:gd name="T15" fmla="*/ 18 h 30"/>
                    <a:gd name="T16" fmla="*/ 18 w 36"/>
                    <a:gd name="T17" fmla="*/ 24 h 30"/>
                    <a:gd name="T18" fmla="*/ 30 w 36"/>
                    <a:gd name="T19" fmla="*/ 24 h 30"/>
                    <a:gd name="T20" fmla="*/ 24 w 36"/>
                    <a:gd name="T21" fmla="*/ 12 h 30"/>
                    <a:gd name="T22" fmla="*/ 18 w 36"/>
                    <a:gd name="T23" fmla="*/ 6 h 30"/>
                    <a:gd name="T24" fmla="*/ 12 w 36"/>
                    <a:gd name="T25" fmla="*/ 6 h 30"/>
                    <a:gd name="T26" fmla="*/ 24 w 36"/>
                    <a:gd name="T27" fmla="*/ 0 h 30"/>
                    <a:gd name="T28" fmla="*/ 36 w 36"/>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30"/>
                    <a:gd name="T47" fmla="*/ 36 w 3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30">
                      <a:moveTo>
                        <a:pt x="36" y="0"/>
                      </a:moveTo>
                      <a:lnTo>
                        <a:pt x="36" y="18"/>
                      </a:lnTo>
                      <a:lnTo>
                        <a:pt x="36" y="24"/>
                      </a:lnTo>
                      <a:lnTo>
                        <a:pt x="36" y="30"/>
                      </a:lnTo>
                      <a:lnTo>
                        <a:pt x="24" y="30"/>
                      </a:lnTo>
                      <a:lnTo>
                        <a:pt x="6" y="30"/>
                      </a:lnTo>
                      <a:lnTo>
                        <a:pt x="0" y="24"/>
                      </a:lnTo>
                      <a:lnTo>
                        <a:pt x="0" y="18"/>
                      </a:lnTo>
                      <a:lnTo>
                        <a:pt x="18" y="24"/>
                      </a:lnTo>
                      <a:lnTo>
                        <a:pt x="30" y="24"/>
                      </a:lnTo>
                      <a:lnTo>
                        <a:pt x="24" y="12"/>
                      </a:lnTo>
                      <a:lnTo>
                        <a:pt x="18" y="6"/>
                      </a:lnTo>
                      <a:lnTo>
                        <a:pt x="12" y="6"/>
                      </a:lnTo>
                      <a:lnTo>
                        <a:pt x="24" y="0"/>
                      </a:lnTo>
                      <a:lnTo>
                        <a:pt x="36" y="0"/>
                      </a:lnTo>
                      <a:close/>
                    </a:path>
                  </a:pathLst>
                </a:custGeom>
                <a:solidFill>
                  <a:srgbClr val="00CC00"/>
                </a:solidFill>
                <a:ln w="0">
                  <a:solidFill>
                    <a:srgbClr val="000000"/>
                  </a:solidFill>
                  <a:prstDash val="solid"/>
                  <a:round/>
                  <a:headEnd/>
                  <a:tailEnd/>
                </a:ln>
              </p:spPr>
              <p:txBody>
                <a:bodyPr/>
                <a:lstStyle/>
                <a:p>
                  <a:endParaRPr lang="en-US"/>
                </a:p>
              </p:txBody>
            </p:sp>
            <p:sp>
              <p:nvSpPr>
                <p:cNvPr id="17139" name="Freeform 611"/>
                <p:cNvSpPr>
                  <a:spLocks/>
                </p:cNvSpPr>
                <p:nvPr/>
              </p:nvSpPr>
              <p:spPr bwMode="auto">
                <a:xfrm>
                  <a:off x="1862" y="2592"/>
                  <a:ext cx="24" cy="6"/>
                </a:xfrm>
                <a:custGeom>
                  <a:avLst/>
                  <a:gdLst>
                    <a:gd name="T0" fmla="*/ 24 w 24"/>
                    <a:gd name="T1" fmla="*/ 6 h 6"/>
                    <a:gd name="T2" fmla="*/ 18 w 24"/>
                    <a:gd name="T3" fmla="*/ 6 h 6"/>
                    <a:gd name="T4" fmla="*/ 12 w 24"/>
                    <a:gd name="T5" fmla="*/ 6 h 6"/>
                    <a:gd name="T6" fmla="*/ 6 w 24"/>
                    <a:gd name="T7" fmla="*/ 6 h 6"/>
                    <a:gd name="T8" fmla="*/ 0 w 24"/>
                    <a:gd name="T9" fmla="*/ 6 h 6"/>
                    <a:gd name="T10" fmla="*/ 0 w 24"/>
                    <a:gd name="T11" fmla="*/ 0 h 6"/>
                    <a:gd name="T12" fmla="*/ 18 w 24"/>
                    <a:gd name="T13" fmla="*/ 0 h 6"/>
                    <a:gd name="T14" fmla="*/ 24 w 24"/>
                    <a:gd name="T15" fmla="*/ 0 h 6"/>
                    <a:gd name="T16" fmla="*/ 24 w 24"/>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
                    <a:gd name="T29" fmla="*/ 24 w 2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
                      <a:moveTo>
                        <a:pt x="24" y="6"/>
                      </a:moveTo>
                      <a:lnTo>
                        <a:pt x="18" y="6"/>
                      </a:lnTo>
                      <a:lnTo>
                        <a:pt x="12" y="6"/>
                      </a:lnTo>
                      <a:lnTo>
                        <a:pt x="6" y="6"/>
                      </a:lnTo>
                      <a:lnTo>
                        <a:pt x="0" y="6"/>
                      </a:lnTo>
                      <a:lnTo>
                        <a:pt x="0" y="0"/>
                      </a:lnTo>
                      <a:lnTo>
                        <a:pt x="18" y="0"/>
                      </a:lnTo>
                      <a:lnTo>
                        <a:pt x="24" y="0"/>
                      </a:lnTo>
                      <a:lnTo>
                        <a:pt x="24" y="6"/>
                      </a:lnTo>
                      <a:close/>
                    </a:path>
                  </a:pathLst>
                </a:custGeom>
                <a:solidFill>
                  <a:srgbClr val="00CC00"/>
                </a:solidFill>
                <a:ln w="0">
                  <a:solidFill>
                    <a:srgbClr val="000000"/>
                  </a:solidFill>
                  <a:prstDash val="solid"/>
                  <a:round/>
                  <a:headEnd/>
                  <a:tailEnd/>
                </a:ln>
              </p:spPr>
              <p:txBody>
                <a:bodyPr/>
                <a:lstStyle/>
                <a:p>
                  <a:endParaRPr lang="en-US"/>
                </a:p>
              </p:txBody>
            </p:sp>
            <p:sp>
              <p:nvSpPr>
                <p:cNvPr id="17140" name="Freeform 612"/>
                <p:cNvSpPr>
                  <a:spLocks/>
                </p:cNvSpPr>
                <p:nvPr/>
              </p:nvSpPr>
              <p:spPr bwMode="auto">
                <a:xfrm>
                  <a:off x="1928" y="2610"/>
                  <a:ext cx="0" cy="6"/>
                </a:xfrm>
                <a:custGeom>
                  <a:avLst/>
                  <a:gdLst>
                    <a:gd name="T0" fmla="*/ 6 h 6"/>
                    <a:gd name="T1" fmla="*/ 0 h 6"/>
                    <a:gd name="T2" fmla="*/ 6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6"/>
                      </a:move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41" name="Freeform 613"/>
                <p:cNvSpPr>
                  <a:spLocks/>
                </p:cNvSpPr>
                <p:nvPr/>
              </p:nvSpPr>
              <p:spPr bwMode="auto">
                <a:xfrm>
                  <a:off x="1892" y="2604"/>
                  <a:ext cx="6" cy="0"/>
                </a:xfrm>
                <a:custGeom>
                  <a:avLst/>
                  <a:gdLst>
                    <a:gd name="T0" fmla="*/ 6 w 6"/>
                    <a:gd name="T1" fmla="*/ 0 w 6"/>
                    <a:gd name="T2" fmla="*/ 6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6" y="0"/>
                      </a:move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42" name="Freeform 614"/>
                <p:cNvSpPr>
                  <a:spLocks/>
                </p:cNvSpPr>
                <p:nvPr/>
              </p:nvSpPr>
              <p:spPr bwMode="auto">
                <a:xfrm>
                  <a:off x="1598" y="2520"/>
                  <a:ext cx="156" cy="48"/>
                </a:xfrm>
                <a:custGeom>
                  <a:avLst/>
                  <a:gdLst>
                    <a:gd name="T0" fmla="*/ 108 w 156"/>
                    <a:gd name="T1" fmla="*/ 18 h 48"/>
                    <a:gd name="T2" fmla="*/ 96 w 156"/>
                    <a:gd name="T3" fmla="*/ 12 h 48"/>
                    <a:gd name="T4" fmla="*/ 78 w 156"/>
                    <a:gd name="T5" fmla="*/ 6 h 48"/>
                    <a:gd name="T6" fmla="*/ 66 w 156"/>
                    <a:gd name="T7" fmla="*/ 0 h 48"/>
                    <a:gd name="T8" fmla="*/ 54 w 156"/>
                    <a:gd name="T9" fmla="*/ 0 h 48"/>
                    <a:gd name="T10" fmla="*/ 48 w 156"/>
                    <a:gd name="T11" fmla="*/ 0 h 48"/>
                    <a:gd name="T12" fmla="*/ 36 w 156"/>
                    <a:gd name="T13" fmla="*/ 0 h 48"/>
                    <a:gd name="T14" fmla="*/ 12 w 156"/>
                    <a:gd name="T15" fmla="*/ 6 h 48"/>
                    <a:gd name="T16" fmla="*/ 6 w 156"/>
                    <a:gd name="T17" fmla="*/ 12 h 48"/>
                    <a:gd name="T18" fmla="*/ 0 w 156"/>
                    <a:gd name="T19" fmla="*/ 18 h 48"/>
                    <a:gd name="T20" fmla="*/ 6 w 156"/>
                    <a:gd name="T21" fmla="*/ 18 h 48"/>
                    <a:gd name="T22" fmla="*/ 18 w 156"/>
                    <a:gd name="T23" fmla="*/ 12 h 48"/>
                    <a:gd name="T24" fmla="*/ 30 w 156"/>
                    <a:gd name="T25" fmla="*/ 6 h 48"/>
                    <a:gd name="T26" fmla="*/ 48 w 156"/>
                    <a:gd name="T27" fmla="*/ 6 h 48"/>
                    <a:gd name="T28" fmla="*/ 42 w 156"/>
                    <a:gd name="T29" fmla="*/ 12 h 48"/>
                    <a:gd name="T30" fmla="*/ 54 w 156"/>
                    <a:gd name="T31" fmla="*/ 12 h 48"/>
                    <a:gd name="T32" fmla="*/ 60 w 156"/>
                    <a:gd name="T33" fmla="*/ 18 h 48"/>
                    <a:gd name="T34" fmla="*/ 66 w 156"/>
                    <a:gd name="T35" fmla="*/ 18 h 48"/>
                    <a:gd name="T36" fmla="*/ 84 w 156"/>
                    <a:gd name="T37" fmla="*/ 24 h 48"/>
                    <a:gd name="T38" fmla="*/ 96 w 156"/>
                    <a:gd name="T39" fmla="*/ 30 h 48"/>
                    <a:gd name="T40" fmla="*/ 102 w 156"/>
                    <a:gd name="T41" fmla="*/ 36 h 48"/>
                    <a:gd name="T42" fmla="*/ 114 w 156"/>
                    <a:gd name="T43" fmla="*/ 42 h 48"/>
                    <a:gd name="T44" fmla="*/ 108 w 156"/>
                    <a:gd name="T45" fmla="*/ 48 h 48"/>
                    <a:gd name="T46" fmla="*/ 120 w 156"/>
                    <a:gd name="T47" fmla="*/ 48 h 48"/>
                    <a:gd name="T48" fmla="*/ 138 w 156"/>
                    <a:gd name="T49" fmla="*/ 48 h 48"/>
                    <a:gd name="T50" fmla="*/ 144 w 156"/>
                    <a:gd name="T51" fmla="*/ 48 h 48"/>
                    <a:gd name="T52" fmla="*/ 156 w 156"/>
                    <a:gd name="T53" fmla="*/ 42 h 48"/>
                    <a:gd name="T54" fmla="*/ 150 w 156"/>
                    <a:gd name="T55" fmla="*/ 42 h 48"/>
                    <a:gd name="T56" fmla="*/ 138 w 156"/>
                    <a:gd name="T57" fmla="*/ 36 h 48"/>
                    <a:gd name="T58" fmla="*/ 132 w 156"/>
                    <a:gd name="T59" fmla="*/ 30 h 48"/>
                    <a:gd name="T60" fmla="*/ 120 w 156"/>
                    <a:gd name="T61" fmla="*/ 24 h 48"/>
                    <a:gd name="T62" fmla="*/ 114 w 156"/>
                    <a:gd name="T63" fmla="*/ 24 h 48"/>
                    <a:gd name="T64" fmla="*/ 108 w 156"/>
                    <a:gd name="T65" fmla="*/ 18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48"/>
                    <a:gd name="T101" fmla="*/ 156 w 156"/>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48">
                      <a:moveTo>
                        <a:pt x="108" y="18"/>
                      </a:moveTo>
                      <a:lnTo>
                        <a:pt x="96" y="12"/>
                      </a:lnTo>
                      <a:lnTo>
                        <a:pt x="78" y="6"/>
                      </a:lnTo>
                      <a:lnTo>
                        <a:pt x="66" y="0"/>
                      </a:lnTo>
                      <a:lnTo>
                        <a:pt x="54" y="0"/>
                      </a:lnTo>
                      <a:lnTo>
                        <a:pt x="48" y="0"/>
                      </a:lnTo>
                      <a:lnTo>
                        <a:pt x="36" y="0"/>
                      </a:lnTo>
                      <a:lnTo>
                        <a:pt x="12" y="6"/>
                      </a:lnTo>
                      <a:lnTo>
                        <a:pt x="6" y="12"/>
                      </a:lnTo>
                      <a:lnTo>
                        <a:pt x="0" y="18"/>
                      </a:lnTo>
                      <a:lnTo>
                        <a:pt x="6" y="18"/>
                      </a:lnTo>
                      <a:lnTo>
                        <a:pt x="18" y="12"/>
                      </a:lnTo>
                      <a:lnTo>
                        <a:pt x="30" y="6"/>
                      </a:lnTo>
                      <a:lnTo>
                        <a:pt x="48" y="6"/>
                      </a:lnTo>
                      <a:lnTo>
                        <a:pt x="42" y="12"/>
                      </a:lnTo>
                      <a:lnTo>
                        <a:pt x="54" y="12"/>
                      </a:lnTo>
                      <a:lnTo>
                        <a:pt x="60" y="18"/>
                      </a:lnTo>
                      <a:lnTo>
                        <a:pt x="66" y="18"/>
                      </a:lnTo>
                      <a:lnTo>
                        <a:pt x="84" y="24"/>
                      </a:lnTo>
                      <a:lnTo>
                        <a:pt x="96" y="30"/>
                      </a:lnTo>
                      <a:lnTo>
                        <a:pt x="102" y="36"/>
                      </a:lnTo>
                      <a:lnTo>
                        <a:pt x="114" y="42"/>
                      </a:lnTo>
                      <a:lnTo>
                        <a:pt x="108" y="48"/>
                      </a:lnTo>
                      <a:lnTo>
                        <a:pt x="120" y="48"/>
                      </a:lnTo>
                      <a:lnTo>
                        <a:pt x="138" y="48"/>
                      </a:lnTo>
                      <a:lnTo>
                        <a:pt x="144" y="48"/>
                      </a:lnTo>
                      <a:lnTo>
                        <a:pt x="156" y="42"/>
                      </a:lnTo>
                      <a:lnTo>
                        <a:pt x="150" y="42"/>
                      </a:lnTo>
                      <a:lnTo>
                        <a:pt x="138" y="36"/>
                      </a:lnTo>
                      <a:lnTo>
                        <a:pt x="132" y="30"/>
                      </a:lnTo>
                      <a:lnTo>
                        <a:pt x="120" y="24"/>
                      </a:lnTo>
                      <a:lnTo>
                        <a:pt x="114" y="24"/>
                      </a:lnTo>
                      <a:lnTo>
                        <a:pt x="108" y="18"/>
                      </a:lnTo>
                      <a:close/>
                    </a:path>
                  </a:pathLst>
                </a:custGeom>
                <a:solidFill>
                  <a:srgbClr val="00CC00"/>
                </a:solidFill>
                <a:ln w="0">
                  <a:solidFill>
                    <a:srgbClr val="000000"/>
                  </a:solidFill>
                  <a:prstDash val="solid"/>
                  <a:round/>
                  <a:headEnd/>
                  <a:tailEnd/>
                </a:ln>
              </p:spPr>
              <p:txBody>
                <a:bodyPr/>
                <a:lstStyle/>
                <a:p>
                  <a:endParaRPr lang="en-US"/>
                </a:p>
              </p:txBody>
            </p:sp>
            <p:sp>
              <p:nvSpPr>
                <p:cNvPr id="17143" name="Freeform 615"/>
                <p:cNvSpPr>
                  <a:spLocks/>
                </p:cNvSpPr>
                <p:nvPr/>
              </p:nvSpPr>
              <p:spPr bwMode="auto">
                <a:xfrm>
                  <a:off x="1622" y="2538"/>
                  <a:ext cx="6" cy="6"/>
                </a:xfrm>
                <a:custGeom>
                  <a:avLst/>
                  <a:gdLst>
                    <a:gd name="T0" fmla="*/ 0 w 6"/>
                    <a:gd name="T1" fmla="*/ 6 h 6"/>
                    <a:gd name="T2" fmla="*/ 6 w 6"/>
                    <a:gd name="T3" fmla="*/ 6 h 6"/>
                    <a:gd name="T4" fmla="*/ 6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6"/>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44" name="Freeform 616"/>
                <p:cNvSpPr>
                  <a:spLocks/>
                </p:cNvSpPr>
                <p:nvPr/>
              </p:nvSpPr>
              <p:spPr bwMode="auto">
                <a:xfrm>
                  <a:off x="1694" y="2484"/>
                  <a:ext cx="12" cy="12"/>
                </a:xfrm>
                <a:custGeom>
                  <a:avLst/>
                  <a:gdLst>
                    <a:gd name="T0" fmla="*/ 12 w 12"/>
                    <a:gd name="T1" fmla="*/ 12 h 12"/>
                    <a:gd name="T2" fmla="*/ 6 w 12"/>
                    <a:gd name="T3" fmla="*/ 0 h 12"/>
                    <a:gd name="T4" fmla="*/ 0 w 12"/>
                    <a:gd name="T5" fmla="*/ 12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6" y="0"/>
                      </a:lnTo>
                      <a:lnTo>
                        <a:pt x="0" y="12"/>
                      </a:lnTo>
                      <a:lnTo>
                        <a:pt x="12" y="12"/>
                      </a:lnTo>
                      <a:close/>
                    </a:path>
                  </a:pathLst>
                </a:custGeom>
                <a:solidFill>
                  <a:srgbClr val="00CC00"/>
                </a:solidFill>
                <a:ln w="0">
                  <a:solidFill>
                    <a:srgbClr val="000000"/>
                  </a:solidFill>
                  <a:prstDash val="solid"/>
                  <a:round/>
                  <a:headEnd/>
                  <a:tailEnd/>
                </a:ln>
              </p:spPr>
              <p:txBody>
                <a:bodyPr/>
                <a:lstStyle/>
                <a:p>
                  <a:endParaRPr lang="en-US"/>
                </a:p>
              </p:txBody>
            </p:sp>
            <p:sp>
              <p:nvSpPr>
                <p:cNvPr id="17145" name="Freeform 617"/>
                <p:cNvSpPr>
                  <a:spLocks/>
                </p:cNvSpPr>
                <p:nvPr/>
              </p:nvSpPr>
              <p:spPr bwMode="auto">
                <a:xfrm>
                  <a:off x="1700" y="2454"/>
                  <a:ext cx="12" cy="18"/>
                </a:xfrm>
                <a:custGeom>
                  <a:avLst/>
                  <a:gdLst>
                    <a:gd name="T0" fmla="*/ 12 w 12"/>
                    <a:gd name="T1" fmla="*/ 18 h 18"/>
                    <a:gd name="T2" fmla="*/ 12 w 12"/>
                    <a:gd name="T3" fmla="*/ 12 h 18"/>
                    <a:gd name="T4" fmla="*/ 0 w 12"/>
                    <a:gd name="T5" fmla="*/ 0 h 18"/>
                    <a:gd name="T6" fmla="*/ 12 w 12"/>
                    <a:gd name="T7" fmla="*/ 12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8"/>
                      </a:moveTo>
                      <a:lnTo>
                        <a:pt x="12" y="12"/>
                      </a:lnTo>
                      <a:lnTo>
                        <a:pt x="0" y="0"/>
                      </a:lnTo>
                      <a:lnTo>
                        <a:pt x="12" y="12"/>
                      </a:lnTo>
                      <a:lnTo>
                        <a:pt x="12" y="18"/>
                      </a:lnTo>
                      <a:close/>
                    </a:path>
                  </a:pathLst>
                </a:custGeom>
                <a:solidFill>
                  <a:srgbClr val="00CC00"/>
                </a:solidFill>
                <a:ln w="0">
                  <a:solidFill>
                    <a:srgbClr val="000000"/>
                  </a:solidFill>
                  <a:prstDash val="solid"/>
                  <a:round/>
                  <a:headEnd/>
                  <a:tailEnd/>
                </a:ln>
              </p:spPr>
              <p:txBody>
                <a:bodyPr/>
                <a:lstStyle/>
                <a:p>
                  <a:endParaRPr lang="en-US"/>
                </a:p>
              </p:txBody>
            </p:sp>
            <p:sp>
              <p:nvSpPr>
                <p:cNvPr id="17146" name="Freeform 618"/>
                <p:cNvSpPr>
                  <a:spLocks/>
                </p:cNvSpPr>
                <p:nvPr/>
              </p:nvSpPr>
              <p:spPr bwMode="auto">
                <a:xfrm>
                  <a:off x="1718" y="2478"/>
                  <a:ext cx="12" cy="12"/>
                </a:xfrm>
                <a:custGeom>
                  <a:avLst/>
                  <a:gdLst>
                    <a:gd name="T0" fmla="*/ 6 w 12"/>
                    <a:gd name="T1" fmla="*/ 12 h 12"/>
                    <a:gd name="T2" fmla="*/ 12 w 12"/>
                    <a:gd name="T3" fmla="*/ 12 h 12"/>
                    <a:gd name="T4" fmla="*/ 0 w 12"/>
                    <a:gd name="T5" fmla="*/ 0 h 12"/>
                    <a:gd name="T6" fmla="*/ 6 w 12"/>
                    <a:gd name="T7" fmla="*/ 6 h 12"/>
                    <a:gd name="T8" fmla="*/ 6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12"/>
                      </a:moveTo>
                      <a:lnTo>
                        <a:pt x="12" y="12"/>
                      </a:lnTo>
                      <a:lnTo>
                        <a:pt x="0" y="0"/>
                      </a:lnTo>
                      <a:lnTo>
                        <a:pt x="6" y="6"/>
                      </a:lnTo>
                      <a:lnTo>
                        <a:pt x="6" y="12"/>
                      </a:lnTo>
                      <a:close/>
                    </a:path>
                  </a:pathLst>
                </a:custGeom>
                <a:solidFill>
                  <a:srgbClr val="00CC00"/>
                </a:solidFill>
                <a:ln w="0">
                  <a:solidFill>
                    <a:srgbClr val="000000"/>
                  </a:solidFill>
                  <a:prstDash val="solid"/>
                  <a:round/>
                  <a:headEnd/>
                  <a:tailEnd/>
                </a:ln>
              </p:spPr>
              <p:txBody>
                <a:bodyPr/>
                <a:lstStyle/>
                <a:p>
                  <a:endParaRPr lang="en-US"/>
                </a:p>
              </p:txBody>
            </p:sp>
            <p:sp>
              <p:nvSpPr>
                <p:cNvPr id="17147" name="Freeform 619"/>
                <p:cNvSpPr>
                  <a:spLocks/>
                </p:cNvSpPr>
                <p:nvPr/>
              </p:nvSpPr>
              <p:spPr bwMode="auto">
                <a:xfrm>
                  <a:off x="1766" y="2550"/>
                  <a:ext cx="6" cy="6"/>
                </a:xfrm>
                <a:custGeom>
                  <a:avLst/>
                  <a:gdLst>
                    <a:gd name="T0" fmla="*/ 6 w 6"/>
                    <a:gd name="T1" fmla="*/ 0 h 6"/>
                    <a:gd name="T2" fmla="*/ 0 w 6"/>
                    <a:gd name="T3" fmla="*/ 6 h 6"/>
                    <a:gd name="T4" fmla="*/ 6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48" name="Freeform 620"/>
                <p:cNvSpPr>
                  <a:spLocks/>
                </p:cNvSpPr>
                <p:nvPr/>
              </p:nvSpPr>
              <p:spPr bwMode="auto">
                <a:xfrm>
                  <a:off x="1754" y="2526"/>
                  <a:ext cx="6" cy="6"/>
                </a:xfrm>
                <a:custGeom>
                  <a:avLst/>
                  <a:gdLst>
                    <a:gd name="T0" fmla="*/ 6 w 6"/>
                    <a:gd name="T1" fmla="*/ 0 h 6"/>
                    <a:gd name="T2" fmla="*/ 0 w 6"/>
                    <a:gd name="T3" fmla="*/ 6 h 6"/>
                    <a:gd name="T4" fmla="*/ 6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49" name="Freeform 621"/>
                <p:cNvSpPr>
                  <a:spLocks/>
                </p:cNvSpPr>
                <p:nvPr/>
              </p:nvSpPr>
              <p:spPr bwMode="auto">
                <a:xfrm>
                  <a:off x="1682" y="2460"/>
                  <a:ext cx="18" cy="0"/>
                </a:xfrm>
                <a:custGeom>
                  <a:avLst/>
                  <a:gdLst>
                    <a:gd name="T0" fmla="*/ 6 w 18"/>
                    <a:gd name="T1" fmla="*/ 18 w 18"/>
                    <a:gd name="T2" fmla="*/ 12 w 18"/>
                    <a:gd name="T3" fmla="*/ 0 w 18"/>
                    <a:gd name="T4" fmla="*/ 6 w 18"/>
                    <a:gd name="T5" fmla="*/ 0 60000 65536"/>
                    <a:gd name="T6" fmla="*/ 0 60000 65536"/>
                    <a:gd name="T7" fmla="*/ 0 60000 65536"/>
                    <a:gd name="T8" fmla="*/ 0 60000 65536"/>
                    <a:gd name="T9" fmla="*/ 0 60000 65536"/>
                    <a:gd name="T10" fmla="*/ 0 w 18"/>
                    <a:gd name="T11" fmla="*/ 18 w 18"/>
                  </a:gdLst>
                  <a:ahLst/>
                  <a:cxnLst>
                    <a:cxn ang="T5">
                      <a:pos x="T0" y="0"/>
                    </a:cxn>
                    <a:cxn ang="T6">
                      <a:pos x="T1" y="0"/>
                    </a:cxn>
                    <a:cxn ang="T7">
                      <a:pos x="T2" y="0"/>
                    </a:cxn>
                    <a:cxn ang="T8">
                      <a:pos x="T3" y="0"/>
                    </a:cxn>
                    <a:cxn ang="T9">
                      <a:pos x="T4" y="0"/>
                    </a:cxn>
                  </a:cxnLst>
                  <a:rect l="T10" t="0" r="T11" b="0"/>
                  <a:pathLst>
                    <a:path w="18">
                      <a:moveTo>
                        <a:pt x="6" y="0"/>
                      </a:moveTo>
                      <a:lnTo>
                        <a:pt x="18" y="0"/>
                      </a:lnTo>
                      <a:lnTo>
                        <a:pt x="12" y="0"/>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50" name="Freeform 622"/>
                <p:cNvSpPr>
                  <a:spLocks/>
                </p:cNvSpPr>
                <p:nvPr/>
              </p:nvSpPr>
              <p:spPr bwMode="auto">
                <a:xfrm>
                  <a:off x="1700" y="2502"/>
                  <a:ext cx="6" cy="6"/>
                </a:xfrm>
                <a:custGeom>
                  <a:avLst/>
                  <a:gdLst>
                    <a:gd name="T0" fmla="*/ 6 w 6"/>
                    <a:gd name="T1" fmla="*/ 6 h 6"/>
                    <a:gd name="T2" fmla="*/ 6 w 6"/>
                    <a:gd name="T3" fmla="*/ 0 h 6"/>
                    <a:gd name="T4" fmla="*/ 0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6"/>
                      </a:moveTo>
                      <a:lnTo>
                        <a:pt x="6" y="0"/>
                      </a:lnTo>
                      <a:lnTo>
                        <a:pt x="0" y="0"/>
                      </a:lnTo>
                      <a:lnTo>
                        <a:pt x="6" y="6"/>
                      </a:lnTo>
                      <a:close/>
                    </a:path>
                  </a:pathLst>
                </a:custGeom>
                <a:solidFill>
                  <a:srgbClr val="00CC00"/>
                </a:solidFill>
                <a:ln w="0">
                  <a:solidFill>
                    <a:srgbClr val="000000"/>
                  </a:solidFill>
                  <a:prstDash val="solid"/>
                  <a:round/>
                  <a:headEnd/>
                  <a:tailEnd/>
                </a:ln>
              </p:spPr>
              <p:txBody>
                <a:bodyPr/>
                <a:lstStyle/>
                <a:p>
                  <a:endParaRPr lang="en-US"/>
                </a:p>
              </p:txBody>
            </p:sp>
            <p:sp>
              <p:nvSpPr>
                <p:cNvPr id="17151" name="Rectangle 623"/>
                <p:cNvSpPr>
                  <a:spLocks noChangeArrowheads="1"/>
                </p:cNvSpPr>
                <p:nvPr/>
              </p:nvSpPr>
              <p:spPr bwMode="auto">
                <a:xfrm>
                  <a:off x="1706" y="2484"/>
                  <a:ext cx="6" cy="6"/>
                </a:xfrm>
                <a:prstGeom prst="rect">
                  <a:avLst/>
                </a:prstGeom>
                <a:solidFill>
                  <a:srgbClr val="00CC00"/>
                </a:solidFill>
                <a:ln w="0">
                  <a:solidFill>
                    <a:srgbClr val="000000"/>
                  </a:solidFill>
                  <a:miter lim="800000"/>
                  <a:headEnd/>
                  <a:tailEnd/>
                </a:ln>
              </p:spPr>
              <p:txBody>
                <a:bodyPr/>
                <a:lstStyle/>
                <a:p>
                  <a:endParaRPr lang="en-US"/>
                </a:p>
              </p:txBody>
            </p:sp>
            <p:sp>
              <p:nvSpPr>
                <p:cNvPr id="17152" name="Freeform 624"/>
                <p:cNvSpPr>
                  <a:spLocks/>
                </p:cNvSpPr>
                <p:nvPr/>
              </p:nvSpPr>
              <p:spPr bwMode="auto">
                <a:xfrm>
                  <a:off x="997" y="2022"/>
                  <a:ext cx="865" cy="468"/>
                </a:xfrm>
                <a:custGeom>
                  <a:avLst/>
                  <a:gdLst>
                    <a:gd name="T0" fmla="*/ 511 w 865"/>
                    <a:gd name="T1" fmla="*/ 66 h 468"/>
                    <a:gd name="T2" fmla="*/ 553 w 865"/>
                    <a:gd name="T3" fmla="*/ 48 h 468"/>
                    <a:gd name="T4" fmla="*/ 595 w 865"/>
                    <a:gd name="T5" fmla="*/ 66 h 468"/>
                    <a:gd name="T6" fmla="*/ 595 w 865"/>
                    <a:gd name="T7" fmla="*/ 78 h 468"/>
                    <a:gd name="T8" fmla="*/ 559 w 865"/>
                    <a:gd name="T9" fmla="*/ 102 h 468"/>
                    <a:gd name="T10" fmla="*/ 559 w 865"/>
                    <a:gd name="T11" fmla="*/ 126 h 468"/>
                    <a:gd name="T12" fmla="*/ 571 w 865"/>
                    <a:gd name="T13" fmla="*/ 162 h 468"/>
                    <a:gd name="T14" fmla="*/ 583 w 865"/>
                    <a:gd name="T15" fmla="*/ 102 h 468"/>
                    <a:gd name="T16" fmla="*/ 625 w 865"/>
                    <a:gd name="T17" fmla="*/ 96 h 468"/>
                    <a:gd name="T18" fmla="*/ 619 w 865"/>
                    <a:gd name="T19" fmla="*/ 120 h 468"/>
                    <a:gd name="T20" fmla="*/ 625 w 865"/>
                    <a:gd name="T21" fmla="*/ 162 h 468"/>
                    <a:gd name="T22" fmla="*/ 649 w 865"/>
                    <a:gd name="T23" fmla="*/ 168 h 468"/>
                    <a:gd name="T24" fmla="*/ 703 w 865"/>
                    <a:gd name="T25" fmla="*/ 132 h 468"/>
                    <a:gd name="T26" fmla="*/ 733 w 865"/>
                    <a:gd name="T27" fmla="*/ 108 h 468"/>
                    <a:gd name="T28" fmla="*/ 805 w 865"/>
                    <a:gd name="T29" fmla="*/ 90 h 468"/>
                    <a:gd name="T30" fmla="*/ 835 w 865"/>
                    <a:gd name="T31" fmla="*/ 48 h 468"/>
                    <a:gd name="T32" fmla="*/ 859 w 865"/>
                    <a:gd name="T33" fmla="*/ 108 h 468"/>
                    <a:gd name="T34" fmla="*/ 829 w 865"/>
                    <a:gd name="T35" fmla="*/ 120 h 468"/>
                    <a:gd name="T36" fmla="*/ 811 w 865"/>
                    <a:gd name="T37" fmla="*/ 162 h 468"/>
                    <a:gd name="T38" fmla="*/ 805 w 865"/>
                    <a:gd name="T39" fmla="*/ 168 h 468"/>
                    <a:gd name="T40" fmla="*/ 769 w 865"/>
                    <a:gd name="T41" fmla="*/ 180 h 468"/>
                    <a:gd name="T42" fmla="*/ 769 w 865"/>
                    <a:gd name="T43" fmla="*/ 186 h 468"/>
                    <a:gd name="T44" fmla="*/ 745 w 865"/>
                    <a:gd name="T45" fmla="*/ 222 h 468"/>
                    <a:gd name="T46" fmla="*/ 733 w 865"/>
                    <a:gd name="T47" fmla="*/ 252 h 468"/>
                    <a:gd name="T48" fmla="*/ 727 w 865"/>
                    <a:gd name="T49" fmla="*/ 234 h 468"/>
                    <a:gd name="T50" fmla="*/ 727 w 865"/>
                    <a:gd name="T51" fmla="*/ 216 h 468"/>
                    <a:gd name="T52" fmla="*/ 721 w 865"/>
                    <a:gd name="T53" fmla="*/ 234 h 468"/>
                    <a:gd name="T54" fmla="*/ 727 w 865"/>
                    <a:gd name="T55" fmla="*/ 246 h 468"/>
                    <a:gd name="T56" fmla="*/ 721 w 865"/>
                    <a:gd name="T57" fmla="*/ 300 h 468"/>
                    <a:gd name="T58" fmla="*/ 679 w 865"/>
                    <a:gd name="T59" fmla="*/ 330 h 468"/>
                    <a:gd name="T60" fmla="*/ 655 w 865"/>
                    <a:gd name="T61" fmla="*/ 348 h 468"/>
                    <a:gd name="T62" fmla="*/ 661 w 865"/>
                    <a:gd name="T63" fmla="*/ 408 h 468"/>
                    <a:gd name="T64" fmla="*/ 667 w 865"/>
                    <a:gd name="T65" fmla="*/ 462 h 468"/>
                    <a:gd name="T66" fmla="*/ 643 w 865"/>
                    <a:gd name="T67" fmla="*/ 450 h 468"/>
                    <a:gd name="T68" fmla="*/ 631 w 865"/>
                    <a:gd name="T69" fmla="*/ 414 h 468"/>
                    <a:gd name="T70" fmla="*/ 601 w 865"/>
                    <a:gd name="T71" fmla="*/ 384 h 468"/>
                    <a:gd name="T72" fmla="*/ 553 w 865"/>
                    <a:gd name="T73" fmla="*/ 378 h 468"/>
                    <a:gd name="T74" fmla="*/ 535 w 865"/>
                    <a:gd name="T75" fmla="*/ 378 h 468"/>
                    <a:gd name="T76" fmla="*/ 535 w 865"/>
                    <a:gd name="T77" fmla="*/ 396 h 468"/>
                    <a:gd name="T78" fmla="*/ 493 w 865"/>
                    <a:gd name="T79" fmla="*/ 390 h 468"/>
                    <a:gd name="T80" fmla="*/ 456 w 865"/>
                    <a:gd name="T81" fmla="*/ 390 h 468"/>
                    <a:gd name="T82" fmla="*/ 426 w 865"/>
                    <a:gd name="T83" fmla="*/ 408 h 468"/>
                    <a:gd name="T84" fmla="*/ 396 w 865"/>
                    <a:gd name="T85" fmla="*/ 450 h 468"/>
                    <a:gd name="T86" fmla="*/ 366 w 865"/>
                    <a:gd name="T87" fmla="*/ 402 h 468"/>
                    <a:gd name="T88" fmla="*/ 324 w 865"/>
                    <a:gd name="T89" fmla="*/ 396 h 468"/>
                    <a:gd name="T90" fmla="*/ 282 w 865"/>
                    <a:gd name="T91" fmla="*/ 360 h 468"/>
                    <a:gd name="T92" fmla="*/ 156 w 865"/>
                    <a:gd name="T93" fmla="*/ 342 h 468"/>
                    <a:gd name="T94" fmla="*/ 84 w 865"/>
                    <a:gd name="T95" fmla="*/ 312 h 468"/>
                    <a:gd name="T96" fmla="*/ 54 w 865"/>
                    <a:gd name="T97" fmla="*/ 276 h 468"/>
                    <a:gd name="T98" fmla="*/ 24 w 865"/>
                    <a:gd name="T99" fmla="*/ 228 h 468"/>
                    <a:gd name="T100" fmla="*/ 12 w 865"/>
                    <a:gd name="T101" fmla="*/ 162 h 468"/>
                    <a:gd name="T102" fmla="*/ 12 w 865"/>
                    <a:gd name="T103" fmla="*/ 72 h 468"/>
                    <a:gd name="T104" fmla="*/ 6 w 865"/>
                    <a:gd name="T105" fmla="*/ 48 h 468"/>
                    <a:gd name="T106" fmla="*/ 36 w 865"/>
                    <a:gd name="T107" fmla="*/ 36 h 468"/>
                    <a:gd name="T108" fmla="*/ 36 w 865"/>
                    <a:gd name="T109" fmla="*/ 30 h 468"/>
                    <a:gd name="T110" fmla="*/ 132 w 865"/>
                    <a:gd name="T111" fmla="*/ 12 h 468"/>
                    <a:gd name="T112" fmla="*/ 348 w 865"/>
                    <a:gd name="T113" fmla="*/ 12 h 468"/>
                    <a:gd name="T114" fmla="*/ 450 w 865"/>
                    <a:gd name="T115" fmla="*/ 6 h 468"/>
                    <a:gd name="T116" fmla="*/ 493 w 865"/>
                    <a:gd name="T117" fmla="*/ 24 h 4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5"/>
                    <a:gd name="T178" fmla="*/ 0 h 468"/>
                    <a:gd name="T179" fmla="*/ 865 w 865"/>
                    <a:gd name="T180" fmla="*/ 468 h 4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5" h="468">
                      <a:moveTo>
                        <a:pt x="529" y="36"/>
                      </a:moveTo>
                      <a:lnTo>
                        <a:pt x="523" y="36"/>
                      </a:lnTo>
                      <a:lnTo>
                        <a:pt x="517" y="42"/>
                      </a:lnTo>
                      <a:lnTo>
                        <a:pt x="511" y="42"/>
                      </a:lnTo>
                      <a:lnTo>
                        <a:pt x="505" y="48"/>
                      </a:lnTo>
                      <a:lnTo>
                        <a:pt x="505" y="54"/>
                      </a:lnTo>
                      <a:lnTo>
                        <a:pt x="493" y="60"/>
                      </a:lnTo>
                      <a:lnTo>
                        <a:pt x="499" y="60"/>
                      </a:lnTo>
                      <a:lnTo>
                        <a:pt x="505" y="60"/>
                      </a:lnTo>
                      <a:lnTo>
                        <a:pt x="511" y="60"/>
                      </a:lnTo>
                      <a:lnTo>
                        <a:pt x="511" y="66"/>
                      </a:lnTo>
                      <a:lnTo>
                        <a:pt x="511" y="60"/>
                      </a:lnTo>
                      <a:lnTo>
                        <a:pt x="517" y="66"/>
                      </a:lnTo>
                      <a:lnTo>
                        <a:pt x="523" y="66"/>
                      </a:lnTo>
                      <a:lnTo>
                        <a:pt x="523" y="60"/>
                      </a:lnTo>
                      <a:lnTo>
                        <a:pt x="529" y="60"/>
                      </a:lnTo>
                      <a:lnTo>
                        <a:pt x="535" y="60"/>
                      </a:lnTo>
                      <a:lnTo>
                        <a:pt x="541" y="54"/>
                      </a:lnTo>
                      <a:lnTo>
                        <a:pt x="547" y="48"/>
                      </a:lnTo>
                      <a:lnTo>
                        <a:pt x="553" y="48"/>
                      </a:lnTo>
                      <a:lnTo>
                        <a:pt x="559" y="48"/>
                      </a:lnTo>
                      <a:lnTo>
                        <a:pt x="553" y="48"/>
                      </a:lnTo>
                      <a:lnTo>
                        <a:pt x="547" y="54"/>
                      </a:lnTo>
                      <a:lnTo>
                        <a:pt x="547" y="60"/>
                      </a:lnTo>
                      <a:lnTo>
                        <a:pt x="553" y="60"/>
                      </a:lnTo>
                      <a:lnTo>
                        <a:pt x="559" y="60"/>
                      </a:lnTo>
                      <a:lnTo>
                        <a:pt x="565" y="66"/>
                      </a:lnTo>
                      <a:lnTo>
                        <a:pt x="571" y="66"/>
                      </a:lnTo>
                      <a:lnTo>
                        <a:pt x="577" y="66"/>
                      </a:lnTo>
                      <a:lnTo>
                        <a:pt x="583" y="66"/>
                      </a:lnTo>
                      <a:lnTo>
                        <a:pt x="589" y="66"/>
                      </a:lnTo>
                      <a:lnTo>
                        <a:pt x="595" y="60"/>
                      </a:lnTo>
                      <a:lnTo>
                        <a:pt x="595" y="66"/>
                      </a:lnTo>
                      <a:lnTo>
                        <a:pt x="601" y="66"/>
                      </a:lnTo>
                      <a:lnTo>
                        <a:pt x="607" y="66"/>
                      </a:lnTo>
                      <a:lnTo>
                        <a:pt x="613" y="66"/>
                      </a:lnTo>
                      <a:lnTo>
                        <a:pt x="613" y="72"/>
                      </a:lnTo>
                      <a:lnTo>
                        <a:pt x="613" y="78"/>
                      </a:lnTo>
                      <a:lnTo>
                        <a:pt x="619" y="78"/>
                      </a:lnTo>
                      <a:lnTo>
                        <a:pt x="613" y="78"/>
                      </a:lnTo>
                      <a:lnTo>
                        <a:pt x="607" y="78"/>
                      </a:lnTo>
                      <a:lnTo>
                        <a:pt x="601" y="78"/>
                      </a:lnTo>
                      <a:lnTo>
                        <a:pt x="601" y="84"/>
                      </a:lnTo>
                      <a:lnTo>
                        <a:pt x="595" y="78"/>
                      </a:lnTo>
                      <a:lnTo>
                        <a:pt x="589" y="78"/>
                      </a:lnTo>
                      <a:lnTo>
                        <a:pt x="583" y="78"/>
                      </a:lnTo>
                      <a:lnTo>
                        <a:pt x="577" y="78"/>
                      </a:lnTo>
                      <a:lnTo>
                        <a:pt x="577" y="84"/>
                      </a:lnTo>
                      <a:lnTo>
                        <a:pt x="571" y="84"/>
                      </a:lnTo>
                      <a:lnTo>
                        <a:pt x="571" y="78"/>
                      </a:lnTo>
                      <a:lnTo>
                        <a:pt x="571" y="84"/>
                      </a:lnTo>
                      <a:lnTo>
                        <a:pt x="565" y="84"/>
                      </a:lnTo>
                      <a:lnTo>
                        <a:pt x="565" y="90"/>
                      </a:lnTo>
                      <a:lnTo>
                        <a:pt x="559" y="96"/>
                      </a:lnTo>
                      <a:lnTo>
                        <a:pt x="559" y="102"/>
                      </a:lnTo>
                      <a:lnTo>
                        <a:pt x="553" y="102"/>
                      </a:lnTo>
                      <a:lnTo>
                        <a:pt x="553" y="108"/>
                      </a:lnTo>
                      <a:lnTo>
                        <a:pt x="559" y="108"/>
                      </a:lnTo>
                      <a:lnTo>
                        <a:pt x="559" y="102"/>
                      </a:lnTo>
                      <a:lnTo>
                        <a:pt x="565" y="96"/>
                      </a:lnTo>
                      <a:lnTo>
                        <a:pt x="565" y="90"/>
                      </a:lnTo>
                      <a:lnTo>
                        <a:pt x="565" y="96"/>
                      </a:lnTo>
                      <a:lnTo>
                        <a:pt x="559" y="108"/>
                      </a:lnTo>
                      <a:lnTo>
                        <a:pt x="559" y="114"/>
                      </a:lnTo>
                      <a:lnTo>
                        <a:pt x="559" y="120"/>
                      </a:lnTo>
                      <a:lnTo>
                        <a:pt x="559" y="126"/>
                      </a:lnTo>
                      <a:lnTo>
                        <a:pt x="553" y="132"/>
                      </a:lnTo>
                      <a:lnTo>
                        <a:pt x="553" y="138"/>
                      </a:lnTo>
                      <a:lnTo>
                        <a:pt x="553" y="144"/>
                      </a:lnTo>
                      <a:lnTo>
                        <a:pt x="553" y="150"/>
                      </a:lnTo>
                      <a:lnTo>
                        <a:pt x="553" y="156"/>
                      </a:lnTo>
                      <a:lnTo>
                        <a:pt x="559" y="156"/>
                      </a:lnTo>
                      <a:lnTo>
                        <a:pt x="559" y="162"/>
                      </a:lnTo>
                      <a:lnTo>
                        <a:pt x="559" y="168"/>
                      </a:lnTo>
                      <a:lnTo>
                        <a:pt x="565" y="168"/>
                      </a:lnTo>
                      <a:lnTo>
                        <a:pt x="571" y="168"/>
                      </a:lnTo>
                      <a:lnTo>
                        <a:pt x="571" y="162"/>
                      </a:lnTo>
                      <a:lnTo>
                        <a:pt x="577" y="162"/>
                      </a:lnTo>
                      <a:lnTo>
                        <a:pt x="577" y="156"/>
                      </a:lnTo>
                      <a:lnTo>
                        <a:pt x="577" y="150"/>
                      </a:lnTo>
                      <a:lnTo>
                        <a:pt x="577" y="144"/>
                      </a:lnTo>
                      <a:lnTo>
                        <a:pt x="577" y="138"/>
                      </a:lnTo>
                      <a:lnTo>
                        <a:pt x="577" y="132"/>
                      </a:lnTo>
                      <a:lnTo>
                        <a:pt x="577" y="126"/>
                      </a:lnTo>
                      <a:lnTo>
                        <a:pt x="577" y="120"/>
                      </a:lnTo>
                      <a:lnTo>
                        <a:pt x="577" y="114"/>
                      </a:lnTo>
                      <a:lnTo>
                        <a:pt x="577" y="108"/>
                      </a:lnTo>
                      <a:lnTo>
                        <a:pt x="583" y="102"/>
                      </a:lnTo>
                      <a:lnTo>
                        <a:pt x="589" y="96"/>
                      </a:lnTo>
                      <a:lnTo>
                        <a:pt x="589" y="102"/>
                      </a:lnTo>
                      <a:lnTo>
                        <a:pt x="589" y="96"/>
                      </a:lnTo>
                      <a:lnTo>
                        <a:pt x="595" y="90"/>
                      </a:lnTo>
                      <a:lnTo>
                        <a:pt x="595" y="84"/>
                      </a:lnTo>
                      <a:lnTo>
                        <a:pt x="601" y="84"/>
                      </a:lnTo>
                      <a:lnTo>
                        <a:pt x="607" y="84"/>
                      </a:lnTo>
                      <a:lnTo>
                        <a:pt x="613" y="90"/>
                      </a:lnTo>
                      <a:lnTo>
                        <a:pt x="619" y="90"/>
                      </a:lnTo>
                      <a:lnTo>
                        <a:pt x="619" y="96"/>
                      </a:lnTo>
                      <a:lnTo>
                        <a:pt x="625" y="96"/>
                      </a:lnTo>
                      <a:lnTo>
                        <a:pt x="619" y="96"/>
                      </a:lnTo>
                      <a:lnTo>
                        <a:pt x="619" y="102"/>
                      </a:lnTo>
                      <a:lnTo>
                        <a:pt x="625" y="102"/>
                      </a:lnTo>
                      <a:lnTo>
                        <a:pt x="625" y="108"/>
                      </a:lnTo>
                      <a:lnTo>
                        <a:pt x="619" y="114"/>
                      </a:lnTo>
                      <a:lnTo>
                        <a:pt x="619" y="120"/>
                      </a:lnTo>
                      <a:lnTo>
                        <a:pt x="613" y="120"/>
                      </a:lnTo>
                      <a:lnTo>
                        <a:pt x="613" y="126"/>
                      </a:lnTo>
                      <a:lnTo>
                        <a:pt x="619" y="126"/>
                      </a:lnTo>
                      <a:lnTo>
                        <a:pt x="625" y="120"/>
                      </a:lnTo>
                      <a:lnTo>
                        <a:pt x="619" y="120"/>
                      </a:lnTo>
                      <a:lnTo>
                        <a:pt x="625" y="120"/>
                      </a:lnTo>
                      <a:lnTo>
                        <a:pt x="631" y="120"/>
                      </a:lnTo>
                      <a:lnTo>
                        <a:pt x="631" y="126"/>
                      </a:lnTo>
                      <a:lnTo>
                        <a:pt x="637" y="132"/>
                      </a:lnTo>
                      <a:lnTo>
                        <a:pt x="637" y="138"/>
                      </a:lnTo>
                      <a:lnTo>
                        <a:pt x="637" y="144"/>
                      </a:lnTo>
                      <a:lnTo>
                        <a:pt x="637" y="150"/>
                      </a:lnTo>
                      <a:lnTo>
                        <a:pt x="631" y="150"/>
                      </a:lnTo>
                      <a:lnTo>
                        <a:pt x="631" y="156"/>
                      </a:lnTo>
                      <a:lnTo>
                        <a:pt x="625" y="156"/>
                      </a:lnTo>
                      <a:lnTo>
                        <a:pt x="625" y="162"/>
                      </a:lnTo>
                      <a:lnTo>
                        <a:pt x="619" y="162"/>
                      </a:lnTo>
                      <a:lnTo>
                        <a:pt x="619" y="168"/>
                      </a:lnTo>
                      <a:lnTo>
                        <a:pt x="625" y="168"/>
                      </a:lnTo>
                      <a:lnTo>
                        <a:pt x="631" y="168"/>
                      </a:lnTo>
                      <a:lnTo>
                        <a:pt x="631" y="174"/>
                      </a:lnTo>
                      <a:lnTo>
                        <a:pt x="637" y="174"/>
                      </a:lnTo>
                      <a:lnTo>
                        <a:pt x="643" y="174"/>
                      </a:lnTo>
                      <a:lnTo>
                        <a:pt x="643" y="168"/>
                      </a:lnTo>
                      <a:lnTo>
                        <a:pt x="643" y="174"/>
                      </a:lnTo>
                      <a:lnTo>
                        <a:pt x="643" y="168"/>
                      </a:lnTo>
                      <a:lnTo>
                        <a:pt x="649" y="168"/>
                      </a:lnTo>
                      <a:lnTo>
                        <a:pt x="655" y="162"/>
                      </a:lnTo>
                      <a:lnTo>
                        <a:pt x="667" y="162"/>
                      </a:lnTo>
                      <a:lnTo>
                        <a:pt x="667" y="156"/>
                      </a:lnTo>
                      <a:lnTo>
                        <a:pt x="673" y="156"/>
                      </a:lnTo>
                      <a:lnTo>
                        <a:pt x="679" y="156"/>
                      </a:lnTo>
                      <a:lnTo>
                        <a:pt x="685" y="150"/>
                      </a:lnTo>
                      <a:lnTo>
                        <a:pt x="685" y="144"/>
                      </a:lnTo>
                      <a:lnTo>
                        <a:pt x="691" y="144"/>
                      </a:lnTo>
                      <a:lnTo>
                        <a:pt x="685" y="138"/>
                      </a:lnTo>
                      <a:lnTo>
                        <a:pt x="697" y="132"/>
                      </a:lnTo>
                      <a:lnTo>
                        <a:pt x="703" y="132"/>
                      </a:lnTo>
                      <a:lnTo>
                        <a:pt x="709" y="138"/>
                      </a:lnTo>
                      <a:lnTo>
                        <a:pt x="709" y="132"/>
                      </a:lnTo>
                      <a:lnTo>
                        <a:pt x="715" y="132"/>
                      </a:lnTo>
                      <a:lnTo>
                        <a:pt x="715" y="138"/>
                      </a:lnTo>
                      <a:lnTo>
                        <a:pt x="721" y="132"/>
                      </a:lnTo>
                      <a:lnTo>
                        <a:pt x="727" y="132"/>
                      </a:lnTo>
                      <a:lnTo>
                        <a:pt x="727" y="126"/>
                      </a:lnTo>
                      <a:lnTo>
                        <a:pt x="727" y="120"/>
                      </a:lnTo>
                      <a:lnTo>
                        <a:pt x="727" y="114"/>
                      </a:lnTo>
                      <a:lnTo>
                        <a:pt x="733" y="114"/>
                      </a:lnTo>
                      <a:lnTo>
                        <a:pt x="733" y="108"/>
                      </a:lnTo>
                      <a:lnTo>
                        <a:pt x="745" y="102"/>
                      </a:lnTo>
                      <a:lnTo>
                        <a:pt x="751" y="102"/>
                      </a:lnTo>
                      <a:lnTo>
                        <a:pt x="763" y="102"/>
                      </a:lnTo>
                      <a:lnTo>
                        <a:pt x="769" y="102"/>
                      </a:lnTo>
                      <a:lnTo>
                        <a:pt x="769" y="96"/>
                      </a:lnTo>
                      <a:lnTo>
                        <a:pt x="775" y="96"/>
                      </a:lnTo>
                      <a:lnTo>
                        <a:pt x="781" y="102"/>
                      </a:lnTo>
                      <a:lnTo>
                        <a:pt x="793" y="96"/>
                      </a:lnTo>
                      <a:lnTo>
                        <a:pt x="799" y="96"/>
                      </a:lnTo>
                      <a:lnTo>
                        <a:pt x="805" y="96"/>
                      </a:lnTo>
                      <a:lnTo>
                        <a:pt x="805" y="90"/>
                      </a:lnTo>
                      <a:lnTo>
                        <a:pt x="805" y="96"/>
                      </a:lnTo>
                      <a:lnTo>
                        <a:pt x="805" y="90"/>
                      </a:lnTo>
                      <a:lnTo>
                        <a:pt x="811" y="96"/>
                      </a:lnTo>
                      <a:lnTo>
                        <a:pt x="811" y="90"/>
                      </a:lnTo>
                      <a:lnTo>
                        <a:pt x="811" y="84"/>
                      </a:lnTo>
                      <a:lnTo>
                        <a:pt x="817" y="84"/>
                      </a:lnTo>
                      <a:lnTo>
                        <a:pt x="817" y="78"/>
                      </a:lnTo>
                      <a:lnTo>
                        <a:pt x="817" y="72"/>
                      </a:lnTo>
                      <a:lnTo>
                        <a:pt x="823" y="66"/>
                      </a:lnTo>
                      <a:lnTo>
                        <a:pt x="823" y="60"/>
                      </a:lnTo>
                      <a:lnTo>
                        <a:pt x="835" y="48"/>
                      </a:lnTo>
                      <a:lnTo>
                        <a:pt x="835" y="54"/>
                      </a:lnTo>
                      <a:lnTo>
                        <a:pt x="841" y="48"/>
                      </a:lnTo>
                      <a:lnTo>
                        <a:pt x="847" y="48"/>
                      </a:lnTo>
                      <a:lnTo>
                        <a:pt x="853" y="54"/>
                      </a:lnTo>
                      <a:lnTo>
                        <a:pt x="853" y="84"/>
                      </a:lnTo>
                      <a:lnTo>
                        <a:pt x="859" y="84"/>
                      </a:lnTo>
                      <a:lnTo>
                        <a:pt x="859" y="96"/>
                      </a:lnTo>
                      <a:lnTo>
                        <a:pt x="865" y="96"/>
                      </a:lnTo>
                      <a:lnTo>
                        <a:pt x="865" y="102"/>
                      </a:lnTo>
                      <a:lnTo>
                        <a:pt x="865" y="108"/>
                      </a:lnTo>
                      <a:lnTo>
                        <a:pt x="859" y="108"/>
                      </a:lnTo>
                      <a:lnTo>
                        <a:pt x="853" y="108"/>
                      </a:lnTo>
                      <a:lnTo>
                        <a:pt x="853" y="114"/>
                      </a:lnTo>
                      <a:lnTo>
                        <a:pt x="847" y="114"/>
                      </a:lnTo>
                      <a:lnTo>
                        <a:pt x="841" y="114"/>
                      </a:lnTo>
                      <a:lnTo>
                        <a:pt x="841" y="120"/>
                      </a:lnTo>
                      <a:lnTo>
                        <a:pt x="841" y="114"/>
                      </a:lnTo>
                      <a:lnTo>
                        <a:pt x="841" y="108"/>
                      </a:lnTo>
                      <a:lnTo>
                        <a:pt x="841" y="114"/>
                      </a:lnTo>
                      <a:lnTo>
                        <a:pt x="835" y="114"/>
                      </a:lnTo>
                      <a:lnTo>
                        <a:pt x="835" y="120"/>
                      </a:lnTo>
                      <a:lnTo>
                        <a:pt x="829" y="120"/>
                      </a:lnTo>
                      <a:lnTo>
                        <a:pt x="829" y="126"/>
                      </a:lnTo>
                      <a:lnTo>
                        <a:pt x="823" y="126"/>
                      </a:lnTo>
                      <a:lnTo>
                        <a:pt x="817" y="126"/>
                      </a:lnTo>
                      <a:lnTo>
                        <a:pt x="817" y="132"/>
                      </a:lnTo>
                      <a:lnTo>
                        <a:pt x="811" y="138"/>
                      </a:lnTo>
                      <a:lnTo>
                        <a:pt x="811" y="144"/>
                      </a:lnTo>
                      <a:lnTo>
                        <a:pt x="811" y="150"/>
                      </a:lnTo>
                      <a:lnTo>
                        <a:pt x="805" y="150"/>
                      </a:lnTo>
                      <a:lnTo>
                        <a:pt x="805" y="156"/>
                      </a:lnTo>
                      <a:lnTo>
                        <a:pt x="811" y="156"/>
                      </a:lnTo>
                      <a:lnTo>
                        <a:pt x="811" y="162"/>
                      </a:lnTo>
                      <a:lnTo>
                        <a:pt x="817" y="168"/>
                      </a:lnTo>
                      <a:lnTo>
                        <a:pt x="823" y="168"/>
                      </a:lnTo>
                      <a:lnTo>
                        <a:pt x="823" y="162"/>
                      </a:lnTo>
                      <a:lnTo>
                        <a:pt x="817" y="162"/>
                      </a:lnTo>
                      <a:lnTo>
                        <a:pt x="823" y="162"/>
                      </a:lnTo>
                      <a:lnTo>
                        <a:pt x="823" y="168"/>
                      </a:lnTo>
                      <a:lnTo>
                        <a:pt x="817" y="168"/>
                      </a:lnTo>
                      <a:lnTo>
                        <a:pt x="811" y="168"/>
                      </a:lnTo>
                      <a:lnTo>
                        <a:pt x="805" y="174"/>
                      </a:lnTo>
                      <a:lnTo>
                        <a:pt x="811" y="168"/>
                      </a:lnTo>
                      <a:lnTo>
                        <a:pt x="805" y="168"/>
                      </a:lnTo>
                      <a:lnTo>
                        <a:pt x="805" y="174"/>
                      </a:lnTo>
                      <a:lnTo>
                        <a:pt x="805" y="168"/>
                      </a:lnTo>
                      <a:lnTo>
                        <a:pt x="805" y="174"/>
                      </a:lnTo>
                      <a:lnTo>
                        <a:pt x="805" y="168"/>
                      </a:lnTo>
                      <a:lnTo>
                        <a:pt x="799" y="174"/>
                      </a:lnTo>
                      <a:lnTo>
                        <a:pt x="793" y="174"/>
                      </a:lnTo>
                      <a:lnTo>
                        <a:pt x="787" y="174"/>
                      </a:lnTo>
                      <a:lnTo>
                        <a:pt x="781" y="174"/>
                      </a:lnTo>
                      <a:lnTo>
                        <a:pt x="775" y="174"/>
                      </a:lnTo>
                      <a:lnTo>
                        <a:pt x="775" y="180"/>
                      </a:lnTo>
                      <a:lnTo>
                        <a:pt x="769" y="180"/>
                      </a:lnTo>
                      <a:lnTo>
                        <a:pt x="763" y="180"/>
                      </a:lnTo>
                      <a:lnTo>
                        <a:pt x="763" y="186"/>
                      </a:lnTo>
                      <a:lnTo>
                        <a:pt x="769" y="186"/>
                      </a:lnTo>
                      <a:lnTo>
                        <a:pt x="769" y="180"/>
                      </a:lnTo>
                      <a:lnTo>
                        <a:pt x="775" y="180"/>
                      </a:lnTo>
                      <a:lnTo>
                        <a:pt x="781" y="180"/>
                      </a:lnTo>
                      <a:lnTo>
                        <a:pt x="787" y="180"/>
                      </a:lnTo>
                      <a:lnTo>
                        <a:pt x="793" y="180"/>
                      </a:lnTo>
                      <a:lnTo>
                        <a:pt x="787" y="180"/>
                      </a:lnTo>
                      <a:lnTo>
                        <a:pt x="775" y="186"/>
                      </a:lnTo>
                      <a:lnTo>
                        <a:pt x="769" y="186"/>
                      </a:lnTo>
                      <a:lnTo>
                        <a:pt x="763" y="186"/>
                      </a:lnTo>
                      <a:lnTo>
                        <a:pt x="763" y="192"/>
                      </a:lnTo>
                      <a:lnTo>
                        <a:pt x="763" y="186"/>
                      </a:lnTo>
                      <a:lnTo>
                        <a:pt x="757" y="192"/>
                      </a:lnTo>
                      <a:lnTo>
                        <a:pt x="763" y="192"/>
                      </a:lnTo>
                      <a:lnTo>
                        <a:pt x="763" y="198"/>
                      </a:lnTo>
                      <a:lnTo>
                        <a:pt x="763" y="204"/>
                      </a:lnTo>
                      <a:lnTo>
                        <a:pt x="757" y="210"/>
                      </a:lnTo>
                      <a:lnTo>
                        <a:pt x="751" y="216"/>
                      </a:lnTo>
                      <a:lnTo>
                        <a:pt x="751" y="222"/>
                      </a:lnTo>
                      <a:lnTo>
                        <a:pt x="745" y="222"/>
                      </a:lnTo>
                      <a:lnTo>
                        <a:pt x="751" y="216"/>
                      </a:lnTo>
                      <a:lnTo>
                        <a:pt x="745" y="216"/>
                      </a:lnTo>
                      <a:lnTo>
                        <a:pt x="739" y="210"/>
                      </a:lnTo>
                      <a:lnTo>
                        <a:pt x="739" y="216"/>
                      </a:lnTo>
                      <a:lnTo>
                        <a:pt x="745" y="222"/>
                      </a:lnTo>
                      <a:lnTo>
                        <a:pt x="745" y="228"/>
                      </a:lnTo>
                      <a:lnTo>
                        <a:pt x="745" y="234"/>
                      </a:lnTo>
                      <a:lnTo>
                        <a:pt x="745" y="240"/>
                      </a:lnTo>
                      <a:lnTo>
                        <a:pt x="739" y="240"/>
                      </a:lnTo>
                      <a:lnTo>
                        <a:pt x="739" y="246"/>
                      </a:lnTo>
                      <a:lnTo>
                        <a:pt x="733" y="252"/>
                      </a:lnTo>
                      <a:lnTo>
                        <a:pt x="733" y="258"/>
                      </a:lnTo>
                      <a:lnTo>
                        <a:pt x="733" y="252"/>
                      </a:lnTo>
                      <a:lnTo>
                        <a:pt x="733" y="258"/>
                      </a:lnTo>
                      <a:lnTo>
                        <a:pt x="733" y="252"/>
                      </a:lnTo>
                      <a:lnTo>
                        <a:pt x="733" y="246"/>
                      </a:lnTo>
                      <a:lnTo>
                        <a:pt x="739" y="240"/>
                      </a:lnTo>
                      <a:lnTo>
                        <a:pt x="733" y="240"/>
                      </a:lnTo>
                      <a:lnTo>
                        <a:pt x="739" y="240"/>
                      </a:lnTo>
                      <a:lnTo>
                        <a:pt x="733" y="240"/>
                      </a:lnTo>
                      <a:lnTo>
                        <a:pt x="733" y="234"/>
                      </a:lnTo>
                      <a:lnTo>
                        <a:pt x="727" y="234"/>
                      </a:lnTo>
                      <a:lnTo>
                        <a:pt x="727" y="228"/>
                      </a:lnTo>
                      <a:lnTo>
                        <a:pt x="727" y="222"/>
                      </a:lnTo>
                      <a:lnTo>
                        <a:pt x="727" y="228"/>
                      </a:lnTo>
                      <a:lnTo>
                        <a:pt x="727" y="222"/>
                      </a:lnTo>
                      <a:lnTo>
                        <a:pt x="727" y="216"/>
                      </a:lnTo>
                      <a:lnTo>
                        <a:pt x="727" y="222"/>
                      </a:lnTo>
                      <a:lnTo>
                        <a:pt x="727" y="216"/>
                      </a:lnTo>
                      <a:lnTo>
                        <a:pt x="727" y="210"/>
                      </a:lnTo>
                      <a:lnTo>
                        <a:pt x="733" y="210"/>
                      </a:lnTo>
                      <a:lnTo>
                        <a:pt x="727" y="210"/>
                      </a:lnTo>
                      <a:lnTo>
                        <a:pt x="727" y="216"/>
                      </a:lnTo>
                      <a:lnTo>
                        <a:pt x="727" y="210"/>
                      </a:lnTo>
                      <a:lnTo>
                        <a:pt x="727" y="216"/>
                      </a:lnTo>
                      <a:lnTo>
                        <a:pt x="721" y="216"/>
                      </a:lnTo>
                      <a:lnTo>
                        <a:pt x="727" y="216"/>
                      </a:lnTo>
                      <a:lnTo>
                        <a:pt x="727" y="222"/>
                      </a:lnTo>
                      <a:lnTo>
                        <a:pt x="721" y="222"/>
                      </a:lnTo>
                      <a:lnTo>
                        <a:pt x="727" y="228"/>
                      </a:lnTo>
                      <a:lnTo>
                        <a:pt x="727" y="234"/>
                      </a:lnTo>
                      <a:lnTo>
                        <a:pt x="727" y="240"/>
                      </a:lnTo>
                      <a:lnTo>
                        <a:pt x="727" y="234"/>
                      </a:lnTo>
                      <a:lnTo>
                        <a:pt x="721" y="234"/>
                      </a:lnTo>
                      <a:lnTo>
                        <a:pt x="715" y="228"/>
                      </a:lnTo>
                      <a:lnTo>
                        <a:pt x="715" y="234"/>
                      </a:lnTo>
                      <a:lnTo>
                        <a:pt x="715" y="228"/>
                      </a:lnTo>
                      <a:lnTo>
                        <a:pt x="715" y="234"/>
                      </a:lnTo>
                      <a:lnTo>
                        <a:pt x="721" y="234"/>
                      </a:lnTo>
                      <a:lnTo>
                        <a:pt x="727" y="240"/>
                      </a:lnTo>
                      <a:lnTo>
                        <a:pt x="727" y="246"/>
                      </a:lnTo>
                      <a:lnTo>
                        <a:pt x="721" y="246"/>
                      </a:lnTo>
                      <a:lnTo>
                        <a:pt x="721" y="240"/>
                      </a:lnTo>
                      <a:lnTo>
                        <a:pt x="721" y="246"/>
                      </a:lnTo>
                      <a:lnTo>
                        <a:pt x="727" y="246"/>
                      </a:lnTo>
                      <a:lnTo>
                        <a:pt x="727" y="252"/>
                      </a:lnTo>
                      <a:lnTo>
                        <a:pt x="727" y="258"/>
                      </a:lnTo>
                      <a:lnTo>
                        <a:pt x="733" y="258"/>
                      </a:lnTo>
                      <a:lnTo>
                        <a:pt x="733" y="264"/>
                      </a:lnTo>
                      <a:lnTo>
                        <a:pt x="733" y="270"/>
                      </a:lnTo>
                      <a:lnTo>
                        <a:pt x="739" y="282"/>
                      </a:lnTo>
                      <a:lnTo>
                        <a:pt x="739" y="288"/>
                      </a:lnTo>
                      <a:lnTo>
                        <a:pt x="733" y="288"/>
                      </a:lnTo>
                      <a:lnTo>
                        <a:pt x="733" y="294"/>
                      </a:lnTo>
                      <a:lnTo>
                        <a:pt x="727" y="294"/>
                      </a:lnTo>
                      <a:lnTo>
                        <a:pt x="721" y="300"/>
                      </a:lnTo>
                      <a:lnTo>
                        <a:pt x="715" y="300"/>
                      </a:lnTo>
                      <a:lnTo>
                        <a:pt x="709" y="306"/>
                      </a:lnTo>
                      <a:lnTo>
                        <a:pt x="703" y="306"/>
                      </a:lnTo>
                      <a:lnTo>
                        <a:pt x="703" y="312"/>
                      </a:lnTo>
                      <a:lnTo>
                        <a:pt x="697" y="312"/>
                      </a:lnTo>
                      <a:lnTo>
                        <a:pt x="691" y="312"/>
                      </a:lnTo>
                      <a:lnTo>
                        <a:pt x="691" y="318"/>
                      </a:lnTo>
                      <a:lnTo>
                        <a:pt x="685" y="318"/>
                      </a:lnTo>
                      <a:lnTo>
                        <a:pt x="685" y="324"/>
                      </a:lnTo>
                      <a:lnTo>
                        <a:pt x="685" y="330"/>
                      </a:lnTo>
                      <a:lnTo>
                        <a:pt x="679" y="330"/>
                      </a:lnTo>
                      <a:lnTo>
                        <a:pt x="679" y="336"/>
                      </a:lnTo>
                      <a:lnTo>
                        <a:pt x="673" y="336"/>
                      </a:lnTo>
                      <a:lnTo>
                        <a:pt x="667" y="336"/>
                      </a:lnTo>
                      <a:lnTo>
                        <a:pt x="667" y="342"/>
                      </a:lnTo>
                      <a:lnTo>
                        <a:pt x="667" y="336"/>
                      </a:lnTo>
                      <a:lnTo>
                        <a:pt x="667" y="342"/>
                      </a:lnTo>
                      <a:lnTo>
                        <a:pt x="667" y="336"/>
                      </a:lnTo>
                      <a:lnTo>
                        <a:pt x="667" y="342"/>
                      </a:lnTo>
                      <a:lnTo>
                        <a:pt x="661" y="342"/>
                      </a:lnTo>
                      <a:lnTo>
                        <a:pt x="661" y="348"/>
                      </a:lnTo>
                      <a:lnTo>
                        <a:pt x="655" y="348"/>
                      </a:lnTo>
                      <a:lnTo>
                        <a:pt x="655" y="354"/>
                      </a:lnTo>
                      <a:lnTo>
                        <a:pt x="655" y="360"/>
                      </a:lnTo>
                      <a:lnTo>
                        <a:pt x="649" y="360"/>
                      </a:lnTo>
                      <a:lnTo>
                        <a:pt x="649" y="366"/>
                      </a:lnTo>
                      <a:lnTo>
                        <a:pt x="649" y="372"/>
                      </a:lnTo>
                      <a:lnTo>
                        <a:pt x="649" y="378"/>
                      </a:lnTo>
                      <a:lnTo>
                        <a:pt x="655" y="384"/>
                      </a:lnTo>
                      <a:lnTo>
                        <a:pt x="655" y="390"/>
                      </a:lnTo>
                      <a:lnTo>
                        <a:pt x="655" y="396"/>
                      </a:lnTo>
                      <a:lnTo>
                        <a:pt x="661" y="402"/>
                      </a:lnTo>
                      <a:lnTo>
                        <a:pt x="661" y="408"/>
                      </a:lnTo>
                      <a:lnTo>
                        <a:pt x="661" y="414"/>
                      </a:lnTo>
                      <a:lnTo>
                        <a:pt x="667" y="420"/>
                      </a:lnTo>
                      <a:lnTo>
                        <a:pt x="667" y="426"/>
                      </a:lnTo>
                      <a:lnTo>
                        <a:pt x="673" y="432"/>
                      </a:lnTo>
                      <a:lnTo>
                        <a:pt x="673" y="438"/>
                      </a:lnTo>
                      <a:lnTo>
                        <a:pt x="673" y="444"/>
                      </a:lnTo>
                      <a:lnTo>
                        <a:pt x="673" y="450"/>
                      </a:lnTo>
                      <a:lnTo>
                        <a:pt x="667" y="456"/>
                      </a:lnTo>
                      <a:lnTo>
                        <a:pt x="667" y="462"/>
                      </a:lnTo>
                      <a:lnTo>
                        <a:pt x="667" y="456"/>
                      </a:lnTo>
                      <a:lnTo>
                        <a:pt x="667" y="462"/>
                      </a:lnTo>
                      <a:lnTo>
                        <a:pt x="661" y="468"/>
                      </a:lnTo>
                      <a:lnTo>
                        <a:pt x="667" y="468"/>
                      </a:lnTo>
                      <a:lnTo>
                        <a:pt x="667" y="462"/>
                      </a:lnTo>
                      <a:lnTo>
                        <a:pt x="661" y="462"/>
                      </a:lnTo>
                      <a:lnTo>
                        <a:pt x="661" y="468"/>
                      </a:lnTo>
                      <a:lnTo>
                        <a:pt x="661" y="462"/>
                      </a:lnTo>
                      <a:lnTo>
                        <a:pt x="655" y="462"/>
                      </a:lnTo>
                      <a:lnTo>
                        <a:pt x="655" y="456"/>
                      </a:lnTo>
                      <a:lnTo>
                        <a:pt x="649" y="456"/>
                      </a:lnTo>
                      <a:lnTo>
                        <a:pt x="649" y="450"/>
                      </a:lnTo>
                      <a:lnTo>
                        <a:pt x="643" y="450"/>
                      </a:lnTo>
                      <a:lnTo>
                        <a:pt x="643" y="444"/>
                      </a:lnTo>
                      <a:lnTo>
                        <a:pt x="637" y="444"/>
                      </a:lnTo>
                      <a:lnTo>
                        <a:pt x="637" y="438"/>
                      </a:lnTo>
                      <a:lnTo>
                        <a:pt x="637" y="432"/>
                      </a:lnTo>
                      <a:lnTo>
                        <a:pt x="637" y="426"/>
                      </a:lnTo>
                      <a:lnTo>
                        <a:pt x="631" y="426"/>
                      </a:lnTo>
                      <a:lnTo>
                        <a:pt x="631" y="420"/>
                      </a:lnTo>
                      <a:lnTo>
                        <a:pt x="637" y="420"/>
                      </a:lnTo>
                      <a:lnTo>
                        <a:pt x="631" y="414"/>
                      </a:lnTo>
                      <a:lnTo>
                        <a:pt x="631" y="420"/>
                      </a:lnTo>
                      <a:lnTo>
                        <a:pt x="631" y="414"/>
                      </a:lnTo>
                      <a:lnTo>
                        <a:pt x="631" y="408"/>
                      </a:lnTo>
                      <a:lnTo>
                        <a:pt x="631" y="402"/>
                      </a:lnTo>
                      <a:lnTo>
                        <a:pt x="631" y="396"/>
                      </a:lnTo>
                      <a:lnTo>
                        <a:pt x="625" y="396"/>
                      </a:lnTo>
                      <a:lnTo>
                        <a:pt x="625" y="390"/>
                      </a:lnTo>
                      <a:lnTo>
                        <a:pt x="619" y="390"/>
                      </a:lnTo>
                      <a:lnTo>
                        <a:pt x="619" y="384"/>
                      </a:lnTo>
                      <a:lnTo>
                        <a:pt x="613" y="378"/>
                      </a:lnTo>
                      <a:lnTo>
                        <a:pt x="607" y="378"/>
                      </a:lnTo>
                      <a:lnTo>
                        <a:pt x="607" y="384"/>
                      </a:lnTo>
                      <a:lnTo>
                        <a:pt x="601" y="384"/>
                      </a:lnTo>
                      <a:lnTo>
                        <a:pt x="595" y="390"/>
                      </a:lnTo>
                      <a:lnTo>
                        <a:pt x="589" y="390"/>
                      </a:lnTo>
                      <a:lnTo>
                        <a:pt x="589" y="384"/>
                      </a:lnTo>
                      <a:lnTo>
                        <a:pt x="589" y="390"/>
                      </a:lnTo>
                      <a:lnTo>
                        <a:pt x="589" y="384"/>
                      </a:lnTo>
                      <a:lnTo>
                        <a:pt x="589" y="378"/>
                      </a:lnTo>
                      <a:lnTo>
                        <a:pt x="583" y="378"/>
                      </a:lnTo>
                      <a:lnTo>
                        <a:pt x="577" y="378"/>
                      </a:lnTo>
                      <a:lnTo>
                        <a:pt x="571" y="378"/>
                      </a:lnTo>
                      <a:lnTo>
                        <a:pt x="559" y="378"/>
                      </a:lnTo>
                      <a:lnTo>
                        <a:pt x="553" y="378"/>
                      </a:lnTo>
                      <a:lnTo>
                        <a:pt x="553" y="372"/>
                      </a:lnTo>
                      <a:lnTo>
                        <a:pt x="553" y="378"/>
                      </a:lnTo>
                      <a:lnTo>
                        <a:pt x="547" y="378"/>
                      </a:lnTo>
                      <a:lnTo>
                        <a:pt x="541" y="378"/>
                      </a:lnTo>
                      <a:lnTo>
                        <a:pt x="535" y="378"/>
                      </a:lnTo>
                      <a:lnTo>
                        <a:pt x="529" y="378"/>
                      </a:lnTo>
                      <a:lnTo>
                        <a:pt x="529" y="384"/>
                      </a:lnTo>
                      <a:lnTo>
                        <a:pt x="523" y="384"/>
                      </a:lnTo>
                      <a:lnTo>
                        <a:pt x="529" y="384"/>
                      </a:lnTo>
                      <a:lnTo>
                        <a:pt x="535" y="384"/>
                      </a:lnTo>
                      <a:lnTo>
                        <a:pt x="535" y="378"/>
                      </a:lnTo>
                      <a:lnTo>
                        <a:pt x="535" y="384"/>
                      </a:lnTo>
                      <a:lnTo>
                        <a:pt x="529" y="384"/>
                      </a:lnTo>
                      <a:lnTo>
                        <a:pt x="529" y="390"/>
                      </a:lnTo>
                      <a:lnTo>
                        <a:pt x="535" y="390"/>
                      </a:lnTo>
                      <a:lnTo>
                        <a:pt x="535" y="396"/>
                      </a:lnTo>
                      <a:lnTo>
                        <a:pt x="535" y="402"/>
                      </a:lnTo>
                      <a:lnTo>
                        <a:pt x="535" y="396"/>
                      </a:lnTo>
                      <a:lnTo>
                        <a:pt x="535" y="402"/>
                      </a:lnTo>
                      <a:lnTo>
                        <a:pt x="529" y="402"/>
                      </a:lnTo>
                      <a:lnTo>
                        <a:pt x="535" y="402"/>
                      </a:lnTo>
                      <a:lnTo>
                        <a:pt x="535" y="396"/>
                      </a:lnTo>
                      <a:lnTo>
                        <a:pt x="529" y="396"/>
                      </a:lnTo>
                      <a:lnTo>
                        <a:pt x="523" y="396"/>
                      </a:lnTo>
                      <a:lnTo>
                        <a:pt x="517" y="396"/>
                      </a:lnTo>
                      <a:lnTo>
                        <a:pt x="511" y="396"/>
                      </a:lnTo>
                      <a:lnTo>
                        <a:pt x="505" y="396"/>
                      </a:lnTo>
                      <a:lnTo>
                        <a:pt x="505" y="390"/>
                      </a:lnTo>
                      <a:lnTo>
                        <a:pt x="499" y="390"/>
                      </a:lnTo>
                      <a:lnTo>
                        <a:pt x="499" y="384"/>
                      </a:lnTo>
                      <a:lnTo>
                        <a:pt x="493" y="390"/>
                      </a:lnTo>
                      <a:lnTo>
                        <a:pt x="493" y="384"/>
                      </a:lnTo>
                      <a:lnTo>
                        <a:pt x="493" y="390"/>
                      </a:lnTo>
                      <a:lnTo>
                        <a:pt x="499" y="390"/>
                      </a:lnTo>
                      <a:lnTo>
                        <a:pt x="493" y="390"/>
                      </a:lnTo>
                      <a:lnTo>
                        <a:pt x="487" y="390"/>
                      </a:lnTo>
                      <a:lnTo>
                        <a:pt x="481" y="390"/>
                      </a:lnTo>
                      <a:lnTo>
                        <a:pt x="474" y="384"/>
                      </a:lnTo>
                      <a:lnTo>
                        <a:pt x="468" y="384"/>
                      </a:lnTo>
                      <a:lnTo>
                        <a:pt x="462" y="390"/>
                      </a:lnTo>
                      <a:lnTo>
                        <a:pt x="456" y="390"/>
                      </a:lnTo>
                      <a:lnTo>
                        <a:pt x="450" y="396"/>
                      </a:lnTo>
                      <a:lnTo>
                        <a:pt x="450" y="390"/>
                      </a:lnTo>
                      <a:lnTo>
                        <a:pt x="456" y="390"/>
                      </a:lnTo>
                      <a:lnTo>
                        <a:pt x="450" y="390"/>
                      </a:lnTo>
                      <a:lnTo>
                        <a:pt x="450" y="384"/>
                      </a:lnTo>
                      <a:lnTo>
                        <a:pt x="450" y="390"/>
                      </a:lnTo>
                      <a:lnTo>
                        <a:pt x="444" y="390"/>
                      </a:lnTo>
                      <a:lnTo>
                        <a:pt x="450" y="390"/>
                      </a:lnTo>
                      <a:lnTo>
                        <a:pt x="450" y="396"/>
                      </a:lnTo>
                      <a:lnTo>
                        <a:pt x="444" y="396"/>
                      </a:lnTo>
                      <a:lnTo>
                        <a:pt x="444" y="402"/>
                      </a:lnTo>
                      <a:lnTo>
                        <a:pt x="438" y="402"/>
                      </a:lnTo>
                      <a:lnTo>
                        <a:pt x="432" y="408"/>
                      </a:lnTo>
                      <a:lnTo>
                        <a:pt x="426" y="408"/>
                      </a:lnTo>
                      <a:lnTo>
                        <a:pt x="426" y="414"/>
                      </a:lnTo>
                      <a:lnTo>
                        <a:pt x="420" y="414"/>
                      </a:lnTo>
                      <a:lnTo>
                        <a:pt x="414" y="420"/>
                      </a:lnTo>
                      <a:lnTo>
                        <a:pt x="414" y="426"/>
                      </a:lnTo>
                      <a:lnTo>
                        <a:pt x="414" y="432"/>
                      </a:lnTo>
                      <a:lnTo>
                        <a:pt x="414" y="438"/>
                      </a:lnTo>
                      <a:lnTo>
                        <a:pt x="414" y="444"/>
                      </a:lnTo>
                      <a:lnTo>
                        <a:pt x="414" y="450"/>
                      </a:lnTo>
                      <a:lnTo>
                        <a:pt x="408" y="450"/>
                      </a:lnTo>
                      <a:lnTo>
                        <a:pt x="402" y="450"/>
                      </a:lnTo>
                      <a:lnTo>
                        <a:pt x="396" y="450"/>
                      </a:lnTo>
                      <a:lnTo>
                        <a:pt x="396" y="444"/>
                      </a:lnTo>
                      <a:lnTo>
                        <a:pt x="390" y="444"/>
                      </a:lnTo>
                      <a:lnTo>
                        <a:pt x="384" y="438"/>
                      </a:lnTo>
                      <a:lnTo>
                        <a:pt x="384" y="432"/>
                      </a:lnTo>
                      <a:lnTo>
                        <a:pt x="378" y="426"/>
                      </a:lnTo>
                      <a:lnTo>
                        <a:pt x="378" y="420"/>
                      </a:lnTo>
                      <a:lnTo>
                        <a:pt x="372" y="420"/>
                      </a:lnTo>
                      <a:lnTo>
                        <a:pt x="372" y="414"/>
                      </a:lnTo>
                      <a:lnTo>
                        <a:pt x="366" y="414"/>
                      </a:lnTo>
                      <a:lnTo>
                        <a:pt x="366" y="408"/>
                      </a:lnTo>
                      <a:lnTo>
                        <a:pt x="366" y="402"/>
                      </a:lnTo>
                      <a:lnTo>
                        <a:pt x="360" y="396"/>
                      </a:lnTo>
                      <a:lnTo>
                        <a:pt x="360" y="390"/>
                      </a:lnTo>
                      <a:lnTo>
                        <a:pt x="354" y="390"/>
                      </a:lnTo>
                      <a:lnTo>
                        <a:pt x="348" y="384"/>
                      </a:lnTo>
                      <a:lnTo>
                        <a:pt x="342" y="384"/>
                      </a:lnTo>
                      <a:lnTo>
                        <a:pt x="336" y="384"/>
                      </a:lnTo>
                      <a:lnTo>
                        <a:pt x="330" y="390"/>
                      </a:lnTo>
                      <a:lnTo>
                        <a:pt x="330" y="396"/>
                      </a:lnTo>
                      <a:lnTo>
                        <a:pt x="324" y="396"/>
                      </a:lnTo>
                      <a:lnTo>
                        <a:pt x="324" y="402"/>
                      </a:lnTo>
                      <a:lnTo>
                        <a:pt x="324" y="396"/>
                      </a:lnTo>
                      <a:lnTo>
                        <a:pt x="318" y="396"/>
                      </a:lnTo>
                      <a:lnTo>
                        <a:pt x="312" y="396"/>
                      </a:lnTo>
                      <a:lnTo>
                        <a:pt x="312" y="390"/>
                      </a:lnTo>
                      <a:lnTo>
                        <a:pt x="306" y="390"/>
                      </a:lnTo>
                      <a:lnTo>
                        <a:pt x="300" y="384"/>
                      </a:lnTo>
                      <a:lnTo>
                        <a:pt x="300" y="378"/>
                      </a:lnTo>
                      <a:lnTo>
                        <a:pt x="300" y="372"/>
                      </a:lnTo>
                      <a:lnTo>
                        <a:pt x="294" y="366"/>
                      </a:lnTo>
                      <a:lnTo>
                        <a:pt x="288" y="366"/>
                      </a:lnTo>
                      <a:lnTo>
                        <a:pt x="288" y="360"/>
                      </a:lnTo>
                      <a:lnTo>
                        <a:pt x="282" y="360"/>
                      </a:lnTo>
                      <a:lnTo>
                        <a:pt x="282" y="354"/>
                      </a:lnTo>
                      <a:lnTo>
                        <a:pt x="276" y="354"/>
                      </a:lnTo>
                      <a:lnTo>
                        <a:pt x="264" y="354"/>
                      </a:lnTo>
                      <a:lnTo>
                        <a:pt x="252" y="354"/>
                      </a:lnTo>
                      <a:lnTo>
                        <a:pt x="252" y="360"/>
                      </a:lnTo>
                      <a:lnTo>
                        <a:pt x="240" y="360"/>
                      </a:lnTo>
                      <a:lnTo>
                        <a:pt x="216" y="360"/>
                      </a:lnTo>
                      <a:lnTo>
                        <a:pt x="204" y="360"/>
                      </a:lnTo>
                      <a:lnTo>
                        <a:pt x="198" y="354"/>
                      </a:lnTo>
                      <a:lnTo>
                        <a:pt x="174" y="348"/>
                      </a:lnTo>
                      <a:lnTo>
                        <a:pt x="156" y="342"/>
                      </a:lnTo>
                      <a:lnTo>
                        <a:pt x="150" y="336"/>
                      </a:lnTo>
                      <a:lnTo>
                        <a:pt x="132" y="336"/>
                      </a:lnTo>
                      <a:lnTo>
                        <a:pt x="114" y="336"/>
                      </a:lnTo>
                      <a:lnTo>
                        <a:pt x="114" y="330"/>
                      </a:lnTo>
                      <a:lnTo>
                        <a:pt x="108" y="324"/>
                      </a:lnTo>
                      <a:lnTo>
                        <a:pt x="108" y="318"/>
                      </a:lnTo>
                      <a:lnTo>
                        <a:pt x="102" y="318"/>
                      </a:lnTo>
                      <a:lnTo>
                        <a:pt x="96" y="318"/>
                      </a:lnTo>
                      <a:lnTo>
                        <a:pt x="96" y="312"/>
                      </a:lnTo>
                      <a:lnTo>
                        <a:pt x="90" y="312"/>
                      </a:lnTo>
                      <a:lnTo>
                        <a:pt x="84" y="312"/>
                      </a:lnTo>
                      <a:lnTo>
                        <a:pt x="84" y="306"/>
                      </a:lnTo>
                      <a:lnTo>
                        <a:pt x="78" y="306"/>
                      </a:lnTo>
                      <a:lnTo>
                        <a:pt x="72" y="306"/>
                      </a:lnTo>
                      <a:lnTo>
                        <a:pt x="66" y="306"/>
                      </a:lnTo>
                      <a:lnTo>
                        <a:pt x="66" y="300"/>
                      </a:lnTo>
                      <a:lnTo>
                        <a:pt x="66" y="294"/>
                      </a:lnTo>
                      <a:lnTo>
                        <a:pt x="60" y="294"/>
                      </a:lnTo>
                      <a:lnTo>
                        <a:pt x="60" y="288"/>
                      </a:lnTo>
                      <a:lnTo>
                        <a:pt x="60" y="282"/>
                      </a:lnTo>
                      <a:lnTo>
                        <a:pt x="54" y="282"/>
                      </a:lnTo>
                      <a:lnTo>
                        <a:pt x="54" y="276"/>
                      </a:lnTo>
                      <a:lnTo>
                        <a:pt x="48" y="270"/>
                      </a:lnTo>
                      <a:lnTo>
                        <a:pt x="42" y="264"/>
                      </a:lnTo>
                      <a:lnTo>
                        <a:pt x="48" y="264"/>
                      </a:lnTo>
                      <a:lnTo>
                        <a:pt x="48" y="258"/>
                      </a:lnTo>
                      <a:lnTo>
                        <a:pt x="42" y="258"/>
                      </a:lnTo>
                      <a:lnTo>
                        <a:pt x="36" y="252"/>
                      </a:lnTo>
                      <a:lnTo>
                        <a:pt x="36" y="246"/>
                      </a:lnTo>
                      <a:lnTo>
                        <a:pt x="36" y="240"/>
                      </a:lnTo>
                      <a:lnTo>
                        <a:pt x="30" y="240"/>
                      </a:lnTo>
                      <a:lnTo>
                        <a:pt x="30" y="234"/>
                      </a:lnTo>
                      <a:lnTo>
                        <a:pt x="24" y="228"/>
                      </a:lnTo>
                      <a:lnTo>
                        <a:pt x="18" y="222"/>
                      </a:lnTo>
                      <a:lnTo>
                        <a:pt x="18" y="210"/>
                      </a:lnTo>
                      <a:lnTo>
                        <a:pt x="18" y="204"/>
                      </a:lnTo>
                      <a:lnTo>
                        <a:pt x="12" y="198"/>
                      </a:lnTo>
                      <a:lnTo>
                        <a:pt x="6" y="198"/>
                      </a:lnTo>
                      <a:lnTo>
                        <a:pt x="6" y="192"/>
                      </a:lnTo>
                      <a:lnTo>
                        <a:pt x="12" y="186"/>
                      </a:lnTo>
                      <a:lnTo>
                        <a:pt x="12" y="180"/>
                      </a:lnTo>
                      <a:lnTo>
                        <a:pt x="12" y="174"/>
                      </a:lnTo>
                      <a:lnTo>
                        <a:pt x="12" y="168"/>
                      </a:lnTo>
                      <a:lnTo>
                        <a:pt x="12" y="162"/>
                      </a:lnTo>
                      <a:lnTo>
                        <a:pt x="6" y="156"/>
                      </a:lnTo>
                      <a:lnTo>
                        <a:pt x="6" y="150"/>
                      </a:lnTo>
                      <a:lnTo>
                        <a:pt x="6" y="144"/>
                      </a:lnTo>
                      <a:lnTo>
                        <a:pt x="6" y="132"/>
                      </a:lnTo>
                      <a:lnTo>
                        <a:pt x="12" y="126"/>
                      </a:lnTo>
                      <a:lnTo>
                        <a:pt x="12" y="120"/>
                      </a:lnTo>
                      <a:lnTo>
                        <a:pt x="12" y="114"/>
                      </a:lnTo>
                      <a:lnTo>
                        <a:pt x="12" y="96"/>
                      </a:lnTo>
                      <a:lnTo>
                        <a:pt x="12" y="84"/>
                      </a:lnTo>
                      <a:lnTo>
                        <a:pt x="12" y="78"/>
                      </a:lnTo>
                      <a:lnTo>
                        <a:pt x="12" y="72"/>
                      </a:lnTo>
                      <a:lnTo>
                        <a:pt x="18" y="72"/>
                      </a:lnTo>
                      <a:lnTo>
                        <a:pt x="12" y="72"/>
                      </a:lnTo>
                      <a:lnTo>
                        <a:pt x="12" y="66"/>
                      </a:lnTo>
                      <a:lnTo>
                        <a:pt x="18" y="60"/>
                      </a:lnTo>
                      <a:lnTo>
                        <a:pt x="12" y="60"/>
                      </a:lnTo>
                      <a:lnTo>
                        <a:pt x="18" y="60"/>
                      </a:lnTo>
                      <a:lnTo>
                        <a:pt x="12" y="54"/>
                      </a:lnTo>
                      <a:lnTo>
                        <a:pt x="12" y="60"/>
                      </a:lnTo>
                      <a:lnTo>
                        <a:pt x="12" y="54"/>
                      </a:lnTo>
                      <a:lnTo>
                        <a:pt x="12" y="48"/>
                      </a:lnTo>
                      <a:lnTo>
                        <a:pt x="6" y="48"/>
                      </a:lnTo>
                      <a:lnTo>
                        <a:pt x="6" y="42"/>
                      </a:lnTo>
                      <a:lnTo>
                        <a:pt x="6" y="36"/>
                      </a:lnTo>
                      <a:lnTo>
                        <a:pt x="0" y="30"/>
                      </a:lnTo>
                      <a:lnTo>
                        <a:pt x="6" y="24"/>
                      </a:lnTo>
                      <a:lnTo>
                        <a:pt x="0" y="24"/>
                      </a:lnTo>
                      <a:lnTo>
                        <a:pt x="6" y="24"/>
                      </a:lnTo>
                      <a:lnTo>
                        <a:pt x="12" y="30"/>
                      </a:lnTo>
                      <a:lnTo>
                        <a:pt x="24" y="30"/>
                      </a:lnTo>
                      <a:lnTo>
                        <a:pt x="30" y="30"/>
                      </a:lnTo>
                      <a:lnTo>
                        <a:pt x="30" y="36"/>
                      </a:lnTo>
                      <a:lnTo>
                        <a:pt x="36" y="36"/>
                      </a:lnTo>
                      <a:lnTo>
                        <a:pt x="30" y="42"/>
                      </a:lnTo>
                      <a:lnTo>
                        <a:pt x="36" y="36"/>
                      </a:lnTo>
                      <a:lnTo>
                        <a:pt x="36" y="42"/>
                      </a:lnTo>
                      <a:lnTo>
                        <a:pt x="36" y="48"/>
                      </a:lnTo>
                      <a:lnTo>
                        <a:pt x="36" y="42"/>
                      </a:lnTo>
                      <a:lnTo>
                        <a:pt x="42" y="36"/>
                      </a:lnTo>
                      <a:lnTo>
                        <a:pt x="36" y="30"/>
                      </a:lnTo>
                      <a:lnTo>
                        <a:pt x="36" y="24"/>
                      </a:lnTo>
                      <a:lnTo>
                        <a:pt x="36" y="30"/>
                      </a:lnTo>
                      <a:lnTo>
                        <a:pt x="36" y="36"/>
                      </a:lnTo>
                      <a:lnTo>
                        <a:pt x="36" y="30"/>
                      </a:lnTo>
                      <a:lnTo>
                        <a:pt x="36" y="36"/>
                      </a:lnTo>
                      <a:lnTo>
                        <a:pt x="36" y="30"/>
                      </a:lnTo>
                      <a:lnTo>
                        <a:pt x="30" y="30"/>
                      </a:lnTo>
                      <a:lnTo>
                        <a:pt x="36" y="24"/>
                      </a:lnTo>
                      <a:lnTo>
                        <a:pt x="36" y="18"/>
                      </a:lnTo>
                      <a:lnTo>
                        <a:pt x="36" y="24"/>
                      </a:lnTo>
                      <a:lnTo>
                        <a:pt x="36" y="18"/>
                      </a:lnTo>
                      <a:lnTo>
                        <a:pt x="30" y="12"/>
                      </a:lnTo>
                      <a:lnTo>
                        <a:pt x="60" y="12"/>
                      </a:lnTo>
                      <a:lnTo>
                        <a:pt x="114" y="12"/>
                      </a:lnTo>
                      <a:lnTo>
                        <a:pt x="132" y="12"/>
                      </a:lnTo>
                      <a:lnTo>
                        <a:pt x="156" y="12"/>
                      </a:lnTo>
                      <a:lnTo>
                        <a:pt x="222" y="12"/>
                      </a:lnTo>
                      <a:lnTo>
                        <a:pt x="228" y="12"/>
                      </a:lnTo>
                      <a:lnTo>
                        <a:pt x="252" y="12"/>
                      </a:lnTo>
                      <a:lnTo>
                        <a:pt x="264" y="12"/>
                      </a:lnTo>
                      <a:lnTo>
                        <a:pt x="282" y="12"/>
                      </a:lnTo>
                      <a:lnTo>
                        <a:pt x="294" y="12"/>
                      </a:lnTo>
                      <a:lnTo>
                        <a:pt x="312" y="12"/>
                      </a:lnTo>
                      <a:lnTo>
                        <a:pt x="330" y="12"/>
                      </a:lnTo>
                      <a:lnTo>
                        <a:pt x="342" y="12"/>
                      </a:lnTo>
                      <a:lnTo>
                        <a:pt x="348" y="12"/>
                      </a:lnTo>
                      <a:lnTo>
                        <a:pt x="354" y="12"/>
                      </a:lnTo>
                      <a:lnTo>
                        <a:pt x="372" y="12"/>
                      </a:lnTo>
                      <a:lnTo>
                        <a:pt x="378" y="12"/>
                      </a:lnTo>
                      <a:lnTo>
                        <a:pt x="390" y="12"/>
                      </a:lnTo>
                      <a:lnTo>
                        <a:pt x="402" y="12"/>
                      </a:lnTo>
                      <a:lnTo>
                        <a:pt x="414" y="12"/>
                      </a:lnTo>
                      <a:lnTo>
                        <a:pt x="426" y="12"/>
                      </a:lnTo>
                      <a:lnTo>
                        <a:pt x="444" y="12"/>
                      </a:lnTo>
                      <a:lnTo>
                        <a:pt x="444" y="0"/>
                      </a:lnTo>
                      <a:lnTo>
                        <a:pt x="444" y="6"/>
                      </a:lnTo>
                      <a:lnTo>
                        <a:pt x="450" y="6"/>
                      </a:lnTo>
                      <a:lnTo>
                        <a:pt x="450" y="18"/>
                      </a:lnTo>
                      <a:lnTo>
                        <a:pt x="456" y="18"/>
                      </a:lnTo>
                      <a:lnTo>
                        <a:pt x="462" y="18"/>
                      </a:lnTo>
                      <a:lnTo>
                        <a:pt x="468" y="24"/>
                      </a:lnTo>
                      <a:lnTo>
                        <a:pt x="474" y="18"/>
                      </a:lnTo>
                      <a:lnTo>
                        <a:pt x="481" y="18"/>
                      </a:lnTo>
                      <a:lnTo>
                        <a:pt x="481" y="24"/>
                      </a:lnTo>
                      <a:lnTo>
                        <a:pt x="487" y="24"/>
                      </a:lnTo>
                      <a:lnTo>
                        <a:pt x="487" y="30"/>
                      </a:lnTo>
                      <a:lnTo>
                        <a:pt x="487" y="24"/>
                      </a:lnTo>
                      <a:lnTo>
                        <a:pt x="493" y="24"/>
                      </a:lnTo>
                      <a:lnTo>
                        <a:pt x="493" y="30"/>
                      </a:lnTo>
                      <a:lnTo>
                        <a:pt x="499" y="30"/>
                      </a:lnTo>
                      <a:lnTo>
                        <a:pt x="505" y="30"/>
                      </a:lnTo>
                      <a:lnTo>
                        <a:pt x="511" y="30"/>
                      </a:lnTo>
                      <a:lnTo>
                        <a:pt x="517" y="30"/>
                      </a:lnTo>
                      <a:lnTo>
                        <a:pt x="523" y="30"/>
                      </a:lnTo>
                      <a:lnTo>
                        <a:pt x="523" y="36"/>
                      </a:lnTo>
                      <a:lnTo>
                        <a:pt x="529" y="36"/>
                      </a:lnTo>
                      <a:close/>
                    </a:path>
                  </a:pathLst>
                </a:custGeom>
                <a:solidFill>
                  <a:srgbClr val="00CC00"/>
                </a:solidFill>
                <a:ln w="9525">
                  <a:noFill/>
                  <a:round/>
                  <a:headEnd/>
                  <a:tailEnd/>
                </a:ln>
              </p:spPr>
              <p:txBody>
                <a:bodyPr/>
                <a:lstStyle/>
                <a:p>
                  <a:endParaRPr lang="en-US"/>
                </a:p>
              </p:txBody>
            </p:sp>
            <p:sp>
              <p:nvSpPr>
                <p:cNvPr id="17153" name="Freeform 625"/>
                <p:cNvSpPr>
                  <a:spLocks/>
                </p:cNvSpPr>
                <p:nvPr/>
              </p:nvSpPr>
              <p:spPr bwMode="auto">
                <a:xfrm>
                  <a:off x="997" y="2022"/>
                  <a:ext cx="865" cy="468"/>
                </a:xfrm>
                <a:custGeom>
                  <a:avLst/>
                  <a:gdLst>
                    <a:gd name="T0" fmla="*/ 553 w 865"/>
                    <a:gd name="T1" fmla="*/ 138 h 468"/>
                    <a:gd name="T2" fmla="*/ 577 w 865"/>
                    <a:gd name="T3" fmla="*/ 162 h 468"/>
                    <a:gd name="T4" fmla="*/ 583 w 865"/>
                    <a:gd name="T5" fmla="*/ 102 h 468"/>
                    <a:gd name="T6" fmla="*/ 619 w 865"/>
                    <a:gd name="T7" fmla="*/ 96 h 468"/>
                    <a:gd name="T8" fmla="*/ 619 w 865"/>
                    <a:gd name="T9" fmla="*/ 126 h 468"/>
                    <a:gd name="T10" fmla="*/ 631 w 865"/>
                    <a:gd name="T11" fmla="*/ 150 h 468"/>
                    <a:gd name="T12" fmla="*/ 643 w 865"/>
                    <a:gd name="T13" fmla="*/ 174 h 468"/>
                    <a:gd name="T14" fmla="*/ 685 w 865"/>
                    <a:gd name="T15" fmla="*/ 150 h 468"/>
                    <a:gd name="T16" fmla="*/ 721 w 865"/>
                    <a:gd name="T17" fmla="*/ 132 h 468"/>
                    <a:gd name="T18" fmla="*/ 769 w 865"/>
                    <a:gd name="T19" fmla="*/ 102 h 468"/>
                    <a:gd name="T20" fmla="*/ 811 w 865"/>
                    <a:gd name="T21" fmla="*/ 96 h 468"/>
                    <a:gd name="T22" fmla="*/ 841 w 865"/>
                    <a:gd name="T23" fmla="*/ 48 h 468"/>
                    <a:gd name="T24" fmla="*/ 853 w 865"/>
                    <a:gd name="T25" fmla="*/ 108 h 468"/>
                    <a:gd name="T26" fmla="*/ 829 w 865"/>
                    <a:gd name="T27" fmla="*/ 120 h 468"/>
                    <a:gd name="T28" fmla="*/ 811 w 865"/>
                    <a:gd name="T29" fmla="*/ 156 h 468"/>
                    <a:gd name="T30" fmla="*/ 805 w 865"/>
                    <a:gd name="T31" fmla="*/ 174 h 468"/>
                    <a:gd name="T32" fmla="*/ 781 w 865"/>
                    <a:gd name="T33" fmla="*/ 174 h 468"/>
                    <a:gd name="T34" fmla="*/ 787 w 865"/>
                    <a:gd name="T35" fmla="*/ 180 h 468"/>
                    <a:gd name="T36" fmla="*/ 763 w 865"/>
                    <a:gd name="T37" fmla="*/ 198 h 468"/>
                    <a:gd name="T38" fmla="*/ 745 w 865"/>
                    <a:gd name="T39" fmla="*/ 222 h 468"/>
                    <a:gd name="T40" fmla="*/ 733 w 865"/>
                    <a:gd name="T41" fmla="*/ 252 h 468"/>
                    <a:gd name="T42" fmla="*/ 727 w 865"/>
                    <a:gd name="T43" fmla="*/ 228 h 468"/>
                    <a:gd name="T44" fmla="*/ 727 w 865"/>
                    <a:gd name="T45" fmla="*/ 216 h 468"/>
                    <a:gd name="T46" fmla="*/ 715 w 865"/>
                    <a:gd name="T47" fmla="*/ 228 h 468"/>
                    <a:gd name="T48" fmla="*/ 727 w 865"/>
                    <a:gd name="T49" fmla="*/ 246 h 468"/>
                    <a:gd name="T50" fmla="*/ 727 w 865"/>
                    <a:gd name="T51" fmla="*/ 294 h 468"/>
                    <a:gd name="T52" fmla="*/ 685 w 865"/>
                    <a:gd name="T53" fmla="*/ 324 h 468"/>
                    <a:gd name="T54" fmla="*/ 667 w 865"/>
                    <a:gd name="T55" fmla="*/ 342 h 468"/>
                    <a:gd name="T56" fmla="*/ 655 w 865"/>
                    <a:gd name="T57" fmla="*/ 384 h 468"/>
                    <a:gd name="T58" fmla="*/ 673 w 865"/>
                    <a:gd name="T59" fmla="*/ 444 h 468"/>
                    <a:gd name="T60" fmla="*/ 661 w 865"/>
                    <a:gd name="T61" fmla="*/ 468 h 468"/>
                    <a:gd name="T62" fmla="*/ 637 w 865"/>
                    <a:gd name="T63" fmla="*/ 432 h 468"/>
                    <a:gd name="T64" fmla="*/ 631 w 865"/>
                    <a:gd name="T65" fmla="*/ 396 h 468"/>
                    <a:gd name="T66" fmla="*/ 589 w 865"/>
                    <a:gd name="T67" fmla="*/ 390 h 468"/>
                    <a:gd name="T68" fmla="*/ 553 w 865"/>
                    <a:gd name="T69" fmla="*/ 372 h 468"/>
                    <a:gd name="T70" fmla="*/ 535 w 865"/>
                    <a:gd name="T71" fmla="*/ 378 h 468"/>
                    <a:gd name="T72" fmla="*/ 535 w 865"/>
                    <a:gd name="T73" fmla="*/ 402 h 468"/>
                    <a:gd name="T74" fmla="*/ 493 w 865"/>
                    <a:gd name="T75" fmla="*/ 390 h 468"/>
                    <a:gd name="T76" fmla="*/ 456 w 865"/>
                    <a:gd name="T77" fmla="*/ 390 h 468"/>
                    <a:gd name="T78" fmla="*/ 444 w 865"/>
                    <a:gd name="T79" fmla="*/ 396 h 468"/>
                    <a:gd name="T80" fmla="*/ 414 w 865"/>
                    <a:gd name="T81" fmla="*/ 438 h 468"/>
                    <a:gd name="T82" fmla="*/ 378 w 865"/>
                    <a:gd name="T83" fmla="*/ 426 h 468"/>
                    <a:gd name="T84" fmla="*/ 348 w 865"/>
                    <a:gd name="T85" fmla="*/ 384 h 468"/>
                    <a:gd name="T86" fmla="*/ 312 w 865"/>
                    <a:gd name="T87" fmla="*/ 390 h 468"/>
                    <a:gd name="T88" fmla="*/ 276 w 865"/>
                    <a:gd name="T89" fmla="*/ 354 h 468"/>
                    <a:gd name="T90" fmla="*/ 150 w 865"/>
                    <a:gd name="T91" fmla="*/ 336 h 468"/>
                    <a:gd name="T92" fmla="*/ 84 w 865"/>
                    <a:gd name="T93" fmla="*/ 312 h 468"/>
                    <a:gd name="T94" fmla="*/ 54 w 865"/>
                    <a:gd name="T95" fmla="*/ 282 h 468"/>
                    <a:gd name="T96" fmla="*/ 30 w 865"/>
                    <a:gd name="T97" fmla="*/ 240 h 468"/>
                    <a:gd name="T98" fmla="*/ 12 w 865"/>
                    <a:gd name="T99" fmla="*/ 180 h 468"/>
                    <a:gd name="T100" fmla="*/ 12 w 865"/>
                    <a:gd name="T101" fmla="*/ 114 h 468"/>
                    <a:gd name="T102" fmla="*/ 18 w 865"/>
                    <a:gd name="T103" fmla="*/ 60 h 468"/>
                    <a:gd name="T104" fmla="*/ 0 w 865"/>
                    <a:gd name="T105" fmla="*/ 24 h 468"/>
                    <a:gd name="T106" fmla="*/ 36 w 865"/>
                    <a:gd name="T107" fmla="*/ 48 h 468"/>
                    <a:gd name="T108" fmla="*/ 30 w 865"/>
                    <a:gd name="T109" fmla="*/ 30 h 468"/>
                    <a:gd name="T110" fmla="*/ 222 w 865"/>
                    <a:gd name="T111" fmla="*/ 12 h 468"/>
                    <a:gd name="T112" fmla="*/ 354 w 865"/>
                    <a:gd name="T113" fmla="*/ 12 h 468"/>
                    <a:gd name="T114" fmla="*/ 450 w 865"/>
                    <a:gd name="T115" fmla="*/ 6 h 468"/>
                    <a:gd name="T116" fmla="*/ 487 w 865"/>
                    <a:gd name="T117" fmla="*/ 24 h 4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5"/>
                    <a:gd name="T178" fmla="*/ 0 h 468"/>
                    <a:gd name="T179" fmla="*/ 865 w 865"/>
                    <a:gd name="T180" fmla="*/ 468 h 4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5" h="468">
                      <a:moveTo>
                        <a:pt x="559" y="102"/>
                      </a:moveTo>
                      <a:lnTo>
                        <a:pt x="565" y="96"/>
                      </a:lnTo>
                      <a:lnTo>
                        <a:pt x="565" y="90"/>
                      </a:lnTo>
                      <a:lnTo>
                        <a:pt x="565" y="96"/>
                      </a:lnTo>
                      <a:lnTo>
                        <a:pt x="559" y="108"/>
                      </a:lnTo>
                      <a:lnTo>
                        <a:pt x="559" y="114"/>
                      </a:lnTo>
                      <a:lnTo>
                        <a:pt x="559" y="120"/>
                      </a:lnTo>
                      <a:lnTo>
                        <a:pt x="559" y="126"/>
                      </a:lnTo>
                      <a:lnTo>
                        <a:pt x="553" y="132"/>
                      </a:lnTo>
                      <a:lnTo>
                        <a:pt x="553" y="138"/>
                      </a:lnTo>
                      <a:lnTo>
                        <a:pt x="553" y="144"/>
                      </a:lnTo>
                      <a:lnTo>
                        <a:pt x="553" y="150"/>
                      </a:lnTo>
                      <a:lnTo>
                        <a:pt x="553" y="156"/>
                      </a:lnTo>
                      <a:lnTo>
                        <a:pt x="559" y="156"/>
                      </a:lnTo>
                      <a:lnTo>
                        <a:pt x="559" y="162"/>
                      </a:lnTo>
                      <a:lnTo>
                        <a:pt x="559" y="168"/>
                      </a:lnTo>
                      <a:lnTo>
                        <a:pt x="565" y="168"/>
                      </a:lnTo>
                      <a:lnTo>
                        <a:pt x="571" y="168"/>
                      </a:lnTo>
                      <a:lnTo>
                        <a:pt x="571" y="162"/>
                      </a:lnTo>
                      <a:lnTo>
                        <a:pt x="577" y="162"/>
                      </a:lnTo>
                      <a:lnTo>
                        <a:pt x="577" y="156"/>
                      </a:lnTo>
                      <a:lnTo>
                        <a:pt x="577" y="150"/>
                      </a:lnTo>
                      <a:lnTo>
                        <a:pt x="577" y="144"/>
                      </a:lnTo>
                      <a:lnTo>
                        <a:pt x="577" y="138"/>
                      </a:lnTo>
                      <a:lnTo>
                        <a:pt x="577" y="132"/>
                      </a:lnTo>
                      <a:lnTo>
                        <a:pt x="577" y="126"/>
                      </a:lnTo>
                      <a:lnTo>
                        <a:pt x="577" y="120"/>
                      </a:lnTo>
                      <a:lnTo>
                        <a:pt x="577" y="114"/>
                      </a:lnTo>
                      <a:lnTo>
                        <a:pt x="577" y="108"/>
                      </a:lnTo>
                      <a:lnTo>
                        <a:pt x="583" y="102"/>
                      </a:lnTo>
                      <a:lnTo>
                        <a:pt x="589" y="96"/>
                      </a:lnTo>
                      <a:lnTo>
                        <a:pt x="589" y="102"/>
                      </a:lnTo>
                      <a:lnTo>
                        <a:pt x="589" y="96"/>
                      </a:lnTo>
                      <a:lnTo>
                        <a:pt x="595" y="90"/>
                      </a:lnTo>
                      <a:lnTo>
                        <a:pt x="595" y="84"/>
                      </a:lnTo>
                      <a:lnTo>
                        <a:pt x="601" y="84"/>
                      </a:lnTo>
                      <a:lnTo>
                        <a:pt x="607" y="84"/>
                      </a:lnTo>
                      <a:lnTo>
                        <a:pt x="613" y="90"/>
                      </a:lnTo>
                      <a:lnTo>
                        <a:pt x="619" y="90"/>
                      </a:lnTo>
                      <a:lnTo>
                        <a:pt x="619" y="96"/>
                      </a:lnTo>
                      <a:lnTo>
                        <a:pt x="625" y="96"/>
                      </a:lnTo>
                      <a:lnTo>
                        <a:pt x="619" y="96"/>
                      </a:lnTo>
                      <a:lnTo>
                        <a:pt x="619" y="102"/>
                      </a:lnTo>
                      <a:lnTo>
                        <a:pt x="625" y="102"/>
                      </a:lnTo>
                      <a:lnTo>
                        <a:pt x="625" y="108"/>
                      </a:lnTo>
                      <a:lnTo>
                        <a:pt x="619" y="114"/>
                      </a:lnTo>
                      <a:lnTo>
                        <a:pt x="619" y="120"/>
                      </a:lnTo>
                      <a:lnTo>
                        <a:pt x="613" y="120"/>
                      </a:lnTo>
                      <a:lnTo>
                        <a:pt x="613" y="126"/>
                      </a:lnTo>
                      <a:lnTo>
                        <a:pt x="619" y="126"/>
                      </a:lnTo>
                      <a:lnTo>
                        <a:pt x="625" y="120"/>
                      </a:lnTo>
                      <a:lnTo>
                        <a:pt x="619" y="120"/>
                      </a:lnTo>
                      <a:lnTo>
                        <a:pt x="625" y="120"/>
                      </a:lnTo>
                      <a:lnTo>
                        <a:pt x="631" y="120"/>
                      </a:lnTo>
                      <a:lnTo>
                        <a:pt x="631" y="126"/>
                      </a:lnTo>
                      <a:lnTo>
                        <a:pt x="637" y="132"/>
                      </a:lnTo>
                      <a:lnTo>
                        <a:pt x="637" y="138"/>
                      </a:lnTo>
                      <a:lnTo>
                        <a:pt x="637" y="144"/>
                      </a:lnTo>
                      <a:lnTo>
                        <a:pt x="637" y="150"/>
                      </a:lnTo>
                      <a:lnTo>
                        <a:pt x="631" y="150"/>
                      </a:lnTo>
                      <a:lnTo>
                        <a:pt x="631" y="156"/>
                      </a:lnTo>
                      <a:lnTo>
                        <a:pt x="625" y="156"/>
                      </a:lnTo>
                      <a:lnTo>
                        <a:pt x="625" y="162"/>
                      </a:lnTo>
                      <a:lnTo>
                        <a:pt x="619" y="162"/>
                      </a:lnTo>
                      <a:lnTo>
                        <a:pt x="619" y="168"/>
                      </a:lnTo>
                      <a:lnTo>
                        <a:pt x="625" y="168"/>
                      </a:lnTo>
                      <a:lnTo>
                        <a:pt x="631" y="168"/>
                      </a:lnTo>
                      <a:lnTo>
                        <a:pt x="631" y="174"/>
                      </a:lnTo>
                      <a:lnTo>
                        <a:pt x="637" y="174"/>
                      </a:lnTo>
                      <a:lnTo>
                        <a:pt x="643" y="174"/>
                      </a:lnTo>
                      <a:lnTo>
                        <a:pt x="643" y="168"/>
                      </a:lnTo>
                      <a:lnTo>
                        <a:pt x="643" y="174"/>
                      </a:lnTo>
                      <a:lnTo>
                        <a:pt x="643" y="168"/>
                      </a:lnTo>
                      <a:lnTo>
                        <a:pt x="649" y="168"/>
                      </a:lnTo>
                      <a:lnTo>
                        <a:pt x="655" y="162"/>
                      </a:lnTo>
                      <a:lnTo>
                        <a:pt x="667" y="162"/>
                      </a:lnTo>
                      <a:lnTo>
                        <a:pt x="667" y="156"/>
                      </a:lnTo>
                      <a:lnTo>
                        <a:pt x="673" y="156"/>
                      </a:lnTo>
                      <a:lnTo>
                        <a:pt x="679" y="156"/>
                      </a:lnTo>
                      <a:lnTo>
                        <a:pt x="685" y="150"/>
                      </a:lnTo>
                      <a:lnTo>
                        <a:pt x="685" y="144"/>
                      </a:lnTo>
                      <a:lnTo>
                        <a:pt x="691" y="144"/>
                      </a:lnTo>
                      <a:lnTo>
                        <a:pt x="685" y="138"/>
                      </a:lnTo>
                      <a:lnTo>
                        <a:pt x="697" y="132"/>
                      </a:lnTo>
                      <a:lnTo>
                        <a:pt x="703" y="132"/>
                      </a:lnTo>
                      <a:lnTo>
                        <a:pt x="709" y="138"/>
                      </a:lnTo>
                      <a:lnTo>
                        <a:pt x="709" y="132"/>
                      </a:lnTo>
                      <a:lnTo>
                        <a:pt x="715" y="132"/>
                      </a:lnTo>
                      <a:lnTo>
                        <a:pt x="715" y="138"/>
                      </a:lnTo>
                      <a:lnTo>
                        <a:pt x="721" y="132"/>
                      </a:lnTo>
                      <a:lnTo>
                        <a:pt x="727" y="132"/>
                      </a:lnTo>
                      <a:lnTo>
                        <a:pt x="727" y="126"/>
                      </a:lnTo>
                      <a:lnTo>
                        <a:pt x="727" y="120"/>
                      </a:lnTo>
                      <a:lnTo>
                        <a:pt x="727" y="114"/>
                      </a:lnTo>
                      <a:lnTo>
                        <a:pt x="733" y="114"/>
                      </a:lnTo>
                      <a:lnTo>
                        <a:pt x="733" y="108"/>
                      </a:lnTo>
                      <a:lnTo>
                        <a:pt x="745" y="102"/>
                      </a:lnTo>
                      <a:lnTo>
                        <a:pt x="751" y="102"/>
                      </a:lnTo>
                      <a:lnTo>
                        <a:pt x="763" y="102"/>
                      </a:lnTo>
                      <a:lnTo>
                        <a:pt x="769" y="102"/>
                      </a:lnTo>
                      <a:lnTo>
                        <a:pt x="769" y="96"/>
                      </a:lnTo>
                      <a:lnTo>
                        <a:pt x="775" y="96"/>
                      </a:lnTo>
                      <a:lnTo>
                        <a:pt x="781" y="102"/>
                      </a:lnTo>
                      <a:lnTo>
                        <a:pt x="793" y="96"/>
                      </a:lnTo>
                      <a:lnTo>
                        <a:pt x="799" y="96"/>
                      </a:lnTo>
                      <a:lnTo>
                        <a:pt x="805" y="96"/>
                      </a:lnTo>
                      <a:lnTo>
                        <a:pt x="805" y="90"/>
                      </a:lnTo>
                      <a:lnTo>
                        <a:pt x="805" y="96"/>
                      </a:lnTo>
                      <a:lnTo>
                        <a:pt x="805" y="90"/>
                      </a:lnTo>
                      <a:lnTo>
                        <a:pt x="811" y="96"/>
                      </a:lnTo>
                      <a:lnTo>
                        <a:pt x="811" y="90"/>
                      </a:lnTo>
                      <a:lnTo>
                        <a:pt x="811" y="84"/>
                      </a:lnTo>
                      <a:lnTo>
                        <a:pt x="817" y="84"/>
                      </a:lnTo>
                      <a:lnTo>
                        <a:pt x="817" y="78"/>
                      </a:lnTo>
                      <a:lnTo>
                        <a:pt x="817" y="72"/>
                      </a:lnTo>
                      <a:lnTo>
                        <a:pt x="823" y="66"/>
                      </a:lnTo>
                      <a:lnTo>
                        <a:pt x="823" y="60"/>
                      </a:lnTo>
                      <a:lnTo>
                        <a:pt x="835" y="48"/>
                      </a:lnTo>
                      <a:lnTo>
                        <a:pt x="835" y="54"/>
                      </a:lnTo>
                      <a:lnTo>
                        <a:pt x="841" y="48"/>
                      </a:lnTo>
                      <a:lnTo>
                        <a:pt x="847" y="48"/>
                      </a:lnTo>
                      <a:lnTo>
                        <a:pt x="853" y="54"/>
                      </a:lnTo>
                      <a:lnTo>
                        <a:pt x="853" y="84"/>
                      </a:lnTo>
                      <a:lnTo>
                        <a:pt x="859" y="84"/>
                      </a:lnTo>
                      <a:lnTo>
                        <a:pt x="859" y="96"/>
                      </a:lnTo>
                      <a:lnTo>
                        <a:pt x="865" y="96"/>
                      </a:lnTo>
                      <a:lnTo>
                        <a:pt x="865" y="102"/>
                      </a:lnTo>
                      <a:lnTo>
                        <a:pt x="865" y="108"/>
                      </a:lnTo>
                      <a:lnTo>
                        <a:pt x="859" y="108"/>
                      </a:lnTo>
                      <a:lnTo>
                        <a:pt x="853" y="108"/>
                      </a:lnTo>
                      <a:lnTo>
                        <a:pt x="853" y="114"/>
                      </a:lnTo>
                      <a:lnTo>
                        <a:pt x="847" y="114"/>
                      </a:lnTo>
                      <a:lnTo>
                        <a:pt x="841" y="114"/>
                      </a:lnTo>
                      <a:lnTo>
                        <a:pt x="841" y="120"/>
                      </a:lnTo>
                      <a:lnTo>
                        <a:pt x="841" y="114"/>
                      </a:lnTo>
                      <a:lnTo>
                        <a:pt x="841" y="108"/>
                      </a:lnTo>
                      <a:lnTo>
                        <a:pt x="841" y="114"/>
                      </a:lnTo>
                      <a:lnTo>
                        <a:pt x="835" y="114"/>
                      </a:lnTo>
                      <a:lnTo>
                        <a:pt x="835" y="120"/>
                      </a:lnTo>
                      <a:lnTo>
                        <a:pt x="829" y="120"/>
                      </a:lnTo>
                      <a:lnTo>
                        <a:pt x="829" y="126"/>
                      </a:lnTo>
                      <a:lnTo>
                        <a:pt x="823" y="126"/>
                      </a:lnTo>
                      <a:lnTo>
                        <a:pt x="817" y="126"/>
                      </a:lnTo>
                      <a:lnTo>
                        <a:pt x="817" y="132"/>
                      </a:lnTo>
                      <a:lnTo>
                        <a:pt x="811" y="138"/>
                      </a:lnTo>
                      <a:lnTo>
                        <a:pt x="811" y="144"/>
                      </a:lnTo>
                      <a:lnTo>
                        <a:pt x="811" y="150"/>
                      </a:lnTo>
                      <a:lnTo>
                        <a:pt x="805" y="150"/>
                      </a:lnTo>
                      <a:lnTo>
                        <a:pt x="805" y="156"/>
                      </a:lnTo>
                      <a:lnTo>
                        <a:pt x="811" y="156"/>
                      </a:lnTo>
                      <a:lnTo>
                        <a:pt x="811" y="162"/>
                      </a:lnTo>
                      <a:lnTo>
                        <a:pt x="817" y="168"/>
                      </a:lnTo>
                      <a:lnTo>
                        <a:pt x="823" y="168"/>
                      </a:lnTo>
                      <a:lnTo>
                        <a:pt x="823" y="162"/>
                      </a:lnTo>
                      <a:lnTo>
                        <a:pt x="817" y="162"/>
                      </a:lnTo>
                      <a:lnTo>
                        <a:pt x="823" y="162"/>
                      </a:lnTo>
                      <a:lnTo>
                        <a:pt x="823" y="168"/>
                      </a:lnTo>
                      <a:lnTo>
                        <a:pt x="817" y="168"/>
                      </a:lnTo>
                      <a:lnTo>
                        <a:pt x="811" y="168"/>
                      </a:lnTo>
                      <a:lnTo>
                        <a:pt x="805" y="174"/>
                      </a:lnTo>
                      <a:lnTo>
                        <a:pt x="811" y="168"/>
                      </a:lnTo>
                      <a:lnTo>
                        <a:pt x="805" y="168"/>
                      </a:lnTo>
                      <a:lnTo>
                        <a:pt x="805" y="174"/>
                      </a:lnTo>
                      <a:lnTo>
                        <a:pt x="805" y="168"/>
                      </a:lnTo>
                      <a:lnTo>
                        <a:pt x="805" y="174"/>
                      </a:lnTo>
                      <a:lnTo>
                        <a:pt x="805" y="168"/>
                      </a:lnTo>
                      <a:lnTo>
                        <a:pt x="799" y="174"/>
                      </a:lnTo>
                      <a:lnTo>
                        <a:pt x="793" y="174"/>
                      </a:lnTo>
                      <a:lnTo>
                        <a:pt x="787" y="174"/>
                      </a:lnTo>
                      <a:lnTo>
                        <a:pt x="781" y="174"/>
                      </a:lnTo>
                      <a:lnTo>
                        <a:pt x="775" y="174"/>
                      </a:lnTo>
                      <a:lnTo>
                        <a:pt x="775" y="180"/>
                      </a:lnTo>
                      <a:lnTo>
                        <a:pt x="769" y="180"/>
                      </a:lnTo>
                      <a:lnTo>
                        <a:pt x="763" y="180"/>
                      </a:lnTo>
                      <a:lnTo>
                        <a:pt x="763" y="186"/>
                      </a:lnTo>
                      <a:lnTo>
                        <a:pt x="769" y="186"/>
                      </a:lnTo>
                      <a:lnTo>
                        <a:pt x="769" y="180"/>
                      </a:lnTo>
                      <a:lnTo>
                        <a:pt x="775" y="180"/>
                      </a:lnTo>
                      <a:lnTo>
                        <a:pt x="781" y="180"/>
                      </a:lnTo>
                      <a:lnTo>
                        <a:pt x="787" y="180"/>
                      </a:lnTo>
                      <a:lnTo>
                        <a:pt x="793" y="180"/>
                      </a:lnTo>
                      <a:lnTo>
                        <a:pt x="787" y="180"/>
                      </a:lnTo>
                      <a:lnTo>
                        <a:pt x="775" y="186"/>
                      </a:lnTo>
                      <a:lnTo>
                        <a:pt x="769" y="186"/>
                      </a:lnTo>
                      <a:lnTo>
                        <a:pt x="763" y="186"/>
                      </a:lnTo>
                      <a:lnTo>
                        <a:pt x="763" y="192"/>
                      </a:lnTo>
                      <a:lnTo>
                        <a:pt x="763" y="186"/>
                      </a:lnTo>
                      <a:lnTo>
                        <a:pt x="757" y="192"/>
                      </a:lnTo>
                      <a:lnTo>
                        <a:pt x="763" y="192"/>
                      </a:lnTo>
                      <a:lnTo>
                        <a:pt x="763" y="198"/>
                      </a:lnTo>
                      <a:lnTo>
                        <a:pt x="763" y="204"/>
                      </a:lnTo>
                      <a:lnTo>
                        <a:pt x="757" y="210"/>
                      </a:lnTo>
                      <a:lnTo>
                        <a:pt x="751" y="216"/>
                      </a:lnTo>
                      <a:lnTo>
                        <a:pt x="751" y="222"/>
                      </a:lnTo>
                      <a:lnTo>
                        <a:pt x="745" y="222"/>
                      </a:lnTo>
                      <a:lnTo>
                        <a:pt x="751" y="216"/>
                      </a:lnTo>
                      <a:lnTo>
                        <a:pt x="745" y="216"/>
                      </a:lnTo>
                      <a:lnTo>
                        <a:pt x="739" y="210"/>
                      </a:lnTo>
                      <a:lnTo>
                        <a:pt x="739" y="216"/>
                      </a:lnTo>
                      <a:lnTo>
                        <a:pt x="745" y="222"/>
                      </a:lnTo>
                      <a:lnTo>
                        <a:pt x="745" y="228"/>
                      </a:lnTo>
                      <a:lnTo>
                        <a:pt x="745" y="234"/>
                      </a:lnTo>
                      <a:lnTo>
                        <a:pt x="745" y="240"/>
                      </a:lnTo>
                      <a:lnTo>
                        <a:pt x="739" y="240"/>
                      </a:lnTo>
                      <a:lnTo>
                        <a:pt x="739" y="246"/>
                      </a:lnTo>
                      <a:lnTo>
                        <a:pt x="733" y="252"/>
                      </a:lnTo>
                      <a:lnTo>
                        <a:pt x="733" y="258"/>
                      </a:lnTo>
                      <a:lnTo>
                        <a:pt x="733" y="252"/>
                      </a:lnTo>
                      <a:lnTo>
                        <a:pt x="733" y="258"/>
                      </a:lnTo>
                      <a:lnTo>
                        <a:pt x="733" y="252"/>
                      </a:lnTo>
                      <a:lnTo>
                        <a:pt x="733" y="246"/>
                      </a:lnTo>
                      <a:lnTo>
                        <a:pt x="739" y="240"/>
                      </a:lnTo>
                      <a:lnTo>
                        <a:pt x="733" y="240"/>
                      </a:lnTo>
                      <a:lnTo>
                        <a:pt x="739" y="240"/>
                      </a:lnTo>
                      <a:lnTo>
                        <a:pt x="733" y="240"/>
                      </a:lnTo>
                      <a:lnTo>
                        <a:pt x="733" y="234"/>
                      </a:lnTo>
                      <a:lnTo>
                        <a:pt x="727" y="234"/>
                      </a:lnTo>
                      <a:lnTo>
                        <a:pt x="727" y="228"/>
                      </a:lnTo>
                      <a:lnTo>
                        <a:pt x="727" y="222"/>
                      </a:lnTo>
                      <a:lnTo>
                        <a:pt x="727" y="228"/>
                      </a:lnTo>
                      <a:lnTo>
                        <a:pt x="727" y="222"/>
                      </a:lnTo>
                      <a:lnTo>
                        <a:pt x="727" y="216"/>
                      </a:lnTo>
                      <a:lnTo>
                        <a:pt x="727" y="222"/>
                      </a:lnTo>
                      <a:lnTo>
                        <a:pt x="727" y="216"/>
                      </a:lnTo>
                      <a:lnTo>
                        <a:pt x="727" y="210"/>
                      </a:lnTo>
                      <a:lnTo>
                        <a:pt x="733" y="210"/>
                      </a:lnTo>
                      <a:lnTo>
                        <a:pt x="727" y="210"/>
                      </a:lnTo>
                      <a:lnTo>
                        <a:pt x="727" y="216"/>
                      </a:lnTo>
                      <a:lnTo>
                        <a:pt x="727" y="210"/>
                      </a:lnTo>
                      <a:lnTo>
                        <a:pt x="727" y="216"/>
                      </a:lnTo>
                      <a:lnTo>
                        <a:pt x="721" y="216"/>
                      </a:lnTo>
                      <a:lnTo>
                        <a:pt x="727" y="216"/>
                      </a:lnTo>
                      <a:lnTo>
                        <a:pt x="727" y="222"/>
                      </a:lnTo>
                      <a:lnTo>
                        <a:pt x="721" y="222"/>
                      </a:lnTo>
                      <a:lnTo>
                        <a:pt x="727" y="228"/>
                      </a:lnTo>
                      <a:lnTo>
                        <a:pt x="727" y="234"/>
                      </a:lnTo>
                      <a:lnTo>
                        <a:pt x="727" y="240"/>
                      </a:lnTo>
                      <a:lnTo>
                        <a:pt x="727" y="234"/>
                      </a:lnTo>
                      <a:lnTo>
                        <a:pt x="721" y="234"/>
                      </a:lnTo>
                      <a:lnTo>
                        <a:pt x="715" y="228"/>
                      </a:lnTo>
                      <a:lnTo>
                        <a:pt x="715" y="234"/>
                      </a:lnTo>
                      <a:lnTo>
                        <a:pt x="715" y="228"/>
                      </a:lnTo>
                      <a:lnTo>
                        <a:pt x="715" y="234"/>
                      </a:lnTo>
                      <a:lnTo>
                        <a:pt x="721" y="234"/>
                      </a:lnTo>
                      <a:lnTo>
                        <a:pt x="727" y="240"/>
                      </a:lnTo>
                      <a:lnTo>
                        <a:pt x="727" y="246"/>
                      </a:lnTo>
                      <a:lnTo>
                        <a:pt x="721" y="246"/>
                      </a:lnTo>
                      <a:lnTo>
                        <a:pt x="721" y="240"/>
                      </a:lnTo>
                      <a:lnTo>
                        <a:pt x="721" y="246"/>
                      </a:lnTo>
                      <a:lnTo>
                        <a:pt x="727" y="246"/>
                      </a:lnTo>
                      <a:lnTo>
                        <a:pt x="727" y="252"/>
                      </a:lnTo>
                      <a:lnTo>
                        <a:pt x="727" y="258"/>
                      </a:lnTo>
                      <a:lnTo>
                        <a:pt x="733" y="258"/>
                      </a:lnTo>
                      <a:lnTo>
                        <a:pt x="733" y="264"/>
                      </a:lnTo>
                      <a:lnTo>
                        <a:pt x="733" y="270"/>
                      </a:lnTo>
                      <a:lnTo>
                        <a:pt x="739" y="282"/>
                      </a:lnTo>
                      <a:lnTo>
                        <a:pt x="739" y="288"/>
                      </a:lnTo>
                      <a:lnTo>
                        <a:pt x="733" y="288"/>
                      </a:lnTo>
                      <a:lnTo>
                        <a:pt x="733" y="294"/>
                      </a:lnTo>
                      <a:lnTo>
                        <a:pt x="727" y="294"/>
                      </a:lnTo>
                      <a:lnTo>
                        <a:pt x="721" y="300"/>
                      </a:lnTo>
                      <a:lnTo>
                        <a:pt x="715" y="300"/>
                      </a:lnTo>
                      <a:lnTo>
                        <a:pt x="709" y="306"/>
                      </a:lnTo>
                      <a:lnTo>
                        <a:pt x="703" y="306"/>
                      </a:lnTo>
                      <a:lnTo>
                        <a:pt x="703" y="312"/>
                      </a:lnTo>
                      <a:lnTo>
                        <a:pt x="697" y="312"/>
                      </a:lnTo>
                      <a:lnTo>
                        <a:pt x="691" y="312"/>
                      </a:lnTo>
                      <a:lnTo>
                        <a:pt x="691" y="318"/>
                      </a:lnTo>
                      <a:lnTo>
                        <a:pt x="685" y="318"/>
                      </a:lnTo>
                      <a:lnTo>
                        <a:pt x="685" y="324"/>
                      </a:lnTo>
                      <a:lnTo>
                        <a:pt x="685" y="330"/>
                      </a:lnTo>
                      <a:lnTo>
                        <a:pt x="679" y="330"/>
                      </a:lnTo>
                      <a:lnTo>
                        <a:pt x="679" y="336"/>
                      </a:lnTo>
                      <a:lnTo>
                        <a:pt x="673" y="336"/>
                      </a:lnTo>
                      <a:lnTo>
                        <a:pt x="667" y="336"/>
                      </a:lnTo>
                      <a:lnTo>
                        <a:pt x="667" y="342"/>
                      </a:lnTo>
                      <a:lnTo>
                        <a:pt x="667" y="336"/>
                      </a:lnTo>
                      <a:lnTo>
                        <a:pt x="667" y="342"/>
                      </a:lnTo>
                      <a:lnTo>
                        <a:pt x="667" y="336"/>
                      </a:lnTo>
                      <a:lnTo>
                        <a:pt x="667" y="342"/>
                      </a:lnTo>
                      <a:lnTo>
                        <a:pt x="661" y="342"/>
                      </a:lnTo>
                      <a:lnTo>
                        <a:pt x="661" y="348"/>
                      </a:lnTo>
                      <a:lnTo>
                        <a:pt x="655" y="348"/>
                      </a:lnTo>
                      <a:lnTo>
                        <a:pt x="655" y="354"/>
                      </a:lnTo>
                      <a:lnTo>
                        <a:pt x="655" y="360"/>
                      </a:lnTo>
                      <a:lnTo>
                        <a:pt x="649" y="360"/>
                      </a:lnTo>
                      <a:lnTo>
                        <a:pt x="649" y="366"/>
                      </a:lnTo>
                      <a:lnTo>
                        <a:pt x="649" y="372"/>
                      </a:lnTo>
                      <a:lnTo>
                        <a:pt x="649" y="378"/>
                      </a:lnTo>
                      <a:lnTo>
                        <a:pt x="655" y="384"/>
                      </a:lnTo>
                      <a:lnTo>
                        <a:pt x="655" y="390"/>
                      </a:lnTo>
                      <a:lnTo>
                        <a:pt x="655" y="396"/>
                      </a:lnTo>
                      <a:lnTo>
                        <a:pt x="661" y="402"/>
                      </a:lnTo>
                      <a:lnTo>
                        <a:pt x="661" y="408"/>
                      </a:lnTo>
                      <a:lnTo>
                        <a:pt x="661" y="414"/>
                      </a:lnTo>
                      <a:lnTo>
                        <a:pt x="667" y="420"/>
                      </a:lnTo>
                      <a:lnTo>
                        <a:pt x="667" y="426"/>
                      </a:lnTo>
                      <a:lnTo>
                        <a:pt x="673" y="432"/>
                      </a:lnTo>
                      <a:lnTo>
                        <a:pt x="673" y="438"/>
                      </a:lnTo>
                      <a:lnTo>
                        <a:pt x="673" y="444"/>
                      </a:lnTo>
                      <a:lnTo>
                        <a:pt x="673" y="450"/>
                      </a:lnTo>
                      <a:lnTo>
                        <a:pt x="667" y="456"/>
                      </a:lnTo>
                      <a:lnTo>
                        <a:pt x="667" y="462"/>
                      </a:lnTo>
                      <a:lnTo>
                        <a:pt x="667" y="456"/>
                      </a:lnTo>
                      <a:lnTo>
                        <a:pt x="667" y="462"/>
                      </a:lnTo>
                      <a:lnTo>
                        <a:pt x="661" y="468"/>
                      </a:lnTo>
                      <a:lnTo>
                        <a:pt x="667" y="468"/>
                      </a:lnTo>
                      <a:lnTo>
                        <a:pt x="667" y="462"/>
                      </a:lnTo>
                      <a:lnTo>
                        <a:pt x="661" y="462"/>
                      </a:lnTo>
                      <a:lnTo>
                        <a:pt x="661" y="468"/>
                      </a:lnTo>
                      <a:lnTo>
                        <a:pt x="661" y="462"/>
                      </a:lnTo>
                      <a:lnTo>
                        <a:pt x="655" y="462"/>
                      </a:lnTo>
                      <a:lnTo>
                        <a:pt x="655" y="456"/>
                      </a:lnTo>
                      <a:lnTo>
                        <a:pt x="649" y="456"/>
                      </a:lnTo>
                      <a:lnTo>
                        <a:pt x="649" y="450"/>
                      </a:lnTo>
                      <a:lnTo>
                        <a:pt x="643" y="450"/>
                      </a:lnTo>
                      <a:lnTo>
                        <a:pt x="643" y="444"/>
                      </a:lnTo>
                      <a:lnTo>
                        <a:pt x="637" y="444"/>
                      </a:lnTo>
                      <a:lnTo>
                        <a:pt x="637" y="438"/>
                      </a:lnTo>
                      <a:lnTo>
                        <a:pt x="637" y="432"/>
                      </a:lnTo>
                      <a:lnTo>
                        <a:pt x="637" y="426"/>
                      </a:lnTo>
                      <a:lnTo>
                        <a:pt x="631" y="426"/>
                      </a:lnTo>
                      <a:lnTo>
                        <a:pt x="631" y="420"/>
                      </a:lnTo>
                      <a:lnTo>
                        <a:pt x="637" y="420"/>
                      </a:lnTo>
                      <a:lnTo>
                        <a:pt x="631" y="414"/>
                      </a:lnTo>
                      <a:lnTo>
                        <a:pt x="631" y="420"/>
                      </a:lnTo>
                      <a:lnTo>
                        <a:pt x="631" y="414"/>
                      </a:lnTo>
                      <a:lnTo>
                        <a:pt x="631" y="408"/>
                      </a:lnTo>
                      <a:lnTo>
                        <a:pt x="631" y="402"/>
                      </a:lnTo>
                      <a:lnTo>
                        <a:pt x="631" y="396"/>
                      </a:lnTo>
                      <a:lnTo>
                        <a:pt x="625" y="396"/>
                      </a:lnTo>
                      <a:lnTo>
                        <a:pt x="625" y="390"/>
                      </a:lnTo>
                      <a:lnTo>
                        <a:pt x="619" y="390"/>
                      </a:lnTo>
                      <a:lnTo>
                        <a:pt x="619" y="384"/>
                      </a:lnTo>
                      <a:lnTo>
                        <a:pt x="613" y="378"/>
                      </a:lnTo>
                      <a:lnTo>
                        <a:pt x="607" y="378"/>
                      </a:lnTo>
                      <a:lnTo>
                        <a:pt x="607" y="384"/>
                      </a:lnTo>
                      <a:lnTo>
                        <a:pt x="601" y="384"/>
                      </a:lnTo>
                      <a:lnTo>
                        <a:pt x="595" y="390"/>
                      </a:lnTo>
                      <a:lnTo>
                        <a:pt x="589" y="390"/>
                      </a:lnTo>
                      <a:lnTo>
                        <a:pt x="589" y="384"/>
                      </a:lnTo>
                      <a:lnTo>
                        <a:pt x="589" y="390"/>
                      </a:lnTo>
                      <a:lnTo>
                        <a:pt x="589" y="384"/>
                      </a:lnTo>
                      <a:lnTo>
                        <a:pt x="589" y="378"/>
                      </a:lnTo>
                      <a:lnTo>
                        <a:pt x="583" y="378"/>
                      </a:lnTo>
                      <a:lnTo>
                        <a:pt x="577" y="378"/>
                      </a:lnTo>
                      <a:lnTo>
                        <a:pt x="571" y="378"/>
                      </a:lnTo>
                      <a:lnTo>
                        <a:pt x="559" y="378"/>
                      </a:lnTo>
                      <a:lnTo>
                        <a:pt x="553" y="378"/>
                      </a:lnTo>
                      <a:lnTo>
                        <a:pt x="553" y="372"/>
                      </a:lnTo>
                      <a:lnTo>
                        <a:pt x="553" y="378"/>
                      </a:lnTo>
                      <a:lnTo>
                        <a:pt x="547" y="378"/>
                      </a:lnTo>
                      <a:lnTo>
                        <a:pt x="541" y="378"/>
                      </a:lnTo>
                      <a:lnTo>
                        <a:pt x="535" y="378"/>
                      </a:lnTo>
                      <a:lnTo>
                        <a:pt x="529" y="378"/>
                      </a:lnTo>
                      <a:lnTo>
                        <a:pt x="529" y="384"/>
                      </a:lnTo>
                      <a:lnTo>
                        <a:pt x="523" y="384"/>
                      </a:lnTo>
                      <a:lnTo>
                        <a:pt x="529" y="384"/>
                      </a:lnTo>
                      <a:lnTo>
                        <a:pt x="535" y="384"/>
                      </a:lnTo>
                      <a:lnTo>
                        <a:pt x="535" y="378"/>
                      </a:lnTo>
                      <a:lnTo>
                        <a:pt x="535" y="384"/>
                      </a:lnTo>
                      <a:lnTo>
                        <a:pt x="529" y="384"/>
                      </a:lnTo>
                      <a:lnTo>
                        <a:pt x="529" y="390"/>
                      </a:lnTo>
                      <a:lnTo>
                        <a:pt x="535" y="390"/>
                      </a:lnTo>
                      <a:lnTo>
                        <a:pt x="535" y="396"/>
                      </a:lnTo>
                      <a:lnTo>
                        <a:pt x="535" y="402"/>
                      </a:lnTo>
                      <a:lnTo>
                        <a:pt x="535" y="396"/>
                      </a:lnTo>
                      <a:lnTo>
                        <a:pt x="535" y="402"/>
                      </a:lnTo>
                      <a:lnTo>
                        <a:pt x="529" y="402"/>
                      </a:lnTo>
                      <a:lnTo>
                        <a:pt x="535" y="402"/>
                      </a:lnTo>
                      <a:lnTo>
                        <a:pt x="535" y="396"/>
                      </a:lnTo>
                      <a:lnTo>
                        <a:pt x="529" y="396"/>
                      </a:lnTo>
                      <a:lnTo>
                        <a:pt x="523" y="396"/>
                      </a:lnTo>
                      <a:lnTo>
                        <a:pt x="517" y="396"/>
                      </a:lnTo>
                      <a:lnTo>
                        <a:pt x="511" y="396"/>
                      </a:lnTo>
                      <a:lnTo>
                        <a:pt x="505" y="396"/>
                      </a:lnTo>
                      <a:lnTo>
                        <a:pt x="505" y="390"/>
                      </a:lnTo>
                      <a:lnTo>
                        <a:pt x="499" y="390"/>
                      </a:lnTo>
                      <a:lnTo>
                        <a:pt x="499" y="384"/>
                      </a:lnTo>
                      <a:lnTo>
                        <a:pt x="493" y="390"/>
                      </a:lnTo>
                      <a:lnTo>
                        <a:pt x="493" y="384"/>
                      </a:lnTo>
                      <a:lnTo>
                        <a:pt x="493" y="390"/>
                      </a:lnTo>
                      <a:lnTo>
                        <a:pt x="499" y="390"/>
                      </a:lnTo>
                      <a:lnTo>
                        <a:pt x="493" y="390"/>
                      </a:lnTo>
                      <a:lnTo>
                        <a:pt x="487" y="390"/>
                      </a:lnTo>
                      <a:lnTo>
                        <a:pt x="481" y="390"/>
                      </a:lnTo>
                      <a:lnTo>
                        <a:pt x="474" y="384"/>
                      </a:lnTo>
                      <a:lnTo>
                        <a:pt x="468" y="384"/>
                      </a:lnTo>
                      <a:lnTo>
                        <a:pt x="462" y="390"/>
                      </a:lnTo>
                      <a:lnTo>
                        <a:pt x="456" y="390"/>
                      </a:lnTo>
                      <a:lnTo>
                        <a:pt x="450" y="396"/>
                      </a:lnTo>
                      <a:lnTo>
                        <a:pt x="450" y="390"/>
                      </a:lnTo>
                      <a:lnTo>
                        <a:pt x="456" y="390"/>
                      </a:lnTo>
                      <a:lnTo>
                        <a:pt x="450" y="390"/>
                      </a:lnTo>
                      <a:lnTo>
                        <a:pt x="450" y="384"/>
                      </a:lnTo>
                      <a:lnTo>
                        <a:pt x="450" y="390"/>
                      </a:lnTo>
                      <a:lnTo>
                        <a:pt x="444" y="390"/>
                      </a:lnTo>
                      <a:lnTo>
                        <a:pt x="450" y="390"/>
                      </a:lnTo>
                      <a:lnTo>
                        <a:pt x="450" y="396"/>
                      </a:lnTo>
                      <a:lnTo>
                        <a:pt x="444" y="396"/>
                      </a:lnTo>
                      <a:lnTo>
                        <a:pt x="444" y="402"/>
                      </a:lnTo>
                      <a:lnTo>
                        <a:pt x="438" y="402"/>
                      </a:lnTo>
                      <a:lnTo>
                        <a:pt x="432" y="408"/>
                      </a:lnTo>
                      <a:lnTo>
                        <a:pt x="426" y="408"/>
                      </a:lnTo>
                      <a:lnTo>
                        <a:pt x="426" y="414"/>
                      </a:lnTo>
                      <a:lnTo>
                        <a:pt x="420" y="414"/>
                      </a:lnTo>
                      <a:lnTo>
                        <a:pt x="414" y="420"/>
                      </a:lnTo>
                      <a:lnTo>
                        <a:pt x="414" y="426"/>
                      </a:lnTo>
                      <a:lnTo>
                        <a:pt x="414" y="432"/>
                      </a:lnTo>
                      <a:lnTo>
                        <a:pt x="414" y="438"/>
                      </a:lnTo>
                      <a:lnTo>
                        <a:pt x="414" y="444"/>
                      </a:lnTo>
                      <a:lnTo>
                        <a:pt x="414" y="450"/>
                      </a:lnTo>
                      <a:lnTo>
                        <a:pt x="408" y="450"/>
                      </a:lnTo>
                      <a:lnTo>
                        <a:pt x="402" y="450"/>
                      </a:lnTo>
                      <a:lnTo>
                        <a:pt x="396" y="450"/>
                      </a:lnTo>
                      <a:lnTo>
                        <a:pt x="396" y="444"/>
                      </a:lnTo>
                      <a:lnTo>
                        <a:pt x="390" y="444"/>
                      </a:lnTo>
                      <a:lnTo>
                        <a:pt x="384" y="438"/>
                      </a:lnTo>
                      <a:lnTo>
                        <a:pt x="384" y="432"/>
                      </a:lnTo>
                      <a:lnTo>
                        <a:pt x="378" y="426"/>
                      </a:lnTo>
                      <a:lnTo>
                        <a:pt x="378" y="420"/>
                      </a:lnTo>
                      <a:lnTo>
                        <a:pt x="372" y="420"/>
                      </a:lnTo>
                      <a:lnTo>
                        <a:pt x="372" y="414"/>
                      </a:lnTo>
                      <a:lnTo>
                        <a:pt x="366" y="414"/>
                      </a:lnTo>
                      <a:lnTo>
                        <a:pt x="366" y="408"/>
                      </a:lnTo>
                      <a:lnTo>
                        <a:pt x="366" y="402"/>
                      </a:lnTo>
                      <a:lnTo>
                        <a:pt x="360" y="396"/>
                      </a:lnTo>
                      <a:lnTo>
                        <a:pt x="360" y="390"/>
                      </a:lnTo>
                      <a:lnTo>
                        <a:pt x="354" y="390"/>
                      </a:lnTo>
                      <a:lnTo>
                        <a:pt x="348" y="384"/>
                      </a:lnTo>
                      <a:lnTo>
                        <a:pt x="342" y="384"/>
                      </a:lnTo>
                      <a:lnTo>
                        <a:pt x="336" y="384"/>
                      </a:lnTo>
                      <a:lnTo>
                        <a:pt x="330" y="390"/>
                      </a:lnTo>
                      <a:lnTo>
                        <a:pt x="330" y="396"/>
                      </a:lnTo>
                      <a:lnTo>
                        <a:pt x="324" y="396"/>
                      </a:lnTo>
                      <a:lnTo>
                        <a:pt x="324" y="402"/>
                      </a:lnTo>
                      <a:lnTo>
                        <a:pt x="324" y="396"/>
                      </a:lnTo>
                      <a:lnTo>
                        <a:pt x="318" y="396"/>
                      </a:lnTo>
                      <a:lnTo>
                        <a:pt x="312" y="396"/>
                      </a:lnTo>
                      <a:lnTo>
                        <a:pt x="312" y="390"/>
                      </a:lnTo>
                      <a:lnTo>
                        <a:pt x="306" y="390"/>
                      </a:lnTo>
                      <a:lnTo>
                        <a:pt x="300" y="384"/>
                      </a:lnTo>
                      <a:lnTo>
                        <a:pt x="300" y="378"/>
                      </a:lnTo>
                      <a:lnTo>
                        <a:pt x="300" y="372"/>
                      </a:lnTo>
                      <a:lnTo>
                        <a:pt x="294" y="366"/>
                      </a:lnTo>
                      <a:lnTo>
                        <a:pt x="288" y="366"/>
                      </a:lnTo>
                      <a:lnTo>
                        <a:pt x="288" y="360"/>
                      </a:lnTo>
                      <a:lnTo>
                        <a:pt x="282" y="360"/>
                      </a:lnTo>
                      <a:lnTo>
                        <a:pt x="282" y="354"/>
                      </a:lnTo>
                      <a:lnTo>
                        <a:pt x="276" y="354"/>
                      </a:lnTo>
                      <a:lnTo>
                        <a:pt x="264" y="354"/>
                      </a:lnTo>
                      <a:lnTo>
                        <a:pt x="252" y="354"/>
                      </a:lnTo>
                      <a:lnTo>
                        <a:pt x="252" y="360"/>
                      </a:lnTo>
                      <a:lnTo>
                        <a:pt x="240" y="360"/>
                      </a:lnTo>
                      <a:lnTo>
                        <a:pt x="216" y="360"/>
                      </a:lnTo>
                      <a:lnTo>
                        <a:pt x="204" y="360"/>
                      </a:lnTo>
                      <a:lnTo>
                        <a:pt x="198" y="354"/>
                      </a:lnTo>
                      <a:lnTo>
                        <a:pt x="174" y="348"/>
                      </a:lnTo>
                      <a:lnTo>
                        <a:pt x="156" y="342"/>
                      </a:lnTo>
                      <a:lnTo>
                        <a:pt x="150" y="336"/>
                      </a:lnTo>
                      <a:lnTo>
                        <a:pt x="132" y="336"/>
                      </a:lnTo>
                      <a:lnTo>
                        <a:pt x="114" y="336"/>
                      </a:lnTo>
                      <a:lnTo>
                        <a:pt x="114" y="330"/>
                      </a:lnTo>
                      <a:lnTo>
                        <a:pt x="108" y="324"/>
                      </a:lnTo>
                      <a:lnTo>
                        <a:pt x="108" y="318"/>
                      </a:lnTo>
                      <a:lnTo>
                        <a:pt x="102" y="318"/>
                      </a:lnTo>
                      <a:lnTo>
                        <a:pt x="96" y="318"/>
                      </a:lnTo>
                      <a:lnTo>
                        <a:pt x="96" y="312"/>
                      </a:lnTo>
                      <a:lnTo>
                        <a:pt x="90" y="312"/>
                      </a:lnTo>
                      <a:lnTo>
                        <a:pt x="84" y="312"/>
                      </a:lnTo>
                      <a:lnTo>
                        <a:pt x="84" y="306"/>
                      </a:lnTo>
                      <a:lnTo>
                        <a:pt x="78" y="306"/>
                      </a:lnTo>
                      <a:lnTo>
                        <a:pt x="72" y="306"/>
                      </a:lnTo>
                      <a:lnTo>
                        <a:pt x="66" y="306"/>
                      </a:lnTo>
                      <a:lnTo>
                        <a:pt x="66" y="300"/>
                      </a:lnTo>
                      <a:lnTo>
                        <a:pt x="66" y="294"/>
                      </a:lnTo>
                      <a:lnTo>
                        <a:pt x="60" y="294"/>
                      </a:lnTo>
                      <a:lnTo>
                        <a:pt x="60" y="288"/>
                      </a:lnTo>
                      <a:lnTo>
                        <a:pt x="60" y="282"/>
                      </a:lnTo>
                      <a:lnTo>
                        <a:pt x="54" y="282"/>
                      </a:lnTo>
                      <a:lnTo>
                        <a:pt x="54" y="276"/>
                      </a:lnTo>
                      <a:lnTo>
                        <a:pt x="48" y="270"/>
                      </a:lnTo>
                      <a:lnTo>
                        <a:pt x="42" y="264"/>
                      </a:lnTo>
                      <a:lnTo>
                        <a:pt x="48" y="264"/>
                      </a:lnTo>
                      <a:lnTo>
                        <a:pt x="48" y="258"/>
                      </a:lnTo>
                      <a:lnTo>
                        <a:pt x="42" y="258"/>
                      </a:lnTo>
                      <a:lnTo>
                        <a:pt x="36" y="252"/>
                      </a:lnTo>
                      <a:lnTo>
                        <a:pt x="36" y="246"/>
                      </a:lnTo>
                      <a:lnTo>
                        <a:pt x="36" y="240"/>
                      </a:lnTo>
                      <a:lnTo>
                        <a:pt x="30" y="240"/>
                      </a:lnTo>
                      <a:lnTo>
                        <a:pt x="30" y="234"/>
                      </a:lnTo>
                      <a:lnTo>
                        <a:pt x="24" y="228"/>
                      </a:lnTo>
                      <a:lnTo>
                        <a:pt x="18" y="222"/>
                      </a:lnTo>
                      <a:lnTo>
                        <a:pt x="18" y="210"/>
                      </a:lnTo>
                      <a:lnTo>
                        <a:pt x="18" y="204"/>
                      </a:lnTo>
                      <a:lnTo>
                        <a:pt x="12" y="198"/>
                      </a:lnTo>
                      <a:lnTo>
                        <a:pt x="6" y="198"/>
                      </a:lnTo>
                      <a:lnTo>
                        <a:pt x="6" y="192"/>
                      </a:lnTo>
                      <a:lnTo>
                        <a:pt x="12" y="186"/>
                      </a:lnTo>
                      <a:lnTo>
                        <a:pt x="12" y="180"/>
                      </a:lnTo>
                      <a:lnTo>
                        <a:pt x="12" y="174"/>
                      </a:lnTo>
                      <a:lnTo>
                        <a:pt x="12" y="168"/>
                      </a:lnTo>
                      <a:lnTo>
                        <a:pt x="12" y="162"/>
                      </a:lnTo>
                      <a:lnTo>
                        <a:pt x="6" y="156"/>
                      </a:lnTo>
                      <a:lnTo>
                        <a:pt x="6" y="150"/>
                      </a:lnTo>
                      <a:lnTo>
                        <a:pt x="6" y="144"/>
                      </a:lnTo>
                      <a:lnTo>
                        <a:pt x="6" y="132"/>
                      </a:lnTo>
                      <a:lnTo>
                        <a:pt x="12" y="126"/>
                      </a:lnTo>
                      <a:lnTo>
                        <a:pt x="12" y="120"/>
                      </a:lnTo>
                      <a:lnTo>
                        <a:pt x="12" y="114"/>
                      </a:lnTo>
                      <a:lnTo>
                        <a:pt x="12" y="96"/>
                      </a:lnTo>
                      <a:lnTo>
                        <a:pt x="12" y="84"/>
                      </a:lnTo>
                      <a:lnTo>
                        <a:pt x="12" y="78"/>
                      </a:lnTo>
                      <a:lnTo>
                        <a:pt x="12" y="72"/>
                      </a:lnTo>
                      <a:lnTo>
                        <a:pt x="18" y="72"/>
                      </a:lnTo>
                      <a:lnTo>
                        <a:pt x="12" y="72"/>
                      </a:lnTo>
                      <a:lnTo>
                        <a:pt x="12" y="66"/>
                      </a:lnTo>
                      <a:lnTo>
                        <a:pt x="18" y="60"/>
                      </a:lnTo>
                      <a:lnTo>
                        <a:pt x="12" y="60"/>
                      </a:lnTo>
                      <a:lnTo>
                        <a:pt x="18" y="60"/>
                      </a:lnTo>
                      <a:lnTo>
                        <a:pt x="12" y="54"/>
                      </a:lnTo>
                      <a:lnTo>
                        <a:pt x="12" y="60"/>
                      </a:lnTo>
                      <a:lnTo>
                        <a:pt x="12" y="54"/>
                      </a:lnTo>
                      <a:lnTo>
                        <a:pt x="12" y="48"/>
                      </a:lnTo>
                      <a:lnTo>
                        <a:pt x="6" y="48"/>
                      </a:lnTo>
                      <a:lnTo>
                        <a:pt x="6" y="42"/>
                      </a:lnTo>
                      <a:lnTo>
                        <a:pt x="6" y="36"/>
                      </a:lnTo>
                      <a:lnTo>
                        <a:pt x="0" y="30"/>
                      </a:lnTo>
                      <a:lnTo>
                        <a:pt x="6" y="24"/>
                      </a:lnTo>
                      <a:lnTo>
                        <a:pt x="0" y="24"/>
                      </a:lnTo>
                      <a:lnTo>
                        <a:pt x="6" y="24"/>
                      </a:lnTo>
                      <a:lnTo>
                        <a:pt x="12" y="30"/>
                      </a:lnTo>
                      <a:lnTo>
                        <a:pt x="24" y="30"/>
                      </a:lnTo>
                      <a:lnTo>
                        <a:pt x="30" y="30"/>
                      </a:lnTo>
                      <a:lnTo>
                        <a:pt x="30" y="36"/>
                      </a:lnTo>
                      <a:lnTo>
                        <a:pt x="36" y="36"/>
                      </a:lnTo>
                      <a:lnTo>
                        <a:pt x="30" y="42"/>
                      </a:lnTo>
                      <a:lnTo>
                        <a:pt x="36" y="36"/>
                      </a:lnTo>
                      <a:lnTo>
                        <a:pt x="36" y="42"/>
                      </a:lnTo>
                      <a:lnTo>
                        <a:pt x="36" y="48"/>
                      </a:lnTo>
                      <a:lnTo>
                        <a:pt x="36" y="42"/>
                      </a:lnTo>
                      <a:lnTo>
                        <a:pt x="42" y="36"/>
                      </a:lnTo>
                      <a:lnTo>
                        <a:pt x="36" y="30"/>
                      </a:lnTo>
                      <a:lnTo>
                        <a:pt x="36" y="24"/>
                      </a:lnTo>
                      <a:lnTo>
                        <a:pt x="36" y="30"/>
                      </a:lnTo>
                      <a:lnTo>
                        <a:pt x="36" y="36"/>
                      </a:lnTo>
                      <a:lnTo>
                        <a:pt x="36" y="30"/>
                      </a:lnTo>
                      <a:lnTo>
                        <a:pt x="36" y="36"/>
                      </a:lnTo>
                      <a:lnTo>
                        <a:pt x="36" y="30"/>
                      </a:lnTo>
                      <a:lnTo>
                        <a:pt x="30" y="30"/>
                      </a:lnTo>
                      <a:lnTo>
                        <a:pt x="36" y="24"/>
                      </a:lnTo>
                      <a:lnTo>
                        <a:pt x="36" y="18"/>
                      </a:lnTo>
                      <a:lnTo>
                        <a:pt x="36" y="24"/>
                      </a:lnTo>
                      <a:lnTo>
                        <a:pt x="36" y="18"/>
                      </a:lnTo>
                      <a:lnTo>
                        <a:pt x="30" y="12"/>
                      </a:lnTo>
                      <a:lnTo>
                        <a:pt x="60" y="12"/>
                      </a:lnTo>
                      <a:lnTo>
                        <a:pt x="114" y="12"/>
                      </a:lnTo>
                      <a:lnTo>
                        <a:pt x="132" y="12"/>
                      </a:lnTo>
                      <a:lnTo>
                        <a:pt x="156" y="12"/>
                      </a:lnTo>
                      <a:lnTo>
                        <a:pt x="222" y="12"/>
                      </a:lnTo>
                      <a:lnTo>
                        <a:pt x="228" y="12"/>
                      </a:lnTo>
                      <a:lnTo>
                        <a:pt x="252" y="12"/>
                      </a:lnTo>
                      <a:lnTo>
                        <a:pt x="264" y="12"/>
                      </a:lnTo>
                      <a:lnTo>
                        <a:pt x="282" y="12"/>
                      </a:lnTo>
                      <a:lnTo>
                        <a:pt x="294" y="12"/>
                      </a:lnTo>
                      <a:lnTo>
                        <a:pt x="312" y="12"/>
                      </a:lnTo>
                      <a:lnTo>
                        <a:pt x="330" y="12"/>
                      </a:lnTo>
                      <a:lnTo>
                        <a:pt x="342" y="12"/>
                      </a:lnTo>
                      <a:lnTo>
                        <a:pt x="348" y="12"/>
                      </a:lnTo>
                      <a:lnTo>
                        <a:pt x="354" y="12"/>
                      </a:lnTo>
                      <a:lnTo>
                        <a:pt x="372" y="12"/>
                      </a:lnTo>
                      <a:lnTo>
                        <a:pt x="378" y="12"/>
                      </a:lnTo>
                      <a:lnTo>
                        <a:pt x="390" y="12"/>
                      </a:lnTo>
                      <a:lnTo>
                        <a:pt x="402" y="12"/>
                      </a:lnTo>
                      <a:lnTo>
                        <a:pt x="414" y="12"/>
                      </a:lnTo>
                      <a:lnTo>
                        <a:pt x="426" y="12"/>
                      </a:lnTo>
                      <a:lnTo>
                        <a:pt x="444" y="12"/>
                      </a:lnTo>
                      <a:lnTo>
                        <a:pt x="444" y="0"/>
                      </a:lnTo>
                      <a:lnTo>
                        <a:pt x="444" y="6"/>
                      </a:lnTo>
                      <a:lnTo>
                        <a:pt x="450" y="6"/>
                      </a:lnTo>
                      <a:lnTo>
                        <a:pt x="450" y="18"/>
                      </a:lnTo>
                      <a:lnTo>
                        <a:pt x="456" y="18"/>
                      </a:lnTo>
                      <a:lnTo>
                        <a:pt x="462" y="18"/>
                      </a:lnTo>
                      <a:lnTo>
                        <a:pt x="468" y="24"/>
                      </a:lnTo>
                      <a:lnTo>
                        <a:pt x="474" y="18"/>
                      </a:lnTo>
                      <a:lnTo>
                        <a:pt x="481" y="18"/>
                      </a:lnTo>
                      <a:lnTo>
                        <a:pt x="481" y="24"/>
                      </a:lnTo>
                      <a:lnTo>
                        <a:pt x="487" y="24"/>
                      </a:lnTo>
                      <a:lnTo>
                        <a:pt x="487" y="30"/>
                      </a:lnTo>
                      <a:lnTo>
                        <a:pt x="487" y="24"/>
                      </a:lnTo>
                      <a:lnTo>
                        <a:pt x="493" y="24"/>
                      </a:lnTo>
                      <a:lnTo>
                        <a:pt x="493" y="30"/>
                      </a:lnTo>
                      <a:lnTo>
                        <a:pt x="499" y="30"/>
                      </a:lnTo>
                      <a:lnTo>
                        <a:pt x="505" y="30"/>
                      </a:lnTo>
                      <a:lnTo>
                        <a:pt x="511" y="30"/>
                      </a:lnTo>
                      <a:lnTo>
                        <a:pt x="517" y="30"/>
                      </a:lnTo>
                      <a:lnTo>
                        <a:pt x="523" y="30"/>
                      </a:lnTo>
                      <a:lnTo>
                        <a:pt x="523" y="36"/>
                      </a:lnTo>
                      <a:lnTo>
                        <a:pt x="529" y="36"/>
                      </a:lnTo>
                    </a:path>
                  </a:pathLst>
                </a:custGeom>
                <a:solidFill>
                  <a:srgbClr val="00CC00"/>
                </a:solidFill>
                <a:ln w="0">
                  <a:solidFill>
                    <a:srgbClr val="000000"/>
                  </a:solidFill>
                  <a:prstDash val="solid"/>
                  <a:round/>
                  <a:headEnd/>
                  <a:tailEnd/>
                </a:ln>
              </p:spPr>
              <p:txBody>
                <a:bodyPr/>
                <a:lstStyle/>
                <a:p>
                  <a:endParaRPr lang="en-US"/>
                </a:p>
              </p:txBody>
            </p:sp>
            <p:sp>
              <p:nvSpPr>
                <p:cNvPr id="17154" name="Freeform 626"/>
                <p:cNvSpPr>
                  <a:spLocks/>
                </p:cNvSpPr>
                <p:nvPr/>
              </p:nvSpPr>
              <p:spPr bwMode="auto">
                <a:xfrm>
                  <a:off x="1490" y="2058"/>
                  <a:ext cx="126" cy="72"/>
                </a:xfrm>
                <a:custGeom>
                  <a:avLst/>
                  <a:gdLst>
                    <a:gd name="T0" fmla="*/ 36 w 126"/>
                    <a:gd name="T1" fmla="*/ 0 h 72"/>
                    <a:gd name="T2" fmla="*/ 30 w 126"/>
                    <a:gd name="T3" fmla="*/ 0 h 72"/>
                    <a:gd name="T4" fmla="*/ 24 w 126"/>
                    <a:gd name="T5" fmla="*/ 6 h 72"/>
                    <a:gd name="T6" fmla="*/ 18 w 126"/>
                    <a:gd name="T7" fmla="*/ 6 h 72"/>
                    <a:gd name="T8" fmla="*/ 12 w 126"/>
                    <a:gd name="T9" fmla="*/ 12 h 72"/>
                    <a:gd name="T10" fmla="*/ 12 w 126"/>
                    <a:gd name="T11" fmla="*/ 18 h 72"/>
                    <a:gd name="T12" fmla="*/ 0 w 126"/>
                    <a:gd name="T13" fmla="*/ 24 h 72"/>
                    <a:gd name="T14" fmla="*/ 6 w 126"/>
                    <a:gd name="T15" fmla="*/ 24 h 72"/>
                    <a:gd name="T16" fmla="*/ 12 w 126"/>
                    <a:gd name="T17" fmla="*/ 24 h 72"/>
                    <a:gd name="T18" fmla="*/ 18 w 126"/>
                    <a:gd name="T19" fmla="*/ 24 h 72"/>
                    <a:gd name="T20" fmla="*/ 18 w 126"/>
                    <a:gd name="T21" fmla="*/ 30 h 72"/>
                    <a:gd name="T22" fmla="*/ 18 w 126"/>
                    <a:gd name="T23" fmla="*/ 24 h 72"/>
                    <a:gd name="T24" fmla="*/ 24 w 126"/>
                    <a:gd name="T25" fmla="*/ 30 h 72"/>
                    <a:gd name="T26" fmla="*/ 30 w 126"/>
                    <a:gd name="T27" fmla="*/ 30 h 72"/>
                    <a:gd name="T28" fmla="*/ 30 w 126"/>
                    <a:gd name="T29" fmla="*/ 24 h 72"/>
                    <a:gd name="T30" fmla="*/ 36 w 126"/>
                    <a:gd name="T31" fmla="*/ 24 h 72"/>
                    <a:gd name="T32" fmla="*/ 42 w 126"/>
                    <a:gd name="T33" fmla="*/ 24 h 72"/>
                    <a:gd name="T34" fmla="*/ 48 w 126"/>
                    <a:gd name="T35" fmla="*/ 18 h 72"/>
                    <a:gd name="T36" fmla="*/ 54 w 126"/>
                    <a:gd name="T37" fmla="*/ 12 h 72"/>
                    <a:gd name="T38" fmla="*/ 60 w 126"/>
                    <a:gd name="T39" fmla="*/ 12 h 72"/>
                    <a:gd name="T40" fmla="*/ 66 w 126"/>
                    <a:gd name="T41" fmla="*/ 12 h 72"/>
                    <a:gd name="T42" fmla="*/ 60 w 126"/>
                    <a:gd name="T43" fmla="*/ 12 h 72"/>
                    <a:gd name="T44" fmla="*/ 54 w 126"/>
                    <a:gd name="T45" fmla="*/ 18 h 72"/>
                    <a:gd name="T46" fmla="*/ 54 w 126"/>
                    <a:gd name="T47" fmla="*/ 24 h 72"/>
                    <a:gd name="T48" fmla="*/ 60 w 126"/>
                    <a:gd name="T49" fmla="*/ 24 h 72"/>
                    <a:gd name="T50" fmla="*/ 66 w 126"/>
                    <a:gd name="T51" fmla="*/ 24 h 72"/>
                    <a:gd name="T52" fmla="*/ 72 w 126"/>
                    <a:gd name="T53" fmla="*/ 30 h 72"/>
                    <a:gd name="T54" fmla="*/ 78 w 126"/>
                    <a:gd name="T55" fmla="*/ 30 h 72"/>
                    <a:gd name="T56" fmla="*/ 84 w 126"/>
                    <a:gd name="T57" fmla="*/ 30 h 72"/>
                    <a:gd name="T58" fmla="*/ 90 w 126"/>
                    <a:gd name="T59" fmla="*/ 30 h 72"/>
                    <a:gd name="T60" fmla="*/ 96 w 126"/>
                    <a:gd name="T61" fmla="*/ 30 h 72"/>
                    <a:gd name="T62" fmla="*/ 102 w 126"/>
                    <a:gd name="T63" fmla="*/ 24 h 72"/>
                    <a:gd name="T64" fmla="*/ 102 w 126"/>
                    <a:gd name="T65" fmla="*/ 30 h 72"/>
                    <a:gd name="T66" fmla="*/ 108 w 126"/>
                    <a:gd name="T67" fmla="*/ 30 h 72"/>
                    <a:gd name="T68" fmla="*/ 114 w 126"/>
                    <a:gd name="T69" fmla="*/ 30 h 72"/>
                    <a:gd name="T70" fmla="*/ 120 w 126"/>
                    <a:gd name="T71" fmla="*/ 30 h 72"/>
                    <a:gd name="T72" fmla="*/ 120 w 126"/>
                    <a:gd name="T73" fmla="*/ 36 h 72"/>
                    <a:gd name="T74" fmla="*/ 120 w 126"/>
                    <a:gd name="T75" fmla="*/ 42 h 72"/>
                    <a:gd name="T76" fmla="*/ 126 w 126"/>
                    <a:gd name="T77" fmla="*/ 42 h 72"/>
                    <a:gd name="T78" fmla="*/ 120 w 126"/>
                    <a:gd name="T79" fmla="*/ 42 h 72"/>
                    <a:gd name="T80" fmla="*/ 114 w 126"/>
                    <a:gd name="T81" fmla="*/ 42 h 72"/>
                    <a:gd name="T82" fmla="*/ 108 w 126"/>
                    <a:gd name="T83" fmla="*/ 42 h 72"/>
                    <a:gd name="T84" fmla="*/ 108 w 126"/>
                    <a:gd name="T85" fmla="*/ 48 h 72"/>
                    <a:gd name="T86" fmla="*/ 102 w 126"/>
                    <a:gd name="T87" fmla="*/ 42 h 72"/>
                    <a:gd name="T88" fmla="*/ 96 w 126"/>
                    <a:gd name="T89" fmla="*/ 42 h 72"/>
                    <a:gd name="T90" fmla="*/ 90 w 126"/>
                    <a:gd name="T91" fmla="*/ 42 h 72"/>
                    <a:gd name="T92" fmla="*/ 84 w 126"/>
                    <a:gd name="T93" fmla="*/ 42 h 72"/>
                    <a:gd name="T94" fmla="*/ 84 w 126"/>
                    <a:gd name="T95" fmla="*/ 48 h 72"/>
                    <a:gd name="T96" fmla="*/ 78 w 126"/>
                    <a:gd name="T97" fmla="*/ 48 h 72"/>
                    <a:gd name="T98" fmla="*/ 78 w 126"/>
                    <a:gd name="T99" fmla="*/ 42 h 72"/>
                    <a:gd name="T100" fmla="*/ 78 w 126"/>
                    <a:gd name="T101" fmla="*/ 48 h 72"/>
                    <a:gd name="T102" fmla="*/ 72 w 126"/>
                    <a:gd name="T103" fmla="*/ 48 h 72"/>
                    <a:gd name="T104" fmla="*/ 72 w 126"/>
                    <a:gd name="T105" fmla="*/ 54 h 72"/>
                    <a:gd name="T106" fmla="*/ 66 w 126"/>
                    <a:gd name="T107" fmla="*/ 60 h 72"/>
                    <a:gd name="T108" fmla="*/ 66 w 126"/>
                    <a:gd name="T109" fmla="*/ 66 h 72"/>
                    <a:gd name="T110" fmla="*/ 60 w 126"/>
                    <a:gd name="T111" fmla="*/ 66 h 72"/>
                    <a:gd name="T112" fmla="*/ 60 w 126"/>
                    <a:gd name="T113" fmla="*/ 72 h 72"/>
                    <a:gd name="T114" fmla="*/ 66 w 126"/>
                    <a:gd name="T115" fmla="*/ 72 h 72"/>
                    <a:gd name="T116" fmla="*/ 66 w 126"/>
                    <a:gd name="T117" fmla="*/ 66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
                    <a:gd name="T178" fmla="*/ 0 h 72"/>
                    <a:gd name="T179" fmla="*/ 126 w 126"/>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 h="72">
                      <a:moveTo>
                        <a:pt x="36" y="0"/>
                      </a:moveTo>
                      <a:lnTo>
                        <a:pt x="30" y="0"/>
                      </a:lnTo>
                      <a:lnTo>
                        <a:pt x="24" y="6"/>
                      </a:lnTo>
                      <a:lnTo>
                        <a:pt x="18" y="6"/>
                      </a:lnTo>
                      <a:lnTo>
                        <a:pt x="12" y="12"/>
                      </a:lnTo>
                      <a:lnTo>
                        <a:pt x="12" y="18"/>
                      </a:lnTo>
                      <a:lnTo>
                        <a:pt x="0" y="24"/>
                      </a:lnTo>
                      <a:lnTo>
                        <a:pt x="6" y="24"/>
                      </a:lnTo>
                      <a:lnTo>
                        <a:pt x="12" y="24"/>
                      </a:lnTo>
                      <a:lnTo>
                        <a:pt x="18" y="24"/>
                      </a:lnTo>
                      <a:lnTo>
                        <a:pt x="18" y="30"/>
                      </a:lnTo>
                      <a:lnTo>
                        <a:pt x="18" y="24"/>
                      </a:lnTo>
                      <a:lnTo>
                        <a:pt x="24" y="30"/>
                      </a:lnTo>
                      <a:lnTo>
                        <a:pt x="30" y="30"/>
                      </a:lnTo>
                      <a:lnTo>
                        <a:pt x="30" y="24"/>
                      </a:lnTo>
                      <a:lnTo>
                        <a:pt x="36" y="24"/>
                      </a:lnTo>
                      <a:lnTo>
                        <a:pt x="42" y="24"/>
                      </a:lnTo>
                      <a:lnTo>
                        <a:pt x="48" y="18"/>
                      </a:lnTo>
                      <a:lnTo>
                        <a:pt x="54" y="12"/>
                      </a:lnTo>
                      <a:lnTo>
                        <a:pt x="60" y="12"/>
                      </a:lnTo>
                      <a:lnTo>
                        <a:pt x="66" y="12"/>
                      </a:lnTo>
                      <a:lnTo>
                        <a:pt x="60" y="12"/>
                      </a:lnTo>
                      <a:lnTo>
                        <a:pt x="54" y="18"/>
                      </a:lnTo>
                      <a:lnTo>
                        <a:pt x="54" y="24"/>
                      </a:lnTo>
                      <a:lnTo>
                        <a:pt x="60" y="24"/>
                      </a:lnTo>
                      <a:lnTo>
                        <a:pt x="66" y="24"/>
                      </a:lnTo>
                      <a:lnTo>
                        <a:pt x="72" y="30"/>
                      </a:lnTo>
                      <a:lnTo>
                        <a:pt x="78" y="30"/>
                      </a:lnTo>
                      <a:lnTo>
                        <a:pt x="84" y="30"/>
                      </a:lnTo>
                      <a:lnTo>
                        <a:pt x="90" y="30"/>
                      </a:lnTo>
                      <a:lnTo>
                        <a:pt x="96" y="30"/>
                      </a:lnTo>
                      <a:lnTo>
                        <a:pt x="102" y="24"/>
                      </a:lnTo>
                      <a:lnTo>
                        <a:pt x="102" y="30"/>
                      </a:lnTo>
                      <a:lnTo>
                        <a:pt x="108" y="30"/>
                      </a:lnTo>
                      <a:lnTo>
                        <a:pt x="114" y="30"/>
                      </a:lnTo>
                      <a:lnTo>
                        <a:pt x="120" y="30"/>
                      </a:lnTo>
                      <a:lnTo>
                        <a:pt x="120" y="36"/>
                      </a:lnTo>
                      <a:lnTo>
                        <a:pt x="120" y="42"/>
                      </a:lnTo>
                      <a:lnTo>
                        <a:pt x="126" y="42"/>
                      </a:lnTo>
                      <a:lnTo>
                        <a:pt x="120" y="42"/>
                      </a:lnTo>
                      <a:lnTo>
                        <a:pt x="114" y="42"/>
                      </a:lnTo>
                      <a:lnTo>
                        <a:pt x="108" y="42"/>
                      </a:lnTo>
                      <a:lnTo>
                        <a:pt x="108" y="48"/>
                      </a:lnTo>
                      <a:lnTo>
                        <a:pt x="102" y="42"/>
                      </a:lnTo>
                      <a:lnTo>
                        <a:pt x="96" y="42"/>
                      </a:lnTo>
                      <a:lnTo>
                        <a:pt x="90" y="42"/>
                      </a:lnTo>
                      <a:lnTo>
                        <a:pt x="84" y="42"/>
                      </a:lnTo>
                      <a:lnTo>
                        <a:pt x="84" y="48"/>
                      </a:lnTo>
                      <a:lnTo>
                        <a:pt x="78" y="48"/>
                      </a:lnTo>
                      <a:lnTo>
                        <a:pt x="78" y="42"/>
                      </a:lnTo>
                      <a:lnTo>
                        <a:pt x="78" y="48"/>
                      </a:lnTo>
                      <a:lnTo>
                        <a:pt x="72" y="48"/>
                      </a:lnTo>
                      <a:lnTo>
                        <a:pt x="72" y="54"/>
                      </a:lnTo>
                      <a:lnTo>
                        <a:pt x="66" y="60"/>
                      </a:lnTo>
                      <a:lnTo>
                        <a:pt x="66" y="66"/>
                      </a:lnTo>
                      <a:lnTo>
                        <a:pt x="60" y="66"/>
                      </a:lnTo>
                      <a:lnTo>
                        <a:pt x="60" y="72"/>
                      </a:lnTo>
                      <a:lnTo>
                        <a:pt x="66" y="72"/>
                      </a:lnTo>
                      <a:lnTo>
                        <a:pt x="66" y="66"/>
                      </a:lnTo>
                    </a:path>
                  </a:pathLst>
                </a:custGeom>
                <a:solidFill>
                  <a:srgbClr val="00CC00"/>
                </a:solidFill>
                <a:ln w="0">
                  <a:solidFill>
                    <a:srgbClr val="000000"/>
                  </a:solidFill>
                  <a:prstDash val="solid"/>
                  <a:round/>
                  <a:headEnd/>
                  <a:tailEnd/>
                </a:ln>
              </p:spPr>
              <p:txBody>
                <a:bodyPr/>
                <a:lstStyle/>
                <a:p>
                  <a:endParaRPr lang="en-US"/>
                </a:p>
              </p:txBody>
            </p:sp>
            <p:sp>
              <p:nvSpPr>
                <p:cNvPr id="17155" name="Freeform 627"/>
                <p:cNvSpPr>
                  <a:spLocks/>
                </p:cNvSpPr>
                <p:nvPr/>
              </p:nvSpPr>
              <p:spPr bwMode="auto">
                <a:xfrm>
                  <a:off x="348" y="1326"/>
                  <a:ext cx="571" cy="582"/>
                </a:xfrm>
                <a:custGeom>
                  <a:avLst/>
                  <a:gdLst>
                    <a:gd name="T0" fmla="*/ 565 w 571"/>
                    <a:gd name="T1" fmla="*/ 534 h 582"/>
                    <a:gd name="T2" fmla="*/ 541 w 571"/>
                    <a:gd name="T3" fmla="*/ 516 h 582"/>
                    <a:gd name="T4" fmla="*/ 523 w 571"/>
                    <a:gd name="T5" fmla="*/ 468 h 582"/>
                    <a:gd name="T6" fmla="*/ 493 w 571"/>
                    <a:gd name="T7" fmla="*/ 432 h 582"/>
                    <a:gd name="T8" fmla="*/ 463 w 571"/>
                    <a:gd name="T9" fmla="*/ 456 h 582"/>
                    <a:gd name="T10" fmla="*/ 439 w 571"/>
                    <a:gd name="T11" fmla="*/ 414 h 582"/>
                    <a:gd name="T12" fmla="*/ 415 w 571"/>
                    <a:gd name="T13" fmla="*/ 414 h 582"/>
                    <a:gd name="T14" fmla="*/ 373 w 571"/>
                    <a:gd name="T15" fmla="*/ 60 h 582"/>
                    <a:gd name="T16" fmla="*/ 253 w 571"/>
                    <a:gd name="T17" fmla="*/ 42 h 582"/>
                    <a:gd name="T18" fmla="*/ 144 w 571"/>
                    <a:gd name="T19" fmla="*/ 24 h 582"/>
                    <a:gd name="T20" fmla="*/ 30 w 571"/>
                    <a:gd name="T21" fmla="*/ 114 h 582"/>
                    <a:gd name="T22" fmla="*/ 60 w 571"/>
                    <a:gd name="T23" fmla="*/ 168 h 582"/>
                    <a:gd name="T24" fmla="*/ 72 w 571"/>
                    <a:gd name="T25" fmla="*/ 204 h 582"/>
                    <a:gd name="T26" fmla="*/ 6 w 571"/>
                    <a:gd name="T27" fmla="*/ 234 h 582"/>
                    <a:gd name="T28" fmla="*/ 66 w 571"/>
                    <a:gd name="T29" fmla="*/ 276 h 582"/>
                    <a:gd name="T30" fmla="*/ 108 w 571"/>
                    <a:gd name="T31" fmla="*/ 288 h 582"/>
                    <a:gd name="T32" fmla="*/ 96 w 571"/>
                    <a:gd name="T33" fmla="*/ 312 h 582"/>
                    <a:gd name="T34" fmla="*/ 84 w 571"/>
                    <a:gd name="T35" fmla="*/ 318 h 582"/>
                    <a:gd name="T36" fmla="*/ 48 w 571"/>
                    <a:gd name="T37" fmla="*/ 336 h 582"/>
                    <a:gd name="T38" fmla="*/ 30 w 571"/>
                    <a:gd name="T39" fmla="*/ 372 h 582"/>
                    <a:gd name="T40" fmla="*/ 42 w 571"/>
                    <a:gd name="T41" fmla="*/ 402 h 582"/>
                    <a:gd name="T42" fmla="*/ 90 w 571"/>
                    <a:gd name="T43" fmla="*/ 432 h 582"/>
                    <a:gd name="T44" fmla="*/ 96 w 571"/>
                    <a:gd name="T45" fmla="*/ 456 h 582"/>
                    <a:gd name="T46" fmla="*/ 102 w 571"/>
                    <a:gd name="T47" fmla="*/ 462 h 582"/>
                    <a:gd name="T48" fmla="*/ 114 w 571"/>
                    <a:gd name="T49" fmla="*/ 468 h 582"/>
                    <a:gd name="T50" fmla="*/ 126 w 571"/>
                    <a:gd name="T51" fmla="*/ 462 h 582"/>
                    <a:gd name="T52" fmla="*/ 138 w 571"/>
                    <a:gd name="T53" fmla="*/ 474 h 582"/>
                    <a:gd name="T54" fmla="*/ 157 w 571"/>
                    <a:gd name="T55" fmla="*/ 468 h 582"/>
                    <a:gd name="T56" fmla="*/ 144 w 571"/>
                    <a:gd name="T57" fmla="*/ 510 h 582"/>
                    <a:gd name="T58" fmla="*/ 126 w 571"/>
                    <a:gd name="T59" fmla="*/ 522 h 582"/>
                    <a:gd name="T60" fmla="*/ 72 w 571"/>
                    <a:gd name="T61" fmla="*/ 558 h 582"/>
                    <a:gd name="T62" fmla="*/ 48 w 571"/>
                    <a:gd name="T63" fmla="*/ 570 h 582"/>
                    <a:gd name="T64" fmla="*/ 60 w 571"/>
                    <a:gd name="T65" fmla="*/ 582 h 582"/>
                    <a:gd name="T66" fmla="*/ 78 w 571"/>
                    <a:gd name="T67" fmla="*/ 564 h 582"/>
                    <a:gd name="T68" fmla="*/ 96 w 571"/>
                    <a:gd name="T69" fmla="*/ 570 h 582"/>
                    <a:gd name="T70" fmla="*/ 114 w 571"/>
                    <a:gd name="T71" fmla="*/ 558 h 582"/>
                    <a:gd name="T72" fmla="*/ 132 w 571"/>
                    <a:gd name="T73" fmla="*/ 564 h 582"/>
                    <a:gd name="T74" fmla="*/ 132 w 571"/>
                    <a:gd name="T75" fmla="*/ 552 h 582"/>
                    <a:gd name="T76" fmla="*/ 132 w 571"/>
                    <a:gd name="T77" fmla="*/ 546 h 582"/>
                    <a:gd name="T78" fmla="*/ 151 w 571"/>
                    <a:gd name="T79" fmla="*/ 534 h 582"/>
                    <a:gd name="T80" fmla="*/ 163 w 571"/>
                    <a:gd name="T81" fmla="*/ 528 h 582"/>
                    <a:gd name="T82" fmla="*/ 175 w 571"/>
                    <a:gd name="T83" fmla="*/ 516 h 582"/>
                    <a:gd name="T84" fmla="*/ 181 w 571"/>
                    <a:gd name="T85" fmla="*/ 504 h 582"/>
                    <a:gd name="T86" fmla="*/ 211 w 571"/>
                    <a:gd name="T87" fmla="*/ 480 h 582"/>
                    <a:gd name="T88" fmla="*/ 229 w 571"/>
                    <a:gd name="T89" fmla="*/ 456 h 582"/>
                    <a:gd name="T90" fmla="*/ 223 w 571"/>
                    <a:gd name="T91" fmla="*/ 444 h 582"/>
                    <a:gd name="T92" fmla="*/ 229 w 571"/>
                    <a:gd name="T93" fmla="*/ 432 h 582"/>
                    <a:gd name="T94" fmla="*/ 247 w 571"/>
                    <a:gd name="T95" fmla="*/ 426 h 582"/>
                    <a:gd name="T96" fmla="*/ 259 w 571"/>
                    <a:gd name="T97" fmla="*/ 450 h 582"/>
                    <a:gd name="T98" fmla="*/ 295 w 571"/>
                    <a:gd name="T99" fmla="*/ 426 h 582"/>
                    <a:gd name="T100" fmla="*/ 337 w 571"/>
                    <a:gd name="T101" fmla="*/ 414 h 582"/>
                    <a:gd name="T102" fmla="*/ 355 w 571"/>
                    <a:gd name="T103" fmla="*/ 432 h 582"/>
                    <a:gd name="T104" fmla="*/ 385 w 571"/>
                    <a:gd name="T105" fmla="*/ 420 h 582"/>
                    <a:gd name="T106" fmla="*/ 451 w 571"/>
                    <a:gd name="T107" fmla="*/ 462 h 582"/>
                    <a:gd name="T108" fmla="*/ 481 w 571"/>
                    <a:gd name="T109" fmla="*/ 492 h 582"/>
                    <a:gd name="T110" fmla="*/ 505 w 571"/>
                    <a:gd name="T111" fmla="*/ 534 h 582"/>
                    <a:gd name="T112" fmla="*/ 511 w 571"/>
                    <a:gd name="T113" fmla="*/ 540 h 582"/>
                    <a:gd name="T114" fmla="*/ 571 w 571"/>
                    <a:gd name="T115" fmla="*/ 558 h 5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582"/>
                    <a:gd name="T176" fmla="*/ 571 w 571"/>
                    <a:gd name="T177" fmla="*/ 582 h 5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582">
                      <a:moveTo>
                        <a:pt x="571" y="540"/>
                      </a:moveTo>
                      <a:lnTo>
                        <a:pt x="571" y="534"/>
                      </a:lnTo>
                      <a:lnTo>
                        <a:pt x="565" y="534"/>
                      </a:lnTo>
                      <a:lnTo>
                        <a:pt x="559" y="528"/>
                      </a:lnTo>
                      <a:lnTo>
                        <a:pt x="547" y="522"/>
                      </a:lnTo>
                      <a:lnTo>
                        <a:pt x="541" y="516"/>
                      </a:lnTo>
                      <a:lnTo>
                        <a:pt x="535" y="510"/>
                      </a:lnTo>
                      <a:lnTo>
                        <a:pt x="541" y="504"/>
                      </a:lnTo>
                      <a:lnTo>
                        <a:pt x="523" y="468"/>
                      </a:lnTo>
                      <a:lnTo>
                        <a:pt x="511" y="456"/>
                      </a:lnTo>
                      <a:lnTo>
                        <a:pt x="499" y="444"/>
                      </a:lnTo>
                      <a:lnTo>
                        <a:pt x="493" y="432"/>
                      </a:lnTo>
                      <a:lnTo>
                        <a:pt x="481" y="438"/>
                      </a:lnTo>
                      <a:lnTo>
                        <a:pt x="475" y="444"/>
                      </a:lnTo>
                      <a:lnTo>
                        <a:pt x="463" y="456"/>
                      </a:lnTo>
                      <a:lnTo>
                        <a:pt x="463" y="450"/>
                      </a:lnTo>
                      <a:lnTo>
                        <a:pt x="439" y="426"/>
                      </a:lnTo>
                      <a:lnTo>
                        <a:pt x="439" y="414"/>
                      </a:lnTo>
                      <a:lnTo>
                        <a:pt x="427" y="414"/>
                      </a:lnTo>
                      <a:lnTo>
                        <a:pt x="427" y="420"/>
                      </a:lnTo>
                      <a:lnTo>
                        <a:pt x="415" y="414"/>
                      </a:lnTo>
                      <a:lnTo>
                        <a:pt x="409" y="414"/>
                      </a:lnTo>
                      <a:lnTo>
                        <a:pt x="409" y="84"/>
                      </a:lnTo>
                      <a:lnTo>
                        <a:pt x="373" y="60"/>
                      </a:lnTo>
                      <a:lnTo>
                        <a:pt x="355" y="66"/>
                      </a:lnTo>
                      <a:lnTo>
                        <a:pt x="283" y="42"/>
                      </a:lnTo>
                      <a:lnTo>
                        <a:pt x="253" y="42"/>
                      </a:lnTo>
                      <a:lnTo>
                        <a:pt x="241" y="24"/>
                      </a:lnTo>
                      <a:lnTo>
                        <a:pt x="181" y="0"/>
                      </a:lnTo>
                      <a:lnTo>
                        <a:pt x="144" y="24"/>
                      </a:lnTo>
                      <a:lnTo>
                        <a:pt x="96" y="48"/>
                      </a:lnTo>
                      <a:lnTo>
                        <a:pt x="66" y="108"/>
                      </a:lnTo>
                      <a:lnTo>
                        <a:pt x="30" y="114"/>
                      </a:lnTo>
                      <a:lnTo>
                        <a:pt x="18" y="138"/>
                      </a:lnTo>
                      <a:lnTo>
                        <a:pt x="42" y="150"/>
                      </a:lnTo>
                      <a:lnTo>
                        <a:pt x="60" y="168"/>
                      </a:lnTo>
                      <a:lnTo>
                        <a:pt x="66" y="180"/>
                      </a:lnTo>
                      <a:lnTo>
                        <a:pt x="84" y="192"/>
                      </a:lnTo>
                      <a:lnTo>
                        <a:pt x="72" y="204"/>
                      </a:lnTo>
                      <a:lnTo>
                        <a:pt x="60" y="204"/>
                      </a:lnTo>
                      <a:lnTo>
                        <a:pt x="24" y="222"/>
                      </a:lnTo>
                      <a:lnTo>
                        <a:pt x="6" y="234"/>
                      </a:lnTo>
                      <a:lnTo>
                        <a:pt x="0" y="234"/>
                      </a:lnTo>
                      <a:lnTo>
                        <a:pt x="30" y="282"/>
                      </a:lnTo>
                      <a:lnTo>
                        <a:pt x="66" y="276"/>
                      </a:lnTo>
                      <a:lnTo>
                        <a:pt x="84" y="288"/>
                      </a:lnTo>
                      <a:lnTo>
                        <a:pt x="90" y="276"/>
                      </a:lnTo>
                      <a:lnTo>
                        <a:pt x="108" y="288"/>
                      </a:lnTo>
                      <a:lnTo>
                        <a:pt x="108" y="294"/>
                      </a:lnTo>
                      <a:lnTo>
                        <a:pt x="108" y="300"/>
                      </a:lnTo>
                      <a:lnTo>
                        <a:pt x="96" y="312"/>
                      </a:lnTo>
                      <a:lnTo>
                        <a:pt x="90" y="306"/>
                      </a:lnTo>
                      <a:lnTo>
                        <a:pt x="84" y="306"/>
                      </a:lnTo>
                      <a:lnTo>
                        <a:pt x="84" y="318"/>
                      </a:lnTo>
                      <a:lnTo>
                        <a:pt x="66" y="318"/>
                      </a:lnTo>
                      <a:lnTo>
                        <a:pt x="60" y="318"/>
                      </a:lnTo>
                      <a:lnTo>
                        <a:pt x="48" y="336"/>
                      </a:lnTo>
                      <a:lnTo>
                        <a:pt x="42" y="348"/>
                      </a:lnTo>
                      <a:lnTo>
                        <a:pt x="30" y="360"/>
                      </a:lnTo>
                      <a:lnTo>
                        <a:pt x="30" y="372"/>
                      </a:lnTo>
                      <a:lnTo>
                        <a:pt x="42" y="390"/>
                      </a:lnTo>
                      <a:lnTo>
                        <a:pt x="48" y="396"/>
                      </a:lnTo>
                      <a:lnTo>
                        <a:pt x="42" y="402"/>
                      </a:lnTo>
                      <a:lnTo>
                        <a:pt x="42" y="408"/>
                      </a:lnTo>
                      <a:lnTo>
                        <a:pt x="66" y="432"/>
                      </a:lnTo>
                      <a:lnTo>
                        <a:pt x="90" y="432"/>
                      </a:lnTo>
                      <a:lnTo>
                        <a:pt x="96" y="438"/>
                      </a:lnTo>
                      <a:lnTo>
                        <a:pt x="96" y="444"/>
                      </a:lnTo>
                      <a:lnTo>
                        <a:pt x="96" y="456"/>
                      </a:lnTo>
                      <a:lnTo>
                        <a:pt x="90" y="462"/>
                      </a:lnTo>
                      <a:lnTo>
                        <a:pt x="96" y="468"/>
                      </a:lnTo>
                      <a:lnTo>
                        <a:pt x="102" y="462"/>
                      </a:lnTo>
                      <a:lnTo>
                        <a:pt x="108" y="462"/>
                      </a:lnTo>
                      <a:lnTo>
                        <a:pt x="108" y="468"/>
                      </a:lnTo>
                      <a:lnTo>
                        <a:pt x="114" y="468"/>
                      </a:lnTo>
                      <a:lnTo>
                        <a:pt x="114" y="456"/>
                      </a:lnTo>
                      <a:lnTo>
                        <a:pt x="120" y="462"/>
                      </a:lnTo>
                      <a:lnTo>
                        <a:pt x="126" y="462"/>
                      </a:lnTo>
                      <a:lnTo>
                        <a:pt x="132" y="462"/>
                      </a:lnTo>
                      <a:lnTo>
                        <a:pt x="138" y="468"/>
                      </a:lnTo>
                      <a:lnTo>
                        <a:pt x="138" y="474"/>
                      </a:lnTo>
                      <a:lnTo>
                        <a:pt x="144" y="474"/>
                      </a:lnTo>
                      <a:lnTo>
                        <a:pt x="144" y="468"/>
                      </a:lnTo>
                      <a:lnTo>
                        <a:pt x="157" y="468"/>
                      </a:lnTo>
                      <a:lnTo>
                        <a:pt x="157" y="474"/>
                      </a:lnTo>
                      <a:lnTo>
                        <a:pt x="157" y="492"/>
                      </a:lnTo>
                      <a:lnTo>
                        <a:pt x="144" y="510"/>
                      </a:lnTo>
                      <a:lnTo>
                        <a:pt x="138" y="510"/>
                      </a:lnTo>
                      <a:lnTo>
                        <a:pt x="138" y="516"/>
                      </a:lnTo>
                      <a:lnTo>
                        <a:pt x="126" y="522"/>
                      </a:lnTo>
                      <a:lnTo>
                        <a:pt x="96" y="540"/>
                      </a:lnTo>
                      <a:lnTo>
                        <a:pt x="90" y="546"/>
                      </a:lnTo>
                      <a:lnTo>
                        <a:pt x="72" y="558"/>
                      </a:lnTo>
                      <a:lnTo>
                        <a:pt x="60" y="564"/>
                      </a:lnTo>
                      <a:lnTo>
                        <a:pt x="54" y="564"/>
                      </a:lnTo>
                      <a:lnTo>
                        <a:pt x="48" y="570"/>
                      </a:lnTo>
                      <a:lnTo>
                        <a:pt x="48" y="576"/>
                      </a:lnTo>
                      <a:lnTo>
                        <a:pt x="54" y="582"/>
                      </a:lnTo>
                      <a:lnTo>
                        <a:pt x="60" y="582"/>
                      </a:lnTo>
                      <a:lnTo>
                        <a:pt x="66" y="576"/>
                      </a:lnTo>
                      <a:lnTo>
                        <a:pt x="78" y="570"/>
                      </a:lnTo>
                      <a:lnTo>
                        <a:pt x="78" y="564"/>
                      </a:lnTo>
                      <a:lnTo>
                        <a:pt x="84" y="564"/>
                      </a:lnTo>
                      <a:lnTo>
                        <a:pt x="90" y="576"/>
                      </a:lnTo>
                      <a:lnTo>
                        <a:pt x="96" y="570"/>
                      </a:lnTo>
                      <a:lnTo>
                        <a:pt x="102" y="564"/>
                      </a:lnTo>
                      <a:lnTo>
                        <a:pt x="108" y="552"/>
                      </a:lnTo>
                      <a:lnTo>
                        <a:pt x="114" y="558"/>
                      </a:lnTo>
                      <a:lnTo>
                        <a:pt x="120" y="558"/>
                      </a:lnTo>
                      <a:lnTo>
                        <a:pt x="120" y="570"/>
                      </a:lnTo>
                      <a:lnTo>
                        <a:pt x="132" y="564"/>
                      </a:lnTo>
                      <a:lnTo>
                        <a:pt x="138" y="570"/>
                      </a:lnTo>
                      <a:lnTo>
                        <a:pt x="138" y="564"/>
                      </a:lnTo>
                      <a:lnTo>
                        <a:pt x="132" y="552"/>
                      </a:lnTo>
                      <a:lnTo>
                        <a:pt x="126" y="552"/>
                      </a:lnTo>
                      <a:lnTo>
                        <a:pt x="132" y="540"/>
                      </a:lnTo>
                      <a:lnTo>
                        <a:pt x="132" y="546"/>
                      </a:lnTo>
                      <a:lnTo>
                        <a:pt x="138" y="546"/>
                      </a:lnTo>
                      <a:lnTo>
                        <a:pt x="144" y="540"/>
                      </a:lnTo>
                      <a:lnTo>
                        <a:pt x="151" y="534"/>
                      </a:lnTo>
                      <a:lnTo>
                        <a:pt x="157" y="534"/>
                      </a:lnTo>
                      <a:lnTo>
                        <a:pt x="157" y="528"/>
                      </a:lnTo>
                      <a:lnTo>
                        <a:pt x="163" y="528"/>
                      </a:lnTo>
                      <a:lnTo>
                        <a:pt x="163" y="522"/>
                      </a:lnTo>
                      <a:lnTo>
                        <a:pt x="169" y="522"/>
                      </a:lnTo>
                      <a:lnTo>
                        <a:pt x="175" y="516"/>
                      </a:lnTo>
                      <a:lnTo>
                        <a:pt x="175" y="510"/>
                      </a:lnTo>
                      <a:lnTo>
                        <a:pt x="181" y="510"/>
                      </a:lnTo>
                      <a:lnTo>
                        <a:pt x="181" y="504"/>
                      </a:lnTo>
                      <a:lnTo>
                        <a:pt x="187" y="492"/>
                      </a:lnTo>
                      <a:lnTo>
                        <a:pt x="193" y="492"/>
                      </a:lnTo>
                      <a:lnTo>
                        <a:pt x="211" y="480"/>
                      </a:lnTo>
                      <a:lnTo>
                        <a:pt x="217" y="468"/>
                      </a:lnTo>
                      <a:lnTo>
                        <a:pt x="223" y="462"/>
                      </a:lnTo>
                      <a:lnTo>
                        <a:pt x="229" y="456"/>
                      </a:lnTo>
                      <a:lnTo>
                        <a:pt x="229" y="450"/>
                      </a:lnTo>
                      <a:lnTo>
                        <a:pt x="223" y="450"/>
                      </a:lnTo>
                      <a:lnTo>
                        <a:pt x="223" y="444"/>
                      </a:lnTo>
                      <a:lnTo>
                        <a:pt x="229" y="444"/>
                      </a:lnTo>
                      <a:lnTo>
                        <a:pt x="229" y="438"/>
                      </a:lnTo>
                      <a:lnTo>
                        <a:pt x="229" y="432"/>
                      </a:lnTo>
                      <a:lnTo>
                        <a:pt x="241" y="414"/>
                      </a:lnTo>
                      <a:lnTo>
                        <a:pt x="247" y="420"/>
                      </a:lnTo>
                      <a:lnTo>
                        <a:pt x="247" y="426"/>
                      </a:lnTo>
                      <a:lnTo>
                        <a:pt x="247" y="444"/>
                      </a:lnTo>
                      <a:lnTo>
                        <a:pt x="247" y="450"/>
                      </a:lnTo>
                      <a:lnTo>
                        <a:pt x="259" y="450"/>
                      </a:lnTo>
                      <a:lnTo>
                        <a:pt x="283" y="438"/>
                      </a:lnTo>
                      <a:lnTo>
                        <a:pt x="283" y="426"/>
                      </a:lnTo>
                      <a:lnTo>
                        <a:pt x="295" y="426"/>
                      </a:lnTo>
                      <a:lnTo>
                        <a:pt x="313" y="432"/>
                      </a:lnTo>
                      <a:lnTo>
                        <a:pt x="319" y="420"/>
                      </a:lnTo>
                      <a:lnTo>
                        <a:pt x="337" y="414"/>
                      </a:lnTo>
                      <a:lnTo>
                        <a:pt x="355" y="420"/>
                      </a:lnTo>
                      <a:lnTo>
                        <a:pt x="355" y="426"/>
                      </a:lnTo>
                      <a:lnTo>
                        <a:pt x="355" y="432"/>
                      </a:lnTo>
                      <a:lnTo>
                        <a:pt x="361" y="432"/>
                      </a:lnTo>
                      <a:lnTo>
                        <a:pt x="361" y="426"/>
                      </a:lnTo>
                      <a:lnTo>
                        <a:pt x="385" y="420"/>
                      </a:lnTo>
                      <a:lnTo>
                        <a:pt x="409" y="432"/>
                      </a:lnTo>
                      <a:lnTo>
                        <a:pt x="451" y="456"/>
                      </a:lnTo>
                      <a:lnTo>
                        <a:pt x="451" y="462"/>
                      </a:lnTo>
                      <a:lnTo>
                        <a:pt x="475" y="480"/>
                      </a:lnTo>
                      <a:lnTo>
                        <a:pt x="475" y="486"/>
                      </a:lnTo>
                      <a:lnTo>
                        <a:pt x="481" y="492"/>
                      </a:lnTo>
                      <a:lnTo>
                        <a:pt x="487" y="510"/>
                      </a:lnTo>
                      <a:lnTo>
                        <a:pt x="499" y="528"/>
                      </a:lnTo>
                      <a:lnTo>
                        <a:pt x="505" y="534"/>
                      </a:lnTo>
                      <a:lnTo>
                        <a:pt x="505" y="540"/>
                      </a:lnTo>
                      <a:lnTo>
                        <a:pt x="511" y="546"/>
                      </a:lnTo>
                      <a:lnTo>
                        <a:pt x="511" y="540"/>
                      </a:lnTo>
                      <a:lnTo>
                        <a:pt x="517" y="570"/>
                      </a:lnTo>
                      <a:lnTo>
                        <a:pt x="565" y="570"/>
                      </a:lnTo>
                      <a:lnTo>
                        <a:pt x="571" y="558"/>
                      </a:lnTo>
                      <a:lnTo>
                        <a:pt x="571" y="552"/>
                      </a:lnTo>
                      <a:lnTo>
                        <a:pt x="571" y="540"/>
                      </a:lnTo>
                      <a:close/>
                    </a:path>
                  </a:pathLst>
                </a:custGeom>
                <a:solidFill>
                  <a:srgbClr val="00CC00"/>
                </a:solidFill>
                <a:ln w="0">
                  <a:solidFill>
                    <a:srgbClr val="000000"/>
                  </a:solidFill>
                  <a:prstDash val="solid"/>
                  <a:round/>
                  <a:headEnd/>
                  <a:tailEnd/>
                </a:ln>
              </p:spPr>
              <p:txBody>
                <a:bodyPr/>
                <a:lstStyle/>
                <a:p>
                  <a:endParaRPr lang="en-US"/>
                </a:p>
              </p:txBody>
            </p:sp>
            <p:sp>
              <p:nvSpPr>
                <p:cNvPr id="17156" name="Freeform 628"/>
                <p:cNvSpPr>
                  <a:spLocks/>
                </p:cNvSpPr>
                <p:nvPr/>
              </p:nvSpPr>
              <p:spPr bwMode="auto">
                <a:xfrm>
                  <a:off x="547" y="1788"/>
                  <a:ext cx="48" cy="66"/>
                </a:xfrm>
                <a:custGeom>
                  <a:avLst/>
                  <a:gdLst>
                    <a:gd name="T0" fmla="*/ 0 w 48"/>
                    <a:gd name="T1" fmla="*/ 36 h 66"/>
                    <a:gd name="T2" fmla="*/ 6 w 48"/>
                    <a:gd name="T3" fmla="*/ 42 h 66"/>
                    <a:gd name="T4" fmla="*/ 6 w 48"/>
                    <a:gd name="T5" fmla="*/ 54 h 66"/>
                    <a:gd name="T6" fmla="*/ 6 w 48"/>
                    <a:gd name="T7" fmla="*/ 60 h 66"/>
                    <a:gd name="T8" fmla="*/ 6 w 48"/>
                    <a:gd name="T9" fmla="*/ 66 h 66"/>
                    <a:gd name="T10" fmla="*/ 18 w 48"/>
                    <a:gd name="T11" fmla="*/ 60 h 66"/>
                    <a:gd name="T12" fmla="*/ 18 w 48"/>
                    <a:gd name="T13" fmla="*/ 54 h 66"/>
                    <a:gd name="T14" fmla="*/ 36 w 48"/>
                    <a:gd name="T15" fmla="*/ 36 h 66"/>
                    <a:gd name="T16" fmla="*/ 42 w 48"/>
                    <a:gd name="T17" fmla="*/ 36 h 66"/>
                    <a:gd name="T18" fmla="*/ 42 w 48"/>
                    <a:gd name="T19" fmla="*/ 30 h 66"/>
                    <a:gd name="T20" fmla="*/ 42 w 48"/>
                    <a:gd name="T21" fmla="*/ 18 h 66"/>
                    <a:gd name="T22" fmla="*/ 48 w 48"/>
                    <a:gd name="T23" fmla="*/ 18 h 66"/>
                    <a:gd name="T24" fmla="*/ 48 w 48"/>
                    <a:gd name="T25" fmla="*/ 12 h 66"/>
                    <a:gd name="T26" fmla="*/ 48 w 48"/>
                    <a:gd name="T27" fmla="*/ 6 h 66"/>
                    <a:gd name="T28" fmla="*/ 48 w 48"/>
                    <a:gd name="T29" fmla="*/ 12 h 66"/>
                    <a:gd name="T30" fmla="*/ 42 w 48"/>
                    <a:gd name="T31" fmla="*/ 6 h 66"/>
                    <a:gd name="T32" fmla="*/ 36 w 48"/>
                    <a:gd name="T33" fmla="*/ 0 h 66"/>
                    <a:gd name="T34" fmla="*/ 6 w 48"/>
                    <a:gd name="T35" fmla="*/ 30 h 66"/>
                    <a:gd name="T36" fmla="*/ 0 w 48"/>
                    <a:gd name="T37" fmla="*/ 3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66"/>
                    <a:gd name="T59" fmla="*/ 48 w 4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66">
                      <a:moveTo>
                        <a:pt x="0" y="36"/>
                      </a:moveTo>
                      <a:lnTo>
                        <a:pt x="6" y="42"/>
                      </a:lnTo>
                      <a:lnTo>
                        <a:pt x="6" y="54"/>
                      </a:lnTo>
                      <a:lnTo>
                        <a:pt x="6" y="60"/>
                      </a:lnTo>
                      <a:lnTo>
                        <a:pt x="6" y="66"/>
                      </a:lnTo>
                      <a:lnTo>
                        <a:pt x="18" y="60"/>
                      </a:lnTo>
                      <a:lnTo>
                        <a:pt x="18" y="54"/>
                      </a:lnTo>
                      <a:lnTo>
                        <a:pt x="36" y="36"/>
                      </a:lnTo>
                      <a:lnTo>
                        <a:pt x="42" y="36"/>
                      </a:lnTo>
                      <a:lnTo>
                        <a:pt x="42" y="30"/>
                      </a:lnTo>
                      <a:lnTo>
                        <a:pt x="42" y="18"/>
                      </a:lnTo>
                      <a:lnTo>
                        <a:pt x="48" y="18"/>
                      </a:lnTo>
                      <a:lnTo>
                        <a:pt x="48" y="12"/>
                      </a:lnTo>
                      <a:lnTo>
                        <a:pt x="48" y="6"/>
                      </a:lnTo>
                      <a:lnTo>
                        <a:pt x="48" y="12"/>
                      </a:lnTo>
                      <a:lnTo>
                        <a:pt x="42" y="6"/>
                      </a:lnTo>
                      <a:lnTo>
                        <a:pt x="36" y="0"/>
                      </a:lnTo>
                      <a:lnTo>
                        <a:pt x="6" y="30"/>
                      </a:lnTo>
                      <a:lnTo>
                        <a:pt x="0" y="36"/>
                      </a:lnTo>
                      <a:close/>
                    </a:path>
                  </a:pathLst>
                </a:custGeom>
                <a:solidFill>
                  <a:srgbClr val="00CC00"/>
                </a:solidFill>
                <a:ln w="0">
                  <a:solidFill>
                    <a:srgbClr val="000000"/>
                  </a:solidFill>
                  <a:prstDash val="solid"/>
                  <a:round/>
                  <a:headEnd/>
                  <a:tailEnd/>
                </a:ln>
              </p:spPr>
              <p:txBody>
                <a:bodyPr/>
                <a:lstStyle/>
                <a:p>
                  <a:endParaRPr lang="en-US"/>
                </a:p>
              </p:txBody>
            </p:sp>
            <p:sp>
              <p:nvSpPr>
                <p:cNvPr id="17157" name="Freeform 629"/>
                <p:cNvSpPr>
                  <a:spLocks/>
                </p:cNvSpPr>
                <p:nvPr/>
              </p:nvSpPr>
              <p:spPr bwMode="auto">
                <a:xfrm>
                  <a:off x="330" y="1908"/>
                  <a:ext cx="72" cy="36"/>
                </a:xfrm>
                <a:custGeom>
                  <a:avLst/>
                  <a:gdLst>
                    <a:gd name="T0" fmla="*/ 48 w 72"/>
                    <a:gd name="T1" fmla="*/ 6 h 36"/>
                    <a:gd name="T2" fmla="*/ 42 w 72"/>
                    <a:gd name="T3" fmla="*/ 6 h 36"/>
                    <a:gd name="T4" fmla="*/ 36 w 72"/>
                    <a:gd name="T5" fmla="*/ 6 h 36"/>
                    <a:gd name="T6" fmla="*/ 36 w 72"/>
                    <a:gd name="T7" fmla="*/ 12 h 36"/>
                    <a:gd name="T8" fmla="*/ 36 w 72"/>
                    <a:gd name="T9" fmla="*/ 18 h 36"/>
                    <a:gd name="T10" fmla="*/ 30 w 72"/>
                    <a:gd name="T11" fmla="*/ 18 h 36"/>
                    <a:gd name="T12" fmla="*/ 24 w 72"/>
                    <a:gd name="T13" fmla="*/ 18 h 36"/>
                    <a:gd name="T14" fmla="*/ 18 w 72"/>
                    <a:gd name="T15" fmla="*/ 18 h 36"/>
                    <a:gd name="T16" fmla="*/ 18 w 72"/>
                    <a:gd name="T17" fmla="*/ 24 h 36"/>
                    <a:gd name="T18" fmla="*/ 12 w 72"/>
                    <a:gd name="T19" fmla="*/ 24 h 36"/>
                    <a:gd name="T20" fmla="*/ 12 w 72"/>
                    <a:gd name="T21" fmla="*/ 30 h 36"/>
                    <a:gd name="T22" fmla="*/ 6 w 72"/>
                    <a:gd name="T23" fmla="*/ 30 h 36"/>
                    <a:gd name="T24" fmla="*/ 6 w 72"/>
                    <a:gd name="T25" fmla="*/ 36 h 36"/>
                    <a:gd name="T26" fmla="*/ 0 w 72"/>
                    <a:gd name="T27" fmla="*/ 36 h 36"/>
                    <a:gd name="T28" fmla="*/ 6 w 72"/>
                    <a:gd name="T29" fmla="*/ 36 h 36"/>
                    <a:gd name="T30" fmla="*/ 12 w 72"/>
                    <a:gd name="T31" fmla="*/ 36 h 36"/>
                    <a:gd name="T32" fmla="*/ 12 w 72"/>
                    <a:gd name="T33" fmla="*/ 30 h 36"/>
                    <a:gd name="T34" fmla="*/ 18 w 72"/>
                    <a:gd name="T35" fmla="*/ 30 h 36"/>
                    <a:gd name="T36" fmla="*/ 24 w 72"/>
                    <a:gd name="T37" fmla="*/ 24 h 36"/>
                    <a:gd name="T38" fmla="*/ 30 w 72"/>
                    <a:gd name="T39" fmla="*/ 24 h 36"/>
                    <a:gd name="T40" fmla="*/ 36 w 72"/>
                    <a:gd name="T41" fmla="*/ 24 h 36"/>
                    <a:gd name="T42" fmla="*/ 42 w 72"/>
                    <a:gd name="T43" fmla="*/ 24 h 36"/>
                    <a:gd name="T44" fmla="*/ 42 w 72"/>
                    <a:gd name="T45" fmla="*/ 18 h 36"/>
                    <a:gd name="T46" fmla="*/ 48 w 72"/>
                    <a:gd name="T47" fmla="*/ 18 h 36"/>
                    <a:gd name="T48" fmla="*/ 54 w 72"/>
                    <a:gd name="T49" fmla="*/ 12 h 36"/>
                    <a:gd name="T50" fmla="*/ 54 w 72"/>
                    <a:gd name="T51" fmla="*/ 6 h 36"/>
                    <a:gd name="T52" fmla="*/ 66 w 72"/>
                    <a:gd name="T53" fmla="*/ 6 h 36"/>
                    <a:gd name="T54" fmla="*/ 72 w 72"/>
                    <a:gd name="T55" fmla="*/ 0 h 36"/>
                    <a:gd name="T56" fmla="*/ 60 w 72"/>
                    <a:gd name="T57" fmla="*/ 0 h 36"/>
                    <a:gd name="T58" fmla="*/ 54 w 72"/>
                    <a:gd name="T59" fmla="*/ 0 h 36"/>
                    <a:gd name="T60" fmla="*/ 48 w 72"/>
                    <a:gd name="T61" fmla="*/ 6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36"/>
                    <a:gd name="T95" fmla="*/ 72 w 72"/>
                    <a:gd name="T96" fmla="*/ 36 h 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36">
                      <a:moveTo>
                        <a:pt x="48" y="6"/>
                      </a:moveTo>
                      <a:lnTo>
                        <a:pt x="42" y="6"/>
                      </a:lnTo>
                      <a:lnTo>
                        <a:pt x="36" y="6"/>
                      </a:lnTo>
                      <a:lnTo>
                        <a:pt x="36" y="12"/>
                      </a:lnTo>
                      <a:lnTo>
                        <a:pt x="36" y="18"/>
                      </a:lnTo>
                      <a:lnTo>
                        <a:pt x="30" y="18"/>
                      </a:lnTo>
                      <a:lnTo>
                        <a:pt x="24" y="18"/>
                      </a:lnTo>
                      <a:lnTo>
                        <a:pt x="18" y="18"/>
                      </a:lnTo>
                      <a:lnTo>
                        <a:pt x="18" y="24"/>
                      </a:lnTo>
                      <a:lnTo>
                        <a:pt x="12" y="24"/>
                      </a:lnTo>
                      <a:lnTo>
                        <a:pt x="12" y="30"/>
                      </a:lnTo>
                      <a:lnTo>
                        <a:pt x="6" y="30"/>
                      </a:lnTo>
                      <a:lnTo>
                        <a:pt x="6" y="36"/>
                      </a:lnTo>
                      <a:lnTo>
                        <a:pt x="0" y="36"/>
                      </a:lnTo>
                      <a:lnTo>
                        <a:pt x="6" y="36"/>
                      </a:lnTo>
                      <a:lnTo>
                        <a:pt x="12" y="36"/>
                      </a:lnTo>
                      <a:lnTo>
                        <a:pt x="12" y="30"/>
                      </a:lnTo>
                      <a:lnTo>
                        <a:pt x="18" y="30"/>
                      </a:lnTo>
                      <a:lnTo>
                        <a:pt x="24" y="24"/>
                      </a:lnTo>
                      <a:lnTo>
                        <a:pt x="30" y="24"/>
                      </a:lnTo>
                      <a:lnTo>
                        <a:pt x="36" y="24"/>
                      </a:lnTo>
                      <a:lnTo>
                        <a:pt x="42" y="24"/>
                      </a:lnTo>
                      <a:lnTo>
                        <a:pt x="42" y="18"/>
                      </a:lnTo>
                      <a:lnTo>
                        <a:pt x="48" y="18"/>
                      </a:lnTo>
                      <a:lnTo>
                        <a:pt x="54" y="12"/>
                      </a:lnTo>
                      <a:lnTo>
                        <a:pt x="54" y="6"/>
                      </a:lnTo>
                      <a:lnTo>
                        <a:pt x="66" y="6"/>
                      </a:lnTo>
                      <a:lnTo>
                        <a:pt x="72" y="0"/>
                      </a:lnTo>
                      <a:lnTo>
                        <a:pt x="60" y="0"/>
                      </a:lnTo>
                      <a:lnTo>
                        <a:pt x="54" y="0"/>
                      </a:lnTo>
                      <a:lnTo>
                        <a:pt x="48" y="6"/>
                      </a:lnTo>
                      <a:close/>
                    </a:path>
                  </a:pathLst>
                </a:custGeom>
                <a:solidFill>
                  <a:srgbClr val="00CC00"/>
                </a:solidFill>
                <a:ln w="0">
                  <a:solidFill>
                    <a:srgbClr val="000000"/>
                  </a:solidFill>
                  <a:prstDash val="solid"/>
                  <a:round/>
                  <a:headEnd/>
                  <a:tailEnd/>
                </a:ln>
              </p:spPr>
              <p:txBody>
                <a:bodyPr/>
                <a:lstStyle/>
                <a:p>
                  <a:endParaRPr lang="en-US"/>
                </a:p>
              </p:txBody>
            </p:sp>
            <p:sp>
              <p:nvSpPr>
                <p:cNvPr id="17158" name="Freeform 630"/>
                <p:cNvSpPr>
                  <a:spLocks/>
                </p:cNvSpPr>
                <p:nvPr/>
              </p:nvSpPr>
              <p:spPr bwMode="auto">
                <a:xfrm>
                  <a:off x="198" y="1950"/>
                  <a:ext cx="84" cy="24"/>
                </a:xfrm>
                <a:custGeom>
                  <a:avLst/>
                  <a:gdLst>
                    <a:gd name="T0" fmla="*/ 0 w 84"/>
                    <a:gd name="T1" fmla="*/ 24 h 24"/>
                    <a:gd name="T2" fmla="*/ 6 w 84"/>
                    <a:gd name="T3" fmla="*/ 24 h 24"/>
                    <a:gd name="T4" fmla="*/ 18 w 84"/>
                    <a:gd name="T5" fmla="*/ 24 h 24"/>
                    <a:gd name="T6" fmla="*/ 24 w 84"/>
                    <a:gd name="T7" fmla="*/ 24 h 24"/>
                    <a:gd name="T8" fmla="*/ 30 w 84"/>
                    <a:gd name="T9" fmla="*/ 18 h 24"/>
                    <a:gd name="T10" fmla="*/ 36 w 84"/>
                    <a:gd name="T11" fmla="*/ 18 h 24"/>
                    <a:gd name="T12" fmla="*/ 42 w 84"/>
                    <a:gd name="T13" fmla="*/ 18 h 24"/>
                    <a:gd name="T14" fmla="*/ 48 w 84"/>
                    <a:gd name="T15" fmla="*/ 12 h 24"/>
                    <a:gd name="T16" fmla="*/ 60 w 84"/>
                    <a:gd name="T17" fmla="*/ 12 h 24"/>
                    <a:gd name="T18" fmla="*/ 66 w 84"/>
                    <a:gd name="T19" fmla="*/ 12 h 24"/>
                    <a:gd name="T20" fmla="*/ 72 w 84"/>
                    <a:gd name="T21" fmla="*/ 12 h 24"/>
                    <a:gd name="T22" fmla="*/ 84 w 84"/>
                    <a:gd name="T23" fmla="*/ 12 h 24"/>
                    <a:gd name="T24" fmla="*/ 72 w 84"/>
                    <a:gd name="T25" fmla="*/ 6 h 24"/>
                    <a:gd name="T26" fmla="*/ 66 w 84"/>
                    <a:gd name="T27" fmla="*/ 12 h 24"/>
                    <a:gd name="T28" fmla="*/ 66 w 84"/>
                    <a:gd name="T29" fmla="*/ 6 h 24"/>
                    <a:gd name="T30" fmla="*/ 60 w 84"/>
                    <a:gd name="T31" fmla="*/ 0 h 24"/>
                    <a:gd name="T32" fmla="*/ 60 w 84"/>
                    <a:gd name="T33" fmla="*/ 6 h 24"/>
                    <a:gd name="T34" fmla="*/ 42 w 84"/>
                    <a:gd name="T35" fmla="*/ 12 h 24"/>
                    <a:gd name="T36" fmla="*/ 36 w 84"/>
                    <a:gd name="T37" fmla="*/ 12 h 24"/>
                    <a:gd name="T38" fmla="*/ 30 w 84"/>
                    <a:gd name="T39" fmla="*/ 12 h 24"/>
                    <a:gd name="T40" fmla="*/ 24 w 84"/>
                    <a:gd name="T41" fmla="*/ 12 h 24"/>
                    <a:gd name="T42" fmla="*/ 18 w 84"/>
                    <a:gd name="T43" fmla="*/ 12 h 24"/>
                    <a:gd name="T44" fmla="*/ 12 w 84"/>
                    <a:gd name="T45" fmla="*/ 18 h 24"/>
                    <a:gd name="T46" fmla="*/ 6 w 84"/>
                    <a:gd name="T47" fmla="*/ 12 h 24"/>
                    <a:gd name="T48" fmla="*/ 0 w 84"/>
                    <a:gd name="T49" fmla="*/ 12 h 24"/>
                    <a:gd name="T50" fmla="*/ 0 w 84"/>
                    <a:gd name="T51" fmla="*/ 24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
                    <a:gd name="T79" fmla="*/ 0 h 24"/>
                    <a:gd name="T80" fmla="*/ 84 w 84"/>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 h="24">
                      <a:moveTo>
                        <a:pt x="0" y="24"/>
                      </a:moveTo>
                      <a:lnTo>
                        <a:pt x="6" y="24"/>
                      </a:lnTo>
                      <a:lnTo>
                        <a:pt x="18" y="24"/>
                      </a:lnTo>
                      <a:lnTo>
                        <a:pt x="24" y="24"/>
                      </a:lnTo>
                      <a:lnTo>
                        <a:pt x="30" y="18"/>
                      </a:lnTo>
                      <a:lnTo>
                        <a:pt x="36" y="18"/>
                      </a:lnTo>
                      <a:lnTo>
                        <a:pt x="42" y="18"/>
                      </a:lnTo>
                      <a:lnTo>
                        <a:pt x="48" y="12"/>
                      </a:lnTo>
                      <a:lnTo>
                        <a:pt x="60" y="12"/>
                      </a:lnTo>
                      <a:lnTo>
                        <a:pt x="66" y="12"/>
                      </a:lnTo>
                      <a:lnTo>
                        <a:pt x="72" y="12"/>
                      </a:lnTo>
                      <a:lnTo>
                        <a:pt x="84" y="12"/>
                      </a:lnTo>
                      <a:lnTo>
                        <a:pt x="72" y="6"/>
                      </a:lnTo>
                      <a:lnTo>
                        <a:pt x="66" y="12"/>
                      </a:lnTo>
                      <a:lnTo>
                        <a:pt x="66" y="6"/>
                      </a:lnTo>
                      <a:lnTo>
                        <a:pt x="60" y="0"/>
                      </a:lnTo>
                      <a:lnTo>
                        <a:pt x="60" y="6"/>
                      </a:lnTo>
                      <a:lnTo>
                        <a:pt x="42" y="12"/>
                      </a:lnTo>
                      <a:lnTo>
                        <a:pt x="36" y="12"/>
                      </a:lnTo>
                      <a:lnTo>
                        <a:pt x="30" y="12"/>
                      </a:lnTo>
                      <a:lnTo>
                        <a:pt x="24" y="12"/>
                      </a:lnTo>
                      <a:lnTo>
                        <a:pt x="18" y="12"/>
                      </a:lnTo>
                      <a:lnTo>
                        <a:pt x="12" y="18"/>
                      </a:lnTo>
                      <a:lnTo>
                        <a:pt x="6" y="12"/>
                      </a:lnTo>
                      <a:lnTo>
                        <a:pt x="0" y="12"/>
                      </a:lnTo>
                      <a:lnTo>
                        <a:pt x="0" y="24"/>
                      </a:lnTo>
                      <a:close/>
                    </a:path>
                  </a:pathLst>
                </a:custGeom>
                <a:solidFill>
                  <a:srgbClr val="00CC00"/>
                </a:solidFill>
                <a:ln w="0">
                  <a:solidFill>
                    <a:srgbClr val="000000"/>
                  </a:solidFill>
                  <a:prstDash val="solid"/>
                  <a:round/>
                  <a:headEnd/>
                  <a:tailEnd/>
                </a:ln>
              </p:spPr>
              <p:txBody>
                <a:bodyPr/>
                <a:lstStyle/>
                <a:p>
                  <a:endParaRPr lang="en-US"/>
                </a:p>
              </p:txBody>
            </p:sp>
            <p:sp>
              <p:nvSpPr>
                <p:cNvPr id="17159" name="Freeform 631"/>
                <p:cNvSpPr>
                  <a:spLocks/>
                </p:cNvSpPr>
                <p:nvPr/>
              </p:nvSpPr>
              <p:spPr bwMode="auto">
                <a:xfrm>
                  <a:off x="294" y="1626"/>
                  <a:ext cx="48" cy="30"/>
                </a:xfrm>
                <a:custGeom>
                  <a:avLst/>
                  <a:gdLst>
                    <a:gd name="T0" fmla="*/ 0 w 48"/>
                    <a:gd name="T1" fmla="*/ 18 h 30"/>
                    <a:gd name="T2" fmla="*/ 0 w 48"/>
                    <a:gd name="T3" fmla="*/ 0 h 30"/>
                    <a:gd name="T4" fmla="*/ 30 w 48"/>
                    <a:gd name="T5" fmla="*/ 6 h 30"/>
                    <a:gd name="T6" fmla="*/ 48 w 48"/>
                    <a:gd name="T7" fmla="*/ 18 h 30"/>
                    <a:gd name="T8" fmla="*/ 48 w 48"/>
                    <a:gd name="T9" fmla="*/ 30 h 30"/>
                    <a:gd name="T10" fmla="*/ 36 w 48"/>
                    <a:gd name="T11" fmla="*/ 30 h 30"/>
                    <a:gd name="T12" fmla="*/ 0 w 48"/>
                    <a:gd name="T13" fmla="*/ 18 h 30"/>
                    <a:gd name="T14" fmla="*/ 0 60000 65536"/>
                    <a:gd name="T15" fmla="*/ 0 60000 65536"/>
                    <a:gd name="T16" fmla="*/ 0 60000 65536"/>
                    <a:gd name="T17" fmla="*/ 0 60000 65536"/>
                    <a:gd name="T18" fmla="*/ 0 60000 65536"/>
                    <a:gd name="T19" fmla="*/ 0 60000 65536"/>
                    <a:gd name="T20" fmla="*/ 0 60000 65536"/>
                    <a:gd name="T21" fmla="*/ 0 w 48"/>
                    <a:gd name="T22" fmla="*/ 0 h 30"/>
                    <a:gd name="T23" fmla="*/ 48 w 4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0">
                      <a:moveTo>
                        <a:pt x="0" y="18"/>
                      </a:moveTo>
                      <a:lnTo>
                        <a:pt x="0" y="0"/>
                      </a:lnTo>
                      <a:lnTo>
                        <a:pt x="30" y="6"/>
                      </a:lnTo>
                      <a:lnTo>
                        <a:pt x="48" y="18"/>
                      </a:lnTo>
                      <a:lnTo>
                        <a:pt x="48" y="30"/>
                      </a:lnTo>
                      <a:lnTo>
                        <a:pt x="36" y="30"/>
                      </a:lnTo>
                      <a:lnTo>
                        <a:pt x="0" y="18"/>
                      </a:lnTo>
                      <a:close/>
                    </a:path>
                  </a:pathLst>
                </a:custGeom>
                <a:solidFill>
                  <a:srgbClr val="00CC00"/>
                </a:solidFill>
                <a:ln w="0">
                  <a:solidFill>
                    <a:srgbClr val="000000"/>
                  </a:solidFill>
                  <a:prstDash val="solid"/>
                  <a:round/>
                  <a:headEnd/>
                  <a:tailEnd/>
                </a:ln>
              </p:spPr>
              <p:txBody>
                <a:bodyPr/>
                <a:lstStyle/>
                <a:p>
                  <a:endParaRPr lang="en-US"/>
                </a:p>
              </p:txBody>
            </p:sp>
            <p:sp>
              <p:nvSpPr>
                <p:cNvPr id="17160" name="Freeform 632"/>
                <p:cNvSpPr>
                  <a:spLocks/>
                </p:cNvSpPr>
                <p:nvPr/>
              </p:nvSpPr>
              <p:spPr bwMode="auto">
                <a:xfrm>
                  <a:off x="529" y="2562"/>
                  <a:ext cx="24" cy="24"/>
                </a:xfrm>
                <a:custGeom>
                  <a:avLst/>
                  <a:gdLst>
                    <a:gd name="T0" fmla="*/ 0 w 24"/>
                    <a:gd name="T1" fmla="*/ 12 h 24"/>
                    <a:gd name="T2" fmla="*/ 6 w 24"/>
                    <a:gd name="T3" fmla="*/ 18 h 24"/>
                    <a:gd name="T4" fmla="*/ 6 w 24"/>
                    <a:gd name="T5" fmla="*/ 24 h 24"/>
                    <a:gd name="T6" fmla="*/ 12 w 24"/>
                    <a:gd name="T7" fmla="*/ 18 h 24"/>
                    <a:gd name="T8" fmla="*/ 18 w 24"/>
                    <a:gd name="T9" fmla="*/ 18 h 24"/>
                    <a:gd name="T10" fmla="*/ 24 w 24"/>
                    <a:gd name="T11" fmla="*/ 12 h 24"/>
                    <a:gd name="T12" fmla="*/ 18 w 24"/>
                    <a:gd name="T13" fmla="*/ 12 h 24"/>
                    <a:gd name="T14" fmla="*/ 18 w 24"/>
                    <a:gd name="T15" fmla="*/ 6 h 24"/>
                    <a:gd name="T16" fmla="*/ 12 w 24"/>
                    <a:gd name="T17" fmla="*/ 6 h 24"/>
                    <a:gd name="T18" fmla="*/ 6 w 24"/>
                    <a:gd name="T19" fmla="*/ 0 h 24"/>
                    <a:gd name="T20" fmla="*/ 6 w 24"/>
                    <a:gd name="T21" fmla="*/ 6 h 24"/>
                    <a:gd name="T22" fmla="*/ 0 w 24"/>
                    <a:gd name="T23" fmla="*/ 1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0" y="12"/>
                      </a:moveTo>
                      <a:lnTo>
                        <a:pt x="6" y="18"/>
                      </a:lnTo>
                      <a:lnTo>
                        <a:pt x="6" y="24"/>
                      </a:lnTo>
                      <a:lnTo>
                        <a:pt x="12" y="18"/>
                      </a:lnTo>
                      <a:lnTo>
                        <a:pt x="18" y="18"/>
                      </a:lnTo>
                      <a:lnTo>
                        <a:pt x="24" y="12"/>
                      </a:lnTo>
                      <a:lnTo>
                        <a:pt x="18" y="12"/>
                      </a:lnTo>
                      <a:lnTo>
                        <a:pt x="18" y="6"/>
                      </a:lnTo>
                      <a:lnTo>
                        <a:pt x="12" y="6"/>
                      </a:lnTo>
                      <a:lnTo>
                        <a:pt x="6" y="0"/>
                      </a:lnTo>
                      <a:lnTo>
                        <a:pt x="6" y="6"/>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7161" name="Freeform 633"/>
                <p:cNvSpPr>
                  <a:spLocks/>
                </p:cNvSpPr>
                <p:nvPr/>
              </p:nvSpPr>
              <p:spPr bwMode="auto">
                <a:xfrm>
                  <a:off x="360" y="1734"/>
                  <a:ext cx="30" cy="24"/>
                </a:xfrm>
                <a:custGeom>
                  <a:avLst/>
                  <a:gdLst>
                    <a:gd name="T0" fmla="*/ 0 w 30"/>
                    <a:gd name="T1" fmla="*/ 12 h 24"/>
                    <a:gd name="T2" fmla="*/ 18 w 30"/>
                    <a:gd name="T3" fmla="*/ 0 h 24"/>
                    <a:gd name="T4" fmla="*/ 24 w 30"/>
                    <a:gd name="T5" fmla="*/ 6 h 24"/>
                    <a:gd name="T6" fmla="*/ 30 w 30"/>
                    <a:gd name="T7" fmla="*/ 12 h 24"/>
                    <a:gd name="T8" fmla="*/ 30 w 30"/>
                    <a:gd name="T9" fmla="*/ 18 h 24"/>
                    <a:gd name="T10" fmla="*/ 18 w 30"/>
                    <a:gd name="T11" fmla="*/ 24 h 24"/>
                    <a:gd name="T12" fmla="*/ 6 w 30"/>
                    <a:gd name="T13" fmla="*/ 18 h 24"/>
                    <a:gd name="T14" fmla="*/ 0 w 30"/>
                    <a:gd name="T15" fmla="*/ 12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0" y="12"/>
                      </a:moveTo>
                      <a:lnTo>
                        <a:pt x="18" y="0"/>
                      </a:lnTo>
                      <a:lnTo>
                        <a:pt x="24" y="6"/>
                      </a:lnTo>
                      <a:lnTo>
                        <a:pt x="30" y="12"/>
                      </a:lnTo>
                      <a:lnTo>
                        <a:pt x="30" y="18"/>
                      </a:lnTo>
                      <a:lnTo>
                        <a:pt x="18" y="24"/>
                      </a:lnTo>
                      <a:lnTo>
                        <a:pt x="6" y="18"/>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7162" name="Freeform 634"/>
                <p:cNvSpPr>
                  <a:spLocks/>
                </p:cNvSpPr>
                <p:nvPr/>
              </p:nvSpPr>
              <p:spPr bwMode="auto">
                <a:xfrm>
                  <a:off x="270" y="1938"/>
                  <a:ext cx="18" cy="12"/>
                </a:xfrm>
                <a:custGeom>
                  <a:avLst/>
                  <a:gdLst>
                    <a:gd name="T0" fmla="*/ 0 w 18"/>
                    <a:gd name="T1" fmla="*/ 6 h 12"/>
                    <a:gd name="T2" fmla="*/ 6 w 18"/>
                    <a:gd name="T3" fmla="*/ 0 h 12"/>
                    <a:gd name="T4" fmla="*/ 12 w 18"/>
                    <a:gd name="T5" fmla="*/ 0 h 12"/>
                    <a:gd name="T6" fmla="*/ 18 w 18"/>
                    <a:gd name="T7" fmla="*/ 0 h 12"/>
                    <a:gd name="T8" fmla="*/ 18 w 18"/>
                    <a:gd name="T9" fmla="*/ 6 h 12"/>
                    <a:gd name="T10" fmla="*/ 12 w 18"/>
                    <a:gd name="T11" fmla="*/ 6 h 12"/>
                    <a:gd name="T12" fmla="*/ 6 w 18"/>
                    <a:gd name="T13" fmla="*/ 12 h 12"/>
                    <a:gd name="T14" fmla="*/ 6 w 18"/>
                    <a:gd name="T15" fmla="*/ 6 h 12"/>
                    <a:gd name="T16" fmla="*/ 0 w 18"/>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2"/>
                    <a:gd name="T29" fmla="*/ 18 w 18"/>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2">
                      <a:moveTo>
                        <a:pt x="0" y="6"/>
                      </a:moveTo>
                      <a:lnTo>
                        <a:pt x="6" y="0"/>
                      </a:lnTo>
                      <a:lnTo>
                        <a:pt x="12" y="0"/>
                      </a:lnTo>
                      <a:lnTo>
                        <a:pt x="18" y="0"/>
                      </a:lnTo>
                      <a:lnTo>
                        <a:pt x="18" y="6"/>
                      </a:lnTo>
                      <a:lnTo>
                        <a:pt x="12" y="6"/>
                      </a:lnTo>
                      <a:lnTo>
                        <a:pt x="6" y="12"/>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63" name="Freeform 635"/>
                <p:cNvSpPr>
                  <a:spLocks/>
                </p:cNvSpPr>
                <p:nvPr/>
              </p:nvSpPr>
              <p:spPr bwMode="auto">
                <a:xfrm>
                  <a:off x="318" y="1938"/>
                  <a:ext cx="12" cy="12"/>
                </a:xfrm>
                <a:custGeom>
                  <a:avLst/>
                  <a:gdLst>
                    <a:gd name="T0" fmla="*/ 0 w 12"/>
                    <a:gd name="T1" fmla="*/ 6 h 12"/>
                    <a:gd name="T2" fmla="*/ 0 w 12"/>
                    <a:gd name="T3" fmla="*/ 12 h 12"/>
                    <a:gd name="T4" fmla="*/ 6 w 12"/>
                    <a:gd name="T5" fmla="*/ 12 h 12"/>
                    <a:gd name="T6" fmla="*/ 6 w 12"/>
                    <a:gd name="T7" fmla="*/ 6 h 12"/>
                    <a:gd name="T8" fmla="*/ 12 w 12"/>
                    <a:gd name="T9" fmla="*/ 6 h 12"/>
                    <a:gd name="T10" fmla="*/ 12 w 12"/>
                    <a:gd name="T11" fmla="*/ 0 h 12"/>
                    <a:gd name="T12" fmla="*/ 6 w 12"/>
                    <a:gd name="T13" fmla="*/ 0 h 12"/>
                    <a:gd name="T14" fmla="*/ 0 w 12"/>
                    <a:gd name="T15" fmla="*/ 0 h 12"/>
                    <a:gd name="T16" fmla="*/ 0 w 1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12"/>
                      </a:lnTo>
                      <a:lnTo>
                        <a:pt x="6" y="12"/>
                      </a:lnTo>
                      <a:lnTo>
                        <a:pt x="6" y="6"/>
                      </a:lnTo>
                      <a:lnTo>
                        <a:pt x="12" y="6"/>
                      </a:lnTo>
                      <a:lnTo>
                        <a:pt x="12" y="0"/>
                      </a:lnTo>
                      <a:lnTo>
                        <a:pt x="6" y="0"/>
                      </a:lnTo>
                      <a:lnTo>
                        <a:pt x="0"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64" name="Freeform 636"/>
                <p:cNvSpPr>
                  <a:spLocks/>
                </p:cNvSpPr>
                <p:nvPr/>
              </p:nvSpPr>
              <p:spPr bwMode="auto">
                <a:xfrm>
                  <a:off x="523" y="2550"/>
                  <a:ext cx="12" cy="12"/>
                </a:xfrm>
                <a:custGeom>
                  <a:avLst/>
                  <a:gdLst>
                    <a:gd name="T0" fmla="*/ 0 w 12"/>
                    <a:gd name="T1" fmla="*/ 6 h 12"/>
                    <a:gd name="T2" fmla="*/ 0 w 12"/>
                    <a:gd name="T3" fmla="*/ 0 h 12"/>
                    <a:gd name="T4" fmla="*/ 0 w 12"/>
                    <a:gd name="T5" fmla="*/ 6 h 12"/>
                    <a:gd name="T6" fmla="*/ 6 w 12"/>
                    <a:gd name="T7" fmla="*/ 6 h 12"/>
                    <a:gd name="T8" fmla="*/ 12 w 12"/>
                    <a:gd name="T9" fmla="*/ 6 h 12"/>
                    <a:gd name="T10" fmla="*/ 6 w 12"/>
                    <a:gd name="T11" fmla="*/ 6 h 12"/>
                    <a:gd name="T12" fmla="*/ 6 w 12"/>
                    <a:gd name="T13" fmla="*/ 12 h 12"/>
                    <a:gd name="T14" fmla="*/ 0 w 12"/>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0" y="6"/>
                      </a:lnTo>
                      <a:lnTo>
                        <a:pt x="6" y="6"/>
                      </a:lnTo>
                      <a:lnTo>
                        <a:pt x="12" y="6"/>
                      </a:lnTo>
                      <a:lnTo>
                        <a:pt x="6" y="6"/>
                      </a:lnTo>
                      <a:lnTo>
                        <a:pt x="6" y="12"/>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65" name="Freeform 637"/>
                <p:cNvSpPr>
                  <a:spLocks/>
                </p:cNvSpPr>
                <p:nvPr/>
              </p:nvSpPr>
              <p:spPr bwMode="auto">
                <a:xfrm>
                  <a:off x="180" y="1968"/>
                  <a:ext cx="18" cy="12"/>
                </a:xfrm>
                <a:custGeom>
                  <a:avLst/>
                  <a:gdLst>
                    <a:gd name="T0" fmla="*/ 0 w 18"/>
                    <a:gd name="T1" fmla="*/ 12 h 12"/>
                    <a:gd name="T2" fmla="*/ 6 w 18"/>
                    <a:gd name="T3" fmla="*/ 12 h 12"/>
                    <a:gd name="T4" fmla="*/ 18 w 18"/>
                    <a:gd name="T5" fmla="*/ 6 h 12"/>
                    <a:gd name="T6" fmla="*/ 12 w 18"/>
                    <a:gd name="T7" fmla="*/ 0 h 12"/>
                    <a:gd name="T8" fmla="*/ 0 w 18"/>
                    <a:gd name="T9" fmla="*/ 12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12"/>
                      </a:moveTo>
                      <a:lnTo>
                        <a:pt x="6" y="12"/>
                      </a:lnTo>
                      <a:lnTo>
                        <a:pt x="18" y="6"/>
                      </a:lnTo>
                      <a:lnTo>
                        <a:pt x="12" y="0"/>
                      </a:lnTo>
                      <a:lnTo>
                        <a:pt x="0" y="12"/>
                      </a:lnTo>
                      <a:close/>
                    </a:path>
                  </a:pathLst>
                </a:custGeom>
                <a:solidFill>
                  <a:srgbClr val="00CC00"/>
                </a:solidFill>
                <a:ln w="0">
                  <a:solidFill>
                    <a:srgbClr val="000000"/>
                  </a:solidFill>
                  <a:prstDash val="solid"/>
                  <a:round/>
                  <a:headEnd/>
                  <a:tailEnd/>
                </a:ln>
              </p:spPr>
              <p:txBody>
                <a:bodyPr/>
                <a:lstStyle/>
                <a:p>
                  <a:endParaRPr lang="en-US"/>
                </a:p>
              </p:txBody>
            </p:sp>
            <p:sp>
              <p:nvSpPr>
                <p:cNvPr id="17166" name="Rectangle 638"/>
                <p:cNvSpPr>
                  <a:spLocks noChangeArrowheads="1"/>
                </p:cNvSpPr>
                <p:nvPr/>
              </p:nvSpPr>
              <p:spPr bwMode="auto">
                <a:xfrm>
                  <a:off x="499" y="2544"/>
                  <a:ext cx="6" cy="6"/>
                </a:xfrm>
                <a:prstGeom prst="rect">
                  <a:avLst/>
                </a:prstGeom>
                <a:solidFill>
                  <a:srgbClr val="00CC00"/>
                </a:solidFill>
                <a:ln w="0">
                  <a:solidFill>
                    <a:srgbClr val="000000"/>
                  </a:solidFill>
                  <a:miter lim="800000"/>
                  <a:headEnd/>
                  <a:tailEnd/>
                </a:ln>
              </p:spPr>
              <p:txBody>
                <a:bodyPr/>
                <a:lstStyle/>
                <a:p>
                  <a:endParaRPr lang="en-US"/>
                </a:p>
              </p:txBody>
            </p:sp>
            <p:sp>
              <p:nvSpPr>
                <p:cNvPr id="17167" name="Freeform 639"/>
                <p:cNvSpPr>
                  <a:spLocks/>
                </p:cNvSpPr>
                <p:nvPr/>
              </p:nvSpPr>
              <p:spPr bwMode="auto">
                <a:xfrm>
                  <a:off x="474" y="2532"/>
                  <a:ext cx="6" cy="6"/>
                </a:xfrm>
                <a:custGeom>
                  <a:avLst/>
                  <a:gdLst>
                    <a:gd name="T0" fmla="*/ 0 w 6"/>
                    <a:gd name="T1" fmla="*/ 6 h 6"/>
                    <a:gd name="T2" fmla="*/ 6 w 6"/>
                    <a:gd name="T3" fmla="*/ 6 h 6"/>
                    <a:gd name="T4" fmla="*/ 6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6"/>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68" name="Freeform 640"/>
                <p:cNvSpPr>
                  <a:spLocks/>
                </p:cNvSpPr>
                <p:nvPr/>
              </p:nvSpPr>
              <p:spPr bwMode="auto">
                <a:xfrm>
                  <a:off x="426" y="1902"/>
                  <a:ext cx="12" cy="6"/>
                </a:xfrm>
                <a:custGeom>
                  <a:avLst/>
                  <a:gdLst>
                    <a:gd name="T0" fmla="*/ 0 w 12"/>
                    <a:gd name="T1" fmla="*/ 0 h 6"/>
                    <a:gd name="T2" fmla="*/ 6 w 12"/>
                    <a:gd name="T3" fmla="*/ 0 h 6"/>
                    <a:gd name="T4" fmla="*/ 12 w 12"/>
                    <a:gd name="T5" fmla="*/ 0 h 6"/>
                    <a:gd name="T6" fmla="*/ 6 w 12"/>
                    <a:gd name="T7" fmla="*/ 6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6" y="0"/>
                      </a:lnTo>
                      <a:lnTo>
                        <a:pt x="12" y="0"/>
                      </a:lnTo>
                      <a:lnTo>
                        <a:pt x="6"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69" name="Freeform 641"/>
                <p:cNvSpPr>
                  <a:spLocks/>
                </p:cNvSpPr>
                <p:nvPr/>
              </p:nvSpPr>
              <p:spPr bwMode="auto">
                <a:xfrm>
                  <a:off x="264" y="1950"/>
                  <a:ext cx="12" cy="6"/>
                </a:xfrm>
                <a:custGeom>
                  <a:avLst/>
                  <a:gdLst>
                    <a:gd name="T0" fmla="*/ 0 w 12"/>
                    <a:gd name="T1" fmla="*/ 0 h 6"/>
                    <a:gd name="T2" fmla="*/ 6 w 12"/>
                    <a:gd name="T3" fmla="*/ 0 h 6"/>
                    <a:gd name="T4" fmla="*/ 12 w 12"/>
                    <a:gd name="T5" fmla="*/ 0 h 6"/>
                    <a:gd name="T6" fmla="*/ 12 w 12"/>
                    <a:gd name="T7" fmla="*/ 6 h 6"/>
                    <a:gd name="T8" fmla="*/ 6 w 12"/>
                    <a:gd name="T9" fmla="*/ 6 h 6"/>
                    <a:gd name="T10" fmla="*/ 0 w 12"/>
                    <a:gd name="T11" fmla="*/ 6 h 6"/>
                    <a:gd name="T12" fmla="*/ 0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0" y="0"/>
                      </a:moveTo>
                      <a:lnTo>
                        <a:pt x="6" y="0"/>
                      </a:lnTo>
                      <a:lnTo>
                        <a:pt x="12" y="0"/>
                      </a:lnTo>
                      <a:lnTo>
                        <a:pt x="12" y="6"/>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70" name="Freeform 642"/>
                <p:cNvSpPr>
                  <a:spLocks/>
                </p:cNvSpPr>
                <p:nvPr/>
              </p:nvSpPr>
              <p:spPr bwMode="auto">
                <a:xfrm>
                  <a:off x="282" y="1950"/>
                  <a:ext cx="6" cy="6"/>
                </a:xfrm>
                <a:custGeom>
                  <a:avLst/>
                  <a:gdLst>
                    <a:gd name="T0" fmla="*/ 0 w 6"/>
                    <a:gd name="T1" fmla="*/ 6 h 6"/>
                    <a:gd name="T2" fmla="*/ 6 w 6"/>
                    <a:gd name="T3" fmla="*/ 0 h 6"/>
                    <a:gd name="T4" fmla="*/ 6 w 6"/>
                    <a:gd name="T5" fmla="*/ 6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71" name="Freeform 643"/>
                <p:cNvSpPr>
                  <a:spLocks/>
                </p:cNvSpPr>
                <p:nvPr/>
              </p:nvSpPr>
              <p:spPr bwMode="auto">
                <a:xfrm>
                  <a:off x="511" y="2550"/>
                  <a:ext cx="12" cy="0"/>
                </a:xfrm>
                <a:custGeom>
                  <a:avLst/>
                  <a:gdLst>
                    <a:gd name="T0" fmla="*/ 6 w 12"/>
                    <a:gd name="T1" fmla="*/ 12 w 12"/>
                    <a:gd name="T2" fmla="*/ 6 w 12"/>
                    <a:gd name="T3" fmla="*/ 0 w 12"/>
                    <a:gd name="T4" fmla="*/ 6 w 12"/>
                    <a:gd name="T5" fmla="*/ 0 60000 65536"/>
                    <a:gd name="T6" fmla="*/ 0 60000 65536"/>
                    <a:gd name="T7" fmla="*/ 0 60000 65536"/>
                    <a:gd name="T8" fmla="*/ 0 60000 65536"/>
                    <a:gd name="T9" fmla="*/ 0 60000 65536"/>
                    <a:gd name="T10" fmla="*/ 0 w 12"/>
                    <a:gd name="T11" fmla="*/ 12 w 12"/>
                  </a:gdLst>
                  <a:ahLst/>
                  <a:cxnLst>
                    <a:cxn ang="T5">
                      <a:pos x="T0" y="0"/>
                    </a:cxn>
                    <a:cxn ang="T6">
                      <a:pos x="T1" y="0"/>
                    </a:cxn>
                    <a:cxn ang="T7">
                      <a:pos x="T2" y="0"/>
                    </a:cxn>
                    <a:cxn ang="T8">
                      <a:pos x="T3" y="0"/>
                    </a:cxn>
                    <a:cxn ang="T9">
                      <a:pos x="T4" y="0"/>
                    </a:cxn>
                  </a:cxnLst>
                  <a:rect l="T10" t="0" r="T11" b="0"/>
                  <a:pathLst>
                    <a:path w="12">
                      <a:moveTo>
                        <a:pt x="6" y="0"/>
                      </a:moveTo>
                      <a:lnTo>
                        <a:pt x="12" y="0"/>
                      </a:lnTo>
                      <a:lnTo>
                        <a:pt x="6" y="0"/>
                      </a:lnTo>
                      <a:lnTo>
                        <a:pt x="0" y="0"/>
                      </a:lnTo>
                      <a:lnTo>
                        <a:pt x="6" y="0"/>
                      </a:lnTo>
                      <a:close/>
                    </a:path>
                  </a:pathLst>
                </a:custGeom>
                <a:solidFill>
                  <a:srgbClr val="00CC00"/>
                </a:solidFill>
                <a:ln w="0">
                  <a:solidFill>
                    <a:srgbClr val="000000"/>
                  </a:solidFill>
                  <a:prstDash val="solid"/>
                  <a:round/>
                  <a:headEnd/>
                  <a:tailEnd/>
                </a:ln>
              </p:spPr>
              <p:txBody>
                <a:bodyPr/>
                <a:lstStyle/>
                <a:p>
                  <a:endParaRPr lang="en-US"/>
                </a:p>
              </p:txBody>
            </p:sp>
            <p:sp>
              <p:nvSpPr>
                <p:cNvPr id="17172" name="Rectangle 644"/>
                <p:cNvSpPr>
                  <a:spLocks noChangeArrowheads="1"/>
                </p:cNvSpPr>
                <p:nvPr/>
              </p:nvSpPr>
              <p:spPr bwMode="auto">
                <a:xfrm>
                  <a:off x="300" y="1950"/>
                  <a:ext cx="6" cy="6"/>
                </a:xfrm>
                <a:prstGeom prst="rect">
                  <a:avLst/>
                </a:prstGeom>
                <a:solidFill>
                  <a:srgbClr val="00CC00"/>
                </a:solidFill>
                <a:ln w="0">
                  <a:solidFill>
                    <a:srgbClr val="000000"/>
                  </a:solidFill>
                  <a:miter lim="800000"/>
                  <a:headEnd/>
                  <a:tailEnd/>
                </a:ln>
              </p:spPr>
              <p:txBody>
                <a:bodyPr/>
                <a:lstStyle/>
                <a:p>
                  <a:endParaRPr lang="en-US"/>
                </a:p>
              </p:txBody>
            </p:sp>
            <p:sp>
              <p:nvSpPr>
                <p:cNvPr id="17173" name="Freeform 645"/>
                <p:cNvSpPr>
                  <a:spLocks/>
                </p:cNvSpPr>
                <p:nvPr/>
              </p:nvSpPr>
              <p:spPr bwMode="auto">
                <a:xfrm>
                  <a:off x="1021" y="2040"/>
                  <a:ext cx="6" cy="6"/>
                </a:xfrm>
                <a:custGeom>
                  <a:avLst/>
                  <a:gdLst>
                    <a:gd name="T0" fmla="*/ 0 w 6"/>
                    <a:gd name="T1" fmla="*/ 0 h 6"/>
                    <a:gd name="T2" fmla="*/ 6 w 6"/>
                    <a:gd name="T3" fmla="*/ 6 h 6"/>
                    <a:gd name="T4" fmla="*/ 6 w 6"/>
                    <a:gd name="T5" fmla="*/ 0 h 6"/>
                    <a:gd name="T6" fmla="*/ 6 w 6"/>
                    <a:gd name="T7" fmla="*/ 6 h 6"/>
                    <a:gd name="T8" fmla="*/ 0 w 6"/>
                    <a:gd name="T9" fmla="*/ 6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6" y="6"/>
                      </a:lnTo>
                      <a:lnTo>
                        <a:pt x="6" y="0"/>
                      </a:lnTo>
                      <a:lnTo>
                        <a:pt x="6" y="6"/>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74" name="Freeform 646"/>
                <p:cNvSpPr>
                  <a:spLocks/>
                </p:cNvSpPr>
                <p:nvPr/>
              </p:nvSpPr>
              <p:spPr bwMode="auto">
                <a:xfrm>
                  <a:off x="1640" y="2490"/>
                  <a:ext cx="12" cy="6"/>
                </a:xfrm>
                <a:custGeom>
                  <a:avLst/>
                  <a:gdLst>
                    <a:gd name="T0" fmla="*/ 0 w 12"/>
                    <a:gd name="T1" fmla="*/ 6 h 6"/>
                    <a:gd name="T2" fmla="*/ 6 w 12"/>
                    <a:gd name="T3" fmla="*/ 6 h 6"/>
                    <a:gd name="T4" fmla="*/ 12 w 12"/>
                    <a:gd name="T5" fmla="*/ 6 h 6"/>
                    <a:gd name="T6" fmla="*/ 6 w 12"/>
                    <a:gd name="T7" fmla="*/ 0 h 6"/>
                    <a:gd name="T8" fmla="*/ 0 w 12"/>
                    <a:gd name="T9" fmla="*/ 6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lnTo>
                        <a:pt x="6" y="6"/>
                      </a:lnTo>
                      <a:lnTo>
                        <a:pt x="12" y="6"/>
                      </a:lnTo>
                      <a:lnTo>
                        <a:pt x="6" y="0"/>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75" name="Freeform 647"/>
                <p:cNvSpPr>
                  <a:spLocks/>
                </p:cNvSpPr>
                <p:nvPr/>
              </p:nvSpPr>
              <p:spPr bwMode="auto">
                <a:xfrm>
                  <a:off x="258" y="1944"/>
                  <a:ext cx="6" cy="6"/>
                </a:xfrm>
                <a:custGeom>
                  <a:avLst/>
                  <a:gdLst>
                    <a:gd name="T0" fmla="*/ 0 w 6"/>
                    <a:gd name="T1" fmla="*/ 0 h 6"/>
                    <a:gd name="T2" fmla="*/ 6 w 6"/>
                    <a:gd name="T3" fmla="*/ 0 h 6"/>
                    <a:gd name="T4" fmla="*/ 0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6" y="0"/>
                      </a:lnTo>
                      <a:lnTo>
                        <a:pt x="0" y="6"/>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76" name="Freeform 648"/>
                <p:cNvSpPr>
                  <a:spLocks/>
                </p:cNvSpPr>
                <p:nvPr/>
              </p:nvSpPr>
              <p:spPr bwMode="auto">
                <a:xfrm>
                  <a:off x="1808" y="219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77" name="Freeform 649"/>
                <p:cNvSpPr>
                  <a:spLocks/>
                </p:cNvSpPr>
                <p:nvPr/>
              </p:nvSpPr>
              <p:spPr bwMode="auto">
                <a:xfrm>
                  <a:off x="1069" y="2334"/>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78" name="Freeform 650"/>
                <p:cNvSpPr>
                  <a:spLocks/>
                </p:cNvSpPr>
                <p:nvPr/>
              </p:nvSpPr>
              <p:spPr bwMode="auto">
                <a:xfrm>
                  <a:off x="517" y="255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79" name="Freeform 651"/>
                <p:cNvSpPr>
                  <a:spLocks/>
                </p:cNvSpPr>
                <p:nvPr/>
              </p:nvSpPr>
              <p:spPr bwMode="auto">
                <a:xfrm>
                  <a:off x="1598" y="2100"/>
                  <a:ext cx="6" cy="6"/>
                </a:xfrm>
                <a:custGeom>
                  <a:avLst/>
                  <a:gdLst>
                    <a:gd name="T0" fmla="*/ 0 w 6"/>
                    <a:gd name="T1" fmla="*/ 6 h 6"/>
                    <a:gd name="T2" fmla="*/ 0 w 6"/>
                    <a:gd name="T3" fmla="*/ 0 h 6"/>
                    <a:gd name="T4" fmla="*/ 6 w 6"/>
                    <a:gd name="T5" fmla="*/ 6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0" y="0"/>
                      </a:lnTo>
                      <a:lnTo>
                        <a:pt x="6" y="6"/>
                      </a:lnTo>
                      <a:lnTo>
                        <a:pt x="0" y="6"/>
                      </a:lnTo>
                      <a:close/>
                    </a:path>
                  </a:pathLst>
                </a:custGeom>
                <a:solidFill>
                  <a:srgbClr val="00CC00"/>
                </a:solidFill>
                <a:ln w="0">
                  <a:solidFill>
                    <a:srgbClr val="000000"/>
                  </a:solidFill>
                  <a:prstDash val="solid"/>
                  <a:round/>
                  <a:headEnd/>
                  <a:tailEnd/>
                </a:ln>
              </p:spPr>
              <p:txBody>
                <a:bodyPr/>
                <a:lstStyle/>
                <a:p>
                  <a:endParaRPr lang="en-US"/>
                </a:p>
              </p:txBody>
            </p:sp>
            <p:sp>
              <p:nvSpPr>
                <p:cNvPr id="17180" name="Freeform 652"/>
                <p:cNvSpPr>
                  <a:spLocks/>
                </p:cNvSpPr>
                <p:nvPr/>
              </p:nvSpPr>
              <p:spPr bwMode="auto">
                <a:xfrm>
                  <a:off x="1814" y="2196"/>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81" name="Rectangle 653"/>
                <p:cNvSpPr>
                  <a:spLocks noChangeArrowheads="1"/>
                </p:cNvSpPr>
                <p:nvPr/>
              </p:nvSpPr>
              <p:spPr bwMode="auto">
                <a:xfrm>
                  <a:off x="1838" y="2136"/>
                  <a:ext cx="6" cy="6"/>
                </a:xfrm>
                <a:prstGeom prst="rect">
                  <a:avLst/>
                </a:prstGeom>
                <a:solidFill>
                  <a:srgbClr val="00CC00"/>
                </a:solidFill>
                <a:ln w="0">
                  <a:solidFill>
                    <a:srgbClr val="000000"/>
                  </a:solidFill>
                  <a:miter lim="800000"/>
                  <a:headEnd/>
                  <a:tailEnd/>
                </a:ln>
              </p:spPr>
              <p:txBody>
                <a:bodyPr/>
                <a:lstStyle/>
                <a:p>
                  <a:endParaRPr lang="en-US"/>
                </a:p>
              </p:txBody>
            </p:sp>
            <p:sp>
              <p:nvSpPr>
                <p:cNvPr id="17182" name="Freeform 654"/>
                <p:cNvSpPr>
                  <a:spLocks/>
                </p:cNvSpPr>
                <p:nvPr/>
              </p:nvSpPr>
              <p:spPr bwMode="auto">
                <a:xfrm>
                  <a:off x="1532" y="2058"/>
                  <a:ext cx="6" cy="0"/>
                </a:xfrm>
                <a:custGeom>
                  <a:avLst/>
                  <a:gdLst>
                    <a:gd name="T0" fmla="*/ 0 w 6"/>
                    <a:gd name="T1" fmla="*/ 6 w 6"/>
                    <a:gd name="T2" fmla="*/ 0 w 6"/>
                    <a:gd name="T3" fmla="*/ 0 60000 65536"/>
                    <a:gd name="T4" fmla="*/ 0 60000 65536"/>
                    <a:gd name="T5" fmla="*/ 0 60000 65536"/>
                    <a:gd name="T6" fmla="*/ 0 w 6"/>
                    <a:gd name="T7" fmla="*/ 6 w 6"/>
                  </a:gdLst>
                  <a:ahLst/>
                  <a:cxnLst>
                    <a:cxn ang="T3">
                      <a:pos x="T0" y="0"/>
                    </a:cxn>
                    <a:cxn ang="T4">
                      <a:pos x="T1" y="0"/>
                    </a:cxn>
                    <a:cxn ang="T5">
                      <a:pos x="T2" y="0"/>
                    </a:cxn>
                  </a:cxnLst>
                  <a:rect l="T6" t="0" r="T7" b="0"/>
                  <a:pathLst>
                    <a:path w="6">
                      <a:moveTo>
                        <a:pt x="0" y="0"/>
                      </a:move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sp>
              <p:nvSpPr>
                <p:cNvPr id="17183" name="Freeform 655"/>
                <p:cNvSpPr>
                  <a:spLocks/>
                </p:cNvSpPr>
                <p:nvPr/>
              </p:nvSpPr>
              <p:spPr bwMode="auto">
                <a:xfrm>
                  <a:off x="1652" y="2490"/>
                  <a:ext cx="6" cy="6"/>
                </a:xfrm>
                <a:custGeom>
                  <a:avLst/>
                  <a:gdLst>
                    <a:gd name="T0" fmla="*/ 0 w 6"/>
                    <a:gd name="T1" fmla="*/ 0 h 6"/>
                    <a:gd name="T2" fmla="*/ 0 w 6"/>
                    <a:gd name="T3" fmla="*/ 6 h 6"/>
                    <a:gd name="T4" fmla="*/ 6 w 6"/>
                    <a:gd name="T5" fmla="*/ 0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6"/>
                      </a:lnTo>
                      <a:lnTo>
                        <a:pt x="6" y="0"/>
                      </a:lnTo>
                      <a:lnTo>
                        <a:pt x="0" y="0"/>
                      </a:lnTo>
                      <a:close/>
                    </a:path>
                  </a:pathLst>
                </a:custGeom>
                <a:solidFill>
                  <a:srgbClr val="00CC00"/>
                </a:solidFill>
                <a:ln w="0">
                  <a:solidFill>
                    <a:srgbClr val="000000"/>
                  </a:solidFill>
                  <a:prstDash val="solid"/>
                  <a:round/>
                  <a:headEnd/>
                  <a:tailEnd/>
                </a:ln>
              </p:spPr>
              <p:txBody>
                <a:bodyPr/>
                <a:lstStyle/>
                <a:p>
                  <a:endParaRPr lang="en-US"/>
                </a:p>
              </p:txBody>
            </p:sp>
          </p:grpSp>
          <p:grpSp>
            <p:nvGrpSpPr>
              <p:cNvPr id="7" name="Group 656"/>
              <p:cNvGrpSpPr>
                <a:grpSpLocks/>
              </p:cNvGrpSpPr>
              <p:nvPr/>
            </p:nvGrpSpPr>
            <p:grpSpPr bwMode="auto">
              <a:xfrm>
                <a:off x="1938339" y="3215191"/>
                <a:ext cx="5118102" cy="1888620"/>
                <a:chOff x="444" y="1787"/>
                <a:chExt cx="4721" cy="1741"/>
              </a:xfrm>
            </p:grpSpPr>
            <p:grpSp>
              <p:nvGrpSpPr>
                <p:cNvPr id="8" name="Group 657"/>
                <p:cNvGrpSpPr>
                  <a:grpSpLocks/>
                </p:cNvGrpSpPr>
                <p:nvPr/>
              </p:nvGrpSpPr>
              <p:grpSpPr bwMode="auto">
                <a:xfrm>
                  <a:off x="444" y="1872"/>
                  <a:ext cx="4721" cy="1656"/>
                  <a:chOff x="444" y="1872"/>
                  <a:chExt cx="4721" cy="1656"/>
                </a:xfrm>
              </p:grpSpPr>
              <p:sp>
                <p:nvSpPr>
                  <p:cNvPr id="16440" name="Freeform 658"/>
                  <p:cNvSpPr>
                    <a:spLocks/>
                  </p:cNvSpPr>
                  <p:nvPr/>
                </p:nvSpPr>
                <p:spPr bwMode="auto">
                  <a:xfrm>
                    <a:off x="4475" y="256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41" name="Freeform 659"/>
                  <p:cNvSpPr>
                    <a:spLocks/>
                  </p:cNvSpPr>
                  <p:nvPr/>
                </p:nvSpPr>
                <p:spPr bwMode="auto">
                  <a:xfrm>
                    <a:off x="5105" y="327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42" name="Freeform 660"/>
                  <p:cNvSpPr>
                    <a:spLocks/>
                  </p:cNvSpPr>
                  <p:nvPr/>
                </p:nvSpPr>
                <p:spPr bwMode="auto">
                  <a:xfrm>
                    <a:off x="5039" y="340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43" name="Freeform 661"/>
                  <p:cNvSpPr>
                    <a:spLocks/>
                  </p:cNvSpPr>
                  <p:nvPr/>
                </p:nvSpPr>
                <p:spPr bwMode="auto">
                  <a:xfrm>
                    <a:off x="4685" y="214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44" name="Freeform 662"/>
                  <p:cNvSpPr>
                    <a:spLocks/>
                  </p:cNvSpPr>
                  <p:nvPr/>
                </p:nvSpPr>
                <p:spPr bwMode="auto">
                  <a:xfrm>
                    <a:off x="4433" y="293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45" name="Freeform 663"/>
                  <p:cNvSpPr>
                    <a:spLocks/>
                  </p:cNvSpPr>
                  <p:nvPr/>
                </p:nvSpPr>
                <p:spPr bwMode="auto">
                  <a:xfrm>
                    <a:off x="4709" y="274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46" name="Freeform 664"/>
                  <p:cNvSpPr>
                    <a:spLocks/>
                  </p:cNvSpPr>
                  <p:nvPr/>
                </p:nvSpPr>
                <p:spPr bwMode="auto">
                  <a:xfrm>
                    <a:off x="4342" y="262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47" name="Freeform 665"/>
                  <p:cNvSpPr>
                    <a:spLocks/>
                  </p:cNvSpPr>
                  <p:nvPr/>
                </p:nvSpPr>
                <p:spPr bwMode="auto">
                  <a:xfrm>
                    <a:off x="4541" y="228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48" name="Freeform 666"/>
                  <p:cNvSpPr>
                    <a:spLocks/>
                  </p:cNvSpPr>
                  <p:nvPr/>
                </p:nvSpPr>
                <p:spPr bwMode="auto">
                  <a:xfrm>
                    <a:off x="3994" y="264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49" name="Freeform 667"/>
                  <p:cNvSpPr>
                    <a:spLocks/>
                  </p:cNvSpPr>
                  <p:nvPr/>
                </p:nvSpPr>
                <p:spPr bwMode="auto">
                  <a:xfrm>
                    <a:off x="4006" y="258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0" name="Freeform 668"/>
                  <p:cNvSpPr>
                    <a:spLocks/>
                  </p:cNvSpPr>
                  <p:nvPr/>
                </p:nvSpPr>
                <p:spPr bwMode="auto">
                  <a:xfrm>
                    <a:off x="3976" y="240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1" name="Freeform 669"/>
                  <p:cNvSpPr>
                    <a:spLocks/>
                  </p:cNvSpPr>
                  <p:nvPr/>
                </p:nvSpPr>
                <p:spPr bwMode="auto">
                  <a:xfrm>
                    <a:off x="3922" y="247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2" name="Freeform 670"/>
                  <p:cNvSpPr>
                    <a:spLocks/>
                  </p:cNvSpPr>
                  <p:nvPr/>
                </p:nvSpPr>
                <p:spPr bwMode="auto">
                  <a:xfrm>
                    <a:off x="3087" y="202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3" name="Freeform 671"/>
                  <p:cNvSpPr>
                    <a:spLocks/>
                  </p:cNvSpPr>
                  <p:nvPr/>
                </p:nvSpPr>
                <p:spPr bwMode="auto">
                  <a:xfrm>
                    <a:off x="2847" y="202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4" name="Freeform 672"/>
                  <p:cNvSpPr>
                    <a:spLocks/>
                  </p:cNvSpPr>
                  <p:nvPr/>
                </p:nvSpPr>
                <p:spPr bwMode="auto">
                  <a:xfrm>
                    <a:off x="2865" y="210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5" name="Freeform 673"/>
                  <p:cNvSpPr>
                    <a:spLocks/>
                  </p:cNvSpPr>
                  <p:nvPr/>
                </p:nvSpPr>
                <p:spPr bwMode="auto">
                  <a:xfrm>
                    <a:off x="2811" y="202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6" name="Freeform 674"/>
                  <p:cNvSpPr>
                    <a:spLocks/>
                  </p:cNvSpPr>
                  <p:nvPr/>
                </p:nvSpPr>
                <p:spPr bwMode="auto">
                  <a:xfrm>
                    <a:off x="2949" y="202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7" name="Freeform 675"/>
                  <p:cNvSpPr>
                    <a:spLocks/>
                  </p:cNvSpPr>
                  <p:nvPr/>
                </p:nvSpPr>
                <p:spPr bwMode="auto">
                  <a:xfrm>
                    <a:off x="2955" y="192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8" name="Freeform 676"/>
                  <p:cNvSpPr>
                    <a:spLocks/>
                  </p:cNvSpPr>
                  <p:nvPr/>
                </p:nvSpPr>
                <p:spPr bwMode="auto">
                  <a:xfrm>
                    <a:off x="2985" y="187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59" name="Freeform 677"/>
                  <p:cNvSpPr>
                    <a:spLocks/>
                  </p:cNvSpPr>
                  <p:nvPr/>
                </p:nvSpPr>
                <p:spPr bwMode="auto">
                  <a:xfrm>
                    <a:off x="3123" y="206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60" name="Freeform 678"/>
                  <p:cNvSpPr>
                    <a:spLocks/>
                  </p:cNvSpPr>
                  <p:nvPr/>
                </p:nvSpPr>
                <p:spPr bwMode="auto">
                  <a:xfrm>
                    <a:off x="2985" y="208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61" name="Freeform 679"/>
                  <p:cNvSpPr>
                    <a:spLocks/>
                  </p:cNvSpPr>
                  <p:nvPr/>
                </p:nvSpPr>
                <p:spPr bwMode="auto">
                  <a:xfrm>
                    <a:off x="3201" y="209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62" name="Freeform 680"/>
                  <p:cNvSpPr>
                    <a:spLocks/>
                  </p:cNvSpPr>
                  <p:nvPr/>
                </p:nvSpPr>
                <p:spPr bwMode="auto">
                  <a:xfrm>
                    <a:off x="2745" y="224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63" name="Freeform 681"/>
                  <p:cNvSpPr>
                    <a:spLocks/>
                  </p:cNvSpPr>
                  <p:nvPr/>
                </p:nvSpPr>
                <p:spPr bwMode="auto">
                  <a:xfrm>
                    <a:off x="3249" y="216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64" name="Freeform 682"/>
                  <p:cNvSpPr>
                    <a:spLocks/>
                  </p:cNvSpPr>
                  <p:nvPr/>
                </p:nvSpPr>
                <p:spPr bwMode="auto">
                  <a:xfrm>
                    <a:off x="3285" y="237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65" name="Freeform 683"/>
                  <p:cNvSpPr>
                    <a:spLocks/>
                  </p:cNvSpPr>
                  <p:nvPr/>
                </p:nvSpPr>
                <p:spPr bwMode="auto">
                  <a:xfrm>
                    <a:off x="3261" y="324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66" name="Freeform 685"/>
                  <p:cNvSpPr>
                    <a:spLocks/>
                  </p:cNvSpPr>
                  <p:nvPr/>
                </p:nvSpPr>
                <p:spPr bwMode="auto">
                  <a:xfrm>
                    <a:off x="3994" y="240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67" name="Oval 686"/>
                  <p:cNvSpPr>
                    <a:spLocks noChangeArrowheads="1"/>
                  </p:cNvSpPr>
                  <p:nvPr/>
                </p:nvSpPr>
                <p:spPr bwMode="auto">
                  <a:xfrm>
                    <a:off x="3408" y="2850"/>
                    <a:ext cx="56" cy="56"/>
                  </a:xfrm>
                  <a:prstGeom prst="ellipse">
                    <a:avLst/>
                  </a:prstGeom>
                  <a:solidFill>
                    <a:srgbClr val="FFCC00"/>
                  </a:solidFill>
                  <a:ln w="9525">
                    <a:solidFill>
                      <a:srgbClr val="FFCC00"/>
                    </a:solidFill>
                    <a:round/>
                    <a:headEnd/>
                    <a:tailEnd/>
                  </a:ln>
                </p:spPr>
                <p:txBody>
                  <a:bodyPr wrap="none" anchor="ctr"/>
                  <a:lstStyle/>
                  <a:p>
                    <a:endParaRPr lang="en-US"/>
                  </a:p>
                </p:txBody>
              </p:sp>
              <p:sp>
                <p:nvSpPr>
                  <p:cNvPr id="16468" name="Freeform 687"/>
                  <p:cNvSpPr>
                    <a:spLocks/>
                  </p:cNvSpPr>
                  <p:nvPr/>
                </p:nvSpPr>
                <p:spPr bwMode="auto">
                  <a:xfrm>
                    <a:off x="444" y="2508"/>
                    <a:ext cx="61" cy="60"/>
                  </a:xfrm>
                  <a:custGeom>
                    <a:avLst/>
                    <a:gdLst>
                      <a:gd name="T0" fmla="*/ 61 w 61"/>
                      <a:gd name="T1" fmla="*/ 30 h 60"/>
                      <a:gd name="T2" fmla="*/ 61 w 61"/>
                      <a:gd name="T3" fmla="*/ 24 h 60"/>
                      <a:gd name="T4" fmla="*/ 61 w 61"/>
                      <a:gd name="T5" fmla="*/ 18 h 60"/>
                      <a:gd name="T6" fmla="*/ 55 w 61"/>
                      <a:gd name="T7" fmla="*/ 12 h 60"/>
                      <a:gd name="T8" fmla="*/ 48 w 61"/>
                      <a:gd name="T9" fmla="*/ 6 h 60"/>
                      <a:gd name="T10" fmla="*/ 42 w 61"/>
                      <a:gd name="T11" fmla="*/ 0 h 60"/>
                      <a:gd name="T12" fmla="*/ 36 w 61"/>
                      <a:gd name="T13" fmla="*/ 0 h 60"/>
                      <a:gd name="T14" fmla="*/ 30 w 61"/>
                      <a:gd name="T15" fmla="*/ 0 h 60"/>
                      <a:gd name="T16" fmla="*/ 30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0 w 61"/>
                      <a:gd name="T47" fmla="*/ 60 h 60"/>
                      <a:gd name="T48" fmla="*/ 30 w 61"/>
                      <a:gd name="T49" fmla="*/ 60 h 60"/>
                      <a:gd name="T50" fmla="*/ 36 w 61"/>
                      <a:gd name="T51" fmla="*/ 60 h 60"/>
                      <a:gd name="T52" fmla="*/ 42 w 61"/>
                      <a:gd name="T53" fmla="*/ 60 h 60"/>
                      <a:gd name="T54" fmla="*/ 48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469" name="Freeform 688"/>
                  <p:cNvSpPr>
                    <a:spLocks/>
                  </p:cNvSpPr>
                  <p:nvPr/>
                </p:nvSpPr>
                <p:spPr bwMode="auto">
                  <a:xfrm>
                    <a:off x="468" y="2514"/>
                    <a:ext cx="61" cy="60"/>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1 w 61"/>
                      <a:gd name="T15" fmla="*/ 0 h 60"/>
                      <a:gd name="T16" fmla="*/ 31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1 w 61"/>
                      <a:gd name="T47" fmla="*/ 60 h 60"/>
                      <a:gd name="T48" fmla="*/ 31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1"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1"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470" name="Freeform 689"/>
                  <p:cNvSpPr>
                    <a:spLocks/>
                  </p:cNvSpPr>
                  <p:nvPr/>
                </p:nvSpPr>
                <p:spPr bwMode="auto">
                  <a:xfrm>
                    <a:off x="1784" y="312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71" name="Freeform 690"/>
                  <p:cNvSpPr>
                    <a:spLocks/>
                  </p:cNvSpPr>
                  <p:nvPr/>
                </p:nvSpPr>
                <p:spPr bwMode="auto">
                  <a:xfrm>
                    <a:off x="1748" y="346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72" name="Freeform 691"/>
                  <p:cNvSpPr>
                    <a:spLocks/>
                  </p:cNvSpPr>
                  <p:nvPr/>
                </p:nvSpPr>
                <p:spPr bwMode="auto">
                  <a:xfrm>
                    <a:off x="1766" y="338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73" name="Freeform 692"/>
                  <p:cNvSpPr>
                    <a:spLocks/>
                  </p:cNvSpPr>
                  <p:nvPr/>
                </p:nvSpPr>
                <p:spPr bwMode="auto">
                  <a:xfrm>
                    <a:off x="1778" y="335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74" name="Freeform 693"/>
                  <p:cNvSpPr>
                    <a:spLocks/>
                  </p:cNvSpPr>
                  <p:nvPr/>
                </p:nvSpPr>
                <p:spPr bwMode="auto">
                  <a:xfrm>
                    <a:off x="3303" y="237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75" name="Freeform 694"/>
                  <p:cNvSpPr>
                    <a:spLocks/>
                  </p:cNvSpPr>
                  <p:nvPr/>
                </p:nvSpPr>
                <p:spPr bwMode="auto">
                  <a:xfrm>
                    <a:off x="1928" y="337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76" name="Freeform 695"/>
                  <p:cNvSpPr>
                    <a:spLocks/>
                  </p:cNvSpPr>
                  <p:nvPr/>
                </p:nvSpPr>
                <p:spPr bwMode="auto">
                  <a:xfrm>
                    <a:off x="2120" y="307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77" name="Freeform 696"/>
                  <p:cNvSpPr>
                    <a:spLocks/>
                  </p:cNvSpPr>
                  <p:nvPr/>
                </p:nvSpPr>
                <p:spPr bwMode="auto">
                  <a:xfrm>
                    <a:off x="2096" y="312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78" name="Freeform 697"/>
                  <p:cNvSpPr>
                    <a:spLocks/>
                  </p:cNvSpPr>
                  <p:nvPr/>
                </p:nvSpPr>
                <p:spPr bwMode="auto">
                  <a:xfrm>
                    <a:off x="2054" y="328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79" name="Freeform 698"/>
                  <p:cNvSpPr>
                    <a:spLocks/>
                  </p:cNvSpPr>
                  <p:nvPr/>
                </p:nvSpPr>
                <p:spPr bwMode="auto">
                  <a:xfrm>
                    <a:off x="1964" y="306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0" name="Freeform 699"/>
                  <p:cNvSpPr>
                    <a:spLocks/>
                  </p:cNvSpPr>
                  <p:nvPr/>
                </p:nvSpPr>
                <p:spPr bwMode="auto">
                  <a:xfrm>
                    <a:off x="2030" y="322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1" name="Freeform 700"/>
                  <p:cNvSpPr>
                    <a:spLocks/>
                  </p:cNvSpPr>
                  <p:nvPr/>
                </p:nvSpPr>
                <p:spPr bwMode="auto">
                  <a:xfrm>
                    <a:off x="2114" y="299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2" name="Freeform 701"/>
                  <p:cNvSpPr>
                    <a:spLocks/>
                  </p:cNvSpPr>
                  <p:nvPr/>
                </p:nvSpPr>
                <p:spPr bwMode="auto">
                  <a:xfrm>
                    <a:off x="1315" y="229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3" name="Freeform 702"/>
                  <p:cNvSpPr>
                    <a:spLocks/>
                  </p:cNvSpPr>
                  <p:nvPr/>
                </p:nvSpPr>
                <p:spPr bwMode="auto">
                  <a:xfrm>
                    <a:off x="1381" y="240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4" name="Freeform 703"/>
                  <p:cNvSpPr>
                    <a:spLocks/>
                  </p:cNvSpPr>
                  <p:nvPr/>
                </p:nvSpPr>
                <p:spPr bwMode="auto">
                  <a:xfrm>
                    <a:off x="1135" y="189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5" name="Freeform 704"/>
                  <p:cNvSpPr>
                    <a:spLocks/>
                  </p:cNvSpPr>
                  <p:nvPr/>
                </p:nvSpPr>
                <p:spPr bwMode="auto">
                  <a:xfrm>
                    <a:off x="1237" y="193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6" name="Freeform 705"/>
                  <p:cNvSpPr>
                    <a:spLocks/>
                  </p:cNvSpPr>
                  <p:nvPr/>
                </p:nvSpPr>
                <p:spPr bwMode="auto">
                  <a:xfrm>
                    <a:off x="1057" y="205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7" name="Freeform 706"/>
                  <p:cNvSpPr>
                    <a:spLocks/>
                  </p:cNvSpPr>
                  <p:nvPr/>
                </p:nvSpPr>
                <p:spPr bwMode="auto">
                  <a:xfrm>
                    <a:off x="1724" y="208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8" name="Freeform 707"/>
                  <p:cNvSpPr>
                    <a:spLocks/>
                  </p:cNvSpPr>
                  <p:nvPr/>
                </p:nvSpPr>
                <p:spPr bwMode="auto">
                  <a:xfrm>
                    <a:off x="1321" y="252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89" name="Freeform 708"/>
                  <p:cNvSpPr>
                    <a:spLocks/>
                  </p:cNvSpPr>
                  <p:nvPr/>
                </p:nvSpPr>
                <p:spPr bwMode="auto">
                  <a:xfrm>
                    <a:off x="1261" y="252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0" name="Freeform 709"/>
                  <p:cNvSpPr>
                    <a:spLocks/>
                  </p:cNvSpPr>
                  <p:nvPr/>
                </p:nvSpPr>
                <p:spPr bwMode="auto">
                  <a:xfrm>
                    <a:off x="1003" y="223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1" name="Freeform 710"/>
                  <p:cNvSpPr>
                    <a:spLocks/>
                  </p:cNvSpPr>
                  <p:nvPr/>
                </p:nvSpPr>
                <p:spPr bwMode="auto">
                  <a:xfrm>
                    <a:off x="1207" y="244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2" name="Freeform 711"/>
                  <p:cNvSpPr>
                    <a:spLocks/>
                  </p:cNvSpPr>
                  <p:nvPr/>
                </p:nvSpPr>
                <p:spPr bwMode="auto">
                  <a:xfrm>
                    <a:off x="1574" y="235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3" name="Freeform 712"/>
                  <p:cNvSpPr>
                    <a:spLocks/>
                  </p:cNvSpPr>
                  <p:nvPr/>
                </p:nvSpPr>
                <p:spPr bwMode="auto">
                  <a:xfrm>
                    <a:off x="1580" y="216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4" name="Freeform 713"/>
                  <p:cNvSpPr>
                    <a:spLocks/>
                  </p:cNvSpPr>
                  <p:nvPr/>
                </p:nvSpPr>
                <p:spPr bwMode="auto">
                  <a:xfrm>
                    <a:off x="1700" y="219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5" name="Freeform 714"/>
                  <p:cNvSpPr>
                    <a:spLocks/>
                  </p:cNvSpPr>
                  <p:nvPr/>
                </p:nvSpPr>
                <p:spPr bwMode="auto">
                  <a:xfrm>
                    <a:off x="1844" y="256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6" name="Freeform 715"/>
                  <p:cNvSpPr>
                    <a:spLocks/>
                  </p:cNvSpPr>
                  <p:nvPr/>
                </p:nvSpPr>
                <p:spPr bwMode="auto">
                  <a:xfrm>
                    <a:off x="1369" y="199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7" name="Freeform 716"/>
                  <p:cNvSpPr>
                    <a:spLocks/>
                  </p:cNvSpPr>
                  <p:nvPr/>
                </p:nvSpPr>
                <p:spPr bwMode="auto">
                  <a:xfrm>
                    <a:off x="1484" y="228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8" name="Freeform 717"/>
                  <p:cNvSpPr>
                    <a:spLocks/>
                  </p:cNvSpPr>
                  <p:nvPr/>
                </p:nvSpPr>
                <p:spPr bwMode="auto">
                  <a:xfrm>
                    <a:off x="1267" y="218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499" name="Freeform 718"/>
                  <p:cNvSpPr>
                    <a:spLocks/>
                  </p:cNvSpPr>
                  <p:nvPr/>
                </p:nvSpPr>
                <p:spPr bwMode="auto">
                  <a:xfrm>
                    <a:off x="1478" y="218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00" name="Freeform 719"/>
                  <p:cNvSpPr>
                    <a:spLocks/>
                  </p:cNvSpPr>
                  <p:nvPr/>
                </p:nvSpPr>
                <p:spPr bwMode="auto">
                  <a:xfrm>
                    <a:off x="1327" y="223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01" name="Freeform 720"/>
                  <p:cNvSpPr>
                    <a:spLocks/>
                  </p:cNvSpPr>
                  <p:nvPr/>
                </p:nvSpPr>
                <p:spPr bwMode="auto">
                  <a:xfrm>
                    <a:off x="1393" y="220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02" name="Freeform 721"/>
                  <p:cNvSpPr>
                    <a:spLocks/>
                  </p:cNvSpPr>
                  <p:nvPr/>
                </p:nvSpPr>
                <p:spPr bwMode="auto">
                  <a:xfrm>
                    <a:off x="1429" y="2106"/>
                    <a:ext cx="61" cy="60"/>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2 w 61"/>
                      <a:gd name="T11" fmla="*/ 0 h 60"/>
                      <a:gd name="T12" fmla="*/ 36 w 61"/>
                      <a:gd name="T13" fmla="*/ 0 h 60"/>
                      <a:gd name="T14" fmla="*/ 30 w 61"/>
                      <a:gd name="T15" fmla="*/ 0 h 60"/>
                      <a:gd name="T16" fmla="*/ 30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0 w 61"/>
                      <a:gd name="T47" fmla="*/ 60 h 60"/>
                      <a:gd name="T48" fmla="*/ 30 w 61"/>
                      <a:gd name="T49" fmla="*/ 60 h 60"/>
                      <a:gd name="T50" fmla="*/ 36 w 61"/>
                      <a:gd name="T51" fmla="*/ 60 h 60"/>
                      <a:gd name="T52" fmla="*/ 42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503" name="Freeform 722"/>
                  <p:cNvSpPr>
                    <a:spLocks/>
                  </p:cNvSpPr>
                  <p:nvPr/>
                </p:nvSpPr>
                <p:spPr bwMode="auto">
                  <a:xfrm>
                    <a:off x="1411" y="210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04" name="Freeform 723"/>
                  <p:cNvSpPr>
                    <a:spLocks/>
                  </p:cNvSpPr>
                  <p:nvPr/>
                </p:nvSpPr>
                <p:spPr bwMode="auto">
                  <a:xfrm>
                    <a:off x="1015" y="221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05" name="Freeform 724"/>
                  <p:cNvSpPr>
                    <a:spLocks/>
                  </p:cNvSpPr>
                  <p:nvPr/>
                </p:nvSpPr>
                <p:spPr bwMode="auto">
                  <a:xfrm>
                    <a:off x="1496" y="212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06" name="Freeform 725"/>
                  <p:cNvSpPr>
                    <a:spLocks/>
                  </p:cNvSpPr>
                  <p:nvPr/>
                </p:nvSpPr>
                <p:spPr bwMode="auto">
                  <a:xfrm>
                    <a:off x="1568" y="212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07" name="Freeform 726"/>
                  <p:cNvSpPr>
                    <a:spLocks/>
                  </p:cNvSpPr>
                  <p:nvPr/>
                </p:nvSpPr>
                <p:spPr bwMode="auto">
                  <a:xfrm>
                    <a:off x="1502" y="226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08" name="Freeform 727"/>
                  <p:cNvSpPr>
                    <a:spLocks/>
                  </p:cNvSpPr>
                  <p:nvPr/>
                </p:nvSpPr>
                <p:spPr bwMode="auto">
                  <a:xfrm>
                    <a:off x="1441" y="2172"/>
                    <a:ext cx="61" cy="60"/>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0 w 61"/>
                      <a:gd name="T15" fmla="*/ 0 h 60"/>
                      <a:gd name="T16" fmla="*/ 30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0 w 61"/>
                      <a:gd name="T47" fmla="*/ 60 h 60"/>
                      <a:gd name="T48" fmla="*/ 30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509" name="Freeform 728"/>
                  <p:cNvSpPr>
                    <a:spLocks/>
                  </p:cNvSpPr>
                  <p:nvPr/>
                </p:nvSpPr>
                <p:spPr bwMode="auto">
                  <a:xfrm>
                    <a:off x="1387" y="205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10" name="Freeform 729"/>
                  <p:cNvSpPr>
                    <a:spLocks/>
                  </p:cNvSpPr>
                  <p:nvPr/>
                </p:nvSpPr>
                <p:spPr bwMode="auto">
                  <a:xfrm>
                    <a:off x="1009" y="223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11" name="Freeform 730"/>
                  <p:cNvSpPr>
                    <a:spLocks/>
                  </p:cNvSpPr>
                  <p:nvPr/>
                </p:nvSpPr>
                <p:spPr bwMode="auto">
                  <a:xfrm>
                    <a:off x="1628" y="213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12" name="Freeform 731"/>
                  <p:cNvSpPr>
                    <a:spLocks/>
                  </p:cNvSpPr>
                  <p:nvPr/>
                </p:nvSpPr>
                <p:spPr bwMode="auto">
                  <a:xfrm>
                    <a:off x="1285" y="253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13" name="Freeform 732"/>
                  <p:cNvSpPr>
                    <a:spLocks/>
                  </p:cNvSpPr>
                  <p:nvPr/>
                </p:nvSpPr>
                <p:spPr bwMode="auto">
                  <a:xfrm>
                    <a:off x="1706" y="219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14" name="Freeform 733"/>
                  <p:cNvSpPr>
                    <a:spLocks/>
                  </p:cNvSpPr>
                  <p:nvPr/>
                </p:nvSpPr>
                <p:spPr bwMode="auto">
                  <a:xfrm>
                    <a:off x="1526" y="222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15" name="Freeform 734"/>
                  <p:cNvSpPr>
                    <a:spLocks/>
                  </p:cNvSpPr>
                  <p:nvPr/>
                </p:nvSpPr>
                <p:spPr bwMode="auto">
                  <a:xfrm>
                    <a:off x="1550" y="218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16" name="Freeform 735"/>
                  <p:cNvSpPr>
                    <a:spLocks/>
                  </p:cNvSpPr>
                  <p:nvPr/>
                </p:nvSpPr>
                <p:spPr bwMode="auto">
                  <a:xfrm>
                    <a:off x="1423" y="2130"/>
                    <a:ext cx="61" cy="60"/>
                  </a:xfrm>
                  <a:custGeom>
                    <a:avLst/>
                    <a:gdLst>
                      <a:gd name="T0" fmla="*/ 61 w 61"/>
                      <a:gd name="T1" fmla="*/ 30 h 60"/>
                      <a:gd name="T2" fmla="*/ 61 w 61"/>
                      <a:gd name="T3" fmla="*/ 24 h 60"/>
                      <a:gd name="T4" fmla="*/ 61 w 61"/>
                      <a:gd name="T5" fmla="*/ 18 h 60"/>
                      <a:gd name="T6" fmla="*/ 55 w 61"/>
                      <a:gd name="T7" fmla="*/ 12 h 60"/>
                      <a:gd name="T8" fmla="*/ 48 w 61"/>
                      <a:gd name="T9" fmla="*/ 6 h 60"/>
                      <a:gd name="T10" fmla="*/ 42 w 61"/>
                      <a:gd name="T11" fmla="*/ 0 h 60"/>
                      <a:gd name="T12" fmla="*/ 36 w 61"/>
                      <a:gd name="T13" fmla="*/ 0 h 60"/>
                      <a:gd name="T14" fmla="*/ 30 w 61"/>
                      <a:gd name="T15" fmla="*/ 0 h 60"/>
                      <a:gd name="T16" fmla="*/ 30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0 w 61"/>
                      <a:gd name="T47" fmla="*/ 60 h 60"/>
                      <a:gd name="T48" fmla="*/ 30 w 61"/>
                      <a:gd name="T49" fmla="*/ 60 h 60"/>
                      <a:gd name="T50" fmla="*/ 36 w 61"/>
                      <a:gd name="T51" fmla="*/ 60 h 60"/>
                      <a:gd name="T52" fmla="*/ 42 w 61"/>
                      <a:gd name="T53" fmla="*/ 60 h 60"/>
                      <a:gd name="T54" fmla="*/ 48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517" name="Freeform 736"/>
                  <p:cNvSpPr>
                    <a:spLocks/>
                  </p:cNvSpPr>
                  <p:nvPr/>
                </p:nvSpPr>
                <p:spPr bwMode="auto">
                  <a:xfrm>
                    <a:off x="1429" y="2160"/>
                    <a:ext cx="61" cy="60"/>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2 w 61"/>
                      <a:gd name="T11" fmla="*/ 0 h 60"/>
                      <a:gd name="T12" fmla="*/ 36 w 61"/>
                      <a:gd name="T13" fmla="*/ 0 h 60"/>
                      <a:gd name="T14" fmla="*/ 30 w 61"/>
                      <a:gd name="T15" fmla="*/ 0 h 60"/>
                      <a:gd name="T16" fmla="*/ 30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0 w 61"/>
                      <a:gd name="T47" fmla="*/ 60 h 60"/>
                      <a:gd name="T48" fmla="*/ 30 w 61"/>
                      <a:gd name="T49" fmla="*/ 60 h 60"/>
                      <a:gd name="T50" fmla="*/ 36 w 61"/>
                      <a:gd name="T51" fmla="*/ 60 h 60"/>
                      <a:gd name="T52" fmla="*/ 42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518" name="Freeform 737"/>
                  <p:cNvSpPr>
                    <a:spLocks/>
                  </p:cNvSpPr>
                  <p:nvPr/>
                </p:nvSpPr>
                <p:spPr bwMode="auto">
                  <a:xfrm>
                    <a:off x="1465" y="2154"/>
                    <a:ext cx="61" cy="60"/>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1 w 61"/>
                      <a:gd name="T15" fmla="*/ 0 h 60"/>
                      <a:gd name="T16" fmla="*/ 31 w 61"/>
                      <a:gd name="T17" fmla="*/ 0 h 60"/>
                      <a:gd name="T18" fmla="*/ 25 w 61"/>
                      <a:gd name="T19" fmla="*/ 0 h 60"/>
                      <a:gd name="T20" fmla="*/ 19 w 61"/>
                      <a:gd name="T21" fmla="*/ 0 h 60"/>
                      <a:gd name="T22" fmla="*/ 13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3 w 61"/>
                      <a:gd name="T41" fmla="*/ 54 h 60"/>
                      <a:gd name="T42" fmla="*/ 19 w 61"/>
                      <a:gd name="T43" fmla="*/ 60 h 60"/>
                      <a:gd name="T44" fmla="*/ 25 w 61"/>
                      <a:gd name="T45" fmla="*/ 60 h 60"/>
                      <a:gd name="T46" fmla="*/ 31 w 61"/>
                      <a:gd name="T47" fmla="*/ 60 h 60"/>
                      <a:gd name="T48" fmla="*/ 31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1" y="0"/>
                        </a:lnTo>
                        <a:lnTo>
                          <a:pt x="25" y="0"/>
                        </a:lnTo>
                        <a:lnTo>
                          <a:pt x="19" y="0"/>
                        </a:lnTo>
                        <a:lnTo>
                          <a:pt x="13" y="6"/>
                        </a:lnTo>
                        <a:lnTo>
                          <a:pt x="6" y="12"/>
                        </a:lnTo>
                        <a:lnTo>
                          <a:pt x="0" y="18"/>
                        </a:lnTo>
                        <a:lnTo>
                          <a:pt x="0" y="24"/>
                        </a:lnTo>
                        <a:lnTo>
                          <a:pt x="0" y="30"/>
                        </a:lnTo>
                        <a:lnTo>
                          <a:pt x="0" y="36"/>
                        </a:lnTo>
                        <a:lnTo>
                          <a:pt x="0" y="42"/>
                        </a:lnTo>
                        <a:lnTo>
                          <a:pt x="6" y="48"/>
                        </a:lnTo>
                        <a:lnTo>
                          <a:pt x="13" y="54"/>
                        </a:lnTo>
                        <a:lnTo>
                          <a:pt x="19" y="60"/>
                        </a:lnTo>
                        <a:lnTo>
                          <a:pt x="25" y="60"/>
                        </a:lnTo>
                        <a:lnTo>
                          <a:pt x="31"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519" name="Freeform 738"/>
                  <p:cNvSpPr>
                    <a:spLocks/>
                  </p:cNvSpPr>
                  <p:nvPr/>
                </p:nvSpPr>
                <p:spPr bwMode="auto">
                  <a:xfrm>
                    <a:off x="1640" y="211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20" name="Freeform 739"/>
                  <p:cNvSpPr>
                    <a:spLocks/>
                  </p:cNvSpPr>
                  <p:nvPr/>
                </p:nvSpPr>
                <p:spPr bwMode="auto">
                  <a:xfrm>
                    <a:off x="1387" y="210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21" name="Freeform 740"/>
                  <p:cNvSpPr>
                    <a:spLocks/>
                  </p:cNvSpPr>
                  <p:nvPr/>
                </p:nvSpPr>
                <p:spPr bwMode="auto">
                  <a:xfrm>
                    <a:off x="1411" y="2214"/>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22" name="Freeform 741"/>
                  <p:cNvSpPr>
                    <a:spLocks/>
                  </p:cNvSpPr>
                  <p:nvPr/>
                </p:nvSpPr>
                <p:spPr bwMode="auto">
                  <a:xfrm>
                    <a:off x="1700" y="219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23" name="Freeform 742"/>
                  <p:cNvSpPr>
                    <a:spLocks/>
                  </p:cNvSpPr>
                  <p:nvPr/>
                </p:nvSpPr>
                <p:spPr bwMode="auto">
                  <a:xfrm>
                    <a:off x="1490" y="222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24" name="Freeform 743"/>
                  <p:cNvSpPr>
                    <a:spLocks/>
                  </p:cNvSpPr>
                  <p:nvPr/>
                </p:nvSpPr>
                <p:spPr bwMode="auto">
                  <a:xfrm>
                    <a:off x="1453" y="2142"/>
                    <a:ext cx="61" cy="60"/>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1 w 61"/>
                      <a:gd name="T15" fmla="*/ 0 h 60"/>
                      <a:gd name="T16" fmla="*/ 31 w 61"/>
                      <a:gd name="T17" fmla="*/ 0 h 60"/>
                      <a:gd name="T18" fmla="*/ 25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5 w 61"/>
                      <a:gd name="T45" fmla="*/ 60 h 60"/>
                      <a:gd name="T46" fmla="*/ 31 w 61"/>
                      <a:gd name="T47" fmla="*/ 60 h 60"/>
                      <a:gd name="T48" fmla="*/ 31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1" y="0"/>
                        </a:lnTo>
                        <a:lnTo>
                          <a:pt x="25" y="0"/>
                        </a:lnTo>
                        <a:lnTo>
                          <a:pt x="18" y="0"/>
                        </a:lnTo>
                        <a:lnTo>
                          <a:pt x="12" y="6"/>
                        </a:lnTo>
                        <a:lnTo>
                          <a:pt x="6" y="12"/>
                        </a:lnTo>
                        <a:lnTo>
                          <a:pt x="0" y="18"/>
                        </a:lnTo>
                        <a:lnTo>
                          <a:pt x="0" y="24"/>
                        </a:lnTo>
                        <a:lnTo>
                          <a:pt x="0" y="30"/>
                        </a:lnTo>
                        <a:lnTo>
                          <a:pt x="0" y="36"/>
                        </a:lnTo>
                        <a:lnTo>
                          <a:pt x="0" y="42"/>
                        </a:lnTo>
                        <a:lnTo>
                          <a:pt x="6" y="48"/>
                        </a:lnTo>
                        <a:lnTo>
                          <a:pt x="12" y="54"/>
                        </a:lnTo>
                        <a:lnTo>
                          <a:pt x="18" y="60"/>
                        </a:lnTo>
                        <a:lnTo>
                          <a:pt x="25" y="60"/>
                        </a:lnTo>
                        <a:lnTo>
                          <a:pt x="31"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525" name="Freeform 744"/>
                  <p:cNvSpPr>
                    <a:spLocks/>
                  </p:cNvSpPr>
                  <p:nvPr/>
                </p:nvSpPr>
                <p:spPr bwMode="auto">
                  <a:xfrm>
                    <a:off x="1411" y="208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26" name="Freeform 745"/>
                  <p:cNvSpPr>
                    <a:spLocks/>
                  </p:cNvSpPr>
                  <p:nvPr/>
                </p:nvSpPr>
                <p:spPr bwMode="auto">
                  <a:xfrm>
                    <a:off x="1375" y="2178"/>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27" name="Freeform 746"/>
                  <p:cNvSpPr>
                    <a:spLocks/>
                  </p:cNvSpPr>
                  <p:nvPr/>
                </p:nvSpPr>
                <p:spPr bwMode="auto">
                  <a:xfrm>
                    <a:off x="1604" y="214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28" name="Freeform 747"/>
                  <p:cNvSpPr>
                    <a:spLocks/>
                  </p:cNvSpPr>
                  <p:nvPr/>
                </p:nvSpPr>
                <p:spPr bwMode="auto">
                  <a:xfrm>
                    <a:off x="1496" y="2166"/>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29" name="Freeform 748"/>
                  <p:cNvSpPr>
                    <a:spLocks/>
                  </p:cNvSpPr>
                  <p:nvPr/>
                </p:nvSpPr>
                <p:spPr bwMode="auto">
                  <a:xfrm>
                    <a:off x="1502" y="2142"/>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sp>
                <p:nvSpPr>
                  <p:cNvPr id="16530" name="Freeform 749"/>
                  <p:cNvSpPr>
                    <a:spLocks/>
                  </p:cNvSpPr>
                  <p:nvPr/>
                </p:nvSpPr>
                <p:spPr bwMode="auto">
                  <a:xfrm>
                    <a:off x="1441" y="2208"/>
                    <a:ext cx="61" cy="60"/>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0 w 61"/>
                      <a:gd name="T15" fmla="*/ 0 h 60"/>
                      <a:gd name="T16" fmla="*/ 30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0 w 61"/>
                      <a:gd name="T47" fmla="*/ 60 h 60"/>
                      <a:gd name="T48" fmla="*/ 30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531" name="Freeform 750"/>
                  <p:cNvSpPr>
                    <a:spLocks/>
                  </p:cNvSpPr>
                  <p:nvPr/>
                </p:nvSpPr>
                <p:spPr bwMode="auto">
                  <a:xfrm>
                    <a:off x="1465" y="2094"/>
                    <a:ext cx="61" cy="60"/>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1 w 61"/>
                      <a:gd name="T15" fmla="*/ 0 h 60"/>
                      <a:gd name="T16" fmla="*/ 31 w 61"/>
                      <a:gd name="T17" fmla="*/ 0 h 60"/>
                      <a:gd name="T18" fmla="*/ 25 w 61"/>
                      <a:gd name="T19" fmla="*/ 0 h 60"/>
                      <a:gd name="T20" fmla="*/ 19 w 61"/>
                      <a:gd name="T21" fmla="*/ 0 h 60"/>
                      <a:gd name="T22" fmla="*/ 13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3 w 61"/>
                      <a:gd name="T41" fmla="*/ 54 h 60"/>
                      <a:gd name="T42" fmla="*/ 19 w 61"/>
                      <a:gd name="T43" fmla="*/ 60 h 60"/>
                      <a:gd name="T44" fmla="*/ 25 w 61"/>
                      <a:gd name="T45" fmla="*/ 60 h 60"/>
                      <a:gd name="T46" fmla="*/ 31 w 61"/>
                      <a:gd name="T47" fmla="*/ 60 h 60"/>
                      <a:gd name="T48" fmla="*/ 31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1" y="0"/>
                        </a:lnTo>
                        <a:lnTo>
                          <a:pt x="25" y="0"/>
                        </a:lnTo>
                        <a:lnTo>
                          <a:pt x="19" y="0"/>
                        </a:lnTo>
                        <a:lnTo>
                          <a:pt x="13" y="6"/>
                        </a:lnTo>
                        <a:lnTo>
                          <a:pt x="6" y="12"/>
                        </a:lnTo>
                        <a:lnTo>
                          <a:pt x="0" y="18"/>
                        </a:lnTo>
                        <a:lnTo>
                          <a:pt x="0" y="24"/>
                        </a:lnTo>
                        <a:lnTo>
                          <a:pt x="0" y="30"/>
                        </a:lnTo>
                        <a:lnTo>
                          <a:pt x="0" y="36"/>
                        </a:lnTo>
                        <a:lnTo>
                          <a:pt x="0" y="42"/>
                        </a:lnTo>
                        <a:lnTo>
                          <a:pt x="6" y="48"/>
                        </a:lnTo>
                        <a:lnTo>
                          <a:pt x="13" y="54"/>
                        </a:lnTo>
                        <a:lnTo>
                          <a:pt x="19" y="60"/>
                        </a:lnTo>
                        <a:lnTo>
                          <a:pt x="25" y="60"/>
                        </a:lnTo>
                        <a:lnTo>
                          <a:pt x="31"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532" name="Freeform 751"/>
                  <p:cNvSpPr>
                    <a:spLocks/>
                  </p:cNvSpPr>
                  <p:nvPr/>
                </p:nvSpPr>
                <p:spPr bwMode="auto">
                  <a:xfrm>
                    <a:off x="1514" y="2190"/>
                    <a:ext cx="60" cy="60"/>
                  </a:xfrm>
                  <a:custGeom>
                    <a:avLst/>
                    <a:gdLst>
                      <a:gd name="T0" fmla="*/ 60 w 60"/>
                      <a:gd name="T1" fmla="*/ 30 h 60"/>
                      <a:gd name="T2" fmla="*/ 60 w 60"/>
                      <a:gd name="T3" fmla="*/ 24 h 60"/>
                      <a:gd name="T4" fmla="*/ 60 w 60"/>
                      <a:gd name="T5" fmla="*/ 18 h 60"/>
                      <a:gd name="T6" fmla="*/ 54 w 60"/>
                      <a:gd name="T7" fmla="*/ 12 h 60"/>
                      <a:gd name="T8" fmla="*/ 48 w 60"/>
                      <a:gd name="T9" fmla="*/ 6 h 60"/>
                      <a:gd name="T10" fmla="*/ 42 w 60"/>
                      <a:gd name="T11" fmla="*/ 0 h 60"/>
                      <a:gd name="T12" fmla="*/ 36 w 60"/>
                      <a:gd name="T13" fmla="*/ 0 h 60"/>
                      <a:gd name="T14" fmla="*/ 30 w 60"/>
                      <a:gd name="T15" fmla="*/ 0 h 60"/>
                      <a:gd name="T16" fmla="*/ 30 w 60"/>
                      <a:gd name="T17" fmla="*/ 0 h 60"/>
                      <a:gd name="T18" fmla="*/ 24 w 60"/>
                      <a:gd name="T19" fmla="*/ 0 h 60"/>
                      <a:gd name="T20" fmla="*/ 18 w 60"/>
                      <a:gd name="T21" fmla="*/ 0 h 60"/>
                      <a:gd name="T22" fmla="*/ 12 w 60"/>
                      <a:gd name="T23" fmla="*/ 6 h 60"/>
                      <a:gd name="T24" fmla="*/ 6 w 60"/>
                      <a:gd name="T25" fmla="*/ 12 h 60"/>
                      <a:gd name="T26" fmla="*/ 0 w 60"/>
                      <a:gd name="T27" fmla="*/ 18 h 60"/>
                      <a:gd name="T28" fmla="*/ 0 w 60"/>
                      <a:gd name="T29" fmla="*/ 24 h 60"/>
                      <a:gd name="T30" fmla="*/ 0 w 60"/>
                      <a:gd name="T31" fmla="*/ 30 h 60"/>
                      <a:gd name="T32" fmla="*/ 0 w 60"/>
                      <a:gd name="T33" fmla="*/ 30 h 60"/>
                      <a:gd name="T34" fmla="*/ 0 w 60"/>
                      <a:gd name="T35" fmla="*/ 36 h 60"/>
                      <a:gd name="T36" fmla="*/ 0 w 60"/>
                      <a:gd name="T37" fmla="*/ 42 h 60"/>
                      <a:gd name="T38" fmla="*/ 6 w 60"/>
                      <a:gd name="T39" fmla="*/ 48 h 60"/>
                      <a:gd name="T40" fmla="*/ 12 w 60"/>
                      <a:gd name="T41" fmla="*/ 54 h 60"/>
                      <a:gd name="T42" fmla="*/ 18 w 60"/>
                      <a:gd name="T43" fmla="*/ 60 h 60"/>
                      <a:gd name="T44" fmla="*/ 24 w 60"/>
                      <a:gd name="T45" fmla="*/ 60 h 60"/>
                      <a:gd name="T46" fmla="*/ 30 w 60"/>
                      <a:gd name="T47" fmla="*/ 60 h 60"/>
                      <a:gd name="T48" fmla="*/ 30 w 60"/>
                      <a:gd name="T49" fmla="*/ 60 h 60"/>
                      <a:gd name="T50" fmla="*/ 36 w 60"/>
                      <a:gd name="T51" fmla="*/ 60 h 60"/>
                      <a:gd name="T52" fmla="*/ 42 w 60"/>
                      <a:gd name="T53" fmla="*/ 60 h 60"/>
                      <a:gd name="T54" fmla="*/ 48 w 60"/>
                      <a:gd name="T55" fmla="*/ 54 h 60"/>
                      <a:gd name="T56" fmla="*/ 54 w 60"/>
                      <a:gd name="T57" fmla="*/ 48 h 60"/>
                      <a:gd name="T58" fmla="*/ 60 w 60"/>
                      <a:gd name="T59" fmla="*/ 42 h 60"/>
                      <a:gd name="T60" fmla="*/ 60 w 60"/>
                      <a:gd name="T61" fmla="*/ 36 h 60"/>
                      <a:gd name="T62" fmla="*/ 60 w 60"/>
                      <a:gd name="T63" fmla="*/ 30 h 60"/>
                      <a:gd name="T64" fmla="*/ 60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60" y="24"/>
                        </a:lnTo>
                        <a:lnTo>
                          <a:pt x="60" y="18"/>
                        </a:lnTo>
                        <a:lnTo>
                          <a:pt x="54"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4" y="48"/>
                        </a:lnTo>
                        <a:lnTo>
                          <a:pt x="60" y="42"/>
                        </a:lnTo>
                        <a:lnTo>
                          <a:pt x="60" y="36"/>
                        </a:lnTo>
                        <a:lnTo>
                          <a:pt x="60" y="30"/>
                        </a:lnTo>
                        <a:close/>
                      </a:path>
                    </a:pathLst>
                  </a:custGeom>
                  <a:solidFill>
                    <a:srgbClr val="FFCC00"/>
                  </a:solidFill>
                  <a:ln w="0">
                    <a:solidFill>
                      <a:srgbClr val="FFCC00"/>
                    </a:solidFill>
                    <a:prstDash val="solid"/>
                    <a:round/>
                    <a:headEnd/>
                    <a:tailEnd/>
                  </a:ln>
                </p:spPr>
                <p:txBody>
                  <a:bodyPr/>
                  <a:lstStyle/>
                  <a:p>
                    <a:endParaRPr lang="en-US"/>
                  </a:p>
                </p:txBody>
              </p:sp>
            </p:grpSp>
            <p:sp>
              <p:nvSpPr>
                <p:cNvPr id="16438" name="Freeform 752"/>
                <p:cNvSpPr>
                  <a:spLocks/>
                </p:cNvSpPr>
                <p:nvPr/>
              </p:nvSpPr>
              <p:spPr bwMode="auto">
                <a:xfrm>
                  <a:off x="3276" y="1980"/>
                  <a:ext cx="61" cy="60"/>
                </a:xfrm>
                <a:custGeom>
                  <a:avLst/>
                  <a:gdLst>
                    <a:gd name="T0" fmla="*/ 61 w 61"/>
                    <a:gd name="T1" fmla="*/ 30 h 60"/>
                    <a:gd name="T2" fmla="*/ 61 w 61"/>
                    <a:gd name="T3" fmla="*/ 24 h 60"/>
                    <a:gd name="T4" fmla="*/ 61 w 61"/>
                    <a:gd name="T5" fmla="*/ 18 h 60"/>
                    <a:gd name="T6" fmla="*/ 55 w 61"/>
                    <a:gd name="T7" fmla="*/ 12 h 60"/>
                    <a:gd name="T8" fmla="*/ 48 w 61"/>
                    <a:gd name="T9" fmla="*/ 6 h 60"/>
                    <a:gd name="T10" fmla="*/ 42 w 61"/>
                    <a:gd name="T11" fmla="*/ 0 h 60"/>
                    <a:gd name="T12" fmla="*/ 36 w 61"/>
                    <a:gd name="T13" fmla="*/ 0 h 60"/>
                    <a:gd name="T14" fmla="*/ 30 w 61"/>
                    <a:gd name="T15" fmla="*/ 0 h 60"/>
                    <a:gd name="T16" fmla="*/ 30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0 w 61"/>
                    <a:gd name="T47" fmla="*/ 60 h 60"/>
                    <a:gd name="T48" fmla="*/ 30 w 61"/>
                    <a:gd name="T49" fmla="*/ 60 h 60"/>
                    <a:gd name="T50" fmla="*/ 36 w 61"/>
                    <a:gd name="T51" fmla="*/ 60 h 60"/>
                    <a:gd name="T52" fmla="*/ 42 w 61"/>
                    <a:gd name="T53" fmla="*/ 60 h 60"/>
                    <a:gd name="T54" fmla="*/ 48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8" y="6"/>
                      </a:lnTo>
                      <a:lnTo>
                        <a:pt x="42" y="0"/>
                      </a:lnTo>
                      <a:lnTo>
                        <a:pt x="36" y="0"/>
                      </a:lnTo>
                      <a:lnTo>
                        <a:pt x="30"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0" y="60"/>
                      </a:lnTo>
                      <a:lnTo>
                        <a:pt x="36" y="60"/>
                      </a:lnTo>
                      <a:lnTo>
                        <a:pt x="42" y="60"/>
                      </a:lnTo>
                      <a:lnTo>
                        <a:pt x="48"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439" name="Freeform 753"/>
                <p:cNvSpPr>
                  <a:spLocks/>
                </p:cNvSpPr>
                <p:nvPr/>
              </p:nvSpPr>
              <p:spPr bwMode="auto">
                <a:xfrm>
                  <a:off x="3374" y="1787"/>
                  <a:ext cx="61" cy="60"/>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1 w 61"/>
                    <a:gd name="T15" fmla="*/ 0 h 60"/>
                    <a:gd name="T16" fmla="*/ 31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1 w 61"/>
                    <a:gd name="T47" fmla="*/ 60 h 60"/>
                    <a:gd name="T48" fmla="*/ 31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1"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1"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grpSp>
          <p:grpSp>
            <p:nvGrpSpPr>
              <p:cNvPr id="9" name="Group 754"/>
              <p:cNvGrpSpPr>
                <a:grpSpLocks/>
              </p:cNvGrpSpPr>
              <p:nvPr/>
            </p:nvGrpSpPr>
            <p:grpSpPr bwMode="auto">
              <a:xfrm>
                <a:off x="2508252" y="3324222"/>
                <a:ext cx="4235450" cy="1901824"/>
                <a:chOff x="969" y="1887"/>
                <a:chExt cx="3908" cy="1754"/>
              </a:xfrm>
            </p:grpSpPr>
            <p:sp>
              <p:nvSpPr>
                <p:cNvPr id="16428" name="Oval 755"/>
                <p:cNvSpPr>
                  <a:spLocks noChangeArrowheads="1"/>
                </p:cNvSpPr>
                <p:nvPr/>
              </p:nvSpPr>
              <p:spPr bwMode="auto">
                <a:xfrm rot="624981">
                  <a:off x="3147" y="2337"/>
                  <a:ext cx="395" cy="729"/>
                </a:xfrm>
                <a:prstGeom prst="ellipse">
                  <a:avLst/>
                </a:prstGeom>
                <a:solidFill>
                  <a:schemeClr val="accent1">
                    <a:alpha val="0"/>
                  </a:schemeClr>
                </a:solidFill>
                <a:ln w="28575">
                  <a:solidFill>
                    <a:schemeClr val="tx1"/>
                  </a:solidFill>
                  <a:prstDash val="sysDot"/>
                  <a:round/>
                  <a:headEnd/>
                  <a:tailEnd/>
                </a:ln>
              </p:spPr>
              <p:txBody>
                <a:bodyPr wrap="none" anchor="ctr"/>
                <a:lstStyle/>
                <a:p>
                  <a:endParaRPr lang="en-US"/>
                </a:p>
              </p:txBody>
            </p:sp>
            <p:sp>
              <p:nvSpPr>
                <p:cNvPr id="16429" name="Oval 756"/>
                <p:cNvSpPr>
                  <a:spLocks noChangeArrowheads="1"/>
                </p:cNvSpPr>
                <p:nvPr/>
              </p:nvSpPr>
              <p:spPr bwMode="auto">
                <a:xfrm>
                  <a:off x="969" y="1985"/>
                  <a:ext cx="869" cy="355"/>
                </a:xfrm>
                <a:prstGeom prst="ellipse">
                  <a:avLst/>
                </a:prstGeom>
                <a:solidFill>
                  <a:schemeClr val="accent1">
                    <a:alpha val="0"/>
                  </a:schemeClr>
                </a:solidFill>
                <a:ln w="28575">
                  <a:solidFill>
                    <a:schemeClr val="tx1"/>
                  </a:solidFill>
                  <a:prstDash val="sysDot"/>
                  <a:round/>
                  <a:headEnd/>
                  <a:tailEnd/>
                </a:ln>
              </p:spPr>
              <p:txBody>
                <a:bodyPr wrap="none" anchor="ctr"/>
                <a:lstStyle/>
                <a:p>
                  <a:endParaRPr lang="en-US"/>
                </a:p>
              </p:txBody>
            </p:sp>
            <p:sp>
              <p:nvSpPr>
                <p:cNvPr id="16430" name="Oval 757"/>
                <p:cNvSpPr>
                  <a:spLocks noChangeArrowheads="1"/>
                </p:cNvSpPr>
                <p:nvPr/>
              </p:nvSpPr>
              <p:spPr bwMode="auto">
                <a:xfrm>
                  <a:off x="4023" y="2091"/>
                  <a:ext cx="854" cy="407"/>
                </a:xfrm>
                <a:prstGeom prst="ellipse">
                  <a:avLst/>
                </a:prstGeom>
                <a:solidFill>
                  <a:schemeClr val="accent1">
                    <a:alpha val="0"/>
                  </a:schemeClr>
                </a:solidFill>
                <a:ln w="28575">
                  <a:solidFill>
                    <a:schemeClr val="tx1"/>
                  </a:solidFill>
                  <a:prstDash val="sysDot"/>
                  <a:round/>
                  <a:headEnd/>
                  <a:tailEnd/>
                </a:ln>
              </p:spPr>
              <p:txBody>
                <a:bodyPr wrap="none" anchor="ctr"/>
                <a:lstStyle/>
                <a:p>
                  <a:endParaRPr lang="en-US"/>
                </a:p>
              </p:txBody>
            </p:sp>
            <p:sp>
              <p:nvSpPr>
                <p:cNvPr id="16431" name="Oval 758"/>
                <p:cNvSpPr>
                  <a:spLocks noChangeArrowheads="1"/>
                </p:cNvSpPr>
                <p:nvPr/>
              </p:nvSpPr>
              <p:spPr bwMode="auto">
                <a:xfrm rot="853025">
                  <a:off x="3837" y="2483"/>
                  <a:ext cx="1019" cy="400"/>
                </a:xfrm>
                <a:prstGeom prst="ellipse">
                  <a:avLst/>
                </a:prstGeom>
                <a:solidFill>
                  <a:schemeClr val="accent1">
                    <a:alpha val="0"/>
                  </a:schemeClr>
                </a:solidFill>
                <a:ln w="28575">
                  <a:solidFill>
                    <a:schemeClr val="tx1"/>
                  </a:solidFill>
                  <a:prstDash val="sysDot"/>
                  <a:round/>
                  <a:headEnd/>
                  <a:tailEnd/>
                </a:ln>
              </p:spPr>
              <p:txBody>
                <a:bodyPr wrap="none" anchor="ctr"/>
                <a:lstStyle/>
                <a:p>
                  <a:endParaRPr lang="en-US"/>
                </a:p>
              </p:txBody>
            </p:sp>
            <p:sp>
              <p:nvSpPr>
                <p:cNvPr id="16432" name="Oval 759"/>
                <p:cNvSpPr>
                  <a:spLocks noChangeArrowheads="1"/>
                </p:cNvSpPr>
                <p:nvPr/>
              </p:nvSpPr>
              <p:spPr bwMode="auto">
                <a:xfrm>
                  <a:off x="1891" y="2864"/>
                  <a:ext cx="379" cy="426"/>
                </a:xfrm>
                <a:prstGeom prst="ellipse">
                  <a:avLst/>
                </a:prstGeom>
                <a:solidFill>
                  <a:schemeClr val="accent1">
                    <a:alpha val="0"/>
                  </a:schemeClr>
                </a:solidFill>
                <a:ln w="28575">
                  <a:solidFill>
                    <a:schemeClr val="tx1"/>
                  </a:solidFill>
                  <a:prstDash val="sysDot"/>
                  <a:round/>
                  <a:headEnd/>
                  <a:tailEnd/>
                </a:ln>
              </p:spPr>
              <p:txBody>
                <a:bodyPr wrap="none" anchor="ctr"/>
                <a:lstStyle/>
                <a:p>
                  <a:endParaRPr lang="en-US"/>
                </a:p>
              </p:txBody>
            </p:sp>
            <p:sp>
              <p:nvSpPr>
                <p:cNvPr id="16433" name="Oval 760"/>
                <p:cNvSpPr>
                  <a:spLocks noChangeArrowheads="1"/>
                </p:cNvSpPr>
                <p:nvPr/>
              </p:nvSpPr>
              <p:spPr bwMode="auto">
                <a:xfrm>
                  <a:off x="1743" y="3277"/>
                  <a:ext cx="374" cy="364"/>
                </a:xfrm>
                <a:prstGeom prst="ellipse">
                  <a:avLst/>
                </a:prstGeom>
                <a:solidFill>
                  <a:schemeClr val="accent1">
                    <a:alpha val="0"/>
                  </a:schemeClr>
                </a:solidFill>
                <a:ln w="28575">
                  <a:solidFill>
                    <a:schemeClr val="tx1"/>
                  </a:solidFill>
                  <a:prstDash val="sysDot"/>
                  <a:round/>
                  <a:headEnd/>
                  <a:tailEnd/>
                </a:ln>
              </p:spPr>
              <p:txBody>
                <a:bodyPr wrap="none" anchor="ctr"/>
                <a:lstStyle/>
                <a:p>
                  <a:endParaRPr lang="en-US"/>
                </a:p>
              </p:txBody>
            </p:sp>
            <p:sp>
              <p:nvSpPr>
                <p:cNvPr id="16434" name="Oval 761"/>
                <p:cNvSpPr>
                  <a:spLocks noChangeArrowheads="1"/>
                </p:cNvSpPr>
                <p:nvPr/>
              </p:nvSpPr>
              <p:spPr bwMode="auto">
                <a:xfrm>
                  <a:off x="3007" y="3064"/>
                  <a:ext cx="456" cy="306"/>
                </a:xfrm>
                <a:prstGeom prst="ellipse">
                  <a:avLst/>
                </a:prstGeom>
                <a:solidFill>
                  <a:schemeClr val="accent1">
                    <a:alpha val="0"/>
                  </a:schemeClr>
                </a:solidFill>
                <a:ln w="28575">
                  <a:solidFill>
                    <a:schemeClr val="tx1"/>
                  </a:solidFill>
                  <a:prstDash val="sysDot"/>
                  <a:round/>
                  <a:headEnd/>
                  <a:tailEnd/>
                </a:ln>
              </p:spPr>
              <p:txBody>
                <a:bodyPr wrap="none" anchor="ctr"/>
                <a:lstStyle/>
                <a:p>
                  <a:endParaRPr lang="en-US"/>
                </a:p>
              </p:txBody>
            </p:sp>
            <p:sp>
              <p:nvSpPr>
                <p:cNvPr id="16435" name="Oval 762"/>
                <p:cNvSpPr>
                  <a:spLocks noChangeArrowheads="1"/>
                </p:cNvSpPr>
                <p:nvPr/>
              </p:nvSpPr>
              <p:spPr bwMode="auto">
                <a:xfrm>
                  <a:off x="1115" y="2345"/>
                  <a:ext cx="436" cy="364"/>
                </a:xfrm>
                <a:prstGeom prst="ellipse">
                  <a:avLst/>
                </a:prstGeom>
                <a:solidFill>
                  <a:schemeClr val="accent1">
                    <a:alpha val="0"/>
                  </a:schemeClr>
                </a:solidFill>
                <a:ln w="28575">
                  <a:solidFill>
                    <a:schemeClr val="tx1"/>
                  </a:solidFill>
                  <a:prstDash val="sysDot"/>
                  <a:round/>
                  <a:headEnd/>
                  <a:tailEnd/>
                </a:ln>
              </p:spPr>
              <p:txBody>
                <a:bodyPr wrap="none" anchor="ctr"/>
                <a:lstStyle/>
                <a:p>
                  <a:endParaRPr lang="en-US"/>
                </a:p>
              </p:txBody>
            </p:sp>
            <p:sp>
              <p:nvSpPr>
                <p:cNvPr id="16436" name="Oval 763"/>
                <p:cNvSpPr>
                  <a:spLocks noChangeArrowheads="1"/>
                </p:cNvSpPr>
                <p:nvPr/>
              </p:nvSpPr>
              <p:spPr bwMode="auto">
                <a:xfrm>
                  <a:off x="2698" y="1887"/>
                  <a:ext cx="591" cy="300"/>
                </a:xfrm>
                <a:prstGeom prst="ellipse">
                  <a:avLst/>
                </a:prstGeom>
                <a:solidFill>
                  <a:schemeClr val="accent1">
                    <a:alpha val="0"/>
                  </a:schemeClr>
                </a:solidFill>
                <a:ln w="28575">
                  <a:solidFill>
                    <a:schemeClr val="tx1"/>
                  </a:solidFill>
                  <a:prstDash val="sysDot"/>
                  <a:round/>
                  <a:headEnd/>
                  <a:tailEnd/>
                </a:ln>
              </p:spPr>
              <p:txBody>
                <a:bodyPr wrap="none" anchor="ctr"/>
                <a:lstStyle/>
                <a:p>
                  <a:endParaRPr lang="en-US"/>
                </a:p>
              </p:txBody>
            </p:sp>
          </p:grpSp>
          <p:grpSp>
            <p:nvGrpSpPr>
              <p:cNvPr id="10" name="Group 764"/>
              <p:cNvGrpSpPr>
                <a:grpSpLocks/>
              </p:cNvGrpSpPr>
              <p:nvPr/>
            </p:nvGrpSpPr>
            <p:grpSpPr bwMode="auto">
              <a:xfrm>
                <a:off x="2387600" y="2946399"/>
                <a:ext cx="4795838" cy="2298699"/>
                <a:chOff x="858" y="1538"/>
                <a:chExt cx="4425" cy="2121"/>
              </a:xfrm>
            </p:grpSpPr>
            <p:sp>
              <p:nvSpPr>
                <p:cNvPr id="16406" name="AutoShape 765"/>
                <p:cNvSpPr>
                  <a:spLocks noChangeArrowheads="1"/>
                </p:cNvSpPr>
                <p:nvPr/>
              </p:nvSpPr>
              <p:spPr bwMode="auto">
                <a:xfrm rot="-5208472">
                  <a:off x="3001" y="-146"/>
                  <a:ext cx="324" cy="4240"/>
                </a:xfrm>
                <a:prstGeom prst="curvedLeftArrow">
                  <a:avLst>
                    <a:gd name="adj1" fmla="val 261728"/>
                    <a:gd name="adj2" fmla="val 523457"/>
                    <a:gd name="adj3" fmla="val 33333"/>
                  </a:avLst>
                </a:prstGeom>
                <a:solidFill>
                  <a:srgbClr val="DDDDDD">
                    <a:alpha val="59999"/>
                  </a:srgbClr>
                </a:solidFill>
                <a:ln w="9525">
                  <a:noFill/>
                  <a:miter lim="800000"/>
                  <a:headEnd/>
                  <a:tailEnd/>
                </a:ln>
              </p:spPr>
              <p:txBody>
                <a:bodyPr wrap="none" anchor="ctr"/>
                <a:lstStyle/>
                <a:p>
                  <a:endParaRPr lang="en-US"/>
                </a:p>
              </p:txBody>
            </p:sp>
            <p:grpSp>
              <p:nvGrpSpPr>
                <p:cNvPr id="11" name="Group 766"/>
                <p:cNvGrpSpPr>
                  <a:grpSpLocks/>
                </p:cNvGrpSpPr>
                <p:nvPr/>
              </p:nvGrpSpPr>
              <p:grpSpPr bwMode="auto">
                <a:xfrm>
                  <a:off x="1749" y="3194"/>
                  <a:ext cx="3134" cy="342"/>
                  <a:chOff x="1749" y="3056"/>
                  <a:chExt cx="3134" cy="342"/>
                </a:xfrm>
              </p:grpSpPr>
              <p:sp>
                <p:nvSpPr>
                  <p:cNvPr id="16426" name="AutoShape 767"/>
                  <p:cNvSpPr>
                    <a:spLocks noChangeArrowheads="1"/>
                  </p:cNvSpPr>
                  <p:nvPr/>
                </p:nvSpPr>
                <p:spPr bwMode="auto">
                  <a:xfrm rot="-944421">
                    <a:off x="1896" y="3056"/>
                    <a:ext cx="2987" cy="231"/>
                  </a:xfrm>
                  <a:prstGeom prst="curvedUpArrow">
                    <a:avLst>
                      <a:gd name="adj1" fmla="val 258615"/>
                      <a:gd name="adj2" fmla="val 517229"/>
                      <a:gd name="adj3" fmla="val 33333"/>
                    </a:avLst>
                  </a:prstGeom>
                  <a:solidFill>
                    <a:srgbClr val="DDDDDD">
                      <a:alpha val="59999"/>
                    </a:srgbClr>
                  </a:solidFill>
                  <a:ln w="9525">
                    <a:noFill/>
                    <a:miter lim="800000"/>
                    <a:headEnd/>
                    <a:tailEnd/>
                  </a:ln>
                </p:spPr>
                <p:txBody>
                  <a:bodyPr wrap="none" anchor="ctr"/>
                  <a:lstStyle/>
                  <a:p>
                    <a:endParaRPr lang="en-US"/>
                  </a:p>
                </p:txBody>
              </p:sp>
              <p:sp>
                <p:nvSpPr>
                  <p:cNvPr id="16427" name="AutoShape 768"/>
                  <p:cNvSpPr>
                    <a:spLocks noChangeArrowheads="1"/>
                  </p:cNvSpPr>
                  <p:nvPr/>
                </p:nvSpPr>
                <p:spPr bwMode="auto">
                  <a:xfrm rot="-938400">
                    <a:off x="1749" y="3127"/>
                    <a:ext cx="785" cy="271"/>
                  </a:xfrm>
                  <a:prstGeom prst="triangle">
                    <a:avLst>
                      <a:gd name="adj" fmla="val 50000"/>
                    </a:avLst>
                  </a:prstGeom>
                  <a:solidFill>
                    <a:srgbClr val="DDDDDD">
                      <a:alpha val="59999"/>
                    </a:srgbClr>
                  </a:solidFill>
                  <a:ln w="9525">
                    <a:noFill/>
                    <a:miter lim="800000"/>
                    <a:headEnd/>
                    <a:tailEnd/>
                  </a:ln>
                </p:spPr>
                <p:txBody>
                  <a:bodyPr wrap="none" anchor="ctr"/>
                  <a:lstStyle/>
                  <a:p>
                    <a:endParaRPr lang="en-US"/>
                  </a:p>
                </p:txBody>
              </p:sp>
            </p:grpSp>
            <p:grpSp>
              <p:nvGrpSpPr>
                <p:cNvPr id="12" name="Group 769"/>
                <p:cNvGrpSpPr>
                  <a:grpSpLocks/>
                </p:cNvGrpSpPr>
                <p:nvPr/>
              </p:nvGrpSpPr>
              <p:grpSpPr bwMode="auto">
                <a:xfrm>
                  <a:off x="1008" y="1984"/>
                  <a:ext cx="458" cy="1675"/>
                  <a:chOff x="994" y="1826"/>
                  <a:chExt cx="458" cy="1675"/>
                </a:xfrm>
              </p:grpSpPr>
              <p:sp>
                <p:nvSpPr>
                  <p:cNvPr id="16424" name="AutoShape 770"/>
                  <p:cNvSpPr>
                    <a:spLocks noChangeArrowheads="1"/>
                  </p:cNvSpPr>
                  <p:nvPr/>
                </p:nvSpPr>
                <p:spPr bwMode="auto">
                  <a:xfrm rot="-2350201">
                    <a:off x="1051" y="1966"/>
                    <a:ext cx="401" cy="1535"/>
                  </a:xfrm>
                  <a:prstGeom prst="curvedRightArrow">
                    <a:avLst>
                      <a:gd name="adj1" fmla="val 76559"/>
                      <a:gd name="adj2" fmla="val 153117"/>
                      <a:gd name="adj3" fmla="val 33333"/>
                    </a:avLst>
                  </a:prstGeom>
                  <a:solidFill>
                    <a:srgbClr val="DDDDDD">
                      <a:alpha val="59999"/>
                    </a:srgbClr>
                  </a:solidFill>
                  <a:ln w="9525">
                    <a:noFill/>
                    <a:miter lim="800000"/>
                    <a:headEnd/>
                    <a:tailEnd/>
                  </a:ln>
                </p:spPr>
                <p:txBody>
                  <a:bodyPr wrap="none" anchor="ctr"/>
                  <a:lstStyle/>
                  <a:p>
                    <a:endParaRPr lang="en-US"/>
                  </a:p>
                </p:txBody>
              </p:sp>
              <p:sp>
                <p:nvSpPr>
                  <p:cNvPr id="16425" name="AutoShape 771"/>
                  <p:cNvSpPr>
                    <a:spLocks noChangeArrowheads="1"/>
                  </p:cNvSpPr>
                  <p:nvPr/>
                </p:nvSpPr>
                <p:spPr bwMode="auto">
                  <a:xfrm rot="3094918">
                    <a:off x="865" y="1955"/>
                    <a:ext cx="478" cy="219"/>
                  </a:xfrm>
                  <a:prstGeom prst="triangle">
                    <a:avLst>
                      <a:gd name="adj" fmla="val 50000"/>
                    </a:avLst>
                  </a:prstGeom>
                  <a:solidFill>
                    <a:srgbClr val="DDDDDD">
                      <a:alpha val="59999"/>
                    </a:srgbClr>
                  </a:solidFill>
                  <a:ln w="9525">
                    <a:noFill/>
                    <a:miter lim="800000"/>
                    <a:headEnd/>
                    <a:tailEnd/>
                  </a:ln>
                </p:spPr>
                <p:txBody>
                  <a:bodyPr wrap="none" anchor="ctr"/>
                  <a:lstStyle/>
                  <a:p>
                    <a:endParaRPr lang="en-US"/>
                  </a:p>
                </p:txBody>
              </p:sp>
            </p:grpSp>
            <p:grpSp>
              <p:nvGrpSpPr>
                <p:cNvPr id="13" name="Group 772"/>
                <p:cNvGrpSpPr>
                  <a:grpSpLocks/>
                </p:cNvGrpSpPr>
                <p:nvPr/>
              </p:nvGrpSpPr>
              <p:grpSpPr bwMode="auto">
                <a:xfrm>
                  <a:off x="1939" y="3014"/>
                  <a:ext cx="1400" cy="272"/>
                  <a:chOff x="1939" y="2876"/>
                  <a:chExt cx="1400" cy="272"/>
                </a:xfrm>
              </p:grpSpPr>
              <p:sp>
                <p:nvSpPr>
                  <p:cNvPr id="16422" name="AutoShape 773"/>
                  <p:cNvSpPr>
                    <a:spLocks noChangeArrowheads="1"/>
                  </p:cNvSpPr>
                  <p:nvPr/>
                </p:nvSpPr>
                <p:spPr bwMode="auto">
                  <a:xfrm rot="5601219">
                    <a:off x="2518" y="2297"/>
                    <a:ext cx="157" cy="1315"/>
                  </a:xfrm>
                  <a:prstGeom prst="curvedRightArrow">
                    <a:avLst>
                      <a:gd name="adj1" fmla="val 167516"/>
                      <a:gd name="adj2" fmla="val 335032"/>
                      <a:gd name="adj3" fmla="val 33333"/>
                    </a:avLst>
                  </a:prstGeom>
                  <a:solidFill>
                    <a:srgbClr val="DDDDDD">
                      <a:alpha val="59999"/>
                    </a:srgbClr>
                  </a:solidFill>
                  <a:ln w="9525">
                    <a:noFill/>
                    <a:miter lim="800000"/>
                    <a:headEnd/>
                    <a:tailEnd/>
                  </a:ln>
                </p:spPr>
                <p:txBody>
                  <a:bodyPr wrap="none" anchor="ctr"/>
                  <a:lstStyle/>
                  <a:p>
                    <a:endParaRPr lang="en-US"/>
                  </a:p>
                </p:txBody>
              </p:sp>
              <p:sp>
                <p:nvSpPr>
                  <p:cNvPr id="16423" name="AutoShape 774"/>
                  <p:cNvSpPr>
                    <a:spLocks noChangeArrowheads="1"/>
                  </p:cNvSpPr>
                  <p:nvPr/>
                </p:nvSpPr>
                <p:spPr bwMode="auto">
                  <a:xfrm rot="-10625176">
                    <a:off x="2868" y="3060"/>
                    <a:ext cx="471" cy="88"/>
                  </a:xfrm>
                  <a:prstGeom prst="triangle">
                    <a:avLst>
                      <a:gd name="adj" fmla="val 50000"/>
                    </a:avLst>
                  </a:prstGeom>
                  <a:solidFill>
                    <a:srgbClr val="DDDDDD">
                      <a:alpha val="59999"/>
                    </a:srgbClr>
                  </a:solidFill>
                  <a:ln w="9525">
                    <a:noFill/>
                    <a:miter lim="800000"/>
                    <a:headEnd/>
                    <a:tailEnd/>
                  </a:ln>
                </p:spPr>
                <p:txBody>
                  <a:bodyPr wrap="none" anchor="ctr"/>
                  <a:lstStyle/>
                  <a:p>
                    <a:endParaRPr lang="en-US"/>
                  </a:p>
                </p:txBody>
              </p:sp>
            </p:grpSp>
            <p:grpSp>
              <p:nvGrpSpPr>
                <p:cNvPr id="14" name="Group 775"/>
                <p:cNvGrpSpPr>
                  <a:grpSpLocks/>
                </p:cNvGrpSpPr>
                <p:nvPr/>
              </p:nvGrpSpPr>
              <p:grpSpPr bwMode="auto">
                <a:xfrm>
                  <a:off x="1279" y="2169"/>
                  <a:ext cx="1929" cy="243"/>
                  <a:chOff x="1279" y="2031"/>
                  <a:chExt cx="1929" cy="243"/>
                </a:xfrm>
              </p:grpSpPr>
              <p:sp>
                <p:nvSpPr>
                  <p:cNvPr id="16420" name="AutoShape 776"/>
                  <p:cNvSpPr>
                    <a:spLocks noChangeArrowheads="1"/>
                  </p:cNvSpPr>
                  <p:nvPr/>
                </p:nvSpPr>
                <p:spPr bwMode="auto">
                  <a:xfrm rot="-320500">
                    <a:off x="1424" y="2111"/>
                    <a:ext cx="1784" cy="163"/>
                  </a:xfrm>
                  <a:prstGeom prst="curvedUpArrow">
                    <a:avLst>
                      <a:gd name="adj1" fmla="val 218896"/>
                      <a:gd name="adj2" fmla="val 437791"/>
                      <a:gd name="adj3" fmla="val 33333"/>
                    </a:avLst>
                  </a:prstGeom>
                  <a:solidFill>
                    <a:srgbClr val="DDDDDD">
                      <a:alpha val="59999"/>
                    </a:srgbClr>
                  </a:solidFill>
                  <a:ln w="9525">
                    <a:noFill/>
                    <a:miter lim="800000"/>
                    <a:headEnd/>
                    <a:tailEnd/>
                  </a:ln>
                </p:spPr>
                <p:txBody>
                  <a:bodyPr wrap="none" anchor="ctr"/>
                  <a:lstStyle/>
                  <a:p>
                    <a:endParaRPr lang="en-US"/>
                  </a:p>
                </p:txBody>
              </p:sp>
              <p:sp>
                <p:nvSpPr>
                  <p:cNvPr id="16421" name="AutoShape 777"/>
                  <p:cNvSpPr>
                    <a:spLocks noChangeArrowheads="1"/>
                  </p:cNvSpPr>
                  <p:nvPr/>
                </p:nvSpPr>
                <p:spPr bwMode="auto">
                  <a:xfrm rot="-385364">
                    <a:off x="1279" y="2031"/>
                    <a:ext cx="582" cy="154"/>
                  </a:xfrm>
                  <a:prstGeom prst="triangle">
                    <a:avLst>
                      <a:gd name="adj" fmla="val 50000"/>
                    </a:avLst>
                  </a:prstGeom>
                  <a:solidFill>
                    <a:srgbClr val="DDDDDD">
                      <a:alpha val="59999"/>
                    </a:srgbClr>
                  </a:solidFill>
                  <a:ln w="9525">
                    <a:noFill/>
                    <a:miter lim="800000"/>
                    <a:headEnd/>
                    <a:tailEnd/>
                  </a:ln>
                </p:spPr>
                <p:txBody>
                  <a:bodyPr wrap="none" anchor="ctr"/>
                  <a:lstStyle/>
                  <a:p>
                    <a:endParaRPr lang="en-US"/>
                  </a:p>
                </p:txBody>
              </p:sp>
            </p:grpSp>
            <p:grpSp>
              <p:nvGrpSpPr>
                <p:cNvPr id="15" name="Group 778"/>
                <p:cNvGrpSpPr>
                  <a:grpSpLocks/>
                </p:cNvGrpSpPr>
                <p:nvPr/>
              </p:nvGrpSpPr>
              <p:grpSpPr bwMode="auto">
                <a:xfrm>
                  <a:off x="3319" y="2746"/>
                  <a:ext cx="841" cy="314"/>
                  <a:chOff x="3319" y="2608"/>
                  <a:chExt cx="841" cy="314"/>
                </a:xfrm>
              </p:grpSpPr>
              <p:sp>
                <p:nvSpPr>
                  <p:cNvPr id="16418" name="AutoShape 779"/>
                  <p:cNvSpPr>
                    <a:spLocks noChangeArrowheads="1"/>
                  </p:cNvSpPr>
                  <p:nvPr/>
                </p:nvSpPr>
                <p:spPr bwMode="auto">
                  <a:xfrm rot="8987525">
                    <a:off x="3319" y="2834"/>
                    <a:ext cx="841" cy="88"/>
                  </a:xfrm>
                  <a:prstGeom prst="curvedDownArrow">
                    <a:avLst>
                      <a:gd name="adj1" fmla="val 191136"/>
                      <a:gd name="adj2" fmla="val 382273"/>
                      <a:gd name="adj3" fmla="val 33333"/>
                    </a:avLst>
                  </a:prstGeom>
                  <a:solidFill>
                    <a:srgbClr val="DDDDDD">
                      <a:alpha val="59999"/>
                    </a:srgbClr>
                  </a:solidFill>
                  <a:ln w="9525">
                    <a:noFill/>
                    <a:miter lim="800000"/>
                    <a:headEnd/>
                    <a:tailEnd/>
                  </a:ln>
                </p:spPr>
                <p:txBody>
                  <a:bodyPr wrap="none" anchor="ctr"/>
                  <a:lstStyle/>
                  <a:p>
                    <a:endParaRPr lang="en-US"/>
                  </a:p>
                </p:txBody>
              </p:sp>
              <p:sp>
                <p:nvSpPr>
                  <p:cNvPr id="16419" name="AutoShape 780"/>
                  <p:cNvSpPr>
                    <a:spLocks noChangeArrowheads="1"/>
                  </p:cNvSpPr>
                  <p:nvPr/>
                </p:nvSpPr>
                <p:spPr bwMode="auto">
                  <a:xfrm rot="-1801154">
                    <a:off x="3807" y="2608"/>
                    <a:ext cx="342" cy="77"/>
                  </a:xfrm>
                  <a:prstGeom prst="triangle">
                    <a:avLst>
                      <a:gd name="adj" fmla="val 50000"/>
                    </a:avLst>
                  </a:prstGeom>
                  <a:solidFill>
                    <a:srgbClr val="DDDDDD">
                      <a:alpha val="59999"/>
                    </a:srgbClr>
                  </a:solidFill>
                  <a:ln w="9525">
                    <a:noFill/>
                    <a:miter lim="800000"/>
                    <a:headEnd/>
                    <a:tailEnd/>
                  </a:ln>
                </p:spPr>
                <p:txBody>
                  <a:bodyPr wrap="none" anchor="ctr"/>
                  <a:lstStyle/>
                  <a:p>
                    <a:endParaRPr lang="en-US"/>
                  </a:p>
                </p:txBody>
              </p:sp>
            </p:grpSp>
            <p:grpSp>
              <p:nvGrpSpPr>
                <p:cNvPr id="16" name="Group 781"/>
                <p:cNvGrpSpPr>
                  <a:grpSpLocks/>
                </p:cNvGrpSpPr>
                <p:nvPr/>
              </p:nvGrpSpPr>
              <p:grpSpPr bwMode="auto">
                <a:xfrm>
                  <a:off x="1019" y="2494"/>
                  <a:ext cx="2797" cy="424"/>
                  <a:chOff x="1019" y="2356"/>
                  <a:chExt cx="2797" cy="424"/>
                </a:xfrm>
              </p:grpSpPr>
              <p:sp>
                <p:nvSpPr>
                  <p:cNvPr id="16416" name="AutoShape 782"/>
                  <p:cNvSpPr>
                    <a:spLocks noChangeArrowheads="1"/>
                  </p:cNvSpPr>
                  <p:nvPr/>
                </p:nvSpPr>
                <p:spPr bwMode="auto">
                  <a:xfrm rot="-5037539">
                    <a:off x="2359" y="1324"/>
                    <a:ext cx="183" cy="2730"/>
                  </a:xfrm>
                  <a:prstGeom prst="curvedRightArrow">
                    <a:avLst>
                      <a:gd name="adj1" fmla="val 298361"/>
                      <a:gd name="adj2" fmla="val 596721"/>
                      <a:gd name="adj3" fmla="val 33333"/>
                    </a:avLst>
                  </a:prstGeom>
                  <a:solidFill>
                    <a:srgbClr val="DDDDDD">
                      <a:alpha val="59999"/>
                    </a:srgbClr>
                  </a:solidFill>
                  <a:ln w="9525">
                    <a:noFill/>
                    <a:miter lim="800000"/>
                    <a:headEnd/>
                    <a:tailEnd/>
                  </a:ln>
                </p:spPr>
                <p:txBody>
                  <a:bodyPr wrap="none" anchor="ctr"/>
                  <a:lstStyle/>
                  <a:p>
                    <a:endParaRPr lang="en-US"/>
                  </a:p>
                </p:txBody>
              </p:sp>
              <p:sp>
                <p:nvSpPr>
                  <p:cNvPr id="16417" name="AutoShape 783"/>
                  <p:cNvSpPr>
                    <a:spLocks noChangeArrowheads="1"/>
                  </p:cNvSpPr>
                  <p:nvPr/>
                </p:nvSpPr>
                <p:spPr bwMode="auto">
                  <a:xfrm rot="336002">
                    <a:off x="1019" y="2356"/>
                    <a:ext cx="755" cy="131"/>
                  </a:xfrm>
                  <a:prstGeom prst="triangle">
                    <a:avLst>
                      <a:gd name="adj" fmla="val 50000"/>
                    </a:avLst>
                  </a:prstGeom>
                  <a:solidFill>
                    <a:srgbClr val="DDDDDD">
                      <a:alpha val="59999"/>
                    </a:srgbClr>
                  </a:solidFill>
                  <a:ln w="9525">
                    <a:noFill/>
                    <a:miter lim="800000"/>
                    <a:headEnd/>
                    <a:tailEnd/>
                  </a:ln>
                </p:spPr>
                <p:txBody>
                  <a:bodyPr wrap="none" anchor="ctr"/>
                  <a:lstStyle/>
                  <a:p>
                    <a:endParaRPr lang="en-US"/>
                  </a:p>
                </p:txBody>
              </p:sp>
            </p:grpSp>
            <p:grpSp>
              <p:nvGrpSpPr>
                <p:cNvPr id="17" name="Group 784"/>
                <p:cNvGrpSpPr>
                  <a:grpSpLocks/>
                </p:cNvGrpSpPr>
                <p:nvPr/>
              </p:nvGrpSpPr>
              <p:grpSpPr bwMode="auto">
                <a:xfrm>
                  <a:off x="858" y="1538"/>
                  <a:ext cx="3084" cy="162"/>
                  <a:chOff x="780" y="1262"/>
                  <a:chExt cx="3084" cy="162"/>
                </a:xfrm>
              </p:grpSpPr>
              <p:sp>
                <p:nvSpPr>
                  <p:cNvPr id="16414" name="AutoShape 785"/>
                  <p:cNvSpPr>
                    <a:spLocks noChangeArrowheads="1"/>
                  </p:cNvSpPr>
                  <p:nvPr/>
                </p:nvSpPr>
                <p:spPr bwMode="auto">
                  <a:xfrm rot="5152904">
                    <a:off x="2145" y="-103"/>
                    <a:ext cx="157" cy="2887"/>
                  </a:xfrm>
                  <a:prstGeom prst="curvedRightArrow">
                    <a:avLst>
                      <a:gd name="adj1" fmla="val 367771"/>
                      <a:gd name="adj2" fmla="val 735541"/>
                      <a:gd name="adj3" fmla="val 33333"/>
                    </a:avLst>
                  </a:prstGeom>
                  <a:solidFill>
                    <a:srgbClr val="DDDDDD">
                      <a:alpha val="59999"/>
                    </a:srgbClr>
                  </a:solidFill>
                  <a:ln w="9525">
                    <a:noFill/>
                    <a:miter lim="800000"/>
                    <a:headEnd/>
                    <a:tailEnd/>
                  </a:ln>
                </p:spPr>
                <p:txBody>
                  <a:bodyPr wrap="none" anchor="ctr"/>
                  <a:lstStyle/>
                  <a:p>
                    <a:endParaRPr lang="en-US"/>
                  </a:p>
                </p:txBody>
              </p:sp>
              <p:sp>
                <p:nvSpPr>
                  <p:cNvPr id="16415" name="AutoShape 786"/>
                  <p:cNvSpPr>
                    <a:spLocks noChangeArrowheads="1"/>
                  </p:cNvSpPr>
                  <p:nvPr/>
                </p:nvSpPr>
                <p:spPr bwMode="auto">
                  <a:xfrm rot="10526508">
                    <a:off x="2830" y="1336"/>
                    <a:ext cx="1034" cy="88"/>
                  </a:xfrm>
                  <a:prstGeom prst="triangle">
                    <a:avLst>
                      <a:gd name="adj" fmla="val 50000"/>
                    </a:avLst>
                  </a:prstGeom>
                  <a:solidFill>
                    <a:srgbClr val="DDDDDD">
                      <a:alpha val="59999"/>
                    </a:srgbClr>
                  </a:solidFill>
                  <a:ln w="9525">
                    <a:noFill/>
                    <a:miter lim="800000"/>
                    <a:headEnd/>
                    <a:tailEnd/>
                  </a:ln>
                </p:spPr>
                <p:txBody>
                  <a:bodyPr wrap="none" anchor="ctr"/>
                  <a:lstStyle/>
                  <a:p>
                    <a:endParaRPr lang="en-US"/>
                  </a:p>
                </p:txBody>
              </p:sp>
            </p:grpSp>
          </p:grpSp>
          <p:sp>
            <p:nvSpPr>
              <p:cNvPr id="16401" name="AutoShape 765"/>
              <p:cNvSpPr>
                <a:spLocks noChangeArrowheads="1"/>
              </p:cNvSpPr>
              <p:nvPr/>
            </p:nvSpPr>
            <p:spPr bwMode="auto">
              <a:xfrm rot="-4109606">
                <a:off x="5344865" y="1277412"/>
                <a:ext cx="520639" cy="5885288"/>
              </a:xfrm>
              <a:prstGeom prst="curvedLeftArrow">
                <a:avLst>
                  <a:gd name="adj1" fmla="val 118849"/>
                  <a:gd name="adj2" fmla="val 432639"/>
                  <a:gd name="adj3" fmla="val 63810"/>
                </a:avLst>
              </a:prstGeom>
              <a:solidFill>
                <a:srgbClr val="DDDDDD">
                  <a:alpha val="59999"/>
                </a:srgbClr>
              </a:solidFill>
              <a:ln w="9525">
                <a:noFill/>
                <a:miter lim="800000"/>
                <a:headEnd/>
                <a:tailEnd/>
              </a:ln>
            </p:spPr>
            <p:txBody>
              <a:bodyPr wrap="none" anchor="ctr"/>
              <a:lstStyle/>
              <a:p>
                <a:endParaRPr lang="en-US"/>
              </a:p>
            </p:txBody>
          </p:sp>
          <p:sp>
            <p:nvSpPr>
              <p:cNvPr id="16402" name="AutoShape 765"/>
              <p:cNvSpPr>
                <a:spLocks noChangeArrowheads="1"/>
              </p:cNvSpPr>
              <p:nvPr/>
            </p:nvSpPr>
            <p:spPr bwMode="auto">
              <a:xfrm rot="-3007825">
                <a:off x="5886873" y="2266325"/>
                <a:ext cx="536706" cy="3483399"/>
              </a:xfrm>
              <a:prstGeom prst="curvedLeftArrow">
                <a:avLst>
                  <a:gd name="adj1" fmla="val 118899"/>
                  <a:gd name="adj2" fmla="val 200930"/>
                  <a:gd name="adj3" fmla="val 63810"/>
                </a:avLst>
              </a:prstGeom>
              <a:solidFill>
                <a:srgbClr val="DDDDDD">
                  <a:alpha val="59999"/>
                </a:srgbClr>
              </a:solidFill>
              <a:ln w="9525">
                <a:noFill/>
                <a:miter lim="800000"/>
                <a:headEnd/>
                <a:tailEnd/>
              </a:ln>
            </p:spPr>
            <p:txBody>
              <a:bodyPr wrap="none" anchor="ctr"/>
              <a:lstStyle/>
              <a:p>
                <a:endParaRPr lang="en-US"/>
              </a:p>
            </p:txBody>
          </p:sp>
          <p:sp>
            <p:nvSpPr>
              <p:cNvPr id="2" name="Freeform 688"/>
              <p:cNvSpPr>
                <a:spLocks/>
              </p:cNvSpPr>
              <p:nvPr/>
            </p:nvSpPr>
            <p:spPr bwMode="auto">
              <a:xfrm>
                <a:off x="6498752" y="4084982"/>
                <a:ext cx="66131" cy="65088"/>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1 w 61"/>
                  <a:gd name="T15" fmla="*/ 0 h 60"/>
                  <a:gd name="T16" fmla="*/ 31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1 w 61"/>
                  <a:gd name="T47" fmla="*/ 60 h 60"/>
                  <a:gd name="T48" fmla="*/ 31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1"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1"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404" name="Freeform 688"/>
              <p:cNvSpPr>
                <a:spLocks/>
              </p:cNvSpPr>
              <p:nvPr/>
            </p:nvSpPr>
            <p:spPr bwMode="auto">
              <a:xfrm>
                <a:off x="6434316" y="3734815"/>
                <a:ext cx="66131" cy="65088"/>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1 w 61"/>
                  <a:gd name="T15" fmla="*/ 0 h 60"/>
                  <a:gd name="T16" fmla="*/ 31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1 w 61"/>
                  <a:gd name="T47" fmla="*/ 60 h 60"/>
                  <a:gd name="T48" fmla="*/ 31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1"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1"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sp>
            <p:nvSpPr>
              <p:cNvPr id="16405" name="Freeform 688"/>
              <p:cNvSpPr>
                <a:spLocks/>
              </p:cNvSpPr>
              <p:nvPr/>
            </p:nvSpPr>
            <p:spPr bwMode="auto">
              <a:xfrm>
                <a:off x="6378657" y="3655302"/>
                <a:ext cx="66131" cy="65088"/>
              </a:xfrm>
              <a:custGeom>
                <a:avLst/>
                <a:gdLst>
                  <a:gd name="T0" fmla="*/ 61 w 61"/>
                  <a:gd name="T1" fmla="*/ 30 h 60"/>
                  <a:gd name="T2" fmla="*/ 61 w 61"/>
                  <a:gd name="T3" fmla="*/ 24 h 60"/>
                  <a:gd name="T4" fmla="*/ 61 w 61"/>
                  <a:gd name="T5" fmla="*/ 18 h 60"/>
                  <a:gd name="T6" fmla="*/ 55 w 61"/>
                  <a:gd name="T7" fmla="*/ 12 h 60"/>
                  <a:gd name="T8" fmla="*/ 49 w 61"/>
                  <a:gd name="T9" fmla="*/ 6 h 60"/>
                  <a:gd name="T10" fmla="*/ 43 w 61"/>
                  <a:gd name="T11" fmla="*/ 0 h 60"/>
                  <a:gd name="T12" fmla="*/ 37 w 61"/>
                  <a:gd name="T13" fmla="*/ 0 h 60"/>
                  <a:gd name="T14" fmla="*/ 31 w 61"/>
                  <a:gd name="T15" fmla="*/ 0 h 60"/>
                  <a:gd name="T16" fmla="*/ 31 w 61"/>
                  <a:gd name="T17" fmla="*/ 0 h 60"/>
                  <a:gd name="T18" fmla="*/ 24 w 61"/>
                  <a:gd name="T19" fmla="*/ 0 h 60"/>
                  <a:gd name="T20" fmla="*/ 18 w 61"/>
                  <a:gd name="T21" fmla="*/ 0 h 60"/>
                  <a:gd name="T22" fmla="*/ 12 w 61"/>
                  <a:gd name="T23" fmla="*/ 6 h 60"/>
                  <a:gd name="T24" fmla="*/ 6 w 61"/>
                  <a:gd name="T25" fmla="*/ 12 h 60"/>
                  <a:gd name="T26" fmla="*/ 0 w 61"/>
                  <a:gd name="T27" fmla="*/ 18 h 60"/>
                  <a:gd name="T28" fmla="*/ 0 w 61"/>
                  <a:gd name="T29" fmla="*/ 24 h 60"/>
                  <a:gd name="T30" fmla="*/ 0 w 61"/>
                  <a:gd name="T31" fmla="*/ 30 h 60"/>
                  <a:gd name="T32" fmla="*/ 0 w 61"/>
                  <a:gd name="T33" fmla="*/ 30 h 60"/>
                  <a:gd name="T34" fmla="*/ 0 w 61"/>
                  <a:gd name="T35" fmla="*/ 36 h 60"/>
                  <a:gd name="T36" fmla="*/ 0 w 61"/>
                  <a:gd name="T37" fmla="*/ 42 h 60"/>
                  <a:gd name="T38" fmla="*/ 6 w 61"/>
                  <a:gd name="T39" fmla="*/ 48 h 60"/>
                  <a:gd name="T40" fmla="*/ 12 w 61"/>
                  <a:gd name="T41" fmla="*/ 54 h 60"/>
                  <a:gd name="T42" fmla="*/ 18 w 61"/>
                  <a:gd name="T43" fmla="*/ 60 h 60"/>
                  <a:gd name="T44" fmla="*/ 24 w 61"/>
                  <a:gd name="T45" fmla="*/ 60 h 60"/>
                  <a:gd name="T46" fmla="*/ 31 w 61"/>
                  <a:gd name="T47" fmla="*/ 60 h 60"/>
                  <a:gd name="T48" fmla="*/ 31 w 61"/>
                  <a:gd name="T49" fmla="*/ 60 h 60"/>
                  <a:gd name="T50" fmla="*/ 37 w 61"/>
                  <a:gd name="T51" fmla="*/ 60 h 60"/>
                  <a:gd name="T52" fmla="*/ 43 w 61"/>
                  <a:gd name="T53" fmla="*/ 60 h 60"/>
                  <a:gd name="T54" fmla="*/ 49 w 61"/>
                  <a:gd name="T55" fmla="*/ 54 h 60"/>
                  <a:gd name="T56" fmla="*/ 55 w 61"/>
                  <a:gd name="T57" fmla="*/ 48 h 60"/>
                  <a:gd name="T58" fmla="*/ 61 w 61"/>
                  <a:gd name="T59" fmla="*/ 42 h 60"/>
                  <a:gd name="T60" fmla="*/ 61 w 61"/>
                  <a:gd name="T61" fmla="*/ 36 h 60"/>
                  <a:gd name="T62" fmla="*/ 61 w 61"/>
                  <a:gd name="T63" fmla="*/ 30 h 60"/>
                  <a:gd name="T64" fmla="*/ 61 w 61"/>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30"/>
                    </a:moveTo>
                    <a:lnTo>
                      <a:pt x="61" y="24"/>
                    </a:lnTo>
                    <a:lnTo>
                      <a:pt x="61" y="18"/>
                    </a:lnTo>
                    <a:lnTo>
                      <a:pt x="55" y="12"/>
                    </a:lnTo>
                    <a:lnTo>
                      <a:pt x="49" y="6"/>
                    </a:lnTo>
                    <a:lnTo>
                      <a:pt x="43" y="0"/>
                    </a:lnTo>
                    <a:lnTo>
                      <a:pt x="37" y="0"/>
                    </a:lnTo>
                    <a:lnTo>
                      <a:pt x="31" y="0"/>
                    </a:lnTo>
                    <a:lnTo>
                      <a:pt x="24" y="0"/>
                    </a:lnTo>
                    <a:lnTo>
                      <a:pt x="18" y="0"/>
                    </a:lnTo>
                    <a:lnTo>
                      <a:pt x="12" y="6"/>
                    </a:lnTo>
                    <a:lnTo>
                      <a:pt x="6" y="12"/>
                    </a:lnTo>
                    <a:lnTo>
                      <a:pt x="0" y="18"/>
                    </a:lnTo>
                    <a:lnTo>
                      <a:pt x="0" y="24"/>
                    </a:lnTo>
                    <a:lnTo>
                      <a:pt x="0" y="30"/>
                    </a:lnTo>
                    <a:lnTo>
                      <a:pt x="0" y="36"/>
                    </a:lnTo>
                    <a:lnTo>
                      <a:pt x="0" y="42"/>
                    </a:lnTo>
                    <a:lnTo>
                      <a:pt x="6" y="48"/>
                    </a:lnTo>
                    <a:lnTo>
                      <a:pt x="12" y="54"/>
                    </a:lnTo>
                    <a:lnTo>
                      <a:pt x="18" y="60"/>
                    </a:lnTo>
                    <a:lnTo>
                      <a:pt x="24" y="60"/>
                    </a:lnTo>
                    <a:lnTo>
                      <a:pt x="31" y="60"/>
                    </a:lnTo>
                    <a:lnTo>
                      <a:pt x="37" y="60"/>
                    </a:lnTo>
                    <a:lnTo>
                      <a:pt x="43" y="60"/>
                    </a:lnTo>
                    <a:lnTo>
                      <a:pt x="49" y="54"/>
                    </a:lnTo>
                    <a:lnTo>
                      <a:pt x="55" y="48"/>
                    </a:lnTo>
                    <a:lnTo>
                      <a:pt x="61" y="42"/>
                    </a:lnTo>
                    <a:lnTo>
                      <a:pt x="61" y="36"/>
                    </a:lnTo>
                    <a:lnTo>
                      <a:pt x="61" y="30"/>
                    </a:lnTo>
                    <a:close/>
                  </a:path>
                </a:pathLst>
              </a:custGeom>
              <a:solidFill>
                <a:srgbClr val="FFCC00"/>
              </a:solidFill>
              <a:ln w="0">
                <a:solidFill>
                  <a:srgbClr val="FFCC00"/>
                </a:solidFill>
                <a:prstDash val="solid"/>
                <a:round/>
                <a:headEnd/>
                <a:tailEnd/>
              </a:ln>
            </p:spPr>
            <p:txBody>
              <a:bodyPr/>
              <a:lstStyle/>
              <a:p>
                <a:endParaRPr lang="en-US"/>
              </a:p>
            </p:txBody>
          </p:sp>
        </p:grpSp>
        <p:pic>
          <p:nvPicPr>
            <p:cNvPr id="16396" name="Content Placeholder 3" descr="_97H5606.TIF"/>
            <p:cNvPicPr>
              <a:picLocks noChangeAspect="1"/>
            </p:cNvPicPr>
            <p:nvPr/>
          </p:nvPicPr>
          <p:blipFill>
            <a:blip r:embed="rId8" cstate="print">
              <a:lum bright="10000" contrast="6000"/>
            </a:blip>
            <a:srcRect/>
            <a:stretch>
              <a:fillRect/>
            </a:stretch>
          </p:blipFill>
          <p:spPr bwMode="auto">
            <a:xfrm>
              <a:off x="228600" y="2819400"/>
              <a:ext cx="685799" cy="1127366"/>
            </a:xfrm>
            <a:prstGeom prst="rect">
              <a:avLst/>
            </a:prstGeom>
            <a:noFill/>
            <a:ln w="9525">
              <a:noFill/>
              <a:miter lim="800000"/>
              <a:headEnd/>
              <a:tailEnd/>
            </a:ln>
          </p:spPr>
        </p:pic>
      </p:grpSp>
      <p:pic>
        <p:nvPicPr>
          <p:cNvPr id="16394" name="Picture 3" descr="HAWBakca1935.jpg                                               00023EE1Macintosh HD                   B746699A:"/>
          <p:cNvPicPr>
            <a:picLocks noChangeAspect="1" noChangeArrowheads="1"/>
          </p:cNvPicPr>
          <p:nvPr/>
        </p:nvPicPr>
        <p:blipFill>
          <a:blip r:embed="rId9" cstate="print"/>
          <a:srcRect l="41753"/>
          <a:stretch>
            <a:fillRect/>
          </a:stretch>
        </p:blipFill>
        <p:spPr bwMode="auto">
          <a:xfrm>
            <a:off x="7620000" y="3778040"/>
            <a:ext cx="1214438" cy="1447800"/>
          </a:xfrm>
          <a:prstGeom prst="rect">
            <a:avLst/>
          </a:prstGeom>
          <a:noFill/>
          <a:ln w="9525">
            <a:noFill/>
            <a:miter lim="800000"/>
            <a:headEnd/>
            <a:tailEnd/>
          </a:ln>
        </p:spPr>
      </p:pic>
      <p:graphicFrame>
        <p:nvGraphicFramePr>
          <p:cNvPr id="809" name="Diagram 808"/>
          <p:cNvGraphicFramePr/>
          <p:nvPr/>
        </p:nvGraphicFramePr>
        <p:xfrm>
          <a:off x="1824942" y="1941010"/>
          <a:ext cx="5352809" cy="35685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63000" y="531413"/>
            <a:ext cx="9144000" cy="457200"/>
          </a:xfrm>
          <a:noFill/>
        </p:spPr>
        <p:txBody>
          <a:bodyPr>
            <a:normAutofit/>
          </a:bodyPr>
          <a:lstStyle/>
          <a:p>
            <a:pPr algn="l" eaLnBrk="1" hangingPunct="1"/>
            <a:r>
              <a:rPr lang="en-US" sz="2400" dirty="0" smtClean="0"/>
              <a:t>Improving adaptation to future climate change</a:t>
            </a:r>
          </a:p>
        </p:txBody>
      </p:sp>
      <p:sp>
        <p:nvSpPr>
          <p:cNvPr id="7" name="Rectangle 2"/>
          <p:cNvSpPr txBox="1">
            <a:spLocks noChangeArrowheads="1"/>
          </p:cNvSpPr>
          <p:nvPr/>
        </p:nvSpPr>
        <p:spPr bwMode="auto">
          <a:xfrm>
            <a:off x="462987" y="902413"/>
            <a:ext cx="8681013" cy="457200"/>
          </a:xfrm>
          <a:prstGeom prst="rect">
            <a:avLst/>
          </a:prstGeom>
          <a:noFill/>
          <a:ln w="9525">
            <a:noFill/>
            <a:miter lim="800000"/>
            <a:headEnd/>
            <a:tailEnd/>
          </a:ln>
        </p:spPr>
        <p:txBody>
          <a:bodyPr anchor="ctr"/>
          <a:lstStyle/>
          <a:p>
            <a:pPr>
              <a:defRPr/>
            </a:pPr>
            <a:r>
              <a:rPr lang="en-US" b="1" i="1" kern="0" dirty="0">
                <a:solidFill>
                  <a:srgbClr val="111111"/>
                </a:solidFill>
                <a:latin typeface="Arial"/>
              </a:rPr>
              <a:t>Evolving landscape of breeding simulation</a:t>
            </a:r>
          </a:p>
        </p:txBody>
      </p:sp>
      <p:graphicFrame>
        <p:nvGraphicFramePr>
          <p:cNvPr id="10" name="Diagram 9"/>
          <p:cNvGraphicFramePr>
            <a:graphicFrameLocks noChangeAspect="1"/>
          </p:cNvGraphicFramePr>
          <p:nvPr/>
        </p:nvGraphicFramePr>
        <p:xfrm>
          <a:off x="534717" y="1572408"/>
          <a:ext cx="5935521" cy="2815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62047" y="4726745"/>
            <a:ext cx="5746383" cy="1685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338" indent="-287338">
              <a:buFont typeface="Arial" pitchFamily="34" charset="0"/>
              <a:buChar char="•"/>
            </a:pPr>
            <a:r>
              <a:rPr lang="en-US" b="1" dirty="0" smtClean="0"/>
              <a:t>New capabilities to deal with more complexity</a:t>
            </a:r>
          </a:p>
          <a:p>
            <a:pPr marL="287338" indent="-287338">
              <a:buFont typeface="Arial" pitchFamily="34" charset="0"/>
              <a:buChar char="•"/>
            </a:pPr>
            <a:r>
              <a:rPr lang="en-US" b="1" dirty="0" smtClean="0"/>
              <a:t>Expect Genetics x Environment interaction may change in the future </a:t>
            </a:r>
          </a:p>
          <a:p>
            <a:pPr marL="287338" indent="-287338">
              <a:buFont typeface="Arial" pitchFamily="34" charset="0"/>
              <a:buChar char="•"/>
            </a:pPr>
            <a:r>
              <a:rPr lang="en-US" b="1" dirty="0" smtClean="0"/>
              <a:t>Capability to learn and understand as we track</a:t>
            </a:r>
            <a:endParaRPr lang="en-US" b="1" dirty="0"/>
          </a:p>
        </p:txBody>
      </p:sp>
      <p:pic>
        <p:nvPicPr>
          <p:cNvPr id="6" name="Picture 2" descr="figure-10-9-l IPCC 2007.png"/>
          <p:cNvPicPr>
            <a:picLocks noChangeAspect="1"/>
          </p:cNvPicPr>
          <p:nvPr/>
        </p:nvPicPr>
        <p:blipFill>
          <a:blip r:embed="rId8" cstate="print"/>
          <a:srcRect l="51294" t="55158" b="11183"/>
          <a:stretch>
            <a:fillRect/>
          </a:stretch>
        </p:blipFill>
        <p:spPr bwMode="auto">
          <a:xfrm>
            <a:off x="254637" y="2326510"/>
            <a:ext cx="2291787" cy="1307616"/>
          </a:xfrm>
          <a:prstGeom prst="rect">
            <a:avLst/>
          </a:prstGeom>
          <a:noFill/>
          <a:ln w="19050">
            <a:solidFill>
              <a:schemeClr val="tx1"/>
            </a:solidFill>
            <a:miter lim="800000"/>
            <a:headEnd/>
            <a:tailEnd/>
          </a:ln>
        </p:spPr>
      </p:pic>
      <p:pic>
        <p:nvPicPr>
          <p:cNvPr id="1192" name="Picture 168"/>
          <p:cNvPicPr>
            <a:picLocks noChangeAspect="1" noChangeArrowheads="1"/>
          </p:cNvPicPr>
          <p:nvPr/>
        </p:nvPicPr>
        <p:blipFill>
          <a:blip r:embed="rId9" cstate="print"/>
          <a:srcRect/>
          <a:stretch>
            <a:fillRect/>
          </a:stretch>
        </p:blipFill>
        <p:spPr bwMode="auto">
          <a:xfrm>
            <a:off x="2660606" y="2257063"/>
            <a:ext cx="1376797" cy="1410584"/>
          </a:xfrm>
          <a:prstGeom prst="rect">
            <a:avLst/>
          </a:prstGeom>
          <a:solidFill>
            <a:schemeClr val="bg1"/>
          </a:solidFill>
          <a:ln w="9525">
            <a:noFill/>
            <a:miter lim="800000"/>
            <a:headEnd/>
            <a:tailEnd/>
          </a:ln>
          <a:effectLst/>
        </p:spPr>
      </p:pic>
      <p:pic>
        <p:nvPicPr>
          <p:cNvPr id="175" name="Picture 2"/>
          <p:cNvPicPr>
            <a:picLocks noChangeAspect="1" noChangeArrowheads="1"/>
          </p:cNvPicPr>
          <p:nvPr/>
        </p:nvPicPr>
        <p:blipFill>
          <a:blip r:embed="rId10" cstate="print"/>
          <a:srcRect l="1512" t="21010" r="50487" b="11340"/>
          <a:stretch>
            <a:fillRect/>
          </a:stretch>
        </p:blipFill>
        <p:spPr bwMode="auto">
          <a:xfrm>
            <a:off x="4159427" y="2278542"/>
            <a:ext cx="1292243" cy="1365554"/>
          </a:xfrm>
          <a:prstGeom prst="rect">
            <a:avLst/>
          </a:prstGeom>
          <a:noFill/>
          <a:ln w="38100" algn="ctr">
            <a:solidFill>
              <a:schemeClr val="tx1"/>
            </a:solidFill>
            <a:miter lim="800000"/>
            <a:headEnd/>
            <a:tailEnd/>
          </a:ln>
          <a:effectLst/>
        </p:spPr>
      </p:pic>
      <p:grpSp>
        <p:nvGrpSpPr>
          <p:cNvPr id="176" name="Group 175"/>
          <p:cNvGrpSpPr/>
          <p:nvPr/>
        </p:nvGrpSpPr>
        <p:grpSpPr>
          <a:xfrm>
            <a:off x="5929700" y="1423687"/>
            <a:ext cx="2849665" cy="3216704"/>
            <a:chOff x="3128627" y="1551008"/>
            <a:chExt cx="2849665" cy="3216704"/>
          </a:xfrm>
        </p:grpSpPr>
        <p:pic>
          <p:nvPicPr>
            <p:cNvPr id="177" name="Picture 3"/>
            <p:cNvPicPr>
              <a:picLocks noChangeAspect="1" noChangeArrowheads="1"/>
            </p:cNvPicPr>
            <p:nvPr/>
          </p:nvPicPr>
          <p:blipFill>
            <a:blip r:embed="rId11" cstate="print"/>
            <a:srcRect l="28894" t="24574" r="34562" b="27559"/>
            <a:stretch>
              <a:fillRect/>
            </a:stretch>
          </p:blipFill>
          <p:spPr bwMode="auto">
            <a:xfrm>
              <a:off x="3970116" y="2071868"/>
              <a:ext cx="1921398" cy="1944547"/>
            </a:xfrm>
            <a:prstGeom prst="rect">
              <a:avLst/>
            </a:prstGeom>
            <a:noFill/>
            <a:ln w="19050">
              <a:solidFill>
                <a:schemeClr val="tx1"/>
              </a:solidFill>
              <a:miter lim="800000"/>
              <a:headEnd/>
              <a:tailEnd/>
            </a:ln>
          </p:spPr>
        </p:pic>
        <p:sp>
          <p:nvSpPr>
            <p:cNvPr id="178" name="TextBox 177"/>
            <p:cNvSpPr txBox="1"/>
            <p:nvPr/>
          </p:nvSpPr>
          <p:spPr>
            <a:xfrm>
              <a:off x="3912242" y="4398380"/>
              <a:ext cx="1992853" cy="369332"/>
            </a:xfrm>
            <a:prstGeom prst="rect">
              <a:avLst/>
            </a:prstGeom>
            <a:noFill/>
          </p:spPr>
          <p:txBody>
            <a:bodyPr wrap="none" rtlCol="0">
              <a:spAutoFit/>
            </a:bodyPr>
            <a:lstStyle/>
            <a:p>
              <a:r>
                <a:rPr lang="en-US" dirty="0" smtClean="0"/>
                <a:t>Cycle of selection</a:t>
              </a:r>
              <a:endParaRPr lang="en-US" dirty="0"/>
            </a:p>
          </p:txBody>
        </p:sp>
        <p:sp>
          <p:nvSpPr>
            <p:cNvPr id="179" name="TextBox 178"/>
            <p:cNvSpPr txBox="1"/>
            <p:nvPr/>
          </p:nvSpPr>
          <p:spPr>
            <a:xfrm rot="16200000">
              <a:off x="2675971" y="2803002"/>
              <a:ext cx="1274644" cy="369332"/>
            </a:xfrm>
            <a:prstGeom prst="rect">
              <a:avLst/>
            </a:prstGeom>
            <a:noFill/>
          </p:spPr>
          <p:txBody>
            <a:bodyPr wrap="none" rtlCol="0">
              <a:spAutoFit/>
            </a:bodyPr>
            <a:lstStyle/>
            <a:p>
              <a:r>
                <a:rPr lang="en-US" dirty="0" smtClean="0"/>
                <a:t>Trait Value</a:t>
              </a:r>
              <a:endParaRPr lang="en-US" dirty="0"/>
            </a:p>
          </p:txBody>
        </p:sp>
        <p:cxnSp>
          <p:nvCxnSpPr>
            <p:cNvPr id="180" name="Straight Arrow Connector 179"/>
            <p:cNvCxnSpPr/>
            <p:nvPr/>
          </p:nvCxnSpPr>
          <p:spPr>
            <a:xfrm flipV="1">
              <a:off x="3715473" y="2500132"/>
              <a:ext cx="0" cy="12847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4307711" y="4282633"/>
              <a:ext cx="1213413" cy="19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5593666" y="4100861"/>
              <a:ext cx="319318" cy="369332"/>
            </a:xfrm>
            <a:prstGeom prst="rect">
              <a:avLst/>
            </a:prstGeom>
          </p:spPr>
          <p:txBody>
            <a:bodyPr wrap="none">
              <a:spAutoFit/>
            </a:bodyPr>
            <a:lstStyle/>
            <a:p>
              <a:r>
                <a:rPr lang="en-US" dirty="0" smtClean="0"/>
                <a:t>+</a:t>
              </a:r>
              <a:endParaRPr lang="en-US" dirty="0"/>
            </a:p>
          </p:txBody>
        </p:sp>
        <p:sp>
          <p:nvSpPr>
            <p:cNvPr id="183" name="Rectangle 182"/>
            <p:cNvSpPr/>
            <p:nvPr/>
          </p:nvSpPr>
          <p:spPr>
            <a:xfrm>
              <a:off x="3558452" y="2065646"/>
              <a:ext cx="319318" cy="369332"/>
            </a:xfrm>
            <a:prstGeom prst="rect">
              <a:avLst/>
            </a:prstGeom>
          </p:spPr>
          <p:txBody>
            <a:bodyPr wrap="none">
              <a:spAutoFit/>
            </a:bodyPr>
            <a:lstStyle/>
            <a:p>
              <a:r>
                <a:rPr lang="en-US" dirty="0" smtClean="0"/>
                <a:t>+</a:t>
              </a:r>
              <a:endParaRPr lang="en-US" dirty="0"/>
            </a:p>
          </p:txBody>
        </p:sp>
        <p:sp>
          <p:nvSpPr>
            <p:cNvPr id="184" name="TextBox 183"/>
            <p:cNvSpPr txBox="1"/>
            <p:nvPr/>
          </p:nvSpPr>
          <p:spPr>
            <a:xfrm>
              <a:off x="3946967" y="1551008"/>
              <a:ext cx="2031325" cy="369332"/>
            </a:xfrm>
            <a:prstGeom prst="rect">
              <a:avLst/>
            </a:prstGeom>
            <a:noFill/>
          </p:spPr>
          <p:txBody>
            <a:bodyPr wrap="none" rtlCol="0">
              <a:spAutoFit/>
            </a:bodyPr>
            <a:lstStyle/>
            <a:p>
              <a:r>
                <a:rPr lang="en-US" b="1" dirty="0" smtClean="0"/>
                <a:t>Breeding in 2050</a:t>
              </a:r>
              <a:endParaRPr lang="en-US" b="1" dirty="0"/>
            </a:p>
          </p:txBody>
        </p:sp>
      </p:grpSp>
      <p:sp>
        <p:nvSpPr>
          <p:cNvPr id="185" name="TextBox 184"/>
          <p:cNvSpPr txBox="1"/>
          <p:nvPr/>
        </p:nvSpPr>
        <p:spPr>
          <a:xfrm>
            <a:off x="294695" y="3784922"/>
            <a:ext cx="2185214" cy="646331"/>
          </a:xfrm>
          <a:prstGeom prst="rect">
            <a:avLst/>
          </a:prstGeom>
          <a:noFill/>
        </p:spPr>
        <p:txBody>
          <a:bodyPr wrap="none" rtlCol="0">
            <a:spAutoFit/>
          </a:bodyPr>
          <a:lstStyle/>
          <a:p>
            <a:pPr algn="ctr"/>
            <a:r>
              <a:rPr lang="en-US" b="1" i="1" dirty="0" smtClean="0">
                <a:solidFill>
                  <a:srgbClr val="003300"/>
                </a:solidFill>
              </a:rPr>
              <a:t>Define</a:t>
            </a:r>
          </a:p>
          <a:p>
            <a:pPr algn="ctr"/>
            <a:r>
              <a:rPr lang="en-US" b="1" i="1" dirty="0" smtClean="0">
                <a:solidFill>
                  <a:srgbClr val="003300"/>
                </a:solidFill>
              </a:rPr>
              <a:t>Climate Scenarios</a:t>
            </a:r>
            <a:endParaRPr lang="en-US" b="1" i="1" dirty="0">
              <a:solidFill>
                <a:srgbClr val="003300"/>
              </a:solidFill>
            </a:endParaRPr>
          </a:p>
        </p:txBody>
      </p:sp>
      <p:sp>
        <p:nvSpPr>
          <p:cNvPr id="186" name="TextBox 185"/>
          <p:cNvSpPr txBox="1"/>
          <p:nvPr/>
        </p:nvSpPr>
        <p:spPr>
          <a:xfrm>
            <a:off x="2374903" y="3786851"/>
            <a:ext cx="1903150" cy="646331"/>
          </a:xfrm>
          <a:prstGeom prst="rect">
            <a:avLst/>
          </a:prstGeom>
          <a:noFill/>
        </p:spPr>
        <p:txBody>
          <a:bodyPr wrap="none" rtlCol="0">
            <a:spAutoFit/>
          </a:bodyPr>
          <a:lstStyle/>
          <a:p>
            <a:pPr algn="ctr"/>
            <a:r>
              <a:rPr lang="en-US" b="1" i="1" dirty="0" smtClean="0">
                <a:solidFill>
                  <a:srgbClr val="003300"/>
                </a:solidFill>
              </a:rPr>
              <a:t>Translate</a:t>
            </a:r>
          </a:p>
          <a:p>
            <a:pPr algn="ctr"/>
            <a:r>
              <a:rPr lang="en-US" b="1" i="1" dirty="0" smtClean="0">
                <a:solidFill>
                  <a:srgbClr val="003300"/>
                </a:solidFill>
              </a:rPr>
              <a:t>Climate to Yield</a:t>
            </a:r>
            <a:endParaRPr lang="en-US" b="1" i="1" dirty="0">
              <a:solidFill>
                <a:srgbClr val="003300"/>
              </a:solidFill>
            </a:endParaRPr>
          </a:p>
        </p:txBody>
      </p:sp>
      <p:sp>
        <p:nvSpPr>
          <p:cNvPr id="187" name="TextBox 186"/>
          <p:cNvSpPr txBox="1"/>
          <p:nvPr/>
        </p:nvSpPr>
        <p:spPr>
          <a:xfrm>
            <a:off x="4275371" y="3800355"/>
            <a:ext cx="1184941" cy="646331"/>
          </a:xfrm>
          <a:prstGeom prst="rect">
            <a:avLst/>
          </a:prstGeom>
          <a:noFill/>
        </p:spPr>
        <p:txBody>
          <a:bodyPr wrap="none" rtlCol="0">
            <a:spAutoFit/>
          </a:bodyPr>
          <a:lstStyle/>
          <a:p>
            <a:pPr algn="ctr"/>
            <a:r>
              <a:rPr lang="en-US" b="1" i="1" dirty="0" smtClean="0">
                <a:solidFill>
                  <a:srgbClr val="003300"/>
                </a:solidFill>
              </a:rPr>
              <a:t>Simulate</a:t>
            </a:r>
          </a:p>
          <a:p>
            <a:pPr algn="ctr"/>
            <a:r>
              <a:rPr lang="en-US" b="1" i="1" dirty="0" smtClean="0">
                <a:solidFill>
                  <a:srgbClr val="003300"/>
                </a:solidFill>
              </a:rPr>
              <a:t>Breeding</a:t>
            </a:r>
            <a:endParaRPr lang="en-US" b="1" i="1" dirty="0">
              <a:solidFill>
                <a:srgbClr val="003300"/>
              </a:solidFill>
            </a:endParaRPr>
          </a:p>
        </p:txBody>
      </p:sp>
      <p:sp>
        <p:nvSpPr>
          <p:cNvPr id="188" name="TextBox 187"/>
          <p:cNvSpPr txBox="1"/>
          <p:nvPr/>
        </p:nvSpPr>
        <p:spPr>
          <a:xfrm>
            <a:off x="6032152" y="4959752"/>
            <a:ext cx="3138488" cy="923330"/>
          </a:xfrm>
          <a:prstGeom prst="rect">
            <a:avLst/>
          </a:prstGeom>
          <a:noFill/>
        </p:spPr>
        <p:txBody>
          <a:bodyPr wrap="none" rtlCol="0">
            <a:spAutoFit/>
          </a:bodyPr>
          <a:lstStyle/>
          <a:p>
            <a:pPr algn="ctr"/>
            <a:r>
              <a:rPr lang="en-US" b="1" i="1" dirty="0" smtClean="0"/>
              <a:t>Assess </a:t>
            </a:r>
          </a:p>
          <a:p>
            <a:pPr algn="ctr"/>
            <a:r>
              <a:rPr lang="en-US" b="1" i="1" dirty="0" smtClean="0"/>
              <a:t>Changes in Adaptive Traits</a:t>
            </a:r>
          </a:p>
          <a:p>
            <a:pPr algn="ctr"/>
            <a:r>
              <a:rPr lang="en-US" b="1" i="1" dirty="0" smtClean="0"/>
              <a:t>And Performance</a:t>
            </a:r>
            <a:endParaRPr lang="en-US"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7"/>
          <p:cNvSpPr>
            <a:spLocks noChangeArrowheads="1"/>
          </p:cNvSpPr>
          <p:nvPr/>
        </p:nvSpPr>
        <p:spPr bwMode="auto">
          <a:xfrm>
            <a:off x="1822450" y="4512610"/>
            <a:ext cx="6731000" cy="1409700"/>
          </a:xfrm>
          <a:prstGeom prst="rect">
            <a:avLst/>
          </a:prstGeom>
          <a:solidFill>
            <a:schemeClr val="accent6">
              <a:lumMod val="50000"/>
              <a:alpha val="75000"/>
            </a:schemeClr>
          </a:solidFill>
          <a:ln w="31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91440" rIns="182880" bIns="274320"/>
          <a:lstStyle/>
          <a:p>
            <a:pPr marL="119063" indent="-119063" algn="l">
              <a:lnSpc>
                <a:spcPct val="80000"/>
              </a:lnSpc>
              <a:spcBef>
                <a:spcPct val="40000"/>
              </a:spcBef>
              <a:buFontTx/>
              <a:buChar char="•"/>
              <a:defRPr/>
            </a:pPr>
            <a:endParaRPr lang="en-US" sz="1600" b="1" dirty="0">
              <a:solidFill>
                <a:srgbClr val="FFFFFF"/>
              </a:solidFill>
              <a:latin typeface="Arial" charset="0"/>
            </a:endParaRPr>
          </a:p>
          <a:p>
            <a:pPr marL="119063" indent="-119063" algn="l">
              <a:lnSpc>
                <a:spcPct val="80000"/>
              </a:lnSpc>
              <a:spcBef>
                <a:spcPct val="40000"/>
              </a:spcBef>
              <a:buFontTx/>
              <a:buChar char="•"/>
              <a:defRPr/>
            </a:pPr>
            <a:endParaRPr lang="en-US" sz="1600" b="1" dirty="0">
              <a:solidFill>
                <a:srgbClr val="FFFFFF"/>
              </a:solidFill>
              <a:latin typeface="Arial" charset="0"/>
            </a:endParaRPr>
          </a:p>
          <a:p>
            <a:pPr lvl="1" indent="-228600" algn="l">
              <a:lnSpc>
                <a:spcPct val="80000"/>
              </a:lnSpc>
              <a:spcBef>
                <a:spcPct val="40000"/>
              </a:spcBef>
              <a:defRPr/>
            </a:pPr>
            <a:endParaRPr lang="en-US" sz="1600" dirty="0">
              <a:solidFill>
                <a:srgbClr val="FFFFFF"/>
              </a:solidFill>
              <a:latin typeface="Arial" charset="0"/>
            </a:endParaRPr>
          </a:p>
        </p:txBody>
      </p:sp>
      <p:sp>
        <p:nvSpPr>
          <p:cNvPr id="71" name="Rectangle 70"/>
          <p:cNvSpPr/>
          <p:nvPr/>
        </p:nvSpPr>
        <p:spPr bwMode="auto">
          <a:xfrm>
            <a:off x="2052917" y="4491317"/>
            <a:ext cx="4482353" cy="1407459"/>
          </a:xfrm>
          <a:prstGeom prst="rect">
            <a:avLst/>
          </a:prstGeom>
          <a:solidFill>
            <a:schemeClr val="bg1">
              <a:alpha val="2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Rectangle 11"/>
          <p:cNvSpPr>
            <a:spLocks noChangeArrowheads="1"/>
          </p:cNvSpPr>
          <p:nvPr/>
        </p:nvSpPr>
        <p:spPr bwMode="auto">
          <a:xfrm>
            <a:off x="1831975" y="3067050"/>
            <a:ext cx="6721475" cy="1371600"/>
          </a:xfrm>
          <a:prstGeom prst="rect">
            <a:avLst/>
          </a:prstGeom>
          <a:solidFill>
            <a:srgbClr val="2B5881">
              <a:alpha val="75000"/>
            </a:srgbClr>
          </a:solidFill>
          <a:ln w="31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91440" rIns="182880" bIns="274320"/>
          <a:lstStyle/>
          <a:p>
            <a:pPr marL="119063" indent="-119063" algn="l">
              <a:lnSpc>
                <a:spcPct val="80000"/>
              </a:lnSpc>
              <a:spcBef>
                <a:spcPct val="40000"/>
              </a:spcBef>
              <a:defRPr/>
            </a:pPr>
            <a:endParaRPr lang="en-US" sz="1600" b="1" dirty="0">
              <a:solidFill>
                <a:srgbClr val="FFFFFF"/>
              </a:solidFill>
              <a:latin typeface="Arial" charset="0"/>
            </a:endParaRPr>
          </a:p>
          <a:p>
            <a:pPr marL="119063" indent="-119063" algn="l">
              <a:lnSpc>
                <a:spcPct val="80000"/>
              </a:lnSpc>
              <a:spcBef>
                <a:spcPct val="40000"/>
              </a:spcBef>
              <a:defRPr/>
            </a:pPr>
            <a:endParaRPr lang="en-US" sz="1600" b="1" dirty="0">
              <a:solidFill>
                <a:srgbClr val="FFFFFF"/>
              </a:solidFill>
              <a:latin typeface="Arial" charset="0"/>
            </a:endParaRPr>
          </a:p>
        </p:txBody>
      </p:sp>
      <p:sp>
        <p:nvSpPr>
          <p:cNvPr id="70" name="Rectangle 69"/>
          <p:cNvSpPr/>
          <p:nvPr/>
        </p:nvSpPr>
        <p:spPr bwMode="auto">
          <a:xfrm>
            <a:off x="1809751" y="3030070"/>
            <a:ext cx="4743450" cy="1407459"/>
          </a:xfrm>
          <a:prstGeom prst="rect">
            <a:avLst/>
          </a:prstGeom>
          <a:solidFill>
            <a:schemeClr val="bg1">
              <a:alpha val="2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315" name="Rectangle 16"/>
          <p:cNvSpPr>
            <a:spLocks noChangeArrowheads="1"/>
          </p:cNvSpPr>
          <p:nvPr/>
        </p:nvSpPr>
        <p:spPr bwMode="auto">
          <a:xfrm>
            <a:off x="1909763" y="1613648"/>
            <a:ext cx="4616543" cy="1379442"/>
          </a:xfrm>
          <a:prstGeom prst="rect">
            <a:avLst/>
          </a:prstGeom>
          <a:gradFill flip="none" rotWithShape="1">
            <a:gsLst>
              <a:gs pos="0">
                <a:srgbClr val="588824">
                  <a:shade val="30000"/>
                  <a:satMod val="115000"/>
                </a:srgbClr>
              </a:gs>
              <a:gs pos="50000">
                <a:srgbClr val="588824">
                  <a:shade val="67500"/>
                  <a:satMod val="115000"/>
                </a:srgbClr>
              </a:gs>
              <a:gs pos="100000">
                <a:srgbClr val="588824">
                  <a:shade val="100000"/>
                  <a:satMod val="115000"/>
                </a:srgbClr>
              </a:gs>
            </a:gsLst>
            <a:lin ang="13500000" scaled="1"/>
            <a:tileRect/>
          </a:gradFill>
          <a:ln w="31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0" rIns="182880" bIns="274320"/>
          <a:lstStyle/>
          <a:p>
            <a:pPr marL="119063" indent="-119063" algn="l">
              <a:spcBef>
                <a:spcPct val="50000"/>
              </a:spcBef>
            </a:pPr>
            <a:endParaRPr lang="en-US" sz="1400" b="1">
              <a:solidFill>
                <a:srgbClr val="FFFFFF"/>
              </a:solidFill>
            </a:endParaRPr>
          </a:p>
          <a:p>
            <a:pPr marL="119063" indent="-119063" algn="l">
              <a:spcBef>
                <a:spcPct val="50000"/>
              </a:spcBef>
            </a:pPr>
            <a:endParaRPr lang="en-US" sz="1400" b="1">
              <a:solidFill>
                <a:srgbClr val="FFFFFF"/>
              </a:solidFill>
            </a:endParaRPr>
          </a:p>
        </p:txBody>
      </p:sp>
      <p:sp>
        <p:nvSpPr>
          <p:cNvPr id="69" name="Rectangle 68"/>
          <p:cNvSpPr/>
          <p:nvPr/>
        </p:nvSpPr>
        <p:spPr bwMode="auto">
          <a:xfrm>
            <a:off x="2088776" y="1604681"/>
            <a:ext cx="4482353" cy="1407459"/>
          </a:xfrm>
          <a:prstGeom prst="rect">
            <a:avLst/>
          </a:prstGeom>
          <a:solidFill>
            <a:schemeClr val="accent5">
              <a:lumMod val="20000"/>
              <a:lumOff val="80000"/>
              <a:alpha val="2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3300"/>
              </a:solidFill>
              <a:effectLst/>
              <a:latin typeface="Arial" charset="0"/>
            </a:endParaRPr>
          </a:p>
        </p:txBody>
      </p:sp>
      <p:sp>
        <p:nvSpPr>
          <p:cNvPr id="22" name="Rectangle 2"/>
          <p:cNvSpPr txBox="1">
            <a:spLocks noChangeArrowheads="1"/>
          </p:cNvSpPr>
          <p:nvPr/>
        </p:nvSpPr>
        <p:spPr bwMode="auto">
          <a:xfrm>
            <a:off x="500063" y="577850"/>
            <a:ext cx="8243887" cy="685800"/>
          </a:xfrm>
          <a:prstGeom prst="rect">
            <a:avLst/>
          </a:prstGeom>
          <a:noFill/>
          <a:ln w="9525">
            <a:noFill/>
            <a:miter lim="800000"/>
            <a:headEnd/>
            <a:tailEnd/>
          </a:ln>
        </p:spPr>
        <p:txBody>
          <a:bodyPr/>
          <a:lstStyle/>
          <a:p>
            <a:pPr algn="l">
              <a:defRPr/>
            </a:pPr>
            <a:r>
              <a:rPr lang="en-US" sz="2400" b="1" dirty="0">
                <a:latin typeface="+mj-lt"/>
                <a:ea typeface="+mj-ea"/>
                <a:cs typeface="+mj-cs"/>
              </a:rPr>
              <a:t>Integrated </a:t>
            </a:r>
            <a:r>
              <a:rPr lang="en-US" sz="2400" b="1" dirty="0" smtClean="0">
                <a:latin typeface="+mj-lt"/>
                <a:ea typeface="+mj-ea"/>
                <a:cs typeface="+mj-cs"/>
              </a:rPr>
              <a:t>approach </a:t>
            </a:r>
            <a:r>
              <a:rPr lang="en-US" sz="2400" b="1" dirty="0">
                <a:latin typeface="+mj-lt"/>
                <a:ea typeface="+mj-ea"/>
                <a:cs typeface="+mj-cs"/>
              </a:rPr>
              <a:t>to </a:t>
            </a:r>
            <a:r>
              <a:rPr lang="en-US" sz="2400" b="1" dirty="0" smtClean="0">
                <a:latin typeface="+mj-lt"/>
                <a:ea typeface="+mj-ea"/>
                <a:cs typeface="+mj-cs"/>
              </a:rPr>
              <a:t>drought tolerance</a:t>
            </a:r>
            <a:r>
              <a:rPr lang="en-US" sz="2800" b="1" kern="0" dirty="0">
                <a:solidFill>
                  <a:srgbClr val="000000"/>
                </a:solidFill>
                <a:latin typeface="Arial"/>
              </a:rPr>
              <a:t/>
            </a:r>
            <a:br>
              <a:rPr lang="en-US" sz="2800" b="1" kern="0" dirty="0">
                <a:solidFill>
                  <a:srgbClr val="000000"/>
                </a:solidFill>
                <a:latin typeface="Arial"/>
              </a:rPr>
            </a:br>
            <a:r>
              <a:rPr lang="en-US" b="1" i="1" kern="0" dirty="0">
                <a:solidFill>
                  <a:srgbClr val="111111"/>
                </a:solidFill>
                <a:latin typeface="Arial"/>
              </a:rPr>
              <a:t>Pioneer is the leader in delivering performance in water-limited environments</a:t>
            </a:r>
          </a:p>
        </p:txBody>
      </p:sp>
      <p:sp>
        <p:nvSpPr>
          <p:cNvPr id="74" name="Chevron 131"/>
          <p:cNvSpPr>
            <a:spLocks noChangeArrowheads="1"/>
          </p:cNvSpPr>
          <p:nvPr/>
        </p:nvSpPr>
        <p:spPr bwMode="auto">
          <a:xfrm>
            <a:off x="0" y="3081118"/>
            <a:ext cx="2844723" cy="1371600"/>
          </a:xfrm>
          <a:prstGeom prst="homePlate">
            <a:avLst>
              <a:gd name="adj" fmla="val 62152"/>
            </a:avLst>
          </a:prstGeom>
          <a:solidFill>
            <a:srgbClr val="0000CC"/>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anchor="ctr"/>
          <a:lstStyle/>
          <a:p>
            <a:pPr marL="228600" algn="l">
              <a:defRPr/>
            </a:pPr>
            <a:r>
              <a:rPr lang="en-US" dirty="0">
                <a:solidFill>
                  <a:srgbClr val="FFFFFF"/>
                </a:solidFill>
                <a:latin typeface="Arial" charset="0"/>
              </a:rPr>
              <a:t>Power of genetics </a:t>
            </a:r>
            <a:br>
              <a:rPr lang="en-US" dirty="0">
                <a:solidFill>
                  <a:srgbClr val="FFFFFF"/>
                </a:solidFill>
                <a:latin typeface="Arial" charset="0"/>
              </a:rPr>
            </a:br>
            <a:r>
              <a:rPr lang="en-US" sz="2400" b="1" dirty="0">
                <a:solidFill>
                  <a:srgbClr val="FFFFFF"/>
                </a:solidFill>
                <a:latin typeface="Arial" charset="0"/>
              </a:rPr>
              <a:t>NATIVE TRAITS</a:t>
            </a:r>
          </a:p>
        </p:txBody>
      </p:sp>
      <p:sp>
        <p:nvSpPr>
          <p:cNvPr id="75" name="Chevron 131"/>
          <p:cNvSpPr>
            <a:spLocks noChangeArrowheads="1"/>
          </p:cNvSpPr>
          <p:nvPr/>
        </p:nvSpPr>
        <p:spPr bwMode="auto">
          <a:xfrm>
            <a:off x="0" y="4492065"/>
            <a:ext cx="2768600" cy="1441450"/>
          </a:xfrm>
          <a:prstGeom prst="homePlate">
            <a:avLst/>
          </a:prstGeom>
          <a:solidFill>
            <a:srgbClr val="11111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anchor="ctr"/>
          <a:lstStyle/>
          <a:p>
            <a:pPr marL="228600" algn="l">
              <a:defRPr/>
            </a:pPr>
            <a:r>
              <a:rPr lang="en-US" b="1" dirty="0">
                <a:solidFill>
                  <a:srgbClr val="FFFFFF"/>
                </a:solidFill>
                <a:latin typeface="Arial" charset="0"/>
              </a:rPr>
              <a:t>Next generation </a:t>
            </a:r>
            <a:r>
              <a:rPr lang="en-US" sz="2400" b="1" dirty="0">
                <a:solidFill>
                  <a:srgbClr val="FFFFFF"/>
                </a:solidFill>
                <a:latin typeface="Arial" charset="0"/>
              </a:rPr>
              <a:t>TRANSGENIC TRAITS</a:t>
            </a:r>
          </a:p>
        </p:txBody>
      </p:sp>
      <p:pic>
        <p:nvPicPr>
          <p:cNvPr id="13321" name="Picture 15" descr="US_AQUAmax_C logo.JPG"/>
          <p:cNvPicPr>
            <a:picLocks noChangeAspect="1"/>
          </p:cNvPicPr>
          <p:nvPr/>
        </p:nvPicPr>
        <p:blipFill>
          <a:blip r:embed="rId3" cstate="screen"/>
          <a:srcRect/>
          <a:stretch>
            <a:fillRect/>
          </a:stretch>
        </p:blipFill>
        <p:spPr bwMode="auto">
          <a:xfrm>
            <a:off x="5275263" y="3756215"/>
            <a:ext cx="1123950" cy="412750"/>
          </a:xfrm>
          <a:prstGeom prst="rect">
            <a:avLst/>
          </a:prstGeom>
          <a:noFill/>
          <a:ln w="9525">
            <a:noFill/>
            <a:miter lim="800000"/>
            <a:headEnd/>
            <a:tailEnd/>
          </a:ln>
        </p:spPr>
      </p:pic>
      <p:sp>
        <p:nvSpPr>
          <p:cNvPr id="13322" name="Rectangle 72"/>
          <p:cNvSpPr>
            <a:spLocks noChangeArrowheads="1"/>
          </p:cNvSpPr>
          <p:nvPr/>
        </p:nvSpPr>
        <p:spPr bwMode="auto">
          <a:xfrm>
            <a:off x="0" y="6273800"/>
            <a:ext cx="6042025" cy="584200"/>
          </a:xfrm>
          <a:prstGeom prst="rect">
            <a:avLst/>
          </a:prstGeom>
          <a:noFill/>
          <a:ln w="9525">
            <a:noFill/>
            <a:miter lim="800000"/>
            <a:headEnd/>
            <a:tailEnd/>
          </a:ln>
        </p:spPr>
        <p:txBody>
          <a:bodyPr>
            <a:spAutoFit/>
          </a:bodyPr>
          <a:lstStyle/>
          <a:p>
            <a:pPr algn="l">
              <a:spcBef>
                <a:spcPct val="50000"/>
              </a:spcBef>
            </a:pPr>
            <a:r>
              <a:rPr lang="en-US" sz="800" i="1" dirty="0" err="1">
                <a:solidFill>
                  <a:schemeClr val="tx1">
                    <a:lumMod val="50000"/>
                    <a:lumOff val="50000"/>
                  </a:schemeClr>
                </a:solidFill>
              </a:rPr>
              <a:t>Herculex</a:t>
            </a:r>
            <a:r>
              <a:rPr lang="en-US" sz="800" b="1" i="1" dirty="0">
                <a:solidFill>
                  <a:schemeClr val="tx1">
                    <a:lumMod val="50000"/>
                    <a:lumOff val="50000"/>
                  </a:schemeClr>
                </a:solidFill>
              </a:rPr>
              <a:t>® </a:t>
            </a:r>
            <a:r>
              <a:rPr lang="en-US" sz="800" i="1" dirty="0">
                <a:solidFill>
                  <a:schemeClr val="tx1">
                    <a:lumMod val="50000"/>
                    <a:lumOff val="50000"/>
                  </a:schemeClr>
                </a:solidFill>
              </a:rPr>
              <a:t>XTRA Insect Protection technology by Dow </a:t>
            </a:r>
            <a:r>
              <a:rPr lang="en-US" sz="800" i="1" dirty="0" err="1">
                <a:solidFill>
                  <a:schemeClr val="tx1">
                    <a:lumMod val="50000"/>
                    <a:lumOff val="50000"/>
                  </a:schemeClr>
                </a:solidFill>
              </a:rPr>
              <a:t>AgroSciences</a:t>
            </a:r>
            <a:r>
              <a:rPr lang="en-US" sz="800" i="1" dirty="0">
                <a:solidFill>
                  <a:schemeClr val="tx1">
                    <a:lumMod val="50000"/>
                    <a:lumOff val="50000"/>
                  </a:schemeClr>
                </a:solidFill>
              </a:rPr>
              <a:t> and Pioneer Hi-Bred. ® </a:t>
            </a:r>
            <a:r>
              <a:rPr lang="en-US" sz="800" i="1" dirty="0" err="1">
                <a:solidFill>
                  <a:schemeClr val="tx1">
                    <a:lumMod val="50000"/>
                    <a:lumOff val="50000"/>
                  </a:schemeClr>
                </a:solidFill>
              </a:rPr>
              <a:t>Herculex</a:t>
            </a:r>
            <a:r>
              <a:rPr lang="en-US" sz="800" i="1" dirty="0">
                <a:solidFill>
                  <a:schemeClr val="tx1">
                    <a:lumMod val="50000"/>
                    <a:lumOff val="50000"/>
                  </a:schemeClr>
                </a:solidFill>
              </a:rPr>
              <a:t> and the HX  logo are registered trademarks of Dow </a:t>
            </a:r>
            <a:r>
              <a:rPr lang="en-US" sz="800" i="1" dirty="0" err="1">
                <a:solidFill>
                  <a:schemeClr val="tx1">
                    <a:lumMod val="50000"/>
                    <a:lumOff val="50000"/>
                  </a:schemeClr>
                </a:solidFill>
              </a:rPr>
              <a:t>AgroSciences</a:t>
            </a:r>
            <a:r>
              <a:rPr lang="en-US" sz="800" i="1" dirty="0">
                <a:solidFill>
                  <a:schemeClr val="tx1">
                    <a:lumMod val="50000"/>
                    <a:lumOff val="50000"/>
                  </a:schemeClr>
                </a:solidFill>
              </a:rPr>
              <a:t> LLC.  Ignite®, </a:t>
            </a:r>
            <a:r>
              <a:rPr lang="en-US" sz="800" i="1" dirty="0" err="1">
                <a:solidFill>
                  <a:schemeClr val="tx1">
                    <a:lumMod val="50000"/>
                    <a:lumOff val="50000"/>
                  </a:schemeClr>
                </a:solidFill>
              </a:rPr>
              <a:t>LibertyLink</a:t>
            </a:r>
            <a:r>
              <a:rPr lang="en-US" sz="800" i="1" dirty="0">
                <a:solidFill>
                  <a:schemeClr val="tx1">
                    <a:lumMod val="50000"/>
                    <a:lumOff val="50000"/>
                  </a:schemeClr>
                </a:solidFill>
              </a:rPr>
              <a:t> ®  and the Water Droplet Design are s trademarks of Bayer. ® Roundup Ready is a registered trademark used under license from Monsanto Company. Products will not be offered for sale or distribution until completion of field testing and approval by regulatory authorities. ©2011 PHII.</a:t>
            </a:r>
          </a:p>
        </p:txBody>
      </p:sp>
      <p:grpSp>
        <p:nvGrpSpPr>
          <p:cNvPr id="2" name="Group 63"/>
          <p:cNvGrpSpPr>
            <a:grpSpLocks/>
          </p:cNvGrpSpPr>
          <p:nvPr/>
        </p:nvGrpSpPr>
        <p:grpSpPr bwMode="auto">
          <a:xfrm>
            <a:off x="5375090" y="2019300"/>
            <a:ext cx="889000" cy="763588"/>
            <a:chOff x="942975" y="4654550"/>
            <a:chExt cx="1079500" cy="795338"/>
          </a:xfrm>
        </p:grpSpPr>
        <p:grpSp>
          <p:nvGrpSpPr>
            <p:cNvPr id="3" name="Group 9"/>
            <p:cNvGrpSpPr>
              <a:grpSpLocks/>
            </p:cNvGrpSpPr>
            <p:nvPr/>
          </p:nvGrpSpPr>
          <p:grpSpPr bwMode="auto">
            <a:xfrm>
              <a:off x="942975" y="4654550"/>
              <a:ext cx="1079500" cy="795338"/>
              <a:chOff x="748" y="2331"/>
              <a:chExt cx="680" cy="501"/>
            </a:xfrm>
          </p:grpSpPr>
          <p:sp>
            <p:nvSpPr>
              <p:cNvPr id="13333" name="Freeform 10"/>
              <p:cNvSpPr>
                <a:spLocks/>
              </p:cNvSpPr>
              <p:nvPr/>
            </p:nvSpPr>
            <p:spPr bwMode="auto">
              <a:xfrm>
                <a:off x="751" y="2331"/>
                <a:ext cx="677" cy="500"/>
              </a:xfrm>
              <a:custGeom>
                <a:avLst/>
                <a:gdLst>
                  <a:gd name="T0" fmla="*/ 0 w 4352"/>
                  <a:gd name="T1" fmla="*/ 0 h 3232"/>
                  <a:gd name="T2" fmla="*/ 0 w 4352"/>
                  <a:gd name="T3" fmla="*/ 0 h 3232"/>
                  <a:gd name="T4" fmla="*/ 0 w 4352"/>
                  <a:gd name="T5" fmla="*/ 0 h 3232"/>
                  <a:gd name="T6" fmla="*/ 0 w 4352"/>
                  <a:gd name="T7" fmla="*/ 0 h 3232"/>
                  <a:gd name="T8" fmla="*/ 0 w 4352"/>
                  <a:gd name="T9" fmla="*/ 0 h 3232"/>
                  <a:gd name="T10" fmla="*/ 0 w 4352"/>
                  <a:gd name="T11" fmla="*/ 0 h 3232"/>
                  <a:gd name="T12" fmla="*/ 0 w 4352"/>
                  <a:gd name="T13" fmla="*/ 0 h 3232"/>
                  <a:gd name="T14" fmla="*/ 0 w 4352"/>
                  <a:gd name="T15" fmla="*/ 0 h 3232"/>
                  <a:gd name="T16" fmla="*/ 0 w 4352"/>
                  <a:gd name="T17" fmla="*/ 0 h 3232"/>
                  <a:gd name="T18" fmla="*/ 0 w 4352"/>
                  <a:gd name="T19" fmla="*/ 0 h 3232"/>
                  <a:gd name="T20" fmla="*/ 0 w 4352"/>
                  <a:gd name="T21" fmla="*/ 0 h 3232"/>
                  <a:gd name="T22" fmla="*/ 0 w 4352"/>
                  <a:gd name="T23" fmla="*/ 0 h 3232"/>
                  <a:gd name="T24" fmla="*/ 0 w 4352"/>
                  <a:gd name="T25" fmla="*/ 0 h 3232"/>
                  <a:gd name="T26" fmla="*/ 0 w 4352"/>
                  <a:gd name="T27" fmla="*/ 0 h 3232"/>
                  <a:gd name="T28" fmla="*/ 0 w 4352"/>
                  <a:gd name="T29" fmla="*/ 0 h 3232"/>
                  <a:gd name="T30" fmla="*/ 0 w 4352"/>
                  <a:gd name="T31" fmla="*/ 0 h 3232"/>
                  <a:gd name="T32" fmla="*/ 0 w 4352"/>
                  <a:gd name="T33" fmla="*/ 0 h 3232"/>
                  <a:gd name="T34" fmla="*/ 0 w 4352"/>
                  <a:gd name="T35" fmla="*/ 0 h 3232"/>
                  <a:gd name="T36" fmla="*/ 0 w 4352"/>
                  <a:gd name="T37" fmla="*/ 0 h 3232"/>
                  <a:gd name="T38" fmla="*/ 0 w 4352"/>
                  <a:gd name="T39" fmla="*/ 0 h 3232"/>
                  <a:gd name="T40" fmla="*/ 0 w 4352"/>
                  <a:gd name="T41" fmla="*/ 0 h 3232"/>
                  <a:gd name="T42" fmla="*/ 0 w 4352"/>
                  <a:gd name="T43" fmla="*/ 0 h 3232"/>
                  <a:gd name="T44" fmla="*/ 0 w 4352"/>
                  <a:gd name="T45" fmla="*/ 0 h 3232"/>
                  <a:gd name="T46" fmla="*/ 0 w 4352"/>
                  <a:gd name="T47" fmla="*/ 0 h 3232"/>
                  <a:gd name="T48" fmla="*/ 0 w 4352"/>
                  <a:gd name="T49" fmla="*/ 0 h 3232"/>
                  <a:gd name="T50" fmla="*/ 0 w 4352"/>
                  <a:gd name="T51" fmla="*/ 0 h 3232"/>
                  <a:gd name="T52" fmla="*/ 0 w 4352"/>
                  <a:gd name="T53" fmla="*/ 0 h 3232"/>
                  <a:gd name="T54" fmla="*/ 0 w 4352"/>
                  <a:gd name="T55" fmla="*/ 0 h 3232"/>
                  <a:gd name="T56" fmla="*/ 0 w 4352"/>
                  <a:gd name="T57" fmla="*/ 0 h 3232"/>
                  <a:gd name="T58" fmla="*/ 0 w 4352"/>
                  <a:gd name="T59" fmla="*/ 0 h 3232"/>
                  <a:gd name="T60" fmla="*/ 0 w 4352"/>
                  <a:gd name="T61" fmla="*/ 0 h 3232"/>
                  <a:gd name="T62" fmla="*/ 0 w 4352"/>
                  <a:gd name="T63" fmla="*/ 0 h 3232"/>
                  <a:gd name="T64" fmla="*/ 0 w 4352"/>
                  <a:gd name="T65" fmla="*/ 0 h 3232"/>
                  <a:gd name="T66" fmla="*/ 0 w 4352"/>
                  <a:gd name="T67" fmla="*/ 0 h 3232"/>
                  <a:gd name="T68" fmla="*/ 0 w 4352"/>
                  <a:gd name="T69" fmla="*/ 0 h 3232"/>
                  <a:gd name="T70" fmla="*/ 0 w 4352"/>
                  <a:gd name="T71" fmla="*/ 0 h 3232"/>
                  <a:gd name="T72" fmla="*/ 0 w 4352"/>
                  <a:gd name="T73" fmla="*/ 0 h 3232"/>
                  <a:gd name="T74" fmla="*/ 0 w 4352"/>
                  <a:gd name="T75" fmla="*/ 0 h 3232"/>
                  <a:gd name="T76" fmla="*/ 0 w 4352"/>
                  <a:gd name="T77" fmla="*/ 0 h 3232"/>
                  <a:gd name="T78" fmla="*/ 0 w 4352"/>
                  <a:gd name="T79" fmla="*/ 0 h 3232"/>
                  <a:gd name="T80" fmla="*/ 0 w 4352"/>
                  <a:gd name="T81" fmla="*/ 0 h 3232"/>
                  <a:gd name="T82" fmla="*/ 0 w 4352"/>
                  <a:gd name="T83" fmla="*/ 0 h 3232"/>
                  <a:gd name="T84" fmla="*/ 0 w 4352"/>
                  <a:gd name="T85" fmla="*/ 0 h 3232"/>
                  <a:gd name="T86" fmla="*/ 0 w 4352"/>
                  <a:gd name="T87" fmla="*/ 0 h 3232"/>
                  <a:gd name="T88" fmla="*/ 0 w 4352"/>
                  <a:gd name="T89" fmla="*/ 0 h 3232"/>
                  <a:gd name="T90" fmla="*/ 0 w 4352"/>
                  <a:gd name="T91" fmla="*/ 0 h 3232"/>
                  <a:gd name="T92" fmla="*/ 0 w 4352"/>
                  <a:gd name="T93" fmla="*/ 0 h 3232"/>
                  <a:gd name="T94" fmla="*/ 0 w 4352"/>
                  <a:gd name="T95" fmla="*/ 0 h 3232"/>
                  <a:gd name="T96" fmla="*/ 0 w 4352"/>
                  <a:gd name="T97" fmla="*/ 0 h 3232"/>
                  <a:gd name="T98" fmla="*/ 0 w 4352"/>
                  <a:gd name="T99" fmla="*/ 0 h 3232"/>
                  <a:gd name="T100" fmla="*/ 0 w 4352"/>
                  <a:gd name="T101" fmla="*/ 0 h 32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2"/>
                  <a:gd name="T154" fmla="*/ 0 h 3232"/>
                  <a:gd name="T155" fmla="*/ 4352 w 4352"/>
                  <a:gd name="T156" fmla="*/ 3232 h 32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2" h="3232">
                    <a:moveTo>
                      <a:pt x="3704" y="2"/>
                    </a:moveTo>
                    <a:lnTo>
                      <a:pt x="646" y="2"/>
                    </a:lnTo>
                    <a:lnTo>
                      <a:pt x="646" y="0"/>
                    </a:lnTo>
                    <a:lnTo>
                      <a:pt x="602" y="6"/>
                    </a:lnTo>
                    <a:lnTo>
                      <a:pt x="562" y="18"/>
                    </a:lnTo>
                    <a:lnTo>
                      <a:pt x="528" y="40"/>
                    </a:lnTo>
                    <a:lnTo>
                      <a:pt x="498" y="66"/>
                    </a:lnTo>
                    <a:lnTo>
                      <a:pt x="474" y="100"/>
                    </a:lnTo>
                    <a:lnTo>
                      <a:pt x="456" y="136"/>
                    </a:lnTo>
                    <a:lnTo>
                      <a:pt x="460" y="124"/>
                    </a:lnTo>
                    <a:lnTo>
                      <a:pt x="20" y="1434"/>
                    </a:lnTo>
                    <a:lnTo>
                      <a:pt x="4" y="1508"/>
                    </a:lnTo>
                    <a:lnTo>
                      <a:pt x="0" y="1588"/>
                    </a:lnTo>
                    <a:lnTo>
                      <a:pt x="4" y="1654"/>
                    </a:lnTo>
                    <a:lnTo>
                      <a:pt x="14" y="1720"/>
                    </a:lnTo>
                    <a:lnTo>
                      <a:pt x="32" y="1782"/>
                    </a:lnTo>
                    <a:lnTo>
                      <a:pt x="560" y="3094"/>
                    </a:lnTo>
                    <a:lnTo>
                      <a:pt x="576" y="3132"/>
                    </a:lnTo>
                    <a:lnTo>
                      <a:pt x="602" y="3166"/>
                    </a:lnTo>
                    <a:lnTo>
                      <a:pt x="632" y="3192"/>
                    </a:lnTo>
                    <a:lnTo>
                      <a:pt x="666" y="3214"/>
                    </a:lnTo>
                    <a:lnTo>
                      <a:pt x="706" y="3226"/>
                    </a:lnTo>
                    <a:lnTo>
                      <a:pt x="750" y="3232"/>
                    </a:lnTo>
                    <a:lnTo>
                      <a:pt x="748" y="3232"/>
                    </a:lnTo>
                    <a:lnTo>
                      <a:pt x="3596" y="3232"/>
                    </a:lnTo>
                    <a:lnTo>
                      <a:pt x="3644" y="3226"/>
                    </a:lnTo>
                    <a:lnTo>
                      <a:pt x="3688" y="3208"/>
                    </a:lnTo>
                    <a:lnTo>
                      <a:pt x="3726" y="3182"/>
                    </a:lnTo>
                    <a:lnTo>
                      <a:pt x="3756" y="3148"/>
                    </a:lnTo>
                    <a:lnTo>
                      <a:pt x="3780" y="3108"/>
                    </a:lnTo>
                    <a:lnTo>
                      <a:pt x="3780" y="3106"/>
                    </a:lnTo>
                    <a:lnTo>
                      <a:pt x="4320" y="1780"/>
                    </a:lnTo>
                    <a:lnTo>
                      <a:pt x="4336" y="1718"/>
                    </a:lnTo>
                    <a:lnTo>
                      <a:pt x="4348" y="1652"/>
                    </a:lnTo>
                    <a:lnTo>
                      <a:pt x="4352" y="1586"/>
                    </a:lnTo>
                    <a:lnTo>
                      <a:pt x="4346" y="1508"/>
                    </a:lnTo>
                    <a:lnTo>
                      <a:pt x="4332" y="1434"/>
                    </a:lnTo>
                    <a:lnTo>
                      <a:pt x="3896" y="148"/>
                    </a:lnTo>
                    <a:lnTo>
                      <a:pt x="3880" y="108"/>
                    </a:lnTo>
                    <a:lnTo>
                      <a:pt x="3856" y="72"/>
                    </a:lnTo>
                    <a:lnTo>
                      <a:pt x="3826" y="44"/>
                    </a:lnTo>
                    <a:lnTo>
                      <a:pt x="3790" y="20"/>
                    </a:lnTo>
                    <a:lnTo>
                      <a:pt x="3748" y="6"/>
                    </a:lnTo>
                    <a:lnTo>
                      <a:pt x="3704" y="2"/>
                    </a:lnTo>
                    <a:close/>
                  </a:path>
                </a:pathLst>
              </a:custGeom>
              <a:solidFill>
                <a:srgbClr val="FFFFFF"/>
              </a:solidFill>
              <a:ln w="0">
                <a:solidFill>
                  <a:srgbClr val="FFFFFF"/>
                </a:solidFill>
                <a:prstDash val="solid"/>
                <a:round/>
                <a:headEnd/>
                <a:tailEnd/>
              </a:ln>
            </p:spPr>
            <p:txBody>
              <a:bodyPr/>
              <a:lstStyle/>
              <a:p>
                <a:endParaRPr lang="en-US"/>
              </a:p>
            </p:txBody>
          </p:sp>
          <p:sp>
            <p:nvSpPr>
              <p:cNvPr id="13334" name="Freeform 11"/>
              <p:cNvSpPr>
                <a:spLocks/>
              </p:cNvSpPr>
              <p:nvPr/>
            </p:nvSpPr>
            <p:spPr bwMode="auto">
              <a:xfrm>
                <a:off x="1246" y="2356"/>
                <a:ext cx="32" cy="61"/>
              </a:xfrm>
              <a:custGeom>
                <a:avLst/>
                <a:gdLst>
                  <a:gd name="T0" fmla="*/ 0 w 200"/>
                  <a:gd name="T1" fmla="*/ 0 h 394"/>
                  <a:gd name="T2" fmla="*/ 0 w 200"/>
                  <a:gd name="T3" fmla="*/ 0 h 394"/>
                  <a:gd name="T4" fmla="*/ 0 w 200"/>
                  <a:gd name="T5" fmla="*/ 0 h 394"/>
                  <a:gd name="T6" fmla="*/ 0 w 200"/>
                  <a:gd name="T7" fmla="*/ 0 h 394"/>
                  <a:gd name="T8" fmla="*/ 0 w 200"/>
                  <a:gd name="T9" fmla="*/ 0 h 394"/>
                  <a:gd name="T10" fmla="*/ 0 w 200"/>
                  <a:gd name="T11" fmla="*/ 0 h 394"/>
                  <a:gd name="T12" fmla="*/ 0 w 200"/>
                  <a:gd name="T13" fmla="*/ 0 h 394"/>
                  <a:gd name="T14" fmla="*/ 0 w 200"/>
                  <a:gd name="T15" fmla="*/ 0 h 394"/>
                  <a:gd name="T16" fmla="*/ 0 w 200"/>
                  <a:gd name="T17" fmla="*/ 0 h 394"/>
                  <a:gd name="T18" fmla="*/ 0 w 200"/>
                  <a:gd name="T19" fmla="*/ 0 h 394"/>
                  <a:gd name="T20" fmla="*/ 0 w 200"/>
                  <a:gd name="T21" fmla="*/ 0 h 394"/>
                  <a:gd name="T22" fmla="*/ 0 w 200"/>
                  <a:gd name="T23" fmla="*/ 0 h 394"/>
                  <a:gd name="T24" fmla="*/ 0 w 200"/>
                  <a:gd name="T25" fmla="*/ 0 h 394"/>
                  <a:gd name="T26" fmla="*/ 0 w 200"/>
                  <a:gd name="T27" fmla="*/ 0 h 394"/>
                  <a:gd name="T28" fmla="*/ 0 w 200"/>
                  <a:gd name="T29" fmla="*/ 0 h 394"/>
                  <a:gd name="T30" fmla="*/ 0 w 200"/>
                  <a:gd name="T31" fmla="*/ 0 h 394"/>
                  <a:gd name="T32" fmla="*/ 0 w 200"/>
                  <a:gd name="T33" fmla="*/ 0 h 394"/>
                  <a:gd name="T34" fmla="*/ 0 w 200"/>
                  <a:gd name="T35" fmla="*/ 0 h 394"/>
                  <a:gd name="T36" fmla="*/ 0 w 200"/>
                  <a:gd name="T37" fmla="*/ 0 h 394"/>
                  <a:gd name="T38" fmla="*/ 0 w 200"/>
                  <a:gd name="T39" fmla="*/ 0 h 394"/>
                  <a:gd name="T40" fmla="*/ 0 w 200"/>
                  <a:gd name="T41" fmla="*/ 0 h 394"/>
                  <a:gd name="T42" fmla="*/ 0 w 200"/>
                  <a:gd name="T43" fmla="*/ 0 h 394"/>
                  <a:gd name="T44" fmla="*/ 0 w 200"/>
                  <a:gd name="T45" fmla="*/ 0 h 394"/>
                  <a:gd name="T46" fmla="*/ 0 w 200"/>
                  <a:gd name="T47" fmla="*/ 0 h 394"/>
                  <a:gd name="T48" fmla="*/ 0 w 200"/>
                  <a:gd name="T49" fmla="*/ 0 h 394"/>
                  <a:gd name="T50" fmla="*/ 0 w 200"/>
                  <a:gd name="T51" fmla="*/ 0 h 394"/>
                  <a:gd name="T52" fmla="*/ 0 w 200"/>
                  <a:gd name="T53" fmla="*/ 0 h 394"/>
                  <a:gd name="T54" fmla="*/ 0 w 200"/>
                  <a:gd name="T55" fmla="*/ 0 h 394"/>
                  <a:gd name="T56" fmla="*/ 0 w 200"/>
                  <a:gd name="T57" fmla="*/ 0 h 3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
                  <a:gd name="T88" fmla="*/ 0 h 394"/>
                  <a:gd name="T89" fmla="*/ 200 w 200"/>
                  <a:gd name="T90" fmla="*/ 394 h 3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 h="394">
                    <a:moveTo>
                      <a:pt x="0" y="0"/>
                    </a:moveTo>
                    <a:lnTo>
                      <a:pt x="0" y="394"/>
                    </a:lnTo>
                    <a:lnTo>
                      <a:pt x="200" y="394"/>
                    </a:lnTo>
                    <a:lnTo>
                      <a:pt x="200" y="324"/>
                    </a:lnTo>
                    <a:lnTo>
                      <a:pt x="70" y="324"/>
                    </a:lnTo>
                    <a:lnTo>
                      <a:pt x="72" y="254"/>
                    </a:lnTo>
                    <a:lnTo>
                      <a:pt x="72" y="252"/>
                    </a:lnTo>
                    <a:lnTo>
                      <a:pt x="72" y="248"/>
                    </a:lnTo>
                    <a:lnTo>
                      <a:pt x="74" y="244"/>
                    </a:lnTo>
                    <a:lnTo>
                      <a:pt x="76" y="240"/>
                    </a:lnTo>
                    <a:lnTo>
                      <a:pt x="78" y="236"/>
                    </a:lnTo>
                    <a:lnTo>
                      <a:pt x="84" y="234"/>
                    </a:lnTo>
                    <a:lnTo>
                      <a:pt x="90" y="234"/>
                    </a:lnTo>
                    <a:lnTo>
                      <a:pt x="186" y="234"/>
                    </a:lnTo>
                    <a:lnTo>
                      <a:pt x="186" y="162"/>
                    </a:lnTo>
                    <a:lnTo>
                      <a:pt x="72" y="162"/>
                    </a:lnTo>
                    <a:lnTo>
                      <a:pt x="72" y="86"/>
                    </a:lnTo>
                    <a:lnTo>
                      <a:pt x="72" y="84"/>
                    </a:lnTo>
                    <a:lnTo>
                      <a:pt x="72" y="82"/>
                    </a:lnTo>
                    <a:lnTo>
                      <a:pt x="74" y="78"/>
                    </a:lnTo>
                    <a:lnTo>
                      <a:pt x="76" y="76"/>
                    </a:lnTo>
                    <a:lnTo>
                      <a:pt x="78" y="74"/>
                    </a:lnTo>
                    <a:lnTo>
                      <a:pt x="84" y="72"/>
                    </a:lnTo>
                    <a:lnTo>
                      <a:pt x="90" y="72"/>
                    </a:lnTo>
                    <a:lnTo>
                      <a:pt x="200" y="72"/>
                    </a:lnTo>
                    <a:lnTo>
                      <a:pt x="200"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3335" name="Freeform 12"/>
              <p:cNvSpPr>
                <a:spLocks/>
              </p:cNvSpPr>
              <p:nvPr/>
            </p:nvSpPr>
            <p:spPr bwMode="auto">
              <a:xfrm>
                <a:off x="1246" y="2356"/>
                <a:ext cx="32" cy="61"/>
              </a:xfrm>
              <a:custGeom>
                <a:avLst/>
                <a:gdLst>
                  <a:gd name="T0" fmla="*/ 0 w 200"/>
                  <a:gd name="T1" fmla="*/ 0 h 394"/>
                  <a:gd name="T2" fmla="*/ 0 w 200"/>
                  <a:gd name="T3" fmla="*/ 0 h 394"/>
                  <a:gd name="T4" fmla="*/ 0 w 200"/>
                  <a:gd name="T5" fmla="*/ 0 h 394"/>
                  <a:gd name="T6" fmla="*/ 0 w 200"/>
                  <a:gd name="T7" fmla="*/ 0 h 394"/>
                  <a:gd name="T8" fmla="*/ 0 w 200"/>
                  <a:gd name="T9" fmla="*/ 0 h 394"/>
                  <a:gd name="T10" fmla="*/ 0 w 200"/>
                  <a:gd name="T11" fmla="*/ 0 h 394"/>
                  <a:gd name="T12" fmla="*/ 0 w 200"/>
                  <a:gd name="T13" fmla="*/ 0 h 394"/>
                  <a:gd name="T14" fmla="*/ 0 w 200"/>
                  <a:gd name="T15" fmla="*/ 0 h 394"/>
                  <a:gd name="T16" fmla="*/ 0 w 200"/>
                  <a:gd name="T17" fmla="*/ 0 h 394"/>
                  <a:gd name="T18" fmla="*/ 0 w 200"/>
                  <a:gd name="T19" fmla="*/ 0 h 394"/>
                  <a:gd name="T20" fmla="*/ 0 w 200"/>
                  <a:gd name="T21" fmla="*/ 0 h 394"/>
                  <a:gd name="T22" fmla="*/ 0 w 200"/>
                  <a:gd name="T23" fmla="*/ 0 h 394"/>
                  <a:gd name="T24" fmla="*/ 0 w 200"/>
                  <a:gd name="T25" fmla="*/ 0 h 394"/>
                  <a:gd name="T26" fmla="*/ 0 w 200"/>
                  <a:gd name="T27" fmla="*/ 0 h 394"/>
                  <a:gd name="T28" fmla="*/ 0 w 200"/>
                  <a:gd name="T29" fmla="*/ 0 h 394"/>
                  <a:gd name="T30" fmla="*/ 0 w 200"/>
                  <a:gd name="T31" fmla="*/ 0 h 394"/>
                  <a:gd name="T32" fmla="*/ 0 w 200"/>
                  <a:gd name="T33" fmla="*/ 0 h 394"/>
                  <a:gd name="T34" fmla="*/ 0 w 200"/>
                  <a:gd name="T35" fmla="*/ 0 h 394"/>
                  <a:gd name="T36" fmla="*/ 0 w 200"/>
                  <a:gd name="T37" fmla="*/ 0 h 394"/>
                  <a:gd name="T38" fmla="*/ 0 w 200"/>
                  <a:gd name="T39" fmla="*/ 0 h 394"/>
                  <a:gd name="T40" fmla="*/ 0 w 200"/>
                  <a:gd name="T41" fmla="*/ 0 h 394"/>
                  <a:gd name="T42" fmla="*/ 0 w 200"/>
                  <a:gd name="T43" fmla="*/ 0 h 394"/>
                  <a:gd name="T44" fmla="*/ 0 w 200"/>
                  <a:gd name="T45" fmla="*/ 0 h 394"/>
                  <a:gd name="T46" fmla="*/ 0 w 200"/>
                  <a:gd name="T47" fmla="*/ 0 h 394"/>
                  <a:gd name="T48" fmla="*/ 0 w 200"/>
                  <a:gd name="T49" fmla="*/ 0 h 394"/>
                  <a:gd name="T50" fmla="*/ 0 w 200"/>
                  <a:gd name="T51" fmla="*/ 0 h 394"/>
                  <a:gd name="T52" fmla="*/ 0 w 200"/>
                  <a:gd name="T53" fmla="*/ 0 h 394"/>
                  <a:gd name="T54" fmla="*/ 0 w 200"/>
                  <a:gd name="T55" fmla="*/ 0 h 394"/>
                  <a:gd name="T56" fmla="*/ 0 w 200"/>
                  <a:gd name="T57" fmla="*/ 0 h 3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
                  <a:gd name="T88" fmla="*/ 0 h 394"/>
                  <a:gd name="T89" fmla="*/ 200 w 200"/>
                  <a:gd name="T90" fmla="*/ 394 h 3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 h="394">
                    <a:moveTo>
                      <a:pt x="0" y="0"/>
                    </a:moveTo>
                    <a:lnTo>
                      <a:pt x="0" y="394"/>
                    </a:lnTo>
                    <a:lnTo>
                      <a:pt x="200" y="394"/>
                    </a:lnTo>
                    <a:lnTo>
                      <a:pt x="200" y="324"/>
                    </a:lnTo>
                    <a:lnTo>
                      <a:pt x="70" y="324"/>
                    </a:lnTo>
                    <a:lnTo>
                      <a:pt x="72" y="254"/>
                    </a:lnTo>
                    <a:lnTo>
                      <a:pt x="72" y="252"/>
                    </a:lnTo>
                    <a:lnTo>
                      <a:pt x="72" y="248"/>
                    </a:lnTo>
                    <a:lnTo>
                      <a:pt x="74" y="244"/>
                    </a:lnTo>
                    <a:lnTo>
                      <a:pt x="76" y="240"/>
                    </a:lnTo>
                    <a:lnTo>
                      <a:pt x="78" y="236"/>
                    </a:lnTo>
                    <a:lnTo>
                      <a:pt x="84" y="234"/>
                    </a:lnTo>
                    <a:lnTo>
                      <a:pt x="90" y="234"/>
                    </a:lnTo>
                    <a:lnTo>
                      <a:pt x="186" y="234"/>
                    </a:lnTo>
                    <a:lnTo>
                      <a:pt x="186" y="162"/>
                    </a:lnTo>
                    <a:lnTo>
                      <a:pt x="72" y="162"/>
                    </a:lnTo>
                    <a:lnTo>
                      <a:pt x="72" y="86"/>
                    </a:lnTo>
                    <a:lnTo>
                      <a:pt x="72" y="84"/>
                    </a:lnTo>
                    <a:lnTo>
                      <a:pt x="72" y="82"/>
                    </a:lnTo>
                    <a:lnTo>
                      <a:pt x="74" y="78"/>
                    </a:lnTo>
                    <a:lnTo>
                      <a:pt x="76" y="76"/>
                    </a:lnTo>
                    <a:lnTo>
                      <a:pt x="78" y="74"/>
                    </a:lnTo>
                    <a:lnTo>
                      <a:pt x="84" y="72"/>
                    </a:lnTo>
                    <a:lnTo>
                      <a:pt x="90" y="72"/>
                    </a:lnTo>
                    <a:lnTo>
                      <a:pt x="200" y="72"/>
                    </a:lnTo>
                    <a:lnTo>
                      <a:pt x="200" y="0"/>
                    </a:lnTo>
                    <a:lnTo>
                      <a:pt x="0" y="0"/>
                    </a:lnTo>
                  </a:path>
                </a:pathLst>
              </a:custGeom>
              <a:noFill/>
              <a:ln w="0">
                <a:solidFill>
                  <a:srgbClr val="000000"/>
                </a:solidFill>
                <a:prstDash val="solid"/>
                <a:round/>
                <a:headEnd/>
                <a:tailEnd/>
              </a:ln>
            </p:spPr>
            <p:txBody>
              <a:bodyPr/>
              <a:lstStyle/>
              <a:p>
                <a:endParaRPr lang="en-US"/>
              </a:p>
            </p:txBody>
          </p:sp>
          <p:sp>
            <p:nvSpPr>
              <p:cNvPr id="13336" name="Freeform 13"/>
              <p:cNvSpPr>
                <a:spLocks noEditPoints="1"/>
              </p:cNvSpPr>
              <p:nvPr/>
            </p:nvSpPr>
            <p:spPr bwMode="auto">
              <a:xfrm>
                <a:off x="1287" y="2356"/>
                <a:ext cx="40" cy="61"/>
              </a:xfrm>
              <a:custGeom>
                <a:avLst/>
                <a:gdLst>
                  <a:gd name="T0" fmla="*/ 0 w 252"/>
                  <a:gd name="T1" fmla="*/ 0 h 394"/>
                  <a:gd name="T2" fmla="*/ 0 w 252"/>
                  <a:gd name="T3" fmla="*/ 0 h 394"/>
                  <a:gd name="T4" fmla="*/ 0 w 252"/>
                  <a:gd name="T5" fmla="*/ 0 h 394"/>
                  <a:gd name="T6" fmla="*/ 0 w 252"/>
                  <a:gd name="T7" fmla="*/ 0 h 394"/>
                  <a:gd name="T8" fmla="*/ 0 w 252"/>
                  <a:gd name="T9" fmla="*/ 0 h 394"/>
                  <a:gd name="T10" fmla="*/ 0 w 252"/>
                  <a:gd name="T11" fmla="*/ 0 h 394"/>
                  <a:gd name="T12" fmla="*/ 0 w 252"/>
                  <a:gd name="T13" fmla="*/ 0 h 394"/>
                  <a:gd name="T14" fmla="*/ 0 w 252"/>
                  <a:gd name="T15" fmla="*/ 0 h 394"/>
                  <a:gd name="T16" fmla="*/ 0 w 252"/>
                  <a:gd name="T17" fmla="*/ 0 h 394"/>
                  <a:gd name="T18" fmla="*/ 0 w 252"/>
                  <a:gd name="T19" fmla="*/ 0 h 394"/>
                  <a:gd name="T20" fmla="*/ 0 w 252"/>
                  <a:gd name="T21" fmla="*/ 0 h 394"/>
                  <a:gd name="T22" fmla="*/ 0 w 252"/>
                  <a:gd name="T23" fmla="*/ 0 h 394"/>
                  <a:gd name="T24" fmla="*/ 0 w 252"/>
                  <a:gd name="T25" fmla="*/ 0 h 394"/>
                  <a:gd name="T26" fmla="*/ 0 w 252"/>
                  <a:gd name="T27" fmla="*/ 0 h 394"/>
                  <a:gd name="T28" fmla="*/ 0 w 252"/>
                  <a:gd name="T29" fmla="*/ 0 h 394"/>
                  <a:gd name="T30" fmla="*/ 0 w 252"/>
                  <a:gd name="T31" fmla="*/ 0 h 394"/>
                  <a:gd name="T32" fmla="*/ 0 w 252"/>
                  <a:gd name="T33" fmla="*/ 0 h 394"/>
                  <a:gd name="T34" fmla="*/ 0 w 252"/>
                  <a:gd name="T35" fmla="*/ 0 h 394"/>
                  <a:gd name="T36" fmla="*/ 0 w 252"/>
                  <a:gd name="T37" fmla="*/ 0 h 394"/>
                  <a:gd name="T38" fmla="*/ 0 w 252"/>
                  <a:gd name="T39" fmla="*/ 0 h 394"/>
                  <a:gd name="T40" fmla="*/ 0 w 252"/>
                  <a:gd name="T41" fmla="*/ 0 h 394"/>
                  <a:gd name="T42" fmla="*/ 0 w 252"/>
                  <a:gd name="T43" fmla="*/ 0 h 394"/>
                  <a:gd name="T44" fmla="*/ 0 w 252"/>
                  <a:gd name="T45" fmla="*/ 0 h 394"/>
                  <a:gd name="T46" fmla="*/ 0 w 252"/>
                  <a:gd name="T47" fmla="*/ 0 h 394"/>
                  <a:gd name="T48" fmla="*/ 0 w 252"/>
                  <a:gd name="T49" fmla="*/ 0 h 394"/>
                  <a:gd name="T50" fmla="*/ 0 w 252"/>
                  <a:gd name="T51" fmla="*/ 0 h 394"/>
                  <a:gd name="T52" fmla="*/ 0 w 252"/>
                  <a:gd name="T53" fmla="*/ 0 h 394"/>
                  <a:gd name="T54" fmla="*/ 0 w 252"/>
                  <a:gd name="T55" fmla="*/ 0 h 394"/>
                  <a:gd name="T56" fmla="*/ 0 w 252"/>
                  <a:gd name="T57" fmla="*/ 0 h 394"/>
                  <a:gd name="T58" fmla="*/ 0 w 252"/>
                  <a:gd name="T59" fmla="*/ 0 h 394"/>
                  <a:gd name="T60" fmla="*/ 0 w 252"/>
                  <a:gd name="T61" fmla="*/ 0 h 394"/>
                  <a:gd name="T62" fmla="*/ 0 w 252"/>
                  <a:gd name="T63" fmla="*/ 0 h 394"/>
                  <a:gd name="T64" fmla="*/ 0 w 252"/>
                  <a:gd name="T65" fmla="*/ 0 h 394"/>
                  <a:gd name="T66" fmla="*/ 0 w 252"/>
                  <a:gd name="T67" fmla="*/ 0 h 3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394"/>
                  <a:gd name="T104" fmla="*/ 252 w 252"/>
                  <a:gd name="T105" fmla="*/ 394 h 3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394">
                    <a:moveTo>
                      <a:pt x="74" y="394"/>
                    </a:moveTo>
                    <a:lnTo>
                      <a:pt x="0" y="394"/>
                    </a:lnTo>
                    <a:lnTo>
                      <a:pt x="0" y="0"/>
                    </a:lnTo>
                    <a:lnTo>
                      <a:pt x="152" y="0"/>
                    </a:lnTo>
                    <a:lnTo>
                      <a:pt x="176" y="4"/>
                    </a:lnTo>
                    <a:lnTo>
                      <a:pt x="194" y="12"/>
                    </a:lnTo>
                    <a:lnTo>
                      <a:pt x="206" y="20"/>
                    </a:lnTo>
                    <a:lnTo>
                      <a:pt x="214" y="28"/>
                    </a:lnTo>
                    <a:lnTo>
                      <a:pt x="216" y="32"/>
                    </a:lnTo>
                    <a:lnTo>
                      <a:pt x="228" y="54"/>
                    </a:lnTo>
                    <a:lnTo>
                      <a:pt x="234" y="78"/>
                    </a:lnTo>
                    <a:lnTo>
                      <a:pt x="238" y="100"/>
                    </a:lnTo>
                    <a:lnTo>
                      <a:pt x="238" y="116"/>
                    </a:lnTo>
                    <a:lnTo>
                      <a:pt x="238" y="122"/>
                    </a:lnTo>
                    <a:lnTo>
                      <a:pt x="236" y="152"/>
                    </a:lnTo>
                    <a:lnTo>
                      <a:pt x="234" y="176"/>
                    </a:lnTo>
                    <a:lnTo>
                      <a:pt x="228" y="194"/>
                    </a:lnTo>
                    <a:lnTo>
                      <a:pt x="224" y="202"/>
                    </a:lnTo>
                    <a:lnTo>
                      <a:pt x="222" y="206"/>
                    </a:lnTo>
                    <a:lnTo>
                      <a:pt x="210" y="222"/>
                    </a:lnTo>
                    <a:lnTo>
                      <a:pt x="198" y="234"/>
                    </a:lnTo>
                    <a:lnTo>
                      <a:pt x="186" y="240"/>
                    </a:lnTo>
                    <a:lnTo>
                      <a:pt x="178" y="242"/>
                    </a:lnTo>
                    <a:lnTo>
                      <a:pt x="174" y="242"/>
                    </a:lnTo>
                    <a:lnTo>
                      <a:pt x="252" y="394"/>
                    </a:lnTo>
                    <a:lnTo>
                      <a:pt x="184" y="394"/>
                    </a:lnTo>
                    <a:lnTo>
                      <a:pt x="176" y="392"/>
                    </a:lnTo>
                    <a:lnTo>
                      <a:pt x="170" y="390"/>
                    </a:lnTo>
                    <a:lnTo>
                      <a:pt x="166" y="388"/>
                    </a:lnTo>
                    <a:lnTo>
                      <a:pt x="162" y="386"/>
                    </a:lnTo>
                    <a:lnTo>
                      <a:pt x="160" y="382"/>
                    </a:lnTo>
                    <a:lnTo>
                      <a:pt x="158" y="380"/>
                    </a:lnTo>
                    <a:lnTo>
                      <a:pt x="98" y="260"/>
                    </a:lnTo>
                    <a:lnTo>
                      <a:pt x="96" y="256"/>
                    </a:lnTo>
                    <a:lnTo>
                      <a:pt x="92" y="252"/>
                    </a:lnTo>
                    <a:lnTo>
                      <a:pt x="90" y="252"/>
                    </a:lnTo>
                    <a:lnTo>
                      <a:pt x="88" y="250"/>
                    </a:lnTo>
                    <a:lnTo>
                      <a:pt x="86" y="250"/>
                    </a:lnTo>
                    <a:lnTo>
                      <a:pt x="84" y="250"/>
                    </a:lnTo>
                    <a:lnTo>
                      <a:pt x="74" y="250"/>
                    </a:lnTo>
                    <a:lnTo>
                      <a:pt x="74" y="394"/>
                    </a:lnTo>
                    <a:close/>
                    <a:moveTo>
                      <a:pt x="74" y="178"/>
                    </a:moveTo>
                    <a:lnTo>
                      <a:pt x="128" y="178"/>
                    </a:lnTo>
                    <a:lnTo>
                      <a:pt x="136" y="176"/>
                    </a:lnTo>
                    <a:lnTo>
                      <a:pt x="142" y="174"/>
                    </a:lnTo>
                    <a:lnTo>
                      <a:pt x="148" y="172"/>
                    </a:lnTo>
                    <a:lnTo>
                      <a:pt x="150" y="170"/>
                    </a:lnTo>
                    <a:lnTo>
                      <a:pt x="152" y="168"/>
                    </a:lnTo>
                    <a:lnTo>
                      <a:pt x="154" y="166"/>
                    </a:lnTo>
                    <a:lnTo>
                      <a:pt x="158" y="154"/>
                    </a:lnTo>
                    <a:lnTo>
                      <a:pt x="162" y="140"/>
                    </a:lnTo>
                    <a:lnTo>
                      <a:pt x="162" y="130"/>
                    </a:lnTo>
                    <a:lnTo>
                      <a:pt x="162" y="124"/>
                    </a:lnTo>
                    <a:lnTo>
                      <a:pt x="162" y="106"/>
                    </a:lnTo>
                    <a:lnTo>
                      <a:pt x="158" y="92"/>
                    </a:lnTo>
                    <a:lnTo>
                      <a:pt x="156" y="86"/>
                    </a:lnTo>
                    <a:lnTo>
                      <a:pt x="154" y="82"/>
                    </a:lnTo>
                    <a:lnTo>
                      <a:pt x="152" y="78"/>
                    </a:lnTo>
                    <a:lnTo>
                      <a:pt x="148" y="74"/>
                    </a:lnTo>
                    <a:lnTo>
                      <a:pt x="142" y="72"/>
                    </a:lnTo>
                    <a:lnTo>
                      <a:pt x="138" y="70"/>
                    </a:lnTo>
                    <a:lnTo>
                      <a:pt x="134" y="70"/>
                    </a:lnTo>
                    <a:lnTo>
                      <a:pt x="130" y="70"/>
                    </a:lnTo>
                    <a:lnTo>
                      <a:pt x="74" y="70"/>
                    </a:lnTo>
                    <a:lnTo>
                      <a:pt x="74" y="178"/>
                    </a:lnTo>
                    <a:close/>
                  </a:path>
                </a:pathLst>
              </a:custGeom>
              <a:solidFill>
                <a:srgbClr val="000000"/>
              </a:solidFill>
              <a:ln w="0">
                <a:solidFill>
                  <a:srgbClr val="000000"/>
                </a:solidFill>
                <a:prstDash val="solid"/>
                <a:round/>
                <a:headEnd/>
                <a:tailEnd/>
              </a:ln>
            </p:spPr>
            <p:txBody>
              <a:bodyPr/>
              <a:lstStyle/>
              <a:p>
                <a:endParaRPr lang="en-US"/>
              </a:p>
            </p:txBody>
          </p:sp>
          <p:sp>
            <p:nvSpPr>
              <p:cNvPr id="13337" name="Freeform 14"/>
              <p:cNvSpPr>
                <a:spLocks/>
              </p:cNvSpPr>
              <p:nvPr/>
            </p:nvSpPr>
            <p:spPr bwMode="auto">
              <a:xfrm>
                <a:off x="1287" y="2356"/>
                <a:ext cx="40" cy="61"/>
              </a:xfrm>
              <a:custGeom>
                <a:avLst/>
                <a:gdLst>
                  <a:gd name="T0" fmla="*/ 0 w 252"/>
                  <a:gd name="T1" fmla="*/ 0 h 394"/>
                  <a:gd name="T2" fmla="*/ 0 w 252"/>
                  <a:gd name="T3" fmla="*/ 0 h 394"/>
                  <a:gd name="T4" fmla="*/ 0 w 252"/>
                  <a:gd name="T5" fmla="*/ 0 h 394"/>
                  <a:gd name="T6" fmla="*/ 0 w 252"/>
                  <a:gd name="T7" fmla="*/ 0 h 394"/>
                  <a:gd name="T8" fmla="*/ 0 w 252"/>
                  <a:gd name="T9" fmla="*/ 0 h 394"/>
                  <a:gd name="T10" fmla="*/ 0 w 252"/>
                  <a:gd name="T11" fmla="*/ 0 h 394"/>
                  <a:gd name="T12" fmla="*/ 0 w 252"/>
                  <a:gd name="T13" fmla="*/ 0 h 394"/>
                  <a:gd name="T14" fmla="*/ 0 w 252"/>
                  <a:gd name="T15" fmla="*/ 0 h 394"/>
                  <a:gd name="T16" fmla="*/ 0 w 252"/>
                  <a:gd name="T17" fmla="*/ 0 h 394"/>
                  <a:gd name="T18" fmla="*/ 0 w 252"/>
                  <a:gd name="T19" fmla="*/ 0 h 394"/>
                  <a:gd name="T20" fmla="*/ 0 w 252"/>
                  <a:gd name="T21" fmla="*/ 0 h 394"/>
                  <a:gd name="T22" fmla="*/ 0 w 252"/>
                  <a:gd name="T23" fmla="*/ 0 h 394"/>
                  <a:gd name="T24" fmla="*/ 0 w 252"/>
                  <a:gd name="T25" fmla="*/ 0 h 394"/>
                  <a:gd name="T26" fmla="*/ 0 w 252"/>
                  <a:gd name="T27" fmla="*/ 0 h 394"/>
                  <a:gd name="T28" fmla="*/ 0 w 252"/>
                  <a:gd name="T29" fmla="*/ 0 h 394"/>
                  <a:gd name="T30" fmla="*/ 0 w 252"/>
                  <a:gd name="T31" fmla="*/ 0 h 394"/>
                  <a:gd name="T32" fmla="*/ 0 w 252"/>
                  <a:gd name="T33" fmla="*/ 0 h 394"/>
                  <a:gd name="T34" fmla="*/ 0 w 252"/>
                  <a:gd name="T35" fmla="*/ 0 h 394"/>
                  <a:gd name="T36" fmla="*/ 0 w 252"/>
                  <a:gd name="T37" fmla="*/ 0 h 394"/>
                  <a:gd name="T38" fmla="*/ 0 w 252"/>
                  <a:gd name="T39" fmla="*/ 0 h 394"/>
                  <a:gd name="T40" fmla="*/ 0 w 252"/>
                  <a:gd name="T41" fmla="*/ 0 h 394"/>
                  <a:gd name="T42" fmla="*/ 0 w 252"/>
                  <a:gd name="T43" fmla="*/ 0 h 394"/>
                  <a:gd name="T44" fmla="*/ 0 w 252"/>
                  <a:gd name="T45" fmla="*/ 0 h 394"/>
                  <a:gd name="T46" fmla="*/ 0 w 252"/>
                  <a:gd name="T47" fmla="*/ 0 h 394"/>
                  <a:gd name="T48" fmla="*/ 0 w 252"/>
                  <a:gd name="T49" fmla="*/ 0 h 394"/>
                  <a:gd name="T50" fmla="*/ 0 w 252"/>
                  <a:gd name="T51" fmla="*/ 0 h 394"/>
                  <a:gd name="T52" fmla="*/ 0 w 252"/>
                  <a:gd name="T53" fmla="*/ 0 h 394"/>
                  <a:gd name="T54" fmla="*/ 0 w 252"/>
                  <a:gd name="T55" fmla="*/ 0 h 394"/>
                  <a:gd name="T56" fmla="*/ 0 w 252"/>
                  <a:gd name="T57" fmla="*/ 0 h 394"/>
                  <a:gd name="T58" fmla="*/ 0 w 252"/>
                  <a:gd name="T59" fmla="*/ 0 h 394"/>
                  <a:gd name="T60" fmla="*/ 0 w 252"/>
                  <a:gd name="T61" fmla="*/ 0 h 394"/>
                  <a:gd name="T62" fmla="*/ 0 w 252"/>
                  <a:gd name="T63" fmla="*/ 0 h 394"/>
                  <a:gd name="T64" fmla="*/ 0 w 252"/>
                  <a:gd name="T65" fmla="*/ 0 h 394"/>
                  <a:gd name="T66" fmla="*/ 0 w 252"/>
                  <a:gd name="T67" fmla="*/ 0 h 394"/>
                  <a:gd name="T68" fmla="*/ 0 w 252"/>
                  <a:gd name="T69" fmla="*/ 0 h 394"/>
                  <a:gd name="T70" fmla="*/ 0 w 252"/>
                  <a:gd name="T71" fmla="*/ 0 h 394"/>
                  <a:gd name="T72" fmla="*/ 0 w 252"/>
                  <a:gd name="T73" fmla="*/ 0 h 394"/>
                  <a:gd name="T74" fmla="*/ 0 w 252"/>
                  <a:gd name="T75" fmla="*/ 0 h 394"/>
                  <a:gd name="T76" fmla="*/ 0 w 252"/>
                  <a:gd name="T77" fmla="*/ 0 h 394"/>
                  <a:gd name="T78" fmla="*/ 0 w 252"/>
                  <a:gd name="T79" fmla="*/ 0 h 394"/>
                  <a:gd name="T80" fmla="*/ 0 w 252"/>
                  <a:gd name="T81" fmla="*/ 0 h 394"/>
                  <a:gd name="T82" fmla="*/ 0 w 252"/>
                  <a:gd name="T83" fmla="*/ 0 h 3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2"/>
                  <a:gd name="T127" fmla="*/ 0 h 394"/>
                  <a:gd name="T128" fmla="*/ 252 w 252"/>
                  <a:gd name="T129" fmla="*/ 394 h 3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2" h="394">
                    <a:moveTo>
                      <a:pt x="74" y="394"/>
                    </a:moveTo>
                    <a:lnTo>
                      <a:pt x="0" y="394"/>
                    </a:lnTo>
                    <a:lnTo>
                      <a:pt x="0" y="0"/>
                    </a:lnTo>
                    <a:lnTo>
                      <a:pt x="152" y="0"/>
                    </a:lnTo>
                    <a:lnTo>
                      <a:pt x="176" y="4"/>
                    </a:lnTo>
                    <a:lnTo>
                      <a:pt x="194" y="12"/>
                    </a:lnTo>
                    <a:lnTo>
                      <a:pt x="206" y="20"/>
                    </a:lnTo>
                    <a:lnTo>
                      <a:pt x="214" y="28"/>
                    </a:lnTo>
                    <a:lnTo>
                      <a:pt x="216" y="32"/>
                    </a:lnTo>
                    <a:lnTo>
                      <a:pt x="228" y="54"/>
                    </a:lnTo>
                    <a:lnTo>
                      <a:pt x="234" y="78"/>
                    </a:lnTo>
                    <a:lnTo>
                      <a:pt x="238" y="100"/>
                    </a:lnTo>
                    <a:lnTo>
                      <a:pt x="238" y="116"/>
                    </a:lnTo>
                    <a:lnTo>
                      <a:pt x="238" y="122"/>
                    </a:lnTo>
                    <a:lnTo>
                      <a:pt x="236" y="152"/>
                    </a:lnTo>
                    <a:lnTo>
                      <a:pt x="234" y="176"/>
                    </a:lnTo>
                    <a:lnTo>
                      <a:pt x="228" y="194"/>
                    </a:lnTo>
                    <a:lnTo>
                      <a:pt x="224" y="202"/>
                    </a:lnTo>
                    <a:lnTo>
                      <a:pt x="222" y="206"/>
                    </a:lnTo>
                    <a:lnTo>
                      <a:pt x="210" y="222"/>
                    </a:lnTo>
                    <a:lnTo>
                      <a:pt x="198" y="234"/>
                    </a:lnTo>
                    <a:lnTo>
                      <a:pt x="186" y="240"/>
                    </a:lnTo>
                    <a:lnTo>
                      <a:pt x="178" y="242"/>
                    </a:lnTo>
                    <a:lnTo>
                      <a:pt x="174" y="242"/>
                    </a:lnTo>
                    <a:lnTo>
                      <a:pt x="252" y="394"/>
                    </a:lnTo>
                    <a:lnTo>
                      <a:pt x="184" y="394"/>
                    </a:lnTo>
                    <a:lnTo>
                      <a:pt x="176" y="392"/>
                    </a:lnTo>
                    <a:lnTo>
                      <a:pt x="170" y="390"/>
                    </a:lnTo>
                    <a:lnTo>
                      <a:pt x="166" y="388"/>
                    </a:lnTo>
                    <a:lnTo>
                      <a:pt x="162" y="386"/>
                    </a:lnTo>
                    <a:lnTo>
                      <a:pt x="160" y="382"/>
                    </a:lnTo>
                    <a:lnTo>
                      <a:pt x="158" y="380"/>
                    </a:lnTo>
                    <a:lnTo>
                      <a:pt x="98" y="260"/>
                    </a:lnTo>
                    <a:lnTo>
                      <a:pt x="96" y="256"/>
                    </a:lnTo>
                    <a:lnTo>
                      <a:pt x="92" y="252"/>
                    </a:lnTo>
                    <a:lnTo>
                      <a:pt x="90" y="252"/>
                    </a:lnTo>
                    <a:lnTo>
                      <a:pt x="88" y="250"/>
                    </a:lnTo>
                    <a:lnTo>
                      <a:pt x="86" y="250"/>
                    </a:lnTo>
                    <a:lnTo>
                      <a:pt x="84" y="250"/>
                    </a:lnTo>
                    <a:lnTo>
                      <a:pt x="74" y="250"/>
                    </a:lnTo>
                    <a:lnTo>
                      <a:pt x="74" y="394"/>
                    </a:lnTo>
                  </a:path>
                </a:pathLst>
              </a:custGeom>
              <a:noFill/>
              <a:ln w="0">
                <a:solidFill>
                  <a:srgbClr val="000000"/>
                </a:solidFill>
                <a:prstDash val="solid"/>
                <a:round/>
                <a:headEnd/>
                <a:tailEnd/>
              </a:ln>
            </p:spPr>
            <p:txBody>
              <a:bodyPr/>
              <a:lstStyle/>
              <a:p>
                <a:endParaRPr lang="en-US"/>
              </a:p>
            </p:txBody>
          </p:sp>
          <p:sp>
            <p:nvSpPr>
              <p:cNvPr id="13338" name="Freeform 15"/>
              <p:cNvSpPr>
                <a:spLocks/>
              </p:cNvSpPr>
              <p:nvPr/>
            </p:nvSpPr>
            <p:spPr bwMode="auto">
              <a:xfrm>
                <a:off x="1299" y="2367"/>
                <a:ext cx="13" cy="17"/>
              </a:xfrm>
              <a:custGeom>
                <a:avLst/>
                <a:gdLst>
                  <a:gd name="T0" fmla="*/ 0 w 88"/>
                  <a:gd name="T1" fmla="*/ 0 h 108"/>
                  <a:gd name="T2" fmla="*/ 0 w 88"/>
                  <a:gd name="T3" fmla="*/ 0 h 108"/>
                  <a:gd name="T4" fmla="*/ 0 w 88"/>
                  <a:gd name="T5" fmla="*/ 0 h 108"/>
                  <a:gd name="T6" fmla="*/ 0 w 88"/>
                  <a:gd name="T7" fmla="*/ 0 h 108"/>
                  <a:gd name="T8" fmla="*/ 0 w 88"/>
                  <a:gd name="T9" fmla="*/ 0 h 108"/>
                  <a:gd name="T10" fmla="*/ 0 w 88"/>
                  <a:gd name="T11" fmla="*/ 0 h 108"/>
                  <a:gd name="T12" fmla="*/ 0 w 88"/>
                  <a:gd name="T13" fmla="*/ 0 h 108"/>
                  <a:gd name="T14" fmla="*/ 0 w 88"/>
                  <a:gd name="T15" fmla="*/ 0 h 108"/>
                  <a:gd name="T16" fmla="*/ 0 w 88"/>
                  <a:gd name="T17" fmla="*/ 0 h 108"/>
                  <a:gd name="T18" fmla="*/ 0 w 88"/>
                  <a:gd name="T19" fmla="*/ 0 h 108"/>
                  <a:gd name="T20" fmla="*/ 0 w 88"/>
                  <a:gd name="T21" fmla="*/ 0 h 108"/>
                  <a:gd name="T22" fmla="*/ 0 w 88"/>
                  <a:gd name="T23" fmla="*/ 0 h 108"/>
                  <a:gd name="T24" fmla="*/ 0 w 88"/>
                  <a:gd name="T25" fmla="*/ 0 h 108"/>
                  <a:gd name="T26" fmla="*/ 0 w 88"/>
                  <a:gd name="T27" fmla="*/ 0 h 108"/>
                  <a:gd name="T28" fmla="*/ 0 w 88"/>
                  <a:gd name="T29" fmla="*/ 0 h 108"/>
                  <a:gd name="T30" fmla="*/ 0 w 88"/>
                  <a:gd name="T31" fmla="*/ 0 h 108"/>
                  <a:gd name="T32" fmla="*/ 0 w 88"/>
                  <a:gd name="T33" fmla="*/ 0 h 108"/>
                  <a:gd name="T34" fmla="*/ 0 w 88"/>
                  <a:gd name="T35" fmla="*/ 0 h 108"/>
                  <a:gd name="T36" fmla="*/ 0 w 88"/>
                  <a:gd name="T37" fmla="*/ 0 h 108"/>
                  <a:gd name="T38" fmla="*/ 0 w 88"/>
                  <a:gd name="T39" fmla="*/ 0 h 108"/>
                  <a:gd name="T40" fmla="*/ 0 w 88"/>
                  <a:gd name="T41" fmla="*/ 0 h 108"/>
                  <a:gd name="T42" fmla="*/ 0 w 88"/>
                  <a:gd name="T43" fmla="*/ 0 h 108"/>
                  <a:gd name="T44" fmla="*/ 0 w 88"/>
                  <a:gd name="T45" fmla="*/ 0 h 108"/>
                  <a:gd name="T46" fmla="*/ 0 w 88"/>
                  <a:gd name="T47" fmla="*/ 0 h 108"/>
                  <a:gd name="T48" fmla="*/ 0 w 88"/>
                  <a:gd name="T49" fmla="*/ 0 h 108"/>
                  <a:gd name="T50" fmla="*/ 0 w 88"/>
                  <a:gd name="T51" fmla="*/ 0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108"/>
                  <a:gd name="T80" fmla="*/ 88 w 88"/>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108">
                    <a:moveTo>
                      <a:pt x="0" y="108"/>
                    </a:moveTo>
                    <a:lnTo>
                      <a:pt x="54" y="108"/>
                    </a:lnTo>
                    <a:lnTo>
                      <a:pt x="62" y="106"/>
                    </a:lnTo>
                    <a:lnTo>
                      <a:pt x="68" y="104"/>
                    </a:lnTo>
                    <a:lnTo>
                      <a:pt x="74" y="102"/>
                    </a:lnTo>
                    <a:lnTo>
                      <a:pt x="76" y="100"/>
                    </a:lnTo>
                    <a:lnTo>
                      <a:pt x="78" y="98"/>
                    </a:lnTo>
                    <a:lnTo>
                      <a:pt x="80" y="96"/>
                    </a:lnTo>
                    <a:lnTo>
                      <a:pt x="84" y="84"/>
                    </a:lnTo>
                    <a:lnTo>
                      <a:pt x="88" y="70"/>
                    </a:lnTo>
                    <a:lnTo>
                      <a:pt x="88" y="60"/>
                    </a:lnTo>
                    <a:lnTo>
                      <a:pt x="88" y="54"/>
                    </a:lnTo>
                    <a:lnTo>
                      <a:pt x="88" y="36"/>
                    </a:lnTo>
                    <a:lnTo>
                      <a:pt x="84" y="22"/>
                    </a:lnTo>
                    <a:lnTo>
                      <a:pt x="82" y="16"/>
                    </a:lnTo>
                    <a:lnTo>
                      <a:pt x="80" y="12"/>
                    </a:lnTo>
                    <a:lnTo>
                      <a:pt x="78" y="8"/>
                    </a:lnTo>
                    <a:lnTo>
                      <a:pt x="74" y="4"/>
                    </a:lnTo>
                    <a:lnTo>
                      <a:pt x="68" y="2"/>
                    </a:lnTo>
                    <a:lnTo>
                      <a:pt x="64" y="0"/>
                    </a:lnTo>
                    <a:lnTo>
                      <a:pt x="60" y="0"/>
                    </a:lnTo>
                    <a:lnTo>
                      <a:pt x="56" y="0"/>
                    </a:lnTo>
                    <a:lnTo>
                      <a:pt x="0" y="0"/>
                    </a:lnTo>
                    <a:lnTo>
                      <a:pt x="0" y="108"/>
                    </a:lnTo>
                  </a:path>
                </a:pathLst>
              </a:custGeom>
              <a:noFill/>
              <a:ln w="0">
                <a:solidFill>
                  <a:srgbClr val="000000"/>
                </a:solidFill>
                <a:prstDash val="solid"/>
                <a:round/>
                <a:headEnd/>
                <a:tailEnd/>
              </a:ln>
            </p:spPr>
            <p:txBody>
              <a:bodyPr/>
              <a:lstStyle/>
              <a:p>
                <a:endParaRPr lang="en-US"/>
              </a:p>
            </p:txBody>
          </p:sp>
          <p:sp>
            <p:nvSpPr>
              <p:cNvPr id="13339" name="Freeform 16"/>
              <p:cNvSpPr>
                <a:spLocks noEditPoints="1"/>
              </p:cNvSpPr>
              <p:nvPr/>
            </p:nvSpPr>
            <p:spPr bwMode="auto">
              <a:xfrm>
                <a:off x="1030" y="2356"/>
                <a:ext cx="42" cy="61"/>
              </a:xfrm>
              <a:custGeom>
                <a:avLst/>
                <a:gdLst>
                  <a:gd name="T0" fmla="*/ 0 w 274"/>
                  <a:gd name="T1" fmla="*/ 0 h 394"/>
                  <a:gd name="T2" fmla="*/ 0 w 274"/>
                  <a:gd name="T3" fmla="*/ 0 h 394"/>
                  <a:gd name="T4" fmla="*/ 0 w 274"/>
                  <a:gd name="T5" fmla="*/ 0 h 394"/>
                  <a:gd name="T6" fmla="*/ 0 w 274"/>
                  <a:gd name="T7" fmla="*/ 0 h 394"/>
                  <a:gd name="T8" fmla="*/ 0 w 274"/>
                  <a:gd name="T9" fmla="*/ 0 h 394"/>
                  <a:gd name="T10" fmla="*/ 0 w 274"/>
                  <a:gd name="T11" fmla="*/ 0 h 394"/>
                  <a:gd name="T12" fmla="*/ 0 w 274"/>
                  <a:gd name="T13" fmla="*/ 0 h 394"/>
                  <a:gd name="T14" fmla="*/ 0 w 274"/>
                  <a:gd name="T15" fmla="*/ 0 h 394"/>
                  <a:gd name="T16" fmla="*/ 0 w 274"/>
                  <a:gd name="T17" fmla="*/ 0 h 394"/>
                  <a:gd name="T18" fmla="*/ 0 w 274"/>
                  <a:gd name="T19" fmla="*/ 0 h 394"/>
                  <a:gd name="T20" fmla="*/ 0 w 274"/>
                  <a:gd name="T21" fmla="*/ 0 h 394"/>
                  <a:gd name="T22" fmla="*/ 0 w 274"/>
                  <a:gd name="T23" fmla="*/ 0 h 394"/>
                  <a:gd name="T24" fmla="*/ 0 w 274"/>
                  <a:gd name="T25" fmla="*/ 0 h 394"/>
                  <a:gd name="T26" fmla="*/ 0 w 274"/>
                  <a:gd name="T27" fmla="*/ 0 h 394"/>
                  <a:gd name="T28" fmla="*/ 0 w 274"/>
                  <a:gd name="T29" fmla="*/ 0 h 394"/>
                  <a:gd name="T30" fmla="*/ 0 w 274"/>
                  <a:gd name="T31" fmla="*/ 0 h 394"/>
                  <a:gd name="T32" fmla="*/ 0 w 274"/>
                  <a:gd name="T33" fmla="*/ 0 h 394"/>
                  <a:gd name="T34" fmla="*/ 0 w 274"/>
                  <a:gd name="T35" fmla="*/ 0 h 394"/>
                  <a:gd name="T36" fmla="*/ 0 w 274"/>
                  <a:gd name="T37" fmla="*/ 0 h 394"/>
                  <a:gd name="T38" fmla="*/ 0 w 274"/>
                  <a:gd name="T39" fmla="*/ 0 h 394"/>
                  <a:gd name="T40" fmla="*/ 0 w 274"/>
                  <a:gd name="T41" fmla="*/ 0 h 394"/>
                  <a:gd name="T42" fmla="*/ 0 w 274"/>
                  <a:gd name="T43" fmla="*/ 0 h 394"/>
                  <a:gd name="T44" fmla="*/ 0 w 274"/>
                  <a:gd name="T45" fmla="*/ 0 h 394"/>
                  <a:gd name="T46" fmla="*/ 0 w 274"/>
                  <a:gd name="T47" fmla="*/ 0 h 394"/>
                  <a:gd name="T48" fmla="*/ 0 w 274"/>
                  <a:gd name="T49" fmla="*/ 0 h 394"/>
                  <a:gd name="T50" fmla="*/ 0 w 274"/>
                  <a:gd name="T51" fmla="*/ 0 h 394"/>
                  <a:gd name="T52" fmla="*/ 0 w 274"/>
                  <a:gd name="T53" fmla="*/ 0 h 394"/>
                  <a:gd name="T54" fmla="*/ 0 w 274"/>
                  <a:gd name="T55" fmla="*/ 0 h 394"/>
                  <a:gd name="T56" fmla="*/ 0 w 274"/>
                  <a:gd name="T57" fmla="*/ 0 h 394"/>
                  <a:gd name="T58" fmla="*/ 0 w 274"/>
                  <a:gd name="T59" fmla="*/ 0 h 394"/>
                  <a:gd name="T60" fmla="*/ 0 w 274"/>
                  <a:gd name="T61" fmla="*/ 0 h 394"/>
                  <a:gd name="T62" fmla="*/ 0 w 274"/>
                  <a:gd name="T63" fmla="*/ 0 h 394"/>
                  <a:gd name="T64" fmla="*/ 0 w 274"/>
                  <a:gd name="T65" fmla="*/ 0 h 394"/>
                  <a:gd name="T66" fmla="*/ 0 w 274"/>
                  <a:gd name="T67" fmla="*/ 0 h 394"/>
                  <a:gd name="T68" fmla="*/ 0 w 274"/>
                  <a:gd name="T69" fmla="*/ 0 h 394"/>
                  <a:gd name="T70" fmla="*/ 0 w 274"/>
                  <a:gd name="T71" fmla="*/ 0 h 394"/>
                  <a:gd name="T72" fmla="*/ 0 w 274"/>
                  <a:gd name="T73" fmla="*/ 0 h 394"/>
                  <a:gd name="T74" fmla="*/ 0 w 274"/>
                  <a:gd name="T75" fmla="*/ 0 h 394"/>
                  <a:gd name="T76" fmla="*/ 0 w 274"/>
                  <a:gd name="T77" fmla="*/ 0 h 394"/>
                  <a:gd name="T78" fmla="*/ 0 w 274"/>
                  <a:gd name="T79" fmla="*/ 0 h 394"/>
                  <a:gd name="T80" fmla="*/ 0 w 274"/>
                  <a:gd name="T81" fmla="*/ 0 h 394"/>
                  <a:gd name="T82" fmla="*/ 0 w 274"/>
                  <a:gd name="T83" fmla="*/ 0 h 394"/>
                  <a:gd name="T84" fmla="*/ 0 w 274"/>
                  <a:gd name="T85" fmla="*/ 0 h 394"/>
                  <a:gd name="T86" fmla="*/ 0 w 274"/>
                  <a:gd name="T87" fmla="*/ 0 h 394"/>
                  <a:gd name="T88" fmla="*/ 0 w 274"/>
                  <a:gd name="T89" fmla="*/ 0 h 394"/>
                  <a:gd name="T90" fmla="*/ 0 w 274"/>
                  <a:gd name="T91" fmla="*/ 0 h 394"/>
                  <a:gd name="T92" fmla="*/ 0 w 274"/>
                  <a:gd name="T93" fmla="*/ 0 h 394"/>
                  <a:gd name="T94" fmla="*/ 0 w 274"/>
                  <a:gd name="T95" fmla="*/ 0 h 394"/>
                  <a:gd name="T96" fmla="*/ 0 w 274"/>
                  <a:gd name="T97" fmla="*/ 0 h 394"/>
                  <a:gd name="T98" fmla="*/ 0 w 274"/>
                  <a:gd name="T99" fmla="*/ 0 h 394"/>
                  <a:gd name="T100" fmla="*/ 0 w 274"/>
                  <a:gd name="T101" fmla="*/ 0 h 394"/>
                  <a:gd name="T102" fmla="*/ 0 w 274"/>
                  <a:gd name="T103" fmla="*/ 0 h 394"/>
                  <a:gd name="T104" fmla="*/ 0 w 274"/>
                  <a:gd name="T105" fmla="*/ 0 h 394"/>
                  <a:gd name="T106" fmla="*/ 0 w 274"/>
                  <a:gd name="T107" fmla="*/ 0 h 394"/>
                  <a:gd name="T108" fmla="*/ 0 w 274"/>
                  <a:gd name="T109" fmla="*/ 0 h 394"/>
                  <a:gd name="T110" fmla="*/ 0 w 274"/>
                  <a:gd name="T111" fmla="*/ 0 h 394"/>
                  <a:gd name="T112" fmla="*/ 0 w 274"/>
                  <a:gd name="T113" fmla="*/ 0 h 394"/>
                  <a:gd name="T114" fmla="*/ 0 w 274"/>
                  <a:gd name="T115" fmla="*/ 0 h 394"/>
                  <a:gd name="T116" fmla="*/ 0 w 274"/>
                  <a:gd name="T117" fmla="*/ 0 h 394"/>
                  <a:gd name="T118" fmla="*/ 0 w 274"/>
                  <a:gd name="T119" fmla="*/ 0 h 394"/>
                  <a:gd name="T120" fmla="*/ 0 w 274"/>
                  <a:gd name="T121" fmla="*/ 0 h 3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
                  <a:gd name="T184" fmla="*/ 0 h 394"/>
                  <a:gd name="T185" fmla="*/ 274 w 274"/>
                  <a:gd name="T186" fmla="*/ 394 h 3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 h="394">
                    <a:moveTo>
                      <a:pt x="178" y="0"/>
                    </a:moveTo>
                    <a:lnTo>
                      <a:pt x="204" y="4"/>
                    </a:lnTo>
                    <a:lnTo>
                      <a:pt x="224" y="10"/>
                    </a:lnTo>
                    <a:lnTo>
                      <a:pt x="238" y="18"/>
                    </a:lnTo>
                    <a:lnTo>
                      <a:pt x="246" y="26"/>
                    </a:lnTo>
                    <a:lnTo>
                      <a:pt x="248" y="28"/>
                    </a:lnTo>
                    <a:lnTo>
                      <a:pt x="260" y="48"/>
                    </a:lnTo>
                    <a:lnTo>
                      <a:pt x="268" y="70"/>
                    </a:lnTo>
                    <a:lnTo>
                      <a:pt x="272" y="92"/>
                    </a:lnTo>
                    <a:lnTo>
                      <a:pt x="274" y="114"/>
                    </a:lnTo>
                    <a:lnTo>
                      <a:pt x="274" y="128"/>
                    </a:lnTo>
                    <a:lnTo>
                      <a:pt x="274" y="134"/>
                    </a:lnTo>
                    <a:lnTo>
                      <a:pt x="274" y="172"/>
                    </a:lnTo>
                    <a:lnTo>
                      <a:pt x="268" y="200"/>
                    </a:lnTo>
                    <a:lnTo>
                      <a:pt x="262" y="220"/>
                    </a:lnTo>
                    <a:lnTo>
                      <a:pt x="254" y="234"/>
                    </a:lnTo>
                    <a:lnTo>
                      <a:pt x="248" y="242"/>
                    </a:lnTo>
                    <a:lnTo>
                      <a:pt x="246" y="246"/>
                    </a:lnTo>
                    <a:lnTo>
                      <a:pt x="228" y="260"/>
                    </a:lnTo>
                    <a:lnTo>
                      <a:pt x="208" y="268"/>
                    </a:lnTo>
                    <a:lnTo>
                      <a:pt x="192" y="272"/>
                    </a:lnTo>
                    <a:lnTo>
                      <a:pt x="178" y="274"/>
                    </a:lnTo>
                    <a:lnTo>
                      <a:pt x="174" y="274"/>
                    </a:lnTo>
                    <a:lnTo>
                      <a:pt x="114" y="274"/>
                    </a:lnTo>
                    <a:lnTo>
                      <a:pt x="114" y="394"/>
                    </a:lnTo>
                    <a:lnTo>
                      <a:pt x="40" y="394"/>
                    </a:lnTo>
                    <a:lnTo>
                      <a:pt x="40" y="72"/>
                    </a:lnTo>
                    <a:lnTo>
                      <a:pt x="0" y="72"/>
                    </a:lnTo>
                    <a:lnTo>
                      <a:pt x="0" y="0"/>
                    </a:lnTo>
                    <a:lnTo>
                      <a:pt x="12" y="0"/>
                    </a:lnTo>
                    <a:lnTo>
                      <a:pt x="32" y="0"/>
                    </a:lnTo>
                    <a:lnTo>
                      <a:pt x="62" y="0"/>
                    </a:lnTo>
                    <a:lnTo>
                      <a:pt x="94" y="0"/>
                    </a:lnTo>
                    <a:lnTo>
                      <a:pt x="124" y="0"/>
                    </a:lnTo>
                    <a:lnTo>
                      <a:pt x="152" y="0"/>
                    </a:lnTo>
                    <a:lnTo>
                      <a:pt x="170" y="0"/>
                    </a:lnTo>
                    <a:lnTo>
                      <a:pt x="178" y="0"/>
                    </a:lnTo>
                    <a:close/>
                    <a:moveTo>
                      <a:pt x="114" y="72"/>
                    </a:moveTo>
                    <a:lnTo>
                      <a:pt x="114" y="200"/>
                    </a:lnTo>
                    <a:lnTo>
                      <a:pt x="150" y="200"/>
                    </a:lnTo>
                    <a:lnTo>
                      <a:pt x="154" y="202"/>
                    </a:lnTo>
                    <a:lnTo>
                      <a:pt x="164" y="200"/>
                    </a:lnTo>
                    <a:lnTo>
                      <a:pt x="176" y="198"/>
                    </a:lnTo>
                    <a:lnTo>
                      <a:pt x="184" y="194"/>
                    </a:lnTo>
                    <a:lnTo>
                      <a:pt x="186" y="192"/>
                    </a:lnTo>
                    <a:lnTo>
                      <a:pt x="190" y="188"/>
                    </a:lnTo>
                    <a:lnTo>
                      <a:pt x="194" y="176"/>
                    </a:lnTo>
                    <a:lnTo>
                      <a:pt x="198" y="160"/>
                    </a:lnTo>
                    <a:lnTo>
                      <a:pt x="200" y="136"/>
                    </a:lnTo>
                    <a:lnTo>
                      <a:pt x="200" y="130"/>
                    </a:lnTo>
                    <a:lnTo>
                      <a:pt x="200" y="118"/>
                    </a:lnTo>
                    <a:lnTo>
                      <a:pt x="196" y="102"/>
                    </a:lnTo>
                    <a:lnTo>
                      <a:pt x="192" y="88"/>
                    </a:lnTo>
                    <a:lnTo>
                      <a:pt x="184" y="78"/>
                    </a:lnTo>
                    <a:lnTo>
                      <a:pt x="182" y="76"/>
                    </a:lnTo>
                    <a:lnTo>
                      <a:pt x="178" y="74"/>
                    </a:lnTo>
                    <a:lnTo>
                      <a:pt x="174" y="72"/>
                    </a:lnTo>
                    <a:lnTo>
                      <a:pt x="168" y="72"/>
                    </a:lnTo>
                    <a:lnTo>
                      <a:pt x="160" y="72"/>
                    </a:lnTo>
                    <a:lnTo>
                      <a:pt x="114" y="72"/>
                    </a:lnTo>
                    <a:close/>
                  </a:path>
                </a:pathLst>
              </a:custGeom>
              <a:solidFill>
                <a:srgbClr val="000000"/>
              </a:solidFill>
              <a:ln w="0">
                <a:solidFill>
                  <a:srgbClr val="000000"/>
                </a:solidFill>
                <a:prstDash val="solid"/>
                <a:round/>
                <a:headEnd/>
                <a:tailEnd/>
              </a:ln>
            </p:spPr>
            <p:txBody>
              <a:bodyPr/>
              <a:lstStyle/>
              <a:p>
                <a:endParaRPr lang="en-US"/>
              </a:p>
            </p:txBody>
          </p:sp>
          <p:sp>
            <p:nvSpPr>
              <p:cNvPr id="13340" name="Freeform 17"/>
              <p:cNvSpPr>
                <a:spLocks/>
              </p:cNvSpPr>
              <p:nvPr/>
            </p:nvSpPr>
            <p:spPr bwMode="auto">
              <a:xfrm>
                <a:off x="1030" y="2356"/>
                <a:ext cx="42" cy="61"/>
              </a:xfrm>
              <a:custGeom>
                <a:avLst/>
                <a:gdLst>
                  <a:gd name="T0" fmla="*/ 0 w 274"/>
                  <a:gd name="T1" fmla="*/ 0 h 394"/>
                  <a:gd name="T2" fmla="*/ 0 w 274"/>
                  <a:gd name="T3" fmla="*/ 0 h 394"/>
                  <a:gd name="T4" fmla="*/ 0 w 274"/>
                  <a:gd name="T5" fmla="*/ 0 h 394"/>
                  <a:gd name="T6" fmla="*/ 0 w 274"/>
                  <a:gd name="T7" fmla="*/ 0 h 394"/>
                  <a:gd name="T8" fmla="*/ 0 w 274"/>
                  <a:gd name="T9" fmla="*/ 0 h 394"/>
                  <a:gd name="T10" fmla="*/ 0 w 274"/>
                  <a:gd name="T11" fmla="*/ 0 h 394"/>
                  <a:gd name="T12" fmla="*/ 0 w 274"/>
                  <a:gd name="T13" fmla="*/ 0 h 394"/>
                  <a:gd name="T14" fmla="*/ 0 w 274"/>
                  <a:gd name="T15" fmla="*/ 0 h 394"/>
                  <a:gd name="T16" fmla="*/ 0 w 274"/>
                  <a:gd name="T17" fmla="*/ 0 h 394"/>
                  <a:gd name="T18" fmla="*/ 0 w 274"/>
                  <a:gd name="T19" fmla="*/ 0 h 394"/>
                  <a:gd name="T20" fmla="*/ 0 w 274"/>
                  <a:gd name="T21" fmla="*/ 0 h 394"/>
                  <a:gd name="T22" fmla="*/ 0 w 274"/>
                  <a:gd name="T23" fmla="*/ 0 h 394"/>
                  <a:gd name="T24" fmla="*/ 0 w 274"/>
                  <a:gd name="T25" fmla="*/ 0 h 394"/>
                  <a:gd name="T26" fmla="*/ 0 w 274"/>
                  <a:gd name="T27" fmla="*/ 0 h 394"/>
                  <a:gd name="T28" fmla="*/ 0 w 274"/>
                  <a:gd name="T29" fmla="*/ 0 h 394"/>
                  <a:gd name="T30" fmla="*/ 0 w 274"/>
                  <a:gd name="T31" fmla="*/ 0 h 394"/>
                  <a:gd name="T32" fmla="*/ 0 w 274"/>
                  <a:gd name="T33" fmla="*/ 0 h 394"/>
                  <a:gd name="T34" fmla="*/ 0 w 274"/>
                  <a:gd name="T35" fmla="*/ 0 h 394"/>
                  <a:gd name="T36" fmla="*/ 0 w 274"/>
                  <a:gd name="T37" fmla="*/ 0 h 394"/>
                  <a:gd name="T38" fmla="*/ 0 w 274"/>
                  <a:gd name="T39" fmla="*/ 0 h 394"/>
                  <a:gd name="T40" fmla="*/ 0 w 274"/>
                  <a:gd name="T41" fmla="*/ 0 h 394"/>
                  <a:gd name="T42" fmla="*/ 0 w 274"/>
                  <a:gd name="T43" fmla="*/ 0 h 394"/>
                  <a:gd name="T44" fmla="*/ 0 w 274"/>
                  <a:gd name="T45" fmla="*/ 0 h 394"/>
                  <a:gd name="T46" fmla="*/ 0 w 274"/>
                  <a:gd name="T47" fmla="*/ 0 h 394"/>
                  <a:gd name="T48" fmla="*/ 0 w 274"/>
                  <a:gd name="T49" fmla="*/ 0 h 394"/>
                  <a:gd name="T50" fmla="*/ 0 w 274"/>
                  <a:gd name="T51" fmla="*/ 0 h 394"/>
                  <a:gd name="T52" fmla="*/ 0 w 274"/>
                  <a:gd name="T53" fmla="*/ 0 h 394"/>
                  <a:gd name="T54" fmla="*/ 0 w 274"/>
                  <a:gd name="T55" fmla="*/ 0 h 394"/>
                  <a:gd name="T56" fmla="*/ 0 w 274"/>
                  <a:gd name="T57" fmla="*/ 0 h 394"/>
                  <a:gd name="T58" fmla="*/ 0 w 274"/>
                  <a:gd name="T59" fmla="*/ 0 h 394"/>
                  <a:gd name="T60" fmla="*/ 0 w 274"/>
                  <a:gd name="T61" fmla="*/ 0 h 394"/>
                  <a:gd name="T62" fmla="*/ 0 w 274"/>
                  <a:gd name="T63" fmla="*/ 0 h 394"/>
                  <a:gd name="T64" fmla="*/ 0 w 274"/>
                  <a:gd name="T65" fmla="*/ 0 h 394"/>
                  <a:gd name="T66" fmla="*/ 0 w 274"/>
                  <a:gd name="T67" fmla="*/ 0 h 394"/>
                  <a:gd name="T68" fmla="*/ 0 w 274"/>
                  <a:gd name="T69" fmla="*/ 0 h 394"/>
                  <a:gd name="T70" fmla="*/ 0 w 274"/>
                  <a:gd name="T71" fmla="*/ 0 h 394"/>
                  <a:gd name="T72" fmla="*/ 0 w 274"/>
                  <a:gd name="T73" fmla="*/ 0 h 3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394"/>
                  <a:gd name="T113" fmla="*/ 274 w 274"/>
                  <a:gd name="T114" fmla="*/ 394 h 3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394">
                    <a:moveTo>
                      <a:pt x="178" y="0"/>
                    </a:moveTo>
                    <a:lnTo>
                      <a:pt x="204" y="4"/>
                    </a:lnTo>
                    <a:lnTo>
                      <a:pt x="224" y="10"/>
                    </a:lnTo>
                    <a:lnTo>
                      <a:pt x="238" y="18"/>
                    </a:lnTo>
                    <a:lnTo>
                      <a:pt x="246" y="26"/>
                    </a:lnTo>
                    <a:lnTo>
                      <a:pt x="248" y="28"/>
                    </a:lnTo>
                    <a:lnTo>
                      <a:pt x="260" y="48"/>
                    </a:lnTo>
                    <a:lnTo>
                      <a:pt x="268" y="70"/>
                    </a:lnTo>
                    <a:lnTo>
                      <a:pt x="272" y="92"/>
                    </a:lnTo>
                    <a:lnTo>
                      <a:pt x="274" y="114"/>
                    </a:lnTo>
                    <a:lnTo>
                      <a:pt x="274" y="128"/>
                    </a:lnTo>
                    <a:lnTo>
                      <a:pt x="274" y="134"/>
                    </a:lnTo>
                    <a:lnTo>
                      <a:pt x="274" y="172"/>
                    </a:lnTo>
                    <a:lnTo>
                      <a:pt x="268" y="200"/>
                    </a:lnTo>
                    <a:lnTo>
                      <a:pt x="262" y="220"/>
                    </a:lnTo>
                    <a:lnTo>
                      <a:pt x="254" y="234"/>
                    </a:lnTo>
                    <a:lnTo>
                      <a:pt x="248" y="242"/>
                    </a:lnTo>
                    <a:lnTo>
                      <a:pt x="246" y="246"/>
                    </a:lnTo>
                    <a:lnTo>
                      <a:pt x="228" y="260"/>
                    </a:lnTo>
                    <a:lnTo>
                      <a:pt x="208" y="268"/>
                    </a:lnTo>
                    <a:lnTo>
                      <a:pt x="192" y="272"/>
                    </a:lnTo>
                    <a:lnTo>
                      <a:pt x="178" y="274"/>
                    </a:lnTo>
                    <a:lnTo>
                      <a:pt x="174" y="274"/>
                    </a:lnTo>
                    <a:lnTo>
                      <a:pt x="114" y="274"/>
                    </a:lnTo>
                    <a:lnTo>
                      <a:pt x="114" y="394"/>
                    </a:lnTo>
                    <a:lnTo>
                      <a:pt x="40" y="394"/>
                    </a:lnTo>
                    <a:lnTo>
                      <a:pt x="40" y="72"/>
                    </a:lnTo>
                    <a:lnTo>
                      <a:pt x="0" y="72"/>
                    </a:lnTo>
                    <a:lnTo>
                      <a:pt x="0" y="0"/>
                    </a:lnTo>
                    <a:lnTo>
                      <a:pt x="12" y="0"/>
                    </a:lnTo>
                    <a:lnTo>
                      <a:pt x="32" y="0"/>
                    </a:lnTo>
                    <a:lnTo>
                      <a:pt x="62" y="0"/>
                    </a:lnTo>
                    <a:lnTo>
                      <a:pt x="94" y="0"/>
                    </a:lnTo>
                    <a:lnTo>
                      <a:pt x="124" y="0"/>
                    </a:lnTo>
                    <a:lnTo>
                      <a:pt x="152" y="0"/>
                    </a:lnTo>
                    <a:lnTo>
                      <a:pt x="170" y="0"/>
                    </a:lnTo>
                    <a:lnTo>
                      <a:pt x="178" y="0"/>
                    </a:lnTo>
                  </a:path>
                </a:pathLst>
              </a:custGeom>
              <a:noFill/>
              <a:ln w="0">
                <a:solidFill>
                  <a:srgbClr val="000000"/>
                </a:solidFill>
                <a:prstDash val="solid"/>
                <a:round/>
                <a:headEnd/>
                <a:tailEnd/>
              </a:ln>
            </p:spPr>
            <p:txBody>
              <a:bodyPr/>
              <a:lstStyle/>
              <a:p>
                <a:endParaRPr lang="en-US"/>
              </a:p>
            </p:txBody>
          </p:sp>
          <p:sp>
            <p:nvSpPr>
              <p:cNvPr id="13341" name="Freeform 18"/>
              <p:cNvSpPr>
                <a:spLocks/>
              </p:cNvSpPr>
              <p:nvPr/>
            </p:nvSpPr>
            <p:spPr bwMode="auto">
              <a:xfrm>
                <a:off x="1048" y="2368"/>
                <a:ext cx="12" cy="20"/>
              </a:xfrm>
              <a:custGeom>
                <a:avLst/>
                <a:gdLst>
                  <a:gd name="T0" fmla="*/ 0 w 86"/>
                  <a:gd name="T1" fmla="*/ 0 h 130"/>
                  <a:gd name="T2" fmla="*/ 0 w 86"/>
                  <a:gd name="T3" fmla="*/ 0 h 130"/>
                  <a:gd name="T4" fmla="*/ 0 w 86"/>
                  <a:gd name="T5" fmla="*/ 0 h 130"/>
                  <a:gd name="T6" fmla="*/ 0 w 86"/>
                  <a:gd name="T7" fmla="*/ 0 h 130"/>
                  <a:gd name="T8" fmla="*/ 0 w 86"/>
                  <a:gd name="T9" fmla="*/ 0 h 130"/>
                  <a:gd name="T10" fmla="*/ 0 w 86"/>
                  <a:gd name="T11" fmla="*/ 0 h 130"/>
                  <a:gd name="T12" fmla="*/ 0 w 86"/>
                  <a:gd name="T13" fmla="*/ 0 h 130"/>
                  <a:gd name="T14" fmla="*/ 0 w 86"/>
                  <a:gd name="T15" fmla="*/ 0 h 130"/>
                  <a:gd name="T16" fmla="*/ 0 w 86"/>
                  <a:gd name="T17" fmla="*/ 0 h 130"/>
                  <a:gd name="T18" fmla="*/ 0 w 86"/>
                  <a:gd name="T19" fmla="*/ 0 h 130"/>
                  <a:gd name="T20" fmla="*/ 0 w 86"/>
                  <a:gd name="T21" fmla="*/ 0 h 130"/>
                  <a:gd name="T22" fmla="*/ 0 w 86"/>
                  <a:gd name="T23" fmla="*/ 0 h 130"/>
                  <a:gd name="T24" fmla="*/ 0 w 86"/>
                  <a:gd name="T25" fmla="*/ 0 h 130"/>
                  <a:gd name="T26" fmla="*/ 0 w 86"/>
                  <a:gd name="T27" fmla="*/ 0 h 130"/>
                  <a:gd name="T28" fmla="*/ 0 w 86"/>
                  <a:gd name="T29" fmla="*/ 0 h 130"/>
                  <a:gd name="T30" fmla="*/ 0 w 86"/>
                  <a:gd name="T31" fmla="*/ 0 h 130"/>
                  <a:gd name="T32" fmla="*/ 0 w 86"/>
                  <a:gd name="T33" fmla="*/ 0 h 130"/>
                  <a:gd name="T34" fmla="*/ 0 w 86"/>
                  <a:gd name="T35" fmla="*/ 0 h 130"/>
                  <a:gd name="T36" fmla="*/ 0 w 86"/>
                  <a:gd name="T37" fmla="*/ 0 h 130"/>
                  <a:gd name="T38" fmla="*/ 0 w 86"/>
                  <a:gd name="T39" fmla="*/ 0 h 130"/>
                  <a:gd name="T40" fmla="*/ 0 w 86"/>
                  <a:gd name="T41" fmla="*/ 0 h 130"/>
                  <a:gd name="T42" fmla="*/ 0 w 86"/>
                  <a:gd name="T43" fmla="*/ 0 h 130"/>
                  <a:gd name="T44" fmla="*/ 0 w 86"/>
                  <a:gd name="T45" fmla="*/ 0 h 130"/>
                  <a:gd name="T46" fmla="*/ 0 w 86"/>
                  <a:gd name="T47" fmla="*/ 0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130"/>
                  <a:gd name="T74" fmla="*/ 86 w 86"/>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130">
                    <a:moveTo>
                      <a:pt x="0" y="0"/>
                    </a:moveTo>
                    <a:lnTo>
                      <a:pt x="0" y="128"/>
                    </a:lnTo>
                    <a:lnTo>
                      <a:pt x="36" y="128"/>
                    </a:lnTo>
                    <a:lnTo>
                      <a:pt x="40" y="130"/>
                    </a:lnTo>
                    <a:lnTo>
                      <a:pt x="50" y="128"/>
                    </a:lnTo>
                    <a:lnTo>
                      <a:pt x="62" y="126"/>
                    </a:lnTo>
                    <a:lnTo>
                      <a:pt x="70" y="122"/>
                    </a:lnTo>
                    <a:lnTo>
                      <a:pt x="72" y="120"/>
                    </a:lnTo>
                    <a:lnTo>
                      <a:pt x="76" y="116"/>
                    </a:lnTo>
                    <a:lnTo>
                      <a:pt x="80" y="104"/>
                    </a:lnTo>
                    <a:lnTo>
                      <a:pt x="84" y="88"/>
                    </a:lnTo>
                    <a:lnTo>
                      <a:pt x="86" y="64"/>
                    </a:lnTo>
                    <a:lnTo>
                      <a:pt x="86" y="58"/>
                    </a:lnTo>
                    <a:lnTo>
                      <a:pt x="86" y="46"/>
                    </a:lnTo>
                    <a:lnTo>
                      <a:pt x="82" y="30"/>
                    </a:lnTo>
                    <a:lnTo>
                      <a:pt x="78" y="16"/>
                    </a:lnTo>
                    <a:lnTo>
                      <a:pt x="70" y="6"/>
                    </a:lnTo>
                    <a:lnTo>
                      <a:pt x="68" y="4"/>
                    </a:lnTo>
                    <a:lnTo>
                      <a:pt x="64" y="2"/>
                    </a:lnTo>
                    <a:lnTo>
                      <a:pt x="60" y="0"/>
                    </a:lnTo>
                    <a:lnTo>
                      <a:pt x="54" y="0"/>
                    </a:lnTo>
                    <a:lnTo>
                      <a:pt x="46" y="0"/>
                    </a:lnTo>
                    <a:lnTo>
                      <a:pt x="0" y="0"/>
                    </a:lnTo>
                  </a:path>
                </a:pathLst>
              </a:custGeom>
              <a:noFill/>
              <a:ln w="0">
                <a:solidFill>
                  <a:srgbClr val="000000"/>
                </a:solidFill>
                <a:prstDash val="solid"/>
                <a:round/>
                <a:headEnd/>
                <a:tailEnd/>
              </a:ln>
            </p:spPr>
            <p:txBody>
              <a:bodyPr/>
              <a:lstStyle/>
              <a:p>
                <a:endParaRPr lang="en-US"/>
              </a:p>
            </p:txBody>
          </p:sp>
          <p:sp>
            <p:nvSpPr>
              <p:cNvPr id="13342" name="Rectangle 19"/>
              <p:cNvSpPr>
                <a:spLocks noChangeArrowheads="1"/>
              </p:cNvSpPr>
              <p:nvPr/>
            </p:nvSpPr>
            <p:spPr bwMode="auto">
              <a:xfrm>
                <a:off x="1082" y="2356"/>
                <a:ext cx="10" cy="61"/>
              </a:xfrm>
              <a:prstGeom prst="rect">
                <a:avLst/>
              </a:prstGeom>
              <a:solidFill>
                <a:srgbClr val="000000"/>
              </a:solidFill>
              <a:ln w="0">
                <a:solidFill>
                  <a:srgbClr val="000000"/>
                </a:solidFill>
                <a:miter lim="800000"/>
                <a:headEnd/>
                <a:tailEnd/>
              </a:ln>
            </p:spPr>
            <p:txBody>
              <a:bodyPr/>
              <a:lstStyle/>
              <a:p>
                <a:endParaRPr lang="en-US">
                  <a:solidFill>
                    <a:srgbClr val="000000"/>
                  </a:solidFill>
                </a:endParaRPr>
              </a:p>
            </p:txBody>
          </p:sp>
          <p:sp>
            <p:nvSpPr>
              <p:cNvPr id="13343" name="Rectangle 20"/>
              <p:cNvSpPr>
                <a:spLocks noChangeArrowheads="1"/>
              </p:cNvSpPr>
              <p:nvPr/>
            </p:nvSpPr>
            <p:spPr bwMode="auto">
              <a:xfrm>
                <a:off x="1082" y="2356"/>
                <a:ext cx="10" cy="61"/>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13344" name="Freeform 21"/>
              <p:cNvSpPr>
                <a:spLocks noEditPoints="1"/>
              </p:cNvSpPr>
              <p:nvPr/>
            </p:nvSpPr>
            <p:spPr bwMode="auto">
              <a:xfrm>
                <a:off x="1103" y="2356"/>
                <a:ext cx="40" cy="63"/>
              </a:xfrm>
              <a:custGeom>
                <a:avLst/>
                <a:gdLst>
                  <a:gd name="T0" fmla="*/ 0 w 256"/>
                  <a:gd name="T1" fmla="*/ 0 h 404"/>
                  <a:gd name="T2" fmla="*/ 0 w 256"/>
                  <a:gd name="T3" fmla="*/ 0 h 404"/>
                  <a:gd name="T4" fmla="*/ 0 w 256"/>
                  <a:gd name="T5" fmla="*/ 0 h 404"/>
                  <a:gd name="T6" fmla="*/ 0 w 256"/>
                  <a:gd name="T7" fmla="*/ 0 h 404"/>
                  <a:gd name="T8" fmla="*/ 0 w 256"/>
                  <a:gd name="T9" fmla="*/ 0 h 404"/>
                  <a:gd name="T10" fmla="*/ 0 w 256"/>
                  <a:gd name="T11" fmla="*/ 0 h 404"/>
                  <a:gd name="T12" fmla="*/ 0 w 256"/>
                  <a:gd name="T13" fmla="*/ 0 h 404"/>
                  <a:gd name="T14" fmla="*/ 0 w 256"/>
                  <a:gd name="T15" fmla="*/ 0 h 404"/>
                  <a:gd name="T16" fmla="*/ 0 w 256"/>
                  <a:gd name="T17" fmla="*/ 0 h 404"/>
                  <a:gd name="T18" fmla="*/ 0 w 256"/>
                  <a:gd name="T19" fmla="*/ 0 h 404"/>
                  <a:gd name="T20" fmla="*/ 0 w 256"/>
                  <a:gd name="T21" fmla="*/ 0 h 404"/>
                  <a:gd name="T22" fmla="*/ 0 w 256"/>
                  <a:gd name="T23" fmla="*/ 0 h 404"/>
                  <a:gd name="T24" fmla="*/ 0 w 256"/>
                  <a:gd name="T25" fmla="*/ 0 h 404"/>
                  <a:gd name="T26" fmla="*/ 0 w 256"/>
                  <a:gd name="T27" fmla="*/ 0 h 404"/>
                  <a:gd name="T28" fmla="*/ 0 w 256"/>
                  <a:gd name="T29" fmla="*/ 0 h 404"/>
                  <a:gd name="T30" fmla="*/ 0 w 256"/>
                  <a:gd name="T31" fmla="*/ 0 h 404"/>
                  <a:gd name="T32" fmla="*/ 0 w 256"/>
                  <a:gd name="T33" fmla="*/ 0 h 404"/>
                  <a:gd name="T34" fmla="*/ 0 w 256"/>
                  <a:gd name="T35" fmla="*/ 0 h 404"/>
                  <a:gd name="T36" fmla="*/ 0 w 256"/>
                  <a:gd name="T37" fmla="*/ 0 h 404"/>
                  <a:gd name="T38" fmla="*/ 0 w 256"/>
                  <a:gd name="T39" fmla="*/ 0 h 404"/>
                  <a:gd name="T40" fmla="*/ 0 w 256"/>
                  <a:gd name="T41" fmla="*/ 0 h 404"/>
                  <a:gd name="T42" fmla="*/ 0 w 256"/>
                  <a:gd name="T43" fmla="*/ 0 h 404"/>
                  <a:gd name="T44" fmla="*/ 0 w 256"/>
                  <a:gd name="T45" fmla="*/ 0 h 404"/>
                  <a:gd name="T46" fmla="*/ 0 w 256"/>
                  <a:gd name="T47" fmla="*/ 0 h 404"/>
                  <a:gd name="T48" fmla="*/ 0 w 256"/>
                  <a:gd name="T49" fmla="*/ 0 h 404"/>
                  <a:gd name="T50" fmla="*/ 0 w 256"/>
                  <a:gd name="T51" fmla="*/ 0 h 404"/>
                  <a:gd name="T52" fmla="*/ 0 w 256"/>
                  <a:gd name="T53" fmla="*/ 0 h 404"/>
                  <a:gd name="T54" fmla="*/ 0 w 256"/>
                  <a:gd name="T55" fmla="*/ 0 h 404"/>
                  <a:gd name="T56" fmla="*/ 0 w 256"/>
                  <a:gd name="T57" fmla="*/ 0 h 404"/>
                  <a:gd name="T58" fmla="*/ 0 w 256"/>
                  <a:gd name="T59" fmla="*/ 0 h 404"/>
                  <a:gd name="T60" fmla="*/ 0 w 256"/>
                  <a:gd name="T61" fmla="*/ 0 h 404"/>
                  <a:gd name="T62" fmla="*/ 0 w 256"/>
                  <a:gd name="T63" fmla="*/ 0 h 404"/>
                  <a:gd name="T64" fmla="*/ 0 w 256"/>
                  <a:gd name="T65" fmla="*/ 0 h 404"/>
                  <a:gd name="T66" fmla="*/ 0 w 256"/>
                  <a:gd name="T67" fmla="*/ 0 h 404"/>
                  <a:gd name="T68" fmla="*/ 0 w 256"/>
                  <a:gd name="T69" fmla="*/ 0 h 404"/>
                  <a:gd name="T70" fmla="*/ 0 w 256"/>
                  <a:gd name="T71" fmla="*/ 0 h 404"/>
                  <a:gd name="T72" fmla="*/ 0 w 256"/>
                  <a:gd name="T73" fmla="*/ 0 h 404"/>
                  <a:gd name="T74" fmla="*/ 0 w 256"/>
                  <a:gd name="T75" fmla="*/ 0 h 404"/>
                  <a:gd name="T76" fmla="*/ 0 w 256"/>
                  <a:gd name="T77" fmla="*/ 0 h 404"/>
                  <a:gd name="T78" fmla="*/ 0 w 256"/>
                  <a:gd name="T79" fmla="*/ 0 h 404"/>
                  <a:gd name="T80" fmla="*/ 0 w 256"/>
                  <a:gd name="T81" fmla="*/ 0 h 404"/>
                  <a:gd name="T82" fmla="*/ 0 w 256"/>
                  <a:gd name="T83" fmla="*/ 0 h 404"/>
                  <a:gd name="T84" fmla="*/ 0 w 256"/>
                  <a:gd name="T85" fmla="*/ 0 h 404"/>
                  <a:gd name="T86" fmla="*/ 0 w 256"/>
                  <a:gd name="T87" fmla="*/ 0 h 404"/>
                  <a:gd name="T88" fmla="*/ 0 w 256"/>
                  <a:gd name="T89" fmla="*/ 0 h 404"/>
                  <a:gd name="T90" fmla="*/ 0 w 256"/>
                  <a:gd name="T91" fmla="*/ 0 h 404"/>
                  <a:gd name="T92" fmla="*/ 0 w 256"/>
                  <a:gd name="T93" fmla="*/ 0 h 404"/>
                  <a:gd name="T94" fmla="*/ 0 w 256"/>
                  <a:gd name="T95" fmla="*/ 0 h 404"/>
                  <a:gd name="T96" fmla="*/ 0 w 256"/>
                  <a:gd name="T97" fmla="*/ 0 h 404"/>
                  <a:gd name="T98" fmla="*/ 0 w 256"/>
                  <a:gd name="T99" fmla="*/ 0 h 404"/>
                  <a:gd name="T100" fmla="*/ 0 w 256"/>
                  <a:gd name="T101" fmla="*/ 0 h 404"/>
                  <a:gd name="T102" fmla="*/ 0 w 256"/>
                  <a:gd name="T103" fmla="*/ 0 h 404"/>
                  <a:gd name="T104" fmla="*/ 0 w 256"/>
                  <a:gd name="T105" fmla="*/ 0 h 404"/>
                  <a:gd name="T106" fmla="*/ 0 w 256"/>
                  <a:gd name="T107" fmla="*/ 0 h 404"/>
                  <a:gd name="T108" fmla="*/ 0 w 256"/>
                  <a:gd name="T109" fmla="*/ 0 h 404"/>
                  <a:gd name="T110" fmla="*/ 0 w 256"/>
                  <a:gd name="T111" fmla="*/ 0 h 404"/>
                  <a:gd name="T112" fmla="*/ 0 w 256"/>
                  <a:gd name="T113" fmla="*/ 0 h 404"/>
                  <a:gd name="T114" fmla="*/ 0 w 256"/>
                  <a:gd name="T115" fmla="*/ 0 h 404"/>
                  <a:gd name="T116" fmla="*/ 0 w 256"/>
                  <a:gd name="T117" fmla="*/ 0 h 404"/>
                  <a:gd name="T118" fmla="*/ 0 w 256"/>
                  <a:gd name="T119" fmla="*/ 0 h 404"/>
                  <a:gd name="T120" fmla="*/ 0 w 256"/>
                  <a:gd name="T121" fmla="*/ 0 h 4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6"/>
                  <a:gd name="T184" fmla="*/ 0 h 404"/>
                  <a:gd name="T185" fmla="*/ 256 w 256"/>
                  <a:gd name="T186" fmla="*/ 404 h 4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6" h="404">
                    <a:moveTo>
                      <a:pt x="206" y="18"/>
                    </a:moveTo>
                    <a:lnTo>
                      <a:pt x="222" y="32"/>
                    </a:lnTo>
                    <a:lnTo>
                      <a:pt x="234" y="48"/>
                    </a:lnTo>
                    <a:lnTo>
                      <a:pt x="242" y="64"/>
                    </a:lnTo>
                    <a:lnTo>
                      <a:pt x="246" y="76"/>
                    </a:lnTo>
                    <a:lnTo>
                      <a:pt x="246" y="80"/>
                    </a:lnTo>
                    <a:lnTo>
                      <a:pt x="250" y="102"/>
                    </a:lnTo>
                    <a:lnTo>
                      <a:pt x="254" y="128"/>
                    </a:lnTo>
                    <a:lnTo>
                      <a:pt x="254" y="156"/>
                    </a:lnTo>
                    <a:lnTo>
                      <a:pt x="256" y="180"/>
                    </a:lnTo>
                    <a:lnTo>
                      <a:pt x="256" y="198"/>
                    </a:lnTo>
                    <a:lnTo>
                      <a:pt x="256" y="204"/>
                    </a:lnTo>
                    <a:lnTo>
                      <a:pt x="256" y="244"/>
                    </a:lnTo>
                    <a:lnTo>
                      <a:pt x="254" y="274"/>
                    </a:lnTo>
                    <a:lnTo>
                      <a:pt x="250" y="296"/>
                    </a:lnTo>
                    <a:lnTo>
                      <a:pt x="250" y="306"/>
                    </a:lnTo>
                    <a:lnTo>
                      <a:pt x="248" y="310"/>
                    </a:lnTo>
                    <a:lnTo>
                      <a:pt x="240" y="340"/>
                    </a:lnTo>
                    <a:lnTo>
                      <a:pt x="230" y="360"/>
                    </a:lnTo>
                    <a:lnTo>
                      <a:pt x="222" y="372"/>
                    </a:lnTo>
                    <a:lnTo>
                      <a:pt x="218" y="376"/>
                    </a:lnTo>
                    <a:lnTo>
                      <a:pt x="204" y="388"/>
                    </a:lnTo>
                    <a:lnTo>
                      <a:pt x="190" y="394"/>
                    </a:lnTo>
                    <a:lnTo>
                      <a:pt x="178" y="398"/>
                    </a:lnTo>
                    <a:lnTo>
                      <a:pt x="174" y="400"/>
                    </a:lnTo>
                    <a:lnTo>
                      <a:pt x="150" y="404"/>
                    </a:lnTo>
                    <a:lnTo>
                      <a:pt x="134" y="404"/>
                    </a:lnTo>
                    <a:lnTo>
                      <a:pt x="128" y="404"/>
                    </a:lnTo>
                    <a:lnTo>
                      <a:pt x="102" y="404"/>
                    </a:lnTo>
                    <a:lnTo>
                      <a:pt x="84" y="400"/>
                    </a:lnTo>
                    <a:lnTo>
                      <a:pt x="74" y="398"/>
                    </a:lnTo>
                    <a:lnTo>
                      <a:pt x="70" y="396"/>
                    </a:lnTo>
                    <a:lnTo>
                      <a:pt x="56" y="390"/>
                    </a:lnTo>
                    <a:lnTo>
                      <a:pt x="46" y="384"/>
                    </a:lnTo>
                    <a:lnTo>
                      <a:pt x="38" y="378"/>
                    </a:lnTo>
                    <a:lnTo>
                      <a:pt x="36" y="376"/>
                    </a:lnTo>
                    <a:lnTo>
                      <a:pt x="22" y="356"/>
                    </a:lnTo>
                    <a:lnTo>
                      <a:pt x="12" y="336"/>
                    </a:lnTo>
                    <a:lnTo>
                      <a:pt x="6" y="318"/>
                    </a:lnTo>
                    <a:lnTo>
                      <a:pt x="4" y="304"/>
                    </a:lnTo>
                    <a:lnTo>
                      <a:pt x="4" y="300"/>
                    </a:lnTo>
                    <a:lnTo>
                      <a:pt x="2" y="284"/>
                    </a:lnTo>
                    <a:lnTo>
                      <a:pt x="0" y="260"/>
                    </a:lnTo>
                    <a:lnTo>
                      <a:pt x="0" y="234"/>
                    </a:lnTo>
                    <a:lnTo>
                      <a:pt x="0" y="212"/>
                    </a:lnTo>
                    <a:lnTo>
                      <a:pt x="0" y="194"/>
                    </a:lnTo>
                    <a:lnTo>
                      <a:pt x="0" y="188"/>
                    </a:lnTo>
                    <a:lnTo>
                      <a:pt x="0" y="152"/>
                    </a:lnTo>
                    <a:lnTo>
                      <a:pt x="2" y="124"/>
                    </a:lnTo>
                    <a:lnTo>
                      <a:pt x="4" y="102"/>
                    </a:lnTo>
                    <a:lnTo>
                      <a:pt x="6" y="88"/>
                    </a:lnTo>
                    <a:lnTo>
                      <a:pt x="8" y="84"/>
                    </a:lnTo>
                    <a:lnTo>
                      <a:pt x="16" y="60"/>
                    </a:lnTo>
                    <a:lnTo>
                      <a:pt x="24" y="42"/>
                    </a:lnTo>
                    <a:lnTo>
                      <a:pt x="32" y="34"/>
                    </a:lnTo>
                    <a:lnTo>
                      <a:pt x="34" y="30"/>
                    </a:lnTo>
                    <a:lnTo>
                      <a:pt x="52" y="16"/>
                    </a:lnTo>
                    <a:lnTo>
                      <a:pt x="74" y="8"/>
                    </a:lnTo>
                    <a:lnTo>
                      <a:pt x="94" y="2"/>
                    </a:lnTo>
                    <a:lnTo>
                      <a:pt x="114" y="0"/>
                    </a:lnTo>
                    <a:lnTo>
                      <a:pt x="126" y="0"/>
                    </a:lnTo>
                    <a:lnTo>
                      <a:pt x="132" y="0"/>
                    </a:lnTo>
                    <a:lnTo>
                      <a:pt x="160" y="0"/>
                    </a:lnTo>
                    <a:lnTo>
                      <a:pt x="180" y="6"/>
                    </a:lnTo>
                    <a:lnTo>
                      <a:pt x="194" y="10"/>
                    </a:lnTo>
                    <a:lnTo>
                      <a:pt x="204" y="16"/>
                    </a:lnTo>
                    <a:lnTo>
                      <a:pt x="206" y="18"/>
                    </a:lnTo>
                    <a:close/>
                    <a:moveTo>
                      <a:pt x="130" y="70"/>
                    </a:moveTo>
                    <a:lnTo>
                      <a:pt x="128" y="70"/>
                    </a:lnTo>
                    <a:lnTo>
                      <a:pt x="124" y="70"/>
                    </a:lnTo>
                    <a:lnTo>
                      <a:pt x="120" y="70"/>
                    </a:lnTo>
                    <a:lnTo>
                      <a:pt x="114" y="72"/>
                    </a:lnTo>
                    <a:lnTo>
                      <a:pt x="106" y="74"/>
                    </a:lnTo>
                    <a:lnTo>
                      <a:pt x="98" y="78"/>
                    </a:lnTo>
                    <a:lnTo>
                      <a:pt x="96" y="78"/>
                    </a:lnTo>
                    <a:lnTo>
                      <a:pt x="90" y="84"/>
                    </a:lnTo>
                    <a:lnTo>
                      <a:pt x="84" y="94"/>
                    </a:lnTo>
                    <a:lnTo>
                      <a:pt x="78" y="112"/>
                    </a:lnTo>
                    <a:lnTo>
                      <a:pt x="78" y="116"/>
                    </a:lnTo>
                    <a:lnTo>
                      <a:pt x="76" y="130"/>
                    </a:lnTo>
                    <a:lnTo>
                      <a:pt x="74" y="150"/>
                    </a:lnTo>
                    <a:lnTo>
                      <a:pt x="74" y="176"/>
                    </a:lnTo>
                    <a:lnTo>
                      <a:pt x="72" y="208"/>
                    </a:lnTo>
                    <a:lnTo>
                      <a:pt x="74" y="214"/>
                    </a:lnTo>
                    <a:lnTo>
                      <a:pt x="74" y="232"/>
                    </a:lnTo>
                    <a:lnTo>
                      <a:pt x="74" y="252"/>
                    </a:lnTo>
                    <a:lnTo>
                      <a:pt x="76" y="272"/>
                    </a:lnTo>
                    <a:lnTo>
                      <a:pt x="76" y="284"/>
                    </a:lnTo>
                    <a:lnTo>
                      <a:pt x="76" y="288"/>
                    </a:lnTo>
                    <a:lnTo>
                      <a:pt x="78" y="298"/>
                    </a:lnTo>
                    <a:lnTo>
                      <a:pt x="82" y="310"/>
                    </a:lnTo>
                    <a:lnTo>
                      <a:pt x="88" y="320"/>
                    </a:lnTo>
                    <a:lnTo>
                      <a:pt x="90" y="322"/>
                    </a:lnTo>
                    <a:lnTo>
                      <a:pt x="96" y="328"/>
                    </a:lnTo>
                    <a:lnTo>
                      <a:pt x="108" y="332"/>
                    </a:lnTo>
                    <a:lnTo>
                      <a:pt x="126" y="334"/>
                    </a:lnTo>
                    <a:lnTo>
                      <a:pt x="130" y="334"/>
                    </a:lnTo>
                    <a:lnTo>
                      <a:pt x="140" y="334"/>
                    </a:lnTo>
                    <a:lnTo>
                      <a:pt x="152" y="330"/>
                    </a:lnTo>
                    <a:lnTo>
                      <a:pt x="164" y="322"/>
                    </a:lnTo>
                    <a:lnTo>
                      <a:pt x="166" y="320"/>
                    </a:lnTo>
                    <a:lnTo>
                      <a:pt x="170" y="314"/>
                    </a:lnTo>
                    <a:lnTo>
                      <a:pt x="174" y="304"/>
                    </a:lnTo>
                    <a:lnTo>
                      <a:pt x="178" y="286"/>
                    </a:lnTo>
                    <a:lnTo>
                      <a:pt x="178" y="284"/>
                    </a:lnTo>
                    <a:lnTo>
                      <a:pt x="180" y="276"/>
                    </a:lnTo>
                    <a:lnTo>
                      <a:pt x="180" y="264"/>
                    </a:lnTo>
                    <a:lnTo>
                      <a:pt x="182" y="242"/>
                    </a:lnTo>
                    <a:lnTo>
                      <a:pt x="182" y="210"/>
                    </a:lnTo>
                    <a:lnTo>
                      <a:pt x="182" y="204"/>
                    </a:lnTo>
                    <a:lnTo>
                      <a:pt x="182" y="188"/>
                    </a:lnTo>
                    <a:lnTo>
                      <a:pt x="182" y="168"/>
                    </a:lnTo>
                    <a:lnTo>
                      <a:pt x="182" y="148"/>
                    </a:lnTo>
                    <a:lnTo>
                      <a:pt x="180" y="128"/>
                    </a:lnTo>
                    <a:lnTo>
                      <a:pt x="178" y="114"/>
                    </a:lnTo>
                    <a:lnTo>
                      <a:pt x="178" y="108"/>
                    </a:lnTo>
                    <a:lnTo>
                      <a:pt x="172" y="94"/>
                    </a:lnTo>
                    <a:lnTo>
                      <a:pt x="162" y="80"/>
                    </a:lnTo>
                    <a:lnTo>
                      <a:pt x="160" y="78"/>
                    </a:lnTo>
                    <a:lnTo>
                      <a:pt x="154" y="74"/>
                    </a:lnTo>
                    <a:lnTo>
                      <a:pt x="144" y="72"/>
                    </a:lnTo>
                    <a:lnTo>
                      <a:pt x="130" y="70"/>
                    </a:lnTo>
                    <a:close/>
                  </a:path>
                </a:pathLst>
              </a:custGeom>
              <a:solidFill>
                <a:srgbClr val="000000"/>
              </a:solidFill>
              <a:ln w="0">
                <a:solidFill>
                  <a:srgbClr val="000000"/>
                </a:solidFill>
                <a:prstDash val="solid"/>
                <a:round/>
                <a:headEnd/>
                <a:tailEnd/>
              </a:ln>
            </p:spPr>
            <p:txBody>
              <a:bodyPr/>
              <a:lstStyle/>
              <a:p>
                <a:endParaRPr lang="en-US"/>
              </a:p>
            </p:txBody>
          </p:sp>
          <p:sp>
            <p:nvSpPr>
              <p:cNvPr id="13345" name="Freeform 22"/>
              <p:cNvSpPr>
                <a:spLocks/>
              </p:cNvSpPr>
              <p:nvPr/>
            </p:nvSpPr>
            <p:spPr bwMode="auto">
              <a:xfrm>
                <a:off x="1103" y="2356"/>
                <a:ext cx="40" cy="63"/>
              </a:xfrm>
              <a:custGeom>
                <a:avLst/>
                <a:gdLst>
                  <a:gd name="T0" fmla="*/ 0 w 256"/>
                  <a:gd name="T1" fmla="*/ 0 h 404"/>
                  <a:gd name="T2" fmla="*/ 0 w 256"/>
                  <a:gd name="T3" fmla="*/ 0 h 404"/>
                  <a:gd name="T4" fmla="*/ 0 w 256"/>
                  <a:gd name="T5" fmla="*/ 0 h 404"/>
                  <a:gd name="T6" fmla="*/ 0 w 256"/>
                  <a:gd name="T7" fmla="*/ 0 h 404"/>
                  <a:gd name="T8" fmla="*/ 0 w 256"/>
                  <a:gd name="T9" fmla="*/ 0 h 404"/>
                  <a:gd name="T10" fmla="*/ 0 w 256"/>
                  <a:gd name="T11" fmla="*/ 0 h 404"/>
                  <a:gd name="T12" fmla="*/ 0 w 256"/>
                  <a:gd name="T13" fmla="*/ 0 h 404"/>
                  <a:gd name="T14" fmla="*/ 0 w 256"/>
                  <a:gd name="T15" fmla="*/ 0 h 404"/>
                  <a:gd name="T16" fmla="*/ 0 w 256"/>
                  <a:gd name="T17" fmla="*/ 0 h 404"/>
                  <a:gd name="T18" fmla="*/ 0 w 256"/>
                  <a:gd name="T19" fmla="*/ 0 h 404"/>
                  <a:gd name="T20" fmla="*/ 0 w 256"/>
                  <a:gd name="T21" fmla="*/ 0 h 404"/>
                  <a:gd name="T22" fmla="*/ 0 w 256"/>
                  <a:gd name="T23" fmla="*/ 0 h 404"/>
                  <a:gd name="T24" fmla="*/ 0 w 256"/>
                  <a:gd name="T25" fmla="*/ 0 h 404"/>
                  <a:gd name="T26" fmla="*/ 0 w 256"/>
                  <a:gd name="T27" fmla="*/ 0 h 404"/>
                  <a:gd name="T28" fmla="*/ 0 w 256"/>
                  <a:gd name="T29" fmla="*/ 0 h 404"/>
                  <a:gd name="T30" fmla="*/ 0 w 256"/>
                  <a:gd name="T31" fmla="*/ 0 h 404"/>
                  <a:gd name="T32" fmla="*/ 0 w 256"/>
                  <a:gd name="T33" fmla="*/ 0 h 404"/>
                  <a:gd name="T34" fmla="*/ 0 w 256"/>
                  <a:gd name="T35" fmla="*/ 0 h 404"/>
                  <a:gd name="T36" fmla="*/ 0 w 256"/>
                  <a:gd name="T37" fmla="*/ 0 h 404"/>
                  <a:gd name="T38" fmla="*/ 0 w 256"/>
                  <a:gd name="T39" fmla="*/ 0 h 404"/>
                  <a:gd name="T40" fmla="*/ 0 w 256"/>
                  <a:gd name="T41" fmla="*/ 0 h 404"/>
                  <a:gd name="T42" fmla="*/ 0 w 256"/>
                  <a:gd name="T43" fmla="*/ 0 h 404"/>
                  <a:gd name="T44" fmla="*/ 0 w 256"/>
                  <a:gd name="T45" fmla="*/ 0 h 404"/>
                  <a:gd name="T46" fmla="*/ 0 w 256"/>
                  <a:gd name="T47" fmla="*/ 0 h 404"/>
                  <a:gd name="T48" fmla="*/ 0 w 256"/>
                  <a:gd name="T49" fmla="*/ 0 h 404"/>
                  <a:gd name="T50" fmla="*/ 0 w 256"/>
                  <a:gd name="T51" fmla="*/ 0 h 404"/>
                  <a:gd name="T52" fmla="*/ 0 w 256"/>
                  <a:gd name="T53" fmla="*/ 0 h 404"/>
                  <a:gd name="T54" fmla="*/ 0 w 256"/>
                  <a:gd name="T55" fmla="*/ 0 h 404"/>
                  <a:gd name="T56" fmla="*/ 0 w 256"/>
                  <a:gd name="T57" fmla="*/ 0 h 404"/>
                  <a:gd name="T58" fmla="*/ 0 w 256"/>
                  <a:gd name="T59" fmla="*/ 0 h 404"/>
                  <a:gd name="T60" fmla="*/ 0 w 256"/>
                  <a:gd name="T61" fmla="*/ 0 h 404"/>
                  <a:gd name="T62" fmla="*/ 0 w 256"/>
                  <a:gd name="T63" fmla="*/ 0 h 404"/>
                  <a:gd name="T64" fmla="*/ 0 w 256"/>
                  <a:gd name="T65" fmla="*/ 0 h 4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404"/>
                  <a:gd name="T101" fmla="*/ 256 w 256"/>
                  <a:gd name="T102" fmla="*/ 404 h 4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404">
                    <a:moveTo>
                      <a:pt x="206" y="18"/>
                    </a:moveTo>
                    <a:lnTo>
                      <a:pt x="222" y="32"/>
                    </a:lnTo>
                    <a:lnTo>
                      <a:pt x="234" y="48"/>
                    </a:lnTo>
                    <a:lnTo>
                      <a:pt x="242" y="64"/>
                    </a:lnTo>
                    <a:lnTo>
                      <a:pt x="246" y="76"/>
                    </a:lnTo>
                    <a:lnTo>
                      <a:pt x="246" y="80"/>
                    </a:lnTo>
                    <a:lnTo>
                      <a:pt x="250" y="102"/>
                    </a:lnTo>
                    <a:lnTo>
                      <a:pt x="254" y="128"/>
                    </a:lnTo>
                    <a:lnTo>
                      <a:pt x="254" y="156"/>
                    </a:lnTo>
                    <a:lnTo>
                      <a:pt x="256" y="180"/>
                    </a:lnTo>
                    <a:lnTo>
                      <a:pt x="256" y="198"/>
                    </a:lnTo>
                    <a:lnTo>
                      <a:pt x="256" y="204"/>
                    </a:lnTo>
                    <a:lnTo>
                      <a:pt x="256" y="244"/>
                    </a:lnTo>
                    <a:lnTo>
                      <a:pt x="254" y="274"/>
                    </a:lnTo>
                    <a:lnTo>
                      <a:pt x="250" y="296"/>
                    </a:lnTo>
                    <a:lnTo>
                      <a:pt x="250" y="306"/>
                    </a:lnTo>
                    <a:lnTo>
                      <a:pt x="248" y="310"/>
                    </a:lnTo>
                    <a:lnTo>
                      <a:pt x="240" y="340"/>
                    </a:lnTo>
                    <a:lnTo>
                      <a:pt x="230" y="360"/>
                    </a:lnTo>
                    <a:lnTo>
                      <a:pt x="222" y="372"/>
                    </a:lnTo>
                    <a:lnTo>
                      <a:pt x="218" y="376"/>
                    </a:lnTo>
                    <a:lnTo>
                      <a:pt x="204" y="388"/>
                    </a:lnTo>
                    <a:lnTo>
                      <a:pt x="190" y="394"/>
                    </a:lnTo>
                    <a:lnTo>
                      <a:pt x="178" y="398"/>
                    </a:lnTo>
                    <a:lnTo>
                      <a:pt x="174" y="400"/>
                    </a:lnTo>
                    <a:lnTo>
                      <a:pt x="150" y="404"/>
                    </a:lnTo>
                    <a:lnTo>
                      <a:pt x="134" y="404"/>
                    </a:lnTo>
                    <a:lnTo>
                      <a:pt x="128" y="404"/>
                    </a:lnTo>
                    <a:lnTo>
                      <a:pt x="102" y="404"/>
                    </a:lnTo>
                    <a:lnTo>
                      <a:pt x="84" y="400"/>
                    </a:lnTo>
                    <a:lnTo>
                      <a:pt x="74" y="398"/>
                    </a:lnTo>
                    <a:lnTo>
                      <a:pt x="70" y="396"/>
                    </a:lnTo>
                    <a:lnTo>
                      <a:pt x="56" y="390"/>
                    </a:lnTo>
                    <a:lnTo>
                      <a:pt x="46" y="384"/>
                    </a:lnTo>
                    <a:lnTo>
                      <a:pt x="38" y="378"/>
                    </a:lnTo>
                    <a:lnTo>
                      <a:pt x="36" y="376"/>
                    </a:lnTo>
                    <a:lnTo>
                      <a:pt x="22" y="356"/>
                    </a:lnTo>
                    <a:lnTo>
                      <a:pt x="12" y="336"/>
                    </a:lnTo>
                    <a:lnTo>
                      <a:pt x="6" y="318"/>
                    </a:lnTo>
                    <a:lnTo>
                      <a:pt x="4" y="304"/>
                    </a:lnTo>
                    <a:lnTo>
                      <a:pt x="4" y="300"/>
                    </a:lnTo>
                    <a:lnTo>
                      <a:pt x="2" y="284"/>
                    </a:lnTo>
                    <a:lnTo>
                      <a:pt x="0" y="260"/>
                    </a:lnTo>
                    <a:lnTo>
                      <a:pt x="0" y="234"/>
                    </a:lnTo>
                    <a:lnTo>
                      <a:pt x="0" y="212"/>
                    </a:lnTo>
                    <a:lnTo>
                      <a:pt x="0" y="194"/>
                    </a:lnTo>
                    <a:lnTo>
                      <a:pt x="0" y="188"/>
                    </a:lnTo>
                    <a:lnTo>
                      <a:pt x="0" y="152"/>
                    </a:lnTo>
                    <a:lnTo>
                      <a:pt x="2" y="124"/>
                    </a:lnTo>
                    <a:lnTo>
                      <a:pt x="4" y="102"/>
                    </a:lnTo>
                    <a:lnTo>
                      <a:pt x="6" y="88"/>
                    </a:lnTo>
                    <a:lnTo>
                      <a:pt x="8" y="84"/>
                    </a:lnTo>
                    <a:lnTo>
                      <a:pt x="16" y="60"/>
                    </a:lnTo>
                    <a:lnTo>
                      <a:pt x="24" y="42"/>
                    </a:lnTo>
                    <a:lnTo>
                      <a:pt x="32" y="34"/>
                    </a:lnTo>
                    <a:lnTo>
                      <a:pt x="34" y="30"/>
                    </a:lnTo>
                    <a:lnTo>
                      <a:pt x="52" y="16"/>
                    </a:lnTo>
                    <a:lnTo>
                      <a:pt x="74" y="8"/>
                    </a:lnTo>
                    <a:lnTo>
                      <a:pt x="94" y="2"/>
                    </a:lnTo>
                    <a:lnTo>
                      <a:pt x="114" y="0"/>
                    </a:lnTo>
                    <a:lnTo>
                      <a:pt x="126" y="0"/>
                    </a:lnTo>
                    <a:lnTo>
                      <a:pt x="132" y="0"/>
                    </a:lnTo>
                    <a:lnTo>
                      <a:pt x="160" y="0"/>
                    </a:lnTo>
                    <a:lnTo>
                      <a:pt x="180" y="6"/>
                    </a:lnTo>
                    <a:lnTo>
                      <a:pt x="194" y="10"/>
                    </a:lnTo>
                    <a:lnTo>
                      <a:pt x="204" y="16"/>
                    </a:lnTo>
                    <a:lnTo>
                      <a:pt x="206" y="18"/>
                    </a:lnTo>
                  </a:path>
                </a:pathLst>
              </a:custGeom>
              <a:noFill/>
              <a:ln w="0">
                <a:solidFill>
                  <a:srgbClr val="000000"/>
                </a:solidFill>
                <a:prstDash val="solid"/>
                <a:round/>
                <a:headEnd/>
                <a:tailEnd/>
              </a:ln>
            </p:spPr>
            <p:txBody>
              <a:bodyPr/>
              <a:lstStyle/>
              <a:p>
                <a:endParaRPr lang="en-US"/>
              </a:p>
            </p:txBody>
          </p:sp>
          <p:sp>
            <p:nvSpPr>
              <p:cNvPr id="13346" name="Freeform 23"/>
              <p:cNvSpPr>
                <a:spLocks/>
              </p:cNvSpPr>
              <p:nvPr/>
            </p:nvSpPr>
            <p:spPr bwMode="auto">
              <a:xfrm>
                <a:off x="1115" y="2367"/>
                <a:ext cx="17" cy="41"/>
              </a:xfrm>
              <a:custGeom>
                <a:avLst/>
                <a:gdLst>
                  <a:gd name="T0" fmla="*/ 0 w 110"/>
                  <a:gd name="T1" fmla="*/ 0 h 264"/>
                  <a:gd name="T2" fmla="*/ 0 w 110"/>
                  <a:gd name="T3" fmla="*/ 0 h 264"/>
                  <a:gd name="T4" fmla="*/ 0 w 110"/>
                  <a:gd name="T5" fmla="*/ 0 h 264"/>
                  <a:gd name="T6" fmla="*/ 0 w 110"/>
                  <a:gd name="T7" fmla="*/ 0 h 264"/>
                  <a:gd name="T8" fmla="*/ 0 w 110"/>
                  <a:gd name="T9" fmla="*/ 0 h 264"/>
                  <a:gd name="T10" fmla="*/ 0 w 110"/>
                  <a:gd name="T11" fmla="*/ 0 h 264"/>
                  <a:gd name="T12" fmla="*/ 0 w 110"/>
                  <a:gd name="T13" fmla="*/ 0 h 264"/>
                  <a:gd name="T14" fmla="*/ 0 w 110"/>
                  <a:gd name="T15" fmla="*/ 0 h 264"/>
                  <a:gd name="T16" fmla="*/ 0 w 110"/>
                  <a:gd name="T17" fmla="*/ 0 h 264"/>
                  <a:gd name="T18" fmla="*/ 0 w 110"/>
                  <a:gd name="T19" fmla="*/ 0 h 264"/>
                  <a:gd name="T20" fmla="*/ 0 w 110"/>
                  <a:gd name="T21" fmla="*/ 0 h 264"/>
                  <a:gd name="T22" fmla="*/ 0 w 110"/>
                  <a:gd name="T23" fmla="*/ 0 h 264"/>
                  <a:gd name="T24" fmla="*/ 0 w 110"/>
                  <a:gd name="T25" fmla="*/ 0 h 264"/>
                  <a:gd name="T26" fmla="*/ 0 w 110"/>
                  <a:gd name="T27" fmla="*/ 0 h 264"/>
                  <a:gd name="T28" fmla="*/ 0 w 110"/>
                  <a:gd name="T29" fmla="*/ 0 h 264"/>
                  <a:gd name="T30" fmla="*/ 0 w 110"/>
                  <a:gd name="T31" fmla="*/ 0 h 264"/>
                  <a:gd name="T32" fmla="*/ 0 w 110"/>
                  <a:gd name="T33" fmla="*/ 0 h 264"/>
                  <a:gd name="T34" fmla="*/ 0 w 110"/>
                  <a:gd name="T35" fmla="*/ 0 h 264"/>
                  <a:gd name="T36" fmla="*/ 0 w 110"/>
                  <a:gd name="T37" fmla="*/ 0 h 264"/>
                  <a:gd name="T38" fmla="*/ 0 w 110"/>
                  <a:gd name="T39" fmla="*/ 0 h 264"/>
                  <a:gd name="T40" fmla="*/ 0 w 110"/>
                  <a:gd name="T41" fmla="*/ 0 h 264"/>
                  <a:gd name="T42" fmla="*/ 0 w 110"/>
                  <a:gd name="T43" fmla="*/ 0 h 264"/>
                  <a:gd name="T44" fmla="*/ 0 w 110"/>
                  <a:gd name="T45" fmla="*/ 0 h 264"/>
                  <a:gd name="T46" fmla="*/ 0 w 110"/>
                  <a:gd name="T47" fmla="*/ 0 h 264"/>
                  <a:gd name="T48" fmla="*/ 0 w 110"/>
                  <a:gd name="T49" fmla="*/ 0 h 264"/>
                  <a:gd name="T50" fmla="*/ 0 w 110"/>
                  <a:gd name="T51" fmla="*/ 0 h 264"/>
                  <a:gd name="T52" fmla="*/ 0 w 110"/>
                  <a:gd name="T53" fmla="*/ 0 h 264"/>
                  <a:gd name="T54" fmla="*/ 0 w 110"/>
                  <a:gd name="T55" fmla="*/ 0 h 264"/>
                  <a:gd name="T56" fmla="*/ 0 w 110"/>
                  <a:gd name="T57" fmla="*/ 0 h 264"/>
                  <a:gd name="T58" fmla="*/ 0 w 110"/>
                  <a:gd name="T59" fmla="*/ 0 h 264"/>
                  <a:gd name="T60" fmla="*/ 0 w 110"/>
                  <a:gd name="T61" fmla="*/ 0 h 264"/>
                  <a:gd name="T62" fmla="*/ 0 w 110"/>
                  <a:gd name="T63" fmla="*/ 0 h 264"/>
                  <a:gd name="T64" fmla="*/ 0 w 110"/>
                  <a:gd name="T65" fmla="*/ 0 h 264"/>
                  <a:gd name="T66" fmla="*/ 0 w 110"/>
                  <a:gd name="T67" fmla="*/ 0 h 264"/>
                  <a:gd name="T68" fmla="*/ 0 w 110"/>
                  <a:gd name="T69" fmla="*/ 0 h 264"/>
                  <a:gd name="T70" fmla="*/ 0 w 110"/>
                  <a:gd name="T71" fmla="*/ 0 h 264"/>
                  <a:gd name="T72" fmla="*/ 0 w 110"/>
                  <a:gd name="T73" fmla="*/ 0 h 264"/>
                  <a:gd name="T74" fmla="*/ 0 w 110"/>
                  <a:gd name="T75" fmla="*/ 0 h 264"/>
                  <a:gd name="T76" fmla="*/ 0 w 110"/>
                  <a:gd name="T77" fmla="*/ 0 h 264"/>
                  <a:gd name="T78" fmla="*/ 0 w 110"/>
                  <a:gd name="T79" fmla="*/ 0 h 264"/>
                  <a:gd name="T80" fmla="*/ 0 w 110"/>
                  <a:gd name="T81" fmla="*/ 0 h 264"/>
                  <a:gd name="T82" fmla="*/ 0 w 110"/>
                  <a:gd name="T83" fmla="*/ 0 h 264"/>
                  <a:gd name="T84" fmla="*/ 0 w 110"/>
                  <a:gd name="T85" fmla="*/ 0 h 264"/>
                  <a:gd name="T86" fmla="*/ 0 w 110"/>
                  <a:gd name="T87" fmla="*/ 0 h 264"/>
                  <a:gd name="T88" fmla="*/ 0 w 110"/>
                  <a:gd name="T89" fmla="*/ 0 h 264"/>
                  <a:gd name="T90" fmla="*/ 0 w 110"/>
                  <a:gd name="T91" fmla="*/ 0 h 264"/>
                  <a:gd name="T92" fmla="*/ 0 w 110"/>
                  <a:gd name="T93" fmla="*/ 0 h 264"/>
                  <a:gd name="T94" fmla="*/ 0 w 110"/>
                  <a:gd name="T95" fmla="*/ 0 h 264"/>
                  <a:gd name="T96" fmla="*/ 0 w 110"/>
                  <a:gd name="T97" fmla="*/ 0 h 264"/>
                  <a:gd name="T98" fmla="*/ 0 w 110"/>
                  <a:gd name="T99" fmla="*/ 0 h 264"/>
                  <a:gd name="T100" fmla="*/ 0 w 110"/>
                  <a:gd name="T101" fmla="*/ 0 h 264"/>
                  <a:gd name="T102" fmla="*/ 0 w 110"/>
                  <a:gd name="T103" fmla="*/ 0 h 264"/>
                  <a:gd name="T104" fmla="*/ 0 w 110"/>
                  <a:gd name="T105" fmla="*/ 0 h 264"/>
                  <a:gd name="T106" fmla="*/ 0 w 110"/>
                  <a:gd name="T107" fmla="*/ 0 h 264"/>
                  <a:gd name="T108" fmla="*/ 0 w 110"/>
                  <a:gd name="T109" fmla="*/ 0 h 2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264"/>
                  <a:gd name="T167" fmla="*/ 110 w 110"/>
                  <a:gd name="T168" fmla="*/ 264 h 2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264">
                    <a:moveTo>
                      <a:pt x="58" y="0"/>
                    </a:moveTo>
                    <a:lnTo>
                      <a:pt x="56" y="0"/>
                    </a:lnTo>
                    <a:lnTo>
                      <a:pt x="52" y="0"/>
                    </a:lnTo>
                    <a:lnTo>
                      <a:pt x="48" y="0"/>
                    </a:lnTo>
                    <a:lnTo>
                      <a:pt x="42" y="2"/>
                    </a:lnTo>
                    <a:lnTo>
                      <a:pt x="34" y="4"/>
                    </a:lnTo>
                    <a:lnTo>
                      <a:pt x="26" y="8"/>
                    </a:lnTo>
                    <a:lnTo>
                      <a:pt x="24" y="8"/>
                    </a:lnTo>
                    <a:lnTo>
                      <a:pt x="18" y="14"/>
                    </a:lnTo>
                    <a:lnTo>
                      <a:pt x="12" y="24"/>
                    </a:lnTo>
                    <a:lnTo>
                      <a:pt x="6" y="42"/>
                    </a:lnTo>
                    <a:lnTo>
                      <a:pt x="6" y="46"/>
                    </a:lnTo>
                    <a:lnTo>
                      <a:pt x="4" y="60"/>
                    </a:lnTo>
                    <a:lnTo>
                      <a:pt x="2" y="80"/>
                    </a:lnTo>
                    <a:lnTo>
                      <a:pt x="2" y="106"/>
                    </a:lnTo>
                    <a:lnTo>
                      <a:pt x="0" y="138"/>
                    </a:lnTo>
                    <a:lnTo>
                      <a:pt x="2" y="144"/>
                    </a:lnTo>
                    <a:lnTo>
                      <a:pt x="2" y="162"/>
                    </a:lnTo>
                    <a:lnTo>
                      <a:pt x="2" y="182"/>
                    </a:lnTo>
                    <a:lnTo>
                      <a:pt x="4" y="202"/>
                    </a:lnTo>
                    <a:lnTo>
                      <a:pt x="4" y="214"/>
                    </a:lnTo>
                    <a:lnTo>
                      <a:pt x="4" y="218"/>
                    </a:lnTo>
                    <a:lnTo>
                      <a:pt x="6" y="228"/>
                    </a:lnTo>
                    <a:lnTo>
                      <a:pt x="10" y="240"/>
                    </a:lnTo>
                    <a:lnTo>
                      <a:pt x="16" y="250"/>
                    </a:lnTo>
                    <a:lnTo>
                      <a:pt x="18" y="252"/>
                    </a:lnTo>
                    <a:lnTo>
                      <a:pt x="24" y="258"/>
                    </a:lnTo>
                    <a:lnTo>
                      <a:pt x="36" y="262"/>
                    </a:lnTo>
                    <a:lnTo>
                      <a:pt x="54" y="264"/>
                    </a:lnTo>
                    <a:lnTo>
                      <a:pt x="58" y="264"/>
                    </a:lnTo>
                    <a:lnTo>
                      <a:pt x="68" y="264"/>
                    </a:lnTo>
                    <a:lnTo>
                      <a:pt x="80" y="260"/>
                    </a:lnTo>
                    <a:lnTo>
                      <a:pt x="92" y="252"/>
                    </a:lnTo>
                    <a:lnTo>
                      <a:pt x="94" y="250"/>
                    </a:lnTo>
                    <a:lnTo>
                      <a:pt x="98" y="244"/>
                    </a:lnTo>
                    <a:lnTo>
                      <a:pt x="102" y="234"/>
                    </a:lnTo>
                    <a:lnTo>
                      <a:pt x="106" y="216"/>
                    </a:lnTo>
                    <a:lnTo>
                      <a:pt x="106" y="214"/>
                    </a:lnTo>
                    <a:lnTo>
                      <a:pt x="108" y="206"/>
                    </a:lnTo>
                    <a:lnTo>
                      <a:pt x="108" y="194"/>
                    </a:lnTo>
                    <a:lnTo>
                      <a:pt x="110" y="172"/>
                    </a:lnTo>
                    <a:lnTo>
                      <a:pt x="110" y="140"/>
                    </a:lnTo>
                    <a:lnTo>
                      <a:pt x="110" y="134"/>
                    </a:lnTo>
                    <a:lnTo>
                      <a:pt x="110" y="118"/>
                    </a:lnTo>
                    <a:lnTo>
                      <a:pt x="110" y="98"/>
                    </a:lnTo>
                    <a:lnTo>
                      <a:pt x="110" y="78"/>
                    </a:lnTo>
                    <a:lnTo>
                      <a:pt x="108" y="58"/>
                    </a:lnTo>
                    <a:lnTo>
                      <a:pt x="106" y="44"/>
                    </a:lnTo>
                    <a:lnTo>
                      <a:pt x="106" y="38"/>
                    </a:lnTo>
                    <a:lnTo>
                      <a:pt x="100" y="24"/>
                    </a:lnTo>
                    <a:lnTo>
                      <a:pt x="90" y="10"/>
                    </a:lnTo>
                    <a:lnTo>
                      <a:pt x="88" y="8"/>
                    </a:lnTo>
                    <a:lnTo>
                      <a:pt x="82" y="4"/>
                    </a:lnTo>
                    <a:lnTo>
                      <a:pt x="72" y="2"/>
                    </a:lnTo>
                    <a:lnTo>
                      <a:pt x="58" y="0"/>
                    </a:lnTo>
                  </a:path>
                </a:pathLst>
              </a:custGeom>
              <a:noFill/>
              <a:ln w="0">
                <a:solidFill>
                  <a:srgbClr val="000000"/>
                </a:solidFill>
                <a:prstDash val="solid"/>
                <a:round/>
                <a:headEnd/>
                <a:tailEnd/>
              </a:ln>
            </p:spPr>
            <p:txBody>
              <a:bodyPr/>
              <a:lstStyle/>
              <a:p>
                <a:endParaRPr lang="en-US"/>
              </a:p>
            </p:txBody>
          </p:sp>
          <p:sp>
            <p:nvSpPr>
              <p:cNvPr id="13347" name="Freeform 24"/>
              <p:cNvSpPr>
                <a:spLocks/>
              </p:cNvSpPr>
              <p:nvPr/>
            </p:nvSpPr>
            <p:spPr bwMode="auto">
              <a:xfrm>
                <a:off x="1153" y="2356"/>
                <a:ext cx="40" cy="61"/>
              </a:xfrm>
              <a:custGeom>
                <a:avLst/>
                <a:gdLst>
                  <a:gd name="T0" fmla="*/ 0 w 258"/>
                  <a:gd name="T1" fmla="*/ 0 h 394"/>
                  <a:gd name="T2" fmla="*/ 0 w 258"/>
                  <a:gd name="T3" fmla="*/ 0 h 394"/>
                  <a:gd name="T4" fmla="*/ 0 w 258"/>
                  <a:gd name="T5" fmla="*/ 0 h 394"/>
                  <a:gd name="T6" fmla="*/ 0 w 258"/>
                  <a:gd name="T7" fmla="*/ 0 h 394"/>
                  <a:gd name="T8" fmla="*/ 0 w 258"/>
                  <a:gd name="T9" fmla="*/ 0 h 394"/>
                  <a:gd name="T10" fmla="*/ 0 w 258"/>
                  <a:gd name="T11" fmla="*/ 0 h 394"/>
                  <a:gd name="T12" fmla="*/ 0 w 258"/>
                  <a:gd name="T13" fmla="*/ 0 h 394"/>
                  <a:gd name="T14" fmla="*/ 0 w 258"/>
                  <a:gd name="T15" fmla="*/ 0 h 394"/>
                  <a:gd name="T16" fmla="*/ 0 w 258"/>
                  <a:gd name="T17" fmla="*/ 0 h 394"/>
                  <a:gd name="T18" fmla="*/ 0 w 258"/>
                  <a:gd name="T19" fmla="*/ 0 h 394"/>
                  <a:gd name="T20" fmla="*/ 0 w 258"/>
                  <a:gd name="T21" fmla="*/ 0 h 394"/>
                  <a:gd name="T22" fmla="*/ 0 w 258"/>
                  <a:gd name="T23" fmla="*/ 0 h 394"/>
                  <a:gd name="T24" fmla="*/ 0 w 258"/>
                  <a:gd name="T25" fmla="*/ 0 h 394"/>
                  <a:gd name="T26" fmla="*/ 0 w 258"/>
                  <a:gd name="T27" fmla="*/ 0 h 394"/>
                  <a:gd name="T28" fmla="*/ 0 w 258"/>
                  <a:gd name="T29" fmla="*/ 0 h 394"/>
                  <a:gd name="T30" fmla="*/ 0 w 258"/>
                  <a:gd name="T31" fmla="*/ 0 h 394"/>
                  <a:gd name="T32" fmla="*/ 0 w 258"/>
                  <a:gd name="T33" fmla="*/ 0 h 394"/>
                  <a:gd name="T34" fmla="*/ 0 w 258"/>
                  <a:gd name="T35" fmla="*/ 0 h 394"/>
                  <a:gd name="T36" fmla="*/ 0 w 258"/>
                  <a:gd name="T37" fmla="*/ 0 h 394"/>
                  <a:gd name="T38" fmla="*/ 0 w 258"/>
                  <a:gd name="T39" fmla="*/ 0 h 394"/>
                  <a:gd name="T40" fmla="*/ 0 w 258"/>
                  <a:gd name="T41" fmla="*/ 0 h 394"/>
                  <a:gd name="T42" fmla="*/ 0 w 258"/>
                  <a:gd name="T43" fmla="*/ 0 h 394"/>
                  <a:gd name="T44" fmla="*/ 0 w 258"/>
                  <a:gd name="T45" fmla="*/ 0 h 394"/>
                  <a:gd name="T46" fmla="*/ 0 w 258"/>
                  <a:gd name="T47" fmla="*/ 0 h 3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394"/>
                  <a:gd name="T74" fmla="*/ 258 w 258"/>
                  <a:gd name="T75" fmla="*/ 394 h 3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394">
                    <a:moveTo>
                      <a:pt x="2" y="0"/>
                    </a:moveTo>
                    <a:lnTo>
                      <a:pt x="0" y="394"/>
                    </a:lnTo>
                    <a:lnTo>
                      <a:pt x="70" y="394"/>
                    </a:lnTo>
                    <a:lnTo>
                      <a:pt x="70" y="92"/>
                    </a:lnTo>
                    <a:lnTo>
                      <a:pt x="142" y="366"/>
                    </a:lnTo>
                    <a:lnTo>
                      <a:pt x="142" y="368"/>
                    </a:lnTo>
                    <a:lnTo>
                      <a:pt x="146" y="376"/>
                    </a:lnTo>
                    <a:lnTo>
                      <a:pt x="154" y="384"/>
                    </a:lnTo>
                    <a:lnTo>
                      <a:pt x="164" y="390"/>
                    </a:lnTo>
                    <a:lnTo>
                      <a:pt x="182" y="394"/>
                    </a:lnTo>
                    <a:lnTo>
                      <a:pt x="258" y="394"/>
                    </a:lnTo>
                    <a:lnTo>
                      <a:pt x="258" y="0"/>
                    </a:lnTo>
                    <a:lnTo>
                      <a:pt x="190" y="0"/>
                    </a:lnTo>
                    <a:lnTo>
                      <a:pt x="190" y="298"/>
                    </a:lnTo>
                    <a:lnTo>
                      <a:pt x="118" y="24"/>
                    </a:lnTo>
                    <a:lnTo>
                      <a:pt x="118" y="22"/>
                    </a:lnTo>
                    <a:lnTo>
                      <a:pt x="118" y="20"/>
                    </a:lnTo>
                    <a:lnTo>
                      <a:pt x="116" y="16"/>
                    </a:lnTo>
                    <a:lnTo>
                      <a:pt x="114" y="12"/>
                    </a:lnTo>
                    <a:lnTo>
                      <a:pt x="110" y="8"/>
                    </a:lnTo>
                    <a:lnTo>
                      <a:pt x="106" y="4"/>
                    </a:lnTo>
                    <a:lnTo>
                      <a:pt x="100" y="2"/>
                    </a:lnTo>
                    <a:lnTo>
                      <a:pt x="92" y="0"/>
                    </a:lnTo>
                    <a:lnTo>
                      <a:pt x="2" y="0"/>
                    </a:lnTo>
                    <a:close/>
                  </a:path>
                </a:pathLst>
              </a:custGeom>
              <a:solidFill>
                <a:srgbClr val="000000"/>
              </a:solidFill>
              <a:ln w="0">
                <a:solidFill>
                  <a:srgbClr val="000000"/>
                </a:solidFill>
                <a:prstDash val="solid"/>
                <a:round/>
                <a:headEnd/>
                <a:tailEnd/>
              </a:ln>
            </p:spPr>
            <p:txBody>
              <a:bodyPr/>
              <a:lstStyle/>
              <a:p>
                <a:endParaRPr lang="en-US"/>
              </a:p>
            </p:txBody>
          </p:sp>
          <p:sp>
            <p:nvSpPr>
              <p:cNvPr id="13348" name="Freeform 25"/>
              <p:cNvSpPr>
                <a:spLocks/>
              </p:cNvSpPr>
              <p:nvPr/>
            </p:nvSpPr>
            <p:spPr bwMode="auto">
              <a:xfrm>
                <a:off x="1153" y="2356"/>
                <a:ext cx="40" cy="61"/>
              </a:xfrm>
              <a:custGeom>
                <a:avLst/>
                <a:gdLst>
                  <a:gd name="T0" fmla="*/ 0 w 258"/>
                  <a:gd name="T1" fmla="*/ 0 h 394"/>
                  <a:gd name="T2" fmla="*/ 0 w 258"/>
                  <a:gd name="T3" fmla="*/ 0 h 394"/>
                  <a:gd name="T4" fmla="*/ 0 w 258"/>
                  <a:gd name="T5" fmla="*/ 0 h 394"/>
                  <a:gd name="T6" fmla="*/ 0 w 258"/>
                  <a:gd name="T7" fmla="*/ 0 h 394"/>
                  <a:gd name="T8" fmla="*/ 0 w 258"/>
                  <a:gd name="T9" fmla="*/ 0 h 394"/>
                  <a:gd name="T10" fmla="*/ 0 w 258"/>
                  <a:gd name="T11" fmla="*/ 0 h 394"/>
                  <a:gd name="T12" fmla="*/ 0 w 258"/>
                  <a:gd name="T13" fmla="*/ 0 h 394"/>
                  <a:gd name="T14" fmla="*/ 0 w 258"/>
                  <a:gd name="T15" fmla="*/ 0 h 394"/>
                  <a:gd name="T16" fmla="*/ 0 w 258"/>
                  <a:gd name="T17" fmla="*/ 0 h 394"/>
                  <a:gd name="T18" fmla="*/ 0 w 258"/>
                  <a:gd name="T19" fmla="*/ 0 h 394"/>
                  <a:gd name="T20" fmla="*/ 0 w 258"/>
                  <a:gd name="T21" fmla="*/ 0 h 394"/>
                  <a:gd name="T22" fmla="*/ 0 w 258"/>
                  <a:gd name="T23" fmla="*/ 0 h 394"/>
                  <a:gd name="T24" fmla="*/ 0 w 258"/>
                  <a:gd name="T25" fmla="*/ 0 h 394"/>
                  <a:gd name="T26" fmla="*/ 0 w 258"/>
                  <a:gd name="T27" fmla="*/ 0 h 394"/>
                  <a:gd name="T28" fmla="*/ 0 w 258"/>
                  <a:gd name="T29" fmla="*/ 0 h 394"/>
                  <a:gd name="T30" fmla="*/ 0 w 258"/>
                  <a:gd name="T31" fmla="*/ 0 h 394"/>
                  <a:gd name="T32" fmla="*/ 0 w 258"/>
                  <a:gd name="T33" fmla="*/ 0 h 394"/>
                  <a:gd name="T34" fmla="*/ 0 w 258"/>
                  <a:gd name="T35" fmla="*/ 0 h 394"/>
                  <a:gd name="T36" fmla="*/ 0 w 258"/>
                  <a:gd name="T37" fmla="*/ 0 h 394"/>
                  <a:gd name="T38" fmla="*/ 0 w 258"/>
                  <a:gd name="T39" fmla="*/ 0 h 394"/>
                  <a:gd name="T40" fmla="*/ 0 w 258"/>
                  <a:gd name="T41" fmla="*/ 0 h 394"/>
                  <a:gd name="T42" fmla="*/ 0 w 258"/>
                  <a:gd name="T43" fmla="*/ 0 h 394"/>
                  <a:gd name="T44" fmla="*/ 0 w 258"/>
                  <a:gd name="T45" fmla="*/ 0 h 394"/>
                  <a:gd name="T46" fmla="*/ 0 w 258"/>
                  <a:gd name="T47" fmla="*/ 0 h 3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394"/>
                  <a:gd name="T74" fmla="*/ 258 w 258"/>
                  <a:gd name="T75" fmla="*/ 394 h 3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394">
                    <a:moveTo>
                      <a:pt x="2" y="0"/>
                    </a:moveTo>
                    <a:lnTo>
                      <a:pt x="0" y="394"/>
                    </a:lnTo>
                    <a:lnTo>
                      <a:pt x="70" y="394"/>
                    </a:lnTo>
                    <a:lnTo>
                      <a:pt x="70" y="92"/>
                    </a:lnTo>
                    <a:lnTo>
                      <a:pt x="142" y="366"/>
                    </a:lnTo>
                    <a:lnTo>
                      <a:pt x="142" y="368"/>
                    </a:lnTo>
                    <a:lnTo>
                      <a:pt x="146" y="376"/>
                    </a:lnTo>
                    <a:lnTo>
                      <a:pt x="154" y="384"/>
                    </a:lnTo>
                    <a:lnTo>
                      <a:pt x="164" y="390"/>
                    </a:lnTo>
                    <a:lnTo>
                      <a:pt x="182" y="394"/>
                    </a:lnTo>
                    <a:lnTo>
                      <a:pt x="258" y="394"/>
                    </a:lnTo>
                    <a:lnTo>
                      <a:pt x="258" y="0"/>
                    </a:lnTo>
                    <a:lnTo>
                      <a:pt x="190" y="0"/>
                    </a:lnTo>
                    <a:lnTo>
                      <a:pt x="190" y="298"/>
                    </a:lnTo>
                    <a:lnTo>
                      <a:pt x="118" y="24"/>
                    </a:lnTo>
                    <a:lnTo>
                      <a:pt x="118" y="22"/>
                    </a:lnTo>
                    <a:lnTo>
                      <a:pt x="118" y="20"/>
                    </a:lnTo>
                    <a:lnTo>
                      <a:pt x="116" y="16"/>
                    </a:lnTo>
                    <a:lnTo>
                      <a:pt x="114" y="12"/>
                    </a:lnTo>
                    <a:lnTo>
                      <a:pt x="110" y="8"/>
                    </a:lnTo>
                    <a:lnTo>
                      <a:pt x="106" y="4"/>
                    </a:lnTo>
                    <a:lnTo>
                      <a:pt x="100" y="2"/>
                    </a:lnTo>
                    <a:lnTo>
                      <a:pt x="92" y="0"/>
                    </a:lnTo>
                    <a:lnTo>
                      <a:pt x="2" y="0"/>
                    </a:lnTo>
                  </a:path>
                </a:pathLst>
              </a:custGeom>
              <a:noFill/>
              <a:ln w="0">
                <a:solidFill>
                  <a:srgbClr val="000000"/>
                </a:solidFill>
                <a:prstDash val="solid"/>
                <a:round/>
                <a:headEnd/>
                <a:tailEnd/>
              </a:ln>
            </p:spPr>
            <p:txBody>
              <a:bodyPr/>
              <a:lstStyle/>
              <a:p>
                <a:endParaRPr lang="en-US"/>
              </a:p>
            </p:txBody>
          </p:sp>
          <p:sp>
            <p:nvSpPr>
              <p:cNvPr id="13349" name="Freeform 26"/>
              <p:cNvSpPr>
                <a:spLocks/>
              </p:cNvSpPr>
              <p:nvPr/>
            </p:nvSpPr>
            <p:spPr bwMode="auto">
              <a:xfrm>
                <a:off x="1206" y="2356"/>
                <a:ext cx="31" cy="61"/>
              </a:xfrm>
              <a:custGeom>
                <a:avLst/>
                <a:gdLst>
                  <a:gd name="T0" fmla="*/ 0 w 202"/>
                  <a:gd name="T1" fmla="*/ 0 h 394"/>
                  <a:gd name="T2" fmla="*/ 0 w 202"/>
                  <a:gd name="T3" fmla="*/ 0 h 394"/>
                  <a:gd name="T4" fmla="*/ 0 w 202"/>
                  <a:gd name="T5" fmla="*/ 0 h 394"/>
                  <a:gd name="T6" fmla="*/ 0 w 202"/>
                  <a:gd name="T7" fmla="*/ 0 h 394"/>
                  <a:gd name="T8" fmla="*/ 0 w 202"/>
                  <a:gd name="T9" fmla="*/ 0 h 394"/>
                  <a:gd name="T10" fmla="*/ 0 w 202"/>
                  <a:gd name="T11" fmla="*/ 0 h 394"/>
                  <a:gd name="T12" fmla="*/ 0 w 202"/>
                  <a:gd name="T13" fmla="*/ 0 h 394"/>
                  <a:gd name="T14" fmla="*/ 0 w 202"/>
                  <a:gd name="T15" fmla="*/ 0 h 394"/>
                  <a:gd name="T16" fmla="*/ 0 w 202"/>
                  <a:gd name="T17" fmla="*/ 0 h 394"/>
                  <a:gd name="T18" fmla="*/ 0 w 202"/>
                  <a:gd name="T19" fmla="*/ 0 h 394"/>
                  <a:gd name="T20" fmla="*/ 0 w 202"/>
                  <a:gd name="T21" fmla="*/ 0 h 394"/>
                  <a:gd name="T22" fmla="*/ 0 w 202"/>
                  <a:gd name="T23" fmla="*/ 0 h 394"/>
                  <a:gd name="T24" fmla="*/ 0 w 202"/>
                  <a:gd name="T25" fmla="*/ 0 h 394"/>
                  <a:gd name="T26" fmla="*/ 0 w 202"/>
                  <a:gd name="T27" fmla="*/ 0 h 394"/>
                  <a:gd name="T28" fmla="*/ 0 w 202"/>
                  <a:gd name="T29" fmla="*/ 0 h 394"/>
                  <a:gd name="T30" fmla="*/ 0 w 202"/>
                  <a:gd name="T31" fmla="*/ 0 h 394"/>
                  <a:gd name="T32" fmla="*/ 0 w 202"/>
                  <a:gd name="T33" fmla="*/ 0 h 394"/>
                  <a:gd name="T34" fmla="*/ 0 w 202"/>
                  <a:gd name="T35" fmla="*/ 0 h 394"/>
                  <a:gd name="T36" fmla="*/ 0 w 202"/>
                  <a:gd name="T37" fmla="*/ 0 h 394"/>
                  <a:gd name="T38" fmla="*/ 0 w 202"/>
                  <a:gd name="T39" fmla="*/ 0 h 394"/>
                  <a:gd name="T40" fmla="*/ 0 w 202"/>
                  <a:gd name="T41" fmla="*/ 0 h 394"/>
                  <a:gd name="T42" fmla="*/ 0 w 202"/>
                  <a:gd name="T43" fmla="*/ 0 h 394"/>
                  <a:gd name="T44" fmla="*/ 0 w 202"/>
                  <a:gd name="T45" fmla="*/ 0 h 394"/>
                  <a:gd name="T46" fmla="*/ 0 w 202"/>
                  <a:gd name="T47" fmla="*/ 0 h 394"/>
                  <a:gd name="T48" fmla="*/ 0 w 202"/>
                  <a:gd name="T49" fmla="*/ 0 h 394"/>
                  <a:gd name="T50" fmla="*/ 0 w 202"/>
                  <a:gd name="T51" fmla="*/ 0 h 394"/>
                  <a:gd name="T52" fmla="*/ 0 w 202"/>
                  <a:gd name="T53" fmla="*/ 0 h 394"/>
                  <a:gd name="T54" fmla="*/ 0 w 202"/>
                  <a:gd name="T55" fmla="*/ 0 h 394"/>
                  <a:gd name="T56" fmla="*/ 0 w 202"/>
                  <a:gd name="T57" fmla="*/ 0 h 3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394"/>
                  <a:gd name="T89" fmla="*/ 202 w 202"/>
                  <a:gd name="T90" fmla="*/ 394 h 3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394">
                    <a:moveTo>
                      <a:pt x="0" y="0"/>
                    </a:moveTo>
                    <a:lnTo>
                      <a:pt x="0" y="394"/>
                    </a:lnTo>
                    <a:lnTo>
                      <a:pt x="202" y="394"/>
                    </a:lnTo>
                    <a:lnTo>
                      <a:pt x="202" y="324"/>
                    </a:lnTo>
                    <a:lnTo>
                      <a:pt x="72" y="324"/>
                    </a:lnTo>
                    <a:lnTo>
                      <a:pt x="72" y="254"/>
                    </a:lnTo>
                    <a:lnTo>
                      <a:pt x="72" y="252"/>
                    </a:lnTo>
                    <a:lnTo>
                      <a:pt x="74" y="250"/>
                    </a:lnTo>
                    <a:lnTo>
                      <a:pt x="74" y="246"/>
                    </a:lnTo>
                    <a:lnTo>
                      <a:pt x="74" y="242"/>
                    </a:lnTo>
                    <a:lnTo>
                      <a:pt x="78" y="240"/>
                    </a:lnTo>
                    <a:lnTo>
                      <a:pt x="80" y="236"/>
                    </a:lnTo>
                    <a:lnTo>
                      <a:pt x="86" y="234"/>
                    </a:lnTo>
                    <a:lnTo>
                      <a:pt x="92" y="232"/>
                    </a:lnTo>
                    <a:lnTo>
                      <a:pt x="188" y="232"/>
                    </a:lnTo>
                    <a:lnTo>
                      <a:pt x="186" y="162"/>
                    </a:lnTo>
                    <a:lnTo>
                      <a:pt x="72" y="162"/>
                    </a:lnTo>
                    <a:lnTo>
                      <a:pt x="72" y="86"/>
                    </a:lnTo>
                    <a:lnTo>
                      <a:pt x="74" y="86"/>
                    </a:lnTo>
                    <a:lnTo>
                      <a:pt x="74" y="84"/>
                    </a:lnTo>
                    <a:lnTo>
                      <a:pt x="74" y="80"/>
                    </a:lnTo>
                    <a:lnTo>
                      <a:pt x="76" y="78"/>
                    </a:lnTo>
                    <a:lnTo>
                      <a:pt x="78" y="76"/>
                    </a:lnTo>
                    <a:lnTo>
                      <a:pt x="80" y="72"/>
                    </a:lnTo>
                    <a:lnTo>
                      <a:pt x="86" y="72"/>
                    </a:lnTo>
                    <a:lnTo>
                      <a:pt x="92" y="70"/>
                    </a:lnTo>
                    <a:lnTo>
                      <a:pt x="202" y="70"/>
                    </a:lnTo>
                    <a:lnTo>
                      <a:pt x="202"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3350" name="Freeform 27"/>
              <p:cNvSpPr>
                <a:spLocks/>
              </p:cNvSpPr>
              <p:nvPr/>
            </p:nvSpPr>
            <p:spPr bwMode="auto">
              <a:xfrm>
                <a:off x="1206" y="2356"/>
                <a:ext cx="31" cy="61"/>
              </a:xfrm>
              <a:custGeom>
                <a:avLst/>
                <a:gdLst>
                  <a:gd name="T0" fmla="*/ 0 w 202"/>
                  <a:gd name="T1" fmla="*/ 0 h 394"/>
                  <a:gd name="T2" fmla="*/ 0 w 202"/>
                  <a:gd name="T3" fmla="*/ 0 h 394"/>
                  <a:gd name="T4" fmla="*/ 0 w 202"/>
                  <a:gd name="T5" fmla="*/ 0 h 394"/>
                  <a:gd name="T6" fmla="*/ 0 w 202"/>
                  <a:gd name="T7" fmla="*/ 0 h 394"/>
                  <a:gd name="T8" fmla="*/ 0 w 202"/>
                  <a:gd name="T9" fmla="*/ 0 h 394"/>
                  <a:gd name="T10" fmla="*/ 0 w 202"/>
                  <a:gd name="T11" fmla="*/ 0 h 394"/>
                  <a:gd name="T12" fmla="*/ 0 w 202"/>
                  <a:gd name="T13" fmla="*/ 0 h 394"/>
                  <a:gd name="T14" fmla="*/ 0 w 202"/>
                  <a:gd name="T15" fmla="*/ 0 h 394"/>
                  <a:gd name="T16" fmla="*/ 0 w 202"/>
                  <a:gd name="T17" fmla="*/ 0 h 394"/>
                  <a:gd name="T18" fmla="*/ 0 w 202"/>
                  <a:gd name="T19" fmla="*/ 0 h 394"/>
                  <a:gd name="T20" fmla="*/ 0 w 202"/>
                  <a:gd name="T21" fmla="*/ 0 h 394"/>
                  <a:gd name="T22" fmla="*/ 0 w 202"/>
                  <a:gd name="T23" fmla="*/ 0 h 394"/>
                  <a:gd name="T24" fmla="*/ 0 w 202"/>
                  <a:gd name="T25" fmla="*/ 0 h 394"/>
                  <a:gd name="T26" fmla="*/ 0 w 202"/>
                  <a:gd name="T27" fmla="*/ 0 h 394"/>
                  <a:gd name="T28" fmla="*/ 0 w 202"/>
                  <a:gd name="T29" fmla="*/ 0 h 394"/>
                  <a:gd name="T30" fmla="*/ 0 w 202"/>
                  <a:gd name="T31" fmla="*/ 0 h 394"/>
                  <a:gd name="T32" fmla="*/ 0 w 202"/>
                  <a:gd name="T33" fmla="*/ 0 h 394"/>
                  <a:gd name="T34" fmla="*/ 0 w 202"/>
                  <a:gd name="T35" fmla="*/ 0 h 394"/>
                  <a:gd name="T36" fmla="*/ 0 w 202"/>
                  <a:gd name="T37" fmla="*/ 0 h 394"/>
                  <a:gd name="T38" fmla="*/ 0 w 202"/>
                  <a:gd name="T39" fmla="*/ 0 h 394"/>
                  <a:gd name="T40" fmla="*/ 0 w 202"/>
                  <a:gd name="T41" fmla="*/ 0 h 394"/>
                  <a:gd name="T42" fmla="*/ 0 w 202"/>
                  <a:gd name="T43" fmla="*/ 0 h 394"/>
                  <a:gd name="T44" fmla="*/ 0 w 202"/>
                  <a:gd name="T45" fmla="*/ 0 h 394"/>
                  <a:gd name="T46" fmla="*/ 0 w 202"/>
                  <a:gd name="T47" fmla="*/ 0 h 394"/>
                  <a:gd name="T48" fmla="*/ 0 w 202"/>
                  <a:gd name="T49" fmla="*/ 0 h 394"/>
                  <a:gd name="T50" fmla="*/ 0 w 202"/>
                  <a:gd name="T51" fmla="*/ 0 h 394"/>
                  <a:gd name="T52" fmla="*/ 0 w 202"/>
                  <a:gd name="T53" fmla="*/ 0 h 394"/>
                  <a:gd name="T54" fmla="*/ 0 w 202"/>
                  <a:gd name="T55" fmla="*/ 0 h 394"/>
                  <a:gd name="T56" fmla="*/ 0 w 202"/>
                  <a:gd name="T57" fmla="*/ 0 h 3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394"/>
                  <a:gd name="T89" fmla="*/ 202 w 202"/>
                  <a:gd name="T90" fmla="*/ 394 h 3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394">
                    <a:moveTo>
                      <a:pt x="0" y="0"/>
                    </a:moveTo>
                    <a:lnTo>
                      <a:pt x="0" y="394"/>
                    </a:lnTo>
                    <a:lnTo>
                      <a:pt x="202" y="394"/>
                    </a:lnTo>
                    <a:lnTo>
                      <a:pt x="202" y="324"/>
                    </a:lnTo>
                    <a:lnTo>
                      <a:pt x="72" y="324"/>
                    </a:lnTo>
                    <a:lnTo>
                      <a:pt x="72" y="254"/>
                    </a:lnTo>
                    <a:lnTo>
                      <a:pt x="72" y="252"/>
                    </a:lnTo>
                    <a:lnTo>
                      <a:pt x="74" y="250"/>
                    </a:lnTo>
                    <a:lnTo>
                      <a:pt x="74" y="246"/>
                    </a:lnTo>
                    <a:lnTo>
                      <a:pt x="74" y="242"/>
                    </a:lnTo>
                    <a:lnTo>
                      <a:pt x="78" y="240"/>
                    </a:lnTo>
                    <a:lnTo>
                      <a:pt x="80" y="236"/>
                    </a:lnTo>
                    <a:lnTo>
                      <a:pt x="86" y="234"/>
                    </a:lnTo>
                    <a:lnTo>
                      <a:pt x="92" y="232"/>
                    </a:lnTo>
                    <a:lnTo>
                      <a:pt x="188" y="232"/>
                    </a:lnTo>
                    <a:lnTo>
                      <a:pt x="186" y="162"/>
                    </a:lnTo>
                    <a:lnTo>
                      <a:pt x="72" y="162"/>
                    </a:lnTo>
                    <a:lnTo>
                      <a:pt x="72" y="86"/>
                    </a:lnTo>
                    <a:lnTo>
                      <a:pt x="74" y="86"/>
                    </a:lnTo>
                    <a:lnTo>
                      <a:pt x="74" y="84"/>
                    </a:lnTo>
                    <a:lnTo>
                      <a:pt x="74" y="80"/>
                    </a:lnTo>
                    <a:lnTo>
                      <a:pt x="76" y="78"/>
                    </a:lnTo>
                    <a:lnTo>
                      <a:pt x="78" y="76"/>
                    </a:lnTo>
                    <a:lnTo>
                      <a:pt x="80" y="72"/>
                    </a:lnTo>
                    <a:lnTo>
                      <a:pt x="86" y="72"/>
                    </a:lnTo>
                    <a:lnTo>
                      <a:pt x="92" y="70"/>
                    </a:lnTo>
                    <a:lnTo>
                      <a:pt x="202" y="70"/>
                    </a:lnTo>
                    <a:lnTo>
                      <a:pt x="202" y="0"/>
                    </a:lnTo>
                    <a:lnTo>
                      <a:pt x="0" y="0"/>
                    </a:lnTo>
                  </a:path>
                </a:pathLst>
              </a:custGeom>
              <a:noFill/>
              <a:ln w="0">
                <a:solidFill>
                  <a:srgbClr val="000000"/>
                </a:solidFill>
                <a:prstDash val="solid"/>
                <a:round/>
                <a:headEnd/>
                <a:tailEnd/>
              </a:ln>
            </p:spPr>
            <p:txBody>
              <a:bodyPr/>
              <a:lstStyle/>
              <a:p>
                <a:endParaRPr lang="en-US"/>
              </a:p>
            </p:txBody>
          </p:sp>
          <p:sp>
            <p:nvSpPr>
              <p:cNvPr id="13351" name="Freeform 28"/>
              <p:cNvSpPr>
                <a:spLocks noEditPoints="1"/>
              </p:cNvSpPr>
              <p:nvPr/>
            </p:nvSpPr>
            <p:spPr bwMode="auto">
              <a:xfrm>
                <a:off x="1062" y="2441"/>
                <a:ext cx="13" cy="14"/>
              </a:xfrm>
              <a:custGeom>
                <a:avLst/>
                <a:gdLst>
                  <a:gd name="T0" fmla="*/ 0 w 90"/>
                  <a:gd name="T1" fmla="*/ 0 h 88"/>
                  <a:gd name="T2" fmla="*/ 0 w 90"/>
                  <a:gd name="T3" fmla="*/ 0 h 88"/>
                  <a:gd name="T4" fmla="*/ 0 w 90"/>
                  <a:gd name="T5" fmla="*/ 0 h 88"/>
                  <a:gd name="T6" fmla="*/ 0 w 90"/>
                  <a:gd name="T7" fmla="*/ 0 h 88"/>
                  <a:gd name="T8" fmla="*/ 0 w 90"/>
                  <a:gd name="T9" fmla="*/ 0 h 88"/>
                  <a:gd name="T10" fmla="*/ 0 w 90"/>
                  <a:gd name="T11" fmla="*/ 0 h 88"/>
                  <a:gd name="T12" fmla="*/ 0 w 90"/>
                  <a:gd name="T13" fmla="*/ 0 h 88"/>
                  <a:gd name="T14" fmla="*/ 0 w 90"/>
                  <a:gd name="T15" fmla="*/ 0 h 88"/>
                  <a:gd name="T16" fmla="*/ 0 w 90"/>
                  <a:gd name="T17" fmla="*/ 0 h 88"/>
                  <a:gd name="T18" fmla="*/ 0 w 90"/>
                  <a:gd name="T19" fmla="*/ 0 h 88"/>
                  <a:gd name="T20" fmla="*/ 0 w 90"/>
                  <a:gd name="T21" fmla="*/ 0 h 88"/>
                  <a:gd name="T22" fmla="*/ 0 w 90"/>
                  <a:gd name="T23" fmla="*/ 0 h 88"/>
                  <a:gd name="T24" fmla="*/ 0 w 90"/>
                  <a:gd name="T25" fmla="*/ 0 h 88"/>
                  <a:gd name="T26" fmla="*/ 0 w 90"/>
                  <a:gd name="T27" fmla="*/ 0 h 88"/>
                  <a:gd name="T28" fmla="*/ 0 w 90"/>
                  <a:gd name="T29" fmla="*/ 0 h 88"/>
                  <a:gd name="T30" fmla="*/ 0 w 90"/>
                  <a:gd name="T31" fmla="*/ 0 h 88"/>
                  <a:gd name="T32" fmla="*/ 0 w 90"/>
                  <a:gd name="T33" fmla="*/ 0 h 88"/>
                  <a:gd name="T34" fmla="*/ 0 w 90"/>
                  <a:gd name="T35" fmla="*/ 0 h 88"/>
                  <a:gd name="T36" fmla="*/ 0 w 90"/>
                  <a:gd name="T37" fmla="*/ 0 h 88"/>
                  <a:gd name="T38" fmla="*/ 0 w 90"/>
                  <a:gd name="T39" fmla="*/ 0 h 88"/>
                  <a:gd name="T40" fmla="*/ 0 w 90"/>
                  <a:gd name="T41" fmla="*/ 0 h 88"/>
                  <a:gd name="T42" fmla="*/ 0 w 90"/>
                  <a:gd name="T43" fmla="*/ 0 h 88"/>
                  <a:gd name="T44" fmla="*/ 0 w 90"/>
                  <a:gd name="T45" fmla="*/ 0 h 88"/>
                  <a:gd name="T46" fmla="*/ 0 w 90"/>
                  <a:gd name="T47" fmla="*/ 0 h 88"/>
                  <a:gd name="T48" fmla="*/ 0 w 90"/>
                  <a:gd name="T49" fmla="*/ 0 h 88"/>
                  <a:gd name="T50" fmla="*/ 0 w 90"/>
                  <a:gd name="T51" fmla="*/ 0 h 88"/>
                  <a:gd name="T52" fmla="*/ 0 w 90"/>
                  <a:gd name="T53" fmla="*/ 0 h 88"/>
                  <a:gd name="T54" fmla="*/ 0 w 90"/>
                  <a:gd name="T55" fmla="*/ 0 h 88"/>
                  <a:gd name="T56" fmla="*/ 0 w 90"/>
                  <a:gd name="T57" fmla="*/ 0 h 88"/>
                  <a:gd name="T58" fmla="*/ 0 w 90"/>
                  <a:gd name="T59" fmla="*/ 0 h 88"/>
                  <a:gd name="T60" fmla="*/ 0 w 90"/>
                  <a:gd name="T61" fmla="*/ 0 h 88"/>
                  <a:gd name="T62" fmla="*/ 0 w 90"/>
                  <a:gd name="T63" fmla="*/ 0 h 88"/>
                  <a:gd name="T64" fmla="*/ 0 w 90"/>
                  <a:gd name="T65" fmla="*/ 0 h 88"/>
                  <a:gd name="T66" fmla="*/ 0 w 90"/>
                  <a:gd name="T67" fmla="*/ 0 h 88"/>
                  <a:gd name="T68" fmla="*/ 0 w 90"/>
                  <a:gd name="T69" fmla="*/ 0 h 88"/>
                  <a:gd name="T70" fmla="*/ 0 w 90"/>
                  <a:gd name="T71" fmla="*/ 0 h 88"/>
                  <a:gd name="T72" fmla="*/ 0 w 90"/>
                  <a:gd name="T73" fmla="*/ 0 h 88"/>
                  <a:gd name="T74" fmla="*/ 0 w 90"/>
                  <a:gd name="T75" fmla="*/ 0 h 88"/>
                  <a:gd name="T76" fmla="*/ 0 w 90"/>
                  <a:gd name="T77" fmla="*/ 0 h 88"/>
                  <a:gd name="T78" fmla="*/ 0 w 90"/>
                  <a:gd name="T79" fmla="*/ 0 h 88"/>
                  <a:gd name="T80" fmla="*/ 0 w 90"/>
                  <a:gd name="T81" fmla="*/ 0 h 88"/>
                  <a:gd name="T82" fmla="*/ 0 w 90"/>
                  <a:gd name="T83" fmla="*/ 0 h 88"/>
                  <a:gd name="T84" fmla="*/ 0 w 90"/>
                  <a:gd name="T85" fmla="*/ 0 h 88"/>
                  <a:gd name="T86" fmla="*/ 0 w 90"/>
                  <a:gd name="T87" fmla="*/ 0 h 88"/>
                  <a:gd name="T88" fmla="*/ 0 w 90"/>
                  <a:gd name="T89" fmla="*/ 0 h 88"/>
                  <a:gd name="T90" fmla="*/ 0 w 90"/>
                  <a:gd name="T91" fmla="*/ 0 h 88"/>
                  <a:gd name="T92" fmla="*/ 0 w 90"/>
                  <a:gd name="T93" fmla="*/ 0 h 88"/>
                  <a:gd name="T94" fmla="*/ 0 w 90"/>
                  <a:gd name="T95" fmla="*/ 0 h 88"/>
                  <a:gd name="T96" fmla="*/ 0 w 90"/>
                  <a:gd name="T97" fmla="*/ 0 h 88"/>
                  <a:gd name="T98" fmla="*/ 0 w 90"/>
                  <a:gd name="T99" fmla="*/ 0 h 88"/>
                  <a:gd name="T100" fmla="*/ 0 w 90"/>
                  <a:gd name="T101" fmla="*/ 0 h 88"/>
                  <a:gd name="T102" fmla="*/ 0 w 90"/>
                  <a:gd name="T103" fmla="*/ 0 h 88"/>
                  <a:gd name="T104" fmla="*/ 0 w 90"/>
                  <a:gd name="T105" fmla="*/ 0 h 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
                  <a:gd name="T160" fmla="*/ 0 h 88"/>
                  <a:gd name="T161" fmla="*/ 90 w 90"/>
                  <a:gd name="T162" fmla="*/ 88 h 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 h="88">
                    <a:moveTo>
                      <a:pt x="20" y="50"/>
                    </a:moveTo>
                    <a:lnTo>
                      <a:pt x="48" y="50"/>
                    </a:lnTo>
                    <a:lnTo>
                      <a:pt x="52" y="50"/>
                    </a:lnTo>
                    <a:lnTo>
                      <a:pt x="58" y="50"/>
                    </a:lnTo>
                    <a:lnTo>
                      <a:pt x="62" y="52"/>
                    </a:lnTo>
                    <a:lnTo>
                      <a:pt x="64" y="54"/>
                    </a:lnTo>
                    <a:lnTo>
                      <a:pt x="66" y="58"/>
                    </a:lnTo>
                    <a:lnTo>
                      <a:pt x="68" y="62"/>
                    </a:lnTo>
                    <a:lnTo>
                      <a:pt x="66" y="66"/>
                    </a:lnTo>
                    <a:lnTo>
                      <a:pt x="64" y="70"/>
                    </a:lnTo>
                    <a:lnTo>
                      <a:pt x="60" y="72"/>
                    </a:lnTo>
                    <a:lnTo>
                      <a:pt x="54" y="74"/>
                    </a:lnTo>
                    <a:lnTo>
                      <a:pt x="46" y="74"/>
                    </a:lnTo>
                    <a:lnTo>
                      <a:pt x="20" y="74"/>
                    </a:lnTo>
                    <a:lnTo>
                      <a:pt x="20" y="50"/>
                    </a:lnTo>
                    <a:close/>
                    <a:moveTo>
                      <a:pt x="0" y="88"/>
                    </a:moveTo>
                    <a:lnTo>
                      <a:pt x="54" y="88"/>
                    </a:lnTo>
                    <a:lnTo>
                      <a:pt x="72" y="86"/>
                    </a:lnTo>
                    <a:lnTo>
                      <a:pt x="82" y="80"/>
                    </a:lnTo>
                    <a:lnTo>
                      <a:pt x="88" y="72"/>
                    </a:lnTo>
                    <a:lnTo>
                      <a:pt x="90" y="64"/>
                    </a:lnTo>
                    <a:lnTo>
                      <a:pt x="88" y="58"/>
                    </a:lnTo>
                    <a:lnTo>
                      <a:pt x="86" y="52"/>
                    </a:lnTo>
                    <a:lnTo>
                      <a:pt x="82" y="48"/>
                    </a:lnTo>
                    <a:lnTo>
                      <a:pt x="78" y="46"/>
                    </a:lnTo>
                    <a:lnTo>
                      <a:pt x="72" y="44"/>
                    </a:lnTo>
                    <a:lnTo>
                      <a:pt x="68" y="42"/>
                    </a:lnTo>
                    <a:lnTo>
                      <a:pt x="62" y="42"/>
                    </a:lnTo>
                    <a:lnTo>
                      <a:pt x="70" y="40"/>
                    </a:lnTo>
                    <a:lnTo>
                      <a:pt x="76" y="38"/>
                    </a:lnTo>
                    <a:lnTo>
                      <a:pt x="80" y="34"/>
                    </a:lnTo>
                    <a:lnTo>
                      <a:pt x="84" y="28"/>
                    </a:lnTo>
                    <a:lnTo>
                      <a:pt x="84" y="22"/>
                    </a:lnTo>
                    <a:lnTo>
                      <a:pt x="82" y="12"/>
                    </a:lnTo>
                    <a:lnTo>
                      <a:pt x="74" y="4"/>
                    </a:lnTo>
                    <a:lnTo>
                      <a:pt x="64" y="2"/>
                    </a:lnTo>
                    <a:lnTo>
                      <a:pt x="52" y="0"/>
                    </a:lnTo>
                    <a:lnTo>
                      <a:pt x="0" y="0"/>
                    </a:lnTo>
                    <a:lnTo>
                      <a:pt x="0" y="88"/>
                    </a:lnTo>
                    <a:close/>
                    <a:moveTo>
                      <a:pt x="20" y="14"/>
                    </a:moveTo>
                    <a:lnTo>
                      <a:pt x="44" y="14"/>
                    </a:lnTo>
                    <a:lnTo>
                      <a:pt x="50" y="14"/>
                    </a:lnTo>
                    <a:lnTo>
                      <a:pt x="56" y="16"/>
                    </a:lnTo>
                    <a:lnTo>
                      <a:pt x="60" y="18"/>
                    </a:lnTo>
                    <a:lnTo>
                      <a:pt x="62" y="20"/>
                    </a:lnTo>
                    <a:lnTo>
                      <a:pt x="64" y="26"/>
                    </a:lnTo>
                    <a:lnTo>
                      <a:pt x="62" y="30"/>
                    </a:lnTo>
                    <a:lnTo>
                      <a:pt x="60" y="34"/>
                    </a:lnTo>
                    <a:lnTo>
                      <a:pt x="54" y="36"/>
                    </a:lnTo>
                    <a:lnTo>
                      <a:pt x="48" y="36"/>
                    </a:lnTo>
                    <a:lnTo>
                      <a:pt x="20" y="36"/>
                    </a:lnTo>
                    <a:lnTo>
                      <a:pt x="20" y="14"/>
                    </a:lnTo>
                    <a:close/>
                  </a:path>
                </a:pathLst>
              </a:custGeom>
              <a:solidFill>
                <a:srgbClr val="000000"/>
              </a:solidFill>
              <a:ln w="0">
                <a:solidFill>
                  <a:srgbClr val="000000"/>
                </a:solidFill>
                <a:prstDash val="solid"/>
                <a:round/>
                <a:headEnd/>
                <a:tailEnd/>
              </a:ln>
            </p:spPr>
            <p:txBody>
              <a:bodyPr/>
              <a:lstStyle/>
              <a:p>
                <a:endParaRPr lang="en-US"/>
              </a:p>
            </p:txBody>
          </p:sp>
          <p:sp>
            <p:nvSpPr>
              <p:cNvPr id="13352" name="Freeform 29"/>
              <p:cNvSpPr>
                <a:spLocks noEditPoints="1"/>
              </p:cNvSpPr>
              <p:nvPr/>
            </p:nvSpPr>
            <p:spPr bwMode="auto">
              <a:xfrm>
                <a:off x="1079" y="2441"/>
                <a:ext cx="13" cy="14"/>
              </a:xfrm>
              <a:custGeom>
                <a:avLst/>
                <a:gdLst>
                  <a:gd name="T0" fmla="*/ 0 w 88"/>
                  <a:gd name="T1" fmla="*/ 0 h 88"/>
                  <a:gd name="T2" fmla="*/ 0 w 88"/>
                  <a:gd name="T3" fmla="*/ 0 h 88"/>
                  <a:gd name="T4" fmla="*/ 0 w 88"/>
                  <a:gd name="T5" fmla="*/ 0 h 88"/>
                  <a:gd name="T6" fmla="*/ 0 w 88"/>
                  <a:gd name="T7" fmla="*/ 0 h 88"/>
                  <a:gd name="T8" fmla="*/ 0 w 88"/>
                  <a:gd name="T9" fmla="*/ 0 h 88"/>
                  <a:gd name="T10" fmla="*/ 0 w 88"/>
                  <a:gd name="T11" fmla="*/ 0 h 88"/>
                  <a:gd name="T12" fmla="*/ 0 w 88"/>
                  <a:gd name="T13" fmla="*/ 0 h 88"/>
                  <a:gd name="T14" fmla="*/ 0 w 88"/>
                  <a:gd name="T15" fmla="*/ 0 h 88"/>
                  <a:gd name="T16" fmla="*/ 0 w 88"/>
                  <a:gd name="T17" fmla="*/ 0 h 88"/>
                  <a:gd name="T18" fmla="*/ 0 w 88"/>
                  <a:gd name="T19" fmla="*/ 0 h 88"/>
                  <a:gd name="T20" fmla="*/ 0 w 88"/>
                  <a:gd name="T21" fmla="*/ 0 h 88"/>
                  <a:gd name="T22" fmla="*/ 0 w 88"/>
                  <a:gd name="T23" fmla="*/ 0 h 88"/>
                  <a:gd name="T24" fmla="*/ 0 w 88"/>
                  <a:gd name="T25" fmla="*/ 0 h 88"/>
                  <a:gd name="T26" fmla="*/ 0 w 88"/>
                  <a:gd name="T27" fmla="*/ 0 h 88"/>
                  <a:gd name="T28" fmla="*/ 0 w 88"/>
                  <a:gd name="T29" fmla="*/ 0 h 88"/>
                  <a:gd name="T30" fmla="*/ 0 w 88"/>
                  <a:gd name="T31" fmla="*/ 0 h 88"/>
                  <a:gd name="T32" fmla="*/ 0 w 88"/>
                  <a:gd name="T33" fmla="*/ 0 h 88"/>
                  <a:gd name="T34" fmla="*/ 0 w 88"/>
                  <a:gd name="T35" fmla="*/ 0 h 88"/>
                  <a:gd name="T36" fmla="*/ 0 w 88"/>
                  <a:gd name="T37" fmla="*/ 0 h 88"/>
                  <a:gd name="T38" fmla="*/ 0 w 88"/>
                  <a:gd name="T39" fmla="*/ 0 h 88"/>
                  <a:gd name="T40" fmla="*/ 0 w 88"/>
                  <a:gd name="T41" fmla="*/ 0 h 88"/>
                  <a:gd name="T42" fmla="*/ 0 w 88"/>
                  <a:gd name="T43" fmla="*/ 0 h 88"/>
                  <a:gd name="T44" fmla="*/ 0 w 88"/>
                  <a:gd name="T45" fmla="*/ 0 h 88"/>
                  <a:gd name="T46" fmla="*/ 0 w 88"/>
                  <a:gd name="T47" fmla="*/ 0 h 88"/>
                  <a:gd name="T48" fmla="*/ 0 w 88"/>
                  <a:gd name="T49" fmla="*/ 0 h 88"/>
                  <a:gd name="T50" fmla="*/ 0 w 88"/>
                  <a:gd name="T51" fmla="*/ 0 h 88"/>
                  <a:gd name="T52" fmla="*/ 0 w 88"/>
                  <a:gd name="T53" fmla="*/ 0 h 88"/>
                  <a:gd name="T54" fmla="*/ 0 w 88"/>
                  <a:gd name="T55" fmla="*/ 0 h 88"/>
                  <a:gd name="T56" fmla="*/ 0 w 88"/>
                  <a:gd name="T57" fmla="*/ 0 h 88"/>
                  <a:gd name="T58" fmla="*/ 0 w 88"/>
                  <a:gd name="T59" fmla="*/ 0 h 88"/>
                  <a:gd name="T60" fmla="*/ 0 w 88"/>
                  <a:gd name="T61" fmla="*/ 0 h 88"/>
                  <a:gd name="T62" fmla="*/ 0 w 88"/>
                  <a:gd name="T63" fmla="*/ 0 h 88"/>
                  <a:gd name="T64" fmla="*/ 0 w 88"/>
                  <a:gd name="T65" fmla="*/ 0 h 88"/>
                  <a:gd name="T66" fmla="*/ 0 w 88"/>
                  <a:gd name="T67" fmla="*/ 0 h 88"/>
                  <a:gd name="T68" fmla="*/ 0 w 88"/>
                  <a:gd name="T69" fmla="*/ 0 h 88"/>
                  <a:gd name="T70" fmla="*/ 0 w 88"/>
                  <a:gd name="T71" fmla="*/ 0 h 88"/>
                  <a:gd name="T72" fmla="*/ 0 w 88"/>
                  <a:gd name="T73" fmla="*/ 0 h 88"/>
                  <a:gd name="T74" fmla="*/ 0 w 88"/>
                  <a:gd name="T75" fmla="*/ 0 h 88"/>
                  <a:gd name="T76" fmla="*/ 0 w 88"/>
                  <a:gd name="T77" fmla="*/ 0 h 88"/>
                  <a:gd name="T78" fmla="*/ 0 w 88"/>
                  <a:gd name="T79" fmla="*/ 0 h 88"/>
                  <a:gd name="T80" fmla="*/ 0 w 88"/>
                  <a:gd name="T81" fmla="*/ 0 h 88"/>
                  <a:gd name="T82" fmla="*/ 0 w 88"/>
                  <a:gd name="T83" fmla="*/ 0 h 88"/>
                  <a:gd name="T84" fmla="*/ 0 w 88"/>
                  <a:gd name="T85" fmla="*/ 0 h 88"/>
                  <a:gd name="T86" fmla="*/ 0 w 88"/>
                  <a:gd name="T87" fmla="*/ 0 h 88"/>
                  <a:gd name="T88" fmla="*/ 0 w 88"/>
                  <a:gd name="T89" fmla="*/ 0 h 88"/>
                  <a:gd name="T90" fmla="*/ 0 w 88"/>
                  <a:gd name="T91" fmla="*/ 0 h 88"/>
                  <a:gd name="T92" fmla="*/ 0 w 88"/>
                  <a:gd name="T93" fmla="*/ 0 h 88"/>
                  <a:gd name="T94" fmla="*/ 0 w 88"/>
                  <a:gd name="T95" fmla="*/ 0 h 88"/>
                  <a:gd name="T96" fmla="*/ 0 w 88"/>
                  <a:gd name="T97" fmla="*/ 0 h 88"/>
                  <a:gd name="T98" fmla="*/ 0 w 88"/>
                  <a:gd name="T99" fmla="*/ 0 h 88"/>
                  <a:gd name="T100" fmla="*/ 0 w 88"/>
                  <a:gd name="T101" fmla="*/ 0 h 88"/>
                  <a:gd name="T102" fmla="*/ 0 w 88"/>
                  <a:gd name="T103" fmla="*/ 0 h 88"/>
                  <a:gd name="T104" fmla="*/ 0 w 88"/>
                  <a:gd name="T105" fmla="*/ 0 h 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8"/>
                  <a:gd name="T160" fmla="*/ 0 h 88"/>
                  <a:gd name="T161" fmla="*/ 88 w 88"/>
                  <a:gd name="T162" fmla="*/ 88 h 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8" h="88">
                    <a:moveTo>
                      <a:pt x="20" y="14"/>
                    </a:moveTo>
                    <a:lnTo>
                      <a:pt x="46" y="14"/>
                    </a:lnTo>
                    <a:lnTo>
                      <a:pt x="52" y="14"/>
                    </a:lnTo>
                    <a:lnTo>
                      <a:pt x="56" y="16"/>
                    </a:lnTo>
                    <a:lnTo>
                      <a:pt x="60" y="16"/>
                    </a:lnTo>
                    <a:lnTo>
                      <a:pt x="64" y="18"/>
                    </a:lnTo>
                    <a:lnTo>
                      <a:pt x="66" y="22"/>
                    </a:lnTo>
                    <a:lnTo>
                      <a:pt x="66" y="26"/>
                    </a:lnTo>
                    <a:lnTo>
                      <a:pt x="66" y="32"/>
                    </a:lnTo>
                    <a:lnTo>
                      <a:pt x="64" y="34"/>
                    </a:lnTo>
                    <a:lnTo>
                      <a:pt x="60" y="38"/>
                    </a:lnTo>
                    <a:lnTo>
                      <a:pt x="56" y="38"/>
                    </a:lnTo>
                    <a:lnTo>
                      <a:pt x="50" y="40"/>
                    </a:lnTo>
                    <a:lnTo>
                      <a:pt x="46" y="40"/>
                    </a:lnTo>
                    <a:lnTo>
                      <a:pt x="20" y="40"/>
                    </a:lnTo>
                    <a:lnTo>
                      <a:pt x="20" y="14"/>
                    </a:lnTo>
                    <a:close/>
                    <a:moveTo>
                      <a:pt x="0" y="88"/>
                    </a:moveTo>
                    <a:lnTo>
                      <a:pt x="20" y="88"/>
                    </a:lnTo>
                    <a:lnTo>
                      <a:pt x="20" y="54"/>
                    </a:lnTo>
                    <a:lnTo>
                      <a:pt x="40" y="54"/>
                    </a:lnTo>
                    <a:lnTo>
                      <a:pt x="48" y="54"/>
                    </a:lnTo>
                    <a:lnTo>
                      <a:pt x="56" y="54"/>
                    </a:lnTo>
                    <a:lnTo>
                      <a:pt x="60" y="58"/>
                    </a:lnTo>
                    <a:lnTo>
                      <a:pt x="62" y="62"/>
                    </a:lnTo>
                    <a:lnTo>
                      <a:pt x="64" y="66"/>
                    </a:lnTo>
                    <a:lnTo>
                      <a:pt x="64" y="74"/>
                    </a:lnTo>
                    <a:lnTo>
                      <a:pt x="64" y="80"/>
                    </a:lnTo>
                    <a:lnTo>
                      <a:pt x="66" y="84"/>
                    </a:lnTo>
                    <a:lnTo>
                      <a:pt x="66" y="88"/>
                    </a:lnTo>
                    <a:lnTo>
                      <a:pt x="88" y="88"/>
                    </a:lnTo>
                    <a:lnTo>
                      <a:pt x="86" y="84"/>
                    </a:lnTo>
                    <a:lnTo>
                      <a:pt x="86" y="80"/>
                    </a:lnTo>
                    <a:lnTo>
                      <a:pt x="86" y="72"/>
                    </a:lnTo>
                    <a:lnTo>
                      <a:pt x="84" y="66"/>
                    </a:lnTo>
                    <a:lnTo>
                      <a:pt x="84" y="60"/>
                    </a:lnTo>
                    <a:lnTo>
                      <a:pt x="82" y="56"/>
                    </a:lnTo>
                    <a:lnTo>
                      <a:pt x="80" y="52"/>
                    </a:lnTo>
                    <a:lnTo>
                      <a:pt x="76" y="50"/>
                    </a:lnTo>
                    <a:lnTo>
                      <a:pt x="70" y="48"/>
                    </a:lnTo>
                    <a:lnTo>
                      <a:pt x="62" y="46"/>
                    </a:lnTo>
                    <a:lnTo>
                      <a:pt x="68" y="46"/>
                    </a:lnTo>
                    <a:lnTo>
                      <a:pt x="74" y="44"/>
                    </a:lnTo>
                    <a:lnTo>
                      <a:pt x="80" y="40"/>
                    </a:lnTo>
                    <a:lnTo>
                      <a:pt x="84" y="36"/>
                    </a:lnTo>
                    <a:lnTo>
                      <a:pt x="86" y="30"/>
                    </a:lnTo>
                    <a:lnTo>
                      <a:pt x="86" y="24"/>
                    </a:lnTo>
                    <a:lnTo>
                      <a:pt x="84" y="12"/>
                    </a:lnTo>
                    <a:lnTo>
                      <a:pt x="76" y="6"/>
                    </a:lnTo>
                    <a:lnTo>
                      <a:pt x="66" y="2"/>
                    </a:lnTo>
                    <a:lnTo>
                      <a:pt x="52" y="0"/>
                    </a:lnTo>
                    <a:lnTo>
                      <a:pt x="0" y="0"/>
                    </a:lnTo>
                    <a:lnTo>
                      <a:pt x="0" y="88"/>
                    </a:lnTo>
                    <a:close/>
                  </a:path>
                </a:pathLst>
              </a:custGeom>
              <a:solidFill>
                <a:srgbClr val="000000"/>
              </a:solidFill>
              <a:ln w="0">
                <a:solidFill>
                  <a:srgbClr val="000000"/>
                </a:solidFill>
                <a:prstDash val="solid"/>
                <a:round/>
                <a:headEnd/>
                <a:tailEnd/>
              </a:ln>
            </p:spPr>
            <p:txBody>
              <a:bodyPr/>
              <a:lstStyle/>
              <a:p>
                <a:endParaRPr lang="en-US"/>
              </a:p>
            </p:txBody>
          </p:sp>
          <p:sp>
            <p:nvSpPr>
              <p:cNvPr id="13353" name="Freeform 30"/>
              <p:cNvSpPr>
                <a:spLocks noEditPoints="1"/>
              </p:cNvSpPr>
              <p:nvPr/>
            </p:nvSpPr>
            <p:spPr bwMode="auto">
              <a:xfrm>
                <a:off x="1093" y="2441"/>
                <a:ext cx="18" cy="14"/>
              </a:xfrm>
              <a:custGeom>
                <a:avLst/>
                <a:gdLst>
                  <a:gd name="T0" fmla="*/ 0 w 114"/>
                  <a:gd name="T1" fmla="*/ 0 h 88"/>
                  <a:gd name="T2" fmla="*/ 0 w 114"/>
                  <a:gd name="T3" fmla="*/ 0 h 88"/>
                  <a:gd name="T4" fmla="*/ 0 w 114"/>
                  <a:gd name="T5" fmla="*/ 0 h 88"/>
                  <a:gd name="T6" fmla="*/ 0 w 114"/>
                  <a:gd name="T7" fmla="*/ 0 h 88"/>
                  <a:gd name="T8" fmla="*/ 0 w 114"/>
                  <a:gd name="T9" fmla="*/ 0 h 88"/>
                  <a:gd name="T10" fmla="*/ 0 w 114"/>
                  <a:gd name="T11" fmla="*/ 0 h 88"/>
                  <a:gd name="T12" fmla="*/ 0 w 114"/>
                  <a:gd name="T13" fmla="*/ 0 h 88"/>
                  <a:gd name="T14" fmla="*/ 0 w 114"/>
                  <a:gd name="T15" fmla="*/ 0 h 88"/>
                  <a:gd name="T16" fmla="*/ 0 w 114"/>
                  <a:gd name="T17" fmla="*/ 0 h 88"/>
                  <a:gd name="T18" fmla="*/ 0 w 114"/>
                  <a:gd name="T19" fmla="*/ 0 h 88"/>
                  <a:gd name="T20" fmla="*/ 0 w 114"/>
                  <a:gd name="T21" fmla="*/ 0 h 88"/>
                  <a:gd name="T22" fmla="*/ 0 w 114"/>
                  <a:gd name="T23" fmla="*/ 0 h 88"/>
                  <a:gd name="T24" fmla="*/ 0 w 114"/>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88"/>
                  <a:gd name="T41" fmla="*/ 114 w 114"/>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88">
                    <a:moveTo>
                      <a:pt x="36" y="54"/>
                    </a:moveTo>
                    <a:lnTo>
                      <a:pt x="56" y="16"/>
                    </a:lnTo>
                    <a:lnTo>
                      <a:pt x="74" y="54"/>
                    </a:lnTo>
                    <a:lnTo>
                      <a:pt x="36" y="54"/>
                    </a:lnTo>
                    <a:close/>
                    <a:moveTo>
                      <a:pt x="0" y="88"/>
                    </a:moveTo>
                    <a:lnTo>
                      <a:pt x="20" y="88"/>
                    </a:lnTo>
                    <a:lnTo>
                      <a:pt x="30" y="68"/>
                    </a:lnTo>
                    <a:lnTo>
                      <a:pt x="80" y="68"/>
                    </a:lnTo>
                    <a:lnTo>
                      <a:pt x="90" y="88"/>
                    </a:lnTo>
                    <a:lnTo>
                      <a:pt x="114" y="88"/>
                    </a:lnTo>
                    <a:lnTo>
                      <a:pt x="70" y="0"/>
                    </a:lnTo>
                    <a:lnTo>
                      <a:pt x="44" y="0"/>
                    </a:lnTo>
                    <a:lnTo>
                      <a:pt x="0" y="88"/>
                    </a:lnTo>
                    <a:close/>
                  </a:path>
                </a:pathLst>
              </a:custGeom>
              <a:solidFill>
                <a:srgbClr val="000000"/>
              </a:solidFill>
              <a:ln w="0">
                <a:solidFill>
                  <a:srgbClr val="000000"/>
                </a:solidFill>
                <a:prstDash val="solid"/>
                <a:round/>
                <a:headEnd/>
                <a:tailEnd/>
              </a:ln>
            </p:spPr>
            <p:txBody>
              <a:bodyPr/>
              <a:lstStyle/>
              <a:p>
                <a:endParaRPr lang="en-US"/>
              </a:p>
            </p:txBody>
          </p:sp>
          <p:sp>
            <p:nvSpPr>
              <p:cNvPr id="13354" name="Freeform 31"/>
              <p:cNvSpPr>
                <a:spLocks/>
              </p:cNvSpPr>
              <p:nvPr/>
            </p:nvSpPr>
            <p:spPr bwMode="auto">
              <a:xfrm>
                <a:off x="1113" y="2441"/>
                <a:ext cx="15" cy="14"/>
              </a:xfrm>
              <a:custGeom>
                <a:avLst/>
                <a:gdLst>
                  <a:gd name="T0" fmla="*/ 0 w 96"/>
                  <a:gd name="T1" fmla="*/ 0 h 88"/>
                  <a:gd name="T2" fmla="*/ 0 w 96"/>
                  <a:gd name="T3" fmla="*/ 0 h 88"/>
                  <a:gd name="T4" fmla="*/ 0 w 96"/>
                  <a:gd name="T5" fmla="*/ 0 h 88"/>
                  <a:gd name="T6" fmla="*/ 0 w 96"/>
                  <a:gd name="T7" fmla="*/ 0 h 88"/>
                  <a:gd name="T8" fmla="*/ 0 w 96"/>
                  <a:gd name="T9" fmla="*/ 0 h 88"/>
                  <a:gd name="T10" fmla="*/ 0 w 96"/>
                  <a:gd name="T11" fmla="*/ 0 h 88"/>
                  <a:gd name="T12" fmla="*/ 0 w 96"/>
                  <a:gd name="T13" fmla="*/ 0 h 88"/>
                  <a:gd name="T14" fmla="*/ 0 w 96"/>
                  <a:gd name="T15" fmla="*/ 0 h 88"/>
                  <a:gd name="T16" fmla="*/ 0 w 96"/>
                  <a:gd name="T17" fmla="*/ 0 h 88"/>
                  <a:gd name="T18" fmla="*/ 0 w 96"/>
                  <a:gd name="T19" fmla="*/ 0 h 88"/>
                  <a:gd name="T20" fmla="*/ 0 w 96"/>
                  <a:gd name="T21" fmla="*/ 0 h 88"/>
                  <a:gd name="T22" fmla="*/ 0 w 96"/>
                  <a:gd name="T23" fmla="*/ 0 h 88"/>
                  <a:gd name="T24" fmla="*/ 0 w 96"/>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88"/>
                  <a:gd name="T41" fmla="*/ 96 w 9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88">
                    <a:moveTo>
                      <a:pt x="0" y="0"/>
                    </a:moveTo>
                    <a:lnTo>
                      <a:pt x="28" y="0"/>
                    </a:lnTo>
                    <a:lnTo>
                      <a:pt x="78" y="68"/>
                    </a:lnTo>
                    <a:lnTo>
                      <a:pt x="78" y="0"/>
                    </a:lnTo>
                    <a:lnTo>
                      <a:pt x="96" y="0"/>
                    </a:lnTo>
                    <a:lnTo>
                      <a:pt x="96" y="88"/>
                    </a:lnTo>
                    <a:lnTo>
                      <a:pt x="68" y="88"/>
                    </a:lnTo>
                    <a:lnTo>
                      <a:pt x="18" y="20"/>
                    </a:lnTo>
                    <a:lnTo>
                      <a:pt x="18" y="88"/>
                    </a:lnTo>
                    <a:lnTo>
                      <a:pt x="0" y="88"/>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3355" name="Freeform 32"/>
              <p:cNvSpPr>
                <a:spLocks noEditPoints="1"/>
              </p:cNvSpPr>
              <p:nvPr/>
            </p:nvSpPr>
            <p:spPr bwMode="auto">
              <a:xfrm>
                <a:off x="1132" y="2441"/>
                <a:ext cx="13" cy="14"/>
              </a:xfrm>
              <a:custGeom>
                <a:avLst/>
                <a:gdLst>
                  <a:gd name="T0" fmla="*/ 0 w 90"/>
                  <a:gd name="T1" fmla="*/ 0 h 88"/>
                  <a:gd name="T2" fmla="*/ 0 w 90"/>
                  <a:gd name="T3" fmla="*/ 0 h 88"/>
                  <a:gd name="T4" fmla="*/ 0 w 90"/>
                  <a:gd name="T5" fmla="*/ 0 h 88"/>
                  <a:gd name="T6" fmla="*/ 0 w 90"/>
                  <a:gd name="T7" fmla="*/ 0 h 88"/>
                  <a:gd name="T8" fmla="*/ 0 w 90"/>
                  <a:gd name="T9" fmla="*/ 0 h 88"/>
                  <a:gd name="T10" fmla="*/ 0 w 90"/>
                  <a:gd name="T11" fmla="*/ 0 h 88"/>
                  <a:gd name="T12" fmla="*/ 0 w 90"/>
                  <a:gd name="T13" fmla="*/ 0 h 88"/>
                  <a:gd name="T14" fmla="*/ 0 w 90"/>
                  <a:gd name="T15" fmla="*/ 0 h 88"/>
                  <a:gd name="T16" fmla="*/ 0 w 90"/>
                  <a:gd name="T17" fmla="*/ 0 h 88"/>
                  <a:gd name="T18" fmla="*/ 0 w 90"/>
                  <a:gd name="T19" fmla="*/ 0 h 88"/>
                  <a:gd name="T20" fmla="*/ 0 w 90"/>
                  <a:gd name="T21" fmla="*/ 0 h 88"/>
                  <a:gd name="T22" fmla="*/ 0 w 90"/>
                  <a:gd name="T23" fmla="*/ 0 h 88"/>
                  <a:gd name="T24" fmla="*/ 0 w 90"/>
                  <a:gd name="T25" fmla="*/ 0 h 88"/>
                  <a:gd name="T26" fmla="*/ 0 w 90"/>
                  <a:gd name="T27" fmla="*/ 0 h 88"/>
                  <a:gd name="T28" fmla="*/ 0 w 90"/>
                  <a:gd name="T29" fmla="*/ 0 h 88"/>
                  <a:gd name="T30" fmla="*/ 0 w 90"/>
                  <a:gd name="T31" fmla="*/ 0 h 88"/>
                  <a:gd name="T32" fmla="*/ 0 w 90"/>
                  <a:gd name="T33" fmla="*/ 0 h 88"/>
                  <a:gd name="T34" fmla="*/ 0 w 90"/>
                  <a:gd name="T35" fmla="*/ 0 h 88"/>
                  <a:gd name="T36" fmla="*/ 0 w 90"/>
                  <a:gd name="T37" fmla="*/ 0 h 88"/>
                  <a:gd name="T38" fmla="*/ 0 w 90"/>
                  <a:gd name="T39" fmla="*/ 0 h 88"/>
                  <a:gd name="T40" fmla="*/ 0 w 90"/>
                  <a:gd name="T41" fmla="*/ 0 h 88"/>
                  <a:gd name="T42" fmla="*/ 0 w 90"/>
                  <a:gd name="T43" fmla="*/ 0 h 88"/>
                  <a:gd name="T44" fmla="*/ 0 w 90"/>
                  <a:gd name="T45" fmla="*/ 0 h 88"/>
                  <a:gd name="T46" fmla="*/ 0 w 90"/>
                  <a:gd name="T47" fmla="*/ 0 h 88"/>
                  <a:gd name="T48" fmla="*/ 0 w 90"/>
                  <a:gd name="T49" fmla="*/ 0 h 88"/>
                  <a:gd name="T50" fmla="*/ 0 w 90"/>
                  <a:gd name="T51" fmla="*/ 0 h 88"/>
                  <a:gd name="T52" fmla="*/ 0 w 90"/>
                  <a:gd name="T53" fmla="*/ 0 h 88"/>
                  <a:gd name="T54" fmla="*/ 0 w 90"/>
                  <a:gd name="T55" fmla="*/ 0 h 88"/>
                  <a:gd name="T56" fmla="*/ 0 w 90"/>
                  <a:gd name="T57" fmla="*/ 0 h 88"/>
                  <a:gd name="T58" fmla="*/ 0 w 90"/>
                  <a:gd name="T59" fmla="*/ 0 h 88"/>
                  <a:gd name="T60" fmla="*/ 0 w 90"/>
                  <a:gd name="T61" fmla="*/ 0 h 88"/>
                  <a:gd name="T62" fmla="*/ 0 w 90"/>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88"/>
                  <a:gd name="T98" fmla="*/ 90 w 90"/>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88">
                    <a:moveTo>
                      <a:pt x="20" y="14"/>
                    </a:moveTo>
                    <a:lnTo>
                      <a:pt x="40" y="14"/>
                    </a:lnTo>
                    <a:lnTo>
                      <a:pt x="46" y="16"/>
                    </a:lnTo>
                    <a:lnTo>
                      <a:pt x="54" y="16"/>
                    </a:lnTo>
                    <a:lnTo>
                      <a:pt x="58" y="20"/>
                    </a:lnTo>
                    <a:lnTo>
                      <a:pt x="64" y="24"/>
                    </a:lnTo>
                    <a:lnTo>
                      <a:pt x="68" y="30"/>
                    </a:lnTo>
                    <a:lnTo>
                      <a:pt x="70" y="36"/>
                    </a:lnTo>
                    <a:lnTo>
                      <a:pt x="70" y="44"/>
                    </a:lnTo>
                    <a:lnTo>
                      <a:pt x="70" y="48"/>
                    </a:lnTo>
                    <a:lnTo>
                      <a:pt x="70" y="54"/>
                    </a:lnTo>
                    <a:lnTo>
                      <a:pt x="68" y="58"/>
                    </a:lnTo>
                    <a:lnTo>
                      <a:pt x="64" y="64"/>
                    </a:lnTo>
                    <a:lnTo>
                      <a:pt x="60" y="68"/>
                    </a:lnTo>
                    <a:lnTo>
                      <a:pt x="56" y="70"/>
                    </a:lnTo>
                    <a:lnTo>
                      <a:pt x="48" y="72"/>
                    </a:lnTo>
                    <a:lnTo>
                      <a:pt x="40" y="74"/>
                    </a:lnTo>
                    <a:lnTo>
                      <a:pt x="20" y="74"/>
                    </a:lnTo>
                    <a:lnTo>
                      <a:pt x="20" y="14"/>
                    </a:lnTo>
                    <a:close/>
                    <a:moveTo>
                      <a:pt x="0" y="88"/>
                    </a:moveTo>
                    <a:lnTo>
                      <a:pt x="42" y="88"/>
                    </a:lnTo>
                    <a:lnTo>
                      <a:pt x="62" y="86"/>
                    </a:lnTo>
                    <a:lnTo>
                      <a:pt x="76" y="78"/>
                    </a:lnTo>
                    <a:lnTo>
                      <a:pt x="86" y="68"/>
                    </a:lnTo>
                    <a:lnTo>
                      <a:pt x="90" y="56"/>
                    </a:lnTo>
                    <a:lnTo>
                      <a:pt x="90" y="46"/>
                    </a:lnTo>
                    <a:lnTo>
                      <a:pt x="88" y="28"/>
                    </a:lnTo>
                    <a:lnTo>
                      <a:pt x="80" y="12"/>
                    </a:lnTo>
                    <a:lnTo>
                      <a:pt x="64" y="4"/>
                    </a:lnTo>
                    <a:lnTo>
                      <a:pt x="42" y="0"/>
                    </a:lnTo>
                    <a:lnTo>
                      <a:pt x="0" y="0"/>
                    </a:lnTo>
                    <a:lnTo>
                      <a:pt x="0" y="88"/>
                    </a:lnTo>
                    <a:close/>
                  </a:path>
                </a:pathLst>
              </a:custGeom>
              <a:solidFill>
                <a:srgbClr val="000000"/>
              </a:solidFill>
              <a:ln w="0">
                <a:solidFill>
                  <a:srgbClr val="000000"/>
                </a:solidFill>
                <a:prstDash val="solid"/>
                <a:round/>
                <a:headEnd/>
                <a:tailEnd/>
              </a:ln>
            </p:spPr>
            <p:txBody>
              <a:bodyPr/>
              <a:lstStyle/>
              <a:p>
                <a:endParaRPr lang="en-US"/>
              </a:p>
            </p:txBody>
          </p:sp>
          <p:sp>
            <p:nvSpPr>
              <p:cNvPr id="13356" name="Freeform 33"/>
              <p:cNvSpPr>
                <a:spLocks/>
              </p:cNvSpPr>
              <p:nvPr/>
            </p:nvSpPr>
            <p:spPr bwMode="auto">
              <a:xfrm>
                <a:off x="1153" y="2448"/>
                <a:ext cx="3" cy="3"/>
              </a:xfrm>
              <a:custGeom>
                <a:avLst/>
                <a:gdLst>
                  <a:gd name="T0" fmla="*/ 0 w 20"/>
                  <a:gd name="T1" fmla="*/ 0 h 20"/>
                  <a:gd name="T2" fmla="*/ 0 w 20"/>
                  <a:gd name="T3" fmla="*/ 0 h 20"/>
                  <a:gd name="T4" fmla="*/ 0 w 20"/>
                  <a:gd name="T5" fmla="*/ 0 h 20"/>
                  <a:gd name="T6" fmla="*/ 0 w 20"/>
                  <a:gd name="T7" fmla="*/ 0 h 20"/>
                  <a:gd name="T8" fmla="*/ 0 w 20"/>
                  <a:gd name="T9" fmla="*/ 0 h 20"/>
                  <a:gd name="T10" fmla="*/ 0 w 20"/>
                  <a:gd name="T11" fmla="*/ 0 h 20"/>
                  <a:gd name="T12" fmla="*/ 0 w 20"/>
                  <a:gd name="T13" fmla="*/ 0 h 20"/>
                  <a:gd name="T14" fmla="*/ 0 w 20"/>
                  <a:gd name="T15" fmla="*/ 0 h 20"/>
                  <a:gd name="T16" fmla="*/ 0 w 20"/>
                  <a:gd name="T17" fmla="*/ 0 h 20"/>
                  <a:gd name="T18" fmla="*/ 0 w 20"/>
                  <a:gd name="T19" fmla="*/ 0 h 20"/>
                  <a:gd name="T20" fmla="*/ 0 w 20"/>
                  <a:gd name="T21" fmla="*/ 0 h 20"/>
                  <a:gd name="T22" fmla="*/ 0 w 20"/>
                  <a:gd name="T23" fmla="*/ 0 h 20"/>
                  <a:gd name="T24" fmla="*/ 0 w 2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0"/>
                  <a:gd name="T41" fmla="*/ 20 w 2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0">
                    <a:moveTo>
                      <a:pt x="10" y="0"/>
                    </a:moveTo>
                    <a:lnTo>
                      <a:pt x="14" y="0"/>
                    </a:lnTo>
                    <a:lnTo>
                      <a:pt x="18" y="4"/>
                    </a:lnTo>
                    <a:lnTo>
                      <a:pt x="20" y="10"/>
                    </a:lnTo>
                    <a:lnTo>
                      <a:pt x="18" y="14"/>
                    </a:lnTo>
                    <a:lnTo>
                      <a:pt x="14" y="18"/>
                    </a:lnTo>
                    <a:lnTo>
                      <a:pt x="10" y="20"/>
                    </a:lnTo>
                    <a:lnTo>
                      <a:pt x="4" y="18"/>
                    </a:lnTo>
                    <a:lnTo>
                      <a:pt x="0" y="14"/>
                    </a:lnTo>
                    <a:lnTo>
                      <a:pt x="0" y="10"/>
                    </a:lnTo>
                    <a:lnTo>
                      <a:pt x="0" y="4"/>
                    </a:lnTo>
                    <a:lnTo>
                      <a:pt x="4" y="0"/>
                    </a:lnTo>
                    <a:lnTo>
                      <a:pt x="10" y="0"/>
                    </a:lnTo>
                    <a:close/>
                  </a:path>
                </a:pathLst>
              </a:custGeom>
              <a:solidFill>
                <a:srgbClr val="000000"/>
              </a:solidFill>
              <a:ln w="0">
                <a:solidFill>
                  <a:srgbClr val="000000"/>
                </a:solidFill>
                <a:prstDash val="solid"/>
                <a:round/>
                <a:headEnd/>
                <a:tailEnd/>
              </a:ln>
            </p:spPr>
            <p:txBody>
              <a:bodyPr/>
              <a:lstStyle/>
              <a:p>
                <a:endParaRPr lang="en-US"/>
              </a:p>
            </p:txBody>
          </p:sp>
          <p:sp>
            <p:nvSpPr>
              <p:cNvPr id="13357" name="Freeform 34"/>
              <p:cNvSpPr>
                <a:spLocks noEditPoints="1"/>
              </p:cNvSpPr>
              <p:nvPr/>
            </p:nvSpPr>
            <p:spPr bwMode="auto">
              <a:xfrm>
                <a:off x="1164" y="2441"/>
                <a:ext cx="13" cy="14"/>
              </a:xfrm>
              <a:custGeom>
                <a:avLst/>
                <a:gdLst>
                  <a:gd name="T0" fmla="*/ 0 w 82"/>
                  <a:gd name="T1" fmla="*/ 0 h 88"/>
                  <a:gd name="T2" fmla="*/ 0 w 82"/>
                  <a:gd name="T3" fmla="*/ 0 h 88"/>
                  <a:gd name="T4" fmla="*/ 0 w 82"/>
                  <a:gd name="T5" fmla="*/ 0 h 88"/>
                  <a:gd name="T6" fmla="*/ 0 w 82"/>
                  <a:gd name="T7" fmla="*/ 0 h 88"/>
                  <a:gd name="T8" fmla="*/ 0 w 82"/>
                  <a:gd name="T9" fmla="*/ 0 h 88"/>
                  <a:gd name="T10" fmla="*/ 0 w 82"/>
                  <a:gd name="T11" fmla="*/ 0 h 88"/>
                  <a:gd name="T12" fmla="*/ 0 w 82"/>
                  <a:gd name="T13" fmla="*/ 0 h 88"/>
                  <a:gd name="T14" fmla="*/ 0 w 82"/>
                  <a:gd name="T15" fmla="*/ 0 h 88"/>
                  <a:gd name="T16" fmla="*/ 0 w 82"/>
                  <a:gd name="T17" fmla="*/ 0 h 88"/>
                  <a:gd name="T18" fmla="*/ 0 w 82"/>
                  <a:gd name="T19" fmla="*/ 0 h 88"/>
                  <a:gd name="T20" fmla="*/ 0 w 82"/>
                  <a:gd name="T21" fmla="*/ 0 h 88"/>
                  <a:gd name="T22" fmla="*/ 0 w 82"/>
                  <a:gd name="T23" fmla="*/ 0 h 88"/>
                  <a:gd name="T24" fmla="*/ 0 w 82"/>
                  <a:gd name="T25" fmla="*/ 0 h 88"/>
                  <a:gd name="T26" fmla="*/ 0 w 82"/>
                  <a:gd name="T27" fmla="*/ 0 h 88"/>
                  <a:gd name="T28" fmla="*/ 0 w 82"/>
                  <a:gd name="T29" fmla="*/ 0 h 88"/>
                  <a:gd name="T30" fmla="*/ 0 w 82"/>
                  <a:gd name="T31" fmla="*/ 0 h 88"/>
                  <a:gd name="T32" fmla="*/ 0 w 82"/>
                  <a:gd name="T33" fmla="*/ 0 h 88"/>
                  <a:gd name="T34" fmla="*/ 0 w 82"/>
                  <a:gd name="T35" fmla="*/ 0 h 88"/>
                  <a:gd name="T36" fmla="*/ 0 w 82"/>
                  <a:gd name="T37" fmla="*/ 0 h 88"/>
                  <a:gd name="T38" fmla="*/ 0 w 82"/>
                  <a:gd name="T39" fmla="*/ 0 h 88"/>
                  <a:gd name="T40" fmla="*/ 0 w 82"/>
                  <a:gd name="T41" fmla="*/ 0 h 88"/>
                  <a:gd name="T42" fmla="*/ 0 w 82"/>
                  <a:gd name="T43" fmla="*/ 0 h 88"/>
                  <a:gd name="T44" fmla="*/ 0 w 82"/>
                  <a:gd name="T45" fmla="*/ 0 h 88"/>
                  <a:gd name="T46" fmla="*/ 0 w 82"/>
                  <a:gd name="T47" fmla="*/ 0 h 88"/>
                  <a:gd name="T48" fmla="*/ 0 w 82"/>
                  <a:gd name="T49" fmla="*/ 0 h 88"/>
                  <a:gd name="T50" fmla="*/ 0 w 82"/>
                  <a:gd name="T51" fmla="*/ 0 h 88"/>
                  <a:gd name="T52" fmla="*/ 0 w 82"/>
                  <a:gd name="T53" fmla="*/ 0 h 88"/>
                  <a:gd name="T54" fmla="*/ 0 w 82"/>
                  <a:gd name="T55" fmla="*/ 0 h 88"/>
                  <a:gd name="T56" fmla="*/ 0 w 82"/>
                  <a:gd name="T57" fmla="*/ 0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88"/>
                  <a:gd name="T89" fmla="*/ 82 w 82"/>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88">
                    <a:moveTo>
                      <a:pt x="20" y="14"/>
                    </a:moveTo>
                    <a:lnTo>
                      <a:pt x="40" y="14"/>
                    </a:lnTo>
                    <a:lnTo>
                      <a:pt x="44" y="14"/>
                    </a:lnTo>
                    <a:lnTo>
                      <a:pt x="50" y="16"/>
                    </a:lnTo>
                    <a:lnTo>
                      <a:pt x="54" y="16"/>
                    </a:lnTo>
                    <a:lnTo>
                      <a:pt x="58" y="20"/>
                    </a:lnTo>
                    <a:lnTo>
                      <a:pt x="60" y="24"/>
                    </a:lnTo>
                    <a:lnTo>
                      <a:pt x="62" y="28"/>
                    </a:lnTo>
                    <a:lnTo>
                      <a:pt x="60" y="34"/>
                    </a:lnTo>
                    <a:lnTo>
                      <a:pt x="58" y="36"/>
                    </a:lnTo>
                    <a:lnTo>
                      <a:pt x="54" y="40"/>
                    </a:lnTo>
                    <a:lnTo>
                      <a:pt x="48" y="40"/>
                    </a:lnTo>
                    <a:lnTo>
                      <a:pt x="42" y="40"/>
                    </a:lnTo>
                    <a:lnTo>
                      <a:pt x="20" y="40"/>
                    </a:lnTo>
                    <a:lnTo>
                      <a:pt x="20" y="14"/>
                    </a:lnTo>
                    <a:close/>
                    <a:moveTo>
                      <a:pt x="0" y="88"/>
                    </a:moveTo>
                    <a:lnTo>
                      <a:pt x="20" y="88"/>
                    </a:lnTo>
                    <a:lnTo>
                      <a:pt x="20" y="56"/>
                    </a:lnTo>
                    <a:lnTo>
                      <a:pt x="46" y="56"/>
                    </a:lnTo>
                    <a:lnTo>
                      <a:pt x="64" y="52"/>
                    </a:lnTo>
                    <a:lnTo>
                      <a:pt x="76" y="46"/>
                    </a:lnTo>
                    <a:lnTo>
                      <a:pt x="80" y="36"/>
                    </a:lnTo>
                    <a:lnTo>
                      <a:pt x="82" y="28"/>
                    </a:lnTo>
                    <a:lnTo>
                      <a:pt x="80" y="16"/>
                    </a:lnTo>
                    <a:lnTo>
                      <a:pt x="72" y="8"/>
                    </a:lnTo>
                    <a:lnTo>
                      <a:pt x="60" y="2"/>
                    </a:lnTo>
                    <a:lnTo>
                      <a:pt x="42" y="0"/>
                    </a:lnTo>
                    <a:lnTo>
                      <a:pt x="0" y="0"/>
                    </a:lnTo>
                    <a:lnTo>
                      <a:pt x="0" y="88"/>
                    </a:lnTo>
                    <a:close/>
                  </a:path>
                </a:pathLst>
              </a:custGeom>
              <a:solidFill>
                <a:srgbClr val="000000"/>
              </a:solidFill>
              <a:ln w="0">
                <a:solidFill>
                  <a:srgbClr val="000000"/>
                </a:solidFill>
                <a:prstDash val="solid"/>
                <a:round/>
                <a:headEnd/>
                <a:tailEnd/>
              </a:ln>
            </p:spPr>
            <p:txBody>
              <a:bodyPr/>
              <a:lstStyle/>
              <a:p>
                <a:endParaRPr lang="en-US"/>
              </a:p>
            </p:txBody>
          </p:sp>
          <p:sp>
            <p:nvSpPr>
              <p:cNvPr id="13358" name="Freeform 35"/>
              <p:cNvSpPr>
                <a:spLocks noEditPoints="1"/>
              </p:cNvSpPr>
              <p:nvPr/>
            </p:nvSpPr>
            <p:spPr bwMode="auto">
              <a:xfrm>
                <a:off x="1180" y="2441"/>
                <a:ext cx="14" cy="14"/>
              </a:xfrm>
              <a:custGeom>
                <a:avLst/>
                <a:gdLst>
                  <a:gd name="T0" fmla="*/ 0 w 88"/>
                  <a:gd name="T1" fmla="*/ 0 h 88"/>
                  <a:gd name="T2" fmla="*/ 0 w 88"/>
                  <a:gd name="T3" fmla="*/ 0 h 88"/>
                  <a:gd name="T4" fmla="*/ 0 w 88"/>
                  <a:gd name="T5" fmla="*/ 0 h 88"/>
                  <a:gd name="T6" fmla="*/ 0 w 88"/>
                  <a:gd name="T7" fmla="*/ 0 h 88"/>
                  <a:gd name="T8" fmla="*/ 0 w 88"/>
                  <a:gd name="T9" fmla="*/ 0 h 88"/>
                  <a:gd name="T10" fmla="*/ 0 w 88"/>
                  <a:gd name="T11" fmla="*/ 0 h 88"/>
                  <a:gd name="T12" fmla="*/ 0 w 88"/>
                  <a:gd name="T13" fmla="*/ 0 h 88"/>
                  <a:gd name="T14" fmla="*/ 0 w 88"/>
                  <a:gd name="T15" fmla="*/ 0 h 88"/>
                  <a:gd name="T16" fmla="*/ 0 w 88"/>
                  <a:gd name="T17" fmla="*/ 0 h 88"/>
                  <a:gd name="T18" fmla="*/ 0 w 88"/>
                  <a:gd name="T19" fmla="*/ 0 h 88"/>
                  <a:gd name="T20" fmla="*/ 0 w 88"/>
                  <a:gd name="T21" fmla="*/ 0 h 88"/>
                  <a:gd name="T22" fmla="*/ 0 w 88"/>
                  <a:gd name="T23" fmla="*/ 0 h 88"/>
                  <a:gd name="T24" fmla="*/ 0 w 88"/>
                  <a:gd name="T25" fmla="*/ 0 h 88"/>
                  <a:gd name="T26" fmla="*/ 0 w 88"/>
                  <a:gd name="T27" fmla="*/ 0 h 88"/>
                  <a:gd name="T28" fmla="*/ 0 w 88"/>
                  <a:gd name="T29" fmla="*/ 0 h 88"/>
                  <a:gd name="T30" fmla="*/ 0 w 88"/>
                  <a:gd name="T31" fmla="*/ 0 h 88"/>
                  <a:gd name="T32" fmla="*/ 0 w 88"/>
                  <a:gd name="T33" fmla="*/ 0 h 88"/>
                  <a:gd name="T34" fmla="*/ 0 w 88"/>
                  <a:gd name="T35" fmla="*/ 0 h 88"/>
                  <a:gd name="T36" fmla="*/ 0 w 88"/>
                  <a:gd name="T37" fmla="*/ 0 h 88"/>
                  <a:gd name="T38" fmla="*/ 0 w 88"/>
                  <a:gd name="T39" fmla="*/ 0 h 88"/>
                  <a:gd name="T40" fmla="*/ 0 w 88"/>
                  <a:gd name="T41" fmla="*/ 0 h 88"/>
                  <a:gd name="T42" fmla="*/ 0 w 88"/>
                  <a:gd name="T43" fmla="*/ 0 h 88"/>
                  <a:gd name="T44" fmla="*/ 0 w 88"/>
                  <a:gd name="T45" fmla="*/ 0 h 88"/>
                  <a:gd name="T46" fmla="*/ 0 w 88"/>
                  <a:gd name="T47" fmla="*/ 0 h 88"/>
                  <a:gd name="T48" fmla="*/ 0 w 88"/>
                  <a:gd name="T49" fmla="*/ 0 h 88"/>
                  <a:gd name="T50" fmla="*/ 0 w 88"/>
                  <a:gd name="T51" fmla="*/ 0 h 88"/>
                  <a:gd name="T52" fmla="*/ 0 w 88"/>
                  <a:gd name="T53" fmla="*/ 0 h 88"/>
                  <a:gd name="T54" fmla="*/ 0 w 88"/>
                  <a:gd name="T55" fmla="*/ 0 h 88"/>
                  <a:gd name="T56" fmla="*/ 0 w 88"/>
                  <a:gd name="T57" fmla="*/ 0 h 88"/>
                  <a:gd name="T58" fmla="*/ 0 w 88"/>
                  <a:gd name="T59" fmla="*/ 0 h 88"/>
                  <a:gd name="T60" fmla="*/ 0 w 88"/>
                  <a:gd name="T61" fmla="*/ 0 h 88"/>
                  <a:gd name="T62" fmla="*/ 0 w 88"/>
                  <a:gd name="T63" fmla="*/ 0 h 88"/>
                  <a:gd name="T64" fmla="*/ 0 w 88"/>
                  <a:gd name="T65" fmla="*/ 0 h 88"/>
                  <a:gd name="T66" fmla="*/ 0 w 88"/>
                  <a:gd name="T67" fmla="*/ 0 h 88"/>
                  <a:gd name="T68" fmla="*/ 0 w 88"/>
                  <a:gd name="T69" fmla="*/ 0 h 88"/>
                  <a:gd name="T70" fmla="*/ 0 w 88"/>
                  <a:gd name="T71" fmla="*/ 0 h 88"/>
                  <a:gd name="T72" fmla="*/ 0 w 88"/>
                  <a:gd name="T73" fmla="*/ 0 h 88"/>
                  <a:gd name="T74" fmla="*/ 0 w 88"/>
                  <a:gd name="T75" fmla="*/ 0 h 88"/>
                  <a:gd name="T76" fmla="*/ 0 w 88"/>
                  <a:gd name="T77" fmla="*/ 0 h 88"/>
                  <a:gd name="T78" fmla="*/ 0 w 88"/>
                  <a:gd name="T79" fmla="*/ 0 h 88"/>
                  <a:gd name="T80" fmla="*/ 0 w 88"/>
                  <a:gd name="T81" fmla="*/ 0 h 88"/>
                  <a:gd name="T82" fmla="*/ 0 w 88"/>
                  <a:gd name="T83" fmla="*/ 0 h 88"/>
                  <a:gd name="T84" fmla="*/ 0 w 88"/>
                  <a:gd name="T85" fmla="*/ 0 h 88"/>
                  <a:gd name="T86" fmla="*/ 0 w 88"/>
                  <a:gd name="T87" fmla="*/ 0 h 88"/>
                  <a:gd name="T88" fmla="*/ 0 w 88"/>
                  <a:gd name="T89" fmla="*/ 0 h 88"/>
                  <a:gd name="T90" fmla="*/ 0 w 88"/>
                  <a:gd name="T91" fmla="*/ 0 h 88"/>
                  <a:gd name="T92" fmla="*/ 0 w 88"/>
                  <a:gd name="T93" fmla="*/ 0 h 88"/>
                  <a:gd name="T94" fmla="*/ 0 w 88"/>
                  <a:gd name="T95" fmla="*/ 0 h 88"/>
                  <a:gd name="T96" fmla="*/ 0 w 88"/>
                  <a:gd name="T97" fmla="*/ 0 h 88"/>
                  <a:gd name="T98" fmla="*/ 0 w 88"/>
                  <a:gd name="T99" fmla="*/ 0 h 88"/>
                  <a:gd name="T100" fmla="*/ 0 w 88"/>
                  <a:gd name="T101" fmla="*/ 0 h 88"/>
                  <a:gd name="T102" fmla="*/ 0 w 88"/>
                  <a:gd name="T103" fmla="*/ 0 h 88"/>
                  <a:gd name="T104" fmla="*/ 0 w 88"/>
                  <a:gd name="T105" fmla="*/ 0 h 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8"/>
                  <a:gd name="T160" fmla="*/ 0 h 88"/>
                  <a:gd name="T161" fmla="*/ 88 w 88"/>
                  <a:gd name="T162" fmla="*/ 88 h 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8" h="88">
                    <a:moveTo>
                      <a:pt x="20" y="14"/>
                    </a:moveTo>
                    <a:lnTo>
                      <a:pt x="46" y="14"/>
                    </a:lnTo>
                    <a:lnTo>
                      <a:pt x="52" y="14"/>
                    </a:lnTo>
                    <a:lnTo>
                      <a:pt x="56" y="16"/>
                    </a:lnTo>
                    <a:lnTo>
                      <a:pt x="60" y="16"/>
                    </a:lnTo>
                    <a:lnTo>
                      <a:pt x="64" y="18"/>
                    </a:lnTo>
                    <a:lnTo>
                      <a:pt x="66" y="22"/>
                    </a:lnTo>
                    <a:lnTo>
                      <a:pt x="66" y="26"/>
                    </a:lnTo>
                    <a:lnTo>
                      <a:pt x="66" y="32"/>
                    </a:lnTo>
                    <a:lnTo>
                      <a:pt x="64" y="34"/>
                    </a:lnTo>
                    <a:lnTo>
                      <a:pt x="60" y="38"/>
                    </a:lnTo>
                    <a:lnTo>
                      <a:pt x="56" y="38"/>
                    </a:lnTo>
                    <a:lnTo>
                      <a:pt x="50" y="40"/>
                    </a:lnTo>
                    <a:lnTo>
                      <a:pt x="46" y="40"/>
                    </a:lnTo>
                    <a:lnTo>
                      <a:pt x="20" y="40"/>
                    </a:lnTo>
                    <a:lnTo>
                      <a:pt x="20" y="14"/>
                    </a:lnTo>
                    <a:close/>
                    <a:moveTo>
                      <a:pt x="0" y="88"/>
                    </a:moveTo>
                    <a:lnTo>
                      <a:pt x="20" y="88"/>
                    </a:lnTo>
                    <a:lnTo>
                      <a:pt x="20" y="54"/>
                    </a:lnTo>
                    <a:lnTo>
                      <a:pt x="40" y="54"/>
                    </a:lnTo>
                    <a:lnTo>
                      <a:pt x="48" y="54"/>
                    </a:lnTo>
                    <a:lnTo>
                      <a:pt x="54" y="54"/>
                    </a:lnTo>
                    <a:lnTo>
                      <a:pt x="60" y="58"/>
                    </a:lnTo>
                    <a:lnTo>
                      <a:pt x="62" y="62"/>
                    </a:lnTo>
                    <a:lnTo>
                      <a:pt x="64" y="66"/>
                    </a:lnTo>
                    <a:lnTo>
                      <a:pt x="64" y="74"/>
                    </a:lnTo>
                    <a:lnTo>
                      <a:pt x="64" y="80"/>
                    </a:lnTo>
                    <a:lnTo>
                      <a:pt x="66" y="84"/>
                    </a:lnTo>
                    <a:lnTo>
                      <a:pt x="66" y="88"/>
                    </a:lnTo>
                    <a:lnTo>
                      <a:pt x="88" y="88"/>
                    </a:lnTo>
                    <a:lnTo>
                      <a:pt x="86" y="84"/>
                    </a:lnTo>
                    <a:lnTo>
                      <a:pt x="86" y="80"/>
                    </a:lnTo>
                    <a:lnTo>
                      <a:pt x="84" y="72"/>
                    </a:lnTo>
                    <a:lnTo>
                      <a:pt x="84" y="66"/>
                    </a:lnTo>
                    <a:lnTo>
                      <a:pt x="84" y="60"/>
                    </a:lnTo>
                    <a:lnTo>
                      <a:pt x="82" y="56"/>
                    </a:lnTo>
                    <a:lnTo>
                      <a:pt x="80" y="52"/>
                    </a:lnTo>
                    <a:lnTo>
                      <a:pt x="76" y="50"/>
                    </a:lnTo>
                    <a:lnTo>
                      <a:pt x="70" y="48"/>
                    </a:lnTo>
                    <a:lnTo>
                      <a:pt x="62" y="46"/>
                    </a:lnTo>
                    <a:lnTo>
                      <a:pt x="68" y="46"/>
                    </a:lnTo>
                    <a:lnTo>
                      <a:pt x="74" y="44"/>
                    </a:lnTo>
                    <a:lnTo>
                      <a:pt x="80" y="40"/>
                    </a:lnTo>
                    <a:lnTo>
                      <a:pt x="84" y="36"/>
                    </a:lnTo>
                    <a:lnTo>
                      <a:pt x="86" y="30"/>
                    </a:lnTo>
                    <a:lnTo>
                      <a:pt x="86" y="24"/>
                    </a:lnTo>
                    <a:lnTo>
                      <a:pt x="84" y="12"/>
                    </a:lnTo>
                    <a:lnTo>
                      <a:pt x="76" y="6"/>
                    </a:lnTo>
                    <a:lnTo>
                      <a:pt x="66" y="2"/>
                    </a:lnTo>
                    <a:lnTo>
                      <a:pt x="52" y="0"/>
                    </a:lnTo>
                    <a:lnTo>
                      <a:pt x="0" y="0"/>
                    </a:lnTo>
                    <a:lnTo>
                      <a:pt x="0" y="88"/>
                    </a:lnTo>
                    <a:close/>
                  </a:path>
                </a:pathLst>
              </a:custGeom>
              <a:solidFill>
                <a:srgbClr val="000000"/>
              </a:solidFill>
              <a:ln w="0">
                <a:solidFill>
                  <a:srgbClr val="000000"/>
                </a:solidFill>
                <a:prstDash val="solid"/>
                <a:round/>
                <a:headEnd/>
                <a:tailEnd/>
              </a:ln>
            </p:spPr>
            <p:txBody>
              <a:bodyPr/>
              <a:lstStyle/>
              <a:p>
                <a:endParaRPr lang="en-US"/>
              </a:p>
            </p:txBody>
          </p:sp>
          <p:sp>
            <p:nvSpPr>
              <p:cNvPr id="13359" name="Freeform 36"/>
              <p:cNvSpPr>
                <a:spLocks noEditPoints="1"/>
              </p:cNvSpPr>
              <p:nvPr/>
            </p:nvSpPr>
            <p:spPr bwMode="auto">
              <a:xfrm>
                <a:off x="1197" y="2441"/>
                <a:ext cx="15" cy="14"/>
              </a:xfrm>
              <a:custGeom>
                <a:avLst/>
                <a:gdLst>
                  <a:gd name="T0" fmla="*/ 0 w 102"/>
                  <a:gd name="T1" fmla="*/ 0 h 92"/>
                  <a:gd name="T2" fmla="*/ 0 w 102"/>
                  <a:gd name="T3" fmla="*/ 0 h 92"/>
                  <a:gd name="T4" fmla="*/ 0 w 102"/>
                  <a:gd name="T5" fmla="*/ 0 h 92"/>
                  <a:gd name="T6" fmla="*/ 0 w 102"/>
                  <a:gd name="T7" fmla="*/ 0 h 92"/>
                  <a:gd name="T8" fmla="*/ 0 w 102"/>
                  <a:gd name="T9" fmla="*/ 0 h 92"/>
                  <a:gd name="T10" fmla="*/ 0 w 102"/>
                  <a:gd name="T11" fmla="*/ 0 h 92"/>
                  <a:gd name="T12" fmla="*/ 0 w 102"/>
                  <a:gd name="T13" fmla="*/ 0 h 92"/>
                  <a:gd name="T14" fmla="*/ 0 w 102"/>
                  <a:gd name="T15" fmla="*/ 0 h 92"/>
                  <a:gd name="T16" fmla="*/ 0 w 102"/>
                  <a:gd name="T17" fmla="*/ 0 h 92"/>
                  <a:gd name="T18" fmla="*/ 0 w 102"/>
                  <a:gd name="T19" fmla="*/ 0 h 92"/>
                  <a:gd name="T20" fmla="*/ 0 w 102"/>
                  <a:gd name="T21" fmla="*/ 0 h 92"/>
                  <a:gd name="T22" fmla="*/ 0 w 102"/>
                  <a:gd name="T23" fmla="*/ 0 h 92"/>
                  <a:gd name="T24" fmla="*/ 0 w 102"/>
                  <a:gd name="T25" fmla="*/ 0 h 92"/>
                  <a:gd name="T26" fmla="*/ 0 w 102"/>
                  <a:gd name="T27" fmla="*/ 0 h 92"/>
                  <a:gd name="T28" fmla="*/ 0 w 102"/>
                  <a:gd name="T29" fmla="*/ 0 h 92"/>
                  <a:gd name="T30" fmla="*/ 0 w 102"/>
                  <a:gd name="T31" fmla="*/ 0 h 92"/>
                  <a:gd name="T32" fmla="*/ 0 w 102"/>
                  <a:gd name="T33" fmla="*/ 0 h 92"/>
                  <a:gd name="T34" fmla="*/ 0 w 102"/>
                  <a:gd name="T35" fmla="*/ 0 h 92"/>
                  <a:gd name="T36" fmla="*/ 0 w 102"/>
                  <a:gd name="T37" fmla="*/ 0 h 92"/>
                  <a:gd name="T38" fmla="*/ 0 w 102"/>
                  <a:gd name="T39" fmla="*/ 0 h 92"/>
                  <a:gd name="T40" fmla="*/ 0 w 102"/>
                  <a:gd name="T41" fmla="*/ 0 h 92"/>
                  <a:gd name="T42" fmla="*/ 0 w 102"/>
                  <a:gd name="T43" fmla="*/ 0 h 92"/>
                  <a:gd name="T44" fmla="*/ 0 w 102"/>
                  <a:gd name="T45" fmla="*/ 0 h 92"/>
                  <a:gd name="T46" fmla="*/ 0 w 102"/>
                  <a:gd name="T47" fmla="*/ 0 h 92"/>
                  <a:gd name="T48" fmla="*/ 0 w 102"/>
                  <a:gd name="T49" fmla="*/ 0 h 92"/>
                  <a:gd name="T50" fmla="*/ 0 w 102"/>
                  <a:gd name="T51" fmla="*/ 0 h 92"/>
                  <a:gd name="T52" fmla="*/ 0 w 102"/>
                  <a:gd name="T53" fmla="*/ 0 h 92"/>
                  <a:gd name="T54" fmla="*/ 0 w 102"/>
                  <a:gd name="T55" fmla="*/ 0 h 92"/>
                  <a:gd name="T56" fmla="*/ 0 w 102"/>
                  <a:gd name="T57" fmla="*/ 0 h 92"/>
                  <a:gd name="T58" fmla="*/ 0 w 102"/>
                  <a:gd name="T59" fmla="*/ 0 h 92"/>
                  <a:gd name="T60" fmla="*/ 0 w 102"/>
                  <a:gd name="T61" fmla="*/ 0 h 92"/>
                  <a:gd name="T62" fmla="*/ 0 w 102"/>
                  <a:gd name="T63" fmla="*/ 0 h 92"/>
                  <a:gd name="T64" fmla="*/ 0 w 102"/>
                  <a:gd name="T65" fmla="*/ 0 h 92"/>
                  <a:gd name="T66" fmla="*/ 0 w 102"/>
                  <a:gd name="T67" fmla="*/ 0 h 92"/>
                  <a:gd name="T68" fmla="*/ 0 w 102"/>
                  <a:gd name="T69" fmla="*/ 0 h 92"/>
                  <a:gd name="T70" fmla="*/ 0 w 102"/>
                  <a:gd name="T71" fmla="*/ 0 h 92"/>
                  <a:gd name="T72" fmla="*/ 0 w 102"/>
                  <a:gd name="T73" fmla="*/ 0 h 92"/>
                  <a:gd name="T74" fmla="*/ 0 w 102"/>
                  <a:gd name="T75" fmla="*/ 0 h 92"/>
                  <a:gd name="T76" fmla="*/ 0 w 102"/>
                  <a:gd name="T77" fmla="*/ 0 h 92"/>
                  <a:gd name="T78" fmla="*/ 0 w 102"/>
                  <a:gd name="T79" fmla="*/ 0 h 92"/>
                  <a:gd name="T80" fmla="*/ 0 w 102"/>
                  <a:gd name="T81" fmla="*/ 0 h 92"/>
                  <a:gd name="T82" fmla="*/ 0 w 102"/>
                  <a:gd name="T83" fmla="*/ 0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92"/>
                  <a:gd name="T128" fmla="*/ 102 w 102"/>
                  <a:gd name="T129" fmla="*/ 92 h 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92">
                    <a:moveTo>
                      <a:pt x="20" y="46"/>
                    </a:moveTo>
                    <a:lnTo>
                      <a:pt x="22" y="36"/>
                    </a:lnTo>
                    <a:lnTo>
                      <a:pt x="24" y="28"/>
                    </a:lnTo>
                    <a:lnTo>
                      <a:pt x="28" y="22"/>
                    </a:lnTo>
                    <a:lnTo>
                      <a:pt x="36" y="18"/>
                    </a:lnTo>
                    <a:lnTo>
                      <a:pt x="42" y="16"/>
                    </a:lnTo>
                    <a:lnTo>
                      <a:pt x="52" y="14"/>
                    </a:lnTo>
                    <a:lnTo>
                      <a:pt x="60" y="16"/>
                    </a:lnTo>
                    <a:lnTo>
                      <a:pt x="68" y="18"/>
                    </a:lnTo>
                    <a:lnTo>
                      <a:pt x="74" y="22"/>
                    </a:lnTo>
                    <a:lnTo>
                      <a:pt x="78" y="28"/>
                    </a:lnTo>
                    <a:lnTo>
                      <a:pt x="82" y="36"/>
                    </a:lnTo>
                    <a:lnTo>
                      <a:pt x="82" y="46"/>
                    </a:lnTo>
                    <a:lnTo>
                      <a:pt x="82" y="56"/>
                    </a:lnTo>
                    <a:lnTo>
                      <a:pt x="78" y="64"/>
                    </a:lnTo>
                    <a:lnTo>
                      <a:pt x="74" y="70"/>
                    </a:lnTo>
                    <a:lnTo>
                      <a:pt x="68" y="74"/>
                    </a:lnTo>
                    <a:lnTo>
                      <a:pt x="60" y="78"/>
                    </a:lnTo>
                    <a:lnTo>
                      <a:pt x="52" y="78"/>
                    </a:lnTo>
                    <a:lnTo>
                      <a:pt x="42" y="78"/>
                    </a:lnTo>
                    <a:lnTo>
                      <a:pt x="36" y="74"/>
                    </a:lnTo>
                    <a:lnTo>
                      <a:pt x="28" y="70"/>
                    </a:lnTo>
                    <a:lnTo>
                      <a:pt x="24" y="64"/>
                    </a:lnTo>
                    <a:lnTo>
                      <a:pt x="22" y="56"/>
                    </a:lnTo>
                    <a:lnTo>
                      <a:pt x="20" y="46"/>
                    </a:lnTo>
                    <a:close/>
                    <a:moveTo>
                      <a:pt x="0" y="46"/>
                    </a:moveTo>
                    <a:lnTo>
                      <a:pt x="4" y="66"/>
                    </a:lnTo>
                    <a:lnTo>
                      <a:pt x="14" y="80"/>
                    </a:lnTo>
                    <a:lnTo>
                      <a:pt x="30" y="90"/>
                    </a:lnTo>
                    <a:lnTo>
                      <a:pt x="52" y="92"/>
                    </a:lnTo>
                    <a:lnTo>
                      <a:pt x="74" y="90"/>
                    </a:lnTo>
                    <a:lnTo>
                      <a:pt x="90" y="80"/>
                    </a:lnTo>
                    <a:lnTo>
                      <a:pt x="100" y="66"/>
                    </a:lnTo>
                    <a:lnTo>
                      <a:pt x="102" y="46"/>
                    </a:lnTo>
                    <a:lnTo>
                      <a:pt x="100" y="26"/>
                    </a:lnTo>
                    <a:lnTo>
                      <a:pt x="90" y="12"/>
                    </a:lnTo>
                    <a:lnTo>
                      <a:pt x="74" y="2"/>
                    </a:lnTo>
                    <a:lnTo>
                      <a:pt x="52" y="0"/>
                    </a:lnTo>
                    <a:lnTo>
                      <a:pt x="30" y="2"/>
                    </a:lnTo>
                    <a:lnTo>
                      <a:pt x="14" y="12"/>
                    </a:lnTo>
                    <a:lnTo>
                      <a:pt x="4" y="26"/>
                    </a:lnTo>
                    <a:lnTo>
                      <a:pt x="0" y="46"/>
                    </a:lnTo>
                    <a:close/>
                  </a:path>
                </a:pathLst>
              </a:custGeom>
              <a:solidFill>
                <a:srgbClr val="000000"/>
              </a:solidFill>
              <a:ln w="0">
                <a:solidFill>
                  <a:srgbClr val="000000"/>
                </a:solidFill>
                <a:prstDash val="solid"/>
                <a:round/>
                <a:headEnd/>
                <a:tailEnd/>
              </a:ln>
            </p:spPr>
            <p:txBody>
              <a:bodyPr/>
              <a:lstStyle/>
              <a:p>
                <a:endParaRPr lang="en-US"/>
              </a:p>
            </p:txBody>
          </p:sp>
          <p:sp>
            <p:nvSpPr>
              <p:cNvPr id="13360" name="Freeform 37"/>
              <p:cNvSpPr>
                <a:spLocks noEditPoints="1"/>
              </p:cNvSpPr>
              <p:nvPr/>
            </p:nvSpPr>
            <p:spPr bwMode="auto">
              <a:xfrm>
                <a:off x="1215" y="2441"/>
                <a:ext cx="15" cy="14"/>
              </a:xfrm>
              <a:custGeom>
                <a:avLst/>
                <a:gdLst>
                  <a:gd name="T0" fmla="*/ 0 w 90"/>
                  <a:gd name="T1" fmla="*/ 0 h 88"/>
                  <a:gd name="T2" fmla="*/ 0 w 90"/>
                  <a:gd name="T3" fmla="*/ 0 h 88"/>
                  <a:gd name="T4" fmla="*/ 0 w 90"/>
                  <a:gd name="T5" fmla="*/ 0 h 88"/>
                  <a:gd name="T6" fmla="*/ 0 w 90"/>
                  <a:gd name="T7" fmla="*/ 0 h 88"/>
                  <a:gd name="T8" fmla="*/ 0 w 90"/>
                  <a:gd name="T9" fmla="*/ 0 h 88"/>
                  <a:gd name="T10" fmla="*/ 0 w 90"/>
                  <a:gd name="T11" fmla="*/ 0 h 88"/>
                  <a:gd name="T12" fmla="*/ 0 w 90"/>
                  <a:gd name="T13" fmla="*/ 0 h 88"/>
                  <a:gd name="T14" fmla="*/ 0 w 90"/>
                  <a:gd name="T15" fmla="*/ 0 h 88"/>
                  <a:gd name="T16" fmla="*/ 0 w 90"/>
                  <a:gd name="T17" fmla="*/ 0 h 88"/>
                  <a:gd name="T18" fmla="*/ 0 w 90"/>
                  <a:gd name="T19" fmla="*/ 0 h 88"/>
                  <a:gd name="T20" fmla="*/ 0 w 90"/>
                  <a:gd name="T21" fmla="*/ 0 h 88"/>
                  <a:gd name="T22" fmla="*/ 0 w 90"/>
                  <a:gd name="T23" fmla="*/ 0 h 88"/>
                  <a:gd name="T24" fmla="*/ 0 w 90"/>
                  <a:gd name="T25" fmla="*/ 0 h 88"/>
                  <a:gd name="T26" fmla="*/ 0 w 90"/>
                  <a:gd name="T27" fmla="*/ 0 h 88"/>
                  <a:gd name="T28" fmla="*/ 0 w 90"/>
                  <a:gd name="T29" fmla="*/ 0 h 88"/>
                  <a:gd name="T30" fmla="*/ 0 w 90"/>
                  <a:gd name="T31" fmla="*/ 0 h 88"/>
                  <a:gd name="T32" fmla="*/ 0 w 90"/>
                  <a:gd name="T33" fmla="*/ 0 h 88"/>
                  <a:gd name="T34" fmla="*/ 0 w 90"/>
                  <a:gd name="T35" fmla="*/ 0 h 88"/>
                  <a:gd name="T36" fmla="*/ 0 w 90"/>
                  <a:gd name="T37" fmla="*/ 0 h 88"/>
                  <a:gd name="T38" fmla="*/ 0 w 90"/>
                  <a:gd name="T39" fmla="*/ 0 h 88"/>
                  <a:gd name="T40" fmla="*/ 0 w 90"/>
                  <a:gd name="T41" fmla="*/ 0 h 88"/>
                  <a:gd name="T42" fmla="*/ 0 w 90"/>
                  <a:gd name="T43" fmla="*/ 0 h 88"/>
                  <a:gd name="T44" fmla="*/ 0 w 90"/>
                  <a:gd name="T45" fmla="*/ 0 h 88"/>
                  <a:gd name="T46" fmla="*/ 0 w 90"/>
                  <a:gd name="T47" fmla="*/ 0 h 88"/>
                  <a:gd name="T48" fmla="*/ 0 w 90"/>
                  <a:gd name="T49" fmla="*/ 0 h 88"/>
                  <a:gd name="T50" fmla="*/ 0 w 90"/>
                  <a:gd name="T51" fmla="*/ 0 h 88"/>
                  <a:gd name="T52" fmla="*/ 0 w 90"/>
                  <a:gd name="T53" fmla="*/ 0 h 88"/>
                  <a:gd name="T54" fmla="*/ 0 w 90"/>
                  <a:gd name="T55" fmla="*/ 0 h 88"/>
                  <a:gd name="T56" fmla="*/ 0 w 90"/>
                  <a:gd name="T57" fmla="*/ 0 h 88"/>
                  <a:gd name="T58" fmla="*/ 0 w 90"/>
                  <a:gd name="T59" fmla="*/ 0 h 88"/>
                  <a:gd name="T60" fmla="*/ 0 w 90"/>
                  <a:gd name="T61" fmla="*/ 0 h 88"/>
                  <a:gd name="T62" fmla="*/ 0 w 90"/>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88"/>
                  <a:gd name="T98" fmla="*/ 90 w 90"/>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88">
                    <a:moveTo>
                      <a:pt x="18" y="14"/>
                    </a:moveTo>
                    <a:lnTo>
                      <a:pt x="38" y="14"/>
                    </a:lnTo>
                    <a:lnTo>
                      <a:pt x="46" y="16"/>
                    </a:lnTo>
                    <a:lnTo>
                      <a:pt x="52" y="16"/>
                    </a:lnTo>
                    <a:lnTo>
                      <a:pt x="58" y="20"/>
                    </a:lnTo>
                    <a:lnTo>
                      <a:pt x="62" y="24"/>
                    </a:lnTo>
                    <a:lnTo>
                      <a:pt x="66" y="30"/>
                    </a:lnTo>
                    <a:lnTo>
                      <a:pt x="68" y="36"/>
                    </a:lnTo>
                    <a:lnTo>
                      <a:pt x="70" y="44"/>
                    </a:lnTo>
                    <a:lnTo>
                      <a:pt x="70" y="48"/>
                    </a:lnTo>
                    <a:lnTo>
                      <a:pt x="68" y="54"/>
                    </a:lnTo>
                    <a:lnTo>
                      <a:pt x="66" y="58"/>
                    </a:lnTo>
                    <a:lnTo>
                      <a:pt x="64" y="64"/>
                    </a:lnTo>
                    <a:lnTo>
                      <a:pt x="60" y="68"/>
                    </a:lnTo>
                    <a:lnTo>
                      <a:pt x="54" y="70"/>
                    </a:lnTo>
                    <a:lnTo>
                      <a:pt x="48" y="72"/>
                    </a:lnTo>
                    <a:lnTo>
                      <a:pt x="38" y="74"/>
                    </a:lnTo>
                    <a:lnTo>
                      <a:pt x="18" y="74"/>
                    </a:lnTo>
                    <a:lnTo>
                      <a:pt x="18" y="14"/>
                    </a:lnTo>
                    <a:close/>
                    <a:moveTo>
                      <a:pt x="0" y="88"/>
                    </a:moveTo>
                    <a:lnTo>
                      <a:pt x="42" y="88"/>
                    </a:lnTo>
                    <a:lnTo>
                      <a:pt x="62" y="86"/>
                    </a:lnTo>
                    <a:lnTo>
                      <a:pt x="76" y="78"/>
                    </a:lnTo>
                    <a:lnTo>
                      <a:pt x="84" y="68"/>
                    </a:lnTo>
                    <a:lnTo>
                      <a:pt x="88" y="56"/>
                    </a:lnTo>
                    <a:lnTo>
                      <a:pt x="90" y="46"/>
                    </a:lnTo>
                    <a:lnTo>
                      <a:pt x="86" y="28"/>
                    </a:lnTo>
                    <a:lnTo>
                      <a:pt x="78" y="12"/>
                    </a:lnTo>
                    <a:lnTo>
                      <a:pt x="62" y="4"/>
                    </a:lnTo>
                    <a:lnTo>
                      <a:pt x="42" y="0"/>
                    </a:lnTo>
                    <a:lnTo>
                      <a:pt x="0" y="0"/>
                    </a:lnTo>
                    <a:lnTo>
                      <a:pt x="0" y="88"/>
                    </a:lnTo>
                    <a:close/>
                  </a:path>
                </a:pathLst>
              </a:custGeom>
              <a:solidFill>
                <a:srgbClr val="000000"/>
              </a:solidFill>
              <a:ln w="0">
                <a:solidFill>
                  <a:srgbClr val="000000"/>
                </a:solidFill>
                <a:prstDash val="solid"/>
                <a:round/>
                <a:headEnd/>
                <a:tailEnd/>
              </a:ln>
            </p:spPr>
            <p:txBody>
              <a:bodyPr/>
              <a:lstStyle/>
              <a:p>
                <a:endParaRPr lang="en-US"/>
              </a:p>
            </p:txBody>
          </p:sp>
          <p:sp>
            <p:nvSpPr>
              <p:cNvPr id="13361" name="Freeform 38"/>
              <p:cNvSpPr>
                <a:spLocks/>
              </p:cNvSpPr>
              <p:nvPr/>
            </p:nvSpPr>
            <p:spPr bwMode="auto">
              <a:xfrm>
                <a:off x="1232" y="2441"/>
                <a:ext cx="14" cy="14"/>
              </a:xfrm>
              <a:custGeom>
                <a:avLst/>
                <a:gdLst>
                  <a:gd name="T0" fmla="*/ 0 w 88"/>
                  <a:gd name="T1" fmla="*/ 0 h 90"/>
                  <a:gd name="T2" fmla="*/ 0 w 88"/>
                  <a:gd name="T3" fmla="*/ 0 h 90"/>
                  <a:gd name="T4" fmla="*/ 0 w 88"/>
                  <a:gd name="T5" fmla="*/ 0 h 90"/>
                  <a:gd name="T6" fmla="*/ 0 w 88"/>
                  <a:gd name="T7" fmla="*/ 0 h 90"/>
                  <a:gd name="T8" fmla="*/ 0 w 88"/>
                  <a:gd name="T9" fmla="*/ 0 h 90"/>
                  <a:gd name="T10" fmla="*/ 0 w 88"/>
                  <a:gd name="T11" fmla="*/ 0 h 90"/>
                  <a:gd name="T12" fmla="*/ 0 w 88"/>
                  <a:gd name="T13" fmla="*/ 0 h 90"/>
                  <a:gd name="T14" fmla="*/ 0 w 88"/>
                  <a:gd name="T15" fmla="*/ 0 h 90"/>
                  <a:gd name="T16" fmla="*/ 0 w 88"/>
                  <a:gd name="T17" fmla="*/ 0 h 90"/>
                  <a:gd name="T18" fmla="*/ 0 w 88"/>
                  <a:gd name="T19" fmla="*/ 0 h 90"/>
                  <a:gd name="T20" fmla="*/ 0 w 88"/>
                  <a:gd name="T21" fmla="*/ 0 h 90"/>
                  <a:gd name="T22" fmla="*/ 0 w 88"/>
                  <a:gd name="T23" fmla="*/ 0 h 90"/>
                  <a:gd name="T24" fmla="*/ 0 w 88"/>
                  <a:gd name="T25" fmla="*/ 0 h 90"/>
                  <a:gd name="T26" fmla="*/ 0 w 88"/>
                  <a:gd name="T27" fmla="*/ 0 h 90"/>
                  <a:gd name="T28" fmla="*/ 0 w 88"/>
                  <a:gd name="T29" fmla="*/ 0 h 90"/>
                  <a:gd name="T30" fmla="*/ 0 w 88"/>
                  <a:gd name="T31" fmla="*/ 0 h 90"/>
                  <a:gd name="T32" fmla="*/ 0 w 88"/>
                  <a:gd name="T33" fmla="*/ 0 h 90"/>
                  <a:gd name="T34" fmla="*/ 0 w 88"/>
                  <a:gd name="T35" fmla="*/ 0 h 90"/>
                  <a:gd name="T36" fmla="*/ 0 w 88"/>
                  <a:gd name="T37" fmla="*/ 0 h 90"/>
                  <a:gd name="T38" fmla="*/ 0 w 88"/>
                  <a:gd name="T39" fmla="*/ 0 h 90"/>
                  <a:gd name="T40" fmla="*/ 0 w 88"/>
                  <a:gd name="T41" fmla="*/ 0 h 90"/>
                  <a:gd name="T42" fmla="*/ 0 w 88"/>
                  <a:gd name="T43" fmla="*/ 0 h 90"/>
                  <a:gd name="T44" fmla="*/ 0 w 88"/>
                  <a:gd name="T45" fmla="*/ 0 h 90"/>
                  <a:gd name="T46" fmla="*/ 0 w 88"/>
                  <a:gd name="T47" fmla="*/ 0 h 90"/>
                  <a:gd name="T48" fmla="*/ 0 w 88"/>
                  <a:gd name="T49" fmla="*/ 0 h 90"/>
                  <a:gd name="T50" fmla="*/ 0 w 88"/>
                  <a:gd name="T51" fmla="*/ 0 h 90"/>
                  <a:gd name="T52" fmla="*/ 0 w 88"/>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
                  <a:gd name="T82" fmla="*/ 0 h 90"/>
                  <a:gd name="T83" fmla="*/ 88 w 88"/>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 h="90">
                    <a:moveTo>
                      <a:pt x="0" y="0"/>
                    </a:moveTo>
                    <a:lnTo>
                      <a:pt x="20" y="0"/>
                    </a:lnTo>
                    <a:lnTo>
                      <a:pt x="20" y="54"/>
                    </a:lnTo>
                    <a:lnTo>
                      <a:pt x="20" y="62"/>
                    </a:lnTo>
                    <a:lnTo>
                      <a:pt x="24" y="68"/>
                    </a:lnTo>
                    <a:lnTo>
                      <a:pt x="28" y="72"/>
                    </a:lnTo>
                    <a:lnTo>
                      <a:pt x="36" y="76"/>
                    </a:lnTo>
                    <a:lnTo>
                      <a:pt x="44" y="76"/>
                    </a:lnTo>
                    <a:lnTo>
                      <a:pt x="50" y="76"/>
                    </a:lnTo>
                    <a:lnTo>
                      <a:pt x="56" y="74"/>
                    </a:lnTo>
                    <a:lnTo>
                      <a:pt x="62" y="72"/>
                    </a:lnTo>
                    <a:lnTo>
                      <a:pt x="66" y="66"/>
                    </a:lnTo>
                    <a:lnTo>
                      <a:pt x="68" y="60"/>
                    </a:lnTo>
                    <a:lnTo>
                      <a:pt x="68" y="54"/>
                    </a:lnTo>
                    <a:lnTo>
                      <a:pt x="68" y="0"/>
                    </a:lnTo>
                    <a:lnTo>
                      <a:pt x="88" y="0"/>
                    </a:lnTo>
                    <a:lnTo>
                      <a:pt x="88" y="54"/>
                    </a:lnTo>
                    <a:lnTo>
                      <a:pt x="86" y="64"/>
                    </a:lnTo>
                    <a:lnTo>
                      <a:pt x="82" y="74"/>
                    </a:lnTo>
                    <a:lnTo>
                      <a:pt x="74" y="84"/>
                    </a:lnTo>
                    <a:lnTo>
                      <a:pt x="60" y="88"/>
                    </a:lnTo>
                    <a:lnTo>
                      <a:pt x="40" y="90"/>
                    </a:lnTo>
                    <a:lnTo>
                      <a:pt x="26" y="88"/>
                    </a:lnTo>
                    <a:lnTo>
                      <a:pt x="12" y="82"/>
                    </a:lnTo>
                    <a:lnTo>
                      <a:pt x="4" y="72"/>
                    </a:lnTo>
                    <a:lnTo>
                      <a:pt x="0" y="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3362" name="Freeform 39"/>
              <p:cNvSpPr>
                <a:spLocks/>
              </p:cNvSpPr>
              <p:nvPr/>
            </p:nvSpPr>
            <p:spPr bwMode="auto">
              <a:xfrm>
                <a:off x="1249" y="2441"/>
                <a:ext cx="16" cy="14"/>
              </a:xfrm>
              <a:custGeom>
                <a:avLst/>
                <a:gdLst>
                  <a:gd name="T0" fmla="*/ 0 w 94"/>
                  <a:gd name="T1" fmla="*/ 0 h 92"/>
                  <a:gd name="T2" fmla="*/ 0 w 94"/>
                  <a:gd name="T3" fmla="*/ 0 h 92"/>
                  <a:gd name="T4" fmla="*/ 0 w 94"/>
                  <a:gd name="T5" fmla="*/ 0 h 92"/>
                  <a:gd name="T6" fmla="*/ 0 w 94"/>
                  <a:gd name="T7" fmla="*/ 0 h 92"/>
                  <a:gd name="T8" fmla="*/ 0 w 94"/>
                  <a:gd name="T9" fmla="*/ 0 h 92"/>
                  <a:gd name="T10" fmla="*/ 0 w 94"/>
                  <a:gd name="T11" fmla="*/ 0 h 92"/>
                  <a:gd name="T12" fmla="*/ 0 w 94"/>
                  <a:gd name="T13" fmla="*/ 0 h 92"/>
                  <a:gd name="T14" fmla="*/ 0 w 94"/>
                  <a:gd name="T15" fmla="*/ 0 h 92"/>
                  <a:gd name="T16" fmla="*/ 0 w 94"/>
                  <a:gd name="T17" fmla="*/ 0 h 92"/>
                  <a:gd name="T18" fmla="*/ 0 w 94"/>
                  <a:gd name="T19" fmla="*/ 0 h 92"/>
                  <a:gd name="T20" fmla="*/ 0 w 94"/>
                  <a:gd name="T21" fmla="*/ 0 h 92"/>
                  <a:gd name="T22" fmla="*/ 0 w 94"/>
                  <a:gd name="T23" fmla="*/ 0 h 92"/>
                  <a:gd name="T24" fmla="*/ 0 w 94"/>
                  <a:gd name="T25" fmla="*/ 0 h 92"/>
                  <a:gd name="T26" fmla="*/ 0 w 94"/>
                  <a:gd name="T27" fmla="*/ 0 h 92"/>
                  <a:gd name="T28" fmla="*/ 0 w 94"/>
                  <a:gd name="T29" fmla="*/ 0 h 92"/>
                  <a:gd name="T30" fmla="*/ 0 w 94"/>
                  <a:gd name="T31" fmla="*/ 0 h 92"/>
                  <a:gd name="T32" fmla="*/ 0 w 94"/>
                  <a:gd name="T33" fmla="*/ 0 h 92"/>
                  <a:gd name="T34" fmla="*/ 0 w 94"/>
                  <a:gd name="T35" fmla="*/ 0 h 92"/>
                  <a:gd name="T36" fmla="*/ 0 w 94"/>
                  <a:gd name="T37" fmla="*/ 0 h 92"/>
                  <a:gd name="T38" fmla="*/ 0 w 94"/>
                  <a:gd name="T39" fmla="*/ 0 h 92"/>
                  <a:gd name="T40" fmla="*/ 0 w 94"/>
                  <a:gd name="T41" fmla="*/ 0 h 92"/>
                  <a:gd name="T42" fmla="*/ 0 w 94"/>
                  <a:gd name="T43" fmla="*/ 0 h 92"/>
                  <a:gd name="T44" fmla="*/ 0 w 94"/>
                  <a:gd name="T45" fmla="*/ 0 h 92"/>
                  <a:gd name="T46" fmla="*/ 0 w 94"/>
                  <a:gd name="T47" fmla="*/ 0 h 92"/>
                  <a:gd name="T48" fmla="*/ 0 w 94"/>
                  <a:gd name="T49" fmla="*/ 0 h 92"/>
                  <a:gd name="T50" fmla="*/ 0 w 94"/>
                  <a:gd name="T51" fmla="*/ 0 h 92"/>
                  <a:gd name="T52" fmla="*/ 0 w 94"/>
                  <a:gd name="T53" fmla="*/ 0 h 92"/>
                  <a:gd name="T54" fmla="*/ 0 w 94"/>
                  <a:gd name="T55" fmla="*/ 0 h 92"/>
                  <a:gd name="T56" fmla="*/ 0 w 94"/>
                  <a:gd name="T57" fmla="*/ 0 h 92"/>
                  <a:gd name="T58" fmla="*/ 0 w 94"/>
                  <a:gd name="T59" fmla="*/ 0 h 92"/>
                  <a:gd name="T60" fmla="*/ 0 w 94"/>
                  <a:gd name="T61" fmla="*/ 0 h 92"/>
                  <a:gd name="T62" fmla="*/ 0 w 94"/>
                  <a:gd name="T63" fmla="*/ 0 h 92"/>
                  <a:gd name="T64" fmla="*/ 0 w 94"/>
                  <a:gd name="T65" fmla="*/ 0 h 92"/>
                  <a:gd name="T66" fmla="*/ 0 w 94"/>
                  <a:gd name="T67" fmla="*/ 0 h 92"/>
                  <a:gd name="T68" fmla="*/ 0 w 94"/>
                  <a:gd name="T69" fmla="*/ 0 h 92"/>
                  <a:gd name="T70" fmla="*/ 0 w 94"/>
                  <a:gd name="T71" fmla="*/ 0 h 92"/>
                  <a:gd name="T72" fmla="*/ 0 w 94"/>
                  <a:gd name="T73" fmla="*/ 0 h 92"/>
                  <a:gd name="T74" fmla="*/ 0 w 94"/>
                  <a:gd name="T75" fmla="*/ 0 h 92"/>
                  <a:gd name="T76" fmla="*/ 0 w 94"/>
                  <a:gd name="T77" fmla="*/ 0 h 92"/>
                  <a:gd name="T78" fmla="*/ 0 w 94"/>
                  <a:gd name="T79" fmla="*/ 0 h 92"/>
                  <a:gd name="T80" fmla="*/ 0 w 94"/>
                  <a:gd name="T81" fmla="*/ 0 h 92"/>
                  <a:gd name="T82" fmla="*/ 0 w 94"/>
                  <a:gd name="T83" fmla="*/ 0 h 92"/>
                  <a:gd name="T84" fmla="*/ 0 w 94"/>
                  <a:gd name="T85" fmla="*/ 0 h 92"/>
                  <a:gd name="T86" fmla="*/ 0 w 94"/>
                  <a:gd name="T87" fmla="*/ 0 h 92"/>
                  <a:gd name="T88" fmla="*/ 0 w 94"/>
                  <a:gd name="T89" fmla="*/ 0 h 92"/>
                  <a:gd name="T90" fmla="*/ 0 w 94"/>
                  <a:gd name="T91" fmla="*/ 0 h 92"/>
                  <a:gd name="T92" fmla="*/ 0 w 94"/>
                  <a:gd name="T93" fmla="*/ 0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4"/>
                  <a:gd name="T142" fmla="*/ 0 h 92"/>
                  <a:gd name="T143" fmla="*/ 94 w 94"/>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4" h="92">
                    <a:moveTo>
                      <a:pt x="72" y="30"/>
                    </a:moveTo>
                    <a:lnTo>
                      <a:pt x="72" y="26"/>
                    </a:lnTo>
                    <a:lnTo>
                      <a:pt x="70" y="22"/>
                    </a:lnTo>
                    <a:lnTo>
                      <a:pt x="66" y="18"/>
                    </a:lnTo>
                    <a:lnTo>
                      <a:pt x="60" y="16"/>
                    </a:lnTo>
                    <a:lnTo>
                      <a:pt x="56" y="14"/>
                    </a:lnTo>
                    <a:lnTo>
                      <a:pt x="50" y="14"/>
                    </a:lnTo>
                    <a:lnTo>
                      <a:pt x="44" y="14"/>
                    </a:lnTo>
                    <a:lnTo>
                      <a:pt x="40" y="16"/>
                    </a:lnTo>
                    <a:lnTo>
                      <a:pt x="34" y="18"/>
                    </a:lnTo>
                    <a:lnTo>
                      <a:pt x="30" y="22"/>
                    </a:lnTo>
                    <a:lnTo>
                      <a:pt x="26" y="26"/>
                    </a:lnTo>
                    <a:lnTo>
                      <a:pt x="24" y="30"/>
                    </a:lnTo>
                    <a:lnTo>
                      <a:pt x="22" y="38"/>
                    </a:lnTo>
                    <a:lnTo>
                      <a:pt x="20" y="46"/>
                    </a:lnTo>
                    <a:lnTo>
                      <a:pt x="22" y="54"/>
                    </a:lnTo>
                    <a:lnTo>
                      <a:pt x="24" y="62"/>
                    </a:lnTo>
                    <a:lnTo>
                      <a:pt x="26" y="66"/>
                    </a:lnTo>
                    <a:lnTo>
                      <a:pt x="30" y="72"/>
                    </a:lnTo>
                    <a:lnTo>
                      <a:pt x="34" y="74"/>
                    </a:lnTo>
                    <a:lnTo>
                      <a:pt x="40" y="76"/>
                    </a:lnTo>
                    <a:lnTo>
                      <a:pt x="44" y="78"/>
                    </a:lnTo>
                    <a:lnTo>
                      <a:pt x="50" y="78"/>
                    </a:lnTo>
                    <a:lnTo>
                      <a:pt x="56" y="78"/>
                    </a:lnTo>
                    <a:lnTo>
                      <a:pt x="62" y="76"/>
                    </a:lnTo>
                    <a:lnTo>
                      <a:pt x="68" y="72"/>
                    </a:lnTo>
                    <a:lnTo>
                      <a:pt x="70" y="70"/>
                    </a:lnTo>
                    <a:lnTo>
                      <a:pt x="72" y="66"/>
                    </a:lnTo>
                    <a:lnTo>
                      <a:pt x="74" y="62"/>
                    </a:lnTo>
                    <a:lnTo>
                      <a:pt x="94" y="62"/>
                    </a:lnTo>
                    <a:lnTo>
                      <a:pt x="90" y="76"/>
                    </a:lnTo>
                    <a:lnTo>
                      <a:pt x="80" y="86"/>
                    </a:lnTo>
                    <a:lnTo>
                      <a:pt x="64" y="90"/>
                    </a:lnTo>
                    <a:lnTo>
                      <a:pt x="48" y="92"/>
                    </a:lnTo>
                    <a:lnTo>
                      <a:pt x="28" y="90"/>
                    </a:lnTo>
                    <a:lnTo>
                      <a:pt x="14" y="80"/>
                    </a:lnTo>
                    <a:lnTo>
                      <a:pt x="4" y="66"/>
                    </a:lnTo>
                    <a:lnTo>
                      <a:pt x="0" y="46"/>
                    </a:lnTo>
                    <a:lnTo>
                      <a:pt x="4" y="26"/>
                    </a:lnTo>
                    <a:lnTo>
                      <a:pt x="14" y="12"/>
                    </a:lnTo>
                    <a:lnTo>
                      <a:pt x="28" y="2"/>
                    </a:lnTo>
                    <a:lnTo>
                      <a:pt x="50" y="0"/>
                    </a:lnTo>
                    <a:lnTo>
                      <a:pt x="64" y="2"/>
                    </a:lnTo>
                    <a:lnTo>
                      <a:pt x="78" y="6"/>
                    </a:lnTo>
                    <a:lnTo>
                      <a:pt x="88" y="16"/>
                    </a:lnTo>
                    <a:lnTo>
                      <a:pt x="94" y="30"/>
                    </a:lnTo>
                    <a:lnTo>
                      <a:pt x="72" y="30"/>
                    </a:lnTo>
                    <a:close/>
                  </a:path>
                </a:pathLst>
              </a:custGeom>
              <a:solidFill>
                <a:srgbClr val="000000"/>
              </a:solidFill>
              <a:ln w="0">
                <a:solidFill>
                  <a:srgbClr val="000000"/>
                </a:solidFill>
                <a:prstDash val="solid"/>
                <a:round/>
                <a:headEnd/>
                <a:tailEnd/>
              </a:ln>
            </p:spPr>
            <p:txBody>
              <a:bodyPr/>
              <a:lstStyle/>
              <a:p>
                <a:endParaRPr lang="en-US"/>
              </a:p>
            </p:txBody>
          </p:sp>
          <p:sp>
            <p:nvSpPr>
              <p:cNvPr id="13363" name="Freeform 40"/>
              <p:cNvSpPr>
                <a:spLocks/>
              </p:cNvSpPr>
              <p:nvPr/>
            </p:nvSpPr>
            <p:spPr bwMode="auto">
              <a:xfrm>
                <a:off x="1267" y="2441"/>
                <a:ext cx="13" cy="14"/>
              </a:xfrm>
              <a:custGeom>
                <a:avLst/>
                <a:gdLst>
                  <a:gd name="T0" fmla="*/ 0 w 86"/>
                  <a:gd name="T1" fmla="*/ 0 h 88"/>
                  <a:gd name="T2" fmla="*/ 0 w 86"/>
                  <a:gd name="T3" fmla="*/ 0 h 88"/>
                  <a:gd name="T4" fmla="*/ 0 w 86"/>
                  <a:gd name="T5" fmla="*/ 0 h 88"/>
                  <a:gd name="T6" fmla="*/ 0 w 86"/>
                  <a:gd name="T7" fmla="*/ 0 h 88"/>
                  <a:gd name="T8" fmla="*/ 0 w 86"/>
                  <a:gd name="T9" fmla="*/ 0 h 88"/>
                  <a:gd name="T10" fmla="*/ 0 w 86"/>
                  <a:gd name="T11" fmla="*/ 0 h 88"/>
                  <a:gd name="T12" fmla="*/ 0 w 86"/>
                  <a:gd name="T13" fmla="*/ 0 h 88"/>
                  <a:gd name="T14" fmla="*/ 0 w 86"/>
                  <a:gd name="T15" fmla="*/ 0 h 88"/>
                  <a:gd name="T16" fmla="*/ 0 w 86"/>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8"/>
                  <a:gd name="T29" fmla="*/ 86 w 86"/>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8">
                    <a:moveTo>
                      <a:pt x="86" y="0"/>
                    </a:moveTo>
                    <a:lnTo>
                      <a:pt x="86" y="14"/>
                    </a:lnTo>
                    <a:lnTo>
                      <a:pt x="52" y="14"/>
                    </a:lnTo>
                    <a:lnTo>
                      <a:pt x="52" y="88"/>
                    </a:lnTo>
                    <a:lnTo>
                      <a:pt x="32" y="88"/>
                    </a:lnTo>
                    <a:lnTo>
                      <a:pt x="32" y="14"/>
                    </a:lnTo>
                    <a:lnTo>
                      <a:pt x="0" y="14"/>
                    </a:lnTo>
                    <a:lnTo>
                      <a:pt x="0" y="0"/>
                    </a:lnTo>
                    <a:lnTo>
                      <a:pt x="86" y="0"/>
                    </a:lnTo>
                    <a:close/>
                  </a:path>
                </a:pathLst>
              </a:custGeom>
              <a:solidFill>
                <a:srgbClr val="000000"/>
              </a:solidFill>
              <a:ln w="0">
                <a:solidFill>
                  <a:srgbClr val="000000"/>
                </a:solidFill>
                <a:prstDash val="solid"/>
                <a:round/>
                <a:headEnd/>
                <a:tailEnd/>
              </a:ln>
            </p:spPr>
            <p:txBody>
              <a:bodyPr/>
              <a:lstStyle/>
              <a:p>
                <a:endParaRPr lang="en-US"/>
              </a:p>
            </p:txBody>
          </p:sp>
          <p:sp>
            <p:nvSpPr>
              <p:cNvPr id="13364" name="Freeform 41"/>
              <p:cNvSpPr>
                <a:spLocks/>
              </p:cNvSpPr>
              <p:nvPr/>
            </p:nvSpPr>
            <p:spPr bwMode="auto">
              <a:xfrm>
                <a:off x="1281" y="2441"/>
                <a:ext cx="13" cy="14"/>
              </a:xfrm>
              <a:custGeom>
                <a:avLst/>
                <a:gdLst>
                  <a:gd name="T0" fmla="*/ 0 w 88"/>
                  <a:gd name="T1" fmla="*/ 0 h 92"/>
                  <a:gd name="T2" fmla="*/ 0 w 88"/>
                  <a:gd name="T3" fmla="*/ 0 h 92"/>
                  <a:gd name="T4" fmla="*/ 0 w 88"/>
                  <a:gd name="T5" fmla="*/ 0 h 92"/>
                  <a:gd name="T6" fmla="*/ 0 w 88"/>
                  <a:gd name="T7" fmla="*/ 0 h 92"/>
                  <a:gd name="T8" fmla="*/ 0 w 88"/>
                  <a:gd name="T9" fmla="*/ 0 h 92"/>
                  <a:gd name="T10" fmla="*/ 0 w 88"/>
                  <a:gd name="T11" fmla="*/ 0 h 92"/>
                  <a:gd name="T12" fmla="*/ 0 w 88"/>
                  <a:gd name="T13" fmla="*/ 0 h 92"/>
                  <a:gd name="T14" fmla="*/ 0 w 88"/>
                  <a:gd name="T15" fmla="*/ 0 h 92"/>
                  <a:gd name="T16" fmla="*/ 0 w 88"/>
                  <a:gd name="T17" fmla="*/ 0 h 92"/>
                  <a:gd name="T18" fmla="*/ 0 w 88"/>
                  <a:gd name="T19" fmla="*/ 0 h 92"/>
                  <a:gd name="T20" fmla="*/ 0 w 88"/>
                  <a:gd name="T21" fmla="*/ 0 h 92"/>
                  <a:gd name="T22" fmla="*/ 0 w 88"/>
                  <a:gd name="T23" fmla="*/ 0 h 92"/>
                  <a:gd name="T24" fmla="*/ 0 w 88"/>
                  <a:gd name="T25" fmla="*/ 0 h 92"/>
                  <a:gd name="T26" fmla="*/ 0 w 88"/>
                  <a:gd name="T27" fmla="*/ 0 h 92"/>
                  <a:gd name="T28" fmla="*/ 0 w 88"/>
                  <a:gd name="T29" fmla="*/ 0 h 92"/>
                  <a:gd name="T30" fmla="*/ 0 w 88"/>
                  <a:gd name="T31" fmla="*/ 0 h 92"/>
                  <a:gd name="T32" fmla="*/ 0 w 88"/>
                  <a:gd name="T33" fmla="*/ 0 h 92"/>
                  <a:gd name="T34" fmla="*/ 0 w 88"/>
                  <a:gd name="T35" fmla="*/ 0 h 92"/>
                  <a:gd name="T36" fmla="*/ 0 w 88"/>
                  <a:gd name="T37" fmla="*/ 0 h 92"/>
                  <a:gd name="T38" fmla="*/ 0 w 88"/>
                  <a:gd name="T39" fmla="*/ 0 h 92"/>
                  <a:gd name="T40" fmla="*/ 0 w 88"/>
                  <a:gd name="T41" fmla="*/ 0 h 92"/>
                  <a:gd name="T42" fmla="*/ 0 w 88"/>
                  <a:gd name="T43" fmla="*/ 0 h 92"/>
                  <a:gd name="T44" fmla="*/ 0 w 88"/>
                  <a:gd name="T45" fmla="*/ 0 h 92"/>
                  <a:gd name="T46" fmla="*/ 0 w 88"/>
                  <a:gd name="T47" fmla="*/ 0 h 92"/>
                  <a:gd name="T48" fmla="*/ 0 w 88"/>
                  <a:gd name="T49" fmla="*/ 0 h 92"/>
                  <a:gd name="T50" fmla="*/ 0 w 88"/>
                  <a:gd name="T51" fmla="*/ 0 h 92"/>
                  <a:gd name="T52" fmla="*/ 0 w 88"/>
                  <a:gd name="T53" fmla="*/ 0 h 92"/>
                  <a:gd name="T54" fmla="*/ 0 w 88"/>
                  <a:gd name="T55" fmla="*/ 0 h 92"/>
                  <a:gd name="T56" fmla="*/ 0 w 88"/>
                  <a:gd name="T57" fmla="*/ 0 h 92"/>
                  <a:gd name="T58" fmla="*/ 0 w 88"/>
                  <a:gd name="T59" fmla="*/ 0 h 92"/>
                  <a:gd name="T60" fmla="*/ 0 w 88"/>
                  <a:gd name="T61" fmla="*/ 0 h 92"/>
                  <a:gd name="T62" fmla="*/ 0 w 88"/>
                  <a:gd name="T63" fmla="*/ 0 h 92"/>
                  <a:gd name="T64" fmla="*/ 0 w 88"/>
                  <a:gd name="T65" fmla="*/ 0 h 92"/>
                  <a:gd name="T66" fmla="*/ 0 w 88"/>
                  <a:gd name="T67" fmla="*/ 0 h 92"/>
                  <a:gd name="T68" fmla="*/ 0 w 88"/>
                  <a:gd name="T69" fmla="*/ 0 h 92"/>
                  <a:gd name="T70" fmla="*/ 0 w 88"/>
                  <a:gd name="T71" fmla="*/ 0 h 92"/>
                  <a:gd name="T72" fmla="*/ 0 w 88"/>
                  <a:gd name="T73" fmla="*/ 0 h 92"/>
                  <a:gd name="T74" fmla="*/ 0 w 88"/>
                  <a:gd name="T75" fmla="*/ 0 h 92"/>
                  <a:gd name="T76" fmla="*/ 0 w 88"/>
                  <a:gd name="T77" fmla="*/ 0 h 92"/>
                  <a:gd name="T78" fmla="*/ 0 w 88"/>
                  <a:gd name="T79" fmla="*/ 0 h 92"/>
                  <a:gd name="T80" fmla="*/ 0 w 88"/>
                  <a:gd name="T81" fmla="*/ 0 h 92"/>
                  <a:gd name="T82" fmla="*/ 0 w 88"/>
                  <a:gd name="T83" fmla="*/ 0 h 92"/>
                  <a:gd name="T84" fmla="*/ 0 w 88"/>
                  <a:gd name="T85" fmla="*/ 0 h 92"/>
                  <a:gd name="T86" fmla="*/ 0 w 88"/>
                  <a:gd name="T87" fmla="*/ 0 h 92"/>
                  <a:gd name="T88" fmla="*/ 0 w 88"/>
                  <a:gd name="T89" fmla="*/ 0 h 92"/>
                  <a:gd name="T90" fmla="*/ 0 w 88"/>
                  <a:gd name="T91" fmla="*/ 0 h 92"/>
                  <a:gd name="T92" fmla="*/ 0 w 88"/>
                  <a:gd name="T93" fmla="*/ 0 h 92"/>
                  <a:gd name="T94" fmla="*/ 0 w 88"/>
                  <a:gd name="T95" fmla="*/ 0 h 92"/>
                  <a:gd name="T96" fmla="*/ 0 w 88"/>
                  <a:gd name="T97" fmla="*/ 0 h 92"/>
                  <a:gd name="T98" fmla="*/ 0 w 88"/>
                  <a:gd name="T99" fmla="*/ 0 h 92"/>
                  <a:gd name="T100" fmla="*/ 0 w 88"/>
                  <a:gd name="T101" fmla="*/ 0 h 92"/>
                  <a:gd name="T102" fmla="*/ 0 w 88"/>
                  <a:gd name="T103" fmla="*/ 0 h 92"/>
                  <a:gd name="T104" fmla="*/ 0 w 88"/>
                  <a:gd name="T105" fmla="*/ 0 h 92"/>
                  <a:gd name="T106" fmla="*/ 0 w 88"/>
                  <a:gd name="T107" fmla="*/ 0 h 92"/>
                  <a:gd name="T108" fmla="*/ 0 w 88"/>
                  <a:gd name="T109" fmla="*/ 0 h 92"/>
                  <a:gd name="T110" fmla="*/ 0 w 88"/>
                  <a:gd name="T111" fmla="*/ 0 h 92"/>
                  <a:gd name="T112" fmla="*/ 0 w 88"/>
                  <a:gd name="T113" fmla="*/ 0 h 92"/>
                  <a:gd name="T114" fmla="*/ 0 w 88"/>
                  <a:gd name="T115" fmla="*/ 0 h 92"/>
                  <a:gd name="T116" fmla="*/ 0 w 88"/>
                  <a:gd name="T117" fmla="*/ 0 h 92"/>
                  <a:gd name="T118" fmla="*/ 0 w 88"/>
                  <a:gd name="T119" fmla="*/ 0 h 92"/>
                  <a:gd name="T120" fmla="*/ 0 w 88"/>
                  <a:gd name="T121" fmla="*/ 0 h 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
                  <a:gd name="T184" fmla="*/ 0 h 92"/>
                  <a:gd name="T185" fmla="*/ 88 w 88"/>
                  <a:gd name="T186" fmla="*/ 92 h 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 h="92">
                    <a:moveTo>
                      <a:pt x="20" y="62"/>
                    </a:moveTo>
                    <a:lnTo>
                      <a:pt x="22" y="68"/>
                    </a:lnTo>
                    <a:lnTo>
                      <a:pt x="24" y="74"/>
                    </a:lnTo>
                    <a:lnTo>
                      <a:pt x="30" y="76"/>
                    </a:lnTo>
                    <a:lnTo>
                      <a:pt x="36" y="78"/>
                    </a:lnTo>
                    <a:lnTo>
                      <a:pt x="44" y="80"/>
                    </a:lnTo>
                    <a:lnTo>
                      <a:pt x="52" y="78"/>
                    </a:lnTo>
                    <a:lnTo>
                      <a:pt x="58" y="78"/>
                    </a:lnTo>
                    <a:lnTo>
                      <a:pt x="62" y="76"/>
                    </a:lnTo>
                    <a:lnTo>
                      <a:pt x="64" y="72"/>
                    </a:lnTo>
                    <a:lnTo>
                      <a:pt x="66" y="70"/>
                    </a:lnTo>
                    <a:lnTo>
                      <a:pt x="66" y="66"/>
                    </a:lnTo>
                    <a:lnTo>
                      <a:pt x="66" y="62"/>
                    </a:lnTo>
                    <a:lnTo>
                      <a:pt x="64" y="58"/>
                    </a:lnTo>
                    <a:lnTo>
                      <a:pt x="58" y="56"/>
                    </a:lnTo>
                    <a:lnTo>
                      <a:pt x="52" y="56"/>
                    </a:lnTo>
                    <a:lnTo>
                      <a:pt x="34" y="52"/>
                    </a:lnTo>
                    <a:lnTo>
                      <a:pt x="24" y="50"/>
                    </a:lnTo>
                    <a:lnTo>
                      <a:pt x="16" y="48"/>
                    </a:lnTo>
                    <a:lnTo>
                      <a:pt x="10" y="44"/>
                    </a:lnTo>
                    <a:lnTo>
                      <a:pt x="6" y="40"/>
                    </a:lnTo>
                    <a:lnTo>
                      <a:pt x="4" y="34"/>
                    </a:lnTo>
                    <a:lnTo>
                      <a:pt x="4" y="28"/>
                    </a:lnTo>
                    <a:lnTo>
                      <a:pt x="6" y="16"/>
                    </a:lnTo>
                    <a:lnTo>
                      <a:pt x="16" y="6"/>
                    </a:lnTo>
                    <a:lnTo>
                      <a:pt x="28" y="2"/>
                    </a:lnTo>
                    <a:lnTo>
                      <a:pt x="42" y="0"/>
                    </a:lnTo>
                    <a:lnTo>
                      <a:pt x="64" y="4"/>
                    </a:lnTo>
                    <a:lnTo>
                      <a:pt x="78" y="14"/>
                    </a:lnTo>
                    <a:lnTo>
                      <a:pt x="84" y="28"/>
                    </a:lnTo>
                    <a:lnTo>
                      <a:pt x="64" y="28"/>
                    </a:lnTo>
                    <a:lnTo>
                      <a:pt x="62" y="22"/>
                    </a:lnTo>
                    <a:lnTo>
                      <a:pt x="60" y="18"/>
                    </a:lnTo>
                    <a:lnTo>
                      <a:pt x="54" y="16"/>
                    </a:lnTo>
                    <a:lnTo>
                      <a:pt x="48" y="14"/>
                    </a:lnTo>
                    <a:lnTo>
                      <a:pt x="42" y="12"/>
                    </a:lnTo>
                    <a:lnTo>
                      <a:pt x="36" y="14"/>
                    </a:lnTo>
                    <a:lnTo>
                      <a:pt x="32" y="14"/>
                    </a:lnTo>
                    <a:lnTo>
                      <a:pt x="28" y="18"/>
                    </a:lnTo>
                    <a:lnTo>
                      <a:pt x="24" y="20"/>
                    </a:lnTo>
                    <a:lnTo>
                      <a:pt x="24" y="24"/>
                    </a:lnTo>
                    <a:lnTo>
                      <a:pt x="24" y="30"/>
                    </a:lnTo>
                    <a:lnTo>
                      <a:pt x="28" y="32"/>
                    </a:lnTo>
                    <a:lnTo>
                      <a:pt x="32" y="34"/>
                    </a:lnTo>
                    <a:lnTo>
                      <a:pt x="36" y="36"/>
                    </a:lnTo>
                    <a:lnTo>
                      <a:pt x="62" y="40"/>
                    </a:lnTo>
                    <a:lnTo>
                      <a:pt x="70" y="42"/>
                    </a:lnTo>
                    <a:lnTo>
                      <a:pt x="76" y="44"/>
                    </a:lnTo>
                    <a:lnTo>
                      <a:pt x="80" y="48"/>
                    </a:lnTo>
                    <a:lnTo>
                      <a:pt x="84" y="52"/>
                    </a:lnTo>
                    <a:lnTo>
                      <a:pt x="86" y="56"/>
                    </a:lnTo>
                    <a:lnTo>
                      <a:pt x="88" y="60"/>
                    </a:lnTo>
                    <a:lnTo>
                      <a:pt x="88" y="64"/>
                    </a:lnTo>
                    <a:lnTo>
                      <a:pt x="84" y="76"/>
                    </a:lnTo>
                    <a:lnTo>
                      <a:pt x="76" y="84"/>
                    </a:lnTo>
                    <a:lnTo>
                      <a:pt x="62" y="90"/>
                    </a:lnTo>
                    <a:lnTo>
                      <a:pt x="42" y="92"/>
                    </a:lnTo>
                    <a:lnTo>
                      <a:pt x="20" y="88"/>
                    </a:lnTo>
                    <a:lnTo>
                      <a:pt x="6" y="78"/>
                    </a:lnTo>
                    <a:lnTo>
                      <a:pt x="0" y="62"/>
                    </a:lnTo>
                    <a:lnTo>
                      <a:pt x="20" y="62"/>
                    </a:lnTo>
                    <a:close/>
                  </a:path>
                </a:pathLst>
              </a:custGeom>
              <a:solidFill>
                <a:srgbClr val="000000"/>
              </a:solidFill>
              <a:ln w="0">
                <a:solidFill>
                  <a:srgbClr val="000000"/>
                </a:solidFill>
                <a:prstDash val="solid"/>
                <a:round/>
                <a:headEnd/>
                <a:tailEnd/>
              </a:ln>
            </p:spPr>
            <p:txBody>
              <a:bodyPr/>
              <a:lstStyle/>
              <a:p>
                <a:endParaRPr lang="en-US"/>
              </a:p>
            </p:txBody>
          </p:sp>
          <p:sp>
            <p:nvSpPr>
              <p:cNvPr id="13365" name="Freeform 42"/>
              <p:cNvSpPr>
                <a:spLocks noEditPoints="1"/>
              </p:cNvSpPr>
              <p:nvPr/>
            </p:nvSpPr>
            <p:spPr bwMode="auto">
              <a:xfrm>
                <a:off x="1332" y="2406"/>
                <a:ext cx="13" cy="13"/>
              </a:xfrm>
              <a:custGeom>
                <a:avLst/>
                <a:gdLst>
                  <a:gd name="T0" fmla="*/ 0 w 86"/>
                  <a:gd name="T1" fmla="*/ 0 h 84"/>
                  <a:gd name="T2" fmla="*/ 0 w 86"/>
                  <a:gd name="T3" fmla="*/ 0 h 84"/>
                  <a:gd name="T4" fmla="*/ 0 w 86"/>
                  <a:gd name="T5" fmla="*/ 0 h 84"/>
                  <a:gd name="T6" fmla="*/ 0 w 86"/>
                  <a:gd name="T7" fmla="*/ 0 h 84"/>
                  <a:gd name="T8" fmla="*/ 0 w 86"/>
                  <a:gd name="T9" fmla="*/ 0 h 84"/>
                  <a:gd name="T10" fmla="*/ 0 w 86"/>
                  <a:gd name="T11" fmla="*/ 0 h 84"/>
                  <a:gd name="T12" fmla="*/ 0 w 86"/>
                  <a:gd name="T13" fmla="*/ 0 h 84"/>
                  <a:gd name="T14" fmla="*/ 0 w 86"/>
                  <a:gd name="T15" fmla="*/ 0 h 84"/>
                  <a:gd name="T16" fmla="*/ 0 w 86"/>
                  <a:gd name="T17" fmla="*/ 0 h 84"/>
                  <a:gd name="T18" fmla="*/ 0 w 86"/>
                  <a:gd name="T19" fmla="*/ 0 h 84"/>
                  <a:gd name="T20" fmla="*/ 0 w 86"/>
                  <a:gd name="T21" fmla="*/ 0 h 84"/>
                  <a:gd name="T22" fmla="*/ 0 w 86"/>
                  <a:gd name="T23" fmla="*/ 0 h 84"/>
                  <a:gd name="T24" fmla="*/ 0 w 86"/>
                  <a:gd name="T25" fmla="*/ 0 h 84"/>
                  <a:gd name="T26" fmla="*/ 0 w 86"/>
                  <a:gd name="T27" fmla="*/ 0 h 84"/>
                  <a:gd name="T28" fmla="*/ 0 w 86"/>
                  <a:gd name="T29" fmla="*/ 0 h 84"/>
                  <a:gd name="T30" fmla="*/ 0 w 86"/>
                  <a:gd name="T31" fmla="*/ 0 h 84"/>
                  <a:gd name="T32" fmla="*/ 0 w 86"/>
                  <a:gd name="T33" fmla="*/ 0 h 84"/>
                  <a:gd name="T34" fmla="*/ 0 w 86"/>
                  <a:gd name="T35" fmla="*/ 0 h 84"/>
                  <a:gd name="T36" fmla="*/ 0 w 86"/>
                  <a:gd name="T37" fmla="*/ 0 h 84"/>
                  <a:gd name="T38" fmla="*/ 0 w 86"/>
                  <a:gd name="T39" fmla="*/ 0 h 84"/>
                  <a:gd name="T40" fmla="*/ 0 w 86"/>
                  <a:gd name="T41" fmla="*/ 0 h 84"/>
                  <a:gd name="T42" fmla="*/ 0 w 86"/>
                  <a:gd name="T43" fmla="*/ 0 h 84"/>
                  <a:gd name="T44" fmla="*/ 0 w 86"/>
                  <a:gd name="T45" fmla="*/ 0 h 84"/>
                  <a:gd name="T46" fmla="*/ 0 w 86"/>
                  <a:gd name="T47" fmla="*/ 0 h 84"/>
                  <a:gd name="T48" fmla="*/ 0 w 86"/>
                  <a:gd name="T49" fmla="*/ 0 h 84"/>
                  <a:gd name="T50" fmla="*/ 0 w 86"/>
                  <a:gd name="T51" fmla="*/ 0 h 84"/>
                  <a:gd name="T52" fmla="*/ 0 w 86"/>
                  <a:gd name="T53" fmla="*/ 0 h 84"/>
                  <a:gd name="T54" fmla="*/ 0 w 86"/>
                  <a:gd name="T55" fmla="*/ 0 h 84"/>
                  <a:gd name="T56" fmla="*/ 0 w 86"/>
                  <a:gd name="T57" fmla="*/ 0 h 84"/>
                  <a:gd name="T58" fmla="*/ 0 w 86"/>
                  <a:gd name="T59" fmla="*/ 0 h 84"/>
                  <a:gd name="T60" fmla="*/ 0 w 86"/>
                  <a:gd name="T61" fmla="*/ 0 h 84"/>
                  <a:gd name="T62" fmla="*/ 0 w 86"/>
                  <a:gd name="T63" fmla="*/ 0 h 84"/>
                  <a:gd name="T64" fmla="*/ 0 w 86"/>
                  <a:gd name="T65" fmla="*/ 0 h 84"/>
                  <a:gd name="T66" fmla="*/ 0 w 86"/>
                  <a:gd name="T67" fmla="*/ 0 h 84"/>
                  <a:gd name="T68" fmla="*/ 0 w 86"/>
                  <a:gd name="T69" fmla="*/ 0 h 84"/>
                  <a:gd name="T70" fmla="*/ 0 w 86"/>
                  <a:gd name="T71" fmla="*/ 0 h 84"/>
                  <a:gd name="T72" fmla="*/ 0 w 86"/>
                  <a:gd name="T73" fmla="*/ 0 h 84"/>
                  <a:gd name="T74" fmla="*/ 0 w 86"/>
                  <a:gd name="T75" fmla="*/ 0 h 84"/>
                  <a:gd name="T76" fmla="*/ 0 w 86"/>
                  <a:gd name="T77" fmla="*/ 0 h 84"/>
                  <a:gd name="T78" fmla="*/ 0 w 86"/>
                  <a:gd name="T79" fmla="*/ 0 h 84"/>
                  <a:gd name="T80" fmla="*/ 0 w 86"/>
                  <a:gd name="T81" fmla="*/ 0 h 84"/>
                  <a:gd name="T82" fmla="*/ 0 w 86"/>
                  <a:gd name="T83" fmla="*/ 0 h 84"/>
                  <a:gd name="T84" fmla="*/ 0 w 86"/>
                  <a:gd name="T85" fmla="*/ 0 h 84"/>
                  <a:gd name="T86" fmla="*/ 0 w 86"/>
                  <a:gd name="T87" fmla="*/ 0 h 84"/>
                  <a:gd name="T88" fmla="*/ 0 w 86"/>
                  <a:gd name="T89" fmla="*/ 0 h 84"/>
                  <a:gd name="T90" fmla="*/ 0 w 86"/>
                  <a:gd name="T91" fmla="*/ 0 h 84"/>
                  <a:gd name="T92" fmla="*/ 0 w 86"/>
                  <a:gd name="T93" fmla="*/ 0 h 84"/>
                  <a:gd name="T94" fmla="*/ 0 w 86"/>
                  <a:gd name="T95" fmla="*/ 0 h 84"/>
                  <a:gd name="T96" fmla="*/ 0 w 86"/>
                  <a:gd name="T97" fmla="*/ 0 h 84"/>
                  <a:gd name="T98" fmla="*/ 0 w 86"/>
                  <a:gd name="T99" fmla="*/ 0 h 84"/>
                  <a:gd name="T100" fmla="*/ 0 w 86"/>
                  <a:gd name="T101" fmla="*/ 0 h 84"/>
                  <a:gd name="T102" fmla="*/ 0 w 86"/>
                  <a:gd name="T103" fmla="*/ 0 h 84"/>
                  <a:gd name="T104" fmla="*/ 0 w 86"/>
                  <a:gd name="T105" fmla="*/ 0 h 84"/>
                  <a:gd name="T106" fmla="*/ 0 w 86"/>
                  <a:gd name="T107" fmla="*/ 0 h 84"/>
                  <a:gd name="T108" fmla="*/ 0 w 86"/>
                  <a:gd name="T109" fmla="*/ 0 h 84"/>
                  <a:gd name="T110" fmla="*/ 0 w 86"/>
                  <a:gd name="T111" fmla="*/ 0 h 84"/>
                  <a:gd name="T112" fmla="*/ 0 w 86"/>
                  <a:gd name="T113" fmla="*/ 0 h 84"/>
                  <a:gd name="T114" fmla="*/ 0 w 86"/>
                  <a:gd name="T115" fmla="*/ 0 h 84"/>
                  <a:gd name="T116" fmla="*/ 0 w 86"/>
                  <a:gd name="T117" fmla="*/ 0 h 84"/>
                  <a:gd name="T118" fmla="*/ 0 w 86"/>
                  <a:gd name="T119" fmla="*/ 0 h 84"/>
                  <a:gd name="T120" fmla="*/ 0 w 86"/>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
                  <a:gd name="T184" fmla="*/ 0 h 84"/>
                  <a:gd name="T185" fmla="*/ 86 w 86"/>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 h="84">
                    <a:moveTo>
                      <a:pt x="8" y="42"/>
                    </a:moveTo>
                    <a:lnTo>
                      <a:pt x="12" y="24"/>
                    </a:lnTo>
                    <a:lnTo>
                      <a:pt x="26" y="12"/>
                    </a:lnTo>
                    <a:lnTo>
                      <a:pt x="42" y="8"/>
                    </a:lnTo>
                    <a:lnTo>
                      <a:pt x="60" y="12"/>
                    </a:lnTo>
                    <a:lnTo>
                      <a:pt x="72" y="24"/>
                    </a:lnTo>
                    <a:lnTo>
                      <a:pt x="76" y="42"/>
                    </a:lnTo>
                    <a:lnTo>
                      <a:pt x="72" y="60"/>
                    </a:lnTo>
                    <a:lnTo>
                      <a:pt x="60" y="74"/>
                    </a:lnTo>
                    <a:lnTo>
                      <a:pt x="42" y="78"/>
                    </a:lnTo>
                    <a:lnTo>
                      <a:pt x="26" y="74"/>
                    </a:lnTo>
                    <a:lnTo>
                      <a:pt x="12" y="60"/>
                    </a:lnTo>
                    <a:lnTo>
                      <a:pt x="8" y="42"/>
                    </a:lnTo>
                    <a:close/>
                    <a:moveTo>
                      <a:pt x="42" y="84"/>
                    </a:moveTo>
                    <a:lnTo>
                      <a:pt x="60" y="82"/>
                    </a:lnTo>
                    <a:lnTo>
                      <a:pt x="72" y="72"/>
                    </a:lnTo>
                    <a:lnTo>
                      <a:pt x="82" y="60"/>
                    </a:lnTo>
                    <a:lnTo>
                      <a:pt x="86" y="42"/>
                    </a:lnTo>
                    <a:lnTo>
                      <a:pt x="82" y="26"/>
                    </a:lnTo>
                    <a:lnTo>
                      <a:pt x="72" y="12"/>
                    </a:lnTo>
                    <a:lnTo>
                      <a:pt x="60" y="4"/>
                    </a:lnTo>
                    <a:lnTo>
                      <a:pt x="42" y="0"/>
                    </a:lnTo>
                    <a:lnTo>
                      <a:pt x="26" y="4"/>
                    </a:lnTo>
                    <a:lnTo>
                      <a:pt x="12" y="12"/>
                    </a:lnTo>
                    <a:lnTo>
                      <a:pt x="4" y="26"/>
                    </a:lnTo>
                    <a:lnTo>
                      <a:pt x="0" y="42"/>
                    </a:lnTo>
                    <a:lnTo>
                      <a:pt x="4" y="60"/>
                    </a:lnTo>
                    <a:lnTo>
                      <a:pt x="12" y="72"/>
                    </a:lnTo>
                    <a:lnTo>
                      <a:pt x="26" y="82"/>
                    </a:lnTo>
                    <a:lnTo>
                      <a:pt x="42" y="84"/>
                    </a:lnTo>
                    <a:close/>
                    <a:moveTo>
                      <a:pt x="34" y="46"/>
                    </a:moveTo>
                    <a:lnTo>
                      <a:pt x="42" y="46"/>
                    </a:lnTo>
                    <a:lnTo>
                      <a:pt x="54" y="66"/>
                    </a:lnTo>
                    <a:lnTo>
                      <a:pt x="64" y="66"/>
                    </a:lnTo>
                    <a:lnTo>
                      <a:pt x="50" y="46"/>
                    </a:lnTo>
                    <a:lnTo>
                      <a:pt x="54" y="44"/>
                    </a:lnTo>
                    <a:lnTo>
                      <a:pt x="58" y="42"/>
                    </a:lnTo>
                    <a:lnTo>
                      <a:pt x="62" y="38"/>
                    </a:lnTo>
                    <a:lnTo>
                      <a:pt x="62" y="32"/>
                    </a:lnTo>
                    <a:lnTo>
                      <a:pt x="62" y="26"/>
                    </a:lnTo>
                    <a:lnTo>
                      <a:pt x="60" y="24"/>
                    </a:lnTo>
                    <a:lnTo>
                      <a:pt x="56" y="20"/>
                    </a:lnTo>
                    <a:lnTo>
                      <a:pt x="52" y="18"/>
                    </a:lnTo>
                    <a:lnTo>
                      <a:pt x="44" y="18"/>
                    </a:lnTo>
                    <a:lnTo>
                      <a:pt x="26" y="18"/>
                    </a:lnTo>
                    <a:lnTo>
                      <a:pt x="26" y="66"/>
                    </a:lnTo>
                    <a:lnTo>
                      <a:pt x="34" y="66"/>
                    </a:lnTo>
                    <a:lnTo>
                      <a:pt x="34" y="46"/>
                    </a:lnTo>
                    <a:close/>
                    <a:moveTo>
                      <a:pt x="34" y="40"/>
                    </a:moveTo>
                    <a:lnTo>
                      <a:pt x="34" y="24"/>
                    </a:lnTo>
                    <a:lnTo>
                      <a:pt x="44" y="24"/>
                    </a:lnTo>
                    <a:lnTo>
                      <a:pt x="48" y="24"/>
                    </a:lnTo>
                    <a:lnTo>
                      <a:pt x="50" y="26"/>
                    </a:lnTo>
                    <a:lnTo>
                      <a:pt x="54" y="28"/>
                    </a:lnTo>
                    <a:lnTo>
                      <a:pt x="54" y="32"/>
                    </a:lnTo>
                    <a:lnTo>
                      <a:pt x="54" y="36"/>
                    </a:lnTo>
                    <a:lnTo>
                      <a:pt x="52" y="38"/>
                    </a:lnTo>
                    <a:lnTo>
                      <a:pt x="50" y="38"/>
                    </a:lnTo>
                    <a:lnTo>
                      <a:pt x="46" y="40"/>
                    </a:lnTo>
                    <a:lnTo>
                      <a:pt x="42" y="40"/>
                    </a:lnTo>
                    <a:lnTo>
                      <a:pt x="34" y="40"/>
                    </a:lnTo>
                    <a:close/>
                  </a:path>
                </a:pathLst>
              </a:custGeom>
              <a:solidFill>
                <a:srgbClr val="000000"/>
              </a:solidFill>
              <a:ln w="0">
                <a:solidFill>
                  <a:srgbClr val="000000"/>
                </a:solidFill>
                <a:prstDash val="solid"/>
                <a:round/>
                <a:headEnd/>
                <a:tailEnd/>
              </a:ln>
            </p:spPr>
            <p:txBody>
              <a:bodyPr/>
              <a:lstStyle/>
              <a:p>
                <a:endParaRPr lang="en-US"/>
              </a:p>
            </p:txBody>
          </p:sp>
          <p:sp>
            <p:nvSpPr>
              <p:cNvPr id="13366" name="Freeform 43"/>
              <p:cNvSpPr>
                <a:spLocks noEditPoints="1"/>
              </p:cNvSpPr>
              <p:nvPr/>
            </p:nvSpPr>
            <p:spPr bwMode="auto">
              <a:xfrm>
                <a:off x="821" y="2447"/>
                <a:ext cx="13" cy="13"/>
              </a:xfrm>
              <a:custGeom>
                <a:avLst/>
                <a:gdLst>
                  <a:gd name="T0" fmla="*/ 0 w 86"/>
                  <a:gd name="T1" fmla="*/ 0 h 84"/>
                  <a:gd name="T2" fmla="*/ 0 w 86"/>
                  <a:gd name="T3" fmla="*/ 0 h 84"/>
                  <a:gd name="T4" fmla="*/ 0 w 86"/>
                  <a:gd name="T5" fmla="*/ 0 h 84"/>
                  <a:gd name="T6" fmla="*/ 0 w 86"/>
                  <a:gd name="T7" fmla="*/ 0 h 84"/>
                  <a:gd name="T8" fmla="*/ 0 w 86"/>
                  <a:gd name="T9" fmla="*/ 0 h 84"/>
                  <a:gd name="T10" fmla="*/ 0 w 86"/>
                  <a:gd name="T11" fmla="*/ 0 h 84"/>
                  <a:gd name="T12" fmla="*/ 0 w 86"/>
                  <a:gd name="T13" fmla="*/ 0 h 84"/>
                  <a:gd name="T14" fmla="*/ 0 w 86"/>
                  <a:gd name="T15" fmla="*/ 0 h 84"/>
                  <a:gd name="T16" fmla="*/ 0 w 86"/>
                  <a:gd name="T17" fmla="*/ 0 h 84"/>
                  <a:gd name="T18" fmla="*/ 0 w 86"/>
                  <a:gd name="T19" fmla="*/ 0 h 84"/>
                  <a:gd name="T20" fmla="*/ 0 w 86"/>
                  <a:gd name="T21" fmla="*/ 0 h 84"/>
                  <a:gd name="T22" fmla="*/ 0 w 86"/>
                  <a:gd name="T23" fmla="*/ 0 h 84"/>
                  <a:gd name="T24" fmla="*/ 0 w 86"/>
                  <a:gd name="T25" fmla="*/ 0 h 84"/>
                  <a:gd name="T26" fmla="*/ 0 w 86"/>
                  <a:gd name="T27" fmla="*/ 0 h 84"/>
                  <a:gd name="T28" fmla="*/ 0 w 86"/>
                  <a:gd name="T29" fmla="*/ 0 h 84"/>
                  <a:gd name="T30" fmla="*/ 0 w 86"/>
                  <a:gd name="T31" fmla="*/ 0 h 84"/>
                  <a:gd name="T32" fmla="*/ 0 w 86"/>
                  <a:gd name="T33" fmla="*/ 0 h 84"/>
                  <a:gd name="T34" fmla="*/ 0 w 86"/>
                  <a:gd name="T35" fmla="*/ 0 h 84"/>
                  <a:gd name="T36" fmla="*/ 0 w 86"/>
                  <a:gd name="T37" fmla="*/ 0 h 84"/>
                  <a:gd name="T38" fmla="*/ 0 w 86"/>
                  <a:gd name="T39" fmla="*/ 0 h 84"/>
                  <a:gd name="T40" fmla="*/ 0 w 86"/>
                  <a:gd name="T41" fmla="*/ 0 h 84"/>
                  <a:gd name="T42" fmla="*/ 0 w 86"/>
                  <a:gd name="T43" fmla="*/ 0 h 84"/>
                  <a:gd name="T44" fmla="*/ 0 w 86"/>
                  <a:gd name="T45" fmla="*/ 0 h 84"/>
                  <a:gd name="T46" fmla="*/ 0 w 86"/>
                  <a:gd name="T47" fmla="*/ 0 h 84"/>
                  <a:gd name="T48" fmla="*/ 0 w 86"/>
                  <a:gd name="T49" fmla="*/ 0 h 84"/>
                  <a:gd name="T50" fmla="*/ 0 w 86"/>
                  <a:gd name="T51" fmla="*/ 0 h 84"/>
                  <a:gd name="T52" fmla="*/ 0 w 86"/>
                  <a:gd name="T53" fmla="*/ 0 h 84"/>
                  <a:gd name="T54" fmla="*/ 0 w 86"/>
                  <a:gd name="T55" fmla="*/ 0 h 84"/>
                  <a:gd name="T56" fmla="*/ 0 w 86"/>
                  <a:gd name="T57" fmla="*/ 0 h 84"/>
                  <a:gd name="T58" fmla="*/ 0 w 86"/>
                  <a:gd name="T59" fmla="*/ 0 h 84"/>
                  <a:gd name="T60" fmla="*/ 0 w 86"/>
                  <a:gd name="T61" fmla="*/ 0 h 84"/>
                  <a:gd name="T62" fmla="*/ 0 w 86"/>
                  <a:gd name="T63" fmla="*/ 0 h 84"/>
                  <a:gd name="T64" fmla="*/ 0 w 86"/>
                  <a:gd name="T65" fmla="*/ 0 h 84"/>
                  <a:gd name="T66" fmla="*/ 0 w 86"/>
                  <a:gd name="T67" fmla="*/ 0 h 84"/>
                  <a:gd name="T68" fmla="*/ 0 w 86"/>
                  <a:gd name="T69" fmla="*/ 0 h 84"/>
                  <a:gd name="T70" fmla="*/ 0 w 86"/>
                  <a:gd name="T71" fmla="*/ 0 h 84"/>
                  <a:gd name="T72" fmla="*/ 0 w 86"/>
                  <a:gd name="T73" fmla="*/ 0 h 84"/>
                  <a:gd name="T74" fmla="*/ 0 w 86"/>
                  <a:gd name="T75" fmla="*/ 0 h 84"/>
                  <a:gd name="T76" fmla="*/ 0 w 86"/>
                  <a:gd name="T77" fmla="*/ 0 h 84"/>
                  <a:gd name="T78" fmla="*/ 0 w 86"/>
                  <a:gd name="T79" fmla="*/ 0 h 84"/>
                  <a:gd name="T80" fmla="*/ 0 w 86"/>
                  <a:gd name="T81" fmla="*/ 0 h 84"/>
                  <a:gd name="T82" fmla="*/ 0 w 86"/>
                  <a:gd name="T83" fmla="*/ 0 h 84"/>
                  <a:gd name="T84" fmla="*/ 0 w 86"/>
                  <a:gd name="T85" fmla="*/ 0 h 84"/>
                  <a:gd name="T86" fmla="*/ 0 w 86"/>
                  <a:gd name="T87" fmla="*/ 0 h 84"/>
                  <a:gd name="T88" fmla="*/ 0 w 86"/>
                  <a:gd name="T89" fmla="*/ 0 h 84"/>
                  <a:gd name="T90" fmla="*/ 0 w 86"/>
                  <a:gd name="T91" fmla="*/ 0 h 84"/>
                  <a:gd name="T92" fmla="*/ 0 w 86"/>
                  <a:gd name="T93" fmla="*/ 0 h 84"/>
                  <a:gd name="T94" fmla="*/ 0 w 86"/>
                  <a:gd name="T95" fmla="*/ 0 h 84"/>
                  <a:gd name="T96" fmla="*/ 0 w 86"/>
                  <a:gd name="T97" fmla="*/ 0 h 84"/>
                  <a:gd name="T98" fmla="*/ 0 w 86"/>
                  <a:gd name="T99" fmla="*/ 0 h 84"/>
                  <a:gd name="T100" fmla="*/ 0 w 86"/>
                  <a:gd name="T101" fmla="*/ 0 h 84"/>
                  <a:gd name="T102" fmla="*/ 0 w 86"/>
                  <a:gd name="T103" fmla="*/ 0 h 84"/>
                  <a:gd name="T104" fmla="*/ 0 w 86"/>
                  <a:gd name="T105" fmla="*/ 0 h 84"/>
                  <a:gd name="T106" fmla="*/ 0 w 86"/>
                  <a:gd name="T107" fmla="*/ 0 h 84"/>
                  <a:gd name="T108" fmla="*/ 0 w 86"/>
                  <a:gd name="T109" fmla="*/ 0 h 84"/>
                  <a:gd name="T110" fmla="*/ 0 w 86"/>
                  <a:gd name="T111" fmla="*/ 0 h 84"/>
                  <a:gd name="T112" fmla="*/ 0 w 86"/>
                  <a:gd name="T113" fmla="*/ 0 h 84"/>
                  <a:gd name="T114" fmla="*/ 0 w 86"/>
                  <a:gd name="T115" fmla="*/ 0 h 84"/>
                  <a:gd name="T116" fmla="*/ 0 w 86"/>
                  <a:gd name="T117" fmla="*/ 0 h 84"/>
                  <a:gd name="T118" fmla="*/ 0 w 86"/>
                  <a:gd name="T119" fmla="*/ 0 h 84"/>
                  <a:gd name="T120" fmla="*/ 0 w 86"/>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
                  <a:gd name="T184" fmla="*/ 0 h 84"/>
                  <a:gd name="T185" fmla="*/ 86 w 86"/>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 h="84">
                    <a:moveTo>
                      <a:pt x="10" y="42"/>
                    </a:moveTo>
                    <a:lnTo>
                      <a:pt x="14" y="24"/>
                    </a:lnTo>
                    <a:lnTo>
                      <a:pt x="26" y="12"/>
                    </a:lnTo>
                    <a:lnTo>
                      <a:pt x="44" y="6"/>
                    </a:lnTo>
                    <a:lnTo>
                      <a:pt x="62" y="12"/>
                    </a:lnTo>
                    <a:lnTo>
                      <a:pt x="74" y="24"/>
                    </a:lnTo>
                    <a:lnTo>
                      <a:pt x="78" y="42"/>
                    </a:lnTo>
                    <a:lnTo>
                      <a:pt x="74" y="60"/>
                    </a:lnTo>
                    <a:lnTo>
                      <a:pt x="62" y="72"/>
                    </a:lnTo>
                    <a:lnTo>
                      <a:pt x="44" y="76"/>
                    </a:lnTo>
                    <a:lnTo>
                      <a:pt x="26" y="72"/>
                    </a:lnTo>
                    <a:lnTo>
                      <a:pt x="14" y="60"/>
                    </a:lnTo>
                    <a:lnTo>
                      <a:pt x="10" y="42"/>
                    </a:lnTo>
                    <a:close/>
                    <a:moveTo>
                      <a:pt x="44" y="84"/>
                    </a:moveTo>
                    <a:lnTo>
                      <a:pt x="60" y="80"/>
                    </a:lnTo>
                    <a:lnTo>
                      <a:pt x="74" y="72"/>
                    </a:lnTo>
                    <a:lnTo>
                      <a:pt x="84" y="58"/>
                    </a:lnTo>
                    <a:lnTo>
                      <a:pt x="86" y="42"/>
                    </a:lnTo>
                    <a:lnTo>
                      <a:pt x="84" y="24"/>
                    </a:lnTo>
                    <a:lnTo>
                      <a:pt x="74" y="12"/>
                    </a:lnTo>
                    <a:lnTo>
                      <a:pt x="60" y="2"/>
                    </a:lnTo>
                    <a:lnTo>
                      <a:pt x="44" y="0"/>
                    </a:lnTo>
                    <a:lnTo>
                      <a:pt x="28" y="2"/>
                    </a:lnTo>
                    <a:lnTo>
                      <a:pt x="14" y="12"/>
                    </a:lnTo>
                    <a:lnTo>
                      <a:pt x="4" y="24"/>
                    </a:lnTo>
                    <a:lnTo>
                      <a:pt x="0" y="42"/>
                    </a:lnTo>
                    <a:lnTo>
                      <a:pt x="4" y="58"/>
                    </a:lnTo>
                    <a:lnTo>
                      <a:pt x="14" y="72"/>
                    </a:lnTo>
                    <a:lnTo>
                      <a:pt x="28" y="80"/>
                    </a:lnTo>
                    <a:lnTo>
                      <a:pt x="44" y="84"/>
                    </a:lnTo>
                    <a:close/>
                    <a:moveTo>
                      <a:pt x="34" y="44"/>
                    </a:moveTo>
                    <a:lnTo>
                      <a:pt x="44" y="44"/>
                    </a:lnTo>
                    <a:lnTo>
                      <a:pt x="56" y="66"/>
                    </a:lnTo>
                    <a:lnTo>
                      <a:pt x="64" y="66"/>
                    </a:lnTo>
                    <a:lnTo>
                      <a:pt x="50" y="44"/>
                    </a:lnTo>
                    <a:lnTo>
                      <a:pt x="56" y="44"/>
                    </a:lnTo>
                    <a:lnTo>
                      <a:pt x="60" y="40"/>
                    </a:lnTo>
                    <a:lnTo>
                      <a:pt x="62" y="36"/>
                    </a:lnTo>
                    <a:lnTo>
                      <a:pt x="64" y="32"/>
                    </a:lnTo>
                    <a:lnTo>
                      <a:pt x="62" y="26"/>
                    </a:lnTo>
                    <a:lnTo>
                      <a:pt x="60" y="22"/>
                    </a:lnTo>
                    <a:lnTo>
                      <a:pt x="56" y="20"/>
                    </a:lnTo>
                    <a:lnTo>
                      <a:pt x="52" y="18"/>
                    </a:lnTo>
                    <a:lnTo>
                      <a:pt x="46" y="18"/>
                    </a:lnTo>
                    <a:lnTo>
                      <a:pt x="28" y="18"/>
                    </a:lnTo>
                    <a:lnTo>
                      <a:pt x="28" y="66"/>
                    </a:lnTo>
                    <a:lnTo>
                      <a:pt x="34" y="66"/>
                    </a:lnTo>
                    <a:lnTo>
                      <a:pt x="34" y="44"/>
                    </a:lnTo>
                    <a:close/>
                    <a:moveTo>
                      <a:pt x="34" y="38"/>
                    </a:moveTo>
                    <a:lnTo>
                      <a:pt x="34" y="24"/>
                    </a:lnTo>
                    <a:lnTo>
                      <a:pt x="44" y="24"/>
                    </a:lnTo>
                    <a:lnTo>
                      <a:pt x="48" y="24"/>
                    </a:lnTo>
                    <a:lnTo>
                      <a:pt x="52" y="24"/>
                    </a:lnTo>
                    <a:lnTo>
                      <a:pt x="54" y="28"/>
                    </a:lnTo>
                    <a:lnTo>
                      <a:pt x="56" y="30"/>
                    </a:lnTo>
                    <a:lnTo>
                      <a:pt x="54" y="34"/>
                    </a:lnTo>
                    <a:lnTo>
                      <a:pt x="52" y="36"/>
                    </a:lnTo>
                    <a:lnTo>
                      <a:pt x="50" y="38"/>
                    </a:lnTo>
                    <a:lnTo>
                      <a:pt x="48" y="38"/>
                    </a:lnTo>
                    <a:lnTo>
                      <a:pt x="44" y="38"/>
                    </a:lnTo>
                    <a:lnTo>
                      <a:pt x="34" y="38"/>
                    </a:lnTo>
                    <a:close/>
                  </a:path>
                </a:pathLst>
              </a:custGeom>
              <a:solidFill>
                <a:srgbClr val="000000"/>
              </a:solidFill>
              <a:ln w="0">
                <a:solidFill>
                  <a:srgbClr val="000000"/>
                </a:solidFill>
                <a:prstDash val="solid"/>
                <a:round/>
                <a:headEnd/>
                <a:tailEnd/>
              </a:ln>
            </p:spPr>
            <p:txBody>
              <a:bodyPr/>
              <a:lstStyle/>
              <a:p>
                <a:endParaRPr lang="en-US"/>
              </a:p>
            </p:txBody>
          </p:sp>
          <p:sp>
            <p:nvSpPr>
              <p:cNvPr id="13367" name="Freeform 44"/>
              <p:cNvSpPr>
                <a:spLocks noEditPoints="1"/>
              </p:cNvSpPr>
              <p:nvPr/>
            </p:nvSpPr>
            <p:spPr bwMode="auto">
              <a:xfrm>
                <a:off x="834" y="2352"/>
                <a:ext cx="166" cy="109"/>
              </a:xfrm>
              <a:custGeom>
                <a:avLst/>
                <a:gdLst>
                  <a:gd name="T0" fmla="*/ 0 w 1068"/>
                  <a:gd name="T1" fmla="*/ 0 h 704"/>
                  <a:gd name="T2" fmla="*/ 0 w 1068"/>
                  <a:gd name="T3" fmla="*/ 0 h 704"/>
                  <a:gd name="T4" fmla="*/ 0 w 1068"/>
                  <a:gd name="T5" fmla="*/ 0 h 704"/>
                  <a:gd name="T6" fmla="*/ 0 w 1068"/>
                  <a:gd name="T7" fmla="*/ 0 h 704"/>
                  <a:gd name="T8" fmla="*/ 0 w 1068"/>
                  <a:gd name="T9" fmla="*/ 0 h 704"/>
                  <a:gd name="T10" fmla="*/ 0 w 1068"/>
                  <a:gd name="T11" fmla="*/ 0 h 704"/>
                  <a:gd name="T12" fmla="*/ 0 w 1068"/>
                  <a:gd name="T13" fmla="*/ 0 h 704"/>
                  <a:gd name="T14" fmla="*/ 0 w 1068"/>
                  <a:gd name="T15" fmla="*/ 0 h 704"/>
                  <a:gd name="T16" fmla="*/ 0 w 1068"/>
                  <a:gd name="T17" fmla="*/ 0 h 704"/>
                  <a:gd name="T18" fmla="*/ 0 w 1068"/>
                  <a:gd name="T19" fmla="*/ 0 h 704"/>
                  <a:gd name="T20" fmla="*/ 0 w 1068"/>
                  <a:gd name="T21" fmla="*/ 0 h 704"/>
                  <a:gd name="T22" fmla="*/ 0 w 1068"/>
                  <a:gd name="T23" fmla="*/ 0 h 704"/>
                  <a:gd name="T24" fmla="*/ 0 w 1068"/>
                  <a:gd name="T25" fmla="*/ 0 h 704"/>
                  <a:gd name="T26" fmla="*/ 0 w 1068"/>
                  <a:gd name="T27" fmla="*/ 0 h 704"/>
                  <a:gd name="T28" fmla="*/ 0 w 1068"/>
                  <a:gd name="T29" fmla="*/ 0 h 704"/>
                  <a:gd name="T30" fmla="*/ 0 w 1068"/>
                  <a:gd name="T31" fmla="*/ 0 h 704"/>
                  <a:gd name="T32" fmla="*/ 0 w 1068"/>
                  <a:gd name="T33" fmla="*/ 0 h 704"/>
                  <a:gd name="T34" fmla="*/ 0 w 1068"/>
                  <a:gd name="T35" fmla="*/ 0 h 704"/>
                  <a:gd name="T36" fmla="*/ 0 w 1068"/>
                  <a:gd name="T37" fmla="*/ 0 h 704"/>
                  <a:gd name="T38" fmla="*/ 0 w 1068"/>
                  <a:gd name="T39" fmla="*/ 0 h 704"/>
                  <a:gd name="T40" fmla="*/ 0 w 1068"/>
                  <a:gd name="T41" fmla="*/ 0 h 704"/>
                  <a:gd name="T42" fmla="*/ 0 w 1068"/>
                  <a:gd name="T43" fmla="*/ 0 h 704"/>
                  <a:gd name="T44" fmla="*/ 0 w 1068"/>
                  <a:gd name="T45" fmla="*/ 0 h 704"/>
                  <a:gd name="T46" fmla="*/ 0 w 1068"/>
                  <a:gd name="T47" fmla="*/ 0 h 704"/>
                  <a:gd name="T48" fmla="*/ 0 w 1068"/>
                  <a:gd name="T49" fmla="*/ 0 h 704"/>
                  <a:gd name="T50" fmla="*/ 0 w 1068"/>
                  <a:gd name="T51" fmla="*/ 0 h 704"/>
                  <a:gd name="T52" fmla="*/ 0 w 1068"/>
                  <a:gd name="T53" fmla="*/ 0 h 704"/>
                  <a:gd name="T54" fmla="*/ 0 w 1068"/>
                  <a:gd name="T55" fmla="*/ 0 h 704"/>
                  <a:gd name="T56" fmla="*/ 0 w 1068"/>
                  <a:gd name="T57" fmla="*/ 0 h 704"/>
                  <a:gd name="T58" fmla="*/ 0 w 1068"/>
                  <a:gd name="T59" fmla="*/ 0 h 704"/>
                  <a:gd name="T60" fmla="*/ 0 w 1068"/>
                  <a:gd name="T61" fmla="*/ 0 h 704"/>
                  <a:gd name="T62" fmla="*/ 0 w 1068"/>
                  <a:gd name="T63" fmla="*/ 0 h 704"/>
                  <a:gd name="T64" fmla="*/ 0 w 1068"/>
                  <a:gd name="T65" fmla="*/ 0 h 704"/>
                  <a:gd name="T66" fmla="*/ 0 w 1068"/>
                  <a:gd name="T67" fmla="*/ 0 h 704"/>
                  <a:gd name="T68" fmla="*/ 0 w 1068"/>
                  <a:gd name="T69" fmla="*/ 0 h 704"/>
                  <a:gd name="T70" fmla="*/ 0 w 1068"/>
                  <a:gd name="T71" fmla="*/ 0 h 704"/>
                  <a:gd name="T72" fmla="*/ 0 w 1068"/>
                  <a:gd name="T73" fmla="*/ 0 h 704"/>
                  <a:gd name="T74" fmla="*/ 0 w 1068"/>
                  <a:gd name="T75" fmla="*/ 0 h 704"/>
                  <a:gd name="T76" fmla="*/ 0 w 1068"/>
                  <a:gd name="T77" fmla="*/ 0 h 704"/>
                  <a:gd name="T78" fmla="*/ 0 w 1068"/>
                  <a:gd name="T79" fmla="*/ 0 h 704"/>
                  <a:gd name="T80" fmla="*/ 0 w 1068"/>
                  <a:gd name="T81" fmla="*/ 0 h 704"/>
                  <a:gd name="T82" fmla="*/ 0 w 1068"/>
                  <a:gd name="T83" fmla="*/ 0 h 704"/>
                  <a:gd name="T84" fmla="*/ 0 w 1068"/>
                  <a:gd name="T85" fmla="*/ 0 h 704"/>
                  <a:gd name="T86" fmla="*/ 0 w 1068"/>
                  <a:gd name="T87" fmla="*/ 0 h 704"/>
                  <a:gd name="T88" fmla="*/ 0 w 1068"/>
                  <a:gd name="T89" fmla="*/ 0 h 704"/>
                  <a:gd name="T90" fmla="*/ 0 w 1068"/>
                  <a:gd name="T91" fmla="*/ 0 h 704"/>
                  <a:gd name="T92" fmla="*/ 0 w 1068"/>
                  <a:gd name="T93" fmla="*/ 0 h 704"/>
                  <a:gd name="T94" fmla="*/ 0 w 1068"/>
                  <a:gd name="T95" fmla="*/ 0 h 704"/>
                  <a:gd name="T96" fmla="*/ 0 w 1068"/>
                  <a:gd name="T97" fmla="*/ 0 h 704"/>
                  <a:gd name="T98" fmla="*/ 0 w 1068"/>
                  <a:gd name="T99" fmla="*/ 0 h 704"/>
                  <a:gd name="T100" fmla="*/ 0 w 1068"/>
                  <a:gd name="T101" fmla="*/ 0 h 704"/>
                  <a:gd name="T102" fmla="*/ 0 w 1068"/>
                  <a:gd name="T103" fmla="*/ 0 h 704"/>
                  <a:gd name="T104" fmla="*/ 0 w 1068"/>
                  <a:gd name="T105" fmla="*/ 0 h 704"/>
                  <a:gd name="T106" fmla="*/ 0 w 1068"/>
                  <a:gd name="T107" fmla="*/ 0 h 704"/>
                  <a:gd name="T108" fmla="*/ 0 w 1068"/>
                  <a:gd name="T109" fmla="*/ 0 h 704"/>
                  <a:gd name="T110" fmla="*/ 0 w 1068"/>
                  <a:gd name="T111" fmla="*/ 0 h 7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8"/>
                  <a:gd name="T169" fmla="*/ 0 h 704"/>
                  <a:gd name="T170" fmla="*/ 1068 w 1068"/>
                  <a:gd name="T171" fmla="*/ 704 h 7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8" h="704">
                    <a:moveTo>
                      <a:pt x="174" y="74"/>
                    </a:moveTo>
                    <a:lnTo>
                      <a:pt x="184" y="54"/>
                    </a:lnTo>
                    <a:lnTo>
                      <a:pt x="196" y="38"/>
                    </a:lnTo>
                    <a:lnTo>
                      <a:pt x="208" y="26"/>
                    </a:lnTo>
                    <a:lnTo>
                      <a:pt x="216" y="20"/>
                    </a:lnTo>
                    <a:lnTo>
                      <a:pt x="220" y="18"/>
                    </a:lnTo>
                    <a:lnTo>
                      <a:pt x="240" y="8"/>
                    </a:lnTo>
                    <a:lnTo>
                      <a:pt x="262" y="4"/>
                    </a:lnTo>
                    <a:lnTo>
                      <a:pt x="280" y="0"/>
                    </a:lnTo>
                    <a:lnTo>
                      <a:pt x="292" y="0"/>
                    </a:lnTo>
                    <a:lnTo>
                      <a:pt x="296" y="0"/>
                    </a:lnTo>
                    <a:lnTo>
                      <a:pt x="760" y="0"/>
                    </a:lnTo>
                    <a:lnTo>
                      <a:pt x="792" y="0"/>
                    </a:lnTo>
                    <a:lnTo>
                      <a:pt x="814" y="4"/>
                    </a:lnTo>
                    <a:lnTo>
                      <a:pt x="832" y="8"/>
                    </a:lnTo>
                    <a:lnTo>
                      <a:pt x="844" y="12"/>
                    </a:lnTo>
                    <a:lnTo>
                      <a:pt x="850" y="16"/>
                    </a:lnTo>
                    <a:lnTo>
                      <a:pt x="852" y="18"/>
                    </a:lnTo>
                    <a:lnTo>
                      <a:pt x="872" y="34"/>
                    </a:lnTo>
                    <a:lnTo>
                      <a:pt x="888" y="54"/>
                    </a:lnTo>
                    <a:lnTo>
                      <a:pt x="898" y="72"/>
                    </a:lnTo>
                    <a:lnTo>
                      <a:pt x="904" y="86"/>
                    </a:lnTo>
                    <a:lnTo>
                      <a:pt x="906" y="92"/>
                    </a:lnTo>
                    <a:lnTo>
                      <a:pt x="1050" y="458"/>
                    </a:lnTo>
                    <a:lnTo>
                      <a:pt x="1062" y="494"/>
                    </a:lnTo>
                    <a:lnTo>
                      <a:pt x="1068" y="528"/>
                    </a:lnTo>
                    <a:lnTo>
                      <a:pt x="1068" y="556"/>
                    </a:lnTo>
                    <a:lnTo>
                      <a:pt x="1066" y="580"/>
                    </a:lnTo>
                    <a:lnTo>
                      <a:pt x="1060" y="598"/>
                    </a:lnTo>
                    <a:lnTo>
                      <a:pt x="1054" y="612"/>
                    </a:lnTo>
                    <a:lnTo>
                      <a:pt x="1048" y="622"/>
                    </a:lnTo>
                    <a:lnTo>
                      <a:pt x="1046" y="624"/>
                    </a:lnTo>
                    <a:lnTo>
                      <a:pt x="1028" y="650"/>
                    </a:lnTo>
                    <a:lnTo>
                      <a:pt x="1010" y="668"/>
                    </a:lnTo>
                    <a:lnTo>
                      <a:pt x="994" y="680"/>
                    </a:lnTo>
                    <a:lnTo>
                      <a:pt x="984" y="686"/>
                    </a:lnTo>
                    <a:lnTo>
                      <a:pt x="980" y="688"/>
                    </a:lnTo>
                    <a:lnTo>
                      <a:pt x="956" y="698"/>
                    </a:lnTo>
                    <a:lnTo>
                      <a:pt x="934" y="702"/>
                    </a:lnTo>
                    <a:lnTo>
                      <a:pt x="912" y="704"/>
                    </a:lnTo>
                    <a:lnTo>
                      <a:pt x="896" y="704"/>
                    </a:lnTo>
                    <a:lnTo>
                      <a:pt x="892" y="704"/>
                    </a:lnTo>
                    <a:lnTo>
                      <a:pt x="206" y="704"/>
                    </a:lnTo>
                    <a:lnTo>
                      <a:pt x="172" y="704"/>
                    </a:lnTo>
                    <a:lnTo>
                      <a:pt x="146" y="704"/>
                    </a:lnTo>
                    <a:lnTo>
                      <a:pt x="128" y="702"/>
                    </a:lnTo>
                    <a:lnTo>
                      <a:pt x="120" y="700"/>
                    </a:lnTo>
                    <a:lnTo>
                      <a:pt x="116" y="698"/>
                    </a:lnTo>
                    <a:lnTo>
                      <a:pt x="92" y="690"/>
                    </a:lnTo>
                    <a:lnTo>
                      <a:pt x="72" y="678"/>
                    </a:lnTo>
                    <a:lnTo>
                      <a:pt x="54" y="662"/>
                    </a:lnTo>
                    <a:lnTo>
                      <a:pt x="40" y="648"/>
                    </a:lnTo>
                    <a:lnTo>
                      <a:pt x="28" y="634"/>
                    </a:lnTo>
                    <a:lnTo>
                      <a:pt x="22" y="626"/>
                    </a:lnTo>
                    <a:lnTo>
                      <a:pt x="18" y="622"/>
                    </a:lnTo>
                    <a:lnTo>
                      <a:pt x="6" y="590"/>
                    </a:lnTo>
                    <a:lnTo>
                      <a:pt x="0" y="558"/>
                    </a:lnTo>
                    <a:lnTo>
                      <a:pt x="2" y="530"/>
                    </a:lnTo>
                    <a:lnTo>
                      <a:pt x="6" y="506"/>
                    </a:lnTo>
                    <a:lnTo>
                      <a:pt x="10" y="486"/>
                    </a:lnTo>
                    <a:lnTo>
                      <a:pt x="16" y="474"/>
                    </a:lnTo>
                    <a:lnTo>
                      <a:pt x="18" y="468"/>
                    </a:lnTo>
                    <a:lnTo>
                      <a:pt x="174" y="74"/>
                    </a:lnTo>
                    <a:close/>
                    <a:moveTo>
                      <a:pt x="44" y="502"/>
                    </a:moveTo>
                    <a:lnTo>
                      <a:pt x="44" y="506"/>
                    </a:lnTo>
                    <a:lnTo>
                      <a:pt x="40" y="518"/>
                    </a:lnTo>
                    <a:lnTo>
                      <a:pt x="38" y="536"/>
                    </a:lnTo>
                    <a:lnTo>
                      <a:pt x="38" y="558"/>
                    </a:lnTo>
                    <a:lnTo>
                      <a:pt x="44" y="586"/>
                    </a:lnTo>
                    <a:lnTo>
                      <a:pt x="58" y="614"/>
                    </a:lnTo>
                    <a:lnTo>
                      <a:pt x="60" y="616"/>
                    </a:lnTo>
                    <a:lnTo>
                      <a:pt x="66" y="624"/>
                    </a:lnTo>
                    <a:lnTo>
                      <a:pt x="76" y="636"/>
                    </a:lnTo>
                    <a:lnTo>
                      <a:pt x="92" y="648"/>
                    </a:lnTo>
                    <a:lnTo>
                      <a:pt x="112" y="658"/>
                    </a:lnTo>
                    <a:lnTo>
                      <a:pt x="138" y="666"/>
                    </a:lnTo>
                    <a:lnTo>
                      <a:pt x="170" y="670"/>
                    </a:lnTo>
                    <a:lnTo>
                      <a:pt x="888" y="670"/>
                    </a:lnTo>
                    <a:lnTo>
                      <a:pt x="894" y="670"/>
                    </a:lnTo>
                    <a:lnTo>
                      <a:pt x="908" y="670"/>
                    </a:lnTo>
                    <a:lnTo>
                      <a:pt x="930" y="666"/>
                    </a:lnTo>
                    <a:lnTo>
                      <a:pt x="954" y="658"/>
                    </a:lnTo>
                    <a:lnTo>
                      <a:pt x="980" y="646"/>
                    </a:lnTo>
                    <a:lnTo>
                      <a:pt x="1002" y="626"/>
                    </a:lnTo>
                    <a:lnTo>
                      <a:pt x="1004" y="624"/>
                    </a:lnTo>
                    <a:lnTo>
                      <a:pt x="1010" y="614"/>
                    </a:lnTo>
                    <a:lnTo>
                      <a:pt x="1018" y="602"/>
                    </a:lnTo>
                    <a:lnTo>
                      <a:pt x="1026" y="584"/>
                    </a:lnTo>
                    <a:lnTo>
                      <a:pt x="1032" y="562"/>
                    </a:lnTo>
                    <a:lnTo>
                      <a:pt x="1034" y="538"/>
                    </a:lnTo>
                    <a:lnTo>
                      <a:pt x="1030" y="510"/>
                    </a:lnTo>
                    <a:lnTo>
                      <a:pt x="1030" y="506"/>
                    </a:lnTo>
                    <a:lnTo>
                      <a:pt x="1026" y="498"/>
                    </a:lnTo>
                    <a:lnTo>
                      <a:pt x="1022" y="482"/>
                    </a:lnTo>
                    <a:lnTo>
                      <a:pt x="1012" y="460"/>
                    </a:lnTo>
                    <a:lnTo>
                      <a:pt x="878" y="114"/>
                    </a:lnTo>
                    <a:lnTo>
                      <a:pt x="876" y="110"/>
                    </a:lnTo>
                    <a:lnTo>
                      <a:pt x="872" y="100"/>
                    </a:lnTo>
                    <a:lnTo>
                      <a:pt x="866" y="88"/>
                    </a:lnTo>
                    <a:lnTo>
                      <a:pt x="858" y="74"/>
                    </a:lnTo>
                    <a:lnTo>
                      <a:pt x="848" y="60"/>
                    </a:lnTo>
                    <a:lnTo>
                      <a:pt x="838" y="52"/>
                    </a:lnTo>
                    <a:lnTo>
                      <a:pt x="836" y="50"/>
                    </a:lnTo>
                    <a:lnTo>
                      <a:pt x="826" y="44"/>
                    </a:lnTo>
                    <a:lnTo>
                      <a:pt x="812" y="40"/>
                    </a:lnTo>
                    <a:lnTo>
                      <a:pt x="790" y="34"/>
                    </a:lnTo>
                    <a:lnTo>
                      <a:pt x="762" y="34"/>
                    </a:lnTo>
                    <a:lnTo>
                      <a:pt x="306" y="34"/>
                    </a:lnTo>
                    <a:lnTo>
                      <a:pt x="300" y="34"/>
                    </a:lnTo>
                    <a:lnTo>
                      <a:pt x="284" y="34"/>
                    </a:lnTo>
                    <a:lnTo>
                      <a:pt x="264" y="38"/>
                    </a:lnTo>
                    <a:lnTo>
                      <a:pt x="244" y="46"/>
                    </a:lnTo>
                    <a:lnTo>
                      <a:pt x="240" y="48"/>
                    </a:lnTo>
                    <a:lnTo>
                      <a:pt x="228" y="56"/>
                    </a:lnTo>
                    <a:lnTo>
                      <a:pt x="214" y="72"/>
                    </a:lnTo>
                    <a:lnTo>
                      <a:pt x="202" y="96"/>
                    </a:lnTo>
                    <a:lnTo>
                      <a:pt x="44" y="502"/>
                    </a:lnTo>
                    <a:close/>
                    <a:moveTo>
                      <a:pt x="578" y="170"/>
                    </a:moveTo>
                    <a:lnTo>
                      <a:pt x="578" y="196"/>
                    </a:lnTo>
                    <a:lnTo>
                      <a:pt x="574" y="218"/>
                    </a:lnTo>
                    <a:lnTo>
                      <a:pt x="568" y="236"/>
                    </a:lnTo>
                    <a:lnTo>
                      <a:pt x="564" y="246"/>
                    </a:lnTo>
                    <a:lnTo>
                      <a:pt x="562" y="252"/>
                    </a:lnTo>
                    <a:lnTo>
                      <a:pt x="564" y="252"/>
                    </a:lnTo>
                    <a:lnTo>
                      <a:pt x="580" y="224"/>
                    </a:lnTo>
                    <a:lnTo>
                      <a:pt x="600" y="206"/>
                    </a:lnTo>
                    <a:lnTo>
                      <a:pt x="620" y="194"/>
                    </a:lnTo>
                    <a:lnTo>
                      <a:pt x="638" y="186"/>
                    </a:lnTo>
                    <a:lnTo>
                      <a:pt x="654" y="182"/>
                    </a:lnTo>
                    <a:lnTo>
                      <a:pt x="664" y="182"/>
                    </a:lnTo>
                    <a:lnTo>
                      <a:pt x="668" y="182"/>
                    </a:lnTo>
                    <a:lnTo>
                      <a:pt x="692" y="184"/>
                    </a:lnTo>
                    <a:lnTo>
                      <a:pt x="708" y="190"/>
                    </a:lnTo>
                    <a:lnTo>
                      <a:pt x="718" y="194"/>
                    </a:lnTo>
                    <a:lnTo>
                      <a:pt x="720" y="196"/>
                    </a:lnTo>
                    <a:lnTo>
                      <a:pt x="772" y="250"/>
                    </a:lnTo>
                    <a:lnTo>
                      <a:pt x="740" y="246"/>
                    </a:lnTo>
                    <a:lnTo>
                      <a:pt x="712" y="246"/>
                    </a:lnTo>
                    <a:lnTo>
                      <a:pt x="686" y="252"/>
                    </a:lnTo>
                    <a:lnTo>
                      <a:pt x="666" y="258"/>
                    </a:lnTo>
                    <a:lnTo>
                      <a:pt x="650" y="264"/>
                    </a:lnTo>
                    <a:lnTo>
                      <a:pt x="640" y="270"/>
                    </a:lnTo>
                    <a:lnTo>
                      <a:pt x="638" y="272"/>
                    </a:lnTo>
                    <a:lnTo>
                      <a:pt x="608" y="298"/>
                    </a:lnTo>
                    <a:lnTo>
                      <a:pt x="588" y="322"/>
                    </a:lnTo>
                    <a:lnTo>
                      <a:pt x="578" y="346"/>
                    </a:lnTo>
                    <a:lnTo>
                      <a:pt x="572" y="366"/>
                    </a:lnTo>
                    <a:lnTo>
                      <a:pt x="572" y="380"/>
                    </a:lnTo>
                    <a:lnTo>
                      <a:pt x="572" y="386"/>
                    </a:lnTo>
                    <a:lnTo>
                      <a:pt x="610" y="358"/>
                    </a:lnTo>
                    <a:lnTo>
                      <a:pt x="648" y="340"/>
                    </a:lnTo>
                    <a:lnTo>
                      <a:pt x="678" y="330"/>
                    </a:lnTo>
                    <a:lnTo>
                      <a:pt x="704" y="326"/>
                    </a:lnTo>
                    <a:lnTo>
                      <a:pt x="720" y="324"/>
                    </a:lnTo>
                    <a:lnTo>
                      <a:pt x="726" y="324"/>
                    </a:lnTo>
                    <a:lnTo>
                      <a:pt x="762" y="328"/>
                    </a:lnTo>
                    <a:lnTo>
                      <a:pt x="792" y="334"/>
                    </a:lnTo>
                    <a:lnTo>
                      <a:pt x="814" y="344"/>
                    </a:lnTo>
                    <a:lnTo>
                      <a:pt x="826" y="352"/>
                    </a:lnTo>
                    <a:lnTo>
                      <a:pt x="830" y="354"/>
                    </a:lnTo>
                    <a:lnTo>
                      <a:pt x="856" y="378"/>
                    </a:lnTo>
                    <a:lnTo>
                      <a:pt x="874" y="402"/>
                    </a:lnTo>
                    <a:lnTo>
                      <a:pt x="884" y="424"/>
                    </a:lnTo>
                    <a:lnTo>
                      <a:pt x="888" y="442"/>
                    </a:lnTo>
                    <a:lnTo>
                      <a:pt x="888" y="456"/>
                    </a:lnTo>
                    <a:lnTo>
                      <a:pt x="888" y="460"/>
                    </a:lnTo>
                    <a:lnTo>
                      <a:pt x="884" y="492"/>
                    </a:lnTo>
                    <a:lnTo>
                      <a:pt x="876" y="520"/>
                    </a:lnTo>
                    <a:lnTo>
                      <a:pt x="862" y="540"/>
                    </a:lnTo>
                    <a:lnTo>
                      <a:pt x="850" y="554"/>
                    </a:lnTo>
                    <a:lnTo>
                      <a:pt x="840" y="564"/>
                    </a:lnTo>
                    <a:lnTo>
                      <a:pt x="836" y="566"/>
                    </a:lnTo>
                    <a:lnTo>
                      <a:pt x="804" y="586"/>
                    </a:lnTo>
                    <a:lnTo>
                      <a:pt x="774" y="596"/>
                    </a:lnTo>
                    <a:lnTo>
                      <a:pt x="750" y="600"/>
                    </a:lnTo>
                    <a:lnTo>
                      <a:pt x="732" y="602"/>
                    </a:lnTo>
                    <a:lnTo>
                      <a:pt x="726" y="602"/>
                    </a:lnTo>
                    <a:lnTo>
                      <a:pt x="696" y="600"/>
                    </a:lnTo>
                    <a:lnTo>
                      <a:pt x="670" y="594"/>
                    </a:lnTo>
                    <a:lnTo>
                      <a:pt x="648" y="588"/>
                    </a:lnTo>
                    <a:lnTo>
                      <a:pt x="632" y="580"/>
                    </a:lnTo>
                    <a:lnTo>
                      <a:pt x="622" y="576"/>
                    </a:lnTo>
                    <a:lnTo>
                      <a:pt x="618" y="572"/>
                    </a:lnTo>
                    <a:lnTo>
                      <a:pt x="590" y="556"/>
                    </a:lnTo>
                    <a:lnTo>
                      <a:pt x="568" y="538"/>
                    </a:lnTo>
                    <a:lnTo>
                      <a:pt x="550" y="524"/>
                    </a:lnTo>
                    <a:lnTo>
                      <a:pt x="540" y="514"/>
                    </a:lnTo>
                    <a:lnTo>
                      <a:pt x="536" y="510"/>
                    </a:lnTo>
                    <a:lnTo>
                      <a:pt x="506" y="538"/>
                    </a:lnTo>
                    <a:lnTo>
                      <a:pt x="480" y="556"/>
                    </a:lnTo>
                    <a:lnTo>
                      <a:pt x="462" y="570"/>
                    </a:lnTo>
                    <a:lnTo>
                      <a:pt x="450" y="576"/>
                    </a:lnTo>
                    <a:lnTo>
                      <a:pt x="446" y="578"/>
                    </a:lnTo>
                    <a:lnTo>
                      <a:pt x="416" y="592"/>
                    </a:lnTo>
                    <a:lnTo>
                      <a:pt x="386" y="600"/>
                    </a:lnTo>
                    <a:lnTo>
                      <a:pt x="362" y="602"/>
                    </a:lnTo>
                    <a:lnTo>
                      <a:pt x="346" y="604"/>
                    </a:lnTo>
                    <a:lnTo>
                      <a:pt x="340" y="604"/>
                    </a:lnTo>
                    <a:lnTo>
                      <a:pt x="310" y="602"/>
                    </a:lnTo>
                    <a:lnTo>
                      <a:pt x="286" y="596"/>
                    </a:lnTo>
                    <a:lnTo>
                      <a:pt x="264" y="586"/>
                    </a:lnTo>
                    <a:lnTo>
                      <a:pt x="248" y="578"/>
                    </a:lnTo>
                    <a:lnTo>
                      <a:pt x="240" y="572"/>
                    </a:lnTo>
                    <a:lnTo>
                      <a:pt x="236" y="570"/>
                    </a:lnTo>
                    <a:lnTo>
                      <a:pt x="212" y="548"/>
                    </a:lnTo>
                    <a:lnTo>
                      <a:pt x="198" y="524"/>
                    </a:lnTo>
                    <a:lnTo>
                      <a:pt x="188" y="502"/>
                    </a:lnTo>
                    <a:lnTo>
                      <a:pt x="184" y="482"/>
                    </a:lnTo>
                    <a:lnTo>
                      <a:pt x="182" y="470"/>
                    </a:lnTo>
                    <a:lnTo>
                      <a:pt x="182" y="466"/>
                    </a:lnTo>
                    <a:lnTo>
                      <a:pt x="186" y="434"/>
                    </a:lnTo>
                    <a:lnTo>
                      <a:pt x="196" y="410"/>
                    </a:lnTo>
                    <a:lnTo>
                      <a:pt x="208" y="390"/>
                    </a:lnTo>
                    <a:lnTo>
                      <a:pt x="220" y="374"/>
                    </a:lnTo>
                    <a:lnTo>
                      <a:pt x="228" y="366"/>
                    </a:lnTo>
                    <a:lnTo>
                      <a:pt x="232" y="362"/>
                    </a:lnTo>
                    <a:lnTo>
                      <a:pt x="258" y="346"/>
                    </a:lnTo>
                    <a:lnTo>
                      <a:pt x="282" y="336"/>
                    </a:lnTo>
                    <a:lnTo>
                      <a:pt x="306" y="328"/>
                    </a:lnTo>
                    <a:lnTo>
                      <a:pt x="326" y="326"/>
                    </a:lnTo>
                    <a:lnTo>
                      <a:pt x="340" y="326"/>
                    </a:lnTo>
                    <a:lnTo>
                      <a:pt x="344" y="326"/>
                    </a:lnTo>
                    <a:lnTo>
                      <a:pt x="376" y="328"/>
                    </a:lnTo>
                    <a:lnTo>
                      <a:pt x="404" y="334"/>
                    </a:lnTo>
                    <a:lnTo>
                      <a:pt x="432" y="344"/>
                    </a:lnTo>
                    <a:lnTo>
                      <a:pt x="454" y="356"/>
                    </a:lnTo>
                    <a:lnTo>
                      <a:pt x="474" y="366"/>
                    </a:lnTo>
                    <a:lnTo>
                      <a:pt x="488" y="376"/>
                    </a:lnTo>
                    <a:lnTo>
                      <a:pt x="496" y="384"/>
                    </a:lnTo>
                    <a:lnTo>
                      <a:pt x="500" y="386"/>
                    </a:lnTo>
                    <a:lnTo>
                      <a:pt x="496" y="354"/>
                    </a:lnTo>
                    <a:lnTo>
                      <a:pt x="486" y="328"/>
                    </a:lnTo>
                    <a:lnTo>
                      <a:pt x="472" y="306"/>
                    </a:lnTo>
                    <a:lnTo>
                      <a:pt x="456" y="290"/>
                    </a:lnTo>
                    <a:lnTo>
                      <a:pt x="444" y="278"/>
                    </a:lnTo>
                    <a:lnTo>
                      <a:pt x="434" y="272"/>
                    </a:lnTo>
                    <a:lnTo>
                      <a:pt x="430" y="268"/>
                    </a:lnTo>
                    <a:lnTo>
                      <a:pt x="404" y="256"/>
                    </a:lnTo>
                    <a:lnTo>
                      <a:pt x="378" y="250"/>
                    </a:lnTo>
                    <a:lnTo>
                      <a:pt x="358" y="246"/>
                    </a:lnTo>
                    <a:lnTo>
                      <a:pt x="346" y="246"/>
                    </a:lnTo>
                    <a:lnTo>
                      <a:pt x="340" y="246"/>
                    </a:lnTo>
                    <a:lnTo>
                      <a:pt x="320" y="246"/>
                    </a:lnTo>
                    <a:lnTo>
                      <a:pt x="306" y="248"/>
                    </a:lnTo>
                    <a:lnTo>
                      <a:pt x="300" y="250"/>
                    </a:lnTo>
                    <a:lnTo>
                      <a:pt x="352" y="198"/>
                    </a:lnTo>
                    <a:lnTo>
                      <a:pt x="370" y="188"/>
                    </a:lnTo>
                    <a:lnTo>
                      <a:pt x="388" y="184"/>
                    </a:lnTo>
                    <a:lnTo>
                      <a:pt x="400" y="182"/>
                    </a:lnTo>
                    <a:lnTo>
                      <a:pt x="406" y="182"/>
                    </a:lnTo>
                    <a:lnTo>
                      <a:pt x="436" y="188"/>
                    </a:lnTo>
                    <a:lnTo>
                      <a:pt x="462" y="198"/>
                    </a:lnTo>
                    <a:lnTo>
                      <a:pt x="480" y="212"/>
                    </a:lnTo>
                    <a:lnTo>
                      <a:pt x="494" y="226"/>
                    </a:lnTo>
                    <a:lnTo>
                      <a:pt x="502" y="240"/>
                    </a:lnTo>
                    <a:lnTo>
                      <a:pt x="508" y="250"/>
                    </a:lnTo>
                    <a:lnTo>
                      <a:pt x="508" y="252"/>
                    </a:lnTo>
                    <a:lnTo>
                      <a:pt x="510" y="252"/>
                    </a:lnTo>
                    <a:lnTo>
                      <a:pt x="500" y="220"/>
                    </a:lnTo>
                    <a:lnTo>
                      <a:pt x="494" y="196"/>
                    </a:lnTo>
                    <a:lnTo>
                      <a:pt x="494" y="178"/>
                    </a:lnTo>
                    <a:lnTo>
                      <a:pt x="494" y="172"/>
                    </a:lnTo>
                    <a:lnTo>
                      <a:pt x="496" y="140"/>
                    </a:lnTo>
                    <a:lnTo>
                      <a:pt x="504" y="112"/>
                    </a:lnTo>
                    <a:lnTo>
                      <a:pt x="516" y="90"/>
                    </a:lnTo>
                    <a:lnTo>
                      <a:pt x="526" y="74"/>
                    </a:lnTo>
                    <a:lnTo>
                      <a:pt x="534" y="62"/>
                    </a:lnTo>
                    <a:lnTo>
                      <a:pt x="538" y="58"/>
                    </a:lnTo>
                    <a:lnTo>
                      <a:pt x="558" y="92"/>
                    </a:lnTo>
                    <a:lnTo>
                      <a:pt x="572" y="122"/>
                    </a:lnTo>
                    <a:lnTo>
                      <a:pt x="578" y="146"/>
                    </a:lnTo>
                    <a:lnTo>
                      <a:pt x="578" y="164"/>
                    </a:lnTo>
                    <a:lnTo>
                      <a:pt x="578" y="170"/>
                    </a:lnTo>
                    <a:close/>
                    <a:moveTo>
                      <a:pt x="478" y="464"/>
                    </a:moveTo>
                    <a:lnTo>
                      <a:pt x="476" y="460"/>
                    </a:lnTo>
                    <a:lnTo>
                      <a:pt x="464" y="450"/>
                    </a:lnTo>
                    <a:lnTo>
                      <a:pt x="448" y="438"/>
                    </a:lnTo>
                    <a:lnTo>
                      <a:pt x="428" y="424"/>
                    </a:lnTo>
                    <a:lnTo>
                      <a:pt x="404" y="412"/>
                    </a:lnTo>
                    <a:lnTo>
                      <a:pt x="376" y="402"/>
                    </a:lnTo>
                    <a:lnTo>
                      <a:pt x="348" y="400"/>
                    </a:lnTo>
                    <a:lnTo>
                      <a:pt x="346" y="400"/>
                    </a:lnTo>
                    <a:lnTo>
                      <a:pt x="338" y="400"/>
                    </a:lnTo>
                    <a:lnTo>
                      <a:pt x="326" y="402"/>
                    </a:lnTo>
                    <a:lnTo>
                      <a:pt x="312" y="406"/>
                    </a:lnTo>
                    <a:lnTo>
                      <a:pt x="296" y="414"/>
                    </a:lnTo>
                    <a:lnTo>
                      <a:pt x="284" y="426"/>
                    </a:lnTo>
                    <a:lnTo>
                      <a:pt x="274" y="442"/>
                    </a:lnTo>
                    <a:lnTo>
                      <a:pt x="268" y="464"/>
                    </a:lnTo>
                    <a:lnTo>
                      <a:pt x="268" y="466"/>
                    </a:lnTo>
                    <a:lnTo>
                      <a:pt x="270" y="472"/>
                    </a:lnTo>
                    <a:lnTo>
                      <a:pt x="272" y="484"/>
                    </a:lnTo>
                    <a:lnTo>
                      <a:pt x="278" y="494"/>
                    </a:lnTo>
                    <a:lnTo>
                      <a:pt x="286" y="506"/>
                    </a:lnTo>
                    <a:lnTo>
                      <a:pt x="300" y="516"/>
                    </a:lnTo>
                    <a:lnTo>
                      <a:pt x="320" y="524"/>
                    </a:lnTo>
                    <a:lnTo>
                      <a:pt x="346" y="528"/>
                    </a:lnTo>
                    <a:lnTo>
                      <a:pt x="348" y="528"/>
                    </a:lnTo>
                    <a:lnTo>
                      <a:pt x="358" y="528"/>
                    </a:lnTo>
                    <a:lnTo>
                      <a:pt x="372" y="526"/>
                    </a:lnTo>
                    <a:lnTo>
                      <a:pt x="392" y="520"/>
                    </a:lnTo>
                    <a:lnTo>
                      <a:pt x="416" y="508"/>
                    </a:lnTo>
                    <a:lnTo>
                      <a:pt x="446" y="490"/>
                    </a:lnTo>
                    <a:lnTo>
                      <a:pt x="478" y="464"/>
                    </a:lnTo>
                    <a:close/>
                    <a:moveTo>
                      <a:pt x="724" y="526"/>
                    </a:moveTo>
                    <a:lnTo>
                      <a:pt x="750" y="524"/>
                    </a:lnTo>
                    <a:lnTo>
                      <a:pt x="770" y="516"/>
                    </a:lnTo>
                    <a:lnTo>
                      <a:pt x="784" y="506"/>
                    </a:lnTo>
                    <a:lnTo>
                      <a:pt x="792" y="494"/>
                    </a:lnTo>
                    <a:lnTo>
                      <a:pt x="798" y="482"/>
                    </a:lnTo>
                    <a:lnTo>
                      <a:pt x="800" y="472"/>
                    </a:lnTo>
                    <a:lnTo>
                      <a:pt x="802" y="466"/>
                    </a:lnTo>
                    <a:lnTo>
                      <a:pt x="802" y="462"/>
                    </a:lnTo>
                    <a:lnTo>
                      <a:pt x="798" y="440"/>
                    </a:lnTo>
                    <a:lnTo>
                      <a:pt x="788" y="424"/>
                    </a:lnTo>
                    <a:lnTo>
                      <a:pt x="776" y="414"/>
                    </a:lnTo>
                    <a:lnTo>
                      <a:pt x="762" y="406"/>
                    </a:lnTo>
                    <a:lnTo>
                      <a:pt x="748" y="402"/>
                    </a:lnTo>
                    <a:lnTo>
                      <a:pt x="736" y="400"/>
                    </a:lnTo>
                    <a:lnTo>
                      <a:pt x="728" y="398"/>
                    </a:lnTo>
                    <a:lnTo>
                      <a:pt x="724" y="398"/>
                    </a:lnTo>
                    <a:lnTo>
                      <a:pt x="702" y="400"/>
                    </a:lnTo>
                    <a:lnTo>
                      <a:pt x="680" y="408"/>
                    </a:lnTo>
                    <a:lnTo>
                      <a:pt x="656" y="418"/>
                    </a:lnTo>
                    <a:lnTo>
                      <a:pt x="636" y="428"/>
                    </a:lnTo>
                    <a:lnTo>
                      <a:pt x="618" y="440"/>
                    </a:lnTo>
                    <a:lnTo>
                      <a:pt x="604" y="452"/>
                    </a:lnTo>
                    <a:lnTo>
                      <a:pt x="596" y="458"/>
                    </a:lnTo>
                    <a:lnTo>
                      <a:pt x="592" y="462"/>
                    </a:lnTo>
                    <a:lnTo>
                      <a:pt x="624" y="488"/>
                    </a:lnTo>
                    <a:lnTo>
                      <a:pt x="652" y="506"/>
                    </a:lnTo>
                    <a:lnTo>
                      <a:pt x="676" y="518"/>
                    </a:lnTo>
                    <a:lnTo>
                      <a:pt x="696" y="524"/>
                    </a:lnTo>
                    <a:lnTo>
                      <a:pt x="710" y="526"/>
                    </a:lnTo>
                    <a:lnTo>
                      <a:pt x="720" y="526"/>
                    </a:lnTo>
                    <a:lnTo>
                      <a:pt x="724" y="526"/>
                    </a:lnTo>
                    <a:close/>
                  </a:path>
                </a:pathLst>
              </a:custGeom>
              <a:solidFill>
                <a:srgbClr val="000000"/>
              </a:solidFill>
              <a:ln w="0">
                <a:solidFill>
                  <a:srgbClr val="000000"/>
                </a:solidFill>
                <a:prstDash val="solid"/>
                <a:round/>
                <a:headEnd/>
                <a:tailEnd/>
              </a:ln>
            </p:spPr>
            <p:txBody>
              <a:bodyPr/>
              <a:lstStyle/>
              <a:p>
                <a:endParaRPr lang="en-US"/>
              </a:p>
            </p:txBody>
          </p:sp>
          <p:sp>
            <p:nvSpPr>
              <p:cNvPr id="13368" name="Freeform 45"/>
              <p:cNvSpPr>
                <a:spLocks/>
              </p:cNvSpPr>
              <p:nvPr/>
            </p:nvSpPr>
            <p:spPr bwMode="auto">
              <a:xfrm>
                <a:off x="834" y="2352"/>
                <a:ext cx="166" cy="109"/>
              </a:xfrm>
              <a:custGeom>
                <a:avLst/>
                <a:gdLst>
                  <a:gd name="T0" fmla="*/ 0 w 1068"/>
                  <a:gd name="T1" fmla="*/ 0 h 704"/>
                  <a:gd name="T2" fmla="*/ 0 w 1068"/>
                  <a:gd name="T3" fmla="*/ 0 h 704"/>
                  <a:gd name="T4" fmla="*/ 0 w 1068"/>
                  <a:gd name="T5" fmla="*/ 0 h 704"/>
                  <a:gd name="T6" fmla="*/ 0 w 1068"/>
                  <a:gd name="T7" fmla="*/ 0 h 704"/>
                  <a:gd name="T8" fmla="*/ 0 w 1068"/>
                  <a:gd name="T9" fmla="*/ 0 h 704"/>
                  <a:gd name="T10" fmla="*/ 0 w 1068"/>
                  <a:gd name="T11" fmla="*/ 0 h 704"/>
                  <a:gd name="T12" fmla="*/ 0 w 1068"/>
                  <a:gd name="T13" fmla="*/ 0 h 704"/>
                  <a:gd name="T14" fmla="*/ 0 w 1068"/>
                  <a:gd name="T15" fmla="*/ 0 h 704"/>
                  <a:gd name="T16" fmla="*/ 0 w 1068"/>
                  <a:gd name="T17" fmla="*/ 0 h 704"/>
                  <a:gd name="T18" fmla="*/ 0 w 1068"/>
                  <a:gd name="T19" fmla="*/ 0 h 704"/>
                  <a:gd name="T20" fmla="*/ 0 w 1068"/>
                  <a:gd name="T21" fmla="*/ 0 h 704"/>
                  <a:gd name="T22" fmla="*/ 0 w 1068"/>
                  <a:gd name="T23" fmla="*/ 0 h 704"/>
                  <a:gd name="T24" fmla="*/ 0 w 1068"/>
                  <a:gd name="T25" fmla="*/ 0 h 704"/>
                  <a:gd name="T26" fmla="*/ 0 w 1068"/>
                  <a:gd name="T27" fmla="*/ 0 h 704"/>
                  <a:gd name="T28" fmla="*/ 0 w 1068"/>
                  <a:gd name="T29" fmla="*/ 0 h 704"/>
                  <a:gd name="T30" fmla="*/ 0 w 1068"/>
                  <a:gd name="T31" fmla="*/ 0 h 704"/>
                  <a:gd name="T32" fmla="*/ 0 w 1068"/>
                  <a:gd name="T33" fmla="*/ 0 h 704"/>
                  <a:gd name="T34" fmla="*/ 0 w 1068"/>
                  <a:gd name="T35" fmla="*/ 0 h 704"/>
                  <a:gd name="T36" fmla="*/ 0 w 1068"/>
                  <a:gd name="T37" fmla="*/ 0 h 704"/>
                  <a:gd name="T38" fmla="*/ 0 w 1068"/>
                  <a:gd name="T39" fmla="*/ 0 h 704"/>
                  <a:gd name="T40" fmla="*/ 0 w 1068"/>
                  <a:gd name="T41" fmla="*/ 0 h 704"/>
                  <a:gd name="T42" fmla="*/ 0 w 1068"/>
                  <a:gd name="T43" fmla="*/ 0 h 704"/>
                  <a:gd name="T44" fmla="*/ 0 w 1068"/>
                  <a:gd name="T45" fmla="*/ 0 h 704"/>
                  <a:gd name="T46" fmla="*/ 0 w 1068"/>
                  <a:gd name="T47" fmla="*/ 0 h 704"/>
                  <a:gd name="T48" fmla="*/ 0 w 1068"/>
                  <a:gd name="T49" fmla="*/ 0 h 704"/>
                  <a:gd name="T50" fmla="*/ 0 w 1068"/>
                  <a:gd name="T51" fmla="*/ 0 h 704"/>
                  <a:gd name="T52" fmla="*/ 0 w 1068"/>
                  <a:gd name="T53" fmla="*/ 0 h 704"/>
                  <a:gd name="T54" fmla="*/ 0 w 1068"/>
                  <a:gd name="T55" fmla="*/ 0 h 704"/>
                  <a:gd name="T56" fmla="*/ 0 w 1068"/>
                  <a:gd name="T57" fmla="*/ 0 h 704"/>
                  <a:gd name="T58" fmla="*/ 0 w 1068"/>
                  <a:gd name="T59" fmla="*/ 0 h 704"/>
                  <a:gd name="T60" fmla="*/ 0 w 1068"/>
                  <a:gd name="T61" fmla="*/ 0 h 704"/>
                  <a:gd name="T62" fmla="*/ 0 w 1068"/>
                  <a:gd name="T63" fmla="*/ 0 h 704"/>
                  <a:gd name="T64" fmla="*/ 0 w 1068"/>
                  <a:gd name="T65" fmla="*/ 0 h 704"/>
                  <a:gd name="T66" fmla="*/ 0 w 1068"/>
                  <a:gd name="T67" fmla="*/ 0 h 704"/>
                  <a:gd name="T68" fmla="*/ 0 w 1068"/>
                  <a:gd name="T69" fmla="*/ 0 h 704"/>
                  <a:gd name="T70" fmla="*/ 0 w 1068"/>
                  <a:gd name="T71" fmla="*/ 0 h 704"/>
                  <a:gd name="T72" fmla="*/ 0 w 1068"/>
                  <a:gd name="T73" fmla="*/ 0 h 704"/>
                  <a:gd name="T74" fmla="*/ 0 w 1068"/>
                  <a:gd name="T75" fmla="*/ 0 h 704"/>
                  <a:gd name="T76" fmla="*/ 0 w 1068"/>
                  <a:gd name="T77" fmla="*/ 0 h 704"/>
                  <a:gd name="T78" fmla="*/ 0 w 1068"/>
                  <a:gd name="T79" fmla="*/ 0 h 704"/>
                  <a:gd name="T80" fmla="*/ 0 w 1068"/>
                  <a:gd name="T81" fmla="*/ 0 h 704"/>
                  <a:gd name="T82" fmla="*/ 0 w 1068"/>
                  <a:gd name="T83" fmla="*/ 0 h 704"/>
                  <a:gd name="T84" fmla="*/ 0 w 1068"/>
                  <a:gd name="T85" fmla="*/ 0 h 704"/>
                  <a:gd name="T86" fmla="*/ 0 w 1068"/>
                  <a:gd name="T87" fmla="*/ 0 h 704"/>
                  <a:gd name="T88" fmla="*/ 0 w 1068"/>
                  <a:gd name="T89" fmla="*/ 0 h 704"/>
                  <a:gd name="T90" fmla="*/ 0 w 1068"/>
                  <a:gd name="T91" fmla="*/ 0 h 704"/>
                  <a:gd name="T92" fmla="*/ 0 w 1068"/>
                  <a:gd name="T93" fmla="*/ 0 h 704"/>
                  <a:gd name="T94" fmla="*/ 0 w 1068"/>
                  <a:gd name="T95" fmla="*/ 0 h 704"/>
                  <a:gd name="T96" fmla="*/ 0 w 1068"/>
                  <a:gd name="T97" fmla="*/ 0 h 704"/>
                  <a:gd name="T98" fmla="*/ 0 w 1068"/>
                  <a:gd name="T99" fmla="*/ 0 h 704"/>
                  <a:gd name="T100" fmla="*/ 0 w 1068"/>
                  <a:gd name="T101" fmla="*/ 0 h 704"/>
                  <a:gd name="T102" fmla="*/ 0 w 1068"/>
                  <a:gd name="T103" fmla="*/ 0 h 704"/>
                  <a:gd name="T104" fmla="*/ 0 w 1068"/>
                  <a:gd name="T105" fmla="*/ 0 h 704"/>
                  <a:gd name="T106" fmla="*/ 0 w 1068"/>
                  <a:gd name="T107" fmla="*/ 0 h 704"/>
                  <a:gd name="T108" fmla="*/ 0 w 1068"/>
                  <a:gd name="T109" fmla="*/ 0 h 704"/>
                  <a:gd name="T110" fmla="*/ 0 w 1068"/>
                  <a:gd name="T111" fmla="*/ 0 h 704"/>
                  <a:gd name="T112" fmla="*/ 0 w 1068"/>
                  <a:gd name="T113" fmla="*/ 0 h 704"/>
                  <a:gd name="T114" fmla="*/ 0 w 1068"/>
                  <a:gd name="T115" fmla="*/ 0 h 704"/>
                  <a:gd name="T116" fmla="*/ 0 w 1068"/>
                  <a:gd name="T117" fmla="*/ 0 h 704"/>
                  <a:gd name="T118" fmla="*/ 0 w 1068"/>
                  <a:gd name="T119" fmla="*/ 0 h 704"/>
                  <a:gd name="T120" fmla="*/ 0 w 1068"/>
                  <a:gd name="T121" fmla="*/ 0 h 704"/>
                  <a:gd name="T122" fmla="*/ 0 w 1068"/>
                  <a:gd name="T123" fmla="*/ 0 h 704"/>
                  <a:gd name="T124" fmla="*/ 0 w 1068"/>
                  <a:gd name="T125" fmla="*/ 0 h 7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8"/>
                  <a:gd name="T190" fmla="*/ 0 h 704"/>
                  <a:gd name="T191" fmla="*/ 1068 w 1068"/>
                  <a:gd name="T192" fmla="*/ 704 h 7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8" h="704">
                    <a:moveTo>
                      <a:pt x="174" y="74"/>
                    </a:moveTo>
                    <a:lnTo>
                      <a:pt x="184" y="54"/>
                    </a:lnTo>
                    <a:lnTo>
                      <a:pt x="196" y="38"/>
                    </a:lnTo>
                    <a:lnTo>
                      <a:pt x="208" y="26"/>
                    </a:lnTo>
                    <a:lnTo>
                      <a:pt x="216" y="20"/>
                    </a:lnTo>
                    <a:lnTo>
                      <a:pt x="220" y="18"/>
                    </a:lnTo>
                    <a:lnTo>
                      <a:pt x="240" y="8"/>
                    </a:lnTo>
                    <a:lnTo>
                      <a:pt x="262" y="4"/>
                    </a:lnTo>
                    <a:lnTo>
                      <a:pt x="280" y="0"/>
                    </a:lnTo>
                    <a:lnTo>
                      <a:pt x="292" y="0"/>
                    </a:lnTo>
                    <a:lnTo>
                      <a:pt x="296" y="0"/>
                    </a:lnTo>
                    <a:lnTo>
                      <a:pt x="760" y="0"/>
                    </a:lnTo>
                    <a:lnTo>
                      <a:pt x="792" y="0"/>
                    </a:lnTo>
                    <a:lnTo>
                      <a:pt x="814" y="4"/>
                    </a:lnTo>
                    <a:lnTo>
                      <a:pt x="832" y="8"/>
                    </a:lnTo>
                    <a:lnTo>
                      <a:pt x="844" y="12"/>
                    </a:lnTo>
                    <a:lnTo>
                      <a:pt x="850" y="16"/>
                    </a:lnTo>
                    <a:lnTo>
                      <a:pt x="852" y="18"/>
                    </a:lnTo>
                    <a:lnTo>
                      <a:pt x="872" y="34"/>
                    </a:lnTo>
                    <a:lnTo>
                      <a:pt x="888" y="54"/>
                    </a:lnTo>
                    <a:lnTo>
                      <a:pt x="898" y="72"/>
                    </a:lnTo>
                    <a:lnTo>
                      <a:pt x="904" y="86"/>
                    </a:lnTo>
                    <a:lnTo>
                      <a:pt x="906" y="92"/>
                    </a:lnTo>
                    <a:lnTo>
                      <a:pt x="1050" y="458"/>
                    </a:lnTo>
                    <a:lnTo>
                      <a:pt x="1062" y="494"/>
                    </a:lnTo>
                    <a:lnTo>
                      <a:pt x="1068" y="528"/>
                    </a:lnTo>
                    <a:lnTo>
                      <a:pt x="1068" y="556"/>
                    </a:lnTo>
                    <a:lnTo>
                      <a:pt x="1066" y="580"/>
                    </a:lnTo>
                    <a:lnTo>
                      <a:pt x="1060" y="598"/>
                    </a:lnTo>
                    <a:lnTo>
                      <a:pt x="1054" y="612"/>
                    </a:lnTo>
                    <a:lnTo>
                      <a:pt x="1048" y="622"/>
                    </a:lnTo>
                    <a:lnTo>
                      <a:pt x="1046" y="624"/>
                    </a:lnTo>
                    <a:lnTo>
                      <a:pt x="1028" y="650"/>
                    </a:lnTo>
                    <a:lnTo>
                      <a:pt x="1010" y="668"/>
                    </a:lnTo>
                    <a:lnTo>
                      <a:pt x="994" y="680"/>
                    </a:lnTo>
                    <a:lnTo>
                      <a:pt x="984" y="686"/>
                    </a:lnTo>
                    <a:lnTo>
                      <a:pt x="980" y="688"/>
                    </a:lnTo>
                    <a:lnTo>
                      <a:pt x="956" y="698"/>
                    </a:lnTo>
                    <a:lnTo>
                      <a:pt x="934" y="702"/>
                    </a:lnTo>
                    <a:lnTo>
                      <a:pt x="912" y="704"/>
                    </a:lnTo>
                    <a:lnTo>
                      <a:pt x="896" y="704"/>
                    </a:lnTo>
                    <a:lnTo>
                      <a:pt x="892" y="704"/>
                    </a:lnTo>
                    <a:lnTo>
                      <a:pt x="206" y="704"/>
                    </a:lnTo>
                    <a:lnTo>
                      <a:pt x="172" y="704"/>
                    </a:lnTo>
                    <a:lnTo>
                      <a:pt x="146" y="704"/>
                    </a:lnTo>
                    <a:lnTo>
                      <a:pt x="128" y="702"/>
                    </a:lnTo>
                    <a:lnTo>
                      <a:pt x="120" y="700"/>
                    </a:lnTo>
                    <a:lnTo>
                      <a:pt x="116" y="698"/>
                    </a:lnTo>
                    <a:lnTo>
                      <a:pt x="92" y="690"/>
                    </a:lnTo>
                    <a:lnTo>
                      <a:pt x="72" y="678"/>
                    </a:lnTo>
                    <a:lnTo>
                      <a:pt x="54" y="662"/>
                    </a:lnTo>
                    <a:lnTo>
                      <a:pt x="40" y="648"/>
                    </a:lnTo>
                    <a:lnTo>
                      <a:pt x="28" y="634"/>
                    </a:lnTo>
                    <a:lnTo>
                      <a:pt x="22" y="626"/>
                    </a:lnTo>
                    <a:lnTo>
                      <a:pt x="18" y="622"/>
                    </a:lnTo>
                    <a:lnTo>
                      <a:pt x="6" y="590"/>
                    </a:lnTo>
                    <a:lnTo>
                      <a:pt x="0" y="558"/>
                    </a:lnTo>
                    <a:lnTo>
                      <a:pt x="2" y="530"/>
                    </a:lnTo>
                    <a:lnTo>
                      <a:pt x="6" y="506"/>
                    </a:lnTo>
                    <a:lnTo>
                      <a:pt x="10" y="486"/>
                    </a:lnTo>
                    <a:lnTo>
                      <a:pt x="16" y="474"/>
                    </a:lnTo>
                    <a:lnTo>
                      <a:pt x="18" y="468"/>
                    </a:lnTo>
                    <a:lnTo>
                      <a:pt x="174" y="74"/>
                    </a:lnTo>
                  </a:path>
                </a:pathLst>
              </a:custGeom>
              <a:noFill/>
              <a:ln w="0">
                <a:solidFill>
                  <a:srgbClr val="000000"/>
                </a:solidFill>
                <a:prstDash val="solid"/>
                <a:round/>
                <a:headEnd/>
                <a:tailEnd/>
              </a:ln>
            </p:spPr>
            <p:txBody>
              <a:bodyPr/>
              <a:lstStyle/>
              <a:p>
                <a:endParaRPr lang="en-US"/>
              </a:p>
            </p:txBody>
          </p:sp>
          <p:sp>
            <p:nvSpPr>
              <p:cNvPr id="13369" name="Freeform 46"/>
              <p:cNvSpPr>
                <a:spLocks/>
              </p:cNvSpPr>
              <p:nvPr/>
            </p:nvSpPr>
            <p:spPr bwMode="auto">
              <a:xfrm>
                <a:off x="840" y="2356"/>
                <a:ext cx="155" cy="99"/>
              </a:xfrm>
              <a:custGeom>
                <a:avLst/>
                <a:gdLst>
                  <a:gd name="T0" fmla="*/ 0 w 996"/>
                  <a:gd name="T1" fmla="*/ 0 h 636"/>
                  <a:gd name="T2" fmla="*/ 0 w 996"/>
                  <a:gd name="T3" fmla="*/ 0 h 636"/>
                  <a:gd name="T4" fmla="*/ 0 w 996"/>
                  <a:gd name="T5" fmla="*/ 0 h 636"/>
                  <a:gd name="T6" fmla="*/ 0 w 996"/>
                  <a:gd name="T7" fmla="*/ 0 h 636"/>
                  <a:gd name="T8" fmla="*/ 0 w 996"/>
                  <a:gd name="T9" fmla="*/ 0 h 636"/>
                  <a:gd name="T10" fmla="*/ 0 w 996"/>
                  <a:gd name="T11" fmla="*/ 0 h 636"/>
                  <a:gd name="T12" fmla="*/ 0 w 996"/>
                  <a:gd name="T13" fmla="*/ 0 h 636"/>
                  <a:gd name="T14" fmla="*/ 0 w 996"/>
                  <a:gd name="T15" fmla="*/ 0 h 636"/>
                  <a:gd name="T16" fmla="*/ 0 w 996"/>
                  <a:gd name="T17" fmla="*/ 0 h 636"/>
                  <a:gd name="T18" fmla="*/ 0 w 996"/>
                  <a:gd name="T19" fmla="*/ 0 h 636"/>
                  <a:gd name="T20" fmla="*/ 0 w 996"/>
                  <a:gd name="T21" fmla="*/ 0 h 636"/>
                  <a:gd name="T22" fmla="*/ 0 w 996"/>
                  <a:gd name="T23" fmla="*/ 0 h 636"/>
                  <a:gd name="T24" fmla="*/ 0 w 996"/>
                  <a:gd name="T25" fmla="*/ 0 h 636"/>
                  <a:gd name="T26" fmla="*/ 0 w 996"/>
                  <a:gd name="T27" fmla="*/ 0 h 636"/>
                  <a:gd name="T28" fmla="*/ 0 w 996"/>
                  <a:gd name="T29" fmla="*/ 0 h 636"/>
                  <a:gd name="T30" fmla="*/ 0 w 996"/>
                  <a:gd name="T31" fmla="*/ 0 h 636"/>
                  <a:gd name="T32" fmla="*/ 0 w 996"/>
                  <a:gd name="T33" fmla="*/ 0 h 636"/>
                  <a:gd name="T34" fmla="*/ 0 w 996"/>
                  <a:gd name="T35" fmla="*/ 0 h 636"/>
                  <a:gd name="T36" fmla="*/ 0 w 996"/>
                  <a:gd name="T37" fmla="*/ 0 h 636"/>
                  <a:gd name="T38" fmla="*/ 0 w 996"/>
                  <a:gd name="T39" fmla="*/ 0 h 636"/>
                  <a:gd name="T40" fmla="*/ 0 w 996"/>
                  <a:gd name="T41" fmla="*/ 0 h 636"/>
                  <a:gd name="T42" fmla="*/ 0 w 996"/>
                  <a:gd name="T43" fmla="*/ 0 h 636"/>
                  <a:gd name="T44" fmla="*/ 0 w 996"/>
                  <a:gd name="T45" fmla="*/ 0 h 636"/>
                  <a:gd name="T46" fmla="*/ 0 w 996"/>
                  <a:gd name="T47" fmla="*/ 0 h 636"/>
                  <a:gd name="T48" fmla="*/ 0 w 996"/>
                  <a:gd name="T49" fmla="*/ 0 h 636"/>
                  <a:gd name="T50" fmla="*/ 0 w 996"/>
                  <a:gd name="T51" fmla="*/ 0 h 636"/>
                  <a:gd name="T52" fmla="*/ 0 w 996"/>
                  <a:gd name="T53" fmla="*/ 0 h 636"/>
                  <a:gd name="T54" fmla="*/ 0 w 996"/>
                  <a:gd name="T55" fmla="*/ 0 h 636"/>
                  <a:gd name="T56" fmla="*/ 0 w 996"/>
                  <a:gd name="T57" fmla="*/ 0 h 636"/>
                  <a:gd name="T58" fmla="*/ 0 w 996"/>
                  <a:gd name="T59" fmla="*/ 0 h 636"/>
                  <a:gd name="T60" fmla="*/ 0 w 996"/>
                  <a:gd name="T61" fmla="*/ 0 h 636"/>
                  <a:gd name="T62" fmla="*/ 0 w 996"/>
                  <a:gd name="T63" fmla="*/ 0 h 636"/>
                  <a:gd name="T64" fmla="*/ 0 w 996"/>
                  <a:gd name="T65" fmla="*/ 0 h 636"/>
                  <a:gd name="T66" fmla="*/ 0 w 996"/>
                  <a:gd name="T67" fmla="*/ 0 h 636"/>
                  <a:gd name="T68" fmla="*/ 0 w 996"/>
                  <a:gd name="T69" fmla="*/ 0 h 636"/>
                  <a:gd name="T70" fmla="*/ 0 w 996"/>
                  <a:gd name="T71" fmla="*/ 0 h 636"/>
                  <a:gd name="T72" fmla="*/ 0 w 996"/>
                  <a:gd name="T73" fmla="*/ 0 h 636"/>
                  <a:gd name="T74" fmla="*/ 0 w 996"/>
                  <a:gd name="T75" fmla="*/ 0 h 636"/>
                  <a:gd name="T76" fmla="*/ 0 w 996"/>
                  <a:gd name="T77" fmla="*/ 0 h 636"/>
                  <a:gd name="T78" fmla="*/ 0 w 996"/>
                  <a:gd name="T79" fmla="*/ 0 h 636"/>
                  <a:gd name="T80" fmla="*/ 0 w 996"/>
                  <a:gd name="T81" fmla="*/ 0 h 636"/>
                  <a:gd name="T82" fmla="*/ 0 w 996"/>
                  <a:gd name="T83" fmla="*/ 0 h 636"/>
                  <a:gd name="T84" fmla="*/ 0 w 996"/>
                  <a:gd name="T85" fmla="*/ 0 h 636"/>
                  <a:gd name="T86" fmla="*/ 0 w 996"/>
                  <a:gd name="T87" fmla="*/ 0 h 636"/>
                  <a:gd name="T88" fmla="*/ 0 w 996"/>
                  <a:gd name="T89" fmla="*/ 0 h 636"/>
                  <a:gd name="T90" fmla="*/ 0 w 996"/>
                  <a:gd name="T91" fmla="*/ 0 h 636"/>
                  <a:gd name="T92" fmla="*/ 0 w 996"/>
                  <a:gd name="T93" fmla="*/ 0 h 636"/>
                  <a:gd name="T94" fmla="*/ 0 w 996"/>
                  <a:gd name="T95" fmla="*/ 0 h 636"/>
                  <a:gd name="T96" fmla="*/ 0 w 996"/>
                  <a:gd name="T97" fmla="*/ 0 h 636"/>
                  <a:gd name="T98" fmla="*/ 0 w 996"/>
                  <a:gd name="T99" fmla="*/ 0 h 636"/>
                  <a:gd name="T100" fmla="*/ 0 w 996"/>
                  <a:gd name="T101" fmla="*/ 0 h 636"/>
                  <a:gd name="T102" fmla="*/ 0 w 996"/>
                  <a:gd name="T103" fmla="*/ 0 h 636"/>
                  <a:gd name="T104" fmla="*/ 0 w 996"/>
                  <a:gd name="T105" fmla="*/ 0 h 636"/>
                  <a:gd name="T106" fmla="*/ 0 w 996"/>
                  <a:gd name="T107" fmla="*/ 0 h 6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6"/>
                  <a:gd name="T163" fmla="*/ 0 h 636"/>
                  <a:gd name="T164" fmla="*/ 996 w 996"/>
                  <a:gd name="T165" fmla="*/ 636 h 6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6" h="636">
                    <a:moveTo>
                      <a:pt x="6" y="468"/>
                    </a:moveTo>
                    <a:lnTo>
                      <a:pt x="6" y="472"/>
                    </a:lnTo>
                    <a:lnTo>
                      <a:pt x="2" y="484"/>
                    </a:lnTo>
                    <a:lnTo>
                      <a:pt x="0" y="502"/>
                    </a:lnTo>
                    <a:lnTo>
                      <a:pt x="0" y="524"/>
                    </a:lnTo>
                    <a:lnTo>
                      <a:pt x="6" y="552"/>
                    </a:lnTo>
                    <a:lnTo>
                      <a:pt x="20" y="580"/>
                    </a:lnTo>
                    <a:lnTo>
                      <a:pt x="22" y="582"/>
                    </a:lnTo>
                    <a:lnTo>
                      <a:pt x="28" y="590"/>
                    </a:lnTo>
                    <a:lnTo>
                      <a:pt x="38" y="602"/>
                    </a:lnTo>
                    <a:lnTo>
                      <a:pt x="54" y="614"/>
                    </a:lnTo>
                    <a:lnTo>
                      <a:pt x="74" y="624"/>
                    </a:lnTo>
                    <a:lnTo>
                      <a:pt x="100" y="632"/>
                    </a:lnTo>
                    <a:lnTo>
                      <a:pt x="132" y="636"/>
                    </a:lnTo>
                    <a:lnTo>
                      <a:pt x="850" y="636"/>
                    </a:lnTo>
                    <a:lnTo>
                      <a:pt x="856" y="636"/>
                    </a:lnTo>
                    <a:lnTo>
                      <a:pt x="870" y="636"/>
                    </a:lnTo>
                    <a:lnTo>
                      <a:pt x="892" y="632"/>
                    </a:lnTo>
                    <a:lnTo>
                      <a:pt x="916" y="624"/>
                    </a:lnTo>
                    <a:lnTo>
                      <a:pt x="942" y="612"/>
                    </a:lnTo>
                    <a:lnTo>
                      <a:pt x="964" y="592"/>
                    </a:lnTo>
                    <a:lnTo>
                      <a:pt x="966" y="590"/>
                    </a:lnTo>
                    <a:lnTo>
                      <a:pt x="972" y="580"/>
                    </a:lnTo>
                    <a:lnTo>
                      <a:pt x="980" y="568"/>
                    </a:lnTo>
                    <a:lnTo>
                      <a:pt x="988" y="550"/>
                    </a:lnTo>
                    <a:lnTo>
                      <a:pt x="994" y="528"/>
                    </a:lnTo>
                    <a:lnTo>
                      <a:pt x="996" y="504"/>
                    </a:lnTo>
                    <a:lnTo>
                      <a:pt x="992" y="476"/>
                    </a:lnTo>
                    <a:lnTo>
                      <a:pt x="992" y="472"/>
                    </a:lnTo>
                    <a:lnTo>
                      <a:pt x="988" y="464"/>
                    </a:lnTo>
                    <a:lnTo>
                      <a:pt x="984" y="448"/>
                    </a:lnTo>
                    <a:lnTo>
                      <a:pt x="974" y="426"/>
                    </a:lnTo>
                    <a:lnTo>
                      <a:pt x="840" y="80"/>
                    </a:lnTo>
                    <a:lnTo>
                      <a:pt x="838" y="76"/>
                    </a:lnTo>
                    <a:lnTo>
                      <a:pt x="834" y="66"/>
                    </a:lnTo>
                    <a:lnTo>
                      <a:pt x="828" y="54"/>
                    </a:lnTo>
                    <a:lnTo>
                      <a:pt x="820" y="40"/>
                    </a:lnTo>
                    <a:lnTo>
                      <a:pt x="810" y="26"/>
                    </a:lnTo>
                    <a:lnTo>
                      <a:pt x="800" y="18"/>
                    </a:lnTo>
                    <a:lnTo>
                      <a:pt x="798" y="16"/>
                    </a:lnTo>
                    <a:lnTo>
                      <a:pt x="788" y="10"/>
                    </a:lnTo>
                    <a:lnTo>
                      <a:pt x="774" y="6"/>
                    </a:lnTo>
                    <a:lnTo>
                      <a:pt x="752" y="0"/>
                    </a:lnTo>
                    <a:lnTo>
                      <a:pt x="724" y="0"/>
                    </a:lnTo>
                    <a:lnTo>
                      <a:pt x="268" y="0"/>
                    </a:lnTo>
                    <a:lnTo>
                      <a:pt x="262" y="0"/>
                    </a:lnTo>
                    <a:lnTo>
                      <a:pt x="246" y="0"/>
                    </a:lnTo>
                    <a:lnTo>
                      <a:pt x="226" y="4"/>
                    </a:lnTo>
                    <a:lnTo>
                      <a:pt x="206" y="12"/>
                    </a:lnTo>
                    <a:lnTo>
                      <a:pt x="202" y="14"/>
                    </a:lnTo>
                    <a:lnTo>
                      <a:pt x="190" y="22"/>
                    </a:lnTo>
                    <a:lnTo>
                      <a:pt x="176" y="38"/>
                    </a:lnTo>
                    <a:lnTo>
                      <a:pt x="164" y="62"/>
                    </a:lnTo>
                    <a:lnTo>
                      <a:pt x="6" y="468"/>
                    </a:lnTo>
                  </a:path>
                </a:pathLst>
              </a:custGeom>
              <a:noFill/>
              <a:ln w="0">
                <a:solidFill>
                  <a:srgbClr val="000000"/>
                </a:solidFill>
                <a:prstDash val="solid"/>
                <a:round/>
                <a:headEnd/>
                <a:tailEnd/>
              </a:ln>
            </p:spPr>
            <p:txBody>
              <a:bodyPr/>
              <a:lstStyle/>
              <a:p>
                <a:endParaRPr lang="en-US"/>
              </a:p>
            </p:txBody>
          </p:sp>
          <p:sp>
            <p:nvSpPr>
              <p:cNvPr id="13370" name="Freeform 47"/>
              <p:cNvSpPr>
                <a:spLocks/>
              </p:cNvSpPr>
              <p:nvPr/>
            </p:nvSpPr>
            <p:spPr bwMode="auto">
              <a:xfrm>
                <a:off x="863" y="2360"/>
                <a:ext cx="109" cy="85"/>
              </a:xfrm>
              <a:custGeom>
                <a:avLst/>
                <a:gdLst>
                  <a:gd name="T0" fmla="*/ 0 w 706"/>
                  <a:gd name="T1" fmla="*/ 0 h 546"/>
                  <a:gd name="T2" fmla="*/ 0 w 706"/>
                  <a:gd name="T3" fmla="*/ 0 h 546"/>
                  <a:gd name="T4" fmla="*/ 0 w 706"/>
                  <a:gd name="T5" fmla="*/ 0 h 546"/>
                  <a:gd name="T6" fmla="*/ 0 w 706"/>
                  <a:gd name="T7" fmla="*/ 0 h 546"/>
                  <a:gd name="T8" fmla="*/ 0 w 706"/>
                  <a:gd name="T9" fmla="*/ 0 h 546"/>
                  <a:gd name="T10" fmla="*/ 0 w 706"/>
                  <a:gd name="T11" fmla="*/ 0 h 546"/>
                  <a:gd name="T12" fmla="*/ 0 w 706"/>
                  <a:gd name="T13" fmla="*/ 0 h 546"/>
                  <a:gd name="T14" fmla="*/ 0 w 706"/>
                  <a:gd name="T15" fmla="*/ 0 h 546"/>
                  <a:gd name="T16" fmla="*/ 0 w 706"/>
                  <a:gd name="T17" fmla="*/ 0 h 546"/>
                  <a:gd name="T18" fmla="*/ 0 w 706"/>
                  <a:gd name="T19" fmla="*/ 0 h 546"/>
                  <a:gd name="T20" fmla="*/ 0 w 706"/>
                  <a:gd name="T21" fmla="*/ 0 h 546"/>
                  <a:gd name="T22" fmla="*/ 0 w 706"/>
                  <a:gd name="T23" fmla="*/ 0 h 546"/>
                  <a:gd name="T24" fmla="*/ 0 w 706"/>
                  <a:gd name="T25" fmla="*/ 0 h 546"/>
                  <a:gd name="T26" fmla="*/ 0 w 706"/>
                  <a:gd name="T27" fmla="*/ 0 h 546"/>
                  <a:gd name="T28" fmla="*/ 0 w 706"/>
                  <a:gd name="T29" fmla="*/ 0 h 546"/>
                  <a:gd name="T30" fmla="*/ 0 w 706"/>
                  <a:gd name="T31" fmla="*/ 0 h 546"/>
                  <a:gd name="T32" fmla="*/ 0 w 706"/>
                  <a:gd name="T33" fmla="*/ 0 h 546"/>
                  <a:gd name="T34" fmla="*/ 0 w 706"/>
                  <a:gd name="T35" fmla="*/ 0 h 546"/>
                  <a:gd name="T36" fmla="*/ 0 w 706"/>
                  <a:gd name="T37" fmla="*/ 0 h 546"/>
                  <a:gd name="T38" fmla="*/ 0 w 706"/>
                  <a:gd name="T39" fmla="*/ 0 h 546"/>
                  <a:gd name="T40" fmla="*/ 0 w 706"/>
                  <a:gd name="T41" fmla="*/ 0 h 546"/>
                  <a:gd name="T42" fmla="*/ 0 w 706"/>
                  <a:gd name="T43" fmla="*/ 0 h 546"/>
                  <a:gd name="T44" fmla="*/ 0 w 706"/>
                  <a:gd name="T45" fmla="*/ 0 h 546"/>
                  <a:gd name="T46" fmla="*/ 0 w 706"/>
                  <a:gd name="T47" fmla="*/ 0 h 546"/>
                  <a:gd name="T48" fmla="*/ 0 w 706"/>
                  <a:gd name="T49" fmla="*/ 0 h 546"/>
                  <a:gd name="T50" fmla="*/ 0 w 706"/>
                  <a:gd name="T51" fmla="*/ 0 h 546"/>
                  <a:gd name="T52" fmla="*/ 0 w 706"/>
                  <a:gd name="T53" fmla="*/ 0 h 546"/>
                  <a:gd name="T54" fmla="*/ 0 w 706"/>
                  <a:gd name="T55" fmla="*/ 0 h 546"/>
                  <a:gd name="T56" fmla="*/ 0 w 706"/>
                  <a:gd name="T57" fmla="*/ 0 h 546"/>
                  <a:gd name="T58" fmla="*/ 0 w 706"/>
                  <a:gd name="T59" fmla="*/ 0 h 546"/>
                  <a:gd name="T60" fmla="*/ 0 w 706"/>
                  <a:gd name="T61" fmla="*/ 0 h 546"/>
                  <a:gd name="T62" fmla="*/ 0 w 706"/>
                  <a:gd name="T63" fmla="*/ 0 h 546"/>
                  <a:gd name="T64" fmla="*/ 0 w 706"/>
                  <a:gd name="T65" fmla="*/ 0 h 546"/>
                  <a:gd name="T66" fmla="*/ 0 w 706"/>
                  <a:gd name="T67" fmla="*/ 0 h 546"/>
                  <a:gd name="T68" fmla="*/ 0 w 706"/>
                  <a:gd name="T69" fmla="*/ 0 h 546"/>
                  <a:gd name="T70" fmla="*/ 0 w 706"/>
                  <a:gd name="T71" fmla="*/ 0 h 546"/>
                  <a:gd name="T72" fmla="*/ 0 w 706"/>
                  <a:gd name="T73" fmla="*/ 0 h 546"/>
                  <a:gd name="T74" fmla="*/ 0 w 706"/>
                  <a:gd name="T75" fmla="*/ 0 h 546"/>
                  <a:gd name="T76" fmla="*/ 0 w 706"/>
                  <a:gd name="T77" fmla="*/ 0 h 546"/>
                  <a:gd name="T78" fmla="*/ 0 w 706"/>
                  <a:gd name="T79" fmla="*/ 0 h 546"/>
                  <a:gd name="T80" fmla="*/ 0 w 706"/>
                  <a:gd name="T81" fmla="*/ 0 h 546"/>
                  <a:gd name="T82" fmla="*/ 0 w 706"/>
                  <a:gd name="T83" fmla="*/ 0 h 546"/>
                  <a:gd name="T84" fmla="*/ 0 w 706"/>
                  <a:gd name="T85" fmla="*/ 0 h 546"/>
                  <a:gd name="T86" fmla="*/ 0 w 706"/>
                  <a:gd name="T87" fmla="*/ 0 h 546"/>
                  <a:gd name="T88" fmla="*/ 0 w 706"/>
                  <a:gd name="T89" fmla="*/ 0 h 546"/>
                  <a:gd name="T90" fmla="*/ 0 w 706"/>
                  <a:gd name="T91" fmla="*/ 0 h 546"/>
                  <a:gd name="T92" fmla="*/ 0 w 706"/>
                  <a:gd name="T93" fmla="*/ 0 h 546"/>
                  <a:gd name="T94" fmla="*/ 0 w 706"/>
                  <a:gd name="T95" fmla="*/ 0 h 546"/>
                  <a:gd name="T96" fmla="*/ 0 w 706"/>
                  <a:gd name="T97" fmla="*/ 0 h 546"/>
                  <a:gd name="T98" fmla="*/ 0 w 706"/>
                  <a:gd name="T99" fmla="*/ 0 h 546"/>
                  <a:gd name="T100" fmla="*/ 0 w 706"/>
                  <a:gd name="T101" fmla="*/ 0 h 546"/>
                  <a:gd name="T102" fmla="*/ 0 w 706"/>
                  <a:gd name="T103" fmla="*/ 0 h 5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6"/>
                  <a:gd name="T157" fmla="*/ 0 h 546"/>
                  <a:gd name="T158" fmla="*/ 706 w 706"/>
                  <a:gd name="T159" fmla="*/ 546 h 5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6" h="546">
                    <a:moveTo>
                      <a:pt x="396" y="112"/>
                    </a:moveTo>
                    <a:lnTo>
                      <a:pt x="396" y="138"/>
                    </a:lnTo>
                    <a:lnTo>
                      <a:pt x="392" y="160"/>
                    </a:lnTo>
                    <a:lnTo>
                      <a:pt x="386" y="178"/>
                    </a:lnTo>
                    <a:lnTo>
                      <a:pt x="382" y="188"/>
                    </a:lnTo>
                    <a:lnTo>
                      <a:pt x="380" y="194"/>
                    </a:lnTo>
                    <a:lnTo>
                      <a:pt x="382" y="194"/>
                    </a:lnTo>
                    <a:lnTo>
                      <a:pt x="398" y="166"/>
                    </a:lnTo>
                    <a:lnTo>
                      <a:pt x="418" y="148"/>
                    </a:lnTo>
                    <a:lnTo>
                      <a:pt x="438" y="136"/>
                    </a:lnTo>
                    <a:lnTo>
                      <a:pt x="456" y="128"/>
                    </a:lnTo>
                    <a:lnTo>
                      <a:pt x="472" y="124"/>
                    </a:lnTo>
                    <a:lnTo>
                      <a:pt x="482" y="124"/>
                    </a:lnTo>
                    <a:lnTo>
                      <a:pt x="486" y="124"/>
                    </a:lnTo>
                    <a:lnTo>
                      <a:pt x="510" y="126"/>
                    </a:lnTo>
                    <a:lnTo>
                      <a:pt x="526" y="132"/>
                    </a:lnTo>
                    <a:lnTo>
                      <a:pt x="536" y="136"/>
                    </a:lnTo>
                    <a:lnTo>
                      <a:pt x="538" y="138"/>
                    </a:lnTo>
                    <a:lnTo>
                      <a:pt x="590" y="192"/>
                    </a:lnTo>
                    <a:lnTo>
                      <a:pt x="558" y="188"/>
                    </a:lnTo>
                    <a:lnTo>
                      <a:pt x="530" y="188"/>
                    </a:lnTo>
                    <a:lnTo>
                      <a:pt x="504" y="194"/>
                    </a:lnTo>
                    <a:lnTo>
                      <a:pt x="484" y="200"/>
                    </a:lnTo>
                    <a:lnTo>
                      <a:pt x="468" y="206"/>
                    </a:lnTo>
                    <a:lnTo>
                      <a:pt x="458" y="212"/>
                    </a:lnTo>
                    <a:lnTo>
                      <a:pt x="456" y="214"/>
                    </a:lnTo>
                    <a:lnTo>
                      <a:pt x="426" y="240"/>
                    </a:lnTo>
                    <a:lnTo>
                      <a:pt x="406" y="264"/>
                    </a:lnTo>
                    <a:lnTo>
                      <a:pt x="396" y="288"/>
                    </a:lnTo>
                    <a:lnTo>
                      <a:pt x="390" y="308"/>
                    </a:lnTo>
                    <a:lnTo>
                      <a:pt x="390" y="322"/>
                    </a:lnTo>
                    <a:lnTo>
                      <a:pt x="390" y="328"/>
                    </a:lnTo>
                    <a:lnTo>
                      <a:pt x="428" y="300"/>
                    </a:lnTo>
                    <a:lnTo>
                      <a:pt x="466" y="282"/>
                    </a:lnTo>
                    <a:lnTo>
                      <a:pt x="496" y="272"/>
                    </a:lnTo>
                    <a:lnTo>
                      <a:pt x="522" y="268"/>
                    </a:lnTo>
                    <a:lnTo>
                      <a:pt x="538" y="266"/>
                    </a:lnTo>
                    <a:lnTo>
                      <a:pt x="544" y="266"/>
                    </a:lnTo>
                    <a:lnTo>
                      <a:pt x="580" y="270"/>
                    </a:lnTo>
                    <a:lnTo>
                      <a:pt x="610" y="276"/>
                    </a:lnTo>
                    <a:lnTo>
                      <a:pt x="632" y="286"/>
                    </a:lnTo>
                    <a:lnTo>
                      <a:pt x="644" y="294"/>
                    </a:lnTo>
                    <a:lnTo>
                      <a:pt x="648" y="296"/>
                    </a:lnTo>
                    <a:lnTo>
                      <a:pt x="674" y="320"/>
                    </a:lnTo>
                    <a:lnTo>
                      <a:pt x="692" y="344"/>
                    </a:lnTo>
                    <a:lnTo>
                      <a:pt x="702" y="366"/>
                    </a:lnTo>
                    <a:lnTo>
                      <a:pt x="706" y="384"/>
                    </a:lnTo>
                    <a:lnTo>
                      <a:pt x="706" y="398"/>
                    </a:lnTo>
                    <a:lnTo>
                      <a:pt x="706" y="402"/>
                    </a:lnTo>
                    <a:lnTo>
                      <a:pt x="702" y="434"/>
                    </a:lnTo>
                    <a:lnTo>
                      <a:pt x="694" y="462"/>
                    </a:lnTo>
                    <a:lnTo>
                      <a:pt x="680" y="482"/>
                    </a:lnTo>
                    <a:lnTo>
                      <a:pt x="668" y="496"/>
                    </a:lnTo>
                    <a:lnTo>
                      <a:pt x="658" y="506"/>
                    </a:lnTo>
                    <a:lnTo>
                      <a:pt x="654" y="508"/>
                    </a:lnTo>
                    <a:lnTo>
                      <a:pt x="622" y="528"/>
                    </a:lnTo>
                    <a:lnTo>
                      <a:pt x="592" y="538"/>
                    </a:lnTo>
                    <a:lnTo>
                      <a:pt x="568" y="542"/>
                    </a:lnTo>
                    <a:lnTo>
                      <a:pt x="550" y="544"/>
                    </a:lnTo>
                    <a:lnTo>
                      <a:pt x="544" y="544"/>
                    </a:lnTo>
                    <a:lnTo>
                      <a:pt x="514" y="542"/>
                    </a:lnTo>
                    <a:lnTo>
                      <a:pt x="488" y="536"/>
                    </a:lnTo>
                    <a:lnTo>
                      <a:pt x="466" y="530"/>
                    </a:lnTo>
                    <a:lnTo>
                      <a:pt x="450" y="522"/>
                    </a:lnTo>
                    <a:lnTo>
                      <a:pt x="440" y="518"/>
                    </a:lnTo>
                    <a:lnTo>
                      <a:pt x="436" y="514"/>
                    </a:lnTo>
                    <a:lnTo>
                      <a:pt x="408" y="498"/>
                    </a:lnTo>
                    <a:lnTo>
                      <a:pt x="386" y="480"/>
                    </a:lnTo>
                    <a:lnTo>
                      <a:pt x="368" y="466"/>
                    </a:lnTo>
                    <a:lnTo>
                      <a:pt x="358" y="456"/>
                    </a:lnTo>
                    <a:lnTo>
                      <a:pt x="354" y="452"/>
                    </a:lnTo>
                    <a:lnTo>
                      <a:pt x="324" y="480"/>
                    </a:lnTo>
                    <a:lnTo>
                      <a:pt x="298" y="498"/>
                    </a:lnTo>
                    <a:lnTo>
                      <a:pt x="280" y="512"/>
                    </a:lnTo>
                    <a:lnTo>
                      <a:pt x="268" y="518"/>
                    </a:lnTo>
                    <a:lnTo>
                      <a:pt x="264" y="520"/>
                    </a:lnTo>
                    <a:lnTo>
                      <a:pt x="234" y="534"/>
                    </a:lnTo>
                    <a:lnTo>
                      <a:pt x="204" y="542"/>
                    </a:lnTo>
                    <a:lnTo>
                      <a:pt x="180" y="544"/>
                    </a:lnTo>
                    <a:lnTo>
                      <a:pt x="164" y="546"/>
                    </a:lnTo>
                    <a:lnTo>
                      <a:pt x="158" y="546"/>
                    </a:lnTo>
                    <a:lnTo>
                      <a:pt x="128" y="544"/>
                    </a:lnTo>
                    <a:lnTo>
                      <a:pt x="104" y="538"/>
                    </a:lnTo>
                    <a:lnTo>
                      <a:pt x="82" y="528"/>
                    </a:lnTo>
                    <a:lnTo>
                      <a:pt x="66" y="520"/>
                    </a:lnTo>
                    <a:lnTo>
                      <a:pt x="58" y="514"/>
                    </a:lnTo>
                    <a:lnTo>
                      <a:pt x="54" y="512"/>
                    </a:lnTo>
                    <a:lnTo>
                      <a:pt x="30" y="490"/>
                    </a:lnTo>
                    <a:lnTo>
                      <a:pt x="16" y="466"/>
                    </a:lnTo>
                    <a:lnTo>
                      <a:pt x="6" y="444"/>
                    </a:lnTo>
                    <a:lnTo>
                      <a:pt x="2" y="424"/>
                    </a:lnTo>
                    <a:lnTo>
                      <a:pt x="0" y="412"/>
                    </a:lnTo>
                    <a:lnTo>
                      <a:pt x="0" y="408"/>
                    </a:lnTo>
                    <a:lnTo>
                      <a:pt x="4" y="376"/>
                    </a:lnTo>
                    <a:lnTo>
                      <a:pt x="14" y="352"/>
                    </a:lnTo>
                    <a:lnTo>
                      <a:pt x="26" y="332"/>
                    </a:lnTo>
                    <a:lnTo>
                      <a:pt x="38" y="316"/>
                    </a:lnTo>
                    <a:lnTo>
                      <a:pt x="46" y="308"/>
                    </a:lnTo>
                    <a:lnTo>
                      <a:pt x="50" y="304"/>
                    </a:lnTo>
                    <a:lnTo>
                      <a:pt x="76" y="288"/>
                    </a:lnTo>
                    <a:lnTo>
                      <a:pt x="100" y="278"/>
                    </a:lnTo>
                    <a:lnTo>
                      <a:pt x="124" y="270"/>
                    </a:lnTo>
                    <a:lnTo>
                      <a:pt x="144" y="268"/>
                    </a:lnTo>
                    <a:lnTo>
                      <a:pt x="158" y="268"/>
                    </a:lnTo>
                    <a:lnTo>
                      <a:pt x="162" y="268"/>
                    </a:lnTo>
                    <a:lnTo>
                      <a:pt x="194" y="270"/>
                    </a:lnTo>
                    <a:lnTo>
                      <a:pt x="222" y="276"/>
                    </a:lnTo>
                    <a:lnTo>
                      <a:pt x="250" y="286"/>
                    </a:lnTo>
                    <a:lnTo>
                      <a:pt x="272" y="298"/>
                    </a:lnTo>
                    <a:lnTo>
                      <a:pt x="292" y="308"/>
                    </a:lnTo>
                    <a:lnTo>
                      <a:pt x="306" y="318"/>
                    </a:lnTo>
                    <a:lnTo>
                      <a:pt x="314" y="326"/>
                    </a:lnTo>
                    <a:lnTo>
                      <a:pt x="318" y="328"/>
                    </a:lnTo>
                    <a:lnTo>
                      <a:pt x="314" y="296"/>
                    </a:lnTo>
                    <a:lnTo>
                      <a:pt x="304" y="270"/>
                    </a:lnTo>
                    <a:lnTo>
                      <a:pt x="290" y="248"/>
                    </a:lnTo>
                    <a:lnTo>
                      <a:pt x="274" y="232"/>
                    </a:lnTo>
                    <a:lnTo>
                      <a:pt x="262" y="220"/>
                    </a:lnTo>
                    <a:lnTo>
                      <a:pt x="252" y="214"/>
                    </a:lnTo>
                    <a:lnTo>
                      <a:pt x="248" y="210"/>
                    </a:lnTo>
                    <a:lnTo>
                      <a:pt x="222" y="198"/>
                    </a:lnTo>
                    <a:lnTo>
                      <a:pt x="196" y="192"/>
                    </a:lnTo>
                    <a:lnTo>
                      <a:pt x="176" y="188"/>
                    </a:lnTo>
                    <a:lnTo>
                      <a:pt x="164" y="188"/>
                    </a:lnTo>
                    <a:lnTo>
                      <a:pt x="158" y="188"/>
                    </a:lnTo>
                    <a:lnTo>
                      <a:pt x="138" y="188"/>
                    </a:lnTo>
                    <a:lnTo>
                      <a:pt x="124" y="190"/>
                    </a:lnTo>
                    <a:lnTo>
                      <a:pt x="118" y="192"/>
                    </a:lnTo>
                    <a:lnTo>
                      <a:pt x="170" y="140"/>
                    </a:lnTo>
                    <a:lnTo>
                      <a:pt x="188" y="130"/>
                    </a:lnTo>
                    <a:lnTo>
                      <a:pt x="206" y="126"/>
                    </a:lnTo>
                    <a:lnTo>
                      <a:pt x="218" y="124"/>
                    </a:lnTo>
                    <a:lnTo>
                      <a:pt x="224" y="124"/>
                    </a:lnTo>
                    <a:lnTo>
                      <a:pt x="254" y="130"/>
                    </a:lnTo>
                    <a:lnTo>
                      <a:pt x="280" y="140"/>
                    </a:lnTo>
                    <a:lnTo>
                      <a:pt x="298" y="154"/>
                    </a:lnTo>
                    <a:lnTo>
                      <a:pt x="312" y="168"/>
                    </a:lnTo>
                    <a:lnTo>
                      <a:pt x="320" y="182"/>
                    </a:lnTo>
                    <a:lnTo>
                      <a:pt x="326" y="192"/>
                    </a:lnTo>
                    <a:lnTo>
                      <a:pt x="326" y="194"/>
                    </a:lnTo>
                    <a:lnTo>
                      <a:pt x="328" y="194"/>
                    </a:lnTo>
                    <a:lnTo>
                      <a:pt x="318" y="162"/>
                    </a:lnTo>
                    <a:lnTo>
                      <a:pt x="312" y="138"/>
                    </a:lnTo>
                    <a:lnTo>
                      <a:pt x="312" y="120"/>
                    </a:lnTo>
                    <a:lnTo>
                      <a:pt x="312" y="114"/>
                    </a:lnTo>
                    <a:lnTo>
                      <a:pt x="314" y="82"/>
                    </a:lnTo>
                    <a:lnTo>
                      <a:pt x="322" y="54"/>
                    </a:lnTo>
                    <a:lnTo>
                      <a:pt x="334" y="32"/>
                    </a:lnTo>
                    <a:lnTo>
                      <a:pt x="344" y="16"/>
                    </a:lnTo>
                    <a:lnTo>
                      <a:pt x="352" y="4"/>
                    </a:lnTo>
                    <a:lnTo>
                      <a:pt x="356" y="0"/>
                    </a:lnTo>
                    <a:lnTo>
                      <a:pt x="376" y="34"/>
                    </a:lnTo>
                    <a:lnTo>
                      <a:pt x="390" y="64"/>
                    </a:lnTo>
                    <a:lnTo>
                      <a:pt x="396" y="88"/>
                    </a:lnTo>
                    <a:lnTo>
                      <a:pt x="396" y="106"/>
                    </a:lnTo>
                    <a:lnTo>
                      <a:pt x="396" y="112"/>
                    </a:lnTo>
                  </a:path>
                </a:pathLst>
              </a:custGeom>
              <a:noFill/>
              <a:ln w="0">
                <a:solidFill>
                  <a:srgbClr val="000000"/>
                </a:solidFill>
                <a:prstDash val="solid"/>
                <a:round/>
                <a:headEnd/>
                <a:tailEnd/>
              </a:ln>
            </p:spPr>
            <p:txBody>
              <a:bodyPr/>
              <a:lstStyle/>
              <a:p>
                <a:endParaRPr lang="en-US"/>
              </a:p>
            </p:txBody>
          </p:sp>
          <p:sp>
            <p:nvSpPr>
              <p:cNvPr id="13371" name="Freeform 48"/>
              <p:cNvSpPr>
                <a:spLocks/>
              </p:cNvSpPr>
              <p:nvPr/>
            </p:nvSpPr>
            <p:spPr bwMode="auto">
              <a:xfrm>
                <a:off x="875" y="2413"/>
                <a:ext cx="34" cy="20"/>
              </a:xfrm>
              <a:custGeom>
                <a:avLst/>
                <a:gdLst>
                  <a:gd name="T0" fmla="*/ 0 w 210"/>
                  <a:gd name="T1" fmla="*/ 0 h 128"/>
                  <a:gd name="T2" fmla="*/ 0 w 210"/>
                  <a:gd name="T3" fmla="*/ 0 h 128"/>
                  <a:gd name="T4" fmla="*/ 0 w 210"/>
                  <a:gd name="T5" fmla="*/ 0 h 128"/>
                  <a:gd name="T6" fmla="*/ 0 w 210"/>
                  <a:gd name="T7" fmla="*/ 0 h 128"/>
                  <a:gd name="T8" fmla="*/ 0 w 210"/>
                  <a:gd name="T9" fmla="*/ 0 h 128"/>
                  <a:gd name="T10" fmla="*/ 0 w 210"/>
                  <a:gd name="T11" fmla="*/ 0 h 128"/>
                  <a:gd name="T12" fmla="*/ 0 w 210"/>
                  <a:gd name="T13" fmla="*/ 0 h 128"/>
                  <a:gd name="T14" fmla="*/ 0 w 210"/>
                  <a:gd name="T15" fmla="*/ 0 h 128"/>
                  <a:gd name="T16" fmla="*/ 0 w 210"/>
                  <a:gd name="T17" fmla="*/ 0 h 128"/>
                  <a:gd name="T18" fmla="*/ 0 w 210"/>
                  <a:gd name="T19" fmla="*/ 0 h 128"/>
                  <a:gd name="T20" fmla="*/ 0 w 210"/>
                  <a:gd name="T21" fmla="*/ 0 h 128"/>
                  <a:gd name="T22" fmla="*/ 0 w 210"/>
                  <a:gd name="T23" fmla="*/ 0 h 128"/>
                  <a:gd name="T24" fmla="*/ 0 w 210"/>
                  <a:gd name="T25" fmla="*/ 0 h 128"/>
                  <a:gd name="T26" fmla="*/ 0 w 210"/>
                  <a:gd name="T27" fmla="*/ 0 h 128"/>
                  <a:gd name="T28" fmla="*/ 0 w 210"/>
                  <a:gd name="T29" fmla="*/ 0 h 128"/>
                  <a:gd name="T30" fmla="*/ 0 w 210"/>
                  <a:gd name="T31" fmla="*/ 0 h 128"/>
                  <a:gd name="T32" fmla="*/ 0 w 210"/>
                  <a:gd name="T33" fmla="*/ 0 h 128"/>
                  <a:gd name="T34" fmla="*/ 0 w 210"/>
                  <a:gd name="T35" fmla="*/ 0 h 128"/>
                  <a:gd name="T36" fmla="*/ 0 w 210"/>
                  <a:gd name="T37" fmla="*/ 0 h 128"/>
                  <a:gd name="T38" fmla="*/ 0 w 210"/>
                  <a:gd name="T39" fmla="*/ 0 h 128"/>
                  <a:gd name="T40" fmla="*/ 0 w 210"/>
                  <a:gd name="T41" fmla="*/ 0 h 128"/>
                  <a:gd name="T42" fmla="*/ 0 w 210"/>
                  <a:gd name="T43" fmla="*/ 0 h 128"/>
                  <a:gd name="T44" fmla="*/ 0 w 210"/>
                  <a:gd name="T45" fmla="*/ 0 h 128"/>
                  <a:gd name="T46" fmla="*/ 0 w 210"/>
                  <a:gd name="T47" fmla="*/ 0 h 128"/>
                  <a:gd name="T48" fmla="*/ 0 w 210"/>
                  <a:gd name="T49" fmla="*/ 0 h 128"/>
                  <a:gd name="T50" fmla="*/ 0 w 210"/>
                  <a:gd name="T51" fmla="*/ 0 h 128"/>
                  <a:gd name="T52" fmla="*/ 0 w 210"/>
                  <a:gd name="T53" fmla="*/ 0 h 128"/>
                  <a:gd name="T54" fmla="*/ 0 w 210"/>
                  <a:gd name="T55" fmla="*/ 0 h 128"/>
                  <a:gd name="T56" fmla="*/ 0 w 210"/>
                  <a:gd name="T57" fmla="*/ 0 h 128"/>
                  <a:gd name="T58" fmla="*/ 0 w 210"/>
                  <a:gd name="T59" fmla="*/ 0 h 128"/>
                  <a:gd name="T60" fmla="*/ 0 w 210"/>
                  <a:gd name="T61" fmla="*/ 0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0"/>
                  <a:gd name="T94" fmla="*/ 0 h 128"/>
                  <a:gd name="T95" fmla="*/ 210 w 210"/>
                  <a:gd name="T96" fmla="*/ 128 h 1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0" h="128">
                    <a:moveTo>
                      <a:pt x="210" y="64"/>
                    </a:moveTo>
                    <a:lnTo>
                      <a:pt x="208" y="60"/>
                    </a:lnTo>
                    <a:lnTo>
                      <a:pt x="196" y="50"/>
                    </a:lnTo>
                    <a:lnTo>
                      <a:pt x="180" y="38"/>
                    </a:lnTo>
                    <a:lnTo>
                      <a:pt x="160" y="24"/>
                    </a:lnTo>
                    <a:lnTo>
                      <a:pt x="136" y="12"/>
                    </a:lnTo>
                    <a:lnTo>
                      <a:pt x="108" y="2"/>
                    </a:lnTo>
                    <a:lnTo>
                      <a:pt x="80" y="0"/>
                    </a:lnTo>
                    <a:lnTo>
                      <a:pt x="78" y="0"/>
                    </a:lnTo>
                    <a:lnTo>
                      <a:pt x="70" y="0"/>
                    </a:lnTo>
                    <a:lnTo>
                      <a:pt x="58" y="2"/>
                    </a:lnTo>
                    <a:lnTo>
                      <a:pt x="44" y="6"/>
                    </a:lnTo>
                    <a:lnTo>
                      <a:pt x="28" y="14"/>
                    </a:lnTo>
                    <a:lnTo>
                      <a:pt x="16" y="26"/>
                    </a:lnTo>
                    <a:lnTo>
                      <a:pt x="6" y="42"/>
                    </a:lnTo>
                    <a:lnTo>
                      <a:pt x="0" y="64"/>
                    </a:lnTo>
                    <a:lnTo>
                      <a:pt x="0" y="66"/>
                    </a:lnTo>
                    <a:lnTo>
                      <a:pt x="2" y="72"/>
                    </a:lnTo>
                    <a:lnTo>
                      <a:pt x="4" y="84"/>
                    </a:lnTo>
                    <a:lnTo>
                      <a:pt x="10" y="94"/>
                    </a:lnTo>
                    <a:lnTo>
                      <a:pt x="18" y="106"/>
                    </a:lnTo>
                    <a:lnTo>
                      <a:pt x="32" y="116"/>
                    </a:lnTo>
                    <a:lnTo>
                      <a:pt x="52" y="124"/>
                    </a:lnTo>
                    <a:lnTo>
                      <a:pt x="78" y="128"/>
                    </a:lnTo>
                    <a:lnTo>
                      <a:pt x="80" y="128"/>
                    </a:lnTo>
                    <a:lnTo>
                      <a:pt x="90" y="128"/>
                    </a:lnTo>
                    <a:lnTo>
                      <a:pt x="104" y="126"/>
                    </a:lnTo>
                    <a:lnTo>
                      <a:pt x="124" y="120"/>
                    </a:lnTo>
                    <a:lnTo>
                      <a:pt x="148" y="108"/>
                    </a:lnTo>
                    <a:lnTo>
                      <a:pt x="178" y="90"/>
                    </a:lnTo>
                    <a:lnTo>
                      <a:pt x="210" y="64"/>
                    </a:lnTo>
                  </a:path>
                </a:pathLst>
              </a:custGeom>
              <a:noFill/>
              <a:ln w="0">
                <a:solidFill>
                  <a:srgbClr val="000000"/>
                </a:solidFill>
                <a:prstDash val="solid"/>
                <a:round/>
                <a:headEnd/>
                <a:tailEnd/>
              </a:ln>
            </p:spPr>
            <p:txBody>
              <a:bodyPr/>
              <a:lstStyle/>
              <a:p>
                <a:endParaRPr lang="en-US"/>
              </a:p>
            </p:txBody>
          </p:sp>
          <p:sp>
            <p:nvSpPr>
              <p:cNvPr id="13372" name="Freeform 49"/>
              <p:cNvSpPr>
                <a:spLocks/>
              </p:cNvSpPr>
              <p:nvPr/>
            </p:nvSpPr>
            <p:spPr bwMode="auto">
              <a:xfrm>
                <a:off x="927" y="2413"/>
                <a:ext cx="32" cy="20"/>
              </a:xfrm>
              <a:custGeom>
                <a:avLst/>
                <a:gdLst>
                  <a:gd name="T0" fmla="*/ 0 w 210"/>
                  <a:gd name="T1" fmla="*/ 0 h 128"/>
                  <a:gd name="T2" fmla="*/ 0 w 210"/>
                  <a:gd name="T3" fmla="*/ 0 h 128"/>
                  <a:gd name="T4" fmla="*/ 0 w 210"/>
                  <a:gd name="T5" fmla="*/ 0 h 128"/>
                  <a:gd name="T6" fmla="*/ 0 w 210"/>
                  <a:gd name="T7" fmla="*/ 0 h 128"/>
                  <a:gd name="T8" fmla="*/ 0 w 210"/>
                  <a:gd name="T9" fmla="*/ 0 h 128"/>
                  <a:gd name="T10" fmla="*/ 0 w 210"/>
                  <a:gd name="T11" fmla="*/ 0 h 128"/>
                  <a:gd name="T12" fmla="*/ 0 w 210"/>
                  <a:gd name="T13" fmla="*/ 0 h 128"/>
                  <a:gd name="T14" fmla="*/ 0 w 210"/>
                  <a:gd name="T15" fmla="*/ 0 h 128"/>
                  <a:gd name="T16" fmla="*/ 0 w 210"/>
                  <a:gd name="T17" fmla="*/ 0 h 128"/>
                  <a:gd name="T18" fmla="*/ 0 w 210"/>
                  <a:gd name="T19" fmla="*/ 0 h 128"/>
                  <a:gd name="T20" fmla="*/ 0 w 210"/>
                  <a:gd name="T21" fmla="*/ 0 h 128"/>
                  <a:gd name="T22" fmla="*/ 0 w 210"/>
                  <a:gd name="T23" fmla="*/ 0 h 128"/>
                  <a:gd name="T24" fmla="*/ 0 w 210"/>
                  <a:gd name="T25" fmla="*/ 0 h 128"/>
                  <a:gd name="T26" fmla="*/ 0 w 210"/>
                  <a:gd name="T27" fmla="*/ 0 h 128"/>
                  <a:gd name="T28" fmla="*/ 0 w 210"/>
                  <a:gd name="T29" fmla="*/ 0 h 128"/>
                  <a:gd name="T30" fmla="*/ 0 w 210"/>
                  <a:gd name="T31" fmla="*/ 0 h 128"/>
                  <a:gd name="T32" fmla="*/ 0 w 210"/>
                  <a:gd name="T33" fmla="*/ 0 h 128"/>
                  <a:gd name="T34" fmla="*/ 0 w 210"/>
                  <a:gd name="T35" fmla="*/ 0 h 128"/>
                  <a:gd name="T36" fmla="*/ 0 w 210"/>
                  <a:gd name="T37" fmla="*/ 0 h 128"/>
                  <a:gd name="T38" fmla="*/ 0 w 210"/>
                  <a:gd name="T39" fmla="*/ 0 h 128"/>
                  <a:gd name="T40" fmla="*/ 0 w 210"/>
                  <a:gd name="T41" fmla="*/ 0 h 128"/>
                  <a:gd name="T42" fmla="*/ 0 w 210"/>
                  <a:gd name="T43" fmla="*/ 0 h 128"/>
                  <a:gd name="T44" fmla="*/ 0 w 210"/>
                  <a:gd name="T45" fmla="*/ 0 h 128"/>
                  <a:gd name="T46" fmla="*/ 0 w 210"/>
                  <a:gd name="T47" fmla="*/ 0 h 128"/>
                  <a:gd name="T48" fmla="*/ 0 w 210"/>
                  <a:gd name="T49" fmla="*/ 0 h 128"/>
                  <a:gd name="T50" fmla="*/ 0 w 210"/>
                  <a:gd name="T51" fmla="*/ 0 h 128"/>
                  <a:gd name="T52" fmla="*/ 0 w 210"/>
                  <a:gd name="T53" fmla="*/ 0 h 128"/>
                  <a:gd name="T54" fmla="*/ 0 w 210"/>
                  <a:gd name="T55" fmla="*/ 0 h 128"/>
                  <a:gd name="T56" fmla="*/ 0 w 210"/>
                  <a:gd name="T57" fmla="*/ 0 h 128"/>
                  <a:gd name="T58" fmla="*/ 0 w 210"/>
                  <a:gd name="T59" fmla="*/ 0 h 128"/>
                  <a:gd name="T60" fmla="*/ 0 w 210"/>
                  <a:gd name="T61" fmla="*/ 0 h 128"/>
                  <a:gd name="T62" fmla="*/ 0 w 210"/>
                  <a:gd name="T63" fmla="*/ 0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
                  <a:gd name="T97" fmla="*/ 0 h 128"/>
                  <a:gd name="T98" fmla="*/ 210 w 210"/>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 h="128">
                    <a:moveTo>
                      <a:pt x="132" y="128"/>
                    </a:moveTo>
                    <a:lnTo>
                      <a:pt x="158" y="126"/>
                    </a:lnTo>
                    <a:lnTo>
                      <a:pt x="178" y="118"/>
                    </a:lnTo>
                    <a:lnTo>
                      <a:pt x="192" y="108"/>
                    </a:lnTo>
                    <a:lnTo>
                      <a:pt x="200" y="96"/>
                    </a:lnTo>
                    <a:lnTo>
                      <a:pt x="206" y="84"/>
                    </a:lnTo>
                    <a:lnTo>
                      <a:pt x="208" y="74"/>
                    </a:lnTo>
                    <a:lnTo>
                      <a:pt x="210" y="68"/>
                    </a:lnTo>
                    <a:lnTo>
                      <a:pt x="210" y="64"/>
                    </a:lnTo>
                    <a:lnTo>
                      <a:pt x="206" y="42"/>
                    </a:lnTo>
                    <a:lnTo>
                      <a:pt x="196" y="26"/>
                    </a:lnTo>
                    <a:lnTo>
                      <a:pt x="184" y="16"/>
                    </a:lnTo>
                    <a:lnTo>
                      <a:pt x="170" y="8"/>
                    </a:lnTo>
                    <a:lnTo>
                      <a:pt x="156" y="4"/>
                    </a:lnTo>
                    <a:lnTo>
                      <a:pt x="144" y="2"/>
                    </a:lnTo>
                    <a:lnTo>
                      <a:pt x="136" y="0"/>
                    </a:lnTo>
                    <a:lnTo>
                      <a:pt x="132" y="0"/>
                    </a:lnTo>
                    <a:lnTo>
                      <a:pt x="110" y="2"/>
                    </a:lnTo>
                    <a:lnTo>
                      <a:pt x="88" y="10"/>
                    </a:lnTo>
                    <a:lnTo>
                      <a:pt x="64" y="20"/>
                    </a:lnTo>
                    <a:lnTo>
                      <a:pt x="44" y="30"/>
                    </a:lnTo>
                    <a:lnTo>
                      <a:pt x="26" y="42"/>
                    </a:lnTo>
                    <a:lnTo>
                      <a:pt x="12" y="54"/>
                    </a:lnTo>
                    <a:lnTo>
                      <a:pt x="4" y="60"/>
                    </a:lnTo>
                    <a:lnTo>
                      <a:pt x="0" y="64"/>
                    </a:lnTo>
                    <a:lnTo>
                      <a:pt x="32" y="90"/>
                    </a:lnTo>
                    <a:lnTo>
                      <a:pt x="60" y="108"/>
                    </a:lnTo>
                    <a:lnTo>
                      <a:pt x="84" y="120"/>
                    </a:lnTo>
                    <a:lnTo>
                      <a:pt x="104" y="126"/>
                    </a:lnTo>
                    <a:lnTo>
                      <a:pt x="118" y="128"/>
                    </a:lnTo>
                    <a:lnTo>
                      <a:pt x="128" y="128"/>
                    </a:lnTo>
                    <a:lnTo>
                      <a:pt x="132" y="128"/>
                    </a:lnTo>
                  </a:path>
                </a:pathLst>
              </a:custGeom>
              <a:noFill/>
              <a:ln w="0">
                <a:solidFill>
                  <a:srgbClr val="000000"/>
                </a:solidFill>
                <a:prstDash val="solid"/>
                <a:round/>
                <a:headEnd/>
                <a:tailEnd/>
              </a:ln>
            </p:spPr>
            <p:txBody>
              <a:bodyPr/>
              <a:lstStyle/>
              <a:p>
                <a:endParaRPr lang="en-US"/>
              </a:p>
            </p:txBody>
          </p:sp>
          <p:sp>
            <p:nvSpPr>
              <p:cNvPr id="13373" name="Freeform 50"/>
              <p:cNvSpPr>
                <a:spLocks noEditPoints="1"/>
              </p:cNvSpPr>
              <p:nvPr/>
            </p:nvSpPr>
            <p:spPr bwMode="auto">
              <a:xfrm>
                <a:off x="1364" y="2676"/>
                <a:ext cx="18" cy="17"/>
              </a:xfrm>
              <a:custGeom>
                <a:avLst/>
                <a:gdLst>
                  <a:gd name="T0" fmla="*/ 0 w 108"/>
                  <a:gd name="T1" fmla="*/ 0 h 108"/>
                  <a:gd name="T2" fmla="*/ 0 w 108"/>
                  <a:gd name="T3" fmla="*/ 0 h 108"/>
                  <a:gd name="T4" fmla="*/ 0 w 108"/>
                  <a:gd name="T5" fmla="*/ 0 h 108"/>
                  <a:gd name="T6" fmla="*/ 0 w 108"/>
                  <a:gd name="T7" fmla="*/ 0 h 108"/>
                  <a:gd name="T8" fmla="*/ 0 w 108"/>
                  <a:gd name="T9" fmla="*/ 0 h 108"/>
                  <a:gd name="T10" fmla="*/ 0 w 108"/>
                  <a:gd name="T11" fmla="*/ 0 h 108"/>
                  <a:gd name="T12" fmla="*/ 0 w 108"/>
                  <a:gd name="T13" fmla="*/ 0 h 108"/>
                  <a:gd name="T14" fmla="*/ 0 w 108"/>
                  <a:gd name="T15" fmla="*/ 0 h 108"/>
                  <a:gd name="T16" fmla="*/ 0 w 108"/>
                  <a:gd name="T17" fmla="*/ 0 h 108"/>
                  <a:gd name="T18" fmla="*/ 0 w 108"/>
                  <a:gd name="T19" fmla="*/ 0 h 108"/>
                  <a:gd name="T20" fmla="*/ 0 w 108"/>
                  <a:gd name="T21" fmla="*/ 0 h 108"/>
                  <a:gd name="T22" fmla="*/ 0 w 108"/>
                  <a:gd name="T23" fmla="*/ 0 h 108"/>
                  <a:gd name="T24" fmla="*/ 0 w 108"/>
                  <a:gd name="T25" fmla="*/ 0 h 108"/>
                  <a:gd name="T26" fmla="*/ 0 w 108"/>
                  <a:gd name="T27" fmla="*/ 0 h 108"/>
                  <a:gd name="T28" fmla="*/ 0 w 108"/>
                  <a:gd name="T29" fmla="*/ 0 h 108"/>
                  <a:gd name="T30" fmla="*/ 0 w 108"/>
                  <a:gd name="T31" fmla="*/ 0 h 108"/>
                  <a:gd name="T32" fmla="*/ 0 w 108"/>
                  <a:gd name="T33" fmla="*/ 0 h 108"/>
                  <a:gd name="T34" fmla="*/ 0 w 108"/>
                  <a:gd name="T35" fmla="*/ 0 h 108"/>
                  <a:gd name="T36" fmla="*/ 0 w 108"/>
                  <a:gd name="T37" fmla="*/ 0 h 108"/>
                  <a:gd name="T38" fmla="*/ 0 w 108"/>
                  <a:gd name="T39" fmla="*/ 0 h 108"/>
                  <a:gd name="T40" fmla="*/ 0 w 108"/>
                  <a:gd name="T41" fmla="*/ 0 h 108"/>
                  <a:gd name="T42" fmla="*/ 0 w 108"/>
                  <a:gd name="T43" fmla="*/ 0 h 108"/>
                  <a:gd name="T44" fmla="*/ 0 w 108"/>
                  <a:gd name="T45" fmla="*/ 0 h 108"/>
                  <a:gd name="T46" fmla="*/ 0 w 108"/>
                  <a:gd name="T47" fmla="*/ 0 h 108"/>
                  <a:gd name="T48" fmla="*/ 0 w 108"/>
                  <a:gd name="T49" fmla="*/ 0 h 108"/>
                  <a:gd name="T50" fmla="*/ 0 w 108"/>
                  <a:gd name="T51" fmla="*/ 0 h 108"/>
                  <a:gd name="T52" fmla="*/ 0 w 108"/>
                  <a:gd name="T53" fmla="*/ 0 h 108"/>
                  <a:gd name="T54" fmla="*/ 0 w 108"/>
                  <a:gd name="T55" fmla="*/ 0 h 108"/>
                  <a:gd name="T56" fmla="*/ 0 w 108"/>
                  <a:gd name="T57" fmla="*/ 0 h 108"/>
                  <a:gd name="T58" fmla="*/ 0 w 108"/>
                  <a:gd name="T59" fmla="*/ 0 h 108"/>
                  <a:gd name="T60" fmla="*/ 0 w 108"/>
                  <a:gd name="T61" fmla="*/ 0 h 108"/>
                  <a:gd name="T62" fmla="*/ 0 w 108"/>
                  <a:gd name="T63" fmla="*/ 0 h 108"/>
                  <a:gd name="T64" fmla="*/ 0 w 108"/>
                  <a:gd name="T65" fmla="*/ 0 h 108"/>
                  <a:gd name="T66" fmla="*/ 0 w 108"/>
                  <a:gd name="T67" fmla="*/ 0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108"/>
                  <a:gd name="T104" fmla="*/ 108 w 108"/>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108">
                    <a:moveTo>
                      <a:pt x="54" y="108"/>
                    </a:moveTo>
                    <a:lnTo>
                      <a:pt x="34" y="104"/>
                    </a:lnTo>
                    <a:lnTo>
                      <a:pt x="16" y="94"/>
                    </a:lnTo>
                    <a:lnTo>
                      <a:pt x="4" y="76"/>
                    </a:lnTo>
                    <a:lnTo>
                      <a:pt x="0" y="54"/>
                    </a:lnTo>
                    <a:lnTo>
                      <a:pt x="4" y="30"/>
                    </a:lnTo>
                    <a:lnTo>
                      <a:pt x="16" y="14"/>
                    </a:lnTo>
                    <a:lnTo>
                      <a:pt x="34" y="2"/>
                    </a:lnTo>
                    <a:lnTo>
                      <a:pt x="54" y="0"/>
                    </a:lnTo>
                    <a:lnTo>
                      <a:pt x="74" y="2"/>
                    </a:lnTo>
                    <a:lnTo>
                      <a:pt x="92" y="14"/>
                    </a:lnTo>
                    <a:lnTo>
                      <a:pt x="104" y="30"/>
                    </a:lnTo>
                    <a:lnTo>
                      <a:pt x="108" y="54"/>
                    </a:lnTo>
                    <a:lnTo>
                      <a:pt x="104" y="76"/>
                    </a:lnTo>
                    <a:lnTo>
                      <a:pt x="92" y="94"/>
                    </a:lnTo>
                    <a:lnTo>
                      <a:pt x="74" y="104"/>
                    </a:lnTo>
                    <a:lnTo>
                      <a:pt x="54" y="108"/>
                    </a:lnTo>
                    <a:close/>
                    <a:moveTo>
                      <a:pt x="54" y="12"/>
                    </a:moveTo>
                    <a:lnTo>
                      <a:pt x="38" y="14"/>
                    </a:lnTo>
                    <a:lnTo>
                      <a:pt x="26" y="24"/>
                    </a:lnTo>
                    <a:lnTo>
                      <a:pt x="18" y="36"/>
                    </a:lnTo>
                    <a:lnTo>
                      <a:pt x="16" y="54"/>
                    </a:lnTo>
                    <a:lnTo>
                      <a:pt x="18" y="70"/>
                    </a:lnTo>
                    <a:lnTo>
                      <a:pt x="26" y="84"/>
                    </a:lnTo>
                    <a:lnTo>
                      <a:pt x="38" y="92"/>
                    </a:lnTo>
                    <a:lnTo>
                      <a:pt x="54" y="96"/>
                    </a:lnTo>
                    <a:lnTo>
                      <a:pt x="68" y="92"/>
                    </a:lnTo>
                    <a:lnTo>
                      <a:pt x="82" y="84"/>
                    </a:lnTo>
                    <a:lnTo>
                      <a:pt x="90" y="70"/>
                    </a:lnTo>
                    <a:lnTo>
                      <a:pt x="92" y="54"/>
                    </a:lnTo>
                    <a:lnTo>
                      <a:pt x="90" y="36"/>
                    </a:lnTo>
                    <a:lnTo>
                      <a:pt x="82" y="24"/>
                    </a:lnTo>
                    <a:lnTo>
                      <a:pt x="68" y="14"/>
                    </a:lnTo>
                    <a:lnTo>
                      <a:pt x="54" y="12"/>
                    </a:lnTo>
                    <a:close/>
                    <a:moveTo>
                      <a:pt x="44" y="82"/>
                    </a:moveTo>
                    <a:lnTo>
                      <a:pt x="32" y="82"/>
                    </a:lnTo>
                    <a:lnTo>
                      <a:pt x="32" y="24"/>
                    </a:lnTo>
                    <a:lnTo>
                      <a:pt x="54" y="24"/>
                    </a:lnTo>
                    <a:lnTo>
                      <a:pt x="62" y="24"/>
                    </a:lnTo>
                    <a:lnTo>
                      <a:pt x="68" y="26"/>
                    </a:lnTo>
                    <a:lnTo>
                      <a:pt x="72" y="28"/>
                    </a:lnTo>
                    <a:lnTo>
                      <a:pt x="76" y="32"/>
                    </a:lnTo>
                    <a:lnTo>
                      <a:pt x="78" y="36"/>
                    </a:lnTo>
                    <a:lnTo>
                      <a:pt x="78" y="42"/>
                    </a:lnTo>
                    <a:lnTo>
                      <a:pt x="78" y="48"/>
                    </a:lnTo>
                    <a:lnTo>
                      <a:pt x="76" y="52"/>
                    </a:lnTo>
                    <a:lnTo>
                      <a:pt x="72" y="54"/>
                    </a:lnTo>
                    <a:lnTo>
                      <a:pt x="68" y="56"/>
                    </a:lnTo>
                    <a:lnTo>
                      <a:pt x="64" y="58"/>
                    </a:lnTo>
                    <a:lnTo>
                      <a:pt x="80" y="82"/>
                    </a:lnTo>
                    <a:lnTo>
                      <a:pt x="64" y="82"/>
                    </a:lnTo>
                    <a:lnTo>
                      <a:pt x="50" y="58"/>
                    </a:lnTo>
                    <a:lnTo>
                      <a:pt x="44" y="58"/>
                    </a:lnTo>
                    <a:lnTo>
                      <a:pt x="44" y="82"/>
                    </a:lnTo>
                    <a:close/>
                    <a:moveTo>
                      <a:pt x="56" y="48"/>
                    </a:moveTo>
                    <a:lnTo>
                      <a:pt x="60" y="48"/>
                    </a:lnTo>
                    <a:lnTo>
                      <a:pt x="62" y="46"/>
                    </a:lnTo>
                    <a:lnTo>
                      <a:pt x="64" y="44"/>
                    </a:lnTo>
                    <a:lnTo>
                      <a:pt x="64" y="40"/>
                    </a:lnTo>
                    <a:lnTo>
                      <a:pt x="64" y="38"/>
                    </a:lnTo>
                    <a:lnTo>
                      <a:pt x="62" y="36"/>
                    </a:lnTo>
                    <a:lnTo>
                      <a:pt x="60" y="34"/>
                    </a:lnTo>
                    <a:lnTo>
                      <a:pt x="56" y="34"/>
                    </a:lnTo>
                    <a:lnTo>
                      <a:pt x="54" y="34"/>
                    </a:lnTo>
                    <a:lnTo>
                      <a:pt x="44" y="34"/>
                    </a:lnTo>
                    <a:lnTo>
                      <a:pt x="44" y="48"/>
                    </a:lnTo>
                    <a:lnTo>
                      <a:pt x="56" y="48"/>
                    </a:lnTo>
                    <a:close/>
                  </a:path>
                </a:pathLst>
              </a:custGeom>
              <a:solidFill>
                <a:srgbClr val="000000"/>
              </a:solidFill>
              <a:ln w="0">
                <a:solidFill>
                  <a:srgbClr val="000000"/>
                </a:solidFill>
                <a:prstDash val="solid"/>
                <a:round/>
                <a:headEnd/>
                <a:tailEnd/>
              </a:ln>
            </p:spPr>
            <p:txBody>
              <a:bodyPr/>
              <a:lstStyle/>
              <a:p>
                <a:endParaRPr lang="en-US"/>
              </a:p>
            </p:txBody>
          </p:sp>
          <p:sp>
            <p:nvSpPr>
              <p:cNvPr id="13374" name="Freeform 51"/>
              <p:cNvSpPr>
                <a:spLocks/>
              </p:cNvSpPr>
              <p:nvPr/>
            </p:nvSpPr>
            <p:spPr bwMode="auto">
              <a:xfrm>
                <a:off x="748" y="2332"/>
                <a:ext cx="677" cy="500"/>
              </a:xfrm>
              <a:custGeom>
                <a:avLst/>
                <a:gdLst>
                  <a:gd name="T0" fmla="*/ 0 w 4352"/>
                  <a:gd name="T1" fmla="*/ 0 h 3232"/>
                  <a:gd name="T2" fmla="*/ 0 w 4352"/>
                  <a:gd name="T3" fmla="*/ 0 h 3232"/>
                  <a:gd name="T4" fmla="*/ 0 w 4352"/>
                  <a:gd name="T5" fmla="*/ 0 h 3232"/>
                  <a:gd name="T6" fmla="*/ 0 w 4352"/>
                  <a:gd name="T7" fmla="*/ 0 h 3232"/>
                  <a:gd name="T8" fmla="*/ 0 w 4352"/>
                  <a:gd name="T9" fmla="*/ 0 h 3232"/>
                  <a:gd name="T10" fmla="*/ 0 w 4352"/>
                  <a:gd name="T11" fmla="*/ 0 h 3232"/>
                  <a:gd name="T12" fmla="*/ 0 w 4352"/>
                  <a:gd name="T13" fmla="*/ 0 h 3232"/>
                  <a:gd name="T14" fmla="*/ 0 w 4352"/>
                  <a:gd name="T15" fmla="*/ 0 h 3232"/>
                  <a:gd name="T16" fmla="*/ 0 w 4352"/>
                  <a:gd name="T17" fmla="*/ 0 h 3232"/>
                  <a:gd name="T18" fmla="*/ 0 w 4352"/>
                  <a:gd name="T19" fmla="*/ 0 h 3232"/>
                  <a:gd name="T20" fmla="*/ 0 w 4352"/>
                  <a:gd name="T21" fmla="*/ 0 h 3232"/>
                  <a:gd name="T22" fmla="*/ 0 w 4352"/>
                  <a:gd name="T23" fmla="*/ 0 h 3232"/>
                  <a:gd name="T24" fmla="*/ 0 w 4352"/>
                  <a:gd name="T25" fmla="*/ 0 h 3232"/>
                  <a:gd name="T26" fmla="*/ 0 w 4352"/>
                  <a:gd name="T27" fmla="*/ 0 h 3232"/>
                  <a:gd name="T28" fmla="*/ 0 w 4352"/>
                  <a:gd name="T29" fmla="*/ 0 h 3232"/>
                  <a:gd name="T30" fmla="*/ 0 w 4352"/>
                  <a:gd name="T31" fmla="*/ 0 h 3232"/>
                  <a:gd name="T32" fmla="*/ 0 w 4352"/>
                  <a:gd name="T33" fmla="*/ 0 h 3232"/>
                  <a:gd name="T34" fmla="*/ 0 w 4352"/>
                  <a:gd name="T35" fmla="*/ 0 h 3232"/>
                  <a:gd name="T36" fmla="*/ 0 w 4352"/>
                  <a:gd name="T37" fmla="*/ 0 h 3232"/>
                  <a:gd name="T38" fmla="*/ 0 w 4352"/>
                  <a:gd name="T39" fmla="*/ 0 h 3232"/>
                  <a:gd name="T40" fmla="*/ 0 w 4352"/>
                  <a:gd name="T41" fmla="*/ 0 h 3232"/>
                  <a:gd name="T42" fmla="*/ 0 w 4352"/>
                  <a:gd name="T43" fmla="*/ 0 h 3232"/>
                  <a:gd name="T44" fmla="*/ 0 w 4352"/>
                  <a:gd name="T45" fmla="*/ 0 h 3232"/>
                  <a:gd name="T46" fmla="*/ 0 w 4352"/>
                  <a:gd name="T47" fmla="*/ 0 h 3232"/>
                  <a:gd name="T48" fmla="*/ 0 w 4352"/>
                  <a:gd name="T49" fmla="*/ 0 h 3232"/>
                  <a:gd name="T50" fmla="*/ 0 w 4352"/>
                  <a:gd name="T51" fmla="*/ 0 h 3232"/>
                  <a:gd name="T52" fmla="*/ 0 w 4352"/>
                  <a:gd name="T53" fmla="*/ 0 h 3232"/>
                  <a:gd name="T54" fmla="*/ 0 w 4352"/>
                  <a:gd name="T55" fmla="*/ 0 h 3232"/>
                  <a:gd name="T56" fmla="*/ 0 w 4352"/>
                  <a:gd name="T57" fmla="*/ 0 h 3232"/>
                  <a:gd name="T58" fmla="*/ 0 w 4352"/>
                  <a:gd name="T59" fmla="*/ 0 h 3232"/>
                  <a:gd name="T60" fmla="*/ 0 w 4352"/>
                  <a:gd name="T61" fmla="*/ 0 h 3232"/>
                  <a:gd name="T62" fmla="*/ 0 w 4352"/>
                  <a:gd name="T63" fmla="*/ 0 h 3232"/>
                  <a:gd name="T64" fmla="*/ 0 w 4352"/>
                  <a:gd name="T65" fmla="*/ 0 h 3232"/>
                  <a:gd name="T66" fmla="*/ 0 w 4352"/>
                  <a:gd name="T67" fmla="*/ 0 h 3232"/>
                  <a:gd name="T68" fmla="*/ 0 w 4352"/>
                  <a:gd name="T69" fmla="*/ 0 h 3232"/>
                  <a:gd name="T70" fmla="*/ 0 w 4352"/>
                  <a:gd name="T71" fmla="*/ 0 h 3232"/>
                  <a:gd name="T72" fmla="*/ 0 w 4352"/>
                  <a:gd name="T73" fmla="*/ 0 h 3232"/>
                  <a:gd name="T74" fmla="*/ 0 w 4352"/>
                  <a:gd name="T75" fmla="*/ 0 h 3232"/>
                  <a:gd name="T76" fmla="*/ 0 w 4352"/>
                  <a:gd name="T77" fmla="*/ 0 h 3232"/>
                  <a:gd name="T78" fmla="*/ 0 w 4352"/>
                  <a:gd name="T79" fmla="*/ 0 h 3232"/>
                  <a:gd name="T80" fmla="*/ 0 w 4352"/>
                  <a:gd name="T81" fmla="*/ 0 h 3232"/>
                  <a:gd name="T82" fmla="*/ 0 w 4352"/>
                  <a:gd name="T83" fmla="*/ 0 h 3232"/>
                  <a:gd name="T84" fmla="*/ 0 w 4352"/>
                  <a:gd name="T85" fmla="*/ 0 h 3232"/>
                  <a:gd name="T86" fmla="*/ 0 w 4352"/>
                  <a:gd name="T87" fmla="*/ 0 h 3232"/>
                  <a:gd name="T88" fmla="*/ 0 w 4352"/>
                  <a:gd name="T89" fmla="*/ 0 h 3232"/>
                  <a:gd name="T90" fmla="*/ 0 w 4352"/>
                  <a:gd name="T91" fmla="*/ 0 h 3232"/>
                  <a:gd name="T92" fmla="*/ 0 w 4352"/>
                  <a:gd name="T93" fmla="*/ 0 h 3232"/>
                  <a:gd name="T94" fmla="*/ 0 w 4352"/>
                  <a:gd name="T95" fmla="*/ 0 h 3232"/>
                  <a:gd name="T96" fmla="*/ 0 w 4352"/>
                  <a:gd name="T97" fmla="*/ 0 h 3232"/>
                  <a:gd name="T98" fmla="*/ 0 w 4352"/>
                  <a:gd name="T99" fmla="*/ 0 h 3232"/>
                  <a:gd name="T100" fmla="*/ 0 w 4352"/>
                  <a:gd name="T101" fmla="*/ 0 h 32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2"/>
                  <a:gd name="T154" fmla="*/ 0 h 3232"/>
                  <a:gd name="T155" fmla="*/ 4352 w 4352"/>
                  <a:gd name="T156" fmla="*/ 3232 h 32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2" h="3232">
                    <a:moveTo>
                      <a:pt x="3704" y="2"/>
                    </a:moveTo>
                    <a:lnTo>
                      <a:pt x="646" y="2"/>
                    </a:lnTo>
                    <a:lnTo>
                      <a:pt x="646" y="0"/>
                    </a:lnTo>
                    <a:lnTo>
                      <a:pt x="602" y="6"/>
                    </a:lnTo>
                    <a:lnTo>
                      <a:pt x="562" y="18"/>
                    </a:lnTo>
                    <a:lnTo>
                      <a:pt x="528" y="40"/>
                    </a:lnTo>
                    <a:lnTo>
                      <a:pt x="498" y="66"/>
                    </a:lnTo>
                    <a:lnTo>
                      <a:pt x="474" y="100"/>
                    </a:lnTo>
                    <a:lnTo>
                      <a:pt x="456" y="136"/>
                    </a:lnTo>
                    <a:lnTo>
                      <a:pt x="460" y="124"/>
                    </a:lnTo>
                    <a:lnTo>
                      <a:pt x="20" y="1434"/>
                    </a:lnTo>
                    <a:lnTo>
                      <a:pt x="4" y="1508"/>
                    </a:lnTo>
                    <a:lnTo>
                      <a:pt x="0" y="1588"/>
                    </a:lnTo>
                    <a:lnTo>
                      <a:pt x="4" y="1654"/>
                    </a:lnTo>
                    <a:lnTo>
                      <a:pt x="14" y="1720"/>
                    </a:lnTo>
                    <a:lnTo>
                      <a:pt x="32" y="1782"/>
                    </a:lnTo>
                    <a:lnTo>
                      <a:pt x="560" y="3094"/>
                    </a:lnTo>
                    <a:lnTo>
                      <a:pt x="576" y="3132"/>
                    </a:lnTo>
                    <a:lnTo>
                      <a:pt x="602" y="3166"/>
                    </a:lnTo>
                    <a:lnTo>
                      <a:pt x="632" y="3192"/>
                    </a:lnTo>
                    <a:lnTo>
                      <a:pt x="666" y="3214"/>
                    </a:lnTo>
                    <a:lnTo>
                      <a:pt x="706" y="3226"/>
                    </a:lnTo>
                    <a:lnTo>
                      <a:pt x="750" y="3232"/>
                    </a:lnTo>
                    <a:lnTo>
                      <a:pt x="748" y="3232"/>
                    </a:lnTo>
                    <a:lnTo>
                      <a:pt x="3596" y="3232"/>
                    </a:lnTo>
                    <a:lnTo>
                      <a:pt x="3644" y="3226"/>
                    </a:lnTo>
                    <a:lnTo>
                      <a:pt x="3688" y="3208"/>
                    </a:lnTo>
                    <a:lnTo>
                      <a:pt x="3726" y="3182"/>
                    </a:lnTo>
                    <a:lnTo>
                      <a:pt x="3756" y="3148"/>
                    </a:lnTo>
                    <a:lnTo>
                      <a:pt x="3780" y="3108"/>
                    </a:lnTo>
                    <a:lnTo>
                      <a:pt x="3780" y="3106"/>
                    </a:lnTo>
                    <a:lnTo>
                      <a:pt x="4320" y="1780"/>
                    </a:lnTo>
                    <a:lnTo>
                      <a:pt x="4336" y="1718"/>
                    </a:lnTo>
                    <a:lnTo>
                      <a:pt x="4348" y="1652"/>
                    </a:lnTo>
                    <a:lnTo>
                      <a:pt x="4352" y="1586"/>
                    </a:lnTo>
                    <a:lnTo>
                      <a:pt x="4346" y="1508"/>
                    </a:lnTo>
                    <a:lnTo>
                      <a:pt x="4332" y="1434"/>
                    </a:lnTo>
                    <a:lnTo>
                      <a:pt x="3896" y="148"/>
                    </a:lnTo>
                    <a:lnTo>
                      <a:pt x="3880" y="108"/>
                    </a:lnTo>
                    <a:lnTo>
                      <a:pt x="3856" y="72"/>
                    </a:lnTo>
                    <a:lnTo>
                      <a:pt x="3826" y="44"/>
                    </a:lnTo>
                    <a:lnTo>
                      <a:pt x="3790" y="20"/>
                    </a:lnTo>
                    <a:lnTo>
                      <a:pt x="3748" y="6"/>
                    </a:lnTo>
                    <a:lnTo>
                      <a:pt x="3704" y="2"/>
                    </a:lnTo>
                  </a:path>
                </a:pathLst>
              </a:custGeom>
              <a:noFill/>
              <a:ln w="25400">
                <a:solidFill>
                  <a:srgbClr val="000000"/>
                </a:solidFill>
                <a:prstDash val="solid"/>
                <a:round/>
                <a:headEnd/>
                <a:tailEnd/>
              </a:ln>
            </p:spPr>
            <p:txBody>
              <a:bodyPr/>
              <a:lstStyle/>
              <a:p>
                <a:endParaRPr lang="en-US"/>
              </a:p>
            </p:txBody>
          </p:sp>
          <p:sp>
            <p:nvSpPr>
              <p:cNvPr id="13375" name="Freeform 52"/>
              <p:cNvSpPr>
                <a:spLocks/>
              </p:cNvSpPr>
              <p:nvPr/>
            </p:nvSpPr>
            <p:spPr bwMode="auto">
              <a:xfrm>
                <a:off x="748" y="2482"/>
                <a:ext cx="677" cy="190"/>
              </a:xfrm>
              <a:custGeom>
                <a:avLst/>
                <a:gdLst>
                  <a:gd name="T0" fmla="*/ 0 w 4352"/>
                  <a:gd name="T1" fmla="*/ 0 h 1228"/>
                  <a:gd name="T2" fmla="*/ 0 w 4352"/>
                  <a:gd name="T3" fmla="*/ 0 h 1228"/>
                  <a:gd name="T4" fmla="*/ 0 w 4352"/>
                  <a:gd name="T5" fmla="*/ 0 h 1228"/>
                  <a:gd name="T6" fmla="*/ 0 w 4352"/>
                  <a:gd name="T7" fmla="*/ 0 h 1228"/>
                  <a:gd name="T8" fmla="*/ 0 w 4352"/>
                  <a:gd name="T9" fmla="*/ 0 h 1228"/>
                  <a:gd name="T10" fmla="*/ 0 w 4352"/>
                  <a:gd name="T11" fmla="*/ 0 h 1228"/>
                  <a:gd name="T12" fmla="*/ 0 w 4352"/>
                  <a:gd name="T13" fmla="*/ 0 h 1228"/>
                  <a:gd name="T14" fmla="*/ 0 w 4352"/>
                  <a:gd name="T15" fmla="*/ 0 h 1228"/>
                  <a:gd name="T16" fmla="*/ 0 w 4352"/>
                  <a:gd name="T17" fmla="*/ 0 h 1228"/>
                  <a:gd name="T18" fmla="*/ 0 w 4352"/>
                  <a:gd name="T19" fmla="*/ 0 h 1228"/>
                  <a:gd name="T20" fmla="*/ 0 w 4352"/>
                  <a:gd name="T21" fmla="*/ 0 h 1228"/>
                  <a:gd name="T22" fmla="*/ 0 w 4352"/>
                  <a:gd name="T23" fmla="*/ 0 h 1228"/>
                  <a:gd name="T24" fmla="*/ 0 w 4352"/>
                  <a:gd name="T25" fmla="*/ 0 h 1228"/>
                  <a:gd name="T26" fmla="*/ 0 w 4352"/>
                  <a:gd name="T27" fmla="*/ 0 h 1228"/>
                  <a:gd name="T28" fmla="*/ 0 w 4352"/>
                  <a:gd name="T29" fmla="*/ 0 h 1228"/>
                  <a:gd name="T30" fmla="*/ 0 w 4352"/>
                  <a:gd name="T31" fmla="*/ 0 h 1228"/>
                  <a:gd name="T32" fmla="*/ 0 w 4352"/>
                  <a:gd name="T33" fmla="*/ 0 h 1228"/>
                  <a:gd name="T34" fmla="*/ 0 w 4352"/>
                  <a:gd name="T35" fmla="*/ 0 h 1228"/>
                  <a:gd name="T36" fmla="*/ 0 w 4352"/>
                  <a:gd name="T37" fmla="*/ 0 h 1228"/>
                  <a:gd name="T38" fmla="*/ 0 w 4352"/>
                  <a:gd name="T39" fmla="*/ 0 h 1228"/>
                  <a:gd name="T40" fmla="*/ 0 w 4352"/>
                  <a:gd name="T41" fmla="*/ 0 h 1228"/>
                  <a:gd name="T42" fmla="*/ 0 w 4352"/>
                  <a:gd name="T43" fmla="*/ 0 h 1228"/>
                  <a:gd name="T44" fmla="*/ 0 w 4352"/>
                  <a:gd name="T45" fmla="*/ 0 h 1228"/>
                  <a:gd name="T46" fmla="*/ 0 w 4352"/>
                  <a:gd name="T47" fmla="*/ 0 h 1228"/>
                  <a:gd name="T48" fmla="*/ 0 w 4352"/>
                  <a:gd name="T49" fmla="*/ 0 h 1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52"/>
                  <a:gd name="T76" fmla="*/ 0 h 1228"/>
                  <a:gd name="T77" fmla="*/ 4352 w 4352"/>
                  <a:gd name="T78" fmla="*/ 1228 h 1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52" h="1228">
                    <a:moveTo>
                      <a:pt x="4176" y="0"/>
                    </a:moveTo>
                    <a:lnTo>
                      <a:pt x="176" y="0"/>
                    </a:lnTo>
                    <a:lnTo>
                      <a:pt x="20" y="464"/>
                    </a:lnTo>
                    <a:lnTo>
                      <a:pt x="4" y="538"/>
                    </a:lnTo>
                    <a:lnTo>
                      <a:pt x="0" y="618"/>
                    </a:lnTo>
                    <a:lnTo>
                      <a:pt x="4" y="684"/>
                    </a:lnTo>
                    <a:lnTo>
                      <a:pt x="14" y="750"/>
                    </a:lnTo>
                    <a:lnTo>
                      <a:pt x="32" y="812"/>
                    </a:lnTo>
                    <a:lnTo>
                      <a:pt x="198" y="1228"/>
                    </a:lnTo>
                    <a:lnTo>
                      <a:pt x="200" y="1228"/>
                    </a:lnTo>
                    <a:lnTo>
                      <a:pt x="4148" y="1228"/>
                    </a:lnTo>
                    <a:lnTo>
                      <a:pt x="4320" y="810"/>
                    </a:lnTo>
                    <a:lnTo>
                      <a:pt x="4336" y="748"/>
                    </a:lnTo>
                    <a:lnTo>
                      <a:pt x="4348" y="682"/>
                    </a:lnTo>
                    <a:lnTo>
                      <a:pt x="4352" y="616"/>
                    </a:lnTo>
                    <a:lnTo>
                      <a:pt x="4346" y="538"/>
                    </a:lnTo>
                    <a:lnTo>
                      <a:pt x="4332" y="464"/>
                    </a:lnTo>
                    <a:lnTo>
                      <a:pt x="4176" y="0"/>
                    </a:lnTo>
                    <a:close/>
                  </a:path>
                </a:pathLst>
              </a:custGeom>
              <a:solidFill>
                <a:srgbClr val="F0082E"/>
              </a:solidFill>
              <a:ln w="0">
                <a:solidFill>
                  <a:srgbClr val="F0082E"/>
                </a:solidFill>
                <a:prstDash val="solid"/>
                <a:round/>
                <a:headEnd/>
                <a:tailEnd/>
              </a:ln>
            </p:spPr>
            <p:txBody>
              <a:bodyPr/>
              <a:lstStyle/>
              <a:p>
                <a:endParaRPr lang="en-US"/>
              </a:p>
            </p:txBody>
          </p:sp>
          <p:sp>
            <p:nvSpPr>
              <p:cNvPr id="13376" name="Freeform 53"/>
              <p:cNvSpPr>
                <a:spLocks/>
              </p:cNvSpPr>
              <p:nvPr/>
            </p:nvSpPr>
            <p:spPr bwMode="auto">
              <a:xfrm>
                <a:off x="748" y="2482"/>
                <a:ext cx="677" cy="190"/>
              </a:xfrm>
              <a:custGeom>
                <a:avLst/>
                <a:gdLst>
                  <a:gd name="T0" fmla="*/ 0 w 4352"/>
                  <a:gd name="T1" fmla="*/ 0 h 1228"/>
                  <a:gd name="T2" fmla="*/ 0 w 4352"/>
                  <a:gd name="T3" fmla="*/ 0 h 1228"/>
                  <a:gd name="T4" fmla="*/ 0 w 4352"/>
                  <a:gd name="T5" fmla="*/ 0 h 1228"/>
                  <a:gd name="T6" fmla="*/ 0 w 4352"/>
                  <a:gd name="T7" fmla="*/ 0 h 1228"/>
                  <a:gd name="T8" fmla="*/ 0 w 4352"/>
                  <a:gd name="T9" fmla="*/ 0 h 1228"/>
                  <a:gd name="T10" fmla="*/ 0 w 4352"/>
                  <a:gd name="T11" fmla="*/ 0 h 1228"/>
                  <a:gd name="T12" fmla="*/ 0 w 4352"/>
                  <a:gd name="T13" fmla="*/ 0 h 1228"/>
                  <a:gd name="T14" fmla="*/ 0 w 4352"/>
                  <a:gd name="T15" fmla="*/ 0 h 1228"/>
                  <a:gd name="T16" fmla="*/ 0 w 4352"/>
                  <a:gd name="T17" fmla="*/ 0 h 1228"/>
                  <a:gd name="T18" fmla="*/ 0 w 4352"/>
                  <a:gd name="T19" fmla="*/ 0 h 1228"/>
                  <a:gd name="T20" fmla="*/ 0 w 4352"/>
                  <a:gd name="T21" fmla="*/ 0 h 1228"/>
                  <a:gd name="T22" fmla="*/ 0 w 4352"/>
                  <a:gd name="T23" fmla="*/ 0 h 1228"/>
                  <a:gd name="T24" fmla="*/ 0 w 4352"/>
                  <a:gd name="T25" fmla="*/ 0 h 1228"/>
                  <a:gd name="T26" fmla="*/ 0 w 4352"/>
                  <a:gd name="T27" fmla="*/ 0 h 1228"/>
                  <a:gd name="T28" fmla="*/ 0 w 4352"/>
                  <a:gd name="T29" fmla="*/ 0 h 1228"/>
                  <a:gd name="T30" fmla="*/ 0 w 4352"/>
                  <a:gd name="T31" fmla="*/ 0 h 1228"/>
                  <a:gd name="T32" fmla="*/ 0 w 4352"/>
                  <a:gd name="T33" fmla="*/ 0 h 1228"/>
                  <a:gd name="T34" fmla="*/ 0 w 4352"/>
                  <a:gd name="T35" fmla="*/ 0 h 1228"/>
                  <a:gd name="T36" fmla="*/ 0 w 4352"/>
                  <a:gd name="T37" fmla="*/ 0 h 1228"/>
                  <a:gd name="T38" fmla="*/ 0 w 4352"/>
                  <a:gd name="T39" fmla="*/ 0 h 1228"/>
                  <a:gd name="T40" fmla="*/ 0 w 4352"/>
                  <a:gd name="T41" fmla="*/ 0 h 1228"/>
                  <a:gd name="T42" fmla="*/ 0 w 4352"/>
                  <a:gd name="T43" fmla="*/ 0 h 1228"/>
                  <a:gd name="T44" fmla="*/ 0 w 4352"/>
                  <a:gd name="T45" fmla="*/ 0 h 1228"/>
                  <a:gd name="T46" fmla="*/ 0 w 4352"/>
                  <a:gd name="T47" fmla="*/ 0 h 1228"/>
                  <a:gd name="T48" fmla="*/ 0 w 4352"/>
                  <a:gd name="T49" fmla="*/ 0 h 1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52"/>
                  <a:gd name="T76" fmla="*/ 0 h 1228"/>
                  <a:gd name="T77" fmla="*/ 4352 w 4352"/>
                  <a:gd name="T78" fmla="*/ 1228 h 1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52" h="1228">
                    <a:moveTo>
                      <a:pt x="4176" y="0"/>
                    </a:moveTo>
                    <a:lnTo>
                      <a:pt x="176" y="0"/>
                    </a:lnTo>
                    <a:lnTo>
                      <a:pt x="20" y="464"/>
                    </a:lnTo>
                    <a:lnTo>
                      <a:pt x="4" y="538"/>
                    </a:lnTo>
                    <a:lnTo>
                      <a:pt x="0" y="618"/>
                    </a:lnTo>
                    <a:lnTo>
                      <a:pt x="4" y="684"/>
                    </a:lnTo>
                    <a:lnTo>
                      <a:pt x="14" y="750"/>
                    </a:lnTo>
                    <a:lnTo>
                      <a:pt x="32" y="812"/>
                    </a:lnTo>
                    <a:lnTo>
                      <a:pt x="198" y="1228"/>
                    </a:lnTo>
                    <a:lnTo>
                      <a:pt x="200" y="1228"/>
                    </a:lnTo>
                    <a:lnTo>
                      <a:pt x="4148" y="1228"/>
                    </a:lnTo>
                    <a:lnTo>
                      <a:pt x="4320" y="810"/>
                    </a:lnTo>
                    <a:lnTo>
                      <a:pt x="4336" y="748"/>
                    </a:lnTo>
                    <a:lnTo>
                      <a:pt x="4348" y="682"/>
                    </a:lnTo>
                    <a:lnTo>
                      <a:pt x="4352" y="616"/>
                    </a:lnTo>
                    <a:lnTo>
                      <a:pt x="4346" y="538"/>
                    </a:lnTo>
                    <a:lnTo>
                      <a:pt x="4332" y="464"/>
                    </a:lnTo>
                    <a:lnTo>
                      <a:pt x="4176" y="0"/>
                    </a:lnTo>
                  </a:path>
                </a:pathLst>
              </a:custGeom>
              <a:noFill/>
              <a:ln w="25400">
                <a:solidFill>
                  <a:srgbClr val="000000"/>
                </a:solidFill>
                <a:prstDash val="solid"/>
                <a:round/>
                <a:headEnd/>
                <a:tailEnd/>
              </a:ln>
            </p:spPr>
            <p:txBody>
              <a:bodyPr/>
              <a:lstStyle/>
              <a:p>
                <a:endParaRPr lang="en-US"/>
              </a:p>
            </p:txBody>
          </p:sp>
          <p:sp>
            <p:nvSpPr>
              <p:cNvPr id="13377" name="Text Box 54"/>
              <p:cNvSpPr txBox="1">
                <a:spLocks noChangeArrowheads="1"/>
              </p:cNvSpPr>
              <p:nvPr/>
            </p:nvSpPr>
            <p:spPr bwMode="auto">
              <a:xfrm>
                <a:off x="767" y="2668"/>
                <a:ext cx="630" cy="139"/>
              </a:xfrm>
              <a:prstGeom prst="rect">
                <a:avLst/>
              </a:prstGeom>
              <a:noFill/>
              <a:ln w="9525">
                <a:noFill/>
                <a:miter lim="800000"/>
                <a:headEnd/>
                <a:tailEnd/>
              </a:ln>
            </p:spPr>
            <p:txBody>
              <a:bodyPr lIns="91387" tIns="45693" rIns="91387" bIns="45693">
                <a:spAutoFit/>
              </a:bodyPr>
              <a:lstStyle/>
              <a:p>
                <a:pPr>
                  <a:lnSpc>
                    <a:spcPct val="70000"/>
                  </a:lnSpc>
                  <a:spcBef>
                    <a:spcPct val="20000"/>
                  </a:spcBef>
                </a:pPr>
                <a:endParaRPr lang="en-US" sz="1200" b="1">
                  <a:solidFill>
                    <a:srgbClr val="000000"/>
                  </a:solidFill>
                </a:endParaRPr>
              </a:p>
            </p:txBody>
          </p:sp>
          <p:sp>
            <p:nvSpPr>
              <p:cNvPr id="13378" name="Rectangle 55"/>
              <p:cNvSpPr>
                <a:spLocks noChangeArrowheads="1"/>
              </p:cNvSpPr>
              <p:nvPr/>
            </p:nvSpPr>
            <p:spPr bwMode="auto">
              <a:xfrm>
                <a:off x="829" y="2500"/>
                <a:ext cx="513" cy="136"/>
              </a:xfrm>
              <a:prstGeom prst="rect">
                <a:avLst/>
              </a:prstGeom>
              <a:noFill/>
              <a:ln w="9525">
                <a:noFill/>
                <a:miter lim="800000"/>
                <a:headEnd/>
                <a:tailEnd/>
              </a:ln>
            </p:spPr>
            <p:txBody>
              <a:bodyPr lIns="0" tIns="0" rIns="0" bIns="0">
                <a:spAutoFit/>
              </a:bodyPr>
              <a:lstStyle/>
              <a:p>
                <a:r>
                  <a:rPr lang="en-US" sz="1400">
                    <a:solidFill>
                      <a:srgbClr val="FFFFFF"/>
                    </a:solidFill>
                  </a:rPr>
                  <a:t>35F44</a:t>
                </a:r>
                <a:endParaRPr lang="en-US" sz="1400">
                  <a:solidFill>
                    <a:srgbClr val="FFFFFF"/>
                  </a:solidFill>
                  <a:latin typeface="Times New Roman" pitchFamily="18" charset="0"/>
                </a:endParaRPr>
              </a:p>
            </p:txBody>
          </p:sp>
        </p:grpSp>
        <p:grpSp>
          <p:nvGrpSpPr>
            <p:cNvPr id="5" name="Group 76"/>
            <p:cNvGrpSpPr>
              <a:grpSpLocks/>
            </p:cNvGrpSpPr>
            <p:nvPr/>
          </p:nvGrpSpPr>
          <p:grpSpPr bwMode="auto">
            <a:xfrm>
              <a:off x="1397000" y="5278438"/>
              <a:ext cx="317500" cy="98425"/>
              <a:chOff x="7246228" y="5873750"/>
              <a:chExt cx="356310" cy="131677"/>
            </a:xfrm>
          </p:grpSpPr>
          <p:pic>
            <p:nvPicPr>
              <p:cNvPr id="13331" name="Picture 4055" descr="RR_CORN_2_BW[1].tif"/>
              <p:cNvPicPr>
                <a:picLocks noChangeAspect="1"/>
              </p:cNvPicPr>
              <p:nvPr/>
            </p:nvPicPr>
            <p:blipFill>
              <a:blip r:embed="rId4" cstate="screen"/>
              <a:srcRect/>
              <a:stretch>
                <a:fillRect/>
              </a:stretch>
            </p:blipFill>
            <p:spPr bwMode="auto">
              <a:xfrm>
                <a:off x="7486500" y="5873750"/>
                <a:ext cx="116038" cy="131677"/>
              </a:xfrm>
              <a:prstGeom prst="rect">
                <a:avLst/>
              </a:prstGeom>
              <a:noFill/>
              <a:ln w="9525">
                <a:noFill/>
                <a:miter lim="800000"/>
                <a:headEnd/>
                <a:tailEnd/>
              </a:ln>
            </p:spPr>
          </p:pic>
          <p:pic>
            <p:nvPicPr>
              <p:cNvPr id="13332" name="Picture 4056" descr="LibertyLink_BW[1].jpg"/>
              <p:cNvPicPr>
                <a:picLocks noChangeAspect="1"/>
              </p:cNvPicPr>
              <p:nvPr/>
            </p:nvPicPr>
            <p:blipFill>
              <a:blip r:embed="rId5" cstate="screen"/>
              <a:srcRect/>
              <a:stretch>
                <a:fillRect/>
              </a:stretch>
            </p:blipFill>
            <p:spPr bwMode="auto">
              <a:xfrm>
                <a:off x="7246228" y="5895950"/>
                <a:ext cx="199139" cy="98136"/>
              </a:xfrm>
              <a:prstGeom prst="rect">
                <a:avLst/>
              </a:prstGeom>
              <a:noFill/>
              <a:ln w="9525">
                <a:noFill/>
                <a:miter lim="800000"/>
                <a:headEnd/>
                <a:tailEnd/>
              </a:ln>
            </p:spPr>
          </p:pic>
        </p:grpSp>
        <p:pic>
          <p:nvPicPr>
            <p:cNvPr id="13330" name="Picture 65" descr="HX_XTRA_shield_bw[1].tif"/>
            <p:cNvPicPr>
              <a:picLocks noChangeAspect="1"/>
            </p:cNvPicPr>
            <p:nvPr/>
          </p:nvPicPr>
          <p:blipFill>
            <a:blip r:embed="rId6" cstate="screen"/>
            <a:srcRect/>
            <a:stretch>
              <a:fillRect/>
            </a:stretch>
          </p:blipFill>
          <p:spPr bwMode="auto">
            <a:xfrm>
              <a:off x="1184275" y="5257800"/>
              <a:ext cx="173038" cy="146050"/>
            </a:xfrm>
            <a:prstGeom prst="rect">
              <a:avLst/>
            </a:prstGeom>
            <a:noFill/>
            <a:ln w="9525">
              <a:noFill/>
              <a:miter lim="800000"/>
              <a:headEnd/>
              <a:tailEnd/>
            </a:ln>
          </p:spPr>
        </p:pic>
      </p:grpSp>
      <p:sp>
        <p:nvSpPr>
          <p:cNvPr id="13324" name="TextBox 64"/>
          <p:cNvSpPr txBox="1">
            <a:spLocks noChangeArrowheads="1"/>
          </p:cNvSpPr>
          <p:nvPr/>
        </p:nvSpPr>
        <p:spPr bwMode="auto">
          <a:xfrm>
            <a:off x="2895600" y="1993525"/>
            <a:ext cx="3124200" cy="646113"/>
          </a:xfrm>
          <a:prstGeom prst="rect">
            <a:avLst/>
          </a:prstGeom>
          <a:noFill/>
          <a:ln w="9525">
            <a:noFill/>
            <a:miter lim="800000"/>
            <a:headEnd/>
            <a:tailEnd/>
          </a:ln>
        </p:spPr>
        <p:txBody>
          <a:bodyPr>
            <a:spAutoFit/>
          </a:bodyPr>
          <a:lstStyle/>
          <a:p>
            <a:pPr algn="l"/>
            <a:r>
              <a:rPr lang="en-US" dirty="0">
                <a:effectLst>
                  <a:outerShdw blurRad="38100" dist="38100" dir="2700000" algn="tl">
                    <a:srgbClr val="000000">
                      <a:alpha val="43137"/>
                    </a:srgbClr>
                  </a:outerShdw>
                </a:effectLst>
              </a:rPr>
              <a:t>Superior germplasm</a:t>
            </a:r>
          </a:p>
          <a:p>
            <a:pPr algn="l"/>
            <a:r>
              <a:rPr lang="en-US" dirty="0">
                <a:effectLst>
                  <a:outerShdw blurRad="38100" dist="38100" dir="2700000" algn="tl">
                    <a:srgbClr val="000000">
                      <a:alpha val="43137"/>
                    </a:srgbClr>
                  </a:outerShdw>
                </a:effectLst>
              </a:rPr>
              <a:t>Breeding since </a:t>
            </a:r>
            <a:r>
              <a:rPr lang="en-US" dirty="0" err="1">
                <a:effectLst>
                  <a:outerShdw blurRad="38100" dist="38100" dir="2700000" algn="tl">
                    <a:srgbClr val="000000">
                      <a:alpha val="43137"/>
                    </a:srgbClr>
                  </a:outerShdw>
                </a:effectLst>
              </a:rPr>
              <a:t>1950’s</a:t>
            </a:r>
            <a:endParaRPr lang="en-US" dirty="0">
              <a:effectLst>
                <a:outerShdw blurRad="38100" dist="38100" dir="2700000" algn="tl">
                  <a:srgbClr val="000000">
                    <a:alpha val="43137"/>
                  </a:srgbClr>
                </a:outerShdw>
              </a:effectLst>
            </a:endParaRPr>
          </a:p>
        </p:txBody>
      </p:sp>
      <p:sp>
        <p:nvSpPr>
          <p:cNvPr id="13325" name="TextBox 65"/>
          <p:cNvSpPr txBox="1">
            <a:spLocks noChangeArrowheads="1"/>
          </p:cNvSpPr>
          <p:nvPr/>
        </p:nvSpPr>
        <p:spPr bwMode="auto">
          <a:xfrm>
            <a:off x="2857500" y="3390900"/>
            <a:ext cx="3124200" cy="646113"/>
          </a:xfrm>
          <a:prstGeom prst="rect">
            <a:avLst/>
          </a:prstGeom>
          <a:noFill/>
          <a:ln w="9525">
            <a:noFill/>
            <a:miter lim="800000"/>
            <a:headEnd/>
            <a:tailEnd/>
          </a:ln>
        </p:spPr>
        <p:txBody>
          <a:bodyPr>
            <a:spAutoFit/>
          </a:bodyPr>
          <a:lstStyle/>
          <a:p>
            <a:pPr algn="l"/>
            <a:r>
              <a:rPr lang="en-US" dirty="0">
                <a:effectLst>
                  <a:outerShdw blurRad="38100" dist="38100" dir="2700000" algn="tl">
                    <a:srgbClr val="000000">
                      <a:alpha val="43137"/>
                    </a:srgbClr>
                  </a:outerShdw>
                </a:effectLst>
              </a:rPr>
              <a:t>Native tolerance + AYT™ system technology</a:t>
            </a:r>
          </a:p>
        </p:txBody>
      </p:sp>
      <p:pic>
        <p:nvPicPr>
          <p:cNvPr id="12355" name="Picture 67"/>
          <p:cNvPicPr>
            <a:picLocks noChangeAspect="1" noChangeArrowheads="1"/>
          </p:cNvPicPr>
          <p:nvPr/>
        </p:nvPicPr>
        <p:blipFill>
          <a:blip r:embed="rId7" cstate="screen"/>
          <a:srcRect/>
          <a:stretch>
            <a:fillRect/>
          </a:stretch>
        </p:blipFill>
        <p:spPr bwMode="auto">
          <a:xfrm>
            <a:off x="6534150" y="1613644"/>
            <a:ext cx="2609850" cy="4294096"/>
          </a:xfrm>
          <a:prstGeom prst="rect">
            <a:avLst/>
          </a:prstGeom>
          <a:noFill/>
          <a:ln w="9525">
            <a:noFill/>
            <a:miter lim="800000"/>
            <a:headEnd/>
            <a:tailEnd/>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sp>
        <p:nvSpPr>
          <p:cNvPr id="67" name="Pentagon 66"/>
          <p:cNvSpPr/>
          <p:nvPr/>
        </p:nvSpPr>
        <p:spPr bwMode="auto">
          <a:xfrm>
            <a:off x="0" y="1613648"/>
            <a:ext cx="2832847" cy="1398493"/>
          </a:xfrm>
          <a:prstGeom prst="homePlate">
            <a:avLst/>
          </a:prstGeom>
          <a:solidFill>
            <a:srgbClr val="0033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228600" algn="l">
              <a:spcBef>
                <a:spcPts val="600"/>
              </a:spcBef>
              <a:spcAft>
                <a:spcPts val="600"/>
              </a:spcAft>
            </a:pPr>
            <a:endParaRPr lang="en-US" sz="1050" dirty="0">
              <a:solidFill>
                <a:srgbClr val="FFFFFF"/>
              </a:solidFill>
            </a:endParaRPr>
          </a:p>
          <a:p>
            <a:pPr marL="228600" algn="l">
              <a:spcBef>
                <a:spcPts val="600"/>
              </a:spcBef>
              <a:spcAft>
                <a:spcPts val="600"/>
              </a:spcAft>
            </a:pPr>
            <a:r>
              <a:rPr lang="en-US" dirty="0">
                <a:solidFill>
                  <a:srgbClr val="FFFFFF"/>
                </a:solidFill>
              </a:rPr>
              <a:t>Industry-leading</a:t>
            </a:r>
            <a:br>
              <a:rPr lang="en-US" dirty="0">
                <a:solidFill>
                  <a:srgbClr val="FFFFFF"/>
                </a:solidFill>
              </a:rPr>
            </a:br>
            <a:r>
              <a:rPr lang="en-US" sz="2400" b="1" dirty="0">
                <a:solidFill>
                  <a:srgbClr val="FFFFFF"/>
                </a:solidFill>
              </a:rPr>
              <a:t>HYBRIDS</a:t>
            </a:r>
          </a:p>
        </p:txBody>
      </p:sp>
      <p:sp>
        <p:nvSpPr>
          <p:cNvPr id="13326" name="TextBox 67"/>
          <p:cNvSpPr txBox="1">
            <a:spLocks noChangeArrowheads="1"/>
          </p:cNvSpPr>
          <p:nvPr/>
        </p:nvSpPr>
        <p:spPr bwMode="auto">
          <a:xfrm>
            <a:off x="2876550" y="4876800"/>
            <a:ext cx="3124200" cy="646113"/>
          </a:xfrm>
          <a:prstGeom prst="rect">
            <a:avLst/>
          </a:prstGeom>
          <a:noFill/>
          <a:ln w="9525">
            <a:noFill/>
            <a:miter lim="800000"/>
            <a:headEnd/>
            <a:tailEnd/>
          </a:ln>
        </p:spPr>
        <p:txBody>
          <a:bodyPr>
            <a:spAutoFit/>
          </a:bodyPr>
          <a:lstStyle/>
          <a:p>
            <a:pPr algn="l"/>
            <a:r>
              <a:rPr lang="en-US" dirty="0">
                <a:effectLst>
                  <a:outerShdw blurRad="38100" dist="38100" dir="2700000" algn="tl">
                    <a:srgbClr val="000000">
                      <a:alpha val="43137"/>
                    </a:srgbClr>
                  </a:outerShdw>
                </a:effectLst>
              </a:rPr>
              <a:t>Broad acreage applications</a:t>
            </a:r>
          </a:p>
          <a:p>
            <a:pPr algn="l"/>
            <a:r>
              <a:rPr lang="en-US" dirty="0">
                <a:effectLst>
                  <a:outerShdw blurRad="38100" dist="38100" dir="2700000" algn="tl">
                    <a:srgbClr val="000000">
                      <a:alpha val="43137"/>
                    </a:srgbClr>
                  </a:outerShdw>
                </a:effectLst>
              </a:rPr>
              <a:t>Integrated approach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60" y="882911"/>
            <a:ext cx="8145463" cy="688976"/>
          </a:xfrm>
        </p:spPr>
        <p:txBody>
          <a:bodyPr>
            <a:normAutofit/>
          </a:bodyPr>
          <a:lstStyle/>
          <a:p>
            <a:r>
              <a:rPr lang="en-US" sz="2400" dirty="0" smtClean="0"/>
              <a:t>Modeling for Climate Change</a:t>
            </a:r>
            <a:endParaRPr lang="en-US" sz="2400" dirty="0"/>
          </a:p>
        </p:txBody>
      </p:sp>
      <p:grpSp>
        <p:nvGrpSpPr>
          <p:cNvPr id="12" name="Group 11"/>
          <p:cNvGrpSpPr/>
          <p:nvPr/>
        </p:nvGrpSpPr>
        <p:grpSpPr>
          <a:xfrm>
            <a:off x="253221" y="1361271"/>
            <a:ext cx="8594924" cy="4814446"/>
            <a:chOff x="850751" y="1811437"/>
            <a:chExt cx="6857990" cy="3038355"/>
          </a:xfrm>
        </p:grpSpPr>
        <p:sp>
          <p:nvSpPr>
            <p:cNvPr id="10" name="Rectangle 9"/>
            <p:cNvSpPr/>
            <p:nvPr/>
          </p:nvSpPr>
          <p:spPr>
            <a:xfrm>
              <a:off x="1456888" y="1828800"/>
              <a:ext cx="6251853" cy="2997843"/>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00"/>
                </a:solidFill>
              </a:endParaRPr>
            </a:p>
          </p:txBody>
        </p:sp>
        <p:sp>
          <p:nvSpPr>
            <p:cNvPr id="11" name="TextBox 10"/>
            <p:cNvSpPr txBox="1"/>
            <p:nvPr/>
          </p:nvSpPr>
          <p:spPr>
            <a:xfrm>
              <a:off x="2197723" y="2150323"/>
              <a:ext cx="5455241" cy="2311398"/>
            </a:xfrm>
            <a:prstGeom prst="rect">
              <a:avLst/>
            </a:prstGeom>
            <a:noFill/>
          </p:spPr>
          <p:txBody>
            <a:bodyPr wrap="square" rtlCol="0">
              <a:spAutoFit/>
            </a:bodyPr>
            <a:lstStyle/>
            <a:p>
              <a:pPr marL="115888" indent="-115888">
                <a:buFont typeface="Arial" pitchFamily="34" charset="0"/>
                <a:buChar char="•"/>
              </a:pPr>
              <a:endParaRPr lang="en-US" sz="1600" i="1" dirty="0" smtClean="0">
                <a:solidFill>
                  <a:srgbClr val="003300"/>
                </a:solidFill>
              </a:endParaRPr>
            </a:p>
            <a:p>
              <a:pPr marL="115888" indent="-115888">
                <a:buFont typeface="Arial" pitchFamily="34" charset="0"/>
                <a:buChar char="•"/>
              </a:pPr>
              <a:r>
                <a:rPr lang="en-US" sz="2400" i="1" dirty="0" smtClean="0">
                  <a:solidFill>
                    <a:srgbClr val="003300"/>
                  </a:solidFill>
                </a:rPr>
                <a:t>Modeling to determine optimum genotypes for future climate situations</a:t>
              </a:r>
            </a:p>
            <a:p>
              <a:pPr marL="115888" indent="-115888">
                <a:buFont typeface="Arial" pitchFamily="34" charset="0"/>
                <a:buChar char="•"/>
              </a:pPr>
              <a:endParaRPr lang="en-US" sz="2400" i="1" dirty="0" smtClean="0">
                <a:solidFill>
                  <a:srgbClr val="003300"/>
                </a:solidFill>
              </a:endParaRPr>
            </a:p>
            <a:p>
              <a:pPr marL="115888" indent="-115888">
                <a:buFont typeface="Arial" pitchFamily="34" charset="0"/>
                <a:buChar char="•"/>
              </a:pPr>
              <a:r>
                <a:rPr lang="en-US" sz="2400" i="1" dirty="0" smtClean="0">
                  <a:solidFill>
                    <a:srgbClr val="003300"/>
                  </a:solidFill>
                </a:rPr>
                <a:t>Molecular markers allow for rapid shift of product line, Kernel Chipping, DH</a:t>
              </a:r>
            </a:p>
            <a:p>
              <a:pPr marL="115888" indent="-115888">
                <a:buFont typeface="Arial" pitchFamily="34" charset="0"/>
                <a:buChar char="•"/>
              </a:pPr>
              <a:endParaRPr lang="en-US" sz="2400" i="1" dirty="0" smtClean="0">
                <a:solidFill>
                  <a:srgbClr val="003300"/>
                </a:solidFill>
              </a:endParaRPr>
            </a:p>
            <a:p>
              <a:pPr marL="115888" indent="-115888">
                <a:buFont typeface="Arial" pitchFamily="34" charset="0"/>
                <a:buChar char="•"/>
              </a:pPr>
              <a:r>
                <a:rPr lang="en-US" sz="2400" i="1" dirty="0" err="1" smtClean="0">
                  <a:solidFill>
                    <a:srgbClr val="003300"/>
                  </a:solidFill>
                </a:rPr>
                <a:t>Phenotyping</a:t>
              </a:r>
              <a:r>
                <a:rPr lang="en-US" sz="2400" i="1" dirty="0" smtClean="0">
                  <a:solidFill>
                    <a:srgbClr val="003300"/>
                  </a:solidFill>
                </a:rPr>
                <a:t> -  Precision Screening, </a:t>
              </a:r>
              <a:r>
                <a:rPr lang="en-US" sz="2400" b="1" i="1" dirty="0" smtClean="0"/>
                <a:t>IMPACT™ trials, </a:t>
              </a:r>
              <a:r>
                <a:rPr lang="en-US" sz="2400" b="1" i="1" dirty="0" err="1" smtClean="0"/>
                <a:t>EnClass</a:t>
              </a:r>
              <a:r>
                <a:rPr lang="en-US" sz="2400" b="1" i="1" dirty="0" smtClean="0"/>
                <a:t>® system </a:t>
              </a:r>
              <a:endParaRPr lang="en-US" sz="2400" i="1" dirty="0" smtClean="0">
                <a:solidFill>
                  <a:srgbClr val="003300"/>
                </a:solidFill>
              </a:endParaRPr>
            </a:p>
            <a:p>
              <a:pPr marL="115888" indent="-115888">
                <a:buFont typeface="Arial" pitchFamily="34" charset="0"/>
                <a:buChar char="•"/>
              </a:pPr>
              <a:endParaRPr lang="en-US" sz="2400" i="1" dirty="0" smtClean="0">
                <a:solidFill>
                  <a:srgbClr val="003300"/>
                </a:solidFill>
              </a:endParaRPr>
            </a:p>
          </p:txBody>
        </p:sp>
        <p:sp>
          <p:nvSpPr>
            <p:cNvPr id="8" name="Pentagon 7"/>
            <p:cNvSpPr/>
            <p:nvPr/>
          </p:nvSpPr>
          <p:spPr>
            <a:xfrm>
              <a:off x="850751" y="1811437"/>
              <a:ext cx="1324521" cy="3038355"/>
            </a:xfrm>
            <a:prstGeom prst="homePlate">
              <a:avLst/>
            </a:prstGeom>
            <a:solidFill>
              <a:srgbClr val="008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76913" y="790313"/>
            <a:ext cx="8145463" cy="688976"/>
          </a:xfrm>
        </p:spPr>
        <p:txBody>
          <a:bodyPr/>
          <a:lstStyle/>
          <a:p>
            <a:pPr algn="r" eaLnBrk="1" hangingPunct="1"/>
            <a:r>
              <a:rPr lang="en-GB" sz="3600" i="1" dirty="0" smtClean="0">
                <a:solidFill>
                  <a:schemeClr val="tx1"/>
                </a:solidFill>
              </a:rPr>
              <a:t>Thank you</a:t>
            </a:r>
            <a:r>
              <a:rPr lang="en-US" sz="3600" i="1" dirty="0" smtClean="0">
                <a:solidFill>
                  <a:schemeClr val="tx1"/>
                </a:solidFill>
              </a:rPr>
              <a:t> </a:t>
            </a:r>
          </a:p>
        </p:txBody>
      </p:sp>
      <p:sp>
        <p:nvSpPr>
          <p:cNvPr id="28680" name="Rectangle 10"/>
          <p:cNvSpPr>
            <a:spLocks noChangeArrowheads="1"/>
          </p:cNvSpPr>
          <p:nvPr/>
        </p:nvSpPr>
        <p:spPr bwMode="auto">
          <a:xfrm>
            <a:off x="228600" y="4567072"/>
            <a:ext cx="7848600" cy="1752600"/>
          </a:xfrm>
          <a:prstGeom prst="rect">
            <a:avLst/>
          </a:prstGeom>
          <a:noFill/>
          <a:ln w="9525">
            <a:noFill/>
            <a:miter lim="800000"/>
            <a:headEnd/>
            <a:tailEnd/>
          </a:ln>
        </p:spPr>
        <p:txBody>
          <a:bodyPr anchor="ctr"/>
          <a:lstStyle/>
          <a:p>
            <a:endParaRPr lang="en-US" sz="2000" b="1">
              <a:solidFill>
                <a:schemeClr val="bg1"/>
              </a:solidFill>
              <a:latin typeface="Vectora LT Std Light"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enBarTempPioDu">
  <a:themeElements>
    <a:clrScheme name="GreenBar">
      <a:dk1>
        <a:srgbClr val="000000"/>
      </a:dk1>
      <a:lt1>
        <a:srgbClr val="FFFFFF"/>
      </a:lt1>
      <a:dk2>
        <a:srgbClr val="000000"/>
      </a:dk2>
      <a:lt2>
        <a:srgbClr val="808080"/>
      </a:lt2>
      <a:accent1>
        <a:srgbClr val="357C2A"/>
      </a:accent1>
      <a:accent2>
        <a:srgbClr val="C88B0F"/>
      </a:accent2>
      <a:accent3>
        <a:srgbClr val="B15C0F"/>
      </a:accent3>
      <a:accent4>
        <a:srgbClr val="559CBE"/>
      </a:accent4>
      <a:accent5>
        <a:srgbClr val="9FCF67"/>
      </a:accent5>
      <a:accent6>
        <a:srgbClr val="ADAFB2"/>
      </a:accent6>
      <a:hlink>
        <a:srgbClr val="357C2A"/>
      </a:hlink>
      <a:folHlink>
        <a:srgbClr val="C88B0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GreenBarTempPioDu</Template>
  <TotalTime>1206</TotalTime>
  <Words>787</Words>
  <Application>Microsoft Office PowerPoint</Application>
  <PresentationFormat>On-screen Show (4:3)</PresentationFormat>
  <Paragraphs>96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GreenBarTempPioDu</vt:lpstr>
      <vt:lpstr>Adaptation &amp; Technology:  Key to Productivity Improvement </vt:lpstr>
      <vt:lpstr>Slide 2</vt:lpstr>
      <vt:lpstr>Slide 3</vt:lpstr>
      <vt:lpstr>Improving adaptation to future climate change</vt:lpstr>
      <vt:lpstr>Slide 5</vt:lpstr>
      <vt:lpstr>Modeling for Climate Change</vt:lpstr>
      <vt:lpstr>Thank you </vt:lpstr>
    </vt:vector>
  </TitlesOfParts>
  <Company>Pioneer Hi-Bred Int'l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Bachmann, Jane</dc:creator>
  <cp:lastModifiedBy>Administrator</cp:lastModifiedBy>
  <cp:revision>128</cp:revision>
  <dcterms:created xsi:type="dcterms:W3CDTF">2010-10-19T14:30:42Z</dcterms:created>
  <dcterms:modified xsi:type="dcterms:W3CDTF">2013-03-21T10:02:00Z</dcterms:modified>
</cp:coreProperties>
</file>