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71" r:id="rId3"/>
    <p:sldId id="270" r:id="rId4"/>
    <p:sldId id="272" r:id="rId5"/>
    <p:sldId id="263" r:id="rId6"/>
    <p:sldId id="284" r:id="rId7"/>
    <p:sldId id="290" r:id="rId8"/>
    <p:sldId id="291" r:id="rId9"/>
    <p:sldId id="292" r:id="rId10"/>
    <p:sldId id="274" r:id="rId11"/>
    <p:sldId id="264" r:id="rId12"/>
    <p:sldId id="265" r:id="rId13"/>
    <p:sldId id="266" r:id="rId14"/>
    <p:sldId id="267" r:id="rId15"/>
    <p:sldId id="295" r:id="rId16"/>
    <p:sldId id="268" r:id="rId17"/>
    <p:sldId id="296" r:id="rId18"/>
    <p:sldId id="297" r:id="rId19"/>
    <p:sldId id="269" r:id="rId20"/>
    <p:sldId id="285" r:id="rId21"/>
    <p:sldId id="286" r:id="rId22"/>
    <p:sldId id="279" r:id="rId23"/>
    <p:sldId id="294" r:id="rId24"/>
    <p:sldId id="2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9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sTATE%20aLLOCATION%20IN%202012-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IN"/>
            </a:pPr>
            <a:r>
              <a:rPr lang="en-US" sz="1800" dirty="0" smtClean="0"/>
              <a:t>% of total outlay for </a:t>
            </a:r>
            <a:r>
              <a:rPr lang="en-US" sz="1800" dirty="0" err="1" smtClean="0"/>
              <a:t>Agril</a:t>
            </a:r>
            <a:r>
              <a:rPr lang="en-US" sz="1800" dirty="0" smtClean="0"/>
              <a:t>. Marketing</a:t>
            </a:r>
            <a:endParaRPr lang="en-US" sz="1800" dirty="0"/>
          </a:p>
        </c:rich>
      </c:tx>
      <c:layout/>
    </c:title>
    <c:plotArea>
      <c:layout/>
      <c:barChart>
        <c:barDir val="col"/>
        <c:grouping val="clustered"/>
        <c:ser>
          <c:idx val="0"/>
          <c:order val="0"/>
          <c:tx>
            <c:strRef>
              <c:f>Sheet3!$L$1</c:f>
              <c:strCache>
                <c:ptCount val="1"/>
                <c:pt idx="0">
                  <c:v>Agril Marketing</c:v>
                </c:pt>
              </c:strCache>
            </c:strRef>
          </c:tx>
          <c:spPr>
            <a:solidFill>
              <a:schemeClr val="tx1"/>
            </a:solidFill>
          </c:spPr>
          <c:dPt>
            <c:idx val="9"/>
            <c:spPr>
              <a:solidFill>
                <a:srgbClr val="FF0000"/>
              </a:solidFill>
            </c:spPr>
          </c:dPt>
          <c:cat>
            <c:strRef>
              <c:f>Sheet3!$K$2:$K$35</c:f>
              <c:strCache>
                <c:ptCount val="34"/>
                <c:pt idx="0">
                  <c:v>RAJ</c:v>
                </c:pt>
                <c:pt idx="1">
                  <c:v>J&amp;K</c:v>
                </c:pt>
                <c:pt idx="2">
                  <c:v>TRP</c:v>
                </c:pt>
                <c:pt idx="3">
                  <c:v>KEL</c:v>
                </c:pt>
                <c:pt idx="4">
                  <c:v>HP</c:v>
                </c:pt>
                <c:pt idx="5">
                  <c:v>PUD</c:v>
                </c:pt>
                <c:pt idx="6">
                  <c:v>AR</c:v>
                </c:pt>
                <c:pt idx="7">
                  <c:v>MGY</c:v>
                </c:pt>
                <c:pt idx="8">
                  <c:v>OR</c:v>
                </c:pt>
                <c:pt idx="9">
                  <c:v>MEAN</c:v>
                </c:pt>
                <c:pt idx="10">
                  <c:v>MIZ</c:v>
                </c:pt>
                <c:pt idx="11">
                  <c:v>CHG</c:v>
                </c:pt>
                <c:pt idx="12">
                  <c:v>GUJ</c:v>
                </c:pt>
                <c:pt idx="13">
                  <c:v>KAR</c:v>
                </c:pt>
                <c:pt idx="14">
                  <c:v>SKM</c:v>
                </c:pt>
                <c:pt idx="15">
                  <c:v>ASM</c:v>
                </c:pt>
                <c:pt idx="16">
                  <c:v>MNR</c:v>
                </c:pt>
                <c:pt idx="17">
                  <c:v>AP</c:v>
                </c:pt>
                <c:pt idx="18">
                  <c:v>BR</c:v>
                </c:pt>
                <c:pt idx="19">
                  <c:v>GOA</c:v>
                </c:pt>
                <c:pt idx="20">
                  <c:v>HAR</c:v>
                </c:pt>
                <c:pt idx="21">
                  <c:v>JHD</c:v>
                </c:pt>
                <c:pt idx="22">
                  <c:v>MP</c:v>
                </c:pt>
                <c:pt idx="23">
                  <c:v>MAHA</c:v>
                </c:pt>
                <c:pt idx="24">
                  <c:v>NLD</c:v>
                </c:pt>
                <c:pt idx="25">
                  <c:v>PUNJ</c:v>
                </c:pt>
                <c:pt idx="26">
                  <c:v>TN</c:v>
                </c:pt>
                <c:pt idx="27">
                  <c:v>UP</c:v>
                </c:pt>
                <c:pt idx="28">
                  <c:v>UKH</c:v>
                </c:pt>
                <c:pt idx="29">
                  <c:v>WB</c:v>
                </c:pt>
                <c:pt idx="30">
                  <c:v>A&amp;N</c:v>
                </c:pt>
                <c:pt idx="31">
                  <c:v>CH</c:v>
                </c:pt>
                <c:pt idx="32">
                  <c:v>DDH</c:v>
                </c:pt>
                <c:pt idx="33">
                  <c:v>LKH</c:v>
                </c:pt>
              </c:strCache>
            </c:strRef>
          </c:cat>
          <c:val>
            <c:numRef>
              <c:f>Sheet3!$L$2:$L$35</c:f>
              <c:numCache>
                <c:formatCode>General</c:formatCode>
                <c:ptCount val="34"/>
                <c:pt idx="0">
                  <c:v>5.6</c:v>
                </c:pt>
                <c:pt idx="1">
                  <c:v>4.8</c:v>
                </c:pt>
                <c:pt idx="2">
                  <c:v>4.3</c:v>
                </c:pt>
                <c:pt idx="3">
                  <c:v>4</c:v>
                </c:pt>
                <c:pt idx="4">
                  <c:v>3.9</c:v>
                </c:pt>
                <c:pt idx="5">
                  <c:v>3.3</c:v>
                </c:pt>
                <c:pt idx="6">
                  <c:v>3.1</c:v>
                </c:pt>
                <c:pt idx="7">
                  <c:v>1.9</c:v>
                </c:pt>
                <c:pt idx="8">
                  <c:v>1.1000000000000001</c:v>
                </c:pt>
                <c:pt idx="9">
                  <c:v>0.60000000000000064</c:v>
                </c:pt>
                <c:pt idx="10">
                  <c:v>0.5</c:v>
                </c:pt>
                <c:pt idx="11">
                  <c:v>0.4</c:v>
                </c:pt>
                <c:pt idx="12">
                  <c:v>0.30000000000000032</c:v>
                </c:pt>
                <c:pt idx="13">
                  <c:v>0.30000000000000032</c:v>
                </c:pt>
                <c:pt idx="14">
                  <c:v>0.30000000000000032</c:v>
                </c:pt>
                <c:pt idx="15">
                  <c:v>0.2</c:v>
                </c:pt>
                <c:pt idx="16">
                  <c:v>0.1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ser>
        <c:axId val="54956032"/>
        <c:axId val="54957568"/>
      </c:barChart>
      <c:catAx>
        <c:axId val="54956032"/>
        <c:scaling>
          <c:orientation val="minMax"/>
        </c:scaling>
        <c:axPos val="b"/>
        <c:tickLblPos val="nextTo"/>
        <c:txPr>
          <a:bodyPr/>
          <a:lstStyle/>
          <a:p>
            <a:pPr>
              <a:defRPr lang="en-IN" sz="900" b="1"/>
            </a:pPr>
            <a:endParaRPr lang="en-US"/>
          </a:p>
        </c:txPr>
        <c:crossAx val="54957568"/>
        <c:crosses val="autoZero"/>
        <c:auto val="1"/>
        <c:lblAlgn val="ctr"/>
        <c:lblOffset val="100"/>
      </c:catAx>
      <c:valAx>
        <c:axId val="54957568"/>
        <c:scaling>
          <c:orientation val="minMax"/>
        </c:scaling>
        <c:axPos val="l"/>
        <c:majorGridlines/>
        <c:numFmt formatCode="General" sourceLinked="1"/>
        <c:tickLblPos val="nextTo"/>
        <c:txPr>
          <a:bodyPr/>
          <a:lstStyle/>
          <a:p>
            <a:pPr>
              <a:defRPr lang="en-IN"/>
            </a:pPr>
            <a:endParaRPr lang="en-US"/>
          </a:p>
        </c:txPr>
        <c:crossAx val="54956032"/>
        <c:crosses val="autoZero"/>
        <c:crossBetween val="between"/>
      </c:valAx>
    </c:plotArea>
    <c:plotVisOnly val="1"/>
    <c:dispBlanksAs val="gap"/>
  </c:chart>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677B2-ED29-46A8-A6DF-8AE98154FFA8}"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n-IN"/>
        </a:p>
      </dgm:t>
    </dgm:pt>
    <dgm:pt modelId="{F12F8FB8-0D82-4F19-AB50-9919C9065AD6}">
      <dgm:prSet phldrT="[Text]" custT="1"/>
      <dgm:spPr>
        <a:solidFill>
          <a:schemeClr val="accent6">
            <a:lumMod val="40000"/>
            <a:lumOff val="60000"/>
          </a:schemeClr>
        </a:solidFill>
      </dgm:spPr>
      <dgm:t>
        <a:bodyPr/>
        <a:lstStyle/>
        <a:p>
          <a:r>
            <a:rPr lang="en-US" sz="1800" b="1" u="sng" dirty="0" smtClean="0">
              <a:solidFill>
                <a:srgbClr val="C00000"/>
              </a:solidFill>
              <a:effectLst>
                <a:outerShdw blurRad="38100" dist="38100" dir="2700000" algn="tl">
                  <a:srgbClr val="000000">
                    <a:alpha val="43137"/>
                  </a:srgbClr>
                </a:outerShdw>
              </a:effectLst>
              <a:latin typeface="Garamond" pitchFamily="18" charset="0"/>
            </a:rPr>
            <a:t>Strength</a:t>
          </a:r>
          <a:endParaRPr lang="en-IN" sz="1800" b="1" u="sng" dirty="0">
            <a:solidFill>
              <a:srgbClr val="C00000"/>
            </a:solidFill>
            <a:effectLst>
              <a:outerShdw blurRad="38100" dist="38100" dir="2700000" algn="tl">
                <a:srgbClr val="000000">
                  <a:alpha val="43137"/>
                </a:srgbClr>
              </a:outerShdw>
            </a:effectLst>
            <a:latin typeface="Garamond" pitchFamily="18" charset="0"/>
          </a:endParaRPr>
        </a:p>
      </dgm:t>
    </dgm:pt>
    <dgm:pt modelId="{6BE895E8-3772-41A4-9D5C-B31D7C1177A8}" type="parTrans" cxnId="{D22076CF-493C-4D1E-A7A1-7263E8FDB0B9}">
      <dgm:prSet/>
      <dgm:spPr/>
      <dgm:t>
        <a:bodyPr/>
        <a:lstStyle/>
        <a:p>
          <a:endParaRPr lang="en-IN"/>
        </a:p>
      </dgm:t>
    </dgm:pt>
    <dgm:pt modelId="{2ADFA799-F109-405B-9A86-880EA3A9C39F}" type="sibTrans" cxnId="{D22076CF-493C-4D1E-A7A1-7263E8FDB0B9}">
      <dgm:prSet/>
      <dgm:spPr/>
      <dgm:t>
        <a:bodyPr/>
        <a:lstStyle/>
        <a:p>
          <a:endParaRPr lang="en-IN"/>
        </a:p>
      </dgm:t>
    </dgm:pt>
    <dgm:pt modelId="{FA823FDB-D52F-496C-9AC5-22B921649BF4}">
      <dgm:prSet phldrT="[Text]" custT="1"/>
      <dgm:spPr>
        <a:solidFill>
          <a:schemeClr val="accent6">
            <a:lumMod val="40000"/>
            <a:lumOff val="60000"/>
          </a:schemeClr>
        </a:solidFill>
      </dgm:spPr>
      <dgm:t>
        <a:bodyPr/>
        <a:lstStyle/>
        <a:p>
          <a:r>
            <a:rPr lang="en-US" sz="1800" b="1" dirty="0" smtClean="0">
              <a:solidFill>
                <a:schemeClr val="tx1"/>
              </a:solidFill>
              <a:effectLst>
                <a:outerShdw blurRad="38100" dist="38100" dir="2700000" algn="tl">
                  <a:srgbClr val="000000">
                    <a:alpha val="43137"/>
                  </a:srgbClr>
                </a:outerShdw>
              </a:effectLst>
              <a:latin typeface="Garamond" pitchFamily="18" charset="0"/>
            </a:rPr>
            <a:t>Large Consumer Base</a:t>
          </a:r>
          <a:endParaRPr lang="en-IN" sz="1800" b="1" dirty="0">
            <a:solidFill>
              <a:schemeClr val="tx1"/>
            </a:solidFill>
            <a:effectLst>
              <a:outerShdw blurRad="38100" dist="38100" dir="2700000" algn="tl">
                <a:srgbClr val="000000">
                  <a:alpha val="43137"/>
                </a:srgbClr>
              </a:outerShdw>
            </a:effectLst>
            <a:latin typeface="Garamond" pitchFamily="18" charset="0"/>
          </a:endParaRPr>
        </a:p>
      </dgm:t>
    </dgm:pt>
    <dgm:pt modelId="{A96726F0-9D63-4B6D-B457-B7771FD1C74F}" type="parTrans" cxnId="{50565B68-67B4-4B20-B8A1-605FB44DBBBB}">
      <dgm:prSet/>
      <dgm:spPr/>
      <dgm:t>
        <a:bodyPr/>
        <a:lstStyle/>
        <a:p>
          <a:endParaRPr lang="en-IN"/>
        </a:p>
      </dgm:t>
    </dgm:pt>
    <dgm:pt modelId="{9603C54E-605F-45C3-B446-000574ADFEF4}" type="sibTrans" cxnId="{50565B68-67B4-4B20-B8A1-605FB44DBBBB}">
      <dgm:prSet/>
      <dgm:spPr/>
      <dgm:t>
        <a:bodyPr/>
        <a:lstStyle/>
        <a:p>
          <a:endParaRPr lang="en-IN"/>
        </a:p>
      </dgm:t>
    </dgm:pt>
    <dgm:pt modelId="{38B9F8C7-64D6-48B4-83AC-F2DBC0549B5E}">
      <dgm:prSet phldrT="[Text]" custT="1"/>
      <dgm:spPr>
        <a:solidFill>
          <a:schemeClr val="accent6">
            <a:lumMod val="40000"/>
            <a:lumOff val="60000"/>
          </a:schemeClr>
        </a:solidFill>
      </dgm:spPr>
      <dgm:t>
        <a:bodyPr/>
        <a:lstStyle/>
        <a:p>
          <a:r>
            <a:rPr lang="en-US" sz="1800" b="1" dirty="0" smtClean="0">
              <a:solidFill>
                <a:schemeClr val="tx1"/>
              </a:solidFill>
              <a:effectLst>
                <a:outerShdw blurRad="38100" dist="38100" dir="2700000" algn="tl">
                  <a:srgbClr val="000000">
                    <a:alpha val="43137"/>
                  </a:srgbClr>
                </a:outerShdw>
              </a:effectLst>
              <a:latin typeface="Garamond" pitchFamily="18" charset="0"/>
              <a:ea typeface="Tahoma" pitchFamily="34" charset="0"/>
              <a:cs typeface="Tahoma" pitchFamily="34" charset="0"/>
            </a:rPr>
            <a:t>Rise in household income- enhanced demand for high value foods and FMCG products</a:t>
          </a:r>
          <a:endParaRPr lang="en-IN" sz="1800" b="1" dirty="0">
            <a:solidFill>
              <a:schemeClr val="tx1"/>
            </a:solidFill>
            <a:effectLst>
              <a:outerShdw blurRad="38100" dist="38100" dir="2700000" algn="tl">
                <a:srgbClr val="000000">
                  <a:alpha val="43137"/>
                </a:srgbClr>
              </a:outerShdw>
            </a:effectLst>
            <a:latin typeface="Garamond" pitchFamily="18" charset="0"/>
          </a:endParaRPr>
        </a:p>
      </dgm:t>
    </dgm:pt>
    <dgm:pt modelId="{E8C00E4C-93B4-4DA3-8CB3-4D88DBFEEE3F}" type="parTrans" cxnId="{2881681D-4FA3-4FEF-8D16-ABE89591B0A8}">
      <dgm:prSet/>
      <dgm:spPr/>
      <dgm:t>
        <a:bodyPr/>
        <a:lstStyle/>
        <a:p>
          <a:endParaRPr lang="en-IN"/>
        </a:p>
      </dgm:t>
    </dgm:pt>
    <dgm:pt modelId="{9435A825-2C58-4C81-801B-930EB78C2577}" type="sibTrans" cxnId="{2881681D-4FA3-4FEF-8D16-ABE89591B0A8}">
      <dgm:prSet/>
      <dgm:spPr/>
      <dgm:t>
        <a:bodyPr/>
        <a:lstStyle/>
        <a:p>
          <a:endParaRPr lang="en-IN"/>
        </a:p>
      </dgm:t>
    </dgm:pt>
    <dgm:pt modelId="{2A15F4CC-243D-45EA-986E-FB5C64D7E43E}">
      <dgm:prSet phldrT="[Text]" custT="1"/>
      <dgm:spPr>
        <a:solidFill>
          <a:schemeClr val="accent6">
            <a:lumMod val="40000"/>
            <a:lumOff val="60000"/>
          </a:schemeClr>
        </a:solidFill>
      </dgm:spPr>
      <dgm:t>
        <a:bodyPr/>
        <a:lstStyle/>
        <a:p>
          <a:r>
            <a:rPr lang="en-US" sz="1800" b="1" dirty="0" smtClean="0">
              <a:solidFill>
                <a:schemeClr val="tx1"/>
              </a:solidFill>
              <a:effectLst>
                <a:outerShdw blurRad="38100" dist="38100" dir="2700000" algn="tl">
                  <a:srgbClr val="000000">
                    <a:alpha val="43137"/>
                  </a:srgbClr>
                </a:outerShdw>
              </a:effectLst>
              <a:latin typeface="Garamond" pitchFamily="18" charset="0"/>
            </a:rPr>
            <a:t>Wide network of Regulated markets -7,190 and RPMs -22,505</a:t>
          </a:r>
          <a:endParaRPr lang="en-IN" sz="1800" b="1" dirty="0">
            <a:solidFill>
              <a:schemeClr val="tx1"/>
            </a:solidFill>
            <a:effectLst>
              <a:outerShdw blurRad="38100" dist="38100" dir="2700000" algn="tl">
                <a:srgbClr val="000000">
                  <a:alpha val="43137"/>
                </a:srgbClr>
              </a:outerShdw>
            </a:effectLst>
            <a:latin typeface="Garamond" pitchFamily="18" charset="0"/>
          </a:endParaRPr>
        </a:p>
      </dgm:t>
    </dgm:pt>
    <dgm:pt modelId="{EE86DCF5-E2CC-4137-B641-56D9C64C9CA6}" type="parTrans" cxnId="{CADDA9C9-C180-4DAA-B0CE-B180734E8C5E}">
      <dgm:prSet/>
      <dgm:spPr/>
      <dgm:t>
        <a:bodyPr/>
        <a:lstStyle/>
        <a:p>
          <a:endParaRPr lang="en-IN"/>
        </a:p>
      </dgm:t>
    </dgm:pt>
    <dgm:pt modelId="{54B7EA59-DD3A-452B-B4F4-938498E53FE1}" type="sibTrans" cxnId="{CADDA9C9-C180-4DAA-B0CE-B180734E8C5E}">
      <dgm:prSet/>
      <dgm:spPr/>
      <dgm:t>
        <a:bodyPr/>
        <a:lstStyle/>
        <a:p>
          <a:endParaRPr lang="en-IN"/>
        </a:p>
      </dgm:t>
    </dgm:pt>
    <dgm:pt modelId="{C35C91E4-57AB-40F2-977F-D18E1C0031B0}">
      <dgm:prSet phldrT="[Text]" custT="1"/>
      <dgm:spPr>
        <a:solidFill>
          <a:schemeClr val="accent1">
            <a:lumMod val="40000"/>
            <a:lumOff val="60000"/>
          </a:schemeClr>
        </a:solidFill>
      </dgm:spPr>
      <dgm:t>
        <a:bodyPr/>
        <a:lstStyle/>
        <a:p>
          <a:r>
            <a:rPr lang="en-US" sz="1700" b="1" i="0" dirty="0" smtClean="0">
              <a:solidFill>
                <a:schemeClr val="tx1"/>
              </a:solidFill>
              <a:effectLst>
                <a:outerShdw blurRad="38100" dist="38100" dir="2700000" algn="tl">
                  <a:srgbClr val="000000">
                    <a:alpha val="43137"/>
                  </a:srgbClr>
                </a:outerShdw>
              </a:effectLst>
              <a:latin typeface="Garamond" pitchFamily="18" charset="0"/>
              <a:ea typeface="Tahoma" pitchFamily="34" charset="0"/>
              <a:cs typeface="Tahoma" pitchFamily="34" charset="0"/>
            </a:rPr>
            <a:t>No alternative and competitive choices to Farmers resulting into monopolistic approach by APMCs</a:t>
          </a:r>
          <a:endParaRPr lang="en-IN" sz="1700" b="1" i="0" dirty="0">
            <a:solidFill>
              <a:schemeClr val="tx1"/>
            </a:solidFill>
            <a:effectLst>
              <a:outerShdw blurRad="38100" dist="38100" dir="2700000" algn="tl">
                <a:srgbClr val="000000">
                  <a:alpha val="43137"/>
                </a:srgbClr>
              </a:outerShdw>
            </a:effectLst>
            <a:latin typeface="Garamond" pitchFamily="18" charset="0"/>
            <a:ea typeface="Tahoma" pitchFamily="34" charset="0"/>
            <a:cs typeface="Tahoma" pitchFamily="34" charset="0"/>
          </a:endParaRPr>
        </a:p>
      </dgm:t>
    </dgm:pt>
    <dgm:pt modelId="{86965EB6-F8AC-4268-B046-FEC03DC38776}">
      <dgm:prSet phldrT="[Text]" custT="1"/>
      <dgm:spPr>
        <a:solidFill>
          <a:schemeClr val="accent1">
            <a:lumMod val="40000"/>
            <a:lumOff val="60000"/>
          </a:schemeClr>
        </a:solidFill>
      </dgm:spPr>
      <dgm:t>
        <a:bodyPr/>
        <a:lstStyle/>
        <a:p>
          <a:r>
            <a:rPr lang="en-US" sz="1700" b="1" dirty="0" smtClean="0">
              <a:solidFill>
                <a:schemeClr val="tx1"/>
              </a:solidFill>
              <a:effectLst>
                <a:outerShdw blurRad="38100" dist="38100" dir="2700000" algn="tl">
                  <a:srgbClr val="000000">
                    <a:alpha val="43137"/>
                  </a:srgbClr>
                </a:outerShdw>
              </a:effectLst>
              <a:latin typeface="Garamond" pitchFamily="18" charset="0"/>
            </a:rPr>
            <a:t>Fragmented Supply Chains and High marketing Cost</a:t>
          </a:r>
          <a:endParaRPr lang="en-IN" sz="1700" b="1" dirty="0">
            <a:solidFill>
              <a:schemeClr val="tx1"/>
            </a:solidFill>
            <a:effectLst>
              <a:outerShdw blurRad="38100" dist="38100" dir="2700000" algn="tl">
                <a:srgbClr val="000000">
                  <a:alpha val="43137"/>
                </a:srgbClr>
              </a:outerShdw>
            </a:effectLst>
            <a:latin typeface="Garamond" pitchFamily="18" charset="0"/>
          </a:endParaRPr>
        </a:p>
      </dgm:t>
    </dgm:pt>
    <dgm:pt modelId="{CC77F441-3AF5-43EC-9D86-3D4FFEFB71E0}">
      <dgm:prSet phldrT="[Text]" custT="1"/>
      <dgm:spPr>
        <a:solidFill>
          <a:schemeClr val="accent1">
            <a:lumMod val="40000"/>
            <a:lumOff val="60000"/>
          </a:schemeClr>
        </a:solidFill>
      </dgm:spPr>
      <dgm:t>
        <a:bodyPr/>
        <a:lstStyle/>
        <a:p>
          <a:r>
            <a:rPr lang="en-US" sz="1700" b="1" dirty="0" smtClean="0">
              <a:solidFill>
                <a:schemeClr val="tx1"/>
              </a:solidFill>
              <a:effectLst>
                <a:outerShdw blurRad="38100" dist="38100" dir="2700000" algn="tl">
                  <a:srgbClr val="000000">
                    <a:alpha val="43137"/>
                  </a:srgbClr>
                </a:outerShdw>
              </a:effectLst>
              <a:latin typeface="Garamond" pitchFamily="18" charset="0"/>
              <a:ea typeface="Tahoma" pitchFamily="34" charset="0"/>
              <a:cs typeface="Tahoma" pitchFamily="34" charset="0"/>
            </a:rPr>
            <a:t>Lack of adequate Scientific Storage facilities near to Farm</a:t>
          </a:r>
          <a:endParaRPr lang="en-IN" sz="1700" b="1" dirty="0">
            <a:solidFill>
              <a:schemeClr val="tx1"/>
            </a:solidFill>
            <a:effectLst>
              <a:outerShdw blurRad="38100" dist="38100" dir="2700000" algn="tl">
                <a:srgbClr val="000000">
                  <a:alpha val="43137"/>
                </a:srgbClr>
              </a:outerShdw>
            </a:effectLst>
            <a:latin typeface="Garamond" pitchFamily="18" charset="0"/>
          </a:endParaRPr>
        </a:p>
      </dgm:t>
    </dgm:pt>
    <dgm:pt modelId="{B171488F-A14F-4420-9939-5F2EB0858A25}">
      <dgm:prSet phldrT="[Text]" custT="1"/>
      <dgm:spPr>
        <a:solidFill>
          <a:schemeClr val="accent1">
            <a:lumMod val="40000"/>
            <a:lumOff val="60000"/>
          </a:schemeClr>
        </a:solidFill>
      </dgm:spPr>
      <dgm:t>
        <a:bodyPr/>
        <a:lstStyle/>
        <a:p>
          <a:r>
            <a:rPr lang="en-US" sz="1700" b="1" dirty="0" smtClean="0">
              <a:solidFill>
                <a:schemeClr val="tx1"/>
              </a:solidFill>
              <a:effectLst>
                <a:outerShdw blurRad="38100" dist="38100" dir="2700000" algn="tl">
                  <a:srgbClr val="000000">
                    <a:alpha val="43137"/>
                  </a:srgbClr>
                </a:outerShdw>
              </a:effectLst>
              <a:latin typeface="Garamond" pitchFamily="18" charset="0"/>
              <a:ea typeface="Tahoma" pitchFamily="34" charset="0"/>
              <a:cs typeface="Tahoma" pitchFamily="34" charset="0"/>
            </a:rPr>
            <a:t>Low price realization by farmers</a:t>
          </a:r>
          <a:endParaRPr lang="en-IN" sz="1700" b="1" dirty="0">
            <a:solidFill>
              <a:schemeClr val="tx1"/>
            </a:solidFill>
            <a:effectLst>
              <a:outerShdw blurRad="38100" dist="38100" dir="2700000" algn="tl">
                <a:srgbClr val="000000">
                  <a:alpha val="43137"/>
                </a:srgbClr>
              </a:outerShdw>
            </a:effectLst>
            <a:latin typeface="Garamond" pitchFamily="18" charset="0"/>
          </a:endParaRPr>
        </a:p>
      </dgm:t>
    </dgm:pt>
    <dgm:pt modelId="{F5046F71-EBE9-4D45-BA1C-611838041D29}">
      <dgm:prSet phldrT="[Text]" custT="1"/>
      <dgm:spPr>
        <a:solidFill>
          <a:schemeClr val="accent1">
            <a:lumMod val="40000"/>
            <a:lumOff val="60000"/>
          </a:schemeClr>
        </a:solidFill>
      </dgm:spPr>
      <dgm:t>
        <a:bodyPr/>
        <a:lstStyle/>
        <a:p>
          <a:r>
            <a:rPr lang="en-US" sz="1700" b="1" dirty="0" smtClean="0">
              <a:solidFill>
                <a:schemeClr val="tx1"/>
              </a:solidFill>
              <a:effectLst>
                <a:outerShdw blurRad="38100" dist="38100" dir="2700000" algn="tl">
                  <a:srgbClr val="000000">
                    <a:alpha val="43137"/>
                  </a:srgbClr>
                </a:outerShdw>
              </a:effectLst>
              <a:latin typeface="Garamond" pitchFamily="18" charset="0"/>
              <a:ea typeface="Tahoma" pitchFamily="34" charset="0"/>
              <a:cs typeface="Tahoma" pitchFamily="34" charset="0"/>
            </a:rPr>
            <a:t>Multiple intermediaries-  5-6 numbers in supply chain</a:t>
          </a:r>
          <a:endParaRPr lang="en-IN" sz="1700" b="1" dirty="0">
            <a:solidFill>
              <a:schemeClr val="tx1"/>
            </a:solidFill>
            <a:effectLst>
              <a:outerShdw blurRad="38100" dist="38100" dir="2700000" algn="tl">
                <a:srgbClr val="000000">
                  <a:alpha val="43137"/>
                </a:srgbClr>
              </a:outerShdw>
            </a:effectLst>
            <a:latin typeface="Garamond" pitchFamily="18" charset="0"/>
          </a:endParaRPr>
        </a:p>
      </dgm:t>
    </dgm:pt>
    <dgm:pt modelId="{0595D8A8-8FFD-42E8-A03E-B17A1438FCEF}">
      <dgm:prSet phldrT="[Text]" custT="1"/>
      <dgm:spPr>
        <a:solidFill>
          <a:schemeClr val="accent1">
            <a:lumMod val="40000"/>
            <a:lumOff val="60000"/>
          </a:schemeClr>
        </a:solidFill>
      </dgm:spPr>
      <dgm:t>
        <a:bodyPr/>
        <a:lstStyle/>
        <a:p>
          <a:r>
            <a:rPr lang="en-IN" sz="1700" b="1" dirty="0" smtClean="0">
              <a:solidFill>
                <a:schemeClr val="tx1"/>
              </a:solidFill>
              <a:effectLst>
                <a:outerShdw blurRad="38100" dist="38100" dir="2700000" algn="tl">
                  <a:srgbClr val="000000">
                    <a:alpha val="43137"/>
                  </a:srgbClr>
                </a:outerShdw>
              </a:effectLst>
              <a:latin typeface="Garamond" pitchFamily="18" charset="0"/>
            </a:rPr>
            <a:t>Density of markets vary (Punjab- 103 sq km , Meghalaya-11215 Sq km.)</a:t>
          </a:r>
          <a:endParaRPr lang="en-IN" sz="1700" b="1" dirty="0">
            <a:solidFill>
              <a:schemeClr val="tx1"/>
            </a:solidFill>
            <a:effectLst>
              <a:outerShdw blurRad="38100" dist="38100" dir="2700000" algn="tl">
                <a:srgbClr val="000000">
                  <a:alpha val="43137"/>
                </a:srgbClr>
              </a:outerShdw>
            </a:effectLst>
            <a:latin typeface="Garamond" pitchFamily="18" charset="0"/>
          </a:endParaRPr>
        </a:p>
      </dgm:t>
    </dgm:pt>
    <dgm:pt modelId="{DB5FDACB-19A6-47A8-983E-9837313284B8}">
      <dgm:prSet phldrT="[Text]" custT="1"/>
      <dgm:spPr>
        <a:solidFill>
          <a:schemeClr val="accent1">
            <a:lumMod val="40000"/>
            <a:lumOff val="60000"/>
          </a:schemeClr>
        </a:solidFill>
      </dgm:spPr>
      <dgm:t>
        <a:bodyPr/>
        <a:lstStyle/>
        <a:p>
          <a:r>
            <a:rPr lang="en-US" sz="1700" b="1" dirty="0" smtClean="0">
              <a:solidFill>
                <a:schemeClr val="tx1"/>
              </a:solidFill>
              <a:effectLst>
                <a:outerShdw blurRad="38100" dist="38100" dir="2700000" algn="tl">
                  <a:srgbClr val="000000">
                    <a:alpha val="43137"/>
                  </a:srgbClr>
                </a:outerShdw>
              </a:effectLst>
              <a:latin typeface="Garamond" pitchFamily="18" charset="0"/>
              <a:ea typeface="Tahoma" pitchFamily="34" charset="0"/>
              <a:cs typeface="Tahoma" pitchFamily="34" charset="0"/>
            </a:rPr>
            <a:t>High Post-harvest wastages and Transportation cost</a:t>
          </a:r>
          <a:endParaRPr lang="en-IN" sz="1700" b="1" dirty="0">
            <a:solidFill>
              <a:schemeClr val="tx1"/>
            </a:solidFill>
            <a:effectLst>
              <a:outerShdw blurRad="38100" dist="38100" dir="2700000" algn="tl">
                <a:srgbClr val="000000">
                  <a:alpha val="43137"/>
                </a:srgbClr>
              </a:outerShdw>
            </a:effectLst>
            <a:latin typeface="Garamond" pitchFamily="18" charset="0"/>
          </a:endParaRPr>
        </a:p>
      </dgm:t>
    </dgm:pt>
    <dgm:pt modelId="{91D6C315-D3E2-4AB0-95EA-268CA4E16397}">
      <dgm:prSet phldrT="[Text]" custT="1"/>
      <dgm:spPr>
        <a:solidFill>
          <a:schemeClr val="accent1">
            <a:lumMod val="40000"/>
            <a:lumOff val="60000"/>
          </a:schemeClr>
        </a:solidFill>
      </dgm:spPr>
      <dgm:t>
        <a:bodyPr/>
        <a:lstStyle/>
        <a:p>
          <a:r>
            <a:rPr lang="en-US" sz="1800" b="1" u="sng" dirty="0" smtClean="0">
              <a:solidFill>
                <a:srgbClr val="C00000"/>
              </a:solidFill>
              <a:effectLst>
                <a:outerShdw blurRad="38100" dist="38100" dir="2700000" algn="tl">
                  <a:srgbClr val="000000">
                    <a:alpha val="43137"/>
                  </a:srgbClr>
                </a:outerShdw>
              </a:effectLst>
              <a:latin typeface="Garamond" pitchFamily="18" charset="0"/>
            </a:rPr>
            <a:t>Weakness</a:t>
          </a:r>
          <a:endParaRPr lang="en-IN" sz="1800" b="1" u="sng" dirty="0">
            <a:solidFill>
              <a:srgbClr val="C00000"/>
            </a:solidFill>
            <a:effectLst>
              <a:outerShdw blurRad="38100" dist="38100" dir="2700000" algn="tl">
                <a:srgbClr val="000000">
                  <a:alpha val="43137"/>
                </a:srgbClr>
              </a:outerShdw>
            </a:effectLst>
            <a:latin typeface="Garamond" pitchFamily="18" charset="0"/>
          </a:endParaRPr>
        </a:p>
      </dgm:t>
    </dgm:pt>
    <dgm:pt modelId="{F560218B-38BC-4B7B-BED1-F607947A1958}" type="sibTrans" cxnId="{690A947D-1D6C-4010-9A45-7A7DA220C831}">
      <dgm:prSet/>
      <dgm:spPr/>
      <dgm:t>
        <a:bodyPr/>
        <a:lstStyle/>
        <a:p>
          <a:endParaRPr lang="en-IN"/>
        </a:p>
      </dgm:t>
    </dgm:pt>
    <dgm:pt modelId="{73716766-C312-4284-8D5E-BD2138DECE7A}" type="parTrans" cxnId="{690A947D-1D6C-4010-9A45-7A7DA220C831}">
      <dgm:prSet/>
      <dgm:spPr/>
      <dgm:t>
        <a:bodyPr/>
        <a:lstStyle/>
        <a:p>
          <a:endParaRPr lang="en-IN"/>
        </a:p>
      </dgm:t>
    </dgm:pt>
    <dgm:pt modelId="{551028F3-1910-463A-9465-438377EFA7CB}" type="sibTrans" cxnId="{77577365-FA53-4945-B505-9A7F5FE60C7A}">
      <dgm:prSet/>
      <dgm:spPr/>
      <dgm:t>
        <a:bodyPr/>
        <a:lstStyle/>
        <a:p>
          <a:endParaRPr lang="en-IN"/>
        </a:p>
      </dgm:t>
    </dgm:pt>
    <dgm:pt modelId="{C21F8E1B-82B7-46F4-B1C2-4089DC226D01}" type="parTrans" cxnId="{77577365-FA53-4945-B505-9A7F5FE60C7A}">
      <dgm:prSet/>
      <dgm:spPr/>
      <dgm:t>
        <a:bodyPr/>
        <a:lstStyle/>
        <a:p>
          <a:endParaRPr lang="en-IN"/>
        </a:p>
      </dgm:t>
    </dgm:pt>
    <dgm:pt modelId="{AA7E8F1A-5D24-41B0-BCB7-CAB1000ADC61}" type="sibTrans" cxnId="{3A53617A-D081-4440-A12A-A7E124D7BF13}">
      <dgm:prSet/>
      <dgm:spPr/>
      <dgm:t>
        <a:bodyPr/>
        <a:lstStyle/>
        <a:p>
          <a:endParaRPr lang="en-IN"/>
        </a:p>
      </dgm:t>
    </dgm:pt>
    <dgm:pt modelId="{C0664340-6A23-4C8B-9B3E-396036ACD4F2}" type="parTrans" cxnId="{3A53617A-D081-4440-A12A-A7E124D7BF13}">
      <dgm:prSet/>
      <dgm:spPr/>
      <dgm:t>
        <a:bodyPr/>
        <a:lstStyle/>
        <a:p>
          <a:endParaRPr lang="en-IN"/>
        </a:p>
      </dgm:t>
    </dgm:pt>
    <dgm:pt modelId="{1DA91937-2703-4515-A5B1-E7B184A8F12D}" type="sibTrans" cxnId="{81503255-5B35-44DE-9942-641A2D6A3DA6}">
      <dgm:prSet/>
      <dgm:spPr/>
      <dgm:t>
        <a:bodyPr/>
        <a:lstStyle/>
        <a:p>
          <a:endParaRPr lang="en-IN"/>
        </a:p>
      </dgm:t>
    </dgm:pt>
    <dgm:pt modelId="{7223BCC8-B3B1-4DEA-B475-0B84B435F1FB}" type="parTrans" cxnId="{81503255-5B35-44DE-9942-641A2D6A3DA6}">
      <dgm:prSet/>
      <dgm:spPr/>
      <dgm:t>
        <a:bodyPr/>
        <a:lstStyle/>
        <a:p>
          <a:endParaRPr lang="en-IN"/>
        </a:p>
      </dgm:t>
    </dgm:pt>
    <dgm:pt modelId="{9DAB72C5-5A3E-4AA8-93CE-B8648CD75F1B}" type="sibTrans" cxnId="{A7034E54-416F-4C45-97CB-8548617D52D4}">
      <dgm:prSet/>
      <dgm:spPr/>
    </dgm:pt>
    <dgm:pt modelId="{E230C760-2A8E-42FA-A28B-D575CE00BD40}" type="parTrans" cxnId="{A7034E54-416F-4C45-97CB-8548617D52D4}">
      <dgm:prSet/>
      <dgm:spPr/>
    </dgm:pt>
    <dgm:pt modelId="{08B76E5A-5044-4B99-B359-7184D4C45DD0}" type="sibTrans" cxnId="{8DF44D75-094E-4B8A-B873-515C9DE3F019}">
      <dgm:prSet/>
      <dgm:spPr/>
      <dgm:t>
        <a:bodyPr/>
        <a:lstStyle/>
        <a:p>
          <a:endParaRPr lang="en-IN"/>
        </a:p>
      </dgm:t>
    </dgm:pt>
    <dgm:pt modelId="{E4F01230-67F9-47E0-B604-8E7740236568}" type="parTrans" cxnId="{8DF44D75-094E-4B8A-B873-515C9DE3F019}">
      <dgm:prSet/>
      <dgm:spPr/>
      <dgm:t>
        <a:bodyPr/>
        <a:lstStyle/>
        <a:p>
          <a:endParaRPr lang="en-IN"/>
        </a:p>
      </dgm:t>
    </dgm:pt>
    <dgm:pt modelId="{8A2E4D00-7E5A-4B99-AC40-7B23DD941E98}" type="sibTrans" cxnId="{B29AE039-0503-45C5-9722-349336FFA0DC}">
      <dgm:prSet/>
      <dgm:spPr/>
      <dgm:t>
        <a:bodyPr/>
        <a:lstStyle/>
        <a:p>
          <a:endParaRPr lang="en-US"/>
        </a:p>
      </dgm:t>
    </dgm:pt>
    <dgm:pt modelId="{7EFB756C-19B9-4B68-8FCD-4A82B10F3A31}" type="parTrans" cxnId="{B29AE039-0503-45C5-9722-349336FFA0DC}">
      <dgm:prSet/>
      <dgm:spPr/>
      <dgm:t>
        <a:bodyPr/>
        <a:lstStyle/>
        <a:p>
          <a:endParaRPr lang="en-US"/>
        </a:p>
      </dgm:t>
    </dgm:pt>
    <dgm:pt modelId="{7325CBE8-EB95-4093-86C3-21EEEB419D59}" type="sibTrans" cxnId="{07A795A9-35CA-4358-A326-6B6DBA5C5B2F}">
      <dgm:prSet/>
      <dgm:spPr/>
      <dgm:t>
        <a:bodyPr/>
        <a:lstStyle/>
        <a:p>
          <a:endParaRPr lang="en-IN"/>
        </a:p>
      </dgm:t>
    </dgm:pt>
    <dgm:pt modelId="{49E42E26-6D5D-4890-B7E7-1AB6B112B2AB}" type="parTrans" cxnId="{07A795A9-35CA-4358-A326-6B6DBA5C5B2F}">
      <dgm:prSet/>
      <dgm:spPr/>
      <dgm:t>
        <a:bodyPr/>
        <a:lstStyle/>
        <a:p>
          <a:endParaRPr lang="en-IN"/>
        </a:p>
      </dgm:t>
    </dgm:pt>
    <dgm:pt modelId="{A8F647B7-3DE9-489D-BBBB-A4DC1E8F4608}">
      <dgm:prSet phldrT="[Text]" custT="1"/>
      <dgm:spPr>
        <a:solidFill>
          <a:schemeClr val="accent6">
            <a:lumMod val="40000"/>
            <a:lumOff val="60000"/>
          </a:schemeClr>
        </a:solidFill>
      </dgm:spPr>
      <dgm:t>
        <a:bodyPr/>
        <a:lstStyle/>
        <a:p>
          <a:r>
            <a:rPr lang="en-IN" sz="1800" b="1" dirty="0" smtClean="0">
              <a:solidFill>
                <a:schemeClr val="tx1"/>
              </a:solidFill>
              <a:effectLst>
                <a:outerShdw blurRad="38100" dist="38100" dir="2700000" algn="tl">
                  <a:srgbClr val="000000">
                    <a:alpha val="43137"/>
                  </a:srgbClr>
                </a:outerShdw>
              </a:effectLst>
              <a:latin typeface="Garamond" pitchFamily="18" charset="0"/>
            </a:rPr>
            <a:t>Diversified  agriculture commodity base</a:t>
          </a:r>
          <a:endParaRPr lang="en-IN" sz="1800" b="1" dirty="0">
            <a:solidFill>
              <a:schemeClr val="tx1"/>
            </a:solidFill>
            <a:effectLst>
              <a:outerShdw blurRad="38100" dist="38100" dir="2700000" algn="tl">
                <a:srgbClr val="000000">
                  <a:alpha val="43137"/>
                </a:srgbClr>
              </a:outerShdw>
            </a:effectLst>
            <a:latin typeface="Garamond" pitchFamily="18" charset="0"/>
          </a:endParaRPr>
        </a:p>
      </dgm:t>
    </dgm:pt>
    <dgm:pt modelId="{E0E86947-4538-4334-8F10-74D525DCDB39}" type="parTrans" cxnId="{4F1F3D80-E7B8-443B-8E80-EB9868624C15}">
      <dgm:prSet/>
      <dgm:spPr/>
    </dgm:pt>
    <dgm:pt modelId="{67008EAF-AB9F-43EE-8F32-22B60123DD68}" type="sibTrans" cxnId="{4F1F3D80-E7B8-443B-8E80-EB9868624C15}">
      <dgm:prSet/>
      <dgm:spPr/>
    </dgm:pt>
    <dgm:pt modelId="{34B09628-757C-4D1B-A1D6-09642866DA25}" type="pres">
      <dgm:prSet presAssocID="{34F677B2-ED29-46A8-A6DF-8AE98154FFA8}" presName="linear" presStyleCnt="0">
        <dgm:presLayoutVars>
          <dgm:dir/>
          <dgm:resizeHandles val="exact"/>
        </dgm:presLayoutVars>
      </dgm:prSet>
      <dgm:spPr/>
      <dgm:t>
        <a:bodyPr/>
        <a:lstStyle/>
        <a:p>
          <a:endParaRPr lang="en-IN"/>
        </a:p>
      </dgm:t>
    </dgm:pt>
    <dgm:pt modelId="{0D97A47E-39EE-47EC-A5CC-23544EA6DF78}" type="pres">
      <dgm:prSet presAssocID="{F12F8FB8-0D82-4F19-AB50-9919C9065AD6}" presName="comp" presStyleCnt="0"/>
      <dgm:spPr/>
    </dgm:pt>
    <dgm:pt modelId="{39B1805C-CA1E-4D9F-BACA-4ACB2FA6760D}" type="pres">
      <dgm:prSet presAssocID="{F12F8FB8-0D82-4F19-AB50-9919C9065AD6}" presName="box" presStyleLbl="node1" presStyleIdx="0" presStyleCnt="2"/>
      <dgm:spPr/>
      <dgm:t>
        <a:bodyPr/>
        <a:lstStyle/>
        <a:p>
          <a:endParaRPr lang="en-IN"/>
        </a:p>
      </dgm:t>
    </dgm:pt>
    <dgm:pt modelId="{C9540E05-7480-4873-A366-371CFB174B4C}" type="pres">
      <dgm:prSet presAssocID="{F12F8FB8-0D82-4F19-AB50-9919C9065AD6}" presName="img" presStyleLbl="fgImgPlace1" presStyleIdx="0" presStyleCnt="2" custScaleY="73537" custLinFactNeighborX="-1880" custLinFactNeighborY="-8539"/>
      <dgm:spPr>
        <a:blipFill rotWithShape="0">
          <a:blip xmlns:r="http://schemas.openxmlformats.org/officeDocument/2006/relationships" r:embed="rId1"/>
          <a:stretch>
            <a:fillRect/>
          </a:stretch>
        </a:blipFill>
      </dgm:spPr>
    </dgm:pt>
    <dgm:pt modelId="{EB164DDD-956F-45DD-9EA4-AD25FE0779E3}" type="pres">
      <dgm:prSet presAssocID="{F12F8FB8-0D82-4F19-AB50-9919C9065AD6}" presName="text" presStyleLbl="node1" presStyleIdx="0" presStyleCnt="2">
        <dgm:presLayoutVars>
          <dgm:bulletEnabled val="1"/>
        </dgm:presLayoutVars>
      </dgm:prSet>
      <dgm:spPr/>
      <dgm:t>
        <a:bodyPr/>
        <a:lstStyle/>
        <a:p>
          <a:endParaRPr lang="en-IN"/>
        </a:p>
      </dgm:t>
    </dgm:pt>
    <dgm:pt modelId="{99EA54C7-3B13-4031-9F17-4FED97A1C53F}" type="pres">
      <dgm:prSet presAssocID="{2ADFA799-F109-405B-9A86-880EA3A9C39F}" presName="spacer" presStyleCnt="0"/>
      <dgm:spPr/>
    </dgm:pt>
    <dgm:pt modelId="{5F731036-ABD4-4296-9270-2E07F293ADE0}" type="pres">
      <dgm:prSet presAssocID="{91D6C315-D3E2-4AB0-95EA-268CA4E16397}" presName="comp" presStyleCnt="0"/>
      <dgm:spPr/>
    </dgm:pt>
    <dgm:pt modelId="{27DB0773-46C1-440E-B6D1-5F5410A02616}" type="pres">
      <dgm:prSet presAssocID="{91D6C315-D3E2-4AB0-95EA-268CA4E16397}" presName="box" presStyleLbl="node1" presStyleIdx="1" presStyleCnt="2" custScaleY="118209"/>
      <dgm:spPr/>
      <dgm:t>
        <a:bodyPr/>
        <a:lstStyle/>
        <a:p>
          <a:endParaRPr lang="en-IN"/>
        </a:p>
      </dgm:t>
    </dgm:pt>
    <dgm:pt modelId="{7DAB71CF-E972-4BEE-B0DD-05A816D3304F}" type="pres">
      <dgm:prSet presAssocID="{91D6C315-D3E2-4AB0-95EA-268CA4E16397}" presName="img" presStyleLbl="fgImgPlace1" presStyleIdx="1" presStyleCnt="2" custScaleY="90641" custLinFactNeighborY="-1552"/>
      <dgm:spPr>
        <a:blipFill rotWithShape="0">
          <a:blip xmlns:r="http://schemas.openxmlformats.org/officeDocument/2006/relationships" r:embed="rId2"/>
          <a:stretch>
            <a:fillRect/>
          </a:stretch>
        </a:blipFill>
      </dgm:spPr>
    </dgm:pt>
    <dgm:pt modelId="{5A6D8CF7-C67C-463F-973E-B1CB140A19FD}" type="pres">
      <dgm:prSet presAssocID="{91D6C315-D3E2-4AB0-95EA-268CA4E16397}" presName="text" presStyleLbl="node1" presStyleIdx="1" presStyleCnt="2">
        <dgm:presLayoutVars>
          <dgm:bulletEnabled val="1"/>
        </dgm:presLayoutVars>
      </dgm:prSet>
      <dgm:spPr/>
      <dgm:t>
        <a:bodyPr/>
        <a:lstStyle/>
        <a:p>
          <a:endParaRPr lang="en-IN"/>
        </a:p>
      </dgm:t>
    </dgm:pt>
  </dgm:ptLst>
  <dgm:cxnLst>
    <dgm:cxn modelId="{39939B3D-6CF6-4064-AF7F-B2E4382FCAB6}" type="presOf" srcId="{B171488F-A14F-4420-9939-5F2EB0858A25}" destId="{5A6D8CF7-C67C-463F-973E-B1CB140A19FD}" srcOrd="1" destOrd="4" presId="urn:microsoft.com/office/officeart/2005/8/layout/vList4"/>
    <dgm:cxn modelId="{2182B3C9-4B5D-4E92-9377-F9E19F1DF8C7}" type="presOf" srcId="{CC77F441-3AF5-43EC-9D86-3D4FFEFB71E0}" destId="{5A6D8CF7-C67C-463F-973E-B1CB140A19FD}" srcOrd="1" destOrd="5" presId="urn:microsoft.com/office/officeart/2005/8/layout/vList4"/>
    <dgm:cxn modelId="{C1574E4B-FE23-4A1F-897F-6BE4370046D9}" type="presOf" srcId="{F12F8FB8-0D82-4F19-AB50-9919C9065AD6}" destId="{39B1805C-CA1E-4D9F-BACA-4ACB2FA6760D}" srcOrd="0" destOrd="0" presId="urn:microsoft.com/office/officeart/2005/8/layout/vList4"/>
    <dgm:cxn modelId="{D22076CF-493C-4D1E-A7A1-7263E8FDB0B9}" srcId="{34F677B2-ED29-46A8-A6DF-8AE98154FFA8}" destId="{F12F8FB8-0D82-4F19-AB50-9919C9065AD6}" srcOrd="0" destOrd="0" parTransId="{6BE895E8-3772-41A4-9D5C-B31D7C1177A8}" sibTransId="{2ADFA799-F109-405B-9A86-880EA3A9C39F}"/>
    <dgm:cxn modelId="{BAD4BD15-99C7-4074-8CB9-2A5911FD9D92}" type="presOf" srcId="{0595D8A8-8FFD-42E8-A03E-B17A1438FCEF}" destId="{27DB0773-46C1-440E-B6D1-5F5410A02616}" srcOrd="0" destOrd="2" presId="urn:microsoft.com/office/officeart/2005/8/layout/vList4"/>
    <dgm:cxn modelId="{2881681D-4FA3-4FEF-8D16-ABE89591B0A8}" srcId="{F12F8FB8-0D82-4F19-AB50-9919C9065AD6}" destId="{38B9F8C7-64D6-48B4-83AC-F2DBC0549B5E}" srcOrd="3" destOrd="0" parTransId="{E8C00E4C-93B4-4DA3-8CB3-4D88DBFEEE3F}" sibTransId="{9435A825-2C58-4C81-801B-930EB78C2577}"/>
    <dgm:cxn modelId="{3A53617A-D081-4440-A12A-A7E124D7BF13}" srcId="{91D6C315-D3E2-4AB0-95EA-268CA4E16397}" destId="{86965EB6-F8AC-4268-B046-FEC03DC38776}" srcOrd="5" destOrd="0" parTransId="{C0664340-6A23-4C8B-9B3E-396036ACD4F2}" sibTransId="{AA7E8F1A-5D24-41B0-BCB7-CAB1000ADC61}"/>
    <dgm:cxn modelId="{77577365-FA53-4945-B505-9A7F5FE60C7A}" srcId="{91D6C315-D3E2-4AB0-95EA-268CA4E16397}" destId="{C35C91E4-57AB-40F2-977F-D18E1C0031B0}" srcOrd="6" destOrd="0" parTransId="{C21F8E1B-82B7-46F4-B1C2-4089DC226D01}" sibTransId="{551028F3-1910-463A-9465-438377EFA7CB}"/>
    <dgm:cxn modelId="{50565B68-67B4-4B20-B8A1-605FB44DBBBB}" srcId="{F12F8FB8-0D82-4F19-AB50-9919C9065AD6}" destId="{FA823FDB-D52F-496C-9AC5-22B921649BF4}" srcOrd="0" destOrd="0" parTransId="{A96726F0-9D63-4B6D-B457-B7771FD1C74F}" sibTransId="{9603C54E-605F-45C3-B446-000574ADFEF4}"/>
    <dgm:cxn modelId="{27898FA1-3717-4BBC-965B-EF3126E69D26}" type="presOf" srcId="{91D6C315-D3E2-4AB0-95EA-268CA4E16397}" destId="{5A6D8CF7-C67C-463F-973E-B1CB140A19FD}" srcOrd="1" destOrd="0" presId="urn:microsoft.com/office/officeart/2005/8/layout/vList4"/>
    <dgm:cxn modelId="{2EF10002-60CE-45CC-B43B-745B7452B8CE}" type="presOf" srcId="{DB5FDACB-19A6-47A8-983E-9837313284B8}" destId="{27DB0773-46C1-440E-B6D1-5F5410A02616}" srcOrd="0" destOrd="1" presId="urn:microsoft.com/office/officeart/2005/8/layout/vList4"/>
    <dgm:cxn modelId="{D72791B8-006D-4670-8D8B-43B455675F3C}" type="presOf" srcId="{F5046F71-EBE9-4D45-BA1C-611838041D29}" destId="{27DB0773-46C1-440E-B6D1-5F5410A02616}" srcOrd="0" destOrd="3" presId="urn:microsoft.com/office/officeart/2005/8/layout/vList4"/>
    <dgm:cxn modelId="{65C9739C-59C9-4E41-98A4-4A4A55287748}" type="presOf" srcId="{34F677B2-ED29-46A8-A6DF-8AE98154FFA8}" destId="{34B09628-757C-4D1B-A1D6-09642866DA25}" srcOrd="0" destOrd="0" presId="urn:microsoft.com/office/officeart/2005/8/layout/vList4"/>
    <dgm:cxn modelId="{A7034E54-416F-4C45-97CB-8548617D52D4}" srcId="{91D6C315-D3E2-4AB0-95EA-268CA4E16397}" destId="{B171488F-A14F-4420-9939-5F2EB0858A25}" srcOrd="3" destOrd="0" parTransId="{E230C760-2A8E-42FA-A28B-D575CE00BD40}" sibTransId="{9DAB72C5-5A3E-4AA8-93CE-B8648CD75F1B}"/>
    <dgm:cxn modelId="{81503255-5B35-44DE-9942-641A2D6A3DA6}" srcId="{91D6C315-D3E2-4AB0-95EA-268CA4E16397}" destId="{CC77F441-3AF5-43EC-9D86-3D4FFEFB71E0}" srcOrd="4" destOrd="0" parTransId="{7223BCC8-B3B1-4DEA-B475-0B84B435F1FB}" sibTransId="{1DA91937-2703-4515-A5B1-E7B184A8F12D}"/>
    <dgm:cxn modelId="{98580BA5-CC44-4554-AC2E-1A5AB2FE1F5E}" type="presOf" srcId="{2A15F4CC-243D-45EA-986E-FB5C64D7E43E}" destId="{EB164DDD-956F-45DD-9EA4-AD25FE0779E3}" srcOrd="1" destOrd="2" presId="urn:microsoft.com/office/officeart/2005/8/layout/vList4"/>
    <dgm:cxn modelId="{59B8E307-1478-4BF7-868D-6010618B4191}" type="presOf" srcId="{A8F647B7-3DE9-489D-BBBB-A4DC1E8F4608}" destId="{39B1805C-CA1E-4D9F-BACA-4ACB2FA6760D}" srcOrd="0" destOrd="3" presId="urn:microsoft.com/office/officeart/2005/8/layout/vList4"/>
    <dgm:cxn modelId="{580BEE35-AF0A-40CF-AAE8-7251052C35E4}" type="presOf" srcId="{CC77F441-3AF5-43EC-9D86-3D4FFEFB71E0}" destId="{27DB0773-46C1-440E-B6D1-5F5410A02616}" srcOrd="0" destOrd="5" presId="urn:microsoft.com/office/officeart/2005/8/layout/vList4"/>
    <dgm:cxn modelId="{690A947D-1D6C-4010-9A45-7A7DA220C831}" srcId="{34F677B2-ED29-46A8-A6DF-8AE98154FFA8}" destId="{91D6C315-D3E2-4AB0-95EA-268CA4E16397}" srcOrd="1" destOrd="0" parTransId="{73716766-C312-4284-8D5E-BD2138DECE7A}" sibTransId="{F560218B-38BC-4B7B-BED1-F607947A1958}"/>
    <dgm:cxn modelId="{1AAE4BA9-36A7-4FDD-A0B8-900CF00EAEE5}" type="presOf" srcId="{F5046F71-EBE9-4D45-BA1C-611838041D29}" destId="{5A6D8CF7-C67C-463F-973E-B1CB140A19FD}" srcOrd="1" destOrd="3" presId="urn:microsoft.com/office/officeart/2005/8/layout/vList4"/>
    <dgm:cxn modelId="{27E8226F-D177-4174-812C-FB9EE80C7F0C}" type="presOf" srcId="{91D6C315-D3E2-4AB0-95EA-268CA4E16397}" destId="{27DB0773-46C1-440E-B6D1-5F5410A02616}" srcOrd="0" destOrd="0" presId="urn:microsoft.com/office/officeart/2005/8/layout/vList4"/>
    <dgm:cxn modelId="{8EFA34DD-992F-45B4-9D9A-D4BAAFF6E283}" type="presOf" srcId="{FA823FDB-D52F-496C-9AC5-22B921649BF4}" destId="{EB164DDD-956F-45DD-9EA4-AD25FE0779E3}" srcOrd="1" destOrd="1" presId="urn:microsoft.com/office/officeart/2005/8/layout/vList4"/>
    <dgm:cxn modelId="{E7F516EE-9966-41C8-9E5D-92CB6CEC96F1}" type="presOf" srcId="{86965EB6-F8AC-4268-B046-FEC03DC38776}" destId="{27DB0773-46C1-440E-B6D1-5F5410A02616}" srcOrd="0" destOrd="6" presId="urn:microsoft.com/office/officeart/2005/8/layout/vList4"/>
    <dgm:cxn modelId="{B29AE039-0503-45C5-9722-349336FFA0DC}" srcId="{91D6C315-D3E2-4AB0-95EA-268CA4E16397}" destId="{0595D8A8-8FFD-42E8-A03E-B17A1438FCEF}" srcOrd="1" destOrd="0" parTransId="{7EFB756C-19B9-4B68-8FCD-4A82B10F3A31}" sibTransId="{8A2E4D00-7E5A-4B99-AC40-7B23DD941E98}"/>
    <dgm:cxn modelId="{54E219EF-2296-4096-A9C7-890BEA0BE7C9}" type="presOf" srcId="{38B9F8C7-64D6-48B4-83AC-F2DBC0549B5E}" destId="{39B1805C-CA1E-4D9F-BACA-4ACB2FA6760D}" srcOrd="0" destOrd="4" presId="urn:microsoft.com/office/officeart/2005/8/layout/vList4"/>
    <dgm:cxn modelId="{62B05CEE-1B69-409B-845E-578E40A18453}" type="presOf" srcId="{A8F647B7-3DE9-489D-BBBB-A4DC1E8F4608}" destId="{EB164DDD-956F-45DD-9EA4-AD25FE0779E3}" srcOrd="1" destOrd="3" presId="urn:microsoft.com/office/officeart/2005/8/layout/vList4"/>
    <dgm:cxn modelId="{F646A8B9-AA88-4FE7-9190-556431F4529A}" type="presOf" srcId="{F12F8FB8-0D82-4F19-AB50-9919C9065AD6}" destId="{EB164DDD-956F-45DD-9EA4-AD25FE0779E3}" srcOrd="1" destOrd="0" presId="urn:microsoft.com/office/officeart/2005/8/layout/vList4"/>
    <dgm:cxn modelId="{40D90830-32AF-417E-8A3F-E7BE4C363A07}" type="presOf" srcId="{C35C91E4-57AB-40F2-977F-D18E1C0031B0}" destId="{5A6D8CF7-C67C-463F-973E-B1CB140A19FD}" srcOrd="1" destOrd="7" presId="urn:microsoft.com/office/officeart/2005/8/layout/vList4"/>
    <dgm:cxn modelId="{7FCF7D22-65E6-4198-8D52-F3D8844EF39A}" type="presOf" srcId="{B171488F-A14F-4420-9939-5F2EB0858A25}" destId="{27DB0773-46C1-440E-B6D1-5F5410A02616}" srcOrd="0" destOrd="4" presId="urn:microsoft.com/office/officeart/2005/8/layout/vList4"/>
    <dgm:cxn modelId="{8515A081-8F06-46DA-AC7A-B6B7A166B1A3}" type="presOf" srcId="{C35C91E4-57AB-40F2-977F-D18E1C0031B0}" destId="{27DB0773-46C1-440E-B6D1-5F5410A02616}" srcOrd="0" destOrd="7" presId="urn:microsoft.com/office/officeart/2005/8/layout/vList4"/>
    <dgm:cxn modelId="{07A795A9-35CA-4358-A326-6B6DBA5C5B2F}" srcId="{91D6C315-D3E2-4AB0-95EA-268CA4E16397}" destId="{DB5FDACB-19A6-47A8-983E-9837313284B8}" srcOrd="0" destOrd="0" parTransId="{49E42E26-6D5D-4890-B7E7-1AB6B112B2AB}" sibTransId="{7325CBE8-EB95-4093-86C3-21EEEB419D59}"/>
    <dgm:cxn modelId="{ABDA1B47-71B1-4FB3-B93D-75F72A3370E6}" type="presOf" srcId="{2A15F4CC-243D-45EA-986E-FB5C64D7E43E}" destId="{39B1805C-CA1E-4D9F-BACA-4ACB2FA6760D}" srcOrd="0" destOrd="2" presId="urn:microsoft.com/office/officeart/2005/8/layout/vList4"/>
    <dgm:cxn modelId="{B27A260D-D7F0-4AE2-AD43-866AA4BFB5BB}" type="presOf" srcId="{0595D8A8-8FFD-42E8-A03E-B17A1438FCEF}" destId="{5A6D8CF7-C67C-463F-973E-B1CB140A19FD}" srcOrd="1" destOrd="2" presId="urn:microsoft.com/office/officeart/2005/8/layout/vList4"/>
    <dgm:cxn modelId="{AB67EA2D-802E-4ACB-8C6A-675BC20A7F59}" type="presOf" srcId="{86965EB6-F8AC-4268-B046-FEC03DC38776}" destId="{5A6D8CF7-C67C-463F-973E-B1CB140A19FD}" srcOrd="1" destOrd="6" presId="urn:microsoft.com/office/officeart/2005/8/layout/vList4"/>
    <dgm:cxn modelId="{CADDA9C9-C180-4DAA-B0CE-B180734E8C5E}" srcId="{F12F8FB8-0D82-4F19-AB50-9919C9065AD6}" destId="{2A15F4CC-243D-45EA-986E-FB5C64D7E43E}" srcOrd="1" destOrd="0" parTransId="{EE86DCF5-E2CC-4137-B641-56D9C64C9CA6}" sibTransId="{54B7EA59-DD3A-452B-B4F4-938498E53FE1}"/>
    <dgm:cxn modelId="{8035F348-10A0-4074-B60E-19D4FBF3A7EE}" type="presOf" srcId="{38B9F8C7-64D6-48B4-83AC-F2DBC0549B5E}" destId="{EB164DDD-956F-45DD-9EA4-AD25FE0779E3}" srcOrd="1" destOrd="4" presId="urn:microsoft.com/office/officeart/2005/8/layout/vList4"/>
    <dgm:cxn modelId="{4F1F3D80-E7B8-443B-8E80-EB9868624C15}" srcId="{F12F8FB8-0D82-4F19-AB50-9919C9065AD6}" destId="{A8F647B7-3DE9-489D-BBBB-A4DC1E8F4608}" srcOrd="2" destOrd="0" parTransId="{E0E86947-4538-4334-8F10-74D525DCDB39}" sibTransId="{67008EAF-AB9F-43EE-8F32-22B60123DD68}"/>
    <dgm:cxn modelId="{37B35998-5396-47AE-8460-7ED4E2229660}" type="presOf" srcId="{FA823FDB-D52F-496C-9AC5-22B921649BF4}" destId="{39B1805C-CA1E-4D9F-BACA-4ACB2FA6760D}" srcOrd="0" destOrd="1" presId="urn:microsoft.com/office/officeart/2005/8/layout/vList4"/>
    <dgm:cxn modelId="{4CDBB73F-B4F2-48BF-8FEC-D1FF2BCF6C18}" type="presOf" srcId="{DB5FDACB-19A6-47A8-983E-9837313284B8}" destId="{5A6D8CF7-C67C-463F-973E-B1CB140A19FD}" srcOrd="1" destOrd="1" presId="urn:microsoft.com/office/officeart/2005/8/layout/vList4"/>
    <dgm:cxn modelId="{8DF44D75-094E-4B8A-B873-515C9DE3F019}" srcId="{91D6C315-D3E2-4AB0-95EA-268CA4E16397}" destId="{F5046F71-EBE9-4D45-BA1C-611838041D29}" srcOrd="2" destOrd="0" parTransId="{E4F01230-67F9-47E0-B604-8E7740236568}" sibTransId="{08B76E5A-5044-4B99-B359-7184D4C45DD0}"/>
    <dgm:cxn modelId="{A3297875-3604-47C5-B2EB-0D5B1E0735F1}" type="presParOf" srcId="{34B09628-757C-4D1B-A1D6-09642866DA25}" destId="{0D97A47E-39EE-47EC-A5CC-23544EA6DF78}" srcOrd="0" destOrd="0" presId="urn:microsoft.com/office/officeart/2005/8/layout/vList4"/>
    <dgm:cxn modelId="{525EB898-16E1-42DE-B20E-94B4B0E41157}" type="presParOf" srcId="{0D97A47E-39EE-47EC-A5CC-23544EA6DF78}" destId="{39B1805C-CA1E-4D9F-BACA-4ACB2FA6760D}" srcOrd="0" destOrd="0" presId="urn:microsoft.com/office/officeart/2005/8/layout/vList4"/>
    <dgm:cxn modelId="{F38B9CF4-F7F8-4C8A-AB21-10F48A43D744}" type="presParOf" srcId="{0D97A47E-39EE-47EC-A5CC-23544EA6DF78}" destId="{C9540E05-7480-4873-A366-371CFB174B4C}" srcOrd="1" destOrd="0" presId="urn:microsoft.com/office/officeart/2005/8/layout/vList4"/>
    <dgm:cxn modelId="{DB645C89-8C3F-4DD1-A629-6E787B1FCE4D}" type="presParOf" srcId="{0D97A47E-39EE-47EC-A5CC-23544EA6DF78}" destId="{EB164DDD-956F-45DD-9EA4-AD25FE0779E3}" srcOrd="2" destOrd="0" presId="urn:microsoft.com/office/officeart/2005/8/layout/vList4"/>
    <dgm:cxn modelId="{FE852713-124E-4B41-904B-F4913C69CA96}" type="presParOf" srcId="{34B09628-757C-4D1B-A1D6-09642866DA25}" destId="{99EA54C7-3B13-4031-9F17-4FED97A1C53F}" srcOrd="1" destOrd="0" presId="urn:microsoft.com/office/officeart/2005/8/layout/vList4"/>
    <dgm:cxn modelId="{E7ADB213-087A-41DA-BE8B-30F8588AF420}" type="presParOf" srcId="{34B09628-757C-4D1B-A1D6-09642866DA25}" destId="{5F731036-ABD4-4296-9270-2E07F293ADE0}" srcOrd="2" destOrd="0" presId="urn:microsoft.com/office/officeart/2005/8/layout/vList4"/>
    <dgm:cxn modelId="{EA260BBB-7987-4CCF-9AE1-1958AFAA5844}" type="presParOf" srcId="{5F731036-ABD4-4296-9270-2E07F293ADE0}" destId="{27DB0773-46C1-440E-B6D1-5F5410A02616}" srcOrd="0" destOrd="0" presId="urn:microsoft.com/office/officeart/2005/8/layout/vList4"/>
    <dgm:cxn modelId="{E0BEBAA8-F386-4E2A-9973-982D79E447DF}" type="presParOf" srcId="{5F731036-ABD4-4296-9270-2E07F293ADE0}" destId="{7DAB71CF-E972-4BEE-B0DD-05A816D3304F}" srcOrd="1" destOrd="0" presId="urn:microsoft.com/office/officeart/2005/8/layout/vList4"/>
    <dgm:cxn modelId="{6EEBBCB3-81D7-4419-8BF8-2C8D9B61DCFB}" type="presParOf" srcId="{5F731036-ABD4-4296-9270-2E07F293ADE0}" destId="{5A6D8CF7-C67C-463F-973E-B1CB140A19FD}"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28798931-0627-4168-B11B-F30AD835D51D}"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US"/>
        </a:p>
      </dgm:t>
    </dgm:pt>
    <dgm:pt modelId="{A4D3B317-5C27-4E8F-978A-D8203CF1ECA1}">
      <dgm:prSet phldrT="[Text]"/>
      <dgm:spPr/>
      <dgm:t>
        <a:bodyPr/>
        <a:lstStyle/>
        <a:p>
          <a:r>
            <a:rPr lang="en-US" dirty="0" smtClean="0">
              <a:solidFill>
                <a:srgbClr val="FF0000"/>
              </a:solidFill>
              <a:latin typeface="Tahoma" pitchFamily="34" charset="0"/>
              <a:cs typeface="Tahoma" pitchFamily="34" charset="0"/>
            </a:rPr>
            <a:t>Necessary to : </a:t>
          </a:r>
        </a:p>
        <a:p>
          <a:r>
            <a:rPr lang="en-US" b="0" dirty="0" smtClean="0">
              <a:latin typeface="Tahoma" pitchFamily="34" charset="0"/>
              <a:cs typeface="Tahoma" pitchFamily="34" charset="0"/>
            </a:rPr>
            <a:t>Provide Multiple and competitive choices to the farmers. </a:t>
          </a:r>
          <a:r>
            <a:rPr lang="en-US" dirty="0" smtClean="0">
              <a:latin typeface="Tahoma" pitchFamily="34" charset="0"/>
              <a:cs typeface="Tahoma" pitchFamily="34" charset="0"/>
            </a:rPr>
            <a:t>	</a:t>
          </a:r>
          <a:endParaRPr lang="en-US" dirty="0"/>
        </a:p>
      </dgm:t>
    </dgm:pt>
    <dgm:pt modelId="{9D53A684-552F-4B3D-B09F-06ED8AAA95F8}" type="parTrans" cxnId="{CF0D8ACC-7147-448F-A05E-D386C1E712D9}">
      <dgm:prSet/>
      <dgm:spPr/>
      <dgm:t>
        <a:bodyPr/>
        <a:lstStyle/>
        <a:p>
          <a:endParaRPr lang="en-US"/>
        </a:p>
      </dgm:t>
    </dgm:pt>
    <dgm:pt modelId="{CF67CB1C-F63E-4F82-A0A2-68206737568F}" type="sibTrans" cxnId="{CF0D8ACC-7147-448F-A05E-D386C1E712D9}">
      <dgm:prSet/>
      <dgm:spPr/>
      <dgm:t>
        <a:bodyPr/>
        <a:lstStyle/>
        <a:p>
          <a:endParaRPr lang="en-US"/>
        </a:p>
      </dgm:t>
    </dgm:pt>
    <dgm:pt modelId="{7D9AA0B6-061D-454A-9CC6-9F615D022856}">
      <dgm:prSet/>
      <dgm:spPr/>
      <dgm:t>
        <a:bodyPr/>
        <a:lstStyle/>
        <a:p>
          <a:r>
            <a:rPr lang="en-US" b="0" dirty="0" smtClean="0">
              <a:latin typeface="Tahoma" pitchFamily="34" charset="0"/>
              <a:cs typeface="Tahoma" pitchFamily="34" charset="0"/>
            </a:rPr>
            <a:t>Attract Large Scale investments for building Post-Harvest infrastructure</a:t>
          </a:r>
          <a:r>
            <a:rPr lang="en-US" dirty="0" smtClean="0">
              <a:latin typeface="Tahoma" pitchFamily="34" charset="0"/>
              <a:cs typeface="Tahoma" pitchFamily="34" charset="0"/>
            </a:rPr>
            <a:t>. 	</a:t>
          </a:r>
        </a:p>
      </dgm:t>
    </dgm:pt>
    <dgm:pt modelId="{B2945ECF-0B4B-4199-A09B-36C7A2B95BBC}" type="parTrans" cxnId="{267F517E-799B-4D48-9F22-D4CE7C5C9FE3}">
      <dgm:prSet/>
      <dgm:spPr/>
      <dgm:t>
        <a:bodyPr/>
        <a:lstStyle/>
        <a:p>
          <a:endParaRPr lang="en-US"/>
        </a:p>
      </dgm:t>
    </dgm:pt>
    <dgm:pt modelId="{4A15F6D3-D146-4AAB-9DA6-5C762A7445B3}" type="sibTrans" cxnId="{267F517E-799B-4D48-9F22-D4CE7C5C9FE3}">
      <dgm:prSet/>
      <dgm:spPr/>
      <dgm:t>
        <a:bodyPr/>
        <a:lstStyle/>
        <a:p>
          <a:endParaRPr lang="en-US"/>
        </a:p>
      </dgm:t>
    </dgm:pt>
    <dgm:pt modelId="{341A24D0-EF5E-4169-B844-48B7CB30C381}">
      <dgm:prSet/>
      <dgm:spPr/>
      <dgm:t>
        <a:bodyPr/>
        <a:lstStyle/>
        <a:p>
          <a:r>
            <a:rPr lang="en-US" b="0" dirty="0" smtClean="0">
              <a:latin typeface="Tahoma" pitchFamily="34" charset="0"/>
              <a:cs typeface="Tahoma" pitchFamily="34" charset="0"/>
            </a:rPr>
            <a:t>Empower farmers with market information</a:t>
          </a:r>
          <a:r>
            <a:rPr lang="en-US" dirty="0" smtClean="0">
              <a:latin typeface="Tahoma" pitchFamily="34" charset="0"/>
              <a:cs typeface="Tahoma" pitchFamily="34" charset="0"/>
            </a:rPr>
            <a:t>.</a:t>
          </a:r>
        </a:p>
      </dgm:t>
    </dgm:pt>
    <dgm:pt modelId="{8F1B18C7-F1C8-45B5-BC97-10784473A9B8}" type="parTrans" cxnId="{1059EE45-3F21-4B50-BDCB-656392D390E5}">
      <dgm:prSet/>
      <dgm:spPr/>
      <dgm:t>
        <a:bodyPr/>
        <a:lstStyle/>
        <a:p>
          <a:endParaRPr lang="en-US"/>
        </a:p>
      </dgm:t>
    </dgm:pt>
    <dgm:pt modelId="{C35E5DD4-7CD2-4126-88A6-C213F9A3FB1B}" type="sibTrans" cxnId="{1059EE45-3F21-4B50-BDCB-656392D390E5}">
      <dgm:prSet/>
      <dgm:spPr/>
      <dgm:t>
        <a:bodyPr/>
        <a:lstStyle/>
        <a:p>
          <a:endParaRPr lang="en-US"/>
        </a:p>
      </dgm:t>
    </dgm:pt>
    <dgm:pt modelId="{BCDBF27C-2AE2-4989-8887-57CB932BB64C}" type="pres">
      <dgm:prSet presAssocID="{28798931-0627-4168-B11B-F30AD835D51D}" presName="linear" presStyleCnt="0">
        <dgm:presLayoutVars>
          <dgm:animLvl val="lvl"/>
          <dgm:resizeHandles val="exact"/>
        </dgm:presLayoutVars>
      </dgm:prSet>
      <dgm:spPr/>
      <dgm:t>
        <a:bodyPr/>
        <a:lstStyle/>
        <a:p>
          <a:endParaRPr lang="en-US"/>
        </a:p>
      </dgm:t>
    </dgm:pt>
    <dgm:pt modelId="{EF1948ED-C5F2-46F7-9253-508CB87CF3BC}" type="pres">
      <dgm:prSet presAssocID="{A4D3B317-5C27-4E8F-978A-D8203CF1ECA1}" presName="parentText" presStyleLbl="node1" presStyleIdx="0" presStyleCnt="3" custScaleY="44990" custLinFactNeighborY="6636">
        <dgm:presLayoutVars>
          <dgm:chMax val="0"/>
          <dgm:bulletEnabled val="1"/>
        </dgm:presLayoutVars>
      </dgm:prSet>
      <dgm:spPr/>
      <dgm:t>
        <a:bodyPr/>
        <a:lstStyle/>
        <a:p>
          <a:endParaRPr lang="en-US"/>
        </a:p>
      </dgm:t>
    </dgm:pt>
    <dgm:pt modelId="{79E5C25A-EA65-42E1-A1D5-73C59CBD7710}" type="pres">
      <dgm:prSet presAssocID="{CF67CB1C-F63E-4F82-A0A2-68206737568F}" presName="spacer" presStyleCnt="0"/>
      <dgm:spPr/>
    </dgm:pt>
    <dgm:pt modelId="{4FF354DD-CD25-4D09-8866-DF6D69DCC2E1}" type="pres">
      <dgm:prSet presAssocID="{341A24D0-EF5E-4169-B844-48B7CB30C381}" presName="parentText" presStyleLbl="node1" presStyleIdx="1" presStyleCnt="3" custScaleY="39106" custLinFactNeighborY="-5946">
        <dgm:presLayoutVars>
          <dgm:chMax val="0"/>
          <dgm:bulletEnabled val="1"/>
        </dgm:presLayoutVars>
      </dgm:prSet>
      <dgm:spPr/>
      <dgm:t>
        <a:bodyPr/>
        <a:lstStyle/>
        <a:p>
          <a:endParaRPr lang="en-US"/>
        </a:p>
      </dgm:t>
    </dgm:pt>
    <dgm:pt modelId="{33EFF3C6-898E-4DB6-8FCA-A89FE1A6E5BA}" type="pres">
      <dgm:prSet presAssocID="{C35E5DD4-7CD2-4126-88A6-C213F9A3FB1B}" presName="spacer" presStyleCnt="0"/>
      <dgm:spPr/>
    </dgm:pt>
    <dgm:pt modelId="{2CFAC1D9-68D2-45A3-932B-161A6D61A2C9}" type="pres">
      <dgm:prSet presAssocID="{7D9AA0B6-061D-454A-9CC6-9F615D022856}" presName="parentText" presStyleLbl="node1" presStyleIdx="2" presStyleCnt="3" custScaleY="41304" custLinFactNeighborY="-64059">
        <dgm:presLayoutVars>
          <dgm:chMax val="0"/>
          <dgm:bulletEnabled val="1"/>
        </dgm:presLayoutVars>
      </dgm:prSet>
      <dgm:spPr/>
      <dgm:t>
        <a:bodyPr/>
        <a:lstStyle/>
        <a:p>
          <a:endParaRPr lang="en-US"/>
        </a:p>
      </dgm:t>
    </dgm:pt>
  </dgm:ptLst>
  <dgm:cxnLst>
    <dgm:cxn modelId="{BABB30C1-693C-4FB1-A015-59F15AEFA1A3}" type="presOf" srcId="{A4D3B317-5C27-4E8F-978A-D8203CF1ECA1}" destId="{EF1948ED-C5F2-46F7-9253-508CB87CF3BC}" srcOrd="0" destOrd="0" presId="urn:microsoft.com/office/officeart/2005/8/layout/vList2"/>
    <dgm:cxn modelId="{267F517E-799B-4D48-9F22-D4CE7C5C9FE3}" srcId="{28798931-0627-4168-B11B-F30AD835D51D}" destId="{7D9AA0B6-061D-454A-9CC6-9F615D022856}" srcOrd="2" destOrd="0" parTransId="{B2945ECF-0B4B-4199-A09B-36C7A2B95BBC}" sibTransId="{4A15F6D3-D146-4AAB-9DA6-5C762A7445B3}"/>
    <dgm:cxn modelId="{0DB362C4-4C47-44A6-8470-7B869688A8D7}" type="presOf" srcId="{7D9AA0B6-061D-454A-9CC6-9F615D022856}" destId="{2CFAC1D9-68D2-45A3-932B-161A6D61A2C9}" srcOrd="0" destOrd="0" presId="urn:microsoft.com/office/officeart/2005/8/layout/vList2"/>
    <dgm:cxn modelId="{2465B78A-7D72-43C9-9EA2-62355029A4C2}" type="presOf" srcId="{28798931-0627-4168-B11B-F30AD835D51D}" destId="{BCDBF27C-2AE2-4989-8887-57CB932BB64C}" srcOrd="0" destOrd="0" presId="urn:microsoft.com/office/officeart/2005/8/layout/vList2"/>
    <dgm:cxn modelId="{1059EE45-3F21-4B50-BDCB-656392D390E5}" srcId="{28798931-0627-4168-B11B-F30AD835D51D}" destId="{341A24D0-EF5E-4169-B844-48B7CB30C381}" srcOrd="1" destOrd="0" parTransId="{8F1B18C7-F1C8-45B5-BC97-10784473A9B8}" sibTransId="{C35E5DD4-7CD2-4126-88A6-C213F9A3FB1B}"/>
    <dgm:cxn modelId="{65A55948-9D49-4A8D-AC56-86D9D675F2EB}" type="presOf" srcId="{341A24D0-EF5E-4169-B844-48B7CB30C381}" destId="{4FF354DD-CD25-4D09-8866-DF6D69DCC2E1}" srcOrd="0" destOrd="0" presId="urn:microsoft.com/office/officeart/2005/8/layout/vList2"/>
    <dgm:cxn modelId="{CF0D8ACC-7147-448F-A05E-D386C1E712D9}" srcId="{28798931-0627-4168-B11B-F30AD835D51D}" destId="{A4D3B317-5C27-4E8F-978A-D8203CF1ECA1}" srcOrd="0" destOrd="0" parTransId="{9D53A684-552F-4B3D-B09F-06ED8AAA95F8}" sibTransId="{CF67CB1C-F63E-4F82-A0A2-68206737568F}"/>
    <dgm:cxn modelId="{3D8A4745-BD8A-4760-8BD3-1E55E2BF02BF}" type="presParOf" srcId="{BCDBF27C-2AE2-4989-8887-57CB932BB64C}" destId="{EF1948ED-C5F2-46F7-9253-508CB87CF3BC}" srcOrd="0" destOrd="0" presId="urn:microsoft.com/office/officeart/2005/8/layout/vList2"/>
    <dgm:cxn modelId="{467F97A2-3749-423E-8BB4-879F16F5FD43}" type="presParOf" srcId="{BCDBF27C-2AE2-4989-8887-57CB932BB64C}" destId="{79E5C25A-EA65-42E1-A1D5-73C59CBD7710}" srcOrd="1" destOrd="0" presId="urn:microsoft.com/office/officeart/2005/8/layout/vList2"/>
    <dgm:cxn modelId="{F06CCB16-9B25-423F-8058-770A91F6672F}" type="presParOf" srcId="{BCDBF27C-2AE2-4989-8887-57CB932BB64C}" destId="{4FF354DD-CD25-4D09-8866-DF6D69DCC2E1}" srcOrd="2" destOrd="0" presId="urn:microsoft.com/office/officeart/2005/8/layout/vList2"/>
    <dgm:cxn modelId="{0F4D5A18-2D7E-41FD-9137-5D3435ECD1F8}" type="presParOf" srcId="{BCDBF27C-2AE2-4989-8887-57CB932BB64C}" destId="{33EFF3C6-898E-4DB6-8FCA-A89FE1A6E5BA}" srcOrd="3" destOrd="0" presId="urn:microsoft.com/office/officeart/2005/8/layout/vList2"/>
    <dgm:cxn modelId="{701F9E8F-DAB7-42C7-9754-2AA1F6962642}" type="presParOf" srcId="{BCDBF27C-2AE2-4989-8887-57CB932BB64C}" destId="{2CFAC1D9-68D2-45A3-932B-161A6D61A2C9}" srcOrd="4"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45C5B063-DDA5-416F-9C71-22F29A1BA7C6}"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IN"/>
        </a:p>
      </dgm:t>
    </dgm:pt>
    <dgm:pt modelId="{C30B51F5-C162-46D5-A49A-EE303B9B6109}">
      <dgm:prSet phldrT="[Text]"/>
      <dgm:spPr>
        <a:solidFill>
          <a:srgbClr val="00B050"/>
        </a:solidFill>
      </dgm:spPr>
      <dgm:t>
        <a:bodyPr/>
        <a:lstStyle/>
        <a:p>
          <a:r>
            <a:rPr lang="en-US" b="1" dirty="0" smtClean="0">
              <a:effectLst>
                <a:outerShdw blurRad="38100" dist="38100" dir="2700000" algn="tl">
                  <a:srgbClr val="000000">
                    <a:alpha val="43137"/>
                  </a:srgbClr>
                </a:outerShdw>
              </a:effectLst>
              <a:latin typeface="+mj-lt"/>
            </a:rPr>
            <a:t>Total Investment requirement = Rs. 64,312 </a:t>
          </a:r>
          <a:r>
            <a:rPr lang="en-US" b="1" dirty="0" err="1" smtClean="0">
              <a:effectLst>
                <a:outerShdw blurRad="38100" dist="38100" dir="2700000" algn="tl">
                  <a:srgbClr val="000000">
                    <a:alpha val="43137"/>
                  </a:srgbClr>
                </a:outerShdw>
              </a:effectLst>
              <a:latin typeface="+mj-lt"/>
            </a:rPr>
            <a:t>Crores</a:t>
          </a:r>
          <a:endParaRPr lang="en-US" b="1" dirty="0" smtClean="0">
            <a:effectLst>
              <a:outerShdw blurRad="38100" dist="38100" dir="2700000" algn="tl">
                <a:srgbClr val="000000">
                  <a:alpha val="43137"/>
                </a:srgbClr>
              </a:outerShdw>
            </a:effectLst>
            <a:latin typeface="+mj-lt"/>
          </a:endParaRPr>
        </a:p>
        <a:p>
          <a:r>
            <a:rPr lang="en-US" b="1" dirty="0" smtClean="0">
              <a:effectLst>
                <a:outerShdw blurRad="38100" dist="38100" dir="2700000" algn="tl">
                  <a:srgbClr val="000000">
                    <a:alpha val="43137"/>
                  </a:srgbClr>
                </a:outerShdw>
              </a:effectLst>
              <a:latin typeface="+mj-lt"/>
            </a:rPr>
            <a:t>Besides Food Processing Sector = Rs. 43,000 </a:t>
          </a:r>
          <a:r>
            <a:rPr lang="en-US" b="1" dirty="0" err="1" smtClean="0">
              <a:effectLst>
                <a:outerShdw blurRad="38100" dist="38100" dir="2700000" algn="tl">
                  <a:srgbClr val="000000">
                    <a:alpha val="43137"/>
                  </a:srgbClr>
                </a:outerShdw>
              </a:effectLst>
              <a:latin typeface="+mj-lt"/>
            </a:rPr>
            <a:t>Crores</a:t>
          </a:r>
          <a:endParaRPr lang="en-IN" b="1" dirty="0">
            <a:effectLst>
              <a:outerShdw blurRad="38100" dist="38100" dir="2700000" algn="tl">
                <a:srgbClr val="000000">
                  <a:alpha val="43137"/>
                </a:srgbClr>
              </a:outerShdw>
            </a:effectLst>
            <a:latin typeface="+mj-lt"/>
          </a:endParaRPr>
        </a:p>
      </dgm:t>
    </dgm:pt>
    <dgm:pt modelId="{301B670E-5E32-41B5-B88C-66EC33BBF64E}" type="parTrans" cxnId="{09FC53BE-DE83-462D-917A-813D52900EC1}">
      <dgm:prSet/>
      <dgm:spPr/>
      <dgm:t>
        <a:bodyPr/>
        <a:lstStyle/>
        <a:p>
          <a:endParaRPr lang="en-IN"/>
        </a:p>
      </dgm:t>
    </dgm:pt>
    <dgm:pt modelId="{35FAFB60-BA89-429E-B1A2-8181507EACD4}" type="sibTrans" cxnId="{09FC53BE-DE83-462D-917A-813D52900EC1}">
      <dgm:prSet/>
      <dgm:spPr/>
      <dgm:t>
        <a:bodyPr/>
        <a:lstStyle/>
        <a:p>
          <a:endParaRPr lang="en-IN"/>
        </a:p>
      </dgm:t>
    </dgm:pt>
    <dgm:pt modelId="{B51B840B-66B6-4270-BDF4-AA6BF250905F}">
      <dgm:prSet phldrT="[Text]" custT="1"/>
      <dgm:spPr>
        <a:solidFill>
          <a:schemeClr val="accent2">
            <a:lumMod val="75000"/>
          </a:schemeClr>
        </a:solidFill>
      </dgm:spPr>
      <dgm:t>
        <a:bodyPr/>
        <a:lstStyle/>
        <a:p>
          <a:r>
            <a:rPr lang="en-US" sz="3200" b="1" dirty="0" smtClean="0">
              <a:effectLst>
                <a:outerShdw blurRad="38100" dist="38100" dir="2700000" algn="tl">
                  <a:srgbClr val="000000">
                    <a:alpha val="43137"/>
                  </a:srgbClr>
                </a:outerShdw>
              </a:effectLst>
              <a:latin typeface="+mj-lt"/>
            </a:rPr>
            <a:t>Rs. 12,000 </a:t>
          </a:r>
          <a:r>
            <a:rPr lang="en-US" sz="3200" b="1" dirty="0" err="1" smtClean="0">
              <a:effectLst>
                <a:outerShdw blurRad="38100" dist="38100" dir="2700000" algn="tl">
                  <a:srgbClr val="000000">
                    <a:alpha val="43137"/>
                  </a:srgbClr>
                </a:outerShdw>
              </a:effectLst>
              <a:latin typeface="+mj-lt"/>
            </a:rPr>
            <a:t>Crores</a:t>
          </a:r>
          <a:r>
            <a:rPr lang="en-US" sz="3200" b="1" dirty="0" smtClean="0">
              <a:effectLst>
                <a:outerShdw blurRad="38100" dist="38100" dir="2700000" algn="tl">
                  <a:srgbClr val="000000">
                    <a:alpha val="43137"/>
                  </a:srgbClr>
                </a:outerShdw>
              </a:effectLst>
              <a:latin typeface="+mj-lt"/>
            </a:rPr>
            <a:t> can flow from RIDF</a:t>
          </a:r>
          <a:endParaRPr lang="en-IN" sz="3200" b="1" dirty="0">
            <a:effectLst>
              <a:outerShdw blurRad="38100" dist="38100" dir="2700000" algn="tl">
                <a:srgbClr val="000000">
                  <a:alpha val="43137"/>
                </a:srgbClr>
              </a:outerShdw>
            </a:effectLst>
            <a:latin typeface="+mj-lt"/>
          </a:endParaRPr>
        </a:p>
      </dgm:t>
    </dgm:pt>
    <dgm:pt modelId="{7D2F1FAC-D2C6-4CB7-B3C3-69D0EACA1BB9}" type="parTrans" cxnId="{F521B195-F365-4152-A9D6-ED29855F0713}">
      <dgm:prSet/>
      <dgm:spPr/>
      <dgm:t>
        <a:bodyPr/>
        <a:lstStyle/>
        <a:p>
          <a:endParaRPr lang="en-IN"/>
        </a:p>
      </dgm:t>
    </dgm:pt>
    <dgm:pt modelId="{20732473-E83B-4533-BFF6-0B782D619C45}" type="sibTrans" cxnId="{F521B195-F365-4152-A9D6-ED29855F0713}">
      <dgm:prSet/>
      <dgm:spPr/>
      <dgm:t>
        <a:bodyPr/>
        <a:lstStyle/>
        <a:p>
          <a:endParaRPr lang="en-IN"/>
        </a:p>
      </dgm:t>
    </dgm:pt>
    <dgm:pt modelId="{2103E783-A1DC-46F2-9526-DAA944B4357F}">
      <dgm:prSet phldrT="[Text]" custT="1"/>
      <dgm:spPr>
        <a:solidFill>
          <a:schemeClr val="accent3">
            <a:lumMod val="50000"/>
          </a:schemeClr>
        </a:solidFill>
      </dgm:spPr>
      <dgm:t>
        <a:bodyPr/>
        <a:lstStyle/>
        <a:p>
          <a:r>
            <a:rPr lang="en-US" sz="3200" b="1" dirty="0" smtClean="0">
              <a:effectLst>
                <a:outerShdw blurRad="38100" dist="38100" dir="2700000" algn="tl">
                  <a:srgbClr val="000000">
                    <a:alpha val="43137"/>
                  </a:srgbClr>
                </a:outerShdw>
              </a:effectLst>
              <a:latin typeface="+mj-lt"/>
            </a:rPr>
            <a:t>Rs. 5,000 </a:t>
          </a:r>
          <a:r>
            <a:rPr lang="en-US" sz="3200" b="1" dirty="0" err="1" smtClean="0">
              <a:effectLst>
                <a:outerShdw blurRad="38100" dist="38100" dir="2700000" algn="tl">
                  <a:srgbClr val="000000">
                    <a:alpha val="43137"/>
                  </a:srgbClr>
                </a:outerShdw>
              </a:effectLst>
              <a:latin typeface="+mj-lt"/>
            </a:rPr>
            <a:t>Crores</a:t>
          </a:r>
          <a:r>
            <a:rPr lang="en-US" sz="3200" b="1" dirty="0" smtClean="0">
              <a:effectLst>
                <a:outerShdw blurRad="38100" dist="38100" dir="2700000" algn="tl">
                  <a:srgbClr val="000000">
                    <a:alpha val="43137"/>
                  </a:srgbClr>
                </a:outerShdw>
              </a:effectLst>
              <a:latin typeface="+mj-lt"/>
            </a:rPr>
            <a:t> from APMCs &amp; SAMBs</a:t>
          </a:r>
          <a:endParaRPr lang="en-IN" sz="3200" b="1" dirty="0">
            <a:effectLst>
              <a:outerShdw blurRad="38100" dist="38100" dir="2700000" algn="tl">
                <a:srgbClr val="000000">
                  <a:alpha val="43137"/>
                </a:srgbClr>
              </a:outerShdw>
            </a:effectLst>
            <a:latin typeface="+mj-lt"/>
          </a:endParaRPr>
        </a:p>
      </dgm:t>
    </dgm:pt>
    <dgm:pt modelId="{E68841ED-FFBE-4952-9B19-32F8F23146D7}" type="parTrans" cxnId="{2DECCDA6-7159-466F-9C27-668F2CCACEF8}">
      <dgm:prSet/>
      <dgm:spPr/>
      <dgm:t>
        <a:bodyPr/>
        <a:lstStyle/>
        <a:p>
          <a:endParaRPr lang="en-IN"/>
        </a:p>
      </dgm:t>
    </dgm:pt>
    <dgm:pt modelId="{1070AE37-2953-4DA2-B34B-4BCD8442C8E0}" type="sibTrans" cxnId="{2DECCDA6-7159-466F-9C27-668F2CCACEF8}">
      <dgm:prSet/>
      <dgm:spPr/>
      <dgm:t>
        <a:bodyPr/>
        <a:lstStyle/>
        <a:p>
          <a:endParaRPr lang="en-IN"/>
        </a:p>
      </dgm:t>
    </dgm:pt>
    <dgm:pt modelId="{E79C27E9-70FF-45E7-876C-B6831114FDEF}">
      <dgm:prSet phldrT="[Text]" custT="1"/>
      <dgm:spPr>
        <a:solidFill>
          <a:schemeClr val="accent5">
            <a:lumMod val="50000"/>
          </a:schemeClr>
        </a:solidFill>
      </dgm:spPr>
      <dgm:t>
        <a:bodyPr/>
        <a:lstStyle/>
        <a:p>
          <a:r>
            <a:rPr lang="en-US" sz="3200" b="1" dirty="0" smtClean="0">
              <a:effectLst>
                <a:outerShdw blurRad="38100" dist="38100" dir="2700000" algn="tl">
                  <a:srgbClr val="000000">
                    <a:alpha val="43137"/>
                  </a:srgbClr>
                </a:outerShdw>
              </a:effectLst>
              <a:latin typeface="+mj-lt"/>
            </a:rPr>
            <a:t>Rs. 30,625* </a:t>
          </a:r>
          <a:r>
            <a:rPr lang="en-US" sz="3200" b="1" dirty="0" err="1" smtClean="0">
              <a:effectLst>
                <a:outerShdw blurRad="38100" dist="38100" dir="2700000" algn="tl">
                  <a:srgbClr val="000000">
                    <a:alpha val="43137"/>
                  </a:srgbClr>
                </a:outerShdw>
              </a:effectLst>
              <a:latin typeface="+mj-lt"/>
            </a:rPr>
            <a:t>Crores</a:t>
          </a:r>
          <a:r>
            <a:rPr lang="en-US" sz="3200" b="1" dirty="0" smtClean="0">
              <a:effectLst>
                <a:outerShdw blurRad="38100" dist="38100" dir="2700000" algn="tl">
                  <a:srgbClr val="000000">
                    <a:alpha val="43137"/>
                  </a:srgbClr>
                </a:outerShdw>
              </a:effectLst>
              <a:latin typeface="+mj-lt"/>
            </a:rPr>
            <a:t> from Private Sector</a:t>
          </a:r>
          <a:endParaRPr lang="en-IN" sz="3200" b="1" dirty="0">
            <a:effectLst>
              <a:outerShdw blurRad="38100" dist="38100" dir="2700000" algn="tl">
                <a:srgbClr val="000000">
                  <a:alpha val="43137"/>
                </a:srgbClr>
              </a:outerShdw>
            </a:effectLst>
            <a:latin typeface="+mj-lt"/>
          </a:endParaRPr>
        </a:p>
      </dgm:t>
    </dgm:pt>
    <dgm:pt modelId="{171F29C0-7B3D-4ECA-BFF9-ACD5A8DE4D0F}" type="parTrans" cxnId="{F02E7FEA-3443-4881-935D-84C46AB8AEA2}">
      <dgm:prSet/>
      <dgm:spPr/>
      <dgm:t>
        <a:bodyPr/>
        <a:lstStyle/>
        <a:p>
          <a:endParaRPr lang="en-IN"/>
        </a:p>
      </dgm:t>
    </dgm:pt>
    <dgm:pt modelId="{805BEBEC-515E-4093-8656-F57763ED70AD}" type="sibTrans" cxnId="{F02E7FEA-3443-4881-935D-84C46AB8AEA2}">
      <dgm:prSet/>
      <dgm:spPr/>
      <dgm:t>
        <a:bodyPr/>
        <a:lstStyle/>
        <a:p>
          <a:endParaRPr lang="en-IN"/>
        </a:p>
      </dgm:t>
    </dgm:pt>
    <dgm:pt modelId="{9E2B9E68-BD11-406F-BEB6-623F01D0798C}" type="pres">
      <dgm:prSet presAssocID="{45C5B063-DDA5-416F-9C71-22F29A1BA7C6}" presName="composite" presStyleCnt="0">
        <dgm:presLayoutVars>
          <dgm:chMax val="1"/>
          <dgm:dir/>
          <dgm:resizeHandles val="exact"/>
        </dgm:presLayoutVars>
      </dgm:prSet>
      <dgm:spPr/>
      <dgm:t>
        <a:bodyPr/>
        <a:lstStyle/>
        <a:p>
          <a:endParaRPr lang="en-IN"/>
        </a:p>
      </dgm:t>
    </dgm:pt>
    <dgm:pt modelId="{39C258B7-9150-47C5-B450-BD2F87A295E0}" type="pres">
      <dgm:prSet presAssocID="{C30B51F5-C162-46D5-A49A-EE303B9B6109}" presName="roof" presStyleLbl="dkBgShp" presStyleIdx="0" presStyleCnt="2"/>
      <dgm:spPr/>
      <dgm:t>
        <a:bodyPr/>
        <a:lstStyle/>
        <a:p>
          <a:endParaRPr lang="en-IN"/>
        </a:p>
      </dgm:t>
    </dgm:pt>
    <dgm:pt modelId="{713A6190-D12E-44F3-8034-766B2158B8DA}" type="pres">
      <dgm:prSet presAssocID="{C30B51F5-C162-46D5-A49A-EE303B9B6109}" presName="pillars" presStyleCnt="0"/>
      <dgm:spPr/>
    </dgm:pt>
    <dgm:pt modelId="{BD9F0768-88EA-4CF4-BFCD-8548A1376CD3}" type="pres">
      <dgm:prSet presAssocID="{C30B51F5-C162-46D5-A49A-EE303B9B6109}" presName="pillar1" presStyleLbl="node1" presStyleIdx="0" presStyleCnt="3">
        <dgm:presLayoutVars>
          <dgm:bulletEnabled val="1"/>
        </dgm:presLayoutVars>
      </dgm:prSet>
      <dgm:spPr/>
      <dgm:t>
        <a:bodyPr/>
        <a:lstStyle/>
        <a:p>
          <a:endParaRPr lang="en-IN"/>
        </a:p>
      </dgm:t>
    </dgm:pt>
    <dgm:pt modelId="{4EA8AD13-3074-42C7-B4B8-ECF0CB203D02}" type="pres">
      <dgm:prSet presAssocID="{2103E783-A1DC-46F2-9526-DAA944B4357F}" presName="pillarX" presStyleLbl="node1" presStyleIdx="1" presStyleCnt="3">
        <dgm:presLayoutVars>
          <dgm:bulletEnabled val="1"/>
        </dgm:presLayoutVars>
      </dgm:prSet>
      <dgm:spPr/>
      <dgm:t>
        <a:bodyPr/>
        <a:lstStyle/>
        <a:p>
          <a:endParaRPr lang="en-IN"/>
        </a:p>
      </dgm:t>
    </dgm:pt>
    <dgm:pt modelId="{273A7C87-8919-413E-9341-136CA65D3559}" type="pres">
      <dgm:prSet presAssocID="{E79C27E9-70FF-45E7-876C-B6831114FDEF}" presName="pillarX" presStyleLbl="node1" presStyleIdx="2" presStyleCnt="3">
        <dgm:presLayoutVars>
          <dgm:bulletEnabled val="1"/>
        </dgm:presLayoutVars>
      </dgm:prSet>
      <dgm:spPr/>
      <dgm:t>
        <a:bodyPr/>
        <a:lstStyle/>
        <a:p>
          <a:endParaRPr lang="en-IN"/>
        </a:p>
      </dgm:t>
    </dgm:pt>
    <dgm:pt modelId="{50F71C55-6738-4AFC-9837-17E65E0CACD7}" type="pres">
      <dgm:prSet presAssocID="{C30B51F5-C162-46D5-A49A-EE303B9B6109}" presName="base" presStyleLbl="dkBgShp" presStyleIdx="1" presStyleCnt="2" custLinFactNeighborY="-44310"/>
      <dgm:spPr/>
    </dgm:pt>
  </dgm:ptLst>
  <dgm:cxnLst>
    <dgm:cxn modelId="{F521B195-F365-4152-A9D6-ED29855F0713}" srcId="{C30B51F5-C162-46D5-A49A-EE303B9B6109}" destId="{B51B840B-66B6-4270-BDF4-AA6BF250905F}" srcOrd="0" destOrd="0" parTransId="{7D2F1FAC-D2C6-4CB7-B3C3-69D0EACA1BB9}" sibTransId="{20732473-E83B-4533-BFF6-0B782D619C45}"/>
    <dgm:cxn modelId="{2DECCDA6-7159-466F-9C27-668F2CCACEF8}" srcId="{C30B51F5-C162-46D5-A49A-EE303B9B6109}" destId="{2103E783-A1DC-46F2-9526-DAA944B4357F}" srcOrd="1" destOrd="0" parTransId="{E68841ED-FFBE-4952-9B19-32F8F23146D7}" sibTransId="{1070AE37-2953-4DA2-B34B-4BCD8442C8E0}"/>
    <dgm:cxn modelId="{09FC53BE-DE83-462D-917A-813D52900EC1}" srcId="{45C5B063-DDA5-416F-9C71-22F29A1BA7C6}" destId="{C30B51F5-C162-46D5-A49A-EE303B9B6109}" srcOrd="0" destOrd="0" parTransId="{301B670E-5E32-41B5-B88C-66EC33BBF64E}" sibTransId="{35FAFB60-BA89-429E-B1A2-8181507EACD4}"/>
    <dgm:cxn modelId="{961BB307-2367-44CA-A8AC-4BAD66E80F76}" type="presOf" srcId="{2103E783-A1DC-46F2-9526-DAA944B4357F}" destId="{4EA8AD13-3074-42C7-B4B8-ECF0CB203D02}" srcOrd="0" destOrd="0" presId="urn:microsoft.com/office/officeart/2005/8/layout/hList3"/>
    <dgm:cxn modelId="{F02E7FEA-3443-4881-935D-84C46AB8AEA2}" srcId="{C30B51F5-C162-46D5-A49A-EE303B9B6109}" destId="{E79C27E9-70FF-45E7-876C-B6831114FDEF}" srcOrd="2" destOrd="0" parTransId="{171F29C0-7B3D-4ECA-BFF9-ACD5A8DE4D0F}" sibTransId="{805BEBEC-515E-4093-8656-F57763ED70AD}"/>
    <dgm:cxn modelId="{673B53B7-580D-4B90-A85C-E8F26C9D3A98}" type="presOf" srcId="{B51B840B-66B6-4270-BDF4-AA6BF250905F}" destId="{BD9F0768-88EA-4CF4-BFCD-8548A1376CD3}" srcOrd="0" destOrd="0" presId="urn:microsoft.com/office/officeart/2005/8/layout/hList3"/>
    <dgm:cxn modelId="{745FD22F-517D-47EB-B567-2440822DE072}" type="presOf" srcId="{E79C27E9-70FF-45E7-876C-B6831114FDEF}" destId="{273A7C87-8919-413E-9341-136CA65D3559}" srcOrd="0" destOrd="0" presId="urn:microsoft.com/office/officeart/2005/8/layout/hList3"/>
    <dgm:cxn modelId="{5617577F-38D4-469A-953E-5F2D51419E9D}" type="presOf" srcId="{C30B51F5-C162-46D5-A49A-EE303B9B6109}" destId="{39C258B7-9150-47C5-B450-BD2F87A295E0}" srcOrd="0" destOrd="0" presId="urn:microsoft.com/office/officeart/2005/8/layout/hList3"/>
    <dgm:cxn modelId="{84C58286-8DDD-48E7-80CB-7902CB63AFF7}" type="presOf" srcId="{45C5B063-DDA5-416F-9C71-22F29A1BA7C6}" destId="{9E2B9E68-BD11-406F-BEB6-623F01D0798C}" srcOrd="0" destOrd="0" presId="urn:microsoft.com/office/officeart/2005/8/layout/hList3"/>
    <dgm:cxn modelId="{49D4CBCE-D02A-49C8-B0C9-B8E1FE1E9393}" type="presParOf" srcId="{9E2B9E68-BD11-406F-BEB6-623F01D0798C}" destId="{39C258B7-9150-47C5-B450-BD2F87A295E0}" srcOrd="0" destOrd="0" presId="urn:microsoft.com/office/officeart/2005/8/layout/hList3"/>
    <dgm:cxn modelId="{02DA0512-FFEC-4929-8A90-5E43A81B5CBC}" type="presParOf" srcId="{9E2B9E68-BD11-406F-BEB6-623F01D0798C}" destId="{713A6190-D12E-44F3-8034-766B2158B8DA}" srcOrd="1" destOrd="0" presId="urn:microsoft.com/office/officeart/2005/8/layout/hList3"/>
    <dgm:cxn modelId="{47E88776-F401-4EC3-93E4-103DF1AF8CCC}" type="presParOf" srcId="{713A6190-D12E-44F3-8034-766B2158B8DA}" destId="{BD9F0768-88EA-4CF4-BFCD-8548A1376CD3}" srcOrd="0" destOrd="0" presId="urn:microsoft.com/office/officeart/2005/8/layout/hList3"/>
    <dgm:cxn modelId="{858D4F3E-A884-43F2-8888-1DD3D7498261}" type="presParOf" srcId="{713A6190-D12E-44F3-8034-766B2158B8DA}" destId="{4EA8AD13-3074-42C7-B4B8-ECF0CB203D02}" srcOrd="1" destOrd="0" presId="urn:microsoft.com/office/officeart/2005/8/layout/hList3"/>
    <dgm:cxn modelId="{A9E96C6A-5D3E-44C3-9747-BE4919E0B9EE}" type="presParOf" srcId="{713A6190-D12E-44F3-8034-766B2158B8DA}" destId="{273A7C87-8919-413E-9341-136CA65D3559}" srcOrd="2" destOrd="0" presId="urn:microsoft.com/office/officeart/2005/8/layout/hList3"/>
    <dgm:cxn modelId="{9A28F7A8-E081-4224-B0B0-7E4643637032}" type="presParOf" srcId="{9E2B9E68-BD11-406F-BEB6-623F01D0798C}" destId="{50F71C55-6738-4AFC-9837-17E65E0CACD7}" srcOrd="2" destOrd="0" presId="urn:microsoft.com/office/officeart/2005/8/layout/h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8A57A-4217-4E15-BDF1-DA081B8076C3}" type="datetimeFigureOut">
              <a:rPr lang="en-US" smtClean="0"/>
              <a:pPr/>
              <a:t>3/22/2013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A0DCF-5C1E-4C7E-A10F-4F6E317AF3C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B17C171-9DA1-416B-971B-8717E0C919A3}" type="slidenum">
              <a:rPr lang="en-US" smtClean="0"/>
              <a:pPr/>
              <a:t>1</a:t>
            </a:fld>
            <a:endParaRPr lang="en-US" smtClean="0"/>
          </a:p>
        </p:txBody>
      </p:sp>
      <p:sp>
        <p:nvSpPr>
          <p:cNvPr id="28675" name="Rectangle 2"/>
          <p:cNvSpPr>
            <a:spLocks noGrp="1" noRot="1" noChangeAspect="1" noChangeArrowheads="1" noTextEdit="1"/>
          </p:cNvSpPr>
          <p:nvPr>
            <p:ph type="sldImg"/>
          </p:nvPr>
        </p:nvSpPr>
        <p:spPr>
          <a:xfrm>
            <a:off x="1143000" y="684213"/>
            <a:ext cx="4575175" cy="3430587"/>
          </a:xfrm>
          <a:solidFill>
            <a:srgbClr val="FFFFFF"/>
          </a:solidFill>
          <a:ln/>
        </p:spPr>
      </p:sp>
      <p:sp>
        <p:nvSpPr>
          <p:cNvPr id="28676" name="Rectangle 3"/>
          <p:cNvSpPr>
            <a:spLocks noGrp="1" noChangeArrowheads="1"/>
          </p:cNvSpPr>
          <p:nvPr>
            <p:ph type="body" idx="1"/>
          </p:nvPr>
        </p:nvSpPr>
        <p:spPr>
          <a:xfrm>
            <a:off x="685800" y="4342841"/>
            <a:ext cx="5486400" cy="4117412"/>
          </a:xfrm>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7406FDA8-5C9B-4689-9EA2-A38706755EB5}"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IN" smtClean="0"/>
          </a:p>
        </p:txBody>
      </p:sp>
      <p:sp>
        <p:nvSpPr>
          <p:cNvPr id="31748" name="Slide Number Placeholder 3"/>
          <p:cNvSpPr>
            <a:spLocks noGrp="1"/>
          </p:cNvSpPr>
          <p:nvPr>
            <p:ph type="sldNum" sz="quarter" idx="5"/>
          </p:nvPr>
        </p:nvSpPr>
        <p:spPr>
          <a:noFill/>
        </p:spPr>
        <p:txBody>
          <a:bodyPr/>
          <a:lstStyle/>
          <a:p>
            <a:fld id="{B4CF638D-5EA5-4B60-8777-D1E2D5B3D944}"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6C6910E8-C960-4F8B-B28A-CC5FF544C364}"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508788E3-B099-4096-A1D2-224199A04FEC}"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IN" smtClean="0"/>
          </a:p>
        </p:txBody>
      </p:sp>
      <p:sp>
        <p:nvSpPr>
          <p:cNvPr id="98308" name="Slide Number Placeholder 3"/>
          <p:cNvSpPr>
            <a:spLocks noGrp="1"/>
          </p:cNvSpPr>
          <p:nvPr>
            <p:ph type="sldNum" sz="quarter" idx="5"/>
          </p:nvPr>
        </p:nvSpPr>
        <p:spPr/>
        <p:txBody>
          <a:bodyPr/>
          <a:lstStyle/>
          <a:p>
            <a:pPr>
              <a:defRPr/>
            </a:pPr>
            <a:fld id="{43BA663B-7227-4503-9D0A-A8D1062C3979}" type="slidenum">
              <a:rPr lang="en-US" smtClean="0"/>
              <a:pPr>
                <a:defRPr/>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IN" smtClean="0"/>
          </a:p>
        </p:txBody>
      </p:sp>
      <p:sp>
        <p:nvSpPr>
          <p:cNvPr id="99332" name="Slide Number Placeholder 3"/>
          <p:cNvSpPr>
            <a:spLocks noGrp="1"/>
          </p:cNvSpPr>
          <p:nvPr>
            <p:ph type="sldNum" sz="quarter" idx="5"/>
          </p:nvPr>
        </p:nvSpPr>
        <p:spPr/>
        <p:txBody>
          <a:bodyPr/>
          <a:lstStyle/>
          <a:p>
            <a:pPr>
              <a:defRPr/>
            </a:pPr>
            <a:fld id="{D09EF125-3B20-483D-92DD-D66A535C72EA}" type="slidenum">
              <a:rPr lang="en-US" smtClean="0"/>
              <a:pPr>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EE21B568-262A-4BB0-9835-AE886197B783}"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p:txBody>
          <a:bodyPr/>
          <a:lstStyle/>
          <a:p>
            <a:pPr>
              <a:defRPr/>
            </a:pPr>
            <a:fld id="{6D77793A-C2D6-4904-889D-0001E6098461}" type="slidenum">
              <a:rPr lang="en-US" smtClean="0"/>
              <a:pPr>
                <a:defRPr/>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1D62FA75-4B74-49C7-992A-67764873EC6A}"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D8F9C4D1-50A0-41BB-9947-E9751868B9D2}"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p:txBody>
          <a:bodyPr/>
          <a:lstStyle/>
          <a:p>
            <a:pPr>
              <a:defRPr/>
            </a:pPr>
            <a:fld id="{C8B402B1-2B76-46EA-92E2-D77FF0DF15CA}"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4E08EC3-EE27-457A-A3A3-F544F89828BA}" type="slidenum">
              <a:rPr lang="en-US" smtClean="0"/>
              <a:pPr/>
              <a:t>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spcBef>
                <a:spcPct val="0"/>
              </a:spcBef>
            </a:pPr>
            <a:endParaRPr lang="en-US" smtClean="0">
              <a:latin typeface="Arial" charset="0"/>
            </a:endParaRPr>
          </a:p>
        </p:txBody>
      </p:sp>
      <p:sp>
        <p:nvSpPr>
          <p:cNvPr id="29700" name="Slide Number Placeholder 3"/>
          <p:cNvSpPr>
            <a:spLocks noGrp="1"/>
          </p:cNvSpPr>
          <p:nvPr>
            <p:ph type="sldNum" sz="quarter" idx="5"/>
          </p:nvPr>
        </p:nvSpPr>
        <p:spPr>
          <a:noFill/>
        </p:spPr>
        <p:txBody>
          <a:bodyPr/>
          <a:lstStyle/>
          <a:p>
            <a:fld id="{4F7AB80B-249F-48A9-B255-25308585E6AB}" type="slidenum">
              <a:rPr lang="en-IN" smtClean="0"/>
              <a:pPr/>
              <a:t>5</a:t>
            </a:fld>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3E8F8B38-E7A3-4ECF-84C1-57B8CA1B62ED}"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C3D6E935-8D88-4F2A-B833-3211B6DAD6CB}"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59C7EAF-BA52-4F96-ACE7-543943DEBC9B}" type="slidenum">
              <a:rPr lang="en-US" smtClean="0">
                <a:latin typeface="Arial" pitchFamily="34" charset="0"/>
              </a:rPr>
              <a:pPr/>
              <a:t>9</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85800" y="4342841"/>
            <a:ext cx="5487988" cy="4115919"/>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301047E4-8EFB-4449-A765-0CA3A3E59A10}"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en.wikipedia.org/wiki/File:Market_rural-India_-Tamilword22.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24200" y="1600200"/>
            <a:ext cx="4419600" cy="808038"/>
          </a:xfrm>
          <a:prstGeom prst="rect">
            <a:avLst/>
          </a:prstGeom>
          <a:noFill/>
          <a:ln w="9525">
            <a:noFill/>
            <a:miter lim="800000"/>
            <a:headEnd/>
            <a:tailEnd/>
          </a:ln>
        </p:spPr>
        <p:txBody>
          <a:bodyPr>
            <a:spAutoFit/>
          </a:bodyPr>
          <a:lstStyle/>
          <a:p>
            <a:pPr marL="457200" indent="-457200">
              <a:spcBef>
                <a:spcPct val="50000"/>
              </a:spcBef>
            </a:pPr>
            <a:endParaRPr lang="en-US" sz="3200" b="1">
              <a:solidFill>
                <a:srgbClr val="006600"/>
              </a:solidFill>
              <a:latin typeface="Times New Roman" pitchFamily="18" charset="0"/>
            </a:endParaRPr>
          </a:p>
          <a:p>
            <a:pPr marL="457200" indent="-457200">
              <a:spcBef>
                <a:spcPct val="50000"/>
              </a:spcBef>
            </a:pPr>
            <a:endParaRPr lang="en-US" sz="1000" b="1">
              <a:solidFill>
                <a:srgbClr val="006600"/>
              </a:solidFill>
              <a:latin typeface="Times New Roman" pitchFamily="18" charset="0"/>
            </a:endParaRPr>
          </a:p>
        </p:txBody>
      </p:sp>
      <p:sp>
        <p:nvSpPr>
          <p:cNvPr id="14339" name="Text Box 4"/>
          <p:cNvSpPr txBox="1">
            <a:spLocks noChangeArrowheads="1"/>
          </p:cNvSpPr>
          <p:nvPr/>
        </p:nvSpPr>
        <p:spPr bwMode="auto">
          <a:xfrm>
            <a:off x="1066800" y="774700"/>
            <a:ext cx="6858000" cy="3139321"/>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0066"/>
                </a:solidFill>
                <a:latin typeface="Tahoma" pitchFamily="34" charset="0"/>
                <a:cs typeface="Tahoma" pitchFamily="34" charset="0"/>
              </a:rPr>
              <a:t>The India Maize Summit 2013</a:t>
            </a:r>
          </a:p>
          <a:p>
            <a:pPr algn="ctr">
              <a:spcBef>
                <a:spcPct val="50000"/>
              </a:spcBef>
            </a:pPr>
            <a:r>
              <a:rPr lang="en-US" sz="2000" b="1" dirty="0" smtClean="0">
                <a:solidFill>
                  <a:srgbClr val="000066"/>
                </a:solidFill>
                <a:latin typeface="Tahoma" pitchFamily="34" charset="0"/>
                <a:cs typeface="Tahoma" pitchFamily="34" charset="0"/>
              </a:rPr>
              <a:t>Agricultural Marketing Policy </a:t>
            </a:r>
            <a:r>
              <a:rPr lang="en-US" sz="2000" b="1" smtClean="0">
                <a:solidFill>
                  <a:srgbClr val="000066"/>
                </a:solidFill>
                <a:latin typeface="Tahoma" pitchFamily="34" charset="0"/>
                <a:cs typeface="Tahoma" pitchFamily="34" charset="0"/>
              </a:rPr>
              <a:t>Roadmap </a:t>
            </a:r>
            <a:endParaRPr lang="en-US" sz="2000" b="1" dirty="0">
              <a:solidFill>
                <a:srgbClr val="000066"/>
              </a:solidFill>
              <a:latin typeface="Tahoma" pitchFamily="34" charset="0"/>
              <a:cs typeface="Tahoma" pitchFamily="34" charset="0"/>
            </a:endParaRPr>
          </a:p>
          <a:p>
            <a:pPr algn="ctr">
              <a:spcBef>
                <a:spcPct val="50000"/>
              </a:spcBef>
            </a:pPr>
            <a:r>
              <a:rPr lang="en-US" sz="1600" b="1" dirty="0">
                <a:solidFill>
                  <a:srgbClr val="C00000"/>
                </a:solidFill>
                <a:latin typeface="Tahoma" pitchFamily="34" charset="0"/>
                <a:cs typeface="Tahoma" pitchFamily="34" charset="0"/>
              </a:rPr>
              <a:t>(</a:t>
            </a:r>
            <a:r>
              <a:rPr lang="en-US" sz="1600" b="1" dirty="0" smtClean="0">
                <a:solidFill>
                  <a:srgbClr val="C00000"/>
                </a:solidFill>
                <a:latin typeface="Tahoma" pitchFamily="34" charset="0"/>
                <a:cs typeface="Tahoma" pitchFamily="34" charset="0"/>
              </a:rPr>
              <a:t>22nd March, </a:t>
            </a:r>
            <a:r>
              <a:rPr lang="en-US" sz="1600" b="1" dirty="0">
                <a:solidFill>
                  <a:srgbClr val="C00000"/>
                </a:solidFill>
                <a:latin typeface="Tahoma" pitchFamily="34" charset="0"/>
                <a:cs typeface="Tahoma" pitchFamily="34" charset="0"/>
              </a:rPr>
              <a:t>2013)</a:t>
            </a:r>
          </a:p>
          <a:p>
            <a:pPr algn="ctr">
              <a:spcBef>
                <a:spcPct val="50000"/>
              </a:spcBef>
            </a:pPr>
            <a:endParaRPr lang="en-US" sz="3200" b="1" dirty="0">
              <a:solidFill>
                <a:srgbClr val="000066"/>
              </a:solidFill>
              <a:latin typeface="Tahoma" pitchFamily="34" charset="0"/>
              <a:cs typeface="Tahoma" pitchFamily="34" charset="0"/>
            </a:endParaRPr>
          </a:p>
          <a:p>
            <a:pPr algn="ctr">
              <a:spcBef>
                <a:spcPct val="50000"/>
              </a:spcBef>
            </a:pPr>
            <a:endParaRPr lang="en-US" sz="2000" b="1" dirty="0">
              <a:solidFill>
                <a:srgbClr val="000066"/>
              </a:solidFill>
              <a:latin typeface="Times New Roman" pitchFamily="18" charset="0"/>
            </a:endParaRPr>
          </a:p>
          <a:p>
            <a:pPr algn="ctr">
              <a:spcBef>
                <a:spcPct val="50000"/>
              </a:spcBef>
            </a:pPr>
            <a:r>
              <a:rPr lang="en-US" sz="2800" b="1" dirty="0">
                <a:solidFill>
                  <a:srgbClr val="006600"/>
                </a:solidFill>
                <a:latin typeface="Times New Roman" pitchFamily="18" charset="0"/>
              </a:rPr>
              <a:t>                                                                 </a:t>
            </a:r>
          </a:p>
        </p:txBody>
      </p:sp>
      <p:sp>
        <p:nvSpPr>
          <p:cNvPr id="14340" name="Text Box 5"/>
          <p:cNvSpPr txBox="1">
            <a:spLocks noChangeArrowheads="1"/>
          </p:cNvSpPr>
          <p:nvPr/>
        </p:nvSpPr>
        <p:spPr bwMode="auto">
          <a:xfrm>
            <a:off x="4114800" y="3505200"/>
            <a:ext cx="914400" cy="787400"/>
          </a:xfrm>
          <a:prstGeom prst="rect">
            <a:avLst/>
          </a:prstGeom>
          <a:noFill/>
          <a:ln w="9525">
            <a:noFill/>
            <a:miter lim="800000"/>
            <a:headEnd/>
            <a:tailEnd/>
          </a:ln>
        </p:spPr>
        <p:txBody>
          <a:bodyPr/>
          <a:lstStyle/>
          <a:p>
            <a:pPr algn="ctr"/>
            <a:r>
              <a:rPr lang="en-US" sz="1200" b="1">
                <a:solidFill>
                  <a:srgbClr val="008000"/>
                </a:solidFill>
                <a:latin typeface="Tahoma" pitchFamily="34" charset="0"/>
              </a:rPr>
              <a:t>   </a:t>
            </a:r>
          </a:p>
          <a:p>
            <a:pPr algn="ctr"/>
            <a:endParaRPr lang="en-US" sz="1100" b="1">
              <a:solidFill>
                <a:srgbClr val="008000"/>
              </a:solidFill>
              <a:latin typeface="Tahoma" pitchFamily="34" charset="0"/>
            </a:endParaRPr>
          </a:p>
          <a:p>
            <a:pPr algn="ctr"/>
            <a:r>
              <a:rPr lang="en-US" sz="1100" b="1">
                <a:solidFill>
                  <a:srgbClr val="006600"/>
                </a:solidFill>
                <a:latin typeface="Tahoma" pitchFamily="34" charset="0"/>
              </a:rPr>
              <a:t>          </a:t>
            </a:r>
            <a:endParaRPr lang="en-US" sz="1000" b="1">
              <a:solidFill>
                <a:srgbClr val="006600"/>
              </a:solidFill>
              <a:latin typeface="Tahoma" pitchFamily="34" charset="0"/>
            </a:endParaRPr>
          </a:p>
        </p:txBody>
      </p:sp>
      <p:sp>
        <p:nvSpPr>
          <p:cNvPr id="14341" name="Text Box 6"/>
          <p:cNvSpPr txBox="1">
            <a:spLocks noChangeArrowheads="1"/>
          </p:cNvSpPr>
          <p:nvPr/>
        </p:nvSpPr>
        <p:spPr bwMode="auto">
          <a:xfrm>
            <a:off x="5410200" y="3276600"/>
            <a:ext cx="914400" cy="787400"/>
          </a:xfrm>
          <a:prstGeom prst="rect">
            <a:avLst/>
          </a:prstGeom>
          <a:noFill/>
          <a:ln w="9525">
            <a:noFill/>
            <a:miter lim="800000"/>
            <a:headEnd/>
            <a:tailEnd/>
          </a:ln>
        </p:spPr>
        <p:txBody>
          <a:bodyPr/>
          <a:lstStyle/>
          <a:p>
            <a:pPr algn="ctr"/>
            <a:r>
              <a:rPr lang="en-US" sz="1200" b="1">
                <a:solidFill>
                  <a:srgbClr val="008000"/>
                </a:solidFill>
                <a:latin typeface="Tahoma" pitchFamily="34" charset="0"/>
              </a:rPr>
              <a:t>   </a:t>
            </a:r>
          </a:p>
          <a:p>
            <a:pPr algn="ctr"/>
            <a:endParaRPr lang="en-US" sz="1100" b="1">
              <a:solidFill>
                <a:srgbClr val="008000"/>
              </a:solidFill>
              <a:latin typeface="Tahoma" pitchFamily="34" charset="0"/>
            </a:endParaRPr>
          </a:p>
          <a:p>
            <a:pPr algn="ctr"/>
            <a:r>
              <a:rPr lang="en-US" sz="1100" b="1">
                <a:solidFill>
                  <a:srgbClr val="006600"/>
                </a:solidFill>
                <a:latin typeface="Tahoma" pitchFamily="34" charset="0"/>
              </a:rPr>
              <a:t>      </a:t>
            </a:r>
            <a:endParaRPr lang="en-US" sz="1000" b="1">
              <a:solidFill>
                <a:srgbClr val="006600"/>
              </a:solidFill>
              <a:latin typeface="Tahoma" pitchFamily="34" charset="0"/>
            </a:endParaRPr>
          </a:p>
        </p:txBody>
      </p:sp>
      <p:sp>
        <p:nvSpPr>
          <p:cNvPr id="14342" name="Rectangle 8"/>
          <p:cNvSpPr>
            <a:spLocks noChangeArrowheads="1"/>
          </p:cNvSpPr>
          <p:nvPr/>
        </p:nvSpPr>
        <p:spPr bwMode="auto">
          <a:xfrm>
            <a:off x="677863" y="725488"/>
            <a:ext cx="7646987" cy="5675312"/>
          </a:xfrm>
          <a:prstGeom prst="rect">
            <a:avLst/>
          </a:prstGeom>
          <a:noFill/>
          <a:ln w="76200" cmpd="thickThin">
            <a:solidFill>
              <a:srgbClr val="006600"/>
            </a:solidFill>
            <a:miter lim="800000"/>
            <a:headEnd/>
            <a:tailEnd/>
          </a:ln>
        </p:spPr>
        <p:txBody>
          <a:bodyPr wrap="none" anchor="ctr"/>
          <a:lstStyle/>
          <a:p>
            <a:pPr algn="ctr"/>
            <a:endParaRPr lang="en-US">
              <a:solidFill>
                <a:srgbClr val="006600"/>
              </a:solidFill>
            </a:endParaRPr>
          </a:p>
        </p:txBody>
      </p:sp>
      <p:sp>
        <p:nvSpPr>
          <p:cNvPr id="14343" name="TextBox 12"/>
          <p:cNvSpPr txBox="1">
            <a:spLocks noChangeArrowheads="1"/>
          </p:cNvSpPr>
          <p:nvPr/>
        </p:nvSpPr>
        <p:spPr bwMode="auto">
          <a:xfrm>
            <a:off x="1171575" y="4508500"/>
            <a:ext cx="6700838" cy="1970088"/>
          </a:xfrm>
          <a:prstGeom prst="rect">
            <a:avLst/>
          </a:prstGeom>
          <a:noFill/>
          <a:ln w="9525">
            <a:noFill/>
            <a:miter lim="800000"/>
            <a:headEnd/>
            <a:tailEnd/>
          </a:ln>
        </p:spPr>
        <p:txBody>
          <a:bodyPr>
            <a:spAutoFit/>
          </a:bodyPr>
          <a:lstStyle/>
          <a:p>
            <a:pPr algn="ctr"/>
            <a:r>
              <a:rPr lang="en-US" sz="2400" b="1" dirty="0" smtClean="0">
                <a:solidFill>
                  <a:srgbClr val="008000"/>
                </a:solidFill>
                <a:latin typeface="Tahoma" pitchFamily="34" charset="0"/>
                <a:cs typeface="Tahoma" pitchFamily="34" charset="0"/>
              </a:rPr>
              <a:t>Sanjay </a:t>
            </a:r>
            <a:r>
              <a:rPr lang="en-US" sz="2400" b="1" dirty="0" err="1" smtClean="0">
                <a:solidFill>
                  <a:srgbClr val="008000"/>
                </a:solidFill>
                <a:latin typeface="Tahoma" pitchFamily="34" charset="0"/>
                <a:cs typeface="Tahoma" pitchFamily="34" charset="0"/>
              </a:rPr>
              <a:t>Sharan</a:t>
            </a:r>
            <a:endParaRPr lang="en-US" sz="2400" b="1" dirty="0">
              <a:solidFill>
                <a:srgbClr val="008000"/>
              </a:solidFill>
              <a:latin typeface="Tahoma" pitchFamily="34" charset="0"/>
              <a:cs typeface="Tahoma" pitchFamily="34" charset="0"/>
            </a:endParaRPr>
          </a:p>
          <a:p>
            <a:pPr algn="ctr"/>
            <a:r>
              <a:rPr lang="en-US" sz="2000" dirty="0" smtClean="0">
                <a:solidFill>
                  <a:srgbClr val="008000"/>
                </a:solidFill>
                <a:latin typeface="Tahoma" pitchFamily="34" charset="0"/>
                <a:cs typeface="Tahoma" pitchFamily="34" charset="0"/>
              </a:rPr>
              <a:t>Director </a:t>
            </a:r>
            <a:r>
              <a:rPr lang="en-US" sz="2000" dirty="0">
                <a:solidFill>
                  <a:srgbClr val="008000"/>
                </a:solidFill>
                <a:latin typeface="Tahoma" pitchFamily="34" charset="0"/>
                <a:cs typeface="Tahoma" pitchFamily="34" charset="0"/>
              </a:rPr>
              <a:t>(Marketing</a:t>
            </a:r>
            <a:r>
              <a:rPr lang="en-US" sz="2000" dirty="0" smtClean="0">
                <a:solidFill>
                  <a:srgbClr val="008000"/>
                </a:solidFill>
                <a:latin typeface="Tahoma" pitchFamily="34" charset="0"/>
                <a:cs typeface="Tahoma" pitchFamily="34" charset="0"/>
              </a:rPr>
              <a:t>),DAC </a:t>
            </a:r>
            <a:endParaRPr lang="en-US" sz="2000" dirty="0">
              <a:solidFill>
                <a:srgbClr val="008000"/>
              </a:solidFill>
              <a:latin typeface="Tahoma" pitchFamily="34" charset="0"/>
              <a:cs typeface="Tahoma" pitchFamily="34" charset="0"/>
            </a:endParaRPr>
          </a:p>
          <a:p>
            <a:pPr algn="ctr"/>
            <a:r>
              <a:rPr lang="en-US" sz="2000" dirty="0">
                <a:solidFill>
                  <a:srgbClr val="008000"/>
                </a:solidFill>
                <a:latin typeface="Tahoma" pitchFamily="34" charset="0"/>
                <a:cs typeface="Tahoma" pitchFamily="34" charset="0"/>
              </a:rPr>
              <a:t>Ministry of Agriculture </a:t>
            </a:r>
          </a:p>
          <a:p>
            <a:pPr algn="ctr"/>
            <a:r>
              <a:rPr lang="en-US" sz="2000" dirty="0">
                <a:solidFill>
                  <a:srgbClr val="008000"/>
                </a:solidFill>
                <a:latin typeface="Tahoma" pitchFamily="34" charset="0"/>
                <a:cs typeface="Tahoma" pitchFamily="34" charset="0"/>
              </a:rPr>
              <a:t>Government of India</a:t>
            </a:r>
          </a:p>
          <a:p>
            <a:pPr algn="ctr"/>
            <a:endParaRPr lang="en-US" sz="2000" dirty="0">
              <a:solidFill>
                <a:srgbClr val="008000"/>
              </a:solidFill>
            </a:endParaRPr>
          </a:p>
          <a:p>
            <a:endParaRPr lang="en-US" dirty="0"/>
          </a:p>
        </p:txBody>
      </p:sp>
      <p:pic>
        <p:nvPicPr>
          <p:cNvPr id="14344" name="Picture 5" descr="C:\Users\hp2\Desktop\PICTURES\1 (49).JPG"/>
          <p:cNvPicPr>
            <a:picLocks noChangeAspect="1" noChangeArrowheads="1"/>
          </p:cNvPicPr>
          <p:nvPr/>
        </p:nvPicPr>
        <p:blipFill>
          <a:blip r:embed="rId3" cstate="print"/>
          <a:srcRect/>
          <a:stretch>
            <a:fillRect/>
          </a:stretch>
        </p:blipFill>
        <p:spPr bwMode="auto">
          <a:xfrm>
            <a:off x="3232150" y="2355850"/>
            <a:ext cx="2554288" cy="1774825"/>
          </a:xfrm>
          <a:prstGeom prst="rect">
            <a:avLst/>
          </a:prstGeom>
          <a:noFill/>
          <a:ln w="9525">
            <a:noFill/>
            <a:miter lim="800000"/>
            <a:headEnd/>
            <a:tailEnd/>
          </a:ln>
        </p:spPr>
      </p:pic>
      <p:pic>
        <p:nvPicPr>
          <p:cNvPr id="14345" name="Picture 2" descr="220px-Market_rural-India_-Tamilword22">
            <a:hlinkClick r:id="rId4"/>
          </p:cNvPr>
          <p:cNvPicPr>
            <a:picLocks noChangeAspect="1" noChangeArrowheads="1"/>
          </p:cNvPicPr>
          <p:nvPr/>
        </p:nvPicPr>
        <p:blipFill>
          <a:blip r:embed="rId5" cstate="print"/>
          <a:srcRect/>
          <a:stretch>
            <a:fillRect/>
          </a:stretch>
        </p:blipFill>
        <p:spPr bwMode="auto">
          <a:xfrm>
            <a:off x="5784850" y="2349500"/>
            <a:ext cx="2476500" cy="1797050"/>
          </a:xfrm>
          <a:prstGeom prst="rect">
            <a:avLst/>
          </a:prstGeom>
          <a:noFill/>
          <a:ln w="9525">
            <a:noFill/>
            <a:miter lim="800000"/>
            <a:headEnd/>
            <a:tailEnd/>
          </a:ln>
        </p:spPr>
      </p:pic>
      <p:pic>
        <p:nvPicPr>
          <p:cNvPr id="14346" name="Picture 3" descr="DSC_2714"/>
          <p:cNvPicPr>
            <a:picLocks noChangeAspect="1" noChangeArrowheads="1"/>
          </p:cNvPicPr>
          <p:nvPr/>
        </p:nvPicPr>
        <p:blipFill>
          <a:blip r:embed="rId6" cstate="print"/>
          <a:srcRect/>
          <a:stretch>
            <a:fillRect/>
          </a:stretch>
        </p:blipFill>
        <p:spPr bwMode="auto">
          <a:xfrm>
            <a:off x="741363" y="2360613"/>
            <a:ext cx="2490787" cy="1770062"/>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81E3DA9B-D791-44D5-BAA3-876D9AD1ABAE}" type="slidenum">
              <a:rPr lang="en-US" altLang="en-US" smtClean="0"/>
              <a:pPr>
                <a:defRPr/>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IN" sz="2800" b="1" smtClean="0">
                <a:latin typeface="Tahoma" pitchFamily="34" charset="0"/>
              </a:rPr>
              <a:t>Conflict of Interest in Agricultural Marketing</a:t>
            </a:r>
            <a:r>
              <a:rPr lang="en-IN" sz="4400" smtClean="0">
                <a:latin typeface="Century Gothic" pitchFamily="34" charset="0"/>
                <a:cs typeface="Times New Roman" pitchFamily="18" charset="0"/>
              </a:rPr>
              <a:t/>
            </a:r>
            <a:br>
              <a:rPr lang="en-IN" sz="4400" smtClean="0">
                <a:latin typeface="Century Gothic" pitchFamily="34" charset="0"/>
                <a:cs typeface="Times New Roman" pitchFamily="18" charset="0"/>
              </a:rPr>
            </a:br>
            <a:endParaRPr lang="en-US" smtClean="0"/>
          </a:p>
        </p:txBody>
      </p:sp>
      <p:sp>
        <p:nvSpPr>
          <p:cNvPr id="20483" name="Content Placeholder 2"/>
          <p:cNvSpPr>
            <a:spLocks noGrp="1"/>
          </p:cNvSpPr>
          <p:nvPr>
            <p:ph idx="1"/>
          </p:nvPr>
        </p:nvSpPr>
        <p:spPr>
          <a:xfrm>
            <a:off x="236538" y="1093788"/>
            <a:ext cx="8607425" cy="5427662"/>
          </a:xfrm>
          <a:ln>
            <a:solidFill>
              <a:srgbClr val="C00000"/>
            </a:solidFill>
          </a:ln>
        </p:spPr>
        <p:txBody>
          <a:bodyPr/>
          <a:lstStyle/>
          <a:p>
            <a:pPr algn="just">
              <a:buFont typeface="Wingdings" pitchFamily="2" charset="2"/>
              <a:buChar char="v"/>
            </a:pPr>
            <a:r>
              <a:rPr lang="en-IN" sz="2400" b="1" dirty="0" smtClean="0">
                <a:solidFill>
                  <a:srgbClr val="0000FF"/>
                </a:solidFill>
                <a:latin typeface="Tahoma" pitchFamily="34" charset="0"/>
              </a:rPr>
              <a:t>Farmers</a:t>
            </a:r>
            <a:r>
              <a:rPr lang="en-IN" sz="2400" b="1" dirty="0" smtClean="0">
                <a:latin typeface="Tahoma" pitchFamily="34" charset="0"/>
              </a:rPr>
              <a:t> </a:t>
            </a:r>
            <a:r>
              <a:rPr lang="en-IN" sz="2400" dirty="0" smtClean="0">
                <a:latin typeface="Tahoma" pitchFamily="34" charset="0"/>
              </a:rPr>
              <a:t>– Maximum Price and higher production.</a:t>
            </a:r>
          </a:p>
          <a:p>
            <a:pPr algn="just">
              <a:buFont typeface="Wingdings" pitchFamily="2" charset="2"/>
              <a:buChar char="v"/>
            </a:pPr>
            <a:endParaRPr lang="en-IN" sz="2400" dirty="0" smtClean="0">
              <a:latin typeface="Tahoma" pitchFamily="34" charset="0"/>
            </a:endParaRPr>
          </a:p>
          <a:p>
            <a:pPr algn="just">
              <a:buFont typeface="Wingdings" pitchFamily="2" charset="2"/>
              <a:buChar char="v"/>
            </a:pPr>
            <a:r>
              <a:rPr lang="en-IN" sz="2400" b="1" dirty="0" smtClean="0">
                <a:solidFill>
                  <a:srgbClr val="0000FF"/>
                </a:solidFill>
                <a:latin typeface="Tahoma" pitchFamily="34" charset="0"/>
              </a:rPr>
              <a:t>Manufacturers</a:t>
            </a:r>
            <a:r>
              <a:rPr lang="en-IN" sz="2400" dirty="0" smtClean="0">
                <a:latin typeface="Tahoma" pitchFamily="34" charset="0"/>
              </a:rPr>
              <a:t> – Low Purchase Price, High and specific 				Quality.</a:t>
            </a:r>
          </a:p>
          <a:p>
            <a:pPr algn="just">
              <a:buFont typeface="Wingdings" pitchFamily="2" charset="2"/>
              <a:buChar char="v"/>
            </a:pPr>
            <a:endParaRPr lang="en-IN" sz="2400" dirty="0" smtClean="0">
              <a:latin typeface="Tahoma" pitchFamily="34" charset="0"/>
            </a:endParaRPr>
          </a:p>
          <a:p>
            <a:pPr algn="just">
              <a:buFont typeface="Wingdings" pitchFamily="2" charset="2"/>
              <a:buChar char="v"/>
            </a:pPr>
            <a:r>
              <a:rPr lang="en-IN" sz="2400" b="1" dirty="0" smtClean="0">
                <a:solidFill>
                  <a:srgbClr val="0000FF"/>
                </a:solidFill>
                <a:latin typeface="Tahoma" pitchFamily="34" charset="0"/>
              </a:rPr>
              <a:t>Traders and Retailers</a:t>
            </a:r>
            <a:r>
              <a:rPr lang="en-IN" sz="2400" b="1" dirty="0" smtClean="0">
                <a:latin typeface="Tahoma" pitchFamily="34" charset="0"/>
              </a:rPr>
              <a:t> </a:t>
            </a:r>
            <a:r>
              <a:rPr lang="en-IN" sz="2400" dirty="0" smtClean="0">
                <a:latin typeface="Tahoma" pitchFamily="34" charset="0"/>
              </a:rPr>
              <a:t>– Low Purchase price, High       					    Margin.</a:t>
            </a:r>
          </a:p>
          <a:p>
            <a:pPr algn="just">
              <a:buFont typeface="Wingdings" pitchFamily="2" charset="2"/>
              <a:buChar char="v"/>
            </a:pPr>
            <a:endParaRPr lang="en-IN" sz="2400" dirty="0" smtClean="0">
              <a:latin typeface="Tahoma" pitchFamily="34" charset="0"/>
            </a:endParaRPr>
          </a:p>
          <a:p>
            <a:pPr algn="just">
              <a:buFont typeface="Wingdings" pitchFamily="2" charset="2"/>
              <a:buChar char="v"/>
            </a:pPr>
            <a:r>
              <a:rPr lang="en-IN" sz="2400" b="1" dirty="0" smtClean="0">
                <a:solidFill>
                  <a:srgbClr val="0000FF"/>
                </a:solidFill>
                <a:latin typeface="Tahoma" pitchFamily="34" charset="0"/>
              </a:rPr>
              <a:t>Consumers</a:t>
            </a:r>
            <a:r>
              <a:rPr lang="en-IN" sz="2400" dirty="0" smtClean="0">
                <a:latin typeface="Tahoma" pitchFamily="34" charset="0"/>
              </a:rPr>
              <a:t> –  Good Quality with freshness.</a:t>
            </a:r>
          </a:p>
          <a:p>
            <a:pPr algn="just">
              <a:buFont typeface="Wingdings" pitchFamily="2" charset="2"/>
              <a:buChar char="v"/>
            </a:pPr>
            <a:r>
              <a:rPr lang="en-IN" sz="2400" dirty="0" smtClean="0">
                <a:solidFill>
                  <a:srgbClr val="FF0000"/>
                </a:solidFill>
                <a:latin typeface="Tahoma" pitchFamily="34" charset="0"/>
              </a:rPr>
              <a:t> </a:t>
            </a:r>
            <a:r>
              <a:rPr lang="en-IN" sz="2000" b="1" dirty="0" smtClean="0">
                <a:solidFill>
                  <a:srgbClr val="0000FF"/>
                </a:solidFill>
                <a:latin typeface="Tahoma" pitchFamily="34" charset="0"/>
              </a:rPr>
              <a:t>Calls for </a:t>
            </a:r>
            <a:r>
              <a:rPr lang="en-IN" sz="2400" dirty="0" smtClean="0">
                <a:latin typeface="Tahoma" pitchFamily="34" charset="0"/>
              </a:rPr>
              <a:t>- Efficient Market Information and sound 		        		Market-led Extension to enhance farm income  	        		and quality produce to consumers at 				reasonable price.</a:t>
            </a:r>
          </a:p>
          <a:p>
            <a:endParaRPr lang="en-US" dirty="0" smtClean="0"/>
          </a:p>
        </p:txBody>
      </p:sp>
      <p:sp>
        <p:nvSpPr>
          <p:cNvPr id="4" name="Slide Number Placeholder 3"/>
          <p:cNvSpPr>
            <a:spLocks noGrp="1"/>
          </p:cNvSpPr>
          <p:nvPr>
            <p:ph type="sldNum" sz="quarter" idx="12"/>
          </p:nvPr>
        </p:nvSpPr>
        <p:spPr>
          <a:xfrm>
            <a:off x="6869113" y="6354763"/>
            <a:ext cx="2133600" cy="457200"/>
          </a:xfrm>
        </p:spPr>
        <p:txBody>
          <a:bodyPr/>
          <a:lstStyle/>
          <a:p>
            <a:pPr>
              <a:defRPr/>
            </a:pPr>
            <a:fld id="{E345A21E-1489-46C5-9355-3F871A377AB4}" type="slidenum">
              <a:rPr lang="en-US" altLang="en-US" smtClean="0"/>
              <a:pPr>
                <a:defRPr/>
              </a:pPr>
              <a:t>10</a:t>
            </a:fld>
            <a:endParaRPr lang="en-US"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77813"/>
            <a:ext cx="8743950" cy="922337"/>
          </a:xfrm>
        </p:spPr>
        <p:txBody>
          <a:bodyPr/>
          <a:lstStyle/>
          <a:p>
            <a:pPr>
              <a:defRPr/>
            </a:pPr>
            <a:r>
              <a:rPr lang="en-US" sz="3200" b="1" kern="1200" dirty="0" smtClean="0">
                <a:solidFill>
                  <a:srgbClr val="008000"/>
                </a:solidFill>
                <a:latin typeface="Tahoma" pitchFamily="34" charset="0"/>
                <a:cs typeface="Tahoma" pitchFamily="34" charset="0"/>
              </a:rPr>
              <a:t>Need for reform in Agricultural Marketing</a:t>
            </a:r>
            <a:endParaRPr lang="en-US" sz="3200" dirty="0"/>
          </a:p>
        </p:txBody>
      </p:sp>
      <p:graphicFrame>
        <p:nvGraphicFramePr>
          <p:cNvPr id="5" name="Content Placeholder 4"/>
          <p:cNvGraphicFramePr>
            <a:graphicFrameLocks noGrp="1"/>
          </p:cNvGraphicFramePr>
          <p:nvPr>
            <p:ph idx="1"/>
          </p:nvPr>
        </p:nvGraphicFramePr>
        <p:xfrm>
          <a:off x="457200" y="1343025"/>
          <a:ext cx="8229600" cy="5157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337F94EF-E989-43D3-BDB0-23D85133A58D}"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1125" y="182563"/>
            <a:ext cx="8912225" cy="808037"/>
          </a:xfrm>
        </p:spPr>
        <p:txBody>
          <a:bodyPr/>
          <a:lstStyle/>
          <a:p>
            <a:pPr algn="ctr">
              <a:defRPr/>
            </a:pPr>
            <a:r>
              <a:rPr lang="en-US" sz="2400" b="1" kern="1200" dirty="0" smtClean="0">
                <a:solidFill>
                  <a:srgbClr val="008000"/>
                </a:solidFill>
                <a:latin typeface="Tahoma" pitchFamily="34" charset="0"/>
                <a:ea typeface="+mn-ea"/>
                <a:cs typeface="Tahoma" pitchFamily="34" charset="0"/>
              </a:rPr>
              <a:t>  Vital Areas of Reforms as per Model APMC Act 2003 </a:t>
            </a:r>
          </a:p>
        </p:txBody>
      </p:sp>
      <p:sp>
        <p:nvSpPr>
          <p:cNvPr id="17411" name="Content Placeholder 2"/>
          <p:cNvSpPr>
            <a:spLocks noGrp="1"/>
          </p:cNvSpPr>
          <p:nvPr>
            <p:ph idx="1"/>
          </p:nvPr>
        </p:nvSpPr>
        <p:spPr>
          <a:xfrm>
            <a:off x="298450" y="819150"/>
            <a:ext cx="8499475" cy="5783263"/>
          </a:xfrm>
          <a:solidFill>
            <a:schemeClr val="bg1"/>
          </a:solidFill>
          <a:ln>
            <a:solidFill>
              <a:srgbClr val="C00000"/>
            </a:solidFill>
          </a:ln>
        </p:spPr>
        <p:txBody>
          <a:bodyPr/>
          <a:lstStyle/>
          <a:p>
            <a:pPr algn="just"/>
            <a:r>
              <a:rPr lang="en-US" sz="2400" smtClean="0"/>
              <a:t>Establishment of private market yards / private markets managed by a person other than a Market Committee; </a:t>
            </a:r>
          </a:p>
          <a:p>
            <a:pPr algn="just"/>
            <a:r>
              <a:rPr lang="en-US" sz="2400" smtClean="0"/>
              <a:t>Establishment of private yards and direct purchase of agricultural produce from agriculturist by a person other than a Market Committee (Direct purchasing from producer).</a:t>
            </a:r>
          </a:p>
          <a:p>
            <a:pPr algn="just"/>
            <a:r>
              <a:rPr lang="en-US" sz="2400" smtClean="0"/>
              <a:t>Establishment of consumer / farmers market by a person other than Market Committee (Direct Sale by the producer to the consumers).</a:t>
            </a:r>
          </a:p>
          <a:p>
            <a:pPr algn="just"/>
            <a:r>
              <a:rPr lang="en-US" sz="2400" smtClean="0"/>
              <a:t>Provision of Contract Farming.	</a:t>
            </a:r>
          </a:p>
          <a:p>
            <a:pPr algn="just"/>
            <a:r>
              <a:rPr lang="en-US" sz="2400" smtClean="0"/>
              <a:t>Single registration / license for trade transaction in more than one market.</a:t>
            </a:r>
          </a:p>
          <a:p>
            <a:pPr algn="just"/>
            <a:r>
              <a:rPr lang="en-US" sz="2400" smtClean="0"/>
              <a:t>To promote and encourage e-trading.</a:t>
            </a:r>
          </a:p>
          <a:p>
            <a:pPr algn="just"/>
            <a:r>
              <a:rPr lang="en-US" sz="2400" smtClean="0"/>
              <a:t>Single point levy of market fee.</a:t>
            </a:r>
            <a:endParaRPr lang="en-US" sz="3200" smtClean="0"/>
          </a:p>
          <a:p>
            <a:pPr algn="just">
              <a:buFont typeface="Wingdings" pitchFamily="2" charset="2"/>
              <a:buNone/>
            </a:pPr>
            <a:endParaRPr lang="en-US" sz="2400" b="1"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6553200" y="6354763"/>
            <a:ext cx="2133600" cy="457200"/>
          </a:xfrm>
        </p:spPr>
        <p:txBody>
          <a:bodyPr/>
          <a:lstStyle/>
          <a:p>
            <a:pPr>
              <a:defRPr/>
            </a:pPr>
            <a:fld id="{832E1365-0E7F-4012-82F1-5C9310C51382}" type="slidenum">
              <a:rPr lang="en-US" altLang="en-US" smtClean="0"/>
              <a:pPr>
                <a:defRPr/>
              </a:pPr>
              <a:t>12</a:t>
            </a:fld>
            <a:endParaRPr lang="en-US"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79375"/>
            <a:ext cx="9144000" cy="773113"/>
          </a:xfrm>
        </p:spPr>
        <p:txBody>
          <a:bodyPr/>
          <a:lstStyle/>
          <a:p>
            <a:pPr algn="ctr"/>
            <a:r>
              <a:rPr lang="en-US" sz="3200" b="1" smtClean="0">
                <a:solidFill>
                  <a:srgbClr val="008000"/>
                </a:solidFill>
                <a:latin typeface="Tahoma" pitchFamily="34" charset="0"/>
                <a:cs typeface="Tahoma" pitchFamily="34" charset="0"/>
              </a:rPr>
              <a:t>Status of Reforms in Identified Major areas </a:t>
            </a:r>
            <a:endParaRPr lang="en-US" sz="3200" smtClean="0"/>
          </a:p>
        </p:txBody>
      </p:sp>
      <p:graphicFrame>
        <p:nvGraphicFramePr>
          <p:cNvPr id="6" name="Content Placeholder 5"/>
          <p:cNvGraphicFramePr>
            <a:graphicFrameLocks noGrp="1"/>
          </p:cNvGraphicFramePr>
          <p:nvPr>
            <p:ph idx="1"/>
          </p:nvPr>
        </p:nvGraphicFramePr>
        <p:xfrm>
          <a:off x="400050" y="952500"/>
          <a:ext cx="8229600" cy="5670431"/>
        </p:xfrm>
        <a:graphic>
          <a:graphicData uri="http://schemas.openxmlformats.org/drawingml/2006/table">
            <a:tbl>
              <a:tblPr firstRow="1" bandRow="1">
                <a:tableStyleId>{69CF1AB2-1976-4502-BF36-3FF5EA218861}</a:tableStyleId>
              </a:tblPr>
              <a:tblGrid>
                <a:gridCol w="645910"/>
                <a:gridCol w="2027720"/>
                <a:gridCol w="3389263"/>
                <a:gridCol w="2166707"/>
              </a:tblGrid>
              <a:tr h="667110">
                <a:tc>
                  <a:txBody>
                    <a:bodyPr/>
                    <a:lstStyle/>
                    <a:p>
                      <a:r>
                        <a:rPr lang="en-US" sz="1200" dirty="0" smtClean="0">
                          <a:latin typeface="+mn-lt"/>
                        </a:rPr>
                        <a:t>Sl. No.</a:t>
                      </a:r>
                      <a:endParaRPr lang="en-US" sz="1200" dirty="0">
                        <a:latin typeface="+mn-lt"/>
                      </a:endParaRPr>
                    </a:p>
                  </a:txBody>
                  <a:tcPr/>
                </a:tc>
                <a:tc>
                  <a:txBody>
                    <a:bodyPr/>
                    <a:lstStyle/>
                    <a:p>
                      <a:r>
                        <a:rPr lang="en-US" sz="1200" dirty="0" smtClean="0">
                          <a:latin typeface="+mn-lt"/>
                        </a:rPr>
                        <a:t>Vital </a:t>
                      </a:r>
                      <a:r>
                        <a:rPr lang="en-US" sz="1200" baseline="0" dirty="0" smtClean="0">
                          <a:latin typeface="+mn-lt"/>
                        </a:rPr>
                        <a:t>areas of reforms</a:t>
                      </a:r>
                      <a:endParaRPr lang="en-US" sz="1200" dirty="0">
                        <a:latin typeface="+mn-lt"/>
                      </a:endParaRPr>
                    </a:p>
                  </a:txBody>
                  <a:tcPr/>
                </a:tc>
                <a:tc>
                  <a:txBody>
                    <a:bodyPr/>
                    <a:lstStyle/>
                    <a:p>
                      <a:pPr algn="just"/>
                      <a:r>
                        <a:rPr lang="en-US" sz="1200" dirty="0" smtClean="0">
                          <a:latin typeface="+mn-lt"/>
                        </a:rPr>
                        <a:t>Name</a:t>
                      </a:r>
                      <a:r>
                        <a:rPr lang="en-US" sz="1200" baseline="0" dirty="0" smtClean="0">
                          <a:latin typeface="+mn-lt"/>
                        </a:rPr>
                        <a:t> of  Reformed States Providing the </a:t>
                      </a:r>
                      <a:r>
                        <a:rPr lang="en-US" sz="1200" dirty="0" smtClean="0">
                          <a:latin typeface="+mn-lt"/>
                        </a:rPr>
                        <a:t>Provision in their APMC Act</a:t>
                      </a:r>
                      <a:endParaRPr lang="en-US" sz="1200" dirty="0">
                        <a:latin typeface="+mn-lt"/>
                      </a:endParaRPr>
                    </a:p>
                  </a:txBody>
                  <a:tcPr/>
                </a:tc>
                <a:tc>
                  <a:txBody>
                    <a:bodyPr/>
                    <a:lstStyle/>
                    <a:p>
                      <a:pPr algn="just"/>
                      <a:r>
                        <a:rPr lang="en-US" sz="1200" dirty="0" smtClean="0">
                          <a:latin typeface="+mn-lt"/>
                        </a:rPr>
                        <a:t>Name</a:t>
                      </a:r>
                      <a:r>
                        <a:rPr lang="en-US" sz="1200" baseline="0" dirty="0" smtClean="0">
                          <a:latin typeface="+mn-lt"/>
                        </a:rPr>
                        <a:t> of Reformed  States not Providing the </a:t>
                      </a:r>
                      <a:r>
                        <a:rPr lang="en-US" sz="1200" dirty="0" smtClean="0">
                          <a:latin typeface="+mn-lt"/>
                        </a:rPr>
                        <a:t>Provision in their APMC Act</a:t>
                      </a:r>
                      <a:endParaRPr lang="en-US" sz="1200" dirty="0">
                        <a:latin typeface="+mn-lt"/>
                      </a:endParaRPr>
                    </a:p>
                  </a:txBody>
                  <a:tcPr/>
                </a:tc>
              </a:tr>
              <a:tr h="1056257">
                <a:tc>
                  <a:txBody>
                    <a:bodyPr/>
                    <a:lstStyle/>
                    <a:p>
                      <a:r>
                        <a:rPr lang="en-US" sz="1200" dirty="0" smtClean="0">
                          <a:latin typeface="+mn-lt"/>
                        </a:rPr>
                        <a:t>1.</a:t>
                      </a:r>
                      <a:endParaRPr lang="en-US" sz="1200" dirty="0">
                        <a:latin typeface="+mn-lt"/>
                      </a:endParaRPr>
                    </a:p>
                  </a:txBody>
                  <a:tcPr/>
                </a:tc>
                <a:tc>
                  <a:txBody>
                    <a:bodyPr/>
                    <a:lstStyle/>
                    <a:p>
                      <a:r>
                        <a:rPr lang="en-US" sz="1200" dirty="0" smtClean="0">
                          <a:solidFill>
                            <a:schemeClr val="tx1"/>
                          </a:solidFill>
                          <a:latin typeface="+mn-lt"/>
                          <a:ea typeface="+mn-ea"/>
                          <a:cs typeface="+mn-cs"/>
                        </a:rPr>
                        <a:t>Establishment of private market yards / private markets managed by a person other than a Market Committee</a:t>
                      </a:r>
                      <a:endParaRPr lang="en-US" sz="1200" dirty="0">
                        <a:latin typeface="+mn-lt"/>
                      </a:endParaRPr>
                    </a:p>
                  </a:txBody>
                  <a:tcPr/>
                </a:tc>
                <a:tc>
                  <a:txBody>
                    <a:bodyPr/>
                    <a:lstStyle/>
                    <a:p>
                      <a:pPr marL="0" marR="0" algn="just">
                        <a:lnSpc>
                          <a:spcPct val="115000"/>
                        </a:lnSpc>
                        <a:spcBef>
                          <a:spcPts val="0"/>
                        </a:spcBef>
                        <a:spcAft>
                          <a:spcPts val="0"/>
                        </a:spcAft>
                      </a:pPr>
                      <a:r>
                        <a:rPr lang="en-US" sz="1200" dirty="0">
                          <a:latin typeface="+mn-lt"/>
                          <a:ea typeface="Times New Roman"/>
                          <a:cs typeface="Calibri"/>
                        </a:rPr>
                        <a:t>Andhra Pradesh, Arunachal Pradesh, Assam,  Goa, Gujarat, Himachal Pradesh, Jharkhand, Karnataka, Maharashtra, Mizoram, Nagaland, Orissa, Rajasthan, Sikkim, Tripura    and </a:t>
                      </a:r>
                      <a:r>
                        <a:rPr lang="en-US" sz="1200" dirty="0" err="1">
                          <a:latin typeface="+mn-lt"/>
                          <a:ea typeface="Times New Roman"/>
                          <a:cs typeface="Calibri"/>
                        </a:rPr>
                        <a:t>Uttarakhand</a:t>
                      </a:r>
                      <a:r>
                        <a:rPr lang="en-US" sz="1200" dirty="0">
                          <a:latin typeface="+mn-lt"/>
                          <a:ea typeface="Times New Roman"/>
                          <a:cs typeface="Calibri"/>
                        </a:rPr>
                        <a:t> .</a:t>
                      </a:r>
                      <a:endParaRPr lang="en-US" sz="1200" dirty="0">
                        <a:latin typeface="+mn-lt"/>
                        <a:ea typeface="Times New Roman"/>
                        <a:cs typeface="Mangal"/>
                      </a:endParaRPr>
                    </a:p>
                  </a:txBody>
                  <a:tcPr marL="68580" marR="68580" marT="0" marB="0"/>
                </a:tc>
                <a:tc>
                  <a:txBody>
                    <a:bodyPr/>
                    <a:lstStyle/>
                    <a:p>
                      <a:r>
                        <a:rPr lang="en-US" sz="1200" kern="1200" dirty="0" smtClean="0">
                          <a:solidFill>
                            <a:schemeClr val="dk1"/>
                          </a:solidFill>
                          <a:latin typeface="+mn-lt"/>
                          <a:ea typeface="+mn-ea"/>
                          <a:cs typeface="+mn-cs"/>
                        </a:rPr>
                        <a:t>.</a:t>
                      </a:r>
                      <a:r>
                        <a:rPr lang="en-US" sz="1200" kern="1200" dirty="0">
                          <a:solidFill>
                            <a:schemeClr val="dk1"/>
                          </a:solidFill>
                          <a:latin typeface="+mn-lt"/>
                          <a:ea typeface="+mn-ea"/>
                          <a:cs typeface="+mn-cs"/>
                        </a:rPr>
                        <a:t>-</a:t>
                      </a:r>
                      <a:endParaRPr lang="en-US" sz="1200" dirty="0">
                        <a:latin typeface="+mn-lt"/>
                      </a:endParaRPr>
                    </a:p>
                  </a:txBody>
                  <a:tcPr/>
                </a:tc>
              </a:tr>
              <a:tr h="1445404">
                <a:tc>
                  <a:txBody>
                    <a:bodyPr/>
                    <a:lstStyle/>
                    <a:p>
                      <a:r>
                        <a:rPr lang="en-US" sz="1200" dirty="0" smtClean="0">
                          <a:latin typeface="+mn-lt"/>
                        </a:rPr>
                        <a:t>2.</a:t>
                      </a:r>
                      <a:endParaRPr lang="en-US" sz="1200" dirty="0">
                        <a:latin typeface="+mn-lt"/>
                      </a:endParaRPr>
                    </a:p>
                  </a:txBody>
                  <a:tcPr/>
                </a:tc>
                <a:tc>
                  <a:txBody>
                    <a:bodyPr/>
                    <a:lstStyle/>
                    <a:p>
                      <a:pPr algn="just"/>
                      <a:r>
                        <a:rPr lang="en-US" sz="1200" dirty="0" smtClean="0">
                          <a:solidFill>
                            <a:schemeClr val="tx1"/>
                          </a:solidFill>
                          <a:latin typeface="+mn-lt"/>
                          <a:ea typeface="+mn-ea"/>
                          <a:cs typeface="+mn-cs"/>
                        </a:rPr>
                        <a:t>Establishment of private yards and direct purchase of agricultural produce from agriculturist by a person other than a Market Committee (Direct purchasing from producer).</a:t>
                      </a:r>
                      <a:endParaRPr lang="en-US" sz="1200"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Calibri"/>
                        </a:rPr>
                        <a:t> Andhra  Pradesh, Arunachal Pradesh, Assam,  Goa, Gujarat, Himachal Pradesh, Jharkhand, Karnataka, Maharashtra, Mizoram, Nagaland, Rajasthan, Sikkim, Tripura    and </a:t>
                      </a:r>
                      <a:r>
                        <a:rPr lang="en-US" sz="1200" dirty="0" err="1" smtClean="0">
                          <a:latin typeface="+mn-lt"/>
                          <a:ea typeface="Times New Roman"/>
                          <a:cs typeface="Calibri"/>
                        </a:rPr>
                        <a:t>Uttarakhand</a:t>
                      </a:r>
                      <a:r>
                        <a:rPr lang="en-US" sz="1200" dirty="0" smtClean="0">
                          <a:latin typeface="+mn-lt"/>
                          <a:ea typeface="Times New Roman"/>
                          <a:cs typeface="Calibri"/>
                        </a:rPr>
                        <a:t> .</a:t>
                      </a:r>
                      <a:endParaRPr lang="en-US" sz="1200" dirty="0" smtClean="0">
                        <a:latin typeface="+mn-lt"/>
                        <a:ea typeface="Times New Roman"/>
                        <a:cs typeface="Mangal"/>
                      </a:endParaRPr>
                    </a:p>
                  </a:txBody>
                  <a:tcPr/>
                </a:tc>
                <a:tc>
                  <a:txBody>
                    <a:bodyPr/>
                    <a:lstStyle/>
                    <a:p>
                      <a:r>
                        <a:rPr lang="en-US" sz="1200" baseline="0" dirty="0" smtClean="0">
                          <a:latin typeface="+mn-lt"/>
                        </a:rPr>
                        <a:t> </a:t>
                      </a:r>
                      <a:r>
                        <a:rPr lang="en-US" sz="1200" baseline="0" dirty="0" err="1" smtClean="0">
                          <a:latin typeface="+mn-lt"/>
                        </a:rPr>
                        <a:t>Odisha</a:t>
                      </a:r>
                      <a:endParaRPr lang="en-US" sz="1200" dirty="0">
                        <a:latin typeface="+mn-lt"/>
                      </a:endParaRPr>
                    </a:p>
                  </a:txBody>
                  <a:tcPr/>
                </a:tc>
              </a:tr>
              <a:tr h="1250830">
                <a:tc>
                  <a:txBody>
                    <a:bodyPr/>
                    <a:lstStyle/>
                    <a:p>
                      <a:r>
                        <a:rPr lang="en-US" sz="1200" dirty="0" smtClean="0">
                          <a:latin typeface="+mn-lt"/>
                        </a:rPr>
                        <a:t>3. </a:t>
                      </a:r>
                      <a:endParaRPr lang="en-US" sz="1200" dirty="0">
                        <a:latin typeface="+mn-lt"/>
                      </a:endParaRPr>
                    </a:p>
                  </a:txBody>
                  <a:tcPr/>
                </a:tc>
                <a:tc>
                  <a:txBody>
                    <a:bodyPr/>
                    <a:lstStyle/>
                    <a:p>
                      <a:pPr lvl="0" algn="just"/>
                      <a:r>
                        <a:rPr lang="en-US" sz="1200" dirty="0" smtClean="0">
                          <a:solidFill>
                            <a:schemeClr val="tx1"/>
                          </a:solidFill>
                          <a:latin typeface="+mn-lt"/>
                          <a:ea typeface="+mn-ea"/>
                          <a:cs typeface="+mn-cs"/>
                        </a:rPr>
                        <a:t>Establishment of consumer / farmers market by a person other than Market Committee (Direct Sale by the producer to the consumers).</a:t>
                      </a:r>
                    </a:p>
                  </a:txBody>
                  <a:tcPr/>
                </a:tc>
                <a:tc>
                  <a:txBody>
                    <a:bodyPr/>
                    <a:lstStyle/>
                    <a:p>
                      <a:pPr algn="just"/>
                      <a:r>
                        <a:rPr lang="en-US" sz="1200" dirty="0" smtClean="0">
                          <a:latin typeface="+mn-lt"/>
                          <a:ea typeface="Times New Roman"/>
                          <a:cs typeface="Calibri"/>
                        </a:rPr>
                        <a:t> Andhra  Pradesh, Arunachal Pradesh, Assam,  Goa, Gujarat, Himachal Pradesh, Jharkhand, Karnataka, Maharashtra, Mizoram, Nagaland, Orissa, Rajasthan, Sikkim, Tripura    and </a:t>
                      </a:r>
                      <a:r>
                        <a:rPr lang="en-US" sz="1200" dirty="0" err="1" smtClean="0">
                          <a:latin typeface="+mn-lt"/>
                          <a:ea typeface="Times New Roman"/>
                          <a:cs typeface="Calibri"/>
                        </a:rPr>
                        <a:t>Uttarakhand</a:t>
                      </a:r>
                      <a:r>
                        <a:rPr lang="en-US" sz="1200" dirty="0" smtClean="0">
                          <a:latin typeface="+mn-lt"/>
                          <a:ea typeface="Times New Roman"/>
                          <a:cs typeface="Calibri"/>
                        </a:rPr>
                        <a:t> </a:t>
                      </a:r>
                      <a:endParaRPr lang="en-US" sz="1200" dirty="0">
                        <a:latin typeface="+mn-lt"/>
                      </a:endParaRPr>
                    </a:p>
                  </a:txBody>
                  <a:tcPr/>
                </a:tc>
                <a:tc>
                  <a:txBody>
                    <a:bodyPr/>
                    <a:lstStyle/>
                    <a:p>
                      <a:pPr marL="0" marR="0" algn="just">
                        <a:lnSpc>
                          <a:spcPct val="115000"/>
                        </a:lnSpc>
                        <a:spcBef>
                          <a:spcPts val="0"/>
                        </a:spcBef>
                        <a:spcAft>
                          <a:spcPts val="1000"/>
                        </a:spcAft>
                      </a:pPr>
                      <a:r>
                        <a:rPr lang="en-US" sz="1200" dirty="0" smtClean="0">
                          <a:latin typeface="+mn-lt"/>
                          <a:ea typeface="Times New Roman"/>
                          <a:cs typeface="Mangal"/>
                        </a:rPr>
                        <a:t>-</a:t>
                      </a:r>
                      <a:endParaRPr lang="en-US" sz="1200" dirty="0">
                        <a:latin typeface="+mn-lt"/>
                        <a:ea typeface="Times New Roman"/>
                        <a:cs typeface="Mangal"/>
                      </a:endParaRPr>
                    </a:p>
                  </a:txBody>
                  <a:tcPr marL="68580" marR="68580" marT="0" marB="0"/>
                </a:tc>
              </a:tr>
              <a:tr h="1250830">
                <a:tc>
                  <a:txBody>
                    <a:bodyPr/>
                    <a:lstStyle/>
                    <a:p>
                      <a:r>
                        <a:rPr lang="en-US" sz="1200" dirty="0" smtClean="0">
                          <a:latin typeface="+mn-lt"/>
                        </a:rPr>
                        <a:t>4</a:t>
                      </a:r>
                      <a:endParaRPr lang="en-US" sz="1200" dirty="0">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ea typeface="+mn-ea"/>
                          <a:cs typeface="+mn-cs"/>
                        </a:rPr>
                        <a:t>Provision of Contract Farming</a:t>
                      </a:r>
                      <a:endParaRPr lang="en-US" sz="1200" dirty="0" smtClean="0"/>
                    </a:p>
                    <a:p>
                      <a:pPr lvl="0" algn="just"/>
                      <a:endParaRPr lang="en-US" sz="1200" dirty="0" smtClean="0">
                        <a:solidFill>
                          <a:schemeClr val="tx1"/>
                        </a:solidFill>
                        <a:latin typeface="+mn-lt"/>
                        <a:ea typeface="+mn-ea"/>
                        <a:cs typeface="+mn-cs"/>
                      </a:endParaRPr>
                    </a:p>
                  </a:txBody>
                  <a:tcPr/>
                </a:tc>
                <a:tc>
                  <a:txBody>
                    <a:bodyPr/>
                    <a:lstStyle/>
                    <a:p>
                      <a:pPr algn="just"/>
                      <a:r>
                        <a:rPr lang="en-US" sz="1200" dirty="0" smtClean="0">
                          <a:latin typeface="Calibri"/>
                          <a:ea typeface="Times New Roman"/>
                          <a:cs typeface="Calibri"/>
                        </a:rPr>
                        <a:t>Andhra  Pradesh, Arunachal Pradesh, Assam,  Goa, Gujarat, Himachal Pradesh, Jharkhand, Karnataka, Maharashtra, Mizoram, Nagaland, Orissa, Rajasthan, Sikkim, Tripura    and </a:t>
                      </a:r>
                      <a:r>
                        <a:rPr lang="en-US" sz="1200" dirty="0" err="1" smtClean="0">
                          <a:latin typeface="Calibri"/>
                          <a:ea typeface="Times New Roman"/>
                          <a:cs typeface="Calibri"/>
                        </a:rPr>
                        <a:t>Uttarakhand</a:t>
                      </a:r>
                      <a:r>
                        <a:rPr lang="en-US" sz="1200" dirty="0" smtClean="0">
                          <a:latin typeface="Calibri"/>
                          <a:ea typeface="Times New Roman"/>
                          <a:cs typeface="Calibri"/>
                        </a:rPr>
                        <a:t> .</a:t>
                      </a:r>
                      <a:endParaRPr lang="en-US" sz="1200" dirty="0">
                        <a:latin typeface="+mn-lt"/>
                      </a:endParaRPr>
                    </a:p>
                  </a:txBody>
                  <a:tcPr/>
                </a:tc>
                <a:tc>
                  <a:txBody>
                    <a:bodyPr/>
                    <a:lstStyle/>
                    <a:p>
                      <a:pPr marL="0" marR="0" algn="just">
                        <a:lnSpc>
                          <a:spcPct val="115000"/>
                        </a:lnSpc>
                        <a:spcBef>
                          <a:spcPts val="0"/>
                        </a:spcBef>
                        <a:spcAft>
                          <a:spcPts val="1000"/>
                        </a:spcAft>
                      </a:pPr>
                      <a:endParaRPr lang="en-US" sz="1200" dirty="0">
                        <a:latin typeface="+mn-lt"/>
                        <a:ea typeface="Times New Roman"/>
                        <a:cs typeface="Mangal"/>
                      </a:endParaRPr>
                    </a:p>
                  </a:txBody>
                  <a:tcPr marL="68580" marR="68580" marT="0" marB="0"/>
                </a:tc>
              </a:tr>
            </a:tbl>
          </a:graphicData>
        </a:graphic>
      </p:graphicFrame>
      <p:sp>
        <p:nvSpPr>
          <p:cNvPr id="4" name="Slide Number Placeholder 3"/>
          <p:cNvSpPr>
            <a:spLocks noGrp="1"/>
          </p:cNvSpPr>
          <p:nvPr>
            <p:ph type="sldNum" sz="quarter" idx="12"/>
          </p:nvPr>
        </p:nvSpPr>
        <p:spPr>
          <a:xfrm>
            <a:off x="6821488" y="6243638"/>
            <a:ext cx="2133600" cy="457200"/>
          </a:xfrm>
        </p:spPr>
        <p:txBody>
          <a:bodyPr/>
          <a:lstStyle/>
          <a:p>
            <a:pPr>
              <a:defRPr/>
            </a:pPr>
            <a:fld id="{A67020FD-12CE-499C-8BD3-92C9998B807A}" type="slidenum">
              <a:rPr lang="en-US" altLang="en-US" smtClean="0"/>
              <a:pPr>
                <a:defRPr/>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79375"/>
            <a:ext cx="9144000" cy="773113"/>
          </a:xfrm>
        </p:spPr>
        <p:txBody>
          <a:bodyPr/>
          <a:lstStyle/>
          <a:p>
            <a:pPr algn="ctr"/>
            <a:r>
              <a:rPr lang="en-US" sz="3200" b="1" smtClean="0">
                <a:solidFill>
                  <a:srgbClr val="008000"/>
                </a:solidFill>
                <a:latin typeface="Tahoma" pitchFamily="34" charset="0"/>
                <a:cs typeface="Tahoma" pitchFamily="34" charset="0"/>
              </a:rPr>
              <a:t>Status of Major areas of Reforms</a:t>
            </a:r>
            <a:endParaRPr lang="en-US" sz="3200" smtClean="0"/>
          </a:p>
        </p:txBody>
      </p:sp>
      <p:graphicFrame>
        <p:nvGraphicFramePr>
          <p:cNvPr id="6" name="Content Placeholder 5"/>
          <p:cNvGraphicFramePr>
            <a:graphicFrameLocks noGrp="1"/>
          </p:cNvGraphicFramePr>
          <p:nvPr>
            <p:ph idx="1"/>
          </p:nvPr>
        </p:nvGraphicFramePr>
        <p:xfrm>
          <a:off x="514350" y="738188"/>
          <a:ext cx="8272462" cy="5266496"/>
        </p:xfrm>
        <a:graphic>
          <a:graphicData uri="http://schemas.openxmlformats.org/drawingml/2006/table">
            <a:tbl>
              <a:tblPr firstRow="1" bandRow="1">
                <a:tableStyleId>{69CF1AB2-1976-4502-BF36-3FF5EA218861}</a:tableStyleId>
              </a:tblPr>
              <a:tblGrid>
                <a:gridCol w="501933"/>
                <a:gridCol w="1575730"/>
                <a:gridCol w="3537324"/>
                <a:gridCol w="2657475"/>
              </a:tblGrid>
              <a:tr h="881490">
                <a:tc>
                  <a:txBody>
                    <a:bodyPr/>
                    <a:lstStyle/>
                    <a:p>
                      <a:r>
                        <a:rPr lang="en-US" sz="1400" dirty="0" smtClean="0"/>
                        <a:t>Sl. No.</a:t>
                      </a:r>
                      <a:endParaRPr lang="en-US" sz="1400" dirty="0"/>
                    </a:p>
                  </a:txBody>
                  <a:tcPr/>
                </a:tc>
                <a:tc>
                  <a:txBody>
                    <a:bodyPr/>
                    <a:lstStyle/>
                    <a:p>
                      <a:r>
                        <a:rPr lang="en-US" sz="1400" dirty="0" smtClean="0"/>
                        <a:t>Vital </a:t>
                      </a:r>
                      <a:r>
                        <a:rPr lang="en-US" sz="1400" baseline="0" dirty="0" smtClean="0"/>
                        <a:t>areas of reforms</a:t>
                      </a:r>
                      <a:endParaRPr lang="en-US" sz="1400" dirty="0"/>
                    </a:p>
                  </a:txBody>
                  <a:tcPr/>
                </a:tc>
                <a:tc>
                  <a:txBody>
                    <a:bodyPr/>
                    <a:lstStyle/>
                    <a:p>
                      <a:pPr algn="just"/>
                      <a:r>
                        <a:rPr lang="en-US" sz="1400" dirty="0" smtClean="0"/>
                        <a:t>Name</a:t>
                      </a:r>
                      <a:r>
                        <a:rPr lang="en-US" sz="1400" baseline="0" dirty="0" smtClean="0"/>
                        <a:t> of States providing the </a:t>
                      </a:r>
                      <a:r>
                        <a:rPr lang="en-US" sz="1400" dirty="0" smtClean="0"/>
                        <a:t>Provision in their APMC Act</a:t>
                      </a:r>
                      <a:endParaRPr lang="en-US" sz="1400" dirty="0"/>
                    </a:p>
                  </a:txBody>
                  <a:tcPr/>
                </a:tc>
                <a:tc>
                  <a:txBody>
                    <a:bodyPr/>
                    <a:lstStyle/>
                    <a:p>
                      <a:pPr algn="just"/>
                      <a:r>
                        <a:rPr lang="en-US" sz="1400" dirty="0" smtClean="0"/>
                        <a:t>Name</a:t>
                      </a:r>
                      <a:r>
                        <a:rPr lang="en-US" sz="1400" baseline="0" dirty="0" smtClean="0"/>
                        <a:t> of States not providing the </a:t>
                      </a:r>
                      <a:r>
                        <a:rPr lang="en-US" sz="1400" dirty="0" smtClean="0"/>
                        <a:t>Provision in their APMC Act</a:t>
                      </a:r>
                      <a:endParaRPr lang="en-US" sz="1400" dirty="0"/>
                    </a:p>
                  </a:txBody>
                  <a:tcPr/>
                </a:tc>
              </a:tr>
              <a:tr h="1138591">
                <a:tc>
                  <a:txBody>
                    <a:bodyPr/>
                    <a:lstStyle/>
                    <a:p>
                      <a:r>
                        <a:rPr lang="en-US" sz="1400" dirty="0" smtClean="0"/>
                        <a:t>4.</a:t>
                      </a:r>
                      <a:endParaRPr lang="en-US" sz="1400" dirty="0"/>
                    </a:p>
                  </a:txBody>
                  <a:tcPr/>
                </a:tc>
                <a:tc>
                  <a:txBody>
                    <a:bodyPr/>
                    <a:lstStyle/>
                    <a:p>
                      <a:r>
                        <a:rPr lang="en-US" sz="1400" dirty="0" smtClean="0">
                          <a:solidFill>
                            <a:schemeClr val="tx1"/>
                          </a:solidFill>
                          <a:latin typeface="+mn-lt"/>
                          <a:ea typeface="+mn-ea"/>
                          <a:cs typeface="+mn-cs"/>
                        </a:rPr>
                        <a:t>Provision of Contract Farming</a:t>
                      </a:r>
                      <a:endParaRPr lang="en-US" sz="1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Calibri"/>
                          <a:ea typeface="Times New Roman"/>
                          <a:cs typeface="Calibri"/>
                        </a:rPr>
                        <a:t> Andhra  Pradesh, Arunachal Pradesh, Assam,  Goa, Gujarat, Himachal Pradesh, Jharkhand, Karnataka, Maharashtra, Mizoram, Nagaland, </a:t>
                      </a:r>
                      <a:r>
                        <a:rPr lang="en-US" sz="1400" dirty="0" err="1" smtClean="0">
                          <a:latin typeface="Calibri"/>
                          <a:ea typeface="Times New Roman"/>
                          <a:cs typeface="Calibri"/>
                        </a:rPr>
                        <a:t>Ordisha</a:t>
                      </a:r>
                      <a:r>
                        <a:rPr lang="en-US" sz="1400" dirty="0" smtClean="0">
                          <a:latin typeface="Calibri"/>
                          <a:ea typeface="Times New Roman"/>
                          <a:cs typeface="Calibri"/>
                        </a:rPr>
                        <a:t>, Rajasthan, Sikkim, Tripura    and </a:t>
                      </a:r>
                      <a:r>
                        <a:rPr lang="en-US" sz="1400" dirty="0" err="1" smtClean="0">
                          <a:latin typeface="Calibri"/>
                          <a:ea typeface="Times New Roman"/>
                          <a:cs typeface="Calibri"/>
                        </a:rPr>
                        <a:t>Uttarakhand</a:t>
                      </a:r>
                      <a:r>
                        <a:rPr lang="en-US" sz="1400" dirty="0" smtClean="0">
                          <a:latin typeface="Calibri"/>
                          <a:ea typeface="Times New Roman"/>
                          <a:cs typeface="Calibri"/>
                        </a:rPr>
                        <a:t> .</a:t>
                      </a:r>
                      <a:endParaRPr lang="en-US" sz="1400" dirty="0" smtClean="0">
                        <a:latin typeface="Calibri"/>
                        <a:ea typeface="Times New Roman"/>
                        <a:cs typeface="Mangal"/>
                      </a:endParaRPr>
                    </a:p>
                  </a:txBody>
                  <a:tcPr/>
                </a:tc>
                <a:tc>
                  <a:txBody>
                    <a:bodyPr/>
                    <a:lstStyle/>
                    <a:p>
                      <a:r>
                        <a:rPr lang="en-US" sz="1400" dirty="0" smtClean="0"/>
                        <a:t>-</a:t>
                      </a:r>
                      <a:endParaRPr lang="en-US" sz="1400" dirty="0"/>
                    </a:p>
                  </a:txBody>
                  <a:tcPr/>
                </a:tc>
              </a:tr>
              <a:tr h="1337006">
                <a:tc>
                  <a:txBody>
                    <a:bodyPr/>
                    <a:lstStyle/>
                    <a:p>
                      <a:r>
                        <a:rPr lang="en-US" sz="1400" dirty="0" smtClean="0"/>
                        <a:t>5.</a:t>
                      </a:r>
                      <a:endParaRPr lang="en-US" sz="1400" dirty="0"/>
                    </a:p>
                  </a:txBody>
                  <a:tcPr/>
                </a:tc>
                <a:tc>
                  <a:txBody>
                    <a:bodyPr/>
                    <a:lstStyle/>
                    <a:p>
                      <a:r>
                        <a:rPr lang="en-US" sz="1400" dirty="0" smtClean="0">
                          <a:solidFill>
                            <a:schemeClr val="tx1"/>
                          </a:solidFill>
                          <a:latin typeface="+mn-lt"/>
                          <a:ea typeface="+mn-ea"/>
                          <a:cs typeface="+mn-cs"/>
                        </a:rPr>
                        <a:t>Single registration / license for trade transaction in more than one market.</a:t>
                      </a:r>
                      <a:endParaRPr lang="en-US" sz="1400" dirty="0"/>
                    </a:p>
                  </a:txBody>
                  <a:tcPr/>
                </a:tc>
                <a:tc>
                  <a:txBody>
                    <a:bodyPr/>
                    <a:lstStyle/>
                    <a:p>
                      <a:r>
                        <a:rPr lang="en-US" sz="1400" dirty="0" smtClean="0">
                          <a:latin typeface="Calibri"/>
                          <a:ea typeface="Times New Roman"/>
                          <a:cs typeface="Calibri"/>
                        </a:rPr>
                        <a:t> Assam,  Goa, Himachal Pradesh, Jharkhand, Karnataka, Maharashtra, Mizoram, Nagaland,  Rajasthan, Sikkim. </a:t>
                      </a:r>
                      <a:endParaRPr lang="en-US" sz="1400" dirty="0"/>
                    </a:p>
                  </a:txBody>
                  <a:tcPr/>
                </a:tc>
                <a:tc>
                  <a:txBody>
                    <a:bodyPr/>
                    <a:lstStyle/>
                    <a:p>
                      <a:r>
                        <a:rPr lang="en-US" sz="1100" dirty="0" smtClean="0"/>
                        <a:t> </a:t>
                      </a:r>
                      <a:r>
                        <a:rPr lang="en-US" sz="1400" kern="1200" dirty="0" smtClean="0">
                          <a:solidFill>
                            <a:schemeClr val="dk1"/>
                          </a:solidFill>
                          <a:latin typeface="+mn-lt"/>
                          <a:ea typeface="+mn-ea"/>
                          <a:cs typeface="+mn-cs"/>
                        </a:rPr>
                        <a:t> Arunachal Pradesh, Gujarat,  </a:t>
                      </a:r>
                      <a:r>
                        <a:rPr lang="en-US" sz="1400" kern="1200" dirty="0" err="1" smtClean="0">
                          <a:solidFill>
                            <a:schemeClr val="dk1"/>
                          </a:solidFill>
                          <a:latin typeface="+mn-lt"/>
                          <a:ea typeface="+mn-ea"/>
                          <a:cs typeface="+mn-cs"/>
                        </a:rPr>
                        <a:t>Uttarakhand</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Odisha</a:t>
                      </a:r>
                      <a:r>
                        <a:rPr lang="en-US" sz="1400" kern="1200" dirty="0" smtClean="0">
                          <a:solidFill>
                            <a:schemeClr val="dk1"/>
                          </a:solidFill>
                          <a:latin typeface="+mn-lt"/>
                          <a:ea typeface="+mn-ea"/>
                          <a:cs typeface="+mn-cs"/>
                        </a:rPr>
                        <a:t>, Karnataka and  Tripura.</a:t>
                      </a:r>
                      <a:endParaRPr lang="en-US" sz="1400" dirty="0"/>
                    </a:p>
                  </a:txBody>
                  <a:tcPr/>
                </a:tc>
              </a:tr>
              <a:tr h="881490">
                <a:tc>
                  <a:txBody>
                    <a:bodyPr/>
                    <a:lstStyle/>
                    <a:p>
                      <a:r>
                        <a:rPr lang="en-US" sz="1400" dirty="0" smtClean="0"/>
                        <a:t>6.</a:t>
                      </a:r>
                      <a:endParaRPr lang="en-US" sz="1400" dirty="0"/>
                    </a:p>
                  </a:txBody>
                  <a:tcPr/>
                </a:tc>
                <a:tc>
                  <a:txBody>
                    <a:bodyPr/>
                    <a:lstStyle/>
                    <a:p>
                      <a:r>
                        <a:rPr lang="en-US" sz="1400" dirty="0" smtClean="0">
                          <a:solidFill>
                            <a:schemeClr val="tx1"/>
                          </a:solidFill>
                          <a:latin typeface="+mn-lt"/>
                          <a:ea typeface="+mn-ea"/>
                          <a:cs typeface="+mn-cs"/>
                        </a:rPr>
                        <a:t>To promote and encourage e-trading</a:t>
                      </a:r>
                      <a:endParaRPr lang="en-US" sz="1400" dirty="0"/>
                    </a:p>
                  </a:txBody>
                  <a:tcPr/>
                </a:tc>
                <a:tc>
                  <a:txBody>
                    <a:bodyPr/>
                    <a:lstStyle/>
                    <a:p>
                      <a:r>
                        <a:rPr lang="en-US" sz="1400" dirty="0" smtClean="0">
                          <a:latin typeface="Calibri"/>
                          <a:ea typeface="Times New Roman"/>
                          <a:cs typeface="Calibri"/>
                        </a:rPr>
                        <a:t> Goa, Gujarat, Himachal Pradesh, Jharkhand, Karnataka, Maharashtra, Mizoram, Nagaland, </a:t>
                      </a:r>
                      <a:r>
                        <a:rPr lang="en-US" sz="1400" dirty="0" err="1" smtClean="0">
                          <a:latin typeface="Calibri"/>
                          <a:ea typeface="Times New Roman"/>
                          <a:cs typeface="Calibri"/>
                        </a:rPr>
                        <a:t>Odisha</a:t>
                      </a:r>
                      <a:r>
                        <a:rPr lang="en-US" sz="1400" dirty="0" smtClean="0">
                          <a:latin typeface="Calibri"/>
                          <a:ea typeface="Times New Roman"/>
                          <a:cs typeface="Calibri"/>
                        </a:rPr>
                        <a:t>, Rajasthan, Sikkim, Tripura    and </a:t>
                      </a:r>
                      <a:r>
                        <a:rPr lang="en-US" sz="1400" dirty="0" err="1" smtClean="0">
                          <a:latin typeface="Calibri"/>
                          <a:ea typeface="Times New Roman"/>
                          <a:cs typeface="Calibri"/>
                        </a:rPr>
                        <a:t>Uttarakhand</a:t>
                      </a:r>
                      <a:r>
                        <a:rPr lang="en-US" sz="1400" dirty="0" smtClean="0">
                          <a:latin typeface="Calibri"/>
                          <a:ea typeface="Times New Roman"/>
                          <a:cs typeface="Calibri"/>
                        </a:rPr>
                        <a:t> </a:t>
                      </a:r>
                      <a:endParaRPr lang="en-US" sz="1400" dirty="0"/>
                    </a:p>
                  </a:txBody>
                  <a:tcPr/>
                </a:tc>
                <a:tc>
                  <a:txBody>
                    <a:bodyPr/>
                    <a:lstStyle/>
                    <a:p>
                      <a:r>
                        <a:rPr lang="en-US" sz="1400" kern="1200" dirty="0" smtClean="0">
                          <a:solidFill>
                            <a:schemeClr val="dk1"/>
                          </a:solidFill>
                          <a:latin typeface="+mn-lt"/>
                          <a:ea typeface="+mn-ea"/>
                          <a:cs typeface="+mn-cs"/>
                        </a:rPr>
                        <a:t>Andhra Pradesh, Assam  and Arunachal Pradesh</a:t>
                      </a:r>
                      <a:r>
                        <a:rPr lang="en-US" sz="1800" kern="1200" dirty="0" smtClean="0">
                          <a:solidFill>
                            <a:schemeClr val="dk1"/>
                          </a:solidFill>
                          <a:latin typeface="+mn-lt"/>
                          <a:ea typeface="+mn-ea"/>
                          <a:cs typeface="+mn-cs"/>
                        </a:rPr>
                        <a:t>.</a:t>
                      </a:r>
                      <a:endParaRPr lang="en-US" sz="1400" dirty="0"/>
                    </a:p>
                  </a:txBody>
                  <a:tcPr/>
                </a:tc>
              </a:tr>
              <a:tr h="881490">
                <a:tc>
                  <a:txBody>
                    <a:bodyPr/>
                    <a:lstStyle/>
                    <a:p>
                      <a:r>
                        <a:rPr lang="en-US" sz="1400" dirty="0" smtClean="0"/>
                        <a:t>7.</a:t>
                      </a:r>
                      <a:endParaRPr lang="en-US" sz="1400" dirty="0"/>
                    </a:p>
                  </a:txBody>
                  <a:tcPr/>
                </a:tc>
                <a:tc>
                  <a:txBody>
                    <a:bodyPr/>
                    <a:lstStyle/>
                    <a:p>
                      <a:r>
                        <a:rPr lang="en-US" sz="1400" dirty="0" smtClean="0">
                          <a:solidFill>
                            <a:schemeClr val="tx1"/>
                          </a:solidFill>
                          <a:latin typeface="+mn-lt"/>
                          <a:ea typeface="+mn-ea"/>
                          <a:cs typeface="+mn-cs"/>
                        </a:rPr>
                        <a:t>Single point levy of market fee</a:t>
                      </a:r>
                      <a:endParaRPr lang="en-US" sz="1400" dirty="0"/>
                    </a:p>
                  </a:txBody>
                  <a:tcPr/>
                </a:tc>
                <a:tc>
                  <a:txBody>
                    <a:bodyPr/>
                    <a:lstStyle/>
                    <a:p>
                      <a:r>
                        <a:rPr lang="en-US" sz="1400" dirty="0" smtClean="0">
                          <a:latin typeface="Calibri"/>
                          <a:ea typeface="Times New Roman"/>
                          <a:cs typeface="Calibri"/>
                        </a:rPr>
                        <a:t>Andhra  Pradesh, Arunachal Pradesh  Goa,  Himachal Pradesh, Jharkhand, Karnataka,  Mizoram, Nagaland,  Rajasthan, Sikkim, Tripura    and </a:t>
                      </a:r>
                      <a:r>
                        <a:rPr lang="en-US" sz="1400" dirty="0" err="1" smtClean="0">
                          <a:latin typeface="Calibri"/>
                          <a:ea typeface="Times New Roman"/>
                          <a:cs typeface="Calibri"/>
                        </a:rPr>
                        <a:t>Uttarakhand</a:t>
                      </a:r>
                      <a:r>
                        <a:rPr lang="en-US" sz="1400" dirty="0" smtClean="0">
                          <a:latin typeface="Calibri"/>
                          <a:ea typeface="Times New Roman"/>
                          <a:cs typeface="Calibri"/>
                        </a:rPr>
                        <a:t> </a:t>
                      </a:r>
                      <a:endParaRPr lang="en-US" sz="1400" dirty="0"/>
                    </a:p>
                  </a:txBody>
                  <a:tcPr/>
                </a:tc>
                <a:tc>
                  <a:txBody>
                    <a:bodyPr/>
                    <a:lstStyle/>
                    <a:p>
                      <a:r>
                        <a:rPr lang="en-US" sz="1400" kern="1200" dirty="0" smtClean="0">
                          <a:solidFill>
                            <a:schemeClr val="dk1"/>
                          </a:solidFill>
                          <a:latin typeface="+mn-lt"/>
                          <a:ea typeface="+mn-ea"/>
                          <a:cs typeface="+mn-cs"/>
                        </a:rPr>
                        <a:t>Assam,   Maharashtra,    Gujarat</a:t>
                      </a:r>
                      <a:r>
                        <a:rPr lang="en-US" sz="1400" kern="1200" baseline="0" dirty="0" smtClean="0">
                          <a:solidFill>
                            <a:schemeClr val="dk1"/>
                          </a:solidFill>
                          <a:latin typeface="+mn-lt"/>
                          <a:ea typeface="+mn-ea"/>
                          <a:cs typeface="+mn-cs"/>
                        </a:rPr>
                        <a:t> a</a:t>
                      </a:r>
                      <a:r>
                        <a:rPr lang="en-US" sz="1400" kern="1200" dirty="0" smtClean="0">
                          <a:solidFill>
                            <a:schemeClr val="dk1"/>
                          </a:solidFill>
                          <a:latin typeface="+mn-lt"/>
                          <a:ea typeface="+mn-ea"/>
                          <a:cs typeface="+mn-cs"/>
                        </a:rPr>
                        <a:t>nd   </a:t>
                      </a:r>
                      <a:r>
                        <a:rPr lang="en-US" sz="1400" kern="1200" dirty="0" err="1" smtClean="0">
                          <a:solidFill>
                            <a:schemeClr val="dk1"/>
                          </a:solidFill>
                          <a:latin typeface="+mn-lt"/>
                          <a:ea typeface="+mn-ea"/>
                          <a:cs typeface="+mn-cs"/>
                        </a:rPr>
                        <a:t>Odisha</a:t>
                      </a:r>
                      <a:r>
                        <a:rPr lang="en-US" sz="1400" kern="1200" dirty="0" smtClean="0">
                          <a:solidFill>
                            <a:schemeClr val="dk1"/>
                          </a:solidFill>
                          <a:latin typeface="+mn-lt"/>
                          <a:ea typeface="+mn-ea"/>
                          <a:cs typeface="+mn-cs"/>
                        </a:rPr>
                        <a:t>.</a:t>
                      </a:r>
                      <a:endParaRPr lang="en-US" sz="1400" dirty="0"/>
                    </a:p>
                  </a:txBody>
                  <a:tcPr/>
                </a:tc>
              </a:tr>
            </a:tbl>
          </a:graphicData>
        </a:graphic>
      </p:graphicFrame>
      <p:sp>
        <p:nvSpPr>
          <p:cNvPr id="4" name="Slide Number Placeholder 3"/>
          <p:cNvSpPr>
            <a:spLocks noGrp="1"/>
          </p:cNvSpPr>
          <p:nvPr>
            <p:ph type="sldNum" sz="quarter" idx="12"/>
          </p:nvPr>
        </p:nvSpPr>
        <p:spPr>
          <a:xfrm>
            <a:off x="6821488" y="6243638"/>
            <a:ext cx="2133600" cy="457200"/>
          </a:xfrm>
        </p:spPr>
        <p:txBody>
          <a:bodyPr/>
          <a:lstStyle/>
          <a:p>
            <a:pPr>
              <a:defRPr/>
            </a:pPr>
            <a:fld id="{8DF782D7-C001-47AD-9A01-3E0AD90187A0}" type="slidenum">
              <a:rPr lang="en-US" altLang="en-US" smtClean="0"/>
              <a:pPr>
                <a:defRPr/>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04800" y="277813"/>
            <a:ext cx="8686800" cy="765175"/>
          </a:xfrm>
        </p:spPr>
        <p:txBody>
          <a:bodyPr/>
          <a:lstStyle/>
          <a:p>
            <a:pPr>
              <a:defRPr/>
            </a:pPr>
            <a:r>
              <a:rPr lang="en-US" sz="3600" b="1" dirty="0" smtClean="0">
                <a:effectLst>
                  <a:outerShdw blurRad="38100" dist="38100" dir="2700000" algn="tl">
                    <a:srgbClr val="000000">
                      <a:alpha val="43137"/>
                    </a:srgbClr>
                  </a:outerShdw>
                </a:effectLst>
                <a:cs typeface="Tahoma" pitchFamily="34" charset="0"/>
              </a:rPr>
              <a:t> Reform Initiatives by State Governments</a:t>
            </a:r>
          </a:p>
        </p:txBody>
      </p:sp>
      <p:sp>
        <p:nvSpPr>
          <p:cNvPr id="34819" name="Rectangle 3"/>
          <p:cNvSpPr>
            <a:spLocks noGrp="1" noChangeArrowheads="1"/>
          </p:cNvSpPr>
          <p:nvPr>
            <p:ph idx="1"/>
          </p:nvPr>
        </p:nvSpPr>
        <p:spPr>
          <a:xfrm>
            <a:off x="381000" y="990600"/>
            <a:ext cx="8382000" cy="5105400"/>
          </a:xfrm>
        </p:spPr>
        <p:txBody>
          <a:bodyPr lIns="91431" tIns="45715" rIns="91431" bIns="45715"/>
          <a:lstStyle/>
          <a:p>
            <a:pPr eaLnBrk="1" hangingPunct="1">
              <a:lnSpc>
                <a:spcPct val="80000"/>
              </a:lnSpc>
            </a:pPr>
            <a:endParaRPr lang="en-US" sz="1800" dirty="0" smtClean="0">
              <a:latin typeface="Tahoma" pitchFamily="34" charset="0"/>
              <a:cs typeface="Tahoma" pitchFamily="34" charset="0"/>
            </a:endParaRPr>
          </a:p>
          <a:p>
            <a:pPr eaLnBrk="1" hangingPunct="1">
              <a:lnSpc>
                <a:spcPct val="80000"/>
              </a:lnSpc>
              <a:buFont typeface="Wingdings" pitchFamily="2" charset="2"/>
              <a:buChar char="q"/>
            </a:pPr>
            <a:r>
              <a:rPr lang="en-US" sz="2000" b="1" dirty="0" smtClean="0">
                <a:cs typeface="Tahoma" pitchFamily="34" charset="0"/>
              </a:rPr>
              <a:t>License for Spot Exchange</a:t>
            </a:r>
          </a:p>
          <a:p>
            <a:pPr lvl="1" eaLnBrk="1" hangingPunct="1">
              <a:lnSpc>
                <a:spcPct val="80000"/>
              </a:lnSpc>
            </a:pPr>
            <a:r>
              <a:rPr lang="en-US" sz="2000" dirty="0" smtClean="0">
                <a:cs typeface="Tahoma" pitchFamily="34" charset="0"/>
              </a:rPr>
              <a:t>Gujarat, Maharashtra, Karnataka, </a:t>
            </a:r>
            <a:r>
              <a:rPr lang="en-US" sz="2000" dirty="0" err="1" smtClean="0">
                <a:cs typeface="Tahoma" pitchFamily="34" charset="0"/>
              </a:rPr>
              <a:t>Odisha</a:t>
            </a:r>
            <a:r>
              <a:rPr lang="en-US" sz="2000" dirty="0" smtClean="0">
                <a:cs typeface="Tahoma" pitchFamily="34" charset="0"/>
              </a:rPr>
              <a:t>, Rajasthan, M.P., U.P. </a:t>
            </a:r>
          </a:p>
          <a:p>
            <a:pPr eaLnBrk="1" hangingPunct="1">
              <a:lnSpc>
                <a:spcPct val="80000"/>
              </a:lnSpc>
            </a:pPr>
            <a:endParaRPr lang="en-US" sz="2000" dirty="0" smtClean="0">
              <a:cs typeface="Tahoma" pitchFamily="34" charset="0"/>
            </a:endParaRPr>
          </a:p>
          <a:p>
            <a:pPr eaLnBrk="1" hangingPunct="1">
              <a:lnSpc>
                <a:spcPct val="80000"/>
              </a:lnSpc>
              <a:buFont typeface="Wingdings" pitchFamily="2" charset="2"/>
              <a:buChar char="q"/>
            </a:pPr>
            <a:r>
              <a:rPr lang="en-US" sz="2000" b="1" dirty="0" smtClean="0">
                <a:cs typeface="Tahoma" pitchFamily="34" charset="0"/>
              </a:rPr>
              <a:t>Common License for Direct procurement from farmers </a:t>
            </a:r>
          </a:p>
          <a:p>
            <a:pPr lvl="1" eaLnBrk="1" hangingPunct="1">
              <a:lnSpc>
                <a:spcPct val="80000"/>
              </a:lnSpc>
            </a:pPr>
            <a:r>
              <a:rPr lang="en-US" sz="2000" dirty="0" smtClean="0">
                <a:cs typeface="Tahoma" pitchFamily="34" charset="0"/>
              </a:rPr>
              <a:t> Gujarat, M.P, U.P., Maharashtra and Karnataka  </a:t>
            </a:r>
          </a:p>
          <a:p>
            <a:pPr eaLnBrk="1" hangingPunct="1">
              <a:lnSpc>
                <a:spcPct val="80000"/>
              </a:lnSpc>
            </a:pPr>
            <a:endParaRPr lang="en-US" sz="2000" dirty="0" smtClean="0">
              <a:cs typeface="Tahoma" pitchFamily="34" charset="0"/>
            </a:endParaRPr>
          </a:p>
          <a:p>
            <a:pPr eaLnBrk="1" hangingPunct="1">
              <a:lnSpc>
                <a:spcPct val="80000"/>
              </a:lnSpc>
              <a:buFont typeface="Wingdings" pitchFamily="2" charset="2"/>
              <a:buChar char="q"/>
            </a:pPr>
            <a:r>
              <a:rPr lang="en-US" sz="2000" b="1" dirty="0" smtClean="0">
                <a:cs typeface="Tahoma" pitchFamily="34" charset="0"/>
              </a:rPr>
              <a:t>License to Private Markets</a:t>
            </a:r>
          </a:p>
          <a:p>
            <a:pPr lvl="1" eaLnBrk="1" hangingPunct="1">
              <a:lnSpc>
                <a:spcPct val="80000"/>
              </a:lnSpc>
            </a:pPr>
            <a:r>
              <a:rPr lang="en-US" sz="2000" dirty="0" smtClean="0">
                <a:cs typeface="Tahoma" pitchFamily="34" charset="0"/>
              </a:rPr>
              <a:t> Maharashtra, Karnataka, Gujarat, Bihar, </a:t>
            </a:r>
            <a:r>
              <a:rPr lang="en-US" sz="2000" dirty="0" err="1" smtClean="0">
                <a:cs typeface="Tahoma" pitchFamily="34" charset="0"/>
              </a:rPr>
              <a:t>Odisha</a:t>
            </a:r>
            <a:r>
              <a:rPr lang="en-US" sz="2000" dirty="0" smtClean="0">
                <a:cs typeface="Tahoma" pitchFamily="34" charset="0"/>
              </a:rPr>
              <a:t>, Andhra Pradesh  and Tamil Nadu</a:t>
            </a:r>
          </a:p>
          <a:p>
            <a:pPr eaLnBrk="1" hangingPunct="1">
              <a:lnSpc>
                <a:spcPct val="80000"/>
              </a:lnSpc>
              <a:buFont typeface="Wingdings" pitchFamily="2" charset="2"/>
              <a:buChar char="q"/>
            </a:pPr>
            <a:r>
              <a:rPr lang="en-US" sz="2000" b="1" dirty="0" smtClean="0">
                <a:cs typeface="Tahoma" pitchFamily="34" charset="0"/>
              </a:rPr>
              <a:t>License for Direct marketing</a:t>
            </a:r>
          </a:p>
          <a:p>
            <a:pPr lvl="1" algn="just" eaLnBrk="1" hangingPunct="1">
              <a:lnSpc>
                <a:spcPct val="80000"/>
              </a:lnSpc>
            </a:pPr>
            <a:r>
              <a:rPr lang="en-US" sz="2000" dirty="0" smtClean="0">
                <a:cs typeface="Tahoma" pitchFamily="34" charset="0"/>
              </a:rPr>
              <a:t> Andhra Pradesh, Gujarat, Haryana, Himachal Pradesh, Karnataka, Maharashtra,  Madhya Pradesh, </a:t>
            </a:r>
            <a:r>
              <a:rPr lang="en-US" sz="2000" dirty="0" err="1" smtClean="0">
                <a:cs typeface="Tahoma" pitchFamily="34" charset="0"/>
              </a:rPr>
              <a:t>Odisha</a:t>
            </a:r>
            <a:r>
              <a:rPr lang="en-US" sz="2000" dirty="0" smtClean="0">
                <a:cs typeface="Tahoma" pitchFamily="34" charset="0"/>
              </a:rPr>
              <a:t>, Punjab, Rajasthan, Tamil Nadu, Uttar Pradesh. </a:t>
            </a:r>
          </a:p>
        </p:txBody>
      </p:sp>
      <p:sp>
        <p:nvSpPr>
          <p:cNvPr id="5" name="Slide Number Placeholder 4"/>
          <p:cNvSpPr>
            <a:spLocks noGrp="1"/>
          </p:cNvSpPr>
          <p:nvPr>
            <p:ph type="sldNum" sz="quarter" idx="12"/>
          </p:nvPr>
        </p:nvSpPr>
        <p:spPr>
          <a:xfrm>
            <a:off x="6896100" y="6372225"/>
            <a:ext cx="2133600" cy="457200"/>
          </a:xfrm>
        </p:spPr>
        <p:txBody>
          <a:bodyPr/>
          <a:lstStyle/>
          <a:p>
            <a:pPr>
              <a:defRPr/>
            </a:pPr>
            <a:fld id="{D52296D2-4FBF-4791-A8C3-31CE7C4811AF}" type="slidenum">
              <a:rPr lang="en-US" altLang="en-US" smtClean="0"/>
              <a:pPr>
                <a:defRPr/>
              </a:pPr>
              <a:t>15</a:t>
            </a:fld>
            <a:endParaRPr lang="en-US" altLang="en-US"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09575" y="-6350"/>
            <a:ext cx="8229600" cy="873125"/>
          </a:xfrm>
        </p:spPr>
        <p:txBody>
          <a:bodyPr/>
          <a:lstStyle/>
          <a:p>
            <a:pPr algn="ctr"/>
            <a:r>
              <a:rPr lang="en-US" sz="3600" b="1" smtClean="0">
                <a:latin typeface="Tahoma" pitchFamily="34" charset="0"/>
                <a:cs typeface="Tahoma" pitchFamily="34" charset="0"/>
              </a:rPr>
              <a:t>Road Ahead</a:t>
            </a:r>
          </a:p>
        </p:txBody>
      </p:sp>
      <p:sp>
        <p:nvSpPr>
          <p:cNvPr id="24579" name="Content Placeholder 2"/>
          <p:cNvSpPr>
            <a:spLocks noGrp="1"/>
          </p:cNvSpPr>
          <p:nvPr>
            <p:ph idx="1"/>
          </p:nvPr>
        </p:nvSpPr>
        <p:spPr>
          <a:xfrm>
            <a:off x="457200" y="787400"/>
            <a:ext cx="8229600" cy="5629275"/>
          </a:xfrm>
          <a:solidFill>
            <a:schemeClr val="bg1"/>
          </a:solidFill>
          <a:ln>
            <a:solidFill>
              <a:srgbClr val="C00000"/>
            </a:solidFill>
          </a:ln>
        </p:spPr>
        <p:txBody>
          <a:bodyPr>
            <a:normAutofit lnSpcReduction="10000"/>
          </a:bodyPr>
          <a:lstStyle/>
          <a:p>
            <a:r>
              <a:rPr lang="en-US" sz="2200" dirty="0" smtClean="0"/>
              <a:t>Expedite the process of amendment of APMC Act/Rules on the lines of Model Act/Rules</a:t>
            </a:r>
          </a:p>
          <a:p>
            <a:r>
              <a:rPr lang="en-US" sz="2200" dirty="0" smtClean="0"/>
              <a:t>Bring independent regulator for market operation- demarcate the functions of Director  of Marketing and M.D. of </a:t>
            </a:r>
            <a:r>
              <a:rPr lang="en-US" sz="2200" dirty="0" err="1" smtClean="0"/>
              <a:t>Mandi</a:t>
            </a:r>
            <a:r>
              <a:rPr lang="en-US" sz="2200" dirty="0" smtClean="0"/>
              <a:t> Board</a:t>
            </a:r>
          </a:p>
          <a:p>
            <a:r>
              <a:rPr lang="en-US" sz="2200" dirty="0" smtClean="0"/>
              <a:t>De-link the compulsory requirement of shops for  registration of market functionaries</a:t>
            </a:r>
          </a:p>
          <a:p>
            <a:r>
              <a:rPr lang="en-US" sz="2200" dirty="0" smtClean="0"/>
              <a:t>Waive market fee on perishable horticultural produce to facilitate private investment in development of marketing infrastructure</a:t>
            </a:r>
          </a:p>
          <a:p>
            <a:r>
              <a:rPr lang="en-US" sz="2200" dirty="0" smtClean="0"/>
              <a:t>Rationalize market fee and market charges</a:t>
            </a:r>
          </a:p>
          <a:p>
            <a:r>
              <a:rPr lang="en-US" sz="2200" dirty="0" smtClean="0"/>
              <a:t>District level authority for registration of contract farming in place of APMC may be nominated</a:t>
            </a:r>
          </a:p>
          <a:p>
            <a:r>
              <a:rPr lang="en-US" sz="2200" dirty="0" smtClean="0"/>
              <a:t>Ensure reporting of market data at AGMARKNET portal</a:t>
            </a:r>
          </a:p>
          <a:p>
            <a:r>
              <a:rPr lang="en-US" sz="2200" dirty="0" smtClean="0"/>
              <a:t>Organize farmers in to Groups to aggregate surplus akin to FPO’s</a:t>
            </a:r>
          </a:p>
          <a:p>
            <a:r>
              <a:rPr lang="en-US" sz="2200" dirty="0" smtClean="0"/>
              <a:t>Promoting self-help groups, FPOs, Cooperatives etc.</a:t>
            </a:r>
          </a:p>
          <a:p>
            <a:r>
              <a:rPr lang="en-US" sz="2200" dirty="0" smtClean="0"/>
              <a:t>Facilitation of Inter-state trade and commerce of agriculture produce.</a:t>
            </a:r>
          </a:p>
        </p:txBody>
      </p:sp>
      <p:sp>
        <p:nvSpPr>
          <p:cNvPr id="4" name="Slide Number Placeholder 3"/>
          <p:cNvSpPr>
            <a:spLocks noGrp="1"/>
          </p:cNvSpPr>
          <p:nvPr>
            <p:ph type="sldNum" sz="quarter" idx="12"/>
          </p:nvPr>
        </p:nvSpPr>
        <p:spPr>
          <a:xfrm>
            <a:off x="6946900" y="6243638"/>
            <a:ext cx="2133600" cy="457200"/>
          </a:xfrm>
        </p:spPr>
        <p:txBody>
          <a:bodyPr/>
          <a:lstStyle/>
          <a:p>
            <a:pPr>
              <a:defRPr/>
            </a:pPr>
            <a:fld id="{BEF23648-A115-419D-A018-77D0DFE92E1C}" type="slidenum">
              <a:rPr lang="en-US" altLang="en-US" smtClean="0"/>
              <a:pPr>
                <a:defRPr/>
              </a:pPr>
              <a:t>16</a:t>
            </a:fld>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06375"/>
            <a:ext cx="8915400" cy="1165225"/>
          </a:xfrm>
        </p:spPr>
        <p:txBody>
          <a:bodyPr/>
          <a:lstStyle/>
          <a:p>
            <a:pPr>
              <a:defRPr/>
            </a:pPr>
            <a:r>
              <a:rPr lang="en-US" sz="3200" b="1" dirty="0" smtClean="0">
                <a:effectLst>
                  <a:outerShdw blurRad="38100" dist="38100" dir="2700000" algn="tl">
                    <a:srgbClr val="000000">
                      <a:alpha val="43137"/>
                    </a:srgbClr>
                  </a:outerShdw>
                </a:effectLst>
                <a:cs typeface="Tahoma" pitchFamily="34" charset="0"/>
              </a:rPr>
              <a:t>Committee of State Ministers In-charge Agricultural Marketing</a:t>
            </a:r>
          </a:p>
        </p:txBody>
      </p:sp>
      <p:sp>
        <p:nvSpPr>
          <p:cNvPr id="43011" name="Content Placeholder 2"/>
          <p:cNvSpPr>
            <a:spLocks noGrp="1"/>
          </p:cNvSpPr>
          <p:nvPr>
            <p:ph idx="1"/>
          </p:nvPr>
        </p:nvSpPr>
        <p:spPr>
          <a:xfrm>
            <a:off x="290513" y="1371600"/>
            <a:ext cx="8542337" cy="4876800"/>
          </a:xfrm>
        </p:spPr>
        <p:txBody>
          <a:bodyPr/>
          <a:lstStyle/>
          <a:p>
            <a:pPr algn="just">
              <a:buFont typeface="Wingdings" pitchFamily="2" charset="2"/>
              <a:buChar char="q"/>
              <a:defRPr/>
            </a:pPr>
            <a:r>
              <a:rPr lang="en-US" sz="2400" b="1" u="sng" dirty="0" smtClean="0">
                <a:solidFill>
                  <a:srgbClr val="FF0000"/>
                </a:solidFill>
                <a:cs typeface="Tahoma" pitchFamily="34" charset="0"/>
              </a:rPr>
              <a:t>Constituted on 2</a:t>
            </a:r>
            <a:r>
              <a:rPr lang="en-US" sz="2400" b="1" u="sng" baseline="30000" dirty="0" smtClean="0">
                <a:solidFill>
                  <a:srgbClr val="FF0000"/>
                </a:solidFill>
                <a:cs typeface="Tahoma" pitchFamily="34" charset="0"/>
              </a:rPr>
              <a:t>nd</a:t>
            </a:r>
            <a:r>
              <a:rPr lang="en-US" sz="2400" b="1" u="sng" dirty="0" smtClean="0">
                <a:solidFill>
                  <a:srgbClr val="FF0000"/>
                </a:solidFill>
                <a:cs typeface="Tahoma" pitchFamily="34" charset="0"/>
              </a:rPr>
              <a:t> March, 2010 to :</a:t>
            </a:r>
          </a:p>
          <a:p>
            <a:pPr algn="just">
              <a:buFont typeface="Wingdings" pitchFamily="2" charset="2"/>
              <a:buNone/>
              <a:defRPr/>
            </a:pPr>
            <a:endParaRPr lang="en-US" sz="1800" b="1" dirty="0" smtClean="0">
              <a:latin typeface="+mj-lt"/>
              <a:cs typeface="Tahoma" pitchFamily="34" charset="0"/>
            </a:endParaRPr>
          </a:p>
          <a:p>
            <a:pPr algn="just">
              <a:defRPr/>
            </a:pPr>
            <a:r>
              <a:rPr lang="en-US" sz="2000" dirty="0" smtClean="0">
                <a:cs typeface="Tahoma" pitchFamily="34" charset="0"/>
              </a:rPr>
              <a:t>persuade State/UT Governments to implement the Reform in agricultural Marketing through adoption of Model APMC Act/Rules;</a:t>
            </a:r>
          </a:p>
          <a:p>
            <a:pPr algn="just">
              <a:defRPr/>
            </a:pPr>
            <a:r>
              <a:rPr lang="en-US" sz="2000" dirty="0" smtClean="0">
                <a:cs typeface="Tahoma" pitchFamily="34" charset="0"/>
              </a:rPr>
              <a:t>suggest further reforms necessary to provide barrier free market; </a:t>
            </a:r>
          </a:p>
          <a:p>
            <a:pPr algn="just">
              <a:defRPr/>
            </a:pPr>
            <a:r>
              <a:rPr lang="en-US" sz="2000" dirty="0" smtClean="0">
                <a:cs typeface="Tahoma" pitchFamily="34" charset="0"/>
              </a:rPr>
              <a:t> suggest measures to effectively disseminate market information; </a:t>
            </a:r>
          </a:p>
          <a:p>
            <a:pPr algn="just">
              <a:defRPr/>
            </a:pPr>
            <a:r>
              <a:rPr lang="en-US" sz="2000" dirty="0" smtClean="0">
                <a:cs typeface="Tahoma" pitchFamily="34" charset="0"/>
              </a:rPr>
              <a:t>promote Grading, Standardization, packaging and quality certification of agricultural produce; and</a:t>
            </a:r>
          </a:p>
          <a:p>
            <a:pPr algn="just">
              <a:defRPr/>
            </a:pPr>
            <a:r>
              <a:rPr lang="en-US" sz="2000" dirty="0" smtClean="0">
                <a:cs typeface="Tahoma" pitchFamily="34" charset="0"/>
              </a:rPr>
              <a:t>policy advise, bringing consensus to encourage reforms. </a:t>
            </a:r>
          </a:p>
          <a:p>
            <a:pPr algn="just">
              <a:defRPr/>
            </a:pPr>
            <a:r>
              <a:rPr lang="en-US" sz="2000" dirty="0" smtClean="0">
                <a:cs typeface="Tahoma" pitchFamily="34" charset="0"/>
              </a:rPr>
              <a:t>First Report of the Committee submitted to Government on 8</a:t>
            </a:r>
            <a:r>
              <a:rPr lang="en-US" sz="2000" baseline="30000" dirty="0" smtClean="0">
                <a:cs typeface="Tahoma" pitchFamily="34" charset="0"/>
              </a:rPr>
              <a:t>th</a:t>
            </a:r>
            <a:r>
              <a:rPr lang="en-US" sz="2000" dirty="0" smtClean="0">
                <a:cs typeface="Tahoma" pitchFamily="34" charset="0"/>
              </a:rPr>
              <a:t> September, 2011 and the final report is expected shortly.</a:t>
            </a:r>
            <a:endParaRPr lang="en-US" sz="2000" dirty="0" smtClean="0">
              <a:solidFill>
                <a:srgbClr val="FF0000"/>
              </a:solidFill>
              <a:cs typeface="Tahoma" pitchFamily="34" charset="0"/>
            </a:endParaRPr>
          </a:p>
          <a:p>
            <a:pPr algn="just">
              <a:buFont typeface="Wingdings" pitchFamily="2" charset="2"/>
              <a:buChar char="§"/>
              <a:defRPr/>
            </a:pPr>
            <a:endParaRPr lang="en-US" sz="2300" b="1" dirty="0" smtClean="0">
              <a:solidFill>
                <a:srgbClr val="FF0000"/>
              </a:solidFill>
              <a:latin typeface="Tahoma" pitchFamily="34" charset="0"/>
              <a:cs typeface="Tahoma" pitchFamily="34" charset="0"/>
            </a:endParaRPr>
          </a:p>
          <a:p>
            <a:pPr algn="just">
              <a:buFont typeface="Wingdings" pitchFamily="2" charset="2"/>
              <a:buNone/>
              <a:defRPr/>
            </a:pPr>
            <a:r>
              <a:rPr lang="en-US" sz="2300" b="1" dirty="0" smtClean="0">
                <a:latin typeface="Tahoma" pitchFamily="34" charset="0"/>
                <a:cs typeface="Tahoma" pitchFamily="34" charset="0"/>
              </a:rPr>
              <a:t>    </a:t>
            </a:r>
            <a:r>
              <a:rPr lang="en-US" sz="2100" b="1" dirty="0" smtClean="0">
                <a:latin typeface="Tahoma" pitchFamily="34" charset="0"/>
                <a:cs typeface="Tahoma" pitchFamily="34" charset="0"/>
              </a:rPr>
              <a:t>  </a:t>
            </a:r>
            <a:endParaRPr lang="en-US" sz="2100" dirty="0" smtClean="0"/>
          </a:p>
        </p:txBody>
      </p:sp>
      <p:sp>
        <p:nvSpPr>
          <p:cNvPr id="4" name="Slide Number Placeholder 3"/>
          <p:cNvSpPr>
            <a:spLocks noGrp="1"/>
          </p:cNvSpPr>
          <p:nvPr>
            <p:ph type="sldNum" sz="quarter" idx="12"/>
          </p:nvPr>
        </p:nvSpPr>
        <p:spPr/>
        <p:txBody>
          <a:bodyPr/>
          <a:lstStyle/>
          <a:p>
            <a:pPr>
              <a:defRPr/>
            </a:pPr>
            <a:fld id="{22F84D7B-4EB7-426B-B2B3-77588153CEC9}" type="slidenum">
              <a:rPr lang="en-US" altLang="en-US" smtClean="0"/>
              <a:pPr>
                <a:defRPr/>
              </a:pPr>
              <a:t>17</a:t>
            </a:fld>
            <a:endParaRPr lang="en-US" altLang="en-US"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34400" cy="1139825"/>
          </a:xfrm>
        </p:spPr>
        <p:txBody>
          <a:bodyPr/>
          <a:lstStyle/>
          <a:p>
            <a:pPr>
              <a:defRPr/>
            </a:pPr>
            <a:r>
              <a:rPr lang="en-US" sz="3200" b="1" dirty="0" smtClean="0">
                <a:effectLst>
                  <a:outerShdw blurRad="38100" dist="38100" dir="2700000" algn="tl">
                    <a:srgbClr val="000000">
                      <a:alpha val="43137"/>
                    </a:srgbClr>
                  </a:outerShdw>
                </a:effectLst>
                <a:cs typeface="Tahoma" pitchFamily="34" charset="0"/>
              </a:rPr>
              <a:t>Major Recommendations of the Committee</a:t>
            </a:r>
            <a:endParaRPr lang="en-IN" sz="3200" b="1" dirty="0" smtClean="0">
              <a:effectLst>
                <a:outerShdw blurRad="38100" dist="38100" dir="2700000" algn="tl">
                  <a:srgbClr val="000000">
                    <a:alpha val="43137"/>
                  </a:srgbClr>
                </a:outerShdw>
              </a:effectLst>
              <a:cs typeface="Tahoma" pitchFamily="34" charset="0"/>
            </a:endParaRPr>
          </a:p>
        </p:txBody>
      </p:sp>
      <p:sp>
        <p:nvSpPr>
          <p:cNvPr id="36867" name="Content Placeholder 2"/>
          <p:cNvSpPr>
            <a:spLocks noGrp="1"/>
          </p:cNvSpPr>
          <p:nvPr>
            <p:ph idx="1"/>
          </p:nvPr>
        </p:nvSpPr>
        <p:spPr>
          <a:xfrm>
            <a:off x="457200" y="1371600"/>
            <a:ext cx="8229600" cy="4530725"/>
          </a:xfrm>
        </p:spPr>
        <p:txBody>
          <a:bodyPr/>
          <a:lstStyle/>
          <a:p>
            <a:r>
              <a:rPr lang="en-US" sz="2400" smtClean="0">
                <a:cs typeface="Times New Roman" pitchFamily="18" charset="0"/>
              </a:rPr>
              <a:t>All states to expedite market reforms</a:t>
            </a:r>
          </a:p>
          <a:p>
            <a:r>
              <a:rPr lang="en-US" sz="2400" smtClean="0">
                <a:cs typeface="Times New Roman" pitchFamily="18" charset="0"/>
              </a:rPr>
              <a:t>In order to enhance private sector investment in market and marketing infrastructure, there is need to incentivize such investment</a:t>
            </a:r>
          </a:p>
          <a:p>
            <a:r>
              <a:rPr lang="en-US" sz="2400" smtClean="0">
                <a:cs typeface="Times New Roman" pitchFamily="18" charset="0"/>
              </a:rPr>
              <a:t>There should be single point levy of market fee</a:t>
            </a:r>
          </a:p>
          <a:p>
            <a:r>
              <a:rPr lang="en-US" sz="2400" smtClean="0">
                <a:cs typeface="Times New Roman" pitchFamily="18" charset="0"/>
              </a:rPr>
              <a:t>There should be independent regulator for regulation and operation of marketing </a:t>
            </a:r>
          </a:p>
          <a:p>
            <a:r>
              <a:rPr lang="en-US" sz="2400" smtClean="0">
                <a:cs typeface="Times New Roman" pitchFamily="18" charset="0"/>
              </a:rPr>
              <a:t>District level authority may be setup for dispute settlement under contract farming</a:t>
            </a:r>
          </a:p>
          <a:p>
            <a:endParaRPr lang="en-IN" sz="2400" smtClean="0"/>
          </a:p>
        </p:txBody>
      </p:sp>
      <p:sp>
        <p:nvSpPr>
          <p:cNvPr id="4" name="Slide Number Placeholder 3"/>
          <p:cNvSpPr>
            <a:spLocks noGrp="1"/>
          </p:cNvSpPr>
          <p:nvPr>
            <p:ph type="sldNum" sz="quarter" idx="12"/>
          </p:nvPr>
        </p:nvSpPr>
        <p:spPr/>
        <p:txBody>
          <a:bodyPr/>
          <a:lstStyle/>
          <a:p>
            <a:pPr>
              <a:defRPr/>
            </a:pPr>
            <a:fld id="{437543EB-81B2-4AF6-9D8A-15C432AC2059}" type="slidenum">
              <a:rPr lang="en-US" altLang="en-US" smtClean="0"/>
              <a:pPr>
                <a:defRPr/>
              </a:pPr>
              <a:t>18</a:t>
            </a:fld>
            <a:endParaRPr lang="en-US" altLang="en-US"/>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66688"/>
            <a:ext cx="8229600" cy="1204912"/>
          </a:xfrm>
          <a:solidFill>
            <a:schemeClr val="accent6"/>
          </a:solidFill>
        </p:spPr>
        <p:txBody>
          <a:bodyPr>
            <a:noAutofit/>
          </a:bodyPr>
          <a:lstStyle/>
          <a:p>
            <a:pPr algn="ctr"/>
            <a:r>
              <a:rPr lang="en-US" sz="2800" b="1" dirty="0" smtClean="0">
                <a:solidFill>
                  <a:srgbClr val="002060"/>
                </a:solidFill>
                <a:latin typeface="Tahoma" pitchFamily="34" charset="0"/>
                <a:cs typeface="Tahoma" pitchFamily="34" charset="0"/>
              </a:rPr>
              <a:t>Scheme of Development/Strengthening of Agricultural Marketing Infrastructure, Grading and Standardization</a:t>
            </a:r>
            <a:endParaRPr lang="en-IN" sz="2800" dirty="0" smtClean="0">
              <a:solidFill>
                <a:srgbClr val="002060"/>
              </a:solidFill>
            </a:endParaRPr>
          </a:p>
        </p:txBody>
      </p:sp>
      <p:sp>
        <p:nvSpPr>
          <p:cNvPr id="22531" name="Content Placeholder 2"/>
          <p:cNvSpPr>
            <a:spLocks noGrp="1"/>
          </p:cNvSpPr>
          <p:nvPr>
            <p:ph idx="1"/>
          </p:nvPr>
        </p:nvSpPr>
        <p:spPr>
          <a:xfrm>
            <a:off x="268288" y="1447800"/>
            <a:ext cx="8607425" cy="5000625"/>
          </a:xfrm>
          <a:solidFill>
            <a:schemeClr val="accent4">
              <a:lumMod val="60000"/>
              <a:lumOff val="40000"/>
            </a:schemeClr>
          </a:solidFill>
          <a:ln>
            <a:solidFill>
              <a:srgbClr val="C00000"/>
            </a:solidFill>
          </a:ln>
        </p:spPr>
        <p:txBody>
          <a:bodyPr>
            <a:normAutofit fontScale="32500" lnSpcReduction="20000"/>
          </a:bodyPr>
          <a:lstStyle/>
          <a:p>
            <a:pPr algn="just"/>
            <a:r>
              <a:rPr lang="en-US" sz="6000" b="1" dirty="0" smtClean="0">
                <a:solidFill>
                  <a:srgbClr val="7030A0"/>
                </a:solidFill>
                <a:latin typeface="Tahoma" pitchFamily="34" charset="0"/>
                <a:cs typeface="Tahoma" pitchFamily="34" charset="0"/>
                <a:sym typeface="Wingdings 3" pitchFamily="18" charset="2"/>
              </a:rPr>
              <a:t> It is reform linked scheme implemented </a:t>
            </a:r>
            <a:r>
              <a:rPr lang="en-US" sz="6000" b="1" dirty="0" err="1" smtClean="0">
                <a:solidFill>
                  <a:srgbClr val="7030A0"/>
                </a:solidFill>
                <a:latin typeface="Tahoma" pitchFamily="34" charset="0"/>
                <a:cs typeface="Tahoma" pitchFamily="34" charset="0"/>
              </a:rPr>
              <a:t>w.e.f</a:t>
            </a:r>
            <a:r>
              <a:rPr lang="en-US" sz="6000" b="1" dirty="0" smtClean="0">
                <a:solidFill>
                  <a:srgbClr val="7030A0"/>
                </a:solidFill>
                <a:latin typeface="Tahoma" pitchFamily="34" charset="0"/>
                <a:cs typeface="Tahoma" pitchFamily="34" charset="0"/>
              </a:rPr>
              <a:t>.  20/10/2004 </a:t>
            </a:r>
            <a:r>
              <a:rPr lang="en-US" sz="6000" b="1" dirty="0" smtClean="0">
                <a:solidFill>
                  <a:srgbClr val="7030A0"/>
                </a:solidFill>
                <a:latin typeface="Tahoma" pitchFamily="34" charset="0"/>
                <a:cs typeface="Tahoma" pitchFamily="34" charset="0"/>
                <a:sym typeface="Wingdings 3" pitchFamily="18" charset="2"/>
              </a:rPr>
              <a:t>and  implemented in those States/UTs which amend their APMC Acts, wherever required, to allow </a:t>
            </a:r>
            <a:r>
              <a:rPr lang="en-US" sz="7400" b="1" dirty="0" smtClean="0">
                <a:solidFill>
                  <a:srgbClr val="00B050"/>
                </a:solidFill>
                <a:latin typeface="Tahoma" pitchFamily="34" charset="0"/>
                <a:cs typeface="Tahoma" pitchFamily="34" charset="0"/>
                <a:sym typeface="Wingdings 3" pitchFamily="18" charset="2"/>
              </a:rPr>
              <a:t>Direct Marketing, </a:t>
            </a:r>
            <a:r>
              <a:rPr lang="en-US" sz="7400" b="1" dirty="0" smtClean="0">
                <a:solidFill>
                  <a:srgbClr val="002060"/>
                </a:solidFill>
                <a:latin typeface="Tahoma" pitchFamily="34" charset="0"/>
                <a:cs typeface="Tahoma" pitchFamily="34" charset="0"/>
                <a:sym typeface="Wingdings 3" pitchFamily="18" charset="2"/>
              </a:rPr>
              <a:t>Contract Farming</a:t>
            </a:r>
            <a:r>
              <a:rPr lang="en-US" sz="7400" b="1" dirty="0" smtClean="0">
                <a:solidFill>
                  <a:srgbClr val="00B050"/>
                </a:solidFill>
                <a:latin typeface="Tahoma" pitchFamily="34" charset="0"/>
                <a:cs typeface="Tahoma" pitchFamily="34" charset="0"/>
                <a:sym typeface="Wingdings 3" pitchFamily="18" charset="2"/>
              </a:rPr>
              <a:t> and </a:t>
            </a:r>
            <a:r>
              <a:rPr lang="en-US" sz="7400" b="1" dirty="0" smtClean="0">
                <a:solidFill>
                  <a:schemeClr val="accent6">
                    <a:lumMod val="75000"/>
                  </a:schemeClr>
                </a:solidFill>
                <a:latin typeface="Tahoma" pitchFamily="34" charset="0"/>
                <a:cs typeface="Tahoma" pitchFamily="34" charset="0"/>
                <a:sym typeface="Wingdings 3" pitchFamily="18" charset="2"/>
              </a:rPr>
              <a:t>permit setting up of Markets in private and cooperative sectors</a:t>
            </a:r>
            <a:r>
              <a:rPr lang="en-US" sz="7400" b="1" dirty="0" smtClean="0">
                <a:solidFill>
                  <a:srgbClr val="00B050"/>
                </a:solidFill>
                <a:latin typeface="Tahoma" pitchFamily="34" charset="0"/>
                <a:cs typeface="Tahoma" pitchFamily="34" charset="0"/>
                <a:sym typeface="Wingdings 3" pitchFamily="18" charset="2"/>
              </a:rPr>
              <a:t>. </a:t>
            </a:r>
            <a:endParaRPr lang="en-US" sz="6000" b="1" dirty="0" smtClean="0">
              <a:solidFill>
                <a:srgbClr val="00B050"/>
              </a:solidFill>
              <a:latin typeface="Tahoma" pitchFamily="34" charset="0"/>
              <a:cs typeface="Tahoma" pitchFamily="34" charset="0"/>
              <a:sym typeface="Wingdings 3" pitchFamily="18" charset="2"/>
            </a:endParaRPr>
          </a:p>
          <a:p>
            <a:pPr algn="just"/>
            <a:r>
              <a:rPr lang="en-US" sz="6000" b="1" dirty="0" smtClean="0">
                <a:solidFill>
                  <a:srgbClr val="7030A0"/>
                </a:solidFill>
                <a:latin typeface="Tahoma" pitchFamily="34" charset="0"/>
                <a:cs typeface="Tahoma" pitchFamily="34" charset="0"/>
                <a:sym typeface="Wingdings 3" pitchFamily="18" charset="2"/>
              </a:rPr>
              <a:t>Assistance   for State agency projects under the scheme is also linked with waiver of market fee on fruits and vegetables . However,  States can levy user charges . </a:t>
            </a:r>
          </a:p>
          <a:p>
            <a:pPr algn="just"/>
            <a:r>
              <a:rPr lang="en-US" sz="6000" b="1" dirty="0" smtClean="0">
                <a:solidFill>
                  <a:srgbClr val="7030A0"/>
                </a:solidFill>
                <a:latin typeface="Tahoma" pitchFamily="34" charset="0"/>
                <a:cs typeface="Tahoma" pitchFamily="34" charset="0"/>
                <a:sym typeface="Wingdings 3" pitchFamily="18" charset="2"/>
              </a:rPr>
              <a:t>28 states and UTs are eligible to get assistance under the scheme to develop Market Infrastructure including  the Value Chain project.</a:t>
            </a:r>
          </a:p>
          <a:p>
            <a:pPr algn="just"/>
            <a:r>
              <a:rPr lang="en-US" sz="6000" b="1" dirty="0" smtClean="0">
                <a:solidFill>
                  <a:srgbClr val="7030A0"/>
                </a:solidFill>
                <a:latin typeface="Tahoma" pitchFamily="34" charset="0"/>
                <a:cs typeface="Tahoma" pitchFamily="34" charset="0"/>
                <a:sym typeface="Wingdings 3" pitchFamily="18" charset="2"/>
              </a:rPr>
              <a:t>Agricultural Value chain projects are being considered for eligibility under the scheme.</a:t>
            </a:r>
          </a:p>
          <a:p>
            <a:pPr algn="just"/>
            <a:r>
              <a:rPr lang="en-US" sz="7000" b="1" dirty="0" smtClean="0">
                <a:solidFill>
                  <a:srgbClr val="7030A0"/>
                </a:solidFill>
              </a:rPr>
              <a:t>Since Inception of the scheme up to 31-12-2012, a total number of 8087 marketing Infrastructure projects have been sanctioned and subsidy of Rs 782.14 </a:t>
            </a:r>
            <a:r>
              <a:rPr lang="en-US" sz="7000" b="1" dirty="0" err="1" smtClean="0">
                <a:solidFill>
                  <a:srgbClr val="7030A0"/>
                </a:solidFill>
              </a:rPr>
              <a:t>crores</a:t>
            </a:r>
            <a:r>
              <a:rPr lang="en-US" sz="7000" b="1" dirty="0" smtClean="0">
                <a:solidFill>
                  <a:srgbClr val="7030A0"/>
                </a:solidFill>
              </a:rPr>
              <a:t> has been released.</a:t>
            </a:r>
            <a:r>
              <a:rPr lang="en-US" sz="10000" b="1" dirty="0" smtClean="0">
                <a:solidFill>
                  <a:srgbClr val="7030A0"/>
                </a:solidFill>
                <a:latin typeface="Tahoma" pitchFamily="34" charset="0"/>
                <a:cs typeface="Tahoma" pitchFamily="34" charset="0"/>
                <a:sym typeface="Wingdings 3" pitchFamily="18" charset="2"/>
              </a:rPr>
              <a:t> </a:t>
            </a:r>
          </a:p>
          <a:p>
            <a:pPr algn="just"/>
            <a:endParaRPr lang="en-US" sz="3500" dirty="0" smtClean="0">
              <a:solidFill>
                <a:srgbClr val="7030A0"/>
              </a:solidFill>
              <a:latin typeface="Tahoma" pitchFamily="34" charset="0"/>
              <a:cs typeface="Tahoma" pitchFamily="34" charset="0"/>
              <a:sym typeface="Wingdings 3" pitchFamily="18" charset="2"/>
            </a:endParaRPr>
          </a:p>
          <a:p>
            <a:pPr algn="just">
              <a:buFont typeface="Wingdings" pitchFamily="2" charset="2"/>
              <a:buNone/>
            </a:pPr>
            <a:r>
              <a:rPr lang="en-US" sz="3500" dirty="0" smtClean="0">
                <a:solidFill>
                  <a:srgbClr val="7030A0"/>
                </a:solidFill>
                <a:latin typeface="Tahoma" pitchFamily="34" charset="0"/>
                <a:cs typeface="Tahoma" pitchFamily="34" charset="0"/>
              </a:rPr>
              <a:t> </a:t>
            </a:r>
          </a:p>
          <a:p>
            <a:pPr algn="just"/>
            <a:endParaRPr lang="en-US" sz="1800" dirty="0" smtClean="0">
              <a:solidFill>
                <a:srgbClr val="7030A0"/>
              </a:solidFill>
              <a:latin typeface="Tahoma" pitchFamily="34" charset="0"/>
              <a:cs typeface="Tahoma" pitchFamily="34" charset="0"/>
              <a:sym typeface="Wingdings 3" pitchFamily="18" charset="2"/>
            </a:endParaRPr>
          </a:p>
          <a:p>
            <a:pPr algn="just"/>
            <a:endParaRPr lang="en-US" sz="3200" dirty="0" smtClean="0">
              <a:solidFill>
                <a:srgbClr val="7030A0"/>
              </a:solidFill>
              <a:latin typeface="Tahoma" pitchFamily="34" charset="0"/>
              <a:cs typeface="Tahoma" pitchFamily="34" charset="0"/>
              <a:sym typeface="Wingdings 3" pitchFamily="18" charset="2"/>
            </a:endParaRPr>
          </a:p>
          <a:p>
            <a:endParaRPr lang="en-IN" dirty="0" smtClean="0">
              <a:solidFill>
                <a:srgbClr val="7030A0"/>
              </a:solidFill>
            </a:endParaRPr>
          </a:p>
        </p:txBody>
      </p:sp>
      <p:sp>
        <p:nvSpPr>
          <p:cNvPr id="4" name="Slide Number Placeholder 3"/>
          <p:cNvSpPr>
            <a:spLocks noGrp="1"/>
          </p:cNvSpPr>
          <p:nvPr>
            <p:ph type="sldNum" sz="quarter" idx="12"/>
          </p:nvPr>
        </p:nvSpPr>
        <p:spPr/>
        <p:txBody>
          <a:bodyPr/>
          <a:lstStyle/>
          <a:p>
            <a:pPr>
              <a:defRPr/>
            </a:pPr>
            <a:fld id="{D6F6CD5D-8DB2-4810-8E78-D1F55A9E4AFD}"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7813"/>
            <a:ext cx="8229600" cy="862012"/>
          </a:xfrm>
        </p:spPr>
        <p:txBody>
          <a:bodyPr/>
          <a:lstStyle/>
          <a:p>
            <a:r>
              <a:rPr lang="en-US" sz="3600" b="1" smtClean="0">
                <a:latin typeface="Tahoma" pitchFamily="34" charset="0"/>
              </a:rPr>
              <a:t>Indian  Agriculture-An Overview</a:t>
            </a:r>
          </a:p>
        </p:txBody>
      </p:sp>
      <p:sp>
        <p:nvSpPr>
          <p:cNvPr id="15363" name="Content Placeholder 2"/>
          <p:cNvSpPr>
            <a:spLocks noGrp="1"/>
          </p:cNvSpPr>
          <p:nvPr>
            <p:ph idx="1"/>
          </p:nvPr>
        </p:nvSpPr>
        <p:spPr>
          <a:xfrm>
            <a:off x="457200" y="1274763"/>
            <a:ext cx="8229600" cy="5314950"/>
          </a:xfrm>
          <a:ln>
            <a:solidFill>
              <a:srgbClr val="C00000"/>
            </a:solidFill>
          </a:ln>
        </p:spPr>
        <p:txBody>
          <a:bodyPr>
            <a:normAutofit lnSpcReduction="10000"/>
          </a:bodyPr>
          <a:lstStyle/>
          <a:p>
            <a:r>
              <a:rPr lang="en-US" sz="1700" dirty="0" smtClean="0">
                <a:latin typeface="Tahoma" pitchFamily="34" charset="0"/>
              </a:rPr>
              <a:t>Agriculture is the backbone of Indian economy</a:t>
            </a:r>
          </a:p>
          <a:p>
            <a:pPr lvl="1"/>
            <a:r>
              <a:rPr lang="en-US" sz="1900" dirty="0" smtClean="0">
                <a:solidFill>
                  <a:srgbClr val="0000FF"/>
                </a:solidFill>
                <a:latin typeface="Tahoma" pitchFamily="34" charset="0"/>
              </a:rPr>
              <a:t>Contributes ~ 13.9% to the GDP (2011-12)</a:t>
            </a:r>
          </a:p>
          <a:p>
            <a:pPr lvl="1"/>
            <a:r>
              <a:rPr lang="en-US" sz="1900" dirty="0" smtClean="0">
                <a:solidFill>
                  <a:srgbClr val="0000FF"/>
                </a:solidFill>
                <a:latin typeface="Tahoma" pitchFamily="34" charset="0"/>
              </a:rPr>
              <a:t>Employs ~ 52% of the work force</a:t>
            </a:r>
          </a:p>
          <a:p>
            <a:pPr lvl="1"/>
            <a:r>
              <a:rPr lang="en-US" sz="1900" dirty="0" smtClean="0">
                <a:solidFill>
                  <a:srgbClr val="0000FF"/>
                </a:solidFill>
                <a:latin typeface="Tahoma" pitchFamily="34" charset="0"/>
              </a:rPr>
              <a:t>Contributes ~ 10.2% of exports (2008-09) </a:t>
            </a:r>
          </a:p>
          <a:p>
            <a:r>
              <a:rPr lang="en-US" sz="1700" dirty="0" smtClean="0">
                <a:latin typeface="Tahoma" pitchFamily="34" charset="0"/>
              </a:rPr>
              <a:t>Annual production </a:t>
            </a:r>
          </a:p>
          <a:p>
            <a:pPr lvl="1"/>
            <a:r>
              <a:rPr lang="en-US" sz="1900" dirty="0" err="1" smtClean="0">
                <a:solidFill>
                  <a:srgbClr val="0000FF"/>
                </a:solidFill>
                <a:latin typeface="Tahoma" pitchFamily="34" charset="0"/>
              </a:rPr>
              <a:t>Foodgrains</a:t>
            </a:r>
            <a:r>
              <a:rPr lang="en-US" sz="1900" dirty="0" smtClean="0">
                <a:solidFill>
                  <a:srgbClr val="0000FF"/>
                </a:solidFill>
                <a:latin typeface="Tahoma" pitchFamily="34" charset="0"/>
              </a:rPr>
              <a:t> ~ 259.32 million tons (2011-12)</a:t>
            </a:r>
          </a:p>
          <a:p>
            <a:pPr lvl="1"/>
            <a:r>
              <a:rPr lang="en-US" sz="1900" dirty="0" smtClean="0">
                <a:solidFill>
                  <a:srgbClr val="0000FF"/>
                </a:solidFill>
                <a:latin typeface="Tahoma" pitchFamily="34" charset="0"/>
              </a:rPr>
              <a:t>Fruits ~ 75.30 million tons (2011-12) </a:t>
            </a:r>
          </a:p>
          <a:p>
            <a:pPr lvl="1"/>
            <a:r>
              <a:rPr lang="en-US" sz="1900" dirty="0" smtClean="0">
                <a:solidFill>
                  <a:srgbClr val="0000FF"/>
                </a:solidFill>
                <a:latin typeface="Tahoma" pitchFamily="34" charset="0"/>
              </a:rPr>
              <a:t>Vegetables ~ 150.60 million tons (2011-12)</a:t>
            </a:r>
          </a:p>
          <a:p>
            <a:r>
              <a:rPr lang="en-US" sz="1700" dirty="0" smtClean="0">
                <a:latin typeface="Tahoma" pitchFamily="34" charset="0"/>
              </a:rPr>
              <a:t>Largest producer of milk, livestock, sugar, tea and cauliflower</a:t>
            </a:r>
          </a:p>
          <a:p>
            <a:r>
              <a:rPr lang="en-US" sz="1700" dirty="0" smtClean="0">
                <a:latin typeface="Tahoma" pitchFamily="34" charset="0"/>
              </a:rPr>
              <a:t>Second largest producer of rice, wheat, fruit, vegetables and tobacco</a:t>
            </a:r>
          </a:p>
          <a:p>
            <a:r>
              <a:rPr lang="en-US" sz="1700" dirty="0" smtClean="0">
                <a:latin typeface="Tahoma" pitchFamily="34" charset="0"/>
              </a:rPr>
              <a:t>Maize production,6</a:t>
            </a:r>
            <a:r>
              <a:rPr lang="en-US" sz="1700" baseline="30000" dirty="0" smtClean="0">
                <a:latin typeface="Tahoma" pitchFamily="34" charset="0"/>
              </a:rPr>
              <a:t>th</a:t>
            </a:r>
            <a:r>
              <a:rPr lang="en-US" sz="1700" dirty="0" smtClean="0">
                <a:latin typeface="Tahoma" pitchFamily="34" charset="0"/>
              </a:rPr>
              <a:t> in global rank,2.4% of World production, used for food, feed and fuel.</a:t>
            </a:r>
          </a:p>
          <a:p>
            <a:r>
              <a:rPr lang="en-US" sz="1700" dirty="0" smtClean="0">
                <a:latin typeface="Tahoma" pitchFamily="34" charset="0"/>
              </a:rPr>
              <a:t>Despite of immense potential in the sector, India’s share in international agribusiness is negligible due to:</a:t>
            </a:r>
          </a:p>
          <a:p>
            <a:pPr lvl="1"/>
            <a:r>
              <a:rPr lang="en-US" sz="1900" dirty="0" smtClean="0">
                <a:solidFill>
                  <a:srgbClr val="FF0000"/>
                </a:solidFill>
                <a:latin typeface="Tahoma" pitchFamily="34" charset="0"/>
              </a:rPr>
              <a:t>Inefficient/insufficient Agricultural Infrastructure</a:t>
            </a:r>
          </a:p>
          <a:p>
            <a:pPr lvl="1"/>
            <a:r>
              <a:rPr lang="en-US" sz="1900" dirty="0" smtClean="0">
                <a:solidFill>
                  <a:srgbClr val="FF0000"/>
                </a:solidFill>
                <a:latin typeface="Tahoma" pitchFamily="34" charset="0"/>
              </a:rPr>
              <a:t>Lack of value added quality products (Food Processing) </a:t>
            </a:r>
          </a:p>
          <a:p>
            <a:pPr lvl="1"/>
            <a:r>
              <a:rPr lang="en-US" sz="1900" dirty="0" smtClean="0">
                <a:solidFill>
                  <a:srgbClr val="FF0000"/>
                </a:solidFill>
                <a:latin typeface="Tahoma" pitchFamily="34" charset="0"/>
              </a:rPr>
              <a:t>Lack of integration of food value chain</a:t>
            </a:r>
          </a:p>
          <a:p>
            <a:endParaRPr lang="en-US" dirty="0" smtClean="0"/>
          </a:p>
        </p:txBody>
      </p:sp>
      <p:sp>
        <p:nvSpPr>
          <p:cNvPr id="4" name="Slide Number Placeholder 3"/>
          <p:cNvSpPr>
            <a:spLocks noGrp="1"/>
          </p:cNvSpPr>
          <p:nvPr>
            <p:ph type="sldNum" sz="quarter" idx="12"/>
          </p:nvPr>
        </p:nvSpPr>
        <p:spPr/>
        <p:txBody>
          <a:bodyPr/>
          <a:lstStyle/>
          <a:p>
            <a:pPr>
              <a:defRPr/>
            </a:pPr>
            <a:fld id="{9F8029FD-B8F6-4951-844B-A5A1C996EB43}" type="slidenum">
              <a:rPr lang="en-US" altLang="en-US" smtClean="0"/>
              <a:pPr>
                <a:defRPr/>
              </a:pPr>
              <a:t>2</a:t>
            </a:fld>
            <a:endParaRPr lang="en-US" altLang="en-US"/>
          </a:p>
        </p:txBody>
      </p:sp>
      <p:pic>
        <p:nvPicPr>
          <p:cNvPr id="15365" name="Picture 2"/>
          <p:cNvPicPr>
            <a:picLocks noChangeAspect="1" noChangeArrowheads="1"/>
          </p:cNvPicPr>
          <p:nvPr/>
        </p:nvPicPr>
        <p:blipFill>
          <a:blip r:embed="rId3"/>
          <a:srcRect/>
          <a:stretch>
            <a:fillRect/>
          </a:stretch>
        </p:blipFill>
        <p:spPr bwMode="auto">
          <a:xfrm>
            <a:off x="6019800" y="1303338"/>
            <a:ext cx="2668588" cy="250666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Autofit/>
          </a:bodyPr>
          <a:lstStyle/>
          <a:p>
            <a:r>
              <a:rPr lang="en-US" sz="2800" dirty="0" smtClean="0">
                <a:solidFill>
                  <a:srgbClr val="002060"/>
                </a:solidFill>
              </a:rPr>
              <a:t>Illustrative List of Eligible Projects under AMIGS scheme</a:t>
            </a:r>
            <a:endParaRPr lang="en-IN" sz="2800" dirty="0">
              <a:solidFill>
                <a:srgbClr val="002060"/>
              </a:solidFill>
            </a:endParaRPr>
          </a:p>
        </p:txBody>
      </p:sp>
      <p:sp>
        <p:nvSpPr>
          <p:cNvPr id="6" name="Content Placeholder 5"/>
          <p:cNvSpPr>
            <a:spLocks noGrp="1"/>
          </p:cNvSpPr>
          <p:nvPr>
            <p:ph idx="1"/>
          </p:nvPr>
        </p:nvSpPr>
        <p:spPr>
          <a:solidFill>
            <a:schemeClr val="accent6">
              <a:lumMod val="60000"/>
              <a:lumOff val="40000"/>
            </a:schemeClr>
          </a:solidFill>
        </p:spPr>
        <p:txBody>
          <a:bodyPr>
            <a:normAutofit fontScale="70000" lnSpcReduction="20000"/>
          </a:bodyPr>
          <a:lstStyle/>
          <a:p>
            <a:r>
              <a:rPr lang="en-US" b="1" dirty="0" smtClean="0"/>
              <a:t>Market user common facilities like market yards, platforms for loading, assembling and auctioning of produce, weighing and mechanical handling equipments, etc.</a:t>
            </a:r>
          </a:p>
          <a:p>
            <a:r>
              <a:rPr lang="en-US" b="1" dirty="0" smtClean="0"/>
              <a:t>Functional Infrastructure for assembling, grading, </a:t>
            </a:r>
            <a:r>
              <a:rPr lang="en-US" b="1" dirty="0" err="1" smtClean="0"/>
              <a:t>standardisation</a:t>
            </a:r>
            <a:r>
              <a:rPr lang="en-US" b="1" dirty="0" smtClean="0"/>
              <a:t> and quality certification, labeling, packaging, value addition facilities(without changing the product form).</a:t>
            </a:r>
          </a:p>
          <a:p>
            <a:r>
              <a:rPr lang="en-US" b="1" dirty="0" smtClean="0"/>
              <a:t>Infrastructure for E-trading, market extension and market oriented production planning,</a:t>
            </a:r>
          </a:p>
          <a:p>
            <a:r>
              <a:rPr lang="en-US" b="1" dirty="0" smtClean="0"/>
              <a:t>Mobile Infrastructure for post harvest operations </a:t>
            </a:r>
            <a:r>
              <a:rPr lang="en-US" b="1" dirty="0" err="1" smtClean="0"/>
              <a:t>viz</a:t>
            </a:r>
            <a:r>
              <a:rPr lang="en-US" b="1" dirty="0" smtClean="0"/>
              <a:t> grading, packaging, quality testing etc,(excluding transport equipments)</a:t>
            </a:r>
          </a:p>
          <a:p>
            <a:r>
              <a:rPr lang="en-US" b="1" dirty="0" smtClean="0"/>
              <a:t>Reefer vans, or any other refrigerated vans  used for transportation of  agricultural produce, which are essential for maintaining cold supply chains. </a:t>
            </a:r>
            <a:endParaRPr lang="en-IN"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3"/>
          </a:solidFill>
        </p:spPr>
        <p:txBody>
          <a:bodyPr/>
          <a:lstStyle/>
          <a:p>
            <a:r>
              <a:rPr lang="en-US" dirty="0" smtClean="0"/>
              <a:t>Rural </a:t>
            </a:r>
            <a:r>
              <a:rPr lang="en-US" dirty="0" err="1" smtClean="0"/>
              <a:t>Godown</a:t>
            </a:r>
            <a:r>
              <a:rPr lang="en-US" dirty="0" smtClean="0"/>
              <a:t> Scheme(GBY)</a:t>
            </a:r>
            <a:endParaRPr lang="en-IN" dirty="0"/>
          </a:p>
        </p:txBody>
      </p:sp>
      <p:sp>
        <p:nvSpPr>
          <p:cNvPr id="3" name="Content Placeholder 2"/>
          <p:cNvSpPr>
            <a:spLocks noGrp="1"/>
          </p:cNvSpPr>
          <p:nvPr>
            <p:ph idx="1"/>
          </p:nvPr>
        </p:nvSpPr>
        <p:spPr>
          <a:xfrm>
            <a:off x="457200" y="1295400"/>
            <a:ext cx="8229600" cy="4830763"/>
          </a:xfrm>
          <a:solidFill>
            <a:schemeClr val="accent2">
              <a:lumMod val="40000"/>
              <a:lumOff val="60000"/>
            </a:schemeClr>
          </a:solidFill>
        </p:spPr>
        <p:txBody>
          <a:bodyPr>
            <a:normAutofit fontScale="32500" lnSpcReduction="20000"/>
          </a:bodyPr>
          <a:lstStyle/>
          <a:p>
            <a:pPr algn="just">
              <a:buNone/>
            </a:pPr>
            <a:r>
              <a:rPr lang="en-US" sz="5500" b="1" dirty="0" smtClean="0">
                <a:solidFill>
                  <a:srgbClr val="7030A0"/>
                </a:solidFill>
              </a:rPr>
              <a:t>	The Scheme was launched </a:t>
            </a:r>
            <a:r>
              <a:rPr lang="en-US" sz="5500" b="1" dirty="0" err="1" smtClean="0">
                <a:solidFill>
                  <a:srgbClr val="7030A0"/>
                </a:solidFill>
              </a:rPr>
              <a:t>w.e.f</a:t>
            </a:r>
            <a:r>
              <a:rPr lang="en-US" sz="5500" b="1" dirty="0" smtClean="0">
                <a:solidFill>
                  <a:srgbClr val="7030A0"/>
                </a:solidFill>
              </a:rPr>
              <a:t> 01.04.2001 with  the main objectives of creation of scientific storage structure for agriculture commodities in rural areas to meet various requirements of farmers for storing farm produce, processed farm produce, agricultural inputs, etc., so as also to prevent  distress sale. Under the scheme subsidy @ 25% is being given to all categories of farmers, Agriculture Graduates, Co-operatives &amp; CWCs/ SWCs. All other categories of individuals, companies and corporations are eligible for subsidy @ 15% of the project cost. Enhanced subsidy is 33.33% in case of NE States/hilly areas, SC/ST entrepreneurs &amp; their Co-operatives and Women Farmers. The scheme has been recently revised  by enhancing the maximum capacity to 30,000 MT with maximum ceiling on subsidy of Rs. 3 </a:t>
            </a:r>
            <a:r>
              <a:rPr lang="en-US" sz="5500" b="1" dirty="0" err="1" smtClean="0">
                <a:solidFill>
                  <a:srgbClr val="7030A0"/>
                </a:solidFill>
              </a:rPr>
              <a:t>crores</a:t>
            </a:r>
            <a:r>
              <a:rPr lang="en-US" sz="5500" b="1" dirty="0" smtClean="0">
                <a:solidFill>
                  <a:srgbClr val="7030A0"/>
                </a:solidFill>
              </a:rPr>
              <a:t> for areas other than North Eastern States and by enhancing the maximum capacity to 25,000 MT with maximum ceiling on subsidy of Rs. 3.333 </a:t>
            </a:r>
            <a:r>
              <a:rPr lang="en-US" sz="5500" b="1" dirty="0" err="1" smtClean="0">
                <a:solidFill>
                  <a:srgbClr val="7030A0"/>
                </a:solidFill>
              </a:rPr>
              <a:t>crores</a:t>
            </a:r>
            <a:r>
              <a:rPr lang="en-US" sz="5500" b="1" dirty="0" smtClean="0">
                <a:solidFill>
                  <a:srgbClr val="7030A0"/>
                </a:solidFill>
              </a:rPr>
              <a:t> in respect of North Eastern/Hilly States. The scheme is demand-driven, back-ended and not location specific.  </a:t>
            </a:r>
          </a:p>
          <a:p>
            <a:pPr algn="just"/>
            <a:r>
              <a:rPr lang="en-US" sz="5500" b="1" dirty="0" smtClean="0">
                <a:solidFill>
                  <a:srgbClr val="7030A0"/>
                </a:solidFill>
              </a:rPr>
              <a:t>As on  February-2013,  30,929 </a:t>
            </a:r>
            <a:r>
              <a:rPr lang="en-US" sz="5500" b="1" dirty="0" err="1" smtClean="0">
                <a:solidFill>
                  <a:srgbClr val="7030A0"/>
                </a:solidFill>
              </a:rPr>
              <a:t>Godown</a:t>
            </a:r>
            <a:r>
              <a:rPr lang="en-US" sz="5500" b="1" dirty="0" smtClean="0">
                <a:solidFill>
                  <a:srgbClr val="7030A0"/>
                </a:solidFill>
              </a:rPr>
              <a:t> projects have been sanctioned  with capacity of 39.11million </a:t>
            </a:r>
            <a:r>
              <a:rPr lang="en-US" sz="5500" b="1" dirty="0" err="1" smtClean="0">
                <a:solidFill>
                  <a:srgbClr val="7030A0"/>
                </a:solidFill>
              </a:rPr>
              <a:t>tonnes</a:t>
            </a:r>
            <a:r>
              <a:rPr lang="en-US" sz="5500" b="1" dirty="0" smtClean="0">
                <a:solidFill>
                  <a:srgbClr val="7030A0"/>
                </a:solidFill>
              </a:rPr>
              <a:t> under the scheme. An amount of  Rs.1065.30crores of subsidy has been released to various banks and Cooperatives through NABARD and NCDC.</a:t>
            </a:r>
            <a:endParaRPr lang="en-IN" sz="5500" b="1" dirty="0" smtClean="0">
              <a:solidFill>
                <a:srgbClr val="7030A0"/>
              </a:solidFill>
            </a:endParaRPr>
          </a:p>
          <a:p>
            <a:endParaRPr lang="en-IN" sz="55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838200"/>
          </a:xfrm>
        </p:spPr>
        <p:txBody>
          <a:bodyPr>
            <a:normAutofit fontScale="90000"/>
          </a:bodyPr>
          <a:lstStyle/>
          <a:p>
            <a:pPr>
              <a:defRPr/>
            </a:pPr>
            <a:r>
              <a:rPr lang="en-US" sz="3200" b="1" dirty="0" smtClean="0">
                <a:effectLst>
                  <a:outerShdw blurRad="38100" dist="38100" dir="2700000" algn="tl">
                    <a:srgbClr val="000000">
                      <a:alpha val="43137"/>
                    </a:srgbClr>
                  </a:outerShdw>
                </a:effectLst>
                <a:cs typeface="Tahoma" pitchFamily="34" charset="0"/>
              </a:rPr>
              <a:t>Investment on Infrastructure Proposed in XII Plan for creation of Market Infrastructure</a:t>
            </a:r>
            <a:endParaRPr lang="en-IN" sz="3200" b="1" dirty="0">
              <a:effectLst>
                <a:outerShdw blurRad="38100" dist="38100" dir="2700000" algn="tl">
                  <a:srgbClr val="000000">
                    <a:alpha val="43137"/>
                  </a:srgbClr>
                </a:outerShdw>
              </a:effectLst>
              <a:cs typeface="Tahoma" pitchFamily="34" charset="0"/>
            </a:endParaRPr>
          </a:p>
        </p:txBody>
      </p:sp>
      <p:graphicFrame>
        <p:nvGraphicFramePr>
          <p:cNvPr id="5" name="Content Placeholder 4"/>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EB6A14DB-0693-4D44-B97B-0E37E498DCDD}" type="slidenum">
              <a:rPr lang="en-US" smtClean="0"/>
              <a:pPr>
                <a:defRPr/>
              </a:pPr>
              <a:t>22</a:t>
            </a:fld>
            <a:endParaRPr lang="en-US"/>
          </a:p>
        </p:txBody>
      </p:sp>
      <p:sp>
        <p:nvSpPr>
          <p:cNvPr id="6" name="TextBox 5"/>
          <p:cNvSpPr txBox="1"/>
          <p:nvPr/>
        </p:nvSpPr>
        <p:spPr>
          <a:xfrm>
            <a:off x="609600" y="5638800"/>
            <a:ext cx="7916863" cy="384175"/>
          </a:xfrm>
          <a:prstGeom prst="rect">
            <a:avLst/>
          </a:prstGeom>
          <a:noFill/>
        </p:spPr>
        <p:txBody>
          <a:bodyPr wrap="none">
            <a:spAutoFit/>
          </a:bodyPr>
          <a:lstStyle/>
          <a:p>
            <a:pPr>
              <a:defRPr/>
            </a:pPr>
            <a:r>
              <a:rPr lang="en-US" sz="1900" b="1" dirty="0">
                <a:solidFill>
                  <a:schemeClr val="bg1"/>
                </a:solidFill>
                <a:latin typeface="+mj-lt"/>
                <a:cs typeface="+mn-cs"/>
              </a:rPr>
              <a:t>* Need for proactive Government Policy to attract Private Sector Investment</a:t>
            </a:r>
            <a:endParaRPr lang="en-IN" sz="1900" b="1" dirty="0">
              <a:solidFill>
                <a:schemeClr val="bg1"/>
              </a:solidFill>
              <a:latin typeface="+mj-lt"/>
              <a:cs typeface="+mn-cs"/>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en-US" b="1" dirty="0" smtClean="0">
                <a:solidFill>
                  <a:schemeClr val="accent4">
                    <a:lumMod val="75000"/>
                  </a:schemeClr>
                </a:solidFill>
              </a:rPr>
              <a:t>Value Chain  Concept</a:t>
            </a:r>
            <a:endParaRPr lang="en-IN" b="1" dirty="0">
              <a:solidFill>
                <a:schemeClr val="accent4">
                  <a:lumMod val="75000"/>
                </a:schemeClr>
              </a:solidFill>
            </a:endParaRPr>
          </a:p>
        </p:txBody>
      </p:sp>
      <p:sp>
        <p:nvSpPr>
          <p:cNvPr id="3" name="Content Placeholder 2"/>
          <p:cNvSpPr>
            <a:spLocks noGrp="1"/>
          </p:cNvSpPr>
          <p:nvPr>
            <p:ph idx="1"/>
          </p:nvPr>
        </p:nvSpPr>
        <p:spPr>
          <a:solidFill>
            <a:schemeClr val="accent6">
              <a:lumMod val="60000"/>
              <a:lumOff val="40000"/>
            </a:schemeClr>
          </a:solidFill>
        </p:spPr>
        <p:txBody>
          <a:bodyPr>
            <a:normAutofit fontScale="85000" lnSpcReduction="20000"/>
          </a:bodyPr>
          <a:lstStyle/>
          <a:p>
            <a:pPr algn="just"/>
            <a:r>
              <a:rPr lang="en-IN" b="1" dirty="0" smtClean="0">
                <a:solidFill>
                  <a:schemeClr val="tx1">
                    <a:lumMod val="95000"/>
                    <a:lumOff val="5000"/>
                  </a:schemeClr>
                </a:solidFill>
              </a:rPr>
              <a:t>The concept of “agricultural value chain” (Ag VC) covers the full range of activities and participants involved in moving agricultural products from farm gate to the consumer’s table (Farm to Fork).</a:t>
            </a:r>
          </a:p>
          <a:p>
            <a:pPr algn="just"/>
            <a:r>
              <a:rPr lang="en-IN" b="1" dirty="0" smtClean="0">
                <a:solidFill>
                  <a:schemeClr val="tx1">
                    <a:lumMod val="95000"/>
                    <a:lumOff val="5000"/>
                  </a:schemeClr>
                </a:solidFill>
              </a:rPr>
              <a:t>VC is often defined as sequence of value adding activities, from production till consumption, through processing and commercialization.</a:t>
            </a:r>
          </a:p>
          <a:p>
            <a:pPr algn="just"/>
            <a:r>
              <a:rPr lang="en-US" b="1" dirty="0" smtClean="0">
                <a:solidFill>
                  <a:schemeClr val="tx1">
                    <a:lumMod val="95000"/>
                    <a:lumOff val="5000"/>
                  </a:schemeClr>
                </a:solidFill>
              </a:rPr>
              <a:t>The Value chain  concept of developmental approach through private sector investment is gaining momentum across the world.</a:t>
            </a:r>
          </a:p>
          <a:p>
            <a:pPr algn="just"/>
            <a:r>
              <a:rPr lang="en-US" b="1" dirty="0" smtClean="0">
                <a:solidFill>
                  <a:schemeClr val="tx1">
                    <a:lumMod val="95000"/>
                    <a:lumOff val="5000"/>
                  </a:schemeClr>
                </a:solidFill>
              </a:rPr>
              <a:t>In </a:t>
            </a:r>
            <a:r>
              <a:rPr lang="en-US" b="1" dirty="0" err="1" smtClean="0">
                <a:solidFill>
                  <a:schemeClr val="tx1">
                    <a:lumMod val="95000"/>
                    <a:lumOff val="5000"/>
                  </a:schemeClr>
                </a:solidFill>
              </a:rPr>
              <a:t>Maharasthra</a:t>
            </a:r>
            <a:r>
              <a:rPr lang="en-US" b="1" dirty="0" smtClean="0">
                <a:solidFill>
                  <a:schemeClr val="tx1">
                    <a:lumMod val="95000"/>
                    <a:lumOff val="5000"/>
                  </a:schemeClr>
                </a:solidFill>
              </a:rPr>
              <a:t> and Bihar four value chain projects assisted by ADB is now in implementation stage.</a:t>
            </a:r>
            <a:endParaRPr lang="en-IN" b="1" dirty="0">
              <a:solidFill>
                <a:schemeClr val="tx1">
                  <a:lumMod val="95000"/>
                  <a:lumOff val="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SNC00013.jpg"/>
          <p:cNvPicPr>
            <a:picLocks noChangeAspect="1"/>
          </p:cNvPicPr>
          <p:nvPr/>
        </p:nvPicPr>
        <p:blipFill>
          <a:blip r:embed="rId3"/>
          <a:srcRect/>
          <a:stretch>
            <a:fillRect/>
          </a:stretch>
        </p:blipFill>
        <p:spPr bwMode="auto">
          <a:xfrm>
            <a:off x="2000250" y="457200"/>
            <a:ext cx="5143500" cy="5972175"/>
          </a:xfrm>
          <a:prstGeom prst="rect">
            <a:avLst/>
          </a:prstGeom>
          <a:solidFill>
            <a:schemeClr val="bg1"/>
          </a:solidFill>
          <a:ln w="9525">
            <a:noFill/>
            <a:miter lim="800000"/>
            <a:headEnd/>
            <a:tailEnd/>
          </a:ln>
        </p:spPr>
      </p:pic>
      <p:sp>
        <p:nvSpPr>
          <p:cNvPr id="41987" name="Title 1"/>
          <p:cNvSpPr>
            <a:spLocks noGrp="1"/>
          </p:cNvSpPr>
          <p:nvPr>
            <p:ph type="title"/>
          </p:nvPr>
        </p:nvSpPr>
        <p:spPr>
          <a:xfrm>
            <a:off x="1981200" y="4191000"/>
            <a:ext cx="5181599" cy="2209800"/>
          </a:xfrm>
          <a:solidFill>
            <a:srgbClr val="92D050"/>
          </a:solidFill>
          <a:ln>
            <a:solidFill>
              <a:srgbClr val="92D050"/>
            </a:solidFill>
          </a:ln>
        </p:spPr>
        <p:txBody>
          <a:bodyPr>
            <a:noAutofit/>
          </a:bodyPr>
          <a:lstStyle/>
          <a:p>
            <a:r>
              <a:rPr lang="en-US" sz="11500" b="1" dirty="0" smtClean="0">
                <a:solidFill>
                  <a:srgbClr val="002060"/>
                </a:solidFill>
              </a:rPr>
              <a:t>THANKS</a:t>
            </a:r>
          </a:p>
        </p:txBody>
      </p:sp>
      <p:sp>
        <p:nvSpPr>
          <p:cNvPr id="5" name="Slide Number Placeholder 4"/>
          <p:cNvSpPr>
            <a:spLocks noGrp="1"/>
          </p:cNvSpPr>
          <p:nvPr>
            <p:ph type="sldNum" sz="quarter" idx="12"/>
          </p:nvPr>
        </p:nvSpPr>
        <p:spPr/>
        <p:txBody>
          <a:bodyPr/>
          <a:lstStyle/>
          <a:p>
            <a:pPr>
              <a:defRPr/>
            </a:pPr>
            <a:fld id="{C1F8F806-B3CD-4830-93F8-320159BA99C8}" type="slidenum">
              <a:rPr lang="en-US" altLang="en-US" smtClean="0"/>
              <a:pPr>
                <a:defRPr/>
              </a:pPr>
              <a:t>24</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normAutofit fontScale="90000"/>
          </a:bodyPr>
          <a:lstStyle/>
          <a:p>
            <a:pPr algn="ctr">
              <a:defRPr/>
            </a:pPr>
            <a:r>
              <a:rPr lang="en-US" sz="4000" b="1" dirty="0" smtClean="0">
                <a:effectLst>
                  <a:outerShdw blurRad="38100" dist="38100" dir="2700000" algn="tl">
                    <a:srgbClr val="000000">
                      <a:alpha val="43137"/>
                    </a:srgbClr>
                  </a:outerShdw>
                </a:effectLst>
              </a:rPr>
              <a:t>Overall XII Plan Objectives for the Agriculture Sector</a:t>
            </a:r>
            <a:endParaRPr lang="en-IN" sz="4000" b="1" dirty="0">
              <a:effectLst>
                <a:outerShdw blurRad="38100" dist="38100" dir="2700000" algn="tl">
                  <a:srgbClr val="000000">
                    <a:alpha val="43137"/>
                  </a:srgbClr>
                </a:outerShdw>
              </a:effectLst>
            </a:endParaRPr>
          </a:p>
        </p:txBody>
      </p:sp>
      <p:sp>
        <p:nvSpPr>
          <p:cNvPr id="11267" name="Content Placeholder 2"/>
          <p:cNvSpPr>
            <a:spLocks noGrp="1"/>
          </p:cNvSpPr>
          <p:nvPr>
            <p:ph idx="1"/>
          </p:nvPr>
        </p:nvSpPr>
        <p:spPr>
          <a:xfrm>
            <a:off x="457200" y="1219200"/>
            <a:ext cx="8229600" cy="4572000"/>
          </a:xfrm>
        </p:spPr>
        <p:txBody>
          <a:bodyPr/>
          <a:lstStyle/>
          <a:p>
            <a:pPr algn="just"/>
            <a:endParaRPr lang="en-US" b="1" smtClean="0"/>
          </a:p>
          <a:p>
            <a:pPr algn="just"/>
            <a:endParaRPr lang="en-US" b="1" smtClean="0"/>
          </a:p>
        </p:txBody>
      </p:sp>
      <p:sp>
        <p:nvSpPr>
          <p:cNvPr id="4" name="Horizontal Scroll 3"/>
          <p:cNvSpPr/>
          <p:nvPr/>
        </p:nvSpPr>
        <p:spPr>
          <a:xfrm>
            <a:off x="685800" y="1600200"/>
            <a:ext cx="7772400" cy="441960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dirty="0">
                <a:solidFill>
                  <a:schemeClr val="tx1"/>
                </a:solidFill>
                <a:latin typeface="+mj-lt"/>
              </a:rPr>
              <a:t>To ensure inclusive and sustainable growth rate in excess of 4% per annum</a:t>
            </a:r>
          </a:p>
          <a:p>
            <a:pPr algn="just">
              <a:defRPr/>
            </a:pPr>
            <a:r>
              <a:rPr lang="en-US" sz="3200" b="1" dirty="0">
                <a:solidFill>
                  <a:schemeClr val="tx1"/>
                </a:solidFill>
                <a:latin typeface="+mj-lt"/>
              </a:rPr>
              <a:t>	</a:t>
            </a:r>
          </a:p>
        </p:txBody>
      </p:sp>
      <p:sp>
        <p:nvSpPr>
          <p:cNvPr id="5" name="Slide Number Placeholder 4"/>
          <p:cNvSpPr>
            <a:spLocks noGrp="1"/>
          </p:cNvSpPr>
          <p:nvPr>
            <p:ph type="sldNum" sz="quarter" idx="12"/>
          </p:nvPr>
        </p:nvSpPr>
        <p:spPr/>
        <p:txBody>
          <a:bodyPr/>
          <a:lstStyle/>
          <a:p>
            <a:pPr>
              <a:defRPr/>
            </a:pPr>
            <a:fld id="{66FD9F2A-22DF-4F46-90D3-1AE641EBBC7F}" type="slidenum">
              <a:rPr lang="en-US" altLang="en-US" smtClean="0"/>
              <a:pPr>
                <a:defRPr/>
              </a:pPr>
              <a:t>3</a:t>
            </a:fld>
            <a:endParaRPr lang="en-US" alt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71550" y="280988"/>
            <a:ext cx="7372350" cy="838200"/>
          </a:xfrm>
          <a:prstGeom prst="rect">
            <a:avLst/>
          </a:prstGeom>
          <a:noFill/>
          <a:ln w="9525">
            <a:noFill/>
            <a:miter lim="800000"/>
            <a:headEnd/>
            <a:tailEnd/>
          </a:ln>
        </p:spPr>
        <p:txBody>
          <a:bodyPr anchor="ctr" anchorCtr="1"/>
          <a:lstStyle/>
          <a:p>
            <a:r>
              <a:rPr lang="en-US" sz="3200" b="1">
                <a:solidFill>
                  <a:srgbClr val="008000"/>
                </a:solidFill>
                <a:latin typeface="Tahoma" pitchFamily="34" charset="0"/>
              </a:rPr>
              <a:t>Agricultural Markets in India</a:t>
            </a:r>
            <a:r>
              <a:rPr lang="en-US" sz="3200" b="1">
                <a:solidFill>
                  <a:srgbClr val="008000"/>
                </a:solidFill>
                <a:latin typeface="Impact" pitchFamily="34" charset="0"/>
              </a:rPr>
              <a:t>  </a:t>
            </a:r>
          </a:p>
        </p:txBody>
      </p:sp>
      <p:sp>
        <p:nvSpPr>
          <p:cNvPr id="18435" name="Rectangle 3"/>
          <p:cNvSpPr>
            <a:spLocks noChangeArrowheads="1"/>
          </p:cNvSpPr>
          <p:nvPr/>
        </p:nvSpPr>
        <p:spPr bwMode="auto">
          <a:xfrm>
            <a:off x="0" y="1219200"/>
            <a:ext cx="6015038" cy="2952750"/>
          </a:xfrm>
          <a:prstGeom prst="rect">
            <a:avLst/>
          </a:prstGeom>
          <a:noFill/>
          <a:ln w="9525">
            <a:noFill/>
            <a:miter lim="800000"/>
            <a:headEnd/>
            <a:tailEnd/>
          </a:ln>
        </p:spPr>
        <p:txBody>
          <a:bodyPr/>
          <a:lstStyle/>
          <a:p>
            <a:pPr marL="342900" indent="-342900">
              <a:spcBef>
                <a:spcPct val="20000"/>
              </a:spcBef>
              <a:buClr>
                <a:srgbClr val="800000"/>
              </a:buClr>
              <a:buFont typeface="Wingdings" pitchFamily="2" charset="2"/>
              <a:buChar char="§"/>
            </a:pPr>
            <a:endParaRPr lang="en-US" sz="2000" b="1" dirty="0">
              <a:solidFill>
                <a:schemeClr val="bg2"/>
              </a:solidFill>
            </a:endParaRPr>
          </a:p>
          <a:p>
            <a:pPr marL="342900" indent="-342900">
              <a:spcBef>
                <a:spcPct val="20000"/>
              </a:spcBef>
              <a:buClr>
                <a:srgbClr val="800000"/>
              </a:buClr>
              <a:buFont typeface="Wingdings" pitchFamily="2" charset="2"/>
              <a:buChar char="§"/>
            </a:pPr>
            <a:r>
              <a:rPr lang="en-US" b="1" dirty="0">
                <a:latin typeface="Tahoma" pitchFamily="34" charset="0"/>
              </a:rPr>
              <a:t>No of  Regulated </a:t>
            </a:r>
            <a:r>
              <a:rPr lang="en-US" dirty="0">
                <a:latin typeface="Tahoma" pitchFamily="34" charset="0"/>
              </a:rPr>
              <a:t> </a:t>
            </a:r>
            <a:r>
              <a:rPr lang="en-US" b="1" dirty="0">
                <a:latin typeface="Tahoma" pitchFamily="34" charset="0"/>
              </a:rPr>
              <a:t> Markets</a:t>
            </a:r>
            <a:r>
              <a:rPr lang="en-US" dirty="0">
                <a:latin typeface="Tahoma" pitchFamily="34" charset="0"/>
              </a:rPr>
              <a:t> - 7190  </a:t>
            </a:r>
          </a:p>
          <a:p>
            <a:pPr marL="342900" indent="-342900">
              <a:spcBef>
                <a:spcPct val="20000"/>
              </a:spcBef>
              <a:buClr>
                <a:srgbClr val="800000"/>
              </a:buClr>
              <a:buFont typeface="Wingdings" pitchFamily="2" charset="2"/>
              <a:buNone/>
            </a:pPr>
            <a:r>
              <a:rPr lang="en-US" sz="2000" dirty="0">
                <a:latin typeface="Tahoma" pitchFamily="34" charset="0"/>
              </a:rPr>
              <a:t>	 </a:t>
            </a:r>
            <a:r>
              <a:rPr lang="en-US" dirty="0">
                <a:latin typeface="Tahoma" pitchFamily="34" charset="0"/>
              </a:rPr>
              <a:t>No of Principal Market Yards:-   2456</a:t>
            </a:r>
            <a:endParaRPr lang="en-US" sz="2000" dirty="0">
              <a:latin typeface="Tahoma" pitchFamily="34" charset="0"/>
            </a:endParaRPr>
          </a:p>
          <a:p>
            <a:pPr marL="342900" indent="-342900">
              <a:spcBef>
                <a:spcPct val="20000"/>
              </a:spcBef>
              <a:buClr>
                <a:srgbClr val="800000"/>
              </a:buClr>
              <a:buFont typeface="Wingdings" pitchFamily="2" charset="2"/>
              <a:buNone/>
            </a:pPr>
            <a:r>
              <a:rPr lang="en-US" sz="2000" dirty="0">
                <a:latin typeface="Tahoma" pitchFamily="34" charset="0"/>
              </a:rPr>
              <a:t>	 </a:t>
            </a:r>
            <a:r>
              <a:rPr lang="en-US" dirty="0">
                <a:latin typeface="Tahoma" pitchFamily="34" charset="0"/>
              </a:rPr>
              <a:t>No of Sub Market Yards       :-  4734</a:t>
            </a:r>
            <a:endParaRPr lang="en-US" sz="2000" dirty="0">
              <a:latin typeface="Tahoma" pitchFamily="34" charset="0"/>
            </a:endParaRPr>
          </a:p>
          <a:p>
            <a:pPr marL="342900" indent="-342900">
              <a:spcBef>
                <a:spcPct val="20000"/>
              </a:spcBef>
              <a:buClr>
                <a:srgbClr val="800000"/>
              </a:buClr>
              <a:buFont typeface="Wingdings" pitchFamily="2" charset="2"/>
              <a:buChar char="§"/>
            </a:pPr>
            <a:r>
              <a:rPr lang="en-US" b="1" dirty="0">
                <a:latin typeface="Tahoma" pitchFamily="34" charset="0"/>
              </a:rPr>
              <a:t>No of </a:t>
            </a:r>
            <a:r>
              <a:rPr lang="en-US" dirty="0">
                <a:latin typeface="Tahoma" pitchFamily="34" charset="0"/>
              </a:rPr>
              <a:t> </a:t>
            </a:r>
            <a:r>
              <a:rPr lang="en-US" b="1" dirty="0">
                <a:latin typeface="Tahoma" pitchFamily="34" charset="0"/>
              </a:rPr>
              <a:t>Rural Primary Markets</a:t>
            </a:r>
            <a:r>
              <a:rPr lang="en-US" dirty="0">
                <a:latin typeface="Tahoma" pitchFamily="34" charset="0"/>
              </a:rPr>
              <a:t> --  22,505</a:t>
            </a:r>
          </a:p>
          <a:p>
            <a:pPr marL="342900" indent="-342900">
              <a:spcBef>
                <a:spcPct val="20000"/>
              </a:spcBef>
              <a:buClr>
                <a:srgbClr val="800000"/>
              </a:buClr>
              <a:buFont typeface="Wingdings" pitchFamily="2" charset="2"/>
              <a:buChar char="§"/>
            </a:pPr>
            <a:r>
              <a:rPr lang="en-US" sz="2000" b="1" dirty="0">
                <a:latin typeface="Tahoma" pitchFamily="34" charset="0"/>
              </a:rPr>
              <a:t>No of Wholesale Markets   :     </a:t>
            </a:r>
            <a:r>
              <a:rPr lang="en-US" dirty="0">
                <a:latin typeface="Tahoma" pitchFamily="34" charset="0"/>
              </a:rPr>
              <a:t>6,489</a:t>
            </a:r>
            <a:r>
              <a:rPr lang="en-US" sz="2000" b="1" dirty="0">
                <a:latin typeface="Tahoma" pitchFamily="34" charset="0"/>
              </a:rPr>
              <a:t>	-</a:t>
            </a:r>
          </a:p>
          <a:p>
            <a:pPr marL="342900" indent="-342900">
              <a:spcBef>
                <a:spcPct val="20000"/>
              </a:spcBef>
              <a:buClr>
                <a:srgbClr val="800000"/>
              </a:buClr>
              <a:buFont typeface="Wingdings" pitchFamily="2" charset="2"/>
              <a:buNone/>
            </a:pPr>
            <a:endParaRPr lang="en-US" sz="2000" b="1" dirty="0">
              <a:latin typeface="Tahoma" pitchFamily="34" charset="0"/>
            </a:endParaRPr>
          </a:p>
          <a:p>
            <a:pPr marL="342900" indent="-342900">
              <a:spcBef>
                <a:spcPct val="20000"/>
              </a:spcBef>
              <a:buClr>
                <a:srgbClr val="800000"/>
              </a:buClr>
              <a:buFont typeface="Wingdings" pitchFamily="2" charset="2"/>
              <a:buNone/>
            </a:pPr>
            <a:r>
              <a:rPr lang="en-US" sz="2000" b="1" dirty="0">
                <a:latin typeface="Tahoma" pitchFamily="34" charset="0"/>
              </a:rPr>
              <a:t>	</a:t>
            </a:r>
            <a:endParaRPr lang="en-US" b="1" dirty="0">
              <a:latin typeface="Tahoma" pitchFamily="34" charset="0"/>
            </a:endParaRPr>
          </a:p>
          <a:p>
            <a:pPr marL="342900" indent="-342900">
              <a:spcBef>
                <a:spcPct val="20000"/>
              </a:spcBef>
              <a:buClr>
                <a:srgbClr val="800000"/>
              </a:buClr>
              <a:buFont typeface="Wingdings" pitchFamily="2" charset="2"/>
              <a:buNone/>
            </a:pPr>
            <a:r>
              <a:rPr lang="en-US" sz="2000" b="1" dirty="0"/>
              <a:t>	</a:t>
            </a:r>
          </a:p>
          <a:p>
            <a:pPr marL="342900" indent="-342900">
              <a:spcBef>
                <a:spcPct val="20000"/>
              </a:spcBef>
              <a:buClr>
                <a:srgbClr val="800000"/>
              </a:buClr>
              <a:buFont typeface="Wingdings" pitchFamily="2" charset="2"/>
              <a:buNone/>
            </a:pPr>
            <a:endParaRPr lang="en-US" sz="2000" b="1" dirty="0"/>
          </a:p>
          <a:p>
            <a:pPr marL="342900" indent="-342900">
              <a:spcBef>
                <a:spcPct val="20000"/>
              </a:spcBef>
              <a:buClr>
                <a:srgbClr val="800000"/>
              </a:buClr>
              <a:buFont typeface="Wingdings" pitchFamily="2" charset="2"/>
              <a:buNone/>
            </a:pPr>
            <a:r>
              <a:rPr lang="en-US" sz="2000" b="1" dirty="0"/>
              <a:t>     </a:t>
            </a:r>
          </a:p>
          <a:p>
            <a:pPr marL="342900" indent="-342900">
              <a:spcBef>
                <a:spcPct val="20000"/>
              </a:spcBef>
              <a:buClr>
                <a:srgbClr val="800000"/>
              </a:buClr>
              <a:buFont typeface="Wingdings" pitchFamily="2" charset="2"/>
              <a:buNone/>
            </a:pPr>
            <a:endParaRPr lang="en-US" sz="2000" b="1" dirty="0">
              <a:solidFill>
                <a:srgbClr val="FFFFFF"/>
              </a:solidFill>
            </a:endParaRPr>
          </a:p>
          <a:p>
            <a:pPr marL="342900" indent="-342900">
              <a:spcBef>
                <a:spcPct val="20000"/>
              </a:spcBef>
              <a:buClr>
                <a:srgbClr val="800000"/>
              </a:buClr>
              <a:buFont typeface="Wingdings" pitchFamily="2" charset="2"/>
              <a:buChar char="§"/>
            </a:pPr>
            <a:endParaRPr lang="en-US" sz="2000" dirty="0">
              <a:solidFill>
                <a:srgbClr val="FFFFFF"/>
              </a:solidFill>
            </a:endParaRPr>
          </a:p>
          <a:p>
            <a:pPr marL="342900" indent="-342900">
              <a:spcBef>
                <a:spcPct val="20000"/>
              </a:spcBef>
              <a:buClr>
                <a:srgbClr val="800000"/>
              </a:buClr>
              <a:buFont typeface="Wingdings" pitchFamily="2" charset="2"/>
              <a:buNone/>
            </a:pPr>
            <a:r>
              <a:rPr lang="en-US" sz="2000" dirty="0">
                <a:solidFill>
                  <a:srgbClr val="FFFFFF"/>
                </a:solidFill>
              </a:rPr>
              <a:t>	</a:t>
            </a:r>
          </a:p>
          <a:p>
            <a:pPr marL="342900" indent="-342900">
              <a:spcBef>
                <a:spcPct val="20000"/>
              </a:spcBef>
              <a:buClr>
                <a:srgbClr val="800000"/>
              </a:buClr>
              <a:buFont typeface="Wingdings" pitchFamily="2" charset="2"/>
              <a:buNone/>
            </a:pPr>
            <a:r>
              <a:rPr lang="en-US" sz="2000" b="1" dirty="0">
                <a:solidFill>
                  <a:srgbClr val="FFFFFF"/>
                </a:solidFill>
              </a:rPr>
              <a:t>	</a:t>
            </a:r>
            <a:endParaRPr lang="en-US" sz="2000" b="1" dirty="0">
              <a:solidFill>
                <a:srgbClr val="DAE917"/>
              </a:solidFill>
            </a:endParaRPr>
          </a:p>
          <a:p>
            <a:pPr marL="342900" indent="-342900">
              <a:spcBef>
                <a:spcPct val="20000"/>
              </a:spcBef>
            </a:pPr>
            <a:r>
              <a:rPr lang="en-US" sz="2000" dirty="0">
                <a:solidFill>
                  <a:srgbClr val="FFFFFF"/>
                </a:solidFill>
              </a:rPr>
              <a:t>	</a:t>
            </a:r>
          </a:p>
          <a:p>
            <a:pPr marL="342900" indent="-342900">
              <a:spcBef>
                <a:spcPct val="20000"/>
              </a:spcBef>
            </a:pPr>
            <a:endParaRPr lang="en-US" sz="2000" dirty="0">
              <a:solidFill>
                <a:srgbClr val="FFFFFF"/>
              </a:solidFill>
            </a:endParaRPr>
          </a:p>
          <a:p>
            <a:pPr marL="342900" indent="-342900">
              <a:spcBef>
                <a:spcPct val="20000"/>
              </a:spcBef>
            </a:pPr>
            <a:endParaRPr lang="en-US" sz="2000" dirty="0">
              <a:solidFill>
                <a:srgbClr val="FFFFFF"/>
              </a:solidFill>
            </a:endParaRPr>
          </a:p>
        </p:txBody>
      </p:sp>
      <p:pic>
        <p:nvPicPr>
          <p:cNvPr id="18436" name="Picture 4" descr="C:\Users\hp2\Desktop\PICTURES\1 (24).JPG"/>
          <p:cNvPicPr>
            <a:picLocks noChangeAspect="1" noChangeArrowheads="1"/>
          </p:cNvPicPr>
          <p:nvPr/>
        </p:nvPicPr>
        <p:blipFill>
          <a:blip r:embed="rId3"/>
          <a:srcRect/>
          <a:stretch>
            <a:fillRect/>
          </a:stretch>
        </p:blipFill>
        <p:spPr bwMode="auto">
          <a:xfrm>
            <a:off x="5346700" y="1320800"/>
            <a:ext cx="3768725" cy="2836863"/>
          </a:xfrm>
          <a:prstGeom prst="rect">
            <a:avLst/>
          </a:prstGeom>
          <a:noFill/>
          <a:ln w="9525">
            <a:noFill/>
            <a:miter lim="800000"/>
            <a:headEnd/>
            <a:tailEnd/>
          </a:ln>
        </p:spPr>
      </p:pic>
      <p:graphicFrame>
        <p:nvGraphicFramePr>
          <p:cNvPr id="5" name="Table 4"/>
          <p:cNvGraphicFramePr>
            <a:graphicFrameLocks noGrp="1"/>
          </p:cNvGraphicFramePr>
          <p:nvPr/>
        </p:nvGraphicFramePr>
        <p:xfrm>
          <a:off x="0" y="4286250"/>
          <a:ext cx="9144000" cy="2682876"/>
        </p:xfrm>
        <a:graphic>
          <a:graphicData uri="http://schemas.openxmlformats.org/drawingml/2006/table">
            <a:tbl>
              <a:tblPr firstRow="1" bandRow="1">
                <a:tableStyleId>{37CE84F3-28C3-443E-9E96-99CF82512B78}</a:tableStyleId>
              </a:tblPr>
              <a:tblGrid>
                <a:gridCol w="5472110"/>
                <a:gridCol w="3671890"/>
              </a:tblGrid>
              <a:tr h="335315">
                <a:tc>
                  <a:txBody>
                    <a:bodyPr/>
                    <a:lstStyle/>
                    <a:p>
                      <a:r>
                        <a:rPr lang="en-US" sz="1600" dirty="0" smtClean="0">
                          <a:solidFill>
                            <a:schemeClr val="tx1"/>
                          </a:solidFill>
                          <a:latin typeface="Tahoma" pitchFamily="34" charset="0"/>
                          <a:ea typeface="Tahoma" pitchFamily="34" charset="0"/>
                          <a:cs typeface="Tahoma" pitchFamily="34" charset="0"/>
                        </a:rPr>
                        <a:t>Availability</a:t>
                      </a:r>
                      <a:r>
                        <a:rPr lang="en-US" sz="1600" baseline="0" dirty="0" smtClean="0">
                          <a:solidFill>
                            <a:schemeClr val="tx1"/>
                          </a:solidFill>
                          <a:latin typeface="Tahoma" pitchFamily="34" charset="0"/>
                          <a:ea typeface="Tahoma" pitchFamily="34" charset="0"/>
                          <a:cs typeface="Tahoma" pitchFamily="34" charset="0"/>
                        </a:rPr>
                        <a:t> of Markets</a:t>
                      </a:r>
                      <a:endParaRPr lang="en-US" sz="1600" dirty="0">
                        <a:solidFill>
                          <a:schemeClr val="tx1"/>
                        </a:solidFill>
                        <a:latin typeface="Tahoma" pitchFamily="34" charset="0"/>
                        <a:ea typeface="Tahoma" pitchFamily="34" charset="0"/>
                        <a:cs typeface="Tahoma" pitchFamily="34" charset="0"/>
                      </a:endParaRPr>
                    </a:p>
                  </a:txBody>
                  <a:tcPr marL="81280" marR="81280" marT="45725" marB="45725">
                    <a:solidFill>
                      <a:srgbClr val="CCFFFF"/>
                    </a:solidFill>
                  </a:tcPr>
                </a:tc>
                <a:tc>
                  <a:txBody>
                    <a:bodyPr/>
                    <a:lstStyle/>
                    <a:p>
                      <a:r>
                        <a:rPr lang="en-US" sz="1600" dirty="0" smtClean="0">
                          <a:solidFill>
                            <a:schemeClr val="tx1"/>
                          </a:solidFill>
                          <a:latin typeface="Tahoma" pitchFamily="34" charset="0"/>
                          <a:ea typeface="Tahoma" pitchFamily="34" charset="0"/>
                          <a:cs typeface="Tahoma" pitchFamily="34" charset="0"/>
                        </a:rPr>
                        <a:t>Area Served</a:t>
                      </a:r>
                      <a:endParaRPr lang="en-US" sz="1600" dirty="0">
                        <a:solidFill>
                          <a:schemeClr val="tx1"/>
                        </a:solidFill>
                        <a:latin typeface="Tahoma" pitchFamily="34" charset="0"/>
                        <a:ea typeface="Tahoma" pitchFamily="34" charset="0"/>
                        <a:cs typeface="Tahoma" pitchFamily="34" charset="0"/>
                      </a:endParaRPr>
                    </a:p>
                  </a:txBody>
                  <a:tcPr marL="81280" marR="81280" marT="45725" marB="45725">
                    <a:solidFill>
                      <a:srgbClr val="CCFFFF"/>
                    </a:solidFill>
                  </a:tcPr>
                </a:tc>
              </a:tr>
              <a:tr h="335315">
                <a:tc>
                  <a:txBody>
                    <a:bodyPr/>
                    <a:lstStyle/>
                    <a:p>
                      <a:pPr>
                        <a:buFont typeface="Wingdings" pitchFamily="2" charset="2"/>
                        <a:buChar char="q"/>
                      </a:pPr>
                      <a:r>
                        <a:rPr lang="en-US" sz="1600" dirty="0" smtClean="0">
                          <a:solidFill>
                            <a:schemeClr val="tx1"/>
                          </a:solidFill>
                          <a:latin typeface="Tahoma" pitchFamily="34" charset="0"/>
                          <a:ea typeface="Tahoma" pitchFamily="34" charset="0"/>
                          <a:cs typeface="Tahoma" pitchFamily="34" charset="0"/>
                        </a:rPr>
                        <a:t>   Average area Served by a Market </a:t>
                      </a:r>
                      <a:endParaRPr lang="en-US" sz="1600" b="0" dirty="0">
                        <a:solidFill>
                          <a:schemeClr val="tx1"/>
                        </a:solidFill>
                        <a:latin typeface="Tahoma" pitchFamily="34" charset="0"/>
                        <a:ea typeface="Tahoma" pitchFamily="34" charset="0"/>
                        <a:cs typeface="Tahoma" pitchFamily="34" charset="0"/>
                      </a:endParaRPr>
                    </a:p>
                  </a:txBody>
                  <a:tcPr marL="81280" marR="81280" marT="45725" marB="45725">
                    <a:solidFill>
                      <a:schemeClr val="tx2">
                        <a:lumMod val="20000"/>
                        <a:lumOff val="80000"/>
                      </a:schemeClr>
                    </a:solidFill>
                  </a:tcPr>
                </a:tc>
                <a:tc>
                  <a:txBody>
                    <a:bodyPr/>
                    <a:lstStyle/>
                    <a:p>
                      <a:r>
                        <a:rPr lang="en-US" sz="1600" dirty="0" smtClean="0">
                          <a:solidFill>
                            <a:schemeClr val="tx1"/>
                          </a:solidFill>
                          <a:latin typeface="Tahoma" pitchFamily="34" charset="0"/>
                          <a:ea typeface="Tahoma" pitchFamily="34" charset="0"/>
                          <a:cs typeface="Tahoma" pitchFamily="34" charset="0"/>
                        </a:rPr>
                        <a:t>115 sq. km</a:t>
                      </a:r>
                      <a:endParaRPr lang="en-US" sz="1600" b="0" dirty="0">
                        <a:solidFill>
                          <a:schemeClr val="tx1"/>
                        </a:solidFill>
                        <a:latin typeface="Tahoma" pitchFamily="34" charset="0"/>
                        <a:ea typeface="Tahoma" pitchFamily="34" charset="0"/>
                        <a:cs typeface="Tahoma" pitchFamily="34" charset="0"/>
                      </a:endParaRPr>
                    </a:p>
                  </a:txBody>
                  <a:tcPr marL="81280" marR="81280" marT="45725" marB="45725">
                    <a:solidFill>
                      <a:schemeClr val="tx2">
                        <a:lumMod val="20000"/>
                        <a:lumOff val="80000"/>
                      </a:schemeClr>
                    </a:solidFill>
                  </a:tcPr>
                </a:tc>
              </a:tr>
              <a:tr h="335315">
                <a:tc>
                  <a:txBody>
                    <a:bodyPr/>
                    <a:lstStyle/>
                    <a:p>
                      <a:pPr>
                        <a:buFont typeface="Wingdings" pitchFamily="2" charset="2"/>
                        <a:buChar char="q"/>
                      </a:pPr>
                      <a:r>
                        <a:rPr lang="en-US" sz="1600" dirty="0" smtClean="0">
                          <a:solidFill>
                            <a:schemeClr val="tx1"/>
                          </a:solidFill>
                          <a:latin typeface="Tahoma" pitchFamily="34" charset="0"/>
                          <a:ea typeface="Tahoma" pitchFamily="34" charset="0"/>
                          <a:cs typeface="Tahoma" pitchFamily="34" charset="0"/>
                        </a:rPr>
                        <a:t>   Av. Area  Served by a Regulated market </a:t>
                      </a:r>
                      <a:endParaRPr lang="en-US" sz="1600" b="0" dirty="0">
                        <a:solidFill>
                          <a:schemeClr val="tx1"/>
                        </a:solidFill>
                        <a:latin typeface="Tahoma" pitchFamily="34" charset="0"/>
                        <a:ea typeface="Tahoma" pitchFamily="34" charset="0"/>
                        <a:cs typeface="Tahoma" pitchFamily="34" charset="0"/>
                      </a:endParaRPr>
                    </a:p>
                  </a:txBody>
                  <a:tcPr marL="81280" marR="81280" marT="45725" marB="45725">
                    <a:solidFill>
                      <a:schemeClr val="accent5">
                        <a:lumMod val="40000"/>
                        <a:lumOff val="60000"/>
                      </a:schemeClr>
                    </a:solidFill>
                  </a:tcPr>
                </a:tc>
                <a:tc>
                  <a:txBody>
                    <a:bodyPr/>
                    <a:lstStyle/>
                    <a:p>
                      <a:r>
                        <a:rPr lang="en-US" sz="1600" dirty="0" smtClean="0">
                          <a:solidFill>
                            <a:schemeClr val="tx1"/>
                          </a:solidFill>
                          <a:latin typeface="Tahoma" pitchFamily="34" charset="0"/>
                          <a:ea typeface="Tahoma" pitchFamily="34" charset="0"/>
                          <a:cs typeface="Tahoma" pitchFamily="34" charset="0"/>
                        </a:rPr>
                        <a:t>454 sq. km</a:t>
                      </a:r>
                      <a:endParaRPr lang="en-US" sz="1600" b="0" dirty="0">
                        <a:solidFill>
                          <a:schemeClr val="tx1"/>
                        </a:solidFill>
                        <a:latin typeface="Tahoma" pitchFamily="34" charset="0"/>
                        <a:ea typeface="Tahoma" pitchFamily="34" charset="0"/>
                        <a:cs typeface="Tahoma" pitchFamily="34" charset="0"/>
                      </a:endParaRPr>
                    </a:p>
                  </a:txBody>
                  <a:tcPr marL="81280" marR="81280" marT="45725" marB="45725">
                    <a:solidFill>
                      <a:schemeClr val="accent5">
                        <a:lumMod val="40000"/>
                        <a:lumOff val="60000"/>
                      </a:schemeClr>
                    </a:solidFill>
                  </a:tcPr>
                </a:tc>
              </a:tr>
              <a:tr h="862594">
                <a:tc>
                  <a:txBody>
                    <a:bodyPr/>
                    <a:lstStyle/>
                    <a:p>
                      <a:pPr marL="342900" indent="-342900">
                        <a:spcBef>
                          <a:spcPct val="20000"/>
                        </a:spcBef>
                        <a:buClrTx/>
                        <a:buFont typeface="Wingdings" pitchFamily="2" charset="2"/>
                        <a:buChar char="q"/>
                      </a:pPr>
                      <a:r>
                        <a:rPr lang="en-US" sz="1600" baseline="0" dirty="0" smtClean="0">
                          <a:solidFill>
                            <a:schemeClr val="tx1"/>
                          </a:solidFill>
                          <a:latin typeface="Tahoma" pitchFamily="34" charset="0"/>
                          <a:ea typeface="Tahoma" pitchFamily="34" charset="0"/>
                          <a:cs typeface="Tahoma" pitchFamily="34" charset="0"/>
                        </a:rPr>
                        <a:t> </a:t>
                      </a:r>
                      <a:r>
                        <a:rPr lang="en-US" sz="1600" kern="1200" dirty="0" smtClean="0">
                          <a:solidFill>
                            <a:schemeClr val="tx1"/>
                          </a:solidFill>
                          <a:latin typeface="Tahoma" pitchFamily="34" charset="0"/>
                          <a:ea typeface="Tahoma" pitchFamily="34" charset="0"/>
                          <a:cs typeface="Tahoma" pitchFamily="34" charset="0"/>
                        </a:rPr>
                        <a:t>Area served per Regulated Market</a:t>
                      </a:r>
                      <a:endParaRPr lang="en-US" sz="1600" b="0" kern="1200" dirty="0" smtClean="0">
                        <a:solidFill>
                          <a:schemeClr val="tx1"/>
                        </a:solidFill>
                        <a:latin typeface="Tahoma" pitchFamily="34" charset="0"/>
                        <a:ea typeface="Tahoma" pitchFamily="34" charset="0"/>
                        <a:cs typeface="Tahoma" pitchFamily="34" charset="0"/>
                      </a:endParaRPr>
                    </a:p>
                  </a:txBody>
                  <a:tcPr marL="81280" marR="81280" marT="45725" marB="45725">
                    <a:solidFill>
                      <a:schemeClr val="tx2">
                        <a:lumMod val="20000"/>
                        <a:lumOff val="80000"/>
                      </a:schemeClr>
                    </a:solidFill>
                  </a:tcPr>
                </a:tc>
                <a:tc>
                  <a:txBody>
                    <a:bodyPr/>
                    <a:lstStyle/>
                    <a:p>
                      <a:pPr marL="342900" indent="-342900" algn="l">
                        <a:spcBef>
                          <a:spcPct val="20000"/>
                        </a:spcBef>
                        <a:buClr>
                          <a:srgbClr val="800000"/>
                        </a:buClr>
                        <a:buFont typeface="Wingdings" pitchFamily="2" charset="2"/>
                        <a:buNone/>
                      </a:pPr>
                      <a:r>
                        <a:rPr lang="en-US" sz="1600" dirty="0" smtClean="0">
                          <a:solidFill>
                            <a:schemeClr val="tx1"/>
                          </a:solidFill>
                          <a:latin typeface="Tahoma" pitchFamily="34" charset="0"/>
                          <a:ea typeface="Tahoma" pitchFamily="34" charset="0"/>
                          <a:cs typeface="Tahoma" pitchFamily="34" charset="0"/>
                        </a:rPr>
                        <a:t>varies from 103 sq km in Punjab to 11,215</a:t>
                      </a:r>
                      <a:r>
                        <a:rPr lang="en-US" sz="1600" baseline="0" dirty="0" smtClean="0">
                          <a:solidFill>
                            <a:schemeClr val="tx1"/>
                          </a:solidFill>
                          <a:latin typeface="Tahoma" pitchFamily="34" charset="0"/>
                          <a:ea typeface="Tahoma" pitchFamily="34" charset="0"/>
                          <a:cs typeface="Tahoma" pitchFamily="34" charset="0"/>
                        </a:rPr>
                        <a:t> </a:t>
                      </a:r>
                      <a:r>
                        <a:rPr lang="en-US" sz="1600" dirty="0" smtClean="0">
                          <a:solidFill>
                            <a:schemeClr val="tx1"/>
                          </a:solidFill>
                          <a:latin typeface="Tahoma" pitchFamily="34" charset="0"/>
                          <a:ea typeface="Tahoma" pitchFamily="34" charset="0"/>
                          <a:cs typeface="Tahoma" pitchFamily="34" charset="0"/>
                        </a:rPr>
                        <a:t>sq</a:t>
                      </a:r>
                      <a:r>
                        <a:rPr lang="en-US" sz="1600" baseline="0" dirty="0" smtClean="0">
                          <a:solidFill>
                            <a:schemeClr val="tx1"/>
                          </a:solidFill>
                          <a:latin typeface="Tahoma" pitchFamily="34" charset="0"/>
                          <a:ea typeface="Tahoma" pitchFamily="34" charset="0"/>
                          <a:cs typeface="Tahoma" pitchFamily="34" charset="0"/>
                        </a:rPr>
                        <a:t> </a:t>
                      </a:r>
                      <a:r>
                        <a:rPr lang="en-US" sz="1600" dirty="0" smtClean="0">
                          <a:solidFill>
                            <a:schemeClr val="tx1"/>
                          </a:solidFill>
                          <a:latin typeface="Tahoma" pitchFamily="34" charset="0"/>
                          <a:ea typeface="Tahoma" pitchFamily="34" charset="0"/>
                          <a:cs typeface="Tahoma" pitchFamily="34" charset="0"/>
                        </a:rPr>
                        <a:t>km in Meghalaya</a:t>
                      </a:r>
                      <a:endParaRPr lang="en-US" sz="1600" b="0" dirty="0">
                        <a:solidFill>
                          <a:schemeClr val="tx1"/>
                        </a:solidFill>
                        <a:latin typeface="Tahoma" pitchFamily="34" charset="0"/>
                        <a:ea typeface="Tahoma" pitchFamily="34" charset="0"/>
                        <a:cs typeface="Tahoma" pitchFamily="34" charset="0"/>
                      </a:endParaRPr>
                    </a:p>
                  </a:txBody>
                  <a:tcPr marL="81280" marR="81280" marT="45725" marB="45725">
                    <a:solidFill>
                      <a:schemeClr val="tx2">
                        <a:lumMod val="20000"/>
                        <a:lumOff val="80000"/>
                      </a:schemeClr>
                    </a:solidFill>
                  </a:tcPr>
                </a:tc>
              </a:tr>
              <a:tr h="814337">
                <a:tc>
                  <a:txBody>
                    <a:bodyPr/>
                    <a:lstStyle/>
                    <a:p>
                      <a:pPr>
                        <a:buFont typeface="Wingdings" pitchFamily="2" charset="2"/>
                        <a:buChar char="q"/>
                      </a:pPr>
                      <a:r>
                        <a:rPr lang="en-US" sz="1600" dirty="0" smtClean="0">
                          <a:solidFill>
                            <a:schemeClr val="tx1"/>
                          </a:solidFill>
                          <a:latin typeface="Tahoma" pitchFamily="34" charset="0"/>
                          <a:ea typeface="Tahoma" pitchFamily="34" charset="0"/>
                          <a:cs typeface="Tahoma" pitchFamily="34" charset="0"/>
                        </a:rPr>
                        <a:t>  Recommendations by National Farmers </a:t>
                      </a:r>
                    </a:p>
                    <a:p>
                      <a:pPr marL="292100" indent="-292100">
                        <a:buFont typeface="Wingdings" pitchFamily="2" charset="2"/>
                        <a:buNone/>
                      </a:pPr>
                      <a:r>
                        <a:rPr lang="en-US" sz="1600" dirty="0" smtClean="0">
                          <a:solidFill>
                            <a:schemeClr val="tx1"/>
                          </a:solidFill>
                          <a:latin typeface="Tahoma" pitchFamily="34" charset="0"/>
                          <a:ea typeface="Tahoma" pitchFamily="34" charset="0"/>
                          <a:cs typeface="Tahoma" pitchFamily="34" charset="0"/>
                        </a:rPr>
                        <a:t>     Commission - Availability of Markets within 5 km radius</a:t>
                      </a:r>
                      <a:endParaRPr lang="en-US" sz="1600" b="0" dirty="0">
                        <a:solidFill>
                          <a:schemeClr val="tx1"/>
                        </a:solidFill>
                        <a:latin typeface="Tahoma" pitchFamily="34" charset="0"/>
                        <a:ea typeface="Tahoma" pitchFamily="34" charset="0"/>
                        <a:cs typeface="Tahoma" pitchFamily="34" charset="0"/>
                      </a:endParaRPr>
                    </a:p>
                  </a:txBody>
                  <a:tcPr marL="81280" marR="81280" marT="45725" marB="45725">
                    <a:solidFill>
                      <a:schemeClr val="tx2">
                        <a:lumMod val="40000"/>
                        <a:lumOff val="60000"/>
                      </a:schemeClr>
                    </a:solidFill>
                  </a:tcPr>
                </a:tc>
                <a:tc>
                  <a:txBody>
                    <a:bodyPr/>
                    <a:lstStyle/>
                    <a:p>
                      <a:r>
                        <a:rPr lang="en-US" sz="1600" dirty="0" smtClean="0">
                          <a:solidFill>
                            <a:schemeClr val="tx1"/>
                          </a:solidFill>
                          <a:latin typeface="Tahoma" pitchFamily="34" charset="0"/>
                          <a:ea typeface="Tahoma" pitchFamily="34" charset="0"/>
                          <a:cs typeface="Tahoma" pitchFamily="34" charset="0"/>
                        </a:rPr>
                        <a:t>(approx. 80 sq km) </a:t>
                      </a:r>
                    </a:p>
                    <a:p>
                      <a:r>
                        <a:rPr lang="en-US" sz="1600" dirty="0" smtClean="0">
                          <a:solidFill>
                            <a:schemeClr val="tx1"/>
                          </a:solidFill>
                          <a:latin typeface="Tahoma" pitchFamily="34" charset="0"/>
                          <a:ea typeface="Tahoma" pitchFamily="34" charset="0"/>
                          <a:cs typeface="Tahoma" pitchFamily="34" charset="0"/>
                        </a:rPr>
                        <a:t>(2004)</a:t>
                      </a:r>
                      <a:endParaRPr lang="en-US" sz="1600" b="0" dirty="0">
                        <a:solidFill>
                          <a:schemeClr val="tx1"/>
                        </a:solidFill>
                        <a:latin typeface="Tahoma" pitchFamily="34" charset="0"/>
                        <a:ea typeface="Tahoma" pitchFamily="34" charset="0"/>
                        <a:cs typeface="Tahoma" pitchFamily="34" charset="0"/>
                      </a:endParaRPr>
                    </a:p>
                  </a:txBody>
                  <a:tcPr marL="81280" marR="81280" marT="45725" marB="45725">
                    <a:solidFill>
                      <a:schemeClr val="tx2">
                        <a:lumMod val="40000"/>
                        <a:lumOff val="60000"/>
                      </a:schemeClr>
                    </a:solidFill>
                  </a:tcPr>
                </a:tc>
              </a:tr>
            </a:tbl>
          </a:graphicData>
        </a:graphic>
      </p:graphicFrame>
      <p:sp>
        <p:nvSpPr>
          <p:cNvPr id="6" name="Slide Number Placeholder 5"/>
          <p:cNvSpPr>
            <a:spLocks noGrp="1"/>
          </p:cNvSpPr>
          <p:nvPr>
            <p:ph type="sldNum" sz="quarter" idx="12"/>
          </p:nvPr>
        </p:nvSpPr>
        <p:spPr/>
        <p:txBody>
          <a:bodyPr/>
          <a:lstStyle/>
          <a:p>
            <a:pPr>
              <a:defRPr/>
            </a:pPr>
            <a:fld id="{2255E43A-EEEE-40BF-ABE3-2DB1329FC521}" type="slidenum">
              <a:rPr lang="en-US" altLang="en-US" smtClean="0"/>
              <a:pPr>
                <a:defRPr/>
              </a:pPr>
              <a:t>4</a:t>
            </a:fld>
            <a:endParaRPr lang="en-US"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1750"/>
            <a:ext cx="9144000" cy="906463"/>
          </a:xfrm>
        </p:spPr>
        <p:txBody>
          <a:bodyPr/>
          <a:lstStyle/>
          <a:p>
            <a:pPr algn="ctr" eaLnBrk="1" hangingPunct="1"/>
            <a:r>
              <a:rPr lang="en-US" sz="3600" b="1" smtClean="0">
                <a:latin typeface="Tahoma" pitchFamily="34" charset="0"/>
                <a:cs typeface="Tahoma" pitchFamily="34" charset="0"/>
              </a:rPr>
              <a:t>Agricultural Marketing Scenario</a:t>
            </a:r>
            <a:endParaRPr lang="en-IN" sz="3600" b="1" smtClean="0">
              <a:latin typeface="Tahoma" pitchFamily="34" charset="0"/>
              <a:cs typeface="Tahoma" pitchFamily="34" charset="0"/>
            </a:endParaRPr>
          </a:p>
        </p:txBody>
      </p:sp>
      <p:graphicFrame>
        <p:nvGraphicFramePr>
          <p:cNvPr id="4" name="Content Placeholder 3"/>
          <p:cNvGraphicFramePr>
            <a:graphicFrameLocks noGrp="1"/>
          </p:cNvGraphicFramePr>
          <p:nvPr>
            <p:ph idx="1"/>
          </p:nvPr>
        </p:nvGraphicFramePr>
        <p:xfrm>
          <a:off x="457199" y="867103"/>
          <a:ext cx="8387255" cy="580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F774CD79-0875-4106-98D5-A7848B9567D2}" type="slidenum">
              <a:rPr lang="en-US" altLang="en-US" smtClean="0"/>
              <a:pPr>
                <a:defRPr/>
              </a:pPr>
              <a:t>5</a:t>
            </a:fld>
            <a:endParaRPr lang="en-US"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Autofit/>
          </a:bodyPr>
          <a:lstStyle/>
          <a:p>
            <a:pPr algn="ctr"/>
            <a:r>
              <a:rPr lang="en-US" sz="3200" dirty="0" smtClean="0">
                <a:solidFill>
                  <a:schemeClr val="tx1"/>
                </a:solidFill>
              </a:rPr>
              <a:t>STATE WISE INVESTMENT IN AGRICULTURAL MARKETING &amp; PROCESSING</a:t>
            </a:r>
            <a:endParaRPr lang="en-US" sz="3200" dirty="0">
              <a:solidFill>
                <a:schemeClr val="tx1"/>
              </a:solidFill>
            </a:endParaRPr>
          </a:p>
        </p:txBody>
      </p:sp>
      <p:sp>
        <p:nvSpPr>
          <p:cNvPr id="71683" name="Rectangle 3"/>
          <p:cNvSpPr>
            <a:spLocks noGrp="1" noChangeArrowheads="1"/>
          </p:cNvSpPr>
          <p:nvPr>
            <p:ph type="body" idx="1"/>
          </p:nvPr>
        </p:nvSpPr>
        <p:spPr>
          <a:xfrm>
            <a:off x="304800" y="1905000"/>
            <a:ext cx="2209800" cy="4038600"/>
          </a:xfrm>
        </p:spPr>
        <p:txBody>
          <a:bodyPr/>
          <a:lstStyle/>
          <a:p>
            <a:pPr algn="just"/>
            <a:r>
              <a:rPr lang="en-US" sz="1900" b="1" dirty="0">
                <a:latin typeface="Tw Cen MT" pitchFamily="34" charset="0"/>
              </a:rPr>
              <a:t>Modification of APMC act remains priority in XII Plan</a:t>
            </a:r>
          </a:p>
          <a:p>
            <a:pPr algn="just"/>
            <a:r>
              <a:rPr lang="en-US" sz="1900" b="1" dirty="0">
                <a:latin typeface="Tw Cen MT" pitchFamily="34" charset="0"/>
              </a:rPr>
              <a:t>Modernization of </a:t>
            </a:r>
            <a:r>
              <a:rPr lang="en-US" sz="1900" b="1" dirty="0" smtClean="0">
                <a:latin typeface="Tw Cen MT" pitchFamily="34" charset="0"/>
              </a:rPr>
              <a:t>infrastructure-adequate </a:t>
            </a:r>
            <a:r>
              <a:rPr lang="en-US" sz="1900" b="1" dirty="0">
                <a:latin typeface="Tw Cen MT" pitchFamily="34" charset="0"/>
              </a:rPr>
              <a:t>provision for communications and transportation</a:t>
            </a:r>
          </a:p>
          <a:p>
            <a:pPr algn="just"/>
            <a:endParaRPr lang="en-US" sz="1900" b="1" dirty="0">
              <a:latin typeface="Tw Cen MT" pitchFamily="34" charset="0"/>
            </a:endParaRPr>
          </a:p>
        </p:txBody>
      </p:sp>
      <p:graphicFrame>
        <p:nvGraphicFramePr>
          <p:cNvPr id="4" name="Chart 3"/>
          <p:cNvGraphicFramePr>
            <a:graphicFrameLocks noGrp="1"/>
          </p:cNvGraphicFramePr>
          <p:nvPr>
            <p:extLst>
              <p:ext uri="{D42A27DB-BD31-4B8C-83A1-F6EECF244321}">
                <p14:modId xmlns="" xmlns:p14="http://schemas.microsoft.com/office/powerpoint/2010/main" val="966590593"/>
              </p:ext>
            </p:extLst>
          </p:nvPr>
        </p:nvGraphicFramePr>
        <p:xfrm>
          <a:off x="2514600" y="1828800"/>
          <a:ext cx="64008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64B3C6-A687-47A8-99DC-0A42AF1943B3}" type="slidenum">
              <a:rPr lang="en-US" altLang="en-US" smtClean="0"/>
              <a:pPr>
                <a:defRPr/>
              </a:pPr>
              <a:t>7</a:t>
            </a:fld>
            <a:endParaRPr lang="en-US" altLang="en-US"/>
          </a:p>
        </p:txBody>
      </p:sp>
      <p:sp>
        <p:nvSpPr>
          <p:cNvPr id="22531" name="TextBox 3"/>
          <p:cNvSpPr txBox="1">
            <a:spLocks noChangeArrowheads="1"/>
          </p:cNvSpPr>
          <p:nvPr/>
        </p:nvSpPr>
        <p:spPr bwMode="auto">
          <a:xfrm>
            <a:off x="114300" y="257175"/>
            <a:ext cx="8943975" cy="523875"/>
          </a:xfrm>
          <a:prstGeom prst="rect">
            <a:avLst/>
          </a:prstGeom>
          <a:noFill/>
          <a:ln w="9525">
            <a:noFill/>
            <a:miter lim="800000"/>
            <a:headEnd/>
            <a:tailEnd/>
          </a:ln>
        </p:spPr>
        <p:txBody>
          <a:bodyPr>
            <a:spAutoFit/>
          </a:bodyPr>
          <a:lstStyle/>
          <a:p>
            <a:r>
              <a:rPr lang="en-US" sz="2800" b="1">
                <a:solidFill>
                  <a:srgbClr val="008000"/>
                </a:solidFill>
                <a:latin typeface="Tahoma" pitchFamily="34" charset="0"/>
                <a:cs typeface="Tahoma" pitchFamily="34" charset="0"/>
              </a:rPr>
              <a:t>Improved Marketing  Enhances Price Realization</a:t>
            </a:r>
          </a:p>
        </p:txBody>
      </p:sp>
      <p:sp>
        <p:nvSpPr>
          <p:cNvPr id="22532" name="TextBox 4"/>
          <p:cNvSpPr txBox="1">
            <a:spLocks noChangeArrowheads="1"/>
          </p:cNvSpPr>
          <p:nvPr/>
        </p:nvSpPr>
        <p:spPr bwMode="auto">
          <a:xfrm>
            <a:off x="1614488" y="4043363"/>
            <a:ext cx="184150" cy="369887"/>
          </a:xfrm>
          <a:prstGeom prst="rect">
            <a:avLst/>
          </a:prstGeom>
          <a:noFill/>
          <a:ln w="9525">
            <a:noFill/>
            <a:miter lim="800000"/>
            <a:headEnd/>
            <a:tailEnd/>
          </a:ln>
        </p:spPr>
        <p:txBody>
          <a:bodyPr wrap="none">
            <a:spAutoFit/>
          </a:bodyPr>
          <a:lstStyle/>
          <a:p>
            <a:endParaRPr lang="en-US" b="1"/>
          </a:p>
        </p:txBody>
      </p:sp>
      <p:sp>
        <p:nvSpPr>
          <p:cNvPr id="22533" name="TextBox 6"/>
          <p:cNvSpPr txBox="1">
            <a:spLocks noChangeArrowheads="1"/>
          </p:cNvSpPr>
          <p:nvPr/>
        </p:nvSpPr>
        <p:spPr bwMode="auto">
          <a:xfrm>
            <a:off x="4700588" y="2700338"/>
            <a:ext cx="184150" cy="369887"/>
          </a:xfrm>
          <a:prstGeom prst="rect">
            <a:avLst/>
          </a:prstGeom>
          <a:noFill/>
          <a:ln w="9525">
            <a:noFill/>
            <a:miter lim="800000"/>
            <a:headEnd/>
            <a:tailEnd/>
          </a:ln>
        </p:spPr>
        <p:txBody>
          <a:bodyPr wrap="none">
            <a:spAutoFit/>
          </a:bodyPr>
          <a:lstStyle/>
          <a:p>
            <a:endParaRPr lang="en-US"/>
          </a:p>
        </p:txBody>
      </p:sp>
      <p:pic>
        <p:nvPicPr>
          <p:cNvPr id="22534" name="Picture 4" descr="G:\pic0001.jpg"/>
          <p:cNvPicPr>
            <a:picLocks noChangeAspect="1" noChangeArrowheads="1"/>
          </p:cNvPicPr>
          <p:nvPr/>
        </p:nvPicPr>
        <p:blipFill>
          <a:blip r:embed="rId3">
            <a:lum bright="-14000"/>
          </a:blip>
          <a:srcRect/>
          <a:stretch>
            <a:fillRect/>
          </a:stretch>
        </p:blipFill>
        <p:spPr bwMode="auto">
          <a:xfrm>
            <a:off x="485775" y="1171575"/>
            <a:ext cx="8215313" cy="5214938"/>
          </a:xfrm>
          <a:prstGeom prst="rect">
            <a:avLst/>
          </a:prstGeom>
          <a:noFill/>
          <a:ln w="9525">
            <a:noFill/>
            <a:miter lim="800000"/>
            <a:headEnd/>
            <a:tailEnd/>
          </a:ln>
        </p:spPr>
      </p:pic>
      <p:sp>
        <p:nvSpPr>
          <p:cNvPr id="22535" name="TextBox 6"/>
          <p:cNvSpPr txBox="1">
            <a:spLocks noChangeArrowheads="1"/>
          </p:cNvSpPr>
          <p:nvPr/>
        </p:nvSpPr>
        <p:spPr bwMode="auto">
          <a:xfrm>
            <a:off x="1385888" y="1243013"/>
            <a:ext cx="4738687" cy="584200"/>
          </a:xfrm>
          <a:prstGeom prst="rect">
            <a:avLst/>
          </a:prstGeom>
          <a:noFill/>
          <a:ln w="9525">
            <a:noFill/>
            <a:miter lim="800000"/>
            <a:headEnd/>
            <a:tailEnd/>
          </a:ln>
        </p:spPr>
        <p:txBody>
          <a:bodyPr wrap="none">
            <a:spAutoFit/>
          </a:bodyPr>
          <a:lstStyle/>
          <a:p>
            <a:r>
              <a:rPr lang="en-US" sz="1600">
                <a:solidFill>
                  <a:srgbClr val="C00000"/>
                </a:solidFill>
              </a:rPr>
              <a:t>Cost Built up for one Kg of average basket of Fruit</a:t>
            </a:r>
          </a:p>
          <a:p>
            <a:r>
              <a:rPr lang="en-US" sz="1600">
                <a:solidFill>
                  <a:srgbClr val="C00000"/>
                </a:solidFill>
              </a:rPr>
              <a:t>(Rs. Per Kg)</a:t>
            </a:r>
          </a:p>
        </p:txBody>
      </p:sp>
      <p:sp>
        <p:nvSpPr>
          <p:cNvPr id="22536" name="TextBox 7"/>
          <p:cNvSpPr txBox="1">
            <a:spLocks noChangeArrowheads="1"/>
          </p:cNvSpPr>
          <p:nvPr/>
        </p:nvSpPr>
        <p:spPr bwMode="auto">
          <a:xfrm>
            <a:off x="1857375" y="4443413"/>
            <a:ext cx="504825" cy="369887"/>
          </a:xfrm>
          <a:prstGeom prst="rect">
            <a:avLst/>
          </a:prstGeom>
          <a:noFill/>
          <a:ln w="9525">
            <a:noFill/>
            <a:miter lim="800000"/>
            <a:headEnd/>
            <a:tailEnd/>
          </a:ln>
        </p:spPr>
        <p:txBody>
          <a:bodyPr wrap="none">
            <a:spAutoFit/>
          </a:bodyPr>
          <a:lstStyle/>
          <a:p>
            <a:r>
              <a:rPr lang="en-US"/>
              <a:t>3.3</a:t>
            </a:r>
          </a:p>
        </p:txBody>
      </p:sp>
      <p:sp>
        <p:nvSpPr>
          <p:cNvPr id="22537" name="TextBox 8"/>
          <p:cNvSpPr txBox="1">
            <a:spLocks noChangeArrowheads="1"/>
          </p:cNvSpPr>
          <p:nvPr/>
        </p:nvSpPr>
        <p:spPr bwMode="auto">
          <a:xfrm>
            <a:off x="4786313" y="2757488"/>
            <a:ext cx="504825" cy="369887"/>
          </a:xfrm>
          <a:prstGeom prst="rect">
            <a:avLst/>
          </a:prstGeom>
          <a:noFill/>
          <a:ln w="9525">
            <a:noFill/>
            <a:miter lim="800000"/>
            <a:headEnd/>
            <a:tailEnd/>
          </a:ln>
        </p:spPr>
        <p:txBody>
          <a:bodyPr wrap="none">
            <a:spAutoFit/>
          </a:bodyPr>
          <a:lstStyle/>
          <a:p>
            <a:r>
              <a:rPr lang="en-US"/>
              <a:t>1.7</a:t>
            </a:r>
          </a:p>
        </p:txBody>
      </p:sp>
      <p:sp>
        <p:nvSpPr>
          <p:cNvPr id="22538" name="TextBox 9"/>
          <p:cNvSpPr txBox="1">
            <a:spLocks noChangeArrowheads="1"/>
          </p:cNvSpPr>
          <p:nvPr/>
        </p:nvSpPr>
        <p:spPr bwMode="auto">
          <a:xfrm>
            <a:off x="3357563" y="3743325"/>
            <a:ext cx="504825" cy="369888"/>
          </a:xfrm>
          <a:prstGeom prst="rect">
            <a:avLst/>
          </a:prstGeom>
          <a:noFill/>
          <a:ln w="9525">
            <a:noFill/>
            <a:miter lim="800000"/>
            <a:headEnd/>
            <a:tailEnd/>
          </a:ln>
        </p:spPr>
        <p:txBody>
          <a:bodyPr wrap="none">
            <a:spAutoFit/>
          </a:bodyPr>
          <a:lstStyle/>
          <a:p>
            <a:r>
              <a:rPr lang="en-US"/>
              <a:t>4.1</a:t>
            </a:r>
          </a:p>
        </p:txBody>
      </p:sp>
      <p:sp>
        <p:nvSpPr>
          <p:cNvPr id="22539" name="TextBox 10"/>
          <p:cNvSpPr txBox="1">
            <a:spLocks noChangeArrowheads="1"/>
          </p:cNvSpPr>
          <p:nvPr/>
        </p:nvSpPr>
        <p:spPr bwMode="auto">
          <a:xfrm>
            <a:off x="7258050" y="1357313"/>
            <a:ext cx="615950" cy="369887"/>
          </a:xfrm>
          <a:prstGeom prst="rect">
            <a:avLst/>
          </a:prstGeom>
          <a:noFill/>
          <a:ln w="9525">
            <a:noFill/>
            <a:miter lim="800000"/>
            <a:headEnd/>
            <a:tailEnd/>
          </a:ln>
        </p:spPr>
        <p:txBody>
          <a:bodyPr wrap="none">
            <a:spAutoFit/>
          </a:bodyPr>
          <a:lstStyle/>
          <a:p>
            <a:r>
              <a:rPr lang="en-US"/>
              <a:t>11.5</a:t>
            </a:r>
          </a:p>
        </p:txBody>
      </p:sp>
      <p:sp>
        <p:nvSpPr>
          <p:cNvPr id="22540" name="TextBox 11"/>
          <p:cNvSpPr txBox="1">
            <a:spLocks noChangeArrowheads="1"/>
          </p:cNvSpPr>
          <p:nvPr/>
        </p:nvSpPr>
        <p:spPr bwMode="auto">
          <a:xfrm>
            <a:off x="5986463" y="2114550"/>
            <a:ext cx="504825" cy="369888"/>
          </a:xfrm>
          <a:prstGeom prst="rect">
            <a:avLst/>
          </a:prstGeom>
          <a:noFill/>
          <a:ln w="9525">
            <a:noFill/>
            <a:miter lim="800000"/>
            <a:headEnd/>
            <a:tailEnd/>
          </a:ln>
        </p:spPr>
        <p:txBody>
          <a:bodyPr wrap="none">
            <a:spAutoFit/>
          </a:bodyPr>
          <a:lstStyle/>
          <a:p>
            <a:r>
              <a:rPr lang="en-US"/>
              <a:t>2.5</a:t>
            </a:r>
          </a:p>
        </p:txBody>
      </p:sp>
      <p:sp>
        <p:nvSpPr>
          <p:cNvPr id="22541" name="TextBox 12"/>
          <p:cNvSpPr txBox="1">
            <a:spLocks noChangeArrowheads="1"/>
          </p:cNvSpPr>
          <p:nvPr/>
        </p:nvSpPr>
        <p:spPr bwMode="auto">
          <a:xfrm>
            <a:off x="566738" y="6488113"/>
            <a:ext cx="5518150" cy="261937"/>
          </a:xfrm>
          <a:prstGeom prst="rect">
            <a:avLst/>
          </a:prstGeom>
          <a:noFill/>
          <a:ln w="9525">
            <a:noFill/>
            <a:miter lim="800000"/>
            <a:headEnd/>
            <a:tailEnd/>
          </a:ln>
        </p:spPr>
        <p:txBody>
          <a:bodyPr>
            <a:spAutoFit/>
          </a:bodyPr>
          <a:lstStyle/>
          <a:p>
            <a:r>
              <a:rPr lang="en-US" sz="1100">
                <a:solidFill>
                  <a:srgbClr val="0000FF"/>
                </a:solidFill>
              </a:rPr>
              <a:t>Source- Modernization of Market Infrastructure for Agri. Produce by Shri Karnail Singh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228600"/>
            <a:ext cx="9144000" cy="585788"/>
          </a:xfrm>
        </p:spPr>
        <p:txBody>
          <a:bodyPr/>
          <a:lstStyle/>
          <a:p>
            <a:pPr eaLnBrk="1" hangingPunct="1">
              <a:defRPr/>
            </a:pPr>
            <a:r>
              <a:rPr lang="en-US" sz="3200" kern="1200" dirty="0" smtClean="0">
                <a:solidFill>
                  <a:srgbClr val="008000"/>
                </a:solidFill>
                <a:latin typeface="Tahoma" pitchFamily="34" charset="0"/>
                <a:ea typeface="+mn-ea"/>
                <a:cs typeface="Tahoma" pitchFamily="34" charset="0"/>
              </a:rPr>
              <a:t>Market Infrastructure in Wholesale Markets</a:t>
            </a:r>
          </a:p>
        </p:txBody>
      </p:sp>
      <p:sp>
        <p:nvSpPr>
          <p:cNvPr id="23555" name="Text Placeholder 3"/>
          <p:cNvSpPr>
            <a:spLocks noGrp="1"/>
          </p:cNvSpPr>
          <p:nvPr>
            <p:ph type="body" sz="half" idx="2"/>
          </p:nvPr>
        </p:nvSpPr>
        <p:spPr>
          <a:xfrm>
            <a:off x="76200" y="6586538"/>
            <a:ext cx="5486400" cy="500062"/>
          </a:xfrm>
        </p:spPr>
        <p:txBody>
          <a:bodyPr/>
          <a:lstStyle/>
          <a:p>
            <a:pPr eaLnBrk="1" hangingPunct="1"/>
            <a:r>
              <a:rPr lang="en-US" sz="1000" smtClean="0">
                <a:solidFill>
                  <a:srgbClr val="0070C0"/>
                </a:solidFill>
              </a:rPr>
              <a:t>Source:- World Bank Report,2003</a:t>
            </a:r>
          </a:p>
        </p:txBody>
      </p:sp>
      <p:sp>
        <p:nvSpPr>
          <p:cNvPr id="108" name="Slide Number Placeholder 107"/>
          <p:cNvSpPr>
            <a:spLocks noGrp="1"/>
          </p:cNvSpPr>
          <p:nvPr>
            <p:ph type="sldNum" sz="quarter" idx="12"/>
          </p:nvPr>
        </p:nvSpPr>
        <p:spPr/>
        <p:txBody>
          <a:bodyPr/>
          <a:lstStyle/>
          <a:p>
            <a:pPr>
              <a:defRPr/>
            </a:pPr>
            <a:fld id="{65106487-C991-42F5-87F5-01BF40000356}" type="slidenum">
              <a:rPr lang="en-US" altLang="en-US" smtClean="0"/>
              <a:pPr>
                <a:defRPr/>
              </a:pPr>
              <a:t>8</a:t>
            </a:fld>
            <a:endParaRPr lang="en-US" altLang="en-US"/>
          </a:p>
        </p:txBody>
      </p:sp>
      <p:pic>
        <p:nvPicPr>
          <p:cNvPr id="109" name="Picture 2"/>
          <p:cNvPicPr>
            <a:picLocks noChangeAspect="1" noChangeArrowheads="1"/>
          </p:cNvPicPr>
          <p:nvPr/>
        </p:nvPicPr>
        <p:blipFill>
          <a:blip r:embed="rId3"/>
          <a:srcRect/>
          <a:stretch>
            <a:fillRect/>
          </a:stretch>
        </p:blipFill>
        <p:spPr bwMode="auto">
          <a:xfrm>
            <a:off x="128588" y="1143000"/>
            <a:ext cx="8915400" cy="5272088"/>
          </a:xfrm>
          <a:prstGeom prst="rect">
            <a:avLst/>
          </a:prstGeom>
          <a:noFill/>
          <a:ln w="9525">
            <a:noFill/>
            <a:miter lim="800000"/>
            <a:headEnd/>
            <a:tailEnd/>
          </a:ln>
          <a:effectLst>
            <a:outerShdw blurRad="50800" dist="50800" dir="5400000" algn="ctr" rotWithShape="0">
              <a:schemeClr val="bg1"/>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79463" y="3733800"/>
            <a:ext cx="4267200" cy="2462213"/>
            <a:chOff x="96" y="2308"/>
            <a:chExt cx="2688" cy="1551"/>
          </a:xfrm>
        </p:grpSpPr>
        <p:sp>
          <p:nvSpPr>
            <p:cNvPr id="34844" name="Oval 3"/>
            <p:cNvSpPr>
              <a:spLocks noChangeArrowheads="1"/>
            </p:cNvSpPr>
            <p:nvPr/>
          </p:nvSpPr>
          <p:spPr bwMode="auto">
            <a:xfrm>
              <a:off x="997" y="2308"/>
              <a:ext cx="587" cy="327"/>
            </a:xfrm>
            <a:prstGeom prst="ellipse">
              <a:avLst/>
            </a:prstGeom>
            <a:solidFill>
              <a:schemeClr val="accent3">
                <a:alpha val="42000"/>
              </a:schemeClr>
            </a:solidFill>
            <a:ln w="12700" algn="ctr">
              <a:solidFill>
                <a:schemeClr val="tx1"/>
              </a:solidFill>
              <a:round/>
              <a:headEnd/>
              <a:tailEnd/>
            </a:ln>
          </p:spPr>
          <p:txBody>
            <a:bodyPr anchor="ctr">
              <a:spAutoFit/>
            </a:bodyPr>
            <a:lstStyle/>
            <a:p>
              <a:pPr>
                <a:defRPr/>
              </a:pPr>
              <a:endParaRPr lang="en-US">
                <a:latin typeface="Arial" charset="0"/>
              </a:endParaRPr>
            </a:p>
          </p:txBody>
        </p:sp>
        <p:grpSp>
          <p:nvGrpSpPr>
            <p:cNvPr id="3" name="Group 4"/>
            <p:cNvGrpSpPr>
              <a:grpSpLocks/>
            </p:cNvGrpSpPr>
            <p:nvPr/>
          </p:nvGrpSpPr>
          <p:grpSpPr bwMode="auto">
            <a:xfrm>
              <a:off x="2064" y="3456"/>
              <a:ext cx="720" cy="327"/>
              <a:chOff x="48" y="1296"/>
              <a:chExt cx="720" cy="327"/>
            </a:xfrm>
          </p:grpSpPr>
          <p:sp>
            <p:nvSpPr>
              <p:cNvPr id="35870" name="Oval 5"/>
              <p:cNvSpPr>
                <a:spLocks noChangeArrowheads="1"/>
              </p:cNvSpPr>
              <p:nvPr/>
            </p:nvSpPr>
            <p:spPr bwMode="auto">
              <a:xfrm>
                <a:off x="107" y="1296"/>
                <a:ext cx="624" cy="327"/>
              </a:xfrm>
              <a:prstGeom prst="ellipse">
                <a:avLst/>
              </a:prstGeom>
              <a:solidFill>
                <a:schemeClr val="accent2">
                  <a:alpha val="41960"/>
                </a:schemeClr>
              </a:solidFill>
              <a:ln w="12700" algn="ctr">
                <a:solidFill>
                  <a:schemeClr val="tx1"/>
                </a:solidFill>
                <a:round/>
                <a:headEnd/>
                <a:tailEnd/>
              </a:ln>
            </p:spPr>
            <p:txBody>
              <a:bodyPr anchor="ctr">
                <a:spAutoFit/>
              </a:bodyPr>
              <a:lstStyle/>
              <a:p>
                <a:endParaRPr lang="en-US"/>
              </a:p>
            </p:txBody>
          </p:sp>
          <p:sp>
            <p:nvSpPr>
              <p:cNvPr id="35871" name="Text Box 6"/>
              <p:cNvSpPr txBox="1">
                <a:spLocks noChangeArrowheads="1"/>
              </p:cNvSpPr>
              <p:nvPr/>
            </p:nvSpPr>
            <p:spPr bwMode="auto">
              <a:xfrm>
                <a:off x="48" y="1336"/>
                <a:ext cx="720" cy="248"/>
              </a:xfrm>
              <a:prstGeom prst="rect">
                <a:avLst/>
              </a:prstGeom>
              <a:no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pPr>
                <a:r>
                  <a:rPr lang="en-US"/>
                  <a:t>Spoke</a:t>
                </a:r>
              </a:p>
            </p:txBody>
          </p:sp>
        </p:grpSp>
        <p:grpSp>
          <p:nvGrpSpPr>
            <p:cNvPr id="4" name="Group 7"/>
            <p:cNvGrpSpPr>
              <a:grpSpLocks/>
            </p:cNvGrpSpPr>
            <p:nvPr/>
          </p:nvGrpSpPr>
          <p:grpSpPr bwMode="auto">
            <a:xfrm>
              <a:off x="1088" y="3532"/>
              <a:ext cx="720" cy="327"/>
              <a:chOff x="-16" y="988"/>
              <a:chExt cx="720" cy="327"/>
            </a:xfrm>
          </p:grpSpPr>
          <p:sp>
            <p:nvSpPr>
              <p:cNvPr id="35868" name="Oval 8"/>
              <p:cNvSpPr>
                <a:spLocks noChangeArrowheads="1"/>
              </p:cNvSpPr>
              <p:nvPr/>
            </p:nvSpPr>
            <p:spPr bwMode="auto">
              <a:xfrm>
                <a:off x="-5" y="988"/>
                <a:ext cx="624" cy="327"/>
              </a:xfrm>
              <a:prstGeom prst="ellipse">
                <a:avLst/>
              </a:prstGeom>
              <a:solidFill>
                <a:schemeClr val="accent2">
                  <a:alpha val="41960"/>
                </a:schemeClr>
              </a:solidFill>
              <a:ln w="12700" algn="ctr">
                <a:solidFill>
                  <a:schemeClr val="tx1"/>
                </a:solidFill>
                <a:round/>
                <a:headEnd/>
                <a:tailEnd/>
              </a:ln>
            </p:spPr>
            <p:txBody>
              <a:bodyPr anchor="ctr">
                <a:spAutoFit/>
              </a:bodyPr>
              <a:lstStyle/>
              <a:p>
                <a:endParaRPr lang="en-US"/>
              </a:p>
            </p:txBody>
          </p:sp>
          <p:sp>
            <p:nvSpPr>
              <p:cNvPr id="35869" name="Text Box 9">
                <a:hlinkClick r:id="rId3" action="ppaction://hlinksldjump"/>
              </p:cNvPr>
              <p:cNvSpPr txBox="1">
                <a:spLocks noChangeArrowheads="1"/>
              </p:cNvSpPr>
              <p:nvPr/>
            </p:nvSpPr>
            <p:spPr bwMode="auto">
              <a:xfrm>
                <a:off x="-16" y="1008"/>
                <a:ext cx="720" cy="248"/>
              </a:xfrm>
              <a:prstGeom prst="rect">
                <a:avLst/>
              </a:prstGeom>
              <a:no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pPr>
                <a:r>
                  <a:rPr lang="en-US"/>
                  <a:t>Spoke</a:t>
                </a:r>
              </a:p>
            </p:txBody>
          </p:sp>
        </p:grpSp>
        <p:grpSp>
          <p:nvGrpSpPr>
            <p:cNvPr id="5" name="Group 10"/>
            <p:cNvGrpSpPr>
              <a:grpSpLocks/>
            </p:cNvGrpSpPr>
            <p:nvPr/>
          </p:nvGrpSpPr>
          <p:grpSpPr bwMode="auto">
            <a:xfrm>
              <a:off x="96" y="3196"/>
              <a:ext cx="720" cy="327"/>
              <a:chOff x="96" y="988"/>
              <a:chExt cx="720" cy="327"/>
            </a:xfrm>
          </p:grpSpPr>
          <p:sp>
            <p:nvSpPr>
              <p:cNvPr id="35866" name="Oval 11"/>
              <p:cNvSpPr>
                <a:spLocks noChangeArrowheads="1"/>
              </p:cNvSpPr>
              <p:nvPr/>
            </p:nvSpPr>
            <p:spPr bwMode="auto">
              <a:xfrm>
                <a:off x="144" y="988"/>
                <a:ext cx="624" cy="327"/>
              </a:xfrm>
              <a:prstGeom prst="ellipse">
                <a:avLst/>
              </a:prstGeom>
              <a:solidFill>
                <a:schemeClr val="accent2">
                  <a:alpha val="41960"/>
                </a:schemeClr>
              </a:solidFill>
              <a:ln w="12700" algn="ctr">
                <a:solidFill>
                  <a:schemeClr val="tx1"/>
                </a:solidFill>
                <a:round/>
                <a:headEnd/>
                <a:tailEnd/>
              </a:ln>
            </p:spPr>
            <p:txBody>
              <a:bodyPr anchor="ctr">
                <a:spAutoFit/>
              </a:bodyPr>
              <a:lstStyle/>
              <a:p>
                <a:endParaRPr lang="en-US"/>
              </a:p>
            </p:txBody>
          </p:sp>
          <p:sp>
            <p:nvSpPr>
              <p:cNvPr id="35867" name="Text Box 12"/>
              <p:cNvSpPr txBox="1">
                <a:spLocks noChangeArrowheads="1"/>
              </p:cNvSpPr>
              <p:nvPr/>
            </p:nvSpPr>
            <p:spPr bwMode="auto">
              <a:xfrm>
                <a:off x="96" y="1008"/>
                <a:ext cx="720" cy="248"/>
              </a:xfrm>
              <a:prstGeom prst="rect">
                <a:avLst/>
              </a:prstGeom>
              <a:no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pPr>
                <a:r>
                  <a:rPr lang="en-US"/>
                  <a:t>Spoke</a:t>
                </a:r>
              </a:p>
            </p:txBody>
          </p:sp>
        </p:grpSp>
        <p:sp>
          <p:nvSpPr>
            <p:cNvPr id="34848" name="AutoShape 13"/>
            <p:cNvSpPr>
              <a:spLocks noChangeArrowheads="1"/>
            </p:cNvSpPr>
            <p:nvPr/>
          </p:nvSpPr>
          <p:spPr bwMode="auto">
            <a:xfrm rot="19034745">
              <a:off x="580" y="2759"/>
              <a:ext cx="524"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81 h 21600"/>
                <a:gd name="T14" fmla="*/ 18879 w 21600"/>
                <a:gd name="T15" fmla="*/ 1628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alpha val="42000"/>
              </a:schemeClr>
            </a:solidFill>
            <a:ln w="12700" algn="ctr">
              <a:solidFill>
                <a:schemeClr val="tx1"/>
              </a:solidFill>
              <a:miter lim="800000"/>
              <a:headEnd/>
              <a:tailEnd/>
            </a:ln>
          </p:spPr>
          <p:txBody>
            <a:bodyPr anchor="ctr">
              <a:spAutoFit/>
            </a:bodyPr>
            <a:lstStyle/>
            <a:p>
              <a:pPr>
                <a:defRPr/>
              </a:pPr>
              <a:endParaRPr lang="en-US">
                <a:latin typeface="Arial" charset="0"/>
              </a:endParaRPr>
            </a:p>
          </p:txBody>
        </p:sp>
        <p:sp>
          <p:nvSpPr>
            <p:cNvPr id="34849" name="AutoShape 14"/>
            <p:cNvSpPr>
              <a:spLocks noChangeArrowheads="1"/>
            </p:cNvSpPr>
            <p:nvPr/>
          </p:nvSpPr>
          <p:spPr bwMode="auto">
            <a:xfrm rot="16200000">
              <a:off x="1168" y="2866"/>
              <a:ext cx="528"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alpha val="42000"/>
              </a:schemeClr>
            </a:solidFill>
            <a:ln w="12700" algn="ctr">
              <a:solidFill>
                <a:schemeClr val="tx1"/>
              </a:solidFill>
              <a:miter lim="800000"/>
              <a:headEnd/>
              <a:tailEnd/>
            </a:ln>
          </p:spPr>
          <p:txBody>
            <a:bodyPr anchor="ctr">
              <a:spAutoFit/>
            </a:bodyPr>
            <a:lstStyle/>
            <a:p>
              <a:pPr>
                <a:defRPr/>
              </a:pPr>
              <a:endParaRPr lang="en-US">
                <a:latin typeface="Arial" charset="0"/>
              </a:endParaRPr>
            </a:p>
          </p:txBody>
        </p:sp>
        <p:sp>
          <p:nvSpPr>
            <p:cNvPr id="34850" name="AutoShape 15"/>
            <p:cNvSpPr>
              <a:spLocks noChangeArrowheads="1"/>
            </p:cNvSpPr>
            <p:nvPr/>
          </p:nvSpPr>
          <p:spPr bwMode="auto">
            <a:xfrm rot="13420164">
              <a:off x="1749" y="2805"/>
              <a:ext cx="528" cy="46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alpha val="42000"/>
              </a:schemeClr>
            </a:solidFill>
            <a:ln w="12700" algn="ctr">
              <a:solidFill>
                <a:schemeClr val="tx1"/>
              </a:solidFill>
              <a:miter lim="800000"/>
              <a:headEnd/>
              <a:tailEnd/>
            </a:ln>
          </p:spPr>
          <p:txBody>
            <a:bodyPr anchor="ctr">
              <a:spAutoFit/>
            </a:bodyPr>
            <a:lstStyle/>
            <a:p>
              <a:pPr>
                <a:defRPr/>
              </a:pPr>
              <a:endParaRPr lang="en-US">
                <a:latin typeface="Arial" charset="0"/>
              </a:endParaRPr>
            </a:p>
          </p:txBody>
        </p:sp>
      </p:grpSp>
      <p:sp>
        <p:nvSpPr>
          <p:cNvPr id="38915" name="Rectangle 17"/>
          <p:cNvSpPr>
            <a:spLocks noGrp="1" noChangeArrowheads="1"/>
          </p:cNvSpPr>
          <p:nvPr>
            <p:ph type="title"/>
          </p:nvPr>
        </p:nvSpPr>
        <p:spPr>
          <a:xfrm>
            <a:off x="169863" y="0"/>
            <a:ext cx="8610600" cy="838200"/>
          </a:xfrm>
        </p:spPr>
        <p:txBody>
          <a:bodyPr/>
          <a:lstStyle/>
          <a:p>
            <a:pPr algn="ctr">
              <a:defRPr/>
            </a:pPr>
            <a:r>
              <a:rPr lang="en-US" sz="3600" dirty="0" smtClean="0"/>
              <a:t>    </a:t>
            </a:r>
            <a:r>
              <a:rPr lang="en-US" sz="3200" b="1" kern="1200" dirty="0" smtClean="0">
                <a:solidFill>
                  <a:srgbClr val="008000"/>
                </a:solidFill>
                <a:latin typeface="Tahoma" pitchFamily="34" charset="0"/>
                <a:ea typeface="+mn-ea"/>
                <a:cs typeface="Tahoma" pitchFamily="34" charset="0"/>
              </a:rPr>
              <a:t>Modern Terminal Market (MTM)</a:t>
            </a:r>
          </a:p>
        </p:txBody>
      </p:sp>
      <p:sp>
        <p:nvSpPr>
          <p:cNvPr id="35844" name="Rectangle 18"/>
          <p:cNvSpPr>
            <a:spLocks noGrp="1" noChangeArrowheads="1"/>
          </p:cNvSpPr>
          <p:nvPr>
            <p:ph idx="1"/>
          </p:nvPr>
        </p:nvSpPr>
        <p:spPr>
          <a:xfrm>
            <a:off x="5048250" y="838200"/>
            <a:ext cx="3827463" cy="2662238"/>
          </a:xfrm>
        </p:spPr>
        <p:txBody>
          <a:bodyPr/>
          <a:lstStyle/>
          <a:p>
            <a:pPr>
              <a:lnSpc>
                <a:spcPct val="110000"/>
              </a:lnSpc>
              <a:buFont typeface="Wingdings" pitchFamily="2" charset="2"/>
              <a:buNone/>
            </a:pPr>
            <a:r>
              <a:rPr lang="en-US" sz="2200" smtClean="0"/>
              <a:t>	</a:t>
            </a:r>
            <a:r>
              <a:rPr lang="en-US" sz="2200" i="1" smtClean="0"/>
              <a:t>The CONCEPT</a:t>
            </a:r>
          </a:p>
          <a:p>
            <a:pPr>
              <a:lnSpc>
                <a:spcPct val="110000"/>
              </a:lnSpc>
              <a:buFont typeface="Wingdings" pitchFamily="2" charset="2"/>
              <a:buNone/>
            </a:pPr>
            <a:r>
              <a:rPr lang="en-US" sz="2200" smtClean="0"/>
              <a:t>    </a:t>
            </a:r>
            <a:r>
              <a:rPr lang="en-US" sz="2200" i="1" smtClean="0"/>
              <a:t>“To create a</a:t>
            </a:r>
            <a:r>
              <a:rPr lang="en-US" sz="2200" smtClean="0"/>
              <a:t> p</a:t>
            </a:r>
            <a:r>
              <a:rPr lang="en-US" sz="2200" i="1" smtClean="0"/>
              <a:t>rofessionally managed alternative market system to bridge the gaps existing in the supply chain of perishable produce</a:t>
            </a:r>
            <a:r>
              <a:rPr lang="en-US" sz="2200" smtClean="0"/>
              <a:t>”</a:t>
            </a:r>
          </a:p>
        </p:txBody>
      </p:sp>
      <p:sp>
        <p:nvSpPr>
          <p:cNvPr id="35845" name="Text Box 19"/>
          <p:cNvSpPr txBox="1">
            <a:spLocks noChangeArrowheads="1"/>
          </p:cNvSpPr>
          <p:nvPr/>
        </p:nvSpPr>
        <p:spPr bwMode="auto">
          <a:xfrm>
            <a:off x="2268538" y="3768725"/>
            <a:ext cx="949325" cy="498475"/>
          </a:xfrm>
          <a:prstGeom prst="rect">
            <a:avLst/>
          </a:prstGeom>
          <a:no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pPr>
            <a:r>
              <a:rPr lang="en-US" sz="2400" b="1">
                <a:solidFill>
                  <a:srgbClr val="FF0000"/>
                </a:solidFill>
              </a:rPr>
              <a:t>Hub</a:t>
            </a:r>
          </a:p>
        </p:txBody>
      </p:sp>
      <p:sp>
        <p:nvSpPr>
          <p:cNvPr id="34825" name="Text Box 22"/>
          <p:cNvSpPr txBox="1">
            <a:spLocks noChangeArrowheads="1"/>
          </p:cNvSpPr>
          <p:nvPr/>
        </p:nvSpPr>
        <p:spPr bwMode="auto">
          <a:xfrm>
            <a:off x="1185863" y="6324600"/>
            <a:ext cx="3632200" cy="427038"/>
          </a:xfrm>
          <a:prstGeom prst="rect">
            <a:avLst/>
          </a:prstGeom>
          <a:solidFill>
            <a:schemeClr val="accent3"/>
          </a:solidFill>
          <a:ln w="12700" algn="ctr">
            <a:noFill/>
            <a:miter lim="800000"/>
            <a:headEnd/>
            <a:tailEnd/>
          </a:ln>
        </p:spPr>
        <p:txBody>
          <a:bodyPr>
            <a:spAutoFit/>
          </a:bodyPr>
          <a:lstStyle/>
          <a:p>
            <a:pPr>
              <a:lnSpc>
                <a:spcPct val="110000"/>
              </a:lnSpc>
              <a:spcBef>
                <a:spcPct val="50000"/>
              </a:spcBef>
              <a:buClr>
                <a:srgbClr val="33CC33"/>
              </a:buClr>
              <a:buSzPct val="85000"/>
              <a:buFont typeface="Wingdings" pitchFamily="2" charset="2"/>
              <a:buNone/>
              <a:defRPr/>
            </a:pPr>
            <a:r>
              <a:rPr lang="en-US" sz="2000" dirty="0">
                <a:latin typeface="Arial" charset="0"/>
              </a:rPr>
              <a:t>Farmers/ Farmer Associations</a:t>
            </a:r>
          </a:p>
        </p:txBody>
      </p:sp>
      <p:grpSp>
        <p:nvGrpSpPr>
          <p:cNvPr id="6" name="Group 23"/>
          <p:cNvGrpSpPr>
            <a:grpSpLocks/>
          </p:cNvGrpSpPr>
          <p:nvPr/>
        </p:nvGrpSpPr>
        <p:grpSpPr bwMode="auto">
          <a:xfrm>
            <a:off x="236538" y="863600"/>
            <a:ext cx="5021262" cy="2794000"/>
            <a:chOff x="57" y="780"/>
            <a:chExt cx="2919" cy="1284"/>
          </a:xfrm>
        </p:grpSpPr>
        <p:sp>
          <p:nvSpPr>
            <p:cNvPr id="34843" name="Text Box 26"/>
            <p:cNvSpPr txBox="1">
              <a:spLocks noChangeArrowheads="1"/>
            </p:cNvSpPr>
            <p:nvPr/>
          </p:nvSpPr>
          <p:spPr bwMode="auto">
            <a:xfrm>
              <a:off x="844" y="780"/>
              <a:ext cx="1339" cy="198"/>
            </a:xfrm>
            <a:prstGeom prst="rect">
              <a:avLst/>
            </a:prstGeom>
            <a:solidFill>
              <a:schemeClr val="accent3"/>
            </a:solid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defRPr/>
              </a:pPr>
              <a:r>
                <a:rPr lang="en-US" sz="2000" dirty="0">
                  <a:latin typeface="Arial" charset="0"/>
                </a:rPr>
                <a:t>Retail Consumer </a:t>
              </a:r>
            </a:p>
          </p:txBody>
        </p:sp>
        <p:sp>
          <p:nvSpPr>
            <p:cNvPr id="35855" name="Text Box 29"/>
            <p:cNvSpPr txBox="1">
              <a:spLocks noChangeArrowheads="1"/>
            </p:cNvSpPr>
            <p:nvPr/>
          </p:nvSpPr>
          <p:spPr bwMode="auto">
            <a:xfrm>
              <a:off x="1920" y="1250"/>
              <a:ext cx="1056" cy="198"/>
            </a:xfrm>
            <a:prstGeom prst="rect">
              <a:avLst/>
            </a:prstGeom>
            <a:no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pPr>
              <a:endParaRPr lang="en-US" sz="2000"/>
            </a:p>
          </p:txBody>
        </p:sp>
        <p:sp>
          <p:nvSpPr>
            <p:cNvPr id="34839" name="Text Box 32"/>
            <p:cNvSpPr txBox="1">
              <a:spLocks noChangeArrowheads="1"/>
            </p:cNvSpPr>
            <p:nvPr/>
          </p:nvSpPr>
          <p:spPr bwMode="auto">
            <a:xfrm>
              <a:off x="57" y="1328"/>
              <a:ext cx="1008" cy="478"/>
            </a:xfrm>
            <a:prstGeom prst="rect">
              <a:avLst/>
            </a:prstGeom>
            <a:solidFill>
              <a:schemeClr val="accent3"/>
            </a:solid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defRPr/>
              </a:pPr>
              <a:r>
                <a:rPr lang="en-US" dirty="0">
                  <a:latin typeface="Arial" charset="0"/>
                </a:rPr>
                <a:t>Wholesalers &amp; Institutional Buyers</a:t>
              </a:r>
              <a:r>
                <a:rPr lang="en-US" sz="2000" dirty="0">
                  <a:latin typeface="Arial" charset="0"/>
                </a:rPr>
                <a:t> </a:t>
              </a:r>
            </a:p>
          </p:txBody>
        </p:sp>
        <p:sp>
          <p:nvSpPr>
            <p:cNvPr id="35857" name="AutoShape 33"/>
            <p:cNvSpPr>
              <a:spLocks noChangeArrowheads="1"/>
            </p:cNvSpPr>
            <p:nvPr/>
          </p:nvSpPr>
          <p:spPr bwMode="auto">
            <a:xfrm>
              <a:off x="1104" y="1056"/>
              <a:ext cx="816" cy="10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0 w 21600"/>
                <a:gd name="T13" fmla="*/ 10800 h 21600"/>
                <a:gd name="T14" fmla="*/ 21600 w 21600"/>
                <a:gd name="T15" fmla="*/ 10800 h 21600"/>
              </a:gdLst>
              <a:ahLst/>
              <a:cxnLst>
                <a:cxn ang="T8">
                  <a:pos x="T0" y="T1"/>
                </a:cxn>
                <a:cxn ang="T9">
                  <a:pos x="T2" y="T3"/>
                </a:cxn>
                <a:cxn ang="T10">
                  <a:pos x="T4" y="T5"/>
                </a:cxn>
                <a:cxn ang="T11">
                  <a:pos x="T6" y="T7"/>
                </a:cxn>
              </a:cxnLst>
              <a:rect l="T12" t="T13" r="T14" b="T15"/>
              <a:pathLst>
                <a:path w="21600" h="21600">
                  <a:moveTo>
                    <a:pt x="10800" y="0"/>
                  </a:moveTo>
                  <a:lnTo>
                    <a:pt x="9026" y="5871"/>
                  </a:lnTo>
                  <a:lnTo>
                    <a:pt x="10800" y="5871"/>
                  </a:lnTo>
                  <a:lnTo>
                    <a:pt x="10800" y="10800"/>
                  </a:lnTo>
                  <a:lnTo>
                    <a:pt x="5871" y="10800"/>
                  </a:lnTo>
                  <a:lnTo>
                    <a:pt x="5871" y="9026"/>
                  </a:lnTo>
                  <a:lnTo>
                    <a:pt x="0" y="10800"/>
                  </a:lnTo>
                  <a:lnTo>
                    <a:pt x="5871" y="12574"/>
                  </a:lnTo>
                  <a:lnTo>
                    <a:pt x="5871" y="10800"/>
                  </a:lnTo>
                  <a:lnTo>
                    <a:pt x="10800" y="10800"/>
                  </a:lnTo>
                  <a:lnTo>
                    <a:pt x="10800" y="15729"/>
                  </a:lnTo>
                  <a:lnTo>
                    <a:pt x="9026" y="15729"/>
                  </a:lnTo>
                  <a:lnTo>
                    <a:pt x="10800" y="21600"/>
                  </a:lnTo>
                  <a:lnTo>
                    <a:pt x="12574" y="15729"/>
                  </a:lnTo>
                  <a:lnTo>
                    <a:pt x="10800" y="15729"/>
                  </a:lnTo>
                  <a:lnTo>
                    <a:pt x="10800" y="10800"/>
                  </a:lnTo>
                  <a:lnTo>
                    <a:pt x="15729" y="10800"/>
                  </a:lnTo>
                  <a:lnTo>
                    <a:pt x="15729" y="12574"/>
                  </a:lnTo>
                  <a:lnTo>
                    <a:pt x="21600" y="10800"/>
                  </a:lnTo>
                  <a:lnTo>
                    <a:pt x="15729" y="9026"/>
                  </a:lnTo>
                  <a:lnTo>
                    <a:pt x="15729" y="10800"/>
                  </a:lnTo>
                  <a:lnTo>
                    <a:pt x="10800" y="10800"/>
                  </a:lnTo>
                  <a:lnTo>
                    <a:pt x="10800" y="5871"/>
                  </a:lnTo>
                  <a:lnTo>
                    <a:pt x="12574" y="5871"/>
                  </a:lnTo>
                  <a:close/>
                </a:path>
              </a:pathLst>
            </a:custGeom>
            <a:solidFill>
              <a:schemeClr val="accent2">
                <a:alpha val="41960"/>
              </a:schemeClr>
            </a:solidFill>
            <a:ln w="12700" algn="ctr">
              <a:solidFill>
                <a:schemeClr val="tx1"/>
              </a:solidFill>
              <a:miter lim="800000"/>
              <a:headEnd/>
              <a:tailEnd/>
            </a:ln>
          </p:spPr>
          <p:txBody>
            <a:bodyPr wrap="none" anchor="ctr">
              <a:spAutoFit/>
            </a:bodyPr>
            <a:lstStyle/>
            <a:p>
              <a:endParaRPr lang="en-US"/>
            </a:p>
          </p:txBody>
        </p:sp>
        <p:sp>
          <p:nvSpPr>
            <p:cNvPr id="34837" name="Text Box 34"/>
            <p:cNvSpPr txBox="1">
              <a:spLocks noChangeArrowheads="1"/>
            </p:cNvSpPr>
            <p:nvPr/>
          </p:nvSpPr>
          <p:spPr bwMode="auto">
            <a:xfrm>
              <a:off x="1968" y="1363"/>
              <a:ext cx="767" cy="323"/>
            </a:xfrm>
            <a:prstGeom prst="rect">
              <a:avLst/>
            </a:prstGeom>
            <a:solidFill>
              <a:schemeClr val="accent3"/>
            </a:solid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defRPr/>
              </a:pPr>
              <a:r>
                <a:rPr lang="en-US" dirty="0">
                  <a:latin typeface="Arial" charset="0"/>
                </a:rPr>
                <a:t>Processor/ Exporters</a:t>
              </a:r>
            </a:p>
          </p:txBody>
        </p:sp>
      </p:grpSp>
      <p:sp>
        <p:nvSpPr>
          <p:cNvPr id="34827" name="AutoShape 35"/>
          <p:cNvSpPr>
            <a:spLocks noChangeArrowheads="1"/>
          </p:cNvSpPr>
          <p:nvPr/>
        </p:nvSpPr>
        <p:spPr bwMode="auto">
          <a:xfrm>
            <a:off x="3268663" y="3505200"/>
            <a:ext cx="762000" cy="733425"/>
          </a:xfrm>
          <a:prstGeom prst="leftArrow">
            <a:avLst>
              <a:gd name="adj1" fmla="val 50000"/>
              <a:gd name="adj2" fmla="val 41667"/>
            </a:avLst>
          </a:prstGeom>
          <a:solidFill>
            <a:schemeClr val="accent3">
              <a:alpha val="42000"/>
            </a:schemeClr>
          </a:solidFill>
          <a:ln w="12700" algn="ctr">
            <a:solidFill>
              <a:schemeClr val="tx1"/>
            </a:solidFill>
            <a:miter lim="800000"/>
            <a:headEnd/>
            <a:tailEnd/>
          </a:ln>
        </p:spPr>
        <p:txBody>
          <a:bodyPr anchor="ctr">
            <a:spAutoFit/>
          </a:bodyPr>
          <a:lstStyle/>
          <a:p>
            <a:pPr>
              <a:defRPr/>
            </a:pPr>
            <a:endParaRPr lang="en-US">
              <a:latin typeface="Arial" charset="0"/>
            </a:endParaRPr>
          </a:p>
        </p:txBody>
      </p:sp>
      <p:sp>
        <p:nvSpPr>
          <p:cNvPr id="34829" name="AutoShape 37"/>
          <p:cNvSpPr>
            <a:spLocks noChangeArrowheads="1"/>
          </p:cNvSpPr>
          <p:nvPr/>
        </p:nvSpPr>
        <p:spPr bwMode="auto">
          <a:xfrm>
            <a:off x="1600200" y="3519488"/>
            <a:ext cx="609600" cy="733425"/>
          </a:xfrm>
          <a:prstGeom prst="rightArrow">
            <a:avLst>
              <a:gd name="adj1" fmla="val 50000"/>
              <a:gd name="adj2" fmla="val 33333"/>
            </a:avLst>
          </a:prstGeom>
          <a:solidFill>
            <a:schemeClr val="accent3">
              <a:alpha val="42000"/>
            </a:schemeClr>
          </a:solidFill>
          <a:ln w="12700" algn="ctr">
            <a:solidFill>
              <a:schemeClr val="tx1"/>
            </a:solidFill>
            <a:miter lim="800000"/>
            <a:headEnd/>
            <a:tailEnd/>
          </a:ln>
        </p:spPr>
        <p:txBody>
          <a:bodyPr anchor="ctr">
            <a:spAutoFit/>
          </a:bodyPr>
          <a:lstStyle/>
          <a:p>
            <a:pPr>
              <a:defRPr/>
            </a:pPr>
            <a:endParaRPr lang="en-US">
              <a:latin typeface="Arial" charset="0"/>
            </a:endParaRPr>
          </a:p>
        </p:txBody>
      </p:sp>
      <p:sp>
        <p:nvSpPr>
          <p:cNvPr id="34830" name="Text Box 38"/>
          <p:cNvSpPr txBox="1">
            <a:spLocks noChangeArrowheads="1"/>
          </p:cNvSpPr>
          <p:nvPr/>
        </p:nvSpPr>
        <p:spPr bwMode="auto">
          <a:xfrm>
            <a:off x="152400" y="3581400"/>
            <a:ext cx="1371600" cy="695325"/>
          </a:xfrm>
          <a:prstGeom prst="rect">
            <a:avLst/>
          </a:prstGeom>
          <a:solidFill>
            <a:schemeClr val="accent3"/>
          </a:solid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defRPr/>
            </a:pPr>
            <a:r>
              <a:rPr lang="en-US" dirty="0">
                <a:latin typeface="Arial" charset="0"/>
              </a:rPr>
              <a:t>Govt. Support</a:t>
            </a:r>
          </a:p>
        </p:txBody>
      </p:sp>
      <p:sp>
        <p:nvSpPr>
          <p:cNvPr id="34831" name="Text Box 39"/>
          <p:cNvSpPr txBox="1">
            <a:spLocks noChangeArrowheads="1"/>
          </p:cNvSpPr>
          <p:nvPr/>
        </p:nvSpPr>
        <p:spPr bwMode="auto">
          <a:xfrm>
            <a:off x="4148138" y="3495675"/>
            <a:ext cx="1508125" cy="1006475"/>
          </a:xfrm>
          <a:prstGeom prst="rect">
            <a:avLst/>
          </a:prstGeom>
          <a:solidFill>
            <a:schemeClr val="accent3"/>
          </a:solidFill>
          <a:ln w="12700" algn="ctr">
            <a:noFill/>
            <a:miter lim="800000"/>
            <a:headEnd/>
            <a:tailEnd/>
          </a:ln>
        </p:spPr>
        <p:txBody>
          <a:bodyPr>
            <a:spAutoFit/>
          </a:bodyPr>
          <a:lstStyle/>
          <a:p>
            <a:pPr algn="ctr">
              <a:lnSpc>
                <a:spcPct val="110000"/>
              </a:lnSpc>
              <a:spcBef>
                <a:spcPct val="50000"/>
              </a:spcBef>
              <a:buClr>
                <a:srgbClr val="33CC33"/>
              </a:buClr>
              <a:buSzPct val="85000"/>
              <a:buFont typeface="Wingdings" pitchFamily="2" charset="2"/>
              <a:buNone/>
              <a:defRPr/>
            </a:pPr>
            <a:r>
              <a:rPr lang="en-US" dirty="0">
                <a:latin typeface="Arial" charset="0"/>
              </a:rPr>
              <a:t>Operation by Private Player</a:t>
            </a:r>
          </a:p>
        </p:txBody>
      </p:sp>
      <p:sp>
        <p:nvSpPr>
          <p:cNvPr id="35852" name="Rectangle 40"/>
          <p:cNvSpPr>
            <a:spLocks noChangeArrowheads="1"/>
          </p:cNvSpPr>
          <p:nvPr/>
        </p:nvSpPr>
        <p:spPr bwMode="auto">
          <a:xfrm>
            <a:off x="5105400" y="4419600"/>
            <a:ext cx="3962400" cy="2286000"/>
          </a:xfrm>
          <a:prstGeom prst="rect">
            <a:avLst/>
          </a:prstGeom>
          <a:noFill/>
          <a:ln w="9525">
            <a:noFill/>
            <a:miter lim="800000"/>
            <a:headEnd/>
            <a:tailEnd/>
          </a:ln>
        </p:spPr>
        <p:txBody>
          <a:bodyPr/>
          <a:lstStyle/>
          <a:p>
            <a:pPr marL="457200" indent="-342900">
              <a:lnSpc>
                <a:spcPct val="120000"/>
              </a:lnSpc>
              <a:spcBef>
                <a:spcPct val="20000"/>
              </a:spcBef>
              <a:buClr>
                <a:srgbClr val="33CC33"/>
              </a:buClr>
              <a:buSzPct val="85000"/>
              <a:buFont typeface="Wingdings" pitchFamily="2" charset="2"/>
              <a:buNone/>
            </a:pPr>
            <a:r>
              <a:rPr lang="en-US" sz="2200">
                <a:solidFill>
                  <a:srgbClr val="003300"/>
                </a:solidFill>
              </a:rPr>
              <a:t>Basic Features of Spoke</a:t>
            </a:r>
          </a:p>
          <a:p>
            <a:pPr marL="457200" indent="-342900">
              <a:lnSpc>
                <a:spcPct val="120000"/>
              </a:lnSpc>
              <a:spcBef>
                <a:spcPct val="20000"/>
              </a:spcBef>
              <a:buClr>
                <a:srgbClr val="33CC33"/>
              </a:buClr>
              <a:buSzPct val="85000"/>
              <a:buFont typeface="Wingdings" pitchFamily="2" charset="2"/>
              <a:buBlip>
                <a:blip r:embed="rId4"/>
              </a:buBlip>
            </a:pPr>
            <a:r>
              <a:rPr lang="en-US" sz="2200">
                <a:solidFill>
                  <a:srgbClr val="003300"/>
                </a:solidFill>
              </a:rPr>
              <a:t>Strategic Location</a:t>
            </a:r>
          </a:p>
          <a:p>
            <a:pPr marL="457200" indent="-342900">
              <a:lnSpc>
                <a:spcPct val="120000"/>
              </a:lnSpc>
              <a:spcBef>
                <a:spcPct val="20000"/>
              </a:spcBef>
              <a:buClr>
                <a:srgbClr val="33CC33"/>
              </a:buClr>
              <a:buSzPct val="85000"/>
              <a:buFont typeface="Wingdings" pitchFamily="2" charset="2"/>
              <a:buBlip>
                <a:blip r:embed="rId4"/>
              </a:buBlip>
            </a:pPr>
            <a:r>
              <a:rPr lang="en-US" sz="2200">
                <a:solidFill>
                  <a:srgbClr val="003300"/>
                </a:solidFill>
              </a:rPr>
              <a:t>Strong backward linkage</a:t>
            </a:r>
          </a:p>
          <a:p>
            <a:pPr marL="457200" indent="-342900">
              <a:lnSpc>
                <a:spcPct val="120000"/>
              </a:lnSpc>
              <a:spcBef>
                <a:spcPct val="20000"/>
              </a:spcBef>
              <a:buClr>
                <a:srgbClr val="33CC33"/>
              </a:buClr>
              <a:buSzPct val="85000"/>
              <a:buFont typeface="Wingdings" pitchFamily="2" charset="2"/>
              <a:buBlip>
                <a:blip r:embed="rId4"/>
              </a:buBlip>
            </a:pPr>
            <a:r>
              <a:rPr lang="en-US" sz="2200">
                <a:solidFill>
                  <a:srgbClr val="003300"/>
                </a:solidFill>
              </a:rPr>
              <a:t>Presence of basic infrastructure and services</a:t>
            </a:r>
          </a:p>
        </p:txBody>
      </p:sp>
      <p:sp>
        <p:nvSpPr>
          <p:cNvPr id="31" name="Slide Number Placeholder 30"/>
          <p:cNvSpPr>
            <a:spLocks noGrp="1"/>
          </p:cNvSpPr>
          <p:nvPr>
            <p:ph type="sldNum" sz="quarter" idx="12"/>
          </p:nvPr>
        </p:nvSpPr>
        <p:spPr>
          <a:xfrm>
            <a:off x="6981825" y="6415088"/>
            <a:ext cx="2133600" cy="457200"/>
          </a:xfrm>
        </p:spPr>
        <p:txBody>
          <a:bodyPr/>
          <a:lstStyle/>
          <a:p>
            <a:pPr>
              <a:defRPr/>
            </a:pPr>
            <a:fld id="{AB485B17-596C-4CD8-86FB-5E27F4451C7D}" type="slidenum">
              <a:rPr lang="en-US" altLang="en-US" smtClean="0"/>
              <a:pPr>
                <a:defRPr/>
              </a:pPr>
              <a:t>9</a:t>
            </a:fld>
            <a:endParaRPr lang="en-US" alt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1957</Words>
  <Application>Microsoft Office PowerPoint</Application>
  <PresentationFormat>On-screen Show (4:3)</PresentationFormat>
  <Paragraphs>282</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Indian  Agriculture-An Overview</vt:lpstr>
      <vt:lpstr>Overall XII Plan Objectives for the Agriculture Sector</vt:lpstr>
      <vt:lpstr>Slide 4</vt:lpstr>
      <vt:lpstr>Agricultural Marketing Scenario</vt:lpstr>
      <vt:lpstr>STATE WISE INVESTMENT IN AGRICULTURAL MARKETING &amp; PROCESSING</vt:lpstr>
      <vt:lpstr>Slide 7</vt:lpstr>
      <vt:lpstr>Market Infrastructure in Wholesale Markets</vt:lpstr>
      <vt:lpstr>    Modern Terminal Market (MTM)</vt:lpstr>
      <vt:lpstr>Conflict of Interest in Agricultural Marketing </vt:lpstr>
      <vt:lpstr>Need for reform in Agricultural Marketing</vt:lpstr>
      <vt:lpstr>  Vital Areas of Reforms as per Model APMC Act 2003 </vt:lpstr>
      <vt:lpstr>Status of Reforms in Identified Major areas </vt:lpstr>
      <vt:lpstr>Status of Major areas of Reforms</vt:lpstr>
      <vt:lpstr> Reform Initiatives by State Governments</vt:lpstr>
      <vt:lpstr>Road Ahead</vt:lpstr>
      <vt:lpstr>Committee of State Ministers In-charge Agricultural Marketing</vt:lpstr>
      <vt:lpstr>Major Recommendations of the Committee</vt:lpstr>
      <vt:lpstr>Scheme of Development/Strengthening of Agricultural Marketing Infrastructure, Grading and Standardization</vt:lpstr>
      <vt:lpstr>Illustrative List of Eligible Projects under AMIGS scheme</vt:lpstr>
      <vt:lpstr>Rural Godown Scheme(GBY)</vt:lpstr>
      <vt:lpstr>Investment on Infrastructure Proposed in XII Plan for creation of Market Infrastructure</vt:lpstr>
      <vt:lpstr>Value Chain  Concept</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Chain Analysis- Concepts</dc:title>
  <dc:creator>hp</dc:creator>
  <cp:lastModifiedBy>hp</cp:lastModifiedBy>
  <cp:revision>87</cp:revision>
  <dcterms:created xsi:type="dcterms:W3CDTF">2006-08-16T00:00:00Z</dcterms:created>
  <dcterms:modified xsi:type="dcterms:W3CDTF">2013-03-22T06:25:06Z</dcterms:modified>
</cp:coreProperties>
</file>