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6" r:id="rId2"/>
    <p:sldId id="358" r:id="rId3"/>
    <p:sldId id="360" r:id="rId4"/>
    <p:sldId id="359" r:id="rId5"/>
    <p:sldId id="367" r:id="rId6"/>
    <p:sldId id="347" r:id="rId7"/>
    <p:sldId id="348" r:id="rId8"/>
    <p:sldId id="349" r:id="rId9"/>
    <p:sldId id="350" r:id="rId10"/>
    <p:sldId id="351" r:id="rId11"/>
    <p:sldId id="366" r:id="rId12"/>
    <p:sldId id="352" r:id="rId13"/>
    <p:sldId id="268" r:id="rId14"/>
    <p:sldId id="330" r:id="rId15"/>
    <p:sldId id="356" r:id="rId16"/>
    <p:sldId id="357" r:id="rId17"/>
    <p:sldId id="365" r:id="rId18"/>
    <p:sldId id="362" r:id="rId19"/>
    <p:sldId id="363" r:id="rId20"/>
    <p:sldId id="364" r:id="rId21"/>
    <p:sldId id="361" r:id="rId22"/>
    <p:sldId id="376" r:id="rId23"/>
    <p:sldId id="369" r:id="rId24"/>
    <p:sldId id="372" r:id="rId25"/>
    <p:sldId id="374" r:id="rId26"/>
    <p:sldId id="375" r:id="rId27"/>
    <p:sldId id="373" r:id="rId28"/>
    <p:sldId id="370" r:id="rId29"/>
    <p:sldId id="371" r:id="rId30"/>
    <p:sldId id="261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>
      <p:cViewPr varScale="1">
        <p:scale>
          <a:sx n="74" d="100"/>
          <a:sy n="74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14863-7EB2-4694-BD6A-D106E3F6C626}" type="doc">
      <dgm:prSet loTypeId="urn:microsoft.com/office/officeart/2005/8/layout/cycle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AF7DCF-BBE8-4932-9F14-309A1F5F325A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Storage &amp; Preservation with Weighing Facilities</a:t>
          </a:r>
          <a:endParaRPr lang="en-US" sz="1200" b="1" dirty="0">
            <a:solidFill>
              <a:schemeClr val="bg1"/>
            </a:solidFill>
          </a:endParaRPr>
        </a:p>
      </dgm:t>
    </dgm:pt>
    <dgm:pt modelId="{1BC4A54F-B6BA-4BF8-9535-E42F7853FC6D}" type="parTrans" cxnId="{FE48D4FE-98F9-47D7-BAE5-264F6237D4A3}">
      <dgm:prSet/>
      <dgm:spPr/>
      <dgm:t>
        <a:bodyPr/>
        <a:lstStyle/>
        <a:p>
          <a:endParaRPr lang="en-US" b="1"/>
        </a:p>
      </dgm:t>
    </dgm:pt>
    <dgm:pt modelId="{646D5CDD-8454-4611-9D24-8674B975E30F}" type="sibTrans" cxnId="{FE48D4FE-98F9-47D7-BAE5-264F6237D4A3}">
      <dgm:prSet/>
      <dgm:spPr/>
      <dgm:t>
        <a:bodyPr/>
        <a:lstStyle/>
        <a:p>
          <a:endParaRPr lang="en-US" b="1"/>
        </a:p>
      </dgm:t>
    </dgm:pt>
    <dgm:pt modelId="{EC46EC2C-D108-492A-844E-FAD21A859E9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Collateral Management for Commodity Funding</a:t>
          </a:r>
          <a:endParaRPr lang="en-US" b="1" dirty="0">
            <a:solidFill>
              <a:schemeClr val="bg1"/>
            </a:solidFill>
          </a:endParaRPr>
        </a:p>
      </dgm:t>
    </dgm:pt>
    <dgm:pt modelId="{1BFBB93B-79FA-4824-BA03-9495603B8E46}" type="parTrans" cxnId="{440B1235-3510-45EB-B7A3-895953B3713E}">
      <dgm:prSet/>
      <dgm:spPr/>
      <dgm:t>
        <a:bodyPr/>
        <a:lstStyle/>
        <a:p>
          <a:endParaRPr lang="en-US" b="1"/>
        </a:p>
      </dgm:t>
    </dgm:pt>
    <dgm:pt modelId="{9B8F1E41-A2B4-415B-B045-AE820AA05C77}" type="sibTrans" cxnId="{440B1235-3510-45EB-B7A3-895953B3713E}">
      <dgm:prSet/>
      <dgm:spPr/>
      <dgm:t>
        <a:bodyPr/>
        <a:lstStyle/>
        <a:p>
          <a:endParaRPr lang="en-US" b="1"/>
        </a:p>
      </dgm:t>
    </dgm:pt>
    <dgm:pt modelId="{13E5D081-BA4F-4B4B-9789-DF47F373568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Commodity Procurement</a:t>
          </a:r>
          <a:endParaRPr lang="en-US" b="1" dirty="0">
            <a:solidFill>
              <a:schemeClr val="bg1"/>
            </a:solidFill>
          </a:endParaRPr>
        </a:p>
      </dgm:t>
    </dgm:pt>
    <dgm:pt modelId="{4B10E8FD-D53A-4FBF-BD29-91E3D750DFD6}" type="parTrans" cxnId="{9C94BDCD-EC40-4351-BE5F-7FE1021FE306}">
      <dgm:prSet/>
      <dgm:spPr/>
      <dgm:t>
        <a:bodyPr/>
        <a:lstStyle/>
        <a:p>
          <a:endParaRPr lang="en-US" b="1"/>
        </a:p>
      </dgm:t>
    </dgm:pt>
    <dgm:pt modelId="{7CBFB5FE-C25C-4D93-B9D6-D60ABC912519}" type="sibTrans" cxnId="{9C94BDCD-EC40-4351-BE5F-7FE1021FE306}">
      <dgm:prSet/>
      <dgm:spPr/>
      <dgm:t>
        <a:bodyPr/>
        <a:lstStyle/>
        <a:p>
          <a:endParaRPr lang="en-US" b="1"/>
        </a:p>
      </dgm:t>
    </dgm:pt>
    <dgm:pt modelId="{672B82D8-6054-43AD-A18F-92565AA9D365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Domestic &amp; International Trading</a:t>
          </a:r>
          <a:endParaRPr lang="en-US" sz="1200" b="1" dirty="0">
            <a:solidFill>
              <a:schemeClr val="bg1"/>
            </a:solidFill>
          </a:endParaRPr>
        </a:p>
      </dgm:t>
    </dgm:pt>
    <dgm:pt modelId="{E6BB9A61-1B0C-4364-BDDA-34185A426924}" type="parTrans" cxnId="{7B23FD80-094D-4E35-B206-B66F92EA308F}">
      <dgm:prSet/>
      <dgm:spPr/>
      <dgm:t>
        <a:bodyPr/>
        <a:lstStyle/>
        <a:p>
          <a:endParaRPr lang="en-US" b="1"/>
        </a:p>
      </dgm:t>
    </dgm:pt>
    <dgm:pt modelId="{2BA4AB6C-DCBC-4650-92E5-7A6D7902B763}" type="sibTrans" cxnId="{7B23FD80-094D-4E35-B206-B66F92EA308F}">
      <dgm:prSet/>
      <dgm:spPr/>
      <dgm:t>
        <a:bodyPr/>
        <a:lstStyle/>
        <a:p>
          <a:endParaRPr lang="en-US" b="1"/>
        </a:p>
      </dgm:t>
    </dgm:pt>
    <dgm:pt modelId="{7CCEED8D-254B-47B5-B412-34C8C0852E1C}">
      <dgm:prSet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Testing and Certification &amp; Fumigation and Pest Management </a:t>
          </a:r>
          <a:endParaRPr lang="en-US" sz="1200" b="1" dirty="0">
            <a:solidFill>
              <a:schemeClr val="bg1"/>
            </a:solidFill>
          </a:endParaRPr>
        </a:p>
      </dgm:t>
    </dgm:pt>
    <dgm:pt modelId="{67A29C5D-CF58-4F47-B724-8721E9CB5454}" type="parTrans" cxnId="{0C502567-142B-4130-B1F9-CCB9BA93CF49}">
      <dgm:prSet/>
      <dgm:spPr/>
      <dgm:t>
        <a:bodyPr/>
        <a:lstStyle/>
        <a:p>
          <a:endParaRPr lang="en-US" b="1"/>
        </a:p>
      </dgm:t>
    </dgm:pt>
    <dgm:pt modelId="{FE33C219-8BF6-46E3-B60B-325D904D23E5}" type="sibTrans" cxnId="{0C502567-142B-4130-B1F9-CCB9BA93CF49}">
      <dgm:prSet/>
      <dgm:spPr/>
      <dgm:t>
        <a:bodyPr/>
        <a:lstStyle/>
        <a:p>
          <a:endParaRPr lang="en-US" b="1"/>
        </a:p>
      </dgm:t>
    </dgm:pt>
    <dgm:pt modelId="{486364CC-822C-433C-8DDA-795315A3D62D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Primary Processing</a:t>
          </a:r>
          <a:endParaRPr lang="en-US" sz="1200" b="1" dirty="0">
            <a:solidFill>
              <a:schemeClr val="bg1"/>
            </a:solidFill>
          </a:endParaRPr>
        </a:p>
      </dgm:t>
    </dgm:pt>
    <dgm:pt modelId="{091D1300-CA6A-43E6-B9CE-DF3F7C4A301E}" type="sibTrans" cxnId="{664B2D80-D5F2-40EB-B225-49189275765D}">
      <dgm:prSet/>
      <dgm:spPr/>
      <dgm:t>
        <a:bodyPr/>
        <a:lstStyle/>
        <a:p>
          <a:endParaRPr lang="en-US" b="1"/>
        </a:p>
      </dgm:t>
    </dgm:pt>
    <dgm:pt modelId="{98CFC7C5-3517-4DAF-8E95-34EE74A37EF4}" type="parTrans" cxnId="{664B2D80-D5F2-40EB-B225-49189275765D}">
      <dgm:prSet/>
      <dgm:spPr/>
      <dgm:t>
        <a:bodyPr/>
        <a:lstStyle/>
        <a:p>
          <a:endParaRPr lang="en-US" b="1"/>
        </a:p>
      </dgm:t>
    </dgm:pt>
    <dgm:pt modelId="{3A79ED84-DD07-4558-A3E1-33170C9589F3}" type="pres">
      <dgm:prSet presAssocID="{97714863-7EB2-4694-BD6A-D106E3F6C6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82EC7-2B65-4DE8-BFD9-97A6567DFAE6}" type="pres">
      <dgm:prSet presAssocID="{BCAF7DCF-BBE8-4932-9F14-309A1F5F325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7A30-5AD7-4BE2-BF4E-F03AA60F67D8}" type="pres">
      <dgm:prSet presAssocID="{BCAF7DCF-BBE8-4932-9F14-309A1F5F325A}" presName="spNode" presStyleCnt="0"/>
      <dgm:spPr/>
      <dgm:t>
        <a:bodyPr/>
        <a:lstStyle/>
        <a:p>
          <a:endParaRPr lang="en-US"/>
        </a:p>
      </dgm:t>
    </dgm:pt>
    <dgm:pt modelId="{9EFC32F0-5F5F-42DA-9AB3-14191D808576}" type="pres">
      <dgm:prSet presAssocID="{646D5CDD-8454-4611-9D24-8674B975E30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966E116-9320-4FD4-9C25-2C50AC209F52}" type="pres">
      <dgm:prSet presAssocID="{7CCEED8D-254B-47B5-B412-34C8C0852E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52DB2-B437-42CF-83B9-7DF1D2CD07EE}" type="pres">
      <dgm:prSet presAssocID="{7CCEED8D-254B-47B5-B412-34C8C0852E1C}" presName="spNode" presStyleCnt="0"/>
      <dgm:spPr/>
      <dgm:t>
        <a:bodyPr/>
        <a:lstStyle/>
        <a:p>
          <a:endParaRPr lang="en-US"/>
        </a:p>
      </dgm:t>
    </dgm:pt>
    <dgm:pt modelId="{E61E84B8-0FC4-4888-A63B-08EC8AA4EFA2}" type="pres">
      <dgm:prSet presAssocID="{FE33C219-8BF6-46E3-B60B-325D904D23E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407D863A-43B1-4FCE-B10D-D2821C670B2F}" type="pres">
      <dgm:prSet presAssocID="{EC46EC2C-D108-492A-844E-FAD21A859E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09480-6F9A-4587-9D7E-019751B6D3C5}" type="pres">
      <dgm:prSet presAssocID="{EC46EC2C-D108-492A-844E-FAD21A859E98}" presName="spNode" presStyleCnt="0"/>
      <dgm:spPr/>
      <dgm:t>
        <a:bodyPr/>
        <a:lstStyle/>
        <a:p>
          <a:endParaRPr lang="en-US"/>
        </a:p>
      </dgm:t>
    </dgm:pt>
    <dgm:pt modelId="{B072A7BD-BC50-4436-A24E-8E86DB0056A3}" type="pres">
      <dgm:prSet presAssocID="{9B8F1E41-A2B4-415B-B045-AE820AA05C7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62D4D1E-352F-48EB-9456-F6C6176BDFBE}" type="pres">
      <dgm:prSet presAssocID="{13E5D081-BA4F-4B4B-9789-DF47F37356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445D9-95B2-4B99-B002-619E3853B9F8}" type="pres">
      <dgm:prSet presAssocID="{13E5D081-BA4F-4B4B-9789-DF47F373568C}" presName="spNode" presStyleCnt="0"/>
      <dgm:spPr/>
      <dgm:t>
        <a:bodyPr/>
        <a:lstStyle/>
        <a:p>
          <a:endParaRPr lang="en-US"/>
        </a:p>
      </dgm:t>
    </dgm:pt>
    <dgm:pt modelId="{B6F85C86-B053-4BE7-9E7D-A156D067D8C5}" type="pres">
      <dgm:prSet presAssocID="{7CBFB5FE-C25C-4D93-B9D6-D60ABC91251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D323A28F-BAA1-4B33-A01C-08677E053242}" type="pres">
      <dgm:prSet presAssocID="{486364CC-822C-433C-8DDA-795315A3D6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91E4D-51CF-4C4B-BF04-AE162276E6E0}" type="pres">
      <dgm:prSet presAssocID="{486364CC-822C-433C-8DDA-795315A3D62D}" presName="spNode" presStyleCnt="0"/>
      <dgm:spPr/>
      <dgm:t>
        <a:bodyPr/>
        <a:lstStyle/>
        <a:p>
          <a:endParaRPr lang="en-US"/>
        </a:p>
      </dgm:t>
    </dgm:pt>
    <dgm:pt modelId="{59564F8F-DEA3-43EF-BBD7-4D2360A9275B}" type="pres">
      <dgm:prSet presAssocID="{091D1300-CA6A-43E6-B9CE-DF3F7C4A301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5C9A5FC-9FE9-49A1-861D-9590D4942C6D}" type="pres">
      <dgm:prSet presAssocID="{672B82D8-6054-43AD-A18F-92565AA9D36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E366-8EAB-4526-B507-287475614986}" type="pres">
      <dgm:prSet presAssocID="{672B82D8-6054-43AD-A18F-92565AA9D365}" presName="spNode" presStyleCnt="0"/>
      <dgm:spPr/>
      <dgm:t>
        <a:bodyPr/>
        <a:lstStyle/>
        <a:p>
          <a:endParaRPr lang="en-US"/>
        </a:p>
      </dgm:t>
    </dgm:pt>
    <dgm:pt modelId="{393BB45D-0F28-4CBD-BE4F-4EF483AAA4A5}" type="pres">
      <dgm:prSet presAssocID="{2BA4AB6C-DCBC-4650-92E5-7A6D7902B76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8654997-CB19-418D-90DA-B0F087374367}" type="presOf" srcId="{EC46EC2C-D108-492A-844E-FAD21A859E98}" destId="{407D863A-43B1-4FCE-B10D-D2821C670B2F}" srcOrd="0" destOrd="0" presId="urn:microsoft.com/office/officeart/2005/8/layout/cycle6"/>
    <dgm:cxn modelId="{7A605171-E80C-4FE6-B3F9-1FB676B1EC04}" type="presOf" srcId="{7CBFB5FE-C25C-4D93-B9D6-D60ABC912519}" destId="{B6F85C86-B053-4BE7-9E7D-A156D067D8C5}" srcOrd="0" destOrd="0" presId="urn:microsoft.com/office/officeart/2005/8/layout/cycle6"/>
    <dgm:cxn modelId="{27D41906-F337-4820-B735-3B50BD424961}" type="presOf" srcId="{486364CC-822C-433C-8DDA-795315A3D62D}" destId="{D323A28F-BAA1-4B33-A01C-08677E053242}" srcOrd="0" destOrd="0" presId="urn:microsoft.com/office/officeart/2005/8/layout/cycle6"/>
    <dgm:cxn modelId="{C333501E-0574-41A8-8905-7B76D0385386}" type="presOf" srcId="{091D1300-CA6A-43E6-B9CE-DF3F7C4A301E}" destId="{59564F8F-DEA3-43EF-BBD7-4D2360A9275B}" srcOrd="0" destOrd="0" presId="urn:microsoft.com/office/officeart/2005/8/layout/cycle6"/>
    <dgm:cxn modelId="{388F1FAD-3F6B-4432-B141-7B224554628A}" type="presOf" srcId="{13E5D081-BA4F-4B4B-9789-DF47F373568C}" destId="{C62D4D1E-352F-48EB-9456-F6C6176BDFBE}" srcOrd="0" destOrd="0" presId="urn:microsoft.com/office/officeart/2005/8/layout/cycle6"/>
    <dgm:cxn modelId="{F03F5E9D-69A2-4412-8457-A2AC5396D49B}" type="presOf" srcId="{2BA4AB6C-DCBC-4650-92E5-7A6D7902B763}" destId="{393BB45D-0F28-4CBD-BE4F-4EF483AAA4A5}" srcOrd="0" destOrd="0" presId="urn:microsoft.com/office/officeart/2005/8/layout/cycle6"/>
    <dgm:cxn modelId="{FE48D4FE-98F9-47D7-BAE5-264F6237D4A3}" srcId="{97714863-7EB2-4694-BD6A-D106E3F6C626}" destId="{BCAF7DCF-BBE8-4932-9F14-309A1F5F325A}" srcOrd="0" destOrd="0" parTransId="{1BC4A54F-B6BA-4BF8-9535-E42F7853FC6D}" sibTransId="{646D5CDD-8454-4611-9D24-8674B975E30F}"/>
    <dgm:cxn modelId="{7B23FD80-094D-4E35-B206-B66F92EA308F}" srcId="{97714863-7EB2-4694-BD6A-D106E3F6C626}" destId="{672B82D8-6054-43AD-A18F-92565AA9D365}" srcOrd="5" destOrd="0" parTransId="{E6BB9A61-1B0C-4364-BDDA-34185A426924}" sibTransId="{2BA4AB6C-DCBC-4650-92E5-7A6D7902B763}"/>
    <dgm:cxn modelId="{8791071C-01D7-4C80-9BF3-AD6CB6DFDBAC}" type="presOf" srcId="{FE33C219-8BF6-46E3-B60B-325D904D23E5}" destId="{E61E84B8-0FC4-4888-A63B-08EC8AA4EFA2}" srcOrd="0" destOrd="0" presId="urn:microsoft.com/office/officeart/2005/8/layout/cycle6"/>
    <dgm:cxn modelId="{9C94BDCD-EC40-4351-BE5F-7FE1021FE306}" srcId="{97714863-7EB2-4694-BD6A-D106E3F6C626}" destId="{13E5D081-BA4F-4B4B-9789-DF47F373568C}" srcOrd="3" destOrd="0" parTransId="{4B10E8FD-D53A-4FBF-BD29-91E3D750DFD6}" sibTransId="{7CBFB5FE-C25C-4D93-B9D6-D60ABC912519}"/>
    <dgm:cxn modelId="{440B1235-3510-45EB-B7A3-895953B3713E}" srcId="{97714863-7EB2-4694-BD6A-D106E3F6C626}" destId="{EC46EC2C-D108-492A-844E-FAD21A859E98}" srcOrd="2" destOrd="0" parTransId="{1BFBB93B-79FA-4824-BA03-9495603B8E46}" sibTransId="{9B8F1E41-A2B4-415B-B045-AE820AA05C77}"/>
    <dgm:cxn modelId="{8232C6C3-FC59-4782-90C3-68DFBC4B61F6}" type="presOf" srcId="{646D5CDD-8454-4611-9D24-8674B975E30F}" destId="{9EFC32F0-5F5F-42DA-9AB3-14191D808576}" srcOrd="0" destOrd="0" presId="urn:microsoft.com/office/officeart/2005/8/layout/cycle6"/>
    <dgm:cxn modelId="{7DEAE8B1-8737-411B-825F-A7366409950E}" type="presOf" srcId="{672B82D8-6054-43AD-A18F-92565AA9D365}" destId="{65C9A5FC-9FE9-49A1-861D-9590D4942C6D}" srcOrd="0" destOrd="0" presId="urn:microsoft.com/office/officeart/2005/8/layout/cycle6"/>
    <dgm:cxn modelId="{10F2290A-E26E-4044-9783-FB51FF32B5E7}" type="presOf" srcId="{7CCEED8D-254B-47B5-B412-34C8C0852E1C}" destId="{0966E116-9320-4FD4-9C25-2C50AC209F52}" srcOrd="0" destOrd="0" presId="urn:microsoft.com/office/officeart/2005/8/layout/cycle6"/>
    <dgm:cxn modelId="{0C502567-142B-4130-B1F9-CCB9BA93CF49}" srcId="{97714863-7EB2-4694-BD6A-D106E3F6C626}" destId="{7CCEED8D-254B-47B5-B412-34C8C0852E1C}" srcOrd="1" destOrd="0" parTransId="{67A29C5D-CF58-4F47-B724-8721E9CB5454}" sibTransId="{FE33C219-8BF6-46E3-B60B-325D904D23E5}"/>
    <dgm:cxn modelId="{664B2D80-D5F2-40EB-B225-49189275765D}" srcId="{97714863-7EB2-4694-BD6A-D106E3F6C626}" destId="{486364CC-822C-433C-8DDA-795315A3D62D}" srcOrd="4" destOrd="0" parTransId="{98CFC7C5-3517-4DAF-8E95-34EE74A37EF4}" sibTransId="{091D1300-CA6A-43E6-B9CE-DF3F7C4A301E}"/>
    <dgm:cxn modelId="{5A4272FC-E00E-4E33-A325-ADC6681CF12F}" type="presOf" srcId="{9B8F1E41-A2B4-415B-B045-AE820AA05C77}" destId="{B072A7BD-BC50-4436-A24E-8E86DB0056A3}" srcOrd="0" destOrd="0" presId="urn:microsoft.com/office/officeart/2005/8/layout/cycle6"/>
    <dgm:cxn modelId="{965075A6-ACBC-4892-B65E-5080F2B017DE}" type="presOf" srcId="{97714863-7EB2-4694-BD6A-D106E3F6C626}" destId="{3A79ED84-DD07-4558-A3E1-33170C9589F3}" srcOrd="0" destOrd="0" presId="urn:microsoft.com/office/officeart/2005/8/layout/cycle6"/>
    <dgm:cxn modelId="{714D42D3-5C06-481F-B31C-E8991149961E}" type="presOf" srcId="{BCAF7DCF-BBE8-4932-9F14-309A1F5F325A}" destId="{4B882EC7-2B65-4DE8-BFD9-97A6567DFAE6}" srcOrd="0" destOrd="0" presId="urn:microsoft.com/office/officeart/2005/8/layout/cycle6"/>
    <dgm:cxn modelId="{615DB98E-8B5F-499C-9984-7D2ADD8F02BF}" type="presParOf" srcId="{3A79ED84-DD07-4558-A3E1-33170C9589F3}" destId="{4B882EC7-2B65-4DE8-BFD9-97A6567DFAE6}" srcOrd="0" destOrd="0" presId="urn:microsoft.com/office/officeart/2005/8/layout/cycle6"/>
    <dgm:cxn modelId="{FED44490-E5DC-4077-9449-4DEB1E0FF92C}" type="presParOf" srcId="{3A79ED84-DD07-4558-A3E1-33170C9589F3}" destId="{AED77A30-5AD7-4BE2-BF4E-F03AA60F67D8}" srcOrd="1" destOrd="0" presId="urn:microsoft.com/office/officeart/2005/8/layout/cycle6"/>
    <dgm:cxn modelId="{3D680BA2-3D33-4A4A-B7BA-D8DDC079C0E8}" type="presParOf" srcId="{3A79ED84-DD07-4558-A3E1-33170C9589F3}" destId="{9EFC32F0-5F5F-42DA-9AB3-14191D808576}" srcOrd="2" destOrd="0" presId="urn:microsoft.com/office/officeart/2005/8/layout/cycle6"/>
    <dgm:cxn modelId="{4D52B639-3B35-4B21-9C2F-4319CC2C8798}" type="presParOf" srcId="{3A79ED84-DD07-4558-A3E1-33170C9589F3}" destId="{0966E116-9320-4FD4-9C25-2C50AC209F52}" srcOrd="3" destOrd="0" presId="urn:microsoft.com/office/officeart/2005/8/layout/cycle6"/>
    <dgm:cxn modelId="{CABAF91A-6C3D-4791-9904-7C38DA97B092}" type="presParOf" srcId="{3A79ED84-DD07-4558-A3E1-33170C9589F3}" destId="{95152DB2-B437-42CF-83B9-7DF1D2CD07EE}" srcOrd="4" destOrd="0" presId="urn:microsoft.com/office/officeart/2005/8/layout/cycle6"/>
    <dgm:cxn modelId="{C8D1741E-4345-48B4-8395-662A750428F3}" type="presParOf" srcId="{3A79ED84-DD07-4558-A3E1-33170C9589F3}" destId="{E61E84B8-0FC4-4888-A63B-08EC8AA4EFA2}" srcOrd="5" destOrd="0" presId="urn:microsoft.com/office/officeart/2005/8/layout/cycle6"/>
    <dgm:cxn modelId="{6E7C3823-8A9B-44C0-86DE-46DA84F31635}" type="presParOf" srcId="{3A79ED84-DD07-4558-A3E1-33170C9589F3}" destId="{407D863A-43B1-4FCE-B10D-D2821C670B2F}" srcOrd="6" destOrd="0" presId="urn:microsoft.com/office/officeart/2005/8/layout/cycle6"/>
    <dgm:cxn modelId="{D2CED3FE-8DF7-4F5A-8B63-ED076AC58BEF}" type="presParOf" srcId="{3A79ED84-DD07-4558-A3E1-33170C9589F3}" destId="{FD009480-6F9A-4587-9D7E-019751B6D3C5}" srcOrd="7" destOrd="0" presId="urn:microsoft.com/office/officeart/2005/8/layout/cycle6"/>
    <dgm:cxn modelId="{9D19DFC1-6EE8-408B-BD55-9C5AC5D03B0D}" type="presParOf" srcId="{3A79ED84-DD07-4558-A3E1-33170C9589F3}" destId="{B072A7BD-BC50-4436-A24E-8E86DB0056A3}" srcOrd="8" destOrd="0" presId="urn:microsoft.com/office/officeart/2005/8/layout/cycle6"/>
    <dgm:cxn modelId="{4204FCCA-D845-4253-9DFB-9736C3E14E38}" type="presParOf" srcId="{3A79ED84-DD07-4558-A3E1-33170C9589F3}" destId="{C62D4D1E-352F-48EB-9456-F6C6176BDFBE}" srcOrd="9" destOrd="0" presId="urn:microsoft.com/office/officeart/2005/8/layout/cycle6"/>
    <dgm:cxn modelId="{001190CE-F147-4BB7-A64A-BE37EC21B6A9}" type="presParOf" srcId="{3A79ED84-DD07-4558-A3E1-33170C9589F3}" destId="{588445D9-95B2-4B99-B002-619E3853B9F8}" srcOrd="10" destOrd="0" presId="urn:microsoft.com/office/officeart/2005/8/layout/cycle6"/>
    <dgm:cxn modelId="{F8B49559-C353-421A-8BD7-499D21BFFA4E}" type="presParOf" srcId="{3A79ED84-DD07-4558-A3E1-33170C9589F3}" destId="{B6F85C86-B053-4BE7-9E7D-A156D067D8C5}" srcOrd="11" destOrd="0" presId="urn:microsoft.com/office/officeart/2005/8/layout/cycle6"/>
    <dgm:cxn modelId="{3E27ABA4-D08E-4C0C-A4F7-76BC955A6396}" type="presParOf" srcId="{3A79ED84-DD07-4558-A3E1-33170C9589F3}" destId="{D323A28F-BAA1-4B33-A01C-08677E053242}" srcOrd="12" destOrd="0" presId="urn:microsoft.com/office/officeart/2005/8/layout/cycle6"/>
    <dgm:cxn modelId="{05018181-F34F-4DA3-BE75-0F5F69776E81}" type="presParOf" srcId="{3A79ED84-DD07-4558-A3E1-33170C9589F3}" destId="{7B991E4D-51CF-4C4B-BF04-AE162276E6E0}" srcOrd="13" destOrd="0" presId="urn:microsoft.com/office/officeart/2005/8/layout/cycle6"/>
    <dgm:cxn modelId="{02023B5B-F391-4D99-BD4C-90048F6F8527}" type="presParOf" srcId="{3A79ED84-DD07-4558-A3E1-33170C9589F3}" destId="{59564F8F-DEA3-43EF-BBD7-4D2360A9275B}" srcOrd="14" destOrd="0" presId="urn:microsoft.com/office/officeart/2005/8/layout/cycle6"/>
    <dgm:cxn modelId="{2C8FA856-0F78-4872-A5DA-A07366ACFEFF}" type="presParOf" srcId="{3A79ED84-DD07-4558-A3E1-33170C9589F3}" destId="{65C9A5FC-9FE9-49A1-861D-9590D4942C6D}" srcOrd="15" destOrd="0" presId="urn:microsoft.com/office/officeart/2005/8/layout/cycle6"/>
    <dgm:cxn modelId="{9E96A81C-A943-415E-9D0D-0ECEB9193DED}" type="presParOf" srcId="{3A79ED84-DD07-4558-A3E1-33170C9589F3}" destId="{F25CE366-8EAB-4526-B507-287475614986}" srcOrd="16" destOrd="0" presId="urn:microsoft.com/office/officeart/2005/8/layout/cycle6"/>
    <dgm:cxn modelId="{97B00F55-A2B3-4EEC-87BD-E733BE0C313C}" type="presParOf" srcId="{3A79ED84-DD07-4558-A3E1-33170C9589F3}" destId="{393BB45D-0F28-4CBD-BE4F-4EF483AAA4A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82EC7-2B65-4DE8-BFD9-97A6567DFAE6}">
      <dsp:nvSpPr>
        <dsp:cNvPr id="0" name=""/>
        <dsp:cNvSpPr/>
      </dsp:nvSpPr>
      <dsp:spPr>
        <a:xfrm>
          <a:off x="2540942" y="688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Storage &amp; Preservation with Weighing Facilities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582792" y="42538"/>
        <a:ext cx="1235214" cy="773594"/>
      </dsp:txXfrm>
    </dsp:sp>
    <dsp:sp modelId="{9EFC32F0-5F5F-42DA-9AB3-14191D808576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2688736" y="113562"/>
              </a:moveTo>
              <a:arcTo wR="2020839" hR="2020839" stAng="17357966" swAng="150240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E116-9320-4FD4-9C25-2C50AC209F52}">
      <dsp:nvSpPr>
        <dsp:cNvPr id="0" name=""/>
        <dsp:cNvSpPr/>
      </dsp:nvSpPr>
      <dsp:spPr>
        <a:xfrm>
          <a:off x="4291040" y="1011108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Testing and Certification &amp; Fumigation and Pest Management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332890" y="1052958"/>
        <a:ext cx="1235214" cy="773594"/>
      </dsp:txXfrm>
    </dsp:sp>
    <dsp:sp modelId="{E61E84B8-0FC4-4888-A63B-08EC8AA4EFA2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3959442" y="1450219"/>
              </a:moveTo>
              <a:arcTo wR="2020839" hR="2020839" stAng="20615906" swAng="1968189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D863A-43B1-4FCE-B10D-D2821C670B2F}">
      <dsp:nvSpPr>
        <dsp:cNvPr id="0" name=""/>
        <dsp:cNvSpPr/>
      </dsp:nvSpPr>
      <dsp:spPr>
        <a:xfrm>
          <a:off x="4291040" y="3031947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Collateral Management for Commodity Funding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332890" y="3073797"/>
        <a:ext cx="1235214" cy="773594"/>
      </dsp:txXfrm>
    </dsp:sp>
    <dsp:sp modelId="{B072A7BD-BC50-4436-A24E-8E86DB0056A3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3433221" y="3466165"/>
              </a:moveTo>
              <a:arcTo wR="2020839" hR="2020839" stAng="2739630" swAng="1502404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D4D1E-352F-48EB-9456-F6C6176BDFBE}">
      <dsp:nvSpPr>
        <dsp:cNvPr id="0" name=""/>
        <dsp:cNvSpPr/>
      </dsp:nvSpPr>
      <dsp:spPr>
        <a:xfrm>
          <a:off x="2540942" y="4042366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Commodity Procurement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582792" y="4084216"/>
        <a:ext cx="1235214" cy="773594"/>
      </dsp:txXfrm>
    </dsp:sp>
    <dsp:sp modelId="{B6F85C86-B053-4BE7-9E7D-A156D067D8C5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1352941" y="3928115"/>
              </a:moveTo>
              <a:arcTo wR="2020839" hR="2020839" stAng="6557966" swAng="1502404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3A28F-BAA1-4B33-A01C-08677E053242}">
      <dsp:nvSpPr>
        <dsp:cNvPr id="0" name=""/>
        <dsp:cNvSpPr/>
      </dsp:nvSpPr>
      <dsp:spPr>
        <a:xfrm>
          <a:off x="790844" y="3031947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Primary Processing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832694" y="3073797"/>
        <a:ext cx="1235214" cy="773594"/>
      </dsp:txXfrm>
    </dsp:sp>
    <dsp:sp modelId="{59564F8F-DEA3-43EF-BBD7-4D2360A9275B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82235" y="2591459"/>
              </a:moveTo>
              <a:arcTo wR="2020839" hR="2020839" stAng="9815906" swAng="1968189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A5FC-9FE9-49A1-861D-9590D4942C6D}">
      <dsp:nvSpPr>
        <dsp:cNvPr id="0" name=""/>
        <dsp:cNvSpPr/>
      </dsp:nvSpPr>
      <dsp:spPr>
        <a:xfrm>
          <a:off x="790844" y="1011108"/>
          <a:ext cx="1318914" cy="857294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Domestic &amp; International Trading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832694" y="1052958"/>
        <a:ext cx="1235214" cy="773594"/>
      </dsp:txXfrm>
    </dsp:sp>
    <dsp:sp modelId="{393BB45D-0F28-4CBD-BE4F-4EF483AAA4A5}">
      <dsp:nvSpPr>
        <dsp:cNvPr id="0" name=""/>
        <dsp:cNvSpPr/>
      </dsp:nvSpPr>
      <dsp:spPr>
        <a:xfrm>
          <a:off x="1179560" y="429335"/>
          <a:ext cx="4041678" cy="4041678"/>
        </a:xfrm>
        <a:custGeom>
          <a:avLst/>
          <a:gdLst/>
          <a:ahLst/>
          <a:cxnLst/>
          <a:rect l="0" t="0" r="0" b="0"/>
          <a:pathLst>
            <a:path>
              <a:moveTo>
                <a:pt x="608457" y="575512"/>
              </a:moveTo>
              <a:arcTo wR="2020839" hR="2020839" stAng="13539630" swAng="150240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2E350E74-292D-4521-8377-9774D981290E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81E392F3-B274-4D7E-9044-04780777E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26" indent="-28574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63" indent="-2285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48" indent="-2285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33" indent="-2285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18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03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88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073" indent="-2285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8A9684-D1C4-42B1-8625-AB04120C92AB}" type="slidenum">
              <a:rPr lang="en-US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8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0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3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71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.jpg"/>
          <p:cNvPicPr>
            <a:picLocks noChangeAspect="1"/>
          </p:cNvPicPr>
          <p:nvPr userDrawn="1"/>
        </p:nvPicPr>
        <p:blipFill>
          <a:blip r:embed="rId2"/>
          <a:srcRect l="322" t="322"/>
          <a:stretch>
            <a:fillRect/>
          </a:stretch>
        </p:blipFill>
        <p:spPr bwMode="auto">
          <a:xfrm>
            <a:off x="0" y="0"/>
            <a:ext cx="9144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31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:\PPT Template\PPT Template\PPT template_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3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:\PPT Template\PPT Template\PPT template_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68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3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9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4325" y="6553200"/>
            <a:ext cx="1459675" cy="2335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1" baseline="0" dirty="0" smtClean="0">
                <a:solidFill>
                  <a:sysClr val="windowText" lastClr="000000"/>
                </a:solidFill>
                <a:latin typeface="+mj-lt"/>
              </a:rPr>
              <a:t>22</a:t>
            </a:r>
            <a:r>
              <a:rPr lang="en-US" sz="1200" b="1" baseline="30000" dirty="0" smtClean="0">
                <a:solidFill>
                  <a:sysClr val="windowText" lastClr="000000"/>
                </a:solidFill>
                <a:latin typeface="+mj-lt"/>
              </a:rPr>
              <a:t>nd</a:t>
            </a:r>
            <a:r>
              <a:rPr lang="en-US" sz="1200" b="1" baseline="0" dirty="0" smtClean="0">
                <a:solidFill>
                  <a:sysClr val="windowText" lastClr="000000"/>
                </a:solidFill>
                <a:latin typeface="+mj-lt"/>
              </a:rPr>
              <a:t> March</a:t>
            </a:r>
            <a:r>
              <a:rPr lang="en-US" sz="1200" b="1" dirty="0" smtClean="0">
                <a:solidFill>
                  <a:sysClr val="windowText" lastClr="000000"/>
                </a:solidFill>
                <a:latin typeface="+mj-lt"/>
              </a:rPr>
              <a:t>, 2013</a:t>
            </a:r>
            <a:endParaRPr lang="en-US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81800" y="6583363"/>
            <a:ext cx="2133600" cy="2746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dirty="0" smtClean="0">
                <a:solidFill>
                  <a:sysClr val="windowText" lastClr="000000"/>
                </a:solidFill>
                <a:latin typeface="+mj-lt"/>
              </a:rPr>
              <a:t>Page No. : </a:t>
            </a:r>
            <a:fld id="{C66C89A9-8588-48C5-B51F-210EE078A300}" type="slidenum">
              <a:rPr lang="en-US" sz="1000" smtClean="0">
                <a:solidFill>
                  <a:sysClr val="windowText" lastClr="000000"/>
                </a:solidFill>
                <a:latin typeface="+mj-lt"/>
              </a:rPr>
              <a:pPr algn="r">
                <a:defRPr/>
              </a:pPr>
              <a:t>‹#›</a:t>
            </a:fld>
            <a:endParaRPr lang="en-US" sz="10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032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55" r:id="rId9"/>
    <p:sldLayoutId id="2147483668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4572000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900" b="1" dirty="0" smtClean="0">
                <a:solidFill>
                  <a:schemeClr val="bg1"/>
                </a:solidFill>
              </a:rPr>
              <a:t>Post Harvest Management</a:t>
            </a:r>
            <a:br>
              <a:rPr lang="en-US" sz="4900" b="1" dirty="0" smtClean="0">
                <a:solidFill>
                  <a:schemeClr val="bg1"/>
                </a:solidFill>
              </a:rPr>
            </a:br>
            <a:r>
              <a:rPr lang="en-US" sz="2200" b="1" dirty="0" smtClean="0"/>
              <a:t>The India Maize Summit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white"/>
                </a:solidFill>
              </a:rPr>
              <a:t>Commodity Procurement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500451"/>
            <a:ext cx="173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Experienced team which ensures that the right product is bought from the right place at the right time and right </a:t>
            </a:r>
            <a:r>
              <a:rPr lang="en-US" sz="1200" b="1" dirty="0" smtClean="0">
                <a:solidFill>
                  <a:prstClr val="black"/>
                </a:solidFill>
              </a:rPr>
              <a:t>price.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150203"/>
            <a:ext cx="61722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SSLL </a:t>
            </a:r>
            <a:r>
              <a:rPr lang="en-US" sz="1200" dirty="0">
                <a:solidFill>
                  <a:prstClr val="black"/>
                </a:solidFill>
              </a:rPr>
              <a:t>has started to provide Commodity Procurement services from FY 12 for large to medium </a:t>
            </a:r>
            <a:r>
              <a:rPr lang="en-US" sz="1200" dirty="0" smtClean="0">
                <a:solidFill>
                  <a:prstClr val="black"/>
                </a:solidFill>
              </a:rPr>
              <a:t>corporates.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SSLL </a:t>
            </a:r>
            <a:r>
              <a:rPr lang="en-US" sz="1200" dirty="0">
                <a:solidFill>
                  <a:prstClr val="black"/>
                </a:solidFill>
              </a:rPr>
              <a:t>acts as buying agents to procure agri commodities on their behalf based on quality specifications required by the </a:t>
            </a:r>
            <a:r>
              <a:rPr lang="en-US" sz="1200" dirty="0" smtClean="0">
                <a:solidFill>
                  <a:prstClr val="black"/>
                </a:solidFill>
              </a:rPr>
              <a:t>client.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1" y="638243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Procurement fees is a pre determined % of the value of the goods to be </a:t>
            </a:r>
            <a:r>
              <a:rPr lang="en-US" sz="1200" dirty="0" smtClean="0">
                <a:solidFill>
                  <a:prstClr val="black"/>
                </a:solidFill>
              </a:rPr>
              <a:t>procured.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1" y="5486400"/>
            <a:ext cx="64008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300"/>
              </a:spcAft>
            </a:pPr>
            <a:r>
              <a:rPr lang="en-US" sz="1200" dirty="0">
                <a:solidFill>
                  <a:prstClr val="white"/>
                </a:solidFill>
              </a:rPr>
              <a:t>For procurement purposes, </a:t>
            </a:r>
            <a:r>
              <a:rPr lang="en-US" sz="1200" dirty="0" smtClean="0">
                <a:solidFill>
                  <a:prstClr val="white"/>
                </a:solidFill>
              </a:rPr>
              <a:t>SSLL </a:t>
            </a:r>
            <a:r>
              <a:rPr lang="en-US" sz="1200" dirty="0">
                <a:solidFill>
                  <a:prstClr val="white"/>
                </a:solidFill>
              </a:rPr>
              <a:t>focuses on commodities such as Cumin, Mustard, Wheat, Soyabean Chana Pulses, Cotton Seed Oil Cake, Coriander, </a:t>
            </a:r>
            <a:r>
              <a:rPr lang="en-US" sz="1200" dirty="0" smtClean="0">
                <a:solidFill>
                  <a:prstClr val="white"/>
                </a:solidFill>
              </a:rPr>
              <a:t>and many other commodities.</a:t>
            </a:r>
            <a:endParaRPr lang="en-US" sz="1200" dirty="0">
              <a:solidFill>
                <a:prstClr val="white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>
                <a:solidFill>
                  <a:prstClr val="white"/>
                </a:solidFill>
              </a:rPr>
              <a:t>Target </a:t>
            </a:r>
            <a:r>
              <a:rPr lang="en-US" sz="1200" b="1" dirty="0" smtClean="0">
                <a:solidFill>
                  <a:prstClr val="white"/>
                </a:solidFill>
              </a:rPr>
              <a:t>Locations :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States of Rajasthan, Gujarat, MP and </a:t>
            </a:r>
            <a:r>
              <a:rPr lang="en-US" sz="1200" dirty="0" smtClean="0">
                <a:solidFill>
                  <a:prstClr val="white"/>
                </a:solidFill>
              </a:rPr>
              <a:t>Maharashtra.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2288223"/>
            <a:ext cx="1048098" cy="719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3433953"/>
            <a:ext cx="1048098" cy="65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4515888"/>
            <a:ext cx="1048098" cy="63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10166" r="3700"/>
          <a:stretch/>
        </p:blipFill>
        <p:spPr bwMode="auto">
          <a:xfrm>
            <a:off x="7391603" y="3485608"/>
            <a:ext cx="1600710" cy="651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43" y="3466763"/>
            <a:ext cx="694115" cy="697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3512172"/>
            <a:ext cx="155799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Procurement services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6400800" y="3512172"/>
            <a:ext cx="568672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 smtClean="0">
                <a:solidFill>
                  <a:srgbClr val="000000"/>
                </a:solidFill>
                <a:cs typeface="Calibri"/>
              </a:rPr>
              <a:t>Delivery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4419676"/>
            <a:ext cx="1849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Weighing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Testing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Storage &amp; Preservation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</a:rPr>
              <a:t>Collateral Funding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2849215" y="5230664"/>
            <a:ext cx="568672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Farmer</a:t>
            </a:r>
            <a:endParaRPr lang="en-CA" sz="1200" dirty="0" smtClea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2861415" y="4145932"/>
            <a:ext cx="568672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Trader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2514600" y="3069928"/>
            <a:ext cx="1200498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CA" sz="1200" dirty="0" smtClean="0">
                <a:solidFill>
                  <a:srgbClr val="000000"/>
                </a:solidFill>
                <a:cs typeface="Calibri"/>
              </a:rPr>
              <a:t>Auction Platform</a:t>
            </a:r>
            <a:endParaRPr lang="en-CA" sz="1200" dirty="0">
              <a:solidFill>
                <a:srgbClr val="000000"/>
              </a:solidFill>
              <a:cs typeface="Calibri"/>
            </a:endParaRPr>
          </a:p>
          <a:p>
            <a:pPr algn="ctr"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7754306" y="4208564"/>
            <a:ext cx="932494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Corporates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4038600" y="3819155"/>
            <a:ext cx="1295400" cy="1002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324600" y="3808011"/>
            <a:ext cx="914400" cy="1002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3715098" y="2182664"/>
            <a:ext cx="171102" cy="306156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20574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67000" y="63246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67000" y="6781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Primary Processing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500451"/>
            <a:ext cx="1739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Processing plants which are well equipped and structured to conform with international standards.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160145"/>
            <a:ext cx="6172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SSLL also provides primary processing facilities for various products to </a:t>
            </a:r>
            <a:r>
              <a:rPr lang="en-US" sz="1600" dirty="0">
                <a:solidFill>
                  <a:prstClr val="black"/>
                </a:solidFill>
              </a:rPr>
              <a:t>prepare these products for domestic or export </a:t>
            </a:r>
            <a:r>
              <a:rPr lang="en-US" sz="1600" dirty="0" smtClean="0">
                <a:solidFill>
                  <a:prstClr val="black"/>
                </a:solidFill>
              </a:rPr>
              <a:t>markets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Primary </a:t>
            </a:r>
            <a:r>
              <a:rPr lang="en-US" sz="1600" dirty="0">
                <a:solidFill>
                  <a:prstClr val="black"/>
                </a:solidFill>
              </a:rPr>
              <a:t>processing adds a lot of value to existing products by cleaning, grading, sorting and </a:t>
            </a:r>
            <a:r>
              <a:rPr lang="en-US" sz="1600" dirty="0" smtClean="0">
                <a:solidFill>
                  <a:prstClr val="black"/>
                </a:solidFill>
              </a:rPr>
              <a:t>testing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SSLL has state of the art processing plants which are ISO 22000 certified and particularly specializes in processing cumin seed, almonds and peanuts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Each of these plants are well equipped and structured, conforming with international quality standards and running at maximum capacity and efficiency 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>
                <a:solidFill>
                  <a:prstClr val="black"/>
                </a:solidFill>
              </a:rPr>
              <a:t>SSLL can provide any type of packaging (gunny bag, paper bag, PP bag,  box pack, etc.)  in any specified weight and size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44196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64770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 descr="C:\Users\abhishek.gandhi\AppData\Local\Microsoft\Windows\Temporary Internet Files\Content.Outlook\X6UZWVO3\IMG_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19029"/>
            <a:ext cx="2189336" cy="16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bhishek.gandhi\AppData\Local\Microsoft\Windows\Temporary Internet Files\Content.Outlook\X6UZWVO3\IMG_2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58" y="4619029"/>
            <a:ext cx="1765863" cy="17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11" y="4610206"/>
            <a:ext cx="2314589" cy="171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Domestic &amp; International Trading (DIT)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500451"/>
            <a:ext cx="173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Experience coupled with In-depth knowledge of Indian commodity market provides an edge in trading </a:t>
            </a:r>
            <a:r>
              <a:rPr lang="en-US" sz="1200" b="1" dirty="0" smtClean="0">
                <a:solidFill>
                  <a:prstClr val="black"/>
                </a:solidFill>
              </a:rPr>
              <a:t>activities.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143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</a:rPr>
              <a:t>SSLL </a:t>
            </a:r>
            <a:r>
              <a:rPr lang="en-US" sz="1600" dirty="0">
                <a:solidFill>
                  <a:prstClr val="black"/>
                </a:solidFill>
              </a:rPr>
              <a:t>is involved in the Trading (Domestic and International) of various types of </a:t>
            </a:r>
            <a:r>
              <a:rPr lang="en-US" sz="1600" dirty="0" smtClean="0">
                <a:solidFill>
                  <a:prstClr val="black"/>
                </a:solidFill>
              </a:rPr>
              <a:t>bulk </a:t>
            </a:r>
            <a:r>
              <a:rPr lang="en-US" sz="1600" dirty="0" err="1" smtClean="0">
                <a:solidFill>
                  <a:prstClr val="black"/>
                </a:solidFill>
              </a:rPr>
              <a:t>agri</a:t>
            </a:r>
            <a:r>
              <a:rPr lang="en-US" sz="1600" dirty="0" smtClean="0">
                <a:solidFill>
                  <a:prstClr val="black"/>
                </a:solidFill>
              </a:rPr>
              <a:t>-commodities.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1" y="638243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Primary Processing &amp; Trading sales amount will be recorded as </a:t>
            </a:r>
            <a:r>
              <a:rPr lang="en-US" sz="1200" dirty="0" smtClean="0">
                <a:solidFill>
                  <a:prstClr val="black"/>
                </a:solidFill>
              </a:rPr>
              <a:t>revenue.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2848759"/>
            <a:ext cx="1048098" cy="719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3994489"/>
            <a:ext cx="1048098" cy="655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02" y="5076424"/>
            <a:ext cx="1048098" cy="638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27299"/>
            <a:ext cx="694115" cy="697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4501594"/>
            <a:ext cx="106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SSL’s buys </a:t>
            </a:r>
            <a:endParaRPr lang="en-CA" sz="1200" dirty="0" smtClean="0">
              <a:solidFill>
                <a:srgbClr val="000000"/>
              </a:solidFill>
              <a:cs typeface="Calibri"/>
            </a:endParaRPr>
          </a:p>
          <a:p>
            <a:pPr>
              <a:lnSpc>
                <a:spcPts val="1400"/>
              </a:lnSpc>
            </a:pPr>
            <a:r>
              <a:rPr lang="en-CA" sz="1200" dirty="0" smtClean="0">
                <a:solidFill>
                  <a:srgbClr val="000000"/>
                </a:solidFill>
                <a:cs typeface="Calibri"/>
              </a:rPr>
              <a:t>commodities</a:t>
            </a:r>
            <a:endParaRPr lang="en-CA" sz="1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6172200" y="4733530"/>
            <a:ext cx="774651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prstClr val="black"/>
                </a:solidFill>
              </a:rPr>
              <a:t>Primary Processing</a:t>
            </a:r>
            <a:endParaRPr lang="en-CA" sz="1200" dirty="0" smtClea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2" name="TextBox 14"/>
          <p:cNvSpPr txBox="1"/>
          <p:nvPr/>
        </p:nvSpPr>
        <p:spPr>
          <a:xfrm>
            <a:off x="2849215" y="5791200"/>
            <a:ext cx="568672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Farmer</a:t>
            </a:r>
            <a:endParaRPr lang="en-CA" sz="1200" dirty="0" smtClea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3" name="TextBox 14"/>
          <p:cNvSpPr txBox="1"/>
          <p:nvPr/>
        </p:nvSpPr>
        <p:spPr>
          <a:xfrm>
            <a:off x="2861415" y="4697264"/>
            <a:ext cx="568672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 dirty="0">
                <a:solidFill>
                  <a:srgbClr val="000000"/>
                </a:solidFill>
                <a:cs typeface="Calibri"/>
              </a:rPr>
              <a:t>Trader</a:t>
            </a:r>
          </a:p>
        </p:txBody>
      </p:sp>
      <p:sp>
        <p:nvSpPr>
          <p:cNvPr id="34" name="TextBox 14"/>
          <p:cNvSpPr txBox="1"/>
          <p:nvPr/>
        </p:nvSpPr>
        <p:spPr>
          <a:xfrm>
            <a:off x="2514600" y="3630464"/>
            <a:ext cx="1200498" cy="3590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CA" sz="1200" dirty="0" smtClean="0">
                <a:solidFill>
                  <a:srgbClr val="000000"/>
                </a:solidFill>
                <a:cs typeface="Calibri"/>
              </a:rPr>
              <a:t>Auction Platform</a:t>
            </a:r>
            <a:endParaRPr lang="en-CA" sz="1200" dirty="0">
              <a:solidFill>
                <a:srgbClr val="000000"/>
              </a:solidFill>
              <a:cs typeface="Calibri"/>
            </a:endParaRPr>
          </a:p>
          <a:p>
            <a:pPr algn="ctr"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992844" y="4337621"/>
            <a:ext cx="647700" cy="149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ight Bracket 40"/>
          <p:cNvSpPr/>
          <p:nvPr/>
        </p:nvSpPr>
        <p:spPr>
          <a:xfrm>
            <a:off x="3715098" y="2743200"/>
            <a:ext cx="171102" cy="3061568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5056" r="5421" b="10417"/>
          <a:stretch/>
        </p:blipFill>
        <p:spPr bwMode="auto">
          <a:xfrm>
            <a:off x="6024785" y="4046144"/>
            <a:ext cx="999858" cy="603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5334000" y="4297157"/>
            <a:ext cx="553927" cy="1570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72" y="4457135"/>
            <a:ext cx="1079385" cy="66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429000"/>
            <a:ext cx="1128257" cy="628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6462" y="2967335"/>
            <a:ext cx="1361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International Market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1272" y="5163979"/>
            <a:ext cx="107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Domestic Market</a:t>
            </a:r>
          </a:p>
        </p:txBody>
      </p:sp>
      <p:sp>
        <p:nvSpPr>
          <p:cNvPr id="36" name="TextBox 14"/>
          <p:cNvSpPr txBox="1"/>
          <p:nvPr/>
        </p:nvSpPr>
        <p:spPr>
          <a:xfrm>
            <a:off x="7086600" y="4468664"/>
            <a:ext cx="533400" cy="1795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200" dirty="0">
                <a:solidFill>
                  <a:prstClr val="black"/>
                </a:solidFill>
              </a:rPr>
              <a:t>Sold to</a:t>
            </a:r>
            <a:endParaRPr lang="en-CA" sz="1200" dirty="0" smtClea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7640526" y="3743221"/>
            <a:ext cx="131873" cy="116984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>
            <a:off x="7162800" y="4328144"/>
            <a:ext cx="47772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24384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667000" y="63246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67000" y="6781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0" y="3810000"/>
            <a:ext cx="9144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b="1" dirty="0" smtClean="0">
                <a:solidFill>
                  <a:prstClr val="white"/>
                </a:solidFill>
              </a:rPr>
              <a:t>Our Tie-Ups</a:t>
            </a:r>
            <a:endParaRPr lang="en-US" sz="3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28998" y="478564"/>
            <a:ext cx="6172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Tie-Up with RSWC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371600"/>
            <a:ext cx="17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First of its kind State and Private sector partnership in </a:t>
            </a:r>
            <a:r>
              <a:rPr lang="en-US" sz="1400" b="1" dirty="0" err="1">
                <a:solidFill>
                  <a:prstClr val="black"/>
                </a:solidFill>
              </a:rPr>
              <a:t>Agri</a:t>
            </a:r>
            <a:r>
              <a:rPr lang="en-US" sz="1400" b="1" dirty="0">
                <a:solidFill>
                  <a:prstClr val="black"/>
                </a:solidFill>
              </a:rPr>
              <a:t>-logistics </a:t>
            </a:r>
            <a:r>
              <a:rPr lang="en-US" sz="1400" b="1" dirty="0" smtClean="0">
                <a:solidFill>
                  <a:prstClr val="black"/>
                </a:solidFill>
              </a:rPr>
              <a:t>sector.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4923" y="1258669"/>
            <a:ext cx="617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</a:rPr>
              <a:t>Under the Public Private Partnership model, SSLL has signed an MOU with the Rajasthan State Warehousing </a:t>
            </a:r>
            <a:r>
              <a:rPr lang="en-US" sz="1400" dirty="0" smtClean="0">
                <a:solidFill>
                  <a:prstClr val="black"/>
                </a:solidFill>
              </a:rPr>
              <a:t>Corporation </a:t>
            </a:r>
            <a:r>
              <a:rPr lang="en-US" sz="1400" dirty="0">
                <a:solidFill>
                  <a:prstClr val="black"/>
                </a:solidFill>
              </a:rPr>
              <a:t>for </a:t>
            </a:r>
            <a:r>
              <a:rPr lang="en-US" sz="1400" dirty="0" smtClean="0">
                <a:solidFill>
                  <a:prstClr val="black"/>
                </a:solidFill>
              </a:rPr>
              <a:t>management &amp; operations of its warehouses at 38 Locations in the state of Rajasthan.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1" y="2514599"/>
            <a:ext cx="6400800" cy="34290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white"/>
                </a:solidFill>
              </a:rPr>
              <a:t>Managing operations  </a:t>
            </a:r>
            <a:r>
              <a:rPr lang="en-US" sz="1400" dirty="0">
                <a:solidFill>
                  <a:prstClr val="white"/>
                </a:solidFill>
              </a:rPr>
              <a:t>of RSWC's warehouses at 38 </a:t>
            </a:r>
            <a:r>
              <a:rPr lang="en-US" sz="1400" dirty="0" smtClean="0">
                <a:solidFill>
                  <a:prstClr val="white"/>
                </a:solidFill>
              </a:rPr>
              <a:t>locations with a storage capacity </a:t>
            </a:r>
            <a:r>
              <a:rPr lang="en-US" sz="1400" dirty="0">
                <a:solidFill>
                  <a:prstClr val="white"/>
                </a:solidFill>
              </a:rPr>
              <a:t>of </a:t>
            </a:r>
            <a:r>
              <a:rPr lang="en-US" sz="1400" dirty="0" smtClean="0">
                <a:solidFill>
                  <a:prstClr val="white"/>
                </a:solidFill>
              </a:rPr>
              <a:t>4.30 Lakhs MT. 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white"/>
                </a:solidFill>
              </a:rPr>
              <a:t>SSLL </a:t>
            </a:r>
            <a:r>
              <a:rPr lang="en-US" sz="1400" dirty="0">
                <a:solidFill>
                  <a:prstClr val="white"/>
                </a:solidFill>
              </a:rPr>
              <a:t>has upgraded the warehouses, with </a:t>
            </a:r>
            <a:r>
              <a:rPr lang="en-US" sz="1400" dirty="0" smtClean="0">
                <a:solidFill>
                  <a:prstClr val="white"/>
                </a:solidFill>
              </a:rPr>
              <a:t>electronic weigh bridges of 60 MT each, </a:t>
            </a:r>
            <a:r>
              <a:rPr lang="en-US" sz="1400" dirty="0">
                <a:solidFill>
                  <a:prstClr val="white"/>
                </a:solidFill>
              </a:rPr>
              <a:t>testing &amp; certification laboratories, computerization &amp; various other infrastructure facilities resulting in better storage for an efficient warehousing </a:t>
            </a:r>
            <a:r>
              <a:rPr lang="en-US" sz="1400" dirty="0" smtClean="0">
                <a:solidFill>
                  <a:prstClr val="white"/>
                </a:solidFill>
              </a:rPr>
              <a:t>system.</a:t>
            </a:r>
            <a:endParaRPr lang="en-US" sz="14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white"/>
                </a:solidFill>
              </a:rPr>
              <a:t>All </a:t>
            </a:r>
            <a:r>
              <a:rPr lang="en-US" sz="1400" dirty="0">
                <a:solidFill>
                  <a:prstClr val="white"/>
                </a:solidFill>
              </a:rPr>
              <a:t>38 warehouses are computerized and connected to RSWC head office through </a:t>
            </a:r>
            <a:r>
              <a:rPr lang="en-US" sz="1400" dirty="0" smtClean="0">
                <a:solidFill>
                  <a:prstClr val="white"/>
                </a:solidFill>
              </a:rPr>
              <a:t>SAP at RSWC warehouses.</a:t>
            </a:r>
            <a:endParaRPr lang="en-US" sz="14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white"/>
                </a:solidFill>
              </a:rPr>
              <a:t>15 </a:t>
            </a:r>
            <a:r>
              <a:rPr lang="en-US" sz="1400" dirty="0">
                <a:solidFill>
                  <a:prstClr val="white"/>
                </a:solidFill>
              </a:rPr>
              <a:t>RSWC Locations are accredited by NCDEX/NSPOT as delivery centers for various commodities traded on the electronic trading  platform</a:t>
            </a:r>
            <a:r>
              <a:rPr lang="en-US" sz="1400" dirty="0" smtClean="0">
                <a:solidFill>
                  <a:prstClr val="white"/>
                </a:solidFill>
              </a:rPr>
              <a:t>.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prstClr val="white"/>
                </a:solidFill>
              </a:rPr>
              <a:t>All 90 warehouse have been approved by PSU’s and Private Sector Banks to provide the Warehouse receipt financing.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20574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28998" y="478564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white"/>
                </a:solidFill>
              </a:rPr>
              <a:t>Tie-Up with NCDEX &amp; NSPOT</a:t>
            </a:r>
            <a:endParaRPr lang="en-US" sz="2800" b="1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639669"/>
            <a:ext cx="1739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 platform to give the farmers the benefits of electronic trading.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4923" y="1066800"/>
            <a:ext cx="6172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SSLL has been approved as an assayer and a warehouse service provider to </a:t>
            </a:r>
            <a:r>
              <a:rPr lang="en-US" sz="1200" dirty="0" smtClean="0">
                <a:solidFill>
                  <a:prstClr val="black"/>
                </a:solidFill>
              </a:rPr>
              <a:t>market </a:t>
            </a:r>
            <a:r>
              <a:rPr lang="en-US" sz="1200" dirty="0">
                <a:solidFill>
                  <a:prstClr val="black"/>
                </a:solidFill>
              </a:rPr>
              <a:t>participants of NCDEX &amp; NSPOT for storage of goods as well as delivery of goods from SSLL and other NCDEX &amp; NSPOT accredited warehouses/delivery </a:t>
            </a:r>
            <a:r>
              <a:rPr lang="en-US" sz="1200" dirty="0" smtClean="0">
                <a:solidFill>
                  <a:prstClr val="black"/>
                </a:solidFill>
              </a:rPr>
              <a:t>centers.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15 </a:t>
            </a:r>
            <a:r>
              <a:rPr lang="en-US" sz="1200" dirty="0">
                <a:solidFill>
                  <a:prstClr val="black"/>
                </a:solidFill>
              </a:rPr>
              <a:t>ALPs and 16 RSWC warehouses are accredited by National Commodity &amp; Derivatives Exchange (NCDEX) and NCDEX Spot Exchange (NSPOT) as delivery centers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4876800" y="2362200"/>
            <a:ext cx="4114801" cy="1905000"/>
          </a:xfrm>
          <a:prstGeom prst="leftArrowCallout">
            <a:avLst>
              <a:gd name="adj1" fmla="val 14647"/>
              <a:gd name="adj2" fmla="val 17667"/>
              <a:gd name="adj3" fmla="val 25000"/>
              <a:gd name="adj4" fmla="val 83290"/>
            </a:avLst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National Commodity &amp; Derivatives Exchange Limited (NCDEX) is a professionally managed on-line multi commodity exchange </a:t>
            </a:r>
            <a:r>
              <a:rPr lang="en-US" sz="1200" dirty="0" smtClean="0">
                <a:solidFill>
                  <a:prstClr val="black"/>
                </a:solidFill>
              </a:rPr>
              <a:t>offering </a:t>
            </a:r>
            <a:r>
              <a:rPr lang="en-US" sz="1200" dirty="0">
                <a:solidFill>
                  <a:prstClr val="black"/>
                </a:solidFill>
              </a:rPr>
              <a:t>contracts in 59 commodities. 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With a market share of </a:t>
            </a:r>
            <a:r>
              <a:rPr lang="en-US" sz="1200" dirty="0" smtClean="0">
                <a:solidFill>
                  <a:prstClr val="black"/>
                </a:solidFill>
              </a:rPr>
              <a:t>~ 11</a:t>
            </a:r>
            <a:r>
              <a:rPr lang="en-US" sz="1200" dirty="0">
                <a:solidFill>
                  <a:prstClr val="black"/>
                </a:solidFill>
              </a:rPr>
              <a:t>% in Indian Commodity Futures Exchange Industry, NCDEX has an annual trading volume of ~INR 14 lacs cr. Approximately 80% of the volume is generated from </a:t>
            </a:r>
            <a:r>
              <a:rPr lang="en-US" sz="1200" dirty="0" err="1">
                <a:solidFill>
                  <a:prstClr val="black"/>
                </a:solidFill>
              </a:rPr>
              <a:t>agri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commodities.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2644923" y="4572000"/>
            <a:ext cx="4060677" cy="1752600"/>
          </a:xfrm>
          <a:prstGeom prst="rightArrowCallout">
            <a:avLst>
              <a:gd name="adj1" fmla="val 20283"/>
              <a:gd name="adj2" fmla="val 22642"/>
              <a:gd name="adj3" fmla="val 25000"/>
              <a:gd name="adj4" fmla="val 84128"/>
            </a:avLst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NCDEX Spot Exchange Ltd. (NSPOT) is a professionally managed leading online commodity spot </a:t>
            </a:r>
            <a:r>
              <a:rPr lang="en-US" sz="1200" dirty="0" smtClean="0">
                <a:solidFill>
                  <a:prstClr val="black"/>
                </a:solidFill>
              </a:rPr>
              <a:t>exchange.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NCDEX Spot Exchange has an annual trading volume of INR 31,922 </a:t>
            </a:r>
            <a:r>
              <a:rPr lang="en-US" sz="1200" dirty="0" err="1" smtClean="0">
                <a:solidFill>
                  <a:prstClr val="black"/>
                </a:solidFill>
              </a:rPr>
              <a:t>lacs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The users of the commodities have simultaneous access to the exchange on the buy side and procure at the best possible </a:t>
            </a:r>
            <a:r>
              <a:rPr lang="en-US" sz="1200" dirty="0" smtClean="0">
                <a:solidFill>
                  <a:prstClr val="black"/>
                </a:solidFill>
              </a:rPr>
              <a:t>price for </a:t>
            </a:r>
            <a:r>
              <a:rPr lang="en-US" sz="1200" dirty="0">
                <a:solidFill>
                  <a:prstClr val="black"/>
                </a:solidFill>
              </a:rPr>
              <a:t>47 new commodities introduced in </a:t>
            </a:r>
            <a:r>
              <a:rPr lang="en-US" sz="1200" dirty="0" smtClean="0">
                <a:solidFill>
                  <a:prstClr val="black"/>
                </a:solidFill>
              </a:rPr>
              <a:t>FY11.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28" y="2895600"/>
            <a:ext cx="2069072" cy="8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90801" y="6428601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Source: NCDEX, NCDEX Spot Annual Report </a:t>
            </a:r>
            <a:r>
              <a:rPr lang="en-US" sz="1200" dirty="0" smtClean="0">
                <a:solidFill>
                  <a:prstClr val="black"/>
                </a:solidFill>
              </a:rPr>
              <a:t>FY11.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5074605"/>
            <a:ext cx="2286001" cy="71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2209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6400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7000" y="6781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28998" y="478564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white"/>
                </a:solidFill>
              </a:rPr>
              <a:t>Tie-Up with Banks</a:t>
            </a:r>
            <a:endParaRPr lang="en-US" sz="2800" b="1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371600"/>
            <a:ext cx="1739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Tie-up with large PSU &amp; Private sector banks enables customized financing </a:t>
            </a:r>
            <a:r>
              <a:rPr lang="en-US" sz="1400" b="1" dirty="0" smtClean="0">
                <a:solidFill>
                  <a:prstClr val="black"/>
                </a:solidFill>
              </a:rPr>
              <a:t>solutions.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4923" y="1143000"/>
            <a:ext cx="61722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black"/>
                </a:solidFill>
              </a:rPr>
              <a:t>SSLL has tie-ups with various public &amp; private banks and works jointly with them to facilitate funding against the warehouse receipts.</a:t>
            </a: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black"/>
                </a:solidFill>
              </a:rPr>
              <a:t>They </a:t>
            </a:r>
            <a:r>
              <a:rPr lang="en-US" sz="1200" dirty="0">
                <a:solidFill>
                  <a:prstClr val="black"/>
                </a:solidFill>
              </a:rPr>
              <a:t>provide liquidity to farmers against their produce stored at SSL's ALPs &amp; RSWC warehouses managed by </a:t>
            </a:r>
            <a:r>
              <a:rPr lang="en-US" sz="1200" dirty="0" smtClean="0">
                <a:solidFill>
                  <a:prstClr val="black"/>
                </a:solidFill>
              </a:rPr>
              <a:t>SSLL.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20574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653373" y="2286000"/>
            <a:ext cx="6297960" cy="3962399"/>
            <a:chOff x="2653373" y="2286000"/>
            <a:chExt cx="6297960" cy="39623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3373" y="2286000"/>
              <a:ext cx="6297960" cy="396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 descr="C:\Users\prakash.hodage\Desktop\landt-finance-log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262582"/>
              <a:ext cx="1219200" cy="309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43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0" y="3886200"/>
            <a:ext cx="9144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buFont typeface="Arial" pitchFamily="34" charset="0"/>
              <a:buNone/>
            </a:pPr>
            <a:r>
              <a:rPr lang="en-CA" sz="3000" b="1" dirty="0" smtClean="0">
                <a:solidFill>
                  <a:prstClr val="white"/>
                </a:solidFill>
                <a:cs typeface="Arial Bold"/>
              </a:rPr>
              <a:t>The Road Ahead</a:t>
            </a:r>
            <a:endParaRPr lang="en-CA" sz="3000" b="1" dirty="0">
              <a:solidFill>
                <a:prstClr val="white"/>
              </a:solidFill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5200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Bulk Handling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Bulk Handling creates cost and operational efficiencies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/>
          </a:p>
          <a:p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97323" y="1361182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The principal advantages of bulk handling are: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Great saving in time and cost of handling the grain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Saves the cost of providing hags every season.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Greater reduction in the quantity of lost and damaged grain.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Greater expedition in loading and unloading railway trucks, thus increasing the effective throughput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Greater expedition in loading and unloading ships, thus, reducing shipping charges.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Greater ease in cleaning and </a:t>
            </a:r>
            <a:r>
              <a:rPr lang="en-US" sz="1600" dirty="0" smtClean="0"/>
              <a:t>grading</a:t>
            </a:r>
          </a:p>
          <a:p>
            <a:pPr lvl="1"/>
            <a:endParaRPr lang="en-US" sz="1600" dirty="0" smtClean="0"/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/>
              <a:t>Silos form an integral part of bulk handling of commodities</a:t>
            </a:r>
            <a:endParaRPr lang="en-GB" sz="1600" dirty="0"/>
          </a:p>
          <a:p>
            <a:pPr lvl="0"/>
            <a:endParaRPr lang="en-GB" sz="1600" dirty="0" smtClean="0"/>
          </a:p>
        </p:txBody>
      </p:sp>
      <p:pic>
        <p:nvPicPr>
          <p:cNvPr id="19" name="Picture 18" descr="http://www.mysilo.com/images/mysilo/mysil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73" y="4267200"/>
            <a:ext cx="5603728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Bulk Handling – Silos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Are silos the way forward in the Indian context?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/>
          </a:p>
          <a:p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74922"/>
              </p:ext>
            </p:extLst>
          </p:nvPr>
        </p:nvGraphicFramePr>
        <p:xfrm>
          <a:off x="2438400" y="1371600"/>
          <a:ext cx="6553200" cy="5009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227"/>
                <a:gridCol w="2976061"/>
                <a:gridCol w="3327912"/>
              </a:tblGrid>
              <a:tr h="22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Advantages of SILO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Disadvantages of WH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284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Silos require lesser area for </a:t>
                      </a:r>
                      <a:r>
                        <a:rPr lang="en-US" sz="1400" dirty="0" smtClean="0">
                          <a:effectLst/>
                        </a:rPr>
                        <a:t>installation and hence lower land cost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Warehouses require more area for </a:t>
                      </a:r>
                      <a:r>
                        <a:rPr lang="en-US" sz="1400" dirty="0" smtClean="0">
                          <a:effectLst/>
                        </a:rPr>
                        <a:t>storage and hence higher land cost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22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 </a:t>
                      </a:r>
                      <a:r>
                        <a:rPr lang="en-US" sz="1400" dirty="0" err="1" smtClean="0">
                          <a:effectLst/>
                        </a:rPr>
                        <a:t>Sq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Ft/MT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5-8 </a:t>
                      </a:r>
                      <a:r>
                        <a:rPr lang="en-US" sz="1400" dirty="0" err="1">
                          <a:effectLst/>
                        </a:rPr>
                        <a:t>Sqft</a:t>
                      </a:r>
                      <a:r>
                        <a:rPr lang="en-US" sz="1400" dirty="0">
                          <a:effectLst/>
                        </a:rPr>
                        <a:t>/ MT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44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Silos provide grain raw with a larger storage life span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storage life span in ware house is comparatively shorter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44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Silos has inbuilt system to protect grain from Bacteria/ insect infestation, thereby preventing losses in stored grain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Bacteria/ Insect infestation amount to nearly 2- 6% losses in grain stored in WH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85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Silos are easy to ship, </a:t>
                      </a:r>
                      <a:r>
                        <a:rPr lang="en-US" sz="1400" dirty="0" smtClean="0">
                          <a:effectLst/>
                        </a:rPr>
                        <a:t>erect </a:t>
                      </a:r>
                      <a:r>
                        <a:rPr lang="en-US" sz="1400" dirty="0">
                          <a:effectLst/>
                        </a:rPr>
                        <a:t>&amp; commission, thereby reducing the downtime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Warehouse projects require longer downtime for completion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661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Silos </a:t>
                      </a:r>
                      <a:r>
                        <a:rPr lang="en-US" sz="1400" dirty="0" smtClean="0">
                          <a:effectLst/>
                        </a:rPr>
                        <a:t>can</a:t>
                      </a:r>
                      <a:r>
                        <a:rPr lang="en-US" sz="1400" baseline="0" dirty="0" smtClean="0">
                          <a:effectLst/>
                        </a:rPr>
                        <a:t> be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provided with inbuilt temperature control system thereby preventing unfavorable changes in grain due to temp moist variation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Varying Temp / moisture levels in diff part of warehouse causes unfavorable change in properties of grain stored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220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Silos involve lesser labour involvement.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 requires intensive </a:t>
                      </a:r>
                      <a:r>
                        <a:rPr lang="en-US" sz="1400" dirty="0" err="1">
                          <a:effectLst/>
                        </a:rPr>
                        <a:t>labour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  <a:tr h="44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Silos provide no wastage of grain &amp; is based on all in all out principle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Wastage is unavoidable in WH  due to various factor including human interface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337" marR="6633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Post Harvest Management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Close to30% of the crop is lost due to inefficient post harvest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Post- Harvest Management (PHM) can be defined as methods and techniques applied to increase the life and retain produce. Post-harvest grain loss is the loss of grains (quality and/or quantity) between the moments of harvest and consumption</a:t>
            </a:r>
            <a:r>
              <a:rPr lang="en-US" sz="1600" dirty="0" smtClean="0"/>
              <a:t>.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2674"/>
              </p:ext>
            </p:extLst>
          </p:nvPr>
        </p:nvGraphicFramePr>
        <p:xfrm>
          <a:off x="2644922" y="2441034"/>
          <a:ext cx="6308578" cy="28929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54289"/>
                <a:gridCol w="3154289"/>
              </a:tblGrid>
              <a:tr h="2870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Losses in Maize can be of two types:</a:t>
                      </a:r>
                      <a:endParaRPr lang="en-GB" sz="1600" dirty="0"/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Quantity Loss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Quality Loss</a:t>
                      </a:r>
                      <a:endParaRPr lang="en-US" sz="1400" b="1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405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·         Improper time of harvesting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·         Change in </a:t>
                      </a:r>
                      <a:r>
                        <a:rPr lang="en-US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smell or taste 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·         Inconsistent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Harvest technology (Thrashing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&amp;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shelling)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·         Contamination with toxins 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·         Improper drying methods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·         Pathogen  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·         Spillage during storage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·         Insect excreta 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·         Damage caused by pest organism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Aflatoxin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·         Reduction in nutritional value 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·         Poor handling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·         Damage caused due to rodents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2644924" y="11430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22860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67000" y="5562600"/>
            <a:ext cx="6172200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The losses above can be summarized by two main causes:</a:t>
            </a:r>
          </a:p>
          <a:p>
            <a:pPr marL="800100" lvl="1" indent="-342900" algn="just">
              <a:spcAft>
                <a:spcPts val="300"/>
              </a:spcAft>
              <a:buAutoNum type="alphaLcParenR"/>
            </a:pPr>
            <a:r>
              <a:rPr lang="en-US" sz="1600" dirty="0" smtClean="0">
                <a:solidFill>
                  <a:prstClr val="black"/>
                </a:solidFill>
              </a:rPr>
              <a:t>Shelling and Drying Techniques (Moisture content)</a:t>
            </a:r>
          </a:p>
          <a:p>
            <a:pPr marL="800100" lvl="1" indent="-342900" algn="just">
              <a:spcAft>
                <a:spcPts val="300"/>
              </a:spcAft>
              <a:buAutoNum type="alphaLcParenR"/>
            </a:pPr>
            <a:r>
              <a:rPr lang="en-US" sz="1600" dirty="0" smtClean="0">
                <a:solidFill>
                  <a:prstClr val="black"/>
                </a:solidFill>
              </a:rPr>
              <a:t>Storage and Handling </a:t>
            </a:r>
          </a:p>
          <a:p>
            <a:pPr marL="342900" indent="-342900" algn="just">
              <a:spcAft>
                <a:spcPts val="300"/>
              </a:spcAft>
              <a:buAutoNum type="alphaLcParenR"/>
            </a:pP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644923" y="5501425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Bulk Handling – Silos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Many miles to go before bulk handling and use of silos is pervasive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/>
          </a:p>
          <a:p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97323" y="1361182"/>
            <a:ext cx="6172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Although silos have many advantages there are major </a:t>
            </a:r>
            <a:r>
              <a:rPr lang="en-GB" sz="1600" dirty="0"/>
              <a:t>issues in adoption of </a:t>
            </a:r>
            <a:r>
              <a:rPr lang="en-GB" sz="1600" dirty="0" smtClean="0"/>
              <a:t>these bulk </a:t>
            </a:r>
            <a:r>
              <a:rPr lang="en-GB" sz="1600" dirty="0"/>
              <a:t>handling </a:t>
            </a:r>
            <a:r>
              <a:rPr lang="en-GB" sz="1600" dirty="0" smtClean="0"/>
              <a:t>systems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Needs a complete overhaul of logistics </a:t>
            </a:r>
            <a:r>
              <a:rPr lang="en-US" sz="1600" dirty="0" smtClean="0"/>
              <a:t>infrastructure right from the farm to the end processor (carriages, transport, port facilities, etc. ) to handle these goods in bulk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scale farming, fragmented production and varied farming practices prevent significant aggregation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Separate Silos are required for each commodity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Requires qualified manpower </a:t>
            </a:r>
            <a:r>
              <a:rPr lang="en-US" sz="1600" dirty="0"/>
              <a:t>and special tools </a:t>
            </a:r>
            <a:r>
              <a:rPr lang="en-US" sz="1600" dirty="0" smtClean="0"/>
              <a:t>to </a:t>
            </a:r>
            <a:r>
              <a:rPr lang="en-US" sz="1600" dirty="0"/>
              <a:t>build </a:t>
            </a:r>
            <a:r>
              <a:rPr lang="en-US" sz="1600" dirty="0" smtClean="0"/>
              <a:t>and run silos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Futures trading is grade dependent and hence prevents mixing of various qualities within a single storage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Availability of electricity and technological knowhow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1465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Post Harvest Management 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Bulk Handling systems will be an important denominator for the success or failure of PHM for maize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Effective Post Harvest Management Techniques for Maize: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 </a:t>
            </a:r>
            <a:r>
              <a:rPr lang="en-US" sz="1600" dirty="0"/>
              <a:t>moisture content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Good quality storage infrastructure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Comprehensive spectrum of value added services provided under one roof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These value added services also </a:t>
            </a:r>
            <a:r>
              <a:rPr lang="en-US" sz="1600" dirty="0" smtClean="0"/>
              <a:t>includes </a:t>
            </a:r>
            <a:r>
              <a:rPr lang="en-US" sz="1600" dirty="0"/>
              <a:t>primary processing which will further prevent undue movement of </a:t>
            </a:r>
            <a:r>
              <a:rPr lang="en-US" sz="1600" dirty="0" smtClean="0"/>
              <a:t>goods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Price discovery and risk management tools</a:t>
            </a:r>
            <a:endParaRPr lang="en-US" sz="16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Gearing up for bulk handling techniques and creating the requisite infrastructure across the value </a:t>
            </a:r>
            <a:r>
              <a:rPr lang="en-US" sz="1600" dirty="0" smtClean="0"/>
              <a:t>chain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0" y="3810000"/>
            <a:ext cx="91440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000" b="1" dirty="0" smtClean="0">
                <a:solidFill>
                  <a:prstClr val="white"/>
                </a:solidFill>
              </a:rPr>
              <a:t>SSLL – Photo Gallery</a:t>
            </a:r>
            <a:endParaRPr lang="en-US" sz="3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DSC_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0" y="1600200"/>
            <a:ext cx="807038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11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8194" name="Picture 3" descr="DSC_95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5113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536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10242" name="Picture 6" descr="DSC_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2802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8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11266" name="Picture 2" descr="DSC_0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844634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28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9218" name="Picture 8" descr="DSC_0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6280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5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7" descr="Description: C:\Users\mohit.khajanchi\vISHAKHA\Abhishek\photos of alp\ALP snaps\DSC_1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71600"/>
            <a:ext cx="7581900" cy="50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665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</a:t>
            </a:r>
            <a:r>
              <a:rPr lang="en-US" sz="2800" b="1" dirty="0" err="1" smtClean="0">
                <a:solidFill>
                  <a:prstClr val="white"/>
                </a:solidFill>
              </a:rPr>
              <a:t>Agri</a:t>
            </a:r>
            <a:r>
              <a:rPr lang="en-US" sz="2800" b="1" dirty="0" smtClean="0">
                <a:solidFill>
                  <a:prstClr val="white"/>
                </a:solidFill>
              </a:rPr>
              <a:t> Logistics Parks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DSC_0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1066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Post Harvest Management - Drying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Lower the moisture content, less the damage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08782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Low </a:t>
            </a:r>
            <a:r>
              <a:rPr lang="en-US" sz="1600" dirty="0"/>
              <a:t>moisture content and low storage temperatures reduce the opportunity for deterioration and microbial </a:t>
            </a:r>
            <a:r>
              <a:rPr lang="en-US" sz="1600" dirty="0" smtClean="0"/>
              <a:t>growth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At harvesting, the shelled kernels contain too much moisture for safe storage (18 – 24%), and must be dried to safe moisture levels of about 12 </a:t>
            </a:r>
            <a:r>
              <a:rPr lang="en-US" sz="1600" dirty="0" smtClean="0"/>
              <a:t>% </a:t>
            </a:r>
            <a:r>
              <a:rPr lang="en-US" sz="1600" dirty="0"/>
              <a:t>to store maize effectively for a longer </a:t>
            </a:r>
            <a:r>
              <a:rPr lang="en-US" sz="1600" dirty="0" smtClean="0"/>
              <a:t>duration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Lack of access to technologies and use of indigenous / improper drying methods can however </a:t>
            </a:r>
            <a:r>
              <a:rPr lang="en-US" sz="1600" dirty="0"/>
              <a:t>induce the formation of stress cracks, puffiness and </a:t>
            </a:r>
            <a:r>
              <a:rPr lang="en-US" sz="1600" dirty="0" smtClean="0"/>
              <a:t>discoloration or leave higher moisture content than desired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/>
              <a:t>D</a:t>
            </a:r>
            <a:r>
              <a:rPr lang="en-US" sz="1600" dirty="0" smtClean="0"/>
              <a:t>rying also leads to weight reduction which can create conflict of interest for the seller </a:t>
            </a:r>
            <a:r>
              <a:rPr lang="en-US" sz="1600" dirty="0"/>
              <a:t>(</a:t>
            </a:r>
            <a:r>
              <a:rPr lang="en-US" sz="1600" dirty="0" smtClean="0"/>
              <a:t>farmer / trader)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E:\Rashmi Jobs\Clients\SSLL\Stationary Job\PPT_14_7_10\JPG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3105150"/>
            <a:ext cx="76200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79646">
                    <a:lumMod val="50000"/>
                  </a:srgbClr>
                </a:solidFill>
                <a:latin typeface="Albertus Extra Bold" pitchFamily="34" charset="0"/>
              </a:rPr>
              <a:t>Shree Shubham Logistics Limited</a:t>
            </a:r>
          </a:p>
          <a:p>
            <a:pPr algn="ctr">
              <a:defRPr/>
            </a:pPr>
            <a:endParaRPr lang="en-US" sz="1200" b="1" dirty="0">
              <a:solidFill>
                <a:prstClr val="black"/>
              </a:solidFill>
              <a:latin typeface="Albertus Medium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Albertus Medium" pitchFamily="34" charset="0"/>
              </a:rPr>
              <a:t>An ISO 9001: 2008 Certified Company</a:t>
            </a:r>
          </a:p>
        </p:txBody>
      </p:sp>
      <p:pic>
        <p:nvPicPr>
          <p:cNvPr id="4" name="Picture 3" descr="IMG_9223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143000" y="5334000"/>
            <a:ext cx="7467600" cy="113982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prstClr val="white"/>
                </a:solidFill>
              </a:rPr>
              <a:t>SHREE SHUBHAM LOGISTICS LIMITED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prstClr val="white"/>
                </a:solidFill>
              </a:rPr>
              <a:t>An ISO </a:t>
            </a:r>
            <a:r>
              <a:rPr lang="en-US" sz="2400" b="1" dirty="0" smtClean="0">
                <a:solidFill>
                  <a:prstClr val="white"/>
                </a:solidFill>
              </a:rPr>
              <a:t>9001 &amp; 22000 Certified Company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0" y="0"/>
            <a:ext cx="9144000" cy="1444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 smtClean="0"/>
              <a:t>Comprehensive  Logistics Solutions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 smtClean="0"/>
              <a:t>Under One Roof</a:t>
            </a:r>
            <a:endParaRPr lang="en-US" sz="3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Thank you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Post Harvest Management – Storage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Storage efficiency depends on Biotic (living agents) and Non-Biotic factors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255455"/>
            <a:ext cx="6172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The </a:t>
            </a:r>
            <a:r>
              <a:rPr lang="en-US" sz="1600" dirty="0"/>
              <a:t>efficient conservation of maize depends basically on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the ecological conditions of </a:t>
            </a:r>
            <a:r>
              <a:rPr lang="en-US" sz="1600" dirty="0" smtClean="0"/>
              <a:t>storage (relative humidity, temperature, etc.)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the physical, chemical and biological characteristics of the </a:t>
            </a:r>
            <a:r>
              <a:rPr lang="en-US" sz="1600" dirty="0" smtClean="0"/>
              <a:t>grain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the storage </a:t>
            </a:r>
            <a:r>
              <a:rPr lang="en-US" sz="1600" dirty="0" smtClean="0"/>
              <a:t>period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the type and functional characteristics of the storage </a:t>
            </a:r>
            <a:r>
              <a:rPr lang="en-US" sz="1600" dirty="0" smtClean="0"/>
              <a:t>facility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A </a:t>
            </a:r>
            <a:r>
              <a:rPr lang="en-US" sz="1600" dirty="0"/>
              <a:t>good storage structure should: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Provide protection from common storage loss agents such as insect pests, rodents, </a:t>
            </a:r>
            <a:r>
              <a:rPr lang="en-US" sz="1600" dirty="0" err="1"/>
              <a:t>moulds</a:t>
            </a:r>
            <a:r>
              <a:rPr lang="en-US" sz="1600" dirty="0"/>
              <a:t>, birds and man.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Maintain an even, cool and dry storage environment. The maize should be placed on pellets above the floor to avoid cold conditions that may lead to </a:t>
            </a:r>
            <a:r>
              <a:rPr lang="en-US" sz="1600" dirty="0" err="1"/>
              <a:t>moulds</a:t>
            </a:r>
            <a:r>
              <a:rPr lang="en-US" sz="1600" dirty="0"/>
              <a:t>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Should not allow re-wetting of grain by either moisture migration or rain. 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/>
              <a:t>Offer reasonable protection from </a:t>
            </a:r>
            <a:r>
              <a:rPr lang="en-US" sz="1600" dirty="0" smtClean="0"/>
              <a:t>thieves, natures vagaries or any other factor of physical damage</a:t>
            </a:r>
            <a:endParaRPr lang="en-GB" sz="1600" dirty="0"/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 smtClean="0"/>
              <a:t>Allow </a:t>
            </a:r>
            <a:r>
              <a:rPr lang="en-US" sz="1600" dirty="0" smtClean="0"/>
              <a:t>aeration </a:t>
            </a:r>
            <a:r>
              <a:rPr lang="en-US" sz="1600" dirty="0"/>
              <a:t>as </a:t>
            </a:r>
            <a:r>
              <a:rPr lang="en-US" sz="1600" dirty="0" smtClean="0"/>
              <a:t>it helps in </a:t>
            </a:r>
            <a:r>
              <a:rPr lang="en-US" sz="1600" dirty="0" smtClean="0"/>
              <a:t>keeping </a:t>
            </a:r>
            <a:r>
              <a:rPr lang="en-US" sz="1600" dirty="0"/>
              <a:t>down the relative humidity of interstitial </a:t>
            </a:r>
            <a:r>
              <a:rPr lang="en-US" sz="1600" dirty="0" smtClean="0"/>
              <a:t>gases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 smtClean="0"/>
              <a:t>Proper sanitization and fumigation </a:t>
            </a:r>
            <a:r>
              <a:rPr lang="en-US" sz="1600" dirty="0" smtClean="0"/>
              <a:t>to prevent </a:t>
            </a:r>
            <a:r>
              <a:rPr lang="en-US" sz="1600" dirty="0" smtClean="0"/>
              <a:t>growth of pathogens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219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4923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SSLL Services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white"/>
                </a:solidFill>
              </a:rPr>
              <a:t>SSLL – Bridging the Gap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One stop shop providing comprehensive range of </a:t>
            </a:r>
            <a:r>
              <a:rPr lang="en-US" sz="1200" b="1" dirty="0" err="1">
                <a:solidFill>
                  <a:prstClr val="black"/>
                </a:solidFill>
              </a:rPr>
              <a:t>Agri</a:t>
            </a:r>
            <a:r>
              <a:rPr lang="en-US" sz="1200" b="1" dirty="0">
                <a:solidFill>
                  <a:prstClr val="black"/>
                </a:solidFill>
              </a:rPr>
              <a:t>-logistics </a:t>
            </a:r>
            <a:r>
              <a:rPr lang="en-US" sz="1200" b="1" dirty="0" smtClean="0">
                <a:solidFill>
                  <a:prstClr val="black"/>
                </a:solidFill>
              </a:rPr>
              <a:t>Services.</a:t>
            </a: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4600" y="1500450"/>
            <a:ext cx="6400800" cy="4900350"/>
            <a:chOff x="2590800" y="1500450"/>
            <a:chExt cx="6400800" cy="490035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276124307"/>
                </p:ext>
              </p:extLst>
            </p:nvPr>
          </p:nvGraphicFramePr>
          <p:xfrm>
            <a:off x="2590800" y="1500450"/>
            <a:ext cx="6400800" cy="49003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4876800" y="2961977"/>
              <a:ext cx="1905000" cy="1905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u="sng" dirty="0">
                  <a:solidFill>
                    <a:prstClr val="white"/>
                  </a:solidFill>
                </a:rPr>
                <a:t>End to End Agri-Logistics Solution</a:t>
              </a:r>
              <a:endParaRPr lang="en-US" u="sng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white"/>
                </a:solidFill>
              </a:rPr>
              <a:t>Storage &amp; Preservation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3716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A combination of </a:t>
            </a:r>
            <a:r>
              <a:rPr lang="en-US" sz="1200" b="1" dirty="0" smtClean="0">
                <a:solidFill>
                  <a:prstClr val="black"/>
                </a:solidFill>
              </a:rPr>
              <a:t>66 </a:t>
            </a:r>
            <a:r>
              <a:rPr lang="en-US" sz="1200" b="1" dirty="0">
                <a:solidFill>
                  <a:prstClr val="black"/>
                </a:solidFill>
              </a:rPr>
              <a:t>units including </a:t>
            </a:r>
            <a:r>
              <a:rPr lang="en-US" sz="1200" b="1" dirty="0" smtClean="0">
                <a:solidFill>
                  <a:prstClr val="black"/>
                </a:solidFill>
              </a:rPr>
              <a:t>17 </a:t>
            </a:r>
            <a:r>
              <a:rPr lang="en-US" sz="1200" b="1" dirty="0">
                <a:solidFill>
                  <a:prstClr val="black"/>
                </a:solidFill>
              </a:rPr>
              <a:t>ALPs &amp; </a:t>
            </a:r>
            <a:r>
              <a:rPr lang="en-US" sz="1200" b="1" dirty="0" smtClean="0">
                <a:solidFill>
                  <a:prstClr val="black"/>
                </a:solidFill>
              </a:rPr>
              <a:t>49 </a:t>
            </a:r>
            <a:r>
              <a:rPr lang="en-US" sz="1200" b="1" dirty="0">
                <a:solidFill>
                  <a:prstClr val="black"/>
                </a:solidFill>
              </a:rPr>
              <a:t>Warehouses across </a:t>
            </a:r>
            <a:r>
              <a:rPr lang="en-US" sz="1200" b="1" dirty="0" smtClean="0">
                <a:solidFill>
                  <a:prstClr val="black"/>
                </a:solidFill>
              </a:rPr>
              <a:t>3 </a:t>
            </a:r>
            <a:r>
              <a:rPr lang="en-US" sz="1200" b="1" dirty="0">
                <a:solidFill>
                  <a:prstClr val="black"/>
                </a:solidFill>
              </a:rPr>
              <a:t>states encompassing </a:t>
            </a:r>
            <a:r>
              <a:rPr lang="en-US" sz="1200" b="1" dirty="0" smtClean="0">
                <a:solidFill>
                  <a:prstClr val="black"/>
                </a:solidFill>
              </a:rPr>
              <a:t>8.06 </a:t>
            </a:r>
            <a:r>
              <a:rPr lang="en-US" sz="1200" b="1" dirty="0">
                <a:solidFill>
                  <a:prstClr val="black"/>
                </a:solidFill>
              </a:rPr>
              <a:t>lakhs </a:t>
            </a:r>
            <a:r>
              <a:rPr lang="en-US" sz="1200" b="1" dirty="0" smtClean="0">
                <a:solidFill>
                  <a:prstClr val="black"/>
                </a:solidFill>
              </a:rPr>
              <a:t>MT and floor plate area of around 4.90 Million </a:t>
            </a:r>
            <a:r>
              <a:rPr lang="en-US" sz="1200" b="1" dirty="0" err="1" smtClean="0">
                <a:solidFill>
                  <a:prstClr val="black"/>
                </a:solidFill>
              </a:rPr>
              <a:t>Sq.ft</a:t>
            </a:r>
            <a:r>
              <a:rPr lang="en-US" sz="1200" b="1" dirty="0" smtClean="0">
                <a:solidFill>
                  <a:prstClr val="black"/>
                </a:solidFill>
              </a:rPr>
              <a:t>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5943600"/>
            <a:ext cx="61722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prstClr val="white"/>
                </a:solidFill>
              </a:rPr>
              <a:t>SSLL's </a:t>
            </a:r>
            <a:r>
              <a:rPr lang="en-US" sz="1200" dirty="0">
                <a:solidFill>
                  <a:prstClr val="white"/>
                </a:solidFill>
              </a:rPr>
              <a:t>storage and preservation operations are governed by Standard Operating Procedures (SOPs) followed across </a:t>
            </a:r>
            <a:r>
              <a:rPr lang="en-US" sz="1200" dirty="0" smtClean="0">
                <a:solidFill>
                  <a:prstClr val="white"/>
                </a:solidFill>
              </a:rPr>
              <a:t>all our </a:t>
            </a:r>
            <a:r>
              <a:rPr lang="en-US" sz="1200" dirty="0">
                <a:solidFill>
                  <a:prstClr val="white"/>
                </a:solidFill>
              </a:rPr>
              <a:t>warehouses in the country &amp; developed by a team of </a:t>
            </a:r>
            <a:r>
              <a:rPr lang="en-US" sz="1200" dirty="0" smtClean="0">
                <a:solidFill>
                  <a:prstClr val="white"/>
                </a:solidFill>
              </a:rPr>
              <a:t>experts. All our ALPs  and RSWC Warehouses are live on SAP.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1169831"/>
            <a:ext cx="6629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Key </a:t>
            </a:r>
            <a:r>
              <a:rPr lang="en-US" sz="1600" b="1" dirty="0" smtClean="0"/>
              <a:t>Features</a:t>
            </a:r>
            <a:endParaRPr lang="en-US" sz="16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/>
              <a:t>Walls and Ceilings made of </a:t>
            </a:r>
            <a:r>
              <a:rPr lang="en-IN" sz="1400" dirty="0" err="1"/>
              <a:t>Polynum</a:t>
            </a:r>
            <a:r>
              <a:rPr lang="en-IN" sz="1400" dirty="0"/>
              <a:t> helps regulating the inside temperature of the warehouse (8-12°C less than outside temperature)</a:t>
            </a:r>
            <a:endParaRPr lang="en-GB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/>
              <a:t>Turbo ventilators on the ceiling controls the air flow</a:t>
            </a:r>
            <a:endParaRPr lang="en-GB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/>
              <a:t>Rodent </a:t>
            </a:r>
            <a:r>
              <a:rPr lang="en-IN" sz="1400" dirty="0" smtClean="0"/>
              <a:t>&amp; bird repellents </a:t>
            </a:r>
            <a:r>
              <a:rPr lang="en-IN" sz="1400" dirty="0"/>
              <a:t>and gate curtains prevents rodent &amp; bird entry in </a:t>
            </a:r>
            <a:r>
              <a:rPr lang="en-IN" sz="1400" dirty="0" smtClean="0"/>
              <a:t>warehouses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 smtClean="0"/>
              <a:t>Plinth of 4 to 6 feet</a:t>
            </a:r>
            <a:endParaRPr lang="en-GB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Electronic Weigh </a:t>
            </a:r>
            <a:r>
              <a:rPr lang="en-US" sz="1400" dirty="0"/>
              <a:t>Bridges </a:t>
            </a:r>
            <a:r>
              <a:rPr lang="en-US" sz="1400" dirty="0" smtClean="0"/>
              <a:t>of 60 / 100 Metric </a:t>
            </a:r>
            <a:r>
              <a:rPr lang="en-US" sz="1400" dirty="0" err="1" smtClean="0"/>
              <a:t>Tonnes</a:t>
            </a:r>
            <a:r>
              <a:rPr lang="en-US" sz="1400" dirty="0" smtClean="0"/>
              <a:t> each.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Dry &amp; Cold </a:t>
            </a:r>
            <a:r>
              <a:rPr lang="en-US" sz="1400" dirty="0"/>
              <a:t>Storage </a:t>
            </a:r>
            <a:r>
              <a:rPr lang="en-US" sz="1400" dirty="0" smtClean="0"/>
              <a:t>facilities.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Testing </a:t>
            </a:r>
            <a:r>
              <a:rPr lang="en-US" sz="1400" dirty="0"/>
              <a:t>and Certification </a:t>
            </a:r>
            <a:r>
              <a:rPr lang="en-US" sz="1400" dirty="0" smtClean="0"/>
              <a:t>Labs.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Primary Processing </a:t>
            </a:r>
            <a:r>
              <a:rPr lang="en-US" sz="1400" dirty="0"/>
              <a:t>Units and a host of other </a:t>
            </a:r>
            <a:r>
              <a:rPr lang="en-US" sz="1400" dirty="0" smtClean="0"/>
              <a:t>services.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Supporting </a:t>
            </a:r>
            <a:r>
              <a:rPr lang="en-US" sz="1400" dirty="0"/>
              <a:t>Infrastructure: </a:t>
            </a:r>
            <a:r>
              <a:rPr lang="en-US" sz="1400" dirty="0" smtClean="0"/>
              <a:t>Rural banks, Auction </a:t>
            </a:r>
            <a:r>
              <a:rPr lang="en-US" sz="1400" dirty="0"/>
              <a:t>yard, </a:t>
            </a:r>
            <a:r>
              <a:rPr lang="en-US" sz="1400" dirty="0" smtClean="0"/>
              <a:t>One Way Traffic Movement, </a:t>
            </a:r>
            <a:r>
              <a:rPr lang="en-US" sz="1400" dirty="0"/>
              <a:t>Pre Engineered Building, </a:t>
            </a:r>
            <a:r>
              <a:rPr lang="en-US" sz="1400" dirty="0" smtClean="0"/>
              <a:t>etc.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24 hours power back up, fire hydrant system.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smtClean="0"/>
              <a:t>Round the clock </a:t>
            </a:r>
            <a:r>
              <a:rPr lang="en-US" sz="1400" dirty="0" smtClean="0"/>
              <a:t>security and complete insurance cover on all assets</a:t>
            </a:r>
            <a:endParaRPr lang="en-US" sz="14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 smtClean="0"/>
              <a:t>Tie </a:t>
            </a:r>
            <a:r>
              <a:rPr lang="en-IN" sz="1400" dirty="0"/>
              <a:t>ups with </a:t>
            </a:r>
            <a:r>
              <a:rPr lang="en-IN" sz="1400" dirty="0" smtClean="0"/>
              <a:t>various banks, </a:t>
            </a:r>
            <a:r>
              <a:rPr lang="en-IN" sz="1400" dirty="0"/>
              <a:t>trade associations and exchanges like NCDEX and WDRA </a:t>
            </a:r>
            <a:endParaRPr lang="en-GB" sz="1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IN" sz="1400" dirty="0"/>
              <a:t>Widely accepted Negotiable Warehouse Receipt </a:t>
            </a:r>
            <a:r>
              <a:rPr lang="en-IN" sz="1600" dirty="0"/>
              <a:t>to enable funding easily </a:t>
            </a:r>
            <a:endParaRPr lang="en-GB" sz="1600" dirty="0"/>
          </a:p>
          <a:p>
            <a:pPr marL="285750" indent="-285750">
              <a:buFont typeface="Wingdings" pitchFamily="2" charset="2"/>
              <a:buChar char="v"/>
            </a:pP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44924" y="11430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65532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550894" y="5027400"/>
            <a:ext cx="2706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50154"/>
              </p:ext>
            </p:extLst>
          </p:nvPr>
        </p:nvGraphicFramePr>
        <p:xfrm>
          <a:off x="2741400" y="4875000"/>
          <a:ext cx="1144800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r:id="rId4" imgW="792720" imgH="792720" progId="CorelDraw.Graphic.16">
                  <p:embed/>
                </p:oleObj>
              </mc:Choice>
              <mc:Fallback>
                <p:oleObj r:id="rId4" imgW="792720" imgH="792720" progId="CorelDraw.Graphic.1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400" y="4875000"/>
                        <a:ext cx="1144800" cy="114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693893" y="5096085"/>
            <a:ext cx="4326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15687"/>
              </p:ext>
            </p:extLst>
          </p:nvPr>
        </p:nvGraphicFramePr>
        <p:xfrm>
          <a:off x="3732000" y="4875000"/>
          <a:ext cx="1144800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r:id="rId6" imgW="792720" imgH="792720" progId="CorelDraw.Graphic.16">
                  <p:embed/>
                </p:oleObj>
              </mc:Choice>
              <mc:Fallback>
                <p:oleObj r:id="rId6" imgW="792720" imgH="792720" progId="CorelDraw.Graphic.1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000" y="4875000"/>
                        <a:ext cx="1144800" cy="114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114800" y="502739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5252"/>
              </p:ext>
            </p:extLst>
          </p:nvPr>
        </p:nvGraphicFramePr>
        <p:xfrm>
          <a:off x="4648200" y="48750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8" imgW="757800" imgH="757800" progId="CorelDraw.Graphic.16">
                  <p:embed/>
                </p:oleObj>
              </mc:Choice>
              <mc:Fallback>
                <p:oleObj r:id="rId8" imgW="757800" imgH="757800" progId="CorelDraw.Graphic.1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75000"/>
                        <a:ext cx="11430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883374" y="501787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871472"/>
              </p:ext>
            </p:extLst>
          </p:nvPr>
        </p:nvGraphicFramePr>
        <p:xfrm>
          <a:off x="5715000" y="4875000"/>
          <a:ext cx="1144800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r:id="rId10" imgW="757800" imgH="757800" progId="CorelDraw.Graphic.16">
                  <p:embed/>
                </p:oleObj>
              </mc:Choice>
              <mc:Fallback>
                <p:oleObj r:id="rId10" imgW="757800" imgH="757800" progId="CorelDraw.Graphic.16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5000"/>
                        <a:ext cx="1144800" cy="114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5795091" y="4922518"/>
            <a:ext cx="101665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78666"/>
              </p:ext>
            </p:extLst>
          </p:nvPr>
        </p:nvGraphicFramePr>
        <p:xfrm>
          <a:off x="6705600" y="4875000"/>
          <a:ext cx="1144800" cy="11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r:id="rId12" imgW="757800" imgH="757800" progId="CorelDraw.Graphic.16">
                  <p:embed/>
                </p:oleObj>
              </mc:Choice>
              <mc:Fallback>
                <p:oleObj r:id="rId12" imgW="757800" imgH="757800" progId="CorelDraw.Graphic.16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75000"/>
                        <a:ext cx="1144800" cy="114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7180491" y="4750753"/>
            <a:ext cx="4875955" cy="5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44170"/>
              </p:ext>
            </p:extLst>
          </p:nvPr>
        </p:nvGraphicFramePr>
        <p:xfrm>
          <a:off x="7722554" y="4901354"/>
          <a:ext cx="1116646" cy="111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r:id="rId14" imgW="757800" imgH="757800" progId="CorelDraw.Graphic.16">
                  <p:embed/>
                </p:oleObj>
              </mc:Choice>
              <mc:Fallback>
                <p:oleObj r:id="rId14" imgW="757800" imgH="757800" progId="CorelDraw.Graphic.16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2554" y="4901354"/>
                        <a:ext cx="1116646" cy="1116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6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white"/>
                </a:solidFill>
              </a:rPr>
              <a:t>Testing &amp; Certification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212" y="150045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24 fully operational labs More than 25,000 samples </a:t>
            </a:r>
            <a:r>
              <a:rPr lang="en-US" sz="1200" b="1" dirty="0" smtClean="0">
                <a:solidFill>
                  <a:prstClr val="black"/>
                </a:solidFill>
              </a:rPr>
              <a:t>tested.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066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dirty="0">
                <a:solidFill>
                  <a:prstClr val="black"/>
                </a:solidFill>
              </a:rPr>
              <a:t>Right assessment of the quality of agri-commodities is a major challenge in rural distribution </a:t>
            </a:r>
            <a:r>
              <a:rPr lang="en-US" sz="1200" dirty="0" smtClean="0">
                <a:solidFill>
                  <a:prstClr val="black"/>
                </a:solidFill>
              </a:rPr>
              <a:t>network. SSLL </a:t>
            </a:r>
            <a:r>
              <a:rPr lang="en-US" sz="1200" dirty="0">
                <a:solidFill>
                  <a:prstClr val="black"/>
                </a:solidFill>
              </a:rPr>
              <a:t>has formed the Analysis and Certification Laboratory (ACL) to tackle this challenge and benefit the agri-sellers, buyers and the financial </a:t>
            </a:r>
            <a:r>
              <a:rPr lang="en-US" sz="1200" dirty="0" smtClean="0">
                <a:solidFill>
                  <a:prstClr val="black"/>
                </a:solidFill>
              </a:rPr>
              <a:t>intermediaries.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65" y="5486400"/>
            <a:ext cx="119009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10" y="5486400"/>
            <a:ext cx="1221790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27984"/>
              </p:ext>
            </p:extLst>
          </p:nvPr>
        </p:nvGraphicFramePr>
        <p:xfrm>
          <a:off x="3048000" y="4191000"/>
          <a:ext cx="5528422" cy="1143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64211"/>
                <a:gridCol w="2764211"/>
              </a:tblGrid>
              <a:tr h="225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Key Features</a:t>
                      </a: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255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15" dirty="0">
                          <a:effectLst/>
                        </a:rPr>
                        <a:t>Inspection and Sampling </a:t>
                      </a:r>
                      <a:r>
                        <a:rPr lang="en-US" sz="1200" b="0" spc="15" dirty="0" smtClean="0">
                          <a:effectLst/>
                        </a:rPr>
                        <a:t>Services.</a:t>
                      </a:r>
                      <a:endParaRPr lang="en-US" sz="1200" b="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spc="15" dirty="0">
                          <a:effectLst/>
                        </a:rPr>
                        <a:t>Collateral Management </a:t>
                      </a:r>
                      <a:r>
                        <a:rPr lang="en-US" sz="1200" b="0" spc="15" dirty="0" smtClean="0">
                          <a:effectLst/>
                        </a:rPr>
                        <a:t>Services.</a:t>
                      </a:r>
                      <a:endParaRPr lang="en-US" sz="1200" b="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255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15" dirty="0">
                          <a:effectLst/>
                        </a:rPr>
                        <a:t>Stock Monitoring </a:t>
                      </a:r>
                      <a:r>
                        <a:rPr lang="en-US" sz="1200" spc="15" dirty="0" smtClean="0">
                          <a:effectLst/>
                        </a:rPr>
                        <a:t>Services.</a:t>
                      </a: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15" dirty="0">
                          <a:effectLst/>
                        </a:rPr>
                        <a:t>Trade Solution </a:t>
                      </a:r>
                      <a:r>
                        <a:rPr lang="en-US" sz="1200" spc="15" dirty="0" smtClean="0">
                          <a:effectLst/>
                        </a:rPr>
                        <a:t>Services.</a:t>
                      </a: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255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15" dirty="0">
                          <a:effectLst/>
                        </a:rPr>
                        <a:t>Testing and Grading </a:t>
                      </a:r>
                      <a:r>
                        <a:rPr lang="en-US" sz="1200" spc="15" dirty="0" smtClean="0">
                          <a:effectLst/>
                        </a:rPr>
                        <a:t>Services.</a:t>
                      </a: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15" dirty="0">
                          <a:effectLst/>
                        </a:rPr>
                        <a:t>Pre-Shipment and Shipment </a:t>
                      </a:r>
                      <a:r>
                        <a:rPr lang="en-US" sz="1200" spc="15" dirty="0" smtClean="0">
                          <a:effectLst/>
                        </a:rPr>
                        <a:t>Services.</a:t>
                      </a: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</a:tr>
              <a:tr h="240632"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15" dirty="0">
                          <a:effectLst/>
                        </a:rPr>
                        <a:t>Pest Management and </a:t>
                      </a:r>
                      <a:r>
                        <a:rPr lang="en-US" sz="1200" spc="15" dirty="0" smtClean="0">
                          <a:effectLst/>
                        </a:rPr>
                        <a:t>Fumigation Services.</a:t>
                      </a:r>
                      <a:endParaRPr lang="en-US" sz="1200" spc="15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3989888" y="6504801"/>
            <a:ext cx="3712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Testing fees are charged based on lot size to be </a:t>
            </a:r>
            <a:r>
              <a:rPr lang="en-US" sz="1200" dirty="0" smtClean="0">
                <a:solidFill>
                  <a:prstClr val="black"/>
                </a:solidFill>
              </a:rPr>
              <a:t>certified.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17526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7000" y="64770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6781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2666999" y="1828800"/>
            <a:ext cx="6286501" cy="2209801"/>
          </a:xfrm>
          <a:prstGeom prst="wedgeRoundRectCallout">
            <a:avLst>
              <a:gd name="adj1" fmla="val -55746"/>
              <a:gd name="adj2" fmla="val -5368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An ISO </a:t>
            </a:r>
            <a:r>
              <a:rPr lang="en-US" sz="1200" dirty="0" smtClean="0">
                <a:solidFill>
                  <a:prstClr val="white"/>
                </a:solidFill>
              </a:rPr>
              <a:t>9001 &amp; 22000 Certified Company.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ACL has designed standard operating procedures for the testing and certification </a:t>
            </a:r>
            <a:r>
              <a:rPr lang="en-US" sz="1200" dirty="0" smtClean="0">
                <a:solidFill>
                  <a:prstClr val="white"/>
                </a:solidFill>
              </a:rPr>
              <a:t>services.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Processes are carried out by trained professionals at each </a:t>
            </a:r>
            <a:r>
              <a:rPr lang="en-US" sz="1200" dirty="0" smtClean="0">
                <a:solidFill>
                  <a:prstClr val="white"/>
                </a:solidFill>
              </a:rPr>
              <a:t>location.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ACL has labs at 10 ALPs &amp; 14 RSWC locations have SAP - web based online data capturing system for real time </a:t>
            </a:r>
            <a:r>
              <a:rPr lang="en-US" sz="1200" dirty="0" smtClean="0">
                <a:solidFill>
                  <a:prstClr val="white"/>
                </a:solidFill>
              </a:rPr>
              <a:t>data.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World class </a:t>
            </a:r>
            <a:r>
              <a:rPr lang="en-US" sz="1200" dirty="0" smtClean="0">
                <a:solidFill>
                  <a:prstClr val="white"/>
                </a:solidFill>
              </a:rPr>
              <a:t>Central Lab </a:t>
            </a:r>
            <a:r>
              <a:rPr lang="en-US" sz="1200" dirty="0">
                <a:solidFill>
                  <a:prstClr val="white"/>
                </a:solidFill>
              </a:rPr>
              <a:t>established at Jodhpur </a:t>
            </a:r>
            <a:r>
              <a:rPr lang="en-US" sz="1200" dirty="0" err="1">
                <a:solidFill>
                  <a:prstClr val="white"/>
                </a:solidFill>
              </a:rPr>
              <a:t>Basni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Mandi</a:t>
            </a:r>
            <a:r>
              <a:rPr lang="en-US" sz="1200" dirty="0" smtClean="0">
                <a:solidFill>
                  <a:prstClr val="white"/>
                </a:solidFill>
              </a:rPr>
              <a:t>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Commodities tested such as Guar seed, Guar Split, Cotton Seed Oil Cake, Sesame Seed, Wheat, Barley, Castor Seeds,  Cumin seed, Mustard, Coriander, Guar </a:t>
            </a:r>
            <a:r>
              <a:rPr lang="en-US" sz="1200" dirty="0" smtClean="0">
                <a:solidFill>
                  <a:prstClr val="white"/>
                </a:solidFill>
              </a:rPr>
              <a:t>Gum  </a:t>
            </a:r>
            <a:r>
              <a:rPr lang="en-US" sz="1200" dirty="0">
                <a:solidFill>
                  <a:prstClr val="white"/>
                </a:solidFill>
              </a:rPr>
              <a:t>and many other </a:t>
            </a:r>
            <a:r>
              <a:rPr lang="en-US" sz="1200" dirty="0" smtClean="0">
                <a:solidFill>
                  <a:prstClr val="white"/>
                </a:solidFill>
              </a:rPr>
              <a:t>commodities.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>
                <a:solidFill>
                  <a:prstClr val="white"/>
                </a:solidFill>
              </a:rPr>
              <a:t>Facilities available for testing of soil, water, minerals, etc</a:t>
            </a:r>
            <a:r>
              <a:rPr lang="en-US" sz="1200" dirty="0" smtClean="0">
                <a:solidFill>
                  <a:prstClr val="white"/>
                </a:solidFill>
              </a:rPr>
              <a:t>.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09600" y="533400"/>
            <a:ext cx="6172200" cy="381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pc="-100" dirty="0">
                <a:solidFill>
                  <a:prstClr val="white"/>
                </a:solidFill>
              </a:rPr>
              <a:t>Collateral Management for Warehouse Receipt Financing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1133177"/>
            <a:ext cx="76200" cy="556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" y="1066800"/>
            <a:ext cx="2044788" cy="2252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012" y="1500451"/>
            <a:ext cx="189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Stock worth </a:t>
            </a:r>
            <a:r>
              <a:rPr lang="en-US" sz="1200" b="1" dirty="0" err="1" smtClean="0">
                <a:solidFill>
                  <a:prstClr val="black"/>
                </a:solidFill>
              </a:rPr>
              <a:t>Rs</a:t>
            </a:r>
            <a:r>
              <a:rPr lang="en-US" sz="1200" b="1" dirty="0" smtClean="0">
                <a:solidFill>
                  <a:prstClr val="black"/>
                </a:solidFill>
              </a:rPr>
              <a:t>. 2600 </a:t>
            </a:r>
            <a:r>
              <a:rPr lang="en-US" sz="1200" b="1" dirty="0" err="1" smtClean="0">
                <a:solidFill>
                  <a:prstClr val="black"/>
                </a:solidFill>
              </a:rPr>
              <a:t>crs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under </a:t>
            </a:r>
            <a:r>
              <a:rPr lang="en-US" sz="1200" b="1" dirty="0" smtClean="0">
                <a:solidFill>
                  <a:prstClr val="black"/>
                </a:solidFill>
              </a:rPr>
              <a:t>custody, </a:t>
            </a:r>
            <a:r>
              <a:rPr lang="en-US" sz="1200" b="1" dirty="0">
                <a:solidFill>
                  <a:prstClr val="black"/>
                </a:solidFill>
              </a:rPr>
              <a:t>Over  </a:t>
            </a:r>
            <a:r>
              <a:rPr lang="en-US" sz="1200" b="1" dirty="0" smtClean="0">
                <a:solidFill>
                  <a:prstClr val="black"/>
                </a:solidFill>
              </a:rPr>
              <a:t>      </a:t>
            </a:r>
            <a:r>
              <a:rPr lang="en-US" sz="1200" b="1" dirty="0" err="1" smtClean="0">
                <a:solidFill>
                  <a:prstClr val="black"/>
                </a:solidFill>
              </a:rPr>
              <a:t>Rs</a:t>
            </a:r>
            <a:r>
              <a:rPr lang="en-US" sz="1200" b="1" dirty="0" smtClean="0">
                <a:solidFill>
                  <a:prstClr val="black"/>
                </a:solidFill>
              </a:rPr>
              <a:t>. 1000 </a:t>
            </a:r>
            <a:r>
              <a:rPr lang="en-US" sz="1200" b="1" dirty="0" err="1" smtClean="0">
                <a:solidFill>
                  <a:prstClr val="black"/>
                </a:solidFill>
              </a:rPr>
              <a:t>crs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disbursed </a:t>
            </a:r>
            <a:r>
              <a:rPr lang="en-US" sz="1200" b="1" dirty="0" smtClean="0">
                <a:solidFill>
                  <a:prstClr val="black"/>
                </a:solidFill>
              </a:rPr>
              <a:t>as loans with the help of  SSLL.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923" y="1066800"/>
            <a:ext cx="634667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SSLL </a:t>
            </a:r>
            <a:r>
              <a:rPr lang="en-US" sz="1200" dirty="0">
                <a:solidFill>
                  <a:prstClr val="black"/>
                </a:solidFill>
              </a:rPr>
              <a:t>through its tie-ups with various banks assists the </a:t>
            </a:r>
            <a:r>
              <a:rPr lang="en-US" sz="1200" dirty="0" smtClean="0">
                <a:solidFill>
                  <a:prstClr val="black"/>
                </a:solidFill>
              </a:rPr>
              <a:t>farming and trading </a:t>
            </a:r>
            <a:r>
              <a:rPr lang="en-US" sz="1200" dirty="0">
                <a:solidFill>
                  <a:prstClr val="black"/>
                </a:solidFill>
              </a:rPr>
              <a:t>community in sourcing funding against their stock </a:t>
            </a:r>
            <a:r>
              <a:rPr lang="en-US" sz="1200" dirty="0" smtClean="0">
                <a:solidFill>
                  <a:prstClr val="black"/>
                </a:solidFill>
              </a:rPr>
              <a:t>stored at </a:t>
            </a:r>
            <a:r>
              <a:rPr lang="en-US" sz="1200" dirty="0">
                <a:solidFill>
                  <a:prstClr val="black"/>
                </a:solidFill>
              </a:rPr>
              <a:t>the </a:t>
            </a:r>
            <a:r>
              <a:rPr lang="en-US" sz="1200" dirty="0" smtClean="0">
                <a:solidFill>
                  <a:prstClr val="black"/>
                </a:solidFill>
              </a:rPr>
              <a:t>ALPs &amp; </a:t>
            </a:r>
            <a:r>
              <a:rPr lang="en-US" sz="1200" dirty="0">
                <a:solidFill>
                  <a:prstClr val="black"/>
                </a:solidFill>
              </a:rPr>
              <a:t>3rd party </a:t>
            </a:r>
            <a:r>
              <a:rPr lang="en-US" sz="1200" dirty="0" smtClean="0">
                <a:solidFill>
                  <a:prstClr val="black"/>
                </a:solidFill>
              </a:rPr>
              <a:t>warehouses managed by SSLL.</a:t>
            </a:r>
            <a:endParaRPr lang="en-US" sz="1200" dirty="0">
              <a:solidFill>
                <a:prstClr val="black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SSLL </a:t>
            </a:r>
            <a:r>
              <a:rPr lang="en-US" sz="1200" b="1" dirty="0">
                <a:solidFill>
                  <a:prstClr val="black"/>
                </a:solidFill>
              </a:rPr>
              <a:t>offers Collateral Management services which primarily include </a:t>
            </a:r>
            <a:r>
              <a:rPr lang="en-US" sz="1200" b="1" dirty="0" smtClean="0">
                <a:solidFill>
                  <a:prstClr val="black"/>
                </a:solidFill>
              </a:rPr>
              <a:t>: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</a:rPr>
              <a:t>Keeping Commodities </a:t>
            </a:r>
            <a:r>
              <a:rPr lang="en-US" sz="1200" dirty="0" smtClean="0">
                <a:solidFill>
                  <a:prstClr val="black"/>
                </a:solidFill>
              </a:rPr>
              <a:t>under the </a:t>
            </a:r>
            <a:r>
              <a:rPr lang="en-US" sz="1200" dirty="0">
                <a:solidFill>
                  <a:prstClr val="black"/>
                </a:solidFill>
              </a:rPr>
              <a:t>custody and management of </a:t>
            </a:r>
            <a:r>
              <a:rPr lang="en-US" sz="1200" dirty="0" smtClean="0">
                <a:solidFill>
                  <a:prstClr val="black"/>
                </a:solidFill>
              </a:rPr>
              <a:t>SSLL. 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</a:rPr>
              <a:t>Daily monitoring of the </a:t>
            </a:r>
            <a:r>
              <a:rPr lang="en-US" sz="1200" dirty="0" smtClean="0">
                <a:solidFill>
                  <a:prstClr val="black"/>
                </a:solidFill>
              </a:rPr>
              <a:t>commodities. 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</a:rPr>
              <a:t>Fortnightly inspection and verification of the </a:t>
            </a:r>
            <a:r>
              <a:rPr lang="en-US" sz="1200" dirty="0" smtClean="0">
                <a:solidFill>
                  <a:prstClr val="black"/>
                </a:solidFill>
              </a:rPr>
              <a:t>stock.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1" y="6324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Collateral </a:t>
            </a:r>
            <a:r>
              <a:rPr lang="en-US" sz="1200" dirty="0" smtClean="0">
                <a:solidFill>
                  <a:prstClr val="black"/>
                </a:solidFill>
              </a:rPr>
              <a:t>Management Income </a:t>
            </a:r>
            <a:r>
              <a:rPr lang="en-US" sz="1200" dirty="0">
                <a:solidFill>
                  <a:prstClr val="black"/>
                </a:solidFill>
              </a:rPr>
              <a:t>is a pre determined percentage of the value of the loan amount to be </a:t>
            </a:r>
            <a:r>
              <a:rPr lang="en-US" sz="1200" dirty="0" smtClean="0">
                <a:solidFill>
                  <a:prstClr val="black"/>
                </a:solidFill>
              </a:rPr>
              <a:t>disbursed.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1" y="4876800"/>
            <a:ext cx="6400800" cy="12953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white"/>
                </a:solidFill>
              </a:rPr>
              <a:t>SSLL </a:t>
            </a:r>
            <a:r>
              <a:rPr lang="en-US" sz="1200" dirty="0">
                <a:solidFill>
                  <a:prstClr val="white"/>
                </a:solidFill>
              </a:rPr>
              <a:t>has tied up with the following banks to facilitate collateral funding, : Union Bank, ICICI Bank, State Bank of India, Axis Bank, Development Credit Bank, </a:t>
            </a:r>
            <a:r>
              <a:rPr lang="en-US" sz="1200" dirty="0" smtClean="0">
                <a:solidFill>
                  <a:prstClr val="white"/>
                </a:solidFill>
              </a:rPr>
              <a:t>Induslnd </a:t>
            </a:r>
            <a:r>
              <a:rPr lang="en-US" sz="1200" dirty="0">
                <a:solidFill>
                  <a:prstClr val="white"/>
                </a:solidFill>
              </a:rPr>
              <a:t>Bank, IDBI, HDFC Bank, Yes Bank, </a:t>
            </a:r>
            <a:r>
              <a:rPr lang="en-US" sz="1200" dirty="0" smtClean="0">
                <a:solidFill>
                  <a:prstClr val="white"/>
                </a:solidFill>
              </a:rPr>
              <a:t>OBC &amp; PNB.</a:t>
            </a:r>
            <a:endParaRPr lang="en-US" sz="1200" dirty="0">
              <a:solidFill>
                <a:prstClr val="white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200" dirty="0" smtClean="0">
                <a:solidFill>
                  <a:prstClr val="white"/>
                </a:solidFill>
              </a:rPr>
              <a:t>It </a:t>
            </a:r>
            <a:r>
              <a:rPr lang="en-US" sz="1200" dirty="0">
                <a:solidFill>
                  <a:prstClr val="white"/>
                </a:solidFill>
              </a:rPr>
              <a:t>has also approached the Warehouse Regulatory and Development Authority (WRDA) for accreditation to issue negotiable warehouse receipts at 10 locations and has received the same for 3 locations (others are in process</a:t>
            </a:r>
            <a:r>
              <a:rPr lang="en-US" sz="1200" dirty="0" smtClean="0">
                <a:solidFill>
                  <a:prstClr val="white"/>
                </a:solidFill>
              </a:rPr>
              <a:t>).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14415" y="2666999"/>
            <a:ext cx="6024785" cy="2029599"/>
            <a:chOff x="2814415" y="2362200"/>
            <a:chExt cx="6024785" cy="202959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771281"/>
              <a:ext cx="1129757" cy="14197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771281"/>
              <a:ext cx="1329939" cy="7515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96" y="2771281"/>
              <a:ext cx="1190604" cy="7498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4114800" y="2771281"/>
              <a:ext cx="762000" cy="20051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477001" y="2771280"/>
              <a:ext cx="1086632" cy="20052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Bent Arrow 6"/>
            <p:cNvSpPr/>
            <p:nvPr/>
          </p:nvSpPr>
          <p:spPr>
            <a:xfrm flipH="1" flipV="1">
              <a:off x="4263639" y="3786039"/>
              <a:ext cx="4038600" cy="256876"/>
            </a:xfrm>
            <a:prstGeom prst="bentArrow">
              <a:avLst>
                <a:gd name="adj1" fmla="val 31654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48271" y="3019475"/>
              <a:ext cx="6799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prstClr val="black"/>
                  </a:solidFill>
                </a:rPr>
                <a:t>Seeks </a:t>
              </a:r>
              <a:endParaRPr lang="en-US" sz="1200" b="1" i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n-US" sz="1200" b="1" i="1" dirty="0" smtClean="0">
                  <a:solidFill>
                    <a:prstClr val="black"/>
                  </a:solidFill>
                </a:rPr>
                <a:t>funding</a:t>
              </a:r>
              <a:endParaRPr lang="en-US" sz="1200" b="1" i="1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82939" y="2971801"/>
              <a:ext cx="13656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i="1" dirty="0">
                  <a:solidFill>
                    <a:prstClr val="black"/>
                  </a:solidFill>
                </a:rPr>
                <a:t>Provides 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Warehouse </a:t>
              </a:r>
            </a:p>
            <a:p>
              <a:pPr algn="ctr"/>
              <a:r>
                <a:rPr lang="en-US" sz="1000" b="1" i="1" dirty="0" smtClean="0">
                  <a:solidFill>
                    <a:prstClr val="black"/>
                  </a:solidFill>
                </a:rPr>
                <a:t>Receipts </a:t>
              </a:r>
              <a:r>
                <a:rPr lang="en-US" sz="1000" b="1" i="1" dirty="0">
                  <a:solidFill>
                    <a:prstClr val="black"/>
                  </a:solidFill>
                </a:rPr>
                <a:t>(WHR</a:t>
              </a:r>
              <a:r>
                <a:rPr lang="en-US" sz="1000" b="1" i="1" dirty="0" smtClean="0">
                  <a:solidFill>
                    <a:prstClr val="black"/>
                  </a:solidFill>
                </a:rPr>
                <a:t>) &amp; Negotiable Warehouse Receipts (NWHR) accredited by WDRA</a:t>
              </a:r>
              <a:endParaRPr lang="en-US" sz="1000" b="1" i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14415" y="2497131"/>
              <a:ext cx="6428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F79646">
                      <a:lumMod val="50000"/>
                    </a:srgbClr>
                  </a:solidFill>
                </a:rPr>
                <a:t>Farmer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07017" y="2516736"/>
              <a:ext cx="4603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79646">
                      <a:lumMod val="50000"/>
                    </a:srgbClr>
                  </a:solidFill>
                </a:rPr>
                <a:t>SSLL</a:t>
              </a:r>
              <a:endParaRPr lang="en-US" sz="1200" b="1" i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02127" y="2514600"/>
              <a:ext cx="5084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79646">
                      <a:lumMod val="50000"/>
                    </a:srgbClr>
                  </a:solidFill>
                </a:rPr>
                <a:t>Bank</a:t>
              </a:r>
              <a:endParaRPr lang="en-US" sz="1200" b="1" i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77001" y="2362200"/>
              <a:ext cx="1142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>
                  <a:solidFill>
                    <a:prstClr val="black"/>
                  </a:solidFill>
                </a:rPr>
                <a:t>Tie up with Banks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1" y="4114800"/>
              <a:ext cx="327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>
                  <a:solidFill>
                    <a:prstClr val="black"/>
                  </a:solidFill>
                </a:rPr>
                <a:t>Bank Provides funding to farmer backed by WHR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644924" y="2514600"/>
            <a:ext cx="6346678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44924" y="1066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67000" y="2421017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67000" y="63246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7000" y="6781800"/>
            <a:ext cx="63466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2468</Words>
  <Application>Microsoft Office PowerPoint</Application>
  <PresentationFormat>On-screen Show (4:3)</PresentationFormat>
  <Paragraphs>246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Albertus Extra Bold</vt:lpstr>
      <vt:lpstr>Albertus Medium</vt:lpstr>
      <vt:lpstr>Arial</vt:lpstr>
      <vt:lpstr>Arial Bold</vt:lpstr>
      <vt:lpstr>Calibri</vt:lpstr>
      <vt:lpstr>Symbol</vt:lpstr>
      <vt:lpstr>Wingdings</vt:lpstr>
      <vt:lpstr>Office Theme</vt:lpstr>
      <vt:lpstr>CorelDraw.Graphic.16</vt:lpstr>
      <vt:lpstr>Post Harvest Management The India Maize Summit 2013</vt:lpstr>
      <vt:lpstr>PowerPoint Presentation</vt:lpstr>
      <vt:lpstr>PowerPoint Presentation</vt:lpstr>
      <vt:lpstr>PowerPoint Presentation</vt:lpstr>
      <vt:lpstr>SSLL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Heena,Maheshwari/SSLL/Mumbai/Director Office</dc:creator>
  <cp:lastModifiedBy>Abhishek, Gandhi/SSLL/Mumbai/DIT  &amp; SBA</cp:lastModifiedBy>
  <cp:revision>523</cp:revision>
  <cp:lastPrinted>2012-02-14T07:19:15Z</cp:lastPrinted>
  <dcterms:created xsi:type="dcterms:W3CDTF">2012-02-10T05:49:26Z</dcterms:created>
  <dcterms:modified xsi:type="dcterms:W3CDTF">2013-03-22T04:04:38Z</dcterms:modified>
</cp:coreProperties>
</file>