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9" r:id="rId1"/>
  </p:sldMasterIdLst>
  <p:notesMasterIdLst>
    <p:notesMasterId r:id="rId27"/>
  </p:notesMasterIdLst>
  <p:sldIdLst>
    <p:sldId id="300" r:id="rId2"/>
    <p:sldId id="337" r:id="rId3"/>
    <p:sldId id="338" r:id="rId4"/>
    <p:sldId id="339" r:id="rId5"/>
    <p:sldId id="340" r:id="rId6"/>
    <p:sldId id="342" r:id="rId7"/>
    <p:sldId id="343" r:id="rId8"/>
    <p:sldId id="344" r:id="rId9"/>
    <p:sldId id="346" r:id="rId10"/>
    <p:sldId id="359" r:id="rId11"/>
    <p:sldId id="345" r:id="rId12"/>
    <p:sldId id="310" r:id="rId13"/>
    <p:sldId id="302" r:id="rId14"/>
    <p:sldId id="304" r:id="rId15"/>
    <p:sldId id="348" r:id="rId16"/>
    <p:sldId id="349" r:id="rId17"/>
    <p:sldId id="350" r:id="rId18"/>
    <p:sldId id="353" r:id="rId19"/>
    <p:sldId id="354" r:id="rId20"/>
    <p:sldId id="355" r:id="rId21"/>
    <p:sldId id="356" r:id="rId22"/>
    <p:sldId id="357" r:id="rId23"/>
    <p:sldId id="358" r:id="rId24"/>
    <p:sldId id="336" r:id="rId25"/>
    <p:sldId id="29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 Rajesh" initials="D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6102" autoAdjust="0"/>
  </p:normalViewPr>
  <p:slideViewPr>
    <p:cSldViewPr>
      <p:cViewPr>
        <p:scale>
          <a:sx n="50" d="100"/>
          <a:sy n="50" d="100"/>
        </p:scale>
        <p:origin x="-1085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tosh\Desktop\For%20FICCI\graph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tosh\Desktop\For%20FICCI\graph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tosh\Desktop\For%20FICCI\graph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tosh\Desktop\For%20FICCI\graph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tosh\Desktop\For%20FICCI\graph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tosh\Desktop\For%20FICCI\graphs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IN" sz="1800"/>
            </a:pPr>
            <a:r>
              <a:rPr lang="en-US" sz="1800" dirty="0"/>
              <a:t>Planned Sewing </a:t>
            </a:r>
            <a:r>
              <a:rPr lang="en-US" sz="1800" dirty="0" smtClean="0"/>
              <a:t>Cost Produced </a:t>
            </a:r>
          </a:p>
          <a:p>
            <a:pPr>
              <a:defRPr lang="en-IN" sz="1800"/>
            </a:pPr>
            <a:r>
              <a:rPr lang="en-US" sz="1800" dirty="0" smtClean="0"/>
              <a:t>per Person in 8 Hours</a:t>
            </a:r>
            <a:endParaRPr lang="en-US" sz="1800" dirty="0"/>
          </a:p>
          <a:p>
            <a:pPr>
              <a:defRPr lang="en-IN" sz="1800"/>
            </a:pPr>
            <a:r>
              <a:rPr lang="en-US" sz="1800" b="0" dirty="0"/>
              <a:t>(Pilot Line)</a:t>
            </a:r>
          </a:p>
        </c:rich>
      </c:tx>
      <c:layout>
        <c:manualLayout>
          <c:xMode val="edge"/>
          <c:yMode val="edge"/>
          <c:x val="0.18370282213796138"/>
          <c:y val="0"/>
        </c:manualLayout>
      </c:layout>
    </c:title>
    <c:plotArea>
      <c:layout>
        <c:manualLayout>
          <c:layoutTarget val="inner"/>
          <c:xMode val="edge"/>
          <c:yMode val="edge"/>
          <c:x val="0.18530324836474679"/>
          <c:y val="0.16427086332811083"/>
          <c:w val="0.76377072320168404"/>
          <c:h val="0.71974910950937621"/>
        </c:manualLayout>
      </c:layout>
      <c:barChart>
        <c:barDir val="col"/>
        <c:grouping val="clustered"/>
        <c:ser>
          <c:idx val="0"/>
          <c:order val="0"/>
          <c:tx>
            <c:strRef>
              <c:f>Sheet1!$D$9</c:f>
              <c:strCache>
                <c:ptCount val="1"/>
                <c:pt idx="0">
                  <c:v>Planned Sewing Cost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-1.1716623767217486E-2"/>
                  <c:y val="-1.3697174236876218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en-IN" b="1"/>
                </a:pPr>
                <a:endParaRPr lang="en-US"/>
              </a:p>
            </c:txPr>
            <c:showVal val="1"/>
          </c:dLbls>
          <c:cat>
            <c:strRef>
              <c:f>Sheet1!$E$3:$F$3</c:f>
              <c:strCache>
                <c:ptCount val="2"/>
                <c:pt idx="0">
                  <c:v>Before</c:v>
                </c:pt>
                <c:pt idx="1">
                  <c:v>Achieved</c:v>
                </c:pt>
              </c:strCache>
            </c:strRef>
          </c:cat>
          <c:val>
            <c:numRef>
              <c:f>Sheet1!$E$9:$F$9</c:f>
              <c:numCache>
                <c:formatCode>General</c:formatCode>
                <c:ptCount val="2"/>
                <c:pt idx="0">
                  <c:v>490.5</c:v>
                </c:pt>
                <c:pt idx="1">
                  <c:v>678.4</c:v>
                </c:pt>
              </c:numCache>
            </c:numRef>
          </c:val>
        </c:ser>
        <c:axId val="50716032"/>
        <c:axId val="35210368"/>
      </c:barChart>
      <c:catAx>
        <c:axId val="50716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5210368"/>
        <c:crosses val="autoZero"/>
        <c:auto val="1"/>
        <c:lblAlgn val="ctr"/>
        <c:lblOffset val="100"/>
      </c:catAx>
      <c:valAx>
        <c:axId val="35210368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lang="en-IN"/>
                </a:pPr>
                <a:r>
                  <a:rPr lang="en-IN" dirty="0" smtClean="0"/>
                  <a:t>In</a:t>
                </a:r>
                <a:r>
                  <a:rPr lang="en-IN" baseline="0" dirty="0" smtClean="0"/>
                  <a:t> Rs.</a:t>
                </a:r>
                <a:endParaRPr lang="en-IN" dirty="0"/>
              </a:p>
            </c:rich>
          </c:tx>
          <c:layout>
            <c:manualLayout>
              <c:xMode val="edge"/>
              <c:yMode val="edge"/>
              <c:x val="6.0707333499395878E-3"/>
              <c:y val="0.4288429403535669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50716032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400">
          <a:latin typeface="Gill Sans MT" pitchFamily="34" charset="0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IN" sz="2000"/>
            </a:pPr>
            <a:r>
              <a:rPr lang="en-US" sz="2000" dirty="0"/>
              <a:t>Efficiency</a:t>
            </a:r>
          </a:p>
          <a:p>
            <a:pPr>
              <a:defRPr lang="en-IN" sz="2000"/>
            </a:pPr>
            <a:r>
              <a:rPr lang="en-US" sz="2000" b="0" dirty="0"/>
              <a:t>(Pilot Line)</a:t>
            </a:r>
          </a:p>
        </c:rich>
      </c:tx>
      <c:layout>
        <c:manualLayout>
          <c:xMode val="edge"/>
          <c:yMode val="edge"/>
          <c:x val="0.36895298978716951"/>
          <c:y val="0"/>
        </c:manualLayout>
      </c:layout>
    </c:title>
    <c:plotArea>
      <c:layout>
        <c:manualLayout>
          <c:layoutTarget val="inner"/>
          <c:xMode val="edge"/>
          <c:yMode val="edge"/>
          <c:x val="0.15308253135024791"/>
          <c:y val="0.15714116061283737"/>
          <c:w val="0.79599154272382799"/>
          <c:h val="0.72687914212642113"/>
        </c:manualLayout>
      </c:layout>
      <c:barChart>
        <c:barDir val="col"/>
        <c:grouping val="clustered"/>
        <c:ser>
          <c:idx val="0"/>
          <c:order val="0"/>
          <c:tx>
            <c:strRef>
              <c:f>Sheet1!$D$4</c:f>
              <c:strCache>
                <c:ptCount val="1"/>
                <c:pt idx="0">
                  <c:v>Efficiency</c:v>
                </c:pt>
              </c:strCache>
            </c:strRef>
          </c:tx>
          <c:spPr>
            <a:solidFill>
              <a:srgbClr val="0070C0"/>
            </a:solidFill>
          </c:spPr>
          <c:dLbls>
            <c:numFmt formatCode="0.0%" sourceLinked="0"/>
            <c:txPr>
              <a:bodyPr/>
              <a:lstStyle/>
              <a:p>
                <a:pPr>
                  <a:defRPr lang="en-IN" b="1"/>
                </a:pPr>
                <a:endParaRPr lang="en-US"/>
              </a:p>
            </c:txPr>
            <c:showVal val="1"/>
          </c:dLbls>
          <c:cat>
            <c:strRef>
              <c:f>Sheet1!$E$3:$F$3</c:f>
              <c:strCache>
                <c:ptCount val="2"/>
                <c:pt idx="0">
                  <c:v>Before</c:v>
                </c:pt>
                <c:pt idx="1">
                  <c:v>Achieved</c:v>
                </c:pt>
              </c:strCache>
            </c:strRef>
          </c:cat>
          <c:val>
            <c:numRef>
              <c:f>Sheet1!$E$4:$F$4</c:f>
              <c:numCache>
                <c:formatCode>0.0%</c:formatCode>
                <c:ptCount val="2"/>
                <c:pt idx="0">
                  <c:v>0.42300000000000032</c:v>
                </c:pt>
                <c:pt idx="1">
                  <c:v>0.54</c:v>
                </c:pt>
              </c:numCache>
            </c:numRef>
          </c:val>
        </c:ser>
        <c:axId val="35247232"/>
        <c:axId val="35248768"/>
      </c:barChart>
      <c:catAx>
        <c:axId val="3524723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5248768"/>
        <c:crosses val="autoZero"/>
        <c:auto val="1"/>
        <c:lblAlgn val="ctr"/>
        <c:lblOffset val="100"/>
      </c:catAx>
      <c:valAx>
        <c:axId val="35248768"/>
        <c:scaling>
          <c:orientation val="minMax"/>
        </c:scaling>
        <c:axPos val="l"/>
        <c:numFmt formatCode="0%" sourceLinked="0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5247232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400">
          <a:latin typeface="Gill Sans MT" pitchFamily="34" charset="0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IN" sz="2000"/>
            </a:pPr>
            <a:r>
              <a:rPr lang="en-US" sz="2000" dirty="0"/>
              <a:t>Reduction in Rejection</a:t>
            </a:r>
          </a:p>
          <a:p>
            <a:pPr>
              <a:defRPr lang="en-IN" sz="2000"/>
            </a:pPr>
            <a:r>
              <a:rPr lang="en-US" sz="2000" b="0" dirty="0"/>
              <a:t>(Factory)</a:t>
            </a:r>
          </a:p>
        </c:rich>
      </c:tx>
      <c:layout>
        <c:manualLayout>
          <c:xMode val="edge"/>
          <c:yMode val="edge"/>
          <c:x val="0.22630452076342245"/>
          <c:y val="0"/>
        </c:manualLayout>
      </c:layout>
    </c:title>
    <c:plotArea>
      <c:layout>
        <c:manualLayout>
          <c:layoutTarget val="inner"/>
          <c:xMode val="edge"/>
          <c:yMode val="edge"/>
          <c:x val="0.15308253135024791"/>
          <c:y val="0.12467770960068122"/>
          <c:w val="0.79599154272382855"/>
          <c:h val="0.75934233973261656"/>
        </c:manualLayout>
      </c:layout>
      <c:barChart>
        <c:barDir val="col"/>
        <c:grouping val="clustered"/>
        <c:ser>
          <c:idx val="0"/>
          <c:order val="0"/>
          <c:tx>
            <c:strRef>
              <c:f>Sheet1!$D$5</c:f>
              <c:strCache>
                <c:ptCount val="1"/>
                <c:pt idx="0">
                  <c:v>Cut to Ship Rejection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lang="en-IN" b="1"/>
                </a:pPr>
                <a:endParaRPr lang="en-US"/>
              </a:p>
            </c:txPr>
            <c:showVal val="1"/>
          </c:dLbls>
          <c:cat>
            <c:strRef>
              <c:f>Sheet1!$E$3:$F$3</c:f>
              <c:strCache>
                <c:ptCount val="2"/>
                <c:pt idx="0">
                  <c:v>Before</c:v>
                </c:pt>
                <c:pt idx="1">
                  <c:v>Achieved</c:v>
                </c:pt>
              </c:strCache>
            </c:strRef>
          </c:cat>
          <c:val>
            <c:numRef>
              <c:f>Sheet1!$E$5:$F$5</c:f>
              <c:numCache>
                <c:formatCode>0.0%</c:formatCode>
                <c:ptCount val="2"/>
                <c:pt idx="0">
                  <c:v>4.2600000000000082E-2</c:v>
                </c:pt>
                <c:pt idx="1">
                  <c:v>3.0999999999999941E-2</c:v>
                </c:pt>
              </c:numCache>
            </c:numRef>
          </c:val>
        </c:ser>
        <c:axId val="35274112"/>
        <c:axId val="34526336"/>
      </c:barChart>
      <c:catAx>
        <c:axId val="3527411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4526336"/>
        <c:crosses val="autoZero"/>
        <c:auto val="1"/>
        <c:lblAlgn val="ctr"/>
        <c:lblOffset val="100"/>
      </c:catAx>
      <c:valAx>
        <c:axId val="34526336"/>
        <c:scaling>
          <c:orientation val="minMax"/>
          <c:max val="0.05"/>
          <c:min val="0"/>
        </c:scaling>
        <c:axPos val="l"/>
        <c:numFmt formatCode="0%" sourceLinked="0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5274112"/>
        <c:crosses val="autoZero"/>
        <c:crossBetween val="between"/>
      </c:valAx>
    </c:plotArea>
    <c:plotVisOnly val="1"/>
  </c:chart>
  <c:txPr>
    <a:bodyPr/>
    <a:lstStyle/>
    <a:p>
      <a:pPr>
        <a:defRPr sz="1400">
          <a:latin typeface="Gill Sans MT" pitchFamily="34" charset="0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IN" sz="2000"/>
            </a:pPr>
            <a:r>
              <a:rPr lang="en-US" sz="2000" dirty="0"/>
              <a:t>Absenteeism</a:t>
            </a:r>
          </a:p>
          <a:p>
            <a:pPr>
              <a:defRPr lang="en-IN" sz="2000"/>
            </a:pPr>
            <a:r>
              <a:rPr lang="en-US" sz="2000" b="0" dirty="0"/>
              <a:t>(Factory)</a:t>
            </a:r>
          </a:p>
        </c:rich>
      </c:tx>
      <c:layout>
        <c:manualLayout>
          <c:xMode val="edge"/>
          <c:yMode val="edge"/>
          <c:x val="0.34480913778250538"/>
          <c:y val="0"/>
        </c:manualLayout>
      </c:layout>
    </c:title>
    <c:plotArea>
      <c:layout>
        <c:manualLayout>
          <c:layoutTarget val="inner"/>
          <c:xMode val="edge"/>
          <c:yMode val="edge"/>
          <c:x val="0.15308253135024791"/>
          <c:y val="0.16147459377856588"/>
          <c:w val="0.82534178510704959"/>
          <c:h val="0.72254551946238765"/>
        </c:manualLayout>
      </c:layout>
      <c:barChart>
        <c:barDir val="col"/>
        <c:grouping val="clustered"/>
        <c:ser>
          <c:idx val="0"/>
          <c:order val="0"/>
          <c:tx>
            <c:strRef>
              <c:f>Sheet1!$D$4</c:f>
              <c:strCache>
                <c:ptCount val="1"/>
                <c:pt idx="0">
                  <c:v>Efficiency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lang="en-IN" b="1"/>
                </a:pPr>
                <a:endParaRPr lang="en-US"/>
              </a:p>
            </c:txPr>
            <c:showVal val="1"/>
          </c:dLbls>
          <c:cat>
            <c:strRef>
              <c:f>Sheet1!$Z$3:$AA$3</c:f>
              <c:strCache>
                <c:ptCount val="2"/>
                <c:pt idx="0">
                  <c:v>Before</c:v>
                </c:pt>
                <c:pt idx="1">
                  <c:v>Achieved</c:v>
                </c:pt>
              </c:strCache>
            </c:strRef>
          </c:cat>
          <c:val>
            <c:numRef>
              <c:f>Sheet1!$Z$4:$AA$4</c:f>
              <c:numCache>
                <c:formatCode>0.00%</c:formatCode>
                <c:ptCount val="2"/>
                <c:pt idx="0">
                  <c:v>0.14590000000000031</c:v>
                </c:pt>
                <c:pt idx="1">
                  <c:v>0.11227500000000012</c:v>
                </c:pt>
              </c:numCache>
            </c:numRef>
          </c:val>
        </c:ser>
        <c:axId val="35281536"/>
        <c:axId val="35434880"/>
      </c:barChart>
      <c:catAx>
        <c:axId val="3528153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5434880"/>
        <c:crosses val="autoZero"/>
        <c:auto val="1"/>
        <c:lblAlgn val="ctr"/>
        <c:lblOffset val="100"/>
      </c:catAx>
      <c:valAx>
        <c:axId val="35434880"/>
        <c:scaling>
          <c:orientation val="minMax"/>
        </c:scaling>
        <c:axPos val="l"/>
        <c:numFmt formatCode="0%" sourceLinked="0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5281536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400">
          <a:latin typeface="Gill Sans MT" pitchFamily="34" charset="0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IN" sz="2000"/>
            </a:pPr>
            <a:r>
              <a:rPr lang="en-US" sz="2000" dirty="0"/>
              <a:t>Migration</a:t>
            </a:r>
          </a:p>
          <a:p>
            <a:pPr>
              <a:defRPr lang="en-IN" sz="2000"/>
            </a:pPr>
            <a:r>
              <a:rPr lang="en-US" sz="2000" b="0" dirty="0"/>
              <a:t>(Factory)</a:t>
            </a:r>
          </a:p>
        </c:rich>
      </c:tx>
      <c:layout>
        <c:manualLayout>
          <c:xMode val="edge"/>
          <c:yMode val="edge"/>
          <c:x val="0.38121003796513031"/>
          <c:y val="0"/>
        </c:manualLayout>
      </c:layout>
    </c:title>
    <c:plotArea>
      <c:layout>
        <c:manualLayout>
          <c:layoutTarget val="inner"/>
          <c:xMode val="edge"/>
          <c:yMode val="edge"/>
          <c:x val="0.15308253135024791"/>
          <c:y val="0.18303298235409157"/>
          <c:w val="0.82534178510704959"/>
          <c:h val="0.70098713088686149"/>
        </c:manualLayout>
      </c:layout>
      <c:barChart>
        <c:barDir val="col"/>
        <c:grouping val="clustered"/>
        <c:ser>
          <c:idx val="0"/>
          <c:order val="0"/>
          <c:tx>
            <c:strRef>
              <c:f>Sheet1!$D$5</c:f>
              <c:strCache>
                <c:ptCount val="1"/>
                <c:pt idx="0">
                  <c:v>Cut to Ship Ratio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lang="en-IN" b="1"/>
                </a:pPr>
                <a:endParaRPr lang="en-US"/>
              </a:p>
            </c:txPr>
            <c:showVal val="1"/>
          </c:dLbls>
          <c:cat>
            <c:strRef>
              <c:f>Sheet1!$Z$3:$AA$3</c:f>
              <c:strCache>
                <c:ptCount val="2"/>
                <c:pt idx="0">
                  <c:v>Before</c:v>
                </c:pt>
                <c:pt idx="1">
                  <c:v>Achieved</c:v>
                </c:pt>
              </c:strCache>
            </c:strRef>
          </c:cat>
          <c:val>
            <c:numRef>
              <c:f>Sheet1!$Z$5:$AA$5</c:f>
              <c:numCache>
                <c:formatCode>0.00%</c:formatCode>
                <c:ptCount val="2"/>
                <c:pt idx="0">
                  <c:v>0.11242500000000002</c:v>
                </c:pt>
                <c:pt idx="1">
                  <c:v>7.4800000000000033E-2</c:v>
                </c:pt>
              </c:numCache>
            </c:numRef>
          </c:val>
        </c:ser>
        <c:axId val="35594624"/>
        <c:axId val="35596160"/>
      </c:barChart>
      <c:catAx>
        <c:axId val="3559462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5596160"/>
        <c:crosses val="autoZero"/>
        <c:auto val="1"/>
        <c:lblAlgn val="ctr"/>
        <c:lblOffset val="100"/>
      </c:catAx>
      <c:valAx>
        <c:axId val="35596160"/>
        <c:scaling>
          <c:orientation val="minMax"/>
        </c:scaling>
        <c:axPos val="l"/>
        <c:numFmt formatCode="0%" sourceLinked="0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5594624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400">
          <a:latin typeface="Gill Sans MT" pitchFamily="34" charset="0"/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IN" sz="2000"/>
            </a:pPr>
            <a:r>
              <a:rPr lang="en-US" sz="2000" dirty="0"/>
              <a:t>Pay per Hour</a:t>
            </a:r>
          </a:p>
          <a:p>
            <a:pPr>
              <a:defRPr lang="en-IN" sz="2000"/>
            </a:pPr>
            <a:r>
              <a:rPr lang="en-US" sz="2000" b="0" dirty="0"/>
              <a:t>(Factory)</a:t>
            </a:r>
          </a:p>
        </c:rich>
      </c:tx>
      <c:layout>
        <c:manualLayout>
          <c:xMode val="edge"/>
          <c:yMode val="edge"/>
          <c:x val="0.35637432113438794"/>
          <c:y val="0"/>
        </c:manualLayout>
      </c:layout>
    </c:title>
    <c:plotArea>
      <c:layout>
        <c:manualLayout>
          <c:layoutTarget val="inner"/>
          <c:xMode val="edge"/>
          <c:yMode val="edge"/>
          <c:x val="0.19583871994020868"/>
          <c:y val="0.125136594292036"/>
          <c:w val="0.7909712473024898"/>
          <c:h val="0.75888370844722097"/>
        </c:manualLayout>
      </c:layout>
      <c:barChart>
        <c:barDir val="col"/>
        <c:grouping val="clustered"/>
        <c:ser>
          <c:idx val="0"/>
          <c:order val="0"/>
          <c:tx>
            <c:strRef>
              <c:f>Sheet1!$D$6</c:f>
              <c:strCache>
                <c:ptCount val="1"/>
                <c:pt idx="0">
                  <c:v>Sewing DHU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numFmt formatCode="#,##0.00" sourceLinked="0"/>
            <c:txPr>
              <a:bodyPr/>
              <a:lstStyle/>
              <a:p>
                <a:pPr>
                  <a:defRPr lang="en-IN" b="1"/>
                </a:pPr>
                <a:endParaRPr lang="en-US"/>
              </a:p>
            </c:txPr>
            <c:showVal val="1"/>
          </c:dLbls>
          <c:cat>
            <c:strRef>
              <c:f>Sheet1!$Z$3:$AA$3</c:f>
              <c:strCache>
                <c:ptCount val="2"/>
                <c:pt idx="0">
                  <c:v>Before</c:v>
                </c:pt>
                <c:pt idx="1">
                  <c:v>Achieved</c:v>
                </c:pt>
              </c:strCache>
            </c:strRef>
          </c:cat>
          <c:val>
            <c:numRef>
              <c:f>Sheet1!$Z$6:$AA$6</c:f>
              <c:numCache>
                <c:formatCode>0.00</c:formatCode>
                <c:ptCount val="2"/>
                <c:pt idx="0">
                  <c:v>22.244999999999987</c:v>
                </c:pt>
                <c:pt idx="1">
                  <c:v>23.782499999999924</c:v>
                </c:pt>
              </c:numCache>
            </c:numRef>
          </c:val>
        </c:ser>
        <c:axId val="35604736"/>
        <c:axId val="35672064"/>
      </c:barChart>
      <c:catAx>
        <c:axId val="3560473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5672064"/>
        <c:crosses val="autoZero"/>
        <c:auto val="1"/>
        <c:lblAlgn val="ctr"/>
        <c:lblOffset val="100"/>
      </c:catAx>
      <c:valAx>
        <c:axId val="35672064"/>
        <c:scaling>
          <c:orientation val="minMax"/>
          <c:min val="10"/>
        </c:scaling>
        <c:axPos val="l"/>
        <c:title>
          <c:tx>
            <c:rich>
              <a:bodyPr rot="-5400000" vert="horz"/>
              <a:lstStyle/>
              <a:p>
                <a:pPr>
                  <a:defRPr lang="en-IN"/>
                </a:pPr>
                <a:r>
                  <a:rPr lang="en-IN" dirty="0" smtClean="0"/>
                  <a:t>In</a:t>
                </a:r>
                <a:r>
                  <a:rPr lang="en-IN" baseline="0" dirty="0" smtClean="0"/>
                  <a:t> Rs.</a:t>
                </a:r>
                <a:endParaRPr lang="en-IN" dirty="0"/>
              </a:p>
            </c:rich>
          </c:tx>
          <c:layout>
            <c:manualLayout>
              <c:xMode val="edge"/>
              <c:yMode val="edge"/>
              <c:x val="5.4156440530176882E-3"/>
              <c:y val="0.39687557863941186"/>
            </c:manualLayout>
          </c:layout>
        </c:title>
        <c:numFmt formatCode="#,##0.0" sourceLinked="0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5604736"/>
        <c:crosses val="autoZero"/>
        <c:crossBetween val="between"/>
      </c:valAx>
    </c:plotArea>
    <c:plotVisOnly val="1"/>
  </c:chart>
  <c:txPr>
    <a:bodyPr/>
    <a:lstStyle/>
    <a:p>
      <a:pPr>
        <a:defRPr sz="1400">
          <a:latin typeface="Gill Sans MT" pitchFamily="34" charset="0"/>
        </a:defRPr>
      </a:pPr>
      <a:endParaRPr lang="en-US"/>
    </a:p>
  </c:txPr>
  <c:externalData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13T19:09:06.603" idx="1">
    <p:pos x="5126" y="182"/>
    <p:text>Give source of graph, are the inites correct?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5ACEF-3A51-4984-A155-05DB2D879F88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C804206-F87E-4999-9797-C828B54C9210}">
      <dgm:prSet phldrT="[Text]" custT="1"/>
      <dgm:spPr/>
      <dgm:t>
        <a:bodyPr/>
        <a:lstStyle/>
        <a:p>
          <a:r>
            <a:rPr lang="en-GB" sz="2400" dirty="0" smtClean="0">
              <a:latin typeface="Gill Sans MT" pitchFamily="34" charset="0"/>
            </a:rPr>
            <a:t>Productivity</a:t>
          </a:r>
          <a:endParaRPr lang="en-US" sz="2400" dirty="0">
            <a:latin typeface="Gill Sans MT" pitchFamily="34" charset="0"/>
          </a:endParaRPr>
        </a:p>
      </dgm:t>
    </dgm:pt>
    <dgm:pt modelId="{1C67E0DE-5937-4DA4-BC92-7873350B87A7}" type="parTrans" cxnId="{FD2B8ABA-1C3D-41AC-8007-85A154BE05FF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F63EBB83-94CF-4055-B7F4-9E4F914B390D}" type="sibTrans" cxnId="{FD2B8ABA-1C3D-41AC-8007-85A154BE05FF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6655B151-0BC1-4909-B04D-428A1BF67BC4}">
      <dgm:prSet phldrT="[Text]" custT="1"/>
      <dgm:spPr/>
      <dgm:t>
        <a:bodyPr/>
        <a:lstStyle/>
        <a:p>
          <a:r>
            <a:rPr lang="en-US" sz="1600" dirty="0" smtClean="0">
              <a:latin typeface="Gill Sans MT" pitchFamily="34" charset="0"/>
              <a:ea typeface="Times New Roman"/>
              <a:cs typeface="Times New Roman"/>
            </a:rPr>
            <a:t>Quality</a:t>
          </a:r>
          <a:endParaRPr lang="en-US" sz="1600" dirty="0">
            <a:latin typeface="Gill Sans MT" pitchFamily="34" charset="0"/>
          </a:endParaRPr>
        </a:p>
      </dgm:t>
    </dgm:pt>
    <dgm:pt modelId="{5A28E747-2D00-430D-8B80-47195DDA1DB5}" type="parTrans" cxnId="{9D60ABDE-A677-4E08-BFF2-6233A5A627D8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ACA1A32A-85AA-4DD9-9770-7C38C7ED7989}" type="sibTrans" cxnId="{9D60ABDE-A677-4E08-BFF2-6233A5A627D8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8D505518-8286-48B4-916E-BB8F96081DEE}">
      <dgm:prSet phldrT="[Text]" custT="1"/>
      <dgm:spPr/>
      <dgm:t>
        <a:bodyPr/>
        <a:lstStyle/>
        <a:p>
          <a:r>
            <a:rPr lang="en-GB" sz="2000" dirty="0" smtClean="0">
              <a:latin typeface="Gill Sans MT" pitchFamily="34" charset="0"/>
            </a:rPr>
            <a:t>Human Resources</a:t>
          </a:r>
          <a:endParaRPr lang="en-US" sz="2000" dirty="0">
            <a:latin typeface="Gill Sans MT" pitchFamily="34" charset="0"/>
          </a:endParaRPr>
        </a:p>
      </dgm:t>
    </dgm:pt>
    <dgm:pt modelId="{3539F8E3-FEF4-4E71-A537-249AA923DA4A}" type="parTrans" cxnId="{CB93FA6B-7AC1-447C-81B3-EEB7B0E9F002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CC47EEC7-D43F-4742-9D3F-54B611092ED0}" type="sibTrans" cxnId="{CB93FA6B-7AC1-447C-81B3-EEB7B0E9F002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7F369857-C1D9-497C-95C2-19FB27DCC6F1}">
      <dgm:prSet phldrT="[Text]" custT="1"/>
      <dgm:spPr/>
      <dgm:t>
        <a:bodyPr/>
        <a:lstStyle/>
        <a:p>
          <a:r>
            <a:rPr lang="en-US" sz="1600" dirty="0" smtClean="0">
              <a:latin typeface="Gill Sans MT" pitchFamily="34" charset="0"/>
              <a:ea typeface="Times New Roman"/>
              <a:cs typeface="Times New Roman"/>
            </a:rPr>
            <a:t>Absenteeism</a:t>
          </a:r>
          <a:endParaRPr lang="en-US" sz="1600" dirty="0">
            <a:latin typeface="Gill Sans MT" pitchFamily="34" charset="0"/>
          </a:endParaRPr>
        </a:p>
      </dgm:t>
    </dgm:pt>
    <dgm:pt modelId="{A3520503-25D7-436B-A93E-68EAF90B3C24}" type="parTrans" cxnId="{6C4F25B8-CA4A-4B99-A660-8F4D3C9802FC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D753FC08-DC62-4F8B-A864-71701DDB9B98}" type="sibTrans" cxnId="{6C4F25B8-CA4A-4B99-A660-8F4D3C9802FC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DD013F62-1323-4CB9-AA88-FB136C78F6A3}">
      <dgm:prSet phldrT="[Text]" custT="1"/>
      <dgm:spPr/>
      <dgm:t>
        <a:bodyPr/>
        <a:lstStyle/>
        <a:p>
          <a:r>
            <a:rPr lang="en-GB" sz="2000" dirty="0" smtClean="0">
              <a:latin typeface="Gill Sans MT" pitchFamily="34" charset="0"/>
            </a:rPr>
            <a:t>Communication</a:t>
          </a:r>
          <a:endParaRPr lang="en-US" sz="2000" dirty="0">
            <a:latin typeface="Gill Sans MT" pitchFamily="34" charset="0"/>
          </a:endParaRPr>
        </a:p>
      </dgm:t>
    </dgm:pt>
    <dgm:pt modelId="{3DB5DC80-C0DF-4F93-AD5B-4E7769F472BE}" type="parTrans" cxnId="{03CE3875-2FC3-40A3-B6D7-68A090E2792D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F8C79E24-3BAC-406D-AA7F-DC22912E897B}" type="sibTrans" cxnId="{03CE3875-2FC3-40A3-B6D7-68A090E2792D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EB3AC193-32BD-4D13-958A-BD57FB9E77E6}">
      <dgm:prSet phldrT="[Text]" custT="1"/>
      <dgm:spPr/>
      <dgm:t>
        <a:bodyPr/>
        <a:lstStyle/>
        <a:p>
          <a:r>
            <a:rPr lang="en-GB" sz="1600" dirty="0" smtClean="0">
              <a:latin typeface="Gill Sans MT" pitchFamily="34" charset="0"/>
              <a:ea typeface="Calibri"/>
              <a:cs typeface="Times New Roman"/>
            </a:rPr>
            <a:t>Business case for listening to workers’ voice</a:t>
          </a:r>
          <a:endParaRPr lang="en-US" sz="1600" dirty="0">
            <a:latin typeface="Gill Sans MT" pitchFamily="34" charset="0"/>
          </a:endParaRPr>
        </a:p>
      </dgm:t>
    </dgm:pt>
    <dgm:pt modelId="{31A913D1-38BA-42E7-8851-812C8B646E6E}" type="parTrans" cxnId="{2DC401F0-C568-4166-8E4E-557902F5CCD3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4FF2A7E6-4354-42A7-A950-B16AD907532F}" type="sibTrans" cxnId="{2DC401F0-C568-4166-8E4E-557902F5CCD3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D1472134-F48F-40AB-8BB4-C6A7BC58D1D6}">
      <dgm:prSet custT="1"/>
      <dgm:spPr/>
      <dgm:t>
        <a:bodyPr/>
        <a:lstStyle/>
        <a:p>
          <a:r>
            <a:rPr lang="en-US" sz="1600" dirty="0" smtClean="0">
              <a:latin typeface="Gill Sans MT" pitchFamily="34" charset="0"/>
              <a:ea typeface="Times New Roman"/>
              <a:cs typeface="Times New Roman"/>
            </a:rPr>
            <a:t>Supply procurement</a:t>
          </a:r>
          <a:endParaRPr lang="en-US" sz="1600" dirty="0">
            <a:latin typeface="Gill Sans MT" pitchFamily="34" charset="0"/>
            <a:ea typeface="Calibri"/>
            <a:cs typeface="Times New Roman"/>
          </a:endParaRPr>
        </a:p>
      </dgm:t>
    </dgm:pt>
    <dgm:pt modelId="{02C694AD-FB0D-4620-B9B4-D8D26EAE8CEA}" type="parTrans" cxnId="{7D5275EA-67A6-4098-A6BD-F012F126D9E6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D2ADCACD-FA16-4163-992F-4A01FDE9236A}" type="sibTrans" cxnId="{7D5275EA-67A6-4098-A6BD-F012F126D9E6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3CF20AD3-E29D-46DE-A4F7-3EA8B95DDEE4}">
      <dgm:prSet custT="1"/>
      <dgm:spPr/>
      <dgm:t>
        <a:bodyPr/>
        <a:lstStyle/>
        <a:p>
          <a:r>
            <a:rPr lang="en-US" sz="1600" dirty="0" smtClean="0">
              <a:latin typeface="Gill Sans MT" pitchFamily="34" charset="0"/>
              <a:ea typeface="Times New Roman"/>
              <a:cs typeface="Times New Roman"/>
            </a:rPr>
            <a:t>IE</a:t>
          </a:r>
          <a:endParaRPr lang="en-US" sz="1600" dirty="0">
            <a:latin typeface="Gill Sans MT" pitchFamily="34" charset="0"/>
            <a:ea typeface="Calibri"/>
            <a:cs typeface="Times New Roman"/>
          </a:endParaRPr>
        </a:p>
      </dgm:t>
    </dgm:pt>
    <dgm:pt modelId="{B44DC1C6-C9A1-448C-82EE-792B4B59612B}" type="parTrans" cxnId="{91463727-2A24-44A3-929C-F49919B6F102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01507F28-C227-4C48-BAA9-956624F7CFCE}" type="sibTrans" cxnId="{91463727-2A24-44A3-929C-F49919B6F102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4A14C375-29A6-4A94-8DDA-6A403FA9DD51}">
      <dgm:prSet custT="1"/>
      <dgm:spPr/>
      <dgm:t>
        <a:bodyPr/>
        <a:lstStyle/>
        <a:p>
          <a:r>
            <a:rPr lang="en-GB" sz="1600" dirty="0" smtClean="0">
              <a:latin typeface="Gill Sans MT" pitchFamily="34" charset="0"/>
              <a:ea typeface="Times New Roman"/>
              <a:cs typeface="Times New Roman"/>
            </a:rPr>
            <a:t>Standard time</a:t>
          </a:r>
          <a:endParaRPr lang="en-US" sz="1600" dirty="0">
            <a:latin typeface="Gill Sans MT" pitchFamily="34" charset="0"/>
            <a:ea typeface="Times New Roman"/>
            <a:cs typeface="Times New Roman"/>
          </a:endParaRPr>
        </a:p>
      </dgm:t>
    </dgm:pt>
    <dgm:pt modelId="{283EF001-188B-40FA-9F16-9FFCBB229B4D}" type="parTrans" cxnId="{F2F63E31-9ED0-4A0C-8645-CB03B1014C81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F8F1A1FD-6658-4FB6-805F-BB87542E207E}" type="sibTrans" cxnId="{F2F63E31-9ED0-4A0C-8645-CB03B1014C81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C0DBE1D8-BBCC-4E81-A043-FB060A589FB8}">
      <dgm:prSet custT="1"/>
      <dgm:spPr/>
      <dgm:t>
        <a:bodyPr/>
        <a:lstStyle/>
        <a:p>
          <a:r>
            <a:rPr lang="en-GB" sz="1600" dirty="0" smtClean="0">
              <a:latin typeface="Gill Sans MT" pitchFamily="34" charset="0"/>
              <a:ea typeface="Times New Roman"/>
              <a:cs typeface="Times New Roman"/>
            </a:rPr>
            <a:t>Line balancing</a:t>
          </a:r>
          <a:endParaRPr lang="en-US" sz="1600" dirty="0">
            <a:latin typeface="Gill Sans MT" pitchFamily="34" charset="0"/>
            <a:ea typeface="Times New Roman"/>
            <a:cs typeface="Times New Roman"/>
          </a:endParaRPr>
        </a:p>
      </dgm:t>
    </dgm:pt>
    <dgm:pt modelId="{8DEF8734-8A3E-48D6-9176-31F820B8D842}" type="parTrans" cxnId="{87FC67BF-B167-4BB9-96D1-1DCD90FF2C74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981CAB91-497D-4BB9-A262-BB8A17DCC5D0}" type="sibTrans" cxnId="{87FC67BF-B167-4BB9-96D1-1DCD90FF2C74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D6B364ED-AA40-46A9-B36E-23DF870F963E}">
      <dgm:prSet custT="1"/>
      <dgm:spPr/>
      <dgm:t>
        <a:bodyPr/>
        <a:lstStyle/>
        <a:p>
          <a:r>
            <a:rPr lang="en-GB" sz="1600" dirty="0" smtClean="0">
              <a:latin typeface="Gill Sans MT" pitchFamily="34" charset="0"/>
              <a:ea typeface="Times New Roman"/>
              <a:cs typeface="Times New Roman"/>
            </a:rPr>
            <a:t>Operation standardisation</a:t>
          </a:r>
          <a:endParaRPr lang="en-US" sz="1600" dirty="0">
            <a:latin typeface="Gill Sans MT" pitchFamily="34" charset="0"/>
            <a:ea typeface="Times New Roman"/>
            <a:cs typeface="Times New Roman"/>
          </a:endParaRPr>
        </a:p>
      </dgm:t>
    </dgm:pt>
    <dgm:pt modelId="{CCF72BB1-1B61-4899-95D2-7BD3E4EB6F37}" type="parTrans" cxnId="{40DECD2E-B4F5-4807-8E0A-562291397BE6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5057F165-8DF3-477D-8ED5-5D379F267168}" type="sibTrans" cxnId="{40DECD2E-B4F5-4807-8E0A-562291397BE6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90692A6E-ED18-49B8-B5ED-3E96302CA907}">
      <dgm:prSet custT="1"/>
      <dgm:spPr/>
      <dgm:t>
        <a:bodyPr/>
        <a:lstStyle/>
        <a:p>
          <a:r>
            <a:rPr lang="en-GB" sz="1600" dirty="0" smtClean="0">
              <a:latin typeface="Gill Sans MT" pitchFamily="34" charset="0"/>
              <a:ea typeface="Times New Roman"/>
              <a:cs typeface="Times New Roman"/>
            </a:rPr>
            <a:t>Production planning</a:t>
          </a:r>
          <a:endParaRPr lang="en-US" sz="1600" dirty="0">
            <a:latin typeface="Gill Sans MT" pitchFamily="34" charset="0"/>
            <a:ea typeface="Times New Roman"/>
            <a:cs typeface="Times New Roman"/>
          </a:endParaRPr>
        </a:p>
      </dgm:t>
    </dgm:pt>
    <dgm:pt modelId="{C5A614F0-DBE8-434B-9487-2FE4CE71784C}" type="parTrans" cxnId="{C93BF0F1-F3C7-47C0-80C6-3E9556704374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A633C875-748A-4DEC-A84C-EE415C3443E6}" type="sibTrans" cxnId="{C93BF0F1-F3C7-47C0-80C6-3E9556704374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3778249B-513D-48FA-9CEF-10E1F238659D}">
      <dgm:prSet custT="1"/>
      <dgm:spPr/>
      <dgm:t>
        <a:bodyPr/>
        <a:lstStyle/>
        <a:p>
          <a:r>
            <a:rPr lang="en-GB" sz="1600" dirty="0" smtClean="0">
              <a:latin typeface="Gill Sans MT" pitchFamily="34" charset="0"/>
              <a:ea typeface="Times New Roman"/>
              <a:cs typeface="Times New Roman"/>
            </a:rPr>
            <a:t>Data management and analysis</a:t>
          </a:r>
          <a:endParaRPr lang="en-US" sz="1600" dirty="0">
            <a:latin typeface="Gill Sans MT" pitchFamily="34" charset="0"/>
            <a:ea typeface="Times New Roman"/>
            <a:cs typeface="Times New Roman"/>
          </a:endParaRPr>
        </a:p>
      </dgm:t>
    </dgm:pt>
    <dgm:pt modelId="{63FF6804-D02F-4AA6-847C-E6F390E3AC90}" type="parTrans" cxnId="{82FE69B0-4080-4768-A516-0D3E857C453C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7732540B-229F-4728-B58B-85230B75D8C9}" type="sibTrans" cxnId="{82FE69B0-4080-4768-A516-0D3E857C453C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72A10974-E3F3-435B-92C9-BAD0CEA99238}">
      <dgm:prSet custT="1"/>
      <dgm:spPr/>
      <dgm:t>
        <a:bodyPr/>
        <a:lstStyle/>
        <a:p>
          <a:r>
            <a:rPr lang="en-US" sz="1600" dirty="0" smtClean="0">
              <a:latin typeface="Gill Sans MT" pitchFamily="34" charset="0"/>
              <a:ea typeface="Times New Roman"/>
              <a:cs typeface="Times New Roman"/>
            </a:rPr>
            <a:t>Turnover</a:t>
          </a:r>
          <a:endParaRPr lang="en-US" sz="1600" dirty="0">
            <a:latin typeface="Gill Sans MT" pitchFamily="34" charset="0"/>
            <a:ea typeface="Calibri"/>
            <a:cs typeface="Times New Roman"/>
          </a:endParaRPr>
        </a:p>
      </dgm:t>
    </dgm:pt>
    <dgm:pt modelId="{8BBD797F-2743-4C30-A1DF-5BFC312FCCD3}" type="parTrans" cxnId="{DE1C4864-F0B3-4468-B134-95105D64CBAF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C3A6C936-3C67-485A-93D1-4B8DC400164D}" type="sibTrans" cxnId="{DE1C4864-F0B3-4468-B134-95105D64CBAF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E72B9C4E-2F6A-4025-924D-1AA069AB4540}">
      <dgm:prSet custT="1"/>
      <dgm:spPr/>
      <dgm:t>
        <a:bodyPr/>
        <a:lstStyle/>
        <a:p>
          <a:r>
            <a:rPr lang="en-US" sz="1600" dirty="0" smtClean="0">
              <a:latin typeface="Gill Sans MT" pitchFamily="34" charset="0"/>
              <a:ea typeface="Times New Roman"/>
              <a:cs typeface="Times New Roman"/>
            </a:rPr>
            <a:t>Social Benefits</a:t>
          </a:r>
          <a:endParaRPr lang="en-US" sz="1600" dirty="0">
            <a:latin typeface="Gill Sans MT" pitchFamily="34" charset="0"/>
            <a:ea typeface="Calibri"/>
            <a:cs typeface="Times New Roman"/>
          </a:endParaRPr>
        </a:p>
      </dgm:t>
    </dgm:pt>
    <dgm:pt modelId="{E9347C1E-52C7-4B66-BAE9-ACF403939C51}" type="parTrans" cxnId="{792F1C60-DE8C-40D7-B16A-8A3B909757F1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ECB0A814-0E77-4EC9-99DF-DA8A8D86B09D}" type="sibTrans" cxnId="{792F1C60-DE8C-40D7-B16A-8A3B909757F1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2FA9723E-3799-4457-9600-99FCF07FAEEE}">
      <dgm:prSet custT="1"/>
      <dgm:spPr/>
      <dgm:t>
        <a:bodyPr/>
        <a:lstStyle/>
        <a:p>
          <a:r>
            <a:rPr lang="en-US" sz="1600" dirty="0" smtClean="0">
              <a:latin typeface="Gill Sans MT" pitchFamily="34" charset="0"/>
              <a:ea typeface="Times New Roman"/>
              <a:cs typeface="Times New Roman"/>
            </a:rPr>
            <a:t>Pay &amp; Working Hours</a:t>
          </a:r>
          <a:endParaRPr lang="en-US" sz="1600" dirty="0">
            <a:latin typeface="Gill Sans MT" pitchFamily="34" charset="0"/>
            <a:ea typeface="Calibri"/>
            <a:cs typeface="Times New Roman"/>
          </a:endParaRPr>
        </a:p>
      </dgm:t>
    </dgm:pt>
    <dgm:pt modelId="{1CA59260-80FB-4CEC-A0A2-CD0F693C0FBC}" type="parTrans" cxnId="{B405E7FE-72BF-442B-A0ED-83967DD80200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896E9C4E-F9D2-4B9A-A610-4F898C71BE9F}" type="sibTrans" cxnId="{B405E7FE-72BF-442B-A0ED-83967DD80200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C5BD7C20-5EA3-418A-B0FA-86731CF176B4}">
      <dgm:prSet custT="1"/>
      <dgm:spPr/>
      <dgm:t>
        <a:bodyPr/>
        <a:lstStyle/>
        <a:p>
          <a:r>
            <a:rPr lang="en-GB" sz="1600" dirty="0" smtClean="0">
              <a:latin typeface="Gill Sans MT" pitchFamily="34" charset="0"/>
              <a:ea typeface="Times New Roman"/>
              <a:cs typeface="Times New Roman"/>
            </a:rPr>
            <a:t>Recruitment design</a:t>
          </a:r>
          <a:endParaRPr lang="en-US" sz="1600" dirty="0">
            <a:latin typeface="Gill Sans MT" pitchFamily="34" charset="0"/>
            <a:ea typeface="Times New Roman"/>
            <a:cs typeface="Times New Roman"/>
          </a:endParaRPr>
        </a:p>
      </dgm:t>
    </dgm:pt>
    <dgm:pt modelId="{ED372111-F9E0-4593-9F4B-BF7D5FA8A42E}" type="parTrans" cxnId="{898D59FF-C2F0-4ADA-9E35-1FD1C66401CD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F2F01547-F7FA-49A2-AE7D-8508EA731A6E}" type="sibTrans" cxnId="{898D59FF-C2F0-4ADA-9E35-1FD1C66401CD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EDE5F910-8CF6-4795-9AA5-C98ACC5F0F72}">
      <dgm:prSet custT="1"/>
      <dgm:spPr/>
      <dgm:t>
        <a:bodyPr/>
        <a:lstStyle/>
        <a:p>
          <a:r>
            <a:rPr lang="en-GB" sz="1600" dirty="0" smtClean="0">
              <a:latin typeface="Gill Sans MT" pitchFamily="34" charset="0"/>
              <a:ea typeface="Times New Roman"/>
              <a:cs typeface="Times New Roman"/>
            </a:rPr>
            <a:t>Staff Training</a:t>
          </a:r>
          <a:endParaRPr lang="en-US" sz="1600" dirty="0">
            <a:latin typeface="Gill Sans MT" pitchFamily="34" charset="0"/>
            <a:ea typeface="Times New Roman"/>
            <a:cs typeface="Times New Roman"/>
          </a:endParaRPr>
        </a:p>
      </dgm:t>
    </dgm:pt>
    <dgm:pt modelId="{F3114902-C8B8-4C5C-B764-AEC083E2CCF3}" type="parTrans" cxnId="{84C9F48F-5942-4FFB-935D-FF17AB2BBDC3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4160B095-FD78-4A59-8264-39BD2B9EB37C}" type="sibTrans" cxnId="{84C9F48F-5942-4FFB-935D-FF17AB2BBDC3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A59BB09A-B09B-4CE9-BA09-0530C346CD8E}">
      <dgm:prSet custT="1"/>
      <dgm:spPr/>
      <dgm:t>
        <a:bodyPr/>
        <a:lstStyle/>
        <a:p>
          <a:r>
            <a:rPr lang="en-GB" sz="1600" dirty="0" smtClean="0">
              <a:latin typeface="Gill Sans MT" pitchFamily="34" charset="0"/>
              <a:ea typeface="Times New Roman"/>
              <a:cs typeface="Times New Roman"/>
            </a:rPr>
            <a:t>Performance management and target setting</a:t>
          </a:r>
          <a:endParaRPr lang="en-US" sz="1600" dirty="0">
            <a:latin typeface="Gill Sans MT" pitchFamily="34" charset="0"/>
            <a:ea typeface="Times New Roman"/>
            <a:cs typeface="Times New Roman"/>
          </a:endParaRPr>
        </a:p>
      </dgm:t>
    </dgm:pt>
    <dgm:pt modelId="{F1599503-17D1-4277-994A-1CDE7B7D30A9}" type="parTrans" cxnId="{9B25BB7E-93A6-4D3E-9D0C-8C9EC3FE21DD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E8B26FE3-2933-43DE-ABEF-4B5A9078F7E1}" type="sibTrans" cxnId="{9B25BB7E-93A6-4D3E-9D0C-8C9EC3FE21DD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64E89412-6151-42A4-999E-D2298946B11C}">
      <dgm:prSet custT="1"/>
      <dgm:spPr/>
      <dgm:t>
        <a:bodyPr/>
        <a:lstStyle/>
        <a:p>
          <a:r>
            <a:rPr lang="en-GB" sz="1600" dirty="0" smtClean="0">
              <a:latin typeface="Gill Sans MT" pitchFamily="34" charset="0"/>
              <a:ea typeface="Times New Roman"/>
              <a:cs typeface="Times New Roman"/>
            </a:rPr>
            <a:t>Data management and analysis</a:t>
          </a:r>
          <a:endParaRPr lang="en-US" sz="1600" dirty="0">
            <a:latin typeface="Gill Sans MT" pitchFamily="34" charset="0"/>
            <a:ea typeface="Times New Roman"/>
            <a:cs typeface="Times New Roman"/>
          </a:endParaRPr>
        </a:p>
      </dgm:t>
    </dgm:pt>
    <dgm:pt modelId="{3E311F28-2AB8-4A6C-A0F5-7A9604007C12}" type="parTrans" cxnId="{E8B3E82B-1914-4A7E-9810-B7F39A201B7F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918C21C0-EC5D-46F4-B293-4476F9777FD9}" type="sibTrans" cxnId="{E8B3E82B-1914-4A7E-9810-B7F39A201B7F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D2869A10-2A7F-4FDC-934F-BB126CCCD324}">
      <dgm:prSet custT="1"/>
      <dgm:spPr/>
      <dgm:t>
        <a:bodyPr/>
        <a:lstStyle/>
        <a:p>
          <a:r>
            <a:rPr lang="en-GB" sz="1600" dirty="0" smtClean="0">
              <a:latin typeface="Gill Sans MT" pitchFamily="34" charset="0"/>
              <a:ea typeface="Calibri"/>
              <a:cs typeface="Times New Roman"/>
            </a:rPr>
            <a:t>Communication systems and approaches</a:t>
          </a:r>
          <a:endParaRPr lang="en-US" sz="1600" dirty="0">
            <a:latin typeface="Gill Sans MT" pitchFamily="34" charset="0"/>
            <a:ea typeface="Calibri"/>
            <a:cs typeface="Times New Roman"/>
          </a:endParaRPr>
        </a:p>
      </dgm:t>
    </dgm:pt>
    <dgm:pt modelId="{4D92D690-5DF5-4159-A783-FB34FA9B33E8}" type="parTrans" cxnId="{430B5988-A2DD-4EC9-BF26-17EBBE1EF0A9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66D9222A-8B89-4030-A995-8D627F9B9AD7}" type="sibTrans" cxnId="{430B5988-A2DD-4EC9-BF26-17EBBE1EF0A9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C23C6443-CE3A-438B-B2DB-0CAA2A371F13}">
      <dgm:prSet custT="1"/>
      <dgm:spPr/>
      <dgm:t>
        <a:bodyPr/>
        <a:lstStyle/>
        <a:p>
          <a:r>
            <a:rPr lang="en-GB" sz="1600" dirty="0" smtClean="0">
              <a:latin typeface="Gill Sans MT" pitchFamily="34" charset="0"/>
              <a:ea typeface="Calibri"/>
              <a:cs typeface="Times New Roman"/>
            </a:rPr>
            <a:t>Grievance procedures and feedback systems</a:t>
          </a:r>
          <a:endParaRPr lang="en-US" sz="1600" dirty="0">
            <a:latin typeface="Gill Sans MT" pitchFamily="34" charset="0"/>
            <a:ea typeface="Calibri"/>
            <a:cs typeface="Times New Roman"/>
          </a:endParaRPr>
        </a:p>
      </dgm:t>
    </dgm:pt>
    <dgm:pt modelId="{CF117D81-7B27-4883-8D78-D5DEC15E69E4}" type="parTrans" cxnId="{451BFA66-71F2-44FA-8092-D924A808027B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878C3500-2929-44E7-8918-F637C23223AC}" type="sibTrans" cxnId="{451BFA66-71F2-44FA-8092-D924A808027B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453F30D5-2B48-4544-A599-B50C80BFA274}">
      <dgm:prSet custT="1"/>
      <dgm:spPr/>
      <dgm:t>
        <a:bodyPr/>
        <a:lstStyle/>
        <a:p>
          <a:r>
            <a:rPr lang="en-GB" sz="1600" dirty="0" smtClean="0">
              <a:latin typeface="Gill Sans MT" pitchFamily="34" charset="0"/>
              <a:ea typeface="Calibri"/>
              <a:cs typeface="Times New Roman"/>
            </a:rPr>
            <a:t>Worker committee</a:t>
          </a:r>
          <a:r>
            <a:rPr lang="en-GB" sz="1800" dirty="0" smtClean="0">
              <a:latin typeface="Gill Sans MT" pitchFamily="34" charset="0"/>
              <a:ea typeface="Calibri"/>
              <a:cs typeface="Times New Roman"/>
            </a:rPr>
            <a:t>s</a:t>
          </a:r>
          <a:endParaRPr lang="en-US" sz="1800" dirty="0">
            <a:latin typeface="Gill Sans MT" pitchFamily="34" charset="0"/>
            <a:ea typeface="Calibri"/>
            <a:cs typeface="Times New Roman"/>
          </a:endParaRPr>
        </a:p>
      </dgm:t>
    </dgm:pt>
    <dgm:pt modelId="{83EF0DA5-EA15-41D1-AC2F-52AEC2324B9D}" type="parTrans" cxnId="{7FF6615C-14B3-44F1-BE17-D9287110E94E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E896C0E6-BF58-4079-87B1-427378514EC2}" type="sibTrans" cxnId="{7FF6615C-14B3-44F1-BE17-D9287110E94E}">
      <dgm:prSet/>
      <dgm:spPr/>
      <dgm:t>
        <a:bodyPr/>
        <a:lstStyle/>
        <a:p>
          <a:endParaRPr lang="en-US">
            <a:latin typeface="Gill Sans MT" pitchFamily="34" charset="0"/>
          </a:endParaRPr>
        </a:p>
      </dgm:t>
    </dgm:pt>
    <dgm:pt modelId="{92A4BEFD-2D78-45E4-A1AA-49812CD249CD}">
      <dgm:prSet custT="1"/>
      <dgm:spPr/>
      <dgm:t>
        <a:bodyPr/>
        <a:lstStyle/>
        <a:p>
          <a:r>
            <a:rPr lang="en-US" sz="1600" dirty="0" smtClean="0">
              <a:latin typeface="Gill Sans MT" pitchFamily="34" charset="0"/>
              <a:ea typeface="Times New Roman"/>
              <a:cs typeface="Times New Roman"/>
            </a:rPr>
            <a:t>Incentive-setting</a:t>
          </a:r>
          <a:endParaRPr lang="en-US" sz="1600" dirty="0">
            <a:latin typeface="Gill Sans MT" pitchFamily="34" charset="0"/>
            <a:ea typeface="Times New Roman"/>
            <a:cs typeface="Times New Roman"/>
          </a:endParaRPr>
        </a:p>
      </dgm:t>
    </dgm:pt>
    <dgm:pt modelId="{4839D861-17A4-43B2-A0EB-85ADBA8559CF}" type="parTrans" cxnId="{BAF6EE17-4332-4E4B-AB0B-EA0038F14880}">
      <dgm:prSet/>
      <dgm:spPr/>
      <dgm:t>
        <a:bodyPr/>
        <a:lstStyle/>
        <a:p>
          <a:endParaRPr lang="en-GB"/>
        </a:p>
      </dgm:t>
    </dgm:pt>
    <dgm:pt modelId="{FA0953DD-F494-40CB-BACD-9F7F86AB526D}" type="sibTrans" cxnId="{BAF6EE17-4332-4E4B-AB0B-EA0038F14880}">
      <dgm:prSet/>
      <dgm:spPr/>
      <dgm:t>
        <a:bodyPr/>
        <a:lstStyle/>
        <a:p>
          <a:endParaRPr lang="en-GB"/>
        </a:p>
      </dgm:t>
    </dgm:pt>
    <dgm:pt modelId="{217E4549-C5BF-4C37-82D9-5441AA5711F9}">
      <dgm:prSet custT="1"/>
      <dgm:spPr/>
      <dgm:t>
        <a:bodyPr/>
        <a:lstStyle/>
        <a:p>
          <a:r>
            <a:rPr lang="en-US" sz="1600" dirty="0" smtClean="0">
              <a:latin typeface="Gill Sans MT" pitchFamily="34" charset="0"/>
              <a:ea typeface="Times New Roman"/>
              <a:cs typeface="Times New Roman"/>
            </a:rPr>
            <a:t>Problem Solving</a:t>
          </a:r>
          <a:endParaRPr lang="en-US" sz="1600" dirty="0">
            <a:latin typeface="Gill Sans MT" pitchFamily="34" charset="0"/>
            <a:ea typeface="Times New Roman"/>
            <a:cs typeface="Times New Roman"/>
          </a:endParaRPr>
        </a:p>
      </dgm:t>
    </dgm:pt>
    <dgm:pt modelId="{3DCC7C82-6198-495B-AE2E-02E30D606EA8}" type="parTrans" cxnId="{9B613DCB-AB27-4853-B774-B152AFBD4B86}">
      <dgm:prSet/>
      <dgm:spPr/>
    </dgm:pt>
    <dgm:pt modelId="{22E25971-91D1-4D06-85ED-DD9C3494BA88}" type="sibTrans" cxnId="{9B613DCB-AB27-4853-B774-B152AFBD4B86}">
      <dgm:prSet/>
      <dgm:spPr/>
    </dgm:pt>
    <dgm:pt modelId="{BD77DDFB-C50E-4AEA-964F-55CE6ACC2928}" type="pres">
      <dgm:prSet presAssocID="{1145ACEF-3A51-4984-A155-05DB2D879F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B5ADC-6470-4BCD-8524-160E4B859C03}" type="pres">
      <dgm:prSet presAssocID="{6C804206-F87E-4999-9797-C828B54C9210}" presName="node" presStyleLbl="node1" presStyleIdx="0" presStyleCnt="3" custLinFactNeighborX="44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FB048-50E9-416D-AE4C-39F0DE34899B}" type="pres">
      <dgm:prSet presAssocID="{F63EBB83-94CF-4055-B7F4-9E4F914B390D}" presName="sibTrans" presStyleCnt="0"/>
      <dgm:spPr/>
      <dgm:t>
        <a:bodyPr/>
        <a:lstStyle/>
        <a:p>
          <a:endParaRPr lang="en-GB"/>
        </a:p>
      </dgm:t>
    </dgm:pt>
    <dgm:pt modelId="{C14191B4-9C4E-4DBE-B922-8CAB57B88FDF}" type="pres">
      <dgm:prSet presAssocID="{8D505518-8286-48B4-916E-BB8F96081D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4A71F-3C35-4BF3-B338-C3218CD77B0B}" type="pres">
      <dgm:prSet presAssocID="{CC47EEC7-D43F-4742-9D3F-54B611092ED0}" presName="sibTrans" presStyleCnt="0"/>
      <dgm:spPr/>
      <dgm:t>
        <a:bodyPr/>
        <a:lstStyle/>
        <a:p>
          <a:endParaRPr lang="en-GB"/>
        </a:p>
      </dgm:t>
    </dgm:pt>
    <dgm:pt modelId="{F745938D-35E7-4C23-8F4B-CE00B71FBDBD}" type="pres">
      <dgm:prSet presAssocID="{DD013F62-1323-4CB9-AA88-FB136C78F6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91AC92-EDFD-4EAD-B9E3-85EFED9C4A03}" type="presOf" srcId="{E72B9C4E-2F6A-4025-924D-1AA069AB4540}" destId="{C14191B4-9C4E-4DBE-B922-8CAB57B88FDF}" srcOrd="0" destOrd="3" presId="urn:microsoft.com/office/officeart/2005/8/layout/hList6"/>
    <dgm:cxn modelId="{74239F05-A2DD-4CBE-9458-1AF757FCDA82}" type="presOf" srcId="{92A4BEFD-2D78-45E4-A1AA-49812CD249CD}" destId="{C14191B4-9C4E-4DBE-B922-8CAB57B88FDF}" srcOrd="0" destOrd="8" presId="urn:microsoft.com/office/officeart/2005/8/layout/hList6"/>
    <dgm:cxn modelId="{1446D7A5-A7E9-48FE-8010-B6C81D91497F}" type="presOf" srcId="{1145ACEF-3A51-4984-A155-05DB2D879F88}" destId="{BD77DDFB-C50E-4AEA-964F-55CE6ACC2928}" srcOrd="0" destOrd="0" presId="urn:microsoft.com/office/officeart/2005/8/layout/hList6"/>
    <dgm:cxn modelId="{2868850E-C5B5-4FB0-9E6A-18B8942AA50E}" type="presOf" srcId="{90692A6E-ED18-49B8-B5ED-3E96302CA907}" destId="{B8EB5ADC-6470-4BCD-8524-160E4B859C03}" srcOrd="0" destOrd="7" presId="urn:microsoft.com/office/officeart/2005/8/layout/hList6"/>
    <dgm:cxn modelId="{B40CAFDA-D58C-4F81-B622-7AF9E4CA9463}" type="presOf" srcId="{4A14C375-29A6-4A94-8DDA-6A403FA9DD51}" destId="{B8EB5ADC-6470-4BCD-8524-160E4B859C03}" srcOrd="0" destOrd="4" presId="urn:microsoft.com/office/officeart/2005/8/layout/hList6"/>
    <dgm:cxn modelId="{84C9F48F-5942-4FFB-935D-FF17AB2BBDC3}" srcId="{8D505518-8286-48B4-916E-BB8F96081DEE}" destId="{EDE5F910-8CF6-4795-9AA5-C98ACC5F0F72}" srcOrd="5" destOrd="0" parTransId="{F3114902-C8B8-4C5C-B764-AEC083E2CCF3}" sibTransId="{4160B095-FD78-4A59-8264-39BD2B9EB37C}"/>
    <dgm:cxn modelId="{13506937-E853-4A68-9ECB-75B7E76D116C}" type="presOf" srcId="{2FA9723E-3799-4457-9600-99FCF07FAEEE}" destId="{C14191B4-9C4E-4DBE-B922-8CAB57B88FDF}" srcOrd="0" destOrd="4" presId="urn:microsoft.com/office/officeart/2005/8/layout/hList6"/>
    <dgm:cxn modelId="{BAF6EE17-4332-4E4B-AB0B-EA0038F14880}" srcId="{8D505518-8286-48B4-916E-BB8F96081DEE}" destId="{92A4BEFD-2D78-45E4-A1AA-49812CD249CD}" srcOrd="7" destOrd="0" parTransId="{4839D861-17A4-43B2-A0EB-85ADBA8559CF}" sibTransId="{FA0953DD-F494-40CB-BACD-9F7F86AB526D}"/>
    <dgm:cxn modelId="{F2F63E31-9ED0-4A0C-8645-CB03B1014C81}" srcId="{6C804206-F87E-4999-9797-C828B54C9210}" destId="{4A14C375-29A6-4A94-8DDA-6A403FA9DD51}" srcOrd="3" destOrd="0" parTransId="{283EF001-188B-40FA-9F16-9FFCBB229B4D}" sibTransId="{F8F1A1FD-6658-4FB6-805F-BB87542E207E}"/>
    <dgm:cxn modelId="{B405E7FE-72BF-442B-A0ED-83967DD80200}" srcId="{8D505518-8286-48B4-916E-BB8F96081DEE}" destId="{2FA9723E-3799-4457-9600-99FCF07FAEEE}" srcOrd="3" destOrd="0" parTransId="{1CA59260-80FB-4CEC-A0A2-CD0F693C0FBC}" sibTransId="{896E9C4E-F9D2-4B9A-A610-4F898C71BE9F}"/>
    <dgm:cxn modelId="{6C4F25B8-CA4A-4B99-A660-8F4D3C9802FC}" srcId="{8D505518-8286-48B4-916E-BB8F96081DEE}" destId="{7F369857-C1D9-497C-95C2-19FB27DCC6F1}" srcOrd="0" destOrd="0" parTransId="{A3520503-25D7-436B-A93E-68EAF90B3C24}" sibTransId="{D753FC08-DC62-4F8B-A864-71701DDB9B98}"/>
    <dgm:cxn modelId="{40DECD2E-B4F5-4807-8E0A-562291397BE6}" srcId="{6C804206-F87E-4999-9797-C828B54C9210}" destId="{D6B364ED-AA40-46A9-B36E-23DF870F963E}" srcOrd="5" destOrd="0" parTransId="{CCF72BB1-1B61-4899-95D2-7BD3E4EB6F37}" sibTransId="{5057F165-8DF3-477D-8ED5-5D379F267168}"/>
    <dgm:cxn modelId="{9B25BB7E-93A6-4D3E-9D0C-8C9EC3FE21DD}" srcId="{8D505518-8286-48B4-916E-BB8F96081DEE}" destId="{A59BB09A-B09B-4CE9-BA09-0530C346CD8E}" srcOrd="6" destOrd="0" parTransId="{F1599503-17D1-4277-994A-1CDE7B7D30A9}" sibTransId="{E8B26FE3-2933-43DE-ABEF-4B5A9078F7E1}"/>
    <dgm:cxn modelId="{03CE3875-2FC3-40A3-B6D7-68A090E2792D}" srcId="{1145ACEF-3A51-4984-A155-05DB2D879F88}" destId="{DD013F62-1323-4CB9-AA88-FB136C78F6A3}" srcOrd="2" destOrd="0" parTransId="{3DB5DC80-C0DF-4F93-AD5B-4E7769F472BE}" sibTransId="{F8C79E24-3BAC-406D-AA7F-DC22912E897B}"/>
    <dgm:cxn modelId="{FC689726-50C0-473B-9691-3FCDB47A9A57}" type="presOf" srcId="{6655B151-0BC1-4909-B04D-428A1BF67BC4}" destId="{B8EB5ADC-6470-4BCD-8524-160E4B859C03}" srcOrd="0" destOrd="1" presId="urn:microsoft.com/office/officeart/2005/8/layout/hList6"/>
    <dgm:cxn modelId="{42E4462F-B16C-4B22-8D9F-848B5C71BE58}" type="presOf" srcId="{8D505518-8286-48B4-916E-BB8F96081DEE}" destId="{C14191B4-9C4E-4DBE-B922-8CAB57B88FDF}" srcOrd="0" destOrd="0" presId="urn:microsoft.com/office/officeart/2005/8/layout/hList6"/>
    <dgm:cxn modelId="{451BFA66-71F2-44FA-8092-D924A808027B}" srcId="{DD013F62-1323-4CB9-AA88-FB136C78F6A3}" destId="{C23C6443-CE3A-438B-B2DB-0CAA2A371F13}" srcOrd="2" destOrd="0" parTransId="{CF117D81-7B27-4883-8D78-D5DEC15E69E4}" sibTransId="{878C3500-2929-44E7-8918-F637C23223AC}"/>
    <dgm:cxn modelId="{5453323B-B9D1-4A34-AE44-31572ED4D9FE}" type="presOf" srcId="{D1472134-F48F-40AB-8BB4-C6A7BC58D1D6}" destId="{B8EB5ADC-6470-4BCD-8524-160E4B859C03}" srcOrd="0" destOrd="2" presId="urn:microsoft.com/office/officeart/2005/8/layout/hList6"/>
    <dgm:cxn modelId="{792F1C60-DE8C-40D7-B16A-8A3B909757F1}" srcId="{8D505518-8286-48B4-916E-BB8F96081DEE}" destId="{E72B9C4E-2F6A-4025-924D-1AA069AB4540}" srcOrd="2" destOrd="0" parTransId="{E9347C1E-52C7-4B66-BAE9-ACF403939C51}" sibTransId="{ECB0A814-0E77-4EC9-99DF-DA8A8D86B09D}"/>
    <dgm:cxn modelId="{FD2B8ABA-1C3D-41AC-8007-85A154BE05FF}" srcId="{1145ACEF-3A51-4984-A155-05DB2D879F88}" destId="{6C804206-F87E-4999-9797-C828B54C9210}" srcOrd="0" destOrd="0" parTransId="{1C67E0DE-5937-4DA4-BC92-7873350B87A7}" sibTransId="{F63EBB83-94CF-4055-B7F4-9E4F914B390D}"/>
    <dgm:cxn modelId="{E8B3E82B-1914-4A7E-9810-B7F39A201B7F}" srcId="{8D505518-8286-48B4-916E-BB8F96081DEE}" destId="{64E89412-6151-42A4-999E-D2298946B11C}" srcOrd="8" destOrd="0" parTransId="{3E311F28-2AB8-4A6C-A0F5-7A9604007C12}" sibTransId="{918C21C0-EC5D-46F4-B293-4476F9777FD9}"/>
    <dgm:cxn modelId="{7FF6615C-14B3-44F1-BE17-D9287110E94E}" srcId="{DD013F62-1323-4CB9-AA88-FB136C78F6A3}" destId="{453F30D5-2B48-4544-A599-B50C80BFA274}" srcOrd="3" destOrd="0" parTransId="{83EF0DA5-EA15-41D1-AC2F-52AEC2324B9D}" sibTransId="{E896C0E6-BF58-4079-87B1-427378514EC2}"/>
    <dgm:cxn modelId="{59135CA4-FC78-4544-ABFD-137B053B7FDF}" type="presOf" srcId="{72A10974-E3F3-435B-92C9-BAD0CEA99238}" destId="{C14191B4-9C4E-4DBE-B922-8CAB57B88FDF}" srcOrd="0" destOrd="2" presId="urn:microsoft.com/office/officeart/2005/8/layout/hList6"/>
    <dgm:cxn modelId="{CB93FA6B-7AC1-447C-81B3-EEB7B0E9F002}" srcId="{1145ACEF-3A51-4984-A155-05DB2D879F88}" destId="{8D505518-8286-48B4-916E-BB8F96081DEE}" srcOrd="1" destOrd="0" parTransId="{3539F8E3-FEF4-4E71-A537-249AA923DA4A}" sibTransId="{CC47EEC7-D43F-4742-9D3F-54B611092ED0}"/>
    <dgm:cxn modelId="{87DF4EBE-811E-48AF-8844-65F37AD67659}" type="presOf" srcId="{C0DBE1D8-BBCC-4E81-A043-FB060A589FB8}" destId="{B8EB5ADC-6470-4BCD-8524-160E4B859C03}" srcOrd="0" destOrd="5" presId="urn:microsoft.com/office/officeart/2005/8/layout/hList6"/>
    <dgm:cxn modelId="{DE1C4864-F0B3-4468-B134-95105D64CBAF}" srcId="{8D505518-8286-48B4-916E-BB8F96081DEE}" destId="{72A10974-E3F3-435B-92C9-BAD0CEA99238}" srcOrd="1" destOrd="0" parTransId="{8BBD797F-2743-4C30-A1DF-5BFC312FCCD3}" sibTransId="{C3A6C936-3C67-485A-93D1-4B8DC400164D}"/>
    <dgm:cxn modelId="{427EB95B-49C7-407A-935B-801E8C96FFE7}" type="presOf" srcId="{C23C6443-CE3A-438B-B2DB-0CAA2A371F13}" destId="{F745938D-35E7-4C23-8F4B-CE00B71FBDBD}" srcOrd="0" destOrd="3" presId="urn:microsoft.com/office/officeart/2005/8/layout/hList6"/>
    <dgm:cxn modelId="{C93BF0F1-F3C7-47C0-80C6-3E9556704374}" srcId="{6C804206-F87E-4999-9797-C828B54C9210}" destId="{90692A6E-ED18-49B8-B5ED-3E96302CA907}" srcOrd="6" destOrd="0" parTransId="{C5A614F0-DBE8-434B-9487-2FE4CE71784C}" sibTransId="{A633C875-748A-4DEC-A84C-EE415C3443E6}"/>
    <dgm:cxn modelId="{898D59FF-C2F0-4ADA-9E35-1FD1C66401CD}" srcId="{8D505518-8286-48B4-916E-BB8F96081DEE}" destId="{C5BD7C20-5EA3-418A-B0FA-86731CF176B4}" srcOrd="4" destOrd="0" parTransId="{ED372111-F9E0-4593-9F4B-BF7D5FA8A42E}" sibTransId="{F2F01547-F7FA-49A2-AE7D-8508EA731A6E}"/>
    <dgm:cxn modelId="{9B613DCB-AB27-4853-B774-B152AFBD4B86}" srcId="{6C804206-F87E-4999-9797-C828B54C9210}" destId="{217E4549-C5BF-4C37-82D9-5441AA5711F9}" srcOrd="8" destOrd="0" parTransId="{3DCC7C82-6198-495B-AE2E-02E30D606EA8}" sibTransId="{22E25971-91D1-4D06-85ED-DD9C3494BA88}"/>
    <dgm:cxn modelId="{B20458F5-6C3D-434F-AE72-20FE40767B9F}" type="presOf" srcId="{A59BB09A-B09B-4CE9-BA09-0530C346CD8E}" destId="{C14191B4-9C4E-4DBE-B922-8CAB57B88FDF}" srcOrd="0" destOrd="7" presId="urn:microsoft.com/office/officeart/2005/8/layout/hList6"/>
    <dgm:cxn modelId="{7D5275EA-67A6-4098-A6BD-F012F126D9E6}" srcId="{6C804206-F87E-4999-9797-C828B54C9210}" destId="{D1472134-F48F-40AB-8BB4-C6A7BC58D1D6}" srcOrd="1" destOrd="0" parTransId="{02C694AD-FB0D-4620-B9B4-D8D26EAE8CEA}" sibTransId="{D2ADCACD-FA16-4163-992F-4A01FDE9236A}"/>
    <dgm:cxn modelId="{9D60ABDE-A677-4E08-BFF2-6233A5A627D8}" srcId="{6C804206-F87E-4999-9797-C828B54C9210}" destId="{6655B151-0BC1-4909-B04D-428A1BF67BC4}" srcOrd="0" destOrd="0" parTransId="{5A28E747-2D00-430D-8B80-47195DDA1DB5}" sibTransId="{ACA1A32A-85AA-4DD9-9770-7C38C7ED7989}"/>
    <dgm:cxn modelId="{8804A626-2EC9-4839-B540-FDABFDD395DD}" type="presOf" srcId="{6C804206-F87E-4999-9797-C828B54C9210}" destId="{B8EB5ADC-6470-4BCD-8524-160E4B859C03}" srcOrd="0" destOrd="0" presId="urn:microsoft.com/office/officeart/2005/8/layout/hList6"/>
    <dgm:cxn modelId="{87FC67BF-B167-4BB9-96D1-1DCD90FF2C74}" srcId="{6C804206-F87E-4999-9797-C828B54C9210}" destId="{C0DBE1D8-BBCC-4E81-A043-FB060A589FB8}" srcOrd="4" destOrd="0" parTransId="{8DEF8734-8A3E-48D6-9176-31F820B8D842}" sibTransId="{981CAB91-497D-4BB9-A262-BB8A17DCC5D0}"/>
    <dgm:cxn modelId="{82FE69B0-4080-4768-A516-0D3E857C453C}" srcId="{6C804206-F87E-4999-9797-C828B54C9210}" destId="{3778249B-513D-48FA-9CEF-10E1F238659D}" srcOrd="7" destOrd="0" parTransId="{63FF6804-D02F-4AA6-847C-E6F390E3AC90}" sibTransId="{7732540B-229F-4728-B58B-85230B75D8C9}"/>
    <dgm:cxn modelId="{F1532ECC-D54D-405A-9239-58ED9F3F85D5}" type="presOf" srcId="{D2869A10-2A7F-4FDC-934F-BB126CCCD324}" destId="{F745938D-35E7-4C23-8F4B-CE00B71FBDBD}" srcOrd="0" destOrd="2" presId="urn:microsoft.com/office/officeart/2005/8/layout/hList6"/>
    <dgm:cxn modelId="{430B5988-A2DD-4EC9-BF26-17EBBE1EF0A9}" srcId="{DD013F62-1323-4CB9-AA88-FB136C78F6A3}" destId="{D2869A10-2A7F-4FDC-934F-BB126CCCD324}" srcOrd="1" destOrd="0" parTransId="{4D92D690-5DF5-4159-A783-FB34FA9B33E8}" sibTransId="{66D9222A-8B89-4030-A995-8D627F9B9AD7}"/>
    <dgm:cxn modelId="{D99F3E05-2C37-4D2E-A07D-C59C7CEC5EA5}" type="presOf" srcId="{EDE5F910-8CF6-4795-9AA5-C98ACC5F0F72}" destId="{C14191B4-9C4E-4DBE-B922-8CAB57B88FDF}" srcOrd="0" destOrd="6" presId="urn:microsoft.com/office/officeart/2005/8/layout/hList6"/>
    <dgm:cxn modelId="{A25D7BCF-EC5D-44A3-B8B2-A33C68E2B141}" type="presOf" srcId="{D6B364ED-AA40-46A9-B36E-23DF870F963E}" destId="{B8EB5ADC-6470-4BCD-8524-160E4B859C03}" srcOrd="0" destOrd="6" presId="urn:microsoft.com/office/officeart/2005/8/layout/hList6"/>
    <dgm:cxn modelId="{12B143CB-3EE1-4EED-86C6-43C165265F18}" type="presOf" srcId="{217E4549-C5BF-4C37-82D9-5441AA5711F9}" destId="{B8EB5ADC-6470-4BCD-8524-160E4B859C03}" srcOrd="0" destOrd="9" presId="urn:microsoft.com/office/officeart/2005/8/layout/hList6"/>
    <dgm:cxn modelId="{04E77266-B49E-475D-B94C-922E3E5CF027}" type="presOf" srcId="{DD013F62-1323-4CB9-AA88-FB136C78F6A3}" destId="{F745938D-35E7-4C23-8F4B-CE00B71FBDBD}" srcOrd="0" destOrd="0" presId="urn:microsoft.com/office/officeart/2005/8/layout/hList6"/>
    <dgm:cxn modelId="{B2716C5B-A5A6-425E-B42E-22D17E63A1B9}" type="presOf" srcId="{3CF20AD3-E29D-46DE-A4F7-3EA8B95DDEE4}" destId="{B8EB5ADC-6470-4BCD-8524-160E4B859C03}" srcOrd="0" destOrd="3" presId="urn:microsoft.com/office/officeart/2005/8/layout/hList6"/>
    <dgm:cxn modelId="{B0262BC0-65A2-4BC8-8A74-6E1271B9D529}" type="presOf" srcId="{64E89412-6151-42A4-999E-D2298946B11C}" destId="{C14191B4-9C4E-4DBE-B922-8CAB57B88FDF}" srcOrd="0" destOrd="9" presId="urn:microsoft.com/office/officeart/2005/8/layout/hList6"/>
    <dgm:cxn modelId="{A91F1462-403E-4F02-90E9-AC608AB9820E}" type="presOf" srcId="{453F30D5-2B48-4544-A599-B50C80BFA274}" destId="{F745938D-35E7-4C23-8F4B-CE00B71FBDBD}" srcOrd="0" destOrd="4" presId="urn:microsoft.com/office/officeart/2005/8/layout/hList6"/>
    <dgm:cxn modelId="{91463727-2A24-44A3-929C-F49919B6F102}" srcId="{6C804206-F87E-4999-9797-C828B54C9210}" destId="{3CF20AD3-E29D-46DE-A4F7-3EA8B95DDEE4}" srcOrd="2" destOrd="0" parTransId="{B44DC1C6-C9A1-448C-82EE-792B4B59612B}" sibTransId="{01507F28-C227-4C48-BAA9-956624F7CFCE}"/>
    <dgm:cxn modelId="{2DC401F0-C568-4166-8E4E-557902F5CCD3}" srcId="{DD013F62-1323-4CB9-AA88-FB136C78F6A3}" destId="{EB3AC193-32BD-4D13-958A-BD57FB9E77E6}" srcOrd="0" destOrd="0" parTransId="{31A913D1-38BA-42E7-8851-812C8B646E6E}" sibTransId="{4FF2A7E6-4354-42A7-A950-B16AD907532F}"/>
    <dgm:cxn modelId="{794483A0-37EE-4EE8-9EAA-F67A8C26FB0D}" type="presOf" srcId="{C5BD7C20-5EA3-418A-B0FA-86731CF176B4}" destId="{C14191B4-9C4E-4DBE-B922-8CAB57B88FDF}" srcOrd="0" destOrd="5" presId="urn:microsoft.com/office/officeart/2005/8/layout/hList6"/>
    <dgm:cxn modelId="{1B4D527C-293F-44C5-8D32-9EF041C5CE0E}" type="presOf" srcId="{7F369857-C1D9-497C-95C2-19FB27DCC6F1}" destId="{C14191B4-9C4E-4DBE-B922-8CAB57B88FDF}" srcOrd="0" destOrd="1" presId="urn:microsoft.com/office/officeart/2005/8/layout/hList6"/>
    <dgm:cxn modelId="{A0DE6950-0FD7-4E77-A83C-84F931CB4301}" type="presOf" srcId="{3778249B-513D-48FA-9CEF-10E1F238659D}" destId="{B8EB5ADC-6470-4BCD-8524-160E4B859C03}" srcOrd="0" destOrd="8" presId="urn:microsoft.com/office/officeart/2005/8/layout/hList6"/>
    <dgm:cxn modelId="{8DE5275C-8DCF-4278-B718-67942863E3F1}" type="presOf" srcId="{EB3AC193-32BD-4D13-958A-BD57FB9E77E6}" destId="{F745938D-35E7-4C23-8F4B-CE00B71FBDBD}" srcOrd="0" destOrd="1" presId="urn:microsoft.com/office/officeart/2005/8/layout/hList6"/>
    <dgm:cxn modelId="{C1E3ACA4-A5BD-4B24-A953-18FB29CB92C3}" type="presParOf" srcId="{BD77DDFB-C50E-4AEA-964F-55CE6ACC2928}" destId="{B8EB5ADC-6470-4BCD-8524-160E4B859C03}" srcOrd="0" destOrd="0" presId="urn:microsoft.com/office/officeart/2005/8/layout/hList6"/>
    <dgm:cxn modelId="{A6E41384-AF35-4CC7-A576-A2BDD3A09876}" type="presParOf" srcId="{BD77DDFB-C50E-4AEA-964F-55CE6ACC2928}" destId="{3A7FB048-50E9-416D-AE4C-39F0DE34899B}" srcOrd="1" destOrd="0" presId="urn:microsoft.com/office/officeart/2005/8/layout/hList6"/>
    <dgm:cxn modelId="{BD75B604-2199-4BB9-AFAC-CAB41CCC62E8}" type="presParOf" srcId="{BD77DDFB-C50E-4AEA-964F-55CE6ACC2928}" destId="{C14191B4-9C4E-4DBE-B922-8CAB57B88FDF}" srcOrd="2" destOrd="0" presId="urn:microsoft.com/office/officeart/2005/8/layout/hList6"/>
    <dgm:cxn modelId="{B75C61F4-B55F-4BE7-8E4A-7EAA85B05EE4}" type="presParOf" srcId="{BD77DDFB-C50E-4AEA-964F-55CE6ACC2928}" destId="{E644A71F-3C35-4BF3-B338-C3218CD77B0B}" srcOrd="3" destOrd="0" presId="urn:microsoft.com/office/officeart/2005/8/layout/hList6"/>
    <dgm:cxn modelId="{7C8955A6-2B55-4C3E-9556-0D1FAA2D5B46}" type="presParOf" srcId="{BD77DDFB-C50E-4AEA-964F-55CE6ACC2928}" destId="{F745938D-35E7-4C23-8F4B-CE00B71FBDBD}" srcOrd="4" destOrd="0" presId="urn:microsoft.com/office/officeart/2005/8/layout/hList6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106283-52A1-4D23-99B9-D94B6CCC7E91}" type="doc">
      <dgm:prSet loTypeId="urn:microsoft.com/office/officeart/2005/8/layout/cycle8" loCatId="cycl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A091631-D24A-41A6-B1F7-AFF23FD4B6D7}">
      <dgm:prSet phldrT="[Text]" custT="1"/>
      <dgm:spPr/>
      <dgm:t>
        <a:bodyPr/>
        <a:lstStyle/>
        <a:p>
          <a:r>
            <a:rPr lang="en-US" sz="1800" dirty="0" smtClean="0"/>
            <a:t>Manufacturers</a:t>
          </a:r>
          <a:endParaRPr lang="en-US" sz="1800" dirty="0"/>
        </a:p>
      </dgm:t>
    </dgm:pt>
    <dgm:pt modelId="{DB08F155-3B54-4E4B-9DFE-840F3A01912E}" type="parTrans" cxnId="{751CE6A8-AB59-471A-9217-EF861328354E}">
      <dgm:prSet/>
      <dgm:spPr/>
      <dgm:t>
        <a:bodyPr/>
        <a:lstStyle/>
        <a:p>
          <a:endParaRPr lang="en-US"/>
        </a:p>
      </dgm:t>
    </dgm:pt>
    <dgm:pt modelId="{61ACEFA5-D5F1-44FA-B2A3-95DC77F4198E}" type="sibTrans" cxnId="{751CE6A8-AB59-471A-9217-EF861328354E}">
      <dgm:prSet/>
      <dgm:spPr/>
      <dgm:t>
        <a:bodyPr/>
        <a:lstStyle/>
        <a:p>
          <a:endParaRPr lang="en-US"/>
        </a:p>
      </dgm:t>
    </dgm:pt>
    <dgm:pt modelId="{61F890C7-C4F3-4E69-A474-518EA541D657}">
      <dgm:prSet phldrT="[Text]" custT="1"/>
      <dgm:spPr/>
      <dgm:t>
        <a:bodyPr/>
        <a:lstStyle/>
        <a:p>
          <a:r>
            <a:rPr lang="en-US" sz="1800" dirty="0" smtClean="0"/>
            <a:t>Retailers</a:t>
          </a:r>
          <a:endParaRPr lang="en-US" sz="1800" dirty="0"/>
        </a:p>
      </dgm:t>
    </dgm:pt>
    <dgm:pt modelId="{B35B3BE7-13EF-42A7-A8B3-EE2039B85002}" type="parTrans" cxnId="{604DD385-239F-46A4-B554-386990C29672}">
      <dgm:prSet/>
      <dgm:spPr/>
      <dgm:t>
        <a:bodyPr/>
        <a:lstStyle/>
        <a:p>
          <a:endParaRPr lang="en-US"/>
        </a:p>
      </dgm:t>
    </dgm:pt>
    <dgm:pt modelId="{76BCD498-9C91-46EE-A049-D7DD0348EE3A}" type="sibTrans" cxnId="{604DD385-239F-46A4-B554-386990C29672}">
      <dgm:prSet/>
      <dgm:spPr/>
      <dgm:t>
        <a:bodyPr/>
        <a:lstStyle/>
        <a:p>
          <a:endParaRPr lang="en-US"/>
        </a:p>
      </dgm:t>
    </dgm:pt>
    <dgm:pt modelId="{399409B2-FF9D-40B9-9AE0-CA9CCA4D521B}">
      <dgm:prSet phldrT="[Text]" custT="1"/>
      <dgm:spPr/>
      <dgm:t>
        <a:bodyPr/>
        <a:lstStyle/>
        <a:p>
          <a:r>
            <a:rPr lang="en-US" sz="1800" dirty="0" smtClean="0"/>
            <a:t>Government</a:t>
          </a:r>
          <a:endParaRPr lang="en-US" sz="1800" dirty="0"/>
        </a:p>
      </dgm:t>
    </dgm:pt>
    <dgm:pt modelId="{40727105-8113-456D-90B5-32168C5C4284}" type="parTrans" cxnId="{E93E0426-A8C7-40C3-B43F-7C717C683909}">
      <dgm:prSet/>
      <dgm:spPr/>
      <dgm:t>
        <a:bodyPr/>
        <a:lstStyle/>
        <a:p>
          <a:endParaRPr lang="en-US"/>
        </a:p>
      </dgm:t>
    </dgm:pt>
    <dgm:pt modelId="{006777C0-2590-4C3C-A6D2-543435E681F0}" type="sibTrans" cxnId="{E93E0426-A8C7-40C3-B43F-7C717C683909}">
      <dgm:prSet/>
      <dgm:spPr/>
      <dgm:t>
        <a:bodyPr/>
        <a:lstStyle/>
        <a:p>
          <a:endParaRPr lang="en-US"/>
        </a:p>
      </dgm:t>
    </dgm:pt>
    <dgm:pt modelId="{8A2F06E3-3217-4B69-869C-8ECA2E8B2D4C}">
      <dgm:prSet phldrT="[Text]" custT="1"/>
      <dgm:spPr/>
      <dgm:t>
        <a:bodyPr/>
        <a:lstStyle/>
        <a:p>
          <a:r>
            <a:rPr lang="en-US" sz="1800" dirty="0" smtClean="0"/>
            <a:t>Professional Agencies</a:t>
          </a:r>
          <a:endParaRPr lang="en-US" sz="1800" dirty="0"/>
        </a:p>
      </dgm:t>
    </dgm:pt>
    <dgm:pt modelId="{57ED222B-026E-4B95-A00C-597DAE58B4F1}" type="parTrans" cxnId="{29379768-A5E4-4658-8F44-78FF1D974C13}">
      <dgm:prSet/>
      <dgm:spPr/>
      <dgm:t>
        <a:bodyPr/>
        <a:lstStyle/>
        <a:p>
          <a:endParaRPr lang="en-US"/>
        </a:p>
      </dgm:t>
    </dgm:pt>
    <dgm:pt modelId="{A151E891-83F5-4EE3-BDCB-251A72DDE07E}" type="sibTrans" cxnId="{29379768-A5E4-4658-8F44-78FF1D974C13}">
      <dgm:prSet/>
      <dgm:spPr/>
      <dgm:t>
        <a:bodyPr/>
        <a:lstStyle/>
        <a:p>
          <a:endParaRPr lang="en-US"/>
        </a:p>
      </dgm:t>
    </dgm:pt>
    <dgm:pt modelId="{44BA28F7-F03D-4EEB-A023-BDF217AE3FF0}">
      <dgm:prSet phldrT="[Text]" custT="1"/>
      <dgm:spPr/>
      <dgm:t>
        <a:bodyPr/>
        <a:lstStyle/>
        <a:p>
          <a:r>
            <a:rPr lang="en-US" sz="1800" dirty="0" smtClean="0"/>
            <a:t>Workers</a:t>
          </a:r>
          <a:endParaRPr lang="en-US" sz="1800" dirty="0"/>
        </a:p>
      </dgm:t>
    </dgm:pt>
    <dgm:pt modelId="{81DE702C-85DC-4441-8E40-A6E852EEF09D}" type="parTrans" cxnId="{F12C1193-8B3D-4ADA-A7F2-82F373DA50F3}">
      <dgm:prSet/>
      <dgm:spPr/>
      <dgm:t>
        <a:bodyPr/>
        <a:lstStyle/>
        <a:p>
          <a:endParaRPr lang="en-US"/>
        </a:p>
      </dgm:t>
    </dgm:pt>
    <dgm:pt modelId="{62BE01B4-BDD9-4BA5-A2CB-94EE619041A6}" type="sibTrans" cxnId="{F12C1193-8B3D-4ADA-A7F2-82F373DA50F3}">
      <dgm:prSet/>
      <dgm:spPr/>
      <dgm:t>
        <a:bodyPr/>
        <a:lstStyle/>
        <a:p>
          <a:endParaRPr lang="en-US"/>
        </a:p>
      </dgm:t>
    </dgm:pt>
    <dgm:pt modelId="{61544D7E-9A45-4BEF-8424-2AE56EFCB096}" type="pres">
      <dgm:prSet presAssocID="{09106283-52A1-4D23-99B9-D94B6CCC7E9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BD384-5753-4B98-97EF-212C060A405F}" type="pres">
      <dgm:prSet presAssocID="{09106283-52A1-4D23-99B9-D94B6CCC7E91}" presName="wedge1" presStyleLbl="node1" presStyleIdx="0" presStyleCnt="5"/>
      <dgm:spPr/>
      <dgm:t>
        <a:bodyPr/>
        <a:lstStyle/>
        <a:p>
          <a:endParaRPr lang="en-US"/>
        </a:p>
      </dgm:t>
    </dgm:pt>
    <dgm:pt modelId="{61F42A30-540A-48E6-B09E-7C6B24EA481D}" type="pres">
      <dgm:prSet presAssocID="{09106283-52A1-4D23-99B9-D94B6CCC7E91}" presName="dummy1a" presStyleCnt="0"/>
      <dgm:spPr/>
    </dgm:pt>
    <dgm:pt modelId="{06F1E607-399A-4822-AF5C-E63BAFCA58DC}" type="pres">
      <dgm:prSet presAssocID="{09106283-52A1-4D23-99B9-D94B6CCC7E91}" presName="dummy1b" presStyleCnt="0"/>
      <dgm:spPr/>
    </dgm:pt>
    <dgm:pt modelId="{81495511-BCA2-4152-B056-4FABFA97624B}" type="pres">
      <dgm:prSet presAssocID="{09106283-52A1-4D23-99B9-D94B6CCC7E9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CCD09-2CED-407E-8D20-52E900D4F507}" type="pres">
      <dgm:prSet presAssocID="{09106283-52A1-4D23-99B9-D94B6CCC7E91}" presName="wedge2" presStyleLbl="node1" presStyleIdx="1" presStyleCnt="5"/>
      <dgm:spPr/>
      <dgm:t>
        <a:bodyPr/>
        <a:lstStyle/>
        <a:p>
          <a:endParaRPr lang="en-US"/>
        </a:p>
      </dgm:t>
    </dgm:pt>
    <dgm:pt modelId="{DE72A333-DC59-434C-B83C-BD861BC16F4C}" type="pres">
      <dgm:prSet presAssocID="{09106283-52A1-4D23-99B9-D94B6CCC7E91}" presName="dummy2a" presStyleCnt="0"/>
      <dgm:spPr/>
    </dgm:pt>
    <dgm:pt modelId="{9A9BF256-35C2-4A08-A141-7BC856ABA463}" type="pres">
      <dgm:prSet presAssocID="{09106283-52A1-4D23-99B9-D94B6CCC7E91}" presName="dummy2b" presStyleCnt="0"/>
      <dgm:spPr/>
    </dgm:pt>
    <dgm:pt modelId="{14206FAA-886A-4274-B4D4-BD9ADA3A01C8}" type="pres">
      <dgm:prSet presAssocID="{09106283-52A1-4D23-99B9-D94B6CCC7E9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B474B-6A7A-4EE1-8D07-619695B86148}" type="pres">
      <dgm:prSet presAssocID="{09106283-52A1-4D23-99B9-D94B6CCC7E91}" presName="wedge3" presStyleLbl="node1" presStyleIdx="2" presStyleCnt="5"/>
      <dgm:spPr/>
      <dgm:t>
        <a:bodyPr/>
        <a:lstStyle/>
        <a:p>
          <a:endParaRPr lang="en-US"/>
        </a:p>
      </dgm:t>
    </dgm:pt>
    <dgm:pt modelId="{567164E0-00F9-4368-9F5C-06FFC4153BBE}" type="pres">
      <dgm:prSet presAssocID="{09106283-52A1-4D23-99B9-D94B6CCC7E91}" presName="dummy3a" presStyleCnt="0"/>
      <dgm:spPr/>
    </dgm:pt>
    <dgm:pt modelId="{2A2FFBD0-7901-4916-A480-BFADBABB1F5E}" type="pres">
      <dgm:prSet presAssocID="{09106283-52A1-4D23-99B9-D94B6CCC7E91}" presName="dummy3b" presStyleCnt="0"/>
      <dgm:spPr/>
    </dgm:pt>
    <dgm:pt modelId="{B01DE7FD-6E4D-4917-9699-8F6E0888C1C7}" type="pres">
      <dgm:prSet presAssocID="{09106283-52A1-4D23-99B9-D94B6CCC7E9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39520-24EA-4713-8ED4-83FF22BBF1E4}" type="pres">
      <dgm:prSet presAssocID="{09106283-52A1-4D23-99B9-D94B6CCC7E91}" presName="wedge4" presStyleLbl="node1" presStyleIdx="3" presStyleCnt="5"/>
      <dgm:spPr/>
      <dgm:t>
        <a:bodyPr/>
        <a:lstStyle/>
        <a:p>
          <a:endParaRPr lang="en-US"/>
        </a:p>
      </dgm:t>
    </dgm:pt>
    <dgm:pt modelId="{9AF51761-E4DE-4A5A-B2C0-1AA2CA379DCD}" type="pres">
      <dgm:prSet presAssocID="{09106283-52A1-4D23-99B9-D94B6CCC7E91}" presName="dummy4a" presStyleCnt="0"/>
      <dgm:spPr/>
    </dgm:pt>
    <dgm:pt modelId="{43904A5F-0382-4E13-84E9-58FFD7463594}" type="pres">
      <dgm:prSet presAssocID="{09106283-52A1-4D23-99B9-D94B6CCC7E91}" presName="dummy4b" presStyleCnt="0"/>
      <dgm:spPr/>
    </dgm:pt>
    <dgm:pt modelId="{E4CFD5EC-45C9-43FE-805E-58C0DD83F403}" type="pres">
      <dgm:prSet presAssocID="{09106283-52A1-4D23-99B9-D94B6CCC7E9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14218-DB88-4F55-87B7-ECF5E8815A85}" type="pres">
      <dgm:prSet presAssocID="{09106283-52A1-4D23-99B9-D94B6CCC7E91}" presName="wedge5" presStyleLbl="node1" presStyleIdx="4" presStyleCnt="5"/>
      <dgm:spPr/>
      <dgm:t>
        <a:bodyPr/>
        <a:lstStyle/>
        <a:p>
          <a:endParaRPr lang="en-US"/>
        </a:p>
      </dgm:t>
    </dgm:pt>
    <dgm:pt modelId="{53D9EAEB-9373-44E5-A18E-77BE234492AD}" type="pres">
      <dgm:prSet presAssocID="{09106283-52A1-4D23-99B9-D94B6CCC7E91}" presName="dummy5a" presStyleCnt="0"/>
      <dgm:spPr/>
    </dgm:pt>
    <dgm:pt modelId="{AEB53125-64E3-4232-BB6D-869958A0601B}" type="pres">
      <dgm:prSet presAssocID="{09106283-52A1-4D23-99B9-D94B6CCC7E91}" presName="dummy5b" presStyleCnt="0"/>
      <dgm:spPr/>
    </dgm:pt>
    <dgm:pt modelId="{AD47B61C-7852-4528-A664-563C29B8B6AE}" type="pres">
      <dgm:prSet presAssocID="{09106283-52A1-4D23-99B9-D94B6CCC7E9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9B5C5-D01E-4301-8370-9F99D2375658}" type="pres">
      <dgm:prSet presAssocID="{61ACEFA5-D5F1-44FA-B2A3-95DC77F4198E}" presName="arrowWedge1" presStyleLbl="fgSibTrans2D1" presStyleIdx="0" presStyleCnt="5"/>
      <dgm:spPr/>
    </dgm:pt>
    <dgm:pt modelId="{9748637F-CF36-47E9-BABE-472B1617F211}" type="pres">
      <dgm:prSet presAssocID="{76BCD498-9C91-46EE-A049-D7DD0348EE3A}" presName="arrowWedge2" presStyleLbl="fgSibTrans2D1" presStyleIdx="1" presStyleCnt="5"/>
      <dgm:spPr/>
    </dgm:pt>
    <dgm:pt modelId="{1EC94529-040B-4785-B7FC-26ADB48481F6}" type="pres">
      <dgm:prSet presAssocID="{006777C0-2590-4C3C-A6D2-543435E681F0}" presName="arrowWedge3" presStyleLbl="fgSibTrans2D1" presStyleIdx="2" presStyleCnt="5"/>
      <dgm:spPr/>
    </dgm:pt>
    <dgm:pt modelId="{F26FCABA-58C1-454C-AFDB-E28A62C29C9A}" type="pres">
      <dgm:prSet presAssocID="{A151E891-83F5-4EE3-BDCB-251A72DDE07E}" presName="arrowWedge4" presStyleLbl="fgSibTrans2D1" presStyleIdx="3" presStyleCnt="5"/>
      <dgm:spPr/>
    </dgm:pt>
    <dgm:pt modelId="{5DC43E95-7B69-4B08-9E7A-0A2D0F53495A}" type="pres">
      <dgm:prSet presAssocID="{62BE01B4-BDD9-4BA5-A2CB-94EE619041A6}" presName="arrowWedge5" presStyleLbl="fgSibTrans2D1" presStyleIdx="4" presStyleCnt="5"/>
      <dgm:spPr/>
    </dgm:pt>
  </dgm:ptLst>
  <dgm:cxnLst>
    <dgm:cxn modelId="{2522B967-AE67-4127-89F8-F0CA2EC41FFE}" type="presOf" srcId="{44BA28F7-F03D-4EEB-A023-BDF217AE3FF0}" destId="{AD47B61C-7852-4528-A664-563C29B8B6AE}" srcOrd="1" destOrd="0" presId="urn:microsoft.com/office/officeart/2005/8/layout/cycle8"/>
    <dgm:cxn modelId="{7A7D6F64-3771-42B9-A01C-B319292A527F}" type="presOf" srcId="{61F890C7-C4F3-4E69-A474-518EA541D657}" destId="{3CDCCD09-2CED-407E-8D20-52E900D4F507}" srcOrd="0" destOrd="0" presId="urn:microsoft.com/office/officeart/2005/8/layout/cycle8"/>
    <dgm:cxn modelId="{4DEE0F4B-A0AD-4F26-886E-53AD0C9C7955}" type="presOf" srcId="{399409B2-FF9D-40B9-9AE0-CA9CCA4D521B}" destId="{F12B474B-6A7A-4EE1-8D07-619695B86148}" srcOrd="0" destOrd="0" presId="urn:microsoft.com/office/officeart/2005/8/layout/cycle8"/>
    <dgm:cxn modelId="{E93E0426-A8C7-40C3-B43F-7C717C683909}" srcId="{09106283-52A1-4D23-99B9-D94B6CCC7E91}" destId="{399409B2-FF9D-40B9-9AE0-CA9CCA4D521B}" srcOrd="2" destOrd="0" parTransId="{40727105-8113-456D-90B5-32168C5C4284}" sibTransId="{006777C0-2590-4C3C-A6D2-543435E681F0}"/>
    <dgm:cxn modelId="{F12C1193-8B3D-4ADA-A7F2-82F373DA50F3}" srcId="{09106283-52A1-4D23-99B9-D94B6CCC7E91}" destId="{44BA28F7-F03D-4EEB-A023-BDF217AE3FF0}" srcOrd="4" destOrd="0" parTransId="{81DE702C-85DC-4441-8E40-A6E852EEF09D}" sibTransId="{62BE01B4-BDD9-4BA5-A2CB-94EE619041A6}"/>
    <dgm:cxn modelId="{751CE6A8-AB59-471A-9217-EF861328354E}" srcId="{09106283-52A1-4D23-99B9-D94B6CCC7E91}" destId="{EA091631-D24A-41A6-B1F7-AFF23FD4B6D7}" srcOrd="0" destOrd="0" parTransId="{DB08F155-3B54-4E4B-9DFE-840F3A01912E}" sibTransId="{61ACEFA5-D5F1-44FA-B2A3-95DC77F4198E}"/>
    <dgm:cxn modelId="{02CB1C70-F0CA-4426-9A1A-7ADAC0BE46A4}" type="presOf" srcId="{EA091631-D24A-41A6-B1F7-AFF23FD4B6D7}" destId="{81495511-BCA2-4152-B056-4FABFA97624B}" srcOrd="1" destOrd="0" presId="urn:microsoft.com/office/officeart/2005/8/layout/cycle8"/>
    <dgm:cxn modelId="{DA0CEC17-934B-4BF3-B714-9F206324D526}" type="presOf" srcId="{EA091631-D24A-41A6-B1F7-AFF23FD4B6D7}" destId="{CD6BD384-5753-4B98-97EF-212C060A405F}" srcOrd="0" destOrd="0" presId="urn:microsoft.com/office/officeart/2005/8/layout/cycle8"/>
    <dgm:cxn modelId="{29379768-A5E4-4658-8F44-78FF1D974C13}" srcId="{09106283-52A1-4D23-99B9-D94B6CCC7E91}" destId="{8A2F06E3-3217-4B69-869C-8ECA2E8B2D4C}" srcOrd="3" destOrd="0" parTransId="{57ED222B-026E-4B95-A00C-597DAE58B4F1}" sibTransId="{A151E891-83F5-4EE3-BDCB-251A72DDE07E}"/>
    <dgm:cxn modelId="{A086AB6C-2EC5-4826-A721-57CA3B1DA047}" type="presOf" srcId="{44BA28F7-F03D-4EEB-A023-BDF217AE3FF0}" destId="{8D714218-DB88-4F55-87B7-ECF5E8815A85}" srcOrd="0" destOrd="0" presId="urn:microsoft.com/office/officeart/2005/8/layout/cycle8"/>
    <dgm:cxn modelId="{CB6876FB-0A29-4252-91F1-E1AACAA90B18}" type="presOf" srcId="{8A2F06E3-3217-4B69-869C-8ECA2E8B2D4C}" destId="{87D39520-24EA-4713-8ED4-83FF22BBF1E4}" srcOrd="0" destOrd="0" presId="urn:microsoft.com/office/officeart/2005/8/layout/cycle8"/>
    <dgm:cxn modelId="{6F73D8DB-3EDF-4A65-ACEB-CD0E2F386A92}" type="presOf" srcId="{09106283-52A1-4D23-99B9-D94B6CCC7E91}" destId="{61544D7E-9A45-4BEF-8424-2AE56EFCB096}" srcOrd="0" destOrd="0" presId="urn:microsoft.com/office/officeart/2005/8/layout/cycle8"/>
    <dgm:cxn modelId="{FF207C03-3F83-40DE-BCD5-213C672D0573}" type="presOf" srcId="{8A2F06E3-3217-4B69-869C-8ECA2E8B2D4C}" destId="{E4CFD5EC-45C9-43FE-805E-58C0DD83F403}" srcOrd="1" destOrd="0" presId="urn:microsoft.com/office/officeart/2005/8/layout/cycle8"/>
    <dgm:cxn modelId="{622CCD10-83E6-4567-B00C-D5109D06EA3F}" type="presOf" srcId="{399409B2-FF9D-40B9-9AE0-CA9CCA4D521B}" destId="{B01DE7FD-6E4D-4917-9699-8F6E0888C1C7}" srcOrd="1" destOrd="0" presId="urn:microsoft.com/office/officeart/2005/8/layout/cycle8"/>
    <dgm:cxn modelId="{604DD385-239F-46A4-B554-386990C29672}" srcId="{09106283-52A1-4D23-99B9-D94B6CCC7E91}" destId="{61F890C7-C4F3-4E69-A474-518EA541D657}" srcOrd="1" destOrd="0" parTransId="{B35B3BE7-13EF-42A7-A8B3-EE2039B85002}" sibTransId="{76BCD498-9C91-46EE-A049-D7DD0348EE3A}"/>
    <dgm:cxn modelId="{4EC4F0A2-1A87-478C-A99C-2F3DC3C57F10}" type="presOf" srcId="{61F890C7-C4F3-4E69-A474-518EA541D657}" destId="{14206FAA-886A-4274-B4D4-BD9ADA3A01C8}" srcOrd="1" destOrd="0" presId="urn:microsoft.com/office/officeart/2005/8/layout/cycle8"/>
    <dgm:cxn modelId="{A2A7318F-871E-4AFC-B32A-3AA749352947}" type="presParOf" srcId="{61544D7E-9A45-4BEF-8424-2AE56EFCB096}" destId="{CD6BD384-5753-4B98-97EF-212C060A405F}" srcOrd="0" destOrd="0" presId="urn:microsoft.com/office/officeart/2005/8/layout/cycle8"/>
    <dgm:cxn modelId="{72ABD981-D70A-409F-A367-8568C9C256C7}" type="presParOf" srcId="{61544D7E-9A45-4BEF-8424-2AE56EFCB096}" destId="{61F42A30-540A-48E6-B09E-7C6B24EA481D}" srcOrd="1" destOrd="0" presId="urn:microsoft.com/office/officeart/2005/8/layout/cycle8"/>
    <dgm:cxn modelId="{7DB6196F-EDA1-4F0D-866D-BDE614A0F0EE}" type="presParOf" srcId="{61544D7E-9A45-4BEF-8424-2AE56EFCB096}" destId="{06F1E607-399A-4822-AF5C-E63BAFCA58DC}" srcOrd="2" destOrd="0" presId="urn:microsoft.com/office/officeart/2005/8/layout/cycle8"/>
    <dgm:cxn modelId="{2DA27070-BA10-4266-B424-B9F14AA2B6E4}" type="presParOf" srcId="{61544D7E-9A45-4BEF-8424-2AE56EFCB096}" destId="{81495511-BCA2-4152-B056-4FABFA97624B}" srcOrd="3" destOrd="0" presId="urn:microsoft.com/office/officeart/2005/8/layout/cycle8"/>
    <dgm:cxn modelId="{2A60A92E-4E90-4122-A801-82C498A4E72B}" type="presParOf" srcId="{61544D7E-9A45-4BEF-8424-2AE56EFCB096}" destId="{3CDCCD09-2CED-407E-8D20-52E900D4F507}" srcOrd="4" destOrd="0" presId="urn:microsoft.com/office/officeart/2005/8/layout/cycle8"/>
    <dgm:cxn modelId="{49BBC4C1-5806-4683-97A4-04F36FB4AEB0}" type="presParOf" srcId="{61544D7E-9A45-4BEF-8424-2AE56EFCB096}" destId="{DE72A333-DC59-434C-B83C-BD861BC16F4C}" srcOrd="5" destOrd="0" presId="urn:microsoft.com/office/officeart/2005/8/layout/cycle8"/>
    <dgm:cxn modelId="{36582EB7-210C-4CF4-BD81-91484C592C21}" type="presParOf" srcId="{61544D7E-9A45-4BEF-8424-2AE56EFCB096}" destId="{9A9BF256-35C2-4A08-A141-7BC856ABA463}" srcOrd="6" destOrd="0" presId="urn:microsoft.com/office/officeart/2005/8/layout/cycle8"/>
    <dgm:cxn modelId="{3C967D2C-44B1-4799-902C-76E326F694FE}" type="presParOf" srcId="{61544D7E-9A45-4BEF-8424-2AE56EFCB096}" destId="{14206FAA-886A-4274-B4D4-BD9ADA3A01C8}" srcOrd="7" destOrd="0" presId="urn:microsoft.com/office/officeart/2005/8/layout/cycle8"/>
    <dgm:cxn modelId="{9F4A0B1C-BF16-43AD-BB09-A3779DAEF4E4}" type="presParOf" srcId="{61544D7E-9A45-4BEF-8424-2AE56EFCB096}" destId="{F12B474B-6A7A-4EE1-8D07-619695B86148}" srcOrd="8" destOrd="0" presId="urn:microsoft.com/office/officeart/2005/8/layout/cycle8"/>
    <dgm:cxn modelId="{FF3AA0E9-B4E9-4B95-9D61-BA360E2D15FF}" type="presParOf" srcId="{61544D7E-9A45-4BEF-8424-2AE56EFCB096}" destId="{567164E0-00F9-4368-9F5C-06FFC4153BBE}" srcOrd="9" destOrd="0" presId="urn:microsoft.com/office/officeart/2005/8/layout/cycle8"/>
    <dgm:cxn modelId="{D6B55364-DB2F-4AD6-8218-4DE85CD235E5}" type="presParOf" srcId="{61544D7E-9A45-4BEF-8424-2AE56EFCB096}" destId="{2A2FFBD0-7901-4916-A480-BFADBABB1F5E}" srcOrd="10" destOrd="0" presId="urn:microsoft.com/office/officeart/2005/8/layout/cycle8"/>
    <dgm:cxn modelId="{B4CD5BAA-6DD6-4636-995E-0411F3DFD29B}" type="presParOf" srcId="{61544D7E-9A45-4BEF-8424-2AE56EFCB096}" destId="{B01DE7FD-6E4D-4917-9699-8F6E0888C1C7}" srcOrd="11" destOrd="0" presId="urn:microsoft.com/office/officeart/2005/8/layout/cycle8"/>
    <dgm:cxn modelId="{A6096F2B-9181-4EDD-B08C-7EE8AEC675AB}" type="presParOf" srcId="{61544D7E-9A45-4BEF-8424-2AE56EFCB096}" destId="{87D39520-24EA-4713-8ED4-83FF22BBF1E4}" srcOrd="12" destOrd="0" presId="urn:microsoft.com/office/officeart/2005/8/layout/cycle8"/>
    <dgm:cxn modelId="{F56DCF37-230C-401F-8081-7749D462C1F1}" type="presParOf" srcId="{61544D7E-9A45-4BEF-8424-2AE56EFCB096}" destId="{9AF51761-E4DE-4A5A-B2C0-1AA2CA379DCD}" srcOrd="13" destOrd="0" presId="urn:microsoft.com/office/officeart/2005/8/layout/cycle8"/>
    <dgm:cxn modelId="{E7E6A837-7631-4393-BB06-5A6B933CAA74}" type="presParOf" srcId="{61544D7E-9A45-4BEF-8424-2AE56EFCB096}" destId="{43904A5F-0382-4E13-84E9-58FFD7463594}" srcOrd="14" destOrd="0" presId="urn:microsoft.com/office/officeart/2005/8/layout/cycle8"/>
    <dgm:cxn modelId="{35F8058F-B75A-4A85-980B-764417DBF10F}" type="presParOf" srcId="{61544D7E-9A45-4BEF-8424-2AE56EFCB096}" destId="{E4CFD5EC-45C9-43FE-805E-58C0DD83F403}" srcOrd="15" destOrd="0" presId="urn:microsoft.com/office/officeart/2005/8/layout/cycle8"/>
    <dgm:cxn modelId="{F4F63D3A-1EDA-40A4-9306-2E890978F5E5}" type="presParOf" srcId="{61544D7E-9A45-4BEF-8424-2AE56EFCB096}" destId="{8D714218-DB88-4F55-87B7-ECF5E8815A85}" srcOrd="16" destOrd="0" presId="urn:microsoft.com/office/officeart/2005/8/layout/cycle8"/>
    <dgm:cxn modelId="{93E6F6F2-7B3F-4168-8A17-9E1152895549}" type="presParOf" srcId="{61544D7E-9A45-4BEF-8424-2AE56EFCB096}" destId="{53D9EAEB-9373-44E5-A18E-77BE234492AD}" srcOrd="17" destOrd="0" presId="urn:microsoft.com/office/officeart/2005/8/layout/cycle8"/>
    <dgm:cxn modelId="{2E311212-816B-4300-BCD6-25A884984C57}" type="presParOf" srcId="{61544D7E-9A45-4BEF-8424-2AE56EFCB096}" destId="{AEB53125-64E3-4232-BB6D-869958A0601B}" srcOrd="18" destOrd="0" presId="urn:microsoft.com/office/officeart/2005/8/layout/cycle8"/>
    <dgm:cxn modelId="{97171B0D-897E-4A92-8AE5-76DF49ED0D64}" type="presParOf" srcId="{61544D7E-9A45-4BEF-8424-2AE56EFCB096}" destId="{AD47B61C-7852-4528-A664-563C29B8B6AE}" srcOrd="19" destOrd="0" presId="urn:microsoft.com/office/officeart/2005/8/layout/cycle8"/>
    <dgm:cxn modelId="{F05D3C0A-66D9-440D-B8BD-6F8A8A5456CD}" type="presParOf" srcId="{61544D7E-9A45-4BEF-8424-2AE56EFCB096}" destId="{4339B5C5-D01E-4301-8370-9F99D2375658}" srcOrd="20" destOrd="0" presId="urn:microsoft.com/office/officeart/2005/8/layout/cycle8"/>
    <dgm:cxn modelId="{E5B532DA-6A76-44C9-B9DF-369BEF690630}" type="presParOf" srcId="{61544D7E-9A45-4BEF-8424-2AE56EFCB096}" destId="{9748637F-CF36-47E9-BABE-472B1617F211}" srcOrd="21" destOrd="0" presId="urn:microsoft.com/office/officeart/2005/8/layout/cycle8"/>
    <dgm:cxn modelId="{D1ACD1EB-FB51-45AF-991A-69D16808A1AA}" type="presParOf" srcId="{61544D7E-9A45-4BEF-8424-2AE56EFCB096}" destId="{1EC94529-040B-4785-B7FC-26ADB48481F6}" srcOrd="22" destOrd="0" presId="urn:microsoft.com/office/officeart/2005/8/layout/cycle8"/>
    <dgm:cxn modelId="{272263AB-FB89-4C5D-98E5-C1289148B791}" type="presParOf" srcId="{61544D7E-9A45-4BEF-8424-2AE56EFCB096}" destId="{F26FCABA-58C1-454C-AFDB-E28A62C29C9A}" srcOrd="23" destOrd="0" presId="urn:microsoft.com/office/officeart/2005/8/layout/cycle8"/>
    <dgm:cxn modelId="{CB6B14CA-E14D-498F-8640-3FBC3029793E}" type="presParOf" srcId="{61544D7E-9A45-4BEF-8424-2AE56EFCB096}" destId="{5DC43E95-7B69-4B08-9E7A-0A2D0F53495A}" srcOrd="24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E3E8F39-32A5-41BF-922D-4F01820B4128}" type="datetimeFigureOut">
              <a:rPr lang="en-US"/>
              <a:pPr>
                <a:defRPr/>
              </a:pPr>
              <a:t>5/25/2013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9B0E40-B941-44A8-8221-0056FD657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B0E40-B941-44A8-8221-0056FD65720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Source: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B0E40-B941-44A8-8221-0056FD6572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8688"/>
            <a:fld id="{6099D35D-48E9-46DD-8BB8-DDE7DF93656B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defTabSz="928688"/>
              <a:t>16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24E66-DA0F-4D56-8702-07BA40A98166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A57B8-DCBC-4F72-AD5D-A8576C1B13BF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A57B8-DCBC-4F72-AD5D-A8576C1B13BF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A57B8-DCBC-4F72-AD5D-A8576C1B13BF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4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8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C85C42-79D3-4ABC-ADEF-99F977B3EB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DDF4-F675-4495-A814-276FD8BB26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Rajesh Bheda Consulting Pvt. Ltd.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1B1D4-AF36-4D42-AE02-98D292623A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70"/>
            <a:ext cx="4260056" cy="300831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© Copyright Rajesh Bheda Consulting Pvt. Ltd.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48C37-2E01-49E5-8068-9D8014C352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5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4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70"/>
            <a:ext cx="4260056" cy="300831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6"/>
            <a:ext cx="502920" cy="300831"/>
          </a:xfrm>
        </p:spPr>
        <p:txBody>
          <a:bodyPr/>
          <a:lstStyle/>
          <a:p>
            <a:pPr>
              <a:defRPr/>
            </a:pPr>
            <a:fld id="{8E7358DC-6772-4000-B49E-9BF7B771E2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6" y="9381"/>
            <a:ext cx="2672861" cy="190021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F7FCE1E0-6469-47F1-B0EA-74CF39A0E9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000C353-4B46-4B78-9C37-8F7B9F2D62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713DA-BC63-446F-B8AA-62301C1287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1"/>
            <a:ext cx="4260056" cy="300831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90C9BF39-87A0-4DDF-BDA4-01669C2433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F2F6DF8-938B-4940-B02E-03BFC45508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7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327B6EBD-26D1-482E-B83A-AF02856FA0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9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6" y="4948409"/>
            <a:ext cx="2672861" cy="190021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1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sz="11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44575EB-D004-42B4-9329-E5BE4E5FE2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logo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153403" y="118475"/>
            <a:ext cx="761999" cy="1053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>
    <p:wipe/>
  </p:transition>
  <p:timing>
    <p:tnLst>
      <p:par>
        <p:cTn id="1" dur="indefinite" restart="never" nodeType="tmRoot"/>
      </p:par>
    </p:tnLst>
  </p:timing>
  <p:hf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ajeshbheda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540544" y="4419600"/>
            <a:ext cx="8062912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Dr. Rajesh Bheda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CEO, Rajesh Bheda Consulting Pvt. Ltd.</a:t>
            </a:r>
          </a:p>
          <a:p>
            <a:r>
              <a:rPr lang="en-US" dirty="0" smtClean="0">
                <a:solidFill>
                  <a:srgbClr val="7030A0"/>
                </a:solidFill>
                <a:hlinkClick r:id="rId2"/>
              </a:rPr>
              <a:t>WWW.rajeshbheda.com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drbheda@rajeshbheda.com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743200"/>
            <a:ext cx="8686800" cy="14700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Improving Competitiveness of value chains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http://3.bp.blogspot.com/-vqyhBKcqOkY/TueCgBqFVyI/AAAAAAAADtg/pg99BS5Ow4U/s400/FICCI_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66925" cy="18608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/>
              <a:t>Integrating MSMEs with Global Value Chain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229600" cy="1399032"/>
          </a:xfrm>
        </p:spPr>
        <p:txBody>
          <a:bodyPr/>
          <a:lstStyle/>
          <a:p>
            <a:r>
              <a:rPr lang="en-US" dirty="0" smtClean="0"/>
              <a:t>Gross Output in MSME Sector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713DA-BC63-446F-B8AA-62301C1287B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 descr="msme snip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1000" y="1295400"/>
            <a:ext cx="7772400" cy="46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895201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Annual Report  2012-13, Ministry of MSME</a:t>
            </a:r>
            <a:endParaRPr lang="en-US" sz="1200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4968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Global Value Chains offer  opportunities for competitive players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713DA-BC63-446F-B8AA-62301C1287B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 descr="access-map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676400"/>
            <a:ext cx="9144000" cy="4495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399032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what about Profitability 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EFD284A-567F-4C31-9192-4F8CD086533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4" descr="1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1"/>
            <a:ext cx="6324600" cy="4918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3"/>
            <a:ext cx="8229600" cy="13990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International Supply Chains: Some of the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906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Getting it right first time</a:t>
            </a:r>
          </a:p>
          <a:p>
            <a:pPr>
              <a:defRPr/>
            </a:pPr>
            <a:r>
              <a:rPr lang="en-US" dirty="0" smtClean="0"/>
              <a:t>Cost competitiveness</a:t>
            </a:r>
          </a:p>
          <a:p>
            <a:pPr>
              <a:defRPr/>
            </a:pPr>
            <a:r>
              <a:rPr lang="en-US" dirty="0" smtClean="0"/>
              <a:t>Improved quality</a:t>
            </a:r>
          </a:p>
          <a:p>
            <a:pPr>
              <a:defRPr/>
            </a:pPr>
            <a:r>
              <a:rPr lang="en-US" dirty="0" smtClean="0"/>
              <a:t>Speed to market </a:t>
            </a:r>
          </a:p>
          <a:p>
            <a:pPr>
              <a:defRPr/>
            </a:pPr>
            <a:r>
              <a:rPr lang="en-US" dirty="0" smtClean="0"/>
              <a:t>Replenishment</a:t>
            </a:r>
          </a:p>
          <a:p>
            <a:pPr>
              <a:defRPr/>
            </a:pPr>
            <a:r>
              <a:rPr lang="en-US" dirty="0" smtClean="0"/>
              <a:t>Mark downs</a:t>
            </a:r>
          </a:p>
          <a:p>
            <a:pPr>
              <a:defRPr/>
            </a:pPr>
            <a:r>
              <a:rPr lang="en-US" dirty="0" smtClean="0"/>
              <a:t>Geopolitical uncertainties</a:t>
            </a:r>
          </a:p>
          <a:p>
            <a:pPr>
              <a:defRPr/>
            </a:pPr>
            <a:r>
              <a:rPr lang="en-US" dirty="0" smtClean="0"/>
              <a:t>Ethical Sourcing</a:t>
            </a:r>
          </a:p>
          <a:p>
            <a:pPr>
              <a:defRPr/>
            </a:pPr>
            <a:r>
              <a:rPr lang="en-US" dirty="0" smtClean="0"/>
              <a:t>Legal Compliances</a:t>
            </a:r>
          </a:p>
          <a:p>
            <a:pPr>
              <a:defRPr/>
            </a:pPr>
            <a:r>
              <a:rPr lang="en-US" dirty="0" smtClean="0"/>
              <a:t>High rate of customer returns</a:t>
            </a:r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48C37-2E01-49E5-8068-9D8014C352D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  <p:pic>
        <p:nvPicPr>
          <p:cNvPr id="6" name="Picture 5" descr="flowchar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8632" y="2133600"/>
            <a:ext cx="4989427" cy="2362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3990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Must for Effective Supply Chain Management!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1935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Mutual Trust and respect among the supply chain partners</a:t>
            </a:r>
          </a:p>
          <a:p>
            <a:r>
              <a:rPr lang="en-US" dirty="0" smtClean="0"/>
              <a:t>Transparency- Information sharing</a:t>
            </a:r>
          </a:p>
          <a:p>
            <a:r>
              <a:rPr lang="en-US" dirty="0" smtClean="0"/>
              <a:t>Sharing of vision for win-win strategy</a:t>
            </a:r>
          </a:p>
          <a:p>
            <a:r>
              <a:rPr lang="en-US" dirty="0" smtClean="0"/>
              <a:t>We have an example to share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5364" name="Picture 5" descr="C:\ABC lenovo\Profit from Quality\New Folder\OGTC Conf 09\OGTC Conf 10\space_dragons_top_vie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165" y="3505201"/>
            <a:ext cx="9113837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48C37-2E01-49E5-8068-9D8014C352D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114800"/>
            <a:ext cx="1362075" cy="88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itle 1"/>
          <p:cNvSpPr txBox="1">
            <a:spLocks/>
          </p:cNvSpPr>
          <p:nvPr/>
        </p:nvSpPr>
        <p:spPr bwMode="auto">
          <a:xfrm>
            <a:off x="1676400" y="152400"/>
            <a:ext cx="556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3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RAGS Challenge Fund</a:t>
            </a:r>
          </a:p>
        </p:txBody>
      </p:sp>
      <p:pic>
        <p:nvPicPr>
          <p:cNvPr id="27654" name="Picture 8" descr="http://www.dvp.co.uk/dvp2010/wp-content/uploads/2010/01/sainsburys_logo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38400" y="5486400"/>
            <a:ext cx="216058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5" descr="Mothercare (2)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019800"/>
            <a:ext cx="2160587" cy="32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7" descr="Tesco logo (2)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410200"/>
            <a:ext cx="165576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8" descr="Arcadia_logotype_POS_CMYK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6019800"/>
            <a:ext cx="1905000" cy="37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9" descr="New_Look_Logotype_BLK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410200"/>
            <a:ext cx="187166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9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5867400"/>
            <a:ext cx="15271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3810000"/>
            <a:ext cx="1066800" cy="133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Rectangle 22"/>
          <p:cNvSpPr>
            <a:spLocks noChangeArrowheads="1"/>
          </p:cNvSpPr>
          <p:nvPr/>
        </p:nvSpPr>
        <p:spPr bwMode="auto">
          <a:xfrm>
            <a:off x="152400" y="2057400"/>
            <a:ext cx="79248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/>
              <a:buNone/>
            </a:pPr>
            <a:r>
              <a:rPr lang="en-GB" sz="2800" b="1" dirty="0">
                <a:latin typeface="Gill Sans MT" pitchFamily="34" charset="0"/>
              </a:rPr>
              <a:t>Benefits for Business and Workers </a:t>
            </a:r>
            <a:r>
              <a:rPr lang="en-GB" sz="2800" b="1" dirty="0" smtClean="0">
                <a:latin typeface="Gill Sans MT" pitchFamily="34" charset="0"/>
              </a:rPr>
              <a:t>(</a:t>
            </a:r>
            <a:r>
              <a:rPr lang="en-GB" sz="2800" b="1" dirty="0">
                <a:latin typeface="Gill Sans MT" pitchFamily="34" charset="0"/>
              </a:rPr>
              <a:t>BBW</a:t>
            </a:r>
            <a:r>
              <a:rPr lang="en-GB" sz="2800" b="1" dirty="0" smtClean="0">
                <a:latin typeface="Gill Sans MT" pitchFamily="34" charset="0"/>
              </a:rPr>
              <a:t>)</a:t>
            </a:r>
          </a:p>
          <a:p>
            <a:pPr algn="ctr">
              <a:buFont typeface="Monotype Sorts"/>
              <a:buNone/>
            </a:pPr>
            <a:r>
              <a:rPr lang="en-GB" sz="2800" b="1" dirty="0" smtClean="0">
                <a:latin typeface="Gill Sans MT" pitchFamily="34" charset="0"/>
              </a:rPr>
              <a:t>Project implemented by </a:t>
            </a:r>
            <a:r>
              <a:rPr lang="en-GB" sz="2800" b="1" dirty="0" err="1" smtClean="0">
                <a:latin typeface="Gill Sans MT" pitchFamily="34" charset="0"/>
              </a:rPr>
              <a:t>Impactt</a:t>
            </a:r>
            <a:r>
              <a:rPr lang="en-GB" sz="2800" b="1" dirty="0" smtClean="0">
                <a:latin typeface="Gill Sans MT" pitchFamily="34" charset="0"/>
              </a:rPr>
              <a:t> and RBC </a:t>
            </a:r>
            <a:endParaRPr lang="en-GB" sz="2800" b="1" dirty="0">
              <a:latin typeface="Gill Sans MT" pitchFamily="34" charset="0"/>
            </a:endParaRPr>
          </a:p>
          <a:p>
            <a:pPr algn="ctr">
              <a:buFont typeface="Monotype Sorts"/>
              <a:buNone/>
            </a:pPr>
            <a:endParaRPr lang="en-GB" dirty="0">
              <a:latin typeface="Gill Sans MT" pitchFamily="34" charset="0"/>
            </a:endParaRPr>
          </a:p>
          <a:p>
            <a:pPr algn="ctr">
              <a:buFont typeface="Monotype Sorts"/>
              <a:buNone/>
            </a:pPr>
            <a:r>
              <a:rPr lang="en-GB" sz="2400" dirty="0">
                <a:latin typeface="Gill Sans MT" pitchFamily="34" charset="0"/>
              </a:rPr>
              <a:t>Supporting good businesses and great jobs</a:t>
            </a:r>
          </a:p>
          <a:p>
            <a:pPr algn="ctr">
              <a:buFont typeface="Monotype Sorts"/>
              <a:buNone/>
            </a:pPr>
            <a:r>
              <a:rPr lang="en-GB" sz="2400" dirty="0" smtClean="0">
                <a:latin typeface="Gill Sans MT" pitchFamily="34" charset="0"/>
              </a:rPr>
              <a:t>Covered 77 </a:t>
            </a:r>
            <a:r>
              <a:rPr lang="en-GB" sz="2400" dirty="0">
                <a:latin typeface="Gill Sans MT" pitchFamily="34" charset="0"/>
              </a:rPr>
              <a:t>factories in India and Bangladesh</a:t>
            </a:r>
            <a:endParaRPr lang="en-US" sz="2400" dirty="0">
              <a:latin typeface="Gill Sans MT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CE1E0-6469-47F1-B0EA-74CF39A0E9D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 smtClean="0"/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270750" y="0"/>
            <a:ext cx="1873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POLO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 l="21428" t="12646" r="21429" b="12646"/>
          <a:stretch>
            <a:fillRect/>
          </a:stretch>
        </p:blipFill>
        <p:spPr>
          <a:xfrm>
            <a:off x="8388350" y="5181600"/>
            <a:ext cx="755650" cy="1295400"/>
          </a:xfrm>
          <a:prstGeom prst="rect">
            <a:avLst/>
          </a:prstGeom>
        </p:spPr>
      </p:pic>
      <p:sp>
        <p:nvSpPr>
          <p:cNvPr id="26626" name="AutoShape 2" descr="data:image/jpeg;base64,/9j/4AAQSkZJRgABAQAAAQABAAD/2wCEAAkGBxASEhUSEBQUFRUWGBQaFRcXFRgUGxgaIBcXGBoaGhseHiggGCIlGxgVIzEhJSkrLi4uGCAzODMsNygtLiwBCgoKDQ0OFA8NFCwZFBkrLCwrKyw3Kyw3LCwrNysrNysrNysrLCsrKywrKysrKysrKysrKysrKysrKysrKysrK//AABEIALMBGQMBIgACEQEDEQH/xAAcAAEAAgMBAQEAAAAAAAAAAAAABgcDBAUCAQj/xABHEAABAwIDBAYIAwQGCwEAAAABAAIDBBEFEiEGBxMxQVFhcYGRFCIjMkJSobFiosEIFYKyNFNyc5LRJCUmMzVDdLPC0vAW/8QAFQEBAQAAAAAAAAAAAAAAAAAAAAH/xAAVEQEBAAAAAAAAAAAAAAAAAAAAAf/aAAwDAQACEQMRAD8AvFERAREQEREBERAREQEREBERAREQEREBERAREQEREBERAREQEREBERAREQEREBERAREQEREBEWOeoYwXe5rR1uIaPMoMiLzHIHAFpBB5EG4PcV6QEREBERAREQEREBERAREQEREBERAREQEREBERAREQEREBERAREQEREBVfv4wcyUrKkPfaFwBj+A5jbMe0Gw8VaCjG8um4mF1bekRlw72kO/RBytylfxMMYw84Xvj8L5m/Rw8lPFUX7PlTeOqi6nxuHi236K3UBERAREQEREBERAREQEREBERAREQEREBERAREQEREBERAREQEREBERAXM2njzUdQ3rhlH5SumtDHv6NP/AHUn8pQU9+z1J7apb1xxH8xCvBUV+z4P9JqP7ln85V6oUREQEREBERAREQEREBERARfHuAFybAcydFBMf3rYdTlzIi+oe33hELtb0avOg1QTtzgNSojj28rC6Ulr5uI8fDEOIb9VxoPNVtiuMYxjmb0SJ7KVpALGPDc3WHPNsx7BoF2sBp48OAL8EnJHOYOZUu7+zwQb53qzy/0TDamQdDnAgHyafuvDt4mLt1dhMluzP/6qRYTvIwuZ3D4vAf8A1czDCR56KWxSNcAWkEHkQbg+KCsId8sTDlq6OogPXz+jg0qY4Btth1ZYQTtzH4Heo7yPPwXaq6KKVpbKxj2nmHNDh9VXu1O6KkmBfRH0aXmALmMnu5t7wgslFSez23FfhU4osXDnR6APPrOaOQcHf8xn1CuiCZr2h7CHNcAWkagg8iEGRERAREQEREBEUI2u2vmo8QoqfKzgT6PJBzA5soseXSEE3REQFyNrpclFUu6oZf5SuuolvVquHhVUfmaGD+Jwb9iUEA/Z5h9pVP8AwRN+rirsVVbgKS1NUS/PKAP4Wj9SrVQEREBERAREQEREBERARFydrKh0dFUvZ7zYZCO/KUFa45itTjla7D6N5jpIj7eQfHY2PhcEAdNrrmb1KCGkZS4ZRMDBIQ6Q/E83DGZzzOpJUj3A0zBRSyD33SkOPTYNFvuVxN9rDFX0dQfcAbr/AGJA4/Qoq2dncIjpKaKniFmsaB3npJ7SbldJeIZA5ocNQ4AjuIuvaI5WN7OUdW3LUwxydpaMw7ncwoJV7CYhQEy4LUuy8zTSnM09jSdPt3q0EQQHZbeTHLJ6LXxmkqhplfo1x7CeXcfAqfKObY7G0uIx5Zm2kA9SUD1mn9R2FQfZjaiqwqoGG4sbxnSCoN7WvYXJ5t6OtqCcbc7KxYjTOicAJGgmJ/S13R4HkQoduQxqTLNh8989OSWA9DbkOb4O+6tMG/JU/glo9qJ2s0D2vJHbkY4/VBcKIiAiIgIiICqHf80s9CmHNr328Mrh9lbyrHf7T5qGJ/yTD8zXD/JBY9DNnjY8fE1p8wCs64uxc+egpXdcMX8oC7SAqv3+V+Sjih6ZJQT3NBP3IVoKh98VQavFIaOPXIGMsPmkIJ8m2QWNuioODhcFxYyZpD/E4kfSylGI4hDTsMs8jY2Dm5xsFzcXxSnwyj4kmjImNa1o5uIFmtb2lVBhOHV20VSZqlzo6VjrWHut/BGOl1ubkE/i3t4U6YRB8mpDRIYyGXJsNTrbtsp5dUjvR2VbG+ipMPpXBpLsz2MLruJa0Z39PSdVc/BPDyZiDly5hzGlrhBmuvq/NdbieI4RiEjeO+R7XesXuLmysOoLgTpcdXIqY1e+pwiIbSObPbm53qA9drXIQXGip3cxiVfV1U809RI+NrfWa43aXuOlh8NgDy61cSAi/Pm87b2onqnR0kz44oCWtMbi3O8c3EjmAdAOxXpgNbx6aGa988cbie0tF/rdBvOcBqdEa4HUahUnt1iVdi1e/DqEkRw3z+tkDnC2Zzz0gE2A6183b4tV4diJwysJyvNmguzBr7Zmlh+Vw0QXcsVVA2RjmPF2uBaR2EWKyrTq8Up4nsjllYx8htG1zgC49g6UFQbF1rsExGWgq9IJiDFIeV+THdxFmnqICsLeJssMRpDG2wlb68LjyzW5HscNPJbm12ylNiMPCnbqL5Hj3mHrHZ1jpUIw7GcRwW0GIsdUUY0jqYwXlg6A8c7Dt8yg8bttuhCBhuJ3hmi9SN0mgIHJrieRHQeRCtZrgRcEEHkRqorW4RhOMxCQiOYW9WRhs9vZcajuK4A3cVtN/wANxOaJvRHIOI0dnV9EFlIq0ODbUjQV1MR18MA/yLGdhsbn0q8VcGnm2Jpb9sqCZbRbXUNE0uqZmg9DAczz2Bo1UUdbaGllbJSyQNbrTTvtq7sHO3X0WK6WA7r8OpnCR7XVEnPPMc+vXl5ed1NPVaOgADuAH6IK03XbUvZHPQ15yy0YcbuPONvPXpy/UEKL7sah9bjk1XY2tM89gdZrB5WXI3rYtTVNeXUJJdlEUrm8pHXsAPm6B1HRWruq2QOH0xdMBx5rOk/CPhZ4dPaUVN0REQREQEREBQnfHS58KnPyGN/k8X+l1NlydrKLj0VRF88UgHflNkHM3Xy5sLpD1R28nEfopSoDuSqc+FsaecckrSOrXN+qnyDBW1LYo3yPNmsaXOPYBdUhuro31+KzV8gu2Mvk1+d5IYPBt/opXvv2g4NK2kjPtKg2IHPhg6+ZsPNSDdns56DQxseLSv8AaS/2j8PgLBBWm+XEZKrEYqBhs1nDFuuSS2vgCPqrmwLCoqSnjgiADI2gd56Se0m5VX70dia11Y3EKBpkPsy5rbZmvZbK4A+8LAeS06uDanEhw5G+jxnR3KAHv1Lz3BFS/bbedSUYdHARPUWPqtN2sP43cvAarpbuXYi+l42IyB75TnjblDcjCNAbdfO3QqQ232Q/dclMx7+JxGl0hAs3R4u1o5nQ9KubaHeFQUtMHxSxyvLBwY2ODidNL290DpuiKj3uVAmxWVsepAij06XW/wAyrC3vkQYTHHYZnGCMmwvoLnX+FQ3dTs5LX1pragExxvMjnHk+Um4A67E38Ap5vzoHyYeHsBPCla51uhti0nwuEVp7gYgKKZ3S6cg+DG2+67e9XakUNG5rD7eYFkQ6RcWc7wB8yFWW6nbqDDmVEdTmyOs+PKM13gWLey4A1Ul2RwOoxas/emIMLYWkejRO5EDVpsfhB1v0lEQvaPYd9JhlPVSA8WSQ8UfI1zfUB7bjXtcrI3JbRNmpPRXH2tPoAeZjJu0ju1CnWO4TFVwSU8wux4sesdRHaDqqVZuyxqiqBJQvY4tJySB4YbdTmu+o1CK391UzYcYr2TENeePYnTlMXH8pB8Fyqis/eO0TH0+rGyRgOHyRi7n917/Ram0WwON+0rJ2iR7j7ThuBeRaxOVoFxbnZSTdjtFglDEeKXQVJFpXTNOvY0gaN7OaC5lRG1e0cM+P07nEGGnkjjzdF83rHuzEDwUtx7beauBpcEjkkc/R1QWlkcYPMhxGpt0/dcrE9zY9DY2CQGqaS6R77hsl+bfwgdB77oi3gV8ewEEOAIPMEXBVP4Hg21dMBHHJFkGgEr2yADsPvKVQQbSgetLh5PVw5fuHINjEN3lI55mpHSUcx1z07sgJ/Ez3T5LxHDj1PoH01awcs96eS3aRdpPgFgfjmPQf7+giqG9dNL63+Byy0u8yhvkqhNSP6RURuYP8fJBn/wD1tWzSfDKttuZjMcw8Mrrr47eBCOdLXg9XorlJKLE4JhmhljkB5Frw77FbRKCDzbeVDtKbDK2Q9BcwRDxuVwsTwTaHFPUqXRUVOecbXZnEfiy6u7rgdisPFNoaOmbmqJ4ox+J4B8uZUJr94VRWEwYJTvlcdDUPaWxM7defigieI7G0kFdQ0FKXSz8RstTIfhY3UCw0aNCfJXqolsNsYKLPNO8zVc2ssp88reoKWoCIiAiIgIiIC+EXX1EFabsW+i12I4e7S0gmiHWx3V5tVh19ZHDG+WVwaxgLnE9AChm3uz1Vx4sSw0A1MILXxnlLH8vaRqo7U0ONY05sVXF6FSNIMg1zPI79T2dA7UGDYygkxjEn4nUNIp4nWgaekj3R3N5ntPYrkWphWHRU8TIYWhrGABoH/wBqe1baAiIg4m1Wy1LiEYjqWk5TdjmnK5p7D+iidBuaw1jszzNKPlc4NB78oBPmrHRBgoaOOFjY4WNYxos1rRYBZZIw4EOAIOhB1BHavSwUlZFK3NE9r2gkEtIcLg2I06QUHIZsZhgdnFJBmve/DHNd1rQBYaAclhjrInPdE17S9gBcwEFzQeRI5i680mIQyl4ikY8sOV4a4OLT1OtyKDZRc6vx6jgdknqIY3WByvka026DYlbNHWxStzwvZI3rY4OHmEGwtabD4Xm7443HrLGn9F5osSgmzCGVkmQ2fkcHZT1G3JfDilPle/ix5YyRI7MLMI5hx6D3oNmOJrRZoAHUBYL2uRDtRh73BrKqnc5xAAErCSTyAF9VkrdoaKF5jmqIY3i12vka0i/LQlB00WGlqo5Wh8T2vaeTmuDh5hfamoZG0vkc1jWi5c4gADtJQZVgqqSOQZZWNeOpzQ4fVc/DNqKCofw6ephkf8rXgnwHSvdVtFRRvLJamBj2+810jWkd4J0Qcer3c4U8lwg4Tj8UL3RH8pAWq7dlRHQy1pHV6U+yl9JWxStzxPY9vzNcHDzC5jdrcOMnBFVBxL2y8Rt79XPmg5lBu2wmI5hTNe75pXOlP5jZSmCBjGhrGta0cg0ADyC1qrFqaN7Y5Zo2PfbK1zw1zrmwsCddU/e9NxeBxo+L/V5xm5X929+SDdRcgbU4fe3pVPe9rcVnPzXVjkDgC0gg8iDcFB6REQEREBERAREQEREBERAREQEREBQ3Y5vo9biFJybxG1EY/DIPW/O0+amSgO8KqNHPHWtv68M9ObDm8jND+YEeKDxs1WNjhxPFX8pJJiwn5IgY2Ad7gfNamxVMaKrp2v09NpM7+2Zri8+JbJ9Fk2nw8xYdRYWwkPqHwxOI1IA9pK76Fa+1uBT0Ip641c9QKaeIlsmSzY3ERvIygfCUG1VzUTMbqTWmENNLT5ONltfM+9s3TZZtjoYTidVNQACkMUbXuYLRPmzG5Z0EhvMjsWWlpYpsbqeIxj2+iUxbmaHDV79RdZMJpmU2MzRRDhxzUzJAwaNL2vIc4N5A2OtkEZ3du9Gnil5MrJKyF/8Aesle+M+Lc4Xqcf6txv8A6io/8Vs4Lh7pcGkMY9rDU1E0X9uOdzgPEAjuK51LVibB8XmZe0ksrxp1hhQS3AMYwR/AjjdTGYhgaBGM2ew5HLzuufHPQMxbEPTXQC7aXJxsnyOvbN4Lr4NtbhJbDG2eHiERtAA1zWAty53WthFDFLi2I8WNj7NpbZmh1vUdyuEGLYGCP02tlogBRP4PDyizHSjNxHRjlbVuo0uuZ+0BUObRRNBsHS+sOuzXEX8V2dmYW0+LVtNGMkboqeZjBo25zteWjkNQL2XK390UklDG9gJEct32F7AtIuey9vNBGqvZOjbLQSUlTTU0rGQOla+Qh7nnK4EC+hIJ81zcfionY/UDECBT3dmJJGvCbl1GvNc3HsRpqqaimpY33aKeOoeWmxkbka0X5aAFSP8AdkVRtLNFPGJI3Z7tcNLiFtiiuVshxosPxeSEvbAWBsbuVyX2uO3IRcrTnwGmGAsqwz25qHNL7n3cxaG25W0C3NkqSR8WMUcWY+zcY2a6lkp5DrsLeS5sm0UTsHZhwa/0gTl1svQXE999bWsg6+NzOkqsEe85nGGluTzPtV2oh/tS7ud/2VytsqGWjdhE8zHZIoYRIQL5XNeHlp6jY/Rb2ydWK/H31lM1xhDXkuItYcMMF+ok9CCG4NBhzo681hAkAd6NqQS/M/kBodct7q3dxT5Dhvr3yiWQR3+XTQdmbModugwClqp6wVULJcjgW5xe13vvbyCvClpmRsDI2tYxos1rQAAOwBEZUREBERAREQEREBERAREQEREBERAXmSNrveAPeLr0iDy6MEgkAkcjbl3I9gIsQCOoi69Ig8iNoNwBfle2tupDGL5rC45G2vmvSIPLIwBYAAdQFl5bAwAtDWgHmLCx8FkRBgFJENQxn+Ef5LKGAEkAXPM21PevSIPPDbfNYX5Xtrbquj2AixAIPMHVekQYGUcQFgxgF72DQNevkvYgZfNlbm67C/msiIMbIGA3DWgnmQACvAoor5uGzNzvlF/Oyzog8SxNcLOAcOogEfVfIadjNGNa0H5QB9lkRBjjhY33WtF+dgAs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xASEhUSEBQUFRUWGBQaFRcXFRgUGxgaIBcXGBoaGhseHiggGCIlGxgVIzEhJSkrLi4uGCAzODMsNygtLiwBCgoKDQ0OFA8NFCwZFBkrLCwrKyw3Kyw3LCwrNysrNysrNysrLCsrKywrKysrKysrKysrKysrKysrKysrKysrK//AABEIALMBGQMBIgACEQEDEQH/xAAcAAEAAgMBAQEAAAAAAAAAAAAABgcDBAUCAQj/xABHEAABAwIDBAYIAwQGCwEAAAABAAIDBBEFEiEGBxMxQVFhcYGRFCIjMkJSobFiosEIFYKyNFNyc5LRJCUmMzVDdLPC0vAW/8QAFQEBAQAAAAAAAAAAAAAAAAAAAAH/xAAVEQEBAAAAAAAAAAAAAAAAAAAAAf/aAAwDAQACEQMRAD8AvFERAREQEREBERAREQEREBERAREQEREBERAREQEREBERAREQEREBERAREQEREBERAREQEREBEWOeoYwXe5rR1uIaPMoMiLzHIHAFpBB5EG4PcV6QEREBERAREQEREBERAREQEREBERAREQEREBERAREQEREBERAREQEREBVfv4wcyUrKkPfaFwBj+A5jbMe0Gw8VaCjG8um4mF1bekRlw72kO/RBytylfxMMYw84Xvj8L5m/Rw8lPFUX7PlTeOqi6nxuHi236K3UBERAREQEREBERAREQEREBERAREQEREBERAREQEREBERAREQEREBERAXM2njzUdQ3rhlH5SumtDHv6NP/AHUn8pQU9+z1J7apb1xxH8xCvBUV+z4P9JqP7ln85V6oUREQEREBERAREQEREBERARfHuAFybAcydFBMf3rYdTlzIi+oe33hELtb0avOg1QTtzgNSojj28rC6Ulr5uI8fDEOIb9VxoPNVtiuMYxjmb0SJ7KVpALGPDc3WHPNsx7BoF2sBp48OAL8EnJHOYOZUu7+zwQb53qzy/0TDamQdDnAgHyafuvDt4mLt1dhMluzP/6qRYTvIwuZ3D4vAf8A1czDCR56KWxSNcAWkEHkQbg+KCsId8sTDlq6OogPXz+jg0qY4Btth1ZYQTtzH4Heo7yPPwXaq6KKVpbKxj2nmHNDh9VXu1O6KkmBfRH0aXmALmMnu5t7wgslFSez23FfhU4osXDnR6APPrOaOQcHf8xn1CuiCZr2h7CHNcAWkagg8iEGRERAREQEREBEUI2u2vmo8QoqfKzgT6PJBzA5soseXSEE3REQFyNrpclFUu6oZf5SuuolvVquHhVUfmaGD+Jwb9iUEA/Z5h9pVP8AwRN+rirsVVbgKS1NUS/PKAP4Wj9SrVQEREBERAREQEREBERARFydrKh0dFUvZ7zYZCO/KUFa45itTjla7D6N5jpIj7eQfHY2PhcEAdNrrmb1KCGkZS4ZRMDBIQ6Q/E83DGZzzOpJUj3A0zBRSyD33SkOPTYNFvuVxN9rDFX0dQfcAbr/AGJA4/Qoq2dncIjpKaKniFmsaB3npJ7SbldJeIZA5ocNQ4AjuIuvaI5WN7OUdW3LUwxydpaMw7ncwoJV7CYhQEy4LUuy8zTSnM09jSdPt3q0EQQHZbeTHLJ6LXxmkqhplfo1x7CeXcfAqfKObY7G0uIx5Zm2kA9SUD1mn9R2FQfZjaiqwqoGG4sbxnSCoN7WvYXJ5t6OtqCcbc7KxYjTOicAJGgmJ/S13R4HkQoduQxqTLNh8989OSWA9DbkOb4O+6tMG/JU/glo9qJ2s0D2vJHbkY4/VBcKIiAiIgIiICqHf80s9CmHNr328Mrh9lbyrHf7T5qGJ/yTD8zXD/JBY9DNnjY8fE1p8wCs64uxc+egpXdcMX8oC7SAqv3+V+Sjih6ZJQT3NBP3IVoKh98VQavFIaOPXIGMsPmkIJ8m2QWNuioODhcFxYyZpD/E4kfSylGI4hDTsMs8jY2Dm5xsFzcXxSnwyj4kmjImNa1o5uIFmtb2lVBhOHV20VSZqlzo6VjrWHut/BGOl1ubkE/i3t4U6YRB8mpDRIYyGXJsNTrbtsp5dUjvR2VbG+ipMPpXBpLsz2MLruJa0Z39PSdVc/BPDyZiDly5hzGlrhBmuvq/NdbieI4RiEjeO+R7XesXuLmysOoLgTpcdXIqY1e+pwiIbSObPbm53qA9drXIQXGip3cxiVfV1U809RI+NrfWa43aXuOlh8NgDy61cSAi/Pm87b2onqnR0kz44oCWtMbi3O8c3EjmAdAOxXpgNbx6aGa988cbie0tF/rdBvOcBqdEa4HUahUnt1iVdi1e/DqEkRw3z+tkDnC2Zzz0gE2A6183b4tV4diJwysJyvNmguzBr7Zmlh+Vw0QXcsVVA2RjmPF2uBaR2EWKyrTq8Up4nsjllYx8htG1zgC49g6UFQbF1rsExGWgq9IJiDFIeV+THdxFmnqICsLeJssMRpDG2wlb68LjyzW5HscNPJbm12ylNiMPCnbqL5Hj3mHrHZ1jpUIw7GcRwW0GIsdUUY0jqYwXlg6A8c7Dt8yg8bttuhCBhuJ3hmi9SN0mgIHJrieRHQeRCtZrgRcEEHkRqorW4RhOMxCQiOYW9WRhs9vZcajuK4A3cVtN/wANxOaJvRHIOI0dnV9EFlIq0ODbUjQV1MR18MA/yLGdhsbn0q8VcGnm2Jpb9sqCZbRbXUNE0uqZmg9DAczz2Bo1UUdbaGllbJSyQNbrTTvtq7sHO3X0WK6WA7r8OpnCR7XVEnPPMc+vXl5ed1NPVaOgADuAH6IK03XbUvZHPQ15yy0YcbuPONvPXpy/UEKL7sah9bjk1XY2tM89gdZrB5WXI3rYtTVNeXUJJdlEUrm8pHXsAPm6B1HRWruq2QOH0xdMBx5rOk/CPhZ4dPaUVN0REQREQEREBQnfHS58KnPyGN/k8X+l1NlydrKLj0VRF88UgHflNkHM3Xy5sLpD1R28nEfopSoDuSqc+FsaecckrSOrXN+qnyDBW1LYo3yPNmsaXOPYBdUhuro31+KzV8gu2Mvk1+d5IYPBt/opXvv2g4NK2kjPtKg2IHPhg6+ZsPNSDdns56DQxseLSv8AaS/2j8PgLBBWm+XEZKrEYqBhs1nDFuuSS2vgCPqrmwLCoqSnjgiADI2gd56Se0m5VX70dia11Y3EKBpkPsy5rbZmvZbK4A+8LAeS06uDanEhw5G+jxnR3KAHv1Lz3BFS/bbedSUYdHARPUWPqtN2sP43cvAarpbuXYi+l42IyB75TnjblDcjCNAbdfO3QqQ232Q/dclMx7+JxGl0hAs3R4u1o5nQ9KubaHeFQUtMHxSxyvLBwY2ODidNL290DpuiKj3uVAmxWVsepAij06XW/wAyrC3vkQYTHHYZnGCMmwvoLnX+FQ3dTs5LX1pragExxvMjnHk+Um4A67E38Ap5vzoHyYeHsBPCla51uhti0nwuEVp7gYgKKZ3S6cg+DG2+67e9XakUNG5rD7eYFkQ6RcWc7wB8yFWW6nbqDDmVEdTmyOs+PKM13gWLey4A1Ul2RwOoxas/emIMLYWkejRO5EDVpsfhB1v0lEQvaPYd9JhlPVSA8WSQ8UfI1zfUB7bjXtcrI3JbRNmpPRXH2tPoAeZjJu0ju1CnWO4TFVwSU8wux4sesdRHaDqqVZuyxqiqBJQvY4tJySB4YbdTmu+o1CK391UzYcYr2TENeePYnTlMXH8pB8Fyqis/eO0TH0+rGyRgOHyRi7n917/Ram0WwON+0rJ2iR7j7ThuBeRaxOVoFxbnZSTdjtFglDEeKXQVJFpXTNOvY0gaN7OaC5lRG1e0cM+P07nEGGnkjjzdF83rHuzEDwUtx7beauBpcEjkkc/R1QWlkcYPMhxGpt0/dcrE9zY9DY2CQGqaS6R77hsl+bfwgdB77oi3gV8ewEEOAIPMEXBVP4Hg21dMBHHJFkGgEr2yADsPvKVQQbSgetLh5PVw5fuHINjEN3lI55mpHSUcx1z07sgJ/Ez3T5LxHDj1PoH01awcs96eS3aRdpPgFgfjmPQf7+giqG9dNL63+Byy0u8yhvkqhNSP6RURuYP8fJBn/wD1tWzSfDKttuZjMcw8Mrrr47eBCOdLXg9XorlJKLE4JhmhljkB5Frw77FbRKCDzbeVDtKbDK2Q9BcwRDxuVwsTwTaHFPUqXRUVOecbXZnEfiy6u7rgdisPFNoaOmbmqJ4ox+J4B8uZUJr94VRWEwYJTvlcdDUPaWxM7defigieI7G0kFdQ0FKXSz8RstTIfhY3UCw0aNCfJXqolsNsYKLPNO8zVc2ssp88reoKWoCIiAiIgIiIC+EXX1EFabsW+i12I4e7S0gmiHWx3V5tVh19ZHDG+WVwaxgLnE9AChm3uz1Vx4sSw0A1MILXxnlLH8vaRqo7U0ONY05sVXF6FSNIMg1zPI79T2dA7UGDYygkxjEn4nUNIp4nWgaekj3R3N5ntPYrkWphWHRU8TIYWhrGABoH/wBqe1baAiIg4m1Wy1LiEYjqWk5TdjmnK5p7D+iidBuaw1jszzNKPlc4NB78oBPmrHRBgoaOOFjY4WNYxos1rRYBZZIw4EOAIOhB1BHavSwUlZFK3NE9r2gkEtIcLg2I06QUHIZsZhgdnFJBmve/DHNd1rQBYaAclhjrInPdE17S9gBcwEFzQeRI5i680mIQyl4ikY8sOV4a4OLT1OtyKDZRc6vx6jgdknqIY3WByvka026DYlbNHWxStzwvZI3rY4OHmEGwtabD4Xm7443HrLGn9F5osSgmzCGVkmQ2fkcHZT1G3JfDilPle/ix5YyRI7MLMI5hx6D3oNmOJrRZoAHUBYL2uRDtRh73BrKqnc5xAAErCSTyAF9VkrdoaKF5jmqIY3i12vka0i/LQlB00WGlqo5Wh8T2vaeTmuDh5hfamoZG0vkc1jWi5c4gADtJQZVgqqSOQZZWNeOpzQ4fVc/DNqKCofw6ephkf8rXgnwHSvdVtFRRvLJamBj2+810jWkd4J0Qcer3c4U8lwg4Tj8UL3RH8pAWq7dlRHQy1pHV6U+yl9JWxStzxPY9vzNcHDzC5jdrcOMnBFVBxL2y8Rt79XPmg5lBu2wmI5hTNe75pXOlP5jZSmCBjGhrGta0cg0ADyC1qrFqaN7Y5Zo2PfbK1zw1zrmwsCddU/e9NxeBxo+L/V5xm5X929+SDdRcgbU4fe3pVPe9rcVnPzXVjkDgC0gg8iDcFB6REQEREBERAREQEREBERAREQEREBQ3Y5vo9biFJybxG1EY/DIPW/O0+amSgO8KqNHPHWtv68M9ObDm8jND+YEeKDxs1WNjhxPFX8pJJiwn5IgY2Ad7gfNamxVMaKrp2v09NpM7+2Zri8+JbJ9Fk2nw8xYdRYWwkPqHwxOI1IA9pK76Fa+1uBT0Ip641c9QKaeIlsmSzY3ERvIygfCUG1VzUTMbqTWmENNLT5ONltfM+9s3TZZtjoYTidVNQACkMUbXuYLRPmzG5Z0EhvMjsWWlpYpsbqeIxj2+iUxbmaHDV79RdZMJpmU2MzRRDhxzUzJAwaNL2vIc4N5A2OtkEZ3du9Gnil5MrJKyF/8Aesle+M+Lc4Xqcf6txv8A6io/8Vs4Lh7pcGkMY9rDU1E0X9uOdzgPEAjuK51LVibB8XmZe0ksrxp1hhQS3AMYwR/AjjdTGYhgaBGM2ew5HLzuufHPQMxbEPTXQC7aXJxsnyOvbN4Lr4NtbhJbDG2eHiERtAA1zWAty53WthFDFLi2I8WNj7NpbZmh1vUdyuEGLYGCP02tlogBRP4PDyizHSjNxHRjlbVuo0uuZ+0BUObRRNBsHS+sOuzXEX8V2dmYW0+LVtNGMkboqeZjBo25zteWjkNQL2XK390UklDG9gJEct32F7AtIuey9vNBGqvZOjbLQSUlTTU0rGQOla+Qh7nnK4EC+hIJ81zcfionY/UDECBT3dmJJGvCbl1GvNc3HsRpqqaimpY33aKeOoeWmxkbka0X5aAFSP8AdkVRtLNFPGJI3Z7tcNLiFtiiuVshxosPxeSEvbAWBsbuVyX2uO3IRcrTnwGmGAsqwz25qHNL7n3cxaG25W0C3NkqSR8WMUcWY+zcY2a6lkp5DrsLeS5sm0UTsHZhwa/0gTl1svQXE999bWsg6+NzOkqsEe85nGGluTzPtV2oh/tS7ud/2VytsqGWjdhE8zHZIoYRIQL5XNeHlp6jY/Rb2ydWK/H31lM1xhDXkuItYcMMF+ok9CCG4NBhzo681hAkAd6NqQS/M/kBodct7q3dxT5Dhvr3yiWQR3+XTQdmbModugwClqp6wVULJcjgW5xe13vvbyCvClpmRsDI2tYxos1rQAAOwBEZUREBERAREQEREBERAREQEREBERAXmSNrveAPeLr0iDy6MEgkAkcjbl3I9gIsQCOoi69Ig8iNoNwBfle2tupDGL5rC45G2vmvSIPLIwBYAAdQFl5bAwAtDWgHmLCx8FkRBgFJENQxn+Ef5LKGAEkAXPM21PevSIPPDbfNYX5Xtrbquj2AixAIPMHVekQYGUcQFgxgF72DQNevkvYgZfNlbm67C/msiIMbIGA3DWgnmQACvAoor5uGzNzvlF/Oyzog8SxNcLOAcOogEfVfIadjNGNa0H5QB9lkRBjjhY33WtF+dgAs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 descr="varner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246" b="14246"/>
          <a:stretch>
            <a:fillRect/>
          </a:stretch>
        </p:blipFill>
        <p:spPr>
          <a:xfrm>
            <a:off x="6858000" y="5181600"/>
            <a:ext cx="1672828" cy="762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5791201"/>
            <a:ext cx="113347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683568" y="1295400"/>
          <a:ext cx="807943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458200" y="5856288"/>
            <a:ext cx="6858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48C37-2E01-49E5-8068-9D8014C352D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399032"/>
          </a:xfrm>
        </p:spPr>
        <p:txBody>
          <a:bodyPr/>
          <a:lstStyle/>
          <a:p>
            <a:r>
              <a:rPr lang="en-US" dirty="0" smtClean="0"/>
              <a:t>BBW Streams of work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48C37-2E01-49E5-8068-9D8014C352D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33400" y="381000"/>
          <a:ext cx="8001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6BD384-5753-4B98-97EF-212C060A4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39B5C5-D01E-4301-8370-9F99D2375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DCCD09-2CED-407E-8D20-52E900D4F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48637F-CF36-47E9-BABE-472B1617F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2B474B-6A7A-4EE1-8D07-619695B86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C94529-040B-4785-B7FC-26ADB4848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D39520-24EA-4713-8ED4-83FF22BBF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6FCABA-58C1-454C-AFDB-E28A62C29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714218-DB88-4F55-87B7-ECF5E8815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C43E95-7B69-4B08-9E7A-0A2D0F534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105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1000" y="1905000"/>
            <a:ext cx="2057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133600"/>
            <a:ext cx="7239000" cy="2362200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en-IN" sz="2400" b="1" i="1" dirty="0" smtClean="0"/>
              <a:t>"</a:t>
            </a:r>
            <a:r>
              <a:rPr lang="en-IN" sz="2400" b="1" i="1" dirty="0" err="1" smtClean="0"/>
              <a:t>Mam</a:t>
            </a:r>
            <a:r>
              <a:rPr lang="en-IN" sz="2400" b="1" i="1" dirty="0" smtClean="0"/>
              <a:t>, when I handed over my last month salary to my daughter she counted it twice and told that there must be a mistake as she has never seen so much money in her life and I was proud to say that this is the money I have earned last month.“</a:t>
            </a:r>
          </a:p>
          <a:p>
            <a:pPr algn="r">
              <a:buNone/>
            </a:pPr>
            <a:r>
              <a:rPr lang="en-IN" sz="2400" b="1" i="1" dirty="0" smtClean="0"/>
              <a:t>An operator who has been promoted a s sample tailor as a result of skill up-gradation training under the Benefit for Business and Workers program</a:t>
            </a:r>
          </a:p>
          <a:p>
            <a:pPr algn="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48C37-2E01-49E5-8068-9D8014C352D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/>
        </p:nvGraphicFramePr>
        <p:xfrm>
          <a:off x="4556760" y="2110408"/>
          <a:ext cx="43357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251520" y="2110408"/>
          <a:ext cx="39604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967413"/>
            <a:ext cx="136366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18138"/>
            <a:ext cx="11525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8"/>
          <p:cNvSpPr txBox="1"/>
          <p:nvPr/>
        </p:nvSpPr>
        <p:spPr>
          <a:xfrm>
            <a:off x="1141904" y="4211960"/>
            <a:ext cx="2592288" cy="36004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 smtClean="0">
                <a:latin typeface="Gill Sans MT" pitchFamily="34" charset="0"/>
              </a:rPr>
              <a:t>27.7% </a:t>
            </a:r>
            <a:r>
              <a:rPr lang="en-GB" sz="1800" b="1" dirty="0">
                <a:latin typeface="Gill Sans MT" pitchFamily="34" charset="0"/>
              </a:rPr>
              <a:t>improvement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4128" y="3983360"/>
            <a:ext cx="2592288" cy="36004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 smtClean="0">
                <a:latin typeface="Gill Sans MT" pitchFamily="34" charset="0"/>
              </a:rPr>
              <a:t>38.3% </a:t>
            </a:r>
            <a:r>
              <a:rPr lang="en-GB" sz="1800" b="1" dirty="0">
                <a:latin typeface="Gill Sans MT" pitchFamily="34" charset="0"/>
              </a:rPr>
              <a:t>improvement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28596" y="152400"/>
            <a:ext cx="78581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BBW Results: NCR, Bangalore and </a:t>
            </a:r>
            <a:r>
              <a:rPr lang="en-US" sz="4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Tirupur</a:t>
            </a:r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(13 factories)</a:t>
            </a:r>
            <a:endParaRPr lang="en-US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48C37-2E01-49E5-8068-9D8014C352D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 descr="circ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"/>
            <a:ext cx="6781800" cy="6781800"/>
          </a:xfrm>
          <a:prstGeom prst="rect">
            <a:avLst/>
          </a:prstGeom>
        </p:spPr>
      </p:pic>
      <p:pic>
        <p:nvPicPr>
          <p:cNvPr id="7" name="Picture 6" descr="black ind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"/>
            <a:ext cx="5878286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2411760" y="1628800"/>
          <a:ext cx="4598640" cy="47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0" y="5084763"/>
            <a:ext cx="1763713" cy="17732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967413"/>
            <a:ext cx="136366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18138"/>
            <a:ext cx="11525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8"/>
          <p:cNvSpPr txBox="1"/>
          <p:nvPr/>
        </p:nvSpPr>
        <p:spPr>
          <a:xfrm>
            <a:off x="3306336" y="4221088"/>
            <a:ext cx="2808312" cy="36004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 smtClean="0">
                <a:latin typeface="Gill Sans MT" pitchFamily="34" charset="0"/>
              </a:rPr>
              <a:t>27.2% </a:t>
            </a:r>
            <a:r>
              <a:rPr lang="en-GB" sz="1800" b="1" dirty="0">
                <a:latin typeface="Gill Sans MT" pitchFamily="34" charset="0"/>
              </a:rPr>
              <a:t>improvement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28596" y="152400"/>
            <a:ext cx="78581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BBW Results: NCR, Bangalore and </a:t>
            </a:r>
            <a:r>
              <a:rPr lang="en-US" sz="4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Tirupur</a:t>
            </a:r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(13 factories)</a:t>
            </a:r>
            <a:endParaRPr lang="en-US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0" y="5084763"/>
            <a:ext cx="1763713" cy="17732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967413"/>
            <a:ext cx="136366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8138"/>
            <a:ext cx="11525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Chart 10"/>
          <p:cNvGraphicFramePr/>
          <p:nvPr/>
        </p:nvGraphicFramePr>
        <p:xfrm>
          <a:off x="179512" y="1700808"/>
          <a:ext cx="4392488" cy="353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8"/>
          <p:cNvSpPr txBox="1"/>
          <p:nvPr/>
        </p:nvSpPr>
        <p:spPr>
          <a:xfrm>
            <a:off x="1259632" y="4005064"/>
            <a:ext cx="2808312" cy="36004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 smtClean="0">
                <a:latin typeface="Gill Sans MT" pitchFamily="34" charset="0"/>
              </a:rPr>
              <a:t>Reduced by 23%</a:t>
            </a:r>
            <a:endParaRPr lang="en-GB" sz="1800" b="1" dirty="0">
              <a:latin typeface="Gill Sans MT" pitchFamily="34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4788024" y="1700808"/>
          <a:ext cx="4176464" cy="353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8"/>
          <p:cNvSpPr txBox="1"/>
          <p:nvPr/>
        </p:nvSpPr>
        <p:spPr>
          <a:xfrm>
            <a:off x="5724128" y="4005064"/>
            <a:ext cx="2808312" cy="36004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 smtClean="0">
                <a:latin typeface="Gill Sans MT" pitchFamily="34" charset="0"/>
              </a:rPr>
              <a:t>Reduced by 33%</a:t>
            </a:r>
            <a:endParaRPr lang="en-GB" sz="1800" b="1" dirty="0">
              <a:latin typeface="Gill Sans MT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28596" y="152400"/>
            <a:ext cx="78581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BBW Results: NCR, Bangalore and </a:t>
            </a:r>
            <a:r>
              <a:rPr lang="en-US" sz="4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Tirupur</a:t>
            </a:r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(13 factories)</a:t>
            </a:r>
            <a:endParaRPr lang="en-US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0" y="5084763"/>
            <a:ext cx="1763713" cy="17732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967413"/>
            <a:ext cx="136366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8138"/>
            <a:ext cx="11525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/>
          <p:nvPr/>
        </p:nvGraphicFramePr>
        <p:xfrm>
          <a:off x="1928794" y="1643050"/>
          <a:ext cx="47525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8"/>
          <p:cNvSpPr txBox="1"/>
          <p:nvPr/>
        </p:nvSpPr>
        <p:spPr>
          <a:xfrm>
            <a:off x="3428992" y="4000504"/>
            <a:ext cx="2643206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 smtClean="0">
                <a:latin typeface="Gill Sans MT" pitchFamily="34" charset="0"/>
              </a:rPr>
              <a:t>7% increase</a:t>
            </a:r>
            <a:endParaRPr lang="en-GB" sz="1800" b="1" dirty="0">
              <a:latin typeface="Gill Sans MT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28596" y="152400"/>
            <a:ext cx="78581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BBW Results: NCR, Bangalore and </a:t>
            </a:r>
            <a:r>
              <a:rPr lang="en-US" sz="4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Tirupur</a:t>
            </a:r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(13 factories)</a:t>
            </a:r>
            <a:endParaRPr lang="en-US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news!!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hope to extend the program to more MSMEs from  other sectors very soon apart from textile and apparel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48C37-2E01-49E5-8068-9D8014C352D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remember: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546192"/>
            <a:ext cx="8229600" cy="5083208"/>
          </a:xfrm>
        </p:spPr>
        <p:txBody>
          <a:bodyPr/>
          <a:lstStyle/>
          <a:p>
            <a:r>
              <a:rPr lang="en-IN" sz="2600" dirty="0" smtClean="0"/>
              <a:t>Competitiveness of supply chains is important</a:t>
            </a:r>
          </a:p>
          <a:p>
            <a:r>
              <a:rPr lang="en-IN" sz="2600" dirty="0" smtClean="0"/>
              <a:t>There are huge opportunities in</a:t>
            </a:r>
          </a:p>
          <a:p>
            <a:pPr lvl="1"/>
            <a:r>
              <a:rPr lang="en-IN" sz="2200" dirty="0" smtClean="0"/>
              <a:t>Quality-through out the supply chain</a:t>
            </a:r>
          </a:p>
          <a:p>
            <a:pPr lvl="1"/>
            <a:r>
              <a:rPr lang="en-IN" sz="2200" dirty="0" smtClean="0"/>
              <a:t>Product development </a:t>
            </a:r>
          </a:p>
          <a:p>
            <a:pPr lvl="1"/>
            <a:r>
              <a:rPr lang="en-IN" sz="2200" dirty="0" smtClean="0"/>
              <a:t>Productivity (about 15 to 50)</a:t>
            </a:r>
          </a:p>
          <a:p>
            <a:pPr lvl="1"/>
            <a:r>
              <a:rPr lang="en-IN" sz="2200" dirty="0" smtClean="0"/>
              <a:t>Worker engagement</a:t>
            </a:r>
          </a:p>
          <a:p>
            <a:pPr lvl="1"/>
            <a:r>
              <a:rPr lang="en-IN" sz="2200" dirty="0" smtClean="0"/>
              <a:t>Waste reduction - Lead time (over 20%)</a:t>
            </a:r>
          </a:p>
          <a:p>
            <a:pPr lvl="1"/>
            <a:r>
              <a:rPr lang="en-IN" sz="2200" dirty="0" smtClean="0"/>
              <a:t>Supply chain collaboration- Win-win is must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29AF3E4-6EA7-4BFF-A0D2-D99A2EC6022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72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600" dirty="0" smtClean="0">
                <a:latin typeface="Lucida Handwriting" pitchFamily="66" charset="0"/>
              </a:rPr>
              <a:t>The Mantra for </a:t>
            </a:r>
          </a:p>
          <a:p>
            <a:pPr algn="ctr">
              <a:buFont typeface="Wingdings" pitchFamily="2" charset="2"/>
              <a:buNone/>
            </a:pPr>
            <a:endParaRPr lang="en-US" sz="2600" dirty="0" smtClean="0">
              <a:latin typeface="Lucida Handwriting" pitchFamily="66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2600" dirty="0" smtClean="0">
                <a:latin typeface="Lucida Handwriting" pitchFamily="66" charset="0"/>
              </a:rPr>
              <a:t>Sustained Competitiveness</a:t>
            </a:r>
          </a:p>
          <a:p>
            <a:pPr algn="ctr"/>
            <a:endParaRPr lang="en-US" sz="2600" dirty="0" smtClean="0">
              <a:latin typeface="Lucida Handwriting" pitchFamily="66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4000" dirty="0" smtClean="0">
                <a:latin typeface="Lucida Handwriting" pitchFamily="66" charset="0"/>
              </a:rPr>
              <a:t>Collaboration  for  success </a:t>
            </a:r>
            <a:endParaRPr lang="en-IN" sz="4000" dirty="0" smtClean="0">
              <a:latin typeface="Lucida Handwriting" pitchFamily="66" charset="0"/>
            </a:endParaRP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© Copyright Rajesh Bheda Consulting Pvt. Ltd. 2012</a:t>
            </a:r>
            <a:endParaRPr lang="en-US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4770F3-4B8C-4930-827E-228B94A4880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9BF39-87A0-4DDF-BDA4-01669C24332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" name="Picture 3" descr="crowd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01"/>
            <a:ext cx="9144000" cy="688380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9BF39-87A0-4DDF-BDA4-01669C24332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 descr="f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954"/>
            <a:ext cx="9245118" cy="603004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9BF39-87A0-4DDF-BDA4-01669C24332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3" descr="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54"/>
            <a:ext cx="9144000" cy="686710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9BF39-87A0-4DDF-BDA4-01669C24332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 descr="den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075"/>
            <a:ext cx="9144000" cy="45053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9BF39-87A0-4DDF-BDA4-01669C24332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 descr="brands in indi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76400" y="641350"/>
            <a:ext cx="6781800" cy="62166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399032"/>
          </a:xfrm>
        </p:spPr>
        <p:txBody>
          <a:bodyPr/>
          <a:lstStyle/>
          <a:p>
            <a:r>
              <a:rPr lang="en-US" dirty="0" smtClean="0"/>
              <a:t>Emerging market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Copyright Rajesh Bheda Consulting Pvt. Ltd.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713DA-BC63-446F-B8AA-62301C1287B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 descr="ppp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66800" y="0"/>
            <a:ext cx="6896100" cy="68961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568"/>
            <a:ext cx="8229600" cy="139903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 for Indian MSMEs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Copyright Rajesh Bheda Consulting Pvt. Ltd. 2012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713DA-BC63-446F-B8AA-62301C1287B5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9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8288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Huge Domestic Market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335280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3886200"/>
            <a:ext cx="5097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Slice of international market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4271</TotalTime>
  <Words>650</Words>
  <Application>Microsoft Office PowerPoint</Application>
  <PresentationFormat>On-screen Show (4:3)</PresentationFormat>
  <Paragraphs>165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Verve</vt:lpstr>
      <vt:lpstr>Integrating MSMEs with Global Value Chain</vt:lpstr>
      <vt:lpstr>Slide 2</vt:lpstr>
      <vt:lpstr>Slide 3</vt:lpstr>
      <vt:lpstr>Slide 4</vt:lpstr>
      <vt:lpstr>Slide 5</vt:lpstr>
      <vt:lpstr>Slide 6</vt:lpstr>
      <vt:lpstr>Emerging market</vt:lpstr>
      <vt:lpstr>Slide 8</vt:lpstr>
      <vt:lpstr>Opportunities for Indian MSMEs</vt:lpstr>
      <vt:lpstr>Gross Output in MSME Sector</vt:lpstr>
      <vt:lpstr>Global Value Chains offer  opportunities for competitive players </vt:lpstr>
      <vt:lpstr>But what about Profitability ?</vt:lpstr>
      <vt:lpstr>International Supply Chains: Some of the Challenges </vt:lpstr>
      <vt:lpstr>Must for Effective Supply Chain Management!</vt:lpstr>
      <vt:lpstr>Slide 15</vt:lpstr>
      <vt:lpstr>BBW Streams of work</vt:lpstr>
      <vt:lpstr>Slide 17</vt:lpstr>
      <vt:lpstr>Slide 18</vt:lpstr>
      <vt:lpstr>Slide 19</vt:lpstr>
      <vt:lpstr>Slide 20</vt:lpstr>
      <vt:lpstr>Slide 21</vt:lpstr>
      <vt:lpstr>Slide 22</vt:lpstr>
      <vt:lpstr>The good news!!</vt:lpstr>
      <vt:lpstr>Points to remember:</vt:lpstr>
      <vt:lpstr>Slide 25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Dr Rajesh</cp:lastModifiedBy>
  <cp:revision>225</cp:revision>
  <dcterms:created xsi:type="dcterms:W3CDTF">2010-09-20T12:27:48Z</dcterms:created>
  <dcterms:modified xsi:type="dcterms:W3CDTF">2013-05-25T06:06:22Z</dcterms:modified>
</cp:coreProperties>
</file>