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5376" r:id="rId2"/>
    <p:sldMasterId id="2147485388" r:id="rId3"/>
    <p:sldMasterId id="2147485403" r:id="rId4"/>
  </p:sldMasterIdLst>
  <p:notesMasterIdLst>
    <p:notesMasterId r:id="rId22"/>
  </p:notesMasterIdLst>
  <p:handoutMasterIdLst>
    <p:handoutMasterId r:id="rId23"/>
  </p:handoutMasterIdLst>
  <p:sldIdLst>
    <p:sldId id="933" r:id="rId5"/>
    <p:sldId id="866" r:id="rId6"/>
    <p:sldId id="867" r:id="rId7"/>
    <p:sldId id="935" r:id="rId8"/>
    <p:sldId id="922" r:id="rId9"/>
    <p:sldId id="930" r:id="rId10"/>
    <p:sldId id="932" r:id="rId11"/>
    <p:sldId id="921" r:id="rId12"/>
    <p:sldId id="916" r:id="rId13"/>
    <p:sldId id="927" r:id="rId14"/>
    <p:sldId id="929" r:id="rId15"/>
    <p:sldId id="908" r:id="rId16"/>
    <p:sldId id="911" r:id="rId17"/>
    <p:sldId id="913" r:id="rId18"/>
    <p:sldId id="868" r:id="rId19"/>
    <p:sldId id="915" r:id="rId20"/>
    <p:sldId id="809" r:id="rId21"/>
  </p:sldIdLst>
  <p:sldSz cx="9906000" cy="6858000" type="A4"/>
  <p:notesSz cx="9928225" cy="6797675"/>
  <p:defaultTextStyle>
    <a:defPPr>
      <a:defRPr lang="pt-BR"/>
    </a:defPPr>
    <a:lvl1pPr algn="l" rtl="0" fontAlgn="base">
      <a:spcBef>
        <a:spcPct val="0"/>
      </a:spcBef>
      <a:spcAft>
        <a:spcPct val="0"/>
      </a:spcAft>
      <a:defRPr sz="2400" kern="1200">
        <a:solidFill>
          <a:schemeClr val="tx1"/>
        </a:solidFill>
        <a:latin typeface="Times New Roman" charset="0"/>
        <a:ea typeface="+mn-ea"/>
        <a:cs typeface="Arial" charset="0"/>
      </a:defRPr>
    </a:lvl1pPr>
    <a:lvl2pPr marL="457200" algn="l" rtl="0" fontAlgn="base">
      <a:spcBef>
        <a:spcPct val="0"/>
      </a:spcBef>
      <a:spcAft>
        <a:spcPct val="0"/>
      </a:spcAft>
      <a:defRPr sz="2400" kern="1200">
        <a:solidFill>
          <a:schemeClr val="tx1"/>
        </a:solidFill>
        <a:latin typeface="Times New Roman" charset="0"/>
        <a:ea typeface="+mn-ea"/>
        <a:cs typeface="Arial" charset="0"/>
      </a:defRPr>
    </a:lvl2pPr>
    <a:lvl3pPr marL="914400" algn="l" rtl="0" fontAlgn="base">
      <a:spcBef>
        <a:spcPct val="0"/>
      </a:spcBef>
      <a:spcAft>
        <a:spcPct val="0"/>
      </a:spcAft>
      <a:defRPr sz="2400" kern="1200">
        <a:solidFill>
          <a:schemeClr val="tx1"/>
        </a:solidFill>
        <a:latin typeface="Times New Roman" charset="0"/>
        <a:ea typeface="+mn-ea"/>
        <a:cs typeface="Arial" charset="0"/>
      </a:defRPr>
    </a:lvl3pPr>
    <a:lvl4pPr marL="1371600" algn="l" rtl="0" fontAlgn="base">
      <a:spcBef>
        <a:spcPct val="0"/>
      </a:spcBef>
      <a:spcAft>
        <a:spcPct val="0"/>
      </a:spcAft>
      <a:defRPr sz="2400" kern="1200">
        <a:solidFill>
          <a:schemeClr val="tx1"/>
        </a:solidFill>
        <a:latin typeface="Times New Roman" charset="0"/>
        <a:ea typeface="+mn-ea"/>
        <a:cs typeface="Arial" charset="0"/>
      </a:defRPr>
    </a:lvl4pPr>
    <a:lvl5pPr marL="1828800" algn="l" rtl="0" fontAlgn="base">
      <a:spcBef>
        <a:spcPct val="0"/>
      </a:spcBef>
      <a:spcAft>
        <a:spcPct val="0"/>
      </a:spcAft>
      <a:defRPr sz="2400" kern="1200">
        <a:solidFill>
          <a:schemeClr val="tx1"/>
        </a:solidFill>
        <a:latin typeface="Times New Roman" charset="0"/>
        <a:ea typeface="+mn-ea"/>
        <a:cs typeface="Arial" charset="0"/>
      </a:defRPr>
    </a:lvl5pPr>
    <a:lvl6pPr marL="2286000" algn="l" defTabSz="914400" rtl="0" eaLnBrk="1" latinLnBrk="0" hangingPunct="1">
      <a:defRPr sz="2400" kern="1200">
        <a:solidFill>
          <a:schemeClr val="tx1"/>
        </a:solidFill>
        <a:latin typeface="Times New Roman" charset="0"/>
        <a:ea typeface="+mn-ea"/>
        <a:cs typeface="Arial" charset="0"/>
      </a:defRPr>
    </a:lvl6pPr>
    <a:lvl7pPr marL="2743200" algn="l" defTabSz="914400" rtl="0" eaLnBrk="1" latinLnBrk="0" hangingPunct="1">
      <a:defRPr sz="2400" kern="1200">
        <a:solidFill>
          <a:schemeClr val="tx1"/>
        </a:solidFill>
        <a:latin typeface="Times New Roman" charset="0"/>
        <a:ea typeface="+mn-ea"/>
        <a:cs typeface="Arial" charset="0"/>
      </a:defRPr>
    </a:lvl7pPr>
    <a:lvl8pPr marL="3200400" algn="l" defTabSz="914400" rtl="0" eaLnBrk="1" latinLnBrk="0" hangingPunct="1">
      <a:defRPr sz="2400" kern="1200">
        <a:solidFill>
          <a:schemeClr val="tx1"/>
        </a:solidFill>
        <a:latin typeface="Times New Roman" charset="0"/>
        <a:ea typeface="+mn-ea"/>
        <a:cs typeface="Arial" charset="0"/>
      </a:defRPr>
    </a:lvl8pPr>
    <a:lvl9pPr marL="3657600" algn="l" defTabSz="914400" rtl="0" eaLnBrk="1" latinLnBrk="0" hangingPunct="1">
      <a:defRPr sz="2400" kern="1200">
        <a:solidFill>
          <a:schemeClr val="tx1"/>
        </a:solidFill>
        <a:latin typeface="Times New Roman"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D7F"/>
    <a:srgbClr val="D0BCE2"/>
    <a:srgbClr val="C1A7D9"/>
    <a:srgbClr val="A781C8"/>
    <a:srgbClr val="846CA5"/>
    <a:srgbClr val="7AB800"/>
    <a:srgbClr val="474747"/>
    <a:srgbClr val="725799"/>
    <a:srgbClr val="009B7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71" autoAdjust="0"/>
  </p:normalViewPr>
  <p:slideViewPr>
    <p:cSldViewPr showGuides="1">
      <p:cViewPr varScale="1">
        <p:scale>
          <a:sx n="74" d="100"/>
          <a:sy n="74" d="100"/>
        </p:scale>
        <p:origin x="-774" y="-102"/>
      </p:cViewPr>
      <p:guideLst>
        <p:guide orient="horz" pos="3294"/>
        <p:guide orient="horz" pos="1162"/>
        <p:guide orient="horz" pos="981"/>
        <p:guide pos="5569"/>
        <p:guide pos="1578"/>
        <p:guide pos="2848"/>
        <p:guide pos="3800"/>
        <p:guide pos="580"/>
        <p:guide pos="4163"/>
        <p:guide pos="2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4302560" cy="340769"/>
          </a:xfrm>
          <a:prstGeom prst="rect">
            <a:avLst/>
          </a:prstGeom>
          <a:noFill/>
          <a:ln w="9525">
            <a:noFill/>
            <a:miter lim="800000"/>
            <a:headEnd/>
            <a:tailEnd/>
          </a:ln>
        </p:spPr>
        <p:txBody>
          <a:bodyPr vert="horz" wrap="square" lIns="95893" tIns="47946" rIns="95893" bIns="47946" numCol="1" anchor="t" anchorCtr="0" compatLnSpc="1">
            <a:prstTxWarp prst="textNoShape">
              <a:avLst/>
            </a:prstTxWarp>
          </a:bodyPr>
          <a:lstStyle>
            <a:lvl1pPr defTabSz="955675">
              <a:defRPr sz="1300">
                <a:latin typeface="Garamond" charset="0"/>
              </a:defRPr>
            </a:lvl1pPr>
          </a:lstStyle>
          <a:p>
            <a:pPr>
              <a:defRPr/>
            </a:pPr>
            <a:endParaRPr lang="en-US" dirty="0"/>
          </a:p>
        </p:txBody>
      </p:sp>
      <p:sp>
        <p:nvSpPr>
          <p:cNvPr id="15363" name="Rectangle 3"/>
          <p:cNvSpPr>
            <a:spLocks noGrp="1" noChangeArrowheads="1"/>
          </p:cNvSpPr>
          <p:nvPr>
            <p:ph type="dt" sz="quarter" idx="1"/>
          </p:nvPr>
        </p:nvSpPr>
        <p:spPr bwMode="auto">
          <a:xfrm>
            <a:off x="5627307" y="1"/>
            <a:ext cx="4300918" cy="340769"/>
          </a:xfrm>
          <a:prstGeom prst="rect">
            <a:avLst/>
          </a:prstGeom>
          <a:noFill/>
          <a:ln w="9525">
            <a:noFill/>
            <a:miter lim="800000"/>
            <a:headEnd/>
            <a:tailEnd/>
          </a:ln>
        </p:spPr>
        <p:txBody>
          <a:bodyPr vert="horz" wrap="square" lIns="95893" tIns="47946" rIns="95893" bIns="47946" numCol="1" anchor="t" anchorCtr="0" compatLnSpc="1">
            <a:prstTxWarp prst="textNoShape">
              <a:avLst/>
            </a:prstTxWarp>
          </a:bodyPr>
          <a:lstStyle>
            <a:lvl1pPr algn="r" defTabSz="955675">
              <a:defRPr sz="1300">
                <a:latin typeface="Garamond" charset="0"/>
              </a:defRPr>
            </a:lvl1pPr>
          </a:lstStyle>
          <a:p>
            <a:pPr>
              <a:defRPr/>
            </a:pPr>
            <a:endParaRPr lang="en-US" dirty="0"/>
          </a:p>
        </p:txBody>
      </p:sp>
      <p:sp>
        <p:nvSpPr>
          <p:cNvPr id="15364" name="Rectangle 4"/>
          <p:cNvSpPr>
            <a:spLocks noGrp="1" noChangeArrowheads="1"/>
          </p:cNvSpPr>
          <p:nvPr>
            <p:ph type="ftr" sz="quarter" idx="2"/>
          </p:nvPr>
        </p:nvSpPr>
        <p:spPr bwMode="auto">
          <a:xfrm>
            <a:off x="0" y="6456907"/>
            <a:ext cx="4302560" cy="340768"/>
          </a:xfrm>
          <a:prstGeom prst="rect">
            <a:avLst/>
          </a:prstGeom>
          <a:noFill/>
          <a:ln w="9525">
            <a:noFill/>
            <a:miter lim="800000"/>
            <a:headEnd/>
            <a:tailEnd/>
          </a:ln>
        </p:spPr>
        <p:txBody>
          <a:bodyPr vert="horz" wrap="square" lIns="95893" tIns="47946" rIns="95893" bIns="47946" numCol="1" anchor="b" anchorCtr="0" compatLnSpc="1">
            <a:prstTxWarp prst="textNoShape">
              <a:avLst/>
            </a:prstTxWarp>
          </a:bodyPr>
          <a:lstStyle>
            <a:lvl1pPr defTabSz="955675">
              <a:defRPr sz="1300">
                <a:latin typeface="Garamond" charset="0"/>
              </a:defRPr>
            </a:lvl1pPr>
          </a:lstStyle>
          <a:p>
            <a:pPr>
              <a:defRPr/>
            </a:pPr>
            <a:endParaRPr lang="en-US" dirty="0"/>
          </a:p>
        </p:txBody>
      </p:sp>
      <p:sp>
        <p:nvSpPr>
          <p:cNvPr id="15365" name="Rectangle 5"/>
          <p:cNvSpPr>
            <a:spLocks noGrp="1" noChangeArrowheads="1"/>
          </p:cNvSpPr>
          <p:nvPr>
            <p:ph type="sldNum" sz="quarter" idx="3"/>
          </p:nvPr>
        </p:nvSpPr>
        <p:spPr bwMode="auto">
          <a:xfrm>
            <a:off x="5627307" y="6456907"/>
            <a:ext cx="4300918" cy="340768"/>
          </a:xfrm>
          <a:prstGeom prst="rect">
            <a:avLst/>
          </a:prstGeom>
          <a:noFill/>
          <a:ln w="9525">
            <a:noFill/>
            <a:miter lim="800000"/>
            <a:headEnd/>
            <a:tailEnd/>
          </a:ln>
        </p:spPr>
        <p:txBody>
          <a:bodyPr vert="horz" wrap="square" lIns="95893" tIns="47946" rIns="95893" bIns="47946" numCol="1" anchor="b" anchorCtr="0" compatLnSpc="1">
            <a:prstTxWarp prst="textNoShape">
              <a:avLst/>
            </a:prstTxWarp>
          </a:bodyPr>
          <a:lstStyle>
            <a:lvl1pPr algn="r" defTabSz="955675">
              <a:defRPr sz="1300">
                <a:latin typeface="Garamond" charset="0"/>
              </a:defRPr>
            </a:lvl1pPr>
          </a:lstStyle>
          <a:p>
            <a:pPr>
              <a:defRPr/>
            </a:pPr>
            <a:fld id="{DE6E4B03-76F9-457F-8A00-27ECC47BFE7D}" type="slidenum">
              <a:rPr lang="pt-BR"/>
              <a:pPr>
                <a:defRPr/>
              </a:pPr>
              <a:t>‹#›</a:t>
            </a:fld>
            <a:endParaRPr lang="pt-BR"/>
          </a:p>
        </p:txBody>
      </p:sp>
    </p:spTree>
    <p:extLst>
      <p:ext uri="{BB962C8B-B14F-4D97-AF65-F5344CB8AC3E}">
        <p14:creationId xmlns:p14="http://schemas.microsoft.com/office/powerpoint/2010/main" val="348665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4302560" cy="340769"/>
          </a:xfrm>
          <a:prstGeom prst="rect">
            <a:avLst/>
          </a:prstGeom>
          <a:noFill/>
          <a:ln w="9525">
            <a:noFill/>
            <a:miter lim="800000"/>
            <a:headEnd/>
            <a:tailEnd/>
          </a:ln>
        </p:spPr>
        <p:txBody>
          <a:bodyPr vert="horz" wrap="square" lIns="95893" tIns="47946" rIns="95893" bIns="47946" numCol="1" anchor="t" anchorCtr="0" compatLnSpc="1">
            <a:prstTxWarp prst="textNoShape">
              <a:avLst/>
            </a:prstTxWarp>
          </a:bodyPr>
          <a:lstStyle>
            <a:lvl1pPr defTabSz="955675">
              <a:defRPr sz="1300">
                <a:latin typeface="Garamond" charset="0"/>
              </a:defRPr>
            </a:lvl1pPr>
          </a:lstStyle>
          <a:p>
            <a:pPr>
              <a:defRPr/>
            </a:pPr>
            <a:endParaRPr lang="es-ES" dirty="0"/>
          </a:p>
        </p:txBody>
      </p:sp>
      <p:sp>
        <p:nvSpPr>
          <p:cNvPr id="56323" name="Rectangle 3"/>
          <p:cNvSpPr>
            <a:spLocks noGrp="1" noChangeArrowheads="1"/>
          </p:cNvSpPr>
          <p:nvPr>
            <p:ph type="dt" idx="1"/>
          </p:nvPr>
        </p:nvSpPr>
        <p:spPr bwMode="auto">
          <a:xfrm>
            <a:off x="5622384" y="1"/>
            <a:ext cx="4304201" cy="340769"/>
          </a:xfrm>
          <a:prstGeom prst="rect">
            <a:avLst/>
          </a:prstGeom>
          <a:noFill/>
          <a:ln w="9525">
            <a:noFill/>
            <a:miter lim="800000"/>
            <a:headEnd/>
            <a:tailEnd/>
          </a:ln>
        </p:spPr>
        <p:txBody>
          <a:bodyPr vert="horz" wrap="square" lIns="95893" tIns="47946" rIns="95893" bIns="47946" numCol="1" anchor="t" anchorCtr="0" compatLnSpc="1">
            <a:prstTxWarp prst="textNoShape">
              <a:avLst/>
            </a:prstTxWarp>
          </a:bodyPr>
          <a:lstStyle>
            <a:lvl1pPr algn="r" defTabSz="955675">
              <a:defRPr sz="1300">
                <a:latin typeface="Garamond" charset="0"/>
              </a:defRPr>
            </a:lvl1pPr>
          </a:lstStyle>
          <a:p>
            <a:pPr>
              <a:defRPr/>
            </a:pPr>
            <a:endParaRPr lang="es-ES" dirty="0"/>
          </a:p>
        </p:txBody>
      </p:sp>
      <p:sp>
        <p:nvSpPr>
          <p:cNvPr id="101380" name="Rectangle 4"/>
          <p:cNvSpPr>
            <a:spLocks noGrp="1" noRot="1" noChangeAspect="1" noChangeArrowheads="1" noTextEdit="1"/>
          </p:cNvSpPr>
          <p:nvPr>
            <p:ph type="sldImg" idx="2"/>
          </p:nvPr>
        </p:nvSpPr>
        <p:spPr bwMode="auto">
          <a:xfrm>
            <a:off x="3124200" y="509588"/>
            <a:ext cx="3681413"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93152" y="3229192"/>
            <a:ext cx="7943564" cy="3059544"/>
          </a:xfrm>
          <a:prstGeom prst="rect">
            <a:avLst/>
          </a:prstGeom>
          <a:noFill/>
          <a:ln w="9525">
            <a:noFill/>
            <a:miter lim="800000"/>
            <a:headEnd/>
            <a:tailEnd/>
          </a:ln>
        </p:spPr>
        <p:txBody>
          <a:bodyPr vert="horz" wrap="square" lIns="95893" tIns="47946" rIns="95893" bIns="47946"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6326" name="Rectangle 6"/>
          <p:cNvSpPr>
            <a:spLocks noGrp="1" noChangeArrowheads="1"/>
          </p:cNvSpPr>
          <p:nvPr>
            <p:ph type="ftr" sz="quarter" idx="4"/>
          </p:nvPr>
        </p:nvSpPr>
        <p:spPr bwMode="auto">
          <a:xfrm>
            <a:off x="0" y="6455432"/>
            <a:ext cx="4302560" cy="340769"/>
          </a:xfrm>
          <a:prstGeom prst="rect">
            <a:avLst/>
          </a:prstGeom>
          <a:noFill/>
          <a:ln w="9525">
            <a:noFill/>
            <a:miter lim="800000"/>
            <a:headEnd/>
            <a:tailEnd/>
          </a:ln>
        </p:spPr>
        <p:txBody>
          <a:bodyPr vert="horz" wrap="square" lIns="95893" tIns="47946" rIns="95893" bIns="47946" numCol="1" anchor="b" anchorCtr="0" compatLnSpc="1">
            <a:prstTxWarp prst="textNoShape">
              <a:avLst/>
            </a:prstTxWarp>
          </a:bodyPr>
          <a:lstStyle>
            <a:lvl1pPr defTabSz="955675">
              <a:defRPr sz="1300">
                <a:latin typeface="Garamond" charset="0"/>
              </a:defRPr>
            </a:lvl1pPr>
          </a:lstStyle>
          <a:p>
            <a:pPr>
              <a:defRPr/>
            </a:pPr>
            <a:endParaRPr lang="es-ES" dirty="0"/>
          </a:p>
        </p:txBody>
      </p:sp>
      <p:sp>
        <p:nvSpPr>
          <p:cNvPr id="56327" name="Rectangle 7"/>
          <p:cNvSpPr>
            <a:spLocks noGrp="1" noChangeArrowheads="1"/>
          </p:cNvSpPr>
          <p:nvPr>
            <p:ph type="sldNum" sz="quarter" idx="5"/>
          </p:nvPr>
        </p:nvSpPr>
        <p:spPr bwMode="auto">
          <a:xfrm>
            <a:off x="5622384" y="6455432"/>
            <a:ext cx="4304201" cy="340769"/>
          </a:xfrm>
          <a:prstGeom prst="rect">
            <a:avLst/>
          </a:prstGeom>
          <a:noFill/>
          <a:ln w="9525">
            <a:noFill/>
            <a:miter lim="800000"/>
            <a:headEnd/>
            <a:tailEnd/>
          </a:ln>
        </p:spPr>
        <p:txBody>
          <a:bodyPr vert="horz" wrap="square" lIns="95893" tIns="47946" rIns="95893" bIns="47946" numCol="1" anchor="b" anchorCtr="0" compatLnSpc="1">
            <a:prstTxWarp prst="textNoShape">
              <a:avLst/>
            </a:prstTxWarp>
          </a:bodyPr>
          <a:lstStyle>
            <a:lvl1pPr algn="r" defTabSz="955675">
              <a:defRPr sz="1300">
                <a:latin typeface="Garamond" charset="0"/>
              </a:defRPr>
            </a:lvl1pPr>
          </a:lstStyle>
          <a:p>
            <a:pPr>
              <a:defRPr/>
            </a:pPr>
            <a:fld id="{D8EAC543-1404-4D81-BD17-334920589158}" type="slidenum">
              <a:rPr lang="es-ES"/>
              <a:pPr>
                <a:defRPr/>
              </a:pPr>
              <a:t>‹#›</a:t>
            </a:fld>
            <a:endParaRPr lang="es-ES" dirty="0"/>
          </a:p>
        </p:txBody>
      </p:sp>
    </p:spTree>
    <p:extLst>
      <p:ext uri="{BB962C8B-B14F-4D97-AF65-F5344CB8AC3E}">
        <p14:creationId xmlns:p14="http://schemas.microsoft.com/office/powerpoint/2010/main" val="3495598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3124200" y="511175"/>
            <a:ext cx="3679825" cy="2547938"/>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Garamond"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400">
                <a:solidFill>
                  <a:schemeClr val="tx1"/>
                </a:solidFill>
                <a:latin typeface="Times New Roman" charset="0"/>
                <a:cs typeface="Arial" charset="0"/>
              </a:defRPr>
            </a:lvl1pPr>
            <a:lvl2pPr marL="742950" indent="-285750" defTabSz="955675" eaLnBrk="0" hangingPunct="0">
              <a:defRPr sz="2400">
                <a:solidFill>
                  <a:schemeClr val="tx1"/>
                </a:solidFill>
                <a:latin typeface="Times New Roman" charset="0"/>
                <a:cs typeface="Arial" charset="0"/>
              </a:defRPr>
            </a:lvl2pPr>
            <a:lvl3pPr marL="1143000" indent="-228600" defTabSz="955675" eaLnBrk="0" hangingPunct="0">
              <a:defRPr sz="2400">
                <a:solidFill>
                  <a:schemeClr val="tx1"/>
                </a:solidFill>
                <a:latin typeface="Times New Roman" charset="0"/>
                <a:cs typeface="Arial" charset="0"/>
              </a:defRPr>
            </a:lvl3pPr>
            <a:lvl4pPr marL="1600200" indent="-228600" defTabSz="955675" eaLnBrk="0" hangingPunct="0">
              <a:defRPr sz="2400">
                <a:solidFill>
                  <a:schemeClr val="tx1"/>
                </a:solidFill>
                <a:latin typeface="Times New Roman" charset="0"/>
                <a:cs typeface="Arial" charset="0"/>
              </a:defRPr>
            </a:lvl4pPr>
            <a:lvl5pPr marL="2057400" indent="-228600" defTabSz="955675" eaLnBrk="0" hangingPunct="0">
              <a:defRPr sz="2400">
                <a:solidFill>
                  <a:schemeClr val="tx1"/>
                </a:solidFill>
                <a:latin typeface="Times New Roman" charset="0"/>
                <a:cs typeface="Arial" charset="0"/>
              </a:defRPr>
            </a:lvl5pPr>
            <a:lvl6pPr marL="2514600" indent="-228600" defTabSz="955675" eaLnBrk="0" fontAlgn="base" hangingPunct="0">
              <a:spcBef>
                <a:spcPct val="0"/>
              </a:spcBef>
              <a:spcAft>
                <a:spcPct val="0"/>
              </a:spcAft>
              <a:defRPr sz="2400">
                <a:solidFill>
                  <a:schemeClr val="tx1"/>
                </a:solidFill>
                <a:latin typeface="Times New Roman" charset="0"/>
                <a:cs typeface="Arial" charset="0"/>
              </a:defRPr>
            </a:lvl6pPr>
            <a:lvl7pPr marL="2971800" indent="-228600" defTabSz="955675" eaLnBrk="0" fontAlgn="base" hangingPunct="0">
              <a:spcBef>
                <a:spcPct val="0"/>
              </a:spcBef>
              <a:spcAft>
                <a:spcPct val="0"/>
              </a:spcAft>
              <a:defRPr sz="2400">
                <a:solidFill>
                  <a:schemeClr val="tx1"/>
                </a:solidFill>
                <a:latin typeface="Times New Roman" charset="0"/>
                <a:cs typeface="Arial" charset="0"/>
              </a:defRPr>
            </a:lvl7pPr>
            <a:lvl8pPr marL="3429000" indent="-228600" defTabSz="955675" eaLnBrk="0" fontAlgn="base" hangingPunct="0">
              <a:spcBef>
                <a:spcPct val="0"/>
              </a:spcBef>
              <a:spcAft>
                <a:spcPct val="0"/>
              </a:spcAft>
              <a:defRPr sz="2400">
                <a:solidFill>
                  <a:schemeClr val="tx1"/>
                </a:solidFill>
                <a:latin typeface="Times New Roman" charset="0"/>
                <a:cs typeface="Arial" charset="0"/>
              </a:defRPr>
            </a:lvl8pPr>
            <a:lvl9pPr marL="3886200" indent="-228600" defTabSz="955675" eaLnBrk="0" fontAlgn="base" hangingPunct="0">
              <a:spcBef>
                <a:spcPct val="0"/>
              </a:spcBef>
              <a:spcAft>
                <a:spcPct val="0"/>
              </a:spcAft>
              <a:defRPr sz="2400">
                <a:solidFill>
                  <a:schemeClr val="tx1"/>
                </a:solidFill>
                <a:latin typeface="Times New Roman" charset="0"/>
                <a:cs typeface="Arial" charset="0"/>
              </a:defRPr>
            </a:lvl9pPr>
          </a:lstStyle>
          <a:p>
            <a:pPr eaLnBrk="1" hangingPunct="1"/>
            <a:fld id="{FDFEFFF9-1D37-4E06-AB37-D88EF0B96A46}" type="slidenum">
              <a:rPr lang="en-US" sz="1300" smtClean="0">
                <a:latin typeface="Garamond" charset="0"/>
              </a:rPr>
              <a:pPr eaLnBrk="1" hangingPunct="1"/>
              <a:t>2</a:t>
            </a:fld>
            <a:endParaRPr lang="en-US" sz="1300" dirty="0" smtClean="0">
              <a:latin typeface="Garamond"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6" name="Copyright"/>
          <p:cNvSpPr txBox="1">
            <a:spLocks noChangeArrowheads="1"/>
          </p:cNvSpPr>
          <p:nvPr userDrawn="1"/>
        </p:nvSpPr>
        <p:spPr bwMode="auto">
          <a:xfrm>
            <a:off x="344488" y="6572250"/>
            <a:ext cx="2727325" cy="138113"/>
          </a:xfrm>
          <a:prstGeom prst="rect">
            <a:avLst/>
          </a:prstGeom>
          <a:noFill/>
          <a:ln>
            <a:noFill/>
          </a:ln>
          <a:extLst/>
        </p:spPr>
        <p:txBody>
          <a:bodyPr wrap="none" lIns="0" tIns="0" rIns="0" bIns="0">
            <a:spAutoFit/>
          </a:bodyPr>
          <a:lstStyle>
            <a:lvl1pPr eaLnBrk="0" hangingPunct="0">
              <a:defRPr sz="2400">
                <a:solidFill>
                  <a:schemeClr val="tx1"/>
                </a:solidFill>
                <a:latin typeface="Times New Roman" charset="0"/>
                <a:cs typeface="Arial" charset="0"/>
              </a:defRPr>
            </a:lvl1pPr>
            <a:lvl2pPr marL="37931725" indent="-37474525" eaLnBrk="0" hangingPunct="0">
              <a:defRPr sz="2400">
                <a:solidFill>
                  <a:schemeClr val="tx1"/>
                </a:solidFill>
                <a:latin typeface="Times New Roman" charset="0"/>
                <a:cs typeface="Arial" charset="0"/>
              </a:defRPr>
            </a:lvl2pPr>
            <a:lvl3pPr eaLnBrk="0" hangingPunct="0">
              <a:defRPr sz="2400">
                <a:solidFill>
                  <a:schemeClr val="tx1"/>
                </a:solidFill>
                <a:latin typeface="Times New Roman" charset="0"/>
                <a:cs typeface="Arial" charset="0"/>
              </a:defRPr>
            </a:lvl3pPr>
            <a:lvl4pPr eaLnBrk="0" hangingPunct="0">
              <a:defRPr sz="2400">
                <a:solidFill>
                  <a:schemeClr val="tx1"/>
                </a:solidFill>
                <a:latin typeface="Times New Roman" charset="0"/>
                <a:cs typeface="Arial" charset="0"/>
              </a:defRPr>
            </a:lvl4pPr>
            <a:lvl5pPr eaLnBrk="0" hangingPunct="0">
              <a:defRPr sz="2400">
                <a:solidFill>
                  <a:schemeClr val="tx1"/>
                </a:solidFill>
                <a:latin typeface="Times New Roman" charset="0"/>
                <a:cs typeface="Arial" charset="0"/>
              </a:defRPr>
            </a:lvl5pPr>
            <a:lvl6pPr marL="457200" eaLnBrk="0" fontAlgn="base" hangingPunct="0">
              <a:spcBef>
                <a:spcPct val="0"/>
              </a:spcBef>
              <a:spcAft>
                <a:spcPct val="0"/>
              </a:spcAft>
              <a:defRPr sz="2400">
                <a:solidFill>
                  <a:schemeClr val="tx1"/>
                </a:solidFill>
                <a:latin typeface="Times New Roman" charset="0"/>
                <a:cs typeface="Arial" charset="0"/>
              </a:defRPr>
            </a:lvl6pPr>
            <a:lvl7pPr marL="914400" eaLnBrk="0" fontAlgn="base" hangingPunct="0">
              <a:spcBef>
                <a:spcPct val="0"/>
              </a:spcBef>
              <a:spcAft>
                <a:spcPct val="0"/>
              </a:spcAft>
              <a:defRPr sz="2400">
                <a:solidFill>
                  <a:schemeClr val="tx1"/>
                </a:solidFill>
                <a:latin typeface="Times New Roman" charset="0"/>
                <a:cs typeface="Arial" charset="0"/>
              </a:defRPr>
            </a:lvl7pPr>
            <a:lvl8pPr marL="1371600" eaLnBrk="0" fontAlgn="base" hangingPunct="0">
              <a:spcBef>
                <a:spcPct val="0"/>
              </a:spcBef>
              <a:spcAft>
                <a:spcPct val="0"/>
              </a:spcAft>
              <a:defRPr sz="2400">
                <a:solidFill>
                  <a:schemeClr val="tx1"/>
                </a:solidFill>
                <a:latin typeface="Times New Roman" charset="0"/>
                <a:cs typeface="Arial" charset="0"/>
              </a:defRPr>
            </a:lvl8pPr>
            <a:lvl9pPr marL="1828800" eaLnBrk="0" fontAlgn="base" hangingPunct="0">
              <a:spcBef>
                <a:spcPct val="0"/>
              </a:spcBef>
              <a:spcAft>
                <a:spcPct val="0"/>
              </a:spcAft>
              <a:defRPr sz="2400">
                <a:solidFill>
                  <a:schemeClr val="tx1"/>
                </a:solidFill>
                <a:latin typeface="Times New Roman" charset="0"/>
                <a:cs typeface="Arial" charset="0"/>
              </a:defRPr>
            </a:lvl9pPr>
          </a:lstStyle>
          <a:p>
            <a:pPr eaLnBrk="1" hangingPunct="1">
              <a:defRPr/>
            </a:pPr>
            <a:r>
              <a:rPr lang="en-GB" sz="900" dirty="0" smtClean="0">
                <a:solidFill>
                  <a:srgbClr val="777777"/>
                </a:solidFill>
                <a:latin typeface="Arial" charset="0"/>
              </a:rPr>
              <a:t>© 2012 Grant Thornton India LLP. All rights reserved.</a:t>
            </a:r>
          </a:p>
        </p:txBody>
      </p:sp>
      <p:sp>
        <p:nvSpPr>
          <p:cNvPr id="7" name="Rectangle 232"/>
          <p:cNvSpPr>
            <a:spLocks noChangeArrowheads="1"/>
          </p:cNvSpPr>
          <p:nvPr userDrawn="1"/>
        </p:nvSpPr>
        <p:spPr bwMode="auto">
          <a:xfrm>
            <a:off x="4875213" y="6659563"/>
            <a:ext cx="503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700" b="1" dirty="0">
                <a:solidFill>
                  <a:srgbClr val="747678"/>
                </a:solidFill>
                <a:latin typeface="Garamond" charset="0"/>
              </a:rPr>
              <a:t>Page </a:t>
            </a:r>
            <a:fld id="{3D22A0BC-A87E-4121-9129-B9787EDADBF1}" type="slidenum">
              <a:rPr lang="en-GB" sz="700" b="1">
                <a:solidFill>
                  <a:srgbClr val="747678"/>
                </a:solidFill>
                <a:latin typeface="Garamond" charset="0"/>
              </a:rPr>
              <a:pPr algn="r"/>
              <a:t>‹#›</a:t>
            </a:fld>
            <a:endParaRPr lang="en-GB" sz="700" dirty="0">
              <a:solidFill>
                <a:srgbClr val="747678"/>
              </a:solidFill>
              <a:latin typeface="Garamond" charset="0"/>
            </a:endParaRPr>
          </a:p>
          <a:p>
            <a:pPr algn="r"/>
            <a:endParaRPr lang="en-GB" sz="700" dirty="0">
              <a:solidFill>
                <a:srgbClr val="747678"/>
              </a:solidFill>
              <a:latin typeface="Garamond" charset="0"/>
            </a:endParaRPr>
          </a:p>
        </p:txBody>
      </p:sp>
      <p:sp>
        <p:nvSpPr>
          <p:cNvPr id="2" name="Title 1"/>
          <p:cNvSpPr>
            <a:spLocks noGrp="1"/>
          </p:cNvSpPr>
          <p:nvPr>
            <p:ph type="title"/>
          </p:nvPr>
        </p:nvSpPr>
        <p:spPr>
          <a:xfrm>
            <a:off x="443737" y="857232"/>
            <a:ext cx="8915400" cy="560406"/>
          </a:xfrm>
          <a:prstGeom prst="rect">
            <a:avLst/>
          </a:prstGeom>
        </p:spPr>
        <p:txBody>
          <a:bodyPr/>
          <a:lstStyle>
            <a:lvl1pPr algn="l">
              <a:defRPr sz="3300">
                <a:latin typeface="Garamond" pitchFamily="18" charset="0"/>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2561338" y="1785926"/>
            <a:ext cx="1934779" cy="4643470"/>
          </a:xfrm>
          <a:prstGeom prst="rect">
            <a:avLst/>
          </a:prstGeom>
        </p:spPr>
        <p:txBody>
          <a:bodyPr/>
          <a:lstStyle>
            <a:lvl1pPr marL="0" indent="0">
              <a:lnSpc>
                <a:spcPct val="100000"/>
              </a:lnSpc>
              <a:spcBef>
                <a:spcPts val="0"/>
              </a:spcBef>
              <a:buNone/>
              <a:defRPr sz="1100">
                <a:latin typeface="Garamond" pitchFamily="18" charset="0"/>
              </a:defRPr>
            </a:lvl1pPr>
          </a:lstStyle>
          <a:p>
            <a:pPr lvl="0"/>
            <a:endParaRPr lang="en-US" dirty="0"/>
          </a:p>
        </p:txBody>
      </p:sp>
      <p:sp>
        <p:nvSpPr>
          <p:cNvPr id="13" name="Text Placeholder 2"/>
          <p:cNvSpPr>
            <a:spLocks noGrp="1"/>
          </p:cNvSpPr>
          <p:nvPr>
            <p:ph type="body" idx="10"/>
          </p:nvPr>
        </p:nvSpPr>
        <p:spPr>
          <a:xfrm>
            <a:off x="4728294" y="1785926"/>
            <a:ext cx="1934779" cy="4643470"/>
          </a:xfrm>
          <a:prstGeom prst="rect">
            <a:avLst/>
          </a:prstGeom>
        </p:spPr>
        <p:txBody>
          <a:bodyPr/>
          <a:lstStyle>
            <a:lvl1pPr marL="0" indent="0">
              <a:spcBef>
                <a:spcPts val="0"/>
              </a:spcBef>
              <a:buNone/>
              <a:defRPr sz="1100">
                <a:latin typeface="Garamond" pitchFamily="18" charset="0"/>
              </a:defRPr>
            </a:lvl1pPr>
          </a:lstStyle>
          <a:p>
            <a:pPr lvl="0"/>
            <a:endParaRPr lang="en-US" dirty="0"/>
          </a:p>
        </p:txBody>
      </p:sp>
      <p:sp>
        <p:nvSpPr>
          <p:cNvPr id="14" name="Text Placeholder 2"/>
          <p:cNvSpPr>
            <a:spLocks noGrp="1"/>
          </p:cNvSpPr>
          <p:nvPr>
            <p:ph type="body" idx="11"/>
          </p:nvPr>
        </p:nvSpPr>
        <p:spPr>
          <a:xfrm>
            <a:off x="6895243" y="1785926"/>
            <a:ext cx="1934779" cy="4643470"/>
          </a:xfrm>
          <a:prstGeom prst="rect">
            <a:avLst/>
          </a:prstGeom>
        </p:spPr>
        <p:txBody>
          <a:bodyPr/>
          <a:lstStyle>
            <a:lvl1pPr marL="0" indent="0">
              <a:spcBef>
                <a:spcPts val="0"/>
              </a:spcBef>
              <a:buNone/>
              <a:defRPr sz="1100">
                <a:latin typeface="Garamond" pitchFamily="18" charset="0"/>
              </a:defRPr>
            </a:lvl1pPr>
          </a:lstStyle>
          <a:p>
            <a:pPr lvl="0"/>
            <a:endParaRPr lang="en-US" dirty="0"/>
          </a:p>
        </p:txBody>
      </p:sp>
    </p:spTree>
    <p:extLst>
      <p:ext uri="{BB962C8B-B14F-4D97-AF65-F5344CB8AC3E}">
        <p14:creationId xmlns:p14="http://schemas.microsoft.com/office/powerpoint/2010/main" val="162859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atin typeface="Garamond"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atin typeface="Garamond"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atin typeface="Garamond"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1980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1826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3"/>
            <a:ext cx="2228850" cy="5851525"/>
          </a:xfrm>
          <a:prstGeom prst="rect">
            <a:avLst/>
          </a:prstGeom>
        </p:spPr>
        <p:txBody>
          <a:bodyPr vert="eaVert"/>
          <a:lstStyle>
            <a:lvl1pPr>
              <a:defRPr>
                <a:latin typeface="Garamond"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95300" y="274653"/>
            <a:ext cx="6521450" cy="5851525"/>
          </a:xfrm>
          <a:prstGeom prst="rect">
            <a:avLst/>
          </a:prstGeom>
        </p:spPr>
        <p:txBody>
          <a:bodyPr vert="eaVert"/>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353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95300" y="1600206"/>
            <a:ext cx="4375150" cy="4525963"/>
          </a:xfrm>
          <a:prstGeom prst="rect">
            <a:avLst/>
          </a:prstGeo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5035550" y="1600206"/>
            <a:ext cx="4375150" cy="4525963"/>
          </a:xfrm>
          <a:prstGeom prst="rect">
            <a:avLst/>
          </a:prstGeom>
        </p:spPr>
        <p:txBody>
          <a:bodyPr/>
          <a:lstStyle>
            <a:lvl1pPr>
              <a:defRPr>
                <a:latin typeface="Garamond" pitchFamily="18" charset="0"/>
              </a:defRPr>
            </a:lvl1pPr>
          </a:lstStyle>
          <a:p>
            <a:pPr lvl="0"/>
            <a:endParaRPr lang="en-US" noProof="0" dirty="0"/>
          </a:p>
        </p:txBody>
      </p:sp>
    </p:spTree>
    <p:extLst>
      <p:ext uri="{BB962C8B-B14F-4D97-AF65-F5344CB8AC3E}">
        <p14:creationId xmlns:p14="http://schemas.microsoft.com/office/powerpoint/2010/main" val="41953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600206"/>
            <a:ext cx="8915400" cy="4525963"/>
          </a:xfrm>
          <a:prstGeom prst="rect">
            <a:avLst/>
          </a:prstGeo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07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126401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3855142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268769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1152874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26023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6"/>
            <a:ext cx="8420100" cy="1470025"/>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80427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2778729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1721222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1868553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43670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2904113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BFD75E40-EA70-4A7E-9F37-D160F8AED81C}" type="datetimeFigureOut">
              <a:rPr lang="en-US" smtClean="0"/>
              <a:t>14-May-13</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1FD66DF-E764-4503-87C5-1113FDC855C9}" type="slidenum">
              <a:rPr lang="en-US" smtClean="0"/>
              <a:t>‹#›</a:t>
            </a:fld>
            <a:endParaRPr lang="en-US" dirty="0"/>
          </a:p>
        </p:txBody>
      </p:sp>
    </p:spTree>
    <p:extLst>
      <p:ext uri="{BB962C8B-B14F-4D97-AF65-F5344CB8AC3E}">
        <p14:creationId xmlns:p14="http://schemas.microsoft.com/office/powerpoint/2010/main" val="400236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4936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5" y="4406902"/>
            <a:ext cx="8420101"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5" y="2906714"/>
            <a:ext cx="8420101" cy="1500187"/>
          </a:xfrm>
        </p:spPr>
        <p:txBody>
          <a:bodyPr anchor="b"/>
          <a:lstStyle>
            <a:lvl1pPr marL="0" indent="0">
              <a:buNone/>
              <a:defRPr sz="2000"/>
            </a:lvl1pPr>
            <a:lvl2pPr marL="457145" indent="0">
              <a:buNone/>
              <a:defRPr sz="1700"/>
            </a:lvl2pPr>
            <a:lvl3pPr marL="914290" indent="0">
              <a:buNone/>
              <a:defRPr sz="1600"/>
            </a:lvl3pPr>
            <a:lvl4pPr marL="1371433" indent="0">
              <a:buNone/>
              <a:defRPr sz="1300"/>
            </a:lvl4pPr>
            <a:lvl5pPr marL="1828578" indent="0">
              <a:buNone/>
              <a:defRPr sz="1300"/>
            </a:lvl5pPr>
            <a:lvl6pPr marL="2285722" indent="0">
              <a:buNone/>
              <a:defRPr sz="1300"/>
            </a:lvl6pPr>
            <a:lvl7pPr marL="2742867" indent="0">
              <a:buNone/>
              <a:defRPr sz="1300"/>
            </a:lvl7pPr>
            <a:lvl8pPr marL="3200011" indent="0">
              <a:buNone/>
              <a:defRPr sz="1300"/>
            </a:lvl8pPr>
            <a:lvl9pPr marL="3657155" indent="0">
              <a:buNone/>
              <a:defRPr sz="1300"/>
            </a:lvl9pPr>
          </a:lstStyle>
          <a:p>
            <a:pPr lvl="0"/>
            <a:r>
              <a:rPr lang="en-US" smtClean="0"/>
              <a:t>Click to edit Master text styles</a:t>
            </a:r>
          </a:p>
        </p:txBody>
      </p:sp>
    </p:spTree>
    <p:extLst>
      <p:ext uri="{BB962C8B-B14F-4D97-AF65-F5344CB8AC3E}">
        <p14:creationId xmlns:p14="http://schemas.microsoft.com/office/powerpoint/2010/main" val="3567666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0394" y="2160588"/>
            <a:ext cx="4480057" cy="4337050"/>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160588"/>
            <a:ext cx="4480057" cy="4337050"/>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182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2" y="1535113"/>
            <a:ext cx="4376869" cy="639762"/>
          </a:xfrm>
        </p:spPr>
        <p:txBody>
          <a:bodyPr anchor="b"/>
          <a:lstStyle>
            <a:lvl1pPr marL="0" indent="0">
              <a:buNone/>
              <a:defRPr sz="2400" b="1"/>
            </a:lvl1pPr>
            <a:lvl2pPr marL="457145" indent="0">
              <a:buNone/>
              <a:defRPr sz="2000" b="1"/>
            </a:lvl2pPr>
            <a:lvl3pPr marL="914290" indent="0">
              <a:buNone/>
              <a:defRPr sz="1700" b="1"/>
            </a:lvl3pPr>
            <a:lvl4pPr marL="1371433" indent="0">
              <a:buNone/>
              <a:defRPr sz="1600" b="1"/>
            </a:lvl4pPr>
            <a:lvl5pPr marL="1828578" indent="0">
              <a:buNone/>
              <a:defRPr sz="1600" b="1"/>
            </a:lvl5pPr>
            <a:lvl6pPr marL="2285722" indent="0">
              <a:buNone/>
              <a:defRPr sz="1600" b="1"/>
            </a:lvl6pPr>
            <a:lvl7pPr marL="2742867" indent="0">
              <a:buNone/>
              <a:defRPr sz="1600" b="1"/>
            </a:lvl7pPr>
            <a:lvl8pPr marL="3200011" indent="0">
              <a:buNone/>
              <a:defRPr sz="1600" b="1"/>
            </a:lvl8pPr>
            <a:lvl9pPr marL="36571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4"/>
            <a:ext cx="4376869"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145" indent="0">
              <a:buNone/>
              <a:defRPr sz="2000" b="1"/>
            </a:lvl2pPr>
            <a:lvl3pPr marL="914290" indent="0">
              <a:buNone/>
              <a:defRPr sz="1700" b="1"/>
            </a:lvl3pPr>
            <a:lvl4pPr marL="1371433" indent="0">
              <a:buNone/>
              <a:defRPr sz="1600" b="1"/>
            </a:lvl4pPr>
            <a:lvl5pPr marL="1828578" indent="0">
              <a:buNone/>
              <a:defRPr sz="1600" b="1"/>
            </a:lvl5pPr>
            <a:lvl6pPr marL="2285722" indent="0">
              <a:buNone/>
              <a:defRPr sz="1600" b="1"/>
            </a:lvl6pPr>
            <a:lvl7pPr marL="2742867" indent="0">
              <a:buNone/>
              <a:defRPr sz="1600" b="1"/>
            </a:lvl7pPr>
            <a:lvl8pPr marL="3200011" indent="0">
              <a:buNone/>
              <a:defRPr sz="1600" b="1"/>
            </a:lvl8pPr>
            <a:lvl9pPr marL="36571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4"/>
            <a:ext cx="437859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80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600206"/>
            <a:ext cx="8915400" cy="4525963"/>
          </a:xfrm>
          <a:prstGeom prst="rect">
            <a:avLst/>
          </a:prstGeo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3200" y="6358047"/>
            <a:ext cx="2786635" cy="455891"/>
          </a:xfrm>
          <a:prstGeom prst="rect">
            <a:avLst/>
          </a:prstGeom>
        </p:spPr>
      </p:pic>
    </p:spTree>
    <p:extLst>
      <p:ext uri="{BB962C8B-B14F-4D97-AF65-F5344CB8AC3E}">
        <p14:creationId xmlns:p14="http://schemas.microsoft.com/office/powerpoint/2010/main" val="373112360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2889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475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1"/>
            <a:ext cx="5537729"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300"/>
            </a:lvl1pPr>
            <a:lvl2pPr marL="457145" indent="0">
              <a:buNone/>
              <a:defRPr sz="1200"/>
            </a:lvl2pPr>
            <a:lvl3pPr marL="914290" indent="0">
              <a:buNone/>
              <a:defRPr sz="900"/>
            </a:lvl3pPr>
            <a:lvl4pPr marL="1371433" indent="0">
              <a:buNone/>
              <a:defRPr sz="900"/>
            </a:lvl4pPr>
            <a:lvl5pPr marL="1828578" indent="0">
              <a:buNone/>
              <a:defRPr sz="900"/>
            </a:lvl5pPr>
            <a:lvl6pPr marL="2285722" indent="0">
              <a:buNone/>
              <a:defRPr sz="900"/>
            </a:lvl6pPr>
            <a:lvl7pPr marL="2742867" indent="0">
              <a:buNone/>
              <a:defRPr sz="900"/>
            </a:lvl7pPr>
            <a:lvl8pPr marL="3200011" indent="0">
              <a:buNone/>
              <a:defRPr sz="900"/>
            </a:lvl8pPr>
            <a:lvl9pPr marL="3657155" indent="0">
              <a:buNone/>
              <a:defRPr sz="900"/>
            </a:lvl9pPr>
          </a:lstStyle>
          <a:p>
            <a:pPr lvl="0"/>
            <a:r>
              <a:rPr lang="en-US" smtClean="0"/>
              <a:t>Click to edit Master text styles</a:t>
            </a:r>
          </a:p>
        </p:txBody>
      </p:sp>
    </p:spTree>
    <p:extLst>
      <p:ext uri="{BB962C8B-B14F-4D97-AF65-F5344CB8AC3E}">
        <p14:creationId xmlns:p14="http://schemas.microsoft.com/office/powerpoint/2010/main" val="2861365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6"/>
            <a:ext cx="5943600" cy="4114800"/>
          </a:xfrm>
        </p:spPr>
        <p:txBody>
          <a:bodyPr/>
          <a:lstStyle>
            <a:lvl1pPr marL="0" indent="0">
              <a:buNone/>
              <a:defRPr sz="3200"/>
            </a:lvl1pPr>
            <a:lvl2pPr marL="457145" indent="0">
              <a:buNone/>
              <a:defRPr sz="2800"/>
            </a:lvl2pPr>
            <a:lvl3pPr marL="914290" indent="0">
              <a:buNone/>
              <a:defRPr sz="2400"/>
            </a:lvl3pPr>
            <a:lvl4pPr marL="1371433" indent="0">
              <a:buNone/>
              <a:defRPr sz="2000"/>
            </a:lvl4pPr>
            <a:lvl5pPr marL="1828578" indent="0">
              <a:buNone/>
              <a:defRPr sz="2000"/>
            </a:lvl5pPr>
            <a:lvl6pPr marL="2285722" indent="0">
              <a:buNone/>
              <a:defRPr sz="2000"/>
            </a:lvl6pPr>
            <a:lvl7pPr marL="2742867" indent="0">
              <a:buNone/>
              <a:defRPr sz="2000"/>
            </a:lvl7pPr>
            <a:lvl8pPr marL="3200011" indent="0">
              <a:buNone/>
              <a:defRPr sz="2000"/>
            </a:lvl8pPr>
            <a:lvl9pPr marL="3657155" indent="0">
              <a:buNone/>
              <a:defRPr sz="2000"/>
            </a:lvl9pPr>
          </a:lstStyle>
          <a:p>
            <a:pPr lvl="0"/>
            <a:endParaRPr lang="en-US" noProof="0" dirty="0" smtClean="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300"/>
            </a:lvl1pPr>
            <a:lvl2pPr marL="457145" indent="0">
              <a:buNone/>
              <a:defRPr sz="1200"/>
            </a:lvl2pPr>
            <a:lvl3pPr marL="914290" indent="0">
              <a:buNone/>
              <a:defRPr sz="900"/>
            </a:lvl3pPr>
            <a:lvl4pPr marL="1371433" indent="0">
              <a:buNone/>
              <a:defRPr sz="900"/>
            </a:lvl4pPr>
            <a:lvl5pPr marL="1828578" indent="0">
              <a:buNone/>
              <a:defRPr sz="900"/>
            </a:lvl5pPr>
            <a:lvl6pPr marL="2285722" indent="0">
              <a:buNone/>
              <a:defRPr sz="900"/>
            </a:lvl6pPr>
            <a:lvl7pPr marL="2742867" indent="0">
              <a:buNone/>
              <a:defRPr sz="900"/>
            </a:lvl7pPr>
            <a:lvl8pPr marL="3200011" indent="0">
              <a:buNone/>
              <a:defRPr sz="900"/>
            </a:lvl8pPr>
            <a:lvl9pPr marL="3657155" indent="0">
              <a:buNone/>
              <a:defRPr sz="900"/>
            </a:lvl9pPr>
          </a:lstStyle>
          <a:p>
            <a:pPr lvl="0"/>
            <a:r>
              <a:rPr lang="en-US" smtClean="0"/>
              <a:t>Click to edit Master text styles</a:t>
            </a:r>
          </a:p>
        </p:txBody>
      </p:sp>
    </p:spTree>
    <p:extLst>
      <p:ext uri="{BB962C8B-B14F-4D97-AF65-F5344CB8AC3E}">
        <p14:creationId xmlns:p14="http://schemas.microsoft.com/office/powerpoint/2010/main" val="3870866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0556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5165" y="360364"/>
            <a:ext cx="2280444" cy="61372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394" y="360364"/>
            <a:ext cx="6679671" cy="61372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525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0394" y="360364"/>
            <a:ext cx="9125215" cy="14398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90394" y="2160590"/>
            <a:ext cx="4480057" cy="209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5550" y="2160590"/>
            <a:ext cx="4480057" cy="209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90394" y="4405315"/>
            <a:ext cx="4480057" cy="209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5550" y="4405315"/>
            <a:ext cx="4480057" cy="209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772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220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1" y="3886200"/>
            <a:ext cx="6934200" cy="1752600"/>
          </a:xfrm>
        </p:spPr>
        <p:txBody>
          <a:bodyPr/>
          <a:lstStyle>
            <a:lvl1pPr marL="0" indent="0" algn="ctr">
              <a:buNone/>
              <a:defRPr/>
            </a:lvl1pPr>
            <a:lvl2pPr marL="457145" indent="0" algn="ctr">
              <a:buNone/>
              <a:defRPr/>
            </a:lvl2pPr>
            <a:lvl3pPr marL="914290" indent="0" algn="ctr">
              <a:buNone/>
              <a:defRPr/>
            </a:lvl3pPr>
            <a:lvl4pPr marL="1371433" indent="0" algn="ctr">
              <a:buNone/>
              <a:defRPr/>
            </a:lvl4pPr>
            <a:lvl5pPr marL="1828578" indent="0" algn="ctr">
              <a:buNone/>
              <a:defRPr/>
            </a:lvl5pPr>
            <a:lvl6pPr marL="2285722" indent="0" algn="ctr">
              <a:buNone/>
              <a:defRPr/>
            </a:lvl6pPr>
            <a:lvl7pPr marL="2742867" indent="0" algn="ctr">
              <a:buNone/>
              <a:defRPr/>
            </a:lvl7pPr>
            <a:lvl8pPr marL="3200011" indent="0" algn="ctr">
              <a:buNone/>
              <a:defRPr/>
            </a:lvl8pPr>
            <a:lvl9pPr marL="365715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87947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906000" cy="990600"/>
          </a:xfrm>
          <a:prstGeom prst="rect">
            <a:avLst/>
          </a:prstGeom>
          <a:gradFill flip="none" rotWithShape="1">
            <a:gsLst>
              <a:gs pos="0">
                <a:schemeClr val="accent1">
                  <a:tint val="66000"/>
                  <a:satMod val="160000"/>
                </a:schemeClr>
              </a:gs>
              <a:gs pos="38000">
                <a:schemeClr val="bg2">
                  <a:lumMod val="85000"/>
                </a:schemeClr>
              </a:gs>
              <a:gs pos="8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sz="2800" dirty="0">
              <a:solidFill>
                <a:srgbClr val="FFFFFF"/>
              </a:solidFill>
            </a:endParaRPr>
          </a:p>
        </p:txBody>
      </p:sp>
      <p:cxnSp>
        <p:nvCxnSpPr>
          <p:cNvPr id="4" name="Straight Connector 3"/>
          <p:cNvCxnSpPr/>
          <p:nvPr userDrawn="1"/>
        </p:nvCxnSpPr>
        <p:spPr>
          <a:xfrm>
            <a:off x="1" y="1447801"/>
            <a:ext cx="965835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6450014"/>
            <a:ext cx="9906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762001"/>
            <a:ext cx="9906000" cy="702898"/>
          </a:xfrm>
        </p:spPr>
        <p:txBody>
          <a:bodyPr>
            <a:noAutofit/>
          </a:bodyPr>
          <a:lstStyle>
            <a:lvl1pPr marL="117461" indent="0" algn="l">
              <a:defRPr sz="1700" b="1">
                <a:solidFill>
                  <a:schemeClr val="accent1"/>
                </a:solidFill>
                <a:latin typeface="Arial Black" pitchFamily="34" charset="0"/>
              </a:defRPr>
            </a:lvl1pPr>
          </a:lstStyle>
          <a:p>
            <a:r>
              <a:rPr lang="en-US" dirty="0" smtClean="0"/>
              <a:t>Click to edit Master title style</a:t>
            </a:r>
            <a:endParaRPr lang="en-US" dirty="0"/>
          </a:p>
        </p:txBody>
      </p:sp>
      <p:sp>
        <p:nvSpPr>
          <p:cNvPr id="6" name="Slide Number Placeholder 2"/>
          <p:cNvSpPr>
            <a:spLocks noGrp="1"/>
          </p:cNvSpPr>
          <p:nvPr>
            <p:ph type="sldNum" sz="quarter" idx="10"/>
          </p:nvPr>
        </p:nvSpPr>
        <p:spPr>
          <a:xfrm>
            <a:off x="9245601" y="6492876"/>
            <a:ext cx="660400" cy="365125"/>
          </a:xfrm>
          <a:prstGeom prst="rect">
            <a:avLst/>
          </a:prstGeom>
        </p:spPr>
        <p:txBody>
          <a:bodyPr lIns="91429" tIns="45714" rIns="91429" bIns="45714"/>
          <a:lstStyle>
            <a:lvl1pPr>
              <a:defRPr sz="1700" b="1">
                <a:solidFill>
                  <a:srgbClr val="4F2D7F"/>
                </a:solidFill>
              </a:defRPr>
            </a:lvl1pPr>
          </a:lstStyle>
          <a:p>
            <a:pPr>
              <a:defRPr/>
            </a:pPr>
            <a:fld id="{E7F96D28-E4F7-4D78-B33D-5A7B19F4BD07}" type="slidenum">
              <a:rPr lang="en-US">
                <a:latin typeface="Arial" charset="0"/>
                <a:cs typeface="+mn-cs"/>
              </a:rPr>
              <a:pPr>
                <a:defRPr/>
              </a:pPr>
              <a:t>‹#›</a:t>
            </a:fld>
            <a:endParaRPr lang="en-US" dirty="0">
              <a:latin typeface="Arial" charset="0"/>
              <a:cs typeface="+mn-cs"/>
            </a:endParaRPr>
          </a:p>
        </p:txBody>
      </p:sp>
    </p:spTree>
    <p:extLst>
      <p:ext uri="{BB962C8B-B14F-4D97-AF65-F5344CB8AC3E}">
        <p14:creationId xmlns:p14="http://schemas.microsoft.com/office/powerpoint/2010/main" val="173851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1"/>
            <a:ext cx="8420100" cy="1362075"/>
          </a:xfrm>
          <a:prstGeom prst="rect">
            <a:avLst/>
          </a:prstGeom>
        </p:spPr>
        <p:txBody>
          <a:bodyPr anchor="t"/>
          <a:lstStyle>
            <a:lvl1pPr algn="l">
              <a:defRPr sz="4000" b="1" cap="all">
                <a:latin typeface="Garamond"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latin typeface="Garamond"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987380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677" indent="0" algn="ctr">
              <a:buNone/>
              <a:defRPr>
                <a:solidFill>
                  <a:schemeClr val="tx1">
                    <a:tint val="75000"/>
                  </a:schemeClr>
                </a:solidFill>
              </a:defRPr>
            </a:lvl2pPr>
            <a:lvl3pPr marL="957356" indent="0" algn="ctr">
              <a:buNone/>
              <a:defRPr>
                <a:solidFill>
                  <a:schemeClr val="tx1">
                    <a:tint val="75000"/>
                  </a:schemeClr>
                </a:solidFill>
              </a:defRPr>
            </a:lvl3pPr>
            <a:lvl4pPr marL="1436035" indent="0" algn="ctr">
              <a:buNone/>
              <a:defRPr>
                <a:solidFill>
                  <a:schemeClr val="tx1">
                    <a:tint val="75000"/>
                  </a:schemeClr>
                </a:solidFill>
              </a:defRPr>
            </a:lvl4pPr>
            <a:lvl5pPr marL="1914713" indent="0" algn="ctr">
              <a:buNone/>
              <a:defRPr>
                <a:solidFill>
                  <a:schemeClr val="tx1">
                    <a:tint val="75000"/>
                  </a:schemeClr>
                </a:solidFill>
              </a:defRPr>
            </a:lvl5pPr>
            <a:lvl6pPr marL="2393390" indent="0" algn="ctr">
              <a:buNone/>
              <a:defRPr>
                <a:solidFill>
                  <a:schemeClr val="tx1">
                    <a:tint val="75000"/>
                  </a:schemeClr>
                </a:solidFill>
              </a:defRPr>
            </a:lvl6pPr>
            <a:lvl7pPr marL="2872067" indent="0" algn="ctr">
              <a:buNone/>
              <a:defRPr>
                <a:solidFill>
                  <a:schemeClr val="tx1">
                    <a:tint val="75000"/>
                  </a:schemeClr>
                </a:solidFill>
              </a:defRPr>
            </a:lvl7pPr>
            <a:lvl8pPr marL="3350747" indent="0" algn="ctr">
              <a:buNone/>
              <a:defRPr>
                <a:solidFill>
                  <a:schemeClr val="tx1">
                    <a:tint val="75000"/>
                  </a:schemeClr>
                </a:solidFill>
              </a:defRPr>
            </a:lvl8pPr>
            <a:lvl9pPr marL="38294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239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1842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5" y="4406911"/>
            <a:ext cx="8420100" cy="136207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82505" y="2906713"/>
            <a:ext cx="8420100" cy="1500187"/>
          </a:xfrm>
        </p:spPr>
        <p:txBody>
          <a:bodyPr anchor="b"/>
          <a:lstStyle>
            <a:lvl1pPr marL="0" indent="0">
              <a:buNone/>
              <a:defRPr sz="2100">
                <a:solidFill>
                  <a:schemeClr val="tx1">
                    <a:tint val="75000"/>
                  </a:schemeClr>
                </a:solidFill>
              </a:defRPr>
            </a:lvl1pPr>
            <a:lvl2pPr marL="478677" indent="0">
              <a:buNone/>
              <a:defRPr sz="1900">
                <a:solidFill>
                  <a:schemeClr val="tx1">
                    <a:tint val="75000"/>
                  </a:schemeClr>
                </a:solidFill>
              </a:defRPr>
            </a:lvl2pPr>
            <a:lvl3pPr marL="957356" indent="0">
              <a:buNone/>
              <a:defRPr sz="1700">
                <a:solidFill>
                  <a:schemeClr val="tx1">
                    <a:tint val="75000"/>
                  </a:schemeClr>
                </a:solidFill>
              </a:defRPr>
            </a:lvl3pPr>
            <a:lvl4pPr marL="1436035" indent="0">
              <a:buNone/>
              <a:defRPr sz="1500">
                <a:solidFill>
                  <a:schemeClr val="tx1">
                    <a:tint val="75000"/>
                  </a:schemeClr>
                </a:solidFill>
              </a:defRPr>
            </a:lvl4pPr>
            <a:lvl5pPr marL="1914713" indent="0">
              <a:buNone/>
              <a:defRPr sz="1500">
                <a:solidFill>
                  <a:schemeClr val="tx1">
                    <a:tint val="75000"/>
                  </a:schemeClr>
                </a:solidFill>
              </a:defRPr>
            </a:lvl5pPr>
            <a:lvl6pPr marL="2393390" indent="0">
              <a:buNone/>
              <a:defRPr sz="1500">
                <a:solidFill>
                  <a:schemeClr val="tx1">
                    <a:tint val="75000"/>
                  </a:schemeClr>
                </a:solidFill>
              </a:defRPr>
            </a:lvl6pPr>
            <a:lvl7pPr marL="2872067" indent="0">
              <a:buNone/>
              <a:defRPr sz="1500">
                <a:solidFill>
                  <a:schemeClr val="tx1">
                    <a:tint val="75000"/>
                  </a:schemeClr>
                </a:solidFill>
              </a:defRPr>
            </a:lvl7pPr>
            <a:lvl8pPr marL="3350747" indent="0">
              <a:buNone/>
              <a:defRPr sz="1500">
                <a:solidFill>
                  <a:schemeClr val="tx1">
                    <a:tint val="75000"/>
                  </a:schemeClr>
                </a:solidFill>
              </a:defRPr>
            </a:lvl8pPr>
            <a:lvl9pPr marL="382942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557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5"/>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5"/>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3446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5" y="1535113"/>
            <a:ext cx="4376871" cy="639762"/>
          </a:xfrm>
        </p:spPr>
        <p:txBody>
          <a:bodyPr anchor="b"/>
          <a:lstStyle>
            <a:lvl1pPr marL="0" indent="0">
              <a:buNone/>
              <a:defRPr sz="2500" b="1"/>
            </a:lvl1pPr>
            <a:lvl2pPr marL="478677" indent="0">
              <a:buNone/>
              <a:defRPr sz="2100" b="1"/>
            </a:lvl2pPr>
            <a:lvl3pPr marL="957356" indent="0">
              <a:buNone/>
              <a:defRPr sz="1900" b="1"/>
            </a:lvl3pPr>
            <a:lvl4pPr marL="1436035" indent="0">
              <a:buNone/>
              <a:defRPr sz="1700" b="1"/>
            </a:lvl4pPr>
            <a:lvl5pPr marL="1914713" indent="0">
              <a:buNone/>
              <a:defRPr sz="1700" b="1"/>
            </a:lvl5pPr>
            <a:lvl6pPr marL="2393390" indent="0">
              <a:buNone/>
              <a:defRPr sz="1700" b="1"/>
            </a:lvl6pPr>
            <a:lvl7pPr marL="2872067" indent="0">
              <a:buNone/>
              <a:defRPr sz="1700" b="1"/>
            </a:lvl7pPr>
            <a:lvl8pPr marL="3350747" indent="0">
              <a:buNone/>
              <a:defRPr sz="1700" b="1"/>
            </a:lvl8pPr>
            <a:lvl9pPr marL="382942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5" y="2174875"/>
            <a:ext cx="4376871"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500" b="1"/>
            </a:lvl1pPr>
            <a:lvl2pPr marL="478677" indent="0">
              <a:buNone/>
              <a:defRPr sz="2100" b="1"/>
            </a:lvl2pPr>
            <a:lvl3pPr marL="957356" indent="0">
              <a:buNone/>
              <a:defRPr sz="1900" b="1"/>
            </a:lvl3pPr>
            <a:lvl4pPr marL="1436035" indent="0">
              <a:buNone/>
              <a:defRPr sz="1700" b="1"/>
            </a:lvl4pPr>
            <a:lvl5pPr marL="1914713" indent="0">
              <a:buNone/>
              <a:defRPr sz="1700" b="1"/>
            </a:lvl5pPr>
            <a:lvl6pPr marL="2393390" indent="0">
              <a:buNone/>
              <a:defRPr sz="1700" b="1"/>
            </a:lvl6pPr>
            <a:lvl7pPr marL="2872067" indent="0">
              <a:buNone/>
              <a:defRPr sz="1700" b="1"/>
            </a:lvl7pPr>
            <a:lvl8pPr marL="3350747" indent="0">
              <a:buNone/>
              <a:defRPr sz="1700" b="1"/>
            </a:lvl8pPr>
            <a:lvl9pPr marL="382942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0197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5666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98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50"/>
            <a:ext cx="3259005" cy="116205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872973" y="273053"/>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4" y="1435103"/>
            <a:ext cx="3259005" cy="4691063"/>
          </a:xfrm>
        </p:spPr>
        <p:txBody>
          <a:bodyPr/>
          <a:lstStyle>
            <a:lvl1pPr marL="0" indent="0">
              <a:buNone/>
              <a:defRPr sz="1500"/>
            </a:lvl1pPr>
            <a:lvl2pPr marL="478677" indent="0">
              <a:buNone/>
              <a:defRPr sz="1200"/>
            </a:lvl2pPr>
            <a:lvl3pPr marL="957356" indent="0">
              <a:buNone/>
              <a:defRPr sz="1000"/>
            </a:lvl3pPr>
            <a:lvl4pPr marL="1436035" indent="0">
              <a:buNone/>
              <a:defRPr sz="900"/>
            </a:lvl4pPr>
            <a:lvl5pPr marL="1914713" indent="0">
              <a:buNone/>
              <a:defRPr sz="900"/>
            </a:lvl5pPr>
            <a:lvl6pPr marL="2393390" indent="0">
              <a:buNone/>
              <a:defRPr sz="900"/>
            </a:lvl6pPr>
            <a:lvl7pPr marL="2872067" indent="0">
              <a:buNone/>
              <a:defRPr sz="900"/>
            </a:lvl7pPr>
            <a:lvl8pPr marL="3350747" indent="0">
              <a:buNone/>
              <a:defRPr sz="900"/>
            </a:lvl8pPr>
            <a:lvl9pPr marL="38294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3044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400"/>
            </a:lvl1pPr>
            <a:lvl2pPr marL="478677" indent="0">
              <a:buNone/>
              <a:defRPr sz="2900"/>
            </a:lvl2pPr>
            <a:lvl3pPr marL="957356" indent="0">
              <a:buNone/>
              <a:defRPr sz="2500"/>
            </a:lvl3pPr>
            <a:lvl4pPr marL="1436035" indent="0">
              <a:buNone/>
              <a:defRPr sz="2100"/>
            </a:lvl4pPr>
            <a:lvl5pPr marL="1914713" indent="0">
              <a:buNone/>
              <a:defRPr sz="2100"/>
            </a:lvl5pPr>
            <a:lvl6pPr marL="2393390" indent="0">
              <a:buNone/>
              <a:defRPr sz="2100"/>
            </a:lvl6pPr>
            <a:lvl7pPr marL="2872067" indent="0">
              <a:buNone/>
              <a:defRPr sz="2100"/>
            </a:lvl7pPr>
            <a:lvl8pPr marL="3350747" indent="0">
              <a:buNone/>
              <a:defRPr sz="2100"/>
            </a:lvl8pPr>
            <a:lvl9pPr marL="3829422" indent="0">
              <a:buNone/>
              <a:defRPr sz="2100"/>
            </a:lvl9pPr>
          </a:lstStyle>
          <a:p>
            <a:endParaRPr lang="en-US" dirty="0"/>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677" indent="0">
              <a:buNone/>
              <a:defRPr sz="1200"/>
            </a:lvl2pPr>
            <a:lvl3pPr marL="957356" indent="0">
              <a:buNone/>
              <a:defRPr sz="1000"/>
            </a:lvl3pPr>
            <a:lvl4pPr marL="1436035" indent="0">
              <a:buNone/>
              <a:defRPr sz="900"/>
            </a:lvl4pPr>
            <a:lvl5pPr marL="1914713" indent="0">
              <a:buNone/>
              <a:defRPr sz="900"/>
            </a:lvl5pPr>
            <a:lvl6pPr marL="2393390" indent="0">
              <a:buNone/>
              <a:defRPr sz="900"/>
            </a:lvl6pPr>
            <a:lvl7pPr marL="2872067" indent="0">
              <a:buNone/>
              <a:defRPr sz="900"/>
            </a:lvl7pPr>
            <a:lvl8pPr marL="3350747" indent="0">
              <a:buNone/>
              <a:defRPr sz="900"/>
            </a:lvl8pPr>
            <a:lvl9pPr marL="38294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4526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609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5300" y="1600206"/>
            <a:ext cx="4375150" cy="4525963"/>
          </a:xfrm>
          <a:prstGeom prst="rect">
            <a:avLst/>
          </a:prstGeom>
        </p:spPr>
        <p:txBody>
          <a:bodyPr/>
          <a:lstStyle>
            <a:lvl1pPr>
              <a:defRPr sz="2800">
                <a:latin typeface="Garamond" pitchFamily="18" charset="0"/>
              </a:defRPr>
            </a:lvl1pPr>
            <a:lvl2pPr>
              <a:defRPr sz="2400">
                <a:latin typeface="Garamond" pitchFamily="18" charset="0"/>
              </a:defRPr>
            </a:lvl2pPr>
            <a:lvl3pPr>
              <a:defRPr sz="2000">
                <a:latin typeface="Garamond" pitchFamily="18" charset="0"/>
              </a:defRPr>
            </a:lvl3pPr>
            <a:lvl4pPr>
              <a:defRPr sz="1800">
                <a:latin typeface="Garamond" pitchFamily="18" charset="0"/>
              </a:defRPr>
            </a:lvl4pPr>
            <a:lvl5pPr>
              <a:defRPr sz="1800">
                <a:latin typeface="Garamond"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2800">
                <a:latin typeface="Garamond" pitchFamily="18" charset="0"/>
              </a:defRPr>
            </a:lvl1pPr>
            <a:lvl2pPr>
              <a:defRPr sz="2400">
                <a:latin typeface="Garamond" pitchFamily="18" charset="0"/>
              </a:defRPr>
            </a:lvl2pPr>
            <a:lvl3pPr>
              <a:defRPr sz="2000">
                <a:latin typeface="Garamond" pitchFamily="18" charset="0"/>
              </a:defRPr>
            </a:lvl3pPr>
            <a:lvl4pPr>
              <a:defRPr sz="1800">
                <a:latin typeface="Garamond" pitchFamily="18" charset="0"/>
              </a:defRPr>
            </a:lvl4pPr>
            <a:lvl5pPr>
              <a:defRPr sz="1800">
                <a:latin typeface="Garamond"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9981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9279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1C663-D95F-47EF-878C-1D8F98FF5FA9}" type="datetimeFigureOut">
              <a:rPr lang="en-US" smtClean="0">
                <a:solidFill>
                  <a:prstClr val="black">
                    <a:tint val="75000"/>
                  </a:prstClr>
                </a:solidFill>
              </a:rPr>
              <a:pPr/>
              <a:t>14-May-13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374EF0-85C4-43CA-9DDB-9DC35E4DB2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871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atin typeface="Garamond" pitchFamily="18" charset="0"/>
              </a:defRPr>
            </a:lvl1pPr>
            <a:lvl2pPr>
              <a:defRPr sz="2000">
                <a:latin typeface="Garamond" pitchFamily="18" charset="0"/>
              </a:defRPr>
            </a:lvl2pPr>
            <a:lvl3pPr>
              <a:defRPr sz="1800">
                <a:latin typeface="Garamond" pitchFamily="18" charset="0"/>
              </a:defRPr>
            </a:lvl3pPr>
            <a:lvl4pPr>
              <a:defRPr sz="1600">
                <a:latin typeface="Garamond" pitchFamily="18" charset="0"/>
              </a:defRPr>
            </a:lvl4pPr>
            <a:lvl5pPr>
              <a:defRPr sz="1600">
                <a:latin typeface="Garamond"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115" y="1535113"/>
            <a:ext cx="4378590" cy="639762"/>
          </a:xfrm>
          <a:prstGeom prst="rect">
            <a:avLst/>
          </a:prstGeom>
        </p:spPr>
        <p:txBody>
          <a:bodyPr anchor="b"/>
          <a:lstStyle>
            <a:lvl1pPr marL="0" indent="0">
              <a:buNone/>
              <a:defRPr sz="2400" b="1">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a:lstStyle>
            <a:lvl1pPr>
              <a:defRPr sz="2400">
                <a:latin typeface="Garamond" pitchFamily="18" charset="0"/>
              </a:defRPr>
            </a:lvl1pPr>
            <a:lvl2pPr>
              <a:defRPr sz="2000">
                <a:latin typeface="Garamond" pitchFamily="18" charset="0"/>
              </a:defRPr>
            </a:lvl2pPr>
            <a:lvl3pPr>
              <a:defRPr sz="1800">
                <a:latin typeface="Garamond" pitchFamily="18" charset="0"/>
              </a:defRPr>
            </a:lvl3pPr>
            <a:lvl4pPr>
              <a:defRPr sz="1600">
                <a:latin typeface="Garamond" pitchFamily="18" charset="0"/>
              </a:defRPr>
            </a:lvl4pPr>
            <a:lvl5pPr>
              <a:defRPr sz="1600">
                <a:latin typeface="Garamond"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486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Garamond"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7221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8691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atin typeface="Garamond"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72972" y="273067"/>
            <a:ext cx="5537729" cy="5853113"/>
          </a:xfrm>
          <a:prstGeom prst="rect">
            <a:avLst/>
          </a:prstGeom>
        </p:spPr>
        <p:txBody>
          <a:bodyPr/>
          <a:lstStyle>
            <a:lvl1pPr>
              <a:defRPr sz="3200">
                <a:latin typeface="Garamond" pitchFamily="18" charset="0"/>
              </a:defRPr>
            </a:lvl1pPr>
            <a:lvl2pPr>
              <a:defRPr sz="2800">
                <a:latin typeface="Garamond" pitchFamily="18" charset="0"/>
              </a:defRPr>
            </a:lvl2pPr>
            <a:lvl3pPr>
              <a:defRPr sz="2400">
                <a:latin typeface="Garamond" pitchFamily="18" charset="0"/>
              </a:defRPr>
            </a:lvl3pPr>
            <a:lvl4pPr>
              <a:defRPr sz="2000">
                <a:latin typeface="Garamond" pitchFamily="18" charset="0"/>
              </a:defRPr>
            </a:lvl4pPr>
            <a:lvl5pPr>
              <a:defRPr sz="2000">
                <a:latin typeface="Garamond"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35103"/>
            <a:ext cx="3259006" cy="4691063"/>
          </a:xfrm>
          <a:prstGeom prst="rect">
            <a:avLst/>
          </a:prstGeom>
        </p:spPr>
        <p:txBody>
          <a:bodyPr/>
          <a:lstStyle>
            <a:lvl1pPr marL="0" indent="0">
              <a:buNone/>
              <a:defRPr sz="1400">
                <a:latin typeface="Garamond"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5069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gi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pyright"/>
          <p:cNvSpPr txBox="1">
            <a:spLocks noChangeArrowheads="1"/>
          </p:cNvSpPr>
          <p:nvPr userDrawn="1"/>
        </p:nvSpPr>
        <p:spPr bwMode="auto">
          <a:xfrm>
            <a:off x="344488" y="6572250"/>
            <a:ext cx="141064" cy="138499"/>
          </a:xfrm>
          <a:prstGeom prst="rect">
            <a:avLst/>
          </a:prstGeom>
          <a:noFill/>
          <a:ln>
            <a:noFill/>
          </a:ln>
          <a:extLst/>
        </p:spPr>
        <p:txBody>
          <a:bodyPr wrap="none" lIns="0" tIns="0" rIns="0" bIns="0">
            <a:spAutoFit/>
          </a:bodyPr>
          <a:lstStyle>
            <a:lvl1pPr eaLnBrk="0" hangingPunct="0">
              <a:defRPr sz="2400">
                <a:solidFill>
                  <a:schemeClr val="tx1"/>
                </a:solidFill>
                <a:latin typeface="Times New Roman" charset="0"/>
                <a:cs typeface="Arial" charset="0"/>
              </a:defRPr>
            </a:lvl1pPr>
            <a:lvl2pPr marL="37931725" indent="-37474525" eaLnBrk="0" hangingPunct="0">
              <a:defRPr sz="2400">
                <a:solidFill>
                  <a:schemeClr val="tx1"/>
                </a:solidFill>
                <a:latin typeface="Times New Roman" charset="0"/>
                <a:cs typeface="Arial" charset="0"/>
              </a:defRPr>
            </a:lvl2pPr>
            <a:lvl3pPr eaLnBrk="0" hangingPunct="0">
              <a:defRPr sz="2400">
                <a:solidFill>
                  <a:schemeClr val="tx1"/>
                </a:solidFill>
                <a:latin typeface="Times New Roman" charset="0"/>
                <a:cs typeface="Arial" charset="0"/>
              </a:defRPr>
            </a:lvl3pPr>
            <a:lvl4pPr eaLnBrk="0" hangingPunct="0">
              <a:defRPr sz="2400">
                <a:solidFill>
                  <a:schemeClr val="tx1"/>
                </a:solidFill>
                <a:latin typeface="Times New Roman" charset="0"/>
                <a:cs typeface="Arial" charset="0"/>
              </a:defRPr>
            </a:lvl4pPr>
            <a:lvl5pPr eaLnBrk="0" hangingPunct="0">
              <a:defRPr sz="2400">
                <a:solidFill>
                  <a:schemeClr val="tx1"/>
                </a:solidFill>
                <a:latin typeface="Times New Roman" charset="0"/>
                <a:cs typeface="Arial" charset="0"/>
              </a:defRPr>
            </a:lvl5pPr>
            <a:lvl6pPr marL="457200" eaLnBrk="0" fontAlgn="base" hangingPunct="0">
              <a:spcBef>
                <a:spcPct val="0"/>
              </a:spcBef>
              <a:spcAft>
                <a:spcPct val="0"/>
              </a:spcAft>
              <a:defRPr sz="2400">
                <a:solidFill>
                  <a:schemeClr val="tx1"/>
                </a:solidFill>
                <a:latin typeface="Times New Roman" charset="0"/>
                <a:cs typeface="Arial" charset="0"/>
              </a:defRPr>
            </a:lvl6pPr>
            <a:lvl7pPr marL="914400" eaLnBrk="0" fontAlgn="base" hangingPunct="0">
              <a:spcBef>
                <a:spcPct val="0"/>
              </a:spcBef>
              <a:spcAft>
                <a:spcPct val="0"/>
              </a:spcAft>
              <a:defRPr sz="2400">
                <a:solidFill>
                  <a:schemeClr val="tx1"/>
                </a:solidFill>
                <a:latin typeface="Times New Roman" charset="0"/>
                <a:cs typeface="Arial" charset="0"/>
              </a:defRPr>
            </a:lvl7pPr>
            <a:lvl8pPr marL="1371600" eaLnBrk="0" fontAlgn="base" hangingPunct="0">
              <a:spcBef>
                <a:spcPct val="0"/>
              </a:spcBef>
              <a:spcAft>
                <a:spcPct val="0"/>
              </a:spcAft>
              <a:defRPr sz="2400">
                <a:solidFill>
                  <a:schemeClr val="tx1"/>
                </a:solidFill>
                <a:latin typeface="Times New Roman" charset="0"/>
                <a:cs typeface="Arial" charset="0"/>
              </a:defRPr>
            </a:lvl8pPr>
            <a:lvl9pPr marL="1828800" eaLnBrk="0" fontAlgn="base" hangingPunct="0">
              <a:spcBef>
                <a:spcPct val="0"/>
              </a:spcBef>
              <a:spcAft>
                <a:spcPct val="0"/>
              </a:spcAft>
              <a:defRPr sz="2400">
                <a:solidFill>
                  <a:schemeClr val="tx1"/>
                </a:solidFill>
                <a:latin typeface="Times New Roman" charset="0"/>
                <a:cs typeface="Arial" charset="0"/>
              </a:defRPr>
            </a:lvl9pPr>
          </a:lstStyle>
          <a:p>
            <a:pPr eaLnBrk="1" hangingPunct="1">
              <a:defRPr/>
            </a:pPr>
            <a:fld id="{8994C5C2-B385-4D8B-955F-379D62A43AE0}" type="slidenum">
              <a:rPr lang="en-GB" sz="900" smtClean="0">
                <a:solidFill>
                  <a:srgbClr val="777777"/>
                </a:solidFill>
                <a:latin typeface="Arial" charset="0"/>
              </a:rPr>
              <a:t>‹#›</a:t>
            </a:fld>
            <a:endParaRPr lang="en-GB" sz="900" dirty="0" smtClean="0">
              <a:solidFill>
                <a:srgbClr val="777777"/>
              </a:solidFill>
              <a:latin typeface="Arial" charset="0"/>
            </a:endParaRPr>
          </a:p>
        </p:txBody>
      </p: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53200" y="6358047"/>
            <a:ext cx="2786635" cy="455891"/>
          </a:xfrm>
          <a:prstGeom prst="rect">
            <a:avLst/>
          </a:prstGeom>
        </p:spPr>
      </p:pic>
    </p:spTree>
  </p:cSld>
  <p:clrMap bg1="lt1" tx1="dk1" bg2="lt2" tx2="dk2" accent1="accent1" accent2="accent2" accent3="accent3" accent4="accent4" accent5="accent5" accent6="accent6" hlink="hlink" folHlink="folHlink"/>
  <p:sldLayoutIdLst>
    <p:sldLayoutId id="2147485375" r:id="rId1"/>
    <p:sldLayoutId id="2147485362" r:id="rId2"/>
    <p:sldLayoutId id="2147485363" r:id="rId3"/>
    <p:sldLayoutId id="2147485364" r:id="rId4"/>
    <p:sldLayoutId id="2147485365" r:id="rId5"/>
    <p:sldLayoutId id="2147485366" r:id="rId6"/>
    <p:sldLayoutId id="2147485367" r:id="rId7"/>
    <p:sldLayoutId id="2147485368" r:id="rId8"/>
    <p:sldLayoutId id="2147485369" r:id="rId9"/>
    <p:sldLayoutId id="2147485370" r:id="rId10"/>
    <p:sldLayoutId id="2147485371" r:id="rId11"/>
    <p:sldLayoutId id="2147485372" r:id="rId12"/>
    <p:sldLayoutId id="2147485373" r:id="rId13"/>
    <p:sldLayoutId id="2147485374" r:id="rId14"/>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628737"/>
      </p:ext>
    </p:extLst>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Body Colour"/>
          <p:cNvSpPr>
            <a:spLocks noChangeArrowheads="1"/>
          </p:cNvSpPr>
          <p:nvPr/>
        </p:nvSpPr>
        <p:spPr bwMode="auto">
          <a:xfrm>
            <a:off x="0" y="1828801"/>
            <a:ext cx="9906000" cy="5029200"/>
          </a:xfrm>
          <a:prstGeom prst="rect">
            <a:avLst/>
          </a:prstGeom>
          <a:solidFill>
            <a:schemeClr val="accent1"/>
          </a:solidFill>
          <a:ln w="9525">
            <a:noFill/>
            <a:miter lim="800000"/>
            <a:headEnd/>
            <a:tailEnd/>
          </a:ln>
          <a:effectLst/>
        </p:spPr>
        <p:txBody>
          <a:bodyPr wrap="none" lIns="91429" tIns="45714" rIns="91429" bIns="45714" anchor="ctr"/>
          <a:lstStyle/>
          <a:p>
            <a:pPr algn="ctr">
              <a:defRPr/>
            </a:pPr>
            <a:endParaRPr lang="en-US" dirty="0">
              <a:solidFill>
                <a:srgbClr val="FFFFFF"/>
              </a:solidFill>
              <a:latin typeface="Times New Roman" pitchFamily="18" charset="0"/>
              <a:cs typeface="+mn-cs"/>
            </a:endParaRPr>
          </a:p>
        </p:txBody>
      </p:sp>
      <p:sp>
        <p:nvSpPr>
          <p:cNvPr id="1034" name="Title Colour"/>
          <p:cNvSpPr>
            <a:spLocks noChangeArrowheads="1"/>
          </p:cNvSpPr>
          <p:nvPr/>
        </p:nvSpPr>
        <p:spPr bwMode="auto">
          <a:xfrm>
            <a:off x="0" y="0"/>
            <a:ext cx="9906000" cy="1800226"/>
          </a:xfrm>
          <a:prstGeom prst="rect">
            <a:avLst/>
          </a:prstGeom>
          <a:solidFill>
            <a:schemeClr val="bg1"/>
          </a:solidFill>
          <a:ln w="9525">
            <a:noFill/>
            <a:miter lim="800000"/>
            <a:headEnd/>
            <a:tailEnd/>
          </a:ln>
          <a:effectLst/>
        </p:spPr>
        <p:txBody>
          <a:bodyPr wrap="none" lIns="91429" tIns="45714" rIns="91429" bIns="45714" anchor="ctr"/>
          <a:lstStyle/>
          <a:p>
            <a:pPr>
              <a:defRPr/>
            </a:pPr>
            <a:endParaRPr lang="en-US" sz="2800" dirty="0">
              <a:solidFill>
                <a:srgbClr val="000000"/>
              </a:solidFill>
              <a:latin typeface="Arial" charset="0"/>
              <a:cs typeface="+mn-cs"/>
            </a:endParaRPr>
          </a:p>
        </p:txBody>
      </p:sp>
      <p:sp>
        <p:nvSpPr>
          <p:cNvPr id="1028" name="Title Placeholder"/>
          <p:cNvSpPr>
            <a:spLocks noGrp="1" noChangeArrowheads="1"/>
          </p:cNvSpPr>
          <p:nvPr>
            <p:ph type="title"/>
          </p:nvPr>
        </p:nvSpPr>
        <p:spPr bwMode="auto">
          <a:xfrm>
            <a:off x="390394" y="360364"/>
            <a:ext cx="912521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Text Placeholder"/>
          <p:cNvSpPr>
            <a:spLocks noGrp="1" noChangeArrowheads="1"/>
          </p:cNvSpPr>
          <p:nvPr>
            <p:ph type="body" idx="1"/>
          </p:nvPr>
        </p:nvSpPr>
        <p:spPr bwMode="auto">
          <a:xfrm>
            <a:off x="390394" y="2160588"/>
            <a:ext cx="912521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Copyright"/>
          <p:cNvSpPr txBox="1">
            <a:spLocks noChangeArrowheads="1"/>
          </p:cNvSpPr>
          <p:nvPr userDrawn="1"/>
        </p:nvSpPr>
        <p:spPr bwMode="auto">
          <a:xfrm>
            <a:off x="344488" y="6572250"/>
            <a:ext cx="504946" cy="138499"/>
          </a:xfrm>
          <a:prstGeom prst="rect">
            <a:avLst/>
          </a:prstGeom>
          <a:noFill/>
          <a:ln>
            <a:noFill/>
          </a:ln>
          <a:extLst/>
        </p:spPr>
        <p:txBody>
          <a:bodyPr wrap="none" lIns="0" tIns="0" rIns="0" bIns="0">
            <a:spAutoFit/>
          </a:bodyPr>
          <a:lstStyle>
            <a:lvl1pPr eaLnBrk="0" hangingPunct="0">
              <a:defRPr sz="2400">
                <a:solidFill>
                  <a:schemeClr val="tx1"/>
                </a:solidFill>
                <a:latin typeface="Times New Roman" charset="0"/>
                <a:cs typeface="Arial" charset="0"/>
              </a:defRPr>
            </a:lvl1pPr>
            <a:lvl2pPr marL="37931725" indent="-37474525" eaLnBrk="0" hangingPunct="0">
              <a:defRPr sz="2400">
                <a:solidFill>
                  <a:schemeClr val="tx1"/>
                </a:solidFill>
                <a:latin typeface="Times New Roman" charset="0"/>
                <a:cs typeface="Arial" charset="0"/>
              </a:defRPr>
            </a:lvl2pPr>
            <a:lvl3pPr eaLnBrk="0" hangingPunct="0">
              <a:defRPr sz="2400">
                <a:solidFill>
                  <a:schemeClr val="tx1"/>
                </a:solidFill>
                <a:latin typeface="Times New Roman" charset="0"/>
                <a:cs typeface="Arial" charset="0"/>
              </a:defRPr>
            </a:lvl3pPr>
            <a:lvl4pPr eaLnBrk="0" hangingPunct="0">
              <a:defRPr sz="2400">
                <a:solidFill>
                  <a:schemeClr val="tx1"/>
                </a:solidFill>
                <a:latin typeface="Times New Roman" charset="0"/>
                <a:cs typeface="Arial" charset="0"/>
              </a:defRPr>
            </a:lvl4pPr>
            <a:lvl5pPr eaLnBrk="0" hangingPunct="0">
              <a:defRPr sz="2400">
                <a:solidFill>
                  <a:schemeClr val="tx1"/>
                </a:solidFill>
                <a:latin typeface="Times New Roman" charset="0"/>
                <a:cs typeface="Arial" charset="0"/>
              </a:defRPr>
            </a:lvl5pPr>
            <a:lvl6pPr marL="457200" eaLnBrk="0" fontAlgn="base" hangingPunct="0">
              <a:spcBef>
                <a:spcPct val="0"/>
              </a:spcBef>
              <a:spcAft>
                <a:spcPct val="0"/>
              </a:spcAft>
              <a:defRPr sz="2400">
                <a:solidFill>
                  <a:schemeClr val="tx1"/>
                </a:solidFill>
                <a:latin typeface="Times New Roman" charset="0"/>
                <a:cs typeface="Arial" charset="0"/>
              </a:defRPr>
            </a:lvl6pPr>
            <a:lvl7pPr marL="914400" eaLnBrk="0" fontAlgn="base" hangingPunct="0">
              <a:spcBef>
                <a:spcPct val="0"/>
              </a:spcBef>
              <a:spcAft>
                <a:spcPct val="0"/>
              </a:spcAft>
              <a:defRPr sz="2400">
                <a:solidFill>
                  <a:schemeClr val="tx1"/>
                </a:solidFill>
                <a:latin typeface="Times New Roman" charset="0"/>
                <a:cs typeface="Arial" charset="0"/>
              </a:defRPr>
            </a:lvl7pPr>
            <a:lvl8pPr marL="1371600" eaLnBrk="0" fontAlgn="base" hangingPunct="0">
              <a:spcBef>
                <a:spcPct val="0"/>
              </a:spcBef>
              <a:spcAft>
                <a:spcPct val="0"/>
              </a:spcAft>
              <a:defRPr sz="2400">
                <a:solidFill>
                  <a:schemeClr val="tx1"/>
                </a:solidFill>
                <a:latin typeface="Times New Roman" charset="0"/>
                <a:cs typeface="Arial" charset="0"/>
              </a:defRPr>
            </a:lvl8pPr>
            <a:lvl9pPr marL="1828800" eaLnBrk="0" fontAlgn="base" hangingPunct="0">
              <a:spcBef>
                <a:spcPct val="0"/>
              </a:spcBef>
              <a:spcAft>
                <a:spcPct val="0"/>
              </a:spcAft>
              <a:defRPr sz="2400">
                <a:solidFill>
                  <a:schemeClr val="tx1"/>
                </a:solidFill>
                <a:latin typeface="Times New Roman" charset="0"/>
                <a:cs typeface="Arial" charset="0"/>
              </a:defRPr>
            </a:lvl9pPr>
          </a:lstStyle>
          <a:p>
            <a:pPr eaLnBrk="1" hangingPunct="1">
              <a:defRPr/>
            </a:pPr>
            <a:r>
              <a:rPr lang="en-GB" sz="900" dirty="0" smtClean="0">
                <a:solidFill>
                  <a:srgbClr val="777777"/>
                </a:solidFill>
                <a:latin typeface="Arial" charset="0"/>
              </a:rPr>
              <a:t>Page | </a:t>
            </a:r>
            <a:fld id="{8994C5C2-B385-4D8B-955F-379D62A43AE0}" type="slidenum">
              <a:rPr lang="en-GB" sz="900" smtClean="0">
                <a:solidFill>
                  <a:srgbClr val="777777"/>
                </a:solidFill>
                <a:latin typeface="Arial" charset="0"/>
              </a:rPr>
              <a:t>‹#›</a:t>
            </a:fld>
            <a:endParaRPr lang="en-GB" sz="900" dirty="0" smtClean="0">
              <a:solidFill>
                <a:srgbClr val="777777"/>
              </a:solidFill>
              <a:latin typeface="Arial" charset="0"/>
            </a:endParaRP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53200" y="6358047"/>
            <a:ext cx="2786635" cy="455891"/>
          </a:xfrm>
          <a:prstGeom prst="rect">
            <a:avLst/>
          </a:prstGeom>
        </p:spPr>
      </p:pic>
    </p:spTree>
    <p:extLst>
      <p:ext uri="{BB962C8B-B14F-4D97-AF65-F5344CB8AC3E}">
        <p14:creationId xmlns:p14="http://schemas.microsoft.com/office/powerpoint/2010/main" val="2003709308"/>
      </p:ext>
    </p:extLst>
  </p:cSld>
  <p:clrMap bg1="lt1" tx1="dk1" bg2="lt2" tx2="dk2" accent1="accent1" accent2="accent2" accent3="accent3" accent4="accent4" accent5="accent5" accent6="accent6" hlink="hlink" folHlink="folHlink"/>
  <p:sldLayoutIdLst>
    <p:sldLayoutId id="2147485389"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 id="2147485400" r:id="rId12"/>
    <p:sldLayoutId id="2147485401" r:id="rId13"/>
    <p:sldLayoutId id="2147485402"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145" algn="l" rtl="0" fontAlgn="base">
        <a:spcBef>
          <a:spcPct val="0"/>
        </a:spcBef>
        <a:spcAft>
          <a:spcPct val="0"/>
        </a:spcAft>
        <a:defRPr sz="2800">
          <a:solidFill>
            <a:schemeClr val="tx2"/>
          </a:solidFill>
          <a:latin typeface="Arial" charset="0"/>
        </a:defRPr>
      </a:lvl6pPr>
      <a:lvl7pPr marL="914290" algn="l" rtl="0" fontAlgn="base">
        <a:spcBef>
          <a:spcPct val="0"/>
        </a:spcBef>
        <a:spcAft>
          <a:spcPct val="0"/>
        </a:spcAft>
        <a:defRPr sz="2800">
          <a:solidFill>
            <a:schemeClr val="tx2"/>
          </a:solidFill>
          <a:latin typeface="Arial" charset="0"/>
        </a:defRPr>
      </a:lvl7pPr>
      <a:lvl8pPr marL="1371433" algn="l" rtl="0" fontAlgn="base">
        <a:spcBef>
          <a:spcPct val="0"/>
        </a:spcBef>
        <a:spcAft>
          <a:spcPct val="0"/>
        </a:spcAft>
        <a:defRPr sz="2800">
          <a:solidFill>
            <a:schemeClr val="tx2"/>
          </a:solidFill>
          <a:latin typeface="Arial" charset="0"/>
        </a:defRPr>
      </a:lvl8pPr>
      <a:lvl9pPr marL="1828578" algn="l" rtl="0" fontAlgn="base">
        <a:spcBef>
          <a:spcPct val="0"/>
        </a:spcBef>
        <a:spcAft>
          <a:spcPct val="0"/>
        </a:spcAft>
        <a:defRPr sz="2800">
          <a:solidFill>
            <a:schemeClr val="tx2"/>
          </a:solidFill>
          <a:latin typeface="Arial" charset="0"/>
        </a:defRPr>
      </a:lvl9pPr>
    </p:titleStyle>
    <p:bodyStyle>
      <a:lvl1pPr marL="342858" indent="-342858" algn="l" rtl="0" eaLnBrk="0" fontAlgn="base" hangingPunct="0">
        <a:spcBef>
          <a:spcPct val="20000"/>
        </a:spcBef>
        <a:spcAft>
          <a:spcPct val="0"/>
        </a:spcAft>
        <a:buChar char="•"/>
        <a:defRPr sz="2800">
          <a:solidFill>
            <a:schemeClr val="tx1"/>
          </a:solidFill>
          <a:latin typeface="+mn-lt"/>
          <a:ea typeface="+mn-ea"/>
          <a:cs typeface="+mn-cs"/>
        </a:defRPr>
      </a:lvl1pPr>
      <a:lvl2pPr marL="742859" indent="-285716" algn="l" rtl="0" eaLnBrk="0" fontAlgn="base" hangingPunct="0">
        <a:spcBef>
          <a:spcPct val="20000"/>
        </a:spcBef>
        <a:spcAft>
          <a:spcPct val="0"/>
        </a:spcAft>
        <a:buChar char="–"/>
        <a:defRPr sz="2800">
          <a:solidFill>
            <a:schemeClr val="tx1"/>
          </a:solidFill>
          <a:latin typeface="+mn-lt"/>
        </a:defRPr>
      </a:lvl2pPr>
      <a:lvl3pPr marL="1142861" indent="-228572" algn="l" rtl="0" eaLnBrk="0" fontAlgn="base" hangingPunct="0">
        <a:spcBef>
          <a:spcPct val="20000"/>
        </a:spcBef>
        <a:spcAft>
          <a:spcPct val="0"/>
        </a:spcAft>
        <a:buChar char="•"/>
        <a:defRPr sz="2800">
          <a:solidFill>
            <a:schemeClr val="tx1"/>
          </a:solidFill>
          <a:latin typeface="+mn-lt"/>
        </a:defRPr>
      </a:lvl3pPr>
      <a:lvl4pPr marL="1600006" indent="-228572" algn="l" rtl="0" eaLnBrk="0" fontAlgn="base" hangingPunct="0">
        <a:spcBef>
          <a:spcPct val="20000"/>
        </a:spcBef>
        <a:spcAft>
          <a:spcPct val="0"/>
        </a:spcAft>
        <a:buChar char="–"/>
        <a:defRPr sz="2800">
          <a:solidFill>
            <a:schemeClr val="tx1"/>
          </a:solidFill>
          <a:latin typeface="+mn-lt"/>
        </a:defRPr>
      </a:lvl4pPr>
      <a:lvl5pPr marL="2057149" indent="-228572" algn="l" rtl="0" eaLnBrk="0" fontAlgn="base" hangingPunct="0">
        <a:spcBef>
          <a:spcPct val="20000"/>
        </a:spcBef>
        <a:spcAft>
          <a:spcPct val="0"/>
        </a:spcAft>
        <a:buChar char="»"/>
        <a:defRPr sz="2800">
          <a:solidFill>
            <a:schemeClr val="tx1"/>
          </a:solidFill>
          <a:latin typeface="+mn-lt"/>
        </a:defRPr>
      </a:lvl5pPr>
      <a:lvl6pPr marL="2514294" indent="-228572" algn="l" rtl="0" fontAlgn="base">
        <a:spcBef>
          <a:spcPct val="20000"/>
        </a:spcBef>
        <a:spcAft>
          <a:spcPct val="0"/>
        </a:spcAft>
        <a:buChar char="»"/>
        <a:defRPr sz="2800">
          <a:solidFill>
            <a:schemeClr val="tx1"/>
          </a:solidFill>
          <a:latin typeface="+mn-lt"/>
        </a:defRPr>
      </a:lvl6pPr>
      <a:lvl7pPr marL="2971439" indent="-228572" algn="l" rtl="0" fontAlgn="base">
        <a:spcBef>
          <a:spcPct val="20000"/>
        </a:spcBef>
        <a:spcAft>
          <a:spcPct val="0"/>
        </a:spcAft>
        <a:buChar char="»"/>
        <a:defRPr sz="2800">
          <a:solidFill>
            <a:schemeClr val="tx1"/>
          </a:solidFill>
          <a:latin typeface="+mn-lt"/>
        </a:defRPr>
      </a:lvl7pPr>
      <a:lvl8pPr marL="3428584" indent="-228572" algn="l" rtl="0" fontAlgn="base">
        <a:spcBef>
          <a:spcPct val="20000"/>
        </a:spcBef>
        <a:spcAft>
          <a:spcPct val="0"/>
        </a:spcAft>
        <a:buChar char="»"/>
        <a:defRPr sz="2800">
          <a:solidFill>
            <a:schemeClr val="tx1"/>
          </a:solidFill>
          <a:latin typeface="+mn-lt"/>
        </a:defRPr>
      </a:lvl8pPr>
      <a:lvl9pPr marL="3885727" indent="-228572"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290" rtl="0" eaLnBrk="1" latinLnBrk="0" hangingPunct="1">
        <a:defRPr sz="1700" kern="1200">
          <a:solidFill>
            <a:schemeClr val="tx1"/>
          </a:solidFill>
          <a:latin typeface="+mn-lt"/>
          <a:ea typeface="+mn-ea"/>
          <a:cs typeface="+mn-cs"/>
        </a:defRPr>
      </a:lvl1pPr>
      <a:lvl2pPr marL="457145" algn="l" defTabSz="914290" rtl="0" eaLnBrk="1" latinLnBrk="0" hangingPunct="1">
        <a:defRPr sz="1700" kern="1200">
          <a:solidFill>
            <a:schemeClr val="tx1"/>
          </a:solidFill>
          <a:latin typeface="+mn-lt"/>
          <a:ea typeface="+mn-ea"/>
          <a:cs typeface="+mn-cs"/>
        </a:defRPr>
      </a:lvl2pPr>
      <a:lvl3pPr marL="914290" algn="l" defTabSz="914290" rtl="0" eaLnBrk="1" latinLnBrk="0" hangingPunct="1">
        <a:defRPr sz="1700" kern="1200">
          <a:solidFill>
            <a:schemeClr val="tx1"/>
          </a:solidFill>
          <a:latin typeface="+mn-lt"/>
          <a:ea typeface="+mn-ea"/>
          <a:cs typeface="+mn-cs"/>
        </a:defRPr>
      </a:lvl3pPr>
      <a:lvl4pPr marL="1371433" algn="l" defTabSz="914290" rtl="0" eaLnBrk="1" latinLnBrk="0" hangingPunct="1">
        <a:defRPr sz="1700" kern="1200">
          <a:solidFill>
            <a:schemeClr val="tx1"/>
          </a:solidFill>
          <a:latin typeface="+mn-lt"/>
          <a:ea typeface="+mn-ea"/>
          <a:cs typeface="+mn-cs"/>
        </a:defRPr>
      </a:lvl4pPr>
      <a:lvl5pPr marL="1828578" algn="l" defTabSz="914290" rtl="0" eaLnBrk="1" latinLnBrk="0" hangingPunct="1">
        <a:defRPr sz="1700" kern="1200">
          <a:solidFill>
            <a:schemeClr val="tx1"/>
          </a:solidFill>
          <a:latin typeface="+mn-lt"/>
          <a:ea typeface="+mn-ea"/>
          <a:cs typeface="+mn-cs"/>
        </a:defRPr>
      </a:lvl5pPr>
      <a:lvl6pPr marL="2285722" algn="l" defTabSz="914290" rtl="0" eaLnBrk="1" latinLnBrk="0" hangingPunct="1">
        <a:defRPr sz="1700" kern="1200">
          <a:solidFill>
            <a:schemeClr val="tx1"/>
          </a:solidFill>
          <a:latin typeface="+mn-lt"/>
          <a:ea typeface="+mn-ea"/>
          <a:cs typeface="+mn-cs"/>
        </a:defRPr>
      </a:lvl6pPr>
      <a:lvl7pPr marL="2742867" algn="l" defTabSz="914290" rtl="0" eaLnBrk="1" latinLnBrk="0" hangingPunct="1">
        <a:defRPr sz="1700" kern="1200">
          <a:solidFill>
            <a:schemeClr val="tx1"/>
          </a:solidFill>
          <a:latin typeface="+mn-lt"/>
          <a:ea typeface="+mn-ea"/>
          <a:cs typeface="+mn-cs"/>
        </a:defRPr>
      </a:lvl7pPr>
      <a:lvl8pPr marL="3200011" algn="l" defTabSz="914290" rtl="0" eaLnBrk="1" latinLnBrk="0" hangingPunct="1">
        <a:defRPr sz="1700" kern="1200">
          <a:solidFill>
            <a:schemeClr val="tx1"/>
          </a:solidFill>
          <a:latin typeface="+mn-lt"/>
          <a:ea typeface="+mn-ea"/>
          <a:cs typeface="+mn-cs"/>
        </a:defRPr>
      </a:lvl8pPr>
      <a:lvl9pPr marL="3657155" algn="l" defTabSz="91429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42E1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5734" tIns="47868" rIns="95734" bIns="478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5"/>
            <a:ext cx="8915400" cy="4525963"/>
          </a:xfrm>
          <a:prstGeom prst="rect">
            <a:avLst/>
          </a:prstGeom>
        </p:spPr>
        <p:txBody>
          <a:bodyPr vert="horz" lIns="95734" tIns="47868" rIns="95734" bIns="478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7"/>
            <a:ext cx="2311400" cy="365125"/>
          </a:xfrm>
          <a:prstGeom prst="rect">
            <a:avLst/>
          </a:prstGeom>
        </p:spPr>
        <p:txBody>
          <a:bodyPr vert="horz" lIns="95734" tIns="47868" rIns="95734" bIns="47868" rtlCol="0" anchor="ctr"/>
          <a:lstStyle>
            <a:lvl1pPr algn="l">
              <a:defRPr sz="1200">
                <a:solidFill>
                  <a:schemeClr val="tx1">
                    <a:tint val="75000"/>
                  </a:schemeClr>
                </a:solidFill>
              </a:defRPr>
            </a:lvl1pPr>
          </a:lstStyle>
          <a:p>
            <a:fld id="{35A1C663-D95F-47EF-878C-1D8F98FF5FA9}" type="datetimeFigureOut">
              <a:rPr lang="en-US" smtClean="0">
                <a:solidFill>
                  <a:prstClr val="black">
                    <a:tint val="75000"/>
                  </a:prstClr>
                </a:solidFill>
                <a:latin typeface="Arial" charset="0"/>
                <a:cs typeface="+mn-cs"/>
              </a:rPr>
              <a:pPr/>
              <a:t>14-May-13</a:t>
            </a:fld>
            <a:endParaRPr lang="en-US" dirty="0">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5734" tIns="47868" rIns="95734" bIns="47868" rtlCol="0" anchor="ctr"/>
          <a:lstStyle>
            <a:lvl1pPr algn="ctr">
              <a:defRPr sz="1200">
                <a:solidFill>
                  <a:schemeClr val="tx1">
                    <a:tint val="75000"/>
                  </a:schemeClr>
                </a:solidFill>
              </a:defRPr>
            </a:lvl1pPr>
          </a:lstStyle>
          <a:p>
            <a:endParaRPr lang="en-US" dirty="0">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5734" tIns="47868" rIns="95734" bIns="47868" rtlCol="0" anchor="ctr"/>
          <a:lstStyle>
            <a:lvl1pPr algn="r">
              <a:defRPr sz="1200">
                <a:solidFill>
                  <a:schemeClr val="tx1">
                    <a:tint val="75000"/>
                  </a:schemeClr>
                </a:solidFill>
              </a:defRPr>
            </a:lvl1pPr>
          </a:lstStyle>
          <a:p>
            <a:fld id="{0F374EF0-85C4-43CA-9DDB-9DC35E4DB293}" type="slidenum">
              <a:rPr lang="en-US" smtClean="0">
                <a:solidFill>
                  <a:prstClr val="black">
                    <a:tint val="75000"/>
                  </a:prstClr>
                </a:solidFill>
                <a:latin typeface="Arial" charset="0"/>
                <a:cs typeface="+mn-cs"/>
              </a:rPr>
              <a:pPr/>
              <a:t>‹#›</a:t>
            </a:fld>
            <a:endParaRPr lang="en-US" dirty="0">
              <a:solidFill>
                <a:prstClr val="black">
                  <a:tint val="75000"/>
                </a:prstClr>
              </a:solidFill>
              <a:latin typeface="Arial" charset="0"/>
              <a:cs typeface="+mn-cs"/>
            </a:endParaRPr>
          </a:p>
        </p:txBody>
      </p:sp>
    </p:spTree>
    <p:extLst>
      <p:ext uri="{BB962C8B-B14F-4D97-AF65-F5344CB8AC3E}">
        <p14:creationId xmlns:p14="http://schemas.microsoft.com/office/powerpoint/2010/main" val="1804243668"/>
      </p:ext>
    </p:extLst>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407" r:id="rId4"/>
    <p:sldLayoutId id="2147485408" r:id="rId5"/>
    <p:sldLayoutId id="2147485409" r:id="rId6"/>
    <p:sldLayoutId id="2147485410" r:id="rId7"/>
    <p:sldLayoutId id="2147485411" r:id="rId8"/>
    <p:sldLayoutId id="2147485412" r:id="rId9"/>
    <p:sldLayoutId id="2147485413" r:id="rId10"/>
    <p:sldLayoutId id="2147485414" r:id="rId11"/>
    <p:sldLayoutId id="2147485415" r:id="rId12"/>
  </p:sldLayoutIdLst>
  <p:txStyles>
    <p:titleStyle>
      <a:lvl1pPr algn="ctr" defTabSz="957356" rtl="0" eaLnBrk="1" latinLnBrk="0" hangingPunct="1">
        <a:spcBef>
          <a:spcPct val="0"/>
        </a:spcBef>
        <a:buNone/>
        <a:defRPr sz="4600" kern="1200">
          <a:solidFill>
            <a:schemeClr val="tx1"/>
          </a:solidFill>
          <a:latin typeface="+mj-lt"/>
          <a:ea typeface="+mj-ea"/>
          <a:cs typeface="+mj-cs"/>
        </a:defRPr>
      </a:lvl1pPr>
    </p:titleStyle>
    <p:bodyStyle>
      <a:lvl1pPr marL="359008" indent="-359008" algn="l" defTabSz="9573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7852" indent="-299175" algn="l" defTabSz="95735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6695" indent="-239339" algn="l" defTabSz="95735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5372" indent="-239339" algn="l" defTabSz="95735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4051" indent="-239339" algn="l" defTabSz="95735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2729" indent="-239339" algn="l" defTabSz="95735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408" indent="-239339" algn="l" defTabSz="95735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084" indent="-239339" algn="l" defTabSz="95735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8763" indent="-239339" algn="l" defTabSz="95735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356" rtl="0" eaLnBrk="1" latinLnBrk="0" hangingPunct="1">
        <a:defRPr sz="1900" kern="1200">
          <a:solidFill>
            <a:schemeClr val="tx1"/>
          </a:solidFill>
          <a:latin typeface="+mn-lt"/>
          <a:ea typeface="+mn-ea"/>
          <a:cs typeface="+mn-cs"/>
        </a:defRPr>
      </a:lvl1pPr>
      <a:lvl2pPr marL="478677" algn="l" defTabSz="957356" rtl="0" eaLnBrk="1" latinLnBrk="0" hangingPunct="1">
        <a:defRPr sz="1900" kern="1200">
          <a:solidFill>
            <a:schemeClr val="tx1"/>
          </a:solidFill>
          <a:latin typeface="+mn-lt"/>
          <a:ea typeface="+mn-ea"/>
          <a:cs typeface="+mn-cs"/>
        </a:defRPr>
      </a:lvl2pPr>
      <a:lvl3pPr marL="957356" algn="l" defTabSz="957356" rtl="0" eaLnBrk="1" latinLnBrk="0" hangingPunct="1">
        <a:defRPr sz="1900" kern="1200">
          <a:solidFill>
            <a:schemeClr val="tx1"/>
          </a:solidFill>
          <a:latin typeface="+mn-lt"/>
          <a:ea typeface="+mn-ea"/>
          <a:cs typeface="+mn-cs"/>
        </a:defRPr>
      </a:lvl3pPr>
      <a:lvl4pPr marL="1436035" algn="l" defTabSz="957356" rtl="0" eaLnBrk="1" latinLnBrk="0" hangingPunct="1">
        <a:defRPr sz="1900" kern="1200">
          <a:solidFill>
            <a:schemeClr val="tx1"/>
          </a:solidFill>
          <a:latin typeface="+mn-lt"/>
          <a:ea typeface="+mn-ea"/>
          <a:cs typeface="+mn-cs"/>
        </a:defRPr>
      </a:lvl4pPr>
      <a:lvl5pPr marL="1914713" algn="l" defTabSz="957356" rtl="0" eaLnBrk="1" latinLnBrk="0" hangingPunct="1">
        <a:defRPr sz="1900" kern="1200">
          <a:solidFill>
            <a:schemeClr val="tx1"/>
          </a:solidFill>
          <a:latin typeface="+mn-lt"/>
          <a:ea typeface="+mn-ea"/>
          <a:cs typeface="+mn-cs"/>
        </a:defRPr>
      </a:lvl5pPr>
      <a:lvl6pPr marL="2393390" algn="l" defTabSz="957356" rtl="0" eaLnBrk="1" latinLnBrk="0" hangingPunct="1">
        <a:defRPr sz="1900" kern="1200">
          <a:solidFill>
            <a:schemeClr val="tx1"/>
          </a:solidFill>
          <a:latin typeface="+mn-lt"/>
          <a:ea typeface="+mn-ea"/>
          <a:cs typeface="+mn-cs"/>
        </a:defRPr>
      </a:lvl6pPr>
      <a:lvl7pPr marL="2872067" algn="l" defTabSz="957356" rtl="0" eaLnBrk="1" latinLnBrk="0" hangingPunct="1">
        <a:defRPr sz="1900" kern="1200">
          <a:solidFill>
            <a:schemeClr val="tx1"/>
          </a:solidFill>
          <a:latin typeface="+mn-lt"/>
          <a:ea typeface="+mn-ea"/>
          <a:cs typeface="+mn-cs"/>
        </a:defRPr>
      </a:lvl7pPr>
      <a:lvl8pPr marL="3350747" algn="l" defTabSz="957356" rtl="0" eaLnBrk="1" latinLnBrk="0" hangingPunct="1">
        <a:defRPr sz="1900" kern="1200">
          <a:solidFill>
            <a:schemeClr val="tx1"/>
          </a:solidFill>
          <a:latin typeface="+mn-lt"/>
          <a:ea typeface="+mn-ea"/>
          <a:cs typeface="+mn-cs"/>
        </a:defRPr>
      </a:lvl8pPr>
      <a:lvl9pPr marL="3829422" algn="l" defTabSz="95735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1.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107" t="3595" r="6131" b="5689"/>
          <a:stretch/>
        </p:blipFill>
        <p:spPr>
          <a:xfrm>
            <a:off x="5608935" y="2437308"/>
            <a:ext cx="4024585" cy="4160044"/>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85872" y="208712"/>
            <a:ext cx="2706888" cy="1204064"/>
          </a:xfrm>
          <a:prstGeom prst="rect">
            <a:avLst/>
          </a:prstGeom>
        </p:spPr>
      </p:pic>
      <p:sp>
        <p:nvSpPr>
          <p:cNvPr id="8" name="Rectangle 7"/>
          <p:cNvSpPr/>
          <p:nvPr/>
        </p:nvSpPr>
        <p:spPr>
          <a:xfrm>
            <a:off x="755689" y="1600200"/>
            <a:ext cx="7115268" cy="1508105"/>
          </a:xfrm>
          <a:prstGeom prst="rect">
            <a:avLst/>
          </a:prstGeom>
        </p:spPr>
        <p:txBody>
          <a:bodyPr wrap="square">
            <a:spAutoFit/>
          </a:bodyPr>
          <a:lstStyle/>
          <a:p>
            <a:r>
              <a:rPr lang="en-US" sz="3300" b="1" dirty="0">
                <a:solidFill>
                  <a:srgbClr val="4F2D7F"/>
                </a:solidFill>
                <a:latin typeface="Arial" pitchFamily="34" charset="0"/>
                <a:cs typeface="Arial" pitchFamily="34" charset="0"/>
              </a:rPr>
              <a:t>Integrating MSMEs with the Global Value </a:t>
            </a:r>
            <a:r>
              <a:rPr lang="en-US" sz="3300" b="1" dirty="0" smtClean="0">
                <a:solidFill>
                  <a:srgbClr val="4F2D7F"/>
                </a:solidFill>
                <a:latin typeface="Arial" pitchFamily="34" charset="0"/>
                <a:cs typeface="Arial" pitchFamily="34" charset="0"/>
              </a:rPr>
              <a:t>Chain</a:t>
            </a:r>
            <a:r>
              <a:rPr lang="en-US" sz="3300" b="1" dirty="0">
                <a:solidFill>
                  <a:srgbClr val="4F2D7F"/>
                </a:solidFill>
                <a:latin typeface="Arial" pitchFamily="34" charset="0"/>
                <a:cs typeface="Arial" pitchFamily="34" charset="0"/>
              </a:rPr>
              <a:t/>
            </a:r>
            <a:br>
              <a:rPr lang="en-US" sz="3300" b="1" dirty="0">
                <a:solidFill>
                  <a:srgbClr val="4F2D7F"/>
                </a:solidFill>
                <a:latin typeface="Arial" pitchFamily="34" charset="0"/>
                <a:cs typeface="Arial" pitchFamily="34" charset="0"/>
              </a:rPr>
            </a:br>
            <a:r>
              <a:rPr lang="en-US" sz="1200" dirty="0" smtClean="0">
                <a:solidFill>
                  <a:srgbClr val="FF7900"/>
                </a:solidFill>
                <a:latin typeface="Arial" pitchFamily="34" charset="0"/>
                <a:cs typeface="Arial" pitchFamily="34" charset="0"/>
              </a:rPr>
              <a:t/>
            </a:r>
            <a:br>
              <a:rPr lang="en-US" sz="1200" dirty="0" smtClean="0">
                <a:solidFill>
                  <a:srgbClr val="FF7900"/>
                </a:solidFill>
                <a:latin typeface="Arial" pitchFamily="34" charset="0"/>
                <a:cs typeface="Arial" pitchFamily="34" charset="0"/>
              </a:rPr>
            </a:br>
            <a:r>
              <a:rPr lang="en-US" sz="1200" dirty="0" smtClean="0">
                <a:latin typeface="Arial" pitchFamily="34" charset="0"/>
                <a:cs typeface="Arial" pitchFamily="34" charset="0"/>
              </a:rPr>
              <a:t>2013</a:t>
            </a:r>
            <a:endParaRPr lang="en-US" sz="1200" dirty="0">
              <a:latin typeface="Arial" pitchFamily="34" charset="0"/>
              <a:cs typeface="Arial" pitchFamily="34" charset="0"/>
            </a:endParaRPr>
          </a:p>
        </p:txBody>
      </p:sp>
      <p:pic>
        <p:nvPicPr>
          <p:cNvPr id="9" name="Picture 2" descr="New FICCI Logo"/>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8265368" y="358602"/>
            <a:ext cx="1008112" cy="91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63166" y="5457998"/>
            <a:ext cx="7115268" cy="923330"/>
          </a:xfrm>
          <a:prstGeom prst="rect">
            <a:avLst/>
          </a:prstGeom>
        </p:spPr>
        <p:txBody>
          <a:bodyPr wrap="square">
            <a:spAutoFit/>
          </a:bodyPr>
          <a:lstStyle/>
          <a:p>
            <a:r>
              <a:rPr lang="en-US" sz="1800" b="1" dirty="0" smtClean="0">
                <a:solidFill>
                  <a:srgbClr val="4F2D7F"/>
                </a:solidFill>
                <a:latin typeface="Arial" pitchFamily="34" charset="0"/>
                <a:cs typeface="Arial" pitchFamily="34" charset="0"/>
              </a:rPr>
              <a:t>Piyush Patodia</a:t>
            </a:r>
          </a:p>
          <a:p>
            <a:r>
              <a:rPr lang="en-US" sz="1800" dirty="0" smtClean="0">
                <a:latin typeface="Arial" pitchFamily="34" charset="0"/>
                <a:cs typeface="Arial" pitchFamily="34" charset="0"/>
              </a:rPr>
              <a:t>Director – Government &amp; Infrastructure Advisory</a:t>
            </a:r>
          </a:p>
          <a:p>
            <a:r>
              <a:rPr lang="en-US" sz="1800" dirty="0" smtClean="0">
                <a:latin typeface="Arial" pitchFamily="34" charset="0"/>
                <a:cs typeface="Arial" pitchFamily="34" charset="0"/>
              </a:rPr>
              <a:t>Grant Thornton India LLP</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326788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312837"/>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smtClean="0">
                <a:solidFill>
                  <a:srgbClr val="4F2D7F"/>
                </a:solidFill>
                <a:latin typeface="Arial" pitchFamily="34" charset="0"/>
                <a:cs typeface="Arial" pitchFamily="34" charset="0"/>
              </a:rPr>
              <a:t>Integration of MSMEs into Global Value Chains</a:t>
            </a:r>
            <a:endParaRPr lang="en-US" sz="2800" dirty="0">
              <a:solidFill>
                <a:srgbClr val="4F2D7F"/>
              </a:solidFill>
              <a:latin typeface="Arial" pitchFamily="34" charset="0"/>
              <a:cs typeface="Arial" pitchFamily="34" charset="0"/>
            </a:endParaRP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19" name="Rectangle 18"/>
          <p:cNvSpPr/>
          <p:nvPr/>
        </p:nvSpPr>
        <p:spPr>
          <a:xfrm rot="5400000">
            <a:off x="1550682" y="-285313"/>
            <a:ext cx="432048" cy="3276483"/>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smtClean="0">
                <a:solidFill>
                  <a:schemeClr val="tx1"/>
                </a:solidFill>
                <a:latin typeface="Arial" pitchFamily="34" charset="0"/>
                <a:cs typeface="Arial" pitchFamily="34" charset="0"/>
              </a:rPr>
              <a:t>Benefits of Integration</a:t>
            </a:r>
            <a:endParaRPr lang="en-US" sz="2000" b="1" dirty="0">
              <a:solidFill>
                <a:schemeClr val="tx1"/>
              </a:solidFill>
              <a:latin typeface="Arial" pitchFamily="34" charset="0"/>
              <a:cs typeface="Arial" pitchFamily="34" charset="0"/>
            </a:endParaRPr>
          </a:p>
        </p:txBody>
      </p:sp>
      <p:sp>
        <p:nvSpPr>
          <p:cNvPr id="20" name="TextBox 19"/>
          <p:cNvSpPr txBox="1"/>
          <p:nvPr/>
        </p:nvSpPr>
        <p:spPr>
          <a:xfrm>
            <a:off x="344488" y="1700808"/>
            <a:ext cx="8446059" cy="4320480"/>
          </a:xfrm>
          <a:prstGeom prst="rect">
            <a:avLst/>
          </a:prstGeom>
          <a:noFill/>
        </p:spPr>
        <p:txBody>
          <a:bodyPr wrap="square" rtlCol="0">
            <a:noAutofit/>
          </a:bodyPr>
          <a:lstStyle/>
          <a:p>
            <a:pPr marL="171450" indent="-171450">
              <a:buFont typeface="Arial" pitchFamily="34" charset="0"/>
              <a:buChar char="•"/>
              <a:tabLst>
                <a:tab pos="1597025" algn="l"/>
              </a:tabLst>
            </a:pPr>
            <a:r>
              <a:rPr lang="en-US" sz="1600" b="1" dirty="0" smtClean="0">
                <a:solidFill>
                  <a:srgbClr val="4F2D7F"/>
                </a:solidFill>
                <a:latin typeface="Arial" pitchFamily="34" charset="0"/>
                <a:cs typeface="Arial" pitchFamily="34" charset="0"/>
              </a:rPr>
              <a:t>Greater flexibility and reduced costs</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for global organisations from all aspects of production</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Provides MSMEs and </a:t>
            </a:r>
            <a:r>
              <a:rPr lang="en-US" sz="1600" dirty="0">
                <a:latin typeface="Arial" pitchFamily="34" charset="0"/>
                <a:cs typeface="Arial" pitchFamily="34" charset="0"/>
              </a:rPr>
              <a:t>g</a:t>
            </a:r>
            <a:r>
              <a:rPr lang="en-US" sz="1600" dirty="0" smtClean="0">
                <a:latin typeface="Arial" pitchFamily="34" charset="0"/>
                <a:cs typeface="Arial" pitchFamily="34" charset="0"/>
              </a:rPr>
              <a:t>lobal organisations the ability to </a:t>
            </a:r>
            <a:r>
              <a:rPr lang="en-US" sz="1600" b="1" dirty="0">
                <a:solidFill>
                  <a:srgbClr val="4F2D7F"/>
                </a:solidFill>
                <a:latin typeface="Arial" pitchFamily="34" charset="0"/>
                <a:cs typeface="Arial" pitchFamily="34" charset="0"/>
              </a:rPr>
              <a:t>cross leverage each other's strengths</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and enable them to </a:t>
            </a:r>
            <a:r>
              <a:rPr lang="en-US" sz="1600" b="1" dirty="0">
                <a:solidFill>
                  <a:srgbClr val="4F2D7F"/>
                </a:solidFill>
                <a:latin typeface="Arial" pitchFamily="34" charset="0"/>
                <a:cs typeface="Arial" pitchFamily="34" charset="0"/>
              </a:rPr>
              <a:t>tap into innovations while achieving economies of scale</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as well</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Providing global organisations with </a:t>
            </a:r>
            <a:r>
              <a:rPr lang="en-US" sz="1600" b="1" dirty="0">
                <a:solidFill>
                  <a:srgbClr val="4F2D7F"/>
                </a:solidFill>
                <a:latin typeface="Arial" pitchFamily="34" charset="0"/>
                <a:cs typeface="Arial" pitchFamily="34" charset="0"/>
              </a:rPr>
              <a:t>greater geographical reach</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Enables large corporations to </a:t>
            </a:r>
            <a:r>
              <a:rPr lang="en-US" sz="1600" b="1" dirty="0">
                <a:solidFill>
                  <a:srgbClr val="4F2D7F"/>
                </a:solidFill>
                <a:latin typeface="Arial" pitchFamily="34" charset="0"/>
                <a:cs typeface="Arial" pitchFamily="34" charset="0"/>
              </a:rPr>
              <a:t>focus on their strategic capabilities and high value add activities</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like research &amp; development, branding, marketing etc.</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b="1" dirty="0">
                <a:solidFill>
                  <a:srgbClr val="4F2D7F"/>
                </a:solidFill>
                <a:latin typeface="Arial" pitchFamily="34" charset="0"/>
                <a:cs typeface="Arial" pitchFamily="34" charset="0"/>
              </a:rPr>
              <a:t>Increase industrial capabilities, enable modernisation and capacity building </a:t>
            </a:r>
            <a:r>
              <a:rPr lang="en-US" sz="1600" dirty="0" smtClean="0">
                <a:latin typeface="Arial" pitchFamily="34" charset="0"/>
                <a:cs typeface="Arial" pitchFamily="34" charset="0"/>
              </a:rPr>
              <a:t>of MSMEs</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b="1" dirty="0">
                <a:solidFill>
                  <a:srgbClr val="4F2D7F"/>
                </a:solidFill>
                <a:latin typeface="Arial" pitchFamily="34" charset="0"/>
                <a:cs typeface="Arial" pitchFamily="34" charset="0"/>
              </a:rPr>
              <a:t>Provide access to finance to MSMEs </a:t>
            </a:r>
            <a:r>
              <a:rPr lang="en-US" sz="1600" dirty="0" smtClean="0">
                <a:latin typeface="Arial" pitchFamily="34" charset="0"/>
                <a:cs typeface="Arial" pitchFamily="34" charset="0"/>
              </a:rPr>
              <a:t>through their global </a:t>
            </a:r>
            <a:r>
              <a:rPr lang="en-US" sz="1600" dirty="0">
                <a:latin typeface="Arial" pitchFamily="34" charset="0"/>
                <a:cs typeface="Arial" pitchFamily="34" charset="0"/>
              </a:rPr>
              <a:t>p</a:t>
            </a:r>
            <a:r>
              <a:rPr lang="en-US" sz="1600" dirty="0" smtClean="0">
                <a:latin typeface="Arial" pitchFamily="34" charset="0"/>
                <a:cs typeface="Arial" pitchFamily="34" charset="0"/>
              </a:rPr>
              <a:t>artners</a:t>
            </a:r>
          </a:p>
          <a:p>
            <a:pPr marL="171450" indent="-171450">
              <a:buFont typeface="Arial" pitchFamily="34" charset="0"/>
              <a:buChar char="•"/>
              <a:tabLst>
                <a:tab pos="1597025" algn="l"/>
              </a:tabLst>
            </a:pPr>
            <a:endParaRPr lang="en-US" sz="1600" dirty="0" smtClean="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endParaRPr lang="en-US" sz="1600" dirty="0" smtClean="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endParaRPr lang="en-US" sz="1600" dirty="0" smtClean="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5393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up)">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up)">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wipe(up)">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xEl>
                                              <p:pRg st="6" end="6"/>
                                            </p:txEl>
                                          </p:spTgt>
                                        </p:tgtEl>
                                        <p:attrNameLst>
                                          <p:attrName>style.visibility</p:attrName>
                                        </p:attrNameLst>
                                      </p:cBhvr>
                                      <p:to>
                                        <p:strVal val="visible"/>
                                      </p:to>
                                    </p:set>
                                    <p:animEffect transition="in" filter="wipe(up)">
                                      <p:cBhvr>
                                        <p:cTn id="22" dur="500"/>
                                        <p:tgtEl>
                                          <p:spTgt spid="2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xEl>
                                              <p:pRg st="8" end="8"/>
                                            </p:txEl>
                                          </p:spTgt>
                                        </p:tgtEl>
                                        <p:attrNameLst>
                                          <p:attrName>style.visibility</p:attrName>
                                        </p:attrNameLst>
                                      </p:cBhvr>
                                      <p:to>
                                        <p:strVal val="visible"/>
                                      </p:to>
                                    </p:set>
                                    <p:animEffect transition="in" filter="wipe(up)">
                                      <p:cBhvr>
                                        <p:cTn id="27" dur="500"/>
                                        <p:tgtEl>
                                          <p:spTgt spid="2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xEl>
                                              <p:pRg st="10" end="10"/>
                                            </p:txEl>
                                          </p:spTgt>
                                        </p:tgtEl>
                                        <p:attrNameLst>
                                          <p:attrName>style.visibility</p:attrName>
                                        </p:attrNameLst>
                                      </p:cBhvr>
                                      <p:to>
                                        <p:strVal val="visible"/>
                                      </p:to>
                                    </p:set>
                                    <p:animEffect transition="in" filter="wipe(up)">
                                      <p:cBhvr>
                                        <p:cTn id="32" dur="500"/>
                                        <p:tgtEl>
                                          <p:spTgt spid="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312837"/>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a:solidFill>
                  <a:srgbClr val="4F2D7F"/>
                </a:solidFill>
                <a:latin typeface="Arial" pitchFamily="34" charset="0"/>
                <a:cs typeface="Arial" pitchFamily="34" charset="0"/>
              </a:rPr>
              <a:t>Mega Food </a:t>
            </a:r>
            <a:r>
              <a:rPr lang="en-US" sz="2800" dirty="0" smtClean="0">
                <a:solidFill>
                  <a:srgbClr val="4F2D7F"/>
                </a:solidFill>
                <a:latin typeface="Arial" pitchFamily="34" charset="0"/>
                <a:cs typeface="Arial" pitchFamily="34" charset="0"/>
              </a:rPr>
              <a:t>Park case study</a:t>
            </a:r>
            <a:endParaRPr lang="en-US" sz="2800" dirty="0">
              <a:solidFill>
                <a:srgbClr val="4F2D7F"/>
              </a:solidFill>
              <a:latin typeface="Arial" pitchFamily="34" charset="0"/>
              <a:cs typeface="Arial" pitchFamily="34" charset="0"/>
            </a:endParaRP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3" name="TextBox 2"/>
          <p:cNvSpPr txBox="1"/>
          <p:nvPr/>
        </p:nvSpPr>
        <p:spPr>
          <a:xfrm>
            <a:off x="290984" y="1196752"/>
            <a:ext cx="8982496" cy="4031873"/>
          </a:xfrm>
          <a:prstGeom prst="rect">
            <a:avLst/>
          </a:prstGeom>
          <a:noFill/>
        </p:spPr>
        <p:txBody>
          <a:bodyPr wrap="square" rtlCol="0">
            <a:spAutoFit/>
          </a:bodyPr>
          <a:lstStyle/>
          <a:p>
            <a:r>
              <a:rPr lang="en-US" sz="1600" b="1" dirty="0" smtClean="0">
                <a:solidFill>
                  <a:srgbClr val="4F2D7F"/>
                </a:solidFill>
                <a:latin typeface="Arial" pitchFamily="34" charset="0"/>
                <a:cs typeface="Arial" pitchFamily="34" charset="0"/>
              </a:rPr>
              <a:t>Abstract:</a:t>
            </a:r>
          </a:p>
          <a:p>
            <a:pPr marL="120650" indent="-120650">
              <a:buFont typeface="Arial" pitchFamily="34" charset="0"/>
              <a:buChar char="•"/>
            </a:pPr>
            <a:r>
              <a:rPr lang="en-US" sz="1600" dirty="0" smtClean="0">
                <a:solidFill>
                  <a:srgbClr val="000000"/>
                </a:solidFill>
                <a:latin typeface="Arial" pitchFamily="34" charset="0"/>
                <a:cs typeface="Arial" pitchFamily="34" charset="0"/>
              </a:rPr>
              <a:t>Mega Food </a:t>
            </a:r>
            <a:r>
              <a:rPr lang="en-US" sz="1600" dirty="0">
                <a:solidFill>
                  <a:srgbClr val="000000"/>
                </a:solidFill>
                <a:latin typeface="Arial" pitchFamily="34" charset="0"/>
                <a:cs typeface="Arial" pitchFamily="34" charset="0"/>
              </a:rPr>
              <a:t>parks are expected to </a:t>
            </a:r>
            <a:r>
              <a:rPr lang="en-US" sz="1600" dirty="0" smtClean="0">
                <a:solidFill>
                  <a:srgbClr val="000000"/>
                </a:solidFill>
                <a:latin typeface="Arial" pitchFamily="34" charset="0"/>
                <a:cs typeface="Arial" pitchFamily="34" charset="0"/>
              </a:rPr>
              <a:t>make </a:t>
            </a:r>
            <a:r>
              <a:rPr lang="en-US" sz="1600" dirty="0">
                <a:solidFill>
                  <a:srgbClr val="000000"/>
                </a:solidFill>
                <a:latin typeface="Arial" pitchFamily="34" charset="0"/>
                <a:cs typeface="Arial" pitchFamily="34" charset="0"/>
              </a:rPr>
              <a:t>optimum use of the Agri raw </a:t>
            </a:r>
            <a:r>
              <a:rPr lang="en-US" sz="1600" dirty="0" smtClean="0">
                <a:solidFill>
                  <a:srgbClr val="000000"/>
                </a:solidFill>
                <a:latin typeface="Arial" pitchFamily="34" charset="0"/>
                <a:cs typeface="Arial" pitchFamily="34" charset="0"/>
              </a:rPr>
              <a:t>materials</a:t>
            </a:r>
          </a:p>
          <a:p>
            <a:endParaRPr lang="en-US" sz="1600" dirty="0">
              <a:solidFill>
                <a:srgbClr val="000000"/>
              </a:solidFill>
              <a:latin typeface="Arial" pitchFamily="34" charset="0"/>
              <a:cs typeface="Arial" pitchFamily="34" charset="0"/>
            </a:endParaRPr>
          </a:p>
          <a:p>
            <a:r>
              <a:rPr lang="en-US" sz="1600" b="1" dirty="0">
                <a:solidFill>
                  <a:srgbClr val="4F2D7F"/>
                </a:solidFill>
                <a:latin typeface="Arial" pitchFamily="34" charset="0"/>
                <a:cs typeface="Arial" pitchFamily="34" charset="0"/>
              </a:rPr>
              <a:t>Current Status:</a:t>
            </a:r>
          </a:p>
          <a:p>
            <a:pPr marL="120650" indent="-120650">
              <a:buFont typeface="Arial" pitchFamily="34" charset="0"/>
              <a:buChar char="•"/>
            </a:pPr>
            <a:r>
              <a:rPr lang="en-US" sz="1600" dirty="0">
                <a:solidFill>
                  <a:srgbClr val="000000"/>
                </a:solidFill>
                <a:latin typeface="Arial" pitchFamily="34" charset="0"/>
                <a:cs typeface="Arial" pitchFamily="34" charset="0"/>
              </a:rPr>
              <a:t>13 parks out of 30 have completed their tendering process and contracts have been awarded towards various components of basic enabling, core processing and non-core </a:t>
            </a:r>
            <a:r>
              <a:rPr lang="en-US" sz="1600" dirty="0" smtClean="0">
                <a:solidFill>
                  <a:srgbClr val="000000"/>
                </a:solidFill>
                <a:latin typeface="Arial" pitchFamily="34" charset="0"/>
                <a:cs typeface="Arial" pitchFamily="34" charset="0"/>
              </a:rPr>
              <a:t>infrastructure</a:t>
            </a:r>
            <a:endParaRPr lang="en-US" sz="1600" dirty="0">
              <a:solidFill>
                <a:srgbClr val="000000"/>
              </a:solidFill>
              <a:latin typeface="Arial" pitchFamily="34" charset="0"/>
              <a:cs typeface="Arial" pitchFamily="34" charset="0"/>
            </a:endParaRPr>
          </a:p>
          <a:p>
            <a:pPr marL="285750" indent="-285750">
              <a:buFont typeface="Arial" pitchFamily="34" charset="0"/>
              <a:buChar char="•"/>
            </a:pPr>
            <a:endParaRPr lang="en-US" sz="1600" dirty="0" smtClean="0">
              <a:solidFill>
                <a:srgbClr val="000000"/>
              </a:solidFill>
              <a:latin typeface="Arial" pitchFamily="34" charset="0"/>
              <a:cs typeface="Arial" pitchFamily="34" charset="0"/>
            </a:endParaRPr>
          </a:p>
          <a:p>
            <a:r>
              <a:rPr lang="en-US" sz="1600" b="1" dirty="0">
                <a:solidFill>
                  <a:srgbClr val="4F2D7F"/>
                </a:solidFill>
                <a:latin typeface="Arial" pitchFamily="34" charset="0"/>
                <a:cs typeface="Arial" pitchFamily="34" charset="0"/>
              </a:rPr>
              <a:t>Investment Required:</a:t>
            </a:r>
          </a:p>
          <a:p>
            <a:pPr marL="120650" indent="-120650">
              <a:buFont typeface="Arial" pitchFamily="34" charset="0"/>
              <a:buChar char="•"/>
            </a:pPr>
            <a:r>
              <a:rPr lang="en-US" sz="1600" dirty="0">
                <a:solidFill>
                  <a:srgbClr val="000000"/>
                </a:solidFill>
                <a:latin typeface="Arial" pitchFamily="34" charset="0"/>
                <a:cs typeface="Arial" pitchFamily="34" charset="0"/>
              </a:rPr>
              <a:t>A</a:t>
            </a:r>
            <a:r>
              <a:rPr lang="en-US" sz="1600" dirty="0" smtClean="0">
                <a:solidFill>
                  <a:srgbClr val="000000"/>
                </a:solidFill>
                <a:latin typeface="Arial" pitchFamily="34" charset="0"/>
                <a:cs typeface="Arial" pitchFamily="34" charset="0"/>
              </a:rPr>
              <a:t>n </a:t>
            </a:r>
            <a:r>
              <a:rPr lang="en-US" sz="1600" dirty="0">
                <a:solidFill>
                  <a:srgbClr val="000000"/>
                </a:solidFill>
                <a:latin typeface="Arial" pitchFamily="34" charset="0"/>
                <a:cs typeface="Arial" pitchFamily="34" charset="0"/>
              </a:rPr>
              <a:t>investment of Rs 250 </a:t>
            </a:r>
            <a:r>
              <a:rPr lang="en-US" sz="1600" dirty="0" smtClean="0">
                <a:solidFill>
                  <a:srgbClr val="000000"/>
                </a:solidFill>
                <a:latin typeface="Arial" pitchFamily="34" charset="0"/>
                <a:cs typeface="Arial" pitchFamily="34" charset="0"/>
              </a:rPr>
              <a:t>crore is required </a:t>
            </a:r>
          </a:p>
          <a:p>
            <a:endParaRPr lang="en-US" sz="1600" dirty="0" smtClean="0">
              <a:solidFill>
                <a:srgbClr val="000000"/>
              </a:solidFill>
              <a:latin typeface="Arial" pitchFamily="34" charset="0"/>
              <a:cs typeface="Arial" pitchFamily="34" charset="0"/>
            </a:endParaRPr>
          </a:p>
          <a:p>
            <a:r>
              <a:rPr lang="en-US" sz="1600" b="1" dirty="0">
                <a:solidFill>
                  <a:srgbClr val="4F2D7F"/>
                </a:solidFill>
                <a:latin typeface="Arial" pitchFamily="34" charset="0"/>
                <a:cs typeface="Arial" pitchFamily="34" charset="0"/>
              </a:rPr>
              <a:t>Government Assistance:</a:t>
            </a:r>
          </a:p>
          <a:p>
            <a:pPr marL="120650" indent="-120650">
              <a:buFont typeface="Arial" pitchFamily="34" charset="0"/>
              <a:buChar char="•"/>
            </a:pPr>
            <a:r>
              <a:rPr lang="en-US" sz="1600" dirty="0" smtClean="0">
                <a:solidFill>
                  <a:srgbClr val="000000"/>
                </a:solidFill>
                <a:latin typeface="Arial" pitchFamily="34" charset="0"/>
                <a:cs typeface="Arial" pitchFamily="34" charset="0"/>
              </a:rPr>
              <a:t>The Ministry </a:t>
            </a:r>
            <a:r>
              <a:rPr lang="en-US" sz="1600" dirty="0">
                <a:solidFill>
                  <a:srgbClr val="000000"/>
                </a:solidFill>
                <a:latin typeface="Arial" pitchFamily="34" charset="0"/>
                <a:cs typeface="Arial" pitchFamily="34" charset="0"/>
              </a:rPr>
              <a:t>of Food Processing provides assistance up to </a:t>
            </a:r>
            <a:r>
              <a:rPr lang="en-US" sz="1600" dirty="0" smtClean="0">
                <a:solidFill>
                  <a:srgbClr val="000000"/>
                </a:solidFill>
                <a:latin typeface="Arial" pitchFamily="34" charset="0"/>
                <a:cs typeface="Arial" pitchFamily="34" charset="0"/>
              </a:rPr>
              <a:t>50% of </a:t>
            </a:r>
            <a:r>
              <a:rPr lang="en-US" sz="1600" dirty="0">
                <a:solidFill>
                  <a:srgbClr val="000000"/>
                </a:solidFill>
                <a:latin typeface="Arial" pitchFamily="34" charset="0"/>
                <a:cs typeface="Arial" pitchFamily="34" charset="0"/>
              </a:rPr>
              <a:t>the project cost (excluding land </a:t>
            </a:r>
            <a:r>
              <a:rPr lang="en-US" sz="1600" dirty="0" smtClean="0">
                <a:solidFill>
                  <a:srgbClr val="000000"/>
                </a:solidFill>
                <a:latin typeface="Arial" pitchFamily="34" charset="0"/>
                <a:cs typeface="Arial" pitchFamily="34" charset="0"/>
              </a:rPr>
              <a:t>cost)</a:t>
            </a:r>
          </a:p>
          <a:p>
            <a:pPr marL="120650" indent="-120650">
              <a:buFont typeface="Arial" pitchFamily="34" charset="0"/>
              <a:buChar char="•"/>
            </a:pPr>
            <a:r>
              <a:rPr lang="en-US" sz="1600" dirty="0">
                <a:solidFill>
                  <a:srgbClr val="000000"/>
                </a:solidFill>
                <a:latin typeface="Arial" pitchFamily="34" charset="0"/>
                <a:cs typeface="Arial" pitchFamily="34" charset="0"/>
              </a:rPr>
              <a:t>The Government has ensured a subsidy for project viability, which ensures an </a:t>
            </a:r>
            <a:r>
              <a:rPr lang="en-US" sz="1600" dirty="0" smtClean="0">
                <a:solidFill>
                  <a:srgbClr val="000000"/>
                </a:solidFill>
                <a:latin typeface="Arial" pitchFamily="34" charset="0"/>
                <a:cs typeface="Arial" pitchFamily="34" charset="0"/>
              </a:rPr>
              <a:t>IRR (</a:t>
            </a:r>
            <a:r>
              <a:rPr lang="en-US" sz="1600" dirty="0">
                <a:solidFill>
                  <a:srgbClr val="000000"/>
                </a:solidFill>
                <a:latin typeface="Arial" pitchFamily="34" charset="0"/>
                <a:cs typeface="Arial" pitchFamily="34" charset="0"/>
              </a:rPr>
              <a:t>Internal rate of return) of 13-16%, post </a:t>
            </a:r>
            <a:r>
              <a:rPr lang="en-US" sz="1600" dirty="0" smtClean="0">
                <a:solidFill>
                  <a:srgbClr val="000000"/>
                </a:solidFill>
                <a:latin typeface="Arial" pitchFamily="34" charset="0"/>
                <a:cs typeface="Arial" pitchFamily="34" charset="0"/>
              </a:rPr>
              <a:t>subsidy</a:t>
            </a:r>
            <a:endParaRPr lang="en-US" sz="1600" dirty="0">
              <a:solidFill>
                <a:srgbClr val="000000"/>
              </a:solidFill>
              <a:latin typeface="Arial" pitchFamily="34" charset="0"/>
              <a:cs typeface="Arial" pitchFamily="34" charset="0"/>
            </a:endParaRPr>
          </a:p>
          <a:p>
            <a:endParaRPr lang="en-US" sz="1600" dirty="0" smtClean="0">
              <a:solidFill>
                <a:srgbClr val="000000"/>
              </a:solidFill>
              <a:latin typeface="Arial" pitchFamily="34" charset="0"/>
              <a:cs typeface="Arial" pitchFamily="34" charset="0"/>
            </a:endParaRPr>
          </a:p>
        </p:txBody>
      </p:sp>
      <p:sp>
        <p:nvSpPr>
          <p:cNvPr id="2" name="Rectangle 1"/>
          <p:cNvSpPr/>
          <p:nvPr/>
        </p:nvSpPr>
        <p:spPr>
          <a:xfrm>
            <a:off x="416496" y="5013177"/>
            <a:ext cx="7704856" cy="1368151"/>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US" sz="1600" b="1" dirty="0">
                <a:latin typeface="Arial" pitchFamily="34" charset="0"/>
                <a:cs typeface="Arial" pitchFamily="34" charset="0"/>
              </a:rPr>
              <a:t>Vision 2015 – Strategy and Action Plan goals to enhance:</a:t>
            </a:r>
          </a:p>
          <a:p>
            <a:endParaRPr lang="en-US" sz="800" b="1" dirty="0">
              <a:latin typeface="Arial" pitchFamily="34" charset="0"/>
              <a:cs typeface="Arial" pitchFamily="34" charset="0"/>
            </a:endParaRPr>
          </a:p>
          <a:p>
            <a:pPr marL="120650" indent="-120650">
              <a:buFont typeface="Arial" pitchFamily="34" charset="0"/>
              <a:buChar char="•"/>
            </a:pPr>
            <a:r>
              <a:rPr lang="en-US" sz="1600" b="1" dirty="0">
                <a:latin typeface="Arial" pitchFamily="34" charset="0"/>
                <a:cs typeface="Arial" pitchFamily="34" charset="0"/>
              </a:rPr>
              <a:t>Level of processing of perishables from 6% to 20</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a:p>
            <a:pPr marL="120650" indent="-120650">
              <a:buFont typeface="Arial" pitchFamily="34" charset="0"/>
              <a:buChar char="•"/>
            </a:pPr>
            <a:r>
              <a:rPr lang="en-US" sz="1600" b="1" dirty="0">
                <a:latin typeface="Arial" pitchFamily="34" charset="0"/>
                <a:cs typeface="Arial" pitchFamily="34" charset="0"/>
              </a:rPr>
              <a:t>To increase value addition from 20% to 35</a:t>
            </a:r>
            <a:r>
              <a:rPr lang="en-US" sz="1600" b="1" dirty="0" smtClean="0">
                <a:latin typeface="Arial" pitchFamily="34" charset="0"/>
                <a:cs typeface="Arial" pitchFamily="34" charset="0"/>
              </a:rPr>
              <a:t>%; </a:t>
            </a:r>
            <a:r>
              <a:rPr lang="en-US" sz="1600" b="1" dirty="0">
                <a:latin typeface="Arial" pitchFamily="34" charset="0"/>
                <a:cs typeface="Arial" pitchFamily="34" charset="0"/>
              </a:rPr>
              <a:t>and</a:t>
            </a:r>
          </a:p>
          <a:p>
            <a:pPr marL="120650" indent="-120650">
              <a:buFont typeface="Arial" pitchFamily="34" charset="0"/>
              <a:buChar char="•"/>
            </a:pPr>
            <a:r>
              <a:rPr lang="en-US" sz="1600" b="1" dirty="0">
                <a:latin typeface="Arial" pitchFamily="34" charset="0"/>
                <a:cs typeface="Arial" pitchFamily="34" charset="0"/>
              </a:rPr>
              <a:t>To increase India's share in global food trade from 2%to 3%.</a:t>
            </a:r>
          </a:p>
        </p:txBody>
      </p:sp>
    </p:spTree>
    <p:extLst>
      <p:ext uri="{BB962C8B-B14F-4D97-AF65-F5344CB8AC3E}">
        <p14:creationId xmlns:p14="http://schemas.microsoft.com/office/powerpoint/2010/main" val="40227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up)">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up)">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78024"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32720" y="0"/>
            <a:ext cx="251460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944166" y="0"/>
            <a:ext cx="2514600"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437120" y="0"/>
            <a:ext cx="246888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245304"/>
            <a:ext cx="6537176" cy="64008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a:spLocks noChangeArrowheads="1"/>
          </p:cNvSpPr>
          <p:nvPr/>
        </p:nvSpPr>
        <p:spPr bwMode="auto">
          <a:xfrm>
            <a:off x="1365250" y="1772528"/>
            <a:ext cx="7056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b="1" dirty="0" smtClean="0">
                <a:solidFill>
                  <a:srgbClr val="4F2D7F"/>
                </a:solidFill>
                <a:latin typeface="Arial" charset="0"/>
              </a:rPr>
              <a:t>Survey Results &amp; Analysis</a:t>
            </a:r>
            <a:endParaRPr lang="en-US" sz="3200" b="1" dirty="0">
              <a:solidFill>
                <a:srgbClr val="4F2D7F"/>
              </a:solidFill>
              <a:latin typeface="Arial" charset="0"/>
            </a:endParaRP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6263" y="2349500"/>
            <a:ext cx="3554412"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53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312837"/>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smtClean="0">
                <a:solidFill>
                  <a:srgbClr val="4F2D7F"/>
                </a:solidFill>
                <a:latin typeface="Arial" pitchFamily="34" charset="0"/>
                <a:cs typeface="Arial" pitchFamily="34" charset="0"/>
              </a:rPr>
              <a:t>Background</a:t>
            </a:r>
            <a:endParaRPr lang="en-US" sz="2800" dirty="0">
              <a:solidFill>
                <a:srgbClr val="4F2D7F"/>
              </a:solidFill>
              <a:latin typeface="Arial" pitchFamily="34" charset="0"/>
              <a:cs typeface="Arial" pitchFamily="34" charset="0"/>
            </a:endParaRP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7" name="Rectangle 6"/>
          <p:cNvSpPr/>
          <p:nvPr/>
        </p:nvSpPr>
        <p:spPr>
          <a:xfrm rot="5400000">
            <a:off x="1869138" y="1132313"/>
            <a:ext cx="432048" cy="3441245"/>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r>
              <a:rPr lang="en-US" sz="1600" b="1" dirty="0">
                <a:solidFill>
                  <a:schemeClr val="dk1"/>
                </a:solidFill>
                <a:latin typeface="Arial" pitchFamily="34" charset="0"/>
                <a:cs typeface="Arial" pitchFamily="34" charset="0"/>
              </a:rPr>
              <a:t>Respondent Demographics</a:t>
            </a:r>
          </a:p>
        </p:txBody>
      </p:sp>
      <p:sp>
        <p:nvSpPr>
          <p:cNvPr id="8" name="TextBox 7"/>
          <p:cNvSpPr txBox="1"/>
          <p:nvPr/>
        </p:nvSpPr>
        <p:spPr>
          <a:xfrm>
            <a:off x="338517" y="3311389"/>
            <a:ext cx="3823235" cy="2421866"/>
          </a:xfrm>
          <a:prstGeom prst="rect">
            <a:avLst/>
          </a:prstGeom>
          <a:noFill/>
        </p:spPr>
        <p:txBody>
          <a:bodyPr wrap="square" rtlCol="0">
            <a:noAutofit/>
          </a:bodyPr>
          <a:lstStyle/>
          <a:p>
            <a:pPr marL="171450" indent="-171450">
              <a:buFont typeface="Arial" pitchFamily="34" charset="0"/>
              <a:buChar char="•"/>
              <a:tabLst>
                <a:tab pos="1597025" algn="l"/>
              </a:tabLst>
            </a:pPr>
            <a:r>
              <a:rPr lang="en-US" sz="1600" dirty="0" smtClean="0">
                <a:latin typeface="Arial" pitchFamily="34" charset="0"/>
                <a:cs typeface="Arial" pitchFamily="34" charset="0"/>
              </a:rPr>
              <a:t>Almost 60% of organisations had turnover of less than Rs. 10 Crores</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Respondents were operating in both lines of business B2B and B2C </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B2B businesses catering to Manufacturing Units, Service Sector and Government Organisations</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p:txBody>
      </p:sp>
      <p:sp>
        <p:nvSpPr>
          <p:cNvPr id="13" name="TextBox 12"/>
          <p:cNvSpPr txBox="1"/>
          <p:nvPr/>
        </p:nvSpPr>
        <p:spPr>
          <a:xfrm>
            <a:off x="344487" y="1052736"/>
            <a:ext cx="9013825" cy="1656184"/>
          </a:xfrm>
          <a:prstGeom prst="rect">
            <a:avLst/>
          </a:prstGeom>
          <a:noFill/>
        </p:spPr>
        <p:txBody>
          <a:bodyPr wrap="square" rtlCol="0">
            <a:noAutofit/>
          </a:bodyPr>
          <a:lstStyle/>
          <a:p>
            <a:pPr marL="171450" indent="-171450">
              <a:buFont typeface="Arial" pitchFamily="34" charset="0"/>
              <a:buChar char="•"/>
              <a:tabLst>
                <a:tab pos="1597025" algn="l"/>
              </a:tabLst>
            </a:pPr>
            <a:r>
              <a:rPr lang="en-US" sz="1600" dirty="0" smtClean="0">
                <a:latin typeface="Arial" pitchFamily="34" charset="0"/>
                <a:cs typeface="Arial" pitchFamily="34" charset="0"/>
              </a:rPr>
              <a:t>Survey on Indian MSMEs conducted by Grant Thornton and FICCI</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To gauge the Indian business environment vis-à-vis its integration with the Global Value Chain</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Results also highlighted the challenges faced by Indian MSMEs</a:t>
            </a:r>
          </a:p>
        </p:txBody>
      </p:sp>
      <p:sp>
        <p:nvSpPr>
          <p:cNvPr id="26" name="Rectangle 25"/>
          <p:cNvSpPr>
            <a:spLocks noChangeArrowheads="1"/>
          </p:cNvSpPr>
          <p:nvPr/>
        </p:nvSpPr>
        <p:spPr bwMode="auto">
          <a:xfrm>
            <a:off x="4556813" y="3004283"/>
            <a:ext cx="849060" cy="447996"/>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824BB0"/>
                </a:solidFill>
                <a:effectLst/>
                <a:uLnTx/>
                <a:uFillTx/>
                <a:latin typeface="Arial" pitchFamily="34" charset="0"/>
                <a:cs typeface="Arial" pitchFamily="34" charset="0"/>
              </a:rPr>
              <a:t>23%</a:t>
            </a:r>
            <a:endParaRPr kumimoji="0" lang="en-US" sz="2000" b="0"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27" name="Rectangle 26"/>
          <p:cNvSpPr>
            <a:spLocks noChangeArrowheads="1"/>
          </p:cNvSpPr>
          <p:nvPr/>
        </p:nvSpPr>
        <p:spPr bwMode="auto">
          <a:xfrm>
            <a:off x="4161752" y="3451424"/>
            <a:ext cx="1295304"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Industrial</a:t>
            </a:r>
            <a:endPar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9" name="Rectangle 28"/>
          <p:cNvSpPr>
            <a:spLocks noChangeArrowheads="1"/>
          </p:cNvSpPr>
          <p:nvPr/>
        </p:nvSpPr>
        <p:spPr bwMode="auto">
          <a:xfrm>
            <a:off x="5648570" y="3005139"/>
            <a:ext cx="842839" cy="444081"/>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824BB0"/>
                </a:solidFill>
                <a:effectLst/>
                <a:uLnTx/>
                <a:uFillTx/>
                <a:latin typeface="Arial" pitchFamily="34" charset="0"/>
                <a:cs typeface="Arial" pitchFamily="34" charset="0"/>
              </a:rPr>
              <a:t>22%</a:t>
            </a:r>
            <a:endParaRPr kumimoji="0" lang="en-US" sz="20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30" name="Rectangle 29"/>
          <p:cNvSpPr>
            <a:spLocks noChangeArrowheads="1"/>
          </p:cNvSpPr>
          <p:nvPr/>
        </p:nvSpPr>
        <p:spPr bwMode="auto">
          <a:xfrm>
            <a:off x="5267345" y="3452279"/>
            <a:ext cx="1485855"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Services</a:t>
            </a:r>
            <a:endPar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2" name="Rectangle 9"/>
          <p:cNvSpPr>
            <a:spLocks noChangeArrowheads="1"/>
          </p:cNvSpPr>
          <p:nvPr/>
        </p:nvSpPr>
        <p:spPr bwMode="auto">
          <a:xfrm>
            <a:off x="6728400" y="3005139"/>
            <a:ext cx="863234" cy="444081"/>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824BB0"/>
                </a:solidFill>
                <a:effectLst/>
                <a:uLnTx/>
                <a:uFillTx/>
                <a:latin typeface="Arial" pitchFamily="34" charset="0"/>
                <a:cs typeface="Arial" pitchFamily="34" charset="0"/>
              </a:rPr>
              <a:t>20%</a:t>
            </a:r>
            <a:endParaRPr kumimoji="0" lang="en-US" sz="20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33" name="Rectangle 32"/>
          <p:cNvSpPr>
            <a:spLocks noChangeArrowheads="1"/>
          </p:cNvSpPr>
          <p:nvPr/>
        </p:nvSpPr>
        <p:spPr bwMode="auto">
          <a:xfrm>
            <a:off x="6466008" y="3452279"/>
            <a:ext cx="1295304"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Automobile</a:t>
            </a:r>
          </a:p>
        </p:txBody>
      </p:sp>
      <p:sp>
        <p:nvSpPr>
          <p:cNvPr id="35" name="Rectangle 9"/>
          <p:cNvSpPr>
            <a:spLocks noChangeArrowheads="1"/>
          </p:cNvSpPr>
          <p:nvPr/>
        </p:nvSpPr>
        <p:spPr bwMode="auto">
          <a:xfrm>
            <a:off x="7804545" y="3007964"/>
            <a:ext cx="895906" cy="446752"/>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824BB0"/>
                </a:solidFill>
                <a:effectLst/>
                <a:uLnTx/>
                <a:uFillTx/>
                <a:latin typeface="Arial" pitchFamily="34" charset="0"/>
                <a:cs typeface="Arial" pitchFamily="34" charset="0"/>
              </a:rPr>
              <a:t>29%</a:t>
            </a:r>
            <a:endParaRPr kumimoji="0" lang="en-US" sz="20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36" name="Rectangle 35"/>
          <p:cNvSpPr>
            <a:spLocks noChangeArrowheads="1"/>
          </p:cNvSpPr>
          <p:nvPr/>
        </p:nvSpPr>
        <p:spPr bwMode="auto">
          <a:xfrm>
            <a:off x="7474120" y="3455104"/>
            <a:ext cx="1295304"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Others</a:t>
            </a:r>
            <a:endPar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8" name="Rectangle 9"/>
          <p:cNvSpPr>
            <a:spLocks noChangeArrowheads="1"/>
          </p:cNvSpPr>
          <p:nvPr/>
        </p:nvSpPr>
        <p:spPr bwMode="auto">
          <a:xfrm>
            <a:off x="8796488" y="3007574"/>
            <a:ext cx="837032" cy="447141"/>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824BB0"/>
                </a:solidFill>
                <a:effectLst/>
                <a:uLnTx/>
                <a:uFillTx/>
                <a:latin typeface="Arial" pitchFamily="34" charset="0"/>
                <a:cs typeface="Arial" pitchFamily="34" charset="0"/>
              </a:rPr>
              <a:t>6%</a:t>
            </a:r>
            <a:endParaRPr kumimoji="0" lang="en-US" sz="20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39" name="Rectangle 38"/>
          <p:cNvSpPr>
            <a:spLocks noChangeArrowheads="1"/>
          </p:cNvSpPr>
          <p:nvPr/>
        </p:nvSpPr>
        <p:spPr bwMode="auto">
          <a:xfrm>
            <a:off x="8498769" y="3454715"/>
            <a:ext cx="1062743"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F&amp;B</a:t>
            </a:r>
            <a:endPar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 name="Rectangle 55"/>
          <p:cNvSpPr>
            <a:spLocks noChangeArrowheads="1"/>
          </p:cNvSpPr>
          <p:nvPr/>
        </p:nvSpPr>
        <p:spPr bwMode="auto">
          <a:xfrm>
            <a:off x="4970644" y="4437112"/>
            <a:ext cx="849060" cy="447996"/>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824BB0"/>
                </a:solidFill>
                <a:effectLst/>
                <a:uLnTx/>
                <a:uFillTx/>
                <a:latin typeface="Arial" pitchFamily="34" charset="0"/>
                <a:cs typeface="Arial" pitchFamily="34" charset="0"/>
              </a:rPr>
              <a:t>1</a:t>
            </a:r>
            <a:r>
              <a:rPr kumimoji="0" lang="en-US" sz="2400" b="1" i="0" u="none" strike="noStrike" kern="0" cap="none" spc="0" normalizeH="0" baseline="0" noProof="0" dirty="0" smtClean="0">
                <a:ln>
                  <a:noFill/>
                </a:ln>
                <a:solidFill>
                  <a:srgbClr val="824BB0"/>
                </a:solidFill>
                <a:effectLst/>
                <a:uLnTx/>
                <a:uFillTx/>
                <a:latin typeface="Arial" pitchFamily="34" charset="0"/>
                <a:cs typeface="Arial" pitchFamily="34" charset="0"/>
              </a:rPr>
              <a:t>3%</a:t>
            </a:r>
            <a:endParaRPr kumimoji="0" lang="en-US" sz="2400" b="0"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57" name="Rectangle 56"/>
          <p:cNvSpPr>
            <a:spLocks noChangeArrowheads="1"/>
          </p:cNvSpPr>
          <p:nvPr/>
        </p:nvSpPr>
        <p:spPr bwMode="auto">
          <a:xfrm>
            <a:off x="4640220" y="4884253"/>
            <a:ext cx="1295304"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&gt;500 crore</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cxnSp>
        <p:nvCxnSpPr>
          <p:cNvPr id="58" name="Straight Connector 57"/>
          <p:cNvCxnSpPr/>
          <p:nvPr/>
        </p:nvCxnSpPr>
        <p:spPr bwMode="auto">
          <a:xfrm>
            <a:off x="4592960" y="5218189"/>
            <a:ext cx="1389823" cy="0"/>
          </a:xfrm>
          <a:prstGeom prst="line">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cxnSp>
      <p:sp>
        <p:nvSpPr>
          <p:cNvPr id="59" name="Rectangle 58"/>
          <p:cNvSpPr>
            <a:spLocks noChangeArrowheads="1"/>
          </p:cNvSpPr>
          <p:nvPr/>
        </p:nvSpPr>
        <p:spPr bwMode="auto">
          <a:xfrm>
            <a:off x="6713084" y="4437968"/>
            <a:ext cx="842839" cy="444081"/>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824BB0"/>
                </a:solidFill>
                <a:effectLst/>
                <a:uLnTx/>
                <a:uFillTx/>
                <a:latin typeface="Arial" pitchFamily="34" charset="0"/>
                <a:cs typeface="Arial" pitchFamily="34" charset="0"/>
              </a:rPr>
              <a:t>1</a:t>
            </a:r>
            <a:r>
              <a:rPr kumimoji="0" lang="en-US" sz="2400" b="1" i="0" u="none" strike="noStrike" kern="0" cap="none" spc="0" normalizeH="0" baseline="0" noProof="0" dirty="0" smtClean="0">
                <a:ln>
                  <a:noFill/>
                </a:ln>
                <a:solidFill>
                  <a:srgbClr val="824BB0"/>
                </a:solidFill>
                <a:effectLst/>
                <a:uLnTx/>
                <a:uFillTx/>
                <a:latin typeface="Arial" pitchFamily="34" charset="0"/>
                <a:cs typeface="Arial" pitchFamily="34" charset="0"/>
              </a:rPr>
              <a:t>%</a:t>
            </a:r>
            <a:endParaRPr kumimoji="0" lang="en-US" sz="24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60" name="Rectangle 59"/>
          <p:cNvSpPr>
            <a:spLocks noChangeArrowheads="1"/>
          </p:cNvSpPr>
          <p:nvPr/>
        </p:nvSpPr>
        <p:spPr bwMode="auto">
          <a:xfrm>
            <a:off x="6331859" y="4885108"/>
            <a:ext cx="1485855"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Rs 200-500 crore</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cxnSp>
        <p:nvCxnSpPr>
          <p:cNvPr id="61" name="Straight Connector 60"/>
          <p:cNvCxnSpPr/>
          <p:nvPr/>
        </p:nvCxnSpPr>
        <p:spPr bwMode="auto">
          <a:xfrm>
            <a:off x="6284600" y="5219044"/>
            <a:ext cx="1389823" cy="0"/>
          </a:xfrm>
          <a:prstGeom prst="line">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cxnSp>
      <p:sp>
        <p:nvSpPr>
          <p:cNvPr id="62" name="Rectangle 9"/>
          <p:cNvSpPr>
            <a:spLocks noChangeArrowheads="1"/>
          </p:cNvSpPr>
          <p:nvPr/>
        </p:nvSpPr>
        <p:spPr bwMode="auto">
          <a:xfrm>
            <a:off x="8261543" y="4437968"/>
            <a:ext cx="863234" cy="444081"/>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824BB0"/>
                </a:solidFill>
                <a:effectLst/>
                <a:uLnTx/>
                <a:uFillTx/>
                <a:latin typeface="Arial" pitchFamily="34" charset="0"/>
                <a:cs typeface="Arial" pitchFamily="34" charset="0"/>
              </a:rPr>
              <a:t>13%</a:t>
            </a:r>
            <a:endParaRPr kumimoji="0" lang="en-US" sz="24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63" name="Rectangle 62"/>
          <p:cNvSpPr>
            <a:spLocks noChangeArrowheads="1"/>
          </p:cNvSpPr>
          <p:nvPr/>
        </p:nvSpPr>
        <p:spPr bwMode="auto">
          <a:xfrm>
            <a:off x="7999151" y="4885108"/>
            <a:ext cx="1295304"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Rs 50-200 crore</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cxnSp>
        <p:nvCxnSpPr>
          <p:cNvPr id="64" name="Straight Connector 63"/>
          <p:cNvCxnSpPr/>
          <p:nvPr/>
        </p:nvCxnSpPr>
        <p:spPr bwMode="auto">
          <a:xfrm>
            <a:off x="7951891" y="5219044"/>
            <a:ext cx="1389823" cy="0"/>
          </a:xfrm>
          <a:prstGeom prst="line">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cxnSp>
      <p:sp>
        <p:nvSpPr>
          <p:cNvPr id="65" name="Rectangle 9"/>
          <p:cNvSpPr>
            <a:spLocks noChangeArrowheads="1"/>
          </p:cNvSpPr>
          <p:nvPr/>
        </p:nvSpPr>
        <p:spPr bwMode="auto">
          <a:xfrm>
            <a:off x="5683649" y="5513783"/>
            <a:ext cx="895906" cy="446752"/>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824BB0"/>
                </a:solidFill>
                <a:effectLst/>
                <a:uLnTx/>
                <a:uFillTx/>
                <a:latin typeface="Arial" pitchFamily="34" charset="0"/>
                <a:cs typeface="Arial" pitchFamily="34" charset="0"/>
              </a:rPr>
              <a:t>15%</a:t>
            </a:r>
            <a:endParaRPr kumimoji="0" lang="en-US" sz="24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66" name="Rectangle 65"/>
          <p:cNvSpPr>
            <a:spLocks noChangeArrowheads="1"/>
          </p:cNvSpPr>
          <p:nvPr/>
        </p:nvSpPr>
        <p:spPr bwMode="auto">
          <a:xfrm>
            <a:off x="5353224" y="5960923"/>
            <a:ext cx="1295304"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Rs 10-50 crore</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cxnSp>
        <p:nvCxnSpPr>
          <p:cNvPr id="67" name="Straight Connector 66"/>
          <p:cNvCxnSpPr/>
          <p:nvPr/>
        </p:nvCxnSpPr>
        <p:spPr bwMode="auto">
          <a:xfrm>
            <a:off x="5305964" y="6294859"/>
            <a:ext cx="1389823" cy="0"/>
          </a:xfrm>
          <a:prstGeom prst="line">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cxnSp>
      <p:sp>
        <p:nvSpPr>
          <p:cNvPr id="68" name="Rectangle 9"/>
          <p:cNvSpPr>
            <a:spLocks noChangeArrowheads="1"/>
          </p:cNvSpPr>
          <p:nvPr/>
        </p:nvSpPr>
        <p:spPr bwMode="auto">
          <a:xfrm>
            <a:off x="7212132" y="5513393"/>
            <a:ext cx="837032" cy="447141"/>
          </a:xfrm>
          <a:prstGeom prst="rect">
            <a:avLst/>
          </a:prstGeom>
          <a:solidFill>
            <a:srgbClr val="FFFFFF"/>
          </a:solidFill>
          <a:ln w="9525" algn="ctr">
            <a:noFill/>
            <a:round/>
            <a:headEnd/>
            <a:tailEnd/>
          </a:ln>
        </p:spPr>
        <p:txBody>
          <a:bodyPr lIns="71567" tIns="35783" rIns="71567" bIns="35783"/>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824BB0"/>
                </a:solidFill>
                <a:effectLst/>
                <a:uLnTx/>
                <a:uFillTx/>
                <a:latin typeface="Arial" pitchFamily="34" charset="0"/>
                <a:cs typeface="Arial" pitchFamily="34" charset="0"/>
              </a:rPr>
              <a:t>58%</a:t>
            </a:r>
            <a:endParaRPr kumimoji="0" lang="en-US" sz="2400" b="1" i="0" u="none" strike="noStrike" kern="0" cap="none" spc="0" normalizeH="0" baseline="0" noProof="0" dirty="0">
              <a:ln>
                <a:noFill/>
              </a:ln>
              <a:solidFill>
                <a:srgbClr val="824BB0"/>
              </a:solidFill>
              <a:effectLst/>
              <a:uLnTx/>
              <a:uFillTx/>
              <a:latin typeface="Arial" pitchFamily="34" charset="0"/>
              <a:cs typeface="Arial" pitchFamily="34" charset="0"/>
            </a:endParaRPr>
          </a:p>
        </p:txBody>
      </p:sp>
      <p:sp>
        <p:nvSpPr>
          <p:cNvPr id="69" name="Rectangle 68"/>
          <p:cNvSpPr>
            <a:spLocks noChangeArrowheads="1"/>
          </p:cNvSpPr>
          <p:nvPr/>
        </p:nvSpPr>
        <p:spPr bwMode="auto">
          <a:xfrm>
            <a:off x="6738753" y="5960534"/>
            <a:ext cx="1509724" cy="333936"/>
          </a:xfrm>
          <a:prstGeom prst="rect">
            <a:avLst/>
          </a:prstGeom>
          <a:solidFill>
            <a:srgbClr val="FFFFFF"/>
          </a:solidFill>
          <a:ln w="9525" algn="ctr">
            <a:noFill/>
            <a:round/>
            <a:headEnd/>
            <a:tailEnd/>
          </a:ln>
        </p:spPr>
        <p:txBody>
          <a:bodyPr lIns="71567" tIns="35783" rIns="71567" bIns="35783"/>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&lt;10 crore</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cxnSp>
        <p:nvCxnSpPr>
          <p:cNvPr id="70" name="Straight Connector 69"/>
          <p:cNvCxnSpPr/>
          <p:nvPr/>
        </p:nvCxnSpPr>
        <p:spPr bwMode="auto">
          <a:xfrm>
            <a:off x="6798703" y="6294470"/>
            <a:ext cx="1389823" cy="0"/>
          </a:xfrm>
          <a:prstGeom prst="line">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cxnSp>
      <p:sp>
        <p:nvSpPr>
          <p:cNvPr id="77" name="Rectangle 76"/>
          <p:cNvSpPr/>
          <p:nvPr/>
        </p:nvSpPr>
        <p:spPr>
          <a:xfrm rot="5400000">
            <a:off x="6904785" y="988297"/>
            <a:ext cx="432048" cy="3441245"/>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vert="vert270" rtlCol="0" anchor="ctr"/>
          <a:lstStyle/>
          <a:p>
            <a:r>
              <a:rPr lang="en-US" sz="1600" b="1" dirty="0">
                <a:solidFill>
                  <a:schemeClr val="tx1"/>
                </a:solidFill>
                <a:latin typeface="Arial" pitchFamily="34" charset="0"/>
                <a:cs typeface="Arial" pitchFamily="34" charset="0"/>
              </a:rPr>
              <a:t>Sector profile of participants</a:t>
            </a:r>
          </a:p>
        </p:txBody>
      </p:sp>
      <p:sp>
        <p:nvSpPr>
          <p:cNvPr id="78" name="Rectangle 77"/>
          <p:cNvSpPr/>
          <p:nvPr/>
        </p:nvSpPr>
        <p:spPr>
          <a:xfrm rot="5400000">
            <a:off x="6753200" y="3429001"/>
            <a:ext cx="432048" cy="129614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vert="vert270" rtlCol="0" anchor="ctr"/>
          <a:lstStyle/>
          <a:p>
            <a:r>
              <a:rPr lang="en-US" sz="1600" b="1" dirty="0">
                <a:solidFill>
                  <a:schemeClr val="tx1"/>
                </a:solidFill>
                <a:latin typeface="Arial" pitchFamily="34" charset="0"/>
                <a:cs typeface="Arial" pitchFamily="34" charset="0"/>
              </a:rPr>
              <a:t>T</a:t>
            </a:r>
            <a:r>
              <a:rPr lang="en-US" sz="1600" b="1" dirty="0" smtClean="0">
                <a:solidFill>
                  <a:schemeClr val="tx1"/>
                </a:solidFill>
                <a:latin typeface="Arial" pitchFamily="34" charset="0"/>
                <a:cs typeface="Arial" pitchFamily="34" charset="0"/>
              </a:rPr>
              <a:t>urnover</a:t>
            </a:r>
            <a:endParaRPr lang="en-US"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313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26" grpId="0" animBg="1"/>
      <p:bldP spid="27" grpId="0" animBg="1"/>
      <p:bldP spid="29" grpId="0" animBg="1"/>
      <p:bldP spid="30" grpId="0" animBg="1"/>
      <p:bldP spid="32" grpId="0" animBg="1"/>
      <p:bldP spid="33" grpId="0" animBg="1"/>
      <p:bldP spid="35" grpId="0" animBg="1"/>
      <p:bldP spid="36" grpId="0" animBg="1"/>
      <p:bldP spid="38" grpId="0" animBg="1"/>
      <p:bldP spid="39" grpId="0" animBg="1"/>
      <p:bldP spid="56" grpId="0" animBg="1"/>
      <p:bldP spid="57" grpId="0" animBg="1"/>
      <p:bldP spid="59" grpId="0" animBg="1"/>
      <p:bldP spid="60" grpId="0" animBg="1"/>
      <p:bldP spid="62" grpId="0" animBg="1"/>
      <p:bldP spid="63" grpId="0" animBg="1"/>
      <p:bldP spid="65" grpId="0" animBg="1"/>
      <p:bldP spid="66" grpId="0" animBg="1"/>
      <p:bldP spid="68" grpId="0" animBg="1"/>
      <p:bldP spid="69" grpId="0" animBg="1"/>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312837"/>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smtClean="0">
                <a:solidFill>
                  <a:srgbClr val="4F2D7F"/>
                </a:solidFill>
                <a:latin typeface="Arial" pitchFamily="34" charset="0"/>
                <a:cs typeface="Arial" pitchFamily="34" charset="0"/>
              </a:rPr>
              <a:t>Survey Results &amp; Analysis</a:t>
            </a:r>
            <a:endParaRPr lang="en-US" sz="2800" dirty="0">
              <a:solidFill>
                <a:srgbClr val="4F2D7F"/>
              </a:solidFill>
              <a:latin typeface="Arial" pitchFamily="34" charset="0"/>
              <a:cs typeface="Arial" pitchFamily="34" charset="0"/>
            </a:endParaRP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13" name="TextBox 12"/>
          <p:cNvSpPr txBox="1"/>
          <p:nvPr/>
        </p:nvSpPr>
        <p:spPr>
          <a:xfrm>
            <a:off x="382416" y="1124744"/>
            <a:ext cx="8986441" cy="5005028"/>
          </a:xfrm>
          <a:prstGeom prst="rect">
            <a:avLst/>
          </a:prstGeom>
          <a:noFill/>
        </p:spPr>
        <p:txBody>
          <a:bodyPr wrap="square" rtlCol="0">
            <a:noAutofit/>
          </a:bodyPr>
          <a:lstStyle/>
          <a:p>
            <a:pPr marL="171450" indent="-171450">
              <a:buFont typeface="Arial" pitchFamily="34" charset="0"/>
              <a:buChar char="•"/>
              <a:tabLst>
                <a:tab pos="1597025" algn="l"/>
              </a:tabLst>
            </a:pPr>
            <a:r>
              <a:rPr lang="en-US" sz="1600" dirty="0" smtClean="0">
                <a:latin typeface="Arial" pitchFamily="34" charset="0"/>
                <a:cs typeface="Arial" pitchFamily="34" charset="0"/>
              </a:rPr>
              <a:t>More than </a:t>
            </a:r>
            <a:r>
              <a:rPr lang="en-US" sz="1600" b="1" dirty="0">
                <a:solidFill>
                  <a:srgbClr val="4F2D7F"/>
                </a:solidFill>
                <a:latin typeface="Arial" pitchFamily="34" charset="0"/>
                <a:cs typeface="Arial" pitchFamily="34" charset="0"/>
              </a:rPr>
              <a:t>70% respondents </a:t>
            </a:r>
            <a:r>
              <a:rPr lang="en-US" sz="1600" dirty="0" smtClean="0">
                <a:latin typeface="Arial" pitchFamily="34" charset="0"/>
                <a:cs typeface="Arial" pitchFamily="34" charset="0"/>
              </a:rPr>
              <a:t>still depend on </a:t>
            </a:r>
            <a:r>
              <a:rPr lang="en-US" sz="1600" b="1" dirty="0">
                <a:solidFill>
                  <a:srgbClr val="4F2D7F"/>
                </a:solidFill>
                <a:latin typeface="Arial" pitchFamily="34" charset="0"/>
                <a:cs typeface="Arial" pitchFamily="34" charset="0"/>
              </a:rPr>
              <a:t>referrals and networking for business development</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Almost </a:t>
            </a:r>
            <a:r>
              <a:rPr lang="en-US" sz="1600" b="1" dirty="0">
                <a:solidFill>
                  <a:srgbClr val="4F2D7F"/>
                </a:solidFill>
                <a:latin typeface="Arial" pitchFamily="34" charset="0"/>
                <a:cs typeface="Arial" pitchFamily="34" charset="0"/>
              </a:rPr>
              <a:t>90% of respondents </a:t>
            </a:r>
            <a:r>
              <a:rPr lang="en-US" sz="1600" dirty="0" smtClean="0">
                <a:latin typeface="Arial" pitchFamily="34" charset="0"/>
                <a:cs typeface="Arial" pitchFamily="34" charset="0"/>
              </a:rPr>
              <a:t>were looking at </a:t>
            </a:r>
            <a:r>
              <a:rPr lang="en-US" sz="1600" b="1" dirty="0">
                <a:solidFill>
                  <a:srgbClr val="4F2D7F"/>
                </a:solidFill>
                <a:latin typeface="Arial" pitchFamily="34" charset="0"/>
                <a:cs typeface="Arial" pitchFamily="34" charset="0"/>
              </a:rPr>
              <a:t>expansion opportunities </a:t>
            </a:r>
            <a:r>
              <a:rPr lang="en-US" sz="1600" dirty="0" smtClean="0">
                <a:latin typeface="Arial" pitchFamily="34" charset="0"/>
                <a:cs typeface="Arial" pitchFamily="34" charset="0"/>
              </a:rPr>
              <a:t>and almost all of them were looking to do so within the next 3 years</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b="1" dirty="0">
                <a:solidFill>
                  <a:srgbClr val="4F2D7F"/>
                </a:solidFill>
                <a:latin typeface="Arial" pitchFamily="34" charset="0"/>
                <a:cs typeface="Arial" pitchFamily="34" charset="0"/>
              </a:rPr>
              <a:t>Compliance requirements and lack of contact </a:t>
            </a:r>
            <a:r>
              <a:rPr lang="en-US" sz="1600" dirty="0" smtClean="0">
                <a:latin typeface="Arial" pitchFamily="34" charset="0"/>
                <a:cs typeface="Arial" pitchFamily="34" charset="0"/>
              </a:rPr>
              <a:t>with MNCs were highlighted as the major challenges in doing business with global organisations</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b="1" dirty="0">
                <a:solidFill>
                  <a:srgbClr val="4F2D7F"/>
                </a:solidFill>
                <a:latin typeface="Arial" pitchFamily="34" charset="0"/>
                <a:cs typeface="Arial" pitchFamily="34" charset="0"/>
              </a:rPr>
              <a:t>Quality and pricing </a:t>
            </a:r>
            <a:r>
              <a:rPr lang="en-US" sz="1600" dirty="0" smtClean="0">
                <a:latin typeface="Arial" pitchFamily="34" charset="0"/>
                <a:cs typeface="Arial" pitchFamily="34" charset="0"/>
              </a:rPr>
              <a:t>emerged as the primary reasons for Multinationa</a:t>
            </a:r>
            <a:r>
              <a:rPr lang="en-US" sz="1600" dirty="0">
                <a:latin typeface="Arial" pitchFamily="34" charset="0"/>
                <a:cs typeface="Arial" pitchFamily="34" charset="0"/>
              </a:rPr>
              <a:t>l</a:t>
            </a:r>
            <a:r>
              <a:rPr lang="en-US" sz="1600" dirty="0" smtClean="0">
                <a:latin typeface="Arial" pitchFamily="34" charset="0"/>
                <a:cs typeface="Arial" pitchFamily="34" charset="0"/>
              </a:rPr>
              <a:t> Corporations to collaborate with Indian MSMEs</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Indian organisations were rated very </a:t>
            </a:r>
            <a:r>
              <a:rPr lang="en-US" sz="1600" b="1" dirty="0">
                <a:solidFill>
                  <a:srgbClr val="4F2D7F"/>
                </a:solidFill>
                <a:latin typeface="Arial" pitchFamily="34" charset="0"/>
                <a:cs typeface="Arial" pitchFamily="34" charset="0"/>
              </a:rPr>
              <a:t>highly by their global partners on quality and ethical trading</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b="1" dirty="0">
                <a:solidFill>
                  <a:srgbClr val="4F2D7F"/>
                </a:solidFill>
                <a:latin typeface="Arial" pitchFamily="34" charset="0"/>
                <a:cs typeface="Arial" pitchFamily="34" charset="0"/>
              </a:rPr>
              <a:t>Regulatory compliances, availability of finance and scale of operations </a:t>
            </a:r>
            <a:r>
              <a:rPr lang="en-US" sz="1600" dirty="0" smtClean="0">
                <a:latin typeface="Arial" pitchFamily="34" charset="0"/>
                <a:cs typeface="Arial" pitchFamily="34" charset="0"/>
              </a:rPr>
              <a:t>emerged is the major issues currently being faced by Indian MSMEs</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b="1" dirty="0">
                <a:solidFill>
                  <a:srgbClr val="4F2D7F"/>
                </a:solidFill>
                <a:latin typeface="Arial" pitchFamily="34" charset="0"/>
                <a:cs typeface="Arial" pitchFamily="34" charset="0"/>
              </a:rPr>
              <a:t>Availability of cheaper imports </a:t>
            </a:r>
            <a:r>
              <a:rPr lang="en-US" sz="1600" dirty="0" smtClean="0">
                <a:latin typeface="Arial" pitchFamily="34" charset="0"/>
                <a:cs typeface="Arial" pitchFamily="34" charset="0"/>
              </a:rPr>
              <a:t>was not considered a threat by Indian MSMEs</a:t>
            </a:r>
          </a:p>
          <a:p>
            <a:pPr marL="171450" indent="-171450">
              <a:buFont typeface="Arial" pitchFamily="34" charset="0"/>
              <a:buChar char="•"/>
              <a:tabLst>
                <a:tab pos="1597025" algn="l"/>
              </a:tabLst>
            </a:pPr>
            <a:endParaRPr lang="en-US" sz="1600" dirty="0" smtClean="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Over </a:t>
            </a:r>
            <a:r>
              <a:rPr lang="en-US" sz="1600" b="1" dirty="0">
                <a:solidFill>
                  <a:srgbClr val="4F2D7F"/>
                </a:solidFill>
                <a:latin typeface="Arial" pitchFamily="34" charset="0"/>
                <a:cs typeface="Arial" pitchFamily="34" charset="0"/>
              </a:rPr>
              <a:t>70</a:t>
            </a:r>
            <a:r>
              <a:rPr lang="en-US" sz="1600" b="1" dirty="0" smtClean="0">
                <a:latin typeface="Arial" pitchFamily="34" charset="0"/>
                <a:cs typeface="Arial" pitchFamily="34" charset="0"/>
              </a:rPr>
              <a:t>%</a:t>
            </a:r>
            <a:r>
              <a:rPr lang="en-US" sz="1600" dirty="0" smtClean="0">
                <a:latin typeface="Arial" pitchFamily="34" charset="0"/>
                <a:cs typeface="Arial" pitchFamily="34" charset="0"/>
              </a:rPr>
              <a:t> of Indian MSMEs were </a:t>
            </a:r>
            <a:r>
              <a:rPr lang="en-US" sz="1600" b="1" dirty="0">
                <a:solidFill>
                  <a:srgbClr val="4F2D7F"/>
                </a:solidFill>
                <a:latin typeface="Arial" pitchFamily="34" charset="0"/>
                <a:cs typeface="Arial" pitchFamily="34" charset="0"/>
              </a:rPr>
              <a:t>using Social Media and Online Media </a:t>
            </a:r>
            <a:r>
              <a:rPr lang="en-US" sz="1600" dirty="0" smtClean="0">
                <a:latin typeface="Arial" pitchFamily="34" charset="0"/>
                <a:cs typeface="Arial" pitchFamily="34" charset="0"/>
              </a:rPr>
              <a:t>to reach to their customers</a:t>
            </a:r>
            <a:endParaRPr lang="en-US" sz="1600" dirty="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72691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up)">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up)">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up)">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wipe(up)">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wipe(up)">
                                      <p:cBhvr>
                                        <p:cTn id="32" dur="500"/>
                                        <p:tgtEl>
                                          <p:spTgt spid="1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xEl>
                                              <p:pRg st="12" end="12"/>
                                            </p:txEl>
                                          </p:spTgt>
                                        </p:tgtEl>
                                        <p:attrNameLst>
                                          <p:attrName>style.visibility</p:attrName>
                                        </p:attrNameLst>
                                      </p:cBhvr>
                                      <p:to>
                                        <p:strVal val="visible"/>
                                      </p:to>
                                    </p:set>
                                    <p:animEffect transition="in" filter="wipe(up)">
                                      <p:cBhvr>
                                        <p:cTn id="37" dur="500"/>
                                        <p:tgtEl>
                                          <p:spTgt spid="1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xEl>
                                              <p:pRg st="14" end="14"/>
                                            </p:txEl>
                                          </p:spTgt>
                                        </p:tgtEl>
                                        <p:attrNameLst>
                                          <p:attrName>style.visibility</p:attrName>
                                        </p:attrNameLst>
                                      </p:cBhvr>
                                      <p:to>
                                        <p:strVal val="visible"/>
                                      </p:to>
                                    </p:set>
                                    <p:animEffect transition="in" filter="wipe(up)">
                                      <p:cBhvr>
                                        <p:cTn id="42"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78024"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32720" y="0"/>
            <a:ext cx="251460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944166" y="0"/>
            <a:ext cx="2514600"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437120" y="0"/>
            <a:ext cx="246888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245304"/>
            <a:ext cx="6537176" cy="64008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a:spLocks noChangeArrowheads="1"/>
          </p:cNvSpPr>
          <p:nvPr/>
        </p:nvSpPr>
        <p:spPr bwMode="auto">
          <a:xfrm>
            <a:off x="1365250" y="1772528"/>
            <a:ext cx="7056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b="1" dirty="0" smtClean="0">
                <a:solidFill>
                  <a:srgbClr val="4F2D7F"/>
                </a:solidFill>
                <a:latin typeface="Arial" charset="0"/>
              </a:rPr>
              <a:t>Way Forward</a:t>
            </a:r>
            <a:endParaRPr lang="en-US" sz="3200" b="1" dirty="0">
              <a:solidFill>
                <a:srgbClr val="4F2D7F"/>
              </a:solidFill>
              <a:latin typeface="Arial"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7623" b="28393"/>
          <a:stretch/>
        </p:blipFill>
        <p:spPr>
          <a:xfrm>
            <a:off x="1239012" y="2708920"/>
            <a:ext cx="7182676" cy="3159219"/>
          </a:xfrm>
          <a:prstGeom prst="rect">
            <a:avLst/>
          </a:prstGeom>
        </p:spPr>
      </p:pic>
    </p:spTree>
    <p:extLst>
      <p:ext uri="{BB962C8B-B14F-4D97-AF65-F5344CB8AC3E}">
        <p14:creationId xmlns:p14="http://schemas.microsoft.com/office/powerpoint/2010/main" val="265237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312837"/>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smtClean="0">
                <a:solidFill>
                  <a:srgbClr val="4F2D7F"/>
                </a:solidFill>
                <a:latin typeface="Arial" pitchFamily="34" charset="0"/>
                <a:cs typeface="Arial" pitchFamily="34" charset="0"/>
              </a:rPr>
              <a:t>The way </a:t>
            </a:r>
            <a:r>
              <a:rPr lang="en-US" sz="2800" dirty="0">
                <a:solidFill>
                  <a:srgbClr val="4F2D7F"/>
                </a:solidFill>
                <a:latin typeface="Arial" pitchFamily="34" charset="0"/>
                <a:cs typeface="Arial" pitchFamily="34" charset="0"/>
              </a:rPr>
              <a:t>f</a:t>
            </a:r>
            <a:r>
              <a:rPr lang="en-US" sz="2800" dirty="0" smtClean="0">
                <a:solidFill>
                  <a:srgbClr val="4F2D7F"/>
                </a:solidFill>
                <a:latin typeface="Arial" pitchFamily="34" charset="0"/>
                <a:cs typeface="Arial" pitchFamily="34" charset="0"/>
              </a:rPr>
              <a:t>orward</a:t>
            </a:r>
            <a:endParaRPr lang="en-US" sz="2800" dirty="0">
              <a:solidFill>
                <a:srgbClr val="4F2D7F"/>
              </a:solidFill>
              <a:latin typeface="Arial" pitchFamily="34" charset="0"/>
              <a:cs typeface="Arial" pitchFamily="34" charset="0"/>
            </a:endParaRP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13" name="TextBox 12"/>
          <p:cNvSpPr txBox="1"/>
          <p:nvPr/>
        </p:nvSpPr>
        <p:spPr>
          <a:xfrm>
            <a:off x="304800" y="980728"/>
            <a:ext cx="8536632" cy="5400600"/>
          </a:xfrm>
          <a:prstGeom prst="rect">
            <a:avLst/>
          </a:prstGeom>
          <a:noFill/>
        </p:spPr>
        <p:txBody>
          <a:bodyPr wrap="square" rtlCol="0">
            <a:noAutofit/>
          </a:bodyPr>
          <a:lstStyle/>
          <a:p>
            <a:pPr marL="171450" indent="-171450">
              <a:spcAft>
                <a:spcPts val="600"/>
              </a:spcAft>
              <a:buFont typeface="Arial" pitchFamily="34" charset="0"/>
              <a:buChar char="•"/>
              <a:tabLst>
                <a:tab pos="1597025" algn="l"/>
              </a:tabLst>
            </a:pPr>
            <a:r>
              <a:rPr lang="en-GB" sz="1600" b="1" dirty="0">
                <a:solidFill>
                  <a:srgbClr val="4F2D7F"/>
                </a:solidFill>
                <a:latin typeface="Arial" pitchFamily="34" charset="0"/>
                <a:cs typeface="Arial" pitchFamily="34" charset="0"/>
              </a:rPr>
              <a:t>Develop effective clusters in key sectors of growth </a:t>
            </a:r>
            <a:r>
              <a:rPr lang="en-GB" sz="1600" dirty="0">
                <a:latin typeface="Arial" pitchFamily="34" charset="0"/>
                <a:cs typeface="Arial" pitchFamily="34" charset="0"/>
              </a:rPr>
              <a:t>through effective capacity building and training at the State and District </a:t>
            </a:r>
            <a:r>
              <a:rPr lang="en-GB" sz="1600" dirty="0" smtClean="0">
                <a:latin typeface="Arial" pitchFamily="34" charset="0"/>
                <a:cs typeface="Arial" pitchFamily="34" charset="0"/>
              </a:rPr>
              <a:t>Levels.</a:t>
            </a:r>
            <a:endParaRPr lang="en-GB" sz="1600" dirty="0">
              <a:latin typeface="Arial" pitchFamily="34" charset="0"/>
              <a:cs typeface="Arial" pitchFamily="34" charset="0"/>
            </a:endParaRPr>
          </a:p>
          <a:p>
            <a:pPr marL="171450" indent="-171450">
              <a:spcAft>
                <a:spcPts val="600"/>
              </a:spcAft>
              <a:buFont typeface="Arial" pitchFamily="34" charset="0"/>
              <a:buChar char="•"/>
              <a:tabLst>
                <a:tab pos="1597025" algn="l"/>
              </a:tabLst>
            </a:pPr>
            <a:r>
              <a:rPr lang="en-GB" sz="1600" b="1" dirty="0">
                <a:solidFill>
                  <a:srgbClr val="4F2D7F"/>
                </a:solidFill>
                <a:latin typeface="Arial" pitchFamily="34" charset="0"/>
                <a:cs typeface="Arial" pitchFamily="34" charset="0"/>
              </a:rPr>
              <a:t>Focus of Clusters should be on developing capabilities </a:t>
            </a:r>
            <a:r>
              <a:rPr lang="en-GB" sz="1600" dirty="0">
                <a:latin typeface="Arial" pitchFamily="34" charset="0"/>
                <a:ea typeface="Times New Roman"/>
                <a:cs typeface="Arial" pitchFamily="34" charset="0"/>
              </a:rPr>
              <a:t>to deliver value added products and services, so that effective integration of MSMEs can happen across the value chain</a:t>
            </a:r>
            <a:r>
              <a:rPr lang="en-GB" sz="1600" dirty="0" smtClean="0">
                <a:latin typeface="Arial" pitchFamily="34" charset="0"/>
                <a:ea typeface="Times New Roman"/>
                <a:cs typeface="Arial" pitchFamily="34" charset="0"/>
              </a:rPr>
              <a:t>.</a:t>
            </a:r>
            <a:endParaRPr lang="en-US" sz="1600" dirty="0" smtClean="0">
              <a:latin typeface="Arial" pitchFamily="34" charset="0"/>
              <a:cs typeface="Arial" pitchFamily="34" charset="0"/>
            </a:endParaRPr>
          </a:p>
          <a:p>
            <a:pPr marL="174625" marR="0" lvl="0" indent="-174625">
              <a:spcBef>
                <a:spcPts val="0"/>
              </a:spcBef>
              <a:spcAft>
                <a:spcPts val="600"/>
              </a:spcAft>
              <a:buFont typeface="Symbol"/>
              <a:buChar char=""/>
            </a:pPr>
            <a:r>
              <a:rPr lang="en-GB" sz="1600" b="1" dirty="0">
                <a:solidFill>
                  <a:srgbClr val="4F2D7F"/>
                </a:solidFill>
                <a:latin typeface="Arial" pitchFamily="34" charset="0"/>
                <a:cs typeface="Arial" pitchFamily="34" charset="0"/>
              </a:rPr>
              <a:t>Conduct training and coaching programs for training MSMEs </a:t>
            </a:r>
            <a:r>
              <a:rPr lang="en-GB" sz="1600" dirty="0">
                <a:latin typeface="Arial" pitchFamily="34" charset="0"/>
                <a:ea typeface="Times New Roman"/>
                <a:cs typeface="Arial" pitchFamily="34" charset="0"/>
              </a:rPr>
              <a:t>on global standards &amp; educate them on how to effectively target Global Value Chains</a:t>
            </a:r>
            <a:r>
              <a:rPr lang="en-GB" sz="1600" dirty="0" smtClean="0">
                <a:latin typeface="Arial" pitchFamily="34" charset="0"/>
                <a:ea typeface="Times New Roman"/>
                <a:cs typeface="Arial" pitchFamily="34" charset="0"/>
              </a:rPr>
              <a:t>.</a:t>
            </a:r>
          </a:p>
          <a:p>
            <a:pPr marL="228600" marR="0" lvl="0" indent="-228600">
              <a:spcBef>
                <a:spcPts val="0"/>
              </a:spcBef>
              <a:spcAft>
                <a:spcPts val="600"/>
              </a:spcAft>
              <a:buFont typeface="Symbol"/>
              <a:buChar char=""/>
            </a:pPr>
            <a:r>
              <a:rPr lang="en-GB" sz="1600" b="1" dirty="0">
                <a:solidFill>
                  <a:srgbClr val="4F2D7F"/>
                </a:solidFill>
                <a:latin typeface="Arial" pitchFamily="34" charset="0"/>
                <a:cs typeface="Arial" pitchFamily="34" charset="0"/>
              </a:rPr>
              <a:t>Encourage Multinational Corporations and large Corporates </a:t>
            </a:r>
            <a:r>
              <a:rPr lang="en-GB" sz="1600" dirty="0">
                <a:latin typeface="Arial" pitchFamily="34" charset="0"/>
                <a:ea typeface="Times New Roman"/>
                <a:cs typeface="Arial" pitchFamily="34" charset="0"/>
              </a:rPr>
              <a:t>to develop key vendor capabilities so that the product and service offering of the vendors can be enhanced, and thereby enable them to move up the value chain</a:t>
            </a:r>
            <a:r>
              <a:rPr lang="en-GB" sz="1600" dirty="0" smtClean="0">
                <a:latin typeface="Arial" pitchFamily="34" charset="0"/>
                <a:ea typeface="Times New Roman"/>
                <a:cs typeface="Arial" pitchFamily="34" charset="0"/>
              </a:rPr>
              <a:t>.</a:t>
            </a:r>
            <a:endParaRPr lang="en-GB" sz="1600" dirty="0">
              <a:latin typeface="Arial" pitchFamily="34" charset="0"/>
              <a:ea typeface="Times New Roman"/>
              <a:cs typeface="Arial" pitchFamily="34" charset="0"/>
            </a:endParaRPr>
          </a:p>
          <a:p>
            <a:pPr marL="228600" marR="0" lvl="0" indent="-228600">
              <a:spcBef>
                <a:spcPts val="0"/>
              </a:spcBef>
              <a:spcAft>
                <a:spcPts val="600"/>
              </a:spcAft>
              <a:buFont typeface="Symbol"/>
              <a:buChar char=""/>
            </a:pPr>
            <a:r>
              <a:rPr lang="en-GB" sz="1600" b="1" dirty="0">
                <a:solidFill>
                  <a:srgbClr val="4F2D7F"/>
                </a:solidFill>
                <a:latin typeface="Arial" pitchFamily="34" charset="0"/>
                <a:cs typeface="Arial" pitchFamily="34" charset="0"/>
              </a:rPr>
              <a:t>Greater impetus needs to be put on Research &amp; Development and Innovation</a:t>
            </a:r>
            <a:r>
              <a:rPr lang="en-GB" sz="1600" dirty="0">
                <a:latin typeface="Arial" pitchFamily="34" charset="0"/>
                <a:ea typeface="Times New Roman"/>
                <a:cs typeface="Arial" pitchFamily="34" charset="0"/>
              </a:rPr>
              <a:t>. Thus, creating intellectual assets which can be leveraged for faster growth</a:t>
            </a:r>
            <a:r>
              <a:rPr lang="en-GB" sz="1600" dirty="0" smtClean="0">
                <a:latin typeface="Arial" pitchFamily="34" charset="0"/>
                <a:ea typeface="Times New Roman"/>
                <a:cs typeface="Arial" pitchFamily="34" charset="0"/>
              </a:rPr>
              <a:t>.</a:t>
            </a:r>
            <a:endParaRPr lang="en-GB" sz="1600" dirty="0">
              <a:latin typeface="Arial" pitchFamily="34" charset="0"/>
              <a:ea typeface="Times New Roman"/>
              <a:cs typeface="Arial" pitchFamily="34" charset="0"/>
            </a:endParaRPr>
          </a:p>
          <a:p>
            <a:pPr marL="228600" marR="0" lvl="0" indent="-228600">
              <a:spcBef>
                <a:spcPts val="0"/>
              </a:spcBef>
              <a:spcAft>
                <a:spcPts val="600"/>
              </a:spcAft>
              <a:buFont typeface="Symbol"/>
              <a:buChar char=""/>
            </a:pPr>
            <a:r>
              <a:rPr lang="en-GB" sz="1600" b="1" dirty="0">
                <a:solidFill>
                  <a:srgbClr val="4F2D7F"/>
                </a:solidFill>
                <a:latin typeface="Arial" pitchFamily="34" charset="0"/>
                <a:cs typeface="Arial" pitchFamily="34" charset="0"/>
              </a:rPr>
              <a:t>Utilization of new age marketing techniques </a:t>
            </a:r>
            <a:r>
              <a:rPr lang="en-GB" sz="1600" dirty="0">
                <a:latin typeface="Arial" pitchFamily="34" charset="0"/>
                <a:ea typeface="Times New Roman"/>
                <a:cs typeface="Arial" pitchFamily="34" charset="0"/>
              </a:rPr>
              <a:t>can ensure deep reach without a lot of capital spending. Collaborative marketing offers opportunities to develop customers quickly and effectively by servicing multiple client requirements</a:t>
            </a:r>
            <a:r>
              <a:rPr lang="en-GB" sz="1600" dirty="0" smtClean="0">
                <a:latin typeface="Arial" pitchFamily="34" charset="0"/>
                <a:ea typeface="Times New Roman"/>
                <a:cs typeface="Arial" pitchFamily="34" charset="0"/>
              </a:rPr>
              <a:t>.</a:t>
            </a:r>
            <a:endParaRPr lang="en-GB" sz="1600" dirty="0">
              <a:latin typeface="Arial" pitchFamily="34" charset="0"/>
              <a:ea typeface="Times New Roman"/>
              <a:cs typeface="Arial" pitchFamily="34" charset="0"/>
            </a:endParaRPr>
          </a:p>
          <a:p>
            <a:pPr marL="228600" marR="0" lvl="0" indent="-228600">
              <a:spcBef>
                <a:spcPts val="0"/>
              </a:spcBef>
              <a:spcAft>
                <a:spcPts val="600"/>
              </a:spcAft>
              <a:buFont typeface="Symbol"/>
              <a:buChar char=""/>
            </a:pPr>
            <a:r>
              <a:rPr lang="en-GB" sz="1600" b="1" dirty="0">
                <a:solidFill>
                  <a:srgbClr val="4F2D7F"/>
                </a:solidFill>
                <a:latin typeface="Arial" pitchFamily="34" charset="0"/>
                <a:cs typeface="Arial" pitchFamily="34" charset="0"/>
              </a:rPr>
              <a:t>Raising finances on alternative means including private equity </a:t>
            </a:r>
            <a:r>
              <a:rPr lang="en-GB" sz="1600" dirty="0">
                <a:latin typeface="Arial" pitchFamily="34" charset="0"/>
                <a:ea typeface="Times New Roman"/>
                <a:cs typeface="Arial" pitchFamily="34" charset="0"/>
              </a:rPr>
              <a:t>can provide the trigger for MSMEs for faster, inclusive growth</a:t>
            </a:r>
            <a:r>
              <a:rPr lang="en-GB" sz="1600" dirty="0" smtClean="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p>
            <a:pPr marL="228600" marR="0" lvl="0" indent="-228600">
              <a:spcBef>
                <a:spcPts val="0"/>
              </a:spcBef>
              <a:spcAft>
                <a:spcPts val="600"/>
              </a:spcAft>
              <a:buFont typeface="Symbol"/>
              <a:buChar char=""/>
            </a:pPr>
            <a:r>
              <a:rPr lang="en-GB" sz="1600" b="1" dirty="0">
                <a:solidFill>
                  <a:srgbClr val="4F2D7F"/>
                </a:solidFill>
                <a:latin typeface="Arial" pitchFamily="34" charset="0"/>
                <a:cs typeface="Arial" pitchFamily="34" charset="0"/>
              </a:rPr>
              <a:t>The government should facilitate ease of doing business for MSMEs</a:t>
            </a:r>
            <a:r>
              <a:rPr lang="en-GB" sz="1600" dirty="0">
                <a:latin typeface="Arial" pitchFamily="34" charset="0"/>
                <a:ea typeface="Times New Roman"/>
                <a:cs typeface="Arial" pitchFamily="34" charset="0"/>
              </a:rPr>
              <a:t>, since compliances and regulatory hindrances are one for the key challenges being faced by them currently.</a:t>
            </a:r>
            <a:endParaRPr lang="en-US" sz="1600" dirty="0">
              <a:latin typeface="Arial" pitchFamily="34" charset="0"/>
              <a:ea typeface="Times New Roman"/>
              <a:cs typeface="Arial" pitchFamily="34" charset="0"/>
            </a:endParaRPr>
          </a:p>
          <a:p>
            <a:pPr marR="0" lvl="0">
              <a:spcBef>
                <a:spcPts val="0"/>
              </a:spcBef>
              <a:spcAft>
                <a:spcPts val="600"/>
              </a:spcAft>
            </a:pPr>
            <a:endParaRPr lang="en-US" sz="1600" dirty="0">
              <a:latin typeface="Arial" pitchFamily="34" charset="0"/>
              <a:ea typeface="Times New Roman"/>
              <a:cs typeface="Arial" pitchFamily="34" charset="0"/>
            </a:endParaRPr>
          </a:p>
          <a:p>
            <a:pPr marL="171450" indent="-171450">
              <a:spcAft>
                <a:spcPts val="600"/>
              </a:spcAft>
              <a:buFont typeface="Arial" pitchFamily="34" charset="0"/>
              <a:buChar char="•"/>
              <a:tabLst>
                <a:tab pos="1597025" algn="l"/>
              </a:tabLst>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5869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randombar(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randombar(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randombar(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randombar(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randombar(vertical)">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randombar(vertical)">
                                      <p:cBhvr>
                                        <p:cTn id="4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F2D7F"/>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57200" y="4223935"/>
            <a:ext cx="9104313" cy="206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lnSpc>
                <a:spcPct val="88000"/>
              </a:lnSpc>
            </a:pPr>
            <a:r>
              <a:rPr lang="en-US" sz="900" b="1" dirty="0">
                <a:solidFill>
                  <a:srgbClr val="FFFFFF"/>
                </a:solidFill>
                <a:latin typeface="Arial" pitchFamily="34" charset="0"/>
                <a:cs typeface="Arial" pitchFamily="34" charset="0"/>
              </a:rPr>
              <a:t>About Grant Thornton International </a:t>
            </a:r>
          </a:p>
          <a:p>
            <a:pPr eaLnBrk="1" hangingPunct="1">
              <a:lnSpc>
                <a:spcPct val="88000"/>
              </a:lnSpc>
            </a:pPr>
            <a:r>
              <a:rPr lang="en-US" sz="900" dirty="0">
                <a:solidFill>
                  <a:srgbClr val="FFFFFF"/>
                </a:solidFill>
                <a:latin typeface="Arial" pitchFamily="34" charset="0"/>
                <a:cs typeface="Arial" pitchFamily="34" charset="0"/>
              </a:rPr>
              <a:t>Grant Thornton International is one of the world’s leading organisations of independently owned and managed accounting and consulting firms. These firms provide assurance, tax and specialist advisory services to privately held businesses and public interest entities. Clients of member and correspondent firms can access the knowledge and experience of more than 2400 partners in over 100 countries and consistently receive a distinctive, high quality and personalised service wherever they choose to do business. Grant Thornton International strives to speak out on issues that matter to business and which are in the wider public interest and to be a bold and positive leader in its chosen markets and within the global accounting profession.</a:t>
            </a:r>
          </a:p>
          <a:p>
            <a:pPr eaLnBrk="1" hangingPunct="1">
              <a:lnSpc>
                <a:spcPct val="88000"/>
              </a:lnSpc>
            </a:pPr>
            <a:endParaRPr lang="en-US" sz="900" dirty="0">
              <a:solidFill>
                <a:srgbClr val="FFFFFF"/>
              </a:solidFill>
              <a:latin typeface="Arial" pitchFamily="34" charset="0"/>
              <a:cs typeface="Arial" pitchFamily="34" charset="0"/>
            </a:endParaRPr>
          </a:p>
          <a:p>
            <a:pPr eaLnBrk="1" hangingPunct="1">
              <a:lnSpc>
                <a:spcPct val="88000"/>
              </a:lnSpc>
            </a:pPr>
            <a:r>
              <a:rPr lang="en-US" sz="900" b="1" dirty="0">
                <a:solidFill>
                  <a:srgbClr val="FFFFFF"/>
                </a:solidFill>
                <a:latin typeface="Arial" pitchFamily="34" charset="0"/>
                <a:cs typeface="Arial" pitchFamily="34" charset="0"/>
              </a:rPr>
              <a:t>About Grant Thornton </a:t>
            </a:r>
            <a:r>
              <a:rPr lang="en-US" sz="900" b="1" dirty="0" smtClean="0">
                <a:solidFill>
                  <a:srgbClr val="FFFFFF"/>
                </a:solidFill>
                <a:latin typeface="Arial" pitchFamily="34" charset="0"/>
                <a:cs typeface="Arial" pitchFamily="34" charset="0"/>
              </a:rPr>
              <a:t>India LLP</a:t>
            </a:r>
            <a:endParaRPr lang="en-US" sz="900" b="1" dirty="0">
              <a:solidFill>
                <a:srgbClr val="FFFFFF"/>
              </a:solidFill>
              <a:latin typeface="Arial" pitchFamily="34" charset="0"/>
              <a:cs typeface="Arial" pitchFamily="34" charset="0"/>
            </a:endParaRPr>
          </a:p>
          <a:p>
            <a:pPr eaLnBrk="1" hangingPunct="1">
              <a:lnSpc>
                <a:spcPct val="88000"/>
              </a:lnSpc>
            </a:pPr>
            <a:r>
              <a:rPr lang="en-US" sz="900" dirty="0">
                <a:solidFill>
                  <a:srgbClr val="FFFFFF"/>
                </a:solidFill>
                <a:latin typeface="Arial" pitchFamily="34" charset="0"/>
                <a:cs typeface="Arial" pitchFamily="34" charset="0"/>
              </a:rPr>
              <a:t>Grant Thornton India LLP is a member firm within Grant Thornton International Ltd. The firm is one of the oldest and most prestigious accountancy firms in the country. Today, it has grown to be one of the largest accountancy and advisory firms in India with nearly 1,100 professional staff in New Delhi, Bengaluru, Chandigarh, Chennai, Gurgaon, Hyderabad, Kolkata, Mumbai and Pune, and affiliate arrangements in most of the major towns and cities across the country</a:t>
            </a:r>
            <a:r>
              <a:rPr lang="en-US" sz="900" dirty="0" smtClean="0">
                <a:solidFill>
                  <a:srgbClr val="FFFFFF"/>
                </a:solidFill>
                <a:latin typeface="Arial" pitchFamily="34" charset="0"/>
                <a:cs typeface="Arial" pitchFamily="34" charset="0"/>
              </a:rPr>
              <a:t>.</a:t>
            </a:r>
          </a:p>
          <a:p>
            <a:pPr eaLnBrk="1" hangingPunct="1">
              <a:lnSpc>
                <a:spcPct val="88000"/>
              </a:lnSpc>
            </a:pPr>
            <a:endParaRPr lang="en-US" sz="900" dirty="0">
              <a:solidFill>
                <a:srgbClr val="FFFFFF"/>
              </a:solidFill>
              <a:latin typeface="Arial" pitchFamily="34" charset="0"/>
              <a:cs typeface="Arial" pitchFamily="34" charset="0"/>
            </a:endParaRPr>
          </a:p>
          <a:p>
            <a:pPr eaLnBrk="1" hangingPunct="1">
              <a:lnSpc>
                <a:spcPct val="88000"/>
              </a:lnSpc>
            </a:pPr>
            <a:r>
              <a:rPr lang="en-US" sz="900" dirty="0">
                <a:solidFill>
                  <a:srgbClr val="FFFFFF"/>
                </a:solidFill>
                <a:latin typeface="Arial" pitchFamily="34" charset="0"/>
                <a:cs typeface="Arial" pitchFamily="34" charset="0"/>
              </a:rPr>
              <a:t>Grant Thornton India LLP (formerly Grant Thornton India)  is registered with limited liability with identity number AAA-7677 and its registered office at L-41 Connaught Circus, New Delhi, 110001.</a:t>
            </a:r>
          </a:p>
          <a:p>
            <a:pPr eaLnBrk="1" hangingPunct="1">
              <a:lnSpc>
                <a:spcPct val="88000"/>
              </a:lnSpc>
            </a:pPr>
            <a:endParaRPr lang="en-US" sz="1050" dirty="0">
              <a:solidFill>
                <a:srgbClr val="FFFFFF"/>
              </a:solidFill>
              <a:latin typeface="Arial" pitchFamily="34" charset="0"/>
              <a:cs typeface="Arial" pitchFamily="34" charset="0"/>
            </a:endParaRPr>
          </a:p>
          <a:p>
            <a:pPr eaLnBrk="1" hangingPunct="1">
              <a:lnSpc>
                <a:spcPct val="88000"/>
              </a:lnSpc>
            </a:pPr>
            <a:r>
              <a:rPr lang="en-US" sz="900" dirty="0">
                <a:solidFill>
                  <a:srgbClr val="FFFFFF"/>
                </a:solidFill>
                <a:latin typeface="Arial" pitchFamily="34" charset="0"/>
                <a:cs typeface="Arial" pitchFamily="34" charset="0"/>
              </a:rPr>
              <a:t>© Grant Thornton </a:t>
            </a:r>
            <a:r>
              <a:rPr lang="en-US" sz="900" dirty="0" smtClean="0">
                <a:solidFill>
                  <a:srgbClr val="FFFFFF"/>
                </a:solidFill>
                <a:latin typeface="Arial" pitchFamily="34" charset="0"/>
                <a:cs typeface="Arial" pitchFamily="34" charset="0"/>
              </a:rPr>
              <a:t>India LLP. </a:t>
            </a:r>
            <a:r>
              <a:rPr lang="en-US" sz="900" dirty="0">
                <a:solidFill>
                  <a:srgbClr val="FFFFFF"/>
                </a:solidFill>
                <a:latin typeface="Arial" pitchFamily="34" charset="0"/>
                <a:cs typeface="Arial" pitchFamily="34" charset="0"/>
              </a:rPr>
              <a:t>All rights reserved.</a:t>
            </a:r>
          </a:p>
        </p:txBody>
      </p:sp>
      <p:sp>
        <p:nvSpPr>
          <p:cNvPr id="100355" name="Text Box 4"/>
          <p:cNvSpPr txBox="1">
            <a:spLocks noChangeArrowheads="1"/>
          </p:cNvSpPr>
          <p:nvPr/>
        </p:nvSpPr>
        <p:spPr bwMode="auto">
          <a:xfrm>
            <a:off x="457200" y="1859633"/>
            <a:ext cx="3487688" cy="15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39775" algn="l"/>
              </a:tabLst>
              <a:defRPr sz="2400">
                <a:solidFill>
                  <a:schemeClr val="tx1"/>
                </a:solidFill>
                <a:latin typeface="Times New Roman" charset="0"/>
                <a:cs typeface="Arial" charset="0"/>
              </a:defRPr>
            </a:lvl1pPr>
            <a:lvl2pPr marL="742950" indent="-285750" eaLnBrk="0" hangingPunct="0">
              <a:tabLst>
                <a:tab pos="739775" algn="l"/>
              </a:tabLst>
              <a:defRPr sz="2400">
                <a:solidFill>
                  <a:schemeClr val="tx1"/>
                </a:solidFill>
                <a:latin typeface="Times New Roman" charset="0"/>
                <a:cs typeface="Arial" charset="0"/>
              </a:defRPr>
            </a:lvl2pPr>
            <a:lvl3pPr marL="1143000" indent="-228600" eaLnBrk="0" hangingPunct="0">
              <a:tabLst>
                <a:tab pos="739775" algn="l"/>
              </a:tabLst>
              <a:defRPr sz="2400">
                <a:solidFill>
                  <a:schemeClr val="tx1"/>
                </a:solidFill>
                <a:latin typeface="Times New Roman" charset="0"/>
                <a:cs typeface="Arial" charset="0"/>
              </a:defRPr>
            </a:lvl3pPr>
            <a:lvl4pPr marL="1600200" indent="-228600" eaLnBrk="0" hangingPunct="0">
              <a:tabLst>
                <a:tab pos="739775" algn="l"/>
              </a:tabLst>
              <a:defRPr sz="2400">
                <a:solidFill>
                  <a:schemeClr val="tx1"/>
                </a:solidFill>
                <a:latin typeface="Times New Roman" charset="0"/>
                <a:cs typeface="Arial" charset="0"/>
              </a:defRPr>
            </a:lvl4pPr>
            <a:lvl5pPr marL="2057400" indent="-228600" eaLnBrk="0" hangingPunct="0">
              <a:tabLst>
                <a:tab pos="739775" algn="l"/>
              </a:tabLst>
              <a:defRPr sz="2400">
                <a:solidFill>
                  <a:schemeClr val="tx1"/>
                </a:solidFill>
                <a:latin typeface="Times New Roman" charset="0"/>
                <a:cs typeface="Arial" charset="0"/>
              </a:defRPr>
            </a:lvl5pPr>
            <a:lvl6pPr marL="2514600" indent="-228600" eaLnBrk="0" fontAlgn="base" hangingPunct="0">
              <a:spcBef>
                <a:spcPct val="0"/>
              </a:spcBef>
              <a:spcAft>
                <a:spcPct val="0"/>
              </a:spcAft>
              <a:tabLst>
                <a:tab pos="739775" algn="l"/>
              </a:tabLst>
              <a:defRPr sz="2400">
                <a:solidFill>
                  <a:schemeClr val="tx1"/>
                </a:solidFill>
                <a:latin typeface="Times New Roman" charset="0"/>
                <a:cs typeface="Arial" charset="0"/>
              </a:defRPr>
            </a:lvl6pPr>
            <a:lvl7pPr marL="2971800" indent="-228600" eaLnBrk="0" fontAlgn="base" hangingPunct="0">
              <a:spcBef>
                <a:spcPct val="0"/>
              </a:spcBef>
              <a:spcAft>
                <a:spcPct val="0"/>
              </a:spcAft>
              <a:tabLst>
                <a:tab pos="739775" algn="l"/>
              </a:tabLst>
              <a:defRPr sz="2400">
                <a:solidFill>
                  <a:schemeClr val="tx1"/>
                </a:solidFill>
                <a:latin typeface="Times New Roman" charset="0"/>
                <a:cs typeface="Arial" charset="0"/>
              </a:defRPr>
            </a:lvl7pPr>
            <a:lvl8pPr marL="3429000" indent="-228600" eaLnBrk="0" fontAlgn="base" hangingPunct="0">
              <a:spcBef>
                <a:spcPct val="0"/>
              </a:spcBef>
              <a:spcAft>
                <a:spcPct val="0"/>
              </a:spcAft>
              <a:tabLst>
                <a:tab pos="739775" algn="l"/>
              </a:tabLst>
              <a:defRPr sz="2400">
                <a:solidFill>
                  <a:schemeClr val="tx1"/>
                </a:solidFill>
                <a:latin typeface="Times New Roman" charset="0"/>
                <a:cs typeface="Arial" charset="0"/>
              </a:defRPr>
            </a:lvl8pPr>
            <a:lvl9pPr marL="3886200" indent="-228600" eaLnBrk="0" fontAlgn="base" hangingPunct="0">
              <a:spcBef>
                <a:spcPct val="0"/>
              </a:spcBef>
              <a:spcAft>
                <a:spcPct val="0"/>
              </a:spcAft>
              <a:tabLst>
                <a:tab pos="739775" algn="l"/>
              </a:tabLst>
              <a:defRPr sz="2400">
                <a:solidFill>
                  <a:schemeClr val="tx1"/>
                </a:solidFill>
                <a:latin typeface="Times New Roman" charset="0"/>
                <a:cs typeface="Arial" charset="0"/>
              </a:defRPr>
            </a:lvl9pPr>
          </a:lstStyle>
          <a:p>
            <a:pPr eaLnBrk="1" hangingPunct="1">
              <a:lnSpc>
                <a:spcPct val="96000"/>
              </a:lnSpc>
            </a:pPr>
            <a:r>
              <a:rPr lang="en-US" sz="1600" b="1" dirty="0" smtClean="0">
                <a:solidFill>
                  <a:srgbClr val="FFFFFF"/>
                </a:solidFill>
                <a:latin typeface="Arial" pitchFamily="34" charset="0"/>
                <a:cs typeface="Arial" pitchFamily="34" charset="0"/>
              </a:rPr>
              <a:t>Piyush Patodia</a:t>
            </a:r>
            <a:endParaRPr lang="en-US" sz="1600" b="1" dirty="0">
              <a:solidFill>
                <a:srgbClr val="FFFFFF"/>
              </a:solidFill>
              <a:latin typeface="Arial" pitchFamily="34" charset="0"/>
              <a:cs typeface="Arial" pitchFamily="34" charset="0"/>
            </a:endParaRPr>
          </a:p>
          <a:p>
            <a:pPr eaLnBrk="1" hangingPunct="1">
              <a:lnSpc>
                <a:spcPct val="96000"/>
              </a:lnSpc>
            </a:pPr>
            <a:r>
              <a:rPr lang="en-US" sz="1600" dirty="0" smtClean="0">
                <a:solidFill>
                  <a:srgbClr val="FFFFFF"/>
                </a:solidFill>
                <a:latin typeface="Arial" pitchFamily="34" charset="0"/>
                <a:cs typeface="Arial" pitchFamily="34" charset="0"/>
              </a:rPr>
              <a:t>Director</a:t>
            </a:r>
            <a:endParaRPr lang="en-US" sz="1600" dirty="0">
              <a:solidFill>
                <a:srgbClr val="FFFFFF"/>
              </a:solidFill>
              <a:latin typeface="Arial" pitchFamily="34" charset="0"/>
              <a:cs typeface="Arial" pitchFamily="34" charset="0"/>
            </a:endParaRPr>
          </a:p>
          <a:p>
            <a:pPr eaLnBrk="1" hangingPunct="1">
              <a:lnSpc>
                <a:spcPct val="96000"/>
              </a:lnSpc>
            </a:pPr>
            <a:r>
              <a:rPr lang="en-US" sz="1600" dirty="0" smtClean="0">
                <a:solidFill>
                  <a:srgbClr val="FFFFFF"/>
                </a:solidFill>
                <a:latin typeface="Arial" pitchFamily="34" charset="0"/>
                <a:cs typeface="Arial" pitchFamily="34" charset="0"/>
              </a:rPr>
              <a:t>Government Infrastructure Advisory</a:t>
            </a:r>
            <a:r>
              <a:rPr lang="en-US" sz="1600" dirty="0">
                <a:solidFill>
                  <a:srgbClr val="FFFFFF"/>
                </a:solidFill>
                <a:latin typeface="Arial" pitchFamily="34" charset="0"/>
                <a:cs typeface="Arial" pitchFamily="34" charset="0"/>
              </a:rPr>
              <a:t/>
            </a:r>
            <a:br>
              <a:rPr lang="en-US" sz="1600" dirty="0">
                <a:solidFill>
                  <a:srgbClr val="FFFFFF"/>
                </a:solidFill>
                <a:latin typeface="Arial" pitchFamily="34" charset="0"/>
                <a:cs typeface="Arial" pitchFamily="34" charset="0"/>
              </a:rPr>
            </a:br>
            <a:r>
              <a:rPr lang="en-US" sz="1600" dirty="0">
                <a:solidFill>
                  <a:srgbClr val="FFFFFF"/>
                </a:solidFill>
                <a:latin typeface="Arial" pitchFamily="34" charset="0"/>
                <a:cs typeface="Arial" pitchFamily="34" charset="0"/>
              </a:rPr>
              <a:t>Grant Thornton </a:t>
            </a:r>
            <a:r>
              <a:rPr lang="en-US" sz="1600" dirty="0" smtClean="0">
                <a:solidFill>
                  <a:srgbClr val="FFFFFF"/>
                </a:solidFill>
                <a:latin typeface="Arial" pitchFamily="34" charset="0"/>
                <a:cs typeface="Arial" pitchFamily="34" charset="0"/>
              </a:rPr>
              <a:t>India LLP</a:t>
            </a:r>
            <a:endParaRPr lang="en-US" sz="1600" dirty="0">
              <a:solidFill>
                <a:srgbClr val="FFFFFF"/>
              </a:solidFill>
              <a:latin typeface="Arial" pitchFamily="34" charset="0"/>
              <a:cs typeface="Arial" pitchFamily="34" charset="0"/>
            </a:endParaRPr>
          </a:p>
          <a:p>
            <a:pPr eaLnBrk="1" hangingPunct="1">
              <a:lnSpc>
                <a:spcPct val="96000"/>
              </a:lnSpc>
            </a:pPr>
            <a:r>
              <a:rPr lang="en-US" sz="1600" b="1" dirty="0">
                <a:solidFill>
                  <a:srgbClr val="FFFFFF"/>
                </a:solidFill>
                <a:latin typeface="Arial" pitchFamily="34" charset="0"/>
                <a:cs typeface="Arial" pitchFamily="34" charset="0"/>
              </a:rPr>
              <a:t>M </a:t>
            </a:r>
            <a:r>
              <a:rPr lang="en-US" sz="1600" dirty="0">
                <a:solidFill>
                  <a:srgbClr val="FFFFFF"/>
                </a:solidFill>
                <a:latin typeface="Arial" pitchFamily="34" charset="0"/>
                <a:cs typeface="Arial" pitchFamily="34" charset="0"/>
              </a:rPr>
              <a:t>+91 </a:t>
            </a:r>
            <a:r>
              <a:rPr lang="en-US" sz="1600" dirty="0" smtClean="0">
                <a:solidFill>
                  <a:srgbClr val="FFFFFF"/>
                </a:solidFill>
                <a:latin typeface="Arial" pitchFamily="34" charset="0"/>
                <a:cs typeface="Arial" pitchFamily="34" charset="0"/>
              </a:rPr>
              <a:t>98103 07355</a:t>
            </a:r>
          </a:p>
          <a:p>
            <a:pPr eaLnBrk="1" hangingPunct="1">
              <a:lnSpc>
                <a:spcPct val="96000"/>
              </a:lnSpc>
            </a:pPr>
            <a:r>
              <a:rPr lang="en-US" sz="1600" b="1" dirty="0" smtClean="0">
                <a:solidFill>
                  <a:srgbClr val="FFFFFF"/>
                </a:solidFill>
                <a:latin typeface="Arial" pitchFamily="34" charset="0"/>
                <a:cs typeface="Arial" pitchFamily="34" charset="0"/>
              </a:rPr>
              <a:t>E</a:t>
            </a:r>
            <a:r>
              <a:rPr lang="en-US" sz="1600" dirty="0" smtClean="0">
                <a:solidFill>
                  <a:srgbClr val="FFFFFF"/>
                </a:solidFill>
                <a:latin typeface="Arial" pitchFamily="34" charset="0"/>
                <a:cs typeface="Arial" pitchFamily="34" charset="0"/>
              </a:rPr>
              <a:t> piyush.patodia@in.gt.com</a:t>
            </a:r>
            <a:endParaRPr lang="en-US" sz="1600" dirty="0">
              <a:solidFill>
                <a:srgbClr val="FFFFFF"/>
              </a:solidFill>
              <a:latin typeface="Arial" pitchFamily="34" charset="0"/>
              <a:cs typeface="Arial" pitchFamily="34" charset="0"/>
            </a:endParaRPr>
          </a:p>
        </p:txBody>
      </p:sp>
      <p:sp>
        <p:nvSpPr>
          <p:cNvPr id="5" name="Title 79"/>
          <p:cNvSpPr txBox="1">
            <a:spLocks/>
          </p:cNvSpPr>
          <p:nvPr/>
        </p:nvSpPr>
        <p:spPr>
          <a:xfrm>
            <a:off x="415925" y="908720"/>
            <a:ext cx="9145588" cy="706438"/>
          </a:xfrm>
          <a:prstGeom prst="rect">
            <a:avLst/>
          </a:prstGeom>
        </p:spPr>
        <p:txBody>
          <a:bodyPr/>
          <a:lstStyle/>
          <a:p>
            <a:pPr fontAlgn="auto">
              <a:spcAft>
                <a:spcPts val="0"/>
              </a:spcAft>
              <a:defRPr/>
            </a:pPr>
            <a:r>
              <a:rPr lang="en-US" sz="2800" dirty="0">
                <a:solidFill>
                  <a:schemeClr val="bg1"/>
                </a:solidFill>
                <a:latin typeface="Arial" pitchFamily="34" charset="0"/>
                <a:ea typeface="+mj-ea"/>
                <a:cs typeface="Arial" pitchFamily="34" charset="0"/>
              </a:rPr>
              <a:t>Contact 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FFFFF"/>
              </a:clrFrom>
              <a:clrTo>
                <a:srgbClr val="FFFFFF">
                  <a:alpha val="0"/>
                </a:srgbClr>
              </a:clrTo>
            </a:clrChange>
            <a:duotone>
              <a:prstClr val="black"/>
              <a:srgbClr val="4F2D7F">
                <a:tint val="45000"/>
                <a:satMod val="400000"/>
              </a:srgbClr>
            </a:duotone>
            <a:extLst>
              <a:ext uri="{28A0092B-C50C-407E-A947-70E740481C1C}">
                <a14:useLocalDpi xmlns:a14="http://schemas.microsoft.com/office/drawing/2010/main" val="0"/>
              </a:ext>
            </a:extLst>
          </a:blip>
          <a:stretch>
            <a:fillRect/>
          </a:stretch>
        </p:blipFill>
        <p:spPr>
          <a:xfrm flipH="1">
            <a:off x="2144688" y="606205"/>
            <a:ext cx="5472608" cy="5351734"/>
          </a:xfrm>
          <a:prstGeom prst="rect">
            <a:avLst/>
          </a:prstGeom>
        </p:spPr>
      </p:pic>
      <p:grpSp>
        <p:nvGrpSpPr>
          <p:cNvPr id="5" name="Group 4"/>
          <p:cNvGrpSpPr/>
          <p:nvPr/>
        </p:nvGrpSpPr>
        <p:grpSpPr>
          <a:xfrm>
            <a:off x="3363645" y="1910771"/>
            <a:ext cx="2488137" cy="3242806"/>
            <a:chOff x="3282466" y="2285589"/>
            <a:chExt cx="2820902" cy="1693176"/>
          </a:xfrm>
        </p:grpSpPr>
        <p:sp>
          <p:nvSpPr>
            <p:cNvPr id="12" name="Rectangle 11"/>
            <p:cNvSpPr/>
            <p:nvPr/>
          </p:nvSpPr>
          <p:spPr>
            <a:xfrm rot="21271724">
              <a:off x="3282466" y="2285589"/>
              <a:ext cx="2722835" cy="520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aramond" pitchFamily="18" charset="0"/>
                </a:rPr>
                <a:t>Contents</a:t>
              </a:r>
            </a:p>
          </p:txBody>
        </p:sp>
        <p:sp>
          <p:nvSpPr>
            <p:cNvPr id="13" name="Rectangle 12"/>
            <p:cNvSpPr/>
            <p:nvPr/>
          </p:nvSpPr>
          <p:spPr>
            <a:xfrm rot="21271724">
              <a:off x="3524980" y="3474709"/>
              <a:ext cx="257838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aramond" pitchFamily="18" charset="0"/>
              </a:endParaRPr>
            </a:p>
          </p:txBody>
        </p:sp>
        <p:sp>
          <p:nvSpPr>
            <p:cNvPr id="16" name="Rectangle 15"/>
            <p:cNvSpPr/>
            <p:nvPr/>
          </p:nvSpPr>
          <p:spPr>
            <a:xfrm rot="21271724">
              <a:off x="3402513" y="2390435"/>
              <a:ext cx="2546453" cy="35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aramond" pitchFamily="18" charset="0"/>
              </a:endParaRPr>
            </a:p>
          </p:txBody>
        </p:sp>
      </p:grpSp>
      <p:sp>
        <p:nvSpPr>
          <p:cNvPr id="9" name="Rectangle 8"/>
          <p:cNvSpPr/>
          <p:nvPr/>
        </p:nvSpPr>
        <p:spPr>
          <a:xfrm rot="21271724">
            <a:off x="3642020" y="2923232"/>
            <a:ext cx="2246063" cy="71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aramond" pitchFamily="18" charset="0"/>
            </a:endParaRPr>
          </a:p>
        </p:txBody>
      </p:sp>
      <p:sp>
        <p:nvSpPr>
          <p:cNvPr id="10" name="Rectangle 9"/>
          <p:cNvSpPr/>
          <p:nvPr/>
        </p:nvSpPr>
        <p:spPr>
          <a:xfrm>
            <a:off x="3468512" y="2032724"/>
            <a:ext cx="2719863" cy="71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cs typeface="Arial" pitchFamily="34" charset="0"/>
              </a:rPr>
              <a:t>MSMEs and the Global Value Chain</a:t>
            </a:r>
            <a:endParaRPr lang="en-US" sz="1800" dirty="0">
              <a:solidFill>
                <a:schemeClr val="tx1"/>
              </a:solidFill>
              <a:latin typeface="Arial" pitchFamily="34" charset="0"/>
              <a:cs typeface="Arial" pitchFamily="34" charset="0"/>
            </a:endParaRPr>
          </a:p>
        </p:txBody>
      </p:sp>
      <p:sp>
        <p:nvSpPr>
          <p:cNvPr id="11" name="Rectangle 10"/>
          <p:cNvSpPr/>
          <p:nvPr/>
        </p:nvSpPr>
        <p:spPr>
          <a:xfrm>
            <a:off x="3400103" y="2734185"/>
            <a:ext cx="2856680" cy="478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itchFamily="34" charset="0"/>
                <a:cs typeface="Arial" pitchFamily="34" charset="0"/>
              </a:rPr>
              <a:t>China: a </a:t>
            </a:r>
            <a:r>
              <a:rPr lang="en-US" sz="1800" dirty="0" smtClean="0">
                <a:solidFill>
                  <a:schemeClr val="tx1"/>
                </a:solidFill>
                <a:latin typeface="Arial" pitchFamily="34" charset="0"/>
                <a:cs typeface="Arial" pitchFamily="34" charset="0"/>
              </a:rPr>
              <a:t>Perspective</a:t>
            </a:r>
            <a:endParaRPr lang="en-US" sz="1800" dirty="0">
              <a:solidFill>
                <a:schemeClr val="tx1"/>
              </a:solidFill>
              <a:latin typeface="Arial" pitchFamily="34" charset="0"/>
              <a:cs typeface="Arial" pitchFamily="34" charset="0"/>
            </a:endParaRPr>
          </a:p>
        </p:txBody>
      </p:sp>
      <p:sp>
        <p:nvSpPr>
          <p:cNvPr id="14" name="Rectangle 13"/>
          <p:cNvSpPr/>
          <p:nvPr/>
        </p:nvSpPr>
        <p:spPr>
          <a:xfrm>
            <a:off x="3365796" y="3083968"/>
            <a:ext cx="2925295" cy="998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itchFamily="34" charset="0"/>
                <a:cs typeface="Arial" pitchFamily="34" charset="0"/>
              </a:rPr>
              <a:t>Cluster Development Approach</a:t>
            </a:r>
          </a:p>
        </p:txBody>
      </p:sp>
      <p:sp>
        <p:nvSpPr>
          <p:cNvPr id="15" name="Rectangle 14"/>
          <p:cNvSpPr/>
          <p:nvPr/>
        </p:nvSpPr>
        <p:spPr>
          <a:xfrm>
            <a:off x="3310751" y="3905020"/>
            <a:ext cx="3035384" cy="60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cs typeface="Arial" pitchFamily="34" charset="0"/>
              </a:rPr>
              <a:t>Survey Results</a:t>
            </a:r>
            <a:endParaRPr lang="en-US" sz="1800" dirty="0">
              <a:solidFill>
                <a:schemeClr val="tx1"/>
              </a:solidFill>
              <a:latin typeface="Arial" pitchFamily="34" charset="0"/>
              <a:cs typeface="Arial" pitchFamily="34" charset="0"/>
            </a:endParaRPr>
          </a:p>
        </p:txBody>
      </p:sp>
      <p:sp>
        <p:nvSpPr>
          <p:cNvPr id="17" name="Rectangle 16"/>
          <p:cNvSpPr/>
          <p:nvPr/>
        </p:nvSpPr>
        <p:spPr>
          <a:xfrm>
            <a:off x="3349446" y="4437112"/>
            <a:ext cx="2957994" cy="60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cs typeface="Arial" pitchFamily="34" charset="0"/>
              </a:rPr>
              <a:t>Way Forward</a:t>
            </a:r>
            <a:endParaRPr 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2984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65250" y="1772816"/>
            <a:ext cx="7056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b="1" dirty="0" smtClean="0">
                <a:solidFill>
                  <a:srgbClr val="4F2D7F"/>
                </a:solidFill>
                <a:latin typeface="Arial" charset="0"/>
              </a:rPr>
              <a:t>MSMEs and the Global Value Chain</a:t>
            </a:r>
            <a:endParaRPr lang="en-US" sz="3200" b="1" dirty="0">
              <a:solidFill>
                <a:srgbClr val="4F2D7F"/>
              </a:solidFill>
              <a:latin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5179" b="18869"/>
          <a:stretch/>
        </p:blipFill>
        <p:spPr>
          <a:xfrm>
            <a:off x="1881336" y="2789064"/>
            <a:ext cx="6096000" cy="3410857"/>
          </a:xfrm>
          <a:prstGeom prst="rect">
            <a:avLst/>
          </a:prstGeom>
        </p:spPr>
      </p:pic>
      <p:sp>
        <p:nvSpPr>
          <p:cNvPr id="3" name="Rectangle 2"/>
          <p:cNvSpPr/>
          <p:nvPr/>
        </p:nvSpPr>
        <p:spPr>
          <a:xfrm>
            <a:off x="0" y="0"/>
            <a:ext cx="2478024"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432720" y="0"/>
            <a:ext cx="251460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944166" y="0"/>
            <a:ext cx="2514600"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437120" y="0"/>
            <a:ext cx="246888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6245304"/>
            <a:ext cx="6537176" cy="64008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460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312837"/>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smtClean="0">
                <a:solidFill>
                  <a:srgbClr val="4F2D7F"/>
                </a:solidFill>
                <a:latin typeface="Arial" pitchFamily="34" charset="0"/>
                <a:cs typeface="Arial" pitchFamily="34" charset="0"/>
              </a:rPr>
              <a:t>Integration of MSMEs into Global Value Chains</a:t>
            </a:r>
            <a:endParaRPr lang="en-US" sz="2800" dirty="0">
              <a:solidFill>
                <a:srgbClr val="4F2D7F"/>
              </a:solidFill>
              <a:latin typeface="Arial" pitchFamily="34" charset="0"/>
              <a:cs typeface="Arial" pitchFamily="34" charset="0"/>
            </a:endParaRP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9" name="TextBox 8"/>
          <p:cNvSpPr txBox="1"/>
          <p:nvPr/>
        </p:nvSpPr>
        <p:spPr>
          <a:xfrm>
            <a:off x="314692" y="1052736"/>
            <a:ext cx="3001942" cy="2952328"/>
          </a:xfrm>
          <a:prstGeom prst="rect">
            <a:avLst/>
          </a:prstGeom>
          <a:noFill/>
        </p:spPr>
        <p:txBody>
          <a:bodyPr wrap="square" rtlCol="0">
            <a:noAutofit/>
          </a:bodyPr>
          <a:lstStyle/>
          <a:p>
            <a:pPr marL="120650" indent="-120650">
              <a:buFont typeface="Arial" pitchFamily="34" charset="0"/>
              <a:buChar char="•"/>
              <a:tabLst>
                <a:tab pos="1597025" algn="l"/>
              </a:tabLst>
            </a:pPr>
            <a:r>
              <a:rPr lang="en-US" sz="1600" dirty="0" smtClean="0">
                <a:latin typeface="Arial" pitchFamily="34" charset="0"/>
                <a:cs typeface="Arial" pitchFamily="34" charset="0"/>
              </a:rPr>
              <a:t>MSMEs key driver of growth in almost all growing economies</a:t>
            </a:r>
          </a:p>
          <a:p>
            <a:pPr marL="120650" indent="-120650">
              <a:buFont typeface="Arial" pitchFamily="34" charset="0"/>
              <a:buChar char="•"/>
              <a:tabLst>
                <a:tab pos="1597025" algn="l"/>
              </a:tabLst>
            </a:pPr>
            <a:endParaRPr lang="en-US" sz="1600" dirty="0" smtClean="0">
              <a:latin typeface="Arial" pitchFamily="34" charset="0"/>
              <a:cs typeface="Arial" pitchFamily="34" charset="0"/>
            </a:endParaRPr>
          </a:p>
          <a:p>
            <a:pPr marL="120650" indent="-120650">
              <a:buFont typeface="Arial" pitchFamily="34" charset="0"/>
              <a:buChar char="•"/>
              <a:tabLst>
                <a:tab pos="1597025" algn="l"/>
              </a:tabLst>
            </a:pPr>
            <a:r>
              <a:rPr lang="en-US" sz="1600" dirty="0" smtClean="0">
                <a:latin typeface="Arial" pitchFamily="34" charset="0"/>
                <a:cs typeface="Arial" pitchFamily="34" charset="0"/>
              </a:rPr>
              <a:t>In some countries, 90% of all enterprises are MSMEs</a:t>
            </a:r>
          </a:p>
          <a:p>
            <a:pPr marL="120650" indent="-120650">
              <a:buFont typeface="Arial" pitchFamily="34" charset="0"/>
              <a:buChar char="•"/>
              <a:tabLst>
                <a:tab pos="1597025" algn="l"/>
              </a:tabLst>
            </a:pPr>
            <a:endParaRPr lang="en-US" sz="1600" dirty="0" smtClean="0">
              <a:latin typeface="Arial" pitchFamily="34" charset="0"/>
              <a:cs typeface="Arial" pitchFamily="34" charset="0"/>
            </a:endParaRPr>
          </a:p>
          <a:p>
            <a:pPr marL="120650" indent="-120650">
              <a:buFont typeface="Arial" pitchFamily="34" charset="0"/>
              <a:buChar char="•"/>
              <a:tabLst>
                <a:tab pos="1597025" algn="l"/>
              </a:tabLst>
            </a:pPr>
            <a:r>
              <a:rPr lang="en-US" sz="1600" dirty="0" smtClean="0">
                <a:latin typeface="Arial" pitchFamily="34" charset="0"/>
                <a:cs typeface="Arial" pitchFamily="34" charset="0"/>
              </a:rPr>
              <a:t>MSMEs can create maximum sustainable value by moving up the value chain</a:t>
            </a:r>
          </a:p>
          <a:p>
            <a:pPr marL="120650" indent="-1206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endParaRPr lang="en-US" sz="1600" dirty="0" smtClean="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endParaRPr lang="en-US" sz="1600"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633" y="980728"/>
            <a:ext cx="615305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44488" y="4077072"/>
            <a:ext cx="2749043" cy="2016224"/>
            <a:chOff x="547773" y="4725144"/>
            <a:chExt cx="2749043" cy="1656184"/>
          </a:xfrm>
          <a:solidFill>
            <a:schemeClr val="accent6">
              <a:lumMod val="20000"/>
              <a:lumOff val="80000"/>
            </a:schemeClr>
          </a:solidFill>
        </p:grpSpPr>
        <p:sp>
          <p:nvSpPr>
            <p:cNvPr id="103" name="TextBox 102"/>
            <p:cNvSpPr txBox="1"/>
            <p:nvPr/>
          </p:nvSpPr>
          <p:spPr>
            <a:xfrm>
              <a:off x="547773" y="4725144"/>
              <a:ext cx="2749043" cy="1656184"/>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defPPr>
                <a:defRPr lang="pt-BR"/>
              </a:defPPr>
              <a:lvl1pPr algn="ctr">
                <a:defRPr sz="1600" b="1">
                  <a:solidFill>
                    <a:schemeClr val="dk1"/>
                  </a:solidFill>
                  <a:latin typeface="Arial" pitchFamily="34" charset="0"/>
                  <a:cs typeface="Arial"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dirty="0"/>
                <a:t>Developing Country Share in Global Value Added Trade</a:t>
              </a:r>
            </a:p>
            <a:p>
              <a:endParaRPr lang="en-US" dirty="0"/>
            </a:p>
          </p:txBody>
        </p:sp>
        <p:sp>
          <p:nvSpPr>
            <p:cNvPr id="104" name="TextBox 103"/>
            <p:cNvSpPr txBox="1"/>
            <p:nvPr/>
          </p:nvSpPr>
          <p:spPr>
            <a:xfrm>
              <a:off x="671596" y="5830242"/>
              <a:ext cx="635891" cy="302290"/>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defPPr>
                <a:defRPr lang="pt-BR"/>
              </a:defPPr>
              <a:lvl1pPr algn="ctr">
                <a:defRPr sz="1600" b="1">
                  <a:solidFill>
                    <a:schemeClr val="dk1"/>
                  </a:solidFill>
                  <a:latin typeface="Arial" pitchFamily="34" charset="0"/>
                  <a:cs typeface="Arial"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dirty="0"/>
                <a:t>20%</a:t>
              </a:r>
            </a:p>
            <a:p>
              <a:endParaRPr lang="en-US" dirty="0"/>
            </a:p>
          </p:txBody>
        </p:sp>
        <p:sp>
          <p:nvSpPr>
            <p:cNvPr id="105" name="TextBox 104"/>
            <p:cNvSpPr txBox="1"/>
            <p:nvPr/>
          </p:nvSpPr>
          <p:spPr>
            <a:xfrm>
              <a:off x="671595" y="5517232"/>
              <a:ext cx="635891" cy="302290"/>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defPPr>
                <a:defRPr lang="pt-BR"/>
              </a:defPPr>
              <a:lvl1pPr algn="ctr">
                <a:defRPr sz="1600" b="1">
                  <a:solidFill>
                    <a:schemeClr val="dk1"/>
                  </a:solidFill>
                  <a:latin typeface="Arial" pitchFamily="34" charset="0"/>
                  <a:cs typeface="Arial"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dirty="0"/>
                <a:t>1990</a:t>
              </a:r>
            </a:p>
            <a:p>
              <a:endParaRPr lang="en-US" dirty="0"/>
            </a:p>
          </p:txBody>
        </p:sp>
        <p:sp>
          <p:nvSpPr>
            <p:cNvPr id="106" name="TextBox 105"/>
            <p:cNvSpPr txBox="1"/>
            <p:nvPr/>
          </p:nvSpPr>
          <p:spPr>
            <a:xfrm>
              <a:off x="1535691" y="5518487"/>
              <a:ext cx="635891" cy="302290"/>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defPPr>
                <a:defRPr lang="pt-BR"/>
              </a:defPPr>
              <a:lvl1pPr algn="ctr">
                <a:defRPr sz="1600" b="1">
                  <a:solidFill>
                    <a:schemeClr val="dk1"/>
                  </a:solidFill>
                  <a:latin typeface="Arial" pitchFamily="34" charset="0"/>
                  <a:cs typeface="Arial"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dirty="0"/>
                <a:t>2000</a:t>
              </a:r>
            </a:p>
            <a:p>
              <a:endParaRPr lang="en-US" dirty="0"/>
            </a:p>
          </p:txBody>
        </p:sp>
        <p:sp>
          <p:nvSpPr>
            <p:cNvPr id="107" name="TextBox 106"/>
            <p:cNvSpPr txBox="1"/>
            <p:nvPr/>
          </p:nvSpPr>
          <p:spPr>
            <a:xfrm>
              <a:off x="2444901" y="5519742"/>
              <a:ext cx="635891" cy="302290"/>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defPPr>
                <a:defRPr lang="pt-BR"/>
              </a:defPPr>
              <a:lvl1pPr algn="ctr">
                <a:defRPr sz="1600" b="1">
                  <a:solidFill>
                    <a:schemeClr val="dk1"/>
                  </a:solidFill>
                  <a:latin typeface="Arial" pitchFamily="34" charset="0"/>
                  <a:cs typeface="Arial"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dirty="0"/>
                <a:t>2012</a:t>
              </a:r>
            </a:p>
            <a:p>
              <a:endParaRPr lang="en-US" dirty="0"/>
            </a:p>
          </p:txBody>
        </p:sp>
        <p:sp>
          <p:nvSpPr>
            <p:cNvPr id="108" name="TextBox 107"/>
            <p:cNvSpPr txBox="1"/>
            <p:nvPr/>
          </p:nvSpPr>
          <p:spPr>
            <a:xfrm>
              <a:off x="1535691" y="5830242"/>
              <a:ext cx="635891" cy="302290"/>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defPPr>
                <a:defRPr lang="pt-BR"/>
              </a:defPPr>
              <a:lvl1pPr algn="ctr">
                <a:defRPr sz="1600" b="1">
                  <a:solidFill>
                    <a:schemeClr val="dk1"/>
                  </a:solidFill>
                  <a:latin typeface="Arial" pitchFamily="34" charset="0"/>
                  <a:cs typeface="Arial"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dirty="0"/>
                <a:t>30%</a:t>
              </a:r>
            </a:p>
            <a:p>
              <a:endParaRPr lang="en-US" dirty="0"/>
            </a:p>
          </p:txBody>
        </p:sp>
        <p:sp>
          <p:nvSpPr>
            <p:cNvPr id="109" name="TextBox 108"/>
            <p:cNvSpPr txBox="1"/>
            <p:nvPr/>
          </p:nvSpPr>
          <p:spPr>
            <a:xfrm>
              <a:off x="2430188" y="5830242"/>
              <a:ext cx="635891" cy="302290"/>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defPPr>
                <a:defRPr lang="pt-BR"/>
              </a:defPPr>
              <a:lvl1pPr algn="ctr">
                <a:defRPr sz="1600" b="1">
                  <a:solidFill>
                    <a:schemeClr val="dk1"/>
                  </a:solidFill>
                  <a:latin typeface="Arial" pitchFamily="34" charset="0"/>
                  <a:cs typeface="Arial"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dirty="0"/>
                <a:t>40%</a:t>
              </a:r>
            </a:p>
            <a:p>
              <a:endParaRPr lang="en-US" dirty="0"/>
            </a:p>
          </p:txBody>
        </p:sp>
      </p:grpSp>
      <p:sp>
        <p:nvSpPr>
          <p:cNvPr id="24" name="Right Arrow 23"/>
          <p:cNvSpPr/>
          <p:nvPr/>
        </p:nvSpPr>
        <p:spPr bwMode="auto">
          <a:xfrm>
            <a:off x="3152800" y="4744568"/>
            <a:ext cx="576064" cy="484632"/>
          </a:xfrm>
          <a:prstGeom prst="rightArrow">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z="2800" dirty="0">
              <a:solidFill>
                <a:srgbClr val="000000"/>
              </a:solidFill>
              <a:latin typeface="Garamond" pitchFamily="18" charset="0"/>
            </a:endParaRPr>
          </a:p>
        </p:txBody>
      </p:sp>
      <p:sp>
        <p:nvSpPr>
          <p:cNvPr id="20" name="TextBox 19"/>
          <p:cNvSpPr txBox="1"/>
          <p:nvPr/>
        </p:nvSpPr>
        <p:spPr>
          <a:xfrm>
            <a:off x="3800872" y="3645024"/>
            <a:ext cx="5976664" cy="2880320"/>
          </a:xfrm>
          <a:prstGeom prst="rect">
            <a:avLst/>
          </a:prstGeom>
          <a:noFill/>
        </p:spPr>
        <p:txBody>
          <a:bodyPr wrap="square" rtlCol="0">
            <a:noAutofit/>
          </a:bodyPr>
          <a:lstStyle/>
          <a:p>
            <a:pPr marL="171450" indent="-171450">
              <a:buFont typeface="Arial" pitchFamily="34" charset="0"/>
              <a:buChar char="•"/>
              <a:tabLst>
                <a:tab pos="1597025" algn="l"/>
              </a:tabLst>
            </a:pPr>
            <a:r>
              <a:rPr lang="en-US" sz="1600" dirty="0" smtClean="0">
                <a:latin typeface="Arial" pitchFamily="34" charset="0"/>
                <a:cs typeface="Arial" pitchFamily="34" charset="0"/>
              </a:rPr>
              <a:t>MSMEs in developing economies key factor in driving up Global Value Added Trade share</a:t>
            </a:r>
          </a:p>
          <a:p>
            <a:pPr marL="171450" indent="-171450">
              <a:buFont typeface="Arial" pitchFamily="34" charset="0"/>
              <a:buChar char="•"/>
              <a:tabLst>
                <a:tab pos="1597025" algn="l"/>
              </a:tabLst>
            </a:pPr>
            <a:endParaRPr lang="en-US" sz="1600" dirty="0" smtClean="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Multinationals look at MSMEs to provide them with flexibility and agility required for an effective Global Value Chain</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Dominos among others have developed the local value chain effectively to enhance their value proposition</a:t>
            </a:r>
          </a:p>
          <a:p>
            <a:pPr marL="171450" indent="-171450">
              <a:buFont typeface="Arial" pitchFamily="34" charset="0"/>
              <a:buChar char="•"/>
              <a:tabLst>
                <a:tab pos="1597025" algn="l"/>
              </a:tabLst>
            </a:pPr>
            <a:endParaRPr lang="en-US" sz="1600" dirty="0">
              <a:latin typeface="Arial" pitchFamily="34" charset="0"/>
              <a:cs typeface="Arial" pitchFamily="34" charset="0"/>
            </a:endParaRPr>
          </a:p>
          <a:p>
            <a:pPr marL="171450" indent="-171450">
              <a:buFont typeface="Arial" pitchFamily="34" charset="0"/>
              <a:buChar char="•"/>
              <a:tabLst>
                <a:tab pos="1597025" algn="l"/>
              </a:tabLst>
            </a:pPr>
            <a:r>
              <a:rPr lang="en-US" sz="1600" dirty="0" smtClean="0">
                <a:latin typeface="Arial" pitchFamily="34" charset="0"/>
                <a:cs typeface="Arial" pitchFamily="34" charset="0"/>
              </a:rPr>
              <a:t>Maruti Suzuki effectively developed their supplier network to herald a new era in auto components exports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4063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65250" y="1772816"/>
            <a:ext cx="7056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b="1" dirty="0" smtClean="0">
                <a:solidFill>
                  <a:srgbClr val="4F2D7F"/>
                </a:solidFill>
                <a:latin typeface="Arial" charset="0"/>
              </a:rPr>
              <a:t>China: a perspective</a:t>
            </a:r>
            <a:endParaRPr lang="en-US" sz="3200" b="1" dirty="0">
              <a:solidFill>
                <a:srgbClr val="4F2D7F"/>
              </a:solidFill>
              <a:latin typeface="Arial" charset="0"/>
            </a:endParaRPr>
          </a:p>
        </p:txBody>
      </p:sp>
      <p:sp>
        <p:nvSpPr>
          <p:cNvPr id="3" name="Rectangle 2"/>
          <p:cNvSpPr/>
          <p:nvPr/>
        </p:nvSpPr>
        <p:spPr>
          <a:xfrm>
            <a:off x="0" y="0"/>
            <a:ext cx="2478024"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432720" y="0"/>
            <a:ext cx="251460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944166" y="0"/>
            <a:ext cx="2514600"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437120" y="0"/>
            <a:ext cx="246888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6245304"/>
            <a:ext cx="6537176" cy="64008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5308" y="2556792"/>
            <a:ext cx="3264024" cy="3264024"/>
          </a:xfrm>
          <a:prstGeom prst="rect">
            <a:avLst/>
          </a:prstGeom>
        </p:spPr>
      </p:pic>
    </p:spTree>
    <p:extLst>
      <p:ext uri="{BB962C8B-B14F-4D97-AF65-F5344CB8AC3E}">
        <p14:creationId xmlns:p14="http://schemas.microsoft.com/office/powerpoint/2010/main" val="2908794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10219" y="312837"/>
            <a:ext cx="9053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n-US" sz="2800" dirty="0" smtClean="0">
                <a:solidFill>
                  <a:srgbClr val="4F2D7F"/>
                </a:solidFill>
                <a:latin typeface="Arial" pitchFamily="34" charset="0"/>
                <a:cs typeface="Arial" pitchFamily="34" charset="0"/>
              </a:rPr>
              <a:t>China:  a perspective</a:t>
            </a:r>
            <a:endParaRPr lang="en-US" sz="2800" dirty="0">
              <a:solidFill>
                <a:srgbClr val="4F2D7F"/>
              </a:solidFill>
              <a:latin typeface="Arial" pitchFamily="34" charset="0"/>
              <a:cs typeface="Arial" pitchFamily="34" charset="0"/>
            </a:endParaRP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21" name="TextBox 20"/>
          <p:cNvSpPr txBox="1"/>
          <p:nvPr/>
        </p:nvSpPr>
        <p:spPr>
          <a:xfrm>
            <a:off x="378024" y="1124744"/>
            <a:ext cx="8679432" cy="4124206"/>
          </a:xfrm>
          <a:prstGeom prst="rect">
            <a:avLst/>
          </a:prstGeom>
          <a:noFill/>
        </p:spPr>
        <p:txBody>
          <a:bodyPr wrap="square" rtlCol="0">
            <a:spAutoFit/>
          </a:bodyPr>
          <a:lstStyle/>
          <a:p>
            <a:pPr marL="120650" indent="-120650" algn="just">
              <a:buFont typeface="Arial" pitchFamily="34" charset="0"/>
              <a:buChar char="•"/>
            </a:pPr>
            <a:r>
              <a:rPr lang="en-US" sz="1600" dirty="0" smtClean="0">
                <a:solidFill>
                  <a:srgbClr val="000000"/>
                </a:solidFill>
                <a:latin typeface="Arial" pitchFamily="34" charset="0"/>
                <a:cs typeface="Arial" pitchFamily="34" charset="0"/>
              </a:rPr>
              <a:t>Over the last 30 years, China‘s industry has produced a compounded growth rate of 15.6% from almost INR 1, 742 billion in 1980 to over INR 117, 254 billion in 2009 </a:t>
            </a:r>
          </a:p>
          <a:p>
            <a:pPr marL="120650" indent="-120650" algn="just"/>
            <a:endParaRPr lang="en-US" sz="1600" dirty="0" smtClean="0">
              <a:solidFill>
                <a:srgbClr val="000000"/>
              </a:solidFill>
              <a:latin typeface="Arial" pitchFamily="34" charset="0"/>
              <a:cs typeface="Arial" pitchFamily="34" charset="0"/>
            </a:endParaRPr>
          </a:p>
          <a:p>
            <a:pPr marL="120650" indent="-120650" algn="just">
              <a:buFont typeface="Arial" pitchFamily="34" charset="0"/>
              <a:buChar char="•"/>
            </a:pPr>
            <a:r>
              <a:rPr lang="en-US" sz="1600" dirty="0" smtClean="0">
                <a:solidFill>
                  <a:srgbClr val="000000"/>
                </a:solidFill>
                <a:latin typeface="Arial" pitchFamily="34" charset="0"/>
                <a:cs typeface="Arial" pitchFamily="34" charset="0"/>
              </a:rPr>
              <a:t>MSMEs </a:t>
            </a:r>
            <a:r>
              <a:rPr lang="en-US" sz="1600" dirty="0">
                <a:solidFill>
                  <a:srgbClr val="000000"/>
                </a:solidFill>
                <a:latin typeface="Arial" pitchFamily="34" charset="0"/>
                <a:cs typeface="Arial" pitchFamily="34" charset="0"/>
              </a:rPr>
              <a:t>account for generating more than 82% of employment opportunities in </a:t>
            </a:r>
            <a:r>
              <a:rPr lang="en-US" sz="1600" dirty="0" smtClean="0">
                <a:solidFill>
                  <a:srgbClr val="000000"/>
                </a:solidFill>
                <a:latin typeface="Arial" pitchFamily="34" charset="0"/>
                <a:cs typeface="Arial" pitchFamily="34" charset="0"/>
              </a:rPr>
              <a:t>China</a:t>
            </a:r>
          </a:p>
          <a:p>
            <a:endParaRPr lang="en-US" sz="1600" dirty="0" smtClean="0">
              <a:solidFill>
                <a:srgbClr val="000000"/>
              </a:solidFill>
              <a:latin typeface="Arial" pitchFamily="34" charset="0"/>
              <a:cs typeface="Arial" pitchFamily="34" charset="0"/>
            </a:endParaRPr>
          </a:p>
          <a:p>
            <a:r>
              <a:rPr lang="en-US" sz="1600" b="1" dirty="0">
                <a:solidFill>
                  <a:srgbClr val="4F2D7F"/>
                </a:solidFill>
                <a:latin typeface="Arial" pitchFamily="34" charset="0"/>
                <a:cs typeface="Arial" pitchFamily="34" charset="0"/>
              </a:rPr>
              <a:t>Processing Trade Regime followed by China</a:t>
            </a:r>
          </a:p>
          <a:p>
            <a:pPr marL="120650" indent="-120650" algn="just">
              <a:buFont typeface="Arial" pitchFamily="34" charset="0"/>
              <a:buChar char="•"/>
            </a:pPr>
            <a:r>
              <a:rPr lang="en-US" sz="1600" dirty="0">
                <a:solidFill>
                  <a:srgbClr val="000000"/>
                </a:solidFill>
                <a:latin typeface="Arial" pitchFamily="34" charset="0"/>
                <a:cs typeface="Arial" pitchFamily="34" charset="0"/>
              </a:rPr>
              <a:t>Firms are allowed to import inputs duty free provided they are further used to produce processed goods solely for export promotion to developed countries like USA, </a:t>
            </a:r>
            <a:r>
              <a:rPr lang="en-US" sz="1600" dirty="0" smtClean="0">
                <a:solidFill>
                  <a:srgbClr val="000000"/>
                </a:solidFill>
                <a:latin typeface="Arial" pitchFamily="34" charset="0"/>
                <a:cs typeface="Arial" pitchFamily="34" charset="0"/>
              </a:rPr>
              <a:t>UK, </a:t>
            </a:r>
            <a:r>
              <a:rPr lang="en-US" sz="1600" dirty="0">
                <a:solidFill>
                  <a:srgbClr val="000000"/>
                </a:solidFill>
                <a:latin typeface="Arial" pitchFamily="34" charset="0"/>
                <a:cs typeface="Arial" pitchFamily="34" charset="0"/>
              </a:rPr>
              <a:t>etc. </a:t>
            </a:r>
          </a:p>
          <a:p>
            <a:endParaRPr lang="en-US" sz="1600" dirty="0">
              <a:solidFill>
                <a:srgbClr val="000000"/>
              </a:solidFill>
              <a:latin typeface="Arial" pitchFamily="34" charset="0"/>
              <a:cs typeface="Arial" pitchFamily="34" charset="0"/>
            </a:endParaRPr>
          </a:p>
          <a:p>
            <a:r>
              <a:rPr lang="en-US" sz="1600" b="1" dirty="0">
                <a:solidFill>
                  <a:srgbClr val="4F2D7F"/>
                </a:solidFill>
                <a:latin typeface="Arial" pitchFamily="34" charset="0"/>
                <a:cs typeface="Arial" pitchFamily="34" charset="0"/>
              </a:rPr>
              <a:t>Geographical proximity</a:t>
            </a:r>
          </a:p>
          <a:p>
            <a:pPr marL="120650" indent="-120650" algn="just">
              <a:buFont typeface="Arial" pitchFamily="34" charset="0"/>
              <a:buChar char="•"/>
            </a:pPr>
            <a:r>
              <a:rPr lang="en-US" sz="1600" dirty="0">
                <a:solidFill>
                  <a:srgbClr val="000000"/>
                </a:solidFill>
                <a:latin typeface="Arial" pitchFamily="34" charset="0"/>
                <a:cs typeface="Arial" pitchFamily="34" charset="0"/>
              </a:rPr>
              <a:t>Proximity  of China to its East Asian neighbors, has provided it with the privileged </a:t>
            </a:r>
            <a:r>
              <a:rPr lang="en-US" sz="1600" dirty="0" smtClean="0">
                <a:solidFill>
                  <a:srgbClr val="000000"/>
                </a:solidFill>
                <a:latin typeface="Arial" pitchFamily="34" charset="0"/>
                <a:cs typeface="Arial" pitchFamily="34" charset="0"/>
              </a:rPr>
              <a:t>access </a:t>
            </a:r>
            <a:r>
              <a:rPr lang="en-US" sz="1600" dirty="0">
                <a:solidFill>
                  <a:srgbClr val="000000"/>
                </a:solidFill>
                <a:latin typeface="Arial" pitchFamily="34" charset="0"/>
                <a:cs typeface="Arial" pitchFamily="34" charset="0"/>
              </a:rPr>
              <a:t>to the regions of upstream suppliers and downstream </a:t>
            </a:r>
            <a:r>
              <a:rPr lang="en-US" sz="1600" dirty="0" smtClean="0">
                <a:solidFill>
                  <a:srgbClr val="000000"/>
                </a:solidFill>
                <a:latin typeface="Arial" pitchFamily="34" charset="0"/>
                <a:cs typeface="Arial" pitchFamily="34" charset="0"/>
              </a:rPr>
              <a:t>markets</a:t>
            </a:r>
            <a:endParaRPr lang="en-US" sz="1600" dirty="0">
              <a:solidFill>
                <a:srgbClr val="000000"/>
              </a:solidFill>
              <a:latin typeface="Arial" pitchFamily="34" charset="0"/>
              <a:cs typeface="Arial" pitchFamily="34" charset="0"/>
            </a:endParaRPr>
          </a:p>
          <a:p>
            <a:endParaRPr lang="en-US" sz="1200" dirty="0" smtClean="0">
              <a:solidFill>
                <a:srgbClr val="000000"/>
              </a:solidFill>
              <a:latin typeface="Arial" pitchFamily="34" charset="0"/>
              <a:cs typeface="Arial" pitchFamily="34" charset="0"/>
            </a:endParaRPr>
          </a:p>
          <a:p>
            <a:endParaRPr lang="en-US" sz="1200" dirty="0">
              <a:solidFill>
                <a:srgbClr val="000000"/>
              </a:solidFill>
              <a:latin typeface="Arial" pitchFamily="34" charset="0"/>
              <a:cs typeface="Arial" pitchFamily="34" charset="0"/>
            </a:endParaRPr>
          </a:p>
          <a:p>
            <a:endParaRPr lang="en-US" sz="1200" dirty="0" smtClean="0">
              <a:solidFill>
                <a:srgbClr val="000000"/>
              </a:solidFill>
              <a:latin typeface="Arial" pitchFamily="34" charset="0"/>
              <a:cs typeface="Arial" pitchFamily="34" charset="0"/>
            </a:endParaRPr>
          </a:p>
          <a:p>
            <a:endParaRPr lang="en-US" sz="1200" dirty="0">
              <a:solidFill>
                <a:srgbClr val="000000"/>
              </a:solidFill>
              <a:latin typeface="Arial" pitchFamily="34" charset="0"/>
              <a:cs typeface="Arial" pitchFamily="34" charset="0"/>
            </a:endParaRPr>
          </a:p>
          <a:p>
            <a:endParaRPr lang="en-US" sz="1200" dirty="0">
              <a:solidFill>
                <a:srgbClr val="000000"/>
              </a:solidFill>
              <a:latin typeface="Arial" pitchFamily="34" charset="0"/>
              <a:cs typeface="Arial" pitchFamily="34" charset="0"/>
            </a:endParaRPr>
          </a:p>
        </p:txBody>
      </p:sp>
      <p:sp>
        <p:nvSpPr>
          <p:cNvPr id="22" name="Rectangle 21"/>
          <p:cNvSpPr/>
          <p:nvPr/>
        </p:nvSpPr>
        <p:spPr>
          <a:xfrm>
            <a:off x="4952999" y="4365104"/>
            <a:ext cx="3960441" cy="1584177"/>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US" sz="1600" b="1" dirty="0">
                <a:latin typeface="Arial" pitchFamily="34" charset="0"/>
                <a:cs typeface="Arial" pitchFamily="34" charset="0"/>
              </a:rPr>
              <a:t>Michael Bloomberg</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a:p>
            <a:r>
              <a:rPr lang="en-US" sz="1600" b="1" dirty="0">
                <a:latin typeface="Arial" pitchFamily="34" charset="0"/>
                <a:cs typeface="Arial" pitchFamily="34" charset="0"/>
              </a:rPr>
              <a:t>"China is investing in factories in Eastern Europe, not because their labour costs are lower, but because they want to be closer to their markets"</a:t>
            </a:r>
          </a:p>
        </p:txBody>
      </p:sp>
      <p:sp>
        <p:nvSpPr>
          <p:cNvPr id="23" name="Rectangle 22"/>
          <p:cNvSpPr/>
          <p:nvPr/>
        </p:nvSpPr>
        <p:spPr>
          <a:xfrm>
            <a:off x="488504" y="4369916"/>
            <a:ext cx="4224470" cy="1584177"/>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US" sz="1600" b="1" dirty="0">
                <a:latin typeface="Arial" pitchFamily="34" charset="0"/>
                <a:cs typeface="Arial" pitchFamily="34" charset="0"/>
              </a:rPr>
              <a:t>Abdul Kalam:</a:t>
            </a:r>
          </a:p>
          <a:p>
            <a:r>
              <a:rPr lang="en-US" sz="1600" b="1" dirty="0">
                <a:latin typeface="Arial" pitchFamily="34" charset="0"/>
                <a:cs typeface="Arial" pitchFamily="34" charset="0"/>
              </a:rPr>
              <a:t>"One lesson that every nation can learn from China is to focus more on creating village-level enterprises, quality health services and educational facilities"</a:t>
            </a:r>
          </a:p>
        </p:txBody>
      </p:sp>
    </p:spTree>
    <p:extLst>
      <p:ext uri="{BB962C8B-B14F-4D97-AF65-F5344CB8AC3E}">
        <p14:creationId xmlns:p14="http://schemas.microsoft.com/office/powerpoint/2010/main" val="150924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799" y="312836"/>
            <a:ext cx="9053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smtClean="0">
                <a:solidFill>
                  <a:srgbClr val="4F2D7F"/>
                </a:solidFill>
                <a:latin typeface="Arial" pitchFamily="34" charset="0"/>
                <a:cs typeface="Arial" pitchFamily="34" charset="0"/>
              </a:rPr>
              <a:t>Apple: </a:t>
            </a:r>
            <a:r>
              <a:rPr lang="en-US" sz="2800" dirty="0">
                <a:solidFill>
                  <a:srgbClr val="4F2D7F"/>
                </a:solidFill>
                <a:latin typeface="Arial" pitchFamily="34" charset="0"/>
                <a:cs typeface="Arial" pitchFamily="34" charset="0"/>
              </a:rPr>
              <a:t>a case study </a:t>
            </a: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431155" y="1124744"/>
            <a:ext cx="8927157" cy="4770537"/>
          </a:xfrm>
          <a:prstGeom prst="rect">
            <a:avLst/>
          </a:prstGeom>
          <a:noFill/>
        </p:spPr>
        <p:txBody>
          <a:bodyPr wrap="square" rtlCol="0">
            <a:spAutoFit/>
          </a:bodyPr>
          <a:lstStyle/>
          <a:p>
            <a:pPr marL="120650" indent="-120650" algn="just">
              <a:buFont typeface="Arial" pitchFamily="34" charset="0"/>
              <a:buChar char="•"/>
            </a:pPr>
            <a:r>
              <a:rPr lang="en-US" sz="1600" dirty="0" smtClean="0">
                <a:solidFill>
                  <a:srgbClr val="000000"/>
                </a:solidFill>
                <a:latin typeface="Arial" pitchFamily="34" charset="0"/>
                <a:cs typeface="Arial" pitchFamily="34" charset="0"/>
              </a:rPr>
              <a:t>An </a:t>
            </a:r>
            <a:r>
              <a:rPr lang="en-US" sz="1600" dirty="0">
                <a:solidFill>
                  <a:srgbClr val="000000"/>
                </a:solidFill>
                <a:latin typeface="Arial" pitchFamily="34" charset="0"/>
                <a:cs typeface="Arial" pitchFamily="34" charset="0"/>
              </a:rPr>
              <a:t>estimated 90 percent of Apple parts are manufactured outside US. Advanced semiconductors come from Germany and Taiwan, memory from Korea and Japan, display panels and circuitry from Korea and Taiwan, chipsets from Europe and rare metals from Africa and Asia. All of it is put together in </a:t>
            </a:r>
            <a:r>
              <a:rPr lang="en-US" sz="1600" dirty="0" smtClean="0">
                <a:solidFill>
                  <a:srgbClr val="000000"/>
                </a:solidFill>
                <a:latin typeface="Arial" pitchFamily="34" charset="0"/>
                <a:cs typeface="Arial" pitchFamily="34" charset="0"/>
              </a:rPr>
              <a:t>China</a:t>
            </a:r>
            <a:endParaRPr lang="en-US" sz="1600" dirty="0">
              <a:solidFill>
                <a:srgbClr val="000000"/>
              </a:solidFill>
              <a:latin typeface="Arial" pitchFamily="34" charset="0"/>
              <a:cs typeface="Arial" pitchFamily="34" charset="0"/>
            </a:endParaRPr>
          </a:p>
          <a:p>
            <a:pPr algn="just"/>
            <a:endParaRPr lang="en-US" sz="1600" dirty="0">
              <a:solidFill>
                <a:srgbClr val="000000"/>
              </a:solidFill>
              <a:latin typeface="Arial" pitchFamily="34" charset="0"/>
              <a:cs typeface="Arial" pitchFamily="34" charset="0"/>
            </a:endParaRPr>
          </a:p>
          <a:p>
            <a:pPr algn="just"/>
            <a:r>
              <a:rPr lang="en-US" sz="1600" b="1" dirty="0">
                <a:solidFill>
                  <a:srgbClr val="4F2D7F"/>
                </a:solidFill>
                <a:latin typeface="Arial" pitchFamily="34" charset="0"/>
                <a:cs typeface="Arial" pitchFamily="34" charset="0"/>
              </a:rPr>
              <a:t>Why China?</a:t>
            </a:r>
          </a:p>
          <a:p>
            <a:pPr algn="just"/>
            <a:endParaRPr lang="en-US" sz="700" dirty="0" smtClean="0">
              <a:solidFill>
                <a:srgbClr val="000000"/>
              </a:solidFill>
              <a:latin typeface="Arial" pitchFamily="34" charset="0"/>
              <a:cs typeface="Arial" pitchFamily="34" charset="0"/>
            </a:endParaRPr>
          </a:p>
          <a:p>
            <a:pPr marL="120650" indent="-120650" algn="just">
              <a:spcAft>
                <a:spcPts val="600"/>
              </a:spcAft>
              <a:buFont typeface="Arial" pitchFamily="34" charset="0"/>
              <a:buChar char="•"/>
            </a:pPr>
            <a:r>
              <a:rPr lang="en-US" sz="1600" dirty="0">
                <a:solidFill>
                  <a:srgbClr val="000000"/>
                </a:solidFill>
                <a:latin typeface="Arial" pitchFamily="34" charset="0"/>
                <a:cs typeface="Arial" pitchFamily="34" charset="0"/>
              </a:rPr>
              <a:t>China is a lot closer to the raw materials than </a:t>
            </a:r>
            <a:r>
              <a:rPr lang="en-US" sz="1600" dirty="0" smtClean="0">
                <a:solidFill>
                  <a:srgbClr val="000000"/>
                </a:solidFill>
                <a:latin typeface="Arial" pitchFamily="34" charset="0"/>
                <a:cs typeface="Arial" pitchFamily="34" charset="0"/>
              </a:rPr>
              <a:t>America</a:t>
            </a:r>
          </a:p>
          <a:p>
            <a:pPr marL="120650" indent="-120650" algn="just">
              <a:spcAft>
                <a:spcPts val="600"/>
              </a:spcAft>
              <a:buFont typeface="Arial" pitchFamily="34" charset="0"/>
              <a:buChar char="•"/>
            </a:pPr>
            <a:r>
              <a:rPr lang="en-US" sz="1600" dirty="0">
                <a:solidFill>
                  <a:srgbClr val="000000"/>
                </a:solidFill>
                <a:latin typeface="Arial" pitchFamily="34" charset="0"/>
                <a:cs typeface="Arial" pitchFamily="34" charset="0"/>
              </a:rPr>
              <a:t>China provided engineers at a scale the United States could not match. </a:t>
            </a:r>
            <a:r>
              <a:rPr lang="en-US" sz="1600" dirty="0" smtClean="0">
                <a:solidFill>
                  <a:srgbClr val="000000"/>
                </a:solidFill>
                <a:latin typeface="Arial" pitchFamily="34" charset="0"/>
                <a:cs typeface="Arial" pitchFamily="34" charset="0"/>
              </a:rPr>
              <a:t>Apple had </a:t>
            </a:r>
            <a:r>
              <a:rPr lang="en-US" sz="1600" dirty="0">
                <a:solidFill>
                  <a:srgbClr val="000000"/>
                </a:solidFill>
                <a:latin typeface="Arial" pitchFamily="34" charset="0"/>
                <a:cs typeface="Arial" pitchFamily="34" charset="0"/>
              </a:rPr>
              <a:t>forecast it would take as long as 9 months to find those many qualified engineers in the United States. In China, it took 15 </a:t>
            </a:r>
            <a:r>
              <a:rPr lang="en-US" sz="1600" dirty="0" smtClean="0">
                <a:solidFill>
                  <a:srgbClr val="000000"/>
                </a:solidFill>
                <a:latin typeface="Arial" pitchFamily="34" charset="0"/>
                <a:cs typeface="Arial" pitchFamily="34" charset="0"/>
              </a:rPr>
              <a:t>days</a:t>
            </a:r>
          </a:p>
          <a:p>
            <a:pPr marL="120650" indent="-120650" algn="just">
              <a:spcAft>
                <a:spcPts val="600"/>
              </a:spcAft>
              <a:buFont typeface="Arial" pitchFamily="34" charset="0"/>
              <a:buChar char="•"/>
            </a:pPr>
            <a:r>
              <a:rPr lang="en-US" sz="1600" dirty="0" smtClean="0">
                <a:solidFill>
                  <a:srgbClr val="000000"/>
                </a:solidFill>
                <a:latin typeface="Arial" pitchFamily="34" charset="0"/>
                <a:cs typeface="Arial" pitchFamily="34" charset="0"/>
              </a:rPr>
              <a:t>Support by the government </a:t>
            </a:r>
            <a:r>
              <a:rPr lang="en-US" sz="1600" dirty="0">
                <a:solidFill>
                  <a:srgbClr val="000000"/>
                </a:solidFill>
                <a:latin typeface="Arial" pitchFamily="34" charset="0"/>
                <a:cs typeface="Arial" pitchFamily="34" charset="0"/>
              </a:rPr>
              <a:t>and huge amounts of subsidies </a:t>
            </a:r>
            <a:r>
              <a:rPr lang="en-US" sz="1600" dirty="0" smtClean="0">
                <a:solidFill>
                  <a:srgbClr val="000000"/>
                </a:solidFill>
                <a:latin typeface="Arial" pitchFamily="34" charset="0"/>
                <a:cs typeface="Arial" pitchFamily="34" charset="0"/>
              </a:rPr>
              <a:t>on </a:t>
            </a:r>
            <a:r>
              <a:rPr lang="en-US" sz="1600" dirty="0">
                <a:solidFill>
                  <a:srgbClr val="000000"/>
                </a:solidFill>
                <a:latin typeface="Arial" pitchFamily="34" charset="0"/>
                <a:cs typeface="Arial" pitchFamily="34" charset="0"/>
              </a:rPr>
              <a:t>import of raw material for the purpose of export at the end of the production, special government fund to support technology innovation of </a:t>
            </a:r>
            <a:r>
              <a:rPr lang="en-US" sz="1600" dirty="0" smtClean="0">
                <a:solidFill>
                  <a:srgbClr val="000000"/>
                </a:solidFill>
                <a:latin typeface="Arial" pitchFamily="34" charset="0"/>
                <a:cs typeface="Arial" pitchFamily="34" charset="0"/>
              </a:rPr>
              <a:t>MSMEs</a:t>
            </a:r>
          </a:p>
          <a:p>
            <a:pPr marL="120650" indent="-120650" algn="just">
              <a:spcAft>
                <a:spcPts val="600"/>
              </a:spcAft>
              <a:buFont typeface="Arial" pitchFamily="34" charset="0"/>
              <a:buChar char="•"/>
            </a:pPr>
            <a:r>
              <a:rPr lang="en-US" sz="1600" dirty="0">
                <a:solidFill>
                  <a:srgbClr val="000000"/>
                </a:solidFill>
                <a:latin typeface="Arial" pitchFamily="34" charset="0"/>
                <a:cs typeface="Arial" pitchFamily="34" charset="0"/>
              </a:rPr>
              <a:t>China's factories are now far bigger than those in the US. They can hire (and fire) tens of thousands of workers practically </a:t>
            </a:r>
            <a:r>
              <a:rPr lang="en-US" sz="1600" dirty="0" smtClean="0">
                <a:solidFill>
                  <a:srgbClr val="000000"/>
                </a:solidFill>
                <a:latin typeface="Arial" pitchFamily="34" charset="0"/>
                <a:cs typeface="Arial" pitchFamily="34" charset="0"/>
              </a:rPr>
              <a:t>overnight</a:t>
            </a:r>
          </a:p>
          <a:p>
            <a:pPr marL="120650" indent="-120650" algn="just">
              <a:spcAft>
                <a:spcPts val="600"/>
              </a:spcAft>
              <a:buFont typeface="Arial" pitchFamily="34" charset="0"/>
              <a:buChar char="•"/>
            </a:pPr>
            <a:r>
              <a:rPr lang="en-US" sz="1600" dirty="0">
                <a:solidFill>
                  <a:srgbClr val="000000"/>
                </a:solidFill>
                <a:latin typeface="Arial" pitchFamily="34" charset="0"/>
                <a:cs typeface="Arial" pitchFamily="34" charset="0"/>
              </a:rPr>
              <a:t>China now has a far bigger supply of appropriately-qualified engineers than the U.S</a:t>
            </a:r>
            <a:r>
              <a:rPr lang="en-US" sz="1600" dirty="0" smtClean="0">
                <a:solidFill>
                  <a:srgbClr val="000000"/>
                </a:solidFill>
                <a:latin typeface="Arial" pitchFamily="34" charset="0"/>
                <a:cs typeface="Arial" pitchFamily="34" charset="0"/>
              </a:rPr>
              <a:t>. </a:t>
            </a:r>
          </a:p>
          <a:p>
            <a:pPr marL="120650" indent="-120650" algn="just">
              <a:spcAft>
                <a:spcPts val="600"/>
              </a:spcAft>
              <a:buFont typeface="Arial" pitchFamily="34" charset="0"/>
              <a:buChar char="•"/>
            </a:pPr>
            <a:r>
              <a:rPr lang="en-US" sz="1600" dirty="0">
                <a:solidFill>
                  <a:srgbClr val="000000"/>
                </a:solidFill>
                <a:latin typeface="Arial" pitchFamily="34" charset="0"/>
                <a:cs typeface="Arial" pitchFamily="34" charset="0"/>
              </a:rPr>
              <a:t>China's workforce is much hungrier and more frugal than many of their counterparts in the </a:t>
            </a:r>
            <a:r>
              <a:rPr lang="en-US" sz="1600" dirty="0" smtClean="0">
                <a:solidFill>
                  <a:srgbClr val="000000"/>
                </a:solidFill>
                <a:latin typeface="Arial" pitchFamily="34" charset="0"/>
                <a:cs typeface="Arial" pitchFamily="34" charset="0"/>
              </a:rPr>
              <a:t>U.S.</a:t>
            </a:r>
            <a:endParaRPr lang="en-US" sz="1600" dirty="0">
              <a:solidFill>
                <a:srgbClr val="0000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1929" b="99500" l="10000" r="100000"/>
                    </a14:imgEffect>
                  </a14:imgLayer>
                </a14:imgProps>
              </a:ext>
              <a:ext uri="{28A0092B-C50C-407E-A947-70E740481C1C}">
                <a14:useLocalDpi xmlns:a14="http://schemas.microsoft.com/office/drawing/2010/main" val="0"/>
              </a:ext>
            </a:extLst>
          </a:blip>
          <a:stretch>
            <a:fillRect/>
          </a:stretch>
        </p:blipFill>
        <p:spPr>
          <a:xfrm rot="19191066">
            <a:off x="1325753" y="5842309"/>
            <a:ext cx="885062" cy="885062"/>
          </a:xfrm>
          <a:prstGeom prst="rect">
            <a:avLst/>
          </a:prstGeom>
        </p:spPr>
      </p:pic>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929" b="99500" l="10000" r="100000"/>
                    </a14:imgEffect>
                  </a14:imgLayer>
                </a14:imgProps>
              </a:ext>
              <a:ext uri="{28A0092B-C50C-407E-A947-70E740481C1C}">
                <a14:useLocalDpi xmlns:a14="http://schemas.microsoft.com/office/drawing/2010/main" val="0"/>
              </a:ext>
            </a:extLst>
          </a:blip>
          <a:stretch>
            <a:fillRect/>
          </a:stretch>
        </p:blipFill>
        <p:spPr>
          <a:xfrm rot="19191066">
            <a:off x="2723525" y="5842309"/>
            <a:ext cx="885062" cy="885062"/>
          </a:xfrm>
          <a:prstGeom prst="rect">
            <a:avLst/>
          </a:prstGeom>
        </p:spPr>
      </p:pic>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1929" b="99500" l="10000" r="100000"/>
                    </a14:imgEffect>
                  </a14:imgLayer>
                </a14:imgProps>
              </a:ext>
              <a:ext uri="{28A0092B-C50C-407E-A947-70E740481C1C}">
                <a14:useLocalDpi xmlns:a14="http://schemas.microsoft.com/office/drawing/2010/main" val="0"/>
              </a:ext>
            </a:extLst>
          </a:blip>
          <a:stretch>
            <a:fillRect/>
          </a:stretch>
        </p:blipFill>
        <p:spPr>
          <a:xfrm rot="19191066">
            <a:off x="4121297" y="5842309"/>
            <a:ext cx="885062" cy="885062"/>
          </a:xfrm>
          <a:prstGeom prst="rect">
            <a:avLst/>
          </a:prstGeom>
        </p:spPr>
      </p:pic>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1929" b="99500" l="10000" r="100000"/>
                    </a14:imgEffect>
                  </a14:imgLayer>
                </a14:imgProps>
              </a:ext>
              <a:ext uri="{28A0092B-C50C-407E-A947-70E740481C1C}">
                <a14:useLocalDpi xmlns:a14="http://schemas.microsoft.com/office/drawing/2010/main" val="0"/>
              </a:ext>
            </a:extLst>
          </a:blip>
          <a:stretch>
            <a:fillRect/>
          </a:stretch>
        </p:blipFill>
        <p:spPr>
          <a:xfrm rot="19191066">
            <a:off x="5519070" y="5842309"/>
            <a:ext cx="885062" cy="885062"/>
          </a:xfrm>
          <a:prstGeom prst="rect">
            <a:avLst/>
          </a:prstGeom>
        </p:spPr>
      </p:pic>
    </p:spTree>
    <p:extLst>
      <p:ext uri="{BB962C8B-B14F-4D97-AF65-F5344CB8AC3E}">
        <p14:creationId xmlns:p14="http://schemas.microsoft.com/office/powerpoint/2010/main" val="18401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65250" y="1772816"/>
            <a:ext cx="7056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b="1" dirty="0" smtClean="0">
                <a:solidFill>
                  <a:srgbClr val="4F2D7F"/>
                </a:solidFill>
                <a:latin typeface="Arial" charset="0"/>
              </a:rPr>
              <a:t>Cluster Development Approach</a:t>
            </a:r>
            <a:endParaRPr lang="en-US" sz="3200" b="1" dirty="0">
              <a:solidFill>
                <a:srgbClr val="4F2D7F"/>
              </a:solidFill>
              <a:latin typeface="Arial" charset="0"/>
            </a:endParaRPr>
          </a:p>
        </p:txBody>
      </p:sp>
      <p:sp>
        <p:nvSpPr>
          <p:cNvPr id="3" name="Rectangle 2"/>
          <p:cNvSpPr/>
          <p:nvPr/>
        </p:nvSpPr>
        <p:spPr>
          <a:xfrm>
            <a:off x="0" y="0"/>
            <a:ext cx="2478024"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432720" y="0"/>
            <a:ext cx="251460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944166" y="0"/>
            <a:ext cx="2514600" cy="692696"/>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437120" y="0"/>
            <a:ext cx="2468880" cy="692696"/>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6245304"/>
            <a:ext cx="6537176" cy="64008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832" y="2420888"/>
            <a:ext cx="3168352" cy="3791911"/>
          </a:xfrm>
          <a:prstGeom prst="rect">
            <a:avLst/>
          </a:prstGeom>
        </p:spPr>
      </p:pic>
    </p:spTree>
    <p:extLst>
      <p:ext uri="{BB962C8B-B14F-4D97-AF65-F5344CB8AC3E}">
        <p14:creationId xmlns:p14="http://schemas.microsoft.com/office/powerpoint/2010/main" val="296211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312837"/>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eaLnBrk="1" hangingPunct="1">
              <a:spcBef>
                <a:spcPct val="50000"/>
              </a:spcBef>
            </a:pPr>
            <a:r>
              <a:rPr lang="en-US" sz="2800" dirty="0">
                <a:solidFill>
                  <a:srgbClr val="4F2D7F"/>
                </a:solidFill>
                <a:latin typeface="Arial" pitchFamily="34" charset="0"/>
                <a:cs typeface="Arial" pitchFamily="34" charset="0"/>
              </a:rPr>
              <a:t>Cluster development approach</a:t>
            </a:r>
          </a:p>
        </p:txBody>
      </p:sp>
      <p:cxnSp>
        <p:nvCxnSpPr>
          <p:cNvPr id="6" name="Straight Connector 12"/>
          <p:cNvCxnSpPr>
            <a:cxnSpLocks noChangeShapeType="1"/>
          </p:cNvCxnSpPr>
          <p:nvPr/>
        </p:nvCxnSpPr>
        <p:spPr bwMode="auto">
          <a:xfrm>
            <a:off x="371872" y="323328"/>
            <a:ext cx="8469560" cy="0"/>
          </a:xfrm>
          <a:prstGeom prst="line">
            <a:avLst/>
          </a:prstGeom>
          <a:noFill/>
          <a:ln w="44450">
            <a:solidFill>
              <a:srgbClr val="7AB800"/>
            </a:solidFill>
            <a:round/>
            <a:headEnd/>
            <a:tailEnd/>
          </a:ln>
          <a:extLst>
            <a:ext uri="{909E8E84-426E-40DD-AFC4-6F175D3DCCD1}">
              <a14:hiddenFill xmlns:a14="http://schemas.microsoft.com/office/drawing/2010/main">
                <a:noFill/>
              </a14:hiddenFill>
            </a:ext>
          </a:extLst>
        </p:spPr>
      </p:cxnSp>
      <p:sp>
        <p:nvSpPr>
          <p:cNvPr id="7" name="Rectangle 6"/>
          <p:cNvSpPr/>
          <p:nvPr/>
        </p:nvSpPr>
        <p:spPr>
          <a:xfrm>
            <a:off x="6105128" y="964214"/>
            <a:ext cx="3456384" cy="1656184"/>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US" sz="1600" b="1" dirty="0">
                <a:latin typeface="Arial" pitchFamily="34" charset="0"/>
                <a:cs typeface="Arial" pitchFamily="34" charset="0"/>
              </a:rPr>
              <a:t> </a:t>
            </a:r>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Clusters </a:t>
            </a:r>
            <a:r>
              <a:rPr lang="en-US" sz="1600" b="1" dirty="0">
                <a:latin typeface="Arial" pitchFamily="34" charset="0"/>
                <a:cs typeface="Arial" pitchFamily="34" charset="0"/>
              </a:rPr>
              <a:t>contribute 60% of the manufactured exports from India</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Rs. 4,500 Crores to be invested for Cluster Development in the next 5 years</a:t>
            </a:r>
          </a:p>
          <a:p>
            <a:endParaRPr lang="en-US" sz="1600" b="1" dirty="0">
              <a:latin typeface="Arial" pitchFamily="34" charset="0"/>
              <a:cs typeface="Arial" pitchFamily="34" charset="0"/>
            </a:endParaRPr>
          </a:p>
        </p:txBody>
      </p:sp>
      <p:sp>
        <p:nvSpPr>
          <p:cNvPr id="8" name="TextBox 7"/>
          <p:cNvSpPr txBox="1"/>
          <p:nvPr/>
        </p:nvSpPr>
        <p:spPr>
          <a:xfrm>
            <a:off x="318836" y="962508"/>
            <a:ext cx="5786292" cy="2062103"/>
          </a:xfrm>
          <a:prstGeom prst="rect">
            <a:avLst/>
          </a:prstGeom>
          <a:noFill/>
        </p:spPr>
        <p:txBody>
          <a:bodyPr wrap="square" rtlCol="0">
            <a:spAutoFit/>
          </a:bodyPr>
          <a:lstStyle/>
          <a:p>
            <a:r>
              <a:rPr lang="en-US" sz="1600" b="1" dirty="0" smtClean="0">
                <a:latin typeface="Arial" pitchFamily="34" charset="0"/>
                <a:cs typeface="Arial" pitchFamily="34" charset="0"/>
              </a:rPr>
              <a:t>Clusters establish common opportunities in MSMEs like:</a:t>
            </a:r>
          </a:p>
          <a:p>
            <a:endParaRPr lang="en-US" sz="1600" b="1" dirty="0" smtClean="0">
              <a:latin typeface="Arial" pitchFamily="34" charset="0"/>
              <a:cs typeface="Arial" pitchFamily="34" charset="0"/>
            </a:endParaRPr>
          </a:p>
          <a:p>
            <a:pPr marL="174625" indent="-174625">
              <a:buFont typeface="Arial" pitchFamily="34" charset="0"/>
              <a:buChar char="•"/>
            </a:pPr>
            <a:r>
              <a:rPr lang="en-US" sz="1600" dirty="0" smtClean="0">
                <a:latin typeface="Arial" pitchFamily="34" charset="0"/>
                <a:cs typeface="Arial" pitchFamily="34" charset="0"/>
              </a:rPr>
              <a:t>Collective benefits</a:t>
            </a:r>
          </a:p>
          <a:p>
            <a:pPr marL="174625" indent="-174625"/>
            <a:endParaRPr lang="en-US" sz="800" dirty="0" smtClean="0">
              <a:latin typeface="Arial" pitchFamily="34" charset="0"/>
              <a:cs typeface="Arial" pitchFamily="34" charset="0"/>
            </a:endParaRPr>
          </a:p>
          <a:p>
            <a:pPr marL="174625" indent="-174625">
              <a:buFont typeface="Arial" pitchFamily="34" charset="0"/>
              <a:buChar char="•"/>
            </a:pPr>
            <a:r>
              <a:rPr lang="en-US" sz="1600" dirty="0" smtClean="0">
                <a:latin typeface="Arial" pitchFamily="34" charset="0"/>
                <a:cs typeface="Arial" pitchFamily="34" charset="0"/>
              </a:rPr>
              <a:t>Favor </a:t>
            </a:r>
            <a:r>
              <a:rPr lang="en-US" sz="1600" dirty="0">
                <a:latin typeface="Arial" pitchFamily="34" charset="0"/>
                <a:cs typeface="Arial" pitchFamily="34" charset="0"/>
              </a:rPr>
              <a:t>the creation of providers of </a:t>
            </a:r>
            <a:r>
              <a:rPr lang="en-US" sz="1600" dirty="0" smtClean="0">
                <a:latin typeface="Arial" pitchFamily="34" charset="0"/>
                <a:cs typeface="Arial" pitchFamily="34" charset="0"/>
              </a:rPr>
              <a:t>specialised </a:t>
            </a:r>
            <a:r>
              <a:rPr lang="en-US" sz="1600" dirty="0">
                <a:latin typeface="Arial" pitchFamily="34" charset="0"/>
                <a:cs typeface="Arial" pitchFamily="34" charset="0"/>
              </a:rPr>
              <a:t>technical, administrative and financial </a:t>
            </a:r>
            <a:r>
              <a:rPr lang="en-US" sz="1600" dirty="0" smtClean="0">
                <a:latin typeface="Arial" pitchFamily="34" charset="0"/>
                <a:cs typeface="Arial" pitchFamily="34" charset="0"/>
              </a:rPr>
              <a:t>services</a:t>
            </a:r>
          </a:p>
          <a:p>
            <a:pPr marL="174625" indent="-174625"/>
            <a:endParaRPr lang="en-US" sz="800" dirty="0">
              <a:latin typeface="Arial" pitchFamily="34" charset="0"/>
              <a:cs typeface="Arial" pitchFamily="34" charset="0"/>
            </a:endParaRPr>
          </a:p>
          <a:p>
            <a:pPr marL="174625" indent="-174625">
              <a:buFont typeface="Arial" pitchFamily="34" charset="0"/>
              <a:buChar char="•"/>
            </a:pPr>
            <a:r>
              <a:rPr lang="en-US" sz="1600" dirty="0">
                <a:latin typeface="Arial" pitchFamily="34" charset="0"/>
                <a:cs typeface="Arial" pitchFamily="34" charset="0"/>
              </a:rPr>
              <a:t>Create a conductive environment for the development of inter-firm </a:t>
            </a:r>
            <a:r>
              <a:rPr lang="en-US" sz="1600" dirty="0" smtClean="0">
                <a:latin typeface="Arial" pitchFamily="34" charset="0"/>
                <a:cs typeface="Arial" pitchFamily="34" charset="0"/>
              </a:rPr>
              <a:t>co-operation</a:t>
            </a:r>
            <a:endParaRPr lang="en-US" sz="1600" dirty="0">
              <a:latin typeface="Arial" pitchFamily="34" charset="0"/>
              <a:cs typeface="Arial" pitchFamily="34" charset="0"/>
            </a:endParaRPr>
          </a:p>
        </p:txBody>
      </p:sp>
      <p:sp>
        <p:nvSpPr>
          <p:cNvPr id="9" name="TextBox 8"/>
          <p:cNvSpPr txBox="1"/>
          <p:nvPr/>
        </p:nvSpPr>
        <p:spPr>
          <a:xfrm>
            <a:off x="6033120" y="3284984"/>
            <a:ext cx="3744416" cy="2554545"/>
          </a:xfrm>
          <a:prstGeom prst="rect">
            <a:avLst/>
          </a:prstGeom>
          <a:noFill/>
        </p:spPr>
        <p:txBody>
          <a:bodyPr wrap="square" rtlCol="0">
            <a:spAutoFit/>
          </a:bodyPr>
          <a:lstStyle/>
          <a:p>
            <a:r>
              <a:rPr lang="en-US" sz="1600" b="1" dirty="0">
                <a:latin typeface="Arial" pitchFamily="34" charset="0"/>
                <a:cs typeface="Arial" pitchFamily="34" charset="0"/>
              </a:rPr>
              <a:t>Cluster Development programs </a:t>
            </a:r>
            <a:r>
              <a:rPr lang="en-US" sz="1600" b="1" dirty="0" smtClean="0">
                <a:latin typeface="Arial" pitchFamily="34" charset="0"/>
                <a:cs typeface="Arial" pitchFamily="34" charset="0"/>
              </a:rPr>
              <a:t>of the Government provide:</a:t>
            </a:r>
            <a:endParaRPr lang="en-US" sz="1600" b="1" dirty="0">
              <a:latin typeface="Arial" pitchFamily="34" charset="0"/>
              <a:cs typeface="Arial" pitchFamily="34" charset="0"/>
            </a:endParaRPr>
          </a:p>
          <a:p>
            <a:endParaRPr lang="en-US" sz="1600" b="1" dirty="0">
              <a:latin typeface="Arial" pitchFamily="34" charset="0"/>
              <a:cs typeface="Arial" pitchFamily="34" charset="0"/>
            </a:endParaRPr>
          </a:p>
          <a:p>
            <a:pPr marL="174625" indent="-174625">
              <a:buFont typeface="Arial" pitchFamily="34" charset="0"/>
              <a:buChar char="•"/>
            </a:pPr>
            <a:r>
              <a:rPr lang="en-US" sz="1600" dirty="0" smtClean="0">
                <a:latin typeface="Arial" pitchFamily="34" charset="0"/>
                <a:cs typeface="Arial" pitchFamily="34" charset="0"/>
              </a:rPr>
              <a:t>Infrastructure creation </a:t>
            </a:r>
            <a:r>
              <a:rPr lang="en-US" sz="1600" dirty="0">
                <a:latin typeface="Arial" pitchFamily="34" charset="0"/>
                <a:cs typeface="Arial" pitchFamily="34" charset="0"/>
              </a:rPr>
              <a:t>for Industry.</a:t>
            </a:r>
          </a:p>
          <a:p>
            <a:pPr marL="174625" indent="-174625">
              <a:buFont typeface="Arial" pitchFamily="34" charset="0"/>
              <a:buChar char="•"/>
            </a:pPr>
            <a:r>
              <a:rPr lang="en-US" sz="1600" dirty="0" smtClean="0">
                <a:latin typeface="Arial" pitchFamily="34" charset="0"/>
                <a:cs typeface="Arial" pitchFamily="34" charset="0"/>
              </a:rPr>
              <a:t>Capacity </a:t>
            </a:r>
            <a:r>
              <a:rPr lang="en-US" sz="1600" dirty="0">
                <a:latin typeface="Arial" pitchFamily="34" charset="0"/>
                <a:cs typeface="Arial" pitchFamily="34" charset="0"/>
              </a:rPr>
              <a:t>building for existing and new </a:t>
            </a:r>
            <a:r>
              <a:rPr lang="en-US" sz="1600" dirty="0" smtClean="0">
                <a:latin typeface="Arial" pitchFamily="34" charset="0"/>
                <a:cs typeface="Arial" pitchFamily="34" charset="0"/>
              </a:rPr>
              <a:t>clusters</a:t>
            </a:r>
            <a:endParaRPr lang="en-US" sz="1600" dirty="0">
              <a:latin typeface="Arial" pitchFamily="34" charset="0"/>
              <a:cs typeface="Arial" pitchFamily="34" charset="0"/>
            </a:endParaRPr>
          </a:p>
          <a:p>
            <a:pPr marL="174625" indent="-174625">
              <a:buFont typeface="Arial" pitchFamily="34" charset="0"/>
              <a:buChar char="•"/>
            </a:pPr>
            <a:r>
              <a:rPr lang="en-US" sz="1600" dirty="0" smtClean="0">
                <a:latin typeface="Arial" pitchFamily="34" charset="0"/>
                <a:cs typeface="Arial" pitchFamily="34" charset="0"/>
              </a:rPr>
              <a:t>Viability </a:t>
            </a:r>
            <a:r>
              <a:rPr lang="en-US" sz="1600" dirty="0">
                <a:latin typeface="Arial" pitchFamily="34" charset="0"/>
                <a:cs typeface="Arial" pitchFamily="34" charset="0"/>
              </a:rPr>
              <a:t>Gap Funding to make new clusters economically </a:t>
            </a:r>
            <a:r>
              <a:rPr lang="en-US" sz="1600" dirty="0" smtClean="0">
                <a:latin typeface="Arial" pitchFamily="34" charset="0"/>
                <a:cs typeface="Arial" pitchFamily="34" charset="0"/>
              </a:rPr>
              <a:t>viable</a:t>
            </a:r>
            <a:endParaRPr lang="en-US" sz="1600" dirty="0">
              <a:latin typeface="Arial" pitchFamily="34" charset="0"/>
              <a:cs typeface="Arial" pitchFamily="34" charset="0"/>
            </a:endParaRPr>
          </a:p>
          <a:p>
            <a:pPr marL="174625" indent="-174625">
              <a:buFont typeface="Arial" pitchFamily="34" charset="0"/>
              <a:buChar char="•"/>
            </a:pPr>
            <a:r>
              <a:rPr lang="en-US" sz="1600" dirty="0" smtClean="0">
                <a:latin typeface="Arial" pitchFamily="34" charset="0"/>
                <a:cs typeface="Arial" pitchFamily="34" charset="0"/>
              </a:rPr>
              <a:t>Other </a:t>
            </a:r>
            <a:r>
              <a:rPr lang="en-US" sz="1600" dirty="0">
                <a:latin typeface="Arial" pitchFamily="34" charset="0"/>
                <a:cs typeface="Arial" pitchFamily="34" charset="0"/>
              </a:rPr>
              <a:t>incentives for promoting the clusters </a:t>
            </a:r>
            <a:r>
              <a:rPr lang="en-US" sz="1600" dirty="0" smtClean="0">
                <a:latin typeface="Arial" pitchFamily="34" charset="0"/>
                <a:cs typeface="Arial" pitchFamily="34" charset="0"/>
              </a:rPr>
              <a:t>approach</a:t>
            </a:r>
            <a:endParaRPr lang="en-US" sz="1600" dirty="0">
              <a:latin typeface="Arial" pitchFamily="34" charset="0"/>
              <a:cs typeface="Arial" pitchFamily="34" charset="0"/>
            </a:endParaRPr>
          </a:p>
        </p:txBody>
      </p:sp>
      <p:sp>
        <p:nvSpPr>
          <p:cNvPr id="10" name="Rectangle 9"/>
          <p:cNvSpPr/>
          <p:nvPr/>
        </p:nvSpPr>
        <p:spPr>
          <a:xfrm>
            <a:off x="1389236" y="3068960"/>
            <a:ext cx="3456384" cy="393353"/>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latin typeface="Arial" pitchFamily="34" charset="0"/>
                <a:cs typeface="Arial" pitchFamily="34" charset="0"/>
              </a:rPr>
              <a:t>Approaches</a:t>
            </a:r>
            <a:endParaRPr lang="en-US" sz="1600" b="1" dirty="0">
              <a:latin typeface="Arial" pitchFamily="34" charset="0"/>
              <a:cs typeface="Arial" pitchFamily="34" charset="0"/>
            </a:endParaRPr>
          </a:p>
        </p:txBody>
      </p:sp>
      <p:sp>
        <p:nvSpPr>
          <p:cNvPr id="11" name="Rectangle 10"/>
          <p:cNvSpPr/>
          <p:nvPr/>
        </p:nvSpPr>
        <p:spPr>
          <a:xfrm>
            <a:off x="273612" y="3861048"/>
            <a:ext cx="2661770" cy="2664296"/>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600" b="1" dirty="0" smtClean="0">
                <a:latin typeface="Arial" pitchFamily="34" charset="0"/>
                <a:cs typeface="Arial" pitchFamily="34" charset="0"/>
              </a:rPr>
              <a:t>Existing clusters</a:t>
            </a:r>
          </a:p>
          <a:p>
            <a:pPr algn="ctr"/>
            <a:endParaRPr lang="en-US" sz="1050" dirty="0">
              <a:latin typeface="Arial" pitchFamily="34" charset="0"/>
              <a:cs typeface="Arial" pitchFamily="34" charset="0"/>
            </a:endParaRPr>
          </a:p>
          <a:p>
            <a:r>
              <a:rPr lang="en-US" sz="1600" dirty="0" smtClean="0">
                <a:latin typeface="Arial" pitchFamily="34" charset="0"/>
                <a:cs typeface="Arial" pitchFamily="34" charset="0"/>
              </a:rPr>
              <a:t>Focusing on modernisation, upgradation and performance of existing clusters in India</a:t>
            </a:r>
          </a:p>
          <a:p>
            <a:endParaRPr lang="en-US" sz="1600" dirty="0">
              <a:latin typeface="Arial" pitchFamily="34" charset="0"/>
              <a:cs typeface="Arial" pitchFamily="34" charset="0"/>
            </a:endParaRPr>
          </a:p>
          <a:p>
            <a:pPr marL="285750" indent="-285750">
              <a:buFont typeface="Arial" pitchFamily="34" charset="0"/>
              <a:buChar char="•"/>
            </a:pPr>
            <a:r>
              <a:rPr lang="en-US" sz="1600" dirty="0" smtClean="0">
                <a:latin typeface="Arial" pitchFamily="34" charset="0"/>
                <a:cs typeface="Arial" pitchFamily="34" charset="0"/>
              </a:rPr>
              <a:t>MSE-CDP</a:t>
            </a:r>
          </a:p>
          <a:p>
            <a:pPr marL="285750" indent="-285750">
              <a:buFont typeface="Arial" pitchFamily="34" charset="0"/>
              <a:buChar char="•"/>
            </a:pPr>
            <a:r>
              <a:rPr lang="en-US" sz="1600" dirty="0" smtClean="0">
                <a:latin typeface="Arial" pitchFamily="34" charset="0"/>
                <a:cs typeface="Arial" pitchFamily="34" charset="0"/>
              </a:rPr>
              <a:t>IIUS</a:t>
            </a:r>
          </a:p>
          <a:p>
            <a:pPr algn="ctr"/>
            <a:endParaRPr lang="en-US" sz="1600" b="1" dirty="0">
              <a:latin typeface="Arial" pitchFamily="34" charset="0"/>
              <a:cs typeface="Arial" pitchFamily="34" charset="0"/>
            </a:endParaRPr>
          </a:p>
          <a:p>
            <a:endParaRPr lang="en-US" sz="1600" b="1" dirty="0">
              <a:latin typeface="Arial" pitchFamily="34" charset="0"/>
              <a:cs typeface="Arial" pitchFamily="34" charset="0"/>
            </a:endParaRPr>
          </a:p>
        </p:txBody>
      </p:sp>
      <p:sp>
        <p:nvSpPr>
          <p:cNvPr id="12" name="Rectangle 11"/>
          <p:cNvSpPr/>
          <p:nvPr/>
        </p:nvSpPr>
        <p:spPr>
          <a:xfrm>
            <a:off x="3083318" y="3861048"/>
            <a:ext cx="2661770" cy="2664296"/>
          </a:xfrm>
          <a:prstGeom prst="rect">
            <a:avLst/>
          </a:prstGeom>
          <a:solidFill>
            <a:srgbClr val="D0BCE2"/>
          </a:solidFill>
          <a:ln>
            <a:noFill/>
          </a:ln>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600" b="1" dirty="0" smtClean="0">
                <a:latin typeface="Arial" pitchFamily="34" charset="0"/>
                <a:cs typeface="Arial" pitchFamily="34" charset="0"/>
              </a:rPr>
              <a:t>Infused clusters</a:t>
            </a:r>
          </a:p>
          <a:p>
            <a:pPr algn="ctr"/>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Promotion of cluster development in close geographical proximity</a:t>
            </a:r>
            <a:endParaRPr lang="en-US" sz="1600" b="1" dirty="0">
              <a:latin typeface="Arial" pitchFamily="34" charset="0"/>
              <a:cs typeface="Arial" pitchFamily="34" charset="0"/>
            </a:endParaRPr>
          </a:p>
          <a:p>
            <a:pPr marL="285750" indent="-285750">
              <a:buFont typeface="Arial" pitchFamily="34" charset="0"/>
              <a:buChar char="•"/>
            </a:pPr>
            <a:r>
              <a:rPr lang="en-US" sz="1600" dirty="0" smtClean="0">
                <a:latin typeface="Arial" pitchFamily="34" charset="0"/>
                <a:cs typeface="Arial" pitchFamily="34" charset="0"/>
              </a:rPr>
              <a:t>Plastic parks</a:t>
            </a:r>
          </a:p>
          <a:p>
            <a:pPr marL="285750" indent="-285750">
              <a:buFont typeface="Arial" pitchFamily="34" charset="0"/>
              <a:buChar char="•"/>
            </a:pPr>
            <a:r>
              <a:rPr lang="en-US" sz="1600" dirty="0" smtClean="0">
                <a:latin typeface="Arial" pitchFamily="34" charset="0"/>
                <a:cs typeface="Arial" pitchFamily="34" charset="0"/>
              </a:rPr>
              <a:t>Mega Food Parks</a:t>
            </a:r>
          </a:p>
          <a:p>
            <a:pPr marL="285750" indent="-285750">
              <a:buFont typeface="Arial" pitchFamily="34" charset="0"/>
              <a:buChar char="•"/>
            </a:pPr>
            <a:r>
              <a:rPr lang="en-US" sz="1600" dirty="0" smtClean="0">
                <a:latin typeface="Arial" pitchFamily="34" charset="0"/>
                <a:cs typeface="Arial" pitchFamily="34" charset="0"/>
              </a:rPr>
              <a:t>Textile Parks</a:t>
            </a:r>
          </a:p>
          <a:p>
            <a:pPr marL="285750" indent="-285750">
              <a:buFont typeface="Arial" pitchFamily="34" charset="0"/>
              <a:buChar char="•"/>
            </a:pPr>
            <a:r>
              <a:rPr lang="en-US" sz="1600" dirty="0" smtClean="0">
                <a:latin typeface="Arial" pitchFamily="34" charset="0"/>
                <a:cs typeface="Arial" pitchFamily="34" charset="0"/>
              </a:rPr>
              <a:t>Leather Parks</a:t>
            </a:r>
          </a:p>
          <a:p>
            <a:pPr marL="285750" indent="-285750">
              <a:buFont typeface="Arial" pitchFamily="34" charset="0"/>
              <a:buChar char="•"/>
            </a:pPr>
            <a:r>
              <a:rPr lang="en-US" sz="1600" dirty="0" smtClean="0">
                <a:latin typeface="Arial" pitchFamily="34" charset="0"/>
                <a:cs typeface="Arial" pitchFamily="34" charset="0"/>
              </a:rPr>
              <a:t>Pharmaceutical Parks</a:t>
            </a:r>
          </a:p>
          <a:p>
            <a:pPr algn="ctr"/>
            <a:endParaRPr lang="en-US" sz="1600" b="1" dirty="0">
              <a:latin typeface="Arial" pitchFamily="34" charset="0"/>
              <a:cs typeface="Arial" pitchFamily="34" charset="0"/>
            </a:endParaRPr>
          </a:p>
          <a:p>
            <a:pPr algn="ctr"/>
            <a:endParaRPr lang="en-US" sz="1600" b="1" dirty="0">
              <a:latin typeface="Arial" pitchFamily="34" charset="0"/>
              <a:cs typeface="Arial" pitchFamily="34" charset="0"/>
            </a:endParaRPr>
          </a:p>
        </p:txBody>
      </p:sp>
      <p:sp>
        <p:nvSpPr>
          <p:cNvPr id="2" name="Isosceles Triangle 1"/>
          <p:cNvSpPr/>
          <p:nvPr/>
        </p:nvSpPr>
        <p:spPr>
          <a:xfrm rot="10800000">
            <a:off x="1389236" y="3620149"/>
            <a:ext cx="683945" cy="1107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10800000">
            <a:off x="4125039" y="3620149"/>
            <a:ext cx="683945" cy="1107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9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bldP spid="10" grpId="0" animBg="1"/>
      <p:bldP spid="11" grpId="0" animBg="1"/>
      <p:bldP spid="12" grpId="0" animBg="1"/>
      <p:bldP spid="2" grpId="0" animBg="1"/>
      <p:bldP spid="13" grpId="0" animBg="1"/>
    </p:bldLst>
  </p:timing>
</p:sld>
</file>

<file path=ppt/theme/theme1.xml><?xml version="1.0" encoding="utf-8"?>
<a:theme xmlns:a="http://schemas.openxmlformats.org/drawingml/2006/main" name="Estrutura padrão">
  <a:themeElements>
    <a:clrScheme name="GT Proposal Styl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F2D7F"/>
      </a:hlink>
      <a:folHlink>
        <a:srgbClr val="7342BC"/>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T Proposal Style">
    <a:dk1>
      <a:srgbClr val="000000"/>
    </a:dk1>
    <a:lt1>
      <a:srgbClr val="FFFFFF"/>
    </a:lt1>
    <a:dk2>
      <a:srgbClr val="000000"/>
    </a:dk2>
    <a:lt2>
      <a:srgbClr val="808080"/>
    </a:lt2>
    <a:accent1>
      <a:srgbClr val="FFFFFF"/>
    </a:accent1>
    <a:accent2>
      <a:srgbClr val="000000"/>
    </a:accent2>
    <a:accent3>
      <a:srgbClr val="FFFFFF"/>
    </a:accent3>
    <a:accent4>
      <a:srgbClr val="000000"/>
    </a:accent4>
    <a:accent5>
      <a:srgbClr val="AAE2CA"/>
    </a:accent5>
    <a:accent6>
      <a:srgbClr val="2D2DB9"/>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21185</TotalTime>
  <Words>1702</Words>
  <Application>Microsoft Office PowerPoint</Application>
  <PresentationFormat>A4 Paper (210x297 mm)</PresentationFormat>
  <Paragraphs>209</Paragraphs>
  <Slides>17</Slides>
  <Notes>1</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Estrutura padrão</vt:lpstr>
      <vt:lpstr>Custom Design</vt:lpstr>
      <vt:lpstr>Blank</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Terco Grant Thornton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Vikram J</dc:creator>
  <cp:lastModifiedBy>Piyush Patodia</cp:lastModifiedBy>
  <cp:revision>1862</cp:revision>
  <cp:lastPrinted>2012-09-12T12:45:00Z</cp:lastPrinted>
  <dcterms:created xsi:type="dcterms:W3CDTF">2012-08-06T04:20:22Z</dcterms:created>
  <dcterms:modified xsi:type="dcterms:W3CDTF">2013-05-14T03:45:48Z</dcterms:modified>
</cp:coreProperties>
</file>