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sldIdLst>
    <p:sldId id="257" r:id="rId3"/>
    <p:sldId id="258" r:id="rId4"/>
    <p:sldId id="259" r:id="rId5"/>
    <p:sldId id="266" r:id="rId6"/>
    <p:sldId id="260" r:id="rId7"/>
    <p:sldId id="265" r:id="rId8"/>
    <p:sldId id="267" r:id="rId9"/>
    <p:sldId id="263" r:id="rId10"/>
    <p:sldId id="262" r:id="rId11"/>
    <p:sldId id="268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72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>
            <a:grpSpLocks/>
          </p:cNvGrpSpPr>
          <p:nvPr userDrawn="1"/>
        </p:nvGrpSpPr>
        <p:grpSpPr bwMode="auto">
          <a:xfrm>
            <a:off x="0" y="6553200"/>
            <a:ext cx="9144000" cy="304800"/>
            <a:chOff x="0" y="6553200"/>
            <a:chExt cx="9144000" cy="304800"/>
          </a:xfrm>
        </p:grpSpPr>
        <p:sp>
          <p:nvSpPr>
            <p:cNvPr id="5" name="Rectangle 4"/>
            <p:cNvSpPr/>
            <p:nvPr userDrawn="1"/>
          </p:nvSpPr>
          <p:spPr>
            <a:xfrm>
              <a:off x="0" y="6553200"/>
              <a:ext cx="9144000" cy="304800"/>
            </a:xfrm>
            <a:prstGeom prst="rect">
              <a:avLst/>
            </a:prstGeom>
            <a:solidFill>
              <a:srgbClr val="2950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" name="TextBox 5"/>
            <p:cNvSpPr txBox="1"/>
            <p:nvPr userDrawn="1"/>
          </p:nvSpPr>
          <p:spPr>
            <a:xfrm>
              <a:off x="1447800" y="6553200"/>
              <a:ext cx="6477000" cy="27622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200" dirty="0">
                  <a:solidFill>
                    <a:prstClr val="white"/>
                  </a:solidFill>
                  <a:cs typeface="Arial" charset="0"/>
                </a:rPr>
                <a:t>© 2013 Larsen &amp; Toubro Limited : All rights reserved</a:t>
              </a:r>
            </a:p>
          </p:txBody>
        </p:sp>
      </p:grp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 userDrawn="1"/>
        </p:nvSpPr>
        <p:spPr>
          <a:xfrm>
            <a:off x="5410200" y="0"/>
            <a:ext cx="37338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i="1" dirty="0">
                <a:solidFill>
                  <a:srgbClr val="EEECE1">
                    <a:lumMod val="40000"/>
                    <a:lumOff val="60000"/>
                  </a:srgbClr>
                </a:solidFill>
                <a:latin typeface="Arial" pitchFamily="34" charset="0"/>
                <a:cs typeface="Arial" pitchFamily="34" charset="0"/>
              </a:rPr>
              <a:t>L&amp;T Heavy Engineering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381000" y="6540500"/>
            <a:ext cx="1905000" cy="304800"/>
          </a:xfrm>
          <a:prstGeom prst="rect">
            <a:avLst/>
          </a:prstGeom>
        </p:spPr>
        <p:txBody>
          <a:bodyPr anchor="ctr"/>
          <a:lstStyle>
            <a:lvl1pPr algn="r">
              <a:defRPr sz="1200" baseline="0">
                <a:solidFill>
                  <a:schemeClr val="bg1"/>
                </a:solidFill>
              </a:defRPr>
            </a:lvl1pPr>
          </a:lstStyle>
          <a:p>
            <a:pPr algn="l">
              <a:defRPr/>
            </a:pPr>
            <a:r>
              <a:rPr lang="en-US" sz="1400" dirty="0" smtClean="0">
                <a:solidFill>
                  <a:srgbClr val="EEECE1">
                    <a:lumMod val="40000"/>
                    <a:lumOff val="60000"/>
                  </a:srgbClr>
                </a:solidFill>
                <a:latin typeface="Arial" pitchFamily="34" charset="0"/>
                <a:cs typeface="Arial" pitchFamily="34" charset="0"/>
              </a:rPr>
              <a:t>30 April 2013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52401"/>
            <a:ext cx="8382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 smtClean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772400" y="6553200"/>
            <a:ext cx="990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56FFF-CB9A-4B81-A887-C9FA1BA6BABE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692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>
            <a:grpSpLocks/>
          </p:cNvGrpSpPr>
          <p:nvPr userDrawn="1"/>
        </p:nvGrpSpPr>
        <p:grpSpPr bwMode="auto">
          <a:xfrm>
            <a:off x="0" y="6553200"/>
            <a:ext cx="9144000" cy="304800"/>
            <a:chOff x="0" y="6553200"/>
            <a:chExt cx="9144000" cy="304800"/>
          </a:xfrm>
        </p:grpSpPr>
        <p:sp>
          <p:nvSpPr>
            <p:cNvPr id="5" name="Rectangle 4"/>
            <p:cNvSpPr/>
            <p:nvPr userDrawn="1"/>
          </p:nvSpPr>
          <p:spPr>
            <a:xfrm>
              <a:off x="0" y="6553200"/>
              <a:ext cx="9144000" cy="304800"/>
            </a:xfrm>
            <a:prstGeom prst="rect">
              <a:avLst/>
            </a:prstGeom>
            <a:solidFill>
              <a:srgbClr val="2950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" name="TextBox 5"/>
            <p:cNvSpPr txBox="1"/>
            <p:nvPr userDrawn="1"/>
          </p:nvSpPr>
          <p:spPr>
            <a:xfrm>
              <a:off x="1447800" y="6553200"/>
              <a:ext cx="6477000" cy="27622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200" dirty="0">
                  <a:solidFill>
                    <a:prstClr val="white"/>
                  </a:solidFill>
                  <a:cs typeface="Arial" charset="0"/>
                </a:rPr>
                <a:t>© 2013 Larsen &amp; Toubro Limited : All rights reserved</a:t>
              </a:r>
            </a:p>
          </p:txBody>
        </p:sp>
      </p:grp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 userDrawn="1"/>
        </p:nvSpPr>
        <p:spPr>
          <a:xfrm>
            <a:off x="5410200" y="0"/>
            <a:ext cx="37338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i="1" dirty="0">
                <a:solidFill>
                  <a:srgbClr val="EEECE1">
                    <a:lumMod val="40000"/>
                    <a:lumOff val="60000"/>
                  </a:srgbClr>
                </a:solidFill>
                <a:latin typeface="Arial" pitchFamily="34" charset="0"/>
                <a:cs typeface="Arial" pitchFamily="34" charset="0"/>
              </a:rPr>
              <a:t>L&amp;T Heavy Engineering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381000" y="6540500"/>
            <a:ext cx="1905000" cy="304800"/>
          </a:xfrm>
          <a:prstGeom prst="rect">
            <a:avLst/>
          </a:prstGeom>
        </p:spPr>
        <p:txBody>
          <a:bodyPr anchor="ctr"/>
          <a:lstStyle>
            <a:lvl1pPr algn="r">
              <a:defRPr sz="1200" baseline="0">
                <a:solidFill>
                  <a:schemeClr val="bg1"/>
                </a:solidFill>
              </a:defRPr>
            </a:lvl1pPr>
          </a:lstStyle>
          <a:p>
            <a:pPr algn="l">
              <a:defRPr/>
            </a:pPr>
            <a:r>
              <a:rPr lang="en-US" sz="1400" dirty="0" smtClean="0">
                <a:solidFill>
                  <a:srgbClr val="EEECE1">
                    <a:lumMod val="40000"/>
                    <a:lumOff val="60000"/>
                  </a:srgbClr>
                </a:solidFill>
                <a:latin typeface="Arial" pitchFamily="34" charset="0"/>
                <a:cs typeface="Arial" pitchFamily="34" charset="0"/>
              </a:rPr>
              <a:t>30 April 2013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52401"/>
            <a:ext cx="8382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 smtClean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772400" y="6553200"/>
            <a:ext cx="990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56FFF-CB9A-4B81-A887-C9FA1BA6BABE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951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5532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5055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7676D29-9A38-4A83-8D92-2FA0C1C0738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381000" y="6540500"/>
            <a:ext cx="1905000" cy="304800"/>
          </a:xfrm>
          <a:prstGeom prst="rect">
            <a:avLst/>
          </a:prstGeom>
        </p:spPr>
        <p:txBody>
          <a:bodyPr anchor="ctr"/>
          <a:lstStyle>
            <a:lvl1pPr algn="r">
              <a:defRPr sz="1200" baseline="0">
                <a:solidFill>
                  <a:schemeClr val="bg1"/>
                </a:solidFill>
              </a:defRPr>
            </a:lvl1pPr>
          </a:lstStyle>
          <a:p>
            <a:pPr algn="l">
              <a:defRPr/>
            </a:pPr>
            <a:r>
              <a:rPr lang="en-US" sz="1400" dirty="0" smtClean="0">
                <a:solidFill>
                  <a:srgbClr val="EEECE1">
                    <a:lumMod val="40000"/>
                    <a:lumOff val="60000"/>
                  </a:srgbClr>
                </a:solidFill>
                <a:latin typeface="Arial" pitchFamily="34" charset="0"/>
                <a:cs typeface="Arial" pitchFamily="34" charset="0"/>
              </a:rPr>
              <a:t>30 April 2013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10200" y="0"/>
            <a:ext cx="37338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i="1" dirty="0">
                <a:solidFill>
                  <a:srgbClr val="EEECE1">
                    <a:lumMod val="40000"/>
                    <a:lumOff val="60000"/>
                  </a:srgbClr>
                </a:solidFill>
                <a:latin typeface="Arial" pitchFamily="34" charset="0"/>
                <a:cs typeface="Arial" pitchFamily="34" charset="0"/>
              </a:rPr>
              <a:t>L&amp;T Heavy Engineering</a:t>
            </a:r>
          </a:p>
        </p:txBody>
      </p:sp>
      <p:sp>
        <p:nvSpPr>
          <p:cNvPr id="10" name="Slide Number Placeholder 5"/>
          <p:cNvSpPr txBox="1">
            <a:spLocks/>
          </p:cNvSpPr>
          <p:nvPr/>
        </p:nvSpPr>
        <p:spPr>
          <a:xfrm>
            <a:off x="2686050" y="6540500"/>
            <a:ext cx="3771900" cy="3175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© 2013 Larsen &amp; Toubro Limited  : All rights reserved</a:t>
            </a:r>
            <a:endParaRPr lang="en-US" sz="11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132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5532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5055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7676D29-9A38-4A83-8D92-2FA0C1C0738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381000" y="6540500"/>
            <a:ext cx="1905000" cy="304800"/>
          </a:xfrm>
          <a:prstGeom prst="rect">
            <a:avLst/>
          </a:prstGeom>
        </p:spPr>
        <p:txBody>
          <a:bodyPr anchor="ctr"/>
          <a:lstStyle>
            <a:lvl1pPr algn="r">
              <a:defRPr sz="1200" baseline="0">
                <a:solidFill>
                  <a:schemeClr val="bg1"/>
                </a:solidFill>
              </a:defRPr>
            </a:lvl1pPr>
          </a:lstStyle>
          <a:p>
            <a:pPr algn="l">
              <a:defRPr/>
            </a:pPr>
            <a:r>
              <a:rPr lang="en-US" sz="1400" dirty="0" smtClean="0">
                <a:solidFill>
                  <a:srgbClr val="EEECE1">
                    <a:lumMod val="40000"/>
                    <a:lumOff val="60000"/>
                  </a:srgbClr>
                </a:solidFill>
                <a:latin typeface="Arial" pitchFamily="34" charset="0"/>
                <a:cs typeface="Arial" pitchFamily="34" charset="0"/>
              </a:rPr>
              <a:t>30 April 2013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10200" y="0"/>
            <a:ext cx="37338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i="1" dirty="0">
                <a:solidFill>
                  <a:srgbClr val="EEECE1">
                    <a:lumMod val="40000"/>
                    <a:lumOff val="60000"/>
                  </a:srgbClr>
                </a:solidFill>
                <a:latin typeface="Arial" pitchFamily="34" charset="0"/>
                <a:cs typeface="Arial" pitchFamily="34" charset="0"/>
              </a:rPr>
              <a:t>L&amp;T Heavy Engineering</a:t>
            </a:r>
          </a:p>
        </p:txBody>
      </p:sp>
      <p:sp>
        <p:nvSpPr>
          <p:cNvPr id="10" name="Slide Number Placeholder 5"/>
          <p:cNvSpPr txBox="1">
            <a:spLocks/>
          </p:cNvSpPr>
          <p:nvPr/>
        </p:nvSpPr>
        <p:spPr>
          <a:xfrm>
            <a:off x="2686050" y="6540500"/>
            <a:ext cx="3771900" cy="31750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© 2013 Larsen &amp; Toubro Limited  : All rights reserved</a:t>
            </a:r>
            <a:endParaRPr lang="en-US" sz="11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189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000" b="1" dirty="0" smtClean="0"/>
              <a:t>Integrating MSMEs with Defence Manufacturing Value chain</a:t>
            </a:r>
          </a:p>
          <a:p>
            <a:pPr marL="0" indent="0" algn="ctr">
              <a:buNone/>
            </a:pPr>
            <a:endParaRPr lang="en-US" sz="1600" b="1" dirty="0" smtClean="0"/>
          </a:p>
          <a:p>
            <a:pPr marL="0" indent="0" algn="ctr">
              <a:buNone/>
            </a:pPr>
            <a:r>
              <a:rPr lang="en-US" sz="2000" b="1" dirty="0" smtClean="0"/>
              <a:t>14 May 2013</a:t>
            </a:r>
            <a:endParaRPr lang="en-US" sz="2000" b="1" dirty="0"/>
          </a:p>
          <a:p>
            <a:pPr marL="0" indent="0" algn="ctr">
              <a:buNone/>
            </a:pPr>
            <a:endParaRPr lang="en-US" sz="4000" b="1" dirty="0" smtClean="0"/>
          </a:p>
          <a:p>
            <a:pPr marL="0" indent="0" algn="r">
              <a:buNone/>
            </a:pPr>
            <a:r>
              <a:rPr lang="en-US" sz="2000" b="1" dirty="0" smtClean="0"/>
              <a:t>Cmde Mukesh Bhargava (Retd)</a:t>
            </a:r>
          </a:p>
          <a:p>
            <a:pPr marL="0" indent="0" algn="r">
              <a:buNone/>
            </a:pPr>
            <a:r>
              <a:rPr lang="en-US" sz="2000" b="1" dirty="0" smtClean="0"/>
              <a:t>Vice President </a:t>
            </a:r>
          </a:p>
          <a:p>
            <a:pPr marL="0" indent="0" algn="r">
              <a:buNone/>
            </a:pPr>
            <a:r>
              <a:rPr lang="en-US" sz="2000" b="1" dirty="0" smtClean="0"/>
              <a:t>Larsen &amp; </a:t>
            </a:r>
            <a:r>
              <a:rPr lang="en-US" sz="2000" b="1" dirty="0" err="1" smtClean="0"/>
              <a:t>toubro</a:t>
            </a:r>
            <a:r>
              <a:rPr lang="en-US" sz="2000" b="1" dirty="0" smtClean="0"/>
              <a:t> Limited </a:t>
            </a: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D56FFF-CB9A-4B81-A887-C9FA1BA6BABE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1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24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33401"/>
            <a:ext cx="8382000" cy="685799"/>
          </a:xfrm>
        </p:spPr>
        <p:txBody>
          <a:bodyPr/>
          <a:lstStyle/>
          <a:p>
            <a:r>
              <a:rPr lang="en-US" sz="3200" b="1" dirty="0" smtClean="0"/>
              <a:t>Areas of Concerns for MSMEs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495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Quality Issues: This cannot be compromised and demands zero defect. MSMEs are unable to provide the international quality with repeatability demanded by the OEMs</a:t>
            </a:r>
          </a:p>
          <a:p>
            <a:r>
              <a:rPr lang="en-US" sz="2400" dirty="0" smtClean="0"/>
              <a:t>Funding Requirements: The capital intensive nature of the sector necessitates that Mod must facilitate funding of MSMEs. DPP caters for SME funds which should get operationalised ASAP.</a:t>
            </a:r>
          </a:p>
          <a:p>
            <a:r>
              <a:rPr lang="en-US" sz="2400" dirty="0" smtClean="0"/>
              <a:t>Supply Chain of System Integrators: MSMEs would like get registered as Supply chain of RURs/System Integrators. An early RURs announcement would benefit MSMEs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D56FFF-CB9A-4B81-A887-C9FA1BA6BABE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10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62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marL="0" indent="0" algn="ctr">
              <a:buNone/>
            </a:pPr>
            <a:r>
              <a:rPr lang="en-US" sz="6000" b="1" dirty="0" smtClean="0"/>
              <a:t>THANK YOU</a:t>
            </a:r>
            <a:endParaRPr lang="en-US" sz="6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D56FFF-CB9A-4B81-A887-C9FA1BA6BABE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11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03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382000" cy="762000"/>
          </a:xfrm>
        </p:spPr>
        <p:txBody>
          <a:bodyPr/>
          <a:lstStyle/>
          <a:p>
            <a:r>
              <a:rPr lang="en-US" sz="3200" b="1" dirty="0" smtClean="0"/>
              <a:t>Scope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4525963"/>
          </a:xfrm>
        </p:spPr>
        <p:txBody>
          <a:bodyPr/>
          <a:lstStyle/>
          <a:p>
            <a:r>
              <a:rPr lang="en-US" sz="2400" dirty="0" smtClean="0"/>
              <a:t>Development of Defence Manufacturing Sector</a:t>
            </a:r>
          </a:p>
          <a:p>
            <a:r>
              <a:rPr lang="en-US" sz="2400" dirty="0" smtClean="0"/>
              <a:t>DPP amendments &amp;  New Defence Offset Guidelines </a:t>
            </a:r>
          </a:p>
          <a:p>
            <a:r>
              <a:rPr lang="en-US" sz="2400" dirty="0" smtClean="0"/>
              <a:t>Role of MSMEs in creating DIB </a:t>
            </a:r>
          </a:p>
          <a:p>
            <a:r>
              <a:rPr lang="en-US" sz="2400" dirty="0" smtClean="0"/>
              <a:t>Role of MSMEs in Defence &amp; Aerospace Sector</a:t>
            </a:r>
          </a:p>
          <a:p>
            <a:r>
              <a:rPr lang="en-US" sz="2400" dirty="0" smtClean="0"/>
              <a:t>Role as Offset Partners to Indian Primes &amp; OEMs</a:t>
            </a:r>
          </a:p>
          <a:p>
            <a:r>
              <a:rPr lang="en-US" sz="2400" dirty="0" smtClean="0"/>
              <a:t>Scope for MSMEs in D&amp;A Sector</a:t>
            </a:r>
          </a:p>
          <a:p>
            <a:r>
              <a:rPr lang="en-US" sz="2400" dirty="0" err="1" smtClean="0"/>
              <a:t>Araes</a:t>
            </a:r>
            <a:r>
              <a:rPr lang="en-US" sz="2400" dirty="0" smtClean="0"/>
              <a:t> of concern for MSMEs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D56FFF-CB9A-4B81-A887-C9FA1BA6BABE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2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17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81000"/>
            <a:ext cx="8382000" cy="685800"/>
          </a:xfrm>
        </p:spPr>
        <p:txBody>
          <a:bodyPr/>
          <a:lstStyle/>
          <a:p>
            <a:r>
              <a:rPr lang="en-US" sz="3200" b="1" dirty="0" smtClean="0"/>
              <a:t>Development of Defence Sector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81600"/>
          </a:xfrm>
        </p:spPr>
        <p:txBody>
          <a:bodyPr>
            <a:normAutofit/>
          </a:bodyPr>
          <a:lstStyle/>
          <a:p>
            <a:r>
              <a:rPr lang="en-US" sz="2400" dirty="0"/>
              <a:t>Defence </a:t>
            </a:r>
            <a:r>
              <a:rPr lang="en-US" sz="2400" dirty="0" smtClean="0"/>
              <a:t>Production as a reserved sector under </a:t>
            </a:r>
            <a:r>
              <a:rPr lang="en-US" sz="2400" dirty="0"/>
              <a:t>Public </a:t>
            </a:r>
            <a:r>
              <a:rPr lang="en-US" sz="2400" dirty="0" smtClean="0"/>
              <a:t>Sector till 2001. </a:t>
            </a:r>
            <a:endParaRPr lang="en-US" sz="2400" dirty="0"/>
          </a:p>
          <a:p>
            <a:r>
              <a:rPr lang="en-US" sz="2400" dirty="0" smtClean="0"/>
              <a:t>Private </a:t>
            </a:r>
            <a:r>
              <a:rPr lang="en-US" sz="2400" dirty="0"/>
              <a:t>Sector essentially involved in supply of raw materials, semi-finished products, parts &amp; components to Defence PSUs and Ordnance factories. </a:t>
            </a:r>
          </a:p>
          <a:p>
            <a:r>
              <a:rPr lang="en-US" sz="2400" dirty="0"/>
              <a:t>Major Weapons &amp; Equipment deployed by Armed Forces were either Imported or built under ToT. </a:t>
            </a:r>
          </a:p>
          <a:p>
            <a:r>
              <a:rPr lang="en-US" sz="2400" dirty="0"/>
              <a:t>ToT brought in know-how but Know-why remained elusive. </a:t>
            </a:r>
            <a:endParaRPr lang="en-US" sz="2400" dirty="0" smtClean="0"/>
          </a:p>
          <a:p>
            <a:pPr lvl="1"/>
            <a:r>
              <a:rPr lang="en-US" sz="2000" dirty="0" smtClean="0"/>
              <a:t> India remained a top importer of D&amp;A product &gt; 70 % Imports</a:t>
            </a:r>
          </a:p>
          <a:p>
            <a:pPr lvl="1"/>
            <a:r>
              <a:rPr lang="en-US" sz="2000" dirty="0" smtClean="0"/>
              <a:t>MoD plans to spend $120 Bn in next 5 </a:t>
            </a:r>
            <a:r>
              <a:rPr lang="en-US" sz="2000" dirty="0" err="1" smtClean="0"/>
              <a:t>yrs</a:t>
            </a:r>
            <a:endParaRPr lang="en-US" sz="2000" dirty="0" smtClean="0"/>
          </a:p>
          <a:p>
            <a:pPr lvl="2"/>
            <a:r>
              <a:rPr lang="en-US" sz="1600" dirty="0" smtClean="0"/>
              <a:t>~ $ 84 Bn Opportunity for OEMs and ~ $ 20 bn+ for MSMEs</a:t>
            </a:r>
          </a:p>
          <a:p>
            <a:r>
              <a:rPr lang="en-US" sz="2400" dirty="0" smtClean="0"/>
              <a:t>MoD seeking to improve domestic  share from 30% to 70%</a:t>
            </a:r>
          </a:p>
          <a:p>
            <a:pPr lvl="1"/>
            <a:r>
              <a:rPr lang="en-US" sz="2000" dirty="0" smtClean="0"/>
              <a:t>$84 Bn opportunity  for </a:t>
            </a:r>
            <a:r>
              <a:rPr lang="en-US" sz="2000" dirty="0"/>
              <a:t>I</a:t>
            </a:r>
            <a:r>
              <a:rPr lang="en-US" sz="2000" dirty="0" smtClean="0"/>
              <a:t>ndian co.  &amp; ~ $70 Bn+ for MSMEs</a:t>
            </a:r>
            <a:endParaRPr lang="en-US" sz="20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D56FFF-CB9A-4B81-A887-C9FA1BA6BABE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25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80999"/>
            <a:ext cx="8382000" cy="609601"/>
          </a:xfrm>
        </p:spPr>
        <p:txBody>
          <a:bodyPr/>
          <a:lstStyle/>
          <a:p>
            <a:r>
              <a:rPr lang="en-US" sz="3200" b="1" dirty="0" smtClean="0"/>
              <a:t>DPP Amendments and New Offset Guidelines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257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Each DPP caters for the creation of SME Fund of </a:t>
            </a:r>
            <a:r>
              <a:rPr lang="en-US" sz="2400" dirty="0" err="1" smtClean="0"/>
              <a:t>Rs</a:t>
            </a:r>
            <a:r>
              <a:rPr lang="en-US" sz="2400" dirty="0" smtClean="0"/>
              <a:t> 100 </a:t>
            </a:r>
            <a:r>
              <a:rPr lang="en-US" sz="2400" dirty="0" err="1" smtClean="0"/>
              <a:t>Crs</a:t>
            </a:r>
            <a:endParaRPr lang="en-US" sz="2400" dirty="0" smtClean="0"/>
          </a:p>
          <a:p>
            <a:pPr lvl="1"/>
            <a:r>
              <a:rPr lang="en-US" sz="2000" dirty="0" smtClean="0"/>
              <a:t>Implementation of this fund should be given top priority</a:t>
            </a:r>
          </a:p>
          <a:p>
            <a:r>
              <a:rPr lang="en-US" sz="2400" dirty="0" smtClean="0"/>
              <a:t>DOG 2012 directs Offset to be exercised thru:</a:t>
            </a:r>
          </a:p>
          <a:p>
            <a:pPr lvl="1"/>
            <a:r>
              <a:rPr lang="en-US" sz="2000" dirty="0" smtClean="0"/>
              <a:t>Direct Purchase of goods &amp; services</a:t>
            </a:r>
          </a:p>
          <a:p>
            <a:pPr lvl="1"/>
            <a:r>
              <a:rPr lang="en-US" sz="2000" dirty="0" smtClean="0"/>
              <a:t>FDI in permitted industries</a:t>
            </a:r>
          </a:p>
          <a:p>
            <a:pPr lvl="1"/>
            <a:r>
              <a:rPr lang="en-US" sz="2000" dirty="0" smtClean="0"/>
              <a:t>ToT</a:t>
            </a:r>
          </a:p>
          <a:p>
            <a:pPr lvl="1"/>
            <a:r>
              <a:rPr lang="en-US" sz="2000" dirty="0" smtClean="0"/>
              <a:t>Transfer of equipment/means thru investment-in-kind</a:t>
            </a:r>
          </a:p>
          <a:p>
            <a:r>
              <a:rPr lang="en-US" sz="2400" dirty="0" smtClean="0"/>
              <a:t>Benefits to MSME – Multiplier of 1.5 times for ToT</a:t>
            </a:r>
          </a:p>
          <a:p>
            <a:r>
              <a:rPr lang="en-US" sz="2400" dirty="0" smtClean="0"/>
              <a:t>Banking of offsets now permitted up to 7 years</a:t>
            </a:r>
          </a:p>
          <a:p>
            <a:r>
              <a:rPr lang="en-US" sz="2400" dirty="0" smtClean="0"/>
              <a:t>MSME Defined as per MSMED act, 2006:</a:t>
            </a:r>
          </a:p>
          <a:p>
            <a:pPr lvl="1"/>
            <a:r>
              <a:rPr lang="en-US" sz="2000" dirty="0" smtClean="0"/>
              <a:t>Micro &lt; 10L for services and &lt; 25L </a:t>
            </a:r>
            <a:r>
              <a:rPr lang="en-US" sz="2000" dirty="0"/>
              <a:t>for </a:t>
            </a:r>
            <a:r>
              <a:rPr lang="en-US" sz="2000" dirty="0" smtClean="0"/>
              <a:t>manufacturing</a:t>
            </a:r>
          </a:p>
          <a:p>
            <a:pPr lvl="1"/>
            <a:r>
              <a:rPr lang="en-US" sz="2000" dirty="0" smtClean="0"/>
              <a:t>Small </a:t>
            </a:r>
            <a:r>
              <a:rPr lang="en-US" sz="2000" dirty="0"/>
              <a:t>&gt;</a:t>
            </a:r>
            <a:r>
              <a:rPr lang="en-US" sz="2000" dirty="0" smtClean="0"/>
              <a:t> 10L to 2Cr </a:t>
            </a:r>
            <a:r>
              <a:rPr lang="en-US" sz="2000" dirty="0"/>
              <a:t>for services </a:t>
            </a:r>
            <a:r>
              <a:rPr lang="en-US" sz="2000" dirty="0" smtClean="0"/>
              <a:t>and &gt; 25L to 5Cr for manufacturing</a:t>
            </a:r>
          </a:p>
          <a:p>
            <a:pPr lvl="1"/>
            <a:r>
              <a:rPr lang="en-US" sz="2000" dirty="0" smtClean="0"/>
              <a:t>Medium &gt; 2Cr to 5Cr for </a:t>
            </a:r>
            <a:r>
              <a:rPr lang="en-US" sz="2000" dirty="0"/>
              <a:t>services </a:t>
            </a:r>
            <a:r>
              <a:rPr lang="en-US" sz="2000" dirty="0" smtClean="0"/>
              <a:t>and &gt; 5Cr to 10Cr </a:t>
            </a:r>
            <a:r>
              <a:rPr lang="en-US" sz="2000" dirty="0"/>
              <a:t>for manufacturing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D56FFF-CB9A-4B81-A887-C9FA1BA6BABE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99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457200"/>
            <a:ext cx="8382000" cy="609600"/>
          </a:xfrm>
        </p:spPr>
        <p:txBody>
          <a:bodyPr/>
          <a:lstStyle/>
          <a:p>
            <a:r>
              <a:rPr lang="en-US" sz="2800" b="1" dirty="0" smtClean="0"/>
              <a:t>Role of MSME in creating Defence Industrial Base 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MSME comprise 90% of all biz. Segments, provides 50% employment, contributes to 40% exports, 50% output &amp; 6% GDP</a:t>
            </a:r>
          </a:p>
          <a:p>
            <a:r>
              <a:rPr lang="en-US" sz="2400" dirty="0" smtClean="0"/>
              <a:t>MSMEs closely work with OEMs &amp; large companies as an integral part of supply chain as tier I and II partners</a:t>
            </a:r>
          </a:p>
          <a:p>
            <a:r>
              <a:rPr lang="en-US" sz="2400" dirty="0" smtClean="0"/>
              <a:t>India emerging as significant destination for Global OEMs seeking  D&amp;E and Manufacturing outsourcing resources</a:t>
            </a:r>
          </a:p>
          <a:p>
            <a:pPr lvl="1"/>
            <a:r>
              <a:rPr lang="en-US" sz="2000" dirty="0" smtClean="0"/>
              <a:t>MSMEs need to develop and offer niche technologies &amp; products to OEM</a:t>
            </a:r>
          </a:p>
          <a:p>
            <a:pPr lvl="1"/>
            <a:r>
              <a:rPr lang="en-US" sz="2000" dirty="0" smtClean="0"/>
              <a:t>Offer themselves as tier II Vendors to Indian Primes and OEMs for JVs/TAs</a:t>
            </a:r>
          </a:p>
          <a:p>
            <a:pPr lvl="1"/>
            <a:r>
              <a:rPr lang="en-US" sz="2000" dirty="0" smtClean="0"/>
              <a:t>Offer greater flexibility, lower overhead costs, ability to learn &amp; absorb key technologies, continuously innovate &amp; leverage export potential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D56FFF-CB9A-4B81-A887-C9FA1BA6BABE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6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457200"/>
            <a:ext cx="8382000" cy="609600"/>
          </a:xfrm>
        </p:spPr>
        <p:txBody>
          <a:bodyPr/>
          <a:lstStyle/>
          <a:p>
            <a:r>
              <a:rPr lang="en-US" sz="3200" b="1" dirty="0" smtClean="0"/>
              <a:t>Role of MSMEs in Defence &amp; Aerospace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5257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~ 6000 SMEs supply 20-25% of components &amp; sub assemblies to DPSUs/OFs</a:t>
            </a:r>
          </a:p>
          <a:p>
            <a:r>
              <a:rPr lang="en-US" sz="2400" dirty="0" smtClean="0"/>
              <a:t>Leverage Govt. policy of enhanced </a:t>
            </a:r>
            <a:r>
              <a:rPr lang="en-US" sz="2400" dirty="0" err="1" smtClean="0"/>
              <a:t>pvt</a:t>
            </a:r>
            <a:r>
              <a:rPr lang="en-US" sz="2400" dirty="0" smtClean="0"/>
              <a:t> sector role to integrate in </a:t>
            </a:r>
            <a:r>
              <a:rPr lang="en-US" sz="2400" dirty="0" err="1" smtClean="0"/>
              <a:t>their’s</a:t>
            </a:r>
            <a:r>
              <a:rPr lang="en-US" sz="2400" dirty="0" smtClean="0"/>
              <a:t> as well as OEMs Global supply chain</a:t>
            </a:r>
          </a:p>
          <a:p>
            <a:r>
              <a:rPr lang="en-US" sz="2400" dirty="0" smtClean="0"/>
              <a:t>Leverage their strength of innovation, low economies of scale &amp; innovation to help Indian DIB to attain elusive Self-</a:t>
            </a:r>
            <a:r>
              <a:rPr lang="en-US" sz="2400" dirty="0" err="1" smtClean="0"/>
              <a:t>Relaince</a:t>
            </a:r>
            <a:endParaRPr lang="en-US" sz="2400" dirty="0" smtClean="0"/>
          </a:p>
          <a:p>
            <a:r>
              <a:rPr lang="en-US" sz="2400" dirty="0" smtClean="0"/>
              <a:t>Leverage strength in IT and automotive industry to take Design, Engineer and manufacture defence &amp; aerospace products</a:t>
            </a:r>
          </a:p>
          <a:p>
            <a:r>
              <a:rPr lang="en-US" sz="2400" dirty="0" smtClean="0"/>
              <a:t>Aim to integrate global D&amp;A into value chain thru OEMs and build relationships with global SMEs in niche technology areas</a:t>
            </a:r>
          </a:p>
          <a:p>
            <a:r>
              <a:rPr lang="en-US" sz="2400" dirty="0" smtClean="0"/>
              <a:t>Leverage </a:t>
            </a:r>
            <a:r>
              <a:rPr lang="en-US" sz="2400" dirty="0"/>
              <a:t>g</a:t>
            </a:r>
            <a:r>
              <a:rPr lang="en-US" sz="2400" dirty="0" smtClean="0"/>
              <a:t>lobal shift from vertically integrated manufacturing to design and integration to our advantage using local strengths</a:t>
            </a:r>
          </a:p>
          <a:p>
            <a:endParaRPr lang="en-US" sz="24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D56FFF-CB9A-4B81-A887-C9FA1BA6BABE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47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457200"/>
            <a:ext cx="8382000" cy="609600"/>
          </a:xfrm>
        </p:spPr>
        <p:txBody>
          <a:bodyPr/>
          <a:lstStyle/>
          <a:p>
            <a:r>
              <a:rPr lang="en-US" sz="3200" b="1" dirty="0" smtClean="0"/>
              <a:t>Role of MSMEs in Defence &amp; Aerospace </a:t>
            </a:r>
            <a:r>
              <a:rPr lang="en-US" sz="1800" dirty="0" smtClean="0"/>
              <a:t>Contd.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5257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Move up the global D&amp;A value chain thru innovation, creating IPs and adopt global Quality practices/processes to become globally competitive </a:t>
            </a:r>
          </a:p>
          <a:p>
            <a:r>
              <a:rPr lang="en-US" sz="2000" dirty="0" smtClean="0"/>
              <a:t>Indian D&amp;A sector needs rapid domain knowledge development. Need to form </a:t>
            </a:r>
            <a:r>
              <a:rPr lang="en-US" sz="2000" dirty="0" err="1" smtClean="0"/>
              <a:t>govt</a:t>
            </a:r>
            <a:r>
              <a:rPr lang="en-US" sz="2000" dirty="0" smtClean="0"/>
              <a:t>-industry-academia partnership with leading global tech institutes to upgrade, design and offer tailored courses for Indian D&amp;A industry</a:t>
            </a:r>
          </a:p>
          <a:p>
            <a:r>
              <a:rPr lang="en-US" sz="2000" dirty="0" smtClean="0"/>
              <a:t>Focus on building complementary activities and capacities, sharing common facilities thru creating of D&amp;A clusters</a:t>
            </a:r>
          </a:p>
          <a:p>
            <a:r>
              <a:rPr lang="en-US" sz="2000" dirty="0" smtClean="0"/>
              <a:t>MoD to focus on sectors of strategic importance  and leave the non-strategic sector for Pvt. Sector participation. To enable planning of investments and supply chains by Pvt. Sector, MoD must involve industry during the planning project </a:t>
            </a:r>
            <a:r>
              <a:rPr lang="en-US" sz="2000" dirty="0" err="1" smtClean="0"/>
              <a:t>categorisation</a:t>
            </a:r>
            <a:r>
              <a:rPr lang="en-US" sz="2000" dirty="0" smtClean="0"/>
              <a:t> stage</a:t>
            </a:r>
          </a:p>
          <a:p>
            <a:r>
              <a:rPr lang="en-US" sz="2000" dirty="0" smtClean="0"/>
              <a:t>Active encouragement of industry to participate in R&amp;D thru financing by </a:t>
            </a:r>
            <a:r>
              <a:rPr lang="en-US" sz="2000" dirty="0" err="1" smtClean="0"/>
              <a:t>govt</a:t>
            </a:r>
            <a:r>
              <a:rPr lang="en-US" sz="2000" dirty="0" smtClean="0"/>
              <a:t>, due to the expensive nature of this R&amp;D and it’s inherent uncertainties</a:t>
            </a:r>
          </a:p>
          <a:p>
            <a:r>
              <a:rPr lang="en-US" sz="2000" dirty="0" smtClean="0"/>
              <a:t>Streamlining of licensing procedure for D&amp;A industry to encourage MSMEs to enter this sector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D56FFF-CB9A-4B81-A887-C9FA1BA6BABE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04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81001"/>
            <a:ext cx="8382000" cy="761999"/>
          </a:xfrm>
        </p:spPr>
        <p:txBody>
          <a:bodyPr/>
          <a:lstStyle/>
          <a:p>
            <a:r>
              <a:rPr lang="en-US" sz="3200" b="1" dirty="0" smtClean="0"/>
              <a:t>Scope of MSMEs in D&amp;A Sector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Aerospace: Sub systems, accessories, GSE and tooling</a:t>
            </a:r>
          </a:p>
          <a:p>
            <a:r>
              <a:rPr lang="en-US" sz="2400" dirty="0" smtClean="0"/>
              <a:t>Naval systems/ sub system &amp; accessories</a:t>
            </a:r>
          </a:p>
          <a:p>
            <a:r>
              <a:rPr lang="en-US" sz="2400" dirty="0" smtClean="0"/>
              <a:t>Land systems/ sub systems and accessories</a:t>
            </a:r>
          </a:p>
          <a:p>
            <a:r>
              <a:rPr lang="en-US" sz="2400" dirty="0" smtClean="0"/>
              <a:t>Capital goods</a:t>
            </a:r>
          </a:p>
          <a:p>
            <a:r>
              <a:rPr lang="en-US" sz="2400" dirty="0" smtClean="0"/>
              <a:t>IT hardware and electronics</a:t>
            </a:r>
          </a:p>
          <a:p>
            <a:r>
              <a:rPr lang="en-US" sz="2400" dirty="0" smtClean="0"/>
              <a:t>MRO</a:t>
            </a:r>
          </a:p>
          <a:p>
            <a:r>
              <a:rPr lang="en-US" sz="2400" dirty="0" smtClean="0"/>
              <a:t>Casting, forging and sheet metal works, R&amp;D</a:t>
            </a:r>
          </a:p>
          <a:p>
            <a:r>
              <a:rPr lang="en-US" sz="2400" dirty="0" smtClean="0"/>
              <a:t>Software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D56FFF-CB9A-4B81-A887-C9FA1BA6BABE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8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56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33401"/>
            <a:ext cx="8382000" cy="685799"/>
          </a:xfrm>
        </p:spPr>
        <p:txBody>
          <a:bodyPr/>
          <a:lstStyle/>
          <a:p>
            <a:r>
              <a:rPr lang="en-US" sz="3200" b="1" dirty="0" smtClean="0"/>
              <a:t>Areas of Concerns for MSMEs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495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Technological base: expertise, reluctance of OEMs to part with high end tech, lack of access to IPs, legal issues.</a:t>
            </a:r>
          </a:p>
          <a:p>
            <a:r>
              <a:rPr lang="en-US" sz="2400" dirty="0" smtClean="0"/>
              <a:t> Payment terms: Small capital base, low working capital, MoD payment terms unsuitable and a deterrent to enter D&amp;A sector</a:t>
            </a:r>
          </a:p>
          <a:p>
            <a:r>
              <a:rPr lang="en-US" sz="2400" dirty="0" smtClean="0"/>
              <a:t>Security Requirement: OEMs demanding detailed accounting procedures, IPs protection thru a detailed security setup</a:t>
            </a:r>
          </a:p>
          <a:p>
            <a:r>
              <a:rPr lang="en-US" sz="2400" dirty="0" smtClean="0"/>
              <a:t>Tight Schedule: Defence production demands a tight delivery schedule making it difficult for SMEs to effect the supplies</a:t>
            </a:r>
          </a:p>
          <a:p>
            <a:r>
              <a:rPr lang="en-US" sz="2400" dirty="0" smtClean="0"/>
              <a:t>Competitive Pricing: DPSUs have to also compete against imports thus they  exercise price pressure on MSMEs</a:t>
            </a:r>
          </a:p>
          <a:p>
            <a:r>
              <a:rPr lang="en-US" sz="2400" dirty="0" smtClean="0"/>
              <a:t>Certification Process: Process certification by the OEMs for international certification. MoD need to facilitate getting this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D56FFF-CB9A-4B81-A887-C9FA1BA6BABE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9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64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&amp;T HED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L&amp;T HED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978</Words>
  <Application>Microsoft Office PowerPoint</Application>
  <PresentationFormat>On-screen Show (4:3)</PresentationFormat>
  <Paragraphs>98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L&amp;T HED Template</vt:lpstr>
      <vt:lpstr>1_L&amp;T HED Template</vt:lpstr>
      <vt:lpstr>PowerPoint Presentation</vt:lpstr>
      <vt:lpstr>Scope</vt:lpstr>
      <vt:lpstr>Development of Defence Sector</vt:lpstr>
      <vt:lpstr>DPP Amendments and New Offset Guidelines</vt:lpstr>
      <vt:lpstr>Role of MSME in creating Defence Industrial Base </vt:lpstr>
      <vt:lpstr>Role of MSMEs in Defence &amp; Aerospace</vt:lpstr>
      <vt:lpstr>Role of MSMEs in Defence &amp; Aerospace Contd.</vt:lpstr>
      <vt:lpstr>Scope of MSMEs in D&amp;A Sector</vt:lpstr>
      <vt:lpstr>Areas of Concerns for MSMEs</vt:lpstr>
      <vt:lpstr>Areas of Concerns for MSMEs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Mukesh Bhargava</dc:creator>
  <cp:lastModifiedBy>952997</cp:lastModifiedBy>
  <cp:revision>15</cp:revision>
  <dcterms:created xsi:type="dcterms:W3CDTF">2006-08-16T00:00:00Z</dcterms:created>
  <dcterms:modified xsi:type="dcterms:W3CDTF">2013-05-13T21:33:31Z</dcterms:modified>
</cp:coreProperties>
</file>