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4" r:id="rId4"/>
  </p:sldMasterIdLst>
  <p:notesMasterIdLst>
    <p:notesMasterId r:id="rId39"/>
  </p:notesMasterIdLst>
  <p:sldIdLst>
    <p:sldId id="256" r:id="rId5"/>
    <p:sldId id="265" r:id="rId6"/>
    <p:sldId id="275" r:id="rId7"/>
    <p:sldId id="266" r:id="rId8"/>
    <p:sldId id="276" r:id="rId9"/>
    <p:sldId id="268" r:id="rId10"/>
    <p:sldId id="269" r:id="rId11"/>
    <p:sldId id="305" r:id="rId12"/>
    <p:sldId id="274" r:id="rId13"/>
    <p:sldId id="267" r:id="rId14"/>
    <p:sldId id="270" r:id="rId15"/>
    <p:sldId id="271" r:id="rId16"/>
    <p:sldId id="302" r:id="rId17"/>
    <p:sldId id="303" r:id="rId18"/>
    <p:sldId id="273" r:id="rId19"/>
    <p:sldId id="272" r:id="rId20"/>
    <p:sldId id="277" r:id="rId21"/>
    <p:sldId id="278" r:id="rId22"/>
    <p:sldId id="279" r:id="rId23"/>
    <p:sldId id="280" r:id="rId24"/>
    <p:sldId id="281" r:id="rId25"/>
    <p:sldId id="294" r:id="rId26"/>
    <p:sldId id="286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85" r:id="rId35"/>
    <p:sldId id="292" r:id="rId36"/>
    <p:sldId id="293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6EB5"/>
    <a:srgbClr val="F5874F"/>
    <a:srgbClr val="71D0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76" d="100"/>
          <a:sy n="76" d="100"/>
        </p:scale>
        <p:origin x="-3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9413A-46EA-49A3-9C7A-AAB6AEF1F846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1C729-BE3D-4067-BE45-9A68F03E8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9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641350"/>
            <a:ext cx="4283075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AD5-3413-410E-A96C-E694368632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02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641350"/>
            <a:ext cx="4283075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AD5-3413-410E-A96C-E694368632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9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A9551-A961-41E8-B5FA-3B726FA65AD7}" type="slidenum">
              <a:rPr lang="en-GB"/>
              <a:pPr/>
              <a:t>23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22313" y="2170113"/>
            <a:ext cx="8982076" cy="673735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8546" y="527375"/>
            <a:ext cx="4525840" cy="247541"/>
          </a:xfrm>
        </p:spPr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29700" name="McK Line"/>
          <p:cNvSpPr>
            <a:spLocks noChangeShapeType="1"/>
          </p:cNvSpPr>
          <p:nvPr>
            <p:custDataLst>
              <p:tags r:id="rId1"/>
            </p:custDataLst>
          </p:nvPr>
        </p:nvSpPr>
        <p:spPr bwMode="blackWhite">
          <a:xfrm>
            <a:off x="1549646" y="2376407"/>
            <a:ext cx="45170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3717" tIns="46858" rIns="93717" bIns="4685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56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641350"/>
            <a:ext cx="4283075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AD5-3413-410E-A96C-E694368632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7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641350"/>
            <a:ext cx="4283075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AD5-3413-410E-A96C-E694368632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87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1C729-BE3D-4067-BE45-9A68F03E81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42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DBC6-9FCC-481A-8E85-32543E4E44E1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1B3-F42F-46FD-ADE4-6B1574EE6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13175"/>
            <a:ext cx="6400800" cy="1295400"/>
          </a:xfrm>
        </p:spPr>
        <p:txBody>
          <a:bodyPr>
            <a:normAutofit/>
          </a:bodyPr>
          <a:lstStyle>
            <a:lvl1pPr algn="ctr">
              <a:buNone/>
              <a:defRPr/>
            </a:lvl1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Event/Meeting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 &amp; Venue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5DB83D0-A18D-493A-855E-B58D798113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429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2C6EB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1000">
                <a:solidFill>
                  <a:srgbClr val="2C6EB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A132F5-AD20-49EC-9AE4-5AA9804139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7A132F5-AD20-49EC-9AE4-5AA9804139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906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219200"/>
            <a:ext cx="3886200" cy="4906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7A132F5-AD20-49EC-9AE4-5AA9804139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5DB83D0-A18D-493A-855E-B58D798113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429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6023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83C4-CABA-4172-80ED-2F7CB27D2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93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A0FB-3717-410D-8D3E-26BFE27BEF8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1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404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1D5AA68-CFB1-4EE8-8250-18C4C1ED7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DBC6-9FCC-481A-8E85-32543E4E44E1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A1B3-F42F-46FD-ADE4-6B1574EE6F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C0CE-2BB8-4732-9433-C1FF85BE15D7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83D0-A18D-493A-855E-B58D798113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E47F-13DB-4BAA-AEC6-AB42AFD87AD8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C6EB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A132F5-AD20-49EC-9AE4-5AA9804139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6EB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EDD0-AE72-404D-9E65-0DF0F895BB4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AA68-CFB1-4EE8-8250-18C4C1ED7B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Conference On 10 Years of EA 2003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13175"/>
            <a:ext cx="6400800" cy="1295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01.08.2013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0527" y="1423689"/>
            <a:ext cx="2674754" cy="2813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021552"/>
            <a:ext cx="3810000" cy="4236247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Distribution is a licensed activity under the EA </a:t>
            </a:r>
            <a:r>
              <a:rPr lang="en-US" sz="1600" dirty="0" smtClean="0"/>
              <a:t>2003.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r>
              <a:rPr lang="en-US" sz="1600" dirty="0" smtClean="0"/>
              <a:t>SERCs </a:t>
            </a:r>
            <a:r>
              <a:rPr lang="en-US" sz="1600" dirty="0"/>
              <a:t>award distribution </a:t>
            </a:r>
            <a:r>
              <a:rPr lang="en-US" sz="1600" dirty="0" smtClean="0"/>
              <a:t>license.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 smtClean="0"/>
              <a:t>85% of Distribution </a:t>
            </a:r>
            <a:r>
              <a:rPr lang="en-US" sz="1600" dirty="0"/>
              <a:t>sector largely dominated by State Owned Electricity </a:t>
            </a:r>
            <a:r>
              <a:rPr lang="en-US" sz="1600" dirty="0" smtClean="0"/>
              <a:t>Boards.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 smtClean="0"/>
              <a:t>TPDDL </a:t>
            </a:r>
            <a:r>
              <a:rPr lang="en-US" sz="1600" dirty="0"/>
              <a:t>(Distribution)  is Regulated by </a:t>
            </a:r>
            <a:r>
              <a:rPr lang="en-US" sz="1600" b="1" dirty="0"/>
              <a:t>Delhi Electricity Regulatory Commission (DERC</a:t>
            </a:r>
            <a:r>
              <a:rPr lang="en-US" sz="1600" b="1" dirty="0" smtClean="0"/>
              <a:t>) </a:t>
            </a:r>
            <a:r>
              <a:rPr lang="en-US" sz="1600" dirty="0" smtClean="0"/>
              <a:t>who is responsible  </a:t>
            </a:r>
            <a:r>
              <a:rPr lang="en-US" sz="1600" dirty="0"/>
              <a:t>for determination of tariffs chargeable to </a:t>
            </a:r>
            <a:r>
              <a:rPr lang="en-US" sz="1600" dirty="0" smtClean="0"/>
              <a:t>consumers.</a:t>
            </a:r>
            <a:endParaRPr lang="en-US" sz="1600" dirty="0"/>
          </a:p>
          <a:p>
            <a:pPr algn="just"/>
            <a:endParaRPr lang="en-US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9599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C6EB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Distribution Sector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6865754" y="1935754"/>
            <a:ext cx="1395019" cy="515815"/>
          </a:xfrm>
          <a:prstGeom prst="wedgeRoundRectCallout">
            <a:avLst>
              <a:gd name="adj1" fmla="val -51067"/>
              <a:gd name="adj2" fmla="val 685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Orissa , Delhi</a:t>
            </a:r>
            <a:endParaRPr lang="en-US" sz="1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7143526" y="990600"/>
            <a:ext cx="1771874" cy="746269"/>
          </a:xfrm>
          <a:prstGeom prst="wedgeRoundRectCallout">
            <a:avLst>
              <a:gd name="adj1" fmla="val -90646"/>
              <a:gd name="adj2" fmla="val 551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Mumbai, Kolkata, Ahmedabad, </a:t>
            </a:r>
            <a:r>
              <a:rPr lang="en-US" sz="1400" dirty="0" err="1" smtClean="0"/>
              <a:t>Surat</a:t>
            </a:r>
            <a:r>
              <a:rPr lang="en-US" sz="1400" dirty="0" smtClean="0"/>
              <a:t>, Greater NOIDA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4596581" y="3611048"/>
            <a:ext cx="685800" cy="656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02541" y="2087048"/>
            <a:ext cx="763213" cy="656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681294" y="1325048"/>
            <a:ext cx="763213" cy="656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Pvt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5501" y="415050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State-owned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371201"/>
            <a:ext cx="3753703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DF – Distribution Franchisee; PPP-Public-</a:t>
            </a:r>
            <a:r>
              <a:rPr lang="en-US" sz="1200" i="1" dirty="0" err="1" smtClean="0"/>
              <a:t>Pvt</a:t>
            </a:r>
            <a:r>
              <a:rPr lang="en-US" sz="1200" i="1" dirty="0" smtClean="0"/>
              <a:t> </a:t>
            </a:r>
            <a:r>
              <a:rPr lang="en-US" sz="1200" i="1" dirty="0"/>
              <a:t>P</a:t>
            </a:r>
            <a:r>
              <a:rPr lang="en-US" sz="1200" i="1" dirty="0" smtClean="0"/>
              <a:t>artnership</a:t>
            </a:r>
            <a:endParaRPr lang="en-US" sz="1200" i="1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163765" y="2993523"/>
            <a:ext cx="2886412" cy="1177830"/>
          </a:xfrm>
          <a:prstGeom prst="wedgeRoundRectCallout">
            <a:avLst>
              <a:gd name="adj1" fmla="val -90646"/>
              <a:gd name="adj2" fmla="val 551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Maharashtra (</a:t>
            </a:r>
            <a:r>
              <a:rPr lang="en-US" sz="1400" dirty="0" err="1"/>
              <a:t>Bhiwandi</a:t>
            </a:r>
            <a:r>
              <a:rPr lang="en-US" sz="1400" dirty="0"/>
              <a:t>, Nagpur, </a:t>
            </a:r>
            <a:r>
              <a:rPr lang="en-US" sz="1400" dirty="0" err="1"/>
              <a:t>Jalgaon</a:t>
            </a:r>
            <a:r>
              <a:rPr lang="en-US" sz="1400" dirty="0"/>
              <a:t>, Aurangabad), UP (Agra), MP (Gwalior, Ujjain, </a:t>
            </a:r>
            <a:r>
              <a:rPr lang="en-US" sz="1400" dirty="0" err="1"/>
              <a:t>Sagar</a:t>
            </a:r>
            <a:r>
              <a:rPr lang="en-US" sz="1400" dirty="0"/>
              <a:t>), Jharkhand (Jamshedpur &amp; Ranchi)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6580" y="2451569"/>
            <a:ext cx="110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Govt. DISCOMs</a:t>
            </a:r>
          </a:p>
        </p:txBody>
      </p:sp>
    </p:spTree>
    <p:extLst>
      <p:ext uri="{BB962C8B-B14F-4D97-AF65-F5344CB8AC3E}">
        <p14:creationId xmlns:p14="http://schemas.microsoft.com/office/powerpoint/2010/main" xmlns="" val="42683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Reforms </a:t>
            </a:r>
            <a:r>
              <a:rPr lang="en-US" sz="2800" dirty="0" smtClean="0"/>
              <a:t>Model </a:t>
            </a:r>
            <a:br>
              <a:rPr lang="en-US" sz="2800" dirty="0" smtClean="0"/>
            </a:br>
            <a:r>
              <a:rPr lang="en-US" sz="2800" dirty="0" smtClean="0"/>
              <a:t>PPP Vs. Franchisee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048000" y="3079750"/>
            <a:ext cx="6096266" cy="1111250"/>
            <a:chOff x="3092793" y="2258722"/>
            <a:chExt cx="5626697" cy="1111546"/>
          </a:xfrm>
        </p:grpSpPr>
        <p:sp>
          <p:nvSpPr>
            <p:cNvPr id="9" name="Rectangle 8"/>
            <p:cNvSpPr/>
            <p:nvPr/>
          </p:nvSpPr>
          <p:spPr>
            <a:xfrm>
              <a:off x="3092793" y="2258722"/>
              <a:ext cx="2666704" cy="11115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Capital investment made for sustainable improvement of the network and  infrastructure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52786" y="2314298"/>
              <a:ext cx="2666704" cy="10337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Capital  investment only for meeting short term targets.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643" y="4271963"/>
            <a:ext cx="2895598" cy="1281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Reliable Supply</a:t>
            </a: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048000" y="4267201"/>
            <a:ext cx="6096266" cy="1290637"/>
            <a:chOff x="3092793" y="2314298"/>
            <a:chExt cx="5626697" cy="1038501"/>
          </a:xfrm>
        </p:grpSpPr>
        <p:sp>
          <p:nvSpPr>
            <p:cNvPr id="13" name="Rectangle 12"/>
            <p:cNvSpPr/>
            <p:nvPr/>
          </p:nvSpPr>
          <p:spPr>
            <a:xfrm>
              <a:off x="3092793" y="2318130"/>
              <a:ext cx="2666704" cy="10346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Based on requirement Licensee can procure additional energy subject to regulatory approval.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52786" y="2314298"/>
              <a:ext cx="2666704" cy="10346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Current legal framework does not support Franchisee for procuring additional power.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1838752"/>
            <a:ext cx="2895599" cy="1033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over Distribution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048000" y="1838752"/>
            <a:ext cx="6087667" cy="1038225"/>
            <a:chOff x="3100731" y="2314298"/>
            <a:chExt cx="5618759" cy="1038501"/>
          </a:xfrm>
        </p:grpSpPr>
        <p:sp>
          <p:nvSpPr>
            <p:cNvPr id="17" name="Rectangle 16"/>
            <p:cNvSpPr/>
            <p:nvPr/>
          </p:nvSpPr>
          <p:spPr>
            <a:xfrm>
              <a:off x="3100731" y="2319061"/>
              <a:ext cx="2666703" cy="10337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Govt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Holding can safeguard the public interest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52787" y="2314298"/>
              <a:ext cx="2666703" cy="10337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Franchisee is accountable to only the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Discom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3013501"/>
            <a:ext cx="2895599" cy="1089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Strengthening  &amp;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Loss Reduction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282629" y="1076349"/>
            <a:ext cx="2662955" cy="4576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PPP Model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81045" y="1071989"/>
            <a:ext cx="2662955" cy="45760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Franchisee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0" y="1076349"/>
            <a:ext cx="2662955" cy="45760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Key </a:t>
            </a:r>
            <a:r>
              <a:rPr lang="en-US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Parameters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2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Reforms Model</a:t>
            </a:r>
            <a:br>
              <a:rPr lang="en-US" sz="2800" dirty="0"/>
            </a:br>
            <a:r>
              <a:rPr lang="en-US" sz="2800" dirty="0"/>
              <a:t>PPP Vs. Franchisee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1909763"/>
            <a:ext cx="2895599" cy="1033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Consumer Convenience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48000" y="1905001"/>
            <a:ext cx="6087667" cy="1038225"/>
            <a:chOff x="3100731" y="2314298"/>
            <a:chExt cx="5618759" cy="1038501"/>
          </a:xfrm>
        </p:grpSpPr>
        <p:sp>
          <p:nvSpPr>
            <p:cNvPr id="7" name="Rectangle 6"/>
            <p:cNvSpPr/>
            <p:nvPr/>
          </p:nvSpPr>
          <p:spPr>
            <a:xfrm>
              <a:off x="3100731" y="2319061"/>
              <a:ext cx="2666703" cy="10337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Performance parameters with regulatory control are built into the License conditions as per provisions of Act.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52787" y="2314298"/>
              <a:ext cx="2666703" cy="10337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As Franchise is just a mere contractor under the DISCOM, so regulator can not monitor the performance 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3124200"/>
            <a:ext cx="2895599" cy="1011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 of Engagement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048000" y="3101976"/>
            <a:ext cx="6096266" cy="1038225"/>
            <a:chOff x="3092793" y="2314298"/>
            <a:chExt cx="5626697" cy="1038501"/>
          </a:xfrm>
        </p:grpSpPr>
        <p:sp>
          <p:nvSpPr>
            <p:cNvPr id="11" name="Rectangle 10"/>
            <p:cNvSpPr/>
            <p:nvPr/>
          </p:nvSpPr>
          <p:spPr>
            <a:xfrm>
              <a:off x="3092793" y="2319061"/>
              <a:ext cx="2666704" cy="10337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term of agreement to coincide with the period of license agreement as stipulated in the EA 2003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2786" y="2314298"/>
              <a:ext cx="2666704" cy="10337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Shorter period not sufficient for Distribution Reform.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4300537"/>
            <a:ext cx="2895598" cy="1252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Employees</a:t>
            </a: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047734" y="4267201"/>
            <a:ext cx="6096266" cy="1290637"/>
            <a:chOff x="3092793" y="2314298"/>
            <a:chExt cx="5626697" cy="1038501"/>
          </a:xfrm>
        </p:grpSpPr>
        <p:sp>
          <p:nvSpPr>
            <p:cNvPr id="15" name="Rectangle 14"/>
            <p:cNvSpPr/>
            <p:nvPr/>
          </p:nvSpPr>
          <p:spPr>
            <a:xfrm>
              <a:off x="3092793" y="2318130"/>
              <a:ext cx="2666704" cy="10346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employees can be transferred to the SPV and being a part of the joint venture, will be more motivated to perform.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52786" y="2314298"/>
              <a:ext cx="2666704" cy="10346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Employees will remain with </a:t>
              </a:r>
              <a:r>
                <a:rPr lang="en-US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Discom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124200" y="1142598"/>
            <a:ext cx="2889571" cy="4576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PPP Model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48400" y="1138238"/>
            <a:ext cx="2889571" cy="45760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Franchisee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142598"/>
            <a:ext cx="2889571" cy="45760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Key </a:t>
            </a:r>
            <a:r>
              <a:rPr lang="en-US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Parameters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4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Reforms Model</a:t>
            </a:r>
            <a:br>
              <a:rPr lang="en-US" dirty="0" smtClean="0"/>
            </a:br>
            <a:r>
              <a:rPr lang="en-US" dirty="0" smtClean="0"/>
              <a:t>Parallel Licensing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EA 2003 ….14… “</a:t>
            </a:r>
            <a:r>
              <a:rPr lang="en-US" sz="2000" i="1" dirty="0" smtClean="0"/>
              <a:t>Provided </a:t>
            </a:r>
            <a:r>
              <a:rPr lang="en-US" sz="2000" i="1" dirty="0"/>
              <a:t>also that the Appropriate Commission may grant a </a:t>
            </a:r>
            <a:r>
              <a:rPr lang="en-US" sz="2000" i="1" dirty="0" smtClean="0"/>
              <a:t>license </a:t>
            </a:r>
            <a:r>
              <a:rPr lang="en-US" sz="2000" i="1" dirty="0"/>
              <a:t>to two or more persons </a:t>
            </a:r>
            <a:r>
              <a:rPr lang="en-US" sz="2000" i="1" dirty="0" smtClean="0"/>
              <a:t>for distribution </a:t>
            </a:r>
            <a:r>
              <a:rPr lang="en-US" sz="2000" i="1" dirty="0"/>
              <a:t>of electricity through their own distribution system within the same </a:t>
            </a:r>
            <a:r>
              <a:rPr lang="en-US" sz="2000" i="1" dirty="0" smtClean="0"/>
              <a:t>area….”</a:t>
            </a:r>
          </a:p>
          <a:p>
            <a:pPr algn="just"/>
            <a:r>
              <a:rPr lang="en-US" sz="2000" i="1" dirty="0" smtClean="0"/>
              <a:t>Could not pick up due to </a:t>
            </a:r>
            <a:r>
              <a:rPr lang="en-US" sz="2000" dirty="0" smtClean="0"/>
              <a:t>non-submission </a:t>
            </a:r>
            <a:r>
              <a:rPr lang="en-US" sz="2000" dirty="0"/>
              <a:t>of network rollout </a:t>
            </a:r>
            <a:r>
              <a:rPr lang="en-US" sz="2000" dirty="0" smtClean="0"/>
              <a:t>plan and </a:t>
            </a:r>
            <a:r>
              <a:rPr lang="en-US" sz="2000" dirty="0"/>
              <a:t>availability of information from the incumbent </a:t>
            </a:r>
            <a:r>
              <a:rPr lang="en-US" sz="2000" dirty="0" smtClean="0"/>
              <a:t>licensee</a:t>
            </a:r>
            <a:r>
              <a:rPr lang="en-US" sz="2000" dirty="0"/>
              <a:t> </a:t>
            </a:r>
            <a:r>
              <a:rPr lang="en-US" sz="2000" dirty="0" smtClean="0"/>
              <a:t>etc..</a:t>
            </a:r>
          </a:p>
          <a:p>
            <a:pPr algn="just"/>
            <a:r>
              <a:rPr lang="en-US" sz="2000" dirty="0" smtClean="0"/>
              <a:t>Post Supreme Court </a:t>
            </a:r>
            <a:r>
              <a:rPr lang="en-US" sz="2000" dirty="0" err="1" smtClean="0"/>
              <a:t>Judgement</a:t>
            </a:r>
            <a:r>
              <a:rPr lang="en-US" sz="2000" dirty="0" smtClean="0"/>
              <a:t> </a:t>
            </a:r>
            <a:r>
              <a:rPr lang="en-US" sz="2000" dirty="0"/>
              <a:t>dated 8th July 2008</a:t>
            </a:r>
            <a:r>
              <a:rPr lang="en-US" sz="2000" dirty="0" smtClean="0"/>
              <a:t> unique successful case study of </a:t>
            </a:r>
            <a:r>
              <a:rPr lang="en-US" sz="2000" dirty="0" err="1" smtClean="0"/>
              <a:t>RInfra</a:t>
            </a:r>
            <a:r>
              <a:rPr lang="en-US" sz="2000" dirty="0" smtClean="0"/>
              <a:t>-D </a:t>
            </a:r>
            <a:r>
              <a:rPr lang="en-US" sz="2000" dirty="0"/>
              <a:t>and TPC-D </a:t>
            </a:r>
            <a:r>
              <a:rPr lang="en-US" sz="2000" dirty="0" smtClean="0"/>
              <a:t>of have operationalized parallel </a:t>
            </a:r>
            <a:r>
              <a:rPr lang="en-US" sz="2000" dirty="0"/>
              <a:t>distribution </a:t>
            </a:r>
            <a:r>
              <a:rPr lang="en-US" sz="2000" dirty="0" smtClean="0"/>
              <a:t>without duplicating </a:t>
            </a:r>
            <a:r>
              <a:rPr lang="en-US" sz="2000" dirty="0"/>
              <a:t>the network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i="1" dirty="0"/>
              <a:t>The Electricity Act, 2003 has not envisaged distribution wires and retail supply as </a:t>
            </a:r>
            <a:r>
              <a:rPr lang="en-US" sz="2000" i="1" dirty="0" smtClean="0"/>
              <a:t>separate licenses</a:t>
            </a:r>
            <a:r>
              <a:rPr lang="en-US" sz="2000" i="1" dirty="0"/>
              <a:t>, neither is the distribution wires business defined as an area monopoly. To what extent </a:t>
            </a:r>
            <a:r>
              <a:rPr lang="en-US" sz="2000" i="1" dirty="0" smtClean="0"/>
              <a:t>is retail </a:t>
            </a:r>
            <a:r>
              <a:rPr lang="en-US" sz="2000" i="1" dirty="0"/>
              <a:t>supply competition envisaged in the Electricity Act, 2003</a:t>
            </a:r>
            <a:r>
              <a:rPr lang="en-US" sz="2000" i="1" dirty="0" smtClean="0"/>
              <a:t>???</a:t>
            </a:r>
            <a:endParaRPr lang="en-US" sz="2000" i="1" dirty="0"/>
          </a:p>
          <a:p>
            <a:pPr algn="just"/>
            <a:r>
              <a:rPr lang="en-US" sz="2000" dirty="0"/>
              <a:t> </a:t>
            </a:r>
            <a:r>
              <a:rPr lang="en-US" sz="2000" i="1" dirty="0"/>
              <a:t>In the absence of a competitive wholesale market, is there a case for introduction of competition </a:t>
            </a:r>
            <a:r>
              <a:rPr lang="en-US" sz="2000" i="1" dirty="0" smtClean="0"/>
              <a:t>in retail </a:t>
            </a:r>
            <a:r>
              <a:rPr lang="en-US" sz="2000" i="1" dirty="0"/>
              <a:t>supply? Would competitive retail supply be sustainable?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Reforms Model</a:t>
            </a:r>
            <a:br>
              <a:rPr lang="en-US" sz="2800" dirty="0"/>
            </a:br>
            <a:r>
              <a:rPr lang="en-US" sz="2800" dirty="0"/>
              <a:t>Parallel Licensing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for Wire &amp; Retail Supply </a:t>
            </a:r>
            <a:r>
              <a:rPr lang="en-US" sz="2000" dirty="0" smtClean="0"/>
              <a:t>Segregation</a:t>
            </a:r>
          </a:p>
          <a:p>
            <a:r>
              <a:rPr lang="en-US" sz="2000" dirty="0"/>
              <a:t>Approach to Wire &amp; Retail Supply </a:t>
            </a:r>
            <a:r>
              <a:rPr lang="en-US" sz="2000" dirty="0" smtClean="0"/>
              <a:t>Segregation</a:t>
            </a:r>
          </a:p>
          <a:p>
            <a:r>
              <a:rPr lang="en-US" sz="2000" dirty="0"/>
              <a:t>Segregation of Accounts and Reporting </a:t>
            </a:r>
            <a:r>
              <a:rPr lang="en-US" sz="2000" dirty="0" smtClean="0"/>
              <a:t>Requirements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ossible </a:t>
            </a:r>
            <a:r>
              <a:rPr lang="en-US" sz="2000" dirty="0"/>
              <a:t>ways to ring-fence wires </a:t>
            </a:r>
            <a:r>
              <a:rPr lang="en-US" sz="2000" dirty="0" smtClean="0"/>
              <a:t>and retail </a:t>
            </a:r>
            <a:r>
              <a:rPr lang="en-US" sz="2000" dirty="0"/>
              <a:t>supply businesses, so as to avoid cross-subsidization between the two </a:t>
            </a:r>
            <a:r>
              <a:rPr lang="en-US" sz="2000" dirty="0" smtClean="0"/>
              <a:t>businesses</a:t>
            </a:r>
          </a:p>
          <a:p>
            <a:r>
              <a:rPr lang="en-US" sz="2000" dirty="0"/>
              <a:t>In the case of multiple distribution licensees, should all the licenses be regulated under the </a:t>
            </a:r>
            <a:r>
              <a:rPr lang="en-US" sz="2000" dirty="0" smtClean="0"/>
              <a:t>cost-plus regime </a:t>
            </a:r>
            <a:r>
              <a:rPr lang="en-US" sz="2000" dirty="0"/>
              <a:t>OR only the incumbent licensee should be regulated under the cost-plus regime? </a:t>
            </a:r>
            <a:r>
              <a:rPr lang="en-US" sz="2000" dirty="0" smtClean="0"/>
              <a:t>OR should </a:t>
            </a:r>
            <a:r>
              <a:rPr lang="en-US" sz="2000" dirty="0"/>
              <a:t>none of the distribution licensees be regulated under the cost-plus </a:t>
            </a:r>
            <a:r>
              <a:rPr lang="en-US" sz="2000" dirty="0" err="1" smtClean="0"/>
              <a:t>regime?Tariff</a:t>
            </a:r>
            <a:r>
              <a:rPr lang="en-US" sz="2000" dirty="0" smtClean="0"/>
              <a:t> </a:t>
            </a:r>
            <a:r>
              <a:rPr lang="en-US" sz="2000" dirty="0" err="1" smtClean="0"/>
              <a:t>Celing</a:t>
            </a:r>
            <a:r>
              <a:rPr lang="en-US" sz="2000" dirty="0" smtClean="0"/>
              <a:t> or not?</a:t>
            </a:r>
          </a:p>
          <a:p>
            <a:r>
              <a:rPr lang="en-US" sz="2000" dirty="0"/>
              <a:t>Migration of subsidizing consumers and financial implication on </a:t>
            </a:r>
            <a:r>
              <a:rPr lang="en-US" sz="2000" dirty="0" smtClean="0"/>
              <a:t>the distribution licensees</a:t>
            </a:r>
          </a:p>
          <a:p>
            <a:r>
              <a:rPr lang="en-US" sz="2000" dirty="0" smtClean="0"/>
              <a:t>Standards of Operations &amp; </a:t>
            </a:r>
            <a:r>
              <a:rPr lang="en-US" sz="2000" dirty="0"/>
              <a:t>Operating procedures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3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TPDDL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Scenario in Delhi Pre-Reforms 2002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3111" y="4284260"/>
            <a:ext cx="4572000" cy="2573740"/>
            <a:chOff x="533400" y="4335673"/>
            <a:chExt cx="4572000" cy="25223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335673"/>
              <a:ext cx="4572000" cy="2522328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2057400" y="4343400"/>
              <a:ext cx="1295400" cy="6096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Financially unhealthy utilities</a:t>
              </a:r>
              <a:endParaRPr lang="en-US" sz="1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110" y="1037265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AT&amp;C/Theft losses range between 53% to 60%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Govt. Subsidies approx.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15,000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annum to bridge Revenue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Gap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Condition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Network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pathetic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Billing Receivables close to 1 year outstanding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Poor Condition of Consumer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Records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Consumer nowhere 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focus/Regular -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black outs and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brown-outs of 4-6 hours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5627426" y="1303361"/>
            <a:ext cx="849573" cy="5334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Need for Reforms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6999" y="1152465"/>
            <a:ext cx="2590801" cy="47705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Investment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needed to improve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Subsidies - not a long term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solution; Sector to be made Self Sufficient</a:t>
            </a:r>
          </a:p>
          <a:p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AT&amp;C loss reduction and sector efficiency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mprovements required</a:t>
            </a:r>
          </a:p>
          <a:p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Enhance consumer satisfaction</a:t>
            </a:r>
          </a:p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Introduce Best Practices, enhancing employee skill sets and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morale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9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Privatization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4485154"/>
            <a:ext cx="6248400" cy="10012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License-based Regulated business for 25 years.</a:t>
            </a:r>
          </a:p>
          <a:p>
            <a:r>
              <a:rPr lang="en-US" sz="1600" i="1" dirty="0" smtClean="0"/>
              <a:t>Guaranteed 16% RoE on meeting AT&amp;C  Targets. </a:t>
            </a:r>
          </a:p>
          <a:p>
            <a:r>
              <a:rPr lang="en-US" sz="1600" i="1" dirty="0" smtClean="0"/>
              <a:t>Tariff set by regulator on cost plus </a:t>
            </a:r>
            <a:r>
              <a:rPr lang="en-US" sz="1600" i="1" dirty="0" err="1" smtClean="0"/>
              <a:t>RoE</a:t>
            </a:r>
            <a:r>
              <a:rPr lang="en-US" sz="1600" i="1" dirty="0" smtClean="0"/>
              <a:t> basis.</a:t>
            </a:r>
          </a:p>
          <a:p>
            <a:endParaRPr lang="en-US" sz="1600" i="1" dirty="0" smtClean="0"/>
          </a:p>
          <a:p>
            <a:pPr marL="0" indent="0" algn="just">
              <a:buFont typeface="Arial" pitchFamily="34" charset="0"/>
              <a:buNone/>
            </a:pP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8991600" cy="33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9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Key Drivers Impacting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4780578"/>
            <a:ext cx="4191000" cy="19811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AT&amp;C </a:t>
            </a:r>
            <a:r>
              <a:rPr lang="en-US" sz="1600" dirty="0">
                <a:solidFill>
                  <a:srgbClr val="002060"/>
                </a:solidFill>
              </a:rPr>
              <a:t>Loss Reduction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Network Reliability and Availability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Consumer Service Improvement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Power Availability at Optimal Costs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Cost Optimization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Compliance to Performance Standards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Additional Growth Avenues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3902075"/>
            <a:ext cx="2133600" cy="365125"/>
          </a:xfrm>
        </p:spPr>
        <p:txBody>
          <a:bodyPr/>
          <a:lstStyle/>
          <a:p>
            <a:fld id="{37A132F5-AD20-49EC-9AE4-5AA98041398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76200" y="1523999"/>
            <a:ext cx="1676400" cy="190500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Profit Drivers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095500" y="3792324"/>
            <a:ext cx="3810000" cy="90643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Additional Revenue Generation Opportunities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96000" y="1143000"/>
            <a:ext cx="2743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Return on Capital Employed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96000" y="1981200"/>
            <a:ext cx="2743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Incentives due to Over Achievement of Losses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096000" y="3991047"/>
            <a:ext cx="2743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Enhancement of Bottom Line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096000" y="2986123"/>
            <a:ext cx="27432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Direct impact on Bottom Line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6200" y="4894876"/>
            <a:ext cx="1676400" cy="175260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Key Imperatives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2110854" y="2827338"/>
            <a:ext cx="3810000" cy="9144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 Optimization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2104030" y="990600"/>
            <a:ext cx="3810000" cy="9144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 to investment of capital in the network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2071048" y="1964709"/>
            <a:ext cx="3810000" cy="8382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Reduction of AT&amp;C Losses below stipulated norms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03238"/>
            <a:ext cx="7696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About TPDDL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581103"/>
              </p:ext>
            </p:extLst>
          </p:nvPr>
        </p:nvGraphicFramePr>
        <p:xfrm>
          <a:off x="4343400" y="1179207"/>
          <a:ext cx="4343400" cy="4698731"/>
        </p:xfrm>
        <a:graphic>
          <a:graphicData uri="http://schemas.openxmlformats.org/drawingml/2006/table">
            <a:tbl>
              <a:tblPr firstRow="1" firstCol="1" bandCol="1">
                <a:tableStyleId>{3C2FFA5D-87B4-456A-9821-1D502468CF0F}</a:tableStyleId>
              </a:tblPr>
              <a:tblGrid>
                <a:gridCol w="2682952"/>
                <a:gridCol w="1660448"/>
              </a:tblGrid>
              <a:tr h="384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FY 13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/>
                </a:tc>
              </a:tr>
              <a:tr h="384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Turnover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INR 5644 Cr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384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Peak Load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1573 MW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69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Annual energy requirement 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7762 MUs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501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Total registered consumers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13.35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Lacs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384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Number of employees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3612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384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Area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510 Sq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Kms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669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Population serviced in Network area (approx) 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 Million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  <a:tr h="669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Number of consumers per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Sq.Km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2618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4559" marR="74559" marT="37279" marB="37279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7700" y="3655583"/>
            <a:ext cx="3429000" cy="990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dirty="0" smtClean="0"/>
              <a:t>Joint Venture of Tata Power Company and Govt. of NCT of Delhi (51: 49)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4961899"/>
            <a:ext cx="3429000" cy="76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dirty="0" smtClean="0"/>
              <a:t>Licensed for distribution of power in North and North West Delhi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CE45-86B6-439F-9178-5CAC6F9DE7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5969382"/>
            <a:ext cx="8839200" cy="8886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Certifications : ISO 9001, 14001, 27001 ; SA 8000 ; OHSAS 18001</a:t>
            </a:r>
          </a:p>
          <a:p>
            <a:pPr algn="ctr"/>
            <a:r>
              <a:rPr lang="en-US" sz="2000" dirty="0" smtClean="0"/>
              <a:t>UN Global Compact Reporting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3937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C6EB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About TPDDL</a:t>
            </a:r>
          </a:p>
        </p:txBody>
      </p:sp>
      <p:pic>
        <p:nvPicPr>
          <p:cNvPr id="13" name="Picture 10" descr="ndplmap"/>
          <p:cNvPicPr>
            <a:picLocks noChangeAspect="1" noChangeArrowheads="1"/>
          </p:cNvPicPr>
          <p:nvPr/>
        </p:nvPicPr>
        <p:blipFill rotWithShape="1">
          <a:blip r:embed="rId3" cstate="email"/>
          <a:srcRect t="2698"/>
          <a:stretch/>
        </p:blipFill>
        <p:spPr bwMode="auto">
          <a:xfrm>
            <a:off x="630818" y="1109693"/>
            <a:ext cx="3462763" cy="239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C6EB5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520" y="1215660"/>
            <a:ext cx="802257" cy="58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149" y="2781258"/>
            <a:ext cx="381000" cy="2127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3701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906963"/>
          </a:xfrm>
        </p:spPr>
        <p:txBody>
          <a:bodyPr/>
          <a:lstStyle/>
          <a:p>
            <a:pPr lvl="0"/>
            <a:r>
              <a:rPr lang="en-IN" dirty="0" smtClean="0"/>
              <a:t>Power Sector Model Post Unbundling</a:t>
            </a:r>
          </a:p>
          <a:p>
            <a:pPr lvl="0"/>
            <a:r>
              <a:rPr lang="en-IN" dirty="0" smtClean="0"/>
              <a:t>Challenges </a:t>
            </a:r>
          </a:p>
          <a:p>
            <a:r>
              <a:rPr lang="en-IN" dirty="0"/>
              <a:t>PPP Model </a:t>
            </a:r>
            <a:r>
              <a:rPr lang="en-IN" dirty="0" err="1"/>
              <a:t>Vs</a:t>
            </a:r>
            <a:r>
              <a:rPr lang="en-IN" dirty="0"/>
              <a:t> </a:t>
            </a:r>
            <a:r>
              <a:rPr lang="en-IN" dirty="0" smtClean="0"/>
              <a:t>Franchisee</a:t>
            </a:r>
          </a:p>
          <a:p>
            <a:pPr lvl="0"/>
            <a:r>
              <a:rPr lang="en-IN" dirty="0"/>
              <a:t>Multiple </a:t>
            </a:r>
            <a:r>
              <a:rPr lang="en-IN" dirty="0" smtClean="0"/>
              <a:t>licensing</a:t>
            </a:r>
          </a:p>
          <a:p>
            <a:r>
              <a:rPr lang="en-IN" dirty="0" smtClean="0"/>
              <a:t>PPP Model in Delhi</a:t>
            </a:r>
          </a:p>
          <a:p>
            <a:pPr lvl="0"/>
            <a:r>
              <a:rPr lang="en-IN" dirty="0" smtClean="0"/>
              <a:t>Success story of PPP Model in Delhi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83D0-A18D-493A-855E-B58D798113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0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Turnaround Snapshot (1/4)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941303"/>
              </p:ext>
            </p:extLst>
          </p:nvPr>
        </p:nvGraphicFramePr>
        <p:xfrm>
          <a:off x="152400" y="1066800"/>
          <a:ext cx="8839200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971"/>
                <a:gridCol w="1224093"/>
                <a:gridCol w="1099911"/>
                <a:gridCol w="1064429"/>
                <a:gridCol w="1312796"/>
              </a:tblGrid>
              <a:tr h="779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Jul-02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61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Operational Performance 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86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AT&amp;C Losses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86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System Reliability – ASAI -Availability Index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99.94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86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Transformer Failure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86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Peak Load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86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Length of Network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Ckt. Km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6750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868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Street Light Functionality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99.57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60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Turnaround Snapshot (1/4)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076419"/>
              </p:ext>
            </p:extLst>
          </p:nvPr>
        </p:nvGraphicFramePr>
        <p:xfrm>
          <a:off x="152400" y="1066800"/>
          <a:ext cx="8839200" cy="533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971"/>
                <a:gridCol w="1224093"/>
                <a:gridCol w="1099911"/>
                <a:gridCol w="1064429"/>
                <a:gridCol w="1312796"/>
              </a:tblGrid>
              <a:tr h="894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Jul-02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84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Consumer Related </a:t>
                      </a:r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Consumers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Lacs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New Connection </a:t>
                      </a:r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Energization</a:t>
                      </a:r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763%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Meter Replacement 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Mean Time to Repair Faults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Hours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Payment Collection Avenues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26785%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63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Consumer Satisfaction Index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88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Turnaround Snapshot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371601"/>
            <a:ext cx="8915400" cy="4648200"/>
          </a:xfrm>
        </p:spPr>
        <p:txBody>
          <a:bodyPr/>
          <a:lstStyle/>
          <a:p>
            <a:pPr lvl="0" algn="just" eaLnBrk="1" hangingPunct="1"/>
            <a:r>
              <a:rPr lang="en-US" sz="1600" b="1" dirty="0"/>
              <a:t>Key initiatives to reduce losses </a:t>
            </a:r>
            <a:r>
              <a:rPr lang="en-US" sz="1600" b="1" dirty="0" smtClean="0"/>
              <a:t>: </a:t>
            </a:r>
            <a:r>
              <a:rPr lang="en-US" sz="1600" dirty="0" smtClean="0"/>
              <a:t>HVDS </a:t>
            </a:r>
            <a:r>
              <a:rPr lang="en-US" sz="1600" dirty="0"/>
              <a:t>Implementation, Spot Billing, Instant Connections , LT ABC, Energy Auditing </a:t>
            </a:r>
            <a:r>
              <a:rPr lang="en-US" sz="1600" dirty="0" err="1"/>
              <a:t>upto</a:t>
            </a:r>
            <a:r>
              <a:rPr lang="en-US" sz="1600" dirty="0"/>
              <a:t> 4 level , GSM Based AMR, Mass Raids Replacement of Electromechanical meters with Electronic meters, creation of Special Consumer Group to take of </a:t>
            </a:r>
            <a:r>
              <a:rPr lang="en-US" sz="1600" dirty="0" err="1"/>
              <a:t>Jhuggi</a:t>
            </a:r>
            <a:r>
              <a:rPr lang="en-US" sz="1600" dirty="0"/>
              <a:t> </a:t>
            </a:r>
            <a:r>
              <a:rPr lang="en-US" sz="1600" dirty="0" err="1"/>
              <a:t>Jhopri</a:t>
            </a:r>
            <a:r>
              <a:rPr lang="en-US" sz="1600" dirty="0"/>
              <a:t>  residents etc</a:t>
            </a:r>
            <a:r>
              <a:rPr lang="en-US" sz="1600" dirty="0" smtClean="0"/>
              <a:t>..</a:t>
            </a:r>
          </a:p>
          <a:p>
            <a:pPr marL="0" lvl="0" indent="0" algn="just" eaLnBrk="1" hangingPunct="1">
              <a:buNone/>
            </a:pPr>
            <a:endParaRPr lang="en-US" sz="1600" dirty="0"/>
          </a:p>
          <a:p>
            <a:pPr lvl="0" algn="just" eaLnBrk="1" hangingPunct="1"/>
            <a:r>
              <a:rPr lang="en-US" sz="1600" b="1" dirty="0"/>
              <a:t>Key </a:t>
            </a:r>
            <a:r>
              <a:rPr lang="en-US" sz="1600" b="1" dirty="0" smtClean="0"/>
              <a:t>Technologies </a:t>
            </a:r>
            <a:r>
              <a:rPr lang="en-US" sz="1600" b="1" dirty="0"/>
              <a:t>adopted: </a:t>
            </a:r>
            <a:r>
              <a:rPr lang="en-US" sz="1600" dirty="0" smtClean="0"/>
              <a:t>integrated </a:t>
            </a:r>
            <a:r>
              <a:rPr lang="en-US" sz="1600" dirty="0"/>
              <a:t>GIS, SCADA, OMS, DMS,DA,AMI,SAP ISU etc</a:t>
            </a:r>
            <a:r>
              <a:rPr lang="en-US" sz="1600" dirty="0" smtClean="0"/>
              <a:t>..</a:t>
            </a:r>
          </a:p>
          <a:p>
            <a:pPr marL="0" lvl="0" indent="0" algn="just" eaLnBrk="1" hangingPunct="1">
              <a:buNone/>
            </a:pPr>
            <a:endParaRPr lang="en-US" sz="1600" dirty="0"/>
          </a:p>
          <a:p>
            <a:pPr algn="just" eaLnBrk="1" hangingPunct="1"/>
            <a:r>
              <a:rPr lang="en-US" sz="1600" b="1" dirty="0"/>
              <a:t>Key initiatives to enhance consumer services </a:t>
            </a:r>
            <a:r>
              <a:rPr lang="en-US" sz="1600" dirty="0"/>
              <a:t>like Integrated Call Centre, 24x7 Payment avenues, Client Managers, Dedicated consumer meets, SMS Based pull services, 14 Fully networked consumer care centers, Video Conferencing for Consumers etc..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7" y="1212850"/>
            <a:ext cx="4564063" cy="556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6" y="1219200"/>
            <a:ext cx="46386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" t="2103" r="1933" b="700"/>
          <a:stretch>
            <a:fillRect/>
          </a:stretch>
        </p:blipFill>
        <p:spPr bwMode="auto">
          <a:xfrm>
            <a:off x="4724400" y="1233487"/>
            <a:ext cx="435292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" t="2765" r="1292" b="5069"/>
          <a:stretch>
            <a:fillRect/>
          </a:stretch>
        </p:blipFill>
        <p:spPr bwMode="auto">
          <a:xfrm>
            <a:off x="4724401" y="1233487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000500"/>
            <a:ext cx="4419600" cy="28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 preferRelativeResize="0">
            <a:picLocks noChangeArrowheads="1"/>
          </p:cNvPicPr>
          <p:nvPr/>
        </p:nvPicPr>
        <p:blipFill>
          <a:blip r:embed="rId7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3" y="3989389"/>
            <a:ext cx="4419598" cy="2854323"/>
          </a:xfrm>
          <a:prstGeom prst="rect">
            <a:avLst/>
          </a:prstGeom>
        </p:spPr>
      </p:pic>
      <p:pic>
        <p:nvPicPr>
          <p:cNvPr id="13" name="Picture 9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23" y="1219200"/>
            <a:ext cx="4578577" cy="277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9" cstate="print">
            <a:lum brigh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6" y="3962400"/>
            <a:ext cx="471837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Picture1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7770" y="3962400"/>
            <a:ext cx="2426332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Call Center.JPG"/>
          <p:cNvPicPr preferRelativeResize="0">
            <a:picLocks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4137" y="3899805"/>
            <a:ext cx="2397123" cy="295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 preferRelativeResize="0">
            <a:picLocks noGrp="1" noChangeArrowheads="1"/>
          </p:cNvPicPr>
          <p:nvPr/>
        </p:nvPicPr>
        <p:blipFill>
          <a:blip r:embed="rId12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78" y="1168398"/>
            <a:ext cx="4622122" cy="279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14"/>
          <p:cNvSpPr txBox="1">
            <a:spLocks/>
          </p:cNvSpPr>
          <p:nvPr/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This is a proprietary item of TPDDL. Any disclosure, copying or distribution is strictly prohibited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95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9"/>
          <p:cNvSpPr>
            <a:spLocks noChangeArrowheads="1"/>
          </p:cNvSpPr>
          <p:nvPr/>
        </p:nvSpPr>
        <p:spPr bwMode="invGray">
          <a:xfrm>
            <a:off x="2097896" y="4632938"/>
            <a:ext cx="155505" cy="70135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50000">
                <a:srgbClr val="663300"/>
              </a:gs>
              <a:gs pos="100000">
                <a:srgbClr val="9966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Freeform 2"/>
          <p:cNvSpPr>
            <a:spLocks/>
          </p:cNvSpPr>
          <p:nvPr/>
        </p:nvSpPr>
        <p:spPr bwMode="ltGray">
          <a:xfrm>
            <a:off x="1088533" y="291422"/>
            <a:ext cx="7785364" cy="6160602"/>
          </a:xfrm>
          <a:custGeom>
            <a:avLst/>
            <a:gdLst/>
            <a:ahLst/>
            <a:cxnLst>
              <a:cxn ang="0">
                <a:pos x="0" y="3312"/>
              </a:cxn>
              <a:cxn ang="0">
                <a:pos x="144" y="3350"/>
              </a:cxn>
              <a:cxn ang="0">
                <a:pos x="4272" y="432"/>
              </a:cxn>
              <a:cxn ang="0">
                <a:pos x="4560" y="576"/>
              </a:cxn>
              <a:cxn ang="0">
                <a:pos x="4464" y="0"/>
              </a:cxn>
              <a:cxn ang="0">
                <a:pos x="3600" y="96"/>
              </a:cxn>
              <a:cxn ang="0">
                <a:pos x="3936" y="192"/>
              </a:cxn>
              <a:cxn ang="0">
                <a:pos x="0" y="3312"/>
              </a:cxn>
            </a:cxnLst>
            <a:rect l="0" t="0" r="r" b="b"/>
            <a:pathLst>
              <a:path w="4560" h="3350">
                <a:moveTo>
                  <a:pt x="0" y="3312"/>
                </a:moveTo>
                <a:lnTo>
                  <a:pt x="144" y="3350"/>
                </a:lnTo>
                <a:lnTo>
                  <a:pt x="4272" y="432"/>
                </a:lnTo>
                <a:lnTo>
                  <a:pt x="4560" y="576"/>
                </a:lnTo>
                <a:lnTo>
                  <a:pt x="4464" y="0"/>
                </a:lnTo>
                <a:lnTo>
                  <a:pt x="3600" y="96"/>
                </a:lnTo>
                <a:lnTo>
                  <a:pt x="3936" y="192"/>
                </a:lnTo>
                <a:lnTo>
                  <a:pt x="0" y="3312"/>
                </a:lnTo>
                <a:close/>
              </a:path>
            </a:pathLst>
          </a:custGeom>
          <a:solidFill>
            <a:srgbClr val="5F5F5F"/>
          </a:solidFill>
          <a:ln w="127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70400" y="2408626"/>
            <a:ext cx="2081496" cy="1167837"/>
            <a:chOff x="3546" y="480"/>
            <a:chExt cx="1285" cy="721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invGray">
            <a:xfrm>
              <a:off x="4608" y="864"/>
              <a:ext cx="96" cy="337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invGray">
            <a:xfrm>
              <a:off x="3600" y="674"/>
              <a:ext cx="96" cy="43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invGray">
            <a:xfrm rot="621150">
              <a:off x="3546" y="480"/>
              <a:ext cx="1285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20173" y="2921966"/>
            <a:ext cx="2032899" cy="1282838"/>
            <a:chOff x="2876" y="983"/>
            <a:chExt cx="1255" cy="792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invGray">
            <a:xfrm>
              <a:off x="3891" y="1344"/>
              <a:ext cx="96" cy="431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invGray">
            <a:xfrm>
              <a:off x="2931" y="1177"/>
              <a:ext cx="96" cy="43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invGray">
            <a:xfrm rot="563871">
              <a:off x="2876" y="983"/>
              <a:ext cx="1255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56545" y="3544261"/>
            <a:ext cx="1955147" cy="1326572"/>
            <a:chOff x="2441" y="1532"/>
            <a:chExt cx="1207" cy="819"/>
          </a:xfrm>
        </p:grpSpPr>
        <p:sp>
          <p:nvSpPr>
            <p:cNvPr id="28685" name="Rectangle 13"/>
            <p:cNvSpPr>
              <a:spLocks noChangeArrowheads="1"/>
            </p:cNvSpPr>
            <p:nvPr/>
          </p:nvSpPr>
          <p:spPr bwMode="invGray">
            <a:xfrm>
              <a:off x="3456" y="1920"/>
              <a:ext cx="96" cy="431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invGray">
            <a:xfrm>
              <a:off x="2496" y="1730"/>
              <a:ext cx="96" cy="43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endParaRPr lang="en-US"/>
            </a:p>
          </p:txBody>
        </p:sp>
        <p:sp>
          <p:nvSpPr>
            <p:cNvPr id="28687" name="AutoShape 15"/>
            <p:cNvSpPr>
              <a:spLocks noChangeArrowheads="1"/>
            </p:cNvSpPr>
            <p:nvPr/>
          </p:nvSpPr>
          <p:spPr bwMode="invGray">
            <a:xfrm rot="563871">
              <a:off x="2441" y="1532"/>
              <a:ext cx="1207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66198" y="4127936"/>
            <a:ext cx="1866056" cy="1334670"/>
            <a:chOff x="1488" y="1959"/>
            <a:chExt cx="1152" cy="824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536" y="2162"/>
              <a:ext cx="1001" cy="621"/>
              <a:chOff x="1495" y="2162"/>
              <a:chExt cx="1001" cy="621"/>
            </a:xfrm>
          </p:grpSpPr>
          <p:sp>
            <p:nvSpPr>
              <p:cNvPr id="28690" name="Rectangle 18"/>
              <p:cNvSpPr>
                <a:spLocks noChangeArrowheads="1"/>
              </p:cNvSpPr>
              <p:nvPr/>
            </p:nvSpPr>
            <p:spPr bwMode="invGray">
              <a:xfrm>
                <a:off x="2400" y="2352"/>
                <a:ext cx="96" cy="431"/>
              </a:xfrm>
              <a:prstGeom prst="rect">
                <a:avLst/>
              </a:prstGeom>
              <a:gradFill rotWithShape="0">
                <a:gsLst>
                  <a:gs pos="0">
                    <a:srgbClr val="996600"/>
                  </a:gs>
                  <a:gs pos="50000">
                    <a:srgbClr val="663300"/>
                  </a:gs>
                  <a:gs pos="100000">
                    <a:srgbClr val="996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/>
            </p:nvSpPr>
            <p:spPr bwMode="invGray">
              <a:xfrm>
                <a:off x="1495" y="2162"/>
                <a:ext cx="96" cy="433"/>
              </a:xfrm>
              <a:prstGeom prst="rect">
                <a:avLst/>
              </a:prstGeom>
              <a:gradFill rotWithShape="0">
                <a:gsLst>
                  <a:gs pos="0">
                    <a:srgbClr val="996600"/>
                  </a:gs>
                  <a:gs pos="50000">
                    <a:srgbClr val="663300"/>
                  </a:gs>
                  <a:gs pos="100000">
                    <a:srgbClr val="996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2" name="AutoShape 20"/>
            <p:cNvSpPr>
              <a:spLocks noChangeArrowheads="1"/>
            </p:cNvSpPr>
            <p:nvPr/>
          </p:nvSpPr>
          <p:spPr bwMode="invGray">
            <a:xfrm rot="563871">
              <a:off x="1488" y="1959"/>
              <a:ext cx="1152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959557" y="5141268"/>
            <a:ext cx="1710552" cy="1269880"/>
            <a:chOff x="961" y="2479"/>
            <a:chExt cx="1056" cy="784"/>
          </a:xfrm>
        </p:grpSpPr>
        <p:sp>
          <p:nvSpPr>
            <p:cNvPr id="28694" name="Rectangle 22"/>
            <p:cNvSpPr>
              <a:spLocks noChangeArrowheads="1"/>
            </p:cNvSpPr>
            <p:nvPr/>
          </p:nvSpPr>
          <p:spPr bwMode="invGray">
            <a:xfrm>
              <a:off x="1796" y="2832"/>
              <a:ext cx="96" cy="431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invGray">
            <a:xfrm>
              <a:off x="1035" y="2690"/>
              <a:ext cx="96" cy="43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AutoShape 24"/>
            <p:cNvSpPr>
              <a:spLocks noChangeArrowheads="1"/>
            </p:cNvSpPr>
            <p:nvPr/>
          </p:nvSpPr>
          <p:spPr bwMode="invGray">
            <a:xfrm rot="563871">
              <a:off x="961" y="2479"/>
              <a:ext cx="1056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69470" y="5645611"/>
            <a:ext cx="1477295" cy="1431018"/>
            <a:chOff x="528" y="2772"/>
            <a:chExt cx="912" cy="779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invGray">
            <a:xfrm>
              <a:off x="1200" y="3120"/>
              <a:ext cx="96" cy="431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invGray">
            <a:xfrm>
              <a:off x="602" y="2995"/>
              <a:ext cx="96" cy="43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AutoShape 28"/>
            <p:cNvSpPr>
              <a:spLocks noChangeArrowheads="1"/>
            </p:cNvSpPr>
            <p:nvPr/>
          </p:nvSpPr>
          <p:spPr bwMode="invGray">
            <a:xfrm rot="563871">
              <a:off x="528" y="2772"/>
              <a:ext cx="912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541710" y="72681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Initiatives: AT&amp;C Loss Reduction</a:t>
            </a:r>
          </a:p>
        </p:txBody>
      </p:sp>
      <p:sp>
        <p:nvSpPr>
          <p:cNvPr id="37" name="TextBox 36"/>
          <p:cNvSpPr txBox="1"/>
          <p:nvPr/>
        </p:nvSpPr>
        <p:spPr>
          <a:xfrm rot="650547">
            <a:off x="239780" y="5609264"/>
            <a:ext cx="165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Energy Audit </a:t>
            </a:r>
            <a:r>
              <a:rPr lang="en-US" sz="1200" dirty="0" err="1" smtClean="0">
                <a:solidFill>
                  <a:schemeClr val="bg1"/>
                </a:solidFill>
              </a:rPr>
              <a:t>upto</a:t>
            </a:r>
            <a:r>
              <a:rPr lang="en-US" sz="1200" dirty="0" smtClean="0">
                <a:solidFill>
                  <a:schemeClr val="bg1"/>
                </a:solidFill>
              </a:rPr>
              <a:t> Distribution Transformer Level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650547">
            <a:off x="2426614" y="4067285"/>
            <a:ext cx="185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Automated Meter Reading for High Revenue Consumers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50547">
            <a:off x="3156325" y="3547854"/>
            <a:ext cx="191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Controlling theft through Community pressure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650547">
            <a:off x="3708768" y="3038276"/>
            <a:ext cx="228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Aggressive Enforcement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650547">
            <a:off x="4822701" y="2587357"/>
            <a:ext cx="1913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Special Consumer Group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408335" y="4321855"/>
            <a:ext cx="2848135" cy="1427809"/>
          </a:xfrm>
          <a:prstGeom prst="cloudCallout">
            <a:avLst>
              <a:gd name="adj1" fmla="val -22180"/>
              <a:gd name="adj2" fmla="val -1338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Unique Efforts appreciated nationally and internationally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373086" y="1716427"/>
            <a:ext cx="3017571" cy="1179791"/>
          </a:xfrm>
          <a:prstGeom prst="cloudCallout">
            <a:avLst>
              <a:gd name="adj1" fmla="val -22348"/>
              <a:gd name="adj2" fmla="val 3094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Prioritizing Focus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6474023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Front runner in Technology Implementation to improve efficiency and consumer service delivery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invGray">
          <a:xfrm>
            <a:off x="3312905" y="5208166"/>
            <a:ext cx="155505" cy="69811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50000">
                <a:srgbClr val="663300"/>
              </a:gs>
              <a:gs pos="100000">
                <a:srgbClr val="9966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20"/>
          <p:cNvSpPr>
            <a:spLocks noChangeArrowheads="1"/>
          </p:cNvSpPr>
          <p:nvPr/>
        </p:nvSpPr>
        <p:spPr bwMode="invGray">
          <a:xfrm rot="563871">
            <a:off x="1932960" y="4634148"/>
            <a:ext cx="1866056" cy="545854"/>
          </a:xfrm>
          <a:prstGeom prst="bevel">
            <a:avLst>
              <a:gd name="adj" fmla="val 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/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 rot="650547">
            <a:off x="1139495" y="5301551"/>
            <a:ext cx="1853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Electronic Meters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6030478" y="1079038"/>
            <a:ext cx="2081496" cy="1282934"/>
            <a:chOff x="3546" y="480"/>
            <a:chExt cx="1285" cy="721"/>
          </a:xfrm>
        </p:grpSpPr>
        <p:sp>
          <p:nvSpPr>
            <p:cNvPr id="53" name="Rectangle 5"/>
            <p:cNvSpPr>
              <a:spLocks noChangeArrowheads="1"/>
            </p:cNvSpPr>
            <p:nvPr/>
          </p:nvSpPr>
          <p:spPr bwMode="invGray">
            <a:xfrm>
              <a:off x="4608" y="864"/>
              <a:ext cx="96" cy="337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invGray">
            <a:xfrm>
              <a:off x="3600" y="674"/>
              <a:ext cx="96" cy="433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invGray">
            <a:xfrm rot="621150">
              <a:off x="3546" y="480"/>
              <a:ext cx="1285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279649" y="1759361"/>
            <a:ext cx="2081496" cy="1287812"/>
            <a:chOff x="3546" y="480"/>
            <a:chExt cx="1285" cy="721"/>
          </a:xfrm>
        </p:grpSpPr>
        <p:sp>
          <p:nvSpPr>
            <p:cNvPr id="57" name="Rectangle 5"/>
            <p:cNvSpPr>
              <a:spLocks noChangeArrowheads="1"/>
            </p:cNvSpPr>
            <p:nvPr/>
          </p:nvSpPr>
          <p:spPr bwMode="invGray">
            <a:xfrm>
              <a:off x="4608" y="864"/>
              <a:ext cx="96" cy="337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invGray">
            <a:xfrm>
              <a:off x="3600" y="674"/>
              <a:ext cx="88" cy="115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7"/>
            <p:cNvSpPr>
              <a:spLocks noChangeArrowheads="1"/>
            </p:cNvSpPr>
            <p:nvPr/>
          </p:nvSpPr>
          <p:spPr bwMode="invGray">
            <a:xfrm rot="621150">
              <a:off x="3546" y="480"/>
              <a:ext cx="1285" cy="337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6539644" y="579872"/>
            <a:ext cx="2081496" cy="1215561"/>
            <a:chOff x="3553" y="481"/>
            <a:chExt cx="1285" cy="665"/>
          </a:xfrm>
        </p:grpSpPr>
        <p:sp>
          <p:nvSpPr>
            <p:cNvPr id="61" name="Rectangle 5"/>
            <p:cNvSpPr>
              <a:spLocks noChangeArrowheads="1"/>
            </p:cNvSpPr>
            <p:nvPr/>
          </p:nvSpPr>
          <p:spPr bwMode="invGray">
            <a:xfrm>
              <a:off x="4608" y="809"/>
              <a:ext cx="125" cy="337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invGray">
            <a:xfrm>
              <a:off x="3597" y="633"/>
              <a:ext cx="89" cy="100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50000">
                  <a:srgbClr val="663300"/>
                </a:gs>
                <a:gs pos="100000">
                  <a:srgbClr val="99660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invGray">
            <a:xfrm rot="621150">
              <a:off x="3553" y="481"/>
              <a:ext cx="1285" cy="270"/>
            </a:xfrm>
            <a:prstGeom prst="bevel">
              <a:avLst>
                <a:gd name="adj" fmla="val 4287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algn="ctr" eaLnBrk="0" hangingPunct="0"/>
              <a:endParaRPr lang="en-US" sz="1400" b="1" dirty="0"/>
            </a:p>
          </p:txBody>
        </p:sp>
      </p:grpSp>
      <p:sp>
        <p:nvSpPr>
          <p:cNvPr id="64" name="TextBox 63"/>
          <p:cNvSpPr txBox="1"/>
          <p:nvPr/>
        </p:nvSpPr>
        <p:spPr>
          <a:xfrm rot="650547">
            <a:off x="5469702" y="1772245"/>
            <a:ext cx="191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Outage Management System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650547">
            <a:off x="6169346" y="1177907"/>
            <a:ext cx="191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Automated Demand Response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650547">
            <a:off x="7005746" y="714951"/>
            <a:ext cx="1913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Smart Grid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650547">
            <a:off x="1976044" y="4620708"/>
            <a:ext cx="18534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High Voltage Distribution System &amp; Low Tension  Aerial Bunched Conductor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AT&amp;C Loss Reduction – Benefit to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0" y="863041"/>
            <a:ext cx="8972939" cy="35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7364" y="4446477"/>
            <a:ext cx="8656320" cy="1840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002060"/>
                </a:solidFill>
                <a:latin typeface="+mj-lt"/>
              </a:rPr>
              <a:t>Saved over </a:t>
            </a:r>
            <a:r>
              <a:rPr lang="en-US" sz="1800" i="1" dirty="0" err="1">
                <a:solidFill>
                  <a:srgbClr val="002060"/>
                </a:solidFill>
                <a:latin typeface="+mj-lt"/>
              </a:rPr>
              <a:t>Rs</a:t>
            </a:r>
            <a:r>
              <a:rPr lang="en-US" sz="1800" i="1" dirty="0">
                <a:solidFill>
                  <a:srgbClr val="002060"/>
                </a:solidFill>
                <a:latin typeface="+mj-lt"/>
              </a:rPr>
              <a:t>. 10000 </a:t>
            </a:r>
            <a:r>
              <a:rPr lang="en-US" sz="1800" i="1" dirty="0" err="1">
                <a:solidFill>
                  <a:srgbClr val="002060"/>
                </a:solidFill>
                <a:latin typeface="+mj-lt"/>
              </a:rPr>
              <a:t>Crs</a:t>
            </a:r>
            <a:r>
              <a:rPr lang="en-US" sz="1800" i="1" dirty="0">
                <a:solidFill>
                  <a:srgbClr val="002060"/>
                </a:solidFill>
                <a:latin typeface="+mj-lt"/>
              </a:rPr>
              <a:t>. for Govt. in 11 years; facilitated development of other infrastructure; lower taxes</a:t>
            </a:r>
          </a:p>
          <a:p>
            <a:r>
              <a:rPr lang="en-US" sz="1800" i="1" dirty="0">
                <a:solidFill>
                  <a:srgbClr val="002060"/>
                </a:solidFill>
                <a:latin typeface="+mj-lt"/>
              </a:rPr>
              <a:t>Repaid </a:t>
            </a:r>
            <a:r>
              <a:rPr lang="en-US" sz="1800" i="1" dirty="0" err="1">
                <a:solidFill>
                  <a:srgbClr val="002060"/>
                </a:solidFill>
                <a:latin typeface="+mj-lt"/>
              </a:rPr>
              <a:t>Rs</a:t>
            </a:r>
            <a:r>
              <a:rPr lang="en-US" sz="1800" i="1" dirty="0">
                <a:solidFill>
                  <a:srgbClr val="002060"/>
                </a:solidFill>
                <a:latin typeface="+mj-lt"/>
              </a:rPr>
              <a:t>. 550 Cr. loan to Govt.</a:t>
            </a:r>
          </a:p>
          <a:p>
            <a:r>
              <a:rPr lang="en-US" sz="1800" i="1" dirty="0">
                <a:solidFill>
                  <a:srgbClr val="002060"/>
                </a:solidFill>
                <a:latin typeface="+mj-lt"/>
              </a:rPr>
              <a:t>Paid Dividends to Govt. and Tata Power for four years (FY 2005-06 to FY 2008-09)</a:t>
            </a:r>
          </a:p>
          <a:p>
            <a:r>
              <a:rPr lang="en-US" sz="1800" i="1" dirty="0">
                <a:solidFill>
                  <a:srgbClr val="002060"/>
                </a:solidFill>
                <a:latin typeface="+mj-lt"/>
              </a:rPr>
              <a:t>Amongst lowest Tariffs in the country with highest availability and reliability of power </a:t>
            </a:r>
          </a:p>
        </p:txBody>
      </p:sp>
    </p:spTree>
    <p:extLst>
      <p:ext uri="{BB962C8B-B14F-4D97-AF65-F5344CB8AC3E}">
        <p14:creationId xmlns:p14="http://schemas.microsoft.com/office/powerpoint/2010/main" xmlns="" val="249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350837"/>
            <a:ext cx="6858000" cy="639762"/>
          </a:xfrm>
        </p:spPr>
        <p:txBody>
          <a:bodyPr>
            <a:no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dirty="0"/>
              <a:t>Adoption of Technology - Many firsts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142999"/>
            <a:ext cx="4191000" cy="23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9624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1143000"/>
            <a:ext cx="3962400" cy="23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1" y="39624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45"/>
          <p:cNvSpPr/>
          <p:nvPr/>
        </p:nvSpPr>
        <p:spPr>
          <a:xfrm>
            <a:off x="304800" y="3505200"/>
            <a:ext cx="4191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SCADA 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304800" y="6324600"/>
            <a:ext cx="4191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Cap on Tap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4800600" y="3505200"/>
            <a:ext cx="39624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Monitoring of total load through SCADA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800601" y="6324600"/>
            <a:ext cx="3962399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100% Automatic Voltage Regulation</a:t>
            </a:r>
            <a:endParaRPr lang="en-US" sz="1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CE45-86B6-439F-9178-5CAC6F9DE7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0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0876" y="320130"/>
            <a:ext cx="7162800" cy="639762"/>
          </a:xfrm>
        </p:spPr>
        <p:txBody>
          <a:bodyPr>
            <a:no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dirty="0"/>
              <a:t>Adoption of Technology-Many firsts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4799" y="3505200"/>
            <a:ext cx="4097421" cy="228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Geographical Information System</a:t>
            </a:r>
            <a:endParaRPr lang="en-US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066799"/>
            <a:ext cx="4097421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672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48200" y="3505201"/>
            <a:ext cx="4267200" cy="228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Integration of GIS with Operational and Commercial Sys.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10000"/>
            <a:ext cx="36480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94361" y="6553200"/>
            <a:ext cx="3668039" cy="228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Integrated Outage Management System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038600" y="6324600"/>
            <a:ext cx="2488008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Integrated Call  Center with BCM</a:t>
            </a:r>
            <a:endParaRPr lang="en-US" sz="1400" dirty="0"/>
          </a:p>
        </p:txBody>
      </p:sp>
      <p:pic>
        <p:nvPicPr>
          <p:cNvPr id="24" name="Picture 2" descr="C:\Users\vinita.g\Desktop\DABS\DABS\New folder\New folder\AB\Cap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2488008" cy="2514600"/>
          </a:xfrm>
          <a:prstGeom prst="rect">
            <a:avLst/>
          </a:prstGeom>
          <a:noFill/>
          <a:ln w="3175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29400" y="6324601"/>
            <a:ext cx="2362200" cy="4571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1400" dirty="0" smtClean="0"/>
              <a:t>Smart  Grid Pilot Architecture</a:t>
            </a:r>
            <a:endParaRPr lang="en-US" sz="1400" dirty="0"/>
          </a:p>
        </p:txBody>
      </p:sp>
      <p:pic>
        <p:nvPicPr>
          <p:cNvPr id="1026" name="Picture 2" descr="C:\Users\vinita.g\Desktop\Cap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75" y="0"/>
            <a:ext cx="8229600" cy="1143000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dirty="0"/>
              <a:t>Initiatives: Outage Management System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TPDDL is the only utility </a:t>
            </a:r>
            <a:r>
              <a:rPr lang="en-US" sz="1600" b="1" dirty="0">
                <a:solidFill>
                  <a:srgbClr val="002060"/>
                </a:solidFill>
              </a:rPr>
              <a:t>in </a:t>
            </a:r>
            <a:r>
              <a:rPr lang="en-US" sz="1600" b="1" dirty="0" smtClean="0">
                <a:solidFill>
                  <a:srgbClr val="002060"/>
                </a:solidFill>
              </a:rPr>
              <a:t>India </a:t>
            </a:r>
            <a:r>
              <a:rPr lang="en-US" sz="1600" b="1" dirty="0">
                <a:solidFill>
                  <a:srgbClr val="002060"/>
                </a:solidFill>
              </a:rPr>
              <a:t>to implement the </a:t>
            </a:r>
            <a:r>
              <a:rPr lang="en-US" sz="1600" b="1" dirty="0" smtClean="0">
                <a:solidFill>
                  <a:srgbClr val="002060"/>
                </a:solidFill>
              </a:rPr>
              <a:t>INTEGRATED OUTAGE </a:t>
            </a:r>
            <a:r>
              <a:rPr lang="en-US" sz="1600" b="1" dirty="0">
                <a:solidFill>
                  <a:srgbClr val="002060"/>
                </a:solidFill>
              </a:rPr>
              <a:t>MANAGEMENT </a:t>
            </a:r>
            <a:r>
              <a:rPr lang="en-US" sz="1600" b="1" dirty="0" smtClean="0">
                <a:solidFill>
                  <a:srgbClr val="002060"/>
                </a:solidFill>
              </a:rPr>
              <a:t>SYSTEM (</a:t>
            </a:r>
            <a:r>
              <a:rPr lang="en-US" sz="1600" b="1" dirty="0">
                <a:solidFill>
                  <a:srgbClr val="002060"/>
                </a:solidFill>
              </a:rPr>
              <a:t>OMS</a:t>
            </a:r>
            <a:r>
              <a:rPr lang="en-US" sz="16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IN" sz="1600" dirty="0" smtClean="0">
                <a:solidFill>
                  <a:srgbClr val="002060"/>
                </a:solidFill>
              </a:rPr>
              <a:t>Geo referenced network details along with trouble order to the field crew</a:t>
            </a:r>
            <a:endParaRPr lang="en-IN" sz="1600" dirty="0">
              <a:solidFill>
                <a:srgbClr val="002060"/>
              </a:solidFill>
            </a:endParaRPr>
          </a:p>
          <a:p>
            <a:r>
              <a:rPr lang="en-IN" sz="1600" dirty="0" smtClean="0">
                <a:solidFill>
                  <a:srgbClr val="002060"/>
                </a:solidFill>
              </a:rPr>
              <a:t>Prediction of the outage device thus curtaining diagnostic time</a:t>
            </a:r>
          </a:p>
          <a:p>
            <a:r>
              <a:rPr lang="en-IN" sz="1600" dirty="0">
                <a:solidFill>
                  <a:srgbClr val="002060"/>
                </a:solidFill>
              </a:rPr>
              <a:t>M</a:t>
            </a:r>
            <a:r>
              <a:rPr lang="en-IN" sz="1600" dirty="0" smtClean="0">
                <a:solidFill>
                  <a:srgbClr val="002060"/>
                </a:solidFill>
              </a:rPr>
              <a:t>anagement </a:t>
            </a:r>
            <a:r>
              <a:rPr lang="en-IN" sz="1600" dirty="0">
                <a:solidFill>
                  <a:srgbClr val="002060"/>
                </a:solidFill>
              </a:rPr>
              <a:t>of crews assisting in </a:t>
            </a:r>
            <a:r>
              <a:rPr lang="en-IN" sz="1600" dirty="0" smtClean="0">
                <a:solidFill>
                  <a:srgbClr val="002060"/>
                </a:solidFill>
              </a:rPr>
              <a:t>restoration </a:t>
            </a:r>
          </a:p>
          <a:p>
            <a:r>
              <a:rPr lang="en-IN" sz="1600" dirty="0" err="1">
                <a:solidFill>
                  <a:srgbClr val="002060"/>
                </a:solidFill>
              </a:rPr>
              <a:t>U</a:t>
            </a:r>
            <a:r>
              <a:rPr lang="en-IN" sz="1600" dirty="0" err="1" smtClean="0">
                <a:solidFill>
                  <a:srgbClr val="002060"/>
                </a:solidFill>
              </a:rPr>
              <a:t>pdation</a:t>
            </a:r>
            <a:r>
              <a:rPr lang="en-IN" sz="1600" dirty="0" smtClean="0">
                <a:solidFill>
                  <a:srgbClr val="002060"/>
                </a:solidFill>
              </a:rPr>
              <a:t> of CRM with status of on going and planned outages for intimation to customers</a:t>
            </a:r>
          </a:p>
          <a:p>
            <a:r>
              <a:rPr lang="en-IN" sz="1600" dirty="0">
                <a:solidFill>
                  <a:srgbClr val="002060"/>
                </a:solidFill>
              </a:rPr>
              <a:t>A</a:t>
            </a:r>
            <a:r>
              <a:rPr lang="en-IN" sz="1600" dirty="0" smtClean="0">
                <a:solidFill>
                  <a:srgbClr val="002060"/>
                </a:solidFill>
              </a:rPr>
              <a:t>ctionable intelligent reports.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sz="1600" dirty="0" smtClean="0"/>
          </a:p>
          <a:p>
            <a:endParaRPr lang="en-US" sz="1600" dirty="0"/>
          </a:p>
          <a:p>
            <a:endParaRPr lang="en-IN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8" y="3505200"/>
            <a:ext cx="825172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99619"/>
            <a:ext cx="990600" cy="44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5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 rot="2700000">
            <a:off x="2478882" y="3919539"/>
            <a:ext cx="184547" cy="110728"/>
            <a:chOff x="852" y="3528"/>
            <a:chExt cx="181" cy="106"/>
          </a:xfrm>
        </p:grpSpPr>
        <p:sp>
          <p:nvSpPr>
            <p:cNvPr id="19775" name="Arc 5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76" name="Line 6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77" name="Line 7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78" name="Line 8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79" name="Line 9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80" name="Line 10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81" name="Line 11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pic>
        <p:nvPicPr>
          <p:cNvPr id="19459" name="Picture 12" descr="NewSch_pos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1" y="4217195"/>
            <a:ext cx="7185422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3"/>
          <p:cNvGrpSpPr>
            <a:grpSpLocks noChangeAspect="1"/>
          </p:cNvGrpSpPr>
          <p:nvPr/>
        </p:nvGrpSpPr>
        <p:grpSpPr bwMode="auto">
          <a:xfrm rot="-8282643">
            <a:off x="2045494" y="4518423"/>
            <a:ext cx="334566" cy="310753"/>
            <a:chOff x="3135" y="1550"/>
            <a:chExt cx="685" cy="691"/>
          </a:xfrm>
        </p:grpSpPr>
        <p:grpSp>
          <p:nvGrpSpPr>
            <p:cNvPr id="19742" name="Group 14"/>
            <p:cNvGrpSpPr>
              <a:grpSpLocks noChangeAspect="1"/>
            </p:cNvGrpSpPr>
            <p:nvPr/>
          </p:nvGrpSpPr>
          <p:grpSpPr bwMode="auto">
            <a:xfrm>
              <a:off x="3324" y="1741"/>
              <a:ext cx="288" cy="500"/>
              <a:chOff x="3324" y="1741"/>
              <a:chExt cx="288" cy="500"/>
            </a:xfrm>
          </p:grpSpPr>
          <p:sp>
            <p:nvSpPr>
              <p:cNvPr id="19767" name="Freeform 15"/>
              <p:cNvSpPr>
                <a:spLocks noChangeAspect="1"/>
              </p:cNvSpPr>
              <p:nvPr/>
            </p:nvSpPr>
            <p:spPr bwMode="auto">
              <a:xfrm>
                <a:off x="3324" y="1741"/>
                <a:ext cx="288" cy="383"/>
              </a:xfrm>
              <a:custGeom>
                <a:avLst/>
                <a:gdLst>
                  <a:gd name="T0" fmla="*/ 46 w 288"/>
                  <a:gd name="T1" fmla="*/ 252 h 383"/>
                  <a:gd name="T2" fmla="*/ 33 w 288"/>
                  <a:gd name="T3" fmla="*/ 231 h 383"/>
                  <a:gd name="T4" fmla="*/ 17 w 288"/>
                  <a:gd name="T5" fmla="*/ 206 h 383"/>
                  <a:gd name="T6" fmla="*/ 6 w 288"/>
                  <a:gd name="T7" fmla="*/ 184 h 383"/>
                  <a:gd name="T8" fmla="*/ 0 w 288"/>
                  <a:gd name="T9" fmla="*/ 157 h 383"/>
                  <a:gd name="T10" fmla="*/ 0 w 288"/>
                  <a:gd name="T11" fmla="*/ 135 h 383"/>
                  <a:gd name="T12" fmla="*/ 5 w 288"/>
                  <a:gd name="T13" fmla="*/ 102 h 383"/>
                  <a:gd name="T14" fmla="*/ 15 w 288"/>
                  <a:gd name="T15" fmla="*/ 75 h 383"/>
                  <a:gd name="T16" fmla="*/ 35 w 288"/>
                  <a:gd name="T17" fmla="*/ 47 h 383"/>
                  <a:gd name="T18" fmla="*/ 62 w 288"/>
                  <a:gd name="T19" fmla="*/ 27 h 383"/>
                  <a:gd name="T20" fmla="*/ 84 w 288"/>
                  <a:gd name="T21" fmla="*/ 15 h 383"/>
                  <a:gd name="T22" fmla="*/ 109 w 288"/>
                  <a:gd name="T23" fmla="*/ 4 h 383"/>
                  <a:gd name="T24" fmla="*/ 145 w 288"/>
                  <a:gd name="T25" fmla="*/ 0 h 383"/>
                  <a:gd name="T26" fmla="*/ 179 w 288"/>
                  <a:gd name="T27" fmla="*/ 3 h 383"/>
                  <a:gd name="T28" fmla="*/ 201 w 288"/>
                  <a:gd name="T29" fmla="*/ 11 h 383"/>
                  <a:gd name="T30" fmla="*/ 223 w 288"/>
                  <a:gd name="T31" fmla="*/ 23 h 383"/>
                  <a:gd name="T32" fmla="*/ 242 w 288"/>
                  <a:gd name="T33" fmla="*/ 37 h 383"/>
                  <a:gd name="T34" fmla="*/ 257 w 288"/>
                  <a:gd name="T35" fmla="*/ 53 h 383"/>
                  <a:gd name="T36" fmla="*/ 268 w 288"/>
                  <a:gd name="T37" fmla="*/ 69 h 383"/>
                  <a:gd name="T38" fmla="*/ 277 w 288"/>
                  <a:gd name="T39" fmla="*/ 87 h 383"/>
                  <a:gd name="T40" fmla="*/ 283 w 288"/>
                  <a:gd name="T41" fmla="*/ 107 h 383"/>
                  <a:gd name="T42" fmla="*/ 287 w 288"/>
                  <a:gd name="T43" fmla="*/ 129 h 383"/>
                  <a:gd name="T44" fmla="*/ 286 w 288"/>
                  <a:gd name="T45" fmla="*/ 154 h 383"/>
                  <a:gd name="T46" fmla="*/ 279 w 288"/>
                  <a:gd name="T47" fmla="*/ 176 h 383"/>
                  <a:gd name="T48" fmla="*/ 270 w 288"/>
                  <a:gd name="T49" fmla="*/ 202 h 383"/>
                  <a:gd name="T50" fmla="*/ 254 w 288"/>
                  <a:gd name="T51" fmla="*/ 230 h 383"/>
                  <a:gd name="T52" fmla="*/ 246 w 288"/>
                  <a:gd name="T53" fmla="*/ 248 h 383"/>
                  <a:gd name="T54" fmla="*/ 238 w 288"/>
                  <a:gd name="T55" fmla="*/ 272 h 383"/>
                  <a:gd name="T56" fmla="*/ 230 w 288"/>
                  <a:gd name="T57" fmla="*/ 300 h 383"/>
                  <a:gd name="T58" fmla="*/ 224 w 288"/>
                  <a:gd name="T59" fmla="*/ 322 h 383"/>
                  <a:gd name="T60" fmla="*/ 221 w 288"/>
                  <a:gd name="T61" fmla="*/ 349 h 383"/>
                  <a:gd name="T62" fmla="*/ 221 w 288"/>
                  <a:gd name="T63" fmla="*/ 379 h 383"/>
                  <a:gd name="T64" fmla="*/ 86 w 288"/>
                  <a:gd name="T65" fmla="*/ 382 h 383"/>
                  <a:gd name="T66" fmla="*/ 86 w 288"/>
                  <a:gd name="T67" fmla="*/ 357 h 383"/>
                  <a:gd name="T68" fmla="*/ 79 w 288"/>
                  <a:gd name="T69" fmla="*/ 322 h 383"/>
                  <a:gd name="T70" fmla="*/ 68 w 288"/>
                  <a:gd name="T71" fmla="*/ 299 h 383"/>
                  <a:gd name="T72" fmla="*/ 58 w 288"/>
                  <a:gd name="T73" fmla="*/ 273 h 383"/>
                  <a:gd name="T74" fmla="*/ 46 w 288"/>
                  <a:gd name="T75" fmla="*/ 252 h 3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8"/>
                  <a:gd name="T115" fmla="*/ 0 h 383"/>
                  <a:gd name="T116" fmla="*/ 288 w 288"/>
                  <a:gd name="T117" fmla="*/ 383 h 38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8" h="383">
                    <a:moveTo>
                      <a:pt x="46" y="252"/>
                    </a:moveTo>
                    <a:lnTo>
                      <a:pt x="33" y="231"/>
                    </a:lnTo>
                    <a:lnTo>
                      <a:pt x="17" y="206"/>
                    </a:lnTo>
                    <a:lnTo>
                      <a:pt x="6" y="184"/>
                    </a:lnTo>
                    <a:lnTo>
                      <a:pt x="0" y="157"/>
                    </a:lnTo>
                    <a:lnTo>
                      <a:pt x="0" y="135"/>
                    </a:lnTo>
                    <a:lnTo>
                      <a:pt x="5" y="102"/>
                    </a:lnTo>
                    <a:lnTo>
                      <a:pt x="15" y="75"/>
                    </a:lnTo>
                    <a:lnTo>
                      <a:pt x="35" y="47"/>
                    </a:lnTo>
                    <a:lnTo>
                      <a:pt x="62" y="27"/>
                    </a:lnTo>
                    <a:lnTo>
                      <a:pt x="84" y="15"/>
                    </a:lnTo>
                    <a:lnTo>
                      <a:pt x="109" y="4"/>
                    </a:lnTo>
                    <a:lnTo>
                      <a:pt x="145" y="0"/>
                    </a:lnTo>
                    <a:lnTo>
                      <a:pt x="179" y="3"/>
                    </a:lnTo>
                    <a:lnTo>
                      <a:pt x="201" y="11"/>
                    </a:lnTo>
                    <a:lnTo>
                      <a:pt x="223" y="23"/>
                    </a:lnTo>
                    <a:lnTo>
                      <a:pt x="242" y="37"/>
                    </a:lnTo>
                    <a:lnTo>
                      <a:pt x="257" y="53"/>
                    </a:lnTo>
                    <a:lnTo>
                      <a:pt x="268" y="69"/>
                    </a:lnTo>
                    <a:lnTo>
                      <a:pt x="277" y="87"/>
                    </a:lnTo>
                    <a:lnTo>
                      <a:pt x="283" y="107"/>
                    </a:lnTo>
                    <a:lnTo>
                      <a:pt x="287" y="129"/>
                    </a:lnTo>
                    <a:lnTo>
                      <a:pt x="286" y="154"/>
                    </a:lnTo>
                    <a:lnTo>
                      <a:pt x="279" y="176"/>
                    </a:lnTo>
                    <a:lnTo>
                      <a:pt x="270" y="202"/>
                    </a:lnTo>
                    <a:lnTo>
                      <a:pt x="254" y="230"/>
                    </a:lnTo>
                    <a:lnTo>
                      <a:pt x="246" y="248"/>
                    </a:lnTo>
                    <a:lnTo>
                      <a:pt x="238" y="272"/>
                    </a:lnTo>
                    <a:lnTo>
                      <a:pt x="230" y="300"/>
                    </a:lnTo>
                    <a:lnTo>
                      <a:pt x="224" y="322"/>
                    </a:lnTo>
                    <a:lnTo>
                      <a:pt x="221" y="349"/>
                    </a:lnTo>
                    <a:lnTo>
                      <a:pt x="221" y="379"/>
                    </a:lnTo>
                    <a:lnTo>
                      <a:pt x="86" y="382"/>
                    </a:lnTo>
                    <a:lnTo>
                      <a:pt x="86" y="357"/>
                    </a:lnTo>
                    <a:lnTo>
                      <a:pt x="79" y="322"/>
                    </a:lnTo>
                    <a:lnTo>
                      <a:pt x="68" y="299"/>
                    </a:lnTo>
                    <a:lnTo>
                      <a:pt x="58" y="273"/>
                    </a:lnTo>
                    <a:lnTo>
                      <a:pt x="46" y="252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9768" name="Group 16"/>
              <p:cNvGrpSpPr>
                <a:grpSpLocks noChangeAspect="1"/>
              </p:cNvGrpSpPr>
              <p:nvPr/>
            </p:nvGrpSpPr>
            <p:grpSpPr bwMode="auto">
              <a:xfrm>
                <a:off x="3410" y="2115"/>
                <a:ext cx="138" cy="126"/>
                <a:chOff x="3410" y="2115"/>
                <a:chExt cx="138" cy="126"/>
              </a:xfrm>
            </p:grpSpPr>
            <p:sp>
              <p:nvSpPr>
                <p:cNvPr id="19769" name="Oval 17"/>
                <p:cNvSpPr>
                  <a:spLocks noChangeAspect="1" noChangeArrowheads="1"/>
                </p:cNvSpPr>
                <p:nvPr/>
              </p:nvSpPr>
              <p:spPr bwMode="auto">
                <a:xfrm rot="5340000" flipH="1">
                  <a:off x="3473" y="2191"/>
                  <a:ext cx="11" cy="9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 sz="1350"/>
                </a:p>
              </p:txBody>
            </p:sp>
            <p:sp>
              <p:nvSpPr>
                <p:cNvPr id="19770" name="Freeform 18"/>
                <p:cNvSpPr>
                  <a:spLocks noChangeAspect="1"/>
                </p:cNvSpPr>
                <p:nvPr/>
              </p:nvSpPr>
              <p:spPr bwMode="auto">
                <a:xfrm>
                  <a:off x="3410" y="2115"/>
                  <a:ext cx="136" cy="38"/>
                </a:xfrm>
                <a:custGeom>
                  <a:avLst/>
                  <a:gdLst>
                    <a:gd name="T0" fmla="*/ 0 w 136"/>
                    <a:gd name="T1" fmla="*/ 3 h 38"/>
                    <a:gd name="T2" fmla="*/ 2 w 136"/>
                    <a:gd name="T3" fmla="*/ 37 h 38"/>
                    <a:gd name="T4" fmla="*/ 31 w 136"/>
                    <a:gd name="T5" fmla="*/ 37 h 38"/>
                    <a:gd name="T6" fmla="*/ 135 w 136"/>
                    <a:gd name="T7" fmla="*/ 11 h 38"/>
                    <a:gd name="T8" fmla="*/ 135 w 136"/>
                    <a:gd name="T9" fmla="*/ 0 h 38"/>
                    <a:gd name="T10" fmla="*/ 0 w 136"/>
                    <a:gd name="T11" fmla="*/ 3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8"/>
                    <a:gd name="T20" fmla="*/ 136 w 136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8">
                      <a:moveTo>
                        <a:pt x="0" y="3"/>
                      </a:moveTo>
                      <a:lnTo>
                        <a:pt x="2" y="37"/>
                      </a:lnTo>
                      <a:lnTo>
                        <a:pt x="31" y="37"/>
                      </a:lnTo>
                      <a:lnTo>
                        <a:pt x="135" y="11"/>
                      </a:lnTo>
                      <a:lnTo>
                        <a:pt x="13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9771" name="Freeform 19"/>
                <p:cNvSpPr>
                  <a:spLocks noChangeAspect="1"/>
                </p:cNvSpPr>
                <p:nvPr/>
              </p:nvSpPr>
              <p:spPr bwMode="auto">
                <a:xfrm>
                  <a:off x="3412" y="2126"/>
                  <a:ext cx="135" cy="50"/>
                </a:xfrm>
                <a:custGeom>
                  <a:avLst/>
                  <a:gdLst>
                    <a:gd name="T0" fmla="*/ 28 w 135"/>
                    <a:gd name="T1" fmla="*/ 26 h 50"/>
                    <a:gd name="T2" fmla="*/ 0 w 135"/>
                    <a:gd name="T3" fmla="*/ 27 h 50"/>
                    <a:gd name="T4" fmla="*/ 0 w 135"/>
                    <a:gd name="T5" fmla="*/ 49 h 50"/>
                    <a:gd name="T6" fmla="*/ 29 w 135"/>
                    <a:gd name="T7" fmla="*/ 49 h 50"/>
                    <a:gd name="T8" fmla="*/ 134 w 135"/>
                    <a:gd name="T9" fmla="*/ 24 h 50"/>
                    <a:gd name="T10" fmla="*/ 132 w 135"/>
                    <a:gd name="T11" fmla="*/ 0 h 50"/>
                    <a:gd name="T12" fmla="*/ 28 w 135"/>
                    <a:gd name="T13" fmla="*/ 26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5"/>
                    <a:gd name="T22" fmla="*/ 0 h 50"/>
                    <a:gd name="T23" fmla="*/ 135 w 135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5" h="50">
                      <a:moveTo>
                        <a:pt x="28" y="26"/>
                      </a:moveTo>
                      <a:lnTo>
                        <a:pt x="0" y="27"/>
                      </a:lnTo>
                      <a:lnTo>
                        <a:pt x="0" y="49"/>
                      </a:lnTo>
                      <a:lnTo>
                        <a:pt x="29" y="49"/>
                      </a:lnTo>
                      <a:lnTo>
                        <a:pt x="134" y="24"/>
                      </a:lnTo>
                      <a:lnTo>
                        <a:pt x="132" y="0"/>
                      </a:lnTo>
                      <a:lnTo>
                        <a:pt x="28" y="26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9772" name="Freeform 20"/>
                <p:cNvSpPr>
                  <a:spLocks noChangeAspect="1"/>
                </p:cNvSpPr>
                <p:nvPr/>
              </p:nvSpPr>
              <p:spPr bwMode="auto">
                <a:xfrm>
                  <a:off x="3412" y="2149"/>
                  <a:ext cx="135" cy="50"/>
                </a:xfrm>
                <a:custGeom>
                  <a:avLst/>
                  <a:gdLst>
                    <a:gd name="T0" fmla="*/ 29 w 135"/>
                    <a:gd name="T1" fmla="*/ 27 h 50"/>
                    <a:gd name="T2" fmla="*/ 0 w 135"/>
                    <a:gd name="T3" fmla="*/ 27 h 50"/>
                    <a:gd name="T4" fmla="*/ 0 w 135"/>
                    <a:gd name="T5" fmla="*/ 49 h 50"/>
                    <a:gd name="T6" fmla="*/ 29 w 135"/>
                    <a:gd name="T7" fmla="*/ 49 h 50"/>
                    <a:gd name="T8" fmla="*/ 134 w 135"/>
                    <a:gd name="T9" fmla="*/ 24 h 50"/>
                    <a:gd name="T10" fmla="*/ 133 w 135"/>
                    <a:gd name="T11" fmla="*/ 0 h 50"/>
                    <a:gd name="T12" fmla="*/ 29 w 135"/>
                    <a:gd name="T13" fmla="*/ 27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5"/>
                    <a:gd name="T22" fmla="*/ 0 h 50"/>
                    <a:gd name="T23" fmla="*/ 135 w 135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5" h="50">
                      <a:moveTo>
                        <a:pt x="29" y="27"/>
                      </a:moveTo>
                      <a:lnTo>
                        <a:pt x="0" y="27"/>
                      </a:lnTo>
                      <a:lnTo>
                        <a:pt x="0" y="49"/>
                      </a:lnTo>
                      <a:lnTo>
                        <a:pt x="29" y="49"/>
                      </a:lnTo>
                      <a:lnTo>
                        <a:pt x="134" y="24"/>
                      </a:lnTo>
                      <a:lnTo>
                        <a:pt x="133" y="0"/>
                      </a:lnTo>
                      <a:lnTo>
                        <a:pt x="29" y="27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9773" name="Freeform 21"/>
                <p:cNvSpPr>
                  <a:spLocks noChangeAspect="1"/>
                </p:cNvSpPr>
                <p:nvPr/>
              </p:nvSpPr>
              <p:spPr bwMode="auto">
                <a:xfrm>
                  <a:off x="3412" y="2174"/>
                  <a:ext cx="135" cy="50"/>
                </a:xfrm>
                <a:custGeom>
                  <a:avLst/>
                  <a:gdLst>
                    <a:gd name="T0" fmla="*/ 29 w 135"/>
                    <a:gd name="T1" fmla="*/ 25 h 50"/>
                    <a:gd name="T2" fmla="*/ 25 w 135"/>
                    <a:gd name="T3" fmla="*/ 26 h 50"/>
                    <a:gd name="T4" fmla="*/ 0 w 135"/>
                    <a:gd name="T5" fmla="*/ 26 h 50"/>
                    <a:gd name="T6" fmla="*/ 0 w 135"/>
                    <a:gd name="T7" fmla="*/ 49 h 50"/>
                    <a:gd name="T8" fmla="*/ 29 w 135"/>
                    <a:gd name="T9" fmla="*/ 48 h 50"/>
                    <a:gd name="T10" fmla="*/ 134 w 135"/>
                    <a:gd name="T11" fmla="*/ 23 h 50"/>
                    <a:gd name="T12" fmla="*/ 134 w 135"/>
                    <a:gd name="T13" fmla="*/ 0 h 50"/>
                    <a:gd name="T14" fmla="*/ 29 w 135"/>
                    <a:gd name="T15" fmla="*/ 25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50"/>
                    <a:gd name="T26" fmla="*/ 135 w 135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50">
                      <a:moveTo>
                        <a:pt x="29" y="25"/>
                      </a:moveTo>
                      <a:lnTo>
                        <a:pt x="25" y="26"/>
                      </a:lnTo>
                      <a:lnTo>
                        <a:pt x="0" y="26"/>
                      </a:lnTo>
                      <a:lnTo>
                        <a:pt x="0" y="49"/>
                      </a:lnTo>
                      <a:lnTo>
                        <a:pt x="29" y="48"/>
                      </a:lnTo>
                      <a:lnTo>
                        <a:pt x="134" y="23"/>
                      </a:lnTo>
                      <a:lnTo>
                        <a:pt x="134" y="0"/>
                      </a:lnTo>
                      <a:lnTo>
                        <a:pt x="29" y="25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9774" name="Freeform 22"/>
                <p:cNvSpPr>
                  <a:spLocks noChangeAspect="1"/>
                </p:cNvSpPr>
                <p:nvPr/>
              </p:nvSpPr>
              <p:spPr bwMode="auto">
                <a:xfrm>
                  <a:off x="3412" y="2197"/>
                  <a:ext cx="136" cy="38"/>
                </a:xfrm>
                <a:custGeom>
                  <a:avLst/>
                  <a:gdLst>
                    <a:gd name="T0" fmla="*/ 29 w 136"/>
                    <a:gd name="T1" fmla="*/ 25 h 38"/>
                    <a:gd name="T2" fmla="*/ 0 w 136"/>
                    <a:gd name="T3" fmla="*/ 26 h 38"/>
                    <a:gd name="T4" fmla="*/ 15 w 136"/>
                    <a:gd name="T5" fmla="*/ 37 h 38"/>
                    <a:gd name="T6" fmla="*/ 119 w 136"/>
                    <a:gd name="T7" fmla="*/ 35 h 38"/>
                    <a:gd name="T8" fmla="*/ 135 w 136"/>
                    <a:gd name="T9" fmla="*/ 23 h 38"/>
                    <a:gd name="T10" fmla="*/ 134 w 136"/>
                    <a:gd name="T11" fmla="*/ 0 h 38"/>
                    <a:gd name="T12" fmla="*/ 29 w 136"/>
                    <a:gd name="T13" fmla="*/ 25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6"/>
                    <a:gd name="T22" fmla="*/ 0 h 38"/>
                    <a:gd name="T23" fmla="*/ 136 w 136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6" h="38">
                      <a:moveTo>
                        <a:pt x="29" y="25"/>
                      </a:moveTo>
                      <a:lnTo>
                        <a:pt x="0" y="26"/>
                      </a:lnTo>
                      <a:lnTo>
                        <a:pt x="15" y="37"/>
                      </a:lnTo>
                      <a:lnTo>
                        <a:pt x="119" y="35"/>
                      </a:lnTo>
                      <a:lnTo>
                        <a:pt x="135" y="23"/>
                      </a:lnTo>
                      <a:lnTo>
                        <a:pt x="134" y="0"/>
                      </a:lnTo>
                      <a:lnTo>
                        <a:pt x="29" y="25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9743" name="Line 23"/>
            <p:cNvSpPr>
              <a:spLocks noChangeAspect="1" noChangeShapeType="1"/>
            </p:cNvSpPr>
            <p:nvPr/>
          </p:nvSpPr>
          <p:spPr bwMode="auto">
            <a:xfrm flipH="1">
              <a:off x="3565" y="1671"/>
              <a:ext cx="35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44" name="Line 24"/>
            <p:cNvSpPr>
              <a:spLocks noChangeAspect="1" noChangeShapeType="1"/>
            </p:cNvSpPr>
            <p:nvPr/>
          </p:nvSpPr>
          <p:spPr bwMode="auto">
            <a:xfrm flipH="1">
              <a:off x="3542" y="1562"/>
              <a:ext cx="4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45" name="Line 25"/>
            <p:cNvSpPr>
              <a:spLocks noChangeAspect="1" noChangeShapeType="1"/>
            </p:cNvSpPr>
            <p:nvPr/>
          </p:nvSpPr>
          <p:spPr bwMode="auto">
            <a:xfrm flipH="1">
              <a:off x="3504" y="1630"/>
              <a:ext cx="1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46" name="Line 26"/>
            <p:cNvSpPr>
              <a:spLocks noChangeAspect="1" noChangeShapeType="1"/>
            </p:cNvSpPr>
            <p:nvPr/>
          </p:nvSpPr>
          <p:spPr bwMode="auto">
            <a:xfrm>
              <a:off x="3463" y="1553"/>
              <a:ext cx="1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47" name="Line 27"/>
            <p:cNvSpPr>
              <a:spLocks noChangeAspect="1" noChangeShapeType="1"/>
            </p:cNvSpPr>
            <p:nvPr/>
          </p:nvSpPr>
          <p:spPr bwMode="auto">
            <a:xfrm>
              <a:off x="3432" y="1624"/>
              <a:ext cx="4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48" name="Line 28"/>
            <p:cNvSpPr>
              <a:spLocks noChangeAspect="1" noChangeShapeType="1"/>
            </p:cNvSpPr>
            <p:nvPr/>
          </p:nvSpPr>
          <p:spPr bwMode="auto">
            <a:xfrm flipH="1" flipV="1">
              <a:off x="3363" y="1550"/>
              <a:ext cx="32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49" name="Line 29"/>
            <p:cNvSpPr>
              <a:spLocks noChangeAspect="1" noChangeShapeType="1"/>
            </p:cNvSpPr>
            <p:nvPr/>
          </p:nvSpPr>
          <p:spPr bwMode="auto">
            <a:xfrm flipH="1" flipV="1">
              <a:off x="3336" y="1656"/>
              <a:ext cx="32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0" name="Line 30"/>
            <p:cNvSpPr>
              <a:spLocks noChangeAspect="1" noChangeShapeType="1"/>
            </p:cNvSpPr>
            <p:nvPr/>
          </p:nvSpPr>
          <p:spPr bwMode="auto">
            <a:xfrm flipH="1">
              <a:off x="3189" y="1888"/>
              <a:ext cx="1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1" name="Line 31"/>
            <p:cNvSpPr>
              <a:spLocks noChangeAspect="1" noChangeShapeType="1"/>
            </p:cNvSpPr>
            <p:nvPr/>
          </p:nvSpPr>
          <p:spPr bwMode="auto">
            <a:xfrm flipH="1">
              <a:off x="3210" y="1984"/>
              <a:ext cx="105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2" name="Line 32"/>
            <p:cNvSpPr>
              <a:spLocks noChangeAspect="1" noChangeShapeType="1"/>
            </p:cNvSpPr>
            <p:nvPr/>
          </p:nvSpPr>
          <p:spPr bwMode="auto">
            <a:xfrm flipV="1">
              <a:off x="3606" y="1719"/>
              <a:ext cx="61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3" name="Line 33"/>
            <p:cNvSpPr>
              <a:spLocks noChangeAspect="1" noChangeShapeType="1"/>
            </p:cNvSpPr>
            <p:nvPr/>
          </p:nvSpPr>
          <p:spPr bwMode="auto">
            <a:xfrm flipV="1">
              <a:off x="3628" y="1708"/>
              <a:ext cx="132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4" name="Line 34"/>
            <p:cNvSpPr>
              <a:spLocks noChangeAspect="1" noChangeShapeType="1"/>
            </p:cNvSpPr>
            <p:nvPr/>
          </p:nvSpPr>
          <p:spPr bwMode="auto">
            <a:xfrm flipV="1">
              <a:off x="3635" y="1799"/>
              <a:ext cx="8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5" name="Line 35"/>
            <p:cNvSpPr>
              <a:spLocks noChangeAspect="1" noChangeShapeType="1"/>
            </p:cNvSpPr>
            <p:nvPr/>
          </p:nvSpPr>
          <p:spPr bwMode="auto">
            <a:xfrm flipV="1">
              <a:off x="3642" y="1819"/>
              <a:ext cx="163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6" name="Line 36"/>
            <p:cNvSpPr>
              <a:spLocks noChangeAspect="1" noChangeShapeType="1"/>
            </p:cNvSpPr>
            <p:nvPr/>
          </p:nvSpPr>
          <p:spPr bwMode="auto">
            <a:xfrm>
              <a:off x="3642" y="1881"/>
              <a:ext cx="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7" name="Line 37"/>
            <p:cNvSpPr>
              <a:spLocks noChangeAspect="1" noChangeShapeType="1"/>
            </p:cNvSpPr>
            <p:nvPr/>
          </p:nvSpPr>
          <p:spPr bwMode="auto">
            <a:xfrm>
              <a:off x="3649" y="1934"/>
              <a:ext cx="17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8" name="Line 38"/>
            <p:cNvSpPr>
              <a:spLocks noChangeAspect="1" noChangeShapeType="1"/>
            </p:cNvSpPr>
            <p:nvPr/>
          </p:nvSpPr>
          <p:spPr bwMode="auto">
            <a:xfrm>
              <a:off x="3628" y="1963"/>
              <a:ext cx="10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59" name="Line 39"/>
            <p:cNvSpPr>
              <a:spLocks noChangeAspect="1" noChangeShapeType="1"/>
            </p:cNvSpPr>
            <p:nvPr/>
          </p:nvSpPr>
          <p:spPr bwMode="auto">
            <a:xfrm>
              <a:off x="3610" y="1997"/>
              <a:ext cx="16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0" name="Line 40"/>
            <p:cNvSpPr>
              <a:spLocks noChangeAspect="1" noChangeShapeType="1"/>
            </p:cNvSpPr>
            <p:nvPr/>
          </p:nvSpPr>
          <p:spPr bwMode="auto">
            <a:xfrm flipH="1">
              <a:off x="3593" y="1599"/>
              <a:ext cx="105" cy="1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1" name="Line 41"/>
            <p:cNvSpPr>
              <a:spLocks noChangeAspect="1" noChangeShapeType="1"/>
            </p:cNvSpPr>
            <p:nvPr/>
          </p:nvSpPr>
          <p:spPr bwMode="auto">
            <a:xfrm flipH="1">
              <a:off x="3195" y="2012"/>
              <a:ext cx="162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2" name="Line 42"/>
            <p:cNvSpPr>
              <a:spLocks noChangeAspect="1" noChangeShapeType="1"/>
            </p:cNvSpPr>
            <p:nvPr/>
          </p:nvSpPr>
          <p:spPr bwMode="auto">
            <a:xfrm flipH="1">
              <a:off x="3135" y="1950"/>
              <a:ext cx="17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3" name="Line 43"/>
            <p:cNvSpPr>
              <a:spLocks noChangeAspect="1" noChangeShapeType="1"/>
            </p:cNvSpPr>
            <p:nvPr/>
          </p:nvSpPr>
          <p:spPr bwMode="auto">
            <a:xfrm flipH="1" flipV="1">
              <a:off x="3135" y="1822"/>
              <a:ext cx="16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4" name="Line 44"/>
            <p:cNvSpPr>
              <a:spLocks noChangeAspect="1" noChangeShapeType="1"/>
            </p:cNvSpPr>
            <p:nvPr/>
          </p:nvSpPr>
          <p:spPr bwMode="auto">
            <a:xfrm>
              <a:off x="3232" y="1607"/>
              <a:ext cx="110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5" name="Line 45"/>
            <p:cNvSpPr>
              <a:spLocks noChangeAspect="1" noChangeShapeType="1"/>
            </p:cNvSpPr>
            <p:nvPr/>
          </p:nvSpPr>
          <p:spPr bwMode="auto">
            <a:xfrm flipH="1" flipV="1">
              <a:off x="3162" y="1740"/>
              <a:ext cx="135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66" name="Line 46"/>
            <p:cNvSpPr>
              <a:spLocks noChangeAspect="1" noChangeShapeType="1"/>
            </p:cNvSpPr>
            <p:nvPr/>
          </p:nvSpPr>
          <p:spPr bwMode="auto">
            <a:xfrm flipH="1" flipV="1">
              <a:off x="3246" y="1727"/>
              <a:ext cx="63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61" name="Group 47"/>
          <p:cNvGrpSpPr>
            <a:grpSpLocks/>
          </p:cNvGrpSpPr>
          <p:nvPr/>
        </p:nvGrpSpPr>
        <p:grpSpPr bwMode="auto">
          <a:xfrm>
            <a:off x="5593557" y="3929062"/>
            <a:ext cx="2170510" cy="177404"/>
            <a:chOff x="4516" y="2898"/>
            <a:chExt cx="2082" cy="174"/>
          </a:xfrm>
        </p:grpSpPr>
        <p:sp>
          <p:nvSpPr>
            <p:cNvPr id="19732" name="Line 48"/>
            <p:cNvSpPr>
              <a:spLocks noChangeShapeType="1"/>
            </p:cNvSpPr>
            <p:nvPr/>
          </p:nvSpPr>
          <p:spPr bwMode="auto">
            <a:xfrm>
              <a:off x="4516" y="3072"/>
              <a:ext cx="208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9733" name="Group 49"/>
            <p:cNvGrpSpPr>
              <a:grpSpLocks/>
            </p:cNvGrpSpPr>
            <p:nvPr/>
          </p:nvGrpSpPr>
          <p:grpSpPr bwMode="auto">
            <a:xfrm>
              <a:off x="5807" y="2898"/>
              <a:ext cx="181" cy="106"/>
              <a:chOff x="852" y="3528"/>
              <a:chExt cx="181" cy="106"/>
            </a:xfrm>
          </p:grpSpPr>
          <p:sp>
            <p:nvSpPr>
              <p:cNvPr id="19735" name="Arc 50"/>
              <p:cNvSpPr>
                <a:spLocks/>
              </p:cNvSpPr>
              <p:nvPr/>
            </p:nvSpPr>
            <p:spPr bwMode="auto">
              <a:xfrm rot="-78365">
                <a:off x="887" y="35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36" name="Line 51"/>
              <p:cNvSpPr>
                <a:spLocks noChangeShapeType="1"/>
              </p:cNvSpPr>
              <p:nvPr/>
            </p:nvSpPr>
            <p:spPr bwMode="auto">
              <a:xfrm rot="21521635" flipV="1">
                <a:off x="940" y="3528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37" name="Line 52"/>
              <p:cNvSpPr>
                <a:spLocks noChangeShapeType="1"/>
              </p:cNvSpPr>
              <p:nvPr/>
            </p:nvSpPr>
            <p:spPr bwMode="auto">
              <a:xfrm rot="21521635" flipV="1">
                <a:off x="978" y="3544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38" name="Line 53"/>
              <p:cNvSpPr>
                <a:spLocks noChangeShapeType="1"/>
              </p:cNvSpPr>
              <p:nvPr/>
            </p:nvSpPr>
            <p:spPr bwMode="auto">
              <a:xfrm rot="-78365" flipH="1" flipV="1">
                <a:off x="885" y="3544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39" name="Line 54"/>
              <p:cNvSpPr>
                <a:spLocks noChangeShapeType="1"/>
              </p:cNvSpPr>
              <p:nvPr/>
            </p:nvSpPr>
            <p:spPr bwMode="auto">
              <a:xfrm rot="-78365" flipH="1" flipV="1">
                <a:off x="852" y="3587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40" name="Line 55"/>
              <p:cNvSpPr>
                <a:spLocks noChangeShapeType="1"/>
              </p:cNvSpPr>
              <p:nvPr/>
            </p:nvSpPr>
            <p:spPr bwMode="auto">
              <a:xfrm rot="21521635" flipV="1">
                <a:off x="1010" y="3582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41" name="Line 56"/>
              <p:cNvSpPr>
                <a:spLocks noChangeShapeType="1"/>
              </p:cNvSpPr>
              <p:nvPr/>
            </p:nvSpPr>
            <p:spPr bwMode="auto">
              <a:xfrm>
                <a:off x="887" y="3630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734" name="Line 57"/>
            <p:cNvSpPr>
              <a:spLocks noChangeShapeType="1"/>
            </p:cNvSpPr>
            <p:nvPr/>
          </p:nvSpPr>
          <p:spPr bwMode="auto">
            <a:xfrm>
              <a:off x="6301" y="2999"/>
              <a:ext cx="10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9462" name="Line 59"/>
          <p:cNvSpPr>
            <a:spLocks noChangeShapeType="1"/>
          </p:cNvSpPr>
          <p:nvPr/>
        </p:nvSpPr>
        <p:spPr bwMode="auto">
          <a:xfrm>
            <a:off x="1187055" y="2830116"/>
            <a:ext cx="54054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63" name="Line 60"/>
          <p:cNvSpPr>
            <a:spLocks noChangeShapeType="1"/>
          </p:cNvSpPr>
          <p:nvPr/>
        </p:nvSpPr>
        <p:spPr bwMode="auto">
          <a:xfrm>
            <a:off x="1337072" y="2721770"/>
            <a:ext cx="0" cy="1083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64" name="Line 61"/>
          <p:cNvSpPr>
            <a:spLocks noChangeShapeType="1"/>
          </p:cNvSpPr>
          <p:nvPr/>
        </p:nvSpPr>
        <p:spPr bwMode="auto">
          <a:xfrm>
            <a:off x="1537097" y="2719389"/>
            <a:ext cx="0" cy="1083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65" name="Text Box 62"/>
          <p:cNvSpPr txBox="1">
            <a:spLocks noChangeArrowheads="1"/>
          </p:cNvSpPr>
          <p:nvPr/>
        </p:nvSpPr>
        <p:spPr bwMode="auto">
          <a:xfrm>
            <a:off x="5598319" y="4142353"/>
            <a:ext cx="250034" cy="16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514" tIns="29757" rIns="59514" bIns="29757" anchor="ctr">
            <a:spAutoFit/>
          </a:bodyPr>
          <a:lstStyle>
            <a:lvl1pPr defTabSz="661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75" b="1"/>
              <a:t>NO</a:t>
            </a:r>
            <a:endParaRPr lang="fr-FR" sz="600" b="1"/>
          </a:p>
        </p:txBody>
      </p:sp>
      <p:grpSp>
        <p:nvGrpSpPr>
          <p:cNvPr id="19466" name="Group 63"/>
          <p:cNvGrpSpPr>
            <a:grpSpLocks/>
          </p:cNvGrpSpPr>
          <p:nvPr/>
        </p:nvGrpSpPr>
        <p:grpSpPr bwMode="auto">
          <a:xfrm>
            <a:off x="1276350" y="2545558"/>
            <a:ext cx="109538" cy="173831"/>
            <a:chOff x="807" y="1248"/>
            <a:chExt cx="105" cy="171"/>
          </a:xfrm>
        </p:grpSpPr>
        <p:sp>
          <p:nvSpPr>
            <p:cNvPr id="19730" name="Oval 64"/>
            <p:cNvSpPr>
              <a:spLocks noChangeArrowheads="1"/>
            </p:cNvSpPr>
            <p:nvPr/>
          </p:nvSpPr>
          <p:spPr bwMode="auto">
            <a:xfrm>
              <a:off x="807" y="1248"/>
              <a:ext cx="105" cy="1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19731" name="Oval 65"/>
            <p:cNvSpPr>
              <a:spLocks noChangeArrowheads="1"/>
            </p:cNvSpPr>
            <p:nvPr/>
          </p:nvSpPr>
          <p:spPr bwMode="auto">
            <a:xfrm>
              <a:off x="807" y="1314"/>
              <a:ext cx="105" cy="1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 sz="1350"/>
            </a:p>
          </p:txBody>
        </p:sp>
      </p:grpSp>
      <p:grpSp>
        <p:nvGrpSpPr>
          <p:cNvPr id="19467" name="Group 66"/>
          <p:cNvGrpSpPr>
            <a:grpSpLocks/>
          </p:cNvGrpSpPr>
          <p:nvPr/>
        </p:nvGrpSpPr>
        <p:grpSpPr bwMode="auto">
          <a:xfrm rot="-2504951">
            <a:off x="2268142" y="4225530"/>
            <a:ext cx="188119" cy="107156"/>
            <a:chOff x="852" y="3528"/>
            <a:chExt cx="181" cy="106"/>
          </a:xfrm>
        </p:grpSpPr>
        <p:sp>
          <p:nvSpPr>
            <p:cNvPr id="19723" name="Arc 67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4" name="Line 68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5" name="Line 69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6" name="Line 70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7" name="Line 71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8" name="Line 72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9" name="Line 73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9468" name="Line 74"/>
          <p:cNvSpPr>
            <a:spLocks noChangeShapeType="1"/>
          </p:cNvSpPr>
          <p:nvPr/>
        </p:nvSpPr>
        <p:spPr bwMode="auto">
          <a:xfrm flipV="1">
            <a:off x="2226470" y="3089674"/>
            <a:ext cx="797719" cy="78224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9469" name="Group 75"/>
          <p:cNvGrpSpPr>
            <a:grpSpLocks/>
          </p:cNvGrpSpPr>
          <p:nvPr/>
        </p:nvGrpSpPr>
        <p:grpSpPr bwMode="auto">
          <a:xfrm>
            <a:off x="1414464" y="3052763"/>
            <a:ext cx="4261247" cy="1457325"/>
            <a:chOff x="522" y="2040"/>
            <a:chExt cx="4088" cy="1428"/>
          </a:xfrm>
        </p:grpSpPr>
        <p:grpSp>
          <p:nvGrpSpPr>
            <p:cNvPr id="19718" name="Group 76"/>
            <p:cNvGrpSpPr>
              <a:grpSpLocks/>
            </p:cNvGrpSpPr>
            <p:nvPr/>
          </p:nvGrpSpPr>
          <p:grpSpPr bwMode="auto">
            <a:xfrm>
              <a:off x="522" y="2040"/>
              <a:ext cx="4088" cy="1032"/>
              <a:chOff x="530" y="2044"/>
              <a:chExt cx="4088" cy="1032"/>
            </a:xfrm>
          </p:grpSpPr>
          <p:sp>
            <p:nvSpPr>
              <p:cNvPr id="19721" name="Freeform 77"/>
              <p:cNvSpPr>
                <a:spLocks/>
              </p:cNvSpPr>
              <p:nvPr/>
            </p:nvSpPr>
            <p:spPr bwMode="auto">
              <a:xfrm>
                <a:off x="1556" y="3072"/>
                <a:ext cx="3062" cy="4"/>
              </a:xfrm>
              <a:custGeom>
                <a:avLst/>
                <a:gdLst>
                  <a:gd name="T0" fmla="*/ 0 w 3062"/>
                  <a:gd name="T1" fmla="*/ 0 h 4"/>
                  <a:gd name="T2" fmla="*/ 3062 w 3062"/>
                  <a:gd name="T3" fmla="*/ 4 h 4"/>
                  <a:gd name="T4" fmla="*/ 0 60000 65536"/>
                  <a:gd name="T5" fmla="*/ 0 60000 65536"/>
                  <a:gd name="T6" fmla="*/ 0 w 3062"/>
                  <a:gd name="T7" fmla="*/ 0 h 4"/>
                  <a:gd name="T8" fmla="*/ 3062 w 306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62" h="4">
                    <a:moveTo>
                      <a:pt x="0" y="0"/>
                    </a:moveTo>
                    <a:lnTo>
                      <a:pt x="3062" y="4"/>
                    </a:ln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722" name="Line 78"/>
              <p:cNvSpPr>
                <a:spLocks noChangeShapeType="1"/>
              </p:cNvSpPr>
              <p:nvPr/>
            </p:nvSpPr>
            <p:spPr bwMode="auto">
              <a:xfrm>
                <a:off x="530" y="2044"/>
                <a:ext cx="1027" cy="1026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719" name="Line 79"/>
            <p:cNvSpPr>
              <a:spLocks noChangeShapeType="1"/>
            </p:cNvSpPr>
            <p:nvPr/>
          </p:nvSpPr>
          <p:spPr bwMode="auto">
            <a:xfrm flipV="1">
              <a:off x="1434" y="3066"/>
              <a:ext cx="390" cy="40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20" name="Line 80"/>
            <p:cNvSpPr>
              <a:spLocks noChangeShapeType="1"/>
            </p:cNvSpPr>
            <p:nvPr/>
          </p:nvSpPr>
          <p:spPr bwMode="auto">
            <a:xfrm flipV="1">
              <a:off x="2949" y="3086"/>
              <a:ext cx="276" cy="28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0" name="Group 81"/>
          <p:cNvGrpSpPr>
            <a:grpSpLocks/>
          </p:cNvGrpSpPr>
          <p:nvPr/>
        </p:nvGrpSpPr>
        <p:grpSpPr bwMode="auto">
          <a:xfrm>
            <a:off x="2990851" y="3929064"/>
            <a:ext cx="188119" cy="108347"/>
            <a:chOff x="852" y="3528"/>
            <a:chExt cx="181" cy="106"/>
          </a:xfrm>
        </p:grpSpPr>
        <p:sp>
          <p:nvSpPr>
            <p:cNvPr id="19711" name="Arc 82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2" name="Line 83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3" name="Line 84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4" name="Line 85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5" name="Line 86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6" name="Line 87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7" name="Line 88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1" name="Group 89"/>
          <p:cNvGrpSpPr>
            <a:grpSpLocks/>
          </p:cNvGrpSpPr>
          <p:nvPr/>
        </p:nvGrpSpPr>
        <p:grpSpPr bwMode="auto">
          <a:xfrm>
            <a:off x="3411141" y="3929064"/>
            <a:ext cx="189309" cy="108347"/>
            <a:chOff x="852" y="3528"/>
            <a:chExt cx="181" cy="106"/>
          </a:xfrm>
        </p:grpSpPr>
        <p:sp>
          <p:nvSpPr>
            <p:cNvPr id="19704" name="Arc 90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5" name="Line 91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6" name="Line 92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7" name="Line 93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8" name="Line 94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9" name="Line 95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10" name="Line 96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2" name="Group 97"/>
          <p:cNvGrpSpPr>
            <a:grpSpLocks/>
          </p:cNvGrpSpPr>
          <p:nvPr/>
        </p:nvGrpSpPr>
        <p:grpSpPr bwMode="auto">
          <a:xfrm>
            <a:off x="3829051" y="3929064"/>
            <a:ext cx="189310" cy="108347"/>
            <a:chOff x="852" y="3528"/>
            <a:chExt cx="181" cy="106"/>
          </a:xfrm>
        </p:grpSpPr>
        <p:sp>
          <p:nvSpPr>
            <p:cNvPr id="19697" name="Arc 98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8" name="Line 99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9" name="Line 100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0" name="Line 101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1" name="Line 102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2" name="Line 103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703" name="Line 104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3" name="Group 105"/>
          <p:cNvGrpSpPr>
            <a:grpSpLocks/>
          </p:cNvGrpSpPr>
          <p:nvPr/>
        </p:nvGrpSpPr>
        <p:grpSpPr bwMode="auto">
          <a:xfrm>
            <a:off x="4371976" y="3929064"/>
            <a:ext cx="189310" cy="108347"/>
            <a:chOff x="852" y="3528"/>
            <a:chExt cx="181" cy="106"/>
          </a:xfrm>
        </p:grpSpPr>
        <p:sp>
          <p:nvSpPr>
            <p:cNvPr id="19690" name="Arc 106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1" name="Line 107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2" name="Line 108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3" name="Line 109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4" name="Line 110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5" name="Line 111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96" name="Line 112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4" name="Group 113"/>
          <p:cNvGrpSpPr>
            <a:grpSpLocks/>
          </p:cNvGrpSpPr>
          <p:nvPr/>
        </p:nvGrpSpPr>
        <p:grpSpPr bwMode="auto">
          <a:xfrm>
            <a:off x="4793457" y="3929064"/>
            <a:ext cx="189310" cy="108347"/>
            <a:chOff x="852" y="3528"/>
            <a:chExt cx="181" cy="106"/>
          </a:xfrm>
        </p:grpSpPr>
        <p:sp>
          <p:nvSpPr>
            <p:cNvPr id="19683" name="Arc 114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4" name="Line 115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5" name="Line 116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6" name="Line 117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7" name="Line 118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8" name="Line 119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9" name="Line 120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5" name="Group 121"/>
          <p:cNvGrpSpPr>
            <a:grpSpLocks/>
          </p:cNvGrpSpPr>
          <p:nvPr/>
        </p:nvGrpSpPr>
        <p:grpSpPr bwMode="auto">
          <a:xfrm>
            <a:off x="5198270" y="3929064"/>
            <a:ext cx="188119" cy="108347"/>
            <a:chOff x="852" y="3528"/>
            <a:chExt cx="181" cy="106"/>
          </a:xfrm>
        </p:grpSpPr>
        <p:sp>
          <p:nvSpPr>
            <p:cNvPr id="19676" name="Arc 122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7" name="Line 123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8" name="Line 124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9" name="Line 125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0" name="Line 126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1" name="Line 127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82" name="Line 128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6" name="Group 129"/>
          <p:cNvGrpSpPr>
            <a:grpSpLocks/>
          </p:cNvGrpSpPr>
          <p:nvPr/>
        </p:nvGrpSpPr>
        <p:grpSpPr bwMode="auto">
          <a:xfrm rot="2789693" flipH="1">
            <a:off x="1635919" y="3124201"/>
            <a:ext cx="184547" cy="110728"/>
            <a:chOff x="852" y="3528"/>
            <a:chExt cx="181" cy="106"/>
          </a:xfrm>
        </p:grpSpPr>
        <p:sp>
          <p:nvSpPr>
            <p:cNvPr id="19669" name="Arc 130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0" name="Line 131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1" name="Line 132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2" name="Line 133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3" name="Line 134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4" name="Line 135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75" name="Line 136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7" name="Group 137"/>
          <p:cNvGrpSpPr>
            <a:grpSpLocks/>
          </p:cNvGrpSpPr>
          <p:nvPr/>
        </p:nvGrpSpPr>
        <p:grpSpPr bwMode="auto">
          <a:xfrm rot="2789693" flipH="1">
            <a:off x="1931789" y="3427214"/>
            <a:ext cx="184547" cy="109538"/>
            <a:chOff x="852" y="3528"/>
            <a:chExt cx="181" cy="106"/>
          </a:xfrm>
        </p:grpSpPr>
        <p:sp>
          <p:nvSpPr>
            <p:cNvPr id="19662" name="Arc 138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3" name="Line 139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4" name="Line 140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5" name="Line 141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6" name="Line 142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7" name="Line 143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8" name="Line 144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8" name="Group 145"/>
          <p:cNvGrpSpPr>
            <a:grpSpLocks/>
          </p:cNvGrpSpPr>
          <p:nvPr/>
        </p:nvGrpSpPr>
        <p:grpSpPr bwMode="auto">
          <a:xfrm>
            <a:off x="5554266" y="3929064"/>
            <a:ext cx="189309" cy="108347"/>
            <a:chOff x="852" y="3528"/>
            <a:chExt cx="181" cy="106"/>
          </a:xfrm>
        </p:grpSpPr>
        <p:sp>
          <p:nvSpPr>
            <p:cNvPr id="19655" name="Arc 146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6" name="Line 147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7" name="Line 148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8" name="Line 149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9" name="Line 150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0" name="Line 151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61" name="Line 152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9479" name="Group 153"/>
          <p:cNvGrpSpPr>
            <a:grpSpLocks/>
          </p:cNvGrpSpPr>
          <p:nvPr/>
        </p:nvGrpSpPr>
        <p:grpSpPr bwMode="auto">
          <a:xfrm rot="-2504951">
            <a:off x="3731420" y="4225528"/>
            <a:ext cx="188119" cy="108347"/>
            <a:chOff x="852" y="3528"/>
            <a:chExt cx="181" cy="106"/>
          </a:xfrm>
        </p:grpSpPr>
        <p:sp>
          <p:nvSpPr>
            <p:cNvPr id="19648" name="Arc 154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49" name="Line 155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0" name="Line 156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1" name="Line 157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2" name="Line 158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3" name="Line 159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54" name="Line 160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9480" name="Rectangle 161"/>
          <p:cNvSpPr>
            <a:spLocks noChangeArrowheads="1"/>
          </p:cNvSpPr>
          <p:nvPr/>
        </p:nvSpPr>
        <p:spPr bwMode="auto">
          <a:xfrm>
            <a:off x="5598319" y="4062413"/>
            <a:ext cx="105966" cy="1047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graphicFrame>
        <p:nvGraphicFramePr>
          <p:cNvPr id="19481" name="Object 2"/>
          <p:cNvGraphicFramePr>
            <a:graphicFrameLocks noChangeAspect="1"/>
          </p:cNvGraphicFramePr>
          <p:nvPr/>
        </p:nvGraphicFramePr>
        <p:xfrm>
          <a:off x="7023497" y="4395789"/>
          <a:ext cx="413147" cy="932260"/>
        </p:xfrm>
        <a:graphic>
          <a:graphicData uri="http://schemas.openxmlformats.org/presentationml/2006/ole">
            <p:oleObj spid="_x0000_s1129" name="Image" r:id="rId4" imgW="800282" imgH="1804448" progId="">
              <p:embed/>
            </p:oleObj>
          </a:graphicData>
        </a:graphic>
      </p:graphicFrame>
      <p:sp>
        <p:nvSpPr>
          <p:cNvPr id="91299" name="Freeform 163"/>
          <p:cNvSpPr>
            <a:spLocks/>
          </p:cNvSpPr>
          <p:nvPr/>
        </p:nvSpPr>
        <p:spPr bwMode="auto">
          <a:xfrm>
            <a:off x="3686175" y="3389710"/>
            <a:ext cx="142875" cy="685800"/>
          </a:xfrm>
          <a:custGeom>
            <a:avLst/>
            <a:gdLst>
              <a:gd name="T0" fmla="*/ 2147483647 w 137"/>
              <a:gd name="T1" fmla="*/ 0 h 315"/>
              <a:gd name="T2" fmla="*/ 0 w 137"/>
              <a:gd name="T3" fmla="*/ 2147483647 h 315"/>
              <a:gd name="T4" fmla="*/ 2147483647 w 137"/>
              <a:gd name="T5" fmla="*/ 2147483647 h 315"/>
              <a:gd name="T6" fmla="*/ 2147483647 w 137"/>
              <a:gd name="T7" fmla="*/ 2147483647 h 315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315"/>
              <a:gd name="T14" fmla="*/ 137 w 137"/>
              <a:gd name="T15" fmla="*/ 315 h 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315">
                <a:moveTo>
                  <a:pt x="89" y="0"/>
                </a:moveTo>
                <a:lnTo>
                  <a:pt x="0" y="141"/>
                </a:lnTo>
                <a:lnTo>
                  <a:pt x="137" y="141"/>
                </a:lnTo>
                <a:lnTo>
                  <a:pt x="47" y="31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9483" name="Group 164"/>
          <p:cNvGrpSpPr>
            <a:grpSpLocks/>
          </p:cNvGrpSpPr>
          <p:nvPr/>
        </p:nvGrpSpPr>
        <p:grpSpPr bwMode="auto">
          <a:xfrm>
            <a:off x="5967414" y="2556273"/>
            <a:ext cx="2088356" cy="2340769"/>
            <a:chOff x="4874" y="1553"/>
            <a:chExt cx="2004" cy="2293"/>
          </a:xfrm>
        </p:grpSpPr>
        <p:grpSp>
          <p:nvGrpSpPr>
            <p:cNvPr id="19588" name="Group 165"/>
            <p:cNvGrpSpPr>
              <a:grpSpLocks/>
            </p:cNvGrpSpPr>
            <p:nvPr/>
          </p:nvGrpSpPr>
          <p:grpSpPr bwMode="auto">
            <a:xfrm>
              <a:off x="6266" y="1724"/>
              <a:ext cx="338" cy="1356"/>
              <a:chOff x="6266" y="1724"/>
              <a:chExt cx="338" cy="1356"/>
            </a:xfrm>
          </p:grpSpPr>
          <p:sp>
            <p:nvSpPr>
              <p:cNvPr id="19637" name="Line 166"/>
              <p:cNvSpPr>
                <a:spLocks noChangeShapeType="1"/>
              </p:cNvSpPr>
              <p:nvPr/>
            </p:nvSpPr>
            <p:spPr bwMode="auto">
              <a:xfrm flipH="1">
                <a:off x="6601" y="1974"/>
                <a:ext cx="3" cy="110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8" name="Arc 167"/>
              <p:cNvSpPr>
                <a:spLocks/>
              </p:cNvSpPr>
              <p:nvPr/>
            </p:nvSpPr>
            <p:spPr bwMode="auto">
              <a:xfrm rot="-78365">
                <a:off x="6301" y="2948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9" name="Line 168"/>
              <p:cNvSpPr>
                <a:spLocks noChangeShapeType="1"/>
              </p:cNvSpPr>
              <p:nvPr/>
            </p:nvSpPr>
            <p:spPr bwMode="auto">
              <a:xfrm rot="21521635" flipV="1">
                <a:off x="6354" y="2897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40" name="Line 169"/>
              <p:cNvSpPr>
                <a:spLocks noChangeShapeType="1"/>
              </p:cNvSpPr>
              <p:nvPr/>
            </p:nvSpPr>
            <p:spPr bwMode="auto">
              <a:xfrm rot="21521635" flipV="1">
                <a:off x="6392" y="2913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41" name="Line 170"/>
              <p:cNvSpPr>
                <a:spLocks noChangeShapeType="1"/>
              </p:cNvSpPr>
              <p:nvPr/>
            </p:nvSpPr>
            <p:spPr bwMode="auto">
              <a:xfrm rot="-78365" flipH="1" flipV="1">
                <a:off x="6299" y="2913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42" name="Line 171"/>
              <p:cNvSpPr>
                <a:spLocks noChangeShapeType="1"/>
              </p:cNvSpPr>
              <p:nvPr/>
            </p:nvSpPr>
            <p:spPr bwMode="auto">
              <a:xfrm rot="-78365" flipH="1" flipV="1">
                <a:off x="6266" y="2956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43" name="Line 172"/>
              <p:cNvSpPr>
                <a:spLocks noChangeShapeType="1"/>
              </p:cNvSpPr>
              <p:nvPr/>
            </p:nvSpPr>
            <p:spPr bwMode="auto">
              <a:xfrm rot="21521635" flipV="1">
                <a:off x="6424" y="2951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9644" name="Group 173"/>
              <p:cNvGrpSpPr>
                <a:grpSpLocks/>
              </p:cNvGrpSpPr>
              <p:nvPr/>
            </p:nvGrpSpPr>
            <p:grpSpPr bwMode="auto">
              <a:xfrm>
                <a:off x="6503" y="1724"/>
                <a:ext cx="93" cy="250"/>
                <a:chOff x="6503" y="1724"/>
                <a:chExt cx="93" cy="250"/>
              </a:xfrm>
            </p:grpSpPr>
            <p:sp>
              <p:nvSpPr>
                <p:cNvPr id="19645" name="Line 174"/>
                <p:cNvSpPr>
                  <a:spLocks noChangeShapeType="1"/>
                </p:cNvSpPr>
                <p:nvPr/>
              </p:nvSpPr>
              <p:spPr bwMode="auto">
                <a:xfrm>
                  <a:off x="6503" y="1724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646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6572" y="1933"/>
                  <a:ext cx="23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647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6596" y="1833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9589" name="Line 177"/>
            <p:cNvSpPr>
              <a:spLocks noChangeShapeType="1"/>
            </p:cNvSpPr>
            <p:nvPr/>
          </p:nvSpPr>
          <p:spPr bwMode="auto">
            <a:xfrm flipH="1">
              <a:off x="6595" y="1974"/>
              <a:ext cx="3" cy="1106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590" name="Line 178"/>
            <p:cNvSpPr>
              <a:spLocks noChangeShapeType="1"/>
            </p:cNvSpPr>
            <p:nvPr/>
          </p:nvSpPr>
          <p:spPr bwMode="auto">
            <a:xfrm>
              <a:off x="6359" y="1830"/>
              <a:ext cx="5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591" name="Line 179"/>
            <p:cNvSpPr>
              <a:spLocks noChangeShapeType="1"/>
            </p:cNvSpPr>
            <p:nvPr/>
          </p:nvSpPr>
          <p:spPr bwMode="auto">
            <a:xfrm>
              <a:off x="6695" y="1722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592" name="Rectangle 180"/>
            <p:cNvSpPr>
              <a:spLocks noChangeArrowheads="1"/>
            </p:cNvSpPr>
            <p:nvPr/>
          </p:nvSpPr>
          <p:spPr bwMode="auto">
            <a:xfrm>
              <a:off x="5406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19593" name="Group 181"/>
            <p:cNvGrpSpPr>
              <a:grpSpLocks/>
            </p:cNvGrpSpPr>
            <p:nvPr/>
          </p:nvGrpSpPr>
          <p:grpSpPr bwMode="auto">
            <a:xfrm>
              <a:off x="5366" y="2898"/>
              <a:ext cx="181" cy="106"/>
              <a:chOff x="852" y="3528"/>
              <a:chExt cx="181" cy="106"/>
            </a:xfrm>
          </p:grpSpPr>
          <p:sp>
            <p:nvSpPr>
              <p:cNvPr id="19630" name="Arc 182"/>
              <p:cNvSpPr>
                <a:spLocks/>
              </p:cNvSpPr>
              <p:nvPr/>
            </p:nvSpPr>
            <p:spPr bwMode="auto">
              <a:xfrm rot="-78365">
                <a:off x="887" y="35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1" name="Line 183"/>
              <p:cNvSpPr>
                <a:spLocks noChangeShapeType="1"/>
              </p:cNvSpPr>
              <p:nvPr/>
            </p:nvSpPr>
            <p:spPr bwMode="auto">
              <a:xfrm rot="21521635" flipV="1">
                <a:off x="940" y="3528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2" name="Line 184"/>
              <p:cNvSpPr>
                <a:spLocks noChangeShapeType="1"/>
              </p:cNvSpPr>
              <p:nvPr/>
            </p:nvSpPr>
            <p:spPr bwMode="auto">
              <a:xfrm rot="21521635" flipV="1">
                <a:off x="978" y="3544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3" name="Line 185"/>
              <p:cNvSpPr>
                <a:spLocks noChangeShapeType="1"/>
              </p:cNvSpPr>
              <p:nvPr/>
            </p:nvSpPr>
            <p:spPr bwMode="auto">
              <a:xfrm rot="-78365" flipH="1" flipV="1">
                <a:off x="885" y="3544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4" name="Line 186"/>
              <p:cNvSpPr>
                <a:spLocks noChangeShapeType="1"/>
              </p:cNvSpPr>
              <p:nvPr/>
            </p:nvSpPr>
            <p:spPr bwMode="auto">
              <a:xfrm rot="-78365" flipH="1" flipV="1">
                <a:off x="852" y="3587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5" name="Line 187"/>
              <p:cNvSpPr>
                <a:spLocks noChangeShapeType="1"/>
              </p:cNvSpPr>
              <p:nvPr/>
            </p:nvSpPr>
            <p:spPr bwMode="auto">
              <a:xfrm rot="21521635" flipV="1">
                <a:off x="1010" y="3582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36" name="Line 188"/>
              <p:cNvSpPr>
                <a:spLocks noChangeShapeType="1"/>
              </p:cNvSpPr>
              <p:nvPr/>
            </p:nvSpPr>
            <p:spPr bwMode="auto">
              <a:xfrm>
                <a:off x="887" y="3630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594" name="Rectangle 189"/>
            <p:cNvSpPr>
              <a:spLocks noChangeArrowheads="1"/>
            </p:cNvSpPr>
            <p:nvPr/>
          </p:nvSpPr>
          <p:spPr bwMode="auto">
            <a:xfrm>
              <a:off x="5846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19595" name="Rectangle 190"/>
            <p:cNvSpPr>
              <a:spLocks noChangeArrowheads="1"/>
            </p:cNvSpPr>
            <p:nvPr/>
          </p:nvSpPr>
          <p:spPr bwMode="auto">
            <a:xfrm>
              <a:off x="6306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19596" name="Rectangle 191"/>
            <p:cNvSpPr>
              <a:spLocks noChangeArrowheads="1"/>
            </p:cNvSpPr>
            <p:nvPr/>
          </p:nvSpPr>
          <p:spPr bwMode="auto">
            <a:xfrm>
              <a:off x="4914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19597" name="Group 192"/>
            <p:cNvGrpSpPr>
              <a:grpSpLocks/>
            </p:cNvGrpSpPr>
            <p:nvPr/>
          </p:nvGrpSpPr>
          <p:grpSpPr bwMode="auto">
            <a:xfrm>
              <a:off x="4874" y="2898"/>
              <a:ext cx="181" cy="106"/>
              <a:chOff x="852" y="3528"/>
              <a:chExt cx="181" cy="106"/>
            </a:xfrm>
          </p:grpSpPr>
          <p:sp>
            <p:nvSpPr>
              <p:cNvPr id="19623" name="Arc 193"/>
              <p:cNvSpPr>
                <a:spLocks/>
              </p:cNvSpPr>
              <p:nvPr/>
            </p:nvSpPr>
            <p:spPr bwMode="auto">
              <a:xfrm rot="-78365">
                <a:off x="887" y="35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4" name="Line 194"/>
              <p:cNvSpPr>
                <a:spLocks noChangeShapeType="1"/>
              </p:cNvSpPr>
              <p:nvPr/>
            </p:nvSpPr>
            <p:spPr bwMode="auto">
              <a:xfrm rot="21521635" flipV="1">
                <a:off x="940" y="3528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5" name="Line 195"/>
              <p:cNvSpPr>
                <a:spLocks noChangeShapeType="1"/>
              </p:cNvSpPr>
              <p:nvPr/>
            </p:nvSpPr>
            <p:spPr bwMode="auto">
              <a:xfrm rot="21521635" flipV="1">
                <a:off x="978" y="3544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6" name="Line 196"/>
              <p:cNvSpPr>
                <a:spLocks noChangeShapeType="1"/>
              </p:cNvSpPr>
              <p:nvPr/>
            </p:nvSpPr>
            <p:spPr bwMode="auto">
              <a:xfrm rot="-78365" flipH="1" flipV="1">
                <a:off x="885" y="3544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7" name="Line 197"/>
              <p:cNvSpPr>
                <a:spLocks noChangeShapeType="1"/>
              </p:cNvSpPr>
              <p:nvPr/>
            </p:nvSpPr>
            <p:spPr bwMode="auto">
              <a:xfrm rot="-78365" flipH="1" flipV="1">
                <a:off x="852" y="3587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8" name="Line 198"/>
              <p:cNvSpPr>
                <a:spLocks noChangeShapeType="1"/>
              </p:cNvSpPr>
              <p:nvPr/>
            </p:nvSpPr>
            <p:spPr bwMode="auto">
              <a:xfrm rot="21521635" flipV="1">
                <a:off x="1010" y="3582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9" name="Line 199"/>
              <p:cNvSpPr>
                <a:spLocks noChangeShapeType="1"/>
              </p:cNvSpPr>
              <p:nvPr/>
            </p:nvSpPr>
            <p:spPr bwMode="auto">
              <a:xfrm>
                <a:off x="887" y="3630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598" name="Rectangle 200"/>
            <p:cNvSpPr>
              <a:spLocks noChangeArrowheads="1"/>
            </p:cNvSpPr>
            <p:nvPr/>
          </p:nvSpPr>
          <p:spPr bwMode="auto">
            <a:xfrm>
              <a:off x="6546" y="2158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19599" name="Rectangle 201"/>
            <p:cNvSpPr>
              <a:spLocks noChangeArrowheads="1"/>
            </p:cNvSpPr>
            <p:nvPr/>
          </p:nvSpPr>
          <p:spPr bwMode="auto">
            <a:xfrm>
              <a:off x="6546" y="2493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19600" name="Group 202"/>
            <p:cNvGrpSpPr>
              <a:grpSpLocks/>
            </p:cNvGrpSpPr>
            <p:nvPr/>
          </p:nvGrpSpPr>
          <p:grpSpPr bwMode="auto">
            <a:xfrm>
              <a:off x="6419" y="2117"/>
              <a:ext cx="106" cy="181"/>
              <a:chOff x="6419" y="2117"/>
              <a:chExt cx="106" cy="181"/>
            </a:xfrm>
          </p:grpSpPr>
          <p:sp>
            <p:nvSpPr>
              <p:cNvPr id="19616" name="Arc 203"/>
              <p:cNvSpPr>
                <a:spLocks/>
              </p:cNvSpPr>
              <p:nvPr/>
            </p:nvSpPr>
            <p:spPr bwMode="auto">
              <a:xfrm rot="5321635" flipH="1" flipV="1">
                <a:off x="6441" y="21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7" name="Line 204"/>
              <p:cNvSpPr>
                <a:spLocks noChangeShapeType="1"/>
              </p:cNvSpPr>
              <p:nvPr/>
            </p:nvSpPr>
            <p:spPr bwMode="auto">
              <a:xfrm rot="5321635" flipH="1">
                <a:off x="6436" y="2193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8" name="Line 205"/>
              <p:cNvSpPr>
                <a:spLocks noChangeShapeType="1"/>
              </p:cNvSpPr>
              <p:nvPr/>
            </p:nvSpPr>
            <p:spPr bwMode="auto">
              <a:xfrm rot="5321635" flipH="1">
                <a:off x="6441" y="2149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9" name="Line 206"/>
              <p:cNvSpPr>
                <a:spLocks noChangeShapeType="1"/>
              </p:cNvSpPr>
              <p:nvPr/>
            </p:nvSpPr>
            <p:spPr bwMode="auto">
              <a:xfrm rot="5321635">
                <a:off x="6444" y="2242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0" name="Line 207"/>
              <p:cNvSpPr>
                <a:spLocks noChangeShapeType="1"/>
              </p:cNvSpPr>
              <p:nvPr/>
            </p:nvSpPr>
            <p:spPr bwMode="auto">
              <a:xfrm rot="5321635">
                <a:off x="6479" y="2276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1" name="Line 208"/>
              <p:cNvSpPr>
                <a:spLocks noChangeShapeType="1"/>
              </p:cNvSpPr>
              <p:nvPr/>
            </p:nvSpPr>
            <p:spPr bwMode="auto">
              <a:xfrm rot="5321635" flipH="1">
                <a:off x="6473" y="2117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22" name="Line 209"/>
              <p:cNvSpPr>
                <a:spLocks noChangeShapeType="1"/>
              </p:cNvSpPr>
              <p:nvPr/>
            </p:nvSpPr>
            <p:spPr bwMode="auto">
              <a:xfrm rot="5400000" flipH="1" flipV="1">
                <a:off x="6468" y="2208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9601" name="Group 210"/>
            <p:cNvGrpSpPr>
              <a:grpSpLocks/>
            </p:cNvGrpSpPr>
            <p:nvPr/>
          </p:nvGrpSpPr>
          <p:grpSpPr bwMode="auto">
            <a:xfrm>
              <a:off x="6419" y="2453"/>
              <a:ext cx="106" cy="181"/>
              <a:chOff x="6419" y="2453"/>
              <a:chExt cx="106" cy="181"/>
            </a:xfrm>
          </p:grpSpPr>
          <p:sp>
            <p:nvSpPr>
              <p:cNvPr id="19609" name="Arc 211"/>
              <p:cNvSpPr>
                <a:spLocks/>
              </p:cNvSpPr>
              <p:nvPr/>
            </p:nvSpPr>
            <p:spPr bwMode="auto">
              <a:xfrm rot="5321635" flipH="1" flipV="1">
                <a:off x="6441" y="2515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0" name="Line 212"/>
              <p:cNvSpPr>
                <a:spLocks noChangeShapeType="1"/>
              </p:cNvSpPr>
              <p:nvPr/>
            </p:nvSpPr>
            <p:spPr bwMode="auto">
              <a:xfrm rot="5321635" flipH="1">
                <a:off x="6436" y="2529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1" name="Line 213"/>
              <p:cNvSpPr>
                <a:spLocks noChangeShapeType="1"/>
              </p:cNvSpPr>
              <p:nvPr/>
            </p:nvSpPr>
            <p:spPr bwMode="auto">
              <a:xfrm rot="5321635" flipH="1">
                <a:off x="6441" y="2485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2" name="Line 214"/>
              <p:cNvSpPr>
                <a:spLocks noChangeShapeType="1"/>
              </p:cNvSpPr>
              <p:nvPr/>
            </p:nvSpPr>
            <p:spPr bwMode="auto">
              <a:xfrm rot="5321635">
                <a:off x="6444" y="2578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3" name="Line 215"/>
              <p:cNvSpPr>
                <a:spLocks noChangeShapeType="1"/>
              </p:cNvSpPr>
              <p:nvPr/>
            </p:nvSpPr>
            <p:spPr bwMode="auto">
              <a:xfrm rot="5321635">
                <a:off x="6479" y="2612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4" name="Line 216"/>
              <p:cNvSpPr>
                <a:spLocks noChangeShapeType="1"/>
              </p:cNvSpPr>
              <p:nvPr/>
            </p:nvSpPr>
            <p:spPr bwMode="auto">
              <a:xfrm rot="5321635" flipH="1">
                <a:off x="6473" y="2453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615" name="Line 217"/>
              <p:cNvSpPr>
                <a:spLocks noChangeShapeType="1"/>
              </p:cNvSpPr>
              <p:nvPr/>
            </p:nvSpPr>
            <p:spPr bwMode="auto">
              <a:xfrm rot="5400000" flipH="1" flipV="1">
                <a:off x="6468" y="2544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602" name="Line 218"/>
            <p:cNvSpPr>
              <a:spLocks noChangeShapeType="1"/>
            </p:cNvSpPr>
            <p:nvPr/>
          </p:nvSpPr>
          <p:spPr bwMode="auto">
            <a:xfrm rot="5400000" flipV="1">
              <a:off x="5222" y="3079"/>
              <a:ext cx="766" cy="767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03" name="Rectangle 219"/>
            <p:cNvSpPr>
              <a:spLocks noChangeArrowheads="1"/>
            </p:cNvSpPr>
            <p:nvPr/>
          </p:nvSpPr>
          <p:spPr bwMode="auto">
            <a:xfrm rot="8103877">
              <a:off x="5615" y="3534"/>
              <a:ext cx="192" cy="8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19604" name="Line 220"/>
            <p:cNvSpPr>
              <a:spLocks noChangeShapeType="1"/>
            </p:cNvSpPr>
            <p:nvPr/>
          </p:nvSpPr>
          <p:spPr bwMode="auto">
            <a:xfrm rot="5400000" flipV="1">
              <a:off x="6157" y="2532"/>
              <a:ext cx="433" cy="449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605" name="Rectangle 221"/>
            <p:cNvSpPr>
              <a:spLocks noChangeArrowheads="1"/>
            </p:cNvSpPr>
            <p:nvPr/>
          </p:nvSpPr>
          <p:spPr bwMode="auto">
            <a:xfrm rot="8103877">
              <a:off x="6121" y="2555"/>
              <a:ext cx="192" cy="8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19606" name="Group 222"/>
            <p:cNvGrpSpPr>
              <a:grpSpLocks/>
            </p:cNvGrpSpPr>
            <p:nvPr/>
          </p:nvGrpSpPr>
          <p:grpSpPr bwMode="auto">
            <a:xfrm>
              <a:off x="6450" y="1553"/>
              <a:ext cx="105" cy="171"/>
              <a:chOff x="807" y="1248"/>
              <a:chExt cx="105" cy="171"/>
            </a:xfrm>
          </p:grpSpPr>
          <p:sp>
            <p:nvSpPr>
              <p:cNvPr id="19607" name="Oval 223"/>
              <p:cNvSpPr>
                <a:spLocks noChangeArrowheads="1"/>
              </p:cNvSpPr>
              <p:nvPr/>
            </p:nvSpPr>
            <p:spPr bwMode="auto">
              <a:xfrm>
                <a:off x="807" y="1248"/>
                <a:ext cx="105" cy="1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 sz="1350"/>
              </a:p>
            </p:txBody>
          </p:sp>
          <p:sp>
            <p:nvSpPr>
              <p:cNvPr id="19608" name="Oval 224"/>
              <p:cNvSpPr>
                <a:spLocks noChangeArrowheads="1"/>
              </p:cNvSpPr>
              <p:nvPr/>
            </p:nvSpPr>
            <p:spPr bwMode="auto">
              <a:xfrm>
                <a:off x="807" y="1314"/>
                <a:ext cx="105" cy="1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 sz="1350"/>
              </a:p>
            </p:txBody>
          </p:sp>
        </p:grpSp>
      </p:grpSp>
      <p:sp>
        <p:nvSpPr>
          <p:cNvPr id="19484" name="Rectangle 225"/>
          <p:cNvSpPr>
            <a:spLocks noChangeArrowheads="1"/>
          </p:cNvSpPr>
          <p:nvPr/>
        </p:nvSpPr>
        <p:spPr bwMode="auto">
          <a:xfrm>
            <a:off x="3996930" y="2105026"/>
            <a:ext cx="3631406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14" tIns="29757" rIns="59514" bIns="29757"/>
          <a:lstStyle/>
          <a:p>
            <a:pPr marL="180975" indent="-180975" defTabSz="554831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</a:pPr>
            <a:r>
              <a:rPr lang="en-GB" sz="1600" b="1">
                <a:latin typeface="Arial" pitchFamily="34" charset="0"/>
                <a:cs typeface="Arial" pitchFamily="34" charset="0"/>
              </a:rPr>
              <a:t>Fault occurrence</a:t>
            </a:r>
          </a:p>
          <a:p>
            <a:pPr marL="472679" lvl="1" indent="-170260" defTabSz="554831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o"/>
            </a:pPr>
            <a:r>
              <a:rPr lang="en-GB" sz="1600">
                <a:latin typeface="Arial" pitchFamily="34" charset="0"/>
                <a:cs typeface="Arial" pitchFamily="34" charset="0"/>
              </a:rPr>
              <a:t>Upstream Breaker Opens</a:t>
            </a:r>
          </a:p>
          <a:p>
            <a:pPr marL="472679" lvl="1" indent="-170260" defTabSz="554831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o"/>
            </a:pPr>
            <a:r>
              <a:rPr lang="en-GB" sz="1600">
                <a:latin typeface="Arial" pitchFamily="34" charset="0"/>
                <a:cs typeface="Arial" pitchFamily="34" charset="0"/>
              </a:rPr>
              <a:t>FPI indicate fault</a:t>
            </a:r>
          </a:p>
          <a:p>
            <a:pPr marL="472679" lvl="1" indent="-170260" defTabSz="554831">
              <a:spcBef>
                <a:spcPct val="20000"/>
              </a:spcBef>
              <a:buClr>
                <a:srgbClr val="0033CC"/>
              </a:buClr>
              <a:buSzPct val="75000"/>
              <a:buFont typeface="Wingdings" pitchFamily="2" charset="2"/>
              <a:buChar char="o"/>
            </a:pPr>
            <a:endParaRPr lang="en-GB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85" name="Rectangle 226"/>
          <p:cNvSpPr>
            <a:spLocks noChangeArrowheads="1"/>
          </p:cNvSpPr>
          <p:nvPr/>
        </p:nvSpPr>
        <p:spPr bwMode="auto">
          <a:xfrm>
            <a:off x="1714501" y="1314450"/>
            <a:ext cx="6790135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54831"/>
            <a:r>
              <a:rPr lang="en-GB" sz="1600" b="1" dirty="0">
                <a:latin typeface="Arial" pitchFamily="34" charset="0"/>
                <a:cs typeface="Arial" pitchFamily="34" charset="0"/>
              </a:rPr>
              <a:t>Localization of Faulty Section by Patrolling Line by Breakdown staff </a:t>
            </a:r>
          </a:p>
        </p:txBody>
      </p:sp>
      <p:grpSp>
        <p:nvGrpSpPr>
          <p:cNvPr id="30" name="Group 227"/>
          <p:cNvGrpSpPr>
            <a:grpSpLocks/>
          </p:cNvGrpSpPr>
          <p:nvPr/>
        </p:nvGrpSpPr>
        <p:grpSpPr bwMode="auto">
          <a:xfrm>
            <a:off x="1372791" y="2825353"/>
            <a:ext cx="4224338" cy="2003822"/>
            <a:chOff x="479" y="1819"/>
            <a:chExt cx="4053" cy="1963"/>
          </a:xfrm>
        </p:grpSpPr>
        <p:sp>
          <p:nvSpPr>
            <p:cNvPr id="19501" name="Line 228"/>
            <p:cNvSpPr>
              <a:spLocks noChangeShapeType="1"/>
            </p:cNvSpPr>
            <p:nvPr/>
          </p:nvSpPr>
          <p:spPr bwMode="auto">
            <a:xfrm flipV="1">
              <a:off x="527" y="1963"/>
              <a:ext cx="0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9502" name="Group 229"/>
            <p:cNvGrpSpPr>
              <a:grpSpLocks/>
            </p:cNvGrpSpPr>
            <p:nvPr/>
          </p:nvGrpSpPr>
          <p:grpSpPr bwMode="auto">
            <a:xfrm>
              <a:off x="479" y="1819"/>
              <a:ext cx="4053" cy="1963"/>
              <a:chOff x="479" y="1819"/>
              <a:chExt cx="4053" cy="1963"/>
            </a:xfrm>
          </p:grpSpPr>
          <p:grpSp>
            <p:nvGrpSpPr>
              <p:cNvPr id="19503" name="Group 230"/>
              <p:cNvGrpSpPr>
                <a:grpSpLocks noChangeAspect="1"/>
              </p:cNvGrpSpPr>
              <p:nvPr/>
            </p:nvGrpSpPr>
            <p:grpSpPr bwMode="auto">
              <a:xfrm rot="-8282643">
                <a:off x="1122" y="3478"/>
                <a:ext cx="321" cy="304"/>
                <a:chOff x="3135" y="1550"/>
                <a:chExt cx="685" cy="691"/>
              </a:xfrm>
            </p:grpSpPr>
            <p:grpSp>
              <p:nvGrpSpPr>
                <p:cNvPr id="19555" name="Group 231"/>
                <p:cNvGrpSpPr>
                  <a:grpSpLocks noChangeAspect="1"/>
                </p:cNvGrpSpPr>
                <p:nvPr/>
              </p:nvGrpSpPr>
              <p:grpSpPr bwMode="auto">
                <a:xfrm>
                  <a:off x="3324" y="1741"/>
                  <a:ext cx="288" cy="500"/>
                  <a:chOff x="3324" y="1741"/>
                  <a:chExt cx="288" cy="500"/>
                </a:xfrm>
              </p:grpSpPr>
              <p:sp>
                <p:nvSpPr>
                  <p:cNvPr id="19580" name="Freeform 232"/>
                  <p:cNvSpPr>
                    <a:spLocks noChangeAspect="1"/>
                  </p:cNvSpPr>
                  <p:nvPr/>
                </p:nvSpPr>
                <p:spPr bwMode="auto">
                  <a:xfrm>
                    <a:off x="3324" y="1741"/>
                    <a:ext cx="288" cy="383"/>
                  </a:xfrm>
                  <a:custGeom>
                    <a:avLst/>
                    <a:gdLst>
                      <a:gd name="T0" fmla="*/ 46 w 288"/>
                      <a:gd name="T1" fmla="*/ 252 h 383"/>
                      <a:gd name="T2" fmla="*/ 33 w 288"/>
                      <a:gd name="T3" fmla="*/ 231 h 383"/>
                      <a:gd name="T4" fmla="*/ 17 w 288"/>
                      <a:gd name="T5" fmla="*/ 206 h 383"/>
                      <a:gd name="T6" fmla="*/ 6 w 288"/>
                      <a:gd name="T7" fmla="*/ 184 h 383"/>
                      <a:gd name="T8" fmla="*/ 0 w 288"/>
                      <a:gd name="T9" fmla="*/ 157 h 383"/>
                      <a:gd name="T10" fmla="*/ 0 w 288"/>
                      <a:gd name="T11" fmla="*/ 135 h 383"/>
                      <a:gd name="T12" fmla="*/ 5 w 288"/>
                      <a:gd name="T13" fmla="*/ 102 h 383"/>
                      <a:gd name="T14" fmla="*/ 15 w 288"/>
                      <a:gd name="T15" fmla="*/ 75 h 383"/>
                      <a:gd name="T16" fmla="*/ 35 w 288"/>
                      <a:gd name="T17" fmla="*/ 47 h 383"/>
                      <a:gd name="T18" fmla="*/ 62 w 288"/>
                      <a:gd name="T19" fmla="*/ 27 h 383"/>
                      <a:gd name="T20" fmla="*/ 84 w 288"/>
                      <a:gd name="T21" fmla="*/ 15 h 383"/>
                      <a:gd name="T22" fmla="*/ 109 w 288"/>
                      <a:gd name="T23" fmla="*/ 4 h 383"/>
                      <a:gd name="T24" fmla="*/ 145 w 288"/>
                      <a:gd name="T25" fmla="*/ 0 h 383"/>
                      <a:gd name="T26" fmla="*/ 179 w 288"/>
                      <a:gd name="T27" fmla="*/ 3 h 383"/>
                      <a:gd name="T28" fmla="*/ 201 w 288"/>
                      <a:gd name="T29" fmla="*/ 11 h 383"/>
                      <a:gd name="T30" fmla="*/ 223 w 288"/>
                      <a:gd name="T31" fmla="*/ 23 h 383"/>
                      <a:gd name="T32" fmla="*/ 242 w 288"/>
                      <a:gd name="T33" fmla="*/ 37 h 383"/>
                      <a:gd name="T34" fmla="*/ 257 w 288"/>
                      <a:gd name="T35" fmla="*/ 53 h 383"/>
                      <a:gd name="T36" fmla="*/ 268 w 288"/>
                      <a:gd name="T37" fmla="*/ 69 h 383"/>
                      <a:gd name="T38" fmla="*/ 277 w 288"/>
                      <a:gd name="T39" fmla="*/ 87 h 383"/>
                      <a:gd name="T40" fmla="*/ 283 w 288"/>
                      <a:gd name="T41" fmla="*/ 107 h 383"/>
                      <a:gd name="T42" fmla="*/ 287 w 288"/>
                      <a:gd name="T43" fmla="*/ 129 h 383"/>
                      <a:gd name="T44" fmla="*/ 286 w 288"/>
                      <a:gd name="T45" fmla="*/ 154 h 383"/>
                      <a:gd name="T46" fmla="*/ 279 w 288"/>
                      <a:gd name="T47" fmla="*/ 176 h 383"/>
                      <a:gd name="T48" fmla="*/ 270 w 288"/>
                      <a:gd name="T49" fmla="*/ 202 h 383"/>
                      <a:gd name="T50" fmla="*/ 254 w 288"/>
                      <a:gd name="T51" fmla="*/ 230 h 383"/>
                      <a:gd name="T52" fmla="*/ 246 w 288"/>
                      <a:gd name="T53" fmla="*/ 248 h 383"/>
                      <a:gd name="T54" fmla="*/ 238 w 288"/>
                      <a:gd name="T55" fmla="*/ 272 h 383"/>
                      <a:gd name="T56" fmla="*/ 230 w 288"/>
                      <a:gd name="T57" fmla="*/ 300 h 383"/>
                      <a:gd name="T58" fmla="*/ 224 w 288"/>
                      <a:gd name="T59" fmla="*/ 322 h 383"/>
                      <a:gd name="T60" fmla="*/ 221 w 288"/>
                      <a:gd name="T61" fmla="*/ 349 h 383"/>
                      <a:gd name="T62" fmla="*/ 221 w 288"/>
                      <a:gd name="T63" fmla="*/ 379 h 383"/>
                      <a:gd name="T64" fmla="*/ 86 w 288"/>
                      <a:gd name="T65" fmla="*/ 382 h 383"/>
                      <a:gd name="T66" fmla="*/ 86 w 288"/>
                      <a:gd name="T67" fmla="*/ 357 h 383"/>
                      <a:gd name="T68" fmla="*/ 79 w 288"/>
                      <a:gd name="T69" fmla="*/ 322 h 383"/>
                      <a:gd name="T70" fmla="*/ 68 w 288"/>
                      <a:gd name="T71" fmla="*/ 299 h 383"/>
                      <a:gd name="T72" fmla="*/ 58 w 288"/>
                      <a:gd name="T73" fmla="*/ 273 h 383"/>
                      <a:gd name="T74" fmla="*/ 46 w 288"/>
                      <a:gd name="T75" fmla="*/ 252 h 38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88"/>
                      <a:gd name="T115" fmla="*/ 0 h 383"/>
                      <a:gd name="T116" fmla="*/ 288 w 288"/>
                      <a:gd name="T117" fmla="*/ 383 h 383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88" h="383">
                        <a:moveTo>
                          <a:pt x="46" y="252"/>
                        </a:moveTo>
                        <a:lnTo>
                          <a:pt x="33" y="231"/>
                        </a:lnTo>
                        <a:lnTo>
                          <a:pt x="17" y="206"/>
                        </a:lnTo>
                        <a:lnTo>
                          <a:pt x="6" y="184"/>
                        </a:lnTo>
                        <a:lnTo>
                          <a:pt x="0" y="157"/>
                        </a:lnTo>
                        <a:lnTo>
                          <a:pt x="0" y="135"/>
                        </a:lnTo>
                        <a:lnTo>
                          <a:pt x="5" y="102"/>
                        </a:lnTo>
                        <a:lnTo>
                          <a:pt x="15" y="75"/>
                        </a:lnTo>
                        <a:lnTo>
                          <a:pt x="35" y="47"/>
                        </a:lnTo>
                        <a:lnTo>
                          <a:pt x="62" y="27"/>
                        </a:lnTo>
                        <a:lnTo>
                          <a:pt x="84" y="15"/>
                        </a:lnTo>
                        <a:lnTo>
                          <a:pt x="109" y="4"/>
                        </a:lnTo>
                        <a:lnTo>
                          <a:pt x="145" y="0"/>
                        </a:lnTo>
                        <a:lnTo>
                          <a:pt x="179" y="3"/>
                        </a:lnTo>
                        <a:lnTo>
                          <a:pt x="201" y="11"/>
                        </a:lnTo>
                        <a:lnTo>
                          <a:pt x="223" y="23"/>
                        </a:lnTo>
                        <a:lnTo>
                          <a:pt x="242" y="37"/>
                        </a:lnTo>
                        <a:lnTo>
                          <a:pt x="257" y="53"/>
                        </a:lnTo>
                        <a:lnTo>
                          <a:pt x="268" y="69"/>
                        </a:lnTo>
                        <a:lnTo>
                          <a:pt x="277" y="87"/>
                        </a:lnTo>
                        <a:lnTo>
                          <a:pt x="283" y="107"/>
                        </a:lnTo>
                        <a:lnTo>
                          <a:pt x="287" y="129"/>
                        </a:lnTo>
                        <a:lnTo>
                          <a:pt x="286" y="154"/>
                        </a:lnTo>
                        <a:lnTo>
                          <a:pt x="279" y="176"/>
                        </a:lnTo>
                        <a:lnTo>
                          <a:pt x="270" y="202"/>
                        </a:lnTo>
                        <a:lnTo>
                          <a:pt x="254" y="230"/>
                        </a:lnTo>
                        <a:lnTo>
                          <a:pt x="246" y="248"/>
                        </a:lnTo>
                        <a:lnTo>
                          <a:pt x="238" y="272"/>
                        </a:lnTo>
                        <a:lnTo>
                          <a:pt x="230" y="300"/>
                        </a:lnTo>
                        <a:lnTo>
                          <a:pt x="224" y="322"/>
                        </a:lnTo>
                        <a:lnTo>
                          <a:pt x="221" y="349"/>
                        </a:lnTo>
                        <a:lnTo>
                          <a:pt x="221" y="379"/>
                        </a:lnTo>
                        <a:lnTo>
                          <a:pt x="86" y="382"/>
                        </a:lnTo>
                        <a:lnTo>
                          <a:pt x="86" y="357"/>
                        </a:lnTo>
                        <a:lnTo>
                          <a:pt x="79" y="322"/>
                        </a:lnTo>
                        <a:lnTo>
                          <a:pt x="68" y="299"/>
                        </a:lnTo>
                        <a:lnTo>
                          <a:pt x="58" y="273"/>
                        </a:lnTo>
                        <a:lnTo>
                          <a:pt x="46" y="252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grpSp>
                <p:nvGrpSpPr>
                  <p:cNvPr id="19581" name="Group 2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0" y="2115"/>
                    <a:ext cx="138" cy="126"/>
                    <a:chOff x="3410" y="2115"/>
                    <a:chExt cx="138" cy="126"/>
                  </a:xfrm>
                </p:grpSpPr>
                <p:sp>
                  <p:nvSpPr>
                    <p:cNvPr id="19582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340000" flipH="1">
                      <a:off x="3473" y="2191"/>
                      <a:ext cx="11" cy="90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 sz="1350"/>
                    </a:p>
                  </p:txBody>
                </p:sp>
                <p:sp>
                  <p:nvSpPr>
                    <p:cNvPr id="19583" name="Freeform 2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0" y="2115"/>
                      <a:ext cx="136" cy="38"/>
                    </a:xfrm>
                    <a:custGeom>
                      <a:avLst/>
                      <a:gdLst>
                        <a:gd name="T0" fmla="*/ 0 w 136"/>
                        <a:gd name="T1" fmla="*/ 3 h 38"/>
                        <a:gd name="T2" fmla="*/ 2 w 136"/>
                        <a:gd name="T3" fmla="*/ 37 h 38"/>
                        <a:gd name="T4" fmla="*/ 31 w 136"/>
                        <a:gd name="T5" fmla="*/ 37 h 38"/>
                        <a:gd name="T6" fmla="*/ 135 w 136"/>
                        <a:gd name="T7" fmla="*/ 11 h 38"/>
                        <a:gd name="T8" fmla="*/ 135 w 136"/>
                        <a:gd name="T9" fmla="*/ 0 h 38"/>
                        <a:gd name="T10" fmla="*/ 0 w 136"/>
                        <a:gd name="T11" fmla="*/ 3 h 3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6"/>
                        <a:gd name="T19" fmla="*/ 0 h 38"/>
                        <a:gd name="T20" fmla="*/ 136 w 136"/>
                        <a:gd name="T21" fmla="*/ 38 h 3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6" h="38">
                          <a:moveTo>
                            <a:pt x="0" y="3"/>
                          </a:moveTo>
                          <a:lnTo>
                            <a:pt x="2" y="37"/>
                          </a:lnTo>
                          <a:lnTo>
                            <a:pt x="31" y="37"/>
                          </a:lnTo>
                          <a:lnTo>
                            <a:pt x="135" y="11"/>
                          </a:lnTo>
                          <a:lnTo>
                            <a:pt x="135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84" name="Freeform 2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26"/>
                      <a:ext cx="135" cy="50"/>
                    </a:xfrm>
                    <a:custGeom>
                      <a:avLst/>
                      <a:gdLst>
                        <a:gd name="T0" fmla="*/ 28 w 135"/>
                        <a:gd name="T1" fmla="*/ 26 h 50"/>
                        <a:gd name="T2" fmla="*/ 0 w 135"/>
                        <a:gd name="T3" fmla="*/ 27 h 50"/>
                        <a:gd name="T4" fmla="*/ 0 w 135"/>
                        <a:gd name="T5" fmla="*/ 49 h 50"/>
                        <a:gd name="T6" fmla="*/ 29 w 135"/>
                        <a:gd name="T7" fmla="*/ 49 h 50"/>
                        <a:gd name="T8" fmla="*/ 134 w 135"/>
                        <a:gd name="T9" fmla="*/ 24 h 50"/>
                        <a:gd name="T10" fmla="*/ 132 w 135"/>
                        <a:gd name="T11" fmla="*/ 0 h 50"/>
                        <a:gd name="T12" fmla="*/ 28 w 135"/>
                        <a:gd name="T13" fmla="*/ 26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5"/>
                        <a:gd name="T22" fmla="*/ 0 h 50"/>
                        <a:gd name="T23" fmla="*/ 135 w 135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5" h="50">
                          <a:moveTo>
                            <a:pt x="28" y="26"/>
                          </a:moveTo>
                          <a:lnTo>
                            <a:pt x="0" y="27"/>
                          </a:lnTo>
                          <a:lnTo>
                            <a:pt x="0" y="49"/>
                          </a:lnTo>
                          <a:lnTo>
                            <a:pt x="29" y="49"/>
                          </a:lnTo>
                          <a:lnTo>
                            <a:pt x="134" y="24"/>
                          </a:lnTo>
                          <a:lnTo>
                            <a:pt x="132" y="0"/>
                          </a:lnTo>
                          <a:lnTo>
                            <a:pt x="28" y="26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85" name="Freeform 2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49"/>
                      <a:ext cx="135" cy="50"/>
                    </a:xfrm>
                    <a:custGeom>
                      <a:avLst/>
                      <a:gdLst>
                        <a:gd name="T0" fmla="*/ 29 w 135"/>
                        <a:gd name="T1" fmla="*/ 27 h 50"/>
                        <a:gd name="T2" fmla="*/ 0 w 135"/>
                        <a:gd name="T3" fmla="*/ 27 h 50"/>
                        <a:gd name="T4" fmla="*/ 0 w 135"/>
                        <a:gd name="T5" fmla="*/ 49 h 50"/>
                        <a:gd name="T6" fmla="*/ 29 w 135"/>
                        <a:gd name="T7" fmla="*/ 49 h 50"/>
                        <a:gd name="T8" fmla="*/ 134 w 135"/>
                        <a:gd name="T9" fmla="*/ 24 h 50"/>
                        <a:gd name="T10" fmla="*/ 133 w 135"/>
                        <a:gd name="T11" fmla="*/ 0 h 50"/>
                        <a:gd name="T12" fmla="*/ 29 w 135"/>
                        <a:gd name="T13" fmla="*/ 27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5"/>
                        <a:gd name="T22" fmla="*/ 0 h 50"/>
                        <a:gd name="T23" fmla="*/ 135 w 135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5" h="50">
                          <a:moveTo>
                            <a:pt x="29" y="27"/>
                          </a:moveTo>
                          <a:lnTo>
                            <a:pt x="0" y="27"/>
                          </a:lnTo>
                          <a:lnTo>
                            <a:pt x="0" y="49"/>
                          </a:lnTo>
                          <a:lnTo>
                            <a:pt x="29" y="49"/>
                          </a:lnTo>
                          <a:lnTo>
                            <a:pt x="134" y="24"/>
                          </a:lnTo>
                          <a:lnTo>
                            <a:pt x="133" y="0"/>
                          </a:lnTo>
                          <a:lnTo>
                            <a:pt x="29" y="27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86" name="Freeform 2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74"/>
                      <a:ext cx="135" cy="50"/>
                    </a:xfrm>
                    <a:custGeom>
                      <a:avLst/>
                      <a:gdLst>
                        <a:gd name="T0" fmla="*/ 29 w 135"/>
                        <a:gd name="T1" fmla="*/ 25 h 50"/>
                        <a:gd name="T2" fmla="*/ 25 w 135"/>
                        <a:gd name="T3" fmla="*/ 26 h 50"/>
                        <a:gd name="T4" fmla="*/ 0 w 135"/>
                        <a:gd name="T5" fmla="*/ 26 h 50"/>
                        <a:gd name="T6" fmla="*/ 0 w 135"/>
                        <a:gd name="T7" fmla="*/ 49 h 50"/>
                        <a:gd name="T8" fmla="*/ 29 w 135"/>
                        <a:gd name="T9" fmla="*/ 48 h 50"/>
                        <a:gd name="T10" fmla="*/ 134 w 135"/>
                        <a:gd name="T11" fmla="*/ 23 h 50"/>
                        <a:gd name="T12" fmla="*/ 134 w 135"/>
                        <a:gd name="T13" fmla="*/ 0 h 50"/>
                        <a:gd name="T14" fmla="*/ 29 w 135"/>
                        <a:gd name="T15" fmla="*/ 25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50"/>
                        <a:gd name="T26" fmla="*/ 135 w 135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50">
                          <a:moveTo>
                            <a:pt x="29" y="25"/>
                          </a:moveTo>
                          <a:lnTo>
                            <a:pt x="25" y="26"/>
                          </a:lnTo>
                          <a:lnTo>
                            <a:pt x="0" y="26"/>
                          </a:lnTo>
                          <a:lnTo>
                            <a:pt x="0" y="49"/>
                          </a:lnTo>
                          <a:lnTo>
                            <a:pt x="29" y="48"/>
                          </a:lnTo>
                          <a:lnTo>
                            <a:pt x="134" y="23"/>
                          </a:lnTo>
                          <a:lnTo>
                            <a:pt x="134" y="0"/>
                          </a:lnTo>
                          <a:lnTo>
                            <a:pt x="29" y="25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87" name="Freeform 2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97"/>
                      <a:ext cx="136" cy="38"/>
                    </a:xfrm>
                    <a:custGeom>
                      <a:avLst/>
                      <a:gdLst>
                        <a:gd name="T0" fmla="*/ 29 w 136"/>
                        <a:gd name="T1" fmla="*/ 25 h 38"/>
                        <a:gd name="T2" fmla="*/ 0 w 136"/>
                        <a:gd name="T3" fmla="*/ 26 h 38"/>
                        <a:gd name="T4" fmla="*/ 15 w 136"/>
                        <a:gd name="T5" fmla="*/ 37 h 38"/>
                        <a:gd name="T6" fmla="*/ 119 w 136"/>
                        <a:gd name="T7" fmla="*/ 35 h 38"/>
                        <a:gd name="T8" fmla="*/ 135 w 136"/>
                        <a:gd name="T9" fmla="*/ 23 h 38"/>
                        <a:gd name="T10" fmla="*/ 134 w 136"/>
                        <a:gd name="T11" fmla="*/ 0 h 38"/>
                        <a:gd name="T12" fmla="*/ 29 w 136"/>
                        <a:gd name="T13" fmla="*/ 25 h 3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6"/>
                        <a:gd name="T22" fmla="*/ 0 h 38"/>
                        <a:gd name="T23" fmla="*/ 136 w 136"/>
                        <a:gd name="T24" fmla="*/ 38 h 3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6" h="38">
                          <a:moveTo>
                            <a:pt x="29" y="25"/>
                          </a:moveTo>
                          <a:lnTo>
                            <a:pt x="0" y="26"/>
                          </a:lnTo>
                          <a:lnTo>
                            <a:pt x="15" y="37"/>
                          </a:lnTo>
                          <a:lnTo>
                            <a:pt x="119" y="35"/>
                          </a:lnTo>
                          <a:lnTo>
                            <a:pt x="135" y="23"/>
                          </a:lnTo>
                          <a:lnTo>
                            <a:pt x="134" y="0"/>
                          </a:lnTo>
                          <a:lnTo>
                            <a:pt x="29" y="25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</p:grpSp>
            </p:grpSp>
            <p:sp>
              <p:nvSpPr>
                <p:cNvPr id="19556" name="Line 2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65" y="1671"/>
                  <a:ext cx="35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57" name="Line 2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42" y="1562"/>
                  <a:ext cx="48" cy="1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58" name="Line 24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04" y="1630"/>
                  <a:ext cx="1" cy="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59" name="Line 243"/>
                <p:cNvSpPr>
                  <a:spLocks noChangeAspect="1" noChangeShapeType="1"/>
                </p:cNvSpPr>
                <p:nvPr/>
              </p:nvSpPr>
              <p:spPr bwMode="auto">
                <a:xfrm>
                  <a:off x="3463" y="1553"/>
                  <a:ext cx="1" cy="16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0" name="Line 244"/>
                <p:cNvSpPr>
                  <a:spLocks noChangeAspect="1" noChangeShapeType="1"/>
                </p:cNvSpPr>
                <p:nvPr/>
              </p:nvSpPr>
              <p:spPr bwMode="auto">
                <a:xfrm>
                  <a:off x="3432" y="1624"/>
                  <a:ext cx="4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1" name="Line 24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63" y="1550"/>
                  <a:ext cx="32" cy="16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2" name="Line 24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36" y="1656"/>
                  <a:ext cx="32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3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89" y="1888"/>
                  <a:ext cx="1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4" name="Line 2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10" y="1984"/>
                  <a:ext cx="10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5" name="Line 2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06" y="1719"/>
                  <a:ext cx="61" cy="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6" name="Line 2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8" y="1708"/>
                  <a:ext cx="132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7" name="Line 2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35" y="1799"/>
                  <a:ext cx="81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8" name="Line 2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42" y="1819"/>
                  <a:ext cx="163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69" name="Line 253"/>
                <p:cNvSpPr>
                  <a:spLocks noChangeAspect="1" noChangeShapeType="1"/>
                </p:cNvSpPr>
                <p:nvPr/>
              </p:nvSpPr>
              <p:spPr bwMode="auto">
                <a:xfrm>
                  <a:off x="3642" y="188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0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3649" y="1934"/>
                  <a:ext cx="171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1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3628" y="1963"/>
                  <a:ext cx="106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2" name="Line 256"/>
                <p:cNvSpPr>
                  <a:spLocks noChangeAspect="1" noChangeShapeType="1"/>
                </p:cNvSpPr>
                <p:nvPr/>
              </p:nvSpPr>
              <p:spPr bwMode="auto">
                <a:xfrm>
                  <a:off x="3610" y="1997"/>
                  <a:ext cx="166" cy="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3" name="Line 2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93" y="1599"/>
                  <a:ext cx="105" cy="15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4" name="Line 2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95" y="2012"/>
                  <a:ext cx="162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5" name="Line 2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35" y="1950"/>
                  <a:ext cx="170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6" name="Line 2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35" y="1822"/>
                  <a:ext cx="164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7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3232" y="1607"/>
                  <a:ext cx="110" cy="1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8" name="Line 26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62" y="1740"/>
                  <a:ext cx="135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579" name="Line 26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46" y="1727"/>
                  <a:ext cx="63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9504" name="Group 264"/>
              <p:cNvGrpSpPr>
                <a:grpSpLocks/>
              </p:cNvGrpSpPr>
              <p:nvPr/>
            </p:nvGrpSpPr>
            <p:grpSpPr bwMode="auto">
              <a:xfrm>
                <a:off x="479" y="1819"/>
                <a:ext cx="4053" cy="1703"/>
                <a:chOff x="479" y="1819"/>
                <a:chExt cx="4053" cy="1703"/>
              </a:xfrm>
            </p:grpSpPr>
            <p:grpSp>
              <p:nvGrpSpPr>
                <p:cNvPr id="19505" name="Group 265"/>
                <p:cNvGrpSpPr>
                  <a:grpSpLocks/>
                </p:cNvGrpSpPr>
                <p:nvPr/>
              </p:nvGrpSpPr>
              <p:grpSpPr bwMode="auto">
                <a:xfrm>
                  <a:off x="479" y="1819"/>
                  <a:ext cx="4053" cy="1703"/>
                  <a:chOff x="479" y="1819"/>
                  <a:chExt cx="4053" cy="1703"/>
                </a:xfrm>
              </p:grpSpPr>
              <p:sp>
                <p:nvSpPr>
                  <p:cNvPr id="19548" name="Line 2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9" y="1919"/>
                    <a:ext cx="47" cy="4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549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7" y="1819"/>
                    <a:ext cx="0" cy="9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550" name="Line 2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49" y="3086"/>
                    <a:ext cx="276" cy="28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551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2040"/>
                    <a:ext cx="1018" cy="102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552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3" y="2049"/>
                    <a:ext cx="767" cy="76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553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1562" y="3072"/>
                    <a:ext cx="297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554" name="Line 2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0" y="3066"/>
                    <a:ext cx="451" cy="45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19506" name="Group 273"/>
                <p:cNvGrpSpPr>
                  <a:grpSpLocks/>
                </p:cNvGrpSpPr>
                <p:nvPr/>
              </p:nvGrpSpPr>
              <p:grpSpPr bwMode="auto">
                <a:xfrm>
                  <a:off x="768" y="2073"/>
                  <a:ext cx="1848" cy="958"/>
                  <a:chOff x="768" y="2073"/>
                  <a:chExt cx="1848" cy="958"/>
                </a:xfrm>
              </p:grpSpPr>
              <p:grpSp>
                <p:nvGrpSpPr>
                  <p:cNvPr id="19507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768" y="2073"/>
                    <a:ext cx="1445" cy="958"/>
                    <a:chOff x="768" y="2073"/>
                    <a:chExt cx="1445" cy="958"/>
                  </a:xfrm>
                </p:grpSpPr>
                <p:grpSp>
                  <p:nvGrpSpPr>
                    <p:cNvPr id="19516" name="Group 275"/>
                    <p:cNvGrpSpPr>
                      <a:grpSpLocks/>
                    </p:cNvGrpSpPr>
                    <p:nvPr/>
                  </p:nvGrpSpPr>
                  <p:grpSpPr bwMode="auto">
                    <a:xfrm rot="2700000">
                      <a:off x="1542" y="2888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19541" name="Arc 276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FF0033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2" name="Line 277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3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4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5" name="Line 280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6" name="Line 281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7" name="Line 2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19517" name="Group 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32" y="2898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19534" name="Arc 284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DB210D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5" name="Line 285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6" name="Line 286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7" name="Line 287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8" name="Line 288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9" name="Line 289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40" name="Line 2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19518" name="Group 291"/>
                    <p:cNvGrpSpPr>
                      <a:grpSpLocks/>
                    </p:cNvGrpSpPr>
                    <p:nvPr/>
                  </p:nvGrpSpPr>
                  <p:grpSpPr bwMode="auto">
                    <a:xfrm rot="2789693" flipH="1">
                      <a:off x="730" y="2111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19527" name="Arc 292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DB210D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8" name="Line 293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9" name="Line 294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0" name="Line 295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1" name="Line 296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2" name="Line 297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33" name="Line 2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19519" name="Group 299"/>
                    <p:cNvGrpSpPr>
                      <a:grpSpLocks/>
                    </p:cNvGrpSpPr>
                    <p:nvPr/>
                  </p:nvGrpSpPr>
                  <p:grpSpPr bwMode="auto">
                    <a:xfrm rot="2789693" flipH="1">
                      <a:off x="1014" y="2407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19520" name="Arc 300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DB210D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1" name="Line 301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2" name="Line 302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3" name="Line 303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4" name="Line 304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5" name="Line 305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19526" name="Line 3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</p:grpSp>
              <p:grpSp>
                <p:nvGrpSpPr>
                  <p:cNvPr id="19508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2435" y="2904"/>
                    <a:ext cx="181" cy="106"/>
                    <a:chOff x="852" y="3528"/>
                    <a:chExt cx="181" cy="106"/>
                  </a:xfrm>
                </p:grpSpPr>
                <p:sp>
                  <p:nvSpPr>
                    <p:cNvPr id="19509" name="Arc 308"/>
                    <p:cNvSpPr>
                      <a:spLocks/>
                    </p:cNvSpPr>
                    <p:nvPr/>
                  </p:nvSpPr>
                  <p:spPr bwMode="auto">
                    <a:xfrm rot="-78365">
                      <a:off x="887" y="3579"/>
                      <a:ext cx="113" cy="55"/>
                    </a:xfrm>
                    <a:custGeom>
                      <a:avLst/>
                      <a:gdLst>
                        <a:gd name="T0" fmla="*/ 0 w 43151"/>
                        <a:gd name="T1" fmla="*/ 0 h 22096"/>
                        <a:gd name="T2" fmla="*/ 0 w 43151"/>
                        <a:gd name="T3" fmla="*/ 0 h 22096"/>
                        <a:gd name="T4" fmla="*/ 0 w 43151"/>
                        <a:gd name="T5" fmla="*/ 0 h 22096"/>
                        <a:gd name="T6" fmla="*/ 0 60000 65536"/>
                        <a:gd name="T7" fmla="*/ 0 60000 65536"/>
                        <a:gd name="T8" fmla="*/ 0 60000 65536"/>
                        <a:gd name="T9" fmla="*/ 0 w 43151"/>
                        <a:gd name="T10" fmla="*/ 0 h 22096"/>
                        <a:gd name="T11" fmla="*/ 43151 w 43151"/>
                        <a:gd name="T12" fmla="*/ 22096 h 220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151" h="22096" fill="none" extrusionOk="0">
                          <a:moveTo>
                            <a:pt x="-1" y="20145"/>
                          </a:moveTo>
                          <a:cubicBezTo>
                            <a:pt x="765" y="8806"/>
                            <a:pt x="10186" y="-1"/>
                            <a:pt x="21551" y="0"/>
                          </a:cubicBezTo>
                          <a:cubicBezTo>
                            <a:pt x="33480" y="0"/>
                            <a:pt x="43151" y="9670"/>
                            <a:pt x="43151" y="21600"/>
                          </a:cubicBezTo>
                          <a:cubicBezTo>
                            <a:pt x="43151" y="21765"/>
                            <a:pt x="43149" y="21930"/>
                            <a:pt x="43145" y="22096"/>
                          </a:cubicBezTo>
                        </a:path>
                        <a:path w="43151" h="22096" stroke="0" extrusionOk="0">
                          <a:moveTo>
                            <a:pt x="-1" y="20145"/>
                          </a:moveTo>
                          <a:cubicBezTo>
                            <a:pt x="765" y="8806"/>
                            <a:pt x="10186" y="-1"/>
                            <a:pt x="21551" y="0"/>
                          </a:cubicBezTo>
                          <a:cubicBezTo>
                            <a:pt x="33480" y="0"/>
                            <a:pt x="43151" y="9670"/>
                            <a:pt x="43151" y="21600"/>
                          </a:cubicBezTo>
                          <a:cubicBezTo>
                            <a:pt x="43151" y="21765"/>
                            <a:pt x="43149" y="21930"/>
                            <a:pt x="43145" y="22096"/>
                          </a:cubicBezTo>
                          <a:lnTo>
                            <a:pt x="21551" y="21600"/>
                          </a:lnTo>
                          <a:lnTo>
                            <a:pt x="-1" y="20145"/>
                          </a:lnTo>
                          <a:close/>
                        </a:path>
                      </a:pathLst>
                    </a:custGeom>
                    <a:solidFill>
                      <a:srgbClr val="DB210D"/>
                    </a:solidFill>
                    <a:ln w="127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10" name="Line 309"/>
                    <p:cNvSpPr>
                      <a:spLocks noChangeShapeType="1"/>
                    </p:cNvSpPr>
                    <p:nvPr/>
                  </p:nvSpPr>
                  <p:spPr bwMode="auto">
                    <a:xfrm rot="21521635" flipV="1">
                      <a:off x="940" y="3528"/>
                      <a:ext cx="0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11" name="Line 310"/>
                    <p:cNvSpPr>
                      <a:spLocks noChangeShapeType="1"/>
                    </p:cNvSpPr>
                    <p:nvPr/>
                  </p:nvSpPr>
                  <p:spPr bwMode="auto">
                    <a:xfrm rot="21521635" flipV="1">
                      <a:off x="978" y="3544"/>
                      <a:ext cx="18" cy="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12" name="Line 311"/>
                    <p:cNvSpPr>
                      <a:spLocks noChangeShapeType="1"/>
                    </p:cNvSpPr>
                    <p:nvPr/>
                  </p:nvSpPr>
                  <p:spPr bwMode="auto">
                    <a:xfrm rot="-78365" flipH="1" flipV="1">
                      <a:off x="885" y="3544"/>
                      <a:ext cx="14" cy="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13" name="Line 312"/>
                    <p:cNvSpPr>
                      <a:spLocks noChangeShapeType="1"/>
                    </p:cNvSpPr>
                    <p:nvPr/>
                  </p:nvSpPr>
                  <p:spPr bwMode="auto">
                    <a:xfrm rot="-78365" flipH="1" flipV="1">
                      <a:off x="852" y="3587"/>
                      <a:ext cx="22" cy="2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14" name="Line 313"/>
                    <p:cNvSpPr>
                      <a:spLocks noChangeShapeType="1"/>
                    </p:cNvSpPr>
                    <p:nvPr/>
                  </p:nvSpPr>
                  <p:spPr bwMode="auto">
                    <a:xfrm rot="21521635" flipV="1">
                      <a:off x="1010" y="3582"/>
                      <a:ext cx="23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9515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7" y="3630"/>
                      <a:ext cx="109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</p:grpSp>
            </p:grpSp>
          </p:grpSp>
        </p:grpSp>
      </p:grpSp>
      <p:sp>
        <p:nvSpPr>
          <p:cNvPr id="19487" name="Rectangle 315"/>
          <p:cNvSpPr>
            <a:spLocks noChangeArrowheads="1"/>
          </p:cNvSpPr>
          <p:nvPr/>
        </p:nvSpPr>
        <p:spPr bwMode="auto">
          <a:xfrm rot="2703877">
            <a:off x="3852862" y="4363641"/>
            <a:ext cx="196454" cy="84534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88" name="Rectangle 316"/>
          <p:cNvSpPr>
            <a:spLocks noChangeArrowheads="1"/>
          </p:cNvSpPr>
          <p:nvPr/>
        </p:nvSpPr>
        <p:spPr bwMode="auto">
          <a:xfrm>
            <a:off x="4833939" y="4062413"/>
            <a:ext cx="10715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89" name="Rectangle 317"/>
          <p:cNvSpPr>
            <a:spLocks noChangeArrowheads="1"/>
          </p:cNvSpPr>
          <p:nvPr/>
        </p:nvSpPr>
        <p:spPr bwMode="auto">
          <a:xfrm>
            <a:off x="5239942" y="4062413"/>
            <a:ext cx="105965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0" name="Rectangle 318"/>
          <p:cNvSpPr>
            <a:spLocks noChangeArrowheads="1"/>
          </p:cNvSpPr>
          <p:nvPr/>
        </p:nvSpPr>
        <p:spPr bwMode="auto">
          <a:xfrm>
            <a:off x="4413649" y="4062413"/>
            <a:ext cx="10715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1" name="Rectangle 319"/>
          <p:cNvSpPr>
            <a:spLocks noChangeArrowheads="1"/>
          </p:cNvSpPr>
          <p:nvPr/>
        </p:nvSpPr>
        <p:spPr bwMode="auto">
          <a:xfrm>
            <a:off x="3870724" y="4062413"/>
            <a:ext cx="10715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2" name="Rectangle 320"/>
          <p:cNvSpPr>
            <a:spLocks noChangeArrowheads="1"/>
          </p:cNvSpPr>
          <p:nvPr/>
        </p:nvSpPr>
        <p:spPr bwMode="auto">
          <a:xfrm>
            <a:off x="3465911" y="4062413"/>
            <a:ext cx="105965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3" name="Rectangle 321"/>
          <p:cNvSpPr>
            <a:spLocks noChangeArrowheads="1"/>
          </p:cNvSpPr>
          <p:nvPr/>
        </p:nvSpPr>
        <p:spPr bwMode="auto">
          <a:xfrm>
            <a:off x="3045619" y="4062413"/>
            <a:ext cx="10596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9514" tIns="29757" rIns="59514" bIns="29757" anchor="ctr"/>
          <a:lstStyle/>
          <a:p>
            <a:pPr defTabSz="496491"/>
            <a:endParaRPr lang="en-US" sz="1275"/>
          </a:p>
        </p:txBody>
      </p:sp>
      <p:sp>
        <p:nvSpPr>
          <p:cNvPr id="19494" name="Rectangle 322"/>
          <p:cNvSpPr>
            <a:spLocks noChangeArrowheads="1"/>
          </p:cNvSpPr>
          <p:nvPr/>
        </p:nvSpPr>
        <p:spPr bwMode="auto">
          <a:xfrm rot="2700000">
            <a:off x="2438401" y="4014789"/>
            <a:ext cx="103584" cy="10596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5" name="Rectangle 323"/>
          <p:cNvSpPr>
            <a:spLocks noChangeArrowheads="1"/>
          </p:cNvSpPr>
          <p:nvPr/>
        </p:nvSpPr>
        <p:spPr bwMode="auto">
          <a:xfrm rot="-8100000">
            <a:off x="1897262" y="3512941"/>
            <a:ext cx="103585" cy="107156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6" name="Rectangle 324"/>
          <p:cNvSpPr>
            <a:spLocks noChangeArrowheads="1"/>
          </p:cNvSpPr>
          <p:nvPr/>
        </p:nvSpPr>
        <p:spPr bwMode="auto">
          <a:xfrm rot="2703877">
            <a:off x="2541985" y="3427810"/>
            <a:ext cx="196454" cy="8453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9514" tIns="29757" rIns="59514" bIns="29757" anchor="ctr"/>
          <a:lstStyle/>
          <a:p>
            <a:pPr defTabSz="496491"/>
            <a:endParaRPr lang="en-US" sz="1275"/>
          </a:p>
        </p:txBody>
      </p:sp>
      <p:sp>
        <p:nvSpPr>
          <p:cNvPr id="19497" name="Rectangle 325"/>
          <p:cNvSpPr>
            <a:spLocks noChangeArrowheads="1"/>
          </p:cNvSpPr>
          <p:nvPr/>
        </p:nvSpPr>
        <p:spPr bwMode="auto">
          <a:xfrm rot="2703877">
            <a:off x="2388394" y="4363641"/>
            <a:ext cx="196454" cy="84534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19498" name="Rectangle 326"/>
          <p:cNvSpPr>
            <a:spLocks noChangeArrowheads="1"/>
          </p:cNvSpPr>
          <p:nvPr/>
        </p:nvSpPr>
        <p:spPr bwMode="auto">
          <a:xfrm rot="-8100000">
            <a:off x="1589485" y="3213497"/>
            <a:ext cx="103585" cy="105966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59514" tIns="29757" rIns="59514" bIns="29757" anchor="ctr"/>
          <a:lstStyle/>
          <a:p>
            <a:pPr defTabSz="496491"/>
            <a:endParaRPr lang="en-US" sz="1275"/>
          </a:p>
        </p:txBody>
      </p:sp>
      <p:pic>
        <p:nvPicPr>
          <p:cNvPr id="19499" name="Picture 3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9" y="4024312"/>
            <a:ext cx="846535" cy="6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465" name="Picture 3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14701"/>
            <a:ext cx="766763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491" y="304800"/>
            <a:ext cx="6792180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2800" dirty="0">
                <a:solidFill>
                  <a:srgbClr val="2C6EB5"/>
                </a:solidFill>
                <a:latin typeface="Arial" pitchFamily="34" charset="0"/>
                <a:ea typeface="+mj-ea"/>
                <a:cs typeface="Arial" pitchFamily="34" charset="0"/>
              </a:rPr>
              <a:t>How Outage Management System Works</a:t>
            </a:r>
          </a:p>
        </p:txBody>
      </p:sp>
    </p:spTree>
    <p:extLst>
      <p:ext uri="{BB962C8B-B14F-4D97-AF65-F5344CB8AC3E}">
        <p14:creationId xmlns:p14="http://schemas.microsoft.com/office/powerpoint/2010/main" xmlns="" val="6376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32"/>
          <p:cNvGrpSpPr>
            <a:grpSpLocks/>
          </p:cNvGrpSpPr>
          <p:nvPr/>
        </p:nvGrpSpPr>
        <p:grpSpPr bwMode="auto">
          <a:xfrm rot="2700000">
            <a:off x="2421732" y="3805239"/>
            <a:ext cx="184547" cy="110728"/>
            <a:chOff x="852" y="3528"/>
            <a:chExt cx="181" cy="106"/>
          </a:xfrm>
        </p:grpSpPr>
        <p:sp>
          <p:nvSpPr>
            <p:cNvPr id="20809" name="Arc 333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10" name="Line 334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11" name="Line 335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12" name="Line 336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13" name="Line 337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14" name="Line 338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15" name="Line 339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pic>
        <p:nvPicPr>
          <p:cNvPr id="20483" name="Picture 340" descr="NewSch_pos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1" y="4102895"/>
            <a:ext cx="7185422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341"/>
          <p:cNvGrpSpPr>
            <a:grpSpLocks noChangeAspect="1"/>
          </p:cNvGrpSpPr>
          <p:nvPr/>
        </p:nvGrpSpPr>
        <p:grpSpPr bwMode="auto">
          <a:xfrm rot="-8282643">
            <a:off x="1988344" y="4404123"/>
            <a:ext cx="334566" cy="310753"/>
            <a:chOff x="3135" y="1550"/>
            <a:chExt cx="685" cy="691"/>
          </a:xfrm>
        </p:grpSpPr>
        <p:grpSp>
          <p:nvGrpSpPr>
            <p:cNvPr id="20776" name="Group 342"/>
            <p:cNvGrpSpPr>
              <a:grpSpLocks noChangeAspect="1"/>
            </p:cNvGrpSpPr>
            <p:nvPr/>
          </p:nvGrpSpPr>
          <p:grpSpPr bwMode="auto">
            <a:xfrm>
              <a:off x="3324" y="1741"/>
              <a:ext cx="288" cy="500"/>
              <a:chOff x="3324" y="1741"/>
              <a:chExt cx="288" cy="500"/>
            </a:xfrm>
          </p:grpSpPr>
          <p:sp>
            <p:nvSpPr>
              <p:cNvPr id="20801" name="Freeform 343"/>
              <p:cNvSpPr>
                <a:spLocks noChangeAspect="1"/>
              </p:cNvSpPr>
              <p:nvPr/>
            </p:nvSpPr>
            <p:spPr bwMode="auto">
              <a:xfrm>
                <a:off x="3324" y="1741"/>
                <a:ext cx="288" cy="383"/>
              </a:xfrm>
              <a:custGeom>
                <a:avLst/>
                <a:gdLst>
                  <a:gd name="T0" fmla="*/ 46 w 288"/>
                  <a:gd name="T1" fmla="*/ 252 h 383"/>
                  <a:gd name="T2" fmla="*/ 33 w 288"/>
                  <a:gd name="T3" fmla="*/ 231 h 383"/>
                  <a:gd name="T4" fmla="*/ 17 w 288"/>
                  <a:gd name="T5" fmla="*/ 206 h 383"/>
                  <a:gd name="T6" fmla="*/ 6 w 288"/>
                  <a:gd name="T7" fmla="*/ 184 h 383"/>
                  <a:gd name="T8" fmla="*/ 0 w 288"/>
                  <a:gd name="T9" fmla="*/ 157 h 383"/>
                  <a:gd name="T10" fmla="*/ 0 w 288"/>
                  <a:gd name="T11" fmla="*/ 135 h 383"/>
                  <a:gd name="T12" fmla="*/ 5 w 288"/>
                  <a:gd name="T13" fmla="*/ 102 h 383"/>
                  <a:gd name="T14" fmla="*/ 15 w 288"/>
                  <a:gd name="T15" fmla="*/ 75 h 383"/>
                  <a:gd name="T16" fmla="*/ 35 w 288"/>
                  <a:gd name="T17" fmla="*/ 47 h 383"/>
                  <a:gd name="T18" fmla="*/ 62 w 288"/>
                  <a:gd name="T19" fmla="*/ 27 h 383"/>
                  <a:gd name="T20" fmla="*/ 84 w 288"/>
                  <a:gd name="T21" fmla="*/ 15 h 383"/>
                  <a:gd name="T22" fmla="*/ 109 w 288"/>
                  <a:gd name="T23" fmla="*/ 4 h 383"/>
                  <a:gd name="T24" fmla="*/ 145 w 288"/>
                  <a:gd name="T25" fmla="*/ 0 h 383"/>
                  <a:gd name="T26" fmla="*/ 179 w 288"/>
                  <a:gd name="T27" fmla="*/ 3 h 383"/>
                  <a:gd name="T28" fmla="*/ 201 w 288"/>
                  <a:gd name="T29" fmla="*/ 11 h 383"/>
                  <a:gd name="T30" fmla="*/ 223 w 288"/>
                  <a:gd name="T31" fmla="*/ 23 h 383"/>
                  <a:gd name="T32" fmla="*/ 242 w 288"/>
                  <a:gd name="T33" fmla="*/ 37 h 383"/>
                  <a:gd name="T34" fmla="*/ 257 w 288"/>
                  <a:gd name="T35" fmla="*/ 53 h 383"/>
                  <a:gd name="T36" fmla="*/ 268 w 288"/>
                  <a:gd name="T37" fmla="*/ 69 h 383"/>
                  <a:gd name="T38" fmla="*/ 277 w 288"/>
                  <a:gd name="T39" fmla="*/ 87 h 383"/>
                  <a:gd name="T40" fmla="*/ 283 w 288"/>
                  <a:gd name="T41" fmla="*/ 107 h 383"/>
                  <a:gd name="T42" fmla="*/ 287 w 288"/>
                  <a:gd name="T43" fmla="*/ 129 h 383"/>
                  <a:gd name="T44" fmla="*/ 286 w 288"/>
                  <a:gd name="T45" fmla="*/ 154 h 383"/>
                  <a:gd name="T46" fmla="*/ 279 w 288"/>
                  <a:gd name="T47" fmla="*/ 176 h 383"/>
                  <a:gd name="T48" fmla="*/ 270 w 288"/>
                  <a:gd name="T49" fmla="*/ 202 h 383"/>
                  <a:gd name="T50" fmla="*/ 254 w 288"/>
                  <a:gd name="T51" fmla="*/ 230 h 383"/>
                  <a:gd name="T52" fmla="*/ 246 w 288"/>
                  <a:gd name="T53" fmla="*/ 248 h 383"/>
                  <a:gd name="T54" fmla="*/ 238 w 288"/>
                  <a:gd name="T55" fmla="*/ 272 h 383"/>
                  <a:gd name="T56" fmla="*/ 230 w 288"/>
                  <a:gd name="T57" fmla="*/ 300 h 383"/>
                  <a:gd name="T58" fmla="*/ 224 w 288"/>
                  <a:gd name="T59" fmla="*/ 322 h 383"/>
                  <a:gd name="T60" fmla="*/ 221 w 288"/>
                  <a:gd name="T61" fmla="*/ 349 h 383"/>
                  <a:gd name="T62" fmla="*/ 221 w 288"/>
                  <a:gd name="T63" fmla="*/ 379 h 383"/>
                  <a:gd name="T64" fmla="*/ 86 w 288"/>
                  <a:gd name="T65" fmla="*/ 382 h 383"/>
                  <a:gd name="T66" fmla="*/ 86 w 288"/>
                  <a:gd name="T67" fmla="*/ 357 h 383"/>
                  <a:gd name="T68" fmla="*/ 79 w 288"/>
                  <a:gd name="T69" fmla="*/ 322 h 383"/>
                  <a:gd name="T70" fmla="*/ 68 w 288"/>
                  <a:gd name="T71" fmla="*/ 299 h 383"/>
                  <a:gd name="T72" fmla="*/ 58 w 288"/>
                  <a:gd name="T73" fmla="*/ 273 h 383"/>
                  <a:gd name="T74" fmla="*/ 46 w 288"/>
                  <a:gd name="T75" fmla="*/ 252 h 38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8"/>
                  <a:gd name="T115" fmla="*/ 0 h 383"/>
                  <a:gd name="T116" fmla="*/ 288 w 288"/>
                  <a:gd name="T117" fmla="*/ 383 h 38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8" h="383">
                    <a:moveTo>
                      <a:pt x="46" y="252"/>
                    </a:moveTo>
                    <a:lnTo>
                      <a:pt x="33" y="231"/>
                    </a:lnTo>
                    <a:lnTo>
                      <a:pt x="17" y="206"/>
                    </a:lnTo>
                    <a:lnTo>
                      <a:pt x="6" y="184"/>
                    </a:lnTo>
                    <a:lnTo>
                      <a:pt x="0" y="157"/>
                    </a:lnTo>
                    <a:lnTo>
                      <a:pt x="0" y="135"/>
                    </a:lnTo>
                    <a:lnTo>
                      <a:pt x="5" y="102"/>
                    </a:lnTo>
                    <a:lnTo>
                      <a:pt x="15" y="75"/>
                    </a:lnTo>
                    <a:lnTo>
                      <a:pt x="35" y="47"/>
                    </a:lnTo>
                    <a:lnTo>
                      <a:pt x="62" y="27"/>
                    </a:lnTo>
                    <a:lnTo>
                      <a:pt x="84" y="15"/>
                    </a:lnTo>
                    <a:lnTo>
                      <a:pt x="109" y="4"/>
                    </a:lnTo>
                    <a:lnTo>
                      <a:pt x="145" y="0"/>
                    </a:lnTo>
                    <a:lnTo>
                      <a:pt x="179" y="3"/>
                    </a:lnTo>
                    <a:lnTo>
                      <a:pt x="201" y="11"/>
                    </a:lnTo>
                    <a:lnTo>
                      <a:pt x="223" y="23"/>
                    </a:lnTo>
                    <a:lnTo>
                      <a:pt x="242" y="37"/>
                    </a:lnTo>
                    <a:lnTo>
                      <a:pt x="257" y="53"/>
                    </a:lnTo>
                    <a:lnTo>
                      <a:pt x="268" y="69"/>
                    </a:lnTo>
                    <a:lnTo>
                      <a:pt x="277" y="87"/>
                    </a:lnTo>
                    <a:lnTo>
                      <a:pt x="283" y="107"/>
                    </a:lnTo>
                    <a:lnTo>
                      <a:pt x="287" y="129"/>
                    </a:lnTo>
                    <a:lnTo>
                      <a:pt x="286" y="154"/>
                    </a:lnTo>
                    <a:lnTo>
                      <a:pt x="279" y="176"/>
                    </a:lnTo>
                    <a:lnTo>
                      <a:pt x="270" y="202"/>
                    </a:lnTo>
                    <a:lnTo>
                      <a:pt x="254" y="230"/>
                    </a:lnTo>
                    <a:lnTo>
                      <a:pt x="246" y="248"/>
                    </a:lnTo>
                    <a:lnTo>
                      <a:pt x="238" y="272"/>
                    </a:lnTo>
                    <a:lnTo>
                      <a:pt x="230" y="300"/>
                    </a:lnTo>
                    <a:lnTo>
                      <a:pt x="224" y="322"/>
                    </a:lnTo>
                    <a:lnTo>
                      <a:pt x="221" y="349"/>
                    </a:lnTo>
                    <a:lnTo>
                      <a:pt x="221" y="379"/>
                    </a:lnTo>
                    <a:lnTo>
                      <a:pt x="86" y="382"/>
                    </a:lnTo>
                    <a:lnTo>
                      <a:pt x="86" y="357"/>
                    </a:lnTo>
                    <a:lnTo>
                      <a:pt x="79" y="322"/>
                    </a:lnTo>
                    <a:lnTo>
                      <a:pt x="68" y="299"/>
                    </a:lnTo>
                    <a:lnTo>
                      <a:pt x="58" y="273"/>
                    </a:lnTo>
                    <a:lnTo>
                      <a:pt x="46" y="252"/>
                    </a:lnTo>
                  </a:path>
                </a:pathLst>
              </a:custGeom>
              <a:solidFill>
                <a:schemeClr val="tx2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20802" name="Group 344"/>
              <p:cNvGrpSpPr>
                <a:grpSpLocks noChangeAspect="1"/>
              </p:cNvGrpSpPr>
              <p:nvPr/>
            </p:nvGrpSpPr>
            <p:grpSpPr bwMode="auto">
              <a:xfrm>
                <a:off x="3410" y="2115"/>
                <a:ext cx="138" cy="126"/>
                <a:chOff x="3410" y="2115"/>
                <a:chExt cx="138" cy="126"/>
              </a:xfrm>
            </p:grpSpPr>
            <p:sp>
              <p:nvSpPr>
                <p:cNvPr id="20803" name="Oval 345"/>
                <p:cNvSpPr>
                  <a:spLocks noChangeAspect="1" noChangeArrowheads="1"/>
                </p:cNvSpPr>
                <p:nvPr/>
              </p:nvSpPr>
              <p:spPr bwMode="auto">
                <a:xfrm rot="5340000" flipH="1">
                  <a:off x="3473" y="2191"/>
                  <a:ext cx="11" cy="9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 sz="1350"/>
                </a:p>
              </p:txBody>
            </p:sp>
            <p:sp>
              <p:nvSpPr>
                <p:cNvPr id="20804" name="Freeform 346"/>
                <p:cNvSpPr>
                  <a:spLocks noChangeAspect="1"/>
                </p:cNvSpPr>
                <p:nvPr/>
              </p:nvSpPr>
              <p:spPr bwMode="auto">
                <a:xfrm>
                  <a:off x="3410" y="2115"/>
                  <a:ext cx="136" cy="38"/>
                </a:xfrm>
                <a:custGeom>
                  <a:avLst/>
                  <a:gdLst>
                    <a:gd name="T0" fmla="*/ 0 w 136"/>
                    <a:gd name="T1" fmla="*/ 3 h 38"/>
                    <a:gd name="T2" fmla="*/ 2 w 136"/>
                    <a:gd name="T3" fmla="*/ 37 h 38"/>
                    <a:gd name="T4" fmla="*/ 31 w 136"/>
                    <a:gd name="T5" fmla="*/ 37 h 38"/>
                    <a:gd name="T6" fmla="*/ 135 w 136"/>
                    <a:gd name="T7" fmla="*/ 11 h 38"/>
                    <a:gd name="T8" fmla="*/ 135 w 136"/>
                    <a:gd name="T9" fmla="*/ 0 h 38"/>
                    <a:gd name="T10" fmla="*/ 0 w 136"/>
                    <a:gd name="T11" fmla="*/ 3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8"/>
                    <a:gd name="T20" fmla="*/ 136 w 136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8">
                      <a:moveTo>
                        <a:pt x="0" y="3"/>
                      </a:moveTo>
                      <a:lnTo>
                        <a:pt x="2" y="37"/>
                      </a:lnTo>
                      <a:lnTo>
                        <a:pt x="31" y="37"/>
                      </a:lnTo>
                      <a:lnTo>
                        <a:pt x="135" y="11"/>
                      </a:lnTo>
                      <a:lnTo>
                        <a:pt x="13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chemeClr val="tx2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05" name="Freeform 347"/>
                <p:cNvSpPr>
                  <a:spLocks noChangeAspect="1"/>
                </p:cNvSpPr>
                <p:nvPr/>
              </p:nvSpPr>
              <p:spPr bwMode="auto">
                <a:xfrm>
                  <a:off x="3412" y="2126"/>
                  <a:ext cx="135" cy="50"/>
                </a:xfrm>
                <a:custGeom>
                  <a:avLst/>
                  <a:gdLst>
                    <a:gd name="T0" fmla="*/ 28 w 135"/>
                    <a:gd name="T1" fmla="*/ 26 h 50"/>
                    <a:gd name="T2" fmla="*/ 0 w 135"/>
                    <a:gd name="T3" fmla="*/ 27 h 50"/>
                    <a:gd name="T4" fmla="*/ 0 w 135"/>
                    <a:gd name="T5" fmla="*/ 49 h 50"/>
                    <a:gd name="T6" fmla="*/ 29 w 135"/>
                    <a:gd name="T7" fmla="*/ 49 h 50"/>
                    <a:gd name="T8" fmla="*/ 134 w 135"/>
                    <a:gd name="T9" fmla="*/ 24 h 50"/>
                    <a:gd name="T10" fmla="*/ 132 w 135"/>
                    <a:gd name="T11" fmla="*/ 0 h 50"/>
                    <a:gd name="T12" fmla="*/ 28 w 135"/>
                    <a:gd name="T13" fmla="*/ 26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5"/>
                    <a:gd name="T22" fmla="*/ 0 h 50"/>
                    <a:gd name="T23" fmla="*/ 135 w 135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5" h="50">
                      <a:moveTo>
                        <a:pt x="28" y="26"/>
                      </a:moveTo>
                      <a:lnTo>
                        <a:pt x="0" y="27"/>
                      </a:lnTo>
                      <a:lnTo>
                        <a:pt x="0" y="49"/>
                      </a:lnTo>
                      <a:lnTo>
                        <a:pt x="29" y="49"/>
                      </a:lnTo>
                      <a:lnTo>
                        <a:pt x="134" y="24"/>
                      </a:lnTo>
                      <a:lnTo>
                        <a:pt x="132" y="0"/>
                      </a:lnTo>
                      <a:lnTo>
                        <a:pt x="28" y="26"/>
                      </a:lnTo>
                    </a:path>
                  </a:pathLst>
                </a:custGeom>
                <a:solidFill>
                  <a:schemeClr val="tx2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06" name="Freeform 348"/>
                <p:cNvSpPr>
                  <a:spLocks noChangeAspect="1"/>
                </p:cNvSpPr>
                <p:nvPr/>
              </p:nvSpPr>
              <p:spPr bwMode="auto">
                <a:xfrm>
                  <a:off x="3412" y="2149"/>
                  <a:ext cx="135" cy="50"/>
                </a:xfrm>
                <a:custGeom>
                  <a:avLst/>
                  <a:gdLst>
                    <a:gd name="T0" fmla="*/ 29 w 135"/>
                    <a:gd name="T1" fmla="*/ 27 h 50"/>
                    <a:gd name="T2" fmla="*/ 0 w 135"/>
                    <a:gd name="T3" fmla="*/ 27 h 50"/>
                    <a:gd name="T4" fmla="*/ 0 w 135"/>
                    <a:gd name="T5" fmla="*/ 49 h 50"/>
                    <a:gd name="T6" fmla="*/ 29 w 135"/>
                    <a:gd name="T7" fmla="*/ 49 h 50"/>
                    <a:gd name="T8" fmla="*/ 134 w 135"/>
                    <a:gd name="T9" fmla="*/ 24 h 50"/>
                    <a:gd name="T10" fmla="*/ 133 w 135"/>
                    <a:gd name="T11" fmla="*/ 0 h 50"/>
                    <a:gd name="T12" fmla="*/ 29 w 135"/>
                    <a:gd name="T13" fmla="*/ 27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5"/>
                    <a:gd name="T22" fmla="*/ 0 h 50"/>
                    <a:gd name="T23" fmla="*/ 135 w 135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5" h="50">
                      <a:moveTo>
                        <a:pt x="29" y="27"/>
                      </a:moveTo>
                      <a:lnTo>
                        <a:pt x="0" y="27"/>
                      </a:lnTo>
                      <a:lnTo>
                        <a:pt x="0" y="49"/>
                      </a:lnTo>
                      <a:lnTo>
                        <a:pt x="29" y="49"/>
                      </a:lnTo>
                      <a:lnTo>
                        <a:pt x="134" y="24"/>
                      </a:lnTo>
                      <a:lnTo>
                        <a:pt x="133" y="0"/>
                      </a:lnTo>
                      <a:lnTo>
                        <a:pt x="29" y="27"/>
                      </a:lnTo>
                    </a:path>
                  </a:pathLst>
                </a:custGeom>
                <a:solidFill>
                  <a:schemeClr val="tx2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07" name="Freeform 349"/>
                <p:cNvSpPr>
                  <a:spLocks noChangeAspect="1"/>
                </p:cNvSpPr>
                <p:nvPr/>
              </p:nvSpPr>
              <p:spPr bwMode="auto">
                <a:xfrm>
                  <a:off x="3412" y="2174"/>
                  <a:ext cx="135" cy="50"/>
                </a:xfrm>
                <a:custGeom>
                  <a:avLst/>
                  <a:gdLst>
                    <a:gd name="T0" fmla="*/ 29 w 135"/>
                    <a:gd name="T1" fmla="*/ 25 h 50"/>
                    <a:gd name="T2" fmla="*/ 25 w 135"/>
                    <a:gd name="T3" fmla="*/ 26 h 50"/>
                    <a:gd name="T4" fmla="*/ 0 w 135"/>
                    <a:gd name="T5" fmla="*/ 26 h 50"/>
                    <a:gd name="T6" fmla="*/ 0 w 135"/>
                    <a:gd name="T7" fmla="*/ 49 h 50"/>
                    <a:gd name="T8" fmla="*/ 29 w 135"/>
                    <a:gd name="T9" fmla="*/ 48 h 50"/>
                    <a:gd name="T10" fmla="*/ 134 w 135"/>
                    <a:gd name="T11" fmla="*/ 23 h 50"/>
                    <a:gd name="T12" fmla="*/ 134 w 135"/>
                    <a:gd name="T13" fmla="*/ 0 h 50"/>
                    <a:gd name="T14" fmla="*/ 29 w 135"/>
                    <a:gd name="T15" fmla="*/ 25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50"/>
                    <a:gd name="T26" fmla="*/ 135 w 135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50">
                      <a:moveTo>
                        <a:pt x="29" y="25"/>
                      </a:moveTo>
                      <a:lnTo>
                        <a:pt x="25" y="26"/>
                      </a:lnTo>
                      <a:lnTo>
                        <a:pt x="0" y="26"/>
                      </a:lnTo>
                      <a:lnTo>
                        <a:pt x="0" y="49"/>
                      </a:lnTo>
                      <a:lnTo>
                        <a:pt x="29" y="48"/>
                      </a:lnTo>
                      <a:lnTo>
                        <a:pt x="134" y="23"/>
                      </a:lnTo>
                      <a:lnTo>
                        <a:pt x="134" y="0"/>
                      </a:lnTo>
                      <a:lnTo>
                        <a:pt x="29" y="25"/>
                      </a:lnTo>
                    </a:path>
                  </a:pathLst>
                </a:custGeom>
                <a:solidFill>
                  <a:schemeClr val="tx2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08" name="Freeform 350"/>
                <p:cNvSpPr>
                  <a:spLocks noChangeAspect="1"/>
                </p:cNvSpPr>
                <p:nvPr/>
              </p:nvSpPr>
              <p:spPr bwMode="auto">
                <a:xfrm>
                  <a:off x="3412" y="2197"/>
                  <a:ext cx="136" cy="38"/>
                </a:xfrm>
                <a:custGeom>
                  <a:avLst/>
                  <a:gdLst>
                    <a:gd name="T0" fmla="*/ 29 w 136"/>
                    <a:gd name="T1" fmla="*/ 25 h 38"/>
                    <a:gd name="T2" fmla="*/ 0 w 136"/>
                    <a:gd name="T3" fmla="*/ 26 h 38"/>
                    <a:gd name="T4" fmla="*/ 15 w 136"/>
                    <a:gd name="T5" fmla="*/ 37 h 38"/>
                    <a:gd name="T6" fmla="*/ 119 w 136"/>
                    <a:gd name="T7" fmla="*/ 35 h 38"/>
                    <a:gd name="T8" fmla="*/ 135 w 136"/>
                    <a:gd name="T9" fmla="*/ 23 h 38"/>
                    <a:gd name="T10" fmla="*/ 134 w 136"/>
                    <a:gd name="T11" fmla="*/ 0 h 38"/>
                    <a:gd name="T12" fmla="*/ 29 w 136"/>
                    <a:gd name="T13" fmla="*/ 25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6"/>
                    <a:gd name="T22" fmla="*/ 0 h 38"/>
                    <a:gd name="T23" fmla="*/ 136 w 136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6" h="38">
                      <a:moveTo>
                        <a:pt x="29" y="25"/>
                      </a:moveTo>
                      <a:lnTo>
                        <a:pt x="0" y="26"/>
                      </a:lnTo>
                      <a:lnTo>
                        <a:pt x="15" y="37"/>
                      </a:lnTo>
                      <a:lnTo>
                        <a:pt x="119" y="35"/>
                      </a:lnTo>
                      <a:lnTo>
                        <a:pt x="135" y="23"/>
                      </a:lnTo>
                      <a:lnTo>
                        <a:pt x="134" y="0"/>
                      </a:lnTo>
                      <a:lnTo>
                        <a:pt x="29" y="25"/>
                      </a:lnTo>
                    </a:path>
                  </a:pathLst>
                </a:custGeom>
                <a:solidFill>
                  <a:schemeClr val="tx2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20777" name="Line 351"/>
            <p:cNvSpPr>
              <a:spLocks noChangeAspect="1" noChangeShapeType="1"/>
            </p:cNvSpPr>
            <p:nvPr/>
          </p:nvSpPr>
          <p:spPr bwMode="auto">
            <a:xfrm flipH="1">
              <a:off x="3565" y="1671"/>
              <a:ext cx="35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78" name="Line 352"/>
            <p:cNvSpPr>
              <a:spLocks noChangeAspect="1" noChangeShapeType="1"/>
            </p:cNvSpPr>
            <p:nvPr/>
          </p:nvSpPr>
          <p:spPr bwMode="auto">
            <a:xfrm flipH="1">
              <a:off x="3542" y="1562"/>
              <a:ext cx="4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79" name="Line 353"/>
            <p:cNvSpPr>
              <a:spLocks noChangeAspect="1" noChangeShapeType="1"/>
            </p:cNvSpPr>
            <p:nvPr/>
          </p:nvSpPr>
          <p:spPr bwMode="auto">
            <a:xfrm flipH="1">
              <a:off x="3504" y="1630"/>
              <a:ext cx="1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0" name="Line 354"/>
            <p:cNvSpPr>
              <a:spLocks noChangeAspect="1" noChangeShapeType="1"/>
            </p:cNvSpPr>
            <p:nvPr/>
          </p:nvSpPr>
          <p:spPr bwMode="auto">
            <a:xfrm>
              <a:off x="3463" y="1553"/>
              <a:ext cx="1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1" name="Line 355"/>
            <p:cNvSpPr>
              <a:spLocks noChangeAspect="1" noChangeShapeType="1"/>
            </p:cNvSpPr>
            <p:nvPr/>
          </p:nvSpPr>
          <p:spPr bwMode="auto">
            <a:xfrm>
              <a:off x="3432" y="1624"/>
              <a:ext cx="4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2" name="Line 356"/>
            <p:cNvSpPr>
              <a:spLocks noChangeAspect="1" noChangeShapeType="1"/>
            </p:cNvSpPr>
            <p:nvPr/>
          </p:nvSpPr>
          <p:spPr bwMode="auto">
            <a:xfrm flipH="1" flipV="1">
              <a:off x="3363" y="1550"/>
              <a:ext cx="32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3" name="Line 357"/>
            <p:cNvSpPr>
              <a:spLocks noChangeAspect="1" noChangeShapeType="1"/>
            </p:cNvSpPr>
            <p:nvPr/>
          </p:nvSpPr>
          <p:spPr bwMode="auto">
            <a:xfrm flipH="1" flipV="1">
              <a:off x="3336" y="1656"/>
              <a:ext cx="32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4" name="Line 358"/>
            <p:cNvSpPr>
              <a:spLocks noChangeAspect="1" noChangeShapeType="1"/>
            </p:cNvSpPr>
            <p:nvPr/>
          </p:nvSpPr>
          <p:spPr bwMode="auto">
            <a:xfrm flipH="1">
              <a:off x="3189" y="1888"/>
              <a:ext cx="1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5" name="Line 359"/>
            <p:cNvSpPr>
              <a:spLocks noChangeAspect="1" noChangeShapeType="1"/>
            </p:cNvSpPr>
            <p:nvPr/>
          </p:nvSpPr>
          <p:spPr bwMode="auto">
            <a:xfrm flipH="1">
              <a:off x="3210" y="1984"/>
              <a:ext cx="105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6" name="Line 360"/>
            <p:cNvSpPr>
              <a:spLocks noChangeAspect="1" noChangeShapeType="1"/>
            </p:cNvSpPr>
            <p:nvPr/>
          </p:nvSpPr>
          <p:spPr bwMode="auto">
            <a:xfrm flipV="1">
              <a:off x="3606" y="1719"/>
              <a:ext cx="61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7" name="Line 361"/>
            <p:cNvSpPr>
              <a:spLocks noChangeAspect="1" noChangeShapeType="1"/>
            </p:cNvSpPr>
            <p:nvPr/>
          </p:nvSpPr>
          <p:spPr bwMode="auto">
            <a:xfrm flipV="1">
              <a:off x="3628" y="1708"/>
              <a:ext cx="132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8" name="Line 362"/>
            <p:cNvSpPr>
              <a:spLocks noChangeAspect="1" noChangeShapeType="1"/>
            </p:cNvSpPr>
            <p:nvPr/>
          </p:nvSpPr>
          <p:spPr bwMode="auto">
            <a:xfrm flipV="1">
              <a:off x="3635" y="1799"/>
              <a:ext cx="8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89" name="Line 363"/>
            <p:cNvSpPr>
              <a:spLocks noChangeAspect="1" noChangeShapeType="1"/>
            </p:cNvSpPr>
            <p:nvPr/>
          </p:nvSpPr>
          <p:spPr bwMode="auto">
            <a:xfrm flipV="1">
              <a:off x="3642" y="1819"/>
              <a:ext cx="163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0" name="Line 364"/>
            <p:cNvSpPr>
              <a:spLocks noChangeAspect="1" noChangeShapeType="1"/>
            </p:cNvSpPr>
            <p:nvPr/>
          </p:nvSpPr>
          <p:spPr bwMode="auto">
            <a:xfrm>
              <a:off x="3642" y="1881"/>
              <a:ext cx="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1" name="Line 365"/>
            <p:cNvSpPr>
              <a:spLocks noChangeAspect="1" noChangeShapeType="1"/>
            </p:cNvSpPr>
            <p:nvPr/>
          </p:nvSpPr>
          <p:spPr bwMode="auto">
            <a:xfrm>
              <a:off x="3649" y="1934"/>
              <a:ext cx="171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2" name="Line 366"/>
            <p:cNvSpPr>
              <a:spLocks noChangeAspect="1" noChangeShapeType="1"/>
            </p:cNvSpPr>
            <p:nvPr/>
          </p:nvSpPr>
          <p:spPr bwMode="auto">
            <a:xfrm>
              <a:off x="3628" y="1963"/>
              <a:ext cx="10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3" name="Line 367"/>
            <p:cNvSpPr>
              <a:spLocks noChangeAspect="1" noChangeShapeType="1"/>
            </p:cNvSpPr>
            <p:nvPr/>
          </p:nvSpPr>
          <p:spPr bwMode="auto">
            <a:xfrm>
              <a:off x="3610" y="1997"/>
              <a:ext cx="16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4" name="Line 368"/>
            <p:cNvSpPr>
              <a:spLocks noChangeAspect="1" noChangeShapeType="1"/>
            </p:cNvSpPr>
            <p:nvPr/>
          </p:nvSpPr>
          <p:spPr bwMode="auto">
            <a:xfrm flipH="1">
              <a:off x="3593" y="1599"/>
              <a:ext cx="105" cy="1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5" name="Line 369"/>
            <p:cNvSpPr>
              <a:spLocks noChangeAspect="1" noChangeShapeType="1"/>
            </p:cNvSpPr>
            <p:nvPr/>
          </p:nvSpPr>
          <p:spPr bwMode="auto">
            <a:xfrm flipH="1">
              <a:off x="3195" y="2012"/>
              <a:ext cx="162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6" name="Line 370"/>
            <p:cNvSpPr>
              <a:spLocks noChangeAspect="1" noChangeShapeType="1"/>
            </p:cNvSpPr>
            <p:nvPr/>
          </p:nvSpPr>
          <p:spPr bwMode="auto">
            <a:xfrm flipH="1">
              <a:off x="3135" y="1950"/>
              <a:ext cx="17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7" name="Line 371"/>
            <p:cNvSpPr>
              <a:spLocks noChangeAspect="1" noChangeShapeType="1"/>
            </p:cNvSpPr>
            <p:nvPr/>
          </p:nvSpPr>
          <p:spPr bwMode="auto">
            <a:xfrm flipH="1" flipV="1">
              <a:off x="3135" y="1822"/>
              <a:ext cx="16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8" name="Line 372"/>
            <p:cNvSpPr>
              <a:spLocks noChangeAspect="1" noChangeShapeType="1"/>
            </p:cNvSpPr>
            <p:nvPr/>
          </p:nvSpPr>
          <p:spPr bwMode="auto">
            <a:xfrm>
              <a:off x="3232" y="1607"/>
              <a:ext cx="110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99" name="Line 373"/>
            <p:cNvSpPr>
              <a:spLocks noChangeAspect="1" noChangeShapeType="1"/>
            </p:cNvSpPr>
            <p:nvPr/>
          </p:nvSpPr>
          <p:spPr bwMode="auto">
            <a:xfrm flipH="1" flipV="1">
              <a:off x="3162" y="1740"/>
              <a:ext cx="135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800" name="Line 374"/>
            <p:cNvSpPr>
              <a:spLocks noChangeAspect="1" noChangeShapeType="1"/>
            </p:cNvSpPr>
            <p:nvPr/>
          </p:nvSpPr>
          <p:spPr bwMode="auto">
            <a:xfrm flipH="1" flipV="1">
              <a:off x="3246" y="1727"/>
              <a:ext cx="63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85" name="Group 375"/>
          <p:cNvGrpSpPr>
            <a:grpSpLocks/>
          </p:cNvGrpSpPr>
          <p:nvPr/>
        </p:nvGrpSpPr>
        <p:grpSpPr bwMode="auto">
          <a:xfrm>
            <a:off x="5536407" y="3814762"/>
            <a:ext cx="2170510" cy="177404"/>
            <a:chOff x="4516" y="2898"/>
            <a:chExt cx="2082" cy="174"/>
          </a:xfrm>
        </p:grpSpPr>
        <p:sp>
          <p:nvSpPr>
            <p:cNvPr id="20766" name="Line 376"/>
            <p:cNvSpPr>
              <a:spLocks noChangeShapeType="1"/>
            </p:cNvSpPr>
            <p:nvPr/>
          </p:nvSpPr>
          <p:spPr bwMode="auto">
            <a:xfrm>
              <a:off x="4516" y="3072"/>
              <a:ext cx="2082" cy="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0767" name="Group 377"/>
            <p:cNvGrpSpPr>
              <a:grpSpLocks/>
            </p:cNvGrpSpPr>
            <p:nvPr/>
          </p:nvGrpSpPr>
          <p:grpSpPr bwMode="auto">
            <a:xfrm>
              <a:off x="5807" y="2898"/>
              <a:ext cx="181" cy="106"/>
              <a:chOff x="852" y="3528"/>
              <a:chExt cx="181" cy="106"/>
            </a:xfrm>
          </p:grpSpPr>
          <p:sp>
            <p:nvSpPr>
              <p:cNvPr id="20769" name="Arc 378"/>
              <p:cNvSpPr>
                <a:spLocks/>
              </p:cNvSpPr>
              <p:nvPr/>
            </p:nvSpPr>
            <p:spPr bwMode="auto">
              <a:xfrm rot="-78365">
                <a:off x="887" y="35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70" name="Line 379"/>
              <p:cNvSpPr>
                <a:spLocks noChangeShapeType="1"/>
              </p:cNvSpPr>
              <p:nvPr/>
            </p:nvSpPr>
            <p:spPr bwMode="auto">
              <a:xfrm rot="21521635" flipV="1">
                <a:off x="940" y="3528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71" name="Line 380"/>
              <p:cNvSpPr>
                <a:spLocks noChangeShapeType="1"/>
              </p:cNvSpPr>
              <p:nvPr/>
            </p:nvSpPr>
            <p:spPr bwMode="auto">
              <a:xfrm rot="21521635" flipV="1">
                <a:off x="978" y="3544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72" name="Line 381"/>
              <p:cNvSpPr>
                <a:spLocks noChangeShapeType="1"/>
              </p:cNvSpPr>
              <p:nvPr/>
            </p:nvSpPr>
            <p:spPr bwMode="auto">
              <a:xfrm rot="-78365" flipH="1" flipV="1">
                <a:off x="885" y="3544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73" name="Line 382"/>
              <p:cNvSpPr>
                <a:spLocks noChangeShapeType="1"/>
              </p:cNvSpPr>
              <p:nvPr/>
            </p:nvSpPr>
            <p:spPr bwMode="auto">
              <a:xfrm rot="-78365" flipH="1" flipV="1">
                <a:off x="852" y="3587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74" name="Line 383"/>
              <p:cNvSpPr>
                <a:spLocks noChangeShapeType="1"/>
              </p:cNvSpPr>
              <p:nvPr/>
            </p:nvSpPr>
            <p:spPr bwMode="auto">
              <a:xfrm rot="21521635" flipV="1">
                <a:off x="1010" y="3582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75" name="Line 384"/>
              <p:cNvSpPr>
                <a:spLocks noChangeShapeType="1"/>
              </p:cNvSpPr>
              <p:nvPr/>
            </p:nvSpPr>
            <p:spPr bwMode="auto">
              <a:xfrm>
                <a:off x="887" y="3630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768" name="Line 385"/>
            <p:cNvSpPr>
              <a:spLocks noChangeShapeType="1"/>
            </p:cNvSpPr>
            <p:nvPr/>
          </p:nvSpPr>
          <p:spPr bwMode="auto">
            <a:xfrm>
              <a:off x="6301" y="2999"/>
              <a:ext cx="10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0486" name="Line 387"/>
          <p:cNvSpPr>
            <a:spLocks noChangeShapeType="1"/>
          </p:cNvSpPr>
          <p:nvPr/>
        </p:nvSpPr>
        <p:spPr bwMode="auto">
          <a:xfrm>
            <a:off x="1129903" y="2715816"/>
            <a:ext cx="54054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7" name="Line 388"/>
          <p:cNvSpPr>
            <a:spLocks noChangeShapeType="1"/>
          </p:cNvSpPr>
          <p:nvPr/>
        </p:nvSpPr>
        <p:spPr bwMode="auto">
          <a:xfrm>
            <a:off x="1279922" y="2607470"/>
            <a:ext cx="0" cy="1083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8" name="Line 389"/>
          <p:cNvSpPr>
            <a:spLocks noChangeShapeType="1"/>
          </p:cNvSpPr>
          <p:nvPr/>
        </p:nvSpPr>
        <p:spPr bwMode="auto">
          <a:xfrm>
            <a:off x="1479947" y="2605089"/>
            <a:ext cx="0" cy="1083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9" name="Text Box 390"/>
          <p:cNvSpPr txBox="1">
            <a:spLocks noChangeArrowheads="1"/>
          </p:cNvSpPr>
          <p:nvPr/>
        </p:nvSpPr>
        <p:spPr bwMode="auto">
          <a:xfrm>
            <a:off x="5541169" y="4028053"/>
            <a:ext cx="250034" cy="16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514" tIns="29757" rIns="59514" bIns="29757" anchor="ctr">
            <a:spAutoFit/>
          </a:bodyPr>
          <a:lstStyle>
            <a:lvl1pPr defTabSz="661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75" b="1"/>
              <a:t>NO</a:t>
            </a:r>
            <a:endParaRPr lang="fr-FR" sz="600" b="1"/>
          </a:p>
        </p:txBody>
      </p:sp>
      <p:grpSp>
        <p:nvGrpSpPr>
          <p:cNvPr id="20490" name="Group 391"/>
          <p:cNvGrpSpPr>
            <a:grpSpLocks/>
          </p:cNvGrpSpPr>
          <p:nvPr/>
        </p:nvGrpSpPr>
        <p:grpSpPr bwMode="auto">
          <a:xfrm>
            <a:off x="1219200" y="2431258"/>
            <a:ext cx="109538" cy="173831"/>
            <a:chOff x="807" y="1248"/>
            <a:chExt cx="105" cy="171"/>
          </a:xfrm>
        </p:grpSpPr>
        <p:sp>
          <p:nvSpPr>
            <p:cNvPr id="20764" name="Oval 392"/>
            <p:cNvSpPr>
              <a:spLocks noChangeArrowheads="1"/>
            </p:cNvSpPr>
            <p:nvPr/>
          </p:nvSpPr>
          <p:spPr bwMode="auto">
            <a:xfrm>
              <a:off x="807" y="1248"/>
              <a:ext cx="105" cy="1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765" name="Oval 393"/>
            <p:cNvSpPr>
              <a:spLocks noChangeArrowheads="1"/>
            </p:cNvSpPr>
            <p:nvPr/>
          </p:nvSpPr>
          <p:spPr bwMode="auto">
            <a:xfrm>
              <a:off x="807" y="1314"/>
              <a:ext cx="105" cy="1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 sz="1350"/>
            </a:p>
          </p:txBody>
        </p:sp>
      </p:grpSp>
      <p:grpSp>
        <p:nvGrpSpPr>
          <p:cNvPr id="20491" name="Group 394"/>
          <p:cNvGrpSpPr>
            <a:grpSpLocks/>
          </p:cNvGrpSpPr>
          <p:nvPr/>
        </p:nvGrpSpPr>
        <p:grpSpPr bwMode="auto">
          <a:xfrm rot="-2504951">
            <a:off x="2210992" y="4111230"/>
            <a:ext cx="188119" cy="107156"/>
            <a:chOff x="852" y="3528"/>
            <a:chExt cx="181" cy="106"/>
          </a:xfrm>
        </p:grpSpPr>
        <p:sp>
          <p:nvSpPr>
            <p:cNvPr id="20757" name="Arc 395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58" name="Line 396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59" name="Line 397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60" name="Line 398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61" name="Line 399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62" name="Line 400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63" name="Line 401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0492" name="Line 402"/>
          <p:cNvSpPr>
            <a:spLocks noChangeShapeType="1"/>
          </p:cNvSpPr>
          <p:nvPr/>
        </p:nvSpPr>
        <p:spPr bwMode="auto">
          <a:xfrm flipV="1">
            <a:off x="2169320" y="2975374"/>
            <a:ext cx="797719" cy="78224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0493" name="Group 403"/>
          <p:cNvGrpSpPr>
            <a:grpSpLocks/>
          </p:cNvGrpSpPr>
          <p:nvPr/>
        </p:nvGrpSpPr>
        <p:grpSpPr bwMode="auto">
          <a:xfrm>
            <a:off x="1357314" y="2938463"/>
            <a:ext cx="4261247" cy="1457325"/>
            <a:chOff x="522" y="2040"/>
            <a:chExt cx="4088" cy="1428"/>
          </a:xfrm>
        </p:grpSpPr>
        <p:grpSp>
          <p:nvGrpSpPr>
            <p:cNvPr id="20752" name="Group 404"/>
            <p:cNvGrpSpPr>
              <a:grpSpLocks/>
            </p:cNvGrpSpPr>
            <p:nvPr/>
          </p:nvGrpSpPr>
          <p:grpSpPr bwMode="auto">
            <a:xfrm>
              <a:off x="522" y="2040"/>
              <a:ext cx="4088" cy="1032"/>
              <a:chOff x="530" y="2044"/>
              <a:chExt cx="4088" cy="1032"/>
            </a:xfrm>
          </p:grpSpPr>
          <p:sp>
            <p:nvSpPr>
              <p:cNvPr id="20755" name="Freeform 405"/>
              <p:cNvSpPr>
                <a:spLocks/>
              </p:cNvSpPr>
              <p:nvPr/>
            </p:nvSpPr>
            <p:spPr bwMode="auto">
              <a:xfrm>
                <a:off x="1556" y="3072"/>
                <a:ext cx="3062" cy="4"/>
              </a:xfrm>
              <a:custGeom>
                <a:avLst/>
                <a:gdLst>
                  <a:gd name="T0" fmla="*/ 0 w 3062"/>
                  <a:gd name="T1" fmla="*/ 0 h 4"/>
                  <a:gd name="T2" fmla="*/ 3062 w 3062"/>
                  <a:gd name="T3" fmla="*/ 4 h 4"/>
                  <a:gd name="T4" fmla="*/ 0 60000 65536"/>
                  <a:gd name="T5" fmla="*/ 0 60000 65536"/>
                  <a:gd name="T6" fmla="*/ 0 w 3062"/>
                  <a:gd name="T7" fmla="*/ 0 h 4"/>
                  <a:gd name="T8" fmla="*/ 3062 w 306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62" h="4">
                    <a:moveTo>
                      <a:pt x="0" y="0"/>
                    </a:moveTo>
                    <a:lnTo>
                      <a:pt x="3062" y="4"/>
                    </a:ln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56" name="Line 406"/>
              <p:cNvSpPr>
                <a:spLocks noChangeShapeType="1"/>
              </p:cNvSpPr>
              <p:nvPr/>
            </p:nvSpPr>
            <p:spPr bwMode="auto">
              <a:xfrm>
                <a:off x="530" y="2044"/>
                <a:ext cx="1027" cy="1026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753" name="Line 407"/>
            <p:cNvSpPr>
              <a:spLocks noChangeShapeType="1"/>
            </p:cNvSpPr>
            <p:nvPr/>
          </p:nvSpPr>
          <p:spPr bwMode="auto">
            <a:xfrm flipV="1">
              <a:off x="1434" y="3066"/>
              <a:ext cx="390" cy="40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54" name="Line 408"/>
            <p:cNvSpPr>
              <a:spLocks noChangeShapeType="1"/>
            </p:cNvSpPr>
            <p:nvPr/>
          </p:nvSpPr>
          <p:spPr bwMode="auto">
            <a:xfrm flipV="1">
              <a:off x="2949" y="3086"/>
              <a:ext cx="276" cy="28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94" name="Group 409"/>
          <p:cNvGrpSpPr>
            <a:grpSpLocks/>
          </p:cNvGrpSpPr>
          <p:nvPr/>
        </p:nvGrpSpPr>
        <p:grpSpPr bwMode="auto">
          <a:xfrm>
            <a:off x="2933701" y="3814764"/>
            <a:ext cx="188119" cy="108347"/>
            <a:chOff x="852" y="3528"/>
            <a:chExt cx="181" cy="106"/>
          </a:xfrm>
        </p:grpSpPr>
        <p:sp>
          <p:nvSpPr>
            <p:cNvPr id="20745" name="Arc 410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6" name="Line 411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7" name="Line 412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8" name="Line 413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9" name="Line 414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50" name="Line 415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51" name="Line 416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95" name="Group 417"/>
          <p:cNvGrpSpPr>
            <a:grpSpLocks/>
          </p:cNvGrpSpPr>
          <p:nvPr/>
        </p:nvGrpSpPr>
        <p:grpSpPr bwMode="auto">
          <a:xfrm>
            <a:off x="3353991" y="3814764"/>
            <a:ext cx="189309" cy="108347"/>
            <a:chOff x="852" y="3528"/>
            <a:chExt cx="181" cy="106"/>
          </a:xfrm>
        </p:grpSpPr>
        <p:sp>
          <p:nvSpPr>
            <p:cNvPr id="20738" name="Arc 418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9" name="Line 419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0" name="Line 420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1" name="Line 421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2" name="Line 422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3" name="Line 423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44" name="Line 424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96" name="Group 425"/>
          <p:cNvGrpSpPr>
            <a:grpSpLocks/>
          </p:cNvGrpSpPr>
          <p:nvPr/>
        </p:nvGrpSpPr>
        <p:grpSpPr bwMode="auto">
          <a:xfrm>
            <a:off x="3771901" y="3814764"/>
            <a:ext cx="189310" cy="108347"/>
            <a:chOff x="852" y="3528"/>
            <a:chExt cx="181" cy="106"/>
          </a:xfrm>
        </p:grpSpPr>
        <p:sp>
          <p:nvSpPr>
            <p:cNvPr id="20731" name="Arc 426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2" name="Line 427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3" name="Line 428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4" name="Line 429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5" name="Line 430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6" name="Line 431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7" name="Line 432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97" name="Group 433"/>
          <p:cNvGrpSpPr>
            <a:grpSpLocks/>
          </p:cNvGrpSpPr>
          <p:nvPr/>
        </p:nvGrpSpPr>
        <p:grpSpPr bwMode="auto">
          <a:xfrm>
            <a:off x="4314826" y="3814764"/>
            <a:ext cx="189310" cy="108347"/>
            <a:chOff x="852" y="3528"/>
            <a:chExt cx="181" cy="106"/>
          </a:xfrm>
        </p:grpSpPr>
        <p:sp>
          <p:nvSpPr>
            <p:cNvPr id="20724" name="Arc 434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5" name="Line 435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6" name="Line 436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7" name="Line 437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8" name="Line 438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9" name="Line 439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30" name="Line 440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98" name="Group 441"/>
          <p:cNvGrpSpPr>
            <a:grpSpLocks/>
          </p:cNvGrpSpPr>
          <p:nvPr/>
        </p:nvGrpSpPr>
        <p:grpSpPr bwMode="auto">
          <a:xfrm>
            <a:off x="4736307" y="3814764"/>
            <a:ext cx="189310" cy="108347"/>
            <a:chOff x="852" y="3528"/>
            <a:chExt cx="181" cy="106"/>
          </a:xfrm>
        </p:grpSpPr>
        <p:sp>
          <p:nvSpPr>
            <p:cNvPr id="20717" name="Arc 442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8" name="Line 443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9" name="Line 444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0" name="Line 445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1" name="Line 446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2" name="Line 447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23" name="Line 448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99" name="Group 449"/>
          <p:cNvGrpSpPr>
            <a:grpSpLocks/>
          </p:cNvGrpSpPr>
          <p:nvPr/>
        </p:nvGrpSpPr>
        <p:grpSpPr bwMode="auto">
          <a:xfrm>
            <a:off x="5141120" y="3814764"/>
            <a:ext cx="188119" cy="108347"/>
            <a:chOff x="852" y="3528"/>
            <a:chExt cx="181" cy="106"/>
          </a:xfrm>
        </p:grpSpPr>
        <p:sp>
          <p:nvSpPr>
            <p:cNvPr id="20710" name="Arc 450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1" name="Line 451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2" name="Line 452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3" name="Line 453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4" name="Line 454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5" name="Line 455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16" name="Line 456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500" name="Group 457"/>
          <p:cNvGrpSpPr>
            <a:grpSpLocks/>
          </p:cNvGrpSpPr>
          <p:nvPr/>
        </p:nvGrpSpPr>
        <p:grpSpPr bwMode="auto">
          <a:xfrm rot="2789693" flipH="1">
            <a:off x="1578769" y="3009901"/>
            <a:ext cx="184547" cy="110728"/>
            <a:chOff x="852" y="3528"/>
            <a:chExt cx="181" cy="106"/>
          </a:xfrm>
        </p:grpSpPr>
        <p:sp>
          <p:nvSpPr>
            <p:cNvPr id="20703" name="Arc 458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4" name="Line 459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5" name="Line 460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6" name="Line 461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7" name="Line 462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8" name="Line 463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9" name="Line 464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501" name="Group 465"/>
          <p:cNvGrpSpPr>
            <a:grpSpLocks/>
          </p:cNvGrpSpPr>
          <p:nvPr/>
        </p:nvGrpSpPr>
        <p:grpSpPr bwMode="auto">
          <a:xfrm rot="2789693" flipH="1">
            <a:off x="1874639" y="3312914"/>
            <a:ext cx="184547" cy="109538"/>
            <a:chOff x="852" y="3528"/>
            <a:chExt cx="181" cy="106"/>
          </a:xfrm>
        </p:grpSpPr>
        <p:sp>
          <p:nvSpPr>
            <p:cNvPr id="20696" name="Arc 466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7" name="Line 467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8" name="Line 468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9" name="Line 469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0" name="Line 470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1" name="Line 471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702" name="Line 472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502" name="Group 473"/>
          <p:cNvGrpSpPr>
            <a:grpSpLocks/>
          </p:cNvGrpSpPr>
          <p:nvPr/>
        </p:nvGrpSpPr>
        <p:grpSpPr bwMode="auto">
          <a:xfrm>
            <a:off x="5497116" y="3814764"/>
            <a:ext cx="189309" cy="108347"/>
            <a:chOff x="852" y="3528"/>
            <a:chExt cx="181" cy="106"/>
          </a:xfrm>
        </p:grpSpPr>
        <p:sp>
          <p:nvSpPr>
            <p:cNvPr id="20689" name="Arc 474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0" name="Line 475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1" name="Line 476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2" name="Line 477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3" name="Line 478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4" name="Line 479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95" name="Line 480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503" name="Group 481"/>
          <p:cNvGrpSpPr>
            <a:grpSpLocks/>
          </p:cNvGrpSpPr>
          <p:nvPr/>
        </p:nvGrpSpPr>
        <p:grpSpPr bwMode="auto">
          <a:xfrm rot="-2504951">
            <a:off x="3674270" y="4111228"/>
            <a:ext cx="188119" cy="108347"/>
            <a:chOff x="852" y="3528"/>
            <a:chExt cx="181" cy="106"/>
          </a:xfrm>
        </p:grpSpPr>
        <p:sp>
          <p:nvSpPr>
            <p:cNvPr id="20682" name="Arc 482"/>
            <p:cNvSpPr>
              <a:spLocks/>
            </p:cNvSpPr>
            <p:nvPr/>
          </p:nvSpPr>
          <p:spPr bwMode="auto">
            <a:xfrm rot="-78365">
              <a:off x="887" y="3579"/>
              <a:ext cx="113" cy="55"/>
            </a:xfrm>
            <a:custGeom>
              <a:avLst/>
              <a:gdLst>
                <a:gd name="T0" fmla="*/ 0 w 43151"/>
                <a:gd name="T1" fmla="*/ 0 h 22096"/>
                <a:gd name="T2" fmla="*/ 0 w 43151"/>
                <a:gd name="T3" fmla="*/ 0 h 22096"/>
                <a:gd name="T4" fmla="*/ 0 w 43151"/>
                <a:gd name="T5" fmla="*/ 0 h 22096"/>
                <a:gd name="T6" fmla="*/ 0 60000 65536"/>
                <a:gd name="T7" fmla="*/ 0 60000 65536"/>
                <a:gd name="T8" fmla="*/ 0 60000 65536"/>
                <a:gd name="T9" fmla="*/ 0 w 43151"/>
                <a:gd name="T10" fmla="*/ 0 h 22096"/>
                <a:gd name="T11" fmla="*/ 43151 w 43151"/>
                <a:gd name="T12" fmla="*/ 22096 h 22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51" h="22096" fill="none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</a:path>
                <a:path w="43151" h="22096" stroke="0" extrusionOk="0">
                  <a:moveTo>
                    <a:pt x="-1" y="20145"/>
                  </a:moveTo>
                  <a:cubicBezTo>
                    <a:pt x="765" y="8806"/>
                    <a:pt x="10186" y="-1"/>
                    <a:pt x="21551" y="0"/>
                  </a:cubicBezTo>
                  <a:cubicBezTo>
                    <a:pt x="33480" y="0"/>
                    <a:pt x="43151" y="9670"/>
                    <a:pt x="43151" y="21600"/>
                  </a:cubicBezTo>
                  <a:cubicBezTo>
                    <a:pt x="43151" y="21765"/>
                    <a:pt x="43149" y="21930"/>
                    <a:pt x="43145" y="22096"/>
                  </a:cubicBezTo>
                  <a:lnTo>
                    <a:pt x="21551" y="21600"/>
                  </a:lnTo>
                  <a:lnTo>
                    <a:pt x="-1" y="2014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83" name="Line 483"/>
            <p:cNvSpPr>
              <a:spLocks noChangeShapeType="1"/>
            </p:cNvSpPr>
            <p:nvPr/>
          </p:nvSpPr>
          <p:spPr bwMode="auto">
            <a:xfrm rot="21521635" flipV="1">
              <a:off x="940" y="3528"/>
              <a:ext cx="0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84" name="Line 484"/>
            <p:cNvSpPr>
              <a:spLocks noChangeShapeType="1"/>
            </p:cNvSpPr>
            <p:nvPr/>
          </p:nvSpPr>
          <p:spPr bwMode="auto">
            <a:xfrm rot="21521635" flipV="1">
              <a:off x="978" y="3544"/>
              <a:ext cx="18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85" name="Line 485"/>
            <p:cNvSpPr>
              <a:spLocks noChangeShapeType="1"/>
            </p:cNvSpPr>
            <p:nvPr/>
          </p:nvSpPr>
          <p:spPr bwMode="auto">
            <a:xfrm rot="-78365" flipH="1" flipV="1">
              <a:off x="885" y="3544"/>
              <a:ext cx="1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86" name="Line 486"/>
            <p:cNvSpPr>
              <a:spLocks noChangeShapeType="1"/>
            </p:cNvSpPr>
            <p:nvPr/>
          </p:nvSpPr>
          <p:spPr bwMode="auto">
            <a:xfrm rot="-78365" flipH="1" flipV="1">
              <a:off x="852" y="3587"/>
              <a:ext cx="2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87" name="Line 487"/>
            <p:cNvSpPr>
              <a:spLocks noChangeShapeType="1"/>
            </p:cNvSpPr>
            <p:nvPr/>
          </p:nvSpPr>
          <p:spPr bwMode="auto">
            <a:xfrm rot="21521635" flipV="1">
              <a:off x="1010" y="3582"/>
              <a:ext cx="23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88" name="Line 488"/>
            <p:cNvSpPr>
              <a:spLocks noChangeShapeType="1"/>
            </p:cNvSpPr>
            <p:nvPr/>
          </p:nvSpPr>
          <p:spPr bwMode="auto">
            <a:xfrm>
              <a:off x="887" y="3630"/>
              <a:ext cx="10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0504" name="Rectangle 489"/>
          <p:cNvSpPr>
            <a:spLocks noChangeArrowheads="1"/>
          </p:cNvSpPr>
          <p:nvPr/>
        </p:nvSpPr>
        <p:spPr bwMode="auto">
          <a:xfrm>
            <a:off x="5541169" y="3948113"/>
            <a:ext cx="105966" cy="1047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graphicFrame>
        <p:nvGraphicFramePr>
          <p:cNvPr id="20505" name="Object 2"/>
          <p:cNvGraphicFramePr>
            <a:graphicFrameLocks noChangeAspect="1"/>
          </p:cNvGraphicFramePr>
          <p:nvPr/>
        </p:nvGraphicFramePr>
        <p:xfrm>
          <a:off x="6966347" y="4281489"/>
          <a:ext cx="413147" cy="932260"/>
        </p:xfrm>
        <a:graphic>
          <a:graphicData uri="http://schemas.openxmlformats.org/presentationml/2006/ole">
            <p:oleObj spid="_x0000_s2153" name="Image" r:id="rId4" imgW="800282" imgH="1804448" progId="">
              <p:embed/>
            </p:oleObj>
          </a:graphicData>
        </a:graphic>
      </p:graphicFrame>
      <p:sp>
        <p:nvSpPr>
          <p:cNvPr id="20506" name="Freeform 491"/>
          <p:cNvSpPr>
            <a:spLocks/>
          </p:cNvSpPr>
          <p:nvPr/>
        </p:nvSpPr>
        <p:spPr bwMode="auto">
          <a:xfrm>
            <a:off x="3629025" y="3143250"/>
            <a:ext cx="142875" cy="685800"/>
          </a:xfrm>
          <a:custGeom>
            <a:avLst/>
            <a:gdLst>
              <a:gd name="T0" fmla="*/ 2147483647 w 137"/>
              <a:gd name="T1" fmla="*/ 0 h 315"/>
              <a:gd name="T2" fmla="*/ 0 w 137"/>
              <a:gd name="T3" fmla="*/ 2147483647 h 315"/>
              <a:gd name="T4" fmla="*/ 2147483647 w 137"/>
              <a:gd name="T5" fmla="*/ 2147483647 h 315"/>
              <a:gd name="T6" fmla="*/ 2147483647 w 137"/>
              <a:gd name="T7" fmla="*/ 2147483647 h 315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315"/>
              <a:gd name="T14" fmla="*/ 137 w 137"/>
              <a:gd name="T15" fmla="*/ 315 h 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315">
                <a:moveTo>
                  <a:pt x="89" y="0"/>
                </a:moveTo>
                <a:lnTo>
                  <a:pt x="0" y="141"/>
                </a:lnTo>
                <a:lnTo>
                  <a:pt x="137" y="141"/>
                </a:lnTo>
                <a:lnTo>
                  <a:pt x="47" y="31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0507" name="Group 492"/>
          <p:cNvGrpSpPr>
            <a:grpSpLocks/>
          </p:cNvGrpSpPr>
          <p:nvPr/>
        </p:nvGrpSpPr>
        <p:grpSpPr bwMode="auto">
          <a:xfrm>
            <a:off x="5910264" y="2441973"/>
            <a:ext cx="2088356" cy="2340769"/>
            <a:chOff x="4874" y="1553"/>
            <a:chExt cx="2004" cy="2293"/>
          </a:xfrm>
        </p:grpSpPr>
        <p:grpSp>
          <p:nvGrpSpPr>
            <p:cNvPr id="20622" name="Group 493"/>
            <p:cNvGrpSpPr>
              <a:grpSpLocks/>
            </p:cNvGrpSpPr>
            <p:nvPr/>
          </p:nvGrpSpPr>
          <p:grpSpPr bwMode="auto">
            <a:xfrm>
              <a:off x="6266" y="1724"/>
              <a:ext cx="338" cy="1356"/>
              <a:chOff x="6266" y="1724"/>
              <a:chExt cx="338" cy="1356"/>
            </a:xfrm>
          </p:grpSpPr>
          <p:sp>
            <p:nvSpPr>
              <p:cNvPr id="20671" name="Line 494"/>
              <p:cNvSpPr>
                <a:spLocks noChangeShapeType="1"/>
              </p:cNvSpPr>
              <p:nvPr/>
            </p:nvSpPr>
            <p:spPr bwMode="auto">
              <a:xfrm flipH="1">
                <a:off x="6601" y="1974"/>
                <a:ext cx="3" cy="110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2" name="Arc 495"/>
              <p:cNvSpPr>
                <a:spLocks/>
              </p:cNvSpPr>
              <p:nvPr/>
            </p:nvSpPr>
            <p:spPr bwMode="auto">
              <a:xfrm rot="-78365">
                <a:off x="6301" y="2948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3" name="Line 496"/>
              <p:cNvSpPr>
                <a:spLocks noChangeShapeType="1"/>
              </p:cNvSpPr>
              <p:nvPr/>
            </p:nvSpPr>
            <p:spPr bwMode="auto">
              <a:xfrm rot="21521635" flipV="1">
                <a:off x="6354" y="2897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4" name="Line 497"/>
              <p:cNvSpPr>
                <a:spLocks noChangeShapeType="1"/>
              </p:cNvSpPr>
              <p:nvPr/>
            </p:nvSpPr>
            <p:spPr bwMode="auto">
              <a:xfrm rot="21521635" flipV="1">
                <a:off x="6392" y="2913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5" name="Line 498"/>
              <p:cNvSpPr>
                <a:spLocks noChangeShapeType="1"/>
              </p:cNvSpPr>
              <p:nvPr/>
            </p:nvSpPr>
            <p:spPr bwMode="auto">
              <a:xfrm rot="-78365" flipH="1" flipV="1">
                <a:off x="6299" y="2913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6" name="Line 499"/>
              <p:cNvSpPr>
                <a:spLocks noChangeShapeType="1"/>
              </p:cNvSpPr>
              <p:nvPr/>
            </p:nvSpPr>
            <p:spPr bwMode="auto">
              <a:xfrm rot="-78365" flipH="1" flipV="1">
                <a:off x="6266" y="2956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7" name="Line 500"/>
              <p:cNvSpPr>
                <a:spLocks noChangeShapeType="1"/>
              </p:cNvSpPr>
              <p:nvPr/>
            </p:nvSpPr>
            <p:spPr bwMode="auto">
              <a:xfrm rot="21521635" flipV="1">
                <a:off x="6424" y="2951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20678" name="Group 501"/>
              <p:cNvGrpSpPr>
                <a:grpSpLocks/>
              </p:cNvGrpSpPr>
              <p:nvPr/>
            </p:nvGrpSpPr>
            <p:grpSpPr bwMode="auto">
              <a:xfrm>
                <a:off x="6503" y="1724"/>
                <a:ext cx="93" cy="250"/>
                <a:chOff x="6503" y="1724"/>
                <a:chExt cx="93" cy="250"/>
              </a:xfrm>
            </p:grpSpPr>
            <p:sp>
              <p:nvSpPr>
                <p:cNvPr id="20679" name="Line 502"/>
                <p:cNvSpPr>
                  <a:spLocks noChangeShapeType="1"/>
                </p:cNvSpPr>
                <p:nvPr/>
              </p:nvSpPr>
              <p:spPr bwMode="auto">
                <a:xfrm>
                  <a:off x="6503" y="1724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80" name="Line 503"/>
                <p:cNvSpPr>
                  <a:spLocks noChangeShapeType="1"/>
                </p:cNvSpPr>
                <p:nvPr/>
              </p:nvSpPr>
              <p:spPr bwMode="auto">
                <a:xfrm flipH="1" flipV="1">
                  <a:off x="6572" y="1933"/>
                  <a:ext cx="23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81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6596" y="1833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20623" name="Line 505"/>
            <p:cNvSpPr>
              <a:spLocks noChangeShapeType="1"/>
            </p:cNvSpPr>
            <p:nvPr/>
          </p:nvSpPr>
          <p:spPr bwMode="auto">
            <a:xfrm flipH="1">
              <a:off x="6595" y="1974"/>
              <a:ext cx="3" cy="1106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24" name="Line 506"/>
            <p:cNvSpPr>
              <a:spLocks noChangeShapeType="1"/>
            </p:cNvSpPr>
            <p:nvPr/>
          </p:nvSpPr>
          <p:spPr bwMode="auto">
            <a:xfrm>
              <a:off x="6359" y="1830"/>
              <a:ext cx="5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25" name="Line 507"/>
            <p:cNvSpPr>
              <a:spLocks noChangeShapeType="1"/>
            </p:cNvSpPr>
            <p:nvPr/>
          </p:nvSpPr>
          <p:spPr bwMode="auto">
            <a:xfrm>
              <a:off x="6695" y="1722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26" name="Rectangle 508"/>
            <p:cNvSpPr>
              <a:spLocks noChangeArrowheads="1"/>
            </p:cNvSpPr>
            <p:nvPr/>
          </p:nvSpPr>
          <p:spPr bwMode="auto">
            <a:xfrm>
              <a:off x="5406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20627" name="Group 509"/>
            <p:cNvGrpSpPr>
              <a:grpSpLocks/>
            </p:cNvGrpSpPr>
            <p:nvPr/>
          </p:nvGrpSpPr>
          <p:grpSpPr bwMode="auto">
            <a:xfrm>
              <a:off x="5366" y="2898"/>
              <a:ext cx="181" cy="106"/>
              <a:chOff x="852" y="3528"/>
              <a:chExt cx="181" cy="106"/>
            </a:xfrm>
          </p:grpSpPr>
          <p:sp>
            <p:nvSpPr>
              <p:cNvPr id="20664" name="Arc 510"/>
              <p:cNvSpPr>
                <a:spLocks/>
              </p:cNvSpPr>
              <p:nvPr/>
            </p:nvSpPr>
            <p:spPr bwMode="auto">
              <a:xfrm rot="-78365">
                <a:off x="887" y="35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5" name="Line 511"/>
              <p:cNvSpPr>
                <a:spLocks noChangeShapeType="1"/>
              </p:cNvSpPr>
              <p:nvPr/>
            </p:nvSpPr>
            <p:spPr bwMode="auto">
              <a:xfrm rot="21521635" flipV="1">
                <a:off x="940" y="3528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6" name="Line 512"/>
              <p:cNvSpPr>
                <a:spLocks noChangeShapeType="1"/>
              </p:cNvSpPr>
              <p:nvPr/>
            </p:nvSpPr>
            <p:spPr bwMode="auto">
              <a:xfrm rot="21521635" flipV="1">
                <a:off x="978" y="3544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7" name="Line 513"/>
              <p:cNvSpPr>
                <a:spLocks noChangeShapeType="1"/>
              </p:cNvSpPr>
              <p:nvPr/>
            </p:nvSpPr>
            <p:spPr bwMode="auto">
              <a:xfrm rot="-78365" flipH="1" flipV="1">
                <a:off x="885" y="3544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8" name="Line 514"/>
              <p:cNvSpPr>
                <a:spLocks noChangeShapeType="1"/>
              </p:cNvSpPr>
              <p:nvPr/>
            </p:nvSpPr>
            <p:spPr bwMode="auto">
              <a:xfrm rot="-78365" flipH="1" flipV="1">
                <a:off x="852" y="3587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9" name="Line 515"/>
              <p:cNvSpPr>
                <a:spLocks noChangeShapeType="1"/>
              </p:cNvSpPr>
              <p:nvPr/>
            </p:nvSpPr>
            <p:spPr bwMode="auto">
              <a:xfrm rot="21521635" flipV="1">
                <a:off x="1010" y="3582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0" name="Line 516"/>
              <p:cNvSpPr>
                <a:spLocks noChangeShapeType="1"/>
              </p:cNvSpPr>
              <p:nvPr/>
            </p:nvSpPr>
            <p:spPr bwMode="auto">
              <a:xfrm>
                <a:off x="887" y="3630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628" name="Rectangle 517"/>
            <p:cNvSpPr>
              <a:spLocks noChangeArrowheads="1"/>
            </p:cNvSpPr>
            <p:nvPr/>
          </p:nvSpPr>
          <p:spPr bwMode="auto">
            <a:xfrm>
              <a:off x="5846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629" name="Rectangle 518"/>
            <p:cNvSpPr>
              <a:spLocks noChangeArrowheads="1"/>
            </p:cNvSpPr>
            <p:nvPr/>
          </p:nvSpPr>
          <p:spPr bwMode="auto">
            <a:xfrm>
              <a:off x="6306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630" name="Rectangle 519"/>
            <p:cNvSpPr>
              <a:spLocks noChangeArrowheads="1"/>
            </p:cNvSpPr>
            <p:nvPr/>
          </p:nvSpPr>
          <p:spPr bwMode="auto">
            <a:xfrm>
              <a:off x="4914" y="3029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20631" name="Group 520"/>
            <p:cNvGrpSpPr>
              <a:grpSpLocks/>
            </p:cNvGrpSpPr>
            <p:nvPr/>
          </p:nvGrpSpPr>
          <p:grpSpPr bwMode="auto">
            <a:xfrm>
              <a:off x="4874" y="2898"/>
              <a:ext cx="181" cy="106"/>
              <a:chOff x="852" y="3528"/>
              <a:chExt cx="181" cy="106"/>
            </a:xfrm>
          </p:grpSpPr>
          <p:sp>
            <p:nvSpPr>
              <p:cNvPr id="20657" name="Arc 521"/>
              <p:cNvSpPr>
                <a:spLocks/>
              </p:cNvSpPr>
              <p:nvPr/>
            </p:nvSpPr>
            <p:spPr bwMode="auto">
              <a:xfrm rot="-78365">
                <a:off x="887" y="35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8" name="Line 522"/>
              <p:cNvSpPr>
                <a:spLocks noChangeShapeType="1"/>
              </p:cNvSpPr>
              <p:nvPr/>
            </p:nvSpPr>
            <p:spPr bwMode="auto">
              <a:xfrm rot="21521635" flipV="1">
                <a:off x="940" y="3528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9" name="Line 523"/>
              <p:cNvSpPr>
                <a:spLocks noChangeShapeType="1"/>
              </p:cNvSpPr>
              <p:nvPr/>
            </p:nvSpPr>
            <p:spPr bwMode="auto">
              <a:xfrm rot="21521635" flipV="1">
                <a:off x="978" y="3544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0" name="Line 524"/>
              <p:cNvSpPr>
                <a:spLocks noChangeShapeType="1"/>
              </p:cNvSpPr>
              <p:nvPr/>
            </p:nvSpPr>
            <p:spPr bwMode="auto">
              <a:xfrm rot="-78365" flipH="1" flipV="1">
                <a:off x="885" y="3544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1" name="Line 525"/>
              <p:cNvSpPr>
                <a:spLocks noChangeShapeType="1"/>
              </p:cNvSpPr>
              <p:nvPr/>
            </p:nvSpPr>
            <p:spPr bwMode="auto">
              <a:xfrm rot="-78365" flipH="1" flipV="1">
                <a:off x="852" y="3587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2" name="Line 526"/>
              <p:cNvSpPr>
                <a:spLocks noChangeShapeType="1"/>
              </p:cNvSpPr>
              <p:nvPr/>
            </p:nvSpPr>
            <p:spPr bwMode="auto">
              <a:xfrm rot="21521635" flipV="1">
                <a:off x="1010" y="3582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3" name="Line 527"/>
              <p:cNvSpPr>
                <a:spLocks noChangeShapeType="1"/>
              </p:cNvSpPr>
              <p:nvPr/>
            </p:nvSpPr>
            <p:spPr bwMode="auto">
              <a:xfrm>
                <a:off x="887" y="3630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632" name="Rectangle 528"/>
            <p:cNvSpPr>
              <a:spLocks noChangeArrowheads="1"/>
            </p:cNvSpPr>
            <p:nvPr/>
          </p:nvSpPr>
          <p:spPr bwMode="auto">
            <a:xfrm>
              <a:off x="6546" y="2158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633" name="Rectangle 529"/>
            <p:cNvSpPr>
              <a:spLocks noChangeArrowheads="1"/>
            </p:cNvSpPr>
            <p:nvPr/>
          </p:nvSpPr>
          <p:spPr bwMode="auto">
            <a:xfrm>
              <a:off x="6546" y="2493"/>
              <a:ext cx="102" cy="10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20634" name="Group 530"/>
            <p:cNvGrpSpPr>
              <a:grpSpLocks/>
            </p:cNvGrpSpPr>
            <p:nvPr/>
          </p:nvGrpSpPr>
          <p:grpSpPr bwMode="auto">
            <a:xfrm>
              <a:off x="6419" y="2117"/>
              <a:ext cx="106" cy="181"/>
              <a:chOff x="6419" y="2117"/>
              <a:chExt cx="106" cy="181"/>
            </a:xfrm>
          </p:grpSpPr>
          <p:sp>
            <p:nvSpPr>
              <p:cNvPr id="20650" name="Arc 531"/>
              <p:cNvSpPr>
                <a:spLocks/>
              </p:cNvSpPr>
              <p:nvPr/>
            </p:nvSpPr>
            <p:spPr bwMode="auto">
              <a:xfrm rot="5321635" flipH="1" flipV="1">
                <a:off x="6441" y="2179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1" name="Line 532"/>
              <p:cNvSpPr>
                <a:spLocks noChangeShapeType="1"/>
              </p:cNvSpPr>
              <p:nvPr/>
            </p:nvSpPr>
            <p:spPr bwMode="auto">
              <a:xfrm rot="5321635" flipH="1">
                <a:off x="6436" y="2193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2" name="Line 533"/>
              <p:cNvSpPr>
                <a:spLocks noChangeShapeType="1"/>
              </p:cNvSpPr>
              <p:nvPr/>
            </p:nvSpPr>
            <p:spPr bwMode="auto">
              <a:xfrm rot="5321635" flipH="1">
                <a:off x="6441" y="2149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3" name="Line 534"/>
              <p:cNvSpPr>
                <a:spLocks noChangeShapeType="1"/>
              </p:cNvSpPr>
              <p:nvPr/>
            </p:nvSpPr>
            <p:spPr bwMode="auto">
              <a:xfrm rot="5321635">
                <a:off x="6444" y="2242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4" name="Line 535"/>
              <p:cNvSpPr>
                <a:spLocks noChangeShapeType="1"/>
              </p:cNvSpPr>
              <p:nvPr/>
            </p:nvSpPr>
            <p:spPr bwMode="auto">
              <a:xfrm rot="5321635">
                <a:off x="6479" y="2276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5" name="Line 536"/>
              <p:cNvSpPr>
                <a:spLocks noChangeShapeType="1"/>
              </p:cNvSpPr>
              <p:nvPr/>
            </p:nvSpPr>
            <p:spPr bwMode="auto">
              <a:xfrm rot="5321635" flipH="1">
                <a:off x="6473" y="2117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6" name="Line 537"/>
              <p:cNvSpPr>
                <a:spLocks noChangeShapeType="1"/>
              </p:cNvSpPr>
              <p:nvPr/>
            </p:nvSpPr>
            <p:spPr bwMode="auto">
              <a:xfrm rot="5400000" flipH="1" flipV="1">
                <a:off x="6468" y="2208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0635" name="Group 538"/>
            <p:cNvGrpSpPr>
              <a:grpSpLocks/>
            </p:cNvGrpSpPr>
            <p:nvPr/>
          </p:nvGrpSpPr>
          <p:grpSpPr bwMode="auto">
            <a:xfrm>
              <a:off x="6419" y="2453"/>
              <a:ext cx="106" cy="181"/>
              <a:chOff x="6419" y="2453"/>
              <a:chExt cx="106" cy="181"/>
            </a:xfrm>
          </p:grpSpPr>
          <p:sp>
            <p:nvSpPr>
              <p:cNvPr id="20643" name="Arc 539"/>
              <p:cNvSpPr>
                <a:spLocks/>
              </p:cNvSpPr>
              <p:nvPr/>
            </p:nvSpPr>
            <p:spPr bwMode="auto">
              <a:xfrm rot="5321635" flipH="1" flipV="1">
                <a:off x="6441" y="2515"/>
                <a:ext cx="113" cy="55"/>
              </a:xfrm>
              <a:custGeom>
                <a:avLst/>
                <a:gdLst>
                  <a:gd name="T0" fmla="*/ 0 w 43151"/>
                  <a:gd name="T1" fmla="*/ 0 h 22096"/>
                  <a:gd name="T2" fmla="*/ 0 w 43151"/>
                  <a:gd name="T3" fmla="*/ 0 h 22096"/>
                  <a:gd name="T4" fmla="*/ 0 w 43151"/>
                  <a:gd name="T5" fmla="*/ 0 h 22096"/>
                  <a:gd name="T6" fmla="*/ 0 60000 65536"/>
                  <a:gd name="T7" fmla="*/ 0 60000 65536"/>
                  <a:gd name="T8" fmla="*/ 0 60000 65536"/>
                  <a:gd name="T9" fmla="*/ 0 w 43151"/>
                  <a:gd name="T10" fmla="*/ 0 h 22096"/>
                  <a:gd name="T11" fmla="*/ 43151 w 43151"/>
                  <a:gd name="T12" fmla="*/ 22096 h 22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51" h="22096" fill="none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</a:path>
                  <a:path w="43151" h="22096" stroke="0" extrusionOk="0">
                    <a:moveTo>
                      <a:pt x="-1" y="20145"/>
                    </a:moveTo>
                    <a:cubicBezTo>
                      <a:pt x="765" y="8806"/>
                      <a:pt x="10186" y="-1"/>
                      <a:pt x="21551" y="0"/>
                    </a:cubicBezTo>
                    <a:cubicBezTo>
                      <a:pt x="33480" y="0"/>
                      <a:pt x="43151" y="9670"/>
                      <a:pt x="43151" y="21600"/>
                    </a:cubicBezTo>
                    <a:cubicBezTo>
                      <a:pt x="43151" y="21765"/>
                      <a:pt x="43149" y="21930"/>
                      <a:pt x="43145" y="22096"/>
                    </a:cubicBezTo>
                    <a:lnTo>
                      <a:pt x="21551" y="21600"/>
                    </a:lnTo>
                    <a:lnTo>
                      <a:pt x="-1" y="2014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4" name="Line 540"/>
              <p:cNvSpPr>
                <a:spLocks noChangeShapeType="1"/>
              </p:cNvSpPr>
              <p:nvPr/>
            </p:nvSpPr>
            <p:spPr bwMode="auto">
              <a:xfrm rot="5321635" flipH="1">
                <a:off x="6436" y="2529"/>
                <a:ext cx="0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5" name="Line 541"/>
              <p:cNvSpPr>
                <a:spLocks noChangeShapeType="1"/>
              </p:cNvSpPr>
              <p:nvPr/>
            </p:nvSpPr>
            <p:spPr bwMode="auto">
              <a:xfrm rot="5321635" flipH="1">
                <a:off x="6441" y="2485"/>
                <a:ext cx="18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6" name="Line 542"/>
              <p:cNvSpPr>
                <a:spLocks noChangeShapeType="1"/>
              </p:cNvSpPr>
              <p:nvPr/>
            </p:nvSpPr>
            <p:spPr bwMode="auto">
              <a:xfrm rot="5321635">
                <a:off x="6444" y="2578"/>
                <a:ext cx="14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7" name="Line 543"/>
              <p:cNvSpPr>
                <a:spLocks noChangeShapeType="1"/>
              </p:cNvSpPr>
              <p:nvPr/>
            </p:nvSpPr>
            <p:spPr bwMode="auto">
              <a:xfrm rot="5321635">
                <a:off x="6479" y="2612"/>
                <a:ext cx="22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8" name="Line 544"/>
              <p:cNvSpPr>
                <a:spLocks noChangeShapeType="1"/>
              </p:cNvSpPr>
              <p:nvPr/>
            </p:nvSpPr>
            <p:spPr bwMode="auto">
              <a:xfrm rot="5321635" flipH="1">
                <a:off x="6473" y="2453"/>
                <a:ext cx="23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9" name="Line 545"/>
              <p:cNvSpPr>
                <a:spLocks noChangeShapeType="1"/>
              </p:cNvSpPr>
              <p:nvPr/>
            </p:nvSpPr>
            <p:spPr bwMode="auto">
              <a:xfrm rot="5400000" flipH="1" flipV="1">
                <a:off x="6468" y="2544"/>
                <a:ext cx="10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636" name="Line 546"/>
            <p:cNvSpPr>
              <a:spLocks noChangeShapeType="1"/>
            </p:cNvSpPr>
            <p:nvPr/>
          </p:nvSpPr>
          <p:spPr bwMode="auto">
            <a:xfrm rot="5400000" flipV="1">
              <a:off x="5222" y="3079"/>
              <a:ext cx="766" cy="767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37" name="Rectangle 547"/>
            <p:cNvSpPr>
              <a:spLocks noChangeArrowheads="1"/>
            </p:cNvSpPr>
            <p:nvPr/>
          </p:nvSpPr>
          <p:spPr bwMode="auto">
            <a:xfrm rot="8103877">
              <a:off x="5615" y="3534"/>
              <a:ext cx="192" cy="8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638" name="Line 548"/>
            <p:cNvSpPr>
              <a:spLocks noChangeShapeType="1"/>
            </p:cNvSpPr>
            <p:nvPr/>
          </p:nvSpPr>
          <p:spPr bwMode="auto">
            <a:xfrm rot="5400000" flipV="1">
              <a:off x="6157" y="2532"/>
              <a:ext cx="433" cy="449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39" name="Rectangle 549"/>
            <p:cNvSpPr>
              <a:spLocks noChangeArrowheads="1"/>
            </p:cNvSpPr>
            <p:nvPr/>
          </p:nvSpPr>
          <p:spPr bwMode="auto">
            <a:xfrm rot="8103877">
              <a:off x="6121" y="2555"/>
              <a:ext cx="192" cy="8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grpSp>
          <p:nvGrpSpPr>
            <p:cNvPr id="20640" name="Group 550"/>
            <p:cNvGrpSpPr>
              <a:grpSpLocks/>
            </p:cNvGrpSpPr>
            <p:nvPr/>
          </p:nvGrpSpPr>
          <p:grpSpPr bwMode="auto">
            <a:xfrm>
              <a:off x="6450" y="1553"/>
              <a:ext cx="105" cy="171"/>
              <a:chOff x="807" y="1248"/>
              <a:chExt cx="105" cy="171"/>
            </a:xfrm>
          </p:grpSpPr>
          <p:sp>
            <p:nvSpPr>
              <p:cNvPr id="20641" name="Oval 551"/>
              <p:cNvSpPr>
                <a:spLocks noChangeArrowheads="1"/>
              </p:cNvSpPr>
              <p:nvPr/>
            </p:nvSpPr>
            <p:spPr bwMode="auto">
              <a:xfrm>
                <a:off x="807" y="1248"/>
                <a:ext cx="105" cy="1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 sz="1350"/>
              </a:p>
            </p:txBody>
          </p:sp>
          <p:sp>
            <p:nvSpPr>
              <p:cNvPr id="20642" name="Oval 552"/>
              <p:cNvSpPr>
                <a:spLocks noChangeArrowheads="1"/>
              </p:cNvSpPr>
              <p:nvPr/>
            </p:nvSpPr>
            <p:spPr bwMode="auto">
              <a:xfrm>
                <a:off x="807" y="1314"/>
                <a:ext cx="105" cy="1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 sz="1350"/>
              </a:p>
            </p:txBody>
          </p:sp>
        </p:grpSp>
      </p:grpSp>
      <p:sp>
        <p:nvSpPr>
          <p:cNvPr id="20508" name="Rectangle 553"/>
          <p:cNvSpPr>
            <a:spLocks noGrp="1" noChangeArrowheads="1"/>
          </p:cNvSpPr>
          <p:nvPr>
            <p:ph type="title"/>
          </p:nvPr>
        </p:nvSpPr>
        <p:spPr>
          <a:xfrm>
            <a:off x="1943477" y="1161581"/>
            <a:ext cx="5466160" cy="563166"/>
          </a:xfrm>
        </p:spPr>
        <p:txBody>
          <a:bodyPr>
            <a:noAutofit/>
          </a:bodyPr>
          <a:lstStyle/>
          <a:p>
            <a:pPr eaLnBrk="1" hangingPunct="1"/>
            <a:r>
              <a:rPr lang="en-GB" sz="1600" dirty="0" smtClean="0">
                <a:solidFill>
                  <a:schemeClr val="tx1"/>
                </a:solidFill>
              </a:rPr>
              <a:t>Manual Isolation of Faulty Section </a:t>
            </a:r>
          </a:p>
        </p:txBody>
      </p:sp>
      <p:sp>
        <p:nvSpPr>
          <p:cNvPr id="20509" name="Rectangle 655"/>
          <p:cNvSpPr>
            <a:spLocks noGrp="1" noChangeArrowheads="1"/>
          </p:cNvSpPr>
          <p:nvPr>
            <p:ph idx="1"/>
          </p:nvPr>
        </p:nvSpPr>
        <p:spPr>
          <a:xfrm>
            <a:off x="3905250" y="1995487"/>
            <a:ext cx="3349229" cy="3476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1600" smtClean="0"/>
              <a:t>Manual isolation of the faulty section</a:t>
            </a:r>
          </a:p>
          <a:p>
            <a:pPr eaLnBrk="1" hangingPunct="1"/>
            <a:endParaRPr lang="en-GB" sz="1600" smtClean="0"/>
          </a:p>
        </p:txBody>
      </p:sp>
      <p:grpSp>
        <p:nvGrpSpPr>
          <p:cNvPr id="20510" name="Group 554"/>
          <p:cNvGrpSpPr>
            <a:grpSpLocks/>
          </p:cNvGrpSpPr>
          <p:nvPr/>
        </p:nvGrpSpPr>
        <p:grpSpPr bwMode="auto">
          <a:xfrm>
            <a:off x="1316831" y="2712245"/>
            <a:ext cx="4224338" cy="2003822"/>
            <a:chOff x="479" y="1819"/>
            <a:chExt cx="4053" cy="1963"/>
          </a:xfrm>
        </p:grpSpPr>
        <p:sp>
          <p:nvSpPr>
            <p:cNvPr id="20535" name="Line 555"/>
            <p:cNvSpPr>
              <a:spLocks noChangeShapeType="1"/>
            </p:cNvSpPr>
            <p:nvPr/>
          </p:nvSpPr>
          <p:spPr bwMode="auto">
            <a:xfrm flipV="1">
              <a:off x="527" y="1963"/>
              <a:ext cx="0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0536" name="Group 556"/>
            <p:cNvGrpSpPr>
              <a:grpSpLocks/>
            </p:cNvGrpSpPr>
            <p:nvPr/>
          </p:nvGrpSpPr>
          <p:grpSpPr bwMode="auto">
            <a:xfrm>
              <a:off x="479" y="1819"/>
              <a:ext cx="4053" cy="1963"/>
              <a:chOff x="479" y="1819"/>
              <a:chExt cx="4053" cy="1963"/>
            </a:xfrm>
          </p:grpSpPr>
          <p:grpSp>
            <p:nvGrpSpPr>
              <p:cNvPr id="20537" name="Group 557"/>
              <p:cNvGrpSpPr>
                <a:grpSpLocks noChangeAspect="1"/>
              </p:cNvGrpSpPr>
              <p:nvPr/>
            </p:nvGrpSpPr>
            <p:grpSpPr bwMode="auto">
              <a:xfrm rot="-8282643">
                <a:off x="1122" y="3478"/>
                <a:ext cx="321" cy="304"/>
                <a:chOff x="3135" y="1550"/>
                <a:chExt cx="685" cy="691"/>
              </a:xfrm>
            </p:grpSpPr>
            <p:grpSp>
              <p:nvGrpSpPr>
                <p:cNvPr id="20589" name="Group 558"/>
                <p:cNvGrpSpPr>
                  <a:grpSpLocks noChangeAspect="1"/>
                </p:cNvGrpSpPr>
                <p:nvPr/>
              </p:nvGrpSpPr>
              <p:grpSpPr bwMode="auto">
                <a:xfrm>
                  <a:off x="3324" y="1741"/>
                  <a:ext cx="288" cy="500"/>
                  <a:chOff x="3324" y="1741"/>
                  <a:chExt cx="288" cy="500"/>
                </a:xfrm>
              </p:grpSpPr>
              <p:sp>
                <p:nvSpPr>
                  <p:cNvPr id="20614" name="Freeform 559"/>
                  <p:cNvSpPr>
                    <a:spLocks noChangeAspect="1"/>
                  </p:cNvSpPr>
                  <p:nvPr/>
                </p:nvSpPr>
                <p:spPr bwMode="auto">
                  <a:xfrm>
                    <a:off x="3324" y="1741"/>
                    <a:ext cx="288" cy="383"/>
                  </a:xfrm>
                  <a:custGeom>
                    <a:avLst/>
                    <a:gdLst>
                      <a:gd name="T0" fmla="*/ 46 w 288"/>
                      <a:gd name="T1" fmla="*/ 252 h 383"/>
                      <a:gd name="T2" fmla="*/ 33 w 288"/>
                      <a:gd name="T3" fmla="*/ 231 h 383"/>
                      <a:gd name="T4" fmla="*/ 17 w 288"/>
                      <a:gd name="T5" fmla="*/ 206 h 383"/>
                      <a:gd name="T6" fmla="*/ 6 w 288"/>
                      <a:gd name="T7" fmla="*/ 184 h 383"/>
                      <a:gd name="T8" fmla="*/ 0 w 288"/>
                      <a:gd name="T9" fmla="*/ 157 h 383"/>
                      <a:gd name="T10" fmla="*/ 0 w 288"/>
                      <a:gd name="T11" fmla="*/ 135 h 383"/>
                      <a:gd name="T12" fmla="*/ 5 w 288"/>
                      <a:gd name="T13" fmla="*/ 102 h 383"/>
                      <a:gd name="T14" fmla="*/ 15 w 288"/>
                      <a:gd name="T15" fmla="*/ 75 h 383"/>
                      <a:gd name="T16" fmla="*/ 35 w 288"/>
                      <a:gd name="T17" fmla="*/ 47 h 383"/>
                      <a:gd name="T18" fmla="*/ 62 w 288"/>
                      <a:gd name="T19" fmla="*/ 27 h 383"/>
                      <a:gd name="T20" fmla="*/ 84 w 288"/>
                      <a:gd name="T21" fmla="*/ 15 h 383"/>
                      <a:gd name="T22" fmla="*/ 109 w 288"/>
                      <a:gd name="T23" fmla="*/ 4 h 383"/>
                      <a:gd name="T24" fmla="*/ 145 w 288"/>
                      <a:gd name="T25" fmla="*/ 0 h 383"/>
                      <a:gd name="T26" fmla="*/ 179 w 288"/>
                      <a:gd name="T27" fmla="*/ 3 h 383"/>
                      <a:gd name="T28" fmla="*/ 201 w 288"/>
                      <a:gd name="T29" fmla="*/ 11 h 383"/>
                      <a:gd name="T30" fmla="*/ 223 w 288"/>
                      <a:gd name="T31" fmla="*/ 23 h 383"/>
                      <a:gd name="T32" fmla="*/ 242 w 288"/>
                      <a:gd name="T33" fmla="*/ 37 h 383"/>
                      <a:gd name="T34" fmla="*/ 257 w 288"/>
                      <a:gd name="T35" fmla="*/ 53 h 383"/>
                      <a:gd name="T36" fmla="*/ 268 w 288"/>
                      <a:gd name="T37" fmla="*/ 69 h 383"/>
                      <a:gd name="T38" fmla="*/ 277 w 288"/>
                      <a:gd name="T39" fmla="*/ 87 h 383"/>
                      <a:gd name="T40" fmla="*/ 283 w 288"/>
                      <a:gd name="T41" fmla="*/ 107 h 383"/>
                      <a:gd name="T42" fmla="*/ 287 w 288"/>
                      <a:gd name="T43" fmla="*/ 129 h 383"/>
                      <a:gd name="T44" fmla="*/ 286 w 288"/>
                      <a:gd name="T45" fmla="*/ 154 h 383"/>
                      <a:gd name="T46" fmla="*/ 279 w 288"/>
                      <a:gd name="T47" fmla="*/ 176 h 383"/>
                      <a:gd name="T48" fmla="*/ 270 w 288"/>
                      <a:gd name="T49" fmla="*/ 202 h 383"/>
                      <a:gd name="T50" fmla="*/ 254 w 288"/>
                      <a:gd name="T51" fmla="*/ 230 h 383"/>
                      <a:gd name="T52" fmla="*/ 246 w 288"/>
                      <a:gd name="T53" fmla="*/ 248 h 383"/>
                      <a:gd name="T54" fmla="*/ 238 w 288"/>
                      <a:gd name="T55" fmla="*/ 272 h 383"/>
                      <a:gd name="T56" fmla="*/ 230 w 288"/>
                      <a:gd name="T57" fmla="*/ 300 h 383"/>
                      <a:gd name="T58" fmla="*/ 224 w 288"/>
                      <a:gd name="T59" fmla="*/ 322 h 383"/>
                      <a:gd name="T60" fmla="*/ 221 w 288"/>
                      <a:gd name="T61" fmla="*/ 349 h 383"/>
                      <a:gd name="T62" fmla="*/ 221 w 288"/>
                      <a:gd name="T63" fmla="*/ 379 h 383"/>
                      <a:gd name="T64" fmla="*/ 86 w 288"/>
                      <a:gd name="T65" fmla="*/ 382 h 383"/>
                      <a:gd name="T66" fmla="*/ 86 w 288"/>
                      <a:gd name="T67" fmla="*/ 357 h 383"/>
                      <a:gd name="T68" fmla="*/ 79 w 288"/>
                      <a:gd name="T69" fmla="*/ 322 h 383"/>
                      <a:gd name="T70" fmla="*/ 68 w 288"/>
                      <a:gd name="T71" fmla="*/ 299 h 383"/>
                      <a:gd name="T72" fmla="*/ 58 w 288"/>
                      <a:gd name="T73" fmla="*/ 273 h 383"/>
                      <a:gd name="T74" fmla="*/ 46 w 288"/>
                      <a:gd name="T75" fmla="*/ 252 h 38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88"/>
                      <a:gd name="T115" fmla="*/ 0 h 383"/>
                      <a:gd name="T116" fmla="*/ 288 w 288"/>
                      <a:gd name="T117" fmla="*/ 383 h 383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88" h="383">
                        <a:moveTo>
                          <a:pt x="46" y="252"/>
                        </a:moveTo>
                        <a:lnTo>
                          <a:pt x="33" y="231"/>
                        </a:lnTo>
                        <a:lnTo>
                          <a:pt x="17" y="206"/>
                        </a:lnTo>
                        <a:lnTo>
                          <a:pt x="6" y="184"/>
                        </a:lnTo>
                        <a:lnTo>
                          <a:pt x="0" y="157"/>
                        </a:lnTo>
                        <a:lnTo>
                          <a:pt x="0" y="135"/>
                        </a:lnTo>
                        <a:lnTo>
                          <a:pt x="5" y="102"/>
                        </a:lnTo>
                        <a:lnTo>
                          <a:pt x="15" y="75"/>
                        </a:lnTo>
                        <a:lnTo>
                          <a:pt x="35" y="47"/>
                        </a:lnTo>
                        <a:lnTo>
                          <a:pt x="62" y="27"/>
                        </a:lnTo>
                        <a:lnTo>
                          <a:pt x="84" y="15"/>
                        </a:lnTo>
                        <a:lnTo>
                          <a:pt x="109" y="4"/>
                        </a:lnTo>
                        <a:lnTo>
                          <a:pt x="145" y="0"/>
                        </a:lnTo>
                        <a:lnTo>
                          <a:pt x="179" y="3"/>
                        </a:lnTo>
                        <a:lnTo>
                          <a:pt x="201" y="11"/>
                        </a:lnTo>
                        <a:lnTo>
                          <a:pt x="223" y="23"/>
                        </a:lnTo>
                        <a:lnTo>
                          <a:pt x="242" y="37"/>
                        </a:lnTo>
                        <a:lnTo>
                          <a:pt x="257" y="53"/>
                        </a:lnTo>
                        <a:lnTo>
                          <a:pt x="268" y="69"/>
                        </a:lnTo>
                        <a:lnTo>
                          <a:pt x="277" y="87"/>
                        </a:lnTo>
                        <a:lnTo>
                          <a:pt x="283" y="107"/>
                        </a:lnTo>
                        <a:lnTo>
                          <a:pt x="287" y="129"/>
                        </a:lnTo>
                        <a:lnTo>
                          <a:pt x="286" y="154"/>
                        </a:lnTo>
                        <a:lnTo>
                          <a:pt x="279" y="176"/>
                        </a:lnTo>
                        <a:lnTo>
                          <a:pt x="270" y="202"/>
                        </a:lnTo>
                        <a:lnTo>
                          <a:pt x="254" y="230"/>
                        </a:lnTo>
                        <a:lnTo>
                          <a:pt x="246" y="248"/>
                        </a:lnTo>
                        <a:lnTo>
                          <a:pt x="238" y="272"/>
                        </a:lnTo>
                        <a:lnTo>
                          <a:pt x="230" y="300"/>
                        </a:lnTo>
                        <a:lnTo>
                          <a:pt x="224" y="322"/>
                        </a:lnTo>
                        <a:lnTo>
                          <a:pt x="221" y="349"/>
                        </a:lnTo>
                        <a:lnTo>
                          <a:pt x="221" y="379"/>
                        </a:lnTo>
                        <a:lnTo>
                          <a:pt x="86" y="382"/>
                        </a:lnTo>
                        <a:lnTo>
                          <a:pt x="86" y="357"/>
                        </a:lnTo>
                        <a:lnTo>
                          <a:pt x="79" y="322"/>
                        </a:lnTo>
                        <a:lnTo>
                          <a:pt x="68" y="299"/>
                        </a:lnTo>
                        <a:lnTo>
                          <a:pt x="58" y="273"/>
                        </a:lnTo>
                        <a:lnTo>
                          <a:pt x="46" y="252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grpSp>
                <p:nvGrpSpPr>
                  <p:cNvPr id="20615" name="Group 5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10" y="2115"/>
                    <a:ext cx="138" cy="126"/>
                    <a:chOff x="3410" y="2115"/>
                    <a:chExt cx="138" cy="126"/>
                  </a:xfrm>
                </p:grpSpPr>
                <p:sp>
                  <p:nvSpPr>
                    <p:cNvPr id="20616" name="Oval 56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340000" flipH="1">
                      <a:off x="3473" y="2191"/>
                      <a:ext cx="11" cy="90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 sz="1350"/>
                    </a:p>
                  </p:txBody>
                </p:sp>
                <p:sp>
                  <p:nvSpPr>
                    <p:cNvPr id="20617" name="Freeform 5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0" y="2115"/>
                      <a:ext cx="136" cy="38"/>
                    </a:xfrm>
                    <a:custGeom>
                      <a:avLst/>
                      <a:gdLst>
                        <a:gd name="T0" fmla="*/ 0 w 136"/>
                        <a:gd name="T1" fmla="*/ 3 h 38"/>
                        <a:gd name="T2" fmla="*/ 2 w 136"/>
                        <a:gd name="T3" fmla="*/ 37 h 38"/>
                        <a:gd name="T4" fmla="*/ 31 w 136"/>
                        <a:gd name="T5" fmla="*/ 37 h 38"/>
                        <a:gd name="T6" fmla="*/ 135 w 136"/>
                        <a:gd name="T7" fmla="*/ 11 h 38"/>
                        <a:gd name="T8" fmla="*/ 135 w 136"/>
                        <a:gd name="T9" fmla="*/ 0 h 38"/>
                        <a:gd name="T10" fmla="*/ 0 w 136"/>
                        <a:gd name="T11" fmla="*/ 3 h 3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6"/>
                        <a:gd name="T19" fmla="*/ 0 h 38"/>
                        <a:gd name="T20" fmla="*/ 136 w 136"/>
                        <a:gd name="T21" fmla="*/ 38 h 3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6" h="38">
                          <a:moveTo>
                            <a:pt x="0" y="3"/>
                          </a:moveTo>
                          <a:lnTo>
                            <a:pt x="2" y="37"/>
                          </a:lnTo>
                          <a:lnTo>
                            <a:pt x="31" y="37"/>
                          </a:lnTo>
                          <a:lnTo>
                            <a:pt x="135" y="11"/>
                          </a:lnTo>
                          <a:lnTo>
                            <a:pt x="135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618" name="Freeform 5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26"/>
                      <a:ext cx="135" cy="50"/>
                    </a:xfrm>
                    <a:custGeom>
                      <a:avLst/>
                      <a:gdLst>
                        <a:gd name="T0" fmla="*/ 28 w 135"/>
                        <a:gd name="T1" fmla="*/ 26 h 50"/>
                        <a:gd name="T2" fmla="*/ 0 w 135"/>
                        <a:gd name="T3" fmla="*/ 27 h 50"/>
                        <a:gd name="T4" fmla="*/ 0 w 135"/>
                        <a:gd name="T5" fmla="*/ 49 h 50"/>
                        <a:gd name="T6" fmla="*/ 29 w 135"/>
                        <a:gd name="T7" fmla="*/ 49 h 50"/>
                        <a:gd name="T8" fmla="*/ 134 w 135"/>
                        <a:gd name="T9" fmla="*/ 24 h 50"/>
                        <a:gd name="T10" fmla="*/ 132 w 135"/>
                        <a:gd name="T11" fmla="*/ 0 h 50"/>
                        <a:gd name="T12" fmla="*/ 28 w 135"/>
                        <a:gd name="T13" fmla="*/ 26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5"/>
                        <a:gd name="T22" fmla="*/ 0 h 50"/>
                        <a:gd name="T23" fmla="*/ 135 w 135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5" h="50">
                          <a:moveTo>
                            <a:pt x="28" y="26"/>
                          </a:moveTo>
                          <a:lnTo>
                            <a:pt x="0" y="27"/>
                          </a:lnTo>
                          <a:lnTo>
                            <a:pt x="0" y="49"/>
                          </a:lnTo>
                          <a:lnTo>
                            <a:pt x="29" y="49"/>
                          </a:lnTo>
                          <a:lnTo>
                            <a:pt x="134" y="24"/>
                          </a:lnTo>
                          <a:lnTo>
                            <a:pt x="132" y="0"/>
                          </a:lnTo>
                          <a:lnTo>
                            <a:pt x="28" y="26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619" name="Freeform 5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49"/>
                      <a:ext cx="135" cy="50"/>
                    </a:xfrm>
                    <a:custGeom>
                      <a:avLst/>
                      <a:gdLst>
                        <a:gd name="T0" fmla="*/ 29 w 135"/>
                        <a:gd name="T1" fmla="*/ 27 h 50"/>
                        <a:gd name="T2" fmla="*/ 0 w 135"/>
                        <a:gd name="T3" fmla="*/ 27 h 50"/>
                        <a:gd name="T4" fmla="*/ 0 w 135"/>
                        <a:gd name="T5" fmla="*/ 49 h 50"/>
                        <a:gd name="T6" fmla="*/ 29 w 135"/>
                        <a:gd name="T7" fmla="*/ 49 h 50"/>
                        <a:gd name="T8" fmla="*/ 134 w 135"/>
                        <a:gd name="T9" fmla="*/ 24 h 50"/>
                        <a:gd name="T10" fmla="*/ 133 w 135"/>
                        <a:gd name="T11" fmla="*/ 0 h 50"/>
                        <a:gd name="T12" fmla="*/ 29 w 135"/>
                        <a:gd name="T13" fmla="*/ 27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5"/>
                        <a:gd name="T22" fmla="*/ 0 h 50"/>
                        <a:gd name="T23" fmla="*/ 135 w 135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5" h="50">
                          <a:moveTo>
                            <a:pt x="29" y="27"/>
                          </a:moveTo>
                          <a:lnTo>
                            <a:pt x="0" y="27"/>
                          </a:lnTo>
                          <a:lnTo>
                            <a:pt x="0" y="49"/>
                          </a:lnTo>
                          <a:lnTo>
                            <a:pt x="29" y="49"/>
                          </a:lnTo>
                          <a:lnTo>
                            <a:pt x="134" y="24"/>
                          </a:lnTo>
                          <a:lnTo>
                            <a:pt x="133" y="0"/>
                          </a:lnTo>
                          <a:lnTo>
                            <a:pt x="29" y="27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620" name="Freeform 5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74"/>
                      <a:ext cx="135" cy="50"/>
                    </a:xfrm>
                    <a:custGeom>
                      <a:avLst/>
                      <a:gdLst>
                        <a:gd name="T0" fmla="*/ 29 w 135"/>
                        <a:gd name="T1" fmla="*/ 25 h 50"/>
                        <a:gd name="T2" fmla="*/ 25 w 135"/>
                        <a:gd name="T3" fmla="*/ 26 h 50"/>
                        <a:gd name="T4" fmla="*/ 0 w 135"/>
                        <a:gd name="T5" fmla="*/ 26 h 50"/>
                        <a:gd name="T6" fmla="*/ 0 w 135"/>
                        <a:gd name="T7" fmla="*/ 49 h 50"/>
                        <a:gd name="T8" fmla="*/ 29 w 135"/>
                        <a:gd name="T9" fmla="*/ 48 h 50"/>
                        <a:gd name="T10" fmla="*/ 134 w 135"/>
                        <a:gd name="T11" fmla="*/ 23 h 50"/>
                        <a:gd name="T12" fmla="*/ 134 w 135"/>
                        <a:gd name="T13" fmla="*/ 0 h 50"/>
                        <a:gd name="T14" fmla="*/ 29 w 135"/>
                        <a:gd name="T15" fmla="*/ 25 h 5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5"/>
                        <a:gd name="T25" fmla="*/ 0 h 50"/>
                        <a:gd name="T26" fmla="*/ 135 w 135"/>
                        <a:gd name="T27" fmla="*/ 50 h 5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5" h="50">
                          <a:moveTo>
                            <a:pt x="29" y="25"/>
                          </a:moveTo>
                          <a:lnTo>
                            <a:pt x="25" y="26"/>
                          </a:lnTo>
                          <a:lnTo>
                            <a:pt x="0" y="26"/>
                          </a:lnTo>
                          <a:lnTo>
                            <a:pt x="0" y="49"/>
                          </a:lnTo>
                          <a:lnTo>
                            <a:pt x="29" y="48"/>
                          </a:lnTo>
                          <a:lnTo>
                            <a:pt x="134" y="23"/>
                          </a:lnTo>
                          <a:lnTo>
                            <a:pt x="134" y="0"/>
                          </a:lnTo>
                          <a:lnTo>
                            <a:pt x="29" y="25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621" name="Freeform 5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2" y="2197"/>
                      <a:ext cx="136" cy="38"/>
                    </a:xfrm>
                    <a:custGeom>
                      <a:avLst/>
                      <a:gdLst>
                        <a:gd name="T0" fmla="*/ 29 w 136"/>
                        <a:gd name="T1" fmla="*/ 25 h 38"/>
                        <a:gd name="T2" fmla="*/ 0 w 136"/>
                        <a:gd name="T3" fmla="*/ 26 h 38"/>
                        <a:gd name="T4" fmla="*/ 15 w 136"/>
                        <a:gd name="T5" fmla="*/ 37 h 38"/>
                        <a:gd name="T6" fmla="*/ 119 w 136"/>
                        <a:gd name="T7" fmla="*/ 35 h 38"/>
                        <a:gd name="T8" fmla="*/ 135 w 136"/>
                        <a:gd name="T9" fmla="*/ 23 h 38"/>
                        <a:gd name="T10" fmla="*/ 134 w 136"/>
                        <a:gd name="T11" fmla="*/ 0 h 38"/>
                        <a:gd name="T12" fmla="*/ 29 w 136"/>
                        <a:gd name="T13" fmla="*/ 25 h 3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6"/>
                        <a:gd name="T22" fmla="*/ 0 h 38"/>
                        <a:gd name="T23" fmla="*/ 136 w 136"/>
                        <a:gd name="T24" fmla="*/ 38 h 3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6" h="38">
                          <a:moveTo>
                            <a:pt x="29" y="25"/>
                          </a:moveTo>
                          <a:lnTo>
                            <a:pt x="0" y="26"/>
                          </a:lnTo>
                          <a:lnTo>
                            <a:pt x="15" y="37"/>
                          </a:lnTo>
                          <a:lnTo>
                            <a:pt x="119" y="35"/>
                          </a:lnTo>
                          <a:lnTo>
                            <a:pt x="135" y="23"/>
                          </a:lnTo>
                          <a:lnTo>
                            <a:pt x="134" y="0"/>
                          </a:lnTo>
                          <a:lnTo>
                            <a:pt x="29" y="25"/>
                          </a:lnTo>
                        </a:path>
                      </a:pathLst>
                    </a:custGeom>
                    <a:solidFill>
                      <a:schemeClr val="folHlink"/>
                    </a:solidFill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</p:grpSp>
            </p:grpSp>
            <p:sp>
              <p:nvSpPr>
                <p:cNvPr id="20590" name="Line 5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65" y="1671"/>
                  <a:ext cx="35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1" name="Line 5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42" y="1562"/>
                  <a:ext cx="48" cy="1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2" name="Line 5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04" y="1630"/>
                  <a:ext cx="1" cy="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3" name="Line 570"/>
                <p:cNvSpPr>
                  <a:spLocks noChangeAspect="1" noChangeShapeType="1"/>
                </p:cNvSpPr>
                <p:nvPr/>
              </p:nvSpPr>
              <p:spPr bwMode="auto">
                <a:xfrm>
                  <a:off x="3463" y="1553"/>
                  <a:ext cx="1" cy="16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4" name="Line 571"/>
                <p:cNvSpPr>
                  <a:spLocks noChangeAspect="1" noChangeShapeType="1"/>
                </p:cNvSpPr>
                <p:nvPr/>
              </p:nvSpPr>
              <p:spPr bwMode="auto">
                <a:xfrm>
                  <a:off x="3432" y="1624"/>
                  <a:ext cx="4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5" name="Line 5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63" y="1550"/>
                  <a:ext cx="32" cy="16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6" name="Line 57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336" y="1656"/>
                  <a:ext cx="32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7" name="Line 5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89" y="1888"/>
                  <a:ext cx="1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8" name="Line 5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10" y="1984"/>
                  <a:ext cx="10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99" name="Line 5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06" y="1719"/>
                  <a:ext cx="61" cy="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0" name="Line 5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8" y="1708"/>
                  <a:ext cx="132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1" name="Line 5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35" y="1799"/>
                  <a:ext cx="81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2" name="Line 5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42" y="1819"/>
                  <a:ext cx="163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3" name="Line 580"/>
                <p:cNvSpPr>
                  <a:spLocks noChangeAspect="1" noChangeShapeType="1"/>
                </p:cNvSpPr>
                <p:nvPr/>
              </p:nvSpPr>
              <p:spPr bwMode="auto">
                <a:xfrm>
                  <a:off x="3642" y="1881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4" name="Line 581"/>
                <p:cNvSpPr>
                  <a:spLocks noChangeAspect="1" noChangeShapeType="1"/>
                </p:cNvSpPr>
                <p:nvPr/>
              </p:nvSpPr>
              <p:spPr bwMode="auto">
                <a:xfrm>
                  <a:off x="3649" y="1934"/>
                  <a:ext cx="171" cy="3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5" name="Line 582"/>
                <p:cNvSpPr>
                  <a:spLocks noChangeAspect="1" noChangeShapeType="1"/>
                </p:cNvSpPr>
                <p:nvPr/>
              </p:nvSpPr>
              <p:spPr bwMode="auto">
                <a:xfrm>
                  <a:off x="3628" y="1963"/>
                  <a:ext cx="106" cy="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6" name="Line 583"/>
                <p:cNvSpPr>
                  <a:spLocks noChangeAspect="1" noChangeShapeType="1"/>
                </p:cNvSpPr>
                <p:nvPr/>
              </p:nvSpPr>
              <p:spPr bwMode="auto">
                <a:xfrm>
                  <a:off x="3610" y="1997"/>
                  <a:ext cx="166" cy="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7" name="Line 5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93" y="1599"/>
                  <a:ext cx="105" cy="15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8" name="Line 5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95" y="2012"/>
                  <a:ext cx="162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09" name="Line 5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135" y="1950"/>
                  <a:ext cx="170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10" name="Line 58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35" y="1822"/>
                  <a:ext cx="164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11" name="Line 588"/>
                <p:cNvSpPr>
                  <a:spLocks noChangeAspect="1" noChangeShapeType="1"/>
                </p:cNvSpPr>
                <p:nvPr/>
              </p:nvSpPr>
              <p:spPr bwMode="auto">
                <a:xfrm>
                  <a:off x="3232" y="1607"/>
                  <a:ext cx="110" cy="1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12" name="Line 58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162" y="1740"/>
                  <a:ext cx="135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613" name="Line 5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246" y="1727"/>
                  <a:ext cx="63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538" name="Group 591"/>
              <p:cNvGrpSpPr>
                <a:grpSpLocks/>
              </p:cNvGrpSpPr>
              <p:nvPr/>
            </p:nvGrpSpPr>
            <p:grpSpPr bwMode="auto">
              <a:xfrm>
                <a:off x="479" y="1819"/>
                <a:ext cx="4053" cy="1703"/>
                <a:chOff x="479" y="1819"/>
                <a:chExt cx="4053" cy="1703"/>
              </a:xfrm>
            </p:grpSpPr>
            <p:grpSp>
              <p:nvGrpSpPr>
                <p:cNvPr id="20539" name="Group 592"/>
                <p:cNvGrpSpPr>
                  <a:grpSpLocks/>
                </p:cNvGrpSpPr>
                <p:nvPr/>
              </p:nvGrpSpPr>
              <p:grpSpPr bwMode="auto">
                <a:xfrm>
                  <a:off x="479" y="1819"/>
                  <a:ext cx="4053" cy="1703"/>
                  <a:chOff x="479" y="1819"/>
                  <a:chExt cx="4053" cy="1703"/>
                </a:xfrm>
              </p:grpSpPr>
              <p:sp>
                <p:nvSpPr>
                  <p:cNvPr id="20582" name="Line 5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9" y="1919"/>
                    <a:ext cx="47" cy="4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583" name="Line 5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7" y="1819"/>
                    <a:ext cx="0" cy="9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584" name="Line 5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49" y="3086"/>
                    <a:ext cx="276" cy="28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585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2040"/>
                    <a:ext cx="1018" cy="102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586" name="Line 5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3" y="2049"/>
                    <a:ext cx="767" cy="76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587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1562" y="3072"/>
                    <a:ext cx="297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588" name="Line 5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0" y="3066"/>
                    <a:ext cx="451" cy="45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20540" name="Group 600"/>
                <p:cNvGrpSpPr>
                  <a:grpSpLocks/>
                </p:cNvGrpSpPr>
                <p:nvPr/>
              </p:nvGrpSpPr>
              <p:grpSpPr bwMode="auto">
                <a:xfrm>
                  <a:off x="768" y="2073"/>
                  <a:ext cx="1848" cy="958"/>
                  <a:chOff x="768" y="2073"/>
                  <a:chExt cx="1848" cy="958"/>
                </a:xfrm>
              </p:grpSpPr>
              <p:grpSp>
                <p:nvGrpSpPr>
                  <p:cNvPr id="20541" name="Group 601"/>
                  <p:cNvGrpSpPr>
                    <a:grpSpLocks/>
                  </p:cNvGrpSpPr>
                  <p:nvPr/>
                </p:nvGrpSpPr>
                <p:grpSpPr bwMode="auto">
                  <a:xfrm>
                    <a:off x="768" y="2073"/>
                    <a:ext cx="1445" cy="958"/>
                    <a:chOff x="768" y="2073"/>
                    <a:chExt cx="1445" cy="958"/>
                  </a:xfrm>
                </p:grpSpPr>
                <p:grpSp>
                  <p:nvGrpSpPr>
                    <p:cNvPr id="20550" name="Group 602"/>
                    <p:cNvGrpSpPr>
                      <a:grpSpLocks/>
                    </p:cNvGrpSpPr>
                    <p:nvPr/>
                  </p:nvGrpSpPr>
                  <p:grpSpPr bwMode="auto">
                    <a:xfrm rot="2700000">
                      <a:off x="1542" y="2888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20575" name="Arc 603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FF0033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6" name="Line 604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7" name="Line 605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8" name="Line 606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9" name="Line 607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80" name="Line 608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81" name="Line 6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20551" name="Group 6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32" y="2898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20568" name="Arc 611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DB210D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9" name="Line 612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0" name="Line 613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1" name="Line 614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2" name="Line 615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3" name="Line 616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74" name="Line 6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20552" name="Group 618"/>
                    <p:cNvGrpSpPr>
                      <a:grpSpLocks/>
                    </p:cNvGrpSpPr>
                    <p:nvPr/>
                  </p:nvGrpSpPr>
                  <p:grpSpPr bwMode="auto">
                    <a:xfrm rot="2789693" flipH="1">
                      <a:off x="730" y="2111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20561" name="Arc 619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DB210D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2" name="Line 620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3" name="Line 621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4" name="Line 622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5" name="Line 623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6" name="Line 624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7" name="Line 6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20553" name="Group 626"/>
                    <p:cNvGrpSpPr>
                      <a:grpSpLocks/>
                    </p:cNvGrpSpPr>
                    <p:nvPr/>
                  </p:nvGrpSpPr>
                  <p:grpSpPr bwMode="auto">
                    <a:xfrm rot="2789693" flipH="1">
                      <a:off x="1014" y="2407"/>
                      <a:ext cx="181" cy="106"/>
                      <a:chOff x="852" y="3528"/>
                      <a:chExt cx="181" cy="106"/>
                    </a:xfrm>
                  </p:grpSpPr>
                  <p:sp>
                    <p:nvSpPr>
                      <p:cNvPr id="20554" name="Arc 627"/>
                      <p:cNvSpPr>
                        <a:spLocks/>
                      </p:cNvSpPr>
                      <p:nvPr/>
                    </p:nvSpPr>
                    <p:spPr bwMode="auto">
                      <a:xfrm rot="-78365">
                        <a:off x="887" y="3579"/>
                        <a:ext cx="113" cy="55"/>
                      </a:xfrm>
                      <a:custGeom>
                        <a:avLst/>
                        <a:gdLst>
                          <a:gd name="T0" fmla="*/ 0 w 43151"/>
                          <a:gd name="T1" fmla="*/ 0 h 22096"/>
                          <a:gd name="T2" fmla="*/ 0 w 43151"/>
                          <a:gd name="T3" fmla="*/ 0 h 22096"/>
                          <a:gd name="T4" fmla="*/ 0 w 43151"/>
                          <a:gd name="T5" fmla="*/ 0 h 22096"/>
                          <a:gd name="T6" fmla="*/ 0 60000 65536"/>
                          <a:gd name="T7" fmla="*/ 0 60000 65536"/>
                          <a:gd name="T8" fmla="*/ 0 60000 65536"/>
                          <a:gd name="T9" fmla="*/ 0 w 43151"/>
                          <a:gd name="T10" fmla="*/ 0 h 22096"/>
                          <a:gd name="T11" fmla="*/ 43151 w 43151"/>
                          <a:gd name="T12" fmla="*/ 22096 h 2209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151" h="22096" fill="none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</a:path>
                          <a:path w="43151" h="22096" stroke="0" extrusionOk="0">
                            <a:moveTo>
                              <a:pt x="-1" y="20145"/>
                            </a:moveTo>
                            <a:cubicBezTo>
                              <a:pt x="765" y="8806"/>
                              <a:pt x="10186" y="-1"/>
                              <a:pt x="21551" y="0"/>
                            </a:cubicBezTo>
                            <a:cubicBezTo>
                              <a:pt x="33480" y="0"/>
                              <a:pt x="43151" y="9670"/>
                              <a:pt x="43151" y="21600"/>
                            </a:cubicBezTo>
                            <a:cubicBezTo>
                              <a:pt x="43151" y="21765"/>
                              <a:pt x="43149" y="21930"/>
                              <a:pt x="43145" y="22096"/>
                            </a:cubicBezTo>
                            <a:lnTo>
                              <a:pt x="21551" y="21600"/>
                            </a:lnTo>
                            <a:lnTo>
                              <a:pt x="-1" y="20145"/>
                            </a:lnTo>
                            <a:close/>
                          </a:path>
                        </a:pathLst>
                      </a:custGeom>
                      <a:solidFill>
                        <a:srgbClr val="DB210D"/>
                      </a:solidFill>
                      <a:ln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55" name="Line 628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40" y="3528"/>
                        <a:ext cx="0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56" name="Line 629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978" y="3544"/>
                        <a:ext cx="18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57" name="Line 630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85" y="3544"/>
                        <a:ext cx="14" cy="3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58" name="Line 631"/>
                      <p:cNvSpPr>
                        <a:spLocks noChangeShapeType="1"/>
                      </p:cNvSpPr>
                      <p:nvPr/>
                    </p:nvSpPr>
                    <p:spPr bwMode="auto">
                      <a:xfrm rot="-78365" flipH="1" flipV="1">
                        <a:off x="852" y="3587"/>
                        <a:ext cx="22" cy="2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59" name="Line 632"/>
                      <p:cNvSpPr>
                        <a:spLocks noChangeShapeType="1"/>
                      </p:cNvSpPr>
                      <p:nvPr/>
                    </p:nvSpPr>
                    <p:spPr bwMode="auto">
                      <a:xfrm rot="21521635" flipV="1">
                        <a:off x="1010" y="3582"/>
                        <a:ext cx="23" cy="2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60" name="Line 6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7" y="3630"/>
                        <a:ext cx="109" cy="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350"/>
                      </a:p>
                    </p:txBody>
                  </p:sp>
                </p:grpSp>
              </p:grpSp>
              <p:grpSp>
                <p:nvGrpSpPr>
                  <p:cNvPr id="20542" name="Group 634"/>
                  <p:cNvGrpSpPr>
                    <a:grpSpLocks/>
                  </p:cNvGrpSpPr>
                  <p:nvPr/>
                </p:nvGrpSpPr>
                <p:grpSpPr bwMode="auto">
                  <a:xfrm>
                    <a:off x="2435" y="2904"/>
                    <a:ext cx="181" cy="106"/>
                    <a:chOff x="852" y="3528"/>
                    <a:chExt cx="181" cy="106"/>
                  </a:xfrm>
                </p:grpSpPr>
                <p:sp>
                  <p:nvSpPr>
                    <p:cNvPr id="20543" name="Arc 635"/>
                    <p:cNvSpPr>
                      <a:spLocks/>
                    </p:cNvSpPr>
                    <p:nvPr/>
                  </p:nvSpPr>
                  <p:spPr bwMode="auto">
                    <a:xfrm rot="-78365">
                      <a:off x="887" y="3579"/>
                      <a:ext cx="113" cy="55"/>
                    </a:xfrm>
                    <a:custGeom>
                      <a:avLst/>
                      <a:gdLst>
                        <a:gd name="T0" fmla="*/ 0 w 43151"/>
                        <a:gd name="T1" fmla="*/ 0 h 22096"/>
                        <a:gd name="T2" fmla="*/ 0 w 43151"/>
                        <a:gd name="T3" fmla="*/ 0 h 22096"/>
                        <a:gd name="T4" fmla="*/ 0 w 43151"/>
                        <a:gd name="T5" fmla="*/ 0 h 22096"/>
                        <a:gd name="T6" fmla="*/ 0 60000 65536"/>
                        <a:gd name="T7" fmla="*/ 0 60000 65536"/>
                        <a:gd name="T8" fmla="*/ 0 60000 65536"/>
                        <a:gd name="T9" fmla="*/ 0 w 43151"/>
                        <a:gd name="T10" fmla="*/ 0 h 22096"/>
                        <a:gd name="T11" fmla="*/ 43151 w 43151"/>
                        <a:gd name="T12" fmla="*/ 22096 h 220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151" h="22096" fill="none" extrusionOk="0">
                          <a:moveTo>
                            <a:pt x="-1" y="20145"/>
                          </a:moveTo>
                          <a:cubicBezTo>
                            <a:pt x="765" y="8806"/>
                            <a:pt x="10186" y="-1"/>
                            <a:pt x="21551" y="0"/>
                          </a:cubicBezTo>
                          <a:cubicBezTo>
                            <a:pt x="33480" y="0"/>
                            <a:pt x="43151" y="9670"/>
                            <a:pt x="43151" y="21600"/>
                          </a:cubicBezTo>
                          <a:cubicBezTo>
                            <a:pt x="43151" y="21765"/>
                            <a:pt x="43149" y="21930"/>
                            <a:pt x="43145" y="22096"/>
                          </a:cubicBezTo>
                        </a:path>
                        <a:path w="43151" h="22096" stroke="0" extrusionOk="0">
                          <a:moveTo>
                            <a:pt x="-1" y="20145"/>
                          </a:moveTo>
                          <a:cubicBezTo>
                            <a:pt x="765" y="8806"/>
                            <a:pt x="10186" y="-1"/>
                            <a:pt x="21551" y="0"/>
                          </a:cubicBezTo>
                          <a:cubicBezTo>
                            <a:pt x="33480" y="0"/>
                            <a:pt x="43151" y="9670"/>
                            <a:pt x="43151" y="21600"/>
                          </a:cubicBezTo>
                          <a:cubicBezTo>
                            <a:pt x="43151" y="21765"/>
                            <a:pt x="43149" y="21930"/>
                            <a:pt x="43145" y="22096"/>
                          </a:cubicBezTo>
                          <a:lnTo>
                            <a:pt x="21551" y="21600"/>
                          </a:lnTo>
                          <a:lnTo>
                            <a:pt x="-1" y="20145"/>
                          </a:lnTo>
                          <a:close/>
                        </a:path>
                      </a:pathLst>
                    </a:custGeom>
                    <a:solidFill>
                      <a:srgbClr val="DB210D"/>
                    </a:solidFill>
                    <a:ln w="127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4" name="Line 636"/>
                    <p:cNvSpPr>
                      <a:spLocks noChangeShapeType="1"/>
                    </p:cNvSpPr>
                    <p:nvPr/>
                  </p:nvSpPr>
                  <p:spPr bwMode="auto">
                    <a:xfrm rot="21521635" flipV="1">
                      <a:off x="940" y="3528"/>
                      <a:ext cx="0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5" name="Line 637"/>
                    <p:cNvSpPr>
                      <a:spLocks noChangeShapeType="1"/>
                    </p:cNvSpPr>
                    <p:nvPr/>
                  </p:nvSpPr>
                  <p:spPr bwMode="auto">
                    <a:xfrm rot="21521635" flipV="1">
                      <a:off x="978" y="3544"/>
                      <a:ext cx="18" cy="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6" name="Line 638"/>
                    <p:cNvSpPr>
                      <a:spLocks noChangeShapeType="1"/>
                    </p:cNvSpPr>
                    <p:nvPr/>
                  </p:nvSpPr>
                  <p:spPr bwMode="auto">
                    <a:xfrm rot="-78365" flipH="1" flipV="1">
                      <a:off x="885" y="3544"/>
                      <a:ext cx="14" cy="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7" name="Line 639"/>
                    <p:cNvSpPr>
                      <a:spLocks noChangeShapeType="1"/>
                    </p:cNvSpPr>
                    <p:nvPr/>
                  </p:nvSpPr>
                  <p:spPr bwMode="auto">
                    <a:xfrm rot="-78365" flipH="1" flipV="1">
                      <a:off x="852" y="3587"/>
                      <a:ext cx="22" cy="2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8" name="Line 640"/>
                    <p:cNvSpPr>
                      <a:spLocks noChangeShapeType="1"/>
                    </p:cNvSpPr>
                    <p:nvPr/>
                  </p:nvSpPr>
                  <p:spPr bwMode="auto">
                    <a:xfrm rot="21521635" flipV="1">
                      <a:off x="1010" y="3582"/>
                      <a:ext cx="23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9" name="Line 6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7" y="3630"/>
                      <a:ext cx="109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350"/>
                    </a:p>
                  </p:txBody>
                </p:sp>
              </p:grpSp>
            </p:grpSp>
          </p:grpSp>
        </p:grpSp>
      </p:grpSp>
      <p:sp>
        <p:nvSpPr>
          <p:cNvPr id="20511" name="Rectangle 642"/>
          <p:cNvSpPr>
            <a:spLocks noChangeArrowheads="1"/>
          </p:cNvSpPr>
          <p:nvPr/>
        </p:nvSpPr>
        <p:spPr bwMode="auto">
          <a:xfrm rot="2703877">
            <a:off x="3795712" y="4249341"/>
            <a:ext cx="196454" cy="84534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2" name="Rectangle 643"/>
          <p:cNvSpPr>
            <a:spLocks noChangeArrowheads="1"/>
          </p:cNvSpPr>
          <p:nvPr/>
        </p:nvSpPr>
        <p:spPr bwMode="auto">
          <a:xfrm>
            <a:off x="4776789" y="3948113"/>
            <a:ext cx="10715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3" name="Rectangle 644"/>
          <p:cNvSpPr>
            <a:spLocks noChangeArrowheads="1"/>
          </p:cNvSpPr>
          <p:nvPr/>
        </p:nvSpPr>
        <p:spPr bwMode="auto">
          <a:xfrm>
            <a:off x="5182792" y="3948113"/>
            <a:ext cx="105965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4" name="Rectangle 645"/>
          <p:cNvSpPr>
            <a:spLocks noChangeArrowheads="1"/>
          </p:cNvSpPr>
          <p:nvPr/>
        </p:nvSpPr>
        <p:spPr bwMode="auto">
          <a:xfrm>
            <a:off x="4356499" y="3948113"/>
            <a:ext cx="10715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5" name="Rectangle 646"/>
          <p:cNvSpPr>
            <a:spLocks noChangeArrowheads="1"/>
          </p:cNvSpPr>
          <p:nvPr/>
        </p:nvSpPr>
        <p:spPr bwMode="auto">
          <a:xfrm>
            <a:off x="3813574" y="3948113"/>
            <a:ext cx="10715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6" name="Rectangle 647"/>
          <p:cNvSpPr>
            <a:spLocks noChangeArrowheads="1"/>
          </p:cNvSpPr>
          <p:nvPr/>
        </p:nvSpPr>
        <p:spPr bwMode="auto">
          <a:xfrm>
            <a:off x="3408761" y="3948113"/>
            <a:ext cx="105965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7" name="Rectangle 648"/>
          <p:cNvSpPr>
            <a:spLocks noChangeArrowheads="1"/>
          </p:cNvSpPr>
          <p:nvPr/>
        </p:nvSpPr>
        <p:spPr bwMode="auto">
          <a:xfrm>
            <a:off x="2988469" y="3948113"/>
            <a:ext cx="105966" cy="1047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9514" tIns="29757" rIns="59514" bIns="29757" anchor="ctr"/>
          <a:lstStyle/>
          <a:p>
            <a:pPr defTabSz="496491"/>
            <a:endParaRPr lang="en-US" sz="1275"/>
          </a:p>
        </p:txBody>
      </p:sp>
      <p:sp>
        <p:nvSpPr>
          <p:cNvPr id="20518" name="Rectangle 649"/>
          <p:cNvSpPr>
            <a:spLocks noChangeArrowheads="1"/>
          </p:cNvSpPr>
          <p:nvPr/>
        </p:nvSpPr>
        <p:spPr bwMode="auto">
          <a:xfrm rot="2700000">
            <a:off x="2381251" y="3900489"/>
            <a:ext cx="103584" cy="10596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19" name="Rectangle 650"/>
          <p:cNvSpPr>
            <a:spLocks noChangeArrowheads="1"/>
          </p:cNvSpPr>
          <p:nvPr/>
        </p:nvSpPr>
        <p:spPr bwMode="auto">
          <a:xfrm rot="-8100000">
            <a:off x="1840112" y="3398641"/>
            <a:ext cx="103585" cy="107156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20" name="Rectangle 651"/>
          <p:cNvSpPr>
            <a:spLocks noChangeArrowheads="1"/>
          </p:cNvSpPr>
          <p:nvPr/>
        </p:nvSpPr>
        <p:spPr bwMode="auto">
          <a:xfrm rot="2703877">
            <a:off x="2484835" y="3313510"/>
            <a:ext cx="196454" cy="8453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9514" tIns="29757" rIns="59514" bIns="29757" anchor="ctr"/>
          <a:lstStyle/>
          <a:p>
            <a:pPr defTabSz="496491"/>
            <a:endParaRPr lang="en-US" sz="1275"/>
          </a:p>
        </p:txBody>
      </p:sp>
      <p:sp>
        <p:nvSpPr>
          <p:cNvPr id="20521" name="Rectangle 652"/>
          <p:cNvSpPr>
            <a:spLocks noChangeArrowheads="1"/>
          </p:cNvSpPr>
          <p:nvPr/>
        </p:nvSpPr>
        <p:spPr bwMode="auto">
          <a:xfrm rot="2703877">
            <a:off x="2331244" y="4249341"/>
            <a:ext cx="196454" cy="84534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sz="1350"/>
          </a:p>
        </p:txBody>
      </p:sp>
      <p:sp>
        <p:nvSpPr>
          <p:cNvPr id="20522" name="Rectangle 653"/>
          <p:cNvSpPr>
            <a:spLocks noChangeArrowheads="1"/>
          </p:cNvSpPr>
          <p:nvPr/>
        </p:nvSpPr>
        <p:spPr bwMode="auto">
          <a:xfrm rot="-8100000">
            <a:off x="1532335" y="3099197"/>
            <a:ext cx="103585" cy="105966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59514" tIns="29757" rIns="59514" bIns="29757" anchor="ctr"/>
          <a:lstStyle/>
          <a:p>
            <a:pPr defTabSz="496491"/>
            <a:endParaRPr lang="en-US" sz="1275"/>
          </a:p>
        </p:txBody>
      </p:sp>
      <p:grpSp>
        <p:nvGrpSpPr>
          <p:cNvPr id="92810" name="Group 656"/>
          <p:cNvGrpSpPr>
            <a:grpSpLocks/>
          </p:cNvGrpSpPr>
          <p:nvPr/>
        </p:nvGrpSpPr>
        <p:grpSpPr bwMode="auto">
          <a:xfrm>
            <a:off x="3234928" y="2180035"/>
            <a:ext cx="584597" cy="1876425"/>
            <a:chOff x="2308" y="1296"/>
            <a:chExt cx="560" cy="1839"/>
          </a:xfrm>
        </p:grpSpPr>
        <p:sp>
          <p:nvSpPr>
            <p:cNvPr id="20533" name="Rectangle 657"/>
            <p:cNvSpPr>
              <a:spLocks noChangeArrowheads="1"/>
            </p:cNvSpPr>
            <p:nvPr/>
          </p:nvSpPr>
          <p:spPr bwMode="auto">
            <a:xfrm>
              <a:off x="2478" y="3033"/>
              <a:ext cx="102" cy="102"/>
            </a:xfrm>
            <a:prstGeom prst="rect">
              <a:avLst/>
            </a:prstGeom>
            <a:solidFill>
              <a:srgbClr val="F7FF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534" name="Freeform 658"/>
            <p:cNvSpPr>
              <a:spLocks/>
            </p:cNvSpPr>
            <p:nvPr/>
          </p:nvSpPr>
          <p:spPr bwMode="auto">
            <a:xfrm>
              <a:off x="2308" y="1296"/>
              <a:ext cx="560" cy="1560"/>
            </a:xfrm>
            <a:custGeom>
              <a:avLst/>
              <a:gdLst>
                <a:gd name="T0" fmla="*/ 560 w 560"/>
                <a:gd name="T1" fmla="*/ 0 h 1560"/>
                <a:gd name="T2" fmla="*/ 68 w 560"/>
                <a:gd name="T3" fmla="*/ 684 h 1560"/>
                <a:gd name="T4" fmla="*/ 152 w 560"/>
                <a:gd name="T5" fmla="*/ 1560 h 1560"/>
                <a:gd name="T6" fmla="*/ 0 60000 65536"/>
                <a:gd name="T7" fmla="*/ 0 60000 65536"/>
                <a:gd name="T8" fmla="*/ 0 60000 65536"/>
                <a:gd name="T9" fmla="*/ 0 w 560"/>
                <a:gd name="T10" fmla="*/ 0 h 1560"/>
                <a:gd name="T11" fmla="*/ 560 w 560"/>
                <a:gd name="T12" fmla="*/ 1560 h 1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1560">
                  <a:moveTo>
                    <a:pt x="560" y="0"/>
                  </a:moveTo>
                  <a:cubicBezTo>
                    <a:pt x="348" y="212"/>
                    <a:pt x="136" y="424"/>
                    <a:pt x="68" y="684"/>
                  </a:cubicBezTo>
                  <a:cubicBezTo>
                    <a:pt x="0" y="944"/>
                    <a:pt x="138" y="1414"/>
                    <a:pt x="152" y="1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92811" name="Group 659"/>
          <p:cNvGrpSpPr>
            <a:grpSpLocks/>
          </p:cNvGrpSpPr>
          <p:nvPr/>
        </p:nvGrpSpPr>
        <p:grpSpPr bwMode="auto">
          <a:xfrm>
            <a:off x="3819526" y="2216944"/>
            <a:ext cx="741760" cy="1839516"/>
            <a:chOff x="2868" y="1332"/>
            <a:chExt cx="712" cy="1803"/>
          </a:xfrm>
        </p:grpSpPr>
        <p:sp>
          <p:nvSpPr>
            <p:cNvPr id="20531" name="Rectangle 660"/>
            <p:cNvSpPr>
              <a:spLocks noChangeArrowheads="1"/>
            </p:cNvSpPr>
            <p:nvPr/>
          </p:nvSpPr>
          <p:spPr bwMode="auto">
            <a:xfrm>
              <a:off x="2868" y="3033"/>
              <a:ext cx="102" cy="102"/>
            </a:xfrm>
            <a:prstGeom prst="rect">
              <a:avLst/>
            </a:prstGeom>
            <a:solidFill>
              <a:srgbClr val="F7FF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532" name="Freeform 661"/>
            <p:cNvSpPr>
              <a:spLocks/>
            </p:cNvSpPr>
            <p:nvPr/>
          </p:nvSpPr>
          <p:spPr bwMode="auto">
            <a:xfrm>
              <a:off x="3060" y="1332"/>
              <a:ext cx="520" cy="1692"/>
            </a:xfrm>
            <a:custGeom>
              <a:avLst/>
              <a:gdLst>
                <a:gd name="T0" fmla="*/ 24 w 520"/>
                <a:gd name="T1" fmla="*/ 0 h 1668"/>
                <a:gd name="T2" fmla="*/ 516 w 520"/>
                <a:gd name="T3" fmla="*/ 1700 h 1668"/>
                <a:gd name="T4" fmla="*/ 0 w 520"/>
                <a:gd name="T5" fmla="*/ 2596 h 1668"/>
                <a:gd name="T6" fmla="*/ 0 60000 65536"/>
                <a:gd name="T7" fmla="*/ 0 60000 65536"/>
                <a:gd name="T8" fmla="*/ 0 60000 65536"/>
                <a:gd name="T9" fmla="*/ 0 w 520"/>
                <a:gd name="T10" fmla="*/ 0 h 1668"/>
                <a:gd name="T11" fmla="*/ 520 w 520"/>
                <a:gd name="T12" fmla="*/ 1668 h 16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1668">
                  <a:moveTo>
                    <a:pt x="24" y="0"/>
                  </a:moveTo>
                  <a:cubicBezTo>
                    <a:pt x="272" y="407"/>
                    <a:pt x="520" y="814"/>
                    <a:pt x="516" y="1092"/>
                  </a:cubicBezTo>
                  <a:cubicBezTo>
                    <a:pt x="512" y="1370"/>
                    <a:pt x="86" y="1572"/>
                    <a:pt x="0" y="16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pic>
        <p:nvPicPr>
          <p:cNvPr id="20525" name="Picture 6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322" y="4013598"/>
            <a:ext cx="846534" cy="6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6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914651"/>
            <a:ext cx="766763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812" name="Group 664"/>
          <p:cNvGrpSpPr>
            <a:grpSpLocks/>
          </p:cNvGrpSpPr>
          <p:nvPr/>
        </p:nvGrpSpPr>
        <p:grpSpPr bwMode="auto">
          <a:xfrm>
            <a:off x="5657851" y="2628900"/>
            <a:ext cx="741760" cy="1325166"/>
            <a:chOff x="2868" y="1332"/>
            <a:chExt cx="712" cy="1803"/>
          </a:xfrm>
        </p:grpSpPr>
        <p:sp>
          <p:nvSpPr>
            <p:cNvPr id="20529" name="Rectangle 665"/>
            <p:cNvSpPr>
              <a:spLocks noChangeArrowheads="1"/>
            </p:cNvSpPr>
            <p:nvPr/>
          </p:nvSpPr>
          <p:spPr bwMode="auto">
            <a:xfrm>
              <a:off x="2868" y="3033"/>
              <a:ext cx="102" cy="102"/>
            </a:xfrm>
            <a:prstGeom prst="rect">
              <a:avLst/>
            </a:prstGeom>
            <a:solidFill>
              <a:srgbClr val="F7FF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sz="1350"/>
            </a:p>
          </p:txBody>
        </p:sp>
        <p:sp>
          <p:nvSpPr>
            <p:cNvPr id="20530" name="Freeform 666"/>
            <p:cNvSpPr>
              <a:spLocks/>
            </p:cNvSpPr>
            <p:nvPr/>
          </p:nvSpPr>
          <p:spPr bwMode="auto">
            <a:xfrm>
              <a:off x="3060" y="1332"/>
              <a:ext cx="520" cy="1692"/>
            </a:xfrm>
            <a:custGeom>
              <a:avLst/>
              <a:gdLst>
                <a:gd name="T0" fmla="*/ 24 w 520"/>
                <a:gd name="T1" fmla="*/ 0 h 1668"/>
                <a:gd name="T2" fmla="*/ 516 w 520"/>
                <a:gd name="T3" fmla="*/ 1700 h 1668"/>
                <a:gd name="T4" fmla="*/ 0 w 520"/>
                <a:gd name="T5" fmla="*/ 2596 h 1668"/>
                <a:gd name="T6" fmla="*/ 0 60000 65536"/>
                <a:gd name="T7" fmla="*/ 0 60000 65536"/>
                <a:gd name="T8" fmla="*/ 0 60000 65536"/>
                <a:gd name="T9" fmla="*/ 0 w 520"/>
                <a:gd name="T10" fmla="*/ 0 h 1668"/>
                <a:gd name="T11" fmla="*/ 520 w 520"/>
                <a:gd name="T12" fmla="*/ 1668 h 16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1668">
                  <a:moveTo>
                    <a:pt x="24" y="0"/>
                  </a:moveTo>
                  <a:cubicBezTo>
                    <a:pt x="272" y="407"/>
                    <a:pt x="520" y="814"/>
                    <a:pt x="516" y="1092"/>
                  </a:cubicBezTo>
                  <a:cubicBezTo>
                    <a:pt x="512" y="1370"/>
                    <a:pt x="86" y="1572"/>
                    <a:pt x="0" y="16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92827" name="Rectangle 667"/>
          <p:cNvSpPr>
            <a:spLocks noChangeArrowheads="1"/>
          </p:cNvSpPr>
          <p:nvPr/>
        </p:nvSpPr>
        <p:spPr bwMode="auto">
          <a:xfrm>
            <a:off x="5029200" y="2686050"/>
            <a:ext cx="1691879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0975" indent="-180975" defTabSz="554831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</a:pPr>
            <a:r>
              <a:rPr lang="en-GB" sz="1600" b="1">
                <a:latin typeface="Arial" pitchFamily="34" charset="0"/>
                <a:cs typeface="Arial" pitchFamily="34" charset="0"/>
              </a:rPr>
              <a:t>Close NO point</a:t>
            </a:r>
          </a:p>
          <a:p>
            <a:pPr marL="180975" indent="-180975" defTabSz="554831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</a:pP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13491" y="304800"/>
            <a:ext cx="6792180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2800" dirty="0">
                <a:solidFill>
                  <a:srgbClr val="2C6EB5"/>
                </a:solidFill>
                <a:latin typeface="Arial" pitchFamily="34" charset="0"/>
                <a:ea typeface="+mj-ea"/>
                <a:cs typeface="Arial" pitchFamily="34" charset="0"/>
              </a:rPr>
              <a:t>How Outage Management System Works</a:t>
            </a:r>
          </a:p>
        </p:txBody>
      </p:sp>
    </p:spTree>
    <p:extLst>
      <p:ext uri="{BB962C8B-B14F-4D97-AF65-F5344CB8AC3E}">
        <p14:creationId xmlns:p14="http://schemas.microsoft.com/office/powerpoint/2010/main" xmlns="" val="20380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Sector Model Post Unbundling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6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209800"/>
            <a:ext cx="1609093" cy="2310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291998"/>
            <a:ext cx="2492397" cy="1805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115306"/>
            <a:ext cx="1420296" cy="2302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417" y="303036"/>
            <a:ext cx="1426414" cy="205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115305"/>
            <a:ext cx="1574721" cy="23020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062" y="4486722"/>
            <a:ext cx="1871205" cy="23916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79" y="4435672"/>
            <a:ext cx="1700021" cy="22423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719" y="4455172"/>
            <a:ext cx="1629149" cy="23048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5698" y="4479795"/>
            <a:ext cx="1708302" cy="23815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467" y="4435672"/>
            <a:ext cx="1609959" cy="22738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181862"/>
            <a:ext cx="1733251" cy="22386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997" y="392037"/>
            <a:ext cx="2362472" cy="17898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351" y="342852"/>
            <a:ext cx="2427092" cy="18390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062" y="2348344"/>
            <a:ext cx="1865318" cy="20721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83C4-CABA-4172-80ED-2F7CB27D26D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5217" y="2709648"/>
            <a:ext cx="72714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CONSUMER SERVICE INITIATIVES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20760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1C7A9D4-A250-42FA-8FAC-4977600188E2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04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2C6EB5"/>
                </a:solidFill>
              </a:rPr>
              <a:t>For Planet – Solar Generation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4415" y="4842010"/>
            <a:ext cx="2787040" cy="1819029"/>
          </a:xfrm>
          <a:prstGeom prst="rect">
            <a:avLst/>
          </a:prstGeom>
        </p:spPr>
      </p:pic>
      <p:pic>
        <p:nvPicPr>
          <p:cNvPr id="10" name="Picture 9" descr="290720080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415" y="3081403"/>
            <a:ext cx="278704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t2.gstatic.com/images?q=tbn:ANd9GcSsARMaal47PclIAT7v_HzO2CYs9EdHnpO5kyzX6Lqpk1gZuC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416" y="1071716"/>
            <a:ext cx="2787040" cy="19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56082"/>
            <a:ext cx="5181600" cy="4906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Initiated to meet Group Commitments on CC &amp;  Renewable Purchase Obligation (RPO) on the Delhi Electricity DISCOMS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Demonstrate the technical feasibility  &amp; </a:t>
            </a:r>
            <a:r>
              <a:rPr lang="en-US" sz="1600" dirty="0" smtClean="0">
                <a:solidFill>
                  <a:srgbClr val="002060"/>
                </a:solidFill>
              </a:rPr>
              <a:t>    </a:t>
            </a:r>
            <a:r>
              <a:rPr lang="en-US" sz="1600" dirty="0">
                <a:solidFill>
                  <a:srgbClr val="002060"/>
                </a:solidFill>
              </a:rPr>
              <a:t>economic viability of renewable generation in </a:t>
            </a:r>
            <a:r>
              <a:rPr lang="en-US" sz="1600" dirty="0" smtClean="0">
                <a:solidFill>
                  <a:srgbClr val="002060"/>
                </a:solidFill>
              </a:rPr>
              <a:t> big </a:t>
            </a:r>
            <a:r>
              <a:rPr lang="en-US" sz="1600" dirty="0">
                <a:solidFill>
                  <a:srgbClr val="002060"/>
                </a:solidFill>
              </a:rPr>
              <a:t>cities like Delhi.</a:t>
            </a:r>
          </a:p>
          <a:p>
            <a:pPr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Installations</a:t>
            </a:r>
            <a:r>
              <a:rPr lang="en-US" sz="1600" dirty="0">
                <a:solidFill>
                  <a:srgbClr val="002060"/>
                </a:solidFill>
              </a:rPr>
              <a:t>: </a:t>
            </a:r>
          </a:p>
          <a:p>
            <a:pPr lvl="1">
              <a:defRPr/>
            </a:pPr>
            <a:r>
              <a:rPr lang="en-US" sz="1600" dirty="0">
                <a:solidFill>
                  <a:srgbClr val="002060"/>
                </a:solidFill>
              </a:rPr>
              <a:t>1 MW  solar roof-top plant – 1st in India</a:t>
            </a:r>
          </a:p>
          <a:p>
            <a:pPr lvl="1">
              <a:defRPr/>
            </a:pPr>
            <a:r>
              <a:rPr lang="en-US" sz="1600" dirty="0">
                <a:solidFill>
                  <a:srgbClr val="002060"/>
                </a:solidFill>
              </a:rPr>
              <a:t>15 grid connected solar plants (total capacity – 1.65 MW) across TPDDL</a:t>
            </a:r>
          </a:p>
          <a:p>
            <a:pPr lvl="1">
              <a:defRPr/>
            </a:pPr>
            <a:r>
              <a:rPr lang="en-US" sz="1600" dirty="0">
                <a:solidFill>
                  <a:srgbClr val="002060"/>
                </a:solidFill>
              </a:rPr>
              <a:t>Generation in FY 13 from solar plants – 20,84,400 units </a:t>
            </a:r>
          </a:p>
          <a:p>
            <a:pPr lvl="1">
              <a:defRPr/>
            </a:pPr>
            <a:r>
              <a:rPr lang="en-US" sz="1600" dirty="0">
                <a:solidFill>
                  <a:srgbClr val="002060"/>
                </a:solidFill>
              </a:rPr>
              <a:t>12 plants in NDMC area for </a:t>
            </a:r>
            <a:r>
              <a:rPr lang="en-US" sz="1600" dirty="0" err="1">
                <a:solidFill>
                  <a:srgbClr val="002060"/>
                </a:solidFill>
              </a:rPr>
              <a:t>porta</a:t>
            </a:r>
            <a:r>
              <a:rPr lang="en-US" sz="1600" dirty="0">
                <a:solidFill>
                  <a:srgbClr val="002060"/>
                </a:solidFill>
              </a:rPr>
              <a:t> cabins &amp; feasibility study on for street lighting </a:t>
            </a:r>
          </a:p>
          <a:p>
            <a:pPr lvl="1">
              <a:defRPr/>
            </a:pPr>
            <a:r>
              <a:rPr lang="en-US" sz="1600" dirty="0">
                <a:solidFill>
                  <a:srgbClr val="002060"/>
                </a:solidFill>
              </a:rPr>
              <a:t>100 KW plant as consultant in </a:t>
            </a:r>
            <a:r>
              <a:rPr lang="en-US" sz="1600" dirty="0" err="1">
                <a:solidFill>
                  <a:srgbClr val="002060"/>
                </a:solidFill>
              </a:rPr>
              <a:t>Chotu</a:t>
            </a:r>
            <a:r>
              <a:rPr lang="en-US" sz="1600" dirty="0">
                <a:solidFill>
                  <a:srgbClr val="002060"/>
                </a:solidFill>
              </a:rPr>
              <a:t> Ram College in Haryana </a:t>
            </a:r>
          </a:p>
          <a:p>
            <a:pPr>
              <a:defRPr/>
            </a:pP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3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6200"/>
            <a:ext cx="2819400" cy="3626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510740"/>
            <a:ext cx="3342192" cy="2213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1"/>
          <a:stretch/>
        </p:blipFill>
        <p:spPr>
          <a:xfrm>
            <a:off x="2843512" y="2821226"/>
            <a:ext cx="2719088" cy="1979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4736662"/>
            <a:ext cx="2726851" cy="2045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5" y="2819400"/>
            <a:ext cx="2569025" cy="19267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66"/>
          <a:stretch/>
        </p:blipFill>
        <p:spPr>
          <a:xfrm>
            <a:off x="242169" y="4746168"/>
            <a:ext cx="3352800" cy="19915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517" y="132672"/>
            <a:ext cx="3578283" cy="2378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616392"/>
            <a:ext cx="2887211" cy="216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"/>
          <a:stretch/>
        </p:blipFill>
        <p:spPr>
          <a:xfrm>
            <a:off x="3124200" y="76200"/>
            <a:ext cx="1905000" cy="28535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3A0FB-3717-410D-8D3E-26BFE27BEF8F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665769"/>
            <a:ext cx="655319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SUSTAINABILITY INITIATIVES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xmlns="" val="10850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3160" y="121085"/>
            <a:ext cx="8229600" cy="1143000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dirty="0">
                <a:solidFill>
                  <a:srgbClr val="2C6EB5"/>
                </a:solidFill>
              </a:rPr>
              <a:t>Vision towards Smart Utility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43000"/>
            <a:ext cx="7229128" cy="472439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762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83D0-A18D-493A-855E-B58D798113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76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9419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Power Industry – Value Chain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01" b="-4167"/>
          <a:stretch>
            <a:fillRect/>
          </a:stretch>
        </p:blipFill>
        <p:spPr bwMode="auto">
          <a:xfrm>
            <a:off x="4952960" y="3124200"/>
            <a:ext cx="4198730" cy="29718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TLvnEryH1p-lhklU7eHqaE2q2JFomQEYKvc6jK_2-wlwgLyjX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8249"/>
            <a:ext cx="2518526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FjeanMoWRxFbSoP22WDRfy188ra5sVYTSFaAcqwp0t7qXPhPBR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8526" y="212407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lus 16"/>
          <p:cNvSpPr/>
          <p:nvPr/>
        </p:nvSpPr>
        <p:spPr>
          <a:xfrm>
            <a:off x="2819400" y="1676400"/>
            <a:ext cx="508357" cy="4476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lus 19"/>
          <p:cNvSpPr/>
          <p:nvPr/>
        </p:nvSpPr>
        <p:spPr>
          <a:xfrm>
            <a:off x="4343400" y="4328902"/>
            <a:ext cx="508357" cy="4476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3059388"/>
            <a:ext cx="1808921" cy="33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Generation</a:t>
            </a:r>
            <a:endParaRPr lang="en-US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34479" y="4038600"/>
            <a:ext cx="1808921" cy="33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06279" y="6096000"/>
            <a:ext cx="1808921" cy="33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Distribution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9600" y="274638"/>
            <a:ext cx="8229600" cy="715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C6EB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Power Industry – Value Chain Post Unbundling</a:t>
            </a:r>
          </a:p>
        </p:txBody>
      </p:sp>
    </p:spTree>
    <p:extLst>
      <p:ext uri="{BB962C8B-B14F-4D97-AF65-F5344CB8AC3E}">
        <p14:creationId xmlns:p14="http://schemas.microsoft.com/office/powerpoint/2010/main" xmlns="" val="558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/>
              <a:t>Key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12837"/>
            <a:ext cx="4267200" cy="4906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Generation</a:t>
            </a:r>
          </a:p>
          <a:p>
            <a:pPr algn="just"/>
            <a:r>
              <a:rPr lang="en-US" sz="1600" dirty="0"/>
              <a:t>During the year 2010-11, Power Utilities reported a generation loss of 8.1 BU due to shortage of coal</a:t>
            </a:r>
            <a:r>
              <a:rPr lang="en-US" sz="1600" dirty="0" smtClean="0"/>
              <a:t>.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/>
              <a:t>CEA estimated total coal shortfall of 30% in next FY leading to increased dependency on imported </a:t>
            </a:r>
            <a:r>
              <a:rPr lang="en-US" sz="1600" dirty="0" smtClean="0"/>
              <a:t>coal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/>
              <a:t>63% (</a:t>
            </a:r>
            <a:r>
              <a:rPr lang="en-US" sz="1600" dirty="0" err="1"/>
              <a:t>i.e</a:t>
            </a:r>
            <a:r>
              <a:rPr lang="en-US" sz="1600" dirty="0"/>
              <a:t> 11250 MW) of the Thermal  Capacity Addition target was </a:t>
            </a:r>
            <a:r>
              <a:rPr lang="en-US" sz="1600" dirty="0" smtClean="0"/>
              <a:t>achieved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419600" y="914400"/>
            <a:ext cx="4724400" cy="4906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b="1" dirty="0" smtClean="0"/>
          </a:p>
          <a:p>
            <a:pPr algn="just"/>
            <a:r>
              <a:rPr lang="en-US" sz="1600" dirty="0" smtClean="0"/>
              <a:t>Delayed Clearances on account of Land Acquisition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r>
              <a:rPr lang="en-US" sz="1600" dirty="0" smtClean="0"/>
              <a:t>Against an assessed hydro power potential of 2.5 lac MW installed capacity is only 0.39 </a:t>
            </a:r>
            <a:r>
              <a:rPr lang="en-US" sz="1600" dirty="0" err="1" smtClean="0"/>
              <a:t>lacs</a:t>
            </a:r>
            <a:r>
              <a:rPr lang="en-US" sz="1600" dirty="0" smtClean="0"/>
              <a:t> MW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r>
              <a:rPr lang="en-US" sz="1600" dirty="0" smtClean="0"/>
              <a:t>Absence of peaking capacities</a:t>
            </a:r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1600" b="1" dirty="0" smtClean="0"/>
              <a:t>Transmission</a:t>
            </a:r>
          </a:p>
          <a:p>
            <a:pPr algn="just"/>
            <a:r>
              <a:rPr lang="en-US" sz="1600" dirty="0"/>
              <a:t>Inadequate </a:t>
            </a:r>
            <a:r>
              <a:rPr lang="en-US" sz="1600" dirty="0" smtClean="0"/>
              <a:t>Inter-regional </a:t>
            </a:r>
            <a:r>
              <a:rPr lang="en-US" sz="1600" dirty="0"/>
              <a:t>transmission </a:t>
            </a:r>
            <a:r>
              <a:rPr lang="en-US" sz="1600" dirty="0" smtClean="0"/>
              <a:t>capacity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/>
              <a:t>Southern Region – </a:t>
            </a:r>
            <a:r>
              <a:rPr lang="en-US" sz="1600" dirty="0" smtClean="0"/>
              <a:t>Congestion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637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Key Challenges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4572000" cy="4906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 smtClean="0"/>
              <a:t>Distribution</a:t>
            </a:r>
            <a:endParaRPr lang="en-US" sz="1600" dirty="0" smtClean="0"/>
          </a:p>
          <a:p>
            <a:pPr algn="just"/>
            <a:r>
              <a:rPr lang="en-US" sz="1600" dirty="0">
                <a:solidFill>
                  <a:srgbClr val="002060"/>
                </a:solidFill>
              </a:rPr>
              <a:t>High AT&amp;C Losses affecting commercial viability - National average of 26-27% vis-à-vis single digit in developed countries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  <a:p>
            <a:pPr algn="just"/>
            <a:r>
              <a:rPr lang="en-US" sz="1600" dirty="0">
                <a:solidFill>
                  <a:srgbClr val="002060"/>
                </a:solidFill>
              </a:rPr>
              <a:t>Absence of Cost Reflective Tariffs  - Lack of commercial principles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Huge Revenue Gaps for DISCOMs on account of Deferred Tariffs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Accumulated Distribution losses in 2010 : </a:t>
            </a:r>
            <a:r>
              <a:rPr lang="en-US" sz="1600" dirty="0" err="1">
                <a:solidFill>
                  <a:srgbClr val="002060"/>
                </a:solidFill>
              </a:rPr>
              <a:t>Rs</a:t>
            </a:r>
            <a:r>
              <a:rPr lang="en-US" sz="1600" dirty="0">
                <a:solidFill>
                  <a:srgbClr val="002060"/>
                </a:solidFill>
              </a:rPr>
              <a:t> 1,07,000 Cr ; </a:t>
            </a:r>
            <a:r>
              <a:rPr lang="en-US" sz="1600" dirty="0" err="1">
                <a:solidFill>
                  <a:srgbClr val="002060"/>
                </a:solidFill>
              </a:rPr>
              <a:t>Rs</a:t>
            </a:r>
            <a:r>
              <a:rPr lang="en-US" sz="1600" dirty="0">
                <a:solidFill>
                  <a:srgbClr val="002060"/>
                </a:solidFill>
              </a:rPr>
              <a:t> 2,45,000 Cr in 2012; Expected  to increase to </a:t>
            </a:r>
            <a:r>
              <a:rPr lang="en-US" sz="1600" dirty="0" err="1">
                <a:solidFill>
                  <a:srgbClr val="002060"/>
                </a:solidFill>
              </a:rPr>
              <a:t>Rs</a:t>
            </a:r>
            <a:r>
              <a:rPr lang="en-US" sz="1600" dirty="0">
                <a:solidFill>
                  <a:srgbClr val="002060"/>
                </a:solidFill>
              </a:rPr>
              <a:t> 2,90,000 Cr by end of XII Plan in 2017.   </a:t>
            </a:r>
            <a:r>
              <a:rPr lang="en-US" sz="1600" i="1" dirty="0">
                <a:solidFill>
                  <a:srgbClr val="002060"/>
                </a:solidFill>
              </a:rPr>
              <a:t>(Planning Commission High Level Panel Report)</a:t>
            </a:r>
          </a:p>
          <a:p>
            <a:pPr marL="0" lvl="1" indent="0" algn="just">
              <a:buNone/>
            </a:pPr>
            <a:endParaRPr lang="en-US" sz="1600" i="1" dirty="0">
              <a:solidFill>
                <a:srgbClr val="002060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Power tariffs need to be raised by 47% for the DISCOMs to break even. </a:t>
            </a:r>
            <a:r>
              <a:rPr lang="en-US" sz="1600" i="1" dirty="0">
                <a:solidFill>
                  <a:srgbClr val="002060"/>
                </a:solidFill>
              </a:rPr>
              <a:t>(CRISIL Report)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Limited or no competition in Distribution space despite Regulatory Framework.</a:t>
            </a:r>
          </a:p>
          <a:p>
            <a:pPr algn="just"/>
            <a:endParaRPr lang="en-US" sz="1600" dirty="0"/>
          </a:p>
          <a:p>
            <a:pPr marL="306627" lvl="1" indent="-306627" algn="just">
              <a:buFont typeface="Arial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3380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26640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Source: PFC Report on Performance of State Utilities</a:t>
            </a:r>
            <a:endParaRPr lang="en-US" sz="1400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328" y="3002756"/>
            <a:ext cx="4032472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1600" y="5116007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Source: PFC Report on Performance of State Utilities</a:t>
            </a:r>
            <a:endParaRPr lang="en-US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665" y="3438435"/>
            <a:ext cx="8757653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Significant increase in tariff by SERCs across India in the last 2 years</a:t>
            </a:r>
          </a:p>
          <a:p>
            <a:pPr algn="ctr"/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Tariff hiked in 28 states in FY 13 &amp; 15 states in FY 14 (20% to 37%  )</a:t>
            </a:r>
          </a:p>
          <a:p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Appellate Tribunal of Electricity has directed all SERCs to issue Tariff Orders annually, even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suo-moto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without requiring approval of Govt.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3290" y="304800"/>
            <a:ext cx="845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C6EB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dirty="0"/>
              <a:t>Tariff – Comparative Scenario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164424"/>
              </p:ext>
            </p:extLst>
          </p:nvPr>
        </p:nvGraphicFramePr>
        <p:xfrm>
          <a:off x="152400" y="1219200"/>
          <a:ext cx="8686800" cy="50291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55412"/>
                <a:gridCol w="996931"/>
                <a:gridCol w="996931"/>
                <a:gridCol w="996931"/>
                <a:gridCol w="996931"/>
                <a:gridCol w="1043664"/>
              </a:tblGrid>
              <a:tr h="3048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Domestic Tariff Comparative Sheet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Mou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./Unit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923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States / Units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Hrs. of Load Shedding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Delhi (Revised </a:t>
                      </a:r>
                      <a:r>
                        <a:rPr lang="en-US" sz="2000" u="none" strike="noStrike" dirty="0" err="1">
                          <a:effectLst/>
                        </a:rPr>
                        <a:t>w.e.f</a:t>
                      </a:r>
                      <a:r>
                        <a:rPr lang="en-US" sz="2000" u="none" strike="noStrike" dirty="0">
                          <a:effectLst/>
                        </a:rPr>
                        <a:t> Aug 1, 2013)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Haryana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4-6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Uttar Pradesh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6-8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Kolkata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Mumbai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Andhra Pradesh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Ahmedabad, Gujarat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Madhya Pradesh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6-8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22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Bangalore, Karnataka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4-6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971800"/>
            <a:ext cx="8534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Despite Improvement in Supply &amp; Consumer Services, Lowest Average Tariff Among All Metros &amp; Neighboring States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8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2F5-AD20-49EC-9AE4-5AA9804139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2005</Words>
  <Application>Microsoft Office PowerPoint</Application>
  <PresentationFormat>On-screen Show (4:3)</PresentationFormat>
  <Paragraphs>434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Title Slide</vt:lpstr>
      <vt:lpstr>Divider</vt:lpstr>
      <vt:lpstr>Content Slide</vt:lpstr>
      <vt:lpstr>Thank You Slide</vt:lpstr>
      <vt:lpstr>Image</vt:lpstr>
      <vt:lpstr>National Conference On 10 Years of EA 2003</vt:lpstr>
      <vt:lpstr>Agenda</vt:lpstr>
      <vt:lpstr>Power Sector Model Post Unbundling</vt:lpstr>
      <vt:lpstr>Power Industry – Value Chain</vt:lpstr>
      <vt:lpstr>Key Challenges</vt:lpstr>
      <vt:lpstr>Key Challenges</vt:lpstr>
      <vt:lpstr>Key Challenges</vt:lpstr>
      <vt:lpstr>Slide 8</vt:lpstr>
      <vt:lpstr>Distribution Sector</vt:lpstr>
      <vt:lpstr>Slide 10</vt:lpstr>
      <vt:lpstr>Reforms Model  PPP Vs. Franchisee</vt:lpstr>
      <vt:lpstr>Reforms Model PPP Vs. Franchisee</vt:lpstr>
      <vt:lpstr>Reforms Model Parallel Licensing</vt:lpstr>
      <vt:lpstr>Reforms Model Parallel Licensing</vt:lpstr>
      <vt:lpstr>TPDDL Case Study</vt:lpstr>
      <vt:lpstr>Scenario in Delhi Pre-Reforms 2002</vt:lpstr>
      <vt:lpstr>Privatization Model</vt:lpstr>
      <vt:lpstr>Key Drivers Impacting Business</vt:lpstr>
      <vt:lpstr>About TPDDL </vt:lpstr>
      <vt:lpstr>Turnaround Snapshot (1/4)</vt:lpstr>
      <vt:lpstr>Turnaround Snapshot (1/4)</vt:lpstr>
      <vt:lpstr>Turnaround Snapshot</vt:lpstr>
      <vt:lpstr>Initiatives: AT&amp;C Loss Reduction</vt:lpstr>
      <vt:lpstr>AT&amp;C Loss Reduction – Benefit to Government</vt:lpstr>
      <vt:lpstr>Adoption of Technology - Many firsts</vt:lpstr>
      <vt:lpstr>Adoption of Technology-Many firsts</vt:lpstr>
      <vt:lpstr>Initiatives: Outage Management System</vt:lpstr>
      <vt:lpstr>Slide 28</vt:lpstr>
      <vt:lpstr>Manual Isolation of Faulty Section </vt:lpstr>
      <vt:lpstr>Slide 30</vt:lpstr>
      <vt:lpstr>Slide 31</vt:lpstr>
      <vt:lpstr>Slide 32</vt:lpstr>
      <vt:lpstr>Vision towards Smart Utility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mukul</dc:creator>
  <cp:lastModifiedBy>Administrator</cp:lastModifiedBy>
  <cp:revision>133</cp:revision>
  <dcterms:created xsi:type="dcterms:W3CDTF">2012-08-28T09:09:02Z</dcterms:created>
  <dcterms:modified xsi:type="dcterms:W3CDTF">2013-08-01T09:43:21Z</dcterms:modified>
</cp:coreProperties>
</file>