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3"/>
    <p:sldMasterId id="2147483664" r:id="rId4"/>
    <p:sldMasterId id="2147483661" r:id="rId5"/>
  </p:sldMasterIdLst>
  <p:notesMasterIdLst>
    <p:notesMasterId r:id="rId27"/>
  </p:notesMasterIdLst>
  <p:handoutMasterIdLst>
    <p:handoutMasterId r:id="rId28"/>
  </p:handoutMasterIdLst>
  <p:sldIdLst>
    <p:sldId id="256" r:id="rId6"/>
    <p:sldId id="271" r:id="rId7"/>
    <p:sldId id="287" r:id="rId8"/>
    <p:sldId id="273" r:id="rId9"/>
    <p:sldId id="288" r:id="rId10"/>
    <p:sldId id="283" r:id="rId11"/>
    <p:sldId id="282" r:id="rId12"/>
    <p:sldId id="278" r:id="rId13"/>
    <p:sldId id="279" r:id="rId14"/>
    <p:sldId id="280" r:id="rId15"/>
    <p:sldId id="292" r:id="rId16"/>
    <p:sldId id="293" r:id="rId17"/>
    <p:sldId id="294" r:id="rId18"/>
    <p:sldId id="299" r:id="rId19"/>
    <p:sldId id="277" r:id="rId20"/>
    <p:sldId id="281" r:id="rId21"/>
    <p:sldId id="270" r:id="rId22"/>
    <p:sldId id="295" r:id="rId23"/>
    <p:sldId id="296" r:id="rId24"/>
    <p:sldId id="297" r:id="rId25"/>
    <p:sldId id="298" r:id="rId2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7DF18680-E054-41AD-8BC1-D1AEF772440D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llanmörkt format 4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75" autoAdjust="0"/>
    <p:restoredTop sz="91297" autoAdjust="0"/>
  </p:normalViewPr>
  <p:slideViewPr>
    <p:cSldViewPr snapToObjects="1" showGuides="1">
      <p:cViewPr varScale="1">
        <p:scale>
          <a:sx n="62" d="100"/>
          <a:sy n="62" d="100"/>
        </p:scale>
        <p:origin x="-978" y="-90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331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330"/>
    </p:cViewPr>
  </p:sorterViewPr>
  <p:notesViewPr>
    <p:cSldViewPr snapToObjects="1" showGuides="1">
      <p:cViewPr varScale="1">
        <p:scale>
          <a:sx n="83" d="100"/>
          <a:sy n="83" d="100"/>
        </p:scale>
        <p:origin x="-315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BB4B2-7E19-4D5F-A0F1-5A7DC7A2766F}" type="datetimeFigureOut">
              <a:rPr lang="sv-SE" smtClean="0"/>
              <a:pPr/>
              <a:t>2013-08-01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DCA0B-127A-41EE-9113-B4A45AC4692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747874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6C3C6-CA2D-4470-9C84-A55A106BD82F}" type="datetimeFigureOut">
              <a:rPr lang="sv-SE" smtClean="0"/>
              <a:pPr/>
              <a:t>2013-08-01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A5B42-6670-4E3E-85F1-3369727DFF9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98644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i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5B42-6670-4E3E-85F1-3369727DFF9D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786334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C2179B-6833-43C5-B0CE-CE5476F84A4E}" type="slidenum">
              <a:rPr lang="nl-NL" smtClean="0"/>
              <a:pPr>
                <a:defRPr/>
              </a:pPr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C2179B-6833-43C5-B0CE-CE5476F84A4E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5B42-6670-4E3E-85F1-3369727DFF9D}" type="slidenum">
              <a:rPr lang="sv-SE" smtClean="0"/>
              <a:pPr/>
              <a:t>12</a:t>
            </a:fld>
            <a:endParaRPr lang="sv-S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5B42-6670-4E3E-85F1-3369727DFF9D}" type="slidenum">
              <a:rPr lang="sv-SE" smtClean="0"/>
              <a:pPr/>
              <a:t>13</a:t>
            </a:fld>
            <a:endParaRPr lang="sv-S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C2179B-6833-43C5-B0CE-CE5476F84A4E}" type="slidenum">
              <a:rPr lang="nl-NL" smtClean="0"/>
              <a:pPr>
                <a:defRPr/>
              </a:pPr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C2179B-6833-43C5-B0CE-CE5476F84A4E}" type="slidenum">
              <a:rPr lang="nl-NL" smtClean="0"/>
              <a:pPr>
                <a:defRPr/>
              </a:pPr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C2179B-6833-43C5-B0CE-CE5476F84A4E}" type="slidenum">
              <a:rPr lang="nl-NL" smtClean="0"/>
              <a:pPr>
                <a:defRPr/>
              </a:pPr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5B42-6670-4E3E-85F1-3369727DFF9D}" type="slidenum">
              <a:rPr lang="sv-SE" smtClean="0"/>
              <a:pPr/>
              <a:t>17</a:t>
            </a:fld>
            <a:endParaRPr lang="sv-S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C2179B-6833-43C5-B0CE-CE5476F84A4E}" type="slidenum">
              <a:rPr lang="nl-NL" smtClean="0"/>
              <a:pPr>
                <a:defRPr/>
              </a:pPr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79468A-EA30-4DBB-A9FD-8D4BD693036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5B42-6670-4E3E-85F1-3369727DFF9D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79468A-EA30-4DBB-A9FD-8D4BD693036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79468A-EA30-4DBB-A9FD-8D4BD693036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C2179B-6833-43C5-B0CE-CE5476F84A4E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5B42-6670-4E3E-85F1-3369727DFF9D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C2179B-6833-43C5-B0CE-CE5476F84A4E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6175" y="685800"/>
            <a:ext cx="4567238" cy="3427413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xfrm>
            <a:off x="686112" y="4342150"/>
            <a:ext cx="5485778" cy="4115425"/>
          </a:xfrm>
          <a:noFill/>
          <a:ln/>
        </p:spPr>
        <p:txBody>
          <a:bodyPr lIns="89534" tIns="44768" rIns="89534" bIns="44768"/>
          <a:lstStyle/>
          <a:p>
            <a:endParaRPr lang="en-IN" smtClean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3886408" y="8684298"/>
            <a:ext cx="2970037" cy="458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534" tIns="44768" rIns="89534" bIns="44768" anchor="b"/>
          <a:lstStyle/>
          <a:p>
            <a:pPr algn="r" defTabSz="895552"/>
            <a:fld id="{81BA9F56-992E-4813-BEE2-876A4DD57D00}" type="slidenum">
              <a:rPr lang="es-ES" sz="1200">
                <a:latin typeface="Arial" pitchFamily="34" charset="0"/>
                <a:cs typeface="Arial" pitchFamily="34" charset="0"/>
              </a:rPr>
              <a:pPr algn="r" defTabSz="895552"/>
              <a:t>6</a:t>
            </a:fld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79468A-EA30-4DBB-A9FD-8D4BD693036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C2179B-6833-43C5-B0CE-CE5476F84A4E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C2179B-6833-43C5-B0CE-CE5476F84A4E}" type="slidenum">
              <a:rPr lang="nl-NL" smtClean="0"/>
              <a:pPr>
                <a:defRPr/>
              </a:pPr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611999" y="2109600"/>
            <a:ext cx="4157991" cy="3697200"/>
          </a:xfrm>
        </p:spPr>
        <p:txBody>
          <a:bodyPr>
            <a:no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2"/>
          </p:nvPr>
        </p:nvSpPr>
        <p:spPr>
          <a:xfrm>
            <a:off x="5004048" y="2206800"/>
            <a:ext cx="4139952" cy="37908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7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612000" y="1479600"/>
            <a:ext cx="7919996" cy="3971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6" name="Platshållare för text 3"/>
          <p:cNvSpPr>
            <a:spLocks noGrp="1"/>
          </p:cNvSpPr>
          <p:nvPr>
            <p:ph type="body" sz="quarter" idx="13"/>
          </p:nvPr>
        </p:nvSpPr>
        <p:spPr>
          <a:xfrm>
            <a:off x="636960" y="6097482"/>
            <a:ext cx="4133031" cy="512056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xmlns="" val="4213436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997575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30800" y="4010400"/>
            <a:ext cx="8413200" cy="1987200"/>
          </a:xfrm>
          <a:solidFill>
            <a:schemeClr val="tx1">
              <a:alpha val="85000"/>
            </a:schemeClr>
          </a:solidFill>
          <a:ln>
            <a:noFill/>
          </a:ln>
        </p:spPr>
        <p:txBody>
          <a:bodyPr lIns="432000" tIns="46800" rIns="3960000" bIns="108000" anchor="b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447176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995988"/>
          </a:xfrm>
        </p:spPr>
        <p:txBody>
          <a:bodyPr/>
          <a:lstStyle/>
          <a:p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730250" y="4008537"/>
            <a:ext cx="4321175" cy="1987862"/>
          </a:xfrm>
          <a:solidFill>
            <a:schemeClr val="tx1">
              <a:alpha val="85000"/>
            </a:schemeClr>
          </a:solidFill>
        </p:spPr>
        <p:txBody>
          <a:bodyPr lIns="432000" bIns="108000" anchor="b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0"/>
          </p:nvPr>
        </p:nvSpPr>
        <p:spPr>
          <a:xfrm>
            <a:off x="5051424" y="4010400"/>
            <a:ext cx="4092576" cy="1987200"/>
          </a:xfrm>
          <a:solidFill>
            <a:schemeClr val="tx1">
              <a:alpha val="85000"/>
            </a:schemeClr>
          </a:solidFill>
        </p:spPr>
        <p:txBody>
          <a:bodyPr lIns="936000" tIns="46800" rIns="180000" bIns="144000" anchor="b">
            <a:noAutofit/>
          </a:bodyPr>
          <a:lstStyle>
            <a:lvl1pPr marL="0" indent="0"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xmlns="" val="3568892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sz="quarter" idx="12"/>
          </p:nvPr>
        </p:nvSpPr>
        <p:spPr>
          <a:xfrm>
            <a:off x="612000" y="2109600"/>
            <a:ext cx="7920000" cy="3695664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>
          <a:xfrm>
            <a:off x="636960" y="6097482"/>
            <a:ext cx="4133031" cy="512056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612000" y="1479600"/>
            <a:ext cx="7920000" cy="3971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523891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612000" y="2109600"/>
            <a:ext cx="3743976" cy="3697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9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612000" y="1479600"/>
            <a:ext cx="7920000" cy="3971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Platshållare för innehåll 6"/>
          <p:cNvSpPr>
            <a:spLocks noGrp="1"/>
          </p:cNvSpPr>
          <p:nvPr>
            <p:ph sz="quarter" idx="14"/>
          </p:nvPr>
        </p:nvSpPr>
        <p:spPr>
          <a:xfrm>
            <a:off x="4775200" y="2109600"/>
            <a:ext cx="3743976" cy="3697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6" name="Platshållare för text 3"/>
          <p:cNvSpPr>
            <a:spLocks noGrp="1"/>
          </p:cNvSpPr>
          <p:nvPr>
            <p:ph type="body" sz="quarter" idx="15"/>
          </p:nvPr>
        </p:nvSpPr>
        <p:spPr>
          <a:xfrm>
            <a:off x="636960" y="6097482"/>
            <a:ext cx="4133031" cy="512056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xmlns="" val="700898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612000" y="1479600"/>
            <a:ext cx="6625410" cy="3971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5" name="Platshållare för text 3"/>
          <p:cNvSpPr>
            <a:spLocks noGrp="1"/>
          </p:cNvSpPr>
          <p:nvPr>
            <p:ph type="body" sz="quarter" idx="13"/>
          </p:nvPr>
        </p:nvSpPr>
        <p:spPr>
          <a:xfrm>
            <a:off x="636960" y="6097482"/>
            <a:ext cx="4133031" cy="512056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xmlns="" val="3806007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9144000" cy="5995989"/>
          </a:xfrm>
        </p:spPr>
        <p:txBody>
          <a:bodyPr rIns="108000" bIns="72000"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7"/>
          </p:nvPr>
        </p:nvSpPr>
        <p:spPr>
          <a:xfrm>
            <a:off x="5940000" y="853200"/>
            <a:ext cx="3204000" cy="5144400"/>
          </a:xfrm>
          <a:solidFill>
            <a:schemeClr val="tx1">
              <a:alpha val="85000"/>
            </a:schemeClr>
          </a:solidFill>
        </p:spPr>
        <p:txBody>
          <a:bodyPr lIns="180000" tIns="144000" rIns="108000" bIns="36000" numCol="1">
            <a:noAutofit/>
          </a:bodyPr>
          <a:lstStyle>
            <a:lvl1pPr marL="180000" indent="-18000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 sz="1600">
                <a:solidFill>
                  <a:schemeClr val="bg1"/>
                </a:solidFill>
              </a:defRPr>
            </a:lvl1pPr>
            <a:lvl2pPr marL="444500" indent="-179388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 sz="1600">
                <a:solidFill>
                  <a:schemeClr val="bg1"/>
                </a:solidFill>
              </a:defRPr>
            </a:lvl2pPr>
            <a:lvl3pPr marL="715963" indent="-18000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 sz="16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12" name="Rubrik 11"/>
          <p:cNvSpPr>
            <a:spLocks noGrp="1"/>
          </p:cNvSpPr>
          <p:nvPr>
            <p:ph type="title"/>
          </p:nvPr>
        </p:nvSpPr>
        <p:spPr>
          <a:xfrm>
            <a:off x="5940000" y="0"/>
            <a:ext cx="3204000" cy="853200"/>
          </a:xfrm>
          <a:solidFill>
            <a:schemeClr val="tx1">
              <a:alpha val="85000"/>
            </a:schemeClr>
          </a:solidFill>
        </p:spPr>
        <p:txBody>
          <a:bodyPr lIns="180000" tIns="180000" rIns="108000" bIns="0" anchor="ctr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3"/>
          <p:cNvSpPr>
            <a:spLocks noGrp="1"/>
          </p:cNvSpPr>
          <p:nvPr>
            <p:ph type="body" sz="quarter" idx="13"/>
          </p:nvPr>
        </p:nvSpPr>
        <p:spPr>
          <a:xfrm>
            <a:off x="636960" y="6097482"/>
            <a:ext cx="4133031" cy="512056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xmlns="" val="2571721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9144000" cy="5995989"/>
          </a:xfrm>
        </p:spPr>
        <p:txBody>
          <a:bodyPr rIns="108000" bIns="72000"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7"/>
          </p:nvPr>
        </p:nvSpPr>
        <p:spPr>
          <a:xfrm>
            <a:off x="0" y="853200"/>
            <a:ext cx="3204000" cy="5144400"/>
          </a:xfrm>
          <a:solidFill>
            <a:schemeClr val="tx1">
              <a:alpha val="85000"/>
            </a:schemeClr>
          </a:solidFill>
        </p:spPr>
        <p:txBody>
          <a:bodyPr vert="horz" lIns="180000" tIns="144000" rIns="108000" bIns="36000" numCol="1" rtlCol="0">
            <a:noAutofit/>
          </a:bodyPr>
          <a:lstStyle>
            <a:lvl1pPr>
              <a:defRPr lang="sv-SE" sz="1600" smtClean="0">
                <a:solidFill>
                  <a:schemeClr val="bg1"/>
                </a:solidFill>
              </a:defRPr>
            </a:lvl1pPr>
            <a:lvl2pPr>
              <a:defRPr lang="sv-SE" sz="1600" smtClean="0">
                <a:solidFill>
                  <a:schemeClr val="bg1"/>
                </a:solidFill>
              </a:defRPr>
            </a:lvl2pPr>
            <a:lvl3pPr>
              <a:defRPr lang="sv-SE" sz="1600" smtClean="0">
                <a:solidFill>
                  <a:schemeClr val="bg1"/>
                </a:solidFill>
              </a:defRPr>
            </a:lvl3pPr>
          </a:lstStyle>
          <a:p>
            <a:pPr lvl="0">
              <a:spcBef>
                <a:spcPts val="100"/>
              </a:spcBef>
              <a:spcAft>
                <a:spcPts val="100"/>
              </a:spcAft>
            </a:pPr>
            <a:r>
              <a:rPr lang="sv-SE" smtClean="0"/>
              <a:t>Klicka här för att ändra format på bakgrundstexten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sv-SE" smtClean="0"/>
              <a:t>Nivå två</a:t>
            </a:r>
          </a:p>
          <a:p>
            <a:pPr lvl="2">
              <a:spcBef>
                <a:spcPts val="100"/>
              </a:spcBef>
              <a:spcAft>
                <a:spcPts val="100"/>
              </a:spcAft>
            </a:pPr>
            <a:r>
              <a:rPr lang="sv-SE" smtClean="0"/>
              <a:t>Nivå tre</a:t>
            </a:r>
          </a:p>
        </p:txBody>
      </p:sp>
      <p:sp>
        <p:nvSpPr>
          <p:cNvPr id="12" name="Rubrik 11"/>
          <p:cNvSpPr>
            <a:spLocks noGrp="1"/>
          </p:cNvSpPr>
          <p:nvPr>
            <p:ph type="title"/>
          </p:nvPr>
        </p:nvSpPr>
        <p:spPr>
          <a:xfrm>
            <a:off x="0" y="0"/>
            <a:ext cx="3204000" cy="853200"/>
          </a:xfrm>
          <a:solidFill>
            <a:schemeClr val="tx1">
              <a:alpha val="85000"/>
            </a:schemeClr>
          </a:solidFill>
        </p:spPr>
        <p:txBody>
          <a:bodyPr lIns="180000" tIns="180000" rIns="108000" bIns="0" anchor="ctr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3"/>
          <p:cNvSpPr>
            <a:spLocks noGrp="1"/>
          </p:cNvSpPr>
          <p:nvPr>
            <p:ph type="body" sz="quarter" idx="13"/>
          </p:nvPr>
        </p:nvSpPr>
        <p:spPr>
          <a:xfrm>
            <a:off x="636960" y="6097482"/>
            <a:ext cx="4133031" cy="512056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xmlns="" val="41460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>
          <a:xfrm>
            <a:off x="637200" y="6174829"/>
            <a:ext cx="4536505" cy="512056"/>
          </a:xfrm>
        </p:spPr>
        <p:txBody>
          <a:bodyPr anchor="ctr">
            <a:noAutofit/>
          </a:bodyPr>
          <a:lstStyle>
            <a:lvl1pPr marL="0" indent="0">
              <a:buNone/>
              <a:defRPr sz="1400">
                <a:latin typeface="+mn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9144000" cy="5995989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66286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8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140200" y="6438900"/>
            <a:ext cx="1371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99B3C-EA18-4116-8319-84FBEC705EEB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328520-D9AC-46E6-BA72-D9938C60001B}" type="datetimeFigureOut">
              <a:rPr lang="en-US"/>
              <a:pPr>
                <a:defRPr/>
              </a:pPr>
              <a:t>8/1/2013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6FBAD6-E974-46F6-9036-61F359E1F26C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388424" y="6093296"/>
            <a:ext cx="648072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0" y="5998464"/>
            <a:ext cx="9144000" cy="8595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6734" r="-1"/>
          <a:stretch/>
        </p:blipFill>
        <p:spPr>
          <a:xfrm>
            <a:off x="8438920" y="6165056"/>
            <a:ext cx="556426" cy="545264"/>
          </a:xfrm>
          <a:prstGeom prst="rect">
            <a:avLst/>
          </a:prstGeom>
        </p:spPr>
      </p:pic>
      <p:sp>
        <p:nvSpPr>
          <p:cNvPr id="5" name="Platshållare för rubrik 4"/>
          <p:cNvSpPr>
            <a:spLocks noGrp="1"/>
          </p:cNvSpPr>
          <p:nvPr>
            <p:ph type="title"/>
          </p:nvPr>
        </p:nvSpPr>
        <p:spPr>
          <a:xfrm>
            <a:off x="612000" y="770400"/>
            <a:ext cx="7919996" cy="642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idx="1"/>
          </p:nvPr>
        </p:nvSpPr>
        <p:spPr>
          <a:xfrm>
            <a:off x="611999" y="2109600"/>
            <a:ext cx="7919997" cy="3695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xmlns="" val="1928979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2" r:id="rId2"/>
    <p:sldLayoutId id="2147483656" r:id="rId3"/>
    <p:sldLayoutId id="2147483658" r:id="rId4"/>
    <p:sldLayoutId id="2147483660" r:id="rId5"/>
    <p:sldLayoutId id="2147483667" r:id="rId6"/>
    <p:sldLayoutId id="2147483659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179388" algn="l" defTabSz="9144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5963" indent="-180000" algn="l" defTabSz="9144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84250" indent="-180975" algn="l" defTabSz="9144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t="-3" b="4"/>
          <a:stretch/>
        </p:blipFill>
        <p:spPr>
          <a:xfrm>
            <a:off x="0" y="5998464"/>
            <a:ext cx="9144000" cy="859536"/>
          </a:xfrm>
          <a:prstGeom prst="rect">
            <a:avLst/>
          </a:prstGeom>
        </p:spPr>
      </p:pic>
      <p:sp>
        <p:nvSpPr>
          <p:cNvPr id="5" name="Platshållare för rubrik 4"/>
          <p:cNvSpPr>
            <a:spLocks noGrp="1"/>
          </p:cNvSpPr>
          <p:nvPr>
            <p:ph type="title"/>
          </p:nvPr>
        </p:nvSpPr>
        <p:spPr>
          <a:xfrm>
            <a:off x="612000" y="770400"/>
            <a:ext cx="7920000" cy="642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idx="1"/>
          </p:nvPr>
        </p:nvSpPr>
        <p:spPr>
          <a:xfrm>
            <a:off x="612000" y="2109600"/>
            <a:ext cx="6875870" cy="343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436768" y="6134100"/>
            <a:ext cx="599728" cy="6072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6644"/>
          <a:stretch/>
        </p:blipFill>
        <p:spPr>
          <a:xfrm>
            <a:off x="8436768" y="6165056"/>
            <a:ext cx="558577" cy="54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523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179388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5963" indent="-1800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84250" indent="-180975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t="-3" b="4"/>
          <a:stretch/>
        </p:blipFill>
        <p:spPr>
          <a:xfrm>
            <a:off x="0" y="5998464"/>
            <a:ext cx="9144000" cy="859536"/>
          </a:xfrm>
          <a:prstGeom prst="rect">
            <a:avLst/>
          </a:prstGeom>
        </p:spPr>
      </p:pic>
      <p:sp>
        <p:nvSpPr>
          <p:cNvPr id="5" name="Platshållare för rubrik 4"/>
          <p:cNvSpPr>
            <a:spLocks noGrp="1"/>
          </p:cNvSpPr>
          <p:nvPr>
            <p:ph type="title"/>
          </p:nvPr>
        </p:nvSpPr>
        <p:spPr>
          <a:xfrm>
            <a:off x="612000" y="770400"/>
            <a:ext cx="7920440" cy="642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Rectangle 3"/>
          <p:cNvSpPr/>
          <p:nvPr userDrawn="1"/>
        </p:nvSpPr>
        <p:spPr>
          <a:xfrm>
            <a:off x="6493669" y="6124575"/>
            <a:ext cx="2542827" cy="616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3839" y="6165056"/>
            <a:ext cx="2391507" cy="545264"/>
          </a:xfrm>
          <a:prstGeom prst="rect">
            <a:avLst/>
          </a:prstGeom>
        </p:spPr>
      </p:pic>
      <p:sp>
        <p:nvSpPr>
          <p:cNvPr id="6" name="Platshållare för text 5"/>
          <p:cNvSpPr>
            <a:spLocks noGrp="1"/>
          </p:cNvSpPr>
          <p:nvPr>
            <p:ph type="body" idx="1"/>
          </p:nvPr>
        </p:nvSpPr>
        <p:spPr>
          <a:xfrm>
            <a:off x="612000" y="2109600"/>
            <a:ext cx="6875870" cy="343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xmlns="" val="202101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179388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5963" indent="-1800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84250" indent="-180975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8673" name="Picture 1" descr="ficci new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609600"/>
            <a:ext cx="1104900" cy="981075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1914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NATIONAL CONFERENCE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ON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“10 YEARS OF THE ELECTRICITY ACT, 2003: A CRITICAL REVIEW”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871662" y="5029200"/>
            <a:ext cx="5748338" cy="6555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/>
              <a:t>Vikas Gaba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2000" b="1" dirty="0" smtClean="0"/>
              <a:t>New </a:t>
            </a:r>
            <a:r>
              <a:rPr lang="en-US" sz="2000" b="1" dirty="0"/>
              <a:t>Delhi, June 11, 2003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3133635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Role of Smart Grids in the Indian Power Sector: Current Developments, Challenges and Way Forward 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40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553200" cy="381000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latin typeface="+mn-lt"/>
              </a:rPr>
              <a:t>Global Market Trends</a:t>
            </a: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62DBF8-B66A-473B-BD8C-265FB6D81BDB}" type="slidenum">
              <a:rPr lang="en-IE" smtClean="0"/>
              <a:pPr/>
              <a:t>10</a:t>
            </a:fld>
            <a:endParaRPr lang="en-IE" smtClean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</p:nvPr>
        </p:nvGraphicFramePr>
        <p:xfrm>
          <a:off x="533400" y="914400"/>
          <a:ext cx="81534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3967"/>
                <a:gridCol w="6809433"/>
              </a:tblGrid>
              <a:tr h="41162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Country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National Smart Grid Initiatives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  <a:tr h="103618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Verdana"/>
                        </a:rPr>
                        <a:t>United Kingdom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OFGEM </a:t>
                      </a:r>
                      <a:r>
                        <a:rPr lang="en-IN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has set up a Low Carbon Networks fund </a:t>
                      </a: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that will allow up to GPB 500m support to distribution network operator projects that test new technology, </a:t>
                      </a:r>
                      <a:r>
                        <a:rPr lang="en-IN" sz="1400" dirty="0">
                          <a:effectLst/>
                          <a:latin typeface="+mn-lt"/>
                          <a:ea typeface="Calibri"/>
                          <a:cs typeface="StoneSansITCTTMedium"/>
                        </a:rPr>
                        <a:t>operating and commercial arrangements.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95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Times New Roman"/>
                          <a:cs typeface="Verdana"/>
                        </a:rPr>
                        <a:t>France</a:t>
                      </a:r>
                      <a:endParaRPr lang="en-US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The </a:t>
                      </a:r>
                      <a:r>
                        <a:rPr lang="en-IN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electricity distribution operator </a:t>
                      </a:r>
                      <a:r>
                        <a:rPr lang="en-IN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EDF </a:t>
                      </a:r>
                      <a:r>
                        <a:rPr lang="en-IN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is deploying </a:t>
                      </a:r>
                      <a:r>
                        <a:rPr lang="en-IN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300000 </a:t>
                      </a:r>
                      <a:r>
                        <a:rPr lang="en-IN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smart meters in a pilot project based on an advanced communication protocol named </a:t>
                      </a:r>
                      <a:r>
                        <a:rPr lang="en-IN" sz="1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Linky</a:t>
                      </a: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. If the pilot is deemed a success, </a:t>
                      </a:r>
                      <a:r>
                        <a:rPr lang="en-IN" sz="1400" dirty="0">
                          <a:effectLst/>
                          <a:latin typeface="+mn-lt"/>
                          <a:ea typeface="Calibri"/>
                          <a:cs typeface="StoneSansITCTTMedium"/>
                        </a:rPr>
                        <a:t>ERDF will replace all of its 35 million meters with </a:t>
                      </a:r>
                      <a:r>
                        <a:rPr lang="en-IN" sz="1400" dirty="0" err="1">
                          <a:effectLst/>
                          <a:latin typeface="+mn-lt"/>
                          <a:ea typeface="Calibri"/>
                          <a:cs typeface="StoneSansITCTTMedium"/>
                        </a:rPr>
                        <a:t>Linky</a:t>
                      </a:r>
                      <a:r>
                        <a:rPr lang="en-IN" sz="1400" dirty="0">
                          <a:effectLst/>
                          <a:latin typeface="+mn-lt"/>
                          <a:ea typeface="Calibri"/>
                          <a:cs typeface="StoneSansITCTTMedium"/>
                        </a:rPr>
                        <a:t> smart meters from 2012 to 2016.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36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Verdana"/>
                        </a:rPr>
                        <a:t>Brazil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Several </a:t>
                      </a:r>
                      <a:r>
                        <a:rPr lang="en-IN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utilities are </a:t>
                      </a:r>
                      <a:r>
                        <a:rPr lang="en-IN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managing </a:t>
                      </a:r>
                      <a:r>
                        <a:rPr lang="en-IN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smart grid pilots</a:t>
                      </a: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, including </a:t>
                      </a:r>
                      <a:r>
                        <a:rPr lang="en-IN" sz="1400" dirty="0" err="1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Ampla</a:t>
                      </a: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, a power distributor in Rio de Janeiro State owned by the Spanish utility </a:t>
                      </a:r>
                      <a:r>
                        <a:rPr lang="en-IN" sz="1400" dirty="0" err="1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Endesa</a:t>
                      </a: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, which has been deploying smart meters and secure networks to reduce losses from illegal connections. AES </a:t>
                      </a:r>
                      <a:r>
                        <a:rPr lang="en-IN" sz="1400" dirty="0" err="1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Eletropaulo</a:t>
                      </a: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, a distributor in São Paulo State, has developed a smart grid business plan using the existing fibre-optic backbone.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The utility CEMIG has started a smart grid project based on system architecture developed by </a:t>
                      </a:r>
                      <a:r>
                        <a:rPr lang="en-IN" sz="1400" dirty="0">
                          <a:effectLst/>
                          <a:latin typeface="+mn-lt"/>
                          <a:ea typeface="Calibri"/>
                          <a:cs typeface="StoneSansITCTTMedium"/>
                        </a:rPr>
                        <a:t>the </a:t>
                      </a:r>
                      <a:r>
                        <a:rPr lang="en-IN" sz="1400" dirty="0" err="1">
                          <a:effectLst/>
                          <a:latin typeface="+mn-lt"/>
                          <a:ea typeface="Calibri"/>
                          <a:cs typeface="StoneSansITCTTMedium"/>
                        </a:rPr>
                        <a:t>IntelliGrid</a:t>
                      </a:r>
                      <a:r>
                        <a:rPr lang="en-IN" sz="1400" dirty="0">
                          <a:effectLst/>
                          <a:latin typeface="+mn-lt"/>
                          <a:ea typeface="Calibri"/>
                          <a:cs typeface="StoneSansITCTTMedium"/>
                        </a:rPr>
                        <a:t> Consortium, an initiative of the California-based Electric Power Research Institute.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D1412AF-4671-4C80-B43A-343A418126A7}" type="slidenum">
              <a:rPr lang="en-IE" smtClean="0"/>
              <a:pPr/>
              <a:t>11</a:t>
            </a:fld>
            <a:endParaRPr lang="en-IE" smtClean="0"/>
          </a:p>
        </p:txBody>
      </p:sp>
      <p:sp>
        <p:nvSpPr>
          <p:cNvPr id="40963" name="TextBox 7"/>
          <p:cNvSpPr txBox="1">
            <a:spLocks noChangeArrowheads="1"/>
          </p:cNvSpPr>
          <p:nvPr/>
        </p:nvSpPr>
        <p:spPr bwMode="auto">
          <a:xfrm>
            <a:off x="1295400" y="2286000"/>
            <a:ext cx="7086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200" b="1" i="1" dirty="0" smtClean="0">
                <a:solidFill>
                  <a:schemeClr val="bg1"/>
                </a:solidFill>
              </a:rPr>
              <a:t>India guided </a:t>
            </a:r>
            <a:r>
              <a:rPr lang="en-US" sz="3200" b="1" i="1" dirty="0" smtClean="0">
                <a:solidFill>
                  <a:schemeClr val="bg1"/>
                </a:solidFill>
              </a:rPr>
              <a:t>by the developments at the global </a:t>
            </a:r>
            <a:r>
              <a:rPr lang="en-US" sz="3200" b="1" i="1" dirty="0" smtClean="0">
                <a:solidFill>
                  <a:schemeClr val="bg1"/>
                </a:solidFill>
              </a:rPr>
              <a:t>level, is slowly gearing </a:t>
            </a:r>
            <a:r>
              <a:rPr lang="en-US" sz="3200" b="1" i="1" dirty="0" smtClean="0">
                <a:solidFill>
                  <a:schemeClr val="bg1"/>
                </a:solidFill>
              </a:rPr>
              <a:t>up</a:t>
            </a:r>
            <a:endParaRPr lang="en-US" sz="32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95824"/>
            <a:ext cx="8229600" cy="642376"/>
          </a:xfrm>
        </p:spPr>
        <p:txBody>
          <a:bodyPr/>
          <a:lstStyle/>
          <a:p>
            <a:r>
              <a:rPr lang="en-US" sz="3000" dirty="0" smtClean="0">
                <a:solidFill>
                  <a:schemeClr val="tx1"/>
                </a:solidFill>
              </a:rPr>
              <a:t>Institutional Set-up for Smart Grids in the country</a:t>
            </a:r>
            <a:endParaRPr lang="en-US" sz="30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19200"/>
            <a:ext cx="7919996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45820" y="5382768"/>
          <a:ext cx="7155180" cy="560832"/>
        </p:xfrm>
        <a:graphic>
          <a:graphicData uri="http://schemas.openxmlformats.org/drawingml/2006/table">
            <a:tbl>
              <a:tblPr/>
              <a:tblGrid>
                <a:gridCol w="1744980"/>
                <a:gridCol w="5410200"/>
              </a:tblGrid>
              <a:tr h="18224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fr-FR" sz="1600" dirty="0" err="1">
                          <a:latin typeface="Times New Roman"/>
                          <a:ea typeface="Times New Roman"/>
                          <a:cs typeface="Times New Roman"/>
                        </a:rPr>
                        <a:t>Indicates</a:t>
                      </a:r>
                      <a:r>
                        <a:rPr lang="fr-FR" sz="1600" dirty="0">
                          <a:latin typeface="Times New Roman"/>
                          <a:ea typeface="Times New Roman"/>
                          <a:cs typeface="Times New Roman"/>
                        </a:rPr>
                        <a:t> direct interaction </a:t>
                      </a:r>
                      <a:r>
                        <a:rPr lang="fr-FR" sz="1600" dirty="0" err="1">
                          <a:latin typeface="Times New Roman"/>
                          <a:ea typeface="Times New Roman"/>
                          <a:cs typeface="Times New Roman"/>
                        </a:rPr>
                        <a:t>among</a:t>
                      </a:r>
                      <a:r>
                        <a:rPr lang="fr-FR" sz="1600" dirty="0">
                          <a:latin typeface="Times New Roman"/>
                          <a:ea typeface="Times New Roman"/>
                          <a:cs typeface="Times New Roman"/>
                        </a:rPr>
                        <a:t> the </a:t>
                      </a:r>
                      <a:r>
                        <a:rPr lang="fr-FR" sz="1600" dirty="0" err="1">
                          <a:latin typeface="Times New Roman"/>
                          <a:ea typeface="Times New Roman"/>
                          <a:cs typeface="Times New Roman"/>
                        </a:rPr>
                        <a:t>entities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fr-FR" sz="1600" dirty="0">
                          <a:latin typeface="Times New Roman"/>
                          <a:ea typeface="Times New Roman"/>
                          <a:cs typeface="Times New Roman"/>
                        </a:rPr>
                        <a:t>Indirect interaction </a:t>
                      </a:r>
                      <a:r>
                        <a:rPr lang="fr-FR" sz="1600" dirty="0" err="1">
                          <a:latin typeface="Times New Roman"/>
                          <a:ea typeface="Times New Roman"/>
                          <a:cs typeface="Times New Roman"/>
                        </a:rPr>
                        <a:t>among</a:t>
                      </a:r>
                      <a:r>
                        <a:rPr lang="fr-FR" sz="1600" dirty="0">
                          <a:latin typeface="Times New Roman"/>
                          <a:ea typeface="Times New Roman"/>
                          <a:cs typeface="Times New Roman"/>
                        </a:rPr>
                        <a:t> the </a:t>
                      </a:r>
                      <a:r>
                        <a:rPr lang="fr-FR" sz="1600" dirty="0" err="1">
                          <a:latin typeface="Times New Roman"/>
                          <a:ea typeface="Times New Roman"/>
                          <a:cs typeface="Times New Roman"/>
                        </a:rPr>
                        <a:t>entities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5123" name="AutoShape 3"/>
          <p:cNvCxnSpPr>
            <a:cxnSpLocks noChangeShapeType="1"/>
          </p:cNvCxnSpPr>
          <p:nvPr/>
        </p:nvCxnSpPr>
        <p:spPr bwMode="auto">
          <a:xfrm>
            <a:off x="1524000" y="5562600"/>
            <a:ext cx="3333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5125" name="AutoShape 5"/>
          <p:cNvCxnSpPr>
            <a:cxnSpLocks noChangeShapeType="1"/>
          </p:cNvCxnSpPr>
          <p:nvPr/>
        </p:nvCxnSpPr>
        <p:spPr bwMode="auto">
          <a:xfrm>
            <a:off x="1524000" y="5791200"/>
            <a:ext cx="3333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</p:cxnSp>
      <p:sp>
        <p:nvSpPr>
          <p:cNvPr id="13" name="Oval 12"/>
          <p:cNvSpPr/>
          <p:nvPr/>
        </p:nvSpPr>
        <p:spPr>
          <a:xfrm>
            <a:off x="4876800" y="2209800"/>
            <a:ext cx="2057400" cy="12954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029200" y="3886200"/>
            <a:ext cx="1752600" cy="9906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7202" y="195824"/>
            <a:ext cx="8576586" cy="642376"/>
          </a:xfrm>
        </p:spPr>
        <p:txBody>
          <a:bodyPr/>
          <a:lstStyle/>
          <a:p>
            <a:pPr lvl="0"/>
            <a:r>
              <a:rPr lang="en-US" sz="2700" b="1" i="1" kern="0" dirty="0" smtClean="0">
                <a:latin typeface="Arial" pitchFamily="34" charset="0"/>
                <a:cs typeface="Arial" pitchFamily="34" charset="0"/>
              </a:rPr>
              <a:t>14 pilots supported by Govt. of India as “Proof of Concept”</a:t>
            </a:r>
            <a:endParaRPr lang="en-US" sz="27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2654" y="1524841"/>
          <a:ext cx="8511134" cy="38853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7520"/>
                <a:gridCol w="2050026"/>
                <a:gridCol w="465588"/>
                <a:gridCol w="493057"/>
                <a:gridCol w="116840"/>
                <a:gridCol w="1489588"/>
                <a:gridCol w="2138515"/>
              </a:tblGrid>
              <a:tr h="361534">
                <a:tc rowSpan="2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Power Demand Shortage 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Demand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Side Management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Demand Response 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6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Peak Load Management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Crew Management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37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Clean Energy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Renewable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Energy Integration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Demand Response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2905">
                <a:tc rowSpan="2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Operational Efficiency Improvement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Theft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Management &amp; Tamper  Detection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Asset Monitoring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Meter Data Management System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</a:tr>
              <a:tr h="3396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Substation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Automation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AMI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1121">
                <a:tc rowSpan="2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Consumer Service Standards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Power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Quality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Work Force Management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Outage Management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453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Automatic Billing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Consumer portal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8588" y="1169385"/>
            <a:ext cx="19901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rgbClr val="C00000"/>
                </a:solidFill>
                <a:latin typeface="+mj-lt"/>
              </a:rPr>
              <a:t>National Priorities</a:t>
            </a:r>
            <a:endParaRPr lang="en-US" sz="15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92764" y="1187312"/>
            <a:ext cx="488583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C00000"/>
                </a:solidFill>
                <a:latin typeface="+mj-lt"/>
              </a:rPr>
              <a:t>Smart Grid Interventions proposed by the Utilities</a:t>
            </a:r>
            <a:endParaRPr lang="en-US" sz="15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5689937"/>
            <a:ext cx="8610600" cy="70788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chemeClr val="bg1"/>
                </a:solidFill>
              </a:rPr>
              <a:t>Lot </a:t>
            </a:r>
            <a:r>
              <a:rPr lang="en-US" sz="2000" b="1" i="1" dirty="0" smtClean="0">
                <a:solidFill>
                  <a:schemeClr val="bg1"/>
                </a:solidFill>
              </a:rPr>
              <a:t>of additional work is happening on issues such as Demand response, Micro-Grids, etc beyond the 14 pilots</a:t>
            </a:r>
            <a:endParaRPr lang="en-US" sz="2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D1412AF-4671-4C80-B43A-343A418126A7}" type="slidenum">
              <a:rPr lang="en-IE" smtClean="0"/>
              <a:pPr/>
              <a:t>14</a:t>
            </a:fld>
            <a:endParaRPr lang="en-IE" smtClean="0"/>
          </a:p>
        </p:txBody>
      </p:sp>
      <p:sp>
        <p:nvSpPr>
          <p:cNvPr id="40963" name="TextBox 7"/>
          <p:cNvSpPr txBox="1">
            <a:spLocks noChangeArrowheads="1"/>
          </p:cNvSpPr>
          <p:nvPr/>
        </p:nvSpPr>
        <p:spPr bwMode="auto">
          <a:xfrm>
            <a:off x="1295400" y="2514600"/>
            <a:ext cx="7086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 b="1" i="1" dirty="0" smtClean="0">
                <a:solidFill>
                  <a:schemeClr val="bg1"/>
                </a:solidFill>
              </a:rPr>
              <a:t>Challenges </a:t>
            </a:r>
            <a:r>
              <a:rPr lang="en-US" sz="3600" b="1" i="1" dirty="0" smtClean="0">
                <a:solidFill>
                  <a:schemeClr val="bg1"/>
                </a:solidFill>
              </a:rPr>
              <a:t>do exist</a:t>
            </a:r>
            <a:endParaRPr lang="en-US" sz="3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6553200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latin typeface="+mn-lt"/>
              </a:rPr>
              <a:t>Key Challenges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305800" cy="49530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b="1" dirty="0" smtClean="0"/>
              <a:t>Government Support – funding and to ensure coordinated development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b="1" dirty="0" smtClean="0"/>
              <a:t>National Road Map </a:t>
            </a:r>
            <a:r>
              <a:rPr lang="en-US" dirty="0" smtClean="0"/>
              <a:t>adopted but implementation wherewithal </a:t>
            </a:r>
            <a:r>
              <a:rPr lang="en-US" dirty="0" smtClean="0"/>
              <a:t>missing</a:t>
            </a:r>
            <a:endParaRPr lang="en-US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b="1" dirty="0" smtClean="0"/>
              <a:t>Access of financial resources </a:t>
            </a:r>
            <a:r>
              <a:rPr lang="en-US" dirty="0" smtClean="0"/>
              <a:t>particularly due to poor financial health of the power utilities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b="1" dirty="0" smtClean="0"/>
              <a:t>Lack of Policy and Regulation</a:t>
            </a:r>
            <a:r>
              <a:rPr lang="en-US" dirty="0" smtClean="0"/>
              <a:t> related to Smart Grid applications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b="1" dirty="0" smtClean="0"/>
              <a:t>No proven commercial viability </a:t>
            </a:r>
            <a:r>
              <a:rPr lang="en-US" dirty="0" smtClean="0"/>
              <a:t>of large scale smart grid implementation – Cost and benefit assessment (Most of the initiatives are pilots)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b="1" dirty="0" smtClean="0"/>
              <a:t>Development of Smart Grid Standards </a:t>
            </a:r>
            <a:r>
              <a:rPr lang="en-US" dirty="0" smtClean="0"/>
              <a:t>including pilot models that can be adopted by </a:t>
            </a:r>
            <a:r>
              <a:rPr lang="en-US" dirty="0" err="1" smtClean="0"/>
              <a:t>discoms</a:t>
            </a:r>
            <a:r>
              <a:rPr lang="en-US" dirty="0" smtClean="0"/>
              <a:t> based on their level of maturity to handle such applications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b="1" dirty="0" smtClean="0"/>
              <a:t>Ability of users to absorb </a:t>
            </a:r>
            <a:r>
              <a:rPr lang="en-US" dirty="0" smtClean="0"/>
              <a:t>implementation of advanced technology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b="1" dirty="0" smtClean="0"/>
              <a:t>Lack of awareness </a:t>
            </a:r>
            <a:r>
              <a:rPr lang="en-US" dirty="0" smtClean="0"/>
              <a:t>requiring knowledge creation, training and capacity building of both the utility and consumers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endParaRPr lang="en-U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C0FFB1E-C4C0-45DB-86F6-D4622DB84D32}" type="slidenum">
              <a:rPr lang="en-IE" smtClean="0"/>
              <a:pPr/>
              <a:t>15</a:t>
            </a:fld>
            <a:endParaRPr lang="en-IE" smtClean="0"/>
          </a:p>
        </p:txBody>
      </p:sp>
      <p:sp>
        <p:nvSpPr>
          <p:cNvPr id="5" name="TextBox 4"/>
          <p:cNvSpPr txBox="1"/>
          <p:nvPr/>
        </p:nvSpPr>
        <p:spPr>
          <a:xfrm>
            <a:off x="356840" y="5676900"/>
            <a:ext cx="8710960" cy="1066800"/>
          </a:xfrm>
          <a:prstGeom prst="homePlate">
            <a:avLst/>
          </a:prstGeom>
          <a:solidFill>
            <a:srgbClr val="003399">
              <a:lumMod val="75000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</a:rPr>
              <a:t>Electricity</a:t>
            </a:r>
            <a:r>
              <a:rPr kumimoji="0" lang="en-US" sz="200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</a:rPr>
              <a:t> Act 2003 and the underlying policies does provide for introducing all of the above, however implementation mechanism have to be ensured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553200" cy="457200"/>
          </a:xfrm>
        </p:spPr>
        <p:txBody>
          <a:bodyPr/>
          <a:lstStyle/>
          <a:p>
            <a:r>
              <a:rPr lang="en-US" b="1" dirty="0" smtClean="0"/>
              <a:t>Way Forward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105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dirty="0" smtClean="0"/>
              <a:t>Goals in the National Road Map to be </a:t>
            </a:r>
            <a:r>
              <a:rPr lang="en-US" b="1" dirty="0" smtClean="0"/>
              <a:t>accompanied by implementation structure and mechanisms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dirty="0" smtClean="0"/>
              <a:t>Need for coordinated </a:t>
            </a:r>
            <a:r>
              <a:rPr lang="en-US" b="1" dirty="0" smtClean="0"/>
              <a:t>development nationally as well with international bodies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dirty="0" smtClean="0"/>
              <a:t>Development of </a:t>
            </a:r>
            <a:r>
              <a:rPr lang="en-US" b="1" dirty="0" smtClean="0"/>
              <a:t>SG</a:t>
            </a:r>
            <a:r>
              <a:rPr lang="en-US" dirty="0" smtClean="0"/>
              <a:t> </a:t>
            </a:r>
            <a:r>
              <a:rPr lang="en-US" b="1" dirty="0" smtClean="0"/>
              <a:t>Regulations</a:t>
            </a:r>
            <a:r>
              <a:rPr lang="en-US" dirty="0" smtClean="0"/>
              <a:t>:  Optimal regulatory response is of immense importance to make the overall initiative successful and attractive to all parties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dirty="0" smtClean="0"/>
              <a:t>Need for </a:t>
            </a:r>
            <a:r>
              <a:rPr lang="en-US" b="1" dirty="0" smtClean="0"/>
              <a:t>creating awareness and acceptance </a:t>
            </a:r>
            <a:r>
              <a:rPr lang="en-US" dirty="0" smtClean="0"/>
              <a:t>of Smart Grid technologies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b="1" dirty="0" smtClean="0"/>
              <a:t>Process support to demonstrate commercially viable pilots </a:t>
            </a:r>
            <a:r>
              <a:rPr lang="en-US" dirty="0" smtClean="0"/>
              <a:t>to demonstrate success and dissemination of such initiatives to other utilities/users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dirty="0" smtClean="0"/>
              <a:t>Need to undertake initiatives </a:t>
            </a:r>
            <a:r>
              <a:rPr lang="en-US" b="1" dirty="0" smtClean="0"/>
              <a:t>to encourage indigenous vendor development </a:t>
            </a:r>
            <a:r>
              <a:rPr lang="en-US" dirty="0" smtClean="0"/>
              <a:t>for reduction of costs and ensure long-term service support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D051186-0141-4FEA-929E-7CE23EFB7EA1}" type="slidenum">
              <a:rPr lang="en-IE" smtClean="0"/>
              <a:pPr/>
              <a:t>16</a:t>
            </a:fld>
            <a:endParaRPr lang="en-IE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72369" y="2307344"/>
            <a:ext cx="4133031" cy="512056"/>
          </a:xfrm>
        </p:spPr>
        <p:txBody>
          <a:bodyPr/>
          <a:lstStyle/>
          <a:p>
            <a:r>
              <a:rPr lang="en-US" sz="4400" b="1" dirty="0" smtClean="0"/>
              <a:t>Thank You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xmlns="" val="199833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D1412AF-4671-4C80-B43A-343A418126A7}" type="slidenum">
              <a:rPr lang="en-IE" smtClean="0"/>
              <a:pPr/>
              <a:t>18</a:t>
            </a:fld>
            <a:endParaRPr lang="en-IE" smtClean="0"/>
          </a:p>
        </p:txBody>
      </p:sp>
      <p:sp>
        <p:nvSpPr>
          <p:cNvPr id="40963" name="TextBox 7"/>
          <p:cNvSpPr txBox="1">
            <a:spLocks noChangeArrowheads="1"/>
          </p:cNvSpPr>
          <p:nvPr/>
        </p:nvSpPr>
        <p:spPr bwMode="auto">
          <a:xfrm>
            <a:off x="1295400" y="2514600"/>
            <a:ext cx="7086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 b="1" i="1" dirty="0" smtClean="0">
                <a:solidFill>
                  <a:schemeClr val="bg1"/>
                </a:solidFill>
              </a:rPr>
              <a:t>Development Potential and Issues across application areas</a:t>
            </a:r>
            <a:endParaRPr lang="en-US" sz="3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749300"/>
          </a:xfrm>
          <a:noFill/>
          <a:ln w="12700">
            <a:noFill/>
            <a:miter lim="800000"/>
            <a:headEnd/>
            <a:tailEnd/>
          </a:ln>
        </p:spPr>
        <p:txBody>
          <a:bodyPr vert="horz" wrap="square" lIns="126000" tIns="44450" rIns="126000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sz="2800" dirty="0" smtClean="0"/>
              <a:t>Development potential &amp; issues across various application areas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A7B11-56F8-4937-A984-DF5A7DC817EF}" type="slidenum">
              <a:rPr lang="en-IN" smtClean="0"/>
              <a:pPr>
                <a:defRPr/>
              </a:pPr>
              <a:t>19</a:t>
            </a:fld>
            <a:endParaRPr lang="en-IN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1211257"/>
          <a:ext cx="8153400" cy="4808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692400"/>
                <a:gridCol w="2717800"/>
              </a:tblGrid>
              <a:tr h="5638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/>
                        <a:t>Application Area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 smtClean="0"/>
                        <a:t>(Current Status)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/>
                        <a:t>Business Issues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/>
                        <a:t>Potential/Importance  of Smart Grids</a:t>
                      </a:r>
                      <a:endParaRPr lang="en-US" sz="1500" dirty="0"/>
                    </a:p>
                  </a:txBody>
                  <a:tcPr/>
                </a:tc>
              </a:tr>
              <a:tr h="1201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</a:rPr>
                        <a:t>Distribution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latin typeface="+mn-lt"/>
                      </a:endParaRPr>
                    </a:p>
                    <a:p>
                      <a:pPr marL="117475" indent="-1174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 smtClean="0">
                          <a:latin typeface="+mn-lt"/>
                        </a:rPr>
                        <a:t>Inefficient</a:t>
                      </a:r>
                    </a:p>
                    <a:p>
                      <a:pPr marL="117475" indent="-1174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baseline="0" dirty="0" smtClean="0">
                          <a:latin typeface="+mn-lt"/>
                        </a:rPr>
                        <a:t>Huge Theft</a:t>
                      </a:r>
                    </a:p>
                    <a:p>
                      <a:pPr marL="117475" indent="-1174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baseline="0" dirty="0" smtClean="0">
                          <a:latin typeface="+mn-lt"/>
                        </a:rPr>
                        <a:t>Poor customer service &amp; reliability</a:t>
                      </a:r>
                      <a:endParaRPr lang="en-US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 smtClean="0">
                          <a:latin typeface="+mn-lt"/>
                        </a:rPr>
                        <a:t>Lack of measurements and controls</a:t>
                      </a:r>
                    </a:p>
                    <a:p>
                      <a:pPr marL="176213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 smtClean="0">
                          <a:latin typeface="+mn-lt"/>
                        </a:rPr>
                        <a:t>Antiquated technologies</a:t>
                      </a:r>
                      <a:endParaRPr lang="en-US" sz="1400" baseline="0" dirty="0" smtClean="0">
                        <a:latin typeface="+mn-lt"/>
                      </a:endParaRPr>
                    </a:p>
                    <a:p>
                      <a:pPr marL="176213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baseline="0" dirty="0" smtClean="0">
                          <a:latin typeface="+mn-lt"/>
                        </a:rPr>
                        <a:t>Poor business orientation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 smtClean="0">
                          <a:latin typeface="+mn-lt"/>
                        </a:rPr>
                        <a:t>High (can</a:t>
                      </a:r>
                      <a:r>
                        <a:rPr lang="en-US" sz="1400" baseline="0" dirty="0" smtClean="0">
                          <a:latin typeface="+mn-lt"/>
                        </a:rPr>
                        <a:t> bring rapid technological upgradation)</a:t>
                      </a:r>
                    </a:p>
                    <a:p>
                      <a:pPr marL="176213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400" baseline="0" dirty="0" smtClean="0">
                        <a:latin typeface="+mn-lt"/>
                      </a:endParaRPr>
                    </a:p>
                    <a:p>
                      <a:pPr marL="176213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baseline="0" dirty="0" smtClean="0">
                          <a:latin typeface="+mn-lt"/>
                        </a:rPr>
                        <a:t>Supports loss reduction and demand response </a:t>
                      </a:r>
                      <a:endParaRPr lang="en-US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4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</a:rPr>
                        <a:t>Markets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latin typeface="+mn-lt"/>
                      </a:endParaRPr>
                    </a:p>
                    <a:p>
                      <a:pPr marL="117475" indent="-117475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&gt;10% of overall electricity sale</a:t>
                      </a:r>
                    </a:p>
                    <a:p>
                      <a:pPr marL="117475" indent="-117475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Affected efficiency gains</a:t>
                      </a:r>
                    </a:p>
                    <a:p>
                      <a:pPr marL="117475" indent="-117475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Send price signals to consumption (distribution)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5D8FF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3" marR="0" lvl="0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Poor networks. Problems in open access</a:t>
                      </a:r>
                    </a:p>
                    <a:p>
                      <a:pPr marL="176213" marR="0" lvl="0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Inadequate  Business Processes and Controls</a:t>
                      </a:r>
                    </a:p>
                    <a:p>
                      <a:pPr marL="176213" marR="0" lvl="0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Poor cost signaling</a:t>
                      </a:r>
                    </a:p>
                  </a:txBody>
                  <a:tcPr marL="114300" marR="114300" marT="0" marB="0">
                    <a:solidFill>
                      <a:srgbClr val="C5D8FF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90000"/>
                        <a:buFont typeface="Wingdings" pitchFamily="2" charset="2"/>
                        <a:buChar char="§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(Open access and controls can be very effectively supported) 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5D8FF"/>
                    </a:solidFill>
                  </a:tcPr>
                </a:tc>
              </a:tr>
              <a:tr h="11277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</a:rPr>
                        <a:t>Industrial Energy Efficiency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latin typeface="+mn-lt"/>
                      </a:endParaRPr>
                    </a:p>
                    <a:p>
                      <a:pPr marL="117475" indent="-117475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Improving rapidly </a:t>
                      </a:r>
                    </a:p>
                    <a:p>
                      <a:pPr marL="117475" indent="-117475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Signalled by environmental market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Lack of awareness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(SG enables better load management through DSM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DR)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India’s energy realities and emerging needs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Smart Grids – Concept and Application Areas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Global Developments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Developments in India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Challenges to Accelerated Deployment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Way Forward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2000" y="449212"/>
            <a:ext cx="7919996" cy="64237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Structure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A7B11-56F8-4937-A984-DF5A7DC817EF}" type="slidenum">
              <a:rPr lang="en-IN" smtClean="0"/>
              <a:pPr>
                <a:defRPr/>
              </a:pPr>
              <a:t>20</a:t>
            </a:fld>
            <a:endParaRPr lang="en-I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143000"/>
          <a:ext cx="8153400" cy="4676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921000"/>
                <a:gridCol w="2717800"/>
              </a:tblGrid>
              <a:tr h="609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/>
                        <a:t>Application Area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 smtClean="0"/>
                        <a:t>(Current Status)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/>
                        <a:t>Business Issues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/>
                        <a:t>Potential/Importance  of Smart Grids</a:t>
                      </a:r>
                      <a:endParaRPr lang="en-US" sz="1500" dirty="0"/>
                    </a:p>
                  </a:txBody>
                  <a:tcPr/>
                </a:tc>
              </a:tr>
              <a:tr h="167975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Environmental Markets (REC, PAT)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Nascent, developing fast</a:t>
                      </a: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Closely linked to energy efficiency &amp;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renewables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Nascent, does not provide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confidence to investments</a:t>
                      </a: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Baseline definition issues in (PAT) and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</a:t>
                      </a: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Trading system needs refinement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3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(SG can provide a strong information and controls base and also enable response to price signals)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019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Renewable Energy </a:t>
                      </a:r>
                      <a:r>
                        <a:rPr lang="en-US" sz="1400" b="1" dirty="0" smtClean="0">
                          <a:latin typeface="+mn-lt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latin typeface="+mn-lt"/>
                      </a:endParaRP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Fast developing </a:t>
                      </a: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Fills India’s Energy void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endParaRPr lang="en-US" sz="1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Variability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management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&amp; storage</a:t>
                      </a: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Transmission networks and controls</a:t>
                      </a: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3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Very High (SG can assist in grid integration, forecasting, balancing and storage) 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10654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Energy Storage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Nascent in  India </a:t>
                      </a: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Closely linked to RE &amp; EE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Expensive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Technological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upgradation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Space requirements</a:t>
                      </a:r>
                    </a:p>
                  </a:txBody>
                  <a:tcPr marL="114300" marR="1143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(Has applications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energy storage, enabling provision for balancing power &amp; islanding during blackouts) 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381000" y="228600"/>
            <a:ext cx="8458200" cy="74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126000" tIns="44450" rIns="126000" bIns="4445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7620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Development potential &amp; issues across various application areas </a:t>
            </a:r>
            <a:r>
              <a:rPr kumimoji="0" lang="en-US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contd</a:t>
            </a: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…</a:t>
            </a:r>
            <a:endParaRPr kumimoji="0" lang="en-US" sz="2800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A7B11-56F8-4937-A984-DF5A7DC817EF}" type="slidenum">
              <a:rPr lang="en-IN" smtClean="0"/>
              <a:pPr>
                <a:defRPr/>
              </a:pPr>
              <a:t>21</a:t>
            </a:fld>
            <a:endParaRPr lang="en-IN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1150295"/>
          <a:ext cx="8153400" cy="4762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2311400"/>
                <a:gridCol w="2717800"/>
              </a:tblGrid>
              <a:tr h="609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/>
                        <a:t>Application Area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 smtClean="0"/>
                        <a:t>(Current Status)`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/>
                        <a:t>Business Issues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/>
                        <a:t>Potential/Importance  of Smart Grids</a:t>
                      </a:r>
                      <a:endParaRPr lang="en-US" sz="1500" dirty="0"/>
                    </a:p>
                  </a:txBody>
                  <a:tcPr/>
                </a:tc>
              </a:tr>
              <a:tr h="145265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</a:rPr>
                        <a:t>Transport</a:t>
                      </a: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Largest energy sub-sector after electricity</a:t>
                      </a: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Pollution a significant issue</a:t>
                      </a: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Only Hybrid Vehicles (fossil fuel + EV) available</a:t>
                      </a: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Current focus only on mobility and associated environmental issues</a:t>
                      </a: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endParaRPr lang="en-US" sz="1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EVs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are expensive 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Inadequate infrastructure for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deployment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proliferation</a:t>
                      </a: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Regulatory Issues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</a:t>
                      </a:r>
                    </a:p>
                    <a:p>
                      <a:pPr marL="176213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3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SG can integrate with grid and reduce short term power purchase; use as balancing resource; peak load management) </a:t>
                      </a:r>
                    </a:p>
                    <a:p>
                      <a:pPr marL="176213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482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Building Energy Efficiency </a:t>
                      </a: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Fastest growing energy consuming sector</a:t>
                      </a: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7475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Widely varying energy efficiency levels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endParaRPr lang="en-US" sz="1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Lack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awareness among builders and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consumers</a:t>
                      </a: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7475" marR="0" lvl="0" indent="-117475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914400" algn="l"/>
                          <a:tab pos="-457200" algn="l"/>
                          <a:tab pos="204470" algn="l"/>
                        </a:tabLs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initial cost of EE appliance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High. </a:t>
                      </a:r>
                    </a:p>
                    <a:p>
                      <a:pPr marL="176213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3" indent="-176213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Smart Grid can enable real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time consumption monitoring and control;, enabling reduction of wasteful consumption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381000" y="228600"/>
            <a:ext cx="8458200" cy="74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126000" tIns="44450" rIns="126000" bIns="4445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7620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Development potential &amp; issues across various application areas </a:t>
            </a:r>
            <a:r>
              <a:rPr kumimoji="0" lang="en-US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contd</a:t>
            </a: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…</a:t>
            </a:r>
            <a:endParaRPr kumimoji="0" lang="en-US" sz="2800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D1412AF-4671-4C80-B43A-343A418126A7}" type="slidenum">
              <a:rPr lang="en-IE" smtClean="0"/>
              <a:pPr/>
              <a:t>3</a:t>
            </a:fld>
            <a:endParaRPr lang="en-IE" smtClean="0"/>
          </a:p>
        </p:txBody>
      </p:sp>
      <p:sp>
        <p:nvSpPr>
          <p:cNvPr id="40963" name="TextBox 7"/>
          <p:cNvSpPr txBox="1">
            <a:spLocks noChangeArrowheads="1"/>
          </p:cNvSpPr>
          <p:nvPr/>
        </p:nvSpPr>
        <p:spPr bwMode="auto">
          <a:xfrm>
            <a:off x="1295400" y="2514600"/>
            <a:ext cx="7086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 b="1" i="1" dirty="0" smtClean="0">
                <a:solidFill>
                  <a:schemeClr val="bg1"/>
                </a:solidFill>
              </a:rPr>
              <a:t>India’s Energy </a:t>
            </a:r>
            <a:r>
              <a:rPr lang="en-US" sz="3600" b="1" i="1" dirty="0" smtClean="0">
                <a:solidFill>
                  <a:schemeClr val="bg1"/>
                </a:solidFill>
              </a:rPr>
              <a:t>Realities and Emerging Need </a:t>
            </a:r>
            <a:endParaRPr lang="en-US" sz="3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12000" y="1258988"/>
            <a:ext cx="6625410" cy="397131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178" y="195824"/>
            <a:ext cx="8762822" cy="642376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India’s Energy Sector </a:t>
            </a:r>
            <a:r>
              <a:rPr lang="en-US" sz="2800" b="1" dirty="0" smtClean="0">
                <a:solidFill>
                  <a:schemeClr val="tx1"/>
                </a:solidFill>
              </a:rPr>
              <a:t>Realities and </a:t>
            </a:r>
            <a:r>
              <a:rPr lang="en-US" sz="2800" b="1" dirty="0" smtClean="0">
                <a:solidFill>
                  <a:schemeClr val="tx1"/>
                </a:solidFill>
              </a:rPr>
              <a:t>Emerging </a:t>
            </a:r>
            <a:r>
              <a:rPr lang="en-US" sz="2800" b="1" dirty="0" smtClean="0">
                <a:solidFill>
                  <a:schemeClr val="tx1"/>
                </a:solidFill>
              </a:rPr>
              <a:t>Needs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70114" y="1074788"/>
          <a:ext cx="8530046" cy="3962400"/>
        </p:xfrm>
        <a:graphic>
          <a:graphicData uri="http://schemas.openxmlformats.org/drawingml/2006/table">
            <a:tbl>
              <a:tblPr firstRow="1" bandRow="1"/>
              <a:tblGrid>
                <a:gridCol w="2337227"/>
                <a:gridCol w="2870499"/>
                <a:gridCol w="3322320"/>
              </a:tblGrid>
              <a:tr h="30480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National</a:t>
                      </a:r>
                      <a:r>
                        <a:rPr lang="en-US" sz="1500" baseline="0" dirty="0" smtClean="0">
                          <a:solidFill>
                            <a:schemeClr val="bg1"/>
                          </a:solidFill>
                        </a:rPr>
                        <a:t> Priorities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   Current Situation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   Implications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57331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Meeting Demand Shortage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6213" indent="-1762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Chronic power shortages</a:t>
                      </a:r>
                    </a:p>
                    <a:p>
                      <a:pPr marL="176213" indent="-1762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Rapid demand growth</a:t>
                      </a:r>
                    </a:p>
                    <a:p>
                      <a:pPr marL="176213" indent="-1762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Inadequate energy access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6213" indent="-1762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Augmentation of generation 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capacity;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efficiency improvement</a:t>
                      </a: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6213" indent="-1762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Power evacuation and grid access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61903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Clean Energy Deployment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9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6213" indent="-1762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RE capacity increasing ~ 3000+ MW added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each year</a:t>
                      </a: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6213" indent="-1762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Require smarter systems for 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power balancing to deal with variability &amp; unpredictability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9899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Operational Efficiency Improvement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6213" indent="-1762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Poor operational efficiency </a:t>
                      </a:r>
                    </a:p>
                    <a:p>
                      <a:pPr marL="176213" indent="-1762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High system losses</a:t>
                      </a:r>
                    </a:p>
                    <a:p>
                      <a:pPr marL="176213" indent="-1762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R-APDRP has 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provided much needed support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6213" indent="-1762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Need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for ability to control and monitor power flow till customer level 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6342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Enhancing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Consumer Service Standards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9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6213" indent="-1762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Poor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system visibility</a:t>
                      </a:r>
                    </a:p>
                    <a:p>
                      <a:pPr marL="176213" indent="-1762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Lack of reliability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6213" indent="-1762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Real time system to enable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better system visibility and consumer participation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3040" y="5410200"/>
            <a:ext cx="8710960" cy="1167538"/>
          </a:xfrm>
          <a:prstGeom prst="homePlate">
            <a:avLst/>
          </a:prstGeom>
          <a:solidFill>
            <a:srgbClr val="003399">
              <a:lumMod val="75000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</a:rPr>
              <a:t>Smart Grids can transform the existing grid into a more efficient, reliable, safe and enable address sector challenges.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0104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D1412AF-4671-4C80-B43A-343A418126A7}" type="slidenum">
              <a:rPr lang="en-IE" smtClean="0"/>
              <a:pPr/>
              <a:t>5</a:t>
            </a:fld>
            <a:endParaRPr lang="en-IE" smtClean="0"/>
          </a:p>
        </p:txBody>
      </p:sp>
      <p:sp>
        <p:nvSpPr>
          <p:cNvPr id="40963" name="TextBox 7"/>
          <p:cNvSpPr txBox="1">
            <a:spLocks noChangeArrowheads="1"/>
          </p:cNvSpPr>
          <p:nvPr/>
        </p:nvSpPr>
        <p:spPr bwMode="auto">
          <a:xfrm>
            <a:off x="1295400" y="2514600"/>
            <a:ext cx="7086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 b="1" i="1" dirty="0" smtClean="0">
                <a:solidFill>
                  <a:schemeClr val="bg1"/>
                </a:solidFill>
              </a:rPr>
              <a:t>What is Smart Grid? </a:t>
            </a:r>
            <a:endParaRPr lang="en-US" sz="3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382000" cy="4648200"/>
          </a:xfrm>
        </p:spPr>
        <p:txBody>
          <a:bodyPr/>
          <a:lstStyle/>
          <a:p>
            <a:pPr marL="285750" lvl="1" indent="-285750" algn="just" eaLnBrk="1" hangingPunct="1">
              <a:spcBef>
                <a:spcPct val="60000"/>
              </a:spcBef>
              <a:buClr>
                <a:schemeClr val="tx2"/>
              </a:buClr>
            </a:pPr>
            <a:r>
              <a:rPr lang="en-US" sz="2200" dirty="0" smtClean="0"/>
              <a:t>System (G, T, D) with an </a:t>
            </a:r>
            <a:r>
              <a:rPr lang="en-US" sz="2200" b="1" dirty="0" smtClean="0">
                <a:solidFill>
                  <a:srgbClr val="C00000"/>
                </a:solidFill>
              </a:rPr>
              <a:t>advanced two-way communications </a:t>
            </a:r>
            <a:r>
              <a:rPr lang="en-US" sz="2200" b="1" dirty="0" smtClean="0">
                <a:solidFill>
                  <a:srgbClr val="C00000"/>
                </a:solidFill>
              </a:rPr>
              <a:t>system</a:t>
            </a:r>
            <a:endParaRPr lang="en-US" sz="2200" dirty="0" smtClean="0"/>
          </a:p>
          <a:p>
            <a:pPr marL="285750" lvl="1" indent="-285750" algn="just" eaLnBrk="1" hangingPunct="1">
              <a:spcBef>
                <a:spcPct val="60000"/>
              </a:spcBef>
              <a:buClr>
                <a:schemeClr val="tx2"/>
              </a:buClr>
            </a:pPr>
            <a:r>
              <a:rPr lang="en-US" sz="2200" dirty="0" smtClean="0"/>
              <a:t>Enables </a:t>
            </a:r>
            <a:r>
              <a:rPr lang="en-US" sz="2200" b="1" dirty="0" smtClean="0">
                <a:solidFill>
                  <a:srgbClr val="C00000"/>
                </a:solidFill>
              </a:rPr>
              <a:t>real-time monitoring and control</a:t>
            </a:r>
          </a:p>
          <a:p>
            <a:pPr marL="285750" lvl="1" indent="-285750" algn="just" eaLnBrk="1" hangingPunct="1">
              <a:spcBef>
                <a:spcPct val="60000"/>
              </a:spcBef>
              <a:buClr>
                <a:schemeClr val="tx2"/>
              </a:buClr>
            </a:pPr>
            <a:r>
              <a:rPr lang="en-US" sz="2200" dirty="0" smtClean="0"/>
              <a:t>Provide greater </a:t>
            </a:r>
            <a:r>
              <a:rPr lang="en-US" sz="2200" b="1" dirty="0" smtClean="0">
                <a:solidFill>
                  <a:srgbClr val="C00000"/>
                </a:solidFill>
              </a:rPr>
              <a:t>visibility and transparency</a:t>
            </a:r>
          </a:p>
          <a:p>
            <a:pPr marL="285750" lvl="1" indent="-285750" algn="just" eaLnBrk="1" hangingPunct="1">
              <a:spcBef>
                <a:spcPct val="60000"/>
              </a:spcBef>
              <a:buClr>
                <a:schemeClr val="tx2"/>
              </a:buClr>
            </a:pPr>
            <a:r>
              <a:rPr lang="en-US" sz="2200" dirty="0" smtClean="0"/>
              <a:t>Consequently, enables </a:t>
            </a:r>
            <a:r>
              <a:rPr lang="en-US" sz="2200" b="1" dirty="0" smtClean="0">
                <a:solidFill>
                  <a:srgbClr val="C00000"/>
                </a:solidFill>
              </a:rPr>
              <a:t>cost reduction and efficiency improvement </a:t>
            </a:r>
          </a:p>
          <a:p>
            <a:pPr marL="285750" lvl="1" indent="-285750" algn="just" eaLnBrk="1" hangingPunct="1">
              <a:spcBef>
                <a:spcPct val="60000"/>
              </a:spcBef>
              <a:buClr>
                <a:schemeClr val="tx2"/>
              </a:buClr>
              <a:buFont typeface="Wingdings" pitchFamily="2" charset="2"/>
              <a:buNone/>
            </a:pPr>
            <a:endParaRPr lang="en-US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9939" name="Title 1"/>
          <p:cNvSpPr>
            <a:spLocks/>
          </p:cNvSpPr>
          <p:nvPr/>
        </p:nvSpPr>
        <p:spPr bwMode="auto">
          <a:xfrm>
            <a:off x="609600" y="381000"/>
            <a:ext cx="73152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200" b="1" dirty="0">
                <a:solidFill>
                  <a:schemeClr val="tx2"/>
                </a:solidFill>
                <a:latin typeface="+mn-lt"/>
              </a:rPr>
              <a:t>Understanding Smart Grid</a:t>
            </a:r>
            <a:endParaRPr lang="en-IN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657600" y="6461125"/>
            <a:ext cx="2133600" cy="244475"/>
          </a:xfrm>
          <a:noFill/>
        </p:spPr>
        <p:txBody>
          <a:bodyPr/>
          <a:lstStyle/>
          <a:p>
            <a:pPr algn="ctr"/>
            <a:fld id="{985E876C-A547-4F23-9724-849EB2D40445}" type="slidenum"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pPr algn="ctr"/>
              <a:t>6</a:t>
            </a:fld>
            <a:endParaRPr lang="en-US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28600" y="5867400"/>
            <a:ext cx="88392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74930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Several Potential Application areas exist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2590800" cy="4953000"/>
          </a:xfrm>
        </p:spPr>
        <p:txBody>
          <a:bodyPr/>
          <a:lstStyle/>
          <a:p>
            <a:pPr lvl="0"/>
            <a:r>
              <a:rPr lang="en-US" sz="2200" dirty="0" smtClean="0"/>
              <a:t>Electricity Distribution</a:t>
            </a:r>
          </a:p>
          <a:p>
            <a:pPr lvl="0"/>
            <a:r>
              <a:rPr lang="en-US" sz="2200" dirty="0" smtClean="0"/>
              <a:t>Electricity Markets</a:t>
            </a:r>
          </a:p>
          <a:p>
            <a:pPr lvl="0"/>
            <a:r>
              <a:rPr lang="en-US" sz="2200" dirty="0" smtClean="0"/>
              <a:t>Renewable Energy</a:t>
            </a:r>
          </a:p>
          <a:p>
            <a:pPr lvl="0"/>
            <a:r>
              <a:rPr lang="en-US" sz="2200" dirty="0" smtClean="0"/>
              <a:t>Energy Storage</a:t>
            </a:r>
          </a:p>
          <a:p>
            <a:pPr lvl="0"/>
            <a:r>
              <a:rPr lang="en-US" sz="2200" dirty="0" smtClean="0"/>
              <a:t>Transport</a:t>
            </a:r>
          </a:p>
          <a:p>
            <a:pPr lvl="0"/>
            <a:r>
              <a:rPr lang="en-US" sz="2200" dirty="0" smtClean="0"/>
              <a:t>Industrial Energy Efficiency </a:t>
            </a:r>
          </a:p>
          <a:p>
            <a:pPr lvl="0"/>
            <a:r>
              <a:rPr lang="en-US" sz="2200" dirty="0" smtClean="0"/>
              <a:t>Building Energy Efficiency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A7B11-56F8-4937-A984-DF5A7DC817EF}" type="slidenum">
              <a:rPr lang="en-IN" sz="1600" smtClean="0"/>
              <a:pPr>
                <a:defRPr/>
              </a:pPr>
              <a:t>7</a:t>
            </a:fld>
            <a:endParaRPr lang="en-IN" sz="1600" dirty="0"/>
          </a:p>
        </p:txBody>
      </p:sp>
      <p:grpSp>
        <p:nvGrpSpPr>
          <p:cNvPr id="5" name="Group 13"/>
          <p:cNvGrpSpPr/>
          <p:nvPr/>
        </p:nvGrpSpPr>
        <p:grpSpPr>
          <a:xfrm>
            <a:off x="3189746" y="914400"/>
            <a:ext cx="5878054" cy="5578975"/>
            <a:chOff x="3113546" y="821825"/>
            <a:chExt cx="5878054" cy="5578975"/>
          </a:xfrm>
        </p:grpSpPr>
        <p:pic>
          <p:nvPicPr>
            <p:cNvPr id="6146" name="Picture 2" descr="http://www.renesas.eu/media/ecology/eco_society/smart_grid_concept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13546" y="821825"/>
              <a:ext cx="5878053" cy="5578975"/>
            </a:xfrm>
            <a:prstGeom prst="rect">
              <a:avLst/>
            </a:prstGeom>
            <a:noFill/>
          </p:spPr>
        </p:pic>
        <p:sp>
          <p:nvSpPr>
            <p:cNvPr id="13" name="Rectangle 12"/>
            <p:cNvSpPr/>
            <p:nvPr/>
          </p:nvSpPr>
          <p:spPr>
            <a:xfrm>
              <a:off x="4419600" y="6172200"/>
              <a:ext cx="4572000" cy="21544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800" dirty="0" smtClean="0"/>
                <a:t>Source: http://www.renesas.eu/ecology/eco_society/smart_grid/</a:t>
              </a:r>
              <a:endParaRPr lang="en-US" sz="800" dirty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D1412AF-4671-4C80-B43A-343A418126A7}" type="slidenum">
              <a:rPr lang="en-IE" smtClean="0"/>
              <a:pPr/>
              <a:t>8</a:t>
            </a:fld>
            <a:endParaRPr lang="en-IE" smtClean="0"/>
          </a:p>
        </p:txBody>
      </p:sp>
      <p:sp>
        <p:nvSpPr>
          <p:cNvPr id="40963" name="TextBox 7"/>
          <p:cNvSpPr txBox="1">
            <a:spLocks noChangeArrowheads="1"/>
          </p:cNvSpPr>
          <p:nvPr/>
        </p:nvSpPr>
        <p:spPr bwMode="auto">
          <a:xfrm>
            <a:off x="1295400" y="2209800"/>
            <a:ext cx="7086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2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Globally, a number of </a:t>
            </a:r>
            <a:r>
              <a:rPr lang="en-US" sz="3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initiatives have already started, most of it through strong </a:t>
            </a:r>
            <a:r>
              <a:rPr lang="en-US" sz="32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support from the Government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6553200" cy="457200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latin typeface="+mn-lt"/>
              </a:rPr>
              <a:t>Global Market Trends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C72AB33-DAFA-4000-A9FA-69F0D0F05081}" type="slidenum">
              <a:rPr lang="en-IE" smtClean="0"/>
              <a:pPr/>
              <a:t>9</a:t>
            </a:fld>
            <a:endParaRPr lang="en-IE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914400"/>
          <a:ext cx="8077200" cy="4909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770"/>
                <a:gridCol w="6616430"/>
              </a:tblGrid>
              <a:tr h="37327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Country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National Smart Grid Initiatives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  <a:tr h="160322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Verdana"/>
                        </a:rPr>
                        <a:t>China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The Chinese government has developed a large, long-term stimulus plan to invest in water systems, rural infrastructures and power grids, including a substantial investment in smart grids.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China’s </a:t>
                      </a:r>
                      <a:r>
                        <a:rPr lang="en-IN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State Grid Corporation outlined plans in 2010 for a pilot smart grid programme that maps out </a:t>
                      </a:r>
                      <a:r>
                        <a:rPr lang="en-IN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StoneSansITCTTMedium"/>
                        </a:rPr>
                        <a:t>deployment to 2030. Smart grids investments will reach at least USD 96 billion by 2020.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Times New Roman"/>
                          <a:cs typeface="Verdana"/>
                        </a:rPr>
                        <a:t> </a:t>
                      </a:r>
                      <a:endParaRPr lang="en-US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3584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Verdana"/>
                        </a:rPr>
                        <a:t>United States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USD 4.5 billion was allocated to grid modernisation under the American Recovery Reinvestment Act of 2009</a:t>
                      </a: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, including: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Verdana"/>
                        <a:buChar char="•"/>
                      </a:pP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USD 3.48 billion for the quick integration of proven technologies into existing electric grid infrastructure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StoneSansITCTTMedium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Verdana"/>
                        <a:buChar char="•"/>
                      </a:pP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USD 435 million for regional smart grid demonstrations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StoneSansITCTTMedium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400" dirty="0">
                          <a:effectLst/>
                          <a:latin typeface="+mn-lt"/>
                          <a:ea typeface="Calibri"/>
                          <a:cs typeface="StoneSansITCTTMedium"/>
                        </a:rPr>
                        <a:t>USD 185 million for energy storage and demonstrations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4572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Verdana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3584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Verdana"/>
                        </a:rPr>
                        <a:t>Japan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The Federation of Electric Power Companies of Japan </a:t>
                      </a: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is developing a smart grid that incorporates solar power generation by 2020 </a:t>
                      </a:r>
                      <a:r>
                        <a:rPr lang="en-IN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with government investment of over USD 100 million.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  <a:ea typeface="Times New Roman"/>
                          <a:cs typeface="StoneSansITCTTMedium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Verdana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1214-Solberg-AF_PPT-template 2012-Final">
  <a:themeElements>
    <a:clrScheme name="ÅF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7AF00"/>
      </a:accent1>
      <a:accent2>
        <a:srgbClr val="20B3B8"/>
      </a:accent2>
      <a:accent3>
        <a:srgbClr val="FFCC00"/>
      </a:accent3>
      <a:accent4>
        <a:srgbClr val="6D6E71"/>
      </a:accent4>
      <a:accent5>
        <a:srgbClr val="000000"/>
      </a:accent5>
      <a:accent6>
        <a:srgbClr val="F45813"/>
      </a:accent6>
      <a:hlink>
        <a:srgbClr val="0000FF"/>
      </a:hlink>
      <a:folHlink>
        <a:srgbClr val="800080"/>
      </a:folHlink>
    </a:clrScheme>
    <a:fontScheme name="ÅF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F Consult template 2012 ">
  <a:themeElements>
    <a:clrScheme name="ÅF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7AF00"/>
      </a:accent1>
      <a:accent2>
        <a:srgbClr val="20B3B8"/>
      </a:accent2>
      <a:accent3>
        <a:srgbClr val="FFCC00"/>
      </a:accent3>
      <a:accent4>
        <a:srgbClr val="6D6E71"/>
      </a:accent4>
      <a:accent5>
        <a:srgbClr val="000000"/>
      </a:accent5>
      <a:accent6>
        <a:srgbClr val="F45813"/>
      </a:accent6>
      <a:hlink>
        <a:srgbClr val="0000FF"/>
      </a:hlink>
      <a:folHlink>
        <a:srgbClr val="800080"/>
      </a:folHlink>
    </a:clrScheme>
    <a:fontScheme name="ÅF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F Consult template 2012  ">
  <a:themeElements>
    <a:clrScheme name="ÅF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7AF00"/>
      </a:accent1>
      <a:accent2>
        <a:srgbClr val="20B3B8"/>
      </a:accent2>
      <a:accent3>
        <a:srgbClr val="FFCC00"/>
      </a:accent3>
      <a:accent4>
        <a:srgbClr val="6D6E71"/>
      </a:accent4>
      <a:accent5>
        <a:srgbClr val="000000"/>
      </a:accent5>
      <a:accent6>
        <a:srgbClr val="F45813"/>
      </a:accent6>
      <a:hlink>
        <a:srgbClr val="0000FF"/>
      </a:hlink>
      <a:folHlink>
        <a:srgbClr val="800080"/>
      </a:folHlink>
    </a:clrScheme>
    <a:fontScheme name="ÅF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ToArchive xmlns="e6ec678c-9e7a-45b6-879d-42b5de9d141d">true</PublishToArchi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 document" ma:contentTypeID="0x010100DA53C353D32B2D42B0AE2EF55A68ED8D1200D5D9DBBC16F9D845B59F9DF8B75C4877" ma:contentTypeVersion="" ma:contentTypeDescription="" ma:contentTypeScope="" ma:versionID="7c7243fa22cb4f3fcaebd98640c1d2de">
  <xsd:schema xmlns:xsd="http://www.w3.org/2001/XMLSchema" xmlns:xs="http://www.w3.org/2001/XMLSchema" xmlns:p="http://schemas.microsoft.com/office/2006/metadata/properties" xmlns:ns2="e6ec678c-9e7a-45b6-879d-42b5de9d141d" targetNamespace="http://schemas.microsoft.com/office/2006/metadata/properties" ma:root="true" ma:fieldsID="4ec88a5b5d42d7d3ebfb104f230765c7" ns2:_="">
    <xsd:import namespace="e6ec678c-9e7a-45b6-879d-42b5de9d141d"/>
    <xsd:element name="properties">
      <xsd:complexType>
        <xsd:sequence>
          <xsd:element name="documentManagement">
            <xsd:complexType>
              <xsd:all>
                <xsd:element ref="ns2:PublishToArchive" minOccurs="0"/>
                <xsd:element ref="ns2:DocPublished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ec678c-9e7a-45b6-879d-42b5de9d141d" elementFormDefault="qualified">
    <xsd:import namespace="http://schemas.microsoft.com/office/2006/documentManagement/types"/>
    <xsd:import namespace="http://schemas.microsoft.com/office/infopath/2007/PartnerControls"/>
    <xsd:element name="PublishToArchive" ma:index="1" nillable="true" ma:displayName="Publish" ma:default="0" ma:internalName="PublishToArchive">
      <xsd:simpleType>
        <xsd:restriction base="dms:Boolean"/>
      </xsd:simpleType>
    </xsd:element>
    <xsd:element name="DocPublishedDate" ma:index="2" nillable="true" ma:displayName="Published Date" ma:internalName="DocPublishedDat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D1C259-B83F-45C8-841E-38D32F8A24F0}">
  <ds:schemaRefs>
    <ds:schemaRef ds:uri="http://schemas.microsoft.com/office/infopath/2007/PartnerControls"/>
    <ds:schemaRef ds:uri="http://purl.org/dc/terms/"/>
    <ds:schemaRef ds:uri="e6ec678c-9e7a-45b6-879d-42b5de9d141d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4C8D77D-A3D3-4FAC-A80E-39D7D57BC8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ec678c-9e7a-45b6-879d-42b5de9d14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121214-Solberg-AF_PPT-template 2012-Final.potx</Template>
  <TotalTime>200</TotalTime>
  <Words>1384</Words>
  <Application>Microsoft Office PowerPoint</Application>
  <PresentationFormat>On-screen Show (4:3)</PresentationFormat>
  <Paragraphs>269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121214-Solberg-AF_PPT-template 2012-Final</vt:lpstr>
      <vt:lpstr>AF Consult template 2012 </vt:lpstr>
      <vt:lpstr>AF Consult template 2012  </vt:lpstr>
      <vt:lpstr>Slide 1</vt:lpstr>
      <vt:lpstr>Structure</vt:lpstr>
      <vt:lpstr>Slide 3</vt:lpstr>
      <vt:lpstr>India’s Energy Sector Realities and Emerging Needs</vt:lpstr>
      <vt:lpstr>Slide 5</vt:lpstr>
      <vt:lpstr>Slide 6</vt:lpstr>
      <vt:lpstr>Several Potential Application areas exist</vt:lpstr>
      <vt:lpstr>Slide 8</vt:lpstr>
      <vt:lpstr>Global Market Trends</vt:lpstr>
      <vt:lpstr>Global Market Trends</vt:lpstr>
      <vt:lpstr>Slide 11</vt:lpstr>
      <vt:lpstr>Institutional Set-up for Smart Grids in the country</vt:lpstr>
      <vt:lpstr>14 pilots supported by Govt. of India as “Proof of Concept”</vt:lpstr>
      <vt:lpstr>Slide 14</vt:lpstr>
      <vt:lpstr>Key Challenges</vt:lpstr>
      <vt:lpstr>Way Forward</vt:lpstr>
      <vt:lpstr>Slide 17</vt:lpstr>
      <vt:lpstr>Slide 18</vt:lpstr>
      <vt:lpstr>Development potential &amp; issues across various application areas</vt:lpstr>
      <vt:lpstr>Slide 20</vt:lpstr>
      <vt:lpstr>Slide 21</vt:lpstr>
    </vt:vector>
  </TitlesOfParts>
  <Company>ÅF 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ÅF Powerpoint template</dc:title>
  <dc:creator>Bäckbro Karolina</dc:creator>
  <cp:lastModifiedBy>A409066</cp:lastModifiedBy>
  <cp:revision>21</cp:revision>
  <cp:lastPrinted>2012-10-11T15:06:29Z</cp:lastPrinted>
  <dcterms:created xsi:type="dcterms:W3CDTF">2012-12-14T12:18:26Z</dcterms:created>
  <dcterms:modified xsi:type="dcterms:W3CDTF">2013-08-01T08:51:37Z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0x010100DA53C353D32B2D42B0AE2EF55A68ED8D1200D5D9DBBC16F9D845B59F9DF8B75C4877</vt:lpwstr>
  </property>
</Properties>
</file>