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71" r:id="rId3"/>
    <p:sldId id="279" r:id="rId4"/>
    <p:sldId id="385" r:id="rId5"/>
    <p:sldId id="406" r:id="rId6"/>
    <p:sldId id="420" r:id="rId7"/>
    <p:sldId id="368" r:id="rId8"/>
    <p:sldId id="329" r:id="rId9"/>
    <p:sldId id="416" r:id="rId10"/>
    <p:sldId id="421" r:id="rId11"/>
    <p:sldId id="419" r:id="rId12"/>
    <p:sldId id="422" r:id="rId13"/>
    <p:sldId id="423" r:id="rId14"/>
    <p:sldId id="424" r:id="rId15"/>
    <p:sldId id="426" r:id="rId16"/>
    <p:sldId id="415" r:id="rId17"/>
    <p:sldId id="425" r:id="rId18"/>
    <p:sldId id="349" r:id="rId19"/>
    <p:sldId id="278" r:id="rId20"/>
  </p:sldIdLst>
  <p:sldSz cx="9144000" cy="6858000" type="screen4x3"/>
  <p:notesSz cx="6834188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9111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7096" autoAdjust="0"/>
  </p:normalViewPr>
  <p:slideViewPr>
    <p:cSldViewPr>
      <p:cViewPr>
        <p:scale>
          <a:sx n="68" d="100"/>
          <a:sy n="68" d="100"/>
        </p:scale>
        <p:origin x="-145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117" y="-62"/>
      </p:cViewPr>
      <p:guideLst>
        <p:guide orient="horz" pos="3144"/>
        <p:guide pos="215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Village and Household Electrification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'Figure 4'!$A$2</c:f>
              <c:strCache>
                <c:ptCount val="1"/>
                <c:pt idx="0">
                  <c:v>Village</c:v>
                </c:pt>
              </c:strCache>
            </c:strRef>
          </c:tx>
          <c:cat>
            <c:numRef>
              <c:f>'Figure 4'!$D$1:$G$1</c:f>
              <c:numCache>
                <c:formatCode>General</c:formatCode>
                <c:ptCount val="4"/>
                <c:pt idx="0">
                  <c:v>1981</c:v>
                </c:pt>
                <c:pt idx="1">
                  <c:v>1991</c:v>
                </c:pt>
                <c:pt idx="2" formatCode="@">
                  <c:v>2001</c:v>
                </c:pt>
                <c:pt idx="3">
                  <c:v>2011</c:v>
                </c:pt>
              </c:numCache>
            </c:numRef>
          </c:cat>
          <c:val>
            <c:numRef>
              <c:f>'Figure 4'!$D$2:$G$2</c:f>
              <c:numCache>
                <c:formatCode>General</c:formatCode>
                <c:ptCount val="4"/>
                <c:pt idx="0" formatCode="0">
                  <c:v>47.261710112024154</c:v>
                </c:pt>
                <c:pt idx="1">
                  <c:v>86</c:v>
                </c:pt>
                <c:pt idx="2" formatCode="0">
                  <c:v>84.4</c:v>
                </c:pt>
                <c:pt idx="3" formatCode="0">
                  <c:v>92</c:v>
                </c:pt>
              </c:numCache>
            </c:numRef>
          </c:val>
        </c:ser>
        <c:ser>
          <c:idx val="3"/>
          <c:order val="1"/>
          <c:tx>
            <c:strRef>
              <c:f>'Figure 4'!$A$3</c:f>
              <c:strCache>
                <c:ptCount val="1"/>
                <c:pt idx="0">
                  <c:v>Rural Household</c:v>
                </c:pt>
              </c:strCache>
            </c:strRef>
          </c:tx>
          <c:cat>
            <c:numRef>
              <c:f>'Figure 4'!$D$1:$G$1</c:f>
              <c:numCache>
                <c:formatCode>General</c:formatCode>
                <c:ptCount val="4"/>
                <c:pt idx="0">
                  <c:v>1981</c:v>
                </c:pt>
                <c:pt idx="1">
                  <c:v>1991</c:v>
                </c:pt>
                <c:pt idx="2" formatCode="@">
                  <c:v>2001</c:v>
                </c:pt>
                <c:pt idx="3">
                  <c:v>2011</c:v>
                </c:pt>
              </c:numCache>
            </c:numRef>
          </c:cat>
          <c:val>
            <c:numRef>
              <c:f>'Figure 4'!$D$3:$G$3</c:f>
              <c:numCache>
                <c:formatCode>0</c:formatCode>
                <c:ptCount val="4"/>
                <c:pt idx="0" formatCode="0.00">
                  <c:v>16</c:v>
                </c:pt>
                <c:pt idx="1">
                  <c:v>30.54</c:v>
                </c:pt>
                <c:pt idx="2">
                  <c:v>43.52</c:v>
                </c:pt>
                <c:pt idx="3">
                  <c:v>55.3</c:v>
                </c:pt>
              </c:numCache>
            </c:numRef>
          </c:val>
        </c:ser>
        <c:marker val="1"/>
        <c:axId val="125381248"/>
        <c:axId val="125792640"/>
      </c:lineChart>
      <c:catAx>
        <c:axId val="1253812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5792640"/>
        <c:crosses val="autoZero"/>
        <c:auto val="1"/>
        <c:lblAlgn val="ctr"/>
        <c:lblOffset val="100"/>
      </c:catAx>
      <c:valAx>
        <c:axId val="1257926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IN" b="1"/>
                  <a:t>% of villages/rural households</a:t>
                </a:r>
              </a:p>
            </c:rich>
          </c:tx>
          <c:layout/>
        </c:title>
        <c:numFmt formatCode="0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538124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</c:chart>
  <c:txPr>
    <a:bodyPr/>
    <a:lstStyle/>
    <a:p>
      <a:pPr>
        <a:defRPr sz="12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pieChart>
        <c:varyColors val="1"/>
        <c:ser>
          <c:idx val="0"/>
          <c:order val="0"/>
          <c:spPr>
            <a:pattFill prst="smGrid">
              <a:fgClr>
                <a:srgbClr val="C0504D"/>
              </a:fgClr>
              <a:bgClr>
                <a:srgbClr val="D99795"/>
              </a:bgClr>
            </a:pattFill>
            <a:ln>
              <a:noFill/>
            </a:ln>
            <a:scene3d>
              <a:camera prst="orthographicFront"/>
              <a:lightRig rig="threePt" dir="t"/>
            </a:scene3d>
            <a:sp3d>
              <a:bevelT h="12700"/>
              <a:bevelB w="12700" h="82550"/>
            </a:sp3d>
          </c:spPr>
          <c:dPt>
            <c:idx val="0"/>
            <c:spPr>
              <a:pattFill prst="smGrid">
                <a:fgClr>
                  <a:srgbClr val="376092"/>
                </a:fgClr>
                <a:bgClr>
                  <a:srgbClr val="4F81BD"/>
                </a:bgClr>
              </a:patt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h="12700"/>
                <a:bevelB w="12700" h="82550"/>
              </a:sp3d>
            </c:spPr>
          </c:dPt>
          <c:dPt>
            <c:idx val="1"/>
            <c:spPr>
              <a:solidFill>
                <a:srgbClr val="4F81BD">
                  <a:lumMod val="75000"/>
                </a:srgb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h="12700"/>
                <a:bevelB w="12700" h="82550"/>
              </a:sp3d>
            </c:spPr>
          </c:dPt>
          <c:dPt>
            <c:idx val="2"/>
            <c:spPr>
              <a:solidFill>
                <a:schemeClr val="accent2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h="12700"/>
                <a:bevelB w="12700" h="82550"/>
              </a:sp3d>
            </c:spPr>
          </c:dPt>
          <c:dLbls>
            <c:dLbl>
              <c:idx val="2"/>
              <c:layout>
                <c:manualLayout>
                  <c:x val="0.19978200039044716"/>
                  <c:y val="-3.385336039793892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APL Non-</a:t>
                    </a:r>
                    <a:r>
                      <a:rPr lang="en-US" sz="1200" b="1" baseline="0"/>
                      <a:t> </a:t>
                    </a:r>
                    <a:r>
                      <a:rPr lang="en-US" sz="1200" b="1"/>
                      <a:t>Electrified
24%</a:t>
                    </a:r>
                    <a:endParaRPr lang="en-US"/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b="1"/>
                      <a:t>BPL  Non -Electrified
21%</a:t>
                    </a:r>
                    <a:endParaRPr lang="en-US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'Figure 5'!$F$11:$F$14</c:f>
              <c:strCache>
                <c:ptCount val="4"/>
                <c:pt idx="0">
                  <c:v>BPL Electrified</c:v>
                </c:pt>
                <c:pt idx="1">
                  <c:v>APL Electrified</c:v>
                </c:pt>
                <c:pt idx="2">
                  <c:v>APL Non Electrified</c:v>
                </c:pt>
                <c:pt idx="3">
                  <c:v>BPL  Non Electrified</c:v>
                </c:pt>
              </c:strCache>
            </c:strRef>
          </c:cat>
          <c:val>
            <c:numRef>
              <c:f>'Figure 5'!$G$11:$G$14</c:f>
              <c:numCache>
                <c:formatCode>0.0</c:formatCode>
                <c:ptCount val="4"/>
                <c:pt idx="0" formatCode="0">
                  <c:v>12</c:v>
                </c:pt>
                <c:pt idx="1">
                  <c:v>43</c:v>
                </c:pt>
                <c:pt idx="2">
                  <c:v>24</c:v>
                </c:pt>
                <c:pt idx="3">
                  <c:v>21</c:v>
                </c:pt>
              </c:numCache>
            </c:numRef>
          </c:val>
        </c:ser>
        <c:dLbls>
          <c:showCatName val="1"/>
          <c:showPercent val="1"/>
        </c:dLbls>
        <c:firstSliceAng val="20"/>
      </c:pieChart>
    </c:plotArea>
    <c:plotVisOnly val="1"/>
    <c:dispBlanksAs val="zero"/>
  </c:chart>
  <c:txPr>
    <a:bodyPr/>
    <a:lstStyle/>
    <a:p>
      <a:pPr>
        <a:defRPr sz="16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C81B4-1753-45D5-9752-31493E8137F0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CEFEF804-32EA-4870-BD71-BC2B04211119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Energy (Policy, Planning &amp; Governance) </a:t>
          </a:r>
          <a:endParaRPr lang="en-US" dirty="0">
            <a:latin typeface="Cambria" pitchFamily="18" charset="0"/>
          </a:endParaRPr>
        </a:p>
      </dgm:t>
    </dgm:pt>
    <dgm:pt modelId="{7FF8DC4B-4591-41CA-BFAB-EF33A56B0255}" type="parTrans" cxnId="{43A883DE-1E0D-42C4-AB0E-664C370EB413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308A6479-935A-4C47-B509-DC1A43C6710F}" type="sibTrans" cxnId="{43A883DE-1E0D-42C4-AB0E-664C370EB413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A3ABAD64-5428-4F6A-B235-B274D792C1B4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Electricity Regulation</a:t>
          </a:r>
          <a:endParaRPr lang="en-US" dirty="0">
            <a:latin typeface="Cambria" pitchFamily="18" charset="0"/>
          </a:endParaRPr>
        </a:p>
      </dgm:t>
    </dgm:pt>
    <dgm:pt modelId="{45ABCE35-7C5C-45D0-909C-6D127BBCC3D7}" type="parTrans" cxnId="{D00FDC7E-28CF-44FF-AEDE-12541EA08788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5A9FB8B0-57D2-437E-B278-D6B9D3EAD693}" type="sibTrans" cxnId="{D00FDC7E-28CF-44FF-AEDE-12541EA08788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49A6D07F-4B39-483D-8B16-9C6D1D82BAF2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Rural Energy</a:t>
          </a:r>
          <a:endParaRPr lang="en-US" dirty="0">
            <a:latin typeface="Cambria" pitchFamily="18" charset="0"/>
          </a:endParaRPr>
        </a:p>
      </dgm:t>
    </dgm:pt>
    <dgm:pt modelId="{1E88946A-3549-4D5B-A8FF-FBC6E26BA2CA}" type="parTrans" cxnId="{16EAC461-B921-40D0-871E-B362B985F46E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C80A5948-2C84-4B14-AD36-788C7EBB7FB1}" type="sibTrans" cxnId="{16EAC461-B921-40D0-871E-B362B985F46E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70DD5364-EBAE-4073-8B08-05297012ED5A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Renewable Energy</a:t>
          </a:r>
          <a:endParaRPr lang="en-US" dirty="0">
            <a:latin typeface="Cambria" pitchFamily="18" charset="0"/>
          </a:endParaRPr>
        </a:p>
      </dgm:t>
    </dgm:pt>
    <dgm:pt modelId="{EA46CD8A-080F-4A40-84FC-65981F7745AD}" type="parTrans" cxnId="{A3B2864D-16DF-4B5F-AFE7-90DB78940674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DD712230-9F3E-476F-9D7C-7B090829B097}" type="sibTrans" cxnId="{A3B2864D-16DF-4B5F-AFE7-90DB78940674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ACFEF73A-6470-4F97-B045-7A3BD802C177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Coal, Natural Gas Regulation</a:t>
          </a:r>
          <a:endParaRPr lang="en-US" dirty="0">
            <a:latin typeface="Cambria" pitchFamily="18" charset="0"/>
          </a:endParaRPr>
        </a:p>
      </dgm:t>
    </dgm:pt>
    <dgm:pt modelId="{D5D45EAC-AF5A-41B9-B24B-E882A7514556}" type="parTrans" cxnId="{C07C7135-03BE-470A-917A-C18CA604A562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D868ACAF-CBB3-4335-92B9-CF42AD38B995}" type="sibTrans" cxnId="{C07C7135-03BE-470A-917A-C18CA604A562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8779733D-DD6F-4BE6-B951-9A682B685565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Climate Change</a:t>
          </a:r>
          <a:endParaRPr lang="en-US" dirty="0">
            <a:latin typeface="Cambria" pitchFamily="18" charset="0"/>
          </a:endParaRPr>
        </a:p>
      </dgm:t>
    </dgm:pt>
    <dgm:pt modelId="{ED71EDDA-9AF9-4AFD-B616-97B63BD30B9A}" type="parTrans" cxnId="{18D6DACC-49E9-4548-9A7D-F0B86CC96198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6789507E-B22D-45A8-AAA5-447D50C69D07}" type="sibTrans" cxnId="{18D6DACC-49E9-4548-9A7D-F0B86CC96198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AE1773BE-6407-4005-8FAB-E6B4207ADBB6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Energy Efficiency</a:t>
          </a:r>
          <a:endParaRPr lang="en-US" dirty="0">
            <a:latin typeface="Cambria" pitchFamily="18" charset="0"/>
          </a:endParaRPr>
        </a:p>
      </dgm:t>
    </dgm:pt>
    <dgm:pt modelId="{40EC2876-75F7-41B4-8551-BF0B800880B3}" type="parTrans" cxnId="{EDA3989D-568D-4ADD-AB97-86074534F976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F907740E-C9D1-4631-8D2C-290EFACEAD87}" type="sibTrans" cxnId="{EDA3989D-568D-4ADD-AB97-86074534F976}">
      <dgm:prSet/>
      <dgm:spPr/>
      <dgm:t>
        <a:bodyPr/>
        <a:lstStyle/>
        <a:p>
          <a:endParaRPr lang="en-US">
            <a:latin typeface="Cambria" pitchFamily="18" charset="0"/>
          </a:endParaRPr>
        </a:p>
      </dgm:t>
    </dgm:pt>
    <dgm:pt modelId="{3C28697F-48D2-46EB-B511-75557C4DCF30}" type="pres">
      <dgm:prSet presAssocID="{9CFC81B4-1753-45D5-9752-31493E8137F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A9866C0-38CF-4584-B7B4-F1D2A4EC162A}" type="pres">
      <dgm:prSet presAssocID="{CEFEF804-32EA-4870-BD71-BC2B04211119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D99F3172-1122-42F0-85CC-456027D67E29}" type="pres">
      <dgm:prSet presAssocID="{A3ABAD64-5428-4F6A-B235-B274D792C1B4}" presName="Accent1" presStyleCnt="0"/>
      <dgm:spPr/>
    </dgm:pt>
    <dgm:pt modelId="{B9281CAC-D783-4E57-8679-777A69FE2A81}" type="pres">
      <dgm:prSet presAssocID="{A3ABAD64-5428-4F6A-B235-B274D792C1B4}" presName="Accent" presStyleLbl="bgShp" presStyleIdx="0" presStyleCnt="6"/>
      <dgm:spPr/>
    </dgm:pt>
    <dgm:pt modelId="{BAC98D70-FC2A-411D-AEB1-E05438A7B488}" type="pres">
      <dgm:prSet presAssocID="{A3ABAD64-5428-4F6A-B235-B274D792C1B4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D6A6A-7915-4100-AD24-AFE6F05E3836}" type="pres">
      <dgm:prSet presAssocID="{49A6D07F-4B39-483D-8B16-9C6D1D82BAF2}" presName="Accent2" presStyleCnt="0"/>
      <dgm:spPr/>
    </dgm:pt>
    <dgm:pt modelId="{76FCDC54-FCA8-4405-A945-7FBDF193B08C}" type="pres">
      <dgm:prSet presAssocID="{49A6D07F-4B39-483D-8B16-9C6D1D82BAF2}" presName="Accent" presStyleLbl="bgShp" presStyleIdx="1" presStyleCnt="6"/>
      <dgm:spPr/>
    </dgm:pt>
    <dgm:pt modelId="{8BB1353B-EED7-4C1C-A149-CEB55C32F967}" type="pres">
      <dgm:prSet presAssocID="{49A6D07F-4B39-483D-8B16-9C6D1D82BAF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71A63-69C7-44DC-8CC3-824931D424C9}" type="pres">
      <dgm:prSet presAssocID="{70DD5364-EBAE-4073-8B08-05297012ED5A}" presName="Accent3" presStyleCnt="0"/>
      <dgm:spPr/>
    </dgm:pt>
    <dgm:pt modelId="{79E32500-41F5-437F-BC34-7F8291187D57}" type="pres">
      <dgm:prSet presAssocID="{70DD5364-EBAE-4073-8B08-05297012ED5A}" presName="Accent" presStyleLbl="bgShp" presStyleIdx="2" presStyleCnt="6"/>
      <dgm:spPr/>
    </dgm:pt>
    <dgm:pt modelId="{BDD7D426-788E-4660-B565-ACAE88AF5931}" type="pres">
      <dgm:prSet presAssocID="{70DD5364-EBAE-4073-8B08-05297012ED5A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EABFA-07D9-41DA-B4A2-43CF19FF43B0}" type="pres">
      <dgm:prSet presAssocID="{ACFEF73A-6470-4F97-B045-7A3BD802C177}" presName="Accent4" presStyleCnt="0"/>
      <dgm:spPr/>
    </dgm:pt>
    <dgm:pt modelId="{FE1FD1E6-86EF-40D5-82BF-48C3A5CBCFC2}" type="pres">
      <dgm:prSet presAssocID="{ACFEF73A-6470-4F97-B045-7A3BD802C177}" presName="Accent" presStyleLbl="bgShp" presStyleIdx="3" presStyleCnt="6"/>
      <dgm:spPr/>
    </dgm:pt>
    <dgm:pt modelId="{1C8C2222-AC1C-495B-90A5-A569FF967896}" type="pres">
      <dgm:prSet presAssocID="{ACFEF73A-6470-4F97-B045-7A3BD802C177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FB882-7427-49EB-B9AF-CF2EF02C1105}" type="pres">
      <dgm:prSet presAssocID="{8779733D-DD6F-4BE6-B951-9A682B685565}" presName="Accent5" presStyleCnt="0"/>
      <dgm:spPr/>
    </dgm:pt>
    <dgm:pt modelId="{65C3B660-2973-40D4-8FC7-1C5B911AD5AF}" type="pres">
      <dgm:prSet presAssocID="{8779733D-DD6F-4BE6-B951-9A682B685565}" presName="Accent" presStyleLbl="bgShp" presStyleIdx="4" presStyleCnt="6"/>
      <dgm:spPr/>
    </dgm:pt>
    <dgm:pt modelId="{D7F94B29-B4FF-430D-BA41-41802CB346DC}" type="pres">
      <dgm:prSet presAssocID="{8779733D-DD6F-4BE6-B951-9A682B685565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058EC-A9E5-40BC-8958-7CAE41897309}" type="pres">
      <dgm:prSet presAssocID="{AE1773BE-6407-4005-8FAB-E6B4207ADBB6}" presName="Accent6" presStyleCnt="0"/>
      <dgm:spPr/>
    </dgm:pt>
    <dgm:pt modelId="{85C51BCA-BF24-436B-9097-55E768F457C9}" type="pres">
      <dgm:prSet presAssocID="{AE1773BE-6407-4005-8FAB-E6B4207ADBB6}" presName="Accent" presStyleLbl="bgShp" presStyleIdx="5" presStyleCnt="6"/>
      <dgm:spPr/>
    </dgm:pt>
    <dgm:pt modelId="{44F1CFD9-E508-4179-AC31-2DC6E72FC69B}" type="pres">
      <dgm:prSet presAssocID="{AE1773BE-6407-4005-8FAB-E6B4207ADBB6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7C7135-03BE-470A-917A-C18CA604A562}" srcId="{CEFEF804-32EA-4870-BD71-BC2B04211119}" destId="{ACFEF73A-6470-4F97-B045-7A3BD802C177}" srcOrd="3" destOrd="0" parTransId="{D5D45EAC-AF5A-41B9-B24B-E882A7514556}" sibTransId="{D868ACAF-CBB3-4335-92B9-CF42AD38B995}"/>
    <dgm:cxn modelId="{43A883DE-1E0D-42C4-AB0E-664C370EB413}" srcId="{9CFC81B4-1753-45D5-9752-31493E8137F0}" destId="{CEFEF804-32EA-4870-BD71-BC2B04211119}" srcOrd="0" destOrd="0" parTransId="{7FF8DC4B-4591-41CA-BFAB-EF33A56B0255}" sibTransId="{308A6479-935A-4C47-B509-DC1A43C6710F}"/>
    <dgm:cxn modelId="{A3B2864D-16DF-4B5F-AFE7-90DB78940674}" srcId="{CEFEF804-32EA-4870-BD71-BC2B04211119}" destId="{70DD5364-EBAE-4073-8B08-05297012ED5A}" srcOrd="2" destOrd="0" parTransId="{EA46CD8A-080F-4A40-84FC-65981F7745AD}" sibTransId="{DD712230-9F3E-476F-9D7C-7B090829B097}"/>
    <dgm:cxn modelId="{18D6DACC-49E9-4548-9A7D-F0B86CC96198}" srcId="{CEFEF804-32EA-4870-BD71-BC2B04211119}" destId="{8779733D-DD6F-4BE6-B951-9A682B685565}" srcOrd="4" destOrd="0" parTransId="{ED71EDDA-9AF9-4AFD-B616-97B63BD30B9A}" sibTransId="{6789507E-B22D-45A8-AAA5-447D50C69D07}"/>
    <dgm:cxn modelId="{76588188-0B2D-4C6E-B904-876052276F43}" type="presOf" srcId="{49A6D07F-4B39-483D-8B16-9C6D1D82BAF2}" destId="{8BB1353B-EED7-4C1C-A149-CEB55C32F967}" srcOrd="0" destOrd="0" presId="urn:microsoft.com/office/officeart/2011/layout/HexagonRadial"/>
    <dgm:cxn modelId="{B993B073-FECE-4788-A4A0-CE59E9C93310}" type="presOf" srcId="{AE1773BE-6407-4005-8FAB-E6B4207ADBB6}" destId="{44F1CFD9-E508-4179-AC31-2DC6E72FC69B}" srcOrd="0" destOrd="0" presId="urn:microsoft.com/office/officeart/2011/layout/HexagonRadial"/>
    <dgm:cxn modelId="{16EAC461-B921-40D0-871E-B362B985F46E}" srcId="{CEFEF804-32EA-4870-BD71-BC2B04211119}" destId="{49A6D07F-4B39-483D-8B16-9C6D1D82BAF2}" srcOrd="1" destOrd="0" parTransId="{1E88946A-3549-4D5B-A8FF-FBC6E26BA2CA}" sibTransId="{C80A5948-2C84-4B14-AD36-788C7EBB7FB1}"/>
    <dgm:cxn modelId="{79A9C100-970A-4162-A06E-C8A6821A2A97}" type="presOf" srcId="{70DD5364-EBAE-4073-8B08-05297012ED5A}" destId="{BDD7D426-788E-4660-B565-ACAE88AF5931}" srcOrd="0" destOrd="0" presId="urn:microsoft.com/office/officeart/2011/layout/HexagonRadial"/>
    <dgm:cxn modelId="{D00FDC7E-28CF-44FF-AEDE-12541EA08788}" srcId="{CEFEF804-32EA-4870-BD71-BC2B04211119}" destId="{A3ABAD64-5428-4F6A-B235-B274D792C1B4}" srcOrd="0" destOrd="0" parTransId="{45ABCE35-7C5C-45D0-909C-6D127BBCC3D7}" sibTransId="{5A9FB8B0-57D2-437E-B278-D6B9D3EAD693}"/>
    <dgm:cxn modelId="{168894D5-06B0-4F7F-9BDF-6C123947CEB9}" type="presOf" srcId="{9CFC81B4-1753-45D5-9752-31493E8137F0}" destId="{3C28697F-48D2-46EB-B511-75557C4DCF30}" srcOrd="0" destOrd="0" presId="urn:microsoft.com/office/officeart/2011/layout/HexagonRadial"/>
    <dgm:cxn modelId="{9B88EDBD-7D6C-42EB-B6DB-4E6FD9513DAC}" type="presOf" srcId="{8779733D-DD6F-4BE6-B951-9A682B685565}" destId="{D7F94B29-B4FF-430D-BA41-41802CB346DC}" srcOrd="0" destOrd="0" presId="urn:microsoft.com/office/officeart/2011/layout/HexagonRadial"/>
    <dgm:cxn modelId="{5CFE295A-C082-402A-8104-BB170089A3B6}" type="presOf" srcId="{ACFEF73A-6470-4F97-B045-7A3BD802C177}" destId="{1C8C2222-AC1C-495B-90A5-A569FF967896}" srcOrd="0" destOrd="0" presId="urn:microsoft.com/office/officeart/2011/layout/HexagonRadial"/>
    <dgm:cxn modelId="{49E769D6-2788-4E35-9BBD-BD5EF687E068}" type="presOf" srcId="{A3ABAD64-5428-4F6A-B235-B274D792C1B4}" destId="{BAC98D70-FC2A-411D-AEB1-E05438A7B488}" srcOrd="0" destOrd="0" presId="urn:microsoft.com/office/officeart/2011/layout/HexagonRadial"/>
    <dgm:cxn modelId="{EBEAC65A-B880-4A8B-BE37-384D4F0E3A96}" type="presOf" srcId="{CEFEF804-32EA-4870-BD71-BC2B04211119}" destId="{5A9866C0-38CF-4584-B7B4-F1D2A4EC162A}" srcOrd="0" destOrd="0" presId="urn:microsoft.com/office/officeart/2011/layout/HexagonRadial"/>
    <dgm:cxn modelId="{EDA3989D-568D-4ADD-AB97-86074534F976}" srcId="{CEFEF804-32EA-4870-BD71-BC2B04211119}" destId="{AE1773BE-6407-4005-8FAB-E6B4207ADBB6}" srcOrd="5" destOrd="0" parTransId="{40EC2876-75F7-41B4-8551-BF0B800880B3}" sibTransId="{F907740E-C9D1-4631-8D2C-290EFACEAD87}"/>
    <dgm:cxn modelId="{57E5AC24-9257-4C44-98F0-D483598935D8}" type="presParOf" srcId="{3C28697F-48D2-46EB-B511-75557C4DCF30}" destId="{5A9866C0-38CF-4584-B7B4-F1D2A4EC162A}" srcOrd="0" destOrd="0" presId="urn:microsoft.com/office/officeart/2011/layout/HexagonRadial"/>
    <dgm:cxn modelId="{EDAE5331-971A-4C3B-B959-7838D2F06F37}" type="presParOf" srcId="{3C28697F-48D2-46EB-B511-75557C4DCF30}" destId="{D99F3172-1122-42F0-85CC-456027D67E29}" srcOrd="1" destOrd="0" presId="urn:microsoft.com/office/officeart/2011/layout/HexagonRadial"/>
    <dgm:cxn modelId="{A73A2C1C-ECAD-4241-B665-6386D598B748}" type="presParOf" srcId="{D99F3172-1122-42F0-85CC-456027D67E29}" destId="{B9281CAC-D783-4E57-8679-777A69FE2A81}" srcOrd="0" destOrd="0" presId="urn:microsoft.com/office/officeart/2011/layout/HexagonRadial"/>
    <dgm:cxn modelId="{D98665BE-EB4E-40AB-9CAD-2F01EF94DB2D}" type="presParOf" srcId="{3C28697F-48D2-46EB-B511-75557C4DCF30}" destId="{BAC98D70-FC2A-411D-AEB1-E05438A7B488}" srcOrd="2" destOrd="0" presId="urn:microsoft.com/office/officeart/2011/layout/HexagonRadial"/>
    <dgm:cxn modelId="{4F45838E-08EC-43F6-A17B-9CF2776D6623}" type="presParOf" srcId="{3C28697F-48D2-46EB-B511-75557C4DCF30}" destId="{F87D6A6A-7915-4100-AD24-AFE6F05E3836}" srcOrd="3" destOrd="0" presId="urn:microsoft.com/office/officeart/2011/layout/HexagonRadial"/>
    <dgm:cxn modelId="{F1CCBBDE-D301-431A-B5B3-4CCE53A9E534}" type="presParOf" srcId="{F87D6A6A-7915-4100-AD24-AFE6F05E3836}" destId="{76FCDC54-FCA8-4405-A945-7FBDF193B08C}" srcOrd="0" destOrd="0" presId="urn:microsoft.com/office/officeart/2011/layout/HexagonRadial"/>
    <dgm:cxn modelId="{1DBF9B60-747C-481B-9F77-1FE2ABB4D283}" type="presParOf" srcId="{3C28697F-48D2-46EB-B511-75557C4DCF30}" destId="{8BB1353B-EED7-4C1C-A149-CEB55C32F967}" srcOrd="4" destOrd="0" presId="urn:microsoft.com/office/officeart/2011/layout/HexagonRadial"/>
    <dgm:cxn modelId="{598271A2-4FE2-46C3-B4B7-AF06CE661491}" type="presParOf" srcId="{3C28697F-48D2-46EB-B511-75557C4DCF30}" destId="{17771A63-69C7-44DC-8CC3-824931D424C9}" srcOrd="5" destOrd="0" presId="urn:microsoft.com/office/officeart/2011/layout/HexagonRadial"/>
    <dgm:cxn modelId="{478C409A-3B58-4230-8FA5-B2DD61F3D213}" type="presParOf" srcId="{17771A63-69C7-44DC-8CC3-824931D424C9}" destId="{79E32500-41F5-437F-BC34-7F8291187D57}" srcOrd="0" destOrd="0" presId="urn:microsoft.com/office/officeart/2011/layout/HexagonRadial"/>
    <dgm:cxn modelId="{EE9C56B6-6701-4500-90E2-2C6FE6D256F5}" type="presParOf" srcId="{3C28697F-48D2-46EB-B511-75557C4DCF30}" destId="{BDD7D426-788E-4660-B565-ACAE88AF5931}" srcOrd="6" destOrd="0" presId="urn:microsoft.com/office/officeart/2011/layout/HexagonRadial"/>
    <dgm:cxn modelId="{42B28D84-F577-4B14-A11B-C2FFC2926C22}" type="presParOf" srcId="{3C28697F-48D2-46EB-B511-75557C4DCF30}" destId="{73DEABFA-07D9-41DA-B4A2-43CF19FF43B0}" srcOrd="7" destOrd="0" presId="urn:microsoft.com/office/officeart/2011/layout/HexagonRadial"/>
    <dgm:cxn modelId="{8DCB388D-05AD-4BCD-AA4E-E6AFE5C75D12}" type="presParOf" srcId="{73DEABFA-07D9-41DA-B4A2-43CF19FF43B0}" destId="{FE1FD1E6-86EF-40D5-82BF-48C3A5CBCFC2}" srcOrd="0" destOrd="0" presId="urn:microsoft.com/office/officeart/2011/layout/HexagonRadial"/>
    <dgm:cxn modelId="{BE06A447-A4CC-4CD7-853A-2DB03B0CDB26}" type="presParOf" srcId="{3C28697F-48D2-46EB-B511-75557C4DCF30}" destId="{1C8C2222-AC1C-495B-90A5-A569FF967896}" srcOrd="8" destOrd="0" presId="urn:microsoft.com/office/officeart/2011/layout/HexagonRadial"/>
    <dgm:cxn modelId="{0B16A3B8-A7B3-4443-851D-25F22A81EEF2}" type="presParOf" srcId="{3C28697F-48D2-46EB-B511-75557C4DCF30}" destId="{9F5FB882-7427-49EB-B9AF-CF2EF02C1105}" srcOrd="9" destOrd="0" presId="urn:microsoft.com/office/officeart/2011/layout/HexagonRadial"/>
    <dgm:cxn modelId="{3E8B670E-2902-44C7-8746-02824CFF9AA2}" type="presParOf" srcId="{9F5FB882-7427-49EB-B9AF-CF2EF02C1105}" destId="{65C3B660-2973-40D4-8FC7-1C5B911AD5AF}" srcOrd="0" destOrd="0" presId="urn:microsoft.com/office/officeart/2011/layout/HexagonRadial"/>
    <dgm:cxn modelId="{2150891E-9C5C-4D2B-97D5-BDA40756BDA2}" type="presParOf" srcId="{3C28697F-48D2-46EB-B511-75557C4DCF30}" destId="{D7F94B29-B4FF-430D-BA41-41802CB346DC}" srcOrd="10" destOrd="0" presId="urn:microsoft.com/office/officeart/2011/layout/HexagonRadial"/>
    <dgm:cxn modelId="{21F9014F-4B79-4115-BB27-8DFEF615BD9C}" type="presParOf" srcId="{3C28697F-48D2-46EB-B511-75557C4DCF30}" destId="{E38058EC-A9E5-40BC-8958-7CAE41897309}" srcOrd="11" destOrd="0" presId="urn:microsoft.com/office/officeart/2011/layout/HexagonRadial"/>
    <dgm:cxn modelId="{3D82EC3A-2B5A-4D8A-B636-61A37D4A3C6F}" type="presParOf" srcId="{E38058EC-A9E5-40BC-8958-7CAE41897309}" destId="{85C51BCA-BF24-436B-9097-55E768F457C9}" srcOrd="0" destOrd="0" presId="urn:microsoft.com/office/officeart/2011/layout/HexagonRadial"/>
    <dgm:cxn modelId="{90D09BA8-C1D0-4096-B6A7-2DB8F97CC6BB}" type="presParOf" srcId="{3C28697F-48D2-46EB-B511-75557C4DCF30}" destId="{44F1CFD9-E508-4179-AC31-2DC6E72FC69B}" srcOrd="12" destOrd="0" presId="urn:microsoft.com/office/officeart/2011/layout/HexagonRadial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9866C0-38CF-4584-B7B4-F1D2A4EC162A}">
      <dsp:nvSpPr>
        <dsp:cNvPr id="0" name=""/>
        <dsp:cNvSpPr/>
      </dsp:nvSpPr>
      <dsp:spPr>
        <a:xfrm>
          <a:off x="1909807" y="1311046"/>
          <a:ext cx="1666396" cy="1441500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Energy (Policy, Planning &amp; Governance) </a:t>
          </a:r>
          <a:endParaRPr lang="en-US" sz="1400" kern="1200" dirty="0">
            <a:latin typeface="Cambria" pitchFamily="18" charset="0"/>
          </a:endParaRPr>
        </a:p>
      </dsp:txBody>
      <dsp:txXfrm>
        <a:off x="1909807" y="1311046"/>
        <a:ext cx="1666396" cy="1441500"/>
      </dsp:txXfrm>
    </dsp:sp>
    <dsp:sp modelId="{76FCDC54-FCA8-4405-A945-7FBDF193B08C}">
      <dsp:nvSpPr>
        <dsp:cNvPr id="0" name=""/>
        <dsp:cNvSpPr/>
      </dsp:nvSpPr>
      <dsp:spPr>
        <a:xfrm>
          <a:off x="2953292" y="621385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98D70-FC2A-411D-AEB1-E05438A7B488}">
      <dsp:nvSpPr>
        <dsp:cNvPr id="0" name=""/>
        <dsp:cNvSpPr/>
      </dsp:nvSpPr>
      <dsp:spPr>
        <a:xfrm>
          <a:off x="2063306" y="0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Electricity Regulation</a:t>
          </a:r>
          <a:endParaRPr lang="en-US" sz="1400" kern="1200" dirty="0">
            <a:latin typeface="Cambria" pitchFamily="18" charset="0"/>
          </a:endParaRPr>
        </a:p>
      </dsp:txBody>
      <dsp:txXfrm>
        <a:off x="2063306" y="0"/>
        <a:ext cx="1365600" cy="1181404"/>
      </dsp:txXfrm>
    </dsp:sp>
    <dsp:sp modelId="{79E32500-41F5-437F-BC34-7F8291187D57}">
      <dsp:nvSpPr>
        <dsp:cNvPr id="0" name=""/>
        <dsp:cNvSpPr/>
      </dsp:nvSpPr>
      <dsp:spPr>
        <a:xfrm>
          <a:off x="3687065" y="1634134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1353B-EED7-4C1C-A149-CEB55C32F967}">
      <dsp:nvSpPr>
        <dsp:cNvPr id="0" name=""/>
        <dsp:cNvSpPr/>
      </dsp:nvSpPr>
      <dsp:spPr>
        <a:xfrm>
          <a:off x="3315721" y="726643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Rural Energy</a:t>
          </a:r>
          <a:endParaRPr lang="en-US" sz="1400" kern="1200" dirty="0">
            <a:latin typeface="Cambria" pitchFamily="18" charset="0"/>
          </a:endParaRPr>
        </a:p>
      </dsp:txBody>
      <dsp:txXfrm>
        <a:off x="3315721" y="726643"/>
        <a:ext cx="1365600" cy="1181404"/>
      </dsp:txXfrm>
    </dsp:sp>
    <dsp:sp modelId="{FE1FD1E6-86EF-40D5-82BF-48C3A5CBCFC2}">
      <dsp:nvSpPr>
        <dsp:cNvPr id="0" name=""/>
        <dsp:cNvSpPr/>
      </dsp:nvSpPr>
      <dsp:spPr>
        <a:xfrm>
          <a:off x="3177339" y="2777337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D7D426-788E-4660-B565-ACAE88AF5931}">
      <dsp:nvSpPr>
        <dsp:cNvPr id="0" name=""/>
        <dsp:cNvSpPr/>
      </dsp:nvSpPr>
      <dsp:spPr>
        <a:xfrm>
          <a:off x="3315721" y="2155139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Renewable Energy</a:t>
          </a:r>
          <a:endParaRPr lang="en-US" sz="1400" kern="1200" dirty="0">
            <a:latin typeface="Cambria" pitchFamily="18" charset="0"/>
          </a:endParaRPr>
        </a:p>
      </dsp:txBody>
      <dsp:txXfrm>
        <a:off x="3315721" y="2155139"/>
        <a:ext cx="1365600" cy="1181404"/>
      </dsp:txXfrm>
    </dsp:sp>
    <dsp:sp modelId="{65C3B660-2973-40D4-8FC7-1C5B911AD5AF}">
      <dsp:nvSpPr>
        <dsp:cNvPr id="0" name=""/>
        <dsp:cNvSpPr/>
      </dsp:nvSpPr>
      <dsp:spPr>
        <a:xfrm>
          <a:off x="1912908" y="2896006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8C2222-AC1C-495B-90A5-A569FF967896}">
      <dsp:nvSpPr>
        <dsp:cNvPr id="0" name=""/>
        <dsp:cNvSpPr/>
      </dsp:nvSpPr>
      <dsp:spPr>
        <a:xfrm>
          <a:off x="2063306" y="2882595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Coal, Natural Gas Regulation</a:t>
          </a:r>
          <a:endParaRPr lang="en-US" sz="1400" kern="1200" dirty="0">
            <a:latin typeface="Cambria" pitchFamily="18" charset="0"/>
          </a:endParaRPr>
        </a:p>
      </dsp:txBody>
      <dsp:txXfrm>
        <a:off x="2063306" y="2882595"/>
        <a:ext cx="1365600" cy="1181404"/>
      </dsp:txXfrm>
    </dsp:sp>
    <dsp:sp modelId="{85C51BCA-BF24-436B-9097-55E768F457C9}">
      <dsp:nvSpPr>
        <dsp:cNvPr id="0" name=""/>
        <dsp:cNvSpPr/>
      </dsp:nvSpPr>
      <dsp:spPr>
        <a:xfrm>
          <a:off x="1167119" y="1883664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F94B29-B4FF-430D-BA41-41802CB346DC}">
      <dsp:nvSpPr>
        <dsp:cNvPr id="0" name=""/>
        <dsp:cNvSpPr/>
      </dsp:nvSpPr>
      <dsp:spPr>
        <a:xfrm>
          <a:off x="805078" y="2155952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Climate Change</a:t>
          </a:r>
          <a:endParaRPr lang="en-US" sz="1400" kern="1200" dirty="0">
            <a:latin typeface="Cambria" pitchFamily="18" charset="0"/>
          </a:endParaRPr>
        </a:p>
      </dsp:txBody>
      <dsp:txXfrm>
        <a:off x="805078" y="2155952"/>
        <a:ext cx="1365600" cy="1181404"/>
      </dsp:txXfrm>
    </dsp:sp>
    <dsp:sp modelId="{44F1CFD9-E508-4179-AC31-2DC6E72FC69B}">
      <dsp:nvSpPr>
        <dsp:cNvPr id="0" name=""/>
        <dsp:cNvSpPr/>
      </dsp:nvSpPr>
      <dsp:spPr>
        <a:xfrm>
          <a:off x="805078" y="725017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Energy Efficiency</a:t>
          </a:r>
          <a:endParaRPr lang="en-US" sz="1400" kern="1200" dirty="0">
            <a:latin typeface="Cambria" pitchFamily="18" charset="0"/>
          </a:endParaRPr>
        </a:p>
      </dsp:txBody>
      <dsp:txXfrm>
        <a:off x="805078" y="725017"/>
        <a:ext cx="1365600" cy="1181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2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71126" y="0"/>
            <a:ext cx="2961481" cy="498952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041571F4-5B25-4FA3-AA64-6FC1F9E4D281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342"/>
            <a:ext cx="2961481" cy="498952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71126" y="9478342"/>
            <a:ext cx="2961481" cy="498952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6E413E13-76F6-47C6-B760-562B03BDB3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3420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2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126" y="0"/>
            <a:ext cx="2961481" cy="498952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B4CA7606-92B5-4641-80DA-8FE7D5F98CC6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9300"/>
            <a:ext cx="4986338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2" tIns="46831" rIns="93662" bIns="468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3662" tIns="46831" rIns="93662" bIns="468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2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126" y="9478342"/>
            <a:ext cx="2961481" cy="498952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951B4C76-1C87-4885-BCDA-ECEE9F6887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0203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15E00-CC7C-41BC-BFD1-B2C2B05405F2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3662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3662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3662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3662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701B9D8-5F8E-45C7-828E-01CFE0A964D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F0CC-FDE6-48EA-B47E-E19A098169F7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6019800"/>
            <a:ext cx="9144000" cy="238125"/>
          </a:xfrm>
          <a:prstGeom prst="rect">
            <a:avLst/>
          </a:prstGeom>
          <a:solidFill>
            <a:srgbClr val="83052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+mn-cs"/>
              </a:rPr>
              <a:t>Prayas Energy Group, India</a:t>
            </a: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943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F44E-D336-412A-9912-847B197C1E11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840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FAAD-87BF-4ADE-93CA-405E4F671AC6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5122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7A243-9406-41EA-9192-717FBE71B2C7}" type="datetime1">
              <a:rPr lang="en-US" smtClean="0"/>
              <a:pPr>
                <a:defRPr/>
              </a:pPr>
              <a:t>8/1/2013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Prayas Energy Group, Pune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1A5C0-502E-479D-8A13-5B28E68DA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7900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1DBB9-117D-49DB-B243-AC7962B4CA65}" type="datetime1">
              <a:rPr lang="en-US" smtClean="0"/>
              <a:pPr>
                <a:defRPr/>
              </a:pPr>
              <a:t>8/1/2013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Prayas Energy Group, Pune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4BC3F-8299-4B35-AD87-753EB3A72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173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83A-A7D1-494B-A1C2-C4BF4DC18CA8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6357937"/>
            <a:ext cx="9144000" cy="238125"/>
          </a:xfrm>
          <a:prstGeom prst="rect">
            <a:avLst/>
          </a:prstGeom>
          <a:solidFill>
            <a:srgbClr val="83052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+mn-cs"/>
              </a:rPr>
              <a:t>Prayas Energy Group, India</a:t>
            </a: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294436"/>
            <a:ext cx="2133600" cy="365125"/>
          </a:xfrm>
        </p:spPr>
        <p:txBody>
          <a:bodyPr/>
          <a:lstStyle>
            <a:lvl1pPr>
              <a:defRPr sz="2000" b="1" i="0" baseline="0">
                <a:solidFill>
                  <a:schemeClr val="bg1"/>
                </a:solidFill>
              </a:defRPr>
            </a:lvl1pPr>
          </a:lstStyle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0" y="496888"/>
            <a:ext cx="995363" cy="1587"/>
          </a:xfrm>
          <a:prstGeom prst="line">
            <a:avLst/>
          </a:prstGeom>
          <a:ln w="22225">
            <a:solidFill>
              <a:srgbClr val="8305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170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AF72-7CBF-497A-9206-B528E8E9BCCA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869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F305-2A6E-4A26-8DE5-401881615C71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57937"/>
            <a:ext cx="9144000" cy="238125"/>
          </a:xfrm>
          <a:prstGeom prst="rect">
            <a:avLst/>
          </a:prstGeom>
          <a:solidFill>
            <a:srgbClr val="83052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+mn-cs"/>
              </a:rPr>
              <a:t>Prayas Energy Group, India</a:t>
            </a:r>
            <a:endParaRPr lang="en-US" sz="1800" dirty="0"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14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2440-9CA0-4A0C-BA32-56DB9524A80F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0" y="6357937"/>
            <a:ext cx="9144000" cy="238125"/>
          </a:xfrm>
          <a:prstGeom prst="rect">
            <a:avLst/>
          </a:prstGeom>
          <a:solidFill>
            <a:srgbClr val="83052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+mn-cs"/>
              </a:rPr>
              <a:t>Prayas Energy Group, India</a:t>
            </a:r>
            <a:endParaRPr lang="en-US" sz="1800" dirty="0">
              <a:latin typeface="Calibri" pitchFamily="34" charset="0"/>
              <a:cs typeface="+mn-cs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0" y="496888"/>
            <a:ext cx="995363" cy="1587"/>
          </a:xfrm>
          <a:prstGeom prst="line">
            <a:avLst/>
          </a:prstGeom>
          <a:ln w="22225">
            <a:solidFill>
              <a:srgbClr val="8305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4337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45C1-E7C0-4E7C-9DBE-9911B6535FDC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695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F7D8-989D-4D66-AE2C-D0A855F2A820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27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E97D-0A24-42BB-952B-D4DF1F305CF0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379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0A17-CBF5-48E9-8E13-EF442864AF48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679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6880-4F57-42CD-AA87-854EEBF4D167}" type="datetime1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Prayas Energy Group, Pune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816ED-F5A6-4F19-B5E2-EA62556EC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448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yaspune.org/pe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8.jpeg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Relationship Id="rId1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2743200"/>
          </a:xfrm>
        </p:spPr>
        <p:txBody>
          <a:bodyPr>
            <a:noAutofit/>
          </a:bodyPr>
          <a:lstStyle/>
          <a:p>
            <a:r>
              <a:rPr lang="en-US" dirty="0"/>
              <a:t>NATIONAL CONFERENCE </a:t>
            </a:r>
            <a:r>
              <a:rPr lang="en-US" dirty="0" smtClean="0"/>
              <a:t>ON: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10 YEARS OF THE ELECTRICITY ACT, 2003: A CRITICAL REVIEW”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2667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SECTOR PERFORMANCE AND </a:t>
            </a:r>
            <a:r>
              <a:rPr lang="en-US" sz="2400" dirty="0" smtClean="0">
                <a:solidFill>
                  <a:schemeClr val="tx1"/>
                </a:solidFill>
              </a:rPr>
              <a:t>REGULATION</a:t>
            </a:r>
          </a:p>
          <a:p>
            <a:r>
              <a:rPr lang="en-US" sz="2400" dirty="0" smtClean="0"/>
              <a:t>Presentation </a:t>
            </a:r>
          </a:p>
          <a:p>
            <a:r>
              <a:rPr lang="en-US" sz="2400" dirty="0" smtClean="0"/>
              <a:t>by</a:t>
            </a:r>
            <a:endParaRPr lang="en-US" sz="2400" dirty="0" smtClean="0"/>
          </a:p>
          <a:p>
            <a:r>
              <a:rPr lang="en-US" sz="2400" dirty="0" smtClean="0"/>
              <a:t>Prayas Energy Group</a:t>
            </a:r>
            <a:endParaRPr lang="en-US" sz="2400" dirty="0"/>
          </a:p>
          <a:p>
            <a:r>
              <a:rPr lang="en-US" sz="2400" dirty="0" smtClean="0"/>
              <a:t>1 August </a:t>
            </a:r>
            <a:r>
              <a:rPr lang="en-US" sz="2400" dirty="0" smtClean="0"/>
              <a:t>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9366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257300"/>
          </a:xfrm>
        </p:spPr>
        <p:txBody>
          <a:bodyPr>
            <a:noAutofit/>
          </a:bodyPr>
          <a:lstStyle/>
          <a:p>
            <a:r>
              <a:rPr lang="en-US" sz="3200" dirty="0" smtClean="0"/>
              <a:t> Structural disincentive to supply to rural households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953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2600" dirty="0" smtClean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/>
              <a:buChar char="è"/>
            </a:pPr>
            <a:endParaRPr lang="en-US" sz="2400" dirty="0" smtClean="0">
              <a:sym typeface="Wingdings" pitchFamily="2" charset="2"/>
            </a:endParaRPr>
          </a:p>
          <a:p>
            <a:pPr lvl="1">
              <a:buFont typeface="Wingdings"/>
              <a:buChar char="è"/>
            </a:pPr>
            <a:r>
              <a:rPr lang="en-US" sz="2400" dirty="0" smtClean="0">
                <a:sym typeface="Wingdings" pitchFamily="2" charset="2"/>
              </a:rPr>
              <a:t>Needs increase in overall tariff</a:t>
            </a:r>
          </a:p>
          <a:p>
            <a:pPr marL="457200" lvl="1" indent="0">
              <a:buNone/>
            </a:pPr>
            <a:r>
              <a:rPr lang="en-US" sz="2400" i="1" dirty="0" smtClean="0">
                <a:sym typeface="Wingdings" pitchFamily="2" charset="2"/>
              </a:rPr>
              <a:t>*</a:t>
            </a:r>
            <a:r>
              <a:rPr lang="en-US" sz="1800" i="1" dirty="0" smtClean="0">
                <a:sym typeface="Wingdings" pitchFamily="2" charset="2"/>
              </a:rPr>
              <a:t>without accounting for the fact that this power will be required at peak hours and hence will be costlier</a:t>
            </a:r>
          </a:p>
          <a:p>
            <a:pPr lvl="1">
              <a:buFont typeface="Wingdings"/>
              <a:buChar char="è"/>
            </a:pPr>
            <a:endParaRPr lang="en-US" sz="2400" dirty="0">
              <a:sym typeface="Wingdings" pitchFamily="2" charset="2"/>
            </a:endParaRPr>
          </a:p>
          <a:p>
            <a:pPr marL="457200" lvl="1" indent="0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2347552"/>
              </p:ext>
            </p:extLst>
          </p:nvPr>
        </p:nvGraphicFramePr>
        <p:xfrm>
          <a:off x="990600" y="1524000"/>
          <a:ext cx="6477000" cy="3021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97498"/>
                <a:gridCol w="1079502"/>
              </a:tblGrid>
              <a:tr h="4560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Marginal Power purchase cost in Rs/u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 smtClean="0">
                          <a:effectLst/>
                        </a:rPr>
                        <a:t>3.5*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90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PP cost after accounting for </a:t>
                      </a:r>
                      <a:r>
                        <a:rPr lang="en-US" sz="2400" u="none" strike="noStrike" dirty="0" smtClean="0">
                          <a:effectLst/>
                        </a:rPr>
                        <a:t>Dist </a:t>
                      </a:r>
                      <a:r>
                        <a:rPr lang="en-US" sz="2400" u="none" strike="noStrike" dirty="0">
                          <a:effectLst/>
                        </a:rPr>
                        <a:t>loss of </a:t>
                      </a:r>
                      <a:r>
                        <a:rPr lang="en-US" sz="2400" u="none" strike="noStrike" dirty="0" smtClean="0">
                          <a:effectLst/>
                        </a:rPr>
                        <a:t>~20</a:t>
                      </a:r>
                      <a:r>
                        <a:rPr lang="en-US" sz="2400" u="none" strike="noStrike" dirty="0">
                          <a:effectLst/>
                        </a:rPr>
                        <a:t>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 smtClean="0">
                          <a:effectLst/>
                        </a:rPr>
                        <a:t>4.4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0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Distribution margin in Rs/u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 smtClean="0">
                          <a:effectLst/>
                        </a:rPr>
                        <a:t>1.0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0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Total cost of supply in Rs/u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 smtClean="0">
                          <a:effectLst/>
                        </a:rPr>
                        <a:t>5.4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0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Revenue from sale </a:t>
                      </a:r>
                      <a:r>
                        <a:rPr lang="en-US" sz="2400" u="none" strike="noStrike" dirty="0" smtClean="0">
                          <a:effectLst/>
                        </a:rPr>
                        <a:t>to </a:t>
                      </a:r>
                      <a:r>
                        <a:rPr lang="en-US" sz="2400" u="none" strike="noStrike" dirty="0">
                          <a:effectLst/>
                        </a:rPr>
                        <a:t>electrified HH in Rs/u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 smtClean="0">
                          <a:effectLst/>
                        </a:rPr>
                        <a:t>1.5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0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Loss per unit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3.9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939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Some action ideas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100 x 100 connection drive</a:t>
            </a:r>
          </a:p>
          <a:p>
            <a:pPr lvl="1"/>
            <a:r>
              <a:rPr lang="en-US" sz="1800" dirty="0" smtClean="0"/>
              <a:t>Offer connections to all within 100 meters of the power line, </a:t>
            </a:r>
            <a:r>
              <a:rPr lang="en-US" sz="1800" dirty="0" err="1" smtClean="0"/>
              <a:t>incentivise</a:t>
            </a:r>
            <a:r>
              <a:rPr lang="en-US" sz="1800" dirty="0" smtClean="0"/>
              <a:t> staff to meet connection targets</a:t>
            </a:r>
          </a:p>
          <a:p>
            <a:pPr lvl="1"/>
            <a:r>
              <a:rPr lang="en-US" sz="1800" dirty="0" smtClean="0"/>
              <a:t>Recover the cost through ARR or State support</a:t>
            </a:r>
          </a:p>
          <a:p>
            <a:r>
              <a:rPr lang="en-US" sz="2000" dirty="0" smtClean="0"/>
              <a:t>Transparency and accountability in Load shedding</a:t>
            </a:r>
          </a:p>
          <a:p>
            <a:pPr lvl="1"/>
            <a:r>
              <a:rPr lang="en-US" sz="1800" dirty="0" smtClean="0"/>
              <a:t>SERC should decide Protocol through consultative process</a:t>
            </a:r>
          </a:p>
          <a:p>
            <a:r>
              <a:rPr lang="en-US" sz="2000" dirty="0" smtClean="0"/>
              <a:t>Address structural </a:t>
            </a:r>
            <a:r>
              <a:rPr lang="en-US" sz="2000" dirty="0" err="1" smtClean="0"/>
              <a:t>dis</a:t>
            </a:r>
            <a:r>
              <a:rPr lang="en-US" sz="2000" dirty="0" smtClean="0"/>
              <a:t>-incentive for DISCOMs to supply to rural household</a:t>
            </a:r>
          </a:p>
          <a:p>
            <a:pPr lvl="1"/>
            <a:r>
              <a:rPr lang="en-US" sz="1800" dirty="0" smtClean="0"/>
              <a:t>Make low cost power available and ensure zero load shedding in few select areas</a:t>
            </a:r>
          </a:p>
          <a:p>
            <a:r>
              <a:rPr lang="en-GB" sz="2000" dirty="0" smtClean="0"/>
              <a:t>Third party audits of DISCOM metering and billing</a:t>
            </a:r>
          </a:p>
          <a:p>
            <a:pPr lvl="1"/>
            <a:r>
              <a:rPr lang="en-GB" sz="1800" dirty="0" smtClean="0"/>
              <a:t>80% of complaints to CGRFs on metering &amp; billing </a:t>
            </a:r>
          </a:p>
          <a:p>
            <a:pPr lvl="1"/>
            <a:r>
              <a:rPr lang="en-GB" sz="1800" dirty="0" smtClean="0"/>
              <a:t>Underreporting of consumption of high end consumers and over-reporting of consumption of small consumers</a:t>
            </a:r>
          </a:p>
          <a:p>
            <a:r>
              <a:rPr lang="en-GB" sz="2000" dirty="0" smtClean="0"/>
              <a:t>Make grievance redressal mechanisms effective</a:t>
            </a:r>
          </a:p>
          <a:p>
            <a:pPr lvl="1"/>
            <a:r>
              <a:rPr lang="en-GB" sz="1800" i="1" dirty="0" smtClean="0"/>
              <a:t>Improve implementation through better DISCOM reporting formats, third party audit, raise compensation from employee – not  ARR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Institutional aspects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State Regulatory Commission key institution for ensuring transparency and protecting consumer interest</a:t>
            </a:r>
          </a:p>
          <a:p>
            <a:pPr lvl="1"/>
            <a:r>
              <a:rPr lang="en-US" dirty="0" smtClean="0"/>
              <a:t>Viewed from limited mandate of increasing tariffs</a:t>
            </a:r>
          </a:p>
          <a:p>
            <a:pPr lvl="1"/>
            <a:r>
              <a:rPr lang="en-US" dirty="0" smtClean="0"/>
              <a:t>Appointments is the most crucial issue</a:t>
            </a:r>
          </a:p>
          <a:p>
            <a:endParaRPr lang="en-US" dirty="0" smtClean="0"/>
          </a:p>
          <a:p>
            <a:r>
              <a:rPr lang="en-US" dirty="0" smtClean="0"/>
              <a:t>CGRF and Ombudsman responsible for grievance redressal</a:t>
            </a:r>
          </a:p>
          <a:p>
            <a:pPr lvl="1"/>
            <a:r>
              <a:rPr lang="en-US" dirty="0" smtClean="0"/>
              <a:t>Not appointed in timely manner</a:t>
            </a:r>
          </a:p>
          <a:p>
            <a:pPr lvl="1"/>
            <a:r>
              <a:rPr lang="en-US" dirty="0" smtClean="0"/>
              <a:t>Lack of support </a:t>
            </a:r>
          </a:p>
          <a:p>
            <a:pPr lvl="1"/>
            <a:r>
              <a:rPr lang="en-US" dirty="0" smtClean="0"/>
              <a:t>Non-compliance of their orders</a:t>
            </a:r>
          </a:p>
          <a:p>
            <a:endParaRPr lang="en-US" dirty="0" smtClean="0"/>
          </a:p>
          <a:p>
            <a:r>
              <a:rPr lang="en-US" dirty="0" smtClean="0"/>
              <a:t>CEA: Collate and </a:t>
            </a:r>
            <a:r>
              <a:rPr lang="en-US" dirty="0" err="1" smtClean="0"/>
              <a:t>analyse</a:t>
            </a:r>
            <a:r>
              <a:rPr lang="en-US" dirty="0" smtClean="0"/>
              <a:t> key sector data and develop plans and report</a:t>
            </a:r>
          </a:p>
          <a:p>
            <a:pPr lvl="1"/>
            <a:r>
              <a:rPr lang="en-IN" dirty="0" smtClean="0"/>
              <a:t>more comprehensive status of generation capacity addition status</a:t>
            </a:r>
            <a:endParaRPr lang="en-US" dirty="0" smtClean="0"/>
          </a:p>
          <a:p>
            <a:pPr lvl="1"/>
            <a:r>
              <a:rPr lang="en-US" dirty="0" smtClean="0"/>
              <a:t>Need to focus on gathering </a:t>
            </a:r>
            <a:r>
              <a:rPr lang="en-IN" dirty="0" smtClean="0"/>
              <a:t>more data from primary sources rather than relying on state utilities for information. Example, collating data from 11kV feeder meters to analyse actual hours of supply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Regulatory Appointments</a:t>
            </a:r>
            <a:endParaRPr lang="en-IN" dirty="0"/>
          </a:p>
        </p:txBody>
      </p:sp>
      <p:pic>
        <p:nvPicPr>
          <p:cNvPr id="5" name="Content Placeholder 4" descr="ERC backgroun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9338" y="2523138"/>
            <a:ext cx="7846462" cy="3496662"/>
          </a:xfrm>
          <a:ln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9552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Trend in case of members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59552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Trend in case of Chairperson</a:t>
            </a:r>
            <a:endParaRPr lang="en-IN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57200" y="1036637"/>
            <a:ext cx="8229600" cy="1249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Till 2008, average duration for vacancies was 19 months for members and 7 months for a chairman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Post-2008, it is 8 months for members and 6 months for chairman.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/>
              <a:t>Background of SERC Member and Chairpersons</a:t>
            </a: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Public participation in regulatory processes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/>
              <a:t>Only 4 commissions have appointed consumer representatives under section 94(3)</a:t>
            </a:r>
          </a:p>
          <a:p>
            <a:pPr lvl="1"/>
            <a:r>
              <a:rPr lang="en-US" dirty="0" smtClean="0"/>
              <a:t>Only MH invites consumer representative for all proceedings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No funding to promote consumer participation</a:t>
            </a:r>
          </a:p>
          <a:p>
            <a:pPr lvl="1"/>
            <a:r>
              <a:rPr lang="en-US" dirty="0" smtClean="0"/>
              <a:t>No institutional mechanism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More than half of the commissions do not have hearings in multiple locations for a single discom. </a:t>
            </a:r>
          </a:p>
          <a:p>
            <a:pPr lvl="1"/>
            <a:r>
              <a:rPr lang="en-IN" dirty="0" smtClean="0"/>
              <a:t>Large states like Rajasthan MP, Orissa, Karnataka and have hearings in a central location</a:t>
            </a:r>
          </a:p>
          <a:p>
            <a:pPr lvl="1"/>
            <a:r>
              <a:rPr lang="en-IN" dirty="0" smtClean="0"/>
              <a:t>11 states have multiple discoms and only 7 have hearings in areas of licensee.</a:t>
            </a:r>
          </a:p>
          <a:p>
            <a:endParaRPr lang="en-IN" dirty="0" smtClean="0"/>
          </a:p>
          <a:p>
            <a:r>
              <a:rPr lang="en-IN" dirty="0" smtClean="0"/>
              <a:t>Only 7 SERCs publish regulations in a regional language and upload them on their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4BE6CB1-B31C-4971-808E-8E8521CA3BD0}" type="slidenum">
              <a:rPr lang="en-US" smtClean="0">
                <a:solidFill>
                  <a:schemeClr val="bg1"/>
                </a:solidFill>
              </a:rPr>
              <a:pPr/>
              <a:t>15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974558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sz="3600" dirty="0" smtClean="0"/>
              <a:t>Listen to the poor: Bring their voice into regulatory forums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2200" dirty="0" smtClean="0"/>
              <a:t>SERC </a:t>
            </a:r>
            <a:r>
              <a:rPr lang="en-GB" sz="2200" dirty="0" smtClean="0"/>
              <a:t>to have Capacity building programs in line with National Electricity Policy and FOR </a:t>
            </a:r>
            <a:r>
              <a:rPr lang="en-GB" sz="2200" dirty="0" smtClean="0"/>
              <a:t>reports</a:t>
            </a:r>
          </a:p>
          <a:p>
            <a:pPr>
              <a:lnSpc>
                <a:spcPct val="90000"/>
              </a:lnSpc>
            </a:pPr>
            <a:endParaRPr lang="en-GB" sz="2200" dirty="0" smtClean="0"/>
          </a:p>
          <a:p>
            <a:pPr>
              <a:lnSpc>
                <a:spcPct val="90000"/>
              </a:lnSpc>
            </a:pPr>
            <a:r>
              <a:rPr lang="en-GB" sz="2200" dirty="0" smtClean="0"/>
              <a:t>Officers to interact with small consumers and to </a:t>
            </a:r>
            <a:r>
              <a:rPr lang="en-GB" sz="2200" dirty="0"/>
              <a:t>i</a:t>
            </a:r>
            <a:r>
              <a:rPr lang="en-GB" sz="2200" dirty="0" smtClean="0"/>
              <a:t>dentify</a:t>
            </a:r>
            <a:r>
              <a:rPr lang="en-GB" sz="2200" dirty="0" smtClean="0"/>
              <a:t>, support </a:t>
            </a:r>
            <a:r>
              <a:rPr lang="en-GB" sz="2200" dirty="0" smtClean="0"/>
              <a:t>pro-poor groups.</a:t>
            </a:r>
          </a:p>
          <a:p>
            <a:pPr>
              <a:lnSpc>
                <a:spcPct val="90000"/>
              </a:lnSpc>
            </a:pPr>
            <a:endParaRPr lang="en-GB" sz="2200" dirty="0" smtClean="0"/>
          </a:p>
          <a:p>
            <a:pPr>
              <a:lnSpc>
                <a:spcPct val="90000"/>
              </a:lnSpc>
            </a:pPr>
            <a:r>
              <a:rPr lang="en-GB" sz="2200" dirty="0" smtClean="0"/>
              <a:t>Public </a:t>
            </a:r>
            <a:r>
              <a:rPr lang="en-GB" sz="2200" dirty="0" smtClean="0"/>
              <a:t>hearing on important issues at multiple </a:t>
            </a:r>
            <a:r>
              <a:rPr lang="en-GB" sz="2200" dirty="0" smtClean="0"/>
              <a:t>locations. Separate </a:t>
            </a:r>
            <a:r>
              <a:rPr lang="en-GB" sz="2200" dirty="0" smtClean="0"/>
              <a:t>public hearing on issues like load shedding, rural quality of service</a:t>
            </a:r>
          </a:p>
          <a:p>
            <a:pPr>
              <a:lnSpc>
                <a:spcPct val="90000"/>
              </a:lnSpc>
            </a:pPr>
            <a:endParaRPr lang="en-GB" sz="2200" dirty="0" smtClean="0"/>
          </a:p>
          <a:p>
            <a:pPr>
              <a:lnSpc>
                <a:spcPct val="90000"/>
              </a:lnSpc>
            </a:pPr>
            <a:r>
              <a:rPr lang="en-GB" sz="2200" dirty="0" smtClean="0"/>
              <a:t>All </a:t>
            </a:r>
            <a:r>
              <a:rPr lang="en-GB" sz="2200" dirty="0" smtClean="0"/>
              <a:t>reports and material to be available in local languages and have audio-visuals</a:t>
            </a:r>
          </a:p>
          <a:p>
            <a:pPr>
              <a:lnSpc>
                <a:spcPct val="90000"/>
              </a:lnSpc>
            </a:pPr>
            <a:endParaRPr lang="en-GB" sz="2200" dirty="0" smtClean="0"/>
          </a:p>
          <a:p>
            <a:pPr>
              <a:lnSpc>
                <a:spcPct val="90000"/>
              </a:lnSpc>
            </a:pPr>
            <a:r>
              <a:rPr lang="en-GB" sz="2200" dirty="0" smtClean="0"/>
              <a:t>Consumer </a:t>
            </a:r>
            <a:r>
              <a:rPr lang="en-GB" sz="2200" dirty="0" smtClean="0"/>
              <a:t>surveys with participation of consumer groups</a:t>
            </a:r>
          </a:p>
        </p:txBody>
      </p:sp>
    </p:spTree>
    <p:extLst>
      <p:ext uri="{BB962C8B-B14F-4D97-AF65-F5344CB8AC3E}">
        <p14:creationId xmlns="" xmlns:p14="http://schemas.microsoft.com/office/powerpoint/2010/main" val="33486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7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Ensuring efficiency in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Planning processes</a:t>
            </a:r>
          </a:p>
          <a:p>
            <a:pPr lvl="1"/>
            <a:r>
              <a:rPr lang="en-US" sz="1600" dirty="0" smtClean="0"/>
              <a:t>Most DISCOMs and SERCs do not undertake independent demand-supply assessment</a:t>
            </a:r>
          </a:p>
          <a:p>
            <a:pPr lvl="1"/>
            <a:r>
              <a:rPr lang="en-US" sz="1600" dirty="0" smtClean="0"/>
              <a:t>Lack of power purchase planning leading to high cost short term power purchase</a:t>
            </a:r>
          </a:p>
          <a:p>
            <a:pPr lvl="1"/>
            <a:r>
              <a:rPr lang="en-US" sz="1600" dirty="0" smtClean="0"/>
              <a:t>Large scale </a:t>
            </a:r>
            <a:r>
              <a:rPr lang="en-US" sz="1600" dirty="0" err="1" smtClean="0"/>
              <a:t>capex</a:t>
            </a:r>
            <a:r>
              <a:rPr lang="en-US" sz="1600" dirty="0" smtClean="0"/>
              <a:t> plans being approved but no post facto cost-benefit analysis</a:t>
            </a:r>
          </a:p>
          <a:p>
            <a:pPr lvl="1"/>
            <a:r>
              <a:rPr lang="en-US" sz="1600" dirty="0" smtClean="0"/>
              <a:t>No third party audit or verification of efficacy and prudence of </a:t>
            </a:r>
            <a:r>
              <a:rPr lang="en-US" sz="1600" dirty="0" err="1" smtClean="0"/>
              <a:t>capex</a:t>
            </a:r>
            <a:r>
              <a:rPr lang="en-US" sz="1600" dirty="0" smtClean="0"/>
              <a:t> undertaken</a:t>
            </a:r>
          </a:p>
          <a:p>
            <a:endParaRPr lang="en-US" sz="1800" dirty="0" smtClean="0"/>
          </a:p>
          <a:p>
            <a:r>
              <a:rPr lang="en-US" sz="2400" dirty="0" smtClean="0"/>
              <a:t>Metering and billing systems</a:t>
            </a:r>
          </a:p>
          <a:p>
            <a:pPr lvl="1"/>
            <a:r>
              <a:rPr lang="en-US" sz="1600" dirty="0" smtClean="0"/>
              <a:t>11 KV feeder data not available and/or reliable</a:t>
            </a:r>
          </a:p>
          <a:p>
            <a:pPr lvl="1"/>
            <a:r>
              <a:rPr lang="en-US" sz="1600" dirty="0" smtClean="0"/>
              <a:t>No audit of IT systems used for billing</a:t>
            </a:r>
          </a:p>
          <a:p>
            <a:pPr lvl="1"/>
            <a:r>
              <a:rPr lang="en-US" sz="1600" dirty="0" smtClean="0"/>
              <a:t>Division-level energy audit information is not available, many ERCs do not seek this data</a:t>
            </a:r>
          </a:p>
          <a:p>
            <a:endParaRPr lang="en-US" sz="1800" dirty="0" smtClean="0"/>
          </a:p>
          <a:p>
            <a:r>
              <a:rPr lang="en-US" sz="2400" dirty="0" smtClean="0"/>
              <a:t>Standards of performance</a:t>
            </a:r>
          </a:p>
          <a:p>
            <a:pPr lvl="1"/>
            <a:r>
              <a:rPr lang="en-US" sz="1600" dirty="0" smtClean="0"/>
              <a:t>Compliance is still an issue, very few ERCs report this data in a useful manner</a:t>
            </a:r>
          </a:p>
          <a:p>
            <a:pPr lvl="1"/>
            <a:r>
              <a:rPr lang="en-US" sz="1600" dirty="0" smtClean="0"/>
              <a:t>Reliability indices, no benchmarking</a:t>
            </a:r>
          </a:p>
          <a:p>
            <a:pPr lvl="1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58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regulatory capacity to improve sector efficiency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SERCs can undertake independent studies for comprehensive demand assessment, load profiles</a:t>
            </a:r>
          </a:p>
          <a:p>
            <a:pPr lvl="1"/>
            <a:r>
              <a:rPr lang="en-US" dirty="0" smtClean="0"/>
              <a:t>CEA can be a knowledge partner</a:t>
            </a:r>
          </a:p>
          <a:p>
            <a:endParaRPr lang="en-US" dirty="0" smtClean="0"/>
          </a:p>
          <a:p>
            <a:r>
              <a:rPr lang="en-US" dirty="0" smtClean="0"/>
              <a:t>Undertake </a:t>
            </a:r>
            <a:r>
              <a:rPr lang="en-US" dirty="0" smtClean="0"/>
              <a:t>public consultation on power purchase planning based on well studied comprehensive background/approach paper</a:t>
            </a:r>
          </a:p>
          <a:p>
            <a:endParaRPr lang="en-US" dirty="0" smtClean="0"/>
          </a:p>
          <a:p>
            <a:r>
              <a:rPr lang="en-US" dirty="0" smtClean="0"/>
              <a:t>Tariff </a:t>
            </a:r>
            <a:r>
              <a:rPr lang="en-US" dirty="0" smtClean="0"/>
              <a:t>regulations and MYT implementation needs to reviewed with a focus on efficiency </a:t>
            </a:r>
            <a:r>
              <a:rPr lang="en-US" dirty="0" smtClean="0"/>
              <a:t>improvement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Third party independent audit of Capex implementation and its cost-benefit analysis</a:t>
            </a:r>
          </a:p>
          <a:p>
            <a:pPr lvl="1"/>
            <a:r>
              <a:rPr lang="en-US" dirty="0" smtClean="0"/>
              <a:t>Undertake public process to evaluate such assessments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84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 should be done</a:t>
            </a:r>
            <a:endParaRPr lang="en-GB" dirty="0" smtClean="0"/>
          </a:p>
        </p:txBody>
      </p:sp>
      <p:pic>
        <p:nvPicPr>
          <p:cNvPr id="31642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48600" y="4482"/>
            <a:ext cx="1295400" cy="6167718"/>
          </a:xfrm>
        </p:spPr>
      </p:pic>
      <p:sp>
        <p:nvSpPr>
          <p:cNvPr id="31641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54F01D3-66A0-4966-A904-9E860372C8B4}" type="slidenum">
              <a:rPr lang="en-US" smtClean="0">
                <a:solidFill>
                  <a:schemeClr val="bg1"/>
                </a:solidFill>
              </a:rPr>
              <a:pPr/>
              <a:t>18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371600"/>
            <a:ext cx="7239000" cy="4724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 smtClean="0"/>
              <a:t>DISCOMs, SERCs, FOR, Governments and Government agencies have roles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Efforts needed to regain credibility of regulatory institution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Ultimate aim should be to ensure good quality, affordable power supply to all people</a:t>
            </a:r>
          </a:p>
          <a:p>
            <a:pPr lvl="1"/>
            <a:r>
              <a:rPr lang="en-US" sz="2000" dirty="0" smtClean="0"/>
              <a:t>Competition and financial viability is a means and not an end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Start by replicating ideas already implemented in some States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Relevant issues to be simultaneously taken up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0978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</a:t>
            </a:r>
            <a:r>
              <a:rPr lang="en-US" dirty="0" smtClean="0"/>
              <a:t>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Prayas Energy Group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www.prayaspune.org/peg</a:t>
            </a:r>
            <a:r>
              <a:rPr lang="en-US" sz="2000" dirty="0"/>
              <a:t> </a:t>
            </a:r>
          </a:p>
          <a:p>
            <a:pPr marL="0" indent="0" algn="ctr">
              <a:buNone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66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ambria" pitchFamily="18" charset="0"/>
              </a:rPr>
              <a:t>Prayas</a:t>
            </a:r>
            <a:r>
              <a:rPr lang="en-US" dirty="0" smtClean="0">
                <a:latin typeface="Cambria" pitchFamily="18" charset="0"/>
              </a:rPr>
              <a:t> - Energy Group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312854536"/>
              </p:ext>
            </p:extLst>
          </p:nvPr>
        </p:nvGraphicFramePr>
        <p:xfrm>
          <a:off x="3886200" y="1352550"/>
          <a:ext cx="5486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Picture 15" descr="prayasweb"/>
          <p:cNvPicPr>
            <a:picLocks noChangeAspect="1" noChangeArrowheads="1"/>
          </p:cNvPicPr>
          <p:nvPr/>
        </p:nvPicPr>
        <p:blipFill>
          <a:blip r:embed="rId8" cstate="print">
            <a:lum contrast="80000"/>
          </a:blip>
          <a:srcRect/>
          <a:stretch>
            <a:fillRect/>
          </a:stretch>
        </p:blipFill>
        <p:spPr bwMode="auto">
          <a:xfrm>
            <a:off x="0" y="6429396"/>
            <a:ext cx="785786" cy="321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749E-726C-4633-8846-857282FAAE35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92088" y="1041508"/>
            <a:ext cx="4228194" cy="5283092"/>
            <a:chOff x="192088" y="1041508"/>
            <a:chExt cx="4228194" cy="5283092"/>
          </a:xfrm>
        </p:grpSpPr>
        <p:pic>
          <p:nvPicPr>
            <p:cNvPr id="13" name="Picture 16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406" y="3269622"/>
              <a:ext cx="864437" cy="1757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14" name="Picture 19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5339" y="3037979"/>
              <a:ext cx="1073782" cy="2008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15" name="Picture 20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818" y="1069016"/>
              <a:ext cx="1142139" cy="175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17" name="Picture 17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88" y="1087837"/>
              <a:ext cx="1201952" cy="2087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807" y="1041508"/>
              <a:ext cx="1251796" cy="2180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19" name="Picture 8" descr="Picture5.jpg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379" y="4504567"/>
              <a:ext cx="2187439" cy="1653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6" descr="IMG_1072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2094" y="2742634"/>
              <a:ext cx="1948188" cy="1488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90800" y="4279582"/>
              <a:ext cx="1447800" cy="20450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82418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84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 of the k</a:t>
            </a:r>
            <a:r>
              <a:rPr lang="en-US" dirty="0" smtClean="0"/>
              <a:t>ey </a:t>
            </a:r>
            <a:r>
              <a:rPr lang="en-US" dirty="0" smtClean="0"/>
              <a:t>reform provisions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the Act</a:t>
            </a:r>
          </a:p>
          <a:p>
            <a:pPr lvl="1"/>
            <a:r>
              <a:rPr lang="en-US" dirty="0" smtClean="0"/>
              <a:t>Ensuring electricity for all</a:t>
            </a:r>
          </a:p>
          <a:p>
            <a:pPr lvl="1"/>
            <a:r>
              <a:rPr lang="en-US" dirty="0" smtClean="0"/>
              <a:t>Protecting </a:t>
            </a:r>
            <a:r>
              <a:rPr lang="en-US" dirty="0" smtClean="0"/>
              <a:t>consumer </a:t>
            </a:r>
            <a:r>
              <a:rPr lang="en-US" dirty="0" smtClean="0"/>
              <a:t>interest</a:t>
            </a:r>
          </a:p>
          <a:p>
            <a:pPr lvl="1"/>
            <a:r>
              <a:rPr lang="en-US" dirty="0" smtClean="0"/>
              <a:t>Improving performance and encouraging efficiency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have we achieved</a:t>
            </a:r>
          </a:p>
          <a:p>
            <a:endParaRPr lang="en-US" dirty="0" smtClean="0"/>
          </a:p>
          <a:p>
            <a:r>
              <a:rPr lang="en-US" dirty="0" smtClean="0"/>
              <a:t>Challenges and way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29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5"/>
          <p:cNvSpPr>
            <a:spLocks noGrp="1"/>
          </p:cNvSpPr>
          <p:nvPr>
            <p:ph type="title"/>
          </p:nvPr>
        </p:nvSpPr>
        <p:spPr>
          <a:xfrm>
            <a:off x="6589058" y="0"/>
            <a:ext cx="2514599" cy="1643856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b="1" dirty="0" smtClean="0">
                <a:latin typeface="Arial Black" pitchFamily="34" charset="0"/>
                <a:cs typeface="Times New Roman" pitchFamily="18" charset="0"/>
              </a:rPr>
              <a:t>The ‘happening sector’</a:t>
            </a:r>
            <a:endParaRPr lang="en-US" sz="2800" b="1" dirty="0" smtClean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5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F3FF44B-C738-41A4-AC0F-A8BF5BC64234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119467" y="762000"/>
            <a:ext cx="6324600" cy="5791200"/>
          </a:xfrm>
          <a:prstGeom prst="ellipse">
            <a:avLst/>
          </a:prstGeom>
          <a:noFill/>
          <a:ln w="285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97540" y="38427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56565" y="1046956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666999" y="2120479"/>
            <a:ext cx="2908883" cy="27116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5" name="TextBox 13"/>
          <p:cNvSpPr txBox="1">
            <a:spLocks noChangeArrowheads="1"/>
          </p:cNvSpPr>
          <p:nvPr/>
        </p:nvSpPr>
        <p:spPr bwMode="auto">
          <a:xfrm>
            <a:off x="2885514" y="2642686"/>
            <a:ext cx="2792505" cy="2439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500" dirty="0"/>
              <a:t>Political &amp; Policy </a:t>
            </a:r>
            <a:r>
              <a:rPr lang="en-US" sz="1500" dirty="0" smtClean="0"/>
              <a:t>support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500" dirty="0" smtClean="0"/>
              <a:t>Massive investment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500" dirty="0" smtClean="0"/>
              <a:t>High </a:t>
            </a:r>
            <a:r>
              <a:rPr lang="en-US" sz="1500" dirty="0"/>
              <a:t>interest of Indian and international </a:t>
            </a:r>
            <a:r>
              <a:rPr lang="en-US" sz="1500" dirty="0" smtClean="0"/>
              <a:t>players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500" dirty="0" smtClean="0"/>
              <a:t>Climate </a:t>
            </a:r>
            <a:r>
              <a:rPr lang="en-US" sz="1500" dirty="0"/>
              <a:t>&amp; fuel challenge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</p:txBody>
      </p:sp>
      <p:sp>
        <p:nvSpPr>
          <p:cNvPr id="15" name="Oval 14"/>
          <p:cNvSpPr/>
          <p:nvPr/>
        </p:nvSpPr>
        <p:spPr>
          <a:xfrm>
            <a:off x="6633882" y="2723356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688105" y="4841105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397540" y="5585502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7700" y="4711233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0" y="2819400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93376" y="1105063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3947832" y="1385047"/>
            <a:ext cx="333935" cy="7354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Up Arrow 30"/>
          <p:cNvSpPr/>
          <p:nvPr/>
        </p:nvSpPr>
        <p:spPr>
          <a:xfrm rot="10800000">
            <a:off x="4024032" y="4832140"/>
            <a:ext cx="333935" cy="7354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Up Arrow 31"/>
          <p:cNvSpPr/>
          <p:nvPr/>
        </p:nvSpPr>
        <p:spPr>
          <a:xfrm rot="5400000">
            <a:off x="5776632" y="3014547"/>
            <a:ext cx="333935" cy="7354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Up Arrow 32"/>
          <p:cNvSpPr/>
          <p:nvPr/>
        </p:nvSpPr>
        <p:spPr>
          <a:xfrm rot="16200000">
            <a:off x="2132316" y="3003340"/>
            <a:ext cx="333935" cy="7354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96" name="TextBox 24"/>
          <p:cNvSpPr txBox="1">
            <a:spLocks noChangeArrowheads="1"/>
          </p:cNvSpPr>
          <p:nvPr/>
        </p:nvSpPr>
        <p:spPr bwMode="auto">
          <a:xfrm>
            <a:off x="851483" y="1371599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dirty="0"/>
              <a:t>ICT applications</a:t>
            </a:r>
          </a:p>
        </p:txBody>
      </p:sp>
      <p:sp>
        <p:nvSpPr>
          <p:cNvPr id="24595" name="TextBox 23"/>
          <p:cNvSpPr txBox="1">
            <a:spLocks noChangeArrowheads="1"/>
          </p:cNvSpPr>
          <p:nvPr/>
        </p:nvSpPr>
        <p:spPr bwMode="auto">
          <a:xfrm>
            <a:off x="0" y="3048000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dirty="0"/>
              <a:t>Market operation</a:t>
            </a:r>
          </a:p>
        </p:txBody>
      </p:sp>
      <p:sp>
        <p:nvSpPr>
          <p:cNvPr id="24592" name="TextBox 20"/>
          <p:cNvSpPr txBox="1">
            <a:spLocks noChangeArrowheads="1"/>
          </p:cNvSpPr>
          <p:nvPr/>
        </p:nvSpPr>
        <p:spPr bwMode="auto">
          <a:xfrm>
            <a:off x="726141" y="4939389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dirty="0"/>
              <a:t>End-use efficiency</a:t>
            </a:r>
          </a:p>
        </p:txBody>
      </p:sp>
      <p:sp>
        <p:nvSpPr>
          <p:cNvPr id="24591" name="TextBox 19"/>
          <p:cNvSpPr txBox="1">
            <a:spLocks noChangeArrowheads="1"/>
          </p:cNvSpPr>
          <p:nvPr/>
        </p:nvSpPr>
        <p:spPr bwMode="auto">
          <a:xfrm>
            <a:off x="3397540" y="5907087"/>
            <a:ext cx="152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dirty="0"/>
              <a:t>Rural electrification</a:t>
            </a:r>
          </a:p>
        </p:txBody>
      </p:sp>
      <p:sp>
        <p:nvSpPr>
          <p:cNvPr id="24588" name="TextBox 16"/>
          <p:cNvSpPr txBox="1">
            <a:spLocks noChangeArrowheads="1"/>
          </p:cNvSpPr>
          <p:nvPr/>
        </p:nvSpPr>
        <p:spPr bwMode="auto">
          <a:xfrm>
            <a:off x="5688105" y="5082708"/>
            <a:ext cx="14162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dirty="0"/>
              <a:t>Distribution &amp; </a:t>
            </a:r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24587" name="TextBox 15"/>
          <p:cNvSpPr txBox="1">
            <a:spLocks noChangeArrowheads="1"/>
          </p:cNvSpPr>
          <p:nvPr/>
        </p:nvSpPr>
        <p:spPr bwMode="auto">
          <a:xfrm>
            <a:off x="6557682" y="3059206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dirty="0"/>
              <a:t>Transmission &amp; G</a:t>
            </a:r>
            <a:r>
              <a:rPr lang="en-US" dirty="0" smtClean="0"/>
              <a:t>rid</a:t>
            </a:r>
            <a:endParaRPr lang="en-US" dirty="0"/>
          </a:p>
        </p:txBody>
      </p:sp>
      <p:sp>
        <p:nvSpPr>
          <p:cNvPr id="24583" name="TextBox 11"/>
          <p:cNvSpPr txBox="1">
            <a:spLocks noChangeArrowheads="1"/>
          </p:cNvSpPr>
          <p:nvPr/>
        </p:nvSpPr>
        <p:spPr bwMode="auto">
          <a:xfrm>
            <a:off x="5764305" y="1458912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dirty="0"/>
              <a:t>Renewable </a:t>
            </a:r>
          </a:p>
        </p:txBody>
      </p:sp>
      <p:sp>
        <p:nvSpPr>
          <p:cNvPr id="24581" name="TextBox 9"/>
          <p:cNvSpPr txBox="1">
            <a:spLocks noChangeArrowheads="1"/>
          </p:cNvSpPr>
          <p:nvPr/>
        </p:nvSpPr>
        <p:spPr bwMode="auto">
          <a:xfrm>
            <a:off x="3505200" y="381000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dirty="0"/>
              <a:t>Capacity Addition</a:t>
            </a:r>
          </a:p>
        </p:txBody>
      </p:sp>
    </p:spTree>
    <p:extLst>
      <p:ext uri="{BB962C8B-B14F-4D97-AF65-F5344CB8AC3E}">
        <p14:creationId xmlns:p14="http://schemas.microsoft.com/office/powerpoint/2010/main" xmlns="" val="22001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97CA-FB55-4B25-B910-1F46B3C13E1B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Electricity Act 2003: Reform agenda</a:t>
            </a:r>
            <a:endParaRPr lang="en-GB" dirty="0"/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686800" cy="54864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Preamble: </a:t>
            </a:r>
            <a:r>
              <a:rPr lang="en-US" sz="2000" dirty="0" smtClean="0"/>
              <a:t>An Act…for </a:t>
            </a:r>
            <a:r>
              <a:rPr lang="en-US" sz="2000" dirty="0"/>
              <a:t>taking measures conducive </a:t>
            </a:r>
            <a:r>
              <a:rPr lang="en-US" sz="2000" dirty="0" smtClean="0"/>
              <a:t>to:</a:t>
            </a:r>
          </a:p>
          <a:p>
            <a:pPr lvl="1"/>
            <a:r>
              <a:rPr lang="en-US" sz="1800" dirty="0" smtClean="0"/>
              <a:t>protecting </a:t>
            </a:r>
            <a:r>
              <a:rPr lang="en-US" sz="1800" dirty="0"/>
              <a:t>interest of consumers and </a:t>
            </a:r>
            <a:r>
              <a:rPr lang="en-US" sz="1800" b="1" i="1" u="sng" dirty="0"/>
              <a:t>supply of electricity to all areas, </a:t>
            </a:r>
          </a:p>
          <a:p>
            <a:pPr lvl="1"/>
            <a:r>
              <a:rPr lang="en-US" sz="1800" dirty="0"/>
              <a:t>rationalization of electricity tariff, </a:t>
            </a:r>
            <a:r>
              <a:rPr lang="en-US" sz="1800" dirty="0" smtClean="0"/>
              <a:t>promotion </a:t>
            </a:r>
            <a:r>
              <a:rPr lang="en-US" sz="1800" dirty="0"/>
              <a:t>of efficient and environmentally benign policies, </a:t>
            </a:r>
            <a:endParaRPr lang="en-US" sz="1800" dirty="0" smtClean="0"/>
          </a:p>
          <a:p>
            <a:pPr lvl="1"/>
            <a:endParaRPr lang="en-US" sz="1800" i="1" dirty="0" smtClean="0"/>
          </a:p>
          <a:p>
            <a:r>
              <a:rPr lang="en-IN" sz="2000" b="1" dirty="0" smtClean="0"/>
              <a:t>Sec 6: </a:t>
            </a:r>
            <a:r>
              <a:rPr lang="en-IN" sz="2000" dirty="0" smtClean="0"/>
              <a:t>Rural electrification: </a:t>
            </a:r>
            <a:r>
              <a:rPr lang="en-IN" sz="2000" dirty="0" smtClean="0"/>
              <a:t>Joint responsibility of State &amp; Central Government</a:t>
            </a:r>
          </a:p>
          <a:p>
            <a:pPr lvl="1"/>
            <a:r>
              <a:rPr lang="en-IN" sz="1600" dirty="0" smtClean="0"/>
              <a:t>Jointly </a:t>
            </a:r>
            <a:r>
              <a:rPr lang="en-IN" sz="1600" dirty="0" smtClean="0"/>
              <a:t>endeavour to </a:t>
            </a:r>
            <a:r>
              <a:rPr lang="en-IN" sz="1600" b="1" i="1" u="sng" dirty="0" smtClean="0"/>
              <a:t>provide access to electricity to all areas including villages and hamlets</a:t>
            </a:r>
            <a:r>
              <a:rPr lang="en-IN" sz="1600" dirty="0" smtClean="0"/>
              <a:t> through rural electricity infrastructure and </a:t>
            </a:r>
            <a:r>
              <a:rPr lang="en-IN" sz="1600" b="1" i="1" u="sng" dirty="0" smtClean="0"/>
              <a:t>electrification of </a:t>
            </a:r>
            <a:r>
              <a:rPr lang="en-IN" sz="1600" b="1" i="1" u="sng" dirty="0" smtClean="0"/>
              <a:t>households</a:t>
            </a:r>
          </a:p>
          <a:p>
            <a:pPr lvl="1"/>
            <a:endParaRPr lang="en-IN" sz="1600" b="1" i="1" u="sng" dirty="0" smtClean="0"/>
          </a:p>
          <a:p>
            <a:r>
              <a:rPr lang="en-IN" sz="2000" b="1" dirty="0" smtClean="0"/>
              <a:t>Sec </a:t>
            </a:r>
            <a:r>
              <a:rPr lang="en-IN" sz="2000" b="1" dirty="0" smtClean="0"/>
              <a:t>61: </a:t>
            </a:r>
            <a:r>
              <a:rPr lang="en-IN" sz="2000" dirty="0" smtClean="0"/>
              <a:t>Tariff regulations</a:t>
            </a:r>
          </a:p>
          <a:p>
            <a:pPr lvl="1"/>
            <a:r>
              <a:rPr lang="en-IN" sz="1800" dirty="0" smtClean="0"/>
              <a:t>Encourage competition, </a:t>
            </a:r>
            <a:r>
              <a:rPr lang="en-IN" sz="1800" b="1" i="1" u="sng" dirty="0" smtClean="0"/>
              <a:t>efficiency, economical use of the resources, good performance and optimum investments;</a:t>
            </a:r>
          </a:p>
          <a:p>
            <a:pPr lvl="1"/>
            <a:r>
              <a:rPr lang="en-IN" sz="1800" b="1" i="1" u="sng" dirty="0" smtClean="0"/>
              <a:t>Safeguarding of consumers' interest and at the same time, recovery of the cost of electricity in a reasonable manner</a:t>
            </a:r>
            <a:r>
              <a:rPr lang="en-IN" sz="1800" b="1" i="1" u="sng" dirty="0" smtClean="0"/>
              <a:t>; rewarding </a:t>
            </a:r>
            <a:r>
              <a:rPr lang="en-IN" sz="1800" b="1" i="1" u="sng" dirty="0" smtClean="0"/>
              <a:t>efficiency in performance</a:t>
            </a:r>
            <a:r>
              <a:rPr lang="en-IN" sz="1800" b="1" i="1" u="sng" dirty="0" smtClean="0"/>
              <a:t>;</a:t>
            </a:r>
          </a:p>
          <a:p>
            <a:pPr lvl="1"/>
            <a:endParaRPr lang="en-IN" sz="1800" b="1" i="1" u="sng" dirty="0" smtClean="0"/>
          </a:p>
          <a:p>
            <a:r>
              <a:rPr lang="en-IN" sz="2000" b="1" dirty="0" smtClean="0"/>
              <a:t>Sec 86</a:t>
            </a:r>
            <a:r>
              <a:rPr lang="en-IN" sz="2000" b="1" dirty="0" smtClean="0"/>
              <a:t>. </a:t>
            </a:r>
            <a:r>
              <a:rPr lang="en-IN" sz="2000" dirty="0" smtClean="0"/>
              <a:t>Functions </a:t>
            </a:r>
            <a:r>
              <a:rPr lang="en-IN" sz="2000" dirty="0" smtClean="0"/>
              <a:t>of State Commission: </a:t>
            </a:r>
          </a:p>
          <a:p>
            <a:pPr lvl="1"/>
            <a:r>
              <a:rPr lang="en-IN" sz="1800" b="1" i="1" u="sng" dirty="0" smtClean="0"/>
              <a:t>Ensure transparency while exercising its powers and discharging its functions</a:t>
            </a:r>
            <a:r>
              <a:rPr lang="en-IN" sz="1800" b="1" i="1" u="sng" dirty="0" smtClean="0"/>
              <a:t>.</a:t>
            </a:r>
          </a:p>
          <a:p>
            <a:pPr lvl="1"/>
            <a:endParaRPr lang="en-IN" sz="18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11011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RGGVY: Major step forward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2999"/>
            <a:ext cx="8229600" cy="533400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Commitment through National Electricity Policy 2005</a:t>
            </a:r>
          </a:p>
          <a:p>
            <a:pPr lvl="1"/>
            <a:r>
              <a:rPr lang="en-IN" sz="2900" dirty="0" smtClean="0"/>
              <a:t>ensure minimum lifeline consumption 1 unit/household/day as a merit good by </a:t>
            </a:r>
            <a:r>
              <a:rPr lang="en-IN" sz="2900" dirty="0" smtClean="0"/>
              <a:t>2012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Major </a:t>
            </a:r>
            <a:r>
              <a:rPr lang="en-US" dirty="0" smtClean="0"/>
              <a:t>GoI programme for rural grid extension</a:t>
            </a:r>
          </a:p>
          <a:p>
            <a:pPr lvl="1"/>
            <a:r>
              <a:rPr lang="en-US" dirty="0" smtClean="0"/>
              <a:t>90% capital subsidy, 10% loan from </a:t>
            </a:r>
            <a:r>
              <a:rPr lang="en-US" dirty="0" smtClean="0"/>
              <a:t>REC, Total </a:t>
            </a:r>
            <a:r>
              <a:rPr lang="en-US" dirty="0" smtClean="0"/>
              <a:t>investment of ~Rs</a:t>
            </a:r>
            <a:r>
              <a:rPr lang="en-US" dirty="0"/>
              <a:t>. </a:t>
            </a:r>
            <a:r>
              <a:rPr lang="en-US" dirty="0" smtClean="0"/>
              <a:t>90,000 Cr </a:t>
            </a:r>
          </a:p>
          <a:p>
            <a:pPr lvl="1"/>
            <a:r>
              <a:rPr lang="en-US" dirty="0" smtClean="0"/>
              <a:t>Discom </a:t>
            </a:r>
            <a:r>
              <a:rPr lang="en-US" dirty="0"/>
              <a:t>to ensure 6-8 hrs supply to newly connected </a:t>
            </a:r>
            <a:r>
              <a:rPr lang="en-US" dirty="0" smtClean="0"/>
              <a:t>HH</a:t>
            </a:r>
          </a:p>
          <a:p>
            <a:endParaRPr lang="en-US" dirty="0" smtClean="0"/>
          </a:p>
          <a:p>
            <a:r>
              <a:rPr lang="en-US" dirty="0" smtClean="0"/>
              <a:t>Status - time and cost overruns, quality concerns</a:t>
            </a:r>
          </a:p>
          <a:p>
            <a:endParaRPr lang="en-US" dirty="0" smtClean="0"/>
          </a:p>
          <a:p>
            <a:r>
              <a:rPr lang="en-US" dirty="0" smtClean="0"/>
              <a:t>Achievement: </a:t>
            </a:r>
          </a:p>
          <a:p>
            <a:pPr lvl="1"/>
            <a:r>
              <a:rPr lang="en-US" dirty="0" smtClean="0"/>
              <a:t>1.8 Cr HHs provided </a:t>
            </a:r>
            <a:r>
              <a:rPr lang="en-US" dirty="0" smtClean="0"/>
              <a:t>connection, </a:t>
            </a:r>
            <a:r>
              <a:rPr lang="en-IN" dirty="0" smtClean="0"/>
              <a:t>Village </a:t>
            </a:r>
            <a:r>
              <a:rPr lang="en-IN" dirty="0"/>
              <a:t>electrification </a:t>
            </a:r>
            <a:r>
              <a:rPr lang="en-IN" dirty="0" smtClean="0"/>
              <a:t>increased to </a:t>
            </a:r>
            <a:r>
              <a:rPr lang="en-IN" dirty="0"/>
              <a:t>92%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Key challenge: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How to ensure adequate hours of supply on these rural feeders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  <a:endParaRPr lang="en-US" i="1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7089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6934200" cy="44958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971600" y="260648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/>
              <a:t>Low levels of household electrification – nearly 8 </a:t>
            </a:r>
            <a:r>
              <a:rPr lang="en-IN" sz="2800" dirty="0" err="1" smtClean="0"/>
              <a:t>crore</a:t>
            </a:r>
            <a:r>
              <a:rPr lang="en-IN" sz="2800" dirty="0" smtClean="0"/>
              <a:t> households to be electrified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6172200"/>
            <a:ext cx="42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Census 2011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00483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Uncomfortable </a:t>
            </a:r>
            <a:r>
              <a:rPr lang="en-US" sz="3200" dirty="0" smtClean="0"/>
              <a:t>truths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1219200"/>
            <a:ext cx="4040188" cy="3951288"/>
          </a:xfrm>
        </p:spPr>
        <p:txBody>
          <a:bodyPr>
            <a:normAutofit/>
          </a:bodyPr>
          <a:lstStyle/>
          <a:p>
            <a:r>
              <a:rPr lang="en-US" sz="2400" dirty="0"/>
              <a:t>Slow progress of </a:t>
            </a:r>
            <a:r>
              <a:rPr lang="en-US" sz="2400" dirty="0" smtClean="0"/>
              <a:t>household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electrification</a:t>
            </a:r>
            <a:endParaRPr lang="en-IN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1295400"/>
            <a:ext cx="4041775" cy="3951288"/>
          </a:xfrm>
        </p:spPr>
        <p:txBody>
          <a:bodyPr/>
          <a:lstStyle/>
          <a:p>
            <a:r>
              <a:rPr lang="en-IN" dirty="0"/>
              <a:t>Large proportion of APL households without access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4E4816ED-F5A6-4F19-B5E2-EA62556EC564}" type="slidenum">
              <a:rPr lang="en-US" sz="2000" b="1" smtClean="0">
                <a:solidFill>
                  <a:schemeClr val="bg1"/>
                </a:solidFill>
              </a:rPr>
              <a:pPr/>
              <a:t>8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86210351"/>
              </p:ext>
            </p:extLst>
          </p:nvPr>
        </p:nvGraphicFramePr>
        <p:xfrm>
          <a:off x="-17929" y="2133600"/>
          <a:ext cx="4572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54519355"/>
              </p:ext>
            </p:extLst>
          </p:nvPr>
        </p:nvGraphicFramePr>
        <p:xfrm>
          <a:off x="4953000" y="2362200"/>
          <a:ext cx="3962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29200" y="60198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NSSO 2008-09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30107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/>
          <a:lstStyle/>
          <a:p>
            <a:pPr marL="0" indent="0"/>
            <a:r>
              <a:rPr lang="en-US" dirty="0" smtClean="0"/>
              <a:t>Poor are missing the electricity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1 </a:t>
            </a:r>
            <a:r>
              <a:rPr lang="en-US" sz="2400" dirty="0"/>
              <a:t>out of every 5 persons in world without electricity access lives in India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45% of India’s rural households do not have access to electricity. 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Electricity supply increased 75%, household access by 11% in last decade</a:t>
            </a:r>
          </a:p>
          <a:p>
            <a:r>
              <a:rPr lang="en-GB" sz="2400" dirty="0"/>
              <a:t>Most consumers poor: those paying monthly bill &gt; Rs 150:  45% of households</a:t>
            </a:r>
          </a:p>
          <a:p>
            <a:r>
              <a:rPr lang="en-GB" sz="2400" dirty="0"/>
              <a:t>Anecdotal/typical data</a:t>
            </a:r>
          </a:p>
          <a:p>
            <a:pPr lvl="1"/>
            <a:r>
              <a:rPr lang="en-GB" sz="2200" dirty="0"/>
              <a:t>Average hours of supply in rural areas: 2-6 hours</a:t>
            </a:r>
          </a:p>
          <a:p>
            <a:pPr lvl="1"/>
            <a:r>
              <a:rPr lang="en-GB" sz="2200" dirty="0"/>
              <a:t>De-electrification of villages: 10%</a:t>
            </a:r>
          </a:p>
          <a:p>
            <a:pPr lvl="1"/>
            <a:r>
              <a:rPr lang="en-GB" sz="2200" dirty="0"/>
              <a:t>Un-authorised connections: 30% </a:t>
            </a:r>
          </a:p>
          <a:p>
            <a:pPr lvl="1"/>
            <a:r>
              <a:rPr lang="en-GB" sz="2200" dirty="0"/>
              <a:t>Permanent disconnections: 15-20</a:t>
            </a:r>
            <a:r>
              <a:rPr lang="en-GB" sz="2200" dirty="0" smtClean="0"/>
              <a:t>%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16ED-F5A6-4F19-B5E2-EA62556EC56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856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4326</TotalTime>
  <Words>1304</Words>
  <Application>Microsoft Office PowerPoint</Application>
  <PresentationFormat>On-screen Show (4:3)</PresentationFormat>
  <Paragraphs>225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NATIONAL CONFERENCE ON: “10 YEARS OF THE ELECTRICITY ACT, 2003: A CRITICAL REVIEW”</vt:lpstr>
      <vt:lpstr>Prayas - Energy Group</vt:lpstr>
      <vt:lpstr>Outline</vt:lpstr>
      <vt:lpstr>The ‘happening sector’</vt:lpstr>
      <vt:lpstr>Electricity Act 2003: Reform agenda</vt:lpstr>
      <vt:lpstr>RGGVY: Major step forward</vt:lpstr>
      <vt:lpstr>Slide 7</vt:lpstr>
      <vt:lpstr>Uncomfortable truths</vt:lpstr>
      <vt:lpstr>Poor are missing the electricity bus</vt:lpstr>
      <vt:lpstr> Structural disincentive to supply to rural households</vt:lpstr>
      <vt:lpstr>Some action ideas</vt:lpstr>
      <vt:lpstr>Institutional aspects</vt:lpstr>
      <vt:lpstr>Regulatory Appointments</vt:lpstr>
      <vt:lpstr>Public participation in regulatory processes</vt:lpstr>
      <vt:lpstr>Listen to the poor: Bring their voice into regulatory forums</vt:lpstr>
      <vt:lpstr>Ensuring efficiency in performance</vt:lpstr>
      <vt:lpstr>Improving regulatory capacity to improve sector efficiency</vt:lpstr>
      <vt:lpstr>What should be done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from MoU to Competitive Bidding</dc:title>
  <dc:creator>Shantanu</dc:creator>
  <cp:lastModifiedBy>Prayas</cp:lastModifiedBy>
  <cp:revision>380</cp:revision>
  <cp:lastPrinted>2012-02-17T13:42:42Z</cp:lastPrinted>
  <dcterms:created xsi:type="dcterms:W3CDTF">2011-05-13T08:18:50Z</dcterms:created>
  <dcterms:modified xsi:type="dcterms:W3CDTF">2013-08-01T09:39:16Z</dcterms:modified>
</cp:coreProperties>
</file>