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335" r:id="rId3"/>
    <p:sldId id="343" r:id="rId4"/>
    <p:sldId id="340" r:id="rId5"/>
    <p:sldId id="342" r:id="rId6"/>
    <p:sldId id="344" r:id="rId7"/>
    <p:sldId id="345" r:id="rId8"/>
    <p:sldId id="277" r:id="rId9"/>
    <p:sldId id="339" r:id="rId10"/>
    <p:sldId id="324" r:id="rId11"/>
    <p:sldId id="325" r:id="rId12"/>
    <p:sldId id="337" r:id="rId13"/>
    <p:sldId id="346" r:id="rId14"/>
    <p:sldId id="347" r:id="rId15"/>
    <p:sldId id="349" r:id="rId16"/>
    <p:sldId id="348" r:id="rId17"/>
    <p:sldId id="341" r:id="rId18"/>
  </p:sldIdLst>
  <p:sldSz cx="9144000" cy="6858000" type="screen4x3"/>
  <p:notesSz cx="6662738" cy="98821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EB8"/>
    <a:srgbClr val="E0FD77"/>
    <a:srgbClr val="EFFEB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oleObject" Target="file:///D:\Padma\Thermal%20Powertech\Model_Assumptions%2029th%20May%202013.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ST Market Volume (BUs)</c:v>
                </c:pt>
              </c:strCache>
            </c:strRef>
          </c:tx>
          <c:cat>
            <c:strRef>
              <c:f>Sheet1!$A$2:$A$5</c:f>
              <c:strCache>
                <c:ptCount val="4"/>
                <c:pt idx="0">
                  <c:v>FY10</c:v>
                </c:pt>
                <c:pt idx="1">
                  <c:v>FY11</c:v>
                </c:pt>
                <c:pt idx="2">
                  <c:v>FY12</c:v>
                </c:pt>
                <c:pt idx="3">
                  <c:v>FY13</c:v>
                </c:pt>
              </c:strCache>
            </c:strRef>
          </c:cat>
          <c:val>
            <c:numRef>
              <c:f>Sheet1!$B$2:$B$5</c:f>
              <c:numCache>
                <c:formatCode>General</c:formatCode>
                <c:ptCount val="4"/>
                <c:pt idx="0">
                  <c:v>65.900000000000006</c:v>
                </c:pt>
                <c:pt idx="1">
                  <c:v>81.56</c:v>
                </c:pt>
                <c:pt idx="2">
                  <c:v>94.51</c:v>
                </c:pt>
                <c:pt idx="3">
                  <c:v>98.9</c:v>
                </c:pt>
              </c:numCache>
            </c:numRef>
          </c:val>
        </c:ser>
        <c:axId val="139754496"/>
        <c:axId val="140014336"/>
      </c:barChart>
      <c:lineChart>
        <c:grouping val="standard"/>
        <c:ser>
          <c:idx val="1"/>
          <c:order val="1"/>
          <c:tx>
            <c:strRef>
              <c:f>Sheet1!$C$1</c:f>
              <c:strCache>
                <c:ptCount val="1"/>
                <c:pt idx="0">
                  <c:v>% of Generation</c:v>
                </c:pt>
              </c:strCache>
            </c:strRef>
          </c:tx>
          <c:cat>
            <c:strRef>
              <c:f>Sheet1!$A$2:$A$5</c:f>
              <c:strCache>
                <c:ptCount val="4"/>
                <c:pt idx="0">
                  <c:v>FY10</c:v>
                </c:pt>
                <c:pt idx="1">
                  <c:v>FY11</c:v>
                </c:pt>
                <c:pt idx="2">
                  <c:v>FY12</c:v>
                </c:pt>
                <c:pt idx="3">
                  <c:v>FY13</c:v>
                </c:pt>
              </c:strCache>
            </c:strRef>
          </c:cat>
          <c:val>
            <c:numRef>
              <c:f>Sheet1!$C$2:$C$5</c:f>
              <c:numCache>
                <c:formatCode>General</c:formatCode>
                <c:ptCount val="4"/>
                <c:pt idx="0">
                  <c:v>9</c:v>
                </c:pt>
                <c:pt idx="1">
                  <c:v>10</c:v>
                </c:pt>
                <c:pt idx="2">
                  <c:v>11</c:v>
                </c:pt>
                <c:pt idx="3">
                  <c:v>11</c:v>
                </c:pt>
              </c:numCache>
            </c:numRef>
          </c:val>
        </c:ser>
        <c:marker val="1"/>
        <c:axId val="140045696"/>
        <c:axId val="140015872"/>
      </c:lineChart>
      <c:catAx>
        <c:axId val="139754496"/>
        <c:scaling>
          <c:orientation val="minMax"/>
        </c:scaling>
        <c:axPos val="b"/>
        <c:tickLblPos val="nextTo"/>
        <c:txPr>
          <a:bodyPr/>
          <a:lstStyle/>
          <a:p>
            <a:pPr>
              <a:defRPr sz="1400"/>
            </a:pPr>
            <a:endParaRPr lang="en-US"/>
          </a:p>
        </c:txPr>
        <c:crossAx val="140014336"/>
        <c:crosses val="autoZero"/>
        <c:auto val="1"/>
        <c:lblAlgn val="ctr"/>
        <c:lblOffset val="100"/>
      </c:catAx>
      <c:valAx>
        <c:axId val="140014336"/>
        <c:scaling>
          <c:orientation val="minMax"/>
        </c:scaling>
        <c:axPos val="l"/>
        <c:majorGridlines/>
        <c:numFmt formatCode="General" sourceLinked="1"/>
        <c:tickLblPos val="nextTo"/>
        <c:txPr>
          <a:bodyPr/>
          <a:lstStyle/>
          <a:p>
            <a:pPr>
              <a:defRPr sz="1400"/>
            </a:pPr>
            <a:endParaRPr lang="en-US"/>
          </a:p>
        </c:txPr>
        <c:crossAx val="139754496"/>
        <c:crosses val="autoZero"/>
        <c:crossBetween val="between"/>
      </c:valAx>
      <c:valAx>
        <c:axId val="140015872"/>
        <c:scaling>
          <c:orientation val="minMax"/>
        </c:scaling>
        <c:axPos val="r"/>
        <c:numFmt formatCode="General" sourceLinked="1"/>
        <c:tickLblPos val="nextTo"/>
        <c:txPr>
          <a:bodyPr/>
          <a:lstStyle/>
          <a:p>
            <a:pPr>
              <a:defRPr sz="1400"/>
            </a:pPr>
            <a:endParaRPr lang="en-US"/>
          </a:p>
        </c:txPr>
        <c:crossAx val="140045696"/>
        <c:crosses val="max"/>
        <c:crossBetween val="between"/>
      </c:valAx>
      <c:catAx>
        <c:axId val="140045696"/>
        <c:scaling>
          <c:orientation val="minMax"/>
        </c:scaling>
        <c:delete val="1"/>
        <c:axPos val="b"/>
        <c:tickLblPos val="none"/>
        <c:crossAx val="140015872"/>
        <c:crosses val="autoZero"/>
        <c:auto val="1"/>
        <c:lblAlgn val="ctr"/>
        <c:lblOffset val="100"/>
      </c:catAx>
    </c:plotArea>
    <c:legend>
      <c:legendPos val="b"/>
      <c:layout/>
      <c:txPr>
        <a:bodyPr/>
        <a:lstStyle/>
        <a:p>
          <a:pPr>
            <a:defRPr sz="1400"/>
          </a:pPr>
          <a:endParaRPr lang="en-US"/>
        </a:p>
      </c:txPr>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2011-12</a:t>
            </a:r>
            <a:endParaRPr lang="en-US" dirty="0"/>
          </a:p>
        </c:rich>
      </c:tx>
      <c:layout/>
    </c:title>
    <c:view3D>
      <c:rotX val="30"/>
      <c:perspective val="30"/>
    </c:view3D>
    <c:plotArea>
      <c:layout/>
      <c:pie3DChart>
        <c:varyColors val="1"/>
        <c:ser>
          <c:idx val="0"/>
          <c:order val="0"/>
          <c:tx>
            <c:strRef>
              <c:f>Sheet1!$B$1</c:f>
              <c:strCache>
                <c:ptCount val="1"/>
                <c:pt idx="0">
                  <c:v>% Share</c:v>
                </c:pt>
              </c:strCache>
            </c:strRef>
          </c:tx>
          <c:dLbls>
            <c:dLbl>
              <c:idx val="0"/>
              <c:layout/>
              <c:tx>
                <c:rich>
                  <a:bodyPr/>
                  <a:lstStyle/>
                  <a:p>
                    <a:r>
                      <a:rPr lang="en-US" smtClean="0"/>
                      <a:t>Bilateral </a:t>
                    </a:r>
                    <a:r>
                      <a:rPr lang="en-US"/>
                      <a:t>Traders
38%</a:t>
                    </a:r>
                  </a:p>
                </c:rich>
              </c:tx>
              <c:showCatName val="1"/>
              <c:showPercent val="1"/>
            </c:dLbl>
            <c:txPr>
              <a:bodyPr/>
              <a:lstStyle/>
              <a:p>
                <a:pPr>
                  <a:defRPr sz="1600" b="1"/>
                </a:pPr>
                <a:endParaRPr lang="en-US"/>
              </a:p>
            </c:txPr>
            <c:showCatName val="1"/>
            <c:showPercent val="1"/>
            <c:showLeaderLines val="1"/>
          </c:dLbls>
          <c:cat>
            <c:strRef>
              <c:f>Sheet1!$A$2:$A$5</c:f>
              <c:strCache>
                <c:ptCount val="4"/>
                <c:pt idx="0">
                  <c:v>Bilateral Traders</c:v>
                </c:pt>
                <c:pt idx="1">
                  <c:v>Direct Bilateral</c:v>
                </c:pt>
                <c:pt idx="2">
                  <c:v>PX</c:v>
                </c:pt>
                <c:pt idx="3">
                  <c:v>UI</c:v>
                </c:pt>
              </c:strCache>
            </c:strRef>
          </c:cat>
          <c:val>
            <c:numRef>
              <c:f>Sheet1!$B$2:$B$5</c:f>
              <c:numCache>
                <c:formatCode>General</c:formatCode>
                <c:ptCount val="4"/>
                <c:pt idx="0">
                  <c:v>37.92</c:v>
                </c:pt>
                <c:pt idx="1">
                  <c:v>16.260000000000002</c:v>
                </c:pt>
                <c:pt idx="2">
                  <c:v>16.45</c:v>
                </c:pt>
                <c:pt idx="3">
                  <c:v>29.37</c:v>
                </c:pt>
              </c:numCache>
            </c:numRef>
          </c:val>
        </c:ser>
        <c:dLbls>
          <c:showCatName val="1"/>
          <c:showPercent val="1"/>
        </c:dLbls>
      </c:pie3D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2012-13</a:t>
            </a:r>
            <a:endParaRPr lang="en-US" dirty="0"/>
          </a:p>
        </c:rich>
      </c:tx>
      <c:layout/>
    </c:title>
    <c:view3D>
      <c:rotX val="30"/>
      <c:perspective val="30"/>
    </c:view3D>
    <c:plotArea>
      <c:layout/>
      <c:pie3DChart>
        <c:varyColors val="1"/>
        <c:ser>
          <c:idx val="0"/>
          <c:order val="0"/>
          <c:tx>
            <c:strRef>
              <c:f>Sheet1!$B$1</c:f>
              <c:strCache>
                <c:ptCount val="1"/>
                <c:pt idx="0">
                  <c:v>2011-12</c:v>
                </c:pt>
              </c:strCache>
            </c:strRef>
          </c:tx>
          <c:dLbls>
            <c:txPr>
              <a:bodyPr/>
              <a:lstStyle/>
              <a:p>
                <a:pPr>
                  <a:defRPr sz="1600" b="1"/>
                </a:pPr>
                <a:endParaRPr lang="en-US"/>
              </a:p>
            </c:txPr>
            <c:showCatName val="1"/>
            <c:showPercent val="1"/>
            <c:showLeaderLines val="1"/>
          </c:dLbls>
          <c:cat>
            <c:strRef>
              <c:f>Sheet1!$A$2:$A$5</c:f>
              <c:strCache>
                <c:ptCount val="4"/>
                <c:pt idx="0">
                  <c:v>Bilateral (Traders + TAM)</c:v>
                </c:pt>
                <c:pt idx="1">
                  <c:v>Direct Bilateral</c:v>
                </c:pt>
                <c:pt idx="2">
                  <c:v>PX</c:v>
                </c:pt>
                <c:pt idx="3">
                  <c:v>UI</c:v>
                </c:pt>
              </c:strCache>
            </c:strRef>
          </c:cat>
          <c:val>
            <c:numRef>
              <c:f>Sheet1!$B$2:$B$5</c:f>
              <c:numCache>
                <c:formatCode>General</c:formatCode>
                <c:ptCount val="4"/>
                <c:pt idx="0">
                  <c:v>37.03</c:v>
                </c:pt>
                <c:pt idx="1">
                  <c:v>14.67</c:v>
                </c:pt>
                <c:pt idx="2">
                  <c:v>23.27</c:v>
                </c:pt>
                <c:pt idx="3">
                  <c:v>25.02</c:v>
                </c:pt>
              </c:numCache>
            </c:numRef>
          </c:val>
        </c:ser>
        <c:dLbls>
          <c:showCatName val="1"/>
          <c:showPercent val="1"/>
        </c:dLbls>
      </c:pie3DChart>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Bilateral</a:t>
            </a:r>
            <a:r>
              <a:rPr lang="en-US" baseline="0" dirty="0" smtClean="0"/>
              <a:t> </a:t>
            </a:r>
            <a:r>
              <a:rPr lang="en-US" baseline="0" dirty="0" err="1" smtClean="0"/>
              <a:t>vs</a:t>
            </a:r>
            <a:r>
              <a:rPr lang="en-US" baseline="0" dirty="0" smtClean="0"/>
              <a:t> PX Prices (2012-13)</a:t>
            </a:r>
            <a:endParaRPr lang="en-US" dirty="0"/>
          </a:p>
        </c:rich>
      </c:tx>
      <c:layout>
        <c:manualLayout>
          <c:xMode val="edge"/>
          <c:yMode val="edge"/>
          <c:x val="0.24439183277765991"/>
          <c:y val="2.8571428571428591E-2"/>
        </c:manualLayout>
      </c:layout>
    </c:title>
    <c:plotArea>
      <c:layout/>
      <c:lineChart>
        <c:grouping val="standard"/>
        <c:ser>
          <c:idx val="0"/>
          <c:order val="0"/>
          <c:tx>
            <c:strRef>
              <c:f>Sheet1!$B$1</c:f>
              <c:strCache>
                <c:ptCount val="1"/>
                <c:pt idx="0">
                  <c:v>Bilateral</c:v>
                </c:pt>
              </c:strCache>
            </c:strRef>
          </c:tx>
          <c:cat>
            <c:strRef>
              <c:f>Sheet1!$A$2:$A$13</c:f>
              <c:strCache>
                <c:ptCount val="12"/>
                <c:pt idx="0">
                  <c:v>Apr</c:v>
                </c:pt>
                <c:pt idx="1">
                  <c:v>May</c:v>
                </c:pt>
                <c:pt idx="2">
                  <c:v>Jun</c:v>
                </c:pt>
                <c:pt idx="3">
                  <c:v>Jul</c:v>
                </c:pt>
                <c:pt idx="4">
                  <c:v>Aug</c:v>
                </c:pt>
                <c:pt idx="5">
                  <c:v>Sep</c:v>
                </c:pt>
                <c:pt idx="6">
                  <c:v>Oct</c:v>
                </c:pt>
                <c:pt idx="7">
                  <c:v>Nov</c:v>
                </c:pt>
                <c:pt idx="8">
                  <c:v>Dec</c:v>
                </c:pt>
                <c:pt idx="9">
                  <c:v>Jan</c:v>
                </c:pt>
                <c:pt idx="10">
                  <c:v>Feb</c:v>
                </c:pt>
                <c:pt idx="11">
                  <c:v>Mar</c:v>
                </c:pt>
              </c:strCache>
            </c:strRef>
          </c:cat>
          <c:val>
            <c:numRef>
              <c:f>Sheet1!$B$2:$B$13</c:f>
              <c:numCache>
                <c:formatCode>General</c:formatCode>
                <c:ptCount val="12"/>
                <c:pt idx="0">
                  <c:v>4.4000000000000004</c:v>
                </c:pt>
                <c:pt idx="1">
                  <c:v>4.3</c:v>
                </c:pt>
                <c:pt idx="2">
                  <c:v>4.1099999999999985</c:v>
                </c:pt>
                <c:pt idx="3">
                  <c:v>4.03</c:v>
                </c:pt>
                <c:pt idx="4">
                  <c:v>4.22</c:v>
                </c:pt>
                <c:pt idx="5">
                  <c:v>4.37</c:v>
                </c:pt>
                <c:pt idx="6">
                  <c:v>4.41</c:v>
                </c:pt>
                <c:pt idx="7">
                  <c:v>4.4300000000000024</c:v>
                </c:pt>
                <c:pt idx="8">
                  <c:v>4.3899999999999997</c:v>
                </c:pt>
                <c:pt idx="9">
                  <c:v>4.42</c:v>
                </c:pt>
                <c:pt idx="10">
                  <c:v>4.46</c:v>
                </c:pt>
                <c:pt idx="11">
                  <c:v>4.4800000000000004</c:v>
                </c:pt>
              </c:numCache>
            </c:numRef>
          </c:val>
        </c:ser>
        <c:ser>
          <c:idx val="1"/>
          <c:order val="1"/>
          <c:tx>
            <c:strRef>
              <c:f>Sheet1!$C$1</c:f>
              <c:strCache>
                <c:ptCount val="1"/>
                <c:pt idx="0">
                  <c:v>PX</c:v>
                </c:pt>
              </c:strCache>
            </c:strRef>
          </c:tx>
          <c:cat>
            <c:strRef>
              <c:f>Sheet1!$A$2:$A$13</c:f>
              <c:strCache>
                <c:ptCount val="12"/>
                <c:pt idx="0">
                  <c:v>Apr</c:v>
                </c:pt>
                <c:pt idx="1">
                  <c:v>May</c:v>
                </c:pt>
                <c:pt idx="2">
                  <c:v>Jun</c:v>
                </c:pt>
                <c:pt idx="3">
                  <c:v>Jul</c:v>
                </c:pt>
                <c:pt idx="4">
                  <c:v>Aug</c:v>
                </c:pt>
                <c:pt idx="5">
                  <c:v>Sep</c:v>
                </c:pt>
                <c:pt idx="6">
                  <c:v>Oct</c:v>
                </c:pt>
                <c:pt idx="7">
                  <c:v>Nov</c:v>
                </c:pt>
                <c:pt idx="8">
                  <c:v>Dec</c:v>
                </c:pt>
                <c:pt idx="9">
                  <c:v>Jan</c:v>
                </c:pt>
                <c:pt idx="10">
                  <c:v>Feb</c:v>
                </c:pt>
                <c:pt idx="11">
                  <c:v>Mar</c:v>
                </c:pt>
              </c:strCache>
            </c:strRef>
          </c:cat>
          <c:val>
            <c:numRef>
              <c:f>Sheet1!$C$2:$C$13</c:f>
              <c:numCache>
                <c:formatCode>General</c:formatCode>
                <c:ptCount val="12"/>
                <c:pt idx="0">
                  <c:v>3.19</c:v>
                </c:pt>
                <c:pt idx="1">
                  <c:v>3.6</c:v>
                </c:pt>
                <c:pt idx="2">
                  <c:v>4.1099999999999985</c:v>
                </c:pt>
                <c:pt idx="3">
                  <c:v>4.51</c:v>
                </c:pt>
                <c:pt idx="4">
                  <c:v>3.8899999999999997</c:v>
                </c:pt>
                <c:pt idx="5">
                  <c:v>2.98</c:v>
                </c:pt>
                <c:pt idx="6">
                  <c:v>4.03</c:v>
                </c:pt>
                <c:pt idx="7">
                  <c:v>3.62</c:v>
                </c:pt>
                <c:pt idx="8" formatCode="0.00">
                  <c:v>3.4899999999999998</c:v>
                </c:pt>
                <c:pt idx="9" formatCode="0.00">
                  <c:v>3.6549999999999998</c:v>
                </c:pt>
                <c:pt idx="10" formatCode="0.00">
                  <c:v>2.66</c:v>
                </c:pt>
                <c:pt idx="11" formatCode="0.00">
                  <c:v>3.2199999999999998</c:v>
                </c:pt>
              </c:numCache>
            </c:numRef>
          </c:val>
        </c:ser>
        <c:marker val="1"/>
        <c:axId val="139986432"/>
        <c:axId val="139987968"/>
      </c:lineChart>
      <c:catAx>
        <c:axId val="139986432"/>
        <c:scaling>
          <c:orientation val="minMax"/>
        </c:scaling>
        <c:axPos val="b"/>
        <c:tickLblPos val="nextTo"/>
        <c:txPr>
          <a:bodyPr/>
          <a:lstStyle/>
          <a:p>
            <a:pPr>
              <a:defRPr sz="1400"/>
            </a:pPr>
            <a:endParaRPr lang="en-US"/>
          </a:p>
        </c:txPr>
        <c:crossAx val="139987968"/>
        <c:crosses val="autoZero"/>
        <c:auto val="1"/>
        <c:lblAlgn val="ctr"/>
        <c:lblOffset val="100"/>
      </c:catAx>
      <c:valAx>
        <c:axId val="139987968"/>
        <c:scaling>
          <c:orientation val="minMax"/>
          <c:min val="2"/>
        </c:scaling>
        <c:axPos val="l"/>
        <c:majorGridlines/>
        <c:numFmt formatCode="General" sourceLinked="1"/>
        <c:tickLblPos val="nextTo"/>
        <c:txPr>
          <a:bodyPr/>
          <a:lstStyle/>
          <a:p>
            <a:pPr>
              <a:defRPr sz="1400"/>
            </a:pPr>
            <a:endParaRPr lang="en-US"/>
          </a:p>
        </c:txPr>
        <c:crossAx val="139986432"/>
        <c:crosses val="autoZero"/>
        <c:crossBetween val="between"/>
      </c:valAx>
      <c:spPr>
        <a:solidFill>
          <a:schemeClr val="bg1"/>
        </a:solidFill>
      </c:spPr>
    </c:plotArea>
    <c:legend>
      <c:legendPos val="r"/>
      <c:layout>
        <c:manualLayout>
          <c:xMode val="edge"/>
          <c:yMode val="edge"/>
          <c:x val="0.85291236653670721"/>
          <c:y val="3.2207349081366014E-2"/>
          <c:w val="0.1425831358458835"/>
          <c:h val="0.21827596550431241"/>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Bilateral</a:t>
            </a:r>
            <a:r>
              <a:rPr lang="en-US" baseline="0" dirty="0" smtClean="0"/>
              <a:t> </a:t>
            </a:r>
            <a:r>
              <a:rPr lang="en-US" baseline="0" dirty="0" err="1" smtClean="0"/>
              <a:t>vs</a:t>
            </a:r>
            <a:r>
              <a:rPr lang="en-US" baseline="0" dirty="0" smtClean="0"/>
              <a:t> PX Prices (2011-12)</a:t>
            </a:r>
            <a:endParaRPr lang="en-US" dirty="0"/>
          </a:p>
        </c:rich>
      </c:tx>
      <c:layout/>
    </c:title>
    <c:plotArea>
      <c:layout/>
      <c:lineChart>
        <c:grouping val="standard"/>
        <c:ser>
          <c:idx val="0"/>
          <c:order val="0"/>
          <c:tx>
            <c:strRef>
              <c:f>Sheet1!$B$1</c:f>
              <c:strCache>
                <c:ptCount val="1"/>
                <c:pt idx="0">
                  <c:v>Bilateral</c:v>
                </c:pt>
              </c:strCache>
            </c:strRef>
          </c:tx>
          <c:cat>
            <c:strRef>
              <c:f>Sheet1!$A$2:$A$13</c:f>
              <c:strCache>
                <c:ptCount val="12"/>
                <c:pt idx="0">
                  <c:v>Apr</c:v>
                </c:pt>
                <c:pt idx="1">
                  <c:v>May</c:v>
                </c:pt>
                <c:pt idx="2">
                  <c:v>Jun</c:v>
                </c:pt>
                <c:pt idx="3">
                  <c:v>Jul</c:v>
                </c:pt>
                <c:pt idx="4">
                  <c:v>Aug</c:v>
                </c:pt>
                <c:pt idx="5">
                  <c:v>Sep</c:v>
                </c:pt>
                <c:pt idx="6">
                  <c:v>Oct</c:v>
                </c:pt>
                <c:pt idx="7">
                  <c:v>Nov</c:v>
                </c:pt>
                <c:pt idx="8">
                  <c:v>Dec</c:v>
                </c:pt>
                <c:pt idx="9">
                  <c:v>Jan</c:v>
                </c:pt>
                <c:pt idx="10">
                  <c:v>Feb</c:v>
                </c:pt>
                <c:pt idx="11">
                  <c:v>Mar</c:v>
                </c:pt>
              </c:strCache>
            </c:strRef>
          </c:cat>
          <c:val>
            <c:numRef>
              <c:f>Sheet1!$B$2:$B$13</c:f>
              <c:numCache>
                <c:formatCode>General</c:formatCode>
                <c:ptCount val="12"/>
                <c:pt idx="0">
                  <c:v>4.76</c:v>
                </c:pt>
                <c:pt idx="1">
                  <c:v>4.49</c:v>
                </c:pt>
                <c:pt idx="2">
                  <c:v>3.82</c:v>
                </c:pt>
                <c:pt idx="3">
                  <c:v>3.9</c:v>
                </c:pt>
                <c:pt idx="4">
                  <c:v>3.88</c:v>
                </c:pt>
                <c:pt idx="5">
                  <c:v>3.9499999999999997</c:v>
                </c:pt>
                <c:pt idx="6">
                  <c:v>4.22</c:v>
                </c:pt>
                <c:pt idx="7">
                  <c:v>4.29</c:v>
                </c:pt>
                <c:pt idx="8">
                  <c:v>4.17</c:v>
                </c:pt>
                <c:pt idx="9">
                  <c:v>4.4300000000000024</c:v>
                </c:pt>
                <c:pt idx="10">
                  <c:v>4.45</c:v>
                </c:pt>
                <c:pt idx="11">
                  <c:v>4.4300000000000024</c:v>
                </c:pt>
              </c:numCache>
            </c:numRef>
          </c:val>
        </c:ser>
        <c:ser>
          <c:idx val="1"/>
          <c:order val="1"/>
          <c:tx>
            <c:strRef>
              <c:f>Sheet1!$C$1</c:f>
              <c:strCache>
                <c:ptCount val="1"/>
                <c:pt idx="0">
                  <c:v>PX</c:v>
                </c:pt>
              </c:strCache>
            </c:strRef>
          </c:tx>
          <c:cat>
            <c:strRef>
              <c:f>Sheet1!$A$2:$A$13</c:f>
              <c:strCache>
                <c:ptCount val="12"/>
                <c:pt idx="0">
                  <c:v>Apr</c:v>
                </c:pt>
                <c:pt idx="1">
                  <c:v>May</c:v>
                </c:pt>
                <c:pt idx="2">
                  <c:v>Jun</c:v>
                </c:pt>
                <c:pt idx="3">
                  <c:v>Jul</c:v>
                </c:pt>
                <c:pt idx="4">
                  <c:v>Aug</c:v>
                </c:pt>
                <c:pt idx="5">
                  <c:v>Sep</c:v>
                </c:pt>
                <c:pt idx="6">
                  <c:v>Oct</c:v>
                </c:pt>
                <c:pt idx="7">
                  <c:v>Nov</c:v>
                </c:pt>
                <c:pt idx="8">
                  <c:v>Dec</c:v>
                </c:pt>
                <c:pt idx="9">
                  <c:v>Jan</c:v>
                </c:pt>
                <c:pt idx="10">
                  <c:v>Feb</c:v>
                </c:pt>
                <c:pt idx="11">
                  <c:v>Mar</c:v>
                </c:pt>
              </c:strCache>
            </c:strRef>
          </c:cat>
          <c:val>
            <c:numRef>
              <c:f>Sheet1!$C$2:$C$13</c:f>
              <c:numCache>
                <c:formatCode>General</c:formatCode>
                <c:ptCount val="12"/>
                <c:pt idx="0">
                  <c:v>3.4899999999999998</c:v>
                </c:pt>
                <c:pt idx="1">
                  <c:v>2.96</c:v>
                </c:pt>
                <c:pt idx="2">
                  <c:v>2.8</c:v>
                </c:pt>
                <c:pt idx="3">
                  <c:v>2.9699999999999998</c:v>
                </c:pt>
                <c:pt idx="4">
                  <c:v>2.8899999999999997</c:v>
                </c:pt>
                <c:pt idx="5">
                  <c:v>3</c:v>
                </c:pt>
                <c:pt idx="6">
                  <c:v>5.4</c:v>
                </c:pt>
                <c:pt idx="7">
                  <c:v>4.08</c:v>
                </c:pt>
                <c:pt idx="8">
                  <c:v>4.05</c:v>
                </c:pt>
                <c:pt idx="9">
                  <c:v>3.29</c:v>
                </c:pt>
                <c:pt idx="10">
                  <c:v>3.34</c:v>
                </c:pt>
                <c:pt idx="11">
                  <c:v>3.63</c:v>
                </c:pt>
              </c:numCache>
            </c:numRef>
          </c:val>
        </c:ser>
        <c:marker val="1"/>
        <c:axId val="70065152"/>
        <c:axId val="70663552"/>
      </c:lineChart>
      <c:catAx>
        <c:axId val="70065152"/>
        <c:scaling>
          <c:orientation val="minMax"/>
        </c:scaling>
        <c:axPos val="b"/>
        <c:tickLblPos val="nextTo"/>
        <c:txPr>
          <a:bodyPr/>
          <a:lstStyle/>
          <a:p>
            <a:pPr>
              <a:defRPr sz="1400"/>
            </a:pPr>
            <a:endParaRPr lang="en-US"/>
          </a:p>
        </c:txPr>
        <c:crossAx val="70663552"/>
        <c:crosses val="autoZero"/>
        <c:auto val="1"/>
        <c:lblAlgn val="ctr"/>
        <c:lblOffset val="100"/>
      </c:catAx>
      <c:valAx>
        <c:axId val="70663552"/>
        <c:scaling>
          <c:orientation val="minMax"/>
        </c:scaling>
        <c:axPos val="l"/>
        <c:majorGridlines/>
        <c:numFmt formatCode="General" sourceLinked="1"/>
        <c:tickLblPos val="nextTo"/>
        <c:txPr>
          <a:bodyPr/>
          <a:lstStyle/>
          <a:p>
            <a:pPr>
              <a:defRPr sz="1400"/>
            </a:pPr>
            <a:endParaRPr lang="en-US"/>
          </a:p>
        </c:txPr>
        <c:crossAx val="70065152"/>
        <c:crosses val="autoZero"/>
        <c:crossBetween val="between"/>
      </c:valAx>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dirty="0" smtClean="0"/>
              <a:t>NEW </a:t>
            </a:r>
            <a:r>
              <a:rPr lang="en-US" baseline="0" dirty="0" err="1" smtClean="0"/>
              <a:t>vs</a:t>
            </a:r>
            <a:r>
              <a:rPr lang="en-US" baseline="0" dirty="0" smtClean="0"/>
              <a:t> SR Price on IEX (2012-13)</a:t>
            </a:r>
            <a:endParaRPr lang="en-US" dirty="0"/>
          </a:p>
        </c:rich>
      </c:tx>
      <c:layout>
        <c:manualLayout>
          <c:xMode val="edge"/>
          <c:yMode val="edge"/>
          <c:x val="0.24439183277765991"/>
          <c:y val="2.8571428571428591E-2"/>
        </c:manualLayout>
      </c:layout>
    </c:title>
    <c:plotArea>
      <c:layout/>
      <c:lineChart>
        <c:grouping val="standard"/>
        <c:ser>
          <c:idx val="0"/>
          <c:order val="0"/>
          <c:tx>
            <c:strRef>
              <c:f>Sheet1!$B$1</c:f>
              <c:strCache>
                <c:ptCount val="1"/>
                <c:pt idx="0">
                  <c:v>NEW</c:v>
                </c:pt>
              </c:strCache>
            </c:strRef>
          </c:tx>
          <c:cat>
            <c:strRef>
              <c:f>Sheet1!$A$2:$A$13</c:f>
              <c:strCache>
                <c:ptCount val="12"/>
                <c:pt idx="0">
                  <c:v>Apr</c:v>
                </c:pt>
                <c:pt idx="1">
                  <c:v>May</c:v>
                </c:pt>
                <c:pt idx="2">
                  <c:v>Jun</c:v>
                </c:pt>
                <c:pt idx="3">
                  <c:v>Jul</c:v>
                </c:pt>
                <c:pt idx="4">
                  <c:v>Aug</c:v>
                </c:pt>
                <c:pt idx="5">
                  <c:v>Sep</c:v>
                </c:pt>
                <c:pt idx="6">
                  <c:v>Oct</c:v>
                </c:pt>
                <c:pt idx="7">
                  <c:v>Nov</c:v>
                </c:pt>
                <c:pt idx="8">
                  <c:v>Dec</c:v>
                </c:pt>
                <c:pt idx="9">
                  <c:v>Jan</c:v>
                </c:pt>
                <c:pt idx="10">
                  <c:v>Feb</c:v>
                </c:pt>
                <c:pt idx="11">
                  <c:v>Mar</c:v>
                </c:pt>
              </c:strCache>
            </c:strRef>
          </c:cat>
          <c:val>
            <c:numRef>
              <c:f>Sheet1!$B$2:$B$13</c:f>
              <c:numCache>
                <c:formatCode>0.00</c:formatCode>
                <c:ptCount val="12"/>
                <c:pt idx="0">
                  <c:v>2.7596919999999998</c:v>
                </c:pt>
                <c:pt idx="1">
                  <c:v>3.3635879999999996</c:v>
                </c:pt>
                <c:pt idx="2">
                  <c:v>3.9518429999999944</c:v>
                </c:pt>
                <c:pt idx="3">
                  <c:v>4.1482250000000001</c:v>
                </c:pt>
                <c:pt idx="4">
                  <c:v>3.1654780000000007</c:v>
                </c:pt>
                <c:pt idx="5">
                  <c:v>2.1182119999999998</c:v>
                </c:pt>
                <c:pt idx="6">
                  <c:v>3.362612999999997</c:v>
                </c:pt>
                <c:pt idx="7">
                  <c:v>2.7971870000000036</c:v>
                </c:pt>
                <c:pt idx="8">
                  <c:v>3.021379</c:v>
                </c:pt>
                <c:pt idx="9">
                  <c:v>3.0019839999999993</c:v>
                </c:pt>
                <c:pt idx="10">
                  <c:v>2.3506799999999961</c:v>
                </c:pt>
                <c:pt idx="11">
                  <c:v>2.6302719999999997</c:v>
                </c:pt>
              </c:numCache>
            </c:numRef>
          </c:val>
        </c:ser>
        <c:ser>
          <c:idx val="1"/>
          <c:order val="1"/>
          <c:tx>
            <c:strRef>
              <c:f>Sheet1!$C$1</c:f>
              <c:strCache>
                <c:ptCount val="1"/>
                <c:pt idx="0">
                  <c:v>SR</c:v>
                </c:pt>
              </c:strCache>
            </c:strRef>
          </c:tx>
          <c:cat>
            <c:strRef>
              <c:f>Sheet1!$A$2:$A$13</c:f>
              <c:strCache>
                <c:ptCount val="12"/>
                <c:pt idx="0">
                  <c:v>Apr</c:v>
                </c:pt>
                <c:pt idx="1">
                  <c:v>May</c:v>
                </c:pt>
                <c:pt idx="2">
                  <c:v>Jun</c:v>
                </c:pt>
                <c:pt idx="3">
                  <c:v>Jul</c:v>
                </c:pt>
                <c:pt idx="4">
                  <c:v>Aug</c:v>
                </c:pt>
                <c:pt idx="5">
                  <c:v>Sep</c:v>
                </c:pt>
                <c:pt idx="6">
                  <c:v>Oct</c:v>
                </c:pt>
                <c:pt idx="7">
                  <c:v>Nov</c:v>
                </c:pt>
                <c:pt idx="8">
                  <c:v>Dec</c:v>
                </c:pt>
                <c:pt idx="9">
                  <c:v>Jan</c:v>
                </c:pt>
                <c:pt idx="10">
                  <c:v>Feb</c:v>
                </c:pt>
                <c:pt idx="11">
                  <c:v>Mar</c:v>
                </c:pt>
              </c:strCache>
            </c:strRef>
          </c:cat>
          <c:val>
            <c:numRef>
              <c:f>Sheet1!$C$2:$C$13</c:f>
              <c:numCache>
                <c:formatCode>0.00</c:formatCode>
                <c:ptCount val="12"/>
                <c:pt idx="0">
                  <c:v>11.518369999999999</c:v>
                </c:pt>
                <c:pt idx="1">
                  <c:v>8.1253200000000003</c:v>
                </c:pt>
                <c:pt idx="2">
                  <c:v>5.3040600000000007</c:v>
                </c:pt>
                <c:pt idx="3">
                  <c:v>6.9160000000000004</c:v>
                </c:pt>
                <c:pt idx="4">
                  <c:v>7.1531899999999942</c:v>
                </c:pt>
                <c:pt idx="5">
                  <c:v>7.1906499999999998</c:v>
                </c:pt>
                <c:pt idx="6">
                  <c:v>6.6276999999999955</c:v>
                </c:pt>
                <c:pt idx="7">
                  <c:v>6.4992049999999999</c:v>
                </c:pt>
                <c:pt idx="8">
                  <c:v>5.8926750000000006</c:v>
                </c:pt>
                <c:pt idx="9">
                  <c:v>5.9632600000000053</c:v>
                </c:pt>
                <c:pt idx="10">
                  <c:v>5.5923299999999996</c:v>
                </c:pt>
                <c:pt idx="11">
                  <c:v>7.4708399999999999</c:v>
                </c:pt>
              </c:numCache>
            </c:numRef>
          </c:val>
        </c:ser>
        <c:marker val="1"/>
        <c:axId val="140235520"/>
        <c:axId val="140237056"/>
      </c:lineChart>
      <c:catAx>
        <c:axId val="140235520"/>
        <c:scaling>
          <c:orientation val="minMax"/>
        </c:scaling>
        <c:axPos val="b"/>
        <c:tickLblPos val="nextTo"/>
        <c:txPr>
          <a:bodyPr/>
          <a:lstStyle/>
          <a:p>
            <a:pPr>
              <a:defRPr sz="1400"/>
            </a:pPr>
            <a:endParaRPr lang="en-US"/>
          </a:p>
        </c:txPr>
        <c:crossAx val="140237056"/>
        <c:crosses val="autoZero"/>
        <c:auto val="1"/>
        <c:lblAlgn val="ctr"/>
        <c:lblOffset val="100"/>
      </c:catAx>
      <c:valAx>
        <c:axId val="140237056"/>
        <c:scaling>
          <c:orientation val="minMax"/>
        </c:scaling>
        <c:axPos val="l"/>
        <c:majorGridlines/>
        <c:numFmt formatCode="0.00" sourceLinked="1"/>
        <c:tickLblPos val="nextTo"/>
        <c:txPr>
          <a:bodyPr/>
          <a:lstStyle/>
          <a:p>
            <a:pPr>
              <a:defRPr sz="1400"/>
            </a:pPr>
            <a:endParaRPr lang="en-US"/>
          </a:p>
        </c:txPr>
        <c:crossAx val="140235520"/>
        <c:crosses val="autoZero"/>
        <c:crossBetween val="between"/>
      </c:valAx>
      <c:spPr>
        <a:solidFill>
          <a:schemeClr val="bg1"/>
        </a:solidFill>
      </c:spPr>
    </c:plotArea>
    <c:legend>
      <c:legendPos val="r"/>
      <c:layout>
        <c:manualLayout>
          <c:xMode val="edge"/>
          <c:yMode val="edge"/>
          <c:x val="0.85291236653670721"/>
          <c:y val="3.2207349081366042E-2"/>
          <c:w val="0.14258313584588356"/>
          <c:h val="0.21827596550431241"/>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1"/>
          <c:order val="0"/>
          <c:tx>
            <c:strRef>
              <c:f>Demand_Assumption!$C$12</c:f>
              <c:strCache>
                <c:ptCount val="1"/>
                <c:pt idx="0">
                  <c:v>2012-13</c:v>
                </c:pt>
              </c:strCache>
            </c:strRef>
          </c:tx>
          <c:cat>
            <c:strRef>
              <c:f>Demand_Assumption!$A$13:$A$54</c:f>
              <c:strCache>
                <c:ptCount val="37"/>
                <c:pt idx="1">
                  <c:v>Delhi</c:v>
                </c:pt>
                <c:pt idx="2">
                  <c:v>Haryana</c:v>
                </c:pt>
                <c:pt idx="3">
                  <c:v>Himachal Pradesh</c:v>
                </c:pt>
                <c:pt idx="4">
                  <c:v>Jammu &amp; Kashmir</c:v>
                </c:pt>
                <c:pt idx="5">
                  <c:v>Punjab</c:v>
                </c:pt>
                <c:pt idx="6">
                  <c:v>Rajasthan</c:v>
                </c:pt>
                <c:pt idx="7">
                  <c:v>Uttar Pradesh</c:v>
                </c:pt>
                <c:pt idx="8">
                  <c:v>Uttarakhand</c:v>
                </c:pt>
                <c:pt idx="9">
                  <c:v>Chandigarh</c:v>
                </c:pt>
                <c:pt idx="10">
                  <c:v>Goa</c:v>
                </c:pt>
                <c:pt idx="11">
                  <c:v>Gujarat</c:v>
                </c:pt>
                <c:pt idx="12">
                  <c:v>Chattisgarh</c:v>
                </c:pt>
                <c:pt idx="13">
                  <c:v>Madhya Pradesh</c:v>
                </c:pt>
                <c:pt idx="14">
                  <c:v>Maharashtra</c:v>
                </c:pt>
                <c:pt idx="15">
                  <c:v>Dadar Nagar Haveli</c:v>
                </c:pt>
                <c:pt idx="16">
                  <c:v>Daman &amp; Diu</c:v>
                </c:pt>
                <c:pt idx="17">
                  <c:v>Andhra Pradesh</c:v>
                </c:pt>
                <c:pt idx="18">
                  <c:v>Karnataka</c:v>
                </c:pt>
                <c:pt idx="19">
                  <c:v>Kerala</c:v>
                </c:pt>
                <c:pt idx="20">
                  <c:v>Tamil Nadu</c:v>
                </c:pt>
                <c:pt idx="21">
                  <c:v>Pondicherry</c:v>
                </c:pt>
                <c:pt idx="22">
                  <c:v>Bihar</c:v>
                </c:pt>
                <c:pt idx="23">
                  <c:v>DVC</c:v>
                </c:pt>
                <c:pt idx="24">
                  <c:v>Jharkhand</c:v>
                </c:pt>
                <c:pt idx="25">
                  <c:v>Orissa</c:v>
                </c:pt>
                <c:pt idx="26">
                  <c:v>West Bengal</c:v>
                </c:pt>
                <c:pt idx="27">
                  <c:v>Sikkim</c:v>
                </c:pt>
                <c:pt idx="28">
                  <c:v>Assam</c:v>
                </c:pt>
                <c:pt idx="29">
                  <c:v>Manipur</c:v>
                </c:pt>
                <c:pt idx="30">
                  <c:v>Meghalaya</c:v>
                </c:pt>
                <c:pt idx="31">
                  <c:v>Nagaland</c:v>
                </c:pt>
                <c:pt idx="32">
                  <c:v>Tripura</c:v>
                </c:pt>
                <c:pt idx="33">
                  <c:v>Arunachal Pradesh</c:v>
                </c:pt>
                <c:pt idx="34">
                  <c:v>Mizoram</c:v>
                </c:pt>
                <c:pt idx="35">
                  <c:v>Andaman- Nicobar</c:v>
                </c:pt>
                <c:pt idx="36">
                  <c:v>Lakshadweep</c:v>
                </c:pt>
              </c:strCache>
            </c:strRef>
          </c:cat>
          <c:val>
            <c:numRef>
              <c:f>Demand_Assumption!$C$13:$C$54</c:f>
              <c:numCache>
                <c:formatCode>_(* #,##0_);_(* \(#,##0\);_(* "-"??_);_(@_)</c:formatCode>
                <c:ptCount val="37"/>
                <c:pt idx="1">
                  <c:v>26088</c:v>
                </c:pt>
                <c:pt idx="2">
                  <c:v>41407</c:v>
                </c:pt>
                <c:pt idx="3">
                  <c:v>8992</c:v>
                </c:pt>
                <c:pt idx="4">
                  <c:v>15410</c:v>
                </c:pt>
                <c:pt idx="5">
                  <c:v>48724</c:v>
                </c:pt>
                <c:pt idx="6">
                  <c:v>55538</c:v>
                </c:pt>
                <c:pt idx="7">
                  <c:v>91647</c:v>
                </c:pt>
                <c:pt idx="8">
                  <c:v>11331</c:v>
                </c:pt>
                <c:pt idx="9">
                  <c:v>1637</c:v>
                </c:pt>
                <c:pt idx="10">
                  <c:v>3181</c:v>
                </c:pt>
                <c:pt idx="11">
                  <c:v>93662</c:v>
                </c:pt>
                <c:pt idx="12">
                  <c:v>17302</c:v>
                </c:pt>
                <c:pt idx="13">
                  <c:v>51783</c:v>
                </c:pt>
                <c:pt idx="14">
                  <c:v>123984</c:v>
                </c:pt>
                <c:pt idx="15">
                  <c:v>4572</c:v>
                </c:pt>
                <c:pt idx="16">
                  <c:v>1991</c:v>
                </c:pt>
                <c:pt idx="17">
                  <c:v>99692</c:v>
                </c:pt>
                <c:pt idx="18">
                  <c:v>66274</c:v>
                </c:pt>
                <c:pt idx="19">
                  <c:v>21243</c:v>
                </c:pt>
                <c:pt idx="20">
                  <c:v>92302</c:v>
                </c:pt>
                <c:pt idx="21">
                  <c:v>2331</c:v>
                </c:pt>
                <c:pt idx="22">
                  <c:v>15409</c:v>
                </c:pt>
                <c:pt idx="23">
                  <c:v>17299</c:v>
                </c:pt>
                <c:pt idx="24">
                  <c:v>7042</c:v>
                </c:pt>
                <c:pt idx="25">
                  <c:v>25155</c:v>
                </c:pt>
                <c:pt idx="26">
                  <c:v>42143</c:v>
                </c:pt>
                <c:pt idx="27">
                  <c:v>409</c:v>
                </c:pt>
                <c:pt idx="28">
                  <c:v>6495</c:v>
                </c:pt>
                <c:pt idx="29">
                  <c:v>574</c:v>
                </c:pt>
                <c:pt idx="30">
                  <c:v>1828</c:v>
                </c:pt>
                <c:pt idx="31">
                  <c:v>567</c:v>
                </c:pt>
                <c:pt idx="32">
                  <c:v>1108</c:v>
                </c:pt>
                <c:pt idx="33">
                  <c:v>589</c:v>
                </c:pt>
                <c:pt idx="34">
                  <c:v>406</c:v>
                </c:pt>
                <c:pt idx="35">
                  <c:v>241</c:v>
                </c:pt>
                <c:pt idx="36">
                  <c:v>36</c:v>
                </c:pt>
              </c:numCache>
            </c:numRef>
          </c:val>
        </c:ser>
        <c:axId val="119091584"/>
        <c:axId val="119093888"/>
      </c:barChart>
      <c:catAx>
        <c:axId val="119091584"/>
        <c:scaling>
          <c:orientation val="minMax"/>
        </c:scaling>
        <c:axPos val="b"/>
        <c:tickLblPos val="nextTo"/>
        <c:crossAx val="119093888"/>
        <c:crosses val="autoZero"/>
        <c:auto val="1"/>
        <c:lblAlgn val="ctr"/>
        <c:lblOffset val="100"/>
      </c:catAx>
      <c:valAx>
        <c:axId val="119093888"/>
        <c:scaling>
          <c:orientation val="minMax"/>
        </c:scaling>
        <c:axPos val="l"/>
        <c:majorGridlines/>
        <c:numFmt formatCode="General" sourceLinked="1"/>
        <c:tickLblPos val="nextTo"/>
        <c:crossAx val="119091584"/>
        <c:crosses val="autoZero"/>
        <c:crossBetween val="between"/>
      </c:valAx>
    </c:plotArea>
    <c:legend>
      <c:legendPos val="b"/>
      <c:layout/>
      <c:txPr>
        <a:bodyPr/>
        <a:lstStyle/>
        <a:p>
          <a:pPr>
            <a:defRPr sz="1400"/>
          </a:pPr>
          <a:endParaRPr lang="en-US"/>
        </a:p>
      </c:txPr>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7186" cy="494109"/>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774011" y="0"/>
            <a:ext cx="2887186" cy="494109"/>
          </a:xfrm>
          <a:prstGeom prst="rect">
            <a:avLst/>
          </a:prstGeom>
        </p:spPr>
        <p:txBody>
          <a:bodyPr vert="horz" lIns="93177" tIns="46589" rIns="93177" bIns="46589" rtlCol="0"/>
          <a:lstStyle>
            <a:lvl1pPr algn="r">
              <a:defRPr sz="1200"/>
            </a:lvl1pPr>
          </a:lstStyle>
          <a:p>
            <a:fld id="{A52BA9D4-64E6-4E0E-9DF5-1A6FA2B6DA61}" type="datetimeFigureOut">
              <a:rPr lang="en-US" smtClean="0"/>
              <a:pPr/>
              <a:t>8/1/2013</a:t>
            </a:fld>
            <a:endParaRPr lang="en-US"/>
          </a:p>
        </p:txBody>
      </p:sp>
      <p:sp>
        <p:nvSpPr>
          <p:cNvPr id="4" name="Slide Image Placeholder 3"/>
          <p:cNvSpPr>
            <a:spLocks noGrp="1" noRot="1" noChangeAspect="1"/>
          </p:cNvSpPr>
          <p:nvPr>
            <p:ph type="sldImg" idx="2"/>
          </p:nvPr>
        </p:nvSpPr>
        <p:spPr>
          <a:xfrm>
            <a:off x="862013" y="741363"/>
            <a:ext cx="4938712" cy="370522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66275" y="4694040"/>
            <a:ext cx="5330190" cy="4446985"/>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386364"/>
            <a:ext cx="2887186" cy="494109"/>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774011" y="9386364"/>
            <a:ext cx="2887186" cy="494109"/>
          </a:xfrm>
          <a:prstGeom prst="rect">
            <a:avLst/>
          </a:prstGeom>
        </p:spPr>
        <p:txBody>
          <a:bodyPr vert="horz" lIns="93177" tIns="46589" rIns="93177" bIns="46589" rtlCol="0" anchor="b"/>
          <a:lstStyle>
            <a:lvl1pPr algn="r">
              <a:defRPr sz="1200"/>
            </a:lvl1pPr>
          </a:lstStyle>
          <a:p>
            <a:fld id="{7C18B235-A96E-4B84-9514-F54A3FB857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82539C4-FC50-4FDB-995C-C47A21C11543}" type="slidenum">
              <a:rPr lang="en-US"/>
              <a:pPr/>
              <a:t>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82539C4-FC50-4FDB-995C-C47A21C11543}" type="slidenum">
              <a:rPr lang="en-US"/>
              <a:pPr/>
              <a:t>8</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0F657D-C03E-4300-A37B-B188974498D2}" type="datetime3">
              <a:rPr lang="en-US" smtClean="0"/>
              <a:pPr/>
              <a:t>1 August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38EA2D-689B-418C-B582-F829AA57EA9A}" type="datetime3">
              <a:rPr lang="en-US" smtClean="0"/>
              <a:pPr/>
              <a:t>1 August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7114D-BA48-4DD4-BDF7-DCBA17945085}" type="datetime3">
              <a:rPr lang="en-US" smtClean="0"/>
              <a:pPr/>
              <a:t>1 August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EB62D-45B2-43D7-8EEB-25D269EE7606}" type="datetime3">
              <a:rPr lang="en-US" smtClean="0"/>
              <a:pPr/>
              <a:t>1 August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8DBA97-E538-47FD-BC7F-83D7AECE7FCB}" type="datetime3">
              <a:rPr lang="en-US" smtClean="0"/>
              <a:pPr/>
              <a:t>1 August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2D26EC-E7FC-4DDC-A3E5-E1140A765DAA}" type="datetime3">
              <a:rPr lang="en-US" smtClean="0"/>
              <a:pPr/>
              <a:t>1 August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7218CE-B43A-448A-A795-8AFFE9E90567}" type="datetime3">
              <a:rPr lang="en-US" smtClean="0"/>
              <a:pPr/>
              <a:t>1 August 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AE5D5F-924F-4D98-982E-156E7E16A3F5}" type="datetime3">
              <a:rPr lang="en-US" smtClean="0"/>
              <a:pPr/>
              <a:t>1 August 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18E14-882B-4F51-958B-D1EFD902C1CE}" type="datetime3">
              <a:rPr lang="en-US" smtClean="0"/>
              <a:pPr/>
              <a:t>1 August 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57BD4D-41DF-4222-AD7E-2B7C960A9230}" type="datetime3">
              <a:rPr lang="en-US" smtClean="0"/>
              <a:pPr/>
              <a:t>1 August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C14FA-70ED-4628-85BB-677C2B7C886D}" type="datetime3">
              <a:rPr lang="en-US" smtClean="0"/>
              <a:pPr/>
              <a:t>1 August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803ED-9EBD-49EC-A5D9-825E2BA64BB1}" type="datetime3">
              <a:rPr lang="en-US" smtClean="0"/>
              <a:pPr/>
              <a:t>1 August 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slide" Target="slide17.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35D186F0-F721-4DD9-BE52-EE5C0B7003F6}" type="slidenum">
              <a:rPr lang="en-US"/>
              <a:pPr/>
              <a:t>1</a:t>
            </a:fld>
            <a:endParaRPr lang="en-US"/>
          </a:p>
        </p:txBody>
      </p:sp>
      <p:pic>
        <p:nvPicPr>
          <p:cNvPr id="106500" name="Picture 4" descr="ptc logo"/>
          <p:cNvPicPr>
            <a:picLocks noChangeAspect="1" noChangeArrowheads="1"/>
          </p:cNvPicPr>
          <p:nvPr/>
        </p:nvPicPr>
        <p:blipFill>
          <a:blip r:embed="rId3" cstate="print"/>
          <a:srcRect/>
          <a:stretch>
            <a:fillRect/>
          </a:stretch>
        </p:blipFill>
        <p:spPr bwMode="auto">
          <a:xfrm>
            <a:off x="8229600" y="76200"/>
            <a:ext cx="838200" cy="795338"/>
          </a:xfrm>
          <a:prstGeom prst="rect">
            <a:avLst/>
          </a:prstGeom>
          <a:noFill/>
          <a:ln w="9525">
            <a:noFill/>
            <a:miter lim="800000"/>
            <a:headEnd/>
            <a:tailEnd/>
          </a:ln>
        </p:spPr>
      </p:pic>
      <p:sp>
        <p:nvSpPr>
          <p:cNvPr id="106501" name="Line 5"/>
          <p:cNvSpPr>
            <a:spLocks noChangeShapeType="1"/>
          </p:cNvSpPr>
          <p:nvPr/>
        </p:nvSpPr>
        <p:spPr bwMode="auto">
          <a:xfrm>
            <a:off x="0" y="914400"/>
            <a:ext cx="9144000" cy="0"/>
          </a:xfrm>
          <a:prstGeom prst="line">
            <a:avLst/>
          </a:prstGeom>
          <a:noFill/>
          <a:ln w="9525">
            <a:solidFill>
              <a:srgbClr val="000066"/>
            </a:solidFill>
            <a:round/>
            <a:headEnd/>
            <a:tailEnd/>
          </a:ln>
          <a:effectLst/>
        </p:spPr>
        <p:txBody>
          <a:bodyPr/>
          <a:lstStyle/>
          <a:p>
            <a:endParaRPr lang="en-US"/>
          </a:p>
        </p:txBody>
      </p:sp>
      <p:sp>
        <p:nvSpPr>
          <p:cNvPr id="12"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sp>
        <p:nvSpPr>
          <p:cNvPr id="8" name="Title 1"/>
          <p:cNvSpPr txBox="1">
            <a:spLocks/>
          </p:cNvSpPr>
          <p:nvPr/>
        </p:nvSpPr>
        <p:spPr>
          <a:xfrm>
            <a:off x="685800" y="1524000"/>
            <a:ext cx="7772400" cy="3810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Georgia" pitchFamily="18" charset="0"/>
                <a:ea typeface="+mj-ea"/>
                <a:cs typeface="+mj-cs"/>
              </a:rPr>
              <a:t>10 years of Electricity</a:t>
            </a:r>
            <a:r>
              <a:rPr kumimoji="0" lang="en-US" sz="4400" b="1" i="0" u="none" strike="noStrike" kern="1200" cap="none" spc="0" normalizeH="0" noProof="0" dirty="0" smtClean="0">
                <a:ln>
                  <a:noFill/>
                </a:ln>
                <a:solidFill>
                  <a:schemeClr val="tx1"/>
                </a:solidFill>
                <a:effectLst/>
                <a:uLnTx/>
                <a:uFillTx/>
                <a:latin typeface="Georgia" pitchFamily="18" charset="0"/>
                <a:ea typeface="+mj-ea"/>
                <a:cs typeface="+mj-cs"/>
              </a:rPr>
              <a:t> Act 2003: </a:t>
            </a:r>
            <a:r>
              <a:rPr kumimoji="0" lang="en-US" sz="4400" b="1" i="0" u="none" strike="noStrike" kern="1200" cap="none" spc="0" normalizeH="0" baseline="0" noProof="0" dirty="0" smtClean="0">
                <a:ln>
                  <a:noFill/>
                </a:ln>
                <a:solidFill>
                  <a:schemeClr val="tx1"/>
                </a:solidFill>
                <a:effectLst/>
                <a:uLnTx/>
                <a:uFillTx/>
                <a:latin typeface="Georgia" pitchFamily="18" charset="0"/>
                <a:ea typeface="+mj-ea"/>
                <a:cs typeface="+mj-cs"/>
              </a:rPr>
              <a:t>Competition in Electricity</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0" u="none" strike="noStrike" kern="1200" cap="none" spc="0" normalizeH="0" baseline="0" noProof="0" dirty="0" smtClean="0">
              <a:ln>
                <a:noFill/>
              </a:ln>
              <a:solidFill>
                <a:schemeClr val="tx1"/>
              </a:solidFill>
              <a:effectLst/>
              <a:uLnTx/>
              <a:uFillTx/>
              <a:latin typeface="Georgia" pitchFamily="18"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b="1" dirty="0" smtClean="0">
                <a:latin typeface="Georgia" pitchFamily="18" charset="0"/>
                <a:ea typeface="+mj-ea"/>
                <a:cs typeface="+mj-cs"/>
              </a:rPr>
              <a:t>D</a:t>
            </a:r>
            <a:r>
              <a:rPr lang="en-US" sz="2800" b="1" dirty="0" smtClean="0">
                <a:latin typeface="Georgia" pitchFamily="18" charset="0"/>
                <a:ea typeface="+mj-ea"/>
                <a:cs typeface="+mj-cs"/>
              </a:rPr>
              <a:t>r</a:t>
            </a:r>
            <a:r>
              <a:rPr lang="en-US" sz="2800" b="1" dirty="0" smtClean="0">
                <a:latin typeface="Georgia" pitchFamily="18" charset="0"/>
                <a:ea typeface="+mj-ea"/>
                <a:cs typeface="+mj-cs"/>
              </a:rPr>
              <a:t>. </a:t>
            </a:r>
            <a:r>
              <a:rPr lang="en-US" sz="2800" b="1" dirty="0" smtClean="0">
                <a:latin typeface="Georgia" pitchFamily="18" charset="0"/>
                <a:ea typeface="+mj-ea"/>
                <a:cs typeface="+mj-cs"/>
              </a:rPr>
              <a:t>Rajiv Kr. Mishra</a:t>
            </a:r>
            <a:endParaRPr lang="en-US" sz="2800" b="1" dirty="0" smtClean="0">
              <a:latin typeface="Georgia" pitchFamily="18"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Georgia" pitchFamily="18" charset="0"/>
                <a:ea typeface="+mj-ea"/>
                <a:cs typeface="+mj-cs"/>
              </a:rPr>
              <a:t>ED</a:t>
            </a:r>
            <a:r>
              <a:rPr kumimoji="0" lang="en-US" sz="2800" b="1" i="0" u="none" strike="noStrike" kern="1200" cap="none" spc="0" normalizeH="0" baseline="0" noProof="0" dirty="0" smtClean="0">
                <a:ln>
                  <a:noFill/>
                </a:ln>
                <a:solidFill>
                  <a:schemeClr val="tx1"/>
                </a:solidFill>
                <a:effectLst/>
                <a:uLnTx/>
                <a:uFillTx/>
                <a:latin typeface="Georgia" pitchFamily="18" charset="0"/>
                <a:ea typeface="+mj-ea"/>
                <a:cs typeface="+mj-cs"/>
              </a:rPr>
              <a:t>, PTC India Ltd.</a:t>
            </a:r>
          </a:p>
        </p:txBody>
      </p:sp>
      <p:sp>
        <p:nvSpPr>
          <p:cNvPr id="15" name="Date Placeholder 14"/>
          <p:cNvSpPr>
            <a:spLocks noGrp="1"/>
          </p:cNvSpPr>
          <p:nvPr>
            <p:ph type="dt" sz="half" idx="10"/>
          </p:nvPr>
        </p:nvSpPr>
        <p:spPr/>
        <p:txBody>
          <a:bodyPr/>
          <a:lstStyle/>
          <a:p>
            <a:fld id="{EE8D4473-6E3B-47BD-A374-2F53EE675521}" type="datetime3">
              <a:rPr lang="en-US" smtClean="0"/>
              <a:pPr/>
              <a:t>1 August 2013</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2359D302-9426-418A-B1B3-6A7CB77FF62A}"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10</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228600" y="181428"/>
            <a:ext cx="7475123" cy="584775"/>
          </a:xfrm>
          <a:prstGeom prst="rect">
            <a:avLst/>
          </a:prstGeom>
          <a:noFill/>
        </p:spPr>
        <p:txBody>
          <a:bodyPr wrap="none" rtlCol="0">
            <a:spAutoFit/>
          </a:bodyPr>
          <a:lstStyle/>
          <a:p>
            <a:r>
              <a:rPr lang="en-US" sz="3200" dirty="0" smtClean="0">
                <a:latin typeface="Georgia" pitchFamily="18" charset="0"/>
              </a:rPr>
              <a:t>Power Market Over the Last Two Fiscals</a:t>
            </a:r>
            <a:endParaRPr lang="en-US" sz="3200" dirty="0">
              <a:latin typeface="Georgia" pitchFamily="18" charset="0"/>
            </a:endParaRPr>
          </a:p>
        </p:txBody>
      </p:sp>
      <p:graphicFrame>
        <p:nvGraphicFramePr>
          <p:cNvPr id="19" name="Chart 18"/>
          <p:cNvGraphicFramePr/>
          <p:nvPr/>
        </p:nvGraphicFramePr>
        <p:xfrm>
          <a:off x="228600" y="3810000"/>
          <a:ext cx="4038600" cy="2590800"/>
        </p:xfrm>
        <a:graphic>
          <a:graphicData uri="http://schemas.openxmlformats.org/drawingml/2006/chart">
            <c:chart xmlns:c="http://schemas.openxmlformats.org/drawingml/2006/chart" xmlns:r="http://schemas.openxmlformats.org/officeDocument/2006/relationships" r:id="rId3"/>
          </a:graphicData>
        </a:graphic>
      </p:graphicFrame>
      <p:sp>
        <p:nvSpPr>
          <p:cNvPr id="26" name="Rounded Rectangle 25"/>
          <p:cNvSpPr/>
          <p:nvPr/>
        </p:nvSpPr>
        <p:spPr>
          <a:xfrm>
            <a:off x="1814052" y="3505200"/>
            <a:ext cx="5638800" cy="381000"/>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Share of Different Segments in Total ST Volume</a:t>
            </a:r>
            <a:endParaRPr lang="en-US" sz="1600" b="1" dirty="0"/>
          </a:p>
        </p:txBody>
      </p:sp>
      <p:graphicFrame>
        <p:nvGraphicFramePr>
          <p:cNvPr id="27" name="Table 26"/>
          <p:cNvGraphicFramePr>
            <a:graphicFrameLocks noGrp="1"/>
          </p:cNvGraphicFramePr>
          <p:nvPr/>
        </p:nvGraphicFramePr>
        <p:xfrm>
          <a:off x="304800" y="1570704"/>
          <a:ext cx="8534400" cy="1828800"/>
        </p:xfrm>
        <a:graphic>
          <a:graphicData uri="http://schemas.openxmlformats.org/drawingml/2006/table">
            <a:tbl>
              <a:tblPr firstRow="1" bandRow="1">
                <a:tableStyleId>{F5AB1C69-6EDB-4FF4-983F-18BD219EF322}</a:tableStyleId>
              </a:tblPr>
              <a:tblGrid>
                <a:gridCol w="1447800"/>
                <a:gridCol w="1219200"/>
                <a:gridCol w="1219200"/>
                <a:gridCol w="1524000"/>
                <a:gridCol w="1752600"/>
                <a:gridCol w="1371600"/>
              </a:tblGrid>
              <a:tr h="506827">
                <a:tc>
                  <a:txBody>
                    <a:bodyPr/>
                    <a:lstStyle/>
                    <a:p>
                      <a:pPr algn="ctr"/>
                      <a:r>
                        <a:rPr lang="en-US" sz="1600" dirty="0" smtClean="0"/>
                        <a:t>Year</a:t>
                      </a:r>
                      <a:endParaRPr lang="en-US" sz="1600" dirty="0"/>
                    </a:p>
                  </a:txBody>
                  <a:tcPr/>
                </a:tc>
                <a:tc>
                  <a:txBody>
                    <a:bodyPr/>
                    <a:lstStyle/>
                    <a:p>
                      <a:pPr algn="ctr"/>
                      <a:r>
                        <a:rPr lang="en-US" sz="1600" dirty="0" smtClean="0"/>
                        <a:t>Bilateral (Traders  + TAM)</a:t>
                      </a:r>
                      <a:endParaRPr lang="en-US" sz="1600" dirty="0"/>
                    </a:p>
                  </a:txBody>
                  <a:tcPr/>
                </a:tc>
                <a:tc>
                  <a:txBody>
                    <a:bodyPr/>
                    <a:lstStyle/>
                    <a:p>
                      <a:pPr algn="ctr"/>
                      <a:r>
                        <a:rPr lang="en-US" sz="1600" dirty="0" smtClean="0"/>
                        <a:t>Direct Bilateral</a:t>
                      </a:r>
                      <a:endParaRPr lang="en-US" sz="1600" dirty="0"/>
                    </a:p>
                  </a:txBody>
                  <a:tcPr/>
                </a:tc>
                <a:tc>
                  <a:txBody>
                    <a:bodyPr/>
                    <a:lstStyle/>
                    <a:p>
                      <a:pPr algn="ctr"/>
                      <a:r>
                        <a:rPr lang="en-US" sz="1600" dirty="0" smtClean="0"/>
                        <a:t>Power Exchanges (PX) (Only DAM)</a:t>
                      </a:r>
                      <a:endParaRPr lang="en-US" sz="1600" dirty="0"/>
                    </a:p>
                  </a:txBody>
                  <a:tcPr/>
                </a:tc>
                <a:tc>
                  <a:txBody>
                    <a:bodyPr/>
                    <a:lstStyle/>
                    <a:p>
                      <a:pPr algn="ctr"/>
                      <a:r>
                        <a:rPr lang="en-US" sz="1600" dirty="0" smtClean="0"/>
                        <a:t>Unscheduled Interchange (UI)</a:t>
                      </a:r>
                      <a:endParaRPr lang="en-US" sz="1600" dirty="0"/>
                    </a:p>
                  </a:txBody>
                  <a:tcPr/>
                </a:tc>
                <a:tc>
                  <a:txBody>
                    <a:bodyPr/>
                    <a:lstStyle/>
                    <a:p>
                      <a:pPr algn="ctr"/>
                      <a:r>
                        <a:rPr lang="en-US" sz="1600" dirty="0" smtClean="0"/>
                        <a:t>Total Volume in ST</a:t>
                      </a:r>
                      <a:endParaRPr lang="en-US" sz="1600" dirty="0"/>
                    </a:p>
                  </a:txBody>
                  <a:tcPr/>
                </a:tc>
              </a:tr>
              <a:tr h="205546">
                <a:tc>
                  <a:txBody>
                    <a:bodyPr/>
                    <a:lstStyle/>
                    <a:p>
                      <a:r>
                        <a:rPr lang="en-US" sz="1600" b="1" dirty="0" smtClean="0"/>
                        <a:t>2011-12 (MU)</a:t>
                      </a:r>
                      <a:endParaRPr lang="en-US" sz="1600" b="1" dirty="0"/>
                    </a:p>
                  </a:txBody>
                  <a:tcPr/>
                </a:tc>
                <a:tc>
                  <a:txBody>
                    <a:bodyPr/>
                    <a:lstStyle/>
                    <a:p>
                      <a:pPr algn="r"/>
                      <a:r>
                        <a:rPr lang="en-US" sz="1600" dirty="0" smtClean="0"/>
                        <a:t>35840</a:t>
                      </a:r>
                      <a:endParaRPr lang="en-US" sz="1600" dirty="0"/>
                    </a:p>
                  </a:txBody>
                  <a:tcPr/>
                </a:tc>
                <a:tc>
                  <a:txBody>
                    <a:bodyPr/>
                    <a:lstStyle/>
                    <a:p>
                      <a:pPr algn="r"/>
                      <a:r>
                        <a:rPr lang="en-US" sz="1600" dirty="0" smtClean="0"/>
                        <a:t>15370</a:t>
                      </a:r>
                      <a:endParaRPr lang="en-US" sz="1600" dirty="0"/>
                    </a:p>
                  </a:txBody>
                  <a:tcPr/>
                </a:tc>
                <a:tc>
                  <a:txBody>
                    <a:bodyPr/>
                    <a:lstStyle/>
                    <a:p>
                      <a:pPr algn="r"/>
                      <a:r>
                        <a:rPr lang="en-US" sz="1600" dirty="0" smtClean="0"/>
                        <a:t>15550</a:t>
                      </a:r>
                      <a:endParaRPr lang="en-US" sz="1600" dirty="0"/>
                    </a:p>
                  </a:txBody>
                  <a:tcPr/>
                </a:tc>
                <a:tc>
                  <a:txBody>
                    <a:bodyPr/>
                    <a:lstStyle/>
                    <a:p>
                      <a:pPr algn="r"/>
                      <a:r>
                        <a:rPr lang="en-US" sz="1600" dirty="0" smtClean="0"/>
                        <a:t>27760</a:t>
                      </a:r>
                      <a:endParaRPr lang="en-US" sz="1600" dirty="0"/>
                    </a:p>
                  </a:txBody>
                  <a:tcPr/>
                </a:tc>
                <a:tc>
                  <a:txBody>
                    <a:bodyPr/>
                    <a:lstStyle/>
                    <a:p>
                      <a:pPr algn="r"/>
                      <a:r>
                        <a:rPr lang="en-US" sz="1600" dirty="0" smtClean="0"/>
                        <a:t>94510</a:t>
                      </a:r>
                      <a:endParaRPr lang="en-US" sz="1600" dirty="0"/>
                    </a:p>
                  </a:txBody>
                  <a:tcPr/>
                </a:tc>
              </a:tr>
              <a:tr h="205546">
                <a:tc>
                  <a:txBody>
                    <a:bodyPr/>
                    <a:lstStyle/>
                    <a:p>
                      <a:r>
                        <a:rPr lang="en-US" sz="1600" b="1" dirty="0" smtClean="0"/>
                        <a:t>2012-13 (MU)</a:t>
                      </a:r>
                      <a:endParaRPr lang="en-US" sz="1600" b="1" dirty="0"/>
                    </a:p>
                  </a:txBody>
                  <a:tcPr/>
                </a:tc>
                <a:tc>
                  <a:txBody>
                    <a:bodyPr/>
                    <a:lstStyle/>
                    <a:p>
                      <a:pPr algn="r"/>
                      <a:r>
                        <a:rPr lang="en-US" sz="1600" dirty="0" smtClean="0"/>
                        <a:t>36638</a:t>
                      </a:r>
                      <a:endParaRPr lang="en-US" sz="1600" dirty="0"/>
                    </a:p>
                  </a:txBody>
                  <a:tcPr/>
                </a:tc>
                <a:tc>
                  <a:txBody>
                    <a:bodyPr/>
                    <a:lstStyle/>
                    <a:p>
                      <a:pPr algn="r"/>
                      <a:r>
                        <a:rPr lang="en-US" sz="1600" dirty="0" smtClean="0"/>
                        <a:t>14519</a:t>
                      </a:r>
                      <a:endParaRPr lang="en-US" sz="1600" dirty="0"/>
                    </a:p>
                  </a:txBody>
                  <a:tcPr/>
                </a:tc>
                <a:tc>
                  <a:txBody>
                    <a:bodyPr/>
                    <a:lstStyle/>
                    <a:p>
                      <a:pPr algn="r"/>
                      <a:r>
                        <a:rPr lang="en-US" sz="1600" dirty="0" smtClean="0"/>
                        <a:t>23024</a:t>
                      </a:r>
                      <a:endParaRPr lang="en-US" sz="1600" dirty="0"/>
                    </a:p>
                  </a:txBody>
                  <a:tcPr/>
                </a:tc>
                <a:tc>
                  <a:txBody>
                    <a:bodyPr/>
                    <a:lstStyle/>
                    <a:p>
                      <a:pPr algn="r"/>
                      <a:r>
                        <a:rPr lang="en-US" sz="1600" dirty="0" smtClean="0"/>
                        <a:t>24759</a:t>
                      </a:r>
                      <a:endParaRPr lang="en-US" sz="1600" dirty="0"/>
                    </a:p>
                  </a:txBody>
                  <a:tcPr/>
                </a:tc>
                <a:tc>
                  <a:txBody>
                    <a:bodyPr/>
                    <a:lstStyle/>
                    <a:p>
                      <a:pPr algn="r"/>
                      <a:r>
                        <a:rPr lang="en-US" sz="1600" dirty="0" smtClean="0"/>
                        <a:t>98940</a:t>
                      </a:r>
                      <a:endParaRPr lang="en-US" sz="1600" dirty="0"/>
                    </a:p>
                  </a:txBody>
                  <a:tcPr/>
                </a:tc>
              </a:tr>
              <a:tr h="205546">
                <a:tc>
                  <a:txBody>
                    <a:bodyPr/>
                    <a:lstStyle/>
                    <a:p>
                      <a:r>
                        <a:rPr lang="en-US" sz="1600" b="1" dirty="0" smtClean="0"/>
                        <a:t>Growth (%)</a:t>
                      </a:r>
                      <a:endParaRPr lang="en-US" sz="1600" b="1" dirty="0"/>
                    </a:p>
                  </a:txBody>
                  <a:tcPr/>
                </a:tc>
                <a:tc>
                  <a:txBody>
                    <a:bodyPr/>
                    <a:lstStyle/>
                    <a:p>
                      <a:pPr algn="r"/>
                      <a:r>
                        <a:rPr lang="en-US" sz="1600" b="1" dirty="0" smtClean="0"/>
                        <a:t>0.21</a:t>
                      </a:r>
                      <a:endParaRPr lang="en-US" sz="1600" b="1" dirty="0"/>
                    </a:p>
                  </a:txBody>
                  <a:tcPr/>
                </a:tc>
                <a:tc>
                  <a:txBody>
                    <a:bodyPr/>
                    <a:lstStyle/>
                    <a:p>
                      <a:pPr algn="r"/>
                      <a:r>
                        <a:rPr lang="en-US" sz="1600" b="1" dirty="0" smtClean="0"/>
                        <a:t>-5.55</a:t>
                      </a:r>
                      <a:endParaRPr lang="en-US" sz="1600" b="1" dirty="0"/>
                    </a:p>
                  </a:txBody>
                  <a:tcPr/>
                </a:tc>
                <a:tc>
                  <a:txBody>
                    <a:bodyPr/>
                    <a:lstStyle/>
                    <a:p>
                      <a:pPr algn="r"/>
                      <a:r>
                        <a:rPr lang="en-US" sz="1600" b="1" dirty="0" smtClean="0"/>
                        <a:t>55.34</a:t>
                      </a:r>
                      <a:endParaRPr lang="en-US" sz="1600" b="1" dirty="0"/>
                    </a:p>
                  </a:txBody>
                  <a:tcPr/>
                </a:tc>
                <a:tc>
                  <a:txBody>
                    <a:bodyPr/>
                    <a:lstStyle/>
                    <a:p>
                      <a:pPr algn="r"/>
                      <a:r>
                        <a:rPr lang="en-US" sz="1600" b="1" dirty="0" smtClean="0"/>
                        <a:t>-10.80</a:t>
                      </a:r>
                      <a:endParaRPr lang="en-US" sz="1600" b="1" dirty="0"/>
                    </a:p>
                  </a:txBody>
                  <a:tcPr/>
                </a:tc>
                <a:tc>
                  <a:txBody>
                    <a:bodyPr/>
                    <a:lstStyle/>
                    <a:p>
                      <a:pPr algn="r"/>
                      <a:r>
                        <a:rPr lang="en-US" sz="1600" b="1" dirty="0" smtClean="0"/>
                        <a:t>4.69</a:t>
                      </a:r>
                      <a:endParaRPr lang="en-US" sz="1600" b="1" dirty="0"/>
                    </a:p>
                  </a:txBody>
                  <a:tcPr/>
                </a:tc>
              </a:tr>
            </a:tbl>
          </a:graphicData>
        </a:graphic>
      </p:graphicFrame>
      <p:graphicFrame>
        <p:nvGraphicFramePr>
          <p:cNvPr id="28" name="Chart 27"/>
          <p:cNvGraphicFramePr/>
          <p:nvPr/>
        </p:nvGraphicFramePr>
        <p:xfrm>
          <a:off x="4648200" y="3810000"/>
          <a:ext cx="4191000" cy="2590800"/>
        </p:xfrm>
        <a:graphic>
          <a:graphicData uri="http://schemas.openxmlformats.org/drawingml/2006/chart">
            <c:chart xmlns:c="http://schemas.openxmlformats.org/drawingml/2006/chart" xmlns:r="http://schemas.openxmlformats.org/officeDocument/2006/relationships" r:id="rId4"/>
          </a:graphicData>
        </a:graphic>
      </p:graphicFrame>
      <p:sp>
        <p:nvSpPr>
          <p:cNvPr id="30" name="Rounded Rectangle 29"/>
          <p:cNvSpPr/>
          <p:nvPr/>
        </p:nvSpPr>
        <p:spPr>
          <a:xfrm>
            <a:off x="1752600" y="1066800"/>
            <a:ext cx="5638800" cy="381000"/>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Growth of Different Components of ST Market</a:t>
            </a:r>
            <a:endParaRPr lang="en-US" sz="1600" b="1" dirty="0"/>
          </a:p>
        </p:txBody>
      </p:sp>
      <p:sp>
        <p:nvSpPr>
          <p:cNvPr id="31" name="TextBox 30"/>
          <p:cNvSpPr txBox="1"/>
          <p:nvPr/>
        </p:nvSpPr>
        <p:spPr>
          <a:xfrm>
            <a:off x="4038600" y="6400800"/>
            <a:ext cx="1043491" cy="276999"/>
          </a:xfrm>
          <a:prstGeom prst="rect">
            <a:avLst/>
          </a:prstGeom>
          <a:noFill/>
        </p:spPr>
        <p:txBody>
          <a:bodyPr wrap="none" rtlCol="0">
            <a:spAutoFit/>
          </a:bodyPr>
          <a:lstStyle/>
          <a:p>
            <a:r>
              <a:rPr lang="en-US" sz="1200" dirty="0" smtClean="0"/>
              <a:t>Source: CERC</a:t>
            </a:r>
            <a:endParaRPr lang="en-US" sz="1200" dirty="0"/>
          </a:p>
        </p:txBody>
      </p:sp>
      <p:sp>
        <p:nvSpPr>
          <p:cNvPr id="16"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18" name="Line 6"/>
          <p:cNvSpPr>
            <a:spLocks noChangeShapeType="1"/>
          </p:cNvSpPr>
          <p:nvPr/>
        </p:nvSpPr>
        <p:spPr bwMode="auto">
          <a:xfrm>
            <a:off x="0" y="6400800"/>
            <a:ext cx="9144000" cy="0"/>
          </a:xfrm>
          <a:prstGeom prst="line">
            <a:avLst/>
          </a:prstGeom>
          <a:noFill/>
          <a:ln w="9525">
            <a:solidFill>
              <a:srgbClr val="00008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E238EE39-7EAF-4F27-B54E-1D7E5A123DD5}"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11</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152400" y="181428"/>
            <a:ext cx="8018542" cy="553998"/>
          </a:xfrm>
          <a:prstGeom prst="rect">
            <a:avLst/>
          </a:prstGeom>
          <a:noFill/>
        </p:spPr>
        <p:txBody>
          <a:bodyPr wrap="none" rtlCol="0">
            <a:spAutoFit/>
          </a:bodyPr>
          <a:lstStyle/>
          <a:p>
            <a:r>
              <a:rPr lang="en-US" sz="3000" dirty="0" smtClean="0">
                <a:latin typeface="Georgia" pitchFamily="18" charset="0"/>
              </a:rPr>
              <a:t>Bilateral </a:t>
            </a:r>
            <a:r>
              <a:rPr lang="en-US" sz="3000" dirty="0" err="1" smtClean="0">
                <a:latin typeface="Georgia" pitchFamily="18" charset="0"/>
              </a:rPr>
              <a:t>vs</a:t>
            </a:r>
            <a:r>
              <a:rPr lang="en-US" sz="3000" dirty="0" smtClean="0">
                <a:latin typeface="Georgia" pitchFamily="18" charset="0"/>
              </a:rPr>
              <a:t> Power Exchange Prices (Rs./kWh)</a:t>
            </a:r>
            <a:endParaRPr lang="en-US" sz="3000" dirty="0">
              <a:latin typeface="Georgia" pitchFamily="18" charset="0"/>
            </a:endParaRPr>
          </a:p>
        </p:txBody>
      </p:sp>
      <p:sp>
        <p:nvSpPr>
          <p:cNvPr id="15" name="TextBox 14"/>
          <p:cNvSpPr txBox="1"/>
          <p:nvPr/>
        </p:nvSpPr>
        <p:spPr>
          <a:xfrm>
            <a:off x="3173327" y="6400800"/>
            <a:ext cx="3075073" cy="276999"/>
          </a:xfrm>
          <a:prstGeom prst="rect">
            <a:avLst/>
          </a:prstGeom>
          <a:noFill/>
        </p:spPr>
        <p:txBody>
          <a:bodyPr wrap="none" rtlCol="0">
            <a:spAutoFit/>
          </a:bodyPr>
          <a:lstStyle/>
          <a:p>
            <a:r>
              <a:rPr lang="en-US" sz="1200" dirty="0" smtClean="0"/>
              <a:t>Source: CERC Market Monitoring Cell’s reports</a:t>
            </a:r>
            <a:endParaRPr lang="en-US" sz="1200" dirty="0"/>
          </a:p>
        </p:txBody>
      </p:sp>
      <p:graphicFrame>
        <p:nvGraphicFramePr>
          <p:cNvPr id="17" name="Chart 16"/>
          <p:cNvGraphicFramePr/>
          <p:nvPr/>
        </p:nvGraphicFramePr>
        <p:xfrm>
          <a:off x="0" y="914400"/>
          <a:ext cx="78486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19" name="Left Arrow Callout 18"/>
          <p:cNvSpPr/>
          <p:nvPr/>
        </p:nvSpPr>
        <p:spPr>
          <a:xfrm>
            <a:off x="6934200" y="2209800"/>
            <a:ext cx="2057400" cy="3352800"/>
          </a:xfrm>
          <a:prstGeom prst="left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
            </a:pPr>
            <a:r>
              <a:rPr lang="en-US" sz="1600" b="1" dirty="0" smtClean="0"/>
              <a:t>Buyers ready to pay premium for certainty  in Bilateral contracts</a:t>
            </a:r>
          </a:p>
          <a:p>
            <a:pPr algn="ctr">
              <a:buFont typeface="Wingdings" pitchFamily="2" charset="2"/>
              <a:buChar char="§"/>
            </a:pPr>
            <a:endParaRPr lang="en-US" sz="1600" b="1" dirty="0" smtClean="0"/>
          </a:p>
          <a:p>
            <a:pPr algn="ctr">
              <a:buFont typeface="Wingdings" pitchFamily="2" charset="2"/>
              <a:buChar char="§"/>
            </a:pPr>
            <a:r>
              <a:rPr lang="en-US" sz="1600" b="1" dirty="0" smtClean="0"/>
              <a:t>Bilateral prices more or less stable whereas PX prices highly volatile</a:t>
            </a:r>
            <a:endParaRPr lang="en-US" sz="1600" b="1" dirty="0"/>
          </a:p>
        </p:txBody>
      </p:sp>
      <p:sp>
        <p:nvSpPr>
          <p:cNvPr id="14"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20"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graphicFrame>
        <p:nvGraphicFramePr>
          <p:cNvPr id="12" name="Chart 11"/>
          <p:cNvGraphicFramePr/>
          <p:nvPr/>
        </p:nvGraphicFramePr>
        <p:xfrm>
          <a:off x="0" y="3657600"/>
          <a:ext cx="7467600" cy="2667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E238EE39-7EAF-4F27-B54E-1D7E5A123DD5}"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12</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152400" y="181428"/>
            <a:ext cx="8170827" cy="553998"/>
          </a:xfrm>
          <a:prstGeom prst="rect">
            <a:avLst/>
          </a:prstGeom>
          <a:noFill/>
        </p:spPr>
        <p:txBody>
          <a:bodyPr wrap="none" rtlCol="0">
            <a:spAutoFit/>
          </a:bodyPr>
          <a:lstStyle/>
          <a:p>
            <a:r>
              <a:rPr lang="en-US" sz="3000" dirty="0" smtClean="0">
                <a:latin typeface="Georgia" pitchFamily="18" charset="0"/>
              </a:rPr>
              <a:t>Power Exchange Rate in NEW &amp; SR (Rs./kWh)</a:t>
            </a:r>
            <a:endParaRPr lang="en-US" sz="3000" dirty="0">
              <a:latin typeface="Georgia" pitchFamily="18" charset="0"/>
            </a:endParaRPr>
          </a:p>
        </p:txBody>
      </p:sp>
      <p:sp>
        <p:nvSpPr>
          <p:cNvPr id="15" name="TextBox 14"/>
          <p:cNvSpPr txBox="1"/>
          <p:nvPr/>
        </p:nvSpPr>
        <p:spPr>
          <a:xfrm>
            <a:off x="3700464" y="6400800"/>
            <a:ext cx="1404936" cy="276999"/>
          </a:xfrm>
          <a:prstGeom prst="rect">
            <a:avLst/>
          </a:prstGeom>
          <a:noFill/>
        </p:spPr>
        <p:txBody>
          <a:bodyPr wrap="none" rtlCol="0">
            <a:spAutoFit/>
          </a:bodyPr>
          <a:lstStyle/>
          <a:p>
            <a:r>
              <a:rPr lang="en-US" sz="1200" dirty="0" smtClean="0"/>
              <a:t>Source: IEX website</a:t>
            </a:r>
            <a:endParaRPr lang="en-US" sz="1200" dirty="0"/>
          </a:p>
        </p:txBody>
      </p:sp>
      <p:graphicFrame>
        <p:nvGraphicFramePr>
          <p:cNvPr id="17" name="Chart 16"/>
          <p:cNvGraphicFramePr/>
          <p:nvPr/>
        </p:nvGraphicFramePr>
        <p:xfrm>
          <a:off x="0" y="914400"/>
          <a:ext cx="7848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19" name="Left Arrow Callout 18"/>
          <p:cNvSpPr/>
          <p:nvPr/>
        </p:nvSpPr>
        <p:spPr>
          <a:xfrm>
            <a:off x="6934200" y="2209800"/>
            <a:ext cx="2057400" cy="3352800"/>
          </a:xfrm>
          <a:prstGeom prst="left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
            </a:pPr>
            <a:r>
              <a:rPr lang="en-US" sz="1600" b="1" dirty="0" smtClean="0"/>
              <a:t>Fragmented market</a:t>
            </a:r>
          </a:p>
          <a:p>
            <a:pPr algn="ctr">
              <a:buFont typeface="Wingdings" pitchFamily="2" charset="2"/>
              <a:buChar char="§"/>
            </a:pPr>
            <a:endParaRPr lang="en-US" sz="1600" b="1" dirty="0" smtClean="0"/>
          </a:p>
          <a:p>
            <a:pPr algn="ctr">
              <a:buFont typeface="Wingdings" pitchFamily="2" charset="2"/>
              <a:buChar char="§"/>
            </a:pPr>
            <a:r>
              <a:rPr lang="en-US" sz="1600" b="1" dirty="0" smtClean="0"/>
              <a:t>SR facing deficit, higher prices</a:t>
            </a:r>
          </a:p>
          <a:p>
            <a:pPr algn="ctr">
              <a:buFont typeface="Wingdings" pitchFamily="2" charset="2"/>
              <a:buChar char="§"/>
            </a:pPr>
            <a:endParaRPr lang="en-US" sz="1600" b="1" dirty="0" smtClean="0"/>
          </a:p>
          <a:p>
            <a:pPr algn="ctr">
              <a:buFont typeface="Wingdings" pitchFamily="2" charset="2"/>
              <a:buChar char="§"/>
            </a:pPr>
            <a:r>
              <a:rPr lang="en-US" sz="1600" b="1" dirty="0" smtClean="0"/>
              <a:t>Interconnection expected by Mar’14</a:t>
            </a:r>
            <a:endParaRPr lang="en-US" sz="1600" b="1" dirty="0"/>
          </a:p>
        </p:txBody>
      </p:sp>
      <p:sp>
        <p:nvSpPr>
          <p:cNvPr id="14"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20"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E238EE39-7EAF-4F27-B54E-1D7E5A123DD5}"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13</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152400" y="181428"/>
            <a:ext cx="5846472" cy="553998"/>
          </a:xfrm>
          <a:prstGeom prst="rect">
            <a:avLst/>
          </a:prstGeom>
          <a:noFill/>
        </p:spPr>
        <p:txBody>
          <a:bodyPr wrap="none" rtlCol="0">
            <a:spAutoFit/>
          </a:bodyPr>
          <a:lstStyle/>
          <a:p>
            <a:r>
              <a:rPr lang="en-US" sz="3000" dirty="0" smtClean="0">
                <a:latin typeface="Georgia" pitchFamily="18" charset="0"/>
              </a:rPr>
              <a:t>State-wise Power Demand (MUs)</a:t>
            </a:r>
            <a:endParaRPr lang="en-US" sz="3000" dirty="0">
              <a:latin typeface="Georgia" pitchFamily="18" charset="0"/>
            </a:endParaRPr>
          </a:p>
        </p:txBody>
      </p:sp>
      <p:sp>
        <p:nvSpPr>
          <p:cNvPr id="15" name="TextBox 14"/>
          <p:cNvSpPr txBox="1"/>
          <p:nvPr/>
        </p:nvSpPr>
        <p:spPr>
          <a:xfrm>
            <a:off x="3985171" y="6400800"/>
            <a:ext cx="967829" cy="276999"/>
          </a:xfrm>
          <a:prstGeom prst="rect">
            <a:avLst/>
          </a:prstGeom>
          <a:noFill/>
        </p:spPr>
        <p:txBody>
          <a:bodyPr wrap="none" rtlCol="0">
            <a:spAutoFit/>
          </a:bodyPr>
          <a:lstStyle/>
          <a:p>
            <a:r>
              <a:rPr lang="en-US" sz="1200" dirty="0" smtClean="0"/>
              <a:t>Source: </a:t>
            </a:r>
            <a:r>
              <a:rPr lang="en-US" sz="1200" dirty="0" smtClean="0"/>
              <a:t>CEA </a:t>
            </a:r>
            <a:endParaRPr lang="en-US" sz="1200" dirty="0"/>
          </a:p>
        </p:txBody>
      </p:sp>
      <p:sp>
        <p:nvSpPr>
          <p:cNvPr id="14"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20"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graphicFrame>
        <p:nvGraphicFramePr>
          <p:cNvPr id="12" name="Chart 11"/>
          <p:cNvGraphicFramePr/>
          <p:nvPr/>
        </p:nvGraphicFramePr>
        <p:xfrm>
          <a:off x="228600" y="1371600"/>
          <a:ext cx="8501122" cy="4724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E238EE39-7EAF-4F27-B54E-1D7E5A123DD5}"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14</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152400" y="181428"/>
            <a:ext cx="5851282" cy="553998"/>
          </a:xfrm>
          <a:prstGeom prst="rect">
            <a:avLst/>
          </a:prstGeom>
          <a:noFill/>
        </p:spPr>
        <p:txBody>
          <a:bodyPr wrap="none" rtlCol="0">
            <a:spAutoFit/>
          </a:bodyPr>
          <a:lstStyle/>
          <a:p>
            <a:r>
              <a:rPr lang="en-US" sz="3000" dirty="0" smtClean="0">
                <a:latin typeface="Georgia" pitchFamily="18" charset="0"/>
              </a:rPr>
              <a:t>State-wise Power Trade: Bilateral</a:t>
            </a:r>
            <a:endParaRPr lang="en-US" sz="3000" dirty="0">
              <a:latin typeface="Georgia" pitchFamily="18" charset="0"/>
            </a:endParaRPr>
          </a:p>
        </p:txBody>
      </p:sp>
      <p:sp>
        <p:nvSpPr>
          <p:cNvPr id="15" name="TextBox 14"/>
          <p:cNvSpPr txBox="1"/>
          <p:nvPr/>
        </p:nvSpPr>
        <p:spPr>
          <a:xfrm>
            <a:off x="3657600" y="6400800"/>
            <a:ext cx="1943289" cy="276999"/>
          </a:xfrm>
          <a:prstGeom prst="rect">
            <a:avLst/>
          </a:prstGeom>
          <a:noFill/>
        </p:spPr>
        <p:txBody>
          <a:bodyPr wrap="none" rtlCol="0">
            <a:spAutoFit/>
          </a:bodyPr>
          <a:lstStyle/>
          <a:p>
            <a:r>
              <a:rPr lang="en-US" sz="1200" dirty="0" smtClean="0"/>
              <a:t>Source: </a:t>
            </a:r>
            <a:r>
              <a:rPr lang="en-US" sz="1200" dirty="0" smtClean="0"/>
              <a:t>CERC MMC Reports </a:t>
            </a:r>
            <a:endParaRPr lang="en-US" sz="1200" dirty="0"/>
          </a:p>
        </p:txBody>
      </p:sp>
      <p:sp>
        <p:nvSpPr>
          <p:cNvPr id="14"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20"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p:cNvPicPr>
            <a:picLocks noChangeAspect="1" noChangeArrowheads="1"/>
          </p:cNvPicPr>
          <p:nvPr/>
        </p:nvPicPr>
        <p:blipFill>
          <a:blip r:embed="rId3" cstate="print"/>
          <a:srcRect/>
          <a:stretch>
            <a:fillRect/>
          </a:stretch>
        </p:blipFill>
        <p:spPr bwMode="auto">
          <a:xfrm>
            <a:off x="766763" y="969962"/>
            <a:ext cx="7610475" cy="2628900"/>
          </a:xfrm>
          <a:prstGeom prst="rect">
            <a:avLst/>
          </a:prstGeom>
          <a:noFill/>
          <a:ln w="9525">
            <a:noFill/>
            <a:miter lim="800000"/>
            <a:headEnd/>
            <a:tailEnd/>
          </a:ln>
        </p:spPr>
      </p:pic>
      <p:pic>
        <p:nvPicPr>
          <p:cNvPr id="13" name="Picture 5"/>
          <p:cNvPicPr>
            <a:picLocks noChangeAspect="1" noChangeArrowheads="1"/>
          </p:cNvPicPr>
          <p:nvPr/>
        </p:nvPicPr>
        <p:blipFill>
          <a:blip r:embed="rId4" cstate="print"/>
          <a:srcRect/>
          <a:stretch>
            <a:fillRect/>
          </a:stretch>
        </p:blipFill>
        <p:spPr bwMode="auto">
          <a:xfrm>
            <a:off x="787400" y="3598862"/>
            <a:ext cx="7569200" cy="2649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E238EE39-7EAF-4F27-B54E-1D7E5A123DD5}"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15</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152400" y="181428"/>
            <a:ext cx="7377341" cy="553998"/>
          </a:xfrm>
          <a:prstGeom prst="rect">
            <a:avLst/>
          </a:prstGeom>
          <a:noFill/>
        </p:spPr>
        <p:txBody>
          <a:bodyPr wrap="none" rtlCol="0">
            <a:spAutoFit/>
          </a:bodyPr>
          <a:lstStyle/>
          <a:p>
            <a:r>
              <a:rPr lang="en-US" sz="3000" dirty="0" smtClean="0">
                <a:latin typeface="Georgia" pitchFamily="18" charset="0"/>
              </a:rPr>
              <a:t>State-wise Power Trade: Power Exchanges</a:t>
            </a:r>
            <a:endParaRPr lang="en-US" sz="3000" dirty="0">
              <a:latin typeface="Georgia" pitchFamily="18" charset="0"/>
            </a:endParaRPr>
          </a:p>
        </p:txBody>
      </p:sp>
      <p:sp>
        <p:nvSpPr>
          <p:cNvPr id="15" name="TextBox 14"/>
          <p:cNvSpPr txBox="1"/>
          <p:nvPr/>
        </p:nvSpPr>
        <p:spPr>
          <a:xfrm>
            <a:off x="3657600" y="6400800"/>
            <a:ext cx="1943289" cy="276999"/>
          </a:xfrm>
          <a:prstGeom prst="rect">
            <a:avLst/>
          </a:prstGeom>
          <a:noFill/>
        </p:spPr>
        <p:txBody>
          <a:bodyPr wrap="none" rtlCol="0">
            <a:spAutoFit/>
          </a:bodyPr>
          <a:lstStyle/>
          <a:p>
            <a:r>
              <a:rPr lang="en-US" sz="1200" dirty="0" smtClean="0"/>
              <a:t>Source: </a:t>
            </a:r>
            <a:r>
              <a:rPr lang="en-US" sz="1200" dirty="0" smtClean="0"/>
              <a:t>CERC MMC Reports </a:t>
            </a:r>
            <a:endParaRPr lang="en-US" sz="1200" dirty="0"/>
          </a:p>
        </p:txBody>
      </p:sp>
      <p:sp>
        <p:nvSpPr>
          <p:cNvPr id="14"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20"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2" name="Picture 11"/>
          <p:cNvPicPr>
            <a:picLocks noChangeAspect="1" noChangeArrowheads="1"/>
          </p:cNvPicPr>
          <p:nvPr/>
        </p:nvPicPr>
        <p:blipFill>
          <a:blip r:embed="rId3" cstate="print"/>
          <a:srcRect/>
          <a:stretch>
            <a:fillRect/>
          </a:stretch>
        </p:blipFill>
        <p:spPr bwMode="auto">
          <a:xfrm>
            <a:off x="500063" y="990600"/>
            <a:ext cx="8072437" cy="2586193"/>
          </a:xfrm>
          <a:prstGeom prst="rect">
            <a:avLst/>
          </a:prstGeom>
          <a:noFill/>
          <a:ln w="9525">
            <a:noFill/>
            <a:miter lim="800000"/>
            <a:headEnd/>
            <a:tailEnd/>
          </a:ln>
        </p:spPr>
      </p:pic>
      <p:pic>
        <p:nvPicPr>
          <p:cNvPr id="16" name="Picture 15"/>
          <p:cNvPicPr>
            <a:picLocks noChangeAspect="1" noChangeArrowheads="1"/>
          </p:cNvPicPr>
          <p:nvPr/>
        </p:nvPicPr>
        <p:blipFill>
          <a:blip r:embed="rId4" cstate="print"/>
          <a:srcRect/>
          <a:stretch>
            <a:fillRect/>
          </a:stretch>
        </p:blipFill>
        <p:spPr bwMode="auto">
          <a:xfrm>
            <a:off x="500063" y="3580218"/>
            <a:ext cx="8001000" cy="26942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E238EE39-7EAF-4F27-B54E-1D7E5A123DD5}" type="datetime3">
              <a:rPr lang="en-US" smtClean="0">
                <a:solidFill>
                  <a:schemeClr val="tx1"/>
                </a:solidFill>
              </a:rPr>
              <a:pPr/>
              <a:t>1 August 2013</a:t>
            </a:fld>
            <a:endParaRPr lang="en-US" dirty="0">
              <a:solidFill>
                <a:schemeClr val="tx1"/>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chemeClr val="tx1"/>
                </a:solidFill>
              </a:rPr>
              <a:pPr/>
              <a:t>16</a:t>
            </a:fld>
            <a:endParaRPr lang="en-US" dirty="0">
              <a:solidFill>
                <a:schemeClr val="tx1"/>
              </a:solidFill>
            </a:endParaRPr>
          </a:p>
        </p:txBody>
      </p:sp>
      <p:pic>
        <p:nvPicPr>
          <p:cNvPr id="9" name="Picture 8" descr="ptc_color_logo.jpg"/>
          <p:cNvPicPr>
            <a:picLocks noChangeAspect="1"/>
          </p:cNvPicPr>
          <p:nvPr/>
        </p:nvPicPr>
        <p:blipFill>
          <a:blip r:embed="rId2" cstate="print"/>
          <a:stretch>
            <a:fillRect/>
          </a:stretch>
        </p:blipFill>
        <p:spPr>
          <a:xfrm>
            <a:off x="8153400" y="108650"/>
            <a:ext cx="762000" cy="728248"/>
          </a:xfrm>
          <a:prstGeom prst="rect">
            <a:avLst/>
          </a:prstGeom>
        </p:spPr>
      </p:pic>
      <p:sp>
        <p:nvSpPr>
          <p:cNvPr id="11" name="TextBox 10"/>
          <p:cNvSpPr txBox="1"/>
          <p:nvPr/>
        </p:nvSpPr>
        <p:spPr>
          <a:xfrm>
            <a:off x="152400" y="181428"/>
            <a:ext cx="4844596" cy="553998"/>
          </a:xfrm>
          <a:prstGeom prst="rect">
            <a:avLst/>
          </a:prstGeom>
          <a:noFill/>
        </p:spPr>
        <p:txBody>
          <a:bodyPr wrap="none" rtlCol="0">
            <a:spAutoFit/>
          </a:bodyPr>
          <a:lstStyle/>
          <a:p>
            <a:r>
              <a:rPr lang="en-US" sz="3000" dirty="0" smtClean="0">
                <a:latin typeface="Georgia" pitchFamily="18" charset="0"/>
              </a:rPr>
              <a:t>State-wise Power Trade: UI</a:t>
            </a:r>
            <a:endParaRPr lang="en-US" sz="3000" dirty="0">
              <a:latin typeface="Georgia" pitchFamily="18" charset="0"/>
            </a:endParaRPr>
          </a:p>
        </p:txBody>
      </p:sp>
      <p:sp>
        <p:nvSpPr>
          <p:cNvPr id="14" name="Line 6"/>
          <p:cNvSpPr>
            <a:spLocks noChangeShapeType="1"/>
          </p:cNvSpPr>
          <p:nvPr/>
        </p:nvSpPr>
        <p:spPr bwMode="auto">
          <a:xfrm>
            <a:off x="0" y="914400"/>
            <a:ext cx="9144000" cy="0"/>
          </a:xfrm>
          <a:prstGeom prst="line">
            <a:avLst/>
          </a:prstGeom>
          <a:noFill/>
          <a:ln w="9525">
            <a:solidFill>
              <a:srgbClr val="000080"/>
            </a:solidFill>
            <a:round/>
            <a:headEnd/>
            <a:tailEnd/>
          </a:ln>
          <a:effectLst/>
        </p:spPr>
        <p:txBody>
          <a:bodyPr/>
          <a:lstStyle/>
          <a:p>
            <a:endParaRPr lang="en-US"/>
          </a:p>
        </p:txBody>
      </p:sp>
      <p:sp>
        <p:nvSpPr>
          <p:cNvPr id="20"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9" name="Picture 19"/>
          <p:cNvPicPr>
            <a:picLocks noChangeAspect="1" noChangeArrowheads="1"/>
          </p:cNvPicPr>
          <p:nvPr/>
        </p:nvPicPr>
        <p:blipFill>
          <a:blip r:embed="rId3" cstate="print"/>
          <a:srcRect/>
          <a:stretch>
            <a:fillRect/>
          </a:stretch>
        </p:blipFill>
        <p:spPr bwMode="auto">
          <a:xfrm>
            <a:off x="785813" y="3619500"/>
            <a:ext cx="7572375" cy="2476500"/>
          </a:xfrm>
          <a:prstGeom prst="rect">
            <a:avLst/>
          </a:prstGeom>
          <a:noFill/>
          <a:ln w="9525">
            <a:noFill/>
            <a:miter lim="800000"/>
            <a:headEnd/>
            <a:tailEnd/>
          </a:ln>
        </p:spPr>
      </p:pic>
      <p:pic>
        <p:nvPicPr>
          <p:cNvPr id="21" name="Picture 18"/>
          <p:cNvPicPr>
            <a:picLocks noChangeAspect="1" noChangeArrowheads="1"/>
          </p:cNvPicPr>
          <p:nvPr/>
        </p:nvPicPr>
        <p:blipFill>
          <a:blip r:embed="rId4" cstate="print"/>
          <a:srcRect/>
          <a:stretch>
            <a:fillRect/>
          </a:stretch>
        </p:blipFill>
        <p:spPr bwMode="auto">
          <a:xfrm>
            <a:off x="752475" y="1074737"/>
            <a:ext cx="7639050" cy="2544763"/>
          </a:xfrm>
          <a:prstGeom prst="rect">
            <a:avLst/>
          </a:prstGeom>
          <a:noFill/>
          <a:ln w="9525">
            <a:noFill/>
            <a:miter lim="800000"/>
            <a:headEnd/>
            <a:tailEnd/>
          </a:ln>
        </p:spPr>
      </p:pic>
      <p:sp>
        <p:nvSpPr>
          <p:cNvPr id="22" name="TextBox 21"/>
          <p:cNvSpPr txBox="1"/>
          <p:nvPr/>
        </p:nvSpPr>
        <p:spPr>
          <a:xfrm>
            <a:off x="3657600" y="6400800"/>
            <a:ext cx="1943289" cy="276999"/>
          </a:xfrm>
          <a:prstGeom prst="rect">
            <a:avLst/>
          </a:prstGeom>
          <a:noFill/>
        </p:spPr>
        <p:txBody>
          <a:bodyPr wrap="none" rtlCol="0">
            <a:spAutoFit/>
          </a:bodyPr>
          <a:lstStyle/>
          <a:p>
            <a:r>
              <a:rPr lang="en-US" sz="1200" dirty="0" smtClean="0"/>
              <a:t>Source: </a:t>
            </a:r>
            <a:r>
              <a:rPr lang="en-US" sz="1200" dirty="0" smtClean="0"/>
              <a:t>CERC MMC Reports </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17</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4" name="Content Placeholder 2"/>
          <p:cNvSpPr txBox="1">
            <a:spLocks/>
          </p:cNvSpPr>
          <p:nvPr/>
        </p:nvSpPr>
        <p:spPr>
          <a:xfrm>
            <a:off x="304800" y="1143000"/>
            <a:ext cx="6400800" cy="4953000"/>
          </a:xfrm>
          <a:prstGeom prst="rect">
            <a:avLst/>
          </a:prstGeom>
          <a:solidFill>
            <a:schemeClr val="bg1"/>
          </a:solidFill>
        </p:spPr>
        <p:txBody>
          <a:bodyPr>
            <a:normAutofit fontScale="92500" lnSpcReduction="20000"/>
          </a:bodyPr>
          <a:lstStyle/>
          <a:p>
            <a:pPr marL="342900" lvl="0" indent="-342900">
              <a:spcBef>
                <a:spcPct val="20000"/>
              </a:spcBef>
            </a:pPr>
            <a:r>
              <a:rPr lang="en-US" sz="2000" b="1" dirty="0" smtClean="0">
                <a:solidFill>
                  <a:prstClr val="black"/>
                </a:solidFill>
              </a:rPr>
              <a:t>Maharashtra (300 MW)</a:t>
            </a:r>
          </a:p>
          <a:p>
            <a:pPr marL="342900" lvl="0" indent="-342900">
              <a:spcBef>
                <a:spcPct val="20000"/>
              </a:spcBef>
              <a:buFont typeface="Arial" pitchFamily="34" charset="0"/>
              <a:buChar char="•"/>
            </a:pPr>
            <a:r>
              <a:rPr lang="en-US" sz="2000" dirty="0" smtClean="0">
                <a:solidFill>
                  <a:prstClr val="black"/>
                </a:solidFill>
              </a:rPr>
              <a:t>JSW (</a:t>
            </a:r>
            <a:r>
              <a:rPr lang="en-US" sz="2000" dirty="0" err="1" smtClean="0">
                <a:solidFill>
                  <a:prstClr val="black"/>
                </a:solidFill>
              </a:rPr>
              <a:t>Ratnagiri</a:t>
            </a:r>
            <a:r>
              <a:rPr lang="en-US" sz="2000" dirty="0" smtClean="0">
                <a:solidFill>
                  <a:prstClr val="black"/>
                </a:solidFill>
              </a:rPr>
              <a:t>) won bid for 300 MW – PPA signed in 2010</a:t>
            </a:r>
          </a:p>
          <a:p>
            <a:pPr marL="342900" lvl="0" indent="-342900">
              <a:spcBef>
                <a:spcPct val="20000"/>
              </a:spcBef>
              <a:buFont typeface="Arial" pitchFamily="34" charset="0"/>
              <a:buChar char="•"/>
            </a:pPr>
            <a:r>
              <a:rPr lang="en-US" sz="2000" dirty="0" smtClean="0">
                <a:solidFill>
                  <a:prstClr val="black"/>
                </a:solidFill>
              </a:rPr>
              <a:t>It was asked to install Flue Gas Desulphurization System (FGD) by government authorities which it cited as ‘Change of Law’ and want to get out of PPA</a:t>
            </a:r>
          </a:p>
          <a:p>
            <a:pPr marL="342900" lvl="0" indent="-342900">
              <a:spcBef>
                <a:spcPct val="20000"/>
              </a:spcBef>
            </a:pPr>
            <a:r>
              <a:rPr lang="en-US" sz="2000" b="1" dirty="0" err="1" smtClean="0">
                <a:solidFill>
                  <a:prstClr val="black"/>
                </a:solidFill>
              </a:rPr>
              <a:t>Adani’s</a:t>
            </a:r>
            <a:r>
              <a:rPr lang="en-US" sz="2000" b="1" dirty="0" smtClean="0">
                <a:solidFill>
                  <a:prstClr val="black"/>
                </a:solidFill>
              </a:rPr>
              <a:t> </a:t>
            </a:r>
            <a:r>
              <a:rPr lang="en-US" sz="2000" b="1" dirty="0" err="1" smtClean="0">
                <a:solidFill>
                  <a:prstClr val="black"/>
                </a:solidFill>
              </a:rPr>
              <a:t>Mundra</a:t>
            </a:r>
            <a:r>
              <a:rPr lang="en-US" sz="2000" b="1" dirty="0" smtClean="0">
                <a:solidFill>
                  <a:prstClr val="black"/>
                </a:solidFill>
              </a:rPr>
              <a:t> Project </a:t>
            </a:r>
          </a:p>
          <a:p>
            <a:pPr marL="342900" lvl="0" indent="-342900">
              <a:spcBef>
                <a:spcPct val="20000"/>
              </a:spcBef>
              <a:buFont typeface="Arial" pitchFamily="34" charset="0"/>
              <a:buChar char="•"/>
            </a:pPr>
            <a:r>
              <a:rPr lang="en-US" sz="2000" dirty="0" smtClean="0">
                <a:solidFill>
                  <a:prstClr val="black"/>
                </a:solidFill>
              </a:rPr>
              <a:t>PPA with Gujarat (1000 MW) and Haryana (1425 MW)</a:t>
            </a:r>
          </a:p>
          <a:p>
            <a:pPr marL="342900" lvl="0" indent="-342900">
              <a:spcBef>
                <a:spcPct val="20000"/>
              </a:spcBef>
              <a:buFont typeface="Arial" pitchFamily="34" charset="0"/>
              <a:buChar char="•"/>
            </a:pPr>
            <a:r>
              <a:rPr lang="en-US" sz="2000" dirty="0" smtClean="0">
                <a:solidFill>
                  <a:prstClr val="black"/>
                </a:solidFill>
              </a:rPr>
              <a:t>In December 2009, it unilaterally terminated the said PPA citing unavailability of coal from Gujarat Mineral Development Corporation (GMDC)</a:t>
            </a:r>
          </a:p>
          <a:p>
            <a:pPr marL="342900" lvl="0" indent="-342900">
              <a:spcBef>
                <a:spcPct val="20000"/>
              </a:spcBef>
            </a:pPr>
            <a:r>
              <a:rPr lang="en-US" sz="2000" b="1" dirty="0" smtClean="0">
                <a:solidFill>
                  <a:prstClr val="black"/>
                </a:solidFill>
              </a:rPr>
              <a:t>Tata’s </a:t>
            </a:r>
            <a:r>
              <a:rPr lang="en-US" sz="2000" b="1" dirty="0" err="1" smtClean="0">
                <a:solidFill>
                  <a:prstClr val="black"/>
                </a:solidFill>
              </a:rPr>
              <a:t>Mundra</a:t>
            </a:r>
            <a:r>
              <a:rPr lang="en-US" sz="2000" b="1" dirty="0" smtClean="0">
                <a:solidFill>
                  <a:prstClr val="black"/>
                </a:solidFill>
              </a:rPr>
              <a:t> Project</a:t>
            </a:r>
          </a:p>
          <a:p>
            <a:pPr marL="342900" lvl="0" indent="-342900">
              <a:spcBef>
                <a:spcPct val="20000"/>
              </a:spcBef>
              <a:buFont typeface="Arial" pitchFamily="34" charset="0"/>
              <a:buChar char="•"/>
            </a:pPr>
            <a:r>
              <a:rPr lang="en-US" sz="2000" dirty="0" smtClean="0">
                <a:solidFill>
                  <a:prstClr val="black"/>
                </a:solidFill>
              </a:rPr>
              <a:t>Country’s first UMPP (4000 MW) </a:t>
            </a:r>
          </a:p>
          <a:p>
            <a:pPr marL="342900" lvl="0" indent="-342900">
              <a:spcBef>
                <a:spcPct val="20000"/>
              </a:spcBef>
              <a:buFont typeface="Arial" pitchFamily="34" charset="0"/>
              <a:buChar char="•"/>
            </a:pPr>
            <a:r>
              <a:rPr lang="en-US" sz="2000" dirty="0" smtClean="0">
                <a:solidFill>
                  <a:prstClr val="black"/>
                </a:solidFill>
              </a:rPr>
              <a:t>Petitioned before CERC to increase tariff citing change of law in foreign country</a:t>
            </a:r>
          </a:p>
          <a:p>
            <a:pPr marL="342900" lvl="0" indent="-342900">
              <a:spcBef>
                <a:spcPct val="20000"/>
              </a:spcBef>
            </a:pPr>
            <a:r>
              <a:rPr lang="en-US" sz="2000" b="1" dirty="0" smtClean="0">
                <a:solidFill>
                  <a:prstClr val="black"/>
                </a:solidFill>
              </a:rPr>
              <a:t>CERC Order</a:t>
            </a:r>
          </a:p>
          <a:p>
            <a:pPr marL="342900" lvl="0" indent="-342900">
              <a:spcBef>
                <a:spcPct val="20000"/>
              </a:spcBef>
              <a:buFont typeface="Arial" pitchFamily="34" charset="0"/>
              <a:buChar char="•"/>
            </a:pPr>
            <a:r>
              <a:rPr lang="en-US" sz="2000" dirty="0" smtClean="0">
                <a:solidFill>
                  <a:prstClr val="black"/>
                </a:solidFill>
              </a:rPr>
              <a:t>CERC has concluded that there is a case for compensation on account of change in law in foreign country but the order is yet to be implemented</a:t>
            </a:r>
          </a:p>
          <a:p>
            <a:pPr marL="342900" lvl="0" indent="-342900">
              <a:spcBef>
                <a:spcPct val="20000"/>
              </a:spcBef>
              <a:buFont typeface="Arial" charset="0"/>
              <a:buChar char="•"/>
              <a:defRPr/>
            </a:pPr>
            <a:endParaRPr lang="en-US" sz="2600" dirty="0" smtClean="0"/>
          </a:p>
          <a:p>
            <a:pPr marL="342900" lvl="0" indent="-342900">
              <a:spcBef>
                <a:spcPct val="20000"/>
              </a:spcBef>
              <a:buFont typeface="Arial" charset="0"/>
              <a:buChar char="•"/>
              <a:defRPr/>
            </a:pPr>
            <a:endParaRPr lang="en-US" sz="2600" dirty="0" smtClean="0"/>
          </a:p>
        </p:txBody>
      </p:sp>
      <p:sp>
        <p:nvSpPr>
          <p:cNvPr id="12" name="Rectangle 11"/>
          <p:cNvSpPr/>
          <p:nvPr/>
        </p:nvSpPr>
        <p:spPr>
          <a:xfrm>
            <a:off x="381000" y="228600"/>
            <a:ext cx="5917004" cy="584775"/>
          </a:xfrm>
          <a:prstGeom prst="rect">
            <a:avLst/>
          </a:prstGeom>
        </p:spPr>
        <p:txBody>
          <a:bodyPr wrap="none">
            <a:spAutoFit/>
          </a:bodyPr>
          <a:lstStyle/>
          <a:p>
            <a:r>
              <a:rPr lang="en-US" sz="3200" dirty="0" smtClean="0">
                <a:latin typeface="Georgia" pitchFamily="18" charset="0"/>
              </a:rPr>
              <a:t>Competitive Bidding: Examples</a:t>
            </a:r>
            <a:endParaRPr lang="en-GB" sz="3200" dirty="0">
              <a:latin typeface="Georgia" pitchFamily="18" charset="0"/>
            </a:endParaRPr>
          </a:p>
        </p:txBody>
      </p:sp>
      <p:pic>
        <p:nvPicPr>
          <p:cNvPr id="13" name="Picture 12" descr="bidding.jpg"/>
          <p:cNvPicPr>
            <a:picLocks noChangeAspect="1"/>
          </p:cNvPicPr>
          <p:nvPr/>
        </p:nvPicPr>
        <p:blipFill>
          <a:blip r:embed="rId3" cstate="print"/>
          <a:stretch>
            <a:fillRect/>
          </a:stretch>
        </p:blipFill>
        <p:spPr>
          <a:xfrm>
            <a:off x="6934200" y="1295401"/>
            <a:ext cx="2031999" cy="1600199"/>
          </a:xfrm>
          <a:prstGeom prst="rect">
            <a:avLst/>
          </a:prstGeom>
        </p:spPr>
      </p:pic>
      <p:sp>
        <p:nvSpPr>
          <p:cNvPr id="15" name="TextBox 14"/>
          <p:cNvSpPr txBox="1"/>
          <p:nvPr/>
        </p:nvSpPr>
        <p:spPr>
          <a:xfrm>
            <a:off x="8077200" y="5638800"/>
            <a:ext cx="622286" cy="369332"/>
          </a:xfrm>
          <a:prstGeom prst="rect">
            <a:avLst/>
          </a:prstGeom>
          <a:noFill/>
        </p:spPr>
        <p:txBody>
          <a:bodyPr wrap="none" rtlCol="0">
            <a:spAutoFit/>
          </a:bodyPr>
          <a:lstStyle/>
          <a:p>
            <a:r>
              <a:rPr lang="en-US" dirty="0" smtClean="0">
                <a:hlinkClick r:id="rId4" action="ppaction://hlinksldjump"/>
              </a:rPr>
              <a:t>Back</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2</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4" name="Content Placeholder 2"/>
          <p:cNvSpPr txBox="1">
            <a:spLocks/>
          </p:cNvSpPr>
          <p:nvPr/>
        </p:nvSpPr>
        <p:spPr>
          <a:xfrm>
            <a:off x="304800" y="1143000"/>
            <a:ext cx="6400800" cy="4953000"/>
          </a:xfrm>
          <a:prstGeom prst="rect">
            <a:avLst/>
          </a:prstGeom>
          <a:solidFill>
            <a:schemeClr val="bg1"/>
          </a:solidFill>
        </p:spPr>
        <p:txBody>
          <a:bodyPr>
            <a:normAutofit fontScale="85000" lnSpcReduction="10000"/>
          </a:bodyPr>
          <a:lstStyle/>
          <a:p>
            <a:pPr marL="342900" lvl="0" indent="-342900">
              <a:spcBef>
                <a:spcPct val="20000"/>
              </a:spcBef>
              <a:buFont typeface="Arial" charset="0"/>
              <a:buChar char="•"/>
              <a:defRPr/>
            </a:pPr>
            <a:r>
              <a:rPr lang="en-US" sz="2600" dirty="0" smtClean="0"/>
              <a:t>Before Electricity Act 2003, generators as well as consumers were bound to a particular </a:t>
            </a:r>
            <a:r>
              <a:rPr lang="en-US" sz="2600" dirty="0" err="1" smtClean="0"/>
              <a:t>discom</a:t>
            </a:r>
            <a:endParaRPr lang="en-US" sz="2600" dirty="0" smtClean="0"/>
          </a:p>
          <a:p>
            <a:pPr marL="342900" lvl="0" indent="-342900">
              <a:spcBef>
                <a:spcPct val="20000"/>
              </a:spcBef>
              <a:buFont typeface="Arial" charset="0"/>
              <a:buChar char="•"/>
              <a:defRPr/>
            </a:pPr>
            <a:r>
              <a:rPr lang="en-US" sz="2600" dirty="0" smtClean="0"/>
              <a:t>No choice to sell or buy from</a:t>
            </a:r>
          </a:p>
          <a:p>
            <a:pPr marL="342900" lvl="0" indent="-342900">
              <a:spcBef>
                <a:spcPct val="20000"/>
              </a:spcBef>
              <a:buFont typeface="Arial" charset="0"/>
              <a:buChar char="•"/>
              <a:defRPr/>
            </a:pPr>
            <a:r>
              <a:rPr lang="en-US" sz="2600" dirty="0" smtClean="0"/>
              <a:t>This model was sometimes misused by </a:t>
            </a:r>
            <a:r>
              <a:rPr lang="en-US" sz="2600" dirty="0" err="1" smtClean="0"/>
              <a:t>discoms</a:t>
            </a:r>
            <a:r>
              <a:rPr lang="en-US" sz="2600" dirty="0" smtClean="0"/>
              <a:t> – payments were delayed</a:t>
            </a:r>
          </a:p>
          <a:p>
            <a:pPr marL="342900" lvl="0" indent="-342900">
              <a:spcBef>
                <a:spcPct val="20000"/>
              </a:spcBef>
              <a:buFont typeface="Arial" charset="0"/>
              <a:buChar char="•"/>
              <a:defRPr/>
            </a:pPr>
            <a:r>
              <a:rPr lang="en-US" sz="2600" dirty="0" smtClean="0"/>
              <a:t>World over, competition and market development resulted in </a:t>
            </a:r>
          </a:p>
          <a:p>
            <a:pPr marL="800100" lvl="1" indent="-342900">
              <a:spcBef>
                <a:spcPct val="20000"/>
              </a:spcBef>
              <a:buFont typeface="Arial" charset="0"/>
              <a:buChar char="•"/>
              <a:defRPr/>
            </a:pPr>
            <a:r>
              <a:rPr lang="en-US" sz="2400" dirty="0" smtClean="0"/>
              <a:t>Significant gains in efficiency</a:t>
            </a:r>
          </a:p>
          <a:p>
            <a:pPr marL="800100" lvl="1" indent="-342900">
              <a:spcBef>
                <a:spcPct val="20000"/>
              </a:spcBef>
              <a:buFont typeface="Arial" charset="0"/>
              <a:buChar char="•"/>
              <a:defRPr/>
            </a:pPr>
            <a:r>
              <a:rPr lang="en-US" sz="2400" dirty="0" smtClean="0"/>
              <a:t>Lower costs</a:t>
            </a:r>
          </a:p>
          <a:p>
            <a:pPr marL="800100" lvl="1" indent="-342900">
              <a:spcBef>
                <a:spcPct val="20000"/>
              </a:spcBef>
              <a:buFont typeface="Arial" charset="0"/>
              <a:buChar char="•"/>
              <a:defRPr/>
            </a:pPr>
            <a:r>
              <a:rPr lang="en-US" sz="2400" dirty="0" smtClean="0"/>
              <a:t>Reduced fuel use</a:t>
            </a:r>
          </a:p>
          <a:p>
            <a:pPr marL="800100" lvl="1" indent="-342900">
              <a:spcBef>
                <a:spcPct val="20000"/>
              </a:spcBef>
              <a:buFont typeface="Arial" charset="0"/>
              <a:buChar char="•"/>
              <a:defRPr/>
            </a:pPr>
            <a:r>
              <a:rPr lang="en-US" sz="2400" dirty="0" smtClean="0"/>
              <a:t>Environmental controls</a:t>
            </a:r>
          </a:p>
          <a:p>
            <a:pPr marL="800100" lvl="1" indent="-342900">
              <a:spcBef>
                <a:spcPct val="20000"/>
              </a:spcBef>
              <a:buFont typeface="Arial" charset="0"/>
              <a:buChar char="•"/>
              <a:defRPr/>
            </a:pPr>
            <a:r>
              <a:rPr lang="en-US" sz="2400" dirty="0" smtClean="0"/>
              <a:t>Fewer power plants needed to meet the demand</a:t>
            </a:r>
          </a:p>
          <a:p>
            <a:pPr marL="342900" lvl="0" indent="-342900">
              <a:spcBef>
                <a:spcPct val="20000"/>
              </a:spcBef>
              <a:buFont typeface="Arial" charset="0"/>
              <a:buChar char="•"/>
              <a:defRPr/>
            </a:pPr>
            <a:r>
              <a:rPr lang="en-US" sz="2600" dirty="0" smtClean="0"/>
              <a:t>With these basic presumptions, Electricity Act 2003 was introduced</a:t>
            </a:r>
          </a:p>
          <a:p>
            <a:pPr marL="342900" lvl="0" indent="-342900">
              <a:spcBef>
                <a:spcPct val="20000"/>
              </a:spcBef>
              <a:buFont typeface="Arial" charset="0"/>
              <a:buChar char="•"/>
              <a:defRPr/>
            </a:pPr>
            <a:endParaRPr lang="en-US" sz="2600" dirty="0" smtClean="0"/>
          </a:p>
          <a:p>
            <a:pPr marL="342900" lvl="0" indent="-342900">
              <a:spcBef>
                <a:spcPct val="20000"/>
              </a:spcBef>
              <a:buFont typeface="Arial" charset="0"/>
              <a:buChar char="•"/>
              <a:defRPr/>
            </a:pPr>
            <a:endParaRPr lang="en-US" sz="2600" dirty="0" smtClean="0"/>
          </a:p>
        </p:txBody>
      </p:sp>
      <p:sp>
        <p:nvSpPr>
          <p:cNvPr id="12" name="Rectangle 11"/>
          <p:cNvSpPr/>
          <p:nvPr/>
        </p:nvSpPr>
        <p:spPr>
          <a:xfrm>
            <a:off x="381000" y="228600"/>
            <a:ext cx="6957354" cy="584775"/>
          </a:xfrm>
          <a:prstGeom prst="rect">
            <a:avLst/>
          </a:prstGeom>
        </p:spPr>
        <p:txBody>
          <a:bodyPr wrap="none">
            <a:spAutoFit/>
          </a:bodyPr>
          <a:lstStyle/>
          <a:p>
            <a:r>
              <a:rPr lang="en-US" sz="3200" dirty="0" smtClean="0">
                <a:latin typeface="Georgia" pitchFamily="18" charset="0"/>
              </a:rPr>
              <a:t>Scenario before Electricity Act 2003</a:t>
            </a:r>
            <a:endParaRPr lang="en-GB" sz="3200" dirty="0">
              <a:latin typeface="Georgia" pitchFamily="18" charset="0"/>
            </a:endParaRPr>
          </a:p>
        </p:txBody>
      </p:sp>
      <p:pic>
        <p:nvPicPr>
          <p:cNvPr id="15" name="Picture 14" descr="flame in bulb.jpg"/>
          <p:cNvPicPr>
            <a:picLocks noChangeAspect="1"/>
          </p:cNvPicPr>
          <p:nvPr/>
        </p:nvPicPr>
        <p:blipFill>
          <a:blip r:embed="rId3" cstate="print"/>
          <a:stretch>
            <a:fillRect/>
          </a:stretch>
        </p:blipFill>
        <p:spPr>
          <a:xfrm>
            <a:off x="6705600" y="1295400"/>
            <a:ext cx="2209800" cy="140017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3</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4" name="Content Placeholder 2"/>
          <p:cNvSpPr txBox="1">
            <a:spLocks/>
          </p:cNvSpPr>
          <p:nvPr/>
        </p:nvSpPr>
        <p:spPr>
          <a:xfrm>
            <a:off x="304800" y="1143000"/>
            <a:ext cx="6400800" cy="4953000"/>
          </a:xfrm>
          <a:prstGeom prst="rect">
            <a:avLst/>
          </a:prstGeom>
          <a:solidFill>
            <a:schemeClr val="bg1"/>
          </a:solidFill>
        </p:spPr>
        <p:txBody>
          <a:bodyPr>
            <a:normAutofit fontScale="77500" lnSpcReduction="20000"/>
          </a:bodyPr>
          <a:lstStyle/>
          <a:p>
            <a:pPr marL="342900" lvl="0" indent="-342900">
              <a:spcBef>
                <a:spcPct val="20000"/>
              </a:spcBef>
              <a:buFont typeface="Arial" charset="0"/>
              <a:buChar char="•"/>
              <a:defRPr/>
            </a:pPr>
            <a:r>
              <a:rPr lang="en-US" sz="2600" dirty="0" smtClean="0"/>
              <a:t>Electricity Act 2003 introduced various enabling provisions for creating a vibrant power market in the country</a:t>
            </a:r>
          </a:p>
          <a:p>
            <a:pPr marL="342900" lvl="0" indent="-342900">
              <a:spcBef>
                <a:spcPct val="20000"/>
              </a:spcBef>
              <a:buFont typeface="Arial" charset="0"/>
              <a:buChar char="•"/>
              <a:defRPr/>
            </a:pPr>
            <a:r>
              <a:rPr lang="en-US" sz="2600" dirty="0" smtClean="0"/>
              <a:t>“Promoting competition” one of the objectives of the Act</a:t>
            </a:r>
          </a:p>
          <a:p>
            <a:pPr marL="342900" lvl="0" indent="-342900">
              <a:spcBef>
                <a:spcPct val="20000"/>
              </a:spcBef>
              <a:buFont typeface="Arial" charset="0"/>
              <a:buChar char="•"/>
              <a:defRPr/>
            </a:pPr>
            <a:r>
              <a:rPr lang="en-US" sz="2600" dirty="0" smtClean="0"/>
              <a:t>Recognition of ‘Electricity Trading’ as a distinct activity</a:t>
            </a:r>
          </a:p>
          <a:p>
            <a:pPr marL="342900" lvl="0" indent="-342900">
              <a:spcBef>
                <a:spcPct val="20000"/>
              </a:spcBef>
              <a:buFont typeface="Arial" charset="0"/>
              <a:buChar char="•"/>
              <a:defRPr/>
            </a:pPr>
            <a:r>
              <a:rPr lang="en-US" sz="2600" dirty="0" smtClean="0"/>
              <a:t>‘Open Access’ was defined</a:t>
            </a:r>
          </a:p>
          <a:p>
            <a:pPr marL="342900" lvl="0" indent="-342900">
              <a:spcBef>
                <a:spcPct val="20000"/>
              </a:spcBef>
              <a:buFont typeface="Arial" charset="0"/>
              <a:buChar char="•"/>
              <a:defRPr/>
            </a:pPr>
            <a:r>
              <a:rPr lang="en-US" sz="2600" dirty="0" smtClean="0"/>
              <a:t>Providing non-discriminatory OA – one of the functions/duties of Transmission Utilities &amp; Licensees (Section 38)</a:t>
            </a:r>
          </a:p>
          <a:p>
            <a:pPr marL="342900" lvl="0" indent="-342900">
              <a:spcBef>
                <a:spcPct val="20000"/>
              </a:spcBef>
              <a:buFont typeface="Arial" charset="0"/>
              <a:buChar char="•"/>
              <a:defRPr/>
            </a:pPr>
            <a:r>
              <a:rPr lang="en-US" sz="2600" dirty="0" smtClean="0"/>
              <a:t>OA to be provided to everyone having load more than 1 MW within 5 years from notification of the Act (Section - 42)</a:t>
            </a:r>
          </a:p>
          <a:p>
            <a:pPr marL="342900" lvl="0" indent="-342900">
              <a:spcBef>
                <a:spcPct val="20000"/>
              </a:spcBef>
              <a:buFont typeface="Arial" charset="0"/>
              <a:buChar char="•"/>
              <a:defRPr/>
            </a:pPr>
            <a:r>
              <a:rPr lang="en-US" sz="2600" dirty="0" smtClean="0"/>
              <a:t>Appropriate Commission to consider factors which would encourage competition while specifying terms and conditions of tariff determination (Section- 61)</a:t>
            </a:r>
          </a:p>
          <a:p>
            <a:pPr marL="342900" lvl="0" indent="-342900">
              <a:spcBef>
                <a:spcPct val="20000"/>
              </a:spcBef>
              <a:buFont typeface="Arial" charset="0"/>
              <a:buChar char="•"/>
              <a:defRPr/>
            </a:pPr>
            <a:r>
              <a:rPr lang="en-US" sz="2600" dirty="0" smtClean="0"/>
              <a:t>Promotion of competition – one of the functions of Commissions (Section 79)</a:t>
            </a:r>
          </a:p>
          <a:p>
            <a:pPr marL="342900" lvl="0" indent="-342900">
              <a:spcBef>
                <a:spcPct val="20000"/>
              </a:spcBef>
              <a:buFont typeface="Arial" charset="0"/>
              <a:buChar char="•"/>
              <a:defRPr/>
            </a:pPr>
            <a:endParaRPr lang="en-US" sz="2600" dirty="0" smtClean="0"/>
          </a:p>
          <a:p>
            <a:pPr marL="342900" lvl="0" indent="-342900">
              <a:spcBef>
                <a:spcPct val="20000"/>
              </a:spcBef>
              <a:buFont typeface="Arial" charset="0"/>
              <a:buChar char="•"/>
              <a:defRPr/>
            </a:pPr>
            <a:endParaRPr lang="en-US" sz="2600" dirty="0" smtClean="0"/>
          </a:p>
        </p:txBody>
      </p:sp>
      <p:sp>
        <p:nvSpPr>
          <p:cNvPr id="12" name="Rectangle 11"/>
          <p:cNvSpPr/>
          <p:nvPr/>
        </p:nvSpPr>
        <p:spPr>
          <a:xfrm>
            <a:off x="381000" y="228600"/>
            <a:ext cx="6941324" cy="584775"/>
          </a:xfrm>
          <a:prstGeom prst="rect">
            <a:avLst/>
          </a:prstGeom>
        </p:spPr>
        <p:txBody>
          <a:bodyPr wrap="none">
            <a:spAutoFit/>
          </a:bodyPr>
          <a:lstStyle/>
          <a:p>
            <a:r>
              <a:rPr lang="en-US" sz="3200" dirty="0" smtClean="0">
                <a:latin typeface="Georgia" pitchFamily="18" charset="0"/>
              </a:rPr>
              <a:t>Electricity Act 2003 and Competition</a:t>
            </a:r>
            <a:endParaRPr lang="en-GB" sz="3200" dirty="0">
              <a:latin typeface="Georgia" pitchFamily="18" charset="0"/>
            </a:endParaRPr>
          </a:p>
        </p:txBody>
      </p:sp>
      <p:pic>
        <p:nvPicPr>
          <p:cNvPr id="16" name="Picture 15" descr="EA gazette.jpg"/>
          <p:cNvPicPr>
            <a:picLocks noChangeAspect="1"/>
          </p:cNvPicPr>
          <p:nvPr/>
        </p:nvPicPr>
        <p:blipFill>
          <a:blip r:embed="rId3" cstate="print"/>
          <a:stretch>
            <a:fillRect/>
          </a:stretch>
        </p:blipFill>
        <p:spPr>
          <a:xfrm>
            <a:off x="7162800" y="1341093"/>
            <a:ext cx="1590675" cy="193550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4</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4" name="Content Placeholder 2"/>
          <p:cNvSpPr txBox="1">
            <a:spLocks/>
          </p:cNvSpPr>
          <p:nvPr/>
        </p:nvSpPr>
        <p:spPr>
          <a:xfrm>
            <a:off x="304800" y="1143000"/>
            <a:ext cx="6400800" cy="4953000"/>
          </a:xfrm>
          <a:prstGeom prst="rect">
            <a:avLst/>
          </a:prstGeom>
          <a:solidFill>
            <a:schemeClr val="bg1"/>
          </a:solidFill>
        </p:spPr>
        <p:txBody>
          <a:bodyPr>
            <a:normAutofit fontScale="92500" lnSpcReduction="20000"/>
          </a:bodyPr>
          <a:lstStyle/>
          <a:p>
            <a:pPr marL="342900" lvl="0" indent="-342900">
              <a:spcBef>
                <a:spcPct val="20000"/>
              </a:spcBef>
              <a:buFont typeface="Arial" charset="0"/>
              <a:buChar char="•"/>
              <a:defRPr/>
            </a:pPr>
            <a:r>
              <a:rPr lang="en-GB" sz="2000" dirty="0" smtClean="0"/>
              <a:t>Case-1, case-2 bidding were viewed as fundamental change to attract private sector and discover competitive prices</a:t>
            </a:r>
          </a:p>
          <a:p>
            <a:pPr marL="342900" lvl="0" indent="-342900">
              <a:spcBef>
                <a:spcPct val="20000"/>
              </a:spcBef>
              <a:buFont typeface="Arial" charset="0"/>
              <a:buChar char="•"/>
              <a:defRPr/>
            </a:pPr>
            <a:r>
              <a:rPr lang="en-GB" sz="2000" dirty="0" smtClean="0"/>
              <a:t>However, serious issues persists</a:t>
            </a:r>
          </a:p>
          <a:p>
            <a:pPr marL="342900" lvl="0" indent="-342900">
              <a:spcBef>
                <a:spcPct val="20000"/>
              </a:spcBef>
              <a:buFont typeface="Arial" charset="0"/>
              <a:buChar char="•"/>
              <a:defRPr/>
            </a:pPr>
            <a:r>
              <a:rPr lang="en-US" sz="2000" dirty="0" smtClean="0"/>
              <a:t>Lack of capacity/inadequate preparation for handling competitive process at utility level</a:t>
            </a:r>
          </a:p>
          <a:p>
            <a:pPr marL="342900" lvl="0" indent="-342900">
              <a:spcBef>
                <a:spcPct val="20000"/>
              </a:spcBef>
              <a:buFont typeface="Arial" charset="0"/>
              <a:buChar char="•"/>
              <a:defRPr/>
            </a:pPr>
            <a:r>
              <a:rPr lang="en-US" sz="2000" dirty="0" smtClean="0"/>
              <a:t>Inequitable risk sharing</a:t>
            </a:r>
          </a:p>
          <a:p>
            <a:pPr marL="800100" lvl="1" indent="-342900">
              <a:spcBef>
                <a:spcPct val="20000"/>
              </a:spcBef>
              <a:buFont typeface="Arial" charset="0"/>
              <a:buChar char="•"/>
              <a:defRPr/>
            </a:pPr>
            <a:r>
              <a:rPr lang="en-US" sz="1900" dirty="0" smtClean="0"/>
              <a:t>Fuel risks and foreign currency risks passed on to bidders</a:t>
            </a:r>
          </a:p>
          <a:p>
            <a:pPr marL="342900" indent="-342900">
              <a:spcBef>
                <a:spcPct val="20000"/>
              </a:spcBef>
              <a:buFont typeface="Arial" charset="0"/>
              <a:buChar char="•"/>
              <a:defRPr/>
            </a:pPr>
            <a:r>
              <a:rPr lang="en-US" sz="2000" dirty="0" smtClean="0"/>
              <a:t>Long drawn negotiation process</a:t>
            </a:r>
          </a:p>
          <a:p>
            <a:pPr marL="800100" lvl="1" indent="-342900">
              <a:spcBef>
                <a:spcPct val="20000"/>
              </a:spcBef>
              <a:buFont typeface="Arial" charset="0"/>
              <a:buChar char="•"/>
              <a:defRPr/>
            </a:pPr>
            <a:r>
              <a:rPr lang="en-US" sz="1900" dirty="0" smtClean="0"/>
              <a:t>Frequent changes and non-finalization/cancellation</a:t>
            </a:r>
          </a:p>
          <a:p>
            <a:pPr marL="342900" lvl="0" indent="-342900">
              <a:spcBef>
                <a:spcPct val="20000"/>
              </a:spcBef>
              <a:buFont typeface="Arial" charset="0"/>
              <a:buChar char="•"/>
              <a:defRPr/>
            </a:pPr>
            <a:r>
              <a:rPr lang="en-US" sz="2000" dirty="0" smtClean="0"/>
              <a:t>Numerable cases where commitments were not fulfilled as per LOI or even LOI was cancelled either by procurer or by developer resulting in shortage of power for procurer and loss of opportunity for developer</a:t>
            </a:r>
          </a:p>
          <a:p>
            <a:pPr marL="800100" lvl="1" indent="-342900">
              <a:spcBef>
                <a:spcPct val="20000"/>
              </a:spcBef>
              <a:buFont typeface="Arial" charset="0"/>
              <a:buChar char="•"/>
              <a:defRPr/>
            </a:pPr>
            <a:r>
              <a:rPr lang="en-US" dirty="0" smtClean="0"/>
              <a:t>Lock-in period for developers</a:t>
            </a:r>
          </a:p>
          <a:p>
            <a:pPr marL="800100" lvl="1" indent="-342900">
              <a:spcBef>
                <a:spcPct val="20000"/>
              </a:spcBef>
              <a:buFont typeface="Arial" charset="0"/>
              <a:buChar char="•"/>
              <a:defRPr/>
            </a:pPr>
            <a:r>
              <a:rPr lang="en-US" dirty="0" smtClean="0"/>
              <a:t>Investments stuck up</a:t>
            </a:r>
          </a:p>
          <a:p>
            <a:pPr marL="342900" lvl="0" indent="-342900">
              <a:spcBef>
                <a:spcPct val="20000"/>
              </a:spcBef>
              <a:buFont typeface="Arial" pitchFamily="34" charset="0"/>
              <a:buChar char="•"/>
              <a:defRPr/>
            </a:pPr>
            <a:r>
              <a:rPr lang="en-US" sz="2000" dirty="0" smtClean="0"/>
              <a:t>There are few successes and the process of procurement through case-1 bidding has either stalled or has not given optimum benefits</a:t>
            </a:r>
          </a:p>
          <a:p>
            <a:pPr marL="342900" lvl="0" indent="-342900">
              <a:spcBef>
                <a:spcPct val="20000"/>
              </a:spcBef>
              <a:buFont typeface="Arial" charset="0"/>
              <a:buChar char="•"/>
              <a:defRPr/>
            </a:pPr>
            <a:endParaRPr lang="en-US" sz="2600" dirty="0" smtClean="0"/>
          </a:p>
          <a:p>
            <a:pPr marL="342900" lvl="0" indent="-342900">
              <a:spcBef>
                <a:spcPct val="20000"/>
              </a:spcBef>
              <a:buFont typeface="Arial" charset="0"/>
              <a:buChar char="•"/>
              <a:defRPr/>
            </a:pPr>
            <a:endParaRPr lang="en-US" sz="2600" dirty="0" smtClean="0"/>
          </a:p>
        </p:txBody>
      </p:sp>
      <p:sp>
        <p:nvSpPr>
          <p:cNvPr id="12" name="Rectangle 11"/>
          <p:cNvSpPr/>
          <p:nvPr/>
        </p:nvSpPr>
        <p:spPr>
          <a:xfrm>
            <a:off x="381000" y="228600"/>
            <a:ext cx="3918060" cy="584775"/>
          </a:xfrm>
          <a:prstGeom prst="rect">
            <a:avLst/>
          </a:prstGeom>
        </p:spPr>
        <p:txBody>
          <a:bodyPr wrap="none">
            <a:spAutoFit/>
          </a:bodyPr>
          <a:lstStyle/>
          <a:p>
            <a:r>
              <a:rPr lang="en-US" sz="3200" dirty="0" smtClean="0">
                <a:latin typeface="Georgia" pitchFamily="18" charset="0"/>
              </a:rPr>
              <a:t>Competitive Bidding</a:t>
            </a:r>
            <a:endParaRPr lang="en-GB" sz="3200" dirty="0">
              <a:latin typeface="Georgia" pitchFamily="18" charset="0"/>
            </a:endParaRPr>
          </a:p>
        </p:txBody>
      </p:sp>
      <p:pic>
        <p:nvPicPr>
          <p:cNvPr id="13" name="Picture 12" descr="bidding.jpg"/>
          <p:cNvPicPr>
            <a:picLocks noChangeAspect="1"/>
          </p:cNvPicPr>
          <p:nvPr/>
        </p:nvPicPr>
        <p:blipFill>
          <a:blip r:embed="rId3" cstate="print"/>
          <a:stretch>
            <a:fillRect/>
          </a:stretch>
        </p:blipFill>
        <p:spPr>
          <a:xfrm>
            <a:off x="6934200" y="1295401"/>
            <a:ext cx="2031999" cy="1600199"/>
          </a:xfrm>
          <a:prstGeom prst="rect">
            <a:avLst/>
          </a:prstGeom>
        </p:spPr>
      </p:pic>
      <p:sp>
        <p:nvSpPr>
          <p:cNvPr id="15" name="TextBox 14">
            <a:hlinkClick r:id="rId4" action="ppaction://hlinksldjump"/>
          </p:cNvPr>
          <p:cNvSpPr txBox="1"/>
          <p:nvPr/>
        </p:nvSpPr>
        <p:spPr>
          <a:xfrm>
            <a:off x="7315200" y="5410200"/>
            <a:ext cx="1066959" cy="369332"/>
          </a:xfrm>
          <a:prstGeom prst="rect">
            <a:avLst/>
          </a:prstGeom>
          <a:noFill/>
        </p:spPr>
        <p:txBody>
          <a:bodyPr wrap="none" rtlCol="0">
            <a:spAutoFit/>
          </a:bodyPr>
          <a:lstStyle/>
          <a:p>
            <a:r>
              <a:rPr lang="en-US" dirty="0" smtClean="0">
                <a:hlinkClick r:id="rId4" action="ppaction://hlinksldjump"/>
              </a:rPr>
              <a:t>Examples</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5</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2" name="Rectangle 11"/>
          <p:cNvSpPr/>
          <p:nvPr/>
        </p:nvSpPr>
        <p:spPr>
          <a:xfrm>
            <a:off x="381000" y="228600"/>
            <a:ext cx="2467342" cy="584775"/>
          </a:xfrm>
          <a:prstGeom prst="rect">
            <a:avLst/>
          </a:prstGeom>
        </p:spPr>
        <p:txBody>
          <a:bodyPr wrap="none">
            <a:spAutoFit/>
          </a:bodyPr>
          <a:lstStyle/>
          <a:p>
            <a:r>
              <a:rPr lang="en-US" sz="3200" dirty="0" smtClean="0">
                <a:latin typeface="Georgia" pitchFamily="18" charset="0"/>
              </a:rPr>
              <a:t>Open Access</a:t>
            </a:r>
            <a:endParaRPr lang="en-GB" sz="3200" dirty="0">
              <a:latin typeface="Georgia" pitchFamily="18" charset="0"/>
            </a:endParaRPr>
          </a:p>
        </p:txBody>
      </p:sp>
      <p:sp>
        <p:nvSpPr>
          <p:cNvPr id="15" name="Content Placeholder 2"/>
          <p:cNvSpPr txBox="1">
            <a:spLocks/>
          </p:cNvSpPr>
          <p:nvPr/>
        </p:nvSpPr>
        <p:spPr>
          <a:xfrm>
            <a:off x="228600" y="1143000"/>
            <a:ext cx="6324600" cy="5029200"/>
          </a:xfrm>
          <a:prstGeom prst="rect">
            <a:avLst/>
          </a:prstGeom>
        </p:spPr>
        <p:txBody>
          <a:bodyPr>
            <a:normAutofit fontScale="70000" lnSpcReduction="20000"/>
          </a:bodyPr>
          <a:lstStyle/>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Two types of OA</a:t>
            </a:r>
          </a:p>
          <a:p>
            <a:pPr marL="800100" lvl="1" indent="-342900" algn="just">
              <a:lnSpc>
                <a:spcPct val="120000"/>
              </a:lnSpc>
              <a:spcBef>
                <a:spcPct val="20000"/>
              </a:spcBef>
              <a:buFont typeface="Arial" pitchFamily="34" charset="0"/>
              <a:buChar char="•"/>
              <a:defRPr/>
            </a:pPr>
            <a:r>
              <a:rPr lang="en-US" sz="2600" dirty="0" smtClean="0"/>
              <a:t>OA in Transmission (for Generators and Distributors)</a:t>
            </a:r>
          </a:p>
          <a:p>
            <a:pPr marL="800100" lvl="1" indent="-342900" algn="just">
              <a:lnSpc>
                <a:spcPct val="120000"/>
              </a:lnSpc>
              <a:spcBef>
                <a:spcPct val="20000"/>
              </a:spcBef>
              <a:buFont typeface="Arial" pitchFamily="34" charset="0"/>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OA to consumers (for retail or industrial consumers – having load more than 1 MW)</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Benefits</a:t>
            </a:r>
          </a:p>
          <a:p>
            <a:pPr marL="800100" lvl="1" indent="-342900" algn="just">
              <a:lnSpc>
                <a:spcPct val="120000"/>
              </a:lnSpc>
              <a:spcBef>
                <a:spcPct val="20000"/>
              </a:spcBef>
              <a:buFont typeface="Arial" pitchFamily="34" charset="0"/>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Enable competition in generation &amp; supply – choice to </a:t>
            </a: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discoms</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and bulk consumers</a:t>
            </a:r>
          </a:p>
          <a:p>
            <a:pPr marL="800100" lvl="1" indent="-342900" algn="just">
              <a:lnSpc>
                <a:spcPct val="120000"/>
              </a:lnSpc>
              <a:spcBef>
                <a:spcPct val="20000"/>
              </a:spcBef>
              <a:buFont typeface="Arial" pitchFamily="34" charset="0"/>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Would facilitate power trading and</a:t>
            </a:r>
            <a:r>
              <a:rPr kumimoji="0" lang="en-US" sz="2600" b="0" i="0" u="none" strike="noStrike" kern="1200" cap="none" spc="0" normalizeH="0" noProof="0" dirty="0" smtClean="0">
                <a:ln>
                  <a:noFill/>
                </a:ln>
                <a:solidFill>
                  <a:schemeClr val="tx1"/>
                </a:solidFill>
                <a:effectLst/>
                <a:uLnTx/>
                <a:uFillTx/>
                <a:latin typeface="+mn-lt"/>
                <a:ea typeface="+mn-ea"/>
                <a:cs typeface="+mn-cs"/>
              </a:rPr>
              <a:t> redistribution of surplus across the system</a:t>
            </a:r>
          </a:p>
          <a:p>
            <a:pPr marL="800100" lvl="1" indent="-342900" algn="just">
              <a:lnSpc>
                <a:spcPct val="120000"/>
              </a:lnSpc>
              <a:spcBef>
                <a:spcPct val="20000"/>
              </a:spcBef>
              <a:buFont typeface="Arial" pitchFamily="34" charset="0"/>
              <a:buChar char="•"/>
              <a:defRPr/>
            </a:pPr>
            <a:r>
              <a:rPr lang="en-US" sz="2600" baseline="0" dirty="0" smtClean="0"/>
              <a:t>Higher</a:t>
            </a:r>
            <a:r>
              <a:rPr lang="en-US" sz="2600" dirty="0" smtClean="0"/>
              <a:t> techno-economic efficiencies</a:t>
            </a:r>
          </a:p>
          <a:p>
            <a:pPr marL="800100" lvl="1" indent="-342900" algn="just">
              <a:lnSpc>
                <a:spcPct val="120000"/>
              </a:lnSpc>
              <a:spcBef>
                <a:spcPct val="20000"/>
              </a:spcBef>
              <a:buFont typeface="Arial" pitchFamily="34" charset="0"/>
              <a:buChar char="•"/>
              <a:defRPr/>
            </a:pPr>
            <a:r>
              <a:rPr lang="en-US" sz="2600" dirty="0" smtClean="0"/>
              <a:t>Optimal utilization of wires</a:t>
            </a:r>
          </a:p>
          <a:p>
            <a:pPr marL="800100" lvl="1" indent="-342900" algn="just">
              <a:lnSpc>
                <a:spcPct val="120000"/>
              </a:lnSpc>
              <a:spcBef>
                <a:spcPct val="20000"/>
              </a:spcBef>
              <a:buFont typeface="Arial" pitchFamily="34" charset="0"/>
              <a:buChar char="•"/>
              <a:defRPr/>
            </a:pPr>
            <a:r>
              <a:rPr lang="en-US" sz="2600" dirty="0" smtClean="0"/>
              <a:t>Essential for much needed private investment</a:t>
            </a:r>
          </a:p>
          <a:p>
            <a:pPr marL="800100" lvl="1" indent="-342900" algn="just">
              <a:lnSpc>
                <a:spcPct val="120000"/>
              </a:lnSpc>
              <a:spcBef>
                <a:spcPct val="20000"/>
              </a:spcBef>
              <a:buFont typeface="Arial" pitchFamily="34" charset="0"/>
              <a:buChar char="•"/>
              <a:defRPr/>
            </a:pPr>
            <a:r>
              <a:rPr lang="en-US" sz="2600" dirty="0" smtClean="0"/>
              <a:t>Quality and reliable power supply</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lang="en-US" sz="2800" dirty="0" smtClean="0"/>
              <a:t>Difficulties in full scale implementation of OA</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6" name="Picture 15" descr="news_110311_india_th.gif"/>
          <p:cNvPicPr>
            <a:picLocks noChangeAspect="1"/>
          </p:cNvPicPr>
          <p:nvPr/>
        </p:nvPicPr>
        <p:blipFill>
          <a:blip r:embed="rId3" cstate="print"/>
          <a:stretch>
            <a:fillRect/>
          </a:stretch>
        </p:blipFill>
        <p:spPr>
          <a:xfrm>
            <a:off x="6629400" y="1295400"/>
            <a:ext cx="2133600" cy="2133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6</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2" name="Rectangle 11"/>
          <p:cNvSpPr/>
          <p:nvPr/>
        </p:nvSpPr>
        <p:spPr>
          <a:xfrm>
            <a:off x="381000" y="228600"/>
            <a:ext cx="3924472" cy="584775"/>
          </a:xfrm>
          <a:prstGeom prst="rect">
            <a:avLst/>
          </a:prstGeom>
        </p:spPr>
        <p:txBody>
          <a:bodyPr wrap="none">
            <a:spAutoFit/>
          </a:bodyPr>
          <a:lstStyle/>
          <a:p>
            <a:r>
              <a:rPr lang="en-US" sz="3200" dirty="0" smtClean="0">
                <a:latin typeface="Georgia" pitchFamily="18" charset="0"/>
              </a:rPr>
              <a:t>Open Access </a:t>
            </a:r>
            <a:r>
              <a:rPr lang="en-US" sz="3200" dirty="0" err="1" smtClean="0">
                <a:latin typeface="Georgia" pitchFamily="18" charset="0"/>
              </a:rPr>
              <a:t>contd</a:t>
            </a:r>
            <a:r>
              <a:rPr lang="en-US" sz="3200" dirty="0" smtClean="0">
                <a:latin typeface="Georgia" pitchFamily="18" charset="0"/>
              </a:rPr>
              <a:t>…</a:t>
            </a:r>
            <a:endParaRPr lang="en-GB" sz="3200" dirty="0">
              <a:latin typeface="Georgia" pitchFamily="18" charset="0"/>
            </a:endParaRPr>
          </a:p>
        </p:txBody>
      </p:sp>
      <p:sp>
        <p:nvSpPr>
          <p:cNvPr id="15" name="Content Placeholder 2"/>
          <p:cNvSpPr txBox="1">
            <a:spLocks/>
          </p:cNvSpPr>
          <p:nvPr/>
        </p:nvSpPr>
        <p:spPr>
          <a:xfrm>
            <a:off x="228600" y="1143000"/>
            <a:ext cx="6324600" cy="5029200"/>
          </a:xfrm>
          <a:prstGeom prst="rect">
            <a:avLst/>
          </a:prstGeom>
        </p:spPr>
        <p:txBody>
          <a:bodyPr>
            <a:normAutofit fontScale="62500" lnSpcReduction="20000"/>
          </a:bodyPr>
          <a:lstStyle/>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Provided on month to month basis</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States invoked Section 11 of the Electricity Act to disallow OA to generators within the state which is meant to be invoked only in extraordinary circumstances, not to restrict open access</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Distribution companies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Discoms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are resistant to giving OA to industrial consumers (bulk consumer category), since industrial supply rates are usually high</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742950" lvl="1" indent="-285750">
              <a:spcBef>
                <a:spcPct val="20000"/>
              </a:spcBef>
              <a:buFont typeface="Arial" pitchFamily="34" charset="0"/>
              <a:buChar cha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Since most of distribution utilities are facing shortages, providing OA would be beneficial to them as they would be provide more reliable supply to </a:t>
            </a:r>
            <a:r>
              <a:rPr lang="en-US" sz="2800" dirty="0" smtClean="0"/>
              <a:t>existing customer</a:t>
            </a:r>
          </a:p>
          <a:p>
            <a:pPr marL="344488" lvl="1" indent="-285750">
              <a:spcBef>
                <a:spcPct val="20000"/>
              </a:spcBef>
              <a:buFont typeface="Arial" pitchFamily="34" charset="0"/>
              <a:buChar char="•"/>
            </a:pPr>
            <a:r>
              <a:rPr lang="en-US" sz="3300" dirty="0" smtClean="0"/>
              <a:t>High cross-subsidy and wheeling charges are one of the major deterrents in availing OA</a:t>
            </a:r>
          </a:p>
          <a:p>
            <a:pPr marL="344488" lvl="1" indent="-285750">
              <a:spcBef>
                <a:spcPct val="20000"/>
              </a:spcBef>
              <a:buFont typeface="Arial" pitchFamily="34" charset="0"/>
              <a:buChar char="•"/>
            </a:pPr>
            <a:r>
              <a:rPr lang="en-US" sz="3300" dirty="0" smtClean="0"/>
              <a:t>Sometimes, metering infrastructure and mechanism to settle deviations not in place</a:t>
            </a:r>
          </a:p>
          <a:p>
            <a:pPr marL="344488" lvl="1" indent="-285750">
              <a:spcBef>
                <a:spcPct val="20000"/>
              </a:spcBef>
              <a:buFont typeface="Arial" pitchFamily="34" charset="0"/>
              <a:buChar char="•"/>
            </a:pPr>
            <a:r>
              <a:rPr lang="en-US" sz="3300" dirty="0" smtClean="0"/>
              <a:t>Congestion in transmission another bottleneck</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6" name="Picture 15" descr="news_110311_india_th.gif"/>
          <p:cNvPicPr>
            <a:picLocks noChangeAspect="1"/>
          </p:cNvPicPr>
          <p:nvPr/>
        </p:nvPicPr>
        <p:blipFill>
          <a:blip r:embed="rId3" cstate="print"/>
          <a:stretch>
            <a:fillRect/>
          </a:stretch>
        </p:blipFill>
        <p:spPr>
          <a:xfrm>
            <a:off x="6629400" y="1295400"/>
            <a:ext cx="2133600" cy="21336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7</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2" name="Rectangle 11"/>
          <p:cNvSpPr/>
          <p:nvPr/>
        </p:nvSpPr>
        <p:spPr>
          <a:xfrm>
            <a:off x="381000" y="228600"/>
            <a:ext cx="2642070" cy="584775"/>
          </a:xfrm>
          <a:prstGeom prst="rect">
            <a:avLst/>
          </a:prstGeom>
        </p:spPr>
        <p:txBody>
          <a:bodyPr wrap="none">
            <a:spAutoFit/>
          </a:bodyPr>
          <a:lstStyle/>
          <a:p>
            <a:r>
              <a:rPr lang="en-US" sz="3200" dirty="0" smtClean="0">
                <a:latin typeface="Georgia" pitchFamily="18" charset="0"/>
              </a:rPr>
              <a:t>Way Forward</a:t>
            </a:r>
            <a:endParaRPr lang="en-GB" sz="3200" dirty="0">
              <a:latin typeface="Georgia" pitchFamily="18" charset="0"/>
            </a:endParaRPr>
          </a:p>
        </p:txBody>
      </p:sp>
      <p:sp>
        <p:nvSpPr>
          <p:cNvPr id="15" name="Content Placeholder 2"/>
          <p:cNvSpPr txBox="1">
            <a:spLocks/>
          </p:cNvSpPr>
          <p:nvPr/>
        </p:nvSpPr>
        <p:spPr>
          <a:xfrm>
            <a:off x="228600" y="1143000"/>
            <a:ext cx="6400800" cy="5029200"/>
          </a:xfrm>
          <a:prstGeom prst="rect">
            <a:avLst/>
          </a:prstGeom>
        </p:spPr>
        <p:txBody>
          <a:bodyPr>
            <a:normAutofit fontScale="55000" lnSpcReduction="20000"/>
          </a:bodyPr>
          <a:lstStyle/>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Best system is one where</a:t>
            </a:r>
            <a:r>
              <a:rPr kumimoji="0" lang="en-US" sz="3200" b="0" i="0" u="none" strike="noStrike" kern="1200" cap="none" spc="0" normalizeH="0" noProof="0" dirty="0" smtClean="0">
                <a:ln>
                  <a:noFill/>
                </a:ln>
                <a:solidFill>
                  <a:schemeClr val="tx1"/>
                </a:solidFill>
                <a:effectLst/>
                <a:uLnTx/>
                <a:uFillTx/>
                <a:latin typeface="+mn-lt"/>
                <a:ea typeface="+mn-ea"/>
                <a:cs typeface="+mn-cs"/>
              </a:rPr>
              <a:t> consumer has a choice that comes out of competition</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lang="en-US" sz="3200" baseline="0" dirty="0" smtClean="0"/>
              <a:t>Competition</a:t>
            </a:r>
            <a:r>
              <a:rPr lang="en-US" sz="3200" dirty="0" smtClean="0"/>
              <a:t> and markets do not have to wait for shortages in supplies to be overcome</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Trading is a bridge even in shortage situations</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lang="en-US" sz="3200" dirty="0" smtClean="0"/>
              <a:t>Immediate need for strengthening transmission network</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Bottled</a:t>
            </a:r>
            <a:r>
              <a:rPr kumimoji="0" lang="en-US" sz="3200" b="0" i="0" u="none" strike="noStrike" kern="1200" cap="none" spc="0" normalizeH="0" noProof="0" dirty="0" smtClean="0">
                <a:ln>
                  <a:noFill/>
                </a:ln>
                <a:solidFill>
                  <a:schemeClr val="tx1"/>
                </a:solidFill>
                <a:effectLst/>
                <a:uLnTx/>
                <a:uFillTx/>
                <a:latin typeface="+mn-lt"/>
                <a:ea typeface="+mn-ea"/>
                <a:cs typeface="+mn-cs"/>
              </a:rPr>
              <a:t> up capacities of IPPs and CPPs need to be tapped in a commercial way</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r>
              <a:rPr lang="en-US" sz="3200" baseline="0" dirty="0" smtClean="0"/>
              <a:t>Vital</a:t>
            </a:r>
            <a:r>
              <a:rPr lang="en-US" sz="3200" dirty="0" smtClean="0"/>
              <a:t> necessities for competition (lessons from around the world):</a:t>
            </a:r>
          </a:p>
          <a:p>
            <a:pPr marL="800100" lvl="1" indent="-342900" algn="just">
              <a:lnSpc>
                <a:spcPct val="120000"/>
              </a:lnSpc>
              <a:spcBef>
                <a:spcPct val="20000"/>
              </a:spcBef>
              <a:buFont typeface="Arial" pitchFamily="34" charset="0"/>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Adequate availability</a:t>
            </a:r>
            <a:r>
              <a:rPr kumimoji="0" lang="en-US" sz="2700" b="0" i="0" u="none" strike="noStrike" kern="1200" cap="none" spc="0" normalizeH="0" noProof="0" dirty="0" smtClean="0">
                <a:ln>
                  <a:noFill/>
                </a:ln>
                <a:solidFill>
                  <a:schemeClr val="tx1"/>
                </a:solidFill>
                <a:effectLst/>
                <a:uLnTx/>
                <a:uFillTx/>
                <a:latin typeface="+mn-lt"/>
                <a:ea typeface="+mn-ea"/>
                <a:cs typeface="+mn-cs"/>
              </a:rPr>
              <a:t> of power</a:t>
            </a:r>
          </a:p>
          <a:p>
            <a:pPr marL="800100" lvl="1" indent="-342900" algn="just">
              <a:lnSpc>
                <a:spcPct val="120000"/>
              </a:lnSpc>
              <a:spcBef>
                <a:spcPct val="20000"/>
              </a:spcBef>
              <a:buFont typeface="Arial" pitchFamily="34" charset="0"/>
              <a:buChar char="•"/>
              <a:defRPr/>
            </a:pPr>
            <a:r>
              <a:rPr lang="en-US" sz="2700" baseline="0" dirty="0" smtClean="0"/>
              <a:t>Its</a:t>
            </a:r>
            <a:r>
              <a:rPr lang="en-US" sz="2700" dirty="0" smtClean="0"/>
              <a:t> unrestricted flow across geographical boundaries</a:t>
            </a:r>
          </a:p>
          <a:p>
            <a:pPr marL="800100" lvl="1" indent="-342900" algn="just">
              <a:lnSpc>
                <a:spcPct val="120000"/>
              </a:lnSpc>
              <a:spcBef>
                <a:spcPct val="20000"/>
              </a:spcBef>
              <a:buFont typeface="Arial" pitchFamily="34" charset="0"/>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Strong</a:t>
            </a:r>
            <a:r>
              <a:rPr kumimoji="0" lang="en-US" sz="2700" b="0" i="0" u="none" strike="noStrike" kern="1200" cap="none" spc="0" normalizeH="0" noProof="0" dirty="0" smtClean="0">
                <a:ln>
                  <a:noFill/>
                </a:ln>
                <a:solidFill>
                  <a:schemeClr val="tx1"/>
                </a:solidFill>
                <a:effectLst/>
                <a:uLnTx/>
                <a:uFillTx/>
                <a:latin typeface="+mn-lt"/>
                <a:ea typeface="+mn-ea"/>
                <a:cs typeface="+mn-cs"/>
              </a:rPr>
              <a:t> commercial mechanism</a:t>
            </a:r>
          </a:p>
          <a:p>
            <a:pPr marL="800100" lvl="1" indent="-342900" algn="just">
              <a:lnSpc>
                <a:spcPct val="120000"/>
              </a:lnSpc>
              <a:spcBef>
                <a:spcPct val="20000"/>
              </a:spcBef>
              <a:buFont typeface="Arial" pitchFamily="34" charset="0"/>
              <a:buChar char="•"/>
              <a:defRPr/>
            </a:pPr>
            <a:r>
              <a:rPr lang="en-US" sz="2700" baseline="0" dirty="0" smtClean="0"/>
              <a:t>Paying</a:t>
            </a:r>
            <a:r>
              <a:rPr lang="en-US" sz="2700" dirty="0" smtClean="0"/>
              <a:t> ability of consumers</a:t>
            </a:r>
          </a:p>
          <a:p>
            <a:pPr marL="800100" lvl="1" indent="-342900" algn="just">
              <a:lnSpc>
                <a:spcPct val="120000"/>
              </a:lnSpc>
              <a:spcBef>
                <a:spcPct val="20000"/>
              </a:spcBef>
              <a:buFont typeface="Arial" pitchFamily="34" charset="0"/>
              <a:buChar char="•"/>
              <a:defRPr/>
            </a:pPr>
            <a:r>
              <a:rPr lang="en-US" sz="2700" dirty="0" smtClean="0"/>
              <a:t>Enabling rules and regulations at each level  (intra and inter state)</a:t>
            </a:r>
          </a:p>
          <a:p>
            <a:pPr marL="800100" lvl="1" indent="-342900" algn="just">
              <a:lnSpc>
                <a:spcPct val="120000"/>
              </a:lnSpc>
              <a:spcBef>
                <a:spcPct val="20000"/>
              </a:spcBef>
              <a:buFont typeface="Arial" pitchFamily="34" charset="0"/>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Reasonable</a:t>
            </a:r>
            <a:r>
              <a:rPr kumimoji="0" lang="en-US" sz="2700" b="0" i="0" u="none" strike="noStrike" kern="1200" cap="none" spc="0" normalizeH="0" noProof="0" dirty="0" smtClean="0">
                <a:ln>
                  <a:noFill/>
                </a:ln>
                <a:solidFill>
                  <a:schemeClr val="tx1"/>
                </a:solidFill>
                <a:effectLst/>
                <a:uLnTx/>
                <a:uFillTx/>
                <a:latin typeface="+mn-lt"/>
                <a:ea typeface="+mn-ea"/>
                <a:cs typeface="+mn-cs"/>
              </a:rPr>
              <a:t> wheeling, cross-subsidy and other charges</a:t>
            </a:r>
          </a:p>
          <a:p>
            <a:pPr marL="342900" marR="0" lvl="0" indent="-342900" algn="just" defTabSz="914400" rtl="0" eaLnBrk="1" fontAlgn="auto" latinLnBrk="0" hangingPunct="1">
              <a:lnSpc>
                <a:spcPct val="12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3" name="Picture 12" descr="way forward1.jpg"/>
          <p:cNvPicPr>
            <a:picLocks noChangeAspect="1"/>
          </p:cNvPicPr>
          <p:nvPr/>
        </p:nvPicPr>
        <p:blipFill>
          <a:blip r:embed="rId3" cstate="print"/>
          <a:stretch>
            <a:fillRect/>
          </a:stretch>
        </p:blipFill>
        <p:spPr>
          <a:xfrm>
            <a:off x="6942098" y="1295400"/>
            <a:ext cx="1916535" cy="14478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35D186F0-F721-4DD9-BE52-EE5C0B7003F6}" type="slidenum">
              <a:rPr lang="en-US"/>
              <a:pPr/>
              <a:t>8</a:t>
            </a:fld>
            <a:endParaRPr lang="en-US"/>
          </a:p>
        </p:txBody>
      </p:sp>
      <p:pic>
        <p:nvPicPr>
          <p:cNvPr id="106500" name="Picture 4" descr="ptc logo"/>
          <p:cNvPicPr>
            <a:picLocks noChangeAspect="1" noChangeArrowheads="1"/>
          </p:cNvPicPr>
          <p:nvPr/>
        </p:nvPicPr>
        <p:blipFill>
          <a:blip r:embed="rId3" cstate="print"/>
          <a:srcRect/>
          <a:stretch>
            <a:fillRect/>
          </a:stretch>
        </p:blipFill>
        <p:spPr bwMode="auto">
          <a:xfrm>
            <a:off x="8229600" y="76200"/>
            <a:ext cx="838200" cy="795338"/>
          </a:xfrm>
          <a:prstGeom prst="rect">
            <a:avLst/>
          </a:prstGeom>
          <a:noFill/>
          <a:ln w="9525">
            <a:noFill/>
            <a:miter lim="800000"/>
            <a:headEnd/>
            <a:tailEnd/>
          </a:ln>
        </p:spPr>
      </p:pic>
      <p:sp>
        <p:nvSpPr>
          <p:cNvPr id="106501" name="Line 5"/>
          <p:cNvSpPr>
            <a:spLocks noChangeShapeType="1"/>
          </p:cNvSpPr>
          <p:nvPr/>
        </p:nvSpPr>
        <p:spPr bwMode="auto">
          <a:xfrm>
            <a:off x="0" y="914400"/>
            <a:ext cx="9144000" cy="0"/>
          </a:xfrm>
          <a:prstGeom prst="line">
            <a:avLst/>
          </a:prstGeom>
          <a:noFill/>
          <a:ln w="9525">
            <a:solidFill>
              <a:srgbClr val="000066"/>
            </a:solidFill>
            <a:round/>
            <a:headEnd/>
            <a:tailEnd/>
          </a:ln>
          <a:effectLst/>
        </p:spPr>
        <p:txBody>
          <a:bodyPr/>
          <a:lstStyle/>
          <a:p>
            <a:endParaRPr lang="en-US"/>
          </a:p>
        </p:txBody>
      </p:sp>
      <p:sp>
        <p:nvSpPr>
          <p:cNvPr id="106506" name="Text Box 10"/>
          <p:cNvSpPr txBox="1">
            <a:spLocks noChangeArrowheads="1"/>
          </p:cNvSpPr>
          <p:nvPr/>
        </p:nvSpPr>
        <p:spPr bwMode="auto">
          <a:xfrm>
            <a:off x="6248400" y="3886200"/>
            <a:ext cx="2362200" cy="336550"/>
          </a:xfrm>
          <a:prstGeom prst="rect">
            <a:avLst/>
          </a:prstGeom>
          <a:noFill/>
          <a:ln w="9525">
            <a:noFill/>
            <a:miter lim="800000"/>
            <a:headEnd/>
            <a:tailEnd/>
          </a:ln>
          <a:effectLst/>
        </p:spPr>
        <p:txBody>
          <a:bodyPr>
            <a:spAutoFit/>
          </a:bodyPr>
          <a:lstStyle/>
          <a:p>
            <a:pPr>
              <a:spcBef>
                <a:spcPct val="50000"/>
              </a:spcBef>
            </a:pPr>
            <a:endParaRPr lang="en-GB"/>
          </a:p>
        </p:txBody>
      </p:sp>
      <p:sp>
        <p:nvSpPr>
          <p:cNvPr id="12"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8" name="Picture 7" descr="thanku.jpg"/>
          <p:cNvPicPr>
            <a:picLocks noChangeAspect="1"/>
          </p:cNvPicPr>
          <p:nvPr/>
        </p:nvPicPr>
        <p:blipFill>
          <a:blip r:embed="rId4" cstate="print"/>
          <a:stretch>
            <a:fillRect/>
          </a:stretch>
        </p:blipFill>
        <p:spPr>
          <a:xfrm>
            <a:off x="2209800" y="1752600"/>
            <a:ext cx="4707467" cy="3026229"/>
          </a:xfrm>
          <a:prstGeom prst="rect">
            <a:avLst/>
          </a:prstGeom>
        </p:spPr>
      </p:pic>
      <p:sp>
        <p:nvSpPr>
          <p:cNvPr id="9" name="Date Placeholder 8"/>
          <p:cNvSpPr>
            <a:spLocks noGrp="1"/>
          </p:cNvSpPr>
          <p:nvPr>
            <p:ph type="dt" sz="half" idx="10"/>
          </p:nvPr>
        </p:nvSpPr>
        <p:spPr/>
        <p:txBody>
          <a:bodyPr/>
          <a:lstStyle/>
          <a:p>
            <a:fld id="{B34319C1-A02D-4560-8FE2-5E6CA13BF706}" type="datetime3">
              <a:rPr lang="en-US" smtClean="0"/>
              <a:pPr/>
              <a:t>1 August 2013</a:t>
            </a:fld>
            <a:endParaRPr lang="en-US"/>
          </a:p>
        </p:txBody>
      </p:sp>
      <p:sp>
        <p:nvSpPr>
          <p:cNvPr id="10" name="TextBox 9"/>
          <p:cNvSpPr txBox="1"/>
          <p:nvPr/>
        </p:nvSpPr>
        <p:spPr>
          <a:xfrm>
            <a:off x="3148872" y="5193268"/>
            <a:ext cx="3023328" cy="369332"/>
          </a:xfrm>
          <a:prstGeom prst="rect">
            <a:avLst/>
          </a:prstGeom>
          <a:solidFill>
            <a:schemeClr val="bg1"/>
          </a:solidFill>
        </p:spPr>
        <p:txBody>
          <a:bodyPr wrap="none" rtlCol="0">
            <a:spAutoFit/>
          </a:bodyPr>
          <a:lstStyle/>
          <a:p>
            <a:r>
              <a:rPr lang="en-US" b="1" dirty="0" smtClean="0"/>
              <a:t>Visit us at www.ptcindia .com</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7D01C730-AF75-4D16-902F-3E7544CDDCFE}" type="slidenum">
              <a:rPr lang="en-US"/>
              <a:pPr/>
              <a:t>9</a:t>
            </a:fld>
            <a:endParaRPr lang="en-US"/>
          </a:p>
        </p:txBody>
      </p:sp>
      <p:sp>
        <p:nvSpPr>
          <p:cNvPr id="165892" name="Line 4"/>
          <p:cNvSpPr>
            <a:spLocks noChangeShapeType="1"/>
          </p:cNvSpPr>
          <p:nvPr/>
        </p:nvSpPr>
        <p:spPr bwMode="auto">
          <a:xfrm>
            <a:off x="0" y="990600"/>
            <a:ext cx="9144000" cy="0"/>
          </a:xfrm>
          <a:prstGeom prst="line">
            <a:avLst/>
          </a:prstGeom>
          <a:noFill/>
          <a:ln w="9525">
            <a:solidFill>
              <a:srgbClr val="000080"/>
            </a:solidFill>
            <a:round/>
            <a:headEnd/>
            <a:tailEnd/>
          </a:ln>
        </p:spPr>
        <p:txBody>
          <a:bodyPr/>
          <a:lstStyle/>
          <a:p>
            <a:endParaRPr lang="en-US"/>
          </a:p>
        </p:txBody>
      </p:sp>
      <p:sp>
        <p:nvSpPr>
          <p:cNvPr id="11" name="Line 6"/>
          <p:cNvSpPr>
            <a:spLocks noChangeShapeType="1"/>
          </p:cNvSpPr>
          <p:nvPr/>
        </p:nvSpPr>
        <p:spPr bwMode="auto">
          <a:xfrm>
            <a:off x="0" y="6324600"/>
            <a:ext cx="9144000" cy="0"/>
          </a:xfrm>
          <a:prstGeom prst="line">
            <a:avLst/>
          </a:prstGeom>
          <a:noFill/>
          <a:ln w="9525">
            <a:solidFill>
              <a:srgbClr val="000080"/>
            </a:solidFill>
            <a:round/>
            <a:headEnd/>
            <a:tailEnd/>
          </a:ln>
          <a:effectLst/>
        </p:spPr>
        <p:txBody>
          <a:bodyPr/>
          <a:lstStyle/>
          <a:p>
            <a:endParaRPr lang="en-US"/>
          </a:p>
        </p:txBody>
      </p:sp>
      <p:pic>
        <p:nvPicPr>
          <p:cNvPr id="10" name="Picture 4" descr="ptc logo"/>
          <p:cNvPicPr>
            <a:picLocks noChangeAspect="1" noChangeArrowheads="1"/>
          </p:cNvPicPr>
          <p:nvPr/>
        </p:nvPicPr>
        <p:blipFill>
          <a:blip r:embed="rId2" cstate="print"/>
          <a:srcRect/>
          <a:stretch>
            <a:fillRect/>
          </a:stretch>
        </p:blipFill>
        <p:spPr bwMode="auto">
          <a:xfrm>
            <a:off x="8229600" y="76200"/>
            <a:ext cx="838200" cy="795338"/>
          </a:xfrm>
          <a:prstGeom prst="rect">
            <a:avLst/>
          </a:prstGeom>
          <a:noFill/>
          <a:ln w="9525">
            <a:noFill/>
            <a:miter lim="800000"/>
            <a:headEnd/>
            <a:tailEnd/>
          </a:ln>
        </p:spPr>
      </p:pic>
      <p:sp>
        <p:nvSpPr>
          <p:cNvPr id="80" name="Date Placeholder 79"/>
          <p:cNvSpPr>
            <a:spLocks noGrp="1"/>
          </p:cNvSpPr>
          <p:nvPr>
            <p:ph type="dt" sz="half" idx="10"/>
          </p:nvPr>
        </p:nvSpPr>
        <p:spPr/>
        <p:txBody>
          <a:bodyPr/>
          <a:lstStyle/>
          <a:p>
            <a:fld id="{E93C4115-2CC3-400E-8F38-1938784BCBFF}" type="datetime3">
              <a:rPr lang="en-US" smtClean="0"/>
              <a:pPr/>
              <a:t>1 August 2013</a:t>
            </a:fld>
            <a:endParaRPr lang="en-US"/>
          </a:p>
        </p:txBody>
      </p:sp>
      <p:sp>
        <p:nvSpPr>
          <p:cNvPr id="14" name="Content Placeholder 2"/>
          <p:cNvSpPr txBox="1">
            <a:spLocks/>
          </p:cNvSpPr>
          <p:nvPr/>
        </p:nvSpPr>
        <p:spPr>
          <a:xfrm>
            <a:off x="228600" y="1084008"/>
            <a:ext cx="5105400" cy="4495800"/>
          </a:xfrm>
          <a:prstGeom prst="rect">
            <a:avLst/>
          </a:prstGeom>
          <a:solidFill>
            <a:schemeClr val="bg1"/>
          </a:solidFill>
        </p:spPr>
        <p:txBody>
          <a:bodyPr>
            <a:normAutofit fontScale="77500" lnSpcReduction="20000"/>
          </a:bodyPr>
          <a:lstStyle/>
          <a:p>
            <a:pPr marL="342900" lvl="0" indent="-342900">
              <a:spcBef>
                <a:spcPct val="20000"/>
              </a:spcBef>
              <a:buFont typeface="Arial" charset="0"/>
              <a:buChar char="•"/>
              <a:defRPr/>
            </a:pPr>
            <a:r>
              <a:rPr lang="en-US" sz="2600" dirty="0" smtClean="0"/>
              <a:t>Power Trading growth</a:t>
            </a:r>
          </a:p>
          <a:p>
            <a:pPr marL="800100" lvl="1" indent="-342900">
              <a:spcBef>
                <a:spcPct val="20000"/>
              </a:spcBef>
              <a:buFont typeface="Arial" charset="0"/>
              <a:buChar char="•"/>
              <a:defRPr/>
            </a:pPr>
            <a:r>
              <a:rPr lang="en-US" sz="2400" dirty="0" smtClean="0"/>
              <a:t>Absolute volume has grown from 22 BUs in 2008 to 99 BUs in FY13</a:t>
            </a:r>
          </a:p>
          <a:p>
            <a:pPr marL="800100" lvl="1" indent="-342900">
              <a:spcBef>
                <a:spcPct val="20000"/>
              </a:spcBef>
              <a:buFont typeface="Arial" charset="0"/>
              <a:buChar char="•"/>
              <a:defRPr/>
            </a:pPr>
            <a:r>
              <a:rPr lang="en-US" sz="2400" dirty="0" smtClean="0"/>
              <a:t>As percentage of total generation, ST market has grown from 3% in 2008 to 11% in FY13</a:t>
            </a:r>
          </a:p>
          <a:p>
            <a:pPr marL="342900" lvl="0" indent="-342900">
              <a:spcBef>
                <a:spcPct val="20000"/>
              </a:spcBef>
              <a:buFont typeface="Arial" charset="0"/>
              <a:buChar char="•"/>
              <a:defRPr/>
            </a:pPr>
            <a:r>
              <a:rPr lang="en-US" sz="2600" dirty="0" smtClean="0"/>
              <a:t>Power Exchanges started in 2008</a:t>
            </a:r>
          </a:p>
          <a:p>
            <a:pPr marL="800100" lvl="1" indent="-342900">
              <a:spcBef>
                <a:spcPct val="20000"/>
              </a:spcBef>
              <a:buFont typeface="Arial" charset="0"/>
              <a:buChar char="•"/>
              <a:defRPr/>
            </a:pPr>
            <a:r>
              <a:rPr lang="en-US" sz="2400" dirty="0" smtClean="0"/>
              <a:t>Two exchanges – IEX and PXIL</a:t>
            </a:r>
          </a:p>
          <a:p>
            <a:pPr marL="800100" lvl="1" indent="-342900">
              <a:spcBef>
                <a:spcPct val="20000"/>
              </a:spcBef>
              <a:buFont typeface="Arial" charset="0"/>
              <a:buChar char="•"/>
              <a:defRPr/>
            </a:pPr>
            <a:r>
              <a:rPr lang="en-GB" sz="2400" dirty="0" smtClean="0"/>
              <a:t>PTC co-promoter of first National PX Indian Energy Exchange (IEX) – has &gt; 97% market share</a:t>
            </a:r>
          </a:p>
          <a:p>
            <a:pPr marL="800100" lvl="1" indent="-342900">
              <a:spcBef>
                <a:spcPct val="20000"/>
              </a:spcBef>
              <a:buFont typeface="Arial" charset="0"/>
              <a:buChar char="•"/>
              <a:defRPr/>
            </a:pPr>
            <a:r>
              <a:rPr lang="en-GB" sz="2400" dirty="0" smtClean="0"/>
              <a:t>Type of Trades</a:t>
            </a:r>
          </a:p>
          <a:p>
            <a:pPr marL="1257300" lvl="2" indent="-342900">
              <a:spcBef>
                <a:spcPct val="20000"/>
              </a:spcBef>
              <a:buFont typeface="Arial" charset="0"/>
              <a:buChar char="•"/>
              <a:defRPr/>
            </a:pPr>
            <a:r>
              <a:rPr lang="en-GB" sz="2200" dirty="0" smtClean="0"/>
              <a:t>Day Ahead Market (DAM) – 95% of PX trades</a:t>
            </a:r>
          </a:p>
          <a:p>
            <a:pPr marL="1257300" lvl="2" indent="-342900">
              <a:spcBef>
                <a:spcPct val="20000"/>
              </a:spcBef>
              <a:buFont typeface="Arial" charset="0"/>
              <a:buChar char="•"/>
              <a:defRPr/>
            </a:pPr>
            <a:r>
              <a:rPr lang="en-GB" sz="2200" dirty="0" smtClean="0"/>
              <a:t>Term Ahead Market (TAM) – 5% of PX trades</a:t>
            </a:r>
          </a:p>
          <a:p>
            <a:pPr marL="800100" lvl="1" indent="-342900">
              <a:spcBef>
                <a:spcPct val="20000"/>
              </a:spcBef>
              <a:buFont typeface="Arial" charset="0"/>
              <a:buChar char="•"/>
              <a:defRPr/>
            </a:pPr>
            <a:r>
              <a:rPr lang="en-GB" sz="2400" dirty="0" smtClean="0"/>
              <a:t>Renewable Energy Certificates (RECs)</a:t>
            </a:r>
          </a:p>
          <a:p>
            <a:pPr marL="342900" lvl="0" indent="-342900">
              <a:spcBef>
                <a:spcPct val="20000"/>
              </a:spcBef>
              <a:buFont typeface="Arial" charset="0"/>
              <a:buChar char="•"/>
              <a:defRPr/>
            </a:pPr>
            <a:endParaRPr lang="en-US" sz="2600" dirty="0" smtClean="0"/>
          </a:p>
        </p:txBody>
      </p:sp>
      <p:graphicFrame>
        <p:nvGraphicFramePr>
          <p:cNvPr id="13" name="Chart 12"/>
          <p:cNvGraphicFramePr/>
          <p:nvPr/>
        </p:nvGraphicFramePr>
        <p:xfrm>
          <a:off x="5257800" y="1219200"/>
          <a:ext cx="3581400" cy="4394200"/>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381000" y="228600"/>
            <a:ext cx="4046301" cy="584775"/>
          </a:xfrm>
          <a:prstGeom prst="rect">
            <a:avLst/>
          </a:prstGeom>
        </p:spPr>
        <p:txBody>
          <a:bodyPr wrap="none">
            <a:spAutoFit/>
          </a:bodyPr>
          <a:lstStyle/>
          <a:p>
            <a:r>
              <a:rPr lang="en-US" sz="3200" dirty="0" smtClean="0">
                <a:latin typeface="Georgia" pitchFamily="18" charset="0"/>
              </a:rPr>
              <a:t>Indian Power Market</a:t>
            </a:r>
            <a:endParaRPr lang="en-GB" sz="3200" dirty="0">
              <a:latin typeface="Georgia" pitchFamily="18" charset="0"/>
            </a:endParaRPr>
          </a:p>
        </p:txBody>
      </p:sp>
      <p:sp>
        <p:nvSpPr>
          <p:cNvPr id="15" name="TextBox 14"/>
          <p:cNvSpPr txBox="1"/>
          <p:nvPr/>
        </p:nvSpPr>
        <p:spPr>
          <a:xfrm>
            <a:off x="914400" y="5634025"/>
            <a:ext cx="7162800" cy="646331"/>
          </a:xfrm>
          <a:prstGeom prst="rect">
            <a:avLst/>
          </a:prstGeom>
          <a:solidFill>
            <a:srgbClr val="92D050"/>
          </a:solidFill>
        </p:spPr>
        <p:txBody>
          <a:bodyPr wrap="square" rtlCol="0">
            <a:spAutoFit/>
          </a:bodyPr>
          <a:lstStyle/>
          <a:p>
            <a:pPr algn="ctr"/>
            <a:r>
              <a:rPr lang="en-US" b="1" dirty="0" smtClean="0"/>
              <a:t>Development of Power Trading has created Market Structure facilitating private investment in the sector</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3876</TotalTime>
  <Words>1174</Words>
  <Application>Microsoft Office PowerPoint</Application>
  <PresentationFormat>On-screen Show (4:3)</PresentationFormat>
  <Paragraphs>186</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00150</cp:lastModifiedBy>
  <cp:revision>519</cp:revision>
  <dcterms:created xsi:type="dcterms:W3CDTF">2006-08-16T00:00:00Z</dcterms:created>
  <dcterms:modified xsi:type="dcterms:W3CDTF">2013-08-01T12:48:56Z</dcterms:modified>
</cp:coreProperties>
</file>