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3"/>
    <p:sldMasterId id="2147483664" r:id="rId4"/>
    <p:sldMasterId id="2147483661" r:id="rId5"/>
  </p:sldMasterIdLst>
  <p:notesMasterIdLst>
    <p:notesMasterId r:id="rId26"/>
  </p:notesMasterIdLst>
  <p:handoutMasterIdLst>
    <p:handoutMasterId r:id="rId27"/>
  </p:handoutMasterIdLst>
  <p:sldIdLst>
    <p:sldId id="256" r:id="rId6"/>
    <p:sldId id="393" r:id="rId7"/>
    <p:sldId id="345" r:id="rId8"/>
    <p:sldId id="381" r:id="rId9"/>
    <p:sldId id="384" r:id="rId10"/>
    <p:sldId id="392" r:id="rId11"/>
    <p:sldId id="386" r:id="rId12"/>
    <p:sldId id="395" r:id="rId13"/>
    <p:sldId id="394" r:id="rId14"/>
    <p:sldId id="388" r:id="rId15"/>
    <p:sldId id="389" r:id="rId16"/>
    <p:sldId id="382" r:id="rId17"/>
    <p:sldId id="383" r:id="rId18"/>
    <p:sldId id="385" r:id="rId19"/>
    <p:sldId id="391" r:id="rId20"/>
    <p:sldId id="367" r:id="rId21"/>
    <p:sldId id="368" r:id="rId22"/>
    <p:sldId id="387" r:id="rId23"/>
    <p:sldId id="390" r:id="rId24"/>
    <p:sldId id="270" r:id="rId2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7DF18680-E054-41AD-8BC1-D1AEF772440D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llanmörkt format 4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75" autoAdjust="0"/>
    <p:restoredTop sz="91297" autoAdjust="0"/>
  </p:normalViewPr>
  <p:slideViewPr>
    <p:cSldViewPr snapToObjects="1" showGuides="1">
      <p:cViewPr varScale="1">
        <p:scale>
          <a:sx n="64" d="100"/>
          <a:sy n="64" d="100"/>
        </p:scale>
        <p:origin x="-1500" y="-96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33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2508"/>
    </p:cViewPr>
  </p:sorterViewPr>
  <p:notesViewPr>
    <p:cSldViewPr snapToObjects="1" showGuides="1">
      <p:cViewPr varScale="1">
        <p:scale>
          <a:sx n="83" d="100"/>
          <a:sy n="83" d="100"/>
        </p:scale>
        <p:origin x="-315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BB4B2-7E19-4D5F-A0F1-5A7DC7A2766F}" type="datetimeFigureOut">
              <a:rPr lang="sv-SE" smtClean="0"/>
              <a:pPr/>
              <a:t>2013-08-01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DCA0B-127A-41EE-9113-B4A45AC4692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747874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6C3C6-CA2D-4470-9C84-A55A106BD82F}" type="datetimeFigureOut">
              <a:rPr lang="sv-SE" smtClean="0"/>
              <a:pPr/>
              <a:t>2013-08-01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A5B42-6670-4E3E-85F1-3369727DFF9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98644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i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2786334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10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11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12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13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14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15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18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19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02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2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5B42-6670-4E3E-85F1-3369727DFF9D}" type="slidenum">
              <a:rPr lang="sv-SE" smtClean="0"/>
              <a:pPr/>
              <a:t>20</a:t>
            </a:fld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3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4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5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6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01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7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02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8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GB"/>
              <a:t>Assurance and Advisory Business Services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11805575-6355-4EA0-AFCE-08D33511477C}" type="datetime4">
              <a:rPr lang="en-GB"/>
              <a:pPr/>
              <a:t>02 August 2013</a:t>
            </a:fld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05741C-00DC-4785-A1FA-0B40C6F34077}" type="slidenum">
              <a:rPr lang="en-GB"/>
              <a:pPr/>
              <a:t>9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93738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8" y="4343144"/>
            <a:ext cx="5028986" cy="411355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611999" y="2109600"/>
            <a:ext cx="4157991" cy="3697200"/>
          </a:xfrm>
        </p:spPr>
        <p:txBody>
          <a:bodyPr>
            <a:no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2"/>
          </p:nvPr>
        </p:nvSpPr>
        <p:spPr>
          <a:xfrm>
            <a:off x="5004048" y="2206800"/>
            <a:ext cx="4139952" cy="37908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7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7919996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6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="" xmlns:p14="http://schemas.microsoft.com/office/powerpoint/2010/main" val="421343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995988"/>
          </a:xfrm>
        </p:spPr>
        <p:txBody>
          <a:bodyPr/>
          <a:lstStyle/>
          <a:p>
            <a:endParaRPr lang="sv-SE"/>
          </a:p>
        </p:txBody>
      </p:sp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730250" y="4008537"/>
            <a:ext cx="4321175" cy="1987862"/>
          </a:xfrm>
          <a:solidFill>
            <a:schemeClr val="tx1">
              <a:alpha val="85000"/>
            </a:schemeClr>
          </a:solidFill>
        </p:spPr>
        <p:txBody>
          <a:bodyPr lIns="432000" bIns="108000" anchor="b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0"/>
          </p:nvPr>
        </p:nvSpPr>
        <p:spPr>
          <a:xfrm>
            <a:off x="5051424" y="4010400"/>
            <a:ext cx="4092576" cy="1987200"/>
          </a:xfrm>
          <a:solidFill>
            <a:schemeClr val="tx1">
              <a:alpha val="85000"/>
            </a:schemeClr>
          </a:solidFill>
        </p:spPr>
        <p:txBody>
          <a:bodyPr lIns="936000" tIns="46800" rIns="180000" bIns="144000" anchor="b"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="" xmlns:p14="http://schemas.microsoft.com/office/powerpoint/2010/main" val="3568892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76250" y="6061075"/>
            <a:ext cx="4651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7B558EE-7D78-456E-840C-EA6D82F641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/>
          <p:cNvSpPr>
            <a:spLocks noGrp="1"/>
          </p:cNvSpPr>
          <p:nvPr>
            <p:ph sz="quarter" idx="12"/>
          </p:nvPr>
        </p:nvSpPr>
        <p:spPr>
          <a:xfrm>
            <a:off x="612000" y="2109600"/>
            <a:ext cx="7920000" cy="3695664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7920000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52389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612000" y="2109600"/>
            <a:ext cx="3743976" cy="3697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9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7920000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Platshållare för innehåll 6"/>
          <p:cNvSpPr>
            <a:spLocks noGrp="1"/>
          </p:cNvSpPr>
          <p:nvPr>
            <p:ph sz="quarter" idx="14"/>
          </p:nvPr>
        </p:nvSpPr>
        <p:spPr>
          <a:xfrm>
            <a:off x="4775200" y="2109600"/>
            <a:ext cx="3743976" cy="3697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quarter" idx="15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="" xmlns:p14="http://schemas.microsoft.com/office/powerpoint/2010/main" val="700898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612000" y="1479600"/>
            <a:ext cx="6625410" cy="3971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="" xmlns:p14="http://schemas.microsoft.com/office/powerpoint/2010/main" val="3806007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5995989"/>
          </a:xfrm>
        </p:spPr>
        <p:txBody>
          <a:bodyPr rIns="108000" bIns="72000"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7"/>
          </p:nvPr>
        </p:nvSpPr>
        <p:spPr>
          <a:xfrm>
            <a:off x="5940000" y="853200"/>
            <a:ext cx="3204000" cy="5144400"/>
          </a:xfrm>
          <a:solidFill>
            <a:schemeClr val="tx1">
              <a:alpha val="85000"/>
            </a:schemeClr>
          </a:solidFill>
        </p:spPr>
        <p:txBody>
          <a:bodyPr lIns="180000" tIns="144000" rIns="108000" bIns="36000" numCol="1">
            <a:noAutofit/>
          </a:bodyPr>
          <a:lstStyle>
            <a:lvl1pPr marL="180000" indent="-18000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1pPr>
            <a:lvl2pPr marL="444500" indent="-179388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2pPr>
            <a:lvl3pPr marL="715963" indent="-180000">
              <a:spcBef>
                <a:spcPts val="100"/>
              </a:spcBef>
              <a:spcAft>
                <a:spcPts val="100"/>
              </a:spcAft>
              <a:buFont typeface="Wingdings" pitchFamily="2" charset="2"/>
              <a:buChar char="§"/>
              <a:defRPr sz="1600"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</p:txBody>
      </p:sp>
      <p:sp>
        <p:nvSpPr>
          <p:cNvPr id="12" name="Rubrik 11"/>
          <p:cNvSpPr>
            <a:spLocks noGrp="1"/>
          </p:cNvSpPr>
          <p:nvPr>
            <p:ph type="title"/>
          </p:nvPr>
        </p:nvSpPr>
        <p:spPr>
          <a:xfrm>
            <a:off x="5940000" y="0"/>
            <a:ext cx="3204000" cy="853200"/>
          </a:xfrm>
          <a:solidFill>
            <a:schemeClr val="tx1">
              <a:alpha val="85000"/>
            </a:schemeClr>
          </a:solidFill>
        </p:spPr>
        <p:txBody>
          <a:bodyPr lIns="180000" tIns="180000" rIns="108000" bIns="0" anchor="ctr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="" xmlns:p14="http://schemas.microsoft.com/office/powerpoint/2010/main" val="257172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5995989"/>
          </a:xfrm>
        </p:spPr>
        <p:txBody>
          <a:bodyPr rIns="108000" bIns="72000"/>
          <a:lstStyle/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7"/>
          </p:nvPr>
        </p:nvSpPr>
        <p:spPr>
          <a:xfrm>
            <a:off x="0" y="853200"/>
            <a:ext cx="3204000" cy="5144400"/>
          </a:xfrm>
          <a:solidFill>
            <a:schemeClr val="tx1">
              <a:alpha val="85000"/>
            </a:schemeClr>
          </a:solidFill>
        </p:spPr>
        <p:txBody>
          <a:bodyPr vert="horz" lIns="180000" tIns="144000" rIns="108000" bIns="36000" numCol="1" rtlCol="0">
            <a:noAutofit/>
          </a:bodyPr>
          <a:lstStyle>
            <a:lvl1pPr>
              <a:defRPr lang="sv-SE" sz="1600" smtClean="0">
                <a:solidFill>
                  <a:schemeClr val="bg1"/>
                </a:solidFill>
              </a:defRPr>
            </a:lvl1pPr>
            <a:lvl2pPr>
              <a:defRPr lang="sv-SE" sz="1600" smtClean="0">
                <a:solidFill>
                  <a:schemeClr val="bg1"/>
                </a:solidFill>
              </a:defRPr>
            </a:lvl2pPr>
            <a:lvl3pPr>
              <a:defRPr lang="sv-SE" sz="1600" smtClean="0">
                <a:solidFill>
                  <a:schemeClr val="bg1"/>
                </a:solidFill>
              </a:defRPr>
            </a:lvl3pPr>
          </a:lstStyle>
          <a:p>
            <a:pPr lvl="0">
              <a:spcBef>
                <a:spcPts val="100"/>
              </a:spcBef>
              <a:spcAft>
                <a:spcPts val="100"/>
              </a:spcAft>
            </a:pPr>
            <a:r>
              <a:rPr lang="sv-SE" smtClean="0"/>
              <a:t>Klicka här för att ändra format på bakgrundstexten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sv-SE" smtClean="0"/>
              <a:t>Nivå två</a:t>
            </a:r>
          </a:p>
          <a:p>
            <a:pPr lvl="2">
              <a:spcBef>
                <a:spcPts val="100"/>
              </a:spcBef>
              <a:spcAft>
                <a:spcPts val="100"/>
              </a:spcAft>
            </a:pPr>
            <a:r>
              <a:rPr lang="sv-SE" smtClean="0"/>
              <a:t>Nivå tre</a:t>
            </a:r>
          </a:p>
        </p:txBody>
      </p:sp>
      <p:sp>
        <p:nvSpPr>
          <p:cNvPr id="12" name="Rubrik 11"/>
          <p:cNvSpPr>
            <a:spLocks noGrp="1"/>
          </p:cNvSpPr>
          <p:nvPr>
            <p:ph type="title"/>
          </p:nvPr>
        </p:nvSpPr>
        <p:spPr>
          <a:xfrm>
            <a:off x="0" y="0"/>
            <a:ext cx="3204000" cy="853200"/>
          </a:xfrm>
          <a:solidFill>
            <a:schemeClr val="tx1">
              <a:alpha val="85000"/>
            </a:schemeClr>
          </a:solidFill>
        </p:spPr>
        <p:txBody>
          <a:bodyPr lIns="180000" tIns="180000" rIns="108000" bIns="0" anchor="ctr"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6960" y="6097482"/>
            <a:ext cx="4133031" cy="512056"/>
          </a:xfrm>
        </p:spPr>
        <p:txBody>
          <a:bodyPr>
            <a:noAutofit/>
          </a:bodyPr>
          <a:lstStyle>
            <a:lvl1pPr marL="0" indent="0">
              <a:buNone/>
              <a:defRPr sz="12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="" xmlns:p14="http://schemas.microsoft.com/office/powerpoint/2010/main" val="41460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3"/>
          </p:nvPr>
        </p:nvSpPr>
        <p:spPr>
          <a:xfrm>
            <a:off x="637200" y="6174829"/>
            <a:ext cx="4536505" cy="512056"/>
          </a:xfrm>
        </p:spPr>
        <p:txBody>
          <a:bodyPr anchor="ctr">
            <a:noAutofit/>
          </a:bodyPr>
          <a:lstStyle>
            <a:lvl1pPr marL="0" indent="0">
              <a:buNone/>
              <a:defRPr sz="1400"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4"/>
          </p:nvPr>
        </p:nvSpPr>
        <p:spPr>
          <a:xfrm>
            <a:off x="0" y="-1"/>
            <a:ext cx="9144000" cy="5995989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6628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76250" y="6061075"/>
            <a:ext cx="4651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7B558EE-7D78-456E-840C-EA6D82F641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997575"/>
          </a:xfrm>
        </p:spPr>
        <p:txBody>
          <a:bodyPr/>
          <a:lstStyle/>
          <a:p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30800" y="4010400"/>
            <a:ext cx="8413200" cy="1987200"/>
          </a:xfrm>
          <a:solidFill>
            <a:schemeClr val="tx1">
              <a:alpha val="85000"/>
            </a:schemeClr>
          </a:solidFill>
          <a:ln>
            <a:noFill/>
          </a:ln>
        </p:spPr>
        <p:txBody>
          <a:bodyPr lIns="432000" tIns="46800" rIns="3960000" bIns="108000" anchor="b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2447176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388424" y="6093296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>
          <a:xfrm>
            <a:off x="0" y="5998464"/>
            <a:ext cx="9144000" cy="8595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734" r="-1"/>
          <a:stretch/>
        </p:blipFill>
        <p:spPr>
          <a:xfrm>
            <a:off x="8438920" y="6165056"/>
            <a:ext cx="556426" cy="545264"/>
          </a:xfrm>
          <a:prstGeom prst="rect">
            <a:avLst/>
          </a:prstGeom>
        </p:spPr>
      </p:pic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19996" cy="642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611999" y="2109600"/>
            <a:ext cx="7919997" cy="3695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</p:spTree>
    <p:extLst>
      <p:ext uri="{BB962C8B-B14F-4D97-AF65-F5344CB8AC3E}">
        <p14:creationId xmlns="" xmlns:p14="http://schemas.microsoft.com/office/powerpoint/2010/main" val="1928979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2" r:id="rId2"/>
    <p:sldLayoutId id="2147483656" r:id="rId3"/>
    <p:sldLayoutId id="2147483658" r:id="rId4"/>
    <p:sldLayoutId id="2147483660" r:id="rId5"/>
    <p:sldLayoutId id="2147483667" r:id="rId6"/>
    <p:sldLayoutId id="2147483659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9388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180000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180975" algn="l" defTabSz="9144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t="-3" b="4"/>
          <a:stretch/>
        </p:blipFill>
        <p:spPr>
          <a:xfrm>
            <a:off x="0" y="5998464"/>
            <a:ext cx="9144000" cy="859536"/>
          </a:xfrm>
          <a:prstGeom prst="rect">
            <a:avLst/>
          </a:prstGeom>
        </p:spPr>
      </p:pic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20000" cy="642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612000" y="2109600"/>
            <a:ext cx="6875870" cy="343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436768" y="6134100"/>
            <a:ext cx="599728" cy="6072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644"/>
          <a:stretch/>
        </p:blipFill>
        <p:spPr>
          <a:xfrm>
            <a:off x="8436768" y="6165056"/>
            <a:ext cx="558577" cy="5452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3523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9388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180975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t="-3" b="4"/>
          <a:stretch/>
        </p:blipFill>
        <p:spPr>
          <a:xfrm>
            <a:off x="0" y="5998464"/>
            <a:ext cx="9144000" cy="859536"/>
          </a:xfrm>
          <a:prstGeom prst="rect">
            <a:avLst/>
          </a:prstGeom>
        </p:spPr>
      </p:pic>
      <p:sp>
        <p:nvSpPr>
          <p:cNvPr id="5" name="Platshållare för rubrik 4"/>
          <p:cNvSpPr>
            <a:spLocks noGrp="1"/>
          </p:cNvSpPr>
          <p:nvPr>
            <p:ph type="title"/>
          </p:nvPr>
        </p:nvSpPr>
        <p:spPr>
          <a:xfrm>
            <a:off x="612000" y="770400"/>
            <a:ext cx="7920440" cy="64237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Rectangle 3"/>
          <p:cNvSpPr/>
          <p:nvPr userDrawn="1"/>
        </p:nvSpPr>
        <p:spPr>
          <a:xfrm>
            <a:off x="6493669" y="6124575"/>
            <a:ext cx="2542827" cy="6167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839" y="6165056"/>
            <a:ext cx="2391507" cy="545264"/>
          </a:xfrm>
          <a:prstGeom prst="rect">
            <a:avLst/>
          </a:prstGeom>
        </p:spPr>
      </p:pic>
      <p:sp>
        <p:nvSpPr>
          <p:cNvPr id="6" name="Platshållare för text 5"/>
          <p:cNvSpPr>
            <a:spLocks noGrp="1"/>
          </p:cNvSpPr>
          <p:nvPr>
            <p:ph type="body" idx="1"/>
          </p:nvPr>
        </p:nvSpPr>
        <p:spPr>
          <a:xfrm>
            <a:off x="612000" y="2109600"/>
            <a:ext cx="6875870" cy="343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</p:spTree>
    <p:extLst>
      <p:ext uri="{BB962C8B-B14F-4D97-AF65-F5344CB8AC3E}">
        <p14:creationId xmlns="" xmlns:p14="http://schemas.microsoft.com/office/powerpoint/2010/main" val="202101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9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4500" indent="-179388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18000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84250" indent="-180975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1" descr="ficci new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1438275"/>
            <a:ext cx="1104900" cy="981075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743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NATIONAL CONFERENCE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ON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“10 YEARS OF THE ELECTRICITY ACT, 2003: A CRITICAL REVIEW”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643062" y="3962400"/>
            <a:ext cx="5748338" cy="168969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dirty="0" smtClean="0"/>
              <a:t>Summary of Key Points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dirty="0" smtClean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US" dirty="0"/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n-US" sz="2000" dirty="0"/>
              <a:t>New Delhi, </a:t>
            </a:r>
            <a:r>
              <a:rPr lang="en-US" sz="2000" dirty="0" smtClean="0"/>
              <a:t>August 1-2, 2013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endParaRPr lang="en-GB" sz="2000" dirty="0"/>
          </a:p>
        </p:txBody>
      </p:sp>
    </p:spTree>
    <p:extLst>
      <p:ext uri="{BB962C8B-B14F-4D97-AF65-F5344CB8AC3E}">
        <p14:creationId xmlns="" xmlns:p14="http://schemas.microsoft.com/office/powerpoint/2010/main" val="19040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10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Distribution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Even the best performing utility is not investment </a:t>
            </a:r>
            <a:r>
              <a:rPr lang="en-US" sz="2000" dirty="0" smtClean="0"/>
              <a:t>grade. </a:t>
            </a:r>
            <a:r>
              <a:rPr lang="en-US" sz="2000" dirty="0" smtClean="0"/>
              <a:t>Distribution needs urgent and prioritized actions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Quarterly financial reporting is possible and must be mandated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Audit of performance, including supply levels essential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Technology (including smart grids) must be used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Reform cannot be equated to tariff increases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err="1" smtClean="0">
                <a:solidFill>
                  <a:srgbClr val="FF0000"/>
                </a:solidFill>
              </a:rPr>
              <a:t>GoI</a:t>
            </a:r>
            <a:r>
              <a:rPr lang="en-US" sz="2000" dirty="0" smtClean="0">
                <a:solidFill>
                  <a:srgbClr val="FF0000"/>
                </a:solidFill>
              </a:rPr>
              <a:t> must play the lead </a:t>
            </a:r>
          </a:p>
          <a:p>
            <a:pPr marL="234950" indent="-234950">
              <a:lnSpc>
                <a:spcPct val="120000"/>
              </a:lnSpc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dirty="0"/>
          </a:p>
          <a:p>
            <a:pPr marL="234950" indent="-234950">
              <a:lnSpc>
                <a:spcPct val="120000"/>
              </a:lnSpc>
            </a:pPr>
            <a:endParaRPr lang="en-GB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11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Rural Supply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HH electrification has lagged village electrification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BPL rate of electrification alarmingly more than APL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Access is not adequate.  Supply is a must.  No one monitors hours of supply.  Load shedding protocol should be adopted as in Maharashtra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More innovative approaches required in the rural areas.  Provisions of the Act not utilized imaginatively</a:t>
            </a:r>
          </a:p>
          <a:p>
            <a:pPr marL="234950" indent="-234950">
              <a:lnSpc>
                <a:spcPct val="120000"/>
              </a:lnSpc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dirty="0"/>
          </a:p>
          <a:p>
            <a:pPr marL="234950" indent="-234950">
              <a:lnSpc>
                <a:spcPct val="120000"/>
              </a:lnSpc>
            </a:pPr>
            <a:endParaRPr lang="en-GB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12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Distribution Privatization Agenda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Privatization a failure, in-spite of successes of Delhi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Franchising must achieve scale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Baseline data is questionable.  Must be validated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Law must be amended to provide franchising with greater status and rights</a:t>
            </a:r>
          </a:p>
          <a:p>
            <a:pPr marL="234950" indent="-234950">
              <a:lnSpc>
                <a:spcPct val="120000"/>
              </a:lnSpc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13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Retail Supply:  Separation of Carriage and Content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5275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000" b="1" dirty="0" smtClean="0"/>
              <a:t>Can overcome the challenges to privatization</a:t>
            </a:r>
            <a:r>
              <a:rPr lang="en-US" sz="2000" dirty="0" smtClean="0"/>
              <a:t>.  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Incumbent </a:t>
            </a:r>
            <a:r>
              <a:rPr lang="en-US" sz="2000" dirty="0" err="1" smtClean="0"/>
              <a:t>Discoms</a:t>
            </a:r>
            <a:r>
              <a:rPr lang="en-US" sz="2000" dirty="0" smtClean="0"/>
              <a:t> can continue as network provider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Not a matter of choice of supplier alone. Will drive efficiency</a:t>
            </a:r>
            <a:endParaRPr lang="en-US" sz="2000" dirty="0" smtClean="0"/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Some implementation aspects to be addressed.  However these are manageable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Issue is of legal mandate and political will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dirty="0"/>
          </a:p>
          <a:p>
            <a:pPr marL="234950" indent="-234950">
              <a:lnSpc>
                <a:spcPct val="120000"/>
              </a:lnSpc>
            </a:pPr>
            <a:endParaRPr lang="en-GB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14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Regulation, Ombudsman and CGRF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Severe delays in appointments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Staff adequately and build institutional capacity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Monitor the performance.  Find acceptable means of doing so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Gaps and protracted delays in regulatory appointments   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Prohibit appoints from bureaucracy and regulated entities without cooling off periods</a:t>
            </a: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15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Consumer Protection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Make 94 (3) mandatory wherein the consumer representatives necessarily participate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Fund the participation of consumer representatives (as Delhi is doing)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Include quality of supply parameters in Electricity Bill (amend law if necessary)</a:t>
            </a: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14800" y="6438900"/>
            <a:ext cx="1371600" cy="304800"/>
          </a:xfrm>
        </p:spPr>
        <p:txBody>
          <a:bodyPr/>
          <a:lstStyle/>
          <a:p>
            <a:pPr>
              <a:defRPr/>
            </a:pPr>
            <a:fld id="{7516DBAA-98DB-4B1B-87F2-9F871CB31096}" type="slidenum">
              <a:rPr lang="en-IE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>
                <a:defRPr/>
              </a:pPr>
              <a:t>16</a:t>
            </a:fld>
            <a:endParaRPr lang="en-IE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487363"/>
          </a:xfrm>
          <a:noFill/>
          <a:ln w="12700">
            <a:noFill/>
            <a:miter lim="800000"/>
            <a:headEnd/>
            <a:tailEnd/>
          </a:ln>
        </p:spPr>
        <p:txBody>
          <a:bodyPr vert="horz" wrap="square" lIns="126000" tIns="44450" rIns="126000" bIns="4445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Action Plan for Short, Medium and Long Term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81000" y="762000"/>
            <a:ext cx="1752600" cy="1676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Strengthening of Governance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1000" y="2515094"/>
            <a:ext cx="1752600" cy="166552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Utility Reforms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0" y="2513337"/>
            <a:ext cx="6629400" cy="1677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Loss Reduction and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Efficiency improvement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measures to be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strengthened. 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Tariff increases do not equate to reforms</a:t>
            </a:r>
            <a:endParaRPr lang="en-US" sz="14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DSM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energy efficiency at customer end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 be encouraged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Tariff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Revisions to be regular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should not mask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inefficiencies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Consumer participation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protection of consumer interests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Rating of </a:t>
            </a:r>
            <a:r>
              <a:rPr lang="en-US" sz="14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Discoms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quarterly financial statements</a:t>
            </a:r>
            <a:endParaRPr lang="en-US" sz="14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286000" y="762000"/>
            <a:ext cx="6629400" cy="1676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Rationalization of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subsidies and alternate model for subsidy payment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should be considered 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Regulatory Independence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Proactive role in implementing change in provisions relating to Open Access, MYT and SOPs</a:t>
            </a:r>
          </a:p>
          <a:p>
            <a:pPr marL="231775" lvl="0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Assessment of regulatory performance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and ensuring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accountability</a:t>
            </a:r>
          </a:p>
          <a:p>
            <a:pPr marL="231775" lvl="0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 load shedding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particularly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when supply is available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81000" y="4267200"/>
            <a:ext cx="1752600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Market Reforms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286000" y="4267200"/>
            <a:ext cx="6629400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Open Access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Measures to rationalize charges and cross subsidy, augmentation of infrastructure, creation of awareness</a:t>
            </a:r>
          </a:p>
          <a:p>
            <a:pPr marL="231775" lvl="0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Preventing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misuse of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legal safeguards  such as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 11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Competition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Retail Supply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will require legislative changes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Creating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deeper competitive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markets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Independence and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neutrality of system operator</a:t>
            </a:r>
            <a:endParaRPr lang="en-US" sz="14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14800" y="6438900"/>
            <a:ext cx="1371600" cy="304800"/>
          </a:xfrm>
        </p:spPr>
        <p:txBody>
          <a:bodyPr/>
          <a:lstStyle/>
          <a:p>
            <a:pPr>
              <a:defRPr/>
            </a:pPr>
            <a:fld id="{7516DBAA-98DB-4B1B-87F2-9F871CB31096}" type="slidenum">
              <a:rPr lang="en-IE" sz="9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>
                <a:defRPr/>
              </a:pPr>
              <a:t>17</a:t>
            </a:fld>
            <a:endParaRPr lang="en-IE" sz="9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487363"/>
          </a:xfrm>
          <a:noFill/>
          <a:ln w="12700">
            <a:noFill/>
            <a:miter lim="800000"/>
            <a:headEnd/>
            <a:tailEnd/>
          </a:ln>
        </p:spPr>
        <p:txBody>
          <a:bodyPr vert="horz" wrap="square" lIns="126000" tIns="44450" rIns="126000" bIns="4445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Action Plan for Short, Medium and Long Term (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contd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…)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81000" y="3276600"/>
            <a:ext cx="1752600" cy="1524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eaLnBrk="0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Building Human Capital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86000" y="3276600"/>
            <a:ext cx="6629400" cy="152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Expanse and complexity of the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 requires deep skills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on a large scale, perhaps like no other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sector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System Operators need training and systems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Development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large scale consumer awareness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is also a requisite for holistic sector development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1000" y="1072833"/>
            <a:ext cx="1752600" cy="1898967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Strengthening System &amp; Processes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0" y="1066800"/>
            <a:ext cx="6629400" cy="1905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Customer Service Orientation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Efficient Power Procurement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Practices and inventory planning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Smart Grids, IT &amp; C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contributing to better network data generation, management and control systems 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Monitoring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&amp; Evaluation: </a:t>
            </a: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Regular audits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by third party agencies and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reviews</a:t>
            </a:r>
          </a:p>
          <a:p>
            <a:pPr marL="231775" indent="-231775"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Reporting quality parameters in Consumer Bills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5810071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5105400"/>
            <a:ext cx="8763000" cy="16002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177800" indent="-177800" algn="just" eaLnBrk="0" hangingPunct="0">
              <a:buFont typeface="Arial" pitchFamily="34" charset="0"/>
              <a:buChar char="•"/>
            </a:pPr>
            <a:r>
              <a:rPr lang="en-US" sz="14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Electricity Act, 2003 has created a very strong and enabling framework for sector development</a:t>
            </a:r>
          </a:p>
          <a:p>
            <a:pPr marL="177800" indent="-177800" algn="just" eaLnBrk="0" hangingPunct="0">
              <a:buFont typeface="Arial" pitchFamily="34" charset="0"/>
              <a:buChar char="•"/>
            </a:pPr>
            <a:endParaRPr lang="en-US" sz="14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indent="-177800" algn="just" eaLnBrk="0" hangingPunct="0">
              <a:buFont typeface="Arial" pitchFamily="34" charset="0"/>
              <a:buChar char="•"/>
            </a:pPr>
            <a:r>
              <a:rPr lang="en-US" sz="14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Regulations have performed admirably at central level, however the deficit at state level are stark</a:t>
            </a:r>
          </a:p>
          <a:p>
            <a:pPr marL="177800" indent="-177800" algn="just" eaLnBrk="0" hangingPunct="0">
              <a:buFont typeface="Arial" pitchFamily="34" charset="0"/>
              <a:buChar char="•"/>
            </a:pPr>
            <a:endParaRPr lang="en-US" sz="1400" i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77800" indent="-177800" algn="just" eaLnBrk="0" hangingPunct="0">
              <a:buFont typeface="Arial" pitchFamily="34" charset="0"/>
              <a:buChar char="•"/>
            </a:pPr>
            <a:r>
              <a:rPr lang="en-US" sz="1400" i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Measures needed that make regulators more independent, competent and accountable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18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6134100" cy="4149725"/>
          </a:xfrm>
          <a:noFill/>
          <a:ln/>
        </p:spPr>
        <p:txBody>
          <a:bodyPr/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Which are the highest priority agenda items?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What should be the split of the agenda between ST, MT and LT?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Should the </a:t>
            </a:r>
            <a:r>
              <a:rPr lang="en-US" dirty="0" err="1" smtClean="0">
                <a:solidFill>
                  <a:srgbClr val="FF0000"/>
                </a:solidFill>
              </a:rPr>
              <a:t>GoI</a:t>
            </a:r>
            <a:r>
              <a:rPr lang="en-US" dirty="0" smtClean="0">
                <a:solidFill>
                  <a:srgbClr val="FF0000"/>
                </a:solidFill>
              </a:rPr>
              <a:t> play a championing role in distribution?  How can </a:t>
            </a:r>
            <a:r>
              <a:rPr lang="en-US" dirty="0" err="1" smtClean="0">
                <a:solidFill>
                  <a:srgbClr val="FF0000"/>
                </a:solidFill>
              </a:rPr>
              <a:t>GoI</a:t>
            </a:r>
            <a:r>
              <a:rPr lang="en-US" dirty="0" smtClean="0">
                <a:solidFill>
                  <a:srgbClr val="FF0000"/>
                </a:solidFill>
              </a:rPr>
              <a:t> and State Governments engage as partners?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Can we identify and </a:t>
            </a:r>
            <a:r>
              <a:rPr lang="en-US" dirty="0" err="1" smtClean="0">
                <a:solidFill>
                  <a:srgbClr val="FF0000"/>
                </a:solidFill>
              </a:rPr>
              <a:t>templatize</a:t>
            </a:r>
            <a:r>
              <a:rPr lang="en-US" dirty="0" smtClean="0">
                <a:solidFill>
                  <a:srgbClr val="FF0000"/>
                </a:solidFill>
              </a:rPr>
              <a:t> Indian best practices across the value chain?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Can regulatory bodies be made accountable?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Utility reforms – ratings and quarterly financial statements?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How can System Operators be made independent and capable?</a:t>
            </a:r>
          </a:p>
          <a:p>
            <a:pPr marL="234950" indent="-234950">
              <a:lnSpc>
                <a:spcPct val="120000"/>
              </a:lnSpc>
            </a:pPr>
            <a:endParaRPr lang="en-US" sz="1400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dirty="0"/>
          </a:p>
          <a:p>
            <a:pPr marL="234950" indent="-234950">
              <a:lnSpc>
                <a:spcPct val="120000"/>
              </a:lnSpc>
            </a:pPr>
            <a:endParaRPr lang="en-GB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1600" dirty="0"/>
          </a:p>
          <a:p>
            <a:pPr marL="234950" indent="-234950">
              <a:lnSpc>
                <a:spcPct val="120000"/>
              </a:lnSpc>
            </a:pPr>
            <a:endParaRPr lang="en-GB" sz="16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19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Questions (2)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943600" cy="4149725"/>
          </a:xfrm>
          <a:noFill/>
          <a:ln/>
        </p:spPr>
        <p:txBody>
          <a:bodyPr/>
          <a:lstStyle/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Private participation  -  Can we bring this back firmly on the agenda in a meaningful manner and induce efficiency?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Open capacity for trading.  Desirable as a mandate?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How can data be improved on critical parameters (say on hours of supply)?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Should policy provisions be made mandatory (or at least can adherence conditions be tightened)?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Standard format for electricity bill that includes quality parameters. Possible?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New SBDs – Muddled?  Trying to do more than what is needed?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r>
              <a:rPr lang="en-US" dirty="0" smtClean="0">
                <a:solidFill>
                  <a:srgbClr val="FF0000"/>
                </a:solidFill>
              </a:rPr>
              <a:t>How can we build a culture of objective consultation?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 startAt="8"/>
            </a:pPr>
            <a:endParaRPr lang="en-US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sz="1400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dirty="0"/>
          </a:p>
          <a:p>
            <a:pPr marL="234950" indent="-234950">
              <a:lnSpc>
                <a:spcPct val="120000"/>
              </a:lnSpc>
            </a:pPr>
            <a:endParaRPr lang="en-GB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1600" dirty="0"/>
          </a:p>
          <a:p>
            <a:pPr marL="234950" indent="-234950">
              <a:lnSpc>
                <a:spcPct val="120000"/>
              </a:lnSpc>
            </a:pPr>
            <a:endParaRPr lang="en-GB" sz="16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2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Aspects Discussed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5146675"/>
          </a:xfrm>
          <a:noFill/>
          <a:ln/>
        </p:spPr>
        <p:txBody>
          <a:bodyPr>
            <a:normAutofit fontScale="92500" lnSpcReduction="20000"/>
          </a:bodyPr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10 Years On – What have we achieved?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Does the law need changes?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Developments in the sector: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100" dirty="0" smtClean="0"/>
              <a:t>Generation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100" dirty="0" smtClean="0"/>
              <a:t>Fuel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100" dirty="0" smtClean="0"/>
              <a:t>Transmission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100" dirty="0" smtClean="0"/>
              <a:t>Distribution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100" dirty="0" smtClean="0"/>
              <a:t>Rural Supply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Power Markets, Competition </a:t>
            </a:r>
            <a:r>
              <a:rPr lang="en-US" sz="2400" dirty="0" smtClean="0"/>
              <a:t>and SBDs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Retail supply:  Separation of Carriage and Content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Regulation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Consumer participation</a:t>
            </a:r>
          </a:p>
          <a:p>
            <a:pPr marL="499450" lvl="1" indent="-234950">
              <a:lnSpc>
                <a:spcPct val="120000"/>
              </a:lnSpc>
            </a:pPr>
            <a:endParaRPr lang="en-US" sz="2400" dirty="0" smtClean="0"/>
          </a:p>
          <a:p>
            <a:pPr marL="234950" indent="-234950">
              <a:lnSpc>
                <a:spcPct val="120000"/>
              </a:lnSpc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3.davidson.edu/cms/Images/Academics/Departments/Art/Galleries/Exhibitions/ArtsVanEvery_201003_StarL50.jpg"/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3"/>
          <a:srcRect t="15609" b="15609"/>
          <a:stretch>
            <a:fillRect/>
          </a:stretch>
        </p:blipFill>
        <p:spPr bwMode="auto">
          <a:prstGeom prst="rect">
            <a:avLst/>
          </a:prstGeom>
          <a:noFill/>
        </p:spPr>
      </p:pic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72369" y="2307344"/>
            <a:ext cx="4133031" cy="512056"/>
          </a:xfrm>
        </p:spPr>
        <p:txBody>
          <a:bodyPr/>
          <a:lstStyle/>
          <a:p>
            <a:r>
              <a:rPr lang="en-US" sz="4400" b="1" dirty="0" smtClean="0"/>
              <a:t>Thank You</a:t>
            </a:r>
            <a:endParaRPr lang="en-US" sz="4400" b="1" dirty="0"/>
          </a:p>
        </p:txBody>
      </p:sp>
    </p:spTree>
    <p:extLst>
      <p:ext uri="{BB962C8B-B14F-4D97-AF65-F5344CB8AC3E}">
        <p14:creationId xmlns="" xmlns:p14="http://schemas.microsoft.com/office/powerpoint/2010/main" val="199833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3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10 Years - What Have We Achieved?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Very substantial </a:t>
            </a:r>
            <a:r>
              <a:rPr lang="en-US" sz="2400" dirty="0" smtClean="0"/>
              <a:t>progress in generation 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/>
              <a:t>Unprecedented capacity</a:t>
            </a:r>
            <a:endParaRPr lang="en-US" dirty="0" smtClean="0"/>
          </a:p>
          <a:p>
            <a:pPr marL="499450" lvl="1" indent="-234950">
              <a:lnSpc>
                <a:spcPct val="120000"/>
              </a:lnSpc>
            </a:pPr>
            <a:r>
              <a:rPr lang="en-US" dirty="0" smtClean="0"/>
              <a:t>D</a:t>
            </a:r>
            <a:r>
              <a:rPr lang="en-US" dirty="0" smtClean="0"/>
              <a:t>riven by the private sector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/>
              <a:t>A vibrant market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Progress on transmission 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/>
              <a:t>L</a:t>
            </a:r>
            <a:r>
              <a:rPr lang="en-US" dirty="0" smtClean="0"/>
              <a:t>imited private participation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/>
              <a:t>Significant bottlenecks emerging</a:t>
            </a:r>
            <a:endParaRPr lang="en-US" sz="2000" dirty="0" smtClean="0"/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Continuing concerns in distribution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Supply conditions are bad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Rural supply - worse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Finances remain un-mended – the biggest concern of all</a:t>
            </a: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4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Does the Law need changes?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Some changes required, but this is not the biggest challenge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Implementation of the law is the biggest challenge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Mandate of law can only go so far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There must be commitment to implement the law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Carrot and stick necessary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Central Government must lead the way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“Consult, Consult, Consult” till they give in</a:t>
            </a:r>
            <a:r>
              <a:rPr lang="en-US" sz="2400" dirty="0" smtClean="0">
                <a:solidFill>
                  <a:srgbClr val="FF0000"/>
                </a:solidFill>
              </a:rPr>
              <a:t>….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5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Generation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Current </a:t>
            </a:r>
            <a:r>
              <a:rPr lang="en-US" sz="2400" dirty="0" err="1" smtClean="0"/>
              <a:t>baseload</a:t>
            </a:r>
            <a:r>
              <a:rPr lang="en-US" sz="2400" dirty="0" smtClean="0"/>
              <a:t> driven mix is inappropriate and expensive.  Consumer interests compromised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Peaking power procurement a must.  Should feature in law, policy and SBD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Capacity statements must be mandated in law. </a:t>
            </a:r>
            <a:r>
              <a:rPr lang="en-US" sz="2400" dirty="0" smtClean="0">
                <a:solidFill>
                  <a:srgbClr val="FF0000"/>
                </a:solidFill>
              </a:rPr>
              <a:t>Consumers must not be cut off if power is available.  </a:t>
            </a:r>
            <a:r>
              <a:rPr lang="en-US" sz="2400" dirty="0" err="1" smtClean="0">
                <a:solidFill>
                  <a:srgbClr val="FF0000"/>
                </a:solidFill>
              </a:rPr>
              <a:t>Discoms</a:t>
            </a:r>
            <a:r>
              <a:rPr lang="en-US" sz="2400" dirty="0" smtClean="0">
                <a:solidFill>
                  <a:srgbClr val="FF0000"/>
                </a:solidFill>
              </a:rPr>
              <a:t> must be penalized for transgressions</a:t>
            </a:r>
          </a:p>
          <a:p>
            <a:pPr marL="234950" indent="-234950">
              <a:lnSpc>
                <a:spcPct val="120000"/>
              </a:lnSpc>
            </a:pPr>
            <a:endParaRPr lang="en-US" sz="2400" dirty="0" smtClean="0"/>
          </a:p>
          <a:p>
            <a:pPr marL="234950" indent="-234950">
              <a:lnSpc>
                <a:spcPct val="120000"/>
              </a:lnSpc>
            </a:pPr>
            <a:endParaRPr lang="en-US" dirty="0" smtClean="0"/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6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Transmission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STU has the planning functions at the state level.  Observed in default today.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000" dirty="0" smtClean="0"/>
              <a:t>Must collect data and report to CEA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000" dirty="0" smtClean="0"/>
              <a:t>For RE, can become a registry for RPO (or hydro or any other portfolio obligations)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sz="2000" dirty="0" smtClean="0"/>
              <a:t>Planning criteria must be announced and adhered to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Open Access must be made non-discriminatory.  Further steps to remove conflict of interest may be required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endParaRPr lang="en-US" sz="2400" dirty="0" smtClean="0"/>
          </a:p>
          <a:p>
            <a:pPr marL="234950" indent="-234950">
              <a:lnSpc>
                <a:spcPct val="120000"/>
              </a:lnSpc>
            </a:pPr>
            <a:endParaRPr lang="en-US" dirty="0" smtClean="0"/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7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Fuel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57912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400" dirty="0" smtClean="0"/>
              <a:t>Principle of fuel pass through essential</a:t>
            </a:r>
          </a:p>
          <a:p>
            <a:pPr marL="234950" indent="-234950">
              <a:lnSpc>
                <a:spcPct val="120000"/>
              </a:lnSpc>
            </a:pPr>
            <a:r>
              <a:rPr lang="en-US" sz="2400" dirty="0" smtClean="0">
                <a:solidFill>
                  <a:srgbClr val="FF0000"/>
                </a:solidFill>
              </a:rPr>
              <a:t>Current issues on fuel must be resolved.  If required a standing Committee chaired by the </a:t>
            </a:r>
            <a:r>
              <a:rPr lang="en-US" sz="24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rime Minister  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3200" dirty="0"/>
          </a:p>
          <a:p>
            <a:pPr marL="234950" indent="-234950">
              <a:lnSpc>
                <a:spcPct val="120000"/>
              </a:lnSpc>
            </a:pPr>
            <a:endParaRPr lang="en-GB" sz="32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800" dirty="0"/>
          </a:p>
          <a:p>
            <a:pPr marL="234950" indent="-234950">
              <a:lnSpc>
                <a:spcPct val="120000"/>
              </a:lnSpc>
            </a:pPr>
            <a:endParaRPr lang="en-GB" sz="28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8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Power Markets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61341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Open Access remains severely limited as compared to potential.  Tariff and non-tariff barriers.  Also operational hurdles (SLDC not prepared)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Application of Section 11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Widespread misconceptions on the impact of Open Access. </a:t>
            </a:r>
            <a:r>
              <a:rPr lang="en-US" sz="2000" dirty="0" smtClean="0">
                <a:solidFill>
                  <a:srgbClr val="FF0000"/>
                </a:solidFill>
              </a:rPr>
              <a:t>Open Access on the margin can help and not hurt the  utilities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Develop AS markets, capacity markets, futures, etc.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Utilities need to plan their purchases and market participation much better.  The poor performers are also the poor planners</a:t>
            </a: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18226-90EF-45D5-A011-E5AA652576C4}" type="slidenum">
              <a:rPr lang="en-GB"/>
              <a:pPr/>
              <a:t>9</a:t>
            </a:fld>
            <a:endParaRPr lang="en-GB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77800"/>
            <a:ext cx="8221662" cy="584200"/>
          </a:xfrm>
          <a:noFill/>
          <a:ln/>
        </p:spPr>
        <p:txBody>
          <a:bodyPr/>
          <a:lstStyle/>
          <a:p>
            <a:r>
              <a:rPr lang="en-GB" dirty="0" smtClean="0"/>
              <a:t>SBDs</a:t>
            </a:r>
            <a:endParaRPr lang="en-GB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6134100" cy="4149725"/>
          </a:xfrm>
          <a:noFill/>
          <a:ln/>
        </p:spPr>
        <p:txBody>
          <a:bodyPr/>
          <a:lstStyle/>
          <a:p>
            <a:pPr marL="234950" indent="-234950">
              <a:lnSpc>
                <a:spcPct val="120000"/>
              </a:lnSpc>
            </a:pPr>
            <a:r>
              <a:rPr lang="en-US" sz="2000" dirty="0" smtClean="0"/>
              <a:t>SBDs have created a level playing field and fostered transparency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Changes in the context of fuel situation that prevails due to deficit in gas and coal</a:t>
            </a:r>
          </a:p>
          <a:p>
            <a:pPr marL="234950" indent="-234950">
              <a:lnSpc>
                <a:spcPct val="12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New SBD – Makes more changes than necessary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Reduces developer to contractor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Unduly high events of termination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Past low tariffs may become history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Unduly intrusive and prescriptive (e.g., lock in, fuel stacking, fuel stocks)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Open Capacity – will be loaded into capacity charges</a:t>
            </a:r>
          </a:p>
          <a:p>
            <a:pPr marL="499450" lvl="1" indent="-234950">
              <a:lnSpc>
                <a:spcPct val="120000"/>
              </a:lnSpc>
            </a:pPr>
            <a:r>
              <a:rPr lang="en-US" dirty="0" smtClean="0">
                <a:solidFill>
                  <a:srgbClr val="FF0000"/>
                </a:solidFill>
              </a:rPr>
              <a:t>Some risks just cannot be priced (e.g. GCV billing)</a:t>
            </a:r>
          </a:p>
          <a:p>
            <a:pPr marL="499450" lvl="1" indent="-234950">
              <a:lnSpc>
                <a:spcPct val="12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marL="499450" lvl="1" indent="-234950">
              <a:lnSpc>
                <a:spcPct val="120000"/>
              </a:lnSpc>
            </a:pPr>
            <a:endParaRPr lang="en-US" sz="2400" dirty="0"/>
          </a:p>
          <a:p>
            <a:pPr marL="234950" indent="-234950">
              <a:lnSpc>
                <a:spcPct val="120000"/>
              </a:lnSpc>
            </a:pPr>
            <a:endParaRPr lang="en-GB" sz="2400" dirty="0"/>
          </a:p>
          <a:p>
            <a:pPr marL="623888" lvl="1" indent="-274638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GB" sz="2000" dirty="0"/>
          </a:p>
          <a:p>
            <a:pPr marL="234950" indent="-234950">
              <a:lnSpc>
                <a:spcPct val="120000"/>
              </a:lnSpc>
            </a:pPr>
            <a:endParaRPr lang="en-GB" sz="2000" dirty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/>
          <a:srcRect l="12727" r="23997"/>
          <a:stretch>
            <a:fillRect/>
          </a:stretch>
        </p:blipFill>
        <p:spPr bwMode="auto">
          <a:xfrm>
            <a:off x="6591300" y="1143000"/>
            <a:ext cx="2400300" cy="4856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1214-Solberg-AF_PPT-template 2012-Final">
  <a:themeElements>
    <a:clrScheme name="Å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7AF00"/>
      </a:accent1>
      <a:accent2>
        <a:srgbClr val="20B3B8"/>
      </a:accent2>
      <a:accent3>
        <a:srgbClr val="FFCC00"/>
      </a:accent3>
      <a:accent4>
        <a:srgbClr val="6D6E71"/>
      </a:accent4>
      <a:accent5>
        <a:srgbClr val="000000"/>
      </a:accent5>
      <a:accent6>
        <a:srgbClr val="F45813"/>
      </a:accent6>
      <a:hlink>
        <a:srgbClr val="0000FF"/>
      </a:hlink>
      <a:folHlink>
        <a:srgbClr val="800080"/>
      </a:folHlink>
    </a:clrScheme>
    <a:fontScheme name="ÅF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F Consult template 2012 ">
  <a:themeElements>
    <a:clrScheme name="Å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7AF00"/>
      </a:accent1>
      <a:accent2>
        <a:srgbClr val="20B3B8"/>
      </a:accent2>
      <a:accent3>
        <a:srgbClr val="FFCC00"/>
      </a:accent3>
      <a:accent4>
        <a:srgbClr val="6D6E71"/>
      </a:accent4>
      <a:accent5>
        <a:srgbClr val="000000"/>
      </a:accent5>
      <a:accent6>
        <a:srgbClr val="F45813"/>
      </a:accent6>
      <a:hlink>
        <a:srgbClr val="0000FF"/>
      </a:hlink>
      <a:folHlink>
        <a:srgbClr val="800080"/>
      </a:folHlink>
    </a:clrScheme>
    <a:fontScheme name="ÅF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F Consult template 2012  ">
  <a:themeElements>
    <a:clrScheme name="ÅF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7AF00"/>
      </a:accent1>
      <a:accent2>
        <a:srgbClr val="20B3B8"/>
      </a:accent2>
      <a:accent3>
        <a:srgbClr val="FFCC00"/>
      </a:accent3>
      <a:accent4>
        <a:srgbClr val="6D6E71"/>
      </a:accent4>
      <a:accent5>
        <a:srgbClr val="000000"/>
      </a:accent5>
      <a:accent6>
        <a:srgbClr val="F45813"/>
      </a:accent6>
      <a:hlink>
        <a:srgbClr val="0000FF"/>
      </a:hlink>
      <a:folHlink>
        <a:srgbClr val="800080"/>
      </a:folHlink>
    </a:clrScheme>
    <a:fontScheme name="ÅF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 document" ma:contentTypeID="0x010100DA53C353D32B2D42B0AE2EF55A68ED8D1200D5D9DBBC16F9D845B59F9DF8B75C4877" ma:contentTypeVersion="" ma:contentTypeDescription="" ma:contentTypeScope="" ma:versionID="7c7243fa22cb4f3fcaebd98640c1d2de">
  <xsd:schema xmlns:xsd="http://www.w3.org/2001/XMLSchema" xmlns:xs="http://www.w3.org/2001/XMLSchema" xmlns:p="http://schemas.microsoft.com/office/2006/metadata/properties" xmlns:ns2="e6ec678c-9e7a-45b6-879d-42b5de9d141d" targetNamespace="http://schemas.microsoft.com/office/2006/metadata/properties" ma:root="true" ma:fieldsID="4ec88a5b5d42d7d3ebfb104f230765c7" ns2:_="">
    <xsd:import namespace="e6ec678c-9e7a-45b6-879d-42b5de9d141d"/>
    <xsd:element name="properties">
      <xsd:complexType>
        <xsd:sequence>
          <xsd:element name="documentManagement">
            <xsd:complexType>
              <xsd:all>
                <xsd:element ref="ns2:PublishToArchive" minOccurs="0"/>
                <xsd:element ref="ns2:DocPublished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c678c-9e7a-45b6-879d-42b5de9d141d" elementFormDefault="qualified">
    <xsd:import namespace="http://schemas.microsoft.com/office/2006/documentManagement/types"/>
    <xsd:import namespace="http://schemas.microsoft.com/office/infopath/2007/PartnerControls"/>
    <xsd:element name="PublishToArchive" ma:index="1" nillable="true" ma:displayName="Publish" ma:default="0" ma:internalName="PublishToArchive">
      <xsd:simpleType>
        <xsd:restriction base="dms:Boolean"/>
      </xsd:simpleType>
    </xsd:element>
    <xsd:element name="DocPublishedDate" ma:index="2" nillable="true" ma:displayName="Published Date" ma:internalName="DocPublishedDat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ToArchive xmlns="e6ec678c-9e7a-45b6-879d-42b5de9d141d">true</PublishToArchive>
  </documentManagement>
</p:properties>
</file>

<file path=customXml/itemProps1.xml><?xml version="1.0" encoding="utf-8"?>
<ds:datastoreItem xmlns:ds="http://schemas.openxmlformats.org/officeDocument/2006/customXml" ds:itemID="{E4C8D77D-A3D3-4FAC-A80E-39D7D57BC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ec678c-9e7a-45b6-879d-42b5de9d14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D1C259-B83F-45C8-841E-38D32F8A24F0}">
  <ds:schemaRefs>
    <ds:schemaRef ds:uri="http://schemas.microsoft.com/office/infopath/2007/PartnerControls"/>
    <ds:schemaRef ds:uri="http://purl.org/dc/terms/"/>
    <ds:schemaRef ds:uri="e6ec678c-9e7a-45b6-879d-42b5de9d141d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121214-Solberg-AF_PPT-template 2012-Final.potx</Template>
  <TotalTime>1284</TotalTime>
  <Words>1406</Words>
  <Application>Microsoft Office PowerPoint</Application>
  <PresentationFormat>On-screen Show (4:3)</PresentationFormat>
  <Paragraphs>273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121214-Solberg-AF_PPT-template 2012-Final</vt:lpstr>
      <vt:lpstr>AF Consult template 2012 </vt:lpstr>
      <vt:lpstr>AF Consult template 2012  </vt:lpstr>
      <vt:lpstr>Slide 1</vt:lpstr>
      <vt:lpstr>Aspects Discussed</vt:lpstr>
      <vt:lpstr>10 Years - What Have We Achieved?</vt:lpstr>
      <vt:lpstr>Does the Law need changes?</vt:lpstr>
      <vt:lpstr>Generation</vt:lpstr>
      <vt:lpstr>Transmission</vt:lpstr>
      <vt:lpstr>Fuel</vt:lpstr>
      <vt:lpstr>Power Markets</vt:lpstr>
      <vt:lpstr>SBDs</vt:lpstr>
      <vt:lpstr>Distribution</vt:lpstr>
      <vt:lpstr>Rural Supply</vt:lpstr>
      <vt:lpstr>Distribution Privatization Agenda</vt:lpstr>
      <vt:lpstr>Retail Supply:  Separation of Carriage and Content</vt:lpstr>
      <vt:lpstr>Regulation, Ombudsman and CGRF</vt:lpstr>
      <vt:lpstr>Consumer Protection</vt:lpstr>
      <vt:lpstr>Action Plan for Short, Medium and Long Term</vt:lpstr>
      <vt:lpstr>Action Plan for Short, Medium and Long Term (contd…)</vt:lpstr>
      <vt:lpstr>Questions</vt:lpstr>
      <vt:lpstr>Questions (2)</vt:lpstr>
      <vt:lpstr>Slide 20</vt:lpstr>
    </vt:vector>
  </TitlesOfParts>
  <Company>ÅF 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ÅF Powerpoint template</dc:title>
  <dc:creator>Bäckbro Karolina</dc:creator>
  <cp:lastModifiedBy>A409062</cp:lastModifiedBy>
  <cp:revision>53</cp:revision>
  <cp:lastPrinted>2012-10-11T15:06:29Z</cp:lastPrinted>
  <dcterms:created xsi:type="dcterms:W3CDTF">2012-12-14T12:18:26Z</dcterms:created>
  <dcterms:modified xsi:type="dcterms:W3CDTF">2013-08-02T06:18:27Z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0x010100DA53C353D32B2D42B0AE2EF55A68ED8D1200D5D9DBBC16F9D845B59F9DF8B75C4877</vt:lpwstr>
  </property>
</Properties>
</file>