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301" r:id="rId3"/>
    <p:sldId id="295" r:id="rId4"/>
    <p:sldId id="303" r:id="rId5"/>
    <p:sldId id="297" r:id="rId6"/>
    <p:sldId id="298" r:id="rId7"/>
    <p:sldId id="29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03AD"/>
    <a:srgbClr val="1E2BA6"/>
    <a:srgbClr val="3232EA"/>
    <a:srgbClr val="C1BE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66" d="100"/>
          <a:sy n="66" d="100"/>
        </p:scale>
        <p:origin x="-120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0C77C7-9C03-4C15-827E-2CE3500C5BCE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7342162-ACEA-451E-A216-55112FA9E6B9}">
      <dgm:prSet phldrT="[Text]"/>
      <dgm:spPr>
        <a:solidFill>
          <a:srgbClr val="1B03AD">
            <a:alpha val="75000"/>
          </a:srgbClr>
        </a:solidFill>
      </dgm:spPr>
      <dgm:t>
        <a:bodyPr/>
        <a:lstStyle/>
        <a:p>
          <a:r>
            <a:rPr lang="en-US" b="1" dirty="0" smtClean="0">
              <a:latin typeface="Arial Narrow" panose="020B0606020202030204" pitchFamily="34" charset="0"/>
            </a:rPr>
            <a:t>Broad definition of Related Party</a:t>
          </a:r>
          <a:endParaRPr lang="en-US" b="1" dirty="0">
            <a:latin typeface="Arial Narrow" panose="020B0606020202030204" pitchFamily="34" charset="0"/>
          </a:endParaRPr>
        </a:p>
      </dgm:t>
    </dgm:pt>
    <dgm:pt modelId="{1A25592B-896C-4BFB-A0CE-A6837633DACB}" type="parTrans" cxnId="{32458191-D3E1-4821-BBB2-E682B13055FA}">
      <dgm:prSet/>
      <dgm:spPr/>
      <dgm:t>
        <a:bodyPr/>
        <a:lstStyle/>
        <a:p>
          <a:endParaRPr lang="en-US"/>
        </a:p>
      </dgm:t>
    </dgm:pt>
    <dgm:pt modelId="{9470C3CE-B32D-4F07-83D4-14EB69B89E80}" type="sibTrans" cxnId="{32458191-D3E1-4821-BBB2-E682B13055FA}">
      <dgm:prSet/>
      <dgm:spPr>
        <a:ln>
          <a:solidFill>
            <a:srgbClr val="1E2BA6"/>
          </a:solidFill>
        </a:ln>
      </dgm:spPr>
      <dgm:t>
        <a:bodyPr/>
        <a:lstStyle/>
        <a:p>
          <a:endParaRPr lang="en-US"/>
        </a:p>
      </dgm:t>
    </dgm:pt>
    <dgm:pt modelId="{13E151F6-855B-46D8-889D-5B0A77AC26C0}">
      <dgm:prSet phldrT="[Text]"/>
      <dgm:spPr>
        <a:solidFill>
          <a:srgbClr val="1B03AD">
            <a:alpha val="75000"/>
          </a:srgbClr>
        </a:solidFill>
      </dgm:spPr>
      <dgm:t>
        <a:bodyPr/>
        <a:lstStyle/>
        <a:p>
          <a:r>
            <a:rPr lang="en-US" b="1" dirty="0" smtClean="0">
              <a:latin typeface="Arial Narrow" panose="020B0606020202030204" pitchFamily="34" charset="0"/>
            </a:rPr>
            <a:t>Approvals</a:t>
          </a:r>
          <a:endParaRPr lang="en-US" b="1" dirty="0">
            <a:latin typeface="Arial Narrow" panose="020B0606020202030204" pitchFamily="34" charset="0"/>
          </a:endParaRPr>
        </a:p>
      </dgm:t>
    </dgm:pt>
    <dgm:pt modelId="{480A85C0-9477-4AF0-A728-A44252C9A6E3}" type="parTrans" cxnId="{BE18A420-84C3-4C3E-9EA0-A0737011A6A5}">
      <dgm:prSet/>
      <dgm:spPr/>
      <dgm:t>
        <a:bodyPr/>
        <a:lstStyle/>
        <a:p>
          <a:endParaRPr lang="en-US"/>
        </a:p>
      </dgm:t>
    </dgm:pt>
    <dgm:pt modelId="{2FCEC81C-81B0-4D4B-ABCE-47BF2E636278}" type="sibTrans" cxnId="{BE18A420-84C3-4C3E-9EA0-A0737011A6A5}">
      <dgm:prSet/>
      <dgm:spPr/>
      <dgm:t>
        <a:bodyPr/>
        <a:lstStyle/>
        <a:p>
          <a:endParaRPr lang="en-US"/>
        </a:p>
      </dgm:t>
    </dgm:pt>
    <dgm:pt modelId="{CE19E14B-C136-4498-A390-1DA54917BBCA}">
      <dgm:prSet phldrT="[Text]"/>
      <dgm:spPr>
        <a:solidFill>
          <a:srgbClr val="1B03AD">
            <a:alpha val="75000"/>
          </a:srgbClr>
        </a:solidFill>
      </dgm:spPr>
      <dgm:t>
        <a:bodyPr/>
        <a:lstStyle/>
        <a:p>
          <a:r>
            <a:rPr lang="en-US" b="1" dirty="0" smtClean="0">
              <a:latin typeface="Arial Narrow" panose="020B0606020202030204" pitchFamily="34" charset="0"/>
            </a:rPr>
            <a:t>Preparedness</a:t>
          </a:r>
          <a:endParaRPr lang="en-US" b="1" dirty="0">
            <a:latin typeface="Arial Narrow" panose="020B0606020202030204" pitchFamily="34" charset="0"/>
          </a:endParaRPr>
        </a:p>
      </dgm:t>
    </dgm:pt>
    <dgm:pt modelId="{1B19050A-1141-4072-97F4-5188D09C61C0}" type="parTrans" cxnId="{9E436495-DE0F-4E74-B037-30BFB2963329}">
      <dgm:prSet/>
      <dgm:spPr/>
      <dgm:t>
        <a:bodyPr/>
        <a:lstStyle/>
        <a:p>
          <a:endParaRPr lang="en-US"/>
        </a:p>
      </dgm:t>
    </dgm:pt>
    <dgm:pt modelId="{9F3539A1-E877-4F87-AC99-6ECB1BB4CAEC}" type="sibTrans" cxnId="{9E436495-DE0F-4E74-B037-30BFB2963329}">
      <dgm:prSet/>
      <dgm:spPr/>
      <dgm:t>
        <a:bodyPr/>
        <a:lstStyle/>
        <a:p>
          <a:endParaRPr lang="en-US"/>
        </a:p>
      </dgm:t>
    </dgm:pt>
    <dgm:pt modelId="{76D5D1A3-495E-4A80-A958-E236456D5C9A}">
      <dgm:prSet/>
      <dgm:spPr>
        <a:solidFill>
          <a:srgbClr val="1B03AD">
            <a:alpha val="75000"/>
          </a:srgbClr>
        </a:solidFill>
      </dgm:spPr>
      <dgm:t>
        <a:bodyPr/>
        <a:lstStyle/>
        <a:p>
          <a:r>
            <a:rPr lang="en-US" b="1" dirty="0" smtClean="0">
              <a:latin typeface="Arial Narrow" panose="020B0606020202030204" pitchFamily="34" charset="0"/>
            </a:rPr>
            <a:t>Draft Rules</a:t>
          </a:r>
          <a:endParaRPr lang="en-US" b="1" dirty="0">
            <a:latin typeface="Arial Narrow" panose="020B0606020202030204" pitchFamily="34" charset="0"/>
          </a:endParaRPr>
        </a:p>
      </dgm:t>
    </dgm:pt>
    <dgm:pt modelId="{60497522-E3F2-4A37-8AC0-30890CDD9436}" type="parTrans" cxnId="{7AD187AA-206A-4C65-B2B6-86532FC264E2}">
      <dgm:prSet/>
      <dgm:spPr/>
      <dgm:t>
        <a:bodyPr/>
        <a:lstStyle/>
        <a:p>
          <a:endParaRPr lang="en-US"/>
        </a:p>
      </dgm:t>
    </dgm:pt>
    <dgm:pt modelId="{2EF88855-91BA-4359-A6F1-58AFDE97BE10}" type="sibTrans" cxnId="{7AD187AA-206A-4C65-B2B6-86532FC264E2}">
      <dgm:prSet/>
      <dgm:spPr/>
      <dgm:t>
        <a:bodyPr/>
        <a:lstStyle/>
        <a:p>
          <a:endParaRPr lang="en-US"/>
        </a:p>
      </dgm:t>
    </dgm:pt>
    <dgm:pt modelId="{CD6A9D42-F385-463A-B7E3-EBE13E7D1519}" type="pres">
      <dgm:prSet presAssocID="{5E0C77C7-9C03-4C15-827E-2CE3500C5BC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230C5EC-D03D-4C86-9568-B6A747C034E1}" type="pres">
      <dgm:prSet presAssocID="{5E0C77C7-9C03-4C15-827E-2CE3500C5BCE}" presName="Name1" presStyleCnt="0"/>
      <dgm:spPr/>
      <dgm:t>
        <a:bodyPr/>
        <a:lstStyle/>
        <a:p>
          <a:endParaRPr lang="en-US"/>
        </a:p>
      </dgm:t>
    </dgm:pt>
    <dgm:pt modelId="{D335A6C5-211B-4FFB-A809-2B543078CA34}" type="pres">
      <dgm:prSet presAssocID="{5E0C77C7-9C03-4C15-827E-2CE3500C5BCE}" presName="cycle" presStyleCnt="0"/>
      <dgm:spPr/>
      <dgm:t>
        <a:bodyPr/>
        <a:lstStyle/>
        <a:p>
          <a:endParaRPr lang="en-US"/>
        </a:p>
      </dgm:t>
    </dgm:pt>
    <dgm:pt modelId="{107C6689-2A8B-40F9-8B1A-BA4C2A715148}" type="pres">
      <dgm:prSet presAssocID="{5E0C77C7-9C03-4C15-827E-2CE3500C5BCE}" presName="srcNode" presStyleLbl="node1" presStyleIdx="0" presStyleCnt="4"/>
      <dgm:spPr/>
      <dgm:t>
        <a:bodyPr/>
        <a:lstStyle/>
        <a:p>
          <a:endParaRPr lang="en-US"/>
        </a:p>
      </dgm:t>
    </dgm:pt>
    <dgm:pt modelId="{6AE4D74C-D4D8-481A-83DC-304669247B4D}" type="pres">
      <dgm:prSet presAssocID="{5E0C77C7-9C03-4C15-827E-2CE3500C5BCE}" presName="conn" presStyleLbl="parChTrans1D2" presStyleIdx="0" presStyleCnt="1"/>
      <dgm:spPr/>
      <dgm:t>
        <a:bodyPr/>
        <a:lstStyle/>
        <a:p>
          <a:endParaRPr lang="en-US"/>
        </a:p>
      </dgm:t>
    </dgm:pt>
    <dgm:pt modelId="{B3C80908-5C0C-4E19-BB77-FFBED892EE3B}" type="pres">
      <dgm:prSet presAssocID="{5E0C77C7-9C03-4C15-827E-2CE3500C5BCE}" presName="extraNode" presStyleLbl="node1" presStyleIdx="0" presStyleCnt="4"/>
      <dgm:spPr/>
      <dgm:t>
        <a:bodyPr/>
        <a:lstStyle/>
        <a:p>
          <a:endParaRPr lang="en-US"/>
        </a:p>
      </dgm:t>
    </dgm:pt>
    <dgm:pt modelId="{7118318F-0BCF-47ED-B863-1E624A59AD05}" type="pres">
      <dgm:prSet presAssocID="{5E0C77C7-9C03-4C15-827E-2CE3500C5BCE}" presName="dstNode" presStyleLbl="node1" presStyleIdx="0" presStyleCnt="4"/>
      <dgm:spPr/>
      <dgm:t>
        <a:bodyPr/>
        <a:lstStyle/>
        <a:p>
          <a:endParaRPr lang="en-US"/>
        </a:p>
      </dgm:t>
    </dgm:pt>
    <dgm:pt modelId="{FD43917D-D125-408B-8745-D214CD6E0FF9}" type="pres">
      <dgm:prSet presAssocID="{B7342162-ACEA-451E-A216-55112FA9E6B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D744A4-03A8-4970-8360-CF83932BA8A5}" type="pres">
      <dgm:prSet presAssocID="{B7342162-ACEA-451E-A216-55112FA9E6B9}" presName="accent_1" presStyleCnt="0"/>
      <dgm:spPr/>
      <dgm:t>
        <a:bodyPr/>
        <a:lstStyle/>
        <a:p>
          <a:endParaRPr lang="en-US"/>
        </a:p>
      </dgm:t>
    </dgm:pt>
    <dgm:pt modelId="{C54025E6-ED48-425F-B030-9EBFB586F752}" type="pres">
      <dgm:prSet presAssocID="{B7342162-ACEA-451E-A216-55112FA9E6B9}" presName="accentRepeatNode" presStyleLbl="solidFgAcc1" presStyleIdx="0" presStyleCnt="4"/>
      <dgm:spPr>
        <a:ln>
          <a:solidFill>
            <a:srgbClr val="1E2BA6"/>
          </a:solidFill>
        </a:ln>
      </dgm:spPr>
      <dgm:t>
        <a:bodyPr/>
        <a:lstStyle/>
        <a:p>
          <a:endParaRPr lang="en-US"/>
        </a:p>
      </dgm:t>
    </dgm:pt>
    <dgm:pt modelId="{FB29F39D-FF94-4F3D-BB41-5D0D45B6EB68}" type="pres">
      <dgm:prSet presAssocID="{13E151F6-855B-46D8-889D-5B0A77AC26C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77A280-3396-4C97-AE81-D7928D395987}" type="pres">
      <dgm:prSet presAssocID="{13E151F6-855B-46D8-889D-5B0A77AC26C0}" presName="accent_2" presStyleCnt="0"/>
      <dgm:spPr/>
      <dgm:t>
        <a:bodyPr/>
        <a:lstStyle/>
        <a:p>
          <a:endParaRPr lang="en-US"/>
        </a:p>
      </dgm:t>
    </dgm:pt>
    <dgm:pt modelId="{421B7E21-F317-44FE-AB75-FB102EC342AC}" type="pres">
      <dgm:prSet presAssocID="{13E151F6-855B-46D8-889D-5B0A77AC26C0}" presName="accentRepeatNode" presStyleLbl="solidFgAcc1" presStyleIdx="1" presStyleCnt="4"/>
      <dgm:spPr>
        <a:ln>
          <a:solidFill>
            <a:srgbClr val="1E2BA6"/>
          </a:solidFill>
        </a:ln>
      </dgm:spPr>
      <dgm:t>
        <a:bodyPr/>
        <a:lstStyle/>
        <a:p>
          <a:endParaRPr lang="en-US"/>
        </a:p>
      </dgm:t>
    </dgm:pt>
    <dgm:pt modelId="{15D76054-D8C1-4ABE-8342-4B0210A93E5A}" type="pres">
      <dgm:prSet presAssocID="{CE19E14B-C136-4498-A390-1DA54917BBCA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7A03E8-FEF4-4A21-86CA-80AAC924E846}" type="pres">
      <dgm:prSet presAssocID="{CE19E14B-C136-4498-A390-1DA54917BBCA}" presName="accent_3" presStyleCnt="0"/>
      <dgm:spPr/>
      <dgm:t>
        <a:bodyPr/>
        <a:lstStyle/>
        <a:p>
          <a:endParaRPr lang="en-US"/>
        </a:p>
      </dgm:t>
    </dgm:pt>
    <dgm:pt modelId="{FFEC2E6C-5DB0-4635-AA83-36CA5327A66E}" type="pres">
      <dgm:prSet presAssocID="{CE19E14B-C136-4498-A390-1DA54917BBCA}" presName="accentRepeatNode" presStyleLbl="solidFgAcc1" presStyleIdx="2" presStyleCnt="4"/>
      <dgm:spPr>
        <a:ln>
          <a:solidFill>
            <a:srgbClr val="1E2BA6"/>
          </a:solidFill>
        </a:ln>
      </dgm:spPr>
      <dgm:t>
        <a:bodyPr/>
        <a:lstStyle/>
        <a:p>
          <a:endParaRPr lang="en-US"/>
        </a:p>
      </dgm:t>
    </dgm:pt>
    <dgm:pt modelId="{B2F0D121-FFCC-4EE7-92AD-4138319FA19E}" type="pres">
      <dgm:prSet presAssocID="{76D5D1A3-495E-4A80-A958-E236456D5C9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C4FB29-80E5-4389-8737-12E24884998D}" type="pres">
      <dgm:prSet presAssocID="{76D5D1A3-495E-4A80-A958-E236456D5C9A}" presName="accent_4" presStyleCnt="0"/>
      <dgm:spPr/>
      <dgm:t>
        <a:bodyPr/>
        <a:lstStyle/>
        <a:p>
          <a:endParaRPr lang="en-US"/>
        </a:p>
      </dgm:t>
    </dgm:pt>
    <dgm:pt modelId="{C0A822E4-282D-49B3-A1EC-87E42E7DE88A}" type="pres">
      <dgm:prSet presAssocID="{76D5D1A3-495E-4A80-A958-E236456D5C9A}" presName="accentRepeatNode" presStyleLbl="solidFgAcc1" presStyleIdx="3" presStyleCnt="4"/>
      <dgm:spPr>
        <a:ln>
          <a:solidFill>
            <a:srgbClr val="1E2BA6"/>
          </a:solidFill>
        </a:ln>
      </dgm:spPr>
      <dgm:t>
        <a:bodyPr/>
        <a:lstStyle/>
        <a:p>
          <a:endParaRPr lang="en-US"/>
        </a:p>
      </dgm:t>
    </dgm:pt>
  </dgm:ptLst>
  <dgm:cxnLst>
    <dgm:cxn modelId="{BE18A420-84C3-4C3E-9EA0-A0737011A6A5}" srcId="{5E0C77C7-9C03-4C15-827E-2CE3500C5BCE}" destId="{13E151F6-855B-46D8-889D-5B0A77AC26C0}" srcOrd="1" destOrd="0" parTransId="{480A85C0-9477-4AF0-A728-A44252C9A6E3}" sibTransId="{2FCEC81C-81B0-4D4B-ABCE-47BF2E636278}"/>
    <dgm:cxn modelId="{7AD187AA-206A-4C65-B2B6-86532FC264E2}" srcId="{5E0C77C7-9C03-4C15-827E-2CE3500C5BCE}" destId="{76D5D1A3-495E-4A80-A958-E236456D5C9A}" srcOrd="3" destOrd="0" parTransId="{60497522-E3F2-4A37-8AC0-30890CDD9436}" sibTransId="{2EF88855-91BA-4359-A6F1-58AFDE97BE10}"/>
    <dgm:cxn modelId="{32458191-D3E1-4821-BBB2-E682B13055FA}" srcId="{5E0C77C7-9C03-4C15-827E-2CE3500C5BCE}" destId="{B7342162-ACEA-451E-A216-55112FA9E6B9}" srcOrd="0" destOrd="0" parTransId="{1A25592B-896C-4BFB-A0CE-A6837633DACB}" sibTransId="{9470C3CE-B32D-4F07-83D4-14EB69B89E80}"/>
    <dgm:cxn modelId="{E014627E-009B-4F8D-AF3E-2712E9680020}" type="presOf" srcId="{76D5D1A3-495E-4A80-A958-E236456D5C9A}" destId="{B2F0D121-FFCC-4EE7-92AD-4138319FA19E}" srcOrd="0" destOrd="0" presId="urn:microsoft.com/office/officeart/2008/layout/VerticalCurvedList"/>
    <dgm:cxn modelId="{1F23FA21-3A39-4753-B215-034CD60FE14F}" type="presOf" srcId="{CE19E14B-C136-4498-A390-1DA54917BBCA}" destId="{15D76054-D8C1-4ABE-8342-4B0210A93E5A}" srcOrd="0" destOrd="0" presId="urn:microsoft.com/office/officeart/2008/layout/VerticalCurvedList"/>
    <dgm:cxn modelId="{8D108977-6EAD-4089-8209-8E38585D08A3}" type="presOf" srcId="{B7342162-ACEA-451E-A216-55112FA9E6B9}" destId="{FD43917D-D125-408B-8745-D214CD6E0FF9}" srcOrd="0" destOrd="0" presId="urn:microsoft.com/office/officeart/2008/layout/VerticalCurvedList"/>
    <dgm:cxn modelId="{9E436495-DE0F-4E74-B037-30BFB2963329}" srcId="{5E0C77C7-9C03-4C15-827E-2CE3500C5BCE}" destId="{CE19E14B-C136-4498-A390-1DA54917BBCA}" srcOrd="2" destOrd="0" parTransId="{1B19050A-1141-4072-97F4-5188D09C61C0}" sibTransId="{9F3539A1-E877-4F87-AC99-6ECB1BB4CAEC}"/>
    <dgm:cxn modelId="{E6D304DA-08CD-4A84-B086-830ECFAF5577}" type="presOf" srcId="{13E151F6-855B-46D8-889D-5B0A77AC26C0}" destId="{FB29F39D-FF94-4F3D-BB41-5D0D45B6EB68}" srcOrd="0" destOrd="0" presId="urn:microsoft.com/office/officeart/2008/layout/VerticalCurvedList"/>
    <dgm:cxn modelId="{F090C052-EA92-4268-A189-EF01B659D5B4}" type="presOf" srcId="{9470C3CE-B32D-4F07-83D4-14EB69B89E80}" destId="{6AE4D74C-D4D8-481A-83DC-304669247B4D}" srcOrd="0" destOrd="0" presId="urn:microsoft.com/office/officeart/2008/layout/VerticalCurvedList"/>
    <dgm:cxn modelId="{A2FA02A0-FE86-4BBE-BFE5-4FF0E4A9214A}" type="presOf" srcId="{5E0C77C7-9C03-4C15-827E-2CE3500C5BCE}" destId="{CD6A9D42-F385-463A-B7E3-EBE13E7D1519}" srcOrd="0" destOrd="0" presId="urn:microsoft.com/office/officeart/2008/layout/VerticalCurvedList"/>
    <dgm:cxn modelId="{74BB4BFB-5A6A-4883-8AF1-C76D7E499361}" type="presParOf" srcId="{CD6A9D42-F385-463A-B7E3-EBE13E7D1519}" destId="{C230C5EC-D03D-4C86-9568-B6A747C034E1}" srcOrd="0" destOrd="0" presId="urn:microsoft.com/office/officeart/2008/layout/VerticalCurvedList"/>
    <dgm:cxn modelId="{04095D80-70E4-4748-98D1-73D008D89443}" type="presParOf" srcId="{C230C5EC-D03D-4C86-9568-B6A747C034E1}" destId="{D335A6C5-211B-4FFB-A809-2B543078CA34}" srcOrd="0" destOrd="0" presId="urn:microsoft.com/office/officeart/2008/layout/VerticalCurvedList"/>
    <dgm:cxn modelId="{98FFD3D1-7EF4-4BB9-ABB1-86B27DBB9DC7}" type="presParOf" srcId="{D335A6C5-211B-4FFB-A809-2B543078CA34}" destId="{107C6689-2A8B-40F9-8B1A-BA4C2A715148}" srcOrd="0" destOrd="0" presId="urn:microsoft.com/office/officeart/2008/layout/VerticalCurvedList"/>
    <dgm:cxn modelId="{06828A31-A4CA-4235-BEAC-D4E8D8F2944E}" type="presParOf" srcId="{D335A6C5-211B-4FFB-A809-2B543078CA34}" destId="{6AE4D74C-D4D8-481A-83DC-304669247B4D}" srcOrd="1" destOrd="0" presId="urn:microsoft.com/office/officeart/2008/layout/VerticalCurvedList"/>
    <dgm:cxn modelId="{1E4AAD15-DB1C-49F7-BC91-FC139120CA55}" type="presParOf" srcId="{D335A6C5-211B-4FFB-A809-2B543078CA34}" destId="{B3C80908-5C0C-4E19-BB77-FFBED892EE3B}" srcOrd="2" destOrd="0" presId="urn:microsoft.com/office/officeart/2008/layout/VerticalCurvedList"/>
    <dgm:cxn modelId="{A1A42719-FB42-4D6F-9644-048AA37F6CD7}" type="presParOf" srcId="{D335A6C5-211B-4FFB-A809-2B543078CA34}" destId="{7118318F-0BCF-47ED-B863-1E624A59AD05}" srcOrd="3" destOrd="0" presId="urn:microsoft.com/office/officeart/2008/layout/VerticalCurvedList"/>
    <dgm:cxn modelId="{4C85CF6F-D5A2-4ABC-9D8B-18D3D990342E}" type="presParOf" srcId="{C230C5EC-D03D-4C86-9568-B6A747C034E1}" destId="{FD43917D-D125-408B-8745-D214CD6E0FF9}" srcOrd="1" destOrd="0" presId="urn:microsoft.com/office/officeart/2008/layout/VerticalCurvedList"/>
    <dgm:cxn modelId="{39409435-151E-4AC7-8148-C5E3E0909503}" type="presParOf" srcId="{C230C5EC-D03D-4C86-9568-B6A747C034E1}" destId="{21D744A4-03A8-4970-8360-CF83932BA8A5}" srcOrd="2" destOrd="0" presId="urn:microsoft.com/office/officeart/2008/layout/VerticalCurvedList"/>
    <dgm:cxn modelId="{47957E59-163C-4A5F-A7C5-A941D8A63A74}" type="presParOf" srcId="{21D744A4-03A8-4970-8360-CF83932BA8A5}" destId="{C54025E6-ED48-425F-B030-9EBFB586F752}" srcOrd="0" destOrd="0" presId="urn:microsoft.com/office/officeart/2008/layout/VerticalCurvedList"/>
    <dgm:cxn modelId="{9C55F4ED-4177-4292-B31F-15EE8196F690}" type="presParOf" srcId="{C230C5EC-D03D-4C86-9568-B6A747C034E1}" destId="{FB29F39D-FF94-4F3D-BB41-5D0D45B6EB68}" srcOrd="3" destOrd="0" presId="urn:microsoft.com/office/officeart/2008/layout/VerticalCurvedList"/>
    <dgm:cxn modelId="{C8455783-0AA6-4380-94AB-5F5C9DCEE64C}" type="presParOf" srcId="{C230C5EC-D03D-4C86-9568-B6A747C034E1}" destId="{E077A280-3396-4C97-AE81-D7928D395987}" srcOrd="4" destOrd="0" presId="urn:microsoft.com/office/officeart/2008/layout/VerticalCurvedList"/>
    <dgm:cxn modelId="{C2D74245-0DB2-43F2-882E-F11892B5364B}" type="presParOf" srcId="{E077A280-3396-4C97-AE81-D7928D395987}" destId="{421B7E21-F317-44FE-AB75-FB102EC342AC}" srcOrd="0" destOrd="0" presId="urn:microsoft.com/office/officeart/2008/layout/VerticalCurvedList"/>
    <dgm:cxn modelId="{D45D5A38-5C8B-47F7-B9CC-485D2345DB39}" type="presParOf" srcId="{C230C5EC-D03D-4C86-9568-B6A747C034E1}" destId="{15D76054-D8C1-4ABE-8342-4B0210A93E5A}" srcOrd="5" destOrd="0" presId="urn:microsoft.com/office/officeart/2008/layout/VerticalCurvedList"/>
    <dgm:cxn modelId="{3599D3F4-DD48-420B-9A1F-A68EE10469F9}" type="presParOf" srcId="{C230C5EC-D03D-4C86-9568-B6A747C034E1}" destId="{757A03E8-FEF4-4A21-86CA-80AAC924E846}" srcOrd="6" destOrd="0" presId="urn:microsoft.com/office/officeart/2008/layout/VerticalCurvedList"/>
    <dgm:cxn modelId="{A644E1C5-23DD-45D6-818A-54F7FACFD57C}" type="presParOf" srcId="{757A03E8-FEF4-4A21-86CA-80AAC924E846}" destId="{FFEC2E6C-5DB0-4635-AA83-36CA5327A66E}" srcOrd="0" destOrd="0" presId="urn:microsoft.com/office/officeart/2008/layout/VerticalCurvedList"/>
    <dgm:cxn modelId="{81FE967E-29BB-4B13-BC63-17067FFB02B8}" type="presParOf" srcId="{C230C5EC-D03D-4C86-9568-B6A747C034E1}" destId="{B2F0D121-FFCC-4EE7-92AD-4138319FA19E}" srcOrd="7" destOrd="0" presId="urn:microsoft.com/office/officeart/2008/layout/VerticalCurvedList"/>
    <dgm:cxn modelId="{AC2FB489-DEB9-48AE-BAC3-9A1D4161B71E}" type="presParOf" srcId="{C230C5EC-D03D-4C86-9568-B6A747C034E1}" destId="{83C4FB29-80E5-4389-8737-12E24884998D}" srcOrd="8" destOrd="0" presId="urn:microsoft.com/office/officeart/2008/layout/VerticalCurvedList"/>
    <dgm:cxn modelId="{71EDCB83-87FC-4299-AF5F-445A2428375C}" type="presParOf" srcId="{83C4FB29-80E5-4389-8737-12E24884998D}" destId="{C0A822E4-282D-49B3-A1EC-87E42E7DE88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E4D74C-D4D8-481A-83DC-304669247B4D}">
      <dsp:nvSpPr>
        <dsp:cNvPr id="0" name=""/>
        <dsp:cNvSpPr/>
      </dsp:nvSpPr>
      <dsp:spPr>
        <a:xfrm>
          <a:off x="-6410161" y="-980461"/>
          <a:ext cx="7629886" cy="7629886"/>
        </a:xfrm>
        <a:prstGeom prst="blockArc">
          <a:avLst>
            <a:gd name="adj1" fmla="val 18900000"/>
            <a:gd name="adj2" fmla="val 2700000"/>
            <a:gd name="adj3" fmla="val 283"/>
          </a:avLst>
        </a:prstGeom>
        <a:noFill/>
        <a:ln w="25400" cap="flat" cmpd="sng" algn="ctr">
          <a:solidFill>
            <a:srgbClr val="1E2B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3917D-D125-408B-8745-D214CD6E0FF9}">
      <dsp:nvSpPr>
        <dsp:cNvPr id="0" name=""/>
        <dsp:cNvSpPr/>
      </dsp:nvSpPr>
      <dsp:spPr>
        <a:xfrm>
          <a:off x="638289" y="435829"/>
          <a:ext cx="7586975" cy="872113"/>
        </a:xfrm>
        <a:prstGeom prst="rect">
          <a:avLst/>
        </a:prstGeom>
        <a:solidFill>
          <a:srgbClr val="1B03AD">
            <a:alpha val="75000"/>
          </a:srgb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2240" tIns="104140" rIns="104140" bIns="10414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dirty="0" smtClean="0">
              <a:latin typeface="Arial Narrow" panose="020B0606020202030204" pitchFamily="34" charset="0"/>
            </a:rPr>
            <a:t>Broad definition of Related Party</a:t>
          </a:r>
          <a:endParaRPr lang="en-US" sz="4100" b="1" kern="1200" dirty="0">
            <a:latin typeface="Arial Narrow" panose="020B0606020202030204" pitchFamily="34" charset="0"/>
          </a:endParaRPr>
        </a:p>
      </dsp:txBody>
      <dsp:txXfrm>
        <a:off x="638289" y="435829"/>
        <a:ext cx="7586975" cy="872113"/>
      </dsp:txXfrm>
    </dsp:sp>
    <dsp:sp modelId="{C54025E6-ED48-425F-B030-9EBFB586F752}">
      <dsp:nvSpPr>
        <dsp:cNvPr id="0" name=""/>
        <dsp:cNvSpPr/>
      </dsp:nvSpPr>
      <dsp:spPr>
        <a:xfrm>
          <a:off x="93218" y="326815"/>
          <a:ext cx="1090141" cy="109014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E2BA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29F39D-FF94-4F3D-BB41-5D0D45B6EB68}">
      <dsp:nvSpPr>
        <dsp:cNvPr id="0" name=""/>
        <dsp:cNvSpPr/>
      </dsp:nvSpPr>
      <dsp:spPr>
        <a:xfrm>
          <a:off x="1138291" y="1744226"/>
          <a:ext cx="7086972" cy="872113"/>
        </a:xfrm>
        <a:prstGeom prst="rect">
          <a:avLst/>
        </a:prstGeom>
        <a:solidFill>
          <a:srgbClr val="1B03AD">
            <a:alpha val="75000"/>
          </a:srgb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2240" tIns="104140" rIns="104140" bIns="10414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dirty="0" smtClean="0">
              <a:latin typeface="Arial Narrow" panose="020B0606020202030204" pitchFamily="34" charset="0"/>
            </a:rPr>
            <a:t>Approvals</a:t>
          </a:r>
          <a:endParaRPr lang="en-US" sz="4100" b="1" kern="1200" dirty="0">
            <a:latin typeface="Arial Narrow" panose="020B0606020202030204" pitchFamily="34" charset="0"/>
          </a:endParaRPr>
        </a:p>
      </dsp:txBody>
      <dsp:txXfrm>
        <a:off x="1138291" y="1744226"/>
        <a:ext cx="7086972" cy="872113"/>
      </dsp:txXfrm>
    </dsp:sp>
    <dsp:sp modelId="{421B7E21-F317-44FE-AB75-FB102EC342AC}">
      <dsp:nvSpPr>
        <dsp:cNvPr id="0" name=""/>
        <dsp:cNvSpPr/>
      </dsp:nvSpPr>
      <dsp:spPr>
        <a:xfrm>
          <a:off x="593220" y="1635212"/>
          <a:ext cx="1090141" cy="109014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E2BA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D76054-D8C1-4ABE-8342-4B0210A93E5A}">
      <dsp:nvSpPr>
        <dsp:cNvPr id="0" name=""/>
        <dsp:cNvSpPr/>
      </dsp:nvSpPr>
      <dsp:spPr>
        <a:xfrm>
          <a:off x="1138291" y="3052623"/>
          <a:ext cx="7086972" cy="872113"/>
        </a:xfrm>
        <a:prstGeom prst="rect">
          <a:avLst/>
        </a:prstGeom>
        <a:solidFill>
          <a:srgbClr val="1B03AD">
            <a:alpha val="75000"/>
          </a:srgb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2240" tIns="104140" rIns="104140" bIns="10414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dirty="0" smtClean="0">
              <a:latin typeface="Arial Narrow" panose="020B0606020202030204" pitchFamily="34" charset="0"/>
            </a:rPr>
            <a:t>Preparedness</a:t>
          </a:r>
          <a:endParaRPr lang="en-US" sz="4100" b="1" kern="1200" dirty="0">
            <a:latin typeface="Arial Narrow" panose="020B0606020202030204" pitchFamily="34" charset="0"/>
          </a:endParaRPr>
        </a:p>
      </dsp:txBody>
      <dsp:txXfrm>
        <a:off x="1138291" y="3052623"/>
        <a:ext cx="7086972" cy="872113"/>
      </dsp:txXfrm>
    </dsp:sp>
    <dsp:sp modelId="{FFEC2E6C-5DB0-4635-AA83-36CA5327A66E}">
      <dsp:nvSpPr>
        <dsp:cNvPr id="0" name=""/>
        <dsp:cNvSpPr/>
      </dsp:nvSpPr>
      <dsp:spPr>
        <a:xfrm>
          <a:off x="593220" y="2943609"/>
          <a:ext cx="1090141" cy="109014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E2BA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F0D121-FFCC-4EE7-92AD-4138319FA19E}">
      <dsp:nvSpPr>
        <dsp:cNvPr id="0" name=""/>
        <dsp:cNvSpPr/>
      </dsp:nvSpPr>
      <dsp:spPr>
        <a:xfrm>
          <a:off x="638289" y="4361019"/>
          <a:ext cx="7586975" cy="872113"/>
        </a:xfrm>
        <a:prstGeom prst="rect">
          <a:avLst/>
        </a:prstGeom>
        <a:solidFill>
          <a:srgbClr val="1B03AD">
            <a:alpha val="75000"/>
          </a:srgb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2240" tIns="104140" rIns="104140" bIns="10414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dirty="0" smtClean="0">
              <a:latin typeface="Arial Narrow" panose="020B0606020202030204" pitchFamily="34" charset="0"/>
            </a:rPr>
            <a:t>Draft Rules</a:t>
          </a:r>
          <a:endParaRPr lang="en-US" sz="4100" b="1" kern="1200" dirty="0">
            <a:latin typeface="Arial Narrow" panose="020B0606020202030204" pitchFamily="34" charset="0"/>
          </a:endParaRPr>
        </a:p>
      </dsp:txBody>
      <dsp:txXfrm>
        <a:off x="638289" y="4361019"/>
        <a:ext cx="7586975" cy="872113"/>
      </dsp:txXfrm>
    </dsp:sp>
    <dsp:sp modelId="{C0A822E4-282D-49B3-A1EC-87E42E7DE88A}">
      <dsp:nvSpPr>
        <dsp:cNvPr id="0" name=""/>
        <dsp:cNvSpPr/>
      </dsp:nvSpPr>
      <dsp:spPr>
        <a:xfrm>
          <a:off x="93218" y="4252005"/>
          <a:ext cx="1090141" cy="1090141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E2BA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A6986-A3F0-4A0B-85FF-90E92D9E56B6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0B198-47C0-4650-93A8-33BED3193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52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0B198-47C0-4650-93A8-33BED31933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05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0B198-47C0-4650-93A8-33BED31933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20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0726-F1B4-43C6-8FE7-4A53436D7578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3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C5BC-3B5D-418F-8B74-FBD13F3BF860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0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23E-60A2-4FEB-ADBF-75BA74272066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B1C0-D554-4738-8B54-22BAC00F6970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8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EA54-820A-4262-AA11-F929B6184DD7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1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CB5B-B629-4C83-A854-E3CC6CDAA9C2}" type="datetime1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6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2C5-C313-47D0-903D-A119755380AA}" type="datetime1">
              <a:rPr lang="en-US" smtClean="0"/>
              <a:t>9/11/2013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D3E9-3FE1-4158-9D3E-97CA654A7C43}" type="datetime1">
              <a:rPr lang="en-US" smtClean="0"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7D457-223C-4F03-B5B3-A63418DA9F40}" type="datetime1">
              <a:rPr lang="en-US" smtClean="0"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8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7865-6B23-4EC2-B194-14B463AA1065}" type="datetime1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7A4F-7BE8-4058-95D2-6D6B2FBFB79B}" type="datetime1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0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10DC9-1DBF-43D5-938C-4EDC653153E4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0B007-240C-400D-8024-7E8F1C79E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8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533400"/>
            <a:ext cx="8153400" cy="5791200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504" y="2286000"/>
            <a:ext cx="7737592" cy="14478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en-US" sz="5400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5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Related Party </a:t>
            </a:r>
            <a:r>
              <a:rPr lang="en-US" sz="5400" dirty="0">
                <a:solidFill>
                  <a:schemeClr val="bg1"/>
                </a:solidFill>
                <a:latin typeface="Arial Narrow" panose="020B0606020202030204" pitchFamily="34" charset="0"/>
              </a:rPr>
              <a:t>Transactions</a:t>
            </a:r>
            <a:br>
              <a:rPr lang="en-US" sz="54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4400" dirty="0">
                <a:solidFill>
                  <a:schemeClr val="bg1"/>
                </a:solidFill>
                <a:latin typeface="Arial Narrow" panose="020B0606020202030204" pitchFamily="34" charset="0"/>
              </a:rPr>
              <a:t>The Companies </a:t>
            </a:r>
            <a:r>
              <a:rPr lang="en-US" sz="4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Act 2013</a:t>
            </a:r>
            <a:endParaRPr lang="en-US" sz="4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1443" y="4800600"/>
            <a:ext cx="7543800" cy="804862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B. Murli </a:t>
            </a:r>
          </a:p>
          <a:p>
            <a:r>
              <a:rPr lang="en-US" sz="1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Senior Vice President - Legal &amp; Company Secretary</a:t>
            </a:r>
          </a:p>
          <a:p>
            <a:r>
              <a:rPr lang="en-US" sz="1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Nestlé India Limited</a:t>
            </a:r>
          </a:p>
          <a:p>
            <a:pPr algn="r"/>
            <a:r>
              <a:rPr lang="en-US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12</a:t>
            </a:r>
            <a:r>
              <a:rPr lang="en-US" sz="1200" b="1" baseline="30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th</a:t>
            </a:r>
            <a:r>
              <a:rPr lang="en-US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September 2013</a:t>
            </a:r>
            <a:endParaRPr 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18243" y="8382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FICCI - ICSI Conference </a:t>
            </a:r>
            <a:r>
              <a:rPr lang="en-US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on the Companies Act 2013    A </a:t>
            </a: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New Law for a New Era</a:t>
            </a:r>
            <a:endParaRPr lang="en-US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42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251801"/>
              </p:ext>
            </p:extLst>
          </p:nvPr>
        </p:nvGraphicFramePr>
        <p:xfrm>
          <a:off x="533400" y="381000"/>
          <a:ext cx="8305800" cy="5668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280150"/>
            <a:ext cx="2133600" cy="365125"/>
          </a:xfrm>
        </p:spPr>
        <p:txBody>
          <a:bodyPr/>
          <a:lstStyle/>
          <a:p>
            <a:fld id="{7EF0B007-240C-400D-8024-7E8F1C79E5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5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9686" y="183503"/>
            <a:ext cx="8147967" cy="908966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2240" tIns="101600" rIns="101600" bIns="101600" numCol="1" spcCol="1270" anchor="ctr" anchorCtr="0">
            <a:noAutofit/>
          </a:bodyPr>
          <a:lstStyle/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500" b="1" kern="1200" dirty="0" smtClean="0">
                <a:latin typeface="Arial Narrow" panose="020B0606020202030204" pitchFamily="34" charset="0"/>
              </a:rPr>
              <a:t>Broad definition of Related Party</a:t>
            </a:r>
            <a:endParaRPr lang="en-US" sz="4500" b="1" kern="1200" dirty="0">
              <a:latin typeface="Arial Narrow" panose="020B0606020202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2400" y="64800"/>
            <a:ext cx="1090141" cy="1090141"/>
          </a:xfrm>
          <a:prstGeom prst="ellipse">
            <a:avLst/>
          </a:prstGeom>
          <a:ln>
            <a:solidFill>
              <a:srgbClr val="1E2BA6"/>
            </a:solidFill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hueOff val="0"/>
              <a:satOff val="0"/>
              <a:lumOff val="0"/>
              <a:alphaOff val="0"/>
            </a:schemeClr>
          </a:fillRef>
          <a:effectRef idx="0">
            <a:schemeClr val="lt2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TextBox 12"/>
          <p:cNvSpPr txBox="1"/>
          <p:nvPr/>
        </p:nvSpPr>
        <p:spPr>
          <a:xfrm>
            <a:off x="365877" y="1196892"/>
            <a:ext cx="8623334" cy="707886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New </a:t>
            </a: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Definition</a:t>
            </a:r>
            <a:endParaRPr lang="en-US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5298" y="1948461"/>
            <a:ext cx="8633911" cy="707886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177800" indent="-177800"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sz="4000" b="1" dirty="0"/>
              <a:t> The Companies </a:t>
            </a:r>
            <a:r>
              <a:rPr lang="en-US" sz="4000" b="1" dirty="0" smtClean="0"/>
              <a:t>Act </a:t>
            </a:r>
            <a:r>
              <a:rPr lang="en-US" sz="4000" b="1" dirty="0"/>
              <a:t>2013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5877" y="2686048"/>
            <a:ext cx="8623333" cy="584775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marL="566738" indent="-334963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KMP &amp; Relatives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5879" y="3292892"/>
            <a:ext cx="8623332" cy="584775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marL="566738" indent="-334963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Fellow </a:t>
            </a:r>
            <a:r>
              <a:rPr lang="en-US" sz="3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Subsidiaries &amp; Associate Companies</a:t>
            </a:r>
            <a:endParaRPr 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0392" y="3900346"/>
            <a:ext cx="8591775" cy="707886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Draft Rules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7069" y="4631482"/>
            <a:ext cx="8591776" cy="1077218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marL="566738" indent="-334963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Directors, KMP&amp; Relatives : </a:t>
            </a:r>
          </a:p>
          <a:p>
            <a:pPr marL="566738" indent="-334963"/>
            <a:r>
              <a:rPr lang="en-US" sz="3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   Holding/Subsidiary/Associates</a:t>
            </a:r>
            <a:endParaRPr 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5877" y="5733458"/>
            <a:ext cx="8591776" cy="1077218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marL="566738" indent="-334963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Senior Management : </a:t>
            </a:r>
          </a:p>
          <a:p>
            <a:pPr marL="566738" indent="-334963"/>
            <a:r>
              <a:rPr lang="en-US" sz="3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   Company/Holding/Subsidiary/Associates</a:t>
            </a:r>
            <a:endParaRPr 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52400" y="-40944"/>
            <a:ext cx="241535" cy="224447"/>
          </a:xfrm>
          <a:prstGeom prst="line">
            <a:avLst/>
          </a:prstGeom>
          <a:ln w="38100">
            <a:solidFill>
              <a:srgbClr val="1E2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015522" y="1040309"/>
            <a:ext cx="113509" cy="223891"/>
          </a:xfrm>
          <a:prstGeom prst="line">
            <a:avLst/>
          </a:prstGeom>
          <a:ln w="38100">
            <a:solidFill>
              <a:srgbClr val="1E2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50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4</a:t>
            </a:fld>
            <a:endParaRPr lang="en-US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F0B007-240C-400D-8024-7E8F1C79E5E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438" y="186929"/>
            <a:ext cx="8031737" cy="879871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2240" tIns="101600" rIns="101600" bIns="101600" numCol="1" spcCol="1270" anchor="ctr" anchorCtr="0">
            <a:noAutofit/>
          </a:bodyPr>
          <a:lstStyle/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500" b="1" kern="1200" dirty="0" smtClean="0">
                <a:latin typeface="Arial Narrow" panose="020B0606020202030204" pitchFamily="34" charset="0"/>
              </a:rPr>
              <a:t>Approvals</a:t>
            </a:r>
            <a:endParaRPr lang="en-US" sz="4500" b="1" kern="1200" dirty="0">
              <a:latin typeface="Arial Narrow" panose="020B0606020202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25104" y="146688"/>
            <a:ext cx="1090141" cy="1090141"/>
          </a:xfrm>
          <a:prstGeom prst="ellipse">
            <a:avLst/>
          </a:prstGeom>
          <a:ln>
            <a:solidFill>
              <a:srgbClr val="1E2BA6"/>
            </a:solidFill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hueOff val="0"/>
              <a:satOff val="0"/>
              <a:lumOff val="0"/>
              <a:alphaOff val="0"/>
            </a:schemeClr>
          </a:fillRef>
          <a:effectRef idx="0">
            <a:schemeClr val="lt2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Right Arrow 4"/>
          <p:cNvSpPr/>
          <p:nvPr/>
        </p:nvSpPr>
        <p:spPr>
          <a:xfrm>
            <a:off x="3281456" y="3721050"/>
            <a:ext cx="5581678" cy="9221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t" anchorCtr="0">
            <a:noAutofit/>
          </a:bodyPr>
          <a:lstStyle/>
          <a:p>
            <a:pPr marL="285750" lvl="1" indent="-285750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Normal course of business not on Arm’s length basis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68014" y="-27296"/>
            <a:ext cx="76762" cy="173984"/>
          </a:xfrm>
          <a:prstGeom prst="line">
            <a:avLst/>
          </a:prstGeom>
          <a:ln w="38100">
            <a:solidFill>
              <a:srgbClr val="1E2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88365" y="1176526"/>
            <a:ext cx="22146" cy="145812"/>
          </a:xfrm>
          <a:prstGeom prst="line">
            <a:avLst/>
          </a:prstGeom>
          <a:ln w="38100">
            <a:solidFill>
              <a:srgbClr val="1E2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52249" y="1293310"/>
            <a:ext cx="8609666" cy="625982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TextBox 36"/>
          <p:cNvSpPr txBox="1"/>
          <p:nvPr/>
        </p:nvSpPr>
        <p:spPr>
          <a:xfrm>
            <a:off x="365878" y="1283976"/>
            <a:ext cx="7509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Audit Committee</a:t>
            </a:r>
            <a:endParaRPr lang="en-US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0582" y="1987375"/>
            <a:ext cx="8596968" cy="632442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Rectangle 39"/>
          <p:cNvSpPr/>
          <p:nvPr/>
        </p:nvSpPr>
        <p:spPr>
          <a:xfrm>
            <a:off x="323369" y="3307257"/>
            <a:ext cx="8609571" cy="655477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7" name="Rectangle 46"/>
          <p:cNvSpPr/>
          <p:nvPr/>
        </p:nvSpPr>
        <p:spPr>
          <a:xfrm>
            <a:off x="336118" y="4732760"/>
            <a:ext cx="8596870" cy="632575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Right Arrow 4"/>
          <p:cNvSpPr/>
          <p:nvPr/>
        </p:nvSpPr>
        <p:spPr>
          <a:xfrm>
            <a:off x="783854" y="2045925"/>
            <a:ext cx="8097423" cy="6324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3600" b="1" kern="1200" dirty="0" smtClean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rPr>
              <a:t>Approval/modification of transactions</a:t>
            </a:r>
            <a:endParaRPr lang="en-US" sz="3600" b="1" kern="1200" dirty="0">
              <a:solidFill>
                <a:schemeClr val="bg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21184" y="2666848"/>
            <a:ext cx="8611852" cy="553325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3" name="TextBox 52"/>
          <p:cNvSpPr txBox="1"/>
          <p:nvPr/>
        </p:nvSpPr>
        <p:spPr>
          <a:xfrm>
            <a:off x="365878" y="2576275"/>
            <a:ext cx="7525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Board of Directors</a:t>
            </a:r>
            <a:endParaRPr lang="en-US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4" name="Right Arrow 4"/>
          <p:cNvSpPr/>
          <p:nvPr/>
        </p:nvSpPr>
        <p:spPr>
          <a:xfrm>
            <a:off x="714035" y="3366335"/>
            <a:ext cx="8247880" cy="5373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t" anchorCtr="0">
            <a:noAutofit/>
          </a:bodyPr>
          <a:lstStyle/>
          <a:p>
            <a:pPr marL="347663" lvl="1" indent="-347663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Ordinary </a:t>
            </a:r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course of </a:t>
            </a:r>
            <a:r>
              <a:rPr lang="en-US" sz="3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business</a:t>
            </a:r>
            <a:endParaRPr lang="en-US" sz="3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35566" y="4034082"/>
            <a:ext cx="8596870" cy="632575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7" name="Right Arrow 4"/>
          <p:cNvSpPr/>
          <p:nvPr/>
        </p:nvSpPr>
        <p:spPr>
          <a:xfrm>
            <a:off x="670173" y="3983383"/>
            <a:ext cx="8262263" cy="9221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t" anchorCtr="0">
            <a:noAutofit/>
          </a:bodyPr>
          <a:lstStyle/>
          <a:p>
            <a:pPr marL="0" lvl="1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7663" lvl="1" indent="-347663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Arm’s </a:t>
            </a:r>
            <a:r>
              <a:rPr lang="en-US" sz="3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length basis</a:t>
            </a:r>
            <a:endParaRPr lang="en-US" sz="3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3033" y="4714620"/>
            <a:ext cx="7509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Shareholders (Not interested</a:t>
            </a:r>
            <a:r>
              <a:rPr lang="en-US" sz="3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  <a:endParaRPr lang="en-US" sz="3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Right Arrow 4"/>
          <p:cNvSpPr/>
          <p:nvPr/>
        </p:nvSpPr>
        <p:spPr>
          <a:xfrm>
            <a:off x="365879" y="5435463"/>
            <a:ext cx="8565298" cy="997876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t" anchorCtr="0">
            <a:noAutofit/>
          </a:bodyPr>
          <a:lstStyle/>
          <a:p>
            <a:pPr marL="623888" lvl="1" indent="-333375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3400" b="1" kern="1200" dirty="0" smtClean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rPr>
              <a:t>Prior special resolution if paid-up share capital or transactions above threshold notified</a:t>
            </a:r>
            <a:endParaRPr lang="en-US" sz="3400" b="1" kern="1200" dirty="0">
              <a:solidFill>
                <a:schemeClr val="bg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333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525" y="5715000"/>
            <a:ext cx="8839200" cy="45719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>
              <a:solidFill>
                <a:srgbClr val="1E2BA6"/>
              </a:solidFill>
              <a:latin typeface="Arial Narrow" panose="020B0606020202030204" pitchFamily="34" charset="0"/>
            </a:endParaRPr>
          </a:p>
          <a:p>
            <a:pPr marL="0"/>
            <a:endParaRPr lang="en-US" sz="4400" dirty="0">
              <a:solidFill>
                <a:srgbClr val="1E2BA6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5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24064" y="389097"/>
            <a:ext cx="7878996" cy="902135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2240" tIns="114300" rIns="114300" bIns="114300" numCol="1" spcCol="1270" anchor="ctr" anchorCtr="0">
            <a:noAutofit/>
          </a:bodyPr>
          <a:lstStyle/>
          <a:p>
            <a:pPr lvl="0" algn="l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500" b="1" kern="1200" dirty="0" smtClean="0">
                <a:latin typeface="Arial Narrow" panose="020B0606020202030204" pitchFamily="34" charset="0"/>
              </a:rPr>
              <a:t>Preparedness</a:t>
            </a:r>
            <a:endParaRPr lang="en-US" sz="4500" b="1" kern="1200" dirty="0">
              <a:latin typeface="Arial Narrow" panose="020B0606020202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68776" y="351433"/>
            <a:ext cx="1077799" cy="999251"/>
          </a:xfrm>
          <a:prstGeom prst="ellipse">
            <a:avLst/>
          </a:prstGeom>
          <a:ln>
            <a:solidFill>
              <a:srgbClr val="1E2BA6"/>
            </a:solidFill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hueOff val="0"/>
              <a:satOff val="0"/>
              <a:lumOff val="0"/>
              <a:alphaOff val="0"/>
            </a:schemeClr>
          </a:fillRef>
          <a:effectRef idx="0">
            <a:schemeClr val="lt2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ectangle 9"/>
          <p:cNvSpPr/>
          <p:nvPr/>
        </p:nvSpPr>
        <p:spPr>
          <a:xfrm>
            <a:off x="355299" y="2564420"/>
            <a:ext cx="8588705" cy="713239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37017" y="1671691"/>
            <a:ext cx="8609666" cy="766164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363364" y="2510425"/>
            <a:ext cx="7566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Best Practices 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for ‘proposed’ RPTs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7013" y="1717696"/>
            <a:ext cx="7552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177800" indent="-177800"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marL="293688" indent="-293688"/>
            <a:r>
              <a:rPr lang="en-US" sz="3600" b="1" dirty="0" smtClean="0"/>
              <a:t> </a:t>
            </a:r>
            <a:r>
              <a:rPr lang="en-US" sz="4000" b="1" dirty="0" smtClean="0"/>
              <a:t>Proactive Approach</a:t>
            </a:r>
            <a:endParaRPr lang="en-US" sz="4000" b="1" dirty="0"/>
          </a:p>
        </p:txBody>
      </p:sp>
      <p:sp>
        <p:nvSpPr>
          <p:cNvPr id="16" name="Rectangle 15"/>
          <p:cNvSpPr/>
          <p:nvPr/>
        </p:nvSpPr>
        <p:spPr>
          <a:xfrm>
            <a:off x="355299" y="4855026"/>
            <a:ext cx="8588705" cy="1143000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355299" y="3429000"/>
            <a:ext cx="8547761" cy="1323439"/>
          </a:xfrm>
          <a:prstGeom prst="rect">
            <a:avLst/>
          </a:prstGeom>
          <a:solidFill>
            <a:srgbClr val="1B03AD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Independent 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professional </a:t>
            </a: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certification 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&amp; </a:t>
            </a: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   support documentations</a:t>
            </a:r>
            <a:endParaRPr lang="en-US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0470" y="5007898"/>
            <a:ext cx="5632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3688" indent="-293688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Knowledge Building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686907" y="0"/>
            <a:ext cx="120768" cy="351433"/>
          </a:xfrm>
          <a:prstGeom prst="line">
            <a:avLst/>
          </a:prstGeom>
          <a:ln w="38100">
            <a:solidFill>
              <a:srgbClr val="1E2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928914" y="1317174"/>
            <a:ext cx="21398" cy="223891"/>
          </a:xfrm>
          <a:prstGeom prst="line">
            <a:avLst/>
          </a:prstGeom>
          <a:ln w="38100">
            <a:solidFill>
              <a:srgbClr val="1E2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9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4410" y="471291"/>
            <a:ext cx="7879883" cy="914400"/>
          </a:xfrm>
          <a:prstGeom prst="rect">
            <a:avLst/>
          </a:prstGeom>
          <a:solidFill>
            <a:srgbClr val="1E2BA6">
              <a:alpha val="75000"/>
            </a:srgb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2240" tIns="114300" rIns="114300" bIns="114300" numCol="1" spcCol="1270" anchor="ctr" anchorCtr="0">
            <a:noAutofit/>
          </a:bodyPr>
          <a:lstStyle/>
          <a:p>
            <a:pPr lvl="0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b="1" dirty="0">
                <a:latin typeface="Arial Narrow" panose="020B0606020202030204" pitchFamily="34" charset="0"/>
              </a:rPr>
              <a:t>Draft Rules</a:t>
            </a:r>
            <a:endParaRPr lang="en-US" sz="4800" b="1" kern="1200" dirty="0">
              <a:latin typeface="Arial Narrow" panose="020B0606020202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821" y="1928896"/>
            <a:ext cx="8352071" cy="707886"/>
          </a:xfrm>
          <a:prstGeom prst="rect">
            <a:avLst/>
          </a:prstGeom>
          <a:solidFill>
            <a:srgbClr val="1E2BA6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Materiality 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test </a:t>
            </a: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RPTs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0136" y="2929981"/>
            <a:ext cx="8338757" cy="707886"/>
          </a:xfrm>
          <a:prstGeom prst="rect">
            <a:avLst/>
          </a:prstGeom>
          <a:solidFill>
            <a:srgbClr val="1E2BA6">
              <a:alpha val="75000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177800" indent="-177800"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sz="3600" b="1" dirty="0"/>
              <a:t> </a:t>
            </a:r>
            <a:r>
              <a:rPr lang="en-US" sz="4000" b="1" dirty="0" smtClean="0"/>
              <a:t>Extent of Deemed Related Party </a:t>
            </a:r>
            <a:endParaRPr lang="en-US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20554" y="3893466"/>
            <a:ext cx="8338339" cy="707886"/>
          </a:xfrm>
          <a:prstGeom prst="rect">
            <a:avLst/>
          </a:prstGeom>
          <a:solidFill>
            <a:srgbClr val="1E2BA6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marL="290513" indent="-290513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Your views</a:t>
            </a:r>
            <a:endParaRPr lang="en-US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864496" y="0"/>
            <a:ext cx="14514" cy="381000"/>
          </a:xfrm>
          <a:prstGeom prst="line">
            <a:avLst/>
          </a:prstGeom>
          <a:ln w="38100">
            <a:solidFill>
              <a:srgbClr val="1E2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4"/>
          </p:cNvCxnSpPr>
          <p:nvPr/>
        </p:nvCxnSpPr>
        <p:spPr>
          <a:xfrm flipH="1">
            <a:off x="547915" y="1417134"/>
            <a:ext cx="130924" cy="328541"/>
          </a:xfrm>
          <a:prstGeom prst="line">
            <a:avLst/>
          </a:prstGeom>
          <a:ln w="38100">
            <a:solidFill>
              <a:srgbClr val="1E2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33768" y="326993"/>
            <a:ext cx="1090141" cy="1090141"/>
          </a:xfrm>
          <a:prstGeom prst="ellipse">
            <a:avLst/>
          </a:prstGeom>
          <a:ln>
            <a:solidFill>
              <a:srgbClr val="1E2BA6"/>
            </a:solidFill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hueOff val="0"/>
              <a:satOff val="0"/>
              <a:lumOff val="0"/>
              <a:alphaOff val="0"/>
            </a:schemeClr>
          </a:fillRef>
          <a:effectRef idx="0">
            <a:schemeClr val="lt2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8967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B007-240C-400D-8024-7E8F1C79E5E2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533400"/>
            <a:ext cx="8153400" cy="5791200"/>
          </a:xfrm>
          <a:prstGeom prst="rect">
            <a:avLst/>
          </a:prstGeom>
          <a:solidFill>
            <a:srgbClr val="1E2BA6">
              <a:alpha val="9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1143000" y="2626413"/>
            <a:ext cx="6934200" cy="80486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7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Thank you</a:t>
            </a:r>
            <a:endParaRPr lang="en-US" sz="7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82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1197</TotalTime>
  <Words>164</Words>
  <Application>Microsoft Office PowerPoint</Application>
  <PresentationFormat>On-screen Show (4:3)</PresentationFormat>
  <Paragraphs>52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Related Party Transactions The Companies Act 2013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Nestlé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Companies Act, 2013 Related Party Transactions – An analysis</dc:title>
  <dc:creator>Arya,Gunjan,GURGAON,LEGAL</dc:creator>
  <cp:lastModifiedBy>Rai,Pramod-Kumar,GURGAON,LEGAL</cp:lastModifiedBy>
  <cp:revision>99</cp:revision>
  <dcterms:created xsi:type="dcterms:W3CDTF">2013-09-05T06:49:54Z</dcterms:created>
  <dcterms:modified xsi:type="dcterms:W3CDTF">2013-09-11T07:18:08Z</dcterms:modified>
</cp:coreProperties>
</file>