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Lst>
  <p:notesMasterIdLst>
    <p:notesMasterId r:id="rId42"/>
  </p:notesMasterIdLst>
  <p:sldIdLst>
    <p:sldId id="532" r:id="rId4"/>
    <p:sldId id="474" r:id="rId5"/>
    <p:sldId id="436" r:id="rId6"/>
    <p:sldId id="446" r:id="rId7"/>
    <p:sldId id="447" r:id="rId8"/>
    <p:sldId id="490" r:id="rId9"/>
    <p:sldId id="477" r:id="rId10"/>
    <p:sldId id="438" r:id="rId11"/>
    <p:sldId id="478" r:id="rId12"/>
    <p:sldId id="531" r:id="rId13"/>
    <p:sldId id="491" r:id="rId14"/>
    <p:sldId id="440" r:id="rId15"/>
    <p:sldId id="441" r:id="rId16"/>
    <p:sldId id="442" r:id="rId17"/>
    <p:sldId id="443" r:id="rId18"/>
    <p:sldId id="480" r:id="rId19"/>
    <p:sldId id="479" r:id="rId20"/>
    <p:sldId id="452" r:id="rId21"/>
    <p:sldId id="444" r:id="rId22"/>
    <p:sldId id="453" r:id="rId23"/>
    <p:sldId id="445" r:id="rId24"/>
    <p:sldId id="545" r:id="rId25"/>
    <p:sldId id="546" r:id="rId26"/>
    <p:sldId id="547" r:id="rId27"/>
    <p:sldId id="551" r:id="rId28"/>
    <p:sldId id="548" r:id="rId29"/>
    <p:sldId id="549" r:id="rId30"/>
    <p:sldId id="550" r:id="rId31"/>
    <p:sldId id="536" r:id="rId32"/>
    <p:sldId id="537" r:id="rId33"/>
    <p:sldId id="538" r:id="rId34"/>
    <p:sldId id="539" r:id="rId35"/>
    <p:sldId id="540" r:id="rId36"/>
    <p:sldId id="541" r:id="rId37"/>
    <p:sldId id="542" r:id="rId38"/>
    <p:sldId id="489" r:id="rId39"/>
    <p:sldId id="552" r:id="rId40"/>
    <p:sldId id="533" r:id="rId41"/>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
          <p15:clr>
            <a:srgbClr val="A4A3A4"/>
          </p15:clr>
        </p15:guide>
        <p15:guide id="2" orient="horz" pos="4078">
          <p15:clr>
            <a:srgbClr val="A4A3A4"/>
          </p15:clr>
        </p15:guide>
        <p15:guide id="3" orient="horz" pos="744">
          <p15:clr>
            <a:srgbClr val="A4A3A4"/>
          </p15:clr>
        </p15:guide>
        <p15:guide id="4" pos="242">
          <p15:clr>
            <a:srgbClr val="A4A3A4"/>
          </p15:clr>
        </p15:guide>
        <p15:guide id="5" pos="5523">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94667" autoAdjust="0"/>
  </p:normalViewPr>
  <p:slideViewPr>
    <p:cSldViewPr>
      <p:cViewPr varScale="1">
        <p:scale>
          <a:sx n="70" d="100"/>
          <a:sy n="70" d="100"/>
        </p:scale>
        <p:origin x="1434" y="72"/>
      </p:cViewPr>
      <p:guideLst>
        <p:guide orient="horz" pos="243"/>
        <p:guide orient="horz" pos="4078"/>
        <p:guide orient="horz" pos="744"/>
        <p:guide pos="242"/>
        <p:guide pos="5523"/>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08" y="-84"/>
      </p:cViewPr>
      <p:guideLst>
        <p:guide orient="horz" pos="3110"/>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BD8815A2-F4AC-431E-8266-3A3F85928AB5}" type="datetimeFigureOut">
              <a:rPr lang="en-US" smtClean="0"/>
              <a:pPr/>
              <a:t>9/11/2013</a:t>
            </a:fld>
            <a:endParaRPr lang="en-GB"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4A426251-0EF9-476B-92C8-BC4528CE61B1}" type="slidenum">
              <a:rPr lang="en-GB" smtClean="0"/>
              <a:pPr/>
              <a:t>‹#›</a:t>
            </a:fld>
            <a:endParaRPr lang="en-GB" dirty="0"/>
          </a:p>
        </p:txBody>
      </p:sp>
    </p:spTree>
    <p:extLst>
      <p:ext uri="{BB962C8B-B14F-4D97-AF65-F5344CB8AC3E}">
        <p14:creationId xmlns:p14="http://schemas.microsoft.com/office/powerpoint/2010/main" val="166111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2700000"/>
            <a:ext cx="8424000" cy="430887"/>
          </a:xfrm>
        </p:spPr>
        <p:txBody>
          <a:bodyPr lIns="0" tIns="0" rIns="0" bIns="0" anchor="t" anchorCtr="0">
            <a:spAutoFit/>
          </a:bodyPr>
          <a:lstStyle>
            <a:lvl1pPr algn="l">
              <a:defRPr sz="2800" b="0">
                <a:solidFill>
                  <a:schemeClr val="accent1"/>
                </a:solidFill>
                <a:latin typeface="+mj-lt"/>
              </a:defRPr>
            </a:lvl1pPr>
          </a:lstStyle>
          <a:p>
            <a:r>
              <a:rPr lang="en-US"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lIns="0" tIns="0" rIns="0" bIns="0">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4" descr="DEL_COL"/>
          <p:cNvPicPr preferRelativeResize="0">
            <a:picLocks noChangeAspect="1" noChangeArrowheads="1"/>
          </p:cNvPicPr>
          <p:nvPr/>
        </p:nvPicPr>
        <p:blipFill>
          <a:blip r:embed="rId2" cstate="print"/>
          <a:srcRect/>
          <a:stretch>
            <a:fillRect/>
          </a:stretch>
        </p:blipFill>
        <p:spPr bwMode="auto">
          <a:xfrm>
            <a:off x="358775" y="358775"/>
            <a:ext cx="1889125" cy="377825"/>
          </a:xfrm>
          <a:prstGeom prst="rect">
            <a:avLst/>
          </a:prstGeom>
          <a:noFill/>
          <a:ln w="12700">
            <a:noFill/>
            <a:miter lim="800000"/>
            <a:headEnd/>
            <a:tailEnd/>
          </a:ln>
        </p:spPr>
      </p:pic>
      <p:pic>
        <p:nvPicPr>
          <p:cNvPr id="5" name="Picture 4" descr="DEL_COL"/>
          <p:cNvPicPr preferRelativeResize="0">
            <a:picLocks noChangeAspect="1" noChangeArrowheads="1"/>
          </p:cNvPicPr>
          <p:nvPr userDrawn="1"/>
        </p:nvPicPr>
        <p:blipFill>
          <a:blip r:embed="rId3" cstate="email"/>
          <a:srcRect/>
          <a:stretch>
            <a:fillRect/>
          </a:stretch>
        </p:blipFill>
        <p:spPr bwMode="auto">
          <a:xfrm>
            <a:off x="358775" y="358775"/>
            <a:ext cx="1889125" cy="377825"/>
          </a:xfrm>
          <a:prstGeom prst="rect">
            <a:avLst/>
          </a:prstGeom>
          <a:noFill/>
          <a:ln w="12700">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1"/>
          </p:nvPr>
        </p:nvSpPr>
        <p:spPr>
          <a:xfrm>
            <a:off x="720000" y="6570000"/>
            <a:ext cx="5400000" cy="123111"/>
          </a:xfrm>
          <a:prstGeom prst="rect">
            <a:avLst/>
          </a:prstGeom>
        </p:spPr>
        <p:txBody>
          <a:bodyPr/>
          <a:lstStyle/>
          <a:p>
            <a:r>
              <a:rPr lang="en-US" dirty="0" smtClean="0"/>
              <a:t>Deloitte methodology for UK Bribery Act</a:t>
            </a:r>
          </a:p>
        </p:txBody>
      </p:sp>
      <p:sp>
        <p:nvSpPr>
          <p:cNvPr id="6" name="Slide Number Placeholder 5"/>
          <p:cNvSpPr>
            <a:spLocks noGrp="1"/>
          </p:cNvSpPr>
          <p:nvPr>
            <p:ph type="sldNum" sz="quarter" idx="12"/>
          </p:nvPr>
        </p:nvSpPr>
        <p:spPr/>
        <p:txBody>
          <a:bodyPr/>
          <a:lstStyle/>
          <a:p>
            <a:fld id="{313880FF-B11A-4FA9-B5CC-7226C1B8517C}" type="slidenum">
              <a:rPr lang="en-GB" smtClean="0"/>
              <a:pPr/>
              <a:t>‹#›</a:t>
            </a:fld>
            <a:endParaRPr lang="en-GB" dirty="0"/>
          </a:p>
        </p:txBody>
      </p:sp>
      <p:sp>
        <p:nvSpPr>
          <p:cNvPr id="8" name="Date Placeholder 3"/>
          <p:cNvSpPr txBox="1">
            <a:spLocks/>
          </p:cNvSpPr>
          <p:nvPr/>
        </p:nvSpPr>
        <p:spPr>
          <a:xfrm>
            <a:off x="7355727"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©2012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
        <p:nvSpPr>
          <p:cNvPr id="7"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©2011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1"/>
          </p:nvPr>
        </p:nvSpPr>
        <p:spPr>
          <a:xfrm>
            <a:off x="720000" y="6570000"/>
            <a:ext cx="5400000" cy="123111"/>
          </a:xfrm>
          <a:prstGeom prst="rect">
            <a:avLst/>
          </a:prstGeom>
        </p:spPr>
        <p:txBody>
          <a:bodyPr/>
          <a:lstStyle/>
          <a:p>
            <a:r>
              <a:rPr lang="en-US" dirty="0" smtClean="0"/>
              <a:t>Deloitte methodology for UK Bribery Act</a:t>
            </a:r>
          </a:p>
        </p:txBody>
      </p:sp>
      <p:sp>
        <p:nvSpPr>
          <p:cNvPr id="6" name="Slide Number Placeholder 5"/>
          <p:cNvSpPr>
            <a:spLocks noGrp="1"/>
          </p:cNvSpPr>
          <p:nvPr>
            <p:ph type="sldNum" sz="quarter" idx="12"/>
          </p:nvPr>
        </p:nvSpPr>
        <p:spPr/>
        <p:txBody>
          <a:bodyPr/>
          <a:lstStyle/>
          <a:p>
            <a:fld id="{313880FF-B11A-4FA9-B5CC-7226C1B8517C}" type="slidenum">
              <a:rPr lang="en-GB" smtClean="0"/>
              <a:pPr/>
              <a:t>‹#›</a:t>
            </a:fld>
            <a:endParaRPr lang="en-GB" dirty="0"/>
          </a:p>
        </p:txBody>
      </p:sp>
      <p:sp>
        <p:nvSpPr>
          <p:cNvPr id="8" name="Date Placeholder 3"/>
          <p:cNvSpPr txBox="1">
            <a:spLocks/>
          </p:cNvSpPr>
          <p:nvPr/>
        </p:nvSpPr>
        <p:spPr>
          <a:xfrm>
            <a:off x="7355727"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©2012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
        <p:nvSpPr>
          <p:cNvPr id="7"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©2011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3152001"/>
            <a:ext cx="8424000" cy="553998"/>
          </a:xfrm>
        </p:spPr>
        <p:txBody>
          <a:bodyPr vert="horz" wrap="square" lIns="0" tIns="0" rIns="0" bIns="0" rtlCol="0" anchor="t" anchorCtr="0">
            <a:spAutoFit/>
          </a:bodyPr>
          <a:lstStyle>
            <a:lvl1pPr algn="l" defTabSz="914400" rtl="0" eaLnBrk="1" latinLnBrk="0" hangingPunct="1">
              <a:spcBef>
                <a:spcPct val="0"/>
              </a:spcBef>
              <a:buNone/>
              <a:defRPr lang="en-GB" sz="3600" b="0" kern="1200" dirty="0" smtClean="0">
                <a:solidFill>
                  <a:schemeClr val="bg1"/>
                </a:solidFill>
                <a:latin typeface="+mj-lt"/>
                <a:ea typeface="+mj-ea"/>
                <a:cs typeface="+mj-cs"/>
              </a:defRPr>
            </a:lvl1pPr>
          </a:lstStyle>
          <a:p>
            <a:r>
              <a:rPr lang="en-US" dirty="0"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7"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©2011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
        <p:nvSpPr>
          <p:cNvPr id="8" name="Footer Placeholder 4"/>
          <p:cNvSpPr>
            <a:spLocks noGrp="1"/>
          </p:cNvSpPr>
          <p:nvPr>
            <p:ph type="ftr" sz="quarter" idx="3"/>
          </p:nvPr>
        </p:nvSpPr>
        <p:spPr>
          <a:xfrm>
            <a:off x="720000" y="6570000"/>
            <a:ext cx="5400000" cy="123111"/>
          </a:xfrm>
          <a:prstGeom prst="rect">
            <a:avLst/>
          </a:prstGeom>
        </p:spPr>
        <p:txBody>
          <a:bodyPr vert="horz" lIns="0" tIns="0" rIns="0" bIns="0" rtlCol="0" anchor="t" anchorCtr="0">
            <a:noAutofit/>
          </a:bodyPr>
          <a:lstStyle>
            <a:lvl1pPr algn="l">
              <a:defRPr sz="800">
                <a:solidFill>
                  <a:schemeClr val="accent1"/>
                </a:solidFill>
              </a:defRPr>
            </a:lvl1pPr>
          </a:lstStyle>
          <a:p>
            <a:r>
              <a:rPr lang="en-US" dirty="0" smtClean="0"/>
              <a:t>Deloitte methodology for UK Bribery Act</a:t>
            </a:r>
          </a:p>
        </p:txBody>
      </p:sp>
      <p:sp>
        <p:nvSpPr>
          <p:cNvPr id="12"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800" b="1">
                <a:solidFill>
                  <a:schemeClr val="accent1"/>
                </a:solidFill>
              </a:defRPr>
            </a:lvl1pPr>
          </a:lstStyle>
          <a:p>
            <a:fld id="{313880FF-B11A-4FA9-B5CC-7226C1B8517C}"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©2011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
        <p:nvSpPr>
          <p:cNvPr id="9" name="Footer Placeholder 4"/>
          <p:cNvSpPr>
            <a:spLocks noGrp="1"/>
          </p:cNvSpPr>
          <p:nvPr>
            <p:ph type="ftr" sz="quarter" idx="3"/>
          </p:nvPr>
        </p:nvSpPr>
        <p:spPr>
          <a:xfrm>
            <a:off x="720000" y="6570000"/>
            <a:ext cx="5400000" cy="123111"/>
          </a:xfrm>
          <a:prstGeom prst="rect">
            <a:avLst/>
          </a:prstGeom>
        </p:spPr>
        <p:txBody>
          <a:bodyPr vert="horz" lIns="0" tIns="0" rIns="0" bIns="0" rtlCol="0" anchor="t" anchorCtr="0">
            <a:noAutofit/>
          </a:bodyPr>
          <a:lstStyle>
            <a:lvl1pPr algn="l">
              <a:defRPr sz="800">
                <a:solidFill>
                  <a:schemeClr val="accent1"/>
                </a:solidFill>
              </a:defRPr>
            </a:lvl1pPr>
          </a:lstStyle>
          <a:p>
            <a:r>
              <a:rPr lang="en-US" dirty="0" smtClean="0"/>
              <a:t>Deloitte methodology for UK Bribery Act</a:t>
            </a:r>
          </a:p>
        </p:txBody>
      </p:sp>
      <p:sp>
        <p:nvSpPr>
          <p:cNvPr id="10"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800" b="1">
                <a:solidFill>
                  <a:schemeClr val="accent1"/>
                </a:solidFill>
              </a:defRPr>
            </a:lvl1pPr>
          </a:lstStyle>
          <a:p>
            <a:fld id="{313880FF-B11A-4FA9-B5CC-7226C1B8517C}" type="slidenum">
              <a:rPr lang="en-GB" smtClean="0"/>
              <a:pPr/>
              <a:t>‹#›</a:t>
            </a:fld>
            <a:endParaRPr lang="en-GB" dirty="0"/>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DHS Logo.png"/>
          <p:cNvPicPr>
            <a:picLocks noChangeAspect="1"/>
          </p:cNvPicPr>
          <p:nvPr/>
        </p:nvPicPr>
        <p:blipFill>
          <a:blip r:embed="rId2"/>
          <a:srcRect/>
          <a:stretch>
            <a:fillRect/>
          </a:stretch>
        </p:blipFill>
        <p:spPr bwMode="auto">
          <a:xfrm>
            <a:off x="381000" y="342900"/>
            <a:ext cx="2582863" cy="735013"/>
          </a:xfrm>
          <a:prstGeom prst="rect">
            <a:avLst/>
          </a:prstGeom>
          <a:noFill/>
          <a:ln w="9525">
            <a:noFill/>
            <a:miter lim="800000"/>
            <a:headEnd/>
            <a:tailEnd/>
          </a:ln>
        </p:spPr>
      </p:pic>
      <p:sp>
        <p:nvSpPr>
          <p:cNvPr id="2" name="Title 1"/>
          <p:cNvSpPr>
            <a:spLocks noGrp="1"/>
          </p:cNvSpPr>
          <p:nvPr>
            <p:ph type="ctrTitle"/>
          </p:nvPr>
        </p:nvSpPr>
        <p:spPr>
          <a:xfrm>
            <a:off x="360000" y="2700000"/>
            <a:ext cx="8424000" cy="430887"/>
          </a:xfrm>
        </p:spPr>
        <p:txBody>
          <a:bodyPr lIns="0" tIns="0" rIns="0" bIns="0" anchor="t" anchorCtr="0">
            <a:spAutoFit/>
          </a:bodyPr>
          <a:lstStyle>
            <a:lvl1pPr algn="l">
              <a:defRPr sz="2800" b="0">
                <a:solidFill>
                  <a:schemeClr val="accent1"/>
                </a:solidFill>
                <a:latin typeface="+mj-lt"/>
              </a:defRPr>
            </a:lvl1pPr>
          </a:lstStyle>
          <a:p>
            <a:r>
              <a:rPr lang="en-US"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lIns="0" tIns="0" rIns="0" bIns="0">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94539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10" name="Rectangle 9"/>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2566089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accent3"/>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fld id="{313880FF-B11A-4FA9-B5CC-7226C1B8517C}"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1066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60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Rectangle 7"/>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3078274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10" name="Rectangle 9"/>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178213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pPr/>
              <a:t>‹#›</a:t>
            </a:fld>
            <a:endParaRPr lang="en-GB" dirty="0"/>
          </a:p>
        </p:txBody>
      </p:sp>
      <p:sp>
        <p:nvSpPr>
          <p:cNvPr id="10"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Rectangle 7"/>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5630646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0" name="Picture 5" descr="DHS Logo.png"/>
          <p:cNvPicPr>
            <a:picLocks noChangeAspect="1"/>
          </p:cNvPicPr>
          <p:nvPr/>
        </p:nvPicPr>
        <p:blipFill>
          <a:blip r:embed="rId2" cstate="print"/>
          <a:srcRect/>
          <a:stretch>
            <a:fillRect/>
          </a:stretch>
        </p:blipFill>
        <p:spPr bwMode="auto">
          <a:xfrm>
            <a:off x="398462" y="2828925"/>
            <a:ext cx="3244844" cy="922565"/>
          </a:xfrm>
          <a:prstGeom prst="rect">
            <a:avLst/>
          </a:prstGeom>
          <a:noFill/>
          <a:ln w="9525">
            <a:noFill/>
            <a:miter lim="800000"/>
            <a:headEnd/>
            <a:tailEnd/>
          </a:ln>
        </p:spPr>
      </p:pic>
    </p:spTree>
    <p:extLst>
      <p:ext uri="{BB962C8B-B14F-4D97-AF65-F5344CB8AC3E}">
        <p14:creationId xmlns:p14="http://schemas.microsoft.com/office/powerpoint/2010/main" val="41261056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vert="horz" lIns="0" tIns="0" rIns="0" bIns="0" rtlCol="0" anchor="t" anchorCtr="0">
            <a:noAutofit/>
          </a:bodyPr>
          <a:lstStyle>
            <a:lvl1pPr algn="l" defTabSz="914400" rtl="0" eaLnBrk="1" latinLnBrk="0" hangingPunct="1">
              <a:spcBef>
                <a:spcPct val="0"/>
              </a:spcBef>
              <a:buNone/>
              <a:defRPr lang="en-GB" sz="2400" b="1"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0"/>
            <a:ext cx="5634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1846659"/>
          </a:xfrm>
        </p:spPr>
        <p:txBody>
          <a:bodyPr vert="horz" lIns="0" tIns="0" rIns="0" bIns="0" rtlCol="0" anchor="t" anchorCtr="0">
            <a:spAutoFit/>
          </a:bodyPr>
          <a:lstStyle>
            <a:lvl1pPr marL="0" indent="0" algn="l" defTabSz="914400" rtl="0" eaLnBrk="1" latinLnBrk="0" hangingPunct="1">
              <a:spcBef>
                <a:spcPct val="0"/>
              </a:spcBef>
              <a:buNone/>
              <a:defRPr lang="en-US" sz="4000" b="0" kern="1200" smtClean="0">
                <a:solidFill>
                  <a:schemeClr val="accent2"/>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TextBox 7"/>
          <p:cNvSpPr txBox="1"/>
          <p:nvPr/>
        </p:nvSpPr>
        <p:spPr>
          <a:xfrm>
            <a:off x="0" y="6248400"/>
            <a:ext cx="1219200" cy="369888"/>
          </a:xfrm>
          <a:prstGeom prst="rect">
            <a:avLst/>
          </a:prstGeom>
          <a:noFill/>
        </p:spPr>
        <p:txBody>
          <a:bodyPr>
            <a:spAutoFit/>
          </a:bodyPr>
          <a:lstStyle/>
          <a:p>
            <a:pPr>
              <a:defRPr/>
            </a:pPr>
            <a:endParaRPr lang="en-US" dirty="0">
              <a:solidFill>
                <a:srgbClr val="000000"/>
              </a:solidFill>
            </a:endParaRPr>
          </a:p>
        </p:txBody>
      </p:sp>
      <p:sp>
        <p:nvSpPr>
          <p:cNvPr id="11" name="Rectangle 10"/>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4087854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10" name="Slide Number Placeholder 9"/>
          <p:cNvSpPr>
            <a:spLocks noGrp="1"/>
          </p:cNvSpPr>
          <p:nvPr>
            <p:ph type="sldNum" sz="quarter" idx="10"/>
          </p:nvPr>
        </p:nvSpPr>
        <p:spPr>
          <a:xfrm>
            <a:off x="360000" y="6570000"/>
            <a:ext cx="360000" cy="123111"/>
          </a:xfrm>
        </p:spPr>
        <p:txBody>
          <a:bodyPr/>
          <a:lstStyle/>
          <a:p>
            <a:fld id="{313880FF-B11A-4FA9-B5CC-7226C1B8517C}" type="slidenum">
              <a:rPr lang="en-GB" smtClean="0">
                <a:solidFill>
                  <a:srgbClr val="002776"/>
                </a:solidFill>
              </a:rPr>
              <a:pPr/>
              <a:t>‹#›</a:t>
            </a:fld>
            <a:endParaRPr lang="en-GB" dirty="0">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35449250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4134335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1334423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fld id="{313880FF-B11A-4FA9-B5CC-7226C1B8517C}" type="slidenum">
              <a:rPr lang="en-GB" smtClean="0">
                <a:solidFill>
                  <a:srgbClr val="FFFFFF"/>
                </a:solidFill>
              </a:rPr>
              <a:pPr/>
              <a:t>‹#›</a:t>
            </a:fld>
            <a:endParaRPr lang="en-GB" dirty="0">
              <a:solidFill>
                <a:srgbClr val="FFFFFF"/>
              </a:solidFill>
            </a:endParaRPr>
          </a:p>
        </p:txBody>
      </p:sp>
      <p:sp>
        <p:nvSpPr>
          <p:cNvPr id="4" name="Rectangle 3"/>
          <p:cNvSpPr>
            <a:spLocks noChangeArrowheads="1"/>
          </p:cNvSpPr>
          <p:nvPr userDrawn="1"/>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FFFFFF"/>
                </a:solidFill>
                <a:cs typeface="Arial" charset="0"/>
              </a:rPr>
              <a:t>© </a:t>
            </a:r>
            <a:r>
              <a:rPr lang="en-US" sz="800" dirty="0" smtClean="0">
                <a:solidFill>
                  <a:srgbClr val="FFFFFF"/>
                </a:solidFill>
                <a:cs typeface="Arial" charset="0"/>
              </a:rPr>
              <a:t>2012 </a:t>
            </a:r>
            <a:r>
              <a:rPr lang="en-US" sz="800" dirty="0">
                <a:solidFill>
                  <a:srgbClr val="FFFFFF"/>
                </a:solidFill>
                <a:cs typeface="Arial" charset="0"/>
              </a:rPr>
              <a:t>Deloitte Haskins &amp; Sells</a:t>
            </a:r>
          </a:p>
        </p:txBody>
      </p:sp>
    </p:spTree>
    <p:extLst>
      <p:ext uri="{BB962C8B-B14F-4D97-AF65-F5344CB8AC3E}">
        <p14:creationId xmlns:p14="http://schemas.microsoft.com/office/powerpoint/2010/main" val="37611160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10" name="Slide Number Placeholder 9"/>
          <p:cNvSpPr>
            <a:spLocks noGrp="1"/>
          </p:cNvSpPr>
          <p:nvPr>
            <p:ph type="sldNum" sz="quarter" idx="10"/>
          </p:nvPr>
        </p:nvSpPr>
        <p:spPr>
          <a:xfrm>
            <a:off x="360000" y="6570000"/>
            <a:ext cx="360000" cy="123111"/>
          </a:xfrm>
        </p:spPr>
        <p:txBody>
          <a:bodyPr/>
          <a:lstStyle/>
          <a:p>
            <a:fld id="{313880FF-B11A-4FA9-B5CC-7226C1B8517C}" type="slidenum">
              <a:rPr lang="en-GB" smtClean="0">
                <a:solidFill>
                  <a:srgbClr val="002776"/>
                </a:solidFill>
              </a:rPr>
              <a:pPr/>
              <a:t>‹#›</a:t>
            </a:fld>
            <a:endParaRPr lang="en-GB" dirty="0">
              <a:solidFill>
                <a:srgbClr val="002776"/>
              </a:solidFill>
            </a:endParaRPr>
          </a:p>
        </p:txBody>
      </p:sp>
      <p:sp>
        <p:nvSpPr>
          <p:cNvPr id="7" name="Rectangle 6"/>
          <p:cNvSpPr>
            <a:spLocks noChangeArrowheads="1"/>
          </p:cNvSpPr>
          <p:nvPr userDrawn="1"/>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16442259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DHS Logo.png"/>
          <p:cNvPicPr>
            <a:picLocks noChangeAspect="1"/>
          </p:cNvPicPr>
          <p:nvPr/>
        </p:nvPicPr>
        <p:blipFill>
          <a:blip r:embed="rId2"/>
          <a:srcRect/>
          <a:stretch>
            <a:fillRect/>
          </a:stretch>
        </p:blipFill>
        <p:spPr bwMode="auto">
          <a:xfrm>
            <a:off x="381000" y="342900"/>
            <a:ext cx="2582863" cy="735013"/>
          </a:xfrm>
          <a:prstGeom prst="rect">
            <a:avLst/>
          </a:prstGeom>
          <a:noFill/>
          <a:ln w="9525">
            <a:noFill/>
            <a:miter lim="800000"/>
            <a:headEnd/>
            <a:tailEnd/>
          </a:ln>
        </p:spPr>
      </p:pic>
      <p:sp>
        <p:nvSpPr>
          <p:cNvPr id="2" name="Title 1"/>
          <p:cNvSpPr>
            <a:spLocks noGrp="1"/>
          </p:cNvSpPr>
          <p:nvPr>
            <p:ph type="ctrTitle"/>
          </p:nvPr>
        </p:nvSpPr>
        <p:spPr>
          <a:xfrm>
            <a:off x="360000" y="2700000"/>
            <a:ext cx="8424000" cy="430887"/>
          </a:xfrm>
        </p:spPr>
        <p:txBody>
          <a:bodyPr lIns="0" tIns="0" rIns="0" bIns="0" anchor="t" anchorCtr="0">
            <a:spAutoFit/>
          </a:bodyPr>
          <a:lstStyle>
            <a:lvl1pPr algn="l">
              <a:defRPr sz="2800" b="0">
                <a:solidFill>
                  <a:schemeClr val="accent1"/>
                </a:solidFill>
                <a:latin typeface="+mj-lt"/>
              </a:defRPr>
            </a:lvl1pPr>
          </a:lstStyle>
          <a:p>
            <a:r>
              <a:rPr lang="en-US"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lIns="0" tIns="0" rIns="0" bIns="0">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38032297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10" name="Rectangle 9"/>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3224855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accent3"/>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fld id="{313880FF-B11A-4FA9-B5CC-7226C1B8517C}"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3224495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60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Rectangle 7"/>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26614277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10" name="Rectangle 9"/>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22767638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Rectangle 7"/>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11868574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0" name="Picture 5" descr="DHS Logo.png"/>
          <p:cNvPicPr>
            <a:picLocks noChangeAspect="1"/>
          </p:cNvPicPr>
          <p:nvPr/>
        </p:nvPicPr>
        <p:blipFill>
          <a:blip r:embed="rId2" cstate="print"/>
          <a:srcRect/>
          <a:stretch>
            <a:fillRect/>
          </a:stretch>
        </p:blipFill>
        <p:spPr bwMode="auto">
          <a:xfrm>
            <a:off x="398462" y="2828925"/>
            <a:ext cx="3244844" cy="922565"/>
          </a:xfrm>
          <a:prstGeom prst="rect">
            <a:avLst/>
          </a:prstGeom>
          <a:noFill/>
          <a:ln w="9525">
            <a:noFill/>
            <a:miter lim="800000"/>
            <a:headEnd/>
            <a:tailEnd/>
          </a:ln>
        </p:spPr>
      </p:pic>
    </p:spTree>
    <p:extLst>
      <p:ext uri="{BB962C8B-B14F-4D97-AF65-F5344CB8AC3E}">
        <p14:creationId xmlns:p14="http://schemas.microsoft.com/office/powerpoint/2010/main" val="37459147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vert="horz" lIns="0" tIns="0" rIns="0" bIns="0" rtlCol="0" anchor="t" anchorCtr="0">
            <a:noAutofit/>
          </a:bodyPr>
          <a:lstStyle>
            <a:lvl1pPr algn="l" defTabSz="914400" rtl="0" eaLnBrk="1" latinLnBrk="0" hangingPunct="1">
              <a:spcBef>
                <a:spcPct val="0"/>
              </a:spcBef>
              <a:buNone/>
              <a:defRPr lang="en-GB" sz="2400" b="1"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0"/>
            <a:ext cx="5634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1846659"/>
          </a:xfrm>
        </p:spPr>
        <p:txBody>
          <a:bodyPr vert="horz" lIns="0" tIns="0" rIns="0" bIns="0" rtlCol="0" anchor="t" anchorCtr="0">
            <a:spAutoFit/>
          </a:bodyPr>
          <a:lstStyle>
            <a:lvl1pPr marL="0" indent="0" algn="l" defTabSz="914400" rtl="0" eaLnBrk="1" latinLnBrk="0" hangingPunct="1">
              <a:spcBef>
                <a:spcPct val="0"/>
              </a:spcBef>
              <a:buNone/>
              <a:defRPr lang="en-US" sz="4000" b="0" kern="1200" smtClean="0">
                <a:solidFill>
                  <a:schemeClr val="accent2"/>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8" name="TextBox 7"/>
          <p:cNvSpPr txBox="1"/>
          <p:nvPr/>
        </p:nvSpPr>
        <p:spPr>
          <a:xfrm>
            <a:off x="0" y="6248400"/>
            <a:ext cx="1219200" cy="369888"/>
          </a:xfrm>
          <a:prstGeom prst="rect">
            <a:avLst/>
          </a:prstGeom>
          <a:noFill/>
        </p:spPr>
        <p:txBody>
          <a:bodyPr>
            <a:spAutoFit/>
          </a:bodyPr>
          <a:lstStyle/>
          <a:p>
            <a:pPr>
              <a:defRPr/>
            </a:pPr>
            <a:endParaRPr lang="en-US" dirty="0">
              <a:solidFill>
                <a:srgbClr val="000000"/>
              </a:solidFill>
            </a:endParaRPr>
          </a:p>
        </p:txBody>
      </p:sp>
      <p:sp>
        <p:nvSpPr>
          <p:cNvPr id="11" name="Rectangle 10"/>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841777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10" name="Slide Number Placeholder 9"/>
          <p:cNvSpPr>
            <a:spLocks noGrp="1"/>
          </p:cNvSpPr>
          <p:nvPr>
            <p:ph type="sldNum" sz="quarter" idx="10"/>
          </p:nvPr>
        </p:nvSpPr>
        <p:spPr>
          <a:xfrm>
            <a:off x="360000" y="6570000"/>
            <a:ext cx="360000" cy="123111"/>
          </a:xfrm>
        </p:spPr>
        <p:txBody>
          <a:bodyPr/>
          <a:lstStyle/>
          <a:p>
            <a:fld id="{313880FF-B11A-4FA9-B5CC-7226C1B8517C}" type="slidenum">
              <a:rPr lang="en-GB" smtClean="0">
                <a:solidFill>
                  <a:srgbClr val="002776"/>
                </a:solidFill>
              </a:rPr>
              <a:pPr/>
              <a:t>‹#›</a:t>
            </a:fld>
            <a:endParaRPr lang="en-GB" dirty="0">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23852799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39790855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7" name="Rectangle 6"/>
          <p:cNvSpPr>
            <a:spLocks noChangeArrowheads="1"/>
          </p:cNvSpPr>
          <p:nvPr/>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42470828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fld id="{313880FF-B11A-4FA9-B5CC-7226C1B8517C}" type="slidenum">
              <a:rPr lang="en-GB" smtClean="0">
                <a:solidFill>
                  <a:srgbClr val="FFFFFF"/>
                </a:solidFill>
              </a:rPr>
              <a:pPr/>
              <a:t>‹#›</a:t>
            </a:fld>
            <a:endParaRPr lang="en-GB" dirty="0">
              <a:solidFill>
                <a:srgbClr val="FFFFFF"/>
              </a:solidFill>
            </a:endParaRPr>
          </a:p>
        </p:txBody>
      </p:sp>
      <p:sp>
        <p:nvSpPr>
          <p:cNvPr id="4" name="Rectangle 3"/>
          <p:cNvSpPr>
            <a:spLocks noChangeArrowheads="1"/>
          </p:cNvSpPr>
          <p:nvPr userDrawn="1"/>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FFFFFF"/>
                </a:solidFill>
                <a:cs typeface="Arial" charset="0"/>
              </a:rPr>
              <a:t>© </a:t>
            </a:r>
            <a:r>
              <a:rPr lang="en-US" sz="800" dirty="0" smtClean="0">
                <a:solidFill>
                  <a:srgbClr val="FFFFFF"/>
                </a:solidFill>
                <a:cs typeface="Arial" charset="0"/>
              </a:rPr>
              <a:t>2012 </a:t>
            </a:r>
            <a:r>
              <a:rPr lang="en-US" sz="800" dirty="0">
                <a:solidFill>
                  <a:srgbClr val="FFFFFF"/>
                </a:solidFill>
                <a:cs typeface="Arial" charset="0"/>
              </a:rPr>
              <a:t>Deloitte Haskins &amp; Sells</a:t>
            </a:r>
          </a:p>
        </p:txBody>
      </p:sp>
    </p:spTree>
    <p:extLst>
      <p:ext uri="{BB962C8B-B14F-4D97-AF65-F5344CB8AC3E}">
        <p14:creationId xmlns:p14="http://schemas.microsoft.com/office/powerpoint/2010/main" val="351551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60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a:xfrm>
            <a:off x="720000" y="6570000"/>
            <a:ext cx="5400000" cy="123111"/>
          </a:xfrm>
          <a:prstGeom prst="rect">
            <a:avLst/>
          </a:prstGeom>
        </p:spPr>
        <p:txBody>
          <a:bodyPr/>
          <a:lstStyle/>
          <a:p>
            <a:r>
              <a:rPr lang="en-US" dirty="0" smtClean="0"/>
              <a:t>Deloitte methodology for UK Bribery Act</a:t>
            </a:r>
          </a:p>
        </p:txBody>
      </p:sp>
      <p:sp>
        <p:nvSpPr>
          <p:cNvPr id="7" name="Slide Number Placeholder 6"/>
          <p:cNvSpPr>
            <a:spLocks noGrp="1"/>
          </p:cNvSpPr>
          <p:nvPr>
            <p:ph type="sldNum" sz="quarter" idx="12"/>
          </p:nvPr>
        </p:nvSpPr>
        <p:spPr/>
        <p:txBody>
          <a:bodyPr/>
          <a:lstStyle/>
          <a:p>
            <a:fld id="{313880FF-B11A-4FA9-B5CC-7226C1B8517C}" type="slidenum">
              <a:rPr lang="en-GB" smtClean="0"/>
              <a:pPr/>
              <a:t>‹#›</a:t>
            </a:fld>
            <a:endParaRPr lang="en-GB" dirty="0"/>
          </a:p>
        </p:txBody>
      </p:sp>
      <p:sp>
        <p:nvSpPr>
          <p:cNvPr id="10"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10" name="Slide Number Placeholder 9"/>
          <p:cNvSpPr>
            <a:spLocks noGrp="1"/>
          </p:cNvSpPr>
          <p:nvPr>
            <p:ph type="sldNum" sz="quarter" idx="10"/>
          </p:nvPr>
        </p:nvSpPr>
        <p:spPr>
          <a:xfrm>
            <a:off x="360000" y="6570000"/>
            <a:ext cx="360000" cy="123111"/>
          </a:xfrm>
        </p:spPr>
        <p:txBody>
          <a:bodyPr/>
          <a:lstStyle/>
          <a:p>
            <a:fld id="{313880FF-B11A-4FA9-B5CC-7226C1B8517C}" type="slidenum">
              <a:rPr lang="en-GB" smtClean="0">
                <a:solidFill>
                  <a:srgbClr val="002776"/>
                </a:solidFill>
              </a:rPr>
              <a:pPr/>
              <a:t>‹#›</a:t>
            </a:fld>
            <a:endParaRPr lang="en-GB" dirty="0">
              <a:solidFill>
                <a:srgbClr val="002776"/>
              </a:solidFill>
            </a:endParaRPr>
          </a:p>
        </p:txBody>
      </p:sp>
      <p:sp>
        <p:nvSpPr>
          <p:cNvPr id="7" name="Rectangle 6"/>
          <p:cNvSpPr>
            <a:spLocks noChangeArrowheads="1"/>
          </p:cNvSpPr>
          <p:nvPr userDrawn="1"/>
        </p:nvSpPr>
        <p:spPr bwMode="auto">
          <a:xfrm>
            <a:off x="6248400" y="65532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rgbClr val="002776"/>
                </a:solidFill>
                <a:cs typeface="Arial" charset="0"/>
              </a:rPr>
              <a:t>© </a:t>
            </a:r>
            <a:r>
              <a:rPr lang="en-US" sz="800" dirty="0" smtClean="0">
                <a:solidFill>
                  <a:srgbClr val="002776"/>
                </a:solidFill>
                <a:cs typeface="Arial" charset="0"/>
              </a:rPr>
              <a:t>2012 </a:t>
            </a:r>
            <a:r>
              <a:rPr lang="en-US" sz="800" dirty="0">
                <a:solidFill>
                  <a:srgbClr val="002776"/>
                </a:solidFill>
                <a:cs typeface="Arial" charset="0"/>
              </a:rPr>
              <a:t>Deloitte Haskins &amp; Sells</a:t>
            </a:r>
          </a:p>
        </p:txBody>
      </p:sp>
    </p:spTree>
    <p:extLst>
      <p:ext uri="{BB962C8B-B14F-4D97-AF65-F5344CB8AC3E}">
        <p14:creationId xmlns:p14="http://schemas.microsoft.com/office/powerpoint/2010/main" val="2079862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313880FF-B11A-4FA9-B5CC-7226C1B8517C}" type="slidenum">
              <a:rPr lang="en-GB" smtClean="0"/>
              <a:pPr/>
              <a:t>‹#›</a:t>
            </a:fld>
            <a:endParaRPr lang="en-GB" dirty="0"/>
          </a:p>
        </p:txBody>
      </p:sp>
      <p:sp>
        <p:nvSpPr>
          <p:cNvPr id="12"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fld id="{313880FF-B11A-4FA9-B5CC-7226C1B8517C}" type="slidenum">
              <a:rPr lang="en-GB" smtClean="0"/>
              <a:pPr/>
              <a:t>‹#›</a:t>
            </a:fld>
            <a:endParaRPr lang="en-GB" dirty="0"/>
          </a:p>
        </p:txBody>
      </p:sp>
      <p:sp>
        <p:nvSpPr>
          <p:cNvPr id="8"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vert="horz" lIns="0" tIns="0" rIns="0" bIns="0" rtlCol="0" anchor="t" anchorCtr="0">
            <a:noAutofit/>
          </a:bodyPr>
          <a:lstStyle>
            <a:lvl1pPr algn="l" defTabSz="914400" rtl="0" eaLnBrk="1" latinLnBrk="0" hangingPunct="1">
              <a:spcBef>
                <a:spcPct val="0"/>
              </a:spcBef>
              <a:buNone/>
              <a:defRPr lang="en-GB" sz="2400" b="1"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0"/>
            <a:ext cx="5634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1846659"/>
          </a:xfrm>
        </p:spPr>
        <p:txBody>
          <a:bodyPr vert="horz" lIns="0" tIns="0" rIns="0" bIns="0" rtlCol="0" anchor="t" anchorCtr="0">
            <a:spAutoFit/>
          </a:bodyPr>
          <a:lstStyle>
            <a:lvl1pPr marL="0" indent="0" algn="l" defTabSz="914400" rtl="0" eaLnBrk="1" latinLnBrk="0" hangingPunct="1">
              <a:spcBef>
                <a:spcPct val="0"/>
              </a:spcBef>
              <a:buNone/>
              <a:defRPr lang="en-US" sz="4000" b="0" kern="1200" smtClean="0">
                <a:solidFill>
                  <a:schemeClr val="accent2"/>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13880FF-B11A-4FA9-B5CC-7226C1B8517C}" type="slidenum">
              <a:rPr lang="en-GB" smtClean="0"/>
              <a:pPr/>
              <a:t>‹#›</a:t>
            </a:fld>
            <a:endParaRPr lang="en-GB" dirty="0"/>
          </a:p>
        </p:txBody>
      </p:sp>
      <p:sp>
        <p:nvSpPr>
          <p:cNvPr id="10"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10" name="Slide Number Placeholder 9"/>
          <p:cNvSpPr>
            <a:spLocks noGrp="1"/>
          </p:cNvSpPr>
          <p:nvPr>
            <p:ph type="sldNum" sz="quarter" idx="10"/>
          </p:nvPr>
        </p:nvSpPr>
        <p:spPr>
          <a:xfrm>
            <a:off x="360000" y="6570000"/>
            <a:ext cx="360000" cy="123111"/>
          </a:xfrm>
        </p:spPr>
        <p:txBody>
          <a:bodyPr/>
          <a:lstStyle/>
          <a:p>
            <a:fld id="{313880FF-B11A-4FA9-B5CC-7226C1B8517C}" type="slidenum">
              <a:rPr lang="en-GB" smtClean="0"/>
              <a:pPr/>
              <a:t>‹#›</a:t>
            </a:fld>
            <a:endParaRPr lang="en-GB" dirty="0"/>
          </a:p>
        </p:txBody>
      </p:sp>
      <p:sp>
        <p:nvSpPr>
          <p:cNvPr id="11" name="Footer Placeholder 10"/>
          <p:cNvSpPr>
            <a:spLocks noGrp="1"/>
          </p:cNvSpPr>
          <p:nvPr>
            <p:ph type="ftr" sz="quarter" idx="11"/>
          </p:nvPr>
        </p:nvSpPr>
        <p:spPr>
          <a:xfrm>
            <a:off x="720000" y="6570000"/>
            <a:ext cx="5400000" cy="123111"/>
          </a:xfrm>
          <a:prstGeom prst="rect">
            <a:avLst/>
          </a:prstGeom>
        </p:spPr>
        <p:txBody>
          <a:bodyPr/>
          <a:lstStyle/>
          <a:p>
            <a:r>
              <a:rPr lang="en-US" dirty="0" smtClean="0"/>
              <a:t>Deloitte methodology for UK Bribery Act</a:t>
            </a:r>
          </a:p>
        </p:txBody>
      </p:sp>
      <p:sp>
        <p:nvSpPr>
          <p:cNvPr id="12" name="Date Placeholder 3"/>
          <p:cNvSpPr txBox="1">
            <a:spLocks/>
          </p:cNvSpPr>
          <p:nvPr userDrawn="1"/>
        </p:nvSpPr>
        <p:spPr>
          <a:xfrm>
            <a:off x="7355729" y="6570000"/>
            <a:ext cx="1428275"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marL="0" marR="0" lvl="0" indent="0" algn="r" defTabSz="914400" rtl="0" eaLnBrk="0" fontAlgn="auto" latinLnBrk="0" hangingPunct="0">
              <a:lnSpc>
                <a:spcPct val="100000"/>
              </a:lnSpc>
              <a:spcBef>
                <a:spcPts val="0"/>
              </a:spcBef>
              <a:spcAft>
                <a:spcPct val="0"/>
              </a:spcAft>
              <a:buClrTx/>
              <a:buSzTx/>
              <a:buFontTx/>
              <a:buNone/>
              <a:tabLst/>
              <a:defRPr/>
            </a:pPr>
            <a:r>
              <a:rPr kumimoji="0" lang="en-GB" sz="800" b="0" i="0" u="none" strike="noStrike" kern="1200" cap="none" spc="0" normalizeH="0" baseline="0" noProof="0" dirty="0" smtClean="0">
                <a:ln>
                  <a:noFill/>
                </a:ln>
                <a:solidFill>
                  <a:schemeClr val="accent1"/>
                </a:solidFill>
                <a:effectLst/>
                <a:uLnTx/>
                <a:uFillTx/>
                <a:latin typeface="+mn-lt"/>
                <a:ea typeface="+mn-ea"/>
                <a:cs typeface="+mn-cs"/>
              </a:rPr>
              <a:t>©2013 Deloitte Haskins &amp; Sells</a:t>
            </a:r>
            <a:endParaRPr kumimoji="0" lang="en-GB" sz="8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8424000" cy="6300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8424000" cy="5220000"/>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1000" b="1">
                <a:solidFill>
                  <a:schemeClr val="accent1"/>
                </a:solidFill>
              </a:defRPr>
            </a:lvl1pPr>
          </a:lstStyle>
          <a:p>
            <a:fld id="{313880FF-B11A-4FA9-B5CC-7226C1B8517C}"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1" r:id="rId12"/>
    <p:sldLayoutId id="2147483657" r:id="rId13"/>
    <p:sldLayoutId id="2147483659" r:id="rId14"/>
  </p:sldLayoutIdLst>
  <p:hf hdr="0" dt="0"/>
  <p:txStyles>
    <p:titleStyle>
      <a:lvl1pPr algn="l" defTabSz="914400" rtl="0" eaLnBrk="1" latinLnBrk="0" hangingPunct="1">
        <a:spcBef>
          <a:spcPct val="0"/>
        </a:spcBef>
        <a:buNone/>
        <a:defRPr sz="2400" b="1" kern="1200">
          <a:solidFill>
            <a:schemeClr val="accent1"/>
          </a:solidFill>
          <a:latin typeface="+mn-lt"/>
          <a:ea typeface="+mj-ea"/>
          <a:cs typeface="+mj-cs"/>
        </a:defRPr>
      </a:lvl1pPr>
    </p:titleStyle>
    <p:body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8424000" cy="6300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8424000" cy="5220000"/>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1000" b="1">
                <a:solidFill>
                  <a:schemeClr val="accent1"/>
                </a:solidFill>
              </a:defRPr>
            </a:lvl1pPr>
          </a:lstStyle>
          <a:p>
            <a:fld id="{313880FF-B11A-4FA9-B5CC-7226C1B8517C}" type="slidenum">
              <a:rPr lang="en-GB" smtClean="0">
                <a:solidFill>
                  <a:srgbClr val="002776"/>
                </a:solidFill>
              </a:rPr>
              <a:pPr/>
              <a:t>‹#›</a:t>
            </a:fld>
            <a:endParaRPr lang="en-GB" dirty="0">
              <a:solidFill>
                <a:srgbClr val="002776"/>
              </a:solidFill>
            </a:endParaRPr>
          </a:p>
        </p:txBody>
      </p:sp>
    </p:spTree>
    <p:extLst>
      <p:ext uri="{BB962C8B-B14F-4D97-AF65-F5344CB8AC3E}">
        <p14:creationId xmlns:p14="http://schemas.microsoft.com/office/powerpoint/2010/main" val="39619124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dt="0"/>
  <p:txStyles>
    <p:titleStyle>
      <a:lvl1pPr algn="l" defTabSz="914400" rtl="0" eaLnBrk="1" latinLnBrk="0" hangingPunct="1">
        <a:spcBef>
          <a:spcPct val="0"/>
        </a:spcBef>
        <a:buNone/>
        <a:defRPr sz="2400" b="1" kern="1200">
          <a:solidFill>
            <a:schemeClr val="accent1"/>
          </a:solidFill>
          <a:latin typeface="+mn-lt"/>
          <a:ea typeface="+mj-ea"/>
          <a:cs typeface="+mj-cs"/>
        </a:defRPr>
      </a:lvl1pPr>
    </p:titleStyle>
    <p:body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8424000" cy="6300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8424000" cy="5220000"/>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1000" b="1">
                <a:solidFill>
                  <a:schemeClr val="accent1"/>
                </a:solidFill>
              </a:defRPr>
            </a:lvl1pPr>
          </a:lstStyle>
          <a:p>
            <a:fld id="{313880FF-B11A-4FA9-B5CC-7226C1B8517C}" type="slidenum">
              <a:rPr lang="en-GB" smtClean="0">
                <a:solidFill>
                  <a:srgbClr val="002776"/>
                </a:solidFill>
              </a:rPr>
              <a:pPr/>
              <a:t>‹#›</a:t>
            </a:fld>
            <a:endParaRPr lang="en-GB" dirty="0">
              <a:solidFill>
                <a:srgbClr val="002776"/>
              </a:solidFill>
            </a:endParaRPr>
          </a:p>
        </p:txBody>
      </p:sp>
    </p:spTree>
    <p:extLst>
      <p:ext uri="{BB962C8B-B14F-4D97-AF65-F5344CB8AC3E}">
        <p14:creationId xmlns:p14="http://schemas.microsoft.com/office/powerpoint/2010/main" val="2050078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dt="0"/>
  <p:txStyles>
    <p:titleStyle>
      <a:lvl1pPr algn="l" defTabSz="914400" rtl="0" eaLnBrk="1" latinLnBrk="0" hangingPunct="1">
        <a:spcBef>
          <a:spcPct val="0"/>
        </a:spcBef>
        <a:buNone/>
        <a:defRPr sz="2400" b="1" kern="1200">
          <a:solidFill>
            <a:schemeClr val="accent1"/>
          </a:solidFill>
          <a:latin typeface="+mn-lt"/>
          <a:ea typeface="+mj-ea"/>
          <a:cs typeface="+mj-cs"/>
        </a:defRPr>
      </a:lvl1pPr>
    </p:titleStyle>
    <p:body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000" y="2441138"/>
            <a:ext cx="8424000" cy="1723549"/>
          </a:xfrm>
        </p:spPr>
        <p:txBody>
          <a:bodyPr/>
          <a:lstStyle/>
          <a:p>
            <a:r>
              <a:rPr lang="en-US" dirty="0" smtClean="0"/>
              <a:t>FICCI</a:t>
            </a:r>
            <a:r>
              <a:rPr lang="en-US" dirty="0"/>
              <a:t/>
            </a:r>
            <a:br>
              <a:rPr lang="en-US" dirty="0"/>
            </a:br>
            <a:r>
              <a:rPr lang="en-US" dirty="0"/>
              <a:t>Companies </a:t>
            </a:r>
            <a:r>
              <a:rPr lang="en-US" dirty="0" smtClean="0"/>
              <a:t>Act, </a:t>
            </a:r>
            <a:r>
              <a:rPr lang="en-US" dirty="0"/>
              <a:t>2013</a:t>
            </a:r>
            <a:br>
              <a:rPr lang="en-US" dirty="0"/>
            </a:br>
            <a:r>
              <a:rPr lang="en-US" dirty="0" smtClean="0">
                <a:solidFill>
                  <a:schemeClr val="accent2"/>
                </a:solidFill>
              </a:rPr>
              <a:t>Accounts, Auditors, Dividends and Related Party Transactions</a:t>
            </a:r>
            <a:endParaRPr lang="en-US" dirty="0"/>
          </a:p>
        </p:txBody>
      </p:sp>
      <p:sp>
        <p:nvSpPr>
          <p:cNvPr id="3" name="Subtitle 2"/>
          <p:cNvSpPr>
            <a:spLocks noGrp="1"/>
          </p:cNvSpPr>
          <p:nvPr>
            <p:ph type="subTitle" idx="1"/>
          </p:nvPr>
        </p:nvSpPr>
        <p:spPr>
          <a:xfrm>
            <a:off x="360000" y="5400000"/>
            <a:ext cx="5400000" cy="276999"/>
          </a:xfrm>
        </p:spPr>
        <p:txBody>
          <a:bodyPr/>
          <a:lstStyle/>
          <a:p>
            <a:r>
              <a:rPr lang="en-GB" dirty="0" smtClean="0"/>
              <a:t>12 September 2013</a:t>
            </a:r>
            <a:endParaRPr lang="en-GB" dirty="0"/>
          </a:p>
        </p:txBody>
      </p:sp>
      <p:pic>
        <p:nvPicPr>
          <p:cNvPr id="4" name="Picture 3" descr="C:\Users\tthakur\Desktop\123045938.jpg"/>
          <p:cNvPicPr>
            <a:picLocks noChangeAspect="1" noChangeArrowheads="1"/>
          </p:cNvPicPr>
          <p:nvPr/>
        </p:nvPicPr>
        <p:blipFill rotWithShape="1">
          <a:blip r:embed="rId2">
            <a:extLst>
              <a:ext uri="{28A0092B-C50C-407E-A947-70E740481C1C}">
                <a14:useLocalDpi xmlns:a14="http://schemas.microsoft.com/office/drawing/2010/main" val="0"/>
              </a:ext>
            </a:extLst>
          </a:blip>
          <a:srcRect b="21797"/>
          <a:stretch/>
        </p:blipFill>
        <p:spPr bwMode="auto">
          <a:xfrm>
            <a:off x="3352800" y="3837264"/>
            <a:ext cx="5791200" cy="3020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022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Maintenance of books</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10</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552025579"/>
              </p:ext>
            </p:extLst>
          </p:nvPr>
        </p:nvGraphicFramePr>
        <p:xfrm>
          <a:off x="381001" y="801243"/>
          <a:ext cx="8458201" cy="1442032"/>
        </p:xfrm>
        <a:graphic>
          <a:graphicData uri="http://schemas.openxmlformats.org/drawingml/2006/table">
            <a:tbl>
              <a:tblPr firstRow="1" bandRow="1">
                <a:tableStyleId>{F5AB1C69-6EDB-4FF4-983F-18BD219EF322}</a:tableStyleId>
              </a:tblPr>
              <a:tblGrid>
                <a:gridCol w="1908700"/>
                <a:gridCol w="2078514"/>
                <a:gridCol w="4470987"/>
              </a:tblGrid>
              <a:tr h="319691">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122341">
                <a:tc>
                  <a:txBody>
                    <a:bodyPr/>
                    <a:lstStyle/>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r>
                        <a:rPr lang="en-US" altLang="en-GB" sz="1400" kern="1200" dirty="0" smtClean="0">
                          <a:solidFill>
                            <a:schemeClr val="tx2"/>
                          </a:solidFill>
                          <a:latin typeface="+mn-lt"/>
                          <a:ea typeface="Times New Roman"/>
                          <a:cs typeface="Times New Roman"/>
                          <a:sym typeface="Times New Roman" pitchFamily="18" charset="0"/>
                        </a:rPr>
                        <a:t>Period</a:t>
                      </a:r>
                      <a:r>
                        <a:rPr lang="en-US" altLang="en-GB" sz="1400" kern="1200" baseline="0" dirty="0" smtClean="0">
                          <a:solidFill>
                            <a:schemeClr val="tx2"/>
                          </a:solidFill>
                          <a:latin typeface="+mn-lt"/>
                          <a:ea typeface="Times New Roman"/>
                          <a:cs typeface="Times New Roman"/>
                          <a:sym typeface="Times New Roman" pitchFamily="18" charset="0"/>
                        </a:rPr>
                        <a:t> for maintenance of Books of Accounts</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dirty="0" smtClean="0">
                          <a:solidFill>
                            <a:schemeClr val="tx2"/>
                          </a:solidFill>
                          <a:latin typeface="+mn-lt"/>
                          <a:ea typeface="Times New Roman"/>
                          <a:cs typeface="Times New Roman"/>
                        </a:rPr>
                        <a:t>[Clause 128(5)]</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400" kern="1200" baseline="0" dirty="0" smtClean="0">
                          <a:solidFill>
                            <a:schemeClr val="tx2"/>
                          </a:solidFill>
                          <a:latin typeface="+mn-lt"/>
                          <a:ea typeface="+mn-ea"/>
                          <a:cs typeface="+mn-cs"/>
                        </a:rPr>
                        <a:t>Companies are required to preserve the Books of Account for a period of 8 years</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altLang="en-GB" sz="1400" kern="1200" baseline="0" dirty="0" smtClean="0">
                          <a:solidFill>
                            <a:schemeClr val="tx2"/>
                          </a:solidFill>
                          <a:latin typeface="+mn-lt"/>
                          <a:ea typeface="+mn-ea"/>
                          <a:cs typeface="+mn-cs"/>
                          <a:sym typeface="Times New Roman" pitchFamily="18" charset="0"/>
                        </a:rPr>
                        <a:t>CG may direct keeping books of accounts of a company to be maintained for a period more than 8 years where any investigation has been ordered. </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Regulatory clarity – books etc. to be preserved for more than 8 years in case of pending investigations </a:t>
            </a:r>
          </a:p>
          <a:p>
            <a:pPr marL="231775" indent="-231775" algn="just">
              <a:spcAft>
                <a:spcPts val="0"/>
              </a:spcAft>
              <a:buFont typeface="Arial" pitchFamily="34" charset="0"/>
              <a:buChar char="•"/>
              <a:defRPr/>
            </a:pPr>
            <a:endParaRPr lang="en-US" sz="1400" dirty="0" smtClean="0"/>
          </a:p>
          <a:p>
            <a:pPr marL="231775" indent="-231775" algn="just">
              <a:spcAft>
                <a:spcPts val="0"/>
              </a:spcAft>
              <a:buFont typeface="Arial" pitchFamily="34" charset="0"/>
              <a:buChar char="•"/>
              <a:defRPr/>
            </a:pPr>
            <a:endParaRPr lang="en-US" sz="1400" dirty="0" smtClean="0"/>
          </a:p>
          <a:p>
            <a:pPr algn="just">
              <a:spcAft>
                <a:spcPts val="0"/>
              </a:spcAft>
              <a:buFont typeface="Arial" pitchFamily="34" charset="0"/>
              <a:buChar char="•"/>
              <a:tabLst>
                <a:tab pos="762000" algn="r"/>
                <a:tab pos="838200" algn="l"/>
              </a:tabLst>
              <a:defRPr/>
            </a:pP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332229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Accounts signing</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11</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9330295"/>
              </p:ext>
            </p:extLst>
          </p:nvPr>
        </p:nvGraphicFramePr>
        <p:xfrm>
          <a:off x="381001" y="801243"/>
          <a:ext cx="8458201" cy="3465957"/>
        </p:xfrm>
        <a:graphic>
          <a:graphicData uri="http://schemas.openxmlformats.org/drawingml/2006/table">
            <a:tbl>
              <a:tblPr firstRow="1" bandRow="1">
                <a:tableStyleId>{F5AB1C69-6EDB-4FF4-983F-18BD219EF322}</a:tableStyleId>
              </a:tblPr>
              <a:tblGrid>
                <a:gridCol w="1908700"/>
                <a:gridCol w="2078514"/>
                <a:gridCol w="4470987"/>
              </a:tblGrid>
              <a:tr h="396338">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069619">
                <a:tc>
                  <a:txBody>
                    <a:bodyPr/>
                    <a:lstStyle/>
                    <a:p>
                      <a:pPr algn="just"/>
                      <a:r>
                        <a:rPr lang="en-US" altLang="en-GB" sz="1400" b="0" kern="1200" baseline="0" dirty="0" smtClean="0">
                          <a:solidFill>
                            <a:schemeClr val="tx2"/>
                          </a:solidFill>
                          <a:latin typeface="+mn-lt"/>
                          <a:ea typeface="+mn-ea"/>
                          <a:cs typeface="+mn-cs"/>
                          <a:sym typeface="Times New Roman" pitchFamily="18" charset="0"/>
                        </a:rPr>
                        <a:t>Signing of financial statements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2"/>
                          </a:solidFill>
                          <a:latin typeface="+mn-lt"/>
                          <a:ea typeface="Times New Roman"/>
                          <a:cs typeface="Times New Roman"/>
                        </a:rPr>
                        <a:t>[Clause 134(1)]</a:t>
                      </a:r>
                    </a:p>
                    <a:p>
                      <a:pPr algn="just"/>
                      <a:endParaRPr lang="en-US" altLang="en-GB" sz="1400" b="0" kern="1200" baseline="0" dirty="0" smtClean="0">
                        <a:solidFill>
                          <a:schemeClr val="tx2"/>
                        </a:solidFill>
                        <a:latin typeface="+mn-lt"/>
                        <a:ea typeface="+mn-ea"/>
                        <a:cs typeface="+mn-cs"/>
                        <a:sym typeface="Times New Roman" pitchFamily="18" charset="0"/>
                      </a:endParaRP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altLang="en-GB" sz="1400" dirty="0" smtClean="0">
                          <a:solidFill>
                            <a:schemeClr val="tx2"/>
                          </a:solidFill>
                          <a:latin typeface="+mn-lt"/>
                          <a:sym typeface="Times New Roman" pitchFamily="18" charset="0"/>
                        </a:rPr>
                        <a:t>Balance sheet and statement of profit and loss to be signed by manager or secretary and by 2 Directors including MD where there is one. </a:t>
                      </a:r>
                      <a:endParaRPr lang="en-US" altLang="en-GB" sz="1400" b="0" kern="1200" baseline="0" dirty="0" smtClean="0">
                        <a:solidFill>
                          <a:schemeClr val="tx2"/>
                        </a:solidFill>
                        <a:latin typeface="+mn-lt"/>
                        <a:ea typeface="+mn-ea"/>
                        <a:cs typeface="+mn-cs"/>
                        <a:sym typeface="Times New Roman" pitchFamily="18" charset="0"/>
                      </a:endParaRP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Financial Statements to be signed at least by </a:t>
                      </a:r>
                    </a:p>
                    <a:p>
                      <a:pPr marL="742950" lvl="1"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Chairperson of the company, if authorized by BOD; or </a:t>
                      </a:r>
                    </a:p>
                    <a:p>
                      <a:pPr marL="742950" lvl="1"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2 directors including MD, where there is one and </a:t>
                      </a:r>
                    </a:p>
                    <a:p>
                      <a:pPr marL="742950" lvl="1"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CEO if he is a Director, </a:t>
                      </a:r>
                    </a:p>
                    <a:p>
                      <a:pPr marL="742950" lvl="1"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CFO and CS, wherever they are appointed</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dirty="0" smtClean="0">
                          <a:solidFill>
                            <a:schemeClr val="tx2"/>
                          </a:solidFill>
                          <a:latin typeface="+mn-lt"/>
                          <a:sym typeface="Times New Roman" pitchFamily="18" charset="0"/>
                        </a:rPr>
                        <a:t>In case of OPC balance sheet and statement of profit and loss to be signed by 1 director only</a:t>
                      </a: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CFO where required to be appointed to sign the financial statements </a:t>
            </a:r>
            <a:endParaRPr lang="en-US" sz="1400" dirty="0">
              <a:solidFill>
                <a:schemeClr val="tx2"/>
              </a:solidFill>
            </a:endParaRPr>
          </a:p>
        </p:txBody>
      </p:sp>
    </p:spTree>
    <p:extLst>
      <p:ext uri="{BB962C8B-B14F-4D97-AF65-F5344CB8AC3E}">
        <p14:creationId xmlns:p14="http://schemas.microsoft.com/office/powerpoint/2010/main" val="1150546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solidFill>
              </a:rPr>
              <a:t>Circulation of financial statements to members etc.</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12</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120650298"/>
              </p:ext>
            </p:extLst>
          </p:nvPr>
        </p:nvGraphicFramePr>
        <p:xfrm>
          <a:off x="111456" y="873457"/>
          <a:ext cx="8800532" cy="4771541"/>
        </p:xfrm>
        <a:graphic>
          <a:graphicData uri="http://schemas.openxmlformats.org/drawingml/2006/table">
            <a:tbl>
              <a:tblPr firstRow="1" bandRow="1">
                <a:tableStyleId>{C083E6E3-FA7D-4D7B-A595-EF9225AFEA82}</a:tableStyleId>
              </a:tblPr>
              <a:tblGrid>
                <a:gridCol w="1342454"/>
                <a:gridCol w="7458078"/>
              </a:tblGrid>
              <a:tr h="4093362">
                <a:tc>
                  <a:txBody>
                    <a:bodyPr/>
                    <a:lstStyle/>
                    <a:p>
                      <a:pPr marL="0" lvl="0" indent="0" algn="l">
                        <a:buFont typeface="Arial" pitchFamily="34" charset="0"/>
                        <a:buNone/>
                      </a:pPr>
                      <a:r>
                        <a:rPr lang="en-US" sz="1300" b="0" kern="1200" dirty="0" smtClean="0">
                          <a:solidFill>
                            <a:schemeClr val="accent1"/>
                          </a:solidFill>
                          <a:effectLst/>
                        </a:rPr>
                        <a:t>What</a:t>
                      </a:r>
                      <a:r>
                        <a:rPr lang="en-US" sz="1300" b="0" kern="1200" baseline="0" dirty="0" smtClean="0">
                          <a:solidFill>
                            <a:schemeClr val="accent1"/>
                          </a:solidFill>
                          <a:effectLst/>
                        </a:rPr>
                        <a:t> needs to be provided</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0" dirty="0" smtClean="0">
                          <a:solidFill>
                            <a:schemeClr val="tx2"/>
                          </a:solidFill>
                          <a:latin typeface="+mn-lt"/>
                          <a:ea typeface="Times New Roman"/>
                          <a:cs typeface="Times New Roman"/>
                        </a:rPr>
                        <a:t>[Clause 136]</a:t>
                      </a:r>
                    </a:p>
                    <a:p>
                      <a:pPr marL="0" lvl="0" indent="0" algn="l">
                        <a:buFont typeface="Arial" pitchFamily="34" charset="0"/>
                        <a:buNone/>
                      </a:pPr>
                      <a:endParaRPr lang="en-US" sz="1300" b="0" kern="1200" baseline="0" dirty="0" smtClean="0">
                        <a:solidFill>
                          <a:schemeClr val="accent1"/>
                        </a:solidFill>
                        <a:effectLst/>
                      </a:endParaRPr>
                    </a:p>
                    <a:p>
                      <a:pPr marL="0" lvl="0" indent="0" algn="l">
                        <a:buFont typeface="Arial" pitchFamily="34" charset="0"/>
                        <a:buNone/>
                      </a:pPr>
                      <a:endParaRPr lang="en-US" sz="1300" b="0" kern="1200" dirty="0" smtClean="0">
                        <a:solidFill>
                          <a:schemeClr val="accent1"/>
                        </a:solidFill>
                        <a:effectLst/>
                        <a:latin typeface="+mn-lt"/>
                        <a:ea typeface="+mn-ea"/>
                        <a:cs typeface="+mn-cs"/>
                      </a:endParaRPr>
                    </a:p>
                  </a:txBody>
                  <a:tcPr/>
                </a:tc>
                <a:tc>
                  <a:txBody>
                    <a:bodyPr/>
                    <a:lstStyle/>
                    <a:p>
                      <a:pPr marL="0" indent="0" algn="just">
                        <a:buFont typeface="Arial" pitchFamily="34" charset="0"/>
                        <a:buNone/>
                      </a:pPr>
                      <a:r>
                        <a:rPr lang="en-US" sz="1300" b="0" u="sng" baseline="0" dirty="0" smtClean="0">
                          <a:solidFill>
                            <a:schemeClr val="accent1"/>
                          </a:solidFill>
                        </a:rPr>
                        <a:t>Unlisted Company</a:t>
                      </a:r>
                    </a:p>
                    <a:p>
                      <a:pPr marL="0" indent="0" algn="just">
                        <a:buFont typeface="Arial" pitchFamily="34" charset="0"/>
                        <a:buNone/>
                      </a:pPr>
                      <a:endParaRPr lang="en-US" sz="1300" b="0" baseline="0" dirty="0" smtClean="0">
                        <a:solidFill>
                          <a:schemeClr val="accent1"/>
                        </a:solidFill>
                      </a:endParaRPr>
                    </a:p>
                    <a:p>
                      <a:pPr marL="0" indent="0" algn="just">
                        <a:buFont typeface="Arial" pitchFamily="34" charset="0"/>
                        <a:buNone/>
                      </a:pPr>
                      <a:r>
                        <a:rPr lang="en-US" sz="1300" b="0" baseline="0" dirty="0" smtClean="0">
                          <a:solidFill>
                            <a:schemeClr val="accent1"/>
                          </a:solidFill>
                        </a:rPr>
                        <a:t>A copy of the financial statements, CFS if any, auditor’s report and every other document required by law to be annexed or attached to the financial statements, which are to be laid before a company in its general meeting, shall be sent to atleast 21 days before the meeting to:</a:t>
                      </a:r>
                    </a:p>
                    <a:p>
                      <a:pPr marL="285750" indent="-285750" algn="just">
                        <a:buFont typeface="Arial" pitchFamily="34" charset="0"/>
                        <a:buChar char="•"/>
                      </a:pPr>
                      <a:r>
                        <a:rPr lang="en-US" sz="1300" b="0" baseline="0" dirty="0" smtClean="0">
                          <a:solidFill>
                            <a:schemeClr val="accent1"/>
                          </a:solidFill>
                        </a:rPr>
                        <a:t>Every member of the company; </a:t>
                      </a:r>
                    </a:p>
                    <a:p>
                      <a:pPr marL="285750" indent="-285750" algn="just">
                        <a:buFont typeface="Arial" pitchFamily="34" charset="0"/>
                        <a:buChar char="•"/>
                      </a:pPr>
                      <a:r>
                        <a:rPr lang="en-US" sz="1300" b="0" baseline="0" dirty="0" smtClean="0">
                          <a:solidFill>
                            <a:schemeClr val="accent1"/>
                          </a:solidFill>
                        </a:rPr>
                        <a:t>Every trustee for the debenture-holder of any debentures issued by the company; and </a:t>
                      </a:r>
                    </a:p>
                    <a:p>
                      <a:pPr marL="285750" indent="-285750" algn="just">
                        <a:buFont typeface="Arial" pitchFamily="34" charset="0"/>
                        <a:buChar char="•"/>
                      </a:pPr>
                      <a:r>
                        <a:rPr lang="en-US" sz="1300" b="0" baseline="0" dirty="0" smtClean="0">
                          <a:solidFill>
                            <a:schemeClr val="accent1"/>
                          </a:solidFill>
                        </a:rPr>
                        <a:t>All other persons entitled to receive </a:t>
                      </a:r>
                    </a:p>
                    <a:p>
                      <a:pPr marL="0" indent="0" algn="just">
                        <a:buFontTx/>
                        <a:buNone/>
                      </a:pPr>
                      <a:endParaRPr lang="en-US" sz="1300" b="0" baseline="0" dirty="0" smtClean="0">
                        <a:solidFill>
                          <a:schemeClr val="accent1"/>
                        </a:solidFill>
                      </a:endParaRPr>
                    </a:p>
                    <a:p>
                      <a:pPr marL="0" indent="0" algn="just">
                        <a:buFontTx/>
                        <a:buNone/>
                      </a:pPr>
                      <a:r>
                        <a:rPr lang="en-US" sz="1300" b="0" u="sng" baseline="0" dirty="0" smtClean="0">
                          <a:solidFill>
                            <a:schemeClr val="accent1"/>
                          </a:solidFill>
                        </a:rPr>
                        <a:t>Listed Company</a:t>
                      </a:r>
                    </a:p>
                    <a:p>
                      <a:pPr marL="0" indent="0" algn="just">
                        <a:buFontTx/>
                        <a:buNone/>
                      </a:pPr>
                      <a:endParaRPr lang="en-US" sz="1300" b="0" u="sng" baseline="0" dirty="0" smtClean="0">
                        <a:solidFill>
                          <a:schemeClr val="accent1"/>
                        </a:solidFill>
                      </a:endParaRPr>
                    </a:p>
                    <a:p>
                      <a:pPr marL="0" indent="0" algn="just">
                        <a:buFontTx/>
                        <a:buNone/>
                      </a:pPr>
                      <a:r>
                        <a:rPr lang="en-US" sz="1300" b="0" baseline="0" dirty="0" smtClean="0">
                          <a:solidFill>
                            <a:schemeClr val="accent1"/>
                          </a:solidFill>
                        </a:rPr>
                        <a:t>In addition to provisions applicable to an unlisted company, a listed company is required to:</a:t>
                      </a:r>
                    </a:p>
                    <a:p>
                      <a:pPr marL="285750" indent="-285750" algn="just">
                        <a:buFont typeface="Arial" pitchFamily="34" charset="0"/>
                        <a:buChar char="•"/>
                      </a:pPr>
                      <a:r>
                        <a:rPr lang="en-US" sz="1300" b="0" baseline="0" dirty="0" smtClean="0">
                          <a:solidFill>
                            <a:schemeClr val="accent1"/>
                          </a:solidFill>
                        </a:rPr>
                        <a:t>Make these documents available for inspection at its registered office during working hours </a:t>
                      </a:r>
                    </a:p>
                    <a:p>
                      <a:pPr marL="285750" indent="-285750" algn="just">
                        <a:buFont typeface="Arial" pitchFamily="34" charset="0"/>
                        <a:buChar char="•"/>
                      </a:pPr>
                      <a:r>
                        <a:rPr lang="en-US" sz="1300" b="0" baseline="0" dirty="0" smtClean="0">
                          <a:solidFill>
                            <a:schemeClr val="accent1"/>
                          </a:solidFill>
                        </a:rPr>
                        <a:t>To send a statement containing salient features of such documents in the prescribed form or copies of the documents, as the company may deem fit to shareholders unless they ask for full financial statements. </a:t>
                      </a:r>
                    </a:p>
                    <a:p>
                      <a:pPr marL="285750" indent="-285750" algn="just">
                        <a:buFont typeface="Arial" pitchFamily="34" charset="0"/>
                        <a:buChar char="•"/>
                      </a:pPr>
                      <a:r>
                        <a:rPr lang="en-US" sz="1300" b="0" baseline="0" dirty="0" smtClean="0">
                          <a:solidFill>
                            <a:schemeClr val="accent1"/>
                          </a:solidFill>
                        </a:rPr>
                        <a:t>place its financial statement, CFS if any, and all other documents required to be attached thereto, on its website. </a:t>
                      </a:r>
                    </a:p>
                    <a:p>
                      <a:pPr marL="285750" indent="-285750" algn="just">
                        <a:buFont typeface="Arial" pitchFamily="34" charset="0"/>
                        <a:buChar char="•"/>
                      </a:pPr>
                      <a:r>
                        <a:rPr lang="en-US" sz="1300" b="0" baseline="0" dirty="0" smtClean="0">
                          <a:solidFill>
                            <a:schemeClr val="accent1"/>
                          </a:solidFill>
                        </a:rPr>
                        <a:t>to provide a copy of separate audited financial statements in respect of each of its subsidiary, to any shareholder of the company who asks for it.</a:t>
                      </a:r>
                    </a:p>
                    <a:p>
                      <a:pPr marL="285750" indent="-285750" algn="just">
                        <a:buFontTx/>
                        <a:buChar char="-"/>
                      </a:pPr>
                      <a:endParaRPr lang="en-US" sz="1300" b="0" baseline="0" dirty="0" smtClean="0">
                        <a:solidFill>
                          <a:schemeClr val="accent1"/>
                        </a:solidFill>
                      </a:endParaRPr>
                    </a:p>
                  </a:txBody>
                  <a:tcPr/>
                </a:tc>
              </a:tr>
              <a:tr h="519581">
                <a:tc>
                  <a:txBody>
                    <a:bodyPr/>
                    <a:lstStyle/>
                    <a:p>
                      <a:pPr marL="0" lvl="0" indent="0" algn="l">
                        <a:buFont typeface="Arial" pitchFamily="34" charset="0"/>
                        <a:buNone/>
                      </a:pPr>
                      <a:r>
                        <a:rPr lang="en-US" sz="1300" kern="1200" dirty="0" smtClean="0">
                          <a:solidFill>
                            <a:schemeClr val="accent1"/>
                          </a:solidFill>
                          <a:effectLst/>
                        </a:rPr>
                        <a:t>Penalty</a:t>
                      </a:r>
                      <a:endParaRPr lang="en-US" sz="1300" b="1" kern="1200" dirty="0" smtClean="0">
                        <a:solidFill>
                          <a:schemeClr val="accent1"/>
                        </a:solidFill>
                        <a:effectLst/>
                        <a:latin typeface="+mn-lt"/>
                        <a:ea typeface="+mn-ea"/>
                        <a:cs typeface="+mn-cs"/>
                      </a:endParaRPr>
                    </a:p>
                  </a:txBody>
                  <a:tcPr/>
                </a:tc>
                <a:tc>
                  <a:txBody>
                    <a:bodyPr/>
                    <a:lstStyle/>
                    <a:p>
                      <a:pPr marL="0" indent="0" algn="just">
                        <a:buFont typeface="Arial" pitchFamily="34" charset="0"/>
                        <a:buNone/>
                      </a:pPr>
                      <a:r>
                        <a:rPr lang="en-US" sz="1300" dirty="0" smtClean="0">
                          <a:solidFill>
                            <a:schemeClr val="accent1"/>
                          </a:solidFill>
                        </a:rPr>
                        <a:t>Any contravention </a:t>
                      </a:r>
                      <a:r>
                        <a:rPr lang="en-US" sz="1300" baseline="0" dirty="0" smtClean="0">
                          <a:solidFill>
                            <a:schemeClr val="accent1"/>
                          </a:solidFill>
                        </a:rPr>
                        <a:t>will make </a:t>
                      </a:r>
                      <a:r>
                        <a:rPr lang="en-US" sz="1300" dirty="0" smtClean="0">
                          <a:solidFill>
                            <a:schemeClr val="accent1"/>
                          </a:solidFill>
                        </a:rPr>
                        <a:t>the  Company liable</a:t>
                      </a:r>
                      <a:r>
                        <a:rPr lang="en-US" sz="1300" baseline="0" dirty="0" smtClean="0">
                          <a:solidFill>
                            <a:schemeClr val="accent1"/>
                          </a:solidFill>
                        </a:rPr>
                        <a:t> to penalty </a:t>
                      </a:r>
                      <a:r>
                        <a:rPr lang="en-US" sz="1300" dirty="0" smtClean="0">
                          <a:solidFill>
                            <a:schemeClr val="accent1"/>
                          </a:solidFill>
                        </a:rPr>
                        <a:t>of </a:t>
                      </a:r>
                      <a:r>
                        <a:rPr lang="en-US" sz="1400" dirty="0" smtClean="0">
                          <a:solidFill>
                            <a:schemeClr val="accent1"/>
                          </a:solidFill>
                          <a:latin typeface="Rupee Foradian" pitchFamily="34" charset="0"/>
                        </a:rPr>
                        <a:t>` </a:t>
                      </a:r>
                      <a:r>
                        <a:rPr lang="en-US" sz="1300" baseline="0" dirty="0" smtClean="0">
                          <a:solidFill>
                            <a:schemeClr val="accent1"/>
                          </a:solidFill>
                        </a:rPr>
                        <a:t>25,000 </a:t>
                      </a:r>
                      <a:r>
                        <a:rPr lang="en-US" sz="1300" u="sng" baseline="0" dirty="0" smtClean="0">
                          <a:solidFill>
                            <a:schemeClr val="accent1"/>
                          </a:solidFill>
                        </a:rPr>
                        <a:t>and </a:t>
                      </a:r>
                      <a:r>
                        <a:rPr lang="en-US" sz="1300" baseline="0" dirty="0" smtClean="0">
                          <a:solidFill>
                            <a:schemeClr val="accent1"/>
                          </a:solidFill>
                        </a:rPr>
                        <a:t> every officer who is in default with a penalty of </a:t>
                      </a:r>
                      <a:r>
                        <a:rPr lang="en-US" sz="1400" dirty="0" smtClean="0">
                          <a:solidFill>
                            <a:schemeClr val="accent1"/>
                          </a:solidFill>
                          <a:latin typeface="Rupee Foradian" pitchFamily="34" charset="0"/>
                        </a:rPr>
                        <a:t>` </a:t>
                      </a:r>
                      <a:r>
                        <a:rPr lang="en-US" sz="1300" baseline="0" dirty="0" smtClean="0">
                          <a:solidFill>
                            <a:schemeClr val="accent1"/>
                          </a:solidFill>
                        </a:rPr>
                        <a:t>5,000</a:t>
                      </a:r>
                      <a:endParaRPr lang="en-US" sz="1300" b="0" baseline="0" dirty="0" smtClean="0">
                        <a:solidFill>
                          <a:schemeClr val="accent1"/>
                        </a:solidFill>
                      </a:endParaRPr>
                    </a:p>
                  </a:txBody>
                  <a:tcPr/>
                </a:tc>
              </a:tr>
            </a:tbl>
          </a:graphicData>
        </a:graphic>
      </p:graphicFrame>
    </p:spTree>
    <p:extLst>
      <p:ext uri="{BB962C8B-B14F-4D97-AF65-F5344CB8AC3E}">
        <p14:creationId xmlns:p14="http://schemas.microsoft.com/office/powerpoint/2010/main" val="1116778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228600"/>
            <a:ext cx="8424000" cy="630000"/>
          </a:xfrm>
        </p:spPr>
        <p:txBody>
          <a:bodyPr/>
          <a:lstStyle/>
          <a:p>
            <a:r>
              <a:rPr lang="en-GB" dirty="0">
                <a:solidFill>
                  <a:schemeClr val="tx2"/>
                </a:solidFill>
              </a:rPr>
              <a:t>Filing </a:t>
            </a:r>
            <a:r>
              <a:rPr lang="en-GB" dirty="0" smtClean="0">
                <a:solidFill>
                  <a:schemeClr val="tx2"/>
                </a:solidFill>
              </a:rPr>
              <a:t>of </a:t>
            </a:r>
            <a:r>
              <a:rPr lang="en-GB" dirty="0">
                <a:solidFill>
                  <a:schemeClr val="tx2"/>
                </a:solidFill>
              </a:rPr>
              <a:t>f</a:t>
            </a:r>
            <a:r>
              <a:rPr lang="en-GB" dirty="0" smtClean="0">
                <a:solidFill>
                  <a:schemeClr val="tx2"/>
                </a:solidFill>
              </a:rPr>
              <a:t>inancial statements </a:t>
            </a:r>
            <a:r>
              <a:rPr lang="en-GB" dirty="0">
                <a:solidFill>
                  <a:schemeClr val="tx2"/>
                </a:solidFill>
              </a:rPr>
              <a:t>with </a:t>
            </a:r>
            <a:r>
              <a:rPr lang="en-GB" dirty="0" smtClean="0">
                <a:solidFill>
                  <a:schemeClr val="tx2"/>
                </a:solidFill>
              </a:rPr>
              <a:t>ROC 	</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13</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131750278"/>
              </p:ext>
            </p:extLst>
          </p:nvPr>
        </p:nvGraphicFramePr>
        <p:xfrm>
          <a:off x="204716" y="859809"/>
          <a:ext cx="8516203" cy="4062256"/>
        </p:xfrm>
        <a:graphic>
          <a:graphicData uri="http://schemas.openxmlformats.org/drawingml/2006/table">
            <a:tbl>
              <a:tblPr firstRow="1" bandRow="1">
                <a:tableStyleId>{C083E6E3-FA7D-4D7B-A595-EF9225AFEA82}</a:tableStyleId>
              </a:tblPr>
              <a:tblGrid>
                <a:gridCol w="1299082"/>
                <a:gridCol w="7217121"/>
              </a:tblGrid>
              <a:tr h="2031128">
                <a:tc>
                  <a:txBody>
                    <a:bodyPr/>
                    <a:lstStyle/>
                    <a:p>
                      <a:pPr marL="0" lvl="0" indent="0" algn="l">
                        <a:buFont typeface="Arial" pitchFamily="34" charset="0"/>
                        <a:buNone/>
                      </a:pPr>
                      <a:r>
                        <a:rPr lang="en-US" sz="1400" b="0" kern="1200" dirty="0" smtClean="0">
                          <a:solidFill>
                            <a:schemeClr val="accent1"/>
                          </a:solidFill>
                          <a:effectLst/>
                        </a:rPr>
                        <a:t>When to file</a:t>
                      </a:r>
                    </a:p>
                    <a:p>
                      <a:pPr marL="0" lvl="0" indent="0" algn="l">
                        <a:buFont typeface="Arial" pitchFamily="34" charset="0"/>
                        <a:buNone/>
                      </a:pPr>
                      <a:r>
                        <a:rPr lang="en-US" sz="1400" b="0" kern="1200" dirty="0" smtClean="0">
                          <a:solidFill>
                            <a:schemeClr val="accent1"/>
                          </a:solidFill>
                          <a:effectLst/>
                        </a:rPr>
                        <a:t>[Clause</a:t>
                      </a:r>
                      <a:r>
                        <a:rPr lang="en-US" sz="1400" b="0" kern="1200" baseline="0" dirty="0" smtClean="0">
                          <a:solidFill>
                            <a:schemeClr val="accent1"/>
                          </a:solidFill>
                          <a:effectLst/>
                        </a:rPr>
                        <a:t> 137]</a:t>
                      </a:r>
                      <a:endParaRPr lang="en-US" sz="1400" b="0" kern="1200" dirty="0" smtClean="0">
                        <a:solidFill>
                          <a:schemeClr val="accent1"/>
                        </a:solidFill>
                        <a:effectLst/>
                      </a:endParaRPr>
                    </a:p>
                  </a:txBody>
                  <a:tcPr/>
                </a:tc>
                <a:tc>
                  <a:txBody>
                    <a:bodyPr/>
                    <a:lstStyle/>
                    <a:p>
                      <a:pPr marL="285750" indent="-285750" algn="just">
                        <a:buFont typeface="Arial" pitchFamily="34" charset="0"/>
                        <a:buChar char="•"/>
                      </a:pPr>
                      <a:r>
                        <a:rPr lang="en-US" sz="1400" b="0" baseline="0" dirty="0" smtClean="0">
                          <a:solidFill>
                            <a:schemeClr val="accent1"/>
                          </a:solidFill>
                        </a:rPr>
                        <a:t>Company to file its financials etc. within 30 days of its adoption at AGM</a:t>
                      </a:r>
                    </a:p>
                    <a:p>
                      <a:pPr marL="285750" indent="-285750" algn="just">
                        <a:buFont typeface="Arial" pitchFamily="34" charset="0"/>
                        <a:buChar char="•"/>
                      </a:pPr>
                      <a:r>
                        <a:rPr lang="en-US" sz="1400" b="0" baseline="0" dirty="0" smtClean="0">
                          <a:solidFill>
                            <a:schemeClr val="accent1"/>
                          </a:solidFill>
                        </a:rPr>
                        <a:t>If the financials etc. are not adopted at the AGM or at adjourned meeting even such un-adopted financials need to be filed with ROC within 30 days from the date of AGM</a:t>
                      </a:r>
                    </a:p>
                    <a:p>
                      <a:pPr marL="285750" indent="-285750" algn="just">
                        <a:buFont typeface="Arial" pitchFamily="34" charset="0"/>
                        <a:buChar char="•"/>
                      </a:pPr>
                      <a:r>
                        <a:rPr lang="en-US" sz="1400" b="0" baseline="0" dirty="0" smtClean="0">
                          <a:solidFill>
                            <a:schemeClr val="accent1"/>
                          </a:solidFill>
                        </a:rPr>
                        <a:t>ROC shall take such un-adopted financials on record as provisional till the financials are adopted in adjourned AGM for that purpose and filed within 30 days from the date of adjourned AGM</a:t>
                      </a:r>
                    </a:p>
                    <a:p>
                      <a:pPr marL="285750" indent="-285750" algn="just">
                        <a:buFont typeface="Arial" pitchFamily="34" charset="0"/>
                        <a:buChar char="•"/>
                      </a:pPr>
                      <a:r>
                        <a:rPr lang="en-US" sz="1400" b="0" baseline="0" dirty="0" smtClean="0">
                          <a:solidFill>
                            <a:schemeClr val="accent1"/>
                          </a:solidFill>
                        </a:rPr>
                        <a:t>Even if AGM of the Company has not been held, the financials etc. has to be filed within 30 days of the last date before which the AGM should have been held</a:t>
                      </a:r>
                    </a:p>
                    <a:p>
                      <a:pPr marL="285750" indent="-285750" algn="just">
                        <a:buFont typeface="Arial" pitchFamily="34" charset="0"/>
                        <a:buChar char="•"/>
                      </a:pPr>
                      <a:endParaRPr lang="en-US" sz="1400" b="0" baseline="0" dirty="0" smtClean="0">
                        <a:solidFill>
                          <a:schemeClr val="accent1"/>
                        </a:solidFill>
                      </a:endParaRPr>
                    </a:p>
                  </a:txBody>
                  <a:tcPr/>
                </a:tc>
              </a:tr>
              <a:tr h="2031128">
                <a:tc>
                  <a:txBody>
                    <a:bodyPr/>
                    <a:lstStyle/>
                    <a:p>
                      <a:pPr marL="0" lvl="0" indent="0" algn="l">
                        <a:buFont typeface="Arial" pitchFamily="34" charset="0"/>
                        <a:buNone/>
                      </a:pPr>
                      <a:r>
                        <a:rPr lang="en-US" sz="1400" kern="1200" dirty="0" smtClean="0">
                          <a:solidFill>
                            <a:schemeClr val="accent1"/>
                          </a:solidFill>
                          <a:effectLst/>
                        </a:rPr>
                        <a:t>Penalty</a:t>
                      </a:r>
                      <a:endParaRPr lang="en-US" sz="1400" b="1" kern="1200" dirty="0" smtClean="0">
                        <a:solidFill>
                          <a:schemeClr val="accent1"/>
                        </a:solidFill>
                        <a:effectLst/>
                        <a:latin typeface="+mn-lt"/>
                        <a:ea typeface="+mn-ea"/>
                        <a:cs typeface="+mn-cs"/>
                      </a:endParaRPr>
                    </a:p>
                  </a:txBody>
                  <a:tcPr/>
                </a:tc>
                <a:tc>
                  <a:txBody>
                    <a:bodyPr/>
                    <a:lstStyle/>
                    <a:p>
                      <a:pPr marL="285750" indent="-285750" algn="just">
                        <a:buFont typeface="Arial" pitchFamily="34" charset="0"/>
                        <a:buChar char="•"/>
                      </a:pPr>
                      <a:r>
                        <a:rPr lang="en-US" sz="1400" dirty="0" smtClean="0">
                          <a:solidFill>
                            <a:schemeClr val="accent1"/>
                          </a:solidFill>
                        </a:rPr>
                        <a:t>If Company do</a:t>
                      </a:r>
                      <a:r>
                        <a:rPr lang="en-US" sz="1400" baseline="0" dirty="0" smtClean="0">
                          <a:solidFill>
                            <a:schemeClr val="accent1"/>
                          </a:solidFill>
                        </a:rPr>
                        <a:t> not file the documents within time or extended time limit, the company is liable to pay a fine of </a:t>
                      </a:r>
                      <a:r>
                        <a:rPr lang="en-US" sz="1600" dirty="0" smtClean="0">
                          <a:solidFill>
                            <a:schemeClr val="accent1"/>
                          </a:solidFill>
                          <a:latin typeface="Rupee Foradian" pitchFamily="34" charset="0"/>
                        </a:rPr>
                        <a:t>` </a:t>
                      </a:r>
                      <a:r>
                        <a:rPr lang="en-US" sz="1400" baseline="0" dirty="0" smtClean="0">
                          <a:solidFill>
                            <a:schemeClr val="accent1"/>
                          </a:solidFill>
                        </a:rPr>
                        <a:t>1,000 per day during which default continues subject to maximum </a:t>
                      </a:r>
                      <a:r>
                        <a:rPr lang="en-US" sz="1600" dirty="0" smtClean="0">
                          <a:solidFill>
                            <a:schemeClr val="accent1"/>
                          </a:solidFill>
                          <a:latin typeface="Rupee Foradian" pitchFamily="34" charset="0"/>
                        </a:rPr>
                        <a:t>` </a:t>
                      </a:r>
                      <a:r>
                        <a:rPr lang="en-US" sz="1400" baseline="0" dirty="0" smtClean="0">
                          <a:solidFill>
                            <a:schemeClr val="accent1"/>
                          </a:solidFill>
                        </a:rPr>
                        <a:t>10 ,00,000; and  </a:t>
                      </a:r>
                    </a:p>
                    <a:p>
                      <a:pPr marL="285750" lvl="0" indent="-285750" algn="just">
                        <a:buFont typeface="Arial" pitchFamily="34" charset="0"/>
                        <a:buChar char="•"/>
                      </a:pPr>
                      <a:r>
                        <a:rPr lang="en-US" sz="1400" baseline="0" dirty="0" smtClean="0">
                          <a:solidFill>
                            <a:schemeClr val="accent1"/>
                          </a:solidFill>
                        </a:rPr>
                        <a:t>MD and CFO, and in their absence, any other director in charge by the BOD with this  responsibility, and in the absence of such director, all directors are punishable with</a:t>
                      </a:r>
                    </a:p>
                    <a:p>
                      <a:pPr marL="742950" lvl="1" indent="-285750" algn="just">
                        <a:buFont typeface="Arial" pitchFamily="34" charset="0"/>
                        <a:buChar char="•"/>
                      </a:pPr>
                      <a:r>
                        <a:rPr lang="en-US" sz="1400" baseline="0" dirty="0" smtClean="0">
                          <a:solidFill>
                            <a:schemeClr val="accent1"/>
                          </a:solidFill>
                        </a:rPr>
                        <a:t>imprisonment </a:t>
                      </a:r>
                      <a:r>
                        <a:rPr lang="en-US" sz="1400" baseline="0" dirty="0" err="1" smtClean="0">
                          <a:solidFill>
                            <a:schemeClr val="accent1"/>
                          </a:solidFill>
                        </a:rPr>
                        <a:t>upto</a:t>
                      </a:r>
                      <a:r>
                        <a:rPr lang="en-US" sz="1400" baseline="0" dirty="0" smtClean="0">
                          <a:solidFill>
                            <a:schemeClr val="accent1"/>
                          </a:solidFill>
                        </a:rPr>
                        <a:t> 6 months or </a:t>
                      </a:r>
                    </a:p>
                    <a:p>
                      <a:pPr marL="742950" lvl="1" indent="-285750" algn="just">
                        <a:buFont typeface="Arial" pitchFamily="34" charset="0"/>
                        <a:buChar char="•"/>
                      </a:pPr>
                      <a:r>
                        <a:rPr lang="en-US" sz="1400" baseline="0" dirty="0" smtClean="0">
                          <a:solidFill>
                            <a:schemeClr val="accent1"/>
                          </a:solidFill>
                        </a:rPr>
                        <a:t>with fine of </a:t>
                      </a:r>
                      <a:r>
                        <a:rPr lang="en-US" sz="1600" dirty="0" smtClean="0">
                          <a:solidFill>
                            <a:schemeClr val="accent1"/>
                          </a:solidFill>
                          <a:latin typeface="Rupee Foradian" pitchFamily="34" charset="0"/>
                        </a:rPr>
                        <a:t>` </a:t>
                      </a:r>
                      <a:r>
                        <a:rPr lang="en-US" sz="1400" baseline="0" dirty="0" smtClean="0">
                          <a:solidFill>
                            <a:schemeClr val="accent1"/>
                          </a:solidFill>
                        </a:rPr>
                        <a:t>1,00,000 to </a:t>
                      </a:r>
                      <a:r>
                        <a:rPr lang="en-US" sz="1600" dirty="0" smtClean="0">
                          <a:solidFill>
                            <a:schemeClr val="accent1"/>
                          </a:solidFill>
                          <a:latin typeface="Rupee Foradian" pitchFamily="34" charset="0"/>
                        </a:rPr>
                        <a:t>` </a:t>
                      </a:r>
                      <a:r>
                        <a:rPr lang="en-US" sz="1400" baseline="0" dirty="0" smtClean="0">
                          <a:solidFill>
                            <a:schemeClr val="accent1"/>
                          </a:solidFill>
                        </a:rPr>
                        <a:t> 5,00,000 or </a:t>
                      </a:r>
                    </a:p>
                    <a:p>
                      <a:pPr marL="742950" lvl="1" indent="-285750" algn="just">
                        <a:buFont typeface="Arial" pitchFamily="34" charset="0"/>
                        <a:buChar char="•"/>
                      </a:pPr>
                      <a:r>
                        <a:rPr lang="en-US" sz="1400" baseline="0" dirty="0" smtClean="0">
                          <a:solidFill>
                            <a:schemeClr val="accent1"/>
                          </a:solidFill>
                        </a:rPr>
                        <a:t>with both of the above</a:t>
                      </a:r>
                      <a:endParaRPr lang="en-US" sz="1400" b="0" baseline="0" dirty="0" smtClean="0">
                        <a:solidFill>
                          <a:schemeClr val="accent1"/>
                        </a:solidFill>
                      </a:endParaRPr>
                    </a:p>
                  </a:txBody>
                  <a:tcPr/>
                </a:tc>
              </a:tr>
            </a:tbl>
          </a:graphicData>
        </a:graphic>
      </p:graphicFrame>
    </p:spTree>
    <p:extLst>
      <p:ext uri="{BB962C8B-B14F-4D97-AF65-F5344CB8AC3E}">
        <p14:creationId xmlns:p14="http://schemas.microsoft.com/office/powerpoint/2010/main" val="1813434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0000" y="3028890"/>
            <a:ext cx="8424000" cy="800219"/>
          </a:xfrm>
        </p:spPr>
        <p:txBody>
          <a:bodyPr/>
          <a:lstStyle/>
          <a:p>
            <a:r>
              <a:rPr lang="en-GB" altLang="en-GB" dirty="0" smtClean="0">
                <a:sym typeface="Times New Roman" pitchFamily="18" charset="0"/>
              </a:rPr>
              <a:t>Auditors</a:t>
            </a:r>
            <a:endParaRPr lang="en-US" dirty="0"/>
          </a:p>
        </p:txBody>
      </p:sp>
    </p:spTree>
    <p:extLst>
      <p:ext uri="{BB962C8B-B14F-4D97-AF65-F5344CB8AC3E}">
        <p14:creationId xmlns:p14="http://schemas.microsoft.com/office/powerpoint/2010/main" val="41505461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Tenure</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solidFill>
                  <a:srgbClr val="002776"/>
                </a:solidFill>
              </a:rPr>
              <a:pPr>
                <a:defRPr/>
              </a:pPr>
              <a:t>15</a:t>
            </a:fld>
            <a:endParaRPr lang="en-GB" dirty="0">
              <a:solidFill>
                <a:srgbClr val="002776"/>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010609542"/>
              </p:ext>
            </p:extLst>
          </p:nvPr>
        </p:nvGraphicFramePr>
        <p:xfrm>
          <a:off x="362445" y="889407"/>
          <a:ext cx="8597446" cy="3872258"/>
        </p:xfrm>
        <a:graphic>
          <a:graphicData uri="http://schemas.openxmlformats.org/drawingml/2006/table">
            <a:tbl>
              <a:tblPr firstRow="1" bandRow="1">
                <a:tableStyleId>{F5AB1C69-6EDB-4FF4-983F-18BD219EF322}</a:tableStyleId>
              </a:tblPr>
              <a:tblGrid>
                <a:gridCol w="1760544"/>
                <a:gridCol w="2172184"/>
                <a:gridCol w="4664718"/>
              </a:tblGrid>
              <a:tr h="321507">
                <a:tc>
                  <a:txBody>
                    <a:bodyPr/>
                    <a:lstStyle/>
                    <a:p>
                      <a:pPr algn="l"/>
                      <a:r>
                        <a:rPr lang="en-US" sz="1600" dirty="0" smtClean="0"/>
                        <a:t>Particulars</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600" dirty="0" smtClean="0"/>
                        <a:t>Companies Act 1956</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913286">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Tenure of Auditor -Unlisted Companies</a:t>
                      </a:r>
                    </a:p>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[Clause 139(1)]</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600" baseline="0" dirty="0" smtClean="0">
                          <a:solidFill>
                            <a:schemeClr val="tx2"/>
                          </a:solidFill>
                          <a:cs typeface="Arial" pitchFamily="34" charset="0"/>
                          <a:sym typeface="Times New Roman" pitchFamily="18" charset="0"/>
                        </a:rPr>
                        <a:t>To hold office from one AGM to the conclusion of the next AGM</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600" baseline="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600" baseline="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600" baseline="0" dirty="0" smtClean="0">
                        <a:solidFill>
                          <a:schemeClr val="tx2"/>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600" dirty="0" smtClean="0">
                          <a:solidFill>
                            <a:schemeClr val="tx2"/>
                          </a:solidFill>
                          <a:cs typeface="Arial" pitchFamily="34" charset="0"/>
                          <a:sym typeface="Times New Roman" pitchFamily="18" charset="0"/>
                        </a:rPr>
                        <a:t>At first AGM</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600" dirty="0" smtClean="0">
                          <a:solidFill>
                            <a:schemeClr val="tx2"/>
                          </a:solidFill>
                          <a:cs typeface="Arial" pitchFamily="34" charset="0"/>
                          <a:sym typeface="Times New Roman" pitchFamily="18" charset="0"/>
                        </a:rPr>
                        <a:t>to hold office till conclusion of 6</a:t>
                      </a:r>
                      <a:r>
                        <a:rPr lang="en-US" altLang="en-GB" sz="1600" baseline="30000" dirty="0" smtClean="0">
                          <a:solidFill>
                            <a:schemeClr val="tx2"/>
                          </a:solidFill>
                          <a:cs typeface="Arial" pitchFamily="34" charset="0"/>
                          <a:sym typeface="Times New Roman" pitchFamily="18" charset="0"/>
                        </a:rPr>
                        <a:t>th</a:t>
                      </a:r>
                      <a:r>
                        <a:rPr lang="en-US" altLang="en-GB" sz="1600" dirty="0" smtClean="0">
                          <a:solidFill>
                            <a:schemeClr val="tx2"/>
                          </a:solidFill>
                          <a:cs typeface="Arial" pitchFamily="34" charset="0"/>
                          <a:sym typeface="Times New Roman" pitchFamily="18" charset="0"/>
                        </a:rPr>
                        <a:t> AGM, subject to ratification by members at every AGM</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600" dirty="0" smtClean="0">
                          <a:solidFill>
                            <a:schemeClr val="tx2"/>
                          </a:solidFill>
                          <a:cs typeface="Arial" pitchFamily="34" charset="0"/>
                          <a:sym typeface="Times New Roman" pitchFamily="18" charset="0"/>
                        </a:rPr>
                        <a:t>Subsequent AGM</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600" dirty="0" smtClean="0">
                          <a:solidFill>
                            <a:schemeClr val="tx2"/>
                          </a:solidFill>
                          <a:cs typeface="Arial" pitchFamily="34" charset="0"/>
                          <a:sym typeface="Times New Roman" pitchFamily="18" charset="0"/>
                        </a:rPr>
                        <a:t>to hold office till conclusion of 6</a:t>
                      </a:r>
                      <a:r>
                        <a:rPr lang="en-US" altLang="en-GB" sz="1600" baseline="30000" dirty="0" smtClean="0">
                          <a:solidFill>
                            <a:schemeClr val="tx2"/>
                          </a:solidFill>
                          <a:cs typeface="Arial" pitchFamily="34" charset="0"/>
                          <a:sym typeface="Times New Roman" pitchFamily="18" charset="0"/>
                        </a:rPr>
                        <a:t>th</a:t>
                      </a:r>
                      <a:r>
                        <a:rPr lang="en-US" altLang="en-GB" sz="1600" dirty="0" smtClean="0">
                          <a:solidFill>
                            <a:schemeClr val="tx2"/>
                          </a:solidFill>
                          <a:cs typeface="Arial" pitchFamily="34" charset="0"/>
                          <a:sym typeface="Times New Roman" pitchFamily="18" charset="0"/>
                        </a:rPr>
                        <a:t> meeting, subject to ratification by members at every AGM</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623736">
                <a:tc>
                  <a:txBody>
                    <a:bodyPr/>
                    <a:lstStyle/>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600" dirty="0" smtClean="0">
                          <a:solidFill>
                            <a:schemeClr val="tx2"/>
                          </a:solidFill>
                          <a:latin typeface="+mn-lt"/>
                          <a:ea typeface="Times New Roman"/>
                          <a:cs typeface="Times New Roman"/>
                        </a:rPr>
                        <a:t>Tenure of Auditor - Listed and</a:t>
                      </a:r>
                      <a:r>
                        <a:rPr lang="en-US" sz="1600" baseline="0" dirty="0" smtClean="0">
                          <a:solidFill>
                            <a:schemeClr val="tx2"/>
                          </a:solidFill>
                          <a:latin typeface="+mn-lt"/>
                          <a:ea typeface="Times New Roman"/>
                          <a:cs typeface="Times New Roman"/>
                        </a:rPr>
                        <a:t> specified class of c</a:t>
                      </a:r>
                      <a:r>
                        <a:rPr lang="en-US" sz="1600" dirty="0" smtClean="0">
                          <a:solidFill>
                            <a:schemeClr val="tx2"/>
                          </a:solidFill>
                          <a:latin typeface="+mn-lt"/>
                          <a:ea typeface="Times New Roman"/>
                          <a:cs typeface="Times New Roman"/>
                        </a:rPr>
                        <a:t>ompanies</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600" dirty="0" smtClean="0">
                          <a:solidFill>
                            <a:schemeClr val="tx2"/>
                          </a:solidFill>
                          <a:latin typeface="+mn-lt"/>
                          <a:ea typeface="Times New Roman"/>
                          <a:cs typeface="Times New Roman"/>
                        </a:rPr>
                        <a:t>[Clause 139(2)]</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600" baseline="0" dirty="0" smtClean="0">
                          <a:solidFill>
                            <a:schemeClr val="tx2"/>
                          </a:solidFill>
                          <a:cs typeface="Arial" pitchFamily="34" charset="0"/>
                          <a:sym typeface="Times New Roman" pitchFamily="18" charset="0"/>
                        </a:rPr>
                        <a:t>To hold office from one AGM to the conclusion of the next AGM</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5888" marR="0" lvl="0" indent="-1158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tx2"/>
                          </a:solidFill>
                          <a:latin typeface="+mn-lt"/>
                          <a:ea typeface="+mn-ea"/>
                          <a:cs typeface="+mn-cs"/>
                        </a:rPr>
                        <a:t>Individual - 1 term of 5 consecutive years</a:t>
                      </a:r>
                    </a:p>
                    <a:p>
                      <a:pPr marL="115888" marR="0" lvl="0" indent="-1158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tx2"/>
                          </a:solidFill>
                          <a:latin typeface="+mn-lt"/>
                          <a:ea typeface="+mn-ea"/>
                          <a:cs typeface="+mn-cs"/>
                        </a:rPr>
                        <a:t>Audit Firm - 2 terms of 5 consecutive years</a:t>
                      </a:r>
                    </a:p>
                    <a:p>
                      <a:pPr marL="115888" marR="0" lvl="0" indent="-1158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tx2"/>
                          </a:solidFill>
                          <a:latin typeface="+mn-lt"/>
                          <a:ea typeface="+mn-ea"/>
                          <a:cs typeface="+mn-cs"/>
                        </a:rPr>
                        <a:t>Cooling off period of  5 years provided before next appointment</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600" kern="1200" dirty="0" smtClean="0">
                        <a:solidFill>
                          <a:schemeClr val="tx2"/>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kern="1200" dirty="0" smtClean="0">
                          <a:solidFill>
                            <a:schemeClr val="tx2"/>
                          </a:solidFill>
                          <a:latin typeface="+mn-lt"/>
                          <a:ea typeface="+mn-ea"/>
                          <a:cs typeface="+mn-cs"/>
                        </a:rPr>
                        <a:t>Transition</a:t>
                      </a:r>
                      <a:r>
                        <a:rPr lang="en-US" sz="1600" kern="1200" baseline="0" dirty="0" smtClean="0">
                          <a:solidFill>
                            <a:schemeClr val="tx2"/>
                          </a:solidFill>
                          <a:latin typeface="+mn-lt"/>
                          <a:ea typeface="+mn-ea"/>
                          <a:cs typeface="+mn-cs"/>
                        </a:rPr>
                        <a:t> period –3 years</a:t>
                      </a:r>
                      <a:endParaRPr lang="en-US" sz="1600" kern="1200" dirty="0" smtClean="0">
                        <a:solidFill>
                          <a:schemeClr val="tx2"/>
                        </a:solidFill>
                        <a:latin typeface="+mn-lt"/>
                        <a:ea typeface="+mn-ea"/>
                        <a:cs typeface="+mn-cs"/>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377825" y="5420380"/>
            <a:ext cx="8539388" cy="1600438"/>
          </a:xfrm>
          <a:prstGeom prst="rect">
            <a:avLst/>
          </a:prstGeom>
        </p:spPr>
        <p:txBody>
          <a:bodyPr wrap="square">
            <a:spAutoFit/>
          </a:bodyPr>
          <a:lstStyle/>
          <a:p>
            <a:pPr fontAlgn="auto">
              <a:spcBef>
                <a:spcPts val="0"/>
              </a:spcBef>
              <a:spcAft>
                <a:spcPts val="0"/>
              </a:spcAft>
              <a:tabLst>
                <a:tab pos="762000" algn="r"/>
                <a:tab pos="838200" algn="l"/>
              </a:tabLst>
              <a:defRPr/>
            </a:pPr>
            <a:r>
              <a:rPr lang="en-GB" altLang="en-GB" sz="1400" b="1" dirty="0" smtClean="0">
                <a:solidFill>
                  <a:schemeClr val="tx2"/>
                </a:solidFill>
                <a:latin typeface="+mn-lt"/>
              </a:rPr>
              <a:t>Takeaway </a:t>
            </a:r>
          </a:p>
          <a:p>
            <a:pPr marL="285750" indent="-285750" fontAlgn="auto">
              <a:spcBef>
                <a:spcPts val="0"/>
              </a:spcBef>
              <a:spcAft>
                <a:spcPts val="0"/>
              </a:spcAft>
              <a:buFont typeface="Arial" pitchFamily="34" charset="0"/>
              <a:buChar char="•"/>
              <a:tabLst>
                <a:tab pos="762000" algn="r"/>
                <a:tab pos="838200" algn="l"/>
              </a:tabLst>
              <a:defRPr/>
            </a:pPr>
            <a:r>
              <a:rPr lang="en-GB" altLang="en-GB" sz="1400" dirty="0" smtClean="0">
                <a:solidFill>
                  <a:schemeClr val="tx2"/>
                </a:solidFill>
                <a:latin typeface="+mn-lt"/>
              </a:rPr>
              <a:t>Mandatory rotation of auditors for listed and prescribed classes of companies introduced</a:t>
            </a:r>
          </a:p>
          <a:p>
            <a:pPr marL="285750" indent="-285750">
              <a:buFont typeface="Arial" pitchFamily="34" charset="0"/>
              <a:buChar char="•"/>
              <a:tabLst>
                <a:tab pos="762000" algn="r"/>
                <a:tab pos="838200" algn="l"/>
              </a:tabLst>
              <a:defRPr/>
            </a:pPr>
            <a:r>
              <a:rPr lang="en-GB" altLang="en-GB" sz="1400" dirty="0">
                <a:solidFill>
                  <a:srgbClr val="FF0000"/>
                </a:solidFill>
              </a:rPr>
              <a:t>As per draft rules - prescribed class of companies </a:t>
            </a:r>
            <a:r>
              <a:rPr lang="en-GB" altLang="en-GB" sz="1400" dirty="0" smtClean="0">
                <a:solidFill>
                  <a:srgbClr val="FF0000"/>
                </a:solidFill>
              </a:rPr>
              <a:t>means  </a:t>
            </a:r>
            <a:r>
              <a:rPr lang="en-GB" altLang="en-GB" sz="1400" dirty="0">
                <a:solidFill>
                  <a:srgbClr val="FF0000"/>
                </a:solidFill>
              </a:rPr>
              <a:t>all companies other than OPC and small companies . This will mean a large number of auditors will have to be replaced by new auditors once the rotation provisions are enacted. </a:t>
            </a:r>
          </a:p>
          <a:p>
            <a:pPr marL="285750" indent="-285750" fontAlgn="auto">
              <a:spcBef>
                <a:spcPts val="0"/>
              </a:spcBef>
              <a:spcAft>
                <a:spcPts val="0"/>
              </a:spcAft>
              <a:buFont typeface="Arial" pitchFamily="34" charset="0"/>
              <a:buChar char="•"/>
              <a:tabLst>
                <a:tab pos="762000" algn="r"/>
                <a:tab pos="838200" algn="l"/>
              </a:tabLst>
              <a:defRPr/>
            </a:pPr>
            <a:endParaRPr lang="en-GB" altLang="en-GB" sz="1400" dirty="0" smtClean="0">
              <a:solidFill>
                <a:schemeClr val="tx2"/>
              </a:solidFill>
              <a:latin typeface="+mn-lt"/>
            </a:endParaRPr>
          </a:p>
          <a:p>
            <a:pPr fontAlgn="auto">
              <a:spcBef>
                <a:spcPts val="0"/>
              </a:spcBef>
              <a:spcAft>
                <a:spcPts val="0"/>
              </a:spcAft>
              <a:tabLst>
                <a:tab pos="762000" algn="r"/>
                <a:tab pos="838200" algn="l"/>
              </a:tabLst>
              <a:defRPr/>
            </a:pPr>
            <a:endParaRPr lang="en-GB" altLang="en-GB" sz="1400" dirty="0" smtClean="0">
              <a:solidFill>
                <a:schemeClr val="tx2"/>
              </a:solidFill>
              <a:latin typeface="+mn-lt"/>
            </a:endParaRPr>
          </a:p>
        </p:txBody>
      </p:sp>
    </p:spTree>
    <p:extLst>
      <p:ext uri="{BB962C8B-B14F-4D97-AF65-F5344CB8AC3E}">
        <p14:creationId xmlns:p14="http://schemas.microsoft.com/office/powerpoint/2010/main" val="3625611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377825" y="284163"/>
            <a:ext cx="8423275" cy="630237"/>
          </a:xfrm>
        </p:spPr>
        <p:txBody>
          <a:bodyPr/>
          <a:lstStyle/>
          <a:p>
            <a:r>
              <a:rPr lang="en-US" altLang="en-GB" dirty="0">
                <a:sym typeface="Times New Roman" pitchFamily="18" charset="0"/>
              </a:rPr>
              <a:t>P</a:t>
            </a:r>
            <a:r>
              <a:rPr lang="en-US" altLang="en-GB" dirty="0" smtClean="0">
                <a:sym typeface="Times New Roman" pitchFamily="18" charset="0"/>
              </a:rPr>
              <a:t>rovisions for appointment / rotation</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rgbClr val="002776"/>
                </a:solidFill>
              </a:rPr>
              <a:pPr eaLnBrk="1" hangingPunct="1">
                <a:lnSpc>
                  <a:spcPts val="1075"/>
                </a:lnSpc>
              </a:pPr>
              <a:t>16</a:t>
            </a:fld>
            <a:endParaRPr lang="en-US" sz="900" b="1" dirty="0">
              <a:solidFill>
                <a:srgbClr val="002776"/>
              </a:solidFill>
            </a:endParaRPr>
          </a:p>
        </p:txBody>
      </p:sp>
      <p:sp>
        <p:nvSpPr>
          <p:cNvPr id="5" name="Text Box 409"/>
          <p:cNvSpPr txBox="1">
            <a:spLocks noChangeArrowheads="1"/>
          </p:cNvSpPr>
          <p:nvPr/>
        </p:nvSpPr>
        <p:spPr bwMode="auto">
          <a:xfrm>
            <a:off x="377825" y="841129"/>
            <a:ext cx="8504918" cy="476138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US" i="1" dirty="0" smtClean="0">
                <a:solidFill>
                  <a:schemeClr val="accent1"/>
                </a:solidFill>
              </a:rPr>
              <a:t>Common </a:t>
            </a:r>
            <a:r>
              <a:rPr lang="en-US" i="1" dirty="0">
                <a:solidFill>
                  <a:schemeClr val="accent1"/>
                </a:solidFill>
              </a:rPr>
              <a:t>conditions for appointment of auditor in listed and classes of companies to be </a:t>
            </a:r>
            <a:r>
              <a:rPr lang="en-US" i="1" dirty="0" smtClean="0">
                <a:solidFill>
                  <a:schemeClr val="accent1"/>
                </a:solidFill>
              </a:rPr>
              <a:t>prescribed :</a:t>
            </a:r>
            <a:endParaRPr lang="en-US" dirty="0">
              <a:solidFill>
                <a:schemeClr val="accent1"/>
              </a:solidFill>
            </a:endParaRPr>
          </a:p>
          <a:p>
            <a:pPr marL="285750" lvl="0" indent="-285750">
              <a:buFont typeface="Arial" pitchFamily="34" charset="0"/>
              <a:buChar char="•"/>
            </a:pPr>
            <a:r>
              <a:rPr lang="en-US" dirty="0">
                <a:solidFill>
                  <a:schemeClr val="accent1"/>
                </a:solidFill>
              </a:rPr>
              <a:t>Incoming audit firm should not have any common partners who were the partners of the outgoing audit firm i.e. the audit firm whose tenure expired in the immediately preceding FY by virtue of mandatory rotation requirement</a:t>
            </a:r>
          </a:p>
          <a:p>
            <a:pPr marL="285750" lvl="0" indent="-285750">
              <a:buFont typeface="Arial" pitchFamily="34" charset="0"/>
              <a:buChar char="•"/>
            </a:pPr>
            <a:r>
              <a:rPr lang="en-US" dirty="0">
                <a:solidFill>
                  <a:schemeClr val="accent1"/>
                </a:solidFill>
              </a:rPr>
              <a:t>Rules to be prescribed to state the manner in which the companies shall rotate their auditors</a:t>
            </a:r>
          </a:p>
          <a:p>
            <a:pPr marL="285750" lvl="0" indent="-285750">
              <a:buFont typeface="Arial" pitchFamily="34" charset="0"/>
              <a:buChar char="•"/>
            </a:pPr>
            <a:r>
              <a:rPr lang="en-US" dirty="0">
                <a:solidFill>
                  <a:schemeClr val="accent1"/>
                </a:solidFill>
              </a:rPr>
              <a:t>Audit committee of listed and other </a:t>
            </a:r>
            <a:r>
              <a:rPr lang="en-US" dirty="0" smtClean="0">
                <a:solidFill>
                  <a:schemeClr val="accent1"/>
                </a:solidFill>
              </a:rPr>
              <a:t>prescribed classes </a:t>
            </a:r>
            <a:r>
              <a:rPr lang="en-US" dirty="0">
                <a:solidFill>
                  <a:schemeClr val="accent1"/>
                </a:solidFill>
              </a:rPr>
              <a:t>of companies to </a:t>
            </a:r>
            <a:r>
              <a:rPr lang="en-US" dirty="0" smtClean="0">
                <a:solidFill>
                  <a:schemeClr val="accent1"/>
                </a:solidFill>
              </a:rPr>
              <a:t>recommend </a:t>
            </a:r>
            <a:r>
              <a:rPr lang="en-US" dirty="0">
                <a:solidFill>
                  <a:schemeClr val="accent1"/>
                </a:solidFill>
              </a:rPr>
              <a:t>appointment of an </a:t>
            </a:r>
            <a:r>
              <a:rPr lang="en-US" dirty="0" smtClean="0">
                <a:solidFill>
                  <a:schemeClr val="accent1"/>
                </a:solidFill>
              </a:rPr>
              <a:t>auditor</a:t>
            </a:r>
            <a:endParaRPr lang="en-US" dirty="0">
              <a:solidFill>
                <a:schemeClr val="accent1"/>
              </a:solidFill>
            </a:endParaRPr>
          </a:p>
        </p:txBody>
      </p:sp>
    </p:spTree>
    <p:extLst>
      <p:ext uri="{BB962C8B-B14F-4D97-AF65-F5344CB8AC3E}">
        <p14:creationId xmlns:p14="http://schemas.microsoft.com/office/powerpoint/2010/main" val="24832160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Reporting in case of fraud </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solidFill>
                  <a:srgbClr val="002776"/>
                </a:solidFill>
              </a:rPr>
              <a:pPr>
                <a:defRPr/>
              </a:pPr>
              <a:t>17</a:t>
            </a:fld>
            <a:endParaRPr lang="en-GB" dirty="0">
              <a:solidFill>
                <a:srgbClr val="002776"/>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65495800"/>
              </p:ext>
            </p:extLst>
          </p:nvPr>
        </p:nvGraphicFramePr>
        <p:xfrm>
          <a:off x="362445" y="889407"/>
          <a:ext cx="8597446" cy="1524949"/>
        </p:xfrm>
        <a:graphic>
          <a:graphicData uri="http://schemas.openxmlformats.org/drawingml/2006/table">
            <a:tbl>
              <a:tblPr firstRow="1" bandRow="1">
                <a:tableStyleId>{F5AB1C69-6EDB-4FF4-983F-18BD219EF322}</a:tableStyleId>
              </a:tblPr>
              <a:tblGrid>
                <a:gridCol w="1760544"/>
                <a:gridCol w="2172184"/>
                <a:gridCol w="4664718"/>
              </a:tblGrid>
              <a:tr h="321507">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54842">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Reporting</a:t>
                      </a:r>
                      <a:r>
                        <a:rPr lang="en-US" sz="1600" baseline="0" dirty="0" smtClean="0">
                          <a:solidFill>
                            <a:schemeClr val="tx2"/>
                          </a:solidFill>
                          <a:latin typeface="+mn-lt"/>
                          <a:ea typeface="Times New Roman"/>
                          <a:cs typeface="Times New Roman"/>
                        </a:rPr>
                        <a:t> of fraud by auditor to CG</a:t>
                      </a:r>
                    </a:p>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[Clause 143(12)]</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600" baseline="0" dirty="0" smtClean="0">
                          <a:solidFill>
                            <a:schemeClr val="tx2"/>
                          </a:solidFill>
                          <a:cs typeface="Arial" pitchFamily="34" charset="0"/>
                          <a:sym typeface="Times New Roman" pitchFamily="18" charset="0"/>
                        </a:rPr>
                        <a:t>No provisions</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kern="1200" dirty="0" smtClean="0">
                          <a:solidFill>
                            <a:schemeClr val="tx2"/>
                          </a:solidFill>
                          <a:latin typeface="+mn-lt"/>
                          <a:ea typeface="+mn-ea"/>
                          <a:cs typeface="+mn-cs"/>
                        </a:rPr>
                        <a:t>Auditor is required to report directly to CG where he has reason to believe</a:t>
                      </a:r>
                      <a:r>
                        <a:rPr lang="en-US" sz="1600" kern="1200" baseline="0" dirty="0" smtClean="0">
                          <a:solidFill>
                            <a:schemeClr val="tx2"/>
                          </a:solidFill>
                          <a:latin typeface="+mn-lt"/>
                          <a:ea typeface="+mn-ea"/>
                          <a:cs typeface="+mn-cs"/>
                        </a:rPr>
                        <a:t> that an offence involving fraud is committed against the company by the officers or employees of the company</a:t>
                      </a:r>
                      <a:endParaRPr lang="en-US" sz="1600" kern="1200" dirty="0" smtClean="0">
                        <a:solidFill>
                          <a:schemeClr val="tx2"/>
                        </a:solidFill>
                        <a:latin typeface="+mn-lt"/>
                        <a:ea typeface="+mn-ea"/>
                        <a:cs typeface="+mn-cs"/>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ext Box 409"/>
          <p:cNvSpPr txBox="1">
            <a:spLocks noChangeArrowheads="1"/>
          </p:cNvSpPr>
          <p:nvPr/>
        </p:nvSpPr>
        <p:spPr bwMode="auto">
          <a:xfrm>
            <a:off x="377825" y="5314264"/>
            <a:ext cx="8568418" cy="81846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smtClean="0">
                <a:solidFill>
                  <a:schemeClr val="tx2"/>
                </a:solidFill>
              </a:rPr>
              <a:t>Takeaways:</a:t>
            </a:r>
            <a:endParaRPr lang="en-GB" altLang="en-GB" sz="1400" b="1" dirty="0">
              <a:solidFill>
                <a:schemeClr val="tx2"/>
              </a:solidFill>
            </a:endParaRPr>
          </a:p>
          <a:p>
            <a:pPr marL="285750" indent="-285750" algn="just" fontAlgn="auto">
              <a:spcBef>
                <a:spcPts val="0"/>
              </a:spcBef>
              <a:spcAft>
                <a:spcPts val="0"/>
              </a:spcAft>
              <a:buFont typeface="Arial" pitchFamily="34" charset="0"/>
              <a:buChar char="•"/>
              <a:tabLst>
                <a:tab pos="762000" algn="r"/>
                <a:tab pos="838200" algn="l"/>
              </a:tabLst>
              <a:defRPr/>
            </a:pPr>
            <a:r>
              <a:rPr lang="en-US" altLang="en-GB" sz="1400" dirty="0">
                <a:solidFill>
                  <a:schemeClr val="tx2"/>
                </a:solidFill>
                <a:sym typeface="Times New Roman" pitchFamily="18" charset="0"/>
              </a:rPr>
              <a:t>Audit processes to be revamped to be able to detect fraud</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400" dirty="0">
                <a:solidFill>
                  <a:schemeClr val="tx2"/>
                </a:solidFill>
                <a:sym typeface="Times New Roman" pitchFamily="18" charset="0"/>
              </a:rPr>
              <a:t>Responsibilities of auditors increased </a:t>
            </a:r>
          </a:p>
        </p:txBody>
      </p:sp>
    </p:spTree>
    <p:extLst>
      <p:ext uri="{BB962C8B-B14F-4D97-AF65-F5344CB8AC3E}">
        <p14:creationId xmlns:p14="http://schemas.microsoft.com/office/powerpoint/2010/main" val="19590861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377825" y="284163"/>
            <a:ext cx="8423275" cy="630237"/>
          </a:xfrm>
        </p:spPr>
        <p:txBody>
          <a:bodyPr/>
          <a:lstStyle/>
          <a:p>
            <a:r>
              <a:rPr lang="en-US" altLang="en-GB" dirty="0" smtClean="0">
                <a:sym typeface="Times New Roman" pitchFamily="18" charset="0"/>
              </a:rPr>
              <a:t>Requirements applicable to all companies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rgbClr val="002776"/>
                </a:solidFill>
              </a:rPr>
              <a:pPr eaLnBrk="1" hangingPunct="1">
                <a:lnSpc>
                  <a:spcPts val="1075"/>
                </a:lnSpc>
              </a:pPr>
              <a:t>18</a:t>
            </a:fld>
            <a:endParaRPr lang="en-US" sz="900" b="1" dirty="0">
              <a:solidFill>
                <a:srgbClr val="002776"/>
              </a:solidFill>
            </a:endParaRPr>
          </a:p>
        </p:txBody>
      </p:sp>
      <p:sp>
        <p:nvSpPr>
          <p:cNvPr id="5" name="Text Box 409"/>
          <p:cNvSpPr txBox="1">
            <a:spLocks noChangeArrowheads="1"/>
          </p:cNvSpPr>
          <p:nvPr/>
        </p:nvSpPr>
        <p:spPr bwMode="auto">
          <a:xfrm>
            <a:off x="377825" y="841129"/>
            <a:ext cx="8504918" cy="5713659"/>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US" altLang="en-GB" sz="1600" b="1" dirty="0">
                <a:solidFill>
                  <a:schemeClr val="tx2"/>
                </a:solidFill>
                <a:sym typeface="Times New Roman" pitchFamily="18" charset="0"/>
              </a:rPr>
              <a:t>First </a:t>
            </a:r>
            <a:r>
              <a:rPr lang="en-US" altLang="en-GB" sz="1600" b="1" dirty="0" smtClean="0">
                <a:solidFill>
                  <a:schemeClr val="tx2"/>
                </a:solidFill>
                <a:sym typeface="Times New Roman" pitchFamily="18" charset="0"/>
              </a:rPr>
              <a:t>auditor</a:t>
            </a:r>
            <a:endParaRPr lang="en-GB" altLang="en-GB" sz="1600" b="1" dirty="0" smtClean="0">
              <a:solidFill>
                <a:schemeClr val="tx2"/>
              </a:solidFill>
            </a:endParaRPr>
          </a:p>
          <a:p>
            <a:pPr marL="285750" indent="-285750" algn="just" fontAlgn="auto">
              <a:spcBef>
                <a:spcPts val="0"/>
              </a:spcBef>
              <a:spcAft>
                <a:spcPts val="0"/>
              </a:spcAft>
              <a:buFont typeface="Arial" pitchFamily="34" charset="0"/>
              <a:buChar char="•"/>
              <a:tabLst>
                <a:tab pos="762000" algn="r"/>
                <a:tab pos="838200" algn="l"/>
              </a:tabLst>
              <a:defRPr/>
            </a:pPr>
            <a:r>
              <a:rPr lang="en-US" altLang="en-GB" sz="1600" dirty="0" smtClean="0">
                <a:solidFill>
                  <a:schemeClr val="tx2"/>
                </a:solidFill>
                <a:sym typeface="Times New Roman" pitchFamily="18" charset="0"/>
              </a:rPr>
              <a:t>First </a:t>
            </a:r>
            <a:r>
              <a:rPr lang="en-US" altLang="en-GB" sz="1600" dirty="0">
                <a:solidFill>
                  <a:schemeClr val="tx2"/>
                </a:solidFill>
                <a:sym typeface="Times New Roman" pitchFamily="18" charset="0"/>
              </a:rPr>
              <a:t>auditor </a:t>
            </a:r>
            <a:r>
              <a:rPr lang="en-US" altLang="en-GB" sz="1600" dirty="0" smtClean="0">
                <a:solidFill>
                  <a:schemeClr val="tx2"/>
                </a:solidFill>
                <a:sym typeface="Times New Roman" pitchFamily="18" charset="0"/>
              </a:rPr>
              <a:t>to </a:t>
            </a:r>
            <a:r>
              <a:rPr lang="en-US" altLang="en-GB" sz="1600" dirty="0">
                <a:solidFill>
                  <a:schemeClr val="tx2"/>
                </a:solidFill>
                <a:sym typeface="Times New Roman" pitchFamily="18" charset="0"/>
              </a:rPr>
              <a:t>be appointed by the BOD within 30 days of incorporation of a </a:t>
            </a:r>
            <a:r>
              <a:rPr lang="en-US" altLang="en-GB" sz="1600" dirty="0" smtClean="0">
                <a:solidFill>
                  <a:schemeClr val="tx2"/>
                </a:solidFill>
                <a:sym typeface="Times New Roman" pitchFamily="18" charset="0"/>
              </a:rPr>
              <a:t>company</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600" dirty="0" smtClean="0">
                <a:solidFill>
                  <a:schemeClr val="tx2"/>
                </a:solidFill>
                <a:sym typeface="Times New Roman" pitchFamily="18" charset="0"/>
              </a:rPr>
              <a:t>If </a:t>
            </a:r>
            <a:r>
              <a:rPr lang="en-US" altLang="en-GB" sz="1600" dirty="0">
                <a:solidFill>
                  <a:schemeClr val="tx2"/>
                </a:solidFill>
                <a:sym typeface="Times New Roman" pitchFamily="18" charset="0"/>
              </a:rPr>
              <a:t>the first auditor is not appointed by the BOD </a:t>
            </a:r>
            <a:r>
              <a:rPr lang="en-US" altLang="en-GB" sz="1600" dirty="0" smtClean="0">
                <a:solidFill>
                  <a:schemeClr val="tx2"/>
                </a:solidFill>
                <a:sym typeface="Times New Roman" pitchFamily="18" charset="0"/>
              </a:rPr>
              <a:t>as above, the </a:t>
            </a:r>
            <a:r>
              <a:rPr lang="en-US" altLang="en-GB" sz="1600" dirty="0">
                <a:solidFill>
                  <a:schemeClr val="tx2"/>
                </a:solidFill>
                <a:sym typeface="Times New Roman" pitchFamily="18" charset="0"/>
              </a:rPr>
              <a:t>members </a:t>
            </a:r>
            <a:r>
              <a:rPr lang="en-US" altLang="en-GB" sz="1600" dirty="0" smtClean="0">
                <a:solidFill>
                  <a:schemeClr val="tx2"/>
                </a:solidFill>
                <a:sym typeface="Times New Roman" pitchFamily="18" charset="0"/>
              </a:rPr>
              <a:t>to appoint </a:t>
            </a:r>
            <a:r>
              <a:rPr lang="en-US" altLang="en-GB" sz="1600" dirty="0">
                <a:solidFill>
                  <a:schemeClr val="tx2"/>
                </a:solidFill>
                <a:sym typeface="Times New Roman" pitchFamily="18" charset="0"/>
              </a:rPr>
              <a:t>the first auditor within 90 days at the </a:t>
            </a:r>
            <a:r>
              <a:rPr lang="en-US" altLang="en-GB" sz="1600" dirty="0" smtClean="0">
                <a:solidFill>
                  <a:schemeClr val="tx2"/>
                </a:solidFill>
                <a:sym typeface="Times New Roman" pitchFamily="18" charset="0"/>
              </a:rPr>
              <a:t>EGM</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600" dirty="0" smtClean="0">
                <a:solidFill>
                  <a:schemeClr val="tx2"/>
                </a:solidFill>
                <a:sym typeface="Times New Roman" pitchFamily="18" charset="0"/>
              </a:rPr>
              <a:t>Tenure </a:t>
            </a:r>
            <a:r>
              <a:rPr lang="en-US" altLang="en-GB" sz="1600" dirty="0">
                <a:solidFill>
                  <a:schemeClr val="tx2"/>
                </a:solidFill>
                <a:sym typeface="Times New Roman" pitchFamily="18" charset="0"/>
              </a:rPr>
              <a:t>of the first auditor shall be upto the conclusion of first </a:t>
            </a:r>
            <a:r>
              <a:rPr lang="en-US" altLang="en-GB" sz="1600" dirty="0" smtClean="0">
                <a:solidFill>
                  <a:schemeClr val="tx2"/>
                </a:solidFill>
                <a:sym typeface="Times New Roman" pitchFamily="18" charset="0"/>
              </a:rPr>
              <a:t>AGM</a:t>
            </a:r>
          </a:p>
          <a:p>
            <a:pPr marL="285750" indent="-285750" algn="just" fontAlgn="auto">
              <a:spcBef>
                <a:spcPts val="0"/>
              </a:spcBef>
              <a:spcAft>
                <a:spcPts val="0"/>
              </a:spcAft>
              <a:buFont typeface="Arial" pitchFamily="34" charset="0"/>
              <a:buChar char="•"/>
              <a:tabLst>
                <a:tab pos="762000" algn="r"/>
                <a:tab pos="838200" algn="l"/>
              </a:tabLst>
              <a:defRPr/>
            </a:pPr>
            <a:endParaRPr lang="en-US" altLang="en-GB" sz="1600" dirty="0">
              <a:solidFill>
                <a:schemeClr val="tx2"/>
              </a:solidFill>
              <a:sym typeface="Times New Roman" pitchFamily="18" charset="0"/>
            </a:endParaRPr>
          </a:p>
          <a:p>
            <a:r>
              <a:rPr lang="en-US" sz="1600" b="1" dirty="0" smtClean="0">
                <a:solidFill>
                  <a:schemeClr val="tx2"/>
                </a:solidFill>
              </a:rPr>
              <a:t>Additional conditions</a:t>
            </a:r>
            <a:endParaRPr lang="en-US" sz="1600" b="1" dirty="0">
              <a:solidFill>
                <a:schemeClr val="tx2"/>
              </a:solidFill>
            </a:endParaRPr>
          </a:p>
          <a:p>
            <a:pPr marL="285750" lvl="0" indent="-285750">
              <a:buFont typeface="Arial" pitchFamily="34" charset="0"/>
              <a:buChar char="•"/>
            </a:pPr>
            <a:r>
              <a:rPr lang="en-US" sz="1600" dirty="0" smtClean="0">
                <a:solidFill>
                  <a:schemeClr val="tx2"/>
                </a:solidFill>
              </a:rPr>
              <a:t>The </a:t>
            </a:r>
            <a:r>
              <a:rPr lang="en-US" sz="1600" dirty="0">
                <a:solidFill>
                  <a:schemeClr val="tx2"/>
                </a:solidFill>
              </a:rPr>
              <a:t>company may </a:t>
            </a:r>
            <a:r>
              <a:rPr lang="en-US" sz="1600" dirty="0" smtClean="0">
                <a:solidFill>
                  <a:schemeClr val="tx2"/>
                </a:solidFill>
              </a:rPr>
              <a:t>resolve:</a:t>
            </a:r>
          </a:p>
          <a:p>
            <a:pPr marL="742950" lvl="1" indent="-285750">
              <a:buFont typeface="Arial" pitchFamily="34" charset="0"/>
              <a:buChar char="•"/>
            </a:pPr>
            <a:r>
              <a:rPr lang="en-US" sz="1600" dirty="0" smtClean="0">
                <a:solidFill>
                  <a:schemeClr val="tx2"/>
                </a:solidFill>
              </a:rPr>
              <a:t>If audit </a:t>
            </a:r>
            <a:r>
              <a:rPr lang="en-US" sz="1600" dirty="0">
                <a:solidFill>
                  <a:schemeClr val="tx2"/>
                </a:solidFill>
              </a:rPr>
              <a:t>firm is appointed, the audit partner and his team shall rotate at such intervals as may be resolved by </a:t>
            </a:r>
            <a:r>
              <a:rPr lang="en-US" sz="1600" dirty="0" smtClean="0">
                <a:solidFill>
                  <a:schemeClr val="tx2"/>
                </a:solidFill>
              </a:rPr>
              <a:t>members</a:t>
            </a:r>
          </a:p>
          <a:p>
            <a:pPr marL="742950" lvl="1" indent="-285750">
              <a:buFont typeface="Arial" pitchFamily="34" charset="0"/>
              <a:buChar char="•"/>
            </a:pPr>
            <a:r>
              <a:rPr lang="en-US" sz="1600" dirty="0" smtClean="0">
                <a:solidFill>
                  <a:schemeClr val="tx2"/>
                </a:solidFill>
              </a:rPr>
              <a:t>that audit </a:t>
            </a:r>
            <a:r>
              <a:rPr lang="en-US" sz="1600" dirty="0">
                <a:solidFill>
                  <a:schemeClr val="tx2"/>
                </a:solidFill>
              </a:rPr>
              <a:t>shall be conducted by more than 1 auditor (i.e. joint auditor</a:t>
            </a:r>
            <a:r>
              <a:rPr lang="en-US" sz="1600" dirty="0" smtClean="0">
                <a:solidFill>
                  <a:schemeClr val="tx2"/>
                </a:solidFill>
              </a:rPr>
              <a:t>)</a:t>
            </a:r>
            <a:endParaRPr lang="en-US" sz="1600" dirty="0">
              <a:solidFill>
                <a:schemeClr val="tx2"/>
              </a:solidFill>
            </a:endParaRPr>
          </a:p>
          <a:p>
            <a:pPr marL="285750" lvl="0" indent="-285750">
              <a:buFont typeface="Arial" pitchFamily="34" charset="0"/>
              <a:buChar char="•"/>
            </a:pPr>
            <a:r>
              <a:rPr lang="en-US" sz="1600" dirty="0" smtClean="0">
                <a:solidFill>
                  <a:schemeClr val="tx2"/>
                </a:solidFill>
              </a:rPr>
              <a:t>1956 </a:t>
            </a:r>
            <a:r>
              <a:rPr lang="en-US" sz="1600" dirty="0">
                <a:solidFill>
                  <a:schemeClr val="tx2"/>
                </a:solidFill>
              </a:rPr>
              <a:t>Act </a:t>
            </a:r>
            <a:r>
              <a:rPr lang="en-US" sz="1600" dirty="0" smtClean="0">
                <a:solidFill>
                  <a:schemeClr val="tx2"/>
                </a:solidFill>
              </a:rPr>
              <a:t>requires </a:t>
            </a:r>
            <a:r>
              <a:rPr lang="en-US" sz="1600" dirty="0">
                <a:solidFill>
                  <a:schemeClr val="tx2"/>
                </a:solidFill>
              </a:rPr>
              <a:t>all the partners of </a:t>
            </a:r>
            <a:r>
              <a:rPr lang="en-US" sz="1600" dirty="0" smtClean="0">
                <a:solidFill>
                  <a:schemeClr val="tx2"/>
                </a:solidFill>
              </a:rPr>
              <a:t>the audit firm </a:t>
            </a:r>
            <a:r>
              <a:rPr lang="en-US" sz="1600" dirty="0">
                <a:solidFill>
                  <a:schemeClr val="tx2"/>
                </a:solidFill>
              </a:rPr>
              <a:t>to be a qualified CA and practicing in India. 2013 Act provides that</a:t>
            </a:r>
            <a:r>
              <a:rPr lang="en-US" sz="1600" dirty="0" smtClean="0">
                <a:solidFill>
                  <a:schemeClr val="tx2"/>
                </a:solidFill>
              </a:rPr>
              <a:t>:</a:t>
            </a:r>
          </a:p>
          <a:p>
            <a:pPr marL="742950" lvl="1" indent="-285750">
              <a:buFont typeface="Arial" pitchFamily="34" charset="0"/>
              <a:buChar char="•"/>
            </a:pPr>
            <a:r>
              <a:rPr lang="en-US" sz="1600" dirty="0" smtClean="0">
                <a:solidFill>
                  <a:schemeClr val="tx2"/>
                </a:solidFill>
              </a:rPr>
              <a:t>Majority </a:t>
            </a:r>
            <a:r>
              <a:rPr lang="en-US" sz="1600" dirty="0">
                <a:solidFill>
                  <a:schemeClr val="tx2"/>
                </a:solidFill>
              </a:rPr>
              <a:t>of partners practicing in India should be qualified </a:t>
            </a:r>
            <a:r>
              <a:rPr lang="en-US" sz="1600" dirty="0" smtClean="0">
                <a:solidFill>
                  <a:schemeClr val="tx2"/>
                </a:solidFill>
              </a:rPr>
              <a:t>CA;</a:t>
            </a:r>
          </a:p>
          <a:p>
            <a:pPr marL="742950" lvl="1" indent="-285750">
              <a:buFont typeface="Arial" pitchFamily="34" charset="0"/>
              <a:buChar char="•"/>
            </a:pPr>
            <a:r>
              <a:rPr lang="en-US" sz="1600" dirty="0" smtClean="0">
                <a:solidFill>
                  <a:schemeClr val="tx2"/>
                </a:solidFill>
              </a:rPr>
              <a:t>If </a:t>
            </a:r>
            <a:r>
              <a:rPr lang="en-US" sz="1600" dirty="0">
                <a:solidFill>
                  <a:schemeClr val="tx2"/>
                </a:solidFill>
              </a:rPr>
              <a:t>LLP is appointed as auditor, only partners who are CA shall be authorized to sign</a:t>
            </a:r>
          </a:p>
          <a:p>
            <a:pPr marL="285750" lvl="0" indent="-285750">
              <a:buFont typeface="Arial" pitchFamily="34" charset="0"/>
              <a:buChar char="•"/>
            </a:pPr>
            <a:r>
              <a:rPr lang="en-US" sz="1600" dirty="0">
                <a:solidFill>
                  <a:schemeClr val="tx2"/>
                </a:solidFill>
              </a:rPr>
              <a:t>Procedure and manner of selection of auditor to be prescribed by the Rules</a:t>
            </a:r>
          </a:p>
          <a:p>
            <a:pPr marL="285750" lvl="0" indent="-285750">
              <a:buFont typeface="Arial" pitchFamily="34" charset="0"/>
              <a:buChar char="•"/>
            </a:pPr>
            <a:r>
              <a:rPr lang="en-US" sz="1600" dirty="0">
                <a:solidFill>
                  <a:schemeClr val="tx2"/>
                </a:solidFill>
              </a:rPr>
              <a:t>Additional grounds for disqualifications for appointment as auditor </a:t>
            </a:r>
            <a:r>
              <a:rPr lang="en-US" sz="1600" dirty="0" smtClean="0">
                <a:solidFill>
                  <a:schemeClr val="tx2"/>
                </a:solidFill>
              </a:rPr>
              <a:t>provided</a:t>
            </a:r>
          </a:p>
          <a:p>
            <a:pPr marL="285750" lvl="0" indent="-285750">
              <a:buFont typeface="Arial" pitchFamily="34" charset="0"/>
              <a:buChar char="•"/>
            </a:pPr>
            <a:r>
              <a:rPr lang="en-US" altLang="en-GB" sz="1600" dirty="0" smtClean="0">
                <a:solidFill>
                  <a:schemeClr val="tx2"/>
                </a:solidFill>
                <a:sym typeface="Times New Roman" pitchFamily="18" charset="0"/>
              </a:rPr>
              <a:t>An </a:t>
            </a:r>
            <a:r>
              <a:rPr lang="en-US" altLang="en-GB" sz="1600" dirty="0">
                <a:solidFill>
                  <a:schemeClr val="tx2"/>
                </a:solidFill>
                <a:sym typeface="Times New Roman" pitchFamily="18" charset="0"/>
              </a:rPr>
              <a:t>auditor or audit firm who or which has been performing any non-audit services on or before the commencement of 2013 Act shall comply with the above before the closure of the 1st FY after the date of such commencement</a:t>
            </a:r>
            <a:endParaRPr lang="en-US" sz="1600" dirty="0">
              <a:solidFill>
                <a:schemeClr val="tx2"/>
              </a:solidFill>
            </a:endParaRPr>
          </a:p>
        </p:txBody>
      </p:sp>
    </p:spTree>
    <p:extLst>
      <p:ext uri="{BB962C8B-B14F-4D97-AF65-F5344CB8AC3E}">
        <p14:creationId xmlns:p14="http://schemas.microsoft.com/office/powerpoint/2010/main" val="635957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Proscribed services</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solidFill>
                  <a:srgbClr val="002776"/>
                </a:solidFill>
              </a:rPr>
              <a:pPr>
                <a:defRPr/>
              </a:pPr>
              <a:t>19</a:t>
            </a:fld>
            <a:endParaRPr lang="en-GB" dirty="0">
              <a:solidFill>
                <a:srgbClr val="002776"/>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435775056"/>
              </p:ext>
            </p:extLst>
          </p:nvPr>
        </p:nvGraphicFramePr>
        <p:xfrm>
          <a:off x="386897" y="897143"/>
          <a:ext cx="8597446" cy="4304217"/>
        </p:xfrm>
        <a:graphic>
          <a:graphicData uri="http://schemas.openxmlformats.org/drawingml/2006/table">
            <a:tbl>
              <a:tblPr firstRow="1" bandRow="1">
                <a:tableStyleId>{F5AB1C69-6EDB-4FF4-983F-18BD219EF322}</a:tableStyleId>
              </a:tblPr>
              <a:tblGrid>
                <a:gridCol w="1760544"/>
                <a:gridCol w="2172184"/>
                <a:gridCol w="4664718"/>
              </a:tblGrid>
              <a:tr h="321507">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120137">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b="0" dirty="0" smtClean="0">
                          <a:solidFill>
                            <a:schemeClr val="tx2"/>
                          </a:solidFill>
                          <a:latin typeface="+mn-lt"/>
                          <a:ea typeface="Times New Roman"/>
                          <a:cs typeface="Times New Roman"/>
                        </a:rPr>
                        <a:t>Don’ts of Auditors</a:t>
                      </a:r>
                    </a:p>
                    <a:p>
                      <a:pPr marL="0" marR="0" lvl="0" indent="0" algn="l">
                        <a:lnSpc>
                          <a:spcPct val="114000"/>
                        </a:lnSpc>
                        <a:spcBef>
                          <a:spcPts val="0"/>
                        </a:spcBef>
                        <a:spcAft>
                          <a:spcPts val="0"/>
                        </a:spcAft>
                        <a:buFont typeface="Arial" pitchFamily="34" charset="0"/>
                        <a:buNone/>
                        <a:tabLst>
                          <a:tab pos="762000" algn="r"/>
                          <a:tab pos="838200" algn="l"/>
                        </a:tabLst>
                      </a:pPr>
                      <a:r>
                        <a:rPr lang="en-US" sz="1400" b="0" dirty="0" smtClean="0">
                          <a:solidFill>
                            <a:schemeClr val="tx2"/>
                          </a:solidFill>
                          <a:latin typeface="+mn-lt"/>
                          <a:ea typeface="Times New Roman"/>
                          <a:cs typeface="Times New Roman"/>
                        </a:rPr>
                        <a:t>[Clause 144]</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aseline="0" dirty="0" smtClean="0">
                          <a:solidFill>
                            <a:schemeClr val="tx2"/>
                          </a:solidFill>
                          <a:cs typeface="Arial" pitchFamily="34" charset="0"/>
                          <a:sym typeface="Times New Roman" pitchFamily="18" charset="0"/>
                        </a:rPr>
                        <a:t>No provisions</a:t>
                      </a:r>
                      <a:endParaRPr lang="en-US" altLang="en-GB" sz="1300" baseline="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300" baseline="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300" baseline="0" dirty="0" smtClean="0">
                        <a:solidFill>
                          <a:schemeClr val="tx2"/>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Auditor cannot provide following services "directly or indirectly" to the company or its holding company or subsidiary company, namely:—</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accounting and book keeping services;</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internal audit;</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design and implementation of any financial information system;</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actuarial services</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investment advisory services;</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investment banking services;</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rendering of outsourced financial services;</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management services; and</a:t>
                      </a:r>
                    </a:p>
                    <a:p>
                      <a:pPr marL="285750" marR="0" lvl="0" indent="-285750" algn="l" defTabSz="914400" rtl="0" eaLnBrk="1" fontAlgn="auto" latinLnBrk="0" hangingPunct="1">
                        <a:lnSpc>
                          <a:spcPct val="114000"/>
                        </a:lnSpc>
                        <a:spcBef>
                          <a:spcPts val="0"/>
                        </a:spcBef>
                        <a:spcAft>
                          <a:spcPts val="0"/>
                        </a:spcAft>
                        <a:buClrTx/>
                        <a:buSzTx/>
                        <a:buFont typeface="Arial" pitchFamily="34" charset="0"/>
                        <a:buChar char="•"/>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services prescribed under the Rules</a:t>
                      </a:r>
                    </a:p>
                    <a:p>
                      <a:pPr marL="0" marR="0" lvl="0" indent="0" algn="just"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altLang="en-GB" sz="1400" kern="1200" dirty="0" smtClean="0">
                          <a:solidFill>
                            <a:schemeClr val="tx2"/>
                          </a:solidFill>
                          <a:latin typeface="+mn-lt"/>
                          <a:ea typeface="Times New Roman"/>
                          <a:cs typeface="Times New Roman"/>
                          <a:sym typeface="Times New Roman" pitchFamily="18" charset="0"/>
                        </a:rPr>
                        <a:t>Transition</a:t>
                      </a:r>
                      <a:r>
                        <a:rPr lang="en-US" altLang="en-GB" sz="1400" kern="1200" baseline="0" dirty="0" smtClean="0">
                          <a:solidFill>
                            <a:schemeClr val="tx2"/>
                          </a:solidFill>
                          <a:latin typeface="+mn-lt"/>
                          <a:ea typeface="Times New Roman"/>
                          <a:cs typeface="Times New Roman"/>
                          <a:sym typeface="Times New Roman" pitchFamily="18" charset="0"/>
                        </a:rPr>
                        <a:t> period: To c</a:t>
                      </a:r>
                      <a:r>
                        <a:rPr lang="en-US" altLang="en-GB" sz="1400" kern="1200" dirty="0" smtClean="0">
                          <a:solidFill>
                            <a:schemeClr val="tx2"/>
                          </a:solidFill>
                          <a:latin typeface="+mn-lt"/>
                          <a:ea typeface="Times New Roman"/>
                          <a:cs typeface="Times New Roman"/>
                          <a:sym typeface="Times New Roman" pitchFamily="18" charset="0"/>
                        </a:rPr>
                        <a:t>omply with the restriction before the closure of the 1st FY after the date of commencement</a:t>
                      </a:r>
                      <a:r>
                        <a:rPr lang="en-US" altLang="en-GB" sz="1400" kern="1200" baseline="0" dirty="0" smtClean="0">
                          <a:solidFill>
                            <a:schemeClr val="tx2"/>
                          </a:solidFill>
                          <a:latin typeface="+mn-lt"/>
                          <a:ea typeface="Times New Roman"/>
                          <a:cs typeface="Times New Roman"/>
                          <a:sym typeface="Times New Roman" pitchFamily="18" charset="0"/>
                        </a:rPr>
                        <a:t> of 2013 Act</a:t>
                      </a:r>
                      <a:endParaRPr lang="en-US" altLang="en-GB" sz="1400" kern="1200" dirty="0" smtClean="0">
                        <a:solidFill>
                          <a:schemeClr val="tx2"/>
                        </a:solidFill>
                        <a:latin typeface="+mn-lt"/>
                        <a:ea typeface="Times New Roman"/>
                        <a:cs typeface="Times New Roman"/>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ext Box 409"/>
          <p:cNvSpPr txBox="1">
            <a:spLocks noChangeArrowheads="1"/>
          </p:cNvSpPr>
          <p:nvPr/>
        </p:nvSpPr>
        <p:spPr bwMode="auto">
          <a:xfrm>
            <a:off x="377825" y="5314264"/>
            <a:ext cx="8568418" cy="81846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smtClean="0">
                <a:solidFill>
                  <a:schemeClr val="tx2"/>
                </a:solidFill>
                <a:latin typeface="+mn-lt"/>
              </a:rPr>
              <a:t>Takeaway </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400" dirty="0" smtClean="0">
                <a:solidFill>
                  <a:schemeClr val="tx2"/>
                </a:solidFill>
                <a:latin typeface="+mn-lt"/>
                <a:sym typeface="Times New Roman" pitchFamily="18" charset="0"/>
              </a:rPr>
              <a:t>Avenues of providing specified </a:t>
            </a:r>
            <a:r>
              <a:rPr lang="en-US" altLang="en-GB" sz="1400" dirty="0">
                <a:solidFill>
                  <a:schemeClr val="tx2"/>
                </a:solidFill>
                <a:sym typeface="Times New Roman" pitchFamily="18" charset="0"/>
              </a:rPr>
              <a:t>services </a:t>
            </a:r>
            <a:r>
              <a:rPr lang="en-US" altLang="en-GB" sz="1400" dirty="0" smtClean="0">
                <a:solidFill>
                  <a:schemeClr val="tx2"/>
                </a:solidFill>
                <a:sym typeface="Times New Roman" pitchFamily="18" charset="0"/>
              </a:rPr>
              <a:t>curtailed</a:t>
            </a:r>
          </a:p>
        </p:txBody>
      </p:sp>
    </p:spTree>
    <p:extLst>
      <p:ext uri="{BB962C8B-B14F-4D97-AF65-F5344CB8AC3E}">
        <p14:creationId xmlns:p14="http://schemas.microsoft.com/office/powerpoint/2010/main" val="1260357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ltLang="en-GB" dirty="0" smtClean="0"/>
              <a:t>Con</a:t>
            </a:r>
            <a:r>
              <a:rPr lang="en-GB" altLang="en-GB" dirty="0" smtClean="0"/>
              <a:t>tents</a:t>
            </a:r>
            <a:endParaRPr lang="en-US" dirty="0" smtClean="0"/>
          </a:p>
        </p:txBody>
      </p:sp>
      <p:sp>
        <p:nvSpPr>
          <p:cNvPr id="14341" name="Slide Number Placeholder 4"/>
          <p:cNvSpPr>
            <a:spLocks noGrp="1"/>
          </p:cNvSpPr>
          <p:nvPr>
            <p:ph type="sldNum" sz="quarter" idx="4294967295"/>
          </p:nvPr>
        </p:nvSpPr>
        <p:spPr>
          <a:xfrm>
            <a:off x="360363" y="6570663"/>
            <a:ext cx="360362" cy="122237"/>
          </a:xfrm>
          <a:prstGeom prst="rect">
            <a:avLst/>
          </a:prstGeom>
        </p:spPr>
        <p:txBody>
          <a:bodyPr/>
          <a:lstStyle/>
          <a:p>
            <a:fld id="{3BBCB74F-29C4-4ECE-ABA4-34F29D249C9C}" type="slidenum">
              <a:rPr lang="en-GB" smtClean="0"/>
              <a:pPr/>
              <a:t>2</a:t>
            </a:fld>
            <a:endParaRPr lang="en-GB" dirty="0" smtClean="0"/>
          </a:p>
        </p:txBody>
      </p:sp>
      <p:pic>
        <p:nvPicPr>
          <p:cNvPr id="325634" name="Picture 2" descr="C:\Users\tthakur\Desktop\920354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6455" y="2380343"/>
            <a:ext cx="4107543" cy="410754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60364" y="1169988"/>
            <a:ext cx="7274150" cy="5219700"/>
          </a:xfrm>
        </p:spPr>
        <p:txBody>
          <a:bodyPr/>
          <a:lstStyle/>
          <a:p>
            <a:pPr marL="285750" lvl="0" indent="-285750">
              <a:lnSpc>
                <a:spcPct val="150000"/>
              </a:lnSpc>
              <a:buFont typeface="Arial" pitchFamily="34" charset="0"/>
              <a:buChar char="•"/>
            </a:pPr>
            <a:r>
              <a:rPr lang="en-US" sz="1400" dirty="0" smtClean="0"/>
              <a:t>Background</a:t>
            </a:r>
          </a:p>
          <a:p>
            <a:pPr marL="285750" lvl="0" indent="-285750">
              <a:lnSpc>
                <a:spcPct val="150000"/>
              </a:lnSpc>
              <a:buFont typeface="Arial" pitchFamily="34" charset="0"/>
              <a:buChar char="•"/>
            </a:pPr>
            <a:r>
              <a:rPr lang="en-US" sz="1400" dirty="0" smtClean="0"/>
              <a:t>Accounts of Companies</a:t>
            </a:r>
          </a:p>
          <a:p>
            <a:pPr marL="285750" lvl="0" indent="-285750">
              <a:lnSpc>
                <a:spcPct val="150000"/>
              </a:lnSpc>
              <a:buFont typeface="Arial" pitchFamily="34" charset="0"/>
              <a:buChar char="•"/>
            </a:pPr>
            <a:r>
              <a:rPr lang="en-US" sz="1400" dirty="0" smtClean="0"/>
              <a:t>Auditors</a:t>
            </a:r>
          </a:p>
          <a:p>
            <a:pPr marL="285750" lvl="0" indent="-285750">
              <a:lnSpc>
                <a:spcPct val="150000"/>
              </a:lnSpc>
              <a:buFont typeface="Arial" pitchFamily="34" charset="0"/>
              <a:buChar char="•"/>
            </a:pPr>
            <a:r>
              <a:rPr lang="en-GB" altLang="en-GB" sz="1400" dirty="0" smtClean="0">
                <a:sym typeface="Times New Roman" pitchFamily="18" charset="0"/>
              </a:rPr>
              <a:t>Dividend</a:t>
            </a:r>
          </a:p>
          <a:p>
            <a:pPr marL="285750" lvl="0" indent="-285750">
              <a:lnSpc>
                <a:spcPct val="150000"/>
              </a:lnSpc>
              <a:buFont typeface="Arial" pitchFamily="34" charset="0"/>
              <a:buChar char="•"/>
            </a:pPr>
            <a:r>
              <a:rPr lang="en-GB" altLang="en-GB" sz="1400" dirty="0" smtClean="0">
                <a:sym typeface="Times New Roman" pitchFamily="18" charset="0"/>
              </a:rPr>
              <a:t>Related </a:t>
            </a:r>
            <a:r>
              <a:rPr lang="en-GB" altLang="en-GB" sz="1400" dirty="0">
                <a:sym typeface="Times New Roman" pitchFamily="18" charset="0"/>
              </a:rPr>
              <a:t>Party </a:t>
            </a:r>
            <a:r>
              <a:rPr lang="en-GB" altLang="en-GB" sz="1400" dirty="0" smtClean="0">
                <a:sym typeface="Times New Roman" pitchFamily="18" charset="0"/>
              </a:rPr>
              <a:t>Transactions</a:t>
            </a:r>
          </a:p>
          <a:p>
            <a:pPr marL="285750" lvl="0" indent="-285750">
              <a:lnSpc>
                <a:spcPct val="150000"/>
              </a:lnSpc>
              <a:buFont typeface="Arial" pitchFamily="34" charset="0"/>
              <a:buChar char="•"/>
            </a:pPr>
            <a:r>
              <a:rPr lang="en-GB" sz="1400" dirty="0" smtClean="0">
                <a:solidFill>
                  <a:schemeClr val="tx2"/>
                </a:solidFill>
                <a:sym typeface="Times New Roman" pitchFamily="18" charset="0"/>
              </a:rPr>
              <a:t>Glossary</a:t>
            </a:r>
            <a:endParaRPr lang="en-US" sz="1400" dirty="0" smtClean="0">
              <a:solidFill>
                <a:schemeClr val="tx2"/>
              </a:solidFill>
            </a:endParaRPr>
          </a:p>
          <a:p>
            <a:pPr marL="285750" lvl="0" indent="-285750">
              <a:lnSpc>
                <a:spcPct val="150000"/>
              </a:lnSpc>
              <a:buFont typeface="Arial" pitchFamily="34" charset="0"/>
              <a:buChar char="•"/>
            </a:pPr>
            <a:endParaRPr lang="en-US" sz="1400" dirty="0" smtClean="0"/>
          </a:p>
          <a:p>
            <a:pPr marL="285750" lvl="0" indent="-285750">
              <a:lnSpc>
                <a:spcPct val="150000"/>
              </a:lnSpc>
              <a:buFont typeface="Arial" pitchFamily="34" charset="0"/>
              <a:buChar char="•"/>
            </a:pPr>
            <a:endParaRPr lang="en-US" sz="1400" dirty="0" smtClean="0"/>
          </a:p>
        </p:txBody>
      </p:sp>
    </p:spTree>
    <p:extLst>
      <p:ext uri="{BB962C8B-B14F-4D97-AF65-F5344CB8AC3E}">
        <p14:creationId xmlns:p14="http://schemas.microsoft.com/office/powerpoint/2010/main" val="122845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377825" y="284163"/>
            <a:ext cx="8423275" cy="630237"/>
          </a:xfrm>
        </p:spPr>
        <p:txBody>
          <a:bodyPr/>
          <a:lstStyle/>
          <a:p>
            <a:r>
              <a:rPr lang="en-US" altLang="en-GB" dirty="0">
                <a:sym typeface="Times New Roman" pitchFamily="18" charset="0"/>
              </a:rPr>
              <a:t>Proscribed services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rgbClr val="002776"/>
                </a:solidFill>
              </a:rPr>
              <a:pPr eaLnBrk="1" hangingPunct="1">
                <a:lnSpc>
                  <a:spcPts val="1075"/>
                </a:lnSpc>
              </a:pPr>
              <a:t>20</a:t>
            </a:fld>
            <a:endParaRPr lang="en-US" sz="900" b="1" dirty="0">
              <a:solidFill>
                <a:srgbClr val="002776"/>
              </a:solidFill>
            </a:endParaRPr>
          </a:p>
        </p:txBody>
      </p:sp>
      <p:sp>
        <p:nvSpPr>
          <p:cNvPr id="5" name="Text Box 409"/>
          <p:cNvSpPr txBox="1">
            <a:spLocks noChangeArrowheads="1"/>
          </p:cNvSpPr>
          <p:nvPr/>
        </p:nvSpPr>
        <p:spPr bwMode="auto">
          <a:xfrm>
            <a:off x="377825" y="841129"/>
            <a:ext cx="8504918" cy="5603214"/>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600" b="1" dirty="0" smtClean="0">
                <a:solidFill>
                  <a:schemeClr val="tx2"/>
                </a:solidFill>
                <a:latin typeface="+mn-lt"/>
              </a:rPr>
              <a:t>Key Points </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600" i="1" u="sng" dirty="0" smtClean="0">
                <a:solidFill>
                  <a:schemeClr val="tx2"/>
                </a:solidFill>
                <a:latin typeface="+mn-lt"/>
                <a:sym typeface="Times New Roman" pitchFamily="18" charset="0"/>
              </a:rPr>
              <a:t>For proscribed services</a:t>
            </a:r>
            <a:r>
              <a:rPr lang="en-US" altLang="en-GB" sz="1600" dirty="0" smtClean="0">
                <a:solidFill>
                  <a:schemeClr val="tx2"/>
                </a:solidFill>
                <a:latin typeface="+mn-lt"/>
                <a:sym typeface="Times New Roman" pitchFamily="18" charset="0"/>
              </a:rPr>
              <a:t>: "Directly </a:t>
            </a:r>
            <a:r>
              <a:rPr lang="en-US" altLang="en-GB" sz="1600" dirty="0">
                <a:solidFill>
                  <a:schemeClr val="tx2"/>
                </a:solidFill>
                <a:latin typeface="+mn-lt"/>
                <a:sym typeface="Times New Roman" pitchFamily="18" charset="0"/>
              </a:rPr>
              <a:t>or indirectly" shall include rendering of services by the </a:t>
            </a:r>
            <a:r>
              <a:rPr lang="en-US" altLang="en-GB" sz="1600" dirty="0" smtClean="0">
                <a:solidFill>
                  <a:schemeClr val="tx2"/>
                </a:solidFill>
                <a:latin typeface="+mn-lt"/>
                <a:sym typeface="Times New Roman" pitchFamily="18" charset="0"/>
              </a:rPr>
              <a:t>auditor</a:t>
            </a:r>
            <a:r>
              <a:rPr lang="en-US" altLang="en-GB" sz="1600" dirty="0">
                <a:solidFill>
                  <a:schemeClr val="tx2"/>
                </a:solidFill>
                <a:sym typeface="Times New Roman" pitchFamily="18" charset="0"/>
              </a:rPr>
              <a:t> </a:t>
            </a:r>
            <a:r>
              <a:rPr lang="en-US" altLang="en-GB" sz="1600" dirty="0" smtClean="0">
                <a:solidFill>
                  <a:schemeClr val="tx2"/>
                </a:solidFill>
                <a:sym typeface="Times New Roman" pitchFamily="18" charset="0"/>
              </a:rPr>
              <a:t>–</a:t>
            </a:r>
            <a:endParaRPr lang="en-US" altLang="en-GB" sz="1600" dirty="0">
              <a:solidFill>
                <a:schemeClr val="tx2"/>
              </a:solidFill>
              <a:latin typeface="+mn-lt"/>
              <a:sym typeface="Times New Roman" pitchFamily="18" charset="0"/>
            </a:endParaRPr>
          </a:p>
          <a:p>
            <a:pPr marL="742950" lvl="1" indent="-285750" algn="just" fontAlgn="auto">
              <a:spcBef>
                <a:spcPts val="0"/>
              </a:spcBef>
              <a:spcAft>
                <a:spcPts val="0"/>
              </a:spcAft>
              <a:buFont typeface="Arial" pitchFamily="34" charset="0"/>
              <a:buChar char="•"/>
              <a:tabLst>
                <a:tab pos="762000" algn="r"/>
                <a:tab pos="838200" algn="l"/>
              </a:tabLst>
              <a:defRPr/>
            </a:pPr>
            <a:r>
              <a:rPr lang="en-US" altLang="en-GB" sz="1600" i="1" dirty="0">
                <a:solidFill>
                  <a:schemeClr val="tx2"/>
                </a:solidFill>
                <a:latin typeface="+mn-lt"/>
                <a:sym typeface="Times New Roman" pitchFamily="18" charset="0"/>
              </a:rPr>
              <a:t>	Where auditor is an individual</a:t>
            </a:r>
            <a:r>
              <a:rPr lang="en-US" altLang="en-GB" sz="1600" dirty="0">
                <a:solidFill>
                  <a:schemeClr val="tx2"/>
                </a:solidFill>
                <a:latin typeface="+mn-lt"/>
                <a:sym typeface="Times New Roman" pitchFamily="18" charset="0"/>
              </a:rPr>
              <a:t> - Either himself or through his relative or any other person connected or associated with such individual or through any other entity, whatsoever, in which such individual has significant influence or control, or whose name or trade mark or brand is used by such </a:t>
            </a:r>
            <a:r>
              <a:rPr lang="en-US" altLang="en-GB" sz="1600" dirty="0" smtClean="0">
                <a:solidFill>
                  <a:schemeClr val="tx2"/>
                </a:solidFill>
                <a:latin typeface="+mn-lt"/>
                <a:sym typeface="Times New Roman" pitchFamily="18" charset="0"/>
              </a:rPr>
              <a:t>individual</a:t>
            </a:r>
          </a:p>
          <a:p>
            <a:pPr marL="742950" lvl="1" indent="-285750" algn="just" fontAlgn="auto">
              <a:spcBef>
                <a:spcPts val="0"/>
              </a:spcBef>
              <a:spcAft>
                <a:spcPts val="0"/>
              </a:spcAft>
              <a:buFont typeface="Arial" pitchFamily="34" charset="0"/>
              <a:buChar char="•"/>
              <a:tabLst>
                <a:tab pos="762000" algn="r"/>
                <a:tab pos="838200" algn="l"/>
              </a:tabLst>
              <a:defRPr/>
            </a:pPr>
            <a:r>
              <a:rPr lang="en-US" altLang="en-GB" sz="1600" i="1" dirty="0">
                <a:solidFill>
                  <a:schemeClr val="tx2"/>
                </a:solidFill>
                <a:latin typeface="+mn-lt"/>
                <a:sym typeface="Times New Roman" pitchFamily="18" charset="0"/>
              </a:rPr>
              <a:t>Where auditor is a firm</a:t>
            </a:r>
            <a:r>
              <a:rPr lang="en-US" altLang="en-GB" sz="1600" dirty="0">
                <a:solidFill>
                  <a:schemeClr val="tx2"/>
                </a:solidFill>
                <a:latin typeface="+mn-lt"/>
                <a:sym typeface="Times New Roman" pitchFamily="18" charset="0"/>
              </a:rPr>
              <a:t> – Either itself or through any of its partners or through its parent, subsidiary or associate entity or through any other entity, whatsoever, in which the firm or any partner of the firm has significant influence or control, or whose name or trade mark or brand is used by the firm or any of its partners. </a:t>
            </a:r>
          </a:p>
        </p:txBody>
      </p:sp>
      <p:sp>
        <p:nvSpPr>
          <p:cNvPr id="8" name="Text Box 409"/>
          <p:cNvSpPr txBox="1">
            <a:spLocks noChangeArrowheads="1"/>
          </p:cNvSpPr>
          <p:nvPr/>
        </p:nvSpPr>
        <p:spPr bwMode="auto">
          <a:xfrm>
            <a:off x="377825" y="5314264"/>
            <a:ext cx="8568418" cy="81846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a:solidFill>
                  <a:schemeClr val="tx2"/>
                </a:solidFill>
              </a:rPr>
              <a:t>Takeaway </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400" dirty="0">
                <a:solidFill>
                  <a:schemeClr val="tx2"/>
                </a:solidFill>
                <a:sym typeface="Times New Roman" pitchFamily="18" charset="0"/>
              </a:rPr>
              <a:t>Above restrictions to be applicable even to network of firm / companies having common brand </a:t>
            </a:r>
            <a:r>
              <a:rPr lang="en-US" altLang="en-GB" sz="1400" dirty="0" smtClean="0">
                <a:solidFill>
                  <a:schemeClr val="tx2"/>
                </a:solidFill>
                <a:sym typeface="Times New Roman" pitchFamily="18" charset="0"/>
              </a:rPr>
              <a:t>even when partners </a:t>
            </a:r>
            <a:r>
              <a:rPr lang="en-US" altLang="en-GB" sz="1400" dirty="0">
                <a:solidFill>
                  <a:schemeClr val="tx2"/>
                </a:solidFill>
                <a:sym typeface="Times New Roman" pitchFamily="18" charset="0"/>
              </a:rPr>
              <a:t>/ owners are different</a:t>
            </a:r>
          </a:p>
        </p:txBody>
      </p:sp>
    </p:spTree>
    <p:extLst>
      <p:ext uri="{BB962C8B-B14F-4D97-AF65-F5344CB8AC3E}">
        <p14:creationId xmlns:p14="http://schemas.microsoft.com/office/powerpoint/2010/main" val="71094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a:sym typeface="Times New Roman" pitchFamily="18" charset="0"/>
              </a:rPr>
              <a:t>Internal Auditor</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solidFill>
                  <a:srgbClr val="002776"/>
                </a:solidFill>
              </a:rPr>
              <a:pPr>
                <a:defRPr/>
              </a:pPr>
              <a:t>21</a:t>
            </a:fld>
            <a:endParaRPr lang="en-GB" dirty="0">
              <a:solidFill>
                <a:srgbClr val="002776"/>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20652792"/>
              </p:ext>
            </p:extLst>
          </p:nvPr>
        </p:nvGraphicFramePr>
        <p:xfrm>
          <a:off x="386897" y="897143"/>
          <a:ext cx="8597446" cy="2813794"/>
        </p:xfrm>
        <a:graphic>
          <a:graphicData uri="http://schemas.openxmlformats.org/drawingml/2006/table">
            <a:tbl>
              <a:tblPr firstRow="1" bandRow="1">
                <a:tableStyleId>{F5AB1C69-6EDB-4FF4-983F-18BD219EF322}</a:tableStyleId>
              </a:tblPr>
              <a:tblGrid>
                <a:gridCol w="1760544"/>
                <a:gridCol w="2172184"/>
                <a:gridCol w="4664718"/>
              </a:tblGrid>
              <a:tr h="321507">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372150">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b="0" dirty="0" smtClean="0">
                          <a:solidFill>
                            <a:schemeClr val="accent1"/>
                          </a:solidFill>
                          <a:latin typeface="+mn-lt"/>
                          <a:ea typeface="Times New Roman"/>
                          <a:cs typeface="Times New Roman"/>
                        </a:rPr>
                        <a:t>Appointment of Internal Auditors [Clause</a:t>
                      </a:r>
                      <a:r>
                        <a:rPr lang="en-US" sz="1400" b="0" baseline="0" dirty="0" smtClean="0">
                          <a:solidFill>
                            <a:schemeClr val="accent1"/>
                          </a:solidFill>
                          <a:latin typeface="+mn-lt"/>
                          <a:ea typeface="Times New Roman"/>
                          <a:cs typeface="Times New Roman"/>
                        </a:rPr>
                        <a:t> 138]</a:t>
                      </a:r>
                      <a:endParaRPr lang="en-US" sz="1400" b="0" dirty="0" smtClean="0">
                        <a:solidFill>
                          <a:schemeClr val="accent1"/>
                        </a:solidFill>
                        <a:latin typeface="+mn-lt"/>
                        <a:ea typeface="Times New Roman"/>
                        <a:cs typeface="Times New Roman"/>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aseline="0" dirty="0" smtClean="0">
                          <a:solidFill>
                            <a:schemeClr val="accent1"/>
                          </a:solidFill>
                          <a:cs typeface="Arial" pitchFamily="34" charset="0"/>
                          <a:sym typeface="Times New Roman" pitchFamily="18" charset="0"/>
                        </a:rPr>
                        <a:t>No provisions</a:t>
                      </a:r>
                      <a:endParaRPr lang="en-US" altLang="en-GB" sz="1300" baseline="0" dirty="0" smtClean="0">
                        <a:solidFill>
                          <a:schemeClr val="accent1"/>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b="0" baseline="0" dirty="0" smtClean="0">
                          <a:solidFill>
                            <a:schemeClr val="accent1"/>
                          </a:solidFill>
                        </a:rPr>
                        <a:t>Such class or classes of Companies as may prescribed need to compulsory appoint Internal Auditor to conduct the internal audit of functions and activities of the company.</a:t>
                      </a:r>
                      <a:endParaRPr lang="en-US" altLang="en-GB" sz="1400" kern="1200" dirty="0" smtClean="0">
                        <a:solidFill>
                          <a:schemeClr val="accent1"/>
                        </a:solidFill>
                        <a:latin typeface="+mn-lt"/>
                        <a:ea typeface="Times New Roman"/>
                        <a:cs typeface="Times New Roman"/>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20137">
                <a:tc>
                  <a:txBody>
                    <a:bodyPr/>
                    <a:lstStyle/>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b="0" kern="1200" dirty="0" smtClean="0">
                          <a:solidFill>
                            <a:schemeClr val="accent1"/>
                          </a:solidFill>
                          <a:effectLst/>
                          <a:latin typeface="+mn-lt"/>
                          <a:ea typeface="+mn-ea"/>
                          <a:cs typeface="+mn-cs"/>
                        </a:rPr>
                        <a:t>Qualification of Internal Auditor</a:t>
                      </a:r>
                    </a:p>
                    <a:p>
                      <a:pPr marL="0" marR="0" lvl="0" indent="0" algn="l">
                        <a:lnSpc>
                          <a:spcPct val="114000"/>
                        </a:lnSpc>
                        <a:spcBef>
                          <a:spcPts val="0"/>
                        </a:spcBef>
                        <a:spcAft>
                          <a:spcPts val="0"/>
                        </a:spcAft>
                        <a:buFont typeface="Arial" pitchFamily="34" charset="0"/>
                        <a:buNone/>
                        <a:tabLst>
                          <a:tab pos="762000" algn="r"/>
                          <a:tab pos="838200" algn="l"/>
                        </a:tabLst>
                      </a:pPr>
                      <a:r>
                        <a:rPr lang="en-US" sz="1400" b="0" dirty="0" smtClean="0">
                          <a:solidFill>
                            <a:schemeClr val="accent1"/>
                          </a:solidFill>
                          <a:latin typeface="+mn-lt"/>
                          <a:ea typeface="Times New Roman"/>
                          <a:cs typeface="Times New Roman"/>
                        </a:rPr>
                        <a:t>[Clause</a:t>
                      </a:r>
                      <a:r>
                        <a:rPr lang="en-US" sz="1400" b="0" baseline="0" dirty="0" smtClean="0">
                          <a:solidFill>
                            <a:schemeClr val="accent1"/>
                          </a:solidFill>
                          <a:latin typeface="+mn-lt"/>
                          <a:ea typeface="Times New Roman"/>
                          <a:cs typeface="Times New Roman"/>
                        </a:rPr>
                        <a:t> 138]</a:t>
                      </a:r>
                      <a:endParaRPr lang="en-US" sz="1400" b="0" dirty="0" smtClean="0">
                        <a:solidFill>
                          <a:schemeClr val="accent1"/>
                        </a:solidFill>
                        <a:latin typeface="+mn-lt"/>
                        <a:ea typeface="Times New Roman"/>
                        <a:cs typeface="Times New Roman"/>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baseline="0" dirty="0" smtClean="0">
                          <a:solidFill>
                            <a:schemeClr val="accent1"/>
                          </a:solidFill>
                          <a:latin typeface="+mn-lt"/>
                          <a:ea typeface="+mn-ea"/>
                          <a:cs typeface="Arial" pitchFamily="34" charset="0"/>
                          <a:sym typeface="Times New Roman" pitchFamily="18" charset="0"/>
                        </a:rPr>
                        <a:t>No provisions</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baseline="0" dirty="0" smtClean="0">
                        <a:solidFill>
                          <a:schemeClr val="accent1"/>
                        </a:solidFill>
                        <a:latin typeface="+mn-lt"/>
                        <a:ea typeface="+mn-ea"/>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b="0" baseline="0" dirty="0" smtClean="0">
                          <a:solidFill>
                            <a:schemeClr val="accent1"/>
                          </a:solidFill>
                        </a:rPr>
                        <a:t>Internal Auditor shall either be a chartered accountant or a cost accountant, or such other professional as may be decided by the BOD</a:t>
                      </a:r>
                    </a:p>
                    <a:p>
                      <a:pPr marL="0" marR="0" lvl="0" indent="0" algn="just"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endParaRPr lang="en-US" altLang="en-GB" sz="1400" kern="1200" dirty="0" smtClean="0">
                        <a:solidFill>
                          <a:schemeClr val="accent1"/>
                        </a:solidFill>
                        <a:latin typeface="+mn-lt"/>
                        <a:ea typeface="Times New Roman"/>
                        <a:cs typeface="Times New Roman"/>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 Box 409"/>
          <p:cNvSpPr txBox="1">
            <a:spLocks noChangeArrowheads="1"/>
          </p:cNvSpPr>
          <p:nvPr/>
        </p:nvSpPr>
        <p:spPr bwMode="auto">
          <a:xfrm>
            <a:off x="377825" y="3962400"/>
            <a:ext cx="8568418" cy="2514600"/>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smtClean="0">
                <a:solidFill>
                  <a:schemeClr val="tx2"/>
                </a:solidFill>
                <a:latin typeface="+mn-lt"/>
              </a:rPr>
              <a:t>Takeaway </a:t>
            </a:r>
          </a:p>
          <a:p>
            <a:pPr marL="285750" indent="-285750" algn="just">
              <a:buFont typeface="Arial" pitchFamily="34" charset="0"/>
              <a:buChar char="•"/>
              <a:tabLst>
                <a:tab pos="762000" algn="r"/>
                <a:tab pos="838200" algn="l"/>
              </a:tabLst>
              <a:defRPr/>
            </a:pPr>
            <a:r>
              <a:rPr lang="en-US" altLang="en-GB" sz="1400" dirty="0">
                <a:solidFill>
                  <a:schemeClr val="tx2"/>
                </a:solidFill>
                <a:sym typeface="Times New Roman" pitchFamily="18" charset="0"/>
              </a:rPr>
              <a:t>CARO contained </a:t>
            </a:r>
            <a:r>
              <a:rPr lang="en-US" altLang="en-GB" sz="1400" dirty="0" smtClean="0">
                <a:solidFill>
                  <a:schemeClr val="tx2"/>
                </a:solidFill>
                <a:sym typeface="Times New Roman" pitchFamily="18" charset="0"/>
              </a:rPr>
              <a:t>provisions requiring auditor’s comments on existence and efficacy of internal </a:t>
            </a:r>
            <a:r>
              <a:rPr lang="en-US" altLang="en-GB" sz="1400" dirty="0">
                <a:solidFill>
                  <a:schemeClr val="tx2"/>
                </a:solidFill>
                <a:sym typeface="Times New Roman" pitchFamily="18" charset="0"/>
              </a:rPr>
              <a:t>audit system </a:t>
            </a:r>
            <a:r>
              <a:rPr lang="en-US" altLang="en-GB" sz="1400" dirty="0" smtClean="0">
                <a:solidFill>
                  <a:schemeClr val="tx2"/>
                </a:solidFill>
                <a:sym typeface="Times New Roman" pitchFamily="18" charset="0"/>
              </a:rPr>
              <a:t>in case of listed  </a:t>
            </a:r>
            <a:r>
              <a:rPr lang="en-US" altLang="en-GB" sz="1400" dirty="0">
                <a:solidFill>
                  <a:schemeClr val="tx2"/>
                </a:solidFill>
                <a:sym typeface="Times New Roman" pitchFamily="18" charset="0"/>
              </a:rPr>
              <a:t>companies and </a:t>
            </a:r>
            <a:r>
              <a:rPr lang="en-US" altLang="en-GB" sz="1400" dirty="0" smtClean="0">
                <a:solidFill>
                  <a:schemeClr val="tx2"/>
                </a:solidFill>
                <a:sym typeface="Times New Roman" pitchFamily="18" charset="0"/>
              </a:rPr>
              <a:t>/ or companies having </a:t>
            </a:r>
            <a:r>
              <a:rPr lang="en-US" sz="1400" dirty="0" smtClean="0">
                <a:solidFill>
                  <a:schemeClr val="tx2"/>
                </a:solidFill>
              </a:rPr>
              <a:t>networth &gt; </a:t>
            </a:r>
            <a:r>
              <a:rPr lang="en-US" sz="1400" dirty="0" smtClean="0">
                <a:solidFill>
                  <a:schemeClr val="tx2"/>
                </a:solidFill>
                <a:latin typeface="Rupee Foradian"/>
              </a:rPr>
              <a:t>` </a:t>
            </a:r>
            <a:r>
              <a:rPr lang="en-US" sz="1400" dirty="0" smtClean="0">
                <a:solidFill>
                  <a:schemeClr val="tx2"/>
                </a:solidFill>
              </a:rPr>
              <a:t>50 </a:t>
            </a:r>
            <a:r>
              <a:rPr lang="en-US" sz="1400" dirty="0">
                <a:solidFill>
                  <a:schemeClr val="tx2"/>
                </a:solidFill>
              </a:rPr>
              <a:t>lakhs </a:t>
            </a:r>
            <a:r>
              <a:rPr lang="en-US" sz="1400" dirty="0" smtClean="0">
                <a:solidFill>
                  <a:schemeClr val="tx2"/>
                </a:solidFill>
              </a:rPr>
              <a:t>or average </a:t>
            </a:r>
            <a:r>
              <a:rPr lang="en-US" sz="1400" dirty="0">
                <a:solidFill>
                  <a:schemeClr val="tx2"/>
                </a:solidFill>
              </a:rPr>
              <a:t>annual turnover &gt; </a:t>
            </a:r>
            <a:r>
              <a:rPr lang="en-US" sz="1400" dirty="0">
                <a:solidFill>
                  <a:schemeClr val="tx2"/>
                </a:solidFill>
                <a:latin typeface="Rupee Foradian"/>
              </a:rPr>
              <a:t>` </a:t>
            </a:r>
            <a:r>
              <a:rPr lang="en-US" sz="1400" dirty="0" smtClean="0">
                <a:solidFill>
                  <a:schemeClr val="tx2"/>
                </a:solidFill>
              </a:rPr>
              <a:t>5 crores for </a:t>
            </a:r>
            <a:r>
              <a:rPr lang="en-US" sz="1400" dirty="0">
                <a:solidFill>
                  <a:schemeClr val="tx2"/>
                </a:solidFill>
              </a:rPr>
              <a:t>a period of </a:t>
            </a:r>
            <a:r>
              <a:rPr lang="en-US" sz="1400" dirty="0" smtClean="0">
                <a:solidFill>
                  <a:schemeClr val="tx2"/>
                </a:solidFill>
              </a:rPr>
              <a:t>3 consecutive FY immediately </a:t>
            </a:r>
            <a:r>
              <a:rPr lang="en-US" sz="1400" dirty="0">
                <a:solidFill>
                  <a:schemeClr val="tx2"/>
                </a:solidFill>
              </a:rPr>
              <a:t>preced­ing the </a:t>
            </a:r>
            <a:r>
              <a:rPr lang="en-US" sz="1400" dirty="0" smtClean="0">
                <a:solidFill>
                  <a:schemeClr val="tx2"/>
                </a:solidFill>
              </a:rPr>
              <a:t>FY concerned. 2013 Act contains specific provision of appointment of internal auditor</a:t>
            </a:r>
          </a:p>
          <a:p>
            <a:pPr marL="285750" indent="-285750" algn="just" fontAlgn="auto">
              <a:spcBef>
                <a:spcPts val="0"/>
              </a:spcBef>
              <a:spcAft>
                <a:spcPts val="0"/>
              </a:spcAft>
              <a:buFont typeface="Arial" pitchFamily="34" charset="0"/>
              <a:buChar char="•"/>
              <a:tabLst>
                <a:tab pos="762000" algn="r"/>
                <a:tab pos="838200" algn="l"/>
              </a:tabLst>
              <a:defRPr/>
            </a:pPr>
            <a:r>
              <a:rPr lang="en-US" altLang="en-GB" sz="1400" dirty="0">
                <a:solidFill>
                  <a:srgbClr val="FF0000"/>
                </a:solidFill>
                <a:sym typeface="Times New Roman" pitchFamily="18" charset="0"/>
              </a:rPr>
              <a:t>As per draft rules –</a:t>
            </a:r>
            <a:r>
              <a:rPr lang="en-GB" altLang="en-GB" sz="1400" dirty="0">
                <a:solidFill>
                  <a:srgbClr val="FF0000"/>
                </a:solidFill>
              </a:rPr>
              <a:t> prescribed class of companies – </a:t>
            </a:r>
          </a:p>
          <a:p>
            <a:pPr marL="742950" lvl="1" indent="-285750" algn="just">
              <a:buFont typeface="Arial" pitchFamily="34" charset="0"/>
              <a:buChar char="•"/>
              <a:tabLst>
                <a:tab pos="762000" algn="r"/>
                <a:tab pos="838200" algn="l"/>
              </a:tabLst>
              <a:defRPr/>
            </a:pPr>
            <a:r>
              <a:rPr lang="en-GB" altLang="en-GB" sz="1400" dirty="0">
                <a:solidFill>
                  <a:srgbClr val="FF0000"/>
                </a:solidFill>
              </a:rPr>
              <a:t>listed companies </a:t>
            </a:r>
            <a:r>
              <a:rPr lang="en-GB" altLang="en-GB" sz="1400" dirty="0" smtClean="0">
                <a:solidFill>
                  <a:srgbClr val="FF0000"/>
                </a:solidFill>
              </a:rPr>
              <a:t>; and</a:t>
            </a:r>
            <a:endParaRPr lang="en-GB" altLang="en-GB" sz="1400" dirty="0">
              <a:solidFill>
                <a:srgbClr val="FF0000"/>
              </a:solidFill>
            </a:endParaRPr>
          </a:p>
          <a:p>
            <a:pPr marL="742950" lvl="1" indent="-285750" algn="just">
              <a:buFont typeface="Arial" pitchFamily="34" charset="0"/>
              <a:buChar char="•"/>
              <a:tabLst>
                <a:tab pos="762000" algn="r"/>
                <a:tab pos="838200" algn="l"/>
              </a:tabLst>
              <a:defRPr/>
            </a:pPr>
            <a:r>
              <a:rPr lang="en-GB" altLang="en-GB" sz="1400" u="sng" dirty="0">
                <a:solidFill>
                  <a:srgbClr val="FF0000"/>
                </a:solidFill>
              </a:rPr>
              <a:t>public</a:t>
            </a:r>
            <a:r>
              <a:rPr lang="en-GB" altLang="en-GB" sz="1400" dirty="0">
                <a:solidFill>
                  <a:srgbClr val="FF0000"/>
                </a:solidFill>
              </a:rPr>
              <a:t> companies- </a:t>
            </a:r>
          </a:p>
          <a:p>
            <a:pPr marL="1200150" lvl="2" indent="-285750" algn="just">
              <a:buFont typeface="Arial" pitchFamily="34" charset="0"/>
              <a:buChar char="•"/>
              <a:tabLst>
                <a:tab pos="762000" algn="r"/>
                <a:tab pos="838200" algn="l"/>
              </a:tabLst>
              <a:defRPr/>
            </a:pPr>
            <a:r>
              <a:rPr lang="en-GB" altLang="en-GB" sz="1400" dirty="0">
                <a:solidFill>
                  <a:srgbClr val="FF0000"/>
                </a:solidFill>
              </a:rPr>
              <a:t>with paid-up capital of R</a:t>
            </a:r>
            <a:r>
              <a:rPr lang="en-US" altLang="en-GB" sz="1400" dirty="0">
                <a:solidFill>
                  <a:srgbClr val="FF0000"/>
                </a:solidFill>
                <a:sym typeface="Times New Roman" pitchFamily="18" charset="0"/>
              </a:rPr>
              <a:t>s. 10 </a:t>
            </a:r>
            <a:r>
              <a:rPr lang="en-US" altLang="en-GB" sz="1400" dirty="0" err="1">
                <a:solidFill>
                  <a:srgbClr val="FF0000"/>
                </a:solidFill>
                <a:sym typeface="Times New Roman" pitchFamily="18" charset="0"/>
              </a:rPr>
              <a:t>crores</a:t>
            </a:r>
            <a:r>
              <a:rPr lang="en-US" altLang="en-GB" sz="1400" dirty="0">
                <a:solidFill>
                  <a:srgbClr val="FF0000"/>
                </a:solidFill>
                <a:sym typeface="Times New Roman" pitchFamily="18" charset="0"/>
              </a:rPr>
              <a:t> or more, </a:t>
            </a:r>
          </a:p>
          <a:p>
            <a:pPr marL="1200150" lvl="2" indent="-285750" algn="just">
              <a:buFont typeface="Arial" pitchFamily="34" charset="0"/>
              <a:buChar char="•"/>
              <a:tabLst>
                <a:tab pos="762000" algn="r"/>
                <a:tab pos="838200" algn="l"/>
              </a:tabLst>
              <a:defRPr/>
            </a:pPr>
            <a:r>
              <a:rPr lang="en-GB" altLang="en-GB" sz="1400" dirty="0">
                <a:solidFill>
                  <a:srgbClr val="FF0000"/>
                </a:solidFill>
              </a:rPr>
              <a:t>with </a:t>
            </a:r>
            <a:r>
              <a:rPr lang="en-US" altLang="en-GB" sz="1400" dirty="0">
                <a:solidFill>
                  <a:srgbClr val="FF0000"/>
                </a:solidFill>
                <a:sym typeface="Times New Roman" pitchFamily="18" charset="0"/>
              </a:rPr>
              <a:t>outstanding loans or borrowings from banks or public financial institutions exceeding </a:t>
            </a:r>
            <a:r>
              <a:rPr lang="en-US" altLang="en-GB" sz="1400" dirty="0" err="1">
                <a:solidFill>
                  <a:srgbClr val="FF0000"/>
                </a:solidFill>
                <a:sym typeface="Times New Roman" pitchFamily="18" charset="0"/>
              </a:rPr>
              <a:t>Rs</a:t>
            </a:r>
            <a:r>
              <a:rPr lang="en-US" altLang="en-GB" sz="1400" dirty="0">
                <a:solidFill>
                  <a:srgbClr val="FF0000"/>
                </a:solidFill>
                <a:sym typeface="Times New Roman" pitchFamily="18" charset="0"/>
              </a:rPr>
              <a:t>. 25 </a:t>
            </a:r>
            <a:r>
              <a:rPr lang="en-US" altLang="en-GB" sz="1400" dirty="0" err="1">
                <a:solidFill>
                  <a:srgbClr val="FF0000"/>
                </a:solidFill>
                <a:sym typeface="Times New Roman" pitchFamily="18" charset="0"/>
              </a:rPr>
              <a:t>crores</a:t>
            </a:r>
            <a:r>
              <a:rPr lang="en-US" altLang="en-GB" sz="1400" dirty="0">
                <a:solidFill>
                  <a:srgbClr val="FF0000"/>
                </a:solidFill>
                <a:sym typeface="Times New Roman" pitchFamily="18" charset="0"/>
              </a:rPr>
              <a:t> or which have accepted deposits of </a:t>
            </a:r>
            <a:r>
              <a:rPr lang="en-US" altLang="en-GB" sz="1400" dirty="0" err="1">
                <a:solidFill>
                  <a:srgbClr val="FF0000"/>
                </a:solidFill>
                <a:sym typeface="Times New Roman" pitchFamily="18" charset="0"/>
              </a:rPr>
              <a:t>Rs</a:t>
            </a:r>
            <a:r>
              <a:rPr lang="en-US" altLang="en-GB" sz="1400" dirty="0">
                <a:solidFill>
                  <a:srgbClr val="FF0000"/>
                </a:solidFill>
                <a:sym typeface="Times New Roman" pitchFamily="18" charset="0"/>
              </a:rPr>
              <a:t>. 25 </a:t>
            </a:r>
            <a:r>
              <a:rPr lang="en-US" altLang="en-GB" sz="1400" dirty="0" err="1">
                <a:solidFill>
                  <a:srgbClr val="FF0000"/>
                </a:solidFill>
                <a:sym typeface="Times New Roman" pitchFamily="18" charset="0"/>
              </a:rPr>
              <a:t>crores</a:t>
            </a:r>
            <a:r>
              <a:rPr lang="en-US" altLang="en-GB" sz="1400" dirty="0">
                <a:solidFill>
                  <a:srgbClr val="FF0000"/>
                </a:solidFill>
                <a:sym typeface="Times New Roman" pitchFamily="18" charset="0"/>
              </a:rPr>
              <a:t> or more at any point of time during the last FY</a:t>
            </a:r>
          </a:p>
          <a:p>
            <a:pPr marL="285750" indent="-285750" algn="just">
              <a:buFont typeface="Arial" pitchFamily="34" charset="0"/>
              <a:buChar char="•"/>
              <a:tabLst>
                <a:tab pos="762000" algn="r"/>
                <a:tab pos="838200" algn="l"/>
              </a:tabLst>
              <a:defRPr/>
            </a:pPr>
            <a:endParaRPr lang="en-US" sz="1400" dirty="0">
              <a:solidFill>
                <a:schemeClr val="tx2"/>
              </a:solidFill>
            </a:endParaRPr>
          </a:p>
        </p:txBody>
      </p:sp>
    </p:spTree>
    <p:extLst>
      <p:ext uri="{BB962C8B-B14F-4D97-AF65-F5344CB8AC3E}">
        <p14:creationId xmlns:p14="http://schemas.microsoft.com/office/powerpoint/2010/main" val="3121286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0000" y="2958270"/>
            <a:ext cx="8424000" cy="800219"/>
          </a:xfrm>
        </p:spPr>
        <p:txBody>
          <a:bodyPr/>
          <a:lstStyle/>
          <a:p>
            <a:r>
              <a:rPr lang="en-GB" altLang="en-GB" dirty="0" smtClean="0">
                <a:sym typeface="Times New Roman" pitchFamily="18" charset="0"/>
              </a:rPr>
              <a:t>Dividend and Depreciation</a:t>
            </a:r>
            <a:endParaRPr lang="en-US" dirty="0"/>
          </a:p>
        </p:txBody>
      </p:sp>
    </p:spTree>
    <p:extLst>
      <p:ext uri="{BB962C8B-B14F-4D97-AF65-F5344CB8AC3E}">
        <p14:creationId xmlns:p14="http://schemas.microsoft.com/office/powerpoint/2010/main" val="307245696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415925" y="335649"/>
            <a:ext cx="8423275" cy="630237"/>
          </a:xfrm>
        </p:spPr>
        <p:txBody>
          <a:bodyPr/>
          <a:lstStyle/>
          <a:p>
            <a:r>
              <a:rPr lang="en-US" altLang="en-GB" dirty="0" smtClean="0">
                <a:sym typeface="Times New Roman" pitchFamily="18" charset="0"/>
              </a:rPr>
              <a:t>Declaration and Payment of Dividend</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23</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3187109"/>
              </p:ext>
            </p:extLst>
          </p:nvPr>
        </p:nvGraphicFramePr>
        <p:xfrm>
          <a:off x="415925" y="922060"/>
          <a:ext cx="8123238" cy="5327521"/>
        </p:xfrm>
        <a:graphic>
          <a:graphicData uri="http://schemas.openxmlformats.org/drawingml/2006/table">
            <a:tbl>
              <a:tblPr firstRow="1" bandRow="1">
                <a:tableStyleId>{F5AB1C69-6EDB-4FF4-983F-18BD219EF322}</a:tableStyleId>
              </a:tblPr>
              <a:tblGrid>
                <a:gridCol w="1663438"/>
                <a:gridCol w="3184039"/>
                <a:gridCol w="3275761"/>
              </a:tblGrid>
              <a:tr h="272823">
                <a:tc>
                  <a:txBody>
                    <a:bodyPr/>
                    <a:lstStyle/>
                    <a:p>
                      <a:pPr algn="l"/>
                      <a:r>
                        <a:rPr lang="en-US" sz="1600" dirty="0" smtClean="0"/>
                        <a:t>Particulars</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600" dirty="0" smtClean="0"/>
                        <a:t>Companies Act 1956</a:t>
                      </a:r>
                      <a:endParaRPr lang="en-US" sz="1600" dirty="0"/>
                    </a:p>
                  </a:txBody>
                  <a:tcPr marL="91447" marR="91447" marT="45698" marB="4569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880895">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Declaration of dividend and</a:t>
                      </a:r>
                      <a:r>
                        <a:rPr lang="en-US" sz="1400" baseline="0" dirty="0" smtClean="0">
                          <a:solidFill>
                            <a:schemeClr val="tx2"/>
                          </a:solidFill>
                          <a:latin typeface="+mn-lt"/>
                          <a:ea typeface="Times New Roman"/>
                          <a:cs typeface="Times New Roman"/>
                        </a:rPr>
                        <a:t> </a:t>
                      </a:r>
                      <a:r>
                        <a:rPr lang="en-US" sz="1400" dirty="0" smtClean="0">
                          <a:solidFill>
                            <a:schemeClr val="tx2"/>
                          </a:solidFill>
                          <a:latin typeface="+mn-lt"/>
                          <a:ea typeface="Times New Roman"/>
                          <a:cs typeface="Times New Roman"/>
                        </a:rPr>
                        <a:t>Transfer</a:t>
                      </a:r>
                      <a:r>
                        <a:rPr lang="en-US" sz="1400" baseline="0" dirty="0" smtClean="0">
                          <a:solidFill>
                            <a:schemeClr val="tx2"/>
                          </a:solidFill>
                          <a:latin typeface="+mn-lt"/>
                          <a:ea typeface="Times New Roman"/>
                          <a:cs typeface="Times New Roman"/>
                        </a:rPr>
                        <a:t> to reserves</a:t>
                      </a:r>
                      <a:endParaRPr lang="en-US" sz="1400" dirty="0" smtClean="0">
                        <a:solidFill>
                          <a:schemeClr val="tx2"/>
                        </a:solidFill>
                        <a:latin typeface="+mn-lt"/>
                        <a:ea typeface="Times New Roman"/>
                        <a:cs typeface="Times New Roman"/>
                      </a:endParaRP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dirty="0" smtClean="0">
                          <a:solidFill>
                            <a:schemeClr val="tx2"/>
                          </a:solidFill>
                          <a:cs typeface="Arial" pitchFamily="34" charset="0"/>
                          <a:sym typeface="Times New Roman" pitchFamily="18" charset="0"/>
                        </a:rPr>
                        <a:t>Dividend can</a:t>
                      </a:r>
                      <a:r>
                        <a:rPr lang="en-US" altLang="en-GB" sz="1400" baseline="0" dirty="0" smtClean="0">
                          <a:solidFill>
                            <a:schemeClr val="tx2"/>
                          </a:solidFill>
                          <a:cs typeface="Arial" pitchFamily="34" charset="0"/>
                          <a:sym typeface="Times New Roman" pitchFamily="18" charset="0"/>
                        </a:rPr>
                        <a:t> be </a:t>
                      </a:r>
                      <a:r>
                        <a:rPr lang="en-US" altLang="en-GB" sz="1400" dirty="0" smtClean="0">
                          <a:solidFill>
                            <a:schemeClr val="tx2"/>
                          </a:solidFill>
                          <a:cs typeface="Arial" pitchFamily="34" charset="0"/>
                          <a:sym typeface="Times New Roman" pitchFamily="18" charset="0"/>
                        </a:rPr>
                        <a:t>declared for any FY </a:t>
                      </a:r>
                      <a:r>
                        <a:rPr lang="en-US" altLang="en-GB" sz="1400" baseline="0" dirty="0" smtClean="0">
                          <a:solidFill>
                            <a:schemeClr val="tx2"/>
                          </a:solidFill>
                          <a:cs typeface="Arial" pitchFamily="34" charset="0"/>
                          <a:sym typeface="Times New Roman" pitchFamily="18" charset="0"/>
                        </a:rPr>
                        <a:t>out of the profits of the company for that FY or previous FY(s) after providing for depreciation. Lower of loss in the previous FY or amount of depreciation to be also adjusted </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baseline="0" dirty="0" smtClean="0">
                        <a:solidFill>
                          <a:schemeClr val="tx2"/>
                        </a:solidFill>
                        <a:cs typeface="Arial" pitchFamily="34" charset="0"/>
                        <a:sym typeface="Times New Roman" pitchFamily="18" charset="0"/>
                      </a:endParaRP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baseline="0" dirty="0" smtClean="0">
                          <a:solidFill>
                            <a:schemeClr val="tx2"/>
                          </a:solidFill>
                          <a:cs typeface="Arial" pitchFamily="34" charset="0"/>
                          <a:sym typeface="Times New Roman" pitchFamily="18" charset="0"/>
                        </a:rPr>
                        <a:t>Mandatory transfer to the reserves of portion of profits of the company for that FY, not less than 10% of its profits</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dirty="0" smtClean="0">
                          <a:solidFill>
                            <a:schemeClr val="tx2"/>
                          </a:solidFill>
                          <a:cs typeface="Arial" pitchFamily="34" charset="0"/>
                          <a:sym typeface="Times New Roman" pitchFamily="18" charset="0"/>
                        </a:rPr>
                        <a:t>Dividend can</a:t>
                      </a:r>
                      <a:r>
                        <a:rPr lang="en-US" altLang="en-GB" sz="1400" baseline="0" dirty="0" smtClean="0">
                          <a:solidFill>
                            <a:schemeClr val="tx2"/>
                          </a:solidFill>
                          <a:cs typeface="Arial" pitchFamily="34" charset="0"/>
                          <a:sym typeface="Times New Roman" pitchFamily="18" charset="0"/>
                        </a:rPr>
                        <a:t> be </a:t>
                      </a:r>
                      <a:r>
                        <a:rPr lang="en-US" altLang="en-GB" sz="1400" dirty="0" smtClean="0">
                          <a:solidFill>
                            <a:schemeClr val="tx2"/>
                          </a:solidFill>
                          <a:cs typeface="Arial" pitchFamily="34" charset="0"/>
                          <a:sym typeface="Times New Roman" pitchFamily="18" charset="0"/>
                        </a:rPr>
                        <a:t>declared for any FY</a:t>
                      </a:r>
                      <a:r>
                        <a:rPr lang="en-US" altLang="en-GB" sz="1400" baseline="0" dirty="0" smtClean="0">
                          <a:solidFill>
                            <a:schemeClr val="tx2"/>
                          </a:solidFill>
                          <a:cs typeface="Arial" pitchFamily="34" charset="0"/>
                          <a:sym typeface="Times New Roman" pitchFamily="18" charset="0"/>
                        </a:rPr>
                        <a:t> out of the profits of the company for that FY or previous FY(s) after providing for depreciation</a:t>
                      </a:r>
                      <a:endParaRPr lang="en-US" altLang="en-GB" sz="1400" dirty="0" smtClean="0">
                        <a:solidFill>
                          <a:schemeClr val="tx2"/>
                        </a:solidFill>
                        <a:cs typeface="Arial" pitchFamily="34" charset="0"/>
                        <a:sym typeface="Times New Roman" pitchFamily="18" charset="0"/>
                      </a:endParaRP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en-GB" sz="140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dirty="0" smtClean="0">
                        <a:solidFill>
                          <a:schemeClr val="tx2"/>
                        </a:solidFill>
                        <a:cs typeface="Arial" pitchFamily="34" charset="0"/>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dirty="0" smtClean="0">
                        <a:solidFill>
                          <a:schemeClr val="tx2"/>
                        </a:solidFill>
                        <a:cs typeface="Arial" pitchFamily="34" charset="0"/>
                        <a:sym typeface="Times New Roman" pitchFamily="18" charset="0"/>
                      </a:endParaRP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en-GB" sz="1400" dirty="0" smtClean="0">
                        <a:solidFill>
                          <a:schemeClr val="tx2"/>
                        </a:solidFill>
                        <a:cs typeface="Arial" pitchFamily="34" charset="0"/>
                        <a:sym typeface="Times New Roman" pitchFamily="18" charset="0"/>
                      </a:endParaRP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dirty="0" smtClean="0">
                          <a:solidFill>
                            <a:schemeClr val="tx2"/>
                          </a:solidFill>
                          <a:cs typeface="Arial" pitchFamily="34" charset="0"/>
                          <a:sym typeface="Times New Roman" pitchFamily="18" charset="0"/>
                        </a:rPr>
                        <a:t>A company </a:t>
                      </a:r>
                      <a:r>
                        <a:rPr lang="en-US" altLang="en-GB" sz="1400" i="1" dirty="0" smtClean="0">
                          <a:solidFill>
                            <a:schemeClr val="tx2"/>
                          </a:solidFill>
                          <a:cs typeface="Arial" pitchFamily="34" charset="0"/>
                          <a:sym typeface="Times New Roman" pitchFamily="18" charset="0"/>
                        </a:rPr>
                        <a:t>may </a:t>
                      </a:r>
                      <a:r>
                        <a:rPr lang="en-US" altLang="en-GB" sz="1400" dirty="0" smtClean="0">
                          <a:solidFill>
                            <a:schemeClr val="tx2"/>
                          </a:solidFill>
                          <a:cs typeface="Arial" pitchFamily="34" charset="0"/>
                          <a:sym typeface="Times New Roman" pitchFamily="18" charset="0"/>
                        </a:rPr>
                        <a:t>voluntarily transfer a portion of its profits to reserves as considered appropriate. Mandatory transfer to reserves</a:t>
                      </a:r>
                      <a:r>
                        <a:rPr lang="en-US" altLang="en-GB" sz="1400" baseline="0" dirty="0" smtClean="0">
                          <a:solidFill>
                            <a:schemeClr val="tx2"/>
                          </a:solidFill>
                          <a:cs typeface="Arial" pitchFamily="34" charset="0"/>
                          <a:sym typeface="Times New Roman" pitchFamily="18" charset="0"/>
                        </a:rPr>
                        <a:t> is not required.</a:t>
                      </a:r>
                      <a:endParaRPr lang="en-US" altLang="en-GB" sz="1400" dirty="0" smtClean="0">
                        <a:solidFill>
                          <a:schemeClr val="tx2"/>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80895">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Declaration of dividend in case of inadequate</a:t>
                      </a:r>
                      <a:r>
                        <a:rPr lang="en-US" sz="1400" baseline="0" dirty="0" smtClean="0">
                          <a:solidFill>
                            <a:schemeClr val="tx2"/>
                          </a:solidFill>
                          <a:latin typeface="+mn-lt"/>
                          <a:ea typeface="Times New Roman"/>
                          <a:cs typeface="Times New Roman"/>
                        </a:rPr>
                        <a:t> or absence of profits</a:t>
                      </a:r>
                      <a:endParaRPr lang="en-US" sz="1400" dirty="0" smtClean="0">
                        <a:solidFill>
                          <a:schemeClr val="tx2"/>
                        </a:solidFill>
                        <a:latin typeface="+mn-lt"/>
                        <a:ea typeface="Times New Roman"/>
                        <a:cs typeface="Times New Roman"/>
                      </a:endParaRP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In case of inadequacy or absence of profits in</a:t>
                      </a:r>
                      <a:r>
                        <a:rPr lang="en-US" sz="1400" kern="1200" baseline="0" dirty="0" smtClean="0">
                          <a:solidFill>
                            <a:schemeClr val="tx2"/>
                          </a:solidFill>
                          <a:latin typeface="+mn-lt"/>
                          <a:ea typeface="+mn-ea"/>
                          <a:cs typeface="+mn-cs"/>
                        </a:rPr>
                        <a:t> any FY</a:t>
                      </a:r>
                      <a:r>
                        <a:rPr lang="en-US" sz="1400" kern="1200" dirty="0" smtClean="0">
                          <a:solidFill>
                            <a:schemeClr val="tx2"/>
                          </a:solidFill>
                          <a:latin typeface="+mn-lt"/>
                          <a:ea typeface="+mn-ea"/>
                          <a:cs typeface="+mn-cs"/>
                        </a:rPr>
                        <a:t>, the company can declare dividend out of the reserves only after complying with the Companies</a:t>
                      </a:r>
                      <a:r>
                        <a:rPr lang="en-US" sz="1400" kern="1200" baseline="0" dirty="0" smtClean="0">
                          <a:solidFill>
                            <a:schemeClr val="tx2"/>
                          </a:solidFill>
                          <a:latin typeface="+mn-lt"/>
                          <a:ea typeface="+mn-ea"/>
                          <a:cs typeface="+mn-cs"/>
                        </a:rPr>
                        <a:t> (Declaration  of Dividend out of Reserves) Rules, 1975, wherein the maximum rate of dividend is prescribed as 10%</a:t>
                      </a:r>
                      <a:endParaRPr lang="en-US" altLang="en-GB" sz="1400" baseline="0" dirty="0" smtClean="0">
                        <a:solidFill>
                          <a:schemeClr val="tx2"/>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In case of inadequacy or absence of profits in any FY, the company can declare dividend out of the accumulated profits earned by it in previous years and transferred to reserves in accordance with the rules to be prescribed. </a:t>
                      </a: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2225">
                <a:tc gridSpan="3">
                  <a:txBody>
                    <a:bodyPr/>
                    <a:lstStyle/>
                    <a:p>
                      <a:pPr marL="0" marR="0" lvl="0" indent="0" algn="just">
                        <a:lnSpc>
                          <a:spcPct val="114000"/>
                        </a:lnSpc>
                        <a:spcBef>
                          <a:spcPts val="0"/>
                        </a:spcBef>
                        <a:spcAft>
                          <a:spcPts val="0"/>
                        </a:spcAft>
                        <a:buFont typeface="Arial" pitchFamily="34" charset="0"/>
                        <a:buNone/>
                        <a:tabLst>
                          <a:tab pos="762000" algn="r"/>
                          <a:tab pos="838200" algn="l"/>
                        </a:tabLst>
                      </a:pPr>
                      <a:r>
                        <a:rPr lang="en-US" sz="1400" kern="1200" dirty="0" smtClean="0">
                          <a:solidFill>
                            <a:schemeClr val="tx2"/>
                          </a:solidFill>
                          <a:latin typeface="+mn-lt"/>
                          <a:ea typeface="+mn-ea"/>
                          <a:cs typeface="Arial" pitchFamily="34" charset="0"/>
                        </a:rPr>
                        <a:t>Dividend can be paid only out of free reserves. Securities premium is not free reserve.</a:t>
                      </a: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baseline="0" dirty="0" smtClean="0">
                        <a:solidFill>
                          <a:schemeClr val="tx2"/>
                        </a:solidFill>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dirty="0" smtClean="0">
                        <a:solidFill>
                          <a:schemeClr val="tx2"/>
                        </a:solidFill>
                        <a:latin typeface="+mn-lt"/>
                        <a:ea typeface="+mn-ea"/>
                        <a:cs typeface="+mn-cs"/>
                      </a:endParaRP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65600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415925" y="335649"/>
            <a:ext cx="8423275" cy="630237"/>
          </a:xfrm>
        </p:spPr>
        <p:txBody>
          <a:bodyPr/>
          <a:lstStyle/>
          <a:p>
            <a:r>
              <a:rPr lang="en-US" altLang="en-GB" dirty="0" smtClean="0">
                <a:sym typeface="Times New Roman" pitchFamily="18" charset="0"/>
              </a:rPr>
              <a:t>Declaration and Payment of Dividend</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24</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631661756"/>
              </p:ext>
            </p:extLst>
          </p:nvPr>
        </p:nvGraphicFramePr>
        <p:xfrm>
          <a:off x="415925" y="937355"/>
          <a:ext cx="8123238" cy="5333946"/>
        </p:xfrm>
        <a:graphic>
          <a:graphicData uri="http://schemas.openxmlformats.org/drawingml/2006/table">
            <a:tbl>
              <a:tblPr firstRow="1" bandRow="1">
                <a:tableStyleId>{F5AB1C69-6EDB-4FF4-983F-18BD219EF322}</a:tableStyleId>
              </a:tblPr>
              <a:tblGrid>
                <a:gridCol w="1663438"/>
                <a:gridCol w="3184039"/>
                <a:gridCol w="3275761"/>
              </a:tblGrid>
              <a:tr h="272823">
                <a:tc>
                  <a:txBody>
                    <a:bodyPr/>
                    <a:lstStyle/>
                    <a:p>
                      <a:pPr algn="l"/>
                      <a:r>
                        <a:rPr lang="en-US" sz="1600" dirty="0" smtClean="0"/>
                        <a:t>Particulars</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600" dirty="0" smtClean="0"/>
                        <a:t>Companies Act 1956</a:t>
                      </a:r>
                      <a:endParaRPr lang="en-US" sz="1600" dirty="0"/>
                    </a:p>
                  </a:txBody>
                  <a:tcPr marL="91447" marR="91447" marT="45698" marB="4569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880895">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Depreciation </a:t>
                      </a: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aseline="0" dirty="0" smtClean="0">
                          <a:solidFill>
                            <a:schemeClr val="tx2"/>
                          </a:solidFill>
                          <a:cs typeface="Arial" pitchFamily="34" charset="0"/>
                          <a:sym typeface="Times New Roman" pitchFamily="18" charset="0"/>
                        </a:rPr>
                        <a:t>Minimum 95% of original costs to be written off over useful life of asset</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aseline="0" dirty="0" smtClean="0">
                          <a:solidFill>
                            <a:schemeClr val="tx2"/>
                          </a:solidFill>
                          <a:cs typeface="Arial" pitchFamily="34" charset="0"/>
                          <a:sym typeface="Times New Roman" pitchFamily="18" charset="0"/>
                        </a:rPr>
                        <a:t>Minimum rate as per Schedule XIV </a:t>
                      </a: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To</a:t>
                      </a:r>
                      <a:r>
                        <a:rPr lang="en-US" sz="1400" kern="1200" baseline="0" dirty="0" smtClean="0">
                          <a:solidFill>
                            <a:schemeClr val="tx2"/>
                          </a:solidFill>
                          <a:latin typeface="+mn-lt"/>
                          <a:ea typeface="+mn-ea"/>
                          <a:cs typeface="+mn-cs"/>
                        </a:rPr>
                        <a:t> be provided as per Schedule II to the Act.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dirty="0" smtClean="0">
                        <a:solidFill>
                          <a:schemeClr val="tx2"/>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Depreciation is the systematic allocation of the depreciable amount of an asset over its useful life.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Depreciable amount of an asset is the cost of an asset or other amount substituted for cost less its residual value.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The useful life of an asset is the period over which the asset is expected to be available for use by an entity or the number of production or similar units expected to be obtained from the asset by the entity.</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Rate of depreciation revised</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estimated useful life of the assets – if notified for accounting purpose by a regulatory authority constituted under law to be followed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dirty="0" smtClean="0">
                        <a:solidFill>
                          <a:schemeClr val="tx2"/>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err="1" smtClean="0">
                          <a:solidFill>
                            <a:schemeClr val="tx2"/>
                          </a:solidFill>
                          <a:latin typeface="+mn-lt"/>
                          <a:ea typeface="+mn-ea"/>
                          <a:cs typeface="+mn-cs"/>
                        </a:rPr>
                        <a:t>Componentisation</a:t>
                      </a:r>
                      <a:r>
                        <a:rPr lang="en-US" sz="1400" kern="1200" dirty="0" smtClean="0">
                          <a:solidFill>
                            <a:schemeClr val="tx2"/>
                          </a:solidFill>
                          <a:latin typeface="+mn-lt"/>
                          <a:ea typeface="+mn-ea"/>
                          <a:cs typeface="+mn-cs"/>
                        </a:rPr>
                        <a:t> of assets mandated.</a:t>
                      </a: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507489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Depreciation</a:t>
            </a:r>
            <a:r>
              <a:rPr lang="en-US" dirty="0"/>
              <a:t> – Schedule II</a:t>
            </a:r>
          </a:p>
        </p:txBody>
      </p:sp>
      <p:sp>
        <p:nvSpPr>
          <p:cNvPr id="3" name="Content Placeholder 2"/>
          <p:cNvSpPr>
            <a:spLocks noGrp="1"/>
          </p:cNvSpPr>
          <p:nvPr>
            <p:ph idx="1"/>
          </p:nvPr>
        </p:nvSpPr>
        <p:spPr/>
        <p:txBody>
          <a:bodyPr/>
          <a:lstStyle/>
          <a:p>
            <a:pPr marL="285750" indent="-285750">
              <a:buFont typeface="Arial" pitchFamily="34" charset="0"/>
              <a:buChar char="•"/>
            </a:pPr>
            <a:r>
              <a:rPr lang="en-US" sz="1600" dirty="0" smtClean="0">
                <a:solidFill>
                  <a:srgbClr val="FF0000"/>
                </a:solidFill>
              </a:rPr>
              <a:t>The useful life of an asset shall not be longer than the useful life and the residual value shall not be higher than that prescribed in Part C of Schedule II to the 2013 Act</a:t>
            </a:r>
          </a:p>
          <a:p>
            <a:pPr marL="642938" lvl="2" indent="-285750"/>
            <a:r>
              <a:rPr lang="en-US" sz="1600" dirty="0" smtClean="0">
                <a:solidFill>
                  <a:srgbClr val="FF0000"/>
                </a:solidFill>
              </a:rPr>
              <a:t>In case of prescribed class </a:t>
            </a:r>
            <a:r>
              <a:rPr lang="en-US" sz="1600" dirty="0">
                <a:solidFill>
                  <a:srgbClr val="FF0000"/>
                </a:solidFill>
              </a:rPr>
              <a:t>of </a:t>
            </a:r>
            <a:r>
              <a:rPr lang="en-US" sz="1600" dirty="0" smtClean="0">
                <a:solidFill>
                  <a:srgbClr val="FF0000"/>
                </a:solidFill>
              </a:rPr>
              <a:t>companies whose financial statements comply </a:t>
            </a:r>
            <a:r>
              <a:rPr lang="en-US" sz="1600" dirty="0">
                <a:solidFill>
                  <a:srgbClr val="FF0000"/>
                </a:solidFill>
              </a:rPr>
              <a:t>with </a:t>
            </a:r>
            <a:r>
              <a:rPr lang="en-US" sz="1600" dirty="0" smtClean="0">
                <a:solidFill>
                  <a:srgbClr val="FF0000"/>
                </a:solidFill>
              </a:rPr>
              <a:t>AS, where the useful </a:t>
            </a:r>
            <a:r>
              <a:rPr lang="en-US" sz="1600" dirty="0">
                <a:solidFill>
                  <a:srgbClr val="FF0000"/>
                </a:solidFill>
              </a:rPr>
              <a:t>life </a:t>
            </a:r>
            <a:r>
              <a:rPr lang="en-US" sz="1600" dirty="0" smtClean="0">
                <a:solidFill>
                  <a:srgbClr val="FF0000"/>
                </a:solidFill>
              </a:rPr>
              <a:t>or residual value </a:t>
            </a:r>
            <a:r>
              <a:rPr lang="en-US" sz="1600" dirty="0">
                <a:solidFill>
                  <a:srgbClr val="FF0000"/>
                </a:solidFill>
              </a:rPr>
              <a:t>of an asset </a:t>
            </a:r>
            <a:r>
              <a:rPr lang="en-US" sz="1600" dirty="0" smtClean="0">
                <a:solidFill>
                  <a:srgbClr val="FF0000"/>
                </a:solidFill>
              </a:rPr>
              <a:t>is different from the one mentioned in Part C, it shall disclose the justification </a:t>
            </a:r>
            <a:r>
              <a:rPr lang="en-US" sz="1600" dirty="0">
                <a:solidFill>
                  <a:srgbClr val="FF0000"/>
                </a:solidFill>
              </a:rPr>
              <a:t>for the </a:t>
            </a:r>
            <a:r>
              <a:rPr lang="en-US" sz="1600" dirty="0" smtClean="0">
                <a:solidFill>
                  <a:srgbClr val="FF0000"/>
                </a:solidFill>
              </a:rPr>
              <a:t>same</a:t>
            </a:r>
          </a:p>
          <a:p>
            <a:pPr marL="285750" indent="-285750">
              <a:buFont typeface="Arial" pitchFamily="34" charset="0"/>
              <a:buChar char="•"/>
            </a:pPr>
            <a:r>
              <a:rPr lang="en-US" sz="1600" dirty="0" smtClean="0">
                <a:solidFill>
                  <a:srgbClr val="FF0000"/>
                </a:solidFill>
              </a:rPr>
              <a:t>The above provisions to apply to intangible assets</a:t>
            </a:r>
          </a:p>
          <a:p>
            <a:pPr marL="285750" indent="-285750">
              <a:buFont typeface="Arial" pitchFamily="34" charset="0"/>
              <a:buChar char="•"/>
            </a:pPr>
            <a:r>
              <a:rPr lang="en-US" sz="1600" dirty="0" smtClean="0">
                <a:solidFill>
                  <a:srgbClr val="FF0000"/>
                </a:solidFill>
              </a:rPr>
              <a:t>Where cost of part </a:t>
            </a:r>
            <a:r>
              <a:rPr lang="en-US" sz="1600" dirty="0">
                <a:solidFill>
                  <a:srgbClr val="FF0000"/>
                </a:solidFill>
              </a:rPr>
              <a:t>of the asset is significant to </a:t>
            </a:r>
            <a:r>
              <a:rPr lang="en-US" sz="1600" dirty="0" smtClean="0">
                <a:solidFill>
                  <a:srgbClr val="FF0000"/>
                </a:solidFill>
              </a:rPr>
              <a:t>its total </a:t>
            </a:r>
            <a:r>
              <a:rPr lang="en-US" sz="1600" dirty="0">
                <a:solidFill>
                  <a:srgbClr val="FF0000"/>
                </a:solidFill>
              </a:rPr>
              <a:t>cost </a:t>
            </a:r>
            <a:r>
              <a:rPr lang="en-US" sz="1600" dirty="0" smtClean="0">
                <a:solidFill>
                  <a:srgbClr val="FF0000"/>
                </a:solidFill>
              </a:rPr>
              <a:t>and </a:t>
            </a:r>
            <a:r>
              <a:rPr lang="en-US" sz="1600" dirty="0">
                <a:solidFill>
                  <a:srgbClr val="FF0000"/>
                </a:solidFill>
              </a:rPr>
              <a:t>useful life of that part </a:t>
            </a:r>
            <a:r>
              <a:rPr lang="en-US" sz="1600" dirty="0" smtClean="0">
                <a:solidFill>
                  <a:srgbClr val="FF0000"/>
                </a:solidFill>
              </a:rPr>
              <a:t>is different </a:t>
            </a:r>
            <a:r>
              <a:rPr lang="en-US" sz="1600" dirty="0">
                <a:solidFill>
                  <a:srgbClr val="FF0000"/>
                </a:solidFill>
              </a:rPr>
              <a:t>from the useful life of the remaining asset, useful life of that significant part </a:t>
            </a:r>
            <a:r>
              <a:rPr lang="en-US" sz="1600" dirty="0" smtClean="0">
                <a:solidFill>
                  <a:srgbClr val="FF0000"/>
                </a:solidFill>
              </a:rPr>
              <a:t>to be determined separately</a:t>
            </a:r>
          </a:p>
          <a:p>
            <a:pPr marL="285750" indent="-285750">
              <a:buFont typeface="Arial" pitchFamily="34" charset="0"/>
              <a:buChar char="•"/>
            </a:pPr>
            <a:r>
              <a:rPr lang="en-US" sz="1600" dirty="0" smtClean="0">
                <a:solidFill>
                  <a:srgbClr val="FF0000"/>
                </a:solidFill>
              </a:rPr>
              <a:t>Asset used for double shift – depreciation to increase </a:t>
            </a:r>
            <a:r>
              <a:rPr lang="en-US" sz="1600" dirty="0">
                <a:solidFill>
                  <a:srgbClr val="FF0000"/>
                </a:solidFill>
              </a:rPr>
              <a:t>by 50% for </a:t>
            </a:r>
            <a:r>
              <a:rPr lang="en-US" sz="1600" dirty="0" smtClean="0">
                <a:solidFill>
                  <a:srgbClr val="FF0000"/>
                </a:solidFill>
              </a:rPr>
              <a:t>the period used </a:t>
            </a:r>
          </a:p>
          <a:p>
            <a:pPr marL="285750" indent="-285750">
              <a:buFont typeface="Arial" pitchFamily="34" charset="0"/>
              <a:buChar char="•"/>
            </a:pPr>
            <a:r>
              <a:rPr lang="en-US" sz="1600" dirty="0" smtClean="0">
                <a:solidFill>
                  <a:srgbClr val="FF0000"/>
                </a:solidFill>
              </a:rPr>
              <a:t>Asset used for triple </a:t>
            </a:r>
            <a:r>
              <a:rPr lang="en-US" sz="1600" dirty="0">
                <a:solidFill>
                  <a:srgbClr val="FF0000"/>
                </a:solidFill>
              </a:rPr>
              <a:t>shift – depreciation to increase by </a:t>
            </a:r>
            <a:r>
              <a:rPr lang="en-US" sz="1600" dirty="0" smtClean="0">
                <a:solidFill>
                  <a:srgbClr val="FF0000"/>
                </a:solidFill>
              </a:rPr>
              <a:t>100</a:t>
            </a:r>
            <a:r>
              <a:rPr lang="en-US" sz="1600" dirty="0">
                <a:solidFill>
                  <a:srgbClr val="FF0000"/>
                </a:solidFill>
              </a:rPr>
              <a:t>% for the period used </a:t>
            </a:r>
            <a:endParaRPr lang="en-US" sz="1600" dirty="0" smtClean="0">
              <a:solidFill>
                <a:srgbClr val="FF0000"/>
              </a:solidFill>
            </a:endParaRPr>
          </a:p>
          <a:p>
            <a:pPr marL="285750" indent="-285750">
              <a:buFont typeface="Arial" pitchFamily="34" charset="0"/>
              <a:buChar char="•"/>
            </a:pPr>
            <a:r>
              <a:rPr lang="en-US" sz="1600" dirty="0" smtClean="0">
                <a:solidFill>
                  <a:srgbClr val="FF0000"/>
                </a:solidFill>
              </a:rPr>
              <a:t>From </a:t>
            </a:r>
            <a:r>
              <a:rPr lang="en-US" sz="1600" dirty="0">
                <a:solidFill>
                  <a:srgbClr val="FF0000"/>
                </a:solidFill>
              </a:rPr>
              <a:t>the date </a:t>
            </a:r>
            <a:r>
              <a:rPr lang="en-US" sz="1600" dirty="0" smtClean="0">
                <a:solidFill>
                  <a:srgbClr val="FF0000"/>
                </a:solidFill>
              </a:rPr>
              <a:t>the Schedule II </a:t>
            </a:r>
            <a:r>
              <a:rPr lang="en-US" sz="1600" dirty="0">
                <a:solidFill>
                  <a:srgbClr val="FF0000"/>
                </a:solidFill>
              </a:rPr>
              <a:t>comes into effect, the carrying amount of the asset </a:t>
            </a:r>
            <a:r>
              <a:rPr lang="en-US" sz="1600" dirty="0" smtClean="0">
                <a:solidFill>
                  <a:srgbClr val="FF0000"/>
                </a:solidFill>
              </a:rPr>
              <a:t>as on </a:t>
            </a:r>
            <a:r>
              <a:rPr lang="en-US" sz="1600" dirty="0">
                <a:solidFill>
                  <a:srgbClr val="FF0000"/>
                </a:solidFill>
              </a:rPr>
              <a:t>that date—</a:t>
            </a:r>
          </a:p>
          <a:p>
            <a:pPr marL="642938" lvl="2" indent="-285750"/>
            <a:r>
              <a:rPr lang="en-US" sz="1600" dirty="0" smtClean="0">
                <a:solidFill>
                  <a:srgbClr val="FF0000"/>
                </a:solidFill>
              </a:rPr>
              <a:t>shall </a:t>
            </a:r>
            <a:r>
              <a:rPr lang="en-US" sz="1600" dirty="0">
                <a:solidFill>
                  <a:srgbClr val="FF0000"/>
                </a:solidFill>
              </a:rPr>
              <a:t>be depreciated over the remaining useful life of the asset as per </a:t>
            </a:r>
            <a:r>
              <a:rPr lang="en-US" sz="1600" dirty="0" smtClean="0">
                <a:solidFill>
                  <a:srgbClr val="FF0000"/>
                </a:solidFill>
              </a:rPr>
              <a:t>the Schedule II</a:t>
            </a:r>
          </a:p>
          <a:p>
            <a:pPr marL="642938" lvl="2" indent="-285750"/>
            <a:r>
              <a:rPr lang="en-US" sz="1600" dirty="0" smtClean="0">
                <a:solidFill>
                  <a:srgbClr val="FF0000"/>
                </a:solidFill>
              </a:rPr>
              <a:t>after </a:t>
            </a:r>
            <a:r>
              <a:rPr lang="en-US" sz="1600" dirty="0">
                <a:solidFill>
                  <a:srgbClr val="FF0000"/>
                </a:solidFill>
              </a:rPr>
              <a:t>retaining the residual value, shall be </a:t>
            </a:r>
            <a:r>
              <a:rPr lang="en-US" sz="1600" dirty="0" smtClean="0">
                <a:solidFill>
                  <a:srgbClr val="FF0000"/>
                </a:solidFill>
              </a:rPr>
              <a:t>recognized </a:t>
            </a:r>
            <a:r>
              <a:rPr lang="en-US" sz="1600" dirty="0">
                <a:solidFill>
                  <a:srgbClr val="FF0000"/>
                </a:solidFill>
              </a:rPr>
              <a:t>in the opening </a:t>
            </a:r>
            <a:r>
              <a:rPr lang="en-US" sz="1600" dirty="0" smtClean="0">
                <a:solidFill>
                  <a:srgbClr val="FF0000"/>
                </a:solidFill>
              </a:rPr>
              <a:t>balance of </a:t>
            </a:r>
            <a:r>
              <a:rPr lang="en-US" sz="1600" dirty="0">
                <a:solidFill>
                  <a:srgbClr val="FF0000"/>
                </a:solidFill>
              </a:rPr>
              <a:t>retained earnings where the remaining useful life of an asset is </a:t>
            </a:r>
            <a:r>
              <a:rPr lang="en-US" sz="1600" dirty="0" smtClean="0">
                <a:solidFill>
                  <a:srgbClr val="FF0000"/>
                </a:solidFill>
              </a:rPr>
              <a:t>nil</a:t>
            </a:r>
          </a:p>
          <a:p>
            <a:pPr lvl="2" indent="0">
              <a:buNone/>
            </a:pPr>
            <a:endParaRPr lang="en-US" sz="1600" dirty="0">
              <a:solidFill>
                <a:schemeClr val="tx2"/>
              </a:solidFill>
            </a:endParaRPr>
          </a:p>
        </p:txBody>
      </p:sp>
      <p:sp>
        <p:nvSpPr>
          <p:cNvPr id="4" name="Slide Number Placeholder 3"/>
          <p:cNvSpPr>
            <a:spLocks noGrp="1"/>
          </p:cNvSpPr>
          <p:nvPr>
            <p:ph type="sldNum" sz="quarter" idx="12"/>
          </p:nvPr>
        </p:nvSpPr>
        <p:spPr/>
        <p:txBody>
          <a:bodyPr/>
          <a:lstStyle/>
          <a:p>
            <a:fld id="{313880FF-B11A-4FA9-B5CC-7226C1B8517C}" type="slidenum">
              <a:rPr lang="en-GB" smtClean="0"/>
              <a:pPr/>
              <a:t>25</a:t>
            </a:fld>
            <a:endParaRPr lang="en-GB" dirty="0"/>
          </a:p>
        </p:txBody>
      </p:sp>
    </p:spTree>
    <p:extLst>
      <p:ext uri="{BB962C8B-B14F-4D97-AF65-F5344CB8AC3E}">
        <p14:creationId xmlns:p14="http://schemas.microsoft.com/office/powerpoint/2010/main" val="2041812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415925" y="335649"/>
            <a:ext cx="8423275" cy="630237"/>
          </a:xfrm>
        </p:spPr>
        <p:txBody>
          <a:bodyPr/>
          <a:lstStyle/>
          <a:p>
            <a:r>
              <a:rPr lang="en-US" altLang="en-GB" dirty="0" smtClean="0">
                <a:sym typeface="Times New Roman" pitchFamily="18" charset="0"/>
              </a:rPr>
              <a:t>Declaration and Payment of Dividend</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26</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57807594"/>
              </p:ext>
            </p:extLst>
          </p:nvPr>
        </p:nvGraphicFramePr>
        <p:xfrm>
          <a:off x="415925" y="937355"/>
          <a:ext cx="8123238" cy="4537646"/>
        </p:xfrm>
        <a:graphic>
          <a:graphicData uri="http://schemas.openxmlformats.org/drawingml/2006/table">
            <a:tbl>
              <a:tblPr firstRow="1" bandRow="1">
                <a:tableStyleId>{F5AB1C69-6EDB-4FF4-983F-18BD219EF322}</a:tableStyleId>
              </a:tblPr>
              <a:tblGrid>
                <a:gridCol w="1663438"/>
                <a:gridCol w="3184039"/>
                <a:gridCol w="3275761"/>
              </a:tblGrid>
              <a:tr h="272823">
                <a:tc>
                  <a:txBody>
                    <a:bodyPr/>
                    <a:lstStyle/>
                    <a:p>
                      <a:pPr algn="l"/>
                      <a:r>
                        <a:rPr lang="en-US" sz="1600" dirty="0" smtClean="0"/>
                        <a:t>Particulars</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600" dirty="0" smtClean="0"/>
                        <a:t>Companies Act 1956</a:t>
                      </a:r>
                      <a:endParaRPr lang="en-US" sz="1600" dirty="0"/>
                    </a:p>
                  </a:txBody>
                  <a:tcPr marL="91447" marR="91447" marT="45698" marB="4569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880895">
                <a:tc>
                  <a:txBody>
                    <a:bodyPr/>
                    <a:lstStyle/>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kern="1200" baseline="0" dirty="0" smtClean="0">
                          <a:solidFill>
                            <a:schemeClr val="tx2"/>
                          </a:solidFill>
                          <a:latin typeface="+mn-lt"/>
                          <a:ea typeface="+mn-ea"/>
                          <a:cs typeface="Arial" pitchFamily="34" charset="0"/>
                        </a:rPr>
                        <a:t>Unpaid / unclaimed dividend transferred to IEPF</a:t>
                      </a:r>
                    </a:p>
                    <a:p>
                      <a:pPr marL="0" marR="0" lvl="0" indent="0" algn="l">
                        <a:lnSpc>
                          <a:spcPct val="114000"/>
                        </a:lnSpc>
                        <a:spcBef>
                          <a:spcPts val="0"/>
                        </a:spcBef>
                        <a:spcAft>
                          <a:spcPts val="0"/>
                        </a:spcAft>
                        <a:buFont typeface="Arial" pitchFamily="34" charset="0"/>
                        <a:buNone/>
                        <a:tabLst>
                          <a:tab pos="762000" algn="r"/>
                          <a:tab pos="838200" algn="l"/>
                        </a:tabLst>
                      </a:pPr>
                      <a:endParaRPr lang="en-US" sz="1400" kern="1200" baseline="0" dirty="0" smtClean="0">
                        <a:solidFill>
                          <a:schemeClr val="tx2"/>
                        </a:solidFill>
                        <a:latin typeface="+mn-lt"/>
                        <a:ea typeface="+mn-ea"/>
                        <a:cs typeface="Arial" pitchFamily="34" charset="0"/>
                      </a:endParaRP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baseline="0" dirty="0" smtClean="0">
                          <a:solidFill>
                            <a:schemeClr val="tx2"/>
                          </a:solidFill>
                          <a:latin typeface="+mn-lt"/>
                          <a:ea typeface="+mn-ea"/>
                          <a:cs typeface="Arial" pitchFamily="34" charset="0"/>
                          <a:sym typeface="Times New Roman" pitchFamily="18" charset="0"/>
                        </a:rPr>
                        <a:t>Only dividend which remains unpaid for 7 years is required to be transferred to IEPF.</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baseline="0" dirty="0" smtClean="0">
                        <a:solidFill>
                          <a:schemeClr val="tx2"/>
                        </a:solidFill>
                        <a:latin typeface="+mn-lt"/>
                        <a:ea typeface="+mn-ea"/>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baseline="0" dirty="0" smtClean="0">
                          <a:solidFill>
                            <a:schemeClr val="tx2"/>
                          </a:solidFill>
                          <a:latin typeface="+mn-lt"/>
                          <a:ea typeface="+mn-ea"/>
                          <a:cs typeface="Arial" pitchFamily="34" charset="0"/>
                        </a:rPr>
                        <a:t>Where the unpaid / unclaimed dividend has been transferred to Investor Education and Protection Fund (IEPF), the corresponding shares on which such dividend was unpaid / unclaimed shall also be transferred to IEPF. </a:t>
                      </a: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80895">
                <a:tc>
                  <a:txBody>
                    <a:bodyPr/>
                    <a:lstStyle/>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kern="1200" baseline="0" dirty="0" smtClean="0">
                          <a:solidFill>
                            <a:schemeClr val="tx2"/>
                          </a:solidFill>
                          <a:latin typeface="+mn-lt"/>
                          <a:ea typeface="+mn-ea"/>
                          <a:cs typeface="Arial" pitchFamily="34" charset="0"/>
                        </a:rPr>
                        <a:t>IEPF – additional transfers </a:t>
                      </a:r>
                    </a:p>
                    <a:p>
                      <a:pPr marL="0" marR="0" lvl="0" indent="0" algn="l">
                        <a:lnSpc>
                          <a:spcPct val="114000"/>
                        </a:lnSpc>
                        <a:spcBef>
                          <a:spcPts val="0"/>
                        </a:spcBef>
                        <a:spcAft>
                          <a:spcPts val="0"/>
                        </a:spcAft>
                        <a:buFont typeface="Arial" pitchFamily="34" charset="0"/>
                        <a:buNone/>
                        <a:tabLst>
                          <a:tab pos="762000" algn="r"/>
                          <a:tab pos="838200" algn="l"/>
                        </a:tabLst>
                      </a:pPr>
                      <a:endParaRPr lang="en-US" sz="1400" kern="1200" baseline="0" dirty="0" smtClean="0">
                        <a:solidFill>
                          <a:schemeClr val="tx2"/>
                        </a:solidFill>
                        <a:latin typeface="+mn-lt"/>
                        <a:ea typeface="+mn-ea"/>
                        <a:cs typeface="Arial" pitchFamily="34" charset="0"/>
                      </a:endParaRPr>
                    </a:p>
                  </a:txBody>
                  <a:tcPr marL="91447" marR="91447" marT="45715" marB="45715">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baseline="0" dirty="0" smtClean="0">
                        <a:solidFill>
                          <a:schemeClr val="tx2"/>
                        </a:solidFill>
                        <a:latin typeface="+mn-lt"/>
                        <a:ea typeface="+mn-ea"/>
                        <a:cs typeface="Arial" pitchFamily="34" charset="0"/>
                        <a:sym typeface="Times New Roman" pitchFamily="18" charset="0"/>
                      </a:endParaRPr>
                    </a:p>
                  </a:txBody>
                  <a:tcPr marL="91447" marR="91447" marT="45715" marB="45715">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baseline="0" dirty="0" smtClean="0">
                          <a:solidFill>
                            <a:schemeClr val="tx2"/>
                          </a:solidFill>
                          <a:latin typeface="+mn-lt"/>
                          <a:ea typeface="+mn-ea"/>
                          <a:cs typeface="Arial" pitchFamily="34" charset="0"/>
                        </a:rPr>
                        <a:t>Application money received for allotment of securities and due for refund – not paid for 7 years </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baseline="0" dirty="0" smtClean="0">
                          <a:solidFill>
                            <a:schemeClr val="tx2"/>
                          </a:solidFill>
                          <a:latin typeface="+mn-lt"/>
                          <a:ea typeface="+mn-ea"/>
                          <a:cs typeface="Arial" pitchFamily="34" charset="0"/>
                        </a:rPr>
                        <a:t>Sale proceeds of fractional shares on merger, bonus for more than 7 years</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baseline="0" dirty="0" smtClean="0">
                          <a:solidFill>
                            <a:schemeClr val="tx2"/>
                          </a:solidFill>
                          <a:latin typeface="+mn-lt"/>
                          <a:ea typeface="+mn-ea"/>
                          <a:cs typeface="Arial" pitchFamily="34" charset="0"/>
                        </a:rPr>
                        <a:t>Redemption amount of preference shares remain unpaid for more than 7 years</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baseline="0" dirty="0" smtClean="0">
                          <a:solidFill>
                            <a:schemeClr val="tx2"/>
                          </a:solidFill>
                          <a:latin typeface="+mn-lt"/>
                          <a:ea typeface="+mn-ea"/>
                          <a:cs typeface="Arial" pitchFamily="34" charset="0"/>
                        </a:rPr>
                        <a:t>Amounts as prescribed in Rules etc.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baseline="0" dirty="0" smtClean="0">
                        <a:solidFill>
                          <a:schemeClr val="tx2"/>
                        </a:solidFill>
                        <a:latin typeface="+mn-lt"/>
                        <a:ea typeface="+mn-ea"/>
                        <a:cs typeface="Arial" pitchFamily="34" charset="0"/>
                      </a:endParaRPr>
                    </a:p>
                  </a:txBody>
                  <a:tcPr marL="91447" marR="91447" marT="45715" marB="45715">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 Box 409"/>
          <p:cNvSpPr txBox="1">
            <a:spLocks noChangeArrowheads="1"/>
          </p:cNvSpPr>
          <p:nvPr/>
        </p:nvSpPr>
        <p:spPr bwMode="auto">
          <a:xfrm>
            <a:off x="377825" y="5334000"/>
            <a:ext cx="8568418" cy="1143000"/>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smtClean="0">
                <a:solidFill>
                  <a:schemeClr val="tx2"/>
                </a:solidFill>
                <a:latin typeface="+mn-lt"/>
              </a:rPr>
              <a:t>Takeaway </a:t>
            </a:r>
          </a:p>
          <a:p>
            <a:pPr marL="285750" indent="-285750" fontAlgn="auto">
              <a:spcBef>
                <a:spcPts val="0"/>
              </a:spcBef>
              <a:spcAft>
                <a:spcPts val="0"/>
              </a:spcAft>
              <a:buFont typeface="Arial" pitchFamily="34" charset="0"/>
              <a:buChar char="•"/>
              <a:tabLst>
                <a:tab pos="762000" algn="r"/>
                <a:tab pos="838200" algn="l"/>
              </a:tabLst>
              <a:defRPr/>
            </a:pPr>
            <a:r>
              <a:rPr lang="en-GB" altLang="en-GB" sz="1400" dirty="0" smtClean="0">
                <a:solidFill>
                  <a:srgbClr val="FF0000"/>
                </a:solidFill>
                <a:latin typeface="+mn-lt"/>
              </a:rPr>
              <a:t>The shares in respect of which unpaid / unclaimed dividend  is transferred to IEPF also stands  transferred to IEPF. Under the draft Rules, </a:t>
            </a:r>
            <a:r>
              <a:rPr lang="en-GB" altLang="en-GB" sz="1400" dirty="0" smtClean="0">
                <a:solidFill>
                  <a:srgbClr val="FF0000"/>
                </a:solidFill>
              </a:rPr>
              <a:t>voting rights in respect of such shares shall be frozen.  </a:t>
            </a:r>
          </a:p>
        </p:txBody>
      </p:sp>
    </p:spTree>
    <p:extLst>
      <p:ext uri="{BB962C8B-B14F-4D97-AF65-F5344CB8AC3E}">
        <p14:creationId xmlns:p14="http://schemas.microsoft.com/office/powerpoint/2010/main" val="2348707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Declaration </a:t>
            </a:r>
            <a:r>
              <a:rPr lang="en-US" altLang="en-GB" dirty="0">
                <a:sym typeface="Times New Roman" pitchFamily="18" charset="0"/>
              </a:rPr>
              <a:t>and Payment of Dividend</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27</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844376548"/>
              </p:ext>
            </p:extLst>
          </p:nvPr>
        </p:nvGraphicFramePr>
        <p:xfrm>
          <a:off x="415925" y="887928"/>
          <a:ext cx="8379732" cy="4979472"/>
        </p:xfrm>
        <a:graphic>
          <a:graphicData uri="http://schemas.openxmlformats.org/drawingml/2006/table">
            <a:tbl>
              <a:tblPr firstRow="1" bandRow="1">
                <a:tableStyleId>{F5AB1C69-6EDB-4FF4-983F-18BD219EF322}</a:tableStyleId>
              </a:tblPr>
              <a:tblGrid>
                <a:gridCol w="1253218"/>
                <a:gridCol w="1959428"/>
                <a:gridCol w="5167086"/>
              </a:tblGrid>
              <a:tr h="837202">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algn="l"/>
                      <a:r>
                        <a:rPr lang="en-US" sz="1600" dirty="0" smtClean="0"/>
                        <a:t>Companies Act 1956</a:t>
                      </a:r>
                      <a:endParaRPr lang="en-US" sz="16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B w="38100" cmpd="sng">
                      <a:noFill/>
                    </a:lnB>
                    <a:solidFill>
                      <a:schemeClr val="accent2"/>
                    </a:solidFill>
                  </a:tcPr>
                </a:tc>
              </a:tr>
              <a:tr h="4142270">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Restrictions on declaration of dividend/ interim dividend</a:t>
                      </a: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dirty="0" smtClean="0">
                          <a:solidFill>
                            <a:schemeClr val="tx2"/>
                          </a:solidFill>
                          <a:cs typeface="Arial" pitchFamily="34" charset="0"/>
                          <a:sym typeface="Times New Roman" pitchFamily="18" charset="0"/>
                        </a:rPr>
                        <a:t>No restrictions are provided for declaring dividend</a:t>
                      </a:r>
                      <a:endParaRPr lang="en-US" sz="1400" kern="1200" baseline="0" dirty="0" smtClean="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noProof="0" dirty="0" smtClean="0">
                          <a:solidFill>
                            <a:schemeClr val="tx2"/>
                          </a:solidFill>
                          <a:latin typeface="+mn-lt"/>
                          <a:ea typeface="+mn-ea"/>
                          <a:cs typeface="+mn-cs"/>
                          <a:sym typeface="Times New Roman" pitchFamily="18" charset="0"/>
                        </a:rPr>
                        <a:t>Interim dividend may be declared out of the surplus in the Profit &amp; Loss Account as well as profits of the FY  in which dividend is sought to be declared.</a:t>
                      </a:r>
                      <a:r>
                        <a:rPr lang="en-US" altLang="en-GB" sz="1400" kern="1200" baseline="0" noProof="0" dirty="0" smtClean="0">
                          <a:solidFill>
                            <a:schemeClr val="tx2"/>
                          </a:solidFill>
                          <a:latin typeface="+mn-lt"/>
                          <a:ea typeface="+mn-ea"/>
                          <a:cs typeface="+mn-cs"/>
                          <a:sym typeface="Times New Roman" pitchFamily="18" charset="0"/>
                        </a:rPr>
                        <a:t>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baseline="0" noProof="0" dirty="0" smtClean="0">
                        <a:solidFill>
                          <a:schemeClr val="tx2"/>
                        </a:solidFill>
                        <a:latin typeface="+mn-lt"/>
                        <a:ea typeface="+mn-ea"/>
                        <a:cs typeface="+mn-cs"/>
                        <a:sym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baseline="0" noProof="0" dirty="0" smtClean="0">
                          <a:solidFill>
                            <a:schemeClr val="tx2"/>
                          </a:solidFill>
                          <a:latin typeface="+mn-lt"/>
                          <a:ea typeface="+mn-ea"/>
                          <a:cs typeface="+mn-cs"/>
                          <a:sym typeface="Times New Roman" pitchFamily="18" charset="0"/>
                        </a:rPr>
                        <a:t>In case company has incurred </a:t>
                      </a:r>
                      <a:r>
                        <a:rPr lang="en-US" altLang="en-GB" sz="1400" kern="1200" noProof="0" dirty="0" smtClean="0">
                          <a:solidFill>
                            <a:schemeClr val="tx2"/>
                          </a:solidFill>
                          <a:latin typeface="+mn-lt"/>
                          <a:ea typeface="+mn-ea"/>
                          <a:cs typeface="+mn-cs"/>
                          <a:sym typeface="Times New Roman" pitchFamily="18" charset="0"/>
                        </a:rPr>
                        <a:t>loss up to the preceding quarter of the current FY then interim dividend shall not be declared at a rate higher than the average dividends declared by the company during the immediately preceding 3 FYs</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noProof="0" dirty="0" smtClean="0">
                        <a:solidFill>
                          <a:schemeClr val="tx2"/>
                        </a:solidFill>
                        <a:latin typeface="+mn-lt"/>
                        <a:ea typeface="+mn-ea"/>
                        <a:cs typeface="+mn-cs"/>
                        <a:sym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noProof="0" dirty="0" smtClean="0">
                          <a:solidFill>
                            <a:schemeClr val="tx2"/>
                          </a:solidFill>
                          <a:latin typeface="+mn-lt"/>
                          <a:ea typeface="+mn-ea"/>
                          <a:cs typeface="+mn-cs"/>
                          <a:sym typeface="Times New Roman" pitchFamily="18" charset="0"/>
                        </a:rPr>
                        <a:t>Failure to comply with provisions relating to acceptance and repayment of deposits will bar the company to declare any dividend during the period of non-compliance</a:t>
                      </a: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012201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a:xfrm>
            <a:off x="399364" y="348007"/>
            <a:ext cx="8423275" cy="343971"/>
          </a:xfrm>
        </p:spPr>
        <p:txBody>
          <a:bodyPr/>
          <a:lstStyle/>
          <a:p>
            <a:pPr fontAlgn="auto">
              <a:spcBef>
                <a:spcPts val="0"/>
              </a:spcBef>
              <a:spcAft>
                <a:spcPts val="0"/>
              </a:spcAft>
              <a:tabLst>
                <a:tab pos="762000" algn="r"/>
                <a:tab pos="838200" algn="l"/>
              </a:tabLst>
              <a:defRPr/>
            </a:pPr>
            <a:r>
              <a:rPr lang="en-US" altLang="en-GB" dirty="0" smtClean="0">
                <a:solidFill>
                  <a:schemeClr val="tx2"/>
                </a:solidFill>
                <a:ea typeface="+mn-ea"/>
                <a:cs typeface="Arial" pitchFamily="34" charset="0"/>
                <a:sym typeface="Times New Roman" pitchFamily="18" charset="0"/>
              </a:rPr>
              <a:t>Failure to distribute dividend</a:t>
            </a:r>
            <a:endParaRPr lang="en-GB" altLang="en-GB" dirty="0">
              <a:solidFill>
                <a:schemeClr val="tx2"/>
              </a:solidFill>
              <a:ea typeface="+mn-ea"/>
              <a:cs typeface="Arial" pitchFamily="34" charset="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rgbClr val="002776"/>
                </a:solidFill>
              </a:rPr>
              <a:pPr eaLnBrk="1" hangingPunct="1">
                <a:lnSpc>
                  <a:spcPts val="1075"/>
                </a:lnSpc>
              </a:pPr>
              <a:t>28</a:t>
            </a:fld>
            <a:endParaRPr lang="en-US" sz="900" b="1" dirty="0">
              <a:solidFill>
                <a:srgbClr val="002776"/>
              </a:solidFill>
            </a:endParaRPr>
          </a:p>
        </p:txBody>
      </p:sp>
      <p:sp>
        <p:nvSpPr>
          <p:cNvPr id="5" name="Text Box 409"/>
          <p:cNvSpPr txBox="1">
            <a:spLocks noChangeArrowheads="1"/>
          </p:cNvSpPr>
          <p:nvPr/>
        </p:nvSpPr>
        <p:spPr bwMode="auto">
          <a:xfrm>
            <a:off x="399364" y="910622"/>
            <a:ext cx="8568418" cy="5304827"/>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285750" indent="-285750" eaLnBrk="0" fontAlgn="auto" hangingPunct="0">
              <a:spcBef>
                <a:spcPts val="0"/>
              </a:spcBef>
              <a:spcAft>
                <a:spcPts val="0"/>
              </a:spcAft>
              <a:buFont typeface="Wingdings" pitchFamily="2" charset="2"/>
              <a:buChar char="q"/>
              <a:tabLst>
                <a:tab pos="762000" algn="r"/>
                <a:tab pos="838200" algn="l"/>
              </a:tabLst>
              <a:defRPr/>
            </a:pPr>
            <a:endParaRPr lang="en-GB" altLang="en-GB" sz="1400" b="1" dirty="0">
              <a:solidFill>
                <a:schemeClr val="tx2"/>
              </a:solidFill>
              <a:latin typeface="+mn-lt"/>
            </a:endParaRPr>
          </a:p>
          <a:p>
            <a:pPr eaLnBrk="0" hangingPunct="0">
              <a:tabLst>
                <a:tab pos="762000" algn="r"/>
                <a:tab pos="838200" algn="l"/>
              </a:tabLst>
              <a:defRPr/>
            </a:pPr>
            <a:endParaRPr lang="en-GB" altLang="en-GB" sz="1400" b="1" dirty="0">
              <a:solidFill>
                <a:schemeClr val="tx2"/>
              </a:solidFill>
              <a:latin typeface="+mn-lt"/>
            </a:endParaRPr>
          </a:p>
          <a:p>
            <a:pPr eaLnBrk="0" hangingPunct="0">
              <a:tabLst>
                <a:tab pos="762000" algn="r"/>
                <a:tab pos="838200" algn="l"/>
              </a:tabLst>
              <a:defRPr/>
            </a:pPr>
            <a:endParaRPr lang="en-GB" altLang="en-GB" sz="1400" b="1" dirty="0">
              <a:solidFill>
                <a:schemeClr val="tx2"/>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2299489800"/>
              </p:ext>
            </p:extLst>
          </p:nvPr>
        </p:nvGraphicFramePr>
        <p:xfrm>
          <a:off x="424077" y="910622"/>
          <a:ext cx="7776861" cy="3285369"/>
        </p:xfrm>
        <a:graphic>
          <a:graphicData uri="http://schemas.openxmlformats.org/drawingml/2006/table">
            <a:tbl>
              <a:tblPr firstRow="1" bandRow="1">
                <a:tableStyleId>{F5AB1C69-6EDB-4FF4-983F-18BD219EF322}</a:tableStyleId>
              </a:tblPr>
              <a:tblGrid>
                <a:gridCol w="1518013"/>
                <a:gridCol w="6258848"/>
              </a:tblGrid>
              <a:tr h="287337">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Penalty</a:t>
                      </a:r>
                      <a:endParaRPr lang="en-US" sz="1600" dirty="0"/>
                    </a:p>
                  </a:txBody>
                  <a:tcPr marL="91447" marR="91447" marT="45698" marB="45698">
                    <a:lnB w="38100" cmpd="sng">
                      <a:noFill/>
                    </a:lnB>
                    <a:solidFill>
                      <a:schemeClr val="accent2"/>
                    </a:solidFill>
                  </a:tcPr>
                </a:tc>
              </a:tr>
              <a:tr h="55621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Directors</a:t>
                      </a:r>
                      <a:endParaRPr lang="en-US" sz="1400" kern="1200" dirty="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solidFill>
                            <a:schemeClr val="tx2"/>
                          </a:solidFill>
                          <a:latin typeface="+mn-lt"/>
                          <a:ea typeface="+mn-ea"/>
                          <a:cs typeface="+mn-cs"/>
                        </a:rPr>
                        <a:t>Imprisonment of 2 years; and</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solidFill>
                            <a:schemeClr val="tx2"/>
                          </a:solidFill>
                          <a:latin typeface="+mn-lt"/>
                          <a:ea typeface="+mn-ea"/>
                          <a:cs typeface="+mn-cs"/>
                        </a:rPr>
                        <a:t>fine &gt;/= INR.</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1,000</a:t>
                      </a:r>
                      <a:r>
                        <a:rPr lang="en-US" sz="1400" kern="1200" baseline="0" dirty="0" smtClean="0">
                          <a:solidFill>
                            <a:schemeClr val="tx2"/>
                          </a:solidFill>
                          <a:latin typeface="+mn-lt"/>
                          <a:ea typeface="+mn-ea"/>
                          <a:cs typeface="+mn-cs"/>
                        </a:rPr>
                        <a:t> per day of default</a:t>
                      </a:r>
                      <a:endParaRPr lang="en-US" sz="1400" kern="1200" dirty="0" smtClean="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95599">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Company</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dirty="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dirty="0" smtClean="0">
                          <a:solidFill>
                            <a:schemeClr val="tx2"/>
                          </a:solidFill>
                          <a:latin typeface="+mn-lt"/>
                        </a:rPr>
                        <a:t>To pay simple interest @ 18% p.a. during the period of default</a:t>
                      </a:r>
                      <a:endParaRPr lang="en-US" sz="140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400" kern="1200" dirty="0" smtClean="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91978">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dirty="0" smtClean="0">
                          <a:solidFill>
                            <a:schemeClr val="tx2"/>
                          </a:solidFill>
                          <a:latin typeface="+mn-lt"/>
                          <a:ea typeface="+mn-ea"/>
                          <a:cs typeface="+mn-cs"/>
                        </a:rPr>
                        <a:t>Not an offence (defense</a:t>
                      </a:r>
                      <a:r>
                        <a:rPr lang="en-US" sz="1400" kern="1200" baseline="0" dirty="0" smtClean="0">
                          <a:solidFill>
                            <a:schemeClr val="tx2"/>
                          </a:solidFill>
                          <a:latin typeface="+mn-lt"/>
                          <a:ea typeface="+mn-ea"/>
                          <a:cs typeface="+mn-cs"/>
                        </a:rPr>
                        <a:t> available) </a:t>
                      </a:r>
                      <a:endParaRPr lang="en-US" sz="1400" kern="1200" dirty="0">
                        <a:solidFill>
                          <a:schemeClr val="tx2"/>
                        </a:solidFill>
                        <a:latin typeface="+mn-lt"/>
                        <a:ea typeface="+mn-ea"/>
                        <a:cs typeface="+mn-cs"/>
                      </a:endParaRP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lgn="just" defTabSz="914400" rtl="0" eaLnBrk="1" latinLnBrk="0" hangingPunct="1">
                        <a:buFont typeface="+mj-lt"/>
                        <a:buAutoNum type="alphaLcParenR"/>
                      </a:pPr>
                      <a:r>
                        <a:rPr lang="en-US" sz="1400" kern="1200" dirty="0" smtClean="0">
                          <a:solidFill>
                            <a:schemeClr val="tx2"/>
                          </a:solidFill>
                          <a:latin typeface="+mn-lt"/>
                          <a:ea typeface="+mn-ea"/>
                          <a:cs typeface="+mn-cs"/>
                        </a:rPr>
                        <a:t>Dividend not paid by reason of the operation of any law;</a:t>
                      </a:r>
                    </a:p>
                    <a:p>
                      <a:pPr marL="342900" indent="-342900" algn="just" defTabSz="914400" rtl="0" eaLnBrk="1" latinLnBrk="0" hangingPunct="1">
                        <a:buFont typeface="+mj-lt"/>
                        <a:buAutoNum type="alphaLcParenR"/>
                      </a:pPr>
                      <a:r>
                        <a:rPr lang="en-US" sz="1400" kern="1200" dirty="0" smtClean="0">
                          <a:solidFill>
                            <a:schemeClr val="tx2"/>
                          </a:solidFill>
                          <a:latin typeface="+mn-lt"/>
                          <a:ea typeface="+mn-ea"/>
                          <a:cs typeface="+mn-cs"/>
                        </a:rPr>
                        <a:t>Directions of</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shareholder not complied with and the same</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has been communicated to him;</a:t>
                      </a:r>
                    </a:p>
                    <a:p>
                      <a:pPr marL="342900" indent="-342900" algn="just" defTabSz="914400" rtl="0" eaLnBrk="1" latinLnBrk="0" hangingPunct="1">
                        <a:buFont typeface="+mj-lt"/>
                        <a:buAutoNum type="alphaLcParenR"/>
                      </a:pPr>
                      <a:r>
                        <a:rPr lang="en-US" sz="1400" kern="1200" dirty="0" smtClean="0">
                          <a:solidFill>
                            <a:schemeClr val="tx2"/>
                          </a:solidFill>
                          <a:latin typeface="+mn-lt"/>
                          <a:ea typeface="+mn-ea"/>
                          <a:cs typeface="+mn-cs"/>
                        </a:rPr>
                        <a:t>Dispute regarding the right to receive the dividend;</a:t>
                      </a:r>
                    </a:p>
                    <a:p>
                      <a:pPr marL="342900" indent="-342900" algn="just" defTabSz="914400" rtl="0" eaLnBrk="1" latinLnBrk="0" hangingPunct="1">
                        <a:buFont typeface="+mj-lt"/>
                        <a:buAutoNum type="alphaLcParenR"/>
                      </a:pPr>
                      <a:r>
                        <a:rPr lang="en-US" sz="1400" kern="1200" dirty="0" smtClean="0">
                          <a:solidFill>
                            <a:schemeClr val="tx2"/>
                          </a:solidFill>
                          <a:latin typeface="+mn-lt"/>
                          <a:ea typeface="+mn-ea"/>
                          <a:cs typeface="+mn-cs"/>
                        </a:rPr>
                        <a:t>Adjustment</a:t>
                      </a:r>
                      <a:r>
                        <a:rPr lang="en-US" sz="1400" kern="1200" baseline="0" dirty="0" smtClean="0">
                          <a:solidFill>
                            <a:schemeClr val="tx2"/>
                          </a:solidFill>
                          <a:latin typeface="+mn-lt"/>
                          <a:ea typeface="+mn-ea"/>
                          <a:cs typeface="+mn-cs"/>
                        </a:rPr>
                        <a:t> of dividend </a:t>
                      </a:r>
                      <a:r>
                        <a:rPr lang="en-US" sz="1400" kern="1200" dirty="0" smtClean="0">
                          <a:solidFill>
                            <a:schemeClr val="tx2"/>
                          </a:solidFill>
                          <a:latin typeface="+mn-lt"/>
                          <a:ea typeface="+mn-ea"/>
                          <a:cs typeface="+mn-cs"/>
                        </a:rPr>
                        <a:t>by the company against any</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sum due to it from the shareholder; or</a:t>
                      </a:r>
                    </a:p>
                    <a:p>
                      <a:pPr marL="342900" indent="-342900" algn="just" defTabSz="914400" rtl="0" eaLnBrk="1" latinLnBrk="0" hangingPunct="1">
                        <a:buFont typeface="+mj-lt"/>
                        <a:buAutoNum type="alphaLcParenR"/>
                      </a:pPr>
                      <a:r>
                        <a:rPr lang="en-US" sz="1400" kern="1200" dirty="0" smtClean="0">
                          <a:solidFill>
                            <a:schemeClr val="tx2"/>
                          </a:solidFill>
                          <a:latin typeface="+mn-lt"/>
                          <a:ea typeface="+mn-ea"/>
                          <a:cs typeface="+mn-cs"/>
                        </a:rPr>
                        <a:t>Failure to pay the dividend or to post the</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warrant within the period was not due to any default on the part of</a:t>
                      </a:r>
                      <a:r>
                        <a:rPr lang="en-US" sz="1400" kern="1200" baseline="0" dirty="0" smtClean="0">
                          <a:solidFill>
                            <a:schemeClr val="tx2"/>
                          </a:solidFill>
                          <a:latin typeface="+mn-lt"/>
                          <a:ea typeface="+mn-ea"/>
                          <a:cs typeface="+mn-cs"/>
                        </a:rPr>
                        <a:t> </a:t>
                      </a:r>
                      <a:r>
                        <a:rPr lang="en-US" sz="1400" kern="1200" dirty="0" smtClean="0">
                          <a:solidFill>
                            <a:schemeClr val="tx2"/>
                          </a:solidFill>
                          <a:latin typeface="+mn-lt"/>
                          <a:ea typeface="+mn-ea"/>
                          <a:cs typeface="+mn-cs"/>
                        </a:rPr>
                        <a:t>the company.</a:t>
                      </a:r>
                    </a:p>
                  </a:txBody>
                  <a:tcPr marL="91447" marR="91447" marT="45722" marB="45722">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5929313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0971" y="2580914"/>
            <a:ext cx="8424000" cy="800219"/>
          </a:xfrm>
        </p:spPr>
        <p:txBody>
          <a:bodyPr/>
          <a:lstStyle/>
          <a:p>
            <a:r>
              <a:rPr lang="en-GB" altLang="en-GB" dirty="0" smtClean="0">
                <a:sym typeface="Times New Roman" pitchFamily="18" charset="0"/>
              </a:rPr>
              <a:t>Related Party Transactions</a:t>
            </a:r>
            <a:br>
              <a:rPr lang="en-GB" altLang="en-GB" dirty="0" smtClean="0">
                <a:sym typeface="Times New Roman" pitchFamily="18" charset="0"/>
              </a:rPr>
            </a:br>
            <a:endParaRPr lang="en-US" dirty="0"/>
          </a:p>
        </p:txBody>
      </p:sp>
    </p:spTree>
    <p:extLst>
      <p:ext uri="{BB962C8B-B14F-4D97-AF65-F5344CB8AC3E}">
        <p14:creationId xmlns:p14="http://schemas.microsoft.com/office/powerpoint/2010/main" val="23082911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0000" y="3028890"/>
            <a:ext cx="8424000" cy="800219"/>
          </a:xfrm>
        </p:spPr>
        <p:txBody>
          <a:bodyPr/>
          <a:lstStyle/>
          <a:p>
            <a:r>
              <a:rPr lang="en-GB" altLang="en-GB" dirty="0" smtClean="0">
                <a:sym typeface="Times New Roman" pitchFamily="18" charset="0"/>
              </a:rPr>
              <a:t>Accounts of Companies</a:t>
            </a:r>
            <a:endParaRPr lang="en-US" dirty="0"/>
          </a:p>
        </p:txBody>
      </p:sp>
    </p:spTree>
    <p:extLst>
      <p:ext uri="{BB962C8B-B14F-4D97-AF65-F5344CB8AC3E}">
        <p14:creationId xmlns:p14="http://schemas.microsoft.com/office/powerpoint/2010/main" val="373197030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Related Party Transactions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30</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57430363"/>
              </p:ext>
            </p:extLst>
          </p:nvPr>
        </p:nvGraphicFramePr>
        <p:xfrm>
          <a:off x="357869" y="931867"/>
          <a:ext cx="8553904" cy="4053804"/>
        </p:xfrm>
        <a:graphic>
          <a:graphicData uri="http://schemas.openxmlformats.org/drawingml/2006/table">
            <a:tbl>
              <a:tblPr firstRow="1" bandRow="1">
                <a:tableStyleId>{F5AB1C69-6EDB-4FF4-983F-18BD219EF322}</a:tableStyleId>
              </a:tblPr>
              <a:tblGrid>
                <a:gridCol w="1122589"/>
                <a:gridCol w="3149600"/>
                <a:gridCol w="4281715"/>
              </a:tblGrid>
              <a:tr h="0">
                <a:tc>
                  <a:txBody>
                    <a:bodyPr/>
                    <a:lstStyle/>
                    <a:p>
                      <a:pPr algn="l"/>
                      <a:r>
                        <a:rPr lang="en-US" sz="1400" dirty="0" smtClean="0"/>
                        <a:t>Particulars</a:t>
                      </a:r>
                      <a:endParaRPr lang="en-US" sz="14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246879">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Scope of Section</a:t>
                      </a:r>
                    </a:p>
                    <a:p>
                      <a:pPr marL="0" marR="0" lvl="0" indent="0" algn="l">
                        <a:lnSpc>
                          <a:spcPct val="114000"/>
                        </a:lnSpc>
                        <a:spcBef>
                          <a:spcPts val="0"/>
                        </a:spcBef>
                        <a:spcAft>
                          <a:spcPts val="0"/>
                        </a:spcAft>
                        <a:buFont typeface="Arial" pitchFamily="34" charset="0"/>
                        <a:buNone/>
                        <a:tabLst>
                          <a:tab pos="762000" algn="r"/>
                          <a:tab pos="838200" algn="l"/>
                        </a:tabLst>
                      </a:pPr>
                      <a:r>
                        <a:rPr lang="en-US" sz="1600" dirty="0" smtClean="0">
                          <a:solidFill>
                            <a:schemeClr val="tx2"/>
                          </a:solidFill>
                          <a:latin typeface="+mn-lt"/>
                          <a:ea typeface="Times New Roman"/>
                          <a:cs typeface="Times New Roman"/>
                        </a:rPr>
                        <a:t>[Clause 188(1)]</a:t>
                      </a:r>
                    </a:p>
                  </a:txBody>
                  <a:tcPr marL="91447" marR="91447" marT="45724" marB="45724">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lgn="l">
                        <a:buFont typeface="+mj-lt"/>
                        <a:buAutoNum type="alphaLcPeriod"/>
                      </a:pPr>
                      <a:r>
                        <a:rPr lang="en-US" sz="1600" kern="1200" dirty="0" smtClean="0">
                          <a:solidFill>
                            <a:schemeClr val="tx2"/>
                          </a:solidFill>
                          <a:latin typeface="+mn-lt"/>
                          <a:ea typeface="+mn-ea"/>
                          <a:cs typeface="+mn-cs"/>
                        </a:rPr>
                        <a:t>sale, purchase or supply of any goods or materials; </a:t>
                      </a: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en-US" sz="1600" kern="1200" dirty="0" smtClean="0">
                          <a:solidFill>
                            <a:schemeClr val="tx2"/>
                          </a:solidFill>
                          <a:latin typeface="+mn-lt"/>
                          <a:ea typeface="+mn-ea"/>
                          <a:cs typeface="+mn-cs"/>
                        </a:rPr>
                        <a:t>sale, purchase or supply of any services; </a:t>
                      </a:r>
                    </a:p>
                    <a:p>
                      <a:pPr marL="342900" marR="0" indent="-342900" algn="l" defTabSz="914400" rtl="0" eaLnBrk="1" fontAlgn="auto" latinLnBrk="0" hangingPunct="1">
                        <a:lnSpc>
                          <a:spcPct val="100000"/>
                        </a:lnSpc>
                        <a:spcBef>
                          <a:spcPts val="0"/>
                        </a:spcBef>
                        <a:spcAft>
                          <a:spcPts val="0"/>
                        </a:spcAft>
                        <a:buClrTx/>
                        <a:buSzTx/>
                        <a:buFont typeface="+mj-lt"/>
                        <a:buAutoNum type="alphaLcPeriod"/>
                        <a:tabLst/>
                        <a:defRPr/>
                      </a:pPr>
                      <a:r>
                        <a:rPr lang="en-US" sz="1600" kern="1200" baseline="0" dirty="0" smtClean="0">
                          <a:solidFill>
                            <a:schemeClr val="tx2"/>
                          </a:solidFill>
                          <a:latin typeface="+mn-lt"/>
                          <a:ea typeface="+mn-ea"/>
                          <a:cs typeface="+mn-cs"/>
                        </a:rPr>
                        <a:t>u</a:t>
                      </a:r>
                      <a:r>
                        <a:rPr lang="en-US" sz="1600" kern="1200" dirty="0" smtClean="0">
                          <a:solidFill>
                            <a:schemeClr val="tx2"/>
                          </a:solidFill>
                          <a:latin typeface="+mn-lt"/>
                          <a:ea typeface="+mn-ea"/>
                          <a:cs typeface="+mn-cs"/>
                        </a:rPr>
                        <a:t>nderwriting the subscription of any shares,</a:t>
                      </a:r>
                      <a:r>
                        <a:rPr lang="en-US" sz="1600" kern="1200" baseline="0" dirty="0" smtClean="0">
                          <a:solidFill>
                            <a:schemeClr val="tx2"/>
                          </a:solidFill>
                          <a:latin typeface="+mn-lt"/>
                          <a:ea typeface="+mn-ea"/>
                          <a:cs typeface="+mn-cs"/>
                        </a:rPr>
                        <a:t> debentures of a company</a:t>
                      </a:r>
                    </a:p>
                  </a:txBody>
                  <a:tcPr marL="91447" marR="91447" marT="45724" marB="45724">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sale, purchase or supply of any goods or material;</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buying, selling or disposing of property of any kind;</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leasing of property of any kind; </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availing or rendering of any services; </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appointment of any agents for purchase or sale of goods, materials, services or property;</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related party’s appointment to any office or place of profit in the company, its subsidiary company associate company; or</a:t>
                      </a:r>
                    </a:p>
                    <a:p>
                      <a:pPr marL="342900" indent="-342900" algn="l" defTabSz="914400" rtl="0" eaLnBrk="1" latinLnBrk="0" hangingPunct="1">
                        <a:buFont typeface="+mj-lt"/>
                        <a:buAutoNum type="alphaLcPeriod"/>
                      </a:pPr>
                      <a:r>
                        <a:rPr lang="en-US" sz="1600" kern="1200" dirty="0" smtClean="0">
                          <a:solidFill>
                            <a:schemeClr val="tx2"/>
                          </a:solidFill>
                          <a:latin typeface="+mn-lt"/>
                          <a:ea typeface="+mn-ea"/>
                          <a:cs typeface="+mn-cs"/>
                        </a:rPr>
                        <a:t>underwriting the subscription of any shares in or derivatives thereof;</a:t>
                      </a:r>
                    </a:p>
                  </a:txBody>
                  <a:tcPr marL="91447" marR="91447" marT="45724" marB="45724">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 Box 409"/>
          <p:cNvSpPr txBox="1">
            <a:spLocks noChangeArrowheads="1"/>
          </p:cNvSpPr>
          <p:nvPr/>
        </p:nvSpPr>
        <p:spPr bwMode="auto">
          <a:xfrm>
            <a:off x="377825" y="5638800"/>
            <a:ext cx="8568418" cy="81846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a:solidFill>
                  <a:schemeClr val="tx2"/>
                </a:solidFill>
              </a:rPr>
              <a:t>Takeaway</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sz="1400" dirty="0" smtClean="0">
                <a:solidFill>
                  <a:schemeClr val="tx2"/>
                </a:solidFill>
              </a:rPr>
              <a:t>List of related </a:t>
            </a:r>
            <a:r>
              <a:rPr lang="en-US" sz="1400" dirty="0">
                <a:solidFill>
                  <a:schemeClr val="tx2"/>
                </a:solidFill>
              </a:rPr>
              <a:t>party </a:t>
            </a:r>
            <a:r>
              <a:rPr lang="en-US" sz="1400" dirty="0" smtClean="0">
                <a:solidFill>
                  <a:schemeClr val="tx2"/>
                </a:solidFill>
              </a:rPr>
              <a:t>transactions widened</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sz="1400" dirty="0" smtClean="0">
                <a:solidFill>
                  <a:schemeClr val="tx2"/>
                </a:solidFill>
              </a:rPr>
              <a:t>Immovable property also brought under the ambit of </a:t>
            </a:r>
            <a:r>
              <a:rPr lang="en-US" sz="1400" dirty="0">
                <a:solidFill>
                  <a:schemeClr val="tx2"/>
                </a:solidFill>
              </a:rPr>
              <a:t>related party </a:t>
            </a:r>
            <a:r>
              <a:rPr lang="en-US" sz="1400" dirty="0" smtClean="0">
                <a:solidFill>
                  <a:schemeClr val="tx2"/>
                </a:solidFill>
              </a:rPr>
              <a:t>transactions</a:t>
            </a:r>
            <a:endParaRPr lang="en-US" altLang="en-GB" sz="1400" dirty="0">
              <a:solidFill>
                <a:schemeClr val="tx2"/>
              </a:solidFill>
              <a:sym typeface="Times New Roman" pitchFamily="18" charset="0"/>
            </a:endParaRPr>
          </a:p>
        </p:txBody>
      </p:sp>
    </p:spTree>
    <p:extLst>
      <p:ext uri="{BB962C8B-B14F-4D97-AF65-F5344CB8AC3E}">
        <p14:creationId xmlns:p14="http://schemas.microsoft.com/office/powerpoint/2010/main" val="1895479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Related Party Transactions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31</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865741278"/>
              </p:ext>
            </p:extLst>
          </p:nvPr>
        </p:nvGraphicFramePr>
        <p:xfrm>
          <a:off x="357869" y="931867"/>
          <a:ext cx="8588374" cy="4788984"/>
        </p:xfrm>
        <a:graphic>
          <a:graphicData uri="http://schemas.openxmlformats.org/drawingml/2006/table">
            <a:tbl>
              <a:tblPr firstRow="1" bandRow="1">
                <a:tableStyleId>{F5AB1C69-6EDB-4FF4-983F-18BD219EF322}</a:tableStyleId>
              </a:tblPr>
              <a:tblGrid>
                <a:gridCol w="1127113"/>
                <a:gridCol w="3162292"/>
                <a:gridCol w="4298969"/>
              </a:tblGrid>
              <a:tr h="298905">
                <a:tc>
                  <a:txBody>
                    <a:bodyPr/>
                    <a:lstStyle/>
                    <a:p>
                      <a:pPr algn="l"/>
                      <a:r>
                        <a:rPr lang="en-US" sz="1400" dirty="0" smtClean="0"/>
                        <a:t>Particulars</a:t>
                      </a:r>
                      <a:endParaRPr lang="en-US" sz="14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4484228">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300" dirty="0" smtClean="0">
                          <a:solidFill>
                            <a:schemeClr val="tx2"/>
                          </a:solidFill>
                          <a:latin typeface="+mn-lt"/>
                          <a:ea typeface="Times New Roman"/>
                          <a:cs typeface="Times New Roman"/>
                        </a:rPr>
                        <a:t>Approval</a:t>
                      </a:r>
                      <a:r>
                        <a:rPr lang="en-US" sz="1300" baseline="0" dirty="0" smtClean="0">
                          <a:solidFill>
                            <a:schemeClr val="tx2"/>
                          </a:solidFill>
                          <a:latin typeface="+mn-lt"/>
                          <a:ea typeface="Times New Roman"/>
                          <a:cs typeface="Times New Roman"/>
                        </a:rPr>
                        <a:t> required</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300" dirty="0" smtClean="0">
                          <a:solidFill>
                            <a:schemeClr val="tx2"/>
                          </a:solidFill>
                          <a:latin typeface="+mn-lt"/>
                          <a:ea typeface="Times New Roman"/>
                          <a:cs typeface="Times New Roman"/>
                        </a:rPr>
                        <a:t>[Clause 188(1)]</a:t>
                      </a:r>
                    </a:p>
                    <a:p>
                      <a:pPr marL="0" marR="0" lvl="0" indent="0" algn="l">
                        <a:lnSpc>
                          <a:spcPct val="114000"/>
                        </a:lnSpc>
                        <a:spcBef>
                          <a:spcPts val="0"/>
                        </a:spcBef>
                        <a:spcAft>
                          <a:spcPts val="0"/>
                        </a:spcAft>
                        <a:buFont typeface="Arial" pitchFamily="34" charset="0"/>
                        <a:buNone/>
                        <a:tabLst>
                          <a:tab pos="762000" algn="r"/>
                          <a:tab pos="838200" algn="l"/>
                        </a:tabLst>
                      </a:pPr>
                      <a:endParaRPr lang="en-US" sz="1300" dirty="0" smtClean="0">
                        <a:solidFill>
                          <a:schemeClr val="tx2"/>
                        </a:solidFill>
                        <a:latin typeface="+mn-lt"/>
                        <a:ea typeface="Times New Roman"/>
                        <a:cs typeface="Times New Roman"/>
                      </a:endParaRPr>
                    </a:p>
                  </a:txBody>
                  <a:tcPr marL="91447" marR="91447" marT="45724" marB="45724">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Arial" pitchFamily="34" charset="0"/>
                        <a:buChar char="•"/>
                      </a:pPr>
                      <a:r>
                        <a:rPr lang="en-US" sz="1300" kern="1200" dirty="0" smtClean="0">
                          <a:solidFill>
                            <a:schemeClr val="tx2"/>
                          </a:solidFill>
                          <a:latin typeface="+mn-lt"/>
                          <a:ea typeface="+mn-ea"/>
                          <a:cs typeface="+mn-cs"/>
                        </a:rPr>
                        <a:t>Prior consent of the BoD </a:t>
                      </a:r>
                      <a:r>
                        <a:rPr lang="en-US" sz="1300" kern="1200" baseline="0" dirty="0" smtClean="0">
                          <a:solidFill>
                            <a:schemeClr val="tx2"/>
                          </a:solidFill>
                          <a:latin typeface="+mn-lt"/>
                          <a:ea typeface="+mn-ea"/>
                          <a:cs typeface="+mn-cs"/>
                        </a:rPr>
                        <a:t>by resolution passed at Board meeting</a:t>
                      </a:r>
                    </a:p>
                    <a:p>
                      <a:pPr marL="285750" indent="-285750" algn="l">
                        <a:buFont typeface="Arial" pitchFamily="34" charset="0"/>
                        <a:buChar char="•"/>
                      </a:pPr>
                      <a:r>
                        <a:rPr lang="en-US" sz="1300" kern="1200" baseline="0" dirty="0" smtClean="0">
                          <a:solidFill>
                            <a:schemeClr val="tx2"/>
                          </a:solidFill>
                          <a:latin typeface="+mn-lt"/>
                          <a:ea typeface="+mn-ea"/>
                          <a:cs typeface="+mn-cs"/>
                        </a:rPr>
                        <a:t>Prior approval of Regional Director, in case the paid-up capital of company is exceeding  </a:t>
                      </a:r>
                      <a:r>
                        <a:rPr lang="en-US" sz="1300" kern="1200" baseline="0" dirty="0" smtClean="0">
                          <a:solidFill>
                            <a:schemeClr val="tx2"/>
                          </a:solidFill>
                          <a:latin typeface="Rupee Foradian"/>
                          <a:ea typeface="+mn-ea"/>
                          <a:cs typeface="+mn-cs"/>
                        </a:rPr>
                        <a:t>` </a:t>
                      </a:r>
                      <a:r>
                        <a:rPr lang="en-US" sz="1300" kern="1200" baseline="0" dirty="0" smtClean="0">
                          <a:solidFill>
                            <a:schemeClr val="tx2"/>
                          </a:solidFill>
                          <a:latin typeface="+mn-lt"/>
                          <a:ea typeface="+mn-ea"/>
                          <a:cs typeface="+mn-cs"/>
                        </a:rPr>
                        <a:t>1 crore</a:t>
                      </a:r>
                    </a:p>
                  </a:txBody>
                  <a:tcPr marL="91447" marR="91447" marT="45724" marB="45724">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300" kern="1200" dirty="0" smtClean="0">
                          <a:solidFill>
                            <a:schemeClr val="tx2"/>
                          </a:solidFill>
                          <a:latin typeface="+mn-lt"/>
                          <a:ea typeface="+mn-ea"/>
                          <a:cs typeface="+mn-cs"/>
                        </a:rPr>
                        <a:t>Where a transaction with a related party is </a:t>
                      </a:r>
                    </a:p>
                    <a:p>
                      <a:pPr marL="0" indent="0" algn="l">
                        <a:buFont typeface="Arial" pitchFamily="34" charset="0"/>
                        <a:buNone/>
                      </a:pPr>
                      <a:r>
                        <a:rPr lang="en-US" sz="1300" kern="1200" dirty="0" smtClean="0">
                          <a:solidFill>
                            <a:schemeClr val="tx2"/>
                          </a:solidFill>
                          <a:latin typeface="+mn-lt"/>
                          <a:ea typeface="+mn-ea"/>
                          <a:cs typeface="+mn-cs"/>
                        </a:rPr>
                        <a:t>(i) not in the ordinary course of business or (ii) is in the ordinary course of business but not on an arm’s length basis: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kern="1200" baseline="0" dirty="0" smtClean="0">
                          <a:solidFill>
                            <a:schemeClr val="tx2"/>
                          </a:solidFill>
                          <a:latin typeface="+mn-lt"/>
                          <a:ea typeface="+mn-ea"/>
                          <a:cs typeface="+mn-cs"/>
                        </a:rPr>
                        <a:t>Prior consent of the BOD by a resolution at a board meeting and compliance with the conditions to be prescribed is necessary </a:t>
                      </a:r>
                      <a:r>
                        <a:rPr lang="en-US" sz="1300" kern="1200" baseline="0" dirty="0" smtClean="0">
                          <a:solidFill>
                            <a:srgbClr val="FF0000"/>
                          </a:solidFill>
                          <a:latin typeface="+mn-lt"/>
                          <a:ea typeface="+mn-ea"/>
                          <a:cs typeface="+mn-cs"/>
                        </a:rPr>
                        <a:t>(limits as per draft rules elaborated in next slide)</a:t>
                      </a:r>
                    </a:p>
                    <a:p>
                      <a:pPr marL="285750" indent="-285750" algn="l" defTabSz="914400" rtl="0" eaLnBrk="1" latinLnBrk="0" hangingPunct="1">
                        <a:buFont typeface="Arial" pitchFamily="34" charset="0"/>
                        <a:buChar char="•"/>
                      </a:pPr>
                      <a:r>
                        <a:rPr lang="en-US" sz="1300" kern="1200" baseline="0" dirty="0" smtClean="0">
                          <a:solidFill>
                            <a:schemeClr val="tx2"/>
                          </a:solidFill>
                          <a:latin typeface="+mn-lt"/>
                          <a:ea typeface="+mn-ea"/>
                          <a:cs typeface="+mn-cs"/>
                        </a:rPr>
                        <a:t>Prior approval of the shareholders where paid-up capital of company or transaction amount exceeds prescribed limit </a:t>
                      </a:r>
                      <a:r>
                        <a:rPr lang="en-US" sz="1300" kern="1200" baseline="0" dirty="0" smtClean="0">
                          <a:solidFill>
                            <a:srgbClr val="FF0000"/>
                          </a:solidFill>
                          <a:latin typeface="+mn-lt"/>
                          <a:ea typeface="+mn-ea"/>
                          <a:cs typeface="+mn-cs"/>
                        </a:rPr>
                        <a:t>(limits as per draft rules elaborated in next slide)</a:t>
                      </a:r>
                    </a:p>
                    <a:p>
                      <a:pPr marL="287338" indent="0" algn="l" defTabSz="914400" rtl="0" eaLnBrk="1" latinLnBrk="0" hangingPunct="1">
                        <a:buFont typeface="Arial" pitchFamily="34" charset="0"/>
                        <a:buNone/>
                      </a:pPr>
                      <a:r>
                        <a:rPr lang="en-US" sz="1300" kern="1200" baseline="0" dirty="0" smtClean="0">
                          <a:solidFill>
                            <a:schemeClr val="tx2"/>
                          </a:solidFill>
                          <a:latin typeface="+mn-lt"/>
                          <a:ea typeface="+mn-ea"/>
                          <a:cs typeface="+mn-cs"/>
                        </a:rPr>
                        <a:t>Related party who is a member of such a company cannot vote on such a special resolution</a:t>
                      </a:r>
                    </a:p>
                    <a:p>
                      <a:pPr marL="0" indent="0" algn="l" defTabSz="914400" rtl="0" eaLnBrk="1" latinLnBrk="0" hangingPunct="1">
                        <a:buFont typeface="Arial" pitchFamily="34" charset="0"/>
                        <a:buNone/>
                      </a:pPr>
                      <a:r>
                        <a:rPr lang="en-US" sz="1300" kern="1200" dirty="0" smtClean="0">
                          <a:solidFill>
                            <a:schemeClr val="tx2"/>
                          </a:solidFill>
                          <a:latin typeface="+mn-lt"/>
                          <a:ea typeface="+mn-ea"/>
                          <a:cs typeface="+mn-cs"/>
                        </a:rPr>
                        <a:t>Requirement of obtaining CG approval for related party transactions done away with</a:t>
                      </a:r>
                    </a:p>
                    <a:p>
                      <a:pPr marL="0" indent="0" algn="l" defTabSz="914400" rtl="0" eaLnBrk="1" latinLnBrk="0" hangingPunct="1">
                        <a:buFont typeface="Arial" pitchFamily="34" charset="0"/>
                        <a:buNone/>
                      </a:pPr>
                      <a:r>
                        <a:rPr lang="en-US" sz="1300" kern="1200" dirty="0" smtClean="0">
                          <a:solidFill>
                            <a:schemeClr val="tx2"/>
                          </a:solidFill>
                          <a:latin typeface="+mn-lt"/>
                          <a:ea typeface="+mn-ea"/>
                          <a:cs typeface="+mn-cs"/>
                        </a:rPr>
                        <a:t>'Arm’s length transaction' means a transaction</a:t>
                      </a:r>
                      <a:r>
                        <a:rPr lang="en-US" sz="1300" dirty="0" smtClean="0">
                          <a:solidFill>
                            <a:schemeClr val="tx2"/>
                          </a:solidFill>
                          <a:latin typeface="+mn-lt"/>
                        </a:rPr>
                        <a:t> between 2 related parties that is conducted as if they were unrelated, so that there is no conflict of interest</a:t>
                      </a:r>
                      <a:endParaRPr lang="en-US" sz="1300" kern="1200" dirty="0" smtClean="0">
                        <a:solidFill>
                          <a:schemeClr val="tx2"/>
                        </a:solidFill>
                        <a:latin typeface="+mn-lt"/>
                        <a:ea typeface="+mn-ea"/>
                        <a:cs typeface="+mn-cs"/>
                      </a:endParaRPr>
                    </a:p>
                  </a:txBody>
                  <a:tcPr marL="91447" marR="91447" marT="45724" marB="45724">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ext Box 409"/>
          <p:cNvSpPr txBox="1">
            <a:spLocks noChangeArrowheads="1"/>
          </p:cNvSpPr>
          <p:nvPr/>
        </p:nvSpPr>
        <p:spPr bwMode="auto">
          <a:xfrm>
            <a:off x="377825" y="5410200"/>
            <a:ext cx="8568418" cy="121602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a:solidFill>
                  <a:schemeClr val="tx2"/>
                </a:solidFill>
              </a:rPr>
              <a:t>Takeaway</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sz="1400" dirty="0">
                <a:solidFill>
                  <a:schemeClr val="tx2"/>
                </a:solidFill>
              </a:rPr>
              <a:t>Removal of taking CG approval for related party will remove the uncertainty in timeline and execution of the related party transactions</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sz="1400" dirty="0" smtClean="0">
                <a:solidFill>
                  <a:schemeClr val="tx2"/>
                </a:solidFill>
              </a:rPr>
              <a:t>Related party transactions at arms</a:t>
            </a:r>
            <a:r>
              <a:rPr lang="en-US" sz="1400" dirty="0">
                <a:solidFill>
                  <a:schemeClr val="tx2"/>
                </a:solidFill>
              </a:rPr>
              <a:t>' length price will call for aligning the benchmarking under transfer  pricing norms as per Income tax Act for both domestic and international transactions</a:t>
            </a:r>
            <a:endParaRPr lang="en-US" altLang="en-GB" sz="1400" dirty="0">
              <a:solidFill>
                <a:schemeClr val="tx2"/>
              </a:solidFill>
              <a:sym typeface="Times New Roman" pitchFamily="18" charset="0"/>
            </a:endParaRPr>
          </a:p>
        </p:txBody>
      </p:sp>
    </p:spTree>
    <p:extLst>
      <p:ext uri="{BB962C8B-B14F-4D97-AF65-F5344CB8AC3E}">
        <p14:creationId xmlns:p14="http://schemas.microsoft.com/office/powerpoint/2010/main" val="3184305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a:sym typeface="Times New Roman" pitchFamily="18" charset="0"/>
              </a:rPr>
              <a:t>Related Party Transactions</a:t>
            </a:r>
            <a:endParaRPr lang="en-US" dirty="0"/>
          </a:p>
        </p:txBody>
      </p:sp>
      <p:sp>
        <p:nvSpPr>
          <p:cNvPr id="3" name="Content Placeholder 2"/>
          <p:cNvSpPr>
            <a:spLocks noGrp="1"/>
          </p:cNvSpPr>
          <p:nvPr>
            <p:ph idx="1"/>
          </p:nvPr>
        </p:nvSpPr>
        <p:spPr/>
        <p:txBody>
          <a:bodyPr/>
          <a:lstStyle/>
          <a:p>
            <a:r>
              <a:rPr lang="en-US" sz="1600" dirty="0">
                <a:solidFill>
                  <a:srgbClr val="FF0000"/>
                </a:solidFill>
              </a:rPr>
              <a:t>As </a:t>
            </a:r>
            <a:r>
              <a:rPr lang="en-US" sz="1600" dirty="0" smtClean="0">
                <a:solidFill>
                  <a:srgbClr val="FF0000"/>
                </a:solidFill>
              </a:rPr>
              <a:t>per the </a:t>
            </a:r>
            <a:r>
              <a:rPr lang="en-US" sz="1600" dirty="0">
                <a:solidFill>
                  <a:srgbClr val="FF0000"/>
                </a:solidFill>
              </a:rPr>
              <a:t>draft </a:t>
            </a:r>
            <a:r>
              <a:rPr lang="en-US" sz="1600" dirty="0" smtClean="0">
                <a:solidFill>
                  <a:srgbClr val="FF0000"/>
                </a:solidFill>
              </a:rPr>
              <a:t>rules, </a:t>
            </a:r>
            <a:r>
              <a:rPr lang="en-US" sz="1600" dirty="0">
                <a:solidFill>
                  <a:srgbClr val="FF0000"/>
                </a:solidFill>
              </a:rPr>
              <a:t>a company shall enter into any contract or arrangement with a related party </a:t>
            </a:r>
            <a:r>
              <a:rPr lang="en-US" sz="1600" dirty="0" smtClean="0">
                <a:solidFill>
                  <a:srgbClr val="FF0000"/>
                </a:solidFill>
              </a:rPr>
              <a:t>with prior </a:t>
            </a:r>
            <a:r>
              <a:rPr lang="en-US" sz="1600" dirty="0">
                <a:solidFill>
                  <a:srgbClr val="FF0000"/>
                </a:solidFill>
              </a:rPr>
              <a:t>consent of the BOD by a resolution at a board meeting and </a:t>
            </a:r>
            <a:r>
              <a:rPr lang="en-US" sz="1600" dirty="0" smtClean="0">
                <a:solidFill>
                  <a:srgbClr val="FF0000"/>
                </a:solidFill>
              </a:rPr>
              <a:t>subject to compliance </a:t>
            </a:r>
            <a:r>
              <a:rPr lang="en-US" sz="1600" dirty="0">
                <a:solidFill>
                  <a:srgbClr val="FF0000"/>
                </a:solidFill>
              </a:rPr>
              <a:t>with the </a:t>
            </a:r>
            <a:r>
              <a:rPr lang="en-US" sz="1600" dirty="0" smtClean="0">
                <a:solidFill>
                  <a:srgbClr val="FF0000"/>
                </a:solidFill>
              </a:rPr>
              <a:t>following conditions :</a:t>
            </a:r>
          </a:p>
          <a:p>
            <a:pPr marL="285750" indent="-285750">
              <a:buFont typeface="Arial" pitchFamily="34" charset="0"/>
              <a:buChar char="•"/>
            </a:pPr>
            <a:r>
              <a:rPr lang="en-US" sz="1600" dirty="0" smtClean="0">
                <a:solidFill>
                  <a:srgbClr val="FF0000"/>
                </a:solidFill>
              </a:rPr>
              <a:t>The </a:t>
            </a:r>
            <a:r>
              <a:rPr lang="en-US" sz="1600" dirty="0">
                <a:solidFill>
                  <a:srgbClr val="FF0000"/>
                </a:solidFill>
              </a:rPr>
              <a:t>notice of the Board meeting at which the resolution is proposed to be moved shall disclose- </a:t>
            </a:r>
          </a:p>
          <a:p>
            <a:pPr marL="642938" lvl="2" indent="-285750"/>
            <a:r>
              <a:rPr lang="en-US" sz="1600" dirty="0" smtClean="0">
                <a:solidFill>
                  <a:srgbClr val="FF0000"/>
                </a:solidFill>
              </a:rPr>
              <a:t>name </a:t>
            </a:r>
            <a:r>
              <a:rPr lang="en-US" sz="1600" dirty="0">
                <a:solidFill>
                  <a:srgbClr val="FF0000"/>
                </a:solidFill>
              </a:rPr>
              <a:t>of the related party and nature of relationship; </a:t>
            </a:r>
            <a:endParaRPr lang="en-US" sz="1600" dirty="0" smtClean="0">
              <a:solidFill>
                <a:srgbClr val="FF0000"/>
              </a:solidFill>
            </a:endParaRPr>
          </a:p>
          <a:p>
            <a:pPr marL="642938" lvl="2" indent="-285750"/>
            <a:r>
              <a:rPr lang="en-US" sz="1600" dirty="0" smtClean="0">
                <a:solidFill>
                  <a:srgbClr val="FF0000"/>
                </a:solidFill>
              </a:rPr>
              <a:t>nature</a:t>
            </a:r>
            <a:r>
              <a:rPr lang="en-US" sz="1600" dirty="0">
                <a:solidFill>
                  <a:srgbClr val="FF0000"/>
                </a:solidFill>
              </a:rPr>
              <a:t>, duration of the contract and particulars of the contract or </a:t>
            </a:r>
            <a:r>
              <a:rPr lang="en-US" sz="1600" dirty="0" smtClean="0">
                <a:solidFill>
                  <a:srgbClr val="FF0000"/>
                </a:solidFill>
              </a:rPr>
              <a:t>arrangement;</a:t>
            </a:r>
          </a:p>
          <a:p>
            <a:pPr marL="642938" lvl="2" indent="-285750"/>
            <a:r>
              <a:rPr lang="en-US" sz="1600" dirty="0" smtClean="0">
                <a:solidFill>
                  <a:srgbClr val="FF0000"/>
                </a:solidFill>
              </a:rPr>
              <a:t>material </a:t>
            </a:r>
            <a:r>
              <a:rPr lang="en-US" sz="1600" dirty="0">
                <a:solidFill>
                  <a:srgbClr val="FF0000"/>
                </a:solidFill>
              </a:rPr>
              <a:t>terms of the contract or arrangement including the value, if any; </a:t>
            </a:r>
            <a:endParaRPr lang="en-US" sz="1600" dirty="0" smtClean="0">
              <a:solidFill>
                <a:srgbClr val="FF0000"/>
              </a:solidFill>
            </a:endParaRPr>
          </a:p>
          <a:p>
            <a:pPr marL="642938" lvl="2" indent="-285750"/>
            <a:r>
              <a:rPr lang="en-US" sz="1600" dirty="0" smtClean="0">
                <a:solidFill>
                  <a:srgbClr val="FF0000"/>
                </a:solidFill>
              </a:rPr>
              <a:t>any </a:t>
            </a:r>
            <a:r>
              <a:rPr lang="en-US" sz="1600" dirty="0">
                <a:solidFill>
                  <a:srgbClr val="FF0000"/>
                </a:solidFill>
              </a:rPr>
              <a:t>advance paid or received for the contract or arrangement, if any; and </a:t>
            </a:r>
            <a:endParaRPr lang="en-US" sz="1600" dirty="0" smtClean="0">
              <a:solidFill>
                <a:srgbClr val="FF0000"/>
              </a:solidFill>
            </a:endParaRPr>
          </a:p>
          <a:p>
            <a:pPr marL="642938" lvl="2" indent="-285750"/>
            <a:r>
              <a:rPr lang="en-US" sz="1600" dirty="0" smtClean="0">
                <a:solidFill>
                  <a:srgbClr val="FF0000"/>
                </a:solidFill>
              </a:rPr>
              <a:t>any </a:t>
            </a:r>
            <a:r>
              <a:rPr lang="en-US" sz="1600" dirty="0">
                <a:solidFill>
                  <a:srgbClr val="FF0000"/>
                </a:solidFill>
              </a:rPr>
              <a:t>other information relevant or important for the </a:t>
            </a:r>
            <a:r>
              <a:rPr lang="en-US" sz="1600" dirty="0" smtClean="0">
                <a:solidFill>
                  <a:srgbClr val="FF0000"/>
                </a:solidFill>
              </a:rPr>
              <a:t>BOD to </a:t>
            </a:r>
            <a:r>
              <a:rPr lang="en-US" sz="1600" dirty="0">
                <a:solidFill>
                  <a:srgbClr val="FF0000"/>
                </a:solidFill>
              </a:rPr>
              <a:t>take a decision on the proposed transaction. </a:t>
            </a:r>
          </a:p>
          <a:p>
            <a:endParaRPr lang="en-US" sz="1600" dirty="0">
              <a:solidFill>
                <a:srgbClr val="FF0000"/>
              </a:solidFill>
            </a:endParaRPr>
          </a:p>
          <a:p>
            <a:pPr marL="285750" indent="-285750">
              <a:buFont typeface="Arial" pitchFamily="34" charset="0"/>
              <a:buChar char="•"/>
            </a:pPr>
            <a:r>
              <a:rPr lang="en-US" sz="1600" dirty="0" smtClean="0">
                <a:solidFill>
                  <a:srgbClr val="FF0000"/>
                </a:solidFill>
              </a:rPr>
              <a:t>Where </a:t>
            </a:r>
            <a:r>
              <a:rPr lang="en-US" sz="1600" dirty="0">
                <a:solidFill>
                  <a:srgbClr val="FF0000"/>
                </a:solidFill>
              </a:rPr>
              <a:t>any director is interested in any contract or arrangement with a related party, such director shall not be present at the meeting during discussions on </a:t>
            </a:r>
            <a:r>
              <a:rPr lang="en-US" sz="1600" dirty="0" smtClean="0">
                <a:solidFill>
                  <a:srgbClr val="FF0000"/>
                </a:solidFill>
              </a:rPr>
              <a:t>the subject </a:t>
            </a:r>
            <a:r>
              <a:rPr lang="en-US" sz="1600" dirty="0">
                <a:solidFill>
                  <a:srgbClr val="FF0000"/>
                </a:solidFill>
              </a:rPr>
              <a:t>matter of the resolution relating to such contract or </a:t>
            </a:r>
            <a:r>
              <a:rPr lang="en-US" sz="1600" dirty="0" smtClean="0">
                <a:solidFill>
                  <a:srgbClr val="FF0000"/>
                </a:solidFill>
              </a:rPr>
              <a:t>arrangement</a:t>
            </a:r>
            <a:endParaRPr lang="en-US" sz="1600" dirty="0">
              <a:solidFill>
                <a:srgbClr val="FF0000"/>
              </a:solidFill>
            </a:endParaRPr>
          </a:p>
        </p:txBody>
      </p:sp>
      <p:sp>
        <p:nvSpPr>
          <p:cNvPr id="4" name="Slide Number Placeholder 3"/>
          <p:cNvSpPr>
            <a:spLocks noGrp="1"/>
          </p:cNvSpPr>
          <p:nvPr>
            <p:ph type="sldNum" sz="quarter" idx="12"/>
          </p:nvPr>
        </p:nvSpPr>
        <p:spPr/>
        <p:txBody>
          <a:bodyPr/>
          <a:lstStyle/>
          <a:p>
            <a:fld id="{313880FF-B11A-4FA9-B5CC-7226C1B8517C}" type="slidenum">
              <a:rPr lang="en-GB" smtClean="0"/>
              <a:pPr/>
              <a:t>32</a:t>
            </a:fld>
            <a:endParaRPr lang="en-GB" dirty="0"/>
          </a:p>
        </p:txBody>
      </p:sp>
    </p:spTree>
    <p:extLst>
      <p:ext uri="{BB962C8B-B14F-4D97-AF65-F5344CB8AC3E}">
        <p14:creationId xmlns:p14="http://schemas.microsoft.com/office/powerpoint/2010/main" val="3876495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a:sym typeface="Times New Roman" pitchFamily="18" charset="0"/>
              </a:rPr>
              <a:t>Related Party Transactions</a:t>
            </a:r>
            <a:endParaRPr lang="en-US" dirty="0"/>
          </a:p>
        </p:txBody>
      </p:sp>
      <p:sp>
        <p:nvSpPr>
          <p:cNvPr id="3" name="Content Placeholder 2"/>
          <p:cNvSpPr>
            <a:spLocks noGrp="1"/>
          </p:cNvSpPr>
          <p:nvPr>
            <p:ph idx="1"/>
          </p:nvPr>
        </p:nvSpPr>
        <p:spPr/>
        <p:txBody>
          <a:bodyPr/>
          <a:lstStyle/>
          <a:p>
            <a:r>
              <a:rPr lang="en-US" sz="1600" dirty="0" smtClean="0">
                <a:solidFill>
                  <a:srgbClr val="FF0000"/>
                </a:solidFill>
              </a:rPr>
              <a:t>As per the draft rules, prior </a:t>
            </a:r>
            <a:r>
              <a:rPr lang="en-US" sz="1600" dirty="0">
                <a:solidFill>
                  <a:srgbClr val="FF0000"/>
                </a:solidFill>
              </a:rPr>
              <a:t>approval of the shareholders </a:t>
            </a:r>
            <a:r>
              <a:rPr lang="en-US" sz="1600" dirty="0" smtClean="0">
                <a:solidFill>
                  <a:srgbClr val="FF0000"/>
                </a:solidFill>
              </a:rPr>
              <a:t>will be required for a </a:t>
            </a:r>
            <a:r>
              <a:rPr lang="en-US" sz="1600" dirty="0">
                <a:solidFill>
                  <a:srgbClr val="FF0000"/>
                </a:solidFill>
              </a:rPr>
              <a:t>company </a:t>
            </a:r>
            <a:r>
              <a:rPr lang="en-US" sz="1600" dirty="0" smtClean="0">
                <a:solidFill>
                  <a:srgbClr val="FF0000"/>
                </a:solidFill>
              </a:rPr>
              <a:t>to enter </a:t>
            </a:r>
            <a:r>
              <a:rPr lang="en-US" sz="1600" dirty="0">
                <a:solidFill>
                  <a:srgbClr val="FF0000"/>
                </a:solidFill>
              </a:rPr>
              <a:t>into a contract or arrangement with any related party </a:t>
            </a:r>
            <a:r>
              <a:rPr lang="en-US" sz="1600" dirty="0" smtClean="0">
                <a:solidFill>
                  <a:srgbClr val="FF0000"/>
                </a:solidFill>
              </a:rPr>
              <a:t>where:</a:t>
            </a:r>
          </a:p>
          <a:p>
            <a:pPr marL="285750" indent="-285750">
              <a:buFont typeface="Arial" pitchFamily="34" charset="0"/>
              <a:buChar char="•"/>
            </a:pPr>
            <a:r>
              <a:rPr lang="en-US" sz="1600" dirty="0" smtClean="0">
                <a:solidFill>
                  <a:srgbClr val="FF0000"/>
                </a:solidFill>
              </a:rPr>
              <a:t>Paid-up </a:t>
            </a:r>
            <a:r>
              <a:rPr lang="en-US" sz="1600" dirty="0">
                <a:solidFill>
                  <a:srgbClr val="FF0000"/>
                </a:solidFill>
              </a:rPr>
              <a:t>share capital </a:t>
            </a:r>
            <a:r>
              <a:rPr lang="en-US" sz="1600" dirty="0" smtClean="0">
                <a:solidFill>
                  <a:srgbClr val="FF0000"/>
                </a:solidFill>
              </a:rPr>
              <a:t>is </a:t>
            </a:r>
            <a:r>
              <a:rPr lang="en-US" sz="1600" dirty="0" err="1" smtClean="0">
                <a:solidFill>
                  <a:srgbClr val="FF0000"/>
                </a:solidFill>
              </a:rPr>
              <a:t>Rs</a:t>
            </a:r>
            <a:r>
              <a:rPr lang="en-US" sz="1600" dirty="0" smtClean="0">
                <a:solidFill>
                  <a:srgbClr val="FF0000"/>
                </a:solidFill>
              </a:rPr>
              <a:t>. 1 </a:t>
            </a:r>
            <a:r>
              <a:rPr lang="en-US" sz="1600" dirty="0" err="1" smtClean="0">
                <a:solidFill>
                  <a:srgbClr val="FF0000"/>
                </a:solidFill>
              </a:rPr>
              <a:t>crore</a:t>
            </a:r>
            <a:r>
              <a:rPr lang="en-US" sz="1600" dirty="0" smtClean="0">
                <a:solidFill>
                  <a:srgbClr val="FF0000"/>
                </a:solidFill>
              </a:rPr>
              <a:t> </a:t>
            </a:r>
            <a:r>
              <a:rPr lang="en-US" sz="1600" dirty="0">
                <a:solidFill>
                  <a:srgbClr val="FF0000"/>
                </a:solidFill>
              </a:rPr>
              <a:t>or </a:t>
            </a:r>
            <a:r>
              <a:rPr lang="en-US" sz="1600" dirty="0" smtClean="0">
                <a:solidFill>
                  <a:srgbClr val="FF0000"/>
                </a:solidFill>
              </a:rPr>
              <a:t>more; </a:t>
            </a:r>
          </a:p>
          <a:p>
            <a:pPr marL="285750" indent="-285750">
              <a:buFont typeface="Arial" pitchFamily="34" charset="0"/>
              <a:buChar char="•"/>
            </a:pPr>
            <a:r>
              <a:rPr lang="en-US" sz="1600" dirty="0" smtClean="0">
                <a:solidFill>
                  <a:srgbClr val="FF0000"/>
                </a:solidFill>
              </a:rPr>
              <a:t>The transaction(s) to be entered into :</a:t>
            </a:r>
          </a:p>
          <a:p>
            <a:pPr marL="642938" lvl="2" indent="-285750"/>
            <a:r>
              <a:rPr lang="en-US" sz="1600" dirty="0" smtClean="0">
                <a:solidFill>
                  <a:srgbClr val="FF0000"/>
                </a:solidFill>
              </a:rPr>
              <a:t>individually </a:t>
            </a:r>
            <a:r>
              <a:rPr lang="en-US" sz="1600" dirty="0">
                <a:solidFill>
                  <a:srgbClr val="FF0000"/>
                </a:solidFill>
              </a:rPr>
              <a:t>or taken together with previous transactions during a </a:t>
            </a:r>
            <a:r>
              <a:rPr lang="en-US" sz="1600" dirty="0" smtClean="0">
                <a:solidFill>
                  <a:srgbClr val="FF0000"/>
                </a:solidFill>
              </a:rPr>
              <a:t>FY, </a:t>
            </a:r>
            <a:r>
              <a:rPr lang="en-US" sz="1600" dirty="0">
                <a:solidFill>
                  <a:srgbClr val="FF0000"/>
                </a:solidFill>
              </a:rPr>
              <a:t>exceeds </a:t>
            </a:r>
            <a:r>
              <a:rPr lang="en-US" sz="1600" dirty="0" smtClean="0">
                <a:solidFill>
                  <a:srgbClr val="FF0000"/>
                </a:solidFill>
              </a:rPr>
              <a:t>5% of annual </a:t>
            </a:r>
            <a:r>
              <a:rPr lang="en-US" sz="1600" dirty="0">
                <a:solidFill>
                  <a:srgbClr val="FF0000"/>
                </a:solidFill>
              </a:rPr>
              <a:t>turnover or </a:t>
            </a:r>
            <a:r>
              <a:rPr lang="en-US" sz="1600" dirty="0" smtClean="0">
                <a:solidFill>
                  <a:srgbClr val="FF0000"/>
                </a:solidFill>
              </a:rPr>
              <a:t>20% of net </a:t>
            </a:r>
            <a:r>
              <a:rPr lang="en-US" sz="1600" dirty="0">
                <a:solidFill>
                  <a:srgbClr val="FF0000"/>
                </a:solidFill>
              </a:rPr>
              <a:t>worth of the company as per the last audited financial statements of the company, whichever is higher, </a:t>
            </a:r>
            <a:r>
              <a:rPr lang="en-US" sz="1600" dirty="0" smtClean="0">
                <a:solidFill>
                  <a:srgbClr val="FF0000"/>
                </a:solidFill>
              </a:rPr>
              <a:t>for the following contracts </a:t>
            </a:r>
            <a:r>
              <a:rPr lang="en-US" sz="1600" dirty="0">
                <a:solidFill>
                  <a:srgbClr val="FF0000"/>
                </a:solidFill>
              </a:rPr>
              <a:t>or </a:t>
            </a:r>
            <a:r>
              <a:rPr lang="en-US" sz="1600" dirty="0" smtClean="0">
                <a:solidFill>
                  <a:srgbClr val="FF0000"/>
                </a:solidFill>
              </a:rPr>
              <a:t>arrangements:</a:t>
            </a:r>
          </a:p>
          <a:p>
            <a:pPr marL="1055688" lvl="4" indent="-342900">
              <a:buFont typeface="+mj-lt"/>
              <a:buAutoNum type="alphaLcPeriod"/>
            </a:pPr>
            <a:r>
              <a:rPr lang="en-US" sz="1400" dirty="0">
                <a:solidFill>
                  <a:srgbClr val="FF0000"/>
                </a:solidFill>
              </a:rPr>
              <a:t>sale, purchase or supply of any goods or material;</a:t>
            </a:r>
          </a:p>
          <a:p>
            <a:pPr marL="1055688" lvl="4" indent="-342900">
              <a:buFont typeface="+mj-lt"/>
              <a:buAutoNum type="alphaLcPeriod"/>
            </a:pPr>
            <a:r>
              <a:rPr lang="en-US" sz="1400" dirty="0">
                <a:solidFill>
                  <a:srgbClr val="FF0000"/>
                </a:solidFill>
              </a:rPr>
              <a:t>buying, selling or disposing of property of any kind;</a:t>
            </a:r>
          </a:p>
          <a:p>
            <a:pPr marL="1055688" lvl="4" indent="-342900">
              <a:buFont typeface="+mj-lt"/>
              <a:buAutoNum type="alphaLcPeriod"/>
            </a:pPr>
            <a:r>
              <a:rPr lang="en-US" sz="1400" dirty="0">
                <a:solidFill>
                  <a:srgbClr val="FF0000"/>
                </a:solidFill>
              </a:rPr>
              <a:t>leasing of property of any kind; </a:t>
            </a:r>
          </a:p>
          <a:p>
            <a:pPr marL="1055688" lvl="4" indent="-342900">
              <a:buFont typeface="+mj-lt"/>
              <a:buAutoNum type="alphaLcPeriod"/>
            </a:pPr>
            <a:r>
              <a:rPr lang="en-US" sz="1400" dirty="0">
                <a:solidFill>
                  <a:srgbClr val="FF0000"/>
                </a:solidFill>
              </a:rPr>
              <a:t>availing or rendering of any services; </a:t>
            </a:r>
          </a:p>
          <a:p>
            <a:pPr marL="1055688" lvl="4" indent="-342900">
              <a:buFont typeface="+mj-lt"/>
              <a:buAutoNum type="alphaLcPeriod"/>
            </a:pPr>
            <a:r>
              <a:rPr lang="en-US" sz="1400" dirty="0">
                <a:solidFill>
                  <a:srgbClr val="FF0000"/>
                </a:solidFill>
              </a:rPr>
              <a:t>appointment of any agents for purchase or sale of goods, materials, services or property</a:t>
            </a:r>
            <a:r>
              <a:rPr lang="en-US" sz="1400" dirty="0" smtClean="0">
                <a:solidFill>
                  <a:srgbClr val="FF0000"/>
                </a:solidFill>
              </a:rPr>
              <a:t>; or</a:t>
            </a:r>
          </a:p>
          <a:p>
            <a:pPr marL="642938" lvl="2" indent="-285750"/>
            <a:r>
              <a:rPr lang="en-US" sz="1600" dirty="0" smtClean="0">
                <a:solidFill>
                  <a:srgbClr val="FF0000"/>
                </a:solidFill>
              </a:rPr>
              <a:t>relates </a:t>
            </a:r>
            <a:r>
              <a:rPr lang="en-US" sz="1600" dirty="0">
                <a:solidFill>
                  <a:srgbClr val="FF0000"/>
                </a:solidFill>
              </a:rPr>
              <a:t>to appointment to any office or place of profit in the company, its subsidiary company or associate company at a monthly remuneration exceeding </a:t>
            </a:r>
            <a:r>
              <a:rPr lang="en-US" sz="1600" dirty="0" err="1" smtClean="0">
                <a:solidFill>
                  <a:srgbClr val="FF0000"/>
                </a:solidFill>
              </a:rPr>
              <a:t>Rs</a:t>
            </a:r>
            <a:r>
              <a:rPr lang="en-US" sz="1600" dirty="0" smtClean="0">
                <a:solidFill>
                  <a:srgbClr val="FF0000"/>
                </a:solidFill>
              </a:rPr>
              <a:t>. 1 lakh; </a:t>
            </a:r>
            <a:r>
              <a:rPr lang="en-US" sz="1600" dirty="0">
                <a:solidFill>
                  <a:srgbClr val="FF0000"/>
                </a:solidFill>
              </a:rPr>
              <a:t>or </a:t>
            </a:r>
            <a:endParaRPr lang="en-US" sz="1600" dirty="0" smtClean="0">
              <a:solidFill>
                <a:srgbClr val="FF0000"/>
              </a:solidFill>
            </a:endParaRPr>
          </a:p>
          <a:p>
            <a:pPr marL="642938" lvl="2" indent="-285750"/>
            <a:r>
              <a:rPr lang="en-US" sz="1600" dirty="0" smtClean="0">
                <a:solidFill>
                  <a:srgbClr val="FF0000"/>
                </a:solidFill>
              </a:rPr>
              <a:t>is </a:t>
            </a:r>
            <a:r>
              <a:rPr lang="en-US" sz="1600" dirty="0">
                <a:solidFill>
                  <a:srgbClr val="FF0000"/>
                </a:solidFill>
              </a:rPr>
              <a:t>for a remuneration for underwriting the subscription of any securities or derivatives thereof of the company exceeding </a:t>
            </a:r>
            <a:r>
              <a:rPr lang="en-US" sz="1600" dirty="0" err="1" smtClean="0">
                <a:solidFill>
                  <a:srgbClr val="FF0000"/>
                </a:solidFill>
              </a:rPr>
              <a:t>Rs</a:t>
            </a:r>
            <a:r>
              <a:rPr lang="en-US" sz="1600" dirty="0" smtClean="0">
                <a:solidFill>
                  <a:srgbClr val="FF0000"/>
                </a:solidFill>
              </a:rPr>
              <a:t>. 10 lakhs </a:t>
            </a:r>
            <a:endParaRPr lang="en-US" sz="1600" dirty="0">
              <a:solidFill>
                <a:srgbClr val="FF0000"/>
              </a:solidFill>
            </a:endParaRPr>
          </a:p>
          <a:p>
            <a:endParaRPr lang="en-US" sz="1600" dirty="0">
              <a:solidFill>
                <a:srgbClr val="FF0000"/>
              </a:solidFill>
            </a:endParaRPr>
          </a:p>
        </p:txBody>
      </p:sp>
      <p:sp>
        <p:nvSpPr>
          <p:cNvPr id="4" name="Slide Number Placeholder 3"/>
          <p:cNvSpPr>
            <a:spLocks noGrp="1"/>
          </p:cNvSpPr>
          <p:nvPr>
            <p:ph type="sldNum" sz="quarter" idx="12"/>
          </p:nvPr>
        </p:nvSpPr>
        <p:spPr/>
        <p:txBody>
          <a:bodyPr/>
          <a:lstStyle/>
          <a:p>
            <a:fld id="{313880FF-B11A-4FA9-B5CC-7226C1B8517C}" type="slidenum">
              <a:rPr lang="en-GB" smtClean="0"/>
              <a:pPr/>
              <a:t>33</a:t>
            </a:fld>
            <a:endParaRPr lang="en-GB" dirty="0"/>
          </a:p>
        </p:txBody>
      </p:sp>
    </p:spTree>
    <p:extLst>
      <p:ext uri="{BB962C8B-B14F-4D97-AF65-F5344CB8AC3E}">
        <p14:creationId xmlns:p14="http://schemas.microsoft.com/office/powerpoint/2010/main" val="35049343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Related Party Transactions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34</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864404284"/>
              </p:ext>
            </p:extLst>
          </p:nvPr>
        </p:nvGraphicFramePr>
        <p:xfrm>
          <a:off x="415925" y="852222"/>
          <a:ext cx="8510360" cy="4678666"/>
        </p:xfrm>
        <a:graphic>
          <a:graphicData uri="http://schemas.openxmlformats.org/drawingml/2006/table">
            <a:tbl>
              <a:tblPr firstRow="1" bandRow="1">
                <a:tableStyleId>{F5AB1C69-6EDB-4FF4-983F-18BD219EF322}</a:tableStyleId>
              </a:tblPr>
              <a:tblGrid>
                <a:gridCol w="1221705"/>
                <a:gridCol w="2341721"/>
                <a:gridCol w="4946934"/>
              </a:tblGrid>
              <a:tr h="597068">
                <a:tc>
                  <a:txBody>
                    <a:bodyPr/>
                    <a:lstStyle/>
                    <a:p>
                      <a:pPr algn="l"/>
                      <a:r>
                        <a:rPr lang="en-US" sz="1300" dirty="0" smtClean="0"/>
                        <a:t>Particulars</a:t>
                      </a:r>
                      <a:endParaRPr lang="en-US" sz="1300" dirty="0"/>
                    </a:p>
                  </a:txBody>
                  <a:tcPr marL="91447" marR="91447" marT="45698" marB="45698">
                    <a:lnB w="38100" cmpd="sng">
                      <a:noFill/>
                    </a:lnB>
                    <a:solidFill>
                      <a:schemeClr val="accent1"/>
                    </a:solidFill>
                  </a:tcPr>
                </a:tc>
                <a:tc>
                  <a:txBody>
                    <a:bodyPr/>
                    <a:lstStyle/>
                    <a:p>
                      <a:pPr algn="l"/>
                      <a:r>
                        <a:rPr lang="en-US" sz="1300" dirty="0" smtClean="0"/>
                        <a:t>Companies Act 1956</a:t>
                      </a:r>
                      <a:endParaRPr lang="en-US" sz="13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Companies Act 2013</a:t>
                      </a:r>
                      <a:endParaRPr lang="en-US" sz="1300" dirty="0"/>
                    </a:p>
                  </a:txBody>
                  <a:tcPr marL="91447" marR="91447" marT="45698" marB="45698">
                    <a:lnB w="38100" cmpd="sng">
                      <a:noFill/>
                    </a:lnB>
                    <a:solidFill>
                      <a:schemeClr val="accent2"/>
                    </a:solidFill>
                  </a:tcPr>
                </a:tc>
              </a:tr>
              <a:tr h="880895">
                <a:tc>
                  <a:txBody>
                    <a:bodyPr/>
                    <a:lstStyle/>
                    <a:p>
                      <a:pPr marL="0" marR="0" lvl="0" indent="0" algn="l">
                        <a:lnSpc>
                          <a:spcPct val="114000"/>
                        </a:lnSpc>
                        <a:spcBef>
                          <a:spcPts val="0"/>
                        </a:spcBef>
                        <a:spcAft>
                          <a:spcPts val="0"/>
                        </a:spcAft>
                        <a:buFont typeface="+mj-lt"/>
                        <a:buNone/>
                        <a:tabLst>
                          <a:tab pos="762000" algn="r"/>
                          <a:tab pos="838200" algn="l"/>
                        </a:tabLst>
                      </a:pPr>
                      <a:r>
                        <a:rPr lang="en-US" sz="1300" dirty="0" smtClean="0">
                          <a:solidFill>
                            <a:schemeClr val="tx2"/>
                          </a:solidFill>
                          <a:latin typeface="+mn-lt"/>
                          <a:ea typeface="Times New Roman"/>
                          <a:cs typeface="Times New Roman"/>
                        </a:rPr>
                        <a:t>Specified persons</a:t>
                      </a:r>
                      <a:r>
                        <a:rPr lang="en-US" sz="1300" baseline="0" dirty="0" smtClean="0">
                          <a:solidFill>
                            <a:schemeClr val="tx2"/>
                          </a:solidFill>
                          <a:latin typeface="+mn-lt"/>
                          <a:ea typeface="Times New Roman"/>
                          <a:cs typeface="Times New Roman"/>
                        </a:rPr>
                        <a:t> with whom contracts are covered</a:t>
                      </a:r>
                    </a:p>
                    <a:p>
                      <a:pPr marL="0" marR="0" lvl="0" indent="0" algn="l" defTabSz="914400" rtl="0" eaLnBrk="1" fontAlgn="auto" latinLnBrk="0" hangingPunct="1">
                        <a:lnSpc>
                          <a:spcPct val="114000"/>
                        </a:lnSpc>
                        <a:spcBef>
                          <a:spcPts val="0"/>
                        </a:spcBef>
                        <a:spcAft>
                          <a:spcPts val="0"/>
                        </a:spcAft>
                        <a:buClrTx/>
                        <a:buSzTx/>
                        <a:buFont typeface="+mj-lt"/>
                        <a:buNone/>
                        <a:tabLst>
                          <a:tab pos="762000" algn="r"/>
                          <a:tab pos="838200" algn="l"/>
                        </a:tabLst>
                        <a:defRPr/>
                      </a:pPr>
                      <a:r>
                        <a:rPr lang="en-US" sz="1300" dirty="0" smtClean="0">
                          <a:solidFill>
                            <a:schemeClr val="tx2"/>
                          </a:solidFill>
                          <a:latin typeface="+mn-lt"/>
                          <a:ea typeface="Times New Roman"/>
                          <a:cs typeface="Times New Roman"/>
                        </a:rPr>
                        <a:t>[Clause 2(76)]</a:t>
                      </a:r>
                    </a:p>
                    <a:p>
                      <a:pPr marL="0" marR="0" lvl="0" indent="0" algn="l">
                        <a:lnSpc>
                          <a:spcPct val="114000"/>
                        </a:lnSpc>
                        <a:spcBef>
                          <a:spcPts val="0"/>
                        </a:spcBef>
                        <a:spcAft>
                          <a:spcPts val="0"/>
                        </a:spcAft>
                        <a:buFont typeface="+mj-lt"/>
                        <a:buNone/>
                        <a:tabLst>
                          <a:tab pos="762000" algn="r"/>
                          <a:tab pos="838200" algn="l"/>
                        </a:tabLst>
                      </a:pPr>
                      <a:endParaRPr lang="en-US" sz="1300" dirty="0" smtClean="0">
                        <a:solidFill>
                          <a:schemeClr val="tx2"/>
                        </a:solidFill>
                        <a:latin typeface="+mn-lt"/>
                        <a:ea typeface="Times New Roman"/>
                        <a:cs typeface="Times New Roman"/>
                      </a:endParaRPr>
                    </a:p>
                  </a:txBody>
                  <a:tcPr marL="91447" marR="91447" marT="45724" marB="45724">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4625" marR="0" indent="-174625" algn="l" defTabSz="914400" rtl="0" eaLnBrk="1" latinLnBrk="0" hangingPunct="1">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300" kern="1200" dirty="0" smtClean="0">
                          <a:solidFill>
                            <a:schemeClr val="tx2"/>
                          </a:solidFill>
                          <a:latin typeface="+mn-lt"/>
                          <a:ea typeface="+mn-ea"/>
                          <a:cs typeface="+mn-cs"/>
                        </a:rPr>
                        <a:t>Director of the Company</a:t>
                      </a:r>
                    </a:p>
                    <a:p>
                      <a:pPr marL="174625" marR="0" indent="-174625" algn="l" defTabSz="914400" rtl="0" eaLnBrk="1" latinLnBrk="0" hangingPunct="1">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300" kern="1200" dirty="0" smtClean="0">
                          <a:solidFill>
                            <a:schemeClr val="tx2"/>
                          </a:solidFill>
                          <a:latin typeface="+mn-lt"/>
                          <a:ea typeface="+mn-ea"/>
                          <a:cs typeface="+mn-cs"/>
                        </a:rPr>
                        <a:t>Relative of such director</a:t>
                      </a:r>
                    </a:p>
                    <a:p>
                      <a:pPr marL="174625" marR="0" indent="-174625" algn="l" defTabSz="914400" rtl="0" eaLnBrk="1" latinLnBrk="0" hangingPunct="1">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300" kern="1200" dirty="0" smtClean="0">
                          <a:solidFill>
                            <a:schemeClr val="tx2"/>
                          </a:solidFill>
                          <a:latin typeface="+mn-lt"/>
                          <a:ea typeface="+mn-ea"/>
                          <a:cs typeface="+mn-cs"/>
                        </a:rPr>
                        <a:t>A firm in which such director or relative is a partner</a:t>
                      </a:r>
                    </a:p>
                    <a:p>
                      <a:pPr marL="174625" marR="0" indent="-174625" algn="l" defTabSz="914400" rtl="0" eaLnBrk="1" latinLnBrk="0" hangingPunct="1">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300" kern="1200" dirty="0" smtClean="0">
                          <a:solidFill>
                            <a:schemeClr val="tx2"/>
                          </a:solidFill>
                          <a:latin typeface="+mn-lt"/>
                          <a:ea typeface="+mn-ea"/>
                          <a:cs typeface="+mn-cs"/>
                        </a:rPr>
                        <a:t>Any other partner of such firm in which director or relative is a partner</a:t>
                      </a:r>
                    </a:p>
                    <a:p>
                      <a:pPr marL="174625" marR="0" indent="-174625" algn="l" defTabSz="914400" rtl="0" eaLnBrk="1" latinLnBrk="0" hangingPunct="1">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300" kern="1200" dirty="0" smtClean="0">
                          <a:solidFill>
                            <a:schemeClr val="tx2"/>
                          </a:solidFill>
                          <a:latin typeface="+mn-lt"/>
                          <a:ea typeface="+mn-ea"/>
                          <a:cs typeface="+mn-cs"/>
                        </a:rPr>
                        <a:t>Private Company in which such director is a director or member</a:t>
                      </a:r>
                    </a:p>
                  </a:txBody>
                  <a:tcPr marL="91447" marR="91447" marT="45724" marB="45724">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14000"/>
                        </a:lnSpc>
                        <a:spcBef>
                          <a:spcPts val="0"/>
                        </a:spcBef>
                        <a:spcAft>
                          <a:spcPts val="0"/>
                        </a:spcAft>
                        <a:buClrTx/>
                        <a:buSzTx/>
                        <a:buFontTx/>
                        <a:buNone/>
                        <a:tabLst/>
                        <a:defRPr/>
                      </a:pPr>
                      <a:r>
                        <a:rPr lang="en-US" sz="1300" i="0" kern="1200" dirty="0" smtClean="0">
                          <a:solidFill>
                            <a:schemeClr val="tx2"/>
                          </a:solidFill>
                          <a:latin typeface="+mn-lt"/>
                          <a:ea typeface="+mn-ea"/>
                          <a:cs typeface="+mn-cs"/>
                        </a:rPr>
                        <a:t>“Related Party” :</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director or his relative;</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KMP or his relative;</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firm, in which a director, manager or his relative is a partner;</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private company in which a director or manager is a member or director ;</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public company in which a director or manager is a director or holds along with his relatives, more than 2% of its paid-up share capital;</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any body corporate whose BoD, managing director, or manager is accustomed to act in accordance with the advice, directions or instructions of a director or manager;</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any person under whose advice, directions or instructions a director or manager is accustomed to act;</a:t>
                      </a:r>
                    </a:p>
                    <a:p>
                      <a:pPr marL="174625" indent="-174625" algn="l" defTabSz="914400" rtl="0" eaLnBrk="1" latinLnBrk="0" hangingPunct="1">
                        <a:spcBef>
                          <a:spcPts val="0"/>
                        </a:spcBef>
                        <a:spcAft>
                          <a:spcPts val="0"/>
                        </a:spcAft>
                        <a:buFont typeface="Arial" pitchFamily="34" charset="0"/>
                        <a:buChar char="•"/>
                        <a:tabLst>
                          <a:tab pos="561975" algn="l"/>
                        </a:tabLst>
                        <a:defRPr/>
                      </a:pPr>
                      <a:r>
                        <a:rPr lang="en-US" sz="1300" kern="1200" dirty="0" smtClean="0">
                          <a:solidFill>
                            <a:schemeClr val="tx2"/>
                          </a:solidFill>
                          <a:latin typeface="+mn-lt"/>
                          <a:ea typeface="+mn-ea"/>
                          <a:cs typeface="+mn-cs"/>
                        </a:rPr>
                        <a:t>any company which is—</a:t>
                      </a:r>
                    </a:p>
                    <a:p>
                      <a:pPr marL="463550" lvl="2" indent="-285750" algn="l">
                        <a:spcBef>
                          <a:spcPts val="0"/>
                        </a:spcBef>
                        <a:spcAft>
                          <a:spcPts val="0"/>
                        </a:spcAft>
                        <a:buSzPts val="800"/>
                        <a:buFont typeface="Arial" pitchFamily="34" charset="0"/>
                        <a:buChar char="‒"/>
                        <a:tabLst>
                          <a:tab pos="228600" algn="l"/>
                          <a:tab pos="790575" algn="l"/>
                          <a:tab pos="1247775" algn="l"/>
                        </a:tabLst>
                        <a:defRPr/>
                      </a:pPr>
                      <a:r>
                        <a:rPr lang="en-US" sz="1300" dirty="0" smtClean="0">
                          <a:solidFill>
                            <a:schemeClr val="tx2"/>
                          </a:solidFill>
                        </a:rPr>
                        <a:t>a holding, subsidiary or an associate company of such company; or</a:t>
                      </a:r>
                    </a:p>
                    <a:p>
                      <a:pPr marL="463550" lvl="2" indent="-285750" algn="l">
                        <a:spcBef>
                          <a:spcPts val="0"/>
                        </a:spcBef>
                        <a:spcAft>
                          <a:spcPts val="0"/>
                        </a:spcAft>
                        <a:buSzPts val="800"/>
                        <a:buFont typeface="Arial" pitchFamily="34" charset="0"/>
                        <a:buChar char="‒"/>
                        <a:tabLst>
                          <a:tab pos="790575" algn="l"/>
                          <a:tab pos="1247775" algn="l"/>
                        </a:tabLst>
                        <a:defRPr/>
                      </a:pPr>
                      <a:r>
                        <a:rPr lang="en-US" sz="1300" dirty="0" smtClean="0">
                          <a:solidFill>
                            <a:schemeClr val="tx2"/>
                          </a:solidFill>
                        </a:rPr>
                        <a:t>a subsidiary of a holding company to which it is also a subsidiary</a:t>
                      </a:r>
                    </a:p>
                    <a:p>
                      <a:pPr marL="174625" lvl="1" indent="-174625" algn="l" defTabSz="914400" rtl="0" eaLnBrk="1" latinLnBrk="0" hangingPunct="1">
                        <a:spcBef>
                          <a:spcPts val="0"/>
                        </a:spcBef>
                        <a:spcAft>
                          <a:spcPts val="0"/>
                        </a:spcAft>
                        <a:buSzPts val="800"/>
                        <a:buFont typeface="Arial" pitchFamily="34" charset="0"/>
                        <a:buChar char="•"/>
                        <a:tabLst>
                          <a:tab pos="561975" algn="l"/>
                        </a:tabLst>
                        <a:defRPr/>
                      </a:pPr>
                      <a:r>
                        <a:rPr lang="en-US" sz="1300" kern="1200" dirty="0" smtClean="0">
                          <a:solidFill>
                            <a:schemeClr val="tx2"/>
                          </a:solidFill>
                          <a:latin typeface="+mn-lt"/>
                          <a:ea typeface="+mn-ea"/>
                          <a:cs typeface="+mn-cs"/>
                        </a:rPr>
                        <a:t>such other persons as may be prescribed</a:t>
                      </a:r>
                    </a:p>
                  </a:txBody>
                  <a:tcPr marL="91447" marR="91447" marT="45724" marB="45724">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ext Box 409"/>
          <p:cNvSpPr txBox="1">
            <a:spLocks noChangeArrowheads="1"/>
          </p:cNvSpPr>
          <p:nvPr/>
        </p:nvSpPr>
        <p:spPr bwMode="auto">
          <a:xfrm>
            <a:off x="377825" y="5413375"/>
            <a:ext cx="8568418" cy="129222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300" b="1" dirty="0">
                <a:solidFill>
                  <a:schemeClr val="tx2"/>
                </a:solidFill>
              </a:rPr>
              <a:t>Takeaway</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altLang="en-GB" sz="1300" dirty="0" smtClean="0">
                <a:solidFill>
                  <a:srgbClr val="FF0000"/>
                </a:solidFill>
                <a:sym typeface="Times New Roman" pitchFamily="18" charset="0"/>
              </a:rPr>
              <a:t>The scope of related party is substantially expanded to ensure interest of shareholders. As </a:t>
            </a:r>
            <a:r>
              <a:rPr lang="en-US" altLang="en-GB" sz="1300" dirty="0">
                <a:solidFill>
                  <a:srgbClr val="FF0000"/>
                </a:solidFill>
                <a:sym typeface="Times New Roman" pitchFamily="18" charset="0"/>
              </a:rPr>
              <a:t>per draft rules </a:t>
            </a:r>
            <a:r>
              <a:rPr lang="en-US" altLang="en-GB" sz="1300">
                <a:solidFill>
                  <a:srgbClr val="FF0000"/>
                </a:solidFill>
                <a:sym typeface="Times New Roman" pitchFamily="18" charset="0"/>
              </a:rPr>
              <a:t>– </a:t>
            </a:r>
            <a:r>
              <a:rPr lang="en-US" altLang="en-GB" sz="1300" smtClean="0">
                <a:solidFill>
                  <a:srgbClr val="FF0000"/>
                </a:solidFill>
                <a:sym typeface="Times New Roman" pitchFamily="18" charset="0"/>
              </a:rPr>
              <a:t>“other prescribed </a:t>
            </a:r>
            <a:r>
              <a:rPr lang="en-US" altLang="en-GB" sz="1300">
                <a:solidFill>
                  <a:srgbClr val="FF0000"/>
                </a:solidFill>
                <a:sym typeface="Times New Roman" pitchFamily="18" charset="0"/>
              </a:rPr>
              <a:t>persons </a:t>
            </a:r>
            <a:r>
              <a:rPr lang="en-US" altLang="en-GB" sz="1300" smtClean="0">
                <a:solidFill>
                  <a:srgbClr val="FF0000"/>
                </a:solidFill>
                <a:sym typeface="Times New Roman" pitchFamily="18" charset="0"/>
              </a:rPr>
              <a:t>“ </a:t>
            </a:r>
            <a:r>
              <a:rPr lang="en-US" altLang="en-GB" sz="1300" dirty="0" smtClean="0">
                <a:solidFill>
                  <a:srgbClr val="FF0000"/>
                </a:solidFill>
                <a:sym typeface="Times New Roman" pitchFamily="18" charset="0"/>
              </a:rPr>
              <a:t>means  a director </a:t>
            </a:r>
            <a:r>
              <a:rPr lang="en-US" altLang="en-GB" sz="1300" dirty="0">
                <a:solidFill>
                  <a:srgbClr val="FF0000"/>
                </a:solidFill>
                <a:sym typeface="Times New Roman" pitchFamily="18" charset="0"/>
              </a:rPr>
              <a:t>or </a:t>
            </a:r>
            <a:r>
              <a:rPr lang="en-US" altLang="en-GB" sz="1300" dirty="0" smtClean="0">
                <a:solidFill>
                  <a:srgbClr val="FF0000"/>
                </a:solidFill>
                <a:sym typeface="Times New Roman" pitchFamily="18" charset="0"/>
              </a:rPr>
              <a:t>KMP of </a:t>
            </a:r>
            <a:r>
              <a:rPr lang="en-US" altLang="en-GB" sz="1300" dirty="0">
                <a:solidFill>
                  <a:srgbClr val="FF0000"/>
                </a:solidFill>
                <a:sym typeface="Times New Roman" pitchFamily="18" charset="0"/>
              </a:rPr>
              <a:t>the holding, subsidiary or associate company of such company or his </a:t>
            </a:r>
            <a:r>
              <a:rPr lang="en-US" altLang="en-GB" sz="1300" dirty="0" smtClean="0">
                <a:solidFill>
                  <a:srgbClr val="FF0000"/>
                </a:solidFill>
                <a:sym typeface="Times New Roman" pitchFamily="18" charset="0"/>
              </a:rPr>
              <a:t>relative or any </a:t>
            </a:r>
            <a:r>
              <a:rPr lang="en-US" altLang="en-GB" sz="1300" dirty="0">
                <a:solidFill>
                  <a:srgbClr val="FF0000"/>
                </a:solidFill>
                <a:sym typeface="Times New Roman" pitchFamily="18" charset="0"/>
              </a:rPr>
              <a:t>person appointed in senior management in the company or its holding, subsidiary or </a:t>
            </a:r>
            <a:r>
              <a:rPr lang="en-US" altLang="en-GB" sz="1300">
                <a:solidFill>
                  <a:srgbClr val="FF0000"/>
                </a:solidFill>
                <a:sym typeface="Times New Roman" pitchFamily="18" charset="0"/>
              </a:rPr>
              <a:t>associate </a:t>
            </a:r>
            <a:r>
              <a:rPr lang="en-US" altLang="en-GB" sz="1300" smtClean="0">
                <a:solidFill>
                  <a:srgbClr val="FF0000"/>
                </a:solidFill>
                <a:sym typeface="Times New Roman" pitchFamily="18" charset="0"/>
              </a:rPr>
              <a:t>company.  </a:t>
            </a:r>
            <a:endParaRPr lang="en-US" altLang="en-GB" sz="1300" dirty="0">
              <a:solidFill>
                <a:srgbClr val="FF0000"/>
              </a:solidFill>
              <a:sym typeface="Times New Roman" pitchFamily="18" charset="0"/>
            </a:endParaRPr>
          </a:p>
        </p:txBody>
      </p:sp>
    </p:spTree>
    <p:extLst>
      <p:ext uri="{BB962C8B-B14F-4D97-AF65-F5344CB8AC3E}">
        <p14:creationId xmlns:p14="http://schemas.microsoft.com/office/powerpoint/2010/main" val="2873347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Related Party Transactions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35</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238915168"/>
              </p:ext>
            </p:extLst>
          </p:nvPr>
        </p:nvGraphicFramePr>
        <p:xfrm>
          <a:off x="415925" y="821514"/>
          <a:ext cx="8123238" cy="5183256"/>
        </p:xfrm>
        <a:graphic>
          <a:graphicData uri="http://schemas.openxmlformats.org/drawingml/2006/table">
            <a:tbl>
              <a:tblPr firstRow="1" bandRow="1">
                <a:tableStyleId>{F5AB1C69-6EDB-4FF4-983F-18BD219EF322}</a:tableStyleId>
              </a:tblPr>
              <a:tblGrid>
                <a:gridCol w="1663438"/>
                <a:gridCol w="2949837"/>
                <a:gridCol w="3509963"/>
              </a:tblGrid>
              <a:tr h="379489">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algn="l"/>
                      <a:r>
                        <a:rPr lang="en-US" sz="1600" dirty="0" smtClean="0"/>
                        <a:t>Companies Act 1956</a:t>
                      </a:r>
                      <a:endParaRPr lang="en-US" sz="16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B w="38100" cmpd="sng">
                      <a:noFill/>
                    </a:lnB>
                    <a:solidFill>
                      <a:schemeClr val="accent2"/>
                    </a:solidFill>
                  </a:tcPr>
                </a:tc>
              </a:tr>
              <a:tr h="880895">
                <a:tc>
                  <a:txBody>
                    <a:bodyPr/>
                    <a:lstStyle/>
                    <a:p>
                      <a:pPr marL="0" marR="0" lvl="0" indent="0" algn="l">
                        <a:lnSpc>
                          <a:spcPct val="114000"/>
                        </a:lnSpc>
                        <a:spcBef>
                          <a:spcPts val="0"/>
                        </a:spcBef>
                        <a:spcAft>
                          <a:spcPts val="0"/>
                        </a:spcAft>
                        <a:buFont typeface="+mj-lt"/>
                        <a:buNone/>
                        <a:tabLst>
                          <a:tab pos="762000" algn="r"/>
                          <a:tab pos="838200" algn="l"/>
                        </a:tabLst>
                      </a:pPr>
                      <a:r>
                        <a:rPr lang="en-US" sz="1400" dirty="0" smtClean="0">
                          <a:solidFill>
                            <a:schemeClr val="tx2"/>
                          </a:solidFill>
                          <a:latin typeface="+mn-lt"/>
                          <a:ea typeface="Times New Roman"/>
                          <a:cs typeface="Times New Roman"/>
                        </a:rPr>
                        <a:t>Non-cash transaction with directors</a:t>
                      </a:r>
                    </a:p>
                    <a:p>
                      <a:pPr marL="0" marR="0" lvl="0" indent="0" algn="l">
                        <a:lnSpc>
                          <a:spcPct val="114000"/>
                        </a:lnSpc>
                        <a:spcBef>
                          <a:spcPts val="0"/>
                        </a:spcBef>
                        <a:spcAft>
                          <a:spcPts val="0"/>
                        </a:spcAft>
                        <a:buFont typeface="+mj-lt"/>
                        <a:buNone/>
                        <a:tabLst>
                          <a:tab pos="762000" algn="r"/>
                          <a:tab pos="838200" algn="l"/>
                        </a:tabLst>
                      </a:pPr>
                      <a:r>
                        <a:rPr lang="en-US" sz="1400" dirty="0" smtClean="0">
                          <a:solidFill>
                            <a:schemeClr val="tx2"/>
                          </a:solidFill>
                          <a:latin typeface="+mn-lt"/>
                          <a:ea typeface="Times New Roman"/>
                          <a:cs typeface="Times New Roman"/>
                        </a:rPr>
                        <a:t>[Clause 192]</a:t>
                      </a: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lnSpc>
                          <a:spcPct val="114000"/>
                        </a:lnSpc>
                        <a:spcBef>
                          <a:spcPts val="0"/>
                        </a:spcBef>
                        <a:spcAft>
                          <a:spcPts val="0"/>
                        </a:spcAft>
                        <a:buFont typeface="Arial" pitchFamily="34" charset="0"/>
                        <a:buNone/>
                        <a:tabLst>
                          <a:tab pos="152400" algn="l"/>
                          <a:tab pos="228600" algn="l"/>
                          <a:tab pos="304800" algn="l"/>
                          <a:tab pos="381000" algn="l"/>
                          <a:tab pos="457200" algn="l"/>
                        </a:tabLst>
                      </a:pPr>
                      <a:r>
                        <a:rPr lang="en-US" sz="1400" kern="1200" dirty="0" smtClean="0">
                          <a:solidFill>
                            <a:schemeClr val="accent1"/>
                          </a:solidFill>
                          <a:latin typeface="+mn-lt"/>
                          <a:ea typeface="+mn-ea"/>
                          <a:cs typeface="+mn-cs"/>
                        </a:rPr>
                        <a:t>No</a:t>
                      </a:r>
                      <a:r>
                        <a:rPr lang="en-US" sz="1400" kern="1200" baseline="0" dirty="0" smtClean="0">
                          <a:solidFill>
                            <a:schemeClr val="accent1"/>
                          </a:solidFill>
                          <a:latin typeface="+mn-lt"/>
                          <a:ea typeface="+mn-ea"/>
                          <a:cs typeface="+mn-cs"/>
                        </a:rPr>
                        <a:t> such restriction </a:t>
                      </a:r>
                      <a:endParaRPr lang="en-US" sz="1400" dirty="0" smtClean="0">
                        <a:solidFill>
                          <a:schemeClr val="tx2"/>
                        </a:solidFill>
                        <a:latin typeface="+mn-lt"/>
                        <a:ea typeface="Times New Roman"/>
                        <a:cs typeface="Times New Roman"/>
                      </a:endParaRP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14000"/>
                        </a:lnSpc>
                        <a:spcBef>
                          <a:spcPts val="0"/>
                        </a:spcBef>
                        <a:spcAft>
                          <a:spcPts val="0"/>
                        </a:spcAft>
                        <a:buClrTx/>
                        <a:buSzTx/>
                        <a:buFont typeface="Arial" pitchFamily="34" charset="0"/>
                        <a:buNone/>
                        <a:tabLst>
                          <a:tab pos="152400" algn="l"/>
                          <a:tab pos="228600" algn="l"/>
                          <a:tab pos="304800" algn="l"/>
                          <a:tab pos="381000" algn="l"/>
                          <a:tab pos="457200" algn="l"/>
                        </a:tabLst>
                        <a:defRPr/>
                      </a:pPr>
                      <a:r>
                        <a:rPr lang="en-US" altLang="en-GB" sz="1400" kern="1200" dirty="0" smtClean="0">
                          <a:solidFill>
                            <a:schemeClr val="tx2"/>
                          </a:solidFill>
                          <a:latin typeface="+mn-lt"/>
                          <a:ea typeface="+mn-ea"/>
                          <a:cs typeface="+mn-cs"/>
                          <a:sym typeface="Times New Roman" pitchFamily="18" charset="0"/>
                        </a:rPr>
                        <a:t>Non-cash</a:t>
                      </a:r>
                      <a:r>
                        <a:rPr lang="en-US" altLang="en-GB" sz="1400" kern="1200" baseline="0" dirty="0" smtClean="0">
                          <a:solidFill>
                            <a:schemeClr val="tx2"/>
                          </a:solidFill>
                          <a:latin typeface="+mn-lt"/>
                          <a:ea typeface="+mn-ea"/>
                          <a:cs typeface="+mn-cs"/>
                          <a:sym typeface="Times New Roman" pitchFamily="18" charset="0"/>
                        </a:rPr>
                        <a:t> </a:t>
                      </a:r>
                      <a:r>
                        <a:rPr lang="en-US" sz="1400" kern="1200" dirty="0" smtClean="0">
                          <a:solidFill>
                            <a:schemeClr val="tx2"/>
                          </a:solidFill>
                          <a:latin typeface="+mn-lt"/>
                          <a:ea typeface="+mn-ea"/>
                          <a:cs typeface="+mn-cs"/>
                        </a:rPr>
                        <a:t>transaction with a director of the company or its holding, subsidiary or associate company or a person connected for acquisition or sale of assets </a:t>
                      </a:r>
                      <a:r>
                        <a:rPr lang="en-US" altLang="en-GB" sz="1400" kern="1200" baseline="0" dirty="0" smtClean="0">
                          <a:solidFill>
                            <a:schemeClr val="tx2"/>
                          </a:solidFill>
                          <a:latin typeface="+mn-lt"/>
                          <a:ea typeface="+mn-ea"/>
                          <a:cs typeface="+mn-cs"/>
                          <a:sym typeface="Times New Roman" pitchFamily="18" charset="0"/>
                        </a:rPr>
                        <a:t>allowed only with prior approval of the members in a general meeting and supported by values determined by Registered </a:t>
                      </a:r>
                      <a:r>
                        <a:rPr lang="en-US" altLang="en-GB" sz="1400" kern="1200" baseline="0" dirty="0" err="1" smtClean="0">
                          <a:solidFill>
                            <a:schemeClr val="tx2"/>
                          </a:solidFill>
                          <a:latin typeface="+mn-lt"/>
                          <a:ea typeface="+mn-ea"/>
                          <a:cs typeface="+mn-cs"/>
                          <a:sym typeface="Times New Roman" pitchFamily="18" charset="0"/>
                        </a:rPr>
                        <a:t>valuers</a:t>
                      </a:r>
                      <a:endParaRPr lang="en-US" altLang="en-GB" sz="1400" kern="1200" dirty="0" smtClean="0">
                        <a:solidFill>
                          <a:schemeClr val="tx2"/>
                        </a:solidFill>
                        <a:latin typeface="+mn-lt"/>
                        <a:ea typeface="+mn-ea"/>
                        <a:cs typeface="+mn-cs"/>
                        <a:sym typeface="Times New Roman" pitchFamily="18" charset="0"/>
                      </a:endParaRP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880895">
                <a:tc>
                  <a:txBody>
                    <a:bodyPr/>
                    <a:lstStyle/>
                    <a:p>
                      <a:pPr marL="0" marR="0" lvl="0" indent="0" algn="l">
                        <a:lnSpc>
                          <a:spcPct val="114000"/>
                        </a:lnSpc>
                        <a:spcBef>
                          <a:spcPts val="0"/>
                        </a:spcBef>
                        <a:spcAft>
                          <a:spcPts val="0"/>
                        </a:spcAft>
                        <a:buFont typeface="+mj-lt"/>
                        <a:buNone/>
                        <a:tabLst>
                          <a:tab pos="762000" algn="r"/>
                          <a:tab pos="838200" algn="l"/>
                        </a:tabLst>
                      </a:pPr>
                      <a:r>
                        <a:rPr lang="en-US" sz="1400" dirty="0" smtClean="0">
                          <a:solidFill>
                            <a:schemeClr val="tx2"/>
                          </a:solidFill>
                          <a:latin typeface="+mn-lt"/>
                          <a:ea typeface="Times New Roman"/>
                          <a:cs typeface="Times New Roman"/>
                        </a:rPr>
                        <a:t>Exemptions</a:t>
                      </a:r>
                    </a:p>
                    <a:p>
                      <a:pPr marL="0" marR="0" lvl="0" indent="0" algn="l" defTabSz="914400" rtl="0" eaLnBrk="1" fontAlgn="auto" latinLnBrk="0" hangingPunct="1">
                        <a:lnSpc>
                          <a:spcPct val="114000"/>
                        </a:lnSpc>
                        <a:spcBef>
                          <a:spcPts val="0"/>
                        </a:spcBef>
                        <a:spcAft>
                          <a:spcPts val="0"/>
                        </a:spcAft>
                        <a:buClrTx/>
                        <a:buSzTx/>
                        <a:buFont typeface="+mj-lt"/>
                        <a:buNone/>
                        <a:tabLst>
                          <a:tab pos="762000" algn="r"/>
                          <a:tab pos="838200" algn="l"/>
                        </a:tabLst>
                        <a:defRPr/>
                      </a:pPr>
                      <a:r>
                        <a:rPr lang="en-US" sz="1400" dirty="0" smtClean="0">
                          <a:solidFill>
                            <a:schemeClr val="tx2"/>
                          </a:solidFill>
                          <a:latin typeface="+mn-lt"/>
                          <a:ea typeface="Times New Roman"/>
                          <a:cs typeface="Times New Roman"/>
                        </a:rPr>
                        <a:t>[Proviso to Clause 188(1)]</a:t>
                      </a:r>
                    </a:p>
                    <a:p>
                      <a:pPr marL="0" marR="0" lvl="0" indent="0" algn="l">
                        <a:lnSpc>
                          <a:spcPct val="114000"/>
                        </a:lnSpc>
                        <a:spcBef>
                          <a:spcPts val="0"/>
                        </a:spcBef>
                        <a:spcAft>
                          <a:spcPts val="0"/>
                        </a:spcAft>
                        <a:buFont typeface="+mj-lt"/>
                        <a:buNone/>
                        <a:tabLst>
                          <a:tab pos="762000" algn="r"/>
                          <a:tab pos="838200" algn="l"/>
                        </a:tabLst>
                      </a:pPr>
                      <a:endParaRPr lang="en-US" sz="1400" dirty="0" smtClean="0">
                        <a:solidFill>
                          <a:schemeClr val="tx2"/>
                        </a:solidFill>
                        <a:latin typeface="+mn-lt"/>
                        <a:ea typeface="Times New Roman"/>
                        <a:cs typeface="Times New Roman"/>
                      </a:endParaRP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5888" marR="0" indent="-115888" algn="l">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400" dirty="0" smtClean="0">
                          <a:solidFill>
                            <a:schemeClr val="tx2"/>
                          </a:solidFill>
                          <a:latin typeface="+mn-lt"/>
                          <a:ea typeface="Times New Roman"/>
                          <a:cs typeface="Times New Roman"/>
                        </a:rPr>
                        <a:t>Purchase/Sale of goods and materials</a:t>
                      </a:r>
                      <a:r>
                        <a:rPr lang="en-US" sz="1400" baseline="0" dirty="0" smtClean="0">
                          <a:solidFill>
                            <a:schemeClr val="tx2"/>
                          </a:solidFill>
                          <a:latin typeface="+mn-lt"/>
                          <a:ea typeface="Times New Roman"/>
                          <a:cs typeface="Times New Roman"/>
                        </a:rPr>
                        <a:t> f</a:t>
                      </a:r>
                      <a:r>
                        <a:rPr lang="en-US" sz="1400" dirty="0" smtClean="0">
                          <a:solidFill>
                            <a:schemeClr val="tx2"/>
                          </a:solidFill>
                          <a:latin typeface="+mn-lt"/>
                          <a:ea typeface="Times New Roman"/>
                          <a:cs typeface="Times New Roman"/>
                        </a:rPr>
                        <a:t>or cash</a:t>
                      </a:r>
                      <a:r>
                        <a:rPr lang="en-US" sz="1400" baseline="0" dirty="0" smtClean="0">
                          <a:solidFill>
                            <a:schemeClr val="tx2"/>
                          </a:solidFill>
                          <a:latin typeface="+mn-lt"/>
                          <a:ea typeface="Times New Roman"/>
                          <a:cs typeface="Times New Roman"/>
                        </a:rPr>
                        <a:t> at prevailing  market price.</a:t>
                      </a:r>
                    </a:p>
                    <a:p>
                      <a:pPr marL="115888" marR="0" indent="-115888" algn="l">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400" dirty="0" smtClean="0">
                          <a:solidFill>
                            <a:schemeClr val="tx2"/>
                          </a:solidFill>
                          <a:latin typeface="+mn-lt"/>
                          <a:ea typeface="Times New Roman"/>
                          <a:cs typeface="Times New Roman"/>
                        </a:rPr>
                        <a:t>Purchase/Sale of goods and materials</a:t>
                      </a:r>
                      <a:r>
                        <a:rPr lang="en-US" sz="1400" baseline="0" dirty="0" smtClean="0">
                          <a:solidFill>
                            <a:schemeClr val="tx2"/>
                          </a:solidFill>
                          <a:latin typeface="+mn-lt"/>
                          <a:ea typeface="Times New Roman"/>
                          <a:cs typeface="Times New Roman"/>
                        </a:rPr>
                        <a:t> or services the cost of which does not exceed </a:t>
                      </a:r>
                      <a:r>
                        <a:rPr lang="en-US" sz="1400" kern="1200" baseline="0" dirty="0" smtClean="0">
                          <a:solidFill>
                            <a:schemeClr val="tx2"/>
                          </a:solidFill>
                          <a:latin typeface="Rupee Foradian"/>
                          <a:ea typeface="+mn-ea"/>
                          <a:cs typeface="+mn-cs"/>
                        </a:rPr>
                        <a:t>`</a:t>
                      </a:r>
                      <a:r>
                        <a:rPr lang="en-US" sz="1400" baseline="0" dirty="0" smtClean="0">
                          <a:solidFill>
                            <a:schemeClr val="tx2"/>
                          </a:solidFill>
                          <a:latin typeface="+mn-lt"/>
                          <a:ea typeface="Times New Roman"/>
                          <a:cs typeface="Times New Roman"/>
                        </a:rPr>
                        <a:t> 5,000/- in any year during the period of contract</a:t>
                      </a:r>
                    </a:p>
                    <a:p>
                      <a:pPr marL="115888" marR="0" indent="-115888" algn="l">
                        <a:lnSpc>
                          <a:spcPct val="114000"/>
                        </a:lnSpc>
                        <a:spcBef>
                          <a:spcPts val="0"/>
                        </a:spcBef>
                        <a:spcAft>
                          <a:spcPts val="0"/>
                        </a:spcAft>
                        <a:buFont typeface="Arial" pitchFamily="34" charset="0"/>
                        <a:buChar char="•"/>
                        <a:tabLst>
                          <a:tab pos="152400" algn="l"/>
                          <a:tab pos="228600" algn="l"/>
                          <a:tab pos="304800" algn="l"/>
                          <a:tab pos="381000" algn="l"/>
                          <a:tab pos="457200" algn="l"/>
                        </a:tabLst>
                      </a:pPr>
                      <a:r>
                        <a:rPr lang="en-US" sz="1400" baseline="0" dirty="0" smtClean="0">
                          <a:solidFill>
                            <a:schemeClr val="tx2"/>
                          </a:solidFill>
                          <a:latin typeface="+mn-lt"/>
                          <a:ea typeface="Times New Roman"/>
                          <a:cs typeface="Times New Roman"/>
                        </a:rPr>
                        <a:t>Any transaction of banking / insurance  company in the ordinary course of such company</a:t>
                      </a:r>
                      <a:endParaRPr lang="en-US" sz="1400" dirty="0" smtClean="0">
                        <a:solidFill>
                          <a:schemeClr val="tx2"/>
                        </a:solidFill>
                        <a:latin typeface="+mn-lt"/>
                        <a:ea typeface="Times New Roman"/>
                        <a:cs typeface="Times New Roman"/>
                      </a:endParaRP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14000"/>
                        </a:lnSpc>
                        <a:spcBef>
                          <a:spcPts val="0"/>
                        </a:spcBef>
                        <a:spcAft>
                          <a:spcPts val="0"/>
                        </a:spcAft>
                        <a:buClrTx/>
                        <a:buSzTx/>
                        <a:buFont typeface="Arial" pitchFamily="34" charset="0"/>
                        <a:buNone/>
                        <a:tabLst>
                          <a:tab pos="152400" algn="l"/>
                          <a:tab pos="228600" algn="l"/>
                          <a:tab pos="304800" algn="l"/>
                          <a:tab pos="381000" algn="l"/>
                          <a:tab pos="457200" algn="l"/>
                        </a:tabLst>
                        <a:defRPr/>
                      </a:pPr>
                      <a:r>
                        <a:rPr lang="en-US" sz="1400" baseline="0" dirty="0" smtClean="0">
                          <a:solidFill>
                            <a:schemeClr val="tx2"/>
                          </a:solidFill>
                          <a:latin typeface="+mn-lt"/>
                          <a:ea typeface="Times New Roman"/>
                          <a:cs typeface="Times New Roman"/>
                        </a:rPr>
                        <a:t>Any transaction entered by company in its ordinary course of business which are on arm’s length basis</a:t>
                      </a:r>
                      <a:endParaRPr lang="en-US" sz="1400" dirty="0" smtClean="0">
                        <a:solidFill>
                          <a:schemeClr val="tx2"/>
                        </a:solidFill>
                        <a:latin typeface="+mn-lt"/>
                        <a:ea typeface="Times New Roman"/>
                        <a:cs typeface="Times New Roman"/>
                      </a:endParaRPr>
                    </a:p>
                  </a:txBody>
                  <a:tcPr marL="91447" marR="91447" marT="45718" marB="4571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Text Box 409"/>
          <p:cNvSpPr txBox="1">
            <a:spLocks noChangeArrowheads="1"/>
          </p:cNvSpPr>
          <p:nvPr/>
        </p:nvSpPr>
        <p:spPr bwMode="auto">
          <a:xfrm>
            <a:off x="377825" y="5810935"/>
            <a:ext cx="8568418" cy="818465"/>
          </a:xfrm>
          <a:prstGeom prst="rect">
            <a:avLst/>
          </a:prstGeom>
          <a:noFill/>
          <a:ln>
            <a:noFill/>
          </a:ln>
          <a:extLst>
            <a:ext uri="{909E8E84-426E-40DD-AFC4-6F175D3DCCD1}">
              <a14:hiddenFill xmlns:a14="http://schemas.microsoft.com/office/drawing/2010/main">
                <a:solidFill>
                  <a:srgbClr val="00B0F0"/>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tabLst>
                <a:tab pos="762000" algn="r"/>
                <a:tab pos="838200" algn="l"/>
              </a:tabLst>
              <a:defRPr/>
            </a:pPr>
            <a:r>
              <a:rPr lang="en-GB" altLang="en-GB" sz="1400" b="1" dirty="0">
                <a:solidFill>
                  <a:schemeClr val="tx2"/>
                </a:solidFill>
              </a:rPr>
              <a:t>Takeaway</a:t>
            </a:r>
          </a:p>
          <a:p>
            <a:pPr marL="285750" lvl="0" indent="-285750" fontAlgn="auto">
              <a:lnSpc>
                <a:spcPct val="114000"/>
              </a:lnSpc>
              <a:spcBef>
                <a:spcPts val="0"/>
              </a:spcBef>
              <a:spcAft>
                <a:spcPts val="0"/>
              </a:spcAft>
              <a:buFont typeface="Arial" pitchFamily="34" charset="0"/>
              <a:buChar char="•"/>
              <a:tabLst>
                <a:tab pos="762000" algn="r"/>
                <a:tab pos="838200" algn="l"/>
              </a:tabLst>
              <a:defRPr/>
            </a:pPr>
            <a:r>
              <a:rPr lang="en-US" altLang="en-GB" sz="1400" dirty="0">
                <a:solidFill>
                  <a:schemeClr val="tx2"/>
                </a:solidFill>
                <a:sym typeface="Times New Roman" pitchFamily="18" charset="0"/>
              </a:rPr>
              <a:t>Justification to be provided in BOD report for related party transaction – more onus on </a:t>
            </a:r>
            <a:r>
              <a:rPr lang="en-US" altLang="en-GB" sz="1400" dirty="0" smtClean="0">
                <a:solidFill>
                  <a:schemeClr val="tx2"/>
                </a:solidFill>
                <a:sym typeface="Times New Roman" pitchFamily="18" charset="0"/>
              </a:rPr>
              <a:t>BOD</a:t>
            </a:r>
            <a:endParaRPr lang="en-US" altLang="en-GB" sz="1400" dirty="0">
              <a:solidFill>
                <a:schemeClr val="tx2"/>
              </a:solidFill>
              <a:sym typeface="Times New Roman" pitchFamily="18" charset="0"/>
            </a:endParaRPr>
          </a:p>
        </p:txBody>
      </p:sp>
    </p:spTree>
    <p:extLst>
      <p:ext uri="{BB962C8B-B14F-4D97-AF65-F5344CB8AC3E}">
        <p14:creationId xmlns:p14="http://schemas.microsoft.com/office/powerpoint/2010/main" val="30618777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Glossary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56201660"/>
              </p:ext>
            </p:extLst>
          </p:nvPr>
        </p:nvGraphicFramePr>
        <p:xfrm>
          <a:off x="304800" y="914400"/>
          <a:ext cx="8458200" cy="2801624"/>
        </p:xfrm>
        <a:graphic>
          <a:graphicData uri="http://schemas.openxmlformats.org/drawingml/2006/table">
            <a:tbl>
              <a:tblPr firstRow="1" firstCol="1" bandRow="1">
                <a:tableStyleId>{C083E6E3-FA7D-4D7B-A595-EF9225AFEA82}</a:tableStyleId>
              </a:tblPr>
              <a:tblGrid>
                <a:gridCol w="4038600"/>
                <a:gridCol w="4419600"/>
              </a:tblGrid>
              <a:tr h="350203">
                <a:tc>
                  <a:txBody>
                    <a:bodyPr/>
                    <a:lstStyle/>
                    <a:p>
                      <a:pPr marL="0" marR="0" algn="just">
                        <a:lnSpc>
                          <a:spcPct val="150000"/>
                        </a:lnSpc>
                        <a:spcBef>
                          <a:spcPts val="0"/>
                        </a:spcBef>
                        <a:spcAft>
                          <a:spcPts val="0"/>
                        </a:spcAft>
                      </a:pPr>
                      <a:r>
                        <a:rPr lang="en-US" sz="1500" b="0" dirty="0">
                          <a:solidFill>
                            <a:schemeClr val="accent1"/>
                          </a:solidFill>
                          <a:effectLst/>
                        </a:rPr>
                        <a:t>AGM: Annual General Meeting</a:t>
                      </a:r>
                      <a:endParaRPr lang="en-US" sz="1500" b="0" dirty="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BOD: Board of Directors</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CA: Chartered Accountant</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kern="1200" dirty="0" smtClean="0">
                          <a:solidFill>
                            <a:schemeClr val="accent1"/>
                          </a:solidFill>
                          <a:effectLst/>
                          <a:latin typeface="+mn-lt"/>
                          <a:ea typeface="+mn-ea"/>
                          <a:cs typeface="+mn-cs"/>
                        </a:rPr>
                        <a:t>CARO: Companies (Auditor's Report) Order 2003</a:t>
                      </a: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CEO: Chief Executive Officer</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CFO: Chief Finance Officer</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altLang="en-GB" sz="1500" b="0" kern="1200" dirty="0" smtClean="0">
                          <a:solidFill>
                            <a:schemeClr val="accent1"/>
                          </a:solidFill>
                          <a:effectLst/>
                          <a:latin typeface="+mn-lt"/>
                          <a:ea typeface="+mn-ea"/>
                          <a:cs typeface="+mn-cs"/>
                          <a:sym typeface="Times New Roman" pitchFamily="18" charset="0"/>
                        </a:rPr>
                        <a:t>CFS:</a:t>
                      </a:r>
                      <a:r>
                        <a:rPr lang="en-US" altLang="en-GB" sz="1500" b="0" kern="1200" baseline="0" dirty="0" smtClean="0">
                          <a:solidFill>
                            <a:schemeClr val="accent1"/>
                          </a:solidFill>
                          <a:effectLst/>
                          <a:latin typeface="+mn-lt"/>
                          <a:ea typeface="+mn-ea"/>
                          <a:cs typeface="+mn-cs"/>
                          <a:sym typeface="Times New Roman" pitchFamily="18" charset="0"/>
                        </a:rPr>
                        <a:t> </a:t>
                      </a:r>
                      <a:r>
                        <a:rPr lang="en-US" altLang="en-GB" sz="1500" b="0" kern="1200" dirty="0" smtClean="0">
                          <a:solidFill>
                            <a:schemeClr val="accent1"/>
                          </a:solidFill>
                          <a:effectLst/>
                          <a:latin typeface="+mn-lt"/>
                          <a:ea typeface="+mn-ea"/>
                          <a:cs typeface="+mn-cs"/>
                          <a:sym typeface="Times New Roman" pitchFamily="18" charset="0"/>
                        </a:rPr>
                        <a:t>Consolidated Financial Statement</a:t>
                      </a:r>
                      <a:endParaRPr lang="en-US" sz="1500" b="0" kern="1200" dirty="0" smtClean="0">
                        <a:solidFill>
                          <a:schemeClr val="accent1"/>
                        </a:solidFill>
                        <a:effectLst/>
                        <a:latin typeface="+mn-lt"/>
                        <a:ea typeface="+mn-ea"/>
                        <a:cs typeface="+mn-cs"/>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CG: Central Government</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FY: Financial Year</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KMP: Key Managerial Personnel</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MD: Managing Director</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NCLT: National Company Law Tribunal</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OPC: One Person Company</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ROC: Registrar of Companies</a:t>
                      </a:r>
                      <a:endParaRPr lang="en-US" sz="1500" b="0" dirty="0" smtClean="0">
                        <a:solidFill>
                          <a:schemeClr val="accent1"/>
                        </a:solidFill>
                        <a:effectLst/>
                        <a:latin typeface="Times New Roman"/>
                        <a:ea typeface="Times New Roman"/>
                      </a:endParaRPr>
                    </a:p>
                  </a:txBody>
                  <a:tcPr marL="59730" marR="59730" marT="0" marB="0" anchor="ctr"/>
                </a:tc>
              </a:tr>
              <a:tr h="350203">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sz="1500" b="0" dirty="0" smtClean="0">
                          <a:solidFill>
                            <a:schemeClr val="accent1"/>
                          </a:solidFill>
                          <a:effectLst/>
                        </a:rPr>
                        <a:t>SEBI: Securities and Exchange Board of India</a:t>
                      </a:r>
                      <a:endParaRPr lang="en-US" sz="1500" b="0" dirty="0" smtClean="0">
                        <a:solidFill>
                          <a:schemeClr val="accent1"/>
                        </a:solidFill>
                        <a:effectLst/>
                        <a:latin typeface="Times New Roman"/>
                        <a:ea typeface="Times New Roman"/>
                      </a:endParaRPr>
                    </a:p>
                  </a:txBody>
                  <a:tcPr marL="59730" marR="59730" marT="0" marB="0" anchor="ct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endParaRPr lang="en-US" sz="1500" b="0" dirty="0" smtClean="0">
                        <a:solidFill>
                          <a:schemeClr val="accent1"/>
                        </a:solidFill>
                        <a:effectLst/>
                        <a:latin typeface="Times New Roman"/>
                        <a:ea typeface="Times New Roman"/>
                      </a:endParaRPr>
                    </a:p>
                  </a:txBody>
                  <a:tcPr marL="59730" marR="59730" marT="0" marB="0" anchor="ctr"/>
                </a:tc>
              </a:tr>
            </a:tbl>
          </a:graphicData>
        </a:graphic>
      </p:graphicFrame>
      <p:sp>
        <p:nvSpPr>
          <p:cNvPr id="4" name="Slide Number Placeholder 3"/>
          <p:cNvSpPr>
            <a:spLocks noGrp="1"/>
          </p:cNvSpPr>
          <p:nvPr>
            <p:ph type="sldNum" sz="quarter" idx="12"/>
          </p:nvPr>
        </p:nvSpPr>
        <p:spPr/>
        <p:txBody>
          <a:bodyPr/>
          <a:lstStyle/>
          <a:p>
            <a:fld id="{313880FF-B11A-4FA9-B5CC-7226C1B8517C}" type="slidenum">
              <a:rPr lang="en-GB" smtClean="0"/>
              <a:pPr/>
              <a:t>36</a:t>
            </a:fld>
            <a:endParaRPr lang="en-GB" dirty="0"/>
          </a:p>
        </p:txBody>
      </p:sp>
    </p:spTree>
    <p:extLst>
      <p:ext uri="{BB962C8B-B14F-4D97-AF65-F5344CB8AC3E}">
        <p14:creationId xmlns:p14="http://schemas.microsoft.com/office/powerpoint/2010/main" val="42116946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0000" y="3152001"/>
            <a:ext cx="8424000" cy="677108"/>
          </a:xfrm>
        </p:spPr>
        <p:txBody>
          <a:bodyPr/>
          <a:lstStyle/>
          <a:p>
            <a:pPr algn="ctr"/>
            <a:r>
              <a:rPr lang="en-US" sz="4400" b="1" dirty="0" smtClean="0">
                <a:solidFill>
                  <a:srgbClr val="C00000"/>
                </a:solidFill>
              </a:rPr>
              <a:t>THANK YOU</a:t>
            </a:r>
            <a:endParaRPr lang="en-US" b="1" dirty="0">
              <a:solidFill>
                <a:srgbClr val="C00000"/>
              </a:solidFill>
            </a:endParaRPr>
          </a:p>
        </p:txBody>
      </p:sp>
      <p:sp>
        <p:nvSpPr>
          <p:cNvPr id="4" name="Slide Number Placeholder 3"/>
          <p:cNvSpPr>
            <a:spLocks noGrp="1"/>
          </p:cNvSpPr>
          <p:nvPr>
            <p:ph type="sldNum" sz="quarter" idx="4294967295"/>
          </p:nvPr>
        </p:nvSpPr>
        <p:spPr>
          <a:xfrm>
            <a:off x="0" y="6570663"/>
            <a:ext cx="360363" cy="122237"/>
          </a:xfrm>
        </p:spPr>
        <p:txBody>
          <a:bodyPr/>
          <a:lstStyle/>
          <a:p>
            <a:fld id="{313880FF-B11A-4FA9-B5CC-7226C1B8517C}" type="slidenum">
              <a:rPr lang="en-GB" smtClean="0"/>
              <a:pPr/>
              <a:t>37</a:t>
            </a:fld>
            <a:endParaRPr lang="en-GB" dirty="0"/>
          </a:p>
        </p:txBody>
      </p:sp>
    </p:spTree>
    <p:extLst>
      <p:ext uri="{BB962C8B-B14F-4D97-AF65-F5344CB8AC3E}">
        <p14:creationId xmlns:p14="http://schemas.microsoft.com/office/powerpoint/2010/main" val="85420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323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4"/>
          <p:cNvSpPr>
            <a:spLocks noGrp="1"/>
          </p:cNvSpPr>
          <p:nvPr>
            <p:ph type="title"/>
          </p:nvPr>
        </p:nvSpPr>
        <p:spPr>
          <a:xfrm>
            <a:off x="319420" y="173394"/>
            <a:ext cx="8423275" cy="649333"/>
          </a:xfrm>
        </p:spPr>
        <p:txBody>
          <a:bodyPr/>
          <a:lstStyle/>
          <a:p>
            <a:r>
              <a:rPr lang="en-US" altLang="en-GB" dirty="0" smtClean="0">
                <a:sym typeface="Times New Roman" pitchFamily="18" charset="0"/>
              </a:rPr>
              <a:t>Financial Year</a:t>
            </a:r>
            <a:endParaRPr lang="en-GB" altLang="en-GB" dirty="0" smtClean="0">
              <a:sym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33196761"/>
              </p:ext>
            </p:extLst>
          </p:nvPr>
        </p:nvGraphicFramePr>
        <p:xfrm>
          <a:off x="272624" y="609600"/>
          <a:ext cx="8414176" cy="4346941"/>
        </p:xfrm>
        <a:graphic>
          <a:graphicData uri="http://schemas.openxmlformats.org/drawingml/2006/table">
            <a:tbl>
              <a:tblPr firstRow="1" bandRow="1">
                <a:tableStyleId>{F5AB1C69-6EDB-4FF4-983F-18BD219EF322}</a:tableStyleId>
              </a:tblPr>
              <a:tblGrid>
                <a:gridCol w="1317341"/>
                <a:gridCol w="3343701"/>
                <a:gridCol w="3753134"/>
              </a:tblGrid>
              <a:tr h="415065">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algn="l"/>
                      <a:r>
                        <a:rPr lang="en-US" sz="1600" dirty="0" smtClean="0"/>
                        <a:t>Companies Act 1956</a:t>
                      </a:r>
                      <a:endParaRPr lang="en-US" sz="16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B w="38100" cmpd="sng">
                      <a:noFill/>
                    </a:lnB>
                    <a:solidFill>
                      <a:schemeClr val="accent2"/>
                    </a:solidFill>
                  </a:tcPr>
                </a:tc>
              </a:tr>
              <a:tr h="3547335">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Financial Year</a:t>
                      </a:r>
                    </a:p>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[Clause 2(41)]</a:t>
                      </a:r>
                    </a:p>
                  </a:txBody>
                  <a:tcPr marL="91447" marR="91447" marT="45698" marB="4569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kern="1200" baseline="0" dirty="0" smtClean="0">
                          <a:solidFill>
                            <a:schemeClr val="tx2"/>
                          </a:solidFill>
                          <a:latin typeface="+mn-lt"/>
                          <a:ea typeface="+mn-ea"/>
                          <a:cs typeface="+mn-cs"/>
                        </a:rPr>
                        <a:t>FY means in relation to any body corporate, the period in respect of which any profit and loss account of the body corporate laid before it in AGM is made up, whether that period is a year or not</a:t>
                      </a:r>
                    </a:p>
                  </a:txBody>
                  <a:tcPr marL="91447" marR="91447" marT="45698" marB="4569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dirty="0" smtClean="0">
                          <a:solidFill>
                            <a:schemeClr val="tx2"/>
                          </a:solidFill>
                          <a:latin typeface="+mn-lt"/>
                          <a:ea typeface="Times New Roman"/>
                          <a:cs typeface="Times New Roman"/>
                          <a:sym typeface="Times New Roman" pitchFamily="18" charset="0"/>
                        </a:rPr>
                        <a:t>FY of a company / body corporate means the period ending on 31st March every year. </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dirty="0" smtClean="0">
                        <a:solidFill>
                          <a:schemeClr val="tx2"/>
                        </a:solidFill>
                        <a:sym typeface="Times New Roman" pitchFamily="18" charset="0"/>
                      </a:endParaRP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dirty="0" smtClean="0">
                          <a:solidFill>
                            <a:schemeClr val="tx2"/>
                          </a:solidFill>
                          <a:sym typeface="Times New Roman" pitchFamily="18" charset="0"/>
                        </a:rPr>
                        <a:t>In case a company has been incorporated on or after the 1st day of January of a year, the period ending on the 31st day of March of the following year, will be its first financial year </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en-GB" sz="1400" kern="1200" dirty="0" smtClean="0">
                        <a:solidFill>
                          <a:schemeClr val="tx2"/>
                        </a:solidFill>
                        <a:latin typeface="+mn-lt"/>
                        <a:ea typeface="Times New Roman"/>
                        <a:cs typeface="Times New Roman"/>
                        <a:sym typeface="Times New Roman" pitchFamily="18" charset="0"/>
                      </a:endParaRP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kern="1200" dirty="0" smtClean="0">
                          <a:solidFill>
                            <a:schemeClr val="tx2"/>
                          </a:solidFill>
                          <a:latin typeface="+mn-lt"/>
                          <a:ea typeface="Times New Roman"/>
                          <a:cs typeface="Times New Roman"/>
                          <a:sym typeface="Times New Roman" pitchFamily="18" charset="0"/>
                        </a:rPr>
                        <a:t>Extension of FY</a:t>
                      </a:r>
                      <a:r>
                        <a:rPr lang="en-US" altLang="en-GB" sz="1400" kern="1200" baseline="0" dirty="0" smtClean="0">
                          <a:solidFill>
                            <a:schemeClr val="tx2"/>
                          </a:solidFill>
                          <a:latin typeface="+mn-lt"/>
                          <a:ea typeface="Times New Roman"/>
                          <a:cs typeface="Times New Roman"/>
                          <a:sym typeface="Times New Roman" pitchFamily="18" charset="0"/>
                        </a:rPr>
                        <a:t> – no longer permissible </a:t>
                      </a:r>
                    </a:p>
                    <a:p>
                      <a:pPr marL="742950" marR="0" lvl="2"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kern="1200" baseline="0" dirty="0" smtClean="0">
                          <a:solidFill>
                            <a:schemeClr val="tx2"/>
                          </a:solidFill>
                          <a:latin typeface="+mn-lt"/>
                          <a:ea typeface="Times New Roman"/>
                          <a:cs typeface="Times New Roman"/>
                          <a:sym typeface="Times New Roman" pitchFamily="18" charset="0"/>
                        </a:rPr>
                        <a:t>Exception – A  company or body corporate, which is a holding company or a subsidiary of a company incorporated outside India and is required to follow a different FY for consolidation of its accounts outside India, with NCLT approval</a:t>
                      </a:r>
                    </a:p>
                    <a:p>
                      <a:pPr marL="742950" marR="0" lvl="2"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en-GB" sz="1400" kern="1200" baseline="0" dirty="0" smtClean="0">
                        <a:solidFill>
                          <a:schemeClr val="tx2"/>
                        </a:solidFill>
                        <a:latin typeface="+mn-lt"/>
                        <a:ea typeface="+mn-ea"/>
                        <a:cs typeface="+mn-cs"/>
                        <a:sym typeface="Times New Roman" pitchFamily="18" charset="0"/>
                      </a:endParaRPr>
                    </a:p>
                    <a:p>
                      <a:pPr marL="0" marR="0" lvl="1"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kern="1200" baseline="0" dirty="0" smtClean="0">
                          <a:solidFill>
                            <a:schemeClr val="tx2"/>
                          </a:solidFill>
                          <a:latin typeface="+mn-lt"/>
                          <a:ea typeface="+mn-ea"/>
                          <a:cs typeface="+mn-cs"/>
                          <a:sym typeface="Times New Roman" pitchFamily="18" charset="0"/>
                        </a:rPr>
                        <a:t>Transition period: - 2 years</a:t>
                      </a:r>
                      <a:endParaRPr lang="en-US" altLang="en-GB" sz="1400" kern="1200" dirty="0" smtClean="0">
                        <a:solidFill>
                          <a:schemeClr val="tx2"/>
                        </a:solidFill>
                        <a:latin typeface="+mn-lt"/>
                        <a:ea typeface="Times New Roman"/>
                        <a:cs typeface="Times New Roman"/>
                        <a:sym typeface="Times New Roman" pitchFamily="18" charset="0"/>
                      </a:endParaRPr>
                    </a:p>
                  </a:txBody>
                  <a:tcPr marL="91447" marR="91447" marT="45698" marB="45698">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BE7F388B-A387-490F-9945-DA3FA6AFA67E}" type="slidenum">
              <a:rPr lang="en-US" sz="900" b="1">
                <a:solidFill>
                  <a:srgbClr val="002776"/>
                </a:solidFill>
              </a:rPr>
              <a:pPr eaLnBrk="1" hangingPunct="1">
                <a:lnSpc>
                  <a:spcPts val="1075"/>
                </a:lnSpc>
              </a:pPr>
              <a:t>4</a:t>
            </a:fld>
            <a:endParaRPr lang="en-US" sz="900" b="1" dirty="0">
              <a:solidFill>
                <a:srgbClr val="002776"/>
              </a:solidFill>
            </a:endParaRPr>
          </a:p>
        </p:txBody>
      </p:sp>
      <p:sp>
        <p:nvSpPr>
          <p:cNvPr id="6"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lvl="0">
              <a:spcAft>
                <a:spcPts val="0"/>
              </a:spcAft>
              <a:tabLst>
                <a:tab pos="762000" algn="r"/>
                <a:tab pos="838200" algn="l"/>
              </a:tabLst>
              <a:defRPr/>
            </a:pPr>
            <a:r>
              <a:rPr lang="en-GB" altLang="en-GB" sz="1400" b="1" dirty="0">
                <a:solidFill>
                  <a:schemeClr val="tx2"/>
                </a:solidFill>
              </a:rPr>
              <a:t>Takeaways: </a:t>
            </a:r>
          </a:p>
          <a:p>
            <a:pPr marL="231775" indent="-231775" algn="just">
              <a:spcAft>
                <a:spcPts val="0"/>
              </a:spcAft>
              <a:buFont typeface="Arial" pitchFamily="34" charset="0"/>
              <a:buChar char="•"/>
              <a:defRPr/>
            </a:pPr>
            <a:r>
              <a:rPr lang="en-US" sz="1400" dirty="0"/>
              <a:t>Aligned with “previous year” under Income Tax Act 1961 </a:t>
            </a:r>
          </a:p>
          <a:p>
            <a:pPr marL="231775" indent="-231775" algn="just">
              <a:spcAft>
                <a:spcPts val="0"/>
              </a:spcAft>
              <a:buFont typeface="Arial" pitchFamily="34" charset="0"/>
              <a:buChar char="•"/>
              <a:defRPr/>
            </a:pPr>
            <a:r>
              <a:rPr lang="en-US" sz="1400" dirty="0" smtClean="0"/>
              <a:t>Whether </a:t>
            </a:r>
            <a:r>
              <a:rPr lang="en-US" sz="1400" dirty="0"/>
              <a:t>an application will be entertained by NCLT for following a different period as FY by company in India which is an associate company or joint venture company of a foreign </a:t>
            </a:r>
            <a:r>
              <a:rPr lang="en-US" sz="1400" dirty="0" smtClean="0"/>
              <a:t>entity</a:t>
            </a:r>
            <a:endParaRPr lang="en-US" sz="1400" dirty="0">
              <a:solidFill>
                <a:schemeClr val="tx2"/>
              </a:solidFill>
            </a:endParaRPr>
          </a:p>
        </p:txBody>
      </p:sp>
    </p:spTree>
    <p:extLst>
      <p:ext uri="{BB962C8B-B14F-4D97-AF65-F5344CB8AC3E}">
        <p14:creationId xmlns:p14="http://schemas.microsoft.com/office/powerpoint/2010/main" val="65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Financial Statements</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5</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363044821"/>
              </p:ext>
            </p:extLst>
          </p:nvPr>
        </p:nvGraphicFramePr>
        <p:xfrm>
          <a:off x="382131" y="960171"/>
          <a:ext cx="8379732" cy="3550638"/>
        </p:xfrm>
        <a:graphic>
          <a:graphicData uri="http://schemas.openxmlformats.org/drawingml/2006/table">
            <a:tbl>
              <a:tblPr firstRow="1" bandRow="1">
                <a:tableStyleId>{F5AB1C69-6EDB-4FF4-983F-18BD219EF322}</a:tableStyleId>
              </a:tblPr>
              <a:tblGrid>
                <a:gridCol w="1369332"/>
                <a:gridCol w="3219229"/>
                <a:gridCol w="3791171"/>
              </a:tblGrid>
              <a:tr h="320228">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algn="l"/>
                      <a:r>
                        <a:rPr lang="en-US" sz="1600" dirty="0" smtClean="0"/>
                        <a:t>Companies Act 1956</a:t>
                      </a:r>
                      <a:endParaRPr lang="en-US" sz="16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B w="38100" cmpd="sng">
                      <a:noFill/>
                    </a:lnB>
                    <a:solidFill>
                      <a:schemeClr val="accent2"/>
                    </a:solidFill>
                  </a:tcPr>
                </a:tc>
              </a:tr>
              <a:tr h="3215402">
                <a:tc>
                  <a:txBody>
                    <a:bodyPr/>
                    <a:lstStyle/>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r>
                        <a:rPr lang="en-US" altLang="en-GB" sz="1400" kern="1200" dirty="0" smtClean="0">
                          <a:solidFill>
                            <a:schemeClr val="tx2"/>
                          </a:solidFill>
                          <a:latin typeface="+mn-lt"/>
                          <a:ea typeface="Times New Roman"/>
                          <a:cs typeface="Times New Roman"/>
                          <a:sym typeface="Times New Roman" pitchFamily="18" charset="0"/>
                        </a:rPr>
                        <a:t>Financial</a:t>
                      </a:r>
                      <a:r>
                        <a:rPr lang="en-US" altLang="en-GB" sz="1400" kern="1200" baseline="0" dirty="0" smtClean="0">
                          <a:solidFill>
                            <a:schemeClr val="tx2"/>
                          </a:solidFill>
                          <a:latin typeface="+mn-lt"/>
                          <a:ea typeface="Times New Roman"/>
                          <a:cs typeface="Times New Roman"/>
                          <a:sym typeface="Times New Roman" pitchFamily="18" charset="0"/>
                        </a:rPr>
                        <a:t> statements</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dirty="0" smtClean="0">
                          <a:solidFill>
                            <a:schemeClr val="tx2"/>
                          </a:solidFill>
                          <a:latin typeface="+mn-lt"/>
                          <a:ea typeface="Times New Roman"/>
                          <a:cs typeface="Times New Roman"/>
                        </a:rPr>
                        <a:t>[Clause 2(40)]</a:t>
                      </a:r>
                    </a:p>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endParaRPr lang="en-US" altLang="en-GB" sz="1400" kern="1200" dirty="0" smtClean="0">
                        <a:solidFill>
                          <a:schemeClr val="tx2"/>
                        </a:solidFill>
                        <a:latin typeface="+mn-lt"/>
                        <a:ea typeface="Times New Roman"/>
                        <a:cs typeface="Times New Roman"/>
                        <a:sym typeface="Times New Roman" pitchFamily="18" charset="0"/>
                      </a:endParaRP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400" kern="1200" baseline="0" dirty="0" smtClean="0">
                          <a:solidFill>
                            <a:schemeClr val="tx2"/>
                          </a:solidFill>
                          <a:latin typeface="+mn-lt"/>
                          <a:ea typeface="+mn-ea"/>
                          <a:cs typeface="+mn-cs"/>
                        </a:rPr>
                        <a:t>Not defined</a:t>
                      </a: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altLang="en-GB" sz="1400" kern="1200" baseline="0" dirty="0" smtClean="0">
                          <a:solidFill>
                            <a:schemeClr val="tx2"/>
                          </a:solidFill>
                          <a:latin typeface="+mn-lt"/>
                          <a:ea typeface="+mn-ea"/>
                          <a:cs typeface="+mn-cs"/>
                          <a:sym typeface="Times New Roman" pitchFamily="18" charset="0"/>
                        </a:rPr>
                        <a:t>“financial statement” in relation to a company to include: </a:t>
                      </a:r>
                    </a:p>
                    <a:p>
                      <a:pPr marL="231775" indent="-231775" algn="just">
                        <a:buFont typeface="+mj-lt"/>
                        <a:buAutoNum type="romanLcPeriod"/>
                      </a:pPr>
                      <a:r>
                        <a:rPr lang="en-US" altLang="en-GB" sz="1400" kern="1200" baseline="0" dirty="0" smtClean="0">
                          <a:solidFill>
                            <a:schemeClr val="tx2"/>
                          </a:solidFill>
                          <a:latin typeface="+mn-lt"/>
                          <a:ea typeface="+mn-ea"/>
                          <a:cs typeface="+mn-cs"/>
                          <a:sym typeface="Times New Roman" pitchFamily="18" charset="0"/>
                        </a:rPr>
                        <a:t>a balance sheet as at the end of the FY;</a:t>
                      </a:r>
                    </a:p>
                    <a:p>
                      <a:pPr marL="231775" indent="-231775" algn="just">
                        <a:buFont typeface="+mj-lt"/>
                        <a:buAutoNum type="romanLcPeriod"/>
                      </a:pPr>
                      <a:r>
                        <a:rPr lang="en-US" altLang="en-GB" sz="1400" kern="1200" baseline="0" dirty="0" smtClean="0">
                          <a:solidFill>
                            <a:schemeClr val="tx2"/>
                          </a:solidFill>
                          <a:latin typeface="+mn-lt"/>
                          <a:ea typeface="+mn-ea"/>
                          <a:cs typeface="+mn-cs"/>
                          <a:sym typeface="Times New Roman" pitchFamily="18" charset="0"/>
                        </a:rPr>
                        <a:t>a profit and loss account / an income and expenditure account for the FY;</a:t>
                      </a:r>
                    </a:p>
                    <a:p>
                      <a:pPr marL="231775" indent="-231775" algn="just">
                        <a:buFont typeface="+mj-lt"/>
                        <a:buAutoNum type="romanLcPeriod"/>
                      </a:pPr>
                      <a:r>
                        <a:rPr lang="en-US" altLang="en-GB" sz="1400" kern="1200" baseline="0" dirty="0" smtClean="0">
                          <a:solidFill>
                            <a:schemeClr val="tx2"/>
                          </a:solidFill>
                          <a:latin typeface="+mn-lt"/>
                          <a:ea typeface="+mn-ea"/>
                          <a:cs typeface="+mn-cs"/>
                          <a:sym typeface="Times New Roman" pitchFamily="18" charset="0"/>
                        </a:rPr>
                        <a:t>cash flow statement for the FY;</a:t>
                      </a:r>
                    </a:p>
                    <a:p>
                      <a:pPr marL="231775" indent="-231775" algn="just">
                        <a:buFont typeface="+mj-lt"/>
                        <a:buAutoNum type="romanLcPeriod"/>
                      </a:pPr>
                      <a:r>
                        <a:rPr lang="en-US" altLang="en-GB" sz="1400" kern="1200" baseline="0" dirty="0" smtClean="0">
                          <a:solidFill>
                            <a:schemeClr val="tx2"/>
                          </a:solidFill>
                          <a:latin typeface="+mn-lt"/>
                          <a:ea typeface="+mn-ea"/>
                          <a:cs typeface="+mn-cs"/>
                          <a:sym typeface="Times New Roman" pitchFamily="18" charset="0"/>
                        </a:rPr>
                        <a:t>a statement of changes in equity, if applicable; and </a:t>
                      </a:r>
                    </a:p>
                    <a:p>
                      <a:pPr marL="231775" indent="-231775" algn="just">
                        <a:buFont typeface="+mj-lt"/>
                        <a:buAutoNum type="romanLcPeriod"/>
                      </a:pPr>
                      <a:r>
                        <a:rPr lang="en-US" altLang="en-GB" sz="1400" kern="1200" baseline="0" dirty="0" smtClean="0">
                          <a:solidFill>
                            <a:schemeClr val="tx2"/>
                          </a:solidFill>
                          <a:latin typeface="+mn-lt"/>
                          <a:ea typeface="+mn-ea"/>
                          <a:cs typeface="+mn-cs"/>
                          <a:sym typeface="Times New Roman" pitchFamily="18" charset="0"/>
                        </a:rPr>
                        <a:t>any explanatory note annexed to, or forming part of, any document referred to above.</a:t>
                      </a:r>
                    </a:p>
                    <a:p>
                      <a:pPr algn="just"/>
                      <a:r>
                        <a:rPr lang="en-US" altLang="en-GB" sz="1400" kern="1200" baseline="0" dirty="0" smtClean="0">
                          <a:solidFill>
                            <a:schemeClr val="tx2"/>
                          </a:solidFill>
                          <a:latin typeface="+mn-lt"/>
                          <a:ea typeface="+mn-ea"/>
                          <a:cs typeface="+mn-cs"/>
                          <a:sym typeface="Times New Roman" pitchFamily="18" charset="0"/>
                        </a:rPr>
                        <a:t>Exceptions: </a:t>
                      </a:r>
                    </a:p>
                    <a:p>
                      <a:pPr marL="285750" indent="-285750" algn="just">
                        <a:buFont typeface="Arial" pitchFamily="34" charset="0"/>
                        <a:buChar char="•"/>
                      </a:pPr>
                      <a:r>
                        <a:rPr lang="en-US" altLang="en-GB" sz="1400" kern="1200" baseline="0" dirty="0" smtClean="0">
                          <a:solidFill>
                            <a:schemeClr val="tx2"/>
                          </a:solidFill>
                          <a:latin typeface="+mn-lt"/>
                          <a:ea typeface="+mn-ea"/>
                          <a:cs typeface="+mn-cs"/>
                          <a:sym typeface="Times New Roman" pitchFamily="18" charset="0"/>
                        </a:rPr>
                        <a:t>for OPC, small company and dormant company cash flow statement excluded </a:t>
                      </a: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Legal recognition under Company law for financial statements – aligned with Indian GAAP</a:t>
            </a:r>
          </a:p>
          <a:p>
            <a:pPr marL="231775" indent="-231775" algn="just">
              <a:spcAft>
                <a:spcPts val="0"/>
              </a:spcAft>
              <a:buFont typeface="Arial" pitchFamily="34" charset="0"/>
              <a:buChar char="•"/>
              <a:defRPr/>
            </a:pPr>
            <a:r>
              <a:rPr lang="en-US" sz="1400" dirty="0" smtClean="0"/>
              <a:t>Financial statement to give true and fair view of state of affairs of the company and comply with prescribed accounting standards .  </a:t>
            </a:r>
          </a:p>
          <a:p>
            <a:pPr marL="231775" indent="-231775" algn="just">
              <a:spcAft>
                <a:spcPts val="0"/>
              </a:spcAft>
              <a:buFont typeface="Arial" pitchFamily="34" charset="0"/>
              <a:buChar char="•"/>
              <a:defRPr/>
            </a:pPr>
            <a:r>
              <a:rPr lang="en-US" sz="1400" dirty="0" smtClean="0"/>
              <a:t>Responsibility of CFO to maintain financial statements </a:t>
            </a:r>
          </a:p>
          <a:p>
            <a:pPr marL="231775" indent="-231775" algn="just">
              <a:spcAft>
                <a:spcPts val="0"/>
              </a:spcAft>
              <a:buFont typeface="Arial" pitchFamily="34" charset="0"/>
              <a:buChar char="•"/>
              <a:defRPr/>
            </a:pPr>
            <a:r>
              <a:rPr lang="en-US" sz="1400" dirty="0" smtClean="0"/>
              <a:t>Auditor to give report on the financial statements </a:t>
            </a:r>
          </a:p>
          <a:p>
            <a:pPr algn="just">
              <a:spcAft>
                <a:spcPts val="0"/>
              </a:spcAft>
              <a:buFont typeface="Arial" pitchFamily="34" charset="0"/>
              <a:buChar char="•"/>
              <a:tabLst>
                <a:tab pos="762000" algn="r"/>
                <a:tab pos="838200" algn="l"/>
              </a:tabLst>
              <a:defRPr/>
            </a:pP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1932552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4"/>
          <p:cNvSpPr>
            <a:spLocks noGrp="1"/>
          </p:cNvSpPr>
          <p:nvPr>
            <p:ph type="title"/>
          </p:nvPr>
        </p:nvSpPr>
        <p:spPr/>
        <p:txBody>
          <a:bodyPr/>
          <a:lstStyle/>
          <a:p>
            <a:r>
              <a:rPr lang="en-US" altLang="en-GB" dirty="0" smtClean="0">
                <a:sym typeface="Times New Roman" pitchFamily="18" charset="0"/>
              </a:rPr>
              <a:t>Consolidated Financial Statements 	 </a:t>
            </a:r>
            <a:endParaRPr lang="en-GB" altLang="en-GB" dirty="0" smtClean="0">
              <a:sym typeface="Times New Roman" pitchFamily="18" charset="0"/>
            </a:endParaRPr>
          </a:p>
        </p:txBody>
      </p:sp>
      <p:sp>
        <p:nvSpPr>
          <p:cNvPr id="148506" name="Slide Number Placeholder 4"/>
          <p:cNvSpPr txBox="1">
            <a:spLocks noGrp="1"/>
          </p:cNvSpPr>
          <p:nvPr/>
        </p:nvSpPr>
        <p:spPr bwMode="auto">
          <a:xfrm>
            <a:off x="415925" y="6554788"/>
            <a:ext cx="2825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ts val="1075"/>
              </a:lnSpc>
            </a:pPr>
            <a:fld id="{E98039BA-F637-4FED-A17F-88954882718E}" type="slidenum">
              <a:rPr lang="en-US" sz="900" b="1">
                <a:solidFill>
                  <a:schemeClr val="tx2"/>
                </a:solidFill>
              </a:rPr>
              <a:pPr eaLnBrk="1" hangingPunct="1">
                <a:lnSpc>
                  <a:spcPts val="1075"/>
                </a:lnSpc>
              </a:pPr>
              <a:t>6</a:t>
            </a:fld>
            <a:endParaRPr lang="en-US" sz="9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809252553"/>
              </p:ext>
            </p:extLst>
          </p:nvPr>
        </p:nvGraphicFramePr>
        <p:xfrm>
          <a:off x="383268" y="990600"/>
          <a:ext cx="8379732" cy="3090358"/>
        </p:xfrm>
        <a:graphic>
          <a:graphicData uri="http://schemas.openxmlformats.org/drawingml/2006/table">
            <a:tbl>
              <a:tblPr firstRow="1" bandRow="1">
                <a:tableStyleId>{F5AB1C69-6EDB-4FF4-983F-18BD219EF322}</a:tableStyleId>
              </a:tblPr>
              <a:tblGrid>
                <a:gridCol w="1445532"/>
                <a:gridCol w="3143029"/>
                <a:gridCol w="3791171"/>
              </a:tblGrid>
              <a:tr h="323307">
                <a:tc>
                  <a:txBody>
                    <a:bodyPr/>
                    <a:lstStyle/>
                    <a:p>
                      <a:pPr algn="l"/>
                      <a:r>
                        <a:rPr lang="en-US" sz="1600" dirty="0" smtClean="0"/>
                        <a:t>Particulars</a:t>
                      </a:r>
                      <a:endParaRPr lang="en-US" sz="1600" dirty="0"/>
                    </a:p>
                  </a:txBody>
                  <a:tcPr marL="91447" marR="91447" marT="45698" marB="45698">
                    <a:lnB w="38100" cmpd="sng">
                      <a:noFill/>
                    </a:lnB>
                    <a:solidFill>
                      <a:schemeClr val="accent1"/>
                    </a:solidFill>
                  </a:tcPr>
                </a:tc>
                <a:tc>
                  <a:txBody>
                    <a:bodyPr/>
                    <a:lstStyle/>
                    <a:p>
                      <a:pPr algn="l"/>
                      <a:r>
                        <a:rPr lang="en-US" sz="1600" dirty="0" smtClean="0"/>
                        <a:t>Companies Act 1956</a:t>
                      </a:r>
                      <a:endParaRPr lang="en-US" sz="1600" dirty="0"/>
                    </a:p>
                  </a:txBody>
                  <a:tcPr marL="91447" marR="91447" marT="45698" marB="45698">
                    <a:lnB w="381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B w="38100" cmpd="sng">
                      <a:noFill/>
                    </a:lnB>
                    <a:solidFill>
                      <a:schemeClr val="accent2"/>
                    </a:solidFill>
                  </a:tcPr>
                </a:tc>
              </a:tr>
              <a:tr h="2755122">
                <a:tc>
                  <a:txBody>
                    <a:bodyPr/>
                    <a:lstStyle/>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r>
                        <a:rPr lang="en-US" altLang="en-GB" sz="1400" kern="1200" dirty="0" smtClean="0">
                          <a:solidFill>
                            <a:schemeClr val="tx2"/>
                          </a:solidFill>
                          <a:latin typeface="+mn-lt"/>
                          <a:ea typeface="Times New Roman"/>
                          <a:cs typeface="Times New Roman"/>
                          <a:sym typeface="Times New Roman" pitchFamily="18" charset="0"/>
                        </a:rPr>
                        <a:t>Consolidated Financial</a:t>
                      </a:r>
                      <a:r>
                        <a:rPr lang="en-US" altLang="en-GB" sz="1400" kern="1200" baseline="0" dirty="0" smtClean="0">
                          <a:solidFill>
                            <a:schemeClr val="tx2"/>
                          </a:solidFill>
                          <a:latin typeface="+mn-lt"/>
                          <a:ea typeface="Times New Roman"/>
                          <a:cs typeface="Times New Roman"/>
                          <a:sym typeface="Times New Roman" pitchFamily="18" charset="0"/>
                        </a:rPr>
                        <a:t> statements</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dirty="0" smtClean="0">
                          <a:solidFill>
                            <a:schemeClr val="tx2"/>
                          </a:solidFill>
                          <a:latin typeface="+mn-lt"/>
                          <a:ea typeface="Times New Roman"/>
                          <a:cs typeface="Times New Roman"/>
                        </a:rPr>
                        <a:t>[Clause 134(1)]</a:t>
                      </a:r>
                    </a:p>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endParaRPr lang="en-US" altLang="en-GB" sz="1400" kern="1200" dirty="0" smtClean="0">
                        <a:solidFill>
                          <a:schemeClr val="tx2"/>
                        </a:solidFill>
                        <a:latin typeface="+mn-lt"/>
                        <a:ea typeface="Times New Roman"/>
                        <a:cs typeface="Times New Roman"/>
                        <a:sym typeface="Times New Roman" pitchFamily="18" charset="0"/>
                      </a:endParaRP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400" kern="1200" baseline="0" dirty="0" smtClean="0">
                          <a:solidFill>
                            <a:schemeClr val="tx2"/>
                          </a:solidFill>
                          <a:latin typeface="+mn-lt"/>
                          <a:ea typeface="+mn-ea"/>
                          <a:cs typeface="+mn-cs"/>
                        </a:rPr>
                        <a:t>No such concept. </a:t>
                      </a:r>
                    </a:p>
                    <a:p>
                      <a:pPr marL="285750" indent="-285750" algn="just">
                        <a:buFont typeface="Arial" pitchFamily="34" charset="0"/>
                        <a:buChar char="•"/>
                      </a:pPr>
                      <a:r>
                        <a:rPr lang="en-US" sz="1400" kern="1200" baseline="0" dirty="0" smtClean="0">
                          <a:solidFill>
                            <a:schemeClr val="tx2"/>
                          </a:solidFill>
                          <a:latin typeface="+mn-lt"/>
                          <a:ea typeface="+mn-ea"/>
                          <a:cs typeface="+mn-cs"/>
                        </a:rPr>
                        <a:t>A company required to give specified information about the financials of a subsidiary  - Section 212 report - as part of Director’s report </a:t>
                      </a:r>
                    </a:p>
                    <a:p>
                      <a:pPr marL="285750" indent="-285750" algn="just">
                        <a:buFont typeface="Arial" pitchFamily="34" charset="0"/>
                        <a:buChar char="•"/>
                      </a:pPr>
                      <a:r>
                        <a:rPr lang="en-US" sz="1400" kern="1200" baseline="0" dirty="0" smtClean="0">
                          <a:solidFill>
                            <a:schemeClr val="tx2"/>
                          </a:solidFill>
                          <a:latin typeface="+mn-lt"/>
                          <a:ea typeface="+mn-ea"/>
                          <a:cs typeface="+mn-cs"/>
                        </a:rPr>
                        <a:t>Under the Listing Agreement of SEBI, </a:t>
                      </a:r>
                      <a:r>
                        <a:rPr lang="en-US" altLang="en-GB" sz="1400" dirty="0" smtClean="0">
                          <a:solidFill>
                            <a:schemeClr val="tx2"/>
                          </a:solidFill>
                          <a:sym typeface="Times New Roman" pitchFamily="18" charset="0"/>
                        </a:rPr>
                        <a:t>Consolidated Financial Statement (CFS) </a:t>
                      </a:r>
                      <a:r>
                        <a:rPr lang="en-US" sz="1400" kern="1200" baseline="0" dirty="0" smtClean="0">
                          <a:solidFill>
                            <a:schemeClr val="tx2"/>
                          </a:solidFill>
                          <a:latin typeface="+mn-lt"/>
                          <a:ea typeface="+mn-ea"/>
                          <a:cs typeface="+mn-cs"/>
                        </a:rPr>
                        <a:t>is mandatory  for listed company </a:t>
                      </a: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31775" indent="-231775" algn="just">
                        <a:spcAft>
                          <a:spcPts val="0"/>
                        </a:spcAft>
                        <a:buFont typeface="Arial" pitchFamily="34" charset="0"/>
                        <a:buChar char="•"/>
                        <a:defRPr/>
                      </a:pPr>
                      <a:r>
                        <a:rPr lang="en-US" altLang="en-GB" sz="1400" dirty="0" smtClean="0">
                          <a:solidFill>
                            <a:schemeClr val="tx2"/>
                          </a:solidFill>
                          <a:sym typeface="Times New Roman" pitchFamily="18" charset="0"/>
                        </a:rPr>
                        <a:t>If a company has a subsidiary / associate / joint venture, </a:t>
                      </a:r>
                      <a:r>
                        <a:rPr lang="en-US" sz="1400" kern="1200" baseline="0" dirty="0" smtClean="0">
                          <a:solidFill>
                            <a:schemeClr val="tx2"/>
                          </a:solidFill>
                          <a:latin typeface="+mn-lt"/>
                          <a:ea typeface="+mn-ea"/>
                          <a:cs typeface="+mn-cs"/>
                        </a:rPr>
                        <a:t>CFS </a:t>
                      </a:r>
                      <a:r>
                        <a:rPr lang="en-US" altLang="en-GB" sz="1400" dirty="0" smtClean="0">
                          <a:solidFill>
                            <a:schemeClr val="tx2"/>
                          </a:solidFill>
                          <a:sym typeface="Times New Roman" pitchFamily="18" charset="0"/>
                        </a:rPr>
                        <a:t>to be prepared  and laid  before an</a:t>
                      </a:r>
                      <a:r>
                        <a:rPr lang="en-US" altLang="en-GB" sz="1400" baseline="0" dirty="0" smtClean="0">
                          <a:solidFill>
                            <a:schemeClr val="tx2"/>
                          </a:solidFill>
                          <a:sym typeface="Times New Roman" pitchFamily="18" charset="0"/>
                        </a:rPr>
                        <a:t> AGM in addition to standalone financial statements</a:t>
                      </a:r>
                      <a:endParaRPr lang="en-US" altLang="en-GB" sz="1400" dirty="0" smtClean="0">
                        <a:solidFill>
                          <a:schemeClr val="tx2"/>
                        </a:solidFill>
                        <a:sym typeface="Times New Roman" pitchFamily="18" charset="0"/>
                      </a:endParaRPr>
                    </a:p>
                  </a:txBody>
                  <a:tcPr marL="91447" marR="91447" marT="45717" marB="45717">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CFS mandatory for all companies </a:t>
            </a: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3996347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Audited Accounts</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7</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258563175"/>
              </p:ext>
            </p:extLst>
          </p:nvPr>
        </p:nvGraphicFramePr>
        <p:xfrm>
          <a:off x="364177" y="889408"/>
          <a:ext cx="8379732" cy="3046204"/>
        </p:xfrm>
        <a:graphic>
          <a:graphicData uri="http://schemas.openxmlformats.org/drawingml/2006/table">
            <a:tbl>
              <a:tblPr firstRow="1" bandRow="1">
                <a:tableStyleId>{F5AB1C69-6EDB-4FF4-983F-18BD219EF322}</a:tableStyleId>
              </a:tblPr>
              <a:tblGrid>
                <a:gridCol w="1369332"/>
                <a:gridCol w="3219229"/>
                <a:gridCol w="3791171"/>
              </a:tblGrid>
              <a:tr h="394450">
                <a:tc>
                  <a:txBody>
                    <a:bodyPr/>
                    <a:lstStyle/>
                    <a:p>
                      <a:pPr algn="l"/>
                      <a:r>
                        <a:rPr lang="en-US" sz="1600" dirty="0" smtClean="0"/>
                        <a:t>Particulars</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600" dirty="0" smtClean="0"/>
                        <a:t>Companies Act 1956</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Companies Act 2013</a:t>
                      </a:r>
                      <a:endParaRPr lang="en-US" sz="16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937982">
                <a:tc>
                  <a:txBody>
                    <a:bodyPr/>
                    <a:lstStyle/>
                    <a:p>
                      <a:pPr marL="0" marR="0" lvl="0" indent="0" algn="l">
                        <a:lnSpc>
                          <a:spcPct val="114000"/>
                        </a:lnSpc>
                        <a:spcBef>
                          <a:spcPts val="0"/>
                        </a:spcBef>
                        <a:spcAft>
                          <a:spcPts val="0"/>
                        </a:spcAft>
                        <a:buFont typeface="Arial" pitchFamily="34" charset="0"/>
                        <a:buNone/>
                        <a:tabLst>
                          <a:tab pos="762000" algn="r"/>
                          <a:tab pos="838200" algn="l"/>
                        </a:tabLst>
                      </a:pPr>
                      <a:r>
                        <a:rPr lang="en-US" sz="1400" dirty="0" smtClean="0">
                          <a:solidFill>
                            <a:schemeClr val="tx2"/>
                          </a:solidFill>
                          <a:latin typeface="+mn-lt"/>
                          <a:ea typeface="Times New Roman"/>
                          <a:cs typeface="Times New Roman"/>
                        </a:rPr>
                        <a:t>Audited Accounts</a:t>
                      </a: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dirty="0" smtClean="0">
                          <a:solidFill>
                            <a:schemeClr val="tx2"/>
                          </a:solidFill>
                          <a:latin typeface="+mn-lt"/>
                          <a:ea typeface="Times New Roman"/>
                          <a:cs typeface="Times New Roman"/>
                        </a:rPr>
                        <a:t>[Clause 136]</a:t>
                      </a:r>
                    </a:p>
                    <a:p>
                      <a:pPr marL="0" marR="0" lvl="0" indent="0" algn="l">
                        <a:lnSpc>
                          <a:spcPct val="114000"/>
                        </a:lnSpc>
                        <a:spcBef>
                          <a:spcPts val="0"/>
                        </a:spcBef>
                        <a:spcAft>
                          <a:spcPts val="0"/>
                        </a:spcAft>
                        <a:buFont typeface="Arial" pitchFamily="34" charset="0"/>
                        <a:buNone/>
                        <a:tabLst>
                          <a:tab pos="762000" algn="r"/>
                          <a:tab pos="838200" algn="l"/>
                        </a:tabLst>
                      </a:pPr>
                      <a:endParaRPr lang="en-US" sz="1400" dirty="0" smtClean="0">
                        <a:solidFill>
                          <a:schemeClr val="tx2"/>
                        </a:solidFill>
                        <a:latin typeface="+mn-lt"/>
                        <a:ea typeface="Times New Roman"/>
                        <a:cs typeface="Times New Roman"/>
                      </a:endParaRP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400" kern="1200" baseline="0" dirty="0" smtClean="0">
                          <a:solidFill>
                            <a:schemeClr val="tx2"/>
                          </a:solidFill>
                          <a:latin typeface="+mn-lt"/>
                          <a:ea typeface="+mn-ea"/>
                          <a:cs typeface="+mn-cs"/>
                        </a:rPr>
                        <a:t>Balance sheet of a holding company to include the following</a:t>
                      </a:r>
                    </a:p>
                    <a:p>
                      <a:pPr marL="234950" indent="-234950" algn="l">
                        <a:buFont typeface="Arial" pitchFamily="34" charset="0"/>
                        <a:buChar char="•"/>
                      </a:pPr>
                      <a:r>
                        <a:rPr lang="en-US" sz="1400" kern="1200" baseline="0" dirty="0" smtClean="0">
                          <a:solidFill>
                            <a:schemeClr val="tx2"/>
                          </a:solidFill>
                          <a:latin typeface="+mn-lt"/>
                          <a:ea typeface="+mn-ea"/>
                          <a:cs typeface="+mn-cs"/>
                        </a:rPr>
                        <a:t>Balance sheet, P&amp;L, Directors report, Auditors report, </a:t>
                      </a:r>
                    </a:p>
                    <a:p>
                      <a:pPr marL="234950" indent="-234950" algn="l">
                        <a:buFont typeface="Arial" pitchFamily="34" charset="0"/>
                        <a:buChar char="•"/>
                      </a:pPr>
                      <a:r>
                        <a:rPr lang="en-US" sz="1400" kern="1200" baseline="0" dirty="0" smtClean="0">
                          <a:solidFill>
                            <a:schemeClr val="tx2"/>
                          </a:solidFill>
                          <a:latin typeface="+mn-lt"/>
                          <a:ea typeface="+mn-ea"/>
                          <a:cs typeface="+mn-cs"/>
                        </a:rPr>
                        <a:t>Statement of holding company’s interest etc.</a:t>
                      </a:r>
                    </a:p>
                    <a:p>
                      <a:pPr marL="234950" indent="-234950" algn="l">
                        <a:buFont typeface="Arial" pitchFamily="34" charset="0"/>
                        <a:buChar char="•"/>
                      </a:pPr>
                      <a:r>
                        <a:rPr lang="en-US" sz="1400" kern="1200" baseline="0" dirty="0" smtClean="0">
                          <a:solidFill>
                            <a:schemeClr val="tx2"/>
                          </a:solidFill>
                          <a:latin typeface="+mn-lt"/>
                          <a:ea typeface="+mn-ea"/>
                          <a:cs typeface="+mn-cs"/>
                        </a:rPr>
                        <a:t>Where the financial year of subsidiary defers from holding company, statement for comparison, details of material changes in respect of fixed assets etc.</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5888" indent="-115888" algn="l">
                        <a:buFont typeface="Arial" pitchFamily="34" charset="0"/>
                        <a:buChar char="•"/>
                      </a:pPr>
                      <a:r>
                        <a:rPr lang="en-US" sz="1400" kern="1200" dirty="0" smtClean="0">
                          <a:solidFill>
                            <a:schemeClr val="tx2"/>
                          </a:solidFill>
                          <a:latin typeface="+mn-lt"/>
                          <a:ea typeface="+mn-ea"/>
                          <a:cs typeface="+mn-cs"/>
                        </a:rPr>
                        <a:t>Audited Accounts of all subsidiaries are required to be prepared and provided to shareholders on request</a:t>
                      </a:r>
                    </a:p>
                    <a:p>
                      <a:pPr marL="115888" indent="-115888" algn="l">
                        <a:buFont typeface="Arial" pitchFamily="34" charset="0"/>
                        <a:buChar char="•"/>
                      </a:pPr>
                      <a:r>
                        <a:rPr lang="en-US" sz="1400" kern="1200" dirty="0" smtClean="0">
                          <a:solidFill>
                            <a:schemeClr val="tx2"/>
                          </a:solidFill>
                          <a:latin typeface="+mn-lt"/>
                          <a:ea typeface="+mn-ea"/>
                          <a:cs typeface="+mn-cs"/>
                        </a:rPr>
                        <a:t>Audited accounts of the listed companies along with the subsidiaries to be placed on the website</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altLang="en-GB" sz="1400" dirty="0" smtClean="0">
                <a:sym typeface="Times New Roman" pitchFamily="18" charset="0"/>
              </a:rPr>
              <a:t>Accounts of subsidiary to be made available to shareholders on request – step towards striking balance between transparency and ‘need to know’</a:t>
            </a:r>
            <a:endParaRPr lang="en-US" altLang="en-GB" sz="1400" dirty="0" smtClean="0">
              <a:solidFill>
                <a:schemeClr val="tx2"/>
              </a:solidFill>
              <a:sym typeface="Times New Roman" pitchFamily="18" charset="0"/>
            </a:endParaRPr>
          </a:p>
          <a:p>
            <a:pPr algn="just">
              <a:spcAft>
                <a:spcPts val="0"/>
              </a:spcAft>
              <a:buFont typeface="Arial" pitchFamily="34" charset="0"/>
              <a:buChar char="•"/>
              <a:tabLst>
                <a:tab pos="762000" algn="r"/>
                <a:tab pos="838200" algn="l"/>
              </a:tabLst>
              <a:defRPr/>
            </a:pP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1310474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smtClean="0">
                <a:sym typeface="Times New Roman" pitchFamily="18" charset="0"/>
              </a:rPr>
              <a:t>Voluntary revision of financial statements</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8</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123385521"/>
              </p:ext>
            </p:extLst>
          </p:nvPr>
        </p:nvGraphicFramePr>
        <p:xfrm>
          <a:off x="381001" y="801243"/>
          <a:ext cx="8458201" cy="1870355"/>
        </p:xfrm>
        <a:graphic>
          <a:graphicData uri="http://schemas.openxmlformats.org/drawingml/2006/table">
            <a:tbl>
              <a:tblPr firstRow="1" bandRow="1">
                <a:tableStyleId>{F5AB1C69-6EDB-4FF4-983F-18BD219EF322}</a:tableStyleId>
              </a:tblPr>
              <a:tblGrid>
                <a:gridCol w="1908700"/>
                <a:gridCol w="2078514"/>
                <a:gridCol w="4470987"/>
              </a:tblGrid>
              <a:tr h="319691">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317466">
                <a:tc>
                  <a:txBody>
                    <a:bodyPr/>
                    <a:lstStyle/>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r>
                        <a:rPr lang="en-US" altLang="en-GB" sz="1400" b="0" kern="1200" dirty="0" smtClean="0">
                          <a:solidFill>
                            <a:schemeClr val="tx2"/>
                          </a:solidFill>
                          <a:latin typeface="+mn-lt"/>
                          <a:ea typeface="Times New Roman"/>
                          <a:cs typeface="Times New Roman"/>
                          <a:sym typeface="Times New Roman" pitchFamily="18" charset="0"/>
                        </a:rPr>
                        <a:t>Voluntary</a:t>
                      </a:r>
                      <a:r>
                        <a:rPr lang="en-US" altLang="en-GB" sz="1400" kern="1200" baseline="0" dirty="0" smtClean="0">
                          <a:solidFill>
                            <a:schemeClr val="tx2"/>
                          </a:solidFill>
                          <a:latin typeface="+mn-lt"/>
                          <a:ea typeface="Times New Roman"/>
                          <a:cs typeface="Times New Roman"/>
                          <a:sym typeface="Times New Roman" pitchFamily="18" charset="0"/>
                        </a:rPr>
                        <a:t> </a:t>
                      </a:r>
                      <a:r>
                        <a:rPr lang="en-US" altLang="en-GB" sz="1400" kern="1200" dirty="0" smtClean="0">
                          <a:solidFill>
                            <a:schemeClr val="tx2"/>
                          </a:solidFill>
                          <a:latin typeface="+mn-lt"/>
                          <a:ea typeface="Times New Roman"/>
                          <a:cs typeface="Times New Roman"/>
                          <a:sym typeface="Times New Roman" pitchFamily="18" charset="0"/>
                        </a:rPr>
                        <a:t>Revision of financial</a:t>
                      </a:r>
                    </a:p>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r>
                        <a:rPr lang="en-US" altLang="en-GB" sz="1400" kern="1200" dirty="0" smtClean="0">
                          <a:solidFill>
                            <a:schemeClr val="tx2"/>
                          </a:solidFill>
                          <a:latin typeface="+mn-lt"/>
                          <a:ea typeface="Times New Roman"/>
                          <a:cs typeface="Times New Roman"/>
                          <a:sym typeface="Times New Roman" pitchFamily="18" charset="0"/>
                        </a:rPr>
                        <a:t>Statement or BOD’s report</a:t>
                      </a:r>
                      <a:endParaRPr lang="en-US" altLang="en-GB" sz="1400" b="0" kern="1200" baseline="0" dirty="0" smtClean="0">
                        <a:solidFill>
                          <a:schemeClr val="tx2"/>
                        </a:solidFill>
                        <a:latin typeface="+mn-lt"/>
                        <a:ea typeface="Times New Roman"/>
                        <a:cs typeface="Times New Roman"/>
                        <a:sym typeface="Times New Roman" pitchFamily="18" charset="0"/>
                      </a:endParaRPr>
                    </a:p>
                    <a:p>
                      <a:pPr marL="0" marR="0" lvl="0" indent="0" algn="l" defTabSz="914400" rtl="0" eaLnBrk="1" fontAlgn="auto" latinLnBrk="0" hangingPunct="1">
                        <a:lnSpc>
                          <a:spcPct val="114000"/>
                        </a:lnSpc>
                        <a:spcBef>
                          <a:spcPts val="0"/>
                        </a:spcBef>
                        <a:spcAft>
                          <a:spcPts val="0"/>
                        </a:spcAft>
                        <a:buClrTx/>
                        <a:buSzTx/>
                        <a:buFont typeface="Arial" pitchFamily="34" charset="0"/>
                        <a:buNone/>
                        <a:tabLst>
                          <a:tab pos="762000" algn="r"/>
                          <a:tab pos="838200" algn="l"/>
                        </a:tabLst>
                        <a:defRPr/>
                      </a:pPr>
                      <a:r>
                        <a:rPr lang="en-US" sz="1400" dirty="0" smtClean="0">
                          <a:solidFill>
                            <a:schemeClr val="tx2"/>
                          </a:solidFill>
                          <a:latin typeface="+mn-lt"/>
                          <a:ea typeface="Times New Roman"/>
                          <a:cs typeface="Times New Roman"/>
                        </a:rPr>
                        <a:t>[Clause 131]</a:t>
                      </a:r>
                    </a:p>
                    <a:p>
                      <a:pPr marL="0" marR="0" lvl="0" indent="0" algn="l" defTabSz="914400" rtl="0" eaLnBrk="1" latinLnBrk="0" hangingPunct="1">
                        <a:lnSpc>
                          <a:spcPct val="114000"/>
                        </a:lnSpc>
                        <a:spcBef>
                          <a:spcPts val="0"/>
                        </a:spcBef>
                        <a:spcAft>
                          <a:spcPts val="0"/>
                        </a:spcAft>
                        <a:buFont typeface="Arial" pitchFamily="34" charset="0"/>
                        <a:buNone/>
                        <a:tabLst>
                          <a:tab pos="762000" algn="r"/>
                          <a:tab pos="838200" algn="l"/>
                        </a:tabLst>
                      </a:pPr>
                      <a:endParaRPr lang="en-US" altLang="en-GB" sz="1400" b="0" kern="1200" dirty="0" smtClean="0">
                        <a:solidFill>
                          <a:schemeClr val="tx2"/>
                        </a:solidFill>
                        <a:latin typeface="+mn-lt"/>
                        <a:ea typeface="Times New Roman"/>
                        <a:cs typeface="Times New Roman"/>
                        <a:sym typeface="Times New Roman" pitchFamily="18" charset="0"/>
                      </a:endParaRP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Font typeface="Arial" pitchFamily="34" charset="0"/>
                        <a:buNone/>
                      </a:pPr>
                      <a:r>
                        <a:rPr lang="en-US" sz="1400" kern="1200" baseline="0" dirty="0" smtClean="0">
                          <a:solidFill>
                            <a:schemeClr val="tx2"/>
                          </a:solidFill>
                          <a:latin typeface="+mn-lt"/>
                          <a:ea typeface="+mn-ea"/>
                          <a:cs typeface="+mn-cs"/>
                        </a:rPr>
                        <a:t>No specific provisions</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altLang="en-GB" sz="1400" kern="1200" baseline="0" dirty="0" smtClean="0">
                          <a:solidFill>
                            <a:schemeClr val="tx2"/>
                          </a:solidFill>
                          <a:latin typeface="+mn-lt"/>
                          <a:ea typeface="+mn-ea"/>
                          <a:cs typeface="+mn-cs"/>
                          <a:sym typeface="Times New Roman" pitchFamily="18" charset="0"/>
                        </a:rPr>
                        <a:t>BOD may prepare revised financial statement or a revised board report in respect of any of the 3 preceding FYs after obtaining approval of NCLT, if it believes that the financial statement or the BOD report do not comply with the relevant provisions </a:t>
                      </a:r>
                    </a:p>
                  </a:txBody>
                  <a:tcPr marL="91447" marR="91447"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Voluntary restatement of financial statement possible – subject to safeguards</a:t>
            </a:r>
          </a:p>
          <a:p>
            <a:pPr marL="231775" indent="-231775" algn="just">
              <a:spcAft>
                <a:spcPts val="0"/>
              </a:spcAft>
              <a:buFont typeface="Arial" pitchFamily="34" charset="0"/>
              <a:buChar char="•"/>
              <a:defRPr/>
            </a:pPr>
            <a:endParaRPr lang="en-US" sz="1400" dirty="0" smtClean="0"/>
          </a:p>
          <a:p>
            <a:pPr marL="231775" indent="-231775" algn="just">
              <a:spcAft>
                <a:spcPts val="0"/>
              </a:spcAft>
              <a:buFont typeface="Arial" pitchFamily="34" charset="0"/>
              <a:buChar char="•"/>
              <a:defRPr/>
            </a:pPr>
            <a:endParaRPr lang="en-US" sz="1400" dirty="0" smtClean="0"/>
          </a:p>
          <a:p>
            <a:pPr algn="just">
              <a:spcAft>
                <a:spcPts val="0"/>
              </a:spcAft>
              <a:buFont typeface="Arial" pitchFamily="34" charset="0"/>
              <a:buChar char="•"/>
              <a:tabLst>
                <a:tab pos="762000" algn="r"/>
                <a:tab pos="838200" algn="l"/>
              </a:tabLst>
              <a:defRPr/>
            </a:pP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453756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dirty="0">
                <a:sym typeface="Times New Roman" pitchFamily="18" charset="0"/>
              </a:rPr>
              <a:t>Mandatory revision of financial statements</a:t>
            </a:r>
            <a:endParaRPr lang="en-US" dirty="0"/>
          </a:p>
        </p:txBody>
      </p:sp>
      <p:sp>
        <p:nvSpPr>
          <p:cNvPr id="3" name="Slide Number Placeholder 2"/>
          <p:cNvSpPr>
            <a:spLocks noGrp="1"/>
          </p:cNvSpPr>
          <p:nvPr>
            <p:ph type="sldNum" sz="quarter" idx="4294967295"/>
          </p:nvPr>
        </p:nvSpPr>
        <p:spPr>
          <a:xfrm>
            <a:off x="360363" y="6570663"/>
            <a:ext cx="360362" cy="122237"/>
          </a:xfrm>
          <a:prstGeom prst="rect">
            <a:avLst/>
          </a:prstGeom>
        </p:spPr>
        <p:txBody>
          <a:bodyPr/>
          <a:lstStyle/>
          <a:p>
            <a:pPr>
              <a:defRPr/>
            </a:pPr>
            <a:fld id="{5D1D2FB7-7A3E-401C-8260-07FB6CCBEE9A}" type="slidenum">
              <a:rPr lang="en-GB" smtClean="0"/>
              <a:pPr>
                <a:defRPr/>
              </a:pPr>
              <a:t>9</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932587615"/>
              </p:ext>
            </p:extLst>
          </p:nvPr>
        </p:nvGraphicFramePr>
        <p:xfrm>
          <a:off x="381001" y="801243"/>
          <a:ext cx="8458201" cy="2795685"/>
        </p:xfrm>
        <a:graphic>
          <a:graphicData uri="http://schemas.openxmlformats.org/drawingml/2006/table">
            <a:tbl>
              <a:tblPr firstRow="1" bandRow="1">
                <a:tableStyleId>{F5AB1C69-6EDB-4FF4-983F-18BD219EF322}</a:tableStyleId>
              </a:tblPr>
              <a:tblGrid>
                <a:gridCol w="1908700"/>
                <a:gridCol w="2078514"/>
                <a:gridCol w="4470987"/>
              </a:tblGrid>
              <a:tr h="319691">
                <a:tc>
                  <a:txBody>
                    <a:bodyPr/>
                    <a:lstStyle/>
                    <a:p>
                      <a:pPr algn="l"/>
                      <a:r>
                        <a:rPr lang="en-US" sz="1400" dirty="0" smtClean="0"/>
                        <a:t>Particulars</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US" sz="1400" dirty="0" smtClean="0"/>
                        <a:t>Companies Act 1956</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Companies Act 2013</a:t>
                      </a:r>
                      <a:endParaRPr lang="en-US" sz="1400" dirty="0"/>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2475994">
                <a:tc>
                  <a:txBody>
                    <a:bodyPr/>
                    <a:lstStyle/>
                    <a:p>
                      <a:pPr algn="just"/>
                      <a:r>
                        <a:rPr lang="en-US" altLang="en-GB" sz="1400" b="1" kern="1200" baseline="0" dirty="0" smtClean="0">
                          <a:solidFill>
                            <a:schemeClr val="tx2"/>
                          </a:solidFill>
                          <a:latin typeface="+mn-lt"/>
                          <a:ea typeface="+mn-ea"/>
                          <a:cs typeface="+mn-cs"/>
                          <a:sym typeface="Times New Roman" pitchFamily="18" charset="0"/>
                        </a:rPr>
                        <a:t>Mandatory</a:t>
                      </a:r>
                      <a:r>
                        <a:rPr lang="en-US" altLang="en-GB" sz="1400" b="0" kern="1200" baseline="0" dirty="0" smtClean="0">
                          <a:solidFill>
                            <a:schemeClr val="tx2"/>
                          </a:solidFill>
                          <a:latin typeface="+mn-lt"/>
                          <a:ea typeface="+mn-ea"/>
                          <a:cs typeface="+mn-cs"/>
                          <a:sym typeface="Times New Roman" pitchFamily="18" charset="0"/>
                        </a:rPr>
                        <a:t> re-opening or re-casting of book of accounts by </a:t>
                      </a:r>
                      <a:r>
                        <a:rPr lang="en-US" altLang="en-GB" sz="1400" b="1" kern="1200" baseline="0" dirty="0" smtClean="0">
                          <a:solidFill>
                            <a:schemeClr val="tx2"/>
                          </a:solidFill>
                          <a:latin typeface="+mn-lt"/>
                          <a:ea typeface="+mn-ea"/>
                          <a:cs typeface="+mn-cs"/>
                          <a:sym typeface="Times New Roman" pitchFamily="18" charset="0"/>
                        </a:rPr>
                        <a:t>Statutory Authorities</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2"/>
                          </a:solidFill>
                          <a:latin typeface="+mn-lt"/>
                          <a:ea typeface="Times New Roman"/>
                          <a:cs typeface="Times New Roman"/>
                        </a:rPr>
                        <a:t>[Clause 130]</a:t>
                      </a:r>
                    </a:p>
                    <a:p>
                      <a:pPr algn="just"/>
                      <a:endParaRPr lang="en-US" altLang="en-GB" sz="1400" b="1" kern="1200" baseline="0" dirty="0" smtClean="0">
                        <a:solidFill>
                          <a:schemeClr val="tx2"/>
                        </a:solidFill>
                        <a:latin typeface="+mn-lt"/>
                        <a:ea typeface="+mn-ea"/>
                        <a:cs typeface="+mn-cs"/>
                        <a:sym typeface="Times New Roman" pitchFamily="18" charset="0"/>
                      </a:endParaRP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n-US" altLang="en-GB" sz="1400" b="0" kern="1200" baseline="0" dirty="0" smtClean="0">
                          <a:solidFill>
                            <a:schemeClr val="tx2"/>
                          </a:solidFill>
                          <a:latin typeface="+mn-lt"/>
                          <a:ea typeface="+mn-ea"/>
                          <a:cs typeface="+mn-cs"/>
                          <a:sym typeface="Times New Roman" pitchFamily="18" charset="0"/>
                        </a:rPr>
                        <a:t>No provision for the re-opening of accounts.</a:t>
                      </a: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0" kern="1200" baseline="0" dirty="0" smtClean="0">
                          <a:solidFill>
                            <a:schemeClr val="tx2"/>
                          </a:solidFill>
                          <a:latin typeface="+mn-lt"/>
                          <a:ea typeface="+mn-ea"/>
                          <a:cs typeface="+mn-cs"/>
                          <a:sym typeface="Times New Roman" pitchFamily="18" charset="0"/>
                        </a:rPr>
                        <a:t>A company can re-open its books of accounts or re-cast its financial statements on the below grounds:</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b="0" kern="1200" baseline="0" dirty="0" smtClean="0">
                          <a:solidFill>
                            <a:schemeClr val="tx2"/>
                          </a:solidFill>
                          <a:latin typeface="+mn-lt"/>
                          <a:ea typeface="+mn-ea"/>
                          <a:cs typeface="+mn-cs"/>
                          <a:sym typeface="Times New Roman" pitchFamily="18" charset="0"/>
                        </a:rPr>
                        <a:t>that the relevant earlier accounts were prepared in a fraudulent manner; or</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altLang="en-GB" sz="1400" b="0" kern="1200" baseline="0" dirty="0" smtClean="0">
                          <a:solidFill>
                            <a:schemeClr val="tx2"/>
                          </a:solidFill>
                          <a:latin typeface="+mn-lt"/>
                          <a:ea typeface="+mn-ea"/>
                          <a:cs typeface="+mn-cs"/>
                          <a:sym typeface="Times New Roman" pitchFamily="18" charset="0"/>
                        </a:rPr>
                        <a:t>affairs of the company were mismanaged during the relevant period casting a doubt on the reliability of the financial statements</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altLang="en-GB" sz="1400" b="0" kern="1200" baseline="0" dirty="0" smtClean="0">
                          <a:solidFill>
                            <a:schemeClr val="tx2"/>
                          </a:solidFill>
                          <a:latin typeface="+mn-lt"/>
                          <a:ea typeface="+mn-ea"/>
                          <a:cs typeface="+mn-cs"/>
                          <a:sym typeface="Times New Roman" pitchFamily="18" charset="0"/>
                        </a:rPr>
                        <a:t>on an application made by CG, IT authorities, SEBI or any other statutory regulatory body or authority or any person concerned and on an order being made by a Court or NCLT</a:t>
                      </a:r>
                    </a:p>
                  </a:txBody>
                  <a:tcPr marL="91447" marR="91447" marT="45698" marB="4569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Content Placeholder 3"/>
          <p:cNvSpPr txBox="1">
            <a:spLocks/>
          </p:cNvSpPr>
          <p:nvPr/>
        </p:nvSpPr>
        <p:spPr>
          <a:xfrm>
            <a:off x="415925" y="4709886"/>
            <a:ext cx="8423275" cy="1767114"/>
          </a:xfrm>
          <a:prstGeom prst="rect">
            <a:avLst/>
          </a:prstGeom>
        </p:spPr>
        <p:txBody>
          <a:bodyPr/>
          <a:lstStyle>
            <a:lvl1pPr marL="0" indent="0" algn="l" defTabSz="914400" rtl="0" eaLnBrk="1" latinLnBrk="0" hangingPunct="1">
              <a:spcBef>
                <a:spcPts val="0"/>
              </a:spcBef>
              <a:spcAft>
                <a:spcPts val="300"/>
              </a:spcAft>
              <a:buFont typeface="Arial" pitchFamily="34" charset="0"/>
              <a:buNone/>
              <a:defRPr lang="en-US" sz="18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6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Aft>
                <a:spcPts val="0"/>
              </a:spcAft>
              <a:tabLst>
                <a:tab pos="762000" algn="r"/>
                <a:tab pos="838200" algn="l"/>
              </a:tabLst>
              <a:defRPr/>
            </a:pPr>
            <a:r>
              <a:rPr lang="en-US" altLang="en-GB" sz="1400" b="1" dirty="0" smtClean="0">
                <a:solidFill>
                  <a:schemeClr val="tx2"/>
                </a:solidFill>
              </a:rPr>
              <a:t>Takeaways: </a:t>
            </a:r>
          </a:p>
          <a:p>
            <a:pPr marL="231775" indent="-231775" algn="just">
              <a:spcAft>
                <a:spcPts val="0"/>
              </a:spcAft>
              <a:buFont typeface="Arial" pitchFamily="34" charset="0"/>
              <a:buChar char="•"/>
              <a:defRPr/>
            </a:pPr>
            <a:r>
              <a:rPr lang="en-US" sz="1400" dirty="0" smtClean="0"/>
              <a:t>Restatement of financial statement in event of fraud legally possible – subject to safeguards – Satyam case </a:t>
            </a:r>
          </a:p>
          <a:p>
            <a:pPr marL="231775" indent="-231775" algn="just">
              <a:spcAft>
                <a:spcPts val="0"/>
              </a:spcAft>
              <a:buFont typeface="Arial" pitchFamily="34" charset="0"/>
              <a:buChar char="•"/>
              <a:defRPr/>
            </a:pPr>
            <a:endParaRPr lang="en-US" sz="1400" dirty="0" smtClean="0"/>
          </a:p>
          <a:p>
            <a:pPr algn="just">
              <a:spcAft>
                <a:spcPts val="0"/>
              </a:spcAft>
              <a:buFont typeface="Arial" pitchFamily="34" charset="0"/>
              <a:buChar char="•"/>
              <a:tabLst>
                <a:tab pos="762000" algn="r"/>
                <a:tab pos="838200" algn="l"/>
              </a:tabLst>
              <a:defRPr/>
            </a:pPr>
            <a:endParaRPr lang="en-US" altLang="en-GB" sz="1400" dirty="0" smtClean="0">
              <a:solidFill>
                <a:schemeClr val="tx2"/>
              </a:solidFill>
              <a:sym typeface="Times New Roman" pitchFamily="18" charset="0"/>
            </a:endParaRPr>
          </a:p>
          <a:p>
            <a:endParaRPr lang="en-US" sz="1400" dirty="0">
              <a:solidFill>
                <a:schemeClr val="tx2"/>
              </a:solidFill>
            </a:endParaRPr>
          </a:p>
        </p:txBody>
      </p:sp>
    </p:spTree>
    <p:extLst>
      <p:ext uri="{BB962C8B-B14F-4D97-AF65-F5344CB8AC3E}">
        <p14:creationId xmlns:p14="http://schemas.microsoft.com/office/powerpoint/2010/main" val="2497676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TTIPL_2012_Template">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HS_Template_2012">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HS_Template_2012">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DHS_Template_2012</Template>
  <TotalTime>6364</TotalTime>
  <Words>4823</Words>
  <Application>Microsoft Office PowerPoint</Application>
  <PresentationFormat>On-screen Show (4:3)</PresentationFormat>
  <Paragraphs>496</Paragraphs>
  <Slides>38</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38</vt:i4>
      </vt:variant>
    </vt:vector>
  </HeadingPairs>
  <TitlesOfParts>
    <vt:vector size="46" baseType="lpstr">
      <vt:lpstr>Arial</vt:lpstr>
      <vt:lpstr>Calibri</vt:lpstr>
      <vt:lpstr>Rupee Foradian</vt:lpstr>
      <vt:lpstr>Times New Roman</vt:lpstr>
      <vt:lpstr>Wingdings</vt:lpstr>
      <vt:lpstr>DTTIPL_2012_Template</vt:lpstr>
      <vt:lpstr>DHS_Template_2012</vt:lpstr>
      <vt:lpstr>1_DHS_Template_2012</vt:lpstr>
      <vt:lpstr>FICCI Companies Act, 2013 Accounts, Auditors, Dividends and Related Party Transactions</vt:lpstr>
      <vt:lpstr>Contents</vt:lpstr>
      <vt:lpstr>Accounts of Companies</vt:lpstr>
      <vt:lpstr>Financial Year</vt:lpstr>
      <vt:lpstr>Financial Statements</vt:lpstr>
      <vt:lpstr>Consolidated Financial Statements   </vt:lpstr>
      <vt:lpstr>Audited Accounts</vt:lpstr>
      <vt:lpstr>Voluntary revision of financial statements</vt:lpstr>
      <vt:lpstr>Mandatory revision of financial statements</vt:lpstr>
      <vt:lpstr>Maintenance of books</vt:lpstr>
      <vt:lpstr>Accounts signing</vt:lpstr>
      <vt:lpstr>Circulation of financial statements to members etc.</vt:lpstr>
      <vt:lpstr>Filing of financial statements with ROC  </vt:lpstr>
      <vt:lpstr>Auditors</vt:lpstr>
      <vt:lpstr>Tenure</vt:lpstr>
      <vt:lpstr>Provisions for appointment / rotation</vt:lpstr>
      <vt:lpstr>Reporting in case of fraud </vt:lpstr>
      <vt:lpstr>Requirements applicable to all companies</vt:lpstr>
      <vt:lpstr>Proscribed services</vt:lpstr>
      <vt:lpstr>Proscribed services</vt:lpstr>
      <vt:lpstr>Internal Auditor</vt:lpstr>
      <vt:lpstr>Dividend and Depreciation</vt:lpstr>
      <vt:lpstr>Declaration and Payment of Dividend</vt:lpstr>
      <vt:lpstr>Declaration and Payment of Dividend</vt:lpstr>
      <vt:lpstr>Depreciation – Schedule II</vt:lpstr>
      <vt:lpstr>Declaration and Payment of Dividend</vt:lpstr>
      <vt:lpstr>Declaration and Payment of Dividend</vt:lpstr>
      <vt:lpstr>Failure to distribute dividend</vt:lpstr>
      <vt:lpstr>Related Party Transactions </vt:lpstr>
      <vt:lpstr>Related Party Transactions</vt:lpstr>
      <vt:lpstr>Related Party Transactions</vt:lpstr>
      <vt:lpstr>Related Party Transactions</vt:lpstr>
      <vt:lpstr>Related Party Transactions</vt:lpstr>
      <vt:lpstr>Related Party Transactions</vt:lpstr>
      <vt:lpstr>Related Party Transactions</vt:lpstr>
      <vt:lpstr>Glossary</vt:lpstr>
      <vt:lpstr>THANK YOU</vt:lpstr>
      <vt:lpstr>PowerPoint Presentation</vt:lpstr>
    </vt:vector>
  </TitlesOfParts>
  <Company>Deloitte Touche Tohmatsu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momentum Achieving business strategy</dc:title>
  <dc:creator>sursharma</dc:creator>
  <cp:lastModifiedBy>Ramesh, P. R. (IN - Mumbai)</cp:lastModifiedBy>
  <cp:revision>631</cp:revision>
  <cp:lastPrinted>2013-09-10T10:45:43Z</cp:lastPrinted>
  <dcterms:created xsi:type="dcterms:W3CDTF">2011-01-04T13:51:26Z</dcterms:created>
  <dcterms:modified xsi:type="dcterms:W3CDTF">2013-09-11T09:12:36Z</dcterms:modified>
</cp:coreProperties>
</file>