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6.xml" ContentType="application/vnd.openxmlformats-officedocument.theme+xml"/>
  <Override PartName="/ppt/slideLayouts/slideLayout1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48" r:id="rId2"/>
    <p:sldMasterId id="2147483651" r:id="rId3"/>
    <p:sldMasterId id="2147483659" r:id="rId4"/>
    <p:sldMasterId id="2147483670" r:id="rId5"/>
    <p:sldMasterId id="2147483674" r:id="rId6"/>
    <p:sldMasterId id="2147483678" r:id="rId7"/>
  </p:sldMasterIdLst>
  <p:notesMasterIdLst>
    <p:notesMasterId r:id="rId34"/>
  </p:notesMasterIdLst>
  <p:handoutMasterIdLst>
    <p:handoutMasterId r:id="rId35"/>
  </p:handoutMasterIdLst>
  <p:sldIdLst>
    <p:sldId id="295" r:id="rId8"/>
    <p:sldId id="296" r:id="rId9"/>
    <p:sldId id="297" r:id="rId10"/>
    <p:sldId id="313" r:id="rId11"/>
    <p:sldId id="326" r:id="rId12"/>
    <p:sldId id="314" r:id="rId13"/>
    <p:sldId id="317" r:id="rId14"/>
    <p:sldId id="329" r:id="rId15"/>
    <p:sldId id="328" r:id="rId16"/>
    <p:sldId id="331" r:id="rId17"/>
    <p:sldId id="298" r:id="rId18"/>
    <p:sldId id="299" r:id="rId19"/>
    <p:sldId id="300" r:id="rId20"/>
    <p:sldId id="319" r:id="rId21"/>
    <p:sldId id="320" r:id="rId22"/>
    <p:sldId id="330" r:id="rId23"/>
    <p:sldId id="303" r:id="rId24"/>
    <p:sldId id="304" r:id="rId25"/>
    <p:sldId id="322" r:id="rId26"/>
    <p:sldId id="323" r:id="rId27"/>
    <p:sldId id="305" r:id="rId28"/>
    <p:sldId id="306" r:id="rId29"/>
    <p:sldId id="307" r:id="rId30"/>
    <p:sldId id="308" r:id="rId31"/>
    <p:sldId id="309" r:id="rId32"/>
    <p:sldId id="259" r:id="rId3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039" autoAdjust="0"/>
    <p:restoredTop sz="94676" autoAdjust="0"/>
  </p:normalViewPr>
  <p:slideViewPr>
    <p:cSldViewPr>
      <p:cViewPr>
        <p:scale>
          <a:sx n="75" d="100"/>
          <a:sy n="75" d="100"/>
        </p:scale>
        <p:origin x="-91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2796" y="-96"/>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4FA6C9-8EC7-41E2-BE62-4E1BB746CBCA}" type="doc">
      <dgm:prSet loTypeId="urn:microsoft.com/office/officeart/2008/layout/VerticalCurvedList" loCatId="list" qsTypeId="urn:microsoft.com/office/officeart/2005/8/quickstyle/simple4" qsCatId="simple" csTypeId="urn:microsoft.com/office/officeart/2005/8/colors/accent5_2" csCatId="accent5" phldr="1"/>
      <dgm:spPr/>
    </dgm:pt>
    <dgm:pt modelId="{749B3F10-C8FC-4E28-8AF3-0585D5C4639E}">
      <dgm:prSet phldrT="[Text]" custT="1"/>
      <dgm:spPr/>
      <dgm:t>
        <a:bodyPr/>
        <a:lstStyle/>
        <a:p>
          <a:r>
            <a:rPr lang="en-US" sz="1200" dirty="0" smtClean="0"/>
            <a:t>Director, key managerial personnel or relative of such person</a:t>
          </a:r>
          <a:endParaRPr lang="en-IN" sz="1200" dirty="0"/>
        </a:p>
      </dgm:t>
    </dgm:pt>
    <dgm:pt modelId="{244186BC-4C33-4E4D-9662-C32CB907AC5F}" type="parTrans" cxnId="{5B0CCEED-8099-43DD-9379-8E5125774768}">
      <dgm:prSet/>
      <dgm:spPr/>
      <dgm:t>
        <a:bodyPr/>
        <a:lstStyle/>
        <a:p>
          <a:endParaRPr lang="en-IN" sz="1200"/>
        </a:p>
      </dgm:t>
    </dgm:pt>
    <dgm:pt modelId="{81926C65-BE5E-4E40-A3A2-EE53AD7E3F9E}" type="sibTrans" cxnId="{5B0CCEED-8099-43DD-9379-8E5125774768}">
      <dgm:prSet/>
      <dgm:spPr/>
      <dgm:t>
        <a:bodyPr/>
        <a:lstStyle/>
        <a:p>
          <a:endParaRPr lang="en-IN" sz="1200"/>
        </a:p>
      </dgm:t>
    </dgm:pt>
    <dgm:pt modelId="{12E6CD70-4E29-446D-8810-E805E93C9ADB}">
      <dgm:prSet phldrT="[Text]" custT="1"/>
      <dgm:spPr/>
      <dgm:t>
        <a:bodyPr/>
        <a:lstStyle/>
        <a:p>
          <a:r>
            <a:rPr lang="en-US" sz="1200" dirty="0" smtClean="0"/>
            <a:t>Firm in which a director, manager or relative is a partner</a:t>
          </a:r>
          <a:endParaRPr lang="en-IN" sz="1200" dirty="0"/>
        </a:p>
      </dgm:t>
    </dgm:pt>
    <dgm:pt modelId="{941E625B-3BF7-4E1D-B943-26F768595419}" type="parTrans" cxnId="{429CD3B9-F7F7-4BCE-950A-09DC35342C2E}">
      <dgm:prSet/>
      <dgm:spPr/>
      <dgm:t>
        <a:bodyPr/>
        <a:lstStyle/>
        <a:p>
          <a:endParaRPr lang="en-IN" sz="1200"/>
        </a:p>
      </dgm:t>
    </dgm:pt>
    <dgm:pt modelId="{4D0873BF-29D6-4C71-93D7-DD8D558DE9EC}" type="sibTrans" cxnId="{429CD3B9-F7F7-4BCE-950A-09DC35342C2E}">
      <dgm:prSet/>
      <dgm:spPr/>
      <dgm:t>
        <a:bodyPr/>
        <a:lstStyle/>
        <a:p>
          <a:endParaRPr lang="en-IN" sz="1200"/>
        </a:p>
      </dgm:t>
    </dgm:pt>
    <dgm:pt modelId="{860FB116-4DED-4AFF-8329-5AB72F279D62}">
      <dgm:prSet custT="1"/>
      <dgm:spPr/>
      <dgm:t>
        <a:bodyPr/>
        <a:lstStyle/>
        <a:p>
          <a:r>
            <a:rPr lang="en-US" sz="1200" dirty="0" smtClean="0"/>
            <a:t>Private company in which a director or manager is a member or director</a:t>
          </a:r>
          <a:endParaRPr lang="en-IN" sz="1200" dirty="0"/>
        </a:p>
      </dgm:t>
    </dgm:pt>
    <dgm:pt modelId="{E651C1D3-7B15-4C93-8C94-C6F181F4EA2C}" type="parTrans" cxnId="{2C419332-206F-4892-98E5-4B01F95EC7F5}">
      <dgm:prSet/>
      <dgm:spPr/>
      <dgm:t>
        <a:bodyPr/>
        <a:lstStyle/>
        <a:p>
          <a:endParaRPr lang="en-IN" sz="1200"/>
        </a:p>
      </dgm:t>
    </dgm:pt>
    <dgm:pt modelId="{8A9DA484-7F51-4BCD-A84E-A7C5F27D3F28}" type="sibTrans" cxnId="{2C419332-206F-4892-98E5-4B01F95EC7F5}">
      <dgm:prSet/>
      <dgm:spPr/>
      <dgm:t>
        <a:bodyPr/>
        <a:lstStyle/>
        <a:p>
          <a:endParaRPr lang="en-IN" sz="1200"/>
        </a:p>
      </dgm:t>
    </dgm:pt>
    <dgm:pt modelId="{4BCDEB3F-25B3-43EB-9207-32F9BC99F99A}">
      <dgm:prSet custT="1"/>
      <dgm:spPr/>
      <dgm:t>
        <a:bodyPr/>
        <a:lstStyle/>
        <a:p>
          <a:r>
            <a:rPr lang="en-US" sz="1200" dirty="0" smtClean="0"/>
            <a:t>A public company in which a director or manager is (a) a director; or (b) along with relatives holds more than 2%</a:t>
          </a:r>
          <a:endParaRPr lang="en-IN" sz="1200" dirty="0"/>
        </a:p>
      </dgm:t>
    </dgm:pt>
    <dgm:pt modelId="{11EE278B-9D9C-4B61-BB85-B0F5C1625183}" type="parTrans" cxnId="{0E71772B-8107-40CC-AEB8-14F4936445AE}">
      <dgm:prSet/>
      <dgm:spPr/>
      <dgm:t>
        <a:bodyPr/>
        <a:lstStyle/>
        <a:p>
          <a:endParaRPr lang="en-IN" sz="1200"/>
        </a:p>
      </dgm:t>
    </dgm:pt>
    <dgm:pt modelId="{F87FF518-B7D7-4B86-8AA3-948CAB873B1C}" type="sibTrans" cxnId="{0E71772B-8107-40CC-AEB8-14F4936445AE}">
      <dgm:prSet/>
      <dgm:spPr/>
      <dgm:t>
        <a:bodyPr/>
        <a:lstStyle/>
        <a:p>
          <a:endParaRPr lang="en-IN" sz="1200"/>
        </a:p>
      </dgm:t>
    </dgm:pt>
    <dgm:pt modelId="{668A0ED0-D8B3-40DF-8F53-3740FDA7605C}">
      <dgm:prSet custT="1"/>
      <dgm:spPr/>
      <dgm:t>
        <a:bodyPr/>
        <a:lstStyle/>
        <a:p>
          <a:r>
            <a:rPr lang="en-US" sz="1200" dirty="0" smtClean="0"/>
            <a:t>Any body corporate whose Board, Managing Director or manager is accustomed to act in accordance with the advice, directions or instructions of a director or manager</a:t>
          </a:r>
          <a:endParaRPr lang="en-IN" sz="1200" dirty="0"/>
        </a:p>
      </dgm:t>
    </dgm:pt>
    <dgm:pt modelId="{7475F72C-7FED-40ED-8DDB-76D7B369C8F0}" type="parTrans" cxnId="{708C7FBB-CE5D-45F2-B433-A7EB6B6D53B3}">
      <dgm:prSet/>
      <dgm:spPr/>
      <dgm:t>
        <a:bodyPr/>
        <a:lstStyle/>
        <a:p>
          <a:endParaRPr lang="en-IN" sz="1200"/>
        </a:p>
      </dgm:t>
    </dgm:pt>
    <dgm:pt modelId="{034841AB-18A9-485D-8F97-5596CC3D3E36}" type="sibTrans" cxnId="{708C7FBB-CE5D-45F2-B433-A7EB6B6D53B3}">
      <dgm:prSet/>
      <dgm:spPr/>
      <dgm:t>
        <a:bodyPr/>
        <a:lstStyle/>
        <a:p>
          <a:endParaRPr lang="en-IN" sz="1200"/>
        </a:p>
      </dgm:t>
    </dgm:pt>
    <dgm:pt modelId="{5AFBFF87-913F-4377-B5D1-6CC7EC0D5A17}">
      <dgm:prSet custT="1"/>
      <dgm:spPr/>
      <dgm:t>
        <a:bodyPr/>
        <a:lstStyle/>
        <a:p>
          <a:r>
            <a:rPr lang="en-US" sz="1200" dirty="0" smtClean="0"/>
            <a:t>Any person on whose advice, directions or instructions a director or manager is accustomed to act</a:t>
          </a:r>
          <a:endParaRPr lang="en-IN" sz="1200" dirty="0"/>
        </a:p>
      </dgm:t>
    </dgm:pt>
    <dgm:pt modelId="{F38C81DD-E04A-489D-A258-10ADF2B7A8CA}" type="parTrans" cxnId="{19946930-DC30-4C67-8766-B92872F083B8}">
      <dgm:prSet/>
      <dgm:spPr/>
      <dgm:t>
        <a:bodyPr/>
        <a:lstStyle/>
        <a:p>
          <a:endParaRPr lang="en-IN" sz="1200"/>
        </a:p>
      </dgm:t>
    </dgm:pt>
    <dgm:pt modelId="{0D30D9D8-36CB-46E8-9957-C7E8DA5BDAE7}" type="sibTrans" cxnId="{19946930-DC30-4C67-8766-B92872F083B8}">
      <dgm:prSet/>
      <dgm:spPr/>
      <dgm:t>
        <a:bodyPr/>
        <a:lstStyle/>
        <a:p>
          <a:endParaRPr lang="en-IN" sz="1200"/>
        </a:p>
      </dgm:t>
    </dgm:pt>
    <dgm:pt modelId="{EE55E32B-24A6-4032-B474-0DC5B8B791D7}">
      <dgm:prSet custT="1"/>
      <dgm:spPr/>
      <dgm:t>
        <a:bodyPr/>
        <a:lstStyle/>
        <a:p>
          <a:endParaRPr lang="en-US"/>
        </a:p>
      </dgm:t>
    </dgm:pt>
    <dgm:pt modelId="{606FE96D-4339-4B14-B635-CB17D47D1DE6}" type="parTrans" cxnId="{1F6823C7-8661-4C49-B3F6-6362D78614DF}">
      <dgm:prSet/>
      <dgm:spPr/>
      <dgm:t>
        <a:bodyPr/>
        <a:lstStyle/>
        <a:p>
          <a:endParaRPr lang="en-IN" sz="1200"/>
        </a:p>
      </dgm:t>
    </dgm:pt>
    <dgm:pt modelId="{89F8E009-A0BB-4DFD-BEF1-F3114C45DACA}" type="sibTrans" cxnId="{1F6823C7-8661-4C49-B3F6-6362D78614DF}">
      <dgm:prSet/>
      <dgm:spPr/>
      <dgm:t>
        <a:bodyPr/>
        <a:lstStyle/>
        <a:p>
          <a:endParaRPr lang="en-IN" sz="1200"/>
        </a:p>
      </dgm:t>
    </dgm:pt>
    <dgm:pt modelId="{77A75EC8-52E4-4D4F-9601-3586D73C9EF6}">
      <dgm:prSet phldrT="[Text]" custT="1"/>
      <dgm:spPr/>
      <dgm:t>
        <a:bodyPr/>
        <a:lstStyle/>
        <a:p>
          <a:r>
            <a:rPr lang="en-US" sz="1200" b="1" dirty="0" smtClean="0"/>
            <a:t>RELATED PARTY - DEFINITION  </a:t>
          </a:r>
          <a:endParaRPr lang="en-IN" sz="1200" b="1" dirty="0"/>
        </a:p>
      </dgm:t>
    </dgm:pt>
    <dgm:pt modelId="{2C2B7E6D-A6CA-4159-A0DC-0DFE49E5A9C8}" type="parTrans" cxnId="{D95B4C0B-48DC-41EC-BC6C-264D3832D50B}">
      <dgm:prSet/>
      <dgm:spPr/>
      <dgm:t>
        <a:bodyPr/>
        <a:lstStyle/>
        <a:p>
          <a:endParaRPr lang="en-US"/>
        </a:p>
      </dgm:t>
    </dgm:pt>
    <dgm:pt modelId="{E077D108-0168-4FF1-9E6A-BF9CE3C043D3}" type="sibTrans" cxnId="{D95B4C0B-48DC-41EC-BC6C-264D3832D50B}">
      <dgm:prSet/>
      <dgm:spPr/>
      <dgm:t>
        <a:bodyPr/>
        <a:lstStyle/>
        <a:p>
          <a:endParaRPr lang="en-US"/>
        </a:p>
      </dgm:t>
    </dgm:pt>
    <dgm:pt modelId="{4D976B09-309A-4BF2-BD2C-630222271F2C}" type="pres">
      <dgm:prSet presAssocID="{1D4FA6C9-8EC7-41E2-BE62-4E1BB746CBCA}" presName="Name0" presStyleCnt="0">
        <dgm:presLayoutVars>
          <dgm:chMax val="7"/>
          <dgm:chPref val="7"/>
          <dgm:dir/>
        </dgm:presLayoutVars>
      </dgm:prSet>
      <dgm:spPr/>
    </dgm:pt>
    <dgm:pt modelId="{92B69DED-4ACD-4169-99F0-CA2CFBD88577}" type="pres">
      <dgm:prSet presAssocID="{1D4FA6C9-8EC7-41E2-BE62-4E1BB746CBCA}" presName="Name1" presStyleCnt="0"/>
      <dgm:spPr/>
    </dgm:pt>
    <dgm:pt modelId="{4B69B7F1-1522-44C3-9D16-32CC3B367048}" type="pres">
      <dgm:prSet presAssocID="{1D4FA6C9-8EC7-41E2-BE62-4E1BB746CBCA}" presName="cycle" presStyleCnt="0"/>
      <dgm:spPr/>
    </dgm:pt>
    <dgm:pt modelId="{350C9890-E45A-49B8-A376-9C8B91CB4264}" type="pres">
      <dgm:prSet presAssocID="{1D4FA6C9-8EC7-41E2-BE62-4E1BB746CBCA}" presName="srcNode" presStyleLbl="node1" presStyleIdx="0" presStyleCnt="7"/>
      <dgm:spPr/>
    </dgm:pt>
    <dgm:pt modelId="{F1EEBCFD-A892-442E-B94F-6274A4B8E276}" type="pres">
      <dgm:prSet presAssocID="{1D4FA6C9-8EC7-41E2-BE62-4E1BB746CBCA}" presName="conn" presStyleLbl="parChTrans1D2" presStyleIdx="0" presStyleCnt="1"/>
      <dgm:spPr/>
      <dgm:t>
        <a:bodyPr/>
        <a:lstStyle/>
        <a:p>
          <a:endParaRPr lang="en-IN"/>
        </a:p>
      </dgm:t>
    </dgm:pt>
    <dgm:pt modelId="{EE446136-559F-4E97-AF73-57D6FD79F686}" type="pres">
      <dgm:prSet presAssocID="{1D4FA6C9-8EC7-41E2-BE62-4E1BB746CBCA}" presName="extraNode" presStyleLbl="node1" presStyleIdx="0" presStyleCnt="7"/>
      <dgm:spPr/>
    </dgm:pt>
    <dgm:pt modelId="{1E21F304-38BF-4C93-B776-ED84F17A22DF}" type="pres">
      <dgm:prSet presAssocID="{1D4FA6C9-8EC7-41E2-BE62-4E1BB746CBCA}" presName="dstNode" presStyleLbl="node1" presStyleIdx="0" presStyleCnt="7"/>
      <dgm:spPr/>
    </dgm:pt>
    <dgm:pt modelId="{EE865F88-90A1-462A-B49F-4D83377D62F8}" type="pres">
      <dgm:prSet presAssocID="{77A75EC8-52E4-4D4F-9601-3586D73C9EF6}" presName="text_1" presStyleLbl="node1" presStyleIdx="0" presStyleCnt="7" custLinFactNeighborX="379" custLinFactNeighborY="-10371">
        <dgm:presLayoutVars>
          <dgm:bulletEnabled val="1"/>
        </dgm:presLayoutVars>
      </dgm:prSet>
      <dgm:spPr/>
      <dgm:t>
        <a:bodyPr/>
        <a:lstStyle/>
        <a:p>
          <a:endParaRPr lang="en-US"/>
        </a:p>
      </dgm:t>
    </dgm:pt>
    <dgm:pt modelId="{A5F28681-F1AE-4582-AF79-AC63BAEF59A2}" type="pres">
      <dgm:prSet presAssocID="{77A75EC8-52E4-4D4F-9601-3586D73C9EF6}" presName="accent_1" presStyleCnt="0"/>
      <dgm:spPr/>
    </dgm:pt>
    <dgm:pt modelId="{1FF3F2D1-5D56-424B-840E-8DD3E64E4E5D}" type="pres">
      <dgm:prSet presAssocID="{77A75EC8-52E4-4D4F-9601-3586D73C9EF6}" presName="accentRepeatNode" presStyleLbl="solidFgAcc1" presStyleIdx="0" presStyleCnt="7"/>
      <dgm:spPr/>
    </dgm:pt>
    <dgm:pt modelId="{538AF413-459F-4894-B34B-7229E38787C8}" type="pres">
      <dgm:prSet presAssocID="{749B3F10-C8FC-4E28-8AF3-0585D5C4639E}" presName="text_2" presStyleLbl="node1" presStyleIdx="1" presStyleCnt="7">
        <dgm:presLayoutVars>
          <dgm:bulletEnabled val="1"/>
        </dgm:presLayoutVars>
      </dgm:prSet>
      <dgm:spPr/>
      <dgm:t>
        <a:bodyPr/>
        <a:lstStyle/>
        <a:p>
          <a:endParaRPr lang="en-US"/>
        </a:p>
      </dgm:t>
    </dgm:pt>
    <dgm:pt modelId="{075B4B11-AED5-4076-B0B4-03DB7E85D8B6}" type="pres">
      <dgm:prSet presAssocID="{749B3F10-C8FC-4E28-8AF3-0585D5C4639E}" presName="accent_2" presStyleCnt="0"/>
      <dgm:spPr/>
    </dgm:pt>
    <dgm:pt modelId="{2A549A45-0748-496D-A5F8-3E482C6C3F5B}" type="pres">
      <dgm:prSet presAssocID="{749B3F10-C8FC-4E28-8AF3-0585D5C4639E}" presName="accentRepeatNode" presStyleLbl="solidFgAcc1" presStyleIdx="1" presStyleCnt="7"/>
      <dgm:spPr/>
    </dgm:pt>
    <dgm:pt modelId="{64A63136-79AB-4805-8DCD-0898249766C6}" type="pres">
      <dgm:prSet presAssocID="{12E6CD70-4E29-446D-8810-E805E93C9ADB}" presName="text_3" presStyleLbl="node1" presStyleIdx="2" presStyleCnt="7">
        <dgm:presLayoutVars>
          <dgm:bulletEnabled val="1"/>
        </dgm:presLayoutVars>
      </dgm:prSet>
      <dgm:spPr/>
      <dgm:t>
        <a:bodyPr/>
        <a:lstStyle/>
        <a:p>
          <a:endParaRPr lang="en-US"/>
        </a:p>
      </dgm:t>
    </dgm:pt>
    <dgm:pt modelId="{C76875F3-A9B9-4B6F-A2F7-17F1797F6FA9}" type="pres">
      <dgm:prSet presAssocID="{12E6CD70-4E29-446D-8810-E805E93C9ADB}" presName="accent_3" presStyleCnt="0"/>
      <dgm:spPr/>
    </dgm:pt>
    <dgm:pt modelId="{3E2F0701-3766-49DC-83F9-CE43CF241950}" type="pres">
      <dgm:prSet presAssocID="{12E6CD70-4E29-446D-8810-E805E93C9ADB}" presName="accentRepeatNode" presStyleLbl="solidFgAcc1" presStyleIdx="2" presStyleCnt="7"/>
      <dgm:spPr/>
    </dgm:pt>
    <dgm:pt modelId="{9F2B02CE-0B17-4035-8A9E-402AC4264DAA}" type="pres">
      <dgm:prSet presAssocID="{860FB116-4DED-4AFF-8329-5AB72F279D62}" presName="text_4" presStyleLbl="node1" presStyleIdx="3" presStyleCnt="7">
        <dgm:presLayoutVars>
          <dgm:bulletEnabled val="1"/>
        </dgm:presLayoutVars>
      </dgm:prSet>
      <dgm:spPr/>
      <dgm:t>
        <a:bodyPr/>
        <a:lstStyle/>
        <a:p>
          <a:endParaRPr lang="en-US"/>
        </a:p>
      </dgm:t>
    </dgm:pt>
    <dgm:pt modelId="{7B111575-1750-4CCA-9BDF-A012EA923D2E}" type="pres">
      <dgm:prSet presAssocID="{860FB116-4DED-4AFF-8329-5AB72F279D62}" presName="accent_4" presStyleCnt="0"/>
      <dgm:spPr/>
    </dgm:pt>
    <dgm:pt modelId="{B9C258D4-EBEC-4A24-9767-8CF6B36C1F14}" type="pres">
      <dgm:prSet presAssocID="{860FB116-4DED-4AFF-8329-5AB72F279D62}" presName="accentRepeatNode" presStyleLbl="solidFgAcc1" presStyleIdx="3" presStyleCnt="7"/>
      <dgm:spPr/>
    </dgm:pt>
    <dgm:pt modelId="{1B321A19-1513-4219-A256-CDE85874FFD0}" type="pres">
      <dgm:prSet presAssocID="{4BCDEB3F-25B3-43EB-9207-32F9BC99F99A}" presName="text_5" presStyleLbl="node1" presStyleIdx="4" presStyleCnt="7">
        <dgm:presLayoutVars>
          <dgm:bulletEnabled val="1"/>
        </dgm:presLayoutVars>
      </dgm:prSet>
      <dgm:spPr/>
      <dgm:t>
        <a:bodyPr/>
        <a:lstStyle/>
        <a:p>
          <a:endParaRPr lang="en-US"/>
        </a:p>
      </dgm:t>
    </dgm:pt>
    <dgm:pt modelId="{B54B2144-BF4F-4BF8-996C-338F0A2A378F}" type="pres">
      <dgm:prSet presAssocID="{4BCDEB3F-25B3-43EB-9207-32F9BC99F99A}" presName="accent_5" presStyleCnt="0"/>
      <dgm:spPr/>
    </dgm:pt>
    <dgm:pt modelId="{0BD157B9-FDFA-4ECE-961A-67688D4DCB97}" type="pres">
      <dgm:prSet presAssocID="{4BCDEB3F-25B3-43EB-9207-32F9BC99F99A}" presName="accentRepeatNode" presStyleLbl="solidFgAcc1" presStyleIdx="4" presStyleCnt="7"/>
      <dgm:spPr/>
    </dgm:pt>
    <dgm:pt modelId="{DD1BB2BE-7460-4E4E-9CD8-8269447A860A}" type="pres">
      <dgm:prSet presAssocID="{668A0ED0-D8B3-40DF-8F53-3740FDA7605C}" presName="text_6" presStyleLbl="node1" presStyleIdx="5" presStyleCnt="7">
        <dgm:presLayoutVars>
          <dgm:bulletEnabled val="1"/>
        </dgm:presLayoutVars>
      </dgm:prSet>
      <dgm:spPr/>
      <dgm:t>
        <a:bodyPr/>
        <a:lstStyle/>
        <a:p>
          <a:endParaRPr lang="en-US"/>
        </a:p>
      </dgm:t>
    </dgm:pt>
    <dgm:pt modelId="{17868A7E-BDF9-42D4-B116-2CF3B577DCD2}" type="pres">
      <dgm:prSet presAssocID="{668A0ED0-D8B3-40DF-8F53-3740FDA7605C}" presName="accent_6" presStyleCnt="0"/>
      <dgm:spPr/>
    </dgm:pt>
    <dgm:pt modelId="{23F78977-7852-47C4-B389-1BF017AAC60A}" type="pres">
      <dgm:prSet presAssocID="{668A0ED0-D8B3-40DF-8F53-3740FDA7605C}" presName="accentRepeatNode" presStyleLbl="solidFgAcc1" presStyleIdx="5" presStyleCnt="7"/>
      <dgm:spPr/>
    </dgm:pt>
    <dgm:pt modelId="{A77ECDFC-D860-4DD2-841A-FA21C7FC53FB}" type="pres">
      <dgm:prSet presAssocID="{5AFBFF87-913F-4377-B5D1-6CC7EC0D5A17}" presName="text_7" presStyleLbl="node1" presStyleIdx="6" presStyleCnt="7" custLinFactNeighborX="-603" custLinFactNeighborY="-18134">
        <dgm:presLayoutVars>
          <dgm:bulletEnabled val="1"/>
        </dgm:presLayoutVars>
      </dgm:prSet>
      <dgm:spPr/>
      <dgm:t>
        <a:bodyPr/>
        <a:lstStyle/>
        <a:p>
          <a:endParaRPr lang="en-US"/>
        </a:p>
      </dgm:t>
    </dgm:pt>
    <dgm:pt modelId="{0F646BA5-4B4D-41F0-A153-F3A09380EA4D}" type="pres">
      <dgm:prSet presAssocID="{5AFBFF87-913F-4377-B5D1-6CC7EC0D5A17}" presName="accent_7" presStyleCnt="0"/>
      <dgm:spPr/>
    </dgm:pt>
    <dgm:pt modelId="{BA3C706D-6802-4524-ABFB-015C96EAAB79}" type="pres">
      <dgm:prSet presAssocID="{5AFBFF87-913F-4377-B5D1-6CC7EC0D5A17}" presName="accentRepeatNode" presStyleLbl="solidFgAcc1" presStyleIdx="6" presStyleCnt="7" custLinFactNeighborX="-1019" custLinFactNeighborY="-8761"/>
      <dgm:spPr/>
      <dgm:t>
        <a:bodyPr/>
        <a:lstStyle/>
        <a:p>
          <a:endParaRPr lang="en-US"/>
        </a:p>
      </dgm:t>
    </dgm:pt>
  </dgm:ptLst>
  <dgm:cxnLst>
    <dgm:cxn modelId="{5D130323-3759-4C93-B579-54CE6D82A71A}" type="presOf" srcId="{668A0ED0-D8B3-40DF-8F53-3740FDA7605C}" destId="{DD1BB2BE-7460-4E4E-9CD8-8269447A860A}" srcOrd="0" destOrd="0" presId="urn:microsoft.com/office/officeart/2008/layout/VerticalCurvedList"/>
    <dgm:cxn modelId="{FBD295D2-0226-46B9-A834-7675AD6BF42A}" type="presOf" srcId="{E077D108-0168-4FF1-9E6A-BF9CE3C043D3}" destId="{F1EEBCFD-A892-442E-B94F-6274A4B8E276}" srcOrd="0" destOrd="0" presId="urn:microsoft.com/office/officeart/2008/layout/VerticalCurvedList"/>
    <dgm:cxn modelId="{366D344A-5D92-4FDF-A5A4-B452E4F31271}" type="presOf" srcId="{12E6CD70-4E29-446D-8810-E805E93C9ADB}" destId="{64A63136-79AB-4805-8DCD-0898249766C6}" srcOrd="0" destOrd="0" presId="urn:microsoft.com/office/officeart/2008/layout/VerticalCurvedList"/>
    <dgm:cxn modelId="{D95B4C0B-48DC-41EC-BC6C-264D3832D50B}" srcId="{1D4FA6C9-8EC7-41E2-BE62-4E1BB746CBCA}" destId="{77A75EC8-52E4-4D4F-9601-3586D73C9EF6}" srcOrd="0" destOrd="0" parTransId="{2C2B7E6D-A6CA-4159-A0DC-0DFE49E5A9C8}" sibTransId="{E077D108-0168-4FF1-9E6A-BF9CE3C043D3}"/>
    <dgm:cxn modelId="{8C482BD1-FC7F-4F14-894A-A57E2AD1A929}" type="presOf" srcId="{5AFBFF87-913F-4377-B5D1-6CC7EC0D5A17}" destId="{A77ECDFC-D860-4DD2-841A-FA21C7FC53FB}" srcOrd="0" destOrd="0" presId="urn:microsoft.com/office/officeart/2008/layout/VerticalCurvedList"/>
    <dgm:cxn modelId="{2C419332-206F-4892-98E5-4B01F95EC7F5}" srcId="{1D4FA6C9-8EC7-41E2-BE62-4E1BB746CBCA}" destId="{860FB116-4DED-4AFF-8329-5AB72F279D62}" srcOrd="3" destOrd="0" parTransId="{E651C1D3-7B15-4C93-8C94-C6F181F4EA2C}" sibTransId="{8A9DA484-7F51-4BCD-A84E-A7C5F27D3F28}"/>
    <dgm:cxn modelId="{A28BB6E3-9A4C-46EF-8865-776BDEDD7C9E}" type="presOf" srcId="{77A75EC8-52E4-4D4F-9601-3586D73C9EF6}" destId="{EE865F88-90A1-462A-B49F-4D83377D62F8}" srcOrd="0" destOrd="0" presId="urn:microsoft.com/office/officeart/2008/layout/VerticalCurvedList"/>
    <dgm:cxn modelId="{1F6823C7-8661-4C49-B3F6-6362D78614DF}" srcId="{1D4FA6C9-8EC7-41E2-BE62-4E1BB746CBCA}" destId="{EE55E32B-24A6-4032-B474-0DC5B8B791D7}" srcOrd="7" destOrd="0" parTransId="{606FE96D-4339-4B14-B635-CB17D47D1DE6}" sibTransId="{89F8E009-A0BB-4DFD-BEF1-F3114C45DACA}"/>
    <dgm:cxn modelId="{39F0844D-BA99-43F4-A481-1220397E11F8}" type="presOf" srcId="{860FB116-4DED-4AFF-8329-5AB72F279D62}" destId="{9F2B02CE-0B17-4035-8A9E-402AC4264DAA}" srcOrd="0" destOrd="0" presId="urn:microsoft.com/office/officeart/2008/layout/VerticalCurvedList"/>
    <dgm:cxn modelId="{F5C679D6-9D06-4794-9AEE-5435C4FC63ED}" type="presOf" srcId="{1D4FA6C9-8EC7-41E2-BE62-4E1BB746CBCA}" destId="{4D976B09-309A-4BF2-BD2C-630222271F2C}" srcOrd="0" destOrd="0" presId="urn:microsoft.com/office/officeart/2008/layout/VerticalCurvedList"/>
    <dgm:cxn modelId="{0E71772B-8107-40CC-AEB8-14F4936445AE}" srcId="{1D4FA6C9-8EC7-41E2-BE62-4E1BB746CBCA}" destId="{4BCDEB3F-25B3-43EB-9207-32F9BC99F99A}" srcOrd="4" destOrd="0" parTransId="{11EE278B-9D9C-4B61-BB85-B0F5C1625183}" sibTransId="{F87FF518-B7D7-4B86-8AA3-948CAB873B1C}"/>
    <dgm:cxn modelId="{429CD3B9-F7F7-4BCE-950A-09DC35342C2E}" srcId="{1D4FA6C9-8EC7-41E2-BE62-4E1BB746CBCA}" destId="{12E6CD70-4E29-446D-8810-E805E93C9ADB}" srcOrd="2" destOrd="0" parTransId="{941E625B-3BF7-4E1D-B943-26F768595419}" sibTransId="{4D0873BF-29D6-4C71-93D7-DD8D558DE9EC}"/>
    <dgm:cxn modelId="{5B0CCEED-8099-43DD-9379-8E5125774768}" srcId="{1D4FA6C9-8EC7-41E2-BE62-4E1BB746CBCA}" destId="{749B3F10-C8FC-4E28-8AF3-0585D5C4639E}" srcOrd="1" destOrd="0" parTransId="{244186BC-4C33-4E4D-9662-C32CB907AC5F}" sibTransId="{81926C65-BE5E-4E40-A3A2-EE53AD7E3F9E}"/>
    <dgm:cxn modelId="{5DAF0B41-5C99-4E9A-9431-9FB69B3F4B09}" type="presOf" srcId="{749B3F10-C8FC-4E28-8AF3-0585D5C4639E}" destId="{538AF413-459F-4894-B34B-7229E38787C8}" srcOrd="0" destOrd="0" presId="urn:microsoft.com/office/officeart/2008/layout/VerticalCurvedList"/>
    <dgm:cxn modelId="{19946930-DC30-4C67-8766-B92872F083B8}" srcId="{1D4FA6C9-8EC7-41E2-BE62-4E1BB746CBCA}" destId="{5AFBFF87-913F-4377-B5D1-6CC7EC0D5A17}" srcOrd="6" destOrd="0" parTransId="{F38C81DD-E04A-489D-A258-10ADF2B7A8CA}" sibTransId="{0D30D9D8-36CB-46E8-9957-C7E8DA5BDAE7}"/>
    <dgm:cxn modelId="{708C7FBB-CE5D-45F2-B433-A7EB6B6D53B3}" srcId="{1D4FA6C9-8EC7-41E2-BE62-4E1BB746CBCA}" destId="{668A0ED0-D8B3-40DF-8F53-3740FDA7605C}" srcOrd="5" destOrd="0" parTransId="{7475F72C-7FED-40ED-8DDB-76D7B369C8F0}" sibTransId="{034841AB-18A9-485D-8F97-5596CC3D3E36}"/>
    <dgm:cxn modelId="{680692EE-56D5-456F-8C66-1E3CAC60DAD3}" type="presOf" srcId="{4BCDEB3F-25B3-43EB-9207-32F9BC99F99A}" destId="{1B321A19-1513-4219-A256-CDE85874FFD0}" srcOrd="0" destOrd="0" presId="urn:microsoft.com/office/officeart/2008/layout/VerticalCurvedList"/>
    <dgm:cxn modelId="{C4C7B77B-BC50-41EE-8350-C558438A526C}" type="presParOf" srcId="{4D976B09-309A-4BF2-BD2C-630222271F2C}" destId="{92B69DED-4ACD-4169-99F0-CA2CFBD88577}" srcOrd="0" destOrd="0" presId="urn:microsoft.com/office/officeart/2008/layout/VerticalCurvedList"/>
    <dgm:cxn modelId="{E7D23D70-B46E-4CDB-926E-0DF943B6688B}" type="presParOf" srcId="{92B69DED-4ACD-4169-99F0-CA2CFBD88577}" destId="{4B69B7F1-1522-44C3-9D16-32CC3B367048}" srcOrd="0" destOrd="0" presId="urn:microsoft.com/office/officeart/2008/layout/VerticalCurvedList"/>
    <dgm:cxn modelId="{6F050D06-BEB5-48BE-B737-8D747FEBF58F}" type="presParOf" srcId="{4B69B7F1-1522-44C3-9D16-32CC3B367048}" destId="{350C9890-E45A-49B8-A376-9C8B91CB4264}" srcOrd="0" destOrd="0" presId="urn:microsoft.com/office/officeart/2008/layout/VerticalCurvedList"/>
    <dgm:cxn modelId="{9234C0D1-8224-4A82-8A69-563FBD8ED2C5}" type="presParOf" srcId="{4B69B7F1-1522-44C3-9D16-32CC3B367048}" destId="{F1EEBCFD-A892-442E-B94F-6274A4B8E276}" srcOrd="1" destOrd="0" presId="urn:microsoft.com/office/officeart/2008/layout/VerticalCurvedList"/>
    <dgm:cxn modelId="{F842472E-7D58-440F-9DB9-5C6282D05F56}" type="presParOf" srcId="{4B69B7F1-1522-44C3-9D16-32CC3B367048}" destId="{EE446136-559F-4E97-AF73-57D6FD79F686}" srcOrd="2" destOrd="0" presId="urn:microsoft.com/office/officeart/2008/layout/VerticalCurvedList"/>
    <dgm:cxn modelId="{0054BD5D-A682-47BC-9C89-96449DF3E667}" type="presParOf" srcId="{4B69B7F1-1522-44C3-9D16-32CC3B367048}" destId="{1E21F304-38BF-4C93-B776-ED84F17A22DF}" srcOrd="3" destOrd="0" presId="urn:microsoft.com/office/officeart/2008/layout/VerticalCurvedList"/>
    <dgm:cxn modelId="{F82BDB52-9FE5-4A5E-A370-D4ED83824199}" type="presParOf" srcId="{92B69DED-4ACD-4169-99F0-CA2CFBD88577}" destId="{EE865F88-90A1-462A-B49F-4D83377D62F8}" srcOrd="1" destOrd="0" presId="urn:microsoft.com/office/officeart/2008/layout/VerticalCurvedList"/>
    <dgm:cxn modelId="{F6BCD7FF-91DA-430B-AF99-0D436CEE8F36}" type="presParOf" srcId="{92B69DED-4ACD-4169-99F0-CA2CFBD88577}" destId="{A5F28681-F1AE-4582-AF79-AC63BAEF59A2}" srcOrd="2" destOrd="0" presId="urn:microsoft.com/office/officeart/2008/layout/VerticalCurvedList"/>
    <dgm:cxn modelId="{32CB6548-3F58-45B8-BB9D-B1E1CD7D3B6F}" type="presParOf" srcId="{A5F28681-F1AE-4582-AF79-AC63BAEF59A2}" destId="{1FF3F2D1-5D56-424B-840E-8DD3E64E4E5D}" srcOrd="0" destOrd="0" presId="urn:microsoft.com/office/officeart/2008/layout/VerticalCurvedList"/>
    <dgm:cxn modelId="{E5B04CF9-0C94-40A5-9376-B21F3E2082DA}" type="presParOf" srcId="{92B69DED-4ACD-4169-99F0-CA2CFBD88577}" destId="{538AF413-459F-4894-B34B-7229E38787C8}" srcOrd="3" destOrd="0" presId="urn:microsoft.com/office/officeart/2008/layout/VerticalCurvedList"/>
    <dgm:cxn modelId="{6E600151-D196-4D25-ADD9-956D8BDC468D}" type="presParOf" srcId="{92B69DED-4ACD-4169-99F0-CA2CFBD88577}" destId="{075B4B11-AED5-4076-B0B4-03DB7E85D8B6}" srcOrd="4" destOrd="0" presId="urn:microsoft.com/office/officeart/2008/layout/VerticalCurvedList"/>
    <dgm:cxn modelId="{DE09FD02-8FE1-4DFA-8DA2-E9F5E46C8B44}" type="presParOf" srcId="{075B4B11-AED5-4076-B0B4-03DB7E85D8B6}" destId="{2A549A45-0748-496D-A5F8-3E482C6C3F5B}" srcOrd="0" destOrd="0" presId="urn:microsoft.com/office/officeart/2008/layout/VerticalCurvedList"/>
    <dgm:cxn modelId="{4A435880-8169-4C22-A603-71BD47DDF4F7}" type="presParOf" srcId="{92B69DED-4ACD-4169-99F0-CA2CFBD88577}" destId="{64A63136-79AB-4805-8DCD-0898249766C6}" srcOrd="5" destOrd="0" presId="urn:microsoft.com/office/officeart/2008/layout/VerticalCurvedList"/>
    <dgm:cxn modelId="{4FE4EB67-1761-4AD8-B5FB-49A2820BCE90}" type="presParOf" srcId="{92B69DED-4ACD-4169-99F0-CA2CFBD88577}" destId="{C76875F3-A9B9-4B6F-A2F7-17F1797F6FA9}" srcOrd="6" destOrd="0" presId="urn:microsoft.com/office/officeart/2008/layout/VerticalCurvedList"/>
    <dgm:cxn modelId="{1DAE8781-49A1-4E7B-AF8C-A7FFCE43EE9F}" type="presParOf" srcId="{C76875F3-A9B9-4B6F-A2F7-17F1797F6FA9}" destId="{3E2F0701-3766-49DC-83F9-CE43CF241950}" srcOrd="0" destOrd="0" presId="urn:microsoft.com/office/officeart/2008/layout/VerticalCurvedList"/>
    <dgm:cxn modelId="{3E3EDC53-C074-4857-9F4A-DC4FE7BCC6A0}" type="presParOf" srcId="{92B69DED-4ACD-4169-99F0-CA2CFBD88577}" destId="{9F2B02CE-0B17-4035-8A9E-402AC4264DAA}" srcOrd="7" destOrd="0" presId="urn:microsoft.com/office/officeart/2008/layout/VerticalCurvedList"/>
    <dgm:cxn modelId="{0A7885CE-6650-4903-8C36-09542C4E392D}" type="presParOf" srcId="{92B69DED-4ACD-4169-99F0-CA2CFBD88577}" destId="{7B111575-1750-4CCA-9BDF-A012EA923D2E}" srcOrd="8" destOrd="0" presId="urn:microsoft.com/office/officeart/2008/layout/VerticalCurvedList"/>
    <dgm:cxn modelId="{4AC5925E-04E4-400C-AFF7-64666AB72E96}" type="presParOf" srcId="{7B111575-1750-4CCA-9BDF-A012EA923D2E}" destId="{B9C258D4-EBEC-4A24-9767-8CF6B36C1F14}" srcOrd="0" destOrd="0" presId="urn:microsoft.com/office/officeart/2008/layout/VerticalCurvedList"/>
    <dgm:cxn modelId="{01519EEE-EC75-4EA5-921A-5786E92BFCAE}" type="presParOf" srcId="{92B69DED-4ACD-4169-99F0-CA2CFBD88577}" destId="{1B321A19-1513-4219-A256-CDE85874FFD0}" srcOrd="9" destOrd="0" presId="urn:microsoft.com/office/officeart/2008/layout/VerticalCurvedList"/>
    <dgm:cxn modelId="{1631679E-13B3-4A38-B50B-13079A55AF29}" type="presParOf" srcId="{92B69DED-4ACD-4169-99F0-CA2CFBD88577}" destId="{B54B2144-BF4F-4BF8-996C-338F0A2A378F}" srcOrd="10" destOrd="0" presId="urn:microsoft.com/office/officeart/2008/layout/VerticalCurvedList"/>
    <dgm:cxn modelId="{2CBEF8D5-804B-47E9-8072-796DCDEBC6AE}" type="presParOf" srcId="{B54B2144-BF4F-4BF8-996C-338F0A2A378F}" destId="{0BD157B9-FDFA-4ECE-961A-67688D4DCB97}" srcOrd="0" destOrd="0" presId="urn:microsoft.com/office/officeart/2008/layout/VerticalCurvedList"/>
    <dgm:cxn modelId="{BAF0836C-5FBD-4EF2-828F-056648B7255C}" type="presParOf" srcId="{92B69DED-4ACD-4169-99F0-CA2CFBD88577}" destId="{DD1BB2BE-7460-4E4E-9CD8-8269447A860A}" srcOrd="11" destOrd="0" presId="urn:microsoft.com/office/officeart/2008/layout/VerticalCurvedList"/>
    <dgm:cxn modelId="{5B6BCBCF-DE93-48BE-BBBC-D9135A54B420}" type="presParOf" srcId="{92B69DED-4ACD-4169-99F0-CA2CFBD88577}" destId="{17868A7E-BDF9-42D4-B116-2CF3B577DCD2}" srcOrd="12" destOrd="0" presId="urn:microsoft.com/office/officeart/2008/layout/VerticalCurvedList"/>
    <dgm:cxn modelId="{50419F10-7E5F-44B9-A3DC-8EBFC7411CC3}" type="presParOf" srcId="{17868A7E-BDF9-42D4-B116-2CF3B577DCD2}" destId="{23F78977-7852-47C4-B389-1BF017AAC60A}" srcOrd="0" destOrd="0" presId="urn:microsoft.com/office/officeart/2008/layout/VerticalCurvedList"/>
    <dgm:cxn modelId="{AC797899-DFDB-4536-9FB0-6D2A3498D24B}" type="presParOf" srcId="{92B69DED-4ACD-4169-99F0-CA2CFBD88577}" destId="{A77ECDFC-D860-4DD2-841A-FA21C7FC53FB}" srcOrd="13" destOrd="0" presId="urn:microsoft.com/office/officeart/2008/layout/VerticalCurvedList"/>
    <dgm:cxn modelId="{4BCE5C03-0392-4D4F-99F9-F1AAD47A861B}" type="presParOf" srcId="{92B69DED-4ACD-4169-99F0-CA2CFBD88577}" destId="{0F646BA5-4B4D-41F0-A153-F3A09380EA4D}" srcOrd="14" destOrd="0" presId="urn:microsoft.com/office/officeart/2008/layout/VerticalCurvedList"/>
    <dgm:cxn modelId="{47E9FDE6-F0A9-406C-883D-97122BFFEE79}" type="presParOf" srcId="{0F646BA5-4B4D-41F0-A153-F3A09380EA4D}" destId="{BA3C706D-6802-4524-ABFB-015C96EAAB7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EBCFD-A892-442E-B94F-6274A4B8E276}">
      <dsp:nvSpPr>
        <dsp:cNvPr id="0" name=""/>
        <dsp:cNvSpPr/>
      </dsp:nvSpPr>
      <dsp:spPr>
        <a:xfrm>
          <a:off x="-5614586" y="-859990"/>
          <a:ext cx="6688533" cy="6688533"/>
        </a:xfrm>
        <a:prstGeom prst="blockArc">
          <a:avLst>
            <a:gd name="adj1" fmla="val 18900000"/>
            <a:gd name="adj2" fmla="val 2700000"/>
            <a:gd name="adj3" fmla="val 323"/>
          </a:avLst>
        </a:prstGeom>
        <a:noFill/>
        <a:ln w="9525" cap="flat" cmpd="sng" algn="ctr">
          <a:solidFill>
            <a:schemeClr val="accent5">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E865F88-90A1-462A-B49F-4D83377D62F8}">
      <dsp:nvSpPr>
        <dsp:cNvPr id="0" name=""/>
        <dsp:cNvSpPr/>
      </dsp:nvSpPr>
      <dsp:spPr>
        <a:xfrm>
          <a:off x="376034" y="179040"/>
          <a:ext cx="7253469" cy="45154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8411" tIns="30480" rIns="30480" bIns="30480" numCol="1" spcCol="1270" anchor="ctr" anchorCtr="0">
          <a:noAutofit/>
        </a:bodyPr>
        <a:lstStyle/>
        <a:p>
          <a:pPr lvl="0" algn="l" defTabSz="533400">
            <a:lnSpc>
              <a:spcPct val="90000"/>
            </a:lnSpc>
            <a:spcBef>
              <a:spcPct val="0"/>
            </a:spcBef>
            <a:spcAft>
              <a:spcPct val="35000"/>
            </a:spcAft>
          </a:pPr>
          <a:r>
            <a:rPr lang="en-US" sz="1200" b="1" kern="1200" dirty="0" smtClean="0"/>
            <a:t>RELATED PARTY - DEFINITION  </a:t>
          </a:r>
          <a:endParaRPr lang="en-IN" sz="1200" b="1" kern="1200" dirty="0"/>
        </a:p>
      </dsp:txBody>
      <dsp:txXfrm>
        <a:off x="376034" y="179040"/>
        <a:ext cx="7253469" cy="451542"/>
      </dsp:txXfrm>
    </dsp:sp>
    <dsp:sp modelId="{1FF3F2D1-5D56-424B-840E-8DD3E64E4E5D}">
      <dsp:nvSpPr>
        <dsp:cNvPr id="0" name=""/>
        <dsp:cNvSpPr/>
      </dsp:nvSpPr>
      <dsp:spPr>
        <a:xfrm>
          <a:off x="66330" y="169427"/>
          <a:ext cx="564427" cy="564427"/>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38AF413-459F-4894-B34B-7229E38787C8}">
      <dsp:nvSpPr>
        <dsp:cNvPr id="0" name=""/>
        <dsp:cNvSpPr/>
      </dsp:nvSpPr>
      <dsp:spPr>
        <a:xfrm>
          <a:off x="757455" y="903580"/>
          <a:ext cx="6844558" cy="45154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8411"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Director, key managerial personnel or relative of such person</a:t>
          </a:r>
          <a:endParaRPr lang="en-IN" sz="1200" kern="1200" dirty="0"/>
        </a:p>
      </dsp:txBody>
      <dsp:txXfrm>
        <a:off x="757455" y="903580"/>
        <a:ext cx="6844558" cy="451542"/>
      </dsp:txXfrm>
    </dsp:sp>
    <dsp:sp modelId="{2A549A45-0748-496D-A5F8-3E482C6C3F5B}">
      <dsp:nvSpPr>
        <dsp:cNvPr id="0" name=""/>
        <dsp:cNvSpPr/>
      </dsp:nvSpPr>
      <dsp:spPr>
        <a:xfrm>
          <a:off x="475241" y="847138"/>
          <a:ext cx="564427" cy="564427"/>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4A63136-79AB-4805-8DCD-0898249766C6}">
      <dsp:nvSpPr>
        <dsp:cNvPr id="0" name=""/>
        <dsp:cNvSpPr/>
      </dsp:nvSpPr>
      <dsp:spPr>
        <a:xfrm>
          <a:off x="981537" y="1580794"/>
          <a:ext cx="6620476" cy="45154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8411"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Firm in which a director, manager or relative is a partner</a:t>
          </a:r>
          <a:endParaRPr lang="en-IN" sz="1200" kern="1200" dirty="0"/>
        </a:p>
      </dsp:txBody>
      <dsp:txXfrm>
        <a:off x="981537" y="1580794"/>
        <a:ext cx="6620476" cy="451542"/>
      </dsp:txXfrm>
    </dsp:sp>
    <dsp:sp modelId="{3E2F0701-3766-49DC-83F9-CE43CF241950}">
      <dsp:nvSpPr>
        <dsp:cNvPr id="0" name=""/>
        <dsp:cNvSpPr/>
      </dsp:nvSpPr>
      <dsp:spPr>
        <a:xfrm>
          <a:off x="699323" y="1524351"/>
          <a:ext cx="564427" cy="564427"/>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F2B02CE-0B17-4035-8A9E-402AC4264DAA}">
      <dsp:nvSpPr>
        <dsp:cNvPr id="0" name=""/>
        <dsp:cNvSpPr/>
      </dsp:nvSpPr>
      <dsp:spPr>
        <a:xfrm>
          <a:off x="1053084" y="2258504"/>
          <a:ext cx="6548929" cy="45154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8411"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Private company in which a director or manager is a member or director</a:t>
          </a:r>
          <a:endParaRPr lang="en-IN" sz="1200" kern="1200" dirty="0"/>
        </a:p>
      </dsp:txBody>
      <dsp:txXfrm>
        <a:off x="1053084" y="2258504"/>
        <a:ext cx="6548929" cy="451542"/>
      </dsp:txXfrm>
    </dsp:sp>
    <dsp:sp modelId="{B9C258D4-EBEC-4A24-9767-8CF6B36C1F14}">
      <dsp:nvSpPr>
        <dsp:cNvPr id="0" name=""/>
        <dsp:cNvSpPr/>
      </dsp:nvSpPr>
      <dsp:spPr>
        <a:xfrm>
          <a:off x="770870" y="2202062"/>
          <a:ext cx="564427" cy="564427"/>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B321A19-1513-4219-A256-CDE85874FFD0}">
      <dsp:nvSpPr>
        <dsp:cNvPr id="0" name=""/>
        <dsp:cNvSpPr/>
      </dsp:nvSpPr>
      <dsp:spPr>
        <a:xfrm>
          <a:off x="981537" y="2936215"/>
          <a:ext cx="6620476" cy="45154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8411"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A public company in which a director or manager is (a) a director; or (b) along with relatives holds more than 2%</a:t>
          </a:r>
          <a:endParaRPr lang="en-IN" sz="1200" kern="1200" dirty="0"/>
        </a:p>
      </dsp:txBody>
      <dsp:txXfrm>
        <a:off x="981537" y="2936215"/>
        <a:ext cx="6620476" cy="451542"/>
      </dsp:txXfrm>
    </dsp:sp>
    <dsp:sp modelId="{0BD157B9-FDFA-4ECE-961A-67688D4DCB97}">
      <dsp:nvSpPr>
        <dsp:cNvPr id="0" name=""/>
        <dsp:cNvSpPr/>
      </dsp:nvSpPr>
      <dsp:spPr>
        <a:xfrm>
          <a:off x="699323" y="2879772"/>
          <a:ext cx="564427" cy="564427"/>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D1BB2BE-7460-4E4E-9CD8-8269447A860A}">
      <dsp:nvSpPr>
        <dsp:cNvPr id="0" name=""/>
        <dsp:cNvSpPr/>
      </dsp:nvSpPr>
      <dsp:spPr>
        <a:xfrm>
          <a:off x="757455" y="3613429"/>
          <a:ext cx="6844558" cy="45154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8411"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Any body corporate whose Board, Managing Director or manager is accustomed to act in accordance with the advice, directions or instructions of a director or manager</a:t>
          </a:r>
          <a:endParaRPr lang="en-IN" sz="1200" kern="1200" dirty="0"/>
        </a:p>
      </dsp:txBody>
      <dsp:txXfrm>
        <a:off x="757455" y="3613429"/>
        <a:ext cx="6844558" cy="451542"/>
      </dsp:txXfrm>
    </dsp:sp>
    <dsp:sp modelId="{23F78977-7852-47C4-B389-1BF017AAC60A}">
      <dsp:nvSpPr>
        <dsp:cNvPr id="0" name=""/>
        <dsp:cNvSpPr/>
      </dsp:nvSpPr>
      <dsp:spPr>
        <a:xfrm>
          <a:off x="475241" y="3556986"/>
          <a:ext cx="564427" cy="564427"/>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77ECDFC-D860-4DD2-841A-FA21C7FC53FB}">
      <dsp:nvSpPr>
        <dsp:cNvPr id="0" name=""/>
        <dsp:cNvSpPr/>
      </dsp:nvSpPr>
      <dsp:spPr>
        <a:xfrm>
          <a:off x="304805" y="4209256"/>
          <a:ext cx="7253469" cy="45154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58411"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Any person on whose advice, directions or instructions a director or manager is accustomed to act</a:t>
          </a:r>
          <a:endParaRPr lang="en-IN" sz="1200" kern="1200" dirty="0"/>
        </a:p>
      </dsp:txBody>
      <dsp:txXfrm>
        <a:off x="304805" y="4209256"/>
        <a:ext cx="7253469" cy="451542"/>
      </dsp:txXfrm>
    </dsp:sp>
    <dsp:sp modelId="{BA3C706D-6802-4524-ABFB-015C96EAAB79}">
      <dsp:nvSpPr>
        <dsp:cNvPr id="0" name=""/>
        <dsp:cNvSpPr/>
      </dsp:nvSpPr>
      <dsp:spPr>
        <a:xfrm>
          <a:off x="60578" y="4185247"/>
          <a:ext cx="564427" cy="564427"/>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7ED85B26-5926-4C28-8272-25644A7CC92A}" type="datetimeFigureOut">
              <a:rPr lang="en-US" smtClean="0"/>
              <a:t>9/11/2013</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F6071CA-6B1E-4465-A961-F0C9FCFA645A}" type="slidenum">
              <a:rPr lang="en-US" smtClean="0"/>
              <a:t>‹#›</a:t>
            </a:fld>
            <a:endParaRPr lang="en-US"/>
          </a:p>
        </p:txBody>
      </p:sp>
    </p:spTree>
    <p:extLst>
      <p:ext uri="{BB962C8B-B14F-4D97-AF65-F5344CB8AC3E}">
        <p14:creationId xmlns:p14="http://schemas.microsoft.com/office/powerpoint/2010/main" val="4137816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1334A54-F2CD-40A7-A757-EE4258F3EA7F}" type="datetimeFigureOut">
              <a:rPr lang="en-US" smtClean="0"/>
              <a:t>9/11/2013</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D219EAC-F269-401F-AAFC-177C85F254F8}" type="slidenum">
              <a:rPr lang="en-US" smtClean="0"/>
              <a:t>‹#›</a:t>
            </a:fld>
            <a:endParaRPr lang="en-US"/>
          </a:p>
        </p:txBody>
      </p:sp>
    </p:spTree>
    <p:extLst>
      <p:ext uri="{BB962C8B-B14F-4D97-AF65-F5344CB8AC3E}">
        <p14:creationId xmlns:p14="http://schemas.microsoft.com/office/powerpoint/2010/main" val="1531737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051163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t>26</a:t>
            </a:fld>
            <a:endParaRPr lang="en-US"/>
          </a:p>
        </p:txBody>
      </p:sp>
    </p:spTree>
    <p:extLst>
      <p:ext uri="{BB962C8B-B14F-4D97-AF65-F5344CB8AC3E}">
        <p14:creationId xmlns:p14="http://schemas.microsoft.com/office/powerpoint/2010/main" val="597733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219EAC-F269-401F-AAFC-177C85F254F8}"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173171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26A4D85C-8847-4BE7-8071-9ADCC52C66C1}" type="slidenum">
              <a:rPr lang="en-US" smtClean="0">
                <a:solidFill>
                  <a:prstClr val="black"/>
                </a:solidFill>
              </a:rPr>
              <a:pPr>
                <a:defRPr/>
              </a:pPr>
              <a:t>13</a:t>
            </a:fld>
            <a:endParaRPr lang="en-US"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4609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086600" cy="762000"/>
          </a:xfrm>
        </p:spPr>
        <p:txBody>
          <a:bodyPr/>
          <a:lstStyle>
            <a:lvl1pPr>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DB52BF30-1D0A-4B5E-8FCD-A04D492AABA3}" type="datetimeFigureOut">
              <a:rPr lang="en-US" smtClean="0">
                <a:solidFill>
                  <a:prstClr val="black">
                    <a:tint val="75000"/>
                  </a:prstClr>
                </a:solidFill>
              </a:rPr>
              <a:pPr/>
              <a:t>9/11/2013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Text Placeholder 2"/>
          <p:cNvSpPr>
            <a:spLocks noGrp="1"/>
          </p:cNvSpPr>
          <p:nvPr>
            <p:ph type="body" idx="1" hasCustomPrompt="1"/>
          </p:nvPr>
        </p:nvSpPr>
        <p:spPr>
          <a:xfrm>
            <a:off x="1524000" y="1600200"/>
            <a:ext cx="7010400" cy="4525963"/>
          </a:xfrm>
          <a:prstGeom prst="rect">
            <a:avLst/>
          </a:prstGeom>
        </p:spPr>
        <p:txBody>
          <a:bodyPr vert="horz" lIns="91440" tIns="45720" rIns="91440" bIns="45720" rtlCol="0">
            <a:normAutofit/>
          </a:bodyPr>
          <a:lstStyle>
            <a:lvl2pPr>
              <a:defRPr>
                <a:solidFill>
                  <a:srgbClr val="7F7F7F"/>
                </a:solidFill>
              </a:defRPr>
            </a:lvl2pPr>
            <a:lvl3pPr>
              <a:defRPr sz="1400">
                <a:solidFill>
                  <a:srgbClr val="7F7F7F"/>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4147579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7568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9801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52BF30-1D0A-4B5E-8FCD-A04D492AABA3}" type="datetimeFigureOut">
              <a:rPr lang="en-US" smtClean="0"/>
              <a:t>9/11/2013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E62EFB-0418-4297-947C-E6A4343EF498}" type="slidenum">
              <a:rPr lang="en-US" smtClean="0"/>
              <a:t>‹#›</a:t>
            </a:fld>
            <a:endParaRPr lang="en-US"/>
          </a:p>
        </p:txBody>
      </p:sp>
    </p:spTree>
    <p:extLst>
      <p:ext uri="{BB962C8B-B14F-4D97-AF65-F5344CB8AC3E}">
        <p14:creationId xmlns:p14="http://schemas.microsoft.com/office/powerpoint/2010/main" val="3649402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086600" cy="762000"/>
          </a:xfrm>
        </p:spPr>
        <p:txBody>
          <a:bodyPr/>
          <a:lstStyle>
            <a:lvl1pPr>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DB52BF30-1D0A-4B5E-8FCD-A04D492AABA3}" type="datetimeFigureOut">
              <a:rPr lang="en-US" smtClean="0"/>
              <a:t>9/11/2013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Text Placeholder 2"/>
          <p:cNvSpPr>
            <a:spLocks noGrp="1"/>
          </p:cNvSpPr>
          <p:nvPr>
            <p:ph type="body" idx="1" hasCustomPrompt="1"/>
          </p:nvPr>
        </p:nvSpPr>
        <p:spPr>
          <a:xfrm>
            <a:off x="1524000" y="1600200"/>
            <a:ext cx="7010400" cy="4525963"/>
          </a:xfrm>
          <a:prstGeom prst="rect">
            <a:avLst/>
          </a:prstGeom>
        </p:spPr>
        <p:txBody>
          <a:bodyPr vert="horz" lIns="91440" tIns="45720" rIns="91440" bIns="45720" rtlCol="0">
            <a:normAutofit/>
          </a:bodyPr>
          <a:lstStyle>
            <a:lvl2pPr>
              <a:defRPr>
                <a:solidFill>
                  <a:srgbClr val="7F7F7F"/>
                </a:solidFill>
              </a:defRPr>
            </a:lvl2pPr>
            <a:lvl3pPr>
              <a:defRPr sz="1400">
                <a:solidFill>
                  <a:srgbClr val="7F7F7F"/>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3190534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27C63C-BCBD-449C-8554-4B695C9B556D}" type="datetimeFigureOut">
              <a:rPr lang="en-US" smtClean="0"/>
              <a:t>9/11/2013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2CB471-BAA5-43B9-85D7-604DD0BC79DA}" type="slidenum">
              <a:rPr lang="en-US" smtClean="0"/>
              <a:t>‹#›</a:t>
            </a:fld>
            <a:endParaRPr lang="en-US"/>
          </a:p>
        </p:txBody>
      </p:sp>
    </p:spTree>
    <p:extLst>
      <p:ext uri="{BB962C8B-B14F-4D97-AF65-F5344CB8AC3E}">
        <p14:creationId xmlns:p14="http://schemas.microsoft.com/office/powerpoint/2010/main" val="54964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3082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07920-96EB-4A5D-991C-8D1BF951C9B3}" type="datetimeFigureOut">
              <a:rPr lang="en-US" smtClean="0"/>
              <a:t>9/11/2013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4B11A5-A3E1-4200-92D0-7A19E7E2390F}" type="slidenum">
              <a:rPr lang="en-US" smtClean="0"/>
              <a:t>‹#›</a:t>
            </a:fld>
            <a:endParaRPr lang="en-US"/>
          </a:p>
        </p:txBody>
      </p:sp>
    </p:spTree>
    <p:extLst>
      <p:ext uri="{BB962C8B-B14F-4D97-AF65-F5344CB8AC3E}">
        <p14:creationId xmlns:p14="http://schemas.microsoft.com/office/powerpoint/2010/main" val="3682820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52BF30-1D0A-4B5E-8FCD-A04D492AABA3}" type="datetimeFigureOut">
              <a:rPr lang="en-US" smtClean="0">
                <a:solidFill>
                  <a:prstClr val="black">
                    <a:tint val="75000"/>
                  </a:prstClr>
                </a:solidFill>
              </a:rPr>
              <a:pPr/>
              <a:t>9/11/2013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7E62EFB-0418-4297-947C-E6A4343EF4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9900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086600" cy="762000"/>
          </a:xfrm>
        </p:spPr>
        <p:txBody>
          <a:bodyPr/>
          <a:lstStyle>
            <a:lvl1pPr>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DB52BF30-1D0A-4B5E-8FCD-A04D492AABA3}" type="datetimeFigureOut">
              <a:rPr lang="en-US" smtClean="0">
                <a:solidFill>
                  <a:prstClr val="black">
                    <a:tint val="75000"/>
                  </a:prstClr>
                </a:solidFill>
              </a:rPr>
              <a:pPr/>
              <a:t>9/11/2013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Text Placeholder 2"/>
          <p:cNvSpPr>
            <a:spLocks noGrp="1"/>
          </p:cNvSpPr>
          <p:nvPr>
            <p:ph type="body" idx="1" hasCustomPrompt="1"/>
          </p:nvPr>
        </p:nvSpPr>
        <p:spPr>
          <a:xfrm>
            <a:off x="1524000" y="1600200"/>
            <a:ext cx="7010400" cy="4525963"/>
          </a:xfrm>
          <a:prstGeom prst="rect">
            <a:avLst/>
          </a:prstGeom>
        </p:spPr>
        <p:txBody>
          <a:bodyPr vert="horz" lIns="91440" tIns="45720" rIns="91440" bIns="45720" rtlCol="0">
            <a:normAutofit/>
          </a:bodyPr>
          <a:lstStyle>
            <a:lvl2pPr>
              <a:defRPr>
                <a:solidFill>
                  <a:srgbClr val="7F7F7F"/>
                </a:solidFill>
              </a:defRPr>
            </a:lvl2pPr>
            <a:lvl3pPr>
              <a:defRPr sz="1400">
                <a:solidFill>
                  <a:srgbClr val="7F7F7F"/>
                </a:solidFill>
              </a:defRPr>
            </a:lvl3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4114541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52BF30-1D0A-4B5E-8FCD-A04D492AABA3}" type="datetimeFigureOut">
              <a:rPr lang="en-US" smtClean="0">
                <a:solidFill>
                  <a:prstClr val="black">
                    <a:tint val="75000"/>
                  </a:prstClr>
                </a:solidFill>
              </a:rPr>
              <a:pPr/>
              <a:t>9/11/2013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7E62EFB-0418-4297-947C-E6A4343EF4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80824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2.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0BD5B7-6445-468F-AD8E-2D7FCB729DFD}" type="datetimeFigureOut">
              <a:rPr lang="en-US" smtClean="0"/>
              <a:t>9/11/2013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EB903-7CEC-43C1-B4F8-EA1AF44811B9}" type="slidenum">
              <a:rPr lang="en-US" smtClean="0"/>
              <a:t>‹#›</a:t>
            </a:fld>
            <a:endParaRPr lang="en-US"/>
          </a:p>
        </p:txBody>
      </p:sp>
      <p:pic>
        <p:nvPicPr>
          <p:cNvPr id="7" name="Picture 5" descr="Khaitan_PPT_01_BLK OPENING DARK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7176"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5876295"/>
      </p:ext>
    </p:extLst>
  </p:cSld>
  <p:clrMap bg1="lt1" tx1="dk1" bg2="lt2" tx2="dk2" accent1="accent1" accent2="accent2" accent3="accent3" accent4="accent4" accent5="accent5" accent6="accent6" hlink="hlink" folHlink="folHlink"/>
  <p:sldLayoutIdLst>
    <p:sldLayoutId id="2147483668" r:id="rId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pic>
        <p:nvPicPr>
          <p:cNvPr id="12" name="Picture 2" descr="Z:\SEENK ALL Final AWKS-Dec2011\06_PPT\Khaitan_PPT_02_EXE R KC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 y="-17463"/>
            <a:ext cx="9134475" cy="6869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1676400" y="304800"/>
            <a:ext cx="7086600"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2BF30-1D0A-4B5E-8FCD-A04D492AABA3}" type="datetimeFigureOut">
              <a:rPr lang="en-US" smtClean="0"/>
              <a:t>9/11/2013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62EFB-0418-4297-947C-E6A4343EF498}" type="slidenum">
              <a:rPr lang="en-US" smtClean="0"/>
              <a:t>‹#›</a:t>
            </a:fld>
            <a:endParaRPr lang="en-US"/>
          </a:p>
        </p:txBody>
      </p:sp>
      <p:sp>
        <p:nvSpPr>
          <p:cNvPr id="11" name="Rectangle 6"/>
          <p:cNvSpPr txBox="1">
            <a:spLocks noChangeArrowheads="1"/>
          </p:cNvSpPr>
          <p:nvPr/>
        </p:nvSpPr>
        <p:spPr bwMode="auto">
          <a:xfrm>
            <a:off x="1676400" y="6477000"/>
            <a:ext cx="7467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0" latinLnBrk="0" hangingPunct="0">
              <a:defRPr sz="1800" kern="1200">
                <a:solidFill>
                  <a:schemeClr val="tx1"/>
                </a:solidFill>
                <a:latin typeface="Arial" pitchFamily="34" charset="0"/>
                <a:ea typeface="ＭＳ Ｐゴシック" pitchFamily="34" charset="-128"/>
                <a:cs typeface="+mn-cs"/>
              </a:defRPr>
            </a:lvl1pPr>
            <a:lvl2pPr marL="742950" indent="-285750" algn="l" defTabSz="914400" rtl="0" eaLnBrk="0" latinLnBrk="0" hangingPunct="0">
              <a:defRPr sz="1800" kern="1200">
                <a:solidFill>
                  <a:schemeClr val="tx1"/>
                </a:solidFill>
                <a:latin typeface="Arial" pitchFamily="34" charset="0"/>
                <a:ea typeface="ＭＳ Ｐゴシック" pitchFamily="34" charset="-128"/>
                <a:cs typeface="+mn-cs"/>
              </a:defRPr>
            </a:lvl2pPr>
            <a:lvl3pPr marL="1143000" indent="-228600" algn="l" defTabSz="914400" rtl="0" eaLnBrk="0" latinLnBrk="0" hangingPunct="0">
              <a:defRPr sz="1800" kern="1200">
                <a:solidFill>
                  <a:schemeClr val="tx1"/>
                </a:solidFill>
                <a:latin typeface="Arial" pitchFamily="34" charset="0"/>
                <a:ea typeface="ＭＳ Ｐゴシック" pitchFamily="34" charset="-128"/>
                <a:cs typeface="+mn-cs"/>
              </a:defRPr>
            </a:lvl3pPr>
            <a:lvl4pPr marL="1600200" indent="-228600" algn="l" defTabSz="914400" rtl="0" eaLnBrk="0" latinLnBrk="0" hangingPunct="0">
              <a:defRPr sz="1800" kern="1200">
                <a:solidFill>
                  <a:schemeClr val="tx1"/>
                </a:solidFill>
                <a:latin typeface="Arial" pitchFamily="34" charset="0"/>
                <a:ea typeface="ＭＳ Ｐゴシック" pitchFamily="34" charset="-128"/>
                <a:cs typeface="+mn-cs"/>
              </a:defRPr>
            </a:lvl4pPr>
            <a:lvl5pPr marL="2057400" indent="-228600" algn="l" defTabSz="914400" rtl="0" eaLnBrk="0" latinLnBrk="0" hangingPunct="0">
              <a:defRPr sz="1800" kern="1200">
                <a:solidFill>
                  <a:schemeClr val="tx1"/>
                </a:solidFill>
                <a:latin typeface="Arial" pitchFamily="34" charset="0"/>
                <a:ea typeface="ＭＳ Ｐゴシック"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9pPr>
          </a:lstStyle>
          <a:p>
            <a:pPr eaLnBrk="1" hangingPunct="1"/>
            <a:r>
              <a:rPr lang="en-US" sz="900" dirty="0" smtClean="0">
                <a:solidFill>
                  <a:srgbClr val="2BAFFF"/>
                </a:solidFill>
              </a:rPr>
              <a:t>					</a:t>
            </a:r>
            <a:r>
              <a:rPr lang="en-US" sz="900" baseline="0" dirty="0" smtClean="0">
                <a:solidFill>
                  <a:srgbClr val="2BAFFF"/>
                </a:solidFill>
                <a:latin typeface="Khaitan" pitchFamily="50" charset="0"/>
              </a:rPr>
              <a:t>         </a:t>
            </a:r>
            <a:r>
              <a:rPr lang="en-US" sz="900" dirty="0" smtClean="0">
                <a:solidFill>
                  <a:srgbClr val="2BAFFF"/>
                </a:solidFill>
                <a:latin typeface="Khaitan" pitchFamily="50" charset="0"/>
              </a:rPr>
              <a:t>Copyright © Khaitan &amp; Co  2012  |    </a:t>
            </a:r>
            <a:fld id="{C2E7CFEA-67BA-4659-868A-6B9CFA918A20}" type="slidenum">
              <a:rPr lang="en-US" sz="900" smtClean="0">
                <a:solidFill>
                  <a:srgbClr val="2BAFFF"/>
                </a:solidFill>
                <a:latin typeface="Khaitan" pitchFamily="50" charset="0"/>
              </a:rPr>
              <a:t>‹#›</a:t>
            </a:fld>
            <a:r>
              <a:rPr lang="en-US" sz="900" dirty="0" smtClean="0">
                <a:solidFill>
                  <a:srgbClr val="2BAFFF"/>
                </a:solidFill>
                <a:latin typeface="Khaitan" pitchFamily="50" charset="0"/>
              </a:rPr>
              <a:t> </a:t>
            </a:r>
          </a:p>
          <a:p>
            <a:pPr eaLnBrk="1" hangingPunct="1"/>
            <a:endParaRPr lang="en-US" sz="800" dirty="0" smtClean="0">
              <a:solidFill>
                <a:srgbClr val="2BAFFF"/>
              </a:solidFill>
            </a:endParaRPr>
          </a:p>
          <a:p>
            <a:pPr eaLnBrk="1" hangingPunct="1"/>
            <a:endParaRPr lang="en-US" sz="800" dirty="0">
              <a:solidFill>
                <a:srgbClr val="2BAFFF"/>
              </a:solidFill>
            </a:endParaRPr>
          </a:p>
        </p:txBody>
      </p:sp>
      <p:sp>
        <p:nvSpPr>
          <p:cNvPr id="9" name="Text Placeholder 2"/>
          <p:cNvSpPr>
            <a:spLocks noGrp="1"/>
          </p:cNvSpPr>
          <p:nvPr>
            <p:ph type="body" idx="1"/>
          </p:nvPr>
        </p:nvSpPr>
        <p:spPr>
          <a:xfrm>
            <a:off x="1676400" y="1600200"/>
            <a:ext cx="70104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911630196"/>
      </p:ext>
    </p:extLst>
  </p:cSld>
  <p:clrMap bg1="lt1" tx1="dk1" bg2="lt2" tx2="dk2" accent1="accent1" accent2="accent2" accent3="accent3" accent4="accent4" accent5="accent5" accent6="accent6" hlink="hlink" folHlink="folHlink"/>
  <p:sldLayoutIdLst>
    <p:sldLayoutId id="2147483669" r:id="rId1"/>
    <p:sldLayoutId id="2147483650" r:id="rId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2800" kern="1200">
          <a:solidFill>
            <a:srgbClr val="00B0F0"/>
          </a:solidFill>
          <a:latin typeface="+mj-lt"/>
          <a:ea typeface="+mj-ea"/>
          <a:cs typeface="+mj-cs"/>
        </a:defRPr>
      </a:lvl1pPr>
    </p:titleStyle>
    <p:bodyStyle>
      <a:lvl1pPr marL="0" indent="0" algn="l" defTabSz="914400" rtl="0" eaLnBrk="1" latinLnBrk="0" hangingPunct="1">
        <a:spcBef>
          <a:spcPct val="20000"/>
        </a:spcBef>
        <a:buFont typeface="Wingdings" pitchFamily="2" charset="2"/>
        <a:buNone/>
        <a:defRPr sz="2000" kern="1200">
          <a:solidFill>
            <a:srgbClr val="00B0F0"/>
          </a:solidFill>
          <a:latin typeface="+mn-lt"/>
          <a:ea typeface="+mn-ea"/>
          <a:cs typeface="+mn-cs"/>
        </a:defRPr>
      </a:lvl1pPr>
      <a:lvl2pPr marL="457200" indent="-457200" algn="l" defTabSz="914400" rtl="0" eaLnBrk="1" latinLnBrk="0" hangingPunct="1">
        <a:spcBef>
          <a:spcPct val="20000"/>
        </a:spcBef>
        <a:buFont typeface="Wingdings" pitchFamily="2" charset="2"/>
        <a:buChar char="§"/>
        <a:defRPr sz="1400" kern="1200">
          <a:solidFill>
            <a:srgbClr val="7F7F7F"/>
          </a:solidFill>
          <a:latin typeface="+mn-lt"/>
          <a:ea typeface="+mn-ea"/>
          <a:cs typeface="+mn-cs"/>
        </a:defRPr>
      </a:lvl2pPr>
      <a:lvl3pPr marL="914400" indent="-457200" algn="l" defTabSz="914400" rtl="0" eaLnBrk="1" latinLnBrk="0" hangingPunct="1">
        <a:spcBef>
          <a:spcPct val="20000"/>
        </a:spcBef>
        <a:buFont typeface="Wingdings" pitchFamily="2" charset="2"/>
        <a:buChar char="§"/>
        <a:defRPr sz="1400" kern="1200">
          <a:solidFill>
            <a:srgbClr val="7F7F7F"/>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7C63C-BCBD-449C-8554-4B695C9B556D}" type="datetimeFigureOut">
              <a:rPr lang="en-US" smtClean="0"/>
              <a:t>9/11/2013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2CB471-BAA5-43B9-85D7-604DD0BC79DA}" type="slidenum">
              <a:rPr lang="en-US" smtClean="0"/>
              <a:t>‹#›</a:t>
            </a:fld>
            <a:endParaRPr lang="en-US"/>
          </a:p>
        </p:txBody>
      </p:sp>
      <p:pic>
        <p:nvPicPr>
          <p:cNvPr id="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700" y="0"/>
            <a:ext cx="9163050" cy="6934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7816602"/>
      </p:ext>
    </p:extLst>
  </p:cSld>
  <p:clrMap bg1="lt1" tx1="dk1" bg2="lt2" tx2="dk2" accent1="accent1" accent2="accent2" accent3="accent3" accent4="accent4" accent5="accent5" accent6="accent6" hlink="hlink" folHlink="folHlink"/>
  <p:sldLayoutIdLst>
    <p:sldLayoutId id="2147483652" r:id="rId1"/>
    <p:sldLayoutId id="2147483658" r:id="rId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07920-96EB-4A5D-991C-8D1BF951C9B3}" type="datetimeFigureOut">
              <a:rPr lang="en-US" smtClean="0"/>
              <a:t>9/11/2013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B11A5-A3E1-4200-92D0-7A19E7E2390F}" type="slidenum">
              <a:rPr lang="en-US" smtClean="0"/>
              <a:t>‹#›</a:t>
            </a:fld>
            <a:endParaRPr lang="en-US"/>
          </a:p>
        </p:txBody>
      </p:sp>
      <p:pic>
        <p:nvPicPr>
          <p:cNvPr id="7"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10" y="0"/>
            <a:ext cx="9223252" cy="6858000"/>
          </a:xfrm>
          <a:prstGeom prst="rect">
            <a:avLst/>
          </a:prstGeom>
        </p:spPr>
      </p:pic>
    </p:spTree>
    <p:extLst>
      <p:ext uri="{BB962C8B-B14F-4D97-AF65-F5344CB8AC3E}">
        <p14:creationId xmlns:p14="http://schemas.microsoft.com/office/powerpoint/2010/main" val="2281579151"/>
      </p:ext>
    </p:extLst>
  </p:cSld>
  <p:clrMap bg1="lt1" tx1="dk1" bg2="lt2" tx2="dk2" accent1="accent1" accent2="accent2" accent3="accent3" accent4="accent4" accent5="accent5" accent6="accent6" hlink="hlink" folHlink="folHlink"/>
  <p:sldLayoutIdLst>
    <p:sldLayoutId id="2147483666" r:id="rId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pic>
        <p:nvPicPr>
          <p:cNvPr id="12" name="Picture 2" descr="Z:\SEENK ALL Final AWKS-Dec2011\06_PPT\Khaitan_PPT_02_EXE R KC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25" y="-17463"/>
            <a:ext cx="9134475" cy="6869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1676400" y="304800"/>
            <a:ext cx="7086600"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2BF30-1D0A-4B5E-8FCD-A04D492AABA3}" type="datetimeFigureOut">
              <a:rPr lang="en-US" smtClean="0">
                <a:solidFill>
                  <a:prstClr val="black">
                    <a:tint val="75000"/>
                  </a:prstClr>
                </a:solidFill>
              </a:rPr>
              <a:pPr/>
              <a:t>9/11/2013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62EFB-0418-4297-947C-E6A4343EF498}" type="slidenum">
              <a:rPr lang="en-US" smtClean="0">
                <a:solidFill>
                  <a:prstClr val="black">
                    <a:tint val="75000"/>
                  </a:prstClr>
                </a:solidFill>
              </a:rPr>
              <a:pPr/>
              <a:t>‹#›</a:t>
            </a:fld>
            <a:endParaRPr lang="en-US">
              <a:solidFill>
                <a:prstClr val="black">
                  <a:tint val="75000"/>
                </a:prstClr>
              </a:solidFill>
            </a:endParaRPr>
          </a:p>
        </p:txBody>
      </p:sp>
      <p:sp>
        <p:nvSpPr>
          <p:cNvPr id="11" name="Rectangle 6"/>
          <p:cNvSpPr txBox="1">
            <a:spLocks noChangeArrowheads="1"/>
          </p:cNvSpPr>
          <p:nvPr/>
        </p:nvSpPr>
        <p:spPr bwMode="auto">
          <a:xfrm>
            <a:off x="1413165" y="6477000"/>
            <a:ext cx="7467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0" latinLnBrk="0" hangingPunct="0">
              <a:defRPr sz="1800" kern="1200">
                <a:solidFill>
                  <a:schemeClr val="tx1"/>
                </a:solidFill>
                <a:latin typeface="Arial" pitchFamily="34" charset="0"/>
                <a:ea typeface="ＭＳ Ｐゴシック" pitchFamily="34" charset="-128"/>
                <a:cs typeface="+mn-cs"/>
              </a:defRPr>
            </a:lvl1pPr>
            <a:lvl2pPr marL="742950" indent="-285750" algn="l" defTabSz="914400" rtl="0" eaLnBrk="0" latinLnBrk="0" hangingPunct="0">
              <a:defRPr sz="1800" kern="1200">
                <a:solidFill>
                  <a:schemeClr val="tx1"/>
                </a:solidFill>
                <a:latin typeface="Arial" pitchFamily="34" charset="0"/>
                <a:ea typeface="ＭＳ Ｐゴシック" pitchFamily="34" charset="-128"/>
                <a:cs typeface="+mn-cs"/>
              </a:defRPr>
            </a:lvl2pPr>
            <a:lvl3pPr marL="1143000" indent="-228600" algn="l" defTabSz="914400" rtl="0" eaLnBrk="0" latinLnBrk="0" hangingPunct="0">
              <a:defRPr sz="1800" kern="1200">
                <a:solidFill>
                  <a:schemeClr val="tx1"/>
                </a:solidFill>
                <a:latin typeface="Arial" pitchFamily="34" charset="0"/>
                <a:ea typeface="ＭＳ Ｐゴシック" pitchFamily="34" charset="-128"/>
                <a:cs typeface="+mn-cs"/>
              </a:defRPr>
            </a:lvl3pPr>
            <a:lvl4pPr marL="1600200" indent="-228600" algn="l" defTabSz="914400" rtl="0" eaLnBrk="0" latinLnBrk="0" hangingPunct="0">
              <a:defRPr sz="1800" kern="1200">
                <a:solidFill>
                  <a:schemeClr val="tx1"/>
                </a:solidFill>
                <a:latin typeface="Arial" pitchFamily="34" charset="0"/>
                <a:ea typeface="ＭＳ Ｐゴシック" pitchFamily="34" charset="-128"/>
                <a:cs typeface="+mn-cs"/>
              </a:defRPr>
            </a:lvl4pPr>
            <a:lvl5pPr marL="2057400" indent="-228600" algn="l" defTabSz="914400" rtl="0" eaLnBrk="0" latinLnBrk="0" hangingPunct="0">
              <a:defRPr sz="1800" kern="1200">
                <a:solidFill>
                  <a:schemeClr val="tx1"/>
                </a:solidFill>
                <a:latin typeface="Arial" pitchFamily="34" charset="0"/>
                <a:ea typeface="ＭＳ Ｐゴシック"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9pPr>
          </a:lstStyle>
          <a:p>
            <a:pPr eaLnBrk="1" hangingPunct="1"/>
            <a:r>
              <a:rPr lang="en-US" sz="900" dirty="0" smtClean="0">
                <a:solidFill>
                  <a:srgbClr val="2BAFFF"/>
                </a:solidFill>
              </a:rPr>
              <a:t>					</a:t>
            </a:r>
            <a:r>
              <a:rPr lang="en-US" sz="900" dirty="0" smtClean="0">
                <a:solidFill>
                  <a:srgbClr val="2BAFFF"/>
                </a:solidFill>
                <a:latin typeface="Khaitan" pitchFamily="50" charset="0"/>
              </a:rPr>
              <a:t>         Copyright © Khaitan &amp; Co  2013  |    </a:t>
            </a:r>
            <a:fld id="{C2E7CFEA-67BA-4659-868A-6B9CFA918A20}" type="slidenum">
              <a:rPr lang="en-US" sz="900" smtClean="0">
                <a:solidFill>
                  <a:srgbClr val="2BAFFF"/>
                </a:solidFill>
                <a:latin typeface="Khaitan" pitchFamily="50" charset="0"/>
              </a:rPr>
              <a:pPr eaLnBrk="1" hangingPunct="1"/>
              <a:t>‹#›</a:t>
            </a:fld>
            <a:r>
              <a:rPr lang="en-US" sz="900" dirty="0" smtClean="0">
                <a:solidFill>
                  <a:srgbClr val="2BAFFF"/>
                </a:solidFill>
                <a:latin typeface="Khaitan" pitchFamily="50" charset="0"/>
              </a:rPr>
              <a:t> </a:t>
            </a:r>
          </a:p>
          <a:p>
            <a:pPr eaLnBrk="1" hangingPunct="1"/>
            <a:endParaRPr lang="en-US" sz="800" dirty="0" smtClean="0">
              <a:solidFill>
                <a:srgbClr val="2BAFFF"/>
              </a:solidFill>
            </a:endParaRPr>
          </a:p>
          <a:p>
            <a:pPr eaLnBrk="1" hangingPunct="1"/>
            <a:endParaRPr lang="en-US" sz="800" dirty="0">
              <a:solidFill>
                <a:srgbClr val="2BAFFF"/>
              </a:solidFill>
            </a:endParaRPr>
          </a:p>
        </p:txBody>
      </p:sp>
      <p:sp>
        <p:nvSpPr>
          <p:cNvPr id="9" name="Text Placeholder 2"/>
          <p:cNvSpPr>
            <a:spLocks noGrp="1"/>
          </p:cNvSpPr>
          <p:nvPr>
            <p:ph type="body" idx="1"/>
          </p:nvPr>
        </p:nvSpPr>
        <p:spPr>
          <a:xfrm>
            <a:off x="1676400" y="1600200"/>
            <a:ext cx="70104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652783131"/>
      </p:ext>
    </p:extLst>
  </p:cSld>
  <p:clrMap bg1="lt1" tx1="dk1" bg2="lt2" tx2="dk2" accent1="accent1" accent2="accent2" accent3="accent3" accent4="accent4" accent5="accent5" accent6="accent6" hlink="hlink" folHlink="folHlink"/>
  <p:sldLayoutIdLst>
    <p:sldLayoutId id="2147483671" r:id="rId1"/>
    <p:sldLayoutId id="2147483672" r:id="rId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2800" kern="1200">
          <a:solidFill>
            <a:srgbClr val="00B0F0"/>
          </a:solidFill>
          <a:latin typeface="+mj-lt"/>
          <a:ea typeface="+mj-ea"/>
          <a:cs typeface="+mj-cs"/>
        </a:defRPr>
      </a:lvl1pPr>
    </p:titleStyle>
    <p:bodyStyle>
      <a:lvl1pPr marL="0" indent="0" algn="l" defTabSz="914400" rtl="0" eaLnBrk="1" latinLnBrk="0" hangingPunct="1">
        <a:spcBef>
          <a:spcPct val="20000"/>
        </a:spcBef>
        <a:buFont typeface="Wingdings" pitchFamily="2" charset="2"/>
        <a:buNone/>
        <a:defRPr sz="2000" kern="1200">
          <a:solidFill>
            <a:srgbClr val="00B0F0"/>
          </a:solidFill>
          <a:latin typeface="+mn-lt"/>
          <a:ea typeface="+mn-ea"/>
          <a:cs typeface="+mn-cs"/>
        </a:defRPr>
      </a:lvl1pPr>
      <a:lvl2pPr marL="457200" indent="-457200" algn="l" defTabSz="914400" rtl="0" eaLnBrk="1" latinLnBrk="0" hangingPunct="1">
        <a:spcBef>
          <a:spcPct val="20000"/>
        </a:spcBef>
        <a:buFont typeface="Wingdings" pitchFamily="2" charset="2"/>
        <a:buChar char="§"/>
        <a:defRPr sz="1400" kern="1200">
          <a:solidFill>
            <a:srgbClr val="7F7F7F"/>
          </a:solidFill>
          <a:latin typeface="+mn-lt"/>
          <a:ea typeface="+mn-ea"/>
          <a:cs typeface="+mn-cs"/>
        </a:defRPr>
      </a:lvl2pPr>
      <a:lvl3pPr marL="914400" indent="-457200" algn="l" defTabSz="914400" rtl="0" eaLnBrk="1" latinLnBrk="0" hangingPunct="1">
        <a:spcBef>
          <a:spcPct val="20000"/>
        </a:spcBef>
        <a:buFont typeface="Wingdings" pitchFamily="2" charset="2"/>
        <a:buChar char="§"/>
        <a:defRPr sz="1400" kern="1200">
          <a:solidFill>
            <a:srgbClr val="7F7F7F"/>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pic>
        <p:nvPicPr>
          <p:cNvPr id="12" name="Picture 2" descr="Z:\SEENK ALL Final AWKS-Dec2011\06_PPT\Khaitan_PPT_02_EXE R KC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25" y="-17463"/>
            <a:ext cx="9134475" cy="686911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1676400" y="304800"/>
            <a:ext cx="7086600"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52BF30-1D0A-4B5E-8FCD-A04D492AABA3}" type="datetimeFigureOut">
              <a:rPr lang="en-US" smtClean="0">
                <a:solidFill>
                  <a:prstClr val="black">
                    <a:tint val="75000"/>
                  </a:prstClr>
                </a:solidFill>
              </a:rPr>
              <a:pPr/>
              <a:t>9/11/2013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62EFB-0418-4297-947C-E6A4343EF498}" type="slidenum">
              <a:rPr lang="en-US" smtClean="0">
                <a:solidFill>
                  <a:prstClr val="black">
                    <a:tint val="75000"/>
                  </a:prstClr>
                </a:solidFill>
              </a:rPr>
              <a:pPr/>
              <a:t>‹#›</a:t>
            </a:fld>
            <a:endParaRPr lang="en-US">
              <a:solidFill>
                <a:prstClr val="black">
                  <a:tint val="75000"/>
                </a:prstClr>
              </a:solidFill>
            </a:endParaRPr>
          </a:p>
        </p:txBody>
      </p:sp>
      <p:sp>
        <p:nvSpPr>
          <p:cNvPr id="11" name="Rectangle 6"/>
          <p:cNvSpPr txBox="1">
            <a:spLocks noChangeArrowheads="1"/>
          </p:cNvSpPr>
          <p:nvPr/>
        </p:nvSpPr>
        <p:spPr bwMode="auto">
          <a:xfrm>
            <a:off x="1413165" y="6477000"/>
            <a:ext cx="7467600" cy="228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914400" rtl="0" eaLnBrk="0" latinLnBrk="0" hangingPunct="0">
              <a:defRPr sz="1800" kern="1200">
                <a:solidFill>
                  <a:schemeClr val="tx1"/>
                </a:solidFill>
                <a:latin typeface="Arial" pitchFamily="34" charset="0"/>
                <a:ea typeface="ＭＳ Ｐゴシック" pitchFamily="34" charset="-128"/>
                <a:cs typeface="+mn-cs"/>
              </a:defRPr>
            </a:lvl1pPr>
            <a:lvl2pPr marL="742950" indent="-285750" algn="l" defTabSz="914400" rtl="0" eaLnBrk="0" latinLnBrk="0" hangingPunct="0">
              <a:defRPr sz="1800" kern="1200">
                <a:solidFill>
                  <a:schemeClr val="tx1"/>
                </a:solidFill>
                <a:latin typeface="Arial" pitchFamily="34" charset="0"/>
                <a:ea typeface="ＭＳ Ｐゴシック" pitchFamily="34" charset="-128"/>
                <a:cs typeface="+mn-cs"/>
              </a:defRPr>
            </a:lvl2pPr>
            <a:lvl3pPr marL="1143000" indent="-228600" algn="l" defTabSz="914400" rtl="0" eaLnBrk="0" latinLnBrk="0" hangingPunct="0">
              <a:defRPr sz="1800" kern="1200">
                <a:solidFill>
                  <a:schemeClr val="tx1"/>
                </a:solidFill>
                <a:latin typeface="Arial" pitchFamily="34" charset="0"/>
                <a:ea typeface="ＭＳ Ｐゴシック" pitchFamily="34" charset="-128"/>
                <a:cs typeface="+mn-cs"/>
              </a:defRPr>
            </a:lvl3pPr>
            <a:lvl4pPr marL="1600200" indent="-228600" algn="l" defTabSz="914400" rtl="0" eaLnBrk="0" latinLnBrk="0" hangingPunct="0">
              <a:defRPr sz="1800" kern="1200">
                <a:solidFill>
                  <a:schemeClr val="tx1"/>
                </a:solidFill>
                <a:latin typeface="Arial" pitchFamily="34" charset="0"/>
                <a:ea typeface="ＭＳ Ｐゴシック" pitchFamily="34" charset="-128"/>
                <a:cs typeface="+mn-cs"/>
              </a:defRPr>
            </a:lvl4pPr>
            <a:lvl5pPr marL="2057400" indent="-228600" algn="l" defTabSz="914400" rtl="0" eaLnBrk="0" latinLnBrk="0" hangingPunct="0">
              <a:defRPr sz="1800" kern="1200">
                <a:solidFill>
                  <a:schemeClr val="tx1"/>
                </a:solidFill>
                <a:latin typeface="Arial" pitchFamily="34" charset="0"/>
                <a:ea typeface="ＭＳ Ｐゴシック" pitchFamily="34" charset="-128"/>
                <a:cs typeface="+mn-cs"/>
              </a:defRPr>
            </a:lvl5pPr>
            <a:lvl6pPr marL="25146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6pPr>
            <a:lvl7pPr marL="29718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7pPr>
            <a:lvl8pPr marL="34290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8pPr>
            <a:lvl9pPr marL="3886200" indent="-228600" algn="l" defTabSz="457200" rtl="0" eaLnBrk="0" fontAlgn="base" latinLnBrk="0" hangingPunct="0">
              <a:spcBef>
                <a:spcPct val="0"/>
              </a:spcBef>
              <a:spcAft>
                <a:spcPct val="0"/>
              </a:spcAft>
              <a:defRPr sz="1800" kern="1200">
                <a:solidFill>
                  <a:schemeClr val="tx1"/>
                </a:solidFill>
                <a:latin typeface="Arial" pitchFamily="34" charset="0"/>
                <a:ea typeface="ＭＳ Ｐゴシック" pitchFamily="34" charset="-128"/>
                <a:cs typeface="+mn-cs"/>
              </a:defRPr>
            </a:lvl9pPr>
          </a:lstStyle>
          <a:p>
            <a:pPr eaLnBrk="1" hangingPunct="1"/>
            <a:r>
              <a:rPr lang="en-US" sz="900" dirty="0" smtClean="0">
                <a:solidFill>
                  <a:srgbClr val="2BAFFF"/>
                </a:solidFill>
              </a:rPr>
              <a:t>					</a:t>
            </a:r>
            <a:r>
              <a:rPr lang="en-US" sz="900" dirty="0" smtClean="0">
                <a:solidFill>
                  <a:srgbClr val="2BAFFF"/>
                </a:solidFill>
                <a:latin typeface="Khaitan" pitchFamily="50" charset="0"/>
              </a:rPr>
              <a:t>         Copyright © Khaitan &amp; Co  2013  |    </a:t>
            </a:r>
            <a:fld id="{C2E7CFEA-67BA-4659-868A-6B9CFA918A20}" type="slidenum">
              <a:rPr lang="en-US" sz="900" smtClean="0">
                <a:solidFill>
                  <a:srgbClr val="2BAFFF"/>
                </a:solidFill>
                <a:latin typeface="Khaitan" pitchFamily="50" charset="0"/>
              </a:rPr>
              <a:pPr eaLnBrk="1" hangingPunct="1"/>
              <a:t>‹#›</a:t>
            </a:fld>
            <a:r>
              <a:rPr lang="en-US" sz="900" dirty="0" smtClean="0">
                <a:solidFill>
                  <a:srgbClr val="2BAFFF"/>
                </a:solidFill>
                <a:latin typeface="Khaitan" pitchFamily="50" charset="0"/>
              </a:rPr>
              <a:t> </a:t>
            </a:r>
          </a:p>
          <a:p>
            <a:pPr eaLnBrk="1" hangingPunct="1"/>
            <a:endParaRPr lang="en-US" sz="800" dirty="0" smtClean="0">
              <a:solidFill>
                <a:srgbClr val="2BAFFF"/>
              </a:solidFill>
            </a:endParaRPr>
          </a:p>
          <a:p>
            <a:pPr eaLnBrk="1" hangingPunct="1"/>
            <a:endParaRPr lang="en-US" sz="800" dirty="0">
              <a:solidFill>
                <a:srgbClr val="2BAFFF"/>
              </a:solidFill>
            </a:endParaRPr>
          </a:p>
        </p:txBody>
      </p:sp>
      <p:sp>
        <p:nvSpPr>
          <p:cNvPr id="9" name="Text Placeholder 2"/>
          <p:cNvSpPr>
            <a:spLocks noGrp="1"/>
          </p:cNvSpPr>
          <p:nvPr>
            <p:ph type="body" idx="1"/>
          </p:nvPr>
        </p:nvSpPr>
        <p:spPr>
          <a:xfrm>
            <a:off x="1676400" y="1600200"/>
            <a:ext cx="70104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41625453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2800" kern="1200">
          <a:solidFill>
            <a:srgbClr val="00B0F0"/>
          </a:solidFill>
          <a:latin typeface="+mj-lt"/>
          <a:ea typeface="+mj-ea"/>
          <a:cs typeface="+mj-cs"/>
        </a:defRPr>
      </a:lvl1pPr>
    </p:titleStyle>
    <p:bodyStyle>
      <a:lvl1pPr marL="0" indent="0" algn="l" defTabSz="914400" rtl="0" eaLnBrk="1" latinLnBrk="0" hangingPunct="1">
        <a:spcBef>
          <a:spcPct val="20000"/>
        </a:spcBef>
        <a:buFont typeface="Wingdings" pitchFamily="2" charset="2"/>
        <a:buNone/>
        <a:defRPr sz="2000" kern="1200">
          <a:solidFill>
            <a:srgbClr val="00B0F0"/>
          </a:solidFill>
          <a:latin typeface="+mn-lt"/>
          <a:ea typeface="+mn-ea"/>
          <a:cs typeface="+mn-cs"/>
        </a:defRPr>
      </a:lvl1pPr>
      <a:lvl2pPr marL="457200" indent="-457200" algn="l" defTabSz="914400" rtl="0" eaLnBrk="1" latinLnBrk="0" hangingPunct="1">
        <a:spcBef>
          <a:spcPct val="20000"/>
        </a:spcBef>
        <a:buFont typeface="Wingdings" pitchFamily="2" charset="2"/>
        <a:buChar char="§"/>
        <a:defRPr sz="1400" kern="1200">
          <a:solidFill>
            <a:srgbClr val="7F7F7F"/>
          </a:solidFill>
          <a:latin typeface="+mn-lt"/>
          <a:ea typeface="+mn-ea"/>
          <a:cs typeface="+mn-cs"/>
        </a:defRPr>
      </a:lvl2pPr>
      <a:lvl3pPr marL="914400" indent="-457200" algn="l" defTabSz="914400" rtl="0" eaLnBrk="1" latinLnBrk="0" hangingPunct="1">
        <a:spcBef>
          <a:spcPct val="20000"/>
        </a:spcBef>
        <a:buFont typeface="Wingdings" pitchFamily="2" charset="2"/>
        <a:buChar char="§"/>
        <a:defRPr sz="1400" kern="1200">
          <a:solidFill>
            <a:srgbClr val="7F7F7F"/>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0BD5B7-6445-468F-AD8E-2D7FCB729DFD}" type="datetimeFigureOut">
              <a:rPr lang="en-US" smtClean="0">
                <a:solidFill>
                  <a:prstClr val="black">
                    <a:tint val="75000"/>
                  </a:prstClr>
                </a:solidFill>
              </a:rPr>
              <a:pPr/>
              <a:t>9/11/2013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EB903-7CEC-43C1-B4F8-EA1AF44811B9}" type="slidenum">
              <a:rPr lang="en-US" smtClean="0">
                <a:solidFill>
                  <a:prstClr val="black">
                    <a:tint val="75000"/>
                  </a:prstClr>
                </a:solidFill>
              </a:rPr>
              <a:pPr/>
              <a:t>‹#›</a:t>
            </a:fld>
            <a:endParaRPr lang="en-US">
              <a:solidFill>
                <a:prstClr val="black">
                  <a:tint val="75000"/>
                </a:prstClr>
              </a:solidFill>
            </a:endParaRPr>
          </a:p>
        </p:txBody>
      </p:sp>
      <p:pic>
        <p:nvPicPr>
          <p:cNvPr id="7" name="Picture 5" descr="Khaitan_PPT_01_BLK OPENING DARKE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8" y="0"/>
            <a:ext cx="9147176"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7583307"/>
      </p:ext>
    </p:extLst>
  </p:cSld>
  <p:clrMap bg1="lt1" tx1="dk1" bg2="lt2" tx2="dk2" accent1="accent1" accent2="accent2" accent3="accent3" accent4="accent4" accent5="accent5" accent6="accent6" hlink="hlink" folHlink="folHlink"/>
  <p:sldLayoutIdLst>
    <p:sldLayoutId id="2147483679" r:id="rId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1524000" y="2263775"/>
            <a:ext cx="6934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endParaRPr lang="en-US" sz="2800" dirty="0">
              <a:solidFill>
                <a:schemeClr val="bg1"/>
              </a:solidFill>
              <a:cs typeface="Times New Roman" pitchFamily="18" charset="0"/>
            </a:endParaRPr>
          </a:p>
        </p:txBody>
      </p:sp>
      <p:sp>
        <p:nvSpPr>
          <p:cNvPr id="7" name="Rectangle 2"/>
          <p:cNvSpPr txBox="1">
            <a:spLocks noChangeArrowheads="1"/>
          </p:cNvSpPr>
          <p:nvPr/>
        </p:nvSpPr>
        <p:spPr bwMode="auto">
          <a:xfrm>
            <a:off x="1524000" y="5105400"/>
            <a:ext cx="6934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sz="1500" dirty="0" smtClean="0">
                <a:solidFill>
                  <a:srgbClr val="00B0F0"/>
                </a:solidFill>
                <a:latin typeface="Khaitan" pitchFamily="50" charset="0"/>
                <a:cs typeface="Times New Roman" pitchFamily="18" charset="0"/>
              </a:rPr>
              <a:t>Ravi  Kulkarni | Khaitan &amp; Co </a:t>
            </a:r>
            <a:endParaRPr lang="en-US" sz="1500" dirty="0">
              <a:solidFill>
                <a:srgbClr val="00B0F0"/>
              </a:solidFill>
              <a:latin typeface="Khaitan" pitchFamily="50"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461658299"/>
              </p:ext>
            </p:extLst>
          </p:nvPr>
        </p:nvGraphicFramePr>
        <p:xfrm>
          <a:off x="1524000" y="5517232"/>
          <a:ext cx="5832647" cy="370840"/>
        </p:xfrm>
        <a:graphic>
          <a:graphicData uri="http://schemas.openxmlformats.org/drawingml/2006/table">
            <a:tbl>
              <a:tblPr firstRow="1" bandRow="1">
                <a:tableStyleId>{5C22544A-7EE6-4342-B048-85BDC9FD1C3A}</a:tableStyleId>
              </a:tblPr>
              <a:tblGrid>
                <a:gridCol w="1981200"/>
                <a:gridCol w="228600"/>
                <a:gridCol w="1270248"/>
                <a:gridCol w="288032"/>
                <a:gridCol w="2064567"/>
              </a:tblGrid>
              <a:tr h="370840">
                <a:tc>
                  <a:txBody>
                    <a:bodyPr/>
                    <a:lstStyle/>
                    <a:p>
                      <a:r>
                        <a:rPr lang="en-US" sz="1200" b="0" dirty="0" smtClean="0">
                          <a:latin typeface="Khaitan" pitchFamily="50" charset="0"/>
                        </a:rPr>
                        <a:t>FICCI</a:t>
                      </a:r>
                      <a:endParaRPr lang="en-US" sz="1200" b="0" dirty="0">
                        <a:latin typeface="Khaitan" pitchFamily="50"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b="0" dirty="0" smtClean="0">
                          <a:latin typeface="Khaitan" pitchFamily="50" charset="0"/>
                        </a:rPr>
                        <a:t>|</a:t>
                      </a:r>
                      <a:endParaRPr lang="en-US" sz="1200" b="0" dirty="0">
                        <a:latin typeface="Khaitan" pitchFamily="50"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b="0" dirty="0" smtClean="0">
                          <a:solidFill>
                            <a:srgbClr val="EAEAEA"/>
                          </a:solidFill>
                          <a:latin typeface="Khaitan" pitchFamily="50" charset="0"/>
                          <a:cs typeface="Times New Roman" pitchFamily="18" charset="0"/>
                        </a:rPr>
                        <a:t>New</a:t>
                      </a:r>
                      <a:r>
                        <a:rPr lang="en-US" sz="1200" b="0" baseline="0" dirty="0" smtClean="0">
                          <a:solidFill>
                            <a:srgbClr val="EAEAEA"/>
                          </a:solidFill>
                          <a:latin typeface="Khaitan" pitchFamily="50" charset="0"/>
                          <a:cs typeface="Times New Roman" pitchFamily="18" charset="0"/>
                        </a:rPr>
                        <a:t> Delhi</a:t>
                      </a:r>
                      <a:endParaRPr lang="en-US" sz="1200" b="0" dirty="0">
                        <a:latin typeface="Khaitan" pitchFamily="50"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b="0" dirty="0" smtClean="0">
                          <a:latin typeface="Khaitan" pitchFamily="50" charset="0"/>
                        </a:rPr>
                        <a:t>|</a:t>
                      </a:r>
                      <a:endParaRPr lang="en-US" sz="1200" b="0" dirty="0">
                        <a:latin typeface="Khaitan" pitchFamily="50"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b="0" dirty="0" smtClean="0">
                          <a:latin typeface="Khaitan" pitchFamily="50" charset="0"/>
                        </a:rPr>
                        <a:t>12 September</a:t>
                      </a:r>
                      <a:r>
                        <a:rPr lang="en-US" sz="1200" b="0" baseline="0" dirty="0" smtClean="0">
                          <a:latin typeface="Khaitan" pitchFamily="50" charset="0"/>
                        </a:rPr>
                        <a:t> 2013</a:t>
                      </a:r>
                      <a:endParaRPr lang="en-US" sz="1200" b="0" dirty="0">
                        <a:latin typeface="Khaitan" pitchFamily="50"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6" name="Rectangle 2"/>
          <p:cNvSpPr txBox="1">
            <a:spLocks noChangeArrowheads="1"/>
          </p:cNvSpPr>
          <p:nvPr/>
        </p:nvSpPr>
        <p:spPr bwMode="auto">
          <a:xfrm>
            <a:off x="1475656" y="2438400"/>
            <a:ext cx="6934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r>
              <a:rPr lang="en-US" sz="2800" dirty="0" smtClean="0">
                <a:solidFill>
                  <a:srgbClr val="EAEAEA"/>
                </a:solidFill>
                <a:latin typeface="Khaitan" pitchFamily="50" charset="0"/>
                <a:cs typeface="Times New Roman" pitchFamily="18" charset="0"/>
              </a:rPr>
              <a:t>COMPANIES ACT, 2013</a:t>
            </a:r>
          </a:p>
          <a:p>
            <a:pPr algn="ctr" eaLnBrk="1" hangingPunct="1"/>
            <a:endParaRPr lang="en-US" sz="2800" dirty="0" smtClean="0">
              <a:solidFill>
                <a:srgbClr val="EAEAEA"/>
              </a:solidFill>
              <a:latin typeface="Khaitan" pitchFamily="50" charset="0"/>
              <a:cs typeface="Times New Roman" pitchFamily="18" charset="0"/>
            </a:endParaRPr>
          </a:p>
          <a:p>
            <a:pPr algn="ctr" eaLnBrk="1" hangingPunct="1"/>
            <a:r>
              <a:rPr lang="en-US" sz="2800" dirty="0" smtClean="0">
                <a:solidFill>
                  <a:srgbClr val="EAEAEA"/>
                </a:solidFill>
                <a:latin typeface="Khaitan" pitchFamily="50" charset="0"/>
                <a:cs typeface="Times New Roman" pitchFamily="18" charset="0"/>
              </a:rPr>
              <a:t>Corporate Governance</a:t>
            </a:r>
          </a:p>
          <a:p>
            <a:pPr algn="ctr" eaLnBrk="1" hangingPunct="1"/>
            <a:r>
              <a:rPr lang="en-US" sz="2800" dirty="0" smtClean="0">
                <a:solidFill>
                  <a:srgbClr val="EAEAEA"/>
                </a:solidFill>
                <a:latin typeface="Khaitan" pitchFamily="50" charset="0"/>
                <a:cs typeface="Times New Roman" pitchFamily="18" charset="0"/>
              </a:rPr>
              <a:t>Key Changes and Takeaways</a:t>
            </a:r>
          </a:p>
        </p:txBody>
      </p:sp>
    </p:spTree>
    <p:extLst>
      <p:ext uri="{BB962C8B-B14F-4D97-AF65-F5344CB8AC3E}">
        <p14:creationId xmlns:p14="http://schemas.microsoft.com/office/powerpoint/2010/main" val="1107320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Independent Directors</a:t>
            </a:r>
          </a:p>
        </p:txBody>
      </p:sp>
      <p:sp>
        <p:nvSpPr>
          <p:cNvPr id="3" name="Content Placeholder 2"/>
          <p:cNvSpPr>
            <a:spLocks noGrp="1"/>
          </p:cNvSpPr>
          <p:nvPr>
            <p:ph idx="4294967295"/>
          </p:nvPr>
        </p:nvSpPr>
        <p:spPr>
          <a:xfrm>
            <a:off x="1524000" y="1676400"/>
            <a:ext cx="7315200" cy="4191000"/>
          </a:xfrm>
        </p:spPr>
        <p:txBody>
          <a:bodyPr>
            <a:noAutofit/>
          </a:bodyPr>
          <a:lstStyle/>
          <a:p>
            <a:pPr marL="4763" lvl="2" indent="0" algn="just">
              <a:spcBef>
                <a:spcPts val="600"/>
              </a:spcBef>
              <a:spcAft>
                <a:spcPts val="1200"/>
              </a:spcAft>
              <a:buNone/>
            </a:pPr>
            <a:r>
              <a:rPr lang="en-US" sz="2000" dirty="0" smtClean="0">
                <a:solidFill>
                  <a:schemeClr val="tx1"/>
                </a:solidFill>
              </a:rPr>
              <a:t>Qualifications [Rule 11.3]</a:t>
            </a:r>
          </a:p>
          <a:p>
            <a:pPr marL="457200" lvl="2" indent="-452438" algn="just">
              <a:spcBef>
                <a:spcPts val="600"/>
              </a:spcBef>
              <a:spcAft>
                <a:spcPts val="1200"/>
              </a:spcAft>
            </a:pPr>
            <a:r>
              <a:rPr lang="en-US" sz="2000" dirty="0" smtClean="0">
                <a:solidFill>
                  <a:schemeClr val="tx1"/>
                </a:solidFill>
              </a:rPr>
              <a:t>Independent Director must possess appropriate balance of skills, experience, and knowledge in one or more fields of finance, law, management, sales, marketing, administration, corporate governance, technical operations or other disciplines related to the company’s business.</a:t>
            </a:r>
          </a:p>
          <a:p>
            <a:pPr marL="457200" lvl="2" indent="-452438" algn="just">
              <a:spcBef>
                <a:spcPts val="600"/>
              </a:spcBef>
              <a:spcAft>
                <a:spcPts val="1200"/>
              </a:spcAft>
            </a:pPr>
            <a:r>
              <a:rPr lang="en-US" sz="2000" dirty="0" smtClean="0">
                <a:solidFill>
                  <a:schemeClr val="tx1"/>
                </a:solidFill>
              </a:rPr>
              <a:t>Board to furnish a statement in its first report after such appointment that in its opinion the Independent Director possesses the appropriate balance of skills, experience and knowledge as required.</a:t>
            </a:r>
            <a:endParaRPr lang="en-US" sz="2000" dirty="0">
              <a:solidFill>
                <a:schemeClr val="tx1"/>
              </a:solidFill>
            </a:endParaRPr>
          </a:p>
        </p:txBody>
      </p:sp>
    </p:spTree>
    <p:extLst>
      <p:ext uri="{BB962C8B-B14F-4D97-AF65-F5344CB8AC3E}">
        <p14:creationId xmlns:p14="http://schemas.microsoft.com/office/powerpoint/2010/main" val="9160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524000" y="304800"/>
            <a:ext cx="7162800" cy="838200"/>
          </a:xfrm>
        </p:spPr>
        <p:txBody>
          <a:bodyPr/>
          <a:lstStyle/>
          <a:p>
            <a:r>
              <a:rPr lang="en-US" dirty="0" smtClean="0">
                <a:solidFill>
                  <a:schemeClr val="tx1"/>
                </a:solidFill>
              </a:rPr>
              <a:t>Independent Directors </a:t>
            </a:r>
          </a:p>
        </p:txBody>
      </p:sp>
      <p:sp>
        <p:nvSpPr>
          <p:cNvPr id="5" name="Text Placeholder 2"/>
          <p:cNvSpPr>
            <a:spLocks noGrp="1"/>
          </p:cNvSpPr>
          <p:nvPr>
            <p:ph type="body" idx="1"/>
          </p:nvPr>
        </p:nvSpPr>
        <p:spPr>
          <a:xfrm>
            <a:off x="1371600" y="1676400"/>
            <a:ext cx="7391400" cy="3429000"/>
          </a:xfrm>
        </p:spPr>
        <p:txBody>
          <a:bodyPr>
            <a:noAutofit/>
          </a:bodyPr>
          <a:lstStyle/>
          <a:p>
            <a:pPr marL="457200" indent="-457200" algn="just">
              <a:spcBef>
                <a:spcPts val="600"/>
              </a:spcBef>
              <a:spcAft>
                <a:spcPts val="1200"/>
              </a:spcAft>
              <a:buFont typeface="Wingdings" pitchFamily="2" charset="2"/>
              <a:buChar char="§"/>
              <a:defRPr/>
            </a:pPr>
            <a:r>
              <a:rPr lang="en-IN" dirty="0" smtClean="0">
                <a:solidFill>
                  <a:schemeClr val="tx1"/>
                </a:solidFill>
              </a:rPr>
              <a:t>Independent </a:t>
            </a:r>
            <a:r>
              <a:rPr lang="en-IN" dirty="0">
                <a:solidFill>
                  <a:schemeClr val="tx1"/>
                </a:solidFill>
              </a:rPr>
              <a:t>Directors may be drawn from a data-bank of </a:t>
            </a:r>
            <a:r>
              <a:rPr lang="en-IN" dirty="0" smtClean="0">
                <a:solidFill>
                  <a:schemeClr val="tx1"/>
                </a:solidFill>
              </a:rPr>
              <a:t>persons ‘eligible </a:t>
            </a:r>
            <a:r>
              <a:rPr lang="en-IN" dirty="0">
                <a:solidFill>
                  <a:schemeClr val="tx1"/>
                </a:solidFill>
              </a:rPr>
              <a:t>and willing’, maintained by any body, institute or association as may be prescribed by the Central Government </a:t>
            </a:r>
            <a:r>
              <a:rPr lang="en-IN" dirty="0" smtClean="0">
                <a:solidFill>
                  <a:schemeClr val="tx1"/>
                </a:solidFill>
              </a:rPr>
              <a:t>[Section 150 and Rule 11.4]</a:t>
            </a:r>
          </a:p>
          <a:p>
            <a:pPr marL="457200" indent="-457200" algn="just">
              <a:spcBef>
                <a:spcPts val="600"/>
              </a:spcBef>
              <a:spcAft>
                <a:spcPts val="1200"/>
              </a:spcAft>
              <a:buFont typeface="Wingdings" pitchFamily="2" charset="2"/>
              <a:buChar char="§"/>
              <a:defRPr/>
            </a:pPr>
            <a:r>
              <a:rPr lang="en-US" dirty="0" smtClean="0">
                <a:solidFill>
                  <a:schemeClr val="tx1"/>
                </a:solidFill>
              </a:rPr>
              <a:t>Appointment </a:t>
            </a:r>
            <a:r>
              <a:rPr lang="en-US" dirty="0">
                <a:solidFill>
                  <a:schemeClr val="tx1"/>
                </a:solidFill>
              </a:rPr>
              <a:t>has to be approved by members in general meeting and the explanatory statement to the notice should indicate justification of such appointment </a:t>
            </a:r>
            <a:endParaRPr lang="en-US" dirty="0" smtClean="0">
              <a:solidFill>
                <a:schemeClr val="tx1"/>
              </a:solidFill>
            </a:endParaRPr>
          </a:p>
          <a:p>
            <a:pPr marL="457200" indent="-457200" algn="just">
              <a:spcBef>
                <a:spcPts val="600"/>
              </a:spcBef>
              <a:spcAft>
                <a:spcPts val="1200"/>
              </a:spcAft>
              <a:buFont typeface="Wingdings" pitchFamily="2" charset="2"/>
              <a:buChar char="§"/>
              <a:defRPr/>
            </a:pPr>
            <a:endParaRPr lang="en-US" sz="1800" dirty="0" smtClean="0">
              <a:solidFill>
                <a:schemeClr val="tx1"/>
              </a:solidFill>
            </a:endParaRPr>
          </a:p>
          <a:p>
            <a:pPr algn="just">
              <a:lnSpc>
                <a:spcPct val="114000"/>
              </a:lnSpc>
              <a:spcBef>
                <a:spcPts val="300"/>
              </a:spcBef>
              <a:spcAft>
                <a:spcPts val="300"/>
              </a:spcAft>
              <a:defRPr/>
            </a:pPr>
            <a:endParaRPr lang="en-US" dirty="0">
              <a:solidFill>
                <a:schemeClr val="tx1"/>
              </a:solidFill>
            </a:endParaRPr>
          </a:p>
          <a:p>
            <a:pPr marL="0" lvl="1" algn="just">
              <a:spcBef>
                <a:spcPts val="600"/>
              </a:spcBef>
              <a:spcAft>
                <a:spcPts val="1200"/>
              </a:spcAft>
              <a:defRPr/>
            </a:pPr>
            <a:endParaRPr lang="en-US" dirty="0">
              <a:solidFill>
                <a:srgbClr val="009ED6"/>
              </a:solidFill>
            </a:endParaRPr>
          </a:p>
        </p:txBody>
      </p:sp>
    </p:spTree>
    <p:extLst>
      <p:ext uri="{BB962C8B-B14F-4D97-AF65-F5344CB8AC3E}">
        <p14:creationId xmlns:p14="http://schemas.microsoft.com/office/powerpoint/2010/main" val="812843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524000" y="304800"/>
            <a:ext cx="7086600" cy="838200"/>
          </a:xfrm>
        </p:spPr>
        <p:txBody>
          <a:bodyPr/>
          <a:lstStyle/>
          <a:p>
            <a:r>
              <a:rPr lang="en-US" dirty="0" smtClean="0">
                <a:solidFill>
                  <a:schemeClr val="tx1"/>
                </a:solidFill>
              </a:rPr>
              <a:t>Independent Directors</a:t>
            </a:r>
            <a:endParaRPr lang="en-IN" dirty="0" smtClean="0">
              <a:solidFill>
                <a:schemeClr val="tx1"/>
              </a:solidFill>
            </a:endParaRPr>
          </a:p>
        </p:txBody>
      </p:sp>
      <p:sp>
        <p:nvSpPr>
          <p:cNvPr id="57347" name="Text Placeholder 2"/>
          <p:cNvSpPr>
            <a:spLocks noGrp="1"/>
          </p:cNvSpPr>
          <p:nvPr>
            <p:ph type="body" idx="1"/>
          </p:nvPr>
        </p:nvSpPr>
        <p:spPr>
          <a:xfrm>
            <a:off x="1371600" y="1752600"/>
            <a:ext cx="7391400" cy="3429000"/>
          </a:xfrm>
        </p:spPr>
        <p:txBody>
          <a:bodyPr>
            <a:noAutofit/>
          </a:bodyPr>
          <a:lstStyle/>
          <a:p>
            <a:pPr marL="457200" indent="-457200" algn="just">
              <a:spcBef>
                <a:spcPts val="600"/>
              </a:spcBef>
              <a:spcAft>
                <a:spcPts val="1200"/>
              </a:spcAft>
              <a:buFont typeface="Wingdings" pitchFamily="2" charset="2"/>
              <a:buChar char="§"/>
              <a:defRPr/>
            </a:pPr>
            <a:r>
              <a:rPr lang="en-US" dirty="0" smtClean="0">
                <a:solidFill>
                  <a:schemeClr val="tx1"/>
                </a:solidFill>
              </a:rPr>
              <a:t>No </a:t>
            </a:r>
            <a:r>
              <a:rPr lang="en-US" dirty="0">
                <a:solidFill>
                  <a:schemeClr val="tx1"/>
                </a:solidFill>
              </a:rPr>
              <a:t>retirement by rotation</a:t>
            </a:r>
          </a:p>
          <a:p>
            <a:pPr marL="457200" indent="-457200" algn="just" fontAlgn="auto">
              <a:spcBef>
                <a:spcPts val="600"/>
              </a:spcBef>
              <a:spcAft>
                <a:spcPts val="1200"/>
              </a:spcAft>
              <a:buFont typeface="Wingdings" pitchFamily="2" charset="2"/>
              <a:buChar char="§"/>
              <a:defRPr/>
            </a:pPr>
            <a:r>
              <a:rPr lang="en-IN" dirty="0" smtClean="0">
                <a:solidFill>
                  <a:schemeClr val="tx1"/>
                </a:solidFill>
              </a:rPr>
              <a:t>Independent </a:t>
            </a:r>
            <a:r>
              <a:rPr lang="en-IN" dirty="0">
                <a:solidFill>
                  <a:schemeClr val="tx1"/>
                </a:solidFill>
              </a:rPr>
              <a:t>Directors are eligible for sitting fees, commission from profits and reimbursement of expenses </a:t>
            </a:r>
          </a:p>
          <a:p>
            <a:pPr marL="457200" indent="-457200" algn="just">
              <a:spcBef>
                <a:spcPts val="600"/>
              </a:spcBef>
              <a:spcAft>
                <a:spcPts val="1200"/>
              </a:spcAft>
              <a:buFont typeface="Wingdings" pitchFamily="2" charset="2"/>
              <a:buChar char="§"/>
              <a:defRPr/>
            </a:pPr>
            <a:r>
              <a:rPr lang="en-US" dirty="0">
                <a:solidFill>
                  <a:schemeClr val="tx1"/>
                </a:solidFill>
              </a:rPr>
              <a:t>Independent Directors are not entitled to any stock options. This is contrary to the Listing Agreement, where the maximum limit can be fixed by shareholders resolution  </a:t>
            </a:r>
          </a:p>
        </p:txBody>
      </p:sp>
    </p:spTree>
    <p:extLst>
      <p:ext uri="{BB962C8B-B14F-4D97-AF65-F5344CB8AC3E}">
        <p14:creationId xmlns:p14="http://schemas.microsoft.com/office/powerpoint/2010/main" val="801229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524000" y="304800"/>
            <a:ext cx="7162800" cy="838200"/>
          </a:xfrm>
        </p:spPr>
        <p:txBody>
          <a:bodyPr/>
          <a:lstStyle/>
          <a:p>
            <a:pPr eaLnBrk="1" hangingPunct="1"/>
            <a:r>
              <a:rPr lang="en-US" dirty="0" smtClean="0">
                <a:solidFill>
                  <a:schemeClr val="tx1"/>
                </a:solidFill>
              </a:rPr>
              <a:t>Independent Directors</a:t>
            </a:r>
          </a:p>
        </p:txBody>
      </p:sp>
      <p:sp>
        <p:nvSpPr>
          <p:cNvPr id="3" name="Text Placeholder 2"/>
          <p:cNvSpPr>
            <a:spLocks noGrp="1"/>
          </p:cNvSpPr>
          <p:nvPr>
            <p:ph type="body" idx="1"/>
          </p:nvPr>
        </p:nvSpPr>
        <p:spPr>
          <a:xfrm>
            <a:off x="1295400" y="1447800"/>
            <a:ext cx="7391400" cy="4572000"/>
          </a:xfrm>
        </p:spPr>
        <p:txBody>
          <a:bodyPr>
            <a:normAutofit/>
          </a:bodyPr>
          <a:lstStyle/>
          <a:p>
            <a:pPr marL="457200" indent="-457200" algn="just" eaLnBrk="1" fontAlgn="auto" hangingPunct="1">
              <a:spcBef>
                <a:spcPts val="600"/>
              </a:spcBef>
              <a:spcAft>
                <a:spcPts val="1200"/>
              </a:spcAft>
              <a:buFont typeface="Wingdings" pitchFamily="2" charset="2"/>
              <a:buChar char="§"/>
              <a:defRPr/>
            </a:pPr>
            <a:r>
              <a:rPr lang="en-IN" dirty="0" smtClean="0">
                <a:solidFill>
                  <a:schemeClr val="tx1"/>
                </a:solidFill>
              </a:rPr>
              <a:t>The law now prescribes a code of conduct (“</a:t>
            </a:r>
            <a:r>
              <a:rPr lang="en-IN" b="1" dirty="0" smtClean="0">
                <a:solidFill>
                  <a:schemeClr val="tx1"/>
                </a:solidFill>
              </a:rPr>
              <a:t>Code</a:t>
            </a:r>
            <a:r>
              <a:rPr lang="en-IN" dirty="0" smtClean="0">
                <a:solidFill>
                  <a:schemeClr val="tx1"/>
                </a:solidFill>
              </a:rPr>
              <a:t>”) to be complied with by the Independent Directors (Schedule IV)</a:t>
            </a:r>
          </a:p>
          <a:p>
            <a:pPr marL="457200" indent="-457200" algn="just" eaLnBrk="1" fontAlgn="auto" hangingPunct="1">
              <a:spcBef>
                <a:spcPts val="600"/>
              </a:spcBef>
              <a:spcAft>
                <a:spcPts val="1200"/>
              </a:spcAft>
              <a:buFont typeface="Wingdings" pitchFamily="2" charset="2"/>
              <a:buChar char="§"/>
              <a:defRPr/>
            </a:pPr>
            <a:r>
              <a:rPr lang="en-IN" dirty="0">
                <a:solidFill>
                  <a:schemeClr val="tx1"/>
                </a:solidFill>
              </a:rPr>
              <a:t>The Code provides for the </a:t>
            </a:r>
            <a:r>
              <a:rPr lang="en-IN" dirty="0" smtClean="0">
                <a:solidFill>
                  <a:schemeClr val="tx1"/>
                </a:solidFill>
              </a:rPr>
              <a:t>following: </a:t>
            </a:r>
            <a:endParaRPr lang="en-IN" dirty="0">
              <a:solidFill>
                <a:schemeClr val="tx1"/>
              </a:solidFill>
            </a:endParaRPr>
          </a:p>
          <a:p>
            <a:pPr marL="914400" lvl="1" algn="just" eaLnBrk="1" fontAlgn="auto" hangingPunct="1">
              <a:spcBef>
                <a:spcPts val="600"/>
              </a:spcBef>
              <a:spcAft>
                <a:spcPts val="1200"/>
              </a:spcAft>
              <a:buFont typeface="Khaitan" pitchFamily="50" charset="0"/>
              <a:buChar char="–"/>
              <a:defRPr/>
            </a:pPr>
            <a:r>
              <a:rPr lang="en-IN" sz="2000" dirty="0">
                <a:solidFill>
                  <a:schemeClr val="tx1"/>
                </a:solidFill>
              </a:rPr>
              <a:t>Guidelines of professional conduct;</a:t>
            </a:r>
          </a:p>
          <a:p>
            <a:pPr marL="914400" lvl="1" algn="just" eaLnBrk="1" fontAlgn="auto" hangingPunct="1">
              <a:spcBef>
                <a:spcPts val="600"/>
              </a:spcBef>
              <a:spcAft>
                <a:spcPts val="1200"/>
              </a:spcAft>
              <a:buFont typeface="Khaitan" pitchFamily="50" charset="0"/>
              <a:buChar char="–"/>
              <a:defRPr/>
            </a:pPr>
            <a:r>
              <a:rPr lang="en-IN" sz="2000" dirty="0">
                <a:solidFill>
                  <a:schemeClr val="tx1"/>
                </a:solidFill>
              </a:rPr>
              <a:t>Specific roles, functions and duties;</a:t>
            </a:r>
          </a:p>
          <a:p>
            <a:pPr marL="914400" lvl="1" eaLnBrk="1" fontAlgn="auto" hangingPunct="1">
              <a:spcBef>
                <a:spcPts val="600"/>
              </a:spcBef>
              <a:spcAft>
                <a:spcPts val="1200"/>
              </a:spcAft>
              <a:buFont typeface="Khaitan" pitchFamily="50" charset="0"/>
              <a:buChar char="–"/>
              <a:defRPr/>
            </a:pPr>
            <a:r>
              <a:rPr lang="en-IN" sz="2000" dirty="0">
                <a:solidFill>
                  <a:schemeClr val="tx1"/>
                </a:solidFill>
              </a:rPr>
              <a:t>Manner of appointment, re-appointment, resignation and removal;</a:t>
            </a:r>
          </a:p>
          <a:p>
            <a:pPr marL="914400" lvl="1" algn="just" eaLnBrk="1" fontAlgn="auto" hangingPunct="1">
              <a:spcBef>
                <a:spcPts val="600"/>
              </a:spcBef>
              <a:spcAft>
                <a:spcPts val="1200"/>
              </a:spcAft>
              <a:buFont typeface="Khaitan" pitchFamily="50" charset="0"/>
              <a:buChar char="–"/>
              <a:defRPr/>
            </a:pPr>
            <a:r>
              <a:rPr lang="en-IN" sz="2000" dirty="0">
                <a:solidFill>
                  <a:schemeClr val="tx1"/>
                </a:solidFill>
              </a:rPr>
              <a:t>Separate meetings of Independent Directors; and </a:t>
            </a:r>
          </a:p>
          <a:p>
            <a:pPr marL="914400" lvl="1" algn="just" eaLnBrk="1" fontAlgn="auto" hangingPunct="1">
              <a:spcBef>
                <a:spcPts val="600"/>
              </a:spcBef>
              <a:spcAft>
                <a:spcPts val="1200"/>
              </a:spcAft>
              <a:buFont typeface="Khaitan" pitchFamily="50" charset="0"/>
              <a:buChar char="–"/>
              <a:defRPr/>
            </a:pPr>
            <a:r>
              <a:rPr lang="en-IN" sz="2000" dirty="0">
                <a:solidFill>
                  <a:schemeClr val="tx1"/>
                </a:solidFill>
              </a:rPr>
              <a:t>Evaluation </a:t>
            </a:r>
            <a:r>
              <a:rPr lang="en-IN" sz="2000" dirty="0" smtClean="0">
                <a:solidFill>
                  <a:schemeClr val="tx1"/>
                </a:solidFill>
              </a:rPr>
              <a:t>mechanisms.</a:t>
            </a:r>
            <a:endParaRPr lang="en-IN" sz="2000" dirty="0">
              <a:solidFill>
                <a:schemeClr val="tx1"/>
              </a:solidFill>
            </a:endParaRPr>
          </a:p>
        </p:txBody>
      </p:sp>
    </p:spTree>
    <p:extLst>
      <p:ext uri="{BB962C8B-B14F-4D97-AF65-F5344CB8AC3E}">
        <p14:creationId xmlns:p14="http://schemas.microsoft.com/office/powerpoint/2010/main" val="2179207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smtClean="0">
                <a:solidFill>
                  <a:schemeClr val="tx1"/>
                </a:solidFill>
              </a:rPr>
              <a:t>Powers of the Board</a:t>
            </a:r>
            <a:endParaRPr lang="en-US" dirty="0">
              <a:solidFill>
                <a:schemeClr val="tx1"/>
              </a:solidFill>
            </a:endParaRPr>
          </a:p>
        </p:txBody>
      </p:sp>
      <p:sp>
        <p:nvSpPr>
          <p:cNvPr id="3" name="Content Placeholder 2"/>
          <p:cNvSpPr>
            <a:spLocks noGrp="1"/>
          </p:cNvSpPr>
          <p:nvPr>
            <p:ph idx="4294967295"/>
          </p:nvPr>
        </p:nvSpPr>
        <p:spPr>
          <a:xfrm>
            <a:off x="1524000" y="1371600"/>
            <a:ext cx="7080448" cy="4896544"/>
          </a:xfrm>
        </p:spPr>
        <p:txBody>
          <a:bodyPr>
            <a:normAutofit lnSpcReduction="10000"/>
          </a:bodyPr>
          <a:lstStyle/>
          <a:p>
            <a:pPr marL="0" lvl="1" indent="0">
              <a:spcBef>
                <a:spcPts val="600"/>
              </a:spcBef>
              <a:spcAft>
                <a:spcPts val="1200"/>
              </a:spcAft>
              <a:buNone/>
            </a:pPr>
            <a:r>
              <a:rPr lang="en-US" sz="2000" dirty="0">
                <a:solidFill>
                  <a:schemeClr val="tx1"/>
                </a:solidFill>
              </a:rPr>
              <a:t>Key Changes </a:t>
            </a:r>
            <a:r>
              <a:rPr lang="en-US" sz="2000" dirty="0" smtClean="0">
                <a:solidFill>
                  <a:schemeClr val="tx1"/>
                </a:solidFill>
              </a:rPr>
              <a:t>[Section 179]</a:t>
            </a:r>
          </a:p>
          <a:p>
            <a:pPr lvl="1">
              <a:spcBef>
                <a:spcPts val="600"/>
              </a:spcBef>
              <a:spcAft>
                <a:spcPts val="1200"/>
              </a:spcAft>
            </a:pPr>
            <a:r>
              <a:rPr lang="en-US" sz="2000" dirty="0" smtClean="0">
                <a:solidFill>
                  <a:schemeClr val="tx1"/>
                </a:solidFill>
              </a:rPr>
              <a:t>There has been an addition to the list of powers which can be exercised only at a meeting of the Board of Directors:</a:t>
            </a:r>
          </a:p>
          <a:p>
            <a:pPr lvl="2">
              <a:spcBef>
                <a:spcPts val="600"/>
              </a:spcBef>
              <a:spcAft>
                <a:spcPts val="1200"/>
              </a:spcAft>
              <a:buFont typeface="Khaitan" pitchFamily="50" charset="0"/>
              <a:buChar char="–"/>
            </a:pPr>
            <a:r>
              <a:rPr lang="en-US" sz="2000" dirty="0" smtClean="0">
                <a:solidFill>
                  <a:schemeClr val="tx1"/>
                </a:solidFill>
              </a:rPr>
              <a:t>Approval </a:t>
            </a:r>
            <a:r>
              <a:rPr lang="en-US" sz="2000" dirty="0">
                <a:solidFill>
                  <a:schemeClr val="tx1"/>
                </a:solidFill>
              </a:rPr>
              <a:t>of financial statements and Board </a:t>
            </a:r>
            <a:r>
              <a:rPr lang="en-US" sz="2000" dirty="0" smtClean="0">
                <a:solidFill>
                  <a:schemeClr val="tx1"/>
                </a:solidFill>
              </a:rPr>
              <a:t>reports;</a:t>
            </a:r>
            <a:endParaRPr lang="en-US" sz="2000" dirty="0">
              <a:solidFill>
                <a:schemeClr val="tx1"/>
              </a:solidFill>
            </a:endParaRPr>
          </a:p>
          <a:p>
            <a:pPr lvl="2">
              <a:spcBef>
                <a:spcPts val="600"/>
              </a:spcBef>
              <a:spcAft>
                <a:spcPts val="1200"/>
              </a:spcAft>
              <a:buFont typeface="Khaitan" pitchFamily="50" charset="0"/>
              <a:buChar char="–"/>
            </a:pPr>
            <a:r>
              <a:rPr lang="en-US" sz="2000" dirty="0">
                <a:solidFill>
                  <a:schemeClr val="tx1"/>
                </a:solidFill>
              </a:rPr>
              <a:t>Diversification of </a:t>
            </a:r>
            <a:r>
              <a:rPr lang="en-US" sz="2000" dirty="0" smtClean="0">
                <a:solidFill>
                  <a:schemeClr val="tx1"/>
                </a:solidFill>
              </a:rPr>
              <a:t>business;</a:t>
            </a:r>
            <a:endParaRPr lang="en-US" sz="2000" dirty="0">
              <a:solidFill>
                <a:schemeClr val="tx1"/>
              </a:solidFill>
            </a:endParaRPr>
          </a:p>
          <a:p>
            <a:pPr lvl="2">
              <a:spcBef>
                <a:spcPts val="600"/>
              </a:spcBef>
              <a:spcAft>
                <a:spcPts val="1200"/>
              </a:spcAft>
              <a:buFont typeface="Khaitan" pitchFamily="50" charset="0"/>
              <a:buChar char="–"/>
            </a:pPr>
            <a:r>
              <a:rPr lang="en-US" sz="2000" dirty="0">
                <a:solidFill>
                  <a:schemeClr val="tx1"/>
                </a:solidFill>
              </a:rPr>
              <a:t>Approval of amalgamation, merger or </a:t>
            </a:r>
            <a:r>
              <a:rPr lang="en-US" sz="2000" dirty="0" smtClean="0">
                <a:solidFill>
                  <a:schemeClr val="tx1"/>
                </a:solidFill>
              </a:rPr>
              <a:t>reconstruction;</a:t>
            </a:r>
            <a:endParaRPr lang="en-US" sz="2000" dirty="0">
              <a:solidFill>
                <a:schemeClr val="tx1"/>
              </a:solidFill>
            </a:endParaRPr>
          </a:p>
          <a:p>
            <a:pPr lvl="2">
              <a:spcBef>
                <a:spcPts val="600"/>
              </a:spcBef>
              <a:spcAft>
                <a:spcPts val="1200"/>
              </a:spcAft>
              <a:buFont typeface="Khaitan" pitchFamily="50" charset="0"/>
              <a:buChar char="–"/>
            </a:pPr>
            <a:r>
              <a:rPr lang="en-US" sz="2000" dirty="0">
                <a:solidFill>
                  <a:schemeClr val="tx1"/>
                </a:solidFill>
              </a:rPr>
              <a:t>Approval of takeover </a:t>
            </a:r>
            <a:r>
              <a:rPr lang="en-US" sz="2000" dirty="0" smtClean="0">
                <a:solidFill>
                  <a:schemeClr val="tx1"/>
                </a:solidFill>
              </a:rPr>
              <a:t>of </a:t>
            </a:r>
            <a:r>
              <a:rPr lang="en-US" sz="2000" dirty="0">
                <a:solidFill>
                  <a:schemeClr val="tx1"/>
                </a:solidFill>
              </a:rPr>
              <a:t>another company or acquisition of a substantial stake in another </a:t>
            </a:r>
            <a:r>
              <a:rPr lang="en-US" sz="2000" dirty="0" smtClean="0">
                <a:solidFill>
                  <a:schemeClr val="tx1"/>
                </a:solidFill>
              </a:rPr>
              <a:t>company.</a:t>
            </a:r>
          </a:p>
          <a:p>
            <a:pPr marL="0" indent="0">
              <a:buNone/>
            </a:pPr>
            <a:endParaRPr lang="en-US" sz="1800" dirty="0"/>
          </a:p>
        </p:txBody>
      </p:sp>
    </p:spTree>
    <p:extLst>
      <p:ext uri="{BB962C8B-B14F-4D97-AF65-F5344CB8AC3E}">
        <p14:creationId xmlns:p14="http://schemas.microsoft.com/office/powerpoint/2010/main" val="3008855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Powers of the </a:t>
            </a:r>
            <a:r>
              <a:rPr lang="en-US" dirty="0" smtClean="0">
                <a:solidFill>
                  <a:schemeClr val="tx1"/>
                </a:solidFill>
              </a:rPr>
              <a:t>Board</a:t>
            </a:r>
            <a:endParaRPr lang="en-US" dirty="0">
              <a:solidFill>
                <a:schemeClr val="tx1"/>
              </a:solidFill>
            </a:endParaRPr>
          </a:p>
        </p:txBody>
      </p:sp>
      <p:sp>
        <p:nvSpPr>
          <p:cNvPr id="3" name="Content Placeholder 2"/>
          <p:cNvSpPr>
            <a:spLocks noGrp="1"/>
          </p:cNvSpPr>
          <p:nvPr>
            <p:ph idx="4294967295"/>
          </p:nvPr>
        </p:nvSpPr>
        <p:spPr>
          <a:xfrm>
            <a:off x="1524000" y="1371600"/>
            <a:ext cx="7080448" cy="4895056"/>
          </a:xfrm>
        </p:spPr>
        <p:txBody>
          <a:bodyPr>
            <a:noAutofit/>
          </a:bodyPr>
          <a:lstStyle/>
          <a:p>
            <a:pPr marL="0" lvl="1" indent="0" algn="just">
              <a:spcBef>
                <a:spcPts val="600"/>
              </a:spcBef>
              <a:spcAft>
                <a:spcPts val="1200"/>
              </a:spcAft>
              <a:buNone/>
            </a:pPr>
            <a:r>
              <a:rPr lang="en-US" sz="2000" dirty="0">
                <a:solidFill>
                  <a:schemeClr val="tx1"/>
                </a:solidFill>
              </a:rPr>
              <a:t>Key Changes – </a:t>
            </a:r>
            <a:r>
              <a:rPr lang="en-US" sz="2000" dirty="0" smtClean="0">
                <a:solidFill>
                  <a:schemeClr val="tx1"/>
                </a:solidFill>
              </a:rPr>
              <a:t>Restrictions [</a:t>
            </a:r>
            <a:r>
              <a:rPr lang="en-US" sz="2000" b="1" dirty="0" smtClean="0">
                <a:solidFill>
                  <a:schemeClr val="tx1"/>
                </a:solidFill>
              </a:rPr>
              <a:t>Section 180</a:t>
            </a:r>
            <a:r>
              <a:rPr lang="en-US" sz="2000" dirty="0">
                <a:solidFill>
                  <a:schemeClr val="tx1"/>
                </a:solidFill>
              </a:rPr>
              <a:t>]</a:t>
            </a:r>
          </a:p>
          <a:p>
            <a:pPr marL="457200" lvl="2" algn="just">
              <a:spcBef>
                <a:spcPts val="600"/>
              </a:spcBef>
              <a:spcAft>
                <a:spcPts val="1200"/>
              </a:spcAft>
            </a:pPr>
            <a:r>
              <a:rPr lang="en-US" sz="2000" dirty="0" smtClean="0">
                <a:solidFill>
                  <a:schemeClr val="tx1"/>
                </a:solidFill>
              </a:rPr>
              <a:t>Powers which can only be exercised subject to </a:t>
            </a:r>
            <a:r>
              <a:rPr lang="en-US" sz="2000" b="1" dirty="0" smtClean="0">
                <a:solidFill>
                  <a:schemeClr val="tx1"/>
                </a:solidFill>
              </a:rPr>
              <a:t>a special (not ordinary) resolution </a:t>
            </a:r>
            <a:r>
              <a:rPr lang="en-US" sz="2000" dirty="0" smtClean="0">
                <a:solidFill>
                  <a:schemeClr val="tx1"/>
                </a:solidFill>
              </a:rPr>
              <a:t>of the shareholders:</a:t>
            </a:r>
            <a:endParaRPr lang="en-US" sz="2000" dirty="0">
              <a:solidFill>
                <a:schemeClr val="tx1"/>
              </a:solidFill>
            </a:endParaRPr>
          </a:p>
          <a:p>
            <a:pPr marL="914400" lvl="3" indent="-457200" algn="just">
              <a:spcBef>
                <a:spcPts val="600"/>
              </a:spcBef>
              <a:spcAft>
                <a:spcPts val="1200"/>
              </a:spcAft>
              <a:buFont typeface="Khaitan" pitchFamily="50" charset="0"/>
              <a:buChar char="–"/>
            </a:pPr>
            <a:r>
              <a:rPr lang="en-US" b="1" dirty="0" smtClean="0"/>
              <a:t>Sell or otherwise dispose</a:t>
            </a:r>
            <a:r>
              <a:rPr lang="en-US" dirty="0" smtClean="0"/>
              <a:t> off whole or substantially the whole of </a:t>
            </a:r>
            <a:r>
              <a:rPr lang="en-US" b="1" dirty="0" smtClean="0"/>
              <a:t>an undertaking;</a:t>
            </a:r>
            <a:endParaRPr lang="en-US" dirty="0" smtClean="0"/>
          </a:p>
          <a:p>
            <a:pPr marL="914400" lvl="3" indent="-457200" algn="just" defTabSz="723900">
              <a:spcBef>
                <a:spcPts val="600"/>
              </a:spcBef>
              <a:spcAft>
                <a:spcPts val="1200"/>
              </a:spcAft>
              <a:buFont typeface="Khaitan" pitchFamily="50" charset="0"/>
              <a:buChar char="–"/>
            </a:pPr>
            <a:r>
              <a:rPr lang="en-US" dirty="0"/>
              <a:t>Invest</a:t>
            </a:r>
            <a:r>
              <a:rPr lang="en-US" b="1" dirty="0" smtClean="0"/>
              <a:t> proceeds of a merger or amalgamation;</a:t>
            </a:r>
          </a:p>
          <a:p>
            <a:pPr marL="914400" lvl="3" indent="-457200" algn="just">
              <a:spcBef>
                <a:spcPts val="600"/>
              </a:spcBef>
              <a:spcAft>
                <a:spcPts val="1200"/>
              </a:spcAft>
              <a:buFont typeface="Khaitan" pitchFamily="50" charset="0"/>
              <a:buChar char="–"/>
            </a:pPr>
            <a:r>
              <a:rPr lang="en-US" b="1" dirty="0" smtClean="0"/>
              <a:t>Borrow</a:t>
            </a:r>
            <a:r>
              <a:rPr lang="en-US" dirty="0" smtClean="0"/>
              <a:t> money </a:t>
            </a:r>
            <a:r>
              <a:rPr lang="en-US" b="1" dirty="0" smtClean="0"/>
              <a:t>in excess of the paid-up share capital and free reserves</a:t>
            </a:r>
            <a:r>
              <a:rPr lang="en-US" dirty="0" smtClean="0"/>
              <a:t> (other than temporary loans) and the limit of such borrowing should be specified in the special resolution;</a:t>
            </a:r>
          </a:p>
        </p:txBody>
      </p:sp>
    </p:spTree>
    <p:extLst>
      <p:ext uri="{BB962C8B-B14F-4D97-AF65-F5344CB8AC3E}">
        <p14:creationId xmlns:p14="http://schemas.microsoft.com/office/powerpoint/2010/main" val="22832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Powers of the </a:t>
            </a:r>
            <a:r>
              <a:rPr lang="en-US" dirty="0" smtClean="0">
                <a:solidFill>
                  <a:schemeClr val="tx1"/>
                </a:solidFill>
              </a:rPr>
              <a:t>Board</a:t>
            </a:r>
            <a:endParaRPr lang="en-US" dirty="0">
              <a:solidFill>
                <a:schemeClr val="tx1"/>
              </a:solidFill>
            </a:endParaRPr>
          </a:p>
        </p:txBody>
      </p:sp>
      <p:sp>
        <p:nvSpPr>
          <p:cNvPr id="3" name="Content Placeholder 2"/>
          <p:cNvSpPr>
            <a:spLocks noGrp="1"/>
          </p:cNvSpPr>
          <p:nvPr>
            <p:ph idx="4294967295"/>
          </p:nvPr>
        </p:nvSpPr>
        <p:spPr>
          <a:xfrm>
            <a:off x="1524000" y="1752600"/>
            <a:ext cx="7080448" cy="3828256"/>
          </a:xfrm>
        </p:spPr>
        <p:txBody>
          <a:bodyPr>
            <a:noAutofit/>
          </a:bodyPr>
          <a:lstStyle/>
          <a:p>
            <a:pPr marL="457200" lvl="2" algn="just">
              <a:spcBef>
                <a:spcPts val="600"/>
              </a:spcBef>
              <a:spcAft>
                <a:spcPts val="1200"/>
              </a:spcAft>
            </a:pPr>
            <a:r>
              <a:rPr lang="en-US" sz="2000" dirty="0" smtClean="0">
                <a:solidFill>
                  <a:schemeClr val="tx1"/>
                </a:solidFill>
              </a:rPr>
              <a:t>Temporary loans </a:t>
            </a:r>
            <a:r>
              <a:rPr lang="en-US" sz="2000" dirty="0">
                <a:solidFill>
                  <a:schemeClr val="tx1"/>
                </a:solidFill>
              </a:rPr>
              <a:t>must </a:t>
            </a:r>
            <a:r>
              <a:rPr lang="en-US" sz="2000" dirty="0" smtClean="0">
                <a:solidFill>
                  <a:schemeClr val="tx1"/>
                </a:solidFill>
              </a:rPr>
              <a:t>be: </a:t>
            </a:r>
            <a:r>
              <a:rPr lang="en-US" sz="2000" dirty="0">
                <a:solidFill>
                  <a:schemeClr val="tx1"/>
                </a:solidFill>
              </a:rPr>
              <a:t>(a) from the </a:t>
            </a:r>
            <a:r>
              <a:rPr lang="en-US" sz="2000" b="1" dirty="0">
                <a:solidFill>
                  <a:schemeClr val="tx1"/>
                </a:solidFill>
              </a:rPr>
              <a:t>company’s bankers</a:t>
            </a:r>
            <a:r>
              <a:rPr lang="en-US" sz="2000" dirty="0">
                <a:solidFill>
                  <a:schemeClr val="tx1"/>
                </a:solidFill>
              </a:rPr>
              <a:t>; (b) in the </a:t>
            </a:r>
            <a:r>
              <a:rPr lang="en-US" sz="2000" b="1" dirty="0">
                <a:solidFill>
                  <a:schemeClr val="tx1"/>
                </a:solidFill>
              </a:rPr>
              <a:t>ordinary course of business</a:t>
            </a:r>
            <a:r>
              <a:rPr lang="en-US" sz="2000" dirty="0">
                <a:solidFill>
                  <a:schemeClr val="tx1"/>
                </a:solidFill>
              </a:rPr>
              <a:t>; and (c) </a:t>
            </a:r>
            <a:r>
              <a:rPr lang="en-US" sz="2000" b="1" dirty="0" smtClean="0">
                <a:solidFill>
                  <a:schemeClr val="tx1"/>
                </a:solidFill>
              </a:rPr>
              <a:t>repayable </a:t>
            </a:r>
            <a:r>
              <a:rPr lang="en-US" sz="2000" b="1" dirty="0">
                <a:solidFill>
                  <a:schemeClr val="tx1"/>
                </a:solidFill>
              </a:rPr>
              <a:t>within 6 </a:t>
            </a:r>
            <a:r>
              <a:rPr lang="en-US" sz="2000" b="1" dirty="0" smtClean="0">
                <a:solidFill>
                  <a:schemeClr val="tx1"/>
                </a:solidFill>
              </a:rPr>
              <a:t>months.</a:t>
            </a:r>
            <a:endParaRPr lang="en-US" sz="2000" b="1" dirty="0">
              <a:solidFill>
                <a:schemeClr val="tx1"/>
              </a:solidFill>
            </a:endParaRPr>
          </a:p>
          <a:p>
            <a:pPr marL="457200" lvl="2" algn="just">
              <a:spcBef>
                <a:spcPts val="600"/>
              </a:spcBef>
              <a:spcAft>
                <a:spcPts val="1200"/>
              </a:spcAft>
            </a:pPr>
            <a:r>
              <a:rPr lang="en-US" sz="2000" dirty="0" smtClean="0">
                <a:solidFill>
                  <a:schemeClr val="tx1"/>
                </a:solidFill>
              </a:rPr>
              <a:t>Special resolutions </a:t>
            </a:r>
            <a:r>
              <a:rPr lang="en-US" sz="2000" b="1" dirty="0" smtClean="0">
                <a:solidFill>
                  <a:schemeClr val="tx1"/>
                </a:solidFill>
              </a:rPr>
              <a:t>may include conditions.</a:t>
            </a:r>
          </a:p>
          <a:p>
            <a:pPr marL="457200" lvl="2" algn="just">
              <a:spcBef>
                <a:spcPts val="600"/>
              </a:spcBef>
              <a:spcAft>
                <a:spcPts val="1200"/>
              </a:spcAft>
            </a:pPr>
            <a:r>
              <a:rPr lang="en-US" sz="2000" dirty="0" smtClean="0">
                <a:solidFill>
                  <a:schemeClr val="tx1"/>
                </a:solidFill>
              </a:rPr>
              <a:t>This section has been extended to </a:t>
            </a:r>
            <a:r>
              <a:rPr lang="en-US" sz="2000" b="1" dirty="0" smtClean="0">
                <a:solidFill>
                  <a:schemeClr val="tx1"/>
                </a:solidFill>
              </a:rPr>
              <a:t>private companies.</a:t>
            </a:r>
          </a:p>
          <a:p>
            <a:pPr marL="457200" lvl="2" algn="just">
              <a:spcBef>
                <a:spcPts val="600"/>
              </a:spcBef>
              <a:spcAft>
                <a:spcPts val="1200"/>
              </a:spcAft>
              <a:defRPr/>
            </a:pPr>
            <a:r>
              <a:rPr lang="en-IN" sz="2000" dirty="0" smtClean="0">
                <a:solidFill>
                  <a:schemeClr val="tx1"/>
                </a:solidFill>
              </a:rPr>
              <a:t>Definition </a:t>
            </a:r>
            <a:r>
              <a:rPr lang="en-IN" sz="2000" dirty="0">
                <a:solidFill>
                  <a:schemeClr val="tx1"/>
                </a:solidFill>
              </a:rPr>
              <a:t>of  the term </a:t>
            </a:r>
            <a:r>
              <a:rPr lang="en-IN" sz="2000" b="1" dirty="0">
                <a:solidFill>
                  <a:schemeClr val="tx1"/>
                </a:solidFill>
              </a:rPr>
              <a:t>“Undertaking” and “substantially the whole undertaking” has been introduced</a:t>
            </a:r>
          </a:p>
          <a:p>
            <a:pPr marL="528637" lvl="2" indent="-342900" algn="just">
              <a:spcBef>
                <a:spcPts val="600"/>
              </a:spcBef>
              <a:spcAft>
                <a:spcPts val="1200"/>
              </a:spcAft>
            </a:pPr>
            <a:endParaRPr lang="en-US" sz="2000" b="1" dirty="0">
              <a:solidFill>
                <a:schemeClr val="tx1"/>
              </a:solidFill>
            </a:endParaRPr>
          </a:p>
        </p:txBody>
      </p:sp>
    </p:spTree>
    <p:extLst>
      <p:ext uri="{BB962C8B-B14F-4D97-AF65-F5344CB8AC3E}">
        <p14:creationId xmlns:p14="http://schemas.microsoft.com/office/powerpoint/2010/main" val="2942177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1524000" y="304800"/>
            <a:ext cx="7239000" cy="838200"/>
          </a:xfrm>
        </p:spPr>
        <p:txBody>
          <a:bodyPr/>
          <a:lstStyle/>
          <a:p>
            <a:r>
              <a:rPr lang="en-US" dirty="0">
                <a:solidFill>
                  <a:schemeClr val="tx1"/>
                </a:solidFill>
              </a:rPr>
              <a:t>Powers of the </a:t>
            </a:r>
            <a:r>
              <a:rPr lang="en-US" dirty="0" smtClean="0">
                <a:solidFill>
                  <a:schemeClr val="tx1"/>
                </a:solidFill>
              </a:rPr>
              <a:t>Board</a:t>
            </a:r>
          </a:p>
        </p:txBody>
      </p:sp>
      <p:sp>
        <p:nvSpPr>
          <p:cNvPr id="5" name="Text Placeholder 2"/>
          <p:cNvSpPr>
            <a:spLocks noGrp="1"/>
          </p:cNvSpPr>
          <p:nvPr>
            <p:ph type="body" idx="1"/>
          </p:nvPr>
        </p:nvSpPr>
        <p:spPr>
          <a:xfrm>
            <a:off x="1371600" y="1752600"/>
            <a:ext cx="7391400" cy="3733800"/>
          </a:xfrm>
        </p:spPr>
        <p:txBody>
          <a:bodyPr>
            <a:noAutofit/>
          </a:bodyPr>
          <a:lstStyle/>
          <a:p>
            <a:pPr marL="457200" lvl="2" algn="just" eaLnBrk="1" hangingPunct="1">
              <a:spcBef>
                <a:spcPts val="600"/>
              </a:spcBef>
              <a:spcAft>
                <a:spcPts val="1200"/>
              </a:spcAft>
              <a:defRPr/>
            </a:pPr>
            <a:r>
              <a:rPr lang="en-IN" sz="2000" dirty="0" smtClean="0">
                <a:solidFill>
                  <a:schemeClr val="tx1"/>
                </a:solidFill>
              </a:rPr>
              <a:t>‘</a:t>
            </a:r>
            <a:r>
              <a:rPr lang="en-IN" sz="2000" b="1" dirty="0">
                <a:solidFill>
                  <a:schemeClr val="tx1"/>
                </a:solidFill>
              </a:rPr>
              <a:t>Undertaking</a:t>
            </a:r>
            <a:r>
              <a:rPr lang="en-IN" sz="2000" dirty="0">
                <a:solidFill>
                  <a:schemeClr val="tx1"/>
                </a:solidFill>
              </a:rPr>
              <a:t>’ means:</a:t>
            </a:r>
          </a:p>
          <a:p>
            <a:pPr marL="914400" lvl="1" algn="just" eaLnBrk="1" hangingPunct="1">
              <a:spcBef>
                <a:spcPts val="600"/>
              </a:spcBef>
              <a:spcAft>
                <a:spcPts val="1200"/>
              </a:spcAft>
              <a:buFont typeface="Khaitan" pitchFamily="50" charset="0"/>
              <a:buChar char="–"/>
              <a:defRPr/>
            </a:pPr>
            <a:r>
              <a:rPr lang="en-IN" sz="2000" dirty="0">
                <a:solidFill>
                  <a:schemeClr val="tx1"/>
                </a:solidFill>
              </a:rPr>
              <a:t>An undertaking in which the company’s investment exceeds 20% of its net worth as per the last audited balance sheet</a:t>
            </a:r>
          </a:p>
          <a:p>
            <a:pPr marL="914400" lvl="1" algn="just" eaLnBrk="1" hangingPunct="1">
              <a:spcBef>
                <a:spcPts val="600"/>
              </a:spcBef>
              <a:spcAft>
                <a:spcPts val="1200"/>
              </a:spcAft>
              <a:buFont typeface="Khaitan" pitchFamily="50" charset="0"/>
              <a:buChar char="–"/>
              <a:defRPr/>
            </a:pPr>
            <a:r>
              <a:rPr lang="en-IN" sz="2000" dirty="0">
                <a:solidFill>
                  <a:schemeClr val="tx1"/>
                </a:solidFill>
              </a:rPr>
              <a:t>An undertaking which generates 20% or more of the company’s total income in the previous </a:t>
            </a:r>
            <a:r>
              <a:rPr lang="en-IN" sz="2000" dirty="0" smtClean="0">
                <a:solidFill>
                  <a:schemeClr val="tx1"/>
                </a:solidFill>
              </a:rPr>
              <a:t>year</a:t>
            </a:r>
          </a:p>
          <a:p>
            <a:pPr lvl="1" algn="just">
              <a:spcBef>
                <a:spcPts val="600"/>
              </a:spcBef>
              <a:spcAft>
                <a:spcPts val="1200"/>
              </a:spcAft>
              <a:defRPr/>
            </a:pPr>
            <a:r>
              <a:rPr lang="en-IN" sz="2000" dirty="0">
                <a:solidFill>
                  <a:schemeClr val="tx1"/>
                </a:solidFill>
              </a:rPr>
              <a:t>‘</a:t>
            </a:r>
            <a:r>
              <a:rPr lang="en-IN" sz="2000" b="1" dirty="0">
                <a:solidFill>
                  <a:schemeClr val="tx1"/>
                </a:solidFill>
              </a:rPr>
              <a:t>Substantially the whole undertaking</a:t>
            </a:r>
            <a:r>
              <a:rPr lang="en-IN" sz="2000" dirty="0">
                <a:solidFill>
                  <a:schemeClr val="tx1"/>
                </a:solidFill>
              </a:rPr>
              <a:t>’ means 20% or more of the value of the undertaking as per the last audited balance sheet</a:t>
            </a:r>
          </a:p>
          <a:p>
            <a:pPr marL="914400" lvl="1" algn="just" eaLnBrk="1" hangingPunct="1">
              <a:spcBef>
                <a:spcPts val="600"/>
              </a:spcBef>
              <a:spcAft>
                <a:spcPts val="1200"/>
              </a:spcAft>
              <a:buFont typeface="Khaitan" pitchFamily="50" charset="0"/>
              <a:buChar char="–"/>
              <a:defRPr/>
            </a:pPr>
            <a:endParaRPr lang="en-IN" sz="2000" dirty="0">
              <a:solidFill>
                <a:schemeClr val="tx1"/>
              </a:solidFill>
            </a:endParaRPr>
          </a:p>
          <a:p>
            <a:pPr marL="0" lvl="1" indent="0" algn="just">
              <a:spcBef>
                <a:spcPts val="600"/>
              </a:spcBef>
              <a:spcAft>
                <a:spcPts val="1200"/>
              </a:spcAft>
              <a:buFont typeface="Wingdings" pitchFamily="2" charset="2"/>
              <a:buNone/>
              <a:defRPr/>
            </a:pPr>
            <a:r>
              <a:rPr lang="en-IN" sz="2000" b="1" dirty="0" smtClean="0">
                <a:solidFill>
                  <a:schemeClr val="tx1"/>
                </a:solidFill>
              </a:rPr>
              <a:t> </a:t>
            </a:r>
          </a:p>
          <a:p>
            <a:pPr>
              <a:spcBef>
                <a:spcPts val="600"/>
              </a:spcBef>
              <a:spcAft>
                <a:spcPts val="1200"/>
              </a:spcAft>
              <a:defRPr/>
            </a:pPr>
            <a:endParaRPr lang="en-US" dirty="0"/>
          </a:p>
          <a:p>
            <a:pPr marL="0" lvl="1" algn="just">
              <a:spcBef>
                <a:spcPts val="600"/>
              </a:spcBef>
              <a:spcAft>
                <a:spcPts val="1200"/>
              </a:spcAft>
              <a:defRPr/>
            </a:pPr>
            <a:endParaRPr lang="en-US" sz="2000" dirty="0">
              <a:solidFill>
                <a:srgbClr val="009ED6"/>
              </a:solidFill>
            </a:endParaRPr>
          </a:p>
        </p:txBody>
      </p:sp>
    </p:spTree>
    <p:extLst>
      <p:ext uri="{BB962C8B-B14F-4D97-AF65-F5344CB8AC3E}">
        <p14:creationId xmlns:p14="http://schemas.microsoft.com/office/powerpoint/2010/main" val="2602568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1524000" y="304800"/>
            <a:ext cx="7239000" cy="838200"/>
          </a:xfrm>
        </p:spPr>
        <p:txBody>
          <a:bodyPr/>
          <a:lstStyle/>
          <a:p>
            <a:r>
              <a:rPr lang="en-US" dirty="0">
                <a:solidFill>
                  <a:schemeClr val="tx1"/>
                </a:solidFill>
              </a:rPr>
              <a:t>Powers of the </a:t>
            </a:r>
            <a:r>
              <a:rPr lang="en-US" dirty="0" smtClean="0">
                <a:solidFill>
                  <a:schemeClr val="tx1"/>
                </a:solidFill>
              </a:rPr>
              <a:t>Board</a:t>
            </a:r>
          </a:p>
        </p:txBody>
      </p:sp>
      <p:sp>
        <p:nvSpPr>
          <p:cNvPr id="5" name="Text Placeholder 2"/>
          <p:cNvSpPr>
            <a:spLocks noGrp="1"/>
          </p:cNvSpPr>
          <p:nvPr>
            <p:ph type="body" idx="1"/>
          </p:nvPr>
        </p:nvSpPr>
        <p:spPr>
          <a:xfrm>
            <a:off x="1295400" y="1905000"/>
            <a:ext cx="7391400" cy="3124200"/>
          </a:xfrm>
        </p:spPr>
        <p:txBody>
          <a:bodyPr>
            <a:noAutofit/>
          </a:bodyPr>
          <a:lstStyle/>
          <a:p>
            <a:pPr marL="457200" lvl="2" algn="just" eaLnBrk="1" hangingPunct="1">
              <a:spcBef>
                <a:spcPts val="600"/>
              </a:spcBef>
              <a:spcAft>
                <a:spcPts val="1200"/>
              </a:spcAft>
              <a:defRPr/>
            </a:pPr>
            <a:r>
              <a:rPr lang="en-IN" sz="2000" dirty="0" smtClean="0">
                <a:solidFill>
                  <a:schemeClr val="tx1"/>
                </a:solidFill>
              </a:rPr>
              <a:t>Political </a:t>
            </a:r>
            <a:r>
              <a:rPr lang="en-IN" sz="2000" dirty="0">
                <a:solidFill>
                  <a:schemeClr val="tx1"/>
                </a:solidFill>
              </a:rPr>
              <a:t>contribution limits enhanced to 7.5% of average net profits of the company for the immediately </a:t>
            </a:r>
            <a:r>
              <a:rPr lang="en-IN" sz="2000" dirty="0" smtClean="0">
                <a:solidFill>
                  <a:schemeClr val="tx1"/>
                </a:solidFill>
              </a:rPr>
              <a:t>3 preceding </a:t>
            </a:r>
            <a:r>
              <a:rPr lang="en-IN" sz="2000" dirty="0">
                <a:solidFill>
                  <a:schemeClr val="tx1"/>
                </a:solidFill>
              </a:rPr>
              <a:t>financial years</a:t>
            </a:r>
          </a:p>
          <a:p>
            <a:pPr marL="457200" lvl="2" algn="just" eaLnBrk="1" hangingPunct="1">
              <a:spcBef>
                <a:spcPts val="600"/>
              </a:spcBef>
              <a:spcAft>
                <a:spcPts val="1200"/>
              </a:spcAft>
              <a:defRPr/>
            </a:pPr>
            <a:r>
              <a:rPr lang="en-IN" sz="2000" dirty="0">
                <a:solidFill>
                  <a:schemeClr val="tx1"/>
                </a:solidFill>
              </a:rPr>
              <a:t>Charitable contribution, permission required where contribution exceeds the limit of 5% of the average net profits for the immediately preceding </a:t>
            </a:r>
            <a:r>
              <a:rPr lang="en-IN" sz="2000" dirty="0" smtClean="0">
                <a:solidFill>
                  <a:schemeClr val="tx1"/>
                </a:solidFill>
              </a:rPr>
              <a:t>3 financial years.  </a:t>
            </a:r>
            <a:r>
              <a:rPr lang="en-IN" sz="2000" dirty="0">
                <a:solidFill>
                  <a:schemeClr val="tx1"/>
                </a:solidFill>
              </a:rPr>
              <a:t>The limits of monetary value </a:t>
            </a:r>
            <a:r>
              <a:rPr lang="en-IN" sz="2000" dirty="0" smtClean="0">
                <a:solidFill>
                  <a:schemeClr val="tx1"/>
                </a:solidFill>
              </a:rPr>
              <a:t>have </a:t>
            </a:r>
            <a:r>
              <a:rPr lang="en-IN" sz="2000" dirty="0">
                <a:solidFill>
                  <a:schemeClr val="tx1"/>
                </a:solidFill>
              </a:rPr>
              <a:t>been dispensed with  </a:t>
            </a:r>
            <a:endParaRPr lang="en-IN" sz="2000" b="1" dirty="0" smtClean="0"/>
          </a:p>
          <a:p>
            <a:pPr marL="0" lvl="1" indent="0" algn="just">
              <a:spcBef>
                <a:spcPts val="600"/>
              </a:spcBef>
              <a:spcAft>
                <a:spcPts val="1200"/>
              </a:spcAft>
              <a:buFont typeface="Wingdings" pitchFamily="2" charset="2"/>
              <a:buNone/>
              <a:defRPr/>
            </a:pPr>
            <a:endParaRPr lang="en-IN" sz="2000" b="1" dirty="0" smtClean="0">
              <a:solidFill>
                <a:schemeClr val="tx1"/>
              </a:solidFill>
            </a:endParaRPr>
          </a:p>
          <a:p>
            <a:pPr>
              <a:spcBef>
                <a:spcPts val="600"/>
              </a:spcBef>
              <a:spcAft>
                <a:spcPts val="1200"/>
              </a:spcAft>
              <a:defRPr/>
            </a:pPr>
            <a:endParaRPr lang="en-US" dirty="0"/>
          </a:p>
          <a:p>
            <a:pPr marL="0" lvl="1" algn="just">
              <a:spcBef>
                <a:spcPts val="600"/>
              </a:spcBef>
              <a:spcAft>
                <a:spcPts val="1200"/>
              </a:spcAft>
              <a:defRPr/>
            </a:pPr>
            <a:endParaRPr lang="en-US" sz="2000" dirty="0">
              <a:solidFill>
                <a:srgbClr val="009ED6"/>
              </a:solidFill>
            </a:endParaRPr>
          </a:p>
        </p:txBody>
      </p:sp>
    </p:spTree>
    <p:extLst>
      <p:ext uri="{BB962C8B-B14F-4D97-AF65-F5344CB8AC3E}">
        <p14:creationId xmlns:p14="http://schemas.microsoft.com/office/powerpoint/2010/main" val="3753414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smtClean="0">
                <a:solidFill>
                  <a:schemeClr val="tx1"/>
                </a:solidFill>
              </a:rPr>
              <a:t>Duties of Directors</a:t>
            </a:r>
            <a:endParaRPr lang="en-US" dirty="0">
              <a:solidFill>
                <a:schemeClr val="tx1"/>
              </a:solidFill>
            </a:endParaRPr>
          </a:p>
        </p:txBody>
      </p:sp>
      <p:sp>
        <p:nvSpPr>
          <p:cNvPr id="3" name="Content Placeholder 2"/>
          <p:cNvSpPr>
            <a:spLocks noGrp="1"/>
          </p:cNvSpPr>
          <p:nvPr>
            <p:ph idx="4294967295"/>
          </p:nvPr>
        </p:nvSpPr>
        <p:spPr>
          <a:xfrm>
            <a:off x="1524000" y="1143000"/>
            <a:ext cx="7315200" cy="5181600"/>
          </a:xfrm>
        </p:spPr>
        <p:txBody>
          <a:bodyPr>
            <a:noAutofit/>
          </a:bodyPr>
          <a:lstStyle/>
          <a:p>
            <a:pPr marL="185737" lvl="2" indent="0" algn="just">
              <a:spcBef>
                <a:spcPts val="600"/>
              </a:spcBef>
              <a:spcAft>
                <a:spcPts val="1200"/>
              </a:spcAft>
              <a:buNone/>
            </a:pPr>
            <a:r>
              <a:rPr lang="en-US" sz="1550" dirty="0" smtClean="0">
                <a:solidFill>
                  <a:schemeClr val="tx1"/>
                </a:solidFill>
              </a:rPr>
              <a:t>[</a:t>
            </a:r>
            <a:r>
              <a:rPr lang="en-US" sz="1550" b="1" dirty="0" smtClean="0">
                <a:solidFill>
                  <a:schemeClr val="tx1"/>
                </a:solidFill>
              </a:rPr>
              <a:t>Section </a:t>
            </a:r>
            <a:r>
              <a:rPr lang="en-US" sz="1550" b="1" dirty="0">
                <a:solidFill>
                  <a:schemeClr val="tx1"/>
                </a:solidFill>
              </a:rPr>
              <a:t>166</a:t>
            </a:r>
            <a:r>
              <a:rPr lang="en-US" sz="1550" dirty="0">
                <a:solidFill>
                  <a:schemeClr val="tx1"/>
                </a:solidFill>
              </a:rPr>
              <a:t>]</a:t>
            </a:r>
            <a:endParaRPr lang="en-US" sz="1550" dirty="0" smtClean="0">
              <a:solidFill>
                <a:schemeClr val="tx1"/>
              </a:solidFill>
            </a:endParaRPr>
          </a:p>
          <a:p>
            <a:pPr marL="469900" lvl="2" indent="-469900" algn="just">
              <a:spcBef>
                <a:spcPts val="600"/>
              </a:spcBef>
              <a:spcAft>
                <a:spcPts val="1200"/>
              </a:spcAft>
            </a:pPr>
            <a:r>
              <a:rPr lang="en-US" sz="1550" dirty="0" smtClean="0">
                <a:solidFill>
                  <a:schemeClr val="tx1"/>
                </a:solidFill>
              </a:rPr>
              <a:t>To act in accordance with the articles of association of the company;</a:t>
            </a:r>
          </a:p>
          <a:p>
            <a:pPr marL="469900" lvl="2" indent="-469900" algn="just">
              <a:spcBef>
                <a:spcPts val="600"/>
              </a:spcBef>
              <a:spcAft>
                <a:spcPts val="1200"/>
              </a:spcAft>
            </a:pPr>
            <a:r>
              <a:rPr lang="en-US" sz="1550" dirty="0" smtClean="0">
                <a:solidFill>
                  <a:schemeClr val="tx1"/>
                </a:solidFill>
              </a:rPr>
              <a:t>To act in good faith to promote the objects of the company for the best interests of the company and for the benefit of the members as a whole and in the best interests of the employees, shareholders, the community and the environment;</a:t>
            </a:r>
          </a:p>
          <a:p>
            <a:pPr marL="469900" lvl="2" indent="-469900" algn="just">
              <a:spcBef>
                <a:spcPts val="600"/>
              </a:spcBef>
              <a:spcAft>
                <a:spcPts val="1200"/>
              </a:spcAft>
            </a:pPr>
            <a:r>
              <a:rPr lang="en-US" sz="1550" dirty="0" smtClean="0">
                <a:solidFill>
                  <a:schemeClr val="tx1"/>
                </a:solidFill>
              </a:rPr>
              <a:t>To exercise his duties with due and reasonable care, skill, diligence and independent judgment;</a:t>
            </a:r>
          </a:p>
          <a:p>
            <a:pPr marL="469900" lvl="2" indent="-469900" algn="just">
              <a:spcBef>
                <a:spcPts val="600"/>
              </a:spcBef>
              <a:spcAft>
                <a:spcPts val="1200"/>
              </a:spcAft>
            </a:pPr>
            <a:r>
              <a:rPr lang="en-US" sz="1550" dirty="0">
                <a:solidFill>
                  <a:schemeClr val="tx1"/>
                </a:solidFill>
              </a:rPr>
              <a:t>To avoid situations where he may have a direct or indirect interest which conflicts or may conflict with the interests of the </a:t>
            </a:r>
            <a:r>
              <a:rPr lang="en-US" sz="1550" dirty="0" smtClean="0">
                <a:solidFill>
                  <a:schemeClr val="tx1"/>
                </a:solidFill>
              </a:rPr>
              <a:t>company;</a:t>
            </a:r>
            <a:endParaRPr lang="en-US" sz="1550" dirty="0">
              <a:solidFill>
                <a:schemeClr val="tx1"/>
              </a:solidFill>
            </a:endParaRPr>
          </a:p>
          <a:p>
            <a:pPr marL="469900" lvl="2" indent="-469900" algn="just">
              <a:spcBef>
                <a:spcPts val="600"/>
              </a:spcBef>
              <a:spcAft>
                <a:spcPts val="1200"/>
              </a:spcAft>
            </a:pPr>
            <a:r>
              <a:rPr lang="en-US" sz="1550" dirty="0">
                <a:solidFill>
                  <a:schemeClr val="tx1"/>
                </a:solidFill>
              </a:rPr>
              <a:t>To avoid any undue gain to himself or his relatives, partners, or </a:t>
            </a:r>
            <a:r>
              <a:rPr lang="en-US" sz="1550" dirty="0" smtClean="0">
                <a:solidFill>
                  <a:schemeClr val="tx1"/>
                </a:solidFill>
              </a:rPr>
              <a:t>associates </a:t>
            </a:r>
            <a:r>
              <a:rPr lang="en-US" sz="1550" dirty="0">
                <a:solidFill>
                  <a:schemeClr val="tx1"/>
                </a:solidFill>
              </a:rPr>
              <a:t>(if found guilty of this, the director may be required to pay an amount equal to such gain to the company</a:t>
            </a:r>
            <a:r>
              <a:rPr lang="en-US" sz="1550" dirty="0" smtClean="0">
                <a:solidFill>
                  <a:schemeClr val="tx1"/>
                </a:solidFill>
              </a:rPr>
              <a:t>);</a:t>
            </a:r>
            <a:endParaRPr lang="en-US" sz="1550" dirty="0">
              <a:solidFill>
                <a:schemeClr val="tx1"/>
              </a:solidFill>
            </a:endParaRPr>
          </a:p>
          <a:p>
            <a:pPr marL="469900" lvl="2" indent="-469900" algn="just">
              <a:spcBef>
                <a:spcPts val="600"/>
              </a:spcBef>
              <a:spcAft>
                <a:spcPts val="1200"/>
              </a:spcAft>
            </a:pPr>
            <a:r>
              <a:rPr lang="en-US" sz="1550" dirty="0">
                <a:solidFill>
                  <a:schemeClr val="tx1"/>
                </a:solidFill>
              </a:rPr>
              <a:t>Not to assign his </a:t>
            </a:r>
            <a:r>
              <a:rPr lang="en-US" sz="1550" dirty="0" smtClean="0">
                <a:solidFill>
                  <a:schemeClr val="tx1"/>
                </a:solidFill>
              </a:rPr>
              <a:t>office, </a:t>
            </a:r>
            <a:r>
              <a:rPr lang="en-US" sz="1550" dirty="0">
                <a:solidFill>
                  <a:schemeClr val="tx1"/>
                </a:solidFill>
              </a:rPr>
              <a:t>such assignment being </a:t>
            </a:r>
            <a:r>
              <a:rPr lang="en-US" sz="1550" dirty="0" smtClean="0">
                <a:solidFill>
                  <a:schemeClr val="tx1"/>
                </a:solidFill>
              </a:rPr>
              <a:t>void.</a:t>
            </a:r>
          </a:p>
        </p:txBody>
      </p:sp>
    </p:spTree>
    <p:extLst>
      <p:ext uri="{BB962C8B-B14F-4D97-AF65-F5344CB8AC3E}">
        <p14:creationId xmlns:p14="http://schemas.microsoft.com/office/powerpoint/2010/main" val="776467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Contents</a:t>
            </a:r>
            <a:endParaRPr lang="en-GB" dirty="0">
              <a:solidFill>
                <a:schemeClr val="tx1"/>
              </a:solidFill>
            </a:endParaRPr>
          </a:p>
        </p:txBody>
      </p:sp>
      <p:sp>
        <p:nvSpPr>
          <p:cNvPr id="3" name="Text Placeholder 2"/>
          <p:cNvSpPr>
            <a:spLocks noGrp="1"/>
          </p:cNvSpPr>
          <p:nvPr>
            <p:ph type="body" idx="1"/>
          </p:nvPr>
        </p:nvSpPr>
        <p:spPr>
          <a:xfrm>
            <a:off x="1524000" y="1340768"/>
            <a:ext cx="7152456" cy="4968552"/>
          </a:xfrm>
        </p:spPr>
        <p:txBody>
          <a:bodyPr numCol="1">
            <a:noAutofit/>
          </a:bodyPr>
          <a:lstStyle/>
          <a:p>
            <a:pPr marL="457200" lvl="2" algn="just">
              <a:spcBef>
                <a:spcPts val="600"/>
              </a:spcBef>
              <a:spcAft>
                <a:spcPts val="600"/>
              </a:spcAft>
              <a:buNone/>
            </a:pPr>
            <a:endParaRPr lang="en-GB" sz="2000" dirty="0" smtClean="0">
              <a:solidFill>
                <a:srgbClr val="00B0F0"/>
              </a:solidFill>
              <a:latin typeface="+mj-lt"/>
              <a:ea typeface="+mj-ea"/>
              <a:cs typeface="+mj-cs"/>
            </a:endParaRPr>
          </a:p>
          <a:p>
            <a:pPr marL="457200" lvl="2" algn="just">
              <a:spcBef>
                <a:spcPts val="600"/>
              </a:spcBef>
              <a:spcAft>
                <a:spcPts val="600"/>
              </a:spcAft>
              <a:buFont typeface="+mj-lt"/>
              <a:buAutoNum type="arabicPeriod"/>
            </a:pPr>
            <a:r>
              <a:rPr lang="en-GB" sz="2000" dirty="0" smtClean="0">
                <a:solidFill>
                  <a:schemeClr val="tx1"/>
                </a:solidFill>
              </a:rPr>
              <a:t>Board Composition</a:t>
            </a:r>
          </a:p>
          <a:p>
            <a:pPr marL="457200" lvl="2" algn="just">
              <a:spcBef>
                <a:spcPts val="600"/>
              </a:spcBef>
              <a:spcAft>
                <a:spcPts val="600"/>
              </a:spcAft>
              <a:buFont typeface="+mj-lt"/>
              <a:buAutoNum type="arabicPeriod"/>
            </a:pPr>
            <a:r>
              <a:rPr lang="en-GB" sz="2000" dirty="0" smtClean="0">
                <a:solidFill>
                  <a:schemeClr val="tx1"/>
                </a:solidFill>
              </a:rPr>
              <a:t>Independent Directors</a:t>
            </a:r>
          </a:p>
          <a:p>
            <a:pPr marL="457200" lvl="2" algn="just">
              <a:spcBef>
                <a:spcPts val="600"/>
              </a:spcBef>
              <a:spcAft>
                <a:spcPts val="600"/>
              </a:spcAft>
              <a:buFont typeface="+mj-lt"/>
              <a:buAutoNum type="arabicPeriod"/>
            </a:pPr>
            <a:r>
              <a:rPr lang="en-IN" sz="2000" dirty="0" smtClean="0">
                <a:solidFill>
                  <a:schemeClr val="tx1"/>
                </a:solidFill>
              </a:rPr>
              <a:t>Powers </a:t>
            </a:r>
            <a:r>
              <a:rPr lang="en-IN" sz="2000" dirty="0">
                <a:solidFill>
                  <a:schemeClr val="tx1"/>
                </a:solidFill>
              </a:rPr>
              <a:t>of the Board </a:t>
            </a:r>
            <a:endParaRPr lang="en-IN" sz="2000" dirty="0" smtClean="0">
              <a:solidFill>
                <a:schemeClr val="tx1"/>
              </a:solidFill>
            </a:endParaRPr>
          </a:p>
          <a:p>
            <a:pPr marL="457200" lvl="2" algn="just">
              <a:spcBef>
                <a:spcPts val="600"/>
              </a:spcBef>
              <a:spcAft>
                <a:spcPts val="600"/>
              </a:spcAft>
              <a:buFont typeface="+mj-lt"/>
              <a:buAutoNum type="arabicPeriod"/>
            </a:pPr>
            <a:r>
              <a:rPr lang="en-IN" sz="2000" dirty="0" smtClean="0">
                <a:solidFill>
                  <a:schemeClr val="tx1"/>
                </a:solidFill>
              </a:rPr>
              <a:t>Duties </a:t>
            </a:r>
            <a:r>
              <a:rPr lang="en-IN" sz="2000" dirty="0">
                <a:solidFill>
                  <a:schemeClr val="tx1"/>
                </a:solidFill>
              </a:rPr>
              <a:t>of Directors </a:t>
            </a:r>
            <a:endParaRPr lang="en-IN" sz="2000" dirty="0" smtClean="0">
              <a:solidFill>
                <a:schemeClr val="tx1"/>
              </a:solidFill>
            </a:endParaRPr>
          </a:p>
          <a:p>
            <a:pPr marL="457200" lvl="2" algn="just">
              <a:spcBef>
                <a:spcPts val="600"/>
              </a:spcBef>
              <a:spcAft>
                <a:spcPts val="600"/>
              </a:spcAft>
              <a:buFont typeface="+mj-lt"/>
              <a:buAutoNum type="arabicPeriod"/>
            </a:pPr>
            <a:r>
              <a:rPr lang="en-US" sz="2000" dirty="0">
                <a:solidFill>
                  <a:schemeClr val="tx1"/>
                </a:solidFill>
              </a:rPr>
              <a:t>Liability of Directors and Officers</a:t>
            </a:r>
            <a:r>
              <a:rPr lang="en-IN" sz="2000" dirty="0" smtClean="0">
                <a:solidFill>
                  <a:schemeClr val="tx1"/>
                </a:solidFill>
              </a:rPr>
              <a:t> </a:t>
            </a:r>
            <a:endParaRPr lang="en-IN" sz="2000" dirty="0">
              <a:solidFill>
                <a:schemeClr val="tx1"/>
              </a:solidFill>
            </a:endParaRPr>
          </a:p>
          <a:p>
            <a:pPr marL="457200" lvl="2" algn="just">
              <a:spcBef>
                <a:spcPts val="600"/>
              </a:spcBef>
              <a:spcAft>
                <a:spcPts val="600"/>
              </a:spcAft>
              <a:buFont typeface="+mj-lt"/>
              <a:buAutoNum type="arabicPeriod"/>
            </a:pPr>
            <a:r>
              <a:rPr lang="en-IN" sz="2000" dirty="0" smtClean="0">
                <a:solidFill>
                  <a:schemeClr val="tx1"/>
                </a:solidFill>
              </a:rPr>
              <a:t>Board </a:t>
            </a:r>
            <a:r>
              <a:rPr lang="en-IN" sz="2000" dirty="0">
                <a:solidFill>
                  <a:schemeClr val="tx1"/>
                </a:solidFill>
              </a:rPr>
              <a:t>Committees</a:t>
            </a:r>
          </a:p>
          <a:p>
            <a:pPr marL="457200" lvl="2" algn="just">
              <a:spcBef>
                <a:spcPts val="600"/>
              </a:spcBef>
              <a:spcAft>
                <a:spcPts val="600"/>
              </a:spcAft>
              <a:buFont typeface="+mj-lt"/>
              <a:buAutoNum type="arabicPeriod"/>
            </a:pPr>
            <a:r>
              <a:rPr lang="en-IN" sz="2000" dirty="0" smtClean="0">
                <a:solidFill>
                  <a:schemeClr val="tx1"/>
                </a:solidFill>
              </a:rPr>
              <a:t>Related </a:t>
            </a:r>
            <a:r>
              <a:rPr lang="en-IN" sz="2000" dirty="0">
                <a:solidFill>
                  <a:schemeClr val="tx1"/>
                </a:solidFill>
              </a:rPr>
              <a:t>Party Transactions</a:t>
            </a:r>
          </a:p>
          <a:p>
            <a:pPr marL="457200" lvl="2" algn="just">
              <a:spcBef>
                <a:spcPts val="600"/>
              </a:spcBef>
              <a:spcAft>
                <a:spcPts val="600"/>
              </a:spcAft>
              <a:buFont typeface="+mj-lt"/>
              <a:buAutoNum type="arabicPeriod"/>
            </a:pPr>
            <a:endParaRPr lang="en-GB" sz="2000" dirty="0" smtClean="0">
              <a:solidFill>
                <a:schemeClr val="tx1">
                  <a:lumMod val="50000"/>
                  <a:lumOff val="50000"/>
                </a:schemeClr>
              </a:solidFill>
            </a:endParaRPr>
          </a:p>
          <a:p>
            <a:pPr marL="0" lvl="2" indent="0" algn="just">
              <a:spcBef>
                <a:spcPts val="600"/>
              </a:spcBef>
              <a:spcAft>
                <a:spcPts val="600"/>
              </a:spcAft>
              <a:buNone/>
            </a:pPr>
            <a:endParaRPr lang="en-GB" sz="2000" dirty="0" smtClean="0">
              <a:solidFill>
                <a:schemeClr val="tx1">
                  <a:lumMod val="50000"/>
                  <a:lumOff val="50000"/>
                </a:schemeClr>
              </a:solidFill>
            </a:endParaRPr>
          </a:p>
          <a:p>
            <a:pPr marL="0" lvl="2" indent="0" algn="just">
              <a:spcBef>
                <a:spcPts val="600"/>
              </a:spcBef>
              <a:spcAft>
                <a:spcPts val="600"/>
              </a:spcAft>
              <a:buNone/>
            </a:pPr>
            <a:endParaRPr lang="en-GB" sz="2000" dirty="0">
              <a:solidFill>
                <a:schemeClr val="tx1">
                  <a:lumMod val="50000"/>
                  <a:lumOff val="50000"/>
                </a:schemeClr>
              </a:solidFill>
            </a:endParaRPr>
          </a:p>
          <a:p>
            <a:pPr marL="457200" lvl="2" algn="just">
              <a:spcBef>
                <a:spcPts val="600"/>
              </a:spcBef>
              <a:spcAft>
                <a:spcPts val="600"/>
              </a:spcAft>
              <a:buFont typeface="+mj-lt"/>
              <a:buAutoNum type="arabicPeriod"/>
            </a:pPr>
            <a:endParaRPr lang="en-GB" sz="2000" dirty="0" smtClean="0">
              <a:solidFill>
                <a:schemeClr val="tx1">
                  <a:lumMod val="50000"/>
                  <a:lumOff val="50000"/>
                </a:schemeClr>
              </a:solidFill>
            </a:endParaRPr>
          </a:p>
        </p:txBody>
      </p:sp>
    </p:spTree>
    <p:extLst>
      <p:ext uri="{BB962C8B-B14F-4D97-AF65-F5344CB8AC3E}">
        <p14:creationId xmlns:p14="http://schemas.microsoft.com/office/powerpoint/2010/main" val="3828232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smtClean="0">
                <a:solidFill>
                  <a:schemeClr val="tx1"/>
                </a:solidFill>
              </a:rPr>
              <a:t>Liability of Directors and Officers</a:t>
            </a:r>
            <a:endParaRPr lang="en-US" dirty="0">
              <a:solidFill>
                <a:schemeClr val="tx1"/>
              </a:solidFill>
            </a:endParaRPr>
          </a:p>
        </p:txBody>
      </p:sp>
      <p:sp>
        <p:nvSpPr>
          <p:cNvPr id="3" name="Content Placeholder 2"/>
          <p:cNvSpPr>
            <a:spLocks noGrp="1"/>
          </p:cNvSpPr>
          <p:nvPr>
            <p:ph idx="4294967295"/>
          </p:nvPr>
        </p:nvSpPr>
        <p:spPr>
          <a:xfrm>
            <a:off x="1524000" y="1676400"/>
            <a:ext cx="7315200" cy="4114800"/>
          </a:xfrm>
        </p:spPr>
        <p:txBody>
          <a:bodyPr>
            <a:noAutofit/>
          </a:bodyPr>
          <a:lstStyle/>
          <a:p>
            <a:pPr marL="0" lvl="1" indent="0" algn="just">
              <a:spcBef>
                <a:spcPts val="600"/>
              </a:spcBef>
              <a:spcAft>
                <a:spcPts val="1200"/>
              </a:spcAft>
              <a:buNone/>
              <a:defRPr/>
            </a:pPr>
            <a:r>
              <a:rPr lang="en-US" sz="2000" dirty="0" smtClean="0">
                <a:solidFill>
                  <a:schemeClr val="tx1"/>
                </a:solidFill>
              </a:rPr>
              <a:t>Key Changes</a:t>
            </a:r>
            <a:endParaRPr lang="en-US" sz="2000" dirty="0">
              <a:solidFill>
                <a:schemeClr val="tx1"/>
              </a:solidFill>
            </a:endParaRPr>
          </a:p>
          <a:p>
            <a:pPr marL="457200" lvl="2" algn="just">
              <a:spcBef>
                <a:spcPts val="600"/>
              </a:spcBef>
              <a:spcAft>
                <a:spcPts val="1200"/>
              </a:spcAft>
              <a:defRPr/>
            </a:pPr>
            <a:r>
              <a:rPr lang="en-US" sz="2000" dirty="0">
                <a:solidFill>
                  <a:schemeClr val="tx1"/>
                </a:solidFill>
              </a:rPr>
              <a:t>Liability of </a:t>
            </a:r>
            <a:r>
              <a:rPr lang="en-US" sz="2000" dirty="0" smtClean="0">
                <a:solidFill>
                  <a:schemeClr val="tx1"/>
                </a:solidFill>
              </a:rPr>
              <a:t>Directors </a:t>
            </a:r>
            <a:r>
              <a:rPr lang="en-US" sz="2000" dirty="0">
                <a:solidFill>
                  <a:schemeClr val="tx1"/>
                </a:solidFill>
              </a:rPr>
              <a:t>under </a:t>
            </a:r>
            <a:r>
              <a:rPr lang="en-US" sz="2000" dirty="0" smtClean="0">
                <a:solidFill>
                  <a:schemeClr val="tx1"/>
                </a:solidFill>
              </a:rPr>
              <a:t>Section </a:t>
            </a:r>
            <a:r>
              <a:rPr lang="en-US" sz="2000" dirty="0">
                <a:solidFill>
                  <a:schemeClr val="tx1"/>
                </a:solidFill>
              </a:rPr>
              <a:t>166 relating to </a:t>
            </a:r>
            <a:r>
              <a:rPr lang="en-US" sz="2000" dirty="0" smtClean="0">
                <a:solidFill>
                  <a:schemeClr val="tx1"/>
                </a:solidFill>
              </a:rPr>
              <a:t>duties;</a:t>
            </a:r>
            <a:endParaRPr lang="en-US" sz="2000" dirty="0">
              <a:solidFill>
                <a:schemeClr val="tx1"/>
              </a:solidFill>
            </a:endParaRPr>
          </a:p>
          <a:p>
            <a:pPr marL="457200" lvl="2" algn="just">
              <a:spcBef>
                <a:spcPts val="600"/>
              </a:spcBef>
              <a:spcAft>
                <a:spcPts val="1200"/>
              </a:spcAft>
              <a:defRPr/>
            </a:pPr>
            <a:r>
              <a:rPr lang="en-US" sz="2000" dirty="0">
                <a:solidFill>
                  <a:schemeClr val="tx1"/>
                </a:solidFill>
              </a:rPr>
              <a:t>Liability under </a:t>
            </a:r>
            <a:r>
              <a:rPr lang="en-US" sz="2000" dirty="0" smtClean="0">
                <a:solidFill>
                  <a:schemeClr val="tx1"/>
                </a:solidFill>
              </a:rPr>
              <a:t>Section </a:t>
            </a:r>
            <a:r>
              <a:rPr lang="en-US" sz="2000" dirty="0">
                <a:solidFill>
                  <a:schemeClr val="tx1"/>
                </a:solidFill>
              </a:rPr>
              <a:t>172 of the company and any officer in default for any </a:t>
            </a:r>
            <a:r>
              <a:rPr lang="en-US" sz="2000" dirty="0" smtClean="0">
                <a:solidFill>
                  <a:schemeClr val="tx1"/>
                </a:solidFill>
              </a:rPr>
              <a:t>contravention;</a:t>
            </a:r>
            <a:endParaRPr lang="en-US" sz="2000" dirty="0">
              <a:solidFill>
                <a:schemeClr val="tx1"/>
              </a:solidFill>
            </a:endParaRPr>
          </a:p>
          <a:p>
            <a:pPr marL="457200" lvl="2" algn="just">
              <a:spcBef>
                <a:spcPts val="600"/>
              </a:spcBef>
              <a:spcAft>
                <a:spcPts val="1200"/>
              </a:spcAft>
              <a:defRPr/>
            </a:pPr>
            <a:r>
              <a:rPr lang="en-US" sz="2000" dirty="0">
                <a:solidFill>
                  <a:schemeClr val="tx1"/>
                </a:solidFill>
              </a:rPr>
              <a:t>Independent and non-executive </a:t>
            </a:r>
            <a:r>
              <a:rPr lang="en-US" sz="2000" dirty="0" smtClean="0">
                <a:solidFill>
                  <a:schemeClr val="tx1"/>
                </a:solidFill>
              </a:rPr>
              <a:t>Directors </a:t>
            </a:r>
            <a:r>
              <a:rPr lang="en-US" sz="2000" dirty="0">
                <a:solidFill>
                  <a:schemeClr val="tx1"/>
                </a:solidFill>
              </a:rPr>
              <a:t>only face liability for an act or omission where they have knowledge (attributable through the Board process) or if there is consent, connivance or a lack of </a:t>
            </a:r>
            <a:r>
              <a:rPr lang="en-US" sz="2000" dirty="0" smtClean="0">
                <a:solidFill>
                  <a:schemeClr val="tx1"/>
                </a:solidFill>
              </a:rPr>
              <a:t>diligence.</a:t>
            </a:r>
            <a:endParaRPr lang="en-US" sz="2000" dirty="0">
              <a:solidFill>
                <a:schemeClr val="tx1"/>
              </a:solidFill>
            </a:endParaRPr>
          </a:p>
        </p:txBody>
      </p:sp>
    </p:spTree>
    <p:extLst>
      <p:ext uri="{BB962C8B-B14F-4D97-AF65-F5344CB8AC3E}">
        <p14:creationId xmlns:p14="http://schemas.microsoft.com/office/powerpoint/2010/main" val="1965412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Board</a:t>
            </a:r>
            <a:r>
              <a:rPr lang="en-GB" dirty="0" smtClean="0"/>
              <a:t> </a:t>
            </a:r>
            <a:r>
              <a:rPr lang="en-GB" dirty="0">
                <a:solidFill>
                  <a:schemeClr val="tx1"/>
                </a:solidFill>
              </a:rPr>
              <a:t>Committees: Applicability</a:t>
            </a:r>
          </a:p>
        </p:txBody>
      </p:sp>
      <p:graphicFrame>
        <p:nvGraphicFramePr>
          <p:cNvPr id="4" name="Table 3"/>
          <p:cNvGraphicFramePr>
            <a:graphicFrameLocks noGrp="1"/>
          </p:cNvGraphicFramePr>
          <p:nvPr>
            <p:extLst>
              <p:ext uri="{D42A27DB-BD31-4B8C-83A1-F6EECF244321}">
                <p14:modId xmlns:p14="http://schemas.microsoft.com/office/powerpoint/2010/main" val="2179069940"/>
              </p:ext>
            </p:extLst>
          </p:nvPr>
        </p:nvGraphicFramePr>
        <p:xfrm>
          <a:off x="228600" y="1330509"/>
          <a:ext cx="8663881" cy="4460807"/>
        </p:xfrm>
        <a:graphic>
          <a:graphicData uri="http://schemas.openxmlformats.org/drawingml/2006/table">
            <a:tbl>
              <a:tblPr firstRow="1" bandRow="1">
                <a:tableStyleId>{5C22544A-7EE6-4342-B048-85BDC9FD1C3A}</a:tableStyleId>
              </a:tblPr>
              <a:tblGrid>
                <a:gridCol w="1092085"/>
                <a:gridCol w="1953154"/>
                <a:gridCol w="1953154"/>
                <a:gridCol w="1772540"/>
                <a:gridCol w="1892948"/>
              </a:tblGrid>
              <a:tr h="563764">
                <a:tc>
                  <a:txBody>
                    <a:bodyPr/>
                    <a:lstStyle/>
                    <a:p>
                      <a:pPr algn="ctr">
                        <a:spcBef>
                          <a:spcPts val="300"/>
                        </a:spcBef>
                        <a:spcAft>
                          <a:spcPts val="300"/>
                        </a:spcAft>
                      </a:pPr>
                      <a:r>
                        <a:rPr lang="en-GB" sz="1200" b="0" dirty="0" smtClean="0"/>
                        <a:t>TYPE OF COMPANY</a:t>
                      </a:r>
                      <a:endParaRPr lang="en-GB" sz="1200" b="0" dirty="0"/>
                    </a:p>
                  </a:txBody>
                  <a:tcPr anchor="ctr"/>
                </a:tc>
                <a:tc>
                  <a:txBody>
                    <a:bodyPr/>
                    <a:lstStyle/>
                    <a:p>
                      <a:pPr algn="ctr">
                        <a:spcBef>
                          <a:spcPts val="300"/>
                        </a:spcBef>
                        <a:spcAft>
                          <a:spcPts val="300"/>
                        </a:spcAft>
                      </a:pPr>
                      <a:r>
                        <a:rPr lang="en-GB" sz="1200" b="0" dirty="0" smtClean="0"/>
                        <a:t>AUDIT COMMITTEE</a:t>
                      </a:r>
                      <a:endParaRPr lang="en-GB" sz="1200" b="0" dirty="0"/>
                    </a:p>
                  </a:txBody>
                  <a:tcPr anchor="ctr"/>
                </a:tc>
                <a:tc>
                  <a:txBody>
                    <a:bodyPr/>
                    <a:lstStyle/>
                    <a:p>
                      <a:pPr algn="ctr">
                        <a:spcBef>
                          <a:spcPts val="300"/>
                        </a:spcBef>
                        <a:spcAft>
                          <a:spcPts val="300"/>
                        </a:spcAft>
                      </a:pPr>
                      <a:r>
                        <a:rPr lang="en-GB" sz="1200" b="0" dirty="0" smtClean="0"/>
                        <a:t>NOMINATION &amp; REMUNERATION COMMITTEE</a:t>
                      </a:r>
                      <a:endParaRPr lang="en-GB" sz="1200" b="0" dirty="0"/>
                    </a:p>
                  </a:txBody>
                  <a:tcPr anchor="ctr"/>
                </a:tc>
                <a:tc>
                  <a:txBody>
                    <a:bodyPr/>
                    <a:lstStyle/>
                    <a:p>
                      <a:pPr algn="ctr">
                        <a:spcBef>
                          <a:spcPts val="300"/>
                        </a:spcBef>
                        <a:spcAft>
                          <a:spcPts val="300"/>
                        </a:spcAft>
                      </a:pPr>
                      <a:r>
                        <a:rPr lang="en-GB" sz="1200" b="0" dirty="0" smtClean="0"/>
                        <a:t>CSR COMMITTEE</a:t>
                      </a:r>
                      <a:endParaRPr lang="en-GB" sz="1200" b="0" dirty="0"/>
                    </a:p>
                  </a:txBody>
                  <a:tcPr anchor="ctr"/>
                </a:tc>
                <a:tc>
                  <a:txBody>
                    <a:bodyPr/>
                    <a:lstStyle/>
                    <a:p>
                      <a:pPr algn="ctr">
                        <a:spcBef>
                          <a:spcPts val="300"/>
                        </a:spcBef>
                        <a:spcAft>
                          <a:spcPts val="300"/>
                        </a:spcAft>
                      </a:pPr>
                      <a:r>
                        <a:rPr lang="en-GB" sz="1200" b="0" dirty="0" smtClean="0"/>
                        <a:t>STAKEHOLDER RELATIONSHIP COMMITTEE</a:t>
                      </a:r>
                      <a:endParaRPr lang="en-GB" sz="1200" b="0" dirty="0"/>
                    </a:p>
                  </a:txBody>
                  <a:tcPr anchor="ctr"/>
                </a:tc>
              </a:tr>
              <a:tr h="1037325">
                <a:tc>
                  <a:txBody>
                    <a:bodyPr/>
                    <a:lstStyle/>
                    <a:p>
                      <a:pPr>
                        <a:spcBef>
                          <a:spcPts val="300"/>
                        </a:spcBef>
                        <a:spcAft>
                          <a:spcPts val="300"/>
                        </a:spcAft>
                      </a:pPr>
                      <a:r>
                        <a:rPr lang="en-GB" sz="1200" dirty="0" smtClean="0"/>
                        <a:t>Private Company</a:t>
                      </a:r>
                      <a:endParaRPr lang="en-GB" sz="1200" dirty="0"/>
                    </a:p>
                  </a:txBody>
                  <a:tcPr anchor="ctr"/>
                </a:tc>
                <a:tc>
                  <a:txBody>
                    <a:bodyPr/>
                    <a:lstStyle/>
                    <a:p>
                      <a:pPr algn="ctr">
                        <a:spcBef>
                          <a:spcPts val="300"/>
                        </a:spcBef>
                        <a:spcAft>
                          <a:spcPts val="300"/>
                        </a:spcAft>
                      </a:pPr>
                      <a:r>
                        <a:rPr lang="en-GB" sz="1200" dirty="0" smtClean="0"/>
                        <a:t>Not applicable</a:t>
                      </a:r>
                      <a:endParaRPr lang="en-GB" sz="1200" dirty="0"/>
                    </a:p>
                  </a:txBody>
                  <a:tcPr anchor="ctr"/>
                </a:tc>
                <a:tc>
                  <a:txBody>
                    <a:bodyPr/>
                    <a:lstStyle/>
                    <a:p>
                      <a:pPr algn="ctr">
                        <a:spcBef>
                          <a:spcPts val="300"/>
                        </a:spcBef>
                        <a:spcAft>
                          <a:spcPts val="300"/>
                        </a:spcAft>
                      </a:pPr>
                      <a:r>
                        <a:rPr lang="en-GB" sz="1200" dirty="0" smtClean="0"/>
                        <a:t>Not applicable</a:t>
                      </a:r>
                      <a:endParaRPr lang="en-GB" sz="1200" dirty="0"/>
                    </a:p>
                  </a:txBody>
                  <a:tcPr anchor="ctr"/>
                </a:tc>
                <a:tc rowSpan="3">
                  <a:txBody>
                    <a:bodyPr/>
                    <a:lstStyle/>
                    <a:p>
                      <a:pPr marL="0" indent="0">
                        <a:spcBef>
                          <a:spcPts val="300"/>
                        </a:spcBef>
                        <a:spcAft>
                          <a:spcPts val="300"/>
                        </a:spcAft>
                        <a:buFont typeface="Arial" pitchFamily="34" charset="0"/>
                        <a:buNone/>
                      </a:pPr>
                      <a:r>
                        <a:rPr lang="en-GB" sz="1200" dirty="0" smtClean="0"/>
                        <a:t>Independent Director required on CSR Committee if:</a:t>
                      </a:r>
                    </a:p>
                    <a:p>
                      <a:pPr marL="95250" indent="-95250">
                        <a:spcBef>
                          <a:spcPts val="300"/>
                        </a:spcBef>
                        <a:spcAft>
                          <a:spcPts val="300"/>
                        </a:spcAft>
                        <a:buFont typeface="Arial" pitchFamily="34" charset="0"/>
                        <a:buChar char="•"/>
                      </a:pPr>
                      <a:r>
                        <a:rPr lang="en-GB" sz="1200" dirty="0" smtClean="0"/>
                        <a:t>Net worth </a:t>
                      </a:r>
                      <a:r>
                        <a:rPr lang="en-IN" sz="1200" dirty="0" smtClean="0">
                          <a:latin typeface="+mn-lt"/>
                        </a:rPr>
                        <a:t>≥</a:t>
                      </a:r>
                      <a:r>
                        <a:rPr lang="en-GB" sz="1200" dirty="0" smtClean="0"/>
                        <a:t> INR 500 Crores</a:t>
                      </a:r>
                    </a:p>
                    <a:p>
                      <a:pPr marL="95250" indent="-95250">
                        <a:spcBef>
                          <a:spcPts val="300"/>
                        </a:spcBef>
                        <a:spcAft>
                          <a:spcPts val="300"/>
                        </a:spcAft>
                        <a:buFont typeface="Arial" pitchFamily="34" charset="0"/>
                        <a:buChar char="•"/>
                      </a:pPr>
                      <a:r>
                        <a:rPr lang="en-GB" sz="1200" dirty="0" smtClean="0"/>
                        <a:t>Turnover</a:t>
                      </a:r>
                      <a:r>
                        <a:rPr lang="en-GB" sz="1200" baseline="0" dirty="0" smtClean="0"/>
                        <a:t> </a:t>
                      </a:r>
                      <a:r>
                        <a:rPr lang="en-IN" sz="1200" dirty="0" smtClean="0">
                          <a:latin typeface="+mn-lt"/>
                        </a:rPr>
                        <a:t>≥</a:t>
                      </a:r>
                      <a:r>
                        <a:rPr lang="en-GB" sz="1200" baseline="0" dirty="0" smtClean="0"/>
                        <a:t> INR 1000 Crores</a:t>
                      </a:r>
                    </a:p>
                    <a:p>
                      <a:pPr marL="95250" indent="-95250">
                        <a:spcBef>
                          <a:spcPts val="300"/>
                        </a:spcBef>
                        <a:spcAft>
                          <a:spcPts val="300"/>
                        </a:spcAft>
                        <a:buFont typeface="Arial" pitchFamily="34" charset="0"/>
                        <a:buChar char="•"/>
                      </a:pPr>
                      <a:r>
                        <a:rPr lang="en-GB" sz="1200" dirty="0" smtClean="0"/>
                        <a:t>Net profit</a:t>
                      </a:r>
                      <a:r>
                        <a:rPr lang="en-GB" sz="1200" baseline="0" dirty="0" smtClean="0"/>
                        <a:t> </a:t>
                      </a:r>
                      <a:r>
                        <a:rPr lang="en-IN" sz="1200" dirty="0" smtClean="0">
                          <a:latin typeface="+mn-lt"/>
                        </a:rPr>
                        <a:t>≥</a:t>
                      </a:r>
                      <a:r>
                        <a:rPr lang="en-GB" sz="1200" baseline="0" dirty="0" smtClean="0"/>
                        <a:t> INR 5 crores</a:t>
                      </a:r>
                      <a:endParaRPr lang="en-GB" sz="1200" dirty="0"/>
                    </a:p>
                  </a:txBody>
                  <a:tcPr anchor="ctr"/>
                </a:tc>
                <a:tc>
                  <a:txBody>
                    <a:bodyPr/>
                    <a:lstStyle/>
                    <a:p>
                      <a:pPr>
                        <a:spcBef>
                          <a:spcPts val="300"/>
                        </a:spcBef>
                        <a:spcAft>
                          <a:spcPts val="300"/>
                        </a:spcAft>
                      </a:pPr>
                      <a:r>
                        <a:rPr lang="en-GB" sz="1200" dirty="0" smtClean="0"/>
                        <a:t>Not applicable</a:t>
                      </a:r>
                      <a:endParaRPr lang="en-GB" sz="1200" dirty="0"/>
                    </a:p>
                  </a:txBody>
                  <a:tcPr anchor="ctr"/>
                </a:tc>
              </a:tr>
              <a:tr h="1745849">
                <a:tc>
                  <a:txBody>
                    <a:bodyPr/>
                    <a:lstStyle/>
                    <a:p>
                      <a:pPr>
                        <a:spcBef>
                          <a:spcPts val="300"/>
                        </a:spcBef>
                        <a:spcAft>
                          <a:spcPts val="300"/>
                        </a:spcAft>
                      </a:pPr>
                      <a:r>
                        <a:rPr lang="en-GB" sz="1200" dirty="0" smtClean="0"/>
                        <a:t>Public</a:t>
                      </a:r>
                      <a:r>
                        <a:rPr lang="en-GB" sz="1200" baseline="0" dirty="0" smtClean="0"/>
                        <a:t> Unlisted Company</a:t>
                      </a:r>
                      <a:endParaRPr lang="en-GB" sz="1200" dirty="0"/>
                    </a:p>
                  </a:txBody>
                  <a:tcPr anchor="ctr"/>
                </a:tc>
                <a:tc gridSpan="2">
                  <a:txBody>
                    <a:bodyPr/>
                    <a:lstStyle/>
                    <a:p>
                      <a:pPr>
                        <a:spcBef>
                          <a:spcPts val="300"/>
                        </a:spcBef>
                        <a:spcAft>
                          <a:spcPts val="300"/>
                        </a:spcAft>
                      </a:pPr>
                      <a:r>
                        <a:rPr lang="en-GB" sz="1200" dirty="0" smtClean="0"/>
                        <a:t>Both committees </a:t>
                      </a:r>
                      <a:r>
                        <a:rPr lang="en-GB" sz="1200" baseline="0" dirty="0" smtClean="0"/>
                        <a:t>required</a:t>
                      </a:r>
                      <a:r>
                        <a:rPr lang="en-GB" sz="1200" dirty="0" smtClean="0"/>
                        <a:t> if the company has:</a:t>
                      </a:r>
                    </a:p>
                    <a:p>
                      <a:pPr marL="95250" indent="-95250">
                        <a:spcBef>
                          <a:spcPts val="300"/>
                        </a:spcBef>
                        <a:spcAft>
                          <a:spcPts val="300"/>
                        </a:spcAft>
                        <a:buFont typeface="Arial" pitchFamily="34" charset="0"/>
                        <a:buChar char="•"/>
                      </a:pPr>
                      <a:r>
                        <a:rPr lang="en-IN" sz="1200" dirty="0" smtClean="0"/>
                        <a:t>Paid-up share capital of INR 100 crores or more; or</a:t>
                      </a:r>
                    </a:p>
                    <a:p>
                      <a:pPr marL="95250" indent="-95250">
                        <a:spcBef>
                          <a:spcPts val="300"/>
                        </a:spcBef>
                        <a:spcAft>
                          <a:spcPts val="300"/>
                        </a:spcAft>
                        <a:buFont typeface="Arial" pitchFamily="34" charset="0"/>
                        <a:buChar char="•"/>
                      </a:pPr>
                      <a:r>
                        <a:rPr lang="en-IN" sz="1200" dirty="0" smtClean="0"/>
                        <a:t>Aggregate outstanding loans, borrowings, debentures or deposits exceeding INR 200 crores</a:t>
                      </a:r>
                      <a:endParaRPr lang="en-GB" sz="1200" dirty="0"/>
                    </a:p>
                  </a:txBody>
                  <a:tcPr anchor="ctr"/>
                </a:tc>
                <a:tc hMerge="1">
                  <a:txBody>
                    <a:bodyPr/>
                    <a:lstStyle/>
                    <a:p>
                      <a:pPr>
                        <a:spcBef>
                          <a:spcPts val="300"/>
                        </a:spcBef>
                        <a:spcAft>
                          <a:spcPts val="300"/>
                        </a:spcAft>
                      </a:pPr>
                      <a:endParaRPr lang="en-GB" sz="1050" dirty="0"/>
                    </a:p>
                  </a:txBody>
                  <a:tcPr anchor="ctr"/>
                </a:tc>
                <a:tc vMerge="1">
                  <a:txBody>
                    <a:bodyPr/>
                    <a:lstStyle/>
                    <a:p>
                      <a:endParaRPr lang="en-GB" dirty="0"/>
                    </a:p>
                  </a:txBody>
                  <a:tcPr anchor="ctr"/>
                </a:tc>
                <a:tc>
                  <a:txBody>
                    <a:bodyPr/>
                    <a:lstStyle/>
                    <a:p>
                      <a:pPr>
                        <a:spcBef>
                          <a:spcPts val="300"/>
                        </a:spcBef>
                        <a:spcAft>
                          <a:spcPts val="300"/>
                        </a:spcAft>
                      </a:pPr>
                      <a:r>
                        <a:rPr lang="en-GB" sz="1200" dirty="0" smtClean="0"/>
                        <a:t>Applies if the company</a:t>
                      </a:r>
                      <a:r>
                        <a:rPr lang="en-GB" sz="1200" baseline="0" dirty="0" smtClean="0"/>
                        <a:t> has 1000 or more shareholders</a:t>
                      </a:r>
                      <a:endParaRPr lang="en-GB" sz="1200" dirty="0"/>
                    </a:p>
                  </a:txBody>
                  <a:tcPr anchor="ctr"/>
                </a:tc>
              </a:tr>
              <a:tr h="1037553">
                <a:tc>
                  <a:txBody>
                    <a:bodyPr/>
                    <a:lstStyle/>
                    <a:p>
                      <a:pPr>
                        <a:spcBef>
                          <a:spcPts val="300"/>
                        </a:spcBef>
                        <a:spcAft>
                          <a:spcPts val="300"/>
                        </a:spcAft>
                      </a:pPr>
                      <a:r>
                        <a:rPr lang="en-GB" sz="1200" dirty="0" smtClean="0"/>
                        <a:t>Public Listed Company</a:t>
                      </a:r>
                      <a:endParaRPr lang="en-GB" sz="1200" dirty="0"/>
                    </a:p>
                  </a:txBody>
                  <a:tcPr anchor="ctr"/>
                </a:tc>
                <a:tc gridSpan="2">
                  <a:txBody>
                    <a:bodyPr/>
                    <a:lstStyle/>
                    <a:p>
                      <a:pPr algn="ctr">
                        <a:spcBef>
                          <a:spcPts val="300"/>
                        </a:spcBef>
                        <a:spcAft>
                          <a:spcPts val="300"/>
                        </a:spcAft>
                      </a:pPr>
                      <a:r>
                        <a:rPr lang="en-GB" sz="1200" dirty="0" smtClean="0"/>
                        <a:t>Applicable</a:t>
                      </a:r>
                      <a:endParaRPr lang="en-GB" sz="1200" dirty="0"/>
                    </a:p>
                  </a:txBody>
                  <a:tcPr anchor="ctr"/>
                </a:tc>
                <a:tc hMerge="1">
                  <a:txBody>
                    <a:bodyPr/>
                    <a:lstStyle/>
                    <a:p>
                      <a:endParaRPr lang="en-GB"/>
                    </a:p>
                  </a:txBody>
                  <a:tcPr/>
                </a:tc>
                <a:tc vMerge="1">
                  <a:txBody>
                    <a:bodyPr/>
                    <a:lstStyle/>
                    <a:p>
                      <a:endParaRPr lang="en-GB"/>
                    </a:p>
                  </a:txBody>
                  <a:tcPr/>
                </a:tc>
                <a:tc>
                  <a:txBody>
                    <a:bodyPr/>
                    <a:lstStyle/>
                    <a:p>
                      <a:pPr marL="0" marR="0" indent="0" algn="l" defTabSz="914400" rtl="0" eaLnBrk="1" fontAlgn="auto" latinLnBrk="0" hangingPunct="1">
                        <a:lnSpc>
                          <a:spcPct val="100000"/>
                        </a:lnSpc>
                        <a:spcBef>
                          <a:spcPts val="300"/>
                        </a:spcBef>
                        <a:spcAft>
                          <a:spcPts val="300"/>
                        </a:spcAft>
                        <a:buClrTx/>
                        <a:buSzTx/>
                        <a:buFontTx/>
                        <a:buNone/>
                        <a:tabLst/>
                        <a:defRPr/>
                      </a:pPr>
                      <a:r>
                        <a:rPr lang="en-GB" sz="1200" dirty="0" smtClean="0"/>
                        <a:t>Applies if the company</a:t>
                      </a:r>
                      <a:r>
                        <a:rPr lang="en-GB" sz="1200" baseline="0" dirty="0" smtClean="0"/>
                        <a:t> has 1000 or more shareholders</a:t>
                      </a:r>
                      <a:endParaRPr lang="en-GB" sz="1200" dirty="0"/>
                    </a:p>
                  </a:txBody>
                  <a:tcPr anchor="ctr"/>
                </a:tc>
              </a:tr>
            </a:tbl>
          </a:graphicData>
        </a:graphic>
      </p:graphicFrame>
    </p:spTree>
    <p:extLst>
      <p:ext uri="{BB962C8B-B14F-4D97-AF65-F5344CB8AC3E}">
        <p14:creationId xmlns:p14="http://schemas.microsoft.com/office/powerpoint/2010/main" val="3315188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chemeClr val="tx1"/>
                </a:solidFill>
              </a:rPr>
              <a:t>Board Committees: Composition, etc.</a:t>
            </a:r>
          </a:p>
        </p:txBody>
      </p:sp>
      <p:graphicFrame>
        <p:nvGraphicFramePr>
          <p:cNvPr id="4" name="Table 3"/>
          <p:cNvGraphicFramePr>
            <a:graphicFrameLocks noGrp="1"/>
          </p:cNvGraphicFramePr>
          <p:nvPr>
            <p:extLst>
              <p:ext uri="{D42A27DB-BD31-4B8C-83A1-F6EECF244321}">
                <p14:modId xmlns:p14="http://schemas.microsoft.com/office/powerpoint/2010/main" val="2332478444"/>
              </p:ext>
            </p:extLst>
          </p:nvPr>
        </p:nvGraphicFramePr>
        <p:xfrm>
          <a:off x="971599" y="1268760"/>
          <a:ext cx="7776864" cy="4624278"/>
        </p:xfrm>
        <a:graphic>
          <a:graphicData uri="http://schemas.openxmlformats.org/drawingml/2006/table">
            <a:tbl>
              <a:tblPr firstRow="1" bandRow="1">
                <a:tableStyleId>{5C22544A-7EE6-4342-B048-85BDC9FD1C3A}</a:tableStyleId>
              </a:tblPr>
              <a:tblGrid>
                <a:gridCol w="2448273"/>
                <a:gridCol w="2736304"/>
                <a:gridCol w="2592287"/>
              </a:tblGrid>
              <a:tr h="463758">
                <a:tc>
                  <a:txBody>
                    <a:bodyPr/>
                    <a:lstStyle/>
                    <a:p>
                      <a:pPr algn="ctr">
                        <a:spcBef>
                          <a:spcPts val="300"/>
                        </a:spcBef>
                        <a:spcAft>
                          <a:spcPts val="300"/>
                        </a:spcAft>
                      </a:pPr>
                      <a:r>
                        <a:rPr lang="en-GB" sz="1400" b="0" dirty="0" smtClean="0"/>
                        <a:t>TYPE OF COMMITTEE</a:t>
                      </a:r>
                      <a:endParaRPr lang="en-GB" sz="1400" b="0" dirty="0"/>
                    </a:p>
                  </a:txBody>
                  <a:tcPr anchor="ctr"/>
                </a:tc>
                <a:tc>
                  <a:txBody>
                    <a:bodyPr/>
                    <a:lstStyle/>
                    <a:p>
                      <a:pPr algn="ctr">
                        <a:spcBef>
                          <a:spcPts val="300"/>
                        </a:spcBef>
                        <a:spcAft>
                          <a:spcPts val="300"/>
                        </a:spcAft>
                      </a:pPr>
                      <a:r>
                        <a:rPr lang="en-GB" sz="1400" b="0" dirty="0" smtClean="0"/>
                        <a:t>COMPOSITION</a:t>
                      </a:r>
                      <a:endParaRPr lang="en-GB" sz="1400" b="0" dirty="0"/>
                    </a:p>
                  </a:txBody>
                  <a:tcPr anchor="ctr"/>
                </a:tc>
                <a:tc>
                  <a:txBody>
                    <a:bodyPr/>
                    <a:lstStyle/>
                    <a:p>
                      <a:pPr algn="ctr">
                        <a:spcBef>
                          <a:spcPts val="300"/>
                        </a:spcBef>
                        <a:spcAft>
                          <a:spcPts val="300"/>
                        </a:spcAft>
                      </a:pPr>
                      <a:r>
                        <a:rPr lang="en-GB" sz="1400" b="0" dirty="0" smtClean="0"/>
                        <a:t>OTHER REQUIREMENTS</a:t>
                      </a:r>
                      <a:endParaRPr lang="en-GB" sz="1400" b="0" dirty="0"/>
                    </a:p>
                  </a:txBody>
                  <a:tcPr anchor="ctr"/>
                </a:tc>
              </a:tr>
              <a:tr h="1176571">
                <a:tc>
                  <a:txBody>
                    <a:bodyPr/>
                    <a:lstStyle/>
                    <a:p>
                      <a:pPr>
                        <a:spcBef>
                          <a:spcPts val="300"/>
                        </a:spcBef>
                        <a:spcAft>
                          <a:spcPts val="300"/>
                        </a:spcAft>
                      </a:pPr>
                      <a:r>
                        <a:rPr lang="en-GB" sz="1400" dirty="0" smtClean="0"/>
                        <a:t>Audit Committee [</a:t>
                      </a:r>
                      <a:r>
                        <a:rPr lang="en-GB" sz="1400" b="1" dirty="0" smtClean="0"/>
                        <a:t>Section 177</a:t>
                      </a:r>
                      <a:r>
                        <a:rPr lang="en-GB" sz="1400" dirty="0" smtClean="0"/>
                        <a:t>]</a:t>
                      </a:r>
                      <a:endParaRPr lang="en-GB" sz="1400" dirty="0"/>
                    </a:p>
                  </a:txBody>
                  <a:tcPr anchor="ctr"/>
                </a:tc>
                <a:tc>
                  <a:txBody>
                    <a:bodyPr/>
                    <a:lstStyle/>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3 Directors</a:t>
                      </a:r>
                    </a:p>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Majority Independent Directors</a:t>
                      </a:r>
                      <a:endParaRPr lang="en-GB" sz="1400" kern="1200" dirty="0">
                        <a:solidFill>
                          <a:schemeClr val="dk1"/>
                        </a:solidFill>
                        <a:latin typeface="+mn-lt"/>
                        <a:ea typeface="+mn-ea"/>
                        <a:cs typeface="+mn-cs"/>
                      </a:endParaRPr>
                    </a:p>
                  </a:txBody>
                  <a:tcPr anchor="ctr"/>
                </a:tc>
                <a:tc>
                  <a:txBody>
                    <a:bodyPr/>
                    <a:lstStyle/>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Roles stipulated</a:t>
                      </a:r>
                    </a:p>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Decisions no longer binding on the Board</a:t>
                      </a:r>
                    </a:p>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Whistle-blower policy required,</a:t>
                      </a:r>
                      <a:r>
                        <a:rPr lang="en-GB" sz="1400" kern="1200" baseline="0" dirty="0" smtClean="0">
                          <a:solidFill>
                            <a:schemeClr val="dk1"/>
                          </a:solidFill>
                          <a:latin typeface="+mn-lt"/>
                          <a:ea typeface="+mn-ea"/>
                          <a:cs typeface="+mn-cs"/>
                        </a:rPr>
                        <a:t> providing direct access to the chairman of the Audit Committee</a:t>
                      </a:r>
                      <a:endParaRPr lang="en-GB" sz="1400" kern="1200" dirty="0">
                        <a:solidFill>
                          <a:schemeClr val="dk1"/>
                        </a:solidFill>
                        <a:latin typeface="+mn-lt"/>
                        <a:ea typeface="+mn-ea"/>
                        <a:cs typeface="+mn-cs"/>
                      </a:endParaRPr>
                    </a:p>
                  </a:txBody>
                  <a:tcPr anchor="ctr"/>
                </a:tc>
              </a:tr>
              <a:tr h="644108">
                <a:tc>
                  <a:txBody>
                    <a:bodyPr/>
                    <a:lstStyle/>
                    <a:p>
                      <a:pPr>
                        <a:spcBef>
                          <a:spcPts val="300"/>
                        </a:spcBef>
                        <a:spcAft>
                          <a:spcPts val="300"/>
                        </a:spcAft>
                      </a:pPr>
                      <a:r>
                        <a:rPr lang="en-GB" sz="1400" dirty="0" smtClean="0"/>
                        <a:t>Nomination</a:t>
                      </a:r>
                      <a:r>
                        <a:rPr lang="en-GB" sz="1400" baseline="0" dirty="0" smtClean="0"/>
                        <a:t> &amp; Remuneration Committee [</a:t>
                      </a:r>
                      <a:r>
                        <a:rPr lang="en-GB" sz="1400" b="1" baseline="0" dirty="0" smtClean="0"/>
                        <a:t>Section 135</a:t>
                      </a:r>
                      <a:r>
                        <a:rPr lang="en-GB" sz="1400" baseline="0" dirty="0" smtClean="0"/>
                        <a:t>]</a:t>
                      </a:r>
                      <a:endParaRPr lang="en-GB" sz="1400" dirty="0"/>
                    </a:p>
                  </a:txBody>
                  <a:tcPr anchor="ctr"/>
                </a:tc>
                <a:tc>
                  <a:txBody>
                    <a:bodyPr/>
                    <a:lstStyle/>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3 Directors</a:t>
                      </a:r>
                    </a:p>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Majority Independent Directors</a:t>
                      </a:r>
                      <a:endParaRPr lang="en-GB" sz="1400" kern="1200" dirty="0">
                        <a:solidFill>
                          <a:schemeClr val="dk1"/>
                        </a:solidFill>
                        <a:latin typeface="+mn-lt"/>
                        <a:ea typeface="+mn-ea"/>
                        <a:cs typeface="+mn-cs"/>
                      </a:endParaRPr>
                    </a:p>
                  </a:txBody>
                  <a:tcPr anchor="ctr"/>
                </a:tc>
                <a:tc>
                  <a:txBody>
                    <a:bodyPr/>
                    <a:lstStyle/>
                    <a:p>
                      <a:pPr marL="95250" indent="-95250" algn="l" defTabSz="914400" rtl="0" eaLnBrk="1" latinLnBrk="0" hangingPunct="1">
                        <a:spcBef>
                          <a:spcPts val="300"/>
                        </a:spcBef>
                        <a:spcAft>
                          <a:spcPts val="300"/>
                        </a:spcAft>
                        <a:buFont typeface="Arial" pitchFamily="34" charset="0"/>
                        <a:buChar char="•"/>
                      </a:pPr>
                      <a:endParaRPr lang="en-GB" sz="1400" kern="1200" dirty="0">
                        <a:solidFill>
                          <a:schemeClr val="dk1"/>
                        </a:solidFill>
                        <a:latin typeface="+mn-lt"/>
                        <a:ea typeface="+mn-ea"/>
                        <a:cs typeface="+mn-cs"/>
                      </a:endParaRPr>
                    </a:p>
                  </a:txBody>
                  <a:tcPr anchor="ctr"/>
                </a:tc>
              </a:tr>
              <a:tr h="549639">
                <a:tc>
                  <a:txBody>
                    <a:bodyPr/>
                    <a:lstStyle/>
                    <a:p>
                      <a:pPr>
                        <a:spcBef>
                          <a:spcPts val="300"/>
                        </a:spcBef>
                        <a:spcAft>
                          <a:spcPts val="300"/>
                        </a:spcAft>
                      </a:pPr>
                      <a:r>
                        <a:rPr lang="en-GB" sz="1400" dirty="0" smtClean="0"/>
                        <a:t>CSR Committee [</a:t>
                      </a:r>
                      <a:r>
                        <a:rPr lang="en-GB" sz="1400" b="1" dirty="0" smtClean="0"/>
                        <a:t>Section 178</a:t>
                      </a:r>
                      <a:r>
                        <a:rPr lang="en-GB" sz="1400" dirty="0" smtClean="0"/>
                        <a:t>]</a:t>
                      </a:r>
                      <a:endParaRPr lang="en-GB" sz="1400" dirty="0"/>
                    </a:p>
                  </a:txBody>
                  <a:tcPr anchor="ctr"/>
                </a:tc>
                <a:tc>
                  <a:txBody>
                    <a:bodyPr/>
                    <a:lstStyle/>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3 Directors</a:t>
                      </a:r>
                    </a:p>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1</a:t>
                      </a:r>
                      <a:r>
                        <a:rPr lang="en-GB" sz="1400" kern="1200" baseline="0" dirty="0" smtClean="0">
                          <a:solidFill>
                            <a:schemeClr val="dk1"/>
                          </a:solidFill>
                          <a:latin typeface="+mn-lt"/>
                          <a:ea typeface="+mn-ea"/>
                          <a:cs typeface="+mn-cs"/>
                        </a:rPr>
                        <a:t> Independent Director</a:t>
                      </a:r>
                      <a:endParaRPr lang="en-GB" sz="1400" kern="1200" dirty="0">
                        <a:solidFill>
                          <a:schemeClr val="dk1"/>
                        </a:solidFill>
                        <a:latin typeface="+mn-lt"/>
                        <a:ea typeface="+mn-ea"/>
                        <a:cs typeface="+mn-cs"/>
                      </a:endParaRPr>
                    </a:p>
                  </a:txBody>
                  <a:tcPr anchor="ctr"/>
                </a:tc>
                <a:tc>
                  <a:txBody>
                    <a:bodyPr/>
                    <a:lstStyle/>
                    <a:p>
                      <a:pPr marL="95250" indent="-95250" algn="l" defTabSz="914400" rtl="0" eaLnBrk="1" latinLnBrk="0" hangingPunct="1">
                        <a:spcBef>
                          <a:spcPts val="300"/>
                        </a:spcBef>
                        <a:spcAft>
                          <a:spcPts val="300"/>
                        </a:spcAft>
                        <a:buFont typeface="Arial" pitchFamily="34" charset="0"/>
                        <a:buChar char="•"/>
                      </a:pPr>
                      <a:endParaRPr lang="en-GB" sz="1400" kern="1200" dirty="0">
                        <a:solidFill>
                          <a:schemeClr val="dk1"/>
                        </a:solidFill>
                        <a:latin typeface="+mn-lt"/>
                        <a:ea typeface="+mn-ea"/>
                        <a:cs typeface="+mn-cs"/>
                      </a:endParaRPr>
                    </a:p>
                  </a:txBody>
                  <a:tcPr anchor="ctr"/>
                </a:tc>
              </a:tr>
              <a:tr h="910340">
                <a:tc>
                  <a:txBody>
                    <a:bodyPr/>
                    <a:lstStyle/>
                    <a:p>
                      <a:pPr>
                        <a:spcBef>
                          <a:spcPts val="300"/>
                        </a:spcBef>
                        <a:spcAft>
                          <a:spcPts val="300"/>
                        </a:spcAft>
                      </a:pPr>
                      <a:r>
                        <a:rPr lang="en-GB" sz="1400" dirty="0" smtClean="0"/>
                        <a:t>Stakeholder Relationship Committee [</a:t>
                      </a:r>
                      <a:r>
                        <a:rPr lang="en-GB" sz="1400" b="1" dirty="0" smtClean="0"/>
                        <a:t>Section 178</a:t>
                      </a:r>
                      <a:r>
                        <a:rPr lang="en-GB" sz="1400" dirty="0" smtClean="0"/>
                        <a:t>]</a:t>
                      </a:r>
                      <a:endParaRPr lang="en-GB" sz="1400" dirty="0"/>
                    </a:p>
                  </a:txBody>
                  <a:tcPr anchor="ctr"/>
                </a:tc>
                <a:tc>
                  <a:txBody>
                    <a:bodyPr/>
                    <a:lstStyle/>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Strength  and composition determined</a:t>
                      </a:r>
                      <a:r>
                        <a:rPr lang="en-GB" sz="1400" kern="1200" baseline="0" dirty="0" smtClean="0">
                          <a:solidFill>
                            <a:schemeClr val="dk1"/>
                          </a:solidFill>
                          <a:latin typeface="+mn-lt"/>
                          <a:ea typeface="+mn-ea"/>
                          <a:cs typeface="+mn-cs"/>
                        </a:rPr>
                        <a:t> by the Board</a:t>
                      </a:r>
                    </a:p>
                    <a:p>
                      <a:pPr marL="95250" indent="-95250" algn="l" defTabSz="914400" rtl="0" eaLnBrk="1" latinLnBrk="0" hangingPunct="1">
                        <a:spcBef>
                          <a:spcPts val="300"/>
                        </a:spcBef>
                        <a:spcAft>
                          <a:spcPts val="300"/>
                        </a:spcAft>
                        <a:buFont typeface="Arial" pitchFamily="34" charset="0"/>
                        <a:buChar char="•"/>
                      </a:pPr>
                      <a:r>
                        <a:rPr lang="en-GB" sz="1400" kern="1200" baseline="0" dirty="0" smtClean="0">
                          <a:solidFill>
                            <a:schemeClr val="dk1"/>
                          </a:solidFill>
                          <a:latin typeface="+mn-lt"/>
                          <a:ea typeface="+mn-ea"/>
                          <a:cs typeface="+mn-cs"/>
                        </a:rPr>
                        <a:t>Chairman to be non-executive</a:t>
                      </a:r>
                      <a:endParaRPr lang="en-GB" sz="1400" kern="1200" dirty="0">
                        <a:solidFill>
                          <a:schemeClr val="dk1"/>
                        </a:solidFill>
                        <a:latin typeface="+mn-lt"/>
                        <a:ea typeface="+mn-ea"/>
                        <a:cs typeface="+mn-cs"/>
                      </a:endParaRPr>
                    </a:p>
                  </a:txBody>
                  <a:tcPr anchor="ctr"/>
                </a:tc>
                <a:tc>
                  <a:txBody>
                    <a:bodyPr/>
                    <a:lstStyle/>
                    <a:p>
                      <a:pPr marL="95250" indent="-95250" algn="l" defTabSz="914400" rtl="0" eaLnBrk="1" latinLnBrk="0" hangingPunct="1">
                        <a:spcBef>
                          <a:spcPts val="300"/>
                        </a:spcBef>
                        <a:spcAft>
                          <a:spcPts val="300"/>
                        </a:spcAft>
                        <a:buFont typeface="Arial" pitchFamily="34" charset="0"/>
                        <a:buChar char="•"/>
                      </a:pPr>
                      <a:r>
                        <a:rPr lang="en-GB" sz="1400" kern="1200" dirty="0" smtClean="0">
                          <a:solidFill>
                            <a:schemeClr val="dk1"/>
                          </a:solidFill>
                          <a:latin typeface="+mn-lt"/>
                          <a:ea typeface="+mn-ea"/>
                          <a:cs typeface="+mn-cs"/>
                        </a:rPr>
                        <a:t>Purpose – to solve the grievances of security</a:t>
                      </a:r>
                      <a:r>
                        <a:rPr lang="en-GB" sz="1400" kern="1200" baseline="0" dirty="0" smtClean="0">
                          <a:solidFill>
                            <a:schemeClr val="dk1"/>
                          </a:solidFill>
                          <a:latin typeface="+mn-lt"/>
                          <a:ea typeface="+mn-ea"/>
                          <a:cs typeface="+mn-cs"/>
                        </a:rPr>
                        <a:t> </a:t>
                      </a:r>
                      <a:r>
                        <a:rPr lang="en-GB" sz="1400" kern="1200" dirty="0" smtClean="0">
                          <a:solidFill>
                            <a:schemeClr val="dk1"/>
                          </a:solidFill>
                          <a:latin typeface="+mn-lt"/>
                          <a:ea typeface="+mn-ea"/>
                          <a:cs typeface="+mn-cs"/>
                        </a:rPr>
                        <a:t>holders</a:t>
                      </a:r>
                      <a:endParaRPr lang="en-GB" sz="1400" kern="1200" dirty="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1519109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Related Party Transactions</a:t>
            </a:r>
            <a:r>
              <a:rPr lang="en-US" dirty="0" smtClean="0"/>
              <a:t> </a:t>
            </a:r>
            <a:endParaRPr lang="en-US" dirty="0"/>
          </a:p>
        </p:txBody>
      </p:sp>
      <p:graphicFrame>
        <p:nvGraphicFramePr>
          <p:cNvPr id="6" name="Diagram 5"/>
          <p:cNvGraphicFramePr/>
          <p:nvPr>
            <p:extLst>
              <p:ext uri="{D42A27DB-BD31-4B8C-83A1-F6EECF244321}">
                <p14:modId xmlns:p14="http://schemas.microsoft.com/office/powerpoint/2010/main" val="1559042205"/>
              </p:ext>
            </p:extLst>
          </p:nvPr>
        </p:nvGraphicFramePr>
        <p:xfrm>
          <a:off x="1219200" y="1124744"/>
          <a:ext cx="7668344"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4" name="Picture 2" descr="http://www.fbi.gov/news/stories/2013/april/a-look-back-at-the-william-j.-jefferson-corruption-case/image/handshake-and-money-exchang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2638" y="2708920"/>
            <a:ext cx="1715066" cy="1800200"/>
          </a:xfrm>
          <a:prstGeom prst="ellipse">
            <a:avLst/>
          </a:prstGeom>
          <a:ln w="63500" cap="rnd">
            <a:solidFill>
              <a:schemeClr val="bg1">
                <a:lumMod val="9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8" name="Rectangle 7"/>
          <p:cNvSpPr/>
          <p:nvPr/>
        </p:nvSpPr>
        <p:spPr>
          <a:xfrm>
            <a:off x="1524000" y="6019800"/>
            <a:ext cx="7253469" cy="4515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8411" tIns="30480" rIns="30480" bIns="30480" numCol="1" spcCol="1270" anchor="ctr" anchorCtr="0">
            <a:noAutofit/>
          </a:bodyPr>
          <a:lstStyle/>
          <a:p>
            <a:pPr lvl="0" algn="l" defTabSz="533400">
              <a:lnSpc>
                <a:spcPct val="90000"/>
              </a:lnSpc>
              <a:spcBef>
                <a:spcPct val="0"/>
              </a:spcBef>
              <a:spcAft>
                <a:spcPct val="35000"/>
              </a:spcAft>
            </a:pPr>
            <a:r>
              <a:rPr lang="en-US" sz="1200" kern="1200" dirty="0" smtClean="0"/>
              <a:t>Any</a:t>
            </a:r>
            <a:endParaRPr lang="en-IN" sz="1200" kern="1200" dirty="0"/>
          </a:p>
        </p:txBody>
      </p:sp>
      <p:sp>
        <p:nvSpPr>
          <p:cNvPr id="9" name="Rectangle 8"/>
          <p:cNvSpPr/>
          <p:nvPr/>
        </p:nvSpPr>
        <p:spPr>
          <a:xfrm>
            <a:off x="1739789" y="5968573"/>
            <a:ext cx="7037680" cy="27699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r>
              <a:rPr lang="en-GB" sz="1200" dirty="0"/>
              <a:t>a holding, subsidiary or an associate company of such company</a:t>
            </a:r>
            <a:endParaRPr lang="en-US" sz="1200" dirty="0"/>
          </a:p>
        </p:txBody>
      </p:sp>
      <p:sp>
        <p:nvSpPr>
          <p:cNvPr id="11" name="Rectangle 10"/>
          <p:cNvSpPr/>
          <p:nvPr/>
        </p:nvSpPr>
        <p:spPr>
          <a:xfrm>
            <a:off x="1920405" y="6435420"/>
            <a:ext cx="6857064" cy="27699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r>
              <a:rPr lang="en-GB" sz="1200" dirty="0"/>
              <a:t>a subsidiary of a holding company to which it is also a subsidiary</a:t>
            </a:r>
            <a:endParaRPr lang="en-US" sz="1200" dirty="0"/>
          </a:p>
        </p:txBody>
      </p:sp>
      <p:sp>
        <p:nvSpPr>
          <p:cNvPr id="12" name="Oval 11"/>
          <p:cNvSpPr/>
          <p:nvPr/>
        </p:nvSpPr>
        <p:spPr>
          <a:xfrm>
            <a:off x="1432176" y="6340123"/>
            <a:ext cx="564427" cy="564427"/>
          </a:xfrm>
          <a:prstGeom prst="ellipse">
            <a:avLst/>
          </a:prstGeom>
        </p:spPr>
        <p:style>
          <a:lnRef idx="1">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3" name="Oval 12"/>
          <p:cNvSpPr/>
          <p:nvPr/>
        </p:nvSpPr>
        <p:spPr>
          <a:xfrm>
            <a:off x="1241786" y="5874419"/>
            <a:ext cx="564427" cy="564427"/>
          </a:xfrm>
          <a:prstGeom prst="ellipse">
            <a:avLst/>
          </a:prstGeom>
        </p:spPr>
        <p:style>
          <a:lnRef idx="1">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835289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dirty="0" smtClean="0">
                <a:solidFill>
                  <a:schemeClr val="tx1"/>
                </a:solidFill>
              </a:rPr>
              <a:t>Related Party Transactions</a:t>
            </a:r>
          </a:p>
        </p:txBody>
      </p:sp>
      <p:sp>
        <p:nvSpPr>
          <p:cNvPr id="88067" name="Text Placeholder 2"/>
          <p:cNvSpPr>
            <a:spLocks noGrp="1"/>
          </p:cNvSpPr>
          <p:nvPr>
            <p:ph type="body" idx="1"/>
          </p:nvPr>
        </p:nvSpPr>
        <p:spPr>
          <a:xfrm>
            <a:off x="1524000" y="990600"/>
            <a:ext cx="7162800" cy="5257800"/>
          </a:xfrm>
        </p:spPr>
        <p:txBody>
          <a:bodyPr>
            <a:noAutofit/>
          </a:bodyPr>
          <a:lstStyle/>
          <a:p>
            <a:pPr marL="457200" lvl="2" algn="just" eaLnBrk="1" hangingPunct="1">
              <a:spcBef>
                <a:spcPts val="600"/>
              </a:spcBef>
              <a:spcAft>
                <a:spcPts val="1200"/>
              </a:spcAft>
            </a:pPr>
            <a:r>
              <a:rPr lang="en-US" sz="1450" dirty="0" smtClean="0">
                <a:solidFill>
                  <a:schemeClr val="tx1"/>
                </a:solidFill>
              </a:rPr>
              <a:t>Prior consent of the Board and no Central Government permission </a:t>
            </a:r>
          </a:p>
          <a:p>
            <a:pPr marL="457200" lvl="2" algn="just" eaLnBrk="1" hangingPunct="1">
              <a:spcBef>
                <a:spcPts val="600"/>
              </a:spcBef>
              <a:spcAft>
                <a:spcPts val="1200"/>
              </a:spcAft>
            </a:pPr>
            <a:r>
              <a:rPr lang="en-US" sz="1450" dirty="0" smtClean="0">
                <a:solidFill>
                  <a:schemeClr val="tx1"/>
                </a:solidFill>
              </a:rPr>
              <a:t>Interested  Director not  to remain present at the Board meeting   </a:t>
            </a:r>
          </a:p>
          <a:p>
            <a:pPr marL="457200" lvl="2" algn="just" eaLnBrk="1" hangingPunct="1">
              <a:spcBef>
                <a:spcPts val="600"/>
              </a:spcBef>
              <a:spcAft>
                <a:spcPts val="1200"/>
              </a:spcAft>
            </a:pPr>
            <a:r>
              <a:rPr lang="en-US" sz="1450" dirty="0" smtClean="0">
                <a:solidFill>
                  <a:schemeClr val="tx1"/>
                </a:solidFill>
              </a:rPr>
              <a:t>A related party transaction can be entered into only if it is approved by a special resolution at the general meeting:</a:t>
            </a:r>
          </a:p>
          <a:p>
            <a:pPr marL="908050" lvl="1" indent="-450850" algn="just" eaLnBrk="1" hangingPunct="1">
              <a:spcBef>
                <a:spcPts val="600"/>
              </a:spcBef>
              <a:spcAft>
                <a:spcPts val="1200"/>
              </a:spcAft>
              <a:buFont typeface="Khaitan" pitchFamily="50" charset="0"/>
              <a:buChar char="–"/>
            </a:pPr>
            <a:r>
              <a:rPr lang="en-US" sz="1450" dirty="0" smtClean="0">
                <a:solidFill>
                  <a:schemeClr val="tx1"/>
                </a:solidFill>
              </a:rPr>
              <a:t>where the company has paid-up share capital, which is not less than INR 1 </a:t>
            </a:r>
            <a:r>
              <a:rPr lang="en-US" sz="1450" dirty="0" err="1" smtClean="0">
                <a:solidFill>
                  <a:schemeClr val="tx1"/>
                </a:solidFill>
              </a:rPr>
              <a:t>crore</a:t>
            </a:r>
            <a:r>
              <a:rPr lang="en-US" sz="1450" dirty="0" smtClean="0">
                <a:solidFill>
                  <a:schemeClr val="tx1"/>
                </a:solidFill>
              </a:rPr>
              <a:t>;  </a:t>
            </a:r>
          </a:p>
          <a:p>
            <a:pPr marL="908050" lvl="1" indent="-450850" algn="just" eaLnBrk="1" hangingPunct="1">
              <a:spcBef>
                <a:spcPts val="600"/>
              </a:spcBef>
              <a:spcAft>
                <a:spcPts val="1200"/>
              </a:spcAft>
              <a:buFont typeface="Khaitan" pitchFamily="50" charset="0"/>
              <a:buChar char="–"/>
            </a:pPr>
            <a:r>
              <a:rPr lang="en-US" sz="1450" dirty="0" smtClean="0">
                <a:solidFill>
                  <a:schemeClr val="tx1"/>
                </a:solidFill>
              </a:rPr>
              <a:t>Transactions amount (individually or taken together with previous transactions during a financial year)exceeds 5% of the annual turnover or 20% of the net worth of the company as per last audited financial statements, whichever is higher;</a:t>
            </a:r>
          </a:p>
          <a:p>
            <a:pPr marL="908050" lvl="1" indent="-450850" algn="just" eaLnBrk="1" hangingPunct="1">
              <a:spcBef>
                <a:spcPts val="600"/>
              </a:spcBef>
              <a:spcAft>
                <a:spcPts val="1200"/>
              </a:spcAft>
              <a:buFont typeface="Khaitan" pitchFamily="50" charset="0"/>
              <a:buChar char="–"/>
            </a:pPr>
            <a:r>
              <a:rPr lang="en-US" sz="1450" dirty="0" smtClean="0">
                <a:solidFill>
                  <a:schemeClr val="tx1"/>
                </a:solidFill>
              </a:rPr>
              <a:t>Transaction  relating to appointment  to any office or place of profit in the company, its subsidiary or associate company at a monthly remuneration  exceeding  INR 1 lakh; or </a:t>
            </a:r>
          </a:p>
          <a:p>
            <a:pPr marL="908050" lvl="1" indent="-450850" algn="just" eaLnBrk="1" hangingPunct="1">
              <a:spcBef>
                <a:spcPts val="600"/>
              </a:spcBef>
              <a:spcAft>
                <a:spcPts val="1200"/>
              </a:spcAft>
              <a:buFont typeface="Khaitan" pitchFamily="50" charset="0"/>
              <a:buChar char="–"/>
            </a:pPr>
            <a:r>
              <a:rPr lang="en-US" sz="1450" dirty="0" smtClean="0">
                <a:solidFill>
                  <a:schemeClr val="tx1"/>
                </a:solidFill>
              </a:rPr>
              <a:t>Is for a remuneration for underwriting the subscription  of any securities or derivatives exceeding INR 10 lakhs.           </a:t>
            </a:r>
          </a:p>
          <a:p>
            <a:pPr marL="354013" lvl="2" indent="-354013" algn="just" eaLnBrk="1" hangingPunct="1">
              <a:spcBef>
                <a:spcPts val="600"/>
              </a:spcBef>
              <a:spcAft>
                <a:spcPts val="1200"/>
              </a:spcAft>
            </a:pPr>
            <a:r>
              <a:rPr lang="en-US" sz="1450" dirty="0" smtClean="0">
                <a:solidFill>
                  <a:schemeClr val="tx1"/>
                </a:solidFill>
              </a:rPr>
              <a:t>No member of the company who is a related party can vote on the special resolution</a:t>
            </a:r>
          </a:p>
        </p:txBody>
      </p:sp>
    </p:spTree>
    <p:extLst>
      <p:ext uri="{BB962C8B-B14F-4D97-AF65-F5344CB8AC3E}">
        <p14:creationId xmlns:p14="http://schemas.microsoft.com/office/powerpoint/2010/main" val="1003606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Placeholder 2"/>
          <p:cNvSpPr>
            <a:spLocks noGrp="1"/>
          </p:cNvSpPr>
          <p:nvPr>
            <p:ph type="body" idx="1"/>
          </p:nvPr>
        </p:nvSpPr>
        <p:spPr>
          <a:xfrm>
            <a:off x="1447800" y="1066800"/>
            <a:ext cx="7239000" cy="5105400"/>
          </a:xfrm>
        </p:spPr>
        <p:txBody>
          <a:bodyPr>
            <a:noAutofit/>
          </a:bodyPr>
          <a:lstStyle/>
          <a:p>
            <a:pPr marL="457200" lvl="2" algn="just" eaLnBrk="1" hangingPunct="1">
              <a:spcBef>
                <a:spcPts val="600"/>
              </a:spcBef>
              <a:spcAft>
                <a:spcPts val="1200"/>
              </a:spcAft>
            </a:pPr>
            <a:r>
              <a:rPr lang="en-US" sz="2000" dirty="0" smtClean="0">
                <a:solidFill>
                  <a:schemeClr val="tx1"/>
                </a:solidFill>
              </a:rPr>
              <a:t>The scope of existing provisions has been widened to include selling, buying and leasing</a:t>
            </a:r>
          </a:p>
          <a:p>
            <a:pPr marL="457200" lvl="2" algn="just" eaLnBrk="1" hangingPunct="1">
              <a:spcBef>
                <a:spcPts val="600"/>
              </a:spcBef>
              <a:spcAft>
                <a:spcPts val="1200"/>
              </a:spcAft>
            </a:pPr>
            <a:r>
              <a:rPr lang="en-US" sz="2000" dirty="0" smtClean="0">
                <a:solidFill>
                  <a:schemeClr val="tx1"/>
                </a:solidFill>
              </a:rPr>
              <a:t>An arms length transaction entered into in the ordinary course of business of the company is an exception to the related party transaction rule</a:t>
            </a:r>
          </a:p>
          <a:p>
            <a:pPr marL="457200" lvl="2" algn="just" eaLnBrk="1" hangingPunct="1">
              <a:spcBef>
                <a:spcPts val="600"/>
              </a:spcBef>
              <a:spcAft>
                <a:spcPts val="1200"/>
              </a:spcAft>
            </a:pPr>
            <a:r>
              <a:rPr lang="en-US" sz="2000" dirty="0" smtClean="0">
                <a:solidFill>
                  <a:schemeClr val="tx1"/>
                </a:solidFill>
              </a:rPr>
              <a:t>Related party transactions including the reasons for entering into the relevant transactions are to be included in the Board’s report to the shareholders</a:t>
            </a:r>
          </a:p>
          <a:p>
            <a:pPr marL="457200" lvl="2" algn="just" eaLnBrk="1" hangingPunct="1">
              <a:spcBef>
                <a:spcPts val="600"/>
              </a:spcBef>
              <a:spcAft>
                <a:spcPts val="1200"/>
              </a:spcAft>
            </a:pPr>
            <a:r>
              <a:rPr lang="en-US" sz="2000" dirty="0" smtClean="0">
                <a:solidFill>
                  <a:schemeClr val="tx1"/>
                </a:solidFill>
              </a:rPr>
              <a:t>Shareholder’s approval for non-cash transactions with Directors of the company, its holding, its associated company, or a person connected with him would be required </a:t>
            </a:r>
          </a:p>
          <a:p>
            <a:pPr marL="457200" lvl="2" algn="just" eaLnBrk="1" hangingPunct="1">
              <a:spcBef>
                <a:spcPts val="600"/>
              </a:spcBef>
              <a:spcAft>
                <a:spcPts val="1200"/>
              </a:spcAft>
            </a:pPr>
            <a:r>
              <a:rPr lang="en-US" sz="2000" dirty="0" smtClean="0">
                <a:solidFill>
                  <a:schemeClr val="tx1"/>
                </a:solidFill>
              </a:rPr>
              <a:t>Company should not acquire assets from such directors </a:t>
            </a:r>
          </a:p>
        </p:txBody>
      </p:sp>
      <p:sp>
        <p:nvSpPr>
          <p:cNvPr id="89091" name="Title 1"/>
          <p:cNvSpPr>
            <a:spLocks noGrp="1"/>
          </p:cNvSpPr>
          <p:nvPr>
            <p:ph type="title"/>
          </p:nvPr>
        </p:nvSpPr>
        <p:spPr/>
        <p:txBody>
          <a:bodyPr/>
          <a:lstStyle/>
          <a:p>
            <a:r>
              <a:rPr lang="en-US" dirty="0" smtClean="0">
                <a:solidFill>
                  <a:schemeClr val="tx1"/>
                </a:solidFill>
              </a:rPr>
              <a:t>Related Party Transactions</a:t>
            </a:r>
          </a:p>
        </p:txBody>
      </p:sp>
    </p:spTree>
    <p:extLst>
      <p:ext uri="{BB962C8B-B14F-4D97-AF65-F5344CB8AC3E}">
        <p14:creationId xmlns:p14="http://schemas.microsoft.com/office/powerpoint/2010/main" val="1916245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276600" y="3733800"/>
            <a:ext cx="2209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r>
              <a:rPr lang="en-US" sz="1500" dirty="0" smtClean="0">
                <a:solidFill>
                  <a:srgbClr val="6BC4FF"/>
                </a:solidFill>
                <a:latin typeface="Khaitan" pitchFamily="50" charset="0"/>
                <a:cs typeface="Times New Roman" pitchFamily="18" charset="0"/>
              </a:rPr>
              <a:t>www.khaitanco.com</a:t>
            </a:r>
            <a:endParaRPr lang="en-US" sz="1500" dirty="0">
              <a:solidFill>
                <a:srgbClr val="6BC4FF"/>
              </a:solidFill>
              <a:latin typeface="Khaitan" pitchFamily="50" charset="0"/>
              <a:cs typeface="Times New Roman" pitchFamily="18" charset="0"/>
            </a:endParaRPr>
          </a:p>
          <a:p>
            <a:pPr eaLnBrk="1" hangingPunct="1"/>
            <a:endParaRPr lang="en-US" sz="1200" dirty="0">
              <a:solidFill>
                <a:srgbClr val="6BC4FF"/>
              </a:solidFill>
              <a:latin typeface="Khaitan" pitchFamily="50" charset="0"/>
              <a:cs typeface="Times New Roman" pitchFamily="18" charset="0"/>
            </a:endParaRPr>
          </a:p>
          <a:p>
            <a:pPr eaLnBrk="1" hangingPunct="1"/>
            <a:endParaRPr lang="en-US" sz="1200" dirty="0">
              <a:solidFill>
                <a:srgbClr val="EAEAEA"/>
              </a:solidFill>
              <a:latin typeface="Khaitan" pitchFamily="50" charset="0"/>
              <a:cs typeface="Times New Roman" pitchFamily="18" charset="0"/>
            </a:endParaRPr>
          </a:p>
        </p:txBody>
      </p:sp>
    </p:spTree>
    <p:extLst>
      <p:ext uri="{BB962C8B-B14F-4D97-AF65-F5344CB8AC3E}">
        <p14:creationId xmlns:p14="http://schemas.microsoft.com/office/powerpoint/2010/main" val="197619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solidFill>
                  <a:schemeClr val="tx1"/>
                </a:solidFill>
              </a:rPr>
              <a:t>Board Composition</a:t>
            </a:r>
            <a:endParaRPr lang="en-GB" sz="2400"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61338586"/>
              </p:ext>
            </p:extLst>
          </p:nvPr>
        </p:nvGraphicFramePr>
        <p:xfrm>
          <a:off x="1524001" y="830580"/>
          <a:ext cx="7315199" cy="5607258"/>
        </p:xfrm>
        <a:graphic>
          <a:graphicData uri="http://schemas.openxmlformats.org/drawingml/2006/table">
            <a:tbl>
              <a:tblPr firstRow="1" bandRow="1">
                <a:tableStyleId>{5C22544A-7EE6-4342-B048-85BDC9FD1C3A}</a:tableStyleId>
              </a:tblPr>
              <a:tblGrid>
                <a:gridCol w="1142999"/>
                <a:gridCol w="2108821"/>
                <a:gridCol w="1396379"/>
                <a:gridCol w="1447800"/>
                <a:gridCol w="1219200"/>
              </a:tblGrid>
              <a:tr h="563767">
                <a:tc>
                  <a:txBody>
                    <a:bodyPr/>
                    <a:lstStyle/>
                    <a:p>
                      <a:pPr algn="ctr">
                        <a:spcBef>
                          <a:spcPts val="300"/>
                        </a:spcBef>
                        <a:spcAft>
                          <a:spcPts val="300"/>
                        </a:spcAft>
                      </a:pPr>
                      <a:r>
                        <a:rPr lang="en-GB" sz="1050" b="1" dirty="0" smtClean="0"/>
                        <a:t>TYPE OF COMPANY</a:t>
                      </a:r>
                      <a:endParaRPr lang="en-GB" sz="1050" b="1" dirty="0"/>
                    </a:p>
                  </a:txBody>
                  <a:tcPr anchor="ctr"/>
                </a:tc>
                <a:tc>
                  <a:txBody>
                    <a:bodyPr/>
                    <a:lstStyle/>
                    <a:p>
                      <a:pPr algn="ctr">
                        <a:spcBef>
                          <a:spcPts val="300"/>
                        </a:spcBef>
                        <a:spcAft>
                          <a:spcPts val="300"/>
                        </a:spcAft>
                      </a:pPr>
                      <a:r>
                        <a:rPr lang="en-GB" sz="1050" b="1" dirty="0" smtClean="0"/>
                        <a:t>INDEPENDENT DIRECTOR</a:t>
                      </a:r>
                      <a:endParaRPr lang="en-GB" sz="1050" b="1" dirty="0"/>
                    </a:p>
                  </a:txBody>
                  <a:tcPr anchor="ctr"/>
                </a:tc>
                <a:tc>
                  <a:txBody>
                    <a:bodyPr/>
                    <a:lstStyle/>
                    <a:p>
                      <a:pPr algn="ctr">
                        <a:spcBef>
                          <a:spcPts val="300"/>
                        </a:spcBef>
                        <a:spcAft>
                          <a:spcPts val="300"/>
                        </a:spcAft>
                      </a:pPr>
                      <a:r>
                        <a:rPr lang="en-GB" sz="1050" b="1" dirty="0" smtClean="0"/>
                        <a:t>WOMAN DIRECTOR</a:t>
                      </a:r>
                      <a:endParaRPr lang="en-GB" sz="1050" b="1" dirty="0"/>
                    </a:p>
                  </a:txBody>
                  <a:tcPr anchor="ctr"/>
                </a:tc>
                <a:tc>
                  <a:txBody>
                    <a:bodyPr/>
                    <a:lstStyle/>
                    <a:p>
                      <a:pPr algn="ctr">
                        <a:spcBef>
                          <a:spcPts val="300"/>
                        </a:spcBef>
                        <a:spcAft>
                          <a:spcPts val="300"/>
                        </a:spcAft>
                      </a:pPr>
                      <a:r>
                        <a:rPr lang="en-GB" sz="1050" b="1" dirty="0" smtClean="0"/>
                        <a:t>SMALL</a:t>
                      </a:r>
                      <a:r>
                        <a:rPr lang="en-GB" sz="1050" b="1" baseline="0" dirty="0" smtClean="0"/>
                        <a:t> SHAREHOLDER DIRECTOR</a:t>
                      </a:r>
                      <a:endParaRPr lang="en-GB" sz="1050" b="1" dirty="0"/>
                    </a:p>
                  </a:txBody>
                  <a:tcPr anchor="ctr"/>
                </a:tc>
                <a:tc>
                  <a:txBody>
                    <a:bodyPr/>
                    <a:lstStyle/>
                    <a:p>
                      <a:pPr algn="ctr">
                        <a:spcBef>
                          <a:spcPts val="300"/>
                        </a:spcBef>
                        <a:spcAft>
                          <a:spcPts val="300"/>
                        </a:spcAft>
                      </a:pPr>
                      <a:r>
                        <a:rPr lang="en-GB" sz="1050" b="1" dirty="0" smtClean="0"/>
                        <a:t>RESIDENT DIRECTOR</a:t>
                      </a:r>
                      <a:endParaRPr lang="en-GB" sz="1050" b="1" dirty="0"/>
                    </a:p>
                  </a:txBody>
                  <a:tcPr anchor="ctr"/>
                </a:tc>
              </a:tr>
              <a:tr h="1743918">
                <a:tc>
                  <a:txBody>
                    <a:bodyPr/>
                    <a:lstStyle/>
                    <a:p>
                      <a:pPr>
                        <a:spcBef>
                          <a:spcPts val="300"/>
                        </a:spcBef>
                        <a:spcAft>
                          <a:spcPts val="300"/>
                        </a:spcAft>
                      </a:pPr>
                      <a:r>
                        <a:rPr lang="en-GB" sz="1050" b="1" dirty="0" smtClean="0"/>
                        <a:t>Private Company</a:t>
                      </a:r>
                      <a:endParaRPr lang="en-GB" sz="1050" b="1" dirty="0"/>
                    </a:p>
                  </a:txBody>
                  <a:tcPr anchor="ctr"/>
                </a:tc>
                <a:tc>
                  <a:txBody>
                    <a:bodyPr/>
                    <a:lstStyle/>
                    <a:p>
                      <a:pPr>
                        <a:spcBef>
                          <a:spcPts val="300"/>
                        </a:spcBef>
                        <a:spcAft>
                          <a:spcPts val="300"/>
                        </a:spcAft>
                      </a:pPr>
                      <a:r>
                        <a:rPr lang="en-GB" sz="1050" dirty="0" smtClean="0"/>
                        <a:t>1 Independent  Director on Corporate Social Responsibility (CSR) Committee if</a:t>
                      </a:r>
                      <a:r>
                        <a:rPr lang="en-GB" sz="1050" baseline="0" dirty="0" smtClean="0"/>
                        <a:t> CSR requirement is triggered</a:t>
                      </a:r>
                      <a:endParaRPr lang="en-GB" sz="1050" dirty="0"/>
                    </a:p>
                  </a:txBody>
                  <a:tcPr anchor="ctr"/>
                </a:tc>
                <a:tc>
                  <a:txBody>
                    <a:bodyPr/>
                    <a:lstStyle/>
                    <a:p>
                      <a:pPr>
                        <a:spcBef>
                          <a:spcPts val="300"/>
                        </a:spcBef>
                        <a:spcAft>
                          <a:spcPts val="300"/>
                        </a:spcAft>
                      </a:pPr>
                      <a:r>
                        <a:rPr lang="en-GB" sz="1050" dirty="0" smtClean="0"/>
                        <a:t>Rule 11.1</a:t>
                      </a:r>
                    </a:p>
                    <a:p>
                      <a:pPr>
                        <a:spcBef>
                          <a:spcPts val="300"/>
                        </a:spcBef>
                        <a:spcAft>
                          <a:spcPts val="300"/>
                        </a:spcAft>
                      </a:pPr>
                      <a:r>
                        <a:rPr lang="en-GB" sz="1050" dirty="0" smtClean="0"/>
                        <a:t>Required if</a:t>
                      </a:r>
                      <a:r>
                        <a:rPr lang="en-GB" sz="1050" baseline="0" dirty="0" smtClean="0"/>
                        <a:t> paid-up share capital &gt; INR 100 crores (to be appointed within 5 years) from the commencement of the Act</a:t>
                      </a:r>
                      <a:endParaRPr lang="en-GB" sz="1050" dirty="0"/>
                    </a:p>
                  </a:txBody>
                  <a:tcPr anchor="ctr"/>
                </a:tc>
                <a:tc>
                  <a:txBody>
                    <a:bodyPr/>
                    <a:lstStyle/>
                    <a:p>
                      <a:pPr>
                        <a:spcBef>
                          <a:spcPts val="300"/>
                        </a:spcBef>
                        <a:spcAft>
                          <a:spcPts val="300"/>
                        </a:spcAft>
                      </a:pPr>
                      <a:r>
                        <a:rPr lang="en-GB" sz="1050" dirty="0" smtClean="0"/>
                        <a:t>Section 151 </a:t>
                      </a:r>
                    </a:p>
                    <a:p>
                      <a:pPr>
                        <a:spcBef>
                          <a:spcPts val="300"/>
                        </a:spcBef>
                        <a:spcAft>
                          <a:spcPts val="300"/>
                        </a:spcAft>
                      </a:pPr>
                      <a:r>
                        <a:rPr lang="en-GB" sz="1050" dirty="0" smtClean="0"/>
                        <a:t>Rule 11.5</a:t>
                      </a:r>
                    </a:p>
                    <a:p>
                      <a:pPr>
                        <a:spcBef>
                          <a:spcPts val="300"/>
                        </a:spcBef>
                        <a:spcAft>
                          <a:spcPts val="300"/>
                        </a:spcAft>
                      </a:pPr>
                      <a:r>
                        <a:rPr lang="en-GB" sz="1050" dirty="0" smtClean="0"/>
                        <a:t>Not applicable</a:t>
                      </a:r>
                      <a:endParaRPr lang="en-GB" sz="1050" dirty="0"/>
                    </a:p>
                  </a:txBody>
                  <a:tcPr anchor="ctr"/>
                </a:tc>
                <a:tc rowSpan="3">
                  <a:txBody>
                    <a:bodyPr/>
                    <a:lstStyle/>
                    <a:p>
                      <a:pPr>
                        <a:spcBef>
                          <a:spcPts val="300"/>
                        </a:spcBef>
                        <a:spcAft>
                          <a:spcPts val="300"/>
                        </a:spcAft>
                      </a:pPr>
                      <a:r>
                        <a:rPr lang="en-GB" sz="1050" dirty="0" smtClean="0"/>
                        <a:t>1 director required to be resident in India</a:t>
                      </a:r>
                      <a:r>
                        <a:rPr lang="en-GB" sz="1050" baseline="0" dirty="0" smtClean="0"/>
                        <a:t> for at least 182 days in a calendar year</a:t>
                      </a:r>
                    </a:p>
                    <a:p>
                      <a:pPr>
                        <a:spcBef>
                          <a:spcPts val="300"/>
                        </a:spcBef>
                        <a:spcAft>
                          <a:spcPts val="300"/>
                        </a:spcAft>
                      </a:pPr>
                      <a:r>
                        <a:rPr lang="en-GB" sz="1050" baseline="0" dirty="0" smtClean="0"/>
                        <a:t>Section  149(3)</a:t>
                      </a:r>
                      <a:endParaRPr lang="en-GB" sz="1050" dirty="0"/>
                    </a:p>
                  </a:txBody>
                  <a:tcPr anchor="ctr"/>
                </a:tc>
              </a:tr>
              <a:tr h="1661232">
                <a:tc>
                  <a:txBody>
                    <a:bodyPr/>
                    <a:lstStyle/>
                    <a:p>
                      <a:pPr>
                        <a:spcBef>
                          <a:spcPts val="300"/>
                        </a:spcBef>
                        <a:spcAft>
                          <a:spcPts val="300"/>
                        </a:spcAft>
                      </a:pPr>
                      <a:r>
                        <a:rPr lang="en-GB" sz="1050" b="1" dirty="0" smtClean="0"/>
                        <a:t>Public</a:t>
                      </a:r>
                      <a:r>
                        <a:rPr lang="en-GB" sz="1050" b="1" baseline="0" dirty="0" smtClean="0"/>
                        <a:t> Unlisted Company</a:t>
                      </a:r>
                      <a:endParaRPr lang="en-GB" sz="1050" b="1" dirty="0"/>
                    </a:p>
                  </a:txBody>
                  <a:tcPr anchor="ctr"/>
                </a:tc>
                <a:tc>
                  <a:txBody>
                    <a:bodyPr/>
                    <a:lstStyle/>
                    <a:p>
                      <a:pPr>
                        <a:spcBef>
                          <a:spcPts val="300"/>
                        </a:spcBef>
                        <a:spcAft>
                          <a:spcPts val="300"/>
                        </a:spcAft>
                      </a:pPr>
                      <a:r>
                        <a:rPr lang="en-GB" sz="1050" dirty="0" smtClean="0"/>
                        <a:t>1/3</a:t>
                      </a:r>
                      <a:r>
                        <a:rPr lang="en-GB" sz="1050" baseline="30000" dirty="0" smtClean="0"/>
                        <a:t>rd</a:t>
                      </a:r>
                      <a:r>
                        <a:rPr lang="en-GB" sz="1050" dirty="0" smtClean="0"/>
                        <a:t> of the Board to be Independent if the Company has:</a:t>
                      </a:r>
                    </a:p>
                    <a:p>
                      <a:pPr marL="95250" indent="-95250">
                        <a:spcBef>
                          <a:spcPts val="300"/>
                        </a:spcBef>
                        <a:spcAft>
                          <a:spcPts val="300"/>
                        </a:spcAft>
                        <a:buFont typeface="Arial" pitchFamily="34" charset="0"/>
                        <a:buChar char="•"/>
                      </a:pPr>
                      <a:r>
                        <a:rPr lang="en-IN" sz="1050" dirty="0" smtClean="0"/>
                        <a:t>Paid-up</a:t>
                      </a:r>
                      <a:r>
                        <a:rPr lang="en-IN" sz="1050" baseline="0" dirty="0" smtClean="0"/>
                        <a:t> share capital of INR 100 crores or more</a:t>
                      </a:r>
                      <a:r>
                        <a:rPr lang="en-IN" sz="1050" dirty="0" smtClean="0"/>
                        <a:t>; or</a:t>
                      </a:r>
                    </a:p>
                    <a:p>
                      <a:pPr marL="95250" indent="-95250">
                        <a:spcBef>
                          <a:spcPts val="300"/>
                        </a:spcBef>
                        <a:spcAft>
                          <a:spcPts val="300"/>
                        </a:spcAft>
                        <a:buFont typeface="Arial" pitchFamily="34" charset="0"/>
                        <a:buChar char="•"/>
                      </a:pPr>
                      <a:r>
                        <a:rPr lang="en-IN" sz="1050" dirty="0" smtClean="0"/>
                        <a:t>Aggregate</a:t>
                      </a:r>
                      <a:r>
                        <a:rPr lang="en-IN" sz="1050" baseline="0" dirty="0" smtClean="0"/>
                        <a:t> outstanding loans, borrowings, debentures or deposits exceeding INR 200 crores</a:t>
                      </a:r>
                      <a:endParaRPr lang="en-GB" sz="1050" dirty="0"/>
                    </a:p>
                  </a:txBody>
                  <a:tcPr anchor="ctr"/>
                </a:tc>
                <a:tc>
                  <a:txBody>
                    <a:bodyPr/>
                    <a:lstStyle/>
                    <a:p>
                      <a:pPr>
                        <a:spcBef>
                          <a:spcPts val="300"/>
                        </a:spcBef>
                        <a:spcAft>
                          <a:spcPts val="300"/>
                        </a:spcAft>
                      </a:pPr>
                      <a:r>
                        <a:rPr lang="en-GB" sz="1050" dirty="0" smtClean="0"/>
                        <a:t>Required if</a:t>
                      </a:r>
                      <a:r>
                        <a:rPr lang="en-GB" sz="1050" baseline="0" dirty="0" smtClean="0"/>
                        <a:t> paid-up share capital &gt; INR 100 crores (to be appointed within 5 years) from the commencement of the Act</a:t>
                      </a:r>
                      <a:endParaRPr lang="en-GB" sz="1050" dirty="0"/>
                    </a:p>
                  </a:txBody>
                  <a:tcPr anchor="ctr"/>
                </a:tc>
                <a:tc>
                  <a:txBody>
                    <a:bodyPr/>
                    <a:lstStyle/>
                    <a:p>
                      <a:pPr>
                        <a:spcBef>
                          <a:spcPts val="300"/>
                        </a:spcBef>
                        <a:spcAft>
                          <a:spcPts val="300"/>
                        </a:spcAft>
                      </a:pPr>
                      <a:r>
                        <a:rPr lang="en-GB" sz="1050" dirty="0" smtClean="0"/>
                        <a:t>Not applicable</a:t>
                      </a:r>
                      <a:endParaRPr lang="en-GB" sz="1050" dirty="0"/>
                    </a:p>
                  </a:txBody>
                  <a:tcPr anchor="ctr"/>
                </a:tc>
                <a:tc vMerge="1">
                  <a:txBody>
                    <a:bodyPr/>
                    <a:lstStyle/>
                    <a:p>
                      <a:pPr>
                        <a:spcBef>
                          <a:spcPts val="300"/>
                        </a:spcBef>
                        <a:spcAft>
                          <a:spcPts val="300"/>
                        </a:spcAft>
                      </a:pPr>
                      <a:endParaRPr lang="en-GB" sz="1000" dirty="0"/>
                    </a:p>
                  </a:txBody>
                  <a:tcPr anchor="ctr"/>
                </a:tc>
              </a:tr>
              <a:tr h="1586063">
                <a:tc>
                  <a:txBody>
                    <a:bodyPr/>
                    <a:lstStyle/>
                    <a:p>
                      <a:pPr>
                        <a:spcBef>
                          <a:spcPts val="300"/>
                        </a:spcBef>
                        <a:spcAft>
                          <a:spcPts val="300"/>
                        </a:spcAft>
                      </a:pPr>
                      <a:r>
                        <a:rPr lang="en-GB" sz="1050" b="1" dirty="0" smtClean="0"/>
                        <a:t>Listed Company</a:t>
                      </a:r>
                      <a:endParaRPr lang="en-GB" sz="1050" b="1" dirty="0"/>
                    </a:p>
                  </a:txBody>
                  <a:tcPr anchor="ctr"/>
                </a:tc>
                <a:tc>
                  <a:txBody>
                    <a:bodyPr/>
                    <a:lstStyle/>
                    <a:p>
                      <a:pPr marL="95250" indent="-95250" algn="l" defTabSz="914400" rtl="0" eaLnBrk="1" latinLnBrk="0" hangingPunct="1">
                        <a:spcBef>
                          <a:spcPts val="300"/>
                        </a:spcBef>
                        <a:spcAft>
                          <a:spcPts val="300"/>
                        </a:spcAft>
                        <a:buFont typeface="Arial" pitchFamily="34" charset="0"/>
                        <a:buChar char="•"/>
                      </a:pPr>
                      <a:r>
                        <a:rPr lang="en-GB" sz="1050" kern="1200" dirty="0" smtClean="0"/>
                        <a:t>All listed companies to have 1/3rd of the Board comprised of Independent</a:t>
                      </a:r>
                      <a:r>
                        <a:rPr lang="en-GB" sz="1050" kern="1200" baseline="0" dirty="0" smtClean="0"/>
                        <a:t> Director</a:t>
                      </a:r>
                      <a:endParaRPr lang="en-GB" sz="1050" kern="1200" dirty="0" smtClean="0"/>
                    </a:p>
                    <a:p>
                      <a:pPr marL="95250" indent="-95250" algn="l" defTabSz="914400" rtl="0" eaLnBrk="1" latinLnBrk="0" hangingPunct="1">
                        <a:spcBef>
                          <a:spcPts val="300"/>
                        </a:spcBef>
                        <a:spcAft>
                          <a:spcPts val="300"/>
                        </a:spcAft>
                        <a:buFont typeface="Arial" pitchFamily="34" charset="0"/>
                        <a:buChar char="•"/>
                      </a:pPr>
                      <a:r>
                        <a:rPr lang="en-GB" sz="1050" kern="1200" dirty="0" smtClean="0"/>
                        <a:t>Requirement increases to half of the Board if there is an executive chairman [Clause 49, Listing Agreement]</a:t>
                      </a:r>
                      <a:endParaRPr lang="en-GB" sz="1050" kern="1200" dirty="0">
                        <a:solidFill>
                          <a:schemeClr val="dk1"/>
                        </a:solidFill>
                        <a:latin typeface="+mn-lt"/>
                        <a:ea typeface="+mn-ea"/>
                        <a:cs typeface="+mn-cs"/>
                      </a:endParaRPr>
                    </a:p>
                  </a:txBody>
                  <a:tcPr anchor="ctr"/>
                </a:tc>
                <a:tc>
                  <a:txBody>
                    <a:bodyPr/>
                    <a:lstStyle/>
                    <a:p>
                      <a:pPr>
                        <a:spcBef>
                          <a:spcPts val="300"/>
                        </a:spcBef>
                        <a:spcAft>
                          <a:spcPts val="300"/>
                        </a:spcAft>
                      </a:pPr>
                      <a:r>
                        <a:rPr lang="en-GB" sz="1050" dirty="0" smtClean="0"/>
                        <a:t>All listed companies to have</a:t>
                      </a:r>
                      <a:r>
                        <a:rPr lang="en-GB" sz="1050" baseline="0" dirty="0" smtClean="0"/>
                        <a:t> a woman director (to be appointed within 1 year) from the commencement of the Act</a:t>
                      </a:r>
                      <a:endParaRPr lang="en-GB" sz="1050" dirty="0"/>
                    </a:p>
                  </a:txBody>
                  <a:tcPr anchor="ctr"/>
                </a:tc>
                <a:tc>
                  <a:txBody>
                    <a:bodyPr/>
                    <a:lstStyle/>
                    <a:p>
                      <a:pPr>
                        <a:spcBef>
                          <a:spcPts val="300"/>
                        </a:spcBef>
                        <a:spcAft>
                          <a:spcPts val="300"/>
                        </a:spcAft>
                      </a:pPr>
                      <a:r>
                        <a:rPr lang="en-GB" sz="1050" dirty="0" smtClean="0"/>
                        <a:t>Mandatory?</a:t>
                      </a:r>
                      <a:r>
                        <a:rPr lang="en-GB" sz="1050" baseline="0" dirty="0" smtClean="0"/>
                        <a:t> </a:t>
                      </a:r>
                      <a:r>
                        <a:rPr lang="en-GB" sz="1050" i="1" baseline="0" dirty="0" err="1" smtClean="0"/>
                        <a:t>Suo</a:t>
                      </a:r>
                      <a:r>
                        <a:rPr lang="en-GB" sz="1050" i="1" baseline="0" dirty="0" smtClean="0"/>
                        <a:t> </a:t>
                      </a:r>
                      <a:r>
                        <a:rPr lang="en-GB" sz="1050" i="1" baseline="0" dirty="0" err="1" smtClean="0"/>
                        <a:t>motu</a:t>
                      </a:r>
                      <a:r>
                        <a:rPr lang="en-GB" sz="1050" baseline="0" dirty="0" smtClean="0"/>
                        <a:t> option</a:t>
                      </a:r>
                      <a:endParaRPr lang="en-GB" sz="1050" dirty="0" smtClean="0"/>
                    </a:p>
                    <a:p>
                      <a:pPr>
                        <a:spcBef>
                          <a:spcPts val="300"/>
                        </a:spcBef>
                        <a:spcAft>
                          <a:spcPts val="300"/>
                        </a:spcAft>
                      </a:pPr>
                      <a:r>
                        <a:rPr lang="en-GB" sz="1050" dirty="0" smtClean="0"/>
                        <a:t>Request of 1/10</a:t>
                      </a:r>
                      <a:r>
                        <a:rPr lang="en-GB" sz="1050" baseline="30000" dirty="0" smtClean="0"/>
                        <a:t>th</a:t>
                      </a:r>
                      <a:r>
                        <a:rPr lang="en-GB" sz="1050" dirty="0" smtClean="0"/>
                        <a:t> the number of small shareholders or 500 small shareholders (whichever</a:t>
                      </a:r>
                      <a:r>
                        <a:rPr lang="en-GB" sz="1050" baseline="0" dirty="0" smtClean="0"/>
                        <a:t> is lower)</a:t>
                      </a:r>
                      <a:endParaRPr lang="en-GB" sz="1050" dirty="0"/>
                    </a:p>
                  </a:txBody>
                  <a:tcPr anchor="ctr">
                    <a:solidFill>
                      <a:schemeClr val="accent6">
                        <a:lumMod val="75000"/>
                      </a:schemeClr>
                    </a:solidFill>
                  </a:tcPr>
                </a:tc>
                <a:tc vMerge="1">
                  <a:txBody>
                    <a:bodyPr/>
                    <a:lstStyle/>
                    <a:p>
                      <a:pPr marL="95250" indent="-95250" algn="l" defTabSz="914400" rtl="0" eaLnBrk="1" latinLnBrk="0" hangingPunct="1">
                        <a:spcBef>
                          <a:spcPts val="300"/>
                        </a:spcBef>
                        <a:spcAft>
                          <a:spcPts val="300"/>
                        </a:spcAft>
                        <a:buFont typeface="Arial" pitchFamily="34" charset="0"/>
                        <a:buChar char="•"/>
                      </a:pPr>
                      <a:endParaRPr lang="en-GB" sz="1000" kern="1200" dirty="0">
                        <a:solidFill>
                          <a:schemeClr val="dk1"/>
                        </a:solidFill>
                        <a:latin typeface="+mn-lt"/>
                        <a:ea typeface="+mn-ea"/>
                        <a:cs typeface="+mn-cs"/>
                      </a:endParaRPr>
                    </a:p>
                  </a:txBody>
                  <a:tcPr anchor="ctr"/>
                </a:tc>
              </a:tr>
            </a:tbl>
          </a:graphicData>
        </a:graphic>
      </p:graphicFrame>
      <p:pic>
        <p:nvPicPr>
          <p:cNvPr id="2050" name="Picture 2" descr="http://www.doctorramey.com/wp-content/uploads/2011/02/headscratch.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3400" y="5575300"/>
            <a:ext cx="576064" cy="88764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p:cNvCxnSpPr/>
          <p:nvPr/>
        </p:nvCxnSpPr>
        <p:spPr>
          <a:xfrm flipH="1">
            <a:off x="7505700" y="6096000"/>
            <a:ext cx="576064" cy="0"/>
          </a:xfrm>
          <a:prstGeom prst="straightConnector1">
            <a:avLst/>
          </a:prstGeom>
          <a:ln w="3810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3625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Independent Directors</a:t>
            </a:r>
          </a:p>
        </p:txBody>
      </p:sp>
      <p:sp>
        <p:nvSpPr>
          <p:cNvPr id="3" name="Content Placeholder 2"/>
          <p:cNvSpPr>
            <a:spLocks noGrp="1"/>
          </p:cNvSpPr>
          <p:nvPr>
            <p:ph idx="4294967295"/>
          </p:nvPr>
        </p:nvSpPr>
        <p:spPr>
          <a:xfrm>
            <a:off x="1524000" y="1676400"/>
            <a:ext cx="7315200" cy="4114800"/>
          </a:xfrm>
        </p:spPr>
        <p:txBody>
          <a:bodyPr>
            <a:noAutofit/>
          </a:bodyPr>
          <a:lstStyle/>
          <a:p>
            <a:pPr lvl="1" algn="just">
              <a:spcBef>
                <a:spcPts val="600"/>
              </a:spcBef>
              <a:spcAft>
                <a:spcPts val="1200"/>
              </a:spcAft>
            </a:pPr>
            <a:r>
              <a:rPr lang="en-US" sz="2000" dirty="0" smtClean="0">
                <a:solidFill>
                  <a:schemeClr val="tx1"/>
                </a:solidFill>
              </a:rPr>
              <a:t>Term Restrictions </a:t>
            </a:r>
            <a:r>
              <a:rPr lang="en-US" sz="2000" dirty="0">
                <a:solidFill>
                  <a:schemeClr val="tx1"/>
                </a:solidFill>
              </a:rPr>
              <a:t>[</a:t>
            </a:r>
            <a:r>
              <a:rPr lang="en-US" sz="2000" b="1" dirty="0" smtClean="0">
                <a:solidFill>
                  <a:schemeClr val="tx1"/>
                </a:solidFill>
              </a:rPr>
              <a:t>Section 149</a:t>
            </a:r>
            <a:r>
              <a:rPr lang="en-US" sz="2000" dirty="0">
                <a:solidFill>
                  <a:schemeClr val="tx1"/>
                </a:solidFill>
              </a:rPr>
              <a:t>]</a:t>
            </a:r>
            <a:r>
              <a:rPr lang="en-US" sz="2000" dirty="0" smtClean="0">
                <a:solidFill>
                  <a:schemeClr val="tx1"/>
                </a:solidFill>
              </a:rPr>
              <a:t>: </a:t>
            </a:r>
            <a:endParaRPr lang="en-US" sz="2000" dirty="0">
              <a:solidFill>
                <a:schemeClr val="tx1"/>
              </a:solidFill>
            </a:endParaRPr>
          </a:p>
          <a:p>
            <a:pPr marL="908050" lvl="2" indent="-450850" algn="just">
              <a:spcBef>
                <a:spcPts val="600"/>
              </a:spcBef>
              <a:spcAft>
                <a:spcPts val="1200"/>
              </a:spcAft>
              <a:buFont typeface="Khaitan" pitchFamily="50" charset="0"/>
              <a:buChar char="–"/>
            </a:pPr>
            <a:r>
              <a:rPr lang="en-US" sz="2000" dirty="0">
                <a:solidFill>
                  <a:schemeClr val="tx1"/>
                </a:solidFill>
              </a:rPr>
              <a:t>2 consecutive terms of 5 years </a:t>
            </a:r>
            <a:r>
              <a:rPr lang="en-US" sz="2000" dirty="0" smtClean="0">
                <a:solidFill>
                  <a:schemeClr val="tx1"/>
                </a:solidFill>
              </a:rPr>
              <a:t>each;</a:t>
            </a:r>
            <a:endParaRPr lang="en-US" sz="2000" dirty="0">
              <a:solidFill>
                <a:schemeClr val="tx1"/>
              </a:solidFill>
            </a:endParaRPr>
          </a:p>
          <a:p>
            <a:pPr marL="908050" lvl="2" indent="-450850" algn="just">
              <a:spcBef>
                <a:spcPts val="600"/>
              </a:spcBef>
              <a:spcAft>
                <a:spcPts val="1200"/>
              </a:spcAft>
              <a:buFont typeface="Khaitan" pitchFamily="50" charset="0"/>
              <a:buChar char="–"/>
            </a:pPr>
            <a:r>
              <a:rPr lang="en-US" sz="2000" dirty="0">
                <a:solidFill>
                  <a:schemeClr val="tx1"/>
                </a:solidFill>
              </a:rPr>
              <a:t>3 year cool-off (no association with the company) before becoming eligible </a:t>
            </a:r>
            <a:r>
              <a:rPr lang="en-US" sz="2000" dirty="0" smtClean="0">
                <a:solidFill>
                  <a:schemeClr val="tx1"/>
                </a:solidFill>
              </a:rPr>
              <a:t>again.</a:t>
            </a:r>
            <a:endParaRPr lang="en-US" sz="2000" dirty="0">
              <a:solidFill>
                <a:schemeClr val="tx1"/>
              </a:solidFill>
            </a:endParaRPr>
          </a:p>
          <a:p>
            <a:pPr lvl="1" algn="just">
              <a:spcBef>
                <a:spcPts val="600"/>
              </a:spcBef>
              <a:spcAft>
                <a:spcPts val="1200"/>
              </a:spcAft>
            </a:pPr>
            <a:r>
              <a:rPr lang="en-US" sz="2000" dirty="0">
                <a:solidFill>
                  <a:schemeClr val="tx1"/>
                </a:solidFill>
              </a:rPr>
              <a:t>Board’s Report [</a:t>
            </a:r>
            <a:r>
              <a:rPr lang="en-US" sz="2000" b="1" dirty="0" smtClean="0">
                <a:solidFill>
                  <a:schemeClr val="tx1"/>
                </a:solidFill>
              </a:rPr>
              <a:t>Section </a:t>
            </a:r>
            <a:r>
              <a:rPr lang="en-US" sz="2000" b="1" dirty="0">
                <a:solidFill>
                  <a:schemeClr val="tx1"/>
                </a:solidFill>
              </a:rPr>
              <a:t>134</a:t>
            </a:r>
            <a:r>
              <a:rPr lang="en-US" sz="2000" dirty="0">
                <a:solidFill>
                  <a:schemeClr val="tx1"/>
                </a:solidFill>
              </a:rPr>
              <a:t>]:</a:t>
            </a:r>
          </a:p>
          <a:p>
            <a:pPr marL="908050" lvl="2" indent="-450850" algn="just">
              <a:spcBef>
                <a:spcPts val="600"/>
              </a:spcBef>
              <a:spcAft>
                <a:spcPts val="1200"/>
              </a:spcAft>
              <a:buFont typeface="Khaitan" pitchFamily="50" charset="0"/>
              <a:buChar char="–"/>
            </a:pPr>
            <a:r>
              <a:rPr lang="en-US" sz="2000" dirty="0">
                <a:solidFill>
                  <a:schemeClr val="tx1"/>
                </a:solidFill>
              </a:rPr>
              <a:t>To provide statements that the </a:t>
            </a:r>
            <a:r>
              <a:rPr lang="en-US" sz="2000" dirty="0" smtClean="0">
                <a:solidFill>
                  <a:schemeClr val="tx1"/>
                </a:solidFill>
              </a:rPr>
              <a:t>Independent Director </a:t>
            </a:r>
            <a:r>
              <a:rPr lang="en-US" sz="2000" dirty="0">
                <a:solidFill>
                  <a:schemeClr val="tx1"/>
                </a:solidFill>
              </a:rPr>
              <a:t>possesses the appropriate balance of skills, experience and </a:t>
            </a:r>
            <a:r>
              <a:rPr lang="en-US" sz="2000" dirty="0" smtClean="0">
                <a:solidFill>
                  <a:schemeClr val="tx1"/>
                </a:solidFill>
              </a:rPr>
              <a:t>knowledge</a:t>
            </a:r>
            <a:endParaRPr lang="en-US" sz="2000" dirty="0">
              <a:solidFill>
                <a:schemeClr val="tx1"/>
              </a:solidFill>
            </a:endParaRPr>
          </a:p>
        </p:txBody>
      </p:sp>
    </p:spTree>
    <p:extLst>
      <p:ext uri="{BB962C8B-B14F-4D97-AF65-F5344CB8AC3E}">
        <p14:creationId xmlns:p14="http://schemas.microsoft.com/office/powerpoint/2010/main" val="3323569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Independent Directors</a:t>
            </a:r>
          </a:p>
        </p:txBody>
      </p:sp>
      <p:sp>
        <p:nvSpPr>
          <p:cNvPr id="3" name="Content Placeholder 2"/>
          <p:cNvSpPr>
            <a:spLocks noGrp="1"/>
          </p:cNvSpPr>
          <p:nvPr>
            <p:ph idx="4294967295"/>
          </p:nvPr>
        </p:nvSpPr>
        <p:spPr>
          <a:xfrm>
            <a:off x="1524000" y="1600200"/>
            <a:ext cx="7315200" cy="4141440"/>
          </a:xfrm>
        </p:spPr>
        <p:txBody>
          <a:bodyPr>
            <a:noAutofit/>
          </a:bodyPr>
          <a:lstStyle/>
          <a:p>
            <a:pPr lvl="1" algn="just">
              <a:spcBef>
                <a:spcPts val="600"/>
              </a:spcBef>
              <a:spcAft>
                <a:spcPts val="1200"/>
              </a:spcAft>
            </a:pPr>
            <a:r>
              <a:rPr lang="en-US" sz="2000" dirty="0" smtClean="0">
                <a:solidFill>
                  <a:schemeClr val="tx1"/>
                </a:solidFill>
              </a:rPr>
              <a:t>Impact</a:t>
            </a:r>
            <a:endParaRPr lang="en-US" sz="2000" dirty="0">
              <a:solidFill>
                <a:schemeClr val="tx1"/>
              </a:solidFill>
            </a:endParaRPr>
          </a:p>
          <a:p>
            <a:pPr marL="908050" lvl="2" indent="-450850" algn="just">
              <a:spcBef>
                <a:spcPts val="600"/>
              </a:spcBef>
              <a:spcAft>
                <a:spcPts val="1200"/>
              </a:spcAft>
              <a:buFont typeface="Khaitan" pitchFamily="50" charset="0"/>
              <a:buChar char="–"/>
            </a:pPr>
            <a:r>
              <a:rPr lang="en-US" sz="2000" dirty="0">
                <a:solidFill>
                  <a:schemeClr val="tx1"/>
                </a:solidFill>
              </a:rPr>
              <a:t>Investor Nominee Directors cannot be regarded as </a:t>
            </a:r>
            <a:r>
              <a:rPr lang="en-US" sz="2000" dirty="0" smtClean="0">
                <a:solidFill>
                  <a:schemeClr val="tx1"/>
                </a:solidFill>
              </a:rPr>
              <a:t>Independent Directors </a:t>
            </a:r>
            <a:r>
              <a:rPr lang="en-US" sz="2000" dirty="0">
                <a:solidFill>
                  <a:schemeClr val="tx1"/>
                </a:solidFill>
              </a:rPr>
              <a:t>[</a:t>
            </a:r>
            <a:r>
              <a:rPr lang="en-US" sz="2000" dirty="0" smtClean="0">
                <a:solidFill>
                  <a:schemeClr val="tx1"/>
                </a:solidFill>
              </a:rPr>
              <a:t>Section 149 (</a:t>
            </a:r>
            <a:r>
              <a:rPr lang="en-US" sz="2000" dirty="0">
                <a:solidFill>
                  <a:schemeClr val="tx1"/>
                </a:solidFill>
              </a:rPr>
              <a:t>7)]</a:t>
            </a:r>
          </a:p>
          <a:p>
            <a:pPr lvl="1" algn="just">
              <a:spcBef>
                <a:spcPts val="600"/>
              </a:spcBef>
              <a:spcAft>
                <a:spcPts val="1200"/>
              </a:spcAft>
            </a:pPr>
            <a:r>
              <a:rPr lang="en-US" sz="2000" dirty="0" smtClean="0">
                <a:solidFill>
                  <a:schemeClr val="tx1"/>
                </a:solidFill>
              </a:rPr>
              <a:t>Definition </a:t>
            </a:r>
            <a:r>
              <a:rPr lang="en-US" sz="2000" dirty="0">
                <a:solidFill>
                  <a:schemeClr val="tx1"/>
                </a:solidFill>
              </a:rPr>
              <a:t>[</a:t>
            </a:r>
            <a:r>
              <a:rPr lang="en-US" sz="2000" dirty="0" smtClean="0">
                <a:solidFill>
                  <a:schemeClr val="tx1"/>
                </a:solidFill>
              </a:rPr>
              <a:t>Section 149 (6)</a:t>
            </a:r>
            <a:r>
              <a:rPr lang="en-US" sz="2000" dirty="0">
                <a:solidFill>
                  <a:schemeClr val="tx1"/>
                </a:solidFill>
              </a:rPr>
              <a:t>]</a:t>
            </a:r>
            <a:r>
              <a:rPr lang="en-US" sz="2000" dirty="0" smtClean="0">
                <a:solidFill>
                  <a:schemeClr val="tx1"/>
                </a:solidFill>
              </a:rPr>
              <a:t>: A </a:t>
            </a:r>
            <a:r>
              <a:rPr lang="en-US" sz="2000" dirty="0">
                <a:solidFill>
                  <a:schemeClr val="tx1"/>
                </a:solidFill>
              </a:rPr>
              <a:t>director other than a Managing Director, Whole-Time Director or Nominee Director, who:</a:t>
            </a:r>
          </a:p>
          <a:p>
            <a:pPr marL="908050" lvl="2" indent="-450850" algn="just">
              <a:spcBef>
                <a:spcPts val="600"/>
              </a:spcBef>
              <a:spcAft>
                <a:spcPts val="1200"/>
              </a:spcAft>
              <a:buFont typeface="Khaitan" pitchFamily="50" charset="0"/>
              <a:buChar char="–"/>
            </a:pPr>
            <a:r>
              <a:rPr lang="en-US" sz="2000" dirty="0">
                <a:solidFill>
                  <a:schemeClr val="tx1"/>
                </a:solidFill>
              </a:rPr>
              <a:t>i</a:t>
            </a:r>
            <a:r>
              <a:rPr lang="en-US" sz="2000" dirty="0" smtClean="0">
                <a:solidFill>
                  <a:schemeClr val="tx1"/>
                </a:solidFill>
              </a:rPr>
              <a:t>n </a:t>
            </a:r>
            <a:r>
              <a:rPr lang="en-US" sz="2000" dirty="0">
                <a:solidFill>
                  <a:schemeClr val="tx1"/>
                </a:solidFill>
              </a:rPr>
              <a:t>the opinion of the Board, is a person of </a:t>
            </a:r>
            <a:r>
              <a:rPr lang="en-US" sz="2000" b="1" dirty="0">
                <a:solidFill>
                  <a:schemeClr val="tx1"/>
                </a:solidFill>
              </a:rPr>
              <a:t>integrity</a:t>
            </a:r>
            <a:r>
              <a:rPr lang="en-US" sz="2000" dirty="0">
                <a:solidFill>
                  <a:schemeClr val="tx1"/>
                </a:solidFill>
              </a:rPr>
              <a:t>, with relevant </a:t>
            </a:r>
            <a:r>
              <a:rPr lang="en-US" sz="2000" b="1" dirty="0">
                <a:solidFill>
                  <a:schemeClr val="tx1"/>
                </a:solidFill>
              </a:rPr>
              <a:t>experience and expertise</a:t>
            </a:r>
            <a:r>
              <a:rPr lang="en-US" sz="2000" dirty="0" smtClean="0">
                <a:solidFill>
                  <a:schemeClr val="tx1"/>
                </a:solidFill>
              </a:rPr>
              <a:t>;</a:t>
            </a:r>
            <a:endParaRPr lang="en-US" sz="2000" dirty="0">
              <a:solidFill>
                <a:schemeClr val="tx1"/>
              </a:solidFill>
            </a:endParaRPr>
          </a:p>
        </p:txBody>
      </p:sp>
    </p:spTree>
    <p:extLst>
      <p:ext uri="{BB962C8B-B14F-4D97-AF65-F5344CB8AC3E}">
        <p14:creationId xmlns:p14="http://schemas.microsoft.com/office/powerpoint/2010/main" val="3747871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Independent Directors</a:t>
            </a:r>
          </a:p>
        </p:txBody>
      </p:sp>
      <p:sp>
        <p:nvSpPr>
          <p:cNvPr id="3" name="Content Placeholder 2"/>
          <p:cNvSpPr>
            <a:spLocks noGrp="1"/>
          </p:cNvSpPr>
          <p:nvPr>
            <p:ph idx="4294967295"/>
          </p:nvPr>
        </p:nvSpPr>
        <p:spPr>
          <a:xfrm>
            <a:off x="1524000" y="1676400"/>
            <a:ext cx="7315200" cy="4141440"/>
          </a:xfrm>
        </p:spPr>
        <p:txBody>
          <a:bodyPr>
            <a:noAutofit/>
          </a:bodyPr>
          <a:lstStyle/>
          <a:p>
            <a:pPr marL="457200" lvl="2" algn="just">
              <a:spcBef>
                <a:spcPts val="600"/>
              </a:spcBef>
              <a:spcAft>
                <a:spcPts val="1200"/>
              </a:spcAft>
            </a:pPr>
            <a:r>
              <a:rPr lang="en-US" sz="2000" dirty="0">
                <a:solidFill>
                  <a:schemeClr val="tx1"/>
                </a:solidFill>
              </a:rPr>
              <a:t>i</a:t>
            </a:r>
            <a:r>
              <a:rPr lang="en-US" sz="2000" dirty="0" smtClean="0">
                <a:solidFill>
                  <a:schemeClr val="tx1"/>
                </a:solidFill>
              </a:rPr>
              <a:t>s </a:t>
            </a:r>
            <a:r>
              <a:rPr lang="en-US" sz="2000" dirty="0">
                <a:solidFill>
                  <a:schemeClr val="tx1"/>
                </a:solidFill>
              </a:rPr>
              <a:t>or was </a:t>
            </a:r>
            <a:r>
              <a:rPr lang="en-US" sz="2000" b="1" dirty="0">
                <a:solidFill>
                  <a:schemeClr val="tx1"/>
                </a:solidFill>
              </a:rPr>
              <a:t>not a promoter or director</a:t>
            </a:r>
            <a:r>
              <a:rPr lang="en-US" sz="2000" dirty="0">
                <a:solidFill>
                  <a:schemeClr val="tx1"/>
                </a:solidFill>
              </a:rPr>
              <a:t> of the company or any holding, subsidiary or associate company;</a:t>
            </a:r>
          </a:p>
          <a:p>
            <a:pPr marL="457200" lvl="2" algn="just">
              <a:spcBef>
                <a:spcPts val="600"/>
              </a:spcBef>
              <a:spcAft>
                <a:spcPts val="1200"/>
              </a:spcAft>
            </a:pPr>
            <a:r>
              <a:rPr lang="en-US" sz="2000" dirty="0">
                <a:solidFill>
                  <a:schemeClr val="tx1"/>
                </a:solidFill>
              </a:rPr>
              <a:t>i</a:t>
            </a:r>
            <a:r>
              <a:rPr lang="en-US" sz="2000" dirty="0" smtClean="0">
                <a:solidFill>
                  <a:schemeClr val="tx1"/>
                </a:solidFill>
              </a:rPr>
              <a:t>s </a:t>
            </a:r>
            <a:r>
              <a:rPr lang="en-US" sz="2000" b="1" dirty="0">
                <a:solidFill>
                  <a:schemeClr val="tx1"/>
                </a:solidFill>
              </a:rPr>
              <a:t>not related to a promoter or director</a:t>
            </a:r>
            <a:r>
              <a:rPr lang="en-US" sz="2000" dirty="0">
                <a:solidFill>
                  <a:schemeClr val="tx1"/>
                </a:solidFill>
              </a:rPr>
              <a:t> of the company, or any holding, subsidiary or associate company;</a:t>
            </a:r>
          </a:p>
          <a:p>
            <a:pPr marL="457200" lvl="2" algn="just">
              <a:spcBef>
                <a:spcPts val="600"/>
              </a:spcBef>
              <a:spcAft>
                <a:spcPts val="1200"/>
              </a:spcAft>
            </a:pPr>
            <a:r>
              <a:rPr lang="en-US" sz="2000" dirty="0">
                <a:solidFill>
                  <a:schemeClr val="tx1"/>
                </a:solidFill>
              </a:rPr>
              <a:t>d</a:t>
            </a:r>
            <a:r>
              <a:rPr lang="en-US" sz="2000" dirty="0" smtClean="0">
                <a:solidFill>
                  <a:schemeClr val="tx1"/>
                </a:solidFill>
              </a:rPr>
              <a:t>oes not have and has </a:t>
            </a:r>
            <a:r>
              <a:rPr lang="en-US" sz="2000" b="1" dirty="0" smtClean="0">
                <a:solidFill>
                  <a:schemeClr val="tx1"/>
                </a:solidFill>
              </a:rPr>
              <a:t>not had any pecuniary relationship</a:t>
            </a:r>
            <a:r>
              <a:rPr lang="en-US" sz="2000" dirty="0" smtClean="0">
                <a:solidFill>
                  <a:schemeClr val="tx1"/>
                </a:solidFill>
              </a:rPr>
              <a:t> with the company and its promoters or directors, including any holding company, subsidiary or associate company (no materiality threshold, unlike Listing Agreement)</a:t>
            </a:r>
          </a:p>
        </p:txBody>
      </p:sp>
    </p:spTree>
    <p:extLst>
      <p:ext uri="{BB962C8B-B14F-4D97-AF65-F5344CB8AC3E}">
        <p14:creationId xmlns:p14="http://schemas.microsoft.com/office/powerpoint/2010/main" val="4088007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Independent Directors</a:t>
            </a:r>
          </a:p>
        </p:txBody>
      </p:sp>
      <p:sp>
        <p:nvSpPr>
          <p:cNvPr id="3" name="Content Placeholder 2"/>
          <p:cNvSpPr>
            <a:spLocks noGrp="1"/>
          </p:cNvSpPr>
          <p:nvPr>
            <p:ph idx="4294967295"/>
          </p:nvPr>
        </p:nvSpPr>
        <p:spPr>
          <a:xfrm>
            <a:off x="1524000" y="1447800"/>
            <a:ext cx="7315200" cy="4598640"/>
          </a:xfrm>
        </p:spPr>
        <p:txBody>
          <a:bodyPr>
            <a:noAutofit/>
          </a:bodyPr>
          <a:lstStyle/>
          <a:p>
            <a:pPr lvl="1" algn="just">
              <a:spcBef>
                <a:spcPts val="600"/>
              </a:spcBef>
              <a:spcAft>
                <a:spcPts val="1200"/>
              </a:spcAft>
            </a:pPr>
            <a:r>
              <a:rPr lang="en-US" sz="2000" dirty="0">
                <a:solidFill>
                  <a:schemeClr val="tx1"/>
                </a:solidFill>
              </a:rPr>
              <a:t>w</a:t>
            </a:r>
            <a:r>
              <a:rPr lang="en-US" sz="2000" dirty="0" smtClean="0">
                <a:solidFill>
                  <a:schemeClr val="tx1"/>
                </a:solidFill>
              </a:rPr>
              <a:t>hose </a:t>
            </a:r>
            <a:r>
              <a:rPr lang="en-US" sz="2000" b="1" dirty="0">
                <a:solidFill>
                  <a:schemeClr val="tx1"/>
                </a:solidFill>
              </a:rPr>
              <a:t>relatives do not have any pecuniary relationship</a:t>
            </a:r>
            <a:r>
              <a:rPr lang="en-US" sz="2000" dirty="0">
                <a:solidFill>
                  <a:schemeClr val="tx1"/>
                </a:solidFill>
              </a:rPr>
              <a:t> or transaction with the company or its holding, subsidiary or associate company, or their promoters or directors amounting to 2% or more of the gross turnover of the relevant entity, or INR 50 lakhs (subject to change), whichever is lower, during the current financial year or the two preceding financial years</a:t>
            </a:r>
          </a:p>
          <a:p>
            <a:pPr lvl="1" algn="just">
              <a:spcBef>
                <a:spcPts val="600"/>
              </a:spcBef>
              <a:spcAft>
                <a:spcPts val="1200"/>
              </a:spcAft>
            </a:pPr>
            <a:r>
              <a:rPr lang="en-US" sz="2000" dirty="0">
                <a:solidFill>
                  <a:schemeClr val="tx1"/>
                </a:solidFill>
              </a:rPr>
              <a:t>w</a:t>
            </a:r>
            <a:r>
              <a:rPr lang="en-US" sz="2000" dirty="0" smtClean="0">
                <a:solidFill>
                  <a:schemeClr val="tx1"/>
                </a:solidFill>
              </a:rPr>
              <a:t>ho </a:t>
            </a:r>
            <a:r>
              <a:rPr lang="en-US" sz="2000" dirty="0">
                <a:solidFill>
                  <a:schemeClr val="tx1"/>
                </a:solidFill>
              </a:rPr>
              <a:t>neither </a:t>
            </a:r>
            <a:r>
              <a:rPr lang="en-US" sz="2000" b="1" dirty="0">
                <a:solidFill>
                  <a:schemeClr val="tx1"/>
                </a:solidFill>
              </a:rPr>
              <a:t>himself nor any of his relatives</a:t>
            </a:r>
            <a:r>
              <a:rPr lang="en-US" sz="2000" dirty="0">
                <a:solidFill>
                  <a:schemeClr val="tx1"/>
                </a:solidFill>
              </a:rPr>
              <a:t>:</a:t>
            </a:r>
          </a:p>
          <a:p>
            <a:pPr marL="908050" lvl="2" indent="-450850" algn="just">
              <a:spcBef>
                <a:spcPts val="600"/>
              </a:spcBef>
              <a:spcAft>
                <a:spcPts val="1200"/>
              </a:spcAft>
              <a:buFont typeface="Khaitan" pitchFamily="50" charset="0"/>
              <a:buChar char="–"/>
            </a:pPr>
            <a:r>
              <a:rPr lang="en-US" sz="2000" dirty="0">
                <a:solidFill>
                  <a:schemeClr val="tx1"/>
                </a:solidFill>
              </a:rPr>
              <a:t>h</a:t>
            </a:r>
            <a:r>
              <a:rPr lang="en-US" sz="2000" dirty="0" smtClean="0">
                <a:solidFill>
                  <a:schemeClr val="tx1"/>
                </a:solidFill>
              </a:rPr>
              <a:t>olds </a:t>
            </a:r>
            <a:r>
              <a:rPr lang="en-US" sz="2000" dirty="0">
                <a:solidFill>
                  <a:schemeClr val="tx1"/>
                </a:solidFill>
              </a:rPr>
              <a:t>or </a:t>
            </a:r>
            <a:r>
              <a:rPr lang="en-US" sz="2000" b="1" dirty="0">
                <a:solidFill>
                  <a:schemeClr val="tx1"/>
                </a:solidFill>
              </a:rPr>
              <a:t>has held the position of Key Managerial Personnel</a:t>
            </a:r>
            <a:r>
              <a:rPr lang="en-US" sz="2000" dirty="0">
                <a:solidFill>
                  <a:schemeClr val="tx1"/>
                </a:solidFill>
              </a:rPr>
              <a:t> or has </a:t>
            </a:r>
            <a:r>
              <a:rPr lang="en-US" sz="2000" b="1" dirty="0">
                <a:solidFill>
                  <a:schemeClr val="tx1"/>
                </a:solidFill>
              </a:rPr>
              <a:t>been an employee</a:t>
            </a:r>
            <a:r>
              <a:rPr lang="en-US" sz="2000" dirty="0">
                <a:solidFill>
                  <a:schemeClr val="tx1"/>
                </a:solidFill>
              </a:rPr>
              <a:t> of the company, or its holding, subsidiary or associate company in the </a:t>
            </a:r>
            <a:r>
              <a:rPr lang="en-US" sz="2000" b="1" dirty="0">
                <a:solidFill>
                  <a:schemeClr val="tx1"/>
                </a:solidFill>
              </a:rPr>
              <a:t>preceding 3 financial years</a:t>
            </a:r>
            <a:r>
              <a:rPr lang="en-US" sz="2000" dirty="0">
                <a:solidFill>
                  <a:schemeClr val="tx1"/>
                </a:solidFill>
              </a:rPr>
              <a:t>;</a:t>
            </a:r>
          </a:p>
          <a:p>
            <a:pPr marL="355600" lvl="2" indent="-169863" algn="just">
              <a:lnSpc>
                <a:spcPct val="120000"/>
              </a:lnSpc>
              <a:spcBef>
                <a:spcPts val="300"/>
              </a:spcBef>
              <a:spcAft>
                <a:spcPts val="300"/>
              </a:spcAft>
              <a:buFont typeface="Arial" pitchFamily="34" charset="0"/>
              <a:buChar char="•"/>
            </a:pPr>
            <a:endParaRPr lang="en-US" sz="1000" dirty="0" smtClean="0">
              <a:solidFill>
                <a:schemeClr val="tx1"/>
              </a:solidFill>
            </a:endParaRPr>
          </a:p>
          <a:p>
            <a:pPr marL="355600" lvl="2" indent="-169863" algn="just">
              <a:lnSpc>
                <a:spcPct val="120000"/>
              </a:lnSpc>
              <a:spcBef>
                <a:spcPts val="300"/>
              </a:spcBef>
              <a:spcAft>
                <a:spcPts val="300"/>
              </a:spcAft>
              <a:buFont typeface="Arial" pitchFamily="34" charset="0"/>
              <a:buChar char="•"/>
            </a:pPr>
            <a:endParaRPr lang="en-US" sz="1000" dirty="0">
              <a:solidFill>
                <a:schemeClr val="tx1"/>
              </a:solidFill>
            </a:endParaRPr>
          </a:p>
        </p:txBody>
      </p:sp>
    </p:spTree>
    <p:extLst>
      <p:ext uri="{BB962C8B-B14F-4D97-AF65-F5344CB8AC3E}">
        <p14:creationId xmlns:p14="http://schemas.microsoft.com/office/powerpoint/2010/main" val="3009535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Independent Directors</a:t>
            </a:r>
          </a:p>
        </p:txBody>
      </p:sp>
      <p:sp>
        <p:nvSpPr>
          <p:cNvPr id="3" name="Content Placeholder 2"/>
          <p:cNvSpPr>
            <a:spLocks noGrp="1"/>
          </p:cNvSpPr>
          <p:nvPr>
            <p:ph idx="4294967295"/>
          </p:nvPr>
        </p:nvSpPr>
        <p:spPr>
          <a:xfrm>
            <a:off x="1524000" y="1524000"/>
            <a:ext cx="7315200" cy="4522440"/>
          </a:xfrm>
        </p:spPr>
        <p:txBody>
          <a:bodyPr>
            <a:noAutofit/>
          </a:bodyPr>
          <a:lstStyle/>
          <a:p>
            <a:pPr marL="450850" lvl="2" indent="-450850" algn="just">
              <a:spcBef>
                <a:spcPts val="600"/>
              </a:spcBef>
              <a:spcAft>
                <a:spcPts val="1200"/>
              </a:spcAft>
            </a:pPr>
            <a:r>
              <a:rPr lang="en-US" sz="2000" dirty="0">
                <a:solidFill>
                  <a:schemeClr val="tx1"/>
                </a:solidFill>
              </a:rPr>
              <a:t>i</a:t>
            </a:r>
            <a:r>
              <a:rPr lang="en-US" sz="2000" dirty="0" smtClean="0">
                <a:solidFill>
                  <a:schemeClr val="tx1"/>
                </a:solidFill>
              </a:rPr>
              <a:t>s or has been an </a:t>
            </a:r>
            <a:r>
              <a:rPr lang="en-US" sz="2000" b="1" dirty="0" smtClean="0">
                <a:solidFill>
                  <a:schemeClr val="tx1"/>
                </a:solidFill>
              </a:rPr>
              <a:t>employee, proprietor or partner</a:t>
            </a:r>
            <a:r>
              <a:rPr lang="en-US" sz="2000" dirty="0" smtClean="0">
                <a:solidFill>
                  <a:schemeClr val="tx1"/>
                </a:solidFill>
              </a:rPr>
              <a:t> (in the </a:t>
            </a:r>
            <a:r>
              <a:rPr lang="en-US" sz="2000" b="1" dirty="0" smtClean="0">
                <a:solidFill>
                  <a:schemeClr val="tx1"/>
                </a:solidFill>
              </a:rPr>
              <a:t>preceding 3 financial years</a:t>
            </a:r>
            <a:r>
              <a:rPr lang="en-US" sz="2000" dirty="0" smtClean="0">
                <a:solidFill>
                  <a:schemeClr val="tx1"/>
                </a:solidFill>
              </a:rPr>
              <a:t>) of:</a:t>
            </a:r>
            <a:endParaRPr lang="en-US" sz="2000" dirty="0">
              <a:solidFill>
                <a:schemeClr val="tx1"/>
              </a:solidFill>
            </a:endParaRPr>
          </a:p>
          <a:p>
            <a:pPr marL="914400" lvl="3" indent="-457200" algn="just" defTabSz="977900">
              <a:spcBef>
                <a:spcPts val="600"/>
              </a:spcBef>
              <a:spcAft>
                <a:spcPts val="1200"/>
              </a:spcAft>
              <a:buFont typeface="Khaitan" pitchFamily="50" charset="0"/>
              <a:buChar char="–"/>
            </a:pPr>
            <a:r>
              <a:rPr lang="en-US" dirty="0" smtClean="0"/>
              <a:t>any firm of </a:t>
            </a:r>
            <a:r>
              <a:rPr lang="en-US" b="1" dirty="0" smtClean="0"/>
              <a:t>auditors, company secretaries or cost auditors</a:t>
            </a:r>
            <a:r>
              <a:rPr lang="en-US" dirty="0" smtClean="0"/>
              <a:t> of the company or its holding, subsidiary or associate company; or</a:t>
            </a:r>
          </a:p>
          <a:p>
            <a:pPr marL="914400" lvl="3" indent="-457200" algn="just" defTabSz="977900">
              <a:spcBef>
                <a:spcPts val="600"/>
              </a:spcBef>
              <a:spcAft>
                <a:spcPts val="1200"/>
              </a:spcAft>
              <a:buFont typeface="Khaitan" pitchFamily="50" charset="0"/>
              <a:buChar char="–"/>
            </a:pPr>
            <a:r>
              <a:rPr lang="en-US" dirty="0"/>
              <a:t>a</a:t>
            </a:r>
            <a:r>
              <a:rPr lang="en-US" dirty="0" smtClean="0"/>
              <a:t>ny </a:t>
            </a:r>
            <a:r>
              <a:rPr lang="en-US" b="1" dirty="0" smtClean="0"/>
              <a:t>legal or consulting firm</a:t>
            </a:r>
            <a:r>
              <a:rPr lang="en-US" dirty="0" smtClean="0"/>
              <a:t> that </a:t>
            </a:r>
            <a:r>
              <a:rPr lang="en-US" b="1" dirty="0" smtClean="0"/>
              <a:t>has or has had any transaction</a:t>
            </a:r>
            <a:r>
              <a:rPr lang="en-US" dirty="0" smtClean="0"/>
              <a:t> with the company, or its holding, subsidiary or associate company </a:t>
            </a:r>
            <a:r>
              <a:rPr lang="en-US" b="1" dirty="0" smtClean="0"/>
              <a:t>amounting to 10% or more of the gross turnover</a:t>
            </a:r>
            <a:r>
              <a:rPr lang="en-US" dirty="0" smtClean="0"/>
              <a:t> of such company</a:t>
            </a:r>
            <a:endParaRPr lang="en-US" dirty="0"/>
          </a:p>
          <a:p>
            <a:pPr marL="450850" lvl="2" indent="-450850" algn="just">
              <a:spcBef>
                <a:spcPts val="600"/>
              </a:spcBef>
              <a:spcAft>
                <a:spcPts val="1200"/>
              </a:spcAft>
            </a:pPr>
            <a:r>
              <a:rPr lang="en-US" sz="2000" b="1" dirty="0">
                <a:solidFill>
                  <a:schemeClr val="tx1"/>
                </a:solidFill>
              </a:rPr>
              <a:t>h</a:t>
            </a:r>
            <a:r>
              <a:rPr lang="en-US" sz="2000" b="1" dirty="0" smtClean="0">
                <a:solidFill>
                  <a:schemeClr val="tx1"/>
                </a:solidFill>
              </a:rPr>
              <a:t>olds</a:t>
            </a:r>
            <a:r>
              <a:rPr lang="en-US" sz="2000" dirty="0" smtClean="0">
                <a:solidFill>
                  <a:schemeClr val="tx1"/>
                </a:solidFill>
              </a:rPr>
              <a:t>, </a:t>
            </a:r>
            <a:r>
              <a:rPr lang="en-US" sz="2000" dirty="0">
                <a:solidFill>
                  <a:schemeClr val="tx1"/>
                </a:solidFill>
              </a:rPr>
              <a:t>together</a:t>
            </a:r>
            <a:r>
              <a:rPr lang="en-US" sz="2000" dirty="0" smtClean="0">
                <a:solidFill>
                  <a:schemeClr val="tx1"/>
                </a:solidFill>
              </a:rPr>
              <a:t> </a:t>
            </a:r>
            <a:r>
              <a:rPr lang="en-US" sz="2000" b="1" dirty="0" smtClean="0">
                <a:solidFill>
                  <a:schemeClr val="tx1"/>
                </a:solidFill>
              </a:rPr>
              <a:t>with his relatives</a:t>
            </a:r>
            <a:r>
              <a:rPr lang="en-US" sz="2000" dirty="0" smtClean="0">
                <a:solidFill>
                  <a:schemeClr val="tx1"/>
                </a:solidFill>
              </a:rPr>
              <a:t>, </a:t>
            </a:r>
            <a:r>
              <a:rPr lang="en-US" sz="2000" b="1" dirty="0" smtClean="0">
                <a:solidFill>
                  <a:schemeClr val="tx1"/>
                </a:solidFill>
              </a:rPr>
              <a:t>2% or more of the total voting power</a:t>
            </a:r>
            <a:r>
              <a:rPr lang="en-US" sz="2000" dirty="0" smtClean="0">
                <a:solidFill>
                  <a:schemeClr val="tx1"/>
                </a:solidFill>
              </a:rPr>
              <a:t>;</a:t>
            </a:r>
          </a:p>
        </p:txBody>
      </p:sp>
    </p:spTree>
    <p:extLst>
      <p:ext uri="{BB962C8B-B14F-4D97-AF65-F5344CB8AC3E}">
        <p14:creationId xmlns:p14="http://schemas.microsoft.com/office/powerpoint/2010/main" val="749205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88640"/>
            <a:ext cx="7620000" cy="1143000"/>
          </a:xfrm>
        </p:spPr>
        <p:txBody>
          <a:bodyPr>
            <a:normAutofit/>
          </a:bodyPr>
          <a:lstStyle/>
          <a:p>
            <a:r>
              <a:rPr lang="en-US" dirty="0">
                <a:solidFill>
                  <a:schemeClr val="tx1"/>
                </a:solidFill>
              </a:rPr>
              <a:t>Independent Directors</a:t>
            </a:r>
          </a:p>
        </p:txBody>
      </p:sp>
      <p:sp>
        <p:nvSpPr>
          <p:cNvPr id="3" name="Content Placeholder 2"/>
          <p:cNvSpPr>
            <a:spLocks noGrp="1"/>
          </p:cNvSpPr>
          <p:nvPr>
            <p:ph idx="4294967295"/>
          </p:nvPr>
        </p:nvSpPr>
        <p:spPr>
          <a:xfrm>
            <a:off x="1524000" y="1905000"/>
            <a:ext cx="7315200" cy="3276600"/>
          </a:xfrm>
        </p:spPr>
        <p:txBody>
          <a:bodyPr>
            <a:noAutofit/>
          </a:bodyPr>
          <a:lstStyle/>
          <a:p>
            <a:pPr marL="908050" lvl="2" indent="-450850" algn="just">
              <a:spcBef>
                <a:spcPts val="600"/>
              </a:spcBef>
              <a:spcAft>
                <a:spcPts val="1200"/>
              </a:spcAft>
              <a:buFont typeface="Khaitan" pitchFamily="50" charset="0"/>
              <a:buChar char="–"/>
            </a:pPr>
            <a:r>
              <a:rPr lang="en-US" sz="2000" dirty="0">
                <a:solidFill>
                  <a:schemeClr val="tx1"/>
                </a:solidFill>
              </a:rPr>
              <a:t>i</a:t>
            </a:r>
            <a:r>
              <a:rPr lang="en-US" sz="2000" dirty="0" smtClean="0">
                <a:solidFill>
                  <a:schemeClr val="tx1"/>
                </a:solidFill>
              </a:rPr>
              <a:t>s </a:t>
            </a:r>
            <a:r>
              <a:rPr lang="en-US" sz="2000" dirty="0">
                <a:solidFill>
                  <a:schemeClr val="tx1"/>
                </a:solidFill>
              </a:rPr>
              <a:t>a </a:t>
            </a:r>
            <a:r>
              <a:rPr lang="en-US" sz="2000" dirty="0" smtClean="0">
                <a:solidFill>
                  <a:schemeClr val="tx1"/>
                </a:solidFill>
              </a:rPr>
              <a:t>Chief Executive Officer</a:t>
            </a:r>
            <a:r>
              <a:rPr lang="en-US" sz="2000" b="1" dirty="0" smtClean="0">
                <a:solidFill>
                  <a:schemeClr val="tx1"/>
                </a:solidFill>
              </a:rPr>
              <a:t> </a:t>
            </a:r>
            <a:r>
              <a:rPr lang="en-US" sz="2000" b="1" dirty="0">
                <a:solidFill>
                  <a:schemeClr val="tx1"/>
                </a:solidFill>
              </a:rPr>
              <a:t>or director of any non-profit </a:t>
            </a:r>
            <a:r>
              <a:rPr lang="en-US" sz="2000" b="1" dirty="0" err="1">
                <a:solidFill>
                  <a:schemeClr val="tx1"/>
                </a:solidFill>
              </a:rPr>
              <a:t>organisation</a:t>
            </a:r>
            <a:r>
              <a:rPr lang="en-US" sz="2000" b="1" dirty="0">
                <a:solidFill>
                  <a:schemeClr val="tx1"/>
                </a:solidFill>
              </a:rPr>
              <a:t> </a:t>
            </a:r>
            <a:r>
              <a:rPr lang="en-US" sz="2000" dirty="0">
                <a:solidFill>
                  <a:schemeClr val="tx1"/>
                </a:solidFill>
              </a:rPr>
              <a:t>that </a:t>
            </a:r>
            <a:r>
              <a:rPr lang="en-US" sz="2000" b="1" dirty="0">
                <a:solidFill>
                  <a:schemeClr val="tx1"/>
                </a:solidFill>
              </a:rPr>
              <a:t>receives</a:t>
            </a:r>
            <a:r>
              <a:rPr lang="en-US" sz="2000" dirty="0">
                <a:solidFill>
                  <a:schemeClr val="tx1"/>
                </a:solidFill>
              </a:rPr>
              <a:t> more than </a:t>
            </a:r>
            <a:r>
              <a:rPr lang="en-US" sz="2000" b="1" dirty="0">
                <a:solidFill>
                  <a:schemeClr val="tx1"/>
                </a:solidFill>
              </a:rPr>
              <a:t>25% of its receipts </a:t>
            </a:r>
            <a:r>
              <a:rPr lang="en-US" sz="2000" dirty="0">
                <a:solidFill>
                  <a:schemeClr val="tx1"/>
                </a:solidFill>
              </a:rPr>
              <a:t>from </a:t>
            </a:r>
            <a:r>
              <a:rPr lang="en-US" sz="2000" b="1" dirty="0">
                <a:solidFill>
                  <a:schemeClr val="tx1"/>
                </a:solidFill>
              </a:rPr>
              <a:t>the company, its promoters, directors</a:t>
            </a:r>
            <a:r>
              <a:rPr lang="en-US" sz="2000" dirty="0">
                <a:solidFill>
                  <a:schemeClr val="tx1"/>
                </a:solidFill>
              </a:rPr>
              <a:t> or any holding, subsidiary or associate company, </a:t>
            </a:r>
            <a:r>
              <a:rPr lang="en-US" sz="2000" b="1" dirty="0">
                <a:solidFill>
                  <a:schemeClr val="tx1"/>
                </a:solidFill>
              </a:rPr>
              <a:t>or holds more than 2% of the company</a:t>
            </a:r>
            <a:r>
              <a:rPr lang="en-US" sz="2000" dirty="0">
                <a:solidFill>
                  <a:schemeClr val="tx1"/>
                </a:solidFill>
              </a:rPr>
              <a:t>; and</a:t>
            </a:r>
          </a:p>
          <a:p>
            <a:pPr marL="908050" lvl="2" indent="-450850" algn="just">
              <a:spcBef>
                <a:spcPts val="600"/>
              </a:spcBef>
              <a:spcAft>
                <a:spcPts val="1200"/>
              </a:spcAft>
              <a:buFont typeface="Khaitan" pitchFamily="50" charset="0"/>
              <a:buChar char="–"/>
            </a:pPr>
            <a:r>
              <a:rPr lang="en-US" sz="2000" dirty="0">
                <a:solidFill>
                  <a:schemeClr val="tx1"/>
                </a:solidFill>
              </a:rPr>
              <a:t>w</a:t>
            </a:r>
            <a:r>
              <a:rPr lang="en-US" sz="2000" dirty="0" smtClean="0">
                <a:solidFill>
                  <a:schemeClr val="tx1"/>
                </a:solidFill>
              </a:rPr>
              <a:t>ho possesses such </a:t>
            </a:r>
            <a:r>
              <a:rPr lang="en-US" sz="2000" b="1" dirty="0" smtClean="0">
                <a:solidFill>
                  <a:schemeClr val="tx1"/>
                </a:solidFill>
              </a:rPr>
              <a:t>other qualifications as may be prescribed</a:t>
            </a:r>
            <a:r>
              <a:rPr lang="en-US" sz="2000" dirty="0" smtClean="0">
                <a:solidFill>
                  <a:schemeClr val="tx1"/>
                </a:solidFill>
              </a:rPr>
              <a:t>.</a:t>
            </a:r>
          </a:p>
        </p:txBody>
      </p:sp>
    </p:spTree>
    <p:extLst>
      <p:ext uri="{BB962C8B-B14F-4D97-AF65-F5344CB8AC3E}">
        <p14:creationId xmlns:p14="http://schemas.microsoft.com/office/powerpoint/2010/main" val="749205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KCO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haitan Font">
      <a:majorFont>
        <a:latin typeface="Khaitan"/>
        <a:ea typeface=""/>
        <a:cs typeface=""/>
      </a:majorFont>
      <a:minorFont>
        <a:latin typeface="Khait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haitan Font">
      <a:majorFont>
        <a:latin typeface="Khaitan"/>
        <a:ea typeface=""/>
        <a:cs typeface=""/>
      </a:majorFont>
      <a:minorFont>
        <a:latin typeface="Khait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haitan Font">
      <a:majorFont>
        <a:latin typeface="Khaitan"/>
        <a:ea typeface=""/>
        <a:cs typeface=""/>
      </a:majorFont>
      <a:minorFont>
        <a:latin typeface="Khait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KCO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KCO Presentation Template</Template>
  <TotalTime>486</TotalTime>
  <Words>2207</Words>
  <Application>Microsoft Office PowerPoint</Application>
  <PresentationFormat>On-screen Show (4:3)</PresentationFormat>
  <Paragraphs>222</Paragraphs>
  <Slides>26</Slides>
  <Notes>16</Notes>
  <HiddenSlides>0</HiddenSlides>
  <MMClips>0</MMClips>
  <ScaleCrop>false</ScaleCrop>
  <HeadingPairs>
    <vt:vector size="4" baseType="variant">
      <vt:variant>
        <vt:lpstr>Theme</vt:lpstr>
      </vt:variant>
      <vt:variant>
        <vt:i4>7</vt:i4>
      </vt:variant>
      <vt:variant>
        <vt:lpstr>Slide Titles</vt:lpstr>
      </vt:variant>
      <vt:variant>
        <vt:i4>26</vt:i4>
      </vt:variant>
    </vt:vector>
  </HeadingPairs>
  <TitlesOfParts>
    <vt:vector size="33" baseType="lpstr">
      <vt:lpstr>KCO Presentation Template</vt:lpstr>
      <vt:lpstr>Office Theme</vt:lpstr>
      <vt:lpstr>Custom Design</vt:lpstr>
      <vt:lpstr>1_Custom Design</vt:lpstr>
      <vt:lpstr>18_Office Theme</vt:lpstr>
      <vt:lpstr>1_Office Theme</vt:lpstr>
      <vt:lpstr>1_KCO Presentation Template</vt:lpstr>
      <vt:lpstr>PowerPoint Presentation</vt:lpstr>
      <vt:lpstr>Contents</vt:lpstr>
      <vt:lpstr>Board Composition</vt:lpstr>
      <vt:lpstr>Independent Directors</vt:lpstr>
      <vt:lpstr>Independent Directors</vt:lpstr>
      <vt:lpstr>Independent Directors</vt:lpstr>
      <vt:lpstr>Independent Directors</vt:lpstr>
      <vt:lpstr>Independent Directors</vt:lpstr>
      <vt:lpstr>Independent Directors</vt:lpstr>
      <vt:lpstr>Independent Directors</vt:lpstr>
      <vt:lpstr>Independent Directors </vt:lpstr>
      <vt:lpstr>Independent Directors</vt:lpstr>
      <vt:lpstr>Independent Directors</vt:lpstr>
      <vt:lpstr>Powers of the Board</vt:lpstr>
      <vt:lpstr>Powers of the Board</vt:lpstr>
      <vt:lpstr>Powers of the Board</vt:lpstr>
      <vt:lpstr>Powers of the Board</vt:lpstr>
      <vt:lpstr>Powers of the Board</vt:lpstr>
      <vt:lpstr>Duties of Directors</vt:lpstr>
      <vt:lpstr>Liability of Directors and Officers</vt:lpstr>
      <vt:lpstr>Board Committees: Applicability</vt:lpstr>
      <vt:lpstr>Board Committees: Composition, etc.</vt:lpstr>
      <vt:lpstr>Related Party Transactions </vt:lpstr>
      <vt:lpstr>Related Party Transactions</vt:lpstr>
      <vt:lpstr>Related Party Transactions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dc:creator>
  <cp:lastModifiedBy>Khaitan &amp; Co</cp:lastModifiedBy>
  <cp:revision>97</cp:revision>
  <cp:lastPrinted>2013-09-11T09:04:53Z</cp:lastPrinted>
  <dcterms:created xsi:type="dcterms:W3CDTF">2013-09-10T04:49:29Z</dcterms:created>
  <dcterms:modified xsi:type="dcterms:W3CDTF">2013-09-11T11:32:58Z</dcterms:modified>
</cp:coreProperties>
</file>