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71" r:id="rId3"/>
    <p:sldId id="257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7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>
        <p:scale>
          <a:sx n="64" d="100"/>
          <a:sy n="64" d="100"/>
        </p:scale>
        <p:origin x="-2334" y="-1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D949E-7FE6-4B66-8655-141539679EAE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64DDE-8734-46AB-8B21-D1A17726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5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4DDE-8734-46AB-8B21-D1A17726BF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47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4DDE-8734-46AB-8B21-D1A17726BF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4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57A8-B79D-4D1A-8F16-28118121DA0F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8708-CC37-40DC-B25A-987B3AD4AB20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7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004D-DFBD-416C-9045-4AFD36B9E2BB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0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EA40-6A40-40DD-9D6B-9CDEA03045AE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2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FB1A-1D16-46A0-8349-318844EF8810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3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E4E2-B1D0-49A1-AE35-0223143464FB}" type="datetime1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7045-F820-4EF8-A49E-3B9F670E1278}" type="datetime1">
              <a:rPr lang="en-US" smtClean="0"/>
              <a:t>12/5/2013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4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48A1-7F87-46CD-86EF-E89330674066}" type="datetime1">
              <a:rPr lang="en-US" smtClean="0"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3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F2FD-F1AF-4C42-B08E-CA9586B558C8}" type="datetime1">
              <a:rPr lang="en-US" smtClean="0"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8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315C-2B81-4356-8CD0-118EDCD67CFD}" type="datetime1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6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DA18-15A7-4C31-9D10-8FB4B47A8504}" type="datetime1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5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9EA5F-7541-4308-B30D-71A392258D24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7CBA1-59B5-477C-A08F-77B21C30B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5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applylikeapro.com/brands/RoGato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images.search.yahoo.com/images/view;_ylt=A0PDoTHz0L5PrlgAiLuJzbkF;_ylu=X3oDMTBlMTQ4cGxyBHNlYwNzcgRzbGsDaW1n?back=http://images.search.yahoo.com/search/images?p=biodiesel&amp;phrase=1&amp;n=30&amp;ei=utf-8&amp;tab=organic&amp;ri=59&amp;w=556&amp;h=494&amp;imgurl=www.oilpresses.net/images/biodiesel-oil.jpg&amp;rurl=http://www.oilpresses.net/category/biodiesel-oil-presses/&amp;size=36+KB&amp;name=Oil+Presses+Biodiesel+for+Your+Oil+Pressing+Needs&amp;p=biodiesel&amp;oid=a400cc6a3109c98e692d553feb56dfaa&amp;fr2=&amp;fr=&amp;tt=Oil+Presses+Biodiesel+for+Your+Oil+Pressing+Needs&amp;b=31&amp;ni=56&amp;no=59&amp;ts=&amp;tab=organic&amp;sigr=11pt5eg35&amp;sigb=131k5jmt7&amp;sigi=11b1lk7dg&amp;.crumb=pyjIprWVyQY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Mechanization Trends in the Americas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44965" y="3421118"/>
            <a:ext cx="171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Your Logo Here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50"/>
          <a:stretch/>
        </p:blipFill>
        <p:spPr>
          <a:xfrm>
            <a:off x="382345" y="2303247"/>
            <a:ext cx="5381625" cy="223361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938140" y="153196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20721" y="3187657"/>
            <a:ext cx="5021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Matt Rushing</a:t>
            </a:r>
          </a:p>
          <a:p>
            <a:r>
              <a:rPr lang="en-US" sz="2800" dirty="0" smtClean="0"/>
              <a:t>AGCO Corporation</a:t>
            </a:r>
          </a:p>
        </p:txBody>
      </p:sp>
    </p:spTree>
    <p:extLst>
      <p:ext uri="{BB962C8B-B14F-4D97-AF65-F5344CB8AC3E}">
        <p14:creationId xmlns:p14="http://schemas.microsoft.com/office/powerpoint/2010/main" val="444721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728" y="155862"/>
            <a:ext cx="71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Your Logo Here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50"/>
          <a:stretch/>
        </p:blipFill>
        <p:spPr>
          <a:xfrm>
            <a:off x="49215" y="59961"/>
            <a:ext cx="1227980" cy="50966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08780" y="128006"/>
            <a:ext cx="9497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solidFill>
                  <a:srgbClr val="B30727"/>
                </a:solidFill>
                <a:latin typeface="+mj-lt"/>
                <a:ea typeface="+mj-ea"/>
                <a:cs typeface="+mj-cs"/>
              </a:rPr>
              <a:t>New Technology and Innovations </a:t>
            </a:r>
            <a:r>
              <a:rPr lang="en-US" sz="2400" b="1" dirty="0" smtClean="0">
                <a:solidFill>
                  <a:srgbClr val="B30727"/>
                </a:solidFill>
                <a:latin typeface="+mj-lt"/>
                <a:ea typeface="+mj-ea"/>
                <a:cs typeface="+mj-cs"/>
              </a:rPr>
              <a:t> - Seeding and </a:t>
            </a:r>
            <a:r>
              <a:rPr lang="en-US" sz="2400" b="1" dirty="0" smtClean="0">
                <a:solidFill>
                  <a:srgbClr val="B30727"/>
                </a:solidFill>
                <a:latin typeface="+mj-lt"/>
                <a:ea typeface="+mj-ea"/>
                <a:cs typeface="+mj-cs"/>
              </a:rPr>
              <a:t>Spraying </a:t>
            </a:r>
            <a:r>
              <a:rPr lang="en-US" sz="2400" b="1" dirty="0" smtClean="0">
                <a:solidFill>
                  <a:srgbClr val="B30727"/>
                </a:solidFill>
                <a:latin typeface="+mj-lt"/>
                <a:ea typeface="+mj-ea"/>
                <a:cs typeface="+mj-cs"/>
              </a:rPr>
              <a:t>Technology</a:t>
            </a:r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33375" y="1358900"/>
            <a:ext cx="10094035" cy="4984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Focus technology that delivers the </a:t>
            </a:r>
            <a:r>
              <a:rPr lang="en-US" sz="2000" dirty="0" smtClean="0"/>
              <a:t>5 “R’s”</a:t>
            </a:r>
          </a:p>
          <a:p>
            <a:pPr lvl="1"/>
            <a:r>
              <a:rPr lang="en-US" sz="2000" dirty="0" smtClean="0"/>
              <a:t>Right source </a:t>
            </a:r>
          </a:p>
          <a:p>
            <a:pPr lvl="1"/>
            <a:r>
              <a:rPr lang="en-US" sz="2000" dirty="0" smtClean="0"/>
              <a:t>Right rate</a:t>
            </a:r>
          </a:p>
          <a:p>
            <a:pPr lvl="1"/>
            <a:r>
              <a:rPr lang="en-US" sz="2000" dirty="0" smtClean="0"/>
              <a:t>Right time</a:t>
            </a:r>
          </a:p>
          <a:p>
            <a:pPr lvl="1"/>
            <a:r>
              <a:rPr lang="en-US" sz="2000" dirty="0" smtClean="0"/>
              <a:t>Right place</a:t>
            </a:r>
          </a:p>
          <a:p>
            <a:pPr lvl="1"/>
            <a:r>
              <a:rPr lang="en-US" sz="2000" dirty="0" smtClean="0"/>
              <a:t>Recordkeeping</a:t>
            </a:r>
          </a:p>
          <a:p>
            <a:r>
              <a:rPr lang="en-US" sz="2000" dirty="0" smtClean="0"/>
              <a:t>Specific Technologies that will drive this:</a:t>
            </a:r>
          </a:p>
          <a:p>
            <a:pPr lvl="1"/>
            <a:r>
              <a:rPr lang="en-US" sz="2000" dirty="0" smtClean="0"/>
              <a:t>Rate </a:t>
            </a:r>
            <a:r>
              <a:rPr lang="en-US" sz="2000" dirty="0" smtClean="0"/>
              <a:t>and Section Control </a:t>
            </a:r>
            <a:r>
              <a:rPr lang="en-US" sz="2000" dirty="0" smtClean="0"/>
              <a:t>Technology</a:t>
            </a:r>
          </a:p>
          <a:p>
            <a:pPr lvl="1"/>
            <a:r>
              <a:rPr lang="en-US" sz="2000" dirty="0" smtClean="0"/>
              <a:t>Incorporation of Weather </a:t>
            </a:r>
            <a:r>
              <a:rPr lang="en-US" sz="2000" dirty="0" smtClean="0"/>
              <a:t>Data – Risk </a:t>
            </a:r>
            <a:r>
              <a:rPr lang="en-US" sz="2000" dirty="0" err="1" smtClean="0"/>
              <a:t>Mgmt</a:t>
            </a:r>
            <a:endParaRPr lang="en-US" sz="2000" dirty="0" smtClean="0"/>
          </a:p>
          <a:p>
            <a:pPr lvl="1"/>
            <a:r>
              <a:rPr lang="en-US" sz="2000" dirty="0" smtClean="0"/>
              <a:t>Droplet and Drift Control Technology</a:t>
            </a:r>
          </a:p>
          <a:p>
            <a:pPr lvl="1"/>
            <a:r>
              <a:rPr lang="en-US" sz="2000" dirty="0" smtClean="0"/>
              <a:t>Precision Steering </a:t>
            </a:r>
            <a:r>
              <a:rPr lang="en-US" sz="2000" dirty="0" smtClean="0"/>
              <a:t>Control – Placement </a:t>
            </a:r>
            <a:endParaRPr lang="en-US" sz="2000" dirty="0" smtClean="0"/>
          </a:p>
          <a:p>
            <a:pPr lvl="1"/>
            <a:r>
              <a:rPr lang="en-US" sz="2000" dirty="0" smtClean="0"/>
              <a:t>Enhanced M2M </a:t>
            </a:r>
            <a:r>
              <a:rPr lang="en-US" sz="2000" dirty="0" smtClean="0"/>
              <a:t>and M2O Connectivity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7170" name="Picture 2" descr="http://www.agcocorp.com/_ui/images/ROGATORweb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26" y="2390568"/>
            <a:ext cx="5337575" cy="206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8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728" y="155862"/>
            <a:ext cx="71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Your Logo Here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50"/>
          <a:stretch/>
        </p:blipFill>
        <p:spPr>
          <a:xfrm>
            <a:off x="49215" y="59961"/>
            <a:ext cx="1227980" cy="50966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00530" y="3215972"/>
            <a:ext cx="9497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 smtClean="0">
                <a:solidFill>
                  <a:srgbClr val="B30727"/>
                </a:solidFill>
                <a:latin typeface="+mj-lt"/>
                <a:ea typeface="+mj-ea"/>
                <a:cs typeface="+mj-cs"/>
              </a:rPr>
              <a:t>Thank You</a:t>
            </a:r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7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Mechanization Trends in the Americas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44965" y="3421118"/>
            <a:ext cx="171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Your Logo Here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50"/>
          <a:stretch/>
        </p:blipFill>
        <p:spPr>
          <a:xfrm>
            <a:off x="3350207" y="2333232"/>
            <a:ext cx="5381625" cy="22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5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728" y="155862"/>
            <a:ext cx="71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Your Logo Here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50"/>
          <a:stretch/>
        </p:blipFill>
        <p:spPr>
          <a:xfrm>
            <a:off x="49215" y="59961"/>
            <a:ext cx="1227980" cy="50966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1000" y="772576"/>
            <a:ext cx="853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solidFill>
                  <a:srgbClr val="B30727"/>
                </a:solidFill>
                <a:latin typeface="+mj-lt"/>
                <a:ea typeface="+mj-ea"/>
                <a:cs typeface="+mj-cs"/>
              </a:rPr>
              <a:t>Agriculture </a:t>
            </a:r>
            <a:r>
              <a:rPr lang="en-US" sz="2400" b="1" dirty="0" smtClean="0">
                <a:solidFill>
                  <a:srgbClr val="B30727"/>
                </a:solidFill>
                <a:latin typeface="+mj-lt"/>
                <a:ea typeface="+mj-ea"/>
                <a:cs typeface="+mj-cs"/>
              </a:rPr>
              <a:t>Industry Development </a:t>
            </a:r>
            <a:r>
              <a:rPr lang="en-US" sz="2400" b="1" dirty="0">
                <a:solidFill>
                  <a:srgbClr val="B30727"/>
                </a:solidFill>
                <a:latin typeface="+mj-lt"/>
                <a:ea typeface="+mj-ea"/>
                <a:cs typeface="+mj-cs"/>
              </a:rPr>
              <a:t>- Drivers</a:t>
            </a:r>
          </a:p>
          <a:p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6476698" y="1866900"/>
            <a:ext cx="800100" cy="3857625"/>
          </a:xfrm>
          <a:prstGeom prst="homePlate">
            <a:avLst>
              <a:gd name="adj" fmla="val 10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1831673" y="1628775"/>
            <a:ext cx="4376737" cy="885825"/>
          </a:xfrm>
          <a:prstGeom prst="rect">
            <a:avLst/>
          </a:prstGeom>
          <a:gradFill>
            <a:gsLst>
              <a:gs pos="0">
                <a:srgbClr val="C4C7CE"/>
              </a:gs>
              <a:gs pos="35000">
                <a:srgbClr val="D6D8DC"/>
              </a:gs>
              <a:gs pos="100000">
                <a:srgbClr val="EDEEF0"/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Ins="1188720" anchor="ctr"/>
          <a:lstStyle>
            <a:defPPr>
              <a:defRPr lang="en-US"/>
            </a:defPPr>
            <a:lvl1pPr algn="ctr">
              <a:defRPr sz="2800" b="1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0" b="0" dirty="0" smtClean="0">
                <a:solidFill>
                  <a:prstClr val="black"/>
                </a:solidFill>
              </a:rPr>
              <a:t>Population growth</a:t>
            </a:r>
            <a:endParaRPr lang="en-CA" sz="1800" b="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1673" y="2828925"/>
            <a:ext cx="4376737" cy="885825"/>
          </a:xfrm>
          <a:prstGeom prst="rect">
            <a:avLst/>
          </a:prstGeom>
          <a:gradFill>
            <a:gsLst>
              <a:gs pos="0">
                <a:srgbClr val="C4C7CE"/>
              </a:gs>
              <a:gs pos="35000">
                <a:srgbClr val="D6D8DC"/>
              </a:gs>
              <a:gs pos="100000">
                <a:srgbClr val="EDEEF0"/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Ins="1188720" anchor="ctr"/>
          <a:lstStyle>
            <a:defPPr>
              <a:defRPr lang="en-US"/>
            </a:defPPr>
            <a:lvl1pPr>
              <a:defRPr b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solidFill>
                  <a:prstClr val="black"/>
                </a:solidFill>
              </a:rPr>
              <a:t>Increased protein consumption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1673" y="5229225"/>
            <a:ext cx="4376737" cy="885825"/>
          </a:xfrm>
          <a:prstGeom prst="rect">
            <a:avLst/>
          </a:prstGeom>
          <a:gradFill>
            <a:gsLst>
              <a:gs pos="0">
                <a:srgbClr val="C4C7CE"/>
              </a:gs>
              <a:gs pos="35000">
                <a:srgbClr val="D6D8DC"/>
              </a:gs>
              <a:gs pos="100000">
                <a:srgbClr val="EDEEF0"/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Ins="1188720" anchor="ctr"/>
          <a:lstStyle>
            <a:defPPr>
              <a:defRPr lang="en-US"/>
            </a:defPPr>
            <a:lvl1pPr>
              <a:defRPr b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solidFill>
                  <a:prstClr val="black"/>
                </a:solidFill>
              </a:rPr>
              <a:t>Ag productivity improvements</a:t>
            </a:r>
            <a:br>
              <a:rPr lang="en-CA" dirty="0" smtClean="0">
                <a:solidFill>
                  <a:prstClr val="black"/>
                </a:solidFill>
              </a:rPr>
            </a:br>
            <a:r>
              <a:rPr lang="en-CA" dirty="0" smtClean="0">
                <a:solidFill>
                  <a:prstClr val="black"/>
                </a:solidFill>
              </a:rPr>
              <a:t>in developing world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1673" y="4029075"/>
            <a:ext cx="4376737" cy="885825"/>
          </a:xfrm>
          <a:prstGeom prst="rect">
            <a:avLst/>
          </a:prstGeom>
          <a:gradFill>
            <a:gsLst>
              <a:gs pos="0">
                <a:srgbClr val="C4C7CE"/>
              </a:gs>
              <a:gs pos="35000">
                <a:srgbClr val="D6D8DC"/>
              </a:gs>
              <a:gs pos="100000">
                <a:srgbClr val="EDEEF0"/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Ins="1188720" anchor="ctr"/>
          <a:lstStyle>
            <a:defPPr>
              <a:defRPr lang="en-US"/>
            </a:defPPr>
            <a:lvl1pPr>
              <a:defRPr b="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solidFill>
                  <a:prstClr val="black"/>
                </a:solidFill>
              </a:rPr>
              <a:t>Farm income expanding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13335" y="2447925"/>
            <a:ext cx="2667000" cy="2667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40640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27310" y="4029075"/>
            <a:ext cx="1181100" cy="88582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027310" y="5229225"/>
            <a:ext cx="1181100" cy="885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3393773" y="3736975"/>
            <a:ext cx="279400" cy="277813"/>
          </a:xfrm>
          <a:prstGeom prst="mathPlus">
            <a:avLst>
              <a:gd name="adj1" fmla="val 1421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3393773" y="2536825"/>
            <a:ext cx="279400" cy="277813"/>
          </a:xfrm>
          <a:prstGeom prst="mathPlus">
            <a:avLst>
              <a:gd name="adj1" fmla="val 1421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3393773" y="4937125"/>
            <a:ext cx="279400" cy="277813"/>
          </a:xfrm>
          <a:prstGeom prst="mathPlus">
            <a:avLst>
              <a:gd name="adj1" fmla="val 1421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754635" y="3422650"/>
            <a:ext cx="21844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Strong industry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tailwinds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10" y="2814638"/>
            <a:ext cx="11811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8" descr="582350_8868732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35" y="1628775"/>
            <a:ext cx="12096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Up Arrow 29"/>
          <p:cNvSpPr/>
          <p:nvPr/>
        </p:nvSpPr>
        <p:spPr>
          <a:xfrm>
            <a:off x="5290902" y="4150762"/>
            <a:ext cx="690465" cy="402578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290" name="Picture 2" descr="http://ts4.mm.bing.net/th?id=H.4799541249246271&amp;pid=15.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626" y="5271815"/>
            <a:ext cx="1066783" cy="84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728" y="155862"/>
            <a:ext cx="71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Your Logo Here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02646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50"/>
          <a:stretch/>
        </p:blipFill>
        <p:spPr>
          <a:xfrm>
            <a:off x="49215" y="59961"/>
            <a:ext cx="1227980" cy="5096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85407" y="1019062"/>
            <a:ext cx="3891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Mixed fleets 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5867" y="3372204"/>
            <a:ext cx="31486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More Advanced Equipment </a:t>
            </a:r>
            <a:endParaRPr lang="en-US" sz="20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4988" y="4530314"/>
            <a:ext cx="423329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Labor pool is less skilled and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available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78777" y="3968340"/>
            <a:ext cx="59410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>
                <a:ln w="11430"/>
                <a:solidFill>
                  <a:srgbClr val="C00000"/>
                </a:solidFill>
              </a:rPr>
              <a:t>Capital investments increasing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38321" y="3367829"/>
            <a:ext cx="43204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Climate </a:t>
            </a:r>
            <a:r>
              <a:rPr lang="en-US" sz="2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volatility </a:t>
            </a:r>
            <a:endParaRPr lang="en-US" sz="28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77234" y="4899646"/>
            <a:ext cx="6073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Connecting Stationary farm assets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34988" y="2506054"/>
            <a:ext cx="5019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Farm input costs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1427" y="1230614"/>
            <a:ext cx="49908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bg1">
                  <a:lumMod val="50000"/>
                </a:schemeClr>
              </a:buClr>
            </a:pPr>
            <a:r>
              <a: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More </a:t>
            </a:r>
            <a:r>
              <a:rPr lang="en-GB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decision partners </a:t>
            </a:r>
            <a:r>
              <a: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and service providers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79305" y="2105944"/>
            <a:ext cx="437933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2000" i="1" dirty="0">
                <a:solidFill>
                  <a:srgbClr val="C00000"/>
                </a:solidFill>
              </a:rPr>
              <a:t>Uptime and continuous operation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782" y="2041877"/>
            <a:ext cx="346998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1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Distance between farms are increasing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48560" y="1696413"/>
            <a:ext cx="2819939" cy="3416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lnSpc>
                <a:spcPct val="90000"/>
              </a:lnSpc>
              <a:buClr>
                <a:schemeClr val="bg1">
                  <a:lumMod val="50000"/>
                </a:schemeClr>
              </a:buClr>
            </a:pPr>
            <a:r>
              <a:rPr lang="en-GB" b="1" spc="50" dirty="0">
                <a:ln w="11430"/>
                <a:solidFill>
                  <a:srgbClr val="C00000"/>
                </a:solidFill>
              </a:rPr>
              <a:t>Regulations and reporting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434" b="44187" l="38628" r="5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83" t="16032" r="42596" b="55893"/>
          <a:stretch/>
        </p:blipFill>
        <p:spPr>
          <a:xfrm>
            <a:off x="10091160" y="3293451"/>
            <a:ext cx="1899655" cy="213345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84881" y="140438"/>
            <a:ext cx="853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B30727"/>
                </a:solidFill>
                <a:latin typeface="+mj-lt"/>
                <a:ea typeface="+mj-ea"/>
                <a:cs typeface="+mj-cs"/>
              </a:rPr>
              <a:t>What challenges </a:t>
            </a:r>
            <a:r>
              <a:rPr lang="en-US" sz="2400" b="1" dirty="0">
                <a:solidFill>
                  <a:srgbClr val="B30727"/>
                </a:solidFill>
                <a:latin typeface="+mj-lt"/>
                <a:ea typeface="+mj-ea"/>
                <a:cs typeface="+mj-cs"/>
              </a:rPr>
              <a:t>face today’s </a:t>
            </a:r>
            <a:r>
              <a:rPr lang="en-US" sz="2400" b="1" dirty="0">
                <a:solidFill>
                  <a:srgbClr val="B30727"/>
                </a:solidFill>
                <a:latin typeface="+mj-lt"/>
                <a:ea typeface="+mj-ea"/>
                <a:cs typeface="+mj-cs"/>
              </a:rPr>
              <a:t>f</a:t>
            </a:r>
            <a:r>
              <a:rPr lang="en-US" sz="2400" b="1" dirty="0" smtClean="0">
                <a:solidFill>
                  <a:srgbClr val="B30727"/>
                </a:solidFill>
                <a:latin typeface="+mj-lt"/>
                <a:ea typeface="+mj-ea"/>
                <a:cs typeface="+mj-cs"/>
              </a:rPr>
              <a:t>armer </a:t>
            </a:r>
            <a:r>
              <a:rPr lang="en-US" sz="2400" b="1" dirty="0" smtClean="0">
                <a:solidFill>
                  <a:srgbClr val="B30727"/>
                </a:solidFill>
                <a:latin typeface="+mj-lt"/>
                <a:ea typeface="+mj-ea"/>
                <a:cs typeface="+mj-cs"/>
              </a:rPr>
              <a:t>in the Americas?</a:t>
            </a:r>
            <a:endParaRPr lang="en-US" sz="2400" b="1" dirty="0">
              <a:solidFill>
                <a:srgbClr val="B30727"/>
              </a:solidFill>
              <a:latin typeface="+mj-lt"/>
              <a:ea typeface="+mj-ea"/>
              <a:cs typeface="+mj-cs"/>
            </a:endParaRPr>
          </a:p>
          <a:p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4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728" y="155862"/>
            <a:ext cx="71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Your Logo Here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50"/>
          <a:stretch/>
        </p:blipFill>
        <p:spPr>
          <a:xfrm>
            <a:off x="49215" y="59961"/>
            <a:ext cx="1227980" cy="50966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78800" y="98026"/>
            <a:ext cx="853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solidFill>
                  <a:srgbClr val="B30727"/>
                </a:solidFill>
                <a:latin typeface="+mj-lt"/>
                <a:ea typeface="+mj-ea"/>
                <a:cs typeface="+mj-cs"/>
              </a:rPr>
              <a:t>Agriculture Machine Development - Drivers</a:t>
            </a:r>
          </a:p>
          <a:p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101600" y="1511300"/>
            <a:ext cx="863766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Clr>
                <a:schemeClr val="accent1"/>
              </a:buClr>
              <a:buFont typeface="Tahoma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cs typeface="Tahoma" pitchFamily="34" charset="0"/>
              </a:rPr>
              <a:t>For the Agricultural segment, many new market challenges drive our focus.</a:t>
            </a:r>
          </a:p>
          <a:p>
            <a:pPr marL="800100" lvl="1" indent="-285750" eaLnBrk="0" hangingPunct="0">
              <a:spcBef>
                <a:spcPts val="300"/>
              </a:spcBef>
              <a:buFont typeface="Wingdings" pitchFamily="2" charset="2"/>
              <a:buChar char="n"/>
            </a:pPr>
            <a:r>
              <a:rPr lang="en-GB" sz="2400" b="0" dirty="0">
                <a:solidFill>
                  <a:schemeClr val="tx2"/>
                </a:solidFill>
                <a:cs typeface="Tahoma" pitchFamily="34" charset="0"/>
              </a:rPr>
              <a:t>Global Demands for improved Fuel Economy</a:t>
            </a:r>
          </a:p>
          <a:p>
            <a:pPr marL="800100" lvl="1" indent="-285750" eaLnBrk="0" hangingPunct="0">
              <a:spcBef>
                <a:spcPts val="300"/>
              </a:spcBef>
              <a:buFont typeface="Wingdings" pitchFamily="2" charset="2"/>
              <a:buChar char="n"/>
            </a:pPr>
            <a:r>
              <a:rPr lang="en-GB" sz="2400" b="0" dirty="0" smtClean="0">
                <a:solidFill>
                  <a:schemeClr val="tx2"/>
                </a:solidFill>
                <a:cs typeface="Tahoma" pitchFamily="34" charset="0"/>
              </a:rPr>
              <a:t>Other </a:t>
            </a:r>
            <a:r>
              <a:rPr lang="en-GB" sz="2400" b="0" dirty="0">
                <a:solidFill>
                  <a:schemeClr val="tx2"/>
                </a:solidFill>
                <a:cs typeface="Tahoma" pitchFamily="34" charset="0"/>
              </a:rPr>
              <a:t>farm inputs continue to increase in price and demand.</a:t>
            </a:r>
          </a:p>
          <a:p>
            <a:pPr marL="1600200" lvl="3" indent="-228600" eaLnBrk="0" hangingPunct="0">
              <a:spcBef>
                <a:spcPts val="300"/>
              </a:spcBef>
              <a:buFont typeface="Wingdings" pitchFamily="2" charset="2"/>
              <a:buChar char="n"/>
            </a:pPr>
            <a:r>
              <a:rPr lang="en-GB" sz="2400" b="0" dirty="0">
                <a:solidFill>
                  <a:schemeClr val="tx2"/>
                </a:solidFill>
                <a:cs typeface="Tahoma" pitchFamily="34" charset="0"/>
              </a:rPr>
              <a:t>Seed</a:t>
            </a:r>
          </a:p>
          <a:p>
            <a:pPr marL="1600200" lvl="3" indent="-228600" eaLnBrk="0" hangingPunct="0">
              <a:spcBef>
                <a:spcPts val="300"/>
              </a:spcBef>
              <a:buFont typeface="Wingdings" pitchFamily="2" charset="2"/>
              <a:buChar char="n"/>
            </a:pPr>
            <a:r>
              <a:rPr lang="en-GB" sz="2400" b="0" dirty="0">
                <a:solidFill>
                  <a:schemeClr val="tx2"/>
                </a:solidFill>
                <a:cs typeface="Tahoma" pitchFamily="34" charset="0"/>
              </a:rPr>
              <a:t>Fertilizer</a:t>
            </a:r>
          </a:p>
          <a:p>
            <a:pPr marL="1600200" lvl="3" indent="-228600" eaLnBrk="0" hangingPunct="0">
              <a:spcBef>
                <a:spcPts val="300"/>
              </a:spcBef>
              <a:buFont typeface="Wingdings" pitchFamily="2" charset="2"/>
              <a:buChar char="n"/>
            </a:pPr>
            <a:r>
              <a:rPr lang="en-GB" sz="2400" b="0" dirty="0">
                <a:solidFill>
                  <a:schemeClr val="tx2"/>
                </a:solidFill>
                <a:cs typeface="Tahoma" pitchFamily="34" charset="0"/>
              </a:rPr>
              <a:t>Chemicals</a:t>
            </a:r>
          </a:p>
          <a:p>
            <a:pPr marL="1600200" lvl="3" indent="-228600" eaLnBrk="0" hangingPunct="0">
              <a:spcBef>
                <a:spcPts val="300"/>
              </a:spcBef>
              <a:buFont typeface="Wingdings" pitchFamily="2" charset="2"/>
              <a:buChar char="n"/>
            </a:pPr>
            <a:r>
              <a:rPr lang="en-GB" sz="2400" b="0" dirty="0">
                <a:solidFill>
                  <a:schemeClr val="tx2"/>
                </a:solidFill>
                <a:cs typeface="Tahoma" pitchFamily="34" charset="0"/>
              </a:rPr>
              <a:t>Labor </a:t>
            </a:r>
          </a:p>
          <a:p>
            <a:pPr marL="800100" lvl="1" indent="-285750" eaLnBrk="0" hangingPunct="0">
              <a:spcBef>
                <a:spcPts val="300"/>
              </a:spcBef>
              <a:buFont typeface="Wingdings" pitchFamily="2" charset="2"/>
              <a:buChar char="n"/>
            </a:pPr>
            <a:r>
              <a:rPr lang="en-GB" sz="2400" b="0" dirty="0" smtClean="0">
                <a:solidFill>
                  <a:schemeClr val="tx2"/>
                </a:solidFill>
                <a:cs typeface="Tahoma" pitchFamily="34" charset="0"/>
              </a:rPr>
              <a:t>Focus </a:t>
            </a:r>
            <a:r>
              <a:rPr lang="en-GB" sz="2400" dirty="0" smtClean="0">
                <a:solidFill>
                  <a:schemeClr val="tx2"/>
                </a:solidFill>
                <a:cs typeface="Tahoma" pitchFamily="34" charset="0"/>
              </a:rPr>
              <a:t>has to be o</a:t>
            </a:r>
            <a:r>
              <a:rPr lang="en-GB" sz="2400" b="0" dirty="0" smtClean="0">
                <a:solidFill>
                  <a:schemeClr val="tx2"/>
                </a:solidFill>
                <a:cs typeface="Tahoma" pitchFamily="34" charset="0"/>
              </a:rPr>
              <a:t>n </a:t>
            </a:r>
            <a:r>
              <a:rPr lang="en-GB" sz="2400" b="0" dirty="0">
                <a:solidFill>
                  <a:schemeClr val="tx2"/>
                </a:solidFill>
                <a:cs typeface="Tahoma" pitchFamily="34" charset="0"/>
              </a:rPr>
              <a:t>helping farmers monitor and control these costs as well</a:t>
            </a:r>
            <a:r>
              <a:rPr lang="en-GB" sz="2400" b="0" dirty="0" smtClean="0">
                <a:solidFill>
                  <a:schemeClr val="tx2"/>
                </a:solidFill>
                <a:cs typeface="Tahoma" pitchFamily="34" charset="0"/>
              </a:rPr>
              <a:t>. But….You can’t cost reduce your way to prosperity. </a:t>
            </a:r>
            <a:endParaRPr lang="en-GB" sz="2400" b="0" dirty="0">
              <a:solidFill>
                <a:schemeClr val="tx2"/>
              </a:solidFill>
              <a:cs typeface="Tahoma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Clr>
                <a:schemeClr val="accent1"/>
              </a:buClr>
              <a:buFont typeface="Tahoma" pitchFamily="34" charset="0"/>
              <a:buChar char="•"/>
            </a:pPr>
            <a:endParaRPr lang="en-US" sz="2400" b="0" dirty="0">
              <a:solidFill>
                <a:schemeClr val="tx2"/>
              </a:solidFill>
              <a:cs typeface="Tahoma" pitchFamily="34" charset="0"/>
            </a:endParaRPr>
          </a:p>
        </p:txBody>
      </p:sp>
      <p:pic>
        <p:nvPicPr>
          <p:cNvPr id="26" name="Picture 12" descr="Image Detai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223" y="2586037"/>
            <a:ext cx="2273300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1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728" y="155862"/>
            <a:ext cx="71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Your Logo Here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11811" y="35997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50"/>
          <a:stretch/>
        </p:blipFill>
        <p:spPr>
          <a:xfrm>
            <a:off x="49215" y="59961"/>
            <a:ext cx="1227980" cy="50966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78800" y="113016"/>
            <a:ext cx="853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solidFill>
                  <a:srgbClr val="B30727"/>
                </a:solidFill>
                <a:latin typeface="+mj-lt"/>
                <a:ea typeface="+mj-ea"/>
                <a:cs typeface="+mj-cs"/>
              </a:rPr>
              <a:t>Agriculture Machine Development - Drivers</a:t>
            </a:r>
          </a:p>
          <a:p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2" name="Group 17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4615740"/>
              </p:ext>
            </p:extLst>
          </p:nvPr>
        </p:nvGraphicFramePr>
        <p:xfrm>
          <a:off x="333376" y="1164030"/>
          <a:ext cx="6157366" cy="1789034"/>
        </p:xfrm>
        <a:graphic>
          <a:graphicData uri="http://schemas.openxmlformats.org/drawingml/2006/table">
            <a:tbl>
              <a:tblPr/>
              <a:tblGrid>
                <a:gridCol w="2667724"/>
                <a:gridCol w="3489642"/>
              </a:tblGrid>
              <a:tr h="6697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Annual Usage*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Projected Annual Fuel Savings @ $3.50/gal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9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$15,733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$12,845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$8,260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ectangle 46"/>
          <p:cNvSpPr>
            <a:spLocks noChangeArrowheads="1"/>
          </p:cNvSpPr>
          <p:nvPr/>
        </p:nvSpPr>
        <p:spPr bwMode="auto">
          <a:xfrm>
            <a:off x="6624320" y="1193527"/>
            <a:ext cx="3314104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Clr>
                <a:schemeClr val="accent1"/>
              </a:buClr>
              <a:buFont typeface="Tahoma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cs typeface="Tahoma" pitchFamily="34" charset="0"/>
              </a:rPr>
              <a:t>By focusing on technologies that reduce </a:t>
            </a:r>
            <a:r>
              <a:rPr lang="en-GB" sz="2000" dirty="0" smtClean="0">
                <a:solidFill>
                  <a:schemeClr val="tx2"/>
                </a:solidFill>
                <a:cs typeface="Tahoma" pitchFamily="34" charset="0"/>
              </a:rPr>
              <a:t>say…fuel </a:t>
            </a:r>
            <a:r>
              <a:rPr lang="en-GB" sz="2000" dirty="0">
                <a:solidFill>
                  <a:schemeClr val="tx2"/>
                </a:solidFill>
                <a:cs typeface="Tahoma" pitchFamily="34" charset="0"/>
              </a:rPr>
              <a:t>consumption by 25-30% (example – </a:t>
            </a:r>
            <a:r>
              <a:rPr lang="en-GB" sz="2000" dirty="0" err="1">
                <a:solidFill>
                  <a:schemeClr val="tx2"/>
                </a:solidFill>
                <a:cs typeface="Tahoma" pitchFamily="34" charset="0"/>
              </a:rPr>
              <a:t>eRoGator</a:t>
            </a:r>
            <a:r>
              <a:rPr lang="en-GB" sz="2000" dirty="0">
                <a:solidFill>
                  <a:schemeClr val="tx2"/>
                </a:solidFill>
                <a:cs typeface="Tahoma" pitchFamily="34" charset="0"/>
              </a:rPr>
              <a:t>)….</a:t>
            </a:r>
          </a:p>
          <a:p>
            <a:pPr marL="342900" indent="-342900" eaLnBrk="0" hangingPunct="0">
              <a:spcBef>
                <a:spcPts val="1200"/>
              </a:spcBef>
              <a:buClr>
                <a:schemeClr val="accent1"/>
              </a:buClr>
              <a:buFont typeface="Tahoma" pitchFamily="34" charset="0"/>
              <a:buChar char="•"/>
            </a:pPr>
            <a:endParaRPr lang="en-US" sz="2000" dirty="0">
              <a:solidFill>
                <a:schemeClr val="tx2"/>
              </a:solidFill>
              <a:cs typeface="Tahoma" pitchFamily="34" charset="0"/>
            </a:endParaRPr>
          </a:p>
        </p:txBody>
      </p:sp>
      <p:graphicFrame>
        <p:nvGraphicFramePr>
          <p:cNvPr id="15" name="Group 1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630342"/>
              </p:ext>
            </p:extLst>
          </p:nvPr>
        </p:nvGraphicFramePr>
        <p:xfrm>
          <a:off x="378346" y="3695910"/>
          <a:ext cx="6382219" cy="2332145"/>
        </p:xfrm>
        <a:graphic>
          <a:graphicData uri="http://schemas.openxmlformats.org/drawingml/2006/table">
            <a:tbl>
              <a:tblPr/>
              <a:tblGrid>
                <a:gridCol w="2776774"/>
                <a:gridCol w="1107802"/>
                <a:gridCol w="1253183"/>
                <a:gridCol w="1244460"/>
              </a:tblGrid>
              <a:tr h="389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Yield Improvement (1000 a)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Corn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@ $5.57 -164 Bu/a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Soybeans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@ $13.73 – 43 Bu/a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Wheat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@ $6.47 – 45 Bu/a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$9,135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$5,904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$2,912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1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$18,270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$11,808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$5,823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5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$27,404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$17,712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$8,735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5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$36,539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$23,616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$11,646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1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$45,674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$29,520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$14,558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Rectangle 129"/>
          <p:cNvSpPr>
            <a:spLocks noChangeArrowheads="1"/>
          </p:cNvSpPr>
          <p:nvPr/>
        </p:nvSpPr>
        <p:spPr bwMode="auto">
          <a:xfrm>
            <a:off x="6717912" y="4084623"/>
            <a:ext cx="3569121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Clr>
                <a:schemeClr val="accent1"/>
              </a:buClr>
              <a:buFont typeface="Tahoma" pitchFamily="34" charset="0"/>
              <a:buChar char="•"/>
            </a:pPr>
            <a:r>
              <a:rPr lang="en-GB" sz="2000" u="sng" dirty="0">
                <a:solidFill>
                  <a:schemeClr val="tx2"/>
                </a:solidFill>
                <a:cs typeface="Tahoma" pitchFamily="34" charset="0"/>
              </a:rPr>
              <a:t>BUT</a:t>
            </a:r>
            <a:r>
              <a:rPr lang="en-GB" sz="2000" dirty="0">
                <a:solidFill>
                  <a:schemeClr val="tx2"/>
                </a:solidFill>
                <a:cs typeface="Tahoma" pitchFamily="34" charset="0"/>
              </a:rPr>
              <a:t>…..By also focusing on technologies that improve yield, we can also improve </a:t>
            </a:r>
            <a:r>
              <a:rPr lang="en-GB" sz="2000" dirty="0" smtClean="0">
                <a:solidFill>
                  <a:schemeClr val="tx2"/>
                </a:solidFill>
                <a:cs typeface="Tahoma" pitchFamily="34" charset="0"/>
              </a:rPr>
              <a:t>Farm </a:t>
            </a:r>
            <a:r>
              <a:rPr lang="en-GB" sz="2000" dirty="0">
                <a:solidFill>
                  <a:schemeClr val="tx2"/>
                </a:solidFill>
                <a:cs typeface="Tahoma" pitchFamily="34" charset="0"/>
              </a:rPr>
              <a:t>profitability…..</a:t>
            </a:r>
          </a:p>
          <a:p>
            <a:pPr marL="342900" indent="-342900" eaLnBrk="0" hangingPunct="0">
              <a:spcBef>
                <a:spcPts val="1200"/>
              </a:spcBef>
              <a:buClr>
                <a:schemeClr val="accent1"/>
              </a:buClr>
              <a:buFont typeface="Tahoma" pitchFamily="34" charset="0"/>
              <a:buChar char="•"/>
            </a:pPr>
            <a:endParaRPr lang="en-US" sz="2000" dirty="0">
              <a:solidFill>
                <a:schemeClr val="tx2"/>
              </a:solidFill>
              <a:cs typeface="Tahoma" pitchFamily="34" charset="0"/>
            </a:endParaRPr>
          </a:p>
        </p:txBody>
      </p:sp>
      <p:pic>
        <p:nvPicPr>
          <p:cNvPr id="17" name="Picture 170" descr="Plant%20Growi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6" t="13451" r="6703"/>
          <a:stretch>
            <a:fillRect/>
          </a:stretch>
        </p:blipFill>
        <p:spPr bwMode="auto">
          <a:xfrm>
            <a:off x="10522650" y="3550284"/>
            <a:ext cx="1333521" cy="191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7" descr="thumbnail">
            <a:hlinkClick r:id="rId5" tooltip="Oil Presses Biodiesel for Your Oil Pressing Needs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501" y="1040999"/>
            <a:ext cx="1663700" cy="14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7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728" y="155862"/>
            <a:ext cx="71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Your Logo Here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50"/>
          <a:stretch/>
        </p:blipFill>
        <p:spPr>
          <a:xfrm>
            <a:off x="49215" y="59961"/>
            <a:ext cx="1227980" cy="50966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93790" y="113016"/>
            <a:ext cx="853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solidFill>
                  <a:srgbClr val="B30727"/>
                </a:solidFill>
                <a:latin typeface="+mj-lt"/>
                <a:ea typeface="+mj-ea"/>
                <a:cs typeface="+mj-cs"/>
              </a:rPr>
              <a:t>Agriculture Machine Development - Drivers</a:t>
            </a:r>
          </a:p>
          <a:p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41504" y="1254814"/>
            <a:ext cx="7940363" cy="4984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This makes us conscious of the fact that growers will look for cost effective solutions that drive down input costs and minimize cost of </a:t>
            </a:r>
            <a:r>
              <a:rPr lang="en-GB" sz="2400" dirty="0" smtClean="0"/>
              <a:t>ownership but more importantly…Increase Yields.  </a:t>
            </a:r>
            <a:endParaRPr lang="en-GB" sz="2400" dirty="0" smtClean="0"/>
          </a:p>
          <a:p>
            <a:pPr lvl="1"/>
            <a:r>
              <a:rPr lang="en-GB" dirty="0" smtClean="0"/>
              <a:t>Whole </a:t>
            </a:r>
            <a:r>
              <a:rPr lang="en-GB" dirty="0" smtClean="0"/>
              <a:t>vehicle/system efficiency </a:t>
            </a:r>
            <a:r>
              <a:rPr lang="en-GB" dirty="0" smtClean="0"/>
              <a:t>and improvements.</a:t>
            </a:r>
          </a:p>
          <a:p>
            <a:pPr lvl="1"/>
            <a:r>
              <a:rPr lang="en-GB" dirty="0" smtClean="0"/>
              <a:t>Machine optimization </a:t>
            </a:r>
            <a:r>
              <a:rPr lang="en-GB" dirty="0"/>
              <a:t>t</a:t>
            </a:r>
            <a:r>
              <a:rPr lang="en-GB" dirty="0" smtClean="0"/>
              <a:t>ools</a:t>
            </a:r>
            <a:endParaRPr lang="en-GB" dirty="0" smtClean="0"/>
          </a:p>
          <a:p>
            <a:pPr lvl="1"/>
            <a:r>
              <a:rPr lang="en-GB" dirty="0" smtClean="0"/>
              <a:t> Drive down </a:t>
            </a:r>
            <a:r>
              <a:rPr lang="en-GB" dirty="0"/>
              <a:t>c</a:t>
            </a:r>
            <a:r>
              <a:rPr lang="en-GB" dirty="0" smtClean="0"/>
              <a:t>ost </a:t>
            </a:r>
            <a:r>
              <a:rPr lang="en-GB" dirty="0" smtClean="0"/>
              <a:t>of ownership and </a:t>
            </a:r>
            <a:r>
              <a:rPr lang="en-GB" dirty="0" smtClean="0"/>
              <a:t>reduce downtime</a:t>
            </a:r>
            <a:r>
              <a:rPr lang="en-GB" dirty="0" smtClean="0"/>
              <a:t>.</a:t>
            </a:r>
          </a:p>
          <a:p>
            <a:pPr lvl="2"/>
            <a:r>
              <a:rPr lang="en-GB" sz="2400" dirty="0" smtClean="0"/>
              <a:t>Impacts to Service Intervals</a:t>
            </a:r>
          </a:p>
          <a:p>
            <a:pPr lvl="2"/>
            <a:r>
              <a:rPr lang="en-GB" sz="2400" dirty="0" smtClean="0"/>
              <a:t>Availability of service and support</a:t>
            </a:r>
          </a:p>
          <a:p>
            <a:pPr lvl="1"/>
            <a:r>
              <a:rPr lang="en-GB" dirty="0" smtClean="0"/>
              <a:t>Logistic management tools</a:t>
            </a:r>
          </a:p>
          <a:p>
            <a:pPr lvl="1"/>
            <a:r>
              <a:rPr lang="en-GB" dirty="0" smtClean="0"/>
              <a:t>Connections to decision support partners</a:t>
            </a:r>
          </a:p>
        </p:txBody>
      </p:sp>
      <p:pic>
        <p:nvPicPr>
          <p:cNvPr id="14" name="Picture 4" descr="currency_symbol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226" y="2600004"/>
            <a:ext cx="3355975" cy="23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9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728" y="155862"/>
            <a:ext cx="71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Your Logo Here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50"/>
          <a:stretch/>
        </p:blipFill>
        <p:spPr>
          <a:xfrm>
            <a:off x="49215" y="59961"/>
            <a:ext cx="1227980" cy="50966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53787" y="129146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solidFill>
                  <a:srgbClr val="B30727"/>
                </a:solidFill>
                <a:latin typeface="+mj-lt"/>
                <a:ea typeface="+mj-ea"/>
                <a:cs typeface="+mj-cs"/>
              </a:rPr>
              <a:t>New Technology and </a:t>
            </a:r>
            <a:r>
              <a:rPr lang="en-US" sz="2400" b="1" dirty="0" smtClean="0">
                <a:solidFill>
                  <a:srgbClr val="B30727"/>
                </a:solidFill>
                <a:latin typeface="+mj-lt"/>
                <a:ea typeface="+mj-ea"/>
                <a:cs typeface="+mj-cs"/>
              </a:rPr>
              <a:t>Innovations - Technology </a:t>
            </a:r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33374" y="901603"/>
            <a:ext cx="6712003" cy="4984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rgbClr val="000000"/>
                </a:solidFill>
              </a:rPr>
              <a:t>“Iron“ is no longer the desirable – Farmers want “Smart Iron“</a:t>
            </a:r>
          </a:p>
          <a:p>
            <a:pPr lvl="1"/>
            <a:r>
              <a:rPr lang="de-DE" sz="2000" dirty="0" smtClean="0">
                <a:solidFill>
                  <a:srgbClr val="000000"/>
                </a:solidFill>
              </a:rPr>
              <a:t> Electronic Technology makes it “Smart“</a:t>
            </a:r>
          </a:p>
          <a:p>
            <a:pPr lvl="1"/>
            <a:r>
              <a:rPr lang="de-DE" sz="2000" dirty="0" smtClean="0">
                <a:solidFill>
                  <a:srgbClr val="000000"/>
                </a:solidFill>
              </a:rPr>
              <a:t>It must be supported and must be operatable by anyone.</a:t>
            </a:r>
          </a:p>
          <a:p>
            <a:r>
              <a:rPr lang="de-DE" sz="2000" dirty="0" smtClean="0">
                <a:solidFill>
                  <a:srgbClr val="000000"/>
                </a:solidFill>
              </a:rPr>
              <a:t> What will be the technology?</a:t>
            </a:r>
          </a:p>
          <a:p>
            <a:pPr lvl="1"/>
            <a:r>
              <a:rPr lang="de-DE" sz="2000" dirty="0" smtClean="0">
                <a:solidFill>
                  <a:srgbClr val="000000"/>
                </a:solidFill>
              </a:rPr>
              <a:t>Improved Machine Control</a:t>
            </a:r>
          </a:p>
          <a:p>
            <a:pPr lvl="2"/>
            <a:r>
              <a:rPr lang="de-DE" dirty="0" smtClean="0">
                <a:solidFill>
                  <a:srgbClr val="000000"/>
                </a:solidFill>
              </a:rPr>
              <a:t>Enhanced Guidance (Implement Guides Tractor)</a:t>
            </a:r>
          </a:p>
          <a:p>
            <a:pPr lvl="2"/>
            <a:r>
              <a:rPr lang="de-DE" dirty="0" smtClean="0">
                <a:solidFill>
                  <a:srgbClr val="000000"/>
                </a:solidFill>
              </a:rPr>
              <a:t>True “Systems“  </a:t>
            </a:r>
            <a:r>
              <a:rPr lang="de-DE" dirty="0" smtClean="0">
                <a:solidFill>
                  <a:srgbClr val="000000"/>
                </a:solidFill>
              </a:rPr>
              <a:t>...Tractor </a:t>
            </a:r>
            <a:r>
              <a:rPr lang="de-DE" dirty="0" smtClean="0">
                <a:solidFill>
                  <a:srgbClr val="000000"/>
                </a:solidFill>
              </a:rPr>
              <a:t>and Implement function as one.</a:t>
            </a:r>
          </a:p>
          <a:p>
            <a:pPr lvl="2"/>
            <a:r>
              <a:rPr lang="de-DE" dirty="0" smtClean="0">
                <a:solidFill>
                  <a:srgbClr val="000000"/>
                </a:solidFill>
              </a:rPr>
              <a:t>Supervised Autonomy – Push a button and it works.</a:t>
            </a:r>
          </a:p>
          <a:p>
            <a:pPr lvl="2"/>
            <a:r>
              <a:rPr lang="de-DE" dirty="0" smtClean="0">
                <a:solidFill>
                  <a:srgbClr val="000000"/>
                </a:solidFill>
              </a:rPr>
              <a:t>Full Autonomy – longer term – but will come. </a:t>
            </a:r>
          </a:p>
          <a:p>
            <a:pPr lvl="1"/>
            <a:r>
              <a:rPr lang="de-DE" sz="2000" dirty="0" smtClean="0">
                <a:solidFill>
                  <a:srgbClr val="000000"/>
                </a:solidFill>
              </a:rPr>
              <a:t> Communications Technology</a:t>
            </a:r>
          </a:p>
          <a:p>
            <a:pPr lvl="2"/>
            <a:r>
              <a:rPr lang="de-DE" dirty="0" smtClean="0">
                <a:solidFill>
                  <a:srgbClr val="000000"/>
                </a:solidFill>
              </a:rPr>
              <a:t> Smart Telematics – Data Management</a:t>
            </a:r>
          </a:p>
          <a:p>
            <a:pPr lvl="2"/>
            <a:r>
              <a:rPr lang="de-DE" dirty="0" smtClean="0">
                <a:solidFill>
                  <a:srgbClr val="000000"/>
                </a:solidFill>
              </a:rPr>
              <a:t> Smart Connections with Service Providers</a:t>
            </a:r>
          </a:p>
          <a:p>
            <a:pPr lvl="2"/>
            <a:r>
              <a:rPr lang="de-DE" dirty="0" smtClean="0">
                <a:solidFill>
                  <a:srgbClr val="000000"/>
                </a:solidFill>
              </a:rPr>
              <a:t> Smart Connections with Farm Management Systems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27" y="2053903"/>
            <a:ext cx="5036845" cy="286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728" y="155862"/>
            <a:ext cx="71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Your Logo Here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50"/>
          <a:stretch/>
        </p:blipFill>
        <p:spPr>
          <a:xfrm>
            <a:off x="49215" y="59961"/>
            <a:ext cx="1227980" cy="50966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48819" y="142996"/>
            <a:ext cx="1078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solidFill>
                  <a:srgbClr val="B30727"/>
                </a:solidFill>
                <a:latin typeface="+mj-lt"/>
                <a:ea typeface="+mj-ea"/>
                <a:cs typeface="+mj-cs"/>
              </a:rPr>
              <a:t>New Technology and </a:t>
            </a:r>
            <a:r>
              <a:rPr lang="en-US" sz="2400" b="1" dirty="0" smtClean="0">
                <a:solidFill>
                  <a:srgbClr val="B30727"/>
                </a:solidFill>
                <a:latin typeface="+mj-lt"/>
                <a:ea typeface="+mj-ea"/>
                <a:cs typeface="+mj-cs"/>
              </a:rPr>
              <a:t>Innovations </a:t>
            </a:r>
            <a:r>
              <a:rPr lang="en-US" sz="2400" b="1" dirty="0" smtClean="0">
                <a:solidFill>
                  <a:srgbClr val="B30727"/>
                </a:solidFill>
                <a:latin typeface="+mj-lt"/>
                <a:ea typeface="+mj-ea"/>
                <a:cs typeface="+mj-cs"/>
              </a:rPr>
              <a:t>– Data and Consumer Technologies</a:t>
            </a:r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33375" y="874014"/>
            <a:ext cx="8031136" cy="4984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Location Services 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All </a:t>
            </a:r>
            <a:r>
              <a:rPr lang="en-US" sz="2000" dirty="0" smtClean="0">
                <a:solidFill>
                  <a:srgbClr val="000000"/>
                </a:solidFill>
              </a:rPr>
              <a:t>smart phones and tablets have a GPS embedded in the hardware, this makes field mapping simple, portable, and helpful when running a farm.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Operator Apps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Simple Easy way for the owner or operator to learn to interact with the machine.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Calculators for quick access to critical info.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Online chemical, fertilizer and seed data. 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Remote Monitoring 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“</a:t>
            </a:r>
            <a:r>
              <a:rPr lang="en-US" sz="2000" dirty="0" smtClean="0"/>
              <a:t>Location Awareness” Location awareness is the ability to locate items of interest using GPS coordinates.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Real time locating </a:t>
            </a:r>
            <a:r>
              <a:rPr lang="en-US" sz="2000" dirty="0" smtClean="0"/>
              <a:t>and logistics.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Positioning support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Business and consumer services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Real </a:t>
            </a:r>
            <a:r>
              <a:rPr lang="en-US" sz="2000" dirty="0" smtClean="0"/>
              <a:t>time cloud </a:t>
            </a:r>
            <a:r>
              <a:rPr lang="en-US" sz="2000" dirty="0" smtClean="0"/>
              <a:t>access to market data, news, blogs, weather, etc… and so much more!!!</a:t>
            </a:r>
          </a:p>
        </p:txBody>
      </p:sp>
      <p:pic>
        <p:nvPicPr>
          <p:cNvPr id="14" name="Picture 4" descr="Image D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626" y="2223957"/>
            <a:ext cx="3076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6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728" y="155862"/>
            <a:ext cx="71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Your Logo Here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50"/>
          <a:stretch/>
        </p:blipFill>
        <p:spPr>
          <a:xfrm>
            <a:off x="49215" y="59961"/>
            <a:ext cx="1227980" cy="50966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78800" y="142996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solidFill>
                  <a:srgbClr val="B30727"/>
                </a:solidFill>
                <a:latin typeface="+mj-lt"/>
                <a:ea typeface="+mj-ea"/>
                <a:cs typeface="+mj-cs"/>
              </a:rPr>
              <a:t>New Technology and Innovations </a:t>
            </a:r>
            <a:r>
              <a:rPr lang="en-US" sz="2400" b="1" dirty="0" smtClean="0">
                <a:solidFill>
                  <a:srgbClr val="B30727"/>
                </a:solidFill>
                <a:latin typeface="+mj-lt"/>
                <a:ea typeface="+mj-ea"/>
                <a:cs typeface="+mj-cs"/>
              </a:rPr>
              <a:t> - Sensors</a:t>
            </a:r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33375" y="1119060"/>
            <a:ext cx="8435871" cy="4984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rgbClr val="000000"/>
                </a:solidFill>
              </a:rPr>
              <a:t>Optimized Sensors and Sensor Fusion</a:t>
            </a:r>
          </a:p>
          <a:p>
            <a:pPr lvl="2"/>
            <a:r>
              <a:rPr lang="de-DE" dirty="0" smtClean="0">
                <a:solidFill>
                  <a:srgbClr val="000000"/>
                </a:solidFill>
              </a:rPr>
              <a:t> Enhanced Protien, Vitamin and Nutrient Sensors</a:t>
            </a:r>
          </a:p>
          <a:p>
            <a:pPr lvl="2"/>
            <a:r>
              <a:rPr lang="de-DE" dirty="0" smtClean="0">
                <a:solidFill>
                  <a:srgbClr val="000000"/>
                </a:solidFill>
              </a:rPr>
              <a:t> Enhanced Yeild, Mositure and Mass Sensors</a:t>
            </a:r>
          </a:p>
          <a:p>
            <a:pPr lvl="2"/>
            <a:r>
              <a:rPr lang="de-DE" dirty="0" smtClean="0">
                <a:solidFill>
                  <a:srgbClr val="000000"/>
                </a:solidFill>
              </a:rPr>
              <a:t> Temprature and Weather Sensors</a:t>
            </a:r>
          </a:p>
          <a:p>
            <a:pPr lvl="2"/>
            <a:r>
              <a:rPr lang="de-DE" dirty="0" smtClean="0">
                <a:solidFill>
                  <a:srgbClr val="000000"/>
                </a:solidFill>
              </a:rPr>
              <a:t> Enhanced Wear Sensors</a:t>
            </a:r>
          </a:p>
          <a:p>
            <a:pPr lvl="2"/>
            <a:r>
              <a:rPr lang="de-DE" dirty="0" smtClean="0">
                <a:solidFill>
                  <a:srgbClr val="000000"/>
                </a:solidFill>
              </a:rPr>
              <a:t> Smart sensors that read labels, detect suroundings?</a:t>
            </a:r>
          </a:p>
          <a:p>
            <a:pPr lvl="3"/>
            <a:r>
              <a:rPr lang="de-DE" sz="2000" dirty="0" smtClean="0">
                <a:solidFill>
                  <a:srgbClr val="000000"/>
                </a:solidFill>
              </a:rPr>
              <a:t> Already there.....</a:t>
            </a:r>
          </a:p>
          <a:p>
            <a:pPr lvl="2"/>
            <a:r>
              <a:rPr lang="de-DE" dirty="0" smtClean="0">
                <a:solidFill>
                  <a:srgbClr val="000000"/>
                </a:solidFill>
              </a:rPr>
              <a:t> Enhanced Optical Sensors </a:t>
            </a:r>
          </a:p>
          <a:p>
            <a:pPr lvl="3"/>
            <a:r>
              <a:rPr lang="de-DE" sz="2000" dirty="0" smtClean="0">
                <a:solidFill>
                  <a:srgbClr val="000000"/>
                </a:solidFill>
              </a:rPr>
              <a:t> Used for guidance, measurment, more...</a:t>
            </a:r>
          </a:p>
          <a:p>
            <a:pPr lvl="1"/>
            <a:r>
              <a:rPr lang="de-DE" sz="2000" dirty="0" smtClean="0">
                <a:solidFill>
                  <a:srgbClr val="000000"/>
                </a:solidFill>
              </a:rPr>
              <a:t>What do they create? </a:t>
            </a:r>
          </a:p>
          <a:p>
            <a:pPr lvl="2"/>
            <a:r>
              <a:rPr lang="de-DE" dirty="0" smtClean="0">
                <a:solidFill>
                  <a:srgbClr val="000000"/>
                </a:solidFill>
              </a:rPr>
              <a:t>A central nervous system for the machine.</a:t>
            </a:r>
          </a:p>
          <a:p>
            <a:pPr lvl="2"/>
            <a:r>
              <a:rPr lang="de-DE" dirty="0" smtClean="0">
                <a:solidFill>
                  <a:srgbClr val="000000"/>
                </a:solidFill>
              </a:rPr>
              <a:t>More precice control </a:t>
            </a:r>
          </a:p>
          <a:p>
            <a:pPr lvl="2"/>
            <a:r>
              <a:rPr lang="de-DE" dirty="0" smtClean="0">
                <a:solidFill>
                  <a:srgbClr val="000000"/>
                </a:solidFill>
              </a:rPr>
              <a:t>Improved communication capabilities. 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194" name="Picture 2" descr="http://www.masseyferguson.us/fileUpload/2011_03_24/massey-ferguson-9250-dynaflex-a-1024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37" y="1953509"/>
            <a:ext cx="3727964" cy="279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7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rievolution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5D3BF14D-6B09-44E3-A38F-B1F524CC6AAA}" vid="{753FA690-EFF2-4829-8454-0D580DBD2E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Agrievolution PowerPoint Template</Template>
  <TotalTime>114</TotalTime>
  <Words>957</Words>
  <Application>Microsoft Office PowerPoint</Application>
  <PresentationFormat>Custom</PresentationFormat>
  <Paragraphs>180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Agrievolution PowerPoint Template</vt:lpstr>
      <vt:lpstr>Mechanization Trends in the Americas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Mechanization Trends in the Americas</vt:lpstr>
    </vt:vector>
  </TitlesOfParts>
  <Company>AGCO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Mechanization Trends in the Americas</dc:title>
  <dc:creator>Rushing, Matt</dc:creator>
  <cp:lastModifiedBy>Rushing, Matt</cp:lastModifiedBy>
  <cp:revision>12</cp:revision>
  <dcterms:created xsi:type="dcterms:W3CDTF">2013-10-31T18:17:52Z</dcterms:created>
  <dcterms:modified xsi:type="dcterms:W3CDTF">2013-12-05T14:20:23Z</dcterms:modified>
</cp:coreProperties>
</file>