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260" r:id="rId4"/>
    <p:sldId id="261" r:id="rId5"/>
    <p:sldId id="263" r:id="rId6"/>
    <p:sldId id="265" r:id="rId7"/>
    <p:sldId id="266" r:id="rId8"/>
    <p:sldId id="268" r:id="rId9"/>
    <p:sldId id="264" r:id="rId10"/>
    <p:sldId id="267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>
        <p:scale>
          <a:sx n="80" d="100"/>
          <a:sy n="80" d="100"/>
        </p:scale>
        <p:origin x="-84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D949E-7FE6-4B66-8655-141539679EAE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64DDE-8734-46AB-8B21-D1A17726BFC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5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64DDE-8734-46AB-8B21-D1A17726B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47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57A8-B79D-4D1A-8F16-28118121DA0F}" type="datetime1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4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8708-CC37-40DC-B25A-987B3AD4AB20}" type="datetime1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9004D-DFBD-416C-9045-4AFD36B9E2BB}" type="datetime1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0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EA40-6A40-40DD-9D6B-9CDEA03045AE}" type="datetime1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2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FFB1A-1D16-46A0-8349-318844EF8810}" type="datetime1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3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E4E2-B1D0-49A1-AE35-0223143464FB}" type="datetime1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2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7045-F820-4EF8-A49E-3B9F670E1278}" type="datetime1">
              <a:rPr lang="en-US" smtClean="0"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4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48A1-7F87-46CD-86EF-E89330674066}" type="datetime1">
              <a:rPr lang="en-US" smtClean="0"/>
              <a:t>11/29/2013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33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EF2FD-F1AF-4C42-B08E-CA9586B558C8}" type="datetime1">
              <a:rPr lang="en-US" smtClean="0"/>
              <a:t>11/29/2013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8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6315C-2B81-4356-8CD0-118EDCD67CFD}" type="datetime1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6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8DA18-15A7-4C31-9D10-8FB4B47A8504}" type="datetime1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5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2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09272"/>
            <a:ext cx="9688673" cy="5067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9EA5F-7541-4308-B30D-71A392258D24}" type="datetime1">
              <a:rPr lang="en-US" smtClean="0"/>
              <a:t>11/29/2013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7CBA1-59B5-477C-A08F-77B21C30B957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12"/>
          <p:cNvCxnSpPr/>
          <p:nvPr userDrawn="1"/>
        </p:nvCxnSpPr>
        <p:spPr>
          <a:xfrm>
            <a:off x="1100530" y="6251317"/>
            <a:ext cx="9326880" cy="0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873" y="5424055"/>
            <a:ext cx="1284328" cy="117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5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191" y="1354475"/>
            <a:ext cx="10515600" cy="369253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Worldwide Farm Machinery Markets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New Delhi, 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December 2013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Gerd</a:t>
            </a:r>
            <a:r>
              <a:rPr lang="en-US" sz="2400" dirty="0" smtClean="0"/>
              <a:t> </a:t>
            </a:r>
            <a:r>
              <a:rPr lang="en-US" sz="2400" dirty="0" err="1" smtClean="0"/>
              <a:t>Wiesendorfer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>Coordinator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Agrievolution</a:t>
            </a:r>
            <a:r>
              <a:rPr lang="en-US" sz="2000" dirty="0" smtClean="0"/>
              <a:t> </a:t>
            </a:r>
            <a:r>
              <a:rPr lang="en-US" sz="2000" dirty="0" smtClean="0"/>
              <a:t>Economic Committee</a:t>
            </a:r>
            <a:br>
              <a:rPr lang="en-US" sz="2000" dirty="0" smtClean="0"/>
            </a:br>
            <a:r>
              <a:rPr lang="en-US" sz="2000" dirty="0" smtClean="0"/>
              <a:t>gerd.wiesendorfer@vdma.org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873" y="5424055"/>
            <a:ext cx="1284328" cy="117870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1100530" y="6251317"/>
            <a:ext cx="9326880" cy="0"/>
          </a:xfrm>
          <a:prstGeom prst="line">
            <a:avLst/>
          </a:prstGeom>
          <a:ln w="571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Fourth World Summit on Agriculture Machinery</a:t>
            </a:r>
          </a:p>
          <a:p>
            <a:r>
              <a:rPr lang="en-US" dirty="0" smtClean="0"/>
              <a:t>December 5-6, 2013 ~ New Delhi, India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err="1" smtClean="0"/>
              <a:t>Weaker</a:t>
            </a:r>
            <a:r>
              <a:rPr lang="de-DE" b="1" dirty="0" smtClean="0"/>
              <a:t> </a:t>
            </a:r>
            <a:r>
              <a:rPr lang="de-DE" b="1" dirty="0" err="1" smtClean="0"/>
              <a:t>drivers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new</a:t>
            </a:r>
            <a:r>
              <a:rPr lang="de-DE" b="1" dirty="0" smtClean="0"/>
              <a:t> </a:t>
            </a:r>
            <a:r>
              <a:rPr lang="de-DE" b="1" dirty="0" err="1" smtClean="0"/>
              <a:t>machinery</a:t>
            </a:r>
            <a:r>
              <a:rPr lang="de-DE" b="1" dirty="0" smtClean="0"/>
              <a:t> </a:t>
            </a:r>
            <a:r>
              <a:rPr lang="de-DE" b="1" dirty="0" err="1" smtClean="0"/>
              <a:t>demand</a:t>
            </a:r>
            <a:r>
              <a:rPr lang="de-DE" b="1" dirty="0" smtClean="0"/>
              <a:t> in Western Europe, </a:t>
            </a:r>
            <a:br>
              <a:rPr lang="de-DE" b="1" dirty="0" smtClean="0"/>
            </a:br>
            <a:r>
              <a:rPr lang="de-DE" b="1" dirty="0" smtClean="0"/>
              <a:t>but </a:t>
            </a:r>
            <a:r>
              <a:rPr lang="de-DE" b="1" dirty="0" err="1" smtClean="0"/>
              <a:t>basic</a:t>
            </a:r>
            <a:r>
              <a:rPr lang="de-DE" b="1" dirty="0" smtClean="0"/>
              <a:t> </a:t>
            </a:r>
            <a:r>
              <a:rPr lang="de-DE" b="1" dirty="0" err="1" smtClean="0"/>
              <a:t>economic</a:t>
            </a:r>
            <a:r>
              <a:rPr lang="de-DE" b="1" dirty="0" smtClean="0"/>
              <a:t> </a:t>
            </a:r>
            <a:r>
              <a:rPr lang="de-DE" b="1" dirty="0" err="1" smtClean="0"/>
              <a:t>conditions</a:t>
            </a:r>
            <a:r>
              <a:rPr lang="de-DE" b="1" dirty="0" smtClean="0"/>
              <a:t> </a:t>
            </a:r>
            <a:r>
              <a:rPr lang="de-DE" b="1" dirty="0" err="1" smtClean="0"/>
              <a:t>remain</a:t>
            </a:r>
            <a:r>
              <a:rPr lang="de-DE" b="1" dirty="0" smtClean="0"/>
              <a:t> </a:t>
            </a:r>
            <a:r>
              <a:rPr lang="de-DE" b="1" dirty="0" err="1" smtClean="0"/>
              <a:t>favourable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10</a:t>
            </a:fld>
            <a:endParaRPr 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009" y="1314011"/>
            <a:ext cx="5024831" cy="55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52" y="1964067"/>
            <a:ext cx="4555413" cy="2260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54" y="4183117"/>
            <a:ext cx="4555412" cy="1432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46" y="1983225"/>
            <a:ext cx="4559192" cy="2246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46" y="4183117"/>
            <a:ext cx="4559192" cy="107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46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General </a:t>
            </a:r>
            <a:r>
              <a:rPr lang="de-DE" b="1" dirty="0" err="1" smtClean="0"/>
              <a:t>conditions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global </a:t>
            </a:r>
            <a:r>
              <a:rPr lang="de-DE" b="1" dirty="0" err="1" smtClean="0"/>
              <a:t>markets</a:t>
            </a:r>
            <a:r>
              <a:rPr lang="de-DE" b="1" dirty="0" smtClean="0"/>
              <a:t> 2014/2015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19200"/>
            <a:ext cx="9688673" cy="49577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200" dirty="0" err="1"/>
              <a:t>Comparatively</a:t>
            </a:r>
            <a:r>
              <a:rPr lang="de-DE" sz="2200" dirty="0"/>
              <a:t>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prices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agricultural</a:t>
            </a:r>
            <a:r>
              <a:rPr lang="de-DE" sz="2200" dirty="0"/>
              <a:t> </a:t>
            </a:r>
            <a:r>
              <a:rPr lang="de-DE" sz="2200" dirty="0" err="1"/>
              <a:t>commodities</a:t>
            </a:r>
            <a:r>
              <a:rPr lang="de-DE" sz="2200" dirty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slightly</a:t>
            </a:r>
            <a:r>
              <a:rPr lang="de-DE" sz="2200" dirty="0" smtClean="0"/>
              <a:t> </a:t>
            </a:r>
            <a:r>
              <a:rPr lang="de-DE" sz="2200" dirty="0" err="1"/>
              <a:t>lower</a:t>
            </a:r>
            <a:r>
              <a:rPr lang="de-DE" sz="2200" dirty="0"/>
              <a:t> </a:t>
            </a:r>
            <a:r>
              <a:rPr lang="de-DE" sz="2200" dirty="0" err="1"/>
              <a:t>costs</a:t>
            </a:r>
            <a:endParaRPr lang="de-DE" sz="2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200" dirty="0" err="1" smtClean="0"/>
              <a:t>Investor´s</a:t>
            </a:r>
            <a:r>
              <a:rPr lang="de-DE" sz="2200" dirty="0" smtClean="0"/>
              <a:t> </a:t>
            </a:r>
            <a:r>
              <a:rPr lang="de-DE" sz="2200" dirty="0" err="1" smtClean="0"/>
              <a:t>liquidity</a:t>
            </a:r>
            <a:r>
              <a:rPr lang="de-DE" sz="2200" dirty="0" smtClean="0"/>
              <a:t> </a:t>
            </a:r>
            <a:r>
              <a:rPr lang="de-DE" sz="2200" dirty="0" err="1"/>
              <a:t>predominantly</a:t>
            </a:r>
            <a:r>
              <a:rPr lang="de-DE" sz="2200" dirty="0"/>
              <a:t> on a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r>
              <a:rPr lang="de-DE" sz="2200" dirty="0" err="1"/>
              <a:t>level</a:t>
            </a:r>
            <a:r>
              <a:rPr lang="de-DE" sz="2200" dirty="0"/>
              <a:t> </a:t>
            </a:r>
            <a:endParaRPr lang="de-DE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200" dirty="0" err="1" smtClean="0"/>
              <a:t>Conditions</a:t>
            </a:r>
            <a:r>
              <a:rPr lang="de-DE" sz="2200" dirty="0" smtClean="0"/>
              <a:t> </a:t>
            </a:r>
            <a:r>
              <a:rPr lang="de-DE" sz="2200" dirty="0"/>
              <a:t>on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capital</a:t>
            </a:r>
            <a:r>
              <a:rPr lang="de-DE" sz="2200" dirty="0"/>
              <a:t> </a:t>
            </a:r>
            <a:r>
              <a:rPr lang="de-DE" sz="2200" dirty="0" err="1"/>
              <a:t>market</a:t>
            </a:r>
            <a:r>
              <a:rPr lang="de-DE" sz="2200" dirty="0"/>
              <a:t> </a:t>
            </a:r>
            <a:r>
              <a:rPr lang="de-DE" sz="2200" dirty="0" err="1"/>
              <a:t>generally</a:t>
            </a:r>
            <a:r>
              <a:rPr lang="de-DE" sz="2200" dirty="0"/>
              <a:t> </a:t>
            </a:r>
            <a:r>
              <a:rPr lang="de-DE" sz="2200" dirty="0" err="1"/>
              <a:t>good</a:t>
            </a:r>
            <a:r>
              <a:rPr lang="de-DE" sz="2200" dirty="0"/>
              <a:t> </a:t>
            </a:r>
            <a:endParaRPr lang="de-DE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200" dirty="0" smtClean="0"/>
              <a:t>Higher </a:t>
            </a:r>
            <a:r>
              <a:rPr lang="de-DE" sz="2200" dirty="0" err="1"/>
              <a:t>degree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mechanization</a:t>
            </a:r>
            <a:r>
              <a:rPr lang="de-DE" sz="2200" dirty="0"/>
              <a:t> due </a:t>
            </a:r>
            <a:r>
              <a:rPr lang="de-DE" sz="2200" dirty="0" err="1"/>
              <a:t>to</a:t>
            </a:r>
            <a:r>
              <a:rPr lang="de-DE" sz="2200" dirty="0"/>
              <a:t> a </a:t>
            </a:r>
            <a:r>
              <a:rPr lang="de-DE" sz="2200" dirty="0" err="1"/>
              <a:t>growing</a:t>
            </a:r>
            <a:r>
              <a:rPr lang="de-DE" sz="2200" dirty="0"/>
              <a:t> </a:t>
            </a:r>
            <a:r>
              <a:rPr lang="de-DE" sz="2200" dirty="0" err="1"/>
              <a:t>demand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efficiency</a:t>
            </a:r>
            <a:r>
              <a:rPr lang="de-DE" sz="2200" dirty="0"/>
              <a:t> </a:t>
            </a:r>
            <a:endParaRPr lang="de-DE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200" dirty="0" err="1" smtClean="0"/>
              <a:t>Structural</a:t>
            </a:r>
            <a:r>
              <a:rPr lang="de-DE" sz="2200" dirty="0" smtClean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increases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demand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smtClean="0"/>
              <a:t>high </a:t>
            </a:r>
            <a:r>
              <a:rPr lang="de-DE" sz="2200" dirty="0" err="1" smtClean="0"/>
              <a:t>capacity</a:t>
            </a:r>
            <a:r>
              <a:rPr lang="de-DE" sz="2200" dirty="0" smtClean="0"/>
              <a:t> </a:t>
            </a:r>
            <a:r>
              <a:rPr lang="de-DE" sz="2200" dirty="0" err="1" smtClean="0"/>
              <a:t>machines</a:t>
            </a:r>
            <a:endParaRPr lang="de-DE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200" dirty="0" err="1" smtClean="0"/>
              <a:t>Agricultural</a:t>
            </a:r>
            <a:r>
              <a:rPr lang="de-DE" sz="2200" dirty="0" smtClean="0"/>
              <a:t> </a:t>
            </a:r>
            <a:r>
              <a:rPr lang="de-DE" sz="2200" dirty="0" err="1"/>
              <a:t>policy</a:t>
            </a:r>
            <a:r>
              <a:rPr lang="de-DE" sz="2200" dirty="0"/>
              <a:t> will </a:t>
            </a:r>
            <a:r>
              <a:rPr lang="de-DE" sz="2200" dirty="0" err="1"/>
              <a:t>continue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smtClean="0"/>
              <a:t>a </a:t>
            </a:r>
            <a:r>
              <a:rPr lang="de-DE" sz="2200" dirty="0" err="1" smtClean="0"/>
              <a:t>stimulus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investment</a:t>
            </a:r>
            <a:r>
              <a:rPr lang="de-DE" sz="2200" dirty="0" smtClean="0"/>
              <a:t>, </a:t>
            </a:r>
            <a:r>
              <a:rPr lang="de-DE" sz="2200" dirty="0" err="1" smtClean="0"/>
              <a:t>following</a:t>
            </a:r>
            <a:r>
              <a:rPr lang="de-DE" sz="2200" dirty="0" smtClean="0"/>
              <a:t> different </a:t>
            </a:r>
            <a:r>
              <a:rPr lang="de-DE" sz="2200" dirty="0" err="1" smtClean="0"/>
              <a:t>politcal</a:t>
            </a:r>
            <a:r>
              <a:rPr lang="de-DE" sz="2200" dirty="0" smtClean="0"/>
              <a:t> </a:t>
            </a:r>
            <a:r>
              <a:rPr lang="de-DE" sz="2200" dirty="0" err="1" smtClean="0"/>
              <a:t>objectives</a:t>
            </a:r>
            <a:endParaRPr lang="de-DE" sz="22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/>
              <a:t>Emerging </a:t>
            </a:r>
            <a:r>
              <a:rPr lang="de-DE" sz="2000" dirty="0" err="1" smtClean="0"/>
              <a:t>markets</a:t>
            </a:r>
            <a:r>
              <a:rPr lang="de-DE" sz="2000" dirty="0" smtClean="0"/>
              <a:t>: Higher </a:t>
            </a:r>
            <a:r>
              <a:rPr lang="de-DE" sz="2000" dirty="0" err="1"/>
              <a:t>degree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 smtClean="0"/>
              <a:t>mechanization</a:t>
            </a:r>
            <a:r>
              <a:rPr lang="de-DE" sz="2000" dirty="0" smtClean="0"/>
              <a:t>, </a:t>
            </a:r>
            <a:r>
              <a:rPr lang="de-DE" sz="2000" dirty="0" err="1" smtClean="0"/>
              <a:t>modernization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fleets</a:t>
            </a:r>
            <a:endParaRPr lang="de-DE" sz="20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/>
              <a:t>East Europe: </a:t>
            </a:r>
            <a:r>
              <a:rPr lang="de-DE" sz="2000" dirty="0" err="1"/>
              <a:t>Self-sufficiency</a:t>
            </a:r>
            <a:r>
              <a:rPr lang="de-DE" sz="2000" dirty="0"/>
              <a:t> </a:t>
            </a:r>
            <a:r>
              <a:rPr lang="de-DE" sz="2000" dirty="0" err="1"/>
              <a:t>gains</a:t>
            </a:r>
            <a:r>
              <a:rPr lang="de-DE" sz="2000" dirty="0"/>
              <a:t> (</a:t>
            </a:r>
            <a:r>
              <a:rPr lang="de-DE" sz="2000" dirty="0" err="1"/>
              <a:t>food</a:t>
            </a:r>
            <a:r>
              <a:rPr lang="de-DE" sz="2000" dirty="0"/>
              <a:t>)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export</a:t>
            </a:r>
            <a:r>
              <a:rPr lang="de-DE" sz="2000" dirty="0"/>
              <a:t> </a:t>
            </a:r>
            <a:r>
              <a:rPr lang="de-DE" sz="2000" dirty="0" err="1"/>
              <a:t>position</a:t>
            </a:r>
            <a:r>
              <a:rPr lang="de-DE" sz="2000" dirty="0"/>
              <a:t> (</a:t>
            </a:r>
            <a:r>
              <a:rPr lang="de-DE" sz="2000" dirty="0" err="1"/>
              <a:t>grains</a:t>
            </a:r>
            <a:r>
              <a:rPr lang="de-DE" sz="2000" dirty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/>
              <a:t>Europe</a:t>
            </a:r>
            <a:r>
              <a:rPr lang="de-DE" sz="2000" dirty="0" smtClean="0"/>
              <a:t>: Promotion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smaller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diversified</a:t>
            </a:r>
            <a:r>
              <a:rPr lang="de-DE" sz="2000" dirty="0" smtClean="0"/>
              <a:t> </a:t>
            </a:r>
            <a:r>
              <a:rPr lang="de-DE" sz="2000" dirty="0" err="1" smtClean="0"/>
              <a:t>structures</a:t>
            </a:r>
            <a:r>
              <a:rPr lang="de-DE" sz="2000" dirty="0" smtClean="0"/>
              <a:t> + „</a:t>
            </a:r>
            <a:r>
              <a:rPr lang="de-DE" sz="2000" dirty="0" err="1" smtClean="0"/>
              <a:t>greening</a:t>
            </a:r>
            <a:r>
              <a:rPr lang="de-DE" sz="2000" dirty="0" smtClean="0"/>
              <a:t>“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/>
              <a:t>USA: Income </a:t>
            </a:r>
            <a:r>
              <a:rPr lang="de-DE" sz="2000" dirty="0" err="1" smtClean="0"/>
              <a:t>stability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farmers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promotion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bioenergy</a:t>
            </a:r>
            <a:r>
              <a:rPr lang="de-DE" sz="2000" dirty="0" smtClean="0"/>
              <a:t> </a:t>
            </a:r>
            <a:r>
              <a:rPr lang="de-DE" sz="2000" dirty="0" err="1" smtClean="0"/>
              <a:t>production</a:t>
            </a:r>
            <a:endParaRPr lang="de-DE" sz="20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err="1" smtClean="0"/>
              <a:t>Decline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market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production</a:t>
            </a:r>
            <a:r>
              <a:rPr lang="de-DE" b="1" dirty="0" smtClean="0"/>
              <a:t> </a:t>
            </a:r>
            <a:r>
              <a:rPr lang="de-DE" b="1" dirty="0" err="1" smtClean="0"/>
              <a:t>volume</a:t>
            </a:r>
            <a:r>
              <a:rPr lang="de-DE" b="1" dirty="0" smtClean="0"/>
              <a:t> 2014 </a:t>
            </a:r>
            <a:r>
              <a:rPr lang="de-DE" b="1" dirty="0" err="1" smtClean="0"/>
              <a:t>remains</a:t>
            </a:r>
            <a:r>
              <a:rPr lang="de-DE" b="1" dirty="0" smtClean="0"/>
              <a:t> </a:t>
            </a:r>
            <a:r>
              <a:rPr lang="de-DE" b="1" dirty="0" err="1" smtClean="0"/>
              <a:t>very</a:t>
            </a:r>
            <a:r>
              <a:rPr lang="de-DE" b="1" dirty="0" smtClean="0"/>
              <a:t> limited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12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09" y="1075604"/>
            <a:ext cx="8822212" cy="5073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Business </a:t>
            </a:r>
            <a:r>
              <a:rPr lang="de-DE" b="1" dirty="0" err="1" smtClean="0"/>
              <a:t>climate</a:t>
            </a:r>
            <a:r>
              <a:rPr lang="de-DE" b="1" dirty="0" smtClean="0"/>
              <a:t> in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smtClean="0"/>
              <a:t>global </a:t>
            </a:r>
            <a:r>
              <a:rPr lang="de-DE" b="1" dirty="0" err="1" smtClean="0"/>
              <a:t>industry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favourable</a:t>
            </a:r>
            <a:r>
              <a:rPr lang="de-DE" b="1" dirty="0" smtClean="0"/>
              <a:t> …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2</a:t>
            </a:fld>
            <a:endParaRPr lang="en-US"/>
          </a:p>
        </p:txBody>
      </p:sp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050" y="928156"/>
            <a:ext cx="8962976" cy="517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21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…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clear</a:t>
            </a:r>
            <a:r>
              <a:rPr lang="de-DE" b="1" dirty="0" smtClean="0"/>
              <a:t> </a:t>
            </a:r>
            <a:r>
              <a:rPr lang="de-DE" b="1" dirty="0" err="1" smtClean="0"/>
              <a:t>upward</a:t>
            </a:r>
            <a:r>
              <a:rPr lang="de-DE" b="1" dirty="0" smtClean="0"/>
              <a:t> </a:t>
            </a:r>
            <a:r>
              <a:rPr lang="de-DE" b="1" dirty="0" err="1" smtClean="0"/>
              <a:t>trends</a:t>
            </a:r>
            <a:r>
              <a:rPr lang="de-DE" b="1" dirty="0" smtClean="0"/>
              <a:t> in </a:t>
            </a:r>
            <a:r>
              <a:rPr lang="de-DE" b="1" dirty="0" err="1" smtClean="0"/>
              <a:t>most</a:t>
            </a:r>
            <a:r>
              <a:rPr lang="de-DE" b="1" dirty="0" smtClean="0"/>
              <a:t> </a:t>
            </a:r>
            <a:r>
              <a:rPr lang="de-DE" b="1" dirty="0" err="1" smtClean="0"/>
              <a:t>regions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986" y="942194"/>
            <a:ext cx="9105285" cy="5260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91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b="1" dirty="0" err="1" smtClean="0"/>
              <a:t>Increasing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orders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for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agricultural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machinery</a:t>
            </a:r>
            <a:r>
              <a:rPr lang="de-DE" sz="2800" b="1" dirty="0" smtClean="0"/>
              <a:t> in </a:t>
            </a:r>
            <a:r>
              <a:rPr lang="de-DE" sz="2800" b="1" dirty="0" err="1" smtClean="0"/>
              <a:t>major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markets</a:t>
            </a:r>
            <a:r>
              <a:rPr lang="de-DE" sz="2800" b="1" dirty="0" smtClean="0"/>
              <a:t> …</a:t>
            </a:r>
            <a:endParaRPr lang="de-DE" sz="2800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959" y="987166"/>
            <a:ext cx="8605599" cy="514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621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… </a:t>
            </a:r>
            <a:r>
              <a:rPr lang="de-DE" b="1" dirty="0" err="1" smtClean="0"/>
              <a:t>lead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expansionary</a:t>
            </a:r>
            <a:r>
              <a:rPr lang="de-DE" b="1" dirty="0" smtClean="0"/>
              <a:t> </a:t>
            </a:r>
            <a:r>
              <a:rPr lang="de-DE" b="1" dirty="0" err="1" smtClean="0"/>
              <a:t>turnover</a:t>
            </a:r>
            <a:r>
              <a:rPr lang="de-DE" b="1" dirty="0" smtClean="0"/>
              <a:t> </a:t>
            </a:r>
            <a:r>
              <a:rPr lang="de-DE" b="1" dirty="0" err="1" smtClean="0"/>
              <a:t>expectations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next</a:t>
            </a:r>
            <a:r>
              <a:rPr lang="de-DE" b="1" dirty="0" smtClean="0"/>
              <a:t> </a:t>
            </a:r>
            <a:r>
              <a:rPr lang="de-DE" b="1" dirty="0" err="1" smtClean="0"/>
              <a:t>months</a:t>
            </a:r>
            <a:r>
              <a:rPr lang="de-DE" b="1" dirty="0" smtClean="0"/>
              <a:t>.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558" y="1107084"/>
            <a:ext cx="8744165" cy="5073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0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AutoShape 49"/>
          <p:cNvSpPr>
            <a:spLocks noChangeAspect="1" noChangeArrowheads="1" noTextEdit="1"/>
          </p:cNvSpPr>
          <p:nvPr/>
        </p:nvSpPr>
        <p:spPr bwMode="auto">
          <a:xfrm>
            <a:off x="1139825" y="973138"/>
            <a:ext cx="7285038" cy="513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62" name="Rectangle 51"/>
          <p:cNvSpPr>
            <a:spLocks noChangeArrowheads="1"/>
          </p:cNvSpPr>
          <p:nvPr/>
        </p:nvSpPr>
        <p:spPr bwMode="auto">
          <a:xfrm>
            <a:off x="2655888" y="3597275"/>
            <a:ext cx="103505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heSans B7 Bold" pitchFamily="34" charset="0"/>
                <a:cs typeface="Arial" pitchFamily="34" charset="0"/>
              </a:rPr>
              <a:t>Fläche für Grafik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Rectangle 52"/>
          <p:cNvSpPr>
            <a:spLocks noChangeArrowheads="1"/>
          </p:cNvSpPr>
          <p:nvPr/>
        </p:nvSpPr>
        <p:spPr bwMode="auto">
          <a:xfrm>
            <a:off x="1171575" y="5938838"/>
            <a:ext cx="2654300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Source: VDMA (Forecast status October 2013)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53"/>
          <p:cNvSpPr>
            <a:spLocks noChangeArrowheads="1"/>
          </p:cNvSpPr>
          <p:nvPr/>
        </p:nvSpPr>
        <p:spPr bwMode="auto">
          <a:xfrm>
            <a:off x="1181100" y="962026"/>
            <a:ext cx="486092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Development of the agricultural machinery production 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54"/>
          <p:cNvSpPr>
            <a:spLocks noChangeArrowheads="1"/>
          </p:cNvSpPr>
          <p:nvPr/>
        </p:nvSpPr>
        <p:spPr bwMode="auto">
          <a:xfrm>
            <a:off x="1181100" y="1212850"/>
            <a:ext cx="37941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Index 2008 = 100, based on nominal terms in Euro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Rectangle 55"/>
          <p:cNvSpPr>
            <a:spLocks noChangeArrowheads="1"/>
          </p:cNvSpPr>
          <p:nvPr/>
        </p:nvSpPr>
        <p:spPr bwMode="auto">
          <a:xfrm>
            <a:off x="1165225" y="1458913"/>
            <a:ext cx="7243763" cy="44211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67" name="Freeform 56"/>
          <p:cNvSpPr>
            <a:spLocks noEditPoints="1"/>
          </p:cNvSpPr>
          <p:nvPr/>
        </p:nvSpPr>
        <p:spPr bwMode="auto">
          <a:xfrm>
            <a:off x="1579563" y="1898650"/>
            <a:ext cx="6699250" cy="2706687"/>
          </a:xfrm>
          <a:custGeom>
            <a:avLst/>
            <a:gdLst>
              <a:gd name="T0" fmla="*/ 0 w 4220"/>
              <a:gd name="T1" fmla="*/ 1698 h 1705"/>
              <a:gd name="T2" fmla="*/ 4220 w 4220"/>
              <a:gd name="T3" fmla="*/ 1698 h 1705"/>
              <a:gd name="T4" fmla="*/ 4220 w 4220"/>
              <a:gd name="T5" fmla="*/ 1705 h 1705"/>
              <a:gd name="T6" fmla="*/ 0 w 4220"/>
              <a:gd name="T7" fmla="*/ 1705 h 1705"/>
              <a:gd name="T8" fmla="*/ 0 w 4220"/>
              <a:gd name="T9" fmla="*/ 1698 h 1705"/>
              <a:gd name="T10" fmla="*/ 0 w 4220"/>
              <a:gd name="T11" fmla="*/ 1132 h 1705"/>
              <a:gd name="T12" fmla="*/ 4220 w 4220"/>
              <a:gd name="T13" fmla="*/ 1132 h 1705"/>
              <a:gd name="T14" fmla="*/ 4220 w 4220"/>
              <a:gd name="T15" fmla="*/ 1139 h 1705"/>
              <a:gd name="T16" fmla="*/ 0 w 4220"/>
              <a:gd name="T17" fmla="*/ 1139 h 1705"/>
              <a:gd name="T18" fmla="*/ 0 w 4220"/>
              <a:gd name="T19" fmla="*/ 1132 h 1705"/>
              <a:gd name="T20" fmla="*/ 0 w 4220"/>
              <a:gd name="T21" fmla="*/ 566 h 1705"/>
              <a:gd name="T22" fmla="*/ 4220 w 4220"/>
              <a:gd name="T23" fmla="*/ 566 h 1705"/>
              <a:gd name="T24" fmla="*/ 4220 w 4220"/>
              <a:gd name="T25" fmla="*/ 573 h 1705"/>
              <a:gd name="T26" fmla="*/ 0 w 4220"/>
              <a:gd name="T27" fmla="*/ 573 h 1705"/>
              <a:gd name="T28" fmla="*/ 0 w 4220"/>
              <a:gd name="T29" fmla="*/ 566 h 1705"/>
              <a:gd name="T30" fmla="*/ 0 w 4220"/>
              <a:gd name="T31" fmla="*/ 0 h 1705"/>
              <a:gd name="T32" fmla="*/ 4220 w 4220"/>
              <a:gd name="T33" fmla="*/ 0 h 1705"/>
              <a:gd name="T34" fmla="*/ 4220 w 4220"/>
              <a:gd name="T35" fmla="*/ 6 h 1705"/>
              <a:gd name="T36" fmla="*/ 0 w 4220"/>
              <a:gd name="T37" fmla="*/ 6 h 1705"/>
              <a:gd name="T38" fmla="*/ 0 w 4220"/>
              <a:gd name="T39" fmla="*/ 0 h 1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220" h="1705">
                <a:moveTo>
                  <a:pt x="0" y="1698"/>
                </a:moveTo>
                <a:lnTo>
                  <a:pt x="4220" y="1698"/>
                </a:lnTo>
                <a:lnTo>
                  <a:pt x="4220" y="1705"/>
                </a:lnTo>
                <a:lnTo>
                  <a:pt x="0" y="1705"/>
                </a:lnTo>
                <a:lnTo>
                  <a:pt x="0" y="1698"/>
                </a:lnTo>
                <a:close/>
                <a:moveTo>
                  <a:pt x="0" y="1132"/>
                </a:moveTo>
                <a:lnTo>
                  <a:pt x="4220" y="1132"/>
                </a:lnTo>
                <a:lnTo>
                  <a:pt x="4220" y="1139"/>
                </a:lnTo>
                <a:lnTo>
                  <a:pt x="0" y="1139"/>
                </a:lnTo>
                <a:lnTo>
                  <a:pt x="0" y="1132"/>
                </a:lnTo>
                <a:close/>
                <a:moveTo>
                  <a:pt x="0" y="566"/>
                </a:moveTo>
                <a:lnTo>
                  <a:pt x="4220" y="566"/>
                </a:lnTo>
                <a:lnTo>
                  <a:pt x="4220" y="573"/>
                </a:lnTo>
                <a:lnTo>
                  <a:pt x="0" y="573"/>
                </a:lnTo>
                <a:lnTo>
                  <a:pt x="0" y="566"/>
                </a:lnTo>
                <a:close/>
                <a:moveTo>
                  <a:pt x="0" y="0"/>
                </a:moveTo>
                <a:lnTo>
                  <a:pt x="4220" y="0"/>
                </a:lnTo>
                <a:lnTo>
                  <a:pt x="4220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  <a:ln w="11113" cap="flat">
            <a:solidFill>
              <a:srgbClr val="7F7F7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68" name="Rectangle 57"/>
          <p:cNvSpPr>
            <a:spLocks noChangeArrowheads="1"/>
          </p:cNvSpPr>
          <p:nvPr/>
        </p:nvSpPr>
        <p:spPr bwMode="auto">
          <a:xfrm>
            <a:off x="1579563" y="5494338"/>
            <a:ext cx="6699250" cy="9525"/>
          </a:xfrm>
          <a:prstGeom prst="rect">
            <a:avLst/>
          </a:prstGeom>
          <a:solidFill>
            <a:srgbClr val="000000"/>
          </a:solidFill>
          <a:ln w="11113" cap="flat">
            <a:solidFill>
              <a:srgbClr val="0000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69" name="Freeform 58"/>
          <p:cNvSpPr>
            <a:spLocks noEditPoints="1"/>
          </p:cNvSpPr>
          <p:nvPr/>
        </p:nvSpPr>
        <p:spPr bwMode="auto">
          <a:xfrm>
            <a:off x="2232025" y="3925888"/>
            <a:ext cx="5394325" cy="890587"/>
          </a:xfrm>
          <a:custGeom>
            <a:avLst/>
            <a:gdLst>
              <a:gd name="T0" fmla="*/ 28 w 8259"/>
              <a:gd name="T1" fmla="*/ 1361 h 1363"/>
              <a:gd name="T2" fmla="*/ 335 w 8259"/>
              <a:gd name="T3" fmla="*/ 1301 h 1363"/>
              <a:gd name="T4" fmla="*/ 404 w 8259"/>
              <a:gd name="T5" fmla="*/ 1269 h 1363"/>
              <a:gd name="T6" fmla="*/ 383 w 8259"/>
              <a:gd name="T7" fmla="*/ 1296 h 1363"/>
              <a:gd name="T8" fmla="*/ 696 w 8259"/>
              <a:gd name="T9" fmla="*/ 1283 h 1363"/>
              <a:gd name="T10" fmla="*/ 881 w 8259"/>
              <a:gd name="T11" fmla="*/ 1213 h 1363"/>
              <a:gd name="T12" fmla="*/ 785 w 8259"/>
              <a:gd name="T13" fmla="*/ 1224 h 1363"/>
              <a:gd name="T14" fmla="*/ 982 w 8259"/>
              <a:gd name="T15" fmla="*/ 1250 h 1363"/>
              <a:gd name="T16" fmla="*/ 1289 w 8259"/>
              <a:gd name="T17" fmla="*/ 1189 h 1363"/>
              <a:gd name="T18" fmla="*/ 1358 w 8259"/>
              <a:gd name="T19" fmla="*/ 1157 h 1363"/>
              <a:gd name="T20" fmla="*/ 1336 w 8259"/>
              <a:gd name="T21" fmla="*/ 1184 h 1363"/>
              <a:gd name="T22" fmla="*/ 1649 w 8259"/>
              <a:gd name="T23" fmla="*/ 1171 h 1363"/>
              <a:gd name="T24" fmla="*/ 1834 w 8259"/>
              <a:gd name="T25" fmla="*/ 1101 h 1363"/>
              <a:gd name="T26" fmla="*/ 1739 w 8259"/>
              <a:gd name="T27" fmla="*/ 1113 h 1363"/>
              <a:gd name="T28" fmla="*/ 1935 w 8259"/>
              <a:gd name="T29" fmla="*/ 1138 h 1363"/>
              <a:gd name="T30" fmla="*/ 2239 w 8259"/>
              <a:gd name="T31" fmla="*/ 1057 h 1363"/>
              <a:gd name="T32" fmla="*/ 2303 w 8259"/>
              <a:gd name="T33" fmla="*/ 1017 h 1363"/>
              <a:gd name="T34" fmla="*/ 2285 w 8259"/>
              <a:gd name="T35" fmla="*/ 1046 h 1363"/>
              <a:gd name="T36" fmla="*/ 2594 w 8259"/>
              <a:gd name="T37" fmla="*/ 996 h 1363"/>
              <a:gd name="T38" fmla="*/ 2770 w 8259"/>
              <a:gd name="T39" fmla="*/ 904 h 1363"/>
              <a:gd name="T40" fmla="*/ 2676 w 8259"/>
              <a:gd name="T41" fmla="*/ 927 h 1363"/>
              <a:gd name="T42" fmla="*/ 2874 w 8259"/>
              <a:gd name="T43" fmla="*/ 928 h 1363"/>
              <a:gd name="T44" fmla="*/ 3172 w 8259"/>
              <a:gd name="T45" fmla="*/ 831 h 1363"/>
              <a:gd name="T46" fmla="*/ 3236 w 8259"/>
              <a:gd name="T47" fmla="*/ 791 h 1363"/>
              <a:gd name="T48" fmla="*/ 3218 w 8259"/>
              <a:gd name="T49" fmla="*/ 820 h 1363"/>
              <a:gd name="T50" fmla="*/ 3527 w 8259"/>
              <a:gd name="T51" fmla="*/ 770 h 1363"/>
              <a:gd name="T52" fmla="*/ 3703 w 8259"/>
              <a:gd name="T53" fmla="*/ 678 h 1363"/>
              <a:gd name="T54" fmla="*/ 3609 w 8259"/>
              <a:gd name="T55" fmla="*/ 701 h 1363"/>
              <a:gd name="T56" fmla="*/ 3807 w 8259"/>
              <a:gd name="T57" fmla="*/ 702 h 1363"/>
              <a:gd name="T58" fmla="*/ 4105 w 8259"/>
              <a:gd name="T59" fmla="*/ 606 h 1363"/>
              <a:gd name="T60" fmla="*/ 4171 w 8259"/>
              <a:gd name="T61" fmla="*/ 568 h 1363"/>
              <a:gd name="T62" fmla="*/ 4152 w 8259"/>
              <a:gd name="T63" fmla="*/ 596 h 1363"/>
              <a:gd name="T64" fmla="*/ 4463 w 8259"/>
              <a:gd name="T65" fmla="*/ 562 h 1363"/>
              <a:gd name="T66" fmla="*/ 4643 w 8259"/>
              <a:gd name="T67" fmla="*/ 480 h 1363"/>
              <a:gd name="T68" fmla="*/ 4548 w 8259"/>
              <a:gd name="T69" fmla="*/ 498 h 1363"/>
              <a:gd name="T70" fmla="*/ 4746 w 8259"/>
              <a:gd name="T71" fmla="*/ 510 h 1363"/>
              <a:gd name="T72" fmla="*/ 5048 w 8259"/>
              <a:gd name="T73" fmla="*/ 429 h 1363"/>
              <a:gd name="T74" fmla="*/ 5115 w 8259"/>
              <a:gd name="T75" fmla="*/ 392 h 1363"/>
              <a:gd name="T76" fmla="*/ 5096 w 8259"/>
              <a:gd name="T77" fmla="*/ 420 h 1363"/>
              <a:gd name="T78" fmla="*/ 5407 w 8259"/>
              <a:gd name="T79" fmla="*/ 387 h 1363"/>
              <a:gd name="T80" fmla="*/ 5587 w 8259"/>
              <a:gd name="T81" fmla="*/ 304 h 1363"/>
              <a:gd name="T82" fmla="*/ 5492 w 8259"/>
              <a:gd name="T83" fmla="*/ 322 h 1363"/>
              <a:gd name="T84" fmla="*/ 5690 w 8259"/>
              <a:gd name="T85" fmla="*/ 334 h 1363"/>
              <a:gd name="T86" fmla="*/ 5992 w 8259"/>
              <a:gd name="T87" fmla="*/ 253 h 1363"/>
              <a:gd name="T88" fmla="*/ 6059 w 8259"/>
              <a:gd name="T89" fmla="*/ 217 h 1363"/>
              <a:gd name="T90" fmla="*/ 6039 w 8259"/>
              <a:gd name="T91" fmla="*/ 245 h 1363"/>
              <a:gd name="T92" fmla="*/ 6350 w 8259"/>
              <a:gd name="T93" fmla="*/ 226 h 1363"/>
              <a:gd name="T94" fmla="*/ 6537 w 8259"/>
              <a:gd name="T95" fmla="*/ 160 h 1363"/>
              <a:gd name="T96" fmla="*/ 6441 w 8259"/>
              <a:gd name="T97" fmla="*/ 169 h 1363"/>
              <a:gd name="T98" fmla="*/ 6637 w 8259"/>
              <a:gd name="T99" fmla="*/ 199 h 1363"/>
              <a:gd name="T100" fmla="*/ 6945 w 8259"/>
              <a:gd name="T101" fmla="*/ 146 h 1363"/>
              <a:gd name="T102" fmla="*/ 7015 w 8259"/>
              <a:gd name="T103" fmla="*/ 116 h 1363"/>
              <a:gd name="T104" fmla="*/ 6993 w 8259"/>
              <a:gd name="T105" fmla="*/ 142 h 1363"/>
              <a:gd name="T106" fmla="*/ 7306 w 8259"/>
              <a:gd name="T107" fmla="*/ 137 h 1363"/>
              <a:gd name="T108" fmla="*/ 7493 w 8259"/>
              <a:gd name="T109" fmla="*/ 71 h 1363"/>
              <a:gd name="T110" fmla="*/ 7397 w 8259"/>
              <a:gd name="T111" fmla="*/ 80 h 1363"/>
              <a:gd name="T112" fmla="*/ 7593 w 8259"/>
              <a:gd name="T113" fmla="*/ 110 h 1363"/>
              <a:gd name="T114" fmla="*/ 7901 w 8259"/>
              <a:gd name="T115" fmla="*/ 57 h 1363"/>
              <a:gd name="T116" fmla="*/ 7971 w 8259"/>
              <a:gd name="T117" fmla="*/ 26 h 1363"/>
              <a:gd name="T118" fmla="*/ 7949 w 8259"/>
              <a:gd name="T119" fmla="*/ 52 h 1363"/>
              <a:gd name="T120" fmla="*/ 8236 w 8259"/>
              <a:gd name="T121" fmla="*/ 49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259" h="1363">
                <a:moveTo>
                  <a:pt x="23" y="1314"/>
                </a:moveTo>
                <a:lnTo>
                  <a:pt x="118" y="1302"/>
                </a:lnTo>
                <a:cubicBezTo>
                  <a:pt x="131" y="1301"/>
                  <a:pt x="143" y="1310"/>
                  <a:pt x="145" y="1324"/>
                </a:cubicBezTo>
                <a:cubicBezTo>
                  <a:pt x="146" y="1337"/>
                  <a:pt x="137" y="1349"/>
                  <a:pt x="124" y="1350"/>
                </a:cubicBezTo>
                <a:lnTo>
                  <a:pt x="28" y="1361"/>
                </a:lnTo>
                <a:cubicBezTo>
                  <a:pt x="15" y="1363"/>
                  <a:pt x="3" y="1353"/>
                  <a:pt x="2" y="1340"/>
                </a:cubicBezTo>
                <a:cubicBezTo>
                  <a:pt x="0" y="1327"/>
                  <a:pt x="10" y="1315"/>
                  <a:pt x="23" y="1314"/>
                </a:cubicBezTo>
                <a:close/>
                <a:moveTo>
                  <a:pt x="213" y="1291"/>
                </a:moveTo>
                <a:lnTo>
                  <a:pt x="309" y="1280"/>
                </a:lnTo>
                <a:cubicBezTo>
                  <a:pt x="322" y="1279"/>
                  <a:pt x="334" y="1288"/>
                  <a:pt x="335" y="1301"/>
                </a:cubicBezTo>
                <a:cubicBezTo>
                  <a:pt x="337" y="1314"/>
                  <a:pt x="327" y="1326"/>
                  <a:pt x="314" y="1328"/>
                </a:cubicBezTo>
                <a:lnTo>
                  <a:pt x="219" y="1339"/>
                </a:lnTo>
                <a:cubicBezTo>
                  <a:pt x="206" y="1341"/>
                  <a:pt x="194" y="1331"/>
                  <a:pt x="192" y="1318"/>
                </a:cubicBezTo>
                <a:cubicBezTo>
                  <a:pt x="191" y="1305"/>
                  <a:pt x="200" y="1293"/>
                  <a:pt x="213" y="1291"/>
                </a:cubicBezTo>
                <a:close/>
                <a:moveTo>
                  <a:pt x="404" y="1269"/>
                </a:moveTo>
                <a:lnTo>
                  <a:pt x="499" y="1258"/>
                </a:lnTo>
                <a:cubicBezTo>
                  <a:pt x="513" y="1256"/>
                  <a:pt x="525" y="1266"/>
                  <a:pt x="526" y="1279"/>
                </a:cubicBezTo>
                <a:cubicBezTo>
                  <a:pt x="528" y="1292"/>
                  <a:pt x="518" y="1304"/>
                  <a:pt x="505" y="1305"/>
                </a:cubicBezTo>
                <a:lnTo>
                  <a:pt x="410" y="1317"/>
                </a:lnTo>
                <a:cubicBezTo>
                  <a:pt x="396" y="1318"/>
                  <a:pt x="385" y="1309"/>
                  <a:pt x="383" y="1296"/>
                </a:cubicBezTo>
                <a:cubicBezTo>
                  <a:pt x="381" y="1282"/>
                  <a:pt x="391" y="1270"/>
                  <a:pt x="404" y="1269"/>
                </a:cubicBezTo>
                <a:close/>
                <a:moveTo>
                  <a:pt x="595" y="1247"/>
                </a:moveTo>
                <a:lnTo>
                  <a:pt x="690" y="1235"/>
                </a:lnTo>
                <a:cubicBezTo>
                  <a:pt x="703" y="1234"/>
                  <a:pt x="715" y="1243"/>
                  <a:pt x="717" y="1256"/>
                </a:cubicBezTo>
                <a:cubicBezTo>
                  <a:pt x="718" y="1270"/>
                  <a:pt x="709" y="1282"/>
                  <a:pt x="696" y="1283"/>
                </a:cubicBezTo>
                <a:lnTo>
                  <a:pt x="600" y="1294"/>
                </a:lnTo>
                <a:cubicBezTo>
                  <a:pt x="587" y="1296"/>
                  <a:pt x="575" y="1286"/>
                  <a:pt x="574" y="1273"/>
                </a:cubicBezTo>
                <a:cubicBezTo>
                  <a:pt x="572" y="1260"/>
                  <a:pt x="582" y="1248"/>
                  <a:pt x="595" y="1247"/>
                </a:cubicBezTo>
                <a:close/>
                <a:moveTo>
                  <a:pt x="785" y="1224"/>
                </a:moveTo>
                <a:lnTo>
                  <a:pt x="881" y="1213"/>
                </a:lnTo>
                <a:cubicBezTo>
                  <a:pt x="894" y="1212"/>
                  <a:pt x="906" y="1221"/>
                  <a:pt x="907" y="1234"/>
                </a:cubicBezTo>
                <a:cubicBezTo>
                  <a:pt x="909" y="1247"/>
                  <a:pt x="900" y="1259"/>
                  <a:pt x="886" y="1261"/>
                </a:cubicBezTo>
                <a:lnTo>
                  <a:pt x="791" y="1272"/>
                </a:lnTo>
                <a:cubicBezTo>
                  <a:pt x="778" y="1273"/>
                  <a:pt x="766" y="1264"/>
                  <a:pt x="764" y="1251"/>
                </a:cubicBezTo>
                <a:cubicBezTo>
                  <a:pt x="763" y="1238"/>
                  <a:pt x="772" y="1226"/>
                  <a:pt x="785" y="1224"/>
                </a:cubicBezTo>
                <a:close/>
                <a:moveTo>
                  <a:pt x="976" y="1202"/>
                </a:moveTo>
                <a:lnTo>
                  <a:pt x="1071" y="1191"/>
                </a:lnTo>
                <a:cubicBezTo>
                  <a:pt x="1085" y="1189"/>
                  <a:pt x="1097" y="1199"/>
                  <a:pt x="1098" y="1212"/>
                </a:cubicBezTo>
                <a:cubicBezTo>
                  <a:pt x="1100" y="1225"/>
                  <a:pt x="1090" y="1237"/>
                  <a:pt x="1077" y="1238"/>
                </a:cubicBezTo>
                <a:lnTo>
                  <a:pt x="982" y="1250"/>
                </a:lnTo>
                <a:cubicBezTo>
                  <a:pt x="969" y="1251"/>
                  <a:pt x="957" y="1242"/>
                  <a:pt x="955" y="1229"/>
                </a:cubicBezTo>
                <a:cubicBezTo>
                  <a:pt x="954" y="1215"/>
                  <a:pt x="963" y="1203"/>
                  <a:pt x="976" y="1202"/>
                </a:cubicBezTo>
                <a:close/>
                <a:moveTo>
                  <a:pt x="1167" y="1180"/>
                </a:moveTo>
                <a:lnTo>
                  <a:pt x="1262" y="1168"/>
                </a:lnTo>
                <a:cubicBezTo>
                  <a:pt x="1275" y="1167"/>
                  <a:pt x="1287" y="1176"/>
                  <a:pt x="1289" y="1189"/>
                </a:cubicBezTo>
                <a:cubicBezTo>
                  <a:pt x="1290" y="1203"/>
                  <a:pt x="1281" y="1215"/>
                  <a:pt x="1268" y="1216"/>
                </a:cubicBezTo>
                <a:lnTo>
                  <a:pt x="1172" y="1227"/>
                </a:lnTo>
                <a:cubicBezTo>
                  <a:pt x="1159" y="1229"/>
                  <a:pt x="1147" y="1219"/>
                  <a:pt x="1146" y="1206"/>
                </a:cubicBezTo>
                <a:cubicBezTo>
                  <a:pt x="1144" y="1193"/>
                  <a:pt x="1154" y="1181"/>
                  <a:pt x="1167" y="1180"/>
                </a:cubicBezTo>
                <a:close/>
                <a:moveTo>
                  <a:pt x="1358" y="1157"/>
                </a:moveTo>
                <a:lnTo>
                  <a:pt x="1453" y="1146"/>
                </a:lnTo>
                <a:cubicBezTo>
                  <a:pt x="1466" y="1144"/>
                  <a:pt x="1478" y="1154"/>
                  <a:pt x="1480" y="1167"/>
                </a:cubicBezTo>
                <a:cubicBezTo>
                  <a:pt x="1481" y="1180"/>
                  <a:pt x="1472" y="1192"/>
                  <a:pt x="1458" y="1194"/>
                </a:cubicBezTo>
                <a:lnTo>
                  <a:pt x="1363" y="1205"/>
                </a:lnTo>
                <a:cubicBezTo>
                  <a:pt x="1350" y="1206"/>
                  <a:pt x="1338" y="1197"/>
                  <a:pt x="1336" y="1184"/>
                </a:cubicBezTo>
                <a:cubicBezTo>
                  <a:pt x="1335" y="1171"/>
                  <a:pt x="1344" y="1159"/>
                  <a:pt x="1358" y="1157"/>
                </a:cubicBezTo>
                <a:close/>
                <a:moveTo>
                  <a:pt x="1548" y="1135"/>
                </a:moveTo>
                <a:lnTo>
                  <a:pt x="1644" y="1124"/>
                </a:lnTo>
                <a:cubicBezTo>
                  <a:pt x="1657" y="1122"/>
                  <a:pt x="1669" y="1132"/>
                  <a:pt x="1670" y="1145"/>
                </a:cubicBezTo>
                <a:cubicBezTo>
                  <a:pt x="1672" y="1158"/>
                  <a:pt x="1662" y="1170"/>
                  <a:pt x="1649" y="1171"/>
                </a:cubicBezTo>
                <a:lnTo>
                  <a:pt x="1554" y="1183"/>
                </a:lnTo>
                <a:cubicBezTo>
                  <a:pt x="1541" y="1184"/>
                  <a:pt x="1529" y="1175"/>
                  <a:pt x="1527" y="1161"/>
                </a:cubicBezTo>
                <a:cubicBezTo>
                  <a:pt x="1526" y="1148"/>
                  <a:pt x="1535" y="1136"/>
                  <a:pt x="1548" y="1135"/>
                </a:cubicBezTo>
                <a:close/>
                <a:moveTo>
                  <a:pt x="1739" y="1113"/>
                </a:moveTo>
                <a:lnTo>
                  <a:pt x="1834" y="1101"/>
                </a:lnTo>
                <a:cubicBezTo>
                  <a:pt x="1847" y="1100"/>
                  <a:pt x="1859" y="1109"/>
                  <a:pt x="1861" y="1122"/>
                </a:cubicBezTo>
                <a:cubicBezTo>
                  <a:pt x="1862" y="1136"/>
                  <a:pt x="1853" y="1147"/>
                  <a:pt x="1840" y="1149"/>
                </a:cubicBezTo>
                <a:lnTo>
                  <a:pt x="1745" y="1160"/>
                </a:lnTo>
                <a:cubicBezTo>
                  <a:pt x="1731" y="1162"/>
                  <a:pt x="1719" y="1152"/>
                  <a:pt x="1718" y="1139"/>
                </a:cubicBezTo>
                <a:cubicBezTo>
                  <a:pt x="1716" y="1126"/>
                  <a:pt x="1726" y="1114"/>
                  <a:pt x="1739" y="1113"/>
                </a:cubicBezTo>
                <a:close/>
                <a:moveTo>
                  <a:pt x="1930" y="1090"/>
                </a:moveTo>
                <a:lnTo>
                  <a:pt x="2025" y="1079"/>
                </a:lnTo>
                <a:cubicBezTo>
                  <a:pt x="2038" y="1077"/>
                  <a:pt x="2050" y="1087"/>
                  <a:pt x="2052" y="1100"/>
                </a:cubicBezTo>
                <a:cubicBezTo>
                  <a:pt x="2053" y="1113"/>
                  <a:pt x="2044" y="1125"/>
                  <a:pt x="2031" y="1127"/>
                </a:cubicBezTo>
                <a:lnTo>
                  <a:pt x="1935" y="1138"/>
                </a:lnTo>
                <a:cubicBezTo>
                  <a:pt x="1922" y="1139"/>
                  <a:pt x="1910" y="1130"/>
                  <a:pt x="1909" y="1117"/>
                </a:cubicBezTo>
                <a:cubicBezTo>
                  <a:pt x="1907" y="1104"/>
                  <a:pt x="1916" y="1092"/>
                  <a:pt x="1930" y="1090"/>
                </a:cubicBezTo>
                <a:close/>
                <a:moveTo>
                  <a:pt x="2116" y="1062"/>
                </a:moveTo>
                <a:lnTo>
                  <a:pt x="2210" y="1040"/>
                </a:lnTo>
                <a:cubicBezTo>
                  <a:pt x="2223" y="1037"/>
                  <a:pt x="2236" y="1045"/>
                  <a:pt x="2239" y="1057"/>
                </a:cubicBezTo>
                <a:cubicBezTo>
                  <a:pt x="2242" y="1070"/>
                  <a:pt x="2234" y="1083"/>
                  <a:pt x="2221" y="1086"/>
                </a:cubicBezTo>
                <a:lnTo>
                  <a:pt x="2128" y="1109"/>
                </a:lnTo>
                <a:cubicBezTo>
                  <a:pt x="2115" y="1112"/>
                  <a:pt x="2102" y="1104"/>
                  <a:pt x="2099" y="1091"/>
                </a:cubicBezTo>
                <a:cubicBezTo>
                  <a:pt x="2096" y="1078"/>
                  <a:pt x="2104" y="1065"/>
                  <a:pt x="2116" y="1062"/>
                </a:cubicBezTo>
                <a:close/>
                <a:moveTo>
                  <a:pt x="2303" y="1017"/>
                </a:moveTo>
                <a:lnTo>
                  <a:pt x="2396" y="995"/>
                </a:lnTo>
                <a:cubicBezTo>
                  <a:pt x="2409" y="991"/>
                  <a:pt x="2422" y="999"/>
                  <a:pt x="2425" y="1012"/>
                </a:cubicBezTo>
                <a:cubicBezTo>
                  <a:pt x="2428" y="1025"/>
                  <a:pt x="2420" y="1038"/>
                  <a:pt x="2408" y="1041"/>
                </a:cubicBezTo>
                <a:lnTo>
                  <a:pt x="2314" y="1064"/>
                </a:lnTo>
                <a:cubicBezTo>
                  <a:pt x="2301" y="1067"/>
                  <a:pt x="2288" y="1059"/>
                  <a:pt x="2285" y="1046"/>
                </a:cubicBezTo>
                <a:cubicBezTo>
                  <a:pt x="2282" y="1033"/>
                  <a:pt x="2290" y="1020"/>
                  <a:pt x="2303" y="1017"/>
                </a:cubicBezTo>
                <a:close/>
                <a:moveTo>
                  <a:pt x="2490" y="972"/>
                </a:moveTo>
                <a:lnTo>
                  <a:pt x="2583" y="949"/>
                </a:lnTo>
                <a:cubicBezTo>
                  <a:pt x="2596" y="946"/>
                  <a:pt x="2609" y="954"/>
                  <a:pt x="2612" y="967"/>
                </a:cubicBezTo>
                <a:cubicBezTo>
                  <a:pt x="2615" y="980"/>
                  <a:pt x="2607" y="993"/>
                  <a:pt x="2594" y="996"/>
                </a:cubicBezTo>
                <a:lnTo>
                  <a:pt x="2501" y="1019"/>
                </a:lnTo>
                <a:cubicBezTo>
                  <a:pt x="2488" y="1022"/>
                  <a:pt x="2475" y="1014"/>
                  <a:pt x="2472" y="1001"/>
                </a:cubicBezTo>
                <a:cubicBezTo>
                  <a:pt x="2469" y="988"/>
                  <a:pt x="2477" y="975"/>
                  <a:pt x="2490" y="972"/>
                </a:cubicBezTo>
                <a:close/>
                <a:moveTo>
                  <a:pt x="2676" y="927"/>
                </a:moveTo>
                <a:lnTo>
                  <a:pt x="2770" y="904"/>
                </a:lnTo>
                <a:cubicBezTo>
                  <a:pt x="2782" y="901"/>
                  <a:pt x="2795" y="909"/>
                  <a:pt x="2798" y="922"/>
                </a:cubicBezTo>
                <a:cubicBezTo>
                  <a:pt x="2802" y="935"/>
                  <a:pt x="2794" y="948"/>
                  <a:pt x="2781" y="951"/>
                </a:cubicBezTo>
                <a:lnTo>
                  <a:pt x="2688" y="973"/>
                </a:lnTo>
                <a:cubicBezTo>
                  <a:pt x="2675" y="977"/>
                  <a:pt x="2662" y="969"/>
                  <a:pt x="2659" y="956"/>
                </a:cubicBezTo>
                <a:cubicBezTo>
                  <a:pt x="2655" y="943"/>
                  <a:pt x="2663" y="930"/>
                  <a:pt x="2676" y="927"/>
                </a:cubicBezTo>
                <a:close/>
                <a:moveTo>
                  <a:pt x="2863" y="882"/>
                </a:moveTo>
                <a:lnTo>
                  <a:pt x="2956" y="859"/>
                </a:lnTo>
                <a:cubicBezTo>
                  <a:pt x="2969" y="856"/>
                  <a:pt x="2982" y="864"/>
                  <a:pt x="2985" y="877"/>
                </a:cubicBezTo>
                <a:cubicBezTo>
                  <a:pt x="2988" y="890"/>
                  <a:pt x="2980" y="903"/>
                  <a:pt x="2967" y="906"/>
                </a:cubicBezTo>
                <a:lnTo>
                  <a:pt x="2874" y="928"/>
                </a:lnTo>
                <a:cubicBezTo>
                  <a:pt x="2861" y="931"/>
                  <a:pt x="2848" y="923"/>
                  <a:pt x="2845" y="911"/>
                </a:cubicBezTo>
                <a:cubicBezTo>
                  <a:pt x="2842" y="898"/>
                  <a:pt x="2850" y="885"/>
                  <a:pt x="2863" y="882"/>
                </a:cubicBezTo>
                <a:close/>
                <a:moveTo>
                  <a:pt x="3049" y="836"/>
                </a:moveTo>
                <a:lnTo>
                  <a:pt x="3143" y="814"/>
                </a:lnTo>
                <a:cubicBezTo>
                  <a:pt x="3156" y="811"/>
                  <a:pt x="3169" y="819"/>
                  <a:pt x="3172" y="831"/>
                </a:cubicBezTo>
                <a:cubicBezTo>
                  <a:pt x="3175" y="844"/>
                  <a:pt x="3167" y="857"/>
                  <a:pt x="3154" y="860"/>
                </a:cubicBezTo>
                <a:lnTo>
                  <a:pt x="3061" y="883"/>
                </a:lnTo>
                <a:cubicBezTo>
                  <a:pt x="3048" y="886"/>
                  <a:pt x="3035" y="878"/>
                  <a:pt x="3032" y="865"/>
                </a:cubicBezTo>
                <a:cubicBezTo>
                  <a:pt x="3029" y="853"/>
                  <a:pt x="3037" y="840"/>
                  <a:pt x="3049" y="836"/>
                </a:cubicBezTo>
                <a:close/>
                <a:moveTo>
                  <a:pt x="3236" y="791"/>
                </a:moveTo>
                <a:lnTo>
                  <a:pt x="3329" y="769"/>
                </a:lnTo>
                <a:cubicBezTo>
                  <a:pt x="3342" y="765"/>
                  <a:pt x="3355" y="773"/>
                  <a:pt x="3358" y="786"/>
                </a:cubicBezTo>
                <a:cubicBezTo>
                  <a:pt x="3361" y="799"/>
                  <a:pt x="3354" y="812"/>
                  <a:pt x="3341" y="815"/>
                </a:cubicBezTo>
                <a:lnTo>
                  <a:pt x="3247" y="838"/>
                </a:lnTo>
                <a:cubicBezTo>
                  <a:pt x="3234" y="841"/>
                  <a:pt x="3221" y="833"/>
                  <a:pt x="3218" y="820"/>
                </a:cubicBezTo>
                <a:cubicBezTo>
                  <a:pt x="3215" y="807"/>
                  <a:pt x="3223" y="794"/>
                  <a:pt x="3236" y="791"/>
                </a:cubicBezTo>
                <a:close/>
                <a:moveTo>
                  <a:pt x="3423" y="746"/>
                </a:moveTo>
                <a:lnTo>
                  <a:pt x="3516" y="723"/>
                </a:lnTo>
                <a:cubicBezTo>
                  <a:pt x="3529" y="720"/>
                  <a:pt x="3542" y="728"/>
                  <a:pt x="3545" y="741"/>
                </a:cubicBezTo>
                <a:cubicBezTo>
                  <a:pt x="3548" y="754"/>
                  <a:pt x="3540" y="767"/>
                  <a:pt x="3527" y="770"/>
                </a:cubicBezTo>
                <a:lnTo>
                  <a:pt x="3434" y="793"/>
                </a:lnTo>
                <a:cubicBezTo>
                  <a:pt x="3421" y="796"/>
                  <a:pt x="3408" y="788"/>
                  <a:pt x="3405" y="775"/>
                </a:cubicBezTo>
                <a:cubicBezTo>
                  <a:pt x="3402" y="762"/>
                  <a:pt x="3410" y="749"/>
                  <a:pt x="3423" y="746"/>
                </a:cubicBezTo>
                <a:close/>
                <a:moveTo>
                  <a:pt x="3609" y="701"/>
                </a:moveTo>
                <a:lnTo>
                  <a:pt x="3703" y="678"/>
                </a:lnTo>
                <a:cubicBezTo>
                  <a:pt x="3715" y="675"/>
                  <a:pt x="3728" y="683"/>
                  <a:pt x="3732" y="696"/>
                </a:cubicBezTo>
                <a:cubicBezTo>
                  <a:pt x="3735" y="709"/>
                  <a:pt x="3727" y="722"/>
                  <a:pt x="3714" y="725"/>
                </a:cubicBezTo>
                <a:lnTo>
                  <a:pt x="3621" y="747"/>
                </a:lnTo>
                <a:cubicBezTo>
                  <a:pt x="3608" y="751"/>
                  <a:pt x="3595" y="743"/>
                  <a:pt x="3592" y="730"/>
                </a:cubicBezTo>
                <a:cubicBezTo>
                  <a:pt x="3588" y="717"/>
                  <a:pt x="3596" y="704"/>
                  <a:pt x="3609" y="701"/>
                </a:cubicBezTo>
                <a:close/>
                <a:moveTo>
                  <a:pt x="3796" y="656"/>
                </a:moveTo>
                <a:lnTo>
                  <a:pt x="3889" y="633"/>
                </a:lnTo>
                <a:cubicBezTo>
                  <a:pt x="3902" y="630"/>
                  <a:pt x="3915" y="638"/>
                  <a:pt x="3918" y="651"/>
                </a:cubicBezTo>
                <a:cubicBezTo>
                  <a:pt x="3921" y="664"/>
                  <a:pt x="3913" y="677"/>
                  <a:pt x="3900" y="680"/>
                </a:cubicBezTo>
                <a:lnTo>
                  <a:pt x="3807" y="702"/>
                </a:lnTo>
                <a:cubicBezTo>
                  <a:pt x="3794" y="705"/>
                  <a:pt x="3781" y="697"/>
                  <a:pt x="3778" y="685"/>
                </a:cubicBezTo>
                <a:cubicBezTo>
                  <a:pt x="3775" y="672"/>
                  <a:pt x="3783" y="659"/>
                  <a:pt x="3796" y="656"/>
                </a:cubicBezTo>
                <a:close/>
                <a:moveTo>
                  <a:pt x="3982" y="610"/>
                </a:moveTo>
                <a:lnTo>
                  <a:pt x="4076" y="588"/>
                </a:lnTo>
                <a:cubicBezTo>
                  <a:pt x="4089" y="585"/>
                  <a:pt x="4102" y="593"/>
                  <a:pt x="4105" y="606"/>
                </a:cubicBezTo>
                <a:cubicBezTo>
                  <a:pt x="4108" y="618"/>
                  <a:pt x="4100" y="631"/>
                  <a:pt x="4087" y="634"/>
                </a:cubicBezTo>
                <a:lnTo>
                  <a:pt x="3994" y="657"/>
                </a:lnTo>
                <a:cubicBezTo>
                  <a:pt x="3981" y="660"/>
                  <a:pt x="3968" y="652"/>
                  <a:pt x="3965" y="639"/>
                </a:cubicBezTo>
                <a:cubicBezTo>
                  <a:pt x="3962" y="627"/>
                  <a:pt x="3970" y="614"/>
                  <a:pt x="3982" y="610"/>
                </a:cubicBezTo>
                <a:close/>
                <a:moveTo>
                  <a:pt x="4171" y="568"/>
                </a:moveTo>
                <a:lnTo>
                  <a:pt x="4265" y="550"/>
                </a:lnTo>
                <a:cubicBezTo>
                  <a:pt x="4278" y="548"/>
                  <a:pt x="4291" y="556"/>
                  <a:pt x="4293" y="569"/>
                </a:cubicBezTo>
                <a:cubicBezTo>
                  <a:pt x="4296" y="583"/>
                  <a:pt x="4287" y="595"/>
                  <a:pt x="4274" y="597"/>
                </a:cubicBezTo>
                <a:lnTo>
                  <a:pt x="4180" y="615"/>
                </a:lnTo>
                <a:cubicBezTo>
                  <a:pt x="4167" y="617"/>
                  <a:pt x="4154" y="609"/>
                  <a:pt x="4152" y="596"/>
                </a:cubicBezTo>
                <a:cubicBezTo>
                  <a:pt x="4149" y="583"/>
                  <a:pt x="4158" y="570"/>
                  <a:pt x="4171" y="568"/>
                </a:cubicBezTo>
                <a:close/>
                <a:moveTo>
                  <a:pt x="4360" y="533"/>
                </a:moveTo>
                <a:lnTo>
                  <a:pt x="4454" y="515"/>
                </a:lnTo>
                <a:cubicBezTo>
                  <a:pt x="4467" y="513"/>
                  <a:pt x="4480" y="521"/>
                  <a:pt x="4482" y="534"/>
                </a:cubicBezTo>
                <a:cubicBezTo>
                  <a:pt x="4484" y="547"/>
                  <a:pt x="4476" y="560"/>
                  <a:pt x="4463" y="562"/>
                </a:cubicBezTo>
                <a:lnTo>
                  <a:pt x="4368" y="580"/>
                </a:lnTo>
                <a:cubicBezTo>
                  <a:pt x="4355" y="582"/>
                  <a:pt x="4343" y="574"/>
                  <a:pt x="4340" y="561"/>
                </a:cubicBezTo>
                <a:cubicBezTo>
                  <a:pt x="4338" y="548"/>
                  <a:pt x="4347" y="535"/>
                  <a:pt x="4360" y="533"/>
                </a:cubicBezTo>
                <a:close/>
                <a:moveTo>
                  <a:pt x="4548" y="498"/>
                </a:moveTo>
                <a:lnTo>
                  <a:pt x="4643" y="480"/>
                </a:lnTo>
                <a:cubicBezTo>
                  <a:pt x="4656" y="478"/>
                  <a:pt x="4668" y="486"/>
                  <a:pt x="4671" y="499"/>
                </a:cubicBezTo>
                <a:cubicBezTo>
                  <a:pt x="4673" y="512"/>
                  <a:pt x="4665" y="525"/>
                  <a:pt x="4652" y="527"/>
                </a:cubicBezTo>
                <a:lnTo>
                  <a:pt x="4557" y="545"/>
                </a:lnTo>
                <a:cubicBezTo>
                  <a:pt x="4544" y="547"/>
                  <a:pt x="4532" y="539"/>
                  <a:pt x="4529" y="526"/>
                </a:cubicBezTo>
                <a:cubicBezTo>
                  <a:pt x="4527" y="513"/>
                  <a:pt x="4535" y="500"/>
                  <a:pt x="4548" y="498"/>
                </a:cubicBezTo>
                <a:close/>
                <a:moveTo>
                  <a:pt x="4737" y="462"/>
                </a:moveTo>
                <a:lnTo>
                  <a:pt x="4832" y="445"/>
                </a:lnTo>
                <a:cubicBezTo>
                  <a:pt x="4845" y="443"/>
                  <a:pt x="4857" y="451"/>
                  <a:pt x="4860" y="464"/>
                </a:cubicBezTo>
                <a:cubicBezTo>
                  <a:pt x="4862" y="477"/>
                  <a:pt x="4853" y="490"/>
                  <a:pt x="4840" y="492"/>
                </a:cubicBezTo>
                <a:lnTo>
                  <a:pt x="4746" y="510"/>
                </a:lnTo>
                <a:cubicBezTo>
                  <a:pt x="4733" y="512"/>
                  <a:pt x="4720" y="504"/>
                  <a:pt x="4718" y="490"/>
                </a:cubicBezTo>
                <a:cubicBezTo>
                  <a:pt x="4716" y="477"/>
                  <a:pt x="4724" y="465"/>
                  <a:pt x="4737" y="462"/>
                </a:cubicBezTo>
                <a:close/>
                <a:moveTo>
                  <a:pt x="4926" y="427"/>
                </a:moveTo>
                <a:lnTo>
                  <a:pt x="5020" y="410"/>
                </a:lnTo>
                <a:cubicBezTo>
                  <a:pt x="5033" y="407"/>
                  <a:pt x="5046" y="416"/>
                  <a:pt x="5048" y="429"/>
                </a:cubicBezTo>
                <a:cubicBezTo>
                  <a:pt x="5051" y="442"/>
                  <a:pt x="5042" y="455"/>
                  <a:pt x="5029" y="457"/>
                </a:cubicBezTo>
                <a:lnTo>
                  <a:pt x="4935" y="475"/>
                </a:lnTo>
                <a:cubicBezTo>
                  <a:pt x="4922" y="477"/>
                  <a:pt x="4909" y="468"/>
                  <a:pt x="4907" y="455"/>
                </a:cubicBezTo>
                <a:cubicBezTo>
                  <a:pt x="4904" y="442"/>
                  <a:pt x="4913" y="430"/>
                  <a:pt x="4926" y="427"/>
                </a:cubicBezTo>
                <a:close/>
                <a:moveTo>
                  <a:pt x="5115" y="392"/>
                </a:moveTo>
                <a:lnTo>
                  <a:pt x="5209" y="375"/>
                </a:lnTo>
                <a:cubicBezTo>
                  <a:pt x="5222" y="372"/>
                  <a:pt x="5235" y="381"/>
                  <a:pt x="5237" y="394"/>
                </a:cubicBezTo>
                <a:cubicBezTo>
                  <a:pt x="5240" y="407"/>
                  <a:pt x="5231" y="419"/>
                  <a:pt x="5218" y="422"/>
                </a:cubicBezTo>
                <a:lnTo>
                  <a:pt x="5124" y="439"/>
                </a:lnTo>
                <a:cubicBezTo>
                  <a:pt x="5110" y="442"/>
                  <a:pt x="5098" y="433"/>
                  <a:pt x="5096" y="420"/>
                </a:cubicBezTo>
                <a:cubicBezTo>
                  <a:pt x="5093" y="407"/>
                  <a:pt x="5102" y="395"/>
                  <a:pt x="5115" y="392"/>
                </a:cubicBezTo>
                <a:close/>
                <a:moveTo>
                  <a:pt x="5303" y="357"/>
                </a:moveTo>
                <a:lnTo>
                  <a:pt x="5398" y="340"/>
                </a:lnTo>
                <a:cubicBezTo>
                  <a:pt x="5411" y="337"/>
                  <a:pt x="5423" y="346"/>
                  <a:pt x="5426" y="359"/>
                </a:cubicBezTo>
                <a:cubicBezTo>
                  <a:pt x="5428" y="372"/>
                  <a:pt x="5420" y="384"/>
                  <a:pt x="5407" y="387"/>
                </a:cubicBezTo>
                <a:lnTo>
                  <a:pt x="5312" y="404"/>
                </a:lnTo>
                <a:cubicBezTo>
                  <a:pt x="5299" y="407"/>
                  <a:pt x="5287" y="398"/>
                  <a:pt x="5284" y="385"/>
                </a:cubicBezTo>
                <a:cubicBezTo>
                  <a:pt x="5282" y="372"/>
                  <a:pt x="5290" y="360"/>
                  <a:pt x="5303" y="357"/>
                </a:cubicBezTo>
                <a:close/>
                <a:moveTo>
                  <a:pt x="5492" y="322"/>
                </a:moveTo>
                <a:lnTo>
                  <a:pt x="5587" y="304"/>
                </a:lnTo>
                <a:cubicBezTo>
                  <a:pt x="5600" y="302"/>
                  <a:pt x="5612" y="311"/>
                  <a:pt x="5615" y="324"/>
                </a:cubicBezTo>
                <a:cubicBezTo>
                  <a:pt x="5617" y="337"/>
                  <a:pt x="5608" y="349"/>
                  <a:pt x="5595" y="352"/>
                </a:cubicBezTo>
                <a:lnTo>
                  <a:pt x="5501" y="369"/>
                </a:lnTo>
                <a:cubicBezTo>
                  <a:pt x="5488" y="372"/>
                  <a:pt x="5475" y="363"/>
                  <a:pt x="5473" y="350"/>
                </a:cubicBezTo>
                <a:cubicBezTo>
                  <a:pt x="5471" y="337"/>
                  <a:pt x="5479" y="324"/>
                  <a:pt x="5492" y="322"/>
                </a:cubicBezTo>
                <a:close/>
                <a:moveTo>
                  <a:pt x="5681" y="287"/>
                </a:moveTo>
                <a:lnTo>
                  <a:pt x="5775" y="269"/>
                </a:lnTo>
                <a:cubicBezTo>
                  <a:pt x="5788" y="267"/>
                  <a:pt x="5801" y="276"/>
                  <a:pt x="5803" y="289"/>
                </a:cubicBezTo>
                <a:cubicBezTo>
                  <a:pt x="5806" y="302"/>
                  <a:pt x="5797" y="314"/>
                  <a:pt x="5784" y="317"/>
                </a:cubicBezTo>
                <a:lnTo>
                  <a:pt x="5690" y="334"/>
                </a:lnTo>
                <a:cubicBezTo>
                  <a:pt x="5677" y="337"/>
                  <a:pt x="5664" y="328"/>
                  <a:pt x="5662" y="315"/>
                </a:cubicBezTo>
                <a:cubicBezTo>
                  <a:pt x="5659" y="302"/>
                  <a:pt x="5668" y="289"/>
                  <a:pt x="5681" y="287"/>
                </a:cubicBezTo>
                <a:close/>
                <a:moveTo>
                  <a:pt x="5870" y="252"/>
                </a:moveTo>
                <a:lnTo>
                  <a:pt x="5964" y="234"/>
                </a:lnTo>
                <a:cubicBezTo>
                  <a:pt x="5977" y="232"/>
                  <a:pt x="5990" y="240"/>
                  <a:pt x="5992" y="253"/>
                </a:cubicBezTo>
                <a:cubicBezTo>
                  <a:pt x="5995" y="266"/>
                  <a:pt x="5986" y="279"/>
                  <a:pt x="5973" y="281"/>
                </a:cubicBezTo>
                <a:lnTo>
                  <a:pt x="5879" y="299"/>
                </a:lnTo>
                <a:cubicBezTo>
                  <a:pt x="5866" y="301"/>
                  <a:pt x="5853" y="293"/>
                  <a:pt x="5851" y="280"/>
                </a:cubicBezTo>
                <a:cubicBezTo>
                  <a:pt x="5848" y="267"/>
                  <a:pt x="5857" y="254"/>
                  <a:pt x="5870" y="252"/>
                </a:cubicBezTo>
                <a:close/>
                <a:moveTo>
                  <a:pt x="6059" y="217"/>
                </a:moveTo>
                <a:lnTo>
                  <a:pt x="6153" y="199"/>
                </a:lnTo>
                <a:cubicBezTo>
                  <a:pt x="6166" y="197"/>
                  <a:pt x="6178" y="205"/>
                  <a:pt x="6181" y="218"/>
                </a:cubicBezTo>
                <a:cubicBezTo>
                  <a:pt x="6183" y="231"/>
                  <a:pt x="6175" y="244"/>
                  <a:pt x="6162" y="246"/>
                </a:cubicBezTo>
                <a:lnTo>
                  <a:pt x="6067" y="264"/>
                </a:lnTo>
                <a:cubicBezTo>
                  <a:pt x="6054" y="266"/>
                  <a:pt x="6042" y="258"/>
                  <a:pt x="6039" y="245"/>
                </a:cubicBezTo>
                <a:cubicBezTo>
                  <a:pt x="6037" y="232"/>
                  <a:pt x="6046" y="219"/>
                  <a:pt x="6059" y="217"/>
                </a:cubicBezTo>
                <a:close/>
                <a:moveTo>
                  <a:pt x="6250" y="187"/>
                </a:moveTo>
                <a:lnTo>
                  <a:pt x="6346" y="178"/>
                </a:lnTo>
                <a:cubicBezTo>
                  <a:pt x="6359" y="177"/>
                  <a:pt x="6371" y="187"/>
                  <a:pt x="6372" y="200"/>
                </a:cubicBezTo>
                <a:cubicBezTo>
                  <a:pt x="6373" y="213"/>
                  <a:pt x="6364" y="225"/>
                  <a:pt x="6350" y="226"/>
                </a:cubicBezTo>
                <a:lnTo>
                  <a:pt x="6255" y="235"/>
                </a:lnTo>
                <a:cubicBezTo>
                  <a:pt x="6242" y="236"/>
                  <a:pt x="6230" y="227"/>
                  <a:pt x="6229" y="213"/>
                </a:cubicBezTo>
                <a:cubicBezTo>
                  <a:pt x="6227" y="200"/>
                  <a:pt x="6237" y="189"/>
                  <a:pt x="6250" y="187"/>
                </a:cubicBezTo>
                <a:close/>
                <a:moveTo>
                  <a:pt x="6441" y="169"/>
                </a:moveTo>
                <a:lnTo>
                  <a:pt x="6537" y="160"/>
                </a:lnTo>
                <a:cubicBezTo>
                  <a:pt x="6550" y="159"/>
                  <a:pt x="6562" y="169"/>
                  <a:pt x="6563" y="182"/>
                </a:cubicBezTo>
                <a:cubicBezTo>
                  <a:pt x="6564" y="195"/>
                  <a:pt x="6555" y="207"/>
                  <a:pt x="6542" y="208"/>
                </a:cubicBezTo>
                <a:lnTo>
                  <a:pt x="6446" y="217"/>
                </a:lnTo>
                <a:cubicBezTo>
                  <a:pt x="6433" y="218"/>
                  <a:pt x="6421" y="209"/>
                  <a:pt x="6420" y="195"/>
                </a:cubicBezTo>
                <a:cubicBezTo>
                  <a:pt x="6419" y="182"/>
                  <a:pt x="6428" y="171"/>
                  <a:pt x="6441" y="169"/>
                </a:cubicBezTo>
                <a:close/>
                <a:moveTo>
                  <a:pt x="6633" y="151"/>
                </a:moveTo>
                <a:lnTo>
                  <a:pt x="6728" y="142"/>
                </a:lnTo>
                <a:cubicBezTo>
                  <a:pt x="6741" y="141"/>
                  <a:pt x="6753" y="151"/>
                  <a:pt x="6754" y="164"/>
                </a:cubicBezTo>
                <a:cubicBezTo>
                  <a:pt x="6756" y="177"/>
                  <a:pt x="6746" y="189"/>
                  <a:pt x="6733" y="190"/>
                </a:cubicBezTo>
                <a:lnTo>
                  <a:pt x="6637" y="199"/>
                </a:lnTo>
                <a:cubicBezTo>
                  <a:pt x="6624" y="200"/>
                  <a:pt x="6612" y="191"/>
                  <a:pt x="6611" y="178"/>
                </a:cubicBezTo>
                <a:cubicBezTo>
                  <a:pt x="6610" y="164"/>
                  <a:pt x="6619" y="153"/>
                  <a:pt x="6633" y="151"/>
                </a:cubicBezTo>
                <a:close/>
                <a:moveTo>
                  <a:pt x="6824" y="134"/>
                </a:moveTo>
                <a:lnTo>
                  <a:pt x="6919" y="125"/>
                </a:lnTo>
                <a:cubicBezTo>
                  <a:pt x="6933" y="123"/>
                  <a:pt x="6944" y="133"/>
                  <a:pt x="6945" y="146"/>
                </a:cubicBezTo>
                <a:cubicBezTo>
                  <a:pt x="6947" y="159"/>
                  <a:pt x="6937" y="171"/>
                  <a:pt x="6924" y="172"/>
                </a:cubicBezTo>
                <a:lnTo>
                  <a:pt x="6828" y="181"/>
                </a:lnTo>
                <a:cubicBezTo>
                  <a:pt x="6815" y="183"/>
                  <a:pt x="6803" y="173"/>
                  <a:pt x="6802" y="160"/>
                </a:cubicBezTo>
                <a:cubicBezTo>
                  <a:pt x="6801" y="146"/>
                  <a:pt x="6811" y="135"/>
                  <a:pt x="6824" y="134"/>
                </a:cubicBezTo>
                <a:close/>
                <a:moveTo>
                  <a:pt x="7015" y="116"/>
                </a:moveTo>
                <a:lnTo>
                  <a:pt x="7111" y="107"/>
                </a:lnTo>
                <a:cubicBezTo>
                  <a:pt x="7124" y="105"/>
                  <a:pt x="7135" y="115"/>
                  <a:pt x="7137" y="128"/>
                </a:cubicBezTo>
                <a:cubicBezTo>
                  <a:pt x="7138" y="141"/>
                  <a:pt x="7128" y="153"/>
                  <a:pt x="7115" y="154"/>
                </a:cubicBezTo>
                <a:lnTo>
                  <a:pt x="7019" y="163"/>
                </a:lnTo>
                <a:cubicBezTo>
                  <a:pt x="7006" y="165"/>
                  <a:pt x="6995" y="155"/>
                  <a:pt x="6993" y="142"/>
                </a:cubicBezTo>
                <a:cubicBezTo>
                  <a:pt x="6992" y="129"/>
                  <a:pt x="7002" y="117"/>
                  <a:pt x="7015" y="116"/>
                </a:cubicBezTo>
                <a:close/>
                <a:moveTo>
                  <a:pt x="7206" y="98"/>
                </a:moveTo>
                <a:lnTo>
                  <a:pt x="7302" y="89"/>
                </a:lnTo>
                <a:cubicBezTo>
                  <a:pt x="7315" y="87"/>
                  <a:pt x="7327" y="97"/>
                  <a:pt x="7328" y="110"/>
                </a:cubicBezTo>
                <a:cubicBezTo>
                  <a:pt x="7329" y="124"/>
                  <a:pt x="7319" y="135"/>
                  <a:pt x="7306" y="137"/>
                </a:cubicBezTo>
                <a:lnTo>
                  <a:pt x="7211" y="145"/>
                </a:lnTo>
                <a:cubicBezTo>
                  <a:pt x="7197" y="147"/>
                  <a:pt x="7186" y="137"/>
                  <a:pt x="7184" y="124"/>
                </a:cubicBezTo>
                <a:cubicBezTo>
                  <a:pt x="7183" y="111"/>
                  <a:pt x="7193" y="99"/>
                  <a:pt x="7206" y="98"/>
                </a:cubicBezTo>
                <a:close/>
                <a:moveTo>
                  <a:pt x="7397" y="80"/>
                </a:moveTo>
                <a:lnTo>
                  <a:pt x="7493" y="71"/>
                </a:lnTo>
                <a:cubicBezTo>
                  <a:pt x="7506" y="70"/>
                  <a:pt x="7518" y="79"/>
                  <a:pt x="7519" y="92"/>
                </a:cubicBezTo>
                <a:cubicBezTo>
                  <a:pt x="7520" y="106"/>
                  <a:pt x="7511" y="117"/>
                  <a:pt x="7497" y="119"/>
                </a:cubicBezTo>
                <a:lnTo>
                  <a:pt x="7402" y="128"/>
                </a:lnTo>
                <a:cubicBezTo>
                  <a:pt x="7389" y="129"/>
                  <a:pt x="7377" y="119"/>
                  <a:pt x="7376" y="106"/>
                </a:cubicBezTo>
                <a:cubicBezTo>
                  <a:pt x="7374" y="93"/>
                  <a:pt x="7384" y="81"/>
                  <a:pt x="7397" y="80"/>
                </a:cubicBezTo>
                <a:close/>
                <a:moveTo>
                  <a:pt x="7588" y="62"/>
                </a:moveTo>
                <a:lnTo>
                  <a:pt x="7684" y="53"/>
                </a:lnTo>
                <a:cubicBezTo>
                  <a:pt x="7697" y="52"/>
                  <a:pt x="7709" y="61"/>
                  <a:pt x="7710" y="75"/>
                </a:cubicBezTo>
                <a:cubicBezTo>
                  <a:pt x="7711" y="88"/>
                  <a:pt x="7702" y="99"/>
                  <a:pt x="7688" y="101"/>
                </a:cubicBezTo>
                <a:lnTo>
                  <a:pt x="7593" y="110"/>
                </a:lnTo>
                <a:cubicBezTo>
                  <a:pt x="7580" y="111"/>
                  <a:pt x="7568" y="101"/>
                  <a:pt x="7567" y="88"/>
                </a:cubicBezTo>
                <a:cubicBezTo>
                  <a:pt x="7566" y="75"/>
                  <a:pt x="7575" y="63"/>
                  <a:pt x="7588" y="62"/>
                </a:cubicBezTo>
                <a:close/>
                <a:moveTo>
                  <a:pt x="7780" y="44"/>
                </a:moveTo>
                <a:lnTo>
                  <a:pt x="7875" y="35"/>
                </a:lnTo>
                <a:cubicBezTo>
                  <a:pt x="7888" y="34"/>
                  <a:pt x="7900" y="43"/>
                  <a:pt x="7901" y="57"/>
                </a:cubicBezTo>
                <a:cubicBezTo>
                  <a:pt x="7903" y="70"/>
                  <a:pt x="7893" y="82"/>
                  <a:pt x="7880" y="83"/>
                </a:cubicBezTo>
                <a:lnTo>
                  <a:pt x="7784" y="92"/>
                </a:lnTo>
                <a:cubicBezTo>
                  <a:pt x="7771" y="93"/>
                  <a:pt x="7759" y="83"/>
                  <a:pt x="7758" y="70"/>
                </a:cubicBezTo>
                <a:cubicBezTo>
                  <a:pt x="7757" y="57"/>
                  <a:pt x="7766" y="45"/>
                  <a:pt x="7780" y="44"/>
                </a:cubicBezTo>
                <a:close/>
                <a:moveTo>
                  <a:pt x="7971" y="26"/>
                </a:moveTo>
                <a:lnTo>
                  <a:pt x="8066" y="17"/>
                </a:lnTo>
                <a:cubicBezTo>
                  <a:pt x="8080" y="16"/>
                  <a:pt x="8091" y="25"/>
                  <a:pt x="8092" y="39"/>
                </a:cubicBezTo>
                <a:cubicBezTo>
                  <a:pt x="8094" y="52"/>
                  <a:pt x="8084" y="64"/>
                  <a:pt x="8071" y="65"/>
                </a:cubicBezTo>
                <a:lnTo>
                  <a:pt x="7975" y="74"/>
                </a:lnTo>
                <a:cubicBezTo>
                  <a:pt x="7962" y="75"/>
                  <a:pt x="7950" y="65"/>
                  <a:pt x="7949" y="52"/>
                </a:cubicBezTo>
                <a:cubicBezTo>
                  <a:pt x="7948" y="39"/>
                  <a:pt x="7958" y="27"/>
                  <a:pt x="7971" y="26"/>
                </a:cubicBezTo>
                <a:close/>
                <a:moveTo>
                  <a:pt x="8162" y="8"/>
                </a:moveTo>
                <a:lnTo>
                  <a:pt x="8231" y="2"/>
                </a:lnTo>
                <a:cubicBezTo>
                  <a:pt x="8244" y="0"/>
                  <a:pt x="8256" y="10"/>
                  <a:pt x="8257" y="23"/>
                </a:cubicBezTo>
                <a:cubicBezTo>
                  <a:pt x="8259" y="36"/>
                  <a:pt x="8249" y="48"/>
                  <a:pt x="8236" y="49"/>
                </a:cubicBezTo>
                <a:lnTo>
                  <a:pt x="8166" y="56"/>
                </a:lnTo>
                <a:cubicBezTo>
                  <a:pt x="8153" y="57"/>
                  <a:pt x="8141" y="47"/>
                  <a:pt x="8140" y="34"/>
                </a:cubicBezTo>
                <a:cubicBezTo>
                  <a:pt x="8139" y="21"/>
                  <a:pt x="8149" y="9"/>
                  <a:pt x="8162" y="8"/>
                </a:cubicBezTo>
                <a:close/>
              </a:path>
            </a:pathLst>
          </a:custGeom>
          <a:solidFill>
            <a:srgbClr val="7F7F7F"/>
          </a:solidFill>
          <a:ln w="11113" cap="flat">
            <a:solidFill>
              <a:srgbClr val="7F7F7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70" name="Freeform 59"/>
          <p:cNvSpPr>
            <a:spLocks/>
          </p:cNvSpPr>
          <p:nvPr/>
        </p:nvSpPr>
        <p:spPr bwMode="auto">
          <a:xfrm>
            <a:off x="2232025" y="4459288"/>
            <a:ext cx="5394325" cy="533400"/>
          </a:xfrm>
          <a:custGeom>
            <a:avLst/>
            <a:gdLst>
              <a:gd name="T0" fmla="*/ 24 w 8257"/>
              <a:gd name="T1" fmla="*/ 768 h 817"/>
              <a:gd name="T2" fmla="*/ 2072 w 8257"/>
              <a:gd name="T3" fmla="*/ 752 h 817"/>
              <a:gd name="T4" fmla="*/ 2067 w 8257"/>
              <a:gd name="T5" fmla="*/ 753 h 817"/>
              <a:gd name="T6" fmla="*/ 4115 w 8257"/>
              <a:gd name="T7" fmla="*/ 273 h 817"/>
              <a:gd name="T8" fmla="*/ 4118 w 8257"/>
              <a:gd name="T9" fmla="*/ 273 h 817"/>
              <a:gd name="T10" fmla="*/ 6182 w 8257"/>
              <a:gd name="T11" fmla="*/ 97 h 817"/>
              <a:gd name="T12" fmla="*/ 8231 w 8257"/>
              <a:gd name="T13" fmla="*/ 0 h 817"/>
              <a:gd name="T14" fmla="*/ 8256 w 8257"/>
              <a:gd name="T15" fmla="*/ 23 h 817"/>
              <a:gd name="T16" fmla="*/ 8234 w 8257"/>
              <a:gd name="T17" fmla="*/ 48 h 817"/>
              <a:gd name="T18" fmla="*/ 6187 w 8257"/>
              <a:gd name="T19" fmla="*/ 144 h 817"/>
              <a:gd name="T20" fmla="*/ 4123 w 8257"/>
              <a:gd name="T21" fmla="*/ 320 h 817"/>
              <a:gd name="T22" fmla="*/ 4126 w 8257"/>
              <a:gd name="T23" fmla="*/ 320 h 817"/>
              <a:gd name="T24" fmla="*/ 2078 w 8257"/>
              <a:gd name="T25" fmla="*/ 800 h 817"/>
              <a:gd name="T26" fmla="*/ 2073 w 8257"/>
              <a:gd name="T27" fmla="*/ 800 h 817"/>
              <a:gd name="T28" fmla="*/ 25 w 8257"/>
              <a:gd name="T29" fmla="*/ 816 h 817"/>
              <a:gd name="T30" fmla="*/ 0 w 8257"/>
              <a:gd name="T31" fmla="*/ 793 h 817"/>
              <a:gd name="T32" fmla="*/ 24 w 8257"/>
              <a:gd name="T33" fmla="*/ 768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257" h="817">
                <a:moveTo>
                  <a:pt x="24" y="768"/>
                </a:moveTo>
                <a:lnTo>
                  <a:pt x="2072" y="752"/>
                </a:lnTo>
                <a:lnTo>
                  <a:pt x="2067" y="753"/>
                </a:lnTo>
                <a:lnTo>
                  <a:pt x="4115" y="273"/>
                </a:lnTo>
                <a:cubicBezTo>
                  <a:pt x="4116" y="273"/>
                  <a:pt x="4117" y="273"/>
                  <a:pt x="4118" y="273"/>
                </a:cubicBezTo>
                <a:lnTo>
                  <a:pt x="6182" y="97"/>
                </a:lnTo>
                <a:lnTo>
                  <a:pt x="8231" y="0"/>
                </a:lnTo>
                <a:cubicBezTo>
                  <a:pt x="8245" y="0"/>
                  <a:pt x="8256" y="10"/>
                  <a:pt x="8256" y="23"/>
                </a:cubicBezTo>
                <a:cubicBezTo>
                  <a:pt x="8257" y="37"/>
                  <a:pt x="8247" y="48"/>
                  <a:pt x="8234" y="48"/>
                </a:cubicBezTo>
                <a:lnTo>
                  <a:pt x="6187" y="144"/>
                </a:lnTo>
                <a:lnTo>
                  <a:pt x="4123" y="320"/>
                </a:lnTo>
                <a:lnTo>
                  <a:pt x="4126" y="320"/>
                </a:lnTo>
                <a:lnTo>
                  <a:pt x="2078" y="800"/>
                </a:lnTo>
                <a:cubicBezTo>
                  <a:pt x="2076" y="800"/>
                  <a:pt x="2074" y="800"/>
                  <a:pt x="2073" y="800"/>
                </a:cubicBezTo>
                <a:lnTo>
                  <a:pt x="25" y="816"/>
                </a:lnTo>
                <a:cubicBezTo>
                  <a:pt x="11" y="817"/>
                  <a:pt x="1" y="806"/>
                  <a:pt x="0" y="793"/>
                </a:cubicBezTo>
                <a:cubicBezTo>
                  <a:pt x="0" y="779"/>
                  <a:pt x="11" y="769"/>
                  <a:pt x="24" y="768"/>
                </a:cubicBezTo>
                <a:close/>
              </a:path>
            </a:pathLst>
          </a:custGeom>
          <a:solidFill>
            <a:srgbClr val="F8C87E"/>
          </a:solidFill>
          <a:ln w="11113" cap="flat">
            <a:solidFill>
              <a:srgbClr val="F8C87E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71" name="Freeform 60"/>
          <p:cNvSpPr>
            <a:spLocks/>
          </p:cNvSpPr>
          <p:nvPr/>
        </p:nvSpPr>
        <p:spPr bwMode="auto">
          <a:xfrm>
            <a:off x="2230438" y="2220913"/>
            <a:ext cx="5395913" cy="2062162"/>
          </a:xfrm>
          <a:custGeom>
            <a:avLst/>
            <a:gdLst>
              <a:gd name="T0" fmla="*/ 21 w 8260"/>
              <a:gd name="T1" fmla="*/ 3106 h 3156"/>
              <a:gd name="T2" fmla="*/ 2069 w 8260"/>
              <a:gd name="T3" fmla="*/ 2594 h 3156"/>
              <a:gd name="T4" fmla="*/ 2064 w 8260"/>
              <a:gd name="T5" fmla="*/ 2596 h 3156"/>
              <a:gd name="T6" fmla="*/ 4112 w 8260"/>
              <a:gd name="T7" fmla="*/ 1620 h 3156"/>
              <a:gd name="T8" fmla="*/ 6174 w 8260"/>
              <a:gd name="T9" fmla="*/ 357 h 3156"/>
              <a:gd name="T10" fmla="*/ 6182 w 8260"/>
              <a:gd name="T11" fmla="*/ 354 h 3156"/>
              <a:gd name="T12" fmla="*/ 8230 w 8260"/>
              <a:gd name="T13" fmla="*/ 2 h 3156"/>
              <a:gd name="T14" fmla="*/ 8258 w 8260"/>
              <a:gd name="T15" fmla="*/ 21 h 3156"/>
              <a:gd name="T16" fmla="*/ 8239 w 8260"/>
              <a:gd name="T17" fmla="*/ 49 h 3156"/>
              <a:gd name="T18" fmla="*/ 6191 w 8260"/>
              <a:gd name="T19" fmla="*/ 401 h 3156"/>
              <a:gd name="T20" fmla="*/ 6199 w 8260"/>
              <a:gd name="T21" fmla="*/ 398 h 3156"/>
              <a:gd name="T22" fmla="*/ 4133 w 8260"/>
              <a:gd name="T23" fmla="*/ 1663 h 3156"/>
              <a:gd name="T24" fmla="*/ 2085 w 8260"/>
              <a:gd name="T25" fmla="*/ 2639 h 3156"/>
              <a:gd name="T26" fmla="*/ 2080 w 8260"/>
              <a:gd name="T27" fmla="*/ 2641 h 3156"/>
              <a:gd name="T28" fmla="*/ 32 w 8260"/>
              <a:gd name="T29" fmla="*/ 3153 h 3156"/>
              <a:gd name="T30" fmla="*/ 3 w 8260"/>
              <a:gd name="T31" fmla="*/ 3135 h 3156"/>
              <a:gd name="T32" fmla="*/ 21 w 8260"/>
              <a:gd name="T33" fmla="*/ 3106 h 3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260" h="3156">
                <a:moveTo>
                  <a:pt x="21" y="3106"/>
                </a:moveTo>
                <a:lnTo>
                  <a:pt x="2069" y="2594"/>
                </a:lnTo>
                <a:lnTo>
                  <a:pt x="2064" y="2596"/>
                </a:lnTo>
                <a:lnTo>
                  <a:pt x="4112" y="1620"/>
                </a:lnTo>
                <a:lnTo>
                  <a:pt x="6174" y="357"/>
                </a:lnTo>
                <a:cubicBezTo>
                  <a:pt x="6177" y="355"/>
                  <a:pt x="6179" y="354"/>
                  <a:pt x="6182" y="354"/>
                </a:cubicBezTo>
                <a:lnTo>
                  <a:pt x="8230" y="2"/>
                </a:lnTo>
                <a:cubicBezTo>
                  <a:pt x="8243" y="0"/>
                  <a:pt x="8256" y="8"/>
                  <a:pt x="8258" y="21"/>
                </a:cubicBezTo>
                <a:cubicBezTo>
                  <a:pt x="8260" y="34"/>
                  <a:pt x="8252" y="47"/>
                  <a:pt x="8239" y="49"/>
                </a:cubicBezTo>
                <a:lnTo>
                  <a:pt x="6191" y="401"/>
                </a:lnTo>
                <a:lnTo>
                  <a:pt x="6199" y="398"/>
                </a:lnTo>
                <a:lnTo>
                  <a:pt x="4133" y="1663"/>
                </a:lnTo>
                <a:lnTo>
                  <a:pt x="2085" y="2639"/>
                </a:lnTo>
                <a:cubicBezTo>
                  <a:pt x="2083" y="2640"/>
                  <a:pt x="2082" y="2640"/>
                  <a:pt x="2080" y="2641"/>
                </a:cubicBezTo>
                <a:lnTo>
                  <a:pt x="32" y="3153"/>
                </a:lnTo>
                <a:cubicBezTo>
                  <a:pt x="19" y="3156"/>
                  <a:pt x="6" y="3148"/>
                  <a:pt x="3" y="3135"/>
                </a:cubicBezTo>
                <a:cubicBezTo>
                  <a:pt x="0" y="3122"/>
                  <a:pt x="8" y="3109"/>
                  <a:pt x="21" y="3106"/>
                </a:cubicBezTo>
                <a:close/>
              </a:path>
            </a:pathLst>
          </a:custGeom>
          <a:solidFill>
            <a:srgbClr val="F49100"/>
          </a:solidFill>
          <a:ln w="11113" cap="flat">
            <a:solidFill>
              <a:srgbClr val="F491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72" name="Freeform 61"/>
          <p:cNvSpPr>
            <a:spLocks/>
          </p:cNvSpPr>
          <p:nvPr/>
        </p:nvSpPr>
        <p:spPr bwMode="auto">
          <a:xfrm>
            <a:off x="2232025" y="3675063"/>
            <a:ext cx="5394325" cy="973137"/>
          </a:xfrm>
          <a:custGeom>
            <a:avLst/>
            <a:gdLst>
              <a:gd name="T0" fmla="*/ 23 w 8258"/>
              <a:gd name="T1" fmla="*/ 1442 h 1490"/>
              <a:gd name="T2" fmla="*/ 2071 w 8258"/>
              <a:gd name="T3" fmla="*/ 1314 h 1490"/>
              <a:gd name="T4" fmla="*/ 2067 w 8258"/>
              <a:gd name="T5" fmla="*/ 1314 h 1490"/>
              <a:gd name="T6" fmla="*/ 4115 w 8258"/>
              <a:gd name="T7" fmla="*/ 850 h 1490"/>
              <a:gd name="T8" fmla="*/ 6179 w 8258"/>
              <a:gd name="T9" fmla="*/ 338 h 1490"/>
              <a:gd name="T10" fmla="*/ 8229 w 8258"/>
              <a:gd name="T11" fmla="*/ 2 h 1490"/>
              <a:gd name="T12" fmla="*/ 8256 w 8258"/>
              <a:gd name="T13" fmla="*/ 22 h 1490"/>
              <a:gd name="T14" fmla="*/ 8236 w 8258"/>
              <a:gd name="T15" fmla="*/ 49 h 1490"/>
              <a:gd name="T16" fmla="*/ 6190 w 8258"/>
              <a:gd name="T17" fmla="*/ 385 h 1490"/>
              <a:gd name="T18" fmla="*/ 4126 w 8258"/>
              <a:gd name="T19" fmla="*/ 897 h 1490"/>
              <a:gd name="T20" fmla="*/ 2078 w 8258"/>
              <a:gd name="T21" fmla="*/ 1361 h 1490"/>
              <a:gd name="T22" fmla="*/ 2074 w 8258"/>
              <a:gd name="T23" fmla="*/ 1361 h 1490"/>
              <a:gd name="T24" fmla="*/ 26 w 8258"/>
              <a:gd name="T25" fmla="*/ 1489 h 1490"/>
              <a:gd name="T26" fmla="*/ 1 w 8258"/>
              <a:gd name="T27" fmla="*/ 1467 h 1490"/>
              <a:gd name="T28" fmla="*/ 23 w 8258"/>
              <a:gd name="T29" fmla="*/ 1442 h 1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258" h="1490">
                <a:moveTo>
                  <a:pt x="23" y="1442"/>
                </a:moveTo>
                <a:lnTo>
                  <a:pt x="2071" y="1314"/>
                </a:lnTo>
                <a:lnTo>
                  <a:pt x="2067" y="1314"/>
                </a:lnTo>
                <a:lnTo>
                  <a:pt x="4115" y="850"/>
                </a:lnTo>
                <a:lnTo>
                  <a:pt x="6179" y="338"/>
                </a:lnTo>
                <a:lnTo>
                  <a:pt x="8229" y="2"/>
                </a:lnTo>
                <a:cubicBezTo>
                  <a:pt x="8242" y="0"/>
                  <a:pt x="8254" y="9"/>
                  <a:pt x="8256" y="22"/>
                </a:cubicBezTo>
                <a:cubicBezTo>
                  <a:pt x="8258" y="35"/>
                  <a:pt x="8249" y="47"/>
                  <a:pt x="8236" y="49"/>
                </a:cubicBezTo>
                <a:lnTo>
                  <a:pt x="6190" y="385"/>
                </a:lnTo>
                <a:lnTo>
                  <a:pt x="4126" y="897"/>
                </a:lnTo>
                <a:lnTo>
                  <a:pt x="2078" y="1361"/>
                </a:lnTo>
                <a:cubicBezTo>
                  <a:pt x="2077" y="1361"/>
                  <a:pt x="2075" y="1361"/>
                  <a:pt x="2074" y="1361"/>
                </a:cubicBezTo>
                <a:lnTo>
                  <a:pt x="26" y="1489"/>
                </a:lnTo>
                <a:cubicBezTo>
                  <a:pt x="13" y="1490"/>
                  <a:pt x="1" y="1480"/>
                  <a:pt x="1" y="1467"/>
                </a:cubicBezTo>
                <a:cubicBezTo>
                  <a:pt x="0" y="1454"/>
                  <a:pt x="10" y="1442"/>
                  <a:pt x="23" y="1442"/>
                </a:cubicBezTo>
                <a:close/>
              </a:path>
            </a:pathLst>
          </a:custGeom>
          <a:solidFill>
            <a:srgbClr val="595959"/>
          </a:solidFill>
          <a:ln w="11113" cap="flat">
            <a:solidFill>
              <a:srgbClr val="59595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73" name="Freeform 62"/>
          <p:cNvSpPr>
            <a:spLocks/>
          </p:cNvSpPr>
          <p:nvPr/>
        </p:nvSpPr>
        <p:spPr bwMode="auto">
          <a:xfrm>
            <a:off x="2232025" y="3810000"/>
            <a:ext cx="5394325" cy="650875"/>
          </a:xfrm>
          <a:custGeom>
            <a:avLst/>
            <a:gdLst>
              <a:gd name="T0" fmla="*/ 23 w 8259"/>
              <a:gd name="T1" fmla="*/ 946 h 995"/>
              <a:gd name="T2" fmla="*/ 2071 w 8259"/>
              <a:gd name="T3" fmla="*/ 754 h 995"/>
              <a:gd name="T4" fmla="*/ 4119 w 8259"/>
              <a:gd name="T5" fmla="*/ 546 h 995"/>
              <a:gd name="T6" fmla="*/ 6182 w 8259"/>
              <a:gd name="T7" fmla="*/ 242 h 995"/>
              <a:gd name="T8" fmla="*/ 8231 w 8259"/>
              <a:gd name="T9" fmla="*/ 2 h 995"/>
              <a:gd name="T10" fmla="*/ 8257 w 8259"/>
              <a:gd name="T11" fmla="*/ 23 h 995"/>
              <a:gd name="T12" fmla="*/ 8236 w 8259"/>
              <a:gd name="T13" fmla="*/ 49 h 995"/>
              <a:gd name="T14" fmla="*/ 6189 w 8259"/>
              <a:gd name="T15" fmla="*/ 289 h 995"/>
              <a:gd name="T16" fmla="*/ 4124 w 8259"/>
              <a:gd name="T17" fmla="*/ 593 h 995"/>
              <a:gd name="T18" fmla="*/ 2076 w 8259"/>
              <a:gd name="T19" fmla="*/ 801 h 995"/>
              <a:gd name="T20" fmla="*/ 28 w 8259"/>
              <a:gd name="T21" fmla="*/ 993 h 995"/>
              <a:gd name="T22" fmla="*/ 2 w 8259"/>
              <a:gd name="T23" fmla="*/ 972 h 995"/>
              <a:gd name="T24" fmla="*/ 23 w 8259"/>
              <a:gd name="T25" fmla="*/ 946 h 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59" h="995">
                <a:moveTo>
                  <a:pt x="23" y="946"/>
                </a:moveTo>
                <a:lnTo>
                  <a:pt x="2071" y="754"/>
                </a:lnTo>
                <a:lnTo>
                  <a:pt x="4119" y="546"/>
                </a:lnTo>
                <a:lnTo>
                  <a:pt x="6182" y="242"/>
                </a:lnTo>
                <a:lnTo>
                  <a:pt x="8231" y="2"/>
                </a:lnTo>
                <a:cubicBezTo>
                  <a:pt x="8244" y="0"/>
                  <a:pt x="8256" y="10"/>
                  <a:pt x="8257" y="23"/>
                </a:cubicBezTo>
                <a:cubicBezTo>
                  <a:pt x="8259" y="36"/>
                  <a:pt x="8249" y="48"/>
                  <a:pt x="8236" y="49"/>
                </a:cubicBezTo>
                <a:lnTo>
                  <a:pt x="6189" y="289"/>
                </a:lnTo>
                <a:lnTo>
                  <a:pt x="4124" y="593"/>
                </a:lnTo>
                <a:lnTo>
                  <a:pt x="2076" y="801"/>
                </a:lnTo>
                <a:lnTo>
                  <a:pt x="28" y="993"/>
                </a:lnTo>
                <a:cubicBezTo>
                  <a:pt x="15" y="995"/>
                  <a:pt x="3" y="985"/>
                  <a:pt x="2" y="972"/>
                </a:cubicBezTo>
                <a:cubicBezTo>
                  <a:pt x="0" y="959"/>
                  <a:pt x="10" y="947"/>
                  <a:pt x="23" y="946"/>
                </a:cubicBezTo>
                <a:close/>
              </a:path>
            </a:pathLst>
          </a:custGeom>
          <a:solidFill>
            <a:srgbClr val="006582"/>
          </a:solidFill>
          <a:ln w="11113" cap="flat">
            <a:solidFill>
              <a:srgbClr val="006582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74" name="Freeform 63"/>
          <p:cNvSpPr>
            <a:spLocks/>
          </p:cNvSpPr>
          <p:nvPr/>
        </p:nvSpPr>
        <p:spPr bwMode="auto">
          <a:xfrm>
            <a:off x="2230438" y="4375150"/>
            <a:ext cx="5395913" cy="765175"/>
          </a:xfrm>
          <a:custGeom>
            <a:avLst/>
            <a:gdLst>
              <a:gd name="T0" fmla="*/ 20 w 8260"/>
              <a:gd name="T1" fmla="*/ 1122 h 1172"/>
              <a:gd name="T2" fmla="*/ 2068 w 8260"/>
              <a:gd name="T3" fmla="*/ 530 h 1172"/>
              <a:gd name="T4" fmla="*/ 2073 w 8260"/>
              <a:gd name="T5" fmla="*/ 529 h 1172"/>
              <a:gd name="T6" fmla="*/ 4121 w 8260"/>
              <a:gd name="T7" fmla="*/ 433 h 1172"/>
              <a:gd name="T8" fmla="*/ 6185 w 8260"/>
              <a:gd name="T9" fmla="*/ 322 h 1172"/>
              <a:gd name="T10" fmla="*/ 8231 w 8260"/>
              <a:gd name="T11" fmla="*/ 2 h 1172"/>
              <a:gd name="T12" fmla="*/ 8258 w 8260"/>
              <a:gd name="T13" fmla="*/ 22 h 1172"/>
              <a:gd name="T14" fmla="*/ 8238 w 8260"/>
              <a:gd name="T15" fmla="*/ 49 h 1172"/>
              <a:gd name="T16" fmla="*/ 6188 w 8260"/>
              <a:gd name="T17" fmla="*/ 369 h 1172"/>
              <a:gd name="T18" fmla="*/ 4124 w 8260"/>
              <a:gd name="T19" fmla="*/ 481 h 1172"/>
              <a:gd name="T20" fmla="*/ 2076 w 8260"/>
              <a:gd name="T21" fmla="*/ 577 h 1172"/>
              <a:gd name="T22" fmla="*/ 2081 w 8260"/>
              <a:gd name="T23" fmla="*/ 577 h 1172"/>
              <a:gd name="T24" fmla="*/ 33 w 8260"/>
              <a:gd name="T25" fmla="*/ 1169 h 1172"/>
              <a:gd name="T26" fmla="*/ 3 w 8260"/>
              <a:gd name="T27" fmla="*/ 1152 h 1172"/>
              <a:gd name="T28" fmla="*/ 20 w 8260"/>
              <a:gd name="T29" fmla="*/ 1122 h 1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260" h="1172">
                <a:moveTo>
                  <a:pt x="20" y="1122"/>
                </a:moveTo>
                <a:lnTo>
                  <a:pt x="2068" y="530"/>
                </a:lnTo>
                <a:cubicBezTo>
                  <a:pt x="2070" y="530"/>
                  <a:pt x="2071" y="530"/>
                  <a:pt x="2073" y="529"/>
                </a:cubicBezTo>
                <a:lnTo>
                  <a:pt x="4121" y="433"/>
                </a:lnTo>
                <a:lnTo>
                  <a:pt x="6185" y="322"/>
                </a:lnTo>
                <a:lnTo>
                  <a:pt x="8231" y="2"/>
                </a:lnTo>
                <a:cubicBezTo>
                  <a:pt x="8244" y="0"/>
                  <a:pt x="8256" y="9"/>
                  <a:pt x="8258" y="22"/>
                </a:cubicBezTo>
                <a:cubicBezTo>
                  <a:pt x="8260" y="35"/>
                  <a:pt x="8251" y="47"/>
                  <a:pt x="8238" y="49"/>
                </a:cubicBezTo>
                <a:lnTo>
                  <a:pt x="6188" y="369"/>
                </a:lnTo>
                <a:lnTo>
                  <a:pt x="4124" y="481"/>
                </a:lnTo>
                <a:lnTo>
                  <a:pt x="2076" y="577"/>
                </a:lnTo>
                <a:lnTo>
                  <a:pt x="2081" y="577"/>
                </a:lnTo>
                <a:lnTo>
                  <a:pt x="33" y="1169"/>
                </a:lnTo>
                <a:cubicBezTo>
                  <a:pt x="20" y="1172"/>
                  <a:pt x="7" y="1165"/>
                  <a:pt x="3" y="1152"/>
                </a:cubicBezTo>
                <a:cubicBezTo>
                  <a:pt x="0" y="1139"/>
                  <a:pt x="7" y="1126"/>
                  <a:pt x="20" y="1122"/>
                </a:cubicBezTo>
                <a:close/>
              </a:path>
            </a:pathLst>
          </a:custGeom>
          <a:solidFill>
            <a:srgbClr val="ADD4DF"/>
          </a:solidFill>
          <a:ln w="11113" cap="flat">
            <a:solidFill>
              <a:srgbClr val="ADD4D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75" name="Rectangle 64"/>
          <p:cNvSpPr>
            <a:spLocks noChangeArrowheads="1"/>
          </p:cNvSpPr>
          <p:nvPr/>
        </p:nvSpPr>
        <p:spPr bwMode="auto">
          <a:xfrm>
            <a:off x="1277938" y="5403850"/>
            <a:ext cx="2603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50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65"/>
          <p:cNvSpPr>
            <a:spLocks noChangeArrowheads="1"/>
          </p:cNvSpPr>
          <p:nvPr/>
        </p:nvSpPr>
        <p:spPr bwMode="auto">
          <a:xfrm>
            <a:off x="1192213" y="4506913"/>
            <a:ext cx="344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100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7" name="Rectangle 66"/>
          <p:cNvSpPr>
            <a:spLocks noChangeArrowheads="1"/>
          </p:cNvSpPr>
          <p:nvPr/>
        </p:nvSpPr>
        <p:spPr bwMode="auto">
          <a:xfrm>
            <a:off x="1192213" y="3606800"/>
            <a:ext cx="344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150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8" name="Rectangle 67"/>
          <p:cNvSpPr>
            <a:spLocks noChangeArrowheads="1"/>
          </p:cNvSpPr>
          <p:nvPr/>
        </p:nvSpPr>
        <p:spPr bwMode="auto">
          <a:xfrm>
            <a:off x="1192213" y="2706688"/>
            <a:ext cx="344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9" name="Rectangle 68"/>
          <p:cNvSpPr>
            <a:spLocks noChangeArrowheads="1"/>
          </p:cNvSpPr>
          <p:nvPr/>
        </p:nvSpPr>
        <p:spPr bwMode="auto">
          <a:xfrm>
            <a:off x="1192213" y="1809750"/>
            <a:ext cx="3444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250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0" name="Rectangle 69"/>
          <p:cNvSpPr>
            <a:spLocks noChangeArrowheads="1"/>
          </p:cNvSpPr>
          <p:nvPr/>
        </p:nvSpPr>
        <p:spPr bwMode="auto">
          <a:xfrm>
            <a:off x="2079625" y="5586413"/>
            <a:ext cx="4397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2009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70"/>
          <p:cNvSpPr>
            <a:spLocks noChangeArrowheads="1"/>
          </p:cNvSpPr>
          <p:nvPr/>
        </p:nvSpPr>
        <p:spPr bwMode="auto">
          <a:xfrm>
            <a:off x="3421063" y="5586413"/>
            <a:ext cx="4397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2010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2" name="Rectangle 71"/>
          <p:cNvSpPr>
            <a:spLocks noChangeArrowheads="1"/>
          </p:cNvSpPr>
          <p:nvPr/>
        </p:nvSpPr>
        <p:spPr bwMode="auto">
          <a:xfrm>
            <a:off x="4762500" y="5586413"/>
            <a:ext cx="4397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2011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3" name="Rectangle 72"/>
          <p:cNvSpPr>
            <a:spLocks noChangeArrowheads="1"/>
          </p:cNvSpPr>
          <p:nvPr/>
        </p:nvSpPr>
        <p:spPr bwMode="auto">
          <a:xfrm>
            <a:off x="6103938" y="5586413"/>
            <a:ext cx="4397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2012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4" name="Rectangle 73"/>
          <p:cNvSpPr>
            <a:spLocks noChangeArrowheads="1"/>
          </p:cNvSpPr>
          <p:nvPr/>
        </p:nvSpPr>
        <p:spPr bwMode="auto">
          <a:xfrm>
            <a:off x="7402513" y="5586413"/>
            <a:ext cx="5334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2013e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5" name="Rectangle 74"/>
          <p:cNvSpPr>
            <a:spLocks noChangeArrowheads="1"/>
          </p:cNvSpPr>
          <p:nvPr/>
        </p:nvSpPr>
        <p:spPr bwMode="auto">
          <a:xfrm>
            <a:off x="1824038" y="1762125"/>
            <a:ext cx="1600200" cy="15160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86" name="Freeform 75"/>
          <p:cNvSpPr>
            <a:spLocks noEditPoints="1"/>
          </p:cNvSpPr>
          <p:nvPr/>
        </p:nvSpPr>
        <p:spPr bwMode="auto">
          <a:xfrm>
            <a:off x="1866900" y="1866900"/>
            <a:ext cx="344488" cy="31750"/>
          </a:xfrm>
          <a:custGeom>
            <a:avLst/>
            <a:gdLst>
              <a:gd name="T0" fmla="*/ 24 w 528"/>
              <a:gd name="T1" fmla="*/ 0 h 48"/>
              <a:gd name="T2" fmla="*/ 120 w 528"/>
              <a:gd name="T3" fmla="*/ 0 h 48"/>
              <a:gd name="T4" fmla="*/ 144 w 528"/>
              <a:gd name="T5" fmla="*/ 24 h 48"/>
              <a:gd name="T6" fmla="*/ 120 w 528"/>
              <a:gd name="T7" fmla="*/ 48 h 48"/>
              <a:gd name="T8" fmla="*/ 24 w 528"/>
              <a:gd name="T9" fmla="*/ 48 h 48"/>
              <a:gd name="T10" fmla="*/ 0 w 528"/>
              <a:gd name="T11" fmla="*/ 24 h 48"/>
              <a:gd name="T12" fmla="*/ 24 w 528"/>
              <a:gd name="T13" fmla="*/ 0 h 48"/>
              <a:gd name="T14" fmla="*/ 216 w 528"/>
              <a:gd name="T15" fmla="*/ 0 h 48"/>
              <a:gd name="T16" fmla="*/ 312 w 528"/>
              <a:gd name="T17" fmla="*/ 0 h 48"/>
              <a:gd name="T18" fmla="*/ 336 w 528"/>
              <a:gd name="T19" fmla="*/ 24 h 48"/>
              <a:gd name="T20" fmla="*/ 312 w 528"/>
              <a:gd name="T21" fmla="*/ 48 h 48"/>
              <a:gd name="T22" fmla="*/ 216 w 528"/>
              <a:gd name="T23" fmla="*/ 48 h 48"/>
              <a:gd name="T24" fmla="*/ 192 w 528"/>
              <a:gd name="T25" fmla="*/ 24 h 48"/>
              <a:gd name="T26" fmla="*/ 216 w 528"/>
              <a:gd name="T27" fmla="*/ 0 h 48"/>
              <a:gd name="T28" fmla="*/ 408 w 528"/>
              <a:gd name="T29" fmla="*/ 0 h 48"/>
              <a:gd name="T30" fmla="*/ 504 w 528"/>
              <a:gd name="T31" fmla="*/ 0 h 48"/>
              <a:gd name="T32" fmla="*/ 528 w 528"/>
              <a:gd name="T33" fmla="*/ 24 h 48"/>
              <a:gd name="T34" fmla="*/ 504 w 528"/>
              <a:gd name="T35" fmla="*/ 48 h 48"/>
              <a:gd name="T36" fmla="*/ 408 w 528"/>
              <a:gd name="T37" fmla="*/ 48 h 48"/>
              <a:gd name="T38" fmla="*/ 384 w 528"/>
              <a:gd name="T39" fmla="*/ 24 h 48"/>
              <a:gd name="T40" fmla="*/ 408 w 528"/>
              <a:gd name="T41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28" h="48">
                <a:moveTo>
                  <a:pt x="24" y="0"/>
                </a:moveTo>
                <a:lnTo>
                  <a:pt x="120" y="0"/>
                </a:lnTo>
                <a:cubicBezTo>
                  <a:pt x="134" y="0"/>
                  <a:pt x="144" y="11"/>
                  <a:pt x="144" y="24"/>
                </a:cubicBezTo>
                <a:cubicBezTo>
                  <a:pt x="144" y="38"/>
                  <a:pt x="134" y="48"/>
                  <a:pt x="120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  <a:moveTo>
                  <a:pt x="216" y="0"/>
                </a:moveTo>
                <a:lnTo>
                  <a:pt x="312" y="0"/>
                </a:lnTo>
                <a:cubicBezTo>
                  <a:pt x="326" y="0"/>
                  <a:pt x="336" y="11"/>
                  <a:pt x="336" y="24"/>
                </a:cubicBezTo>
                <a:cubicBezTo>
                  <a:pt x="336" y="38"/>
                  <a:pt x="326" y="48"/>
                  <a:pt x="312" y="48"/>
                </a:cubicBezTo>
                <a:lnTo>
                  <a:pt x="216" y="48"/>
                </a:lnTo>
                <a:cubicBezTo>
                  <a:pt x="203" y="48"/>
                  <a:pt x="192" y="38"/>
                  <a:pt x="192" y="24"/>
                </a:cubicBezTo>
                <a:cubicBezTo>
                  <a:pt x="192" y="11"/>
                  <a:pt x="203" y="0"/>
                  <a:pt x="216" y="0"/>
                </a:cubicBezTo>
                <a:close/>
                <a:moveTo>
                  <a:pt x="408" y="0"/>
                </a:moveTo>
                <a:lnTo>
                  <a:pt x="504" y="0"/>
                </a:lnTo>
                <a:cubicBezTo>
                  <a:pt x="518" y="0"/>
                  <a:pt x="528" y="11"/>
                  <a:pt x="528" y="24"/>
                </a:cubicBezTo>
                <a:cubicBezTo>
                  <a:pt x="528" y="38"/>
                  <a:pt x="518" y="48"/>
                  <a:pt x="504" y="48"/>
                </a:cubicBezTo>
                <a:lnTo>
                  <a:pt x="408" y="48"/>
                </a:lnTo>
                <a:cubicBezTo>
                  <a:pt x="395" y="48"/>
                  <a:pt x="384" y="38"/>
                  <a:pt x="384" y="24"/>
                </a:cubicBezTo>
                <a:cubicBezTo>
                  <a:pt x="384" y="11"/>
                  <a:pt x="395" y="0"/>
                  <a:pt x="408" y="0"/>
                </a:cubicBezTo>
                <a:close/>
              </a:path>
            </a:pathLst>
          </a:custGeom>
          <a:solidFill>
            <a:srgbClr val="7F7F7F"/>
          </a:solidFill>
          <a:ln w="11113" cap="flat">
            <a:solidFill>
              <a:srgbClr val="7F7F7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87" name="Rectangle 76"/>
          <p:cNvSpPr>
            <a:spLocks noChangeArrowheads="1"/>
          </p:cNvSpPr>
          <p:nvPr/>
        </p:nvSpPr>
        <p:spPr bwMode="auto">
          <a:xfrm>
            <a:off x="2281238" y="1790700"/>
            <a:ext cx="5111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World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8" name="Freeform 77"/>
          <p:cNvSpPr>
            <a:spLocks/>
          </p:cNvSpPr>
          <p:nvPr/>
        </p:nvSpPr>
        <p:spPr bwMode="auto">
          <a:xfrm>
            <a:off x="1866900" y="2128838"/>
            <a:ext cx="385763" cy="30162"/>
          </a:xfrm>
          <a:custGeom>
            <a:avLst/>
            <a:gdLst>
              <a:gd name="T0" fmla="*/ 24 w 592"/>
              <a:gd name="T1" fmla="*/ 0 h 48"/>
              <a:gd name="T2" fmla="*/ 568 w 592"/>
              <a:gd name="T3" fmla="*/ 0 h 48"/>
              <a:gd name="T4" fmla="*/ 592 w 592"/>
              <a:gd name="T5" fmla="*/ 24 h 48"/>
              <a:gd name="T6" fmla="*/ 568 w 592"/>
              <a:gd name="T7" fmla="*/ 48 h 48"/>
              <a:gd name="T8" fmla="*/ 24 w 592"/>
              <a:gd name="T9" fmla="*/ 48 h 48"/>
              <a:gd name="T10" fmla="*/ 0 w 592"/>
              <a:gd name="T11" fmla="*/ 24 h 48"/>
              <a:gd name="T12" fmla="*/ 24 w 592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2" h="48">
                <a:moveTo>
                  <a:pt x="24" y="0"/>
                </a:moveTo>
                <a:lnTo>
                  <a:pt x="568" y="0"/>
                </a:lnTo>
                <a:cubicBezTo>
                  <a:pt x="582" y="0"/>
                  <a:pt x="592" y="11"/>
                  <a:pt x="592" y="24"/>
                </a:cubicBezTo>
                <a:cubicBezTo>
                  <a:pt x="592" y="38"/>
                  <a:pt x="582" y="48"/>
                  <a:pt x="568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F8C87E"/>
          </a:solidFill>
          <a:ln w="11113" cap="flat">
            <a:solidFill>
              <a:srgbClr val="F8C87E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89" name="Rectangle 78"/>
          <p:cNvSpPr>
            <a:spLocks noChangeArrowheads="1"/>
          </p:cNvSpPr>
          <p:nvPr/>
        </p:nvSpPr>
        <p:spPr bwMode="auto">
          <a:xfrm>
            <a:off x="2281238" y="2044700"/>
            <a:ext cx="12747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European Union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6" name="Freeform 79"/>
          <p:cNvSpPr>
            <a:spLocks/>
          </p:cNvSpPr>
          <p:nvPr/>
        </p:nvSpPr>
        <p:spPr bwMode="auto">
          <a:xfrm>
            <a:off x="1866900" y="2379663"/>
            <a:ext cx="385763" cy="30162"/>
          </a:xfrm>
          <a:custGeom>
            <a:avLst/>
            <a:gdLst>
              <a:gd name="T0" fmla="*/ 24 w 592"/>
              <a:gd name="T1" fmla="*/ 0 h 48"/>
              <a:gd name="T2" fmla="*/ 568 w 592"/>
              <a:gd name="T3" fmla="*/ 0 h 48"/>
              <a:gd name="T4" fmla="*/ 592 w 592"/>
              <a:gd name="T5" fmla="*/ 24 h 48"/>
              <a:gd name="T6" fmla="*/ 568 w 592"/>
              <a:gd name="T7" fmla="*/ 48 h 48"/>
              <a:gd name="T8" fmla="*/ 24 w 592"/>
              <a:gd name="T9" fmla="*/ 48 h 48"/>
              <a:gd name="T10" fmla="*/ 0 w 592"/>
              <a:gd name="T11" fmla="*/ 24 h 48"/>
              <a:gd name="T12" fmla="*/ 24 w 592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2" h="48">
                <a:moveTo>
                  <a:pt x="24" y="0"/>
                </a:moveTo>
                <a:lnTo>
                  <a:pt x="568" y="0"/>
                </a:lnTo>
                <a:cubicBezTo>
                  <a:pt x="582" y="0"/>
                  <a:pt x="592" y="11"/>
                  <a:pt x="592" y="24"/>
                </a:cubicBezTo>
                <a:cubicBezTo>
                  <a:pt x="592" y="38"/>
                  <a:pt x="582" y="48"/>
                  <a:pt x="568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F49100"/>
          </a:solidFill>
          <a:ln w="11113" cap="flat">
            <a:solidFill>
              <a:srgbClr val="F49100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97" name="Rectangle 80"/>
          <p:cNvSpPr>
            <a:spLocks noChangeArrowheads="1"/>
          </p:cNvSpPr>
          <p:nvPr/>
        </p:nvSpPr>
        <p:spPr bwMode="auto">
          <a:xfrm>
            <a:off x="2281238" y="2297113"/>
            <a:ext cx="501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China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8" name="Freeform 81"/>
          <p:cNvSpPr>
            <a:spLocks/>
          </p:cNvSpPr>
          <p:nvPr/>
        </p:nvSpPr>
        <p:spPr bwMode="auto">
          <a:xfrm>
            <a:off x="1866900" y="2630488"/>
            <a:ext cx="385763" cy="30162"/>
          </a:xfrm>
          <a:custGeom>
            <a:avLst/>
            <a:gdLst>
              <a:gd name="T0" fmla="*/ 24 w 592"/>
              <a:gd name="T1" fmla="*/ 0 h 48"/>
              <a:gd name="T2" fmla="*/ 568 w 592"/>
              <a:gd name="T3" fmla="*/ 0 h 48"/>
              <a:gd name="T4" fmla="*/ 592 w 592"/>
              <a:gd name="T5" fmla="*/ 24 h 48"/>
              <a:gd name="T6" fmla="*/ 568 w 592"/>
              <a:gd name="T7" fmla="*/ 48 h 48"/>
              <a:gd name="T8" fmla="*/ 24 w 592"/>
              <a:gd name="T9" fmla="*/ 48 h 48"/>
              <a:gd name="T10" fmla="*/ 0 w 592"/>
              <a:gd name="T11" fmla="*/ 24 h 48"/>
              <a:gd name="T12" fmla="*/ 24 w 592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2" h="48">
                <a:moveTo>
                  <a:pt x="24" y="0"/>
                </a:moveTo>
                <a:lnTo>
                  <a:pt x="568" y="0"/>
                </a:lnTo>
                <a:cubicBezTo>
                  <a:pt x="582" y="0"/>
                  <a:pt x="592" y="11"/>
                  <a:pt x="592" y="24"/>
                </a:cubicBezTo>
                <a:cubicBezTo>
                  <a:pt x="592" y="38"/>
                  <a:pt x="582" y="48"/>
                  <a:pt x="568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595959"/>
          </a:solidFill>
          <a:ln w="11113" cap="flat">
            <a:solidFill>
              <a:srgbClr val="595959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099" name="Rectangle 82"/>
          <p:cNvSpPr>
            <a:spLocks noChangeArrowheads="1"/>
          </p:cNvSpPr>
          <p:nvPr/>
        </p:nvSpPr>
        <p:spPr bwMode="auto">
          <a:xfrm>
            <a:off x="2281238" y="2551113"/>
            <a:ext cx="113823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North America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0" name="Freeform 83"/>
          <p:cNvSpPr>
            <a:spLocks/>
          </p:cNvSpPr>
          <p:nvPr/>
        </p:nvSpPr>
        <p:spPr bwMode="auto">
          <a:xfrm>
            <a:off x="1866900" y="2881313"/>
            <a:ext cx="385763" cy="30162"/>
          </a:xfrm>
          <a:custGeom>
            <a:avLst/>
            <a:gdLst>
              <a:gd name="T0" fmla="*/ 24 w 592"/>
              <a:gd name="T1" fmla="*/ 0 h 48"/>
              <a:gd name="T2" fmla="*/ 568 w 592"/>
              <a:gd name="T3" fmla="*/ 0 h 48"/>
              <a:gd name="T4" fmla="*/ 592 w 592"/>
              <a:gd name="T5" fmla="*/ 24 h 48"/>
              <a:gd name="T6" fmla="*/ 568 w 592"/>
              <a:gd name="T7" fmla="*/ 48 h 48"/>
              <a:gd name="T8" fmla="*/ 24 w 592"/>
              <a:gd name="T9" fmla="*/ 48 h 48"/>
              <a:gd name="T10" fmla="*/ 0 w 592"/>
              <a:gd name="T11" fmla="*/ 24 h 48"/>
              <a:gd name="T12" fmla="*/ 24 w 592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2" h="48">
                <a:moveTo>
                  <a:pt x="24" y="0"/>
                </a:moveTo>
                <a:lnTo>
                  <a:pt x="568" y="0"/>
                </a:lnTo>
                <a:cubicBezTo>
                  <a:pt x="582" y="0"/>
                  <a:pt x="592" y="11"/>
                  <a:pt x="592" y="24"/>
                </a:cubicBezTo>
                <a:cubicBezTo>
                  <a:pt x="592" y="38"/>
                  <a:pt x="582" y="48"/>
                  <a:pt x="568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006582"/>
          </a:solidFill>
          <a:ln w="11113" cap="flat">
            <a:solidFill>
              <a:srgbClr val="006582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01" name="Rectangle 84"/>
          <p:cNvSpPr>
            <a:spLocks noChangeArrowheads="1"/>
          </p:cNvSpPr>
          <p:nvPr/>
        </p:nvSpPr>
        <p:spPr bwMode="auto">
          <a:xfrm>
            <a:off x="2281238" y="2803525"/>
            <a:ext cx="4270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India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02" name="Freeform 85"/>
          <p:cNvSpPr>
            <a:spLocks/>
          </p:cNvSpPr>
          <p:nvPr/>
        </p:nvSpPr>
        <p:spPr bwMode="auto">
          <a:xfrm>
            <a:off x="1866900" y="3132138"/>
            <a:ext cx="385763" cy="30162"/>
          </a:xfrm>
          <a:custGeom>
            <a:avLst/>
            <a:gdLst>
              <a:gd name="T0" fmla="*/ 24 w 592"/>
              <a:gd name="T1" fmla="*/ 0 h 48"/>
              <a:gd name="T2" fmla="*/ 568 w 592"/>
              <a:gd name="T3" fmla="*/ 0 h 48"/>
              <a:gd name="T4" fmla="*/ 592 w 592"/>
              <a:gd name="T5" fmla="*/ 24 h 48"/>
              <a:gd name="T6" fmla="*/ 568 w 592"/>
              <a:gd name="T7" fmla="*/ 48 h 48"/>
              <a:gd name="T8" fmla="*/ 24 w 592"/>
              <a:gd name="T9" fmla="*/ 48 h 48"/>
              <a:gd name="T10" fmla="*/ 0 w 592"/>
              <a:gd name="T11" fmla="*/ 24 h 48"/>
              <a:gd name="T12" fmla="*/ 24 w 592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2" h="48">
                <a:moveTo>
                  <a:pt x="24" y="0"/>
                </a:moveTo>
                <a:lnTo>
                  <a:pt x="568" y="0"/>
                </a:lnTo>
                <a:cubicBezTo>
                  <a:pt x="582" y="0"/>
                  <a:pt x="592" y="11"/>
                  <a:pt x="592" y="24"/>
                </a:cubicBezTo>
                <a:cubicBezTo>
                  <a:pt x="592" y="38"/>
                  <a:pt x="582" y="48"/>
                  <a:pt x="568" y="48"/>
                </a:cubicBezTo>
                <a:lnTo>
                  <a:pt x="24" y="48"/>
                </a:lnTo>
                <a:cubicBezTo>
                  <a:pt x="11" y="48"/>
                  <a:pt x="0" y="38"/>
                  <a:pt x="0" y="24"/>
                </a:cubicBezTo>
                <a:cubicBezTo>
                  <a:pt x="0" y="11"/>
                  <a:pt x="11" y="0"/>
                  <a:pt x="24" y="0"/>
                </a:cubicBezTo>
                <a:close/>
              </a:path>
            </a:pathLst>
          </a:custGeom>
          <a:solidFill>
            <a:srgbClr val="ADD4DF"/>
          </a:solidFill>
          <a:ln w="11113" cap="flat">
            <a:solidFill>
              <a:srgbClr val="ADD4DF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103" name="Rectangle 86"/>
          <p:cNvSpPr>
            <a:spLocks noChangeArrowheads="1"/>
          </p:cNvSpPr>
          <p:nvPr/>
        </p:nvSpPr>
        <p:spPr bwMode="auto">
          <a:xfrm>
            <a:off x="2281238" y="3057525"/>
            <a:ext cx="10858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Latin America</a:t>
            </a:r>
            <a:endParaRPr kumimoji="0" lang="de-DE" alt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err="1" smtClean="0"/>
              <a:t>Production</a:t>
            </a:r>
            <a:r>
              <a:rPr lang="de-DE" b="1" dirty="0" smtClean="0"/>
              <a:t> </a:t>
            </a:r>
            <a:r>
              <a:rPr lang="de-DE" b="1" dirty="0" err="1" smtClean="0"/>
              <a:t>has</a:t>
            </a:r>
            <a:r>
              <a:rPr lang="de-DE" b="1" dirty="0" smtClean="0"/>
              <a:t> </a:t>
            </a:r>
            <a:r>
              <a:rPr lang="de-DE" b="1" dirty="0" err="1" smtClean="0"/>
              <a:t>experienced</a:t>
            </a:r>
            <a:r>
              <a:rPr lang="de-DE" b="1" dirty="0" smtClean="0"/>
              <a:t> a </a:t>
            </a:r>
            <a:r>
              <a:rPr lang="de-DE" b="1" dirty="0" err="1" smtClean="0"/>
              <a:t>very</a:t>
            </a:r>
            <a:r>
              <a:rPr lang="de-DE" b="1" dirty="0" smtClean="0"/>
              <a:t> </a:t>
            </a:r>
            <a:r>
              <a:rPr lang="de-DE" b="1" dirty="0" err="1" smtClean="0"/>
              <a:t>dynamic</a:t>
            </a:r>
            <a:r>
              <a:rPr lang="de-DE" b="1" dirty="0" smtClean="0"/>
              <a:t> </a:t>
            </a:r>
            <a:r>
              <a:rPr lang="de-DE" b="1" dirty="0" err="1" smtClean="0"/>
              <a:t>phase</a:t>
            </a:r>
            <a:r>
              <a:rPr lang="de-DE" b="1" dirty="0" smtClean="0"/>
              <a:t> in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past</a:t>
            </a:r>
            <a:r>
              <a:rPr lang="de-DE" b="1" dirty="0" smtClean="0"/>
              <a:t> 5 </a:t>
            </a:r>
            <a:r>
              <a:rPr lang="de-DE" b="1" dirty="0" err="1" smtClean="0"/>
              <a:t>years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6</a:t>
            </a:fld>
            <a:endParaRPr lang="en-US"/>
          </a:p>
        </p:txBody>
      </p:sp>
      <p:pic>
        <p:nvPicPr>
          <p:cNvPr id="2095" name="Picture 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9364" y="1203326"/>
            <a:ext cx="2739952" cy="335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406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9" grpId="0" animBg="1"/>
      <p:bldP spid="2070" grpId="0" animBg="1"/>
      <p:bldP spid="2071" grpId="0" animBg="1"/>
      <p:bldP spid="2072" grpId="0" animBg="1"/>
      <p:bldP spid="2073" grpId="0" animBg="1"/>
      <p:bldP spid="2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Regional </a:t>
            </a:r>
            <a:r>
              <a:rPr lang="de-DE" b="1" dirty="0" err="1" smtClean="0"/>
              <a:t>shifts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production</a:t>
            </a:r>
            <a:r>
              <a:rPr lang="de-DE" b="1" dirty="0" smtClean="0"/>
              <a:t> – </a:t>
            </a:r>
            <a:r>
              <a:rPr lang="de-DE" b="1" dirty="0" err="1" smtClean="0"/>
              <a:t>with</a:t>
            </a:r>
            <a:r>
              <a:rPr lang="de-DE" b="1" dirty="0" smtClean="0"/>
              <a:t> China </a:t>
            </a:r>
            <a:r>
              <a:rPr lang="de-DE" b="1" dirty="0" err="1" smtClean="0"/>
              <a:t>being</a:t>
            </a:r>
            <a:r>
              <a:rPr lang="de-DE" b="1" dirty="0" smtClean="0"/>
              <a:t> a </a:t>
            </a:r>
            <a:r>
              <a:rPr lang="de-DE" b="1" dirty="0" err="1" smtClean="0"/>
              <a:t>major</a:t>
            </a:r>
            <a:r>
              <a:rPr lang="de-DE" b="1" dirty="0" smtClean="0"/>
              <a:t> </a:t>
            </a:r>
            <a:r>
              <a:rPr lang="de-DE" b="1" dirty="0" err="1" smtClean="0"/>
              <a:t>driver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7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020" y="1076098"/>
            <a:ext cx="9370518" cy="5066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18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Strong </a:t>
            </a:r>
            <a:r>
              <a:rPr lang="de-DE" b="1" dirty="0" err="1" smtClean="0"/>
              <a:t>tractor</a:t>
            </a:r>
            <a:r>
              <a:rPr lang="de-DE" b="1" dirty="0" smtClean="0"/>
              <a:t> </a:t>
            </a:r>
            <a:r>
              <a:rPr lang="de-DE" b="1" dirty="0" err="1" smtClean="0"/>
              <a:t>markets</a:t>
            </a:r>
            <a:r>
              <a:rPr lang="de-DE" b="1" dirty="0" smtClean="0"/>
              <a:t> 2013: </a:t>
            </a:r>
            <a:r>
              <a:rPr lang="de-DE" b="1" dirty="0" err="1" smtClean="0"/>
              <a:t>America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Asia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17" y="1229007"/>
            <a:ext cx="10532771" cy="4745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820039" y="908159"/>
            <a:ext cx="2422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New </a:t>
            </a:r>
            <a:r>
              <a:rPr lang="de-DE" sz="1600" dirty="0" err="1" smtClean="0"/>
              <a:t>tractor</a:t>
            </a:r>
            <a:r>
              <a:rPr lang="de-DE" sz="1600" dirty="0" smtClean="0"/>
              <a:t> </a:t>
            </a:r>
            <a:r>
              <a:rPr lang="de-DE" sz="1600" dirty="0" err="1" smtClean="0"/>
              <a:t>sales</a:t>
            </a:r>
            <a:r>
              <a:rPr lang="de-DE" sz="1600" dirty="0" smtClean="0"/>
              <a:t> (in </a:t>
            </a:r>
            <a:r>
              <a:rPr lang="de-DE" sz="1600" dirty="0" err="1" smtClean="0"/>
              <a:t>units</a:t>
            </a:r>
            <a:r>
              <a:rPr lang="de-DE" sz="1600" dirty="0" smtClean="0"/>
              <a:t>)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42932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smtClean="0"/>
              <a:t>New </a:t>
            </a:r>
            <a:r>
              <a:rPr lang="de-DE" b="1" dirty="0" err="1" smtClean="0"/>
              <a:t>production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market</a:t>
            </a:r>
            <a:r>
              <a:rPr lang="de-DE" b="1" dirty="0" smtClean="0"/>
              <a:t> </a:t>
            </a:r>
            <a:r>
              <a:rPr lang="de-DE" b="1" dirty="0" err="1" smtClean="0"/>
              <a:t>peak</a:t>
            </a:r>
            <a:r>
              <a:rPr lang="de-DE" b="1" dirty="0" smtClean="0"/>
              <a:t> 2013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Fourth World Summit on Agriculture Machinery ~ December 5-6, 2013 ~ New Delhi, India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CBA1-59B5-477C-A08F-77B21C30B957}" type="slidenum">
              <a:rPr lang="en-US" smtClean="0"/>
              <a:t>9</a:t>
            </a:fld>
            <a:endParaRPr lang="en-US"/>
          </a:p>
        </p:txBody>
      </p:sp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4" y="984250"/>
            <a:ext cx="8969376" cy="5158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337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rievolution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5D3BF14D-6B09-44E3-A38F-B1F524CC6AAA}" vid="{753FA690-EFF2-4829-8454-0D580DBD2E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Agrievolution PowerPoint Template</Template>
  <TotalTime>0</TotalTime>
  <Words>471</Words>
  <Application>Microsoft Office PowerPoint</Application>
  <PresentationFormat>Benutzerdefiniert</PresentationFormat>
  <Paragraphs>69</Paragraphs>
  <Slides>12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Agrievolution PowerPoint Template</vt:lpstr>
      <vt:lpstr>Worldwide Farm Machinery Markets   New Delhi, 6th December 2013  Gerd Wiesendorfer Coordinator  Agrievolution Economic Committee gerd.wiesendorfer@vdma.org</vt:lpstr>
      <vt:lpstr>Business climate in the global industry is favourable …</vt:lpstr>
      <vt:lpstr>… with clear upward trends in most regions</vt:lpstr>
      <vt:lpstr>Increasing orders for agricultural machinery in major markets …</vt:lpstr>
      <vt:lpstr>… lead to expansionary turnover expectations for the next months.</vt:lpstr>
      <vt:lpstr>Production has experienced a very dynamic phase in the past 5 years</vt:lpstr>
      <vt:lpstr>Regional shifts of production – with China being a major driver</vt:lpstr>
      <vt:lpstr>Strong tractor markets 2013: America and Asia</vt:lpstr>
      <vt:lpstr>New production and market peak 2013</vt:lpstr>
      <vt:lpstr>Weaker drivers for new machinery demand in Western Europe,  but basic economic conditions remain favourable</vt:lpstr>
      <vt:lpstr>General conditions for the global markets 2014/2015 </vt:lpstr>
      <vt:lpstr>Decline of market and production volume 2014 remains very limited</vt:lpstr>
    </vt:vector>
  </TitlesOfParts>
  <Company>VDMA e.V.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Wiesendorfer, Gerd</dc:creator>
  <cp:lastModifiedBy>Wiesendorfer, Gerd</cp:lastModifiedBy>
  <cp:revision>34</cp:revision>
  <dcterms:created xsi:type="dcterms:W3CDTF">2013-09-30T07:09:52Z</dcterms:created>
  <dcterms:modified xsi:type="dcterms:W3CDTF">2013-11-29T17:18:00Z</dcterms:modified>
</cp:coreProperties>
</file>